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64" r:id="rId2"/>
    <p:sldId id="257" r:id="rId3"/>
    <p:sldId id="258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6" autoAdjust="0"/>
    <p:restoredTop sz="78676" autoAdjust="0"/>
  </p:normalViewPr>
  <p:slideViewPr>
    <p:cSldViewPr snapToGrid="0">
      <p:cViewPr varScale="1">
        <p:scale>
          <a:sx n="89" d="100"/>
          <a:sy n="89" d="100"/>
        </p:scale>
        <p:origin x="12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F79C4-66DD-4789-9590-7FA3A23CBDBD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F974C-4125-4A5A-B102-1179FACCC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99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33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79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1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920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8F974C-4125-4A5A-B102-1179FACCC52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52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CF3F7-BBA7-4ED5-AAAA-DF1A93596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279AF5-C04D-45DB-88E6-AEE1B5EFF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63E4E-93AE-4357-8BD0-9BE339BF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2643B-4D2A-4AD5-B114-C82B2C1C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2F78B3-44C1-44E0-9634-70572033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35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F67928-4B4C-4A58-BD5F-90575740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C13BDB-9708-4467-BA1C-1023A366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395BE-5D43-4237-899C-04A90CF2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486C4D-39B8-4C40-94EC-E1025F65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3E981-1468-443A-8711-E0A2A913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93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B948AC-33FD-4125-8D65-9A5339256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FD52B0-A672-4EBC-88C1-6791D0AC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55D716-EDD7-49DA-BE4D-200C9D6F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52478-E66F-4660-BBAC-932495A2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C9F8E-18BD-4C7B-9F76-2D340FBB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2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0D612-A66F-4430-AD0F-24301664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A593B3-E965-42A8-BA46-4FC2639E4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F3A3A-5E82-41F2-AE99-23323F52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E116A4-687E-4623-94D9-F21EC496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D66669-7B67-481F-A0EA-36599BB7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8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554B61-5D17-4A7D-896E-F2478280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9A7AF9-61D7-4115-A23D-0E5FB39C3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9C070-C8A2-4D34-8A97-6F4F5330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BD360-1845-4917-9814-344806AF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AD69A-D1CF-41F1-8708-576884F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29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12D48-9503-4DD9-B153-D0EB0210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02ED18-8123-4B1A-93D5-79713CD17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32D19-C301-4982-8E7A-99B8743D6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0D576F-0294-4A61-8DE5-7FA0D757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CB735A-4C64-4C56-AE30-F31FE721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F51272-90BD-40A4-AAB0-FE45172A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81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C3D78-8DDC-46A2-B198-518F58B2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87D0AF-F4E6-45C1-9867-C60AE0DC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E58AB1-B1AD-49D0-9CD5-2BF80D4D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2CB940-47BD-49E0-B7D6-3E072BCD8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38B3EB-BD8B-46C4-9459-1D46569D9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9DF961-7DB5-4E03-B601-5156E7E1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5B5268-64AC-4C97-97D4-BB2349EE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396A2A-32C7-456A-BA0C-B8927D32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10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B83C2-3F70-489D-8E03-C35A204A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34BB8B-9A28-4295-A720-8A975196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1CF37A-D4A3-4132-BCE1-EA237B87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998945-1FCA-4D58-AB22-C01E203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98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F9B4D6-4245-4D64-B8D9-24317BF0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0F44A9-7508-4BF2-A1DD-DB238C23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AAAACB-4313-47AC-9D98-F994D5C8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EC316-9254-4255-B340-73347AD6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B0A72-BA90-4D1A-9638-69E38C57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F0916A-A964-4BE4-B787-6E100636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27288C-0B9C-40DE-9E59-E54DB567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DDD2D5-66B7-439F-8B9F-F3149B2C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A461DE-D9BA-4F7F-8B8C-7A14662A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71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B9330-61E6-45DC-9A98-72FCB99A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062291-1A67-4F43-9FBD-4436DADBC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F92928-99A7-4585-A017-9E650F1D9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1754E0-A63D-4594-AEE5-A6CA8D5F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7291DF-F4DB-4E94-8AE4-86012040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5B07EC-596F-4A0C-A7F5-C4BC07EE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6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20CA08-9EB5-4048-9999-AD2CE132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0161C5-9290-4494-9BBA-5DA764541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3B97EC-D56F-4DDA-9184-D22CABF5C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E767B-A00A-4FA2-81D7-BAD3F1969EB9}" type="datetimeFigureOut">
              <a:rPr kumimoji="1" lang="ja-JP" altLang="en-US" smtClean="0"/>
              <a:t>2020/8/5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E1DAE-249B-4273-B6E5-08E6E7404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9A96F-3E91-48E0-B63D-7F7D4DC2B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28BF5-CB53-4F85-BC28-19D6C7405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2236DF-1493-4D99-B25E-4770C72D1472}"/>
              </a:ext>
            </a:extLst>
          </p:cNvPr>
          <p:cNvSpPr/>
          <p:nvPr/>
        </p:nvSpPr>
        <p:spPr>
          <a:xfrm>
            <a:off x="4766109" y="776314"/>
            <a:ext cx="3103020" cy="18828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13AEE3-DAAB-444A-9DD6-123984BA73F0}"/>
              </a:ext>
            </a:extLst>
          </p:cNvPr>
          <p:cNvSpPr/>
          <p:nvPr/>
        </p:nvSpPr>
        <p:spPr>
          <a:xfrm>
            <a:off x="4781874" y="3139196"/>
            <a:ext cx="6190925" cy="3051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0E0836-0C3D-4F0D-B9FB-A418ED71EF6E}"/>
              </a:ext>
            </a:extLst>
          </p:cNvPr>
          <p:cNvSpPr/>
          <p:nvPr/>
        </p:nvSpPr>
        <p:spPr>
          <a:xfrm>
            <a:off x="823970" y="3152827"/>
            <a:ext cx="2379348" cy="3175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62CE03-C894-49BE-863C-967F968E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29" y="3304099"/>
            <a:ext cx="1627407" cy="1016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745A532-C8EA-4D32-A67A-61EC6140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49" y="3996493"/>
            <a:ext cx="521375" cy="52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 descr="コンパクトディスク が含まれている画像&#10;&#10;自動的に生成された説明">
            <a:extLst>
              <a:ext uri="{FF2B5EF4-FFF2-40B4-BE49-F238E27FC236}">
                <a16:creationId xmlns:a16="http://schemas.microsoft.com/office/drawing/2014/main" id="{966A1814-D909-43D3-B409-A6CFED084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71" y="5532034"/>
            <a:ext cx="549649" cy="549649"/>
          </a:xfrm>
          <a:prstGeom prst="rect">
            <a:avLst/>
          </a:prstGeom>
        </p:spPr>
      </p:pic>
      <p:pic>
        <p:nvPicPr>
          <p:cNvPr id="4098" name="Picture 2" descr="新しい Microsoft Edge ブラウザーをダウンロード | Microsoft">
            <a:extLst>
              <a:ext uri="{FF2B5EF4-FFF2-40B4-BE49-F238E27FC236}">
                <a16:creationId xmlns:a16="http://schemas.microsoft.com/office/drawing/2014/main" id="{FE9BAA87-C74F-4810-8A9D-B05EFB9B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03" y="5245056"/>
            <a:ext cx="743565" cy="6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urface Pro 7レビュー 大学生に便利なノートPCにもタブレットにもなる ...">
            <a:extLst>
              <a:ext uri="{FF2B5EF4-FFF2-40B4-BE49-F238E27FC236}">
                <a16:creationId xmlns:a16="http://schemas.microsoft.com/office/drawing/2014/main" id="{4049E287-5524-4E26-B46F-5FF13124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4" y="2769578"/>
            <a:ext cx="1110870" cy="73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7086F4-25DA-43DB-804F-178AB99F0DD2}"/>
              </a:ext>
            </a:extLst>
          </p:cNvPr>
          <p:cNvSpPr txBox="1"/>
          <p:nvPr/>
        </p:nvSpPr>
        <p:spPr>
          <a:xfrm>
            <a:off x="434621" y="2470404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作業用 </a:t>
            </a:r>
            <a:r>
              <a:rPr lang="en-US" altLang="ja-JP" sz="1400" dirty="0"/>
              <a:t>PC</a:t>
            </a:r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0F2B2-6FBC-4CEE-865D-B446C8E32BBD}"/>
              </a:ext>
            </a:extLst>
          </p:cNvPr>
          <p:cNvSpPr txBox="1"/>
          <p:nvPr/>
        </p:nvSpPr>
        <p:spPr>
          <a:xfrm>
            <a:off x="1543909" y="4356901"/>
            <a:ext cx="1752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Visual</a:t>
            </a:r>
            <a:r>
              <a:rPr lang="ja-JP" altLang="en-US" sz="1400" dirty="0"/>
              <a:t> </a:t>
            </a:r>
            <a:r>
              <a:rPr lang="en-US" altLang="ja-JP" sz="1400" dirty="0"/>
              <a:t>Studio</a:t>
            </a:r>
            <a:r>
              <a:rPr lang="ja-JP" altLang="en-US" sz="1400" dirty="0"/>
              <a:t> </a:t>
            </a:r>
            <a:r>
              <a:rPr lang="en-US" altLang="ja-JP" sz="1400" dirty="0"/>
              <a:t>Code</a:t>
            </a:r>
            <a:endParaRPr kumimoji="1" lang="ja-JP" altLang="en-US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F18D07-E982-4771-9C5A-86F4B5DE0E44}"/>
              </a:ext>
            </a:extLst>
          </p:cNvPr>
          <p:cNvSpPr txBox="1"/>
          <p:nvPr/>
        </p:nvSpPr>
        <p:spPr>
          <a:xfrm>
            <a:off x="1554673" y="6007861"/>
            <a:ext cx="129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Web</a:t>
            </a:r>
            <a:r>
              <a:rPr lang="ja-JP" altLang="en-US" sz="1400" dirty="0"/>
              <a:t> </a:t>
            </a:r>
            <a:r>
              <a:rPr lang="en-US" altLang="ja-JP" sz="1400" dirty="0"/>
              <a:t>Browser</a:t>
            </a:r>
            <a:endParaRPr kumimoji="1" lang="ja-JP" altLang="en-US" sz="1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84E6BB-EEE4-4779-8869-F4D5DF543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16158" y="5862145"/>
            <a:ext cx="1555430" cy="9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91D2DA-B383-45EA-B05B-BB7A13DB62FC}"/>
              </a:ext>
            </a:extLst>
          </p:cNvPr>
          <p:cNvSpPr txBox="1"/>
          <p:nvPr/>
        </p:nvSpPr>
        <p:spPr>
          <a:xfrm>
            <a:off x="5674188" y="6269426"/>
            <a:ext cx="403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VS</a:t>
            </a:r>
            <a:r>
              <a:rPr lang="ja-JP" altLang="en-US" sz="1400" dirty="0"/>
              <a:t> </a:t>
            </a:r>
            <a:r>
              <a:rPr lang="en-US" altLang="ja-JP" sz="1400" dirty="0" err="1"/>
              <a:t>Codespaces</a:t>
            </a:r>
            <a:r>
              <a:rPr lang="ja-JP" altLang="en-US" sz="1400" dirty="0"/>
              <a:t> で提供されるマネージドホスト</a:t>
            </a:r>
            <a:endParaRPr kumimoji="1" lang="ja-JP" altLang="en-US" sz="1400" dirty="0"/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04FAD49B-2CBE-444F-8A86-06F141F44B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5609" y="368262"/>
            <a:ext cx="612531" cy="612531"/>
          </a:xfrm>
          <a:prstGeom prst="rect">
            <a:avLst/>
          </a:prstGeom>
        </p:spPr>
      </p:pic>
      <p:sp>
        <p:nvSpPr>
          <p:cNvPr id="25" name="四角形: メモ 24">
            <a:extLst>
              <a:ext uri="{FF2B5EF4-FFF2-40B4-BE49-F238E27FC236}">
                <a16:creationId xmlns:a16="http://schemas.microsoft.com/office/drawing/2014/main" id="{EE99A848-4110-419E-9417-8CA719277A8B}"/>
              </a:ext>
            </a:extLst>
          </p:cNvPr>
          <p:cNvSpPr/>
          <p:nvPr/>
        </p:nvSpPr>
        <p:spPr>
          <a:xfrm>
            <a:off x="6411730" y="10873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27" name="四角形: メモ 26">
            <a:extLst>
              <a:ext uri="{FF2B5EF4-FFF2-40B4-BE49-F238E27FC236}">
                <a16:creationId xmlns:a16="http://schemas.microsoft.com/office/drawing/2014/main" id="{05F9331B-65ED-411B-AD9E-2C1647014E21}"/>
              </a:ext>
            </a:extLst>
          </p:cNvPr>
          <p:cNvSpPr/>
          <p:nvPr/>
        </p:nvSpPr>
        <p:spPr>
          <a:xfrm>
            <a:off x="6564130" y="12397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28" name="四角形: メモ 27">
            <a:extLst>
              <a:ext uri="{FF2B5EF4-FFF2-40B4-BE49-F238E27FC236}">
                <a16:creationId xmlns:a16="http://schemas.microsoft.com/office/drawing/2014/main" id="{D70398D0-6EB6-4878-B745-D397C189DC2F}"/>
              </a:ext>
            </a:extLst>
          </p:cNvPr>
          <p:cNvSpPr/>
          <p:nvPr/>
        </p:nvSpPr>
        <p:spPr>
          <a:xfrm>
            <a:off x="6716530" y="13921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30" name="四角形: メモ 29">
            <a:extLst>
              <a:ext uri="{FF2B5EF4-FFF2-40B4-BE49-F238E27FC236}">
                <a16:creationId xmlns:a16="http://schemas.microsoft.com/office/drawing/2014/main" id="{40B86118-2D74-4E13-815A-BBE1C68269EC}"/>
              </a:ext>
            </a:extLst>
          </p:cNvPr>
          <p:cNvSpPr/>
          <p:nvPr/>
        </p:nvSpPr>
        <p:spPr>
          <a:xfrm>
            <a:off x="6868930" y="15445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pic>
        <p:nvPicPr>
          <p:cNvPr id="34" name="図 33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5DE2A41C-8DE6-46D6-80DB-E307688044B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2770" y="3382599"/>
            <a:ext cx="777765" cy="633102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081D368-F992-422A-9570-7EA97DAB7E93}"/>
              </a:ext>
            </a:extLst>
          </p:cNvPr>
          <p:cNvSpPr txBox="1"/>
          <p:nvPr/>
        </p:nvSpPr>
        <p:spPr>
          <a:xfrm>
            <a:off x="4870753" y="3167562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DevContainer</a:t>
            </a:r>
            <a:endParaRPr kumimoji="1" lang="ja-JP" altLang="en-US" sz="1400" dirty="0"/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B8FFBFF2-E13E-4358-9B61-C60F92B38128}"/>
              </a:ext>
            </a:extLst>
          </p:cNvPr>
          <p:cNvSpPr/>
          <p:nvPr/>
        </p:nvSpPr>
        <p:spPr>
          <a:xfrm>
            <a:off x="5003107" y="4248560"/>
            <a:ext cx="2674883" cy="1547128"/>
          </a:xfrm>
          <a:prstGeom prst="wedgeRoundRectCallout">
            <a:avLst>
              <a:gd name="adj1" fmla="val -30655"/>
              <a:gd name="adj2" fmla="val -717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四角形: メモ 37">
            <a:extLst>
              <a:ext uri="{FF2B5EF4-FFF2-40B4-BE49-F238E27FC236}">
                <a16:creationId xmlns:a16="http://schemas.microsoft.com/office/drawing/2014/main" id="{B6465BDE-A909-4FF9-A7CF-4A439BDEB576}"/>
              </a:ext>
            </a:extLst>
          </p:cNvPr>
          <p:cNvSpPr/>
          <p:nvPr/>
        </p:nvSpPr>
        <p:spPr>
          <a:xfrm>
            <a:off x="6564130" y="12397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" name="四角形: メモ 39">
            <a:extLst>
              <a:ext uri="{FF2B5EF4-FFF2-40B4-BE49-F238E27FC236}">
                <a16:creationId xmlns:a16="http://schemas.microsoft.com/office/drawing/2014/main" id="{717CB11A-01E9-4606-9111-1219B93165B4}"/>
              </a:ext>
            </a:extLst>
          </p:cNvPr>
          <p:cNvSpPr/>
          <p:nvPr/>
        </p:nvSpPr>
        <p:spPr>
          <a:xfrm>
            <a:off x="6716530" y="13921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" name="四角形: メモ 40">
            <a:extLst>
              <a:ext uri="{FF2B5EF4-FFF2-40B4-BE49-F238E27FC236}">
                <a16:creationId xmlns:a16="http://schemas.microsoft.com/office/drawing/2014/main" id="{F94197DF-5C17-47B7-A3AE-E8F0C8D0BD98}"/>
              </a:ext>
            </a:extLst>
          </p:cNvPr>
          <p:cNvSpPr/>
          <p:nvPr/>
        </p:nvSpPr>
        <p:spPr>
          <a:xfrm>
            <a:off x="6868930" y="15445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3" name="四角形: メモ 42">
            <a:extLst>
              <a:ext uri="{FF2B5EF4-FFF2-40B4-BE49-F238E27FC236}">
                <a16:creationId xmlns:a16="http://schemas.microsoft.com/office/drawing/2014/main" id="{1EE572BF-6828-4925-8148-5EE92D921D3E}"/>
              </a:ext>
            </a:extLst>
          </p:cNvPr>
          <p:cNvSpPr/>
          <p:nvPr/>
        </p:nvSpPr>
        <p:spPr>
          <a:xfrm>
            <a:off x="7021330" y="16969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61" name="四角形: メモ 60">
            <a:extLst>
              <a:ext uri="{FF2B5EF4-FFF2-40B4-BE49-F238E27FC236}">
                <a16:creationId xmlns:a16="http://schemas.microsoft.com/office/drawing/2014/main" id="{0A47DD3C-7AEA-4B64-AE7E-6D7118DBE912}"/>
              </a:ext>
            </a:extLst>
          </p:cNvPr>
          <p:cNvSpPr/>
          <p:nvPr/>
        </p:nvSpPr>
        <p:spPr>
          <a:xfrm>
            <a:off x="6287868" y="43438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63" name="四角形: メモ 62">
            <a:extLst>
              <a:ext uri="{FF2B5EF4-FFF2-40B4-BE49-F238E27FC236}">
                <a16:creationId xmlns:a16="http://schemas.microsoft.com/office/drawing/2014/main" id="{7B8A1D69-CC30-4581-B031-5C36C90CC68C}"/>
              </a:ext>
            </a:extLst>
          </p:cNvPr>
          <p:cNvSpPr/>
          <p:nvPr/>
        </p:nvSpPr>
        <p:spPr>
          <a:xfrm>
            <a:off x="6440268" y="44962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96" name="四角形: メモ 4095">
            <a:extLst>
              <a:ext uri="{FF2B5EF4-FFF2-40B4-BE49-F238E27FC236}">
                <a16:creationId xmlns:a16="http://schemas.microsoft.com/office/drawing/2014/main" id="{11075E90-B464-4A42-8DAC-CD0742EBDA0E}"/>
              </a:ext>
            </a:extLst>
          </p:cNvPr>
          <p:cNvSpPr/>
          <p:nvPr/>
        </p:nvSpPr>
        <p:spPr>
          <a:xfrm>
            <a:off x="6592668" y="46486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97" name="四角形: メモ 4096">
            <a:extLst>
              <a:ext uri="{FF2B5EF4-FFF2-40B4-BE49-F238E27FC236}">
                <a16:creationId xmlns:a16="http://schemas.microsoft.com/office/drawing/2014/main" id="{94D70411-8FBB-41F2-8A7A-879C762452B6}"/>
              </a:ext>
            </a:extLst>
          </p:cNvPr>
          <p:cNvSpPr/>
          <p:nvPr/>
        </p:nvSpPr>
        <p:spPr>
          <a:xfrm>
            <a:off x="6745068" y="48010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099" name="四角形: メモ 4098">
            <a:extLst>
              <a:ext uri="{FF2B5EF4-FFF2-40B4-BE49-F238E27FC236}">
                <a16:creationId xmlns:a16="http://schemas.microsoft.com/office/drawing/2014/main" id="{9B7E6EF8-D035-4865-A545-BF6F3141F42F}"/>
              </a:ext>
            </a:extLst>
          </p:cNvPr>
          <p:cNvSpPr/>
          <p:nvPr/>
        </p:nvSpPr>
        <p:spPr>
          <a:xfrm>
            <a:off x="6440268" y="44962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00" name="四角形: メモ 4099">
            <a:extLst>
              <a:ext uri="{FF2B5EF4-FFF2-40B4-BE49-F238E27FC236}">
                <a16:creationId xmlns:a16="http://schemas.microsoft.com/office/drawing/2014/main" id="{2C151D6F-7470-4EA7-858D-9F8EDA6B340C}"/>
              </a:ext>
            </a:extLst>
          </p:cNvPr>
          <p:cNvSpPr/>
          <p:nvPr/>
        </p:nvSpPr>
        <p:spPr>
          <a:xfrm>
            <a:off x="6592668" y="46486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01" name="四角形: メモ 4100">
            <a:extLst>
              <a:ext uri="{FF2B5EF4-FFF2-40B4-BE49-F238E27FC236}">
                <a16:creationId xmlns:a16="http://schemas.microsoft.com/office/drawing/2014/main" id="{FD187A27-BBB2-4967-85E8-DCD027B73817}"/>
              </a:ext>
            </a:extLst>
          </p:cNvPr>
          <p:cNvSpPr/>
          <p:nvPr/>
        </p:nvSpPr>
        <p:spPr>
          <a:xfrm>
            <a:off x="6745068" y="48010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sp>
        <p:nvSpPr>
          <p:cNvPr id="4102" name="四角形: メモ 4101">
            <a:extLst>
              <a:ext uri="{FF2B5EF4-FFF2-40B4-BE49-F238E27FC236}">
                <a16:creationId xmlns:a16="http://schemas.microsoft.com/office/drawing/2014/main" id="{380962A0-D7C2-423E-B626-AF28070F66B1}"/>
              </a:ext>
            </a:extLst>
          </p:cNvPr>
          <p:cNvSpPr/>
          <p:nvPr/>
        </p:nvSpPr>
        <p:spPr>
          <a:xfrm>
            <a:off x="6897468" y="4953415"/>
            <a:ext cx="667260" cy="746585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Src</a:t>
            </a:r>
            <a:endParaRPr kumimoji="1" lang="ja-JP" altLang="en-US" sz="1200" dirty="0"/>
          </a:p>
        </p:txBody>
      </p:sp>
      <p:cxnSp>
        <p:nvCxnSpPr>
          <p:cNvPr id="4104" name="コネクタ: カギ線 4103">
            <a:extLst>
              <a:ext uri="{FF2B5EF4-FFF2-40B4-BE49-F238E27FC236}">
                <a16:creationId xmlns:a16="http://schemas.microsoft.com/office/drawing/2014/main" id="{EDC12EEB-FC49-4B33-9A20-66692EC2140A}"/>
              </a:ext>
            </a:extLst>
          </p:cNvPr>
          <p:cNvCxnSpPr>
            <a:cxnSpLocks/>
            <a:stCxn id="98" idx="1"/>
            <a:endCxn id="34" idx="1"/>
          </p:cNvCxnSpPr>
          <p:nvPr/>
        </p:nvCxnSpPr>
        <p:spPr>
          <a:xfrm rot="10800000" flipH="1" flipV="1">
            <a:off x="5124452" y="1696914"/>
            <a:ext cx="28317" cy="2002235"/>
          </a:xfrm>
          <a:prstGeom prst="bentConnector3">
            <a:avLst>
              <a:gd name="adj1" fmla="val -2087817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07" name="テキスト ボックス 4106">
            <a:extLst>
              <a:ext uri="{FF2B5EF4-FFF2-40B4-BE49-F238E27FC236}">
                <a16:creationId xmlns:a16="http://schemas.microsoft.com/office/drawing/2014/main" id="{174C8C57-9253-447C-AC7D-B2BDA6A8455C}"/>
              </a:ext>
            </a:extLst>
          </p:cNvPr>
          <p:cNvSpPr txBox="1"/>
          <p:nvPr/>
        </p:nvSpPr>
        <p:spPr>
          <a:xfrm>
            <a:off x="2094783" y="1260868"/>
            <a:ext cx="25186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アプリ開発に必要な</a:t>
            </a:r>
            <a:br>
              <a:rPr lang="en-US" altLang="ja-JP" sz="1400" dirty="0"/>
            </a:br>
            <a:r>
              <a:rPr lang="en-US" altLang="ja-JP" sz="1400" dirty="0"/>
              <a:t>SDK</a:t>
            </a:r>
            <a:r>
              <a:rPr lang="ja-JP" altLang="en-US" sz="1400" dirty="0"/>
              <a:t> やライブラリなどが</a:t>
            </a:r>
            <a:br>
              <a:rPr lang="en-US" altLang="ja-JP" sz="1400" dirty="0"/>
            </a:br>
            <a:r>
              <a:rPr lang="ja-JP" altLang="en-US" sz="1400" dirty="0"/>
              <a:t>インストールされたコンテナ</a:t>
            </a:r>
            <a:endParaRPr lang="en-US" altLang="ja-JP" sz="1400" dirty="0"/>
          </a:p>
        </p:txBody>
      </p:sp>
      <p:sp>
        <p:nvSpPr>
          <p:cNvPr id="4109" name="テキスト ボックス 4108">
            <a:extLst>
              <a:ext uri="{FF2B5EF4-FFF2-40B4-BE49-F238E27FC236}">
                <a16:creationId xmlns:a16="http://schemas.microsoft.com/office/drawing/2014/main" id="{BB40823B-3506-4230-A873-33C43C32C7CA}"/>
              </a:ext>
            </a:extLst>
          </p:cNvPr>
          <p:cNvSpPr txBox="1"/>
          <p:nvPr/>
        </p:nvSpPr>
        <p:spPr>
          <a:xfrm>
            <a:off x="5152770" y="41427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GitHub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Repository</a:t>
            </a:r>
            <a:endParaRPr lang="en-US" altLang="ja-JP" sz="1400" dirty="0"/>
          </a:p>
        </p:txBody>
      </p:sp>
      <p:sp>
        <p:nvSpPr>
          <p:cNvPr id="98" name="四角形: メモ 97">
            <a:extLst>
              <a:ext uri="{FF2B5EF4-FFF2-40B4-BE49-F238E27FC236}">
                <a16:creationId xmlns:a16="http://schemas.microsoft.com/office/drawing/2014/main" id="{3F011597-C5AE-4405-A920-05B6C17D865D}"/>
              </a:ext>
            </a:extLst>
          </p:cNvPr>
          <p:cNvSpPr/>
          <p:nvPr/>
        </p:nvSpPr>
        <p:spPr>
          <a:xfrm>
            <a:off x="5124453" y="1245231"/>
            <a:ext cx="807385" cy="903368"/>
          </a:xfrm>
          <a:prstGeom prst="foldedCorne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開発環境の定義</a:t>
            </a:r>
          </a:p>
        </p:txBody>
      </p:sp>
      <p:sp>
        <p:nvSpPr>
          <p:cNvPr id="4115" name="四角形: メモ 4114">
            <a:extLst>
              <a:ext uri="{FF2B5EF4-FFF2-40B4-BE49-F238E27FC236}">
                <a16:creationId xmlns:a16="http://schemas.microsoft.com/office/drawing/2014/main" id="{EC6A183B-204B-46EA-8313-DA662D5BE154}"/>
              </a:ext>
            </a:extLst>
          </p:cNvPr>
          <p:cNvSpPr/>
          <p:nvPr/>
        </p:nvSpPr>
        <p:spPr>
          <a:xfrm>
            <a:off x="5194335" y="4671267"/>
            <a:ext cx="807385" cy="903368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開発環境の定義</a:t>
            </a:r>
          </a:p>
        </p:txBody>
      </p:sp>
      <p:sp>
        <p:nvSpPr>
          <p:cNvPr id="4116" name="テキスト ボックス 4115">
            <a:extLst>
              <a:ext uri="{FF2B5EF4-FFF2-40B4-BE49-F238E27FC236}">
                <a16:creationId xmlns:a16="http://schemas.microsoft.com/office/drawing/2014/main" id="{8FBD54B0-BE6F-4B1C-B05A-DF4C125AB74E}"/>
              </a:ext>
            </a:extLst>
          </p:cNvPr>
          <p:cNvSpPr txBox="1"/>
          <p:nvPr/>
        </p:nvSpPr>
        <p:spPr>
          <a:xfrm>
            <a:off x="6827476" y="276883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Git</a:t>
            </a:r>
          </a:p>
        </p:txBody>
      </p:sp>
      <p:cxnSp>
        <p:nvCxnSpPr>
          <p:cNvPr id="4128" name="直線矢印コネクタ 4127">
            <a:extLst>
              <a:ext uri="{FF2B5EF4-FFF2-40B4-BE49-F238E27FC236}">
                <a16:creationId xmlns:a16="http://schemas.microsoft.com/office/drawing/2014/main" id="{2B44C0CB-A923-4F28-9617-7B8CFCCC1F51}"/>
              </a:ext>
            </a:extLst>
          </p:cNvPr>
          <p:cNvCxnSpPr/>
          <p:nvPr/>
        </p:nvCxnSpPr>
        <p:spPr>
          <a:xfrm>
            <a:off x="6850671" y="2470404"/>
            <a:ext cx="0" cy="1691693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29" name="直線矢印コネクタ 4128">
            <a:extLst>
              <a:ext uri="{FF2B5EF4-FFF2-40B4-BE49-F238E27FC236}">
                <a16:creationId xmlns:a16="http://schemas.microsoft.com/office/drawing/2014/main" id="{A05701BA-E12C-437D-B10C-C2E02F5758C0}"/>
              </a:ext>
            </a:extLst>
          </p:cNvPr>
          <p:cNvCxnSpPr>
            <a:cxnSpLocks/>
          </p:cNvCxnSpPr>
          <p:nvPr/>
        </p:nvCxnSpPr>
        <p:spPr>
          <a:xfrm>
            <a:off x="3112901" y="4015712"/>
            <a:ext cx="189020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33" name="テキスト ボックス 4132">
            <a:extLst>
              <a:ext uri="{FF2B5EF4-FFF2-40B4-BE49-F238E27FC236}">
                <a16:creationId xmlns:a16="http://schemas.microsoft.com/office/drawing/2014/main" id="{2B7BD30C-D79A-4029-9F35-BDD4289B0129}"/>
              </a:ext>
            </a:extLst>
          </p:cNvPr>
          <p:cNvSpPr txBox="1"/>
          <p:nvPr/>
        </p:nvSpPr>
        <p:spPr>
          <a:xfrm>
            <a:off x="3337211" y="410329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リモート接続</a:t>
            </a:r>
            <a:endParaRPr lang="en-US" altLang="ja-JP" sz="1400" dirty="0"/>
          </a:p>
        </p:txBody>
      </p:sp>
      <p:pic>
        <p:nvPicPr>
          <p:cNvPr id="4135" name="図 4134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81C1C2C9-B911-40AF-BA8B-AF278A90695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8778" y="4771155"/>
            <a:ext cx="777765" cy="633102"/>
          </a:xfrm>
          <a:prstGeom prst="rect">
            <a:avLst/>
          </a:prstGeom>
        </p:spPr>
      </p:pic>
      <p:pic>
        <p:nvPicPr>
          <p:cNvPr id="4138" name="図 4137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A4CF9EEE-9D8E-420D-9411-EB78E248823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6381" y="4768264"/>
            <a:ext cx="777765" cy="633102"/>
          </a:xfrm>
          <a:prstGeom prst="rect">
            <a:avLst/>
          </a:prstGeom>
        </p:spPr>
      </p:pic>
      <p:pic>
        <p:nvPicPr>
          <p:cNvPr id="4139" name="図 4138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6C14E501-4DE3-482C-A64B-9C7655DD565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7661" y="4179302"/>
            <a:ext cx="777765" cy="633102"/>
          </a:xfrm>
          <a:prstGeom prst="rect">
            <a:avLst/>
          </a:prstGeom>
        </p:spPr>
      </p:pic>
      <p:cxnSp>
        <p:nvCxnSpPr>
          <p:cNvPr id="4141" name="コネクタ: カギ線 4140">
            <a:extLst>
              <a:ext uri="{FF2B5EF4-FFF2-40B4-BE49-F238E27FC236}">
                <a16:creationId xmlns:a16="http://schemas.microsoft.com/office/drawing/2014/main" id="{7ECED48B-D1DD-4762-AE24-CFB951348B3D}"/>
              </a:ext>
            </a:extLst>
          </p:cNvPr>
          <p:cNvCxnSpPr>
            <a:cxnSpLocks/>
            <a:stCxn id="34" idx="3"/>
            <a:endCxn id="4139" idx="0"/>
          </p:cNvCxnSpPr>
          <p:nvPr/>
        </p:nvCxnSpPr>
        <p:spPr>
          <a:xfrm>
            <a:off x="5930535" y="3699150"/>
            <a:ext cx="3666009" cy="480152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45" name="テキスト ボックス 4144">
            <a:extLst>
              <a:ext uri="{FF2B5EF4-FFF2-40B4-BE49-F238E27FC236}">
                <a16:creationId xmlns:a16="http://schemas.microsoft.com/office/drawing/2014/main" id="{7AD44867-D80C-44AD-9448-A0D495EF7242}"/>
              </a:ext>
            </a:extLst>
          </p:cNvPr>
          <p:cNvSpPr txBox="1"/>
          <p:nvPr/>
        </p:nvSpPr>
        <p:spPr>
          <a:xfrm>
            <a:off x="8716134" y="547648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動作検証用コンテナ</a:t>
            </a:r>
            <a:endParaRPr kumimoji="1" lang="ja-JP" altLang="en-US" sz="1400" dirty="0"/>
          </a:p>
        </p:txBody>
      </p:sp>
      <p:sp>
        <p:nvSpPr>
          <p:cNvPr id="4146" name="テキスト ボックス 4145">
            <a:extLst>
              <a:ext uri="{FF2B5EF4-FFF2-40B4-BE49-F238E27FC236}">
                <a16:creationId xmlns:a16="http://schemas.microsoft.com/office/drawing/2014/main" id="{AD54A1A9-90C5-4402-8DDA-5656333BC362}"/>
              </a:ext>
            </a:extLst>
          </p:cNvPr>
          <p:cNvSpPr txBox="1"/>
          <p:nvPr/>
        </p:nvSpPr>
        <p:spPr>
          <a:xfrm>
            <a:off x="8387963" y="3360079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Docker-outside-of-Docker</a:t>
            </a:r>
            <a:endParaRPr kumimoji="1" lang="ja-JP" altLang="en-US" sz="1400" dirty="0"/>
          </a:p>
        </p:txBody>
      </p:sp>
      <p:sp>
        <p:nvSpPr>
          <p:cNvPr id="4147" name="矢印: 右 4146">
            <a:extLst>
              <a:ext uri="{FF2B5EF4-FFF2-40B4-BE49-F238E27FC236}">
                <a16:creationId xmlns:a16="http://schemas.microsoft.com/office/drawing/2014/main" id="{3731C6F1-CF3E-4528-8D8E-D1ACE32D038F}"/>
              </a:ext>
            </a:extLst>
          </p:cNvPr>
          <p:cNvSpPr/>
          <p:nvPr/>
        </p:nvSpPr>
        <p:spPr>
          <a:xfrm>
            <a:off x="8128034" y="1421120"/>
            <a:ext cx="1356374" cy="49668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151" name="グラフィックス 4150">
            <a:extLst>
              <a:ext uri="{FF2B5EF4-FFF2-40B4-BE49-F238E27FC236}">
                <a16:creationId xmlns:a16="http://schemas.microsoft.com/office/drawing/2014/main" id="{3FC4B5DD-2AC0-4982-8ACD-365C9454CF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4819" y="1460947"/>
            <a:ext cx="621212" cy="621212"/>
          </a:xfrm>
          <a:prstGeom prst="rect">
            <a:avLst/>
          </a:prstGeom>
        </p:spPr>
      </p:pic>
      <p:cxnSp>
        <p:nvCxnSpPr>
          <p:cNvPr id="4153" name="コネクタ: カギ線 4152">
            <a:extLst>
              <a:ext uri="{FF2B5EF4-FFF2-40B4-BE49-F238E27FC236}">
                <a16:creationId xmlns:a16="http://schemas.microsoft.com/office/drawing/2014/main" id="{36C83AE5-56A4-4163-ACA6-ABA3C82173B7}"/>
              </a:ext>
            </a:extLst>
          </p:cNvPr>
          <p:cNvCxnSpPr>
            <a:cxnSpLocks/>
            <a:stCxn id="4145" idx="2"/>
            <a:endCxn id="37" idx="2"/>
          </p:cNvCxnSpPr>
          <p:nvPr/>
        </p:nvCxnSpPr>
        <p:spPr>
          <a:xfrm rot="5400000">
            <a:off x="7972753" y="4152060"/>
            <a:ext cx="11424" cy="3275832"/>
          </a:xfrm>
          <a:prstGeom prst="bentConnector3">
            <a:avLst>
              <a:gd name="adj1" fmla="val 210105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27DD11-469B-4963-8686-29858163E34F}"/>
              </a:ext>
            </a:extLst>
          </p:cNvPr>
          <p:cNvSpPr txBox="1"/>
          <p:nvPr/>
        </p:nvSpPr>
        <p:spPr>
          <a:xfrm>
            <a:off x="8504377" y="987255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CI/CD Pipeline</a:t>
            </a:r>
            <a:r>
              <a:rPr lang="ja-JP" altLang="en-US" sz="1400" dirty="0"/>
              <a:t> へ</a:t>
            </a:r>
            <a:endParaRPr lang="en-US" altLang="ja-JP" sz="14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493AFCB-0D08-40EB-BC57-964F016E6F82}"/>
              </a:ext>
            </a:extLst>
          </p:cNvPr>
          <p:cNvCxnSpPr/>
          <p:nvPr/>
        </p:nvCxnSpPr>
        <p:spPr>
          <a:xfrm flipV="1">
            <a:off x="2070537" y="4671267"/>
            <a:ext cx="0" cy="7647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A94D7E-74F0-427B-A9E9-159398B86DBF}"/>
              </a:ext>
            </a:extLst>
          </p:cNvPr>
          <p:cNvSpPr txBox="1"/>
          <p:nvPr/>
        </p:nvSpPr>
        <p:spPr>
          <a:xfrm>
            <a:off x="2086216" y="490194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ポート転送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2480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DF974-F7AC-48C0-BEDD-D2C3D1A4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1233" y="595116"/>
            <a:ext cx="635569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141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279D2DC-AEE8-4817-AFD2-EC10646B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5" y="919877"/>
            <a:ext cx="9160030" cy="5018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6C36F7-2961-44C8-9661-CFD5F0597D2A}"/>
              </a:ext>
            </a:extLst>
          </p:cNvPr>
          <p:cNvCxnSpPr/>
          <p:nvPr/>
        </p:nvCxnSpPr>
        <p:spPr>
          <a:xfrm>
            <a:off x="608434" y="1559472"/>
            <a:ext cx="64066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78F16919-6132-4F53-978F-8482DC137092}"/>
              </a:ext>
            </a:extLst>
          </p:cNvPr>
          <p:cNvSpPr/>
          <p:nvPr/>
        </p:nvSpPr>
        <p:spPr>
          <a:xfrm>
            <a:off x="1249097" y="1334814"/>
            <a:ext cx="814783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4F1A59-5805-4F4F-B897-79CC0ED0F843}"/>
              </a:ext>
            </a:extLst>
          </p:cNvPr>
          <p:cNvSpPr txBox="1"/>
          <p:nvPr/>
        </p:nvSpPr>
        <p:spPr>
          <a:xfrm>
            <a:off x="-371860" y="9989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このメニューから</a:t>
            </a:r>
            <a:br>
              <a:rPr kumimoji="1" lang="en-US" altLang="ja-JP" sz="1400" dirty="0"/>
            </a:br>
            <a:r>
              <a:rPr kumimoji="1" lang="ja-JP" altLang="en-US" sz="1400" dirty="0"/>
              <a:t>ターミナルを起動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B79C76E-7CFF-4FE1-9E6F-3BF1CF1FF19B}"/>
              </a:ext>
            </a:extLst>
          </p:cNvPr>
          <p:cNvCxnSpPr>
            <a:cxnSpLocks/>
          </p:cNvCxnSpPr>
          <p:nvPr/>
        </p:nvCxnSpPr>
        <p:spPr>
          <a:xfrm flipH="1" flipV="1">
            <a:off x="2585545" y="2911366"/>
            <a:ext cx="298378" cy="4190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FCD4DA-B9DC-411F-B179-8DA4EB56F102}"/>
              </a:ext>
            </a:extLst>
          </p:cNvPr>
          <p:cNvSpPr txBox="1"/>
          <p:nvPr/>
        </p:nvSpPr>
        <p:spPr>
          <a:xfrm>
            <a:off x="1977201" y="3343228"/>
            <a:ext cx="1980029" cy="738664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GitHub</a:t>
            </a:r>
            <a:r>
              <a:rPr kumimoji="1" lang="ja-JP" altLang="en-US" sz="1400" dirty="0"/>
              <a:t> レポに</a:t>
            </a:r>
            <a:br>
              <a:rPr kumimoji="1" lang="en-US" altLang="ja-JP" sz="1400" dirty="0"/>
            </a:br>
            <a:r>
              <a:rPr kumimoji="1" lang="ja-JP" altLang="en-US" sz="1400" dirty="0"/>
              <a:t>登録したファイルが</a:t>
            </a:r>
            <a:endParaRPr kumimoji="1" lang="en-US" altLang="ja-JP" sz="1400" dirty="0"/>
          </a:p>
          <a:p>
            <a:r>
              <a:rPr lang="ja-JP" altLang="en-US" sz="1400" dirty="0"/>
              <a:t>チェックアウトされる</a:t>
            </a:r>
            <a:endParaRPr kumimoji="1" lang="ja-JP" altLang="en-US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F984AFA-C03B-41E3-A2BB-C51890EFFCE6}"/>
              </a:ext>
            </a:extLst>
          </p:cNvPr>
          <p:cNvCxnSpPr>
            <a:cxnSpLocks/>
          </p:cNvCxnSpPr>
          <p:nvPr/>
        </p:nvCxnSpPr>
        <p:spPr>
          <a:xfrm flipH="1" flipV="1">
            <a:off x="7145246" y="3196739"/>
            <a:ext cx="837361" cy="20954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9DEC61D-4FC2-4D39-85A3-95643B43603B}"/>
              </a:ext>
            </a:extLst>
          </p:cNvPr>
          <p:cNvSpPr txBox="1"/>
          <p:nvPr/>
        </p:nvSpPr>
        <p:spPr>
          <a:xfrm>
            <a:off x="7982607" y="3144678"/>
            <a:ext cx="2339102" cy="523220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コンテナに接続されている</a:t>
            </a:r>
            <a:br>
              <a:rPr kumimoji="1" lang="en-US" altLang="ja-JP" sz="1400" dirty="0"/>
            </a:br>
            <a:r>
              <a:rPr kumimoji="1" lang="ja-JP" altLang="en-US" sz="1400" dirty="0"/>
              <a:t>はずなので動作確認</a:t>
            </a:r>
          </a:p>
        </p:txBody>
      </p:sp>
    </p:spTree>
    <p:extLst>
      <p:ext uri="{BB962C8B-B14F-4D97-AF65-F5344CB8AC3E}">
        <p14:creationId xmlns:p14="http://schemas.microsoft.com/office/powerpoint/2010/main" val="33995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604D96-9503-4921-9C4F-5017D0207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03" b="56348"/>
          <a:stretch/>
        </p:blipFill>
        <p:spPr>
          <a:xfrm>
            <a:off x="3505136" y="472363"/>
            <a:ext cx="6024700" cy="2993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1B6C4B3-4BD0-4955-9CD0-53234754E867}"/>
              </a:ext>
            </a:extLst>
          </p:cNvPr>
          <p:cNvCxnSpPr>
            <a:cxnSpLocks/>
          </p:cNvCxnSpPr>
          <p:nvPr/>
        </p:nvCxnSpPr>
        <p:spPr>
          <a:xfrm>
            <a:off x="2636930" y="3057196"/>
            <a:ext cx="64066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BF3B771-42E2-4064-A9F3-6E2F6E6A506E}"/>
              </a:ext>
            </a:extLst>
          </p:cNvPr>
          <p:cNvSpPr/>
          <p:nvPr/>
        </p:nvSpPr>
        <p:spPr>
          <a:xfrm>
            <a:off x="3277593" y="2832538"/>
            <a:ext cx="814783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E1B668-D40F-411D-940A-E8B9502EB86E}"/>
              </a:ext>
            </a:extLst>
          </p:cNvPr>
          <p:cNvSpPr txBox="1"/>
          <p:nvPr/>
        </p:nvSpPr>
        <p:spPr>
          <a:xfrm>
            <a:off x="852467" y="2903307"/>
            <a:ext cx="1784463" cy="307777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Codespaces</a:t>
            </a:r>
            <a:r>
              <a:rPr kumimoji="1" lang="ja-JP" altLang="en-US" sz="1400" dirty="0"/>
              <a:t> を確認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5312147-BB9A-4157-B525-A8AB415BE57E}"/>
              </a:ext>
            </a:extLst>
          </p:cNvPr>
          <p:cNvSpPr/>
          <p:nvPr/>
        </p:nvSpPr>
        <p:spPr>
          <a:xfrm>
            <a:off x="4227309" y="2163195"/>
            <a:ext cx="985887" cy="337578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C53B2C1-02D3-4C2E-A44B-174E02814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770" y="1795506"/>
            <a:ext cx="5872888" cy="351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0F4BF5D-A6EF-4F2E-8129-6E34A607B6F4}"/>
              </a:ext>
            </a:extLst>
          </p:cNvPr>
          <p:cNvCxnSpPr>
            <a:cxnSpLocks/>
          </p:cNvCxnSpPr>
          <p:nvPr/>
        </p:nvCxnSpPr>
        <p:spPr>
          <a:xfrm>
            <a:off x="5213196" y="2331984"/>
            <a:ext cx="1719574" cy="3218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4B83AD8-A0AC-4F4C-9A59-15D6B5FA0D47}"/>
              </a:ext>
            </a:extLst>
          </p:cNvPr>
          <p:cNvSpPr txBox="1"/>
          <p:nvPr/>
        </p:nvSpPr>
        <p:spPr>
          <a:xfrm>
            <a:off x="10359074" y="1305735"/>
            <a:ext cx="2021707" cy="307777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手元の </a:t>
            </a:r>
            <a:r>
              <a:rPr kumimoji="1" lang="en-US" altLang="ja-JP" sz="1400" dirty="0" err="1"/>
              <a:t>VSC</a:t>
            </a:r>
            <a:r>
              <a:rPr lang="en-US" altLang="ja-JP" sz="1400" dirty="0" err="1"/>
              <a:t>ode</a:t>
            </a:r>
            <a:r>
              <a:rPr lang="ja-JP" altLang="en-US" sz="1400" dirty="0"/>
              <a:t> で開く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711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00E0DF1-A5A2-4C4E-9B5B-F7AC6BC7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18" y="2045844"/>
            <a:ext cx="7297544" cy="3255546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D0FD0899-2BC8-435B-B8AA-CAC29A3AA392}"/>
              </a:ext>
            </a:extLst>
          </p:cNvPr>
          <p:cNvSpPr/>
          <p:nvPr/>
        </p:nvSpPr>
        <p:spPr>
          <a:xfrm>
            <a:off x="2536614" y="2270235"/>
            <a:ext cx="814783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9B8A3B-D558-4D56-9D8C-E9348DB7CF6C}"/>
              </a:ext>
            </a:extLst>
          </p:cNvPr>
          <p:cNvCxnSpPr>
            <a:cxnSpLocks/>
          </p:cNvCxnSpPr>
          <p:nvPr/>
        </p:nvCxnSpPr>
        <p:spPr>
          <a:xfrm flipV="1">
            <a:off x="3214999" y="1634359"/>
            <a:ext cx="884035" cy="69762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3AE56E-30C1-48E1-B784-541927380148}"/>
              </a:ext>
            </a:extLst>
          </p:cNvPr>
          <p:cNvSpPr txBox="1"/>
          <p:nvPr/>
        </p:nvSpPr>
        <p:spPr>
          <a:xfrm>
            <a:off x="4136949" y="1480470"/>
            <a:ext cx="4862228" cy="307777"/>
          </a:xfrm>
          <a:prstGeom prst="rect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devcontainer.json</a:t>
            </a:r>
            <a:r>
              <a:rPr kumimoji="1" lang="en-US" altLang="ja-JP" sz="1400" dirty="0"/>
              <a:t> </a:t>
            </a:r>
            <a:r>
              <a:rPr kumimoji="1" lang="ja-JP" altLang="en-US" sz="1400" dirty="0"/>
              <a:t>の </a:t>
            </a:r>
            <a:r>
              <a:rPr kumimoji="1" lang="en-US" altLang="ja-JP" sz="1400" dirty="0"/>
              <a:t>Extensions</a:t>
            </a:r>
            <a:r>
              <a:rPr kumimoji="1" lang="ja-JP" altLang="en-US" sz="1400" dirty="0"/>
              <a:t> に追記しておくとよい</a:t>
            </a:r>
            <a:endParaRPr kumimoji="1" lang="en-US" altLang="ja-JP" sz="14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A347DC4-9D3B-44A6-825F-F6F64671A1A2}"/>
              </a:ext>
            </a:extLst>
          </p:cNvPr>
          <p:cNvSpPr/>
          <p:nvPr/>
        </p:nvSpPr>
        <p:spPr>
          <a:xfrm>
            <a:off x="4517814" y="4666594"/>
            <a:ext cx="2671262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74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7487380-206E-4A74-8F9D-5C51EA34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17" y="1740261"/>
            <a:ext cx="5328366" cy="3377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17DB42A5-57DF-468E-A2C3-B49F6FB24250}"/>
              </a:ext>
            </a:extLst>
          </p:cNvPr>
          <p:cNvSpPr/>
          <p:nvPr/>
        </p:nvSpPr>
        <p:spPr>
          <a:xfrm>
            <a:off x="3679949" y="4598277"/>
            <a:ext cx="1824508" cy="449317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B3C0382A-A207-4895-AA01-2469B09D30C2}"/>
              </a:ext>
            </a:extLst>
          </p:cNvPr>
          <p:cNvSpPr/>
          <p:nvPr/>
        </p:nvSpPr>
        <p:spPr>
          <a:xfrm>
            <a:off x="6707818" y="3979248"/>
            <a:ext cx="1370780" cy="278990"/>
          </a:xfrm>
          <a:prstGeom prst="ellips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094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A0D84D-E328-414A-B046-7EB20EE7FAFE}"/>
              </a:ext>
            </a:extLst>
          </p:cNvPr>
          <p:cNvSpPr/>
          <p:nvPr/>
        </p:nvSpPr>
        <p:spPr>
          <a:xfrm>
            <a:off x="2976974" y="1946271"/>
            <a:ext cx="5628114" cy="30513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79812E-9BBE-4F75-ADB9-D821B9791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98323" y="4669220"/>
            <a:ext cx="1555430" cy="9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2FCA0A-BD8C-41B0-B76B-07C52BD5B9AC}"/>
              </a:ext>
            </a:extLst>
          </p:cNvPr>
          <p:cNvSpPr txBox="1"/>
          <p:nvPr/>
        </p:nvSpPr>
        <p:spPr>
          <a:xfrm>
            <a:off x="3556353" y="5076501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VS</a:t>
            </a:r>
            <a:r>
              <a:rPr lang="ja-JP" altLang="en-US" sz="1400" dirty="0"/>
              <a:t> </a:t>
            </a:r>
            <a:r>
              <a:rPr lang="en-US" altLang="ja-JP" sz="1400" dirty="0" err="1"/>
              <a:t>Codespaces</a:t>
            </a:r>
            <a:endParaRPr kumimoji="1" lang="ja-JP" altLang="en-US" sz="1400" dirty="0"/>
          </a:p>
        </p:txBody>
      </p:sp>
      <p:pic>
        <p:nvPicPr>
          <p:cNvPr id="9" name="図 8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288178CF-B22E-4FE6-9A2A-094B4E24E6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216" y="2263413"/>
            <a:ext cx="1035206" cy="84265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6EFE60-9A2E-4538-B411-435FFA6136C4}"/>
              </a:ext>
            </a:extLst>
          </p:cNvPr>
          <p:cNvSpPr txBox="1"/>
          <p:nvPr/>
        </p:nvSpPr>
        <p:spPr>
          <a:xfrm>
            <a:off x="3310427" y="2004376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DevContainer</a:t>
            </a:r>
            <a:endParaRPr kumimoji="1" lang="ja-JP" altLang="en-US" sz="1400" dirty="0"/>
          </a:p>
        </p:txBody>
      </p:sp>
      <p:pic>
        <p:nvPicPr>
          <p:cNvPr id="33" name="図 32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41A1B0F9-00CE-4656-BA3D-07190C4E03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2166" y="2368191"/>
            <a:ext cx="777765" cy="633102"/>
          </a:xfrm>
          <a:prstGeom prst="rect">
            <a:avLst/>
          </a:prstGeom>
        </p:spPr>
      </p:pic>
      <p:pic>
        <p:nvPicPr>
          <p:cNvPr id="35" name="図 34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FB34D950-5263-4739-8BC4-AB632ED92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7969" y="2364437"/>
            <a:ext cx="777765" cy="633102"/>
          </a:xfrm>
          <a:prstGeom prst="rect">
            <a:avLst/>
          </a:prstGeom>
        </p:spPr>
      </p:pic>
      <p:pic>
        <p:nvPicPr>
          <p:cNvPr id="37" name="図 36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E5106FD0-37AF-4628-A4C9-F367F60A8FA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0067" y="2363787"/>
            <a:ext cx="777765" cy="633102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D1FE211-E6D4-4575-940B-B74814723DF9}"/>
              </a:ext>
            </a:extLst>
          </p:cNvPr>
          <p:cNvSpPr txBox="1"/>
          <p:nvPr/>
        </p:nvSpPr>
        <p:spPr>
          <a:xfrm>
            <a:off x="3998863" y="3513082"/>
            <a:ext cx="131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/var/run</a:t>
            </a:r>
            <a:br>
              <a:rPr lang="en-US" altLang="ja-JP" sz="1400" dirty="0"/>
            </a:br>
            <a:r>
              <a:rPr lang="en-US" altLang="ja-JP" sz="1400" dirty="0"/>
              <a:t>/</a:t>
            </a:r>
            <a:r>
              <a:rPr lang="en-US" altLang="ja-JP" sz="1400" dirty="0" err="1"/>
              <a:t>docker.sock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8F3697F-BFE2-4DEC-AF00-391421E6F7A7}"/>
              </a:ext>
            </a:extLst>
          </p:cNvPr>
          <p:cNvSpPr txBox="1"/>
          <p:nvPr/>
        </p:nvSpPr>
        <p:spPr>
          <a:xfrm>
            <a:off x="594766" y="320530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VSCode</a:t>
            </a:r>
            <a:endParaRPr kumimoji="1" lang="ja-JP" altLang="en-US" sz="14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681F1D50-626D-4780-B1A0-FC33FC9890A3}"/>
              </a:ext>
            </a:extLst>
          </p:cNvPr>
          <p:cNvSpPr/>
          <p:nvPr/>
        </p:nvSpPr>
        <p:spPr>
          <a:xfrm>
            <a:off x="3294200" y="4109544"/>
            <a:ext cx="5114076" cy="480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dockerd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containerd</a:t>
            </a:r>
            <a:endParaRPr kumimoji="1" lang="ja-JP" altLang="en-US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913BC26-FE0D-45F3-9066-EDD5C208A0B9}"/>
              </a:ext>
            </a:extLst>
          </p:cNvPr>
          <p:cNvCxnSpPr>
            <a:cxnSpLocks/>
          </p:cNvCxnSpPr>
          <p:nvPr/>
        </p:nvCxnSpPr>
        <p:spPr>
          <a:xfrm>
            <a:off x="3988839" y="3161981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6C46F7F-C5B6-483F-A15B-0D5B3000A0AE}"/>
              </a:ext>
            </a:extLst>
          </p:cNvPr>
          <p:cNvCxnSpPr>
            <a:cxnSpLocks/>
          </p:cNvCxnSpPr>
          <p:nvPr/>
        </p:nvCxnSpPr>
        <p:spPr>
          <a:xfrm flipV="1">
            <a:off x="6371048" y="3151800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EE94BE70-AF4C-4CF9-A0A9-52D84BCDB5AE}"/>
              </a:ext>
            </a:extLst>
          </p:cNvPr>
          <p:cNvCxnSpPr>
            <a:cxnSpLocks/>
          </p:cNvCxnSpPr>
          <p:nvPr/>
        </p:nvCxnSpPr>
        <p:spPr>
          <a:xfrm flipV="1">
            <a:off x="7199586" y="3172490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72CFB39-D056-454C-ACFC-8EB0ED98C339}"/>
              </a:ext>
            </a:extLst>
          </p:cNvPr>
          <p:cNvCxnSpPr>
            <a:cxnSpLocks/>
          </p:cNvCxnSpPr>
          <p:nvPr/>
        </p:nvCxnSpPr>
        <p:spPr>
          <a:xfrm flipV="1">
            <a:off x="7966851" y="3191812"/>
            <a:ext cx="0" cy="910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8D26EC1-5F0C-4D23-8EC6-E2FFFD13C5E2}"/>
              </a:ext>
            </a:extLst>
          </p:cNvPr>
          <p:cNvSpPr txBox="1"/>
          <p:nvPr/>
        </p:nvSpPr>
        <p:spPr>
          <a:xfrm>
            <a:off x="6416264" y="3607188"/>
            <a:ext cx="66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BB2AB2C-FBAC-41A3-ADF8-125B5D35AEDF}"/>
              </a:ext>
            </a:extLst>
          </p:cNvPr>
          <p:cNvSpPr txBox="1"/>
          <p:nvPr/>
        </p:nvSpPr>
        <p:spPr>
          <a:xfrm>
            <a:off x="7191579" y="3617369"/>
            <a:ext cx="66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9F5FE1E-29F7-4C78-AD80-C875D489E751}"/>
              </a:ext>
            </a:extLst>
          </p:cNvPr>
          <p:cNvSpPr txBox="1"/>
          <p:nvPr/>
        </p:nvSpPr>
        <p:spPr>
          <a:xfrm>
            <a:off x="7954499" y="3624395"/>
            <a:ext cx="66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run</a:t>
            </a:r>
            <a:endParaRPr kumimoji="1" lang="ja-JP" altLang="en-US" sz="1400" dirty="0"/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8CD5CE7F-CC7E-4414-A86C-F2BAD300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" y="2312120"/>
            <a:ext cx="839680" cy="83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B28E592-F582-4476-A5AC-B46BED800A75}"/>
              </a:ext>
            </a:extLst>
          </p:cNvPr>
          <p:cNvCxnSpPr>
            <a:cxnSpLocks/>
          </p:cNvCxnSpPr>
          <p:nvPr/>
        </p:nvCxnSpPr>
        <p:spPr>
          <a:xfrm>
            <a:off x="1560010" y="2764981"/>
            <a:ext cx="1890206" cy="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3B54A755-4D5F-48C4-B732-3CF6F4D6B67F}"/>
              </a:ext>
            </a:extLst>
          </p:cNvPr>
          <p:cNvSpPr/>
          <p:nvPr/>
        </p:nvSpPr>
        <p:spPr>
          <a:xfrm>
            <a:off x="241738" y="1195843"/>
            <a:ext cx="3630363" cy="500466"/>
          </a:xfrm>
          <a:prstGeom prst="wedgeRoundRectCallout">
            <a:avLst>
              <a:gd name="adj1" fmla="val -23873"/>
              <a:gd name="adj2" fmla="val 17485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$ docker run </a:t>
            </a:r>
            <a:r>
              <a:rPr kumimoji="1" lang="en-US" altLang="ja-JP" dirty="0" err="1">
                <a:latin typeface="Consolas" panose="020B0609020204030204" pitchFamily="49" charset="0"/>
              </a:rPr>
              <a:t>hogehoge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5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EC4F952-FCCA-4177-984A-1FEFB32155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" b="1013"/>
          <a:stretch/>
        </p:blipFill>
        <p:spPr>
          <a:xfrm>
            <a:off x="953578" y="849854"/>
            <a:ext cx="10284843" cy="5206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891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ワイド画面</PresentationFormat>
  <Paragraphs>53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2020-08-04T17:21:06Z</dcterms:created>
  <dcterms:modified xsi:type="dcterms:W3CDTF">2020-08-04T17:21:15Z</dcterms:modified>
</cp:coreProperties>
</file>