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4" r:id="rId2"/>
    <p:sldId id="329" r:id="rId3"/>
    <p:sldId id="339" r:id="rId4"/>
    <p:sldId id="334" r:id="rId5"/>
    <p:sldId id="333" r:id="rId6"/>
    <p:sldId id="338" r:id="rId7"/>
    <p:sldId id="340" r:id="rId8"/>
    <p:sldId id="328" r:id="rId9"/>
    <p:sldId id="346" r:id="rId10"/>
    <p:sldId id="341" r:id="rId11"/>
    <p:sldId id="344" r:id="rId12"/>
    <p:sldId id="345" r:id="rId13"/>
    <p:sldId id="330" r:id="rId14"/>
    <p:sldId id="316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6" r:id="rId23"/>
    <p:sldId id="327" r:id="rId24"/>
    <p:sldId id="331" r:id="rId25"/>
    <p:sldId id="332" r:id="rId26"/>
    <p:sldId id="335" r:id="rId27"/>
    <p:sldId id="336" r:id="rId28"/>
    <p:sldId id="325" r:id="rId29"/>
  </p:sldIdLst>
  <p:sldSz cx="9144000" cy="6858000" type="screen4x3"/>
  <p:notesSz cx="6669088" cy="9775825"/>
  <p:custDataLst>
    <p:tags r:id="rId32"/>
  </p:custData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ra Trujillo Cesar" initials="JTC" lastIdx="1" clrIdx="0"/>
  <p:cmAuthor id="1" name="Probook04" initials="P" lastIdx="12" clrIdx="1"/>
  <p:cmAuthor id="2" name="dgc" initials="d" lastIdx="8" clrIdx="2"/>
  <p:cmAuthor id="3" name="Geoffrey Cannock" initials="GCT" lastIdx="5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008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8986" autoAdjust="0"/>
  </p:normalViewPr>
  <p:slideViewPr>
    <p:cSldViewPr>
      <p:cViewPr varScale="1">
        <p:scale>
          <a:sx n="100" d="100"/>
          <a:sy n="100" d="100"/>
        </p:scale>
        <p:origin x="3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080AC-F187-4B9D-B9B6-091FC4B1217F}" type="datetimeFigureOut">
              <a:rPr lang="es-PE" smtClean="0"/>
              <a:pPr/>
              <a:t>04/02/2014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285288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778250" y="9285288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ED1FA-260A-442B-B25E-2E44D925C164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8668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C01C-D447-4A02-BA15-6AB4024DF40E}" type="datetimeFigureOut">
              <a:rPr lang="es-PE" smtClean="0"/>
              <a:pPr/>
              <a:t>04/02/2014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892175" y="733425"/>
            <a:ext cx="4884738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66909" y="4643517"/>
            <a:ext cx="5335270" cy="4399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285337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777607" y="9285337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7700E-C16F-4A34-A19E-03D8A57C6454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725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CE97D-9DD4-4258-AB7B-38046D5DBCE4}" type="slidenum">
              <a:rPr lang="es-PE" smtClean="0"/>
              <a:pPr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108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CE97D-9DD4-4258-AB7B-38046D5DBCE4}" type="slidenum">
              <a:rPr lang="es-PE" smtClean="0"/>
              <a:pPr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081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CE97D-9DD4-4258-AB7B-38046D5DBCE4}" type="slidenum">
              <a:rPr lang="es-PE" smtClean="0"/>
              <a:pPr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426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068960"/>
            <a:ext cx="9144000" cy="151216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8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3068960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pic>
        <p:nvPicPr>
          <p:cNvPr id="116738" name="Picture 2" descr="Inici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23241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83568" y="4797152"/>
            <a:ext cx="46805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FF0000"/>
                </a:solidFill>
              </a:rPr>
              <a:t>Paracas, 2013</a:t>
            </a:r>
            <a:endParaRPr lang="es-PE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60648"/>
            <a:ext cx="9144000" cy="122413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8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42108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pic>
        <p:nvPicPr>
          <p:cNvPr id="8" name="Picture 2" descr="Inici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213919"/>
            <a:ext cx="1296144" cy="51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60648"/>
            <a:ext cx="9144000" cy="122413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8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pic>
        <p:nvPicPr>
          <p:cNvPr id="9" name="Picture 2" descr="Inici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213919"/>
            <a:ext cx="1296144" cy="51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60648"/>
            <a:ext cx="9144000" cy="122413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</a:t>
            </a:r>
            <a:endParaRPr lang="es-PE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pic>
        <p:nvPicPr>
          <p:cNvPr id="8" name="Picture 2" descr="Inici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213919"/>
            <a:ext cx="1296144" cy="51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9144000" cy="1224136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</a:t>
            </a:r>
            <a:endParaRPr lang="es-PE" dirty="0"/>
          </a:p>
        </p:txBody>
      </p:sp>
      <p:sp>
        <p:nvSpPr>
          <p:cNvPr id="8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pic>
        <p:nvPicPr>
          <p:cNvPr id="9" name="Picture 2" descr="Inici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213919"/>
            <a:ext cx="1296144" cy="51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60648"/>
            <a:ext cx="9144000" cy="122413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</a:t>
            </a:r>
            <a:endParaRPr lang="es-PE" dirty="0"/>
          </a:p>
        </p:txBody>
      </p:sp>
      <p:sp>
        <p:nvSpPr>
          <p:cNvPr id="11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pic>
        <p:nvPicPr>
          <p:cNvPr id="12" name="Picture 2" descr="Inici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213919"/>
            <a:ext cx="1296144" cy="51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260648"/>
            <a:ext cx="9144000" cy="122413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</a:t>
            </a:r>
            <a:endParaRPr lang="es-PE" dirty="0"/>
          </a:p>
        </p:txBody>
      </p:sp>
      <p:sp>
        <p:nvSpPr>
          <p:cNvPr id="16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pic>
        <p:nvPicPr>
          <p:cNvPr id="17" name="Picture 2" descr="Inici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213919"/>
            <a:ext cx="1296144" cy="51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4" r:id="rId5"/>
    <p:sldLayoutId id="2147483660" r:id="rId6"/>
    <p:sldLayoutId id="2147483666" r:id="rId7"/>
    <p:sldLayoutId id="2147483651" r:id="rId8"/>
    <p:sldLayoutId id="2147483653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7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1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3.e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s-MX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Infraestructura 2023: </a:t>
            </a:r>
            <a:br>
              <a:rPr lang="es-MX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Visiones y políticas</a:t>
            </a:r>
            <a:endParaRPr lang="es-PE" sz="3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27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2616" y="1335456"/>
            <a:ext cx="7999784" cy="490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755576" y="188640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MX" b="1" dirty="0" smtClean="0" bmk="_Toc33206267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Historia hasta hoy…</a:t>
            </a:r>
            <a:endParaRPr lang="es-PE" sz="1600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3" name="Picture 9" descr="http://www.designdownloader.com/item/pngl/worldflags_pop/worldflags_pop-20110830233159-00035.png"/>
          <p:cNvPicPr>
            <a:picLocks noChangeAspect="1" noChangeArrowheads="1"/>
          </p:cNvPicPr>
          <p:nvPr/>
        </p:nvPicPr>
        <p:blipFill>
          <a:blip r:embed="rId8" cstate="print"/>
          <a:srcRect l="18750" t="20625" r="19374" b="15624"/>
          <a:stretch>
            <a:fillRect/>
          </a:stretch>
        </p:blipFill>
        <p:spPr bwMode="auto">
          <a:xfrm>
            <a:off x="1900808" y="3750685"/>
            <a:ext cx="360000" cy="370909"/>
          </a:xfrm>
          <a:prstGeom prst="rect">
            <a:avLst/>
          </a:prstGeom>
          <a:noFill/>
        </p:spPr>
      </p:pic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748680" y="3087206"/>
            <a:ext cx="144016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1600" b="1" dirty="0" smtClean="0" bmk="_Toc332062676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2 991</a:t>
            </a:r>
          </a:p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1600" b="1" dirty="0" smtClean="0" bmk="_Toc332062676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2 947</a:t>
            </a:r>
          </a:p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MX" sz="1600" b="1" i="0" u="none" strike="noStrike" cap="none" normalizeH="0" baseline="0" dirty="0" smtClean="0" bmk="_Toc332062676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cs typeface="Arial" pitchFamily="34" charset="0"/>
              </a:rPr>
              <a:t>2 322</a:t>
            </a:r>
            <a:endParaRPr kumimoji="0" lang="es-PE" sz="3600" b="1" i="0" u="none" strike="noStrike" cap="none" normalizeH="0" baseline="0" dirty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7740352" y="2578825"/>
            <a:ext cx="1440160" cy="61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000" b="1" dirty="0" smtClean="0" bmk="_Toc332062676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18 211</a:t>
            </a:r>
          </a:p>
        </p:txBody>
      </p:sp>
      <p:pic>
        <p:nvPicPr>
          <p:cNvPr id="53" name="Picture 13" descr="https://encrypted-tbn1.gstatic.com/images?q=tbn:ANd9GcRnTYddL3CR2UXJnSz1_4LRp_NcAviFq_Gn5-gcSxMvvp7g60jR"/>
          <p:cNvPicPr>
            <a:picLocks noChangeAspect="1" noChangeArrowheads="1"/>
          </p:cNvPicPr>
          <p:nvPr/>
        </p:nvPicPr>
        <p:blipFill>
          <a:blip r:embed="rId9" cstate="print"/>
          <a:srcRect l="5642" t="5642" r="9733" b="9733"/>
          <a:stretch>
            <a:fillRect/>
          </a:stretch>
        </p:blipFill>
        <p:spPr bwMode="auto">
          <a:xfrm>
            <a:off x="1909368" y="4173831"/>
            <a:ext cx="360000" cy="360000"/>
          </a:xfrm>
          <a:prstGeom prst="rect">
            <a:avLst/>
          </a:prstGeom>
          <a:noFill/>
        </p:spPr>
      </p:pic>
      <p:pic>
        <p:nvPicPr>
          <p:cNvPr id="55" name="Picture 23" descr="Escudo Peru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00848" y="3237727"/>
            <a:ext cx="360000" cy="360000"/>
          </a:xfrm>
          <a:prstGeom prst="rect">
            <a:avLst/>
          </a:prstGeom>
          <a:noFill/>
        </p:spPr>
      </p:pic>
      <p:pic>
        <p:nvPicPr>
          <p:cNvPr id="56" name="Picture 9" descr="http://www.designdownloader.com/item/pngl/worldflags_pop/worldflags_pop-20110830233159-00035.png"/>
          <p:cNvPicPr>
            <a:picLocks noChangeAspect="1" noChangeArrowheads="1"/>
          </p:cNvPicPr>
          <p:nvPr/>
        </p:nvPicPr>
        <p:blipFill>
          <a:blip r:embed="rId8" cstate="print"/>
          <a:srcRect l="18750" t="20625" r="19374" b="15624"/>
          <a:stretch>
            <a:fillRect/>
          </a:stretch>
        </p:blipFill>
        <p:spPr bwMode="auto">
          <a:xfrm>
            <a:off x="7236296" y="2615173"/>
            <a:ext cx="720000" cy="741819"/>
          </a:xfrm>
          <a:prstGeom prst="rect">
            <a:avLst/>
          </a:prstGeom>
          <a:noFill/>
        </p:spPr>
      </p:pic>
      <p:pic>
        <p:nvPicPr>
          <p:cNvPr id="57" name="Picture 13" descr="https://encrypted-tbn1.gstatic.com/images?q=tbn:ANd9GcRnTYddL3CR2UXJnSz1_4LRp_NcAviFq_Gn5-gcSxMvvp7g60jR"/>
          <p:cNvPicPr>
            <a:picLocks noChangeAspect="1" noChangeArrowheads="1"/>
          </p:cNvPicPr>
          <p:nvPr/>
        </p:nvPicPr>
        <p:blipFill>
          <a:blip r:embed="rId9" cstate="print"/>
          <a:srcRect l="5642" t="5642" r="9733" b="9733"/>
          <a:stretch>
            <a:fillRect/>
          </a:stretch>
        </p:blipFill>
        <p:spPr bwMode="auto">
          <a:xfrm>
            <a:off x="7164288" y="980808"/>
            <a:ext cx="720000" cy="720000"/>
          </a:xfrm>
          <a:prstGeom prst="rect">
            <a:avLst/>
          </a:prstGeom>
          <a:noFill/>
        </p:spPr>
      </p:pic>
      <p:pic>
        <p:nvPicPr>
          <p:cNvPr id="58" name="Picture 23" descr="Escudo Peru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80312" y="4509120"/>
            <a:ext cx="720000" cy="720000"/>
          </a:xfrm>
          <a:prstGeom prst="rect">
            <a:avLst/>
          </a:prstGeom>
          <a:noFill/>
        </p:spPr>
      </p:pic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6526763" y="6372036"/>
            <a:ext cx="2005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sz="9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es-PE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uente: FMI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Elaboración: APOYO Consultoría</a:t>
            </a:r>
            <a:endParaRPr kumimoji="0" lang="es-P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7740352" y="902758"/>
            <a:ext cx="1440160" cy="7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b="1" dirty="0" smtClean="0" bmk="_Toc332062676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31 950</a:t>
            </a: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6444208" y="1468475"/>
            <a:ext cx="1440160" cy="7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b="1" i="1" dirty="0" smtClean="0" bmk="_Toc332062676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x14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6516216" y="3058613"/>
            <a:ext cx="1440160" cy="61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000" b="1" i="1" dirty="0" smtClean="0" bmk="_Toc332062676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x6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6596608" y="3850701"/>
            <a:ext cx="1440160" cy="56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b="1" i="1" dirty="0" smtClean="0" bmk="_Toc332062676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x3.5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7668344" y="3922709"/>
            <a:ext cx="1440160" cy="56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b="1" dirty="0" smtClean="0" bmk="_Toc332062676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10 596</a:t>
            </a: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539552" y="980728"/>
            <a:ext cx="80956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600" b="1" dirty="0" smtClean="0" bmk="_Toc33206267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PBI PER CÁPITA (US$ PPP), 1980-2012</a:t>
            </a:r>
            <a:endParaRPr kumimoji="0" lang="es-PE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67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504" y="1412776"/>
            <a:ext cx="7560840" cy="443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899592" y="188640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MX" b="1" dirty="0" smtClean="0" bmk="_Toc33206267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Historia de dos futuros…</a:t>
            </a:r>
            <a:endParaRPr lang="es-PE" sz="1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39552" y="980728"/>
            <a:ext cx="80956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600" b="1" dirty="0" smtClean="0" bmk="_Toc33206267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PBI PER CÁPITA (US$ PPP), 1980-2023</a:t>
            </a:r>
            <a:endParaRPr kumimoji="0" lang="es-PE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4716016" y="1827258"/>
            <a:ext cx="144016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1400" b="1" dirty="0" smtClean="0" bmk="_Toc332062676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31 950</a:t>
            </a:r>
          </a:p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1400" b="1" dirty="0" smtClean="0" bmk="_Toc332062676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18 211</a:t>
            </a:r>
          </a:p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MX" sz="1400" b="1" i="0" u="none" strike="noStrike" cap="none" normalizeH="0" baseline="0" dirty="0" smtClean="0" bmk="_Toc332062676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10 596</a:t>
            </a:r>
            <a:endParaRPr kumimoji="0" lang="es-PE" sz="32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46 Conector recto"/>
          <p:cNvCxnSpPr/>
          <p:nvPr/>
        </p:nvCxnSpPr>
        <p:spPr>
          <a:xfrm flipV="1">
            <a:off x="5796136" y="1484784"/>
            <a:ext cx="0" cy="37444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6876256" y="1484784"/>
            <a:ext cx="1440160" cy="41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1600" b="1" dirty="0" smtClean="0" bmk="_Toc332062676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54 580</a:t>
            </a: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6824310" y="2708920"/>
            <a:ext cx="1440160" cy="41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1600" b="1" dirty="0" smtClean="0" bmk="_Toc332062676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32 407</a:t>
            </a: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7092280" y="3284984"/>
            <a:ext cx="11521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600" b="1" dirty="0" smtClean="0" bmk="_Toc332062676">
                <a:solidFill>
                  <a:srgbClr val="E46D0A"/>
                </a:solidFill>
                <a:latin typeface="Arial" pitchFamily="34" charset="0"/>
                <a:cs typeface="Arial" pitchFamily="34" charset="0"/>
              </a:rPr>
              <a:t>27 343 </a:t>
            </a:r>
            <a:r>
              <a:rPr lang="es-MX" sz="1200" b="1" i="1" dirty="0" smtClean="0" bmk="_Toc332062676">
                <a:solidFill>
                  <a:srgbClr val="E46D0A"/>
                </a:solidFill>
                <a:latin typeface="Arial" pitchFamily="34" charset="0"/>
                <a:cs typeface="Arial" pitchFamily="34" charset="0"/>
              </a:rPr>
              <a:t>(7%)</a:t>
            </a:r>
            <a:endParaRPr lang="es-MX" sz="1600" b="1" i="1" dirty="0" smtClean="0" bmk="_Toc332062676">
              <a:solidFill>
                <a:srgbClr val="E46D0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6732240" y="3861048"/>
            <a:ext cx="18722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600" b="1" dirty="0" smtClean="0" bmk="_Toc332062676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21 183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200" b="1" i="1" dirty="0" smtClean="0" bmk="_Toc332062676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(4.5%)</a:t>
            </a:r>
          </a:p>
        </p:txBody>
      </p:sp>
      <p:grpSp>
        <p:nvGrpSpPr>
          <p:cNvPr id="67" name="66 Grupo"/>
          <p:cNvGrpSpPr/>
          <p:nvPr/>
        </p:nvGrpSpPr>
        <p:grpSpPr>
          <a:xfrm>
            <a:off x="539552" y="3412157"/>
            <a:ext cx="1440160" cy="1384995"/>
            <a:chOff x="9612560" y="3348858"/>
            <a:chExt cx="1440160" cy="1384995"/>
          </a:xfrm>
        </p:grpSpPr>
        <p:pic>
          <p:nvPicPr>
            <p:cNvPr id="43" name="Picture 9" descr="http://www.designdownloader.com/item/pngl/worldflags_pop/worldflags_pop-20110830233159-00035.png"/>
            <p:cNvPicPr>
              <a:picLocks noChangeAspect="1" noChangeArrowheads="1"/>
            </p:cNvPicPr>
            <p:nvPr/>
          </p:nvPicPr>
          <p:blipFill>
            <a:blip r:embed="rId8" cstate="print"/>
            <a:srcRect l="18750" t="20625" r="19374" b="15624"/>
            <a:stretch>
              <a:fillRect/>
            </a:stretch>
          </p:blipFill>
          <p:spPr bwMode="auto">
            <a:xfrm>
              <a:off x="10620672" y="3944286"/>
              <a:ext cx="360000" cy="370909"/>
            </a:xfrm>
            <a:prstGeom prst="rect">
              <a:avLst/>
            </a:prstGeom>
            <a:noFill/>
          </p:spPr>
        </p:pic>
        <p:sp>
          <p:nvSpPr>
            <p:cNvPr id="44" name="Rectangle 2"/>
            <p:cNvSpPr>
              <a:spLocks noChangeArrowheads="1"/>
            </p:cNvSpPr>
            <p:nvPr/>
          </p:nvSpPr>
          <p:spPr bwMode="auto">
            <a:xfrm>
              <a:off x="9612560" y="3348858"/>
              <a:ext cx="1440160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s-MX" sz="1400" b="1" dirty="0" smtClean="0" bmk="_Toc332062676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2 991</a:t>
              </a:r>
            </a:p>
            <a:p>
              <a:pPr algn="ctr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s-MX" sz="1400" b="1" dirty="0" smtClean="0" bmk="_Toc332062676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2 947</a:t>
              </a:r>
            </a:p>
            <a:p>
              <a:pPr algn="ctr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s-MX" sz="1400" b="1" i="0" u="none" strike="noStrike" cap="none" normalizeH="0" baseline="0" dirty="0" smtClean="0" bmk="_Toc332062676">
                  <a:ln>
                    <a:noFill/>
                  </a:ln>
                  <a:solidFill>
                    <a:srgbClr val="333399"/>
                  </a:solidFill>
                  <a:effectLst/>
                  <a:latin typeface="Arial" pitchFamily="34" charset="0"/>
                  <a:cs typeface="Arial" pitchFamily="34" charset="0"/>
                </a:rPr>
                <a:t>2 322</a:t>
              </a:r>
              <a:endParaRPr kumimoji="0" lang="es-PE" sz="3200" b="1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53" name="Picture 13" descr="https://encrypted-tbn1.gstatic.com/images?q=tbn:ANd9GcRnTYddL3CR2UXJnSz1_4LRp_NcAviFq_Gn5-gcSxMvvp7g60jR"/>
            <p:cNvPicPr>
              <a:picLocks noChangeAspect="1" noChangeArrowheads="1"/>
            </p:cNvPicPr>
            <p:nvPr/>
          </p:nvPicPr>
          <p:blipFill>
            <a:blip r:embed="rId9" cstate="print"/>
            <a:srcRect l="5642" t="5642" r="9733" b="9733"/>
            <a:stretch>
              <a:fillRect/>
            </a:stretch>
          </p:blipFill>
          <p:spPr bwMode="auto">
            <a:xfrm>
              <a:off x="10629232" y="4295464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55" name="Picture 23" descr="Escudo Peru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0635258" y="3548286"/>
              <a:ext cx="360000" cy="360000"/>
            </a:xfrm>
            <a:prstGeom prst="rect">
              <a:avLst/>
            </a:prstGeom>
            <a:noFill/>
          </p:spPr>
        </p:pic>
      </p:grpSp>
      <p:pic>
        <p:nvPicPr>
          <p:cNvPr id="56" name="Picture 9" descr="http://www.designdownloader.com/item/pngl/worldflags_pop/worldflags_pop-20110830233159-00035.png"/>
          <p:cNvPicPr>
            <a:picLocks noChangeAspect="1" noChangeArrowheads="1"/>
          </p:cNvPicPr>
          <p:nvPr/>
        </p:nvPicPr>
        <p:blipFill>
          <a:blip r:embed="rId8" cstate="print"/>
          <a:srcRect l="18750" t="20625" r="19374" b="15624"/>
          <a:stretch>
            <a:fillRect/>
          </a:stretch>
        </p:blipFill>
        <p:spPr bwMode="auto">
          <a:xfrm>
            <a:off x="4716016" y="2348880"/>
            <a:ext cx="360000" cy="370909"/>
          </a:xfrm>
          <a:prstGeom prst="rect">
            <a:avLst/>
          </a:prstGeom>
          <a:noFill/>
        </p:spPr>
      </p:pic>
      <p:pic>
        <p:nvPicPr>
          <p:cNvPr id="57" name="Picture 13" descr="https://encrypted-tbn1.gstatic.com/images?q=tbn:ANd9GcRnTYddL3CR2UXJnSz1_4LRp_NcAviFq_Gn5-gcSxMvvp7g60jR"/>
          <p:cNvPicPr>
            <a:picLocks noChangeAspect="1" noChangeArrowheads="1"/>
          </p:cNvPicPr>
          <p:nvPr/>
        </p:nvPicPr>
        <p:blipFill>
          <a:blip r:embed="rId9" cstate="print"/>
          <a:srcRect l="5642" t="5642" r="9733" b="9733"/>
          <a:stretch>
            <a:fillRect/>
          </a:stretch>
        </p:blipFill>
        <p:spPr bwMode="auto">
          <a:xfrm>
            <a:off x="4716056" y="1916832"/>
            <a:ext cx="360000" cy="360000"/>
          </a:xfrm>
          <a:prstGeom prst="rect">
            <a:avLst/>
          </a:prstGeom>
          <a:noFill/>
        </p:spPr>
      </p:pic>
      <p:pic>
        <p:nvPicPr>
          <p:cNvPr id="58" name="Picture 23" descr="Escudo Peru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16016" y="2780968"/>
            <a:ext cx="360000" cy="360000"/>
          </a:xfrm>
          <a:prstGeom prst="rect">
            <a:avLst/>
          </a:prstGeom>
          <a:noFill/>
        </p:spPr>
      </p:pic>
      <p:pic>
        <p:nvPicPr>
          <p:cNvPr id="59" name="Picture 13" descr="https://encrypted-tbn1.gstatic.com/images?q=tbn:ANd9GcRnTYddL3CR2UXJnSz1_4LRp_NcAviFq_Gn5-gcSxMvvp7g60jR"/>
          <p:cNvPicPr>
            <a:picLocks noChangeAspect="1" noChangeArrowheads="1"/>
          </p:cNvPicPr>
          <p:nvPr/>
        </p:nvPicPr>
        <p:blipFill>
          <a:blip r:embed="rId9" cstate="print"/>
          <a:srcRect l="5642" t="5642" r="9733" b="9733"/>
          <a:stretch>
            <a:fillRect/>
          </a:stretch>
        </p:blipFill>
        <p:spPr bwMode="auto">
          <a:xfrm>
            <a:off x="8028384" y="1484784"/>
            <a:ext cx="540000" cy="540000"/>
          </a:xfrm>
          <a:prstGeom prst="rect">
            <a:avLst/>
          </a:prstGeom>
          <a:noFill/>
        </p:spPr>
      </p:pic>
      <p:pic>
        <p:nvPicPr>
          <p:cNvPr id="60" name="Picture 9" descr="http://www.designdownloader.com/item/pngl/worldflags_pop/worldflags_pop-20110830233159-00035.png"/>
          <p:cNvPicPr>
            <a:picLocks noChangeAspect="1" noChangeArrowheads="1"/>
          </p:cNvPicPr>
          <p:nvPr/>
        </p:nvPicPr>
        <p:blipFill>
          <a:blip r:embed="rId8" cstate="print"/>
          <a:srcRect l="18750" t="20625" r="19374" b="15624"/>
          <a:stretch>
            <a:fillRect/>
          </a:stretch>
        </p:blipFill>
        <p:spPr bwMode="auto">
          <a:xfrm>
            <a:off x="8008322" y="2708920"/>
            <a:ext cx="524118" cy="540000"/>
          </a:xfrm>
          <a:prstGeom prst="rect">
            <a:avLst/>
          </a:prstGeom>
          <a:noFill/>
        </p:spPr>
      </p:pic>
      <p:sp>
        <p:nvSpPr>
          <p:cNvPr id="61" name="60 Cerrar llave"/>
          <p:cNvSpPr/>
          <p:nvPr/>
        </p:nvSpPr>
        <p:spPr>
          <a:xfrm>
            <a:off x="8028384" y="3448164"/>
            <a:ext cx="144016" cy="93610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2" name="Picture 23" descr="Escudo Peru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80472" y="3592180"/>
            <a:ext cx="540000" cy="540000"/>
          </a:xfrm>
          <a:prstGeom prst="rect">
            <a:avLst/>
          </a:prstGeom>
          <a:noFill/>
        </p:spPr>
      </p:pic>
      <p:sp>
        <p:nvSpPr>
          <p:cNvPr id="63" name="Rectangle 2"/>
          <p:cNvSpPr>
            <a:spLocks noChangeArrowheads="1"/>
          </p:cNvSpPr>
          <p:nvPr/>
        </p:nvSpPr>
        <p:spPr bwMode="auto">
          <a:xfrm>
            <a:off x="8676456" y="3429000"/>
            <a:ext cx="504056" cy="8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3600" b="1" dirty="0" smtClean="0" bmk="_Toc332062676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6526763" y="6372036"/>
            <a:ext cx="2005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sz="9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es-PE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uente: FMI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Elaboración: APOYO Consultoría</a:t>
            </a:r>
            <a:endParaRPr kumimoji="0" lang="es-P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4067944" y="1827981"/>
            <a:ext cx="79208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1400" b="1" dirty="0" smtClean="0" bmk="_Toc332062676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x14</a:t>
            </a:r>
          </a:p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1400" b="1" dirty="0" smtClean="0" bmk="_Toc332062676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x6</a:t>
            </a:r>
          </a:p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1400" b="1" dirty="0" smtClean="0" bmk="_Toc332062676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kumimoji="0" lang="es-MX" sz="1400" b="1" i="0" u="none" strike="noStrike" cap="none" normalizeH="0" baseline="0" dirty="0" smtClean="0" bmk="_Toc332062676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3.5</a:t>
            </a:r>
            <a:endParaRPr kumimoji="0" lang="es-PE" sz="32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1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67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2348880"/>
            <a:ext cx="6616963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899592" y="188640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MX" b="1" dirty="0" smtClean="0" bmk="_Toc33206267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Historia de dos futuros (</a:t>
            </a:r>
            <a:r>
              <a:rPr lang="es-MX" b="1" i="1" dirty="0" err="1" smtClean="0" bmk="_Toc33206267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MX" b="1" i="1" dirty="0" smtClean="0" bmk="_Toc33206267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-up</a:t>
            </a:r>
            <a:r>
              <a:rPr lang="es-MX" b="1" dirty="0" smtClean="0" bmk="_Toc33206267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)…</a:t>
            </a:r>
            <a:endParaRPr lang="es-PE" sz="1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39552" y="980728"/>
            <a:ext cx="80956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600" b="1" dirty="0" smtClean="0" bmk="_Toc33206267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PBI PER CÁPITA (US$ PPP), 2012-2023</a:t>
            </a:r>
            <a:endParaRPr kumimoji="0" lang="es-PE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1331640" y="4005064"/>
            <a:ext cx="1440160" cy="56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MX" b="1" i="0" u="none" strike="noStrike" cap="none" normalizeH="0" baseline="0" dirty="0" smtClean="0" bmk="_Toc332062676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10 596</a:t>
            </a:r>
            <a:endParaRPr kumimoji="0" lang="es-PE" sz="4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6228184" y="2329997"/>
            <a:ext cx="115212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2400" b="1" dirty="0" smtClean="0" bmk="_Toc332062676">
                <a:solidFill>
                  <a:srgbClr val="E46D0A"/>
                </a:solidFill>
                <a:latin typeface="Arial" pitchFamily="34" charset="0"/>
                <a:cs typeface="Arial" pitchFamily="34" charset="0"/>
              </a:rPr>
              <a:t>27 343 </a:t>
            </a:r>
            <a:r>
              <a:rPr lang="es-MX" b="1" i="1" dirty="0" smtClean="0" bmk="_Toc332062676">
                <a:solidFill>
                  <a:srgbClr val="E46D0A"/>
                </a:solidFill>
                <a:latin typeface="Arial" pitchFamily="34" charset="0"/>
                <a:cs typeface="Arial" pitchFamily="34" charset="0"/>
              </a:rPr>
              <a:t>(7%)</a:t>
            </a:r>
            <a:endParaRPr lang="es-MX" sz="2400" b="1" i="1" dirty="0" smtClean="0" bmk="_Toc332062676">
              <a:solidFill>
                <a:srgbClr val="E46D0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5796136" y="3315762"/>
            <a:ext cx="1872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b="1" dirty="0" smtClean="0" bmk="_Toc332062676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21 183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400" b="1" i="1" dirty="0" smtClean="0" bmk="_Toc332062676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(4.5%)</a:t>
            </a:r>
          </a:p>
        </p:txBody>
      </p:sp>
      <p:pic>
        <p:nvPicPr>
          <p:cNvPr id="58" name="Picture 23" descr="Escudo Peru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600" y="4133426"/>
            <a:ext cx="648072" cy="576064"/>
          </a:xfrm>
          <a:prstGeom prst="rect">
            <a:avLst/>
          </a:prstGeom>
          <a:noFill/>
        </p:spPr>
      </p:pic>
      <p:pic>
        <p:nvPicPr>
          <p:cNvPr id="62" name="Picture 23" descr="Escudo Peru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196752"/>
            <a:ext cx="1008112" cy="900040"/>
          </a:xfrm>
          <a:prstGeom prst="rect">
            <a:avLst/>
          </a:prstGeom>
          <a:noFill/>
        </p:spPr>
      </p:pic>
      <p:sp>
        <p:nvSpPr>
          <p:cNvPr id="63" name="Rectangle 2"/>
          <p:cNvSpPr>
            <a:spLocks noChangeArrowheads="1"/>
          </p:cNvSpPr>
          <p:nvPr/>
        </p:nvSpPr>
        <p:spPr bwMode="auto">
          <a:xfrm>
            <a:off x="7884368" y="1196752"/>
            <a:ext cx="504056" cy="8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3600" b="1" dirty="0" smtClean="0" bmk="_Toc332062676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6526763" y="6372036"/>
            <a:ext cx="2005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sz="9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es-PE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uente: FMI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Elaboración: APOYO Consultoría</a:t>
            </a:r>
            <a:endParaRPr kumimoji="0" lang="es-P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7271792" y="2348880"/>
            <a:ext cx="11166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s-MX" b="1" i="0" strike="noStrike" cap="none" normalizeH="0" baseline="0" dirty="0" smtClean="0">
                <a:ln>
                  <a:noFill/>
                </a:ln>
                <a:solidFill>
                  <a:srgbClr val="E46D0A"/>
                </a:solidFill>
                <a:effectLst/>
                <a:latin typeface="Arial" pitchFamily="34" charset="0"/>
                <a:cs typeface="Arial" pitchFamily="34" charset="0"/>
              </a:rPr>
              <a:t>6% </a:t>
            </a:r>
            <a:r>
              <a:rPr kumimoji="0" lang="es-MX" sz="1200" b="1" i="0" u="none" strike="noStrike" cap="none" normalizeH="0" baseline="0" dirty="0" smtClean="0">
                <a:ln>
                  <a:noFill/>
                </a:ln>
                <a:solidFill>
                  <a:srgbClr val="E46D0A"/>
                </a:solidFill>
                <a:effectLst/>
                <a:latin typeface="Arial" pitchFamily="34" charset="0"/>
                <a:cs typeface="Arial" pitchFamily="34" charset="0"/>
              </a:rPr>
              <a:t>Pobreza</a:t>
            </a:r>
            <a:r>
              <a:rPr kumimoji="0" lang="es-MX" sz="1200" b="1" i="0" u="none" strike="noStrike" cap="none" normalizeH="0" dirty="0" smtClean="0">
                <a:ln>
                  <a:noFill/>
                </a:ln>
                <a:solidFill>
                  <a:srgbClr val="E46D0A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PE" sz="1200" b="1" i="0" u="none" strike="noStrike" cap="none" normalizeH="0" baseline="0" dirty="0" smtClean="0">
              <a:ln>
                <a:noFill/>
              </a:ln>
              <a:solidFill>
                <a:srgbClr val="E46D0A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043608" y="3336953"/>
            <a:ext cx="1440160" cy="61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MX" sz="2000" b="1" i="0" u="none" strike="noStrike" cap="none" normalizeH="0" baseline="0" dirty="0" smtClean="0" bmk="_Toc332062676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2012</a:t>
            </a:r>
            <a:endParaRPr kumimoji="0" lang="es-PE" sz="44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 rot="10800000">
            <a:off x="6516216" y="1268760"/>
            <a:ext cx="504056" cy="8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3600" b="1" dirty="0" smtClean="0" bmk="_Toc332062676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236296" y="3379058"/>
            <a:ext cx="11166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s-MX" b="1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11% </a:t>
            </a:r>
            <a:r>
              <a:rPr kumimoji="0" lang="es-MX" sz="1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Pobreza</a:t>
            </a:r>
            <a:r>
              <a:rPr kumimoji="0" lang="es-MX" sz="1200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PE" sz="12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Por eso…</a:t>
            </a:r>
            <a:endParaRPr lang="es-P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endParaRPr lang="es-PE" sz="42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s-PE" sz="4200" b="1" dirty="0" smtClean="0">
                <a:solidFill>
                  <a:schemeClr val="tx2"/>
                </a:solidFill>
              </a:rPr>
              <a:t>Tenemos propuestas específicas para cada subsector:</a:t>
            </a:r>
          </a:p>
          <a:p>
            <a:pPr marL="0" indent="0" algn="r">
              <a:buNone/>
            </a:pPr>
            <a:r>
              <a:rPr lang="es-PE" sz="4200" b="1" dirty="0" smtClean="0">
                <a:solidFill>
                  <a:srgbClr val="C00000"/>
                </a:solidFill>
              </a:rPr>
              <a:t>Saneamiento</a:t>
            </a:r>
          </a:p>
          <a:p>
            <a:pPr marL="0" indent="0" algn="r">
              <a:buNone/>
            </a:pPr>
            <a:r>
              <a:rPr lang="es-PE" sz="4200" b="1" dirty="0" smtClean="0">
                <a:solidFill>
                  <a:schemeClr val="accent6"/>
                </a:solidFill>
              </a:rPr>
              <a:t>Energía</a:t>
            </a:r>
          </a:p>
          <a:p>
            <a:pPr marL="0" indent="0" algn="r">
              <a:buNone/>
            </a:pPr>
            <a:r>
              <a:rPr lang="es-PE" sz="4200" b="1" dirty="0" smtClean="0">
                <a:solidFill>
                  <a:srgbClr val="7030A0"/>
                </a:solidFill>
              </a:rPr>
              <a:t>Telecomunicaciones</a:t>
            </a:r>
          </a:p>
          <a:p>
            <a:pPr marL="0" indent="0" algn="r">
              <a:buNone/>
            </a:pPr>
            <a:r>
              <a:rPr lang="es-PE" sz="4200" b="1" dirty="0" smtClean="0">
                <a:solidFill>
                  <a:srgbClr val="00B050"/>
                </a:solidFill>
              </a:rPr>
              <a:t>Transporte</a:t>
            </a:r>
            <a:endParaRPr lang="es-PE" sz="4200" b="1" dirty="0">
              <a:solidFill>
                <a:srgbClr val="00B050"/>
              </a:solidFill>
            </a:endParaRPr>
          </a:p>
          <a:p>
            <a:pPr marL="0" indent="0" algn="r">
              <a:buNone/>
            </a:pPr>
            <a:endParaRPr lang="es-PE" sz="4200" b="1" dirty="0" smtClean="0">
              <a:solidFill>
                <a:schemeClr val="tx2"/>
              </a:solidFill>
            </a:endParaRPr>
          </a:p>
          <a:p>
            <a:pPr marL="0" indent="0" algn="r">
              <a:buNone/>
            </a:pPr>
            <a:endParaRPr lang="es-PE" sz="3800" b="1" dirty="0"/>
          </a:p>
          <a:p>
            <a:pPr marL="0" indent="0" algn="r">
              <a:buNone/>
            </a:pPr>
            <a:endParaRPr lang="es-PE" sz="3800" b="1" dirty="0"/>
          </a:p>
        </p:txBody>
      </p:sp>
    </p:spTree>
    <p:extLst>
      <p:ext uri="{BB962C8B-B14F-4D97-AF65-F5344CB8AC3E}">
        <p14:creationId xmlns:p14="http://schemas.microsoft.com/office/powerpoint/2010/main" val="16873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Propuestas para saneamiento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3826768" cy="4281339"/>
          </a:xfr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dirty="0"/>
              <a:t>EPS con gestión moderna: financieramente sólidas y que </a:t>
            </a:r>
            <a:r>
              <a:rPr lang="es-PE" b="1" dirty="0" smtClean="0"/>
              <a:t>provean </a:t>
            </a:r>
            <a:r>
              <a:rPr lang="es-PE" b="1" dirty="0"/>
              <a:t>acceso a agua potable y </a:t>
            </a:r>
            <a:r>
              <a:rPr lang="es-PE" b="1" dirty="0" smtClean="0"/>
              <a:t>alcantarillado </a:t>
            </a:r>
            <a:r>
              <a:rPr lang="es-PE" b="1" dirty="0"/>
              <a:t>de calidad al 100% de </a:t>
            </a:r>
            <a:r>
              <a:rPr lang="es-PE" b="1" dirty="0" smtClean="0"/>
              <a:t>la población </a:t>
            </a:r>
            <a:r>
              <a:rPr lang="es-PE" b="1" dirty="0"/>
              <a:t>bajo su jurisdicción</a:t>
            </a:r>
          </a:p>
          <a:p>
            <a:endParaRPr lang="es-P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283968" y="2060848"/>
            <a:ext cx="4752528" cy="4137025"/>
          </a:xfrm>
        </p:spPr>
        <p:txBody>
          <a:bodyPr>
            <a:normAutofit fontScale="77500" lnSpcReduction="20000"/>
          </a:bodyPr>
          <a:lstStyle/>
          <a:p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Facturar al menos el 85</a:t>
            </a:r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 agua producida a través de mayor </a:t>
            </a:r>
            <a:r>
              <a:rPr lang="es-P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micromedición</a:t>
            </a:r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elaboración de catastros y mantenimiento preventivo y correctivo.</a:t>
            </a:r>
            <a:endParaRPr lang="es-PE" sz="2400" b="1" dirty="0" smtClean="0"/>
          </a:p>
          <a:p>
            <a:pPr lvl="1"/>
            <a:r>
              <a:rPr lang="es-P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 2011 </a:t>
            </a:r>
            <a:r>
              <a:rPr lang="es-P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Sedapal</a:t>
            </a:r>
            <a:r>
              <a:rPr lang="es-P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perdía 35% del agua y las demás EPS el 43%.</a:t>
            </a:r>
          </a:p>
          <a:p>
            <a:pPr lvl="1"/>
            <a:endParaRPr lang="es-P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Sinceramiento de tarifas.</a:t>
            </a:r>
          </a:p>
          <a:p>
            <a:pPr lvl="1"/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Revertir el margen operativo de -7% que exhiben las EPS (sin incluir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Sedapal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57200" lvl="1" indent="0">
              <a:buNone/>
            </a:pPr>
            <a:endParaRPr lang="es-PE" sz="2000" dirty="0" smtClean="0"/>
          </a:p>
          <a:p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Estabilidad </a:t>
            </a:r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jurídica e incentivos a </a:t>
            </a:r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inversión privada (Asociaciones Público Privadas y Obras por Impuestos).</a:t>
            </a:r>
          </a:p>
          <a:p>
            <a:pPr lvl="1"/>
            <a:r>
              <a:rPr lang="es-P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Eliminar injerencia política de alcaldes.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1520" y="1700808"/>
            <a:ext cx="864096" cy="864096"/>
          </a:xfrm>
          <a:prstGeom prst="ellipse">
            <a:avLst/>
          </a:prstGeom>
          <a:solidFill>
            <a:srgbClr val="C0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600" b="1" dirty="0" smtClean="0">
                <a:solidFill>
                  <a:schemeClr val="bg1"/>
                </a:solidFill>
              </a:rPr>
              <a:t>1</a:t>
            </a:r>
            <a:endParaRPr lang="es-PE" sz="2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17728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NECESITAMOS</a:t>
            </a:r>
            <a:endParaRPr lang="es-PE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5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Propuestas para saneamiento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3322712" cy="4281339"/>
          </a:xfr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dirty="0" smtClean="0"/>
              <a:t>Todas las zonas urbanas del país tendrán </a:t>
            </a:r>
            <a:r>
              <a:rPr lang="es-PE" b="1" dirty="0"/>
              <a:t>asegurada la dotación de agua potable para todos sus pobladores</a:t>
            </a:r>
          </a:p>
          <a:p>
            <a:endParaRPr lang="es-P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3779912" y="2060848"/>
            <a:ext cx="5364088" cy="4104456"/>
          </a:xfrm>
        </p:spPr>
        <p:txBody>
          <a:bodyPr>
            <a:normAutofit fontScale="92500" lnSpcReduction="10000"/>
          </a:bodyPr>
          <a:lstStyle/>
          <a:p>
            <a:r>
              <a:rPr lang="es-MX" sz="2100" b="1" dirty="0" smtClean="0">
                <a:latin typeface="Arial" pitchFamily="34" charset="0"/>
                <a:cs typeface="Arial" pitchFamily="34" charset="0"/>
              </a:rPr>
              <a:t>Reducir el consumo 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promedio de </a:t>
            </a: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agua a 150 litros diarios por habitante.</a:t>
            </a:r>
          </a:p>
          <a:p>
            <a:pPr lvl="1"/>
            <a:r>
              <a:rPr lang="es-MX" sz="1700" dirty="0" smtClean="0">
                <a:latin typeface="Arial" pitchFamily="34" charset="0"/>
                <a:cs typeface="Arial" pitchFamily="34" charset="0"/>
              </a:rPr>
              <a:t>Hoy se consume 250 litros, pues el 40% del agua que llega a los hogares se pierde.</a:t>
            </a:r>
          </a:p>
          <a:p>
            <a:r>
              <a:rPr lang="es-MX" sz="2100" b="1" dirty="0" smtClean="0">
                <a:latin typeface="Arial" pitchFamily="34" charset="0"/>
                <a:cs typeface="Arial" pitchFamily="34" charset="0"/>
              </a:rPr>
              <a:t>Construir embalses 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para regular </a:t>
            </a: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las cuencas.</a:t>
            </a:r>
          </a:p>
          <a:p>
            <a:pPr lvl="1"/>
            <a:r>
              <a:rPr lang="es-MX" sz="1700" dirty="0" smtClean="0">
                <a:latin typeface="Arial" pitchFamily="34" charset="0"/>
                <a:cs typeface="Arial" pitchFamily="34" charset="0"/>
              </a:rPr>
              <a:t>El 53% del agua que llega de la Sierra se pierde en el mar.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100" b="1" dirty="0">
                <a:latin typeface="Arial" pitchFamily="34" charset="0"/>
                <a:cs typeface="Arial" pitchFamily="34" charset="0"/>
              </a:rPr>
              <a:t>Complementar </a:t>
            </a: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la oferta de agua potable con el uso de plantas desalinizadoras</a:t>
            </a:r>
            <a:r>
              <a:rPr lang="es-PE" sz="2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s-P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En el Perú cuesta US$0.48 por m</a:t>
            </a:r>
            <a:r>
              <a:rPr lang="es-PE" sz="17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(US$1.31 en EE.UU.).</a:t>
            </a:r>
            <a:endParaRPr lang="es-P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100" b="1" dirty="0" smtClean="0">
                <a:latin typeface="Arial" pitchFamily="34" charset="0"/>
                <a:cs typeface="Arial" pitchFamily="34" charset="0"/>
              </a:rPr>
              <a:t>Tratamiento de aguas residuales en poblaciones de más de 5,000 habitantes</a:t>
            </a:r>
            <a:r>
              <a:rPr lang="es-PE" sz="2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PE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P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Fuera de Lima no se tratan las aguas residuales</a:t>
            </a:r>
            <a:endParaRPr lang="es-P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s-PE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1520" y="1700808"/>
            <a:ext cx="864096" cy="864096"/>
          </a:xfrm>
          <a:prstGeom prst="ellipse">
            <a:avLst/>
          </a:prstGeom>
          <a:solidFill>
            <a:srgbClr val="C0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600" b="1" dirty="0" smtClean="0">
                <a:solidFill>
                  <a:schemeClr val="bg1"/>
                </a:solidFill>
              </a:rPr>
              <a:t>2</a:t>
            </a:r>
            <a:endParaRPr lang="es-PE" sz="2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17728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NECESITAMOS</a:t>
            </a:r>
            <a:endParaRPr lang="es-PE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Propuestas para energía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281339"/>
          </a:xfr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dirty="0" smtClean="0"/>
              <a:t>Se brindará electricidad a 2.6 millones de </a:t>
            </a:r>
            <a:r>
              <a:rPr lang="es-PE" b="1" dirty="0"/>
              <a:t>peruanos </a:t>
            </a:r>
            <a:r>
              <a:rPr lang="es-PE" b="1" dirty="0" smtClean="0"/>
              <a:t>adicionales </a:t>
            </a:r>
            <a:r>
              <a:rPr lang="es-PE" b="1" dirty="0"/>
              <a:t>en áreas </a:t>
            </a:r>
            <a:r>
              <a:rPr lang="es-PE" b="1" dirty="0" smtClean="0"/>
              <a:t>rurales para llegar al 100% de cobertura del servicio en todo el país</a:t>
            </a:r>
            <a:endParaRPr lang="es-PE" b="1" dirty="0"/>
          </a:p>
          <a:p>
            <a:endParaRPr lang="es-P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06231" y="2316758"/>
            <a:ext cx="4142233" cy="3560514"/>
          </a:xfrm>
        </p:spPr>
        <p:txBody>
          <a:bodyPr>
            <a:normAutofit/>
          </a:bodyPr>
          <a:lstStyle/>
          <a:p>
            <a:r>
              <a:rPr lang="es-MX" sz="1900" b="1" dirty="0">
                <a:latin typeface="Arial" pitchFamily="34" charset="0"/>
                <a:cs typeface="Arial" pitchFamily="34" charset="0"/>
              </a:rPr>
              <a:t>Asegurar el cumplimiento de las metas e </a:t>
            </a:r>
            <a:r>
              <a:rPr lang="es-MX" sz="1900" b="1" dirty="0" smtClean="0">
                <a:latin typeface="Arial" pitchFamily="34" charset="0"/>
                <a:cs typeface="Arial" pitchFamily="34" charset="0"/>
              </a:rPr>
              <a:t>inversiones </a:t>
            </a:r>
            <a:r>
              <a:rPr lang="es-MX" sz="1900" b="1" dirty="0">
                <a:latin typeface="Arial" pitchFamily="34" charset="0"/>
                <a:cs typeface="Arial" pitchFamily="34" charset="0"/>
              </a:rPr>
              <a:t>del Plan de Acceso Universal a la Energía (PAU) </a:t>
            </a:r>
            <a:r>
              <a:rPr lang="es-MX" sz="1900" b="1" dirty="0" smtClean="0">
                <a:latin typeface="Arial" pitchFamily="34" charset="0"/>
                <a:cs typeface="Arial" pitchFamily="34" charset="0"/>
              </a:rPr>
              <a:t>2013-2022</a:t>
            </a:r>
            <a:r>
              <a:rPr lang="es-PE" sz="19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s-PE" sz="1600" dirty="0" smtClean="0">
                <a:latin typeface="Arial" pitchFamily="34" charset="0"/>
                <a:cs typeface="Arial" pitchFamily="34" charset="0"/>
              </a:rPr>
              <a:t>Al 2012, solo el 68% de la población rural tenía acceso al servicio eléctrico.</a:t>
            </a:r>
          </a:p>
        </p:txBody>
      </p:sp>
      <p:sp>
        <p:nvSpPr>
          <p:cNvPr id="5" name="Oval 4"/>
          <p:cNvSpPr/>
          <p:nvPr/>
        </p:nvSpPr>
        <p:spPr>
          <a:xfrm>
            <a:off x="251520" y="1700808"/>
            <a:ext cx="864096" cy="86409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600" b="1" dirty="0" smtClean="0">
                <a:solidFill>
                  <a:schemeClr val="bg1"/>
                </a:solidFill>
              </a:rPr>
              <a:t>1</a:t>
            </a:r>
            <a:endParaRPr lang="es-PE" sz="2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17728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accent6"/>
                </a:solidFill>
              </a:rPr>
              <a:t>NECESITAMOS</a:t>
            </a:r>
            <a:endParaRPr lang="es-PE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Propuestas para energía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3466728" cy="4281339"/>
          </a:xfr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dirty="0" smtClean="0"/>
              <a:t>Contar con seguridad energética</a:t>
            </a:r>
            <a:endParaRPr lang="es-PE" b="1" dirty="0"/>
          </a:p>
          <a:p>
            <a:endParaRPr lang="es-P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3923928" y="2060848"/>
            <a:ext cx="5220072" cy="4248472"/>
          </a:xfrm>
        </p:spPr>
        <p:txBody>
          <a:bodyPr>
            <a:normAutofit fontScale="85000" lnSpcReduction="10000"/>
          </a:bodyPr>
          <a:lstStyle/>
          <a:p>
            <a:r>
              <a:rPr lang="es-MX" sz="2200" b="1" dirty="0" smtClean="0">
                <a:latin typeface="Arial" pitchFamily="34" charset="0"/>
                <a:cs typeface="Arial" pitchFamily="34" charset="0"/>
              </a:rPr>
              <a:t>Fomentar </a:t>
            </a:r>
            <a:r>
              <a:rPr lang="es-MX" sz="2200" b="1" dirty="0">
                <a:latin typeface="Arial" pitchFamily="34" charset="0"/>
                <a:cs typeface="Arial" pitchFamily="34" charset="0"/>
              </a:rPr>
              <a:t>inversión </a:t>
            </a:r>
            <a:r>
              <a:rPr lang="es-MX" sz="2200" b="1" dirty="0" smtClean="0">
                <a:latin typeface="Arial" pitchFamily="34" charset="0"/>
                <a:cs typeface="Arial" pitchFamily="34" charset="0"/>
              </a:rPr>
              <a:t>en generación eléctrica.</a:t>
            </a:r>
          </a:p>
          <a:p>
            <a:pPr lvl="1"/>
            <a:r>
              <a:rPr lang="es-MX" sz="1900" dirty="0" smtClean="0">
                <a:latin typeface="Arial" pitchFamily="34" charset="0"/>
                <a:cs typeface="Arial" pitchFamily="34" charset="0"/>
              </a:rPr>
              <a:t>Hay proyectos por 20.000 MW ya estudiados.</a:t>
            </a:r>
          </a:p>
          <a:p>
            <a:r>
              <a:rPr lang="es-PE" sz="2200" b="1" dirty="0" smtClean="0">
                <a:latin typeface="Arial" pitchFamily="34" charset="0"/>
                <a:cs typeface="Arial" pitchFamily="34" charset="0"/>
              </a:rPr>
              <a:t>Reglas claras respecto al uso del agua.</a:t>
            </a:r>
          </a:p>
          <a:p>
            <a:pPr lvl="1"/>
            <a:r>
              <a:rPr lang="es-PE" sz="1900" dirty="0" smtClean="0">
                <a:latin typeface="Arial" pitchFamily="34" charset="0"/>
                <a:cs typeface="Arial" pitchFamily="34" charset="0"/>
              </a:rPr>
              <a:t>Existen cinco entes que otorgan licencias y cinco que fiscalizan.</a:t>
            </a:r>
          </a:p>
          <a:p>
            <a:r>
              <a:rPr lang="es-MX" sz="2200" b="1" dirty="0" smtClean="0">
                <a:latin typeface="Arial" pitchFamily="34" charset="0"/>
                <a:cs typeface="Arial" pitchFamily="34" charset="0"/>
              </a:rPr>
              <a:t>Desarrollo de gasoductos regionales.</a:t>
            </a:r>
          </a:p>
          <a:p>
            <a:pPr lvl="1"/>
            <a:r>
              <a:rPr lang="es-PE" sz="1900" dirty="0" smtClean="0">
                <a:latin typeface="Arial" pitchFamily="34" charset="0"/>
                <a:cs typeface="Arial" pitchFamily="34" charset="0"/>
              </a:rPr>
              <a:t>El 41% de la generación eléctrica depende de gasoducto de </a:t>
            </a:r>
            <a:r>
              <a:rPr lang="es-PE" sz="1900" dirty="0" err="1" smtClean="0">
                <a:latin typeface="Arial" pitchFamily="34" charset="0"/>
                <a:cs typeface="Arial" pitchFamily="34" charset="0"/>
              </a:rPr>
              <a:t>Camisea</a:t>
            </a:r>
            <a:r>
              <a:rPr lang="es-PE" sz="19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s-PE" sz="2200" b="1" dirty="0" smtClean="0">
                <a:latin typeface="Arial" pitchFamily="34" charset="0"/>
                <a:cs typeface="Arial" pitchFamily="34" charset="0"/>
              </a:rPr>
              <a:t>Acelerar licitación de líneas de transmisión.</a:t>
            </a:r>
          </a:p>
          <a:p>
            <a:pPr lvl="1"/>
            <a:r>
              <a:rPr lang="es-PE" sz="1900" dirty="0" smtClean="0">
                <a:latin typeface="Arial" pitchFamily="34" charset="0"/>
                <a:cs typeface="Arial" pitchFamily="34" charset="0"/>
              </a:rPr>
              <a:t>Existen líneas con dos años de atraso.</a:t>
            </a:r>
          </a:p>
          <a:p>
            <a:r>
              <a:rPr lang="es-PE" sz="2200" b="1" dirty="0" smtClean="0">
                <a:latin typeface="Arial" pitchFamily="34" charset="0"/>
                <a:cs typeface="Arial" pitchFamily="34" charset="0"/>
              </a:rPr>
              <a:t>Interconexión eléctrica fronteriza.</a:t>
            </a:r>
          </a:p>
          <a:p>
            <a:pPr lvl="1"/>
            <a:r>
              <a:rPr lang="es-PE" sz="1900" dirty="0" smtClean="0">
                <a:latin typeface="Arial" pitchFamily="34" charset="0"/>
                <a:cs typeface="Arial" pitchFamily="34" charset="0"/>
              </a:rPr>
              <a:t>En 2011 la interconexión con Ecuador evitó racionamiento.</a:t>
            </a:r>
          </a:p>
          <a:p>
            <a:endParaRPr lang="es-PE" sz="2100" dirty="0" smtClean="0">
              <a:latin typeface="Arial" pitchFamily="34" charset="0"/>
              <a:cs typeface="Arial" pitchFamily="34" charset="0"/>
            </a:endParaRPr>
          </a:p>
          <a:p>
            <a:endParaRPr lang="es-P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1520" y="1700808"/>
            <a:ext cx="864096" cy="86409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600" b="1" dirty="0" smtClean="0">
                <a:solidFill>
                  <a:schemeClr val="bg1"/>
                </a:solidFill>
              </a:rPr>
              <a:t>2</a:t>
            </a:r>
            <a:endParaRPr lang="es-PE" sz="2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17728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accent6"/>
                </a:solidFill>
              </a:rPr>
              <a:t>NECESITAMOS</a:t>
            </a:r>
            <a:endParaRPr lang="es-PE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Propuestas para telecomunicaciones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281339"/>
          </a:xfr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dirty="0" smtClean="0"/>
              <a:t>El 80</a:t>
            </a:r>
            <a:r>
              <a:rPr lang="es-PE" b="1" dirty="0"/>
              <a:t>% de </a:t>
            </a:r>
            <a:r>
              <a:rPr lang="es-PE" b="1" dirty="0" smtClean="0"/>
              <a:t>las localidades </a:t>
            </a:r>
            <a:r>
              <a:rPr lang="es-PE" b="1" dirty="0"/>
              <a:t>con más de </a:t>
            </a:r>
            <a:r>
              <a:rPr lang="es-PE" b="1" dirty="0" smtClean="0"/>
              <a:t>1,000 </a:t>
            </a:r>
            <a:r>
              <a:rPr lang="es-PE" b="1" dirty="0"/>
              <a:t>habitantes contarán con acceso a </a:t>
            </a:r>
            <a:r>
              <a:rPr lang="es-PE" b="1" dirty="0" smtClean="0"/>
              <a:t>Internet</a:t>
            </a:r>
            <a:endParaRPr lang="es-P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0" y="2316163"/>
            <a:ext cx="4464496" cy="3776662"/>
          </a:xfrm>
        </p:spPr>
        <p:txBody>
          <a:bodyPr>
            <a:normAutofit fontScale="92500"/>
          </a:bodyPr>
          <a:lstStyle/>
          <a:p>
            <a:r>
              <a:rPr lang="es-MX" sz="2100" b="1" dirty="0">
                <a:latin typeface="Arial" pitchFamily="34" charset="0"/>
                <a:cs typeface="Arial" pitchFamily="34" charset="0"/>
              </a:rPr>
              <a:t>Disminuir </a:t>
            </a: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las barreras 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burocráticas que retrasan </a:t>
            </a: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la instalación de la infraestructura.</a:t>
            </a:r>
          </a:p>
          <a:p>
            <a:pPr lvl="1"/>
            <a:r>
              <a:rPr lang="es-PE" sz="1700" dirty="0" smtClean="0">
                <a:latin typeface="Arial" pitchFamily="34" charset="0"/>
                <a:cs typeface="Arial" pitchFamily="34" charset="0"/>
              </a:rPr>
              <a:t>instalar </a:t>
            </a:r>
            <a:r>
              <a:rPr lang="es-PE" sz="1700" dirty="0">
                <a:latin typeface="Arial" pitchFamily="34" charset="0"/>
                <a:cs typeface="Arial" pitchFamily="34" charset="0"/>
              </a:rPr>
              <a:t>una antena puede demorar hasta 4 meses y costar de 0.2 a 5 </a:t>
            </a:r>
            <a:r>
              <a:rPr lang="es-PE" sz="1700" dirty="0" smtClean="0">
                <a:latin typeface="Arial" pitchFamily="34" charset="0"/>
                <a:cs typeface="Arial" pitchFamily="34" charset="0"/>
              </a:rPr>
              <a:t>UIT.</a:t>
            </a:r>
          </a:p>
          <a:p>
            <a:pPr lvl="1"/>
            <a:endParaRPr lang="es-MX" sz="17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100" b="1" dirty="0">
                <a:latin typeface="Arial" pitchFamily="34" charset="0"/>
                <a:cs typeface="Arial" pitchFamily="34" charset="0"/>
              </a:rPr>
              <a:t>Concientizar a la población </a:t>
            </a: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sobre la importancia 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de </a:t>
            </a: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la instalación de más infraestructura.</a:t>
            </a:r>
            <a:endParaRPr lang="es-PE" sz="2100" b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s-PE" sz="1700" dirty="0">
                <a:latin typeface="Arial" pitchFamily="34" charset="0"/>
                <a:cs typeface="Arial" pitchFamily="34" charset="0"/>
              </a:rPr>
              <a:t>Lima tiene 289 antenas por </a:t>
            </a:r>
            <a:r>
              <a:rPr lang="es-PE" sz="1700" dirty="0" smtClean="0">
                <a:latin typeface="Arial" pitchFamily="34" charset="0"/>
                <a:cs typeface="Arial" pitchFamily="34" charset="0"/>
              </a:rPr>
              <a:t>millón de habitantes, </a:t>
            </a:r>
            <a:r>
              <a:rPr lang="es-PE" sz="1700" dirty="0">
                <a:latin typeface="Arial" pitchFamily="34" charset="0"/>
                <a:cs typeface="Arial" pitchFamily="34" charset="0"/>
              </a:rPr>
              <a:t>mientras que </a:t>
            </a:r>
            <a:r>
              <a:rPr lang="es-PE" sz="1700" dirty="0" smtClean="0">
                <a:latin typeface="Arial" pitchFamily="34" charset="0"/>
                <a:cs typeface="Arial" pitchFamily="34" charset="0"/>
              </a:rPr>
              <a:t>Tokio </a:t>
            </a:r>
            <a:r>
              <a:rPr lang="es-PE" sz="1700" dirty="0">
                <a:latin typeface="Arial" pitchFamily="34" charset="0"/>
                <a:cs typeface="Arial" pitchFamily="34" charset="0"/>
              </a:rPr>
              <a:t>tiene </a:t>
            </a:r>
            <a:r>
              <a:rPr lang="es-PE" sz="1700" dirty="0" smtClean="0">
                <a:latin typeface="Arial" pitchFamily="34" charset="0"/>
                <a:cs typeface="Arial" pitchFamily="34" charset="0"/>
              </a:rPr>
              <a:t>10,112. Es decir 21 </a:t>
            </a:r>
            <a:r>
              <a:rPr lang="es-PE" sz="1700" dirty="0">
                <a:latin typeface="Arial" pitchFamily="34" charset="0"/>
                <a:cs typeface="Arial" pitchFamily="34" charset="0"/>
              </a:rPr>
              <a:t>veces </a:t>
            </a:r>
            <a:r>
              <a:rPr lang="es-PE" sz="1700" dirty="0" smtClean="0">
                <a:latin typeface="Arial" pitchFamily="34" charset="0"/>
                <a:cs typeface="Arial" pitchFamily="34" charset="0"/>
              </a:rPr>
              <a:t>más.</a:t>
            </a:r>
          </a:p>
          <a:p>
            <a:endParaRPr lang="es-P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1520" y="1700808"/>
            <a:ext cx="864096" cy="864096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600" b="1" dirty="0" smtClean="0">
                <a:solidFill>
                  <a:schemeClr val="bg1"/>
                </a:solidFill>
              </a:rPr>
              <a:t>1</a:t>
            </a:r>
            <a:endParaRPr lang="es-PE" sz="2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17728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accent4"/>
                </a:solidFill>
              </a:rPr>
              <a:t>NECESITAMOS</a:t>
            </a:r>
            <a:endParaRPr lang="es-PE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Propuestas para telecomunicaciones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281339"/>
          </a:xfr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dirty="0" smtClean="0"/>
              <a:t>El 60</a:t>
            </a:r>
            <a:r>
              <a:rPr lang="es-PE" b="1" dirty="0"/>
              <a:t>% de </a:t>
            </a:r>
            <a:r>
              <a:rPr lang="es-PE" b="1" dirty="0" smtClean="0"/>
              <a:t>las instituciones </a:t>
            </a:r>
            <a:r>
              <a:rPr lang="es-PE" b="1" dirty="0"/>
              <a:t>del Estado conectadas a </a:t>
            </a:r>
            <a:r>
              <a:rPr lang="es-PE" b="1" dirty="0" smtClean="0"/>
              <a:t>Internet</a:t>
            </a:r>
            <a:endParaRPr lang="es-PE" b="1" dirty="0"/>
          </a:p>
          <a:p>
            <a:endParaRPr lang="es-P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0" y="2316163"/>
            <a:ext cx="4176464" cy="3776662"/>
          </a:xfrm>
        </p:spPr>
        <p:txBody>
          <a:bodyPr>
            <a:normAutofit/>
          </a:bodyPr>
          <a:lstStyle/>
          <a:p>
            <a:r>
              <a:rPr lang="es-MX" sz="1900" b="1" dirty="0" smtClean="0">
                <a:latin typeface="Arial" pitchFamily="34" charset="0"/>
                <a:cs typeface="Arial" pitchFamily="34" charset="0"/>
              </a:rPr>
              <a:t>Reglamentar </a:t>
            </a:r>
            <a:r>
              <a:rPr lang="es-MX" sz="1900" b="1" dirty="0">
                <a:latin typeface="Arial" pitchFamily="34" charset="0"/>
                <a:cs typeface="Arial" pitchFamily="34" charset="0"/>
              </a:rPr>
              <a:t>para que las entidades del Estado cuenten con conexión a </a:t>
            </a:r>
            <a:r>
              <a:rPr lang="es-MX" sz="1900" b="1" dirty="0" smtClean="0">
                <a:latin typeface="Arial" pitchFamily="34" charset="0"/>
                <a:cs typeface="Arial" pitchFamily="34" charset="0"/>
              </a:rPr>
              <a:t>Internet </a:t>
            </a:r>
            <a:r>
              <a:rPr lang="es-MX" sz="1900" b="1" dirty="0">
                <a:latin typeface="Arial" pitchFamily="34" charset="0"/>
                <a:cs typeface="Arial" pitchFamily="34" charset="0"/>
              </a:rPr>
              <a:t>y proyectos de infraestructura de </a:t>
            </a:r>
            <a:r>
              <a:rPr lang="es-MX" sz="1900" b="1" dirty="0" smtClean="0">
                <a:latin typeface="Arial" pitchFamily="34" charset="0"/>
                <a:cs typeface="Arial" pitchFamily="34" charset="0"/>
              </a:rPr>
              <a:t>acceso.</a:t>
            </a:r>
          </a:p>
          <a:p>
            <a:pPr lvl="1"/>
            <a:r>
              <a:rPr lang="es-PE" sz="1600" dirty="0" smtClean="0">
                <a:latin typeface="Arial" pitchFamily="34" charset="0"/>
                <a:cs typeface="Arial" pitchFamily="34" charset="0"/>
              </a:rPr>
              <a:t>De las 1,838 municipalidades del país, 482 carecen de acceso a Internet </a:t>
            </a:r>
            <a:r>
              <a:rPr lang="es-PE" sz="1600" dirty="0">
                <a:latin typeface="Arial" pitchFamily="34" charset="0"/>
                <a:cs typeface="Arial" pitchFamily="34" charset="0"/>
              </a:rPr>
              <a:t>y 475 </a:t>
            </a:r>
            <a:r>
              <a:rPr lang="es-PE" sz="1600" dirty="0" smtClean="0">
                <a:latin typeface="Arial" pitchFamily="34" charset="0"/>
                <a:cs typeface="Arial" pitchFamily="34" charset="0"/>
              </a:rPr>
              <a:t>acceden a Internet satelital.</a:t>
            </a:r>
          </a:p>
          <a:p>
            <a:pPr lvl="1"/>
            <a:endParaRPr lang="es-MX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s-PE" sz="1900" b="1" dirty="0" smtClean="0">
                <a:latin typeface="Arial" pitchFamily="34" charset="0"/>
                <a:cs typeface="Arial" pitchFamily="34" charset="0"/>
              </a:rPr>
              <a:t>Fortalecer la </a:t>
            </a:r>
            <a:r>
              <a:rPr lang="es-PE" sz="1900" b="1" dirty="0">
                <a:latin typeface="Arial" pitchFamily="34" charset="0"/>
                <a:cs typeface="Arial" pitchFamily="34" charset="0"/>
              </a:rPr>
              <a:t>dirección de políticas de </a:t>
            </a:r>
            <a:r>
              <a:rPr lang="es-PE" sz="1900" b="1" i="1" dirty="0">
                <a:latin typeface="Arial" pitchFamily="34" charset="0"/>
                <a:cs typeface="Arial" pitchFamily="34" charset="0"/>
              </a:rPr>
              <a:t>e-</a:t>
            </a:r>
            <a:r>
              <a:rPr lang="es-PE" sz="1900" b="1" i="1" dirty="0" err="1">
                <a:latin typeface="Arial" pitchFamily="34" charset="0"/>
                <a:cs typeface="Arial" pitchFamily="34" charset="0"/>
              </a:rPr>
              <a:t>government</a:t>
            </a:r>
            <a:r>
              <a:rPr lang="es-PE" sz="1900" b="1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Oval 4"/>
          <p:cNvSpPr/>
          <p:nvPr/>
        </p:nvSpPr>
        <p:spPr>
          <a:xfrm>
            <a:off x="251520" y="1700808"/>
            <a:ext cx="864096" cy="864096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600" b="1" dirty="0" smtClean="0">
                <a:solidFill>
                  <a:schemeClr val="bg1"/>
                </a:solidFill>
              </a:rPr>
              <a:t>2</a:t>
            </a:r>
            <a:endParaRPr lang="es-PE" sz="2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17728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accent4"/>
                </a:solidFill>
              </a:rPr>
              <a:t>NECESITAMOS</a:t>
            </a:r>
            <a:endParaRPr lang="es-PE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17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 pesar que…</a:t>
            </a:r>
            <a:endParaRPr lang="es-P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PE" sz="42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s-PE" sz="4200" b="1" dirty="0" smtClean="0">
                <a:solidFill>
                  <a:schemeClr val="tx2"/>
                </a:solidFill>
              </a:rPr>
              <a:t>Hemos casi triplicado nuestra inversión en infraestructura en la última década</a:t>
            </a:r>
          </a:p>
          <a:p>
            <a:pPr marL="0" indent="0">
              <a:buNone/>
            </a:pPr>
            <a:endParaRPr lang="es-PE" sz="4200" b="1" dirty="0" smtClean="0">
              <a:solidFill>
                <a:schemeClr val="tx2"/>
              </a:solidFill>
            </a:endParaRPr>
          </a:p>
          <a:p>
            <a:pPr marL="0" indent="0" algn="r">
              <a:buNone/>
            </a:pPr>
            <a:r>
              <a:rPr lang="es-PE" sz="4200" b="1" dirty="0" smtClean="0">
                <a:solidFill>
                  <a:schemeClr val="tx2"/>
                </a:solidFill>
              </a:rPr>
              <a:t>Pasamos de 1.8% del PBI a 4.5%</a:t>
            </a:r>
          </a:p>
          <a:p>
            <a:pPr marL="0" indent="0" algn="r">
              <a:buNone/>
            </a:pPr>
            <a:endParaRPr lang="es-PE" sz="3800" b="1" dirty="0"/>
          </a:p>
          <a:p>
            <a:pPr marL="0" indent="0" algn="r">
              <a:buNone/>
            </a:pPr>
            <a:endParaRPr lang="es-PE" sz="3800" b="1" dirty="0"/>
          </a:p>
        </p:txBody>
      </p:sp>
    </p:spTree>
    <p:extLst>
      <p:ext uri="{BB962C8B-B14F-4D97-AF65-F5344CB8AC3E}">
        <p14:creationId xmlns:p14="http://schemas.microsoft.com/office/powerpoint/2010/main" val="89490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Propuestas para telecomunicaciones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281339"/>
          </a:xfr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dirty="0" smtClean="0"/>
              <a:t>El 40</a:t>
            </a:r>
            <a:r>
              <a:rPr lang="es-PE" b="1" dirty="0"/>
              <a:t>% de </a:t>
            </a:r>
            <a:r>
              <a:rPr lang="es-PE" b="1" dirty="0" smtClean="0"/>
              <a:t>los hogares </a:t>
            </a:r>
            <a:r>
              <a:rPr lang="es-PE" b="1" dirty="0"/>
              <a:t>urbanos </a:t>
            </a:r>
            <a:r>
              <a:rPr lang="es-PE" b="1" dirty="0" smtClean="0"/>
              <a:t>estarán conectados </a:t>
            </a:r>
            <a:r>
              <a:rPr lang="es-PE" b="1" dirty="0"/>
              <a:t>a </a:t>
            </a:r>
            <a:r>
              <a:rPr lang="es-PE" b="1" dirty="0" smtClean="0"/>
              <a:t>Internet</a:t>
            </a:r>
            <a:endParaRPr lang="es-PE" b="1" dirty="0"/>
          </a:p>
          <a:p>
            <a:endParaRPr lang="es-P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0" y="2276872"/>
            <a:ext cx="4068762" cy="3921149"/>
          </a:xfrm>
        </p:spPr>
        <p:txBody>
          <a:bodyPr>
            <a:normAutofit/>
          </a:bodyPr>
          <a:lstStyle/>
          <a:p>
            <a:r>
              <a:rPr lang="es-MX" sz="1900" b="1" dirty="0" smtClean="0" bmk="_Toc33206267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Conectar con fibra óptica, </a:t>
            </a:r>
            <a:r>
              <a:rPr lang="es-MX" sz="1900" b="1" dirty="0" bmk="_Toc33206267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 promoción del Estado, al 100% de distritos de más de </a:t>
            </a:r>
            <a:r>
              <a:rPr lang="es-MX" sz="1900" b="1" dirty="0" smtClean="0" bmk="_Toc33206267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20,000 habitantes</a:t>
            </a:r>
            <a:r>
              <a:rPr lang="es-MX" sz="19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s-MX" sz="1600" dirty="0" smtClean="0">
                <a:latin typeface="Arial" pitchFamily="34" charset="0"/>
                <a:cs typeface="Arial" pitchFamily="34" charset="0"/>
              </a:rPr>
              <a:t>Al 2012 solo el 27% de hogares estaban conectados a Internet.</a:t>
            </a:r>
          </a:p>
          <a:p>
            <a:pPr lvl="1"/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1900" b="1" dirty="0">
                <a:latin typeface="Arial" pitchFamily="34" charset="0"/>
                <a:cs typeface="Arial" pitchFamily="34" charset="0"/>
              </a:rPr>
              <a:t>Modificar el reglamento </a:t>
            </a:r>
            <a:r>
              <a:rPr lang="es-MX" sz="1900" b="1" dirty="0" smtClean="0">
                <a:latin typeface="Arial" pitchFamily="34" charset="0"/>
                <a:cs typeface="Arial" pitchFamily="34" charset="0"/>
              </a:rPr>
              <a:t>para erradicar a los </a:t>
            </a:r>
            <a:r>
              <a:rPr lang="es-MX" sz="1900" b="1" dirty="0">
                <a:latin typeface="Arial" pitchFamily="34" charset="0"/>
                <a:cs typeface="Arial" pitchFamily="34" charset="0"/>
              </a:rPr>
              <a:t>informales e incrementar </a:t>
            </a:r>
            <a:r>
              <a:rPr lang="es-MX" sz="1900" b="1" dirty="0" smtClean="0">
                <a:latin typeface="Arial" pitchFamily="34" charset="0"/>
                <a:cs typeface="Arial" pitchFamily="34" charset="0"/>
              </a:rPr>
              <a:t>las sanciones</a:t>
            </a:r>
            <a:r>
              <a:rPr lang="es-PE" sz="19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s-PE" sz="1600" dirty="0" smtClean="0">
                <a:latin typeface="Arial" pitchFamily="34" charset="0"/>
                <a:cs typeface="Arial" pitchFamily="34" charset="0"/>
              </a:rPr>
              <a:t>El 24% de las conexiones son ilegales.</a:t>
            </a:r>
          </a:p>
          <a:p>
            <a:endParaRPr lang="es-P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1520" y="1700808"/>
            <a:ext cx="864096" cy="864096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600" b="1" dirty="0" smtClean="0">
                <a:solidFill>
                  <a:schemeClr val="bg1"/>
                </a:solidFill>
              </a:rPr>
              <a:t>3</a:t>
            </a:r>
            <a:endParaRPr lang="es-PE" sz="2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17728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accent4"/>
                </a:solidFill>
              </a:rPr>
              <a:t>NECESITAMOS</a:t>
            </a:r>
            <a:endParaRPr lang="es-PE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11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Propuestas para transporte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3466728" cy="4281339"/>
          </a:xfr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dirty="0" smtClean="0"/>
              <a:t>Lograr que el </a:t>
            </a:r>
            <a:r>
              <a:rPr lang="es-PE" b="1" dirty="0"/>
              <a:t>Perú </a:t>
            </a:r>
            <a:r>
              <a:rPr lang="es-PE" b="1" dirty="0" smtClean="0"/>
              <a:t>ingrese al top </a:t>
            </a:r>
            <a:r>
              <a:rPr lang="es-PE" b="1" dirty="0"/>
              <a:t>30 </a:t>
            </a:r>
            <a:r>
              <a:rPr lang="es-PE" b="1" dirty="0" smtClean="0"/>
              <a:t>del mundo en cuanto a la calidad de su infraestructura de transporte</a:t>
            </a:r>
            <a:endParaRPr lang="es-PE" b="1" dirty="0"/>
          </a:p>
          <a:p>
            <a:endParaRPr lang="es-P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3923928" y="2060848"/>
            <a:ext cx="5220072" cy="4320480"/>
          </a:xfrm>
        </p:spPr>
        <p:txBody>
          <a:bodyPr>
            <a:normAutofit fontScale="92500" lnSpcReduction="10000"/>
          </a:bodyPr>
          <a:lstStyle/>
          <a:p>
            <a:r>
              <a:rPr lang="es-MX" sz="2100" b="1" dirty="0" smtClean="0">
                <a:latin typeface="Arial" pitchFamily="34" charset="0"/>
                <a:cs typeface="Arial" pitchFamily="34" charset="0"/>
              </a:rPr>
              <a:t>Invertir US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$ </a:t>
            </a: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1,800 millones para 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incrementar </a:t>
            </a: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capacidad de los aeropuertos.</a:t>
            </a:r>
          </a:p>
          <a:p>
            <a:pPr lvl="1"/>
            <a:r>
              <a:rPr lang="es-MX" sz="1700" dirty="0" smtClean="0">
                <a:latin typeface="Arial" pitchFamily="34" charset="0"/>
                <a:cs typeface="Arial" pitchFamily="34" charset="0"/>
              </a:rPr>
              <a:t>Puesto 74 en calidad de infraestructura </a:t>
            </a:r>
            <a:r>
              <a:rPr lang="es-MX" sz="1700" dirty="0" err="1" smtClean="0">
                <a:latin typeface="Arial" pitchFamily="34" charset="0"/>
                <a:cs typeface="Arial" pitchFamily="34" charset="0"/>
              </a:rPr>
              <a:t>aerea</a:t>
            </a:r>
            <a:r>
              <a:rPr lang="es-MX" sz="1700" dirty="0" smtClean="0">
                <a:latin typeface="Arial" pitchFamily="34" charset="0"/>
                <a:cs typeface="Arial" pitchFamily="34" charset="0"/>
              </a:rPr>
              <a:t>. Chile está en el 39.</a:t>
            </a:r>
          </a:p>
          <a:p>
            <a:r>
              <a:rPr lang="es-MX" sz="1900" b="1" dirty="0" smtClean="0">
                <a:latin typeface="Arial" pitchFamily="34" charset="0"/>
                <a:cs typeface="Arial" pitchFamily="34" charset="0"/>
              </a:rPr>
              <a:t>Invertir US$ 1,000 millones para reordenar los accesos </a:t>
            </a:r>
            <a:r>
              <a:rPr lang="es-MX" sz="1900" b="1" dirty="0">
                <a:latin typeface="Arial" pitchFamily="34" charset="0"/>
                <a:cs typeface="Arial" pitchFamily="34" charset="0"/>
              </a:rPr>
              <a:t>del puerto del </a:t>
            </a:r>
            <a:r>
              <a:rPr lang="es-MX" sz="1900" b="1" dirty="0" smtClean="0">
                <a:latin typeface="Arial" pitchFamily="34" charset="0"/>
                <a:cs typeface="Arial" pitchFamily="34" charset="0"/>
              </a:rPr>
              <a:t>Callao y convertirlo en </a:t>
            </a:r>
            <a:r>
              <a:rPr lang="es-MX" sz="1900" b="1" i="1" dirty="0" err="1" smtClean="0">
                <a:latin typeface="Arial" pitchFamily="34" charset="0"/>
                <a:cs typeface="Arial" pitchFamily="34" charset="0"/>
              </a:rPr>
              <a:t>hub</a:t>
            </a:r>
            <a:r>
              <a:rPr lang="es-MX" sz="19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900" b="1" dirty="0">
                <a:latin typeface="Arial" pitchFamily="34" charset="0"/>
                <a:cs typeface="Arial" pitchFamily="34" charset="0"/>
              </a:rPr>
              <a:t>del Pacífico </a:t>
            </a:r>
            <a:r>
              <a:rPr lang="es-MX" sz="1900" b="1" dirty="0" smtClean="0">
                <a:latin typeface="Arial" pitchFamily="34" charset="0"/>
                <a:cs typeface="Arial" pitchFamily="34" charset="0"/>
              </a:rPr>
              <a:t>Sur</a:t>
            </a:r>
            <a:r>
              <a:rPr lang="es-PE" sz="19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s-PE" sz="1700" dirty="0" smtClean="0">
                <a:latin typeface="Arial" pitchFamily="34" charset="0"/>
                <a:cs typeface="Arial" pitchFamily="34" charset="0"/>
              </a:rPr>
              <a:t>Puesto 93 en calidad de infraestructura portuaria. Chile se ubica en 32.</a:t>
            </a:r>
          </a:p>
          <a:p>
            <a:r>
              <a:rPr lang="es-MX" sz="2100" b="1" dirty="0" smtClean="0">
                <a:latin typeface="Arial" pitchFamily="34" charset="0"/>
                <a:cs typeface="Arial" pitchFamily="34" charset="0"/>
              </a:rPr>
              <a:t>Invertir US$25,000 millones para construir las longitudinales de la sierra y la selva, ampliar la 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Panamericana a doble vía y </a:t>
            </a: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construir el 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túnel trasandino</a:t>
            </a:r>
            <a:r>
              <a:rPr lang="es-PE" sz="21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s-PE" sz="1700" dirty="0" smtClean="0">
                <a:latin typeface="Arial" pitchFamily="34" charset="0"/>
                <a:cs typeface="Arial" pitchFamily="34" charset="0"/>
              </a:rPr>
              <a:t>Puesto 100 en calidad de infraestructura carretera. Chile está en el 34.</a:t>
            </a:r>
          </a:p>
          <a:p>
            <a:endParaRPr lang="es-P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1520" y="1700808"/>
            <a:ext cx="864096" cy="864096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600" b="1" dirty="0" smtClean="0">
                <a:solidFill>
                  <a:schemeClr val="bg1"/>
                </a:solidFill>
              </a:rPr>
              <a:t>1</a:t>
            </a:r>
            <a:endParaRPr lang="es-PE" sz="2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17728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00B050"/>
                </a:solidFill>
              </a:rPr>
              <a:t>NECESITAMOS</a:t>
            </a:r>
            <a:endParaRPr lang="es-P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0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Propuestas para transporte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2962672" cy="4281339"/>
          </a:xfr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dirty="0" smtClean="0"/>
              <a:t>Fortalecer la conectividad nacional promoviendo el uso de transporte multimodal</a:t>
            </a:r>
            <a:endParaRPr lang="es-PE" b="1" dirty="0"/>
          </a:p>
          <a:p>
            <a:endParaRPr lang="es-P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3563888" y="2060848"/>
            <a:ext cx="5472608" cy="4320480"/>
          </a:xfrm>
        </p:spPr>
        <p:txBody>
          <a:bodyPr>
            <a:normAutofit fontScale="92500" lnSpcReduction="10000"/>
          </a:bodyPr>
          <a:lstStyle/>
          <a:p>
            <a:r>
              <a:rPr lang="es-MX" sz="2100" b="1" dirty="0" smtClean="0">
                <a:latin typeface="Arial" pitchFamily="34" charset="0"/>
                <a:cs typeface="Arial" pitchFamily="34" charset="0"/>
              </a:rPr>
              <a:t>Optimizar procesos, modernizar 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los sistemas </a:t>
            </a: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de aeronavegación y 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dotar de tecnología para el control migratorio</a:t>
            </a: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s-MX" sz="1700" dirty="0" smtClean="0">
                <a:latin typeface="Arial" pitchFamily="34" charset="0"/>
                <a:cs typeface="Arial" pitchFamily="34" charset="0"/>
              </a:rPr>
              <a:t>Al menos 4 de los 18 principales terminales del país no pueden atender naves comerciales de más de 300 pasajeros.</a:t>
            </a:r>
          </a:p>
          <a:p>
            <a:r>
              <a:rPr lang="es-PE" sz="2100" b="1" dirty="0" smtClean="0">
                <a:latin typeface="Arial" pitchFamily="34" charset="0"/>
                <a:cs typeface="Arial" pitchFamily="34" charset="0"/>
              </a:rPr>
              <a:t>Invertir US$ 650 millones en modernizar los puertos regionales y promover </a:t>
            </a:r>
            <a:r>
              <a:rPr lang="es-PE" sz="2100" b="1" dirty="0">
                <a:latin typeface="Arial" pitchFamily="34" charset="0"/>
                <a:cs typeface="Arial" pitchFamily="34" charset="0"/>
              </a:rPr>
              <a:t>el </a:t>
            </a:r>
            <a:r>
              <a:rPr lang="es-PE" sz="2100" b="1" dirty="0" smtClean="0">
                <a:latin typeface="Arial" pitchFamily="34" charset="0"/>
                <a:cs typeface="Arial" pitchFamily="34" charset="0"/>
              </a:rPr>
              <a:t>libre transporte </a:t>
            </a:r>
            <a:r>
              <a:rPr lang="es-PE" sz="2100" b="1" dirty="0">
                <a:latin typeface="Arial" pitchFamily="34" charset="0"/>
                <a:cs typeface="Arial" pitchFamily="34" charset="0"/>
              </a:rPr>
              <a:t>por </a:t>
            </a:r>
            <a:r>
              <a:rPr lang="es-PE" sz="2100" b="1" dirty="0" smtClean="0">
                <a:latin typeface="Arial" pitchFamily="34" charset="0"/>
                <a:cs typeface="Arial" pitchFamily="34" charset="0"/>
              </a:rPr>
              <a:t>cabotaje.</a:t>
            </a:r>
          </a:p>
          <a:p>
            <a:pPr lvl="1"/>
            <a:r>
              <a:rPr lang="es-PE" sz="1700" dirty="0" smtClean="0">
                <a:latin typeface="Arial" pitchFamily="34" charset="0"/>
                <a:cs typeface="Arial" pitchFamily="34" charset="0"/>
              </a:rPr>
              <a:t>Permitirá retirar cargas sobre dimensionadas y peligrosas de las carreteras.</a:t>
            </a:r>
          </a:p>
          <a:p>
            <a:r>
              <a:rPr lang="es-MX" sz="2100" b="1" dirty="0" smtClean="0">
                <a:latin typeface="Arial" pitchFamily="34" charset="0"/>
                <a:cs typeface="Arial" pitchFamily="34" charset="0"/>
              </a:rPr>
              <a:t>Promover inversión 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en pavimentación </a:t>
            </a: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y 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mantenimiento de las redes viales nacional y </a:t>
            </a: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departamental.</a:t>
            </a:r>
          </a:p>
          <a:p>
            <a:pPr lvl="1"/>
            <a:r>
              <a:rPr lang="es-PE" sz="1700" dirty="0" smtClean="0">
                <a:latin typeface="Arial" pitchFamily="34" charset="0"/>
                <a:cs typeface="Arial" pitchFamily="34" charset="0"/>
              </a:rPr>
              <a:t>El 25% de las vías se deterioraron por falta de mantenimiento entre 1992 y 2005.</a:t>
            </a:r>
          </a:p>
          <a:p>
            <a:endParaRPr lang="es-P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1520" y="1700808"/>
            <a:ext cx="864096" cy="864096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600" b="1" dirty="0" smtClean="0">
                <a:solidFill>
                  <a:schemeClr val="bg1"/>
                </a:solidFill>
              </a:rPr>
              <a:t>2</a:t>
            </a:r>
            <a:endParaRPr lang="es-PE" sz="2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3888" y="17728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00B050"/>
                </a:solidFill>
              </a:rPr>
              <a:t>NECESITAMOS</a:t>
            </a:r>
            <a:endParaRPr lang="es-P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9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Propuestas para transporte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3754760" cy="4281339"/>
          </a:xfr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dirty="0"/>
              <a:t>Lima y Callao habrán completado su integración vial a través de proyectos </a:t>
            </a:r>
            <a:r>
              <a:rPr lang="es-PE" b="1" dirty="0" smtClean="0"/>
              <a:t>conjuntos: US$ 10,400 millones</a:t>
            </a:r>
            <a:endParaRPr lang="es-PE" b="1" dirty="0"/>
          </a:p>
          <a:p>
            <a:endParaRPr lang="es-P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283968" y="2204864"/>
            <a:ext cx="4680520" cy="3816424"/>
          </a:xfrm>
        </p:spPr>
        <p:txBody>
          <a:bodyPr>
            <a:normAutofit lnSpcReduction="10000"/>
          </a:bodyPr>
          <a:lstStyle/>
          <a:p>
            <a:r>
              <a:rPr lang="es-MX" sz="1900" b="1" dirty="0" smtClean="0" bmk="_Toc33206267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Una reforma </a:t>
            </a:r>
            <a:r>
              <a:rPr lang="es-MX" sz="1900" b="1" dirty="0" bmk="_Toc33206267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legislativa para asegurar </a:t>
            </a:r>
            <a:r>
              <a:rPr lang="es-MX" sz="1900" b="1" dirty="0" smtClean="0" bmk="_Toc33206267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la continuidad física de los proyectos </a:t>
            </a:r>
            <a:r>
              <a:rPr lang="es-MX" sz="1900" b="1" dirty="0" bmk="_Toc33206267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viales, sin importar el ciclo político y generando incentivos para asegurar su construcción con proyección a los Juegos </a:t>
            </a:r>
            <a:r>
              <a:rPr lang="es-MX" sz="1900" b="1" dirty="0" smtClean="0" bmk="_Toc33206267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Panamericanos Lima 2019</a:t>
            </a:r>
            <a:r>
              <a:rPr lang="es-PE" sz="19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metro de Lima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(hoy línea 1 tramo 1) se empezó 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construir en 1986, pero se paralizó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por 24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años, hasta reiniciar su implementación el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2010.</a:t>
            </a:r>
          </a:p>
          <a:p>
            <a:pPr lvl="1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la vía expresa Javier Prado-La Marina-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Faucett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tardó 17 años en ser retomada</a:t>
            </a:r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1520" y="1700808"/>
            <a:ext cx="864096" cy="864096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600" b="1" dirty="0" smtClean="0">
                <a:solidFill>
                  <a:schemeClr val="bg1"/>
                </a:solidFill>
              </a:rPr>
              <a:t>3</a:t>
            </a:r>
            <a:endParaRPr lang="es-PE" sz="2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17728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00B050"/>
                </a:solidFill>
              </a:rPr>
              <a:t>NECESITAMOS</a:t>
            </a:r>
            <a:endParaRPr lang="es-P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0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Necesitamos además…</a:t>
            </a:r>
            <a:endParaRPr lang="es-PE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844824"/>
            <a:ext cx="2808312" cy="4281339"/>
          </a:xfr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b="1" dirty="0" smtClean="0"/>
          </a:p>
          <a:p>
            <a:pPr marL="0" indent="0">
              <a:buNone/>
            </a:pPr>
            <a:r>
              <a:rPr lang="es-PE" b="1" dirty="0" smtClean="0">
                <a:solidFill>
                  <a:schemeClr val="bg1"/>
                </a:solidFill>
              </a:rPr>
              <a:t>Políticas transversales</a:t>
            </a:r>
            <a:endParaRPr lang="es-PE" b="1" dirty="0">
              <a:solidFill>
                <a:schemeClr val="bg1"/>
              </a:solidFill>
            </a:endParaRPr>
          </a:p>
          <a:p>
            <a:endParaRPr lang="es-PE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1665675"/>
            <a:ext cx="511256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252000" rtlCol="0">
            <a:spAutoFit/>
          </a:bodyPr>
          <a:lstStyle/>
          <a:p>
            <a:r>
              <a:rPr lang="es-PE" b="1" dirty="0" smtClean="0">
                <a:latin typeface="Arial" pitchFamily="34" charset="0"/>
                <a:cs typeface="Arial" pitchFamily="34" charset="0"/>
              </a:rPr>
              <a:t>Mejorar la planificación intersectorial con el </a:t>
            </a:r>
            <a:r>
              <a:rPr lang="es-PE" b="1" dirty="0" err="1" smtClean="0">
                <a:latin typeface="Arial" pitchFamily="34" charset="0"/>
                <a:cs typeface="Arial" pitchFamily="34" charset="0"/>
              </a:rPr>
              <a:t>Ceplan</a:t>
            </a:r>
            <a:endParaRPr lang="es-P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03848" y="1628800"/>
            <a:ext cx="720080" cy="72008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300" b="1" dirty="0" smtClean="0">
                <a:solidFill>
                  <a:schemeClr val="bg1"/>
                </a:solidFill>
              </a:rPr>
              <a:t>1</a:t>
            </a:r>
            <a:endParaRPr lang="es-PE" sz="23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07904" y="2276872"/>
            <a:ext cx="504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s-PE" dirty="0" smtClean="0"/>
              <a:t>Con </a:t>
            </a:r>
            <a:r>
              <a:rPr lang="es-PE" dirty="0"/>
              <a:t>un programa concertado de inversiones </a:t>
            </a:r>
            <a:r>
              <a:rPr lang="es-PE" dirty="0" smtClean="0"/>
              <a:t>y la creación de un </a:t>
            </a:r>
            <a:r>
              <a:rPr lang="es-PE" dirty="0"/>
              <a:t>banco de </a:t>
            </a:r>
            <a:r>
              <a:rPr lang="es-PE" dirty="0" smtClean="0"/>
              <a:t>proyectos.</a:t>
            </a:r>
            <a:endParaRPr lang="es-P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9912" y="2924944"/>
            <a:ext cx="511256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252000" rtlCol="0">
            <a:spAutoFit/>
          </a:bodyPr>
          <a:lstStyle/>
          <a:p>
            <a:r>
              <a:rPr lang="es-MX" b="1" dirty="0">
                <a:latin typeface="Arial" pitchFamily="34" charset="0"/>
                <a:cs typeface="Arial" pitchFamily="34" charset="0"/>
              </a:rPr>
              <a:t>Ventanilla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Única u otros mecanismos de destrabe de la inversión privada</a:t>
            </a:r>
            <a:endParaRPr lang="es-P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03848" y="2888069"/>
            <a:ext cx="720080" cy="72008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3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51920" y="3574757"/>
            <a:ext cx="5256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s-PE" dirty="0" smtClean="0"/>
              <a:t>Fortalecer </a:t>
            </a:r>
            <a:r>
              <a:rPr lang="es-PE" dirty="0"/>
              <a:t>la institucionalidad y </a:t>
            </a:r>
            <a:r>
              <a:rPr lang="es-PE" dirty="0" smtClean="0"/>
              <a:t>el </a:t>
            </a:r>
            <a:r>
              <a:rPr lang="es-PE" dirty="0"/>
              <a:t>Estado </a:t>
            </a:r>
            <a:r>
              <a:rPr lang="es-PE" dirty="0" smtClean="0"/>
              <a:t>acompañar </a:t>
            </a:r>
            <a:r>
              <a:rPr lang="es-PE" dirty="0"/>
              <a:t>al inversionista durante la vida de los </a:t>
            </a:r>
            <a:r>
              <a:rPr lang="es-PE" dirty="0" smtClean="0"/>
              <a:t>contratos.</a:t>
            </a:r>
            <a:endParaRPr lang="es-PE" dirty="0" bmk="_Toc332062676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912" y="4257963"/>
            <a:ext cx="511256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252000" rtlCol="0">
            <a:spAutoFit/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Fortalecimiento de capacidades regionales y normas de sanciones a los funcionarios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                                                </a:t>
            </a:r>
          </a:p>
        </p:txBody>
      </p:sp>
      <p:sp>
        <p:nvSpPr>
          <p:cNvPr id="16" name="Oval 15"/>
          <p:cNvSpPr/>
          <p:nvPr/>
        </p:nvSpPr>
        <p:spPr>
          <a:xfrm>
            <a:off x="3203848" y="4221088"/>
            <a:ext cx="720080" cy="72008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300" b="1" dirty="0" smtClean="0">
                <a:solidFill>
                  <a:schemeClr val="bg1"/>
                </a:solidFill>
              </a:rPr>
              <a:t>3</a:t>
            </a:r>
            <a:endParaRPr lang="es-PE" sz="23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51920" y="4904294"/>
            <a:ext cx="504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s-PE" dirty="0" smtClean="0" bmk="_Toc332062676">
                <a:latin typeface="+mj-lt"/>
                <a:cs typeface="Arial" pitchFamily="34" charset="0"/>
              </a:rPr>
              <a:t>Las regiones hoy ejecutan el 70% de la inversión y </a:t>
            </a:r>
            <a:r>
              <a:rPr lang="es-PE" dirty="0" smtClean="0"/>
              <a:t>se necesita </a:t>
            </a:r>
            <a:r>
              <a:rPr lang="es-PE" dirty="0"/>
              <a:t>un  </a:t>
            </a:r>
            <a:r>
              <a:rPr lang="es-PE" dirty="0" smtClean="0"/>
              <a:t>contingente </a:t>
            </a:r>
            <a:r>
              <a:rPr lang="es-PE" dirty="0"/>
              <a:t>de gerentes </a:t>
            </a:r>
            <a:r>
              <a:rPr lang="es-PE" dirty="0" smtClean="0"/>
              <a:t>públicos.</a:t>
            </a:r>
            <a:endParaRPr lang="es-PE" dirty="0" bmk="_Toc332062676">
              <a:latin typeface="+mj-lt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9912" y="5585759"/>
            <a:ext cx="511256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252000" rtlCol="0">
            <a:spAutoFit/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Ampliación de límites al cofinanciamiento para asociaciones público privadas    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                                        </a:t>
            </a:r>
          </a:p>
        </p:txBody>
      </p:sp>
      <p:sp>
        <p:nvSpPr>
          <p:cNvPr id="19" name="Oval 18"/>
          <p:cNvSpPr/>
          <p:nvPr/>
        </p:nvSpPr>
        <p:spPr>
          <a:xfrm>
            <a:off x="3203848" y="5548884"/>
            <a:ext cx="720080" cy="72008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300" b="1" dirty="0" smtClean="0">
                <a:solidFill>
                  <a:schemeClr val="bg1"/>
                </a:solidFill>
              </a:rPr>
              <a:t>4</a:t>
            </a:r>
            <a:endParaRPr lang="es-PE" sz="2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 cumplimos la meta…</a:t>
            </a:r>
            <a:endParaRPr lang="es-P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sz="2400" dirty="0"/>
          </a:p>
          <a:p>
            <a:pPr marL="0" indent="0" algn="r">
              <a:buNone/>
            </a:pPr>
            <a:endParaRPr lang="es-PE" sz="4200" b="1" dirty="0" smtClean="0">
              <a:solidFill>
                <a:schemeClr val="tx2"/>
              </a:solidFill>
            </a:endParaRPr>
          </a:p>
          <a:p>
            <a:pPr marL="0" indent="0" algn="r">
              <a:buNone/>
            </a:pPr>
            <a:r>
              <a:rPr lang="es-PE" sz="4200" b="1" dirty="0" smtClean="0">
                <a:solidFill>
                  <a:schemeClr val="tx2"/>
                </a:solidFill>
              </a:rPr>
              <a:t>Y logramos que el PBI crezca a un ritmo de 7% al año durante la próxima década</a:t>
            </a:r>
          </a:p>
          <a:p>
            <a:pPr marL="0" indent="0" algn="r">
              <a:buNone/>
            </a:pPr>
            <a:endParaRPr lang="es-PE" sz="3800" b="1" dirty="0"/>
          </a:p>
          <a:p>
            <a:pPr marL="0" indent="0" algn="r">
              <a:buNone/>
            </a:pPr>
            <a:endParaRPr lang="es-PE" sz="3800" b="1" dirty="0"/>
          </a:p>
        </p:txBody>
      </p:sp>
    </p:spTree>
    <p:extLst>
      <p:ext uri="{BB962C8B-B14F-4D97-AF65-F5344CB8AC3E}">
        <p14:creationId xmlns:p14="http://schemas.microsoft.com/office/powerpoint/2010/main" val="12106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Tendremos un Perú más próspero</a:t>
            </a:r>
            <a:endParaRPr lang="es-PE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1844824"/>
            <a:ext cx="79208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2012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8" y="1844824"/>
            <a:ext cx="79208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2023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47864" y="2924944"/>
            <a:ext cx="237626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TextBox 8"/>
          <p:cNvSpPr txBox="1"/>
          <p:nvPr/>
        </p:nvSpPr>
        <p:spPr>
          <a:xfrm>
            <a:off x="611560" y="2708920"/>
            <a:ext cx="237626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US$ 10,596 </a:t>
            </a:r>
            <a:r>
              <a:rPr lang="es-PE" dirty="0" smtClean="0"/>
              <a:t>de ingreso per cápita al año</a:t>
            </a:r>
            <a:endParaRPr lang="es-PE" dirty="0"/>
          </a:p>
        </p:txBody>
      </p:sp>
      <p:sp>
        <p:nvSpPr>
          <p:cNvPr id="10" name="TextBox 9"/>
          <p:cNvSpPr txBox="1"/>
          <p:nvPr/>
        </p:nvSpPr>
        <p:spPr>
          <a:xfrm>
            <a:off x="6372200" y="2708920"/>
            <a:ext cx="237626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US$ 27,343 </a:t>
            </a:r>
            <a:r>
              <a:rPr lang="es-PE" dirty="0" smtClean="0"/>
              <a:t>de ingreso per cápita al año</a:t>
            </a:r>
            <a:endParaRPr lang="es-PE" dirty="0"/>
          </a:p>
        </p:txBody>
      </p:sp>
      <p:sp>
        <p:nvSpPr>
          <p:cNvPr id="11" name="Right Arrow 10"/>
          <p:cNvSpPr/>
          <p:nvPr/>
        </p:nvSpPr>
        <p:spPr>
          <a:xfrm>
            <a:off x="3347864" y="4509120"/>
            <a:ext cx="237626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9592" y="4293096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200" b="1" dirty="0" smtClean="0"/>
              <a:t>26%</a:t>
            </a:r>
            <a:r>
              <a:rPr lang="es-PE" sz="3200" dirty="0" smtClean="0"/>
              <a:t> </a:t>
            </a:r>
            <a:r>
              <a:rPr lang="es-PE" dirty="0" smtClean="0"/>
              <a:t>de pobreza</a:t>
            </a:r>
            <a:endParaRPr lang="es-PE" dirty="0"/>
          </a:p>
        </p:txBody>
      </p:sp>
      <p:sp>
        <p:nvSpPr>
          <p:cNvPr id="13" name="TextBox 12"/>
          <p:cNvSpPr txBox="1"/>
          <p:nvPr/>
        </p:nvSpPr>
        <p:spPr>
          <a:xfrm>
            <a:off x="6804248" y="4293096"/>
            <a:ext cx="144016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400" b="1" dirty="0" smtClean="0"/>
              <a:t>6% </a:t>
            </a:r>
            <a:r>
              <a:rPr lang="es-PE" dirty="0" smtClean="0"/>
              <a:t>de pobreza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750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 nosotros depende…</a:t>
            </a:r>
            <a:endParaRPr lang="es-P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sz="2400" dirty="0"/>
          </a:p>
          <a:p>
            <a:pPr marL="0" indent="0" algn="r">
              <a:buNone/>
            </a:pPr>
            <a:endParaRPr lang="es-PE" sz="4200" b="1" dirty="0" smtClean="0">
              <a:solidFill>
                <a:schemeClr val="tx2"/>
              </a:solidFill>
            </a:endParaRPr>
          </a:p>
          <a:p>
            <a:pPr marL="0" indent="0" algn="r">
              <a:buNone/>
            </a:pPr>
            <a:endParaRPr lang="es-PE" sz="4200" b="1" dirty="0" smtClean="0">
              <a:solidFill>
                <a:schemeClr val="tx2"/>
              </a:solidFill>
            </a:endParaRPr>
          </a:p>
          <a:p>
            <a:pPr marL="0" indent="0" algn="r">
              <a:buNone/>
            </a:pPr>
            <a:r>
              <a:rPr lang="es-PE" sz="4200" b="1" dirty="0" smtClean="0">
                <a:solidFill>
                  <a:schemeClr val="tx2"/>
                </a:solidFill>
              </a:rPr>
              <a:t>¿Aceptas el desafío del </a:t>
            </a:r>
            <a:r>
              <a:rPr lang="es-PE" sz="7200" b="1" dirty="0" smtClean="0">
                <a:solidFill>
                  <a:schemeClr val="tx2"/>
                </a:solidFill>
              </a:rPr>
              <a:t>7%</a:t>
            </a:r>
            <a:r>
              <a:rPr lang="es-PE" sz="4200" b="1" dirty="0" smtClean="0">
                <a:solidFill>
                  <a:schemeClr val="tx2"/>
                </a:solidFill>
              </a:rPr>
              <a:t>?</a:t>
            </a:r>
          </a:p>
          <a:p>
            <a:pPr marL="0" indent="0" algn="r">
              <a:buNone/>
            </a:pPr>
            <a:endParaRPr lang="es-PE" sz="3800" b="1" dirty="0"/>
          </a:p>
          <a:p>
            <a:pPr marL="0" indent="0" algn="r">
              <a:buNone/>
            </a:pPr>
            <a:endParaRPr lang="es-PE" sz="3800" b="1" dirty="0"/>
          </a:p>
        </p:txBody>
      </p:sp>
    </p:spTree>
    <p:extLst>
      <p:ext uri="{BB962C8B-B14F-4D97-AF65-F5344CB8AC3E}">
        <p14:creationId xmlns:p14="http://schemas.microsoft.com/office/powerpoint/2010/main" val="33832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s-MX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Sector Infraestructura: </a:t>
            </a:r>
            <a:br>
              <a:rPr lang="es-MX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Visiones y políticas por subsector</a:t>
            </a:r>
            <a:endParaRPr lang="es-PE" sz="3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000" dirty="0" bmk="_Toc33206267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INVERSIÓN EN INFRAESTRUCTURA COMO PORCENTAJE DEL PBI /1</a:t>
            </a:r>
            <a:r>
              <a:rPr lang="es-P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P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s-PE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0737"/>
            <a:ext cx="7992889" cy="453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1794302"/>
            <a:ext cx="80956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600" b="1" dirty="0" smtClean="0" bmk="_Toc33206267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INVERSIÓN EN INFRAESTRUCTURA COMO PORCENTAJE DEL PBI /1</a:t>
            </a:r>
            <a:endParaRPr kumimoji="0" lang="es-PE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364088" y="6215774"/>
            <a:ext cx="2005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sz="9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es-PE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uente: </a:t>
            </a:r>
            <a:r>
              <a:rPr lang="es-PE" sz="9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BCRP, IPE</a:t>
            </a:r>
            <a:endParaRPr kumimoji="0" lang="es-PE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Elaboración: APOYO Consultoría</a:t>
            </a:r>
            <a:endParaRPr kumimoji="0" lang="es-P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1698915"/>
            <a:ext cx="7848872" cy="453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9 Grupo"/>
          <p:cNvGrpSpPr/>
          <p:nvPr/>
        </p:nvGrpSpPr>
        <p:grpSpPr>
          <a:xfrm>
            <a:off x="2915816" y="3645080"/>
            <a:ext cx="648072" cy="504000"/>
            <a:chOff x="5368358" y="3140970"/>
            <a:chExt cx="797808" cy="571231"/>
          </a:xfrm>
        </p:grpSpPr>
        <p:sp>
          <p:nvSpPr>
            <p:cNvPr id="12" name="104 Elipse"/>
            <p:cNvSpPr/>
            <p:nvPr/>
          </p:nvSpPr>
          <p:spPr bwMode="auto">
            <a:xfrm>
              <a:off x="5385049" y="3140970"/>
              <a:ext cx="620448" cy="57123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105 CuadroTexto"/>
            <p:cNvSpPr txBox="1"/>
            <p:nvPr/>
          </p:nvSpPr>
          <p:spPr>
            <a:xfrm>
              <a:off x="5368358" y="3263323"/>
              <a:ext cx="797808" cy="4460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13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1.9%</a:t>
              </a:r>
              <a:endParaRPr lang="es-PE" sz="13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3491880" y="3609080"/>
            <a:ext cx="720080" cy="540000"/>
            <a:chOff x="5279706" y="3140968"/>
            <a:chExt cx="886453" cy="612033"/>
          </a:xfrm>
        </p:grpSpPr>
        <p:sp>
          <p:nvSpPr>
            <p:cNvPr id="15" name="104 Elipse"/>
            <p:cNvSpPr/>
            <p:nvPr/>
          </p:nvSpPr>
          <p:spPr bwMode="auto">
            <a:xfrm>
              <a:off x="5385048" y="3140968"/>
              <a:ext cx="648072" cy="6120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105 CuadroTexto"/>
            <p:cNvSpPr txBox="1"/>
            <p:nvPr/>
          </p:nvSpPr>
          <p:spPr>
            <a:xfrm>
              <a:off x="5279706" y="3284984"/>
              <a:ext cx="886453" cy="4460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1.98%</a:t>
              </a:r>
              <a:endParaRPr lang="es-PE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4139952" y="3177032"/>
            <a:ext cx="720080" cy="540000"/>
            <a:chOff x="5279705" y="3140968"/>
            <a:chExt cx="886453" cy="612033"/>
          </a:xfrm>
        </p:grpSpPr>
        <p:sp>
          <p:nvSpPr>
            <p:cNvPr id="18" name="104 Elipse"/>
            <p:cNvSpPr/>
            <p:nvPr/>
          </p:nvSpPr>
          <p:spPr bwMode="auto">
            <a:xfrm>
              <a:off x="5385048" y="3140968"/>
              <a:ext cx="648072" cy="6120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105 CuadroTexto"/>
            <p:cNvSpPr txBox="1"/>
            <p:nvPr/>
          </p:nvSpPr>
          <p:spPr>
            <a:xfrm>
              <a:off x="5279705" y="3284984"/>
              <a:ext cx="886453" cy="4460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2.67%</a:t>
              </a:r>
              <a:endParaRPr lang="es-PE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4860030" y="2672976"/>
            <a:ext cx="720080" cy="540000"/>
            <a:chOff x="5298632" y="3140968"/>
            <a:chExt cx="864193" cy="612033"/>
          </a:xfrm>
        </p:grpSpPr>
        <p:sp>
          <p:nvSpPr>
            <p:cNvPr id="21" name="104 Elipse"/>
            <p:cNvSpPr/>
            <p:nvPr/>
          </p:nvSpPr>
          <p:spPr bwMode="auto">
            <a:xfrm>
              <a:off x="5385048" y="3140968"/>
              <a:ext cx="648072" cy="6120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105 CuadroTexto"/>
            <p:cNvSpPr txBox="1"/>
            <p:nvPr/>
          </p:nvSpPr>
          <p:spPr>
            <a:xfrm>
              <a:off x="5298632" y="3284984"/>
              <a:ext cx="864193" cy="4460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3.35%</a:t>
              </a:r>
              <a:endParaRPr lang="es-PE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5580112" y="1808880"/>
            <a:ext cx="592758" cy="540000"/>
            <a:chOff x="5368354" y="3140968"/>
            <a:chExt cx="729714" cy="612033"/>
          </a:xfrm>
        </p:grpSpPr>
        <p:sp>
          <p:nvSpPr>
            <p:cNvPr id="24" name="104 Elipse"/>
            <p:cNvSpPr/>
            <p:nvPr/>
          </p:nvSpPr>
          <p:spPr bwMode="auto">
            <a:xfrm>
              <a:off x="5385048" y="3140968"/>
              <a:ext cx="648072" cy="6120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105 CuadroTexto"/>
            <p:cNvSpPr txBox="1"/>
            <p:nvPr/>
          </p:nvSpPr>
          <p:spPr>
            <a:xfrm>
              <a:off x="5368354" y="3284984"/>
              <a:ext cx="729714" cy="4460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4.8%</a:t>
              </a:r>
              <a:endParaRPr lang="es-PE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6300192" y="1692746"/>
            <a:ext cx="648072" cy="540000"/>
            <a:chOff x="5368354" y="3140968"/>
            <a:chExt cx="797808" cy="612033"/>
          </a:xfrm>
        </p:grpSpPr>
        <p:sp>
          <p:nvSpPr>
            <p:cNvPr id="27" name="104 Elipse"/>
            <p:cNvSpPr/>
            <p:nvPr/>
          </p:nvSpPr>
          <p:spPr bwMode="auto">
            <a:xfrm>
              <a:off x="5385048" y="3140968"/>
              <a:ext cx="648072" cy="6120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105 CuadroTexto"/>
            <p:cNvSpPr txBox="1"/>
            <p:nvPr/>
          </p:nvSpPr>
          <p:spPr>
            <a:xfrm>
              <a:off x="5368354" y="3284984"/>
              <a:ext cx="797808" cy="4460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4.9%</a:t>
              </a:r>
              <a:endParaRPr lang="es-PE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6948264" y="2024904"/>
            <a:ext cx="648072" cy="540000"/>
            <a:chOff x="5368358" y="3140968"/>
            <a:chExt cx="797808" cy="612033"/>
          </a:xfrm>
        </p:grpSpPr>
        <p:sp>
          <p:nvSpPr>
            <p:cNvPr id="30" name="104 Elipse"/>
            <p:cNvSpPr/>
            <p:nvPr/>
          </p:nvSpPr>
          <p:spPr bwMode="auto">
            <a:xfrm>
              <a:off x="5385048" y="3140968"/>
              <a:ext cx="648072" cy="6120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105 CuadroTexto"/>
            <p:cNvSpPr txBox="1"/>
            <p:nvPr/>
          </p:nvSpPr>
          <p:spPr>
            <a:xfrm>
              <a:off x="5368358" y="3284984"/>
              <a:ext cx="797808" cy="4460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4.4%</a:t>
              </a:r>
              <a:endParaRPr lang="es-PE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31 Grupo"/>
          <p:cNvGrpSpPr/>
          <p:nvPr/>
        </p:nvGrpSpPr>
        <p:grpSpPr>
          <a:xfrm>
            <a:off x="7668344" y="1736872"/>
            <a:ext cx="648072" cy="540000"/>
            <a:chOff x="5368358" y="3140968"/>
            <a:chExt cx="797808" cy="612033"/>
          </a:xfrm>
        </p:grpSpPr>
        <p:sp>
          <p:nvSpPr>
            <p:cNvPr id="33" name="104 Elipse"/>
            <p:cNvSpPr/>
            <p:nvPr/>
          </p:nvSpPr>
          <p:spPr bwMode="auto">
            <a:xfrm>
              <a:off x="5385048" y="3140968"/>
              <a:ext cx="648072" cy="6120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105 CuadroTexto"/>
            <p:cNvSpPr txBox="1"/>
            <p:nvPr/>
          </p:nvSpPr>
          <p:spPr>
            <a:xfrm>
              <a:off x="5368358" y="3284984"/>
              <a:ext cx="797808" cy="4460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4.8%</a:t>
              </a:r>
              <a:endParaRPr lang="es-PE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46 Grupo"/>
          <p:cNvGrpSpPr/>
          <p:nvPr/>
        </p:nvGrpSpPr>
        <p:grpSpPr>
          <a:xfrm>
            <a:off x="2195736" y="3689473"/>
            <a:ext cx="648072" cy="504000"/>
            <a:chOff x="5368358" y="3140970"/>
            <a:chExt cx="797808" cy="571231"/>
          </a:xfrm>
        </p:grpSpPr>
        <p:sp>
          <p:nvSpPr>
            <p:cNvPr id="36" name="104 Elipse"/>
            <p:cNvSpPr/>
            <p:nvPr/>
          </p:nvSpPr>
          <p:spPr bwMode="auto">
            <a:xfrm>
              <a:off x="5385049" y="3140970"/>
              <a:ext cx="620448" cy="57123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105 CuadroTexto"/>
            <p:cNvSpPr txBox="1"/>
            <p:nvPr/>
          </p:nvSpPr>
          <p:spPr>
            <a:xfrm>
              <a:off x="5368358" y="3263323"/>
              <a:ext cx="797808" cy="4460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13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1.7%</a:t>
              </a:r>
              <a:endParaRPr lang="es-PE" sz="13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49 Grupo"/>
          <p:cNvGrpSpPr/>
          <p:nvPr/>
        </p:nvGrpSpPr>
        <p:grpSpPr>
          <a:xfrm>
            <a:off x="1475656" y="3717088"/>
            <a:ext cx="648072" cy="504000"/>
            <a:chOff x="5368358" y="3140970"/>
            <a:chExt cx="797808" cy="571231"/>
          </a:xfrm>
        </p:grpSpPr>
        <p:sp>
          <p:nvSpPr>
            <p:cNvPr id="39" name="104 Elipse"/>
            <p:cNvSpPr/>
            <p:nvPr/>
          </p:nvSpPr>
          <p:spPr bwMode="auto">
            <a:xfrm>
              <a:off x="5385049" y="3140970"/>
              <a:ext cx="620448" cy="57123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105 CuadroTexto"/>
            <p:cNvSpPr txBox="1"/>
            <p:nvPr/>
          </p:nvSpPr>
          <p:spPr>
            <a:xfrm>
              <a:off x="5368358" y="3263323"/>
              <a:ext cx="797808" cy="4460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13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1.7%</a:t>
              </a:r>
              <a:endParaRPr lang="es-PE" sz="13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52 Grupo"/>
          <p:cNvGrpSpPr/>
          <p:nvPr/>
        </p:nvGrpSpPr>
        <p:grpSpPr>
          <a:xfrm>
            <a:off x="827584" y="3861104"/>
            <a:ext cx="648072" cy="504000"/>
            <a:chOff x="5368358" y="3140970"/>
            <a:chExt cx="797808" cy="571231"/>
          </a:xfrm>
        </p:grpSpPr>
        <p:sp>
          <p:nvSpPr>
            <p:cNvPr id="42" name="104 Elipse"/>
            <p:cNvSpPr/>
            <p:nvPr/>
          </p:nvSpPr>
          <p:spPr bwMode="auto">
            <a:xfrm>
              <a:off x="5385049" y="3140970"/>
              <a:ext cx="620448" cy="57123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105 CuadroTexto"/>
            <p:cNvSpPr txBox="1"/>
            <p:nvPr/>
          </p:nvSpPr>
          <p:spPr>
            <a:xfrm>
              <a:off x="5368358" y="3263323"/>
              <a:ext cx="797808" cy="4460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13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1.6%</a:t>
              </a:r>
              <a:endParaRPr lang="es-PE" sz="13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0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 brecha en infraestructura crece</a:t>
            </a:r>
            <a:endParaRPr lang="es-P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3068960"/>
            <a:ext cx="1800200" cy="2016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PE" sz="2400" b="1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s-PE" sz="2400" b="1" dirty="0" smtClean="0">
                <a:solidFill>
                  <a:schemeClr val="tx2"/>
                </a:solidFill>
              </a:rPr>
              <a:t>En 2002 era US$18.000</a:t>
            </a:r>
            <a:r>
              <a:rPr lang="es-PE" sz="2400" b="1" dirty="0">
                <a:solidFill>
                  <a:schemeClr val="tx2"/>
                </a:solidFill>
              </a:rPr>
              <a:t> </a:t>
            </a:r>
            <a:r>
              <a:rPr lang="es-PE" sz="2400" b="1" dirty="0" smtClean="0">
                <a:solidFill>
                  <a:schemeClr val="tx2"/>
                </a:solidFill>
              </a:rPr>
              <a:t>millones</a:t>
            </a:r>
            <a:endParaRPr lang="es-PE" sz="2400" b="1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67744" y="2248273"/>
            <a:ext cx="6624736" cy="319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PE" sz="6400" b="1" dirty="0" smtClean="0">
                <a:solidFill>
                  <a:srgbClr val="FF0000"/>
                </a:solidFill>
              </a:rPr>
              <a:t>Al 2013 supera los US$88.000</a:t>
            </a:r>
            <a:r>
              <a:rPr lang="es-PE" sz="6400" b="1" dirty="0">
                <a:solidFill>
                  <a:srgbClr val="FF0000"/>
                </a:solidFill>
              </a:rPr>
              <a:t> </a:t>
            </a:r>
            <a:r>
              <a:rPr lang="es-PE" sz="6400" b="1" dirty="0" smtClean="0">
                <a:solidFill>
                  <a:srgbClr val="FF0000"/>
                </a:solidFill>
              </a:rPr>
              <a:t>millones</a:t>
            </a:r>
            <a:endParaRPr lang="es-PE" sz="64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8304" y="5301208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1908504" y="5301208"/>
            <a:ext cx="7200000" cy="50405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527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2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Nuestra infraestructura hoy…</a:t>
            </a:r>
            <a:endParaRPr lang="es-P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PE" sz="4200" b="1" dirty="0" smtClean="0">
              <a:solidFill>
                <a:schemeClr val="tx2"/>
              </a:solidFill>
            </a:endParaRPr>
          </a:p>
          <a:p>
            <a:pPr marL="0" indent="0" algn="r">
              <a:buNone/>
            </a:pPr>
            <a:r>
              <a:rPr lang="es-PE" sz="4200" b="1" dirty="0" smtClean="0">
                <a:solidFill>
                  <a:schemeClr val="tx2"/>
                </a:solidFill>
              </a:rPr>
              <a:t>Ocupa el lugar </a:t>
            </a:r>
            <a:r>
              <a:rPr lang="es-PE" sz="5200" b="1" dirty="0" smtClean="0">
                <a:solidFill>
                  <a:srgbClr val="C00000"/>
                </a:solidFill>
              </a:rPr>
              <a:t>101</a:t>
            </a:r>
            <a:r>
              <a:rPr lang="es-PE" sz="4200" b="1" dirty="0" smtClean="0">
                <a:solidFill>
                  <a:schemeClr val="tx2"/>
                </a:solidFill>
              </a:rPr>
              <a:t> de 148 países</a:t>
            </a:r>
            <a:endParaRPr lang="es-PE" sz="4200" b="1" dirty="0"/>
          </a:p>
          <a:p>
            <a:pPr marL="0" indent="0" algn="r">
              <a:buNone/>
            </a:pPr>
            <a:endParaRPr lang="es-PE" sz="3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6512" y="3643213"/>
            <a:ext cx="734695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own Arrow 1"/>
          <p:cNvSpPr/>
          <p:nvPr/>
        </p:nvSpPr>
        <p:spPr>
          <a:xfrm>
            <a:off x="4716016" y="3212976"/>
            <a:ext cx="504056" cy="18002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TextBox 2"/>
          <p:cNvSpPr txBox="1"/>
          <p:nvPr/>
        </p:nvSpPr>
        <p:spPr>
          <a:xfrm>
            <a:off x="179512" y="5877272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dirty="0" smtClean="0"/>
              <a:t>Fuente: WEF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7014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41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971" y="1824955"/>
            <a:ext cx="28289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1772" y="2728881"/>
            <a:ext cx="50768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48 Rectángulo"/>
          <p:cNvSpPr/>
          <p:nvPr/>
        </p:nvSpPr>
        <p:spPr>
          <a:xfrm>
            <a:off x="683568" y="4653136"/>
            <a:ext cx="3024336" cy="24447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52" name="51 Rectángulo"/>
          <p:cNvSpPr/>
          <p:nvPr/>
        </p:nvSpPr>
        <p:spPr>
          <a:xfrm>
            <a:off x="1206335" y="5970766"/>
            <a:ext cx="24707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800" b="1" i="1" dirty="0" smtClean="0"/>
              <a:t>1/En el reporte se analizan 148 países</a:t>
            </a:r>
            <a:endParaRPr lang="es-PE" sz="800" b="1" i="1" dirty="0" smtClean="0"/>
          </a:p>
          <a:p>
            <a:pPr algn="r"/>
            <a:r>
              <a:rPr lang="es-PE" sz="800" b="1" i="1" dirty="0" smtClean="0"/>
              <a:t>Fuente: </a:t>
            </a:r>
            <a:r>
              <a:rPr lang="es-PE" sz="800" b="1" i="1" dirty="0" err="1" smtClean="0"/>
              <a:t>The</a:t>
            </a:r>
            <a:r>
              <a:rPr lang="es-PE" sz="800" b="1" i="1" dirty="0" smtClean="0"/>
              <a:t> Global </a:t>
            </a:r>
            <a:r>
              <a:rPr lang="es-PE" sz="800" b="1" i="1" dirty="0" err="1" smtClean="0"/>
              <a:t>Competitiveness</a:t>
            </a:r>
            <a:r>
              <a:rPr lang="es-PE" sz="800" b="1" i="1" dirty="0" smtClean="0"/>
              <a:t> </a:t>
            </a:r>
            <a:r>
              <a:rPr lang="es-PE" sz="800" b="1" i="1" dirty="0" err="1" smtClean="0"/>
              <a:t>Report</a:t>
            </a:r>
            <a:endParaRPr lang="es-PE" sz="800" b="1" i="1" dirty="0"/>
          </a:p>
        </p:txBody>
      </p:sp>
      <p:sp>
        <p:nvSpPr>
          <p:cNvPr id="55" name="54 Rectángulo"/>
          <p:cNvSpPr/>
          <p:nvPr/>
        </p:nvSpPr>
        <p:spPr>
          <a:xfrm>
            <a:off x="6335688" y="5805264"/>
            <a:ext cx="23278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PE" sz="800" b="1" i="1" dirty="0" smtClean="0"/>
              <a:t>Fuente: </a:t>
            </a:r>
            <a:r>
              <a:rPr lang="es-PE" sz="800" b="1" i="1" dirty="0" err="1" smtClean="0"/>
              <a:t>The</a:t>
            </a:r>
            <a:r>
              <a:rPr lang="es-PE" sz="800" b="1" i="1" dirty="0" smtClean="0"/>
              <a:t> Global </a:t>
            </a:r>
            <a:r>
              <a:rPr lang="es-PE" sz="800" b="1" i="1" dirty="0" err="1" smtClean="0"/>
              <a:t>Competitiveness</a:t>
            </a:r>
            <a:r>
              <a:rPr lang="es-PE" sz="800" b="1" i="1" dirty="0" smtClean="0"/>
              <a:t> </a:t>
            </a:r>
            <a:r>
              <a:rPr lang="es-PE" sz="800" b="1" i="1" dirty="0" err="1" smtClean="0"/>
              <a:t>Report</a:t>
            </a:r>
            <a:endParaRPr lang="es-PE" sz="800" b="1" i="1" dirty="0" smtClean="0"/>
          </a:p>
        </p:txBody>
      </p:sp>
      <p:sp>
        <p:nvSpPr>
          <p:cNvPr id="56" name="1 CuadroTexto"/>
          <p:cNvSpPr txBox="1"/>
          <p:nvPr/>
        </p:nvSpPr>
        <p:spPr>
          <a:xfrm>
            <a:off x="4211960" y="1772816"/>
            <a:ext cx="4695826" cy="543214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 fontAlgn="base"/>
            <a:r>
              <a:rPr lang="es-PE" sz="1100" b="1" dirty="0">
                <a:latin typeface="Arial" pitchFamily="34" charset="0"/>
                <a:ea typeface="+mn-ea"/>
                <a:cs typeface="Arial" pitchFamily="34" charset="0"/>
              </a:rPr>
              <a:t>EVOLUCIÓN DEL RANKING </a:t>
            </a:r>
            <a:r>
              <a:rPr lang="es-PE" b="1" dirty="0" smtClean="0">
                <a:latin typeface="Arial" pitchFamily="34" charset="0"/>
                <a:cs typeface="Arial" pitchFamily="34" charset="0"/>
              </a:rPr>
              <a:t>CALIDAD DE </a:t>
            </a:r>
            <a:r>
              <a:rPr lang="es-PE" sz="1100" b="1" dirty="0" smtClean="0">
                <a:latin typeface="Arial" pitchFamily="34" charset="0"/>
                <a:ea typeface="+mn-ea"/>
                <a:cs typeface="Arial" pitchFamily="34" charset="0"/>
              </a:rPr>
              <a:t>INFRAESTRUCTURA </a:t>
            </a:r>
            <a:r>
              <a:rPr lang="es-PE" b="1" dirty="0" smtClean="0">
                <a:latin typeface="Arial" pitchFamily="34" charset="0"/>
                <a:cs typeface="Arial" pitchFamily="34" charset="0"/>
              </a:rPr>
              <a:t>EN</a:t>
            </a:r>
            <a:r>
              <a:rPr lang="es-PE" sz="1100" b="1" dirty="0" smtClean="0">
                <a:latin typeface="Arial" pitchFamily="34" charset="0"/>
                <a:ea typeface="+mn-ea"/>
                <a:cs typeface="Arial" pitchFamily="34" charset="0"/>
              </a:rPr>
              <a:t> PERÚ SEGÚN WEF</a:t>
            </a:r>
            <a:endParaRPr lang="es-PE" dirty="0">
              <a:latin typeface="Arial" pitchFamily="34" charset="0"/>
              <a:cs typeface="Arial" pitchFamily="34" charset="0"/>
            </a:endParaRPr>
          </a:p>
          <a:p>
            <a:pPr algn="ctr" rtl="0" fontAlgn="base"/>
            <a:r>
              <a:rPr lang="es-PE" sz="1100" b="1" dirty="0" smtClean="0">
                <a:latin typeface="Arial" pitchFamily="34" charset="0"/>
                <a:ea typeface="+mn-ea"/>
                <a:cs typeface="Arial" pitchFamily="34" charset="0"/>
              </a:rPr>
              <a:t>2006 </a:t>
            </a:r>
            <a:r>
              <a:rPr lang="es-PE" sz="1100" b="1" dirty="0">
                <a:latin typeface="Arial" pitchFamily="34" charset="0"/>
                <a:ea typeface="+mn-ea"/>
                <a:cs typeface="Arial" pitchFamily="34" charset="0"/>
              </a:rPr>
              <a:t>-2013</a:t>
            </a:r>
          </a:p>
          <a:p>
            <a:endParaRPr lang="es-PE" sz="1100" dirty="0"/>
          </a:p>
        </p:txBody>
      </p:sp>
      <p:grpSp>
        <p:nvGrpSpPr>
          <p:cNvPr id="57" name="56 Grupo"/>
          <p:cNvGrpSpPr/>
          <p:nvPr/>
        </p:nvGrpSpPr>
        <p:grpSpPr>
          <a:xfrm>
            <a:off x="4408166" y="3140968"/>
            <a:ext cx="523874" cy="504056"/>
            <a:chOff x="5313040" y="3429000"/>
            <a:chExt cx="523874" cy="504056"/>
          </a:xfrm>
        </p:grpSpPr>
        <p:sp>
          <p:nvSpPr>
            <p:cNvPr id="58" name="104 Elipse"/>
            <p:cNvSpPr/>
            <p:nvPr/>
          </p:nvSpPr>
          <p:spPr bwMode="auto">
            <a:xfrm>
              <a:off x="5385048" y="3429000"/>
              <a:ext cx="323964" cy="324001"/>
            </a:xfrm>
            <a:prstGeom prst="ellipse">
              <a:avLst/>
            </a:prstGeom>
            <a:solidFill>
              <a:srgbClr val="3333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105 CuadroTexto"/>
            <p:cNvSpPr txBox="1"/>
            <p:nvPr/>
          </p:nvSpPr>
          <p:spPr>
            <a:xfrm>
              <a:off x="5313040" y="3486972"/>
              <a:ext cx="523874" cy="4460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8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113</a:t>
              </a:r>
              <a:endParaRPr lang="es-PE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4" name="63 Grupo"/>
          <p:cNvGrpSpPr/>
          <p:nvPr/>
        </p:nvGrpSpPr>
        <p:grpSpPr>
          <a:xfrm>
            <a:off x="5128246" y="2924944"/>
            <a:ext cx="523874" cy="504056"/>
            <a:chOff x="5313040" y="3429000"/>
            <a:chExt cx="523874" cy="504056"/>
          </a:xfrm>
        </p:grpSpPr>
        <p:sp>
          <p:nvSpPr>
            <p:cNvPr id="65" name="104 Elipse"/>
            <p:cNvSpPr/>
            <p:nvPr/>
          </p:nvSpPr>
          <p:spPr bwMode="auto">
            <a:xfrm>
              <a:off x="5385048" y="3429000"/>
              <a:ext cx="323964" cy="324001"/>
            </a:xfrm>
            <a:prstGeom prst="ellipse">
              <a:avLst/>
            </a:prstGeom>
            <a:solidFill>
              <a:srgbClr val="3333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105 CuadroTexto"/>
            <p:cNvSpPr txBox="1"/>
            <p:nvPr/>
          </p:nvSpPr>
          <p:spPr>
            <a:xfrm>
              <a:off x="5313040" y="3486972"/>
              <a:ext cx="523874" cy="4460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8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102</a:t>
              </a:r>
              <a:endParaRPr lang="es-PE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7" name="66 Grupo"/>
          <p:cNvGrpSpPr/>
          <p:nvPr/>
        </p:nvGrpSpPr>
        <p:grpSpPr>
          <a:xfrm>
            <a:off x="5868144" y="2636912"/>
            <a:ext cx="523874" cy="504056"/>
            <a:chOff x="5313040" y="3429000"/>
            <a:chExt cx="523874" cy="504056"/>
          </a:xfrm>
        </p:grpSpPr>
        <p:sp>
          <p:nvSpPr>
            <p:cNvPr id="69" name="104 Elipse"/>
            <p:cNvSpPr/>
            <p:nvPr/>
          </p:nvSpPr>
          <p:spPr bwMode="auto">
            <a:xfrm>
              <a:off x="5385048" y="3429000"/>
              <a:ext cx="323964" cy="324001"/>
            </a:xfrm>
            <a:prstGeom prst="ellipse">
              <a:avLst/>
            </a:prstGeom>
            <a:solidFill>
              <a:srgbClr val="3333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105 CuadroTexto"/>
            <p:cNvSpPr txBox="1"/>
            <p:nvPr/>
          </p:nvSpPr>
          <p:spPr>
            <a:xfrm>
              <a:off x="5313040" y="3486972"/>
              <a:ext cx="523874" cy="4460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8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92</a:t>
              </a:r>
              <a:endParaRPr lang="es-PE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71 Grupo"/>
          <p:cNvGrpSpPr/>
          <p:nvPr/>
        </p:nvGrpSpPr>
        <p:grpSpPr>
          <a:xfrm>
            <a:off x="6640414" y="2636912"/>
            <a:ext cx="523874" cy="504056"/>
            <a:chOff x="5313040" y="3429000"/>
            <a:chExt cx="523874" cy="504056"/>
          </a:xfrm>
        </p:grpSpPr>
        <p:sp>
          <p:nvSpPr>
            <p:cNvPr id="73" name="104 Elipse"/>
            <p:cNvSpPr/>
            <p:nvPr/>
          </p:nvSpPr>
          <p:spPr bwMode="auto">
            <a:xfrm>
              <a:off x="5385048" y="3429000"/>
              <a:ext cx="323964" cy="324001"/>
            </a:xfrm>
            <a:prstGeom prst="ellipse">
              <a:avLst/>
            </a:prstGeom>
            <a:solidFill>
              <a:srgbClr val="3333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105 CuadroTexto"/>
            <p:cNvSpPr txBox="1"/>
            <p:nvPr/>
          </p:nvSpPr>
          <p:spPr>
            <a:xfrm>
              <a:off x="5313040" y="3486972"/>
              <a:ext cx="523874" cy="4460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8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105</a:t>
              </a:r>
              <a:endParaRPr lang="es-PE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6" name="75 Grupo"/>
          <p:cNvGrpSpPr/>
          <p:nvPr/>
        </p:nvGrpSpPr>
        <p:grpSpPr>
          <a:xfrm>
            <a:off x="7360494" y="2636912"/>
            <a:ext cx="523874" cy="504056"/>
            <a:chOff x="5313040" y="3429000"/>
            <a:chExt cx="523874" cy="504056"/>
          </a:xfrm>
        </p:grpSpPr>
        <p:sp>
          <p:nvSpPr>
            <p:cNvPr id="78" name="104 Elipse"/>
            <p:cNvSpPr/>
            <p:nvPr/>
          </p:nvSpPr>
          <p:spPr bwMode="auto">
            <a:xfrm>
              <a:off x="5385048" y="3429000"/>
              <a:ext cx="323964" cy="324001"/>
            </a:xfrm>
            <a:prstGeom prst="ellipse">
              <a:avLst/>
            </a:prstGeom>
            <a:solidFill>
              <a:srgbClr val="3333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105 CuadroTexto"/>
            <p:cNvSpPr txBox="1"/>
            <p:nvPr/>
          </p:nvSpPr>
          <p:spPr>
            <a:xfrm>
              <a:off x="5313040" y="3486972"/>
              <a:ext cx="523874" cy="4460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8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111</a:t>
              </a:r>
              <a:endParaRPr lang="es-PE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79 Grupo"/>
          <p:cNvGrpSpPr/>
          <p:nvPr/>
        </p:nvGrpSpPr>
        <p:grpSpPr>
          <a:xfrm>
            <a:off x="8100392" y="2636912"/>
            <a:ext cx="523874" cy="504056"/>
            <a:chOff x="5313040" y="3429000"/>
            <a:chExt cx="523874" cy="504056"/>
          </a:xfrm>
        </p:grpSpPr>
        <p:sp>
          <p:nvSpPr>
            <p:cNvPr id="83" name="104 Elipse"/>
            <p:cNvSpPr/>
            <p:nvPr/>
          </p:nvSpPr>
          <p:spPr bwMode="auto">
            <a:xfrm>
              <a:off x="5385048" y="3429000"/>
              <a:ext cx="323964" cy="324001"/>
            </a:xfrm>
            <a:prstGeom prst="ellipse">
              <a:avLst/>
            </a:prstGeom>
            <a:solidFill>
              <a:srgbClr val="3333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105 CuadroTexto"/>
            <p:cNvSpPr txBox="1"/>
            <p:nvPr/>
          </p:nvSpPr>
          <p:spPr>
            <a:xfrm>
              <a:off x="5313040" y="3486972"/>
              <a:ext cx="523874" cy="4460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s-PE" sz="8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101</a:t>
              </a:r>
              <a:endParaRPr lang="es-PE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8" name="104 Elipse"/>
          <p:cNvSpPr/>
          <p:nvPr/>
        </p:nvSpPr>
        <p:spPr bwMode="auto">
          <a:xfrm>
            <a:off x="6541079" y="5063918"/>
            <a:ext cx="180000" cy="180000"/>
          </a:xfrm>
          <a:prstGeom prst="ellipse">
            <a:avLst/>
          </a:prstGeom>
          <a:solidFill>
            <a:srgbClr val="33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6699123" y="5049110"/>
            <a:ext cx="1617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900" b="1" dirty="0" smtClean="0">
                <a:latin typeface="Arial" pitchFamily="34" charset="0"/>
                <a:cs typeface="Arial" pitchFamily="34" charset="0"/>
              </a:rPr>
              <a:t>Posición en el ranking</a:t>
            </a:r>
            <a:endParaRPr lang="es-PE" sz="9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1 CuadroTexto"/>
          <p:cNvSpPr txBox="1"/>
          <p:nvPr/>
        </p:nvSpPr>
        <p:spPr>
          <a:xfrm>
            <a:off x="899592" y="1445626"/>
            <a:ext cx="2736304" cy="543214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 fontAlgn="base"/>
            <a:r>
              <a:rPr lang="es-PE" sz="1100" b="1" dirty="0" smtClean="0">
                <a:latin typeface="Arial" pitchFamily="34" charset="0"/>
                <a:ea typeface="+mn-ea"/>
                <a:cs typeface="Arial" pitchFamily="34" charset="0"/>
              </a:rPr>
              <a:t>RANKING CALIDAD DE INFRAESTRUCTURA 2013-2014 /1</a:t>
            </a:r>
            <a:endParaRPr lang="es-PE" sz="1100" b="1" dirty="0">
              <a:latin typeface="Arial" pitchFamily="34" charset="0"/>
              <a:ea typeface="+mn-ea"/>
              <a:cs typeface="Arial" pitchFamily="34" charset="0"/>
            </a:endParaRPr>
          </a:p>
          <a:p>
            <a:endParaRPr lang="es-PE" sz="11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Invertimos US$ 9 mil MM al año en infraestructura pero es insuficiente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 queremos mejorar…</a:t>
            </a:r>
            <a:endParaRPr lang="es-P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PE" sz="2400" dirty="0"/>
          </a:p>
          <a:p>
            <a:pPr marL="0" indent="0" algn="r">
              <a:buNone/>
            </a:pPr>
            <a:endParaRPr lang="es-PE" sz="4200" b="1" dirty="0" smtClean="0">
              <a:solidFill>
                <a:schemeClr val="tx2"/>
              </a:solidFill>
            </a:endParaRPr>
          </a:p>
          <a:p>
            <a:pPr marL="0" indent="0" algn="r">
              <a:buNone/>
            </a:pPr>
            <a:r>
              <a:rPr lang="es-PE" sz="4200" b="1" dirty="0" smtClean="0">
                <a:solidFill>
                  <a:schemeClr val="tx2"/>
                </a:solidFill>
              </a:rPr>
              <a:t>Necesitamos invertir el 7% del PBI en infraestructura todos los años</a:t>
            </a:r>
          </a:p>
          <a:p>
            <a:pPr marL="0" indent="0" algn="r">
              <a:buNone/>
            </a:pPr>
            <a:r>
              <a:rPr lang="es-PE" sz="3800" b="1" dirty="0" smtClean="0"/>
              <a:t> 	</a:t>
            </a:r>
          </a:p>
          <a:p>
            <a:pPr marL="0" indent="0" algn="r">
              <a:buNone/>
            </a:pPr>
            <a:r>
              <a:rPr lang="es-PE" sz="2000" b="1" dirty="0" smtClean="0"/>
              <a:t>“Es hora de movilizarnos –todos juntos- en una cruzada nacional que incentive la inversión en infraestructura”</a:t>
            </a:r>
            <a:endParaRPr lang="es-PE" sz="2000" b="1" dirty="0"/>
          </a:p>
          <a:p>
            <a:pPr marL="0" indent="0" algn="r">
              <a:buNone/>
            </a:pPr>
            <a:endParaRPr lang="es-PE" sz="3800" b="1" dirty="0"/>
          </a:p>
        </p:txBody>
      </p:sp>
    </p:spTree>
    <p:extLst>
      <p:ext uri="{BB962C8B-B14F-4D97-AF65-F5344CB8AC3E}">
        <p14:creationId xmlns:p14="http://schemas.microsoft.com/office/powerpoint/2010/main" val="50729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Hoy venimos a alentar una visión compartida…nuestro objetivo:</a:t>
            </a:r>
            <a:br>
              <a:rPr lang="es-PE" dirty="0" smtClean="0"/>
            </a:br>
            <a:endParaRPr lang="es-P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PE" sz="2400" dirty="0"/>
          </a:p>
          <a:p>
            <a:pPr marL="0" indent="0" algn="r">
              <a:buNone/>
            </a:pPr>
            <a:endParaRPr lang="es-PE" sz="4200" b="1" dirty="0" smtClean="0">
              <a:solidFill>
                <a:schemeClr val="tx2"/>
              </a:solidFill>
            </a:endParaRPr>
          </a:p>
          <a:p>
            <a:pPr marL="0" indent="0" algn="r">
              <a:buNone/>
            </a:pPr>
            <a:r>
              <a:rPr lang="es-PE" sz="4200" b="1" dirty="0" smtClean="0">
                <a:solidFill>
                  <a:schemeClr val="tx2"/>
                </a:solidFill>
              </a:rPr>
              <a:t>Duplicar el tamaño de nuestra economía </a:t>
            </a:r>
            <a:r>
              <a:rPr lang="es-PE" sz="4200" b="1" dirty="0" smtClean="0">
                <a:solidFill>
                  <a:schemeClr val="tx2"/>
                </a:solidFill>
              </a:rPr>
              <a:t>en los próximos 10 años sobre la base de una </a:t>
            </a:r>
            <a:r>
              <a:rPr lang="es-PE" sz="4200" b="1" dirty="0" smtClean="0">
                <a:solidFill>
                  <a:schemeClr val="tx2"/>
                </a:solidFill>
              </a:rPr>
              <a:t>infraestructura confiable y eficiente</a:t>
            </a:r>
            <a:endParaRPr lang="es-PE" sz="3800" b="1" dirty="0"/>
          </a:p>
        </p:txBody>
      </p:sp>
    </p:spTree>
    <p:extLst>
      <p:ext uri="{BB962C8B-B14F-4D97-AF65-F5344CB8AC3E}">
        <p14:creationId xmlns:p14="http://schemas.microsoft.com/office/powerpoint/2010/main" val="11147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Para lograrlo proponemos dos metas específicas</a:t>
            </a:r>
            <a:endParaRPr lang="es-P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PE" sz="2400" dirty="0"/>
          </a:p>
          <a:p>
            <a:pPr marL="0" indent="0" algn="r">
              <a:buNone/>
            </a:pPr>
            <a:endParaRPr lang="es-PE" sz="4200" b="1" dirty="0" smtClean="0">
              <a:solidFill>
                <a:schemeClr val="tx2"/>
              </a:solidFill>
            </a:endParaRPr>
          </a:p>
          <a:p>
            <a:pPr marL="742950" indent="-742950" algn="r">
              <a:buAutoNum type="arabicParenR"/>
            </a:pPr>
            <a:r>
              <a:rPr lang="es-ES_tradnl" sz="4200" b="1" dirty="0" smtClean="0">
                <a:solidFill>
                  <a:schemeClr val="tx2"/>
                </a:solidFill>
              </a:rPr>
              <a:t>Invertir </a:t>
            </a:r>
            <a:r>
              <a:rPr lang="es-ES_tradnl" sz="4200" b="1" dirty="0">
                <a:solidFill>
                  <a:schemeClr val="tx2"/>
                </a:solidFill>
              </a:rPr>
              <a:t>cada año el 7% del PBI en infraestructura y </a:t>
            </a:r>
            <a:endParaRPr lang="es-ES_tradnl" sz="4200" b="1" dirty="0" smtClean="0">
              <a:solidFill>
                <a:schemeClr val="tx2"/>
              </a:solidFill>
            </a:endParaRPr>
          </a:p>
          <a:p>
            <a:pPr marL="0" indent="0" algn="r">
              <a:buNone/>
            </a:pPr>
            <a:r>
              <a:rPr lang="es-ES_tradnl" sz="4200" b="1" dirty="0" smtClean="0">
                <a:solidFill>
                  <a:schemeClr val="tx2"/>
                </a:solidFill>
              </a:rPr>
              <a:t>2) lograr </a:t>
            </a:r>
            <a:r>
              <a:rPr lang="es-ES_tradnl" sz="4200" b="1" dirty="0">
                <a:solidFill>
                  <a:schemeClr val="tx2"/>
                </a:solidFill>
              </a:rPr>
              <a:t>un 7% de crecimiento del PBI cada año</a:t>
            </a:r>
            <a:r>
              <a:rPr lang="es-ES_tradnl" sz="4200" b="1" dirty="0" smtClean="0">
                <a:solidFill>
                  <a:schemeClr val="tx2"/>
                </a:solidFill>
              </a:rPr>
              <a:t>.</a:t>
            </a:r>
          </a:p>
          <a:p>
            <a:pPr marL="0" indent="0" algn="r">
              <a:buNone/>
            </a:pPr>
            <a:endParaRPr lang="es-ES_tradnl" sz="4200" b="1" dirty="0">
              <a:solidFill>
                <a:schemeClr val="tx2"/>
              </a:solidFill>
            </a:endParaRPr>
          </a:p>
          <a:p>
            <a:pPr marL="0" indent="0" algn="r">
              <a:buNone/>
            </a:pPr>
            <a:r>
              <a:rPr lang="es-ES_tradnl" sz="4200" b="1" dirty="0" smtClean="0">
                <a:solidFill>
                  <a:schemeClr val="tx2"/>
                </a:solidFill>
              </a:rPr>
              <a:t>(VIDEO)</a:t>
            </a:r>
            <a:endParaRPr lang="es-PE" sz="3800" b="1" dirty="0"/>
          </a:p>
        </p:txBody>
      </p:sp>
    </p:spTree>
    <p:extLst>
      <p:ext uri="{BB962C8B-B14F-4D97-AF65-F5344CB8AC3E}">
        <p14:creationId xmlns:p14="http://schemas.microsoft.com/office/powerpoint/2010/main" val="38941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1515</Words>
  <Application>Microsoft Office PowerPoint</Application>
  <PresentationFormat>Presentación en pantalla (4:3)</PresentationFormat>
  <Paragraphs>266</Paragraphs>
  <Slides>28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Tema de Office</vt:lpstr>
      <vt:lpstr>think-cell Slide</vt:lpstr>
      <vt:lpstr>Infraestructura 2023:  Visiones y políticas</vt:lpstr>
      <vt:lpstr>A pesar que…</vt:lpstr>
      <vt:lpstr>INVERSIÓN EN INFRAESTRUCTURA COMO PORCENTAJE DEL PBI /1 </vt:lpstr>
      <vt:lpstr>La brecha en infraestructura crece</vt:lpstr>
      <vt:lpstr>Nuestra infraestructura hoy…</vt:lpstr>
      <vt:lpstr>Invertimos US$ 9 mil MM al año en infraestructura pero es insuficiente</vt:lpstr>
      <vt:lpstr>Si queremos mejorar…</vt:lpstr>
      <vt:lpstr> Hoy venimos a alentar una visión compartida…nuestro objetivo: </vt:lpstr>
      <vt:lpstr>Para lograrlo proponemos dos metas específicas</vt:lpstr>
      <vt:lpstr>Presentación de PowerPoint</vt:lpstr>
      <vt:lpstr>Presentación de PowerPoint</vt:lpstr>
      <vt:lpstr>Presentación de PowerPoint</vt:lpstr>
      <vt:lpstr>Por eso…</vt:lpstr>
      <vt:lpstr>Propuestas para saneamiento</vt:lpstr>
      <vt:lpstr>Propuestas para saneamiento</vt:lpstr>
      <vt:lpstr>Propuestas para energía</vt:lpstr>
      <vt:lpstr>Propuestas para energía</vt:lpstr>
      <vt:lpstr>Propuestas para telecomunicaciones</vt:lpstr>
      <vt:lpstr>Propuestas para telecomunicaciones</vt:lpstr>
      <vt:lpstr>Propuestas para telecomunicaciones</vt:lpstr>
      <vt:lpstr>Propuestas para transporte</vt:lpstr>
      <vt:lpstr>Propuestas para transporte</vt:lpstr>
      <vt:lpstr>Propuestas para transporte</vt:lpstr>
      <vt:lpstr>Necesitamos además…</vt:lpstr>
      <vt:lpstr>Si cumplimos la meta…</vt:lpstr>
      <vt:lpstr>Tendremos un Perú más próspero</vt:lpstr>
      <vt:lpstr>De nosotros depende…</vt:lpstr>
      <vt:lpstr>Sector Infraestructura:  Visiones y políticas por subsector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Preciso Publicaciones</dc:creator>
  <cp:lastModifiedBy>Valdez - Fernandez Baca , Alvaro Fernando</cp:lastModifiedBy>
  <cp:revision>1199</cp:revision>
  <dcterms:created xsi:type="dcterms:W3CDTF">2013-10-21T16:02:12Z</dcterms:created>
  <dcterms:modified xsi:type="dcterms:W3CDTF">2014-02-04T12:08:55Z</dcterms:modified>
</cp:coreProperties>
</file>