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80" r:id="rId2"/>
    <p:sldMasterId id="2147483723" r:id="rId3"/>
  </p:sldMasterIdLst>
  <p:notesMasterIdLst>
    <p:notesMasterId r:id="rId11"/>
  </p:notesMasterIdLst>
  <p:handoutMasterIdLst>
    <p:handoutMasterId r:id="rId12"/>
  </p:handoutMasterIdLst>
  <p:sldIdLst>
    <p:sldId id="636" r:id="rId4"/>
    <p:sldId id="637" r:id="rId5"/>
    <p:sldId id="638" r:id="rId6"/>
    <p:sldId id="641" r:id="rId7"/>
    <p:sldId id="642" r:id="rId8"/>
    <p:sldId id="643" r:id="rId9"/>
    <p:sldId id="640" r:id="rId10"/>
  </p:sldIdLst>
  <p:sldSz cx="9144000" cy="6858000" type="screen4x3"/>
  <p:notesSz cx="6810375" cy="9942513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F99"/>
    <a:srgbClr val="F2F2F2"/>
    <a:srgbClr val="D9DFE3"/>
    <a:srgbClr val="000000"/>
    <a:srgbClr val="E3E6F1"/>
    <a:srgbClr val="9D70AE"/>
    <a:srgbClr val="55126E"/>
    <a:srgbClr val="E6ECF0"/>
    <a:srgbClr val="3A4A98"/>
    <a:srgbClr val="ABB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1474" autoAdjust="0"/>
  </p:normalViewPr>
  <p:slideViewPr>
    <p:cSldViewPr snapToGrid="0">
      <p:cViewPr varScale="1">
        <p:scale>
          <a:sx n="67" d="100"/>
          <a:sy n="67" d="100"/>
        </p:scale>
        <p:origin x="-1464" y="-96"/>
      </p:cViewPr>
      <p:guideLst>
        <p:guide orient="horz" pos="4144"/>
        <p:guide orient="horz" pos="1718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905" cy="49752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881" y="0"/>
            <a:ext cx="2951905" cy="497524"/>
          </a:xfrm>
          <a:prstGeom prst="rect">
            <a:avLst/>
          </a:prstGeom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61AC77D-3596-44A0-8384-0ED6FB00AE54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402"/>
            <a:ext cx="2951905" cy="49752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881" y="9443402"/>
            <a:ext cx="2951905" cy="497523"/>
          </a:xfrm>
          <a:prstGeom prst="rect">
            <a:avLst/>
          </a:prstGeom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BBD740E-4792-403E-9F8B-620B3106AC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9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905" cy="49752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881" y="0"/>
            <a:ext cx="2951905" cy="497524"/>
          </a:xfrm>
          <a:prstGeom prst="rect">
            <a:avLst/>
          </a:prstGeom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645CD2-B064-4EEF-A94F-5FBA7793113D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2495"/>
            <a:ext cx="5448936" cy="4474528"/>
          </a:xfrm>
          <a:prstGeom prst="rect">
            <a:avLst/>
          </a:prstGeom>
        </p:spPr>
        <p:txBody>
          <a:bodyPr vert="horz" lIns="91577" tIns="45789" rIns="91577" bIns="457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402"/>
            <a:ext cx="2951905" cy="49752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881" y="9443402"/>
            <a:ext cx="2951905" cy="497523"/>
          </a:xfrm>
          <a:prstGeom prst="rect">
            <a:avLst/>
          </a:prstGeom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500849-D5BC-4CD2-956E-51239F1A50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3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2050" cy="37290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393433" y="9692978"/>
            <a:ext cx="64240" cy="154135"/>
          </a:xfrm>
        </p:spPr>
        <p:txBody>
          <a:bodyPr/>
          <a:lstStyle/>
          <a:p>
            <a:fld id="{49185496-4B0E-4217-A2EE-CE2A39C30F43}" type="slidenum">
              <a:rPr lang="es-PE" smtClean="0">
                <a:solidFill>
                  <a:prstClr val="black"/>
                </a:solidFill>
              </a:rPr>
              <a:pPr/>
              <a:t>0</a:t>
            </a:fld>
            <a:endParaRPr lang="es-P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Justifica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Informa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Dimensiona</a:t>
            </a:r>
          </a:p>
          <a:p>
            <a:pPr marL="285750" indent="-285750">
              <a:buFontTx/>
              <a:buChar char="-"/>
            </a:pPr>
            <a:r>
              <a:rPr lang="es-PE" dirty="0" err="1" smtClean="0"/>
              <a:t>Call</a:t>
            </a:r>
            <a:r>
              <a:rPr lang="es-PE" dirty="0" smtClean="0"/>
              <a:t> to </a:t>
            </a:r>
            <a:r>
              <a:rPr lang="es-PE" dirty="0" err="1" smtClean="0"/>
              <a:t>action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00849-D5BC-4CD2-956E-51239F1A501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Justifica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Informa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Dimensiona</a:t>
            </a:r>
          </a:p>
          <a:p>
            <a:pPr marL="285750" indent="-285750">
              <a:buFontTx/>
              <a:buChar char="-"/>
            </a:pPr>
            <a:r>
              <a:rPr lang="es-PE" dirty="0" err="1" smtClean="0"/>
              <a:t>Call</a:t>
            </a:r>
            <a:r>
              <a:rPr lang="es-PE" dirty="0" smtClean="0"/>
              <a:t> to </a:t>
            </a:r>
            <a:r>
              <a:rPr lang="es-PE" smtClean="0"/>
              <a:t>action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00849-D5BC-4CD2-956E-51239F1A50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Justifica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Informa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Dimensiona</a:t>
            </a:r>
          </a:p>
          <a:p>
            <a:pPr marL="285750" indent="-285750">
              <a:buFontTx/>
              <a:buChar char="-"/>
            </a:pPr>
            <a:r>
              <a:rPr lang="es-PE" dirty="0" err="1" smtClean="0"/>
              <a:t>Call</a:t>
            </a:r>
            <a:r>
              <a:rPr lang="es-PE" dirty="0" smtClean="0"/>
              <a:t> to </a:t>
            </a:r>
            <a:r>
              <a:rPr lang="es-PE" smtClean="0"/>
              <a:t>action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00849-D5BC-4CD2-956E-51239F1A50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Justifica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Informa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Dimensiona</a:t>
            </a:r>
          </a:p>
          <a:p>
            <a:pPr marL="285750" indent="-285750">
              <a:buFontTx/>
              <a:buChar char="-"/>
            </a:pPr>
            <a:r>
              <a:rPr lang="es-PE" dirty="0" err="1" smtClean="0"/>
              <a:t>Call</a:t>
            </a:r>
            <a:r>
              <a:rPr lang="es-PE" dirty="0" smtClean="0"/>
              <a:t> to </a:t>
            </a:r>
            <a:r>
              <a:rPr lang="es-PE" smtClean="0"/>
              <a:t>action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00849-D5BC-4CD2-956E-51239F1A50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Justifica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Informa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Dimensiona</a:t>
            </a:r>
          </a:p>
          <a:p>
            <a:pPr marL="285750" indent="-285750">
              <a:buFontTx/>
              <a:buChar char="-"/>
            </a:pPr>
            <a:r>
              <a:rPr lang="es-PE" dirty="0" err="1" smtClean="0"/>
              <a:t>Call</a:t>
            </a:r>
            <a:r>
              <a:rPr lang="es-PE" dirty="0" smtClean="0"/>
              <a:t> to </a:t>
            </a:r>
            <a:r>
              <a:rPr lang="es-PE" smtClean="0"/>
              <a:t>action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00849-D5BC-4CD2-956E-51239F1A50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26" y="491068"/>
            <a:ext cx="6970375" cy="3996266"/>
          </a:xfrm>
        </p:spPr>
        <p:txBody>
          <a:bodyPr>
            <a:normAutofit/>
          </a:bodyPr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26" y="4741333"/>
            <a:ext cx="8164175" cy="1549400"/>
          </a:xfrm>
        </p:spPr>
        <p:txBody>
          <a:bodyPr/>
          <a:lstStyle>
            <a:lvl1pPr marL="0" indent="0" algn="l">
              <a:buNone/>
              <a:defRPr>
                <a:solidFill>
                  <a:srgbClr val="25ACD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4414" y="6605589"/>
            <a:ext cx="1036637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B442B-25C4-4251-BA22-D8F0F6981C83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051" y="6605589"/>
            <a:ext cx="5045075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A4A98"/>
                </a:solidFill>
              </a:defRPr>
            </a:lvl1pPr>
          </a:lstStyle>
          <a:p>
            <a:pPr>
              <a:defRPr/>
            </a:pPr>
            <a:fld id="{EB51B4EE-E298-42D0-A716-BBEB59216D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83A59-A738-4874-816F-F703C9A73B9B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0B5E2-1612-44D6-83FF-F8AE417371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6F2-6B7A-468A-9D06-FD079453B166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0FB88-A059-4BA9-8449-EAF9762183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509713"/>
            <a:ext cx="4076700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09713"/>
            <a:ext cx="4076700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5302-C189-43EF-9609-9D38E1CC4970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53A2F-32E5-4642-913C-7C0D09FB777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6873E-74E0-4DBE-8CD5-D8BBE5E3390B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91C39-2B58-4425-BC8F-40F6D46A31E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860B7-021D-4533-A4AD-41435623DF34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C4ED-E8FE-45CD-B90C-291F22FDC67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5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6B438-A9E7-4A87-BB72-567AE93E39CA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285F3-8E52-4630-B378-36F240560B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2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20DC5-B15B-4C1D-985E-2AC8687F6BE5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20281-9B4F-44A7-BCA7-47FDF675AF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9EE7D-DF1B-43B3-8843-D3192814A531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520E8-8B60-4856-ABE2-50CA649B4F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44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CB2DD-9D60-4670-9C49-E4954050FE41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4BC4B-9542-4B90-96B1-B651EB82A1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24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414338"/>
            <a:ext cx="2076451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414338"/>
            <a:ext cx="6076951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2DAA6-38FD-42C7-AC09-7D76F4D9F23D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EDB7-FAC2-4A52-8F78-A8003C66B9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4414" y="6605589"/>
            <a:ext cx="1036637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02A92-9A8B-4A5C-8F9C-5F00C0B65D57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051" y="6605589"/>
            <a:ext cx="5045075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1BEB8-14A9-49C0-B737-0CB588436C9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226" y="491068"/>
            <a:ext cx="6970375" cy="3996266"/>
          </a:xfrm>
        </p:spPr>
        <p:txBody>
          <a:bodyPr>
            <a:normAutofit/>
          </a:bodyPr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7226" y="4741333"/>
            <a:ext cx="8164175" cy="1549400"/>
          </a:xfrm>
        </p:spPr>
        <p:txBody>
          <a:bodyPr/>
          <a:lstStyle>
            <a:lvl1pPr marL="0" indent="0" algn="l">
              <a:buNone/>
              <a:defRPr>
                <a:solidFill>
                  <a:srgbClr val="55126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C9BA9-1E05-4B3D-8031-39907829CC33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42710-3137-44AD-B324-D99497D53B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733" y="1600201"/>
            <a:ext cx="4047068" cy="433671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06333" cy="433671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14414" y="6605589"/>
            <a:ext cx="1036637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FEA30-5F6F-4B67-AF6B-7F99B9D6C42E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051" y="6605589"/>
            <a:ext cx="5045075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13952-1AB6-4B2F-A875-96FCC322A1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2" y="1535113"/>
            <a:ext cx="4048656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solidFill>
                  <a:srgbClr val="25ACD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732" y="2174876"/>
            <a:ext cx="4048656" cy="37620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109508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solidFill>
                  <a:srgbClr val="25ACD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109508" cy="37620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14414" y="6605589"/>
            <a:ext cx="1036637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5DD7F-B8AA-48CF-A219-6810742E279F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051" y="6605589"/>
            <a:ext cx="5045075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3888F-EA6B-405D-AE51-1072FBC90F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C1240-D77C-4EDA-B2BD-C93766F19D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014414" y="6605589"/>
            <a:ext cx="1036637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4FF92-54ED-439A-B656-C9C6F2C1A5CC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051" y="6605589"/>
            <a:ext cx="5045075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FE704-012C-444E-88B8-6C10F6CE62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6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13" y="389467"/>
            <a:ext cx="2663121" cy="1045633"/>
          </a:xfrm>
        </p:spPr>
        <p:txBody>
          <a:bodyPr>
            <a:normAutofit/>
          </a:bodyPr>
          <a:lstStyle>
            <a:lvl1pPr algn="l">
              <a:lnSpc>
                <a:spcPts val="2000"/>
              </a:lnSpc>
              <a:defRPr sz="16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01" y="389468"/>
            <a:ext cx="5620732" cy="5505508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613" y="1549400"/>
            <a:ext cx="2663121" cy="4345575"/>
          </a:xfrm>
        </p:spPr>
        <p:txBody>
          <a:bodyPr/>
          <a:lstStyle>
            <a:lvl1pPr marL="0" indent="0">
              <a:buNone/>
              <a:defRPr sz="1400">
                <a:solidFill>
                  <a:srgbClr val="838F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14414" y="6605589"/>
            <a:ext cx="1036637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60590-B80C-4E88-8435-FF3AEA6FFB76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051" y="6605589"/>
            <a:ext cx="5045075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898C5-DFF3-44FD-8494-CC19791B7A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8" y="4800601"/>
            <a:ext cx="827193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268" y="457201"/>
            <a:ext cx="8271933" cy="4270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267" y="5367338"/>
            <a:ext cx="8271935" cy="7963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14414" y="6605589"/>
            <a:ext cx="1036637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235E7-228A-4701-85E3-9428F39C48A6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051" y="6605589"/>
            <a:ext cx="5045075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0D2B9-F07D-4FBF-A42E-1C97B35733E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6443-032C-4019-B432-26EBA6668ED2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F388A-F44A-4972-9446-D828A00FFD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1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6076" y="319089"/>
            <a:ext cx="8474075" cy="37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Haga clic para cambiar el estilo de título	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9263" y="1509713"/>
            <a:ext cx="83058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6" y="6654800"/>
            <a:ext cx="50006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9D70AE"/>
                </a:solidFill>
              </a:defRPr>
            </a:lvl1pPr>
          </a:lstStyle>
          <a:p>
            <a:pPr>
              <a:defRPr/>
            </a:pPr>
            <a:fld id="{396A56A9-51BC-4144-AF93-C1DA3D4CE3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</p:sldLayoutIdLst>
  <p:hf hdr="0"/>
  <p:txStyles>
    <p:titleStyle>
      <a:lvl1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defRPr sz="2400" kern="1200">
          <a:solidFill>
            <a:srgbClr val="3A4A98"/>
          </a:solidFill>
          <a:latin typeface="Museo Sans 700" pitchFamily="50" charset="0"/>
          <a:ea typeface="MS PGothic" pitchFamily="34" charset="-128"/>
          <a:cs typeface="Arial"/>
        </a:defRPr>
      </a:lvl1pPr>
      <a:lvl2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defRPr sz="2400">
          <a:solidFill>
            <a:srgbClr val="3A4A98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defRPr sz="2400">
          <a:solidFill>
            <a:srgbClr val="3A4A98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defRPr sz="2400">
          <a:solidFill>
            <a:srgbClr val="3A4A98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defRPr sz="2400">
          <a:solidFill>
            <a:srgbClr val="3A4A98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defRPr sz="2400">
          <a:solidFill>
            <a:srgbClr val="3A4A98"/>
          </a:solidFill>
          <a:latin typeface="Arial" charset="0"/>
          <a:ea typeface="MS PGothic" pitchFamily="34" charset="-128"/>
        </a:defRPr>
      </a:lvl6pPr>
      <a:lvl7pPr marL="9144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defRPr sz="2400">
          <a:solidFill>
            <a:srgbClr val="3A4A98"/>
          </a:solidFill>
          <a:latin typeface="Arial" charset="0"/>
          <a:ea typeface="MS PGothic" pitchFamily="34" charset="-128"/>
        </a:defRPr>
      </a:lvl7pPr>
      <a:lvl8pPr marL="1371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defRPr sz="2400">
          <a:solidFill>
            <a:srgbClr val="3A4A98"/>
          </a:solidFill>
          <a:latin typeface="Arial" charset="0"/>
          <a:ea typeface="MS PGothic" pitchFamily="34" charset="-128"/>
        </a:defRPr>
      </a:lvl8pPr>
      <a:lvl9pPr marL="18288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defRPr sz="2400">
          <a:solidFill>
            <a:srgbClr val="3A4A98"/>
          </a:solidFill>
          <a:latin typeface="Arial" charset="0"/>
          <a:ea typeface="MS PGothic" pitchFamily="34" charset="-128"/>
        </a:defRPr>
      </a:lvl9pPr>
    </p:titleStyle>
    <p:bodyStyle>
      <a:lvl1pPr marL="149225" indent="-149225" algn="l" defTabSz="457200" rtl="0" eaLnBrk="1" fontAlgn="base" hangingPunct="1">
        <a:spcBef>
          <a:spcPct val="20000"/>
        </a:spcBef>
        <a:spcAft>
          <a:spcPct val="0"/>
        </a:spcAft>
        <a:buClr>
          <a:srgbClr val="3A4A98"/>
        </a:buClr>
        <a:buSzPct val="120000"/>
        <a:buChar char="•"/>
        <a:defRPr sz="1400" kern="1200">
          <a:solidFill>
            <a:srgbClr val="4B5C68"/>
          </a:solidFill>
          <a:latin typeface="Museo Sans 300" pitchFamily="50" charset="0"/>
          <a:ea typeface="MS PGothic" pitchFamily="34" charset="-128"/>
          <a:cs typeface="Arial" panose="020B0604020202020204" pitchFamily="34" charset="0"/>
        </a:defRPr>
      </a:lvl1pPr>
      <a:lvl2pPr marL="304800" indent="-153988" algn="l" defTabSz="457200" rtl="0" eaLnBrk="1" fontAlgn="base" hangingPunct="1">
        <a:spcBef>
          <a:spcPct val="20000"/>
        </a:spcBef>
        <a:spcAft>
          <a:spcPct val="0"/>
        </a:spcAft>
        <a:buClr>
          <a:srgbClr val="6D178B"/>
        </a:buClr>
        <a:buSzPct val="90000"/>
        <a:buFont typeface="Wingdings" pitchFamily="2" charset="2"/>
        <a:buChar char="§"/>
        <a:defRPr sz="1400" kern="1200">
          <a:solidFill>
            <a:srgbClr val="4B5C68"/>
          </a:solidFill>
          <a:latin typeface="Museo Sans 300" pitchFamily="50" charset="0"/>
          <a:ea typeface="MS PGothic" pitchFamily="34" charset="-128"/>
          <a:cs typeface="Arial" panose="020B0604020202020204" pitchFamily="34" charset="0"/>
        </a:defRPr>
      </a:lvl2pPr>
      <a:lvl3pPr marL="438150" indent="-131763" algn="l" defTabSz="457200" rtl="0" eaLnBrk="1" fontAlgn="base" hangingPunct="1">
        <a:spcBef>
          <a:spcPct val="20000"/>
        </a:spcBef>
        <a:spcAft>
          <a:spcPct val="0"/>
        </a:spcAft>
        <a:buClr>
          <a:srgbClr val="6D178B"/>
        </a:buClr>
        <a:buSzPct val="90000"/>
        <a:buFont typeface="Arial" pitchFamily="34" charset="0"/>
        <a:buChar char="•"/>
        <a:defRPr sz="1400" kern="1200">
          <a:solidFill>
            <a:srgbClr val="4B5C68"/>
          </a:solidFill>
          <a:latin typeface="Museo Sans 300" pitchFamily="50" charset="0"/>
          <a:ea typeface="MS PGothic" pitchFamily="34" charset="-128"/>
          <a:cs typeface="Arial" panose="020B0604020202020204" pitchFamily="34" charset="0"/>
        </a:defRPr>
      </a:lvl3pPr>
      <a:lvl4pPr marL="609600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3A4A98"/>
        </a:buClr>
        <a:buFont typeface="Arial" pitchFamily="34" charset="0"/>
        <a:buChar char="–"/>
        <a:defRPr sz="1400" kern="1200">
          <a:solidFill>
            <a:srgbClr val="4B5C68"/>
          </a:solidFill>
          <a:latin typeface="Museo Sans 300" pitchFamily="50" charset="0"/>
          <a:ea typeface="MS PGothic" pitchFamily="34" charset="-128"/>
          <a:cs typeface="Arial" panose="020B0604020202020204" pitchFamily="34" charset="0"/>
        </a:defRPr>
      </a:lvl4pPr>
      <a:lvl5pPr marL="781050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16ADDC"/>
        </a:buClr>
        <a:buFont typeface="Arial" pitchFamily="34" charset="0"/>
        <a:buChar char="»"/>
        <a:defRPr sz="1400" kern="1200">
          <a:solidFill>
            <a:srgbClr val="4B5C68"/>
          </a:solidFill>
          <a:latin typeface="Museo Sans 300" pitchFamily="50" charset="0"/>
          <a:ea typeface="MS PGothic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49263" y="414339"/>
            <a:ext cx="8305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9263" y="1509713"/>
            <a:ext cx="83058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14414" y="6605589"/>
            <a:ext cx="1036637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EB5B34D-B1EE-4344-9B12-52A8C663571E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051" y="6605589"/>
            <a:ext cx="5045075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6" y="6654800"/>
            <a:ext cx="50006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3A4A98"/>
                </a:solidFill>
              </a:defRPr>
            </a:lvl1pPr>
          </a:lstStyle>
          <a:p>
            <a:pPr>
              <a:defRPr/>
            </a:pPr>
            <a:fld id="{BA3C3BEA-960A-428A-8DEA-28F6848502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hf hdr="0"/>
  <p:txStyles>
    <p:titleStyle>
      <a:lvl1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  <a:cs typeface="Arial" charset="0"/>
        </a:defRPr>
      </a:lvl2pPr>
      <a:lvl3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  <a:cs typeface="Arial" charset="0"/>
        </a:defRPr>
      </a:lvl3pPr>
      <a:lvl4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  <a:cs typeface="Arial" charset="0"/>
        </a:defRPr>
      </a:lvl4pPr>
      <a:lvl5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  <a:cs typeface="Arial" charset="0"/>
        </a:defRPr>
      </a:lvl5pPr>
      <a:lvl6pPr marL="457200" algn="l" defTabSz="457200" rtl="0" fontAlgn="base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cs typeface="Arial" charset="0"/>
        </a:defRPr>
      </a:lvl6pPr>
      <a:lvl7pPr marL="914400" algn="l" defTabSz="457200" rtl="0" fontAlgn="base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cs typeface="Arial" charset="0"/>
        </a:defRPr>
      </a:lvl7pPr>
      <a:lvl8pPr marL="1371600" algn="l" defTabSz="457200" rtl="0" fontAlgn="base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cs typeface="Arial" charset="0"/>
        </a:defRPr>
      </a:lvl8pPr>
      <a:lvl9pPr marL="1828800" algn="l" defTabSz="457200" rtl="0" fontAlgn="base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25ACDC"/>
        </a:buClr>
        <a:buFont typeface="Arial" pitchFamily="34" charset="0"/>
        <a:buChar char="•"/>
        <a:defRPr sz="1600">
          <a:solidFill>
            <a:srgbClr val="4B5C68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E72633"/>
        </a:buClr>
        <a:buFont typeface="Wingdings" pitchFamily="2" charset="2"/>
        <a:buChar char="§"/>
        <a:defRPr sz="1400">
          <a:solidFill>
            <a:srgbClr val="4B5C68"/>
          </a:solidFill>
          <a:latin typeface="+mn-lt"/>
          <a:ea typeface="Arial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7CBD2F"/>
        </a:buClr>
        <a:buFont typeface="Arial" pitchFamily="34" charset="0"/>
        <a:buChar char="•"/>
        <a:defRPr sz="1400">
          <a:solidFill>
            <a:srgbClr val="4B5C68"/>
          </a:solidFill>
          <a:latin typeface="+mn-lt"/>
          <a:ea typeface="Arial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AAD24"/>
        </a:buClr>
        <a:buFont typeface="Arial" pitchFamily="34" charset="0"/>
        <a:buChar char="–"/>
        <a:defRPr sz="1400">
          <a:solidFill>
            <a:srgbClr val="4B5C68"/>
          </a:solidFill>
          <a:latin typeface="+mn-lt"/>
          <a:ea typeface="Arial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16ADDC"/>
        </a:buClr>
        <a:buFont typeface="Arial" pitchFamily="34" charset="0"/>
        <a:buChar char="»"/>
        <a:defRPr sz="1400">
          <a:solidFill>
            <a:srgbClr val="4B5C68"/>
          </a:solidFill>
          <a:latin typeface="+mn-lt"/>
          <a:ea typeface="Arial" charset="0"/>
          <a:cs typeface="+mn-cs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Clr>
          <a:srgbClr val="16ADDC"/>
        </a:buClr>
        <a:buFont typeface="Arial" charset="0"/>
        <a:buChar char="»"/>
        <a:defRPr sz="1400">
          <a:solidFill>
            <a:srgbClr val="4B5C68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Clr>
          <a:srgbClr val="16ADDC"/>
        </a:buClr>
        <a:buFont typeface="Arial" charset="0"/>
        <a:buChar char="»"/>
        <a:defRPr sz="1400">
          <a:solidFill>
            <a:srgbClr val="4B5C68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Clr>
          <a:srgbClr val="16ADDC"/>
        </a:buClr>
        <a:buFont typeface="Arial" charset="0"/>
        <a:buChar char="»"/>
        <a:defRPr sz="1400">
          <a:solidFill>
            <a:srgbClr val="4B5C68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Clr>
          <a:srgbClr val="16ADDC"/>
        </a:buClr>
        <a:buFont typeface="Arial" charset="0"/>
        <a:buChar char="»"/>
        <a:defRPr sz="1400">
          <a:solidFill>
            <a:srgbClr val="4B5C68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49263" y="414339"/>
            <a:ext cx="8305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9263" y="1509713"/>
            <a:ext cx="83058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14414" y="6605589"/>
            <a:ext cx="1036637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6ECBBB3-B1A9-427C-8AB5-C7245F7616F5}" type="datetime1">
              <a:rPr lang="en-US"/>
              <a:pPr>
                <a:defRPr/>
              </a:pPr>
              <a:t>1/20/2014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051" y="6605589"/>
            <a:ext cx="5045075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6" y="6654800"/>
            <a:ext cx="50006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3A4A98"/>
                </a:solidFill>
              </a:defRPr>
            </a:lvl1pPr>
          </a:lstStyle>
          <a:p>
            <a:pPr>
              <a:defRPr/>
            </a:pPr>
            <a:fld id="{8305BF8D-10EE-4F18-8E6B-896679819B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</p:sldLayoutIdLst>
  <p:hf hdr="0"/>
  <p:txStyles>
    <p:titleStyle>
      <a:lvl1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rgbClr val="55126E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</a:defRPr>
      </a:lvl6pPr>
      <a:lvl7pPr marL="914400" algn="l" defTabSz="457200" rtl="0" fontAlgn="base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</a:defRPr>
      </a:lvl7pPr>
      <a:lvl8pPr marL="1371600" algn="l" defTabSz="457200" rtl="0" fontAlgn="base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</a:defRPr>
      </a:lvl8pPr>
      <a:lvl9pPr marL="1828800" algn="l" defTabSz="457200" rtl="0" fontAlgn="base">
        <a:lnSpc>
          <a:spcPts val="3200"/>
        </a:lnSpc>
        <a:spcBef>
          <a:spcPct val="0"/>
        </a:spcBef>
        <a:spcAft>
          <a:spcPct val="0"/>
        </a:spcAft>
        <a:defRPr sz="2600">
          <a:solidFill>
            <a:srgbClr val="55126E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25ACDC"/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E72633"/>
        </a:buClr>
        <a:buFont typeface="Wingdings" pitchFamily="2" charset="2"/>
        <a:buChar char="§"/>
        <a:defRPr sz="14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7CBD2F"/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AAD24"/>
        </a:buClr>
        <a:buFont typeface="Arial" pitchFamily="34" charset="0"/>
        <a:buChar char="–"/>
        <a:defRPr sz="14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16ADDC"/>
        </a:buClr>
        <a:buFont typeface="Arial" pitchFamily="34" charset="0"/>
        <a:buChar char="»"/>
        <a:defRPr sz="14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8506582"/>
              </p:ext>
            </p:extLst>
          </p:nvPr>
        </p:nvGraphicFramePr>
        <p:xfrm>
          <a:off x="2118" y="1192"/>
          <a:ext cx="2116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192"/>
                        <a:ext cx="2116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97226" y="491068"/>
            <a:ext cx="8164174" cy="3958102"/>
          </a:xfrm>
        </p:spPr>
        <p:txBody>
          <a:bodyPr anchor="b">
            <a:normAutofit/>
          </a:bodyPr>
          <a:lstStyle/>
          <a:p>
            <a:r>
              <a:rPr lang="es-PE" sz="3200" b="1" dirty="0" smtClean="0"/>
              <a:t>Diseño Curso UCB</a:t>
            </a:r>
            <a:endParaRPr lang="es-PE" sz="44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3700" y="4741333"/>
            <a:ext cx="8267701" cy="1549400"/>
          </a:xfrm>
        </p:spPr>
        <p:txBody>
          <a:bodyPr/>
          <a:lstStyle/>
          <a:p>
            <a:endParaRPr lang="es-PE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02A92-9A8B-4A5C-8F9C-5F00C0B65D57}" type="datetime1">
              <a:rPr lang="en-US" smtClean="0"/>
              <a:pPr>
                <a:defRPr/>
              </a:pPr>
              <a:t>1/21/2014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Presentación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1BEB8-14A9-49C0-B737-0CB588436C9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537029" y="1277285"/>
            <a:ext cx="7156511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Introducción: Video  (1 a 2 minutos) + Texto introductorio</a:t>
            </a:r>
            <a:endParaRPr lang="es-PE" sz="20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37029" y="1886903"/>
            <a:ext cx="1239442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Módulos</a:t>
            </a:r>
            <a:endParaRPr lang="es-PE" sz="20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37029" y="3454448"/>
            <a:ext cx="1765227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Examen final</a:t>
            </a:r>
            <a:endParaRPr lang="es-PE" sz="20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37029" y="4005991"/>
            <a:ext cx="2906565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Encuesta Satisfacción</a:t>
            </a:r>
            <a:endParaRPr lang="es-PE" sz="20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7029" y="290296"/>
            <a:ext cx="4806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/>
              <a:t>Estructura de un curso:</a:t>
            </a:r>
            <a:endParaRPr lang="es-PE" sz="3200" b="1" dirty="0"/>
          </a:p>
        </p:txBody>
      </p:sp>
      <p:sp>
        <p:nvSpPr>
          <p:cNvPr id="14" name="13 Cerrar llave"/>
          <p:cNvSpPr/>
          <p:nvPr/>
        </p:nvSpPr>
        <p:spPr>
          <a:xfrm>
            <a:off x="2210783" y="1886903"/>
            <a:ext cx="340049" cy="1317655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CuadroTexto"/>
          <p:cNvSpPr txBox="1"/>
          <p:nvPr/>
        </p:nvSpPr>
        <p:spPr>
          <a:xfrm>
            <a:off x="2656145" y="2287013"/>
            <a:ext cx="280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1 o X módulos</a:t>
            </a:r>
            <a:endParaRPr lang="es-PE" sz="28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7029" y="2374840"/>
            <a:ext cx="1239442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Módulos</a:t>
            </a:r>
            <a:endParaRPr lang="es-PE" sz="20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37029" y="2810233"/>
            <a:ext cx="1239442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Módulos</a:t>
            </a:r>
            <a:endParaRPr lang="es-PE" sz="20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91883" y="5109037"/>
            <a:ext cx="8302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Un curso estará conformado por estas 4 piezas básicas: introducción, módulo, examen final, encuesta de satisfacción.</a:t>
            </a:r>
            <a:endParaRPr lang="es-PE" sz="28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7029" y="4517104"/>
            <a:ext cx="2105063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Califica y Opina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9212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02A92-9A8B-4A5C-8F9C-5F00C0B65D57}" type="datetime1">
              <a:rPr lang="en-US" smtClean="0"/>
              <a:pPr>
                <a:defRPr/>
              </a:pPr>
              <a:t>1/21/2014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Presentación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1BEB8-14A9-49C0-B737-0CB588436C9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537029" y="3332046"/>
            <a:ext cx="878959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Video</a:t>
            </a:r>
            <a:endParaRPr lang="es-PE" sz="20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37029" y="3941664"/>
            <a:ext cx="2053767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PDF </a:t>
            </a:r>
            <a:r>
              <a:rPr lang="es-PE" sz="2000" b="1" dirty="0" err="1" smtClean="0"/>
              <a:t>embedded</a:t>
            </a:r>
            <a:endParaRPr lang="es-PE" sz="20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37029" y="4435150"/>
            <a:ext cx="3318537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Archivo office </a:t>
            </a:r>
            <a:r>
              <a:rPr lang="es-PE" sz="2000" b="1" dirty="0" err="1" smtClean="0"/>
              <a:t>embedded</a:t>
            </a:r>
            <a:endParaRPr lang="es-PE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7029" y="5059264"/>
            <a:ext cx="712054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Link</a:t>
            </a:r>
            <a:endParaRPr lang="es-PE" sz="20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37029" y="5610807"/>
            <a:ext cx="1439818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Preguntas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537029" y="520412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/>
              <a:t>Estructura de un Módulo:</a:t>
            </a:r>
            <a:endParaRPr lang="es-PE" sz="3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1883" y="1105187"/>
            <a:ext cx="83021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Un módulo estará conformado por lecciones. Una lección puede ser: video, </a:t>
            </a:r>
            <a:r>
              <a:rPr lang="es-PE" sz="2800" dirty="0" err="1" smtClean="0"/>
              <a:t>pdf</a:t>
            </a:r>
            <a:r>
              <a:rPr lang="es-PE" sz="2800" dirty="0" smtClean="0"/>
              <a:t> </a:t>
            </a:r>
            <a:r>
              <a:rPr lang="es-PE" sz="2800" dirty="0" err="1" smtClean="0"/>
              <a:t>embedded</a:t>
            </a:r>
            <a:r>
              <a:rPr lang="es-PE" sz="2800" dirty="0" smtClean="0"/>
              <a:t>, archivo office </a:t>
            </a:r>
            <a:r>
              <a:rPr lang="es-PE" sz="2800" dirty="0" err="1" smtClean="0"/>
              <a:t>embedded</a:t>
            </a:r>
            <a:r>
              <a:rPr lang="es-PE" sz="2800" dirty="0" smtClean="0"/>
              <a:t>, link a sitio externo, preguntas (cuestionario)</a:t>
            </a:r>
            <a:endParaRPr lang="es-PE" sz="2800" dirty="0"/>
          </a:p>
        </p:txBody>
      </p:sp>
      <p:sp>
        <p:nvSpPr>
          <p:cNvPr id="20" name="5 Marcador de contenido"/>
          <p:cNvSpPr txBox="1">
            <a:spLocks/>
          </p:cNvSpPr>
          <p:nvPr/>
        </p:nvSpPr>
        <p:spPr bwMode="auto">
          <a:xfrm>
            <a:off x="4914458" y="3140329"/>
            <a:ext cx="3874716" cy="78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49225" indent="-149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4A98"/>
              </a:buClr>
              <a:buSzPct val="120000"/>
              <a:buChar char="•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1pPr>
            <a:lvl2pPr marL="304800" indent="-1539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178B"/>
              </a:buClr>
              <a:buSzPct val="90000"/>
              <a:buFont typeface="Wingdings" pitchFamily="2" charset="2"/>
              <a:buChar char="§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2pPr>
            <a:lvl3pPr marL="438150" indent="-1317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178B"/>
              </a:buClr>
              <a:buSzPct val="90000"/>
              <a:buFont typeface="Arial" pitchFamily="34" charset="0"/>
              <a:buChar char="•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3pPr>
            <a:lvl4pPr marL="609600" indent="-1698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4A98"/>
              </a:buClr>
              <a:buFont typeface="Arial" pitchFamily="34" charset="0"/>
              <a:buChar char="–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4pPr>
            <a:lvl5pPr marL="781050" indent="-1698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pitchFamily="34" charset="0"/>
              <a:buChar char="»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 smtClean="0"/>
              <a:t>Duración</a:t>
            </a:r>
            <a:r>
              <a:rPr lang="es-PE" dirty="0" smtClean="0"/>
              <a:t>: de 3 a 10 minutos</a:t>
            </a:r>
          </a:p>
          <a:p>
            <a:pPr marL="0" indent="0">
              <a:buNone/>
            </a:pPr>
            <a:r>
              <a:rPr lang="es-PE" dirty="0" smtClean="0"/>
              <a:t>- Al punto, con preguntas abiertas para seguir investigando, con “enganche”</a:t>
            </a:r>
            <a:endParaRPr lang="es-PE" dirty="0"/>
          </a:p>
        </p:txBody>
      </p:sp>
      <p:sp>
        <p:nvSpPr>
          <p:cNvPr id="22" name="5 Marcador de contenido"/>
          <p:cNvSpPr txBox="1">
            <a:spLocks/>
          </p:cNvSpPr>
          <p:nvPr/>
        </p:nvSpPr>
        <p:spPr bwMode="auto">
          <a:xfrm>
            <a:off x="4914457" y="4824793"/>
            <a:ext cx="3874716" cy="169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49225" indent="-149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4A98"/>
              </a:buClr>
              <a:buSzPct val="120000"/>
              <a:buChar char="•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1pPr>
            <a:lvl2pPr marL="304800" indent="-1539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178B"/>
              </a:buClr>
              <a:buSzPct val="90000"/>
              <a:buFont typeface="Wingdings" pitchFamily="2" charset="2"/>
              <a:buChar char="§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2pPr>
            <a:lvl3pPr marL="438150" indent="-1317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178B"/>
              </a:buClr>
              <a:buSzPct val="90000"/>
              <a:buFont typeface="Arial" pitchFamily="34" charset="0"/>
              <a:buChar char="•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3pPr>
            <a:lvl4pPr marL="609600" indent="-1698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4A98"/>
              </a:buClr>
              <a:buFont typeface="Arial" pitchFamily="34" charset="0"/>
              <a:buChar char="–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4pPr>
            <a:lvl5pPr marL="781050" indent="-1698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pitchFamily="34" charset="0"/>
              <a:buChar char="»"/>
              <a:defRPr sz="1400" kern="1200">
                <a:solidFill>
                  <a:srgbClr val="4B5C68"/>
                </a:solidFill>
                <a:latin typeface="Museo Sans 300" pitchFamily="50" charset="0"/>
                <a:ea typeface="MS PGothic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 smtClean="0"/>
              <a:t>Tipos de pregunta</a:t>
            </a:r>
            <a:r>
              <a:rPr lang="es-PE" dirty="0" smtClean="0"/>
              <a:t>: elección </a:t>
            </a:r>
            <a:r>
              <a:rPr lang="es-PE" dirty="0" err="1" smtClean="0"/>
              <a:t>multiple</a:t>
            </a:r>
            <a:r>
              <a:rPr lang="es-PE" dirty="0" smtClean="0"/>
              <a:t> (</a:t>
            </a:r>
            <a:r>
              <a:rPr lang="es-PE" dirty="0" err="1" smtClean="0"/>
              <a:t>checkboxes</a:t>
            </a:r>
            <a:r>
              <a:rPr lang="es-PE" dirty="0" smtClean="0"/>
              <a:t> y solo una selección), abiertas (texto o </a:t>
            </a:r>
            <a:r>
              <a:rPr lang="es-PE" dirty="0" err="1" smtClean="0"/>
              <a:t>string</a:t>
            </a:r>
            <a:r>
              <a:rPr lang="es-PE" dirty="0" smtClean="0"/>
              <a:t>)</a:t>
            </a:r>
          </a:p>
          <a:p>
            <a:r>
              <a:rPr lang="es-PE" b="1" dirty="0" smtClean="0"/>
              <a:t>Número máximo de preguntas por lección</a:t>
            </a:r>
            <a:r>
              <a:rPr lang="es-PE" dirty="0" smtClean="0"/>
              <a:t>: 6</a:t>
            </a:r>
          </a:p>
          <a:p>
            <a:r>
              <a:rPr lang="es-PE" b="1" dirty="0" smtClean="0"/>
              <a:t>Opción a definir:</a:t>
            </a:r>
            <a:r>
              <a:rPr lang="es-PE" dirty="0" smtClean="0"/>
              <a:t> X% bien  para avanzar a la siguiente lección</a:t>
            </a:r>
            <a:endParaRPr lang="es-PE" b="1" dirty="0"/>
          </a:p>
        </p:txBody>
      </p:sp>
      <p:cxnSp>
        <p:nvCxnSpPr>
          <p:cNvPr id="24" name="23 Conector recto de flecha"/>
          <p:cNvCxnSpPr>
            <a:stCxn id="7" idx="3"/>
            <a:endCxn id="20" idx="1"/>
          </p:cNvCxnSpPr>
          <p:nvPr/>
        </p:nvCxnSpPr>
        <p:spPr>
          <a:xfrm>
            <a:off x="1415988" y="3532101"/>
            <a:ext cx="34984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1" idx="3"/>
          </p:cNvCxnSpPr>
          <p:nvPr/>
        </p:nvCxnSpPr>
        <p:spPr>
          <a:xfrm>
            <a:off x="1976847" y="5810862"/>
            <a:ext cx="2937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6444343" y="1799771"/>
            <a:ext cx="2032000" cy="21677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Rectángulo"/>
          <p:cNvSpPr/>
          <p:nvPr/>
        </p:nvSpPr>
        <p:spPr>
          <a:xfrm>
            <a:off x="7007600" y="2733072"/>
            <a:ext cx="1168829" cy="1040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02A92-9A8B-4A5C-8F9C-5F00C0B65D57}" type="datetime1">
              <a:rPr lang="en-US" smtClean="0"/>
              <a:pPr>
                <a:defRPr/>
              </a:pPr>
              <a:t>1/21/2014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Presentación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1BEB8-14A9-49C0-B737-0CB588436C9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537029" y="520412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/>
              <a:t>Examen Final</a:t>
            </a:r>
            <a:endParaRPr lang="es-PE" sz="3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1883" y="1105187"/>
            <a:ext cx="8302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 smtClean="0"/>
              <a:t>Hasta 10 preguntas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 smtClean="0"/>
              <a:t>Tipos de pregunta: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PE" sz="2400" dirty="0" err="1" smtClean="0"/>
              <a:t>Multiple</a:t>
            </a:r>
            <a:r>
              <a:rPr lang="es-PE" sz="2400" dirty="0" smtClean="0"/>
              <a:t> </a:t>
            </a:r>
            <a:r>
              <a:rPr lang="es-PE" sz="2400" dirty="0" err="1" smtClean="0"/>
              <a:t>choice</a:t>
            </a:r>
            <a:endParaRPr lang="es-PE" sz="24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PE" sz="2400" dirty="0" err="1" smtClean="0"/>
              <a:t>Checkboxes</a:t>
            </a:r>
            <a:endParaRPr lang="es-PE" sz="24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Orden correcto, con listas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Abierta (texto)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sp>
        <p:nvSpPr>
          <p:cNvPr id="12" name="11 Rectángulo"/>
          <p:cNvSpPr/>
          <p:nvPr/>
        </p:nvSpPr>
        <p:spPr>
          <a:xfrm>
            <a:off x="6969458" y="3491768"/>
            <a:ext cx="1168829" cy="27695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02083"/>
              </p:ext>
            </p:extLst>
          </p:nvPr>
        </p:nvGraphicFramePr>
        <p:xfrm>
          <a:off x="6607316" y="1992085"/>
          <a:ext cx="15604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54"/>
                <a:gridCol w="1191020"/>
              </a:tblGrid>
              <a:tr h="370840">
                <a:tc>
                  <a:txBody>
                    <a:bodyPr/>
                    <a:lstStyle/>
                    <a:p>
                      <a:pPr algn="l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s-PE" sz="13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+mn-cs"/>
                        </a:rPr>
                        <a:t>1</a:t>
                      </a:r>
                      <a:endParaRPr lang="es-PE" sz="13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s-PE" sz="13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+mn-cs"/>
                        </a:rPr>
                        <a:t>Abrir</a:t>
                      </a:r>
                      <a:endParaRPr lang="es-PE" sz="13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s-PE" sz="13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+mn-cs"/>
                        </a:rPr>
                        <a:t>2</a:t>
                      </a:r>
                      <a:endParaRPr lang="es-PE" sz="13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s-PE" sz="13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+mn-cs"/>
                        </a:rPr>
                        <a:t>Servir</a:t>
                      </a:r>
                      <a:endParaRPr lang="es-PE" sz="13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s-PE" sz="13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+mn-cs"/>
                        </a:rPr>
                        <a:t>3</a:t>
                      </a:r>
                      <a:endParaRPr lang="es-PE" sz="13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s-PE" sz="13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+mn-cs"/>
                        </a:rPr>
                        <a:t>Abrir</a:t>
                      </a:r>
                      <a:endParaRPr lang="es-PE" sz="13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s-PE" sz="13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s-PE" sz="13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+mn-cs"/>
                        </a:rPr>
                        <a:t>Servir</a:t>
                      </a:r>
                      <a:endParaRPr lang="es-PE" sz="13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s-PE" sz="1300" b="0" kern="12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s-PE" sz="13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+mn-cs"/>
                        </a:rPr>
                        <a:t>cocinar</a:t>
                      </a:r>
                      <a:endParaRPr lang="es-PE" sz="13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flipV="1">
            <a:off x="4978400" y="2946400"/>
            <a:ext cx="1291771" cy="145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7862469" y="2744924"/>
            <a:ext cx="293086" cy="35070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Triángulo isósceles"/>
          <p:cNvSpPr/>
          <p:nvPr/>
        </p:nvSpPr>
        <p:spPr>
          <a:xfrm rot="10800000">
            <a:off x="7925195" y="2848389"/>
            <a:ext cx="166773" cy="14376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AutoShape 2" descr="data:image/jpeg;base64,/9j/4AAQSkZJRgABAQAAAQABAAD/2wCEAAkGBggGERUSBw8VFRUUGRYWFhQVFxceGhoVFhMWFxgdFBUXJyYfFxkjHBgTHy8gIycqMCwsFR4xNTAqNSYrLCkBCQoKBQUFDQUFDSkYEhgpKSkpKSkpKSkpKSkpKSkpKSkpKSkpKSkpKSkpKSkpKSkpKSkpKSkpKSkpKSkpKSkpKf/AABEIAQsAvQMBIgACEQEDEQH/xAAcAAEAAwEBAQEBAAAAAAAAAAAABgcIBQQDAQL/xABOEAABAwIDBAMKCAkLBQAAAAAAAQIDBBEFBhIHEyExUXOyCBQiMjQ1QWF0sxUXM0JDUnFyGCNTYoORkrHSFiVUVYGEk8LDxNMkRGOClP/EABQBAQAAAAAAAAAAAAAAAAAAAAD/xAAUEQEAAAAAAAAAAAAAAAAAAAAA/9oADAMBAAIRAxEAPwC8SDz7aclUznMlrFRzVVqpuZ+aLZfmk4MU435TN1snbcBqyLadledEdHUqqORFT8VLyVLp80klHVw18bZKZbseiOatlS7VS6cF4oZZw7HMOhijSSZEVGtRUs7mjURfQXzlXPGX4qKna+qZdIo0VLO5o1L+gCZg+FFWwYixslI5HMdxa5PSl7ek+4AAAAAAAAAAAAAAAAAAAAAAAAAxTjflM3WydtxtYxTjflM3WydtwHRp8hZoq2NfT4dUuY9Ec1zYnqitcl0VFtxRUVFJJRVUGFMbDiD0jkjRGvjetnNcnNHNXiimhckJ/NtF7NT+4YZy2hZVx6rxSsfTUNS9jppFa5sMqtVNXNFRLKgF75HzRgsdBAj6uFFRq3RZG/XcSylq4K5qPpXte1b2c1UVFstlsqetFMzYNI3C4WRYgqRSMRUdHIqMe27lVNTHWVOCovFOSoXfkDG8MZQRI6phv+M4bxn5V/rAmAPlT1MFWmqme16crtVFS6etD6gAAAAAAAAAAAAAAAAAAAAAAxTjflM3WydtxtYxTjflM3WydtwGu8j+baL2am9ww7ZxMj+baL2am9ww7YGWdsGHVk+M1booZHIro7KjHKnyEfJUQ9OVU71pmtqfAciuu13BeLltwXiadMt7c/PM/wB2H3LAL12b1dOlEl5G+O/5ydKEtZIyXjGqL9i3MxZFai0vL57/ANzS8dmSWpH9a73cYEuAAAAAAAAAAAAAAAAAAAAADFON+UzdbJ23G1jFON+UzdbJ23Aa7yP5tovZqb3DDtnEyP5tovZqb3DDtgD8VjV5ofoAzT3QXg4qmn8hF2pDzbO1ctO+35Reww0tUYZRVa6qmGN68ruY1Vt9qoZ77oFqYbiELaBN21adqq2PwUVd9Ml1RtkvZE4+oC2tmd91Lf66dhCZmYtmtdVbub8a/wAZvz3fVX1l1bOJpZkm3rnOssdtSqvof0gTMAAAAAAAAAAAAAAAAAADFON+UzdbJ23G1jFON+UzdbJ23Aa7yP5tovZqb3DDtnEyP5tovZqb3DDtgAAAOfiGXsIxZyPxKkglciaUdJExyo26rZFciqiXVVt6zoADP+3umhy5NStwNjadHskVyQIkaOVHNRFckdrqnHmcTZhjeJrv71M30X0j/wDyes0NjGVsFzCrXYvSxTKxFRqyNRbIvFbXKb25YdS5L70/kzG2m3u/3m5TTr0bnTqtztqfb7ygWNkCuqat8vfMr32ay2pyrbi7lcmZmjZfmfGZJJtVVIvgs+cv1lLkyVilbXTPSqlc9EZdEcvp1NAmYAAAAAAAAAAAAAAABinG/KZutk7bjaxinG/KZutk7bgNd5H820Xs1N7hh2ziZH820Xs1N7hh2wAAAAAAcXMeTsEzbo+HKdJd1q0Xc9La9OrxFTnpbz6DtACi9r+A4ds7hgkypElO6V7myK1XO1Na1FRPxiutx6CO7Mc547NUyI+pW26VfFZ+UZ6vtL6zRkzB85NYzG4lekaq5qI97bKqWXxFS5Vm1DKeE7MqWOpyrGsUskqQuc5znosaxyPVNMiqiLqYzjz4esCwMp41X4hOrauVXN0OW1m80VvQidKkvM2bNs/Y7UVmmSVtt2/6NnS3oQuXLuYK/EJ0ZUvRWqjltpROSdKAS4AAAAAAAAAAAAAMU435TN1snbcbWMU435TN1snbcBrvI/m2i9mpvcMO2cTI/m2i9mpvcMO2AAKa2j7Z8cyfiElLQQU7mMbGqLI2RXeHG1y3Vr0TmvQBcoIjsvzfW52oe+cRZG1+8ey0aORtm6beMqrfj0kuAqzbHtIxrIstOzCN1aVj3O3jFdxa5ES1lS3Mrz8ITN3RT/4S/wAR2u6V+Xo+rl7bSvsmZZpcx73vtz26NFtCt+drve6L9VAJP+EJm7op/wDCX+I4WcNqOOZ3hbBiyRaGPSRNDFRdSNc3iqqvCzlJ1lXYpgWOukSpnqE0I1U0uj9KrzuxegkX4OOWf6TV/tQ/8YFB4JjdVgEu9otOqyt8JLpZbX4f2Fg5A2k43VV0bH7qypJfwOiNy9PSiE7/AAccs/0mr/ah/wCM9+B7Ccv4DM2emqKlXN1IiOdFbwmq1b2Yi+kDvYLmSur5mMm02de9m8eDVXp9RKjj0GV6XD5GyRPeqtvZFVtuKKnoT1nYAAAAAAAAAAAAYpxvymbrZO242sYpxvymbrZO24DXeR/NtF7NTe4Yds4mSPNtF7NTe4YV3mbugFy7Vz03wdr3L3R69/bVpW19O7W32XUD+c8bcq7KddNSQ0cb0iVqI9XuRV1RtfxRE/OKazpmmXOdW+qnjSNXoxNLVVUTQxG81+wkeOYf8YM78Q1bnviy7q2vToakfj+De+i/JOZIsA7nxMcp2TfCWjVq8Hve9tL1bz3idHQBNu5980/ppf3MLLKOXOfxFfzYkHff0++17r5Xhp3emTlo56vTyLF2b57+MCmfUd77nRKsWnXrvZjH3vpbbx7Wt6AKv7pX5ej6uXttIrss/wC4/Rf6hdG0rZX8YckL++9zumubbda76lReettuRWWY8t/ErotL3133q+butG50+t+q+99VtPpvwC1NnfjzfdZ+9xNyj9me0zviSZO9beCz6X85fzfWWngGZ/ht7mbrRpbqvqv6UTlZOkDugAAAAAAAAAAAAAAAGKcb8pm62TtuNrGKcb8pm62TtuAuDAe6DosHpYKd9DI5YYoolckjURVjjay6JbhexC8awR2b6iWtiekaVLllRioqq1HLeyqnM41Nk2sqmNeySNEciOS+rkqX48C4cubLsUlpIHJNDxjYvN/pS/1QP6yfsuqZaKFyVLOKKviO+u71lnZdwl2CU7IZHI5W6vCRLX1Pc7l/afuXcNkwimjhmVFcxLKrb28ZV4X+06IGaO6D87foIv3vLA7nDzbP7S73EJ8tp+yDF871vfNBPAxu7Yy0iyXu1XX8Vqpbj0ngwDMNNsHjWhzE180kzu+WuprK1GORIkRd4rF1XicvK1lTiBdZR3dM8qD+8/7csrIuf8Pz8yR+GxysSJyNXeo1FVXJfhpVThbXdnGI7Qe9vg6WJm432rea+O83VtOlF+ov60ApvZT8pP8Acb2lLvyF8s/7n+dpVc2VKrY4m9xt7JUqPAakF1VFZ4S6t4jeFl9BJtnO0rDaqokayGX5NV4oz67E+t6wLnByMJzLTYu/RCx6LZXXdptZFRPQq9J1wAAAAAAAAAAAAAAZzxHYDmurmkfG6ms973JeR3JzlVL+B6zRgAp2g2UY/TRsa9Ybta1q2e7mjURfmlqYHRyYdTQxT21RsY11uV2tRFsvQe4AAAAM590f5yg9mb7+Y0YU5tl2bZhzlWxTYNExzGwNjVXSNaupJZXcnepzQPzua/JqvrY/dqXIUpkCsh2MRyw51XdPqHJJGjEWS7WN0rdY724qnMsvKme8EzrvPgSRz91o16mObbXq021Il/Ed+oCuu6U8mpOtk92hW2ynyqTqV95GXPtoyVi+dIadmCsa5Y3vc7U9G8FaiJa/MrLC8oYpsuctVmhrWRSJuWqxyPXeKqPRNLeNtMb+Pq9YFt5J8oX7ju00nJUeQtoGBVVUrYpHKu7d9G7paWVRZgocQejKdyq5brxaqcvWoHSAAAAAAAAAAAAAAAAAAAAAAABQXdKeUUnVydtp6+5m51/92/3B69vOUsbzHPTOwelkmRkb0crEvZVeipc8uxxvxb99fyy/6Pf7ndb7wde73uvT06dcd/vIBeJVHdHebYfaWe4nJf8AGfk/+soP2yBbZcdw3O9FFBlmdlTKydsjo4lu5I0ilarlTo1OYn/sgFZbLPLv0b/8pfGU/KW/Y79xTuzLKWOU9bqmpZETdv4qnraXZlvC62lna6eJzUs7ivrQCYAAAAAAAAAAAAAAAAAAAAAAAAFO90LgWKY13l8E0s02jvjVuo3v06txbVoRbXs61+hS4gBjn+Qmav6srP8A55v4SX7M8pZgoKmR1bQVLEWJURXwyNS+8YtkVyc+C/qNL2AEOyjQVVNOqzxPamhyXc1US+pvpUmI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5" name="AutoShape 4" descr="data:image/jpeg;base64,/9j/4AAQSkZJRgABAQAAAQABAAD/2wCEAAkGBggGERUSBw8VFRUUGRYWFhQVFxceGhoVFhMWFxgdFBUXJyYfFxkjHBgTHy8gIycqMCwsFR4xNTAqNSYrLCkBCQoKBQUFDQUFDSkYEhgpKSkpKSkpKSkpKSkpKSkpKSkpKSkpKSkpKSkpKSkpKSkpKSkpKSkpKSkpKSkpKSkpKf/AABEIAQsAvQMBIgACEQEDEQH/xAAcAAEAAwEBAQEBAAAAAAAAAAAABgcIBQQDAQL/xABOEAABAwIDBAMKCAkLBQAAAAAAAQIDBBEFBhIHEyExUXOyCBQiMjQ1QWF0sxUXM0JDUnFyGCNTYoORkrHSFiVUVYGEk8LDxNMkRGOClP/EABQBAQAAAAAAAAAAAAAAAAAAAAD/xAAUEQEAAAAAAAAAAAAAAAAAAAAA/9oADAMBAAIRAxEAPwC8SDz7aclUznMlrFRzVVqpuZ+aLZfmk4MU435TN1snbcBqyLadledEdHUqqORFT8VLyVLp80klHVw18bZKZbseiOatlS7VS6cF4oZZw7HMOhijSSZEVGtRUs7mjURfQXzlXPGX4qKna+qZdIo0VLO5o1L+gCZg+FFWwYixslI5HMdxa5PSl7ek+4AAAAAAAAAAAAAAAAAAAAAAAAAxTjflM3WydtxtYxTjflM3WydtwHRp8hZoq2NfT4dUuY9Ec1zYnqitcl0VFtxRUVFJJRVUGFMbDiD0jkjRGvjetnNcnNHNXiimhckJ/NtF7NT+4YZy2hZVx6rxSsfTUNS9jppFa5sMqtVNXNFRLKgF75HzRgsdBAj6uFFRq3RZG/XcSylq4K5qPpXte1b2c1UVFstlsqetFMzYNI3C4WRYgqRSMRUdHIqMe27lVNTHWVOCovFOSoXfkDG8MZQRI6phv+M4bxn5V/rAmAPlT1MFWmqme16crtVFS6etD6gAAAAAAAAAAAAAAAAAAAAAAxTjflM3WydtxtYxTjflM3WydtwGu8j+baL2am9ww7ZxMj+baL2am9ww7YGWdsGHVk+M1booZHIro7KjHKnyEfJUQ9OVU71pmtqfAciuu13BeLltwXiadMt7c/PM/wB2H3LAL12b1dOlEl5G+O/5ydKEtZIyXjGqL9i3MxZFai0vL57/ANzS8dmSWpH9a73cYEuAAAAAAAAAAAAAAAAAAAAADFON+UzdbJ23G1jFON+UzdbJ23Aa7yP5tovZqb3DDtnEyP5tovZqb3DDtgD8VjV5ofoAzT3QXg4qmn8hF2pDzbO1ctO+35Reww0tUYZRVa6qmGN68ruY1Vt9qoZ77oFqYbiELaBN21adqq2PwUVd9Ml1RtkvZE4+oC2tmd91Lf66dhCZmYtmtdVbub8a/wAZvz3fVX1l1bOJpZkm3rnOssdtSqvof0gTMAAAAAAAAAAAAAAAAAADFON+UzdbJ23G1jFON+UzdbJ23Aa7yP5tovZqb3DDtnEyP5tovZqb3DDtgAAAOfiGXsIxZyPxKkglciaUdJExyo26rZFciqiXVVt6zoADP+3umhy5NStwNjadHskVyQIkaOVHNRFckdrqnHmcTZhjeJrv71M30X0j/wDyes0NjGVsFzCrXYvSxTKxFRqyNRbIvFbXKb25YdS5L70/kzG2m3u/3m5TTr0bnTqtztqfb7ygWNkCuqat8vfMr32ay2pyrbi7lcmZmjZfmfGZJJtVVIvgs+cv1lLkyVilbXTPSqlc9EZdEcvp1NAmYAAAAAAAAAAAAAAABinG/KZutk7bjaxinG/KZutk7bgNd5H820Xs1N7hh2ziZH820Xs1N7hh2wAAAAAAcXMeTsEzbo+HKdJd1q0Xc9La9OrxFTnpbz6DtACi9r+A4ds7hgkypElO6V7myK1XO1Na1FRPxiutx6CO7Mc547NUyI+pW26VfFZ+UZ6vtL6zRkzB85NYzG4lekaq5qI97bKqWXxFS5Vm1DKeE7MqWOpyrGsUskqQuc5znosaxyPVNMiqiLqYzjz4esCwMp41X4hOrauVXN0OW1m80VvQidKkvM2bNs/Y7UVmmSVtt2/6NnS3oQuXLuYK/EJ0ZUvRWqjltpROSdKAS4AAAAAAAAAAAAAMU435TN1snbcbWMU435TN1snbcBrvI/m2i9mpvcMO2cTI/m2i9mpvcMO2AAKa2j7Z8cyfiElLQQU7mMbGqLI2RXeHG1y3Vr0TmvQBcoIjsvzfW52oe+cRZG1+8ey0aORtm6beMqrfj0kuAqzbHtIxrIstOzCN1aVj3O3jFdxa5ES1lS3Mrz8ITN3RT/4S/wAR2u6V+Xo+rl7bSvsmZZpcx73vtz26NFtCt+drve6L9VAJP+EJm7op/wDCX+I4WcNqOOZ3hbBiyRaGPSRNDFRdSNc3iqqvCzlJ1lXYpgWOukSpnqE0I1U0uj9KrzuxegkX4OOWf6TV/tQ/8YFB4JjdVgEu9otOqyt8JLpZbX4f2Fg5A2k43VV0bH7qypJfwOiNy9PSiE7/AAccs/0mr/ah/wCM9+B7Ccv4DM2emqKlXN1IiOdFbwmq1b2Yi+kDvYLmSur5mMm02de9m8eDVXp9RKjj0GV6XD5GyRPeqtvZFVtuKKnoT1nYAAAAAAAAAAAAYpxvymbrZO242sYpxvymbrZO24DXeR/NtF7NTe4Yds4mSPNtF7NTe4YV3mbugFy7Vz03wdr3L3R69/bVpW19O7W32XUD+c8bcq7KddNSQ0cb0iVqI9XuRV1RtfxRE/OKazpmmXOdW+qnjSNXoxNLVVUTQxG81+wkeOYf8YM78Q1bnviy7q2vToakfj+De+i/JOZIsA7nxMcp2TfCWjVq8Hve9tL1bz3idHQBNu5980/ppf3MLLKOXOfxFfzYkHff0++17r5Xhp3emTlo56vTyLF2b57+MCmfUd77nRKsWnXrvZjH3vpbbx7Wt6AKv7pX5ej6uXttIrss/wC4/Rf6hdG0rZX8YckL++9zumubbda76lReettuRWWY8t/ErotL3133q+butG50+t+q+99VtPpvwC1NnfjzfdZ+9xNyj9me0zviSZO9beCz6X85fzfWWngGZ/ht7mbrRpbqvqv6UTlZOkDugAAAAAAAAAAAAAAAGKcb8pm62TtuNrGKcb8pm62TtuAuDAe6DosHpYKd9DI5YYoolckjURVjjay6JbhexC8awR2b6iWtiekaVLllRioqq1HLeyqnM41Nk2sqmNeySNEciOS+rkqX48C4cubLsUlpIHJNDxjYvN/pS/1QP6yfsuqZaKFyVLOKKviO+u71lnZdwl2CU7IZHI5W6vCRLX1Pc7l/afuXcNkwimjhmVFcxLKrb28ZV4X+06IGaO6D87foIv3vLA7nDzbP7S73EJ8tp+yDF871vfNBPAxu7Yy0iyXu1XX8Vqpbj0ngwDMNNsHjWhzE180kzu+WuprK1GORIkRd4rF1XicvK1lTiBdZR3dM8qD+8/7csrIuf8Pz8yR+GxysSJyNXeo1FVXJfhpVThbXdnGI7Qe9vg6WJm432rea+O83VtOlF+ov60ApvZT8pP8Acb2lLvyF8s/7n+dpVc2VKrY4m9xt7JUqPAakF1VFZ4S6t4jeFl9BJtnO0rDaqokayGX5NV4oz67E+t6wLnByMJzLTYu/RCx6LZXXdptZFRPQq9J1wAAAAAAAAAAAAAAZzxHYDmurmkfG6ms973JeR3JzlVL+B6zRgAp2g2UY/TRsa9Ybta1q2e7mjURfmlqYHRyYdTQxT21RsY11uV2tRFsvQe4AAAAM590f5yg9mb7+Y0YU5tl2bZhzlWxTYNExzGwNjVXSNaupJZXcnepzQPzua/JqvrY/dqXIUpkCsh2MRyw51XdPqHJJGjEWS7WN0rdY724qnMsvKme8EzrvPgSRz91o16mObbXq021Il/Ed+oCuu6U8mpOtk92hW2ynyqTqV95GXPtoyVi+dIadmCsa5Y3vc7U9G8FaiJa/MrLC8oYpsuctVmhrWRSJuWqxyPXeKqPRNLeNtMb+Pq9YFt5J8oX7ju00nJUeQtoGBVVUrYpHKu7d9G7paWVRZgocQejKdyq5brxaqcvWoHSAAAAAAAAAAAAAAAAAAAAAAABQXdKeUUnVydtp6+5m51/92/3B69vOUsbzHPTOwelkmRkb0crEvZVeipc8uxxvxb99fyy/6Pf7ndb7wde73uvT06dcd/vIBeJVHdHebYfaWe4nJf8AGfk/+soP2yBbZcdw3O9FFBlmdlTKydsjo4lu5I0ilarlTo1OYn/sgFZbLPLv0b/8pfGU/KW/Y79xTuzLKWOU9bqmpZETdv4qnraXZlvC62lna6eJzUs7ivrQCYAAAAAAAAAAAAAAAAAAAAAAAAFO90LgWKY13l8E0s02jvjVuo3v06txbVoRbXs61+hS4gBjn+Qmav6srP8A55v4SX7M8pZgoKmR1bQVLEWJURXwyNS+8YtkVyc+C/qNL2AEOyjQVVNOqzxPamhyXc1US+pvpUmI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51910" name="Picture 6" descr="http://intergratedtechnology.com/wp-content/uploads/2013/10/mouse-arrow-icon-vectormouse-pointer-wolfram-es-clip-art---technology---download-vector-3pg4sew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011" y="3587878"/>
            <a:ext cx="218418" cy="35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02A92-9A8B-4A5C-8F9C-5F00C0B65D57}" type="datetime1">
              <a:rPr lang="en-US" smtClean="0"/>
              <a:pPr>
                <a:defRPr/>
              </a:pPr>
              <a:t>1/21/2014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Presentación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1BEB8-14A9-49C0-B737-0CB588436C9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537029" y="520412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/>
              <a:t>Satisfacción</a:t>
            </a:r>
            <a:endParaRPr lang="es-PE" sz="3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1883" y="1105187"/>
            <a:ext cx="8302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 smtClean="0"/>
              <a:t>Hasta 5 preguntas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 smtClean="0"/>
              <a:t>Tipos de preguntas: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PE" sz="2800" dirty="0" smtClean="0"/>
              <a:t>Grado (1 a 5)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PE" sz="2800" dirty="0" err="1" smtClean="0"/>
              <a:t>Multiplechoice</a:t>
            </a:r>
            <a:endParaRPr lang="es-PE" sz="28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PE" sz="2800" dirty="0" err="1" smtClean="0"/>
              <a:t>Checkboxes</a:t>
            </a:r>
            <a:endParaRPr lang="es-PE" sz="28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PE" sz="2800" dirty="0" smtClean="0"/>
              <a:t>Texto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4470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02A92-9A8B-4A5C-8F9C-5F00C0B65D57}" type="datetime1">
              <a:rPr lang="en-US" smtClean="0"/>
              <a:pPr>
                <a:defRPr/>
              </a:pPr>
              <a:t>1/21/2014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Presentación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1BEB8-14A9-49C0-B737-0CB588436C9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537029" y="520412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/>
              <a:t>Califica y Opina</a:t>
            </a:r>
            <a:endParaRPr lang="es-PE" sz="3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1883" y="1105187"/>
            <a:ext cx="8302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2 Preguntas</a:t>
            </a:r>
          </a:p>
          <a:p>
            <a:pPr marL="514350" indent="-514350" algn="just">
              <a:buAutoNum type="arabicPeriod"/>
            </a:pPr>
            <a:r>
              <a:rPr lang="es-PE" sz="2800" dirty="0" smtClean="0"/>
              <a:t>Califica de 1 a 5</a:t>
            </a:r>
          </a:p>
          <a:p>
            <a:pPr marL="514350" indent="-514350" algn="just">
              <a:buAutoNum type="arabicPeriod"/>
            </a:pPr>
            <a:r>
              <a:rPr lang="es-PE" sz="2800" dirty="0" smtClean="0"/>
              <a:t>Texto de </a:t>
            </a:r>
            <a:r>
              <a:rPr lang="es-PE" sz="2800" dirty="0" err="1" smtClean="0"/>
              <a:t>review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4470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Curso Prototipo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1BEB8-14A9-49C0-B737-0CB588436C9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4294967295"/>
          </p:nvPr>
        </p:nvSpPr>
        <p:spPr>
          <a:xfrm>
            <a:off x="0" y="6605588"/>
            <a:ext cx="1036638" cy="2143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E02A92-9A8B-4A5C-8F9C-5F00C0B65D57}" type="datetime1">
              <a:rPr lang="en-US" smtClean="0"/>
              <a:pPr>
                <a:defRPr/>
              </a:pPr>
              <a:t>1/21/2014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098925" y="6605588"/>
            <a:ext cx="5045075" cy="2143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Presentación</a:t>
            </a:r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348342" y="1269090"/>
            <a:ext cx="83892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Título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Escuela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Duración  curso (suma de duración de lecciones)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Texto Introducción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Video Introducción</a:t>
            </a:r>
            <a:br>
              <a:rPr lang="es-PE" dirty="0" smtClean="0"/>
            </a:b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Módulo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Lección 1: video (título, descripción corta, duración)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Lección 2: link (título, descripción corta, duración)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Lección 3: </a:t>
            </a:r>
            <a:r>
              <a:rPr lang="es-PE" dirty="0" err="1" smtClean="0"/>
              <a:t>Pdf</a:t>
            </a:r>
            <a:r>
              <a:rPr lang="es-PE" dirty="0" smtClean="0"/>
              <a:t> (título, duración)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Lección 4: PPT </a:t>
            </a:r>
            <a:r>
              <a:rPr lang="es-PE" dirty="0" err="1" smtClean="0"/>
              <a:t>embedded</a:t>
            </a:r>
            <a:r>
              <a:rPr lang="es-PE" dirty="0" smtClean="0"/>
              <a:t> (Título, duración)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Lección 5: Preguntas (título, duración)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Examen final (preguntas y respuestas según tipo de pregunta)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Satisfacción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Califica y Opina</a:t>
            </a:r>
            <a:endParaRPr lang="es-PE" dirty="0"/>
          </a:p>
        </p:txBody>
      </p:sp>
      <p:sp>
        <p:nvSpPr>
          <p:cNvPr id="12" name="9 Título"/>
          <p:cNvSpPr txBox="1">
            <a:spLocks/>
          </p:cNvSpPr>
          <p:nvPr/>
        </p:nvSpPr>
        <p:spPr bwMode="auto">
          <a:xfrm>
            <a:off x="346076" y="740003"/>
            <a:ext cx="8474075" cy="27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3A4A98"/>
                </a:solidFill>
                <a:latin typeface="Museo Sans 700" pitchFamily="50" charset="0"/>
                <a:ea typeface="MS PGothic" pitchFamily="34" charset="-128"/>
                <a:cs typeface="Arial"/>
              </a:defRPr>
            </a:lvl1pPr>
            <a:lvl2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3A4A98"/>
                </a:solidFill>
                <a:latin typeface="Arial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3A4A98"/>
                </a:solidFill>
                <a:latin typeface="Arial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3A4A98"/>
                </a:solidFill>
                <a:latin typeface="Arial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3A4A98"/>
                </a:solidFill>
                <a:latin typeface="Arial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3A4A98"/>
                </a:solidFill>
                <a:latin typeface="Arial" charset="0"/>
                <a:ea typeface="MS PGothic" pitchFamily="34" charset="-128"/>
              </a:defRPr>
            </a:lvl6pPr>
            <a:lvl7pPr marL="9144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3A4A98"/>
                </a:solidFill>
                <a:latin typeface="Arial" charset="0"/>
                <a:ea typeface="MS PGothic" pitchFamily="34" charset="-128"/>
              </a:defRPr>
            </a:lvl7pPr>
            <a:lvl8pPr marL="1371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3A4A98"/>
                </a:solidFill>
                <a:latin typeface="Arial" charset="0"/>
                <a:ea typeface="MS PGothic" pitchFamily="34" charset="-128"/>
              </a:defRPr>
            </a:lvl8pPr>
            <a:lvl9pPr marL="18288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3A4A98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s-PE" sz="1800" dirty="0" smtClean="0">
                <a:solidFill>
                  <a:srgbClr val="838F99"/>
                </a:solidFill>
                <a:latin typeface="Museo Sans 300" pitchFamily="50" charset="0"/>
              </a:rPr>
              <a:t>En “()” los datos que se recolectan y muestran por tipo de lección</a:t>
            </a:r>
            <a:endParaRPr lang="es-PE" sz="1800" dirty="0">
              <a:solidFill>
                <a:srgbClr val="838F99"/>
              </a:solidFill>
              <a:latin typeface="Museo Sans 3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42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d %1&lt;/m_strFormatTime&gt;&lt;/m_precDefaultDate&gt;&lt;m_precDefaultYear&gt;&lt;m_strFormatTime&gt;%Y&lt;/m_strFormatTime&gt;&lt;/m_precDefaultYear&gt;&lt;m_precDefaultQuarter&gt;&lt;m_strFormatTime&gt;Q%5&lt;/m_strFormatTime&gt;&lt;/m_precDefaultQuarter&gt;&lt;m_precDefaultMonth&gt;&lt;m_strFormatTime&gt;%1&lt;/m_strFormatTime&gt;&lt;/m_precDefaultMonth&gt;&lt;m_precDefaultWeek&gt;&lt;m_strFormatTime&gt;%d.&lt;/m_strFormatTime&gt;&lt;/m_precDefaultWeek&gt;&lt;m_precDefaultDay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09.01.14 Gamification en la UCB">
  <a:themeElements>
    <a:clrScheme name="BELCORPLIDER">
      <a:dk1>
        <a:srgbClr val="4B5C68"/>
      </a:dk1>
      <a:lt1>
        <a:sysClr val="window" lastClr="FFFFFF"/>
      </a:lt1>
      <a:dk2>
        <a:srgbClr val="AA8FC7"/>
      </a:dk2>
      <a:lt2>
        <a:srgbClr val="55126E"/>
      </a:lt2>
      <a:accent1>
        <a:srgbClr val="C4CAE6"/>
      </a:accent1>
      <a:accent2>
        <a:srgbClr val="6F83C1"/>
      </a:accent2>
      <a:accent3>
        <a:srgbClr val="AA8FC7"/>
      </a:accent3>
      <a:accent4>
        <a:srgbClr val="7832AC"/>
      </a:accent4>
      <a:accent5>
        <a:srgbClr val="002060"/>
      </a:accent5>
      <a:accent6>
        <a:srgbClr val="3A4A98"/>
      </a:accent6>
      <a:hlink>
        <a:srgbClr val="3F0D52"/>
      </a:hlink>
      <a:folHlink>
        <a:srgbClr val="5512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4B5C68"/>
      </a:dk1>
      <a:lt1>
        <a:srgbClr val="FFFFFF"/>
      </a:lt1>
      <a:dk2>
        <a:srgbClr val="838F99"/>
      </a:dk2>
      <a:lt2>
        <a:srgbClr val="EEECE1"/>
      </a:lt2>
      <a:accent1>
        <a:srgbClr val="25AEDE"/>
      </a:accent1>
      <a:accent2>
        <a:srgbClr val="E22432"/>
      </a:accent2>
      <a:accent3>
        <a:srgbClr val="FFFFFF"/>
      </a:accent3>
      <a:accent4>
        <a:srgbClr val="3F4D58"/>
      </a:accent4>
      <a:accent5>
        <a:srgbClr val="ACD3EC"/>
      </a:accent5>
      <a:accent6>
        <a:srgbClr val="CD202C"/>
      </a:accent6>
      <a:hlink>
        <a:srgbClr val="15175F"/>
      </a:hlink>
      <a:folHlink>
        <a:srgbClr val="55126E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4B5C68"/>
        </a:dk1>
        <a:lt1>
          <a:srgbClr val="FFFFFF"/>
        </a:lt1>
        <a:dk2>
          <a:srgbClr val="838F99"/>
        </a:dk2>
        <a:lt2>
          <a:srgbClr val="EEECE1"/>
        </a:lt2>
        <a:accent1>
          <a:srgbClr val="25AEDE"/>
        </a:accent1>
        <a:accent2>
          <a:srgbClr val="E22432"/>
        </a:accent2>
        <a:accent3>
          <a:srgbClr val="FFFFFF"/>
        </a:accent3>
        <a:accent4>
          <a:srgbClr val="3F4D58"/>
        </a:accent4>
        <a:accent5>
          <a:srgbClr val="ACD3EC"/>
        </a:accent5>
        <a:accent6>
          <a:srgbClr val="CD202C"/>
        </a:accent6>
        <a:hlink>
          <a:srgbClr val="15175F"/>
        </a:hlink>
        <a:folHlink>
          <a:srgbClr val="5512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Custom 8">
      <a:dk1>
        <a:srgbClr val="4B5C68"/>
      </a:dk1>
      <a:lt1>
        <a:sysClr val="window" lastClr="FFFFFF"/>
      </a:lt1>
      <a:dk2>
        <a:srgbClr val="838F99"/>
      </a:dk2>
      <a:lt2>
        <a:srgbClr val="EEECE1"/>
      </a:lt2>
      <a:accent1>
        <a:srgbClr val="25AEDE"/>
      </a:accent1>
      <a:accent2>
        <a:srgbClr val="E22432"/>
      </a:accent2>
      <a:accent3>
        <a:srgbClr val="80BB26"/>
      </a:accent3>
      <a:accent4>
        <a:srgbClr val="444A9B"/>
      </a:accent4>
      <a:accent5>
        <a:srgbClr val="229B94"/>
      </a:accent5>
      <a:accent6>
        <a:srgbClr val="F8AB17"/>
      </a:accent6>
      <a:hlink>
        <a:srgbClr val="15175F"/>
      </a:hlink>
      <a:folHlink>
        <a:srgbClr val="55126E"/>
      </a:folHlink>
    </a:clrScheme>
    <a:fontScheme name="3_Office Them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09.01.14 Gamification en la UCB</Template>
  <TotalTime>1280</TotalTime>
  <Words>303</Words>
  <Application>Microsoft Office PowerPoint</Application>
  <PresentationFormat>Presentación en pantalla (4:3)</PresentationFormat>
  <Paragraphs>115</Paragraphs>
  <Slides>7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09.01.14 Gamification en la UCB</vt:lpstr>
      <vt:lpstr>1_Office Theme</vt:lpstr>
      <vt:lpstr>3_Office Theme</vt:lpstr>
      <vt:lpstr>think-cell Slide</vt:lpstr>
      <vt:lpstr>Diseño Curso UCB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Curso Prototipo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Curso UCB</dc:title>
  <dc:creator>Arturo Goicochea Hoefken</dc:creator>
  <cp:lastModifiedBy>Arturo Goicochea Hoefken</cp:lastModifiedBy>
  <cp:revision>29</cp:revision>
  <cp:lastPrinted>2013-09-18T17:04:33Z</cp:lastPrinted>
  <dcterms:created xsi:type="dcterms:W3CDTF">2014-01-20T23:22:58Z</dcterms:created>
  <dcterms:modified xsi:type="dcterms:W3CDTF">2014-01-21T20:43:28Z</dcterms:modified>
</cp:coreProperties>
</file>