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0"/>
  </p:notesMasterIdLst>
  <p:sldIdLst>
    <p:sldId id="355" r:id="rId4"/>
    <p:sldId id="264" r:id="rId5"/>
    <p:sldId id="358" r:id="rId6"/>
    <p:sldId id="323" r:id="rId7"/>
    <p:sldId id="356" r:id="rId8"/>
    <p:sldId id="359" r:id="rId9"/>
    <p:sldId id="360" r:id="rId10"/>
    <p:sldId id="311" r:id="rId11"/>
    <p:sldId id="361" r:id="rId12"/>
    <p:sldId id="362" r:id="rId13"/>
    <p:sldId id="363" r:id="rId14"/>
    <p:sldId id="364" r:id="rId15"/>
    <p:sldId id="366"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7" autoAdjust="0"/>
    <p:restoredTop sz="96196" autoAdjust="0"/>
  </p:normalViewPr>
  <p:slideViewPr>
    <p:cSldViewPr snapToGrid="0" showGuides="1">
      <p:cViewPr varScale="1">
        <p:scale>
          <a:sx n="70" d="100"/>
          <a:sy n="70"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652F1279-6CE4-4169-83D3-4483097B6907}" type="slidenum">
              <a:rPr lang="en-US" smtClean="0"/>
              <a:t>16</a:t>
            </a:fld>
            <a:endParaRPr lang="en-US"/>
          </a:p>
        </p:txBody>
      </p:sp>
    </p:spTree>
    <p:extLst>
      <p:ext uri="{BB962C8B-B14F-4D97-AF65-F5344CB8AC3E}">
        <p14:creationId xmlns:p14="http://schemas.microsoft.com/office/powerpoint/2010/main" val="3613308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814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4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 xmlns:a16="http://schemas.microsoft.com/office/drawing/2014/main" id="{B3CA5F7E-D45F-4887-AF9C-BB7E27A9C9CE}"/>
              </a:ext>
            </a:extLst>
          </p:cNvPr>
          <p:cNvSpPr/>
          <p:nvPr userDrawn="1"/>
        </p:nvSpPr>
        <p:spPr>
          <a:xfrm>
            <a:off x="673240" y="1141827"/>
            <a:ext cx="10862268" cy="50543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 xmlns:a16="http://schemas.microsoft.com/office/drawing/2014/main" id="{1C677DB5-A9F3-459B-9D51-37160E085128}"/>
              </a:ext>
            </a:extLst>
          </p:cNvPr>
          <p:cNvSpPr>
            <a:spLocks noGrp="1"/>
          </p:cNvSpPr>
          <p:nvPr>
            <p:ph type="pic" sz="quarter" idx="12" hasCustomPrompt="1"/>
          </p:nvPr>
        </p:nvSpPr>
        <p:spPr>
          <a:xfrm>
            <a:off x="6229977" y="653142"/>
            <a:ext cx="4824557" cy="505432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600"/>
            </a:lvl1pPr>
          </a:lstStyle>
          <a:p>
            <a:r>
              <a:rPr lang="en-US" altLang="ko-KR" dirty="0"/>
              <a:t>Your Picture Here</a:t>
            </a:r>
            <a:endParaRPr lang="ko-KR" altLang="en-US" dirty="0"/>
          </a:p>
        </p:txBody>
      </p:sp>
    </p:spTree>
    <p:extLst>
      <p:ext uri="{BB962C8B-B14F-4D97-AF65-F5344CB8AC3E}">
        <p14:creationId xmlns:p14="http://schemas.microsoft.com/office/powerpoint/2010/main" val="771825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264351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14" name="Rectangle 10">
            <a:extLst>
              <a:ext uri="{FF2B5EF4-FFF2-40B4-BE49-F238E27FC236}">
                <a16:creationId xmlns="" xmlns:a16="http://schemas.microsoft.com/office/drawing/2014/main" id="{AD1DE5BA-BA06-4EBF-9938-3F11999554D9}"/>
              </a:ext>
            </a:extLst>
          </p:cNvPr>
          <p:cNvSpPr/>
          <p:nvPr userDrawn="1"/>
        </p:nvSpPr>
        <p:spPr>
          <a:xfrm>
            <a:off x="2795451" y="3684257"/>
            <a:ext cx="6773112" cy="612000"/>
          </a:xfrm>
          <a:prstGeom prst="rect">
            <a:avLst/>
          </a:pr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5" name="Rectangle 6">
            <a:extLst>
              <a:ext uri="{FF2B5EF4-FFF2-40B4-BE49-F238E27FC236}">
                <a16:creationId xmlns="" xmlns:a16="http://schemas.microsoft.com/office/drawing/2014/main" id="{F7A08108-4EE6-461B-9FF3-F537D87628DE}"/>
              </a:ext>
            </a:extLst>
          </p:cNvPr>
          <p:cNvSpPr/>
          <p:nvPr userDrawn="1"/>
        </p:nvSpPr>
        <p:spPr>
          <a:xfrm>
            <a:off x="2795452" y="1518828"/>
            <a:ext cx="8674446" cy="612000"/>
          </a:xfrm>
          <a:prstGeom prst="rect">
            <a:avLst/>
          </a:pr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6" name="Rectangle 7">
            <a:extLst>
              <a:ext uri="{FF2B5EF4-FFF2-40B4-BE49-F238E27FC236}">
                <a16:creationId xmlns="" xmlns:a16="http://schemas.microsoft.com/office/drawing/2014/main" id="{70B55793-022B-40B7-AD0E-44BFA6CCA944}"/>
              </a:ext>
            </a:extLst>
          </p:cNvPr>
          <p:cNvSpPr/>
          <p:nvPr userDrawn="1"/>
        </p:nvSpPr>
        <p:spPr>
          <a:xfrm>
            <a:off x="2795452" y="2240638"/>
            <a:ext cx="8040025" cy="612000"/>
          </a:xfrm>
          <a:prstGeom prst="rect">
            <a:avLst/>
          </a:pr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7" name="Rectangle 8">
            <a:extLst>
              <a:ext uri="{FF2B5EF4-FFF2-40B4-BE49-F238E27FC236}">
                <a16:creationId xmlns="" xmlns:a16="http://schemas.microsoft.com/office/drawing/2014/main" id="{AE96286A-6E16-47F3-8E5A-2F3D95830AF1}"/>
              </a:ext>
            </a:extLst>
          </p:cNvPr>
          <p:cNvSpPr/>
          <p:nvPr userDrawn="1"/>
        </p:nvSpPr>
        <p:spPr>
          <a:xfrm>
            <a:off x="2795452" y="2962448"/>
            <a:ext cx="7406569" cy="612000"/>
          </a:xfrm>
          <a:prstGeom prst="rect">
            <a:avLst/>
          </a:pr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3" name="Rectangle 5">
            <a:extLst>
              <a:ext uri="{FF2B5EF4-FFF2-40B4-BE49-F238E27FC236}">
                <a16:creationId xmlns="" xmlns:a16="http://schemas.microsoft.com/office/drawing/2014/main" id="{35068011-3E24-404B-997C-ABD66374BC7E}"/>
              </a:ext>
            </a:extLst>
          </p:cNvPr>
          <p:cNvSpPr/>
          <p:nvPr userDrawn="1"/>
        </p:nvSpPr>
        <p:spPr>
          <a:xfrm>
            <a:off x="0" y="4873507"/>
            <a:ext cx="12197796" cy="1988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Rounded Rectangle 39">
            <a:extLst>
              <a:ext uri="{FF2B5EF4-FFF2-40B4-BE49-F238E27FC236}">
                <a16:creationId xmlns="" xmlns:a16="http://schemas.microsoft.com/office/drawing/2014/main" id="{772F3716-E45D-42F3-9996-E6174CF372DE}"/>
              </a:ext>
            </a:extLst>
          </p:cNvPr>
          <p:cNvSpPr/>
          <p:nvPr userDrawn="1"/>
        </p:nvSpPr>
        <p:spPr>
          <a:xfrm rot="2483232">
            <a:off x="-67621" y="1813625"/>
            <a:ext cx="4223096" cy="5102585"/>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a:solidFill>
                <a:schemeClr val="tx1"/>
              </a:solidFill>
            </a:endParaRPr>
          </a:p>
        </p:txBody>
      </p:sp>
      <p:sp>
        <p:nvSpPr>
          <p:cNvPr id="18" name="Rectangle 4">
            <a:extLst>
              <a:ext uri="{FF2B5EF4-FFF2-40B4-BE49-F238E27FC236}">
                <a16:creationId xmlns="" xmlns:a16="http://schemas.microsoft.com/office/drawing/2014/main" id="{F49343B5-4DD0-4DD6-A724-99AEB3EDFC59}"/>
              </a:ext>
            </a:extLst>
          </p:cNvPr>
          <p:cNvSpPr/>
          <p:nvPr userDrawn="1"/>
        </p:nvSpPr>
        <p:spPr>
          <a:xfrm>
            <a:off x="0" y="4347"/>
            <a:ext cx="12197796" cy="98072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제목 1"/>
          <p:cNvSpPr>
            <a:spLocks noGrp="1"/>
          </p:cNvSpPr>
          <p:nvPr>
            <p:ph type="title" hasCustomPrompt="1"/>
          </p:nvPr>
        </p:nvSpPr>
        <p:spPr>
          <a:xfrm>
            <a:off x="0" y="134928"/>
            <a:ext cx="12192000" cy="710877"/>
          </a:xfrm>
          <a:prstGeom prst="rect">
            <a:avLst/>
          </a:prstGeom>
        </p:spPr>
        <p:txBody>
          <a:bodyPr anchor="ctr">
            <a:noAutofit/>
          </a:bodyPr>
          <a:lstStyle>
            <a:lvl1pPr algn="ctr">
              <a:defRPr sz="4800" b="0" baseline="0">
                <a:solidFill>
                  <a:schemeClr val="bg1"/>
                </a:solidFill>
                <a:latin typeface="Arial" pitchFamily="34" charset="0"/>
                <a:cs typeface="Arial" pitchFamily="34" charset="0"/>
              </a:defRPr>
            </a:lvl1pPr>
          </a:lstStyle>
          <a:p>
            <a:r>
              <a:rPr lang="en-US" altLang="ko-KR" dirty="0"/>
              <a:t>IMAGES AND CONTENTS</a:t>
            </a:r>
            <a:endParaRPr lang="ko-KR" altLang="en-US" dirty="0"/>
          </a:p>
        </p:txBody>
      </p:sp>
      <p:pic>
        <p:nvPicPr>
          <p:cNvPr id="20" name="Picture 2" descr="D:\Fullppt\PNG이미지\핸드폰2.png">
            <a:extLst>
              <a:ext uri="{FF2B5EF4-FFF2-40B4-BE49-F238E27FC236}">
                <a16:creationId xmlns="" xmlns:a16="http://schemas.microsoft.com/office/drawing/2014/main" id="{9B0CC621-4DF9-404F-A15B-72258B48D1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20700000">
            <a:off x="579006" y="1506785"/>
            <a:ext cx="3097075" cy="3750496"/>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2">
            <a:extLst>
              <a:ext uri="{FF2B5EF4-FFF2-40B4-BE49-F238E27FC236}">
                <a16:creationId xmlns="" xmlns:a16="http://schemas.microsoft.com/office/drawing/2014/main" id="{580C7545-90AC-4A60-96DA-F91A324F4C1A}"/>
              </a:ext>
            </a:extLst>
          </p:cNvPr>
          <p:cNvSpPr>
            <a:spLocks noGrp="1"/>
          </p:cNvSpPr>
          <p:nvPr>
            <p:ph type="pic" idx="1" hasCustomPrompt="1"/>
          </p:nvPr>
        </p:nvSpPr>
        <p:spPr>
          <a:xfrm rot="20700000">
            <a:off x="1252337" y="1630206"/>
            <a:ext cx="1786145" cy="27590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04456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90" r:id="rId6"/>
    <p:sldLayoutId id="2147483678" r:id="rId7"/>
    <p:sldLayoutId id="2147483692" r:id="rId8"/>
    <p:sldLayoutId id="2147483680" r:id="rId9"/>
    <p:sldLayoutId id="2147483682" r:id="rId10"/>
    <p:sldLayoutId id="2147483694" r:id="rId11"/>
    <p:sldLayoutId id="2147483684" r:id="rId12"/>
    <p:sldLayoutId id="2147483685" r:id="rId13"/>
    <p:sldLayoutId id="2147483695"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l="32919" r="32919"/>
          <a:stretch>
            <a:fillRect/>
          </a:stretch>
        </p:blipFill>
        <p:spPr/>
      </p:pic>
      <p:sp>
        <p:nvSpPr>
          <p:cNvPr id="2" name="Title 1"/>
          <p:cNvSpPr>
            <a:spLocks noGrp="1"/>
          </p:cNvSpPr>
          <p:nvPr>
            <p:ph type="title"/>
          </p:nvPr>
        </p:nvSpPr>
        <p:spPr/>
        <p:txBody>
          <a:bodyPr/>
          <a:lstStyle/>
          <a:p>
            <a:r>
              <a:rPr lang="en-US" altLang="ko-KR" b="1" dirty="0" smtClean="0">
                <a:ln w="6600">
                  <a:solidFill>
                    <a:schemeClr val="accent2"/>
                  </a:solidFill>
                  <a:prstDash val="solid"/>
                </a:ln>
                <a:solidFill>
                  <a:srgbClr val="FFFFFF"/>
                </a:solidFill>
                <a:effectLst>
                  <a:outerShdw dist="38100" dir="2700000" algn="tl" rotWithShape="0">
                    <a:schemeClr val="accent2"/>
                  </a:outerShdw>
                </a:effectLst>
              </a:rPr>
              <a:t>W</a:t>
            </a:r>
            <a:r>
              <a:rPr lang="id-ID" altLang="ko-KR" b="1" dirty="0" smtClean="0">
                <a:ln w="6600">
                  <a:solidFill>
                    <a:schemeClr val="accent2"/>
                  </a:solidFill>
                  <a:prstDash val="solid"/>
                </a:ln>
                <a:solidFill>
                  <a:srgbClr val="FFFFFF"/>
                </a:solidFill>
                <a:effectLst>
                  <a:outerShdw dist="38100" dir="2700000" algn="tl" rotWithShape="0">
                    <a:schemeClr val="accent2"/>
                  </a:outerShdw>
                </a:effectLst>
              </a:rPr>
              <a:t>hat Is CSS?</a:t>
            </a:r>
            <a:endParaRPr lang="en-US" b="1" dirty="0">
              <a:ln w="6600">
                <a:solidFill>
                  <a:schemeClr val="accent2"/>
                </a:solidFill>
                <a:prstDash val="solid"/>
              </a:ln>
              <a:solidFill>
                <a:srgbClr val="FFFFFF"/>
              </a:solidFill>
              <a:effectLst>
                <a:outerShdw dist="38100" dir="2700000" algn="tl" rotWithShape="0">
                  <a:schemeClr val="accent2"/>
                </a:outerShdw>
              </a:effectLst>
            </a:endParaRPr>
          </a:p>
        </p:txBody>
      </p:sp>
      <p:grpSp>
        <p:nvGrpSpPr>
          <p:cNvPr id="23" name="Group 22"/>
          <p:cNvGrpSpPr/>
          <p:nvPr/>
        </p:nvGrpSpPr>
        <p:grpSpPr>
          <a:xfrm>
            <a:off x="5764242" y="1628198"/>
            <a:ext cx="5152392" cy="642969"/>
            <a:chOff x="803640" y="3266278"/>
            <a:chExt cx="2059657" cy="642969"/>
          </a:xfrm>
        </p:grpSpPr>
        <p:sp>
          <p:nvSpPr>
            <p:cNvPr id="24" name="TextBox 23"/>
            <p:cNvSpPr txBox="1"/>
            <p:nvPr/>
          </p:nvSpPr>
          <p:spPr>
            <a:xfrm>
              <a:off x="803640" y="3570693"/>
              <a:ext cx="2059657" cy="338554"/>
            </a:xfrm>
            <a:prstGeom prst="rect">
              <a:avLst/>
            </a:prstGeom>
            <a:noFill/>
          </p:spPr>
          <p:txBody>
            <a:bodyPr wrap="square" rtlCol="0">
              <a:spAutoFit/>
            </a:bodyPr>
            <a:lstStyle/>
            <a:p>
              <a:pPr algn="r"/>
              <a:endParaRPr lang="en-US" altLang="ko-KR" sz="1600" dirty="0">
                <a:solidFill>
                  <a:schemeClr val="bg1"/>
                </a:solidFill>
                <a:latin typeface="Arial" pitchFamily="34" charset="0"/>
                <a:cs typeface="Arial" pitchFamily="34" charset="0"/>
              </a:endParaRPr>
            </a:p>
          </p:txBody>
        </p:sp>
        <p:sp>
          <p:nvSpPr>
            <p:cNvPr id="25" name="TextBox 24"/>
            <p:cNvSpPr txBox="1"/>
            <p:nvPr/>
          </p:nvSpPr>
          <p:spPr>
            <a:xfrm>
              <a:off x="803640" y="3266278"/>
              <a:ext cx="2059657" cy="400110"/>
            </a:xfrm>
            <a:prstGeom prst="rect">
              <a:avLst/>
            </a:prstGeom>
            <a:noFill/>
          </p:spPr>
          <p:txBody>
            <a:bodyPr wrap="square" rtlCol="0">
              <a:spAutoFit/>
            </a:bodyPr>
            <a:lstStyle/>
            <a:p>
              <a:pPr algn="r"/>
              <a:r>
                <a:rPr lang="en-US" sz="2000" b="1" dirty="0">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stands for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ascading </a:t>
              </a:r>
              <a:r>
                <a:rPr lang="en-US" sz="2000" b="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tyle </a:t>
              </a:r>
              <a:r>
                <a:rPr lang="en-US" sz="2000" b="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heets</a:t>
              </a:r>
            </a:p>
          </p:txBody>
        </p:sp>
      </p:grpSp>
      <p:sp>
        <p:nvSpPr>
          <p:cNvPr id="30" name="TextBox 29"/>
          <p:cNvSpPr txBox="1"/>
          <p:nvPr/>
        </p:nvSpPr>
        <p:spPr>
          <a:xfrm>
            <a:off x="3562350" y="2953881"/>
            <a:ext cx="6060948" cy="830997"/>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CSS </a:t>
            </a:r>
            <a:r>
              <a:rPr lang="en-US" b="1" dirty="0">
                <a:latin typeface="Times New Roman" panose="02020603050405020304" pitchFamily="18" charset="0"/>
                <a:cs typeface="Times New Roman" panose="02020603050405020304" pitchFamily="18" charset="0"/>
              </a:rPr>
              <a:t>saves a lot of work</a:t>
            </a:r>
            <a:r>
              <a:rPr lang="en-US" dirty="0">
                <a:latin typeface="Times New Roman" panose="02020603050405020304" pitchFamily="18" charset="0"/>
                <a:cs typeface="Times New Roman" panose="02020603050405020304" pitchFamily="18" charset="0"/>
              </a:rPr>
              <a:t>. It can control the layout of multiple web pages all at once</a:t>
            </a:r>
          </a:p>
          <a:p>
            <a:pPr algn="r"/>
            <a:r>
              <a:rPr lang="en-US" altLang="ko-KR" sz="1200" dirty="0" smtClean="0">
                <a:solidFill>
                  <a:schemeClr val="bg1"/>
                </a:solidFill>
                <a:cs typeface="Arial" pitchFamily="34" charset="0"/>
              </a:rPr>
              <a:t>.</a:t>
            </a:r>
            <a:endParaRPr lang="ko-KR" altLang="en-US" sz="1200" dirty="0">
              <a:solidFill>
                <a:schemeClr val="bg1"/>
              </a:solidFill>
              <a:latin typeface="Arial" pitchFamily="34" charset="0"/>
              <a:cs typeface="Arial" pitchFamily="34" charset="0"/>
            </a:endParaRPr>
          </a:p>
        </p:txBody>
      </p:sp>
      <p:sp>
        <p:nvSpPr>
          <p:cNvPr id="34" name="TextBox 33"/>
          <p:cNvSpPr txBox="1"/>
          <p:nvPr/>
        </p:nvSpPr>
        <p:spPr>
          <a:xfrm>
            <a:off x="4090161" y="3768014"/>
            <a:ext cx="4929616" cy="400110"/>
          </a:xfrm>
          <a:prstGeom prst="rect">
            <a:avLst/>
          </a:prstGeom>
          <a:noFill/>
        </p:spPr>
        <p:txBody>
          <a:bodyPr wrap="square" rtlCol="0">
            <a:spAutoFit/>
          </a:bodyPr>
          <a:lstStyle/>
          <a:p>
            <a:pPr algn="r"/>
            <a:r>
              <a:rPr lang="en-US" sz="2000" dirty="0">
                <a:latin typeface="Times New Roman" panose="02020603050405020304" pitchFamily="18" charset="0"/>
                <a:cs typeface="Times New Roman" panose="02020603050405020304" pitchFamily="18" charset="0"/>
              </a:rPr>
              <a:t>External </a:t>
            </a:r>
            <a:r>
              <a:rPr lang="en-US" sz="2000" dirty="0" err="1">
                <a:latin typeface="Times New Roman" panose="02020603050405020304" pitchFamily="18" charset="0"/>
                <a:cs typeface="Times New Roman" panose="02020603050405020304" pitchFamily="18" charset="0"/>
              </a:rPr>
              <a:t>stylesheets</a:t>
            </a:r>
            <a:r>
              <a:rPr lang="en-US" sz="2000" dirty="0">
                <a:latin typeface="Times New Roman" panose="02020603050405020304" pitchFamily="18" charset="0"/>
                <a:cs typeface="Times New Roman" panose="02020603050405020304" pitchFamily="18" charset="0"/>
              </a:rPr>
              <a:t> are stored in CSS files</a:t>
            </a:r>
          </a:p>
        </p:txBody>
      </p:sp>
      <p:sp>
        <p:nvSpPr>
          <p:cNvPr id="55" name="Rectangle 54"/>
          <p:cNvSpPr/>
          <p:nvPr/>
        </p:nvSpPr>
        <p:spPr>
          <a:xfrm>
            <a:off x="3365098" y="5313232"/>
            <a:ext cx="8064903" cy="122413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Donut 39">
            <a:extLst>
              <a:ext uri="{FF2B5EF4-FFF2-40B4-BE49-F238E27FC236}">
                <a16:creationId xmlns="" xmlns:a16="http://schemas.microsoft.com/office/drawing/2014/main" id="{89C03162-FFF2-423C-9AAA-12CFC834486C}"/>
              </a:ext>
            </a:extLst>
          </p:cNvPr>
          <p:cNvSpPr/>
          <p:nvPr/>
        </p:nvSpPr>
        <p:spPr>
          <a:xfrm>
            <a:off x="10916634" y="1669732"/>
            <a:ext cx="360000" cy="3600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Rectangle 36">
            <a:extLst>
              <a:ext uri="{FF2B5EF4-FFF2-40B4-BE49-F238E27FC236}">
                <a16:creationId xmlns="" xmlns:a16="http://schemas.microsoft.com/office/drawing/2014/main" id="{413EDF7F-3DD0-4CD7-9BCC-1B1E40291470}"/>
              </a:ext>
            </a:extLst>
          </p:cNvPr>
          <p:cNvSpPr/>
          <p:nvPr/>
        </p:nvSpPr>
        <p:spPr>
          <a:xfrm>
            <a:off x="10298551" y="2413994"/>
            <a:ext cx="336743" cy="281490"/>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8" name="Rectangle 16">
            <a:extLst>
              <a:ext uri="{FF2B5EF4-FFF2-40B4-BE49-F238E27FC236}">
                <a16:creationId xmlns="" xmlns:a16="http://schemas.microsoft.com/office/drawing/2014/main" id="{CEC3A659-3023-4C3D-95A0-72CA597B2DCA}"/>
              </a:ext>
            </a:extLst>
          </p:cNvPr>
          <p:cNvSpPr/>
          <p:nvPr/>
        </p:nvSpPr>
        <p:spPr>
          <a:xfrm>
            <a:off x="9668687" y="3167955"/>
            <a:ext cx="353565" cy="232368"/>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Oval 21">
            <a:extLst>
              <a:ext uri="{FF2B5EF4-FFF2-40B4-BE49-F238E27FC236}">
                <a16:creationId xmlns="" xmlns:a16="http://schemas.microsoft.com/office/drawing/2014/main" id="{69D250A1-3C64-48D3-890F-5A0EEB5E8C60}"/>
              </a:ext>
            </a:extLst>
          </p:cNvPr>
          <p:cNvSpPr>
            <a:spLocks noChangeAspect="1"/>
          </p:cNvSpPr>
          <p:nvPr/>
        </p:nvSpPr>
        <p:spPr>
          <a:xfrm>
            <a:off x="9019777" y="3828569"/>
            <a:ext cx="336743" cy="33955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Freeform: Shape 40">
            <a:extLst>
              <a:ext uri="{FF2B5EF4-FFF2-40B4-BE49-F238E27FC236}">
                <a16:creationId xmlns="" xmlns:a16="http://schemas.microsoft.com/office/drawing/2014/main" id="{0C742CBC-4C63-48A4-9095-77757C861C2E}"/>
              </a:ext>
            </a:extLst>
          </p:cNvPr>
          <p:cNvSpPr/>
          <p:nvPr/>
        </p:nvSpPr>
        <p:spPr>
          <a:xfrm rot="3148397">
            <a:off x="2515338" y="2820410"/>
            <a:ext cx="1316954" cy="1118479"/>
          </a:xfrm>
          <a:custGeom>
            <a:avLst/>
            <a:gdLst>
              <a:gd name="connsiteX0" fmla="*/ 75030 w 1316954"/>
              <a:gd name="connsiteY0" fmla="*/ 75030 h 1118479"/>
              <a:gd name="connsiteX1" fmla="*/ 256167 w 1316954"/>
              <a:gd name="connsiteY1" fmla="*/ 0 h 1118479"/>
              <a:gd name="connsiteX2" fmla="*/ 512334 w 1316954"/>
              <a:gd name="connsiteY2" fmla="*/ 256167 h 1118479"/>
              <a:gd name="connsiteX3" fmla="*/ 512334 w 1316954"/>
              <a:gd name="connsiteY3" fmla="*/ 325549 h 1118479"/>
              <a:gd name="connsiteX4" fmla="*/ 573788 w 1316954"/>
              <a:gd name="connsiteY4" fmla="*/ 284115 h 1118479"/>
              <a:gd name="connsiteX5" fmla="*/ 673500 w 1316954"/>
              <a:gd name="connsiteY5" fmla="*/ 263984 h 1118479"/>
              <a:gd name="connsiteX6" fmla="*/ 929667 w 1316954"/>
              <a:gd name="connsiteY6" fmla="*/ 520151 h 1118479"/>
              <a:gd name="connsiteX7" fmla="*/ 929667 w 1316954"/>
              <a:gd name="connsiteY7" fmla="*/ 585238 h 1118479"/>
              <a:gd name="connsiteX8" fmla="*/ 979505 w 1316954"/>
              <a:gd name="connsiteY8" fmla="*/ 551637 h 1118479"/>
              <a:gd name="connsiteX9" fmla="*/ 1074053 w 1316954"/>
              <a:gd name="connsiteY9" fmla="*/ 532548 h 1118479"/>
              <a:gd name="connsiteX10" fmla="*/ 1316954 w 1316954"/>
              <a:gd name="connsiteY10" fmla="*/ 775449 h 1118479"/>
              <a:gd name="connsiteX11" fmla="*/ 1316953 w 1316954"/>
              <a:gd name="connsiteY11" fmla="*/ 875578 h 1118479"/>
              <a:gd name="connsiteX12" fmla="*/ 1074052 w 1316954"/>
              <a:gd name="connsiteY12" fmla="*/ 1118479 h 1118479"/>
              <a:gd name="connsiteX13" fmla="*/ 1074053 w 1316954"/>
              <a:gd name="connsiteY13" fmla="*/ 1118478 h 1118479"/>
              <a:gd name="connsiteX14" fmla="*/ 836087 w 1316954"/>
              <a:gd name="connsiteY14" fmla="*/ 924530 h 1118479"/>
              <a:gd name="connsiteX15" fmla="*/ 832547 w 1316954"/>
              <a:gd name="connsiteY15" fmla="*/ 889407 h 1118479"/>
              <a:gd name="connsiteX16" fmla="*/ 773212 w 1316954"/>
              <a:gd name="connsiteY16" fmla="*/ 929412 h 1118479"/>
              <a:gd name="connsiteX17" fmla="*/ 673500 w 1316954"/>
              <a:gd name="connsiteY17" fmla="*/ 949543 h 1118479"/>
              <a:gd name="connsiteX18" fmla="*/ 417333 w 1316954"/>
              <a:gd name="connsiteY18" fmla="*/ 693376 h 1118479"/>
              <a:gd name="connsiteX19" fmla="*/ 417333 w 1316954"/>
              <a:gd name="connsiteY19" fmla="*/ 623994 h 1118479"/>
              <a:gd name="connsiteX20" fmla="*/ 355879 w 1316954"/>
              <a:gd name="connsiteY20" fmla="*/ 665428 h 1118479"/>
              <a:gd name="connsiteX21" fmla="*/ 256167 w 1316954"/>
              <a:gd name="connsiteY21" fmla="*/ 685559 h 1118479"/>
              <a:gd name="connsiteX22" fmla="*/ 0 w 1316954"/>
              <a:gd name="connsiteY22" fmla="*/ 429392 h 1118479"/>
              <a:gd name="connsiteX23" fmla="*/ 0 w 1316954"/>
              <a:gd name="connsiteY23" fmla="*/ 256167 h 1118479"/>
              <a:gd name="connsiteX24" fmla="*/ 75030 w 1316954"/>
              <a:gd name="connsiteY24" fmla="*/ 75030 h 111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16954" h="1118479">
                <a:moveTo>
                  <a:pt x="75030" y="75030"/>
                </a:moveTo>
                <a:cubicBezTo>
                  <a:pt x="121387" y="28673"/>
                  <a:pt x="185428" y="0"/>
                  <a:pt x="256167" y="0"/>
                </a:cubicBezTo>
                <a:cubicBezTo>
                  <a:pt x="397644" y="0"/>
                  <a:pt x="512334" y="114690"/>
                  <a:pt x="512334" y="256167"/>
                </a:cubicBezTo>
                <a:lnTo>
                  <a:pt x="512334" y="325549"/>
                </a:lnTo>
                <a:lnTo>
                  <a:pt x="573788" y="284115"/>
                </a:lnTo>
                <a:cubicBezTo>
                  <a:pt x="604436" y="271152"/>
                  <a:pt x="638131" y="263984"/>
                  <a:pt x="673500" y="263984"/>
                </a:cubicBezTo>
                <a:cubicBezTo>
                  <a:pt x="814977" y="263984"/>
                  <a:pt x="929667" y="378674"/>
                  <a:pt x="929667" y="520151"/>
                </a:cubicBezTo>
                <a:lnTo>
                  <a:pt x="929667" y="585238"/>
                </a:lnTo>
                <a:lnTo>
                  <a:pt x="979505" y="551637"/>
                </a:lnTo>
                <a:cubicBezTo>
                  <a:pt x="1008565" y="539345"/>
                  <a:pt x="1040516" y="532548"/>
                  <a:pt x="1074053" y="532548"/>
                </a:cubicBezTo>
                <a:cubicBezTo>
                  <a:pt x="1208204" y="532548"/>
                  <a:pt x="1316954" y="641298"/>
                  <a:pt x="1316954" y="775449"/>
                </a:cubicBezTo>
                <a:cubicBezTo>
                  <a:pt x="1316954" y="808825"/>
                  <a:pt x="1316953" y="842202"/>
                  <a:pt x="1316953" y="875578"/>
                </a:cubicBezTo>
                <a:cubicBezTo>
                  <a:pt x="1316953" y="1009729"/>
                  <a:pt x="1208203" y="1118479"/>
                  <a:pt x="1074052" y="1118479"/>
                </a:cubicBezTo>
                <a:lnTo>
                  <a:pt x="1074053" y="1118478"/>
                </a:lnTo>
                <a:cubicBezTo>
                  <a:pt x="956671" y="1118478"/>
                  <a:pt x="858737" y="1035217"/>
                  <a:pt x="836087" y="924530"/>
                </a:cubicBezTo>
                <a:lnTo>
                  <a:pt x="832547" y="889407"/>
                </a:lnTo>
                <a:lnTo>
                  <a:pt x="773212" y="929412"/>
                </a:lnTo>
                <a:cubicBezTo>
                  <a:pt x="742565" y="942375"/>
                  <a:pt x="708869" y="949543"/>
                  <a:pt x="673500" y="949543"/>
                </a:cubicBezTo>
                <a:cubicBezTo>
                  <a:pt x="532023" y="949543"/>
                  <a:pt x="417333" y="834853"/>
                  <a:pt x="417333" y="693376"/>
                </a:cubicBezTo>
                <a:lnTo>
                  <a:pt x="417333" y="623994"/>
                </a:lnTo>
                <a:lnTo>
                  <a:pt x="355879" y="665428"/>
                </a:lnTo>
                <a:cubicBezTo>
                  <a:pt x="325231" y="678391"/>
                  <a:pt x="291536" y="685559"/>
                  <a:pt x="256167" y="685559"/>
                </a:cubicBezTo>
                <a:cubicBezTo>
                  <a:pt x="114690" y="685559"/>
                  <a:pt x="0" y="570869"/>
                  <a:pt x="0" y="429392"/>
                </a:cubicBezTo>
                <a:lnTo>
                  <a:pt x="0" y="256167"/>
                </a:lnTo>
                <a:cubicBezTo>
                  <a:pt x="0" y="185429"/>
                  <a:pt x="28672" y="121387"/>
                  <a:pt x="75030" y="75030"/>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sp>
        <p:nvSpPr>
          <p:cNvPr id="6" name="TextBox 5"/>
          <p:cNvSpPr txBox="1"/>
          <p:nvPr/>
        </p:nvSpPr>
        <p:spPr>
          <a:xfrm>
            <a:off x="3562350" y="2222477"/>
            <a:ext cx="6736201" cy="646331"/>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CSS describes how HTML elements are to be displayed on screen, paper, or in other media</a:t>
            </a:r>
          </a:p>
        </p:txBody>
      </p:sp>
      <p:sp>
        <p:nvSpPr>
          <p:cNvPr id="7" name="Rectangle 6"/>
          <p:cNvSpPr/>
          <p:nvPr/>
        </p:nvSpPr>
        <p:spPr>
          <a:xfrm>
            <a:off x="3365098" y="5355783"/>
            <a:ext cx="8045852" cy="11402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3432256" y="5434702"/>
            <a:ext cx="7911536" cy="1292662"/>
          </a:xfrm>
          <a:prstGeom prst="rect">
            <a:avLst/>
          </a:prstGeom>
          <a:noFill/>
        </p:spPr>
        <p:txBody>
          <a:bodyPr wrap="square" rtlCol="0">
            <a:spAutoFit/>
          </a:bodyPr>
          <a:lstStyle/>
          <a:p>
            <a:pPr algn="ctr"/>
            <a:r>
              <a:rPr lang="id-ID" sz="6000" b="1" dirty="0">
                <a:ln w="6600">
                  <a:solidFill>
                    <a:schemeClr val="accent2"/>
                  </a:solidFill>
                  <a:prstDash val="solid"/>
                </a:ln>
                <a:solidFill>
                  <a:srgbClr val="FFFFFF"/>
                </a:solidFill>
                <a:effectLst>
                  <a:outerShdw dist="38100" dir="2700000" algn="tl" rotWithShape="0">
                    <a:schemeClr val="accent2"/>
                  </a:outerShdw>
                </a:effectLst>
              </a:rPr>
              <a:t>CSS Introduction</a:t>
            </a:r>
          </a:p>
          <a:p>
            <a:endParaRPr lang="id-ID" dirty="0"/>
          </a:p>
        </p:txBody>
      </p:sp>
    </p:spTree>
    <p:extLst>
      <p:ext uri="{BB962C8B-B14F-4D97-AF65-F5344CB8AC3E}">
        <p14:creationId xmlns:p14="http://schemas.microsoft.com/office/powerpoint/2010/main" val="2961927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a:t>The CSS element Selector</a:t>
            </a:r>
          </a:p>
        </p:txBody>
      </p:sp>
      <p:sp>
        <p:nvSpPr>
          <p:cNvPr id="3" name="Rectangle 2"/>
          <p:cNvSpPr/>
          <p:nvPr/>
        </p:nvSpPr>
        <p:spPr>
          <a:xfrm>
            <a:off x="0" y="1333500"/>
            <a:ext cx="12192000" cy="742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The element selector selects HTML elements based on the element name</a:t>
            </a:r>
            <a:r>
              <a:rPr lang="en-US" dirty="0"/>
              <a:t>.</a:t>
            </a:r>
            <a:endParaRPr lang="id-ID" dirty="0"/>
          </a:p>
        </p:txBody>
      </p:sp>
      <p:pic>
        <p:nvPicPr>
          <p:cNvPr id="4" name="Picture 3"/>
          <p:cNvPicPr>
            <a:picLocks noChangeAspect="1"/>
          </p:cNvPicPr>
          <p:nvPr/>
        </p:nvPicPr>
        <p:blipFill>
          <a:blip r:embed="rId2"/>
          <a:stretch>
            <a:fillRect/>
          </a:stretch>
        </p:blipFill>
        <p:spPr>
          <a:xfrm>
            <a:off x="0" y="2346194"/>
            <a:ext cx="12192000" cy="4557713"/>
          </a:xfrm>
          <a:prstGeom prst="rect">
            <a:avLst/>
          </a:prstGeom>
        </p:spPr>
      </p:pic>
    </p:spTree>
    <p:extLst>
      <p:ext uri="{BB962C8B-B14F-4D97-AF65-F5344CB8AC3E}">
        <p14:creationId xmlns:p14="http://schemas.microsoft.com/office/powerpoint/2010/main" val="2833808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a:t>The CSS id Selector</a:t>
            </a:r>
          </a:p>
        </p:txBody>
      </p:sp>
      <p:sp>
        <p:nvSpPr>
          <p:cNvPr id="3" name="Rectangle 2"/>
          <p:cNvSpPr/>
          <p:nvPr/>
        </p:nvSpPr>
        <p:spPr>
          <a:xfrm>
            <a:off x="0" y="1390650"/>
            <a:ext cx="6648450" cy="22669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The id selector uses the id attribute of an HTML element to select a specific element.</a:t>
            </a:r>
          </a:p>
          <a:p>
            <a:r>
              <a:rPr lang="en-US" sz="2000" dirty="0"/>
              <a:t>The id of an element is unique within a page, so the id selector is used to select one unique element!</a:t>
            </a:r>
          </a:p>
          <a:p>
            <a:r>
              <a:rPr lang="en-US" sz="2000" dirty="0"/>
              <a:t>To select an element with a specific id, write a hash (#) character, followed by the id of the element.</a:t>
            </a:r>
          </a:p>
          <a:p>
            <a:pPr algn="ctr"/>
            <a:endParaRPr lang="id-ID" dirty="0"/>
          </a:p>
        </p:txBody>
      </p:sp>
      <p:sp>
        <p:nvSpPr>
          <p:cNvPr id="4" name="Rectangle 3"/>
          <p:cNvSpPr/>
          <p:nvPr/>
        </p:nvSpPr>
        <p:spPr>
          <a:xfrm>
            <a:off x="6648450" y="1390650"/>
            <a:ext cx="5543550" cy="226695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dirty="0"/>
              <a:t>Pemilih id menggunakan atribut id dari elemen HTML untuk memilih elemen tertentu.</a:t>
            </a:r>
          </a:p>
          <a:p>
            <a:pPr algn="just"/>
            <a:r>
              <a:rPr lang="id-ID" dirty="0" smtClean="0"/>
              <a:t>Id </a:t>
            </a:r>
            <a:r>
              <a:rPr lang="id-ID" dirty="0"/>
              <a:t>dari sebuah elemen unik dalam sebuah halaman, jadi pemilih id digunakan untuk memilih satu elemen unik!</a:t>
            </a:r>
          </a:p>
          <a:p>
            <a:pPr algn="just"/>
            <a:r>
              <a:rPr lang="id-ID" dirty="0" smtClean="0"/>
              <a:t>Untuk </a:t>
            </a:r>
            <a:r>
              <a:rPr lang="id-ID" dirty="0"/>
              <a:t>memilih elemen dengan id tertentu, tulis karakter hash (#), diikuti dengan id elemen.</a:t>
            </a:r>
          </a:p>
        </p:txBody>
      </p:sp>
      <p:pic>
        <p:nvPicPr>
          <p:cNvPr id="5" name="Picture 4"/>
          <p:cNvPicPr>
            <a:picLocks noChangeAspect="1"/>
          </p:cNvPicPr>
          <p:nvPr/>
        </p:nvPicPr>
        <p:blipFill>
          <a:blip r:embed="rId2"/>
          <a:stretch>
            <a:fillRect/>
          </a:stretch>
        </p:blipFill>
        <p:spPr>
          <a:xfrm>
            <a:off x="-157163" y="3657600"/>
            <a:ext cx="12349163" cy="3371850"/>
          </a:xfrm>
          <a:prstGeom prst="rect">
            <a:avLst/>
          </a:prstGeom>
        </p:spPr>
      </p:pic>
      <p:pic>
        <p:nvPicPr>
          <p:cNvPr id="6" name="Picture 5"/>
          <p:cNvPicPr>
            <a:picLocks noChangeAspect="1"/>
          </p:cNvPicPr>
          <p:nvPr/>
        </p:nvPicPr>
        <p:blipFill>
          <a:blip r:embed="rId3"/>
          <a:stretch>
            <a:fillRect/>
          </a:stretch>
        </p:blipFill>
        <p:spPr>
          <a:xfrm>
            <a:off x="5981700" y="5250946"/>
            <a:ext cx="6210300" cy="673604"/>
          </a:xfrm>
          <a:prstGeom prst="rect">
            <a:avLst/>
          </a:prstGeom>
        </p:spPr>
      </p:pic>
    </p:spTree>
    <p:extLst>
      <p:ext uri="{BB962C8B-B14F-4D97-AF65-F5344CB8AC3E}">
        <p14:creationId xmlns:p14="http://schemas.microsoft.com/office/powerpoint/2010/main" val="1024814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472859"/>
            <a:ext cx="11573197" cy="724247"/>
          </a:xfrm>
        </p:spPr>
        <p:txBody>
          <a:bodyPr/>
          <a:lstStyle/>
          <a:p>
            <a:r>
              <a:rPr lang="id-ID" dirty="0"/>
              <a:t>The CSS class Selector</a:t>
            </a:r>
          </a:p>
          <a:p>
            <a:endParaRPr lang="id-ID" dirty="0"/>
          </a:p>
        </p:txBody>
      </p:sp>
      <p:sp>
        <p:nvSpPr>
          <p:cNvPr id="3" name="Rectangle 2"/>
          <p:cNvSpPr/>
          <p:nvPr/>
        </p:nvSpPr>
        <p:spPr>
          <a:xfrm>
            <a:off x="0" y="1197106"/>
            <a:ext cx="4229100" cy="5660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p:cNvSpPr/>
          <p:nvPr/>
        </p:nvSpPr>
        <p:spPr>
          <a:xfrm>
            <a:off x="-19050" y="2384462"/>
            <a:ext cx="4267200" cy="2841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en-US" dirty="0"/>
              <a:t>The class selector selects HTML elements with a specific class attribute.</a:t>
            </a:r>
          </a:p>
          <a:p>
            <a:pPr algn="just">
              <a:lnSpc>
                <a:spcPct val="150000"/>
              </a:lnSpc>
            </a:pPr>
            <a:r>
              <a:rPr lang="en-US" dirty="0"/>
              <a:t>To select elements with a specific class, write a period (.) character, followed by the class name.</a:t>
            </a:r>
          </a:p>
          <a:p>
            <a:pPr algn="ctr"/>
            <a:endParaRPr lang="id-ID" dirty="0"/>
          </a:p>
        </p:txBody>
      </p:sp>
      <p:pic>
        <p:nvPicPr>
          <p:cNvPr id="6" name="Picture 5"/>
          <p:cNvPicPr>
            <a:picLocks noChangeAspect="1"/>
          </p:cNvPicPr>
          <p:nvPr/>
        </p:nvPicPr>
        <p:blipFill>
          <a:blip r:embed="rId2"/>
          <a:stretch>
            <a:fillRect/>
          </a:stretch>
        </p:blipFill>
        <p:spPr>
          <a:xfrm>
            <a:off x="4267200" y="1197106"/>
            <a:ext cx="7924800" cy="5794244"/>
          </a:xfrm>
          <a:prstGeom prst="rect">
            <a:avLst/>
          </a:prstGeom>
        </p:spPr>
      </p:pic>
    </p:spTree>
    <p:extLst>
      <p:ext uri="{BB962C8B-B14F-4D97-AF65-F5344CB8AC3E}">
        <p14:creationId xmlns:p14="http://schemas.microsoft.com/office/powerpoint/2010/main" val="3360495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9150" y="876300"/>
            <a:ext cx="10572750" cy="5333999"/>
          </a:xfrm>
          <a:prstGeom prst="rect">
            <a:avLst/>
          </a:prstGeom>
        </p:spPr>
      </p:pic>
    </p:spTree>
    <p:extLst>
      <p:ext uri="{BB962C8B-B14F-4D97-AF65-F5344CB8AC3E}">
        <p14:creationId xmlns:p14="http://schemas.microsoft.com/office/powerpoint/2010/main" val="4294231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0650" y="533400"/>
            <a:ext cx="9772650" cy="4933950"/>
          </a:xfrm>
          <a:prstGeom prst="rect">
            <a:avLst/>
          </a:prstGeom>
        </p:spPr>
      </p:pic>
      <p:pic>
        <p:nvPicPr>
          <p:cNvPr id="3" name="Picture 2"/>
          <p:cNvPicPr>
            <a:picLocks noChangeAspect="1"/>
          </p:cNvPicPr>
          <p:nvPr/>
        </p:nvPicPr>
        <p:blipFill>
          <a:blip r:embed="rId3"/>
          <a:stretch>
            <a:fillRect/>
          </a:stretch>
        </p:blipFill>
        <p:spPr>
          <a:xfrm>
            <a:off x="0" y="5772150"/>
            <a:ext cx="12382500" cy="1085850"/>
          </a:xfrm>
          <a:prstGeom prst="rect">
            <a:avLst/>
          </a:prstGeom>
        </p:spPr>
      </p:pic>
    </p:spTree>
    <p:extLst>
      <p:ext uri="{BB962C8B-B14F-4D97-AF65-F5344CB8AC3E}">
        <p14:creationId xmlns:p14="http://schemas.microsoft.com/office/powerpoint/2010/main" val="1222534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a:t>The CSS Universal Selector</a:t>
            </a:r>
          </a:p>
        </p:txBody>
      </p:sp>
      <p:sp>
        <p:nvSpPr>
          <p:cNvPr id="3" name="Rectangle 2"/>
          <p:cNvSpPr/>
          <p:nvPr/>
        </p:nvSpPr>
        <p:spPr>
          <a:xfrm>
            <a:off x="0" y="1524000"/>
            <a:ext cx="12192000" cy="742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d-ID" sz="2400" dirty="0" smtClean="0"/>
              <a:t>T</a:t>
            </a:r>
            <a:r>
              <a:rPr lang="en-US" sz="2400" dirty="0" smtClean="0"/>
              <a:t>he </a:t>
            </a:r>
            <a:r>
              <a:rPr lang="en-US" sz="2400" dirty="0"/>
              <a:t>universal selector (*) selects all HTML elements on the page</a:t>
            </a:r>
            <a:r>
              <a:rPr lang="en-US" dirty="0"/>
              <a:t>.</a:t>
            </a:r>
            <a:endParaRPr lang="id-ID" dirty="0"/>
          </a:p>
        </p:txBody>
      </p:sp>
      <p:pic>
        <p:nvPicPr>
          <p:cNvPr id="4" name="Picture 3"/>
          <p:cNvPicPr>
            <a:picLocks noChangeAspect="1"/>
          </p:cNvPicPr>
          <p:nvPr/>
        </p:nvPicPr>
        <p:blipFill>
          <a:blip r:embed="rId2"/>
          <a:stretch>
            <a:fillRect/>
          </a:stretch>
        </p:blipFill>
        <p:spPr>
          <a:xfrm>
            <a:off x="0" y="2727194"/>
            <a:ext cx="12192000" cy="4378456"/>
          </a:xfrm>
          <a:prstGeom prst="rect">
            <a:avLst/>
          </a:prstGeom>
        </p:spPr>
      </p:pic>
    </p:spTree>
    <p:extLst>
      <p:ext uri="{BB962C8B-B14F-4D97-AF65-F5344CB8AC3E}">
        <p14:creationId xmlns:p14="http://schemas.microsoft.com/office/powerpoint/2010/main" val="2805928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a:t>The CSS Grouping Selector</a:t>
            </a:r>
          </a:p>
        </p:txBody>
      </p:sp>
      <p:sp>
        <p:nvSpPr>
          <p:cNvPr id="5" name="Rectangle 4"/>
          <p:cNvSpPr/>
          <p:nvPr/>
        </p:nvSpPr>
        <p:spPr>
          <a:xfrm>
            <a:off x="0" y="1063756"/>
            <a:ext cx="4953000" cy="2362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d-ID" dirty="0"/>
          </a:p>
        </p:txBody>
      </p:sp>
      <p:sp>
        <p:nvSpPr>
          <p:cNvPr id="6" name="Rectangle 5"/>
          <p:cNvSpPr/>
          <p:nvPr/>
        </p:nvSpPr>
        <p:spPr>
          <a:xfrm>
            <a:off x="0" y="1367693"/>
            <a:ext cx="4781550" cy="1477328"/>
          </a:xfrm>
          <a:prstGeom prst="rect">
            <a:avLst/>
          </a:prstGeom>
        </p:spPr>
        <p:txBody>
          <a:bodyPr wrap="square">
            <a:spAutoFit/>
          </a:bodyPr>
          <a:lstStyle/>
          <a:p>
            <a:pPr algn="just"/>
            <a:r>
              <a:rPr lang="en-US" dirty="0">
                <a:solidFill>
                  <a:srgbClr val="000000"/>
                </a:solidFill>
                <a:latin typeface="Times New Roman" panose="02020603050405020304" pitchFamily="18" charset="0"/>
                <a:cs typeface="Times New Roman" panose="02020603050405020304" pitchFamily="18" charset="0"/>
              </a:rPr>
              <a:t>The grouping selector selects all the HTML elements with the same style definitions</a:t>
            </a:r>
            <a:r>
              <a:rPr lang="en-US" dirty="0" smtClean="0">
                <a:solidFill>
                  <a:srgbClr val="000000"/>
                </a:solidFill>
                <a:latin typeface="Times New Roman" panose="02020603050405020304" pitchFamily="18" charset="0"/>
                <a:cs typeface="Times New Roman" panose="02020603050405020304" pitchFamily="18" charset="0"/>
              </a:rPr>
              <a:t>.</a:t>
            </a:r>
            <a:endParaRPr lang="id-ID" dirty="0" smtClean="0">
              <a:solidFill>
                <a:srgbClr val="000000"/>
              </a:solidFill>
              <a:latin typeface="Times New Roman" panose="02020603050405020304" pitchFamily="18" charset="0"/>
              <a:cs typeface="Times New Roman" panose="02020603050405020304" pitchFamily="18" charset="0"/>
            </a:endParaRP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Look at the following CSS code (the h1, h2, and p elements have the same style definitions):</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185952" y="3216406"/>
            <a:ext cx="5848349" cy="3774944"/>
          </a:xfrm>
          <a:prstGeom prst="rect">
            <a:avLst/>
          </a:prstGeom>
        </p:spPr>
      </p:pic>
    </p:spTree>
    <p:extLst>
      <p:ext uri="{BB962C8B-B14F-4D97-AF65-F5344CB8AC3E}">
        <p14:creationId xmlns:p14="http://schemas.microsoft.com/office/powerpoint/2010/main" val="1312284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01094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286000" cy="12001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2400" dirty="0"/>
              <a:t>How To Add CSS</a:t>
            </a:r>
          </a:p>
        </p:txBody>
      </p:sp>
      <p:sp>
        <p:nvSpPr>
          <p:cNvPr id="3" name="Rectangle 2"/>
          <p:cNvSpPr/>
          <p:nvPr/>
        </p:nvSpPr>
        <p:spPr>
          <a:xfrm>
            <a:off x="6286500" y="0"/>
            <a:ext cx="5905500" cy="6858000"/>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endParaRPr lang="id-ID" sz="2400" dirty="0" smtClean="0"/>
          </a:p>
          <a:p>
            <a:endParaRPr lang="id-ID" sz="2400" dirty="0"/>
          </a:p>
          <a:p>
            <a:endParaRPr lang="id-ID" sz="2400" dirty="0" smtClean="0"/>
          </a:p>
          <a:p>
            <a:endParaRPr lang="id-ID" sz="2400" dirty="0"/>
          </a:p>
          <a:p>
            <a:r>
              <a:rPr lang="en-US" sz="2400" dirty="0" smtClean="0"/>
              <a:t>There </a:t>
            </a:r>
            <a:r>
              <a:rPr lang="en-US" sz="2400" dirty="0"/>
              <a:t>are three ways of inserting a style sheet:</a:t>
            </a:r>
          </a:p>
          <a:p>
            <a:pPr marL="285750" indent="-285750">
              <a:buFont typeface="Arial" panose="020B0604020202020204" pitchFamily="34" charset="0"/>
              <a:buChar char="•"/>
            </a:pPr>
            <a:r>
              <a:rPr lang="en-US" sz="2400" dirty="0"/>
              <a:t>External CSS</a:t>
            </a:r>
          </a:p>
          <a:p>
            <a:pPr marL="285750" indent="-285750">
              <a:buFont typeface="Arial" panose="020B0604020202020204" pitchFamily="34" charset="0"/>
              <a:buChar char="•"/>
            </a:pPr>
            <a:r>
              <a:rPr lang="en-US" sz="2400" dirty="0"/>
              <a:t>Internal CSS</a:t>
            </a:r>
          </a:p>
          <a:p>
            <a:pPr marL="285750" indent="-285750">
              <a:buFont typeface="Arial" panose="020B0604020202020204" pitchFamily="34" charset="0"/>
              <a:buChar char="•"/>
            </a:pPr>
            <a:r>
              <a:rPr lang="en-US" sz="2400" dirty="0"/>
              <a:t>Inline </a:t>
            </a:r>
            <a:r>
              <a:rPr lang="en-US" sz="2400" dirty="0" smtClean="0"/>
              <a:t>CSS</a:t>
            </a:r>
            <a:endParaRPr lang="id-ID" sz="2400" dirty="0" smtClean="0"/>
          </a:p>
          <a:p>
            <a:pPr marL="285750" indent="-285750">
              <a:buFont typeface="Arial" panose="020B0604020202020204" pitchFamily="34" charset="0"/>
              <a:buChar char="•"/>
            </a:pPr>
            <a:endParaRPr lang="id-ID" sz="3200" dirty="0"/>
          </a:p>
          <a:p>
            <a:pPr algn="just"/>
            <a:r>
              <a:rPr lang="id-ID" sz="2400" i="1" dirty="0"/>
              <a:t>Ada tiga cara memasukkan style sheet:</a:t>
            </a:r>
          </a:p>
          <a:p>
            <a:pPr marL="285750" indent="-285750" algn="just">
              <a:buFont typeface="Arial" panose="020B0604020202020204" pitchFamily="34" charset="0"/>
              <a:buChar char="•"/>
            </a:pPr>
            <a:endParaRPr lang="id-ID" sz="2400" i="1" dirty="0"/>
          </a:p>
          <a:p>
            <a:pPr marL="285750" indent="-285750" algn="just">
              <a:buFont typeface="Arial" panose="020B0604020202020204" pitchFamily="34" charset="0"/>
              <a:buChar char="•"/>
            </a:pPr>
            <a:r>
              <a:rPr lang="id-ID" sz="2400" i="1" dirty="0"/>
              <a:t>CSS Eksternal</a:t>
            </a:r>
          </a:p>
          <a:p>
            <a:pPr marL="285750" indent="-285750" algn="just">
              <a:buFont typeface="Arial" panose="020B0604020202020204" pitchFamily="34" charset="0"/>
              <a:buChar char="•"/>
            </a:pPr>
            <a:r>
              <a:rPr lang="id-ID" sz="2400" i="1" dirty="0"/>
              <a:t>CSS internal</a:t>
            </a:r>
          </a:p>
          <a:p>
            <a:pPr marL="285750" indent="-285750" algn="just">
              <a:buFont typeface="Arial" panose="020B0604020202020204" pitchFamily="34" charset="0"/>
              <a:buChar char="•"/>
            </a:pPr>
            <a:r>
              <a:rPr lang="id-ID" sz="2400" i="1" dirty="0"/>
              <a:t>CSS sebaris</a:t>
            </a:r>
          </a:p>
        </p:txBody>
      </p:sp>
      <p:sp>
        <p:nvSpPr>
          <p:cNvPr id="4" name="Rectangle 3"/>
          <p:cNvSpPr/>
          <p:nvPr/>
        </p:nvSpPr>
        <p:spPr>
          <a:xfrm>
            <a:off x="0" y="2152650"/>
            <a:ext cx="6286500" cy="470535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lnSpc>
                <a:spcPct val="150000"/>
              </a:lnSpc>
            </a:pPr>
            <a:r>
              <a:rPr lang="en-US" sz="2000" dirty="0"/>
              <a:t>When a browser reads a style sheet, it will format the HTML document according to the information in the style sheet</a:t>
            </a:r>
            <a:r>
              <a:rPr lang="en-US" sz="2000" dirty="0" smtClean="0"/>
              <a:t>.</a:t>
            </a:r>
            <a:endParaRPr lang="id-ID" sz="2000" dirty="0" smtClean="0"/>
          </a:p>
          <a:p>
            <a:pPr algn="ctr">
              <a:lnSpc>
                <a:spcPct val="150000"/>
              </a:lnSpc>
            </a:pPr>
            <a:r>
              <a:rPr lang="id-ID" sz="2000" i="1" dirty="0"/>
              <a:t>(Saat browser membaca style sheet, itu akan memformat dokumen HTML sesuai dengan informasi di style sheet</a:t>
            </a:r>
            <a:r>
              <a:rPr lang="id-ID" sz="2000" i="1" dirty="0" smtClean="0"/>
              <a:t>.)</a:t>
            </a:r>
            <a:endParaRPr lang="id-ID" sz="2000" i="1" dirty="0"/>
          </a:p>
        </p:txBody>
      </p:sp>
      <p:sp>
        <p:nvSpPr>
          <p:cNvPr id="5" name="Rectangle 4"/>
          <p:cNvSpPr/>
          <p:nvPr/>
        </p:nvSpPr>
        <p:spPr>
          <a:xfrm>
            <a:off x="6781800" y="190500"/>
            <a:ext cx="4914900" cy="1333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Three Ways to Insert CSS</a:t>
            </a:r>
          </a:p>
        </p:txBody>
      </p:sp>
    </p:spTree>
    <p:extLst>
      <p:ext uri="{BB962C8B-B14F-4D97-AF65-F5344CB8AC3E}">
        <p14:creationId xmlns:p14="http://schemas.microsoft.com/office/powerpoint/2010/main" val="1386138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0"/>
            <a:ext cx="9848850" cy="742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4800" dirty="0"/>
              <a:t>External CSS</a:t>
            </a:r>
          </a:p>
          <a:p>
            <a:pPr algn="ctr"/>
            <a:endParaRPr lang="id-ID" dirty="0"/>
          </a:p>
        </p:txBody>
      </p:sp>
      <p:sp>
        <p:nvSpPr>
          <p:cNvPr id="3" name="Rectangle 2"/>
          <p:cNvSpPr/>
          <p:nvPr/>
        </p:nvSpPr>
        <p:spPr>
          <a:xfrm>
            <a:off x="0" y="1485900"/>
            <a:ext cx="5295900" cy="5372100"/>
          </a:xfrm>
          <a:prstGeom prst="rect">
            <a:avLst/>
          </a:prstGeom>
          <a:solidFill>
            <a:schemeClr val="accent6">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t>With an external style sheet, you can change the look of an entire website by changing just one file!</a:t>
            </a:r>
          </a:p>
          <a:p>
            <a:pPr>
              <a:lnSpc>
                <a:spcPct val="150000"/>
              </a:lnSpc>
            </a:pPr>
            <a:r>
              <a:rPr lang="en-US" dirty="0"/>
              <a:t>Each HTML page must include a reference to the external style sheet file inside the &lt;link&gt; element, inside the head section</a:t>
            </a:r>
            <a:r>
              <a:rPr lang="en-US" dirty="0" smtClean="0"/>
              <a:t>.</a:t>
            </a:r>
            <a:endParaRPr lang="id-ID" dirty="0" smtClean="0"/>
          </a:p>
          <a:p>
            <a:pPr>
              <a:lnSpc>
                <a:spcPct val="150000"/>
              </a:lnSpc>
            </a:pPr>
            <a:r>
              <a:rPr lang="id-ID" b="1" i="1" dirty="0" smtClean="0"/>
              <a:t>(dengan external style, kita </a:t>
            </a:r>
            <a:r>
              <a:rPr lang="id-ID" b="1" i="1" dirty="0"/>
              <a:t>dapat mengubah tampilan seluruh situs web hanya dengan mengubah satu file</a:t>
            </a:r>
            <a:r>
              <a:rPr lang="id-ID" b="1" i="1" dirty="0" smtClean="0"/>
              <a:t>! </a:t>
            </a:r>
            <a:endParaRPr lang="id-ID" b="1" i="1" dirty="0"/>
          </a:p>
          <a:p>
            <a:pPr>
              <a:lnSpc>
                <a:spcPct val="150000"/>
              </a:lnSpc>
            </a:pPr>
            <a:r>
              <a:rPr lang="id-ID" b="1" i="1" dirty="0"/>
              <a:t>Setiap halaman HTML harus menyertakan referensi ke file lembar gaya eksternal di dalam elemen &lt;link&gt;, di dalam bagian head</a:t>
            </a:r>
            <a:r>
              <a:rPr lang="id-ID" b="1" i="1" dirty="0" smtClean="0"/>
              <a:t>.)</a:t>
            </a:r>
            <a:endParaRPr lang="en-US" b="1" i="1" dirty="0"/>
          </a:p>
          <a:p>
            <a:pPr algn="ctr"/>
            <a:endParaRPr lang="id-ID" dirty="0"/>
          </a:p>
        </p:txBody>
      </p:sp>
      <p:pic>
        <p:nvPicPr>
          <p:cNvPr id="5" name="Picture 4"/>
          <p:cNvPicPr>
            <a:picLocks noChangeAspect="1"/>
          </p:cNvPicPr>
          <p:nvPr/>
        </p:nvPicPr>
        <p:blipFill>
          <a:blip r:embed="rId2"/>
          <a:stretch>
            <a:fillRect/>
          </a:stretch>
        </p:blipFill>
        <p:spPr>
          <a:xfrm>
            <a:off x="5295901" y="1485900"/>
            <a:ext cx="6896100" cy="5372100"/>
          </a:xfrm>
          <a:prstGeom prst="rect">
            <a:avLst/>
          </a:prstGeom>
        </p:spPr>
      </p:pic>
    </p:spTree>
    <p:extLst>
      <p:ext uri="{BB962C8B-B14F-4D97-AF65-F5344CB8AC3E}">
        <p14:creationId xmlns:p14="http://schemas.microsoft.com/office/powerpoint/2010/main" val="4285034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9BB6991-A8BD-497E-9486-7E3BABBA550A}"/>
              </a:ext>
            </a:extLst>
          </p:cNvPr>
          <p:cNvSpPr txBox="1"/>
          <p:nvPr/>
        </p:nvSpPr>
        <p:spPr>
          <a:xfrm>
            <a:off x="695618" y="499253"/>
            <a:ext cx="3247732" cy="461665"/>
          </a:xfrm>
          <a:prstGeom prst="rect">
            <a:avLst/>
          </a:prstGeom>
          <a:solidFill>
            <a:schemeClr val="accent1">
              <a:lumMod val="60000"/>
              <a:lumOff val="40000"/>
            </a:schemeClr>
          </a:solidFill>
        </p:spPr>
        <p:txBody>
          <a:bodyPr wrap="square" rtlCol="0">
            <a:spAutoFit/>
          </a:bodyPr>
          <a:lstStyle/>
          <a:p>
            <a:pPr algn="ctr"/>
            <a:r>
              <a:rPr lang="id-ID" altLang="ko-KR" sz="2400" b="1" dirty="0" smtClean="0">
                <a:solidFill>
                  <a:schemeClr val="bg1"/>
                </a:solidFill>
                <a:latin typeface="Times New Roman" panose="02020603050405020304" pitchFamily="18" charset="0"/>
                <a:cs typeface="Times New Roman" panose="02020603050405020304" pitchFamily="18" charset="0"/>
              </a:rPr>
              <a:t>APA ITU CSS ?</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8799E2E3-41C3-4C47-87EA-02219D3E7EF4}"/>
              </a:ext>
            </a:extLst>
          </p:cNvPr>
          <p:cNvSpPr txBox="1"/>
          <p:nvPr/>
        </p:nvSpPr>
        <p:spPr>
          <a:xfrm>
            <a:off x="1440384" y="1759463"/>
            <a:ext cx="3179733" cy="369332"/>
          </a:xfrm>
          <a:prstGeom prst="rect">
            <a:avLst/>
          </a:prstGeom>
          <a:noFill/>
        </p:spPr>
        <p:txBody>
          <a:bodyPr wrap="square" rtlCol="0">
            <a:spAutoFit/>
          </a:bodyPr>
          <a:lstStyle/>
          <a:p>
            <a:r>
              <a:rPr lang="en-US" altLang="ko-KR" dirty="0" smtClean="0">
                <a:solidFill>
                  <a:schemeClr val="bg1"/>
                </a:solidFill>
                <a:cs typeface="Arial" pitchFamily="34" charset="0"/>
              </a:rPr>
              <a:t>. </a:t>
            </a:r>
            <a:endParaRPr lang="en-US" altLang="ko-KR" dirty="0">
              <a:solidFill>
                <a:schemeClr val="bg1"/>
              </a:solidFill>
              <a:cs typeface="Arial" pitchFamily="34" charset="0"/>
            </a:endParaRPr>
          </a:p>
        </p:txBody>
      </p:sp>
      <p:pic>
        <p:nvPicPr>
          <p:cNvPr id="6" name="Picture Placeholder 5"/>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3156" r="23156"/>
          <a:stretch>
            <a:fillRect/>
          </a:stretch>
        </p:blipFill>
        <p:spPr/>
      </p:pic>
      <p:sp>
        <p:nvSpPr>
          <p:cNvPr id="8" name="TextBox 7"/>
          <p:cNvSpPr txBox="1"/>
          <p:nvPr/>
        </p:nvSpPr>
        <p:spPr>
          <a:xfrm>
            <a:off x="695618" y="1759463"/>
            <a:ext cx="5400382"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lnSpc>
                <a:spcPct val="150000"/>
              </a:lnSpc>
              <a:buFont typeface="Arial" panose="020B0604020202020204" pitchFamily="34" charset="0"/>
              <a:buChar char="•"/>
            </a:pPr>
            <a:r>
              <a:rPr lang="id-ID" sz="2000" dirty="0">
                <a:latin typeface="Times New Roman" panose="02020603050405020304" pitchFamily="18" charset="0"/>
                <a:cs typeface="Times New Roman" panose="02020603050405020304" pitchFamily="18" charset="0"/>
              </a:rPr>
              <a:t>CSS adalah singkatan dari Cascading Style Sheets</a:t>
            </a:r>
          </a:p>
          <a:p>
            <a:pPr marL="285750" indent="-285750" algn="just">
              <a:lnSpc>
                <a:spcPct val="150000"/>
              </a:lnSpc>
              <a:buFont typeface="Arial" panose="020B0604020202020204" pitchFamily="34" charset="0"/>
              <a:buChar char="•"/>
            </a:pPr>
            <a:r>
              <a:rPr lang="id-ID" sz="2000" dirty="0">
                <a:latin typeface="Times New Roman" panose="02020603050405020304" pitchFamily="18" charset="0"/>
                <a:cs typeface="Times New Roman" panose="02020603050405020304" pitchFamily="18" charset="0"/>
              </a:rPr>
              <a:t>CSS menjelaskan bagaimana elemen HTML ditampilkan di </a:t>
            </a:r>
            <a:r>
              <a:rPr lang="id-ID" sz="2000" dirty="0" smtClean="0">
                <a:latin typeface="Times New Roman" panose="02020603050405020304" pitchFamily="18" charset="0"/>
                <a:cs typeface="Times New Roman" panose="02020603050405020304" pitchFamily="18" charset="0"/>
              </a:rPr>
              <a:t>layar, atau </a:t>
            </a:r>
            <a:r>
              <a:rPr lang="id-ID" sz="2000" dirty="0">
                <a:latin typeface="Times New Roman" panose="02020603050405020304" pitchFamily="18" charset="0"/>
                <a:cs typeface="Times New Roman" panose="02020603050405020304" pitchFamily="18" charset="0"/>
              </a:rPr>
              <a:t>di media lain</a:t>
            </a:r>
          </a:p>
          <a:p>
            <a:pPr marL="285750" indent="-285750" algn="just">
              <a:lnSpc>
                <a:spcPct val="150000"/>
              </a:lnSpc>
              <a:buFont typeface="Arial" panose="020B0604020202020204" pitchFamily="34" charset="0"/>
              <a:buChar char="•"/>
            </a:pPr>
            <a:r>
              <a:rPr lang="id-ID" sz="2000" dirty="0">
                <a:latin typeface="Times New Roman" panose="02020603050405020304" pitchFamily="18" charset="0"/>
                <a:cs typeface="Times New Roman" panose="02020603050405020304" pitchFamily="18" charset="0"/>
              </a:rPr>
              <a:t>CSS menghemat banyak pekerjaan. Itu dapat mengontrol tata letak beberapa halaman web sekaligus</a:t>
            </a:r>
          </a:p>
          <a:p>
            <a:pPr marL="285750" indent="-285750" algn="just">
              <a:lnSpc>
                <a:spcPct val="150000"/>
              </a:lnSpc>
              <a:buFont typeface="Arial" panose="020B0604020202020204" pitchFamily="34" charset="0"/>
              <a:buChar char="•"/>
            </a:pPr>
            <a:r>
              <a:rPr lang="id-ID" sz="2000" dirty="0">
                <a:latin typeface="Times New Roman" panose="02020603050405020304" pitchFamily="18" charset="0"/>
                <a:cs typeface="Times New Roman" panose="02020603050405020304" pitchFamily="18" charset="0"/>
              </a:rPr>
              <a:t>Stylesheet eksternal disimpan dalam file CSS</a:t>
            </a:r>
          </a:p>
        </p:txBody>
      </p:sp>
    </p:spTree>
    <p:extLst>
      <p:ext uri="{BB962C8B-B14F-4D97-AF65-F5344CB8AC3E}">
        <p14:creationId xmlns:p14="http://schemas.microsoft.com/office/powerpoint/2010/main" val="667010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8150" y="304801"/>
            <a:ext cx="11258549" cy="6076950"/>
          </a:xfrm>
          <a:prstGeom prst="rect">
            <a:avLst/>
          </a:prstGeom>
        </p:spPr>
      </p:pic>
    </p:spTree>
    <p:extLst>
      <p:ext uri="{BB962C8B-B14F-4D97-AF65-F5344CB8AC3E}">
        <p14:creationId xmlns:p14="http://schemas.microsoft.com/office/powerpoint/2010/main" val="1399358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0"/>
            <a:ext cx="9848850" cy="742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4800" dirty="0"/>
              <a:t>Internal CSS</a:t>
            </a:r>
          </a:p>
          <a:p>
            <a:pPr algn="ctr"/>
            <a:endParaRPr lang="id-ID" dirty="0"/>
          </a:p>
        </p:txBody>
      </p:sp>
      <p:sp>
        <p:nvSpPr>
          <p:cNvPr id="3" name="Rectangle 2"/>
          <p:cNvSpPr/>
          <p:nvPr/>
        </p:nvSpPr>
        <p:spPr>
          <a:xfrm>
            <a:off x="0" y="2247900"/>
            <a:ext cx="12239625" cy="2038350"/>
          </a:xfrm>
          <a:prstGeom prst="rect">
            <a:avLst/>
          </a:prstGeom>
          <a:solidFill>
            <a:schemeClr val="accent6">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t>An internal style sheet may be used if one single HTML page has a unique style.</a:t>
            </a:r>
          </a:p>
          <a:p>
            <a:pPr algn="ctr">
              <a:lnSpc>
                <a:spcPct val="150000"/>
              </a:lnSpc>
            </a:pPr>
            <a:r>
              <a:rPr lang="en-US" dirty="0"/>
              <a:t>The internal style is defined inside the &lt;style&gt; element, inside the head section</a:t>
            </a:r>
            <a:r>
              <a:rPr lang="en-US" dirty="0" smtClean="0"/>
              <a:t>.</a:t>
            </a:r>
            <a:endParaRPr lang="id-ID" dirty="0" smtClean="0"/>
          </a:p>
          <a:p>
            <a:pPr algn="ctr">
              <a:lnSpc>
                <a:spcPct val="150000"/>
              </a:lnSpc>
            </a:pPr>
            <a:endParaRPr lang="id-ID" dirty="0" smtClean="0"/>
          </a:p>
          <a:p>
            <a:pPr algn="ctr">
              <a:lnSpc>
                <a:spcPct val="150000"/>
              </a:lnSpc>
            </a:pPr>
            <a:r>
              <a:rPr lang="id-ID" i="1" dirty="0"/>
              <a:t>(Style sheet internal dapat digunakan jika satu halaman HTML memiliki gaya yang unik.</a:t>
            </a:r>
          </a:p>
          <a:p>
            <a:pPr algn="ctr">
              <a:lnSpc>
                <a:spcPct val="150000"/>
              </a:lnSpc>
            </a:pPr>
            <a:r>
              <a:rPr lang="id-ID" i="1" dirty="0" smtClean="0"/>
              <a:t>Gaya </a:t>
            </a:r>
            <a:r>
              <a:rPr lang="id-ID" i="1" dirty="0"/>
              <a:t>internal ditentukan di dalam elemen &lt;style&gt;, di dalam bagian </a:t>
            </a:r>
            <a:r>
              <a:rPr lang="id-ID" i="1" dirty="0" smtClean="0"/>
              <a:t>head.)</a:t>
            </a:r>
            <a:endParaRPr lang="en-US" i="1" dirty="0"/>
          </a:p>
        </p:txBody>
      </p:sp>
    </p:spTree>
    <p:extLst>
      <p:ext uri="{BB962C8B-B14F-4D97-AF65-F5344CB8AC3E}">
        <p14:creationId xmlns:p14="http://schemas.microsoft.com/office/powerpoint/2010/main" val="1042477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42900"/>
            <a:ext cx="12192000" cy="5905500"/>
          </a:xfrm>
          <a:prstGeom prst="rect">
            <a:avLst/>
          </a:prstGeom>
        </p:spPr>
      </p:pic>
    </p:spTree>
    <p:extLst>
      <p:ext uri="{BB962C8B-B14F-4D97-AF65-F5344CB8AC3E}">
        <p14:creationId xmlns:p14="http://schemas.microsoft.com/office/powerpoint/2010/main" val="14842874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a:t>Inline CSS</a:t>
            </a:r>
          </a:p>
        </p:txBody>
      </p:sp>
      <p:sp>
        <p:nvSpPr>
          <p:cNvPr id="3" name="Rectangle 2"/>
          <p:cNvSpPr/>
          <p:nvPr/>
        </p:nvSpPr>
        <p:spPr>
          <a:xfrm>
            <a:off x="0" y="1063756"/>
            <a:ext cx="12192000" cy="2212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4" name="Rectangle 3"/>
          <p:cNvSpPr/>
          <p:nvPr/>
        </p:nvSpPr>
        <p:spPr>
          <a:xfrm>
            <a:off x="323529" y="1063756"/>
            <a:ext cx="4762821" cy="22128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150000"/>
              </a:lnSpc>
            </a:pPr>
            <a:r>
              <a:rPr lang="en-US" dirty="0"/>
              <a:t>An inline style may be used to apply a unique style for a single element.</a:t>
            </a:r>
          </a:p>
          <a:p>
            <a:pPr>
              <a:lnSpc>
                <a:spcPct val="150000"/>
              </a:lnSpc>
            </a:pPr>
            <a:r>
              <a:rPr lang="en-US" dirty="0"/>
              <a:t>To use inline styles, add the style attribute to the relevant element. The style attribute can contain any CSS property.</a:t>
            </a:r>
          </a:p>
          <a:p>
            <a:pPr algn="ctr"/>
            <a:endParaRPr lang="id-ID" dirty="0"/>
          </a:p>
        </p:txBody>
      </p:sp>
      <p:sp>
        <p:nvSpPr>
          <p:cNvPr id="5" name="Rectangle 4"/>
          <p:cNvSpPr/>
          <p:nvPr/>
        </p:nvSpPr>
        <p:spPr>
          <a:xfrm>
            <a:off x="7562850" y="1063756"/>
            <a:ext cx="4629150" cy="22128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fontAlgn="t"/>
            <a:r>
              <a:rPr lang="id-ID" dirty="0"/>
              <a:t/>
            </a:r>
            <a:br>
              <a:rPr lang="id-ID" dirty="0"/>
            </a:br>
            <a:r>
              <a:rPr lang="id-ID" sz="2000" dirty="0" smtClean="0"/>
              <a:t>Gaya </a:t>
            </a:r>
            <a:r>
              <a:rPr lang="id-ID" sz="2000" dirty="0"/>
              <a:t>sebaris dapat digunakan untuk menerapkan gaya unik untuk satu elemen.</a:t>
            </a:r>
            <a:br>
              <a:rPr lang="id-ID" sz="2000" dirty="0"/>
            </a:br>
            <a:r>
              <a:rPr lang="id-ID" sz="2000" dirty="0" smtClean="0"/>
              <a:t>Untuk </a:t>
            </a:r>
            <a:r>
              <a:rPr lang="id-ID" sz="2000" dirty="0"/>
              <a:t>menggunakan gaya sebaris, tambahkan atribut gaya ke elemen yang relevan. Atribut style dapat berisi properti CSS apa pun.</a:t>
            </a:r>
          </a:p>
          <a:p>
            <a:pPr algn="ctr"/>
            <a:endParaRPr lang="id-ID" dirty="0"/>
          </a:p>
        </p:txBody>
      </p:sp>
      <p:pic>
        <p:nvPicPr>
          <p:cNvPr id="6" name="Picture 5"/>
          <p:cNvPicPr>
            <a:picLocks noChangeAspect="1"/>
          </p:cNvPicPr>
          <p:nvPr/>
        </p:nvPicPr>
        <p:blipFill>
          <a:blip r:embed="rId2"/>
          <a:stretch>
            <a:fillRect/>
          </a:stretch>
        </p:blipFill>
        <p:spPr>
          <a:xfrm>
            <a:off x="0" y="3143250"/>
            <a:ext cx="12192000" cy="3714750"/>
          </a:xfrm>
          <a:prstGeom prst="rect">
            <a:avLst/>
          </a:prstGeom>
        </p:spPr>
      </p:pic>
      <p:pic>
        <p:nvPicPr>
          <p:cNvPr id="7" name="Picture 6"/>
          <p:cNvPicPr>
            <a:picLocks noChangeAspect="1"/>
          </p:cNvPicPr>
          <p:nvPr/>
        </p:nvPicPr>
        <p:blipFill>
          <a:blip r:embed="rId3"/>
          <a:stretch>
            <a:fillRect/>
          </a:stretch>
        </p:blipFill>
        <p:spPr>
          <a:xfrm>
            <a:off x="3429000" y="6153150"/>
            <a:ext cx="8763000" cy="838201"/>
          </a:xfrm>
          <a:prstGeom prst="rect">
            <a:avLst/>
          </a:prstGeom>
        </p:spPr>
      </p:pic>
    </p:spTree>
    <p:extLst>
      <p:ext uri="{BB962C8B-B14F-4D97-AF65-F5344CB8AC3E}">
        <p14:creationId xmlns:p14="http://schemas.microsoft.com/office/powerpoint/2010/main" val="955979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1629" y="549059"/>
            <a:ext cx="11573197" cy="724247"/>
          </a:xfrm>
        </p:spPr>
        <p:txBody>
          <a:bodyPr/>
          <a:lstStyle/>
          <a:p>
            <a:r>
              <a:rPr lang="id-ID" dirty="0"/>
              <a:t>Multiple Style Sheets</a:t>
            </a:r>
          </a:p>
          <a:p>
            <a:endParaRPr lang="id-ID" dirty="0"/>
          </a:p>
        </p:txBody>
      </p:sp>
      <p:pic>
        <p:nvPicPr>
          <p:cNvPr id="3" name="Picture 2"/>
          <p:cNvPicPr>
            <a:picLocks noChangeAspect="1"/>
          </p:cNvPicPr>
          <p:nvPr/>
        </p:nvPicPr>
        <p:blipFill>
          <a:blip r:embed="rId2"/>
          <a:stretch>
            <a:fillRect/>
          </a:stretch>
        </p:blipFill>
        <p:spPr>
          <a:xfrm>
            <a:off x="152400" y="1273306"/>
            <a:ext cx="11782426" cy="5584694"/>
          </a:xfrm>
          <a:prstGeom prst="rect">
            <a:avLst/>
          </a:prstGeom>
        </p:spPr>
      </p:pic>
    </p:spTree>
    <p:extLst>
      <p:ext uri="{BB962C8B-B14F-4D97-AF65-F5344CB8AC3E}">
        <p14:creationId xmlns:p14="http://schemas.microsoft.com/office/powerpoint/2010/main" val="2636233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3638550"/>
          </a:xfrm>
          <a:prstGeom prst="rect">
            <a:avLst/>
          </a:prstGeom>
        </p:spPr>
      </p:pic>
      <p:pic>
        <p:nvPicPr>
          <p:cNvPr id="3" name="Picture 2"/>
          <p:cNvPicPr>
            <a:picLocks noChangeAspect="1"/>
          </p:cNvPicPr>
          <p:nvPr/>
        </p:nvPicPr>
        <p:blipFill>
          <a:blip r:embed="rId3"/>
          <a:stretch>
            <a:fillRect/>
          </a:stretch>
        </p:blipFill>
        <p:spPr>
          <a:xfrm>
            <a:off x="0" y="3638550"/>
            <a:ext cx="12192000" cy="3219451"/>
          </a:xfrm>
          <a:prstGeom prst="rect">
            <a:avLst/>
          </a:prstGeom>
        </p:spPr>
      </p:pic>
    </p:spTree>
    <p:extLst>
      <p:ext uri="{BB962C8B-B14F-4D97-AF65-F5344CB8AC3E}">
        <p14:creationId xmlns:p14="http://schemas.microsoft.com/office/powerpoint/2010/main" val="3963613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605307" y="2279561"/>
            <a:ext cx="10586433" cy="2123658"/>
          </a:xfrm>
          <a:prstGeom prst="rect">
            <a:avLst/>
          </a:prstGeom>
          <a:noFill/>
        </p:spPr>
        <p:txBody>
          <a:bodyPr wrap="square" rtlCol="0">
            <a:spAutoFit/>
          </a:bodyPr>
          <a:lstStyle/>
          <a:p>
            <a:pPr algn="ctr"/>
            <a:r>
              <a:rPr lang="id-ID" sz="7200" dirty="0" smtClean="0">
                <a:latin typeface="Adobe Garamond Pro Bold" panose="02020702060506020403" pitchFamily="18" charset="0"/>
              </a:rPr>
              <a:t>TERIMA KASIH</a:t>
            </a:r>
          </a:p>
          <a:p>
            <a:pPr algn="ctr"/>
            <a:r>
              <a:rPr lang="id-ID" sz="2000" i="1" dirty="0" smtClean="0">
                <a:latin typeface="Adobe Devanagari" panose="02040503050201020203" pitchFamily="18" charset="0"/>
                <a:cs typeface="Adobe Devanagari" panose="02040503050201020203" pitchFamily="18" charset="0"/>
              </a:rPr>
              <a:t>Path to success begins once you stop living the way society taught you. Live your own life, Create your own success, Never Stop</a:t>
            </a:r>
          </a:p>
          <a:p>
            <a:pPr algn="ctr"/>
            <a:r>
              <a:rPr lang="id-ID" sz="2000" i="1" dirty="0" smtClean="0">
                <a:latin typeface="Adobe Devanagari" panose="02040503050201020203" pitchFamily="18" charset="0"/>
                <a:cs typeface="Adobe Devanagari" panose="02040503050201020203" pitchFamily="18" charset="0"/>
              </a:rPr>
              <a:t>~Shri Krishna~</a:t>
            </a:r>
            <a:endParaRPr lang="id-ID" sz="2000" i="1"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4854771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872" r="9872"/>
          <a:stretch>
            <a:fillRect/>
          </a:stretch>
        </p:blipFill>
        <p:spPr>
          <a:xfrm>
            <a:off x="4848225" y="4763"/>
            <a:ext cx="7343775" cy="6862762"/>
          </a:xfrm>
        </p:spPr>
      </p:pic>
      <p:sp>
        <p:nvSpPr>
          <p:cNvPr id="16" name="TextBox 15">
            <a:extLst>
              <a:ext uri="{FF2B5EF4-FFF2-40B4-BE49-F238E27FC236}">
                <a16:creationId xmlns="" xmlns:a16="http://schemas.microsoft.com/office/drawing/2014/main" id="{A16DD704-BB23-4095-8698-2FB5CAC91FF6}"/>
              </a:ext>
            </a:extLst>
          </p:cNvPr>
          <p:cNvSpPr txBox="1"/>
          <p:nvPr/>
        </p:nvSpPr>
        <p:spPr>
          <a:xfrm flipH="1">
            <a:off x="690665" y="493909"/>
            <a:ext cx="3311119" cy="1200329"/>
          </a:xfrm>
          <a:prstGeom prst="rect">
            <a:avLst/>
          </a:prstGeom>
          <a:noFill/>
        </p:spPr>
        <p:txBody>
          <a:bodyPr wrap="square" rtlCol="0">
            <a:spAutoFit/>
          </a:bodyPr>
          <a:lstStyle/>
          <a:p>
            <a:r>
              <a:rPr lang="id-ID" altLang="ko-KR" sz="3600" b="1" dirty="0" smtClean="0">
                <a:solidFill>
                  <a:schemeClr val="bg1"/>
                </a:solidFill>
                <a:latin typeface="+mj-lt"/>
                <a:cs typeface="Arial" pitchFamily="34" charset="0"/>
              </a:rPr>
              <a:t>WHY USE CSS ?</a:t>
            </a:r>
            <a:endParaRPr lang="en-US" altLang="ko-KR" sz="3600" b="1" dirty="0">
              <a:solidFill>
                <a:schemeClr val="bg1"/>
              </a:solidFill>
              <a:latin typeface="+mj-lt"/>
              <a:cs typeface="Arial" pitchFamily="34" charset="0"/>
            </a:endParaRPr>
          </a:p>
        </p:txBody>
      </p:sp>
      <p:sp>
        <p:nvSpPr>
          <p:cNvPr id="5" name="TextBox 4"/>
          <p:cNvSpPr txBox="1"/>
          <p:nvPr/>
        </p:nvSpPr>
        <p:spPr>
          <a:xfrm>
            <a:off x="228600" y="2000250"/>
            <a:ext cx="5238750" cy="1569660"/>
          </a:xfrm>
          <a:prstGeom prst="rect">
            <a:avLst/>
          </a:prstGeom>
          <a:noFill/>
        </p:spPr>
        <p:txBody>
          <a:bodyPr wrap="square" rtlCol="0">
            <a:spAutoFit/>
          </a:bodyPr>
          <a:lstStyle/>
          <a:p>
            <a:pPr algn="just"/>
            <a:r>
              <a:rPr lang="en-US" sz="2400" b="1" dirty="0">
                <a:solidFill>
                  <a:schemeClr val="accent2">
                    <a:lumMod val="20000"/>
                    <a:lumOff val="80000"/>
                  </a:schemeClr>
                </a:solidFill>
                <a:latin typeface="Times New Roman" panose="02020603050405020304" pitchFamily="18" charset="0"/>
                <a:cs typeface="Times New Roman" panose="02020603050405020304" pitchFamily="18" charset="0"/>
              </a:rPr>
              <a:t>CSS is used to define styles for your web pages, including the design, layout and variations in display for different devices and screen sizes.</a:t>
            </a:r>
            <a:endParaRPr lang="id-ID" sz="2400"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28599" y="4000500"/>
            <a:ext cx="4619625" cy="1938992"/>
          </a:xfrm>
          <a:prstGeom prst="rect">
            <a:avLst/>
          </a:prstGeom>
          <a:noFill/>
        </p:spPr>
        <p:txBody>
          <a:bodyPr wrap="square" rtlCol="0">
            <a:spAutoFit/>
          </a:bodyPr>
          <a:lstStyle/>
          <a:p>
            <a:pPr algn="just"/>
            <a:r>
              <a:rPr lang="id-ID" sz="2400" i="1" dirty="0">
                <a:solidFill>
                  <a:schemeClr val="bg1"/>
                </a:solidFill>
                <a:latin typeface="Times New Roman" panose="02020603050405020304" pitchFamily="18" charset="0"/>
                <a:cs typeface="Times New Roman" panose="02020603050405020304" pitchFamily="18" charset="0"/>
              </a:rPr>
              <a:t>CSS digunakan untuk menentukan gaya halaman web Anda, termasuk desain, tata letak, dan variasi tampilan untuk berbagai perangkat dan ukuran layar.</a:t>
            </a:r>
          </a:p>
        </p:txBody>
      </p:sp>
    </p:spTree>
    <p:extLst>
      <p:ext uri="{BB962C8B-B14F-4D97-AF65-F5344CB8AC3E}">
        <p14:creationId xmlns:p14="http://schemas.microsoft.com/office/powerpoint/2010/main" val="2645269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73" name="TextBox 72">
            <a:extLst>
              <a:ext uri="{FF2B5EF4-FFF2-40B4-BE49-F238E27FC236}">
                <a16:creationId xmlns="" xmlns:a16="http://schemas.microsoft.com/office/drawing/2014/main" id="{5A716AAF-5FE0-4A37-A84A-ABEC97E40C19}"/>
              </a:ext>
            </a:extLst>
          </p:cNvPr>
          <p:cNvSpPr txBox="1"/>
          <p:nvPr/>
        </p:nvSpPr>
        <p:spPr>
          <a:xfrm>
            <a:off x="3619500" y="0"/>
            <a:ext cx="4198426" cy="769441"/>
          </a:xfrm>
          <a:prstGeom prst="rect">
            <a:avLst/>
          </a:prstGeom>
          <a:solidFill>
            <a:schemeClr val="accent1">
              <a:lumMod val="50000"/>
              <a:alpha val="70000"/>
            </a:schemeClr>
          </a:solidFill>
        </p:spPr>
        <p:txBody>
          <a:bodyPr wrap="square" rtlCol="0" anchor="ctr">
            <a:spAutoFit/>
          </a:bodyPr>
          <a:lstStyle/>
          <a:p>
            <a:pPr algn="dist"/>
            <a:r>
              <a:rPr lang="id-ID" altLang="ko-KR" sz="4400" b="1" dirty="0" smtClean="0">
                <a:solidFill>
                  <a:schemeClr val="bg1"/>
                </a:solidFill>
                <a:latin typeface="+mj-lt"/>
                <a:cs typeface="Arial" pitchFamily="34" charset="0"/>
              </a:rPr>
              <a:t>CSS EXAMPLE</a:t>
            </a:r>
            <a:endParaRPr lang="en-US" altLang="ko-KR" sz="4400" b="1" dirty="0">
              <a:solidFill>
                <a:schemeClr val="bg1"/>
              </a:solidFill>
              <a:latin typeface="+mj-lt"/>
              <a:cs typeface="Arial" pitchFamily="34" charset="0"/>
            </a:endParaRPr>
          </a:p>
        </p:txBody>
      </p:sp>
      <p:pic>
        <p:nvPicPr>
          <p:cNvPr id="2" name="Picture 1"/>
          <p:cNvPicPr>
            <a:picLocks noChangeAspect="1"/>
          </p:cNvPicPr>
          <p:nvPr/>
        </p:nvPicPr>
        <p:blipFill>
          <a:blip r:embed="rId2"/>
          <a:stretch>
            <a:fillRect/>
          </a:stretch>
        </p:blipFill>
        <p:spPr>
          <a:xfrm>
            <a:off x="0" y="764377"/>
            <a:ext cx="12191999" cy="6093623"/>
          </a:xfrm>
          <a:prstGeom prst="rect">
            <a:avLst/>
          </a:prstGeom>
        </p:spPr>
      </p:pic>
    </p:spTree>
    <p:extLst>
      <p:ext uri="{BB962C8B-B14F-4D97-AF65-F5344CB8AC3E}">
        <p14:creationId xmlns:p14="http://schemas.microsoft.com/office/powerpoint/2010/main" val="277452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5000" b="-55000"/>
          </a:stretch>
        </a:blipFill>
        <a:effectLst/>
      </p:bgPr>
    </p:bg>
    <p:spTree>
      <p:nvGrpSpPr>
        <p:cNvPr id="1" name=""/>
        <p:cNvGrpSpPr/>
        <p:nvPr/>
      </p:nvGrpSpPr>
      <p:grpSpPr>
        <a:xfrm>
          <a:off x="0" y="0"/>
          <a:ext cx="0" cy="0"/>
          <a:chOff x="0" y="0"/>
          <a:chExt cx="0" cy="0"/>
        </a:xfrm>
      </p:grpSpPr>
      <p:sp>
        <p:nvSpPr>
          <p:cNvPr id="21" name="TextBox 20">
            <a:extLst>
              <a:ext uri="{FF2B5EF4-FFF2-40B4-BE49-F238E27FC236}">
                <a16:creationId xmlns="" xmlns:a16="http://schemas.microsoft.com/office/drawing/2014/main" id="{B6670E60-B09E-4B8A-AE01-A9BDBAD672DB}"/>
              </a:ext>
            </a:extLst>
          </p:cNvPr>
          <p:cNvSpPr txBox="1"/>
          <p:nvPr/>
        </p:nvSpPr>
        <p:spPr>
          <a:xfrm>
            <a:off x="2217578" y="548104"/>
            <a:ext cx="8214044" cy="769441"/>
          </a:xfrm>
          <a:prstGeom prst="rect">
            <a:avLst/>
          </a:prstGeom>
          <a:solidFill>
            <a:schemeClr val="accent1">
              <a:lumMod val="20000"/>
              <a:lumOff val="80000"/>
            </a:schemeClr>
          </a:solidFill>
        </p:spPr>
        <p:txBody>
          <a:bodyPr wrap="square" rtlCol="0" anchor="ctr">
            <a:spAutoFit/>
          </a:bodyPr>
          <a:lstStyle/>
          <a:p>
            <a:pPr algn="ctr"/>
            <a:r>
              <a:rPr lang="en-US" sz="4400" dirty="0"/>
              <a:t>CSS Solved a Big Problem</a:t>
            </a:r>
          </a:p>
        </p:txBody>
      </p:sp>
      <p:sp>
        <p:nvSpPr>
          <p:cNvPr id="29" name="TextBox 28">
            <a:extLst>
              <a:ext uri="{FF2B5EF4-FFF2-40B4-BE49-F238E27FC236}">
                <a16:creationId xmlns="" xmlns:a16="http://schemas.microsoft.com/office/drawing/2014/main" id="{696780D7-95FC-472E-82B8-F83641D1FEB0}"/>
              </a:ext>
            </a:extLst>
          </p:cNvPr>
          <p:cNvSpPr txBox="1"/>
          <p:nvPr/>
        </p:nvSpPr>
        <p:spPr>
          <a:xfrm>
            <a:off x="130174" y="1814841"/>
            <a:ext cx="5714136" cy="4401205"/>
          </a:xfrm>
          <a:prstGeom prst="rect">
            <a:avLst/>
          </a:prstGeom>
          <a:solidFill>
            <a:schemeClr val="accent6">
              <a:lumMod val="20000"/>
              <a:lumOff val="80000"/>
            </a:schemeClr>
          </a:solid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HTML </a:t>
            </a:r>
            <a:r>
              <a:rPr lang="en-US" sz="2000" dirty="0">
                <a:latin typeface="Times New Roman" panose="02020603050405020304" pitchFamily="18" charset="0"/>
                <a:cs typeface="Times New Roman" panose="02020603050405020304" pitchFamily="18" charset="0"/>
              </a:rPr>
              <a:t>was created to </a:t>
            </a:r>
            <a:r>
              <a:rPr lang="en-US" sz="2000" b="1" dirty="0">
                <a:latin typeface="Times New Roman" panose="02020603050405020304" pitchFamily="18" charset="0"/>
                <a:cs typeface="Times New Roman" panose="02020603050405020304" pitchFamily="18" charset="0"/>
              </a:rPr>
              <a:t>describe the content</a:t>
            </a:r>
            <a:r>
              <a:rPr lang="en-US" sz="2000" dirty="0">
                <a:latin typeface="Times New Roman" panose="02020603050405020304" pitchFamily="18" charset="0"/>
                <a:cs typeface="Times New Roman" panose="02020603050405020304" pitchFamily="18" charset="0"/>
              </a:rPr>
              <a:t> of a web page, like:</a:t>
            </a:r>
          </a:p>
          <a:p>
            <a:pPr algn="just"/>
            <a:r>
              <a:rPr lang="en-US" sz="2000" dirty="0">
                <a:latin typeface="Times New Roman" panose="02020603050405020304" pitchFamily="18" charset="0"/>
                <a:cs typeface="Times New Roman" panose="02020603050405020304" pitchFamily="18" charset="0"/>
              </a:rPr>
              <a:t>&lt;h1&gt;This is a heading&lt;/h1&gt;</a:t>
            </a:r>
          </a:p>
          <a:p>
            <a:pPr algn="just"/>
            <a:r>
              <a:rPr lang="en-US" sz="2000" dirty="0">
                <a:latin typeface="Times New Roman" panose="02020603050405020304" pitchFamily="18" charset="0"/>
                <a:cs typeface="Times New Roman" panose="02020603050405020304" pitchFamily="18" charset="0"/>
              </a:rPr>
              <a:t>&lt;p&gt;This is a paragraph.&lt;/p&gt;</a:t>
            </a:r>
          </a:p>
          <a:p>
            <a:pPr algn="just"/>
            <a:r>
              <a:rPr lang="en-US" sz="2000" dirty="0">
                <a:latin typeface="Times New Roman" panose="02020603050405020304" pitchFamily="18" charset="0"/>
                <a:cs typeface="Times New Roman" panose="02020603050405020304" pitchFamily="18" charset="0"/>
              </a:rPr>
              <a:t>When tags like &lt;font&gt;, and color attributes were added to the HTML 3.2 specification, it started a nightmare for web developers. Development of large websites, where fonts and color information were added to every single page, became a long and expensive process.</a:t>
            </a:r>
          </a:p>
          <a:p>
            <a:pPr algn="just"/>
            <a:r>
              <a:rPr lang="en-US" sz="2000" dirty="0">
                <a:latin typeface="Times New Roman" panose="02020603050405020304" pitchFamily="18" charset="0"/>
                <a:cs typeface="Times New Roman" panose="02020603050405020304" pitchFamily="18" charset="0"/>
              </a:rPr>
              <a:t>To solve this problem, the World Wide Web Consortium (W3C) created CSS.</a:t>
            </a:r>
          </a:p>
          <a:p>
            <a:pPr algn="just"/>
            <a:r>
              <a:rPr lang="en-US" sz="2000" dirty="0">
                <a:latin typeface="Times New Roman" panose="02020603050405020304" pitchFamily="18" charset="0"/>
                <a:cs typeface="Times New Roman" panose="02020603050405020304" pitchFamily="18" charset="0"/>
              </a:rPr>
              <a:t>CSS removed the style formatting from the HTML page!</a:t>
            </a:r>
          </a:p>
        </p:txBody>
      </p:sp>
      <p:sp>
        <p:nvSpPr>
          <p:cNvPr id="5" name="TextBox 4"/>
          <p:cNvSpPr txBox="1"/>
          <p:nvPr/>
        </p:nvSpPr>
        <p:spPr>
          <a:xfrm>
            <a:off x="6324600" y="1968729"/>
            <a:ext cx="5619750" cy="4093428"/>
          </a:xfrm>
          <a:prstGeom prst="rect">
            <a:avLst/>
          </a:prstGeom>
          <a:solidFill>
            <a:srgbClr val="FFCCFF"/>
          </a:solidFill>
        </p:spPr>
        <p:txBody>
          <a:bodyPr wrap="square" rtlCol="0">
            <a:spAutoFit/>
          </a:bodyPr>
          <a:lstStyle/>
          <a:p>
            <a:r>
              <a:rPr lang="id-ID" sz="2000" dirty="0" smtClean="0">
                <a:latin typeface="Times New Roman" panose="02020603050405020304" pitchFamily="18" charset="0"/>
                <a:cs typeface="Times New Roman" panose="02020603050405020304" pitchFamily="18" charset="0"/>
              </a:rPr>
              <a:t>HTML </a:t>
            </a:r>
            <a:r>
              <a:rPr lang="id-ID" sz="2000" dirty="0">
                <a:latin typeface="Times New Roman" panose="02020603050405020304" pitchFamily="18" charset="0"/>
                <a:cs typeface="Times New Roman" panose="02020603050405020304" pitchFamily="18" charset="0"/>
              </a:rPr>
              <a:t>dibuat untuk mendeskripsikan konten halaman web, seperti</a:t>
            </a:r>
            <a:r>
              <a:rPr lang="id-ID"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&lt;h1&gt;This is a heading&lt;/h1&gt;</a:t>
            </a:r>
          </a:p>
          <a:p>
            <a:pPr algn="just"/>
            <a:r>
              <a:rPr lang="en-US" sz="2000" dirty="0">
                <a:latin typeface="Times New Roman" panose="02020603050405020304" pitchFamily="18" charset="0"/>
                <a:cs typeface="Times New Roman" panose="02020603050405020304" pitchFamily="18" charset="0"/>
              </a:rPr>
              <a:t>&lt;p&gt;This is a paragraph.&lt;/p&gt;</a:t>
            </a:r>
          </a:p>
          <a:p>
            <a:r>
              <a:rPr lang="id-ID" sz="2000" dirty="0">
                <a:latin typeface="Times New Roman" panose="02020603050405020304" pitchFamily="18" charset="0"/>
                <a:cs typeface="Times New Roman" panose="02020603050405020304" pitchFamily="18" charset="0"/>
              </a:rPr>
              <a:t>Saat tag seperti &lt;font&gt;, dan atribut warna ditambahkan ke spesifikasi HTML 3.2, itu memulai mimpi buruk bagi pengembang web. Pengembangan situs web besar, di mana font dan informasi warna ditambahkan ke setiap halaman, menjadi proses yang </a:t>
            </a:r>
            <a:r>
              <a:rPr lang="id-ID" sz="2000" dirty="0" smtClean="0">
                <a:latin typeface="Times New Roman" panose="02020603050405020304" pitchFamily="18" charset="0"/>
                <a:cs typeface="Times New Roman" panose="02020603050405020304" pitchFamily="18" charset="0"/>
              </a:rPr>
              <a:t>panjang.</a:t>
            </a:r>
            <a:endParaRPr lang="id-ID" sz="2000" dirty="0">
              <a:latin typeface="Times New Roman" panose="02020603050405020304" pitchFamily="18" charset="0"/>
              <a:cs typeface="Times New Roman" panose="02020603050405020304" pitchFamily="18" charset="0"/>
            </a:endParaRPr>
          </a:p>
          <a:p>
            <a:r>
              <a:rPr lang="id-ID" sz="2000" dirty="0">
                <a:latin typeface="Times New Roman" panose="02020603050405020304" pitchFamily="18" charset="0"/>
                <a:cs typeface="Times New Roman" panose="02020603050405020304" pitchFamily="18" charset="0"/>
              </a:rPr>
              <a:t>Untuk mengatasi masalah ini, World Wide Web Consortium (W3C) membuat CSS.</a:t>
            </a:r>
          </a:p>
          <a:p>
            <a:r>
              <a:rPr lang="id-ID" sz="2000" dirty="0">
                <a:latin typeface="Times New Roman" panose="02020603050405020304" pitchFamily="18" charset="0"/>
                <a:cs typeface="Times New Roman" panose="02020603050405020304" pitchFamily="18" charset="0"/>
              </a:rPr>
              <a:t>CSS menghapus format gaya dari halaman HTML!</a:t>
            </a:r>
          </a:p>
        </p:txBody>
      </p:sp>
    </p:spTree>
    <p:extLst>
      <p:ext uri="{BB962C8B-B14F-4D97-AF65-F5344CB8AC3E}">
        <p14:creationId xmlns:p14="http://schemas.microsoft.com/office/powerpoint/2010/main" val="2593832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3446" r="23446"/>
          <a:stretch>
            <a:fillRect/>
          </a:stretch>
        </p:blipFill>
        <p:spPr/>
      </p:pic>
      <p:sp>
        <p:nvSpPr>
          <p:cNvPr id="4" name="Explosion 2 3"/>
          <p:cNvSpPr/>
          <p:nvPr/>
        </p:nvSpPr>
        <p:spPr>
          <a:xfrm>
            <a:off x="247650" y="342900"/>
            <a:ext cx="6134100" cy="2019300"/>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CSS Saves a Lot of Work!</a:t>
            </a:r>
          </a:p>
        </p:txBody>
      </p:sp>
      <p:sp>
        <p:nvSpPr>
          <p:cNvPr id="5" name="TextBox 4"/>
          <p:cNvSpPr txBox="1"/>
          <p:nvPr/>
        </p:nvSpPr>
        <p:spPr>
          <a:xfrm>
            <a:off x="0" y="2800350"/>
            <a:ext cx="5847486" cy="221599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style definitions are normally saved in external .</a:t>
            </a:r>
            <a:r>
              <a:rPr lang="en-US" sz="2000" dirty="0" err="1">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files.</a:t>
            </a:r>
          </a:p>
          <a:p>
            <a:pPr>
              <a:lnSpc>
                <a:spcPct val="150000"/>
              </a:lnSpc>
            </a:pPr>
            <a:r>
              <a:rPr lang="en-US" sz="2000" dirty="0">
                <a:latin typeface="Times New Roman" panose="02020603050405020304" pitchFamily="18" charset="0"/>
                <a:cs typeface="Times New Roman" panose="02020603050405020304" pitchFamily="18" charset="0"/>
              </a:rPr>
              <a:t>With an external </a:t>
            </a:r>
            <a:r>
              <a:rPr lang="en-US" sz="2000" dirty="0" err="1">
                <a:latin typeface="Times New Roman" panose="02020603050405020304" pitchFamily="18" charset="0"/>
                <a:cs typeface="Times New Roman" panose="02020603050405020304" pitchFamily="18" charset="0"/>
              </a:rPr>
              <a:t>stylesheet</a:t>
            </a:r>
            <a:r>
              <a:rPr lang="en-US" sz="2000" dirty="0">
                <a:latin typeface="Times New Roman" panose="02020603050405020304" pitchFamily="18" charset="0"/>
                <a:cs typeface="Times New Roman" panose="02020603050405020304" pitchFamily="18" charset="0"/>
              </a:rPr>
              <a:t> file, you can change the look of an entire website by changing just one file!</a:t>
            </a:r>
          </a:p>
          <a:p>
            <a:endParaRPr lang="id-ID" dirty="0"/>
          </a:p>
        </p:txBody>
      </p:sp>
    </p:spTree>
    <p:extLst>
      <p:ext uri="{BB962C8B-B14F-4D97-AF65-F5344CB8AC3E}">
        <p14:creationId xmlns:p14="http://schemas.microsoft.com/office/powerpoint/2010/main" val="666875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181100"/>
            <a:ext cx="12192000" cy="567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ounded Rectangle 2"/>
          <p:cNvSpPr/>
          <p:nvPr/>
        </p:nvSpPr>
        <p:spPr>
          <a:xfrm>
            <a:off x="1885950" y="0"/>
            <a:ext cx="8439150" cy="647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spc="50" dirty="0">
                <a:ln w="9525" cmpd="sng">
                  <a:solidFill>
                    <a:schemeClr val="accent1"/>
                  </a:solidFill>
                  <a:prstDash val="solid"/>
                </a:ln>
                <a:solidFill>
                  <a:srgbClr val="70AD47">
                    <a:tint val="1000"/>
                  </a:srgbClr>
                </a:solidFill>
                <a:effectLst>
                  <a:glow rad="38100">
                    <a:schemeClr val="accent1">
                      <a:alpha val="40000"/>
                    </a:schemeClr>
                  </a:glow>
                </a:effectLst>
              </a:rPr>
              <a:t>CSS Syntax</a:t>
            </a:r>
          </a:p>
        </p:txBody>
      </p:sp>
      <p:pic>
        <p:nvPicPr>
          <p:cNvPr id="6" name="Picture 5"/>
          <p:cNvPicPr>
            <a:picLocks noChangeAspect="1"/>
          </p:cNvPicPr>
          <p:nvPr/>
        </p:nvPicPr>
        <p:blipFill>
          <a:blip r:embed="rId2"/>
          <a:stretch>
            <a:fillRect/>
          </a:stretch>
        </p:blipFill>
        <p:spPr>
          <a:xfrm>
            <a:off x="0" y="2533650"/>
            <a:ext cx="12268200" cy="1485900"/>
          </a:xfrm>
          <a:prstGeom prst="rect">
            <a:avLst/>
          </a:prstGeom>
        </p:spPr>
      </p:pic>
      <p:sp>
        <p:nvSpPr>
          <p:cNvPr id="18" name="Rectangle 17"/>
          <p:cNvSpPr/>
          <p:nvPr/>
        </p:nvSpPr>
        <p:spPr>
          <a:xfrm>
            <a:off x="0" y="4019550"/>
            <a:ext cx="6172200" cy="28384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The selector points to the HTML element you want to style.</a:t>
            </a:r>
          </a:p>
          <a:p>
            <a:pPr algn="just"/>
            <a:endParaRPr lang="en-US" dirty="0">
              <a:solidFill>
                <a:schemeClr val="tx1"/>
              </a:solidFill>
            </a:endParaRPr>
          </a:p>
          <a:p>
            <a:pPr algn="just"/>
            <a:r>
              <a:rPr lang="en-US" dirty="0">
                <a:solidFill>
                  <a:schemeClr val="tx1"/>
                </a:solidFill>
              </a:rPr>
              <a:t>The declaration block contains one or more declarations separated by semicolons.</a:t>
            </a:r>
          </a:p>
          <a:p>
            <a:pPr algn="just"/>
            <a:endParaRPr lang="en-US" dirty="0">
              <a:solidFill>
                <a:schemeClr val="tx1"/>
              </a:solidFill>
            </a:endParaRPr>
          </a:p>
          <a:p>
            <a:pPr algn="just"/>
            <a:r>
              <a:rPr lang="en-US" dirty="0">
                <a:solidFill>
                  <a:schemeClr val="tx1"/>
                </a:solidFill>
              </a:rPr>
              <a:t>Each declaration includes a CSS property name and a value, separated by a colon.</a:t>
            </a:r>
          </a:p>
          <a:p>
            <a:pPr algn="just"/>
            <a:endParaRPr lang="en-US" dirty="0">
              <a:solidFill>
                <a:schemeClr val="tx1"/>
              </a:solidFill>
            </a:endParaRPr>
          </a:p>
          <a:p>
            <a:pPr algn="just"/>
            <a:r>
              <a:rPr lang="en-US" dirty="0">
                <a:solidFill>
                  <a:schemeClr val="tx1"/>
                </a:solidFill>
              </a:rPr>
              <a:t>Multiple CSS declarations are separated with semicolons, and declaration blocks are surrounded by curly braces.</a:t>
            </a:r>
            <a:endParaRPr lang="id-ID" dirty="0">
              <a:solidFill>
                <a:schemeClr val="tx1"/>
              </a:solidFill>
            </a:endParaRPr>
          </a:p>
        </p:txBody>
      </p:sp>
      <p:sp>
        <p:nvSpPr>
          <p:cNvPr id="19" name="Rectangle 18"/>
          <p:cNvSpPr/>
          <p:nvPr/>
        </p:nvSpPr>
        <p:spPr>
          <a:xfrm>
            <a:off x="6172200" y="4019550"/>
            <a:ext cx="6019800" cy="28384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id-ID" sz="2000" dirty="0">
                <a:solidFill>
                  <a:schemeClr val="tx1"/>
                </a:solidFill>
              </a:rPr>
              <a:t/>
            </a:r>
            <a:br>
              <a:rPr lang="id-ID" sz="2000" dirty="0">
                <a:solidFill>
                  <a:schemeClr val="tx1"/>
                </a:solidFill>
              </a:rPr>
            </a:br>
            <a:r>
              <a:rPr lang="id-ID" sz="2000" dirty="0" smtClean="0">
                <a:solidFill>
                  <a:schemeClr val="tx1"/>
                </a:solidFill>
              </a:rPr>
              <a:t>Selektor </a:t>
            </a:r>
            <a:r>
              <a:rPr lang="id-ID" sz="2000" dirty="0">
                <a:solidFill>
                  <a:schemeClr val="tx1"/>
                </a:solidFill>
              </a:rPr>
              <a:t>menunjuk ke elemen HTML </a:t>
            </a:r>
            <a:r>
              <a:rPr lang="en-US" sz="2000" dirty="0">
                <a:solidFill>
                  <a:schemeClr val="tx1"/>
                </a:solidFill>
              </a:rPr>
              <a:t>you want to style</a:t>
            </a:r>
            <a:r>
              <a:rPr lang="id-ID" sz="2000" dirty="0" smtClean="0">
                <a:solidFill>
                  <a:schemeClr val="tx1"/>
                </a:solidFill>
              </a:rPr>
              <a:t>.</a:t>
            </a:r>
            <a:r>
              <a:rPr lang="id-ID" sz="2000" dirty="0">
                <a:solidFill>
                  <a:schemeClr val="tx1"/>
                </a:solidFill>
              </a:rPr>
              <a:t/>
            </a:r>
            <a:br>
              <a:rPr lang="id-ID" sz="2000" dirty="0">
                <a:solidFill>
                  <a:schemeClr val="tx1"/>
                </a:solidFill>
              </a:rPr>
            </a:br>
            <a:r>
              <a:rPr lang="id-ID" sz="2000" dirty="0" smtClean="0">
                <a:solidFill>
                  <a:schemeClr val="tx1"/>
                </a:solidFill>
              </a:rPr>
              <a:t>Blok </a:t>
            </a:r>
            <a:r>
              <a:rPr lang="id-ID" sz="2000" dirty="0">
                <a:solidFill>
                  <a:schemeClr val="tx1"/>
                </a:solidFill>
              </a:rPr>
              <a:t>deklarasi berisi satu atau lebih deklarasi yang dipisahkan oleh titik koma.</a:t>
            </a:r>
            <a:br>
              <a:rPr lang="id-ID" sz="2000" dirty="0">
                <a:solidFill>
                  <a:schemeClr val="tx1"/>
                </a:solidFill>
              </a:rPr>
            </a:br>
            <a:r>
              <a:rPr lang="id-ID" sz="2000" dirty="0" smtClean="0">
                <a:solidFill>
                  <a:schemeClr val="tx1"/>
                </a:solidFill>
              </a:rPr>
              <a:t>Setiap </a:t>
            </a:r>
            <a:r>
              <a:rPr lang="id-ID" sz="2000" dirty="0">
                <a:solidFill>
                  <a:schemeClr val="tx1"/>
                </a:solidFill>
              </a:rPr>
              <a:t>deklarasi menyertakan nama properti CSS dan nilai, dipisahkan oleh titik dua.</a:t>
            </a:r>
            <a:br>
              <a:rPr lang="id-ID" sz="2000" dirty="0">
                <a:solidFill>
                  <a:schemeClr val="tx1"/>
                </a:solidFill>
              </a:rPr>
            </a:br>
            <a:r>
              <a:rPr lang="id-ID" sz="2000" dirty="0" smtClean="0">
                <a:solidFill>
                  <a:schemeClr val="tx1"/>
                </a:solidFill>
              </a:rPr>
              <a:t>Beberapa </a:t>
            </a:r>
            <a:r>
              <a:rPr lang="id-ID" sz="2000" dirty="0">
                <a:solidFill>
                  <a:schemeClr val="tx1"/>
                </a:solidFill>
              </a:rPr>
              <a:t>deklarasi CSS dipisahkan dengan titik koma, dan blok deklarasi dikelilingi oleh tanda kurung kurawal.</a:t>
            </a:r>
          </a:p>
          <a:p>
            <a:pPr algn="ctr"/>
            <a:endParaRPr lang="id-ID" dirty="0"/>
          </a:p>
        </p:txBody>
      </p:sp>
      <p:sp>
        <p:nvSpPr>
          <p:cNvPr id="20" name="Rectangle 19"/>
          <p:cNvSpPr/>
          <p:nvPr/>
        </p:nvSpPr>
        <p:spPr>
          <a:xfrm>
            <a:off x="0" y="1181100"/>
            <a:ext cx="6172200" cy="13525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 CSS rule-set consists of a selector and a declaration block:</a:t>
            </a:r>
            <a:endParaRPr lang="id-ID" dirty="0">
              <a:solidFill>
                <a:schemeClr val="tx1"/>
              </a:solidFill>
            </a:endParaRPr>
          </a:p>
        </p:txBody>
      </p:sp>
      <p:sp>
        <p:nvSpPr>
          <p:cNvPr id="21" name="Rectangle 20"/>
          <p:cNvSpPr/>
          <p:nvPr/>
        </p:nvSpPr>
        <p:spPr>
          <a:xfrm>
            <a:off x="6172200" y="1181100"/>
            <a:ext cx="6019800" cy="135255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solidFill>
                  <a:schemeClr val="tx1"/>
                </a:solidFill>
              </a:rPr>
              <a:t>Set aturan CSS terdiri dari selektor dan blok deklarasi:</a:t>
            </a:r>
          </a:p>
        </p:txBody>
      </p:sp>
    </p:spTree>
    <p:extLst>
      <p:ext uri="{BB962C8B-B14F-4D97-AF65-F5344CB8AC3E}">
        <p14:creationId xmlns:p14="http://schemas.microsoft.com/office/powerpoint/2010/main" val="1884850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 Placeholder 10">
            <a:extLst>
              <a:ext uri="{FF2B5EF4-FFF2-40B4-BE49-F238E27FC236}">
                <a16:creationId xmlns="" xmlns:a16="http://schemas.microsoft.com/office/drawing/2014/main" id="{8AB1DFCD-725F-45A0-8E03-3540B62AC6C0}"/>
              </a:ext>
            </a:extLst>
          </p:cNvPr>
          <p:cNvSpPr txBox="1">
            <a:spLocks/>
          </p:cNvSpPr>
          <p:nvPr/>
        </p:nvSpPr>
        <p:spPr>
          <a:xfrm>
            <a:off x="2773541" y="689907"/>
            <a:ext cx="4992866" cy="1614272"/>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id-ID" altLang="ko-KR" sz="4000" b="1" dirty="0" smtClean="0">
                <a:solidFill>
                  <a:schemeClr val="bg1"/>
                </a:solidFill>
                <a:latin typeface="+mj-lt"/>
                <a:cs typeface="Arial" pitchFamily="34" charset="0"/>
              </a:rPr>
              <a:t>EXAMPLE</a:t>
            </a:r>
            <a:endParaRPr lang="en-US" altLang="ko-KR" sz="4000" b="1" dirty="0">
              <a:solidFill>
                <a:schemeClr val="bg1"/>
              </a:solidFill>
              <a:latin typeface="+mj-lt"/>
              <a:cs typeface="Arial" pitchFamily="34" charset="0"/>
            </a:endParaRPr>
          </a:p>
        </p:txBody>
      </p:sp>
      <p:pic>
        <p:nvPicPr>
          <p:cNvPr id="2" name="Picture 1"/>
          <p:cNvPicPr>
            <a:picLocks noChangeAspect="1"/>
          </p:cNvPicPr>
          <p:nvPr/>
        </p:nvPicPr>
        <p:blipFill>
          <a:blip r:embed="rId2"/>
          <a:stretch>
            <a:fillRect/>
          </a:stretch>
        </p:blipFill>
        <p:spPr>
          <a:xfrm>
            <a:off x="5383391" y="0"/>
            <a:ext cx="6808609" cy="2304179"/>
          </a:xfrm>
          <a:prstGeom prst="rect">
            <a:avLst/>
          </a:prstGeom>
        </p:spPr>
      </p:pic>
      <p:sp>
        <p:nvSpPr>
          <p:cNvPr id="3" name="Rectangle 2"/>
          <p:cNvSpPr/>
          <p:nvPr/>
        </p:nvSpPr>
        <p:spPr>
          <a:xfrm>
            <a:off x="0" y="2724150"/>
            <a:ext cx="12192000" cy="413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0" y="2724150"/>
            <a:ext cx="6096000" cy="413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Rectangle 2"/>
          <p:cNvSpPr>
            <a:spLocks noChangeArrowheads="1"/>
          </p:cNvSpPr>
          <p:nvPr/>
        </p:nvSpPr>
        <p:spPr bwMode="auto">
          <a:xfrm>
            <a:off x="11291" y="3811012"/>
            <a:ext cx="6084709" cy="30469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id-ID"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id-ID" sz="2000" b="1"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p</a:t>
            </a:r>
            <a:r>
              <a:rPr kumimoji="0" lang="id-ID"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a </a:t>
            </a:r>
            <a:r>
              <a:rPr kumimoji="0" lang="id-ID"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selector</a:t>
            </a:r>
            <a:r>
              <a:rPr kumimoji="0" lang="id-ID"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in CSS (it points to the HTML element you want to style: &lt;p&gt;).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id-ID" sz="2000" b="1"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color</a:t>
            </a:r>
            <a:r>
              <a:rPr kumimoji="0" lang="id-ID"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a property, and </a:t>
            </a:r>
            <a:r>
              <a:rPr kumimoji="0" lang="id-ID" sz="2000" b="1"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red</a:t>
            </a:r>
            <a:r>
              <a:rPr kumimoji="0" lang="id-ID"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the property value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id-ID" sz="2000" b="1"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text-align</a:t>
            </a:r>
            <a:r>
              <a:rPr kumimoji="0" lang="id-ID"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a property, and </a:t>
            </a:r>
            <a:r>
              <a:rPr kumimoji="0" lang="id-ID" sz="2000" b="1"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center</a:t>
            </a:r>
            <a:r>
              <a:rPr kumimoji="0" lang="id-ID"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the property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107291" y="2724150"/>
            <a:ext cx="6096000" cy="4133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lnSpc>
                <a:spcPct val="200000"/>
              </a:lnSpc>
              <a:buFont typeface="Arial" panose="020B0604020202020204" pitchFamily="34" charset="0"/>
              <a:buChar char="•"/>
            </a:pPr>
            <a:r>
              <a:rPr lang="id-ID" sz="2000" dirty="0">
                <a:solidFill>
                  <a:srgbClr val="FF0000"/>
                </a:solidFill>
                <a:latin typeface="Times New Roman" panose="02020603050405020304" pitchFamily="18" charset="0"/>
                <a:cs typeface="Times New Roman" panose="02020603050405020304" pitchFamily="18" charset="0"/>
              </a:rPr>
              <a:t>p </a:t>
            </a:r>
            <a:r>
              <a:rPr lang="id-ID" sz="2000" dirty="0">
                <a:latin typeface="Times New Roman" panose="02020603050405020304" pitchFamily="18" charset="0"/>
                <a:cs typeface="Times New Roman" panose="02020603050405020304" pitchFamily="18" charset="0"/>
              </a:rPr>
              <a:t>adalah </a:t>
            </a:r>
            <a:r>
              <a:rPr lang="id-ID" sz="2000" dirty="0" smtClean="0">
                <a:latin typeface="Times New Roman" panose="02020603050405020304" pitchFamily="18" charset="0"/>
                <a:cs typeface="Times New Roman" panose="02020603050405020304" pitchFamily="18" charset="0"/>
              </a:rPr>
              <a:t>selector di </a:t>
            </a:r>
            <a:r>
              <a:rPr lang="id-ID" sz="2000" dirty="0">
                <a:latin typeface="Times New Roman" panose="02020603050405020304" pitchFamily="18" charset="0"/>
                <a:cs typeface="Times New Roman" panose="02020603050405020304" pitchFamily="18" charset="0"/>
              </a:rPr>
              <a:t>CSS (ini menunjuk ke elemen HTML yang ingin </a:t>
            </a:r>
            <a:r>
              <a:rPr lang="id-ID" sz="2000" dirty="0" smtClean="0">
                <a:latin typeface="Times New Roman" panose="02020603050405020304" pitchFamily="18" charset="0"/>
                <a:cs typeface="Times New Roman" panose="02020603050405020304" pitchFamily="18" charset="0"/>
              </a:rPr>
              <a:t>diberu style : </a:t>
            </a:r>
            <a:r>
              <a:rPr lang="id-ID" sz="2000" dirty="0">
                <a:latin typeface="Times New Roman" panose="02020603050405020304" pitchFamily="18" charset="0"/>
                <a:cs typeface="Times New Roman" panose="02020603050405020304" pitchFamily="18" charset="0"/>
              </a:rPr>
              <a:t>&lt;p&gt;).</a:t>
            </a:r>
          </a:p>
          <a:p>
            <a:pPr marL="342900" indent="-342900" algn="just">
              <a:lnSpc>
                <a:spcPct val="200000"/>
              </a:lnSpc>
              <a:buFont typeface="Arial" panose="020B0604020202020204" pitchFamily="34" charset="0"/>
              <a:buChar char="•"/>
            </a:pPr>
            <a:r>
              <a:rPr lang="id-ID" sz="2000" dirty="0" smtClean="0">
                <a:solidFill>
                  <a:srgbClr val="FF0000"/>
                </a:solidFill>
                <a:latin typeface="Times New Roman" panose="02020603050405020304" pitchFamily="18" charset="0"/>
                <a:cs typeface="Times New Roman" panose="02020603050405020304" pitchFamily="18" charset="0"/>
              </a:rPr>
              <a:t>color</a:t>
            </a:r>
            <a:r>
              <a:rPr lang="id-ID" sz="2000" dirty="0" smtClean="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adalah properti, dan </a:t>
            </a:r>
            <a:r>
              <a:rPr lang="id-ID" sz="2000" dirty="0" smtClean="0">
                <a:solidFill>
                  <a:srgbClr val="FF0000"/>
                </a:solidFill>
                <a:latin typeface="Times New Roman" panose="02020603050405020304" pitchFamily="18" charset="0"/>
                <a:cs typeface="Times New Roman" panose="02020603050405020304" pitchFamily="18" charset="0"/>
              </a:rPr>
              <a:t>red</a:t>
            </a:r>
            <a:r>
              <a:rPr lang="id-ID" sz="2000" dirty="0" smtClean="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adalah nilai properti</a:t>
            </a:r>
          </a:p>
          <a:p>
            <a:pPr marL="342900" indent="-342900" algn="just">
              <a:lnSpc>
                <a:spcPct val="200000"/>
              </a:lnSpc>
              <a:buFont typeface="Arial" panose="020B0604020202020204" pitchFamily="34" charset="0"/>
              <a:buChar char="•"/>
            </a:pPr>
            <a:r>
              <a:rPr lang="id-ID" sz="2000" dirty="0">
                <a:solidFill>
                  <a:srgbClr val="FF0000"/>
                </a:solidFill>
                <a:latin typeface="Times New Roman" panose="02020603050405020304" pitchFamily="18" charset="0"/>
                <a:cs typeface="Times New Roman" panose="02020603050405020304" pitchFamily="18" charset="0"/>
              </a:rPr>
              <a:t>text-align</a:t>
            </a:r>
            <a:r>
              <a:rPr lang="id-ID" sz="2000" dirty="0">
                <a:latin typeface="Times New Roman" panose="02020603050405020304" pitchFamily="18" charset="0"/>
                <a:cs typeface="Times New Roman" panose="02020603050405020304" pitchFamily="18" charset="0"/>
              </a:rPr>
              <a:t> adalah sebuah properti, dan </a:t>
            </a:r>
            <a:r>
              <a:rPr lang="id-ID" sz="2000" dirty="0" smtClean="0">
                <a:solidFill>
                  <a:srgbClr val="FF0000"/>
                </a:solidFill>
                <a:latin typeface="Times New Roman" panose="02020603050405020304" pitchFamily="18" charset="0"/>
                <a:cs typeface="Times New Roman" panose="02020603050405020304" pitchFamily="18" charset="0"/>
              </a:rPr>
              <a:t>center </a:t>
            </a:r>
            <a:r>
              <a:rPr lang="id-ID" sz="2000" dirty="0" smtClean="0">
                <a:latin typeface="Times New Roman" panose="02020603050405020304" pitchFamily="18" charset="0"/>
                <a:cs typeface="Times New Roman" panose="02020603050405020304" pitchFamily="18" charset="0"/>
              </a:rPr>
              <a:t>adalah </a:t>
            </a:r>
            <a:r>
              <a:rPr lang="id-ID" sz="2000" dirty="0">
                <a:latin typeface="Times New Roman" panose="02020603050405020304" pitchFamily="18" charset="0"/>
                <a:cs typeface="Times New Roman" panose="02020603050405020304" pitchFamily="18" charset="0"/>
              </a:rPr>
              <a:t>nilai properti</a:t>
            </a:r>
          </a:p>
        </p:txBody>
      </p:sp>
      <p:sp>
        <p:nvSpPr>
          <p:cNvPr id="9" name="Rounded Rectangle 8"/>
          <p:cNvSpPr/>
          <p:nvPr/>
        </p:nvSpPr>
        <p:spPr>
          <a:xfrm>
            <a:off x="171450" y="2994086"/>
            <a:ext cx="5429250" cy="6444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sz="2800" dirty="0" smtClean="0"/>
          </a:p>
          <a:p>
            <a:pPr algn="ctr"/>
            <a:r>
              <a:rPr lang="id-ID" sz="2800" dirty="0" smtClean="0"/>
              <a:t>Example </a:t>
            </a:r>
            <a:r>
              <a:rPr lang="id-ID" sz="2800" dirty="0"/>
              <a:t>Explained</a:t>
            </a:r>
          </a:p>
          <a:p>
            <a:pPr algn="ctr"/>
            <a:endParaRPr lang="id-ID" dirty="0"/>
          </a:p>
        </p:txBody>
      </p:sp>
    </p:spTree>
    <p:extLst>
      <p:ext uri="{BB962C8B-B14F-4D97-AF65-F5344CB8AC3E}">
        <p14:creationId xmlns:p14="http://schemas.microsoft.com/office/powerpoint/2010/main" val="2498161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rot="584818">
            <a:off x="137094" y="4721202"/>
            <a:ext cx="3124200" cy="1885950"/>
          </a:xfrm>
          <a:prstGeom prst="cloud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sz="2000" dirty="0"/>
              <a:t>CSS Selectors</a:t>
            </a:r>
          </a:p>
          <a:p>
            <a:pPr algn="ctr"/>
            <a:endParaRPr lang="id-ID" dirty="0"/>
          </a:p>
        </p:txBody>
      </p:sp>
      <p:sp>
        <p:nvSpPr>
          <p:cNvPr id="3" name="Rectangle 2"/>
          <p:cNvSpPr/>
          <p:nvPr/>
        </p:nvSpPr>
        <p:spPr>
          <a:xfrm>
            <a:off x="6267450" y="0"/>
            <a:ext cx="5924550"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400" dirty="0" smtClean="0">
                <a:latin typeface="Times New Roman" panose="02020603050405020304" pitchFamily="18" charset="0"/>
                <a:cs typeface="Times New Roman" panose="02020603050405020304" pitchFamily="18" charset="0"/>
              </a:rPr>
              <a:t>Selector CSS </a:t>
            </a:r>
            <a:r>
              <a:rPr lang="id-ID" sz="2400" dirty="0">
                <a:latin typeface="Times New Roman" panose="02020603050405020304" pitchFamily="18" charset="0"/>
                <a:cs typeface="Times New Roman" panose="02020603050405020304" pitchFamily="18" charset="0"/>
              </a:rPr>
              <a:t>digunakan untuk "menemukan" (atau memilih) elemen HTML </a:t>
            </a:r>
            <a:r>
              <a:rPr lang="en-US" sz="2400" dirty="0"/>
              <a:t>you want to style</a:t>
            </a:r>
            <a:r>
              <a:rPr lang="id-ID" sz="2400" dirty="0" smtClean="0">
                <a:latin typeface="Times New Roman" panose="02020603050405020304" pitchFamily="18" charset="0"/>
                <a:cs typeface="Times New Roman" panose="02020603050405020304" pitchFamily="18" charset="0"/>
              </a:rPr>
              <a:t>.</a:t>
            </a:r>
            <a:endParaRPr lang="id-ID" sz="2400" dirty="0">
              <a:latin typeface="Times New Roman" panose="02020603050405020304" pitchFamily="18" charset="0"/>
              <a:cs typeface="Times New Roman" panose="02020603050405020304" pitchFamily="18" charset="0"/>
            </a:endParaRPr>
          </a:p>
          <a:p>
            <a:pPr algn="just"/>
            <a:r>
              <a:rPr lang="id-ID" sz="2400" dirty="0" smtClean="0">
                <a:latin typeface="Times New Roman" panose="02020603050405020304" pitchFamily="18" charset="0"/>
                <a:cs typeface="Times New Roman" panose="02020603050405020304" pitchFamily="18" charset="0"/>
              </a:rPr>
              <a:t>Selector CSS dapat dibagi menjadi :</a:t>
            </a:r>
            <a:endParaRPr lang="id-ID"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id-ID" sz="2400" dirty="0" smtClean="0">
                <a:solidFill>
                  <a:schemeClr val="accent6">
                    <a:lumMod val="50000"/>
                  </a:schemeClr>
                </a:solidFill>
                <a:latin typeface="Times New Roman" panose="02020603050405020304" pitchFamily="18" charset="0"/>
                <a:cs typeface="Times New Roman" panose="02020603050405020304" pitchFamily="18" charset="0"/>
              </a:rPr>
              <a:t>Simple selectors </a:t>
            </a:r>
            <a:r>
              <a:rPr lang="id-ID" sz="2400" dirty="0" smtClean="0">
                <a:latin typeface="Times New Roman" panose="02020603050405020304" pitchFamily="18" charset="0"/>
                <a:cs typeface="Times New Roman" panose="02020603050405020304" pitchFamily="18" charset="0"/>
              </a:rPr>
              <a:t>(pilih </a:t>
            </a:r>
            <a:r>
              <a:rPr lang="id-ID" sz="2400" dirty="0">
                <a:latin typeface="Times New Roman" panose="02020603050405020304" pitchFamily="18" charset="0"/>
                <a:cs typeface="Times New Roman" panose="02020603050405020304" pitchFamily="18" charset="0"/>
              </a:rPr>
              <a:t>elemen berdasarkan nama, id, kelas)</a:t>
            </a:r>
          </a:p>
          <a:p>
            <a:pPr marL="342900" indent="-342900" algn="just">
              <a:buFont typeface="Arial" panose="020B0604020202020204" pitchFamily="34" charset="0"/>
              <a:buChar char="•"/>
            </a:pPr>
            <a:r>
              <a:rPr lang="id-ID" sz="2400" dirty="0" smtClean="0">
                <a:solidFill>
                  <a:schemeClr val="accent6">
                    <a:lumMod val="50000"/>
                  </a:schemeClr>
                </a:solidFill>
                <a:latin typeface="Times New Roman" panose="02020603050405020304" pitchFamily="18" charset="0"/>
                <a:cs typeface="Times New Roman" panose="02020603050405020304" pitchFamily="18" charset="0"/>
              </a:rPr>
              <a:t>Combinator selectors </a:t>
            </a:r>
            <a:r>
              <a:rPr lang="id-ID" sz="2400" dirty="0" smtClean="0">
                <a:latin typeface="Times New Roman" panose="02020603050405020304" pitchFamily="18" charset="0"/>
                <a:cs typeface="Times New Roman" panose="02020603050405020304" pitchFamily="18" charset="0"/>
              </a:rPr>
              <a:t>(pilih </a:t>
            </a:r>
            <a:r>
              <a:rPr lang="id-ID" sz="2400" dirty="0">
                <a:latin typeface="Times New Roman" panose="02020603050405020304" pitchFamily="18" charset="0"/>
                <a:cs typeface="Times New Roman" panose="02020603050405020304" pitchFamily="18" charset="0"/>
              </a:rPr>
              <a:t>elemen berdasarkan hubungan tertentu di antara mereka)</a:t>
            </a:r>
          </a:p>
          <a:p>
            <a:pPr marL="342900" indent="-342900" algn="just">
              <a:buFont typeface="Arial" panose="020B0604020202020204" pitchFamily="34" charset="0"/>
              <a:buChar char="•"/>
            </a:pPr>
            <a:r>
              <a:rPr lang="id-ID" sz="2400" dirty="0" smtClean="0">
                <a:solidFill>
                  <a:schemeClr val="accent6">
                    <a:lumMod val="50000"/>
                  </a:schemeClr>
                </a:solidFill>
                <a:latin typeface="Times New Roman" panose="02020603050405020304" pitchFamily="18" charset="0"/>
                <a:cs typeface="Times New Roman" panose="02020603050405020304" pitchFamily="18" charset="0"/>
              </a:rPr>
              <a:t>Pseudo-class selectors </a:t>
            </a:r>
            <a:r>
              <a:rPr lang="id-ID" sz="2400" dirty="0" smtClean="0">
                <a:latin typeface="Times New Roman" panose="02020603050405020304" pitchFamily="18" charset="0"/>
                <a:cs typeface="Times New Roman" panose="02020603050405020304" pitchFamily="18" charset="0"/>
              </a:rPr>
              <a:t>(pilih </a:t>
            </a:r>
            <a:r>
              <a:rPr lang="id-ID" sz="2400" dirty="0">
                <a:latin typeface="Times New Roman" panose="02020603050405020304" pitchFamily="18" charset="0"/>
                <a:cs typeface="Times New Roman" panose="02020603050405020304" pitchFamily="18" charset="0"/>
              </a:rPr>
              <a:t>elemen berdasarkan status tertentu)</a:t>
            </a:r>
          </a:p>
          <a:p>
            <a:pPr marL="342900" indent="-342900" algn="just">
              <a:buFont typeface="Arial" panose="020B0604020202020204" pitchFamily="34" charset="0"/>
              <a:buChar char="•"/>
            </a:pPr>
            <a:r>
              <a:rPr lang="id-ID" sz="2400" dirty="0" smtClean="0">
                <a:solidFill>
                  <a:schemeClr val="accent6">
                    <a:lumMod val="50000"/>
                  </a:schemeClr>
                </a:solidFill>
                <a:latin typeface="Times New Roman" panose="02020603050405020304" pitchFamily="18" charset="0"/>
                <a:cs typeface="Times New Roman" panose="02020603050405020304" pitchFamily="18" charset="0"/>
              </a:rPr>
              <a:t>Pseudo-elements selectors </a:t>
            </a:r>
            <a:r>
              <a:rPr lang="id-ID" sz="2400" dirty="0" smtClean="0">
                <a:latin typeface="Times New Roman" panose="02020603050405020304" pitchFamily="18" charset="0"/>
                <a:cs typeface="Times New Roman" panose="02020603050405020304" pitchFamily="18" charset="0"/>
              </a:rPr>
              <a:t>(pilih </a:t>
            </a:r>
            <a:r>
              <a:rPr lang="id-ID" sz="2400" dirty="0">
                <a:latin typeface="Times New Roman" panose="02020603050405020304" pitchFamily="18" charset="0"/>
                <a:cs typeface="Times New Roman" panose="02020603050405020304" pitchFamily="18" charset="0"/>
              </a:rPr>
              <a:t>dan </a:t>
            </a:r>
            <a:r>
              <a:rPr lang="id-ID" sz="2400" dirty="0" smtClean="0">
                <a:latin typeface="Times New Roman" panose="02020603050405020304" pitchFamily="18" charset="0"/>
                <a:cs typeface="Times New Roman" panose="02020603050405020304" pitchFamily="18" charset="0"/>
              </a:rPr>
              <a:t>style </a:t>
            </a:r>
            <a:r>
              <a:rPr lang="id-ID" sz="2400" dirty="0">
                <a:latin typeface="Times New Roman" panose="02020603050405020304" pitchFamily="18" charset="0"/>
                <a:cs typeface="Times New Roman" panose="02020603050405020304" pitchFamily="18" charset="0"/>
              </a:rPr>
              <a:t>bagian dari elemen)</a:t>
            </a:r>
          </a:p>
          <a:p>
            <a:pPr marL="342900" indent="-342900" algn="just">
              <a:buFont typeface="Arial" panose="020B0604020202020204" pitchFamily="34" charset="0"/>
              <a:buChar char="•"/>
            </a:pPr>
            <a:r>
              <a:rPr lang="id-ID" sz="2400" dirty="0" smtClean="0">
                <a:solidFill>
                  <a:schemeClr val="accent6">
                    <a:lumMod val="50000"/>
                  </a:schemeClr>
                </a:solidFill>
                <a:latin typeface="Times New Roman" panose="02020603050405020304" pitchFamily="18" charset="0"/>
                <a:cs typeface="Times New Roman" panose="02020603050405020304" pitchFamily="18" charset="0"/>
              </a:rPr>
              <a:t>Attribute selectors </a:t>
            </a:r>
            <a:r>
              <a:rPr lang="id-ID" sz="2400" dirty="0" smtClean="0">
                <a:latin typeface="Times New Roman" panose="02020603050405020304" pitchFamily="18" charset="0"/>
                <a:cs typeface="Times New Roman" panose="02020603050405020304" pitchFamily="18" charset="0"/>
              </a:rPr>
              <a:t>(pilih </a:t>
            </a:r>
            <a:r>
              <a:rPr lang="id-ID" sz="2400" dirty="0">
                <a:latin typeface="Times New Roman" panose="02020603050405020304" pitchFamily="18" charset="0"/>
                <a:cs typeface="Times New Roman" panose="02020603050405020304" pitchFamily="18" charset="0"/>
              </a:rPr>
              <a:t>elemen berdasarkan atribut atau nilai atribut)</a:t>
            </a:r>
          </a:p>
        </p:txBody>
      </p:sp>
      <p:sp>
        <p:nvSpPr>
          <p:cNvPr id="4" name="Rectangle 3"/>
          <p:cNvSpPr/>
          <p:nvPr/>
        </p:nvSpPr>
        <p:spPr>
          <a:xfrm>
            <a:off x="0" y="0"/>
            <a:ext cx="6286500" cy="4686300"/>
          </a:xfrm>
          <a:prstGeom prst="rect">
            <a:avLst/>
          </a:prstGeom>
          <a:solidFill>
            <a:schemeClr val="accent6">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000" dirty="0"/>
              <a:t>CSS selectors are used to "find" (or select) the HTML elements you want to style.</a:t>
            </a:r>
          </a:p>
          <a:p>
            <a:pPr algn="just"/>
            <a:r>
              <a:rPr lang="en-US" sz="2000" dirty="0" smtClean="0"/>
              <a:t>We </a:t>
            </a:r>
            <a:r>
              <a:rPr lang="en-US" sz="2000" dirty="0"/>
              <a:t>can divide CSS selectors into five categories:</a:t>
            </a:r>
          </a:p>
          <a:p>
            <a:pPr marL="342900" indent="-342900" algn="just">
              <a:buFont typeface="Arial" panose="020B0604020202020204" pitchFamily="34" charset="0"/>
              <a:buChar char="•"/>
            </a:pPr>
            <a:r>
              <a:rPr lang="en-US" sz="2000" dirty="0" smtClean="0">
                <a:solidFill>
                  <a:schemeClr val="bg1"/>
                </a:solidFill>
              </a:rPr>
              <a:t>Simple </a:t>
            </a:r>
            <a:r>
              <a:rPr lang="en-US" sz="2000" dirty="0">
                <a:solidFill>
                  <a:schemeClr val="bg1"/>
                </a:solidFill>
              </a:rPr>
              <a:t>selectors </a:t>
            </a:r>
            <a:r>
              <a:rPr lang="en-US" sz="2000" dirty="0"/>
              <a:t>(select elements based on name, id, class)</a:t>
            </a:r>
          </a:p>
          <a:p>
            <a:pPr marL="342900" indent="-342900" algn="just">
              <a:buFont typeface="Arial" panose="020B0604020202020204" pitchFamily="34" charset="0"/>
              <a:buChar char="•"/>
            </a:pPr>
            <a:r>
              <a:rPr lang="en-US" sz="2000" dirty="0" err="1" smtClean="0">
                <a:solidFill>
                  <a:schemeClr val="bg1"/>
                </a:solidFill>
              </a:rPr>
              <a:t>Combinator</a:t>
            </a:r>
            <a:r>
              <a:rPr lang="en-US" sz="2000" dirty="0" smtClean="0">
                <a:solidFill>
                  <a:schemeClr val="bg1"/>
                </a:solidFill>
              </a:rPr>
              <a:t> </a:t>
            </a:r>
            <a:r>
              <a:rPr lang="en-US" sz="2000" dirty="0">
                <a:solidFill>
                  <a:schemeClr val="bg1"/>
                </a:solidFill>
              </a:rPr>
              <a:t>selectors </a:t>
            </a:r>
            <a:r>
              <a:rPr lang="en-US" sz="2000" dirty="0"/>
              <a:t>(select elements based on a </a:t>
            </a:r>
            <a:r>
              <a:rPr lang="en-US" sz="2000" dirty="0" smtClean="0"/>
              <a:t>specific </a:t>
            </a:r>
            <a:r>
              <a:rPr lang="en-US" sz="2000" dirty="0"/>
              <a:t>relationship between them)</a:t>
            </a:r>
          </a:p>
          <a:p>
            <a:pPr marL="342900" indent="-342900" algn="just">
              <a:buFont typeface="Arial" panose="020B0604020202020204" pitchFamily="34" charset="0"/>
              <a:buChar char="•"/>
            </a:pPr>
            <a:r>
              <a:rPr lang="en-US" sz="2000" dirty="0">
                <a:solidFill>
                  <a:schemeClr val="bg1"/>
                </a:solidFill>
              </a:rPr>
              <a:t>Pseudo-class selectors </a:t>
            </a:r>
            <a:r>
              <a:rPr lang="en-US" sz="2000" dirty="0"/>
              <a:t>(select elements based on a certain state)</a:t>
            </a:r>
          </a:p>
          <a:p>
            <a:pPr marL="342900" indent="-342900" algn="just">
              <a:buFont typeface="Arial" panose="020B0604020202020204" pitchFamily="34" charset="0"/>
              <a:buChar char="•"/>
            </a:pPr>
            <a:r>
              <a:rPr lang="en-US" sz="2000" dirty="0">
                <a:solidFill>
                  <a:schemeClr val="bg1"/>
                </a:solidFill>
              </a:rPr>
              <a:t>Pseudo-elements selectors</a:t>
            </a:r>
            <a:r>
              <a:rPr lang="en-US" sz="2000" dirty="0"/>
              <a:t> (select and style a part of an element)</a:t>
            </a:r>
          </a:p>
          <a:p>
            <a:pPr marL="342900" indent="-342900" algn="just">
              <a:buFont typeface="Arial" panose="020B0604020202020204" pitchFamily="34" charset="0"/>
              <a:buChar char="•"/>
            </a:pPr>
            <a:r>
              <a:rPr lang="en-US" sz="2000" dirty="0">
                <a:solidFill>
                  <a:schemeClr val="bg1"/>
                </a:solidFill>
              </a:rPr>
              <a:t>Attribute selectors </a:t>
            </a:r>
            <a:r>
              <a:rPr lang="en-US" sz="2000" dirty="0"/>
              <a:t>(select elements based on an attribute or attribute value)</a:t>
            </a:r>
            <a:endParaRPr lang="id-ID" sz="2000" dirty="0"/>
          </a:p>
        </p:txBody>
      </p:sp>
    </p:spTree>
    <p:extLst>
      <p:ext uri="{BB962C8B-B14F-4D97-AF65-F5344CB8AC3E}">
        <p14:creationId xmlns:p14="http://schemas.microsoft.com/office/powerpoint/2010/main" val="2168866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3936</TotalTime>
  <Words>1086</Words>
  <Application>Microsoft Office PowerPoint</Application>
  <PresentationFormat>Widescreen</PresentationFormat>
  <Paragraphs>125</Paragraphs>
  <Slides>26</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Arial Unicode MS</vt:lpstr>
      <vt:lpstr>Adobe Devanagari</vt:lpstr>
      <vt:lpstr>Adobe Garamond Pro Bold</vt:lpstr>
      <vt:lpstr>Arial</vt:lpstr>
      <vt:lpstr>Calibri</vt:lpstr>
      <vt:lpstr>Times New Roman</vt:lpstr>
      <vt:lpstr>Cover and End Slide Master</vt:lpstr>
      <vt:lpstr>Contents Slide Master</vt:lpstr>
      <vt:lpstr>Section Break Slide Master</vt:lpstr>
      <vt:lpstr>What Is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Windows User</cp:lastModifiedBy>
  <cp:revision>85</cp:revision>
  <dcterms:created xsi:type="dcterms:W3CDTF">2020-01-20T05:08:25Z</dcterms:created>
  <dcterms:modified xsi:type="dcterms:W3CDTF">2020-12-16T00:06:24Z</dcterms:modified>
</cp:coreProperties>
</file>