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75" r:id="rId2"/>
    <p:sldId id="702" r:id="rId3"/>
    <p:sldId id="655" r:id="rId4"/>
    <p:sldId id="656" r:id="rId5"/>
    <p:sldId id="658" r:id="rId6"/>
    <p:sldId id="657" r:id="rId7"/>
    <p:sldId id="659" r:id="rId8"/>
    <p:sldId id="412" r:id="rId9"/>
    <p:sldId id="705" r:id="rId10"/>
    <p:sldId id="709" r:id="rId11"/>
    <p:sldId id="623" r:id="rId12"/>
    <p:sldId id="662" r:id="rId13"/>
    <p:sldId id="664" r:id="rId14"/>
    <p:sldId id="665" r:id="rId15"/>
    <p:sldId id="663" r:id="rId16"/>
    <p:sldId id="627" r:id="rId17"/>
    <p:sldId id="666" r:id="rId18"/>
    <p:sldId id="667" r:id="rId19"/>
    <p:sldId id="668" r:id="rId20"/>
    <p:sldId id="669" r:id="rId21"/>
    <p:sldId id="671" r:id="rId22"/>
    <p:sldId id="624" r:id="rId23"/>
    <p:sldId id="673" r:id="rId24"/>
    <p:sldId id="674" r:id="rId25"/>
    <p:sldId id="675" r:id="rId26"/>
    <p:sldId id="676" r:id="rId27"/>
    <p:sldId id="678" r:id="rId28"/>
    <p:sldId id="698" r:id="rId29"/>
    <p:sldId id="701" r:id="rId30"/>
    <p:sldId id="677" r:id="rId31"/>
    <p:sldId id="679" r:id="rId32"/>
    <p:sldId id="680" r:id="rId33"/>
    <p:sldId id="681" r:id="rId34"/>
    <p:sldId id="682" r:id="rId35"/>
    <p:sldId id="683" r:id="rId36"/>
    <p:sldId id="684" r:id="rId37"/>
    <p:sldId id="703" r:id="rId38"/>
    <p:sldId id="704" r:id="rId39"/>
    <p:sldId id="685" r:id="rId40"/>
    <p:sldId id="686" r:id="rId41"/>
    <p:sldId id="687" r:id="rId42"/>
    <p:sldId id="366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695" r:id="rId51"/>
    <p:sldId id="696" r:id="rId52"/>
    <p:sldId id="697" r:id="rId53"/>
    <p:sldId id="700" r:id="rId54"/>
    <p:sldId id="622" r:id="rId55"/>
    <p:sldId id="377" r:id="rId56"/>
    <p:sldId id="260" r:id="rId57"/>
    <p:sldId id="707" r:id="rId58"/>
    <p:sldId id="708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9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D5B2-CFD2-4379-A297-0B85743D53B6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960E9-D7BB-483E-B880-EDF8DC74C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2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5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3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2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6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2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4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别带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960E9-D7BB-483E-B880-EDF8DC74C0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2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加数组图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960E9-D7BB-483E-B880-EDF8DC74C0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6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1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9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6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46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73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92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6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36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85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28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78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1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53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找规律，列前几项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509-3489-4031-BC38-374353F889D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6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960E9-D7BB-483E-B880-EDF8DC74C0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1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509-3489-4031-BC38-374353F889D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28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509-3489-4031-BC38-374353F889D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9509-3489-4031-BC38-374353F889D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05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09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67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88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9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77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63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65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4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2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r>
              <a:rPr lang="zh-CN" altLang="en-US" dirty="0"/>
              <a:t>散开</a:t>
            </a:r>
            <a:r>
              <a:rPr lang="en-US" altLang="zh-CN" dirty="0"/>
              <a:t>~</a:t>
            </a:r>
            <a:r>
              <a:rPr lang="zh-CN" altLang="en-US" dirty="0"/>
              <a:t>口诀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4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9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C0888-B209-4DAA-95E5-7CBCE2D1C0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7F81-3AA5-4CE3-A4C4-ACCCC43B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2A877-B7D3-4284-AAC3-36D993E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1644E-C742-4284-9FBF-9BEB9D2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8BF4-0EB1-49FA-B107-73D61D2F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A2B79-D51A-4C57-89A9-443434E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C1D34-D38D-4A68-8559-CA912FEE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36F76-E179-45A0-A6DC-92D35DBA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46CE4-F56F-445B-867A-7B2C8A1B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B92FE-FCC8-4576-B37A-DD6FF9D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EDBA6-C80C-4D21-AFF5-B0DC8DC6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1C663-4359-4BF7-AB07-833505EA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7BC1E-CCF6-459E-A94E-C6156693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D9747-9C97-4E87-B320-5C3C8A68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FAE56-AFD7-4298-B599-E13B55AF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FAB1B-5615-4305-8030-95062963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8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78187D-7596-7444-817E-7AF58036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F49CF-7F80-47F2-AAD6-934B90F9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60141-B6C4-4BBD-AE38-569DB2D0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AC8D7-B28E-4C7E-959E-6A41190C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1615F-574A-4E38-8484-A0A3412C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8F694-50DF-48BF-B82A-FA65D400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55DBB-EE0A-4AEC-819F-5A76418C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AC142-1241-46C3-A087-82C9748F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F0631-273B-40E9-8428-9CEF460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FC16A-3F87-4486-88F3-2EBB36D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F7B54-C0BD-4C78-9521-47FD953F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D65C-E31D-4C52-88A7-D1A7201B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3D7CB-88A0-498C-90B8-A3ED59BB3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59E04-E6B2-4D17-AD40-EF0EA4DA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E6C09-10A2-44AD-A9D5-A279DCB6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2D37E-CDBE-427D-A401-3F58D15E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F2AB4-1EB0-4956-8E64-798C2174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8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2C46-821D-4776-8F7C-69948E5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31DD-9ADD-49E8-A8B9-0678691A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A0569-131B-4D62-BB7F-ACDA3F8B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70DE0-7E33-437D-BEB2-A28508D1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5ED86-10EA-4865-AB03-20EB541B9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E04B20-8B81-4FA9-A502-8A884A1C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0C45E9-0B4A-48B3-8F98-F743477B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375848-4288-486D-95A2-6FE5B649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4AD65-4141-44B9-A6C4-BF85D44D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7F334-5B16-45B6-B055-55A3343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786F67-7D2D-4663-B297-094C69B7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5228B8-540A-42E1-8114-11F3843F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0F62B-B985-4B7A-AD94-5762DD63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23CDF-9D3C-4E3D-A27D-06873B96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867FC-793F-48D3-920C-D8BA6C8C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163DA-2C05-4EDA-A9EE-EC507C2D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B9D00-C556-489B-B472-F51EC61B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BE9615-DD03-4E92-8615-3EA1B970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8A73-AE0A-400E-BF2D-11451A2E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EAFB3-BC49-4AEC-9DCF-1DDE1848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819FF-82D5-41B6-8E4F-F5476C9C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4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50DCC-4A98-409C-B5E7-A3F352F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8832C-0422-47BC-9581-66D607DCF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4AA44-45EA-472F-BCB4-CFCD54C9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054ED-36D7-4460-947D-E968F4E4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67DD-ABA0-409B-A574-45E22C7B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CF6BD-42DD-4369-9F2C-54A12B8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FDF63-D0CB-41F4-9C60-4C195DB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B880A-139A-443E-8EAD-5B68347F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951F-6CB1-4453-BD43-A57C14D7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CD86-CD20-4401-AE35-F653A57F0E6F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A1E52-2DB3-41D0-8B69-2C0314B6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23287-61E8-4DD3-9F51-F4121E37C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6278-24B8-45FF-98C4-DB877FFC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118EFC-9F70-4BAC-8D64-BAEF03609F63}"/>
              </a:ext>
            </a:extLst>
          </p:cNvPr>
          <p:cNvSpPr txBox="1"/>
          <p:nvPr/>
        </p:nvSpPr>
        <p:spPr>
          <a:xfrm>
            <a:off x="1754738" y="384025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L2</a:t>
            </a:r>
            <a:r>
              <a:rPr lang="zh-CN" altLang="en-US" sz="48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算法与数据结构初阶系统班</a:t>
            </a:r>
          </a:p>
        </p:txBody>
      </p:sp>
    </p:spTree>
    <p:extLst>
      <p:ext uri="{BB962C8B-B14F-4D97-AF65-F5344CB8AC3E}">
        <p14:creationId xmlns:p14="http://schemas.microsoft.com/office/powerpoint/2010/main" val="14563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1024322-3609-41A8-AC2B-440665FE8FB8}"/>
              </a:ext>
            </a:extLst>
          </p:cNvPr>
          <p:cNvSpPr txBox="1"/>
          <p:nvPr/>
        </p:nvSpPr>
        <p:spPr>
          <a:xfrm>
            <a:off x="381079" y="916768"/>
            <a:ext cx="1046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在完成当前任务的同时，找到下一个任务的位置；  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最终完成的任务与任务之间并不是连续的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2BE4D56-66A6-4398-A4EA-1D25CBF0971C}"/>
              </a:ext>
            </a:extLst>
          </p:cNvPr>
          <p:cNvSpPr/>
          <p:nvPr/>
        </p:nvSpPr>
        <p:spPr>
          <a:xfrm>
            <a:off x="7673888" y="1865094"/>
            <a:ext cx="649696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321E5F-1A7F-4B7D-808D-77E2AFCA3214}"/>
              </a:ext>
            </a:extLst>
          </p:cNvPr>
          <p:cNvSpPr txBox="1"/>
          <p:nvPr/>
        </p:nvSpPr>
        <p:spPr>
          <a:xfrm>
            <a:off x="6591940" y="1799950"/>
            <a:ext cx="102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起点（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93B882-CCDA-44A1-A776-A6FCADCD9595}"/>
              </a:ext>
            </a:extLst>
          </p:cNvPr>
          <p:cNvSpPr txBox="1"/>
          <p:nvPr/>
        </p:nvSpPr>
        <p:spPr>
          <a:xfrm>
            <a:off x="8379393" y="1799950"/>
            <a:ext cx="15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俯卧撑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10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7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8BDB16-86F4-4D92-BB2E-C544C5AB24CB}"/>
              </a:ext>
            </a:extLst>
          </p:cNvPr>
          <p:cNvSpPr txBox="1"/>
          <p:nvPr/>
        </p:nvSpPr>
        <p:spPr>
          <a:xfrm>
            <a:off x="8199796" y="2849757"/>
            <a:ext cx="15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唱一首歌（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13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B17B57B-E680-4836-B802-0B4409D2A50C}"/>
              </a:ext>
            </a:extLst>
          </p:cNvPr>
          <p:cNvSpPr/>
          <p:nvPr/>
        </p:nvSpPr>
        <p:spPr>
          <a:xfrm rot="5400000">
            <a:off x="8721502" y="2543885"/>
            <a:ext cx="341919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E13E6F-8917-404A-84DA-54D6FB927E1C}"/>
              </a:ext>
            </a:extLst>
          </p:cNvPr>
          <p:cNvSpPr txBox="1"/>
          <p:nvPr/>
        </p:nvSpPr>
        <p:spPr>
          <a:xfrm>
            <a:off x="8340619" y="3980925"/>
            <a:ext cx="1428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前进三步（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16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A9D579-EF31-4F28-A543-6018B2F1390C}"/>
              </a:ext>
            </a:extLst>
          </p:cNvPr>
          <p:cNvSpPr txBox="1"/>
          <p:nvPr/>
        </p:nvSpPr>
        <p:spPr>
          <a:xfrm>
            <a:off x="8419815" y="5036953"/>
            <a:ext cx="121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16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24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AD2005-9193-408D-A5C5-4B48DAA3B904}"/>
              </a:ext>
            </a:extLst>
          </p:cNvPr>
          <p:cNvSpPr txBox="1"/>
          <p:nvPr/>
        </p:nvSpPr>
        <p:spPr>
          <a:xfrm>
            <a:off x="6676075" y="4991015"/>
            <a:ext cx="121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回到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8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-1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77940C9-C812-4A0C-A76D-B5D0D0452785}"/>
              </a:ext>
            </a:extLst>
          </p:cNvPr>
          <p:cNvSpPr/>
          <p:nvPr/>
        </p:nvSpPr>
        <p:spPr>
          <a:xfrm rot="10800000">
            <a:off x="7891190" y="5075133"/>
            <a:ext cx="463733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6E3C3F3-D17D-4D0D-910F-4106F27C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177" y="2652589"/>
            <a:ext cx="1725831" cy="1911915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570DC376-FB85-4D10-A55E-B5EC18E49F9C}"/>
              </a:ext>
            </a:extLst>
          </p:cNvPr>
          <p:cNvSpPr/>
          <p:nvPr/>
        </p:nvSpPr>
        <p:spPr>
          <a:xfrm rot="5400000">
            <a:off x="8704473" y="3610721"/>
            <a:ext cx="375977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1C1E5B7-3FF8-4FDF-8033-F052B2DBD523}"/>
              </a:ext>
            </a:extLst>
          </p:cNvPr>
          <p:cNvSpPr/>
          <p:nvPr/>
        </p:nvSpPr>
        <p:spPr>
          <a:xfrm rot="5400000">
            <a:off x="8718392" y="4727971"/>
            <a:ext cx="348140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A21642-F094-46E6-8EE4-5E5B972352C5}"/>
              </a:ext>
            </a:extLst>
          </p:cNvPr>
          <p:cNvSpPr txBox="1"/>
          <p:nvPr/>
        </p:nvSpPr>
        <p:spPr>
          <a:xfrm>
            <a:off x="9975669" y="4609881"/>
            <a:ext cx="172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金“链” 子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34313-F4DB-4D44-AF93-26FBAF4C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9" y="1865094"/>
            <a:ext cx="6200002" cy="40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8777232A-2B42-4113-A40A-D47C8C06184D}"/>
              </a:ext>
            </a:extLst>
          </p:cNvPr>
          <p:cNvSpPr/>
          <p:nvPr/>
        </p:nvSpPr>
        <p:spPr>
          <a:xfrm rot="10800000">
            <a:off x="5386646" y="5609757"/>
            <a:ext cx="332509" cy="29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禁止符 33">
            <a:extLst>
              <a:ext uri="{FF2B5EF4-FFF2-40B4-BE49-F238E27FC236}">
                <a16:creationId xmlns:a16="http://schemas.microsoft.com/office/drawing/2014/main" id="{B6DC5F1F-DCFD-4D99-9C3A-4D61B6EA3A55}"/>
              </a:ext>
            </a:extLst>
          </p:cNvPr>
          <p:cNvSpPr/>
          <p:nvPr/>
        </p:nvSpPr>
        <p:spPr>
          <a:xfrm>
            <a:off x="3547453" y="2000005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禁止符 35">
            <a:extLst>
              <a:ext uri="{FF2B5EF4-FFF2-40B4-BE49-F238E27FC236}">
                <a16:creationId xmlns:a16="http://schemas.microsoft.com/office/drawing/2014/main" id="{9F3FCD85-6998-4D43-AE41-D7875D39BBAA}"/>
              </a:ext>
            </a:extLst>
          </p:cNvPr>
          <p:cNvSpPr/>
          <p:nvPr/>
        </p:nvSpPr>
        <p:spPr>
          <a:xfrm>
            <a:off x="5887434" y="4353070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禁止符 36">
            <a:extLst>
              <a:ext uri="{FF2B5EF4-FFF2-40B4-BE49-F238E27FC236}">
                <a16:creationId xmlns:a16="http://schemas.microsoft.com/office/drawing/2014/main" id="{2BB14D86-EB88-42B5-A91B-A26C4159153B}"/>
              </a:ext>
            </a:extLst>
          </p:cNvPr>
          <p:cNvSpPr/>
          <p:nvPr/>
        </p:nvSpPr>
        <p:spPr>
          <a:xfrm>
            <a:off x="5873856" y="4936450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禁止符 37">
            <a:extLst>
              <a:ext uri="{FF2B5EF4-FFF2-40B4-BE49-F238E27FC236}">
                <a16:creationId xmlns:a16="http://schemas.microsoft.com/office/drawing/2014/main" id="{51328B1C-5890-459A-8667-C80E7D1CE631}"/>
              </a:ext>
            </a:extLst>
          </p:cNvPr>
          <p:cNvSpPr/>
          <p:nvPr/>
        </p:nvSpPr>
        <p:spPr>
          <a:xfrm>
            <a:off x="1265190" y="2000004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禁止符 38">
            <a:extLst>
              <a:ext uri="{FF2B5EF4-FFF2-40B4-BE49-F238E27FC236}">
                <a16:creationId xmlns:a16="http://schemas.microsoft.com/office/drawing/2014/main" id="{E11123DA-C294-48AD-A6AF-F98DFB619A7D}"/>
              </a:ext>
            </a:extLst>
          </p:cNvPr>
          <p:cNvSpPr/>
          <p:nvPr/>
        </p:nvSpPr>
        <p:spPr>
          <a:xfrm>
            <a:off x="1787050" y="2000003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禁止符 39">
            <a:extLst>
              <a:ext uri="{FF2B5EF4-FFF2-40B4-BE49-F238E27FC236}">
                <a16:creationId xmlns:a16="http://schemas.microsoft.com/office/drawing/2014/main" id="{F081392C-1C66-4A28-BC2B-F8A440A29EDB}"/>
              </a:ext>
            </a:extLst>
          </p:cNvPr>
          <p:cNvSpPr/>
          <p:nvPr/>
        </p:nvSpPr>
        <p:spPr>
          <a:xfrm>
            <a:off x="2406321" y="2000003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禁止符 40">
            <a:extLst>
              <a:ext uri="{FF2B5EF4-FFF2-40B4-BE49-F238E27FC236}">
                <a16:creationId xmlns:a16="http://schemas.microsoft.com/office/drawing/2014/main" id="{C1F29EC1-D1B3-4A17-9E49-C867A6501263}"/>
              </a:ext>
            </a:extLst>
          </p:cNvPr>
          <p:cNvSpPr/>
          <p:nvPr/>
        </p:nvSpPr>
        <p:spPr>
          <a:xfrm>
            <a:off x="4774819" y="2000002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禁止符 41">
            <a:extLst>
              <a:ext uri="{FF2B5EF4-FFF2-40B4-BE49-F238E27FC236}">
                <a16:creationId xmlns:a16="http://schemas.microsoft.com/office/drawing/2014/main" id="{00110606-9D7A-4238-AB16-3DBF2B4E1B1F}"/>
              </a:ext>
            </a:extLst>
          </p:cNvPr>
          <p:cNvSpPr/>
          <p:nvPr/>
        </p:nvSpPr>
        <p:spPr>
          <a:xfrm>
            <a:off x="5240870" y="2000002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禁止符 42">
            <a:extLst>
              <a:ext uri="{FF2B5EF4-FFF2-40B4-BE49-F238E27FC236}">
                <a16:creationId xmlns:a16="http://schemas.microsoft.com/office/drawing/2014/main" id="{FE62F4EB-3645-464C-B570-0B734CA18D6E}"/>
              </a:ext>
            </a:extLst>
          </p:cNvPr>
          <p:cNvSpPr/>
          <p:nvPr/>
        </p:nvSpPr>
        <p:spPr>
          <a:xfrm>
            <a:off x="5861155" y="2000002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禁止符 43">
            <a:extLst>
              <a:ext uri="{FF2B5EF4-FFF2-40B4-BE49-F238E27FC236}">
                <a16:creationId xmlns:a16="http://schemas.microsoft.com/office/drawing/2014/main" id="{9CCFE4FD-BDFC-4DA8-A52A-FC5241D5C20B}"/>
              </a:ext>
            </a:extLst>
          </p:cNvPr>
          <p:cNvSpPr/>
          <p:nvPr/>
        </p:nvSpPr>
        <p:spPr>
          <a:xfrm>
            <a:off x="5852172" y="2572500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禁止符 44">
            <a:extLst>
              <a:ext uri="{FF2B5EF4-FFF2-40B4-BE49-F238E27FC236}">
                <a16:creationId xmlns:a16="http://schemas.microsoft.com/office/drawing/2014/main" id="{352BEC08-709F-4A38-B50B-577A4FB3329D}"/>
              </a:ext>
            </a:extLst>
          </p:cNvPr>
          <p:cNvSpPr/>
          <p:nvPr/>
        </p:nvSpPr>
        <p:spPr>
          <a:xfrm>
            <a:off x="5923058" y="3155180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禁止符 45">
            <a:extLst>
              <a:ext uri="{FF2B5EF4-FFF2-40B4-BE49-F238E27FC236}">
                <a16:creationId xmlns:a16="http://schemas.microsoft.com/office/drawing/2014/main" id="{DC235032-19C1-4662-8D07-EDFF2E1BB317}"/>
              </a:ext>
            </a:extLst>
          </p:cNvPr>
          <p:cNvSpPr/>
          <p:nvPr/>
        </p:nvSpPr>
        <p:spPr>
          <a:xfrm>
            <a:off x="4774818" y="5465875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禁止符 46">
            <a:extLst>
              <a:ext uri="{FF2B5EF4-FFF2-40B4-BE49-F238E27FC236}">
                <a16:creationId xmlns:a16="http://schemas.microsoft.com/office/drawing/2014/main" id="{0D7BF969-93C2-4F49-A635-4EBF63D64540}"/>
              </a:ext>
            </a:extLst>
          </p:cNvPr>
          <p:cNvSpPr/>
          <p:nvPr/>
        </p:nvSpPr>
        <p:spPr>
          <a:xfrm>
            <a:off x="4741600" y="4862882"/>
            <a:ext cx="466051" cy="466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AAE63B-3F46-4CA8-85F9-B174B9683DF7}"/>
              </a:ext>
            </a:extLst>
          </p:cNvPr>
          <p:cNvSpPr/>
          <p:nvPr/>
        </p:nvSpPr>
        <p:spPr>
          <a:xfrm>
            <a:off x="567308" y="1865094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6AD646B-2668-4E2D-B79F-A92ECF331C3D}"/>
              </a:ext>
            </a:extLst>
          </p:cNvPr>
          <p:cNvSpPr/>
          <p:nvPr/>
        </p:nvSpPr>
        <p:spPr>
          <a:xfrm>
            <a:off x="2877471" y="1865094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E37FC0E-7C7A-4CC3-AE45-72DA60DC8CEF}"/>
              </a:ext>
            </a:extLst>
          </p:cNvPr>
          <p:cNvSpPr/>
          <p:nvPr/>
        </p:nvSpPr>
        <p:spPr>
          <a:xfrm>
            <a:off x="4101664" y="1854196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21D74F-E292-411B-AC80-3FE8059F3357}"/>
              </a:ext>
            </a:extLst>
          </p:cNvPr>
          <p:cNvSpPr/>
          <p:nvPr/>
        </p:nvSpPr>
        <p:spPr>
          <a:xfrm>
            <a:off x="5822440" y="3651664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5D3CB8-F638-4FBB-9767-AE7D001A687C}"/>
              </a:ext>
            </a:extLst>
          </p:cNvPr>
          <p:cNvSpPr/>
          <p:nvPr/>
        </p:nvSpPr>
        <p:spPr>
          <a:xfrm>
            <a:off x="5822440" y="5380041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4BE939-87EE-4B60-86B1-397605EA5795}"/>
              </a:ext>
            </a:extLst>
          </p:cNvPr>
          <p:cNvSpPr/>
          <p:nvPr/>
        </p:nvSpPr>
        <p:spPr>
          <a:xfrm>
            <a:off x="4641120" y="4220140"/>
            <a:ext cx="596038" cy="642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3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26673" y="1120678"/>
            <a:ext cx="11018119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链表的结构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链表是数据结构之一，其中的数据呈线性排列。</a:t>
            </a:r>
            <a:endParaRPr 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链表不仅要存储</a:t>
            </a:r>
            <a:r>
              <a:rPr lang="zh-CN" altLang="en-US" sz="24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每个元素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，同时还存储该元素的</a:t>
            </a:r>
            <a:r>
              <a:rPr lang="zh-CN" altLang="en-US" sz="24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下一个元素的位置信息，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从而使一系列随机存放的数据串在一起。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EAD5A2-0852-4439-84D0-3264333EC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91" y="3946890"/>
            <a:ext cx="5556362" cy="6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链表的特点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561782" y="2546190"/>
            <a:ext cx="104789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数据存储：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658E4-E373-4179-9B72-1D43855A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22" y="2024904"/>
            <a:ext cx="3186375" cy="3416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ABC872-7995-4338-B6D4-BC720A7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5" y="1019340"/>
            <a:ext cx="1040936" cy="100556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1A13538-1065-4AFE-A26F-34AEF6B40CA3}"/>
              </a:ext>
            </a:extLst>
          </p:cNvPr>
          <p:cNvSpPr txBox="1"/>
          <p:nvPr/>
        </p:nvSpPr>
        <p:spPr>
          <a:xfrm>
            <a:off x="1925281" y="1379283"/>
            <a:ext cx="662660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链表的结构决定了链表具有什么特点呢？</a:t>
            </a:r>
            <a:endParaRPr lang="zh-CN" alt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760499F-A9A7-4895-8044-AC053DA15562}"/>
              </a:ext>
            </a:extLst>
          </p:cNvPr>
          <p:cNvSpPr txBox="1"/>
          <p:nvPr/>
        </p:nvSpPr>
        <p:spPr>
          <a:xfrm>
            <a:off x="561782" y="3811946"/>
            <a:ext cx="65735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数据查询：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10516D4-6270-4CFF-B0F3-ACF27D31E370}"/>
              </a:ext>
            </a:extLst>
          </p:cNvPr>
          <p:cNvSpPr txBox="1"/>
          <p:nvPr/>
        </p:nvSpPr>
        <p:spPr>
          <a:xfrm>
            <a:off x="1676711" y="3105996"/>
            <a:ext cx="104789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分散存储，无须存储在连续空间内。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284855F-9ED0-4954-BD7C-C200B7FF27F2}"/>
              </a:ext>
            </a:extLst>
          </p:cNvPr>
          <p:cNvSpPr txBox="1"/>
          <p:nvPr/>
        </p:nvSpPr>
        <p:spPr>
          <a:xfrm>
            <a:off x="1676711" y="4586457"/>
            <a:ext cx="65735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必须要从第一个数据开始。</a:t>
            </a:r>
          </a:p>
        </p:txBody>
      </p:sp>
    </p:spTree>
    <p:extLst>
      <p:ext uri="{BB962C8B-B14F-4D97-AF65-F5344CB8AC3E}">
        <p14:creationId xmlns:p14="http://schemas.microsoft.com/office/powerpoint/2010/main" val="147512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链表的操作</a:t>
            </a:r>
            <a:r>
              <a:rPr lang="en-US" altLang="zh-CN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增加数据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1713052" y="1100983"/>
            <a:ext cx="1047894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链表增加数据</a:t>
            </a:r>
          </a:p>
          <a:p>
            <a:endParaRPr lang="zh-CN" altLang="en-US" sz="24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要在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Blue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和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Yellow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之间添加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Green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，应该怎么操作呢？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852FA1-2DD4-4BC0-B8FF-C4715B69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1" y="3673683"/>
            <a:ext cx="4867734" cy="2102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FEC82B-18A5-4CE5-AC63-755F2057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39" y="3428999"/>
            <a:ext cx="5548320" cy="231363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1EE77BB-5519-4FB7-9210-C991B2819252}"/>
              </a:ext>
            </a:extLst>
          </p:cNvPr>
          <p:cNvSpPr txBox="1"/>
          <p:nvPr/>
        </p:nvSpPr>
        <p:spPr>
          <a:xfrm>
            <a:off x="3060080" y="2674291"/>
            <a:ext cx="104789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只需要让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Blue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指向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Green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，再让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Green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指向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Yellow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77DFF8-2407-4691-B5DF-3B11A5639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43" y="1127507"/>
            <a:ext cx="1040936" cy="100556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B4FAC29-79E4-4BAE-A42C-825D026A69A6}"/>
              </a:ext>
            </a:extLst>
          </p:cNvPr>
          <p:cNvSpPr/>
          <p:nvPr/>
        </p:nvSpPr>
        <p:spPr>
          <a:xfrm>
            <a:off x="5746106" y="4354983"/>
            <a:ext cx="699787" cy="46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链表的操作</a:t>
            </a:r>
            <a:r>
              <a:rPr lang="en-US" altLang="zh-CN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删除数据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2018263" y="1077830"/>
            <a:ext cx="1047894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链表删除数据</a:t>
            </a:r>
          </a:p>
          <a:p>
            <a:endParaRPr lang="zh-CN" altLang="en-US" sz="24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要将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Yellow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删除，应该怎么操作呢？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78F7A0-7B17-410D-914E-507B2C17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63" y="3349064"/>
            <a:ext cx="6139818" cy="26963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D0FE9B-2F14-4B9F-BD42-B8047B3E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6" y="3550509"/>
            <a:ext cx="5254995" cy="229349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A65997B-BD80-4B17-AB38-ED8F44EF6ACA}"/>
              </a:ext>
            </a:extLst>
          </p:cNvPr>
          <p:cNvSpPr/>
          <p:nvPr/>
        </p:nvSpPr>
        <p:spPr>
          <a:xfrm>
            <a:off x="5493652" y="4385860"/>
            <a:ext cx="814118" cy="54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4FEBFF5-2CAB-4C73-AB62-3D9D49AB8641}"/>
              </a:ext>
            </a:extLst>
          </p:cNvPr>
          <p:cNvSpPr txBox="1"/>
          <p:nvPr/>
        </p:nvSpPr>
        <p:spPr>
          <a:xfrm>
            <a:off x="1288943" y="2644383"/>
            <a:ext cx="104789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只需要让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Green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指向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Red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，无需从内存中清除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Yellow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B8F7C8-8B29-4D75-89DE-351568F1B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89" y="1079301"/>
            <a:ext cx="1040936" cy="100556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FEDDFF-B2DB-4F5D-B204-FC02F2AABFAF}"/>
              </a:ext>
            </a:extLst>
          </p:cNvPr>
          <p:cNvSpPr/>
          <p:nvPr/>
        </p:nvSpPr>
        <p:spPr>
          <a:xfrm>
            <a:off x="8958019" y="4889394"/>
            <a:ext cx="1464590" cy="1156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E7070-EA6B-4A05-BD57-93E422588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225" y="3195637"/>
            <a:ext cx="971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1073032" y="982177"/>
            <a:ext cx="1004593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链表的优势</a:t>
            </a:r>
          </a:p>
          <a:p>
            <a:endParaRPr lang="zh-CN" altLang="en-US" sz="24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1.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动态分配内存：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传统数组必须一次性开得足够大，而链表可以动态分配内存。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任意插入或删除：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传统数组内的挪位十分困难，而链表可以在任意地方插入或删除。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0EBC72-3620-4A62-9A36-7CC5727DF85E}"/>
              </a:ext>
            </a:extLst>
          </p:cNvPr>
          <p:cNvSpPr txBox="1"/>
          <p:nvPr/>
        </p:nvSpPr>
        <p:spPr>
          <a:xfrm>
            <a:off x="1073032" y="3936848"/>
            <a:ext cx="1004593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链表的劣势</a:t>
            </a:r>
            <a:endParaRPr lang="en-US" altLang="zh-CN" sz="24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遍历耗时：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lvl="1"/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只能从头开始依次访问，不能随机访问任意数据，遍历较费时间。</a:t>
            </a:r>
          </a:p>
        </p:txBody>
      </p:sp>
    </p:spTree>
    <p:extLst>
      <p:ext uri="{BB962C8B-B14F-4D97-AF65-F5344CB8AC3E}">
        <p14:creationId xmlns:p14="http://schemas.microsoft.com/office/powerpoint/2010/main" val="19172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85" y="3105834"/>
            <a:ext cx="2824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挑战前三关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选择题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1073032" y="871323"/>
            <a:ext cx="10045936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链表不具有的特点是（   ）。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可随机访问任一元素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不必事先估计存储空间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插入删除不需要移动元素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所需空间与线性表长度成正比</a:t>
            </a: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本题已在初赛中反复出现多次，务必烂熟于心。</a:t>
            </a:r>
            <a:endParaRPr lang="en-US" altLang="zh-CN" sz="2400" dirty="0">
              <a:solidFill>
                <a:srgbClr val="FF000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解释：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链表只能从头开始依次访问每个元素，无法随机访问任意元素。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链表无需事先预留足够大的储存空间，可以动态分配内存。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插入、删除无需改变元素位置，只需改变存储的下一元素地址信息。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目前学习的数据结构均为线性结构，空间皆与长度成正比。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（下面要学习的树是第一个非线性结构）</a:t>
            </a:r>
          </a:p>
        </p:txBody>
      </p:sp>
    </p:spTree>
    <p:extLst>
      <p:ext uri="{BB962C8B-B14F-4D97-AF65-F5344CB8AC3E}">
        <p14:creationId xmlns:p14="http://schemas.microsoft.com/office/powerpoint/2010/main" val="34703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选择题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1073032" y="1001951"/>
            <a:ext cx="1004593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线性表若采用链表存储结构，要求内存中可用存储单元地址（   ）。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必须连续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部分地址必须连续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一定不连续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连续不连续均可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zh-CN" alt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 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</a:t>
            </a: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最常见的操作方式：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先开辟出一段连续空间（类似数组），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如果不够用，再一点点开辟新空间，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因此所用的内存很可能是连续与不连续混合的。</a:t>
            </a:r>
          </a:p>
        </p:txBody>
      </p:sp>
    </p:spTree>
    <p:extLst>
      <p:ext uri="{BB962C8B-B14F-4D97-AF65-F5344CB8AC3E}">
        <p14:creationId xmlns:p14="http://schemas.microsoft.com/office/powerpoint/2010/main" val="32706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选择题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1073032" y="1001951"/>
            <a:ext cx="10045936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下列对单链表的操作中，效率最高的是（   ）。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在链表中部插入元素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从链表中部取出元素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从链表中部删除元素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从链表头部删除元素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zh-CN" alt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</a:t>
            </a: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对链表中部进行任何操作，都需要先从头遍历到中部，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对尾部进行操作，则需从头遍历到尾部，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只有对头部进行操作，不用向后遍历，可以直接执行。</a:t>
            </a:r>
          </a:p>
        </p:txBody>
      </p:sp>
    </p:spTree>
    <p:extLst>
      <p:ext uri="{BB962C8B-B14F-4D97-AF65-F5344CB8AC3E}">
        <p14:creationId xmlns:p14="http://schemas.microsoft.com/office/powerpoint/2010/main" val="15529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118EFC-9F70-4BAC-8D64-BAEF03609F63}"/>
              </a:ext>
            </a:extLst>
          </p:cNvPr>
          <p:cNvSpPr txBox="1"/>
          <p:nvPr/>
        </p:nvSpPr>
        <p:spPr>
          <a:xfrm>
            <a:off x="1754738" y="384025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给数据建个家谱</a:t>
            </a:r>
          </a:p>
        </p:txBody>
      </p:sp>
    </p:spTree>
    <p:extLst>
      <p:ext uri="{BB962C8B-B14F-4D97-AF65-F5344CB8AC3E}">
        <p14:creationId xmlns:p14="http://schemas.microsoft.com/office/powerpoint/2010/main" val="2032272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977" y="3105834"/>
            <a:ext cx="42931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删除数组中的数据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删除数组中的数据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841471" y="1166842"/>
            <a:ext cx="73413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描述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对于一串无序数据，我们可以通过数组模拟链表的方式，找到需要删除的数据，将它的前一位直接指向它的后一位。请你编写程序实现这一操作。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输入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输入数据共三行。第一行是两个正整数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和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，代表一共有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个数据，其中有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个需要删除的数据（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0 &lt; m &lt; n &lt; 10000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）。</a:t>
            </a: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第二行为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个正整数，以空格隔开，数字均不超过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100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，且不会重复。第三行为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个正整数，以空格隔开，均为第二行出现过的数字，且不包含第二行的第一个和最后一个数字。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输出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输出一行，为删除后的序列，以空格隔开。</a:t>
            </a:r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4CC902-1CB6-4D58-B385-918C5DF2F078}"/>
              </a:ext>
            </a:extLst>
          </p:cNvPr>
          <p:cNvSpPr/>
          <p:nvPr/>
        </p:nvSpPr>
        <p:spPr>
          <a:xfrm>
            <a:off x="8497629" y="2090172"/>
            <a:ext cx="3167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样例输入</a:t>
            </a:r>
            <a:endParaRPr lang="zh-CN" altLang="en-US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5 2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5 2 7 3 1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7 3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4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样例输出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5 2 1</a:t>
            </a:r>
          </a:p>
        </p:txBody>
      </p:sp>
    </p:spTree>
    <p:extLst>
      <p:ext uri="{BB962C8B-B14F-4D97-AF65-F5344CB8AC3E}">
        <p14:creationId xmlns:p14="http://schemas.microsoft.com/office/powerpoint/2010/main" val="317032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A8A01C1-12B3-4360-AC3E-38AD6BD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746" y="3460524"/>
            <a:ext cx="46343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n-NO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for (i = 0; i &lt; n; i++) {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cin &gt;&gt; num[i];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nn-NO" altLang="zh-CN" sz="20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nxt[i] = i + 1;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//</a:t>
            </a:r>
            <a:r>
              <a:rPr lang="zh-CN" altLang="nn-NO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每一位都指向下一位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[n - 1] = -1;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//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让最后一位指向并不存在的第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-1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2EAB3E-6681-4496-9D23-B13F534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0" y="15596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4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第一步：创建链表</a:t>
            </a:r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F19DB27C-0064-48D5-A2E4-E338809C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87494"/>
              </p:ext>
            </p:extLst>
          </p:nvPr>
        </p:nvGraphicFramePr>
        <p:xfrm>
          <a:off x="450228" y="3726891"/>
          <a:ext cx="5400000" cy="165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num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5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nxt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-1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2471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5B9805-EAAD-432A-A329-1389F46E5EC4}"/>
              </a:ext>
            </a:extLst>
          </p:cNvPr>
          <p:cNvCxnSpPr/>
          <p:nvPr/>
        </p:nvCxnSpPr>
        <p:spPr>
          <a:xfrm flipV="1">
            <a:off x="1942492" y="4606965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0A8F59-4C16-4058-AB40-0E4F1F65CC4B}"/>
              </a:ext>
            </a:extLst>
          </p:cNvPr>
          <p:cNvCxnSpPr/>
          <p:nvPr/>
        </p:nvCxnSpPr>
        <p:spPr>
          <a:xfrm flipV="1">
            <a:off x="2832422" y="4606964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5AA8E7-AA3F-4B19-AA68-74D68A34497B}"/>
              </a:ext>
            </a:extLst>
          </p:cNvPr>
          <p:cNvCxnSpPr/>
          <p:nvPr/>
        </p:nvCxnSpPr>
        <p:spPr>
          <a:xfrm flipV="1">
            <a:off x="3722134" y="4606964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9E3BB1-A308-4EBE-B81B-DD589BC2C6DC}"/>
              </a:ext>
            </a:extLst>
          </p:cNvPr>
          <p:cNvCxnSpPr/>
          <p:nvPr/>
        </p:nvCxnSpPr>
        <p:spPr>
          <a:xfrm flipV="1">
            <a:off x="4611846" y="4606964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780115C-480E-40BA-85CC-D60D6F5CC597}"/>
              </a:ext>
            </a:extLst>
          </p:cNvPr>
          <p:cNvSpPr/>
          <p:nvPr/>
        </p:nvSpPr>
        <p:spPr>
          <a:xfrm>
            <a:off x="1325630" y="1235383"/>
            <a:ext cx="104161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想从数组中删除一个元素，我们往往需要将后面的元素全部向前挪一位，但其实，我们可以再建立一个数组，专门记录每一个元素</a:t>
            </a:r>
            <a:r>
              <a:rPr lang="zh-CN" altLang="en-US" sz="20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下一个数据的位置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比如对于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num = {5, 2, 7, 3, 1}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，我们可以建立一个记录下一元素位置信息的数组</a:t>
            </a:r>
            <a:r>
              <a:rPr lang="en-US" altLang="zh-CN" sz="20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{1, 2, 3, 4, -1}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，分别代表这一位数据的后一位在哪里，而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-1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代表数组的最后一位，即链表结尾。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4C0BCD-62F4-4176-AE7E-487B704E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982891"/>
            <a:ext cx="823325" cy="7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A8A01C1-12B3-4360-AC3E-38AD6BD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44" y="2344560"/>
            <a:ext cx="62207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for (i = 0; i &lt; m; i++) {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cin &gt;&gt; x;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要删除的元素为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x</a:t>
            </a:r>
            <a:endParaRPr lang="nn-NO" altLang="zh-CN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j = 0;	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用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去遍历链表</a:t>
            </a:r>
            <a:endParaRPr lang="nn-NO" altLang="zh-CN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while (</a:t>
            </a:r>
            <a:r>
              <a:rPr lang="nn-NO" altLang="zh-CN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nxt[j] != -1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) {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只要第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位不是最后一位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if (</a:t>
            </a:r>
            <a:r>
              <a:rPr lang="nn-NO" altLang="zh-CN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num[nxt[j]] == x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) {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如果第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位的下一位对应的数值是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x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</a:t>
            </a:r>
            <a:r>
              <a:rPr lang="nn-NO" altLang="zh-CN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nxt[j] = nxt[nxt[j]];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则将第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位直接指向下一位的下一位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break;		</a:t>
            </a:r>
          </a:p>
          <a:p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找到并删除则结束遍历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nn-NO" altLang="zh-CN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 = nxt[j];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//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让</a:t>
            </a:r>
            <a:r>
              <a:rPr lang="nn-NO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前往下一位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2EAB3E-6681-4496-9D23-B13F534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68351"/>
            <a:ext cx="5362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第二步：遍历链表并删除元素，共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次</a:t>
            </a:r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714F96B9-8F41-4D5B-ABEE-3465DD197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80230"/>
              </p:ext>
            </p:extLst>
          </p:nvPr>
        </p:nvGraphicFramePr>
        <p:xfrm>
          <a:off x="6516731" y="774739"/>
          <a:ext cx="5400000" cy="165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num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5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nxt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-1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2471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DA95E6-2465-4AF4-AFB0-7EF2EDDB15EC}"/>
              </a:ext>
            </a:extLst>
          </p:cNvPr>
          <p:cNvCxnSpPr/>
          <p:nvPr/>
        </p:nvCxnSpPr>
        <p:spPr>
          <a:xfrm flipV="1">
            <a:off x="8008995" y="1654813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1A391D-F4EB-4475-8617-8963DEA12BB4}"/>
              </a:ext>
            </a:extLst>
          </p:cNvPr>
          <p:cNvCxnSpPr>
            <a:cxnSpLocks/>
          </p:cNvCxnSpPr>
          <p:nvPr/>
        </p:nvCxnSpPr>
        <p:spPr>
          <a:xfrm flipV="1">
            <a:off x="8898925" y="1654812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2B6FB1-07CF-43A6-BEE7-134A328A3938}"/>
              </a:ext>
            </a:extLst>
          </p:cNvPr>
          <p:cNvCxnSpPr/>
          <p:nvPr/>
        </p:nvCxnSpPr>
        <p:spPr>
          <a:xfrm flipV="1">
            <a:off x="9788637" y="1654812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A795DC-150E-4418-A805-DCCB10FFE149}"/>
              </a:ext>
            </a:extLst>
          </p:cNvPr>
          <p:cNvCxnSpPr/>
          <p:nvPr/>
        </p:nvCxnSpPr>
        <p:spPr>
          <a:xfrm flipV="1">
            <a:off x="10678349" y="1654812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57557603-A661-4243-B17A-D1621B58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97998"/>
              </p:ext>
            </p:extLst>
          </p:nvPr>
        </p:nvGraphicFramePr>
        <p:xfrm>
          <a:off x="6558125" y="2867808"/>
          <a:ext cx="5400000" cy="165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num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5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nxt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-1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24711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86D6DF-6D34-4685-944B-A85EC4D4831A}"/>
              </a:ext>
            </a:extLst>
          </p:cNvPr>
          <p:cNvCxnSpPr/>
          <p:nvPr/>
        </p:nvCxnSpPr>
        <p:spPr>
          <a:xfrm flipV="1">
            <a:off x="8050389" y="3747882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792987-2BE5-4F61-9937-348A25AD9D0D}"/>
              </a:ext>
            </a:extLst>
          </p:cNvPr>
          <p:cNvCxnSpPr>
            <a:cxnSpLocks/>
          </p:cNvCxnSpPr>
          <p:nvPr/>
        </p:nvCxnSpPr>
        <p:spPr>
          <a:xfrm flipV="1">
            <a:off x="8940319" y="3747881"/>
            <a:ext cx="1582836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9DC9E4-7866-45BE-AA30-5A874F4E41A7}"/>
              </a:ext>
            </a:extLst>
          </p:cNvPr>
          <p:cNvCxnSpPr/>
          <p:nvPr/>
        </p:nvCxnSpPr>
        <p:spPr>
          <a:xfrm flipV="1">
            <a:off x="9830031" y="3747881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BBA050-CE61-41CF-912A-4C7C241DABAC}"/>
              </a:ext>
            </a:extLst>
          </p:cNvPr>
          <p:cNvCxnSpPr/>
          <p:nvPr/>
        </p:nvCxnSpPr>
        <p:spPr>
          <a:xfrm flipV="1">
            <a:off x="10719743" y="3747881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下 2">
            <a:extLst>
              <a:ext uri="{FF2B5EF4-FFF2-40B4-BE49-F238E27FC236}">
                <a16:creationId xmlns:a16="http://schemas.microsoft.com/office/drawing/2014/main" id="{E78A71F0-73C0-49A1-9014-BAE9BCB78709}"/>
              </a:ext>
            </a:extLst>
          </p:cNvPr>
          <p:cNvSpPr/>
          <p:nvPr/>
        </p:nvSpPr>
        <p:spPr>
          <a:xfrm>
            <a:off x="9476509" y="2433859"/>
            <a:ext cx="532015" cy="47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6715CF2B-11C4-43D3-BF89-FDE1D2B9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99316"/>
              </p:ext>
            </p:extLst>
          </p:nvPr>
        </p:nvGraphicFramePr>
        <p:xfrm>
          <a:off x="6496034" y="4902168"/>
          <a:ext cx="5400000" cy="165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num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5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nxt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-1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2471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0FEEA7-37D4-4DC9-9A74-64ACAB313598}"/>
              </a:ext>
            </a:extLst>
          </p:cNvPr>
          <p:cNvCxnSpPr/>
          <p:nvPr/>
        </p:nvCxnSpPr>
        <p:spPr>
          <a:xfrm flipV="1">
            <a:off x="7988298" y="5782242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D1B5AE-4261-4F3B-83ED-497D9FC4CB49}"/>
              </a:ext>
            </a:extLst>
          </p:cNvPr>
          <p:cNvCxnSpPr>
            <a:cxnSpLocks/>
          </p:cNvCxnSpPr>
          <p:nvPr/>
        </p:nvCxnSpPr>
        <p:spPr>
          <a:xfrm flipV="1">
            <a:off x="8878228" y="5782241"/>
            <a:ext cx="251394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B08C410-349F-40EB-A12C-2912AC0DA103}"/>
              </a:ext>
            </a:extLst>
          </p:cNvPr>
          <p:cNvCxnSpPr/>
          <p:nvPr/>
        </p:nvCxnSpPr>
        <p:spPr>
          <a:xfrm flipV="1">
            <a:off x="9767940" y="5782241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41FD08-B173-49A4-8A05-392F89D6B1F0}"/>
              </a:ext>
            </a:extLst>
          </p:cNvPr>
          <p:cNvCxnSpPr/>
          <p:nvPr/>
        </p:nvCxnSpPr>
        <p:spPr>
          <a:xfrm flipV="1">
            <a:off x="10657652" y="5782241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D3C77B5-4951-4D00-B505-2CC47B8EF2E2}"/>
              </a:ext>
            </a:extLst>
          </p:cNvPr>
          <p:cNvSpPr/>
          <p:nvPr/>
        </p:nvSpPr>
        <p:spPr>
          <a:xfrm>
            <a:off x="9414418" y="4468219"/>
            <a:ext cx="532015" cy="47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DFFB6F-A735-48FB-AE23-AA6D820E507B}"/>
              </a:ext>
            </a:extLst>
          </p:cNvPr>
          <p:cNvSpPr/>
          <p:nvPr/>
        </p:nvSpPr>
        <p:spPr>
          <a:xfrm>
            <a:off x="552158" y="971324"/>
            <a:ext cx="5460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删除数字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7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时，我们只需要修改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数组，使之变为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{1, 3, 3, 4, -1}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，即数字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（第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位）的下一位直接指向数字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（第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位），相当于将数字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7</a:t>
            </a:r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跳过了。</a:t>
            </a:r>
            <a:endParaRPr lang="en-US" altLang="zh-CN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3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A8A01C1-12B3-4360-AC3E-38AD6BD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05" y="3776626"/>
            <a:ext cx="67414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n-NO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cout &lt;&lt; num[0];	//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先输出一定没被删除的第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0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 = 0;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while (</a:t>
            </a:r>
            <a:r>
              <a:rPr lang="nn-NO" altLang="zh-CN" sz="20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nxt[j] != -1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) {	//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如果第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位不是最后一位</a:t>
            </a: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nn-NO" altLang="zh-CN" sz="20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 = nxt[j];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//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则让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前往它的下一位</a:t>
            </a: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cout &lt;&lt; " " &lt;&lt; num[j];</a:t>
            </a:r>
          </a:p>
          <a:p>
            <a:r>
              <a:rPr lang="nn-NO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 </a:t>
            </a:r>
            <a:endParaRPr lang="zh-CN" altLang="en-US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2EAB3E-6681-4496-9D23-B13F534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68351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4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第三步：遍历删完元素的链表并输出</a:t>
            </a:r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EC9E9B81-C5EE-4423-AC9B-284F9C11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65870"/>
              </p:ext>
            </p:extLst>
          </p:nvPr>
        </p:nvGraphicFramePr>
        <p:xfrm>
          <a:off x="1292266" y="1357583"/>
          <a:ext cx="5400000" cy="165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num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5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nxt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-1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02471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25EB2C1-A7F1-4313-9013-AFC5FED0193F}"/>
              </a:ext>
            </a:extLst>
          </p:cNvPr>
          <p:cNvCxnSpPr/>
          <p:nvPr/>
        </p:nvCxnSpPr>
        <p:spPr>
          <a:xfrm flipV="1">
            <a:off x="2784530" y="2237657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C50A276-A249-4D24-8084-A444037E3FBA}"/>
              </a:ext>
            </a:extLst>
          </p:cNvPr>
          <p:cNvCxnSpPr>
            <a:cxnSpLocks/>
          </p:cNvCxnSpPr>
          <p:nvPr/>
        </p:nvCxnSpPr>
        <p:spPr>
          <a:xfrm flipV="1">
            <a:off x="3674460" y="2237656"/>
            <a:ext cx="251394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AE5BA3-1B5C-40B1-A33D-F3B8A18C3E8D}"/>
              </a:ext>
            </a:extLst>
          </p:cNvPr>
          <p:cNvCxnSpPr/>
          <p:nvPr/>
        </p:nvCxnSpPr>
        <p:spPr>
          <a:xfrm flipV="1">
            <a:off x="4564172" y="2237656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235225C-B34D-4767-AC1D-7707367DEFB7}"/>
              </a:ext>
            </a:extLst>
          </p:cNvPr>
          <p:cNvCxnSpPr/>
          <p:nvPr/>
        </p:nvCxnSpPr>
        <p:spPr>
          <a:xfrm flipV="1">
            <a:off x="5453884" y="2237656"/>
            <a:ext cx="734518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3CCF649-EF0A-4EB3-9E1E-7A98D078FF7C}"/>
              </a:ext>
            </a:extLst>
          </p:cNvPr>
          <p:cNvSpPr/>
          <p:nvPr/>
        </p:nvSpPr>
        <p:spPr>
          <a:xfrm>
            <a:off x="517719" y="858167"/>
            <a:ext cx="10416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输出时，只需要根据</a:t>
            </a:r>
            <a:r>
              <a:rPr lang="en-US" altLang="zh-CN" sz="20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数组不断访问下一位并输出。</a:t>
            </a:r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0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A8A01C1-12B3-4360-AC3E-38AD6BD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799293"/>
            <a:ext cx="660521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#include &lt;iostream&gt;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using namespace std;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int main() {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int n, m,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, j, x, num[100],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[100];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cin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&gt;&gt; n &gt;&gt; m;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for (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0;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 n;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++) {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cin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&gt;&gt; num[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];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] =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+ 1;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[n - 1] = -1;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for (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0;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 m;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++) {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cin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&gt;&gt; x;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j = 0;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while (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 != -1){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if (num[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[j]] == x){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 =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[j]];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break;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	j =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[j];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2EAB3E-6681-4496-9D23-B13F534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删除数组中的数据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6668-AD9E-4442-8EAC-028444E2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485" y="1120676"/>
            <a:ext cx="50362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cout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&lt;&lt; num[0];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 = 0;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while (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 != -1) {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j = 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nxt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[j];</a:t>
            </a:r>
          </a:p>
          <a:p>
            <a:r>
              <a:rPr lang="zh-CN" altLang="en-US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	</a:t>
            </a:r>
            <a:r>
              <a:rPr lang="en-US" altLang="zh-CN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cout</a:t>
            </a:r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&lt;&lt; " " &lt;&lt; num[j];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} 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return 0;</a:t>
            </a:r>
          </a:p>
          <a:p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95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160" y="3105834"/>
            <a:ext cx="2261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A8BC08-3931-4EAC-AE68-7666E066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8" y="1714500"/>
            <a:ext cx="5087882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A260C0-565B-4919-84B9-F71F2293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03" y="1804761"/>
            <a:ext cx="3629532" cy="32484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F0BF5D-1C80-46B9-96D4-13F1AB6181B3}"/>
              </a:ext>
            </a:extLst>
          </p:cNvPr>
          <p:cNvSpPr/>
          <p:nvPr/>
        </p:nvSpPr>
        <p:spPr>
          <a:xfrm>
            <a:off x="2185062" y="5393541"/>
            <a:ext cx="2733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生活中的树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B32634-8D53-44AE-A3B5-F6BA59B42E69}"/>
              </a:ext>
            </a:extLst>
          </p:cNvPr>
          <p:cNvSpPr/>
          <p:nvPr/>
        </p:nvSpPr>
        <p:spPr>
          <a:xfrm>
            <a:off x="7143387" y="5390622"/>
            <a:ext cx="3181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计算机中的树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C92493-45A4-441E-ABE9-61DAE9A05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575849"/>
            <a:ext cx="4762500" cy="33337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AEAAA4-0404-414F-B4D0-1EC243981A58}"/>
              </a:ext>
            </a:extLst>
          </p:cNvPr>
          <p:cNvSpPr/>
          <p:nvPr/>
        </p:nvSpPr>
        <p:spPr>
          <a:xfrm>
            <a:off x="4729003" y="5480883"/>
            <a:ext cx="2733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倒过来啦！</a:t>
            </a:r>
          </a:p>
        </p:txBody>
      </p:sp>
    </p:spTree>
    <p:extLst>
      <p:ext uri="{BB962C8B-B14F-4D97-AF65-F5344CB8AC3E}">
        <p14:creationId xmlns:p14="http://schemas.microsoft.com/office/powerpoint/2010/main" val="35309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638578" y="901035"/>
            <a:ext cx="10613452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树是我们学习的第一个“非线性结构”。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线性结构中，每个元素都有唯一的先驱（前一元素）和后继（后一元素）。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例如：数组、栈、队列、链表。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非线性结构中，每个元素可能有多个先驱或多个后继。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例如：树、图，其中树的每个元素只有一个先驱，但可能有多个后继。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DD9D17-A731-427A-A92F-3AF0813F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66" y="2053527"/>
            <a:ext cx="5556362" cy="6864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C9DEFB-8A76-4A2F-A144-8D698F516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631" y="3824910"/>
            <a:ext cx="2926142" cy="26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17AD5-9571-4A39-BE35-EDBAAE02B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57" y="995989"/>
            <a:ext cx="7700596" cy="4866021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19099525-2AB3-4018-981B-7D5B138979EF}"/>
              </a:ext>
            </a:extLst>
          </p:cNvPr>
          <p:cNvSpPr txBox="1"/>
          <p:nvPr/>
        </p:nvSpPr>
        <p:spPr>
          <a:xfrm>
            <a:off x="819008" y="2764638"/>
            <a:ext cx="320444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生活中，家谱常用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“树”的形态描绘。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而计算机中的树，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就是数据的家谱。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1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F8C7778-75C6-4EA2-88FD-7F3BF08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CA29A4C8-82A8-47EC-930E-7595A7DBFAD6}"/>
              </a:ext>
            </a:extLst>
          </p:cNvPr>
          <p:cNvSpPr txBox="1"/>
          <p:nvPr/>
        </p:nvSpPr>
        <p:spPr>
          <a:xfrm>
            <a:off x="2127971" y="2186705"/>
            <a:ext cx="563092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32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数据结构的定义</a:t>
            </a:r>
            <a:endParaRPr lang="en-US" altLang="zh-CN" sz="32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22FF4D-1A81-4910-B6C7-6AAF108E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89" y="1596957"/>
            <a:ext cx="1620030" cy="14925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48E607D-4575-41E8-BDF1-578738728937}"/>
              </a:ext>
            </a:extLst>
          </p:cNvPr>
          <p:cNvSpPr txBox="1"/>
          <p:nvPr/>
        </p:nvSpPr>
        <p:spPr>
          <a:xfrm>
            <a:off x="2034453" y="3529526"/>
            <a:ext cx="7936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strike="noStrike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       </a:t>
            </a:r>
            <a:r>
              <a:rPr lang="zh-CN" altLang="en-US" sz="2400" i="0" strike="noStrike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</a:t>
            </a:r>
            <a:r>
              <a:rPr lang="zh-CN" altLang="en-US" sz="2400" i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结构是</a:t>
            </a:r>
            <a:r>
              <a:rPr lang="zh-CN" altLang="en-US" sz="2400" i="0" strike="noStrike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计算机</a:t>
            </a:r>
            <a:r>
              <a:rPr lang="zh-CN" altLang="en-US" sz="2400" i="0" dirty="0">
                <a:solidFill>
                  <a:srgbClr val="FF0000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存储、组织</a:t>
            </a:r>
            <a:r>
              <a:rPr lang="zh-CN" altLang="en-US" sz="2400" i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数据的方式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</a:t>
            </a:r>
            <a:r>
              <a:rPr lang="zh-CN" altLang="en-US" sz="2400" i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是指相互之间存在一种或多种特定关系的</a:t>
            </a:r>
            <a:r>
              <a:rPr lang="zh-CN" altLang="en-US" sz="2400" i="0" strike="noStrike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数据元素</a:t>
            </a:r>
            <a:r>
              <a:rPr lang="zh-CN" altLang="en-US" sz="2400" i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的</a:t>
            </a:r>
            <a:r>
              <a:rPr lang="zh-CN" altLang="en-US" sz="2400" i="0" dirty="0">
                <a:solidFill>
                  <a:srgbClr val="FF0000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集合</a:t>
            </a:r>
            <a:r>
              <a:rPr lang="zh-CN" altLang="en-US" sz="2400" i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  <a:endParaRPr lang="en-US" altLang="zh-CN" sz="2400" i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4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1490010"/>
            <a:ext cx="1061345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计算机中的树由“结点”和“关系”共同构成。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树中的每个点称为结点，例如，下方这棵树有一个根结点，编号为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28748-FE97-4584-A6E6-1510340B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06" y="3519553"/>
            <a:ext cx="4452552" cy="2763871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869EF11-58AF-4635-B81D-81EB8E27B8CE}"/>
              </a:ext>
            </a:extLst>
          </p:cNvPr>
          <p:cNvSpPr/>
          <p:nvPr/>
        </p:nvSpPr>
        <p:spPr>
          <a:xfrm>
            <a:off x="5906126" y="3519554"/>
            <a:ext cx="1379094" cy="827594"/>
          </a:xfrm>
          <a:prstGeom prst="wedgeRoundRectCallout">
            <a:avLst>
              <a:gd name="adj1" fmla="val 136638"/>
              <a:gd name="adj2" fmla="val 76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根结点</a:t>
            </a:r>
          </a:p>
        </p:txBody>
      </p:sp>
    </p:spTree>
    <p:extLst>
      <p:ext uri="{BB962C8B-B14F-4D97-AF65-F5344CB8AC3E}">
        <p14:creationId xmlns:p14="http://schemas.microsoft.com/office/powerpoint/2010/main" val="2119323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1015135"/>
            <a:ext cx="10613452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父结点与子结点：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一棵树有且只有一个根结点。根结点有时也称为祖先。既然有祖先，理所当然就有父亲和孩子。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例如下面这棵树中，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号结点是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6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号结点的父亲，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8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9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10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号结点是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号结点的孩子。父亲结点简称为父结点，孩子结点简称为子结点。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号结点既是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号结点的子结点，又是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6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号结点的父结点。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28748-FE97-4584-A6E6-1510340B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43" y="3714426"/>
            <a:ext cx="4452552" cy="2763871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C816117-F9B8-4837-8E89-EDAA15D2BD2A}"/>
              </a:ext>
            </a:extLst>
          </p:cNvPr>
          <p:cNvSpPr/>
          <p:nvPr/>
        </p:nvSpPr>
        <p:spPr>
          <a:xfrm>
            <a:off x="5152627" y="4682564"/>
            <a:ext cx="1379094" cy="827594"/>
          </a:xfrm>
          <a:prstGeom prst="wedgeRoundRectCallout">
            <a:avLst>
              <a:gd name="adj1" fmla="val 136638"/>
              <a:gd name="adj2" fmla="val 76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父结点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463A1-7619-49C4-958B-A93668777D87}"/>
              </a:ext>
            </a:extLst>
          </p:cNvPr>
          <p:cNvSpPr/>
          <p:nvPr/>
        </p:nvSpPr>
        <p:spPr>
          <a:xfrm>
            <a:off x="7330190" y="4830259"/>
            <a:ext cx="1229193" cy="17842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98019CD-52A3-434D-A423-5F9A65988595}"/>
              </a:ext>
            </a:extLst>
          </p:cNvPr>
          <p:cNvSpPr/>
          <p:nvPr/>
        </p:nvSpPr>
        <p:spPr>
          <a:xfrm>
            <a:off x="5152627" y="5650703"/>
            <a:ext cx="1379094" cy="827594"/>
          </a:xfrm>
          <a:prstGeom prst="wedgeRoundRectCallout">
            <a:avLst>
              <a:gd name="adj1" fmla="val 105116"/>
              <a:gd name="adj2" fmla="val 76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子结点</a:t>
            </a:r>
          </a:p>
        </p:txBody>
      </p:sp>
    </p:spTree>
    <p:extLst>
      <p:ext uri="{BB962C8B-B14F-4D97-AF65-F5344CB8AC3E}">
        <p14:creationId xmlns:p14="http://schemas.microsoft.com/office/powerpoint/2010/main" val="2433856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1015135"/>
            <a:ext cx="1061345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叶子结点：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如果一个结点没有子结点（即它没有孩子），那么我们称这个结点为叶子结点。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5~10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号结点都是叶子结点。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28748-FE97-4584-A6E6-1510340B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33" y="3429000"/>
            <a:ext cx="4452552" cy="2763871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98019CD-52A3-434D-A423-5F9A65988595}"/>
              </a:ext>
            </a:extLst>
          </p:cNvPr>
          <p:cNvSpPr/>
          <p:nvPr/>
        </p:nvSpPr>
        <p:spPr>
          <a:xfrm>
            <a:off x="4521027" y="5365277"/>
            <a:ext cx="1794829" cy="827594"/>
          </a:xfrm>
          <a:prstGeom prst="wedgeRoundRectCallout">
            <a:avLst>
              <a:gd name="adj1" fmla="val 105116"/>
              <a:gd name="adj2" fmla="val 76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叶子结点</a:t>
            </a:r>
          </a:p>
        </p:txBody>
      </p:sp>
    </p:spTree>
    <p:extLst>
      <p:ext uri="{BB962C8B-B14F-4D97-AF65-F5344CB8AC3E}">
        <p14:creationId xmlns:p14="http://schemas.microsoft.com/office/powerpoint/2010/main" val="2971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1015135"/>
            <a:ext cx="106134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结点的层次：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根为第一层，其他结点的层次为父结点的层次数加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。例如，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至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号结点在第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树的深度：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树中结点的最大层次数为树的深度。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28748-FE97-4584-A6E6-1510340B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74" y="3429000"/>
            <a:ext cx="4452552" cy="2763871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98019CD-52A3-434D-A423-5F9A65988595}"/>
              </a:ext>
            </a:extLst>
          </p:cNvPr>
          <p:cNvSpPr/>
          <p:nvPr/>
        </p:nvSpPr>
        <p:spPr>
          <a:xfrm>
            <a:off x="5142283" y="5365277"/>
            <a:ext cx="1266208" cy="827594"/>
          </a:xfrm>
          <a:prstGeom prst="wedgeRoundRectCallout">
            <a:avLst>
              <a:gd name="adj1" fmla="val 105116"/>
              <a:gd name="adj2" fmla="val 76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301423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160" y="3105834"/>
            <a:ext cx="2261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8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1490010"/>
            <a:ext cx="1061345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二叉树是一种特殊的树。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二叉树的特点是每个结点最多有两个孩子，左边的叫作左孩子，右边的叫作右孩子，或者说，每个结点最多有两棵子树。下面这棵树就是一棵二叉树。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4424BB-33D1-4736-8BC9-71651CD8E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37" y="3059668"/>
            <a:ext cx="5306726" cy="3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0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7FFB81-AAA8-4FAB-B217-FA60F5BF9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05" y="2697998"/>
            <a:ext cx="1333686" cy="14194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9C12C7-62B3-41D9-B5F5-20362CC09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2" y="2281077"/>
            <a:ext cx="3734321" cy="22863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8B0C264-42F7-4D30-B715-3C3EB7A19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92" y="2301813"/>
            <a:ext cx="2276793" cy="22958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CD0FE3-144F-4E83-894D-5776DEBE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26" y="3197287"/>
            <a:ext cx="514422" cy="5048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1934629-EB34-4C5D-A182-2A56D5523D53}"/>
              </a:ext>
            </a:extLst>
          </p:cNvPr>
          <p:cNvSpPr txBox="1"/>
          <p:nvPr/>
        </p:nvSpPr>
        <p:spPr>
          <a:xfrm>
            <a:off x="906211" y="5056607"/>
            <a:ext cx="41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不止这种是二叉树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E0BC38-75AC-40A8-83B2-FFB18655B927}"/>
              </a:ext>
            </a:extLst>
          </p:cNvPr>
          <p:cNvSpPr txBox="1"/>
          <p:nvPr/>
        </p:nvSpPr>
        <p:spPr>
          <a:xfrm>
            <a:off x="6891294" y="5056607"/>
            <a:ext cx="41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这些也都是二叉树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65E926-0CE6-4ECA-B185-005D86868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75" y="961596"/>
            <a:ext cx="1040936" cy="10055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635C37B-85BC-4F19-8245-196A2B2F8EFA}"/>
              </a:ext>
            </a:extLst>
          </p:cNvPr>
          <p:cNvSpPr/>
          <p:nvPr/>
        </p:nvSpPr>
        <p:spPr>
          <a:xfrm>
            <a:off x="1803892" y="1318231"/>
            <a:ext cx="10416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这些也是二叉树吗？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3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520" y="2551837"/>
            <a:ext cx="28382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满二叉树</a:t>
            </a:r>
            <a:endParaRPr lang="en-US" altLang="zh-CN" sz="36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与</a:t>
            </a:r>
            <a:endParaRPr lang="en-US" altLang="zh-CN" sz="36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完全二叉树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65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934629-EB34-4C5D-A182-2A56D5523D53}"/>
              </a:ext>
            </a:extLst>
          </p:cNvPr>
          <p:cNvSpPr txBox="1"/>
          <p:nvPr/>
        </p:nvSpPr>
        <p:spPr>
          <a:xfrm>
            <a:off x="0" y="1805373"/>
            <a:ext cx="41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满二叉树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E0BC38-75AC-40A8-83B2-FFB18655B927}"/>
              </a:ext>
            </a:extLst>
          </p:cNvPr>
          <p:cNvSpPr txBox="1"/>
          <p:nvPr/>
        </p:nvSpPr>
        <p:spPr>
          <a:xfrm>
            <a:off x="5792003" y="5253555"/>
            <a:ext cx="51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只有最下层的右侧与满二叉树不同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9F0CA-D0F0-4D23-B97E-D28496708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52" y="2750625"/>
            <a:ext cx="2209800" cy="2032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EC84A0-C1F6-420B-9823-85E76F27D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61" y="2750624"/>
            <a:ext cx="2209800" cy="2032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556278-18B9-4B31-80E2-1C8D1C631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69" y="2750624"/>
            <a:ext cx="2209800" cy="2032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BE04559-B87D-4ABF-B6D8-0FD409F35AC6}"/>
              </a:ext>
            </a:extLst>
          </p:cNvPr>
          <p:cNvSpPr txBox="1"/>
          <p:nvPr/>
        </p:nvSpPr>
        <p:spPr>
          <a:xfrm>
            <a:off x="6284617" y="1805373"/>
            <a:ext cx="413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完全二叉树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659182-FB77-4EF7-AF28-9337A221E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6" y="2569074"/>
            <a:ext cx="3099538" cy="23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8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ECE23B-D085-42E0-B8A8-42290365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74" y="3313951"/>
            <a:ext cx="4055922" cy="313412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23104AF-226E-4955-B18F-7856CCBD40B9}"/>
              </a:ext>
            </a:extLst>
          </p:cNvPr>
          <p:cNvSpPr txBox="1"/>
          <p:nvPr/>
        </p:nvSpPr>
        <p:spPr>
          <a:xfrm>
            <a:off x="789274" y="1002754"/>
            <a:ext cx="10613452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满二叉树：</a:t>
            </a: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在一棵二叉树中，如果所有分支结点都存在左子树和右子树，并且所有叶子结点都在同一层上，这样的一棵二叉树称之为满二叉树。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性质：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叶子只能出现在最下一层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非叶子结点一定有两个孩子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在同样深度的二叉树中，满二叉树的结点个数最多，叶子最多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02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F8C7778-75C6-4EA2-88FD-7F3BF08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561F1C-64BD-474C-B3C8-0059674F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05" y="2215828"/>
            <a:ext cx="5439235" cy="403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099607-1EFA-4F24-A0ED-D1A36A68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6953" y="3285092"/>
            <a:ext cx="2876481" cy="287648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2030370-D9AB-443A-8048-D3F036FD1F44}"/>
              </a:ext>
            </a:extLst>
          </p:cNvPr>
          <p:cNvSpPr/>
          <p:nvPr/>
        </p:nvSpPr>
        <p:spPr>
          <a:xfrm>
            <a:off x="1159995" y="3849553"/>
            <a:ext cx="1989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solidFill>
                  <a:srgbClr val="0070C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r>
              <a:rPr lang="en-US" altLang="zh-CN" sz="3200" dirty="0">
                <a:solidFill>
                  <a:srgbClr val="0070C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2D273-CD61-4145-A928-B15EB9E4406E}"/>
              </a:ext>
            </a:extLst>
          </p:cNvPr>
          <p:cNvSpPr/>
          <p:nvPr/>
        </p:nvSpPr>
        <p:spPr>
          <a:xfrm>
            <a:off x="9281727" y="3849553"/>
            <a:ext cx="1118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算法</a:t>
            </a:r>
            <a:endParaRPr lang="zh-CN" altLang="en-US" sz="3200" dirty="0">
              <a:solidFill>
                <a:srgbClr val="FF000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BDDAB84E-A0F5-481E-8577-C7C8239D6FF4}"/>
              </a:ext>
            </a:extLst>
          </p:cNvPr>
          <p:cNvSpPr txBox="1"/>
          <p:nvPr/>
        </p:nvSpPr>
        <p:spPr>
          <a:xfrm>
            <a:off x="2154520" y="1263829"/>
            <a:ext cx="980541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32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程序的</a:t>
            </a:r>
            <a:r>
              <a:rPr lang="zh-CN" altLang="en-US" sz="3200" b="1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两个支柱</a:t>
            </a:r>
            <a:r>
              <a:rPr lang="zh-CN" altLang="en-US" sz="32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：算法、数据结构，</a:t>
            </a:r>
            <a:r>
              <a:rPr lang="zh-CN" altLang="en-US" sz="3200" b="1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二者缺一不可</a:t>
            </a:r>
            <a:endParaRPr lang="en-US" sz="3200" dirty="0">
              <a:solidFill>
                <a:srgbClr val="FF000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044543-8673-4EF6-BCFA-87F554AA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03" y="974305"/>
            <a:ext cx="1246076" cy="11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3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ECE23B-D085-42E0-B8A8-42290365F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4886" y="3353140"/>
            <a:ext cx="4055922" cy="313412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23104AF-226E-4955-B18F-7856CCBD40B9}"/>
              </a:ext>
            </a:extLst>
          </p:cNvPr>
          <p:cNvSpPr txBox="1"/>
          <p:nvPr/>
        </p:nvSpPr>
        <p:spPr>
          <a:xfrm>
            <a:off x="789274" y="1002754"/>
            <a:ext cx="10613452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完全二叉树</a:t>
            </a: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对一棵树中的结点按从上至下、从左至右的顺序进行编号，如果每个节点的编号都与该位置在满二叉树中的编号相同，则称该树为完全二叉树。</a:t>
            </a: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性质：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叶子结点只能出现在最下两层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最下层若有叶子结点，一定集中在左侧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倒数第二层若有叶子结点，一定集中在右侧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如果结点只有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个孩子，则该孩子为左孩子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5. 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同样结点数的二叉树，完全二叉树的深度最小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932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85" y="3105834"/>
            <a:ext cx="2824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挑战前四关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1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FFBDDB-F061-48F9-A342-BCC1658A0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86" y="3353140"/>
            <a:ext cx="4055922" cy="31341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9326" y="1228397"/>
            <a:ext cx="1043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如果树根算第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层，那么一棵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层的二叉树最多有（   ）个结点。</a:t>
            </a: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A. 2^n-1</a:t>
            </a: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B. 2^n</a:t>
            </a: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C. 2^n+1</a:t>
            </a: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D. 2^(n+1)</a:t>
            </a: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</a:t>
            </a: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满二叉树的第</a:t>
            </a:r>
            <a:r>
              <a:rPr lang="en-US" altLang="zh-CN" sz="28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2^(i-1)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个结点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层的满二叉树共有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2^n-1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个结点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EF28A5-69EC-4875-86E1-350C002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选择题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0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rfect Binary Tree Specific Level Order Traversal - GeeksforGeeks">
            <a:extLst>
              <a:ext uri="{FF2B5EF4-FFF2-40B4-BE49-F238E27FC236}">
                <a16:creationId xmlns:a16="http://schemas.microsoft.com/office/drawing/2014/main" id="{FCA0DC8D-80D7-46BF-88FE-E24FE43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3475166"/>
            <a:ext cx="73723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9326" y="1228397"/>
            <a:ext cx="10433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一棵具有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5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层的满二叉树中结点数为（   ）。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31</a:t>
            </a: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 + 2 + 4 + 8 + 16 = 31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EF28A5-69EC-4875-86E1-350C002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填空题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A0DC8D-80D7-46BF-88FE-E24FE437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98900" y="3429000"/>
            <a:ext cx="5009514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9326" y="1228397"/>
            <a:ext cx="10433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已知一棵二叉树有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10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个节点，则其中至多有（   ）个结点有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个子节点。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</a:t>
            </a: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尽量让每个结点都有两个孩子，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则最多有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个结点满足条件。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EF28A5-69EC-4875-86E1-350C002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填空题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9326" y="1228397"/>
            <a:ext cx="10433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一棵二叉树如下图所示，若采用顺序存储结构，即用一维数组元素存储该二叉树中的结点（根结点的下标为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1,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若某结点的下标为</a:t>
            </a:r>
            <a:r>
              <a:rPr lang="en-US" altLang="zh-CN" sz="28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,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则其左孩子位于下标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2i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处、右孩子位于下标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2i+1</a:t>
            </a:r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处），则该数组的最大下标至少为（   ）。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答案：</a:t>
            </a:r>
            <a:r>
              <a:rPr lang="en-US" altLang="zh-CN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15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EF28A5-69EC-4875-86E1-350C0026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填空题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9FC79B0-A0AA-4111-980E-08FDD576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74" y="3505528"/>
            <a:ext cx="3810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8B3DCA-6F24-4E08-A375-C493F12FFE37}"/>
              </a:ext>
            </a:extLst>
          </p:cNvPr>
          <p:cNvSpPr txBox="1"/>
          <p:nvPr/>
        </p:nvSpPr>
        <p:spPr>
          <a:xfrm>
            <a:off x="8505372" y="3244334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2DB65D-0E26-478C-B779-69F6F9229961}"/>
              </a:ext>
            </a:extLst>
          </p:cNvPr>
          <p:cNvSpPr txBox="1"/>
          <p:nvPr/>
        </p:nvSpPr>
        <p:spPr>
          <a:xfrm>
            <a:off x="7786914" y="3740249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BD7306-E6A5-4D93-B2EA-C2A20916F1EA}"/>
              </a:ext>
            </a:extLst>
          </p:cNvPr>
          <p:cNvSpPr txBox="1"/>
          <p:nvPr/>
        </p:nvSpPr>
        <p:spPr>
          <a:xfrm>
            <a:off x="9274022" y="3721387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B5AE5-37EA-4219-98A9-BA3393567BD5}"/>
              </a:ext>
            </a:extLst>
          </p:cNvPr>
          <p:cNvSpPr txBox="1"/>
          <p:nvPr/>
        </p:nvSpPr>
        <p:spPr>
          <a:xfrm>
            <a:off x="8649908" y="4238694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6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AABA17-2DBA-42D8-BFAC-52C6EE3E6227}"/>
              </a:ext>
            </a:extLst>
          </p:cNvPr>
          <p:cNvSpPr txBox="1"/>
          <p:nvPr/>
        </p:nvSpPr>
        <p:spPr>
          <a:xfrm>
            <a:off x="9883015" y="4238694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7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13B1AE-01FA-45DD-AC50-26F04BD9ECD4}"/>
              </a:ext>
            </a:extLst>
          </p:cNvPr>
          <p:cNvSpPr txBox="1"/>
          <p:nvPr/>
        </p:nvSpPr>
        <p:spPr>
          <a:xfrm>
            <a:off x="10434558" y="4749482"/>
            <a:ext cx="55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15</a:t>
            </a:r>
            <a:endParaRPr lang="zh-CN" altLang="en-US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7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485" y="2828835"/>
            <a:ext cx="28241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</a:t>
            </a:r>
            <a:endParaRPr lang="en-US" altLang="zh-CN" sz="36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求最大下标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2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二叉树求最大下标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841471" y="1166842"/>
            <a:ext cx="73413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描述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由浅到深、从左到右给出二叉树中每个结点的子结点，使用一维数组顺序存储该二叉树的结点（根结点的下标为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，若某结点的下标为</a:t>
            </a:r>
            <a:r>
              <a:rPr lang="en-US" altLang="zh-CN" sz="20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，则其左孩子位于下标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2i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处、右孩子位于下标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2i+1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处），求该数组的最大下标至少是多少。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输入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第一行输入一个正整数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，代表该二叉树一共有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个结点（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 ≤ 26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）。</a:t>
            </a: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接下来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行，每行三个字符，均为小写字母或星号，中间用空格隔开。由浅到深、从左到右给出每个结点和他的左孩子、右孩子，若不存在则为星号。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输出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输出一行，一个正整数，为该数组的最大下标是多少。</a:t>
            </a:r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4CC902-1CB6-4D58-B385-918C5DF2F078}"/>
              </a:ext>
            </a:extLst>
          </p:cNvPr>
          <p:cNvSpPr/>
          <p:nvPr/>
        </p:nvSpPr>
        <p:spPr>
          <a:xfrm>
            <a:off x="8604108" y="1166842"/>
            <a:ext cx="27464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样例输入</a:t>
            </a:r>
            <a:endParaRPr lang="zh-CN" altLang="en-US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6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 b c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 d e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e * f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样例输出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0A4D-3FC3-4E9B-BB30-280C73DA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79" y="4644717"/>
            <a:ext cx="3312478" cy="18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69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二叉树求最大下标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558443" y="802216"/>
            <a:ext cx="77626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分析：</a:t>
            </a:r>
            <a:endParaRPr lang="en-US" altLang="zh-CN" sz="20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定义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26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位的数组，代表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26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个字母在树中的位置。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int node[26] = {};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//node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就是“结点”，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node[0]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代表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node[25]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代表</a:t>
            </a: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z</a:t>
            </a: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2. </a:t>
            </a:r>
            <a:r>
              <a:rPr lang="zh-CN" altLang="en-US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最先读到的字母，在数组的对应位置标上</a:t>
            </a:r>
            <a:r>
              <a:rPr lang="en-US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node[x - 'a'] = 1;</a:t>
            </a:r>
          </a:p>
          <a:p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3. 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后两个字符只要不是*，就给字母对应的位置赋值。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s-ES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node[y - 'a'] = node[x - 'a'] * 2;</a:t>
            </a:r>
          </a:p>
          <a:p>
            <a:r>
              <a:rPr lang="nl-NL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node[z - 'a'] = node[x - 'a'] * 2 + 1;</a:t>
            </a:r>
          </a:p>
          <a:p>
            <a:endParaRPr lang="nl-NL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nl-NL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4. </a:t>
            </a:r>
            <a:r>
              <a:rPr lang="zh-CN" altLang="en-US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反复读入</a:t>
            </a:r>
            <a:r>
              <a:rPr lang="en-US" altLang="zh-CN" sz="2000" b="0" dirty="0" err="1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x,y,z</a:t>
            </a:r>
            <a:r>
              <a:rPr lang="zh-CN" altLang="en-US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，执行第</a:t>
            </a:r>
            <a:r>
              <a:rPr lang="en-US" altLang="zh-CN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r>
              <a:rPr lang="zh-CN" altLang="en-US" sz="2000" b="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步</a:t>
            </a:r>
            <a:endParaRPr lang="en-US" altLang="zh-CN" sz="2000" b="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4CC902-1CB6-4D58-B385-918C5DF2F078}"/>
              </a:ext>
            </a:extLst>
          </p:cNvPr>
          <p:cNvSpPr/>
          <p:nvPr/>
        </p:nvSpPr>
        <p:spPr>
          <a:xfrm>
            <a:off x="8604108" y="1166842"/>
            <a:ext cx="27464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样例输入</a:t>
            </a:r>
            <a:endParaRPr lang="zh-CN" altLang="en-US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6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a b c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b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 d e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d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e * f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 * *</a:t>
            </a:r>
          </a:p>
          <a:p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zh-CN" altLang="en-US" sz="20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样例输出</a:t>
            </a:r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en-US" altLang="zh-CN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0A4D-3FC3-4E9B-BB30-280C73DA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79" y="4644717"/>
            <a:ext cx="3312478" cy="18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C17D3AF1-A4CB-4D0B-9E8F-61657693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56174"/>
              </p:ext>
            </p:extLst>
          </p:nvPr>
        </p:nvGraphicFramePr>
        <p:xfrm>
          <a:off x="1063857" y="2522422"/>
          <a:ext cx="5942308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198791905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243486016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1754112943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3456371435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1079883802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222344035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20121521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node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6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7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…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651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数组下标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0(a)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1(b)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2(c)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3(d)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4(e)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方正兰亭圆简体" panose="02000000000000000000" pitchFamily="2" charset="-122"/>
                          <a:ea typeface="方正兰亭圆简体" panose="02000000000000000000" pitchFamily="2" charset="-122"/>
                        </a:rPr>
                        <a:t>…</a:t>
                      </a:r>
                      <a:endParaRPr lang="zh-CN" altLang="en-US" sz="2000" dirty="0">
                        <a:latin typeface="方正兰亭圆简体" panose="02000000000000000000" pitchFamily="2" charset="-122"/>
                        <a:ea typeface="方正兰亭圆简体" panose="02000000000000000000" pitchFamily="2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4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97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二叉树求最大下标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841471" y="1166842"/>
            <a:ext cx="77626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核心代码：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/>
            </a:r>
            <a:b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</a:b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int n, node[26] = {},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maxn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0;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char x, y, z;</a:t>
            </a:r>
          </a:p>
          <a:p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cin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&gt;&gt; n;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for (int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0;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 n;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++) {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cin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&gt;&gt; x &gt;&gt; y &gt;&gt; z;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if (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== 0) node[x - 'a'] = 1;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if (y != '*') node[y - 'a'] = node[x - 'a'] * 2;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if (z != '*') node[z - 'a'] = node[x - 'a'] * 2 + 1;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}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for (int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0;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 26;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++)</a:t>
            </a:r>
          </a:p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	if (node[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] &gt;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maxn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)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maxn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= node[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i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];</a:t>
            </a:r>
          </a:p>
          <a:p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cout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 &lt;&lt; </a:t>
            </a:r>
            <a:r>
              <a:rPr lang="en-US" altLang="zh-CN" sz="2400" dirty="0" err="1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maxn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;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0A4D-3FC3-4E9B-BB30-280C73DA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79" y="4644717"/>
            <a:ext cx="3312478" cy="18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F8C7778-75C6-4EA2-88FD-7F3BF08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5418DE9-0CD8-4A21-B7B4-401A3357BEBA}"/>
              </a:ext>
            </a:extLst>
          </p:cNvPr>
          <p:cNvSpPr txBox="1"/>
          <p:nvPr/>
        </p:nvSpPr>
        <p:spPr>
          <a:xfrm>
            <a:off x="2019081" y="1072866"/>
            <a:ext cx="815383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4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传统八大数据结构</a:t>
            </a:r>
            <a:endParaRPr lang="en-US" altLang="zh-CN" sz="4000" b="1" dirty="0">
              <a:solidFill>
                <a:srgbClr val="0070C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F6ADA5-2FFF-4D2F-A01C-A1029342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553" y="1780750"/>
            <a:ext cx="9214893" cy="43880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AAC34C-60D5-4BAA-BD76-4FAFF184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81" y="2150449"/>
            <a:ext cx="714475" cy="676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7952AB-6FD4-4396-A3C4-13D2F7E6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80" y="3090815"/>
            <a:ext cx="714475" cy="6763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C40793-B8E0-413A-9338-05DE62E8C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3" y="3090815"/>
            <a:ext cx="71447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879" y="3105834"/>
            <a:ext cx="20313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总结展望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030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总结展望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841471" y="1166842"/>
            <a:ext cx="7762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线性结构（一个先驱只能有一个后继）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每个元素存储了下一元素的位置信息。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优势：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无需使用连续空间，可以动态分配内存。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插入、删除元素的效率高，只需改变指向。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劣势：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只能从头开始遍历，无法随机访问。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B4AB80-1F4A-462C-8CF9-8F464460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50" y="2710543"/>
            <a:ext cx="4625244" cy="24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总结展望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870500" y="934614"/>
            <a:ext cx="7762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树：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非线性结构（一个元素可能有多个先驱或多个后继。）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一个父结点可能有多个子结点。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二叉树：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任何父结点最多有两个子节点。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满二叉树：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每个父结点都有两个子节点，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最下层全部为叶子结点。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完全二叉树：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右下方补充完整则为满二叉树。</a:t>
            </a:r>
            <a:endParaRPr lang="en-US" altLang="zh-CN" sz="24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7CD4C8-AB83-4708-BAB2-5E9E5B88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2353425"/>
            <a:ext cx="4529137" cy="40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4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总结展望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A772-B3C7-4C28-96F0-17E36A8E94FF}"/>
              </a:ext>
            </a:extLst>
          </p:cNvPr>
          <p:cNvSpPr/>
          <p:nvPr/>
        </p:nvSpPr>
        <p:spPr>
          <a:xfrm>
            <a:off x="2214681" y="1874728"/>
            <a:ext cx="77626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作业：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完成本单元所有题目。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思考：</a:t>
            </a:r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8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8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哪些问题可以用链表和树进行明显的优化？</a:t>
            </a:r>
            <a:endParaRPr lang="en-US" altLang="zh-CN" sz="2800" dirty="0"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144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34346CD-27A2-4D55-9D5C-8E6D4FACE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75" y="2053925"/>
            <a:ext cx="3104367" cy="39991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DBBD07-0E6C-470C-8884-3A3ED3735B96}"/>
              </a:ext>
            </a:extLst>
          </p:cNvPr>
          <p:cNvSpPr txBox="1"/>
          <p:nvPr/>
        </p:nvSpPr>
        <p:spPr>
          <a:xfrm>
            <a:off x="4887342" y="3699559"/>
            <a:ext cx="5951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下周六不见不散哦</a:t>
            </a:r>
            <a:r>
              <a:rPr lang="en-US" altLang="zh-CN" sz="4000" b="1" dirty="0">
                <a:solidFill>
                  <a:srgbClr val="FF0000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467278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59B6D3-22DB-4641-9035-DFF55D6C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6A3B15-DC96-9A4F-9E23-832F56B989EC}"/>
              </a:ext>
            </a:extLst>
          </p:cNvPr>
          <p:cNvGrpSpPr/>
          <p:nvPr/>
        </p:nvGrpSpPr>
        <p:grpSpPr>
          <a:xfrm>
            <a:off x="1031526" y="1955446"/>
            <a:ext cx="2517037" cy="3138984"/>
            <a:chOff x="664752" y="1404366"/>
            <a:chExt cx="2517037" cy="3138984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1DAB8D6-EB56-5644-84B8-3C6F8B0EFC13}"/>
                </a:ext>
              </a:extLst>
            </p:cNvPr>
            <p:cNvSpPr/>
            <p:nvPr/>
          </p:nvSpPr>
          <p:spPr>
            <a:xfrm>
              <a:off x="664752" y="1404366"/>
              <a:ext cx="2517037" cy="661917"/>
            </a:xfrm>
            <a:prstGeom prst="roundRect">
              <a:avLst/>
            </a:prstGeom>
            <a:solidFill>
              <a:srgbClr val="178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FCBB396-0B3F-A84A-8536-6705B706DE91}"/>
                </a:ext>
              </a:extLst>
            </p:cNvPr>
            <p:cNvSpPr/>
            <p:nvPr/>
          </p:nvSpPr>
          <p:spPr>
            <a:xfrm>
              <a:off x="664752" y="2230055"/>
              <a:ext cx="2517037" cy="661917"/>
            </a:xfrm>
            <a:prstGeom prst="roundRect">
              <a:avLst/>
            </a:prstGeom>
            <a:solidFill>
              <a:srgbClr val="FE4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657650B5-9A29-E942-B9AD-7707D2DA3F1E}"/>
                </a:ext>
              </a:extLst>
            </p:cNvPr>
            <p:cNvSpPr/>
            <p:nvPr/>
          </p:nvSpPr>
          <p:spPr>
            <a:xfrm>
              <a:off x="664752" y="3055744"/>
              <a:ext cx="2517037" cy="661917"/>
            </a:xfrm>
            <a:prstGeom prst="roundRect">
              <a:avLst/>
            </a:prstGeom>
            <a:solidFill>
              <a:srgbClr val="FF9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3F63D25-10A4-884D-AC96-F5572C32DA0F}"/>
                </a:ext>
              </a:extLst>
            </p:cNvPr>
            <p:cNvSpPr/>
            <p:nvPr/>
          </p:nvSpPr>
          <p:spPr>
            <a:xfrm>
              <a:off x="664752" y="3881433"/>
              <a:ext cx="2517037" cy="661917"/>
            </a:xfrm>
            <a:prstGeom prst="roundRect">
              <a:avLst/>
            </a:prstGeom>
            <a:solidFill>
              <a:srgbClr val="89C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081860-8965-F549-B2DE-19FBE4E89830}"/>
                </a:ext>
              </a:extLst>
            </p:cNvPr>
            <p:cNvSpPr txBox="1"/>
            <p:nvPr/>
          </p:nvSpPr>
          <p:spPr>
            <a:xfrm>
              <a:off x="1047664" y="1504492"/>
              <a:ext cx="1751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这里是文案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5EDC0D-F622-BA4A-B8D1-D0DD347FA338}"/>
                </a:ext>
              </a:extLst>
            </p:cNvPr>
            <p:cNvSpPr txBox="1"/>
            <p:nvPr/>
          </p:nvSpPr>
          <p:spPr>
            <a:xfrm>
              <a:off x="788100" y="2330181"/>
              <a:ext cx="2270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方正兰亭圆</a:t>
              </a:r>
              <a:r>
                <a:rPr kumimoji="1" lang="en-US" altLang="zh-CN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-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中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41FE48-AD22-C84D-AB70-B3EA0036F746}"/>
                </a:ext>
              </a:extLst>
            </p:cNvPr>
            <p:cNvSpPr txBox="1"/>
            <p:nvPr/>
          </p:nvSpPr>
          <p:spPr>
            <a:xfrm>
              <a:off x="913159" y="3155870"/>
              <a:ext cx="2020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字体大小不限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A41FD2-CC6B-1842-90EF-4D054E7215F9}"/>
                </a:ext>
              </a:extLst>
            </p:cNvPr>
            <p:cNvSpPr txBox="1"/>
            <p:nvPr/>
          </p:nvSpPr>
          <p:spPr>
            <a:xfrm>
              <a:off x="746984" y="3981559"/>
              <a:ext cx="2352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chemeClr val="bg1"/>
                  </a:solidFill>
                  <a:latin typeface="FZLanTingYuanS-DB-GB" panose="02000000000000000000" pitchFamily="2" charset="-122"/>
                  <a:ea typeface="FZLanTingYuanS-DB-GB" panose="02000000000000000000" pitchFamily="2" charset="-122"/>
                </a:rPr>
                <a:t>和方块居中对齐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F7C6699-A44F-5746-B1C1-F5FD38D1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1" y="4285174"/>
            <a:ext cx="828071" cy="58743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DE168A5-0597-D04E-8DC3-5CA0C57DF993}"/>
              </a:ext>
            </a:extLst>
          </p:cNvPr>
          <p:cNvGrpSpPr/>
          <p:nvPr/>
        </p:nvGrpSpPr>
        <p:grpSpPr>
          <a:xfrm>
            <a:off x="4939991" y="1858347"/>
            <a:ext cx="2690562" cy="532564"/>
            <a:chOff x="3701459" y="4129863"/>
            <a:chExt cx="2690562" cy="5325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27C1500-DF18-1C49-9BBA-7A7429945987}"/>
                </a:ext>
              </a:extLst>
            </p:cNvPr>
            <p:cNvSpPr/>
            <p:nvPr/>
          </p:nvSpPr>
          <p:spPr>
            <a:xfrm>
              <a:off x="3701459" y="4129863"/>
              <a:ext cx="532564" cy="532564"/>
            </a:xfrm>
            <a:prstGeom prst="ellipse">
              <a:avLst/>
            </a:prstGeom>
            <a:solidFill>
              <a:srgbClr val="178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81B1D7E-60CB-374B-933E-4D377B94D8B7}"/>
                </a:ext>
              </a:extLst>
            </p:cNvPr>
            <p:cNvSpPr/>
            <p:nvPr/>
          </p:nvSpPr>
          <p:spPr>
            <a:xfrm>
              <a:off x="4449526" y="4129863"/>
              <a:ext cx="532564" cy="532564"/>
            </a:xfrm>
            <a:prstGeom prst="ellipse">
              <a:avLst/>
            </a:prstGeom>
            <a:solidFill>
              <a:srgbClr val="FE4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55741D2-1376-3E4E-AFDF-0DCC9011963D}"/>
                </a:ext>
              </a:extLst>
            </p:cNvPr>
            <p:cNvSpPr/>
            <p:nvPr/>
          </p:nvSpPr>
          <p:spPr>
            <a:xfrm>
              <a:off x="5158363" y="4129863"/>
              <a:ext cx="532564" cy="532564"/>
            </a:xfrm>
            <a:prstGeom prst="ellipse">
              <a:avLst/>
            </a:prstGeom>
            <a:solidFill>
              <a:srgbClr val="FF9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DA8612B-437A-E643-8FA1-8B2CD2690F59}"/>
                </a:ext>
              </a:extLst>
            </p:cNvPr>
            <p:cNvSpPr/>
            <p:nvPr/>
          </p:nvSpPr>
          <p:spPr>
            <a:xfrm>
              <a:off x="5859457" y="4129863"/>
              <a:ext cx="532564" cy="532564"/>
            </a:xfrm>
            <a:prstGeom prst="ellipse">
              <a:avLst/>
            </a:prstGeom>
            <a:solidFill>
              <a:srgbClr val="89C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7753866-430D-7F45-94DC-E85F75213087}"/>
              </a:ext>
            </a:extLst>
          </p:cNvPr>
          <p:cNvSpPr/>
          <p:nvPr/>
        </p:nvSpPr>
        <p:spPr>
          <a:xfrm>
            <a:off x="893175" y="1031277"/>
            <a:ext cx="2492990" cy="574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带框文字颜色搭配样式</a:t>
            </a:r>
            <a:endParaRPr kumimoji="1" lang="en-US" altLang="zh-CN" dirty="0">
              <a:latin typeface="FZLanTingYuanS-M-GB" panose="02000000000000000000" pitchFamily="2" charset="-122"/>
              <a:ea typeface="FZLanTingYuanS-M-GB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4067FD-0049-8A48-903F-D0A527458CA3}"/>
              </a:ext>
            </a:extLst>
          </p:cNvPr>
          <p:cNvSpPr/>
          <p:nvPr/>
        </p:nvSpPr>
        <p:spPr>
          <a:xfrm>
            <a:off x="4937159" y="3497677"/>
            <a:ext cx="1107996" cy="574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符号元素</a:t>
            </a:r>
            <a:endParaRPr kumimoji="1" lang="en-US" altLang="zh-CN" dirty="0">
              <a:latin typeface="FZLanTingYuanS-M-GB" panose="02000000000000000000" pitchFamily="2" charset="-122"/>
              <a:ea typeface="FZLanTingYuanS-M-GB" panose="020000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D61B28-0013-5C43-B76E-745C32E6DCA7}"/>
              </a:ext>
            </a:extLst>
          </p:cNvPr>
          <p:cNvSpPr/>
          <p:nvPr/>
        </p:nvSpPr>
        <p:spPr>
          <a:xfrm>
            <a:off x="4939991" y="1027250"/>
            <a:ext cx="1107996" cy="574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颜色选择</a:t>
            </a:r>
            <a:endParaRPr kumimoji="1" lang="en-US" altLang="zh-CN" dirty="0">
              <a:latin typeface="FZLanTingYuanS-M-GB" panose="02000000000000000000" pitchFamily="2" charset="-122"/>
              <a:ea typeface="FZLanTingYuanS-M-GB" panose="02000000000000000000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1EFB1F-F4FB-E94F-9C4E-924007C98A27}"/>
              </a:ext>
            </a:extLst>
          </p:cNvPr>
          <p:cNvGrpSpPr/>
          <p:nvPr/>
        </p:nvGrpSpPr>
        <p:grpSpPr>
          <a:xfrm>
            <a:off x="4939991" y="2782256"/>
            <a:ext cx="2690562" cy="532564"/>
            <a:chOff x="3701459" y="4129863"/>
            <a:chExt cx="2690562" cy="53256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1D2548F-1FC0-5A4C-88EE-98E6268710F3}"/>
                </a:ext>
              </a:extLst>
            </p:cNvPr>
            <p:cNvSpPr/>
            <p:nvPr/>
          </p:nvSpPr>
          <p:spPr>
            <a:xfrm>
              <a:off x="3701459" y="4129863"/>
              <a:ext cx="532564" cy="532564"/>
            </a:xfrm>
            <a:prstGeom prst="ellipse">
              <a:avLst/>
            </a:prstGeom>
            <a:solidFill>
              <a:srgbClr val="796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4400BDB-08B0-C941-9CF0-D21F4CC2E304}"/>
                </a:ext>
              </a:extLst>
            </p:cNvPr>
            <p:cNvSpPr/>
            <p:nvPr/>
          </p:nvSpPr>
          <p:spPr>
            <a:xfrm>
              <a:off x="4449526" y="4129863"/>
              <a:ext cx="532564" cy="532564"/>
            </a:xfrm>
            <a:prstGeom prst="ellipse">
              <a:avLst/>
            </a:prstGeom>
            <a:solidFill>
              <a:srgbClr val="0DB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78DA82F-A66F-D945-990F-D9E62FF9AC19}"/>
                </a:ext>
              </a:extLst>
            </p:cNvPr>
            <p:cNvSpPr/>
            <p:nvPr/>
          </p:nvSpPr>
          <p:spPr>
            <a:xfrm>
              <a:off x="5158363" y="4129863"/>
              <a:ext cx="532564" cy="532564"/>
            </a:xfrm>
            <a:prstGeom prst="ellipse">
              <a:avLst/>
            </a:prstGeom>
            <a:solidFill>
              <a:srgbClr val="FF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DC83387-CE77-954A-905A-26B0926E839E}"/>
                </a:ext>
              </a:extLst>
            </p:cNvPr>
            <p:cNvSpPr/>
            <p:nvPr/>
          </p:nvSpPr>
          <p:spPr>
            <a:xfrm>
              <a:off x="5859457" y="4129863"/>
              <a:ext cx="532564" cy="532564"/>
            </a:xfrm>
            <a:prstGeom prst="ellipse">
              <a:avLst/>
            </a:prstGeom>
            <a:solidFill>
              <a:srgbClr val="CCE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E364E72-2B27-9E4E-AA2A-6C1646DB045B}"/>
              </a:ext>
            </a:extLst>
          </p:cNvPr>
          <p:cNvSpPr/>
          <p:nvPr/>
        </p:nvSpPr>
        <p:spPr>
          <a:xfrm>
            <a:off x="8060119" y="1668412"/>
            <a:ext cx="3559465" cy="57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主色（常规用色吸取这些颜色）</a:t>
            </a:r>
            <a:endParaRPr kumimoji="1" lang="en-US" altLang="zh-CN" dirty="0">
              <a:latin typeface="FZLanTingYuanS-M-GB" panose="02000000000000000000" pitchFamily="2" charset="-122"/>
              <a:ea typeface="FZLanTingYuanS-M-GB" panose="02000000000000000000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149422-1580-684D-8B50-E5E3B2B8A8F5}"/>
              </a:ext>
            </a:extLst>
          </p:cNvPr>
          <p:cNvSpPr/>
          <p:nvPr/>
        </p:nvSpPr>
        <p:spPr>
          <a:xfrm>
            <a:off x="8060119" y="2550762"/>
            <a:ext cx="3430269" cy="88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辅助颜色（一个页面上颜色不够用的时候可以吸取这些颜色）</a:t>
            </a:r>
            <a:endParaRPr kumimoji="1" lang="en-US" altLang="zh-CN" dirty="0">
              <a:latin typeface="FZLanTingYuanS-M-GB" panose="02000000000000000000" pitchFamily="2" charset="-122"/>
              <a:ea typeface="FZLanTingYuanS-M-GB" panose="02000000000000000000" pitchFamily="2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99DA34F-11B9-504C-A42F-573BDDA59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89" y="4280634"/>
            <a:ext cx="539037" cy="53903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9D9A13E-4584-354E-A4F4-E7A3C7A5DD0D}"/>
              </a:ext>
            </a:extLst>
          </p:cNvPr>
          <p:cNvGrpSpPr/>
          <p:nvPr/>
        </p:nvGrpSpPr>
        <p:grpSpPr>
          <a:xfrm>
            <a:off x="7630553" y="4235289"/>
            <a:ext cx="641417" cy="641417"/>
            <a:chOff x="9535178" y="4124430"/>
            <a:chExt cx="472288" cy="47228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6F8C0B4-00F0-9648-8BB9-EABBCBA64350}"/>
                </a:ext>
              </a:extLst>
            </p:cNvPr>
            <p:cNvSpPr/>
            <p:nvPr/>
          </p:nvSpPr>
          <p:spPr>
            <a:xfrm>
              <a:off x="9535178" y="4124430"/>
              <a:ext cx="472288" cy="472288"/>
            </a:xfrm>
            <a:prstGeom prst="ellipse">
              <a:avLst/>
            </a:prstGeom>
            <a:solidFill>
              <a:srgbClr val="FE4B4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E9A8534-D40B-1643-B565-0E824C04242C}"/>
                </a:ext>
              </a:extLst>
            </p:cNvPr>
            <p:cNvSpPr/>
            <p:nvPr/>
          </p:nvSpPr>
          <p:spPr>
            <a:xfrm>
              <a:off x="9619242" y="4208494"/>
              <a:ext cx="304160" cy="304160"/>
            </a:xfrm>
            <a:prstGeom prst="ellipse">
              <a:avLst/>
            </a:prstGeom>
            <a:solidFill>
              <a:srgbClr val="FE4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F4935C0-F88C-9F41-B00D-A820E70507A2}"/>
              </a:ext>
            </a:extLst>
          </p:cNvPr>
          <p:cNvSpPr/>
          <p:nvPr/>
        </p:nvSpPr>
        <p:spPr>
          <a:xfrm>
            <a:off x="5077121" y="5139856"/>
            <a:ext cx="595035" cy="517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FZLanTingYuanS-L-GB" panose="02000000000000000000" pitchFamily="2" charset="-122"/>
                <a:ea typeface="FZLanTingYuanS-L-GB" panose="02000000000000000000" pitchFamily="2" charset="-122"/>
              </a:rPr>
              <a:t>对号</a:t>
            </a:r>
            <a:endParaRPr kumimoji="1" lang="en-US" altLang="zh-CN" sz="1600" dirty="0">
              <a:latin typeface="FZLanTingYuanS-L-GB" panose="02000000000000000000" pitchFamily="2" charset="-122"/>
              <a:ea typeface="FZLanTingYuanS-L-GB" panose="02000000000000000000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36BEA4-CBD0-F54D-92A4-199073244149}"/>
              </a:ext>
            </a:extLst>
          </p:cNvPr>
          <p:cNvSpPr/>
          <p:nvPr/>
        </p:nvSpPr>
        <p:spPr>
          <a:xfrm>
            <a:off x="6408081" y="5139856"/>
            <a:ext cx="595035" cy="517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FZLanTingYuanS-L-GB" panose="02000000000000000000" pitchFamily="2" charset="-122"/>
                <a:ea typeface="FZLanTingYuanS-L-GB" panose="02000000000000000000" pitchFamily="2" charset="-122"/>
              </a:rPr>
              <a:t>错号</a:t>
            </a:r>
            <a:endParaRPr kumimoji="1" lang="en-US" altLang="zh-CN" sz="1600" dirty="0">
              <a:latin typeface="FZLanTingYuanS-L-GB" panose="02000000000000000000" pitchFamily="2" charset="-122"/>
              <a:ea typeface="FZLanTingYuanS-L-GB" panose="020000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781878-3D30-C349-B9F3-A2F0677BCAF6}"/>
              </a:ext>
            </a:extLst>
          </p:cNvPr>
          <p:cNvSpPr/>
          <p:nvPr/>
        </p:nvSpPr>
        <p:spPr>
          <a:xfrm>
            <a:off x="7243375" y="5094430"/>
            <a:ext cx="1415772" cy="794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latin typeface="FZLanTingYuanS-L-GB" panose="02000000000000000000" pitchFamily="2" charset="-122"/>
                <a:ea typeface="FZLanTingYuanS-L-GB" panose="02000000000000000000" pitchFamily="2" charset="-122"/>
              </a:rPr>
              <a:t>可以放在</a:t>
            </a:r>
            <a:endParaRPr kumimoji="1" lang="en-US" altLang="zh-CN" sz="1600" dirty="0">
              <a:latin typeface="FZLanTingYuanS-L-GB" panose="02000000000000000000" pitchFamily="2" charset="-122"/>
              <a:ea typeface="FZLanTingYuanS-L-GB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latin typeface="FZLanTingYuanS-L-GB" panose="02000000000000000000" pitchFamily="2" charset="-122"/>
                <a:ea typeface="FZLanTingYuanS-L-GB" panose="02000000000000000000" pitchFamily="2" charset="-122"/>
              </a:rPr>
              <a:t>标题前做装饰</a:t>
            </a:r>
            <a:endParaRPr kumimoji="1" lang="en-US" altLang="zh-CN" sz="1600" dirty="0">
              <a:latin typeface="FZLanTingYuanS-L-GB" panose="02000000000000000000" pitchFamily="2" charset="-122"/>
              <a:ea typeface="FZLanTingYuanS-L-GB" panose="020000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149422-1580-684D-8B50-E5E3B2B8A8F5}"/>
              </a:ext>
            </a:extLst>
          </p:cNvPr>
          <p:cNvSpPr/>
          <p:nvPr/>
        </p:nvSpPr>
        <p:spPr>
          <a:xfrm>
            <a:off x="8157684" y="3612769"/>
            <a:ext cx="3430269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字号大小：</a:t>
            </a:r>
            <a:r>
              <a:rPr kumimoji="1" lang="en-US" altLang="zh-CN" dirty="0">
                <a:latin typeface="FZLanTingYuanS-M-GB" panose="02000000000000000000" pitchFamily="2" charset="-122"/>
                <a:ea typeface="FZLanTingYuanS-M-GB" panose="02000000000000000000" pitchFamily="2" charset="-122"/>
              </a:rPr>
              <a:t>50,41,22</a:t>
            </a:r>
          </a:p>
        </p:txBody>
      </p:sp>
    </p:spTree>
    <p:extLst>
      <p:ext uri="{BB962C8B-B14F-4D97-AF65-F5344CB8AC3E}">
        <p14:creationId xmlns:p14="http://schemas.microsoft.com/office/powerpoint/2010/main" val="2799110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5E870B-0093-4844-B94A-ACA907DC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99" y="2165350"/>
            <a:ext cx="1308100" cy="1263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7B86B-D776-6E46-810A-68F437A3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99" y="2165350"/>
            <a:ext cx="1308100" cy="1263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08C4BB-1B5E-6C42-918F-C31D7036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738" y="2165350"/>
            <a:ext cx="1371600" cy="1263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CD18EF-6727-7B4B-AEA8-946477E2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538" y="2165350"/>
            <a:ext cx="13081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5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983573"/>
            <a:ext cx="1061345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链表就像一个游戏，每完成一个关卡的任务，就会告诉你接下来要去哪里。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比如到达第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格，任务是“吃午饭”，并且有一张纸条写着“之后去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13”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你前往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13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后，那里又有一张纸条，写着“之后去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22”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，以此类推。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41014-552C-460B-82A6-AD4A70637F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39456" y="2553231"/>
            <a:ext cx="6313087" cy="37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13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4F21C-5246-4F60-B237-822C2F11EC92}"/>
              </a:ext>
            </a:extLst>
          </p:cNvPr>
          <p:cNvSpPr txBox="1"/>
          <p:nvPr/>
        </p:nvSpPr>
        <p:spPr>
          <a:xfrm>
            <a:off x="789274" y="983573"/>
            <a:ext cx="10613452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3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11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等格可能也有任务，但并不需要你完成，因此没有出现在链表中。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而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10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、</a:t>
            </a:r>
            <a:r>
              <a:rPr lang="en-US" altLang="zh-CN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12</a:t>
            </a:r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等格可能根本没有存储任何东西，将来可以填写别的内容。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因此，链表并不需要占用一大段连续内存，只需要每次记录下一元素的位置。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D465F-A913-4CC8-B17A-EAE55891EE48}"/>
              </a:ext>
            </a:extLst>
          </p:cNvPr>
          <p:cNvPicPr/>
          <p:nvPr/>
        </p:nvPicPr>
        <p:blipFill rotWithShape="1">
          <a:blip r:embed="rId3"/>
          <a:srcRect l="3413" t="4862" r="11095" b="5612"/>
          <a:stretch/>
        </p:blipFill>
        <p:spPr bwMode="auto">
          <a:xfrm>
            <a:off x="6096000" y="3183045"/>
            <a:ext cx="5244614" cy="3273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41014-552C-460B-82A6-AD4A70637F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5805" y="3429000"/>
            <a:ext cx="5370195" cy="30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F8C7778-75C6-4EA2-88FD-7F3BF08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5418DE9-0CD8-4A21-B7B4-401A3357BEBA}"/>
              </a:ext>
            </a:extLst>
          </p:cNvPr>
          <p:cNvSpPr txBox="1"/>
          <p:nvPr/>
        </p:nvSpPr>
        <p:spPr>
          <a:xfrm>
            <a:off x="2019081" y="707730"/>
            <a:ext cx="815383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4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我们已经学习过：</a:t>
            </a:r>
            <a:endParaRPr lang="en-US" altLang="zh-CN" sz="4000" b="1" dirty="0">
              <a:solidFill>
                <a:srgbClr val="0070C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F6ADA5-2FFF-4D2F-A01C-A10293426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31" y="1415614"/>
            <a:ext cx="7330338" cy="51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F8C7778-75C6-4EA2-88FD-7F3BF08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数据结构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5418DE9-0CD8-4A21-B7B4-401A3357BEBA}"/>
              </a:ext>
            </a:extLst>
          </p:cNvPr>
          <p:cNvSpPr txBox="1"/>
          <p:nvPr/>
        </p:nvSpPr>
        <p:spPr>
          <a:xfrm>
            <a:off x="2019081" y="707730"/>
            <a:ext cx="815383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4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今天来学习：</a:t>
            </a:r>
            <a:endParaRPr lang="en-US" altLang="zh-CN" sz="4000" b="1" dirty="0">
              <a:solidFill>
                <a:srgbClr val="0070C0"/>
              </a:solidFill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2A4A91-1AF9-435A-A484-E19EE5D8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9" y="2862511"/>
            <a:ext cx="4625244" cy="24555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B6F00F-B00E-4819-827A-296B0457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5100"/>
            <a:ext cx="4950051" cy="44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DF23B-C5DC-46B2-92B5-86678844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160" y="3105834"/>
            <a:ext cx="2261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链表</a:t>
            </a:r>
            <a:endParaRPr lang="zh-CN" altLang="zh-CN" sz="4100" b="1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8" y="2459736"/>
            <a:ext cx="161176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06E42E-1837-47EC-9FF1-C1904BBF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69" y="137574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游戏时间！叮！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024322-3609-41A8-AC2B-440665FE8FB8}"/>
              </a:ext>
            </a:extLst>
          </p:cNvPr>
          <p:cNvSpPr txBox="1"/>
          <p:nvPr/>
        </p:nvSpPr>
        <p:spPr>
          <a:xfrm>
            <a:off x="4269576" y="1032112"/>
            <a:ext cx="23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大富翁游戏</a:t>
            </a:r>
            <a:endParaRPr lang="en-US" altLang="zh-CN" sz="24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7473D7-637F-42B5-9172-DDEC45787A63}"/>
              </a:ext>
            </a:extLst>
          </p:cNvPr>
          <p:cNvSpPr txBox="1"/>
          <p:nvPr/>
        </p:nvSpPr>
        <p:spPr>
          <a:xfrm>
            <a:off x="6663397" y="2152343"/>
            <a:ext cx="4309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规则：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r>
              <a:rPr lang="zh-CN" altLang="en-US" sz="2000" dirty="0">
                <a:latin typeface="方正兰亭圆简体" panose="02000000000000000000" pitchFamily="2" charset="-122"/>
                <a:ea typeface="方正兰亭圆简体" panose="02000000000000000000" pitchFamily="2" charset="-122"/>
              </a:rPr>
              <a:t>游戏双方轮流掷骰子，根据点数在地图上行走并完成要求的任务。</a:t>
            </a:r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  <a:p>
            <a:endParaRPr lang="en-US" altLang="zh-CN" sz="2000" dirty="0">
              <a:latin typeface="方正兰亭圆简体" panose="02000000000000000000" pitchFamily="2" charset="-122"/>
              <a:ea typeface="方正兰亭圆简体" panose="02000000000000000000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34313-F4DB-4D44-AF93-26FBAF4C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9" y="1865094"/>
            <a:ext cx="6200002" cy="40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22FF3728-561D-4D28-9D91-4D21FA4684E4}"/>
              </a:ext>
            </a:extLst>
          </p:cNvPr>
          <p:cNvSpPr/>
          <p:nvPr/>
        </p:nvSpPr>
        <p:spPr>
          <a:xfrm rot="10800000">
            <a:off x="5386646" y="5609757"/>
            <a:ext cx="332509" cy="294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2476</Words>
  <Application>Microsoft Office PowerPoint</Application>
  <PresentationFormat>宽屏</PresentationFormat>
  <Paragraphs>567</Paragraphs>
  <Slides>58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FZLanTingYuanS-DB-GB</vt:lpstr>
      <vt:lpstr>FZLanTingYuanS-L-GB</vt:lpstr>
      <vt:lpstr>FZLanTingYuanS-M-GB</vt:lpstr>
      <vt:lpstr>等线</vt:lpstr>
      <vt:lpstr>等线 Light</vt:lpstr>
      <vt:lpstr>方正兰亭圆简体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张天玮</dc:creator>
  <cp:lastModifiedBy>刘炜昊</cp:lastModifiedBy>
  <cp:revision>327</cp:revision>
  <dcterms:created xsi:type="dcterms:W3CDTF">2020-09-02T06:25:19Z</dcterms:created>
  <dcterms:modified xsi:type="dcterms:W3CDTF">2022-07-07T06:50:48Z</dcterms:modified>
</cp:coreProperties>
</file>