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321" r:id="rId3"/>
    <p:sldId id="285" r:id="rId4"/>
    <p:sldId id="257" r:id="rId5"/>
    <p:sldId id="286" r:id="rId6"/>
    <p:sldId id="287" r:id="rId7"/>
    <p:sldId id="288" r:id="rId8"/>
    <p:sldId id="292" r:id="rId9"/>
    <p:sldId id="293" r:id="rId10"/>
    <p:sldId id="291" r:id="rId11"/>
    <p:sldId id="294" r:id="rId12"/>
    <p:sldId id="296" r:id="rId13"/>
    <p:sldId id="295" r:id="rId14"/>
    <p:sldId id="297" r:id="rId15"/>
    <p:sldId id="298" r:id="rId16"/>
    <p:sldId id="25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259" r:id="rId31"/>
    <p:sldId id="260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65" r:id="rId40"/>
    <p:sldId id="319" r:id="rId41"/>
    <p:sldId id="320" r:id="rId42"/>
    <p:sldId id="322" r:id="rId43"/>
  </p:sldIdLst>
  <p:sldSz cx="9144000" cy="5143500" type="screen16x9"/>
  <p:notesSz cx="6858000" cy="9144000"/>
  <p:embeddedFontLst>
    <p:embeddedFont>
      <p:font typeface="Titillium Web" panose="020B0604020202020204" charset="0"/>
      <p:regular r:id="rId45"/>
      <p:bold r:id="rId46"/>
      <p:italic r:id="rId47"/>
      <p:boldItalic r:id="rId48"/>
    </p:embeddedFont>
    <p:embeddedFont>
      <p:font typeface="Titillium Web 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4DEFE1-4C2C-4FFE-964C-F6D0974C5A1D}">
  <a:tblStyle styleId="{A34DEFE1-4C2C-4FFE-964C-F6D0974C5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37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4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1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09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12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2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58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48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39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78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33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044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50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1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552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583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748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110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588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72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79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701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13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34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66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4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13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4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81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8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5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1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78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8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9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baseado em árvore de decisão</a:t>
            </a:r>
            <a:endParaRPr dirty="0"/>
          </a:p>
        </p:txBody>
      </p:sp>
      <p:pic>
        <p:nvPicPr>
          <p:cNvPr id="2" name="Google Shape;132;p20">
            <a:extLst>
              <a:ext uri="{FF2B5EF4-FFF2-40B4-BE49-F238E27FC236}">
                <a16:creationId xmlns:a16="http://schemas.microsoft.com/office/drawing/2014/main" id="{7E16FC96-1B5D-4CA2-9229-88C5F07049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843" y="1262341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64805"/>
            <a:ext cx="7450932" cy="16299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74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Foi feita uma divisão simples do preço do imóvel pela área construída.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70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Foi feita uma divisão simples do preço do imóvel pela área construída.</a:t>
            </a:r>
          </a:p>
          <a:p>
            <a:pPr marL="285750" indent="-285750">
              <a:buClr>
                <a:schemeClr val="accent3"/>
              </a:buClr>
              <a:buSzPts val="1100"/>
            </a:pPr>
            <a:endParaRPr lang="pt-BR" sz="1800" dirty="0"/>
          </a:p>
          <a:p>
            <a:pPr marL="285750" indent="-285750">
              <a:buClr>
                <a:schemeClr val="accent3"/>
              </a:buClr>
              <a:buSzPts val="1100"/>
            </a:pPr>
            <a:endParaRPr lang="pt-BR" sz="18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28B814-42B4-4C2F-95B3-E36F6E0F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62" y="2671418"/>
            <a:ext cx="267485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Foi feita uma divisão simples do preço do imóvel pela área construída.</a:t>
            </a:r>
          </a:p>
          <a:p>
            <a:pPr marL="285750" indent="-285750">
              <a:buClr>
                <a:schemeClr val="accent3"/>
              </a:buClr>
              <a:buSzPts val="1100"/>
            </a:pPr>
            <a:endParaRPr lang="pt-BR" sz="18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Agora com o preço/pé², foi feita uma média desse valor.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91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Foi feita uma divisão simples do preço do imóvel pela área construída.</a:t>
            </a:r>
          </a:p>
          <a:p>
            <a:pPr marL="285750" indent="-285750">
              <a:buClr>
                <a:schemeClr val="accent3"/>
              </a:buClr>
              <a:buSzPts val="1100"/>
            </a:pPr>
            <a:endParaRPr lang="pt-BR" sz="18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Agora com o preço/pé², foi feita uma média desse valor.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0CEB6E-82AC-4D87-96F8-96747197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87" y="3315152"/>
            <a:ext cx="746825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Foi feita uma divisão simples do preço do imóvel pela área construída.</a:t>
            </a:r>
          </a:p>
          <a:p>
            <a:pPr marL="285750" indent="-285750">
              <a:buClr>
                <a:schemeClr val="accent3"/>
              </a:buClr>
              <a:buSzPts val="1100"/>
            </a:pPr>
            <a:endParaRPr lang="pt-BR" sz="18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Agora com o preço/pé², foi feita uma média desse valor.</a:t>
            </a:r>
          </a:p>
          <a:p>
            <a:pPr marL="285750" indent="-285750">
              <a:buClr>
                <a:schemeClr val="accent3"/>
              </a:buClr>
              <a:buSzPts val="1100"/>
            </a:pPr>
            <a:endParaRPr lang="pt-BR" sz="18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Em seguida, foi utilizado o Z-score para </a:t>
            </a:r>
            <a:r>
              <a:rPr lang="pt-BR" sz="1800" dirty="0" err="1"/>
              <a:t>discretizar</a:t>
            </a:r>
            <a:r>
              <a:rPr lang="pt-BR" sz="1800" dirty="0"/>
              <a:t> os dados.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0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8272463" cy="7169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Breve explicação sobre o Z-score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8272463" cy="7169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Breve explicação sobre o Z-score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pt-BR" sz="1800" dirty="0"/>
              <a:t>Z-score (</a:t>
            </a:r>
            <a:r>
              <a:rPr lang="pt-BR" sz="1800" dirty="0" err="1"/>
              <a:t>teste-Z</a:t>
            </a:r>
            <a:r>
              <a:rPr lang="pt-BR" sz="1800" dirty="0"/>
              <a:t> ou escore padronizado), é o quanto uma medida se afasta da média em termos de desvio padrão.</a:t>
            </a:r>
            <a:endParaRPr sz="18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48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8272463" cy="7169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Breve explicação sobre o Z-score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pt-BR" sz="1800" dirty="0"/>
              <a:t>Z-score (</a:t>
            </a:r>
            <a:r>
              <a:rPr lang="pt-BR" sz="1800" dirty="0" err="1"/>
              <a:t>teste-Z</a:t>
            </a:r>
            <a:r>
              <a:rPr lang="pt-BR" sz="1800" dirty="0"/>
              <a:t> ou escore padronizado), é o quanto uma medida se afasta da média em termos de desvio padrão.</a:t>
            </a:r>
          </a:p>
          <a:p>
            <a:pPr marL="342900" indent="-342900"/>
            <a:endParaRPr lang="pt-BR" sz="1800" dirty="0"/>
          </a:p>
          <a:p>
            <a:pPr marL="342900" indent="-342900"/>
            <a:r>
              <a:rPr lang="pt-BR" sz="1800" dirty="0"/>
              <a:t>Z-score positivo indica que o número está acima da média e negativo abaixo da média.</a:t>
            </a:r>
            <a:endParaRPr sz="18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46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8272463" cy="7169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Breve explicação sobre o Z-score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79000"/>
            </a:pPr>
            <a:r>
              <a:rPr lang="pt-BR" sz="1800" dirty="0"/>
              <a:t>X é o valor é um valor dos dados.</a:t>
            </a:r>
          </a:p>
          <a:p>
            <a:pPr marL="285750" indent="-285750">
              <a:buSzPct val="79000"/>
            </a:pPr>
            <a:endParaRPr lang="pt-BR" sz="1800" dirty="0"/>
          </a:p>
          <a:p>
            <a:pPr marL="285750" indent="-285750">
              <a:buSzPct val="79000"/>
            </a:pPr>
            <a:r>
              <a:rPr lang="pt-BR" sz="1800" dirty="0"/>
              <a:t>X-barra é a média da amostra.</a:t>
            </a:r>
          </a:p>
          <a:p>
            <a:pPr marL="285750" indent="-285750">
              <a:buSzPct val="79000"/>
            </a:pPr>
            <a:endParaRPr lang="pt-BR" sz="1800" dirty="0"/>
          </a:p>
          <a:p>
            <a:pPr marL="285750" indent="-285750">
              <a:buSzPct val="79000"/>
            </a:pPr>
            <a:r>
              <a:rPr lang="pt-BR" sz="1800" dirty="0"/>
              <a:t>DP é o desvio padrão.</a:t>
            </a:r>
          </a:p>
          <a:p>
            <a:pPr marL="285750" indent="-285750">
              <a:buSzPct val="79000"/>
            </a:pPr>
            <a:endParaRPr lang="pt-BR" sz="1800" dirty="0"/>
          </a:p>
          <a:p>
            <a:pPr marL="285750" indent="-285750">
              <a:buSzPct val="79000"/>
            </a:pPr>
            <a:endParaRPr sz="18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4B0D63-FA33-489F-9429-47C85207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80" y="1639969"/>
            <a:ext cx="309398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Tratamento da base de dados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20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Calculando o Z-score na coluna preço/pé²: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18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Calculando o Z-score na coluna preço/pé²: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23687B-3D72-4594-9B97-E435E1E6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675" y="2180351"/>
            <a:ext cx="104403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1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Arredondando valores: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EB8F8A-4EC0-4FA2-A2C0-6D5EB028B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5" y="2157489"/>
            <a:ext cx="2194750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5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70280"/>
            <a:ext cx="7129463" cy="13299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Critério utilizado pelo grupo para determinar o que estava caro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Determinação do que estava caro, barato e dentro da média: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7F93000-A5A9-4477-B8E4-4728136C9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7" y="2204916"/>
            <a:ext cx="283488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1" y="370280"/>
            <a:ext cx="6950868" cy="7762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Tratamento dos dados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accent3"/>
              </a:buClr>
              <a:buSzPts val="1100"/>
              <a:buNone/>
            </a:pPr>
            <a:endParaRPr lang="pt-BR" sz="18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62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1" y="370280"/>
            <a:ext cx="6950868" cy="7762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Tratamento dos dados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De forma análoga, foi calculado o Z-score para o restante da tabela: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7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1" y="370280"/>
            <a:ext cx="6950868" cy="7762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Tratamento dos dados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764506"/>
            <a:ext cx="7850981" cy="2207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800" dirty="0"/>
              <a:t>De forma análoga, foi calculado o Z-score para o restante da tabela: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6DF546-314C-477F-9235-537BB3A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93" y="2217871"/>
            <a:ext cx="6261997" cy="24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7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1" y="370280"/>
            <a:ext cx="6950868" cy="7762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a árvore de decisão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6B3E70-66D0-4139-BDAD-11DCF433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7803"/>
            <a:ext cx="7506350" cy="3558848"/>
          </a:xfrm>
          <a:prstGeom prst="rect">
            <a:avLst/>
          </a:prstGeom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78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1" y="370280"/>
            <a:ext cx="6950868" cy="7762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a árvore de decisão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6B3E70-66D0-4139-BDAD-11DCF433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7803"/>
            <a:ext cx="7506350" cy="3558848"/>
          </a:xfrm>
          <a:prstGeom prst="rect">
            <a:avLst/>
          </a:prstGeom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137FD29-E438-4AB8-A6C9-DF228A7E0609}"/>
              </a:ext>
            </a:extLst>
          </p:cNvPr>
          <p:cNvSpPr/>
          <p:nvPr/>
        </p:nvSpPr>
        <p:spPr>
          <a:xfrm rot="9093198">
            <a:off x="5993496" y="1898546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254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1" y="370280"/>
            <a:ext cx="6950868" cy="7762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a árvore de decisão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6B3E70-66D0-4139-BDAD-11DCF433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7803"/>
            <a:ext cx="7506350" cy="3558848"/>
          </a:xfrm>
          <a:prstGeom prst="rect">
            <a:avLst/>
          </a:prstGeom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137FD29-E438-4AB8-A6C9-DF228A7E0609}"/>
              </a:ext>
            </a:extLst>
          </p:cNvPr>
          <p:cNvSpPr/>
          <p:nvPr/>
        </p:nvSpPr>
        <p:spPr>
          <a:xfrm rot="12676226">
            <a:off x="4820868" y="4293178"/>
            <a:ext cx="855213" cy="340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92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Tratamento da base de dados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57BA3F-9B66-41FC-82C8-FBCB6542F4CC}"/>
              </a:ext>
            </a:extLst>
          </p:cNvPr>
          <p:cNvSpPr txBox="1"/>
          <p:nvPr/>
        </p:nvSpPr>
        <p:spPr>
          <a:xfrm>
            <a:off x="635794" y="1793081"/>
            <a:ext cx="305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CEP das casas: 98002</a:t>
            </a:r>
          </a:p>
        </p:txBody>
      </p:sp>
    </p:spTree>
    <p:extLst>
      <p:ext uri="{BB962C8B-B14F-4D97-AF65-F5344CB8AC3E}">
        <p14:creationId xmlns:p14="http://schemas.microsoft.com/office/powerpoint/2010/main" val="4167771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6A575A-CF0D-4F45-B424-F463BE2E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Z-score, era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tradução</a:t>
            </a:r>
            <a:r>
              <a:rPr lang="en-US" dirty="0"/>
              <a:t>” da </a:t>
            </a:r>
            <a:r>
              <a:rPr lang="en-US" dirty="0" err="1"/>
              <a:t>árvore</a:t>
            </a:r>
            <a:r>
              <a:rPr lang="en-US" dirty="0"/>
              <a:t>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71F40E-FF57-4922-8FB6-880F73CA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47" y="2840326"/>
            <a:ext cx="1749305" cy="13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Z-score, era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tradução</a:t>
            </a:r>
            <a:r>
              <a:rPr lang="en-US" dirty="0"/>
              <a:t>” da </a:t>
            </a:r>
            <a:r>
              <a:rPr lang="en-US" dirty="0" err="1"/>
              <a:t>árvore</a:t>
            </a:r>
            <a:r>
              <a:rPr lang="en-US" dirty="0"/>
              <a:t>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71F40E-FF57-4922-8FB6-880F73CA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47" y="2840326"/>
            <a:ext cx="1749305" cy="1311977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DCD7E1A-2717-4C43-9763-BF9E02AD7D12}"/>
              </a:ext>
            </a:extLst>
          </p:cNvPr>
          <p:cNvSpPr/>
          <p:nvPr/>
        </p:nvSpPr>
        <p:spPr>
          <a:xfrm rot="9290696">
            <a:off x="5214938" y="2600046"/>
            <a:ext cx="978408" cy="48463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2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Na </a:t>
            </a:r>
            <a:r>
              <a:rPr lang="en-US" sz="1800" dirty="0" err="1"/>
              <a:t>planilha</a:t>
            </a:r>
            <a:r>
              <a:rPr lang="en-US" sz="1800" dirty="0"/>
              <a:t>, </a:t>
            </a:r>
            <a:r>
              <a:rPr lang="en-US" sz="1800" dirty="0" err="1"/>
              <a:t>selecionar</a:t>
            </a:r>
            <a:r>
              <a:rPr lang="en-US" sz="1800" dirty="0"/>
              <a:t> o z-score = 0 para a </a:t>
            </a:r>
            <a:r>
              <a:rPr lang="en-US" sz="1800" dirty="0" err="1"/>
              <a:t>área</a:t>
            </a:r>
            <a:r>
              <a:rPr lang="en-US" sz="1800" dirty="0"/>
              <a:t> total: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86103-4D59-42B1-8637-9475809A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76" y="2571750"/>
            <a:ext cx="215664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 err="1"/>
              <a:t>Desses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, </a:t>
            </a:r>
            <a:r>
              <a:rPr lang="en-US" sz="1800" dirty="0" err="1"/>
              <a:t>selecionamos</a:t>
            </a:r>
            <a:r>
              <a:rPr lang="en-US" sz="1800" dirty="0"/>
              <a:t> o </a:t>
            </a:r>
            <a:r>
              <a:rPr lang="en-US" sz="1800" dirty="0" err="1"/>
              <a:t>maior</a:t>
            </a:r>
            <a:r>
              <a:rPr lang="en-US" sz="1800" dirty="0"/>
              <a:t> com o z-score = 0: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DCAAC2-28D4-464E-A85E-4C99C393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28" y="2571750"/>
            <a:ext cx="211854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 err="1"/>
              <a:t>Desses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, </a:t>
            </a:r>
            <a:r>
              <a:rPr lang="en-US" sz="1800" dirty="0" err="1"/>
              <a:t>selecionamos</a:t>
            </a:r>
            <a:r>
              <a:rPr lang="en-US" sz="1800" dirty="0"/>
              <a:t> o </a:t>
            </a:r>
            <a:r>
              <a:rPr lang="en-US" sz="1800" dirty="0" err="1"/>
              <a:t>maior</a:t>
            </a:r>
            <a:r>
              <a:rPr lang="en-US" sz="1800" dirty="0"/>
              <a:t> com o z-score = 0: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32CF68B-0ADF-4366-9079-F05B33CEFF73}"/>
              </a:ext>
            </a:extLst>
          </p:cNvPr>
          <p:cNvSpPr/>
          <p:nvPr/>
        </p:nvSpPr>
        <p:spPr>
          <a:xfrm>
            <a:off x="3986213" y="3078956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C5325B-5724-45A5-8732-5A2AA10D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81" y="2665283"/>
            <a:ext cx="1749305" cy="13119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96988E-B714-47D9-BD64-2D12E1C8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216" y="2711671"/>
            <a:ext cx="1685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9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 err="1"/>
              <a:t>Após</a:t>
            </a:r>
            <a:r>
              <a:rPr lang="en-US" sz="1800" dirty="0"/>
              <a:t> a “</a:t>
            </a:r>
            <a:r>
              <a:rPr lang="en-US" sz="1800" dirty="0" err="1"/>
              <a:t>tradução</a:t>
            </a:r>
            <a:r>
              <a:rPr lang="en-US" sz="1800" dirty="0"/>
              <a:t>”,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feito</a:t>
            </a:r>
            <a:r>
              <a:rPr lang="en-US" sz="1800" dirty="0"/>
              <a:t> o CSV com as </a:t>
            </a:r>
            <a:r>
              <a:rPr lang="en-US" sz="1800" dirty="0" err="1"/>
              <a:t>perguntas</a:t>
            </a:r>
            <a:r>
              <a:rPr lang="en-US" sz="1800" dirty="0"/>
              <a:t>: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4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6509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o CSV com as perguntas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 err="1"/>
              <a:t>Após</a:t>
            </a:r>
            <a:r>
              <a:rPr lang="en-US" sz="1800" dirty="0"/>
              <a:t> a “</a:t>
            </a:r>
            <a:r>
              <a:rPr lang="en-US" sz="1800" dirty="0" err="1"/>
              <a:t>tradução</a:t>
            </a:r>
            <a:r>
              <a:rPr lang="en-US" sz="1800" dirty="0"/>
              <a:t>”,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feito</a:t>
            </a:r>
            <a:r>
              <a:rPr lang="en-US" sz="1800" dirty="0"/>
              <a:t> o CSV com as </a:t>
            </a:r>
            <a:r>
              <a:rPr lang="en-US" sz="1800" dirty="0" err="1"/>
              <a:t>perguntas</a:t>
            </a:r>
            <a:r>
              <a:rPr lang="en-US" sz="1800" dirty="0"/>
              <a:t>: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7CEFB3-6765-493B-A250-094D5112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32" y="2196950"/>
            <a:ext cx="6172735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6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00036" y="393645"/>
            <a:ext cx="518636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Implementando o código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Colunas excluídas e alteradas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65651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Waterfront: possui valores iguais.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00036" y="393645"/>
            <a:ext cx="518636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Implementando o código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1F99B0-51DF-4BD9-BB2C-BD0E4E8344BB}"/>
              </a:ext>
            </a:extLst>
          </p:cNvPr>
          <p:cNvSpPr txBox="1"/>
          <p:nvPr/>
        </p:nvSpPr>
        <p:spPr>
          <a:xfrm>
            <a:off x="300036" y="1750218"/>
            <a:ext cx="396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Não houveram alterações no código disponibilizado pelo professor.</a:t>
            </a:r>
          </a:p>
        </p:txBody>
      </p:sp>
    </p:spTree>
    <p:extLst>
      <p:ext uri="{BB962C8B-B14F-4D97-AF65-F5344CB8AC3E}">
        <p14:creationId xmlns:p14="http://schemas.microsoft.com/office/powerpoint/2010/main" val="1615459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00036" y="393645"/>
            <a:ext cx="518636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Implementando o código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1F99B0-51DF-4BD9-BB2C-BD0E4E8344BB}"/>
              </a:ext>
            </a:extLst>
          </p:cNvPr>
          <p:cNvSpPr txBox="1"/>
          <p:nvPr/>
        </p:nvSpPr>
        <p:spPr>
          <a:xfrm>
            <a:off x="452435" y="2721768"/>
            <a:ext cx="39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O grupo obteve 7/10 acertos.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F53FAA-B5AD-4670-A2B5-1A86C742ADD7}"/>
              </a:ext>
            </a:extLst>
          </p:cNvPr>
          <p:cNvSpPr txBox="1"/>
          <p:nvPr/>
        </p:nvSpPr>
        <p:spPr>
          <a:xfrm>
            <a:off x="452436" y="1902618"/>
            <a:ext cx="396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Não houveram alterações no código disponibilizado pelo professor.</a:t>
            </a:r>
          </a:p>
        </p:txBody>
      </p:sp>
    </p:spTree>
    <p:extLst>
      <p:ext uri="{BB962C8B-B14F-4D97-AF65-F5344CB8AC3E}">
        <p14:creationId xmlns:p14="http://schemas.microsoft.com/office/powerpoint/2010/main" val="1210643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00036" y="393645"/>
            <a:ext cx="518636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Implementando o código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1F99B0-51DF-4BD9-BB2C-BD0E4E8344BB}"/>
              </a:ext>
            </a:extLst>
          </p:cNvPr>
          <p:cNvSpPr txBox="1"/>
          <p:nvPr/>
        </p:nvSpPr>
        <p:spPr>
          <a:xfrm>
            <a:off x="604834" y="3384053"/>
            <a:ext cx="39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Hora da prática!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F53FAA-B5AD-4670-A2B5-1A86C742ADD7}"/>
              </a:ext>
            </a:extLst>
          </p:cNvPr>
          <p:cNvSpPr txBox="1"/>
          <p:nvPr/>
        </p:nvSpPr>
        <p:spPr>
          <a:xfrm>
            <a:off x="452436" y="1902618"/>
            <a:ext cx="396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Não houveram alterações no código disponibilizado pelo professor.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231CA8-2D51-45A9-BCC2-1390E40C729A}"/>
              </a:ext>
            </a:extLst>
          </p:cNvPr>
          <p:cNvSpPr txBox="1"/>
          <p:nvPr/>
        </p:nvSpPr>
        <p:spPr>
          <a:xfrm>
            <a:off x="604834" y="2867025"/>
            <a:ext cx="39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Titillium Web Light" panose="020B0604020202020204" charset="0"/>
              </a:rPr>
              <a:t>O grupo obteve 7/10 acertos.</a:t>
            </a:r>
          </a:p>
        </p:txBody>
      </p:sp>
    </p:spTree>
    <p:extLst>
      <p:ext uri="{BB962C8B-B14F-4D97-AF65-F5344CB8AC3E}">
        <p14:creationId xmlns:p14="http://schemas.microsoft.com/office/powerpoint/2010/main" val="6942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Colunas excluídas e alteradas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65651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Waterfront: possui valores iguais.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sqft_living15 e sqft_lot15: valores médios em relação à outras casas.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9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Colunas excluídas e alteradas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65651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Waterfront: possui valores iguais.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sqft_living15 e sqft_lot15: valores médios em relação à outras casas.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lat e </a:t>
            </a:r>
            <a:r>
              <a:rPr lang="pt-BR" sz="1400" dirty="0" err="1"/>
              <a:t>long</a:t>
            </a:r>
            <a:r>
              <a:rPr lang="pt-BR" sz="1400" dirty="0"/>
              <a:t>: valores muito próximos por serem no mesmo bairro e nenhum valor da tabela influenciava nos valores.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6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Colunas excluídas e alteradas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65651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79000"/>
            </a:pPr>
            <a:r>
              <a:rPr lang="pt-BR" sz="1400" dirty="0" err="1"/>
              <a:t>yr_built</a:t>
            </a:r>
            <a:r>
              <a:rPr lang="pt-BR" sz="1400" dirty="0"/>
              <a:t>: valor alterado para idade.</a:t>
            </a:r>
            <a:endParaRPr sz="14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Waterfront: possui valores iguais.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sqft_living15 e sqft_lot15: valores médios em relação à outras casas.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lat e </a:t>
            </a:r>
            <a:r>
              <a:rPr lang="pt-BR" sz="1400" dirty="0" err="1"/>
              <a:t>long</a:t>
            </a:r>
            <a:r>
              <a:rPr lang="pt-BR" sz="1400" dirty="0"/>
              <a:t>: valores muito próximos por serem no mesmo bairro e nenhum valor da tabela influenciava nos valores.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64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Colunas excluídas e alteradas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65651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79000"/>
            </a:pPr>
            <a:r>
              <a:rPr lang="pt-BR" sz="1400" dirty="0" err="1"/>
              <a:t>yr_built</a:t>
            </a:r>
            <a:r>
              <a:rPr lang="pt-BR" sz="1400" dirty="0"/>
              <a:t>: valor alterado para idade.</a:t>
            </a:r>
          </a:p>
          <a:p>
            <a:pPr marL="285750" indent="-285750">
              <a:buSzPct val="79000"/>
            </a:pPr>
            <a:endParaRPr lang="pt-BR" sz="1400" dirty="0"/>
          </a:p>
          <a:p>
            <a:pPr marL="285750" indent="-285750">
              <a:buSzPct val="79000"/>
            </a:pPr>
            <a:r>
              <a:rPr lang="pt-BR" sz="1400" dirty="0" err="1"/>
              <a:t>yr_renovated</a:t>
            </a:r>
            <a:r>
              <a:rPr lang="pt-BR" sz="1400" dirty="0"/>
              <a:t>: valores booleanos para se teve reforma ou não.</a:t>
            </a:r>
            <a:endParaRPr sz="14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Waterfront: possui valores iguais.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sqft_living15 e sqft_lot15: valores médios em relação à outras casas.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lat e </a:t>
            </a:r>
            <a:r>
              <a:rPr lang="pt-BR" sz="1400" dirty="0" err="1"/>
              <a:t>long</a:t>
            </a:r>
            <a:r>
              <a:rPr lang="pt-BR" sz="1400" dirty="0"/>
              <a:t>: valores muito próximos por serem no mesmo bairro e nenhum valor da tabela influenciava nos valores.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81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Colunas excluídas e alteradas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565651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79000"/>
            </a:pPr>
            <a:r>
              <a:rPr lang="pt-BR" sz="1400" dirty="0" err="1"/>
              <a:t>yr_built</a:t>
            </a:r>
            <a:r>
              <a:rPr lang="pt-BR" sz="1400" dirty="0"/>
              <a:t>: valor alterado para idade.</a:t>
            </a:r>
          </a:p>
          <a:p>
            <a:pPr marL="285750" indent="-285750">
              <a:buSzPct val="79000"/>
            </a:pPr>
            <a:endParaRPr lang="pt-BR" sz="1400" dirty="0"/>
          </a:p>
          <a:p>
            <a:pPr marL="285750" indent="-285750">
              <a:buSzPct val="79000"/>
            </a:pPr>
            <a:r>
              <a:rPr lang="pt-BR" sz="1400" dirty="0" err="1"/>
              <a:t>yr_renovated</a:t>
            </a:r>
            <a:r>
              <a:rPr lang="pt-BR" sz="1400" dirty="0"/>
              <a:t>: valores booleanos para se teve reforma ou não.</a:t>
            </a:r>
          </a:p>
          <a:p>
            <a:pPr marL="285750" indent="-285750">
              <a:buSzPct val="79000"/>
            </a:pPr>
            <a:endParaRPr lang="pt-BR" sz="1400" dirty="0"/>
          </a:p>
          <a:p>
            <a:pPr marL="285750" indent="-285750">
              <a:buSzPct val="79000"/>
            </a:pPr>
            <a:r>
              <a:rPr lang="pt-BR" sz="1400" dirty="0"/>
              <a:t>Inserida a coluna preço/pé² para criar a coluna “caro”.</a:t>
            </a:r>
            <a:endParaRPr sz="14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Waterfront: possui valores iguais.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sqft_living15 e sqft_lot15: valores médios em relação à outras casas.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1400" dirty="0"/>
          </a:p>
          <a:p>
            <a:pPr marL="285750" indent="-285750">
              <a:buClr>
                <a:schemeClr val="accent3"/>
              </a:buClr>
              <a:buSzPts val="1100"/>
            </a:pPr>
            <a:r>
              <a:rPr lang="pt-BR" sz="1400" dirty="0"/>
              <a:t>lat e </a:t>
            </a:r>
            <a:r>
              <a:rPr lang="pt-BR" sz="1400" dirty="0" err="1"/>
              <a:t>long</a:t>
            </a:r>
            <a:r>
              <a:rPr lang="pt-BR" sz="1400" dirty="0"/>
              <a:t>: valores muito próximos por serem no mesmo bairro e nenhum valor da tabela influenciava nos valores.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704746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956</Words>
  <Application>Microsoft Office PowerPoint</Application>
  <PresentationFormat>Apresentação na tela (16:9)</PresentationFormat>
  <Paragraphs>180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Titillium Web Light</vt:lpstr>
      <vt:lpstr>Arial</vt:lpstr>
      <vt:lpstr>Titillium Web</vt:lpstr>
      <vt:lpstr>Ninacor template</vt:lpstr>
      <vt:lpstr>Chatbot baseado em árvore de decisão</vt:lpstr>
      <vt:lpstr>Tratamento da base de dados</vt:lpstr>
      <vt:lpstr>Tratamento da base de dados</vt:lpstr>
      <vt:lpstr>Colunas excluídas e alteradas</vt:lpstr>
      <vt:lpstr>Colunas excluídas e alteradas</vt:lpstr>
      <vt:lpstr>Colunas excluídas e alteradas</vt:lpstr>
      <vt:lpstr>Colunas excluídas e alteradas</vt:lpstr>
      <vt:lpstr>Colunas excluídas e alteradas</vt:lpstr>
      <vt:lpstr>Colunas excluídas e alteradas</vt:lpstr>
      <vt:lpstr>Critério utilizado pelo grupo para determinar o que estava caro</vt:lpstr>
      <vt:lpstr>Critério utilizado pelo grupo para determinar o que estava caro</vt:lpstr>
      <vt:lpstr>Critério utilizado pelo grupo para determinar o que estava caro</vt:lpstr>
      <vt:lpstr>Critério utilizado pelo grupo para determinar o que estava caro</vt:lpstr>
      <vt:lpstr>Critério utilizado pelo grupo para determinar o que estava caro</vt:lpstr>
      <vt:lpstr>Critério utilizado pelo grupo para determinar o que estava caro</vt:lpstr>
      <vt:lpstr>Breve explicação sobre o Z-score</vt:lpstr>
      <vt:lpstr>Breve explicação sobre o Z-score</vt:lpstr>
      <vt:lpstr>Breve explicação sobre o Z-score</vt:lpstr>
      <vt:lpstr>Breve explicação sobre o Z-score</vt:lpstr>
      <vt:lpstr>Critério utilizado pelo grupo para determinar o que estava caro</vt:lpstr>
      <vt:lpstr>Critério utilizado pelo grupo para determinar o que estava caro</vt:lpstr>
      <vt:lpstr>Critério utilizado pelo grupo para determinar o que estava caro</vt:lpstr>
      <vt:lpstr>Critério utilizado pelo grupo para determinar o que estava caro</vt:lpstr>
      <vt:lpstr>Tratamento dos dados</vt:lpstr>
      <vt:lpstr>Tratamento dos dados</vt:lpstr>
      <vt:lpstr>Tratamento dos dados</vt:lpstr>
      <vt:lpstr>Criando a árvore de decisão</vt:lpstr>
      <vt:lpstr>Criando a árvore de decisão</vt:lpstr>
      <vt:lpstr>Criando a árvore de decisão</vt:lpstr>
      <vt:lpstr>Apresentação do PowerPoint</vt:lpstr>
      <vt:lpstr>Criando o CSV com as perguntas</vt:lpstr>
      <vt:lpstr>Criando o CSV com as perguntas</vt:lpstr>
      <vt:lpstr>Criando o CSV com as perguntas</vt:lpstr>
      <vt:lpstr>Criando o CSV com as perguntas</vt:lpstr>
      <vt:lpstr>Criando o CSV com as perguntas</vt:lpstr>
      <vt:lpstr>Criando o CSV com as perguntas</vt:lpstr>
      <vt:lpstr>Criando o CSV com as perguntas</vt:lpstr>
      <vt:lpstr>Criando o CSV com as perguntas</vt:lpstr>
      <vt:lpstr>Implementando o código</vt:lpstr>
      <vt:lpstr>Implementando o código</vt:lpstr>
      <vt:lpstr>Implementando o código</vt:lpstr>
      <vt:lpstr>Implementando o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baseado em árvore de decisão</dc:title>
  <cp:lastModifiedBy>Guilherme Mafra da Silva</cp:lastModifiedBy>
  <cp:revision>30</cp:revision>
  <dcterms:modified xsi:type="dcterms:W3CDTF">2020-11-15T23:33:13Z</dcterms:modified>
</cp:coreProperties>
</file>