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611"/>
    <a:srgbClr val="0066FF"/>
    <a:srgbClr val="2C07B5"/>
    <a:srgbClr val="0B00F0"/>
    <a:srgbClr val="F91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89557-0CAE-410A-978E-379411D05892}" type="datetimeFigureOut">
              <a:rPr lang="en-SG" smtClean="0"/>
              <a:t>23/5/2013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5EB3E-09C9-40BD-89F7-2F1F14D34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049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-add profile picture later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5EB3E-09C9-40BD-89F7-2F1F14D343A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88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-add profile picture later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5EB3E-09C9-40BD-89F7-2F1F14D343A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88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-add profile picture later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5EB3E-09C9-40BD-89F7-2F1F14D343A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88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-add profile picture later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5EB3E-09C9-40BD-89F7-2F1F14D343A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88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-add profile picture later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5EB3E-09C9-40BD-89F7-2F1F14D343A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885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-add profile picture later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5EB3E-09C9-40BD-89F7-2F1F14D343AB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88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5D1-86BF-4FD3-BD09-31A16E532E54}" type="datetimeFigureOut">
              <a:rPr lang="en-SG" smtClean="0"/>
              <a:t>23/5/2013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796-959D-4AF9-ABAE-3E002CB901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157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5D1-86BF-4FD3-BD09-31A16E532E54}" type="datetimeFigureOut">
              <a:rPr lang="en-SG" smtClean="0"/>
              <a:t>23/5/2013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796-959D-4AF9-ABAE-3E002CB901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92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5D1-86BF-4FD3-BD09-31A16E532E54}" type="datetimeFigureOut">
              <a:rPr lang="en-SG" smtClean="0"/>
              <a:t>23/5/2013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796-959D-4AF9-ABAE-3E002CB901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573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5D1-86BF-4FD3-BD09-31A16E532E54}" type="datetimeFigureOut">
              <a:rPr lang="en-SG" smtClean="0"/>
              <a:t>23/5/2013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796-959D-4AF9-ABAE-3E002CB901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625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5D1-86BF-4FD3-BD09-31A16E532E54}" type="datetimeFigureOut">
              <a:rPr lang="en-SG" smtClean="0"/>
              <a:t>23/5/2013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796-959D-4AF9-ABAE-3E002CB901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003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5D1-86BF-4FD3-BD09-31A16E532E54}" type="datetimeFigureOut">
              <a:rPr lang="en-SG" smtClean="0"/>
              <a:t>23/5/2013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796-959D-4AF9-ABAE-3E002CB901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26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5D1-86BF-4FD3-BD09-31A16E532E54}" type="datetimeFigureOut">
              <a:rPr lang="en-SG" smtClean="0"/>
              <a:t>23/5/2013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796-959D-4AF9-ABAE-3E002CB901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221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5D1-86BF-4FD3-BD09-31A16E532E54}" type="datetimeFigureOut">
              <a:rPr lang="en-SG" smtClean="0"/>
              <a:t>23/5/2013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796-959D-4AF9-ABAE-3E002CB901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818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5D1-86BF-4FD3-BD09-31A16E532E54}" type="datetimeFigureOut">
              <a:rPr lang="en-SG" smtClean="0"/>
              <a:t>23/5/2013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796-959D-4AF9-ABAE-3E002CB901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860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5D1-86BF-4FD3-BD09-31A16E532E54}" type="datetimeFigureOut">
              <a:rPr lang="en-SG" smtClean="0"/>
              <a:t>23/5/2013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796-959D-4AF9-ABAE-3E002CB901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64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5D1-86BF-4FD3-BD09-31A16E532E54}" type="datetimeFigureOut">
              <a:rPr lang="en-SG" smtClean="0"/>
              <a:t>23/5/2013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796-959D-4AF9-ABAE-3E002CB901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178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5D1-86BF-4FD3-BD09-31A16E532E54}" type="datetimeFigureOut">
              <a:rPr lang="en-SG" smtClean="0"/>
              <a:t>23/5/2013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6796-959D-4AF9-ABAE-3E002CB901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098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1234567z@nus.edu.s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1234567z@nus.edu.s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1234567z@nus.edu.s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1234567z@nus.edu.s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1234567z@nus.edu.s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1234567z@nus.edu.s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TheTwoofUs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 The NUS Module Review</a:t>
            </a:r>
            <a:endParaRPr lang="en-SG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15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2813966" cy="1705967"/>
          </a:xfrm>
        </p:spPr>
      </p:pic>
      <p:sp>
        <p:nvSpPr>
          <p:cNvPr id="6" name="Rounded Rectangle 5"/>
          <p:cNvSpPr/>
          <p:nvPr/>
        </p:nvSpPr>
        <p:spPr>
          <a:xfrm>
            <a:off x="467544" y="1639652"/>
            <a:ext cx="7992888" cy="554360"/>
          </a:xfrm>
          <a:prstGeom prst="roundRect">
            <a:avLst/>
          </a:prstGeom>
          <a:solidFill>
            <a:srgbClr val="2C07B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/>
              <a:t>Home</a:t>
            </a:r>
            <a:endParaRPr lang="en-SG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404664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Email:</a:t>
            </a:r>
          </a:p>
          <a:p>
            <a:r>
              <a:rPr lang="en-US" dirty="0" smtClean="0"/>
              <a:t>Password: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0152" y="393691"/>
            <a:ext cx="2016224" cy="299325"/>
          </a:xfrm>
          <a:prstGeom prst="rect">
            <a:avLst/>
          </a:prstGeom>
          <a:solidFill>
            <a:srgbClr val="FB861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5940152" y="745695"/>
            <a:ext cx="2016224" cy="299325"/>
          </a:xfrm>
          <a:prstGeom prst="rect">
            <a:avLst/>
          </a:prstGeom>
          <a:solidFill>
            <a:srgbClr val="FB861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3491880" y="2492896"/>
            <a:ext cx="46445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Sign Up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It’s free and always will be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                  Email: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       Password: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            Faculty: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	       Year: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 Gender: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    Nationality: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No. of Modules:   </a:t>
            </a:r>
          </a:p>
          <a:p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5940152" y="5217907"/>
            <a:ext cx="2016224" cy="299325"/>
          </a:xfrm>
          <a:prstGeom prst="rect">
            <a:avLst/>
          </a:prstGeom>
          <a:solidFill>
            <a:srgbClr val="FB861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5940152" y="5577947"/>
            <a:ext cx="2016224" cy="299325"/>
          </a:xfrm>
          <a:prstGeom prst="rect">
            <a:avLst/>
          </a:prstGeom>
          <a:solidFill>
            <a:srgbClr val="FB861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5940152" y="3417707"/>
            <a:ext cx="2019735" cy="1739485"/>
            <a:chOff x="5940152" y="3417707"/>
            <a:chExt cx="2019735" cy="1739485"/>
          </a:xfrm>
        </p:grpSpPr>
        <p:sp>
          <p:nvSpPr>
            <p:cNvPr id="13" name="Rectangle 12"/>
            <p:cNvSpPr/>
            <p:nvPr/>
          </p:nvSpPr>
          <p:spPr>
            <a:xfrm>
              <a:off x="5940152" y="3790780"/>
              <a:ext cx="2016224" cy="286292"/>
            </a:xfrm>
            <a:prstGeom prst="rect">
              <a:avLst/>
            </a:prstGeom>
            <a:solidFill>
              <a:srgbClr val="FB861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63" y="4497827"/>
              <a:ext cx="2016224" cy="299325"/>
            </a:xfrm>
            <a:prstGeom prst="rect">
              <a:avLst/>
            </a:prstGeom>
            <a:solidFill>
              <a:srgbClr val="FB861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40152" y="4137787"/>
              <a:ext cx="2016224" cy="299325"/>
            </a:xfrm>
            <a:prstGeom prst="rect">
              <a:avLst/>
            </a:prstGeom>
            <a:solidFill>
              <a:srgbClr val="FB861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40152" y="4857867"/>
              <a:ext cx="2016224" cy="299325"/>
            </a:xfrm>
            <a:prstGeom prst="rect">
              <a:avLst/>
            </a:prstGeom>
            <a:solidFill>
              <a:srgbClr val="FB861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40152" y="3417707"/>
              <a:ext cx="2016224" cy="299325"/>
            </a:xfrm>
            <a:prstGeom prst="rect">
              <a:avLst/>
            </a:prstGeom>
            <a:solidFill>
              <a:srgbClr val="FB861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536" y="2519091"/>
            <a:ext cx="309634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Welcome to </a:t>
            </a:r>
            <a:r>
              <a:rPr lang="en-US" sz="2800" b="1" dirty="0">
                <a:solidFill>
                  <a:srgbClr val="2C07B5"/>
                </a:solidFill>
              </a:rPr>
              <a:t>NUS Module Review</a:t>
            </a:r>
            <a:r>
              <a:rPr lang="en-US" sz="2800" dirty="0"/>
              <a:t>!</a:t>
            </a:r>
            <a:endParaRPr lang="en-SG" sz="2800" dirty="0"/>
          </a:p>
          <a:p>
            <a:endParaRPr lang="en-US" dirty="0" smtClean="0"/>
          </a:p>
          <a:p>
            <a:r>
              <a:rPr lang="en-US" dirty="0" smtClean="0"/>
              <a:t>Don’t know which module to choose?  Don’t worry this is definitely the right place for you!</a:t>
            </a:r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57931" y="6182563"/>
            <a:ext cx="1438405" cy="390812"/>
          </a:xfrm>
          <a:prstGeom prst="roundRect">
            <a:avLst/>
          </a:prstGeom>
          <a:solidFill>
            <a:srgbClr val="2C07B5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Sign Up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174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2813966" cy="1705967"/>
          </a:xfrm>
        </p:spPr>
      </p:pic>
      <p:sp>
        <p:nvSpPr>
          <p:cNvPr id="6" name="Rounded Rectangle 5"/>
          <p:cNvSpPr/>
          <p:nvPr/>
        </p:nvSpPr>
        <p:spPr>
          <a:xfrm>
            <a:off x="467544" y="1639652"/>
            <a:ext cx="7992888" cy="554360"/>
          </a:xfrm>
          <a:prstGeom prst="roundRect">
            <a:avLst/>
          </a:prstGeom>
          <a:solidFill>
            <a:srgbClr val="2C07B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/>
              <a:t>Home</a:t>
            </a:r>
            <a:r>
              <a:rPr lang="en-US" dirty="0" smtClean="0"/>
              <a:t>	</a:t>
            </a:r>
            <a:r>
              <a:rPr lang="en-US" u="sng" dirty="0" smtClean="0"/>
              <a:t>Profile</a:t>
            </a:r>
            <a:r>
              <a:rPr lang="en-US" dirty="0" smtClean="0"/>
              <a:t>	</a:t>
            </a:r>
            <a:r>
              <a:rPr lang="en-US" u="sng" dirty="0" smtClean="0"/>
              <a:t>Search</a:t>
            </a:r>
            <a:r>
              <a:rPr lang="en-US" dirty="0" smtClean="0"/>
              <a:t>	</a:t>
            </a:r>
            <a:r>
              <a:rPr lang="en-US" u="sng" dirty="0" smtClean="0"/>
              <a:t>+Review</a:t>
            </a:r>
            <a:r>
              <a:rPr lang="en-US" dirty="0" smtClean="0"/>
              <a:t>	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5220072" y="98072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a1234567z@nus.edu.sg</a:t>
            </a:r>
            <a:r>
              <a:rPr lang="en-US" dirty="0" smtClean="0"/>
              <a:t>   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</a:rPr>
              <a:t>logout</a:t>
            </a:r>
            <a:endParaRPr lang="en-SG" u="sn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6008" y="9777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342936"/>
            <a:ext cx="69127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Profile</a:t>
            </a:r>
          </a:p>
          <a:p>
            <a:endParaRPr lang="en-US" dirty="0" smtClean="0"/>
          </a:p>
          <a:p>
            <a:r>
              <a:rPr lang="en-US" sz="2400" u="sng" dirty="0" smtClean="0"/>
              <a:t>Basic Information:</a:t>
            </a:r>
          </a:p>
          <a:p>
            <a:r>
              <a:rPr lang="en-US" dirty="0" smtClean="0"/>
              <a:t>Faculty:	              Engineering</a:t>
            </a:r>
          </a:p>
          <a:p>
            <a:r>
              <a:rPr lang="en-US" dirty="0" smtClean="0"/>
              <a:t>Year:	              2</a:t>
            </a:r>
            <a:endParaRPr lang="en-US" dirty="0"/>
          </a:p>
          <a:p>
            <a:r>
              <a:rPr lang="en-US" dirty="0" smtClean="0"/>
              <a:t>Gender:	              Female</a:t>
            </a:r>
            <a:endParaRPr lang="en-US" dirty="0"/>
          </a:p>
          <a:p>
            <a:r>
              <a:rPr lang="en-US" dirty="0" smtClean="0"/>
              <a:t>Nationality:</a:t>
            </a:r>
            <a:r>
              <a:rPr lang="en-US" dirty="0"/>
              <a:t> </a:t>
            </a:r>
            <a:r>
              <a:rPr lang="en-US" dirty="0" smtClean="0"/>
              <a:t>          Singaporean</a:t>
            </a:r>
            <a:endParaRPr lang="en-US" dirty="0"/>
          </a:p>
          <a:p>
            <a:r>
              <a:rPr lang="en-US" dirty="0" smtClean="0"/>
              <a:t>No</a:t>
            </a:r>
            <a:r>
              <a:rPr lang="en-US" dirty="0"/>
              <a:t>. of </a:t>
            </a:r>
            <a:r>
              <a:rPr lang="en-US" dirty="0" smtClean="0"/>
              <a:t>Modules:  6</a:t>
            </a:r>
          </a:p>
          <a:p>
            <a:endParaRPr lang="en-SG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4214251" y="3234293"/>
            <a:ext cx="1044116" cy="360040"/>
          </a:xfrm>
          <a:prstGeom prst="roundRect">
            <a:avLst/>
          </a:prstGeom>
          <a:solidFill>
            <a:srgbClr val="FB8611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Edit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13029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2813966" cy="1705967"/>
          </a:xfrm>
        </p:spPr>
      </p:pic>
      <p:sp>
        <p:nvSpPr>
          <p:cNvPr id="6" name="Rounded Rectangle 5"/>
          <p:cNvSpPr/>
          <p:nvPr/>
        </p:nvSpPr>
        <p:spPr>
          <a:xfrm>
            <a:off x="467544" y="1639652"/>
            <a:ext cx="7992888" cy="554360"/>
          </a:xfrm>
          <a:prstGeom prst="roundRect">
            <a:avLst/>
          </a:prstGeom>
          <a:solidFill>
            <a:srgbClr val="2C07B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/>
              <a:t>Home</a:t>
            </a:r>
            <a:r>
              <a:rPr lang="en-US" dirty="0" smtClean="0"/>
              <a:t>	</a:t>
            </a:r>
            <a:r>
              <a:rPr lang="en-US" u="sng" dirty="0" smtClean="0"/>
              <a:t>Profile</a:t>
            </a:r>
            <a:r>
              <a:rPr lang="en-US" dirty="0" smtClean="0"/>
              <a:t>	</a:t>
            </a:r>
            <a:r>
              <a:rPr lang="en-US" u="sng" dirty="0" smtClean="0"/>
              <a:t>Search</a:t>
            </a:r>
            <a:r>
              <a:rPr lang="en-US" dirty="0" smtClean="0"/>
              <a:t>	</a:t>
            </a:r>
            <a:r>
              <a:rPr lang="en-US" u="sng" dirty="0" smtClean="0"/>
              <a:t>+Review</a:t>
            </a:r>
            <a:r>
              <a:rPr lang="en-US" dirty="0" smtClean="0"/>
              <a:t>	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5220072" y="98072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a1234567z@nus.edu.sg</a:t>
            </a:r>
            <a:r>
              <a:rPr lang="en-US" dirty="0" smtClean="0"/>
              <a:t>   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</a:rPr>
              <a:t>logout</a:t>
            </a:r>
            <a:endParaRPr lang="en-SG" u="sn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6008" y="9777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342936"/>
            <a:ext cx="69127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Profile</a:t>
            </a:r>
          </a:p>
          <a:p>
            <a:endParaRPr lang="en-US" dirty="0" smtClean="0"/>
          </a:p>
          <a:p>
            <a:r>
              <a:rPr lang="en-US" sz="2400" u="sng" dirty="0" smtClean="0"/>
              <a:t>Basic Information:</a:t>
            </a:r>
          </a:p>
          <a:p>
            <a:r>
              <a:rPr lang="en-US" sz="2400" dirty="0" smtClean="0"/>
              <a:t>Faculty:	              </a:t>
            </a:r>
          </a:p>
          <a:p>
            <a:r>
              <a:rPr lang="en-US" sz="2400" dirty="0" smtClean="0"/>
              <a:t>Year:	              </a:t>
            </a:r>
            <a:endParaRPr lang="en-US" sz="2400" dirty="0"/>
          </a:p>
          <a:p>
            <a:r>
              <a:rPr lang="en-US" sz="2400" dirty="0" smtClean="0"/>
              <a:t>Gender:	              </a:t>
            </a:r>
          </a:p>
          <a:p>
            <a:r>
              <a:rPr lang="en-US" sz="2400" dirty="0" smtClean="0"/>
              <a:t>Nationality:</a:t>
            </a: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endParaRPr lang="en-US" sz="2400" dirty="0"/>
          </a:p>
          <a:p>
            <a:r>
              <a:rPr lang="en-US" sz="2400" dirty="0" smtClean="0"/>
              <a:t>No</a:t>
            </a:r>
            <a:r>
              <a:rPr lang="en-US" sz="2400" dirty="0"/>
              <a:t>. of </a:t>
            </a:r>
            <a:r>
              <a:rPr lang="en-US" sz="2400" dirty="0" smtClean="0"/>
              <a:t>Modules:  </a:t>
            </a:r>
          </a:p>
          <a:p>
            <a:endParaRPr lang="en-SG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3702319" y="5799325"/>
            <a:ext cx="1044116" cy="360040"/>
          </a:xfrm>
          <a:prstGeom prst="roundRect">
            <a:avLst/>
          </a:prstGeom>
          <a:solidFill>
            <a:srgbClr val="2C07B5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Edit</a:t>
            </a:r>
            <a:endParaRPr lang="en-SG" sz="2400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2817142" y="3717032"/>
            <a:ext cx="2019735" cy="1739485"/>
            <a:chOff x="5940152" y="3417707"/>
            <a:chExt cx="2019735" cy="1739485"/>
          </a:xfrm>
        </p:grpSpPr>
        <p:sp>
          <p:nvSpPr>
            <p:cNvPr id="31" name="Rectangle 30"/>
            <p:cNvSpPr/>
            <p:nvPr/>
          </p:nvSpPr>
          <p:spPr>
            <a:xfrm>
              <a:off x="5940152" y="3790780"/>
              <a:ext cx="2016224" cy="286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43663" y="4497827"/>
              <a:ext cx="2016224" cy="2993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Singaporean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940152" y="4137787"/>
              <a:ext cx="2016224" cy="2993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Female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40152" y="4857867"/>
              <a:ext cx="2016224" cy="2993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0152" y="3417707"/>
              <a:ext cx="2016224" cy="2993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Engineering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76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2813966" cy="1705967"/>
          </a:xfrm>
        </p:spPr>
      </p:pic>
      <p:sp>
        <p:nvSpPr>
          <p:cNvPr id="6" name="Rounded Rectangle 5"/>
          <p:cNvSpPr/>
          <p:nvPr/>
        </p:nvSpPr>
        <p:spPr>
          <a:xfrm>
            <a:off x="467544" y="1639652"/>
            <a:ext cx="7992888" cy="554360"/>
          </a:xfrm>
          <a:prstGeom prst="roundRect">
            <a:avLst/>
          </a:prstGeom>
          <a:solidFill>
            <a:srgbClr val="2C07B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/>
              <a:t>Home</a:t>
            </a:r>
            <a:r>
              <a:rPr lang="en-US" dirty="0" smtClean="0"/>
              <a:t>	</a:t>
            </a:r>
            <a:r>
              <a:rPr lang="en-US" u="sng" dirty="0" smtClean="0"/>
              <a:t>Profile</a:t>
            </a:r>
            <a:r>
              <a:rPr lang="en-US" dirty="0" smtClean="0"/>
              <a:t>	</a:t>
            </a:r>
            <a:r>
              <a:rPr lang="en-US" u="sng" dirty="0" smtClean="0"/>
              <a:t>Search</a:t>
            </a:r>
            <a:r>
              <a:rPr lang="en-US" dirty="0" smtClean="0"/>
              <a:t>	</a:t>
            </a:r>
            <a:r>
              <a:rPr lang="en-US" u="sng" dirty="0" smtClean="0"/>
              <a:t>+Review</a:t>
            </a:r>
            <a:r>
              <a:rPr lang="en-US" dirty="0" smtClean="0"/>
              <a:t>	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5220072" y="98072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a1234567z@nus.edu.sg</a:t>
            </a:r>
            <a:r>
              <a:rPr lang="en-US" dirty="0" smtClean="0"/>
              <a:t>   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</a:rPr>
              <a:t>logout</a:t>
            </a:r>
            <a:endParaRPr lang="en-SG" u="sn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6008" y="9777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342936"/>
            <a:ext cx="79928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Search By:</a:t>
            </a:r>
            <a:endParaRPr lang="en-US" sz="4000" dirty="0"/>
          </a:p>
          <a:p>
            <a:pPr marL="742950" indent="-742950">
              <a:buAutoNum type="arabicPeriod"/>
            </a:pPr>
            <a:endParaRPr lang="en-US" sz="2800" u="sng" dirty="0" smtClean="0">
              <a:solidFill>
                <a:srgbClr val="00B0F0"/>
              </a:solidFill>
            </a:endParaRPr>
          </a:p>
          <a:p>
            <a:pPr marL="742950" indent="-742950">
              <a:buAutoNum type="arabicPeriod"/>
            </a:pPr>
            <a:r>
              <a:rPr lang="en-US" sz="2800" u="sng" dirty="0" smtClean="0">
                <a:solidFill>
                  <a:srgbClr val="00B0F0"/>
                </a:solidFill>
              </a:rPr>
              <a:t>Faculty</a:t>
            </a:r>
          </a:p>
          <a:p>
            <a:pPr marL="742950" indent="-742950">
              <a:buAutoNum type="arabicPeriod"/>
            </a:pPr>
            <a:r>
              <a:rPr lang="en-US" sz="2800" u="sng" dirty="0" smtClean="0">
                <a:solidFill>
                  <a:srgbClr val="00B0F0"/>
                </a:solidFill>
              </a:rPr>
              <a:t>GEM Modules</a:t>
            </a:r>
          </a:p>
          <a:p>
            <a:pPr marL="742950" indent="-742950">
              <a:buAutoNum type="arabicPeriod"/>
            </a:pPr>
            <a:r>
              <a:rPr lang="en-US" sz="2800" u="sng" dirty="0" smtClean="0">
                <a:solidFill>
                  <a:srgbClr val="00B0F0"/>
                </a:solidFill>
              </a:rPr>
              <a:t>Singapore Studies Modules</a:t>
            </a:r>
          </a:p>
          <a:p>
            <a:pPr marL="742950" indent="-742950">
              <a:buAutoNum type="arabicPeriod"/>
            </a:pPr>
            <a:r>
              <a:rPr lang="en-SG" sz="2800" u="sng" dirty="0">
                <a:solidFill>
                  <a:srgbClr val="00B0F0"/>
                </a:solidFill>
              </a:rPr>
              <a:t>Breadth / Unrestricted Elective Modules outside Student's </a:t>
            </a:r>
            <a:r>
              <a:rPr lang="en-SG" sz="2800" u="sng" dirty="0" smtClean="0">
                <a:solidFill>
                  <a:srgbClr val="00B0F0"/>
                </a:solidFill>
              </a:rPr>
              <a:t>Faculty</a:t>
            </a:r>
          </a:p>
          <a:p>
            <a:pPr marL="742950" indent="-742950">
              <a:buAutoNum type="arabicPeriod"/>
            </a:pPr>
            <a:r>
              <a:rPr lang="en-US" sz="2800" u="sng" dirty="0" smtClean="0">
                <a:solidFill>
                  <a:srgbClr val="00B0F0"/>
                </a:solidFill>
              </a:rPr>
              <a:t>Cross Faculty</a:t>
            </a:r>
          </a:p>
          <a:p>
            <a:pPr marL="742950" indent="-742950">
              <a:buAutoNum type="arabicPeriod"/>
            </a:pPr>
            <a:endParaRPr lang="en-US" sz="4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645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2813966" cy="1705967"/>
          </a:xfrm>
        </p:spPr>
      </p:pic>
      <p:sp>
        <p:nvSpPr>
          <p:cNvPr id="6" name="Rounded Rectangle 5"/>
          <p:cNvSpPr/>
          <p:nvPr/>
        </p:nvSpPr>
        <p:spPr>
          <a:xfrm>
            <a:off x="467544" y="1639652"/>
            <a:ext cx="7992888" cy="554360"/>
          </a:xfrm>
          <a:prstGeom prst="roundRect">
            <a:avLst/>
          </a:prstGeom>
          <a:solidFill>
            <a:srgbClr val="2C07B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/>
              <a:t>Home</a:t>
            </a:r>
            <a:r>
              <a:rPr lang="en-US" dirty="0" smtClean="0"/>
              <a:t>	</a:t>
            </a:r>
            <a:r>
              <a:rPr lang="en-US" u="sng" dirty="0" smtClean="0"/>
              <a:t>Profile</a:t>
            </a:r>
            <a:r>
              <a:rPr lang="en-US" dirty="0" smtClean="0"/>
              <a:t>	</a:t>
            </a:r>
            <a:r>
              <a:rPr lang="en-US" u="sng" dirty="0" smtClean="0"/>
              <a:t>Search</a:t>
            </a:r>
            <a:r>
              <a:rPr lang="en-US" dirty="0" smtClean="0"/>
              <a:t>	</a:t>
            </a:r>
            <a:r>
              <a:rPr lang="en-US" u="sng" dirty="0" smtClean="0"/>
              <a:t>+Review</a:t>
            </a:r>
            <a:r>
              <a:rPr lang="en-US" dirty="0" smtClean="0"/>
              <a:t>	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5220072" y="98072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a1234567z@nus.edu.sg</a:t>
            </a:r>
            <a:r>
              <a:rPr lang="en-US" dirty="0" smtClean="0"/>
              <a:t>   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</a:rPr>
              <a:t>logout</a:t>
            </a:r>
            <a:endParaRPr lang="en-SG" u="sn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6008" y="9777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65521" y="2255909"/>
            <a:ext cx="453852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 By </a:t>
            </a:r>
            <a:r>
              <a:rPr lang="en-US" sz="2800" dirty="0" smtClean="0">
                <a:solidFill>
                  <a:srgbClr val="00B0F0"/>
                </a:solidFill>
              </a:rPr>
              <a:t>Faculty</a:t>
            </a:r>
            <a:endParaRPr lang="en-US" sz="2800" dirty="0">
              <a:solidFill>
                <a:srgbClr val="00B0F0"/>
              </a:solidFill>
            </a:endParaRPr>
          </a:p>
          <a:p>
            <a:pPr marL="742950" indent="-742950">
              <a:buAutoNum type="arabicPeriod"/>
            </a:pPr>
            <a:endParaRPr lang="en-US" sz="2800" u="sng" dirty="0" smtClean="0">
              <a:solidFill>
                <a:srgbClr val="00B0F0"/>
              </a:solidFill>
            </a:endParaRPr>
          </a:p>
          <a:p>
            <a:r>
              <a:rPr lang="en-US" sz="2800" dirty="0" smtClean="0"/>
              <a:t>           Faculty:</a:t>
            </a:r>
          </a:p>
          <a:p>
            <a:r>
              <a:rPr lang="en-US" sz="2800" dirty="0" smtClean="0"/>
              <a:t>Module Code:</a:t>
            </a:r>
          </a:p>
          <a:p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804268" y="3645024"/>
            <a:ext cx="1859688" cy="40424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Select Module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76195" y="3645024"/>
            <a:ext cx="387761" cy="404246"/>
            <a:chOff x="5526632" y="5330858"/>
            <a:chExt cx="387761" cy="404246"/>
          </a:xfrm>
        </p:grpSpPr>
        <p:sp>
          <p:nvSpPr>
            <p:cNvPr id="13" name="Rectangle 12"/>
            <p:cNvSpPr/>
            <p:nvPr/>
          </p:nvSpPr>
          <p:spPr>
            <a:xfrm>
              <a:off x="5526632" y="5330858"/>
              <a:ext cx="387761" cy="40424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5615542" y="5453561"/>
              <a:ext cx="209939" cy="1588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04268" y="3168770"/>
            <a:ext cx="1859688" cy="404246"/>
            <a:chOff x="2804268" y="3168770"/>
            <a:chExt cx="1859688" cy="404246"/>
          </a:xfrm>
        </p:grpSpPr>
        <p:sp>
          <p:nvSpPr>
            <p:cNvPr id="2" name="Rectangle 1"/>
            <p:cNvSpPr/>
            <p:nvPr/>
          </p:nvSpPr>
          <p:spPr>
            <a:xfrm>
              <a:off x="2804268" y="3168770"/>
              <a:ext cx="1859688" cy="40424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Select Faculty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276195" y="3168770"/>
              <a:ext cx="387761" cy="404246"/>
              <a:chOff x="5526632" y="5330858"/>
              <a:chExt cx="387761" cy="40424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26632" y="5330858"/>
                <a:ext cx="387761" cy="40424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0800000">
                <a:off x="5615542" y="5453561"/>
                <a:ext cx="209939" cy="15884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62795"/>
              </p:ext>
            </p:extLst>
          </p:nvPr>
        </p:nvGraphicFramePr>
        <p:xfrm>
          <a:off x="179515" y="4348790"/>
          <a:ext cx="8784973" cy="2160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1"/>
                <a:gridCol w="2664296"/>
                <a:gridCol w="4464496"/>
              </a:tblGrid>
              <a:tr h="88041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r>
                        <a:rPr lang="en-US" baseline="0" dirty="0" smtClean="0"/>
                        <a:t> code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r>
                        <a:rPr lang="en-US" baseline="0" dirty="0" smtClean="0"/>
                        <a:t> Title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r>
                        <a:rPr lang="en-US" baseline="0" dirty="0" smtClean="0"/>
                        <a:t> Review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280">
                <a:tc>
                  <a:txBody>
                    <a:bodyPr/>
                    <a:lstStyle/>
                    <a:p>
                      <a:r>
                        <a:rPr lang="en-US" dirty="0" smtClean="0"/>
                        <a:t>ACC1002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Accounting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u="sng" baseline="0" dirty="0" smtClean="0">
                          <a:solidFill>
                            <a:srgbClr val="0066FF"/>
                          </a:solidFill>
                        </a:rPr>
                        <a:t>here</a:t>
                      </a:r>
                      <a:endParaRPr lang="en-SG" b="1" u="sng" dirty="0">
                        <a:solidFill>
                          <a:srgbClr val="0066FF"/>
                        </a:solidFill>
                      </a:endParaRPr>
                    </a:p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7280">
                <a:tc>
                  <a:txBody>
                    <a:bodyPr/>
                    <a:lstStyle/>
                    <a:p>
                      <a:r>
                        <a:rPr lang="en-US" dirty="0" smtClean="0"/>
                        <a:t>ACC1002X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Accounting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Click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u="sng" baseline="0" dirty="0" smtClean="0">
                          <a:solidFill>
                            <a:srgbClr val="0066FF"/>
                          </a:solidFill>
                        </a:rPr>
                        <a:t>here</a:t>
                      </a:r>
                      <a:endParaRPr lang="en-SG" b="1" u="sng" dirty="0" smtClean="0">
                        <a:solidFill>
                          <a:srgbClr val="0066FF"/>
                        </a:solidFill>
                      </a:endParaRPr>
                    </a:p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32103"/>
              </p:ext>
            </p:extLst>
          </p:nvPr>
        </p:nvGraphicFramePr>
        <p:xfrm>
          <a:off x="10476656" y="6165304"/>
          <a:ext cx="706582" cy="365760"/>
        </p:xfrm>
        <a:graphic>
          <a:graphicData uri="http://schemas.openxmlformats.org/drawingml/2006/table">
            <a:tbl>
              <a:tblPr/>
              <a:tblGrid>
                <a:gridCol w="706582"/>
              </a:tblGrid>
              <a:tr h="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66952"/>
              </p:ext>
            </p:extLst>
          </p:nvPr>
        </p:nvGraphicFramePr>
        <p:xfrm>
          <a:off x="10908704" y="6165304"/>
          <a:ext cx="1482437" cy="365760"/>
        </p:xfrm>
        <a:graphic>
          <a:graphicData uri="http://schemas.openxmlformats.org/drawingml/2006/table">
            <a:tbl>
              <a:tblPr/>
              <a:tblGrid>
                <a:gridCol w="1482437"/>
              </a:tblGrid>
              <a:tr h="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397"/>
              </p:ext>
            </p:extLst>
          </p:nvPr>
        </p:nvGraphicFramePr>
        <p:xfrm>
          <a:off x="12276856" y="5661248"/>
          <a:ext cx="670767" cy="365760"/>
        </p:xfrm>
        <a:graphic>
          <a:graphicData uri="http://schemas.openxmlformats.org/drawingml/2006/table">
            <a:tbl>
              <a:tblPr/>
              <a:tblGrid>
                <a:gridCol w="670767"/>
              </a:tblGrid>
              <a:tr h="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2171"/>
              </p:ext>
            </p:extLst>
          </p:nvPr>
        </p:nvGraphicFramePr>
        <p:xfrm>
          <a:off x="10404648" y="5805264"/>
          <a:ext cx="682171" cy="365760"/>
        </p:xfrm>
        <a:graphic>
          <a:graphicData uri="http://schemas.openxmlformats.org/drawingml/2006/table">
            <a:tbl>
              <a:tblPr/>
              <a:tblGrid>
                <a:gridCol w="682171"/>
              </a:tblGrid>
              <a:tr h="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73331"/>
              </p:ext>
            </p:extLst>
          </p:nvPr>
        </p:nvGraphicFramePr>
        <p:xfrm>
          <a:off x="10548664" y="5733256"/>
          <a:ext cx="711200" cy="365760"/>
        </p:xfrm>
        <a:graphic>
          <a:graphicData uri="http://schemas.openxmlformats.org/drawingml/2006/table">
            <a:tbl>
              <a:tblPr/>
              <a:tblGrid>
                <a:gridCol w="711200"/>
              </a:tblGrid>
              <a:tr h="319314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242903" y="3015318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Module details:</a:t>
            </a:r>
          </a:p>
          <a:p>
            <a:endParaRPr lang="en-US" dirty="0"/>
          </a:p>
          <a:p>
            <a:r>
              <a:rPr lang="en-US" dirty="0" smtClean="0"/>
              <a:t>click </a:t>
            </a:r>
            <a:r>
              <a:rPr lang="en-US" b="1" u="sng" dirty="0" smtClean="0">
                <a:solidFill>
                  <a:srgbClr val="0066FF"/>
                </a:solidFill>
              </a:rPr>
              <a:t>here</a:t>
            </a:r>
            <a:endParaRPr lang="en-SG" b="1" u="sng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69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2813966" cy="1705967"/>
          </a:xfrm>
        </p:spPr>
      </p:pic>
      <p:sp>
        <p:nvSpPr>
          <p:cNvPr id="6" name="Rounded Rectangle 5"/>
          <p:cNvSpPr/>
          <p:nvPr/>
        </p:nvSpPr>
        <p:spPr>
          <a:xfrm>
            <a:off x="467544" y="1639652"/>
            <a:ext cx="7992888" cy="554360"/>
          </a:xfrm>
          <a:prstGeom prst="roundRect">
            <a:avLst/>
          </a:prstGeom>
          <a:solidFill>
            <a:srgbClr val="2C07B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/>
              <a:t>Home</a:t>
            </a:r>
            <a:r>
              <a:rPr lang="en-US" dirty="0" smtClean="0"/>
              <a:t>	</a:t>
            </a:r>
            <a:r>
              <a:rPr lang="en-US" u="sng" dirty="0" smtClean="0"/>
              <a:t>Profile</a:t>
            </a:r>
            <a:r>
              <a:rPr lang="en-US" dirty="0" smtClean="0"/>
              <a:t>	</a:t>
            </a:r>
            <a:r>
              <a:rPr lang="en-US" u="sng" dirty="0" smtClean="0"/>
              <a:t>Search</a:t>
            </a:r>
            <a:r>
              <a:rPr lang="en-US" dirty="0" smtClean="0"/>
              <a:t>	</a:t>
            </a:r>
            <a:r>
              <a:rPr lang="en-US" u="sng" dirty="0" smtClean="0"/>
              <a:t>+Review</a:t>
            </a:r>
            <a:r>
              <a:rPr lang="en-US" dirty="0" smtClean="0"/>
              <a:t>	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5220072" y="98072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a1234567z@nus.edu.sg</a:t>
            </a:r>
            <a:r>
              <a:rPr lang="en-US" dirty="0" smtClean="0"/>
              <a:t>   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</a:rPr>
              <a:t>logout</a:t>
            </a:r>
            <a:endParaRPr lang="en-SG" u="sn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6008" y="9777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65521" y="2255909"/>
            <a:ext cx="55466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Module Code: ACC1002</a:t>
            </a:r>
          </a:p>
          <a:p>
            <a:r>
              <a:rPr lang="en-US" sz="2800" dirty="0" smtClean="0"/>
              <a:t>Module Title: Financial Accounting</a:t>
            </a:r>
          </a:p>
          <a:p>
            <a:endParaRPr lang="en-US" sz="2800" dirty="0">
              <a:solidFill>
                <a:srgbClr val="00B0F0"/>
              </a:solidFill>
            </a:endParaRPr>
          </a:p>
          <a:p>
            <a:pPr marL="742950" indent="-742950">
              <a:buAutoNum type="arabicPeriod"/>
            </a:pPr>
            <a:endParaRPr lang="en-US" sz="2800" u="sng" dirty="0" smtClean="0">
              <a:solidFill>
                <a:srgbClr val="00B0F0"/>
              </a:solidFill>
            </a:endParaRPr>
          </a:p>
          <a:p>
            <a:r>
              <a:rPr lang="en-US" sz="2800" dirty="0" smtClean="0"/>
              <a:t>           </a:t>
            </a:r>
            <a:endParaRPr lang="en-US" dirty="0" smtClean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13648"/>
              </p:ext>
            </p:extLst>
          </p:nvPr>
        </p:nvGraphicFramePr>
        <p:xfrm>
          <a:off x="359532" y="3379293"/>
          <a:ext cx="8316924" cy="2141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418"/>
                <a:gridCol w="5123506"/>
              </a:tblGrid>
              <a:tr h="553763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Profile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r>
                        <a:rPr lang="en-US" baseline="0" dirty="0" smtClean="0"/>
                        <a:t> Review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8084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Faculty</a:t>
                      </a:r>
                      <a:r>
                        <a:rPr lang="en-US" baseline="0" dirty="0" smtClean="0"/>
                        <a:t> of</a:t>
                      </a:r>
                      <a:r>
                        <a:rPr lang="en-US" dirty="0" smtClean="0"/>
                        <a:t> Engineering;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Year	 2;</a:t>
                      </a:r>
                    </a:p>
                    <a:p>
                      <a:r>
                        <a:rPr lang="en-US" dirty="0" smtClean="0"/>
                        <a:t>   Female;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Singaporean;  6 </a:t>
                      </a:r>
                      <a:r>
                        <a:rPr lang="en-US" baseline="0" dirty="0" smtClean="0"/>
                        <a:t>Mods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Content: Average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Workload*: Project based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Lecturer: Boring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Level of Difficulty**: 6</a:t>
                      </a:r>
                      <a:endParaRPr lang="en-SG" dirty="0" smtClean="0"/>
                    </a:p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25593"/>
              </p:ext>
            </p:extLst>
          </p:nvPr>
        </p:nvGraphicFramePr>
        <p:xfrm>
          <a:off x="10476656" y="6165304"/>
          <a:ext cx="706582" cy="365760"/>
        </p:xfrm>
        <a:graphic>
          <a:graphicData uri="http://schemas.openxmlformats.org/drawingml/2006/table">
            <a:tbl>
              <a:tblPr/>
              <a:tblGrid>
                <a:gridCol w="706582"/>
              </a:tblGrid>
              <a:tr h="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55019"/>
              </p:ext>
            </p:extLst>
          </p:nvPr>
        </p:nvGraphicFramePr>
        <p:xfrm>
          <a:off x="10908704" y="6165304"/>
          <a:ext cx="1482437" cy="365760"/>
        </p:xfrm>
        <a:graphic>
          <a:graphicData uri="http://schemas.openxmlformats.org/drawingml/2006/table">
            <a:tbl>
              <a:tblPr/>
              <a:tblGrid>
                <a:gridCol w="1482437"/>
              </a:tblGrid>
              <a:tr h="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903365"/>
              </p:ext>
            </p:extLst>
          </p:nvPr>
        </p:nvGraphicFramePr>
        <p:xfrm>
          <a:off x="12276856" y="5661248"/>
          <a:ext cx="670767" cy="365760"/>
        </p:xfrm>
        <a:graphic>
          <a:graphicData uri="http://schemas.openxmlformats.org/drawingml/2006/table">
            <a:tbl>
              <a:tblPr/>
              <a:tblGrid>
                <a:gridCol w="670767"/>
              </a:tblGrid>
              <a:tr h="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98220"/>
              </p:ext>
            </p:extLst>
          </p:nvPr>
        </p:nvGraphicFramePr>
        <p:xfrm>
          <a:off x="10404648" y="5805264"/>
          <a:ext cx="682171" cy="365760"/>
        </p:xfrm>
        <a:graphic>
          <a:graphicData uri="http://schemas.openxmlformats.org/drawingml/2006/table">
            <a:tbl>
              <a:tblPr/>
              <a:tblGrid>
                <a:gridCol w="682171"/>
              </a:tblGrid>
              <a:tr h="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34056"/>
              </p:ext>
            </p:extLst>
          </p:nvPr>
        </p:nvGraphicFramePr>
        <p:xfrm>
          <a:off x="10548664" y="5733256"/>
          <a:ext cx="711200" cy="365760"/>
        </p:xfrm>
        <a:graphic>
          <a:graphicData uri="http://schemas.openxmlformats.org/drawingml/2006/table">
            <a:tbl>
              <a:tblPr/>
              <a:tblGrid>
                <a:gridCol w="711200"/>
              </a:tblGrid>
              <a:tr h="319314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Rounded Rectangle 22"/>
          <p:cNvSpPr/>
          <p:nvPr/>
        </p:nvSpPr>
        <p:spPr>
          <a:xfrm>
            <a:off x="6300192" y="6021288"/>
            <a:ext cx="2376264" cy="504056"/>
          </a:xfrm>
          <a:prstGeom prst="roundRect">
            <a:avLst/>
          </a:prstGeom>
          <a:solidFill>
            <a:srgbClr val="FB8611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Add a Review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34819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2813966" cy="1705967"/>
          </a:xfrm>
        </p:spPr>
      </p:pic>
      <p:sp>
        <p:nvSpPr>
          <p:cNvPr id="6" name="Rounded Rectangle 5"/>
          <p:cNvSpPr/>
          <p:nvPr/>
        </p:nvSpPr>
        <p:spPr>
          <a:xfrm>
            <a:off x="467544" y="1639652"/>
            <a:ext cx="7992888" cy="554360"/>
          </a:xfrm>
          <a:prstGeom prst="roundRect">
            <a:avLst/>
          </a:prstGeom>
          <a:solidFill>
            <a:srgbClr val="2C07B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/>
              <a:t>Home</a:t>
            </a:r>
            <a:r>
              <a:rPr lang="en-US" dirty="0" smtClean="0"/>
              <a:t>	</a:t>
            </a:r>
            <a:r>
              <a:rPr lang="en-US" u="sng" dirty="0" smtClean="0"/>
              <a:t>Profile</a:t>
            </a:r>
            <a:r>
              <a:rPr lang="en-US" dirty="0" smtClean="0"/>
              <a:t>	</a:t>
            </a:r>
            <a:r>
              <a:rPr lang="en-US" u="sng" dirty="0" smtClean="0"/>
              <a:t>Search</a:t>
            </a:r>
            <a:r>
              <a:rPr lang="en-US" dirty="0" smtClean="0"/>
              <a:t>	</a:t>
            </a:r>
            <a:r>
              <a:rPr lang="en-US" u="sng" dirty="0" smtClean="0"/>
              <a:t>+Review</a:t>
            </a:r>
            <a:r>
              <a:rPr lang="en-US" dirty="0" smtClean="0"/>
              <a:t>	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5220072" y="98072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a1234567z@nus.edu.sg</a:t>
            </a:r>
            <a:r>
              <a:rPr lang="en-US" dirty="0" smtClean="0"/>
              <a:t>   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</a:rPr>
              <a:t>logout</a:t>
            </a:r>
            <a:endParaRPr lang="en-SG" u="sn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6008" y="9777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342936"/>
            <a:ext cx="799288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+Review</a:t>
            </a:r>
          </a:p>
          <a:p>
            <a:endParaRPr lang="en-US" sz="2800" u="sng" dirty="0" smtClean="0">
              <a:solidFill>
                <a:srgbClr val="00B0F0"/>
              </a:solidFill>
            </a:endParaRPr>
          </a:p>
          <a:p>
            <a:r>
              <a:rPr lang="en-US" sz="2800" dirty="0" smtClean="0"/>
              <a:t>Module Code:</a:t>
            </a:r>
          </a:p>
          <a:p>
            <a:endParaRPr lang="en-US" sz="2800" dirty="0" smtClean="0"/>
          </a:p>
          <a:p>
            <a:r>
              <a:rPr lang="en-US" sz="2800" dirty="0" smtClean="0"/>
              <a:t>Review:</a:t>
            </a:r>
          </a:p>
          <a:p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2987824" y="3501008"/>
            <a:ext cx="2232248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2987824" y="4293096"/>
            <a:ext cx="5184576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Content*: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Workload**: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Lecturer: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Level of Difficulty***:</a:t>
            </a:r>
            <a:r>
              <a:rPr lang="en-US" dirty="0" smtClean="0"/>
              <a:t>n</a:t>
            </a:r>
            <a:endParaRPr lang="en-SG" dirty="0"/>
          </a:p>
        </p:txBody>
      </p:sp>
      <p:sp>
        <p:nvSpPr>
          <p:cNvPr id="9" name="Rounded Rectangle 8"/>
          <p:cNvSpPr/>
          <p:nvPr/>
        </p:nvSpPr>
        <p:spPr>
          <a:xfrm>
            <a:off x="6888774" y="3356992"/>
            <a:ext cx="1260140" cy="504056"/>
          </a:xfrm>
          <a:prstGeom prst="roundRect">
            <a:avLst/>
          </a:prstGeom>
          <a:solidFill>
            <a:srgbClr val="FB8611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Submit</a:t>
            </a:r>
            <a:endParaRPr lang="en-SG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556" y="623376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Workload**: Project or Assignment based?  Content*: Light/Average/Heavy?</a:t>
            </a:r>
          </a:p>
          <a:p>
            <a:r>
              <a:rPr lang="en-US" dirty="0" smtClean="0"/>
              <a:t>Level of Difficulty***: Rate out of 10.  (1 –Very easy, 10 very difficult)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015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275</Words>
  <Application>Microsoft Office PowerPoint</Application>
  <PresentationFormat>On-screen Show (4:3)</PresentationFormat>
  <Paragraphs>124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TheTwoofUs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TheTwoofUs</dc:title>
  <dc:creator>Yi Xiu</dc:creator>
  <cp:lastModifiedBy>Yi Xiu</cp:lastModifiedBy>
  <cp:revision>21</cp:revision>
  <dcterms:created xsi:type="dcterms:W3CDTF">2013-05-23T03:08:11Z</dcterms:created>
  <dcterms:modified xsi:type="dcterms:W3CDTF">2013-05-23T07:52:59Z</dcterms:modified>
</cp:coreProperties>
</file>