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4" r:id="rId2"/>
    <p:sldId id="256" r:id="rId3"/>
    <p:sldId id="279" r:id="rId4"/>
    <p:sldId id="259" r:id="rId5"/>
    <p:sldId id="262" r:id="rId6"/>
    <p:sldId id="263" r:id="rId7"/>
    <p:sldId id="265" r:id="rId8"/>
    <p:sldId id="266" r:id="rId9"/>
    <p:sldId id="277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59"/>
    <p:restoredTop sz="94590"/>
  </p:normalViewPr>
  <p:slideViewPr>
    <p:cSldViewPr snapToGrid="0">
      <p:cViewPr>
        <p:scale>
          <a:sx n="98" d="100"/>
          <a:sy n="98" d="100"/>
        </p:scale>
        <p:origin x="-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23:56:01.98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1597 2122,'-89'0,"38"0,-2 0,-10 1,-2-2,-2 0,-1-2,0-3,1-4,-1-7,0-4,5-3,2-3,-4-6,2-4,2-3,2-1,5-1,2-1,1-2,3-1,8 5,2-1,5 2,3-1,-19-39,11-1,9-7,8-9,15 40,2-3,1-10,2-3,2-3,4-1,4-2,4 1,4 5,4 4,5 8,4 4,1 6,3 5,31-26,4 18,4 14,5 8,5 8,4 8,-3 8,0 5,2 14,7 19,-41-5,-1 5,2 8,0 5,0 6,-2 3,-1 6,-4 4,-1 3,-3 4,0 5,-4 4,1 11,-3 6,-12-26,-1 1,-2 2,-1 0,-1 0,-2 1,-3-2,-2 1,-2-3,1 25,-4-4,-3-11,-2-3,-1-7,-3-3,-2-12,-2-2,-19 32,-13-15,-17-14,-10-10,-11-11,-11-10,-9-11,-2-7,9-11,38 2,19-4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23:56:08.58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0,'84'14,"0"0,0 0,-3 7,3 3,3 4,3 1,-5-1,2 2,3 1,1 3,2 2,-15-5,1 2,2 2,1 1,0 0,1 1,-2-1,2 2,0 0,1 0,-1 1,0 0,0 0,0 0,-2 1,1-1,-1 1,0 0,0 1,0-1,0 1,0 0,1 1,-1 0,0 0,0 0,0 0,-2-1,7 4,-1 0,-1-1,0 0,0 0,1 0,2 1,0 0,0 0,0-1,-1 0,-1-1,-8-4,0-1,-2 0,0-1,-2-1,0 0,4 1,0 0,-3-1,0-2,-3 0,5 1,-2-1,-3-1,-3-2,5 2,-5-3,-2 0,19 7,-6-2,-20-9,-6-2,12 3,-33-17,-20-7,-11-7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0:17:02.14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0,'66'65,"-16"-17,6 7,1-4,5 4,5 3,-7-6,3 2,3 2,1 0,-6-5,1 1,1 0,2 0,0 0,3 2,1-1,1 0,1 1,-1-2,0 1,1-1,-1 0,1-1,0-1,-2-1,1 0,0-2,0-1,-2-1,11 6,0-2,-2-2,-1-1,-7-5,0-2,-2-1,-2-2,11 4,-2-1,-2-3,-10-6,-3-1,0-1,21 12,-2-1,-10-5,-1-1,-3 0,-1-1,-2-1,-1-1,-2-1,-2-1,-4-2,-1 0,37 18,-12-5,-9-7,-2-5,0-4,5-1,8 0,12 2,-39-12,2 0,7 1,3 0,15 1,3 0,5-1,2 0,6 0,2-1,3 0,1-1,-5-1,0-1,3 0,1-1,-1-1,0 0,-2-1,-1 0,-7 0,-3 1,-4-1,-4 1,-13-1,-5 0,27 3,-29-3,-32-5,-18-10,-10-10,-2 5,-2-1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0:17:03.2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1356 1,'52'34,"0"0,9 8,4 5,-12-5,3 2,-1 1,-2-2,-1 1,-3-2,13 16,-5-2,-12-8,-7-2,8 17,-17-14,-14-20,-9-12,-3-3,-2-5,-1 4,-6 1,-15 14,-24 19,-31 17,27-26,-4 1,-10 4,-5-1,-8 1,-5-1,19-10,-3-1,-2 0,-8 2,-4 1,-1-1,-9 2,-3 0,0-1,0 0,0-1,0-1,7-3,2-2,2-2,14-3,2-2,5-2,-2 0,7-3,-14 2,40-12,17-8,3-9,3-2,1 3,3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665CA-98EB-954E-9E78-C1AE607F0BF9}" type="datetimeFigureOut">
              <a:rPr lang="en-JP" smtClean="0"/>
              <a:t>2024/11/12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DD781-A99F-5F48-93F0-75457E813E2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553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4D18-9277-2A93-6429-B4EF22EEA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CB5C-F137-B80F-D270-2CF947CAE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33E7-6B6E-8E44-E5E2-0310775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D4D2-DE04-074D-BA47-2B2D9F2B02BD}" type="datetime1">
              <a:rPr lang="en-US" smtClean="0"/>
              <a:t>11/12/24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7638-6347-D99D-8804-7286CCA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7818-6EBE-4721-32F2-C835BEBC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27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3825-DCA7-68C3-9B26-9A20860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5CE-FA94-EE52-FCD0-0A2BC63E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AEDF-8187-6909-6CA8-F4E8153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8DAD-A1D2-B044-8BCB-7BB636943297}" type="datetime1">
              <a:rPr lang="en-US" smtClean="0"/>
              <a:t>11/12/24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1ABAE-8B77-B471-985D-3F75B52E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36E2-1F04-87CD-1349-D0C6ED1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53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F7EB-CE3A-E114-AA63-0A76FFF9F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8D11E-819E-953E-0BE8-1897923D8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A93D-33CF-601E-7D23-370FE49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31AE-F29D-E141-8A95-BF92DD4A7346}" type="datetime1">
              <a:rPr lang="en-US" smtClean="0"/>
              <a:t>11/12/24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6D89-CE7C-CDBE-9117-00D39389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9EB9-E010-D781-AAA3-353C063D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5812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C5C1-585E-D653-BC49-50F559EA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82A8-1FE7-03A2-230E-3A46EEE3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8190-5258-0731-2ED9-14515286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311C-F9ED-0740-9221-9F11CCA5D922}" type="datetime1">
              <a:rPr lang="en-US" smtClean="0"/>
              <a:t>11/12/24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D148-5B84-1C9C-C02D-28088C94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8648-C6ED-FB36-694D-DDDFFC7D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981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8B44-AD30-071C-08F4-BB94F0F4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5396-E548-1980-6110-F8A75910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A35B-289C-424A-7D77-A0C2D7E3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A1D-8359-7D4D-BCF9-5F0DCA2F5AA7}" type="datetime1">
              <a:rPr lang="en-US" smtClean="0"/>
              <a:t>11/12/24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8E14-070B-D033-5C6E-CE388A99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BB4A-AF75-DDEF-52D7-E5FEA61B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612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8A48-CD53-3FB9-0E54-354A6321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60E4-5843-6F6E-DEF5-1E9D8086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D5AA7-BFDE-E3BF-1351-ACA3B526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7B94-D9BE-0648-2705-C98C4BC5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B224-D14A-C546-8D6D-16CFC9FEC220}" type="datetime1">
              <a:rPr lang="en-US" smtClean="0"/>
              <a:t>11/12/24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B1F05-FD67-6126-799D-060C893F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BC7C-FE64-A64D-B740-301F2F7C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94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1E44-F921-EBCD-41A5-3A88FF33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BB9F-A95E-FDFE-11C7-1C6ACF07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98BDC-6AFA-DCEE-F203-CAAA5EED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FFA75-601D-D23E-7348-845E0DED7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BFCDC-B4C4-F6B2-DB65-65CA7C18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9BD2A-821F-9EB7-12CE-5702FC9D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678-4D31-884B-974D-1412BE6E100B}" type="datetime1">
              <a:rPr lang="en-US" smtClean="0"/>
              <a:t>11/12/24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FEB7B-BC05-93A2-A389-6506B087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47D70-6E04-CF34-47EE-07585F50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688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0C80-53A0-5188-6EB9-70951886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85C79-9472-494D-C91A-98EE977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0F44-19BC-4C47-98DA-852EB1ED6861}" type="datetime1">
              <a:rPr lang="en-US" smtClean="0"/>
              <a:t>11/12/24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7E4D9-DEF7-06E9-AA4B-CD0A149F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3CE-3ADD-6373-9FAE-4BA9AF37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00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4D812-D1B0-6118-DFFC-55D08975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90D5-D3E4-E34E-BD77-50755871280F}" type="datetime1">
              <a:rPr lang="en-US" smtClean="0"/>
              <a:t>11/12/24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55FE9-72EA-1DCD-A217-6AB9A3F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D747F-635A-C776-49B2-967CD3F6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58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1EB2-DBEB-99E2-6452-BE3B72A7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C226-C06A-2ADC-DF29-C4224B15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8AD2B-CC29-C977-196C-548EB267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9A6D-99C2-00DD-E571-BD4E89DF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713-4DBF-DB40-A97D-8079145AA70D}" type="datetime1">
              <a:rPr lang="en-US" smtClean="0"/>
              <a:t>11/12/24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A3897-47F2-9D4D-A42E-CC839551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5730-D45C-C856-7200-3A28E999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789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EC9C-BDB6-407C-A171-11B962AE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BBB01-E11D-B369-890B-31853CC09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D4915-2D7C-2C7A-1F06-E12A69CCB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D7F53-0E0B-A069-7C16-5766B90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649-8417-FB47-9AA9-E0EEF7E38D87}" type="datetime1">
              <a:rPr lang="en-US" smtClean="0"/>
              <a:t>11/12/24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6CE6-5D9D-450E-80F0-0E4E1C4D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8A9E4-E46B-5114-FC45-B3204CA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95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E6CB5-8F93-84AA-4040-2DA17660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BC46-3E4D-4303-020C-FF4738E8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4CDC-C3B3-280B-C1D2-2D6399C95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27DB8-F3F2-914F-AB25-9417CD2E0639}" type="datetime1">
              <a:rPr lang="en-US" smtClean="0"/>
              <a:t>11/12/24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AC31-2520-E76F-6580-CC6EAC44F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51D5-EC46-9FDE-1018-AD7971E05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068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pan-guide.com/ad/tama-mitak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80.png"/><Relationship Id="rId10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s-net.jp/mitakevc/downloads.html" TargetMode="External"/><Relationship Id="rId5" Type="http://schemas.openxmlformats.org/officeDocument/2006/relationships/hyperlink" Target="https://www.japan-guide.com/e/e3036.html" TargetMode="Externa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A4E7-93CD-6991-8548-D918A558C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 guide to Mt. Mitake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7F69-4609-AF9A-1C1A-AAC3DC7FA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JP" dirty="0"/>
              <a:t>Ayumu Tanaka</a:t>
            </a:r>
          </a:p>
          <a:p>
            <a:r>
              <a:rPr lang="en-JP" dirty="0"/>
              <a:t>Aoyama Gakuin University</a:t>
            </a:r>
          </a:p>
          <a:p>
            <a:r>
              <a:rPr lang="en-US" dirty="0"/>
              <a:t>A</a:t>
            </a:r>
            <a:r>
              <a:rPr lang="en-JP" dirty="0"/>
              <a:t>s of October 27, 2024</a:t>
            </a:r>
          </a:p>
          <a:p>
            <a:r>
              <a:rPr lang="en-JP" b="1" dirty="0"/>
              <a:t>Version 2</a:t>
            </a:r>
          </a:p>
          <a:p>
            <a:r>
              <a:rPr lang="en-JP" b="1" dirty="0"/>
              <a:t>Subject to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9A8C-797B-3D1A-AD1B-78B97776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418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BFC349-1827-F6E0-8410-B1CF5F5143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3642" y="2570992"/>
            <a:ext cx="4667400" cy="3495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26C03-C381-783B-849A-FA63C829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5. Mt. Mitake to JR Mitake Station</a:t>
            </a:r>
            <a:endParaRPr lang="en-JP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7119-C713-C3A6-B61C-7C6FE09E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10</a:t>
            </a:fld>
            <a:endParaRPr lang="en-JP"/>
          </a:p>
        </p:txBody>
      </p:sp>
      <p:pic>
        <p:nvPicPr>
          <p:cNvPr id="10" name="Picture 2" descr="御岳登山鉄道ケーブルカー　時刻表　2023年3月18日改正">
            <a:extLst>
              <a:ext uri="{FF2B5EF4-FFF2-40B4-BE49-F238E27FC236}">
                <a16:creationId xmlns:a16="http://schemas.microsoft.com/office/drawing/2014/main" id="{B714A599-8135-520B-E169-4D2B3BB4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8704" y="1690688"/>
            <a:ext cx="3222180" cy="45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0D6ECCF-8CA9-F1D7-6A74-F96D9198A470}"/>
              </a:ext>
            </a:extLst>
          </p:cNvPr>
          <p:cNvSpPr/>
          <p:nvPr/>
        </p:nvSpPr>
        <p:spPr>
          <a:xfrm>
            <a:off x="1064631" y="4445242"/>
            <a:ext cx="447273" cy="3651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57AB6-AE4F-22BA-C791-B927B31A95BC}"/>
              </a:ext>
            </a:extLst>
          </p:cNvPr>
          <p:cNvSpPr txBox="1"/>
          <p:nvPr/>
        </p:nvSpPr>
        <p:spPr>
          <a:xfrm>
            <a:off x="5453580" y="1930785"/>
            <a:ext cx="397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/>
              <a:t>Bus time table to JR Mitake Station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B5CA37-677C-6F59-B198-02A67986F483}"/>
              </a:ext>
            </a:extLst>
          </p:cNvPr>
          <p:cNvSpPr/>
          <p:nvPr/>
        </p:nvSpPr>
        <p:spPr>
          <a:xfrm>
            <a:off x="5844307" y="3636341"/>
            <a:ext cx="711200" cy="685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780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27DA-CFFD-C422-B991-145C22F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4000" dirty="0"/>
              <a:t>6. Walk along the river: JR </a:t>
            </a:r>
            <a:r>
              <a:rPr lang="en-US" sz="4000" dirty="0" err="1"/>
              <a:t>Mitake</a:t>
            </a:r>
            <a:r>
              <a:rPr lang="en-US" sz="4000" dirty="0"/>
              <a:t> Station to </a:t>
            </a:r>
            <a:r>
              <a:rPr lang="en-US" sz="4000" dirty="0" err="1"/>
              <a:t>Sawanoi</a:t>
            </a:r>
            <a:r>
              <a:rPr lang="en-US" sz="4000" dirty="0"/>
              <a:t> (Ozawa brewery)</a:t>
            </a:r>
            <a:r>
              <a:rPr lang="en-JP" sz="40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DCBA3-B68A-5E98-7A32-3360321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11</a:t>
            </a:fld>
            <a:endParaRPr lang="en-JP"/>
          </a:p>
        </p:txBody>
      </p:sp>
      <p:pic>
        <p:nvPicPr>
          <p:cNvPr id="5" name="Picture 4" descr="A map of a road&#10;&#10;Description automatically generated">
            <a:extLst>
              <a:ext uri="{FF2B5EF4-FFF2-40B4-BE49-F238E27FC236}">
                <a16:creationId xmlns:a16="http://schemas.microsoft.com/office/drawing/2014/main" id="{7FEF71A2-4694-68CF-7270-96F4C27313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052" y="1642877"/>
            <a:ext cx="9356652" cy="4094038"/>
          </a:xfrm>
          <a:prstGeom prst="rect">
            <a:avLst/>
          </a:prstGeom>
        </p:spPr>
      </p:pic>
      <p:pic>
        <p:nvPicPr>
          <p:cNvPr id="8194" name="Picture 2" descr="Welcom to Sawanoi">
            <a:extLst>
              <a:ext uri="{FF2B5EF4-FFF2-40B4-BE49-F238E27FC236}">
                <a16:creationId xmlns:a16="http://schemas.microsoft.com/office/drawing/2014/main" id="{F2ECC415-D451-436C-82D5-9E2C32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0679" y="4129792"/>
            <a:ext cx="5410200" cy="259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F6963-FCFF-455C-1298-1B46A76C6778}"/>
              </a:ext>
            </a:extLst>
          </p:cNvPr>
          <p:cNvSpPr txBox="1"/>
          <p:nvPr/>
        </p:nvSpPr>
        <p:spPr>
          <a:xfrm>
            <a:off x="533401" y="60445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http://www.sawanoi-sake.com/en/group-guide/#garden</a:t>
            </a:r>
          </a:p>
        </p:txBody>
      </p:sp>
    </p:spTree>
    <p:extLst>
      <p:ext uri="{BB962C8B-B14F-4D97-AF65-F5344CB8AC3E}">
        <p14:creationId xmlns:p14="http://schemas.microsoft.com/office/powerpoint/2010/main" val="122352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0F66-8945-DD88-5C17-ECE874A6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473" cy="1325563"/>
          </a:xfrm>
        </p:spPr>
        <p:txBody>
          <a:bodyPr/>
          <a:lstStyle/>
          <a:p>
            <a:r>
              <a:rPr lang="en-JP" dirty="0"/>
              <a:t>7. </a:t>
            </a:r>
            <a:r>
              <a:rPr lang="en-US" sz="4400" dirty="0" err="1"/>
              <a:t>Sawanoi</a:t>
            </a:r>
            <a:r>
              <a:rPr lang="en-US" sz="4400" dirty="0"/>
              <a:t> (Ozawa Brewery)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BE7BF-E4C9-7E0A-4FFE-BF6D3A60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707"/>
            <a:ext cx="10515600" cy="786256"/>
          </a:xfrm>
        </p:spPr>
        <p:txBody>
          <a:bodyPr/>
          <a:lstStyle/>
          <a:p>
            <a:r>
              <a:rPr lang="en-JP" b="1" u="sng" dirty="0"/>
              <a:t>Meet </a:t>
            </a:r>
            <a:r>
              <a:rPr lang="en-US" b="1" u="sng" dirty="0"/>
              <a:t>at</a:t>
            </a:r>
            <a:r>
              <a:rPr lang="en-JP" b="1" u="sng" dirty="0"/>
              <a:t> 3:45 pm in Sawanoi </a:t>
            </a:r>
            <a:r>
              <a:rPr lang="en-US" sz="2800" b="1" u="sng" dirty="0"/>
              <a:t>(Ozawa Brewery)</a:t>
            </a:r>
            <a:r>
              <a:rPr lang="en-JP" b="1" u="sng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70B28-2E6F-920D-AACD-C2F93EC9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12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A4E20-11B1-A348-4590-F91F5FB5195C}"/>
              </a:ext>
            </a:extLst>
          </p:cNvPr>
          <p:cNvSpPr txBox="1"/>
          <p:nvPr/>
        </p:nvSpPr>
        <p:spPr>
          <a:xfrm>
            <a:off x="500327" y="6308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http://www.sawanoi-sake.com/en/</a:t>
            </a:r>
          </a:p>
        </p:txBody>
      </p:sp>
      <p:pic>
        <p:nvPicPr>
          <p:cNvPr id="9" name="Picture 8" descr="A river with rocks and trees&#10;&#10;Description automatically generated">
            <a:extLst>
              <a:ext uri="{FF2B5EF4-FFF2-40B4-BE49-F238E27FC236}">
                <a16:creationId xmlns:a16="http://schemas.microsoft.com/office/drawing/2014/main" id="{DF6FE462-B3C3-D073-6DEF-C48D735A1A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327" y="1382232"/>
            <a:ext cx="6429436" cy="4008475"/>
          </a:xfrm>
          <a:prstGeom prst="rect">
            <a:avLst/>
          </a:prstGeom>
        </p:spPr>
      </p:pic>
      <p:pic>
        <p:nvPicPr>
          <p:cNvPr id="11" name="Picture 10" descr="A screenshot of a store&#10;&#10;Description automatically generated">
            <a:extLst>
              <a:ext uri="{FF2B5EF4-FFF2-40B4-BE49-F238E27FC236}">
                <a16:creationId xmlns:a16="http://schemas.microsoft.com/office/drawing/2014/main" id="{EC688B49-C795-5ED2-D681-056CE3E7F2E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9762" y="1690688"/>
            <a:ext cx="5198433" cy="31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4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518-7185-7461-650C-C1C39513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8. JR Sawai Station to JR Tokyo Station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AF9A0-E42C-D8C2-2E12-53ADA6F1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13</a:t>
            </a:fld>
            <a:endParaRPr lang="en-JP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62A5249-E88E-4594-7CFA-461B4CE0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64" y="2118519"/>
            <a:ext cx="4216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5D52E-C0A6-7BCF-BC75-94B05DF0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The access to Mt. Mitake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9140C95-CB75-D206-FD96-BAAAC8E3E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7000" y="1028700"/>
            <a:ext cx="9398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D9859-4680-813B-018C-BD7E8A2C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27" y="1823423"/>
            <a:ext cx="9617763" cy="491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0C6C2-7519-5D52-C0FF-60BF223A66E3}"/>
              </a:ext>
            </a:extLst>
          </p:cNvPr>
          <p:cNvSpPr txBox="1"/>
          <p:nvPr/>
        </p:nvSpPr>
        <p:spPr>
          <a:xfrm>
            <a:off x="3745915" y="636694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hlinkClick r:id="rId3"/>
              </a:rPr>
              <a:t>https://www.japan-guide.com/ad/tama-mitake/</a:t>
            </a:r>
            <a:endParaRPr lang="en-JP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8A560-9B94-D857-7D29-08503ACC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0483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81F7-4B48-1EF2-91D7-8DBE342F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General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06FA-B1F5-1268-1505-A0D2F96F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JP" sz="2800" dirty="0"/>
              <a:t>No reservation is needed for trains. </a:t>
            </a:r>
          </a:p>
          <a:p>
            <a:r>
              <a:rPr lang="en-JP" sz="2800" dirty="0"/>
              <a:t>You need the SUICA card at the station gates and bus doors during the travel. </a:t>
            </a:r>
            <a:r>
              <a:rPr lang="en-US" dirty="0">
                <a:solidFill>
                  <a:srgbClr val="000000"/>
                </a:solidFill>
              </a:rPr>
              <a:t>The estimated cost for trains/buses from Tokyo station is </a:t>
            </a:r>
            <a:r>
              <a:rPr lang="en-JP" dirty="0">
                <a:solidFill>
                  <a:srgbClr val="202124"/>
                </a:solidFill>
              </a:rPr>
              <a:t>4</a:t>
            </a:r>
            <a:r>
              <a:rPr lang="en-JP" b="0" i="0" u="none" strike="noStrike" dirty="0">
                <a:solidFill>
                  <a:srgbClr val="202124"/>
                </a:solidFill>
                <a:effectLst/>
              </a:rPr>
              <a:t>,540</a:t>
            </a:r>
            <a:r>
              <a:rPr lang="en-US" dirty="0">
                <a:solidFill>
                  <a:srgbClr val="000000"/>
                </a:solidFill>
              </a:rPr>
              <a:t> yen for a round trip. In addition, you need 500 yen to buy the SUICA card at the JR stations/airports for the first time.</a:t>
            </a:r>
          </a:p>
          <a:p>
            <a:pPr lvl="1"/>
            <a:r>
              <a:rPr lang="en-JP" dirty="0"/>
              <a:t>If you have the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ICOCA card, you can use it and you don’t have to buy the SUICA card.</a:t>
            </a:r>
            <a:endParaRPr lang="en-JP" dirty="0"/>
          </a:p>
          <a:p>
            <a:r>
              <a:rPr lang="en-JP" dirty="0"/>
              <a:t>Mt. Mitake is 929 meter</a:t>
            </a:r>
            <a:r>
              <a:rPr lang="en-US" dirty="0"/>
              <a:t>s</a:t>
            </a:r>
            <a:r>
              <a:rPr lang="en-JP" dirty="0"/>
              <a:t> high. </a:t>
            </a:r>
            <a:r>
              <a:rPr lang="en-US" dirty="0"/>
              <a:t>The mountain and other places have steep slopes. Well-fitted shoes are necessary. Gloves are helpful. </a:t>
            </a:r>
          </a:p>
          <a:p>
            <a:r>
              <a:rPr lang="en-US" dirty="0"/>
              <a:t>Google Maps is good for checking the time and direction of the trains/buses.</a:t>
            </a:r>
          </a:p>
          <a:p>
            <a:r>
              <a:rPr lang="en-JP" dirty="0"/>
              <a:t>You are expected to bring your lunch and have lunch at Mt.Mitake. Otherwise,  you can go to the restaurants at Mt.Mitake (about 1000—2000 yen for lunch).</a:t>
            </a:r>
          </a:p>
          <a:p>
            <a:r>
              <a:rPr lang="en-JP" dirty="0"/>
              <a:t>Bring cash with you. The av</a:t>
            </a:r>
            <a:r>
              <a:rPr lang="en-US" dirty="0"/>
              <a:t>a</a:t>
            </a:r>
            <a:r>
              <a:rPr lang="en-JP" dirty="0"/>
              <a:t>ilability of credit cards is limited </a:t>
            </a:r>
            <a:r>
              <a:rPr lang="en-US" dirty="0"/>
              <a:t>in</a:t>
            </a:r>
            <a:r>
              <a:rPr lang="en-JP" dirty="0"/>
              <a:t> the mountain area.</a:t>
            </a:r>
          </a:p>
          <a:p>
            <a:r>
              <a:rPr lang="en-US" b="1" u="sng" dirty="0"/>
              <a:t>Meet at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10:32 on Nov. 27 (Wed.) at JR </a:t>
            </a:r>
            <a:r>
              <a:rPr lang="en-US" b="1" i="0" u="sng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Mitake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Station.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3DF48-4C23-B6BC-D792-994F873F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3</a:t>
            </a:fld>
            <a:endParaRPr lang="en-JP"/>
          </a:p>
        </p:txBody>
      </p:sp>
      <p:pic>
        <p:nvPicPr>
          <p:cNvPr id="5" name="Picture 4" descr="A close-up of a card&#10;&#10;Description automatically generated">
            <a:extLst>
              <a:ext uri="{FF2B5EF4-FFF2-40B4-BE49-F238E27FC236}">
                <a16:creationId xmlns:a16="http://schemas.microsoft.com/office/drawing/2014/main" id="{84532AF6-49FF-381E-0145-9DF3377BE1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54" y="136525"/>
            <a:ext cx="3995928" cy="18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79FAE-7CE2-4F2F-9C57-C125E3A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1. JR Tokyo Station to JR Mitake Station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E508E0-7952-57DE-C752-1A40DAB7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4</a:t>
            </a:fld>
            <a:endParaRPr lang="en-JP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FB81A08-8C81-60E7-1BA5-0B202CC7BE5B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JP" sz="2000" dirty="0"/>
              <a:t>At the Tokyo station, trains of Chuo and Ome lines depart at the same platform (No.1 and 2) which can be accessed th</a:t>
            </a:r>
            <a:r>
              <a:rPr lang="en-US" sz="2000" dirty="0" err="1"/>
              <a:t>rou</a:t>
            </a:r>
            <a:r>
              <a:rPr lang="en-JP" sz="2000" dirty="0"/>
              <a:t>gh the long escalator from the ground flo</a:t>
            </a:r>
            <a:r>
              <a:rPr lang="en-US" sz="2000" dirty="0"/>
              <a:t>o</a:t>
            </a:r>
            <a:r>
              <a:rPr lang="en-JP" sz="2000" dirty="0"/>
              <a:t>r.  </a:t>
            </a:r>
          </a:p>
          <a:p>
            <a:pPr marL="285750" indent="-285750"/>
            <a:r>
              <a:rPr lang="en-JP" sz="2000" dirty="0"/>
              <a:t>Tokyo station is the starting point of the Chuo and Ome lines. Check the electric timetable at the platform.</a:t>
            </a:r>
            <a:r>
              <a:rPr lang="en-US" sz="2000" dirty="0"/>
              <a:t> </a:t>
            </a:r>
          </a:p>
          <a:p>
            <a:pPr marL="742950" lvl="1" indent="-285750"/>
            <a:r>
              <a:rPr lang="en-US" sz="2000" dirty="0"/>
              <a:t>Every five minutes, a train departs.</a:t>
            </a:r>
          </a:p>
          <a:p>
            <a:pPr marL="742950" lvl="1" indent="-285750"/>
            <a:r>
              <a:rPr lang="en-US" sz="2000" dirty="0"/>
              <a:t>Even if you take the wrong train,  don’t be nervous. All trains will go to JR </a:t>
            </a:r>
            <a:r>
              <a:rPr lang="en-US" sz="2000" dirty="0" err="1"/>
              <a:t>Tachikawa</a:t>
            </a:r>
            <a:r>
              <a:rPr lang="en-US" sz="2000" dirty="0"/>
              <a:t>; then, you can change the train to </a:t>
            </a:r>
            <a:r>
              <a:rPr lang="en-US" sz="2000" dirty="0" err="1"/>
              <a:t>Ome</a:t>
            </a:r>
            <a:r>
              <a:rPr lang="en-US" sz="2000" dirty="0"/>
              <a:t>. Check Google Map.</a:t>
            </a:r>
          </a:p>
          <a:p>
            <a:pPr marL="285750" indent="-285750"/>
            <a:r>
              <a:rPr lang="en-JP" sz="2000" dirty="0"/>
              <a:t>Typical</a:t>
            </a:r>
            <a:r>
              <a:rPr lang="en-US" sz="2000" dirty="0"/>
              <a:t>l</a:t>
            </a:r>
            <a:r>
              <a:rPr lang="en-JP" sz="2000" dirty="0"/>
              <a:t>y, trains have a restroom </a:t>
            </a:r>
            <a:r>
              <a:rPr lang="en-US" sz="2000" dirty="0"/>
              <a:t>in</a:t>
            </a:r>
            <a:r>
              <a:rPr lang="en-JP" sz="2000" dirty="0"/>
              <a:t> the middle.</a:t>
            </a:r>
          </a:p>
          <a:p>
            <a:endParaRPr lang="en-JP" sz="2000" dirty="0"/>
          </a:p>
        </p:txBody>
      </p:sp>
      <p:pic>
        <p:nvPicPr>
          <p:cNvPr id="3" name="Picture 2" descr="A screen shot of a ticket&#10;&#10;Description automatically generated">
            <a:extLst>
              <a:ext uri="{FF2B5EF4-FFF2-40B4-BE49-F238E27FC236}">
                <a16:creationId xmlns:a16="http://schemas.microsoft.com/office/drawing/2014/main" id="{8C351EDE-0381-5887-9E94-2DF8E4F2FB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045" y="1785593"/>
            <a:ext cx="4014216" cy="22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6DDA-238A-C209-B614-683F5311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2800" dirty="0"/>
              <a:t>2. Bus: JR Mitake Station to Takimoto Station 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Mitaketozan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Cable</a:t>
            </a:r>
            <a:r>
              <a:rPr lang="en-JP" sz="2800" dirty="0"/>
              <a:t>) </a:t>
            </a:r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318A838C-A350-343F-8454-BA763BF804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0" y="1270000"/>
            <a:ext cx="7721600" cy="3403600"/>
          </a:xfrm>
          <a:prstGeom prst="rect">
            <a:avLst/>
          </a:prstGeom>
        </p:spPr>
      </p:pic>
      <p:pic>
        <p:nvPicPr>
          <p:cNvPr id="5" name="Picture 4" descr="A bus on the street&#10;&#10;Description automatically generated">
            <a:extLst>
              <a:ext uri="{FF2B5EF4-FFF2-40B4-BE49-F238E27FC236}">
                <a16:creationId xmlns:a16="http://schemas.microsoft.com/office/drawing/2014/main" id="{33A472F0-44CD-2C2D-5FFE-F74E446AFE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3423684"/>
            <a:ext cx="3657600" cy="2730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C05895-9A51-E49B-DB8E-A3981075CBF3}"/>
                  </a:ext>
                </a:extLst>
              </p14:cNvPr>
              <p14:cNvContentPartPr/>
              <p14:nvPr/>
            </p14:nvContentPartPr>
            <p14:xfrm>
              <a:off x="6297614" y="3360734"/>
              <a:ext cx="657360" cy="870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C05895-9A51-E49B-DB8E-A3981075CB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1974" y="3288734"/>
                <a:ext cx="72900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7A5241-72ED-38CE-F7D5-97A75F8A9E6D}"/>
                  </a:ext>
                </a:extLst>
              </p14:cNvPr>
              <p14:cNvContentPartPr/>
              <p14:nvPr/>
            </p14:nvContentPartPr>
            <p14:xfrm>
              <a:off x="6942374" y="4006214"/>
              <a:ext cx="2179800" cy="97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7A5241-72ED-38CE-F7D5-97A75F8A9E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6734" y="3934214"/>
                <a:ext cx="2251440" cy="1120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04F9EF5-DB9E-F453-D546-9DDBE63344C5}"/>
              </a:ext>
            </a:extLst>
          </p:cNvPr>
          <p:cNvSpPr txBox="1"/>
          <p:nvPr/>
        </p:nvSpPr>
        <p:spPr>
          <a:xfrm>
            <a:off x="1785098" y="2226231"/>
            <a:ext cx="227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>
                <a:highlight>
                  <a:srgbClr val="FFFF00"/>
                </a:highlight>
              </a:rPr>
              <a:t>JR Mitake Station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FACAD-C612-8081-A889-A14AB2FA5711}"/>
              </a:ext>
            </a:extLst>
          </p:cNvPr>
          <p:cNvSpPr txBox="1"/>
          <p:nvPr/>
        </p:nvSpPr>
        <p:spPr>
          <a:xfrm>
            <a:off x="6230686" y="3795974"/>
            <a:ext cx="142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>
                <a:highlight>
                  <a:srgbClr val="FFFF00"/>
                </a:highlight>
              </a:rPr>
              <a:t>Bus Stop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7FA9C4BA-B821-E394-06AE-033D5A1DA99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425" y="4813744"/>
            <a:ext cx="7225695" cy="14352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795D26-558B-7934-CA91-91DEDDC675E1}"/>
              </a:ext>
            </a:extLst>
          </p:cNvPr>
          <p:cNvSpPr txBox="1"/>
          <p:nvPr/>
        </p:nvSpPr>
        <p:spPr>
          <a:xfrm>
            <a:off x="132914" y="638912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https://www.nisitokyobus.co.jp/rosen/noriba/mitake.html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BFCB1A-4040-6BF5-2CE9-335A881CF15F}"/>
                  </a:ext>
                </a:extLst>
              </p14:cNvPr>
              <p14:cNvContentPartPr/>
              <p14:nvPr/>
            </p14:nvContentPartPr>
            <p14:xfrm>
              <a:off x="3818152" y="2739667"/>
              <a:ext cx="2401920" cy="1080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BFCB1A-4040-6BF5-2CE9-335A881CF1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82512" y="2667667"/>
                <a:ext cx="2473560" cy="12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31B925-982E-E027-A118-0225257B3113}"/>
                  </a:ext>
                </a:extLst>
              </p14:cNvPr>
              <p14:cNvContentPartPr/>
              <p14:nvPr/>
            </p14:nvContentPartPr>
            <p14:xfrm>
              <a:off x="5362552" y="3455707"/>
              <a:ext cx="794160" cy="652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31B925-982E-E027-A118-0225257B31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26912" y="3384067"/>
                <a:ext cx="865800" cy="7963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511320-75A2-6CFE-DA38-A3CC8966CA27}"/>
              </a:ext>
            </a:extLst>
          </p:cNvPr>
          <p:cNvSpPr txBox="1"/>
          <p:nvPr/>
        </p:nvSpPr>
        <p:spPr>
          <a:xfrm>
            <a:off x="3647062" y="336884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2 min walk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EBC177-ED4C-DF55-4018-99A15E9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5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C6E1E-ABFF-3732-849D-E3C1E135BB44}"/>
              </a:ext>
            </a:extLst>
          </p:cNvPr>
          <p:cNvSpPr txBox="1"/>
          <p:nvPr/>
        </p:nvSpPr>
        <p:spPr>
          <a:xfrm>
            <a:off x="8224403" y="1933569"/>
            <a:ext cx="3482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Meet around </a:t>
            </a:r>
            <a:r>
              <a:rPr lang="en-US" b="1" u="sng" dirty="0">
                <a:solidFill>
                  <a:srgbClr val="000000"/>
                </a:solidFill>
                <a:latin typeface="Helvetica" pitchFamily="2" charset="0"/>
              </a:rPr>
              <a:t>10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:32 on Nov. 27 (Wed.) at JR </a:t>
            </a:r>
            <a:r>
              <a:rPr lang="en-US" b="1" i="0" u="sng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Mitake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Station.</a:t>
            </a:r>
          </a:p>
          <a:p>
            <a:r>
              <a:rPr lang="en-US" b="1" u="sng" dirty="0">
                <a:solidFill>
                  <a:srgbClr val="000000"/>
                </a:solidFill>
                <a:latin typeface="Helvetica" pitchFamily="2" charset="0"/>
              </a:rPr>
              <a:t>It is a small station. We can meet each other easily,</a:t>
            </a:r>
            <a:endParaRPr lang="en-JP" b="1" u="sng" dirty="0"/>
          </a:p>
        </p:txBody>
      </p:sp>
    </p:spTree>
    <p:extLst>
      <p:ext uri="{BB962C8B-B14F-4D97-AF65-F5344CB8AC3E}">
        <p14:creationId xmlns:p14="http://schemas.microsoft.com/office/powerpoint/2010/main" val="115934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489-340D-6E76-4CE1-3992AC3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Bus time table</a:t>
            </a:r>
          </a:p>
        </p:txBody>
      </p:sp>
      <p:pic>
        <p:nvPicPr>
          <p:cNvPr id="3074" name="Picture 2" descr="2次元バーコード">
            <a:extLst>
              <a:ext uri="{FF2B5EF4-FFF2-40B4-BE49-F238E27FC236}">
                <a16:creationId xmlns:a16="http://schemas.microsoft.com/office/drawing/2014/main" id="{F2F3F7CD-E92E-1F43-54C8-31DC1773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6749" y="365125"/>
            <a:ext cx="1499191" cy="149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507A8-189F-99D4-74F2-8EBE62213721}"/>
              </a:ext>
            </a:extLst>
          </p:cNvPr>
          <p:cNvSpPr txBox="1"/>
          <p:nvPr/>
        </p:nvSpPr>
        <p:spPr>
          <a:xfrm>
            <a:off x="7556241" y="5443870"/>
            <a:ext cx="4004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https://transfer.navitime.biz/bus-navi/pc/diagram/BusDiagram?orvCode=00042608&amp;course=0000445702&amp;stopNo=1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6E63CEA-13CD-89E1-DB7B-49E76D67CE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060" y="1324677"/>
            <a:ext cx="6955466" cy="544340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43143E3-DD4E-8A9B-A3D7-454FE302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6</a:t>
            </a:fld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580E-BE5E-C271-A665-C610CAB0187F}"/>
              </a:ext>
            </a:extLst>
          </p:cNvPr>
          <p:cNvSpPr txBox="1"/>
          <p:nvPr/>
        </p:nvSpPr>
        <p:spPr>
          <a:xfrm>
            <a:off x="7556240" y="2753292"/>
            <a:ext cx="4169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Note: Bus capacity (</a:t>
            </a:r>
            <a:r>
              <a:rPr lang="en-US" dirty="0"/>
              <a:t>max. 50 passengers</a:t>
            </a:r>
            <a:r>
              <a:rPr lang="en-JP" dirty="0"/>
              <a:t>) is limited. </a:t>
            </a:r>
          </a:p>
          <a:p>
            <a:r>
              <a:rPr lang="en-JP" dirty="0"/>
              <a:t>The bus will be crowded. The company will man</a:t>
            </a:r>
            <a:r>
              <a:rPr lang="en-US" dirty="0"/>
              <a:t>a</a:t>
            </a:r>
            <a:r>
              <a:rPr lang="en-JP" dirty="0"/>
              <a:t>ge to run an additional bus. </a:t>
            </a:r>
          </a:p>
          <a:p>
            <a:r>
              <a:rPr lang="en-JP" dirty="0"/>
              <a:t>If not, we have to wait for </a:t>
            </a:r>
            <a:r>
              <a:rPr lang="en-US" dirty="0"/>
              <a:t>the</a:t>
            </a:r>
            <a:r>
              <a:rPr lang="en-JP" dirty="0"/>
              <a:t> next bus. Or we have to walk to the Takimoto Station on foot (2.5km).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0F9ED4-17B6-8F62-A216-D5474FB455C3}"/>
              </a:ext>
            </a:extLst>
          </p:cNvPr>
          <p:cNvSpPr/>
          <p:nvPr/>
        </p:nvSpPr>
        <p:spPr>
          <a:xfrm>
            <a:off x="651456" y="6399503"/>
            <a:ext cx="373487" cy="321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573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309-F70D-9455-B7A7-FF319FAA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4000" dirty="0"/>
              <a:t>3. Cable: Takimoto Station to </a:t>
            </a:r>
            <a:r>
              <a:rPr lang="en-US" sz="40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Mitakesan</a:t>
            </a:r>
            <a:r>
              <a:rPr lang="en-US" sz="40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Station</a:t>
            </a:r>
            <a:endParaRPr lang="en-JP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5C784-F50E-2631-0464-F21C1D93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7</a:t>
            </a:fld>
            <a:endParaRPr lang="en-JP"/>
          </a:p>
        </p:txBody>
      </p:sp>
      <p:pic>
        <p:nvPicPr>
          <p:cNvPr id="8" name="Picture 7" descr="A train on tracks with trees in the background&#10;&#10;Description automatically generated">
            <a:extLst>
              <a:ext uri="{FF2B5EF4-FFF2-40B4-BE49-F238E27FC236}">
                <a16:creationId xmlns:a16="http://schemas.microsoft.com/office/drawing/2014/main" id="{B5F6B88C-0461-B4D7-65DF-9EF6DD2FDA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7538" y="3534921"/>
            <a:ext cx="3471480" cy="2565876"/>
          </a:xfrm>
          <a:prstGeom prst="rect">
            <a:avLst/>
          </a:prstGeom>
        </p:spPr>
      </p:pic>
      <p:pic>
        <p:nvPicPr>
          <p:cNvPr id="3" name="Picture 2" descr="御岳登山鉄道ケーブルカー　時刻表　2023年3月18日改正">
            <a:extLst>
              <a:ext uri="{FF2B5EF4-FFF2-40B4-BE49-F238E27FC236}">
                <a16:creationId xmlns:a16="http://schemas.microsoft.com/office/drawing/2014/main" id="{EBF6F5CD-858F-A712-CF00-993855F7D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3495" y="1690689"/>
            <a:ext cx="3300955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47685-D3E3-230E-A6D9-23754812C803}"/>
              </a:ext>
            </a:extLst>
          </p:cNvPr>
          <p:cNvSpPr txBox="1"/>
          <p:nvPr/>
        </p:nvSpPr>
        <p:spPr>
          <a:xfrm>
            <a:off x="4633775" y="1966729"/>
            <a:ext cx="559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Two cable cars start at the same time on both stations.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95C881-C819-1CAB-49E9-69C70767AC6A}"/>
              </a:ext>
            </a:extLst>
          </p:cNvPr>
          <p:cNvSpPr/>
          <p:nvPr/>
        </p:nvSpPr>
        <p:spPr>
          <a:xfrm>
            <a:off x="1371895" y="3822558"/>
            <a:ext cx="373487" cy="321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628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FBED-1964-7A06-230B-AD495B9E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3200" dirty="0"/>
              <a:t>4. Walk: </a:t>
            </a:r>
            <a:r>
              <a:rPr lang="en-US" sz="32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Mitakesan</a:t>
            </a:r>
            <a:r>
              <a:rPr lang="en-US" sz="3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Station to Musashi </a:t>
            </a:r>
            <a:r>
              <a:rPr lang="en-US" sz="32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Mitake</a:t>
            </a:r>
            <a:r>
              <a:rPr lang="en-US" sz="3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Shrine</a:t>
            </a:r>
            <a:r>
              <a:rPr lang="en-JP" sz="3200" dirty="0"/>
              <a:t>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A2BC7DA-18F2-377A-E4D5-91A9759C2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457200"/>
            <a:ext cx="10566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JP"/>
          </a:p>
        </p:txBody>
      </p:sp>
      <p:pic>
        <p:nvPicPr>
          <p:cNvPr id="4100" name="Picture 4" descr="御岳山商店街の画像">
            <a:extLst>
              <a:ext uri="{FF2B5EF4-FFF2-40B4-BE49-F238E27FC236}">
                <a16:creationId xmlns:a16="http://schemas.microsoft.com/office/drawing/2014/main" id="{12FD26DA-C63B-FFE1-E24C-3357C4D4C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3780638"/>
            <a:ext cx="3863568" cy="257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E1A1C-445C-E90C-9848-5EBC6690FF5B}"/>
              </a:ext>
            </a:extLst>
          </p:cNvPr>
          <p:cNvSpPr txBox="1"/>
          <p:nvPr/>
        </p:nvSpPr>
        <p:spPr>
          <a:xfrm>
            <a:off x="8153400" y="1552929"/>
            <a:ext cx="367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On the way to the shrine, there are shops,</a:t>
            </a:r>
            <a:r>
              <a:rPr lang="ja-JP" altLang="en-US"/>
              <a:t> </a:t>
            </a:r>
            <a:r>
              <a:rPr lang="en-US" altLang="ja-JP" dirty="0"/>
              <a:t>restaurants, traditional hotels, and the </a:t>
            </a:r>
            <a:r>
              <a:rPr lang="en-US" altLang="ja-JP" dirty="0" err="1"/>
              <a:t>Mitake</a:t>
            </a:r>
            <a:r>
              <a:rPr lang="en-US" altLang="ja-JP" dirty="0"/>
              <a:t> visitor center.</a:t>
            </a:r>
            <a:endParaRPr lang="en-JP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5C6415-96EB-55D6-A59F-18A4FD9E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8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00EA-19A9-964F-7361-D7A05B8404BC}"/>
              </a:ext>
            </a:extLst>
          </p:cNvPr>
          <p:cNvSpPr txBox="1"/>
          <p:nvPr/>
        </p:nvSpPr>
        <p:spPr>
          <a:xfrm>
            <a:off x="519814" y="4362045"/>
            <a:ext cx="321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676767"/>
                </a:solidFill>
                <a:effectLst/>
                <a:latin typeface="Balto Web"/>
              </a:rPr>
              <a:t>Musashi </a:t>
            </a:r>
            <a:r>
              <a:rPr lang="en-US" b="0" i="0" u="none" strike="noStrike" dirty="0" err="1">
                <a:solidFill>
                  <a:srgbClr val="676767"/>
                </a:solidFill>
                <a:effectLst/>
                <a:latin typeface="Balto Web"/>
              </a:rPr>
              <a:t>Mitake</a:t>
            </a:r>
            <a:r>
              <a:rPr lang="en-US" b="0" i="0" u="none" strike="noStrike" dirty="0">
                <a:solidFill>
                  <a:srgbClr val="676767"/>
                </a:solidFill>
                <a:effectLst/>
                <a:latin typeface="Balto Web"/>
              </a:rPr>
              <a:t> Shrine</a:t>
            </a:r>
            <a:endParaRPr lang="en-JP" dirty="0"/>
          </a:p>
        </p:txBody>
      </p:sp>
      <p:pic>
        <p:nvPicPr>
          <p:cNvPr id="11" name="Picture 10" descr="A map of a tourist destination&#10;&#10;Description automatically generated">
            <a:extLst>
              <a:ext uri="{FF2B5EF4-FFF2-40B4-BE49-F238E27FC236}">
                <a16:creationId xmlns:a16="http://schemas.microsoft.com/office/drawing/2014/main" id="{D84944C4-9943-AD58-B68C-7A7FC2C7A4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8589" y="3314963"/>
            <a:ext cx="4742578" cy="308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94D37-03A0-18EE-D30D-DAE328A23A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23" y="1799710"/>
            <a:ext cx="4555262" cy="2562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E1FC2D-79F5-6CF6-14CE-6C1C79ABA435}"/>
              </a:ext>
            </a:extLst>
          </p:cNvPr>
          <p:cNvSpPr txBox="1"/>
          <p:nvPr/>
        </p:nvSpPr>
        <p:spPr>
          <a:xfrm>
            <a:off x="635738" y="5916910"/>
            <a:ext cx="7656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hlinkClick r:id="rId5"/>
              </a:rPr>
              <a:t>https://www.japan-guide.com/e/e3036.html</a:t>
            </a:r>
            <a:endParaRPr lang="en-JP" dirty="0"/>
          </a:p>
          <a:p>
            <a:r>
              <a:rPr lang="en-US" dirty="0">
                <a:hlinkClick r:id="rId6"/>
              </a:rPr>
              <a:t>https://www.ces-net.jp/mitakevc/downloads.html</a:t>
            </a:r>
            <a:endParaRPr lang="en-US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41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2C6B-AD92-FF1E-93DB-A449169A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10:30 am—1:20 pm, Lunch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BD66-8BF0-8B7A-97CA-31FCCD02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After we arrive at </a:t>
            </a:r>
            <a:r>
              <a:rPr lang="en-JP" b="1" dirty="0"/>
              <a:t>the cable car’s Mitake-san Station</a:t>
            </a:r>
            <a:r>
              <a:rPr lang="en-JP" dirty="0"/>
              <a:t>. </a:t>
            </a:r>
          </a:p>
          <a:p>
            <a:pPr lvl="1"/>
            <a:r>
              <a:rPr lang="en-JP" dirty="0"/>
              <a:t>Going to the Musashi Mitake Shrine (top of the mountain). </a:t>
            </a:r>
          </a:p>
          <a:p>
            <a:pPr lvl="1"/>
            <a:r>
              <a:rPr lang="en-JP" dirty="0"/>
              <a:t>There are brochur</a:t>
            </a:r>
            <a:r>
              <a:rPr lang="en-US" dirty="0"/>
              <a:t>e</a:t>
            </a:r>
            <a:r>
              <a:rPr lang="en-JP" dirty="0"/>
              <a:t>s and maps in English at the station. If you ride a lift, you will have to walk </a:t>
            </a:r>
            <a:r>
              <a:rPr lang="en-US" dirty="0"/>
              <a:t>a </a:t>
            </a:r>
            <a:r>
              <a:rPr lang="en-JP" dirty="0"/>
              <a:t>mountain road. </a:t>
            </a:r>
          </a:p>
          <a:p>
            <a:pPr lvl="1"/>
            <a:r>
              <a:rPr lang="en-JP" dirty="0"/>
              <a:t>I don’t recommend the Rock </a:t>
            </a:r>
            <a:r>
              <a:rPr lang="en-US" dirty="0"/>
              <a:t>G</a:t>
            </a:r>
            <a:r>
              <a:rPr lang="en-JP" dirty="0"/>
              <a:t>arden and other places that need sufficient time and good </a:t>
            </a:r>
            <a:r>
              <a:rPr lang="en-US" dirty="0"/>
              <a:t>pieces of equipment</a:t>
            </a:r>
            <a:r>
              <a:rPr lang="en-JP" dirty="0"/>
              <a:t>.</a:t>
            </a:r>
          </a:p>
          <a:p>
            <a:r>
              <a:rPr lang="en-JP" dirty="0"/>
              <a:t>Go back to the </a:t>
            </a:r>
            <a:r>
              <a:rPr lang="en-JP" b="1" dirty="0"/>
              <a:t>cable car’s Mitake-san Station by 1:20 pm</a:t>
            </a:r>
            <a:r>
              <a:rPr lang="en-JP" dirty="0"/>
              <a:t>.</a:t>
            </a:r>
          </a:p>
          <a:p>
            <a:pPr marL="0" indent="0">
              <a:buNone/>
            </a:pPr>
            <a:endParaRPr lang="en-JP" dirty="0"/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0D7C9-36BA-D786-0A0B-4156E233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5131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783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Balto Web</vt:lpstr>
      <vt:lpstr>メイリオ</vt:lpstr>
      <vt:lpstr>Aptos</vt:lpstr>
      <vt:lpstr>Aptos Display</vt:lpstr>
      <vt:lpstr>Arial</vt:lpstr>
      <vt:lpstr>Helvetica</vt:lpstr>
      <vt:lpstr>Roboto</vt:lpstr>
      <vt:lpstr>Office Theme</vt:lpstr>
      <vt:lpstr>A guide to Mt. Mitake</vt:lpstr>
      <vt:lpstr>The access to Mt. Mitake</vt:lpstr>
      <vt:lpstr>General instruction</vt:lpstr>
      <vt:lpstr>1. JR Tokyo Station to JR Mitake Station</vt:lpstr>
      <vt:lpstr>2. Bus: JR Mitake Station to Takimoto Station (Mitaketozan Cable) </vt:lpstr>
      <vt:lpstr>Bus time table</vt:lpstr>
      <vt:lpstr>3. Cable: Takimoto Station to Mitakesan Station</vt:lpstr>
      <vt:lpstr>4. Walk: Mitakesan Station to Musashi Mitake Shrine </vt:lpstr>
      <vt:lpstr>10:30 am—1:20 pm, Lunch</vt:lpstr>
      <vt:lpstr>5. Mt. Mitake to JR Mitake Station</vt:lpstr>
      <vt:lpstr>6. Walk along the river: JR Mitake Station to Sawanoi (Ozawa brewery) </vt:lpstr>
      <vt:lpstr>7. Sawanoi (Ozawa Brewery)</vt:lpstr>
      <vt:lpstr>8. JR Sawai Station to JR Tokyo Station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Tanaka</dc:creator>
  <cp:lastModifiedBy>Ayumu Tanaka</cp:lastModifiedBy>
  <cp:revision>246</cp:revision>
  <dcterms:created xsi:type="dcterms:W3CDTF">2024-10-15T23:24:56Z</dcterms:created>
  <dcterms:modified xsi:type="dcterms:W3CDTF">2024-11-12T06:34:38Z</dcterms:modified>
</cp:coreProperties>
</file>