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74" r:id="rId2"/>
    <p:sldId id="256" r:id="rId3"/>
    <p:sldId id="279" r:id="rId4"/>
    <p:sldId id="259" r:id="rId5"/>
    <p:sldId id="262" r:id="rId6"/>
    <p:sldId id="263" r:id="rId7"/>
    <p:sldId id="265" r:id="rId8"/>
    <p:sldId id="266" r:id="rId9"/>
    <p:sldId id="270" r:id="rId10"/>
    <p:sldId id="271" r:id="rId11"/>
    <p:sldId id="272" r:id="rId12"/>
    <p:sldId id="273" r:id="rId13"/>
  </p:sldIdLst>
  <p:sldSz cx="12192000" cy="6858000"/>
  <p:notesSz cx="6858000" cy="9144000"/>
  <p:defaultTextStyle>
    <a:defPPr>
      <a:defRPr lang="en-JP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578"/>
    <p:restoredTop sz="94590"/>
  </p:normalViewPr>
  <p:slideViewPr>
    <p:cSldViewPr snapToGrid="0">
      <p:cViewPr varScale="1">
        <p:scale>
          <a:sx n="85" d="100"/>
          <a:sy n="85" d="100"/>
        </p:scale>
        <p:origin x="208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15T23:56:01.987"/>
    </inkml:context>
    <inkml:brush xml:id="br0">
      <inkml:brushProperty name="width" value="0.2" units="cm"/>
      <inkml:brushProperty name="height" value="0.4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1597 2122,'-89'0,"38"0,-2 0,-10 1,-2-2,-2 0,-1-2,0-3,1-4,-1-7,0-4,5-3,2-3,-4-6,2-4,2-3,2-1,5-1,2-1,1-2,3-1,8 5,2-1,5 2,3-1,-19-39,11-1,9-7,8-9,15 40,2-3,1-10,2-3,2-3,4-1,4-2,4 1,4 5,4 4,5 8,4 4,1 6,3 5,31-26,4 18,4 14,5 8,5 8,4 8,-3 8,0 5,2 14,7 19,-41-5,-1 5,2 8,0 5,0 6,-2 3,-1 6,-4 4,-1 3,-3 4,0 5,-4 4,1 11,-3 6,-12-26,-1 1,-2 2,-1 0,-1 0,-2 1,-3-2,-2 1,-2-3,1 25,-4-4,-3-11,-2-3,-1-7,-3-3,-2-12,-2-2,-19 32,-13-15,-17-14,-10-10,-11-11,-11-10,-9-11,-2-7,9-11,38 2,19-4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15T23:56:08.584"/>
    </inkml:context>
    <inkml:brush xml:id="br0">
      <inkml:brushProperty name="width" value="0.2" units="cm"/>
      <inkml:brushProperty name="height" value="0.4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1 0,'84'14,"0"0,0 0,-3 7,3 3,3 4,3 1,-5-1,2 2,3 1,1 3,2 2,-15-5,1 2,2 2,1 1,0 0,1 1,-2-1,2 2,0 0,1 0,-1 1,0 0,0 0,0 0,-2 1,1-1,-1 1,0 0,0 1,0-1,0 1,0 0,1 1,-1 0,0 0,0 0,0 0,-2-1,7 4,-1 0,-1-1,0 0,0 0,1 0,2 1,0 0,0 0,0-1,-1 0,-1-1,-8-4,0-1,-2 0,0-1,-2-1,0 0,4 1,0 0,-3-1,0-2,-3 0,5 1,-2-1,-3-1,-3-2,5 2,-5-3,-2 0,19 7,-6-2,-20-9,-6-2,12 3,-33-17,-20-7,-11-7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16T00:17:02.149"/>
    </inkml:context>
    <inkml:brush xml:id="br0">
      <inkml:brushProperty name="width" value="0.2" units="cm"/>
      <inkml:brushProperty name="height" value="0.4" units="cm"/>
      <inkml:brushProperty name="color" value="#FFACD5"/>
      <inkml:brushProperty name="tip" value="rectangle"/>
      <inkml:brushProperty name="rasterOp" value="maskPen"/>
    </inkml:brush>
  </inkml:definitions>
  <inkml:trace contextRef="#ctx0" brushRef="#br0">1 0,'66'65,"-16"-17,6 7,1-4,5 4,5 3,-7-6,3 2,3 2,1 0,-6-5,1 1,1 0,2 0,0 0,3 2,1-1,1 0,1 1,-1-2,0 1,1-1,-1 0,1-1,0-1,-2-1,1 0,0-2,0-1,-2-1,11 6,0-2,-2-2,-1-1,-7-5,0-2,-2-1,-2-2,11 4,-2-1,-2-3,-10-6,-3-1,0-1,21 12,-2-1,-10-5,-1-1,-3 0,-1-1,-2-1,-1-1,-2-1,-2-1,-4-2,-1 0,37 18,-12-5,-9-7,-2-5,0-4,5-1,8 0,12 2,-39-12,2 0,7 1,3 0,15 1,3 0,5-1,2 0,6 0,2-1,3 0,1-1,-5-1,0-1,3 0,1-1,-1-1,0 0,-2-1,-1 0,-7 0,-3 1,-4-1,-4 1,-13-1,-5 0,27 3,-29-3,-32-5,-18-10,-10-10,-2 5,-2-1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16T00:17:03.261"/>
    </inkml:context>
    <inkml:brush xml:id="br0">
      <inkml:brushProperty name="width" value="0.2" units="cm"/>
      <inkml:brushProperty name="height" value="0.4" units="cm"/>
      <inkml:brushProperty name="color" value="#FFACD5"/>
      <inkml:brushProperty name="tip" value="rectangle"/>
      <inkml:brushProperty name="rasterOp" value="maskPen"/>
    </inkml:brush>
  </inkml:definitions>
  <inkml:trace contextRef="#ctx0" brushRef="#br0">1356 1,'52'34,"0"0,9 8,4 5,-12-5,3 2,-1 1,-2-2,-1 1,-3-2,13 16,-5-2,-12-8,-7-2,8 17,-17-14,-14-20,-9-12,-3-3,-2-5,-1 4,-6 1,-15 14,-24 19,-31 17,27-26,-4 1,-10 4,-5-1,-8 1,-5-1,19-10,-3-1,-2 0,-8 2,-4 1,-1-1,-9 2,-3 0,0-1,0 0,0-1,0-1,7-3,2-2,2-2,14-3,2-2,5-2,-2 0,7-3,-14 2,40-12,17-8,3-9,3-2,1 3,3 3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JP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8665CA-98EB-954E-9E78-C1AE607F0BF9}" type="datetimeFigureOut">
              <a:rPr lang="en-JP" smtClean="0"/>
              <a:t>2024/11/26</a:t>
            </a:fld>
            <a:endParaRPr lang="en-JP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JP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4DD781-A99F-5F48-93F0-75457E813E2B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4553652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34D18-9277-2A93-6429-B4EF22EEA7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C9CB5C-F137-B80F-D270-2CF947CAE3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D333E7-6B6E-8E44-E5E2-031077551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5D4D2-DE04-074D-BA47-2B2D9F2B02BD}" type="datetime1">
              <a:rPr lang="en-US" smtClean="0"/>
              <a:t>11/26/24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AD7638-6347-D99D-8804-7286CCAF8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3A7818-6EBE-4721-32F2-C835BEBCE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6692C-AC76-3741-9509-FFA149BFFD37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232781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A3825-DCA7-68C3-9B26-9A20860B7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83F5CE-FA94-EE52-FCD0-0A2BC63EEB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1DAEDF-8187-6909-6CA8-F4E815335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38DAD-A1D2-B044-8BCB-7BB636943297}" type="datetime1">
              <a:rPr lang="en-US" smtClean="0"/>
              <a:t>11/26/24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B1ABAE-8B77-B471-985D-3F75B52EB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DF36E2-1F04-87CD-1349-D0C6ED1E2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6692C-AC76-3741-9509-FFA149BFFD37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655311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A4F7EB-CE3A-E114-AA63-0A76FFF9F2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F8D11E-819E-953E-0BE8-1897923D85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D9A93D-33CF-601E-7D23-370FE4912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F31AE-F29D-E141-8A95-BF92DD4A7346}" type="datetime1">
              <a:rPr lang="en-US" smtClean="0"/>
              <a:t>11/26/24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326D89-CE7C-CDBE-9117-00D393896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29EB9-E010-D781-AAA3-353C063D8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6692C-AC76-3741-9509-FFA149BFFD37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458129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9C5C1-585E-D653-BC49-50F559EA7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C182A8-1FE7-03A2-230E-3A46EEE30C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488190-5258-0731-2ED9-145152865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3311C-F9ED-0740-9221-9F11CCA5D922}" type="datetime1">
              <a:rPr lang="en-US" smtClean="0"/>
              <a:t>11/26/24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26D148-5B84-1C9C-C02D-28088C94C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F48648-C6ED-FB36-694D-DDDFFC7DD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6692C-AC76-3741-9509-FFA149BFFD37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49814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C8B44-AD30-071C-08F4-BB94F0F45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B35396-E548-1980-6110-F8A75910A8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CBA35B-289C-424A-7D77-A0C2D7E35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18A1D-8359-7D4D-BCF9-5F0DCA2F5AA7}" type="datetime1">
              <a:rPr lang="en-US" smtClean="0"/>
              <a:t>11/26/24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268E14-070B-D033-5C6E-CE388A99C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12BB4A-AF75-DDEF-52D7-E5FEA61BA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6692C-AC76-3741-9509-FFA149BFFD37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136120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E8A48-CD53-3FB9-0E54-354A6321A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5960E4-5843-6F6E-DEF5-1E9D8086A7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FD5AA7-BFDE-E3BF-1351-ACA3B526C7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5E7B94-D9BE-0648-2705-C98C4BC55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0B224-D14A-C546-8D6D-16CFC9FEC220}" type="datetime1">
              <a:rPr lang="en-US" smtClean="0"/>
              <a:t>11/26/24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DB1F05-FD67-6126-799D-060C893F7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E2BC7C-FE64-A64D-B740-301F2F7CB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6692C-AC76-3741-9509-FFA149BFFD37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069433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11E44-F921-EBCD-41A5-3A88FF333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1DBB9F-A95E-FDFE-11C7-1C6ACF079A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798BDC-6AFA-DCEE-F203-CAAA5EEDA7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2FFA75-601D-D23E-7348-845E0DED7A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0BFCDC-B4C4-F6B2-DB65-65CA7C1804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19BD2A-821F-9EB7-12CE-5702FC9DE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40678-4D31-884B-974D-1412BE6E100B}" type="datetime1">
              <a:rPr lang="en-US" smtClean="0"/>
              <a:t>11/26/24</a:t>
            </a:fld>
            <a:endParaRPr lang="en-JP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CFEB7B-BC05-93A2-A389-6506B087E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E47D70-6E04-CF34-47EE-07585F504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6692C-AC76-3741-9509-FFA149BFFD37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706881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30C80-53A0-5188-6EB9-70951886D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B85C79-9472-494D-C91A-98EE977D9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80F44-19BC-4C47-98DA-852EB1ED6861}" type="datetime1">
              <a:rPr lang="en-US" smtClean="0"/>
              <a:t>11/26/24</a:t>
            </a:fld>
            <a:endParaRPr lang="en-JP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57E4D9-DEF7-06E9-AA4B-CD0A149FD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9E43CE-3ADD-6373-9FAE-4BA9AF37A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6692C-AC76-3741-9509-FFA149BFFD37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740062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34D812-D1B0-6118-DFFC-55D089758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E90D5-D3E4-E34E-BD77-50755871280F}" type="datetime1">
              <a:rPr lang="en-US" smtClean="0"/>
              <a:t>11/26/24</a:t>
            </a:fld>
            <a:endParaRPr lang="en-JP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F55FE9-72EA-1DCD-A217-6AB9A3F41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DD747F-635A-C776-49B2-967CD3F66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6692C-AC76-3741-9509-FFA149BFFD37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185813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01EB2-DBEB-99E2-6452-BE3B72A73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7C226-C06A-2ADC-DF29-C4224B15F4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08AD2B-CC29-C977-196C-548EB2670E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5A9A6D-99C2-00DD-E571-BD4E89DF6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14713-4DBF-DB40-A97D-8079145AA70D}" type="datetime1">
              <a:rPr lang="en-US" smtClean="0"/>
              <a:t>11/26/24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7A3897-47F2-9D4D-A42E-CC8395513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5C5730-D45C-C856-7200-3A28E9997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6692C-AC76-3741-9509-FFA149BFFD37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647896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7EC9C-BDB6-407C-A171-11B962AEA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FBBB01-E11D-B369-890B-31853CC098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J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4D4915-2D7C-2C7A-1F06-E12A69CCB0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0D7F53-0E0B-A069-7C16-5766B90B8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62649-8417-FB47-9AA9-E0EEF7E38D87}" type="datetime1">
              <a:rPr lang="en-US" smtClean="0"/>
              <a:t>11/26/24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A36CE6-5D9D-450E-80F0-0E4E1C4DC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98A9E4-E46B-5114-FC45-B3204CA8D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6692C-AC76-3741-9509-FFA149BFFD37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34952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0E6CB5-8F93-84AA-4040-2DA176606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DBBC46-3E4D-4303-020C-FF4738E8AA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DE4CDC-C3B3-280B-C1D2-2D6399C956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A227DB8-F3F2-914F-AB25-9417CD2E0639}" type="datetime1">
              <a:rPr lang="en-US" smtClean="0"/>
              <a:t>11/26/24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65AC31-2520-E76F-6580-CC6EAC44FC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6E51D5-EC46-9FDE-1018-AD7971E058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BE6692C-AC76-3741-9509-FFA149BFFD37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110684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JP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apan-guide.com/ad/tama-mitake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2.xml"/><Relationship Id="rId11" Type="http://schemas.openxmlformats.org/officeDocument/2006/relationships/customXml" Target="../ink/ink4.xml"/><Relationship Id="rId5" Type="http://schemas.openxmlformats.org/officeDocument/2006/relationships/image" Target="../media/image80.png"/><Relationship Id="rId10" Type="http://schemas.openxmlformats.org/officeDocument/2006/relationships/image" Target="../media/image11.png"/><Relationship Id="rId4" Type="http://schemas.openxmlformats.org/officeDocument/2006/relationships/customXml" Target="../ink/ink1.xml"/><Relationship Id="rId9" Type="http://schemas.openxmlformats.org/officeDocument/2006/relationships/customXml" Target="../ink/ink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ces-net.jp/mitakevc/downloads.html" TargetMode="External"/><Relationship Id="rId5" Type="http://schemas.openxmlformats.org/officeDocument/2006/relationships/hyperlink" Target="https://www.japan-guide.com/e/e3036.html" TargetMode="External"/><Relationship Id="rId4" Type="http://schemas.openxmlformats.org/officeDocument/2006/relationships/image" Target="../media/image1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CA4E7-93CD-6991-8548-D918A558C2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JP" dirty="0"/>
              <a:t>A guide to Mt. Mitake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AB7F69-4609-AF9A-1C1A-AAC3DC7FAA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JP" dirty="0"/>
              <a:t>Ayumu Tanaka</a:t>
            </a:r>
          </a:p>
          <a:p>
            <a:r>
              <a:rPr lang="en-JP" dirty="0"/>
              <a:t>Aoyama Gakuin University</a:t>
            </a:r>
          </a:p>
          <a:p>
            <a:r>
              <a:rPr lang="en-US" dirty="0"/>
              <a:t>A</a:t>
            </a:r>
            <a:r>
              <a:rPr lang="en-JP" dirty="0"/>
              <a:t>s of October 27, 2024</a:t>
            </a:r>
          </a:p>
          <a:p>
            <a:r>
              <a:rPr lang="en-JP" b="1" dirty="0"/>
              <a:t>Version 2</a:t>
            </a:r>
          </a:p>
          <a:p>
            <a:r>
              <a:rPr lang="en-JP" b="1" dirty="0"/>
              <a:t>Subject to change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079A8C-797B-3D1A-AD1B-78B97776B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6692C-AC76-3741-9509-FFA149BFFD37}" type="slidenum">
              <a:rPr lang="en-JP" smtClean="0"/>
              <a:t>1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4641890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927DA-CFFD-C422-B991-145C22F50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JP" sz="4000" dirty="0"/>
              <a:t>6. Walk along the river: JR </a:t>
            </a:r>
            <a:r>
              <a:rPr lang="en-US" sz="4000" dirty="0" err="1"/>
              <a:t>Mitake</a:t>
            </a:r>
            <a:r>
              <a:rPr lang="en-US" sz="4000" dirty="0"/>
              <a:t> Station to </a:t>
            </a:r>
            <a:r>
              <a:rPr lang="en-US" sz="4000" dirty="0" err="1"/>
              <a:t>Sawanoi</a:t>
            </a:r>
            <a:r>
              <a:rPr lang="en-US" sz="4000" dirty="0"/>
              <a:t> (Ozawa brewery)</a:t>
            </a:r>
            <a:r>
              <a:rPr lang="en-JP" sz="4000" dirty="0"/>
              <a:t>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C2DCBA3-B68A-5E98-7A32-33603211E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6692C-AC76-3741-9509-FFA149BFFD37}" type="slidenum">
              <a:rPr lang="en-JP" smtClean="0"/>
              <a:t>10</a:t>
            </a:fld>
            <a:endParaRPr lang="en-JP"/>
          </a:p>
        </p:txBody>
      </p:sp>
      <p:pic>
        <p:nvPicPr>
          <p:cNvPr id="5" name="Picture 4" descr="A map of a road&#10;&#10;Description automatically generated">
            <a:extLst>
              <a:ext uri="{FF2B5EF4-FFF2-40B4-BE49-F238E27FC236}">
                <a16:creationId xmlns:a16="http://schemas.microsoft.com/office/drawing/2014/main" id="{7FEF71A2-4694-68CF-7270-96F4C27313B5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9052" y="1642877"/>
            <a:ext cx="9356652" cy="4094038"/>
          </a:xfrm>
          <a:prstGeom prst="rect">
            <a:avLst/>
          </a:prstGeom>
        </p:spPr>
      </p:pic>
      <p:pic>
        <p:nvPicPr>
          <p:cNvPr id="8194" name="Picture 2" descr="Welcom to Sawanoi">
            <a:extLst>
              <a:ext uri="{FF2B5EF4-FFF2-40B4-BE49-F238E27FC236}">
                <a16:creationId xmlns:a16="http://schemas.microsoft.com/office/drawing/2014/main" id="{F2ECC415-D451-436C-82D5-9E2C32A155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30679" y="4129792"/>
            <a:ext cx="5410200" cy="2591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59F6963-FCFF-455C-1298-1B46A76C6778}"/>
              </a:ext>
            </a:extLst>
          </p:cNvPr>
          <p:cNvSpPr txBox="1"/>
          <p:nvPr/>
        </p:nvSpPr>
        <p:spPr>
          <a:xfrm>
            <a:off x="533401" y="604452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JP" dirty="0"/>
              <a:t>http://www.sawanoi-sake.com/en/group-guide/#garden</a:t>
            </a:r>
          </a:p>
        </p:txBody>
      </p:sp>
    </p:spTree>
    <p:extLst>
      <p:ext uri="{BB962C8B-B14F-4D97-AF65-F5344CB8AC3E}">
        <p14:creationId xmlns:p14="http://schemas.microsoft.com/office/powerpoint/2010/main" val="12235231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E0F66-8945-DD88-5C17-ECE874A6D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853473" cy="1325563"/>
          </a:xfrm>
        </p:spPr>
        <p:txBody>
          <a:bodyPr/>
          <a:lstStyle/>
          <a:p>
            <a:r>
              <a:rPr lang="en-JP" dirty="0"/>
              <a:t>7. </a:t>
            </a:r>
            <a:r>
              <a:rPr lang="en-US" sz="4400" dirty="0" err="1"/>
              <a:t>Sawanoi</a:t>
            </a:r>
            <a:r>
              <a:rPr lang="en-US" sz="4400" dirty="0"/>
              <a:t> (Ozawa Brewery)</a:t>
            </a:r>
            <a:endParaRPr lang="en-JP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5BE7BF-E4C9-7E0A-4FFE-BF6D3A60D3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390707"/>
            <a:ext cx="10515600" cy="786256"/>
          </a:xfrm>
        </p:spPr>
        <p:txBody>
          <a:bodyPr/>
          <a:lstStyle/>
          <a:p>
            <a:r>
              <a:rPr lang="en-JP" b="1" u="sng" dirty="0"/>
              <a:t>Meet </a:t>
            </a:r>
            <a:r>
              <a:rPr lang="en-US" b="1" u="sng" dirty="0"/>
              <a:t>at</a:t>
            </a:r>
            <a:r>
              <a:rPr lang="en-JP" b="1" u="sng" dirty="0"/>
              <a:t> 3:45 pm in Sawanoi </a:t>
            </a:r>
            <a:r>
              <a:rPr lang="en-US" sz="2800" b="1" u="sng" dirty="0"/>
              <a:t>(Ozawa Brewery)</a:t>
            </a:r>
            <a:r>
              <a:rPr lang="en-JP" b="1" u="sng" dirty="0"/>
              <a:t>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670B28-2E6F-920D-AACD-C2F93EC99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6692C-AC76-3741-9509-FFA149BFFD37}" type="slidenum">
              <a:rPr lang="en-JP" smtClean="0"/>
              <a:t>11</a:t>
            </a:fld>
            <a:endParaRPr lang="en-JP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5A4E20-11B1-A348-4590-F91F5FB5195C}"/>
              </a:ext>
            </a:extLst>
          </p:cNvPr>
          <p:cNvSpPr txBox="1"/>
          <p:nvPr/>
        </p:nvSpPr>
        <p:spPr>
          <a:xfrm>
            <a:off x="500327" y="6308209"/>
            <a:ext cx="6097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JP" dirty="0"/>
              <a:t>http://www.sawanoi-sake.com/en/</a:t>
            </a:r>
          </a:p>
        </p:txBody>
      </p:sp>
      <p:pic>
        <p:nvPicPr>
          <p:cNvPr id="9" name="Picture 8" descr="A river with rocks and trees&#10;&#10;Description automatically generated">
            <a:extLst>
              <a:ext uri="{FF2B5EF4-FFF2-40B4-BE49-F238E27FC236}">
                <a16:creationId xmlns:a16="http://schemas.microsoft.com/office/drawing/2014/main" id="{DF6FE462-B3C3-D073-6DEF-C48D735A1A00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0327" y="1382232"/>
            <a:ext cx="6429436" cy="4008475"/>
          </a:xfrm>
          <a:prstGeom prst="rect">
            <a:avLst/>
          </a:prstGeom>
        </p:spPr>
      </p:pic>
      <p:pic>
        <p:nvPicPr>
          <p:cNvPr id="11" name="Picture 10" descr="A screenshot of a store&#10;&#10;Description automatically generated">
            <a:extLst>
              <a:ext uri="{FF2B5EF4-FFF2-40B4-BE49-F238E27FC236}">
                <a16:creationId xmlns:a16="http://schemas.microsoft.com/office/drawing/2014/main" id="{EC688B49-C795-5ED2-D681-056CE3E7F2E1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29762" y="1690688"/>
            <a:ext cx="5198433" cy="3189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5425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F6518-7185-7461-650C-C1C395132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8. JR Sawai Station to JR Tokyo Station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1BAF9A0-E42C-D8C2-2E12-53ADA6F19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6692C-AC76-3741-9509-FFA149BFFD37}" type="slidenum">
              <a:rPr lang="en-JP" smtClean="0"/>
              <a:t>12</a:t>
            </a:fld>
            <a:endParaRPr lang="en-JP"/>
          </a:p>
        </p:txBody>
      </p:sp>
      <p:pic>
        <p:nvPicPr>
          <p:cNvPr id="5" name="Picture 4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E62A5249-E88E-4594-7CFA-461B4CE03C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5064" y="2118519"/>
            <a:ext cx="4216400" cy="12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56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7A5D52E-C0A6-7BCF-BC75-94B05DF0D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The access to Mt. Mitake</a:t>
            </a:r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F9140C95-CB75-D206-FD96-BAAAC8E3E9C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397000" y="1028700"/>
            <a:ext cx="9398000" cy="48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JP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2AD9859-4680-813B-018C-BD7E8A2C44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327" y="1823423"/>
            <a:ext cx="9617763" cy="491285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3F0C6C2-7519-5D52-C0FF-60BF223A66E3}"/>
              </a:ext>
            </a:extLst>
          </p:cNvPr>
          <p:cNvSpPr txBox="1"/>
          <p:nvPr/>
        </p:nvSpPr>
        <p:spPr>
          <a:xfrm>
            <a:off x="3745915" y="6366948"/>
            <a:ext cx="60984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JP" dirty="0">
                <a:hlinkClick r:id="rId3"/>
              </a:rPr>
              <a:t>https://www.japan-guide.com/ad/tama-mitake/</a:t>
            </a:r>
            <a:endParaRPr lang="en-JP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C8A560-9B94-D857-7D29-08503ACC5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6692C-AC76-3741-9509-FFA149BFFD37}" type="slidenum">
              <a:rPr lang="en-JP" smtClean="0"/>
              <a:t>2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704834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B81F7-4B48-1EF2-91D7-8DBE342F8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General instruction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CB06FA-B1F5-1268-1505-A0D2F96F4F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JP" sz="2800" dirty="0"/>
              <a:t>No reservation is needed for trains. </a:t>
            </a:r>
          </a:p>
          <a:p>
            <a:r>
              <a:rPr lang="en-JP" sz="2800" dirty="0"/>
              <a:t>You need the SUICA card at the station gates and bus doors during the travel. </a:t>
            </a:r>
            <a:r>
              <a:rPr lang="en-US" dirty="0">
                <a:solidFill>
                  <a:srgbClr val="000000"/>
                </a:solidFill>
              </a:rPr>
              <a:t>The estimated cost for trains/buses from Tokyo station is </a:t>
            </a:r>
            <a:r>
              <a:rPr lang="en-JP" dirty="0">
                <a:solidFill>
                  <a:srgbClr val="202124"/>
                </a:solidFill>
              </a:rPr>
              <a:t>4</a:t>
            </a:r>
            <a:r>
              <a:rPr lang="en-JP" b="0" i="0" u="none" strike="noStrike" dirty="0">
                <a:solidFill>
                  <a:srgbClr val="202124"/>
                </a:solidFill>
                <a:effectLst/>
              </a:rPr>
              <a:t>,540</a:t>
            </a:r>
            <a:r>
              <a:rPr lang="en-US" dirty="0">
                <a:solidFill>
                  <a:srgbClr val="000000"/>
                </a:solidFill>
              </a:rPr>
              <a:t> yen for a round trip. In addition, you need 500 yen to buy the SUICA card at the JR stations/airports for the first time.</a:t>
            </a:r>
          </a:p>
          <a:p>
            <a:pPr lvl="1"/>
            <a:r>
              <a:rPr lang="en-JP" dirty="0"/>
              <a:t>If you have the </a:t>
            </a:r>
            <a:r>
              <a:rPr lang="en-US" b="0" i="0" u="none" strike="noStrike" dirty="0">
                <a:solidFill>
                  <a:srgbClr val="333333"/>
                </a:solidFill>
                <a:effectLst/>
                <a:latin typeface="メイリオ" panose="020B0604030504040204" pitchFamily="34" charset="-128"/>
                <a:ea typeface="メイリオ" panose="020B0604030504040204" pitchFamily="34" charset="-128"/>
              </a:rPr>
              <a:t>ICOCA card, you can use it and you don’t have to buy the SUICA card.</a:t>
            </a:r>
            <a:endParaRPr lang="en-JP" dirty="0"/>
          </a:p>
          <a:p>
            <a:r>
              <a:rPr lang="en-JP" dirty="0"/>
              <a:t>Mt. Mitake is 929 meter</a:t>
            </a:r>
            <a:r>
              <a:rPr lang="en-US" dirty="0"/>
              <a:t>s</a:t>
            </a:r>
            <a:r>
              <a:rPr lang="en-JP" dirty="0"/>
              <a:t> high. </a:t>
            </a:r>
            <a:r>
              <a:rPr lang="en-US" dirty="0"/>
              <a:t>The mountain and other places have steep slopes. Well-fitted shoes are necessary. Gloves are helpful. </a:t>
            </a:r>
          </a:p>
          <a:p>
            <a:r>
              <a:rPr lang="en-US" dirty="0"/>
              <a:t>Google Maps is good for checking the time and direction of the trains/buses.</a:t>
            </a:r>
          </a:p>
          <a:p>
            <a:r>
              <a:rPr lang="en-JP" dirty="0"/>
              <a:t>You are expected to bring your lunch and have lunch at Mt.Mitake. </a:t>
            </a:r>
            <a:r>
              <a:rPr lang="en-JP" strike="sngStrike" dirty="0"/>
              <a:t>Otherwise,  you can go to the restaurants at Mt.Mitake (about 1000—2000 yen for lunch).</a:t>
            </a:r>
          </a:p>
          <a:p>
            <a:r>
              <a:rPr lang="en-JP" dirty="0"/>
              <a:t>Bring cash with you. The av</a:t>
            </a:r>
            <a:r>
              <a:rPr lang="en-US" dirty="0"/>
              <a:t>a</a:t>
            </a:r>
            <a:r>
              <a:rPr lang="en-JP" dirty="0"/>
              <a:t>ilability of credit cards is limited </a:t>
            </a:r>
            <a:r>
              <a:rPr lang="en-US" dirty="0"/>
              <a:t>in</a:t>
            </a:r>
            <a:r>
              <a:rPr lang="en-JP" dirty="0"/>
              <a:t> the mountain area.</a:t>
            </a:r>
          </a:p>
          <a:p>
            <a:r>
              <a:rPr lang="en-US" b="1" u="sng" dirty="0"/>
              <a:t>Meet at </a:t>
            </a:r>
            <a:r>
              <a:rPr lang="en-US" b="1" i="0" u="sng" strike="noStrike" dirty="0">
                <a:solidFill>
                  <a:srgbClr val="000000"/>
                </a:solidFill>
                <a:effectLst/>
                <a:latin typeface="Helvetica" pitchFamily="2" charset="0"/>
              </a:rPr>
              <a:t>10:3</a:t>
            </a:r>
            <a:r>
              <a:rPr lang="en-US" b="1" i="0" u="sng" strike="noStrike" dirty="0">
                <a:solidFill>
                  <a:srgbClr val="FF0000"/>
                </a:solidFill>
                <a:effectLst/>
                <a:latin typeface="Helvetica" pitchFamily="2" charset="0"/>
              </a:rPr>
              <a:t>5 </a:t>
            </a:r>
            <a:r>
              <a:rPr lang="en-US" b="1" i="0" u="sng" strike="noStrike" dirty="0">
                <a:solidFill>
                  <a:srgbClr val="000000"/>
                </a:solidFill>
                <a:effectLst/>
                <a:latin typeface="Helvetica" pitchFamily="2" charset="0"/>
              </a:rPr>
              <a:t>on Nov. 27 (Wed.) at JR </a:t>
            </a:r>
            <a:r>
              <a:rPr lang="en-US" b="1" i="0" u="sng" strike="noStrike" dirty="0" err="1">
                <a:solidFill>
                  <a:srgbClr val="000000"/>
                </a:solidFill>
                <a:effectLst/>
                <a:latin typeface="Helvetica" pitchFamily="2" charset="0"/>
              </a:rPr>
              <a:t>Mitake</a:t>
            </a:r>
            <a:r>
              <a:rPr lang="en-US" b="1" i="0" u="sng" strike="noStrike" dirty="0">
                <a:solidFill>
                  <a:srgbClr val="000000"/>
                </a:solidFill>
                <a:effectLst/>
                <a:latin typeface="Helvetica" pitchFamily="2" charset="0"/>
              </a:rPr>
              <a:t> Station.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E3DF48-4C23-B6BC-D792-994F873F0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6692C-AC76-3741-9509-FFA149BFFD37}" type="slidenum">
              <a:rPr lang="en-JP" smtClean="0"/>
              <a:t>3</a:t>
            </a:fld>
            <a:endParaRPr lang="en-JP"/>
          </a:p>
        </p:txBody>
      </p:sp>
      <p:pic>
        <p:nvPicPr>
          <p:cNvPr id="5" name="Picture 4" descr="A close-up of a card&#10;&#10;Description automatically generated">
            <a:extLst>
              <a:ext uri="{FF2B5EF4-FFF2-40B4-BE49-F238E27FC236}">
                <a16:creationId xmlns:a16="http://schemas.microsoft.com/office/drawing/2014/main" id="{84532AF6-49FF-381E-0145-9DF3377BE1BD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94354" y="136525"/>
            <a:ext cx="3995928" cy="1828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420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F479FAE-7CE2-4F2F-9C57-C125E3AED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1. JR Tokyo Station to JR Mitake Station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01E508E0-7952-57DE-C752-1A40DAB7D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6692C-AC76-3741-9509-FFA149BFFD37}" type="slidenum">
              <a:rPr lang="en-JP" smtClean="0"/>
              <a:t>4</a:t>
            </a:fld>
            <a:endParaRPr lang="en-JP"/>
          </a:p>
        </p:txBody>
      </p:sp>
      <p:sp>
        <p:nvSpPr>
          <p:cNvPr id="2" name="Content Placeholder 4">
            <a:extLst>
              <a:ext uri="{FF2B5EF4-FFF2-40B4-BE49-F238E27FC236}">
                <a16:creationId xmlns:a16="http://schemas.microsoft.com/office/drawing/2014/main" id="{4FB81A08-8C81-60E7-1BA5-0B202CC7BE5B}"/>
              </a:ext>
            </a:extLst>
          </p:cNvPr>
          <p:cNvSpPr txBox="1">
            <a:spLocks/>
          </p:cNvSpPr>
          <p:nvPr/>
        </p:nvSpPr>
        <p:spPr>
          <a:xfrm>
            <a:off x="640080" y="2706624"/>
            <a:ext cx="6894576" cy="348386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en-JP" sz="2000" dirty="0"/>
              <a:t>At the Tokyo station, trains of Chuo and Ome lines depart at the same platform (No.1 and 2) which can be accessed th</a:t>
            </a:r>
            <a:r>
              <a:rPr lang="en-US" sz="2000" dirty="0" err="1"/>
              <a:t>rou</a:t>
            </a:r>
            <a:r>
              <a:rPr lang="en-JP" sz="2000" dirty="0"/>
              <a:t>gh the long escalator from the ground flo</a:t>
            </a:r>
            <a:r>
              <a:rPr lang="en-US" sz="2000" dirty="0"/>
              <a:t>o</a:t>
            </a:r>
            <a:r>
              <a:rPr lang="en-JP" sz="2000" dirty="0"/>
              <a:t>r.  </a:t>
            </a:r>
          </a:p>
          <a:p>
            <a:pPr marL="285750" indent="-285750"/>
            <a:r>
              <a:rPr lang="en-JP" sz="2000" dirty="0"/>
              <a:t>Tokyo station is the starting point of the Chuo and Ome lines. Check the electric timetable at the platform.</a:t>
            </a:r>
            <a:r>
              <a:rPr lang="en-US" sz="2000" dirty="0"/>
              <a:t> </a:t>
            </a:r>
          </a:p>
          <a:p>
            <a:pPr marL="742950" lvl="1" indent="-285750"/>
            <a:r>
              <a:rPr lang="en-US" sz="2000" dirty="0"/>
              <a:t>Every five minutes, a train departs.</a:t>
            </a:r>
          </a:p>
          <a:p>
            <a:pPr marL="742950" lvl="1" indent="-285750"/>
            <a:r>
              <a:rPr lang="en-US" sz="2000" dirty="0"/>
              <a:t>Even if you take the wrong train,  don’t be nervous. All trains will go to JR </a:t>
            </a:r>
            <a:r>
              <a:rPr lang="en-US" sz="2000" dirty="0" err="1"/>
              <a:t>Tachikawa</a:t>
            </a:r>
            <a:r>
              <a:rPr lang="en-US" sz="2000" dirty="0"/>
              <a:t>; then, you can change the train to </a:t>
            </a:r>
            <a:r>
              <a:rPr lang="en-US" sz="2000" dirty="0" err="1"/>
              <a:t>Ome</a:t>
            </a:r>
            <a:r>
              <a:rPr lang="en-US" sz="2000" dirty="0"/>
              <a:t>. Check Google Map.</a:t>
            </a:r>
          </a:p>
          <a:p>
            <a:pPr marL="285750" indent="-285750"/>
            <a:r>
              <a:rPr lang="en-JP" sz="2000" dirty="0"/>
              <a:t>Typical</a:t>
            </a:r>
            <a:r>
              <a:rPr lang="en-US" sz="2000" dirty="0"/>
              <a:t>l</a:t>
            </a:r>
            <a:r>
              <a:rPr lang="en-JP" sz="2000" dirty="0"/>
              <a:t>y, trains have a restroom.</a:t>
            </a:r>
          </a:p>
          <a:p>
            <a:endParaRPr lang="en-JP" sz="2000" dirty="0"/>
          </a:p>
        </p:txBody>
      </p:sp>
      <p:pic>
        <p:nvPicPr>
          <p:cNvPr id="3" name="Picture 2" descr="A screen shot of a ticket&#10;&#10;Description automatically generated">
            <a:extLst>
              <a:ext uri="{FF2B5EF4-FFF2-40B4-BE49-F238E27FC236}">
                <a16:creationId xmlns:a16="http://schemas.microsoft.com/office/drawing/2014/main" id="{8C351EDE-0381-5887-9E94-2DF8E4F2FBBE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00045" y="1785593"/>
            <a:ext cx="4014216" cy="223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318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96DDA-238A-C209-B614-683F53112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JP" sz="2800" dirty="0"/>
              <a:t>2. Bus: JR Mitake Station to Takimoto Station (</a:t>
            </a:r>
            <a:r>
              <a:rPr lang="en-US" sz="2800" b="0" i="0" u="none" strike="noStrike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Mitaketozan</a:t>
            </a: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Cable</a:t>
            </a:r>
            <a:r>
              <a:rPr lang="en-JP" sz="2800" dirty="0"/>
              <a:t>) </a:t>
            </a:r>
          </a:p>
        </p:txBody>
      </p:sp>
      <p:pic>
        <p:nvPicPr>
          <p:cNvPr id="3" name="Picture 2" descr="A map of a city&#10;&#10;Description automatically generated">
            <a:extLst>
              <a:ext uri="{FF2B5EF4-FFF2-40B4-BE49-F238E27FC236}">
                <a16:creationId xmlns:a16="http://schemas.microsoft.com/office/drawing/2014/main" id="{318A838C-A350-343F-8454-BA763BF80426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3200" y="1270000"/>
            <a:ext cx="7721600" cy="3403600"/>
          </a:xfrm>
          <a:prstGeom prst="rect">
            <a:avLst/>
          </a:prstGeom>
        </p:spPr>
      </p:pic>
      <p:pic>
        <p:nvPicPr>
          <p:cNvPr id="5" name="Picture 4" descr="A bus on the street&#10;&#10;Description automatically generated">
            <a:extLst>
              <a:ext uri="{FF2B5EF4-FFF2-40B4-BE49-F238E27FC236}">
                <a16:creationId xmlns:a16="http://schemas.microsoft.com/office/drawing/2014/main" id="{33A472F0-44CD-2C2D-5FFE-F74E446AFEA7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10500" y="3423684"/>
            <a:ext cx="3657600" cy="27305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ACC05895-9A51-E49B-DB8E-A3981075CBF3}"/>
                  </a:ext>
                </a:extLst>
              </p14:cNvPr>
              <p14:cNvContentPartPr/>
              <p14:nvPr/>
            </p14:nvContentPartPr>
            <p14:xfrm>
              <a:off x="6297614" y="3360734"/>
              <a:ext cx="657360" cy="87048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ACC05895-9A51-E49B-DB8E-A3981075CBF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261974" y="3288734"/>
                <a:ext cx="729000" cy="101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BB7A5241-72ED-38CE-F7D5-97A75F8A9E6D}"/>
                  </a:ext>
                </a:extLst>
              </p14:cNvPr>
              <p14:cNvContentPartPr/>
              <p14:nvPr/>
            </p14:nvContentPartPr>
            <p14:xfrm>
              <a:off x="6942374" y="4006214"/>
              <a:ext cx="2179800" cy="97668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BB7A5241-72ED-38CE-F7D5-97A75F8A9E6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906734" y="3934214"/>
                <a:ext cx="2251440" cy="1120320"/>
              </a:xfrm>
              <a:prstGeom prst="rect">
                <a:avLst/>
              </a:prstGeom>
            </p:spPr>
          </p:pic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404F9EF5-DB9E-F453-D546-9DDBE63344C5}"/>
              </a:ext>
            </a:extLst>
          </p:cNvPr>
          <p:cNvSpPr txBox="1"/>
          <p:nvPr/>
        </p:nvSpPr>
        <p:spPr>
          <a:xfrm>
            <a:off x="1785098" y="2226231"/>
            <a:ext cx="22789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JP" b="1" dirty="0">
                <a:highlight>
                  <a:srgbClr val="FFFF00"/>
                </a:highlight>
              </a:rPr>
              <a:t>JR Mitake Station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9EFACAD-C612-8081-A889-A14AB2FA5711}"/>
              </a:ext>
            </a:extLst>
          </p:cNvPr>
          <p:cNvSpPr txBox="1"/>
          <p:nvPr/>
        </p:nvSpPr>
        <p:spPr>
          <a:xfrm>
            <a:off x="6230686" y="3795974"/>
            <a:ext cx="14233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JP" b="1" dirty="0">
                <a:highlight>
                  <a:srgbClr val="FFFF00"/>
                </a:highlight>
              </a:rPr>
              <a:t>Bus Stop</a:t>
            </a:r>
          </a:p>
        </p:txBody>
      </p:sp>
      <p:pic>
        <p:nvPicPr>
          <p:cNvPr id="18" name="Picture 17" descr="A screenshot of a computer&#10;&#10;Description automatically generated">
            <a:extLst>
              <a:ext uri="{FF2B5EF4-FFF2-40B4-BE49-F238E27FC236}">
                <a16:creationId xmlns:a16="http://schemas.microsoft.com/office/drawing/2014/main" id="{7FA9C4BA-B821-E394-06AE-033D5A1DA995}"/>
              </a:ext>
            </a:extLst>
          </p:cNvPr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2425" y="4813744"/>
            <a:ext cx="7225695" cy="1435241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77795D26-558B-7934-CA91-91DEDDC675E1}"/>
              </a:ext>
            </a:extLst>
          </p:cNvPr>
          <p:cNvSpPr txBox="1"/>
          <p:nvPr/>
        </p:nvSpPr>
        <p:spPr>
          <a:xfrm>
            <a:off x="132914" y="6389129"/>
            <a:ext cx="6097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JP" dirty="0"/>
              <a:t>https://www.nisitokyobus.co.jp/rosen/noriba/mitake.html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88BFCB1A-4040-6BF5-2CE9-335A881CF15F}"/>
                  </a:ext>
                </a:extLst>
              </p14:cNvPr>
              <p14:cNvContentPartPr/>
              <p14:nvPr/>
            </p14:nvContentPartPr>
            <p14:xfrm>
              <a:off x="3818152" y="2739667"/>
              <a:ext cx="2401920" cy="1080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88BFCB1A-4040-6BF5-2CE9-335A881CF15F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782512" y="2667667"/>
                <a:ext cx="2473560" cy="122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EE31B925-982E-E027-A118-0225257B3113}"/>
                  </a:ext>
                </a:extLst>
              </p14:cNvPr>
              <p14:cNvContentPartPr/>
              <p14:nvPr/>
            </p14:nvContentPartPr>
            <p14:xfrm>
              <a:off x="5362552" y="3455707"/>
              <a:ext cx="794160" cy="65268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EE31B925-982E-E027-A118-0225257B3113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326912" y="3384067"/>
                <a:ext cx="865800" cy="796320"/>
              </a:xfrm>
              <a:prstGeom prst="rect">
                <a:avLst/>
              </a:prstGeom>
            </p:spPr>
          </p:pic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0D511320-75A2-6CFE-DA38-A3CC8966CA27}"/>
              </a:ext>
            </a:extLst>
          </p:cNvPr>
          <p:cNvSpPr txBox="1"/>
          <p:nvPr/>
        </p:nvSpPr>
        <p:spPr>
          <a:xfrm>
            <a:off x="3647062" y="3368844"/>
            <a:ext cx="1240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2 min walk</a:t>
            </a:r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94EBC177-ED4C-DF55-4018-99A15E961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6692C-AC76-3741-9509-FFA149BFFD37}" type="slidenum">
              <a:rPr lang="en-JP" smtClean="0"/>
              <a:t>5</a:t>
            </a:fld>
            <a:endParaRPr lang="en-JP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EC6E1E-ABFF-3732-849D-E3C1E135BB44}"/>
              </a:ext>
            </a:extLst>
          </p:cNvPr>
          <p:cNvSpPr txBox="1"/>
          <p:nvPr/>
        </p:nvSpPr>
        <p:spPr>
          <a:xfrm>
            <a:off x="8224403" y="1933569"/>
            <a:ext cx="348268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u="sng" dirty="0"/>
              <a:t>Meet around </a:t>
            </a:r>
            <a:r>
              <a:rPr lang="en-US" b="1" u="sng" dirty="0">
                <a:solidFill>
                  <a:srgbClr val="000000"/>
                </a:solidFill>
                <a:latin typeface="Helvetica" pitchFamily="2" charset="0"/>
              </a:rPr>
              <a:t>10</a:t>
            </a:r>
            <a:r>
              <a:rPr lang="en-US" b="1" i="0" u="sng" strike="noStrike" dirty="0">
                <a:solidFill>
                  <a:srgbClr val="000000"/>
                </a:solidFill>
                <a:effectLst/>
                <a:latin typeface="Helvetica" pitchFamily="2" charset="0"/>
              </a:rPr>
              <a:t>:3</a:t>
            </a:r>
            <a:r>
              <a:rPr lang="en-US" b="1" i="0" u="sng" strike="noStrike" dirty="0">
                <a:solidFill>
                  <a:srgbClr val="FF0000"/>
                </a:solidFill>
                <a:effectLst/>
                <a:latin typeface="Helvetica" pitchFamily="2" charset="0"/>
              </a:rPr>
              <a:t>5</a:t>
            </a:r>
            <a:r>
              <a:rPr lang="en-US" b="1" i="0" u="sng" strike="noStrike" dirty="0">
                <a:solidFill>
                  <a:srgbClr val="000000"/>
                </a:solidFill>
                <a:effectLst/>
                <a:latin typeface="Helvetica" pitchFamily="2" charset="0"/>
              </a:rPr>
              <a:t> on Nov. 27 (Wed.) at JR </a:t>
            </a:r>
            <a:r>
              <a:rPr lang="en-US" b="1" i="0" u="sng" strike="noStrike" dirty="0" err="1">
                <a:solidFill>
                  <a:srgbClr val="000000"/>
                </a:solidFill>
                <a:effectLst/>
                <a:latin typeface="Helvetica" pitchFamily="2" charset="0"/>
              </a:rPr>
              <a:t>Mitake</a:t>
            </a:r>
            <a:r>
              <a:rPr lang="en-US" b="1" i="0" u="sng" strike="noStrike" dirty="0">
                <a:solidFill>
                  <a:srgbClr val="000000"/>
                </a:solidFill>
                <a:effectLst/>
                <a:latin typeface="Helvetica" pitchFamily="2" charset="0"/>
              </a:rPr>
              <a:t> Station.</a:t>
            </a:r>
          </a:p>
          <a:p>
            <a:r>
              <a:rPr lang="en-US" b="1" u="sng" dirty="0">
                <a:solidFill>
                  <a:srgbClr val="000000"/>
                </a:solidFill>
                <a:latin typeface="Helvetica" pitchFamily="2" charset="0"/>
              </a:rPr>
              <a:t>It is a small station. We can meet each other easily,</a:t>
            </a:r>
            <a:endParaRPr lang="en-JP" b="1" u="sng" dirty="0"/>
          </a:p>
        </p:txBody>
      </p:sp>
    </p:spTree>
    <p:extLst>
      <p:ext uri="{BB962C8B-B14F-4D97-AF65-F5344CB8AC3E}">
        <p14:creationId xmlns:p14="http://schemas.microsoft.com/office/powerpoint/2010/main" val="11593423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54489-340D-6E76-4CE1-3992AC3F2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Bus time table</a:t>
            </a:r>
          </a:p>
        </p:txBody>
      </p:sp>
      <p:pic>
        <p:nvPicPr>
          <p:cNvPr id="3074" name="Picture 2" descr="2次元バーコード">
            <a:extLst>
              <a:ext uri="{FF2B5EF4-FFF2-40B4-BE49-F238E27FC236}">
                <a16:creationId xmlns:a16="http://schemas.microsoft.com/office/drawing/2014/main" id="{F2F3F7CD-E92E-1F43-54C8-31DC1773B9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226749" y="365125"/>
            <a:ext cx="1499191" cy="1499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22507A8-189F-99D4-74F2-8EBE62213721}"/>
              </a:ext>
            </a:extLst>
          </p:cNvPr>
          <p:cNvSpPr txBox="1"/>
          <p:nvPr/>
        </p:nvSpPr>
        <p:spPr>
          <a:xfrm>
            <a:off x="7556241" y="5443870"/>
            <a:ext cx="400485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JP" dirty="0"/>
              <a:t>https://transfer.navitime.biz/bus-navi/pc/diagram/BusDiagram?orvCode=00042608&amp;course=0000445702&amp;stopNo=1</a:t>
            </a:r>
          </a:p>
        </p:txBody>
      </p:sp>
      <p:pic>
        <p:nvPicPr>
          <p:cNvPr id="12" name="Picture 11" descr="A screenshot of a computer&#10;&#10;Description automatically generated">
            <a:extLst>
              <a:ext uri="{FF2B5EF4-FFF2-40B4-BE49-F238E27FC236}">
                <a16:creationId xmlns:a16="http://schemas.microsoft.com/office/drawing/2014/main" id="{16E63CEA-13CD-89E1-DB7B-49E76D67CE9E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6060" y="1324677"/>
            <a:ext cx="6955466" cy="5443407"/>
          </a:xfrm>
          <a:prstGeom prst="rect">
            <a:avLst/>
          </a:prstGeom>
        </p:spPr>
      </p:pic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C43143E3-DD4E-8A9B-A3D7-454FE3024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6692C-AC76-3741-9509-FFA149BFFD37}" type="slidenum">
              <a:rPr lang="en-JP" smtClean="0"/>
              <a:t>6</a:t>
            </a:fld>
            <a:endParaRPr lang="en-JP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79580E-BE5E-C271-A665-C610CAB0187F}"/>
              </a:ext>
            </a:extLst>
          </p:cNvPr>
          <p:cNvSpPr txBox="1"/>
          <p:nvPr/>
        </p:nvSpPr>
        <p:spPr>
          <a:xfrm>
            <a:off x="7556240" y="2753292"/>
            <a:ext cx="416969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JP" dirty="0"/>
              <a:t>Note: Bus capacity (</a:t>
            </a:r>
            <a:r>
              <a:rPr lang="en-US" dirty="0"/>
              <a:t>max. 50 passengers</a:t>
            </a:r>
            <a:r>
              <a:rPr lang="en-JP" dirty="0"/>
              <a:t>) is limited. </a:t>
            </a:r>
          </a:p>
          <a:p>
            <a:r>
              <a:rPr lang="en-JP" dirty="0"/>
              <a:t>The bus will be crowded. </a:t>
            </a:r>
          </a:p>
          <a:p>
            <a:r>
              <a:rPr lang="en-JP" dirty="0"/>
              <a:t>If we miss the bus, we have to wait for </a:t>
            </a:r>
            <a:r>
              <a:rPr lang="en-US" dirty="0"/>
              <a:t>the</a:t>
            </a:r>
            <a:r>
              <a:rPr lang="en-JP" dirty="0"/>
              <a:t> next bus. Or we have to walk to the Takimoto Station on foot (2.5km).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1A0F9ED4-17B6-8F62-A216-D5474FB455C3}"/>
              </a:ext>
            </a:extLst>
          </p:cNvPr>
          <p:cNvSpPr/>
          <p:nvPr/>
        </p:nvSpPr>
        <p:spPr>
          <a:xfrm>
            <a:off x="651456" y="6399503"/>
            <a:ext cx="373487" cy="32197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6457329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FF309-F70D-9455-B7A7-FF319FAA7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JP" sz="4000" dirty="0"/>
              <a:t>3. Cable: Takimoto Station to </a:t>
            </a:r>
            <a:r>
              <a:rPr lang="en-US" sz="4000" b="0" i="0" u="none" strike="noStrike" dirty="0" err="1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Mitakesan</a:t>
            </a:r>
            <a:r>
              <a:rPr lang="en-US" sz="4000" b="0" i="0" u="none" strike="noStrike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 Station</a:t>
            </a:r>
            <a:endParaRPr lang="en-JP" sz="40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05C784-F50E-2631-0464-F21C1D936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6692C-AC76-3741-9509-FFA149BFFD37}" type="slidenum">
              <a:rPr lang="en-JP" smtClean="0"/>
              <a:t>7</a:t>
            </a:fld>
            <a:endParaRPr lang="en-JP"/>
          </a:p>
        </p:txBody>
      </p:sp>
      <p:pic>
        <p:nvPicPr>
          <p:cNvPr id="8" name="Picture 7" descr="A train on tracks with trees in the background&#10;&#10;Description automatically generated">
            <a:extLst>
              <a:ext uri="{FF2B5EF4-FFF2-40B4-BE49-F238E27FC236}">
                <a16:creationId xmlns:a16="http://schemas.microsoft.com/office/drawing/2014/main" id="{B5F6B88C-0461-B4D7-65DF-9EF6DD2FDAB3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37538" y="3534921"/>
            <a:ext cx="3471480" cy="2565876"/>
          </a:xfrm>
          <a:prstGeom prst="rect">
            <a:avLst/>
          </a:prstGeom>
        </p:spPr>
      </p:pic>
      <p:pic>
        <p:nvPicPr>
          <p:cNvPr id="3" name="Picture 2" descr="御岳登山鉄道ケーブルカー　時刻表　2023年3月18日改正">
            <a:extLst>
              <a:ext uri="{FF2B5EF4-FFF2-40B4-BE49-F238E27FC236}">
                <a16:creationId xmlns:a16="http://schemas.microsoft.com/office/drawing/2014/main" id="{EBF6F5CD-858F-A712-CF00-993855F7DA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993495" y="1690689"/>
            <a:ext cx="3300955" cy="4665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ED47685-D3E3-230E-A6D9-23754812C803}"/>
              </a:ext>
            </a:extLst>
          </p:cNvPr>
          <p:cNvSpPr txBox="1"/>
          <p:nvPr/>
        </p:nvSpPr>
        <p:spPr>
          <a:xfrm>
            <a:off x="4633775" y="1966729"/>
            <a:ext cx="5590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Two cable cars start at the same time on both stations.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E95C881-C819-1CAB-49E9-69C70767AC6A}"/>
              </a:ext>
            </a:extLst>
          </p:cNvPr>
          <p:cNvSpPr/>
          <p:nvPr/>
        </p:nvSpPr>
        <p:spPr>
          <a:xfrm>
            <a:off x="1371895" y="3822558"/>
            <a:ext cx="373487" cy="32197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3962843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0FBED-1964-7A06-230B-AD495B9E5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JP" sz="3200" dirty="0"/>
              <a:t>4. Walk: </a:t>
            </a:r>
            <a:r>
              <a:rPr lang="en-US" sz="3200" b="0" i="0" u="none" strike="noStrike" dirty="0" err="1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Mitakesan</a:t>
            </a:r>
            <a:r>
              <a:rPr lang="en-US" sz="3200" b="0" i="0" u="none" strike="noStrike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 Station to Musashi </a:t>
            </a:r>
            <a:r>
              <a:rPr lang="en-US" sz="3200" b="0" i="0" u="none" strike="noStrike" dirty="0" err="1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Mitake</a:t>
            </a:r>
            <a:r>
              <a:rPr lang="en-US" sz="3200" b="0" i="0" u="none" strike="noStrike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 Shrine</a:t>
            </a:r>
            <a:r>
              <a:rPr lang="en-JP" sz="3200" dirty="0"/>
              <a:t> </a:t>
            </a:r>
          </a:p>
        </p:txBody>
      </p:sp>
      <p:sp>
        <p:nvSpPr>
          <p:cNvPr id="8" name="AutoShape 2">
            <a:extLst>
              <a:ext uri="{FF2B5EF4-FFF2-40B4-BE49-F238E27FC236}">
                <a16:creationId xmlns:a16="http://schemas.microsoft.com/office/drawing/2014/main" id="{CA2BC7DA-18F2-377A-E4D5-91A9759C248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12800" y="457200"/>
            <a:ext cx="10566400" cy="594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JP"/>
          </a:p>
        </p:txBody>
      </p:sp>
      <p:pic>
        <p:nvPicPr>
          <p:cNvPr id="4100" name="Picture 4" descr="御岳山商店街の画像">
            <a:extLst>
              <a:ext uri="{FF2B5EF4-FFF2-40B4-BE49-F238E27FC236}">
                <a16:creationId xmlns:a16="http://schemas.microsoft.com/office/drawing/2014/main" id="{12FD26DA-C63B-FFE1-E24C-3357C4D4CA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53400" y="3780638"/>
            <a:ext cx="3863568" cy="2575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68E1A1C-445C-E90C-9848-5EBC6690FF5B}"/>
              </a:ext>
            </a:extLst>
          </p:cNvPr>
          <p:cNvSpPr txBox="1"/>
          <p:nvPr/>
        </p:nvSpPr>
        <p:spPr>
          <a:xfrm>
            <a:off x="8153400" y="1552929"/>
            <a:ext cx="36775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JP" dirty="0"/>
              <a:t>On the way to the shrine, there are shops,</a:t>
            </a:r>
            <a:r>
              <a:rPr lang="ja-JP" altLang="en-US"/>
              <a:t> </a:t>
            </a:r>
            <a:r>
              <a:rPr lang="en-US" altLang="ja-JP" dirty="0"/>
              <a:t>restaurants, traditional hotels, and the </a:t>
            </a:r>
            <a:r>
              <a:rPr lang="en-US" altLang="ja-JP" dirty="0" err="1"/>
              <a:t>Mitake</a:t>
            </a:r>
            <a:r>
              <a:rPr lang="en-US" altLang="ja-JP" dirty="0"/>
              <a:t> visitor center.</a:t>
            </a:r>
            <a:endParaRPr lang="en-JP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A25C6415-96EB-55D6-A59F-18A4FD9EB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6692C-AC76-3741-9509-FFA149BFFD37}" type="slidenum">
              <a:rPr lang="en-JP" smtClean="0"/>
              <a:t>8</a:t>
            </a:fld>
            <a:endParaRPr lang="en-JP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CE00EA-19A9-964F-7361-D7A05B8404BC}"/>
              </a:ext>
            </a:extLst>
          </p:cNvPr>
          <p:cNvSpPr txBox="1"/>
          <p:nvPr/>
        </p:nvSpPr>
        <p:spPr>
          <a:xfrm>
            <a:off x="519814" y="4362045"/>
            <a:ext cx="32136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u="none" strike="noStrike" dirty="0">
                <a:solidFill>
                  <a:srgbClr val="676767"/>
                </a:solidFill>
                <a:effectLst/>
                <a:latin typeface="Balto Web"/>
              </a:rPr>
              <a:t>Musashi </a:t>
            </a:r>
            <a:r>
              <a:rPr lang="en-US" b="0" i="0" u="none" strike="noStrike" dirty="0" err="1">
                <a:solidFill>
                  <a:srgbClr val="676767"/>
                </a:solidFill>
                <a:effectLst/>
                <a:latin typeface="Balto Web"/>
              </a:rPr>
              <a:t>Mitake</a:t>
            </a:r>
            <a:r>
              <a:rPr lang="en-US" b="0" i="0" u="none" strike="noStrike" dirty="0">
                <a:solidFill>
                  <a:srgbClr val="676767"/>
                </a:solidFill>
                <a:effectLst/>
                <a:latin typeface="Balto Web"/>
              </a:rPr>
              <a:t> Shrine</a:t>
            </a:r>
            <a:endParaRPr lang="en-JP" dirty="0"/>
          </a:p>
        </p:txBody>
      </p:sp>
      <p:pic>
        <p:nvPicPr>
          <p:cNvPr id="11" name="Picture 10" descr="A map of a tourist destination&#10;&#10;Description automatically generated">
            <a:extLst>
              <a:ext uri="{FF2B5EF4-FFF2-40B4-BE49-F238E27FC236}">
                <a16:creationId xmlns:a16="http://schemas.microsoft.com/office/drawing/2014/main" id="{D84944C4-9943-AD58-B68C-7A7FC2C7A4F4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78589" y="3314963"/>
            <a:ext cx="4742578" cy="30858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A694D37-03A0-18EE-D30D-DAE328A23AF2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6323" y="1799710"/>
            <a:ext cx="4555262" cy="256233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8E1FC2D-79F5-6CF6-14CE-6C1C79ABA435}"/>
              </a:ext>
            </a:extLst>
          </p:cNvPr>
          <p:cNvSpPr txBox="1"/>
          <p:nvPr/>
        </p:nvSpPr>
        <p:spPr>
          <a:xfrm>
            <a:off x="635738" y="5916910"/>
            <a:ext cx="765662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JP" dirty="0">
                <a:hlinkClick r:id="rId5"/>
              </a:rPr>
              <a:t>https://www.japan-guide.com/e/e3036.html</a:t>
            </a:r>
            <a:endParaRPr lang="en-JP" dirty="0"/>
          </a:p>
          <a:p>
            <a:r>
              <a:rPr lang="en-US" dirty="0">
                <a:hlinkClick r:id="rId6"/>
              </a:rPr>
              <a:t>https://www.ces-net.jp/mitakevc/downloads.html</a:t>
            </a:r>
            <a:endParaRPr lang="en-US" dirty="0"/>
          </a:p>
          <a:p>
            <a:endParaRPr lang="en-JP" dirty="0"/>
          </a:p>
        </p:txBody>
      </p:sp>
    </p:spTree>
    <p:extLst>
      <p:ext uri="{BB962C8B-B14F-4D97-AF65-F5344CB8AC3E}">
        <p14:creationId xmlns:p14="http://schemas.microsoft.com/office/powerpoint/2010/main" val="44145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2DBFC349-1827-F6E0-8410-B1CF5F5143A0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13642" y="2570992"/>
            <a:ext cx="4667400" cy="349558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DC26C03-C381-783B-849A-FA63C8297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/>
              <a:t>5. Mt. Mitake to JR Mitake Station</a:t>
            </a:r>
            <a:endParaRPr lang="en-JP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587119-C713-C3A6-B61C-7C6FE09EB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6692C-AC76-3741-9509-FFA149BFFD37}" type="slidenum">
              <a:rPr lang="en-JP" smtClean="0"/>
              <a:t>9</a:t>
            </a:fld>
            <a:endParaRPr lang="en-JP"/>
          </a:p>
        </p:txBody>
      </p:sp>
      <p:pic>
        <p:nvPicPr>
          <p:cNvPr id="10" name="Picture 2" descr="御岳登山鉄道ケーブルカー　時刻表　2023年3月18日改正">
            <a:extLst>
              <a:ext uri="{FF2B5EF4-FFF2-40B4-BE49-F238E27FC236}">
                <a16:creationId xmlns:a16="http://schemas.microsoft.com/office/drawing/2014/main" id="{B714A599-8135-520B-E169-4D2B3BB449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718704" y="1690688"/>
            <a:ext cx="3222180" cy="4554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50D6ECCF-8CA9-F1D7-6A74-F96D9198A470}"/>
              </a:ext>
            </a:extLst>
          </p:cNvPr>
          <p:cNvSpPr/>
          <p:nvPr/>
        </p:nvSpPr>
        <p:spPr>
          <a:xfrm>
            <a:off x="1064631" y="4445242"/>
            <a:ext cx="447273" cy="365125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C57AB6-AE4F-22BA-C791-B927B31A95BC}"/>
              </a:ext>
            </a:extLst>
          </p:cNvPr>
          <p:cNvSpPr txBox="1"/>
          <p:nvPr/>
        </p:nvSpPr>
        <p:spPr>
          <a:xfrm>
            <a:off x="5453580" y="1930785"/>
            <a:ext cx="39742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2000" dirty="0"/>
              <a:t>Bus time table to JR Mitake Station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BB5CA37-677C-6F59-B198-02A67986F483}"/>
              </a:ext>
            </a:extLst>
          </p:cNvPr>
          <p:cNvSpPr/>
          <p:nvPr/>
        </p:nvSpPr>
        <p:spPr>
          <a:xfrm>
            <a:off x="5844307" y="3636341"/>
            <a:ext cx="711200" cy="68580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8878079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452</TotalTime>
  <Words>681</Words>
  <Application>Microsoft Macintosh PowerPoint</Application>
  <PresentationFormat>Widescreen</PresentationFormat>
  <Paragraphs>62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Balto Web</vt:lpstr>
      <vt:lpstr>メイリオ</vt:lpstr>
      <vt:lpstr>Aptos</vt:lpstr>
      <vt:lpstr>Aptos Display</vt:lpstr>
      <vt:lpstr>Arial</vt:lpstr>
      <vt:lpstr>Helvetica</vt:lpstr>
      <vt:lpstr>Roboto</vt:lpstr>
      <vt:lpstr>Office Theme</vt:lpstr>
      <vt:lpstr>A guide to Mt. Mitake</vt:lpstr>
      <vt:lpstr>The access to Mt. Mitake</vt:lpstr>
      <vt:lpstr>General instruction</vt:lpstr>
      <vt:lpstr>1. JR Tokyo Station to JR Mitake Station</vt:lpstr>
      <vt:lpstr>2. Bus: JR Mitake Station to Takimoto Station (Mitaketozan Cable) </vt:lpstr>
      <vt:lpstr>Bus time table</vt:lpstr>
      <vt:lpstr>3. Cable: Takimoto Station to Mitakesan Station</vt:lpstr>
      <vt:lpstr>4. Walk: Mitakesan Station to Musashi Mitake Shrine </vt:lpstr>
      <vt:lpstr>5. Mt. Mitake to JR Mitake Station</vt:lpstr>
      <vt:lpstr>6. Walk along the river: JR Mitake Station to Sawanoi (Ozawa brewery) </vt:lpstr>
      <vt:lpstr>7. Sawanoi (Ozawa Brewery)</vt:lpstr>
      <vt:lpstr>8. JR Sawai Station to JR Tokyo Station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Ayumu Tanaka</dc:creator>
  <cp:lastModifiedBy>Ayumu Tanaka</cp:lastModifiedBy>
  <cp:revision>251</cp:revision>
  <dcterms:created xsi:type="dcterms:W3CDTF">2024-10-15T23:24:56Z</dcterms:created>
  <dcterms:modified xsi:type="dcterms:W3CDTF">2024-11-26T10:08:51Z</dcterms:modified>
</cp:coreProperties>
</file>