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2.xml" ContentType="application/vnd.openxmlformats-officedocument.presentationml.notesSlide+xml"/>
  <Override PartName="/ppt/ink/ink2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85" autoAdjust="0"/>
    <p:restoredTop sz="91484" autoAdjust="0"/>
  </p:normalViewPr>
  <p:slideViewPr>
    <p:cSldViewPr snapToGrid="0">
      <p:cViewPr>
        <p:scale>
          <a:sx n="130" d="100"/>
          <a:sy n="130" d="100"/>
        </p:scale>
        <p:origin x="14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2:12.358"/>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1,'83'0,"6"0,10 0,-45 0,0 0,0 0,-1 0,42 3,-23 1,-21 2,-13 0,-2-1,8-1,9 0,7-1,2 1,-4 1,-5 1,-7 0,-9-2,-5-2,-6-1,-4-1,-4 0,-4 0,-4 0,0 0,5 0,6 0,13 0,3 0,-1 0,-7 0,-15 0,-6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4:02.02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77,'54'0,"4"0,3 0,7 0,3 0,-2 0,-5 0,-5 0,-6 0,-9 0,-8 0,-3 2,0 1,-2 1,-4 0,-5 0,-7 0,-5-3,-1 2,2-1,10 1,15-2,21-1,14 0,11 0,3 0,-1 0,-1 0,-7 0,-4 0,-4 0,0-3,3-2,1-5,4-4,0-1,-2 0,-6 2,-6 4,-9 4,-10 3,-9 2,-10 0,-6 0,-6 0,-4 0,11-2,2 0,18-2,6 0,6 1,-2 1,-3 2,-10 0,-5 0,-3 0,-3 0,-3 0,-5 0,-6 0,-1 0,-2 0,15 0,-14 0,8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4:09.223"/>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0,'72'0,"-1"0,7 0,2 0,6 0,1 0,2 0,0 0,-3 0,-3 0,-7 0,-2 0,-9 0,-1 0,-9 1,-2 0,29 4,-27 0,-23 2,-12-2,-12-2,-2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4:10.838"/>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1,'57'0,"0"0,11 0,4 0,13 0,2 0,7 0,1 0,3 0,0 0,-4 0,-1 0,2 0,-1 0,-5 0,-2 0,-4 0,-1 0,-5 1,-1 1,-5 1,-1 2,-1 1,0 1,0 2,-1 1,1-1,0 0,1 0,-1-1,-3 0,-2-1,-4-2,-2 0,-4 0,-3 0,38 3,-16-2,-19 0,-20-3,-11 0,-15-1,-1-1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4:19.488"/>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1,'98'0,"-43"0,2 0,6 0,1 0,11 0,3 0,3 0,2 0,2 0,-1 0,-1 0,0 0,-6 0,-2 0,-6 0,-2 0,-7 0,-3 0,-6 0,-2 0,40 0,-9 0,-10 0,-13 0,-11 0,-7 0,-2 0,-4 0,-5 0,-5 1,-5 1,-5 0,0 1,1-2,6 1,12 0,7 0,0 0,-8 1,-10-1,-9 0,-5 0,-4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4:21.40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1,'80'0,"8"0,-27 0,4 0,6 0,5 0,13 0,3 0,2 0,-1 0,-2 0,-1 0,0 0,-1 0,-7 0,0 0,1 0,-2 0,-4 0,-1 0,-5 0,-1 0,-7 0,-4 0,-7 0,-3 0,29 2,-21 2,-17 2,-13 0,-15-3,-5-1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44:31.85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62,'79'0,"9"0,-35 0,3 0,3 0,0 0,1 0,0 0,4 0,1 0,0 0,0 0,-2 0,-1 0,-6 0,-2 0,32 0,-18 0,-12 2,-3 3,-4 0,-3 0,-4-3,-1-2,2 0,-1 0,0 0,-2 0,0 0,2 0,3 0,0 0,3-2,2-3,1-2,2-1,2 4,-3 2,-7 2,-11 0,-9 0,-10 0,-6-3,-6-18,-2 13,-3-12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44:38.38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61,'4'51,"1"0,3-6,-1-8,-3-11,0-7,-2-3,-1 3,0 2,1 2,0-1,1-4,-2-5,0-4,1 4,2 7,0 7,0 4,0-3,1-7,-1-7,-2-7,-1-48,-1-3,-2-50,-1 4,0-5,0 8,3 21,0 23,0 20,0 14,1 62,2-1,-1 1,-1 4,2 37,-2 3,-1-14,0-21,0-21,0-19,0-12,0-6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5:11:14.07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8,'91'-2,"0"0,-15 1,4 0,4 0,-10 1,4 0,2 0,0 0,8 0,1 0,1 0,-1 1,-5-1,0 1,-1 0,-2 1,18 1,-2 1,-3 1,-12 1,-3 0,-2 2,19 4,-4 1,-10-2,-5 0,-16-2,-5-1,32 3,-22-7,-15-2,-10-2,-11 0,-9 0,-7 0,-6 0,-4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5:11:16.43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0,'52'0,"0"0,7 0,2 0,11 0,3 0,2 0,3 0,4 0,1 0,1 0,1 0,-4 0,0 0,1 0,-1 0,-7 0,-1 0,-2 0,-1 0,-2 0,-1 0,-1 0,0 0,0 0,-1 0,-2 0,-1 0,0 0,-1 0,-3 0,0 0,-2 0,0 0,2 0,0 0,2 0,1 0,1 0,1 0,-2 0,0 0,-5 0,-2 0,38 0,-21 0,-26 0,-17 0,-13 0,-9 0,-5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5:11:18.58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1,'54'0,"-1"0,20 0,5 0,-12 0,3 0,3 0,10 0,3 0,0 0,-1 0,0 0,-1 0,-4 0,-1 0,-2 0,-6 0,-1 0,-3 0,16 0,-5 0,-9 0,-5 0,30 2,-31 1,-22 1,-19 1,-9-1,-6-1,8 0,-3 0,8-1,-8 1,-4-1,-2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2:15.125"/>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0,'75'0,"24"0,-35 0,4 0,8 0,1 0,1 0,-1 0,-1 0,0 0,-3 0,-1 0,-8 0,-1 0,-5 0,-3 0,43 0,-9 0,-10 0,-6 0,-6 0,-11 2,-9 0,-9 0,-6 1,-6-1,-5 0,-3 1,-4 1,-2 0,-3 0,4-2,4 0,14-2,6 0,5 0,-4-1,-5-1,-9-1,-8 1,-5 1,-3 1,5 0,-3 0,3 0,-5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5:11:23.50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1,'67'0,"-1"1,-2 6,5 4,5 4,4 4,5 4,4 4,3 3,-14-4,2 1,2 3,2 2,2 1,0 2,-2 0,2 3,1 0,1 3,0 0,2 1,1 1,-4-1,1 0,2 2,0 0,0 1,1 1,1 0,0 0,-5-1,1-1,0 2,1-1,0 1,0 1,1 0,0 0,0 1,-5-3,1 1,-1 0,2 0,-1 1,0 0,1-1,0 1,0 0,-1 0,2 1,0-1,1 1,-1 0,1-1,-1 1,1 0,-1-1,1 0,-1 0,-1 0,0-1,0 0,0 1,0-1,0 0,0-1,-1 0,0 0,-1-1,4 3,0-1,0 0,0-1,-1 0,-1 0,0-2,-1 0,-2-1,2 1,-1-2,-1 0,0-1,-2-1,0 0,-2-1,0-1,13 6,-1-1,-2-1,-1-1,-2-1,-3-2,-1-1,-2-1,-2-1,-2-1,-3-2,2 1,-3-2,-2 0,-3-2,6 5,-3-2,-3-1,15 9,-4-2,-5-2,-2 0,-5-3,-1 0,0-3,1 0,2-1,1 0,0-2,1 0,0-1,-1 0,2-1,0 0,1 0,2 0,3 0,1 0,2-1,0 0,1 0,0-1,1-1,0 0,-2-1,1-1,-1-1,0 0,0-1,-1-1,1-1,-1-1,0-1,0 1,0-1,0-1,-4 0,-1-1,-1-1,-1 0,-6-1,0 0,-7-2,0 1,-2 0,-2-1,-3 1,-1 0,48 6,-4 1,-1 1,-4 0,-2 1,-5 0,-11-3,-6-3,-7-1,-5-1,-3-2,-4-2,-3-2,-3 0,-1-1,4 2,11 1,15 0,7 2,1 1,-11 2,-17-3,-14-3,-11-2,-8-2,-8 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5:12:40.320"/>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2:18.091"/>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0,'50'0,"6"0,10 0,6 0,4 0,7 2,-33-1,2 1,8 0,2-1,8 1,2 0,7-1,0 1,6 0,2-1,7 1,1 0,-28-1,0 0,1-1,2 0,-1 0,2 0,3 0,2 0,-1 0,0 0,0 0,-1 0,0 0,0 0,-1 0,-1 0,-1 1,-1 0,27 1,-3 1,-2 1,-1 0,-8 1,-2 0,-8 1,-4-1,-9-1,-2 0,39 2,-15-1,-14-2,-4-1,0-2,7 0,5 0,6 0,-3 0,-7-2,-6-1,-9 0,-4 1,-2 2,-4 0,1 0,1 0,2 0,0 0,-1 0,-8 2,-10 1,-15-1,-9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2:19.82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1,'53'0,"0"0,12 0,3 0,13 0,5 0,-20 0,2 0,2 0,4 0,1 0,2 0,2 0,1 0,0 0,-1 0,-1 0,0 0,1 0,1-1,-2 2,-2 0,-2 1,-1 1,-3 0,0 0,-2 1,33 4,-4 2,-14 0,-4 0,-5-2,-4 0,-9 0,-2-1,38 2,-16-1,-17-1,-15-2,-8-1,-2-2,5-2,6 0,1 0,-4 0,-7 0,-9 0,-6 0,1 0,-2 0,1 0,-3 0,-7 0,-6 0,-6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2:34.60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0,'93'0,"4"0,-11 0,-6 0,-16 3,-22 2,-15 0,-14-1,-7-4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2:36.50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1,'94'3,"-32"-1,4-1,10 0,5-2,11 1,2 0,-5 0,-2 0,-7 0,-3 0,-6 0,-4 0,-13 0,-4 0,35 5,-18 0,-16 3,-9 0,-11-3,-10-1,-6 0,-6-2,1 0,0-1,10 1,9 0,16 2,6 1,-2 1,-11-2,-16-1,-9-1,-8-2,-3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2:47.72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1,'96'2,"-1"0,-11-1,5 0,4 0,-6 1,4-1,2 2,0 0,2 1,1 0,0 2,-1 0,-3 2,0 1,-2 1,-3 1,12 5,-3 1,-6 1,-18-2,-4 0,-3 1,17 4,-7-1,-23-6,-5 0,13 5,-22-4,-17-5,-9-5,-6-3,6-1,0-1,15-2,9-2,12-6,9-2,3-1,1 2,3 6,0 3,4 2,0-3,-4 0,-5 1,-5 0,-7 2,-5 0,-1-1,-1-1,2-1,3 1,-3 1,-2 1,-4 0,-5 0,-4 0,-6 0,-5 0,-4 0,0-4,7-5,13-9,14-6,9-3,-1 0,-7 6,-8 9,-20 6,-4 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3:46.788"/>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28,'74'0,"-14"0,7 0,21 0,8 0,-20 0,3 0,1 0,3 0,2 0,-1 0,-5 0,0 0,-2 0,-2 0,-1 0,-1 0,-3 0,0 0,-2 0,31 0,-1 0,0 0,0 0,-4-3,-2 0,-2-1,-1 0,-1 0,-1 1,-4-1,-1 2,-3 1,-2 2,-5-1,-1 0,-5 0,-2 0,-4 0,-2 0,-5 0,-3 0,37 0,-14 0,-11 0,-7 0,-6 0,-4 0,-2 2,-4 0,-2 1,-8-2,-8 1,-7 0,-5 2,7 1,19 2,-15-3,8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3T04:33:48.138"/>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1,'85'0,"-33"0,4 0,11 0,3 0,5 0,0 0,0 0,-1 0,-7 0,-3 0,-6 0,-4 0,27 0,-28 0,-21 0,-17 0,-10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7F2EA-1B09-4228-9CFD-D127A94CD988}" type="datetimeFigureOut">
              <a:rPr kumimoji="1" lang="ja-JP" altLang="en-US" smtClean="0"/>
              <a:t>2023/10/3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014C-3CE4-45F8-84D7-819D25ECDD7B}" type="slidenum">
              <a:rPr kumimoji="1" lang="ja-JP" altLang="en-US" smtClean="0"/>
              <a:t>‹#›</a:t>
            </a:fld>
            <a:endParaRPr kumimoji="1" lang="ja-JP" altLang="en-US"/>
          </a:p>
        </p:txBody>
      </p:sp>
    </p:spTree>
    <p:extLst>
      <p:ext uri="{BB962C8B-B14F-4D97-AF65-F5344CB8AC3E}">
        <p14:creationId xmlns:p14="http://schemas.microsoft.com/office/powerpoint/2010/main" val="2423479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FFDC014C-3CE4-45F8-84D7-819D25ECDD7B}" type="slidenum">
              <a:rPr kumimoji="1" lang="ja-JP" altLang="en-US" smtClean="0"/>
              <a:t>4</a:t>
            </a:fld>
            <a:endParaRPr kumimoji="1" lang="ja-JP" altLang="en-US"/>
          </a:p>
        </p:txBody>
      </p:sp>
    </p:spTree>
    <p:extLst>
      <p:ext uri="{BB962C8B-B14F-4D97-AF65-F5344CB8AC3E}">
        <p14:creationId xmlns:p14="http://schemas.microsoft.com/office/powerpoint/2010/main" val="386981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FDC014C-3CE4-45F8-84D7-819D25ECDD7B}" type="slidenum">
              <a:rPr kumimoji="1" lang="ja-JP" altLang="en-US" smtClean="0"/>
              <a:t>8</a:t>
            </a:fld>
            <a:endParaRPr kumimoji="1" lang="ja-JP" altLang="en-US"/>
          </a:p>
        </p:txBody>
      </p:sp>
    </p:spTree>
    <p:extLst>
      <p:ext uri="{BB962C8B-B14F-4D97-AF65-F5344CB8AC3E}">
        <p14:creationId xmlns:p14="http://schemas.microsoft.com/office/powerpoint/2010/main" val="2535079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FDC014C-3CE4-45F8-84D7-819D25ECDD7B}" type="slidenum">
              <a:rPr kumimoji="1" lang="ja-JP" altLang="en-US" smtClean="0"/>
              <a:t>12</a:t>
            </a:fld>
            <a:endParaRPr kumimoji="1" lang="ja-JP" altLang="en-US"/>
          </a:p>
        </p:txBody>
      </p:sp>
    </p:spTree>
    <p:extLst>
      <p:ext uri="{BB962C8B-B14F-4D97-AF65-F5344CB8AC3E}">
        <p14:creationId xmlns:p14="http://schemas.microsoft.com/office/powerpoint/2010/main" val="3742264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5AB16-3690-A4D7-92B3-CA95B250408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C3677E1-50C0-62D7-C931-035A5FDD7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2DA036B-EA09-8D91-054F-97B9352C9472}"/>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5" name="フッター プレースホルダー 4">
            <a:extLst>
              <a:ext uri="{FF2B5EF4-FFF2-40B4-BE49-F238E27FC236}">
                <a16:creationId xmlns:a16="http://schemas.microsoft.com/office/drawing/2014/main" id="{A7CB49F2-1726-24CC-4441-0DFF1BBFAA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E8ECE4-E769-E502-486B-9628A0E705EF}"/>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315032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59BD9-3013-2E03-584F-44C3E2FDB8D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0F3C6A-A91D-E0E7-0667-B4EA15D98AF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97FF2A-E00A-A195-3F00-09642C11EFB6}"/>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5" name="フッター プレースホルダー 4">
            <a:extLst>
              <a:ext uri="{FF2B5EF4-FFF2-40B4-BE49-F238E27FC236}">
                <a16:creationId xmlns:a16="http://schemas.microsoft.com/office/drawing/2014/main" id="{E0B57248-3647-D857-4538-BE7B73FC0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0EF1F7-77E3-EFC8-B77C-8FFED14A43A3}"/>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171674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6AF8F7B-C4A1-7105-E28B-7F5FCE25FC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C36E6E-C081-7617-A3C6-0414E5E9BC8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59E834-6C8D-A3E2-AA31-F3FDF456AC14}"/>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5" name="フッター プレースホルダー 4">
            <a:extLst>
              <a:ext uri="{FF2B5EF4-FFF2-40B4-BE49-F238E27FC236}">
                <a16:creationId xmlns:a16="http://schemas.microsoft.com/office/drawing/2014/main" id="{C58BC80A-0A1C-D451-162D-A676E7B9E2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7BE9A6-4048-B2B8-6466-4EFCBE63CBC0}"/>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243071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19675A-9772-2FE9-8C55-107E1965E5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C86954-C65C-FE07-AB60-A619468C235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BE1E2A-43A0-A200-9DB6-7F11F05150A8}"/>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5" name="フッター プレースホルダー 4">
            <a:extLst>
              <a:ext uri="{FF2B5EF4-FFF2-40B4-BE49-F238E27FC236}">
                <a16:creationId xmlns:a16="http://schemas.microsoft.com/office/drawing/2014/main" id="{D4F92BDA-EA2F-520D-CD39-190ED006D8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850E62-BC18-8C8A-0F27-E85DAFF0D180}"/>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11421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9C826-D628-BC7A-5C68-4D05D66FAFF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86FAD9-7627-F86B-A749-2490CC2B4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F2AED41-1363-F607-106F-DEFEE06D2CBE}"/>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5" name="フッター プレースホルダー 4">
            <a:extLst>
              <a:ext uri="{FF2B5EF4-FFF2-40B4-BE49-F238E27FC236}">
                <a16:creationId xmlns:a16="http://schemas.microsoft.com/office/drawing/2014/main" id="{190979DE-D50E-BB16-B6C7-BD1674CE6D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80633A-0A11-9AF3-CEEA-6A17423482CB}"/>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234686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8E66B-39E4-0462-C28E-6A7E010165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D69F99-2857-0754-BF7A-765077C2F2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D55BDD6-12EC-F3F0-1914-D68476023AB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CB6391-6212-1244-323E-E4B361AD7FC4}"/>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6" name="フッター プレースホルダー 5">
            <a:extLst>
              <a:ext uri="{FF2B5EF4-FFF2-40B4-BE49-F238E27FC236}">
                <a16:creationId xmlns:a16="http://schemas.microsoft.com/office/drawing/2014/main" id="{897AAFC8-5144-1217-F7AF-C124C3D86B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FF155D-FEE7-D86E-76D6-74F6AA08B86E}"/>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325013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EE175F-F6B8-EC5C-51DE-3471A32119D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909842-D9E9-A2B4-342F-A1556106A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82C30C3-39D7-E49E-3456-90655AEADE5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087C2C-8964-AE0D-6931-5D8ACD515B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B01F35B-82D9-6BD7-0CEA-84F9D3929A7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607489-2688-97EA-BF8C-EDDB75E0EAC5}"/>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8" name="フッター プレースホルダー 7">
            <a:extLst>
              <a:ext uri="{FF2B5EF4-FFF2-40B4-BE49-F238E27FC236}">
                <a16:creationId xmlns:a16="http://schemas.microsoft.com/office/drawing/2014/main" id="{02D6C598-CE07-EFDC-6973-118D7E0FAD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D74134D-809A-EC03-E47A-21619C629BFB}"/>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114850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7491DD-D23C-A6CD-23F8-C64088D61A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82DE9D-D6B0-7100-CA18-A73559FCF0C5}"/>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4" name="フッター プレースホルダー 3">
            <a:extLst>
              <a:ext uri="{FF2B5EF4-FFF2-40B4-BE49-F238E27FC236}">
                <a16:creationId xmlns:a16="http://schemas.microsoft.com/office/drawing/2014/main" id="{C91CB9AF-AF45-BF94-FEFB-5D34A4C5460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FF9A0C6-6E0A-891C-6BCD-54DDA672ACA4}"/>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177770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2BD3EF-B1D9-0F20-97D1-B123F71247CF}"/>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3" name="フッター プレースホルダー 2">
            <a:extLst>
              <a:ext uri="{FF2B5EF4-FFF2-40B4-BE49-F238E27FC236}">
                <a16:creationId xmlns:a16="http://schemas.microsoft.com/office/drawing/2014/main" id="{63BE302A-B441-79B1-968C-0D61AD8C2FA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8098817-77AE-D726-954E-CB3A842CF2FB}"/>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426199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B7A22E-6EAA-CF8E-F174-50997A23D24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C1781A-487D-E0C5-9B4D-8DA31F984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674D9-A730-4A7D-FBC4-8B6B0B572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03C46E-E154-59BC-A549-4821F4BE5781}"/>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6" name="フッター プレースホルダー 5">
            <a:extLst>
              <a:ext uri="{FF2B5EF4-FFF2-40B4-BE49-F238E27FC236}">
                <a16:creationId xmlns:a16="http://schemas.microsoft.com/office/drawing/2014/main" id="{FAC0063A-0EE4-67CA-F745-F49E59F878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903992-5276-5A5B-C98D-EC75F0A7C04F}"/>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334295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BABE1-607F-6996-EDF9-BC276A6F66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BD8ED93-8247-D39A-DC22-9E2D79FD4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863455C-7E6D-3308-E547-4D86B9D04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165F19E-112F-607E-EE2E-A73886F7CF88}"/>
              </a:ext>
            </a:extLst>
          </p:cNvPr>
          <p:cNvSpPr>
            <a:spLocks noGrp="1"/>
          </p:cNvSpPr>
          <p:nvPr>
            <p:ph type="dt" sz="half" idx="10"/>
          </p:nvPr>
        </p:nvSpPr>
        <p:spPr/>
        <p:txBody>
          <a:bodyPr/>
          <a:lstStyle/>
          <a:p>
            <a:fld id="{50C0AD2C-4189-4F86-AEC8-C272A3EBCB4C}" type="datetimeFigureOut">
              <a:rPr kumimoji="1" lang="ja-JP" altLang="en-US" smtClean="0"/>
              <a:t>2023/10/3</a:t>
            </a:fld>
            <a:endParaRPr kumimoji="1" lang="ja-JP" altLang="en-US"/>
          </a:p>
        </p:txBody>
      </p:sp>
      <p:sp>
        <p:nvSpPr>
          <p:cNvPr id="6" name="フッター プレースホルダー 5">
            <a:extLst>
              <a:ext uri="{FF2B5EF4-FFF2-40B4-BE49-F238E27FC236}">
                <a16:creationId xmlns:a16="http://schemas.microsoft.com/office/drawing/2014/main" id="{CACFCF42-C695-EFAC-7147-8EB3AFF0C8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9208DC-AAFF-8BC0-37C1-22904C87FEB6}"/>
              </a:ext>
            </a:extLst>
          </p:cNvPr>
          <p:cNvSpPr>
            <a:spLocks noGrp="1"/>
          </p:cNvSpPr>
          <p:nvPr>
            <p:ph type="sldNum" sz="quarter" idx="12"/>
          </p:nvPr>
        </p:nvSpPr>
        <p:spPr/>
        <p:txBody>
          <a:body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105426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352F8E-581C-8B9D-B7C0-52AD555EE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EA9029-2B4C-1914-D195-57BD239EC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595CDE-6CC5-CCE8-FB7C-4F50FB0A9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0AD2C-4189-4F86-AEC8-C272A3EBCB4C}" type="datetimeFigureOut">
              <a:rPr kumimoji="1" lang="ja-JP" altLang="en-US" smtClean="0"/>
              <a:t>2023/10/3</a:t>
            </a:fld>
            <a:endParaRPr kumimoji="1" lang="ja-JP" altLang="en-US"/>
          </a:p>
        </p:txBody>
      </p:sp>
      <p:sp>
        <p:nvSpPr>
          <p:cNvPr id="5" name="フッター プレースホルダー 4">
            <a:extLst>
              <a:ext uri="{FF2B5EF4-FFF2-40B4-BE49-F238E27FC236}">
                <a16:creationId xmlns:a16="http://schemas.microsoft.com/office/drawing/2014/main" id="{8ED040B4-D645-2D63-AEC7-1859AC96F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52ED8DE-5BAC-7DAE-8A02-522608D93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A753E-3F86-40FF-978B-8D0222F6DEEC}" type="slidenum">
              <a:rPr kumimoji="1" lang="ja-JP" altLang="en-US" smtClean="0"/>
              <a:t>‹#›</a:t>
            </a:fld>
            <a:endParaRPr kumimoji="1" lang="ja-JP" altLang="en-US"/>
          </a:p>
        </p:txBody>
      </p:sp>
    </p:spTree>
    <p:extLst>
      <p:ext uri="{BB962C8B-B14F-4D97-AF65-F5344CB8AC3E}">
        <p14:creationId xmlns:p14="http://schemas.microsoft.com/office/powerpoint/2010/main" val="240452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17.png"/><Relationship Id="rId4" Type="http://schemas.openxmlformats.org/officeDocument/2006/relationships/customXml" Target="../ink/ink15.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17E792-8B11-5E34-C997-592B7AE27CEB}"/>
              </a:ext>
            </a:extLst>
          </p:cNvPr>
          <p:cNvSpPr>
            <a:spLocks noGrp="1"/>
          </p:cNvSpPr>
          <p:nvPr>
            <p:ph type="ctrTitle"/>
          </p:nvPr>
        </p:nvSpPr>
        <p:spPr/>
        <p:txBody>
          <a:bodyPr/>
          <a:lstStyle/>
          <a:p>
            <a:r>
              <a:rPr kumimoji="1" lang="ja-JP" altLang="en-US" dirty="0"/>
              <a:t>第</a:t>
            </a:r>
            <a:r>
              <a:rPr kumimoji="1" lang="en-US" altLang="ja-JP" dirty="0"/>
              <a:t>1</a:t>
            </a:r>
            <a:r>
              <a:rPr kumimoji="1" lang="ja-JP" altLang="en-US" dirty="0"/>
              <a:t>章</a:t>
            </a:r>
            <a:br>
              <a:rPr kumimoji="1" lang="en-US" altLang="ja-JP" dirty="0"/>
            </a:br>
            <a:r>
              <a:rPr kumimoji="1" lang="ja-JP" altLang="en-US" dirty="0"/>
              <a:t>世界経済をデータでみる</a:t>
            </a:r>
          </a:p>
        </p:txBody>
      </p:sp>
    </p:spTree>
    <p:extLst>
      <p:ext uri="{BB962C8B-B14F-4D97-AF65-F5344CB8AC3E}">
        <p14:creationId xmlns:p14="http://schemas.microsoft.com/office/powerpoint/2010/main" val="361276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DC129A2-46F5-5468-655D-65003FE51676}"/>
              </a:ext>
            </a:extLst>
          </p:cNvPr>
          <p:cNvSpPr>
            <a:spLocks noGrp="1"/>
          </p:cNvSpPr>
          <p:nvPr>
            <p:ph type="title"/>
          </p:nvPr>
        </p:nvSpPr>
        <p:spPr>
          <a:xfrm>
            <a:off x="197705" y="0"/>
            <a:ext cx="10515600" cy="1325563"/>
          </a:xfrm>
        </p:spPr>
        <p:txBody>
          <a:bodyPr/>
          <a:lstStyle/>
          <a:p>
            <a:r>
              <a:rPr lang="ja-JP" altLang="en-US" dirty="0"/>
              <a:t>２　相互依存関係の強まり</a:t>
            </a:r>
          </a:p>
        </p:txBody>
      </p:sp>
      <p:sp>
        <p:nvSpPr>
          <p:cNvPr id="6" name="テキスト プレースホルダー 5">
            <a:extLst>
              <a:ext uri="{FF2B5EF4-FFF2-40B4-BE49-F238E27FC236}">
                <a16:creationId xmlns:a16="http://schemas.microsoft.com/office/drawing/2014/main" id="{FCF511E3-C31A-50E9-5380-3E431DD17964}"/>
              </a:ext>
            </a:extLst>
          </p:cNvPr>
          <p:cNvSpPr>
            <a:spLocks noGrp="1"/>
          </p:cNvSpPr>
          <p:nvPr>
            <p:ph type="body" idx="1"/>
          </p:nvPr>
        </p:nvSpPr>
        <p:spPr>
          <a:xfrm>
            <a:off x="0" y="5029695"/>
            <a:ext cx="12309074" cy="1159968"/>
          </a:xfrm>
        </p:spPr>
        <p:txBody>
          <a:bodyPr>
            <a:normAutofit/>
          </a:bodyPr>
          <a:lstStyle/>
          <a:p>
            <a:r>
              <a:rPr lang="ja-JP" altLang="en-US" b="0" dirty="0"/>
              <a:t>一方的な貿易（輸出のみ</a:t>
            </a:r>
            <a:r>
              <a:rPr lang="en-US" altLang="ja-JP" b="0" dirty="0"/>
              <a:t>or</a:t>
            </a:r>
            <a:r>
              <a:rPr lang="ja-JP" altLang="en-US" b="0" dirty="0"/>
              <a:t>輸入のみ）に比べ</a:t>
            </a:r>
            <a:r>
              <a:rPr lang="en-US" altLang="ja-JP" b="0" dirty="0"/>
              <a:t>2</a:t>
            </a:r>
            <a:r>
              <a:rPr lang="ja-JP" altLang="en-US" b="0" dirty="0"/>
              <a:t>国間双方向の貿易（輸出も輸入も）が拡大</a:t>
            </a:r>
          </a:p>
        </p:txBody>
      </p:sp>
      <p:pic>
        <p:nvPicPr>
          <p:cNvPr id="11" name="コンテンツ プレースホルダー 10">
            <a:extLst>
              <a:ext uri="{FF2B5EF4-FFF2-40B4-BE49-F238E27FC236}">
                <a16:creationId xmlns:a16="http://schemas.microsoft.com/office/drawing/2014/main" id="{5A42BAC9-656B-0368-87A9-1143C17D5CD0}"/>
              </a:ext>
            </a:extLst>
          </p:cNvPr>
          <p:cNvPicPr>
            <a:picLocks noGrp="1" noChangeAspect="1"/>
          </p:cNvPicPr>
          <p:nvPr>
            <p:ph sz="half" idx="2"/>
          </p:nvPr>
        </p:nvPicPr>
        <p:blipFill>
          <a:blip r:embed="rId2"/>
          <a:stretch>
            <a:fillRect/>
          </a:stretch>
        </p:blipFill>
        <p:spPr>
          <a:xfrm>
            <a:off x="2537304" y="1104559"/>
            <a:ext cx="6964994" cy="4648882"/>
          </a:xfrm>
          <a:prstGeom prst="rect">
            <a:avLst/>
          </a:prstGeom>
        </p:spPr>
      </p:pic>
    </p:spTree>
    <p:extLst>
      <p:ext uri="{BB962C8B-B14F-4D97-AF65-F5344CB8AC3E}">
        <p14:creationId xmlns:p14="http://schemas.microsoft.com/office/powerpoint/2010/main" val="352166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32184-270A-E480-1E73-0B3B08538427}"/>
              </a:ext>
            </a:extLst>
          </p:cNvPr>
          <p:cNvSpPr>
            <a:spLocks noGrp="1"/>
          </p:cNvSpPr>
          <p:nvPr>
            <p:ph type="title"/>
          </p:nvPr>
        </p:nvSpPr>
        <p:spPr>
          <a:xfrm>
            <a:off x="346998" y="267993"/>
            <a:ext cx="10515600" cy="1325563"/>
          </a:xfrm>
        </p:spPr>
        <p:txBody>
          <a:bodyPr>
            <a:normAutofit/>
          </a:bodyPr>
          <a:lstStyle/>
          <a:p>
            <a:r>
              <a:rPr lang="ja-JP" altLang="en-US" sz="2800" b="1" i="0" u="none" strike="noStrike" baseline="0" dirty="0">
                <a:latin typeface="YuGoPr6N-Bold"/>
              </a:rPr>
              <a:t>経済規模と距離が</a:t>
            </a:r>
            <a:r>
              <a:rPr lang="en-US" altLang="ja-JP" sz="2800" b="1" i="0" u="none" strike="noStrike" baseline="0" dirty="0">
                <a:latin typeface="YuGoPr6N-Bold"/>
              </a:rPr>
              <a:t>2 </a:t>
            </a:r>
            <a:r>
              <a:rPr lang="ja-JP" altLang="en-US" sz="2800" b="1" i="0" u="none" strike="noStrike" baseline="0" dirty="0">
                <a:latin typeface="YuGoPr6N-Bold"/>
              </a:rPr>
              <a:t>国間貿易に影響</a:t>
            </a:r>
            <a:endParaRPr kumimoji="1" lang="ja-JP" altLang="en-US" sz="6000" dirty="0"/>
          </a:p>
        </p:txBody>
      </p:sp>
      <p:sp>
        <p:nvSpPr>
          <p:cNvPr id="3" name="テキスト プレースホルダー 2">
            <a:extLst>
              <a:ext uri="{FF2B5EF4-FFF2-40B4-BE49-F238E27FC236}">
                <a16:creationId xmlns:a16="http://schemas.microsoft.com/office/drawing/2014/main" id="{407A51D2-91F9-91F5-B914-248E45D775B4}"/>
              </a:ext>
            </a:extLst>
          </p:cNvPr>
          <p:cNvSpPr>
            <a:spLocks noGrp="1"/>
          </p:cNvSpPr>
          <p:nvPr>
            <p:ph type="body" idx="1"/>
          </p:nvPr>
        </p:nvSpPr>
        <p:spPr>
          <a:xfrm>
            <a:off x="550626" y="1681163"/>
            <a:ext cx="5446949" cy="823912"/>
          </a:xfrm>
        </p:spPr>
        <p:txBody>
          <a:bodyPr/>
          <a:lstStyle/>
          <a:p>
            <a:r>
              <a:rPr kumimoji="1" lang="ja-JP" altLang="en-US" dirty="0"/>
              <a:t>日本の貿易相手国の変遷を見てみよう</a:t>
            </a:r>
          </a:p>
        </p:txBody>
      </p:sp>
      <p:pic>
        <p:nvPicPr>
          <p:cNvPr id="8" name="コンテンツ プレースホルダー 11">
            <a:extLst>
              <a:ext uri="{FF2B5EF4-FFF2-40B4-BE49-F238E27FC236}">
                <a16:creationId xmlns:a16="http://schemas.microsoft.com/office/drawing/2014/main" id="{CD3F4A41-3FF1-457A-8309-0DDDA98AF4D2}"/>
              </a:ext>
            </a:extLst>
          </p:cNvPr>
          <p:cNvPicPr>
            <a:picLocks noGrp="1" noChangeAspect="1"/>
          </p:cNvPicPr>
          <p:nvPr>
            <p:ph sz="half" idx="2"/>
          </p:nvPr>
        </p:nvPicPr>
        <p:blipFill>
          <a:blip r:embed="rId2"/>
          <a:stretch>
            <a:fillRect/>
          </a:stretch>
        </p:blipFill>
        <p:spPr>
          <a:xfrm>
            <a:off x="6458187" y="66287"/>
            <a:ext cx="5183187" cy="6725425"/>
          </a:xfrm>
          <a:prstGeom prst="rect">
            <a:avLst/>
          </a:prstGeom>
        </p:spPr>
      </p:pic>
      <p:sp>
        <p:nvSpPr>
          <p:cNvPr id="10" name="コンテンツ プレースホルダー 9">
            <a:extLst>
              <a:ext uri="{FF2B5EF4-FFF2-40B4-BE49-F238E27FC236}">
                <a16:creationId xmlns:a16="http://schemas.microsoft.com/office/drawing/2014/main" id="{011C919C-7495-4D1F-ED9C-968D9755878C}"/>
              </a:ext>
            </a:extLst>
          </p:cNvPr>
          <p:cNvSpPr>
            <a:spLocks noGrp="1"/>
          </p:cNvSpPr>
          <p:nvPr>
            <p:ph sz="quarter" idx="4"/>
          </p:nvPr>
        </p:nvSpPr>
        <p:spPr>
          <a:xfrm>
            <a:off x="941558" y="2680289"/>
            <a:ext cx="5183188" cy="3684588"/>
          </a:xfrm>
        </p:spPr>
        <p:txBody>
          <a:bodyPr/>
          <a:lstStyle/>
          <a:p>
            <a:r>
              <a:rPr lang="ja-JP" altLang="en-US" dirty="0"/>
              <a:t>中国の経済成長により米国から中国へ</a:t>
            </a:r>
            <a:endParaRPr lang="en-US" altLang="ja-JP" dirty="0"/>
          </a:p>
          <a:p>
            <a:r>
              <a:rPr lang="ja-JP" altLang="en-US" dirty="0"/>
              <a:t>近隣国との貿易</a:t>
            </a:r>
            <a:endParaRPr lang="en-US" altLang="ja-JP" dirty="0"/>
          </a:p>
          <a:p>
            <a:endParaRPr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経済規模と距離の近さが貿易に影響</a:t>
            </a:r>
            <a:endParaRPr lang="ja-JP" altLang="en-US" dirty="0"/>
          </a:p>
        </p:txBody>
      </p:sp>
    </p:spTree>
    <p:extLst>
      <p:ext uri="{BB962C8B-B14F-4D97-AF65-F5344CB8AC3E}">
        <p14:creationId xmlns:p14="http://schemas.microsoft.com/office/powerpoint/2010/main" val="95536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F57194-5A3D-6030-CFAC-68F0934E0971}"/>
              </a:ext>
            </a:extLst>
          </p:cNvPr>
          <p:cNvSpPr>
            <a:spLocks noGrp="1"/>
          </p:cNvSpPr>
          <p:nvPr>
            <p:ph type="title"/>
          </p:nvPr>
        </p:nvSpPr>
        <p:spPr>
          <a:xfrm>
            <a:off x="648147" y="31207"/>
            <a:ext cx="10515600" cy="1325563"/>
          </a:xfrm>
        </p:spPr>
        <p:txBody>
          <a:bodyPr>
            <a:normAutofit/>
          </a:bodyPr>
          <a:lstStyle/>
          <a:p>
            <a:r>
              <a:rPr lang="ja-JP" altLang="en-US" sz="3600" b="1" i="0" u="none" strike="noStrike" baseline="0" dirty="0">
                <a:latin typeface="YuGoPr6N-Bold"/>
              </a:rPr>
              <a:t>重力方程式による</a:t>
            </a:r>
            <a:r>
              <a:rPr lang="en-US" altLang="ja-JP" sz="3600" b="1" i="0" u="none" strike="noStrike" baseline="0" dirty="0">
                <a:latin typeface="YuGoPr6N-Bold"/>
              </a:rPr>
              <a:t>2 </a:t>
            </a:r>
            <a:r>
              <a:rPr lang="ja-JP" altLang="en-US" sz="3600" b="1" i="0" u="none" strike="noStrike" baseline="0" dirty="0">
                <a:latin typeface="YuGoPr6N-Bold"/>
              </a:rPr>
              <a:t>国間貿易の説明</a:t>
            </a:r>
            <a:endParaRPr kumimoji="1" lang="ja-JP" altLang="en-US" sz="7200" dirty="0"/>
          </a:p>
        </p:txBody>
      </p:sp>
      <p:sp>
        <p:nvSpPr>
          <p:cNvPr id="3" name="テキスト プレースホルダー 2">
            <a:extLst>
              <a:ext uri="{FF2B5EF4-FFF2-40B4-BE49-F238E27FC236}">
                <a16:creationId xmlns:a16="http://schemas.microsoft.com/office/drawing/2014/main" id="{3541B0ED-D38C-4900-9A3A-0AD8F347FF83}"/>
              </a:ext>
            </a:extLst>
          </p:cNvPr>
          <p:cNvSpPr>
            <a:spLocks noGrp="1"/>
          </p:cNvSpPr>
          <p:nvPr>
            <p:ph type="body" idx="1"/>
          </p:nvPr>
        </p:nvSpPr>
        <p:spPr>
          <a:xfrm>
            <a:off x="580398" y="1418341"/>
            <a:ext cx="5378849" cy="823912"/>
          </a:xfrm>
        </p:spPr>
        <p:txBody>
          <a:bodyPr>
            <a:normAutofit/>
          </a:bodyPr>
          <a:lstStyle/>
          <a:p>
            <a:pPr algn="l"/>
            <a:r>
              <a:rPr kumimoji="1" lang="ja-JP" altLang="en-US" sz="3600" dirty="0"/>
              <a:t>重力方程式</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4C09131A-C0ED-E3E1-5453-E36209F9E378}"/>
                  </a:ext>
                </a:extLst>
              </p:cNvPr>
              <p:cNvSpPr>
                <a:spLocks noGrp="1"/>
              </p:cNvSpPr>
              <p:nvPr>
                <p:ph sz="half" idx="2"/>
              </p:nvPr>
            </p:nvSpPr>
            <p:spPr>
              <a:xfrm>
                <a:off x="355904" y="2365395"/>
                <a:ext cx="7260446" cy="3824268"/>
              </a:xfrm>
            </p:spPr>
            <p:txBody>
              <a:bodyPr>
                <a:normAutofit lnSpcReduction="10000"/>
              </a:bodyPr>
              <a:lstStyle/>
              <a:p>
                <a:r>
                  <a:rPr kumimoji="1" lang="ja-JP" altLang="en-US" sz="2400" dirty="0"/>
                  <a:t>万有引力の法則「</a:t>
                </a:r>
                <a:r>
                  <a:rPr kumimoji="1" lang="en-US" altLang="ja-JP" sz="2400" dirty="0"/>
                  <a:t>2 </a:t>
                </a:r>
                <a:r>
                  <a:rPr kumimoji="1" lang="ja-JP" altLang="en-US" sz="2400" dirty="0"/>
                  <a:t>つの物体が引き合う力は，物体の質量に比例し，物体間の距離の</a:t>
                </a:r>
                <a:r>
                  <a:rPr kumimoji="1" lang="en-US" altLang="ja-JP" sz="2400" dirty="0"/>
                  <a:t>2 </a:t>
                </a:r>
                <a:r>
                  <a:rPr kumimoji="1" lang="ja-JP" altLang="en-US" sz="2400" dirty="0"/>
                  <a:t>乗に反比例する」</a:t>
                </a:r>
                <a:endParaRPr kumimoji="1" lang="en-US" altLang="ja-JP" sz="2400" dirty="0"/>
              </a:p>
              <a:p>
                <a:endParaRPr kumimoji="1" lang="en-US" altLang="ja-JP" sz="2400" dirty="0"/>
              </a:p>
              <a:p>
                <a:pPr algn="l"/>
                <a:r>
                  <a:rPr lang="ja-JP" altLang="en-US" sz="2400" b="0" i="0" u="none" strike="noStrike" baseline="0" dirty="0">
                    <a:latin typeface="UDReiminPr6N-Light"/>
                  </a:rPr>
                  <a:t>ティンバーゲンによって応用された</a:t>
                </a:r>
                <a:r>
                  <a:rPr lang="ja-JP" altLang="en-US" sz="2400" b="0" i="0" u="none" strike="noStrike" baseline="0" dirty="0">
                    <a:latin typeface="YuGoPr6N-Demi"/>
                  </a:rPr>
                  <a:t>重力方程式</a:t>
                </a:r>
                <a:endParaRPr kumimoji="1" lang="ja-JP" altLang="en-US" sz="3200" dirty="0"/>
              </a:p>
              <a:p>
                <a:pPr marL="0" indent="0">
                  <a:buNone/>
                </a:pPr>
                <a14:m>
                  <m:oMathPara xmlns:m="http://schemas.openxmlformats.org/officeDocument/2006/math">
                    <m:oMathParaPr>
                      <m:jc m:val="centerGroup"/>
                    </m:oMathParaPr>
                    <m:oMath xmlns:m="http://schemas.openxmlformats.org/officeDocument/2006/math">
                      <m:r>
                        <a:rPr lang="ja-JP" altLang="en-US" sz="2400" smtClean="0">
                          <a:latin typeface="Cambria Math" panose="02040503050406030204" pitchFamily="18" charset="0"/>
                        </a:rPr>
                        <m:t>２</m:t>
                      </m:r>
                      <m:r>
                        <a:rPr lang="ja-JP" altLang="ja-JP" sz="2400">
                          <a:latin typeface="Cambria Math" panose="02040503050406030204" pitchFamily="18" charset="0"/>
                        </a:rPr>
                        <m:t>国間</m:t>
                      </m:r>
                      <m:r>
                        <a:rPr lang="ja-JP" altLang="ja-JP" sz="2400">
                          <a:latin typeface="Cambria Math" panose="02040503050406030204" pitchFamily="18" charset="0"/>
                        </a:rPr>
                        <m:t>の</m:t>
                      </m:r>
                      <m:r>
                        <a:rPr lang="ja-JP" altLang="ja-JP" sz="2400">
                          <a:latin typeface="Cambria Math" panose="02040503050406030204" pitchFamily="18" charset="0"/>
                        </a:rPr>
                        <m:t>貿易額</m:t>
                      </m:r>
                      <m:r>
                        <a:rPr lang="ja-JP" altLang="en-US" sz="2400" i="1" smtClean="0">
                          <a:latin typeface="Cambria Math" panose="02040503050406030204" pitchFamily="18" charset="0"/>
                        </a:rPr>
                        <m:t>＝</m:t>
                      </m:r>
                      <m:r>
                        <m:rPr>
                          <m:sty m:val="p"/>
                        </m:rPr>
                        <a:rPr lang="en-US" altLang="ja-JP" sz="2400" b="0" i="0" smtClean="0">
                          <a:solidFill>
                            <a:srgbClr val="FF0000"/>
                          </a:solidFill>
                          <a:latin typeface="Cambria Math" panose="02040503050406030204" pitchFamily="18" charset="0"/>
                        </a:rPr>
                        <m:t>A</m:t>
                      </m:r>
                      <m:r>
                        <a:rPr lang="en-US" altLang="ja-JP" sz="2400" b="0" i="1" smtClean="0">
                          <a:solidFill>
                            <a:srgbClr val="FF0000"/>
                          </a:solidFill>
                          <a:latin typeface="Cambria Math" panose="02040503050406030204" pitchFamily="18" charset="0"/>
                          <a:ea typeface="Cambria Math" panose="02040503050406030204" pitchFamily="18" charset="0"/>
                        </a:rPr>
                        <m:t>×</m:t>
                      </m:r>
                      <m:f>
                        <m:fPr>
                          <m:ctrlPr>
                            <a:rPr lang="ja-JP" altLang="ja-JP" sz="2400" i="1">
                              <a:latin typeface="Cambria Math" panose="02040503050406030204" pitchFamily="18" charset="0"/>
                            </a:rPr>
                          </m:ctrlPr>
                        </m:fPr>
                        <m:num>
                          <m:r>
                            <a:rPr lang="ja-JP" altLang="ja-JP" sz="2400">
                              <a:latin typeface="Cambria Math" panose="02040503050406030204" pitchFamily="18" charset="0"/>
                            </a:rPr>
                            <m:t>輸出国</m:t>
                          </m:r>
                          <m:r>
                            <a:rPr lang="ja-JP" altLang="ja-JP" sz="2400">
                              <a:latin typeface="Cambria Math" panose="02040503050406030204" pitchFamily="18" charset="0"/>
                            </a:rPr>
                            <m:t>の</m:t>
                          </m:r>
                          <m:r>
                            <m:rPr>
                              <m:sty m:val="p"/>
                            </m:rPr>
                            <a:rPr lang="en-US" altLang="ja-JP" sz="2400">
                              <a:latin typeface="Cambria Math" panose="02040503050406030204" pitchFamily="18" charset="0"/>
                            </a:rPr>
                            <m:t>GDP</m:t>
                          </m:r>
                          <m:r>
                            <a:rPr lang="en-US" altLang="ja-JP" sz="2400" i="1" smtClean="0">
                              <a:latin typeface="Cambria Math" panose="02040503050406030204" pitchFamily="18" charset="0"/>
                              <a:ea typeface="Cambria Math" panose="02040503050406030204" pitchFamily="18" charset="0"/>
                            </a:rPr>
                            <m:t>×</m:t>
                          </m:r>
                          <m:r>
                            <a:rPr lang="ja-JP" altLang="ja-JP" sz="2400">
                              <a:latin typeface="Cambria Math" panose="02040503050406030204" pitchFamily="18" charset="0"/>
                            </a:rPr>
                            <m:t>輸入国</m:t>
                          </m:r>
                          <m:r>
                            <a:rPr lang="ja-JP" altLang="ja-JP" sz="2400">
                              <a:latin typeface="Cambria Math" panose="02040503050406030204" pitchFamily="18" charset="0"/>
                            </a:rPr>
                            <m:t>の</m:t>
                          </m:r>
                          <m:r>
                            <m:rPr>
                              <m:sty m:val="p"/>
                            </m:rPr>
                            <a:rPr lang="en-US" altLang="ja-JP" sz="2400">
                              <a:latin typeface="Cambria Math" panose="02040503050406030204" pitchFamily="18" charset="0"/>
                            </a:rPr>
                            <m:t>GDP</m:t>
                          </m:r>
                        </m:num>
                        <m:den>
                          <m:r>
                            <a:rPr lang="ja-JP" altLang="en-US" sz="2400" i="1" smtClean="0">
                              <a:latin typeface="Cambria Math" panose="02040503050406030204" pitchFamily="18" charset="0"/>
                            </a:rPr>
                            <m:t>２</m:t>
                          </m:r>
                          <m:r>
                            <a:rPr lang="ja-JP" altLang="ja-JP" sz="2400">
                              <a:latin typeface="Cambria Math" panose="02040503050406030204" pitchFamily="18" charset="0"/>
                            </a:rPr>
                            <m:t>国間</m:t>
                          </m:r>
                          <m:r>
                            <a:rPr lang="ja-JP" altLang="ja-JP" sz="2400">
                              <a:latin typeface="Cambria Math" panose="02040503050406030204" pitchFamily="18" charset="0"/>
                            </a:rPr>
                            <m:t>の</m:t>
                          </m:r>
                          <m:r>
                            <a:rPr lang="ja-JP" altLang="ja-JP" sz="2400">
                              <a:latin typeface="Cambria Math" panose="02040503050406030204" pitchFamily="18" charset="0"/>
                            </a:rPr>
                            <m:t>距離</m:t>
                          </m:r>
                        </m:den>
                      </m:f>
                    </m:oMath>
                  </m:oMathPara>
                </a14:m>
                <a:endParaRPr kumimoji="1" lang="en-US" altLang="ja-JP" sz="2400" dirty="0"/>
              </a:p>
              <a:p>
                <a:r>
                  <a:rPr kumimoji="1" lang="ja-JP" altLang="en-US" sz="2400" dirty="0"/>
                  <a:t>引力は</a:t>
                </a:r>
                <a:r>
                  <a:rPr kumimoji="1" lang="en-US" altLang="ja-JP" sz="2400" dirty="0"/>
                  <a:t>2 </a:t>
                </a:r>
                <a:r>
                  <a:rPr kumimoji="1" lang="ja-JP" altLang="en-US" sz="2400" dirty="0"/>
                  <a:t>国間の貿易額に，質量は</a:t>
                </a:r>
                <a:r>
                  <a:rPr kumimoji="1" lang="en-US" altLang="ja-JP" sz="2400" dirty="0"/>
                  <a:t>2 </a:t>
                </a:r>
                <a:r>
                  <a:rPr kumimoji="1" lang="ja-JP" altLang="en-US" sz="2400" dirty="0"/>
                  <a:t>国の経済規模（</a:t>
                </a:r>
                <a:r>
                  <a:rPr kumimoji="1" lang="en-US" altLang="ja-JP" sz="2400" dirty="0"/>
                  <a:t>GDP</a:t>
                </a:r>
                <a:r>
                  <a:rPr kumimoji="1" lang="ja-JP" altLang="en-US" sz="2400" dirty="0"/>
                  <a:t>）に置き換えられる</a:t>
                </a:r>
                <a:endParaRPr kumimoji="1" lang="en-US" altLang="ja-JP" sz="2400" dirty="0"/>
              </a:p>
              <a:p>
                <a:pPr marL="0" indent="0">
                  <a:buNone/>
                </a:pPr>
                <a:r>
                  <a:rPr kumimoji="1" lang="ja-JP" altLang="en-US" sz="1800" dirty="0">
                    <a:solidFill>
                      <a:srgbClr val="FF0000"/>
                    </a:solidFill>
                  </a:rPr>
                  <a:t>＊</a:t>
                </a:r>
                <a:r>
                  <a:rPr kumimoji="1" lang="en-US" altLang="ja-JP" sz="1800" dirty="0">
                    <a:solidFill>
                      <a:srgbClr val="FF0000"/>
                    </a:solidFill>
                  </a:rPr>
                  <a:t>(</a:t>
                </a:r>
                <a:r>
                  <a:rPr kumimoji="1" lang="ja-JP" altLang="en-US" sz="1800" dirty="0">
                    <a:solidFill>
                      <a:srgbClr val="FF0000"/>
                    </a:solidFill>
                  </a:rPr>
                  <a:t>本文訂正</a:t>
                </a:r>
                <a:r>
                  <a:rPr kumimoji="1" lang="en-US" altLang="ja-JP" sz="1800" dirty="0">
                    <a:solidFill>
                      <a:srgbClr val="FF0000"/>
                    </a:solidFill>
                  </a:rPr>
                  <a:t>)A</a:t>
                </a:r>
                <a:r>
                  <a:rPr kumimoji="1" lang="ja-JP" altLang="en-US" sz="1800" dirty="0">
                    <a:solidFill>
                      <a:srgbClr val="FF0000"/>
                    </a:solidFill>
                  </a:rPr>
                  <a:t>は定数を意味</a:t>
                </a:r>
              </a:p>
            </p:txBody>
          </p:sp>
        </mc:Choice>
        <mc:Fallback xmlns="">
          <p:sp>
            <p:nvSpPr>
              <p:cNvPr id="4" name="コンテンツ プレースホルダー 3">
                <a:extLst>
                  <a:ext uri="{FF2B5EF4-FFF2-40B4-BE49-F238E27FC236}">
                    <a16:creationId xmlns:a16="http://schemas.microsoft.com/office/drawing/2014/main" id="{4C09131A-C0ED-E3E1-5453-E36209F9E378}"/>
                  </a:ext>
                </a:extLst>
              </p:cNvPr>
              <p:cNvSpPr>
                <a:spLocks noGrp="1" noRot="1" noChangeAspect="1" noMove="1" noResize="1" noEditPoints="1" noAdjustHandles="1" noChangeArrowheads="1" noChangeShapeType="1" noTextEdit="1"/>
              </p:cNvSpPr>
              <p:nvPr>
                <p:ph sz="half" idx="2"/>
              </p:nvPr>
            </p:nvSpPr>
            <p:spPr>
              <a:xfrm>
                <a:off x="355904" y="2365395"/>
                <a:ext cx="7260446" cy="3824268"/>
              </a:xfrm>
              <a:blipFill>
                <a:blip r:embed="rId3"/>
                <a:stretch>
                  <a:fillRect l="-1092" t="-2871"/>
                </a:stretch>
              </a:blipFill>
            </p:spPr>
            <p:txBody>
              <a:bodyPr/>
              <a:lstStyle/>
              <a:p>
                <a:r>
                  <a:rPr lang="ja-JP" altLang="en-US">
                    <a:noFill/>
                  </a:rPr>
                  <a:t> </a:t>
                </a:r>
              </a:p>
            </p:txBody>
          </p:sp>
        </mc:Fallback>
      </mc:AlternateContent>
      <p:sp>
        <p:nvSpPr>
          <p:cNvPr id="5" name="テキスト プレースホルダー 4">
            <a:extLst>
              <a:ext uri="{FF2B5EF4-FFF2-40B4-BE49-F238E27FC236}">
                <a16:creationId xmlns:a16="http://schemas.microsoft.com/office/drawing/2014/main" id="{BB38153B-D68E-9416-B6C3-9B6ED189E187}"/>
              </a:ext>
            </a:extLst>
          </p:cNvPr>
          <p:cNvSpPr>
            <a:spLocks noGrp="1"/>
          </p:cNvSpPr>
          <p:nvPr>
            <p:ph type="body" sz="quarter" idx="3"/>
          </p:nvPr>
        </p:nvSpPr>
        <p:spPr>
          <a:xfrm>
            <a:off x="6510609" y="1490351"/>
            <a:ext cx="5183188" cy="823912"/>
          </a:xfrm>
        </p:spPr>
        <p:txBody>
          <a:bodyPr>
            <a:normAutofit/>
          </a:bodyPr>
          <a:lstStyle/>
          <a:p>
            <a:r>
              <a:rPr kumimoji="1" lang="en-US" altLang="ja-JP" dirty="0"/>
              <a:t>2</a:t>
            </a:r>
            <a:r>
              <a:rPr kumimoji="1" lang="ja-JP" altLang="en-US" dirty="0"/>
              <a:t>国間貿易は経済規模に比例・距離に反比例</a:t>
            </a:r>
          </a:p>
        </p:txBody>
      </p:sp>
      <p:pic>
        <p:nvPicPr>
          <p:cNvPr id="7" name="コンテンツ プレースホルダー 6">
            <a:extLst>
              <a:ext uri="{FF2B5EF4-FFF2-40B4-BE49-F238E27FC236}">
                <a16:creationId xmlns:a16="http://schemas.microsoft.com/office/drawing/2014/main" id="{20AF7CAC-3010-FFAC-C4F7-E9D45B5973AC}"/>
              </a:ext>
            </a:extLst>
          </p:cNvPr>
          <p:cNvPicPr>
            <a:picLocks noGrp="1" noChangeAspect="1"/>
          </p:cNvPicPr>
          <p:nvPr>
            <p:ph sz="quarter" idx="4"/>
          </p:nvPr>
        </p:nvPicPr>
        <p:blipFill>
          <a:blip r:embed="rId4"/>
          <a:stretch>
            <a:fillRect/>
          </a:stretch>
        </p:blipFill>
        <p:spPr>
          <a:xfrm>
            <a:off x="7446910" y="2314263"/>
            <a:ext cx="4506369" cy="3684588"/>
          </a:xfrm>
          <a:prstGeom prst="rect">
            <a:avLst/>
          </a:prstGeom>
        </p:spPr>
      </p:pic>
    </p:spTree>
    <p:extLst>
      <p:ext uri="{BB962C8B-B14F-4D97-AF65-F5344CB8AC3E}">
        <p14:creationId xmlns:p14="http://schemas.microsoft.com/office/powerpoint/2010/main" val="54455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C5AEA-339A-6E0B-4A29-E3897CB5C34C}"/>
              </a:ext>
            </a:extLst>
          </p:cNvPr>
          <p:cNvSpPr>
            <a:spLocks noGrp="1"/>
          </p:cNvSpPr>
          <p:nvPr>
            <p:ph type="title"/>
          </p:nvPr>
        </p:nvSpPr>
        <p:spPr>
          <a:xfrm>
            <a:off x="765176" y="-40058"/>
            <a:ext cx="10515600" cy="1009213"/>
          </a:xfrm>
        </p:spPr>
        <p:txBody>
          <a:bodyPr>
            <a:normAutofit/>
          </a:bodyPr>
          <a:lstStyle/>
          <a:p>
            <a:pPr algn="l"/>
            <a:r>
              <a:rPr kumimoji="1" lang="ja-JP" altLang="en-US" sz="3200" dirty="0"/>
              <a:t>３　</a:t>
            </a:r>
            <a:r>
              <a:rPr lang="ja-JP" altLang="en-US" sz="3200" b="1" i="0" u="none" strike="noStrike" baseline="0" dirty="0">
                <a:latin typeface="YuGoPr6N-Bold"/>
              </a:rPr>
              <a:t>生産要素の移動と国際経済取引の新しい形態</a:t>
            </a:r>
            <a:endParaRPr kumimoji="1" lang="ja-JP" altLang="en-US" sz="3200" dirty="0"/>
          </a:p>
        </p:txBody>
      </p:sp>
      <p:sp>
        <p:nvSpPr>
          <p:cNvPr id="4" name="コンテンツ プレースホルダー 3">
            <a:extLst>
              <a:ext uri="{FF2B5EF4-FFF2-40B4-BE49-F238E27FC236}">
                <a16:creationId xmlns:a16="http://schemas.microsoft.com/office/drawing/2014/main" id="{A7F26DED-8C27-9721-D1CB-07C6F8728374}"/>
              </a:ext>
            </a:extLst>
          </p:cNvPr>
          <p:cNvSpPr>
            <a:spLocks noGrp="1"/>
          </p:cNvSpPr>
          <p:nvPr>
            <p:ph sz="half" idx="2"/>
          </p:nvPr>
        </p:nvSpPr>
        <p:spPr>
          <a:xfrm>
            <a:off x="715897" y="969155"/>
            <a:ext cx="5157787" cy="3684588"/>
          </a:xfrm>
        </p:spPr>
        <p:txBody>
          <a:bodyPr>
            <a:noAutofit/>
          </a:bodyPr>
          <a:lstStyle/>
          <a:p>
            <a:r>
              <a:rPr kumimoji="1" lang="ja-JP" altLang="en-US" dirty="0"/>
              <a:t>生産要素である資本の移動</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企業の海外進出を反映</a:t>
            </a:r>
            <a:endParaRPr lang="en-US" altLang="ja-JP" dirty="0">
              <a:sym typeface="Wingdings" panose="05000000000000000000" pitchFamily="2" charset="2"/>
            </a:endParaRPr>
          </a:p>
          <a:p>
            <a:pPr algn="l"/>
            <a:endParaRPr lang="en-US" altLang="ja-JP" b="0" i="0" u="none" strike="noStrike" baseline="0" dirty="0">
              <a:latin typeface="UDReiminPr6N-Light"/>
            </a:endParaRPr>
          </a:p>
          <a:p>
            <a:pPr algn="l"/>
            <a:r>
              <a:rPr lang="ja-JP" altLang="en-US" b="0" i="0" u="none" strike="noStrike" baseline="0" dirty="0">
                <a:latin typeface="UDReiminPr6N-Light"/>
              </a:rPr>
              <a:t>外国に新規の子会社を設立（グリーンフィールド投資）あるいは</a:t>
            </a:r>
          </a:p>
          <a:p>
            <a:pPr algn="l"/>
            <a:r>
              <a:rPr lang="ja-JP" altLang="en-US" b="0" i="0" u="none" strike="noStrike" baseline="0" dirty="0">
                <a:latin typeface="UDReiminPr6N-Light"/>
              </a:rPr>
              <a:t>既存の日本企業を買収して進出（</a:t>
            </a:r>
            <a:r>
              <a:rPr lang="en-US" altLang="ja-JP" b="0" i="0" u="none" strike="noStrike" baseline="0" dirty="0">
                <a:latin typeface="CenturyStd-Book"/>
              </a:rPr>
              <a:t>M&amp;A </a:t>
            </a:r>
            <a:r>
              <a:rPr lang="ja-JP" altLang="en-US" b="0" i="0" u="none" strike="noStrike" baseline="0" dirty="0">
                <a:latin typeface="UDReiminPr6N-Light"/>
              </a:rPr>
              <a:t>投資）</a:t>
            </a:r>
            <a:endParaRPr lang="en-US" altLang="ja-JP" b="0" i="0" u="none" strike="noStrike" baseline="0" dirty="0">
              <a:latin typeface="UDReiminPr6N-Light"/>
            </a:endParaRPr>
          </a:p>
          <a:p>
            <a:pPr algn="l"/>
            <a:r>
              <a:rPr kumimoji="1" lang="ja-JP" altLang="en-US" dirty="0"/>
              <a:t>本拠地以外の外国でも事業活動を行う企業のことを</a:t>
            </a:r>
            <a:r>
              <a:rPr kumimoji="1" lang="ja-JP" altLang="en-US" dirty="0">
                <a:highlight>
                  <a:srgbClr val="FFFF00"/>
                </a:highlight>
              </a:rPr>
              <a:t>多国籍企業（</a:t>
            </a:r>
            <a:r>
              <a:rPr kumimoji="1" lang="pt-BR" altLang="ja-JP" dirty="0">
                <a:highlight>
                  <a:srgbClr val="FFFF00"/>
                </a:highlight>
              </a:rPr>
              <a:t>multinational enterprise: MNE</a:t>
            </a:r>
            <a:r>
              <a:rPr kumimoji="1" lang="ja-JP" altLang="pt-BR" dirty="0">
                <a:highlight>
                  <a:srgbClr val="FFFF00"/>
                </a:highlight>
              </a:rPr>
              <a:t>）</a:t>
            </a:r>
            <a:r>
              <a:rPr kumimoji="1" lang="ja-JP" altLang="en-US" dirty="0"/>
              <a:t>と呼ぶ</a:t>
            </a:r>
          </a:p>
        </p:txBody>
      </p:sp>
      <p:sp>
        <p:nvSpPr>
          <p:cNvPr id="5" name="テキスト プレースホルダー 4">
            <a:extLst>
              <a:ext uri="{FF2B5EF4-FFF2-40B4-BE49-F238E27FC236}">
                <a16:creationId xmlns:a16="http://schemas.microsoft.com/office/drawing/2014/main" id="{A86B9166-FBAD-63D9-6FB7-F2F304CE9F0E}"/>
              </a:ext>
            </a:extLst>
          </p:cNvPr>
          <p:cNvSpPr>
            <a:spLocks noGrp="1"/>
          </p:cNvSpPr>
          <p:nvPr>
            <p:ph type="body" sz="quarter" idx="3"/>
          </p:nvPr>
        </p:nvSpPr>
        <p:spPr>
          <a:xfrm>
            <a:off x="6407644" y="969155"/>
            <a:ext cx="5687623" cy="958645"/>
          </a:xfrm>
        </p:spPr>
        <p:txBody>
          <a:bodyPr>
            <a:normAutofit fontScale="92500"/>
          </a:bodyPr>
          <a:lstStyle/>
          <a:p>
            <a:pPr marL="342900" indent="-342900">
              <a:buFont typeface="Arial" panose="020B0604020202020204" pitchFamily="34" charset="0"/>
              <a:buChar char="•"/>
            </a:pPr>
            <a:r>
              <a:rPr kumimoji="1" lang="en-US" altLang="ja-JP" b="0" dirty="0"/>
              <a:t>90</a:t>
            </a:r>
            <a:r>
              <a:rPr kumimoji="1" lang="ja-JP" altLang="en-US" b="0" dirty="0"/>
              <a:t>年代以降急増する直接投資</a:t>
            </a:r>
            <a:endParaRPr kumimoji="1" lang="en-US" altLang="ja-JP" b="0" dirty="0"/>
          </a:p>
          <a:p>
            <a:pPr marL="342900" indent="-342900">
              <a:buFont typeface="Arial" panose="020B0604020202020204" pitchFamily="34" charset="0"/>
              <a:buChar char="•"/>
            </a:pPr>
            <a:r>
              <a:rPr lang="ja-JP" altLang="en-US" b="0" dirty="0"/>
              <a:t>近年は途上国の対外投資も増えつつある</a:t>
            </a:r>
            <a:endParaRPr kumimoji="1" lang="ja-JP" altLang="en-US" b="0" dirty="0"/>
          </a:p>
        </p:txBody>
      </p:sp>
      <p:pic>
        <p:nvPicPr>
          <p:cNvPr id="7" name="コンテンツ プレースホルダー 6">
            <a:extLst>
              <a:ext uri="{FF2B5EF4-FFF2-40B4-BE49-F238E27FC236}">
                <a16:creationId xmlns:a16="http://schemas.microsoft.com/office/drawing/2014/main" id="{9053D5D9-9DCD-7FB3-BBDD-4DBC7CE35E0F}"/>
              </a:ext>
            </a:extLst>
          </p:cNvPr>
          <p:cNvPicPr>
            <a:picLocks noGrp="1" noChangeAspect="1"/>
          </p:cNvPicPr>
          <p:nvPr>
            <p:ph sz="quarter" idx="4"/>
          </p:nvPr>
        </p:nvPicPr>
        <p:blipFill>
          <a:blip r:embed="rId2"/>
          <a:stretch>
            <a:fillRect/>
          </a:stretch>
        </p:blipFill>
        <p:spPr>
          <a:xfrm>
            <a:off x="5789873" y="2184705"/>
            <a:ext cx="6359045" cy="4363932"/>
          </a:xfrm>
          <a:prstGeom prst="rect">
            <a:avLst/>
          </a:prstGeom>
        </p:spPr>
      </p:pic>
    </p:spTree>
    <p:extLst>
      <p:ext uri="{BB962C8B-B14F-4D97-AF65-F5344CB8AC3E}">
        <p14:creationId xmlns:p14="http://schemas.microsoft.com/office/powerpoint/2010/main" val="956137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DDB16-0257-383D-B3B6-1E2C500642AE}"/>
              </a:ext>
            </a:extLst>
          </p:cNvPr>
          <p:cNvSpPr>
            <a:spLocks noGrp="1"/>
          </p:cNvSpPr>
          <p:nvPr>
            <p:ph type="title"/>
          </p:nvPr>
        </p:nvSpPr>
        <p:spPr/>
        <p:txBody>
          <a:bodyPr/>
          <a:lstStyle/>
          <a:p>
            <a:r>
              <a:rPr kumimoji="1" lang="ja-JP" altLang="en-US" dirty="0"/>
              <a:t>存在感増す多国籍企業</a:t>
            </a:r>
          </a:p>
        </p:txBody>
      </p:sp>
      <p:sp>
        <p:nvSpPr>
          <p:cNvPr id="4" name="コンテンツ プレースホルダー 3">
            <a:extLst>
              <a:ext uri="{FF2B5EF4-FFF2-40B4-BE49-F238E27FC236}">
                <a16:creationId xmlns:a16="http://schemas.microsoft.com/office/drawing/2014/main" id="{0B980C72-8F2D-CAA0-22A3-BD09F7FA1453}"/>
              </a:ext>
            </a:extLst>
          </p:cNvPr>
          <p:cNvSpPr>
            <a:spLocks noGrp="1"/>
          </p:cNvSpPr>
          <p:nvPr>
            <p:ph sz="half" idx="2"/>
          </p:nvPr>
        </p:nvSpPr>
        <p:spPr>
          <a:xfrm>
            <a:off x="755612" y="1806898"/>
            <a:ext cx="5241963" cy="4382765"/>
          </a:xfrm>
        </p:spPr>
        <p:txBody>
          <a:bodyPr/>
          <a:lstStyle/>
          <a:p>
            <a:r>
              <a:rPr kumimoji="1" lang="ja-JP" altLang="en-US" dirty="0"/>
              <a:t>一国の経済規模に匹敵する多国籍企業</a:t>
            </a:r>
            <a:endParaRPr lang="en-US" altLang="ja-JP" dirty="0"/>
          </a:p>
          <a:p>
            <a:r>
              <a:rPr kumimoji="1" lang="ja-JP" altLang="en-US" dirty="0"/>
              <a:t>日本のトヨタ自動車で売上高は</a:t>
            </a:r>
            <a:r>
              <a:rPr kumimoji="1" lang="en-US" altLang="ja-JP" dirty="0"/>
              <a:t>2700 </a:t>
            </a:r>
            <a:r>
              <a:rPr kumimoji="1" lang="ja-JP" altLang="en-US" dirty="0"/>
              <a:t>億ドル余り，ベトナムの</a:t>
            </a:r>
            <a:r>
              <a:rPr kumimoji="1" lang="en-US" altLang="ja-JP" dirty="0"/>
              <a:t>GDP</a:t>
            </a:r>
            <a:r>
              <a:rPr kumimoji="1" lang="ja-JP" altLang="en-US" dirty="0"/>
              <a:t>（</a:t>
            </a:r>
            <a:r>
              <a:rPr kumimoji="1" lang="en-US" altLang="ja-JP" dirty="0"/>
              <a:t>2603 </a:t>
            </a:r>
            <a:r>
              <a:rPr kumimoji="1" lang="ja-JP" altLang="en-US" dirty="0"/>
              <a:t>億ドル，</a:t>
            </a:r>
            <a:r>
              <a:rPr kumimoji="1" lang="en-US" altLang="ja-JP" dirty="0"/>
              <a:t>2019 </a:t>
            </a:r>
            <a:r>
              <a:rPr kumimoji="1" lang="ja-JP" altLang="en-US" dirty="0"/>
              <a:t>年）を超える規模</a:t>
            </a:r>
            <a:endParaRPr kumimoji="1" lang="en-US" altLang="ja-JP" dirty="0"/>
          </a:p>
          <a:p>
            <a:r>
              <a:rPr lang="ja-JP" altLang="en-US" dirty="0"/>
              <a:t>海外売上が売上の大部分を占める</a:t>
            </a:r>
            <a:endParaRPr kumimoji="1" lang="ja-JP" altLang="en-US" dirty="0"/>
          </a:p>
        </p:txBody>
      </p:sp>
      <p:pic>
        <p:nvPicPr>
          <p:cNvPr id="7" name="コンテンツ プレースホルダー 6">
            <a:extLst>
              <a:ext uri="{FF2B5EF4-FFF2-40B4-BE49-F238E27FC236}">
                <a16:creationId xmlns:a16="http://schemas.microsoft.com/office/drawing/2014/main" id="{4F370A20-5258-8BF8-5727-BCAFC7C04151}"/>
              </a:ext>
            </a:extLst>
          </p:cNvPr>
          <p:cNvPicPr>
            <a:picLocks noGrp="1" noChangeAspect="1"/>
          </p:cNvPicPr>
          <p:nvPr>
            <p:ph sz="quarter" idx="4"/>
          </p:nvPr>
        </p:nvPicPr>
        <p:blipFill>
          <a:blip r:embed="rId2"/>
          <a:stretch>
            <a:fillRect/>
          </a:stretch>
        </p:blipFill>
        <p:spPr>
          <a:xfrm>
            <a:off x="6501402" y="-33958"/>
            <a:ext cx="4433071" cy="7029465"/>
          </a:xfrm>
          <a:prstGeom prst="rect">
            <a:avLst/>
          </a:prstGeom>
        </p:spPr>
      </p:pic>
    </p:spTree>
    <p:extLst>
      <p:ext uri="{BB962C8B-B14F-4D97-AF65-F5344CB8AC3E}">
        <p14:creationId xmlns:p14="http://schemas.microsoft.com/office/powerpoint/2010/main" val="262487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241D6B-42BB-DD36-2EDB-3E365A7129D7}"/>
              </a:ext>
            </a:extLst>
          </p:cNvPr>
          <p:cNvSpPr>
            <a:spLocks noGrp="1"/>
          </p:cNvSpPr>
          <p:nvPr>
            <p:ph type="title"/>
          </p:nvPr>
        </p:nvSpPr>
        <p:spPr/>
        <p:txBody>
          <a:bodyPr/>
          <a:lstStyle/>
          <a:p>
            <a:r>
              <a:rPr kumimoji="1" lang="ja-JP" altLang="en-US" dirty="0"/>
              <a:t>企業の多国籍化と技術移転</a:t>
            </a:r>
          </a:p>
        </p:txBody>
      </p:sp>
      <p:sp>
        <p:nvSpPr>
          <p:cNvPr id="4" name="コンテンツ プレースホルダー 3">
            <a:extLst>
              <a:ext uri="{FF2B5EF4-FFF2-40B4-BE49-F238E27FC236}">
                <a16:creationId xmlns:a16="http://schemas.microsoft.com/office/drawing/2014/main" id="{411510D6-46E4-607C-7337-F5FF0DE84AE3}"/>
              </a:ext>
            </a:extLst>
          </p:cNvPr>
          <p:cNvSpPr>
            <a:spLocks noGrp="1"/>
          </p:cNvSpPr>
          <p:nvPr>
            <p:ph sz="half" idx="2"/>
          </p:nvPr>
        </p:nvSpPr>
        <p:spPr>
          <a:xfrm>
            <a:off x="228353" y="1743517"/>
            <a:ext cx="5718327" cy="4498975"/>
          </a:xfrm>
        </p:spPr>
        <p:txBody>
          <a:bodyPr>
            <a:normAutofit fontScale="92500" lnSpcReduction="10000"/>
          </a:bodyPr>
          <a:lstStyle/>
          <a:p>
            <a:r>
              <a:rPr kumimoji="1" lang="ja-JP" altLang="en-US" dirty="0"/>
              <a:t>多国籍企業により技術貿易も活発化</a:t>
            </a:r>
            <a:endParaRPr kumimoji="1" lang="en-US" altLang="ja-JP" dirty="0"/>
          </a:p>
          <a:p>
            <a:pPr marL="0" indent="0">
              <a:buNone/>
            </a:pPr>
            <a:r>
              <a:rPr kumimoji="1" lang="en-US" altLang="ja-JP" dirty="0">
                <a:sym typeface="Wingdings" panose="05000000000000000000" pitchFamily="2" charset="2"/>
              </a:rPr>
              <a:t></a:t>
            </a:r>
            <a:r>
              <a:rPr kumimoji="1" lang="ja-JP" altLang="en-US" dirty="0"/>
              <a:t>親会社と海外子会社との間でモノの取引だけでなく技術知識の移転も増加</a:t>
            </a:r>
            <a:endParaRPr kumimoji="1" lang="en-US" altLang="ja-JP" dirty="0"/>
          </a:p>
          <a:p>
            <a:pPr marL="0" indent="0">
              <a:buNone/>
            </a:pPr>
            <a:r>
              <a:rPr lang="ja-JP" altLang="en-US" dirty="0"/>
              <a:t>例：</a:t>
            </a:r>
            <a:r>
              <a:rPr kumimoji="1" lang="ja-JP" altLang="en-US" dirty="0"/>
              <a:t>日本の技術輸出額のうち海外子会社への輸出割合</a:t>
            </a:r>
            <a:r>
              <a:rPr kumimoji="1" lang="en-US" altLang="ja-JP" dirty="0"/>
              <a:t>70</a:t>
            </a:r>
            <a:r>
              <a:rPr kumimoji="1" lang="ja-JP" altLang="en-US" dirty="0"/>
              <a:t>％（</a:t>
            </a:r>
            <a:r>
              <a:rPr kumimoji="1" lang="en-US" altLang="ja-JP" dirty="0"/>
              <a:t>2010</a:t>
            </a:r>
            <a:r>
              <a:rPr kumimoji="1" lang="ja-JP" altLang="en-US" dirty="0"/>
              <a:t>年）</a:t>
            </a:r>
            <a:r>
              <a:rPr kumimoji="1" lang="en-US" altLang="ja-JP" dirty="0">
                <a:sym typeface="Wingdings" panose="05000000000000000000" pitchFamily="2" charset="2"/>
              </a:rPr>
              <a:t></a:t>
            </a:r>
            <a:r>
              <a:rPr lang="en-US" altLang="ja-JP" dirty="0"/>
              <a:t>74</a:t>
            </a:r>
            <a:r>
              <a:rPr lang="ja-JP" altLang="en-US" dirty="0"/>
              <a:t>％（</a:t>
            </a:r>
            <a:r>
              <a:rPr lang="en-US" altLang="ja-JP" dirty="0"/>
              <a:t>2020</a:t>
            </a:r>
            <a:r>
              <a:rPr lang="ja-JP" altLang="en-US" dirty="0"/>
              <a:t>年）</a:t>
            </a:r>
            <a:endParaRPr lang="en-US" altLang="ja-JP" dirty="0"/>
          </a:p>
          <a:p>
            <a:pPr marL="0" indent="0">
              <a:buNone/>
            </a:pPr>
            <a:endParaRPr lang="en-US" altLang="ja-JP" dirty="0"/>
          </a:p>
          <a:p>
            <a:pPr marL="0" indent="0">
              <a:buNone/>
            </a:pPr>
            <a:r>
              <a:rPr lang="ja-JP" altLang="en-US" dirty="0"/>
              <a:t>投資受入れ国：技術移転の恩恵</a:t>
            </a:r>
            <a:endParaRPr lang="en-US" altLang="ja-JP" dirty="0"/>
          </a:p>
          <a:p>
            <a:pPr marL="0" indent="0">
              <a:buNone/>
            </a:pPr>
            <a:r>
              <a:rPr kumimoji="1" lang="ja-JP" altLang="en-US" dirty="0"/>
              <a:t>投資元国：技術流出・産業空洞化の懸念</a:t>
            </a:r>
          </a:p>
        </p:txBody>
      </p:sp>
      <p:pic>
        <p:nvPicPr>
          <p:cNvPr id="7" name="コンテンツ プレースホルダー 6">
            <a:extLst>
              <a:ext uri="{FF2B5EF4-FFF2-40B4-BE49-F238E27FC236}">
                <a16:creationId xmlns:a16="http://schemas.microsoft.com/office/drawing/2014/main" id="{5F19A246-E3C5-17FE-8308-E9CC8E46C599}"/>
              </a:ext>
            </a:extLst>
          </p:cNvPr>
          <p:cNvPicPr>
            <a:picLocks noGrp="1" noChangeAspect="1"/>
          </p:cNvPicPr>
          <p:nvPr>
            <p:ph sz="quarter" idx="4"/>
          </p:nvPr>
        </p:nvPicPr>
        <p:blipFill>
          <a:blip r:embed="rId2"/>
          <a:stretch>
            <a:fillRect/>
          </a:stretch>
        </p:blipFill>
        <p:spPr>
          <a:xfrm>
            <a:off x="5816296" y="2014965"/>
            <a:ext cx="6037842" cy="4220683"/>
          </a:xfrm>
          <a:prstGeom prst="rect">
            <a:avLst/>
          </a:prstGeom>
        </p:spPr>
      </p:pic>
    </p:spTree>
    <p:extLst>
      <p:ext uri="{BB962C8B-B14F-4D97-AF65-F5344CB8AC3E}">
        <p14:creationId xmlns:p14="http://schemas.microsoft.com/office/powerpoint/2010/main" val="369000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F2639-84BE-6DAC-9F8F-8A04494F4285}"/>
              </a:ext>
            </a:extLst>
          </p:cNvPr>
          <p:cNvSpPr>
            <a:spLocks noGrp="1"/>
          </p:cNvSpPr>
          <p:nvPr>
            <p:ph type="title"/>
          </p:nvPr>
        </p:nvSpPr>
        <p:spPr/>
        <p:txBody>
          <a:bodyPr/>
          <a:lstStyle/>
          <a:p>
            <a:r>
              <a:rPr kumimoji="1" lang="ja-JP" altLang="en-US" dirty="0"/>
              <a:t>移民・外国人労働者</a:t>
            </a:r>
          </a:p>
        </p:txBody>
      </p:sp>
      <p:sp>
        <p:nvSpPr>
          <p:cNvPr id="4" name="コンテンツ プレースホルダー 3">
            <a:extLst>
              <a:ext uri="{FF2B5EF4-FFF2-40B4-BE49-F238E27FC236}">
                <a16:creationId xmlns:a16="http://schemas.microsoft.com/office/drawing/2014/main" id="{1A948802-D1D9-BE8B-116B-A163688A961B}"/>
              </a:ext>
            </a:extLst>
          </p:cNvPr>
          <p:cNvSpPr>
            <a:spLocks noGrp="1"/>
          </p:cNvSpPr>
          <p:nvPr>
            <p:ph sz="half" idx="2"/>
          </p:nvPr>
        </p:nvSpPr>
        <p:spPr>
          <a:xfrm>
            <a:off x="229969" y="1681163"/>
            <a:ext cx="5499309" cy="4678439"/>
          </a:xfrm>
        </p:spPr>
        <p:txBody>
          <a:bodyPr>
            <a:normAutofit fontScale="70000" lnSpcReduction="20000"/>
          </a:bodyPr>
          <a:lstStyle/>
          <a:p>
            <a:r>
              <a:rPr kumimoji="1" lang="ja-JP" altLang="en-US" dirty="0"/>
              <a:t>生産要素の移動として，労働の国境を越えた移動拡大もグローバル化の</a:t>
            </a:r>
            <a:r>
              <a:rPr kumimoji="1" lang="en-US" altLang="ja-JP" dirty="0"/>
              <a:t>1 </a:t>
            </a:r>
            <a:r>
              <a:rPr kumimoji="1" lang="ja-JP" altLang="en-US" dirty="0"/>
              <a:t>側面</a:t>
            </a:r>
            <a:endParaRPr kumimoji="1" lang="en-US" altLang="ja-JP" dirty="0"/>
          </a:p>
          <a:p>
            <a:r>
              <a:rPr lang="ja-JP" altLang="en-US" dirty="0"/>
              <a:t>受入国はアメリカ（</a:t>
            </a:r>
            <a:r>
              <a:rPr lang="en-US" altLang="ja-JP" dirty="0"/>
              <a:t>5063</a:t>
            </a:r>
            <a:r>
              <a:rPr lang="ja-JP" altLang="en-US" dirty="0"/>
              <a:t>万人）、ドイツ（</a:t>
            </a:r>
            <a:r>
              <a:rPr lang="en-US" altLang="ja-JP" dirty="0"/>
              <a:t>1576</a:t>
            </a:r>
            <a:r>
              <a:rPr lang="ja-JP" altLang="en-US" dirty="0"/>
              <a:t>万人）など欧米に集中</a:t>
            </a:r>
            <a:endParaRPr lang="en-US" altLang="ja-JP" dirty="0"/>
          </a:p>
          <a:p>
            <a:r>
              <a:rPr kumimoji="1" lang="ja-JP" altLang="en-US" dirty="0"/>
              <a:t>低賃金国</a:t>
            </a:r>
            <a:r>
              <a:rPr kumimoji="1" lang="en-US" altLang="ja-JP" dirty="0">
                <a:sym typeface="Wingdings" panose="05000000000000000000" pitchFamily="2" charset="2"/>
              </a:rPr>
              <a:t></a:t>
            </a:r>
            <a:r>
              <a:rPr kumimoji="1" lang="ja-JP" altLang="en-US" dirty="0">
                <a:sym typeface="Wingdings" panose="05000000000000000000" pitchFamily="2" charset="2"/>
              </a:rPr>
              <a:t>高賃金国への移動</a:t>
            </a:r>
            <a:endParaRPr kumimoji="1" lang="en-US" altLang="ja-JP" dirty="0">
              <a:sym typeface="Wingdings" panose="05000000000000000000" pitchFamily="2" charset="2"/>
            </a:endParaRPr>
          </a:p>
          <a:p>
            <a:r>
              <a:rPr kumimoji="1" lang="ja-JP" altLang="en-US" dirty="0"/>
              <a:t>移民は労働力として寄与する一方、職が脅かされることや，社会保障費の増加や治安の悪化などへの懸念から</a:t>
            </a:r>
            <a:r>
              <a:rPr kumimoji="1" lang="en-US" altLang="ja-JP" dirty="0"/>
              <a:t>2010</a:t>
            </a:r>
            <a:r>
              <a:rPr kumimoji="1" lang="ja-JP" altLang="en-US" dirty="0"/>
              <a:t>年代後半には反移民が台頭</a:t>
            </a:r>
          </a:p>
          <a:p>
            <a:pPr>
              <a:buFont typeface="Wingdings" panose="05000000000000000000" pitchFamily="2" charset="2"/>
              <a:buChar char="Ø"/>
            </a:pPr>
            <a:r>
              <a:rPr kumimoji="1" lang="ja-JP" altLang="en-US" dirty="0"/>
              <a:t>イギリスの欧州連合（</a:t>
            </a:r>
            <a:r>
              <a:rPr kumimoji="1" lang="en-US" altLang="ja-JP" dirty="0"/>
              <a:t>European Union: EU</a:t>
            </a:r>
            <a:r>
              <a:rPr kumimoji="1" lang="ja-JP" altLang="en-US" dirty="0"/>
              <a:t>）離脱</a:t>
            </a:r>
            <a:endParaRPr lang="en-US" altLang="ja-JP" dirty="0"/>
          </a:p>
          <a:p>
            <a:pPr>
              <a:buFont typeface="Wingdings" panose="05000000000000000000" pitchFamily="2" charset="2"/>
              <a:buChar char="Ø"/>
            </a:pPr>
            <a:r>
              <a:rPr kumimoji="1" lang="ja-JP" altLang="en-US" dirty="0"/>
              <a:t>ヨーロッパ内での反移民を掲げる極右政党の躍進，</a:t>
            </a:r>
            <a:endParaRPr kumimoji="1" lang="en-US" altLang="ja-JP" dirty="0"/>
          </a:p>
          <a:p>
            <a:r>
              <a:rPr lang="ja-JP" altLang="en-US" dirty="0"/>
              <a:t>米</a:t>
            </a:r>
            <a:r>
              <a:rPr kumimoji="1" lang="ja-JP" altLang="en-US" dirty="0"/>
              <a:t>・トランプ政権時の移民規制措置など</a:t>
            </a:r>
            <a:endParaRPr kumimoji="1" lang="en-US" altLang="ja-JP" dirty="0"/>
          </a:p>
          <a:p>
            <a:r>
              <a:rPr kumimoji="1" lang="ja-JP" altLang="en-US" dirty="0"/>
              <a:t>日本は労働力不足から外国人労働者の受け入れを拡大（</a:t>
            </a:r>
            <a:r>
              <a:rPr kumimoji="1" lang="en-US" altLang="ja-JP" dirty="0"/>
              <a:t>19</a:t>
            </a:r>
            <a:r>
              <a:rPr kumimoji="1" lang="ja-JP" altLang="en-US" dirty="0"/>
              <a:t>年改正入管法）</a:t>
            </a:r>
          </a:p>
        </p:txBody>
      </p:sp>
      <p:sp>
        <p:nvSpPr>
          <p:cNvPr id="5" name="テキスト プレースホルダー 4">
            <a:extLst>
              <a:ext uri="{FF2B5EF4-FFF2-40B4-BE49-F238E27FC236}">
                <a16:creationId xmlns:a16="http://schemas.microsoft.com/office/drawing/2014/main" id="{28EC5030-1AB0-E621-A489-27B4D83AD924}"/>
              </a:ext>
            </a:extLst>
          </p:cNvPr>
          <p:cNvSpPr>
            <a:spLocks noGrp="1"/>
          </p:cNvSpPr>
          <p:nvPr>
            <p:ph type="body" sz="quarter" idx="3"/>
          </p:nvPr>
        </p:nvSpPr>
        <p:spPr/>
        <p:txBody>
          <a:bodyPr/>
          <a:lstStyle/>
          <a:p>
            <a:endParaRPr kumimoji="1" lang="ja-JP" altLang="en-US"/>
          </a:p>
        </p:txBody>
      </p:sp>
      <p:pic>
        <p:nvPicPr>
          <p:cNvPr id="7" name="コンテンツ プレースホルダー 6">
            <a:extLst>
              <a:ext uri="{FF2B5EF4-FFF2-40B4-BE49-F238E27FC236}">
                <a16:creationId xmlns:a16="http://schemas.microsoft.com/office/drawing/2014/main" id="{BCD66951-74A5-72D0-6DE7-8F7CB4D8C789}"/>
              </a:ext>
            </a:extLst>
          </p:cNvPr>
          <p:cNvPicPr>
            <a:picLocks noGrp="1" noChangeAspect="1"/>
          </p:cNvPicPr>
          <p:nvPr>
            <p:ph sz="quarter" idx="4"/>
          </p:nvPr>
        </p:nvPicPr>
        <p:blipFill>
          <a:blip r:embed="rId2"/>
          <a:stretch>
            <a:fillRect/>
          </a:stretch>
        </p:blipFill>
        <p:spPr>
          <a:xfrm>
            <a:off x="5712450" y="1549552"/>
            <a:ext cx="6479550" cy="4738869"/>
          </a:xfrm>
          <a:prstGeom prst="rect">
            <a:avLst/>
          </a:prstGeom>
        </p:spPr>
      </p:pic>
    </p:spTree>
    <p:extLst>
      <p:ext uri="{BB962C8B-B14F-4D97-AF65-F5344CB8AC3E}">
        <p14:creationId xmlns:p14="http://schemas.microsoft.com/office/powerpoint/2010/main" val="97803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408F1-A5E6-7BE3-4C84-BFB06A913B1C}"/>
              </a:ext>
            </a:extLst>
          </p:cNvPr>
          <p:cNvSpPr>
            <a:spLocks noGrp="1"/>
          </p:cNvSpPr>
          <p:nvPr>
            <p:ph type="title"/>
          </p:nvPr>
        </p:nvSpPr>
        <p:spPr/>
        <p:txBody>
          <a:bodyPr/>
          <a:lstStyle/>
          <a:p>
            <a:r>
              <a:rPr kumimoji="1" lang="ja-JP" altLang="en-US" dirty="0"/>
              <a:t>サービス貿易</a:t>
            </a:r>
          </a:p>
        </p:txBody>
      </p:sp>
      <p:sp>
        <p:nvSpPr>
          <p:cNvPr id="3" name="テキスト プレースホルダー 2">
            <a:extLst>
              <a:ext uri="{FF2B5EF4-FFF2-40B4-BE49-F238E27FC236}">
                <a16:creationId xmlns:a16="http://schemas.microsoft.com/office/drawing/2014/main" id="{3003A05E-EC35-406E-B2DD-982D7F7A0222}"/>
              </a:ext>
            </a:extLst>
          </p:cNvPr>
          <p:cNvSpPr>
            <a:spLocks noGrp="1"/>
          </p:cNvSpPr>
          <p:nvPr>
            <p:ph type="body" idx="1"/>
          </p:nvPr>
        </p:nvSpPr>
        <p:spPr>
          <a:xfrm>
            <a:off x="401752" y="1363587"/>
            <a:ext cx="5157787" cy="823912"/>
          </a:xfrm>
        </p:spPr>
        <p:txBody>
          <a:bodyPr/>
          <a:lstStyle/>
          <a:p>
            <a:r>
              <a:rPr kumimoji="1" lang="ja-JP" altLang="en-US" dirty="0"/>
              <a:t>サービス貿易の類型</a:t>
            </a:r>
          </a:p>
        </p:txBody>
      </p:sp>
      <p:sp>
        <p:nvSpPr>
          <p:cNvPr id="4" name="コンテンツ プレースホルダー 3">
            <a:extLst>
              <a:ext uri="{FF2B5EF4-FFF2-40B4-BE49-F238E27FC236}">
                <a16:creationId xmlns:a16="http://schemas.microsoft.com/office/drawing/2014/main" id="{F8389169-9C1F-FEC4-9FB2-53F915EECDC9}"/>
              </a:ext>
            </a:extLst>
          </p:cNvPr>
          <p:cNvSpPr>
            <a:spLocks noGrp="1"/>
          </p:cNvSpPr>
          <p:nvPr>
            <p:ph sz="half" idx="2"/>
          </p:nvPr>
        </p:nvSpPr>
        <p:spPr>
          <a:xfrm>
            <a:off x="240920" y="2233983"/>
            <a:ext cx="6242012" cy="4002554"/>
          </a:xfrm>
        </p:spPr>
        <p:txBody>
          <a:bodyPr>
            <a:normAutofit fontScale="92500" lnSpcReduction="20000"/>
          </a:bodyPr>
          <a:lstStyle/>
          <a:p>
            <a:pPr marL="342900" lvl="0" indent="-342900" algn="just">
              <a:buFont typeface="+mj-lt"/>
              <a:buAutoNum type="arabicPeriod"/>
            </a:pP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越境取引：ある国のサービス事業者が、自国に居ながらにして外国の顧客にサービスを提供する場合</a:t>
            </a:r>
            <a:r>
              <a:rPr lang="ja-JP" altLang="en-US" sz="2400" kern="100" dirty="0">
                <a:latin typeface="Century" panose="02040604050505020304" pitchFamily="18" charset="0"/>
                <a:ea typeface="ＭＳ 明朝" panose="02020609040205080304" pitchFamily="17" charset="-128"/>
                <a:cs typeface="Times New Roman" panose="02020603050405020304" pitchFamily="18" charset="0"/>
              </a:rPr>
              <a:t>➡外資系航空会社を利用した海外旅行</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342900" lvl="0" indent="-342900" algn="just">
              <a:buFont typeface="+mj-lt"/>
              <a:buAutoNum type="arabicPeriod"/>
            </a:pP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国外消費：ある国の人が、外国を訪れた際に現地のサービス事業者からサービスの提供を受ける場合</a:t>
            </a:r>
            <a:r>
              <a:rPr lang="ja-JP" altLang="en-US" sz="2400" kern="100" dirty="0">
                <a:effectLst/>
                <a:latin typeface="Century" panose="02040604050505020304" pitchFamily="18" charset="0"/>
                <a:ea typeface="ＭＳ 明朝" panose="02020609040205080304" pitchFamily="17" charset="-128"/>
                <a:cs typeface="Times New Roman" panose="02020603050405020304" pitchFamily="18" charset="0"/>
              </a:rPr>
              <a:t>➡海外旅行時の現地での宿泊</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342900" lvl="0" indent="-342900" algn="just">
              <a:buFont typeface="+mj-lt"/>
              <a:buAutoNum type="arabicPeriod"/>
            </a:pP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拠点設置：ある国のサービス事業者が、外国に支店・現地法人などの拠点を設置してサービスの提供を行う場合</a:t>
            </a: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en-US" sz="24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国内で外国チェーン店での外食利用</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342900" lvl="0" indent="-342900" algn="just">
              <a:buFont typeface="+mj-lt"/>
              <a:buAutoNum type="arabicPeriod"/>
            </a:pP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自然人の移動：ある国のサービス事業者が、社員や専門家を外国に派遣して、外国の顧客にサービスを提供する場合</a:t>
            </a:r>
            <a:r>
              <a:rPr lang="ja-JP" altLang="en-US" sz="2400" kern="100" dirty="0">
                <a:effectLst/>
                <a:latin typeface="Century" panose="02040604050505020304" pitchFamily="18" charset="0"/>
                <a:ea typeface="ＭＳ 明朝" panose="02020609040205080304" pitchFamily="17" charset="-128"/>
                <a:cs typeface="Times New Roman" panose="02020603050405020304" pitchFamily="18" charset="0"/>
              </a:rPr>
              <a:t>➡外国人アーティスのコンサート参加</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ja-JP" altLang="en-US" sz="3600" dirty="0"/>
          </a:p>
        </p:txBody>
      </p:sp>
      <p:pic>
        <p:nvPicPr>
          <p:cNvPr id="7" name="コンテンツ プレースホルダー 6">
            <a:extLst>
              <a:ext uri="{FF2B5EF4-FFF2-40B4-BE49-F238E27FC236}">
                <a16:creationId xmlns:a16="http://schemas.microsoft.com/office/drawing/2014/main" id="{C97DD9AE-183E-A5E9-BFCE-3F00664D0A16}"/>
              </a:ext>
            </a:extLst>
          </p:cNvPr>
          <p:cNvPicPr>
            <a:picLocks noGrp="1" noChangeAspect="1"/>
          </p:cNvPicPr>
          <p:nvPr>
            <p:ph sz="quarter" idx="4"/>
          </p:nvPr>
        </p:nvPicPr>
        <p:blipFill>
          <a:blip r:embed="rId2"/>
          <a:stretch>
            <a:fillRect/>
          </a:stretch>
        </p:blipFill>
        <p:spPr>
          <a:xfrm>
            <a:off x="6425823" y="365125"/>
            <a:ext cx="5996146" cy="4968638"/>
          </a:xfrm>
          <a:prstGeom prst="rect">
            <a:avLst/>
          </a:prstGeom>
        </p:spPr>
      </p:pic>
      <p:sp>
        <p:nvSpPr>
          <p:cNvPr id="8" name="テキスト プレースホルダー 2">
            <a:extLst>
              <a:ext uri="{FF2B5EF4-FFF2-40B4-BE49-F238E27FC236}">
                <a16:creationId xmlns:a16="http://schemas.microsoft.com/office/drawing/2014/main" id="{1BF558F5-CB32-53B8-EFBD-4DC4842D9312}"/>
              </a:ext>
            </a:extLst>
          </p:cNvPr>
          <p:cNvSpPr txBox="1">
            <a:spLocks/>
          </p:cNvSpPr>
          <p:nvPr/>
        </p:nvSpPr>
        <p:spPr>
          <a:xfrm>
            <a:off x="6630415" y="5333763"/>
            <a:ext cx="547745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r>
              <a:rPr lang="en-US" altLang="ja-JP" b="0" dirty="0"/>
              <a:t>2020</a:t>
            </a:r>
            <a:r>
              <a:rPr lang="ja-JP" altLang="en-US" b="0" dirty="0"/>
              <a:t>年は対面接触削減のためサービス貿易は大きく減少へ</a:t>
            </a:r>
          </a:p>
        </p:txBody>
      </p:sp>
    </p:spTree>
    <p:extLst>
      <p:ext uri="{BB962C8B-B14F-4D97-AF65-F5344CB8AC3E}">
        <p14:creationId xmlns:p14="http://schemas.microsoft.com/office/powerpoint/2010/main" val="146794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E84A2-1BC6-0218-F99D-58D77E344CB3}"/>
              </a:ext>
            </a:extLst>
          </p:cNvPr>
          <p:cNvSpPr>
            <a:spLocks noGrp="1"/>
          </p:cNvSpPr>
          <p:nvPr>
            <p:ph type="title"/>
          </p:nvPr>
        </p:nvSpPr>
        <p:spPr>
          <a:xfrm>
            <a:off x="389346" y="-159800"/>
            <a:ext cx="10515600" cy="1325563"/>
          </a:xfrm>
        </p:spPr>
        <p:txBody>
          <a:bodyPr/>
          <a:lstStyle/>
          <a:p>
            <a:r>
              <a:rPr kumimoji="1" lang="ja-JP" altLang="en-US" dirty="0"/>
              <a:t>デジタル貿易</a:t>
            </a:r>
          </a:p>
        </p:txBody>
      </p:sp>
      <p:sp>
        <p:nvSpPr>
          <p:cNvPr id="3" name="テキスト プレースホルダー 2">
            <a:extLst>
              <a:ext uri="{FF2B5EF4-FFF2-40B4-BE49-F238E27FC236}">
                <a16:creationId xmlns:a16="http://schemas.microsoft.com/office/drawing/2014/main" id="{BF61E7EA-4DEE-6AD2-E8B2-07BC8FC12160}"/>
              </a:ext>
            </a:extLst>
          </p:cNvPr>
          <p:cNvSpPr>
            <a:spLocks noGrp="1"/>
          </p:cNvSpPr>
          <p:nvPr>
            <p:ph type="body" idx="1"/>
          </p:nvPr>
        </p:nvSpPr>
        <p:spPr>
          <a:xfrm>
            <a:off x="389346" y="853150"/>
            <a:ext cx="5157787" cy="823912"/>
          </a:xfrm>
        </p:spPr>
        <p:txBody>
          <a:bodyPr/>
          <a:lstStyle/>
          <a:p>
            <a:r>
              <a:rPr kumimoji="1" lang="ja-JP" altLang="en-US" b="0" dirty="0"/>
              <a:t>デジタル貿易の具体例</a:t>
            </a:r>
          </a:p>
        </p:txBody>
      </p:sp>
      <p:sp>
        <p:nvSpPr>
          <p:cNvPr id="4" name="コンテンツ プレースホルダー 3">
            <a:extLst>
              <a:ext uri="{FF2B5EF4-FFF2-40B4-BE49-F238E27FC236}">
                <a16:creationId xmlns:a16="http://schemas.microsoft.com/office/drawing/2014/main" id="{13A3586A-AA29-6C6B-130D-E57BDF013192}"/>
              </a:ext>
            </a:extLst>
          </p:cNvPr>
          <p:cNvSpPr>
            <a:spLocks noGrp="1"/>
          </p:cNvSpPr>
          <p:nvPr>
            <p:ph sz="half" idx="2"/>
          </p:nvPr>
        </p:nvSpPr>
        <p:spPr>
          <a:xfrm>
            <a:off x="0" y="1677062"/>
            <a:ext cx="5656139" cy="4512601"/>
          </a:xfrm>
        </p:spPr>
        <p:txBody>
          <a:bodyPr>
            <a:noAutofit/>
          </a:bodyPr>
          <a:lstStyle/>
          <a:p>
            <a:r>
              <a:rPr kumimoji="1" lang="ja-JP" altLang="en-US" sz="2400" dirty="0"/>
              <a:t>電子的発注・物理的配送</a:t>
            </a:r>
            <a:endParaRPr kumimoji="1" lang="en-US" altLang="ja-JP" sz="2400" dirty="0"/>
          </a:p>
          <a:p>
            <a:pPr marL="0" indent="0" algn="l">
              <a:buNone/>
            </a:pPr>
            <a:r>
              <a:rPr lang="en-US" altLang="ja-JP" sz="2400" b="0" i="0" u="none" strike="noStrike" baseline="0" dirty="0">
                <a:latin typeface="UDReiminPr6N-Light"/>
                <a:sym typeface="Wingdings" panose="05000000000000000000" pitchFamily="2" charset="2"/>
              </a:rPr>
              <a:t></a:t>
            </a:r>
            <a:r>
              <a:rPr lang="ja-JP" altLang="en-US" sz="2400" b="0" i="0" u="none" strike="noStrike" baseline="0" dirty="0">
                <a:latin typeface="UDReiminPr6N-Light"/>
              </a:rPr>
              <a:t>自国企業がオンライン上のショップを持つ外国企業から部品を購入（</a:t>
            </a:r>
            <a:r>
              <a:rPr lang="en-US" altLang="ja-JP" sz="2400" b="0" i="0" u="none" strike="noStrike" baseline="0" dirty="0">
                <a:latin typeface="UDReiminPr6N-Light"/>
              </a:rPr>
              <a:t>B to B</a:t>
            </a:r>
            <a:r>
              <a:rPr lang="ja-JP" altLang="en-US" sz="2400" b="0" i="0" u="none" strike="noStrike" baseline="0" dirty="0">
                <a:latin typeface="UDReiminPr6N-Light"/>
              </a:rPr>
              <a:t>）し，物理的に配送</a:t>
            </a:r>
            <a:endParaRPr lang="en-US" altLang="ja-JP" sz="2400" b="0" i="0" u="none" strike="noStrike" baseline="0" dirty="0">
              <a:latin typeface="UDReiminPr6N-Light"/>
            </a:endParaRPr>
          </a:p>
          <a:p>
            <a:pPr marL="0" indent="0" algn="l">
              <a:buNone/>
            </a:pPr>
            <a:endParaRPr lang="en-US" altLang="ja-JP" sz="2400" dirty="0">
              <a:latin typeface="UDReiminPr6N-Light"/>
            </a:endParaRPr>
          </a:p>
          <a:p>
            <a:pPr marL="0" indent="0" algn="l">
              <a:buNone/>
            </a:pPr>
            <a:r>
              <a:rPr lang="ja-JP" altLang="en-US" sz="2400" dirty="0">
                <a:latin typeface="UDReiminPr6N-Light"/>
              </a:rPr>
              <a:t>電子的発注・電子的配送</a:t>
            </a:r>
            <a:endParaRPr lang="en-US" altLang="ja-JP" sz="2400" dirty="0">
              <a:latin typeface="UDReiminPr6N-Light"/>
            </a:endParaRPr>
          </a:p>
          <a:p>
            <a:pPr marL="0" indent="0" algn="l">
              <a:buNone/>
            </a:pPr>
            <a:r>
              <a:rPr lang="en-US" altLang="ja-JP" sz="2400" b="0" i="0" u="none" strike="noStrike" baseline="0" dirty="0">
                <a:latin typeface="UDReiminPr6N-Light"/>
                <a:sym typeface="Wingdings" panose="05000000000000000000" pitchFamily="2" charset="2"/>
              </a:rPr>
              <a:t></a:t>
            </a:r>
            <a:r>
              <a:rPr lang="ja-JP" altLang="en-US" sz="2400" b="0" i="0" u="none" strike="noStrike" baseline="0" dirty="0">
                <a:latin typeface="UDReiminPr6N-Light"/>
                <a:sym typeface="Wingdings" panose="05000000000000000000" pitchFamily="2" charset="2"/>
              </a:rPr>
              <a:t>動画配信サービスにネットで契約（電子的発注）・ネットを通じて配信（電子的配送）サービスを受ける</a:t>
            </a:r>
            <a:endParaRPr lang="en-US" altLang="ja-JP" sz="2400" b="0" i="0" u="none" strike="noStrike" baseline="0" dirty="0">
              <a:latin typeface="UDReiminPr6N-Light"/>
              <a:sym typeface="Wingdings" panose="05000000000000000000" pitchFamily="2" charset="2"/>
            </a:endParaRPr>
          </a:p>
          <a:p>
            <a:pPr marL="0" indent="0" algn="l">
              <a:buNone/>
            </a:pPr>
            <a:endParaRPr lang="en-US" altLang="ja-JP" sz="2400" dirty="0">
              <a:latin typeface="UDReiminPr6N-Light"/>
              <a:sym typeface="Wingdings" panose="05000000000000000000" pitchFamily="2" charset="2"/>
            </a:endParaRPr>
          </a:p>
          <a:p>
            <a:pPr marL="0" indent="0" algn="l">
              <a:buNone/>
            </a:pPr>
            <a:r>
              <a:rPr lang="ja-JP" altLang="en-US" sz="2400" dirty="0">
                <a:latin typeface="UDReiminPr6N-Light"/>
                <a:sym typeface="Wingdings" panose="05000000000000000000" pitchFamily="2" charset="2"/>
              </a:rPr>
              <a:t>デジタル貿易は</a:t>
            </a:r>
            <a:r>
              <a:rPr lang="ja-JP" altLang="en-US" sz="2400" b="0" i="0" u="none" strike="noStrike" baseline="0" dirty="0">
                <a:latin typeface="UDReiminPr6N-Light"/>
                <a:sym typeface="Wingdings" panose="05000000000000000000" pitchFamily="2" charset="2"/>
              </a:rPr>
              <a:t>発注時や配送時にデータ移転を伴う財・サービスの取引といえる</a:t>
            </a:r>
            <a:endParaRPr lang="ja-JP" altLang="en-US" sz="2400" b="0" i="0" u="none" strike="noStrike" baseline="0" dirty="0">
              <a:latin typeface="UDReiminPr6N-Light"/>
            </a:endParaRPr>
          </a:p>
        </p:txBody>
      </p:sp>
      <p:pic>
        <p:nvPicPr>
          <p:cNvPr id="7" name="コンテンツ プレースホルダー 6">
            <a:extLst>
              <a:ext uri="{FF2B5EF4-FFF2-40B4-BE49-F238E27FC236}">
                <a16:creationId xmlns:a16="http://schemas.microsoft.com/office/drawing/2014/main" id="{2B56C6C0-BF9F-D574-9407-7AD5F17658F4}"/>
              </a:ext>
            </a:extLst>
          </p:cNvPr>
          <p:cNvPicPr>
            <a:picLocks noGrp="1" noChangeAspect="1"/>
          </p:cNvPicPr>
          <p:nvPr>
            <p:ph sz="quarter" idx="4"/>
          </p:nvPr>
        </p:nvPicPr>
        <p:blipFill>
          <a:blip r:embed="rId2"/>
          <a:stretch>
            <a:fillRect/>
          </a:stretch>
        </p:blipFill>
        <p:spPr>
          <a:xfrm>
            <a:off x="5497351" y="1582399"/>
            <a:ext cx="6692497" cy="4190628"/>
          </a:xfrm>
          <a:prstGeom prst="rect">
            <a:avLst/>
          </a:prstGeom>
        </p:spPr>
      </p:pic>
    </p:spTree>
    <p:extLst>
      <p:ext uri="{BB962C8B-B14F-4D97-AF65-F5344CB8AC3E}">
        <p14:creationId xmlns:p14="http://schemas.microsoft.com/office/powerpoint/2010/main" val="234651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252CA-6CAF-5A50-D54B-752974C9D254}"/>
              </a:ext>
            </a:extLst>
          </p:cNvPr>
          <p:cNvSpPr>
            <a:spLocks noGrp="1"/>
          </p:cNvSpPr>
          <p:nvPr>
            <p:ph type="title"/>
          </p:nvPr>
        </p:nvSpPr>
        <p:spPr>
          <a:xfrm>
            <a:off x="839788" y="-160518"/>
            <a:ext cx="10515600" cy="1325563"/>
          </a:xfrm>
        </p:spPr>
        <p:txBody>
          <a:bodyPr/>
          <a:lstStyle/>
          <a:p>
            <a:r>
              <a:rPr kumimoji="1" lang="ja-JP" altLang="en-US" dirty="0"/>
              <a:t>増加するデジタル貿易と越境データ移転</a:t>
            </a:r>
          </a:p>
        </p:txBody>
      </p:sp>
      <p:sp>
        <p:nvSpPr>
          <p:cNvPr id="3" name="テキスト プレースホルダー 2">
            <a:extLst>
              <a:ext uri="{FF2B5EF4-FFF2-40B4-BE49-F238E27FC236}">
                <a16:creationId xmlns:a16="http://schemas.microsoft.com/office/drawing/2014/main" id="{388A5620-3321-22BD-6872-6477B5C4DC67}"/>
              </a:ext>
            </a:extLst>
          </p:cNvPr>
          <p:cNvSpPr>
            <a:spLocks noGrp="1"/>
          </p:cNvSpPr>
          <p:nvPr>
            <p:ph type="body" idx="1"/>
          </p:nvPr>
        </p:nvSpPr>
        <p:spPr>
          <a:xfrm>
            <a:off x="131411" y="887022"/>
            <a:ext cx="5738269" cy="1731935"/>
          </a:xfrm>
        </p:spPr>
        <p:txBody>
          <a:bodyPr>
            <a:normAutofit lnSpcReduction="10000"/>
          </a:bodyPr>
          <a:lstStyle/>
          <a:p>
            <a:pPr marL="342900" indent="-342900" algn="l">
              <a:buFont typeface="Arial" panose="020B0604020202020204" pitchFamily="34" charset="0"/>
              <a:buChar char="•"/>
            </a:pPr>
            <a:r>
              <a:rPr lang="ja-JP" altLang="en-US" b="0" i="0" u="none" strike="noStrike" baseline="0" dirty="0">
                <a:latin typeface="UDReiminPr6N-Light"/>
              </a:rPr>
              <a:t>金融・保険，知的財産，情報通信サービス，その他のビジネス・サービス，動画や音楽配信など視聴覚サービスといった電子的配送が可能なサービスの輸出入額は急激に増加</a:t>
            </a:r>
            <a:endParaRPr kumimoji="1" lang="ja-JP" altLang="en-US" sz="3200" dirty="0"/>
          </a:p>
        </p:txBody>
      </p:sp>
      <p:pic>
        <p:nvPicPr>
          <p:cNvPr id="7" name="コンテンツ プレースホルダー 6">
            <a:extLst>
              <a:ext uri="{FF2B5EF4-FFF2-40B4-BE49-F238E27FC236}">
                <a16:creationId xmlns:a16="http://schemas.microsoft.com/office/drawing/2014/main" id="{C55FBD0D-90EB-AEF3-D94A-7F4F9750032C}"/>
              </a:ext>
            </a:extLst>
          </p:cNvPr>
          <p:cNvPicPr>
            <a:picLocks noGrp="1" noChangeAspect="1"/>
          </p:cNvPicPr>
          <p:nvPr>
            <p:ph sz="half" idx="2"/>
          </p:nvPr>
        </p:nvPicPr>
        <p:blipFill>
          <a:blip r:embed="rId2"/>
          <a:stretch>
            <a:fillRect/>
          </a:stretch>
        </p:blipFill>
        <p:spPr>
          <a:xfrm>
            <a:off x="630382" y="2804579"/>
            <a:ext cx="5069561" cy="4107843"/>
          </a:xfrm>
          <a:prstGeom prst="rect">
            <a:avLst/>
          </a:prstGeom>
        </p:spPr>
      </p:pic>
      <p:sp>
        <p:nvSpPr>
          <p:cNvPr id="5" name="テキスト プレースホルダー 4">
            <a:extLst>
              <a:ext uri="{FF2B5EF4-FFF2-40B4-BE49-F238E27FC236}">
                <a16:creationId xmlns:a16="http://schemas.microsoft.com/office/drawing/2014/main" id="{B373E767-B740-46A9-1B84-FFC9A5190945}"/>
              </a:ext>
            </a:extLst>
          </p:cNvPr>
          <p:cNvSpPr>
            <a:spLocks noGrp="1"/>
          </p:cNvSpPr>
          <p:nvPr>
            <p:ph type="body" sz="quarter" idx="3"/>
          </p:nvPr>
        </p:nvSpPr>
        <p:spPr>
          <a:xfrm>
            <a:off x="6039420" y="571139"/>
            <a:ext cx="5804041" cy="2047818"/>
          </a:xfrm>
        </p:spPr>
        <p:txBody>
          <a:bodyPr>
            <a:normAutofit lnSpcReduction="10000"/>
          </a:bodyPr>
          <a:lstStyle/>
          <a:p>
            <a:pPr marL="342900" indent="-342900">
              <a:buFont typeface="Arial" panose="020B0604020202020204" pitchFamily="34" charset="0"/>
              <a:buChar char="•"/>
            </a:pPr>
            <a:r>
              <a:rPr kumimoji="1" lang="ja-JP" altLang="en-US" b="0" dirty="0"/>
              <a:t>プライバシーやセキュリティ，知的財産権保護の観点も兼ね揃えた「信頼性のある自由なデータ流通」（</a:t>
            </a:r>
            <a:r>
              <a:rPr kumimoji="1" lang="en-US" altLang="ja-JP" b="0" dirty="0"/>
              <a:t>Data Free Flow with Trust: DFFT</a:t>
            </a:r>
            <a:r>
              <a:rPr kumimoji="1" lang="ja-JP" altLang="en-US" b="0" dirty="0"/>
              <a:t>）がめざされている</a:t>
            </a:r>
          </a:p>
        </p:txBody>
      </p:sp>
      <p:pic>
        <p:nvPicPr>
          <p:cNvPr id="8" name="コンテンツ プレースホルダー 7">
            <a:extLst>
              <a:ext uri="{FF2B5EF4-FFF2-40B4-BE49-F238E27FC236}">
                <a16:creationId xmlns:a16="http://schemas.microsoft.com/office/drawing/2014/main" id="{AD08BBF7-2BA9-E595-7720-3A9FB3D8BCAA}"/>
              </a:ext>
            </a:extLst>
          </p:cNvPr>
          <p:cNvPicPr>
            <a:picLocks noGrp="1" noChangeAspect="1"/>
          </p:cNvPicPr>
          <p:nvPr>
            <p:ph sz="quarter" idx="4"/>
          </p:nvPr>
        </p:nvPicPr>
        <p:blipFill>
          <a:blip r:embed="rId3"/>
          <a:stretch>
            <a:fillRect/>
          </a:stretch>
        </p:blipFill>
        <p:spPr>
          <a:xfrm>
            <a:off x="5684127" y="2804579"/>
            <a:ext cx="6159334" cy="4107843"/>
          </a:xfrm>
          <a:prstGeom prst="rect">
            <a:avLst/>
          </a:prstGeom>
        </p:spPr>
      </p:pic>
    </p:spTree>
    <p:extLst>
      <p:ext uri="{BB962C8B-B14F-4D97-AF65-F5344CB8AC3E}">
        <p14:creationId xmlns:p14="http://schemas.microsoft.com/office/powerpoint/2010/main" val="343436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92A31BC-1D13-4740-2DDC-14DD9E3CEF90}"/>
              </a:ext>
            </a:extLst>
          </p:cNvPr>
          <p:cNvPicPr>
            <a:picLocks noChangeAspect="1"/>
          </p:cNvPicPr>
          <p:nvPr/>
        </p:nvPicPr>
        <p:blipFill>
          <a:blip r:embed="rId2"/>
          <a:stretch>
            <a:fillRect/>
          </a:stretch>
        </p:blipFill>
        <p:spPr>
          <a:xfrm>
            <a:off x="1952625" y="157162"/>
            <a:ext cx="8286750" cy="6543675"/>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21CB745-7C53-6CC1-FF27-F1796A0E1D33}"/>
                  </a:ext>
                </a:extLst>
              </p14:cNvPr>
              <p14:cNvContentPartPr/>
              <p14:nvPr/>
            </p14:nvContentPartPr>
            <p14:xfrm>
              <a:off x="3365741" y="3204963"/>
              <a:ext cx="546480" cy="23040"/>
            </p14:xfrm>
          </p:contentPart>
        </mc:Choice>
        <mc:Fallback>
          <p:pic>
            <p:nvPicPr>
              <p:cNvPr id="2" name="Ink 1">
                <a:extLst>
                  <a:ext uri="{FF2B5EF4-FFF2-40B4-BE49-F238E27FC236}">
                    <a16:creationId xmlns:a16="http://schemas.microsoft.com/office/drawing/2014/main" id="{521CB745-7C53-6CC1-FF27-F1796A0E1D33}"/>
                  </a:ext>
                </a:extLst>
              </p:cNvPr>
              <p:cNvPicPr/>
              <p:nvPr/>
            </p:nvPicPr>
            <p:blipFill>
              <a:blip r:embed="rId4"/>
              <a:stretch>
                <a:fillRect/>
              </a:stretch>
            </p:blipFill>
            <p:spPr>
              <a:xfrm>
                <a:off x="3329741" y="3133323"/>
                <a:ext cx="6181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0B3458F-31EA-7BB4-F480-965650C3767F}"/>
                  </a:ext>
                </a:extLst>
              </p14:cNvPr>
              <p14:cNvContentPartPr/>
              <p14:nvPr/>
            </p14:nvContentPartPr>
            <p14:xfrm>
              <a:off x="2912141" y="4395843"/>
              <a:ext cx="771840" cy="11520"/>
            </p14:xfrm>
          </p:contentPart>
        </mc:Choice>
        <mc:Fallback>
          <p:pic>
            <p:nvPicPr>
              <p:cNvPr id="3" name="Ink 2">
                <a:extLst>
                  <a:ext uri="{FF2B5EF4-FFF2-40B4-BE49-F238E27FC236}">
                    <a16:creationId xmlns:a16="http://schemas.microsoft.com/office/drawing/2014/main" id="{80B3458F-31EA-7BB4-F480-965650C3767F}"/>
                  </a:ext>
                </a:extLst>
              </p:cNvPr>
              <p:cNvPicPr/>
              <p:nvPr/>
            </p:nvPicPr>
            <p:blipFill>
              <a:blip r:embed="rId6"/>
              <a:stretch>
                <a:fillRect/>
              </a:stretch>
            </p:blipFill>
            <p:spPr>
              <a:xfrm>
                <a:off x="2876141" y="4323843"/>
                <a:ext cx="8434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FA409F3A-16E6-BD19-800D-178C29E64867}"/>
                  </a:ext>
                </a:extLst>
              </p14:cNvPr>
              <p14:cNvContentPartPr/>
              <p14:nvPr/>
            </p14:nvContentPartPr>
            <p14:xfrm>
              <a:off x="2920781" y="5489523"/>
              <a:ext cx="1713240" cy="30600"/>
            </p14:xfrm>
          </p:contentPart>
        </mc:Choice>
        <mc:Fallback>
          <p:pic>
            <p:nvPicPr>
              <p:cNvPr id="5" name="Ink 4">
                <a:extLst>
                  <a:ext uri="{FF2B5EF4-FFF2-40B4-BE49-F238E27FC236}">
                    <a16:creationId xmlns:a16="http://schemas.microsoft.com/office/drawing/2014/main" id="{FA409F3A-16E6-BD19-800D-178C29E64867}"/>
                  </a:ext>
                </a:extLst>
              </p:cNvPr>
              <p:cNvPicPr/>
              <p:nvPr/>
            </p:nvPicPr>
            <p:blipFill>
              <a:blip r:embed="rId8"/>
              <a:stretch>
                <a:fillRect/>
              </a:stretch>
            </p:blipFill>
            <p:spPr>
              <a:xfrm>
                <a:off x="2884781" y="5417523"/>
                <a:ext cx="17848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D32F14DB-8CBF-019B-CB62-86EBA25EA638}"/>
                  </a:ext>
                </a:extLst>
              </p14:cNvPr>
              <p14:cNvContentPartPr/>
              <p14:nvPr/>
            </p14:nvContentPartPr>
            <p14:xfrm>
              <a:off x="2890901" y="5849883"/>
              <a:ext cx="1218960" cy="43920"/>
            </p14:xfrm>
          </p:contentPart>
        </mc:Choice>
        <mc:Fallback>
          <p:pic>
            <p:nvPicPr>
              <p:cNvPr id="6" name="Ink 5">
                <a:extLst>
                  <a:ext uri="{FF2B5EF4-FFF2-40B4-BE49-F238E27FC236}">
                    <a16:creationId xmlns:a16="http://schemas.microsoft.com/office/drawing/2014/main" id="{D32F14DB-8CBF-019B-CB62-86EBA25EA638}"/>
                  </a:ext>
                </a:extLst>
              </p:cNvPr>
              <p:cNvPicPr/>
              <p:nvPr/>
            </p:nvPicPr>
            <p:blipFill>
              <a:blip r:embed="rId10"/>
              <a:stretch>
                <a:fillRect/>
              </a:stretch>
            </p:blipFill>
            <p:spPr>
              <a:xfrm>
                <a:off x="2854901" y="5777883"/>
                <a:ext cx="12906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2FB174C7-9D13-15F1-03F3-E17DA0B0E427}"/>
                  </a:ext>
                </a:extLst>
              </p14:cNvPr>
              <p14:cNvContentPartPr/>
              <p14:nvPr/>
            </p14:nvContentPartPr>
            <p14:xfrm>
              <a:off x="7022261" y="2984643"/>
              <a:ext cx="183240" cy="6480"/>
            </p14:xfrm>
          </p:contentPart>
        </mc:Choice>
        <mc:Fallback>
          <p:pic>
            <p:nvPicPr>
              <p:cNvPr id="7" name="Ink 6">
                <a:extLst>
                  <a:ext uri="{FF2B5EF4-FFF2-40B4-BE49-F238E27FC236}">
                    <a16:creationId xmlns:a16="http://schemas.microsoft.com/office/drawing/2014/main" id="{2FB174C7-9D13-15F1-03F3-E17DA0B0E427}"/>
                  </a:ext>
                </a:extLst>
              </p:cNvPr>
              <p:cNvPicPr/>
              <p:nvPr/>
            </p:nvPicPr>
            <p:blipFill>
              <a:blip r:embed="rId12"/>
              <a:stretch>
                <a:fillRect/>
              </a:stretch>
            </p:blipFill>
            <p:spPr>
              <a:xfrm>
                <a:off x="6986621" y="2912643"/>
                <a:ext cx="2548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ED2C82C3-4FE3-6A9F-FDD6-6007EC7BD4E5}"/>
                  </a:ext>
                </a:extLst>
              </p14:cNvPr>
              <p14:cNvContentPartPr/>
              <p14:nvPr/>
            </p14:nvContentPartPr>
            <p14:xfrm>
              <a:off x="5452661" y="3267963"/>
              <a:ext cx="632160" cy="28800"/>
            </p14:xfrm>
          </p:contentPart>
        </mc:Choice>
        <mc:Fallback>
          <p:pic>
            <p:nvPicPr>
              <p:cNvPr id="8" name="Ink 7">
                <a:extLst>
                  <a:ext uri="{FF2B5EF4-FFF2-40B4-BE49-F238E27FC236}">
                    <a16:creationId xmlns:a16="http://schemas.microsoft.com/office/drawing/2014/main" id="{ED2C82C3-4FE3-6A9F-FDD6-6007EC7BD4E5}"/>
                  </a:ext>
                </a:extLst>
              </p:cNvPr>
              <p:cNvPicPr/>
              <p:nvPr/>
            </p:nvPicPr>
            <p:blipFill>
              <a:blip r:embed="rId14"/>
              <a:stretch>
                <a:fillRect/>
              </a:stretch>
            </p:blipFill>
            <p:spPr>
              <a:xfrm>
                <a:off x="5416661" y="3196323"/>
                <a:ext cx="7038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A43B7E6C-5F84-6941-53D3-D091F3D4DB38}"/>
                  </a:ext>
                </a:extLst>
              </p14:cNvPr>
              <p14:cNvContentPartPr/>
              <p14:nvPr/>
            </p14:nvContentPartPr>
            <p14:xfrm>
              <a:off x="5622581" y="5832243"/>
              <a:ext cx="1447560" cy="106560"/>
            </p14:xfrm>
          </p:contentPart>
        </mc:Choice>
        <mc:Fallback>
          <p:pic>
            <p:nvPicPr>
              <p:cNvPr id="9" name="Ink 8">
                <a:extLst>
                  <a:ext uri="{FF2B5EF4-FFF2-40B4-BE49-F238E27FC236}">
                    <a16:creationId xmlns:a16="http://schemas.microsoft.com/office/drawing/2014/main" id="{A43B7E6C-5F84-6941-53D3-D091F3D4DB38}"/>
                  </a:ext>
                </a:extLst>
              </p:cNvPr>
              <p:cNvPicPr/>
              <p:nvPr/>
            </p:nvPicPr>
            <p:blipFill>
              <a:blip r:embed="rId16"/>
              <a:stretch>
                <a:fillRect/>
              </a:stretch>
            </p:blipFill>
            <p:spPr>
              <a:xfrm>
                <a:off x="5586581" y="5760603"/>
                <a:ext cx="15192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5B509A7E-0416-4287-9CD9-00B657E4C2C5}"/>
                  </a:ext>
                </a:extLst>
              </p14:cNvPr>
              <p14:cNvContentPartPr/>
              <p14:nvPr/>
            </p14:nvContentPartPr>
            <p14:xfrm>
              <a:off x="8168141" y="1878003"/>
              <a:ext cx="1421280" cy="14040"/>
            </p14:xfrm>
          </p:contentPart>
        </mc:Choice>
        <mc:Fallback>
          <p:pic>
            <p:nvPicPr>
              <p:cNvPr id="10" name="Ink 9">
                <a:extLst>
                  <a:ext uri="{FF2B5EF4-FFF2-40B4-BE49-F238E27FC236}">
                    <a16:creationId xmlns:a16="http://schemas.microsoft.com/office/drawing/2014/main" id="{5B509A7E-0416-4287-9CD9-00B657E4C2C5}"/>
                  </a:ext>
                </a:extLst>
              </p:cNvPr>
              <p:cNvPicPr/>
              <p:nvPr/>
            </p:nvPicPr>
            <p:blipFill>
              <a:blip r:embed="rId18"/>
              <a:stretch>
                <a:fillRect/>
              </a:stretch>
            </p:blipFill>
            <p:spPr>
              <a:xfrm>
                <a:off x="8132501" y="1806003"/>
                <a:ext cx="14929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E39E3060-0DBA-8BD8-9971-F6A5DFA7A8C7}"/>
                  </a:ext>
                </a:extLst>
              </p14:cNvPr>
              <p14:cNvContentPartPr/>
              <p14:nvPr/>
            </p14:nvContentPartPr>
            <p14:xfrm>
              <a:off x="7740461" y="2101923"/>
              <a:ext cx="381600" cy="360"/>
            </p14:xfrm>
          </p:contentPart>
        </mc:Choice>
        <mc:Fallback>
          <p:pic>
            <p:nvPicPr>
              <p:cNvPr id="11" name="Ink 10">
                <a:extLst>
                  <a:ext uri="{FF2B5EF4-FFF2-40B4-BE49-F238E27FC236}">
                    <a16:creationId xmlns:a16="http://schemas.microsoft.com/office/drawing/2014/main" id="{E39E3060-0DBA-8BD8-9971-F6A5DFA7A8C7}"/>
                  </a:ext>
                </a:extLst>
              </p:cNvPr>
              <p:cNvPicPr/>
              <p:nvPr/>
            </p:nvPicPr>
            <p:blipFill>
              <a:blip r:embed="rId20"/>
              <a:stretch>
                <a:fillRect/>
              </a:stretch>
            </p:blipFill>
            <p:spPr>
              <a:xfrm>
                <a:off x="7704821" y="2030283"/>
                <a:ext cx="4532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FC63A08C-8DB0-8F88-9828-FF8B33318B0C}"/>
                  </a:ext>
                </a:extLst>
              </p14:cNvPr>
              <p14:cNvContentPartPr/>
              <p14:nvPr/>
            </p14:nvContentPartPr>
            <p14:xfrm>
              <a:off x="8061941" y="3028203"/>
              <a:ext cx="1018800" cy="39240"/>
            </p14:xfrm>
          </p:contentPart>
        </mc:Choice>
        <mc:Fallback>
          <p:pic>
            <p:nvPicPr>
              <p:cNvPr id="12" name="Ink 11">
                <a:extLst>
                  <a:ext uri="{FF2B5EF4-FFF2-40B4-BE49-F238E27FC236}">
                    <a16:creationId xmlns:a16="http://schemas.microsoft.com/office/drawing/2014/main" id="{FC63A08C-8DB0-8F88-9828-FF8B33318B0C}"/>
                  </a:ext>
                </a:extLst>
              </p:cNvPr>
              <p:cNvPicPr/>
              <p:nvPr/>
            </p:nvPicPr>
            <p:blipFill>
              <a:blip r:embed="rId22"/>
              <a:stretch>
                <a:fillRect/>
              </a:stretch>
            </p:blipFill>
            <p:spPr>
              <a:xfrm>
                <a:off x="8026301" y="2956203"/>
                <a:ext cx="10904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60C56818-50CA-69DA-C00A-D03A908BB38C}"/>
                  </a:ext>
                </a:extLst>
              </p14:cNvPr>
              <p14:cNvContentPartPr/>
              <p14:nvPr/>
            </p14:nvContentPartPr>
            <p14:xfrm>
              <a:off x="9113501" y="4340403"/>
              <a:ext cx="508320" cy="11160"/>
            </p14:xfrm>
          </p:contentPart>
        </mc:Choice>
        <mc:Fallback>
          <p:pic>
            <p:nvPicPr>
              <p:cNvPr id="13" name="Ink 12">
                <a:extLst>
                  <a:ext uri="{FF2B5EF4-FFF2-40B4-BE49-F238E27FC236}">
                    <a16:creationId xmlns:a16="http://schemas.microsoft.com/office/drawing/2014/main" id="{60C56818-50CA-69DA-C00A-D03A908BB38C}"/>
                  </a:ext>
                </a:extLst>
              </p:cNvPr>
              <p:cNvPicPr/>
              <p:nvPr/>
            </p:nvPicPr>
            <p:blipFill>
              <a:blip r:embed="rId24"/>
              <a:stretch>
                <a:fillRect/>
              </a:stretch>
            </p:blipFill>
            <p:spPr>
              <a:xfrm>
                <a:off x="9077501" y="4268403"/>
                <a:ext cx="5799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D53C826A-2515-279D-D09B-6D851EBC7FE7}"/>
                  </a:ext>
                </a:extLst>
              </p14:cNvPr>
              <p14:cNvContentPartPr/>
              <p14:nvPr/>
            </p14:nvContentPartPr>
            <p14:xfrm>
              <a:off x="8289101" y="4666563"/>
              <a:ext cx="1085760" cy="51480"/>
            </p14:xfrm>
          </p:contentPart>
        </mc:Choice>
        <mc:Fallback>
          <p:pic>
            <p:nvPicPr>
              <p:cNvPr id="14" name="Ink 13">
                <a:extLst>
                  <a:ext uri="{FF2B5EF4-FFF2-40B4-BE49-F238E27FC236}">
                    <a16:creationId xmlns:a16="http://schemas.microsoft.com/office/drawing/2014/main" id="{D53C826A-2515-279D-D09B-6D851EBC7FE7}"/>
                  </a:ext>
                </a:extLst>
              </p:cNvPr>
              <p:cNvPicPr/>
              <p:nvPr/>
            </p:nvPicPr>
            <p:blipFill>
              <a:blip r:embed="rId26"/>
              <a:stretch>
                <a:fillRect/>
              </a:stretch>
            </p:blipFill>
            <p:spPr>
              <a:xfrm>
                <a:off x="8253101" y="4594923"/>
                <a:ext cx="11574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Ink 14">
                <a:extLst>
                  <a:ext uri="{FF2B5EF4-FFF2-40B4-BE49-F238E27FC236}">
                    <a16:creationId xmlns:a16="http://schemas.microsoft.com/office/drawing/2014/main" id="{72E623C5-C41A-B8CD-E3F9-738938CF1D7B}"/>
                  </a:ext>
                </a:extLst>
              </p14:cNvPr>
              <p14:cNvContentPartPr/>
              <p14:nvPr/>
            </p14:nvContentPartPr>
            <p14:xfrm>
              <a:off x="8988221" y="5526963"/>
              <a:ext cx="812880" cy="11160"/>
            </p14:xfrm>
          </p:contentPart>
        </mc:Choice>
        <mc:Fallback>
          <p:pic>
            <p:nvPicPr>
              <p:cNvPr id="15" name="Ink 14">
                <a:extLst>
                  <a:ext uri="{FF2B5EF4-FFF2-40B4-BE49-F238E27FC236}">
                    <a16:creationId xmlns:a16="http://schemas.microsoft.com/office/drawing/2014/main" id="{72E623C5-C41A-B8CD-E3F9-738938CF1D7B}"/>
                  </a:ext>
                </a:extLst>
              </p:cNvPr>
              <p:cNvPicPr/>
              <p:nvPr/>
            </p:nvPicPr>
            <p:blipFill>
              <a:blip r:embed="rId28"/>
              <a:stretch>
                <a:fillRect/>
              </a:stretch>
            </p:blipFill>
            <p:spPr>
              <a:xfrm>
                <a:off x="8952221" y="5455323"/>
                <a:ext cx="8845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Ink 15">
                <a:extLst>
                  <a:ext uri="{FF2B5EF4-FFF2-40B4-BE49-F238E27FC236}">
                    <a16:creationId xmlns:a16="http://schemas.microsoft.com/office/drawing/2014/main" id="{A89EB1DA-A9C9-21A3-9BC6-8E2315F4B270}"/>
                  </a:ext>
                </a:extLst>
              </p14:cNvPr>
              <p14:cNvContentPartPr/>
              <p14:nvPr/>
            </p14:nvContentPartPr>
            <p14:xfrm>
              <a:off x="8774381" y="5821083"/>
              <a:ext cx="804960" cy="8640"/>
            </p14:xfrm>
          </p:contentPart>
        </mc:Choice>
        <mc:Fallback>
          <p:pic>
            <p:nvPicPr>
              <p:cNvPr id="16" name="Ink 15">
                <a:extLst>
                  <a:ext uri="{FF2B5EF4-FFF2-40B4-BE49-F238E27FC236}">
                    <a16:creationId xmlns:a16="http://schemas.microsoft.com/office/drawing/2014/main" id="{A89EB1DA-A9C9-21A3-9BC6-8E2315F4B270}"/>
                  </a:ext>
                </a:extLst>
              </p:cNvPr>
              <p:cNvPicPr/>
              <p:nvPr/>
            </p:nvPicPr>
            <p:blipFill>
              <a:blip r:embed="rId30"/>
              <a:stretch>
                <a:fillRect/>
              </a:stretch>
            </p:blipFill>
            <p:spPr>
              <a:xfrm>
                <a:off x="8738381" y="5749443"/>
                <a:ext cx="876600" cy="152280"/>
              </a:xfrm>
              <a:prstGeom prst="rect">
                <a:avLst/>
              </a:prstGeom>
            </p:spPr>
          </p:pic>
        </mc:Fallback>
      </mc:AlternateContent>
    </p:spTree>
    <p:extLst>
      <p:ext uri="{BB962C8B-B14F-4D97-AF65-F5344CB8AC3E}">
        <p14:creationId xmlns:p14="http://schemas.microsoft.com/office/powerpoint/2010/main" val="77729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32CB6-8677-2809-F44F-70381A0B5C43}"/>
              </a:ext>
            </a:extLst>
          </p:cNvPr>
          <p:cNvSpPr>
            <a:spLocks noGrp="1"/>
          </p:cNvSpPr>
          <p:nvPr>
            <p:ph type="title"/>
          </p:nvPr>
        </p:nvSpPr>
        <p:spPr>
          <a:xfrm>
            <a:off x="118068" y="354704"/>
            <a:ext cx="12409760" cy="1325563"/>
          </a:xfrm>
        </p:spPr>
        <p:txBody>
          <a:bodyPr>
            <a:normAutofit/>
          </a:bodyPr>
          <a:lstStyle/>
          <a:p>
            <a:r>
              <a:rPr kumimoji="1" lang="ja-JP" altLang="en-US" sz="4000" dirty="0"/>
              <a:t>コラム</a:t>
            </a:r>
            <a:r>
              <a:rPr kumimoji="1" lang="en-US" altLang="ja-JP" sz="4000" dirty="0"/>
              <a:t>1 </a:t>
            </a:r>
            <a:r>
              <a:rPr kumimoji="1" lang="ja-JP" altLang="en-US" sz="4000" dirty="0"/>
              <a:t>どんな企業が越境データ移転しているか</a:t>
            </a:r>
          </a:p>
        </p:txBody>
      </p:sp>
      <p:sp>
        <p:nvSpPr>
          <p:cNvPr id="4" name="コンテンツ プレースホルダー 3">
            <a:extLst>
              <a:ext uri="{FF2B5EF4-FFF2-40B4-BE49-F238E27FC236}">
                <a16:creationId xmlns:a16="http://schemas.microsoft.com/office/drawing/2014/main" id="{C503DD10-838E-0B92-5D1C-B9ED58B16A41}"/>
              </a:ext>
            </a:extLst>
          </p:cNvPr>
          <p:cNvSpPr>
            <a:spLocks noGrp="1"/>
          </p:cNvSpPr>
          <p:nvPr>
            <p:ph sz="half" idx="2"/>
          </p:nvPr>
        </p:nvSpPr>
        <p:spPr>
          <a:xfrm>
            <a:off x="164264" y="1894504"/>
            <a:ext cx="5741797" cy="4671273"/>
          </a:xfrm>
        </p:spPr>
        <p:txBody>
          <a:bodyPr>
            <a:normAutofit/>
          </a:bodyPr>
          <a:lstStyle/>
          <a:p>
            <a:r>
              <a:rPr lang="ja-JP" altLang="en-US" dirty="0"/>
              <a:t>デジタル貿易・越境データ移転</a:t>
            </a:r>
            <a:r>
              <a:rPr kumimoji="1" lang="ja-JP" altLang="en-US" dirty="0"/>
              <a:t>を捕捉する公的統計は未整備</a:t>
            </a:r>
            <a:endParaRPr kumimoji="1" lang="en-US" altLang="ja-JP" dirty="0"/>
          </a:p>
          <a:p>
            <a:r>
              <a:rPr kumimoji="1" lang="ja-JP" altLang="en-US" dirty="0"/>
              <a:t>企業へのアンケート調査（</a:t>
            </a:r>
            <a:r>
              <a:rPr kumimoji="1" lang="en-US" altLang="ja-JP" dirty="0" err="1"/>
              <a:t>Tomiura</a:t>
            </a:r>
            <a:r>
              <a:rPr kumimoji="1" lang="en-US" altLang="ja-JP" dirty="0"/>
              <a:t> et al, 2020</a:t>
            </a:r>
            <a:r>
              <a:rPr kumimoji="1" lang="ja-JP" altLang="en-US" dirty="0"/>
              <a:t>）で接近</a:t>
            </a:r>
            <a:endParaRPr kumimoji="1" lang="en-US" altLang="ja-JP" dirty="0"/>
          </a:p>
          <a:p>
            <a:r>
              <a:rPr kumimoji="1" lang="ja-JP" altLang="en-US" dirty="0"/>
              <a:t>海外でデータ収集している企業は生産性が高い企業</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現地の規制への適応やサーバーやネットワーク構築に関わる追加的な固定費を払える企業だけが参入できることを示唆</a:t>
            </a:r>
            <a:endParaRPr kumimoji="1" lang="ja-JP" altLang="en-US" dirty="0"/>
          </a:p>
        </p:txBody>
      </p:sp>
      <p:sp>
        <p:nvSpPr>
          <p:cNvPr id="5" name="テキスト プレースホルダー 4">
            <a:extLst>
              <a:ext uri="{FF2B5EF4-FFF2-40B4-BE49-F238E27FC236}">
                <a16:creationId xmlns:a16="http://schemas.microsoft.com/office/drawing/2014/main" id="{FA16B512-FF19-3A15-57B3-9E7838AAE21F}"/>
              </a:ext>
            </a:extLst>
          </p:cNvPr>
          <p:cNvSpPr>
            <a:spLocks noGrp="1"/>
          </p:cNvSpPr>
          <p:nvPr>
            <p:ph type="body" sz="quarter" idx="3"/>
          </p:nvPr>
        </p:nvSpPr>
        <p:spPr>
          <a:xfrm>
            <a:off x="5667089" y="5687181"/>
            <a:ext cx="6289421" cy="878597"/>
          </a:xfrm>
        </p:spPr>
        <p:txBody>
          <a:bodyPr>
            <a:normAutofit fontScale="92500" lnSpcReduction="20000"/>
          </a:bodyPr>
          <a:lstStyle/>
          <a:p>
            <a:r>
              <a:rPr kumimoji="1" lang="ja-JP" altLang="en-US" b="0" dirty="0"/>
              <a:t>データ収集なしの企業の生産性を１に基準化したときデータ収集に従事している企業の生産性はそれより大きい</a:t>
            </a:r>
          </a:p>
        </p:txBody>
      </p:sp>
      <p:pic>
        <p:nvPicPr>
          <p:cNvPr id="8" name="コンテンツ プレースホルダー 7">
            <a:extLst>
              <a:ext uri="{FF2B5EF4-FFF2-40B4-BE49-F238E27FC236}">
                <a16:creationId xmlns:a16="http://schemas.microsoft.com/office/drawing/2014/main" id="{2CFADC57-816D-6E7A-87E9-AB45F5A0D0D4}"/>
              </a:ext>
            </a:extLst>
          </p:cNvPr>
          <p:cNvPicPr>
            <a:picLocks noGrp="1" noChangeAspect="1"/>
          </p:cNvPicPr>
          <p:nvPr>
            <p:ph sz="quarter" idx="4"/>
          </p:nvPr>
        </p:nvPicPr>
        <p:blipFill>
          <a:blip r:embed="rId2"/>
          <a:stretch>
            <a:fillRect/>
          </a:stretch>
        </p:blipFill>
        <p:spPr>
          <a:xfrm>
            <a:off x="5746029" y="1751680"/>
            <a:ext cx="6210482" cy="3792676"/>
          </a:xfrm>
        </p:spPr>
      </p:pic>
    </p:spTree>
    <p:extLst>
      <p:ext uri="{BB962C8B-B14F-4D97-AF65-F5344CB8AC3E}">
        <p14:creationId xmlns:p14="http://schemas.microsoft.com/office/powerpoint/2010/main" val="2371976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BD07A85-185C-90B0-00AC-A0C29DAE26FF}"/>
              </a:ext>
            </a:extLst>
          </p:cNvPr>
          <p:cNvSpPr>
            <a:spLocks noGrp="1"/>
          </p:cNvSpPr>
          <p:nvPr>
            <p:ph type="title"/>
          </p:nvPr>
        </p:nvSpPr>
        <p:spPr/>
        <p:txBody>
          <a:bodyPr/>
          <a:lstStyle/>
          <a:p>
            <a:r>
              <a:rPr lang="ja-JP" altLang="en-US" dirty="0"/>
              <a:t>本章の問いの答え</a:t>
            </a:r>
          </a:p>
        </p:txBody>
      </p:sp>
      <p:sp>
        <p:nvSpPr>
          <p:cNvPr id="8" name="コンテンツ プレースホルダー 7">
            <a:extLst>
              <a:ext uri="{FF2B5EF4-FFF2-40B4-BE49-F238E27FC236}">
                <a16:creationId xmlns:a16="http://schemas.microsoft.com/office/drawing/2014/main" id="{2448E56D-A957-9766-93A4-7752D75A1F5A}"/>
              </a:ext>
            </a:extLst>
          </p:cNvPr>
          <p:cNvSpPr>
            <a:spLocks noGrp="1"/>
          </p:cNvSpPr>
          <p:nvPr>
            <p:ph idx="1"/>
          </p:nvPr>
        </p:nvSpPr>
        <p:spPr/>
        <p:txBody>
          <a:bodyPr>
            <a:normAutofit/>
          </a:bodyPr>
          <a:lstStyle/>
          <a:p>
            <a:pPr algn="l"/>
            <a:r>
              <a:rPr lang="ja-JP" altLang="en-US" b="0" i="0" u="none" strike="noStrike" baseline="0" dirty="0">
                <a:latin typeface="UDReiminPr6N-Light"/>
              </a:rPr>
              <a:t>グローバル化は複層的に構成されており，その動向を捉えるためには本章で示したようなさまざまなデータにアクセスする必要がある。たとえば世界経済の動向をみるためには</a:t>
            </a:r>
            <a:r>
              <a:rPr lang="ja-JP" altLang="en-US" dirty="0">
                <a:latin typeface="UDReiminPr6N-Light"/>
              </a:rPr>
              <a:t>章末に示すような</a:t>
            </a:r>
            <a:r>
              <a:rPr lang="ja-JP" altLang="en-US" b="0" i="0" u="none" strike="noStrike" baseline="0" dirty="0">
                <a:latin typeface="UDReiminPr6N-Light"/>
              </a:rPr>
              <a:t>データベースが役立つ。</a:t>
            </a:r>
            <a:endParaRPr lang="ja-JP" altLang="en-US" sz="4000" dirty="0"/>
          </a:p>
        </p:txBody>
      </p:sp>
    </p:spTree>
    <p:extLst>
      <p:ext uri="{BB962C8B-B14F-4D97-AF65-F5344CB8AC3E}">
        <p14:creationId xmlns:p14="http://schemas.microsoft.com/office/powerpoint/2010/main" val="241603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23E76-8020-49F9-25AD-B6D7E3DA1526}"/>
              </a:ext>
            </a:extLst>
          </p:cNvPr>
          <p:cNvSpPr>
            <a:spLocks noGrp="1"/>
          </p:cNvSpPr>
          <p:nvPr>
            <p:ph type="title"/>
          </p:nvPr>
        </p:nvSpPr>
        <p:spPr/>
        <p:txBody>
          <a:bodyPr/>
          <a:lstStyle/>
          <a:p>
            <a:r>
              <a:rPr kumimoji="1" lang="ja-JP" altLang="en-US" dirty="0"/>
              <a:t>本章の問い</a:t>
            </a:r>
          </a:p>
        </p:txBody>
      </p:sp>
      <p:sp>
        <p:nvSpPr>
          <p:cNvPr id="3" name="コンテンツ プレースホルダー 2">
            <a:extLst>
              <a:ext uri="{FF2B5EF4-FFF2-40B4-BE49-F238E27FC236}">
                <a16:creationId xmlns:a16="http://schemas.microsoft.com/office/drawing/2014/main" id="{E819C492-6640-B484-84EE-0B755E20AD45}"/>
              </a:ext>
            </a:extLst>
          </p:cNvPr>
          <p:cNvSpPr>
            <a:spLocks noGrp="1"/>
          </p:cNvSpPr>
          <p:nvPr>
            <p:ph idx="1"/>
          </p:nvPr>
        </p:nvSpPr>
        <p:spPr/>
        <p:txBody>
          <a:bodyPr>
            <a:normAutofit/>
          </a:bodyPr>
          <a:lstStyle/>
          <a:p>
            <a:r>
              <a:rPr kumimoji="1" lang="ja-JP" altLang="en-US" dirty="0"/>
              <a:t>利用可能なさまざまな統計データから世界経済を読み解く</a:t>
            </a:r>
            <a:endParaRPr kumimoji="1" lang="en-US" altLang="ja-JP" dirty="0"/>
          </a:p>
          <a:p>
            <a:endParaRPr lang="en-US" altLang="ja-JP" dirty="0"/>
          </a:p>
          <a:p>
            <a:r>
              <a:rPr kumimoji="1" lang="ja-JP" altLang="en-US" dirty="0"/>
              <a:t>世界経済は中国など新興国の経済成長，世界同時不況，保護主義の台頭，新型コロナウイルス感染症の世界的な蔓延，ロシアによるウクライナ侵攻など経て，目まぐるしく変化</a:t>
            </a:r>
            <a:endParaRPr kumimoji="1" lang="en-US" altLang="ja-JP" dirty="0"/>
          </a:p>
          <a:p>
            <a:endParaRPr lang="en-US" altLang="ja-JP" dirty="0"/>
          </a:p>
          <a:p>
            <a:r>
              <a:rPr kumimoji="1" lang="ja-JP" altLang="en-US" dirty="0"/>
              <a:t>複層的な特徴があるグローバル化を捉えるには，どのようなデータをみたらよいのだろうか？</a:t>
            </a:r>
          </a:p>
        </p:txBody>
      </p:sp>
    </p:spTree>
    <p:extLst>
      <p:ext uri="{BB962C8B-B14F-4D97-AF65-F5344CB8AC3E}">
        <p14:creationId xmlns:p14="http://schemas.microsoft.com/office/powerpoint/2010/main" val="417361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73BF6-83F7-16DB-9BE3-6A9F7DEA0C74}"/>
              </a:ext>
            </a:extLst>
          </p:cNvPr>
          <p:cNvSpPr>
            <a:spLocks noGrp="1"/>
          </p:cNvSpPr>
          <p:nvPr>
            <p:ph type="title"/>
          </p:nvPr>
        </p:nvSpPr>
        <p:spPr>
          <a:xfrm>
            <a:off x="192096" y="696761"/>
            <a:ext cx="5420239" cy="3869764"/>
          </a:xfrm>
        </p:spPr>
        <p:txBody>
          <a:bodyPr>
            <a:normAutofit/>
          </a:bodyPr>
          <a:lstStyle/>
          <a:p>
            <a:r>
              <a:rPr kumimoji="1" lang="ja-JP" altLang="en-US" dirty="0"/>
              <a:t>１　国際貿易の拡大とその背景</a:t>
            </a:r>
            <a:br>
              <a:rPr kumimoji="1" lang="en-US" altLang="ja-JP" dirty="0"/>
            </a:br>
            <a:r>
              <a:rPr kumimoji="1" lang="ja-JP" altLang="en-US" sz="3600" dirty="0"/>
              <a:t>国際貿易と経済成長のスピード</a:t>
            </a:r>
            <a:endParaRPr kumimoji="1" lang="ja-JP" altLang="en-US" dirty="0"/>
          </a:p>
        </p:txBody>
      </p:sp>
      <p:pic>
        <p:nvPicPr>
          <p:cNvPr id="5" name="コンテンツ プレースホルダー 4">
            <a:extLst>
              <a:ext uri="{FF2B5EF4-FFF2-40B4-BE49-F238E27FC236}">
                <a16:creationId xmlns:a16="http://schemas.microsoft.com/office/drawing/2014/main" id="{99CCF841-42F9-64EB-9E5D-0477B5FECC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60151" y="590549"/>
            <a:ext cx="6025898" cy="4907908"/>
          </a:xfrm>
        </p:spPr>
      </p:pic>
      <p:sp>
        <p:nvSpPr>
          <p:cNvPr id="6" name="コンテンツ プレースホルダー 2">
            <a:extLst>
              <a:ext uri="{FF2B5EF4-FFF2-40B4-BE49-F238E27FC236}">
                <a16:creationId xmlns:a16="http://schemas.microsoft.com/office/drawing/2014/main" id="{572EECD1-75F1-B214-D8BC-41D888D711C3}"/>
              </a:ext>
            </a:extLst>
          </p:cNvPr>
          <p:cNvSpPr txBox="1">
            <a:spLocks/>
          </p:cNvSpPr>
          <p:nvPr/>
        </p:nvSpPr>
        <p:spPr>
          <a:xfrm>
            <a:off x="777970" y="5558348"/>
            <a:ext cx="10515600" cy="10519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2800" b="0" i="0" u="none" strike="noStrike" baseline="0" dirty="0">
                <a:latin typeface="UDReiminPr6N-Light"/>
              </a:rPr>
              <a:t>図</a:t>
            </a:r>
            <a:r>
              <a:rPr lang="en-US" altLang="ja-JP" sz="2800" b="0" i="0" u="none" strike="noStrike" baseline="0" dirty="0">
                <a:latin typeface="CenturyStd-Book"/>
              </a:rPr>
              <a:t>1</a:t>
            </a:r>
            <a:r>
              <a:rPr lang="ja-JP" altLang="en-US" sz="2800" b="0" i="0" u="none" strike="noStrike" baseline="0" dirty="0">
                <a:latin typeface="UDReiminPr6N-Light"/>
              </a:rPr>
              <a:t>─</a:t>
            </a:r>
            <a:r>
              <a:rPr lang="en-US" altLang="ja-JP" sz="2800" b="0" i="0" u="none" strike="noStrike" baseline="0" dirty="0">
                <a:latin typeface="CenturyStd-Book"/>
              </a:rPr>
              <a:t>1 </a:t>
            </a:r>
            <a:r>
              <a:rPr lang="ja-JP" altLang="en-US" sz="2800" b="0" i="0" u="none" strike="noStrike" baseline="0" dirty="0">
                <a:latin typeface="UDReiminPr6N-Light"/>
              </a:rPr>
              <a:t>は世界貿易の推移として世界の輸出額を</a:t>
            </a:r>
            <a:r>
              <a:rPr lang="en-US" altLang="ja-JP" sz="2800" b="0" i="0" u="none" strike="noStrike" baseline="0" dirty="0">
                <a:latin typeface="CenturyStd-Book"/>
              </a:rPr>
              <a:t>1800 </a:t>
            </a:r>
            <a:r>
              <a:rPr lang="ja-JP" altLang="en-US" sz="2800" b="0" i="0" u="none" strike="noStrike" baseline="0" dirty="0">
                <a:latin typeface="UDReiminPr6N-Light"/>
              </a:rPr>
              <a:t>年から</a:t>
            </a:r>
            <a:r>
              <a:rPr lang="en-US" altLang="ja-JP" sz="2800" b="0" i="0" u="none" strike="noStrike" baseline="0" dirty="0">
                <a:latin typeface="CenturyStd-Book"/>
              </a:rPr>
              <a:t>2014 </a:t>
            </a:r>
            <a:r>
              <a:rPr lang="ja-JP" altLang="en-US" sz="2800" b="0" i="0" u="none" strike="noStrike" baseline="0" dirty="0">
                <a:latin typeface="UDReiminPr6N-Light"/>
              </a:rPr>
              <a:t>年まで示したもの</a:t>
            </a:r>
            <a:endParaRPr lang="en-US" altLang="ja-JP" sz="2800" b="0" i="0" u="none" strike="noStrike" baseline="0" dirty="0">
              <a:latin typeface="UDReiminPr6N-Light"/>
            </a:endParaRPr>
          </a:p>
          <a:p>
            <a:pPr marL="285750" indent="-285750" algn="l">
              <a:buFont typeface="Arial" panose="020B0604020202020204" pitchFamily="34" charset="0"/>
              <a:buChar char="•"/>
            </a:pPr>
            <a:r>
              <a:rPr lang="ja-JP" altLang="en-US" sz="2800" b="0" i="0" u="none" strike="noStrike" baseline="0" dirty="0">
                <a:latin typeface="UDReiminPr6N-Light"/>
              </a:rPr>
              <a:t>第</a:t>
            </a:r>
            <a:r>
              <a:rPr lang="en-US" altLang="ja-JP" sz="2800" b="0" i="0" u="none" strike="noStrike" baseline="0" dirty="0">
                <a:latin typeface="CenturyStd-Book"/>
              </a:rPr>
              <a:t>2 </a:t>
            </a:r>
            <a:r>
              <a:rPr lang="ja-JP" altLang="en-US" sz="2800" b="0" i="0" u="none" strike="noStrike" baseline="0" dirty="0">
                <a:latin typeface="UDReiminPr6N-Light"/>
              </a:rPr>
              <a:t>次世界大戦以降急激に上昇し，指数関数的に貿易が拡大。基準としている</a:t>
            </a:r>
            <a:r>
              <a:rPr lang="en-US" altLang="ja-JP" sz="2800" b="0" i="0" u="none" strike="noStrike" baseline="0" dirty="0">
                <a:latin typeface="CenturyStd-Book"/>
              </a:rPr>
              <a:t>1913 </a:t>
            </a:r>
            <a:r>
              <a:rPr lang="ja-JP" altLang="en-US" sz="2800" b="0" i="0" u="none" strike="noStrike" baseline="0" dirty="0">
                <a:latin typeface="UDReiminPr6N-Light"/>
              </a:rPr>
              <a:t>年に比べると，近年の国際貿易はおよそ</a:t>
            </a:r>
            <a:r>
              <a:rPr lang="en-US" altLang="ja-JP" sz="2800" b="0" i="0" u="none" strike="noStrike" baseline="0" dirty="0">
                <a:latin typeface="CenturyStd-Book"/>
              </a:rPr>
              <a:t>45 </a:t>
            </a:r>
            <a:r>
              <a:rPr lang="ja-JP" altLang="en-US" sz="2800" b="0" i="0" u="none" strike="noStrike" baseline="0" dirty="0">
                <a:latin typeface="UDReiminPr6N-Light"/>
              </a:rPr>
              <a:t>倍の規模に</a:t>
            </a:r>
            <a:endParaRPr lang="en-US" altLang="ja-JP" sz="2800" b="0" i="0" u="none" strike="noStrike" baseline="0" dirty="0">
              <a:latin typeface="UDReiminPr6N-Ligh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EB49514-9B66-4412-CC98-8E5957A2C199}"/>
                  </a:ext>
                </a:extLst>
              </p14:cNvPr>
              <p14:cNvContentPartPr/>
              <p14:nvPr/>
            </p14:nvContentPartPr>
            <p14:xfrm>
              <a:off x="5900141" y="1094283"/>
              <a:ext cx="802800" cy="29520"/>
            </p14:xfrm>
          </p:contentPart>
        </mc:Choice>
        <mc:Fallback>
          <p:pic>
            <p:nvPicPr>
              <p:cNvPr id="3" name="Ink 2">
                <a:extLst>
                  <a:ext uri="{FF2B5EF4-FFF2-40B4-BE49-F238E27FC236}">
                    <a16:creationId xmlns:a16="http://schemas.microsoft.com/office/drawing/2014/main" id="{4EB49514-9B66-4412-CC98-8E5957A2C199}"/>
                  </a:ext>
                </a:extLst>
              </p:cNvPr>
              <p:cNvPicPr/>
              <p:nvPr/>
            </p:nvPicPr>
            <p:blipFill>
              <a:blip r:embed="rId5"/>
              <a:stretch>
                <a:fillRect/>
              </a:stretch>
            </p:blipFill>
            <p:spPr>
              <a:xfrm>
                <a:off x="5864501" y="1022643"/>
                <a:ext cx="8744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F67F65B6-C97B-DDFD-166A-EC6006BA92D1}"/>
                  </a:ext>
                </a:extLst>
              </p14:cNvPr>
              <p14:cNvContentPartPr/>
              <p14:nvPr/>
            </p14:nvContentPartPr>
            <p14:xfrm>
              <a:off x="8933861" y="4303323"/>
              <a:ext cx="27720" cy="226440"/>
            </p14:xfrm>
          </p:contentPart>
        </mc:Choice>
        <mc:Fallback>
          <p:pic>
            <p:nvPicPr>
              <p:cNvPr id="4" name="Ink 3">
                <a:extLst>
                  <a:ext uri="{FF2B5EF4-FFF2-40B4-BE49-F238E27FC236}">
                    <a16:creationId xmlns:a16="http://schemas.microsoft.com/office/drawing/2014/main" id="{F67F65B6-C97B-DDFD-166A-EC6006BA92D1}"/>
                  </a:ext>
                </a:extLst>
              </p:cNvPr>
              <p:cNvPicPr/>
              <p:nvPr/>
            </p:nvPicPr>
            <p:blipFill>
              <a:blip r:embed="rId7"/>
              <a:stretch>
                <a:fillRect/>
              </a:stretch>
            </p:blipFill>
            <p:spPr>
              <a:xfrm>
                <a:off x="8898221" y="4231323"/>
                <a:ext cx="99360" cy="370080"/>
              </a:xfrm>
              <a:prstGeom prst="rect">
                <a:avLst/>
              </a:prstGeom>
            </p:spPr>
          </p:pic>
        </mc:Fallback>
      </mc:AlternateContent>
      <p:sp>
        <p:nvSpPr>
          <p:cNvPr id="7" name="TextBox 6">
            <a:extLst>
              <a:ext uri="{FF2B5EF4-FFF2-40B4-BE49-F238E27FC236}">
                <a16:creationId xmlns:a16="http://schemas.microsoft.com/office/drawing/2014/main" id="{9CEC5671-043F-055F-90CE-DF3C5CD1982B}"/>
              </a:ext>
            </a:extLst>
          </p:cNvPr>
          <p:cNvSpPr txBox="1"/>
          <p:nvPr/>
        </p:nvSpPr>
        <p:spPr>
          <a:xfrm>
            <a:off x="8702211" y="3656992"/>
            <a:ext cx="928459" cy="646331"/>
          </a:xfrm>
          <a:prstGeom prst="rect">
            <a:avLst/>
          </a:prstGeom>
          <a:noFill/>
        </p:spPr>
        <p:txBody>
          <a:bodyPr wrap="none" rtlCol="0">
            <a:spAutoFit/>
          </a:bodyPr>
          <a:lstStyle/>
          <a:p>
            <a:r>
              <a:rPr lang="en-JP" dirty="0"/>
              <a:t>1913年</a:t>
            </a:r>
          </a:p>
          <a:p>
            <a:r>
              <a:rPr lang="en-JP" dirty="0"/>
              <a:t>100</a:t>
            </a:r>
          </a:p>
        </p:txBody>
      </p:sp>
      <p:sp>
        <p:nvSpPr>
          <p:cNvPr id="8" name="TextBox 7">
            <a:extLst>
              <a:ext uri="{FF2B5EF4-FFF2-40B4-BE49-F238E27FC236}">
                <a16:creationId xmlns:a16="http://schemas.microsoft.com/office/drawing/2014/main" id="{E0921F96-EF33-B9C7-9AD6-0DA16FCA04B4}"/>
              </a:ext>
            </a:extLst>
          </p:cNvPr>
          <p:cNvSpPr txBox="1"/>
          <p:nvPr/>
        </p:nvSpPr>
        <p:spPr>
          <a:xfrm>
            <a:off x="11013585" y="1446335"/>
            <a:ext cx="928459" cy="923330"/>
          </a:xfrm>
          <a:prstGeom prst="rect">
            <a:avLst/>
          </a:prstGeom>
          <a:noFill/>
        </p:spPr>
        <p:txBody>
          <a:bodyPr wrap="none" rtlCol="0">
            <a:spAutoFit/>
          </a:bodyPr>
          <a:lstStyle/>
          <a:p>
            <a:r>
              <a:rPr lang="en-JP" dirty="0"/>
              <a:t>2011年</a:t>
            </a:r>
          </a:p>
          <a:p>
            <a:r>
              <a:rPr lang="en-JP" dirty="0"/>
              <a:t>4500</a:t>
            </a:r>
          </a:p>
          <a:p>
            <a:r>
              <a:rPr lang="en-JP" b="1" dirty="0"/>
              <a:t>45倍に</a:t>
            </a:r>
          </a:p>
        </p:txBody>
      </p:sp>
      <p:cxnSp>
        <p:nvCxnSpPr>
          <p:cNvPr id="10" name="Straight Arrow Connector 9">
            <a:extLst>
              <a:ext uri="{FF2B5EF4-FFF2-40B4-BE49-F238E27FC236}">
                <a16:creationId xmlns:a16="http://schemas.microsoft.com/office/drawing/2014/main" id="{5A02DA0B-997C-0F26-B4C2-D2A5FCA4F384}"/>
              </a:ext>
            </a:extLst>
          </p:cNvPr>
          <p:cNvCxnSpPr>
            <a:cxnSpLocks/>
          </p:cNvCxnSpPr>
          <p:nvPr/>
        </p:nvCxnSpPr>
        <p:spPr>
          <a:xfrm flipH="1" flipV="1">
            <a:off x="6398427" y="1627537"/>
            <a:ext cx="45819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BF76625-7C7A-BB14-47E6-0506057D8DD4}"/>
              </a:ext>
            </a:extLst>
          </p:cNvPr>
          <p:cNvCxnSpPr/>
          <p:nvPr/>
        </p:nvCxnSpPr>
        <p:spPr>
          <a:xfrm flipV="1">
            <a:off x="10243335" y="3656992"/>
            <a:ext cx="0" cy="759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655BD5-EBEC-8E00-2BA6-4EB3F2C5C2FE}"/>
              </a:ext>
            </a:extLst>
          </p:cNvPr>
          <p:cNvCxnSpPr/>
          <p:nvPr/>
        </p:nvCxnSpPr>
        <p:spPr>
          <a:xfrm flipH="1">
            <a:off x="6301541" y="3656992"/>
            <a:ext cx="394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57FF51D-555A-A361-0882-6681D5044DA9}"/>
              </a:ext>
            </a:extLst>
          </p:cNvPr>
          <p:cNvSpPr txBox="1"/>
          <p:nvPr/>
        </p:nvSpPr>
        <p:spPr>
          <a:xfrm>
            <a:off x="10365111" y="3361488"/>
            <a:ext cx="928459" cy="923330"/>
          </a:xfrm>
          <a:prstGeom prst="rect">
            <a:avLst/>
          </a:prstGeom>
          <a:noFill/>
        </p:spPr>
        <p:txBody>
          <a:bodyPr wrap="none" rtlCol="0">
            <a:spAutoFit/>
          </a:bodyPr>
          <a:lstStyle/>
          <a:p>
            <a:r>
              <a:rPr lang="en-JP" dirty="0"/>
              <a:t>1981年</a:t>
            </a:r>
          </a:p>
          <a:p>
            <a:r>
              <a:rPr lang="en-JP" dirty="0"/>
              <a:t>1200</a:t>
            </a:r>
          </a:p>
          <a:p>
            <a:r>
              <a:rPr lang="en-JP" b="1" dirty="0"/>
              <a:t>12倍に</a:t>
            </a:r>
          </a:p>
        </p:txBody>
      </p:sp>
    </p:spTree>
    <p:extLst>
      <p:ext uri="{BB962C8B-B14F-4D97-AF65-F5344CB8AC3E}">
        <p14:creationId xmlns:p14="http://schemas.microsoft.com/office/powerpoint/2010/main" val="389424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4B0D3757-84F5-F2CE-5BAA-377F13F243D1}"/>
              </a:ext>
            </a:extLst>
          </p:cNvPr>
          <p:cNvPicPr>
            <a:picLocks noGrp="1" noChangeAspect="1"/>
          </p:cNvPicPr>
          <p:nvPr>
            <p:ph idx="1"/>
          </p:nvPr>
        </p:nvPicPr>
        <p:blipFill>
          <a:blip r:embed="rId2"/>
          <a:stretch>
            <a:fillRect/>
          </a:stretch>
        </p:blipFill>
        <p:spPr>
          <a:xfrm>
            <a:off x="2876310" y="229787"/>
            <a:ext cx="6238754" cy="4973242"/>
          </a:xfrm>
          <a:prstGeom prst="rect">
            <a:avLst/>
          </a:prstGeom>
        </p:spPr>
      </p:pic>
      <p:sp>
        <p:nvSpPr>
          <p:cNvPr id="5" name="コンテンツ プレースホルダー 2">
            <a:extLst>
              <a:ext uri="{FF2B5EF4-FFF2-40B4-BE49-F238E27FC236}">
                <a16:creationId xmlns:a16="http://schemas.microsoft.com/office/drawing/2014/main" id="{9F4EFF45-B195-2AA3-25C2-463321899EFC}"/>
              </a:ext>
            </a:extLst>
          </p:cNvPr>
          <p:cNvSpPr txBox="1">
            <a:spLocks/>
          </p:cNvSpPr>
          <p:nvPr/>
        </p:nvSpPr>
        <p:spPr>
          <a:xfrm>
            <a:off x="159093" y="5085926"/>
            <a:ext cx="11996253" cy="17720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l"/>
            <a:r>
              <a:rPr lang="ja-JP" altLang="en-US" sz="2400" b="0" i="0" u="none" strike="noStrike" baseline="0" dirty="0">
                <a:latin typeface="UDReiminPr6N-Light"/>
              </a:rPr>
              <a:t>図</a:t>
            </a:r>
            <a:r>
              <a:rPr lang="en-US" altLang="ja-JP" sz="2400" b="0" i="0" u="none" strike="noStrike" baseline="0" dirty="0">
                <a:latin typeface="CenturyStd-Book"/>
              </a:rPr>
              <a:t>1</a:t>
            </a:r>
            <a:r>
              <a:rPr lang="ja-JP" altLang="en-US" sz="2400" b="0" i="0" u="none" strike="noStrike" baseline="0" dirty="0">
                <a:latin typeface="UDReiminPr6N-Light"/>
              </a:rPr>
              <a:t>─</a:t>
            </a:r>
            <a:r>
              <a:rPr lang="en-US" altLang="ja-JP" sz="2400" b="0" i="0" u="none" strike="noStrike" baseline="0" dirty="0">
                <a:latin typeface="CenturyStd-Book"/>
              </a:rPr>
              <a:t>2 </a:t>
            </a:r>
            <a:r>
              <a:rPr lang="ja-JP" altLang="en-US" sz="2400" b="0" i="0" u="none" strike="noStrike" baseline="0" dirty="0">
                <a:latin typeface="UDReiminPr6N-Light"/>
              </a:rPr>
              <a:t>は，対</a:t>
            </a:r>
            <a:r>
              <a:rPr lang="en-US" altLang="ja-JP" sz="2400" b="0" i="0" u="none" strike="noStrike" baseline="0" dirty="0">
                <a:latin typeface="CenturyStd-Book"/>
              </a:rPr>
              <a:t>GDP </a:t>
            </a:r>
            <a:r>
              <a:rPr lang="ja-JP" altLang="en-US" sz="2400" b="0" i="0" u="none" strike="noStrike" baseline="0" dirty="0">
                <a:latin typeface="UDReiminPr6N-Light"/>
              </a:rPr>
              <a:t>比（％）で世界貿易と日本の貿易を示したもの</a:t>
            </a:r>
            <a:endParaRPr lang="en-US" altLang="ja-JP" sz="2400" b="0" i="0" u="none" strike="noStrike" baseline="0" dirty="0">
              <a:latin typeface="UDReiminPr6N-Light"/>
            </a:endParaRPr>
          </a:p>
          <a:p>
            <a:pPr algn="l"/>
            <a:r>
              <a:rPr lang="ja-JP" altLang="en-US" sz="2400" b="0" i="0" u="none" strike="noStrike" baseline="0" dirty="0">
                <a:latin typeface="YuGoPr6N-Demi"/>
              </a:rPr>
              <a:t>第</a:t>
            </a:r>
            <a:r>
              <a:rPr lang="en-US" altLang="ja-JP" sz="2400" b="0" i="0" u="none" strike="noStrike" baseline="0" dirty="0">
                <a:latin typeface="YuGoPr6N-Demi"/>
              </a:rPr>
              <a:t>1 </a:t>
            </a:r>
            <a:r>
              <a:rPr lang="ja-JP" altLang="en-US" sz="2400" b="0" i="0" u="none" strike="noStrike" baseline="0" dirty="0">
                <a:latin typeface="YuGoPr6N-Demi"/>
              </a:rPr>
              <a:t>のグローバル化</a:t>
            </a:r>
            <a:r>
              <a:rPr lang="ja-JP" altLang="en-US" sz="2400" b="0" i="0" u="none" strike="noStrike" baseline="0" dirty="0">
                <a:latin typeface="UDReiminPr6N-Light"/>
              </a:rPr>
              <a:t>の時代（</a:t>
            </a:r>
            <a:r>
              <a:rPr lang="en-US" altLang="ja-JP" sz="2400" b="0" i="0" u="none" strike="noStrike" baseline="0" dirty="0">
                <a:latin typeface="UDReiminPr6N-Light"/>
              </a:rPr>
              <a:t>1870</a:t>
            </a:r>
            <a:r>
              <a:rPr lang="ja-JP" altLang="en-US" sz="2400" b="0" i="0" u="none" strike="noStrike" baseline="0" dirty="0">
                <a:latin typeface="UDReiminPr6N-Light"/>
              </a:rPr>
              <a:t>年前後～</a:t>
            </a:r>
            <a:r>
              <a:rPr lang="en-US" altLang="ja-JP" sz="2400" b="0" i="0" u="none" strike="noStrike" baseline="0" dirty="0">
                <a:latin typeface="UDReiminPr6N-Light"/>
              </a:rPr>
              <a:t>1914</a:t>
            </a:r>
            <a:r>
              <a:rPr lang="ja-JP" altLang="en-US" sz="2400" b="0" i="0" u="none" strike="noStrike" baseline="0" dirty="0">
                <a:latin typeface="UDReiminPr6N-Light"/>
              </a:rPr>
              <a:t>年</a:t>
            </a:r>
            <a:r>
              <a:rPr lang="en-US" altLang="ja-JP" sz="2400" b="0" i="0" u="none" strike="noStrike" baseline="0" dirty="0">
                <a:latin typeface="UDReiminPr6N-Light"/>
              </a:rPr>
              <a:t>WWI</a:t>
            </a:r>
            <a:r>
              <a:rPr lang="ja-JP" altLang="en-US" sz="2400" b="0" i="0" u="none" strike="noStrike" baseline="0" dirty="0">
                <a:latin typeface="UDReiminPr6N-Light"/>
              </a:rPr>
              <a:t>前まで）と</a:t>
            </a:r>
            <a:r>
              <a:rPr lang="ja-JP" altLang="en-US" sz="2400" b="0" i="0" u="none" strike="noStrike" baseline="0" dirty="0">
                <a:latin typeface="YuGoPr6N-Demi"/>
              </a:rPr>
              <a:t>第</a:t>
            </a:r>
            <a:r>
              <a:rPr lang="en-US" altLang="ja-JP" sz="2400" b="0" i="0" u="none" strike="noStrike" baseline="0" dirty="0">
                <a:latin typeface="YuGoPr6N-Demi"/>
              </a:rPr>
              <a:t>2 </a:t>
            </a:r>
            <a:r>
              <a:rPr lang="ja-JP" altLang="en-US" sz="2400" b="0" i="0" u="none" strike="noStrike" baseline="0" dirty="0">
                <a:latin typeface="YuGoPr6N-Demi"/>
              </a:rPr>
              <a:t>のグローバル化</a:t>
            </a:r>
            <a:r>
              <a:rPr lang="ja-JP" altLang="en-US" sz="2400" b="0" i="0" u="none" strike="noStrike" baseline="0" dirty="0">
                <a:latin typeface="UDReiminPr6N-Light"/>
              </a:rPr>
              <a:t>の時代（</a:t>
            </a:r>
            <a:r>
              <a:rPr lang="en-US" altLang="ja-JP" sz="2400" b="0" i="0" u="none" strike="noStrike" baseline="0" dirty="0" err="1">
                <a:latin typeface="UDReiminPr6N-Light"/>
              </a:rPr>
              <a:t>WWⅡ</a:t>
            </a:r>
            <a:r>
              <a:rPr lang="ja-JP" altLang="en-US" sz="2400" b="0" i="0" u="none" strike="noStrike" baseline="0" dirty="0">
                <a:latin typeface="UDReiminPr6N-Light"/>
              </a:rPr>
              <a:t>後～</a:t>
            </a:r>
            <a:r>
              <a:rPr lang="en-US" altLang="ja-JP" sz="2400" b="0" i="0" u="none" strike="noStrike" baseline="0" dirty="0">
                <a:latin typeface="UDReiminPr6N-Light"/>
              </a:rPr>
              <a:t>21</a:t>
            </a:r>
            <a:r>
              <a:rPr lang="ja-JP" altLang="en-US" sz="2400" b="0" i="0" u="none" strike="noStrike" baseline="0" dirty="0">
                <a:latin typeface="UDReiminPr6N-Light"/>
              </a:rPr>
              <a:t>世紀にかけて）</a:t>
            </a:r>
            <a:endParaRPr lang="en-US" altLang="ja-JP" sz="2400" b="0" i="0" u="none" strike="noStrike" baseline="0" dirty="0">
              <a:latin typeface="UDReiminPr6N-Light"/>
            </a:endParaRPr>
          </a:p>
          <a:p>
            <a:pPr algn="l"/>
            <a:r>
              <a:rPr lang="ja-JP" altLang="en-US" sz="2400" dirty="0">
                <a:latin typeface="UDReiminPr6N-Light"/>
              </a:rPr>
              <a:t>日本は</a:t>
            </a:r>
            <a:r>
              <a:rPr lang="en-US" altLang="ja-JP" sz="2400" dirty="0">
                <a:latin typeface="UDReiminPr6N-Light"/>
              </a:rPr>
              <a:t>1980</a:t>
            </a:r>
            <a:r>
              <a:rPr lang="ja-JP" altLang="en-US" sz="2400" dirty="0">
                <a:latin typeface="UDReiminPr6N-Light"/>
              </a:rPr>
              <a:t>年代半ばから日米貿易摩擦・バブル崩壊により貿易は停滞、</a:t>
            </a:r>
            <a:r>
              <a:rPr lang="en-US" altLang="ja-JP" sz="2400" dirty="0">
                <a:latin typeface="UDReiminPr6N-Light"/>
              </a:rPr>
              <a:t>2002</a:t>
            </a:r>
            <a:r>
              <a:rPr lang="ja-JP" altLang="en-US" sz="2400" dirty="0">
                <a:latin typeface="UDReiminPr6N-Light"/>
              </a:rPr>
              <a:t>～</a:t>
            </a:r>
            <a:r>
              <a:rPr lang="en-US" altLang="ja-JP" sz="2400" dirty="0">
                <a:latin typeface="UDReiminPr6N-Light"/>
              </a:rPr>
              <a:t>08</a:t>
            </a:r>
            <a:r>
              <a:rPr lang="ja-JP" altLang="en-US" sz="2400" dirty="0">
                <a:latin typeface="UDReiminPr6N-Light"/>
              </a:rPr>
              <a:t>年の景気回復期には上昇したがリーマンショック以降再び伸び悩み</a:t>
            </a:r>
            <a:endParaRPr lang="en-US" altLang="ja-JP" sz="2400" b="0" i="0" u="none" strike="noStrike" baseline="0" dirty="0">
              <a:latin typeface="UDReiminPr6N-Light"/>
            </a:endParaRPr>
          </a:p>
          <a:p>
            <a:pPr algn="l"/>
            <a:endParaRPr lang="en-US" altLang="ja-JP" sz="3600" b="0" i="0" u="none" strike="noStrike" baseline="0" dirty="0">
              <a:latin typeface="UDReiminPr6N-Light"/>
            </a:endParaRPr>
          </a:p>
        </p:txBody>
      </p:sp>
      <p:sp>
        <p:nvSpPr>
          <p:cNvPr id="2" name="TextBox 1">
            <a:extLst>
              <a:ext uri="{FF2B5EF4-FFF2-40B4-BE49-F238E27FC236}">
                <a16:creationId xmlns:a16="http://schemas.microsoft.com/office/drawing/2014/main" id="{71932AFA-90CF-F3B2-A3AA-2328857561E5}"/>
              </a:ext>
            </a:extLst>
          </p:cNvPr>
          <p:cNvSpPr txBox="1"/>
          <p:nvPr/>
        </p:nvSpPr>
        <p:spPr>
          <a:xfrm>
            <a:off x="2116183" y="3059668"/>
            <a:ext cx="928459" cy="646331"/>
          </a:xfrm>
          <a:prstGeom prst="rect">
            <a:avLst/>
          </a:prstGeom>
          <a:noFill/>
        </p:spPr>
        <p:txBody>
          <a:bodyPr wrap="none" rtlCol="0">
            <a:spAutoFit/>
          </a:bodyPr>
          <a:lstStyle/>
          <a:p>
            <a:r>
              <a:rPr lang="en-JP" dirty="0">
                <a:highlight>
                  <a:srgbClr val="FFFF00"/>
                </a:highlight>
              </a:rPr>
              <a:t>1830年</a:t>
            </a:r>
          </a:p>
          <a:p>
            <a:r>
              <a:rPr lang="en-JP" dirty="0">
                <a:highlight>
                  <a:srgbClr val="FFFF00"/>
                </a:highlight>
              </a:rPr>
              <a:t>7%</a:t>
            </a:r>
          </a:p>
        </p:txBody>
      </p:sp>
      <p:sp>
        <p:nvSpPr>
          <p:cNvPr id="3" name="TextBox 2">
            <a:extLst>
              <a:ext uri="{FF2B5EF4-FFF2-40B4-BE49-F238E27FC236}">
                <a16:creationId xmlns:a16="http://schemas.microsoft.com/office/drawing/2014/main" id="{61D0AC3E-0549-47CC-6DB3-1BA3D6DB59FF}"/>
              </a:ext>
            </a:extLst>
          </p:cNvPr>
          <p:cNvSpPr txBox="1"/>
          <p:nvPr/>
        </p:nvSpPr>
        <p:spPr>
          <a:xfrm>
            <a:off x="8573467" y="1236197"/>
            <a:ext cx="928459" cy="646331"/>
          </a:xfrm>
          <a:prstGeom prst="rect">
            <a:avLst/>
          </a:prstGeom>
          <a:noFill/>
        </p:spPr>
        <p:txBody>
          <a:bodyPr wrap="none" rtlCol="0">
            <a:spAutoFit/>
          </a:bodyPr>
          <a:lstStyle/>
          <a:p>
            <a:r>
              <a:rPr lang="en-JP" dirty="0">
                <a:highlight>
                  <a:srgbClr val="FFFF00"/>
                </a:highlight>
              </a:rPr>
              <a:t>2010年</a:t>
            </a:r>
          </a:p>
          <a:p>
            <a:r>
              <a:rPr lang="en-JP" dirty="0">
                <a:highlight>
                  <a:srgbClr val="FFFF00"/>
                </a:highlight>
              </a:rPr>
              <a:t>25%</a:t>
            </a:r>
          </a:p>
        </p:txBody>
      </p:sp>
      <p:sp>
        <p:nvSpPr>
          <p:cNvPr id="6" name="TextBox 5">
            <a:extLst>
              <a:ext uri="{FF2B5EF4-FFF2-40B4-BE49-F238E27FC236}">
                <a16:creationId xmlns:a16="http://schemas.microsoft.com/office/drawing/2014/main" id="{66F8BCFB-20A0-84C2-ED3F-D7EAABC55FE5}"/>
              </a:ext>
            </a:extLst>
          </p:cNvPr>
          <p:cNvSpPr txBox="1"/>
          <p:nvPr/>
        </p:nvSpPr>
        <p:spPr>
          <a:xfrm>
            <a:off x="4687164" y="3621652"/>
            <a:ext cx="928459" cy="646331"/>
          </a:xfrm>
          <a:prstGeom prst="rect">
            <a:avLst/>
          </a:prstGeom>
          <a:noFill/>
        </p:spPr>
        <p:txBody>
          <a:bodyPr wrap="none" rtlCol="0">
            <a:spAutoFit/>
          </a:bodyPr>
          <a:lstStyle/>
          <a:p>
            <a:r>
              <a:rPr lang="en-JP" dirty="0">
                <a:highlight>
                  <a:srgbClr val="00FFFF"/>
                </a:highlight>
              </a:rPr>
              <a:t>1870年</a:t>
            </a:r>
          </a:p>
          <a:p>
            <a:r>
              <a:rPr lang="en-JP" dirty="0">
                <a:highlight>
                  <a:srgbClr val="00FFFF"/>
                </a:highlight>
              </a:rPr>
              <a:t>2-3%</a:t>
            </a:r>
          </a:p>
        </p:txBody>
      </p:sp>
      <p:sp>
        <p:nvSpPr>
          <p:cNvPr id="7" name="TextBox 6">
            <a:extLst>
              <a:ext uri="{FF2B5EF4-FFF2-40B4-BE49-F238E27FC236}">
                <a16:creationId xmlns:a16="http://schemas.microsoft.com/office/drawing/2014/main" id="{C1E101DA-733F-1E33-783E-C9DBAE6E64D7}"/>
              </a:ext>
            </a:extLst>
          </p:cNvPr>
          <p:cNvSpPr txBox="1"/>
          <p:nvPr/>
        </p:nvSpPr>
        <p:spPr>
          <a:xfrm>
            <a:off x="8650834" y="2386848"/>
            <a:ext cx="928459" cy="646331"/>
          </a:xfrm>
          <a:prstGeom prst="rect">
            <a:avLst/>
          </a:prstGeom>
          <a:noFill/>
        </p:spPr>
        <p:txBody>
          <a:bodyPr wrap="none" rtlCol="0">
            <a:spAutoFit/>
          </a:bodyPr>
          <a:lstStyle/>
          <a:p>
            <a:r>
              <a:rPr lang="en-JP" dirty="0">
                <a:highlight>
                  <a:srgbClr val="00FFFF"/>
                </a:highlight>
              </a:rPr>
              <a:t>2010年</a:t>
            </a:r>
          </a:p>
          <a:p>
            <a:r>
              <a:rPr lang="en-JP" dirty="0">
                <a:highlight>
                  <a:srgbClr val="00FFFF"/>
                </a:highlight>
              </a:rPr>
              <a:t>15%</a:t>
            </a:r>
          </a:p>
        </p:txBody>
      </p:sp>
    </p:spTree>
    <p:extLst>
      <p:ext uri="{BB962C8B-B14F-4D97-AF65-F5344CB8AC3E}">
        <p14:creationId xmlns:p14="http://schemas.microsoft.com/office/powerpoint/2010/main" val="399710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2B4C5-B03B-AD64-138D-1848C71A9F08}"/>
              </a:ext>
            </a:extLst>
          </p:cNvPr>
          <p:cNvSpPr>
            <a:spLocks noGrp="1"/>
          </p:cNvSpPr>
          <p:nvPr>
            <p:ph type="title"/>
          </p:nvPr>
        </p:nvSpPr>
        <p:spPr>
          <a:xfrm>
            <a:off x="838200" y="79096"/>
            <a:ext cx="10515600" cy="627237"/>
          </a:xfrm>
        </p:spPr>
        <p:txBody>
          <a:bodyPr>
            <a:normAutofit fontScale="90000"/>
          </a:bodyPr>
          <a:lstStyle/>
          <a:p>
            <a:r>
              <a:rPr kumimoji="1" lang="ja-JP" altLang="en-US" dirty="0"/>
              <a:t>貿易自由化の進展</a:t>
            </a:r>
          </a:p>
        </p:txBody>
      </p:sp>
      <p:sp>
        <p:nvSpPr>
          <p:cNvPr id="3" name="コンテンツ プレースホルダー 2">
            <a:extLst>
              <a:ext uri="{FF2B5EF4-FFF2-40B4-BE49-F238E27FC236}">
                <a16:creationId xmlns:a16="http://schemas.microsoft.com/office/drawing/2014/main" id="{DAD15538-C8CD-5EA6-0225-0EFF44B18724}"/>
              </a:ext>
            </a:extLst>
          </p:cNvPr>
          <p:cNvSpPr>
            <a:spLocks noGrp="1"/>
          </p:cNvSpPr>
          <p:nvPr>
            <p:ph idx="1"/>
          </p:nvPr>
        </p:nvSpPr>
        <p:spPr>
          <a:xfrm>
            <a:off x="563971" y="4780066"/>
            <a:ext cx="11195907" cy="2077933"/>
          </a:xfrm>
        </p:spPr>
        <p:txBody>
          <a:bodyPr>
            <a:normAutofit fontScale="92500" lnSpcReduction="10000"/>
          </a:bodyPr>
          <a:lstStyle/>
          <a:p>
            <a:r>
              <a:rPr kumimoji="1" lang="en-US" altLang="ja-JP" dirty="0" err="1"/>
              <a:t>WWⅡ</a:t>
            </a:r>
            <a:r>
              <a:rPr kumimoji="1" lang="ja-JP" altLang="en-US" dirty="0"/>
              <a:t>後の多国間自由貿易体制の推進（</a:t>
            </a:r>
            <a:r>
              <a:rPr kumimoji="1" lang="en-US" altLang="ja-JP" dirty="0"/>
              <a:t>1947</a:t>
            </a:r>
            <a:r>
              <a:rPr kumimoji="1" lang="ja-JP" altLang="en-US" dirty="0"/>
              <a:t>年</a:t>
            </a:r>
            <a:r>
              <a:rPr kumimoji="1" lang="en-US" altLang="ja-JP" dirty="0"/>
              <a:t>GATT</a:t>
            </a:r>
            <a:r>
              <a:rPr kumimoji="1" lang="ja-JP" altLang="en-US" dirty="0"/>
              <a:t>、</a:t>
            </a:r>
            <a:r>
              <a:rPr kumimoji="1" lang="en-US" altLang="ja-JP" dirty="0"/>
              <a:t>95</a:t>
            </a:r>
            <a:r>
              <a:rPr kumimoji="1" lang="ja-JP" altLang="en-US" dirty="0"/>
              <a:t>年</a:t>
            </a:r>
            <a:r>
              <a:rPr kumimoji="1" lang="en-US" altLang="ja-JP" dirty="0"/>
              <a:t>WTO</a:t>
            </a:r>
            <a:r>
              <a:rPr kumimoji="1" lang="ja-JP" altLang="en-US" dirty="0"/>
              <a:t>）</a:t>
            </a:r>
            <a:endParaRPr kumimoji="1" lang="en-US" altLang="ja-JP" dirty="0"/>
          </a:p>
          <a:p>
            <a:r>
              <a:rPr lang="en-US" altLang="ja-JP" dirty="0"/>
              <a:t>GATT/WTO</a:t>
            </a:r>
            <a:r>
              <a:rPr lang="ja-JP" altLang="en-US" dirty="0"/>
              <a:t>の無差別原則・紛争解決手続きが大きな役割</a:t>
            </a:r>
            <a:endParaRPr lang="en-US" altLang="ja-JP" dirty="0"/>
          </a:p>
          <a:p>
            <a:r>
              <a:rPr kumimoji="1" lang="ja-JP" altLang="en-US" dirty="0"/>
              <a:t>高所得国のみならず、中・低所得国で貿易自由化（関税率引き下げ）</a:t>
            </a:r>
            <a:endParaRPr kumimoji="1" lang="en-US" altLang="ja-JP" dirty="0"/>
          </a:p>
          <a:p>
            <a:r>
              <a:rPr lang="en-US" altLang="ja-JP" dirty="0"/>
              <a:t>2</a:t>
            </a:r>
            <a:r>
              <a:rPr lang="ja-JP" altLang="en-US" dirty="0"/>
              <a:t>国間や地域レベルで貿易自由化を進める</a:t>
            </a:r>
            <a:r>
              <a:rPr lang="ja-JP" altLang="en-US" dirty="0">
                <a:highlight>
                  <a:srgbClr val="FFFF00"/>
                </a:highlight>
              </a:rPr>
              <a:t>地域貿易協定（</a:t>
            </a:r>
            <a:r>
              <a:rPr lang="en-US" altLang="ja-JP" dirty="0">
                <a:highlight>
                  <a:srgbClr val="FFFF00"/>
                </a:highlight>
              </a:rPr>
              <a:t>RTA</a:t>
            </a:r>
            <a:r>
              <a:rPr lang="ja-JP" altLang="en-US" dirty="0">
                <a:highlight>
                  <a:srgbClr val="FFFF00"/>
                </a:highlight>
              </a:rPr>
              <a:t>）</a:t>
            </a:r>
            <a:r>
              <a:rPr lang="ja-JP" altLang="en-US" dirty="0"/>
              <a:t>の増加と地域的な拡がり</a:t>
            </a:r>
            <a:endParaRPr kumimoji="1" lang="ja-JP" altLang="en-US" dirty="0"/>
          </a:p>
        </p:txBody>
      </p:sp>
      <p:pic>
        <p:nvPicPr>
          <p:cNvPr id="4" name="図 3">
            <a:extLst>
              <a:ext uri="{FF2B5EF4-FFF2-40B4-BE49-F238E27FC236}">
                <a16:creationId xmlns:a16="http://schemas.microsoft.com/office/drawing/2014/main" id="{8CF35B79-7FBC-1D9E-CE6F-0CDB2F456488}"/>
              </a:ext>
            </a:extLst>
          </p:cNvPr>
          <p:cNvPicPr>
            <a:picLocks noChangeAspect="1"/>
          </p:cNvPicPr>
          <p:nvPr/>
        </p:nvPicPr>
        <p:blipFill>
          <a:blip r:embed="rId2"/>
          <a:stretch>
            <a:fillRect/>
          </a:stretch>
        </p:blipFill>
        <p:spPr>
          <a:xfrm>
            <a:off x="503255" y="569422"/>
            <a:ext cx="5382853" cy="4087447"/>
          </a:xfrm>
          <a:prstGeom prst="rect">
            <a:avLst/>
          </a:prstGeom>
        </p:spPr>
      </p:pic>
      <p:pic>
        <p:nvPicPr>
          <p:cNvPr id="5" name="図 4">
            <a:extLst>
              <a:ext uri="{FF2B5EF4-FFF2-40B4-BE49-F238E27FC236}">
                <a16:creationId xmlns:a16="http://schemas.microsoft.com/office/drawing/2014/main" id="{D0459DC9-1864-0D13-85D4-0F9758F35FBB}"/>
              </a:ext>
            </a:extLst>
          </p:cNvPr>
          <p:cNvPicPr>
            <a:picLocks noChangeAspect="1"/>
          </p:cNvPicPr>
          <p:nvPr/>
        </p:nvPicPr>
        <p:blipFill>
          <a:blip r:embed="rId3"/>
          <a:stretch>
            <a:fillRect/>
          </a:stretch>
        </p:blipFill>
        <p:spPr>
          <a:xfrm>
            <a:off x="5836829" y="611435"/>
            <a:ext cx="6172349" cy="4003420"/>
          </a:xfrm>
          <a:prstGeom prst="rect">
            <a:avLst/>
          </a:prstGeom>
        </p:spPr>
      </p:pic>
      <p:sp>
        <p:nvSpPr>
          <p:cNvPr id="6" name="TextBox 5">
            <a:extLst>
              <a:ext uri="{FF2B5EF4-FFF2-40B4-BE49-F238E27FC236}">
                <a16:creationId xmlns:a16="http://schemas.microsoft.com/office/drawing/2014/main" id="{CFCD8AE4-471D-63A7-085B-F47E08A96AE6}"/>
              </a:ext>
            </a:extLst>
          </p:cNvPr>
          <p:cNvSpPr txBox="1"/>
          <p:nvPr/>
        </p:nvSpPr>
        <p:spPr>
          <a:xfrm>
            <a:off x="99741" y="3059668"/>
            <a:ext cx="928459" cy="646331"/>
          </a:xfrm>
          <a:prstGeom prst="rect">
            <a:avLst/>
          </a:prstGeom>
          <a:noFill/>
        </p:spPr>
        <p:txBody>
          <a:bodyPr wrap="none" rtlCol="0">
            <a:spAutoFit/>
          </a:bodyPr>
          <a:lstStyle/>
          <a:p>
            <a:r>
              <a:rPr lang="en-JP" dirty="0">
                <a:highlight>
                  <a:srgbClr val="00FFFF"/>
                </a:highlight>
              </a:rPr>
              <a:t>1988年</a:t>
            </a:r>
          </a:p>
          <a:p>
            <a:r>
              <a:rPr lang="en-JP" dirty="0">
                <a:highlight>
                  <a:srgbClr val="00FFFF"/>
                </a:highlight>
              </a:rPr>
              <a:t>5%</a:t>
            </a:r>
          </a:p>
        </p:txBody>
      </p:sp>
      <p:sp>
        <p:nvSpPr>
          <p:cNvPr id="7" name="TextBox 6">
            <a:extLst>
              <a:ext uri="{FF2B5EF4-FFF2-40B4-BE49-F238E27FC236}">
                <a16:creationId xmlns:a16="http://schemas.microsoft.com/office/drawing/2014/main" id="{F8E78549-2433-F880-200D-05423C9F3236}"/>
              </a:ext>
            </a:extLst>
          </p:cNvPr>
          <p:cNvSpPr txBox="1"/>
          <p:nvPr/>
        </p:nvSpPr>
        <p:spPr>
          <a:xfrm>
            <a:off x="5396305" y="3182571"/>
            <a:ext cx="928459" cy="646331"/>
          </a:xfrm>
          <a:prstGeom prst="rect">
            <a:avLst/>
          </a:prstGeom>
          <a:noFill/>
        </p:spPr>
        <p:txBody>
          <a:bodyPr wrap="none" rtlCol="0">
            <a:spAutoFit/>
          </a:bodyPr>
          <a:lstStyle/>
          <a:p>
            <a:r>
              <a:rPr lang="en-JP" dirty="0">
                <a:highlight>
                  <a:srgbClr val="00FFFF"/>
                </a:highlight>
              </a:rPr>
              <a:t>2016年</a:t>
            </a:r>
          </a:p>
          <a:p>
            <a:r>
              <a:rPr lang="en-JP" dirty="0">
                <a:highlight>
                  <a:srgbClr val="00FFFF"/>
                </a:highlight>
              </a:rPr>
              <a:t>4%</a:t>
            </a:r>
          </a:p>
        </p:txBody>
      </p:sp>
      <p:sp>
        <p:nvSpPr>
          <p:cNvPr id="8" name="TextBox 7">
            <a:extLst>
              <a:ext uri="{FF2B5EF4-FFF2-40B4-BE49-F238E27FC236}">
                <a16:creationId xmlns:a16="http://schemas.microsoft.com/office/drawing/2014/main" id="{3963F6B5-68F2-EBD8-8E59-1F49F83B7846}"/>
              </a:ext>
            </a:extLst>
          </p:cNvPr>
          <p:cNvSpPr txBox="1"/>
          <p:nvPr/>
        </p:nvSpPr>
        <p:spPr>
          <a:xfrm>
            <a:off x="99740" y="1546509"/>
            <a:ext cx="928459" cy="646331"/>
          </a:xfrm>
          <a:prstGeom prst="rect">
            <a:avLst/>
          </a:prstGeom>
          <a:noFill/>
        </p:spPr>
        <p:txBody>
          <a:bodyPr wrap="none" rtlCol="0">
            <a:spAutoFit/>
          </a:bodyPr>
          <a:lstStyle/>
          <a:p>
            <a:r>
              <a:rPr lang="en-JP" dirty="0">
                <a:highlight>
                  <a:srgbClr val="FFFF00"/>
                </a:highlight>
              </a:rPr>
              <a:t>1988年</a:t>
            </a:r>
          </a:p>
          <a:p>
            <a:r>
              <a:rPr lang="en-JP" dirty="0">
                <a:highlight>
                  <a:srgbClr val="FFFF00"/>
                </a:highlight>
              </a:rPr>
              <a:t>27%</a:t>
            </a:r>
          </a:p>
        </p:txBody>
      </p:sp>
      <p:sp>
        <p:nvSpPr>
          <p:cNvPr id="9" name="TextBox 8">
            <a:extLst>
              <a:ext uri="{FF2B5EF4-FFF2-40B4-BE49-F238E27FC236}">
                <a16:creationId xmlns:a16="http://schemas.microsoft.com/office/drawing/2014/main" id="{49C43AA4-F6AF-BDBD-6CCD-E60202BCE934}"/>
              </a:ext>
            </a:extLst>
          </p:cNvPr>
          <p:cNvSpPr txBox="1"/>
          <p:nvPr/>
        </p:nvSpPr>
        <p:spPr>
          <a:xfrm>
            <a:off x="5167541" y="2379057"/>
            <a:ext cx="928459" cy="646331"/>
          </a:xfrm>
          <a:prstGeom prst="rect">
            <a:avLst/>
          </a:prstGeom>
          <a:noFill/>
        </p:spPr>
        <p:txBody>
          <a:bodyPr wrap="none" rtlCol="0">
            <a:spAutoFit/>
          </a:bodyPr>
          <a:lstStyle/>
          <a:p>
            <a:r>
              <a:rPr lang="en-JP" dirty="0">
                <a:highlight>
                  <a:srgbClr val="FFFF00"/>
                </a:highlight>
              </a:rPr>
              <a:t>2016年</a:t>
            </a:r>
          </a:p>
          <a:p>
            <a:r>
              <a:rPr lang="en-JP" dirty="0">
                <a:highlight>
                  <a:srgbClr val="FFFF00"/>
                </a:highlight>
              </a:rPr>
              <a:t>10%</a:t>
            </a:r>
          </a:p>
        </p:txBody>
      </p:sp>
      <p:sp>
        <p:nvSpPr>
          <p:cNvPr id="10" name="TextBox 9">
            <a:extLst>
              <a:ext uri="{FF2B5EF4-FFF2-40B4-BE49-F238E27FC236}">
                <a16:creationId xmlns:a16="http://schemas.microsoft.com/office/drawing/2014/main" id="{EAC7BED0-DCF3-8F31-846A-A0F77E5CEF96}"/>
              </a:ext>
            </a:extLst>
          </p:cNvPr>
          <p:cNvSpPr txBox="1"/>
          <p:nvPr/>
        </p:nvSpPr>
        <p:spPr>
          <a:xfrm>
            <a:off x="11163801" y="1238672"/>
            <a:ext cx="928459" cy="646331"/>
          </a:xfrm>
          <a:prstGeom prst="rect">
            <a:avLst/>
          </a:prstGeom>
          <a:noFill/>
        </p:spPr>
        <p:txBody>
          <a:bodyPr wrap="none" rtlCol="0">
            <a:spAutoFit/>
          </a:bodyPr>
          <a:lstStyle/>
          <a:p>
            <a:r>
              <a:rPr lang="en-JP" dirty="0">
                <a:highlight>
                  <a:srgbClr val="FFFF00"/>
                </a:highlight>
              </a:rPr>
              <a:t>2020年</a:t>
            </a:r>
          </a:p>
          <a:p>
            <a:r>
              <a:rPr lang="en-JP" dirty="0">
                <a:highlight>
                  <a:srgbClr val="FFFF00"/>
                </a:highlight>
              </a:rPr>
              <a:t>500</a:t>
            </a:r>
          </a:p>
        </p:txBody>
      </p:sp>
    </p:spTree>
    <p:extLst>
      <p:ext uri="{BB962C8B-B14F-4D97-AF65-F5344CB8AC3E}">
        <p14:creationId xmlns:p14="http://schemas.microsoft.com/office/powerpoint/2010/main" val="334681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D82CE-CA5F-48C1-1760-DA3647F389CC}"/>
              </a:ext>
            </a:extLst>
          </p:cNvPr>
          <p:cNvSpPr>
            <a:spLocks noGrp="1"/>
          </p:cNvSpPr>
          <p:nvPr>
            <p:ph type="title"/>
          </p:nvPr>
        </p:nvSpPr>
        <p:spPr>
          <a:xfrm>
            <a:off x="695838" y="211812"/>
            <a:ext cx="10515600" cy="746391"/>
          </a:xfrm>
        </p:spPr>
        <p:txBody>
          <a:bodyPr>
            <a:normAutofit/>
          </a:bodyPr>
          <a:lstStyle/>
          <a:p>
            <a:r>
              <a:rPr lang="ja-JP" altLang="en-US" sz="2800" b="1" i="0" u="none" strike="noStrike" baseline="0" dirty="0">
                <a:latin typeface="YuGoPr6N-Bold"/>
              </a:rPr>
              <a:t>技術革新とグローバル・サプライチェーンの広がり</a:t>
            </a:r>
            <a:endParaRPr kumimoji="1" lang="ja-JP" altLang="en-US" sz="6000" dirty="0"/>
          </a:p>
        </p:txBody>
      </p:sp>
      <p:sp>
        <p:nvSpPr>
          <p:cNvPr id="3" name="コンテンツ プレースホルダー 2">
            <a:extLst>
              <a:ext uri="{FF2B5EF4-FFF2-40B4-BE49-F238E27FC236}">
                <a16:creationId xmlns:a16="http://schemas.microsoft.com/office/drawing/2014/main" id="{2E609E23-F8CF-E285-CDE6-8089CC088E43}"/>
              </a:ext>
            </a:extLst>
          </p:cNvPr>
          <p:cNvSpPr>
            <a:spLocks noGrp="1"/>
          </p:cNvSpPr>
          <p:nvPr>
            <p:ph idx="1"/>
          </p:nvPr>
        </p:nvSpPr>
        <p:spPr>
          <a:xfrm>
            <a:off x="454461" y="5080524"/>
            <a:ext cx="10899338" cy="1892459"/>
          </a:xfrm>
        </p:spPr>
        <p:txBody>
          <a:bodyPr>
            <a:normAutofit lnSpcReduction="10000"/>
          </a:bodyPr>
          <a:lstStyle/>
          <a:p>
            <a:pPr algn="l"/>
            <a:r>
              <a:rPr lang="ja-JP" altLang="en-US" sz="2400" b="0" i="0" u="none" strike="noStrike" baseline="0" dirty="0">
                <a:latin typeface="UDReiminPr6N-Light"/>
              </a:rPr>
              <a:t>情報通信技術（</a:t>
            </a:r>
            <a:r>
              <a:rPr lang="pt-BR" altLang="ja-JP" sz="2400" b="0" i="0" u="none" strike="noStrike" baseline="0" dirty="0">
                <a:latin typeface="CenturyStd-Book"/>
              </a:rPr>
              <a:t>ICT</a:t>
            </a:r>
            <a:r>
              <a:rPr lang="ja-JP" altLang="pt-BR" sz="2400" b="0" i="0" u="none" strike="noStrike" baseline="0" dirty="0">
                <a:latin typeface="UDReiminPr6N-Light"/>
              </a:rPr>
              <a:t>）</a:t>
            </a:r>
            <a:r>
              <a:rPr lang="ja-JP" altLang="en-US" sz="2400" b="0" i="0" u="none" strike="noStrike" baseline="0" dirty="0">
                <a:latin typeface="UDReiminPr6N-Light"/>
              </a:rPr>
              <a:t>など技術革新に伴う</a:t>
            </a:r>
            <a:r>
              <a:rPr lang="ja-JP" altLang="en-US" sz="2400" b="0" i="0" u="none" strike="noStrike" baseline="0" dirty="0">
                <a:latin typeface="YuGoPr6N-Demi"/>
              </a:rPr>
              <a:t>取引コスト</a:t>
            </a:r>
            <a:r>
              <a:rPr lang="ja-JP" altLang="en-US" sz="2400" b="0" i="0" u="none" strike="noStrike" baseline="0" dirty="0">
                <a:latin typeface="UDReiminPr6N-Light"/>
              </a:rPr>
              <a:t>の低減も貿易拡大に寄与</a:t>
            </a:r>
            <a:endParaRPr lang="en-US" altLang="ja-JP" sz="2400" b="0" i="0" u="none" strike="noStrike" baseline="0" dirty="0">
              <a:latin typeface="UDReiminPr6N-Light"/>
            </a:endParaRPr>
          </a:p>
          <a:p>
            <a:pPr algn="l"/>
            <a:r>
              <a:rPr kumimoji="1" lang="ja-JP" altLang="en-US" sz="2400" dirty="0"/>
              <a:t>第</a:t>
            </a:r>
            <a:r>
              <a:rPr kumimoji="1" lang="en-US" altLang="ja-JP" sz="2400" dirty="0"/>
              <a:t>2 </a:t>
            </a:r>
            <a:r>
              <a:rPr kumimoji="1" lang="ja-JP" altLang="en-US" sz="2400" dirty="0"/>
              <a:t>のグローバル化の時代では，類似した商品を互いに貿易しあうという産業内貿易によって世界貿易が牽引</a:t>
            </a:r>
            <a:endParaRPr kumimoji="1" lang="en-US" altLang="ja-JP" sz="2400" dirty="0"/>
          </a:p>
          <a:p>
            <a:pPr algn="l"/>
            <a:r>
              <a:rPr lang="ja-JP" altLang="en-US" sz="2400" dirty="0"/>
              <a:t>日本の産業内貿易（輸出も輸入も行われる）、最終財だけでなく近年は部品などの中間財も活発化</a:t>
            </a:r>
            <a:endParaRPr kumimoji="1" lang="ja-JP" altLang="en-US" sz="2400" dirty="0"/>
          </a:p>
        </p:txBody>
      </p:sp>
      <p:pic>
        <p:nvPicPr>
          <p:cNvPr id="4" name="図 3">
            <a:extLst>
              <a:ext uri="{FF2B5EF4-FFF2-40B4-BE49-F238E27FC236}">
                <a16:creationId xmlns:a16="http://schemas.microsoft.com/office/drawing/2014/main" id="{B0E4FEEC-6E3C-CB72-4C31-C4CBA45EFAC1}"/>
              </a:ext>
            </a:extLst>
          </p:cNvPr>
          <p:cNvPicPr>
            <a:picLocks noChangeAspect="1"/>
          </p:cNvPicPr>
          <p:nvPr/>
        </p:nvPicPr>
        <p:blipFill>
          <a:blip r:embed="rId2"/>
          <a:stretch>
            <a:fillRect/>
          </a:stretch>
        </p:blipFill>
        <p:spPr>
          <a:xfrm>
            <a:off x="79849" y="1097827"/>
            <a:ext cx="6273496" cy="3982697"/>
          </a:xfrm>
          <a:prstGeom prst="rect">
            <a:avLst/>
          </a:prstGeom>
        </p:spPr>
      </p:pic>
      <p:pic>
        <p:nvPicPr>
          <p:cNvPr id="5" name="図 4">
            <a:extLst>
              <a:ext uri="{FF2B5EF4-FFF2-40B4-BE49-F238E27FC236}">
                <a16:creationId xmlns:a16="http://schemas.microsoft.com/office/drawing/2014/main" id="{6DA89921-3CAC-580B-EEC1-41D71C5D80CC}"/>
              </a:ext>
            </a:extLst>
          </p:cNvPr>
          <p:cNvPicPr>
            <a:picLocks noChangeAspect="1"/>
          </p:cNvPicPr>
          <p:nvPr/>
        </p:nvPicPr>
        <p:blipFill>
          <a:blip r:embed="rId3"/>
          <a:stretch>
            <a:fillRect/>
          </a:stretch>
        </p:blipFill>
        <p:spPr>
          <a:xfrm>
            <a:off x="6353345" y="1066043"/>
            <a:ext cx="5544806" cy="4014481"/>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ED0CDFC-1A0F-25F6-8659-05E63FE693A0}"/>
                  </a:ext>
                </a:extLst>
              </p14:cNvPr>
              <p14:cNvContentPartPr/>
              <p14:nvPr/>
            </p14:nvContentPartPr>
            <p14:xfrm>
              <a:off x="2432969" y="2253739"/>
              <a:ext cx="985680" cy="42840"/>
            </p14:xfrm>
          </p:contentPart>
        </mc:Choice>
        <mc:Fallback>
          <p:pic>
            <p:nvPicPr>
              <p:cNvPr id="6" name="Ink 5">
                <a:extLst>
                  <a:ext uri="{FF2B5EF4-FFF2-40B4-BE49-F238E27FC236}">
                    <a16:creationId xmlns:a16="http://schemas.microsoft.com/office/drawing/2014/main" id="{DED0CDFC-1A0F-25F6-8659-05E63FE693A0}"/>
                  </a:ext>
                </a:extLst>
              </p:cNvPr>
              <p:cNvPicPr/>
              <p:nvPr/>
            </p:nvPicPr>
            <p:blipFill>
              <a:blip r:embed="rId5"/>
              <a:stretch>
                <a:fillRect/>
              </a:stretch>
            </p:blipFill>
            <p:spPr>
              <a:xfrm>
                <a:off x="2397329" y="2182099"/>
                <a:ext cx="10573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6B2E8E5A-D005-37B5-2EF2-0B3C3171A571}"/>
                  </a:ext>
                </a:extLst>
              </p14:cNvPr>
              <p14:cNvContentPartPr/>
              <p14:nvPr/>
            </p14:nvContentPartPr>
            <p14:xfrm>
              <a:off x="4104089" y="2968699"/>
              <a:ext cx="1183680" cy="360"/>
            </p14:xfrm>
          </p:contentPart>
        </mc:Choice>
        <mc:Fallback>
          <p:pic>
            <p:nvPicPr>
              <p:cNvPr id="7" name="Ink 6">
                <a:extLst>
                  <a:ext uri="{FF2B5EF4-FFF2-40B4-BE49-F238E27FC236}">
                    <a16:creationId xmlns:a16="http://schemas.microsoft.com/office/drawing/2014/main" id="{6B2E8E5A-D005-37B5-2EF2-0B3C3171A571}"/>
                  </a:ext>
                </a:extLst>
              </p:cNvPr>
              <p:cNvPicPr/>
              <p:nvPr/>
            </p:nvPicPr>
            <p:blipFill>
              <a:blip r:embed="rId7"/>
              <a:stretch>
                <a:fillRect/>
              </a:stretch>
            </p:blipFill>
            <p:spPr>
              <a:xfrm>
                <a:off x="4068089" y="2896699"/>
                <a:ext cx="12553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2059388-97BC-249D-24B6-5E585467F227}"/>
                  </a:ext>
                </a:extLst>
              </p14:cNvPr>
              <p14:cNvContentPartPr/>
              <p14:nvPr/>
            </p14:nvContentPartPr>
            <p14:xfrm>
              <a:off x="852209" y="3875539"/>
              <a:ext cx="719280" cy="13680"/>
            </p14:xfrm>
          </p:contentPart>
        </mc:Choice>
        <mc:Fallback>
          <p:pic>
            <p:nvPicPr>
              <p:cNvPr id="8" name="Ink 7">
                <a:extLst>
                  <a:ext uri="{FF2B5EF4-FFF2-40B4-BE49-F238E27FC236}">
                    <a16:creationId xmlns:a16="http://schemas.microsoft.com/office/drawing/2014/main" id="{E2059388-97BC-249D-24B6-5E585467F227}"/>
                  </a:ext>
                </a:extLst>
              </p:cNvPr>
              <p:cNvPicPr/>
              <p:nvPr/>
            </p:nvPicPr>
            <p:blipFill>
              <a:blip r:embed="rId9"/>
              <a:stretch>
                <a:fillRect/>
              </a:stretch>
            </p:blipFill>
            <p:spPr>
              <a:xfrm>
                <a:off x="816569" y="3803899"/>
                <a:ext cx="7909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12171D71-07D7-2B0B-4EF3-B83126533463}"/>
                  </a:ext>
                </a:extLst>
              </p14:cNvPr>
              <p14:cNvContentPartPr/>
              <p14:nvPr/>
            </p14:nvContentPartPr>
            <p14:xfrm>
              <a:off x="826649" y="1984459"/>
              <a:ext cx="4938120" cy="1913760"/>
            </p14:xfrm>
          </p:contentPart>
        </mc:Choice>
        <mc:Fallback>
          <p:pic>
            <p:nvPicPr>
              <p:cNvPr id="9" name="Ink 8">
                <a:extLst>
                  <a:ext uri="{FF2B5EF4-FFF2-40B4-BE49-F238E27FC236}">
                    <a16:creationId xmlns:a16="http://schemas.microsoft.com/office/drawing/2014/main" id="{12171D71-07D7-2B0B-4EF3-B83126533463}"/>
                  </a:ext>
                </a:extLst>
              </p:cNvPr>
              <p:cNvPicPr/>
              <p:nvPr/>
            </p:nvPicPr>
            <p:blipFill>
              <a:blip r:embed="rId11"/>
              <a:stretch>
                <a:fillRect/>
              </a:stretch>
            </p:blipFill>
            <p:spPr>
              <a:xfrm>
                <a:off x="790649" y="1912819"/>
                <a:ext cx="5009760" cy="2057400"/>
              </a:xfrm>
              <a:prstGeom prst="rect">
                <a:avLst/>
              </a:prstGeom>
            </p:spPr>
          </p:pic>
        </mc:Fallback>
      </mc:AlternateContent>
    </p:spTree>
    <p:extLst>
      <p:ext uri="{BB962C8B-B14F-4D97-AF65-F5344CB8AC3E}">
        <p14:creationId xmlns:p14="http://schemas.microsoft.com/office/powerpoint/2010/main" val="414081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89BD196-53EF-1D13-7497-2ADCC2F958F9}"/>
              </a:ext>
            </a:extLst>
          </p:cNvPr>
          <p:cNvSpPr>
            <a:spLocks noGrp="1"/>
          </p:cNvSpPr>
          <p:nvPr>
            <p:ph type="title"/>
          </p:nvPr>
        </p:nvSpPr>
        <p:spPr>
          <a:xfrm>
            <a:off x="208067" y="-22558"/>
            <a:ext cx="9747695" cy="1706971"/>
          </a:xfrm>
        </p:spPr>
        <p:txBody>
          <a:bodyPr>
            <a:normAutofit/>
          </a:bodyPr>
          <a:lstStyle/>
          <a:p>
            <a:r>
              <a:rPr lang="ja-JP" altLang="en-US" dirty="0">
                <a:highlight>
                  <a:srgbClr val="FFFF00"/>
                </a:highlight>
              </a:rPr>
              <a:t>グローバル・サプライチェーン</a:t>
            </a:r>
            <a:r>
              <a:rPr lang="ja-JP" altLang="en-US" dirty="0"/>
              <a:t>で拡大する貿易</a:t>
            </a:r>
          </a:p>
        </p:txBody>
      </p:sp>
      <p:sp>
        <p:nvSpPr>
          <p:cNvPr id="6" name="テキスト プレースホルダー 5">
            <a:extLst>
              <a:ext uri="{FF2B5EF4-FFF2-40B4-BE49-F238E27FC236}">
                <a16:creationId xmlns:a16="http://schemas.microsoft.com/office/drawing/2014/main" id="{CCF43CDB-4AC4-7AFE-EA35-0FB4B4A3F467}"/>
              </a:ext>
            </a:extLst>
          </p:cNvPr>
          <p:cNvSpPr>
            <a:spLocks noGrp="1"/>
          </p:cNvSpPr>
          <p:nvPr>
            <p:ph type="body" sz="half" idx="2"/>
          </p:nvPr>
        </p:nvSpPr>
        <p:spPr>
          <a:xfrm>
            <a:off x="169739" y="2057400"/>
            <a:ext cx="10271216" cy="4873625"/>
          </a:xfrm>
        </p:spPr>
        <p:txBody>
          <a:bodyPr>
            <a:normAutofit/>
          </a:bodyPr>
          <a:lstStyle/>
          <a:p>
            <a:pPr marL="285750" indent="-285750">
              <a:buFont typeface="Arial" panose="020B0604020202020204" pitchFamily="34" charset="0"/>
              <a:buChar char="•"/>
            </a:pPr>
            <a:r>
              <a:rPr lang="ja-JP" altLang="en-US" sz="2800" dirty="0"/>
              <a:t>中国ファーウェイ製のスマホの分解図</a:t>
            </a:r>
            <a:endParaRPr lang="en-US" altLang="ja-JP" sz="2800" dirty="0"/>
          </a:p>
          <a:p>
            <a:pPr marL="285750" indent="-285750">
              <a:buFont typeface="Arial" panose="020B0604020202020204" pitchFamily="34" charset="0"/>
              <a:buChar char="•"/>
            </a:pPr>
            <a:r>
              <a:rPr lang="ja-JP" altLang="en-US" sz="2800" dirty="0"/>
              <a:t>複数国で生産された部品で構成（部品点数の半数は日本製）</a:t>
            </a:r>
            <a:endParaRPr lang="en-US" altLang="ja-JP" sz="2800" dirty="0"/>
          </a:p>
          <a:p>
            <a:r>
              <a:rPr lang="en-US" altLang="ja-JP" sz="2800" dirty="0">
                <a:sym typeface="Wingdings" panose="05000000000000000000" pitchFamily="2" charset="2"/>
              </a:rPr>
              <a:t></a:t>
            </a:r>
            <a:r>
              <a:rPr lang="ja-JP" altLang="en-US" sz="2800" dirty="0">
                <a:sym typeface="Wingdings" panose="05000000000000000000" pitchFamily="2" charset="2"/>
              </a:rPr>
              <a:t>関係国間で中間財の貿易が活発化</a:t>
            </a:r>
            <a:endParaRPr lang="en-US" altLang="ja-JP" sz="2800" dirty="0">
              <a:sym typeface="Wingdings" panose="05000000000000000000" pitchFamily="2" charset="2"/>
            </a:endParaRPr>
          </a:p>
          <a:p>
            <a:pPr marL="457200" indent="-457200">
              <a:buFont typeface="Arial" panose="020B0604020202020204" pitchFamily="34" charset="0"/>
              <a:buChar char="•"/>
            </a:pPr>
            <a:r>
              <a:rPr lang="ja-JP" altLang="en-US" sz="2800" dirty="0"/>
              <a:t>他方で有事の際にサプライチェーン途絶のリスクも（コロナ禍のロックダウンなど）</a:t>
            </a:r>
            <a:endParaRPr lang="en-US" altLang="ja-JP" sz="2800" dirty="0"/>
          </a:p>
          <a:p>
            <a:pPr marL="457200" indent="-457200">
              <a:buFont typeface="Arial" panose="020B0604020202020204" pitchFamily="34" charset="0"/>
              <a:buChar char="•"/>
            </a:pPr>
            <a:r>
              <a:rPr lang="ja-JP" altLang="en-US" sz="2800" dirty="0"/>
              <a:t>米中摩擦の影響も（</a:t>
            </a:r>
            <a:r>
              <a:rPr lang="en-US" altLang="ja-JP" sz="2800" dirty="0"/>
              <a:t>2019</a:t>
            </a:r>
            <a:r>
              <a:rPr lang="ja-JP" altLang="en-US" sz="2800" dirty="0"/>
              <a:t>年以降は米国のファーウェイに対する輸出禁止措置によって一部の部品供給は停止に）</a:t>
            </a:r>
            <a:endParaRPr lang="en-US" altLang="ja-JP" sz="2800" dirty="0"/>
          </a:p>
          <a:p>
            <a:pPr marL="285750" indent="-285750">
              <a:buFont typeface="Arial" panose="020B0604020202020204" pitchFamily="34" charset="0"/>
              <a:buChar char="•"/>
            </a:pPr>
            <a:endParaRPr lang="en-US" altLang="ja-JP" sz="28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B2B0C92-4E06-227C-64F3-DDDD56C5CF9B}"/>
                  </a:ext>
                </a:extLst>
              </p14:cNvPr>
              <p14:cNvContentPartPr/>
              <p14:nvPr/>
            </p14:nvContentPartPr>
            <p14:xfrm>
              <a:off x="-312031" y="1560019"/>
              <a:ext cx="360" cy="360"/>
            </p14:xfrm>
          </p:contentPart>
        </mc:Choice>
        <mc:Fallback>
          <p:pic>
            <p:nvPicPr>
              <p:cNvPr id="2" name="Ink 1">
                <a:extLst>
                  <a:ext uri="{FF2B5EF4-FFF2-40B4-BE49-F238E27FC236}">
                    <a16:creationId xmlns:a16="http://schemas.microsoft.com/office/drawing/2014/main" id="{3B2B0C92-4E06-227C-64F3-DDDD56C5CF9B}"/>
                  </a:ext>
                </a:extLst>
              </p:cNvPr>
              <p:cNvPicPr/>
              <p:nvPr/>
            </p:nvPicPr>
            <p:blipFill>
              <a:blip r:embed="rId4"/>
              <a:stretch>
                <a:fillRect/>
              </a:stretch>
            </p:blipFill>
            <p:spPr>
              <a:xfrm>
                <a:off x="-347671" y="1488019"/>
                <a:ext cx="72000" cy="144000"/>
              </a:xfrm>
              <a:prstGeom prst="rect">
                <a:avLst/>
              </a:prstGeom>
            </p:spPr>
          </p:pic>
        </mc:Fallback>
      </mc:AlternateContent>
    </p:spTree>
    <p:extLst>
      <p:ext uri="{BB962C8B-B14F-4D97-AF65-F5344CB8AC3E}">
        <p14:creationId xmlns:p14="http://schemas.microsoft.com/office/powerpoint/2010/main" val="380205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735FF35-D565-FBCA-0321-4C3DE234F43C}"/>
              </a:ext>
            </a:extLst>
          </p:cNvPr>
          <p:cNvSpPr>
            <a:spLocks noGrp="1"/>
          </p:cNvSpPr>
          <p:nvPr>
            <p:ph type="title"/>
          </p:nvPr>
        </p:nvSpPr>
        <p:spPr>
          <a:xfrm>
            <a:off x="224493" y="131410"/>
            <a:ext cx="4938855" cy="672111"/>
          </a:xfrm>
        </p:spPr>
        <p:txBody>
          <a:bodyPr/>
          <a:lstStyle/>
          <a:p>
            <a:r>
              <a:rPr lang="ja-JP" altLang="en-US" dirty="0"/>
              <a:t>付加価値で見る国際貿易</a:t>
            </a:r>
          </a:p>
        </p:txBody>
      </p:sp>
      <p:pic>
        <p:nvPicPr>
          <p:cNvPr id="9" name="コンテンツ プレースホルダー 8">
            <a:extLst>
              <a:ext uri="{FF2B5EF4-FFF2-40B4-BE49-F238E27FC236}">
                <a16:creationId xmlns:a16="http://schemas.microsoft.com/office/drawing/2014/main" id="{5D72E806-B945-EB40-A712-11FEE6A60E63}"/>
              </a:ext>
            </a:extLst>
          </p:cNvPr>
          <p:cNvPicPr>
            <a:picLocks noGrp="1" noChangeAspect="1"/>
          </p:cNvPicPr>
          <p:nvPr>
            <p:ph idx="1"/>
          </p:nvPr>
        </p:nvPicPr>
        <p:blipFill>
          <a:blip r:embed="rId2"/>
          <a:stretch>
            <a:fillRect/>
          </a:stretch>
        </p:blipFill>
        <p:spPr>
          <a:xfrm>
            <a:off x="5545690" y="1045811"/>
            <a:ext cx="6646310" cy="4583224"/>
          </a:xfrm>
          <a:prstGeom prst="rect">
            <a:avLst/>
          </a:prstGeom>
        </p:spPr>
      </p:pic>
      <p:sp>
        <p:nvSpPr>
          <p:cNvPr id="8" name="テキスト プレースホルダー 7">
            <a:extLst>
              <a:ext uri="{FF2B5EF4-FFF2-40B4-BE49-F238E27FC236}">
                <a16:creationId xmlns:a16="http://schemas.microsoft.com/office/drawing/2014/main" id="{87902253-64A9-7EB9-FF72-91AF183DCF68}"/>
              </a:ext>
            </a:extLst>
          </p:cNvPr>
          <p:cNvSpPr>
            <a:spLocks noGrp="1"/>
          </p:cNvSpPr>
          <p:nvPr>
            <p:ph type="body" sz="half" idx="2"/>
          </p:nvPr>
        </p:nvSpPr>
        <p:spPr>
          <a:xfrm>
            <a:off x="224494" y="1045811"/>
            <a:ext cx="5601384" cy="5595909"/>
          </a:xfrm>
        </p:spPr>
        <p:txBody>
          <a:bodyPr>
            <a:normAutofit lnSpcReduction="10000"/>
          </a:bodyPr>
          <a:lstStyle/>
          <a:p>
            <a:r>
              <a:rPr lang="ja-JP" altLang="en-US" sz="2400" dirty="0"/>
              <a:t>例：図１－７で、中国ファーウェイのスマホが米国に輸出された場合、その輸出額のうち</a:t>
            </a:r>
            <a:r>
              <a:rPr lang="en-US" altLang="ja-JP" sz="2400" dirty="0"/>
              <a:t>23</a:t>
            </a:r>
            <a:r>
              <a:rPr lang="ja-JP" altLang="en-US" sz="2400" dirty="0"/>
              <a:t>％分は日本の部品額</a:t>
            </a:r>
            <a:endParaRPr lang="en-US" altLang="ja-JP" sz="2400" dirty="0"/>
          </a:p>
          <a:p>
            <a:r>
              <a:rPr lang="en-US" altLang="ja-JP" sz="2400" dirty="0">
                <a:sym typeface="Wingdings" panose="05000000000000000000" pitchFamily="2" charset="2"/>
              </a:rPr>
              <a:t></a:t>
            </a:r>
            <a:r>
              <a:rPr lang="ja-JP" altLang="en-US" sz="2400" dirty="0">
                <a:sym typeface="Wingdings" panose="05000000000000000000" pitchFamily="2" charset="2"/>
              </a:rPr>
              <a:t>輸出額で測ると日本の付加価値（部品輸出）を見過ごしてしまう</a:t>
            </a:r>
            <a:endParaRPr lang="en-US" altLang="ja-JP" sz="2400" dirty="0">
              <a:sym typeface="Wingdings" panose="05000000000000000000" pitchFamily="2" charset="2"/>
            </a:endParaRPr>
          </a:p>
          <a:p>
            <a:r>
              <a:rPr lang="en-US" altLang="ja-JP" sz="2400" dirty="0">
                <a:sym typeface="Wingdings" panose="05000000000000000000" pitchFamily="2" charset="2"/>
              </a:rPr>
              <a:t>2</a:t>
            </a:r>
            <a:r>
              <a:rPr lang="ja-JP" altLang="en-US" sz="2400" dirty="0">
                <a:sym typeface="Wingdings" panose="05000000000000000000" pitchFamily="2" charset="2"/>
              </a:rPr>
              <a:t>重計上の問題：日</a:t>
            </a:r>
            <a:r>
              <a:rPr lang="en-US" altLang="ja-JP" sz="2400" dirty="0">
                <a:sym typeface="Wingdings" panose="05000000000000000000" pitchFamily="2" charset="2"/>
              </a:rPr>
              <a:t></a:t>
            </a:r>
            <a:r>
              <a:rPr lang="ja-JP" altLang="en-US" sz="2400" dirty="0">
                <a:sym typeface="Wingdings" panose="05000000000000000000" pitchFamily="2" charset="2"/>
              </a:rPr>
              <a:t>中の部品輸出と中</a:t>
            </a:r>
            <a:r>
              <a:rPr lang="en-US" altLang="ja-JP" sz="2400" dirty="0">
                <a:sym typeface="Wingdings" panose="05000000000000000000" pitchFamily="2" charset="2"/>
              </a:rPr>
              <a:t></a:t>
            </a:r>
            <a:r>
              <a:rPr lang="ja-JP" altLang="en-US" sz="2400" dirty="0">
                <a:sym typeface="Wingdings" panose="05000000000000000000" pitchFamily="2" charset="2"/>
              </a:rPr>
              <a:t>米の最終製品輸出に含まれるものの重複</a:t>
            </a:r>
            <a:endParaRPr lang="en-US" altLang="ja-JP" sz="2400" dirty="0">
              <a:sym typeface="Wingdings" panose="05000000000000000000" pitchFamily="2" charset="2"/>
            </a:endParaRPr>
          </a:p>
          <a:p>
            <a:endParaRPr lang="en-US" altLang="ja-JP" sz="2400" dirty="0">
              <a:sym typeface="Wingdings" panose="05000000000000000000" pitchFamily="2" charset="2"/>
            </a:endParaRPr>
          </a:p>
          <a:p>
            <a:pPr marL="342900" indent="-342900">
              <a:buFont typeface="Arial" panose="020B0604020202020204" pitchFamily="34" charset="0"/>
              <a:buChar char="•"/>
            </a:pPr>
            <a:r>
              <a:rPr lang="ja-JP" altLang="en-US" sz="2400" dirty="0">
                <a:sym typeface="Wingdings" panose="05000000000000000000" pitchFamily="2" charset="2"/>
              </a:rPr>
              <a:t>製品を構成する中間財等の付加価値をベースに捕捉しようとする</a:t>
            </a:r>
            <a:r>
              <a:rPr lang="en-US" altLang="ja-JP" sz="2400" dirty="0">
                <a:sym typeface="Wingdings" panose="05000000000000000000" pitchFamily="2" charset="2"/>
              </a:rPr>
              <a:t>OECD </a:t>
            </a:r>
            <a:r>
              <a:rPr lang="ja-JP" altLang="en-US" sz="2400" dirty="0">
                <a:sym typeface="Wingdings" panose="05000000000000000000" pitchFamily="2" charset="2"/>
              </a:rPr>
              <a:t>付加価値貿易統計（</a:t>
            </a:r>
            <a:r>
              <a:rPr lang="en-US" altLang="ja-JP" sz="2400" dirty="0" err="1">
                <a:sym typeface="Wingdings" panose="05000000000000000000" pitchFamily="2" charset="2"/>
              </a:rPr>
              <a:t>TiVA</a:t>
            </a:r>
            <a:r>
              <a:rPr lang="ja-JP" altLang="en-US" sz="2400" dirty="0">
                <a:sym typeface="Wingdings" panose="05000000000000000000" pitchFamily="2" charset="2"/>
              </a:rPr>
              <a:t>）の登場</a:t>
            </a:r>
            <a:endParaRPr lang="en-US" altLang="ja-JP" sz="2400" dirty="0">
              <a:sym typeface="Wingdings" panose="05000000000000000000" pitchFamily="2" charset="2"/>
            </a:endParaRPr>
          </a:p>
          <a:p>
            <a:pPr marL="342900" indent="-342900">
              <a:buFont typeface="Arial" panose="020B0604020202020204" pitchFamily="34" charset="0"/>
              <a:buChar char="•"/>
            </a:pPr>
            <a:r>
              <a:rPr lang="ja-JP" altLang="en-US" sz="2400" dirty="0"/>
              <a:t>図１－８輸出額に占める国内付加価値の比率、日本は下落傾向（海外調達への依存増）</a:t>
            </a:r>
          </a:p>
        </p:txBody>
      </p:sp>
    </p:spTree>
    <p:extLst>
      <p:ext uri="{BB962C8B-B14F-4D97-AF65-F5344CB8AC3E}">
        <p14:creationId xmlns:p14="http://schemas.microsoft.com/office/powerpoint/2010/main" val="34045983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1674</Words>
  <Application>Microsoft Macintosh PowerPoint</Application>
  <PresentationFormat>Widescreen</PresentationFormat>
  <Paragraphs>137</Paragraphs>
  <Slides>21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CenturyStd-Book</vt:lpstr>
      <vt:lpstr>UDReiminPr6N-Light</vt:lpstr>
      <vt:lpstr>游ゴシック</vt:lpstr>
      <vt:lpstr>游ゴシック Light</vt:lpstr>
      <vt:lpstr>YuGoPr6N-Bold</vt:lpstr>
      <vt:lpstr>YuGoPr6N-Demi</vt:lpstr>
      <vt:lpstr>Arial</vt:lpstr>
      <vt:lpstr>Cambria Math</vt:lpstr>
      <vt:lpstr>Century</vt:lpstr>
      <vt:lpstr>Wingdings</vt:lpstr>
      <vt:lpstr>Office テーマ</vt:lpstr>
      <vt:lpstr>第1章 世界経済をデータでみる</vt:lpstr>
      <vt:lpstr>PowerPoint Presentation</vt:lpstr>
      <vt:lpstr>本章の問い</vt:lpstr>
      <vt:lpstr>１　国際貿易の拡大とその背景 国際貿易と経済成長のスピード</vt:lpstr>
      <vt:lpstr>PowerPoint Presentation</vt:lpstr>
      <vt:lpstr>貿易自由化の進展</vt:lpstr>
      <vt:lpstr>技術革新とグローバル・サプライチェーンの広がり</vt:lpstr>
      <vt:lpstr>グローバル・サプライチェーンで拡大する貿易</vt:lpstr>
      <vt:lpstr>付加価値で見る国際貿易</vt:lpstr>
      <vt:lpstr>２　相互依存関係の強まり</vt:lpstr>
      <vt:lpstr>経済規模と距離が2 国間貿易に影響</vt:lpstr>
      <vt:lpstr>重力方程式による2 国間貿易の説明</vt:lpstr>
      <vt:lpstr>３　生産要素の移動と国際経済取引の新しい形態</vt:lpstr>
      <vt:lpstr>存在感増す多国籍企業</vt:lpstr>
      <vt:lpstr>企業の多国籍化と技術移転</vt:lpstr>
      <vt:lpstr>移民・外国人労働者</vt:lpstr>
      <vt:lpstr>サービス貿易</vt:lpstr>
      <vt:lpstr>デジタル貿易</vt:lpstr>
      <vt:lpstr>増加するデジタル貿易と越境データ移転</vt:lpstr>
      <vt:lpstr>コラム1 どんな企業が越境データ移転しているか</vt:lpstr>
      <vt:lpstr>本章の問いの答え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世界経済をデータでみる</dc:title>
  <dc:creator>伊藤　萬里</dc:creator>
  <cp:lastModifiedBy>Ayumu Tanaka</cp:lastModifiedBy>
  <cp:revision>21</cp:revision>
  <dcterms:created xsi:type="dcterms:W3CDTF">2023-01-16T10:20:39Z</dcterms:created>
  <dcterms:modified xsi:type="dcterms:W3CDTF">2023-10-03T05:25:55Z</dcterms:modified>
</cp:coreProperties>
</file>