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48"/>
  </p:normalViewPr>
  <p:slideViewPr>
    <p:cSldViewPr snapToGrid="0">
      <p:cViewPr varScale="1">
        <p:scale>
          <a:sx n="107" d="100"/>
          <a:sy n="107" d="100"/>
        </p:scale>
        <p:origin x="7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7DBD2-1147-D643-B826-0934AC4F62F5}" type="datetimeFigureOut">
              <a:rPr lang="en-JP" smtClean="0"/>
              <a:t>2023/10/03</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D6B6-0246-7943-B3DE-018428E6440C}" type="slidenum">
              <a:rPr lang="en-JP" smtClean="0"/>
              <a:t>‹#›</a:t>
            </a:fld>
            <a:endParaRPr lang="en-JP"/>
          </a:p>
        </p:txBody>
      </p:sp>
    </p:spTree>
    <p:extLst>
      <p:ext uri="{BB962C8B-B14F-4D97-AF65-F5344CB8AC3E}">
        <p14:creationId xmlns:p14="http://schemas.microsoft.com/office/powerpoint/2010/main" val="304966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6F012-EB8A-86D1-17A5-353BDF5882D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EB4B09C-187B-7B38-1B3A-D34CC88F3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2BC7C33-B844-4252-0E1A-0B9AAB72EC56}"/>
              </a:ext>
            </a:extLst>
          </p:cNvPr>
          <p:cNvSpPr>
            <a:spLocks noGrp="1"/>
          </p:cNvSpPr>
          <p:nvPr>
            <p:ph type="dt" sz="half" idx="10"/>
          </p:nvPr>
        </p:nvSpPr>
        <p:spPr/>
        <p:txBody>
          <a:bodyPr/>
          <a:lstStyle/>
          <a:p>
            <a:fld id="{BA9AA998-EBA0-1C48-8711-98FCA6F1658F}"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F864FCFC-ED11-6CF2-0786-B83181AFEC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75E892-8C71-34D4-6D75-DAC18EF86C44}"/>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12046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E14EA-84B3-1BD5-CB97-8B6DDA3A4C9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0533890-555A-B154-08BD-D2D789A846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A0ECA1-4F07-45FA-9CFA-8D04CE7E3394}"/>
              </a:ext>
            </a:extLst>
          </p:cNvPr>
          <p:cNvSpPr>
            <a:spLocks noGrp="1"/>
          </p:cNvSpPr>
          <p:nvPr>
            <p:ph type="dt" sz="half" idx="10"/>
          </p:nvPr>
        </p:nvSpPr>
        <p:spPr/>
        <p:txBody>
          <a:bodyPr/>
          <a:lstStyle/>
          <a:p>
            <a:fld id="{FB3C5475-C806-E34B-8048-182FF37EEF82}"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0D140FEC-3147-3DBF-FCE4-269F3D9DA5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543A8-6931-6E65-1A61-EC76FF3D9439}"/>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3826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95DC11-9026-995F-B0A2-F167C900810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D253B2-9F95-1720-87CC-D08AAD7D43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B29A9-65C6-F6B6-319C-991CBE6081E7}"/>
              </a:ext>
            </a:extLst>
          </p:cNvPr>
          <p:cNvSpPr>
            <a:spLocks noGrp="1"/>
          </p:cNvSpPr>
          <p:nvPr>
            <p:ph type="dt" sz="half" idx="10"/>
          </p:nvPr>
        </p:nvSpPr>
        <p:spPr/>
        <p:txBody>
          <a:bodyPr/>
          <a:lstStyle/>
          <a:p>
            <a:fld id="{85453B0A-DC2A-734E-B1F0-3EDA3DDB853E}"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7DE2CB24-8933-1084-0F49-1D5C6014F0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5A33EA-004F-F682-2F78-879A72B9A0E3}"/>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41435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726C7-AEF0-410E-4615-ED4A3AC7EA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046D26-385A-D32A-A938-34048724E9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C0671F-7051-493F-459B-B753F5A1FEDE}"/>
              </a:ext>
            </a:extLst>
          </p:cNvPr>
          <p:cNvSpPr>
            <a:spLocks noGrp="1"/>
          </p:cNvSpPr>
          <p:nvPr>
            <p:ph type="dt" sz="half" idx="10"/>
          </p:nvPr>
        </p:nvSpPr>
        <p:spPr/>
        <p:txBody>
          <a:bodyPr/>
          <a:lstStyle/>
          <a:p>
            <a:fld id="{0B62D75B-BD59-8F4C-8DEE-F4296A70A448}"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7A6B1D8F-C742-F228-F4C6-F3BD0FBFD0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2E680B-C75B-ED8A-1E0E-F664E0EA9D46}"/>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199389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02B77-216F-F2B3-58CD-DEED832792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36F7D8-F2CA-8AC4-035F-66B83D86F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D5225B-A36B-1936-66B0-306FD17D9848}"/>
              </a:ext>
            </a:extLst>
          </p:cNvPr>
          <p:cNvSpPr>
            <a:spLocks noGrp="1"/>
          </p:cNvSpPr>
          <p:nvPr>
            <p:ph type="dt" sz="half" idx="10"/>
          </p:nvPr>
        </p:nvSpPr>
        <p:spPr/>
        <p:txBody>
          <a:bodyPr/>
          <a:lstStyle/>
          <a:p>
            <a:fld id="{6E7AE56C-E670-6649-8DF4-CD45CDD43B04}"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5AE41BB1-A10F-4137-44BF-DCAA8627D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71BD60-D623-AE4B-8718-7DEDA97D510C}"/>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92178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4FE00-2345-3B9C-6D0F-309DC49FD0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50A894-C191-BDF5-8D8E-EA7C97336E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8FE6F6-814E-3B43-9AB9-AA893EAC86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AF20825-3CD3-8A52-86DD-AD112164E193}"/>
              </a:ext>
            </a:extLst>
          </p:cNvPr>
          <p:cNvSpPr>
            <a:spLocks noGrp="1"/>
          </p:cNvSpPr>
          <p:nvPr>
            <p:ph type="dt" sz="half" idx="10"/>
          </p:nvPr>
        </p:nvSpPr>
        <p:spPr/>
        <p:txBody>
          <a:bodyPr/>
          <a:lstStyle/>
          <a:p>
            <a:fld id="{6D6AD1D1-708E-6C42-986D-2FFE98A546F5}" type="datetime1">
              <a:rPr kumimoji="1" lang="en-US" altLang="ja-JP" smtClean="0"/>
              <a:t>10/3/23</a:t>
            </a:fld>
            <a:endParaRPr kumimoji="1" lang="ja-JP" altLang="en-US"/>
          </a:p>
        </p:txBody>
      </p:sp>
      <p:sp>
        <p:nvSpPr>
          <p:cNvPr id="6" name="フッター プレースホルダー 5">
            <a:extLst>
              <a:ext uri="{FF2B5EF4-FFF2-40B4-BE49-F238E27FC236}">
                <a16:creationId xmlns:a16="http://schemas.microsoft.com/office/drawing/2014/main" id="{EDB2B958-44C8-D6E5-04AF-0E3D1867AC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CFE38E-CB86-0DB5-1386-1695C86B87AE}"/>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67728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70A4C-2920-16F2-818A-CD6049551EC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A17B1F-5923-C6F8-5619-FCB6B572D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A30BFE-8E27-9B9C-A3E6-CD0ED5E653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BDC8B0-03E7-D949-EC35-3D9A942A5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05C7EC-975A-DEA3-A683-04AEC45E60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FA43BD-B635-B938-2752-B4A3399EFB3E}"/>
              </a:ext>
            </a:extLst>
          </p:cNvPr>
          <p:cNvSpPr>
            <a:spLocks noGrp="1"/>
          </p:cNvSpPr>
          <p:nvPr>
            <p:ph type="dt" sz="half" idx="10"/>
          </p:nvPr>
        </p:nvSpPr>
        <p:spPr/>
        <p:txBody>
          <a:bodyPr/>
          <a:lstStyle/>
          <a:p>
            <a:fld id="{4254C107-EA7F-BA42-AD63-A54F41A83FF7}" type="datetime1">
              <a:rPr kumimoji="1" lang="en-US" altLang="ja-JP" smtClean="0"/>
              <a:t>10/3/23</a:t>
            </a:fld>
            <a:endParaRPr kumimoji="1" lang="ja-JP" altLang="en-US"/>
          </a:p>
        </p:txBody>
      </p:sp>
      <p:sp>
        <p:nvSpPr>
          <p:cNvPr id="8" name="フッター プレースホルダー 7">
            <a:extLst>
              <a:ext uri="{FF2B5EF4-FFF2-40B4-BE49-F238E27FC236}">
                <a16:creationId xmlns:a16="http://schemas.microsoft.com/office/drawing/2014/main" id="{C5DF56AC-57CC-50B1-6721-7BB25927530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B051169-32C8-B771-FE8A-B80F86F15F62}"/>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159833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F9308-FA0C-81A5-B9ED-53639CF885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17CD90-3D4F-C030-916C-75E98EE30138}"/>
              </a:ext>
            </a:extLst>
          </p:cNvPr>
          <p:cNvSpPr>
            <a:spLocks noGrp="1"/>
          </p:cNvSpPr>
          <p:nvPr>
            <p:ph type="dt" sz="half" idx="10"/>
          </p:nvPr>
        </p:nvSpPr>
        <p:spPr/>
        <p:txBody>
          <a:bodyPr/>
          <a:lstStyle/>
          <a:p>
            <a:fld id="{59B74F5F-2D05-2149-93C5-9679E7ACFC60}" type="datetime1">
              <a:rPr kumimoji="1" lang="en-US" altLang="ja-JP" smtClean="0"/>
              <a:t>10/3/23</a:t>
            </a:fld>
            <a:endParaRPr kumimoji="1" lang="ja-JP" altLang="en-US"/>
          </a:p>
        </p:txBody>
      </p:sp>
      <p:sp>
        <p:nvSpPr>
          <p:cNvPr id="4" name="フッター プレースホルダー 3">
            <a:extLst>
              <a:ext uri="{FF2B5EF4-FFF2-40B4-BE49-F238E27FC236}">
                <a16:creationId xmlns:a16="http://schemas.microsoft.com/office/drawing/2014/main" id="{7E2DB8C8-9F06-F854-05F9-50AD68D1C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75A67EB-F83E-94F9-4228-AD90CE21A050}"/>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63909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F43CBD-C8D7-C1D4-F567-834791B3F666}"/>
              </a:ext>
            </a:extLst>
          </p:cNvPr>
          <p:cNvSpPr>
            <a:spLocks noGrp="1"/>
          </p:cNvSpPr>
          <p:nvPr>
            <p:ph type="dt" sz="half" idx="10"/>
          </p:nvPr>
        </p:nvSpPr>
        <p:spPr/>
        <p:txBody>
          <a:bodyPr/>
          <a:lstStyle/>
          <a:p>
            <a:fld id="{B21949EF-6D70-3542-9D41-C0362C678EDA}" type="datetime1">
              <a:rPr kumimoji="1" lang="en-US" altLang="ja-JP" smtClean="0"/>
              <a:t>10/3/23</a:t>
            </a:fld>
            <a:endParaRPr kumimoji="1" lang="ja-JP" altLang="en-US"/>
          </a:p>
        </p:txBody>
      </p:sp>
      <p:sp>
        <p:nvSpPr>
          <p:cNvPr id="3" name="フッター プレースホルダー 2">
            <a:extLst>
              <a:ext uri="{FF2B5EF4-FFF2-40B4-BE49-F238E27FC236}">
                <a16:creationId xmlns:a16="http://schemas.microsoft.com/office/drawing/2014/main" id="{3B358C35-884A-F93A-B1BF-0186D97A243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35BF5E-28AB-B640-1047-2E2786ABD0BF}"/>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04441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C940-2E65-AAE3-A16D-734C3FD20D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09220B-753C-6293-2870-24F544F9F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52E664-277C-3E30-218C-663EBF23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AFEF06-9338-4BB2-BD89-7B1C931F55DA}"/>
              </a:ext>
            </a:extLst>
          </p:cNvPr>
          <p:cNvSpPr>
            <a:spLocks noGrp="1"/>
          </p:cNvSpPr>
          <p:nvPr>
            <p:ph type="dt" sz="half" idx="10"/>
          </p:nvPr>
        </p:nvSpPr>
        <p:spPr/>
        <p:txBody>
          <a:bodyPr/>
          <a:lstStyle/>
          <a:p>
            <a:fld id="{5B196819-B1C5-D34F-87C4-B67893F81421}" type="datetime1">
              <a:rPr kumimoji="1" lang="en-US" altLang="ja-JP" smtClean="0"/>
              <a:t>10/3/23</a:t>
            </a:fld>
            <a:endParaRPr kumimoji="1" lang="ja-JP" altLang="en-US"/>
          </a:p>
        </p:txBody>
      </p:sp>
      <p:sp>
        <p:nvSpPr>
          <p:cNvPr id="6" name="フッター プレースホルダー 5">
            <a:extLst>
              <a:ext uri="{FF2B5EF4-FFF2-40B4-BE49-F238E27FC236}">
                <a16:creationId xmlns:a16="http://schemas.microsoft.com/office/drawing/2014/main" id="{A8225679-F29C-BF37-FEA4-FA0376BD79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DDD887-8B87-BBFF-7E62-45F62051F301}"/>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44726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619CE-D4D1-22B2-5591-B48BB75965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4C3F85F-85FD-37BD-DBC2-589775B91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844C240-8170-1517-38B2-182E0BE57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5EEE56-50D7-E31E-C5BB-784558592273}"/>
              </a:ext>
            </a:extLst>
          </p:cNvPr>
          <p:cNvSpPr>
            <a:spLocks noGrp="1"/>
          </p:cNvSpPr>
          <p:nvPr>
            <p:ph type="dt" sz="half" idx="10"/>
          </p:nvPr>
        </p:nvSpPr>
        <p:spPr/>
        <p:txBody>
          <a:bodyPr/>
          <a:lstStyle/>
          <a:p>
            <a:fld id="{CB519F4F-FA26-2644-92C5-C26DD39DD34F}" type="datetime1">
              <a:rPr kumimoji="1" lang="en-US" altLang="ja-JP" smtClean="0"/>
              <a:t>10/3/23</a:t>
            </a:fld>
            <a:endParaRPr kumimoji="1" lang="ja-JP" altLang="en-US"/>
          </a:p>
        </p:txBody>
      </p:sp>
      <p:sp>
        <p:nvSpPr>
          <p:cNvPr id="6" name="フッター プレースホルダー 5">
            <a:extLst>
              <a:ext uri="{FF2B5EF4-FFF2-40B4-BE49-F238E27FC236}">
                <a16:creationId xmlns:a16="http://schemas.microsoft.com/office/drawing/2014/main" id="{2080E154-AD8D-8BF6-EDB8-AD045E3698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F76329-D2A2-D951-B197-2D4B059F91B6}"/>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29525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058F87C-E59F-F575-3420-3F47891F0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3FF5AA-C7F3-F68F-79E1-B2971A6CC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9C921-BE96-951F-AAA8-000E50B34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4C008-9884-8449-BC7F-3A9ADBC21C1B}" type="datetime1">
              <a:rPr kumimoji="1" lang="en-US" altLang="ja-JP" smtClean="0"/>
              <a:t>10/3/23</a:t>
            </a:fld>
            <a:endParaRPr kumimoji="1" lang="ja-JP" altLang="en-US"/>
          </a:p>
        </p:txBody>
      </p:sp>
      <p:sp>
        <p:nvSpPr>
          <p:cNvPr id="5" name="フッター プレースホルダー 4">
            <a:extLst>
              <a:ext uri="{FF2B5EF4-FFF2-40B4-BE49-F238E27FC236}">
                <a16:creationId xmlns:a16="http://schemas.microsoft.com/office/drawing/2014/main" id="{942C88B5-A354-E611-2D09-A53FE9289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819945-01E7-4CD8-49B1-EEEAD96AD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24976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40E1B-76E4-4B64-01D3-0DBD8CEC1DB7}"/>
              </a:ext>
            </a:extLst>
          </p:cNvPr>
          <p:cNvSpPr>
            <a:spLocks noGrp="1"/>
          </p:cNvSpPr>
          <p:nvPr>
            <p:ph type="ctrTitle"/>
          </p:nvPr>
        </p:nvSpPr>
        <p:spPr>
          <a:xfrm>
            <a:off x="1524000" y="1122363"/>
            <a:ext cx="8805863" cy="2387600"/>
          </a:xfrm>
        </p:spPr>
        <p:txBody>
          <a:bodyPr/>
          <a:lstStyle/>
          <a:p>
            <a:r>
              <a:rPr kumimoji="1" lang="ja-JP" altLang="en-US" dirty="0"/>
              <a:t>第</a:t>
            </a:r>
            <a:r>
              <a:rPr kumimoji="1" lang="en-US" altLang="ja-JP" dirty="0"/>
              <a:t>2</a:t>
            </a:r>
            <a:r>
              <a:rPr kumimoji="1" lang="ja-JP" altLang="en-US" dirty="0"/>
              <a:t>章</a:t>
            </a:r>
            <a:br>
              <a:rPr kumimoji="1" lang="en-US" altLang="ja-JP" dirty="0"/>
            </a:br>
            <a:r>
              <a:rPr kumimoji="1" lang="ja-JP" altLang="en-US" dirty="0"/>
              <a:t>グローバル化と保護主義</a:t>
            </a:r>
          </a:p>
        </p:txBody>
      </p:sp>
      <p:sp>
        <p:nvSpPr>
          <p:cNvPr id="3" name="Slide Number Placeholder 2">
            <a:extLst>
              <a:ext uri="{FF2B5EF4-FFF2-40B4-BE49-F238E27FC236}">
                <a16:creationId xmlns:a16="http://schemas.microsoft.com/office/drawing/2014/main" id="{8B5405C8-F848-FA84-626E-27CEDFB96429}"/>
              </a:ext>
            </a:extLst>
          </p:cNvPr>
          <p:cNvSpPr>
            <a:spLocks noGrp="1"/>
          </p:cNvSpPr>
          <p:nvPr>
            <p:ph type="sldNum" sz="quarter" idx="12"/>
          </p:nvPr>
        </p:nvSpPr>
        <p:spPr/>
        <p:txBody>
          <a:bodyPr/>
          <a:lstStyle/>
          <a:p>
            <a:fld id="{28BD686F-C9FF-4717-8FCE-A9A8E00F4F71}" type="slidenum">
              <a:rPr kumimoji="1" lang="ja-JP" altLang="en-US" smtClean="0"/>
              <a:t>1</a:t>
            </a:fld>
            <a:endParaRPr kumimoji="1" lang="ja-JP" altLang="en-US"/>
          </a:p>
        </p:txBody>
      </p:sp>
    </p:spTree>
    <p:extLst>
      <p:ext uri="{BB962C8B-B14F-4D97-AF65-F5344CB8AC3E}">
        <p14:creationId xmlns:p14="http://schemas.microsoft.com/office/powerpoint/2010/main" val="176637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64C01-348F-A8D9-2742-65F83DC6F339}"/>
              </a:ext>
            </a:extLst>
          </p:cNvPr>
          <p:cNvSpPr>
            <a:spLocks noGrp="1"/>
          </p:cNvSpPr>
          <p:nvPr>
            <p:ph type="title"/>
          </p:nvPr>
        </p:nvSpPr>
        <p:spPr/>
        <p:txBody>
          <a:bodyPr/>
          <a:lstStyle/>
          <a:p>
            <a:r>
              <a:rPr kumimoji="1" lang="ja-JP" altLang="en-US" dirty="0"/>
              <a:t>保護主義の政治経済学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3C43E79-3597-F0E2-2F1F-9D0993904D26}"/>
                  </a:ext>
                </a:extLst>
              </p:cNvPr>
              <p:cNvSpPr>
                <a:spLocks noGrp="1"/>
              </p:cNvSpPr>
              <p:nvPr>
                <p:ph sz="half" idx="1"/>
              </p:nvPr>
            </p:nvSpPr>
            <p:spPr>
              <a:xfrm>
                <a:off x="147636" y="1792287"/>
                <a:ext cx="6372226" cy="4351338"/>
              </a:xfrm>
            </p:spPr>
            <p:txBody>
              <a:bodyPr>
                <a:normAutofit fontScale="92500" lnSpcReduction="20000"/>
              </a:bodyPr>
              <a:lstStyle/>
              <a:p>
                <a:r>
                  <a:rPr kumimoji="1" lang="pt-BR" altLang="ja-JP" dirty="0"/>
                  <a:t>“Protection for Sale”</a:t>
                </a:r>
                <a:r>
                  <a:rPr kumimoji="1" lang="ja-JP" altLang="pt-BR" dirty="0"/>
                  <a:t>（</a:t>
                </a:r>
                <a:r>
                  <a:rPr kumimoji="1" lang="ja-JP" altLang="en-US" dirty="0"/>
                  <a:t>保護売り出し中）モデル</a:t>
                </a:r>
                <a:endParaRPr kumimoji="1" lang="en-US" altLang="ja-JP" dirty="0"/>
              </a:p>
              <a:p>
                <a:pPr>
                  <a:buFont typeface="Wingdings" panose="05000000000000000000" pitchFamily="2" charset="2"/>
                  <a:buChar char="Ø"/>
                </a:pPr>
                <a:r>
                  <a:rPr kumimoji="1" lang="ja-JP" altLang="en-US" dirty="0"/>
                  <a:t>政権与党が国の経済厚生だけでなく，政治献金額も考慮して，自由貿易（</a:t>
                </a:r>
                <a:r>
                  <a:rPr kumimoji="1" lang="en-US" altLang="ja-JP" dirty="0"/>
                  <a:t>F</a:t>
                </a:r>
                <a:r>
                  <a:rPr kumimoji="1" lang="ja-JP" altLang="en-US" dirty="0"/>
                  <a:t>）か保護（</a:t>
                </a:r>
                <a:r>
                  <a:rPr kumimoji="1" lang="en-US" altLang="ja-JP" dirty="0"/>
                  <a:t>P</a:t>
                </a:r>
                <a:r>
                  <a:rPr kumimoji="1" lang="ja-JP" altLang="en-US" dirty="0"/>
                  <a:t>）を選択する</a:t>
                </a:r>
                <a:endParaRPr kumimoji="1" lang="en-US" altLang="ja-JP" dirty="0"/>
              </a:p>
              <a:p>
                <a:r>
                  <a:rPr kumimoji="1" lang="ja-JP" altLang="en-US" dirty="0"/>
                  <a:t>政権与党の利得：</a:t>
                </a:r>
                <a:r>
                  <a:rPr kumimoji="1" lang="en-US" altLang="ja-JP" dirty="0"/>
                  <a:t>G</a:t>
                </a:r>
              </a:p>
              <a:p>
                <a:r>
                  <a:rPr kumimoji="1" lang="ja-JP" altLang="en-US" dirty="0"/>
                  <a:t>経済厚生：</a:t>
                </a:r>
                <a:r>
                  <a:rPr kumimoji="1" lang="en-US" altLang="ja-JP" dirty="0"/>
                  <a:t>W</a:t>
                </a:r>
                <a:endParaRPr kumimoji="1" lang="ja-JP" altLang="en-US" dirty="0"/>
              </a:p>
              <a:p>
                <a:r>
                  <a:rPr kumimoji="1" lang="ja-JP" altLang="en-US" dirty="0"/>
                  <a:t>政治献金額：</a:t>
                </a:r>
                <a:r>
                  <a:rPr kumimoji="1" lang="en-US" altLang="ja-JP" dirty="0"/>
                  <a:t>C</a:t>
                </a:r>
              </a:p>
              <a:p>
                <a:pPr algn="just">
                  <a:buFont typeface="Wingdings" panose="05000000000000000000" pitchFamily="2" charset="2"/>
                  <a:buChar char="Ø"/>
                </a:pPr>
                <a:r>
                  <a:rPr lang="ja-JP" altLang="ja-JP" kern="100" dirty="0">
                    <a:effectLst/>
                    <a:latin typeface="+mn-ea"/>
                    <a:cs typeface="Times New Roman" panose="02020603050405020304" pitchFamily="18" charset="0"/>
                  </a:rPr>
                  <a:t>自由貿易政策の場合：</a:t>
                </a:r>
                <a14:m>
                  <m:oMath xmlns:m="http://schemas.openxmlformats.org/officeDocument/2006/math">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𝐺</m:t>
                        </m:r>
                      </m:e>
                      <m:sub>
                        <m:r>
                          <a:rPr lang="en-US" altLang="ja-JP" i="1" kern="100">
                            <a:effectLst/>
                            <a:latin typeface="Cambria Math" panose="02040503050406030204" pitchFamily="18" charset="0"/>
                            <a:cs typeface="Times New Roman" panose="02020603050405020304" pitchFamily="18" charset="0"/>
                          </a:rPr>
                          <m:t>𝐹</m:t>
                        </m:r>
                      </m:sub>
                    </m:sSub>
                    <m:r>
                      <a:rPr lang="en-US" altLang="ja-JP" i="1" kern="100">
                        <a:effectLst/>
                        <a:latin typeface="Cambria Math" panose="02040503050406030204" pitchFamily="18" charset="0"/>
                        <a:cs typeface="Times New Roman" panose="02020603050405020304" pitchFamily="18" charset="0"/>
                      </a:rPr>
                      <m:t>=</m:t>
                    </m:r>
                    <m:r>
                      <a:rPr lang="en-US" altLang="ja-JP" i="1" kern="100">
                        <a:effectLst/>
                        <a:latin typeface="Cambria Math" panose="02040503050406030204" pitchFamily="18" charset="0"/>
                        <a:cs typeface="Times New Roman" panose="02020603050405020304" pitchFamily="18" charset="0"/>
                      </a:rPr>
                      <m:t>𝑎</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𝑊</m:t>
                        </m:r>
                      </m:e>
                      <m:sub>
                        <m:r>
                          <a:rPr lang="en-US" altLang="ja-JP" i="1" kern="100">
                            <a:effectLst/>
                            <a:latin typeface="Cambria Math" panose="02040503050406030204" pitchFamily="18" charset="0"/>
                            <a:cs typeface="Times New Roman" panose="02020603050405020304" pitchFamily="18" charset="0"/>
                          </a:rPr>
                          <m:t>𝐹</m:t>
                        </m:r>
                      </m:sub>
                    </m:sSub>
                    <m:r>
                      <a:rPr lang="en-US" altLang="ja-JP" i="1" kern="100">
                        <a:effectLst/>
                        <a:latin typeface="Cambria Math" panose="02040503050406030204" pitchFamily="18" charset="0"/>
                        <a:cs typeface="Times New Roman" panose="02020603050405020304" pitchFamily="18" charset="0"/>
                      </a:rPr>
                      <m:t>+</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𝐶</m:t>
                        </m:r>
                      </m:e>
                      <m:sub>
                        <m:r>
                          <a:rPr lang="en-US" altLang="ja-JP" i="1" kern="100">
                            <a:effectLst/>
                            <a:latin typeface="Cambria Math" panose="02040503050406030204" pitchFamily="18" charset="0"/>
                            <a:cs typeface="Times New Roman" panose="02020603050405020304" pitchFamily="18" charset="0"/>
                          </a:rPr>
                          <m:t>𝐹</m:t>
                        </m:r>
                      </m:sub>
                    </m:sSub>
                  </m:oMath>
                </a14:m>
                <a:endParaRPr lang="ja-JP" altLang="ja-JP" kern="100" dirty="0">
                  <a:effectLst/>
                  <a:latin typeface="+mn-ea"/>
                  <a:cs typeface="Times New Roman" panose="02020603050405020304" pitchFamily="18" charset="0"/>
                </a:endParaRPr>
              </a:p>
              <a:p>
                <a:pPr algn="just">
                  <a:buFont typeface="Wingdings" panose="05000000000000000000" pitchFamily="2" charset="2"/>
                  <a:buChar char="Ø"/>
                </a:pPr>
                <a:r>
                  <a:rPr lang="ja-JP" altLang="ja-JP" kern="100" dirty="0">
                    <a:effectLst/>
                    <a:latin typeface="+mn-ea"/>
                    <a:cs typeface="Times New Roman" panose="02020603050405020304" pitchFamily="18" charset="0"/>
                  </a:rPr>
                  <a:t>保護貿易政策の場合：</a:t>
                </a:r>
                <a14:m>
                  <m:oMath xmlns:m="http://schemas.openxmlformats.org/officeDocument/2006/math">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𝐺</m:t>
                        </m:r>
                      </m:e>
                      <m:sub>
                        <m:r>
                          <a:rPr lang="en-US" altLang="ja-JP" i="1" kern="100">
                            <a:effectLst/>
                            <a:latin typeface="Cambria Math" panose="02040503050406030204" pitchFamily="18" charset="0"/>
                            <a:cs typeface="Times New Roman" panose="02020603050405020304" pitchFamily="18" charset="0"/>
                          </a:rPr>
                          <m:t>𝑃</m:t>
                        </m:r>
                      </m:sub>
                    </m:sSub>
                    <m:r>
                      <a:rPr lang="en-US" altLang="ja-JP" i="1" kern="100">
                        <a:effectLst/>
                        <a:latin typeface="Cambria Math" panose="02040503050406030204" pitchFamily="18" charset="0"/>
                        <a:cs typeface="Times New Roman" panose="02020603050405020304" pitchFamily="18" charset="0"/>
                      </a:rPr>
                      <m:t>=</m:t>
                    </m:r>
                    <m:r>
                      <a:rPr lang="en-US" altLang="ja-JP" i="1" kern="100">
                        <a:effectLst/>
                        <a:latin typeface="Cambria Math" panose="02040503050406030204" pitchFamily="18" charset="0"/>
                        <a:cs typeface="Times New Roman" panose="02020603050405020304" pitchFamily="18" charset="0"/>
                      </a:rPr>
                      <m:t>𝑎</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𝑊</m:t>
                        </m:r>
                      </m:e>
                      <m:sub>
                        <m:r>
                          <a:rPr lang="en-US" altLang="ja-JP" i="1" kern="100">
                            <a:effectLst/>
                            <a:latin typeface="Cambria Math" panose="02040503050406030204" pitchFamily="18" charset="0"/>
                            <a:cs typeface="Times New Roman" panose="02020603050405020304" pitchFamily="18" charset="0"/>
                          </a:rPr>
                          <m:t>𝑃</m:t>
                        </m:r>
                      </m:sub>
                    </m:sSub>
                    <m:r>
                      <a:rPr lang="en-US" altLang="ja-JP" i="1" kern="100">
                        <a:effectLst/>
                        <a:latin typeface="Cambria Math" panose="02040503050406030204" pitchFamily="18" charset="0"/>
                        <a:cs typeface="Times New Roman" panose="02020603050405020304" pitchFamily="18" charset="0"/>
                      </a:rPr>
                      <m:t>+</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𝐶</m:t>
                        </m:r>
                      </m:e>
                      <m:sub>
                        <m:r>
                          <a:rPr lang="en-US" altLang="ja-JP" i="1" kern="100">
                            <a:effectLst/>
                            <a:latin typeface="Cambria Math" panose="02040503050406030204" pitchFamily="18" charset="0"/>
                            <a:cs typeface="Times New Roman" panose="02020603050405020304" pitchFamily="18" charset="0"/>
                          </a:rPr>
                          <m:t>𝑃</m:t>
                        </m:r>
                      </m:sub>
                    </m:sSub>
                  </m:oMath>
                </a14:m>
                <a:endParaRPr lang="en-US" altLang="ja-JP" kern="100" dirty="0">
                  <a:effectLst/>
                  <a:latin typeface="+mn-ea"/>
                  <a:cs typeface="Times New Roman" panose="02020603050405020304" pitchFamily="18" charset="0"/>
                </a:endParaRPr>
              </a:p>
              <a:p>
                <a:pPr marL="0" indent="0" algn="l">
                  <a:buNone/>
                </a:pPr>
                <a:r>
                  <a:rPr lang="en-US" altLang="ja-JP" sz="1800" b="0" i="0" u="none" strike="noStrike" baseline="0" dirty="0">
                    <a:latin typeface="MMaCentury-Regular"/>
                  </a:rPr>
                  <a:t>(a </a:t>
                </a:r>
                <a:r>
                  <a:rPr lang="ja-JP" altLang="en-US" sz="1800" b="0" i="0" u="none" strike="noStrike" baseline="0" dirty="0">
                    <a:latin typeface="UDReiminPr6N-Light"/>
                  </a:rPr>
                  <a:t>は，国全体の経済厚生をどの程度重視するかを示すウェイト</a:t>
                </a:r>
                <a:r>
                  <a:rPr lang="en-US" altLang="ja-JP" sz="1800" b="0" i="0" u="none" strike="noStrike" kern="100" baseline="0" dirty="0">
                    <a:latin typeface="+mn-ea"/>
                    <a:cs typeface="Times New Roman" panose="02020603050405020304" pitchFamily="18" charset="0"/>
                  </a:rPr>
                  <a:t>)</a:t>
                </a:r>
                <a:endParaRPr lang="ja-JP" altLang="ja-JP" kern="100" dirty="0">
                  <a:effectLst/>
                  <a:latin typeface="+mn-ea"/>
                  <a:cs typeface="Times New Roman" panose="02020603050405020304" pitchFamily="18" charset="0"/>
                </a:endParaRPr>
              </a:p>
            </p:txBody>
          </p:sp>
        </mc:Choice>
        <mc:Fallback xmlns="">
          <p:sp>
            <p:nvSpPr>
              <p:cNvPr id="3" name="コンテンツ プレースホルダー 2">
                <a:extLst>
                  <a:ext uri="{FF2B5EF4-FFF2-40B4-BE49-F238E27FC236}">
                    <a16:creationId xmlns:a16="http://schemas.microsoft.com/office/drawing/2014/main" id="{73C43E79-3597-F0E2-2F1F-9D0993904D26}"/>
                  </a:ext>
                </a:extLst>
              </p:cNvPr>
              <p:cNvSpPr>
                <a:spLocks noGrp="1" noRot="1" noChangeAspect="1" noMove="1" noResize="1" noEditPoints="1" noAdjustHandles="1" noChangeArrowheads="1" noChangeShapeType="1" noTextEdit="1"/>
              </p:cNvSpPr>
              <p:nvPr>
                <p:ph sz="half" idx="1"/>
              </p:nvPr>
            </p:nvSpPr>
            <p:spPr>
              <a:xfrm>
                <a:off x="147636" y="1792287"/>
                <a:ext cx="6372226" cy="4351338"/>
              </a:xfrm>
              <a:blipFill>
                <a:blip r:embed="rId2"/>
                <a:stretch>
                  <a:fillRect l="-1434" t="-35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67BF80D-30BC-DB48-CEAC-CCF9F4D8F12C}"/>
                  </a:ext>
                </a:extLst>
              </p:cNvPr>
              <p:cNvSpPr>
                <a:spLocks noGrp="1"/>
              </p:cNvSpPr>
              <p:nvPr>
                <p:ph sz="half" idx="2"/>
              </p:nvPr>
            </p:nvSpPr>
            <p:spPr>
              <a:xfrm>
                <a:off x="6519862" y="1792287"/>
                <a:ext cx="5838826" cy="4351338"/>
              </a:xfrm>
            </p:spPr>
            <p:txBody>
              <a:bodyPr>
                <a:normAutofit fontScale="92500" lnSpcReduction="20000"/>
              </a:bodyPr>
              <a:lstStyle/>
              <a:p>
                <a:pPr>
                  <a:buFont typeface="Wingdings" panose="05000000000000000000" pitchFamily="2" charset="2"/>
                  <a:buChar char="Ø"/>
                </a:pPr>
                <a:r>
                  <a:rPr lang="ja-JP" altLang="ja-JP" dirty="0">
                    <a:effectLst/>
                    <a:latin typeface="+mn-ea"/>
                    <a:cs typeface="Times New Roman" panose="02020603050405020304" pitchFamily="18" charset="0"/>
                  </a:rPr>
                  <a:t>両者の差</a:t>
                </a:r>
                <a:r>
                  <a:rPr lang="ja-JP" altLang="en-US" dirty="0">
                    <a:latin typeface="+mn-ea"/>
                    <a:cs typeface="Times New Roman" panose="02020603050405020304" pitchFamily="18" charset="0"/>
                  </a:rPr>
                  <a:t>を</a:t>
                </a:r>
                <a14:m>
                  <m:oMath xmlns:m="http://schemas.openxmlformats.org/officeDocument/2006/math">
                    <m:r>
                      <a:rPr lang="ja-JP" altLang="en-US" i="1" dirty="0" smtClean="0">
                        <a:effectLst/>
                        <a:latin typeface="Cambria Math" panose="02040503050406030204" pitchFamily="18" charset="0"/>
                        <a:cs typeface="Times New Roman" panose="02020603050405020304" pitchFamily="18" charset="0"/>
                      </a:rPr>
                      <m:t>とると、</m:t>
                    </m:r>
                  </m:oMath>
                </a14:m>
                <a:endParaRPr lang="en-US" altLang="ja-JP" i="1" dirty="0">
                  <a:effectLst/>
                  <a:latin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en-US" altLang="ja-JP" i="1">
                        <a:effectLst/>
                        <a:latin typeface="Cambria Math" panose="02040503050406030204" pitchFamily="18" charset="0"/>
                        <a:cs typeface="Times New Roman" panose="02020603050405020304" pitchFamily="18" charset="0"/>
                      </a:rPr>
                      <m:t>∆</m:t>
                    </m:r>
                    <m:r>
                      <a:rPr lang="en-US" altLang="ja-JP" i="1">
                        <a:effectLst/>
                        <a:latin typeface="Cambria Math" panose="02040503050406030204" pitchFamily="18" charset="0"/>
                        <a:cs typeface="Times New Roman" panose="02020603050405020304" pitchFamily="18" charset="0"/>
                      </a:rPr>
                      <m:t>𝐺</m:t>
                    </m:r>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𝐺</m:t>
                        </m:r>
                      </m:e>
                      <m:sub>
                        <m:r>
                          <a:rPr lang="en-US" altLang="ja-JP" i="1">
                            <a:effectLst/>
                            <a:latin typeface="Cambria Math" panose="02040503050406030204" pitchFamily="18" charset="0"/>
                            <a:cs typeface="Times New Roman" panose="02020603050405020304" pitchFamily="18" charset="0"/>
                          </a:rPr>
                          <m:t>𝐹</m:t>
                        </m:r>
                      </m:sub>
                    </m:sSub>
                  </m:oMath>
                </a14:m>
                <a:r>
                  <a:rPr lang="en-US" altLang="ja-JP" dirty="0">
                    <a:effectLst/>
                    <a:latin typeface="+mn-ea"/>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𝐺</m:t>
                        </m:r>
                      </m:e>
                      <m:sub>
                        <m:r>
                          <a:rPr lang="en-US" altLang="ja-JP" i="1">
                            <a:effectLst/>
                            <a:latin typeface="Cambria Math" panose="02040503050406030204" pitchFamily="18" charset="0"/>
                            <a:cs typeface="Times New Roman" panose="02020603050405020304" pitchFamily="18" charset="0"/>
                          </a:rPr>
                          <m:t>𝑃</m:t>
                        </m:r>
                      </m:sub>
                    </m:sSub>
                    <m:r>
                      <a:rPr lang="en-US" altLang="ja-JP" i="1">
                        <a:effectLst/>
                        <a:latin typeface="Cambria Math" panose="02040503050406030204" pitchFamily="18" charset="0"/>
                        <a:cs typeface="Times New Roman" panose="02020603050405020304" pitchFamily="18" charset="0"/>
                      </a:rPr>
                      <m:t>=</m:t>
                    </m:r>
                    <m:r>
                      <a:rPr lang="en-US" altLang="ja-JP" i="1">
                        <a:effectLst/>
                        <a:latin typeface="Cambria Math" panose="02040503050406030204" pitchFamily="18" charset="0"/>
                        <a:cs typeface="Times New Roman" panose="02020603050405020304" pitchFamily="18" charset="0"/>
                      </a:rPr>
                      <m:t>𝑎</m:t>
                    </m:r>
                    <m:d>
                      <m:dPr>
                        <m:ctrlPr>
                          <a:rPr lang="ja-JP" altLang="ja-JP" i="1">
                            <a:effectLst/>
                            <a:latin typeface="Cambria Math" panose="02040503050406030204" pitchFamily="18" charset="0"/>
                          </a:rPr>
                        </m:ctrlPr>
                      </m:dPr>
                      <m:e>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𝑊</m:t>
                            </m:r>
                          </m:e>
                          <m:sub>
                            <m:r>
                              <a:rPr lang="en-US" altLang="ja-JP" i="1">
                                <a:effectLst/>
                                <a:latin typeface="Cambria Math" panose="02040503050406030204" pitchFamily="18" charset="0"/>
                                <a:cs typeface="Times New Roman" panose="02020603050405020304" pitchFamily="18" charset="0"/>
                              </a:rPr>
                              <m:t>𝐹</m:t>
                            </m:r>
                          </m:sub>
                        </m:sSub>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𝑊</m:t>
                            </m:r>
                          </m:e>
                          <m:sub>
                            <m:r>
                              <a:rPr lang="en-US" altLang="ja-JP" i="1">
                                <a:effectLst/>
                                <a:latin typeface="Cambria Math" panose="02040503050406030204" pitchFamily="18" charset="0"/>
                                <a:cs typeface="Times New Roman" panose="02020603050405020304" pitchFamily="18" charset="0"/>
                              </a:rPr>
                              <m:t>𝑃</m:t>
                            </m:r>
                          </m:sub>
                        </m:sSub>
                      </m:e>
                    </m:d>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𝐶</m:t>
                        </m:r>
                      </m:e>
                      <m:sub>
                        <m:r>
                          <a:rPr lang="en-US" altLang="ja-JP" i="1">
                            <a:effectLst/>
                            <a:latin typeface="Cambria Math" panose="02040503050406030204" pitchFamily="18" charset="0"/>
                            <a:cs typeface="Times New Roman" panose="02020603050405020304" pitchFamily="18" charset="0"/>
                          </a:rPr>
                          <m:t>𝐹</m:t>
                        </m:r>
                      </m:sub>
                    </m:sSub>
                  </m:oMath>
                </a14:m>
                <a:r>
                  <a:rPr lang="en-US" altLang="ja-JP" dirty="0">
                    <a:effectLst/>
                    <a:latin typeface="+mn-ea"/>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𝐶</m:t>
                        </m:r>
                      </m:e>
                      <m:sub>
                        <m:r>
                          <a:rPr lang="en-US" altLang="ja-JP" i="1">
                            <a:effectLst/>
                            <a:latin typeface="Cambria Math" panose="02040503050406030204" pitchFamily="18" charset="0"/>
                            <a:cs typeface="Times New Roman" panose="02020603050405020304" pitchFamily="18" charset="0"/>
                          </a:rPr>
                          <m:t>𝑃</m:t>
                        </m:r>
                      </m:sub>
                    </m:sSub>
                  </m:oMath>
                </a14:m>
                <a:endParaRPr kumimoji="1" lang="en-US" altLang="ja-JP" dirty="0">
                  <a:latin typeface="+mn-ea"/>
                </a:endParaRPr>
              </a:p>
              <a:p>
                <a:pPr marL="0" indent="0">
                  <a:buNone/>
                </a:pPr>
                <a14:m>
                  <m:oMath xmlns:m="http://schemas.openxmlformats.org/officeDocument/2006/math">
                    <m:r>
                      <a:rPr lang="en-US" altLang="ja-JP" sz="3000" i="1" smtClean="0">
                        <a:effectLst/>
                        <a:latin typeface="Cambria Math" panose="02040503050406030204" pitchFamily="18" charset="0"/>
                        <a:cs typeface="Times New Roman" panose="02020603050405020304" pitchFamily="18" charset="0"/>
                      </a:rPr>
                      <m:t>∆</m:t>
                    </m:r>
                    <m:r>
                      <a:rPr lang="en-US" altLang="ja-JP" sz="3000" i="1" smtClean="0">
                        <a:effectLst/>
                        <a:latin typeface="Cambria Math" panose="02040503050406030204" pitchFamily="18" charset="0"/>
                        <a:cs typeface="Times New Roman" panose="02020603050405020304" pitchFamily="18" charset="0"/>
                      </a:rPr>
                      <m:t>𝐺</m:t>
                    </m:r>
                    <m:r>
                      <a:rPr lang="en-US" altLang="ja-JP" sz="3000" i="1" smtClean="0">
                        <a:effectLst/>
                        <a:latin typeface="Cambria Math" panose="02040503050406030204" pitchFamily="18" charset="0"/>
                        <a:cs typeface="Times New Roman" panose="02020603050405020304" pitchFamily="18" charset="0"/>
                      </a:rPr>
                      <m:t>&gt;0</m:t>
                    </m:r>
                  </m:oMath>
                </a14:m>
                <a:r>
                  <a:rPr lang="en-US" altLang="ja-JP" sz="3000" dirty="0">
                    <a:effectLst/>
                    <a:latin typeface="+mn-ea"/>
                    <a:cs typeface="Times New Roman" panose="02020603050405020304" pitchFamily="18" charset="0"/>
                    <a:sym typeface="Wingdings" panose="05000000000000000000" pitchFamily="2" charset="2"/>
                  </a:rPr>
                  <a:t></a:t>
                </a:r>
                <a:r>
                  <a:rPr lang="ja-JP" altLang="ja-JP" sz="3000" dirty="0">
                    <a:effectLst/>
                    <a:latin typeface="+mn-ea"/>
                    <a:cs typeface="Times New Roman" panose="02020603050405020304" pitchFamily="18" charset="0"/>
                  </a:rPr>
                  <a:t>自由貿易政策</a:t>
                </a:r>
                <a:endParaRPr lang="en-US" altLang="ja-JP" sz="3000" dirty="0">
                  <a:effectLst/>
                  <a:latin typeface="+mn-ea"/>
                  <a:cs typeface="Times New Roman" panose="02020603050405020304" pitchFamily="18" charset="0"/>
                </a:endParaRPr>
              </a:p>
              <a:p>
                <a:pPr marL="0" indent="0">
                  <a:buNone/>
                </a:pPr>
                <a14:m>
                  <m:oMath xmlns:m="http://schemas.openxmlformats.org/officeDocument/2006/math">
                    <m:r>
                      <a:rPr lang="en-US" altLang="ja-JP" sz="3000" i="1">
                        <a:effectLst/>
                        <a:latin typeface="Cambria Math" panose="02040503050406030204" pitchFamily="18" charset="0"/>
                        <a:cs typeface="Times New Roman" panose="02020603050405020304" pitchFamily="18" charset="0"/>
                      </a:rPr>
                      <m:t>∆</m:t>
                    </m:r>
                    <m:r>
                      <a:rPr lang="en-US" altLang="ja-JP" sz="3000" i="1">
                        <a:effectLst/>
                        <a:latin typeface="Cambria Math" panose="02040503050406030204" pitchFamily="18" charset="0"/>
                        <a:cs typeface="Times New Roman" panose="02020603050405020304" pitchFamily="18" charset="0"/>
                      </a:rPr>
                      <m:t>𝐺</m:t>
                    </m:r>
                    <m:r>
                      <a:rPr lang="en-US" altLang="ja-JP" sz="3000" i="1">
                        <a:effectLst/>
                        <a:latin typeface="Cambria Math" panose="02040503050406030204" pitchFamily="18" charset="0"/>
                        <a:cs typeface="Times New Roman" panose="02020603050405020304" pitchFamily="18" charset="0"/>
                      </a:rPr>
                      <m:t>&lt;0</m:t>
                    </m:r>
                  </m:oMath>
                </a14:m>
                <a:r>
                  <a:rPr lang="en-US" altLang="ja-JP" sz="3000" dirty="0">
                    <a:effectLst/>
                    <a:latin typeface="+mn-ea"/>
                    <a:cs typeface="Times New Roman" panose="02020603050405020304" pitchFamily="18" charset="0"/>
                    <a:sym typeface="Wingdings" panose="05000000000000000000" pitchFamily="2" charset="2"/>
                  </a:rPr>
                  <a:t></a:t>
                </a:r>
                <a:r>
                  <a:rPr lang="ja-JP" altLang="ja-JP" sz="3000" dirty="0">
                    <a:effectLst/>
                    <a:latin typeface="+mn-ea"/>
                    <a:cs typeface="Times New Roman" panose="02020603050405020304" pitchFamily="18" charset="0"/>
                  </a:rPr>
                  <a:t>保護貿易政策</a:t>
                </a:r>
                <a:endParaRPr lang="en-US" altLang="ja-JP" sz="3000" dirty="0">
                  <a:effectLst/>
                  <a:latin typeface="+mn-ea"/>
                  <a:cs typeface="Times New Roman" panose="02020603050405020304" pitchFamily="18" charset="0"/>
                </a:endParaRPr>
              </a:p>
              <a:p>
                <a:pPr marL="0" indent="0">
                  <a:buNone/>
                </a:pPr>
                <a:endParaRPr kumimoji="1" lang="en-US" altLang="ja-JP" sz="3000" dirty="0">
                  <a:latin typeface="+mn-ea"/>
                  <a:cs typeface="Times New Roman" panose="02020603050405020304" pitchFamily="18" charset="0"/>
                </a:endParaRPr>
              </a:p>
              <a:p>
                <a:pPr marL="0" indent="0">
                  <a:buNone/>
                </a:pPr>
                <a:r>
                  <a:rPr kumimoji="1" lang="ja-JP" altLang="en-US" sz="3000" dirty="0">
                    <a:latin typeface="+mn-ea"/>
                    <a:cs typeface="Times New Roman" panose="02020603050405020304" pitchFamily="18" charset="0"/>
                  </a:rPr>
                  <a:t>例：</a:t>
                </a:r>
                <a:r>
                  <a:rPr lang="ja-JP" altLang="ja-JP" sz="3000" kern="100" dirty="0">
                    <a:effectLst/>
                    <a:cs typeface="Times New Roman" panose="02020603050405020304" pitchFamily="18" charset="0"/>
                  </a:rPr>
                  <a:t> </a:t>
                </a:r>
                <a14:m>
                  <m:oMath xmlns:m="http://schemas.openxmlformats.org/officeDocument/2006/math">
                    <m:sSub>
                      <m:sSubPr>
                        <m:ctrlPr>
                          <a:rPr lang="ja-JP" altLang="ja-JP" sz="3000" i="1" kern="100">
                            <a:effectLst/>
                            <a:latin typeface="Cambria Math" panose="02040503050406030204" pitchFamily="18" charset="0"/>
                            <a:cs typeface="Times New Roman" panose="02020603050405020304" pitchFamily="18" charset="0"/>
                          </a:rPr>
                        </m:ctrlPr>
                      </m:sSubPr>
                      <m:e>
                        <m:r>
                          <a:rPr lang="en-US" altLang="ja-JP" sz="3000" i="1" kern="100">
                            <a:effectLst/>
                            <a:latin typeface="Cambria Math" panose="02040503050406030204" pitchFamily="18" charset="0"/>
                            <a:cs typeface="Times New Roman" panose="02020603050405020304" pitchFamily="18" charset="0"/>
                          </a:rPr>
                          <m:t>𝑊</m:t>
                        </m:r>
                      </m:e>
                      <m:sub>
                        <m:r>
                          <a:rPr lang="en-US" altLang="ja-JP" sz="3000" i="1" kern="100">
                            <a:effectLst/>
                            <a:latin typeface="Cambria Math" panose="02040503050406030204" pitchFamily="18" charset="0"/>
                            <a:cs typeface="Times New Roman" panose="02020603050405020304" pitchFamily="18" charset="0"/>
                          </a:rPr>
                          <m:t>𝐹</m:t>
                        </m:r>
                      </m:sub>
                    </m:sSub>
                  </m:oMath>
                </a14:m>
                <a:r>
                  <a:rPr lang="ja-JP" altLang="en-US" sz="3000" dirty="0">
                    <a:latin typeface="+mn-ea"/>
                  </a:rPr>
                  <a:t>＝</a:t>
                </a:r>
                <a:r>
                  <a:rPr lang="en-US" altLang="ja-JP" sz="3000" dirty="0">
                    <a:latin typeface="+mn-ea"/>
                  </a:rPr>
                  <a:t>600</a:t>
                </a:r>
                <a:r>
                  <a:rPr lang="ja-JP" altLang="en-US" sz="3000" dirty="0">
                    <a:latin typeface="+mn-ea"/>
                  </a:rPr>
                  <a:t>兆円、</a:t>
                </a:r>
                <a:r>
                  <a:rPr lang="ja-JP" altLang="ja-JP" sz="3000" kern="100" dirty="0">
                    <a:effectLst/>
                    <a:cs typeface="Times New Roman" panose="02020603050405020304" pitchFamily="18" charset="0"/>
                  </a:rPr>
                  <a:t> </a:t>
                </a:r>
                <a14:m>
                  <m:oMath xmlns:m="http://schemas.openxmlformats.org/officeDocument/2006/math">
                    <m:sSub>
                      <m:sSubPr>
                        <m:ctrlPr>
                          <a:rPr lang="ja-JP" altLang="ja-JP" sz="3000" i="1" kern="100">
                            <a:effectLst/>
                            <a:latin typeface="Cambria Math" panose="02040503050406030204" pitchFamily="18" charset="0"/>
                            <a:cs typeface="Times New Roman" panose="02020603050405020304" pitchFamily="18" charset="0"/>
                          </a:rPr>
                        </m:ctrlPr>
                      </m:sSubPr>
                      <m:e>
                        <m:r>
                          <a:rPr lang="en-US" altLang="ja-JP" sz="3000" i="1" kern="100">
                            <a:effectLst/>
                            <a:latin typeface="Cambria Math" panose="02040503050406030204" pitchFamily="18" charset="0"/>
                            <a:cs typeface="Times New Roman" panose="02020603050405020304" pitchFamily="18" charset="0"/>
                          </a:rPr>
                          <m:t>𝑊</m:t>
                        </m:r>
                      </m:e>
                      <m:sub>
                        <m:r>
                          <a:rPr lang="en-US" altLang="ja-JP" sz="3000" i="1" kern="100">
                            <a:effectLst/>
                            <a:latin typeface="Cambria Math" panose="02040503050406030204" pitchFamily="18" charset="0"/>
                            <a:cs typeface="Times New Roman" panose="02020603050405020304" pitchFamily="18" charset="0"/>
                          </a:rPr>
                          <m:t>𝑃</m:t>
                        </m:r>
                      </m:sub>
                    </m:sSub>
                  </m:oMath>
                </a14:m>
                <a:r>
                  <a:rPr kumimoji="1" lang="ja-JP" altLang="en-US" sz="3000" dirty="0">
                    <a:latin typeface="+mn-ea"/>
                  </a:rPr>
                  <a:t>が</a:t>
                </a:r>
                <a:r>
                  <a:rPr kumimoji="1" lang="en-US" altLang="ja-JP" sz="3000" dirty="0">
                    <a:latin typeface="+mn-ea"/>
                  </a:rPr>
                  <a:t>580</a:t>
                </a:r>
                <a:r>
                  <a:rPr kumimoji="1" lang="ja-JP" altLang="en-US" sz="3000" dirty="0">
                    <a:latin typeface="+mn-ea"/>
                  </a:rPr>
                  <a:t>兆円、</a:t>
                </a:r>
                <a:r>
                  <a:rPr lang="en-US" altLang="ja-JP" sz="3000" kern="100" dirty="0">
                    <a:effectLst/>
                    <a:cs typeface="Times New Roman" panose="02020603050405020304" pitchFamily="18" charset="0"/>
                  </a:rPr>
                  <a:t> </a:t>
                </a:r>
                <a14:m>
                  <m:oMath xmlns:m="http://schemas.openxmlformats.org/officeDocument/2006/math">
                    <m:r>
                      <a:rPr lang="en-US" altLang="ja-JP" sz="3000" i="1" kern="100">
                        <a:effectLst/>
                        <a:latin typeface="Cambria Math" panose="02040503050406030204" pitchFamily="18" charset="0"/>
                        <a:cs typeface="Times New Roman" panose="02020603050405020304" pitchFamily="18" charset="0"/>
                      </a:rPr>
                      <m:t>𝑎</m:t>
                    </m:r>
                  </m:oMath>
                </a14:m>
                <a:r>
                  <a:rPr kumimoji="1" lang="en-US" altLang="ja-JP" sz="3000" dirty="0">
                    <a:latin typeface="+mn-ea"/>
                  </a:rPr>
                  <a:t>=0.0001</a:t>
                </a:r>
                <a:r>
                  <a:rPr kumimoji="1" lang="ja-JP" altLang="en-US" sz="3000" dirty="0">
                    <a:latin typeface="+mn-ea"/>
                  </a:rPr>
                  <a:t>としたとき</a:t>
                </a:r>
                <a:endParaRPr kumimoji="1" lang="en-US" altLang="ja-JP" sz="3000" dirty="0">
                  <a:latin typeface="+mn-ea"/>
                </a:endParaRPr>
              </a:p>
              <a:p>
                <a:pPr marL="0" indent="0">
                  <a:buNone/>
                </a:pPr>
                <a14:m>
                  <m:oMath xmlns:m="http://schemas.openxmlformats.org/officeDocument/2006/math">
                    <m:r>
                      <a:rPr lang="en-US" altLang="ja-JP" sz="3200" i="1" smtClean="0">
                        <a:effectLst/>
                        <a:latin typeface="Cambria Math" panose="02040503050406030204" pitchFamily="18" charset="0"/>
                        <a:cs typeface="Times New Roman" panose="02020603050405020304" pitchFamily="18" charset="0"/>
                      </a:rPr>
                      <m:t>∆</m:t>
                    </m:r>
                    <m:r>
                      <a:rPr lang="en-US" altLang="ja-JP" sz="3200" i="1" smtClean="0">
                        <a:effectLst/>
                        <a:latin typeface="Cambria Math" panose="02040503050406030204" pitchFamily="18" charset="0"/>
                        <a:cs typeface="Times New Roman" panose="02020603050405020304" pitchFamily="18" charset="0"/>
                      </a:rPr>
                      <m:t>𝐺</m:t>
                    </m:r>
                  </m:oMath>
                </a14:m>
                <a:r>
                  <a:rPr kumimoji="1" lang="en-US" altLang="ja-JP" sz="3000" dirty="0">
                    <a:latin typeface="+mn-ea"/>
                  </a:rPr>
                  <a:t>=20</a:t>
                </a:r>
                <a:r>
                  <a:rPr kumimoji="1" lang="ja-JP" altLang="en-US" sz="3000" dirty="0">
                    <a:latin typeface="+mn-ea"/>
                  </a:rPr>
                  <a:t>億</a:t>
                </a:r>
                <a14:m>
                  <m:oMath xmlns:m="http://schemas.openxmlformats.org/officeDocument/2006/math">
                    <m:r>
                      <a:rPr lang="en-US" altLang="ja-JP" sz="3200" i="1" smtClean="0">
                        <a:effectLst/>
                        <a:latin typeface="Cambria Math" panose="02040503050406030204" pitchFamily="18" charset="0"/>
                        <a:cs typeface="Times New Roman" panose="02020603050405020304" pitchFamily="18" charset="0"/>
                      </a:rPr>
                      <m:t>+</m:t>
                    </m:r>
                    <m:sSub>
                      <m:sSubPr>
                        <m:ctrlPr>
                          <a:rPr lang="ja-JP" altLang="ja-JP" sz="3200" i="1">
                            <a:effectLst/>
                            <a:latin typeface="Cambria Math" panose="02040503050406030204" pitchFamily="18" charset="0"/>
                          </a:rPr>
                        </m:ctrlPr>
                      </m:sSubPr>
                      <m:e>
                        <m:r>
                          <a:rPr lang="en-US" altLang="ja-JP" sz="3200" i="1">
                            <a:effectLst/>
                            <a:latin typeface="Cambria Math" panose="02040503050406030204" pitchFamily="18" charset="0"/>
                            <a:cs typeface="Times New Roman" panose="02020603050405020304" pitchFamily="18" charset="0"/>
                          </a:rPr>
                          <m:t>𝐶</m:t>
                        </m:r>
                      </m:e>
                      <m:sub>
                        <m:r>
                          <a:rPr lang="en-US" altLang="ja-JP" sz="3200" i="1">
                            <a:effectLst/>
                            <a:latin typeface="Cambria Math" panose="02040503050406030204" pitchFamily="18" charset="0"/>
                            <a:cs typeface="Times New Roman" panose="02020603050405020304" pitchFamily="18" charset="0"/>
                          </a:rPr>
                          <m:t>𝐹</m:t>
                        </m:r>
                      </m:sub>
                    </m:sSub>
                  </m:oMath>
                </a14:m>
                <a:r>
                  <a:rPr lang="en-US" altLang="ja-JP" sz="3200" dirty="0">
                    <a:effectLst/>
                    <a:latin typeface="+mn-ea"/>
                    <a:cs typeface="Times New Roman" panose="02020603050405020304" pitchFamily="18" charset="0"/>
                  </a:rPr>
                  <a:t>- </a:t>
                </a:r>
                <a14:m>
                  <m:oMath xmlns:m="http://schemas.openxmlformats.org/officeDocument/2006/math">
                    <m:sSub>
                      <m:sSubPr>
                        <m:ctrlPr>
                          <a:rPr lang="ja-JP" altLang="ja-JP" sz="3200" i="1">
                            <a:effectLst/>
                            <a:latin typeface="Cambria Math" panose="02040503050406030204" pitchFamily="18" charset="0"/>
                          </a:rPr>
                        </m:ctrlPr>
                      </m:sSubPr>
                      <m:e>
                        <m:r>
                          <a:rPr lang="en-US" altLang="ja-JP" sz="3200" i="1">
                            <a:effectLst/>
                            <a:latin typeface="Cambria Math" panose="02040503050406030204" pitchFamily="18" charset="0"/>
                            <a:cs typeface="Times New Roman" panose="02020603050405020304" pitchFamily="18" charset="0"/>
                          </a:rPr>
                          <m:t>𝐶</m:t>
                        </m:r>
                      </m:e>
                      <m:sub>
                        <m:r>
                          <a:rPr lang="en-US" altLang="ja-JP" sz="3200" i="1">
                            <a:effectLst/>
                            <a:latin typeface="Cambria Math" panose="02040503050406030204" pitchFamily="18" charset="0"/>
                            <a:cs typeface="Times New Roman" panose="02020603050405020304" pitchFamily="18" charset="0"/>
                          </a:rPr>
                          <m:t>𝑃</m:t>
                        </m:r>
                      </m:sub>
                    </m:sSub>
                  </m:oMath>
                </a14:m>
                <a:r>
                  <a:rPr kumimoji="1" lang="ja-JP" altLang="en-US" sz="3000" dirty="0">
                    <a:latin typeface="+mn-ea"/>
                  </a:rPr>
                  <a:t>となり、</a:t>
                </a:r>
                <a:endParaRPr kumimoji="1" lang="en-US" altLang="ja-JP" sz="3000" dirty="0">
                  <a:latin typeface="+mn-ea"/>
                </a:endParaRPr>
              </a:p>
              <a:p>
                <a:pPr marL="0" indent="0">
                  <a:buNone/>
                </a:pPr>
                <a14:m>
                  <m:oMath xmlns:m="http://schemas.openxmlformats.org/officeDocument/2006/math">
                    <m:sSub>
                      <m:sSubPr>
                        <m:ctrlPr>
                          <a:rPr lang="ja-JP" altLang="ja-JP" sz="2800" i="1" smtClean="0">
                            <a:effectLst/>
                            <a:latin typeface="Cambria Math" panose="02040503050406030204" pitchFamily="18" charset="0"/>
                          </a:rPr>
                        </m:ctrlPr>
                      </m:sSubPr>
                      <m:e>
                        <m:r>
                          <a:rPr lang="en-US" altLang="ja-JP" sz="2800" i="1">
                            <a:effectLst/>
                            <a:latin typeface="Cambria Math" panose="02040503050406030204" pitchFamily="18" charset="0"/>
                            <a:cs typeface="Times New Roman" panose="02020603050405020304" pitchFamily="18" charset="0"/>
                          </a:rPr>
                          <m:t>𝐶</m:t>
                        </m:r>
                      </m:e>
                      <m:sub>
                        <m:r>
                          <a:rPr lang="en-US" altLang="ja-JP" sz="2800" i="1">
                            <a:effectLst/>
                            <a:latin typeface="Cambria Math" panose="02040503050406030204" pitchFamily="18" charset="0"/>
                            <a:cs typeface="Times New Roman" panose="02020603050405020304" pitchFamily="18" charset="0"/>
                          </a:rPr>
                          <m:t>𝑃</m:t>
                        </m:r>
                      </m:sub>
                    </m:sSub>
                    <m:r>
                      <a:rPr lang="en-US" altLang="ja-JP" sz="2800" i="1">
                        <a:effectLst/>
                        <a:latin typeface="Cambria Math" panose="02040503050406030204" pitchFamily="18" charset="0"/>
                        <a:cs typeface="Times New Roman" panose="02020603050405020304" pitchFamily="18" charset="0"/>
                      </a:rPr>
                      <m:t> </m:t>
                    </m:r>
                  </m:oMath>
                </a14:m>
                <a:r>
                  <a:rPr lang="ja-JP" altLang="en-US" sz="3000" dirty="0">
                    <a:latin typeface="+mn-ea"/>
                  </a:rPr>
                  <a:t>が</a:t>
                </a:r>
                <a:r>
                  <a:rPr lang="en-US" altLang="ja-JP" sz="3000" dirty="0">
                    <a:latin typeface="+mn-ea"/>
                  </a:rPr>
                  <a:t>20</a:t>
                </a:r>
                <a:r>
                  <a:rPr lang="ja-JP" altLang="en-US" sz="3000" dirty="0">
                    <a:latin typeface="+mn-ea"/>
                  </a:rPr>
                  <a:t>億超となる政治献金で業界団体は保護貿易政策へ誘導可能</a:t>
                </a:r>
                <a:endParaRPr lang="en-US" altLang="ja-JP" sz="3000" dirty="0">
                  <a:latin typeface="+mn-ea"/>
                </a:endParaRPr>
              </a:p>
              <a:p>
                <a:pPr marL="0" indent="0">
                  <a:buNone/>
                </a:pPr>
                <a:endParaRPr kumimoji="1" lang="en-US" altLang="ja-JP" sz="3000" dirty="0">
                  <a:latin typeface="+mn-ea"/>
                </a:endParaRPr>
              </a:p>
            </p:txBody>
          </p:sp>
        </mc:Choice>
        <mc:Fallback xmlns="">
          <p:sp>
            <p:nvSpPr>
              <p:cNvPr id="4" name="コンテンツ プレースホルダー 3">
                <a:extLst>
                  <a:ext uri="{FF2B5EF4-FFF2-40B4-BE49-F238E27FC236}">
                    <a16:creationId xmlns:a16="http://schemas.microsoft.com/office/drawing/2014/main" id="{567BF80D-30BC-DB48-CEAC-CCF9F4D8F12C}"/>
                  </a:ext>
                </a:extLst>
              </p:cNvPr>
              <p:cNvSpPr>
                <a:spLocks noGrp="1" noRot="1" noChangeAspect="1" noMove="1" noResize="1" noEditPoints="1" noAdjustHandles="1" noChangeArrowheads="1" noChangeShapeType="1" noTextEdit="1"/>
              </p:cNvSpPr>
              <p:nvPr>
                <p:ph sz="half" idx="2"/>
              </p:nvPr>
            </p:nvSpPr>
            <p:spPr>
              <a:xfrm>
                <a:off x="6519862" y="1792287"/>
                <a:ext cx="5838826" cy="4351338"/>
              </a:xfrm>
              <a:blipFill>
                <a:blip r:embed="rId3"/>
                <a:stretch>
                  <a:fillRect l="-2194" t="-3501" r="-8255"/>
                </a:stretch>
              </a:blipFill>
            </p:spPr>
            <p:txBody>
              <a:bodyPr/>
              <a:lstStyle/>
              <a:p>
                <a:r>
                  <a:rPr lang="ja-JP" altLang="en-US">
                    <a:noFill/>
                  </a:rPr>
                  <a:t> </a:t>
                </a:r>
              </a:p>
            </p:txBody>
          </p:sp>
        </mc:Fallback>
      </mc:AlternateContent>
      <p:sp>
        <p:nvSpPr>
          <p:cNvPr id="5" name="Slide Number Placeholder 4">
            <a:extLst>
              <a:ext uri="{FF2B5EF4-FFF2-40B4-BE49-F238E27FC236}">
                <a16:creationId xmlns:a16="http://schemas.microsoft.com/office/drawing/2014/main" id="{C6614139-A9D8-CCE2-FBEA-2F168E3C4F05}"/>
              </a:ext>
            </a:extLst>
          </p:cNvPr>
          <p:cNvSpPr>
            <a:spLocks noGrp="1"/>
          </p:cNvSpPr>
          <p:nvPr>
            <p:ph type="sldNum" sz="quarter" idx="12"/>
          </p:nvPr>
        </p:nvSpPr>
        <p:spPr/>
        <p:txBody>
          <a:bodyPr/>
          <a:lstStyle/>
          <a:p>
            <a:fld id="{28BD686F-C9FF-4717-8FCE-A9A8E00F4F71}" type="slidenum">
              <a:rPr kumimoji="1" lang="ja-JP" altLang="en-US" smtClean="0"/>
              <a:t>10</a:t>
            </a:fld>
            <a:endParaRPr kumimoji="1" lang="ja-JP" altLang="en-US"/>
          </a:p>
        </p:txBody>
      </p:sp>
    </p:spTree>
    <p:extLst>
      <p:ext uri="{BB962C8B-B14F-4D97-AF65-F5344CB8AC3E}">
        <p14:creationId xmlns:p14="http://schemas.microsoft.com/office/powerpoint/2010/main" val="117159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F6CA02-43BB-D3C0-044A-D7CD26DFBBCA}"/>
              </a:ext>
            </a:extLst>
          </p:cNvPr>
          <p:cNvSpPr>
            <a:spLocks noGrp="1"/>
          </p:cNvSpPr>
          <p:nvPr>
            <p:ph type="title"/>
          </p:nvPr>
        </p:nvSpPr>
        <p:spPr/>
        <p:txBody>
          <a:bodyPr/>
          <a:lstStyle/>
          <a:p>
            <a:r>
              <a:rPr kumimoji="1" lang="ja-JP" altLang="en-US" dirty="0"/>
              <a:t>保護主義の政治経済学</a:t>
            </a:r>
          </a:p>
        </p:txBody>
      </p:sp>
      <p:sp>
        <p:nvSpPr>
          <p:cNvPr id="5" name="テキスト プレースホルダー 4">
            <a:extLst>
              <a:ext uri="{FF2B5EF4-FFF2-40B4-BE49-F238E27FC236}">
                <a16:creationId xmlns:a16="http://schemas.microsoft.com/office/drawing/2014/main" id="{2E6C24CB-047A-9FEA-2B21-92294375D3C1}"/>
              </a:ext>
            </a:extLst>
          </p:cNvPr>
          <p:cNvSpPr>
            <a:spLocks noGrp="1"/>
          </p:cNvSpPr>
          <p:nvPr>
            <p:ph type="body" idx="1"/>
          </p:nvPr>
        </p:nvSpPr>
        <p:spPr>
          <a:xfrm>
            <a:off x="161926" y="1376363"/>
            <a:ext cx="5835650" cy="1128712"/>
          </a:xfrm>
        </p:spPr>
        <p:txBody>
          <a:bodyPr>
            <a:normAutofit fontScale="85000" lnSpcReduction="20000"/>
          </a:bodyPr>
          <a:lstStyle/>
          <a:p>
            <a:pPr marL="342900" indent="-342900">
              <a:buFont typeface="Wingdings" panose="05000000000000000000" pitchFamily="2" charset="2"/>
              <a:buChar char="Ø"/>
            </a:pPr>
            <a:r>
              <a:rPr lang="ja-JP" altLang="en-US" b="0" dirty="0"/>
              <a:t>米・政治活動委員会（</a:t>
            </a:r>
            <a:r>
              <a:rPr lang="pt-BR" altLang="ja-JP" b="0" dirty="0"/>
              <a:t>Political Action</a:t>
            </a:r>
            <a:r>
              <a:rPr lang="ja-JP" altLang="en-US" b="0" dirty="0"/>
              <a:t> </a:t>
            </a:r>
            <a:r>
              <a:rPr lang="pt-BR" altLang="ja-JP" b="0" dirty="0"/>
              <a:t>Committee</a:t>
            </a:r>
            <a:r>
              <a:rPr lang="ja-JP" altLang="pt-BR" b="0" dirty="0"/>
              <a:t>：</a:t>
            </a:r>
            <a:r>
              <a:rPr lang="pt-BR" altLang="ja-JP" b="0" dirty="0"/>
              <a:t>PAC</a:t>
            </a:r>
            <a:r>
              <a:rPr lang="ja-JP" altLang="pt-BR" b="0" dirty="0"/>
              <a:t>）</a:t>
            </a:r>
            <a:r>
              <a:rPr lang="ja-JP" altLang="en-US" b="0" dirty="0"/>
              <a:t>を通じた政治献金は増加傾向、</a:t>
            </a:r>
            <a:r>
              <a:rPr lang="en-US" altLang="ja-JP" b="0" dirty="0"/>
              <a:t>2020</a:t>
            </a:r>
            <a:r>
              <a:rPr lang="ja-JP" altLang="en-US" b="0" dirty="0"/>
              <a:t>年で総額</a:t>
            </a:r>
            <a:r>
              <a:rPr lang="en-US" altLang="ja-JP" b="0" dirty="0"/>
              <a:t>5.6</a:t>
            </a:r>
            <a:r>
              <a:rPr lang="ja-JP" altLang="en-US" b="0" dirty="0"/>
              <a:t>億ドル</a:t>
            </a:r>
          </a:p>
        </p:txBody>
      </p:sp>
      <p:pic>
        <p:nvPicPr>
          <p:cNvPr id="9" name="コンテンツ プレースホルダー 8">
            <a:extLst>
              <a:ext uri="{FF2B5EF4-FFF2-40B4-BE49-F238E27FC236}">
                <a16:creationId xmlns:a16="http://schemas.microsoft.com/office/drawing/2014/main" id="{F2A1713A-6445-F2E4-ACCB-12FE863187CB}"/>
              </a:ext>
            </a:extLst>
          </p:cNvPr>
          <p:cNvPicPr>
            <a:picLocks noGrp="1" noChangeAspect="1"/>
          </p:cNvPicPr>
          <p:nvPr>
            <p:ph sz="half" idx="2"/>
          </p:nvPr>
        </p:nvPicPr>
        <p:blipFill>
          <a:blip r:embed="rId2"/>
          <a:stretch>
            <a:fillRect/>
          </a:stretch>
        </p:blipFill>
        <p:spPr>
          <a:xfrm>
            <a:off x="839788" y="2682257"/>
            <a:ext cx="5157787" cy="3330224"/>
          </a:xfrm>
          <a:prstGeom prst="rect">
            <a:avLst/>
          </a:prstGeom>
        </p:spPr>
      </p:pic>
      <p:sp>
        <p:nvSpPr>
          <p:cNvPr id="7" name="テキスト プレースホルダー 6">
            <a:extLst>
              <a:ext uri="{FF2B5EF4-FFF2-40B4-BE49-F238E27FC236}">
                <a16:creationId xmlns:a16="http://schemas.microsoft.com/office/drawing/2014/main" id="{FEB89880-F673-E477-62ED-2E3961D9346B}"/>
              </a:ext>
            </a:extLst>
          </p:cNvPr>
          <p:cNvSpPr>
            <a:spLocks noGrp="1"/>
          </p:cNvSpPr>
          <p:nvPr>
            <p:ph type="body" sz="quarter" idx="3"/>
          </p:nvPr>
        </p:nvSpPr>
        <p:spPr/>
        <p:txBody>
          <a:bodyPr>
            <a:normAutofit fontScale="85000" lnSpcReduction="20000"/>
          </a:bodyPr>
          <a:lstStyle/>
          <a:p>
            <a:pPr marL="342900" indent="-342900">
              <a:buFont typeface="Wingdings" panose="05000000000000000000" pitchFamily="2" charset="2"/>
              <a:buChar char="Ø"/>
            </a:pPr>
            <a:r>
              <a:rPr lang="ja-JP" altLang="en-US" b="0" dirty="0"/>
              <a:t>自由民主党の献金の受け皿となる政治資金団体「国民政治協会」に対する，企業・団体献金、政権与党時は増加傾向</a:t>
            </a:r>
          </a:p>
        </p:txBody>
      </p:sp>
      <p:sp>
        <p:nvSpPr>
          <p:cNvPr id="3" name="Slide Number Placeholder 2">
            <a:extLst>
              <a:ext uri="{FF2B5EF4-FFF2-40B4-BE49-F238E27FC236}">
                <a16:creationId xmlns:a16="http://schemas.microsoft.com/office/drawing/2014/main" id="{3715BA4F-DB40-1EDF-375C-8AC873BEA22B}"/>
              </a:ext>
            </a:extLst>
          </p:cNvPr>
          <p:cNvSpPr>
            <a:spLocks noGrp="1"/>
          </p:cNvSpPr>
          <p:nvPr>
            <p:ph type="sldNum" sz="quarter" idx="12"/>
          </p:nvPr>
        </p:nvSpPr>
        <p:spPr/>
        <p:txBody>
          <a:bodyPr/>
          <a:lstStyle/>
          <a:p>
            <a:fld id="{28BD686F-C9FF-4717-8FCE-A9A8E00F4F71}" type="slidenum">
              <a:rPr kumimoji="1" lang="ja-JP" altLang="en-US" smtClean="0"/>
              <a:t>11</a:t>
            </a:fld>
            <a:endParaRPr kumimoji="1" lang="ja-JP" altLang="en-US"/>
          </a:p>
        </p:txBody>
      </p:sp>
    </p:spTree>
    <p:extLst>
      <p:ext uri="{BB962C8B-B14F-4D97-AF65-F5344CB8AC3E}">
        <p14:creationId xmlns:p14="http://schemas.microsoft.com/office/powerpoint/2010/main" val="55063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04E30-03E0-0E9A-A1E6-4FDBA61FB8AE}"/>
              </a:ext>
            </a:extLst>
          </p:cNvPr>
          <p:cNvSpPr>
            <a:spLocks noGrp="1"/>
          </p:cNvSpPr>
          <p:nvPr>
            <p:ph type="title"/>
          </p:nvPr>
        </p:nvSpPr>
        <p:spPr>
          <a:xfrm>
            <a:off x="838200" y="38100"/>
            <a:ext cx="10515600" cy="1325563"/>
          </a:xfrm>
        </p:spPr>
        <p:txBody>
          <a:bodyPr/>
          <a:lstStyle/>
          <a:p>
            <a:r>
              <a:rPr kumimoji="1" lang="ja-JP" altLang="en-US" dirty="0"/>
              <a:t>保護主義の政治経済学</a:t>
            </a:r>
          </a:p>
        </p:txBody>
      </p:sp>
      <p:sp>
        <p:nvSpPr>
          <p:cNvPr id="7" name="コンテンツ プレースホルダー 6">
            <a:extLst>
              <a:ext uri="{FF2B5EF4-FFF2-40B4-BE49-F238E27FC236}">
                <a16:creationId xmlns:a16="http://schemas.microsoft.com/office/drawing/2014/main" id="{E737FD66-E9F9-94C6-B0F8-7F51CB8CE407}"/>
              </a:ext>
            </a:extLst>
          </p:cNvPr>
          <p:cNvSpPr>
            <a:spLocks noGrp="1"/>
          </p:cNvSpPr>
          <p:nvPr>
            <p:ph sz="half" idx="1"/>
          </p:nvPr>
        </p:nvSpPr>
        <p:spPr>
          <a:xfrm>
            <a:off x="214313" y="1547814"/>
            <a:ext cx="6505575" cy="5272086"/>
          </a:xfrm>
        </p:spPr>
        <p:txBody>
          <a:bodyPr>
            <a:normAutofit fontScale="77500" lnSpcReduction="20000"/>
          </a:bodyPr>
          <a:lstStyle/>
          <a:p>
            <a:r>
              <a:rPr lang="ja-JP" altLang="en-US" dirty="0"/>
              <a:t>物言わぬ多数派の存在</a:t>
            </a:r>
            <a:endParaRPr lang="en-US" altLang="ja-JP" dirty="0"/>
          </a:p>
          <a:p>
            <a:pPr>
              <a:buFont typeface="Wingdings" panose="05000000000000000000" pitchFamily="2" charset="2"/>
              <a:buChar char="Ø"/>
            </a:pPr>
            <a:r>
              <a:rPr lang="ja-JP" altLang="en-US" dirty="0"/>
              <a:t>国政選挙の投票率</a:t>
            </a:r>
            <a:r>
              <a:rPr lang="en-US" altLang="ja-JP" dirty="0"/>
              <a:t>50</a:t>
            </a:r>
            <a:r>
              <a:rPr lang="ja-JP" altLang="en-US" dirty="0"/>
              <a:t>％台</a:t>
            </a:r>
            <a:endParaRPr lang="en-US" altLang="ja-JP" dirty="0"/>
          </a:p>
          <a:p>
            <a:pPr>
              <a:buFont typeface="Wingdings" panose="05000000000000000000" pitchFamily="2" charset="2"/>
              <a:buChar char="Ø"/>
            </a:pPr>
            <a:r>
              <a:rPr lang="ja-JP" altLang="en-US" dirty="0"/>
              <a:t>有権者は、投票コスト＜得られる利益の場合にのみ投票すると考える</a:t>
            </a:r>
            <a:endParaRPr lang="en-US" altLang="ja-JP" dirty="0"/>
          </a:p>
          <a:p>
            <a:r>
              <a:rPr lang="ja-JP" altLang="en-US" dirty="0"/>
              <a:t>例：投票コストが一律平均して１万円、来る選挙でコメと牛肉の関税撤廃が争点</a:t>
            </a:r>
            <a:endParaRPr lang="en-US" altLang="ja-JP" dirty="0"/>
          </a:p>
          <a:p>
            <a:pPr>
              <a:buFont typeface="Wingdings" panose="05000000000000000000" pitchFamily="2" charset="2"/>
              <a:buChar char="Ø"/>
            </a:pPr>
            <a:r>
              <a:rPr lang="ja-JP" altLang="en-US" dirty="0"/>
              <a:t>関税撤廃によって多数の消費者は小さな利益（</a:t>
            </a:r>
            <a:r>
              <a:rPr lang="en-US" altLang="ja-JP" dirty="0" err="1"/>
              <a:t>eg.</a:t>
            </a:r>
            <a:r>
              <a:rPr lang="ja-JP" altLang="en-US" dirty="0"/>
              <a:t>牛丼安くなる等）一方、少数の生産者は大きな不利益</a:t>
            </a:r>
            <a:endParaRPr lang="en-US" altLang="ja-JP" dirty="0"/>
          </a:p>
          <a:p>
            <a:pPr>
              <a:buFont typeface="Wingdings" panose="05000000000000000000" pitchFamily="2" charset="2"/>
              <a:buChar char="Ø"/>
            </a:pPr>
            <a:r>
              <a:rPr lang="ja-JP" altLang="en-US" dirty="0"/>
              <a:t>図</a:t>
            </a:r>
            <a:r>
              <a:rPr lang="en-US" altLang="ja-JP" dirty="0"/>
              <a:t>2</a:t>
            </a:r>
            <a:r>
              <a:rPr lang="ja-JP" altLang="en-US" dirty="0"/>
              <a:t>－</a:t>
            </a:r>
            <a:r>
              <a:rPr lang="en-US" altLang="ja-JP" dirty="0"/>
              <a:t>6</a:t>
            </a:r>
            <a:r>
              <a:rPr lang="ja-JP" altLang="en-US" dirty="0"/>
              <a:t>：縦軸に関税撤廃の利益・不利益、横軸に有権者</a:t>
            </a:r>
            <a:endParaRPr lang="en-US" altLang="ja-JP" dirty="0"/>
          </a:p>
          <a:p>
            <a:pPr marL="0" indent="0">
              <a:buNone/>
            </a:pPr>
            <a:r>
              <a:rPr lang="en-US" altLang="ja-JP" dirty="0">
                <a:sym typeface="Wingdings" panose="05000000000000000000" pitchFamily="2" charset="2"/>
              </a:rPr>
              <a:t></a:t>
            </a:r>
            <a:r>
              <a:rPr lang="en-US" altLang="ja-JP" dirty="0"/>
              <a:t>α</a:t>
            </a:r>
            <a:r>
              <a:rPr lang="ja-JP" altLang="en-US" dirty="0"/>
              <a:t>％の有権者：投票コスト＜不利益なので不利益を回避できるならコスト負担して投票行く</a:t>
            </a:r>
            <a:endParaRPr lang="en-US" altLang="ja-JP" dirty="0"/>
          </a:p>
          <a:p>
            <a:pPr marL="0" indent="0">
              <a:buNone/>
            </a:pPr>
            <a:r>
              <a:rPr lang="en-US" altLang="ja-JP" dirty="0">
                <a:sym typeface="Wingdings" panose="05000000000000000000" pitchFamily="2" charset="2"/>
              </a:rPr>
              <a:t></a:t>
            </a:r>
            <a:r>
              <a:rPr lang="ja-JP" altLang="en-US" dirty="0"/>
              <a:t>その他の有権者：投票コスト＞利益なのでわざわざ小さな利益を実現するために投票行かない</a:t>
            </a:r>
            <a:r>
              <a:rPr lang="en-US" altLang="ja-JP" dirty="0">
                <a:sym typeface="Wingdings" panose="05000000000000000000" pitchFamily="2" charset="2"/>
              </a:rPr>
              <a:t></a:t>
            </a:r>
            <a:r>
              <a:rPr lang="ja-JP" altLang="en-US" dirty="0"/>
              <a:t>物言わぬ多数派</a:t>
            </a:r>
            <a:endParaRPr lang="en-US" altLang="ja-JP" dirty="0"/>
          </a:p>
          <a:p>
            <a:endParaRPr lang="en-US" altLang="ja-JP" dirty="0"/>
          </a:p>
          <a:p>
            <a:endParaRPr lang="en-US" altLang="ja-JP" dirty="0"/>
          </a:p>
          <a:p>
            <a:endParaRPr lang="ja-JP" altLang="en-US" dirty="0"/>
          </a:p>
        </p:txBody>
      </p:sp>
      <p:pic>
        <p:nvPicPr>
          <p:cNvPr id="9" name="コンテンツ プレースホルダー 8">
            <a:extLst>
              <a:ext uri="{FF2B5EF4-FFF2-40B4-BE49-F238E27FC236}">
                <a16:creationId xmlns:a16="http://schemas.microsoft.com/office/drawing/2014/main" id="{1F806CA3-FB0B-FF84-BCEF-F8112FF9B50A}"/>
              </a:ext>
            </a:extLst>
          </p:cNvPr>
          <p:cNvPicPr>
            <a:picLocks noGrp="1" noChangeAspect="1"/>
          </p:cNvPicPr>
          <p:nvPr>
            <p:ph sz="half" idx="2"/>
          </p:nvPr>
        </p:nvPicPr>
        <p:blipFill>
          <a:blip r:embed="rId2"/>
          <a:stretch>
            <a:fillRect/>
          </a:stretch>
        </p:blipFill>
        <p:spPr>
          <a:xfrm>
            <a:off x="6719888" y="1766888"/>
            <a:ext cx="5732888" cy="3859543"/>
          </a:xfrm>
          <a:prstGeom prst="rect">
            <a:avLst/>
          </a:prstGeom>
        </p:spPr>
      </p:pic>
      <p:sp>
        <p:nvSpPr>
          <p:cNvPr id="3" name="Slide Number Placeholder 2">
            <a:extLst>
              <a:ext uri="{FF2B5EF4-FFF2-40B4-BE49-F238E27FC236}">
                <a16:creationId xmlns:a16="http://schemas.microsoft.com/office/drawing/2014/main" id="{BD644695-7705-E3F1-4BB5-1044CBD962F0}"/>
              </a:ext>
            </a:extLst>
          </p:cNvPr>
          <p:cNvSpPr>
            <a:spLocks noGrp="1"/>
          </p:cNvSpPr>
          <p:nvPr>
            <p:ph type="sldNum" sz="quarter" idx="12"/>
          </p:nvPr>
        </p:nvSpPr>
        <p:spPr/>
        <p:txBody>
          <a:bodyPr/>
          <a:lstStyle/>
          <a:p>
            <a:fld id="{28BD686F-C9FF-4717-8FCE-A9A8E00F4F71}" type="slidenum">
              <a:rPr kumimoji="1" lang="ja-JP" altLang="en-US" smtClean="0"/>
              <a:t>12</a:t>
            </a:fld>
            <a:endParaRPr kumimoji="1" lang="ja-JP" altLang="en-US"/>
          </a:p>
        </p:txBody>
      </p:sp>
    </p:spTree>
    <p:extLst>
      <p:ext uri="{BB962C8B-B14F-4D97-AF65-F5344CB8AC3E}">
        <p14:creationId xmlns:p14="http://schemas.microsoft.com/office/powerpoint/2010/main" val="166608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70DAF-E70F-9950-6D5A-AA3C7B68B86B}"/>
              </a:ext>
            </a:extLst>
          </p:cNvPr>
          <p:cNvSpPr>
            <a:spLocks noGrp="1"/>
          </p:cNvSpPr>
          <p:nvPr>
            <p:ph type="title"/>
          </p:nvPr>
        </p:nvSpPr>
        <p:spPr>
          <a:xfrm>
            <a:off x="3033713" y="-215899"/>
            <a:ext cx="8629650" cy="1325563"/>
          </a:xfrm>
        </p:spPr>
        <p:txBody>
          <a:bodyPr/>
          <a:lstStyle/>
          <a:p>
            <a:r>
              <a:rPr kumimoji="1" lang="ja-JP" altLang="en-US" dirty="0"/>
              <a:t>保護主義の政治経済学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4E22D73-C89F-979E-6D92-D709CA943A85}"/>
                  </a:ext>
                </a:extLst>
              </p:cNvPr>
              <p:cNvSpPr>
                <a:spLocks noGrp="1"/>
              </p:cNvSpPr>
              <p:nvPr>
                <p:ph sz="half" idx="1"/>
              </p:nvPr>
            </p:nvSpPr>
            <p:spPr>
              <a:xfrm>
                <a:off x="214313" y="809625"/>
                <a:ext cx="4776788" cy="6048375"/>
              </a:xfrm>
            </p:spPr>
            <p:txBody>
              <a:bodyPr>
                <a:normAutofit fontScale="85000" lnSpcReduction="20000"/>
              </a:bodyPr>
              <a:lstStyle/>
              <a:p>
                <a:r>
                  <a:rPr kumimoji="1" lang="ja-JP" altLang="en-US" sz="3100" dirty="0"/>
                  <a:t>中位投票者定理</a:t>
                </a:r>
                <a:endParaRPr kumimoji="1" lang="en-US" altLang="ja-JP" sz="3100" dirty="0"/>
              </a:p>
              <a:p>
                <a:pPr>
                  <a:buFont typeface="Wingdings" panose="05000000000000000000" pitchFamily="2" charset="2"/>
                  <a:buChar char="Ø"/>
                </a:pPr>
                <a:r>
                  <a:rPr lang="ja-JP" altLang="en-US" sz="3100" dirty="0"/>
                  <a:t>図</a:t>
                </a:r>
                <a:r>
                  <a:rPr lang="en-US" altLang="ja-JP" sz="3100" dirty="0"/>
                  <a:t>2</a:t>
                </a:r>
                <a:r>
                  <a:rPr lang="ja-JP" altLang="en-US" sz="3100" dirty="0"/>
                  <a:t>－</a:t>
                </a:r>
                <a:r>
                  <a:rPr lang="en-US" altLang="ja-JP" sz="3100" dirty="0"/>
                  <a:t>7</a:t>
                </a:r>
                <a:r>
                  <a:rPr lang="ja-JP" altLang="en-US" sz="3100" dirty="0"/>
                  <a:t>：縦軸に効用水準、横軸に保護水準、異なる選好を持つ</a:t>
                </a:r>
                <a:r>
                  <a:rPr lang="en-US" altLang="ja-JP" sz="3100" dirty="0"/>
                  <a:t>3</a:t>
                </a:r>
                <a:r>
                  <a:rPr lang="ja-JP" altLang="en-US" sz="3100" dirty="0"/>
                  <a:t>人の有権者</a:t>
                </a:r>
                <a:endParaRPr lang="en-US" altLang="ja-JP" sz="3100" dirty="0"/>
              </a:p>
              <a:p>
                <a:pPr marL="0" indent="0">
                  <a:buNone/>
                </a:pPr>
                <a:r>
                  <a:rPr kumimoji="1" lang="en-US" altLang="ja-JP" sz="3100" dirty="0">
                    <a:sym typeface="Wingdings" panose="05000000000000000000" pitchFamily="2" charset="2"/>
                  </a:rPr>
                  <a:t></a:t>
                </a:r>
                <a:r>
                  <a:rPr kumimoji="1" lang="ja-JP" altLang="en-US" sz="3100" dirty="0"/>
                  <a:t>選挙で保護水準を決めるとき、中位投票者（保護水準で有権者並べたとき丁度真ん中の人）の保護水準</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が過半数得る</a:t>
                </a:r>
                <a:endParaRPr kumimoji="1" lang="en-US" altLang="ja-JP" sz="3100" dirty="0"/>
              </a:p>
              <a:p>
                <a:pPr>
                  <a:buFont typeface="Wingdings" panose="05000000000000000000" pitchFamily="2" charset="2"/>
                  <a:buChar char="Ø"/>
                </a:pP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lang="ja-JP" altLang="en-US" sz="3100" dirty="0"/>
                  <a:t>と</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&lt;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r>
                      <a:rPr lang="ja-JP" altLang="en-US" sz="3100" i="1" smtClean="0">
                        <a:latin typeface="Cambria Math" panose="02040503050406030204" pitchFamily="18" charset="0"/>
                      </a:rPr>
                      <m:t>を</m:t>
                    </m:r>
                  </m:oMath>
                </a14:m>
                <a:r>
                  <a:rPr lang="ja-JP" altLang="en-US" sz="3100" dirty="0"/>
                  <a:t>比べたとき</a:t>
                </a:r>
                <a:endParaRPr lang="en-US" altLang="ja-JP" sz="3100" dirty="0"/>
              </a:p>
              <a:p>
                <a:pPr marL="0" indent="0">
                  <a:buNone/>
                </a:pPr>
                <a:r>
                  <a:rPr lang="en-US" altLang="ja-JP" sz="3100" dirty="0">
                    <a:sym typeface="Wingdings" panose="05000000000000000000" pitchFamily="2" charset="2"/>
                  </a:rPr>
                  <a:t></a:t>
                </a:r>
                <a:r>
                  <a:rPr lang="en-US" altLang="ja-JP" sz="3100" dirty="0"/>
                  <a:t>B</a:t>
                </a:r>
                <a:r>
                  <a:rPr lang="ja-JP" altLang="en-US" sz="3100" dirty="0"/>
                  <a:t>と</a:t>
                </a:r>
                <a:r>
                  <a:rPr lang="en-US" altLang="ja-JP" sz="3100" dirty="0"/>
                  <a:t>C</a:t>
                </a:r>
                <a:r>
                  <a:rPr lang="ja-JP" altLang="en-US" sz="3100" dirty="0"/>
                  <a:t>（</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&lt;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r>
                  <a:rPr lang="ja-JP" altLang="en-US" sz="3100" dirty="0">
                    <a:effectLst/>
                    <a:ea typeface="Cambria Math" panose="02040503050406030204" pitchFamily="18" charset="0"/>
                  </a:rPr>
                  <a:t>より</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 </m:t>
                    </m:r>
                  </m:oMath>
                </a14:m>
                <a:r>
                  <a:rPr lang="ja-JP" altLang="en-US" sz="3100" dirty="0"/>
                  <a:t>がベター）の</a:t>
                </a:r>
                <a:r>
                  <a:rPr lang="en-US" altLang="ja-JP" sz="3100" dirty="0"/>
                  <a:t>2</a:t>
                </a:r>
                <a:r>
                  <a:rPr lang="ja-JP" altLang="en-US" sz="3100" dirty="0"/>
                  <a:t>票で</a:t>
                </a:r>
                <a14:m>
                  <m:oMath xmlns:m="http://schemas.openxmlformats.org/officeDocument/2006/math">
                    <m:sSub>
                      <m:sSubPr>
                        <m:ctrlPr>
                          <a:rPr lang="ja-JP" altLang="ja-JP" sz="3100" i="1" smtClean="0">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endParaRPr lang="en-US" altLang="ja-JP" sz="3100" dirty="0"/>
              </a:p>
              <a:p>
                <a:pPr>
                  <a:buFont typeface="Wingdings" panose="05000000000000000000" pitchFamily="2" charset="2"/>
                  <a:buChar char="Ø"/>
                </a:pP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と</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&gt;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r>
                      <a:rPr lang="ja-JP" altLang="en-US" sz="3100" i="1" smtClean="0">
                        <a:latin typeface="Cambria Math" panose="02040503050406030204" pitchFamily="18" charset="0"/>
                      </a:rPr>
                      <m:t>を</m:t>
                    </m:r>
                  </m:oMath>
                </a14:m>
                <a:r>
                  <a:rPr kumimoji="1" lang="ja-JP" altLang="en-US" sz="3100" dirty="0"/>
                  <a:t>比べたとき</a:t>
                </a:r>
                <a:endParaRPr kumimoji="1" lang="en-US" altLang="ja-JP" sz="3100" dirty="0"/>
              </a:p>
              <a:p>
                <a:pPr marL="0" indent="0">
                  <a:buNone/>
                </a:pPr>
                <a:r>
                  <a:rPr lang="en-US" altLang="ja-JP" sz="3100" dirty="0">
                    <a:sym typeface="Wingdings" panose="05000000000000000000" pitchFamily="2" charset="2"/>
                  </a:rPr>
                  <a:t> </a:t>
                </a:r>
                <a:r>
                  <a:rPr lang="en-US" altLang="ja-JP" sz="3100" dirty="0"/>
                  <a:t>B</a:t>
                </a:r>
                <a:r>
                  <a:rPr lang="ja-JP" altLang="en-US" sz="3100" dirty="0"/>
                  <a:t>と</a:t>
                </a:r>
                <a:r>
                  <a:rPr lang="en-US" altLang="ja-JP" sz="3100" dirty="0"/>
                  <a:t>A</a:t>
                </a:r>
                <a:r>
                  <a:rPr lang="ja-JP" altLang="en-US" sz="3100" dirty="0"/>
                  <a:t>（</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&gt;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r>
                  <a:rPr lang="ja-JP" altLang="en-US" sz="3100" dirty="0">
                    <a:effectLst/>
                    <a:ea typeface="Cambria Math" panose="02040503050406030204" pitchFamily="18" charset="0"/>
                  </a:rPr>
                  <a:t>より</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 </m:t>
                    </m:r>
                  </m:oMath>
                </a14:m>
                <a:r>
                  <a:rPr lang="ja-JP" altLang="en-US" sz="3100" dirty="0"/>
                  <a:t>がベター）の</a:t>
                </a:r>
                <a:r>
                  <a:rPr lang="en-US" altLang="ja-JP" sz="3100" dirty="0"/>
                  <a:t>2</a:t>
                </a:r>
                <a:r>
                  <a:rPr lang="ja-JP" altLang="en-US" sz="3100" dirty="0"/>
                  <a:t>票でやはり</a:t>
                </a:r>
                <a14:m>
                  <m:oMath xmlns:m="http://schemas.openxmlformats.org/officeDocument/2006/math">
                    <m:sSub>
                      <m:sSubPr>
                        <m:ctrlPr>
                          <a:rPr lang="ja-JP" altLang="ja-JP" sz="3100" i="1" smtClean="0">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endParaRPr kumimoji="1" lang="en-US" altLang="ja-JP" sz="3100" dirty="0"/>
              </a:p>
              <a:p>
                <a:pPr marL="0" indent="0">
                  <a:buNone/>
                </a:pPr>
                <a:r>
                  <a:rPr kumimoji="1" lang="en-US" altLang="ja-JP" sz="3100" dirty="0">
                    <a:sym typeface="Wingdings" panose="05000000000000000000" pitchFamily="2" charset="2"/>
                  </a:rPr>
                  <a:t></a:t>
                </a:r>
                <a:r>
                  <a:rPr kumimoji="1" lang="ja-JP" altLang="en-US" sz="3100" dirty="0"/>
                  <a:t>国にとってたとえ</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が望ましい水準でなくとも選挙で実現される</a:t>
                </a:r>
                <a:endParaRPr kumimoji="1" lang="en-US" altLang="ja-JP" sz="310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4E22D73-C89F-979E-6D92-D709CA943A85}"/>
                  </a:ext>
                </a:extLst>
              </p:cNvPr>
              <p:cNvSpPr>
                <a:spLocks noGrp="1" noRot="1" noChangeAspect="1" noMove="1" noResize="1" noEditPoints="1" noAdjustHandles="1" noChangeArrowheads="1" noChangeShapeType="1" noTextEdit="1"/>
              </p:cNvSpPr>
              <p:nvPr>
                <p:ph sz="half" idx="1"/>
              </p:nvPr>
            </p:nvSpPr>
            <p:spPr>
              <a:xfrm>
                <a:off x="214313" y="809625"/>
                <a:ext cx="4776788" cy="6048375"/>
              </a:xfrm>
              <a:blipFill>
                <a:blip r:embed="rId2"/>
                <a:stretch>
                  <a:fillRect l="-2296" t="-2520" r="-1913" b="-161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8D2DEDB3-ECD9-8E32-3C40-E39FB78F520B}"/>
              </a:ext>
            </a:extLst>
          </p:cNvPr>
          <p:cNvPicPr>
            <a:picLocks noGrp="1" noChangeAspect="1"/>
          </p:cNvPicPr>
          <p:nvPr>
            <p:ph sz="half" idx="2"/>
          </p:nvPr>
        </p:nvPicPr>
        <p:blipFill>
          <a:blip r:embed="rId3"/>
          <a:stretch>
            <a:fillRect/>
          </a:stretch>
        </p:blipFill>
        <p:spPr>
          <a:xfrm>
            <a:off x="4710247" y="1966914"/>
            <a:ext cx="7481753" cy="3995736"/>
          </a:xfrm>
          <a:prstGeom prst="rect">
            <a:avLst/>
          </a:prstGeom>
        </p:spPr>
      </p:pic>
      <p:sp>
        <p:nvSpPr>
          <p:cNvPr id="4" name="Slide Number Placeholder 3">
            <a:extLst>
              <a:ext uri="{FF2B5EF4-FFF2-40B4-BE49-F238E27FC236}">
                <a16:creationId xmlns:a16="http://schemas.microsoft.com/office/drawing/2014/main" id="{0BC0FD9A-0D64-0AC6-8008-B68F5D2B0A3D}"/>
              </a:ext>
            </a:extLst>
          </p:cNvPr>
          <p:cNvSpPr>
            <a:spLocks noGrp="1"/>
          </p:cNvSpPr>
          <p:nvPr>
            <p:ph type="sldNum" sz="quarter" idx="12"/>
          </p:nvPr>
        </p:nvSpPr>
        <p:spPr/>
        <p:txBody>
          <a:bodyPr/>
          <a:lstStyle/>
          <a:p>
            <a:fld id="{28BD686F-C9FF-4717-8FCE-A9A8E00F4F71}" type="slidenum">
              <a:rPr kumimoji="1" lang="ja-JP" altLang="en-US" smtClean="0"/>
              <a:t>13</a:t>
            </a:fld>
            <a:endParaRPr kumimoji="1" lang="ja-JP" altLang="en-US"/>
          </a:p>
        </p:txBody>
      </p:sp>
    </p:spTree>
    <p:extLst>
      <p:ext uri="{BB962C8B-B14F-4D97-AF65-F5344CB8AC3E}">
        <p14:creationId xmlns:p14="http://schemas.microsoft.com/office/powerpoint/2010/main" val="166452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965B-5128-4A9C-46F2-59519BB10875}"/>
              </a:ext>
            </a:extLst>
          </p:cNvPr>
          <p:cNvSpPr>
            <a:spLocks noGrp="1"/>
          </p:cNvSpPr>
          <p:nvPr>
            <p:ph type="title"/>
          </p:nvPr>
        </p:nvSpPr>
        <p:spPr>
          <a:xfrm>
            <a:off x="838200" y="-130175"/>
            <a:ext cx="10515600" cy="1325563"/>
          </a:xfrm>
        </p:spPr>
        <p:txBody>
          <a:bodyPr/>
          <a:lstStyle/>
          <a:p>
            <a:r>
              <a:rPr kumimoji="1" lang="ja-JP" altLang="en-US" dirty="0"/>
              <a:t>保護主義の政治経済学</a:t>
            </a:r>
          </a:p>
        </p:txBody>
      </p:sp>
      <p:sp>
        <p:nvSpPr>
          <p:cNvPr id="3" name="コンテンツ プレースホルダー 2">
            <a:extLst>
              <a:ext uri="{FF2B5EF4-FFF2-40B4-BE49-F238E27FC236}">
                <a16:creationId xmlns:a16="http://schemas.microsoft.com/office/drawing/2014/main" id="{53798ACE-545B-9AD0-612B-B32BF1425CCD}"/>
              </a:ext>
            </a:extLst>
          </p:cNvPr>
          <p:cNvSpPr>
            <a:spLocks noGrp="1"/>
          </p:cNvSpPr>
          <p:nvPr>
            <p:ph sz="half" idx="1"/>
          </p:nvPr>
        </p:nvSpPr>
        <p:spPr>
          <a:xfrm>
            <a:off x="295276" y="1825625"/>
            <a:ext cx="5634038" cy="4351338"/>
          </a:xfrm>
        </p:spPr>
        <p:txBody>
          <a:bodyPr>
            <a:normAutofit fontScale="85000" lnSpcReduction="20000"/>
          </a:bodyPr>
          <a:lstStyle/>
          <a:p>
            <a:r>
              <a:rPr kumimoji="1" lang="ja-JP" altLang="en-US" dirty="0"/>
              <a:t>選挙区の大きさが影響</a:t>
            </a:r>
            <a:endParaRPr kumimoji="1" lang="en-US" altLang="ja-JP" dirty="0"/>
          </a:p>
          <a:p>
            <a:pPr>
              <a:buFont typeface="Wingdings" panose="05000000000000000000" pitchFamily="2" charset="2"/>
              <a:buChar char="Ø"/>
            </a:pPr>
            <a:r>
              <a:rPr kumimoji="1" lang="ja-JP" altLang="en-US" dirty="0"/>
              <a:t>選挙区が小さいほど少数意見を取り込むことが選挙を勝利する上で重要</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米：上院（州単位）の方が下院（小選挙区制）よりも貿易自由化に賛成</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日本：参議院（都道府県単位）より衆議院（小選挙区制）で保護主義的（図</a:t>
            </a:r>
            <a:r>
              <a:rPr kumimoji="1" lang="en-US" altLang="ja-JP" dirty="0">
                <a:sym typeface="Wingdings" panose="05000000000000000000" pitchFamily="2" charset="2"/>
              </a:rPr>
              <a:t>2</a:t>
            </a:r>
            <a:r>
              <a:rPr kumimoji="1" lang="ja-JP" altLang="en-US" dirty="0">
                <a:sym typeface="Wingdings" panose="05000000000000000000" pitchFamily="2" charset="2"/>
              </a:rPr>
              <a:t>－</a:t>
            </a:r>
            <a:r>
              <a:rPr kumimoji="1" lang="en-US" altLang="ja-JP" dirty="0">
                <a:sym typeface="Wingdings" panose="05000000000000000000" pitchFamily="2" charset="2"/>
              </a:rPr>
              <a:t>8</a:t>
            </a:r>
            <a:r>
              <a:rPr kumimoji="1" lang="ja-JP" altLang="en-US" dirty="0">
                <a:sym typeface="Wingdings" panose="05000000000000000000" pitchFamily="2" charset="2"/>
              </a:rPr>
              <a:t>）</a:t>
            </a:r>
            <a:endParaRPr kumimoji="1" lang="en-US" altLang="ja-JP" dirty="0">
              <a:sym typeface="Wingdings" panose="05000000000000000000" pitchFamily="2" charset="2"/>
            </a:endParaRPr>
          </a:p>
          <a:p>
            <a:r>
              <a:rPr lang="ja-JP" altLang="en-US" dirty="0">
                <a:sym typeface="Wingdings" panose="05000000000000000000" pitchFamily="2" charset="2"/>
              </a:rPr>
              <a:t>選挙の重圧も影響</a:t>
            </a:r>
            <a:endParaRPr lang="en-US" altLang="ja-JP" dirty="0">
              <a:sym typeface="Wingdings" panose="05000000000000000000" pitchFamily="2" charset="2"/>
            </a:endParaRPr>
          </a:p>
          <a:p>
            <a:pPr>
              <a:buFont typeface="Wingdings" panose="05000000000000000000" pitchFamily="2" charset="2"/>
              <a:buChar char="Ø"/>
            </a:pPr>
            <a:r>
              <a:rPr kumimoji="1" lang="ja-JP" altLang="en-US" dirty="0"/>
              <a:t>米：上院改選組の方が非改選組よりも保護主義的</a:t>
            </a:r>
            <a:endParaRPr kumimoji="1" lang="en-US" altLang="ja-JP" dirty="0"/>
          </a:p>
          <a:p>
            <a:pPr>
              <a:buFont typeface="Wingdings" panose="05000000000000000000" pitchFamily="2" charset="2"/>
              <a:buChar char="Ø"/>
            </a:pPr>
            <a:r>
              <a:rPr kumimoji="1" lang="ja-JP" altLang="en-US" dirty="0"/>
              <a:t>日本：僅差で勝利した候補者の方が大差で勝利した候補者より保護主義的</a:t>
            </a:r>
          </a:p>
        </p:txBody>
      </p:sp>
      <p:pic>
        <p:nvPicPr>
          <p:cNvPr id="5" name="コンテンツ プレースホルダー 4">
            <a:extLst>
              <a:ext uri="{FF2B5EF4-FFF2-40B4-BE49-F238E27FC236}">
                <a16:creationId xmlns:a16="http://schemas.microsoft.com/office/drawing/2014/main" id="{4B98DE59-1566-0B4B-0213-9A01BEE90FF7}"/>
              </a:ext>
            </a:extLst>
          </p:cNvPr>
          <p:cNvPicPr>
            <a:picLocks noGrp="1" noChangeAspect="1"/>
          </p:cNvPicPr>
          <p:nvPr>
            <p:ph sz="half" idx="2"/>
          </p:nvPr>
        </p:nvPicPr>
        <p:blipFill>
          <a:blip r:embed="rId2"/>
          <a:stretch>
            <a:fillRect/>
          </a:stretch>
        </p:blipFill>
        <p:spPr>
          <a:xfrm>
            <a:off x="6019800" y="1733550"/>
            <a:ext cx="6269102" cy="4533317"/>
          </a:xfrm>
          <a:prstGeom prst="rect">
            <a:avLst/>
          </a:prstGeom>
        </p:spPr>
      </p:pic>
      <p:sp>
        <p:nvSpPr>
          <p:cNvPr id="4" name="Slide Number Placeholder 3">
            <a:extLst>
              <a:ext uri="{FF2B5EF4-FFF2-40B4-BE49-F238E27FC236}">
                <a16:creationId xmlns:a16="http://schemas.microsoft.com/office/drawing/2014/main" id="{7B4D66E7-4747-C034-2939-005ABB26DC91}"/>
              </a:ext>
            </a:extLst>
          </p:cNvPr>
          <p:cNvSpPr>
            <a:spLocks noGrp="1"/>
          </p:cNvSpPr>
          <p:nvPr>
            <p:ph type="sldNum" sz="quarter" idx="12"/>
          </p:nvPr>
        </p:nvSpPr>
        <p:spPr/>
        <p:txBody>
          <a:bodyPr/>
          <a:lstStyle/>
          <a:p>
            <a:fld id="{28BD686F-C9FF-4717-8FCE-A9A8E00F4F71}" type="slidenum">
              <a:rPr kumimoji="1" lang="ja-JP" altLang="en-US" smtClean="0"/>
              <a:t>14</a:t>
            </a:fld>
            <a:endParaRPr kumimoji="1" lang="ja-JP" altLang="en-US"/>
          </a:p>
        </p:txBody>
      </p:sp>
    </p:spTree>
    <p:extLst>
      <p:ext uri="{BB962C8B-B14F-4D97-AF65-F5344CB8AC3E}">
        <p14:creationId xmlns:p14="http://schemas.microsoft.com/office/powerpoint/2010/main" val="147520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66749-EA46-2457-C8E5-5FF7C199836B}"/>
              </a:ext>
            </a:extLst>
          </p:cNvPr>
          <p:cNvSpPr>
            <a:spLocks noGrp="1"/>
          </p:cNvSpPr>
          <p:nvPr>
            <p:ph type="title"/>
          </p:nvPr>
        </p:nvSpPr>
        <p:spPr>
          <a:xfrm>
            <a:off x="223838" y="0"/>
            <a:ext cx="10515600" cy="1325563"/>
          </a:xfrm>
        </p:spPr>
        <p:txBody>
          <a:bodyPr>
            <a:normAutofit/>
          </a:bodyPr>
          <a:lstStyle/>
          <a:p>
            <a:r>
              <a:rPr kumimoji="1" lang="ja-JP" altLang="en-US" sz="3600" dirty="0"/>
              <a:t>保護主義の新しい展開</a:t>
            </a:r>
          </a:p>
        </p:txBody>
      </p:sp>
      <p:sp>
        <p:nvSpPr>
          <p:cNvPr id="3" name="コンテンツ プレースホルダー 2">
            <a:extLst>
              <a:ext uri="{FF2B5EF4-FFF2-40B4-BE49-F238E27FC236}">
                <a16:creationId xmlns:a16="http://schemas.microsoft.com/office/drawing/2014/main" id="{E1E895ED-2A30-B33C-A6AF-7D3E69136BA3}"/>
              </a:ext>
            </a:extLst>
          </p:cNvPr>
          <p:cNvSpPr>
            <a:spLocks noGrp="1"/>
          </p:cNvSpPr>
          <p:nvPr>
            <p:ph sz="half" idx="1"/>
          </p:nvPr>
        </p:nvSpPr>
        <p:spPr>
          <a:xfrm>
            <a:off x="292188" y="1182690"/>
            <a:ext cx="5891214" cy="5513385"/>
          </a:xfrm>
        </p:spPr>
        <p:txBody>
          <a:bodyPr>
            <a:normAutofit fontScale="92500" lnSpcReduction="10000"/>
          </a:bodyPr>
          <a:lstStyle/>
          <a:p>
            <a:r>
              <a:rPr kumimoji="1" lang="ja-JP" altLang="en-US" dirty="0"/>
              <a:t>中国経済の台頭</a:t>
            </a:r>
            <a:endParaRPr kumimoji="1" lang="en-US" altLang="ja-JP" dirty="0"/>
          </a:p>
          <a:p>
            <a:pPr>
              <a:buFont typeface="Wingdings" panose="05000000000000000000" pitchFamily="2" charset="2"/>
              <a:buChar char="Ø"/>
            </a:pPr>
            <a:r>
              <a:rPr kumimoji="1" lang="en-US" altLang="ja-JP" dirty="0"/>
              <a:t>2001</a:t>
            </a:r>
            <a:r>
              <a:rPr kumimoji="1" lang="ja-JP" altLang="en-US" dirty="0"/>
              <a:t>年</a:t>
            </a:r>
            <a:r>
              <a:rPr kumimoji="1" lang="en-US" altLang="ja-JP" dirty="0"/>
              <a:t>WTO</a:t>
            </a:r>
            <a:r>
              <a:rPr kumimoji="1" lang="ja-JP" altLang="en-US" dirty="0"/>
              <a:t>への加盟「世界の工場」へ</a:t>
            </a:r>
            <a:endParaRPr kumimoji="1" lang="en-US" altLang="ja-JP" dirty="0"/>
          </a:p>
          <a:p>
            <a:pPr>
              <a:buFont typeface="Wingdings" panose="05000000000000000000" pitchFamily="2" charset="2"/>
              <a:buChar char="Ø"/>
            </a:pPr>
            <a:r>
              <a:rPr kumimoji="1" lang="ja-JP" altLang="en-US" dirty="0"/>
              <a:t>先進国企業のオフショアリング（海外への生産移管）が加速、特に豊富な人的資源を持つ中国へ</a:t>
            </a:r>
            <a:endParaRPr kumimoji="1" lang="en-US" altLang="ja-JP" dirty="0"/>
          </a:p>
          <a:p>
            <a:pPr>
              <a:buFont typeface="Wingdings" panose="05000000000000000000" pitchFamily="2" charset="2"/>
              <a:buChar char="Ø"/>
            </a:pPr>
            <a:r>
              <a:rPr kumimoji="1" lang="ja-JP" altLang="en-US" dirty="0"/>
              <a:t>技術移転や輸出の拡大を通じて急激な経済成長・所得増加に伴い「世界の市場」へ、</a:t>
            </a:r>
            <a:r>
              <a:rPr kumimoji="1" lang="en-US" altLang="ja-JP" dirty="0"/>
              <a:t>2010</a:t>
            </a:r>
            <a:r>
              <a:rPr kumimoji="1" lang="ja-JP" altLang="en-US" dirty="0"/>
              <a:t>年には日本を抜いて</a:t>
            </a:r>
            <a:r>
              <a:rPr kumimoji="1" lang="en-US" altLang="ja-JP" dirty="0"/>
              <a:t>GDP2</a:t>
            </a:r>
            <a:r>
              <a:rPr kumimoji="1" lang="ja-JP" altLang="en-US" dirty="0"/>
              <a:t>位に</a:t>
            </a:r>
            <a:endParaRPr kumimoji="1" lang="en-US" altLang="ja-JP" dirty="0"/>
          </a:p>
          <a:p>
            <a:pPr>
              <a:buFont typeface="Wingdings" panose="05000000000000000000" pitchFamily="2" charset="2"/>
              <a:buChar char="Ø"/>
            </a:pPr>
            <a:r>
              <a:rPr kumimoji="1" lang="en-US" altLang="ja-JP" dirty="0"/>
              <a:t>2015</a:t>
            </a:r>
            <a:r>
              <a:rPr kumimoji="1" lang="ja-JP" altLang="en-US" dirty="0"/>
              <a:t>年アジアインフラ投資銀行（</a:t>
            </a:r>
            <a:r>
              <a:rPr kumimoji="1" lang="en-US" altLang="ja-JP" dirty="0"/>
              <a:t>AIIB</a:t>
            </a:r>
            <a:r>
              <a:rPr kumimoji="1" lang="ja-JP" altLang="en-US" dirty="0"/>
              <a:t>）設立、欧州まで陸路と海路で結ぶ経済圏の構築をめざす「一帯一路」構想（図</a:t>
            </a:r>
            <a:r>
              <a:rPr kumimoji="1" lang="en-US" altLang="ja-JP" dirty="0"/>
              <a:t>2</a:t>
            </a:r>
            <a:r>
              <a:rPr kumimoji="1" lang="ja-JP" altLang="en-US" dirty="0"/>
              <a:t>－</a:t>
            </a:r>
            <a:r>
              <a:rPr kumimoji="1" lang="en-US" altLang="ja-JP" dirty="0"/>
              <a:t>9</a:t>
            </a:r>
            <a:r>
              <a:rPr kumimoji="1" lang="ja-JP" altLang="en-US" dirty="0"/>
              <a:t>）を掲げ該当地域に積極投資へ（表</a:t>
            </a:r>
            <a:r>
              <a:rPr kumimoji="1" lang="en-US" altLang="ja-JP" dirty="0"/>
              <a:t>2</a:t>
            </a:r>
            <a:r>
              <a:rPr kumimoji="1" lang="ja-JP" altLang="en-US" dirty="0"/>
              <a:t>－</a:t>
            </a:r>
            <a:r>
              <a:rPr kumimoji="1" lang="en-US" altLang="ja-JP" dirty="0"/>
              <a:t>2</a:t>
            </a:r>
            <a:r>
              <a:rPr kumimoji="1" lang="ja-JP" altLang="en-US" dirty="0"/>
              <a:t>）</a:t>
            </a:r>
          </a:p>
        </p:txBody>
      </p:sp>
      <p:sp>
        <p:nvSpPr>
          <p:cNvPr id="6" name="コンテンツ プレースホルダー 2">
            <a:extLst>
              <a:ext uri="{FF2B5EF4-FFF2-40B4-BE49-F238E27FC236}">
                <a16:creationId xmlns:a16="http://schemas.microsoft.com/office/drawing/2014/main" id="{AFAFB1B6-FC7F-8EE8-9ACC-81BB3FDE5B3F}"/>
              </a:ext>
            </a:extLst>
          </p:cNvPr>
          <p:cNvSpPr txBox="1">
            <a:spLocks/>
          </p:cNvSpPr>
          <p:nvPr/>
        </p:nvSpPr>
        <p:spPr>
          <a:xfrm>
            <a:off x="5100638" y="37020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pic>
        <p:nvPicPr>
          <p:cNvPr id="7" name="図 6">
            <a:extLst>
              <a:ext uri="{FF2B5EF4-FFF2-40B4-BE49-F238E27FC236}">
                <a16:creationId xmlns:a16="http://schemas.microsoft.com/office/drawing/2014/main" id="{CE469A39-3E90-99EF-4D9B-20BE8AF413FF}"/>
              </a:ext>
            </a:extLst>
          </p:cNvPr>
          <p:cNvPicPr>
            <a:picLocks noChangeAspect="1"/>
          </p:cNvPicPr>
          <p:nvPr/>
        </p:nvPicPr>
        <p:blipFill>
          <a:blip r:embed="rId2"/>
          <a:stretch>
            <a:fillRect/>
          </a:stretch>
        </p:blipFill>
        <p:spPr>
          <a:xfrm>
            <a:off x="6183402" y="2197112"/>
            <a:ext cx="4962831" cy="3627413"/>
          </a:xfrm>
          <a:prstGeom prst="rect">
            <a:avLst/>
          </a:prstGeom>
        </p:spPr>
      </p:pic>
      <p:sp>
        <p:nvSpPr>
          <p:cNvPr id="4" name="Slide Number Placeholder 3">
            <a:extLst>
              <a:ext uri="{FF2B5EF4-FFF2-40B4-BE49-F238E27FC236}">
                <a16:creationId xmlns:a16="http://schemas.microsoft.com/office/drawing/2014/main" id="{D20B13C0-7F55-AD60-38C3-287C178D8264}"/>
              </a:ext>
            </a:extLst>
          </p:cNvPr>
          <p:cNvSpPr>
            <a:spLocks noGrp="1"/>
          </p:cNvSpPr>
          <p:nvPr>
            <p:ph type="sldNum" sz="quarter" idx="12"/>
          </p:nvPr>
        </p:nvSpPr>
        <p:spPr/>
        <p:txBody>
          <a:bodyPr/>
          <a:lstStyle/>
          <a:p>
            <a:fld id="{28BD686F-C9FF-4717-8FCE-A9A8E00F4F71}" type="slidenum">
              <a:rPr kumimoji="1" lang="ja-JP" altLang="en-US" smtClean="0"/>
              <a:t>15</a:t>
            </a:fld>
            <a:endParaRPr kumimoji="1" lang="ja-JP" altLang="en-US"/>
          </a:p>
        </p:txBody>
      </p:sp>
    </p:spTree>
    <p:extLst>
      <p:ext uri="{BB962C8B-B14F-4D97-AF65-F5344CB8AC3E}">
        <p14:creationId xmlns:p14="http://schemas.microsoft.com/office/powerpoint/2010/main" val="134991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836EB-B5B7-CBDE-79C1-490FE104CA73}"/>
              </a:ext>
            </a:extLst>
          </p:cNvPr>
          <p:cNvSpPr>
            <a:spLocks noGrp="1"/>
          </p:cNvSpPr>
          <p:nvPr>
            <p:ph type="title"/>
          </p:nvPr>
        </p:nvSpPr>
        <p:spPr>
          <a:xfrm>
            <a:off x="314324" y="-115888"/>
            <a:ext cx="11172825" cy="1325563"/>
          </a:xfrm>
        </p:spPr>
        <p:txBody>
          <a:bodyPr>
            <a:normAutofit/>
          </a:bodyPr>
          <a:lstStyle/>
          <a:p>
            <a:r>
              <a:rPr kumimoji="1" lang="ja-JP" altLang="en-US" sz="3600" dirty="0"/>
              <a:t>保護主義の新しい展開</a:t>
            </a:r>
            <a:r>
              <a:rPr kumimoji="1" lang="en-US" altLang="ja-JP" sz="3600" dirty="0"/>
              <a:t>: </a:t>
            </a:r>
            <a:r>
              <a:rPr kumimoji="1" lang="ja-JP" altLang="en-US" sz="3600" dirty="0"/>
              <a:t>経済安全保障と保護主義</a:t>
            </a:r>
          </a:p>
        </p:txBody>
      </p:sp>
      <p:sp>
        <p:nvSpPr>
          <p:cNvPr id="3" name="コンテンツ プレースホルダー 2">
            <a:extLst>
              <a:ext uri="{FF2B5EF4-FFF2-40B4-BE49-F238E27FC236}">
                <a16:creationId xmlns:a16="http://schemas.microsoft.com/office/drawing/2014/main" id="{A1F5C087-04AA-C9D7-B1BA-F8C93F690223}"/>
              </a:ext>
            </a:extLst>
          </p:cNvPr>
          <p:cNvSpPr>
            <a:spLocks noGrp="1"/>
          </p:cNvSpPr>
          <p:nvPr>
            <p:ph sz="half" idx="1"/>
          </p:nvPr>
        </p:nvSpPr>
        <p:spPr>
          <a:xfrm>
            <a:off x="314324" y="1085851"/>
            <a:ext cx="6153151" cy="5395913"/>
          </a:xfrm>
        </p:spPr>
        <p:txBody>
          <a:bodyPr>
            <a:noAutofit/>
          </a:bodyPr>
          <a:lstStyle/>
          <a:p>
            <a:pPr marL="0" indent="0">
              <a:buNone/>
            </a:pPr>
            <a:r>
              <a:rPr lang="ja-JP" altLang="en-US" sz="2200" dirty="0">
                <a:sym typeface="Wingdings" panose="05000000000000000000" pitchFamily="2" charset="2"/>
              </a:rPr>
              <a:t>＜中国依存のリスクが認識された事象＞</a:t>
            </a:r>
            <a:endParaRPr kumimoji="1" lang="en-US" altLang="ja-JP" sz="2200" dirty="0"/>
          </a:p>
          <a:p>
            <a:r>
              <a:rPr kumimoji="1" lang="en-US" altLang="ja-JP" sz="2200" dirty="0"/>
              <a:t>2010</a:t>
            </a:r>
            <a:r>
              <a:rPr kumimoji="1" lang="ja-JP" altLang="en-US" sz="2200" dirty="0"/>
              <a:t>年代：賃金上昇・労働争議の多発</a:t>
            </a:r>
            <a:endParaRPr kumimoji="1" lang="en-US" altLang="ja-JP" sz="2200" dirty="0"/>
          </a:p>
          <a:p>
            <a:pPr marL="0" indent="0">
              <a:buNone/>
            </a:pPr>
            <a:r>
              <a:rPr lang="en-US" altLang="ja-JP" sz="2200" dirty="0">
                <a:sym typeface="Wingdings" panose="05000000000000000000" pitchFamily="2" charset="2"/>
              </a:rPr>
              <a:t></a:t>
            </a:r>
            <a:r>
              <a:rPr lang="ja-JP" altLang="en-US" sz="2200" dirty="0">
                <a:sym typeface="Wingdings" panose="05000000000000000000" pitchFamily="2" charset="2"/>
              </a:rPr>
              <a:t>「世界の工場」としての魅力に陰り</a:t>
            </a:r>
            <a:endParaRPr lang="en-US" altLang="ja-JP" sz="2200" dirty="0">
              <a:sym typeface="Wingdings" panose="05000000000000000000" pitchFamily="2" charset="2"/>
            </a:endParaRPr>
          </a:p>
          <a:p>
            <a:r>
              <a:rPr kumimoji="1" lang="ja-JP" altLang="en-US" sz="2200" dirty="0"/>
              <a:t>人権問題や領土拡張的な海洋進出に伴い外国との摩擦顕在化（</a:t>
            </a:r>
            <a:r>
              <a:rPr kumimoji="1" lang="en-US" altLang="ja-JP" sz="2200" dirty="0" err="1"/>
              <a:t>eg</a:t>
            </a:r>
            <a:r>
              <a:rPr lang="en-US" altLang="ja-JP" sz="2200" dirty="0" err="1"/>
              <a:t>.</a:t>
            </a:r>
            <a:r>
              <a:rPr kumimoji="1" lang="ja-JP" altLang="en-US" sz="2200" dirty="0"/>
              <a:t>不買運動）</a:t>
            </a:r>
            <a:endParaRPr kumimoji="1" lang="en-US" altLang="ja-JP" sz="2200" dirty="0"/>
          </a:p>
          <a:p>
            <a:r>
              <a:rPr kumimoji="1" lang="en-US" altLang="ja-JP" sz="2200" dirty="0"/>
              <a:t>2018</a:t>
            </a:r>
            <a:r>
              <a:rPr kumimoji="1" lang="ja-JP" altLang="en-US" sz="2200" dirty="0"/>
              <a:t>年</a:t>
            </a:r>
            <a:r>
              <a:rPr kumimoji="1" lang="en-US" altLang="ja-JP" sz="2200" dirty="0"/>
              <a:t>~</a:t>
            </a:r>
            <a:r>
              <a:rPr kumimoji="1" lang="ja-JP" altLang="en-US" sz="2200" dirty="0"/>
              <a:t>米中貿易摩擦</a:t>
            </a:r>
            <a:endParaRPr kumimoji="1" lang="en-US" altLang="ja-JP" sz="2200" dirty="0"/>
          </a:p>
          <a:p>
            <a:pPr marL="0" indent="0">
              <a:buNone/>
            </a:pPr>
            <a:r>
              <a:rPr kumimoji="1" lang="en-US" altLang="ja-JP" sz="2200" dirty="0">
                <a:sym typeface="Wingdings" panose="05000000000000000000" pitchFamily="2" charset="2"/>
              </a:rPr>
              <a:t></a:t>
            </a:r>
            <a:r>
              <a:rPr kumimoji="1" lang="ja-JP" altLang="en-US" sz="2200" dirty="0"/>
              <a:t>米国は追加関税措置にとどまらず、安全保障上の脅威となりうる通信機器やサービスを自国から排除</a:t>
            </a:r>
            <a:endParaRPr kumimoji="1" lang="en-US" altLang="ja-JP" sz="2200" dirty="0"/>
          </a:p>
          <a:p>
            <a:pPr marL="0" indent="0">
              <a:buNone/>
            </a:pPr>
            <a:r>
              <a:rPr kumimoji="1" lang="en-US" altLang="ja-JP" sz="2200" dirty="0">
                <a:sym typeface="Wingdings" panose="05000000000000000000" pitchFamily="2" charset="2"/>
              </a:rPr>
              <a:t></a:t>
            </a:r>
            <a:r>
              <a:rPr kumimoji="1" lang="ja-JP" altLang="en-US" sz="2200" dirty="0">
                <a:sym typeface="Wingdings" panose="05000000000000000000" pitchFamily="2" charset="2"/>
              </a:rPr>
              <a:t>主要国も追随。中国企業に中間財を供給する日本企業も取引停止など影響</a:t>
            </a:r>
            <a:endParaRPr kumimoji="1" lang="en-US" altLang="ja-JP" sz="2200" dirty="0"/>
          </a:p>
          <a:p>
            <a:r>
              <a:rPr kumimoji="1" lang="en-US" altLang="ja-JP" sz="2200" dirty="0"/>
              <a:t>2020</a:t>
            </a:r>
            <a:r>
              <a:rPr kumimoji="1" lang="ja-JP" altLang="en-US" sz="2200" dirty="0"/>
              <a:t>年新型コロナ</a:t>
            </a:r>
            <a:r>
              <a:rPr kumimoji="1" lang="en-US" altLang="ja-JP" sz="2200" dirty="0"/>
              <a:t>/</a:t>
            </a:r>
            <a:r>
              <a:rPr kumimoji="1" lang="ja-JP" altLang="en-US" sz="2200" dirty="0"/>
              <a:t>ゼロコロナ政策で都市封鎖（ロックダウン）</a:t>
            </a:r>
            <a:endParaRPr kumimoji="1" lang="en-US" altLang="ja-JP" sz="2200" dirty="0"/>
          </a:p>
          <a:p>
            <a:pPr marL="0" indent="0">
              <a:buNone/>
            </a:pPr>
            <a:r>
              <a:rPr lang="en-US" altLang="ja-JP" sz="2200" dirty="0">
                <a:sym typeface="Wingdings" panose="05000000000000000000" pitchFamily="2" charset="2"/>
              </a:rPr>
              <a:t></a:t>
            </a:r>
            <a:r>
              <a:rPr lang="ja-JP" altLang="en-US" sz="2200" dirty="0">
                <a:sym typeface="Wingdings" panose="05000000000000000000" pitchFamily="2" charset="2"/>
              </a:rPr>
              <a:t>生産停止・流通遅延によりサプライチェーン通じ他国へ影響</a:t>
            </a:r>
            <a:endParaRPr lang="en-US" altLang="ja-JP" sz="2200" dirty="0">
              <a:sym typeface="Wingdings" panose="05000000000000000000" pitchFamily="2" charset="2"/>
            </a:endParaRPr>
          </a:p>
        </p:txBody>
      </p:sp>
      <p:sp>
        <p:nvSpPr>
          <p:cNvPr id="4" name="コンテンツ プレースホルダー 3">
            <a:extLst>
              <a:ext uri="{FF2B5EF4-FFF2-40B4-BE49-F238E27FC236}">
                <a16:creationId xmlns:a16="http://schemas.microsoft.com/office/drawing/2014/main" id="{19FBC0C4-DD02-AA96-6D95-9082235B836C}"/>
              </a:ext>
            </a:extLst>
          </p:cNvPr>
          <p:cNvSpPr>
            <a:spLocks noGrp="1"/>
          </p:cNvSpPr>
          <p:nvPr>
            <p:ph sz="half" idx="2"/>
          </p:nvPr>
        </p:nvSpPr>
        <p:spPr>
          <a:xfrm>
            <a:off x="6367463" y="1085851"/>
            <a:ext cx="5748337" cy="5791200"/>
          </a:xfrm>
        </p:spPr>
        <p:txBody>
          <a:bodyPr>
            <a:normAutofit fontScale="77500" lnSpcReduction="20000"/>
          </a:bodyPr>
          <a:lstStyle/>
          <a:p>
            <a:pPr marL="0" indent="0">
              <a:buNone/>
            </a:pPr>
            <a:r>
              <a:rPr lang="ja-JP" altLang="en-US" dirty="0">
                <a:sym typeface="Wingdings" panose="05000000000000000000" pitchFamily="2" charset="2"/>
              </a:rPr>
              <a:t>＜脱中国依存＞</a:t>
            </a:r>
            <a:endParaRPr lang="en-US" altLang="ja-JP" dirty="0">
              <a:sym typeface="Wingdings" panose="05000000000000000000" pitchFamily="2" charset="2"/>
            </a:endParaRPr>
          </a:p>
          <a:p>
            <a:r>
              <a:rPr kumimoji="1" lang="ja-JP" altLang="en-US" dirty="0">
                <a:sym typeface="Wingdings" panose="05000000000000000000" pitchFamily="2" charset="2"/>
              </a:rPr>
              <a:t>サプライチェーン途絶予防のため国産化や他国への生産移管へ</a:t>
            </a:r>
            <a:endParaRPr kumimoji="1" lang="en-US" altLang="ja-JP" dirty="0">
              <a:sym typeface="Wingdings" panose="05000000000000000000" pitchFamily="2" charset="2"/>
            </a:endParaRPr>
          </a:p>
          <a:p>
            <a:pPr>
              <a:buFont typeface="Wingdings" panose="05000000000000000000" pitchFamily="2" charset="2"/>
              <a:buChar char="Ø"/>
            </a:pPr>
            <a:r>
              <a:rPr kumimoji="1" lang="en-US" altLang="ja-JP" dirty="0" err="1"/>
              <a:t>eg.</a:t>
            </a:r>
            <a:r>
              <a:rPr kumimoji="1" lang="en-US" altLang="ja-JP" dirty="0"/>
              <a:t> </a:t>
            </a:r>
            <a:r>
              <a:rPr kumimoji="1" lang="ja-JP" altLang="en-US" dirty="0"/>
              <a:t>台湾</a:t>
            </a:r>
            <a:r>
              <a:rPr kumimoji="1" lang="en-US" altLang="ja-JP" dirty="0"/>
              <a:t>TSMC</a:t>
            </a:r>
            <a:r>
              <a:rPr kumimoji="1" lang="ja-JP" altLang="en-US" dirty="0"/>
              <a:t>の半導体生産を熊本に誘致、日本政府が補助金支給</a:t>
            </a:r>
            <a:endParaRPr kumimoji="1" lang="en-US" altLang="ja-JP" dirty="0"/>
          </a:p>
          <a:p>
            <a:pPr>
              <a:buFont typeface="Wingdings" panose="05000000000000000000" pitchFamily="2" charset="2"/>
              <a:buChar char="Ø"/>
            </a:pPr>
            <a:r>
              <a:rPr kumimoji="1" lang="en-US" altLang="ja-JP" dirty="0"/>
              <a:t>22</a:t>
            </a:r>
            <a:r>
              <a:rPr kumimoji="1" lang="ja-JP" altLang="en-US" dirty="0"/>
              <a:t>年ロシアによるウクライナ侵攻</a:t>
            </a:r>
            <a:r>
              <a:rPr lang="ja-JP" altLang="en-US" dirty="0"/>
              <a:t>、台湾有事への懸念から、中露をサプライチェーンから排除・分断する動きが加速</a:t>
            </a:r>
            <a:endParaRPr lang="en-US" altLang="ja-JP" dirty="0"/>
          </a:p>
          <a:p>
            <a:r>
              <a:rPr kumimoji="1" lang="ja-JP" altLang="en-US" dirty="0"/>
              <a:t>国際分業は経済安全保障を理由として，自国や友好国域内での生産・調達へ</a:t>
            </a:r>
            <a:endParaRPr kumimoji="1" lang="en-US" altLang="ja-JP" dirty="0"/>
          </a:p>
          <a:p>
            <a:endParaRPr kumimoji="1" lang="en-US" altLang="ja-JP" dirty="0"/>
          </a:p>
          <a:p>
            <a:pPr marL="0" indent="0">
              <a:buNone/>
            </a:pPr>
            <a:r>
              <a:rPr lang="en-US" altLang="ja-JP" dirty="0"/>
              <a:t>&lt;</a:t>
            </a:r>
            <a:r>
              <a:rPr lang="ja-JP" altLang="en-US" dirty="0"/>
              <a:t>課題</a:t>
            </a:r>
            <a:r>
              <a:rPr lang="en-US" altLang="ja-JP" dirty="0"/>
              <a:t>&gt;</a:t>
            </a:r>
            <a:endParaRPr kumimoji="1" lang="en-US" altLang="ja-JP" dirty="0"/>
          </a:p>
          <a:p>
            <a:r>
              <a:rPr kumimoji="1" lang="ja-JP" altLang="en-US" dirty="0"/>
              <a:t>中国に依存せずにサプライチェーンを組むことが困難なケースも</a:t>
            </a:r>
            <a:endParaRPr kumimoji="1" lang="en-US" altLang="ja-JP" dirty="0"/>
          </a:p>
          <a:p>
            <a:r>
              <a:rPr kumimoji="1" lang="ja-JP" altLang="en-US" dirty="0"/>
              <a:t>自国産業・企業に有利な政策支援は安全保障という名目の偽装保護になりかねない</a:t>
            </a:r>
            <a:endParaRPr kumimoji="1" lang="en-US" altLang="ja-JP" dirty="0"/>
          </a:p>
          <a:p>
            <a:r>
              <a:rPr kumimoji="1" lang="ja-JP" altLang="en-US" dirty="0"/>
              <a:t>分断、ブロック経済化で想定以上の相手国の報復も</a:t>
            </a:r>
          </a:p>
        </p:txBody>
      </p:sp>
      <p:sp>
        <p:nvSpPr>
          <p:cNvPr id="5" name="Slide Number Placeholder 4">
            <a:extLst>
              <a:ext uri="{FF2B5EF4-FFF2-40B4-BE49-F238E27FC236}">
                <a16:creationId xmlns:a16="http://schemas.microsoft.com/office/drawing/2014/main" id="{D1D82856-10CF-BEA4-9002-7960B4D4758E}"/>
              </a:ext>
            </a:extLst>
          </p:cNvPr>
          <p:cNvSpPr>
            <a:spLocks noGrp="1"/>
          </p:cNvSpPr>
          <p:nvPr>
            <p:ph type="sldNum" sz="quarter" idx="12"/>
          </p:nvPr>
        </p:nvSpPr>
        <p:spPr/>
        <p:txBody>
          <a:bodyPr/>
          <a:lstStyle/>
          <a:p>
            <a:fld id="{28BD686F-C9FF-4717-8FCE-A9A8E00F4F71}" type="slidenum">
              <a:rPr kumimoji="1" lang="ja-JP" altLang="en-US" smtClean="0"/>
              <a:t>16</a:t>
            </a:fld>
            <a:endParaRPr kumimoji="1" lang="ja-JP" altLang="en-US"/>
          </a:p>
        </p:txBody>
      </p:sp>
    </p:spTree>
    <p:extLst>
      <p:ext uri="{BB962C8B-B14F-4D97-AF65-F5344CB8AC3E}">
        <p14:creationId xmlns:p14="http://schemas.microsoft.com/office/powerpoint/2010/main" val="424132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6371E-138F-9F50-7890-692249794AC8}"/>
              </a:ext>
            </a:extLst>
          </p:cNvPr>
          <p:cNvSpPr>
            <a:spLocks noGrp="1"/>
          </p:cNvSpPr>
          <p:nvPr>
            <p:ph type="title"/>
          </p:nvPr>
        </p:nvSpPr>
        <p:spPr>
          <a:xfrm>
            <a:off x="576262" y="1"/>
            <a:ext cx="10734675" cy="1009650"/>
          </a:xfrm>
        </p:spPr>
        <p:txBody>
          <a:bodyPr>
            <a:normAutofit/>
          </a:bodyPr>
          <a:lstStyle/>
          <a:p>
            <a:r>
              <a:rPr kumimoji="1" lang="ja-JP" altLang="en-US" sz="4000" dirty="0"/>
              <a:t>保護主義の新しい展開</a:t>
            </a:r>
            <a:r>
              <a:rPr kumimoji="1" lang="en-US" altLang="ja-JP" sz="4000" dirty="0"/>
              <a:t>: </a:t>
            </a:r>
            <a:r>
              <a:rPr kumimoji="1" lang="ja-JP" altLang="en-US" sz="4000" dirty="0"/>
              <a:t>デジタル保護主義</a:t>
            </a:r>
          </a:p>
        </p:txBody>
      </p:sp>
      <p:sp>
        <p:nvSpPr>
          <p:cNvPr id="3" name="コンテンツ プレースホルダー 2">
            <a:extLst>
              <a:ext uri="{FF2B5EF4-FFF2-40B4-BE49-F238E27FC236}">
                <a16:creationId xmlns:a16="http://schemas.microsoft.com/office/drawing/2014/main" id="{42E467B6-5FDF-146A-3F16-D61CE44B90FB}"/>
              </a:ext>
            </a:extLst>
          </p:cNvPr>
          <p:cNvSpPr>
            <a:spLocks noGrp="1"/>
          </p:cNvSpPr>
          <p:nvPr>
            <p:ph sz="half" idx="1"/>
          </p:nvPr>
        </p:nvSpPr>
        <p:spPr>
          <a:xfrm>
            <a:off x="280989" y="1128714"/>
            <a:ext cx="5619750" cy="5167312"/>
          </a:xfrm>
        </p:spPr>
        <p:txBody>
          <a:bodyPr>
            <a:normAutofit fontScale="85000" lnSpcReduction="20000"/>
          </a:bodyPr>
          <a:lstStyle/>
          <a:p>
            <a:r>
              <a:rPr kumimoji="1" lang="ja-JP" altLang="en-US" dirty="0"/>
              <a:t>データの国外移転規制（データローカライゼーション）</a:t>
            </a:r>
            <a:endParaRPr kumimoji="1" lang="en-US" altLang="ja-JP" dirty="0"/>
          </a:p>
          <a:p>
            <a:pPr>
              <a:buFont typeface="Wingdings" panose="05000000000000000000" pitchFamily="2" charset="2"/>
              <a:buChar char="Ø"/>
            </a:pPr>
            <a:r>
              <a:rPr lang="ja-JP" altLang="en-US" dirty="0"/>
              <a:t>個人情報保護を目的としたもの</a:t>
            </a:r>
            <a:r>
              <a:rPr lang="en-US" altLang="ja-JP" dirty="0"/>
              <a:t>EU</a:t>
            </a:r>
            <a:r>
              <a:rPr lang="ja-JP" altLang="en-US" dirty="0"/>
              <a:t>の「一般データ保護規則（</a:t>
            </a:r>
            <a:r>
              <a:rPr lang="en-US" altLang="ja-JP" dirty="0"/>
              <a:t>GDPR</a:t>
            </a:r>
            <a:r>
              <a:rPr lang="ja-JP" altLang="en-US" dirty="0"/>
              <a:t>）</a:t>
            </a:r>
            <a:endParaRPr lang="en-US" altLang="ja-JP" dirty="0"/>
          </a:p>
          <a:p>
            <a:pPr>
              <a:buFont typeface="Wingdings" panose="05000000000000000000" pitchFamily="2" charset="2"/>
              <a:buChar char="Ø"/>
            </a:pPr>
            <a:r>
              <a:rPr kumimoji="1" lang="ja-JP" altLang="en-US" dirty="0"/>
              <a:t>非個人データの移転も制限（中国サイバーセキュリティ法）</a:t>
            </a:r>
            <a:endParaRPr kumimoji="1" lang="en-US" altLang="ja-JP" dirty="0"/>
          </a:p>
          <a:p>
            <a:r>
              <a:rPr lang="en-US" altLang="ja-JP" dirty="0"/>
              <a:t>OECD</a:t>
            </a:r>
            <a:r>
              <a:rPr lang="ja-JP" altLang="en-US" dirty="0"/>
              <a:t>デジタルサービス貿易制限指数（図</a:t>
            </a:r>
            <a:r>
              <a:rPr lang="en-US" altLang="ja-JP" dirty="0"/>
              <a:t>2</a:t>
            </a:r>
            <a:r>
              <a:rPr lang="ja-JP" altLang="en-US" dirty="0"/>
              <a:t>－</a:t>
            </a:r>
            <a:r>
              <a:rPr lang="en-US" altLang="ja-JP" dirty="0"/>
              <a:t>10</a:t>
            </a:r>
            <a:r>
              <a:rPr lang="ja-JP" altLang="en-US" dirty="0"/>
              <a:t>）</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新興国を中心に障壁が高い</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2014-19</a:t>
            </a:r>
            <a:r>
              <a:rPr lang="ja-JP" altLang="en-US" dirty="0">
                <a:sym typeface="Wingdings" panose="05000000000000000000" pitchFamily="2" charset="2"/>
              </a:rPr>
              <a:t>年の変化、規制強めた国多い</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t>データを国内にとどめることで関連産業の競争力を高めようとする “デジタル保護主義”の台頭</a:t>
            </a:r>
            <a:endParaRPr kumimoji="1" lang="en-US" altLang="ja-JP" dirty="0"/>
          </a:p>
          <a:p>
            <a:pPr marL="0" indent="0">
              <a:buNone/>
            </a:pPr>
            <a:r>
              <a:rPr kumimoji="1" lang="en-US" altLang="ja-JP" dirty="0">
                <a:sym typeface="Wingdings" panose="05000000000000000000" pitchFamily="2" charset="2"/>
              </a:rPr>
              <a:t></a:t>
            </a:r>
            <a:r>
              <a:rPr kumimoji="1" lang="ja-JP" altLang="en-US" dirty="0"/>
              <a:t>自由なデータ流通に向けた国際的なルール作りが進められている</a:t>
            </a:r>
          </a:p>
        </p:txBody>
      </p:sp>
      <p:pic>
        <p:nvPicPr>
          <p:cNvPr id="5" name="コンテンツ プレースホルダー 4">
            <a:extLst>
              <a:ext uri="{FF2B5EF4-FFF2-40B4-BE49-F238E27FC236}">
                <a16:creationId xmlns:a16="http://schemas.microsoft.com/office/drawing/2014/main" id="{23A53226-106C-BBE5-C672-46A2B98E9AD7}"/>
              </a:ext>
            </a:extLst>
          </p:cNvPr>
          <p:cNvPicPr>
            <a:picLocks noGrp="1" noChangeAspect="1"/>
          </p:cNvPicPr>
          <p:nvPr>
            <p:ph sz="half" idx="2"/>
          </p:nvPr>
        </p:nvPicPr>
        <p:blipFill>
          <a:blip r:embed="rId2"/>
          <a:stretch>
            <a:fillRect/>
          </a:stretch>
        </p:blipFill>
        <p:spPr>
          <a:xfrm>
            <a:off x="5961240" y="1052513"/>
            <a:ext cx="6086821" cy="5084286"/>
          </a:xfrm>
          <a:prstGeom prst="rect">
            <a:avLst/>
          </a:prstGeom>
        </p:spPr>
      </p:pic>
      <p:sp>
        <p:nvSpPr>
          <p:cNvPr id="4" name="Slide Number Placeholder 3">
            <a:extLst>
              <a:ext uri="{FF2B5EF4-FFF2-40B4-BE49-F238E27FC236}">
                <a16:creationId xmlns:a16="http://schemas.microsoft.com/office/drawing/2014/main" id="{EA2CF424-5DDB-1C7F-C9E9-DDB8A3992816}"/>
              </a:ext>
            </a:extLst>
          </p:cNvPr>
          <p:cNvSpPr>
            <a:spLocks noGrp="1"/>
          </p:cNvSpPr>
          <p:nvPr>
            <p:ph type="sldNum" sz="quarter" idx="12"/>
          </p:nvPr>
        </p:nvSpPr>
        <p:spPr/>
        <p:txBody>
          <a:bodyPr/>
          <a:lstStyle/>
          <a:p>
            <a:fld id="{28BD686F-C9FF-4717-8FCE-A9A8E00F4F71}" type="slidenum">
              <a:rPr kumimoji="1" lang="ja-JP" altLang="en-US" smtClean="0"/>
              <a:t>17</a:t>
            </a:fld>
            <a:endParaRPr kumimoji="1" lang="ja-JP" altLang="en-US"/>
          </a:p>
        </p:txBody>
      </p:sp>
    </p:spTree>
    <p:extLst>
      <p:ext uri="{BB962C8B-B14F-4D97-AF65-F5344CB8AC3E}">
        <p14:creationId xmlns:p14="http://schemas.microsoft.com/office/powerpoint/2010/main" val="391755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AA365-C0E3-39B2-AD47-03361C7B4249}"/>
              </a:ext>
            </a:extLst>
          </p:cNvPr>
          <p:cNvSpPr>
            <a:spLocks noGrp="1"/>
          </p:cNvSpPr>
          <p:nvPr>
            <p:ph type="title"/>
          </p:nvPr>
        </p:nvSpPr>
        <p:spPr/>
        <p:txBody>
          <a:bodyPr/>
          <a:lstStyle/>
          <a:p>
            <a:r>
              <a:rPr kumimoji="1" lang="ja-JP" altLang="en-US" dirty="0"/>
              <a:t>コラム</a:t>
            </a:r>
            <a:r>
              <a:rPr kumimoji="1" lang="en-US" altLang="ja-JP" dirty="0"/>
              <a:t>2 </a:t>
            </a:r>
            <a:r>
              <a:rPr kumimoji="1" lang="ja-JP" altLang="en-US" dirty="0"/>
              <a:t>グローバル・サプライチェーンをめぐる環境変化</a:t>
            </a:r>
          </a:p>
        </p:txBody>
      </p:sp>
      <p:sp>
        <p:nvSpPr>
          <p:cNvPr id="3" name="コンテンツ プレースホルダー 2">
            <a:extLst>
              <a:ext uri="{FF2B5EF4-FFF2-40B4-BE49-F238E27FC236}">
                <a16:creationId xmlns:a16="http://schemas.microsoft.com/office/drawing/2014/main" id="{7CACAEBC-2A6E-0B2E-F777-975BC0E42373}"/>
              </a:ext>
            </a:extLst>
          </p:cNvPr>
          <p:cNvSpPr>
            <a:spLocks noGrp="1"/>
          </p:cNvSpPr>
          <p:nvPr>
            <p:ph sz="half" idx="1"/>
          </p:nvPr>
        </p:nvSpPr>
        <p:spPr/>
        <p:txBody>
          <a:bodyPr>
            <a:normAutofit fontScale="92500"/>
          </a:bodyPr>
          <a:lstStyle/>
          <a:p>
            <a:r>
              <a:rPr kumimoji="1" lang="en-US" altLang="ja-JP" dirty="0"/>
              <a:t>2011</a:t>
            </a:r>
            <a:r>
              <a:rPr kumimoji="1" lang="ja-JP" altLang="en-US" dirty="0"/>
              <a:t>年東日本大震災</a:t>
            </a:r>
            <a:endParaRPr kumimoji="1" lang="en-US" altLang="ja-JP" dirty="0"/>
          </a:p>
          <a:p>
            <a:pPr marL="0" indent="0">
              <a:buNone/>
            </a:pPr>
            <a:r>
              <a:rPr lang="en-US" altLang="ja-JP" dirty="0">
                <a:sym typeface="Wingdings" panose="05000000000000000000" pitchFamily="2" charset="2"/>
              </a:rPr>
              <a:t></a:t>
            </a:r>
            <a:r>
              <a:rPr lang="ja-JP" altLang="en-US" dirty="0"/>
              <a:t>被災企業によってサプライチェーン途絶（</a:t>
            </a:r>
            <a:r>
              <a:rPr lang="en-US" altLang="ja-JP" dirty="0" err="1"/>
              <a:t>eg.</a:t>
            </a:r>
            <a:r>
              <a:rPr lang="ja-JP" altLang="en-US" dirty="0"/>
              <a:t>ルネサス）</a:t>
            </a:r>
            <a:endParaRPr lang="en-US" altLang="ja-JP" dirty="0"/>
          </a:p>
          <a:p>
            <a:pPr marL="0" indent="0">
              <a:buNone/>
            </a:pPr>
            <a:r>
              <a:rPr lang="en-US" altLang="ja-JP" dirty="0">
                <a:sym typeface="Wingdings" panose="05000000000000000000" pitchFamily="2" charset="2"/>
              </a:rPr>
              <a:t></a:t>
            </a:r>
            <a:r>
              <a:rPr lang="ja-JP" altLang="en-US" dirty="0"/>
              <a:t>災害リスクを意識して</a:t>
            </a:r>
            <a:r>
              <a:rPr kumimoji="1" lang="ja-JP" altLang="en-US" dirty="0"/>
              <a:t>調達先の複線化や海外生産・調達が加速</a:t>
            </a:r>
            <a:endParaRPr kumimoji="1" lang="en-US" altLang="ja-JP" dirty="0"/>
          </a:p>
          <a:p>
            <a:r>
              <a:rPr kumimoji="1" lang="en-US" altLang="ja-JP" dirty="0"/>
              <a:t>2020</a:t>
            </a:r>
            <a:r>
              <a:rPr kumimoji="1" lang="ja-JP" altLang="en-US" dirty="0"/>
              <a:t>年～グローバルパンデミックによるサプライチェーン途絶</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今度は海外生産への依存リスク・経済安全保障を意識して国産化・有志国との連携調達へ</a:t>
            </a:r>
            <a:endParaRPr kumimoji="1" lang="ja-JP" altLang="en-US" dirty="0"/>
          </a:p>
        </p:txBody>
      </p:sp>
      <p:pic>
        <p:nvPicPr>
          <p:cNvPr id="5" name="コンテンツ プレースホルダー 4">
            <a:extLst>
              <a:ext uri="{FF2B5EF4-FFF2-40B4-BE49-F238E27FC236}">
                <a16:creationId xmlns:a16="http://schemas.microsoft.com/office/drawing/2014/main" id="{06F65120-5F68-F680-493C-00B906CBE84C}"/>
              </a:ext>
            </a:extLst>
          </p:cNvPr>
          <p:cNvPicPr>
            <a:picLocks noGrp="1" noChangeAspect="1"/>
          </p:cNvPicPr>
          <p:nvPr>
            <p:ph sz="half" idx="2"/>
          </p:nvPr>
        </p:nvPicPr>
        <p:blipFill>
          <a:blip r:embed="rId2"/>
          <a:stretch>
            <a:fillRect/>
          </a:stretch>
        </p:blipFill>
        <p:spPr>
          <a:xfrm>
            <a:off x="6019800" y="1918025"/>
            <a:ext cx="6142633" cy="3098545"/>
          </a:xfrm>
          <a:prstGeom prst="rect">
            <a:avLst/>
          </a:prstGeom>
        </p:spPr>
      </p:pic>
      <p:sp>
        <p:nvSpPr>
          <p:cNvPr id="4" name="Slide Number Placeholder 3">
            <a:extLst>
              <a:ext uri="{FF2B5EF4-FFF2-40B4-BE49-F238E27FC236}">
                <a16:creationId xmlns:a16="http://schemas.microsoft.com/office/drawing/2014/main" id="{4D56CF48-B42C-C867-EC3A-1D5F4EAF0484}"/>
              </a:ext>
            </a:extLst>
          </p:cNvPr>
          <p:cNvSpPr>
            <a:spLocks noGrp="1"/>
          </p:cNvSpPr>
          <p:nvPr>
            <p:ph type="sldNum" sz="quarter" idx="12"/>
          </p:nvPr>
        </p:nvSpPr>
        <p:spPr/>
        <p:txBody>
          <a:bodyPr/>
          <a:lstStyle/>
          <a:p>
            <a:fld id="{28BD686F-C9FF-4717-8FCE-A9A8E00F4F71}" type="slidenum">
              <a:rPr kumimoji="1" lang="ja-JP" altLang="en-US" smtClean="0"/>
              <a:t>18</a:t>
            </a:fld>
            <a:endParaRPr kumimoji="1" lang="ja-JP" altLang="en-US"/>
          </a:p>
        </p:txBody>
      </p:sp>
    </p:spTree>
    <p:extLst>
      <p:ext uri="{BB962C8B-B14F-4D97-AF65-F5344CB8AC3E}">
        <p14:creationId xmlns:p14="http://schemas.microsoft.com/office/powerpoint/2010/main" val="346402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A06D3-5D9F-992B-82C9-04B0FC995FA9}"/>
              </a:ext>
            </a:extLst>
          </p:cNvPr>
          <p:cNvSpPr>
            <a:spLocks noGrp="1"/>
          </p:cNvSpPr>
          <p:nvPr>
            <p:ph type="title"/>
          </p:nvPr>
        </p:nvSpPr>
        <p:spPr/>
        <p:txBody>
          <a:bodyPr/>
          <a:lstStyle/>
          <a:p>
            <a:r>
              <a:rPr kumimoji="1" lang="ja-JP" altLang="en-US" dirty="0"/>
              <a:t>本章の問いへの答え</a:t>
            </a:r>
          </a:p>
        </p:txBody>
      </p:sp>
      <p:sp>
        <p:nvSpPr>
          <p:cNvPr id="3" name="コンテンツ プレースホルダー 2">
            <a:extLst>
              <a:ext uri="{FF2B5EF4-FFF2-40B4-BE49-F238E27FC236}">
                <a16:creationId xmlns:a16="http://schemas.microsoft.com/office/drawing/2014/main" id="{D673E590-DF9A-1E15-018A-8564AEE65347}"/>
              </a:ext>
            </a:extLst>
          </p:cNvPr>
          <p:cNvSpPr>
            <a:spLocks noGrp="1"/>
          </p:cNvSpPr>
          <p:nvPr>
            <p:ph sz="half" idx="1"/>
          </p:nvPr>
        </p:nvSpPr>
        <p:spPr/>
        <p:txBody>
          <a:bodyPr>
            <a:normAutofit fontScale="92500" lnSpcReduction="20000"/>
          </a:bodyPr>
          <a:lstStyle/>
          <a:p>
            <a:r>
              <a:rPr kumimoji="1" lang="ja-JP" altLang="en-US" dirty="0"/>
              <a:t>歴史を振り返ると</a:t>
            </a:r>
            <a:endParaRPr kumimoji="1" lang="en-US" altLang="ja-JP" dirty="0"/>
          </a:p>
          <a:p>
            <a:pPr>
              <a:buFont typeface="Wingdings" panose="05000000000000000000" pitchFamily="2" charset="2"/>
              <a:buChar char="Ø"/>
            </a:pPr>
            <a:r>
              <a:rPr kumimoji="1" lang="ja-JP" altLang="en-US" dirty="0"/>
              <a:t>保護主義的な政策は，大恐慌時や世界同時不況など世界的な景気停滞期に台頭</a:t>
            </a:r>
            <a:endParaRPr kumimoji="1" lang="en-US" altLang="ja-JP" dirty="0"/>
          </a:p>
          <a:p>
            <a:pPr>
              <a:buFont typeface="Wingdings" panose="05000000000000000000" pitchFamily="2" charset="2"/>
              <a:buChar char="Ø"/>
            </a:pPr>
            <a:r>
              <a:rPr kumimoji="1" lang="ja-JP" altLang="en-US" dirty="0"/>
              <a:t>経常収支不均衡の固定化・貿易摩擦が深刻化すると保護主義的な政策が発動される</a:t>
            </a:r>
            <a:endParaRPr kumimoji="1" lang="en-US" altLang="ja-JP" dirty="0"/>
          </a:p>
          <a:p>
            <a:endParaRPr kumimoji="1" lang="en-US" altLang="ja-JP" dirty="0"/>
          </a:p>
          <a:p>
            <a:r>
              <a:rPr lang="ja-JP" altLang="en-US" dirty="0"/>
              <a:t>国内で支持される背景</a:t>
            </a:r>
            <a:endParaRPr lang="en-US" altLang="ja-JP" dirty="0"/>
          </a:p>
          <a:p>
            <a:pPr>
              <a:buFont typeface="Wingdings" panose="05000000000000000000" pitchFamily="2" charset="2"/>
              <a:buChar char="Ø"/>
            </a:pPr>
            <a:r>
              <a:rPr lang="ja-JP" altLang="en-US" dirty="0"/>
              <a:t>雇用への不安（経済的要因）、現状維持バイアス（非経済的要因）も</a:t>
            </a:r>
            <a:endParaRPr kumimoji="1" lang="ja-JP" altLang="en-US" dirty="0"/>
          </a:p>
        </p:txBody>
      </p:sp>
      <p:sp>
        <p:nvSpPr>
          <p:cNvPr id="4" name="コンテンツ プレースホルダー 3">
            <a:extLst>
              <a:ext uri="{FF2B5EF4-FFF2-40B4-BE49-F238E27FC236}">
                <a16:creationId xmlns:a16="http://schemas.microsoft.com/office/drawing/2014/main" id="{33C4B6EC-5478-FB35-F6ED-84EA8DCFBF23}"/>
              </a:ext>
            </a:extLst>
          </p:cNvPr>
          <p:cNvSpPr>
            <a:spLocks noGrp="1"/>
          </p:cNvSpPr>
          <p:nvPr>
            <p:ph sz="half" idx="2"/>
          </p:nvPr>
        </p:nvSpPr>
        <p:spPr/>
        <p:txBody>
          <a:bodyPr>
            <a:normAutofit fontScale="92500" lnSpcReduction="20000"/>
          </a:bodyPr>
          <a:lstStyle/>
          <a:p>
            <a:r>
              <a:rPr kumimoji="1" lang="ja-JP" altLang="en-US"/>
              <a:t>保護主義の政治的要因</a:t>
            </a:r>
            <a:endParaRPr kumimoji="1" lang="en-US" altLang="ja-JP" dirty="0"/>
          </a:p>
          <a:p>
            <a:pPr>
              <a:buFont typeface="Wingdings" panose="05000000000000000000" pitchFamily="2" charset="2"/>
              <a:buChar char="Ø"/>
            </a:pPr>
            <a:r>
              <a:rPr kumimoji="1" lang="ja-JP" altLang="en-US" dirty="0"/>
              <a:t>政治献金、物言わぬ多数派、中位投票者定理、選挙制度、選挙の重圧</a:t>
            </a:r>
            <a:endParaRPr kumimoji="1" lang="en-US" altLang="ja-JP" dirty="0"/>
          </a:p>
          <a:p>
            <a:endParaRPr lang="en-US" altLang="ja-JP" dirty="0"/>
          </a:p>
          <a:p>
            <a:r>
              <a:rPr kumimoji="1" lang="ja-JP" altLang="en-US" dirty="0"/>
              <a:t>保護主義の新しい展開にも目を向ける必要</a:t>
            </a:r>
            <a:endParaRPr kumimoji="1" lang="en-US" altLang="ja-JP" dirty="0"/>
          </a:p>
          <a:p>
            <a:pPr>
              <a:buFont typeface="Wingdings" panose="05000000000000000000" pitchFamily="2" charset="2"/>
              <a:buChar char="Ø"/>
            </a:pPr>
            <a:r>
              <a:rPr lang="ja-JP" altLang="en-US" dirty="0"/>
              <a:t>デジタル保護主義</a:t>
            </a:r>
            <a:endParaRPr lang="en-US" altLang="ja-JP" dirty="0"/>
          </a:p>
          <a:p>
            <a:pPr>
              <a:buFont typeface="Wingdings" panose="05000000000000000000" pitchFamily="2" charset="2"/>
              <a:buChar char="Ø"/>
            </a:pPr>
            <a:r>
              <a:rPr lang="ja-JP" altLang="en-US" dirty="0"/>
              <a:t>経済安全保障を理由とした国内産業保護か</a:t>
            </a:r>
            <a:endParaRPr lang="en-US" altLang="ja-JP" dirty="0"/>
          </a:p>
          <a:p>
            <a:pPr>
              <a:buFont typeface="Wingdings" panose="05000000000000000000" pitchFamily="2" charset="2"/>
              <a:buChar char="Ø"/>
            </a:pPr>
            <a:r>
              <a:rPr lang="ja-JP" altLang="en-US" dirty="0"/>
              <a:t>再び世界はブロック経済化か</a:t>
            </a:r>
            <a:endParaRPr lang="en-US" altLang="ja-JP" dirty="0"/>
          </a:p>
          <a:p>
            <a:pPr marL="0" indent="0">
              <a:buNone/>
            </a:pPr>
            <a:endParaRPr kumimoji="1" lang="ja-JP" altLang="en-US" dirty="0"/>
          </a:p>
        </p:txBody>
      </p:sp>
      <p:sp>
        <p:nvSpPr>
          <p:cNvPr id="5" name="Slide Number Placeholder 4">
            <a:extLst>
              <a:ext uri="{FF2B5EF4-FFF2-40B4-BE49-F238E27FC236}">
                <a16:creationId xmlns:a16="http://schemas.microsoft.com/office/drawing/2014/main" id="{AA8F39CF-A7E3-F992-982D-A3FB6C0175AA}"/>
              </a:ext>
            </a:extLst>
          </p:cNvPr>
          <p:cNvSpPr>
            <a:spLocks noGrp="1"/>
          </p:cNvSpPr>
          <p:nvPr>
            <p:ph type="sldNum" sz="quarter" idx="12"/>
          </p:nvPr>
        </p:nvSpPr>
        <p:spPr/>
        <p:txBody>
          <a:bodyPr/>
          <a:lstStyle/>
          <a:p>
            <a:fld id="{28BD686F-C9FF-4717-8FCE-A9A8E00F4F71}" type="slidenum">
              <a:rPr kumimoji="1" lang="ja-JP" altLang="en-US" smtClean="0"/>
              <a:t>19</a:t>
            </a:fld>
            <a:endParaRPr kumimoji="1" lang="ja-JP" altLang="en-US"/>
          </a:p>
        </p:txBody>
      </p:sp>
    </p:spTree>
    <p:extLst>
      <p:ext uri="{BB962C8B-B14F-4D97-AF65-F5344CB8AC3E}">
        <p14:creationId xmlns:p14="http://schemas.microsoft.com/office/powerpoint/2010/main" val="298928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1A1DEF7-A771-7524-A13E-E90149CAA3B9}"/>
              </a:ext>
            </a:extLst>
          </p:cNvPr>
          <p:cNvSpPr>
            <a:spLocks noGrp="1"/>
          </p:cNvSpPr>
          <p:nvPr>
            <p:ph type="title"/>
          </p:nvPr>
        </p:nvSpPr>
        <p:spPr/>
        <p:txBody>
          <a:bodyPr/>
          <a:lstStyle/>
          <a:p>
            <a:r>
              <a:rPr lang="ja-JP" altLang="en-US" dirty="0"/>
              <a:t>グローバル化と保護主義</a:t>
            </a:r>
          </a:p>
        </p:txBody>
      </p:sp>
      <p:pic>
        <p:nvPicPr>
          <p:cNvPr id="8" name="コンテンツ プレースホルダー 7">
            <a:extLst>
              <a:ext uri="{FF2B5EF4-FFF2-40B4-BE49-F238E27FC236}">
                <a16:creationId xmlns:a16="http://schemas.microsoft.com/office/drawing/2014/main" id="{66A73C28-6DE5-ABE1-3DE7-CA567B638EC8}"/>
              </a:ext>
            </a:extLst>
          </p:cNvPr>
          <p:cNvPicPr>
            <a:picLocks noGrp="1" noChangeAspect="1"/>
          </p:cNvPicPr>
          <p:nvPr>
            <p:ph sz="half" idx="1"/>
          </p:nvPr>
        </p:nvPicPr>
        <p:blipFill>
          <a:blip r:embed="rId2"/>
          <a:stretch>
            <a:fillRect/>
          </a:stretch>
        </p:blipFill>
        <p:spPr>
          <a:xfrm>
            <a:off x="43938" y="1825625"/>
            <a:ext cx="6447349" cy="3637266"/>
          </a:xfrm>
          <a:prstGeom prst="rect">
            <a:avLst/>
          </a:prstGeom>
        </p:spPr>
      </p:pic>
      <p:sp>
        <p:nvSpPr>
          <p:cNvPr id="6" name="コンテンツ プレースホルダー 5">
            <a:extLst>
              <a:ext uri="{FF2B5EF4-FFF2-40B4-BE49-F238E27FC236}">
                <a16:creationId xmlns:a16="http://schemas.microsoft.com/office/drawing/2014/main" id="{093B14D4-3EA1-2FE5-058D-2C9CDF55681C}"/>
              </a:ext>
            </a:extLst>
          </p:cNvPr>
          <p:cNvSpPr>
            <a:spLocks noGrp="1"/>
          </p:cNvSpPr>
          <p:nvPr>
            <p:ph sz="half" idx="2"/>
          </p:nvPr>
        </p:nvSpPr>
        <p:spPr>
          <a:xfrm>
            <a:off x="6429375" y="1825625"/>
            <a:ext cx="5619749"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保護主義の歴史を振り返りつつ保護主義が台頭する要因に焦点</a:t>
            </a:r>
            <a:endParaRPr lang="en-US" altLang="ja-JP" dirty="0"/>
          </a:p>
          <a:p>
            <a:endParaRPr lang="en-US" altLang="ja-JP" dirty="0"/>
          </a:p>
          <a:p>
            <a:pPr>
              <a:buFont typeface="Wingdings" panose="05000000000000000000" pitchFamily="2" charset="2"/>
              <a:buChar char="Ø"/>
            </a:pPr>
            <a:r>
              <a:rPr lang="ja-JP" altLang="en-US" dirty="0"/>
              <a:t>アメリカなど、なぜ保護主義が支持されたり実現するのか？</a:t>
            </a:r>
          </a:p>
        </p:txBody>
      </p:sp>
      <p:sp>
        <p:nvSpPr>
          <p:cNvPr id="2" name="Slide Number Placeholder 1">
            <a:extLst>
              <a:ext uri="{FF2B5EF4-FFF2-40B4-BE49-F238E27FC236}">
                <a16:creationId xmlns:a16="http://schemas.microsoft.com/office/drawing/2014/main" id="{2D2A4D29-1F50-C062-035F-FC0ABFBBC267}"/>
              </a:ext>
            </a:extLst>
          </p:cNvPr>
          <p:cNvSpPr>
            <a:spLocks noGrp="1"/>
          </p:cNvSpPr>
          <p:nvPr>
            <p:ph type="sldNum" sz="quarter" idx="12"/>
          </p:nvPr>
        </p:nvSpPr>
        <p:spPr/>
        <p:txBody>
          <a:bodyPr/>
          <a:lstStyle/>
          <a:p>
            <a:fld id="{28BD686F-C9FF-4717-8FCE-A9A8E00F4F71}" type="slidenum">
              <a:rPr kumimoji="1" lang="ja-JP" altLang="en-US" smtClean="0"/>
              <a:t>2</a:t>
            </a:fld>
            <a:endParaRPr kumimoji="1" lang="ja-JP" altLang="en-US"/>
          </a:p>
        </p:txBody>
      </p:sp>
    </p:spTree>
    <p:extLst>
      <p:ext uri="{BB962C8B-B14F-4D97-AF65-F5344CB8AC3E}">
        <p14:creationId xmlns:p14="http://schemas.microsoft.com/office/powerpoint/2010/main" val="31456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E2C70-0C0B-6EB8-DC02-82FA432F8523}"/>
              </a:ext>
            </a:extLst>
          </p:cNvPr>
          <p:cNvSpPr>
            <a:spLocks noGrp="1"/>
          </p:cNvSpPr>
          <p:nvPr>
            <p:ph type="title"/>
          </p:nvPr>
        </p:nvSpPr>
        <p:spPr/>
        <p:txBody>
          <a:bodyPr/>
          <a:lstStyle/>
          <a:p>
            <a:r>
              <a:rPr kumimoji="1" lang="ja-JP" altLang="en-US" dirty="0"/>
              <a:t>１　保護主義の歴史</a:t>
            </a:r>
          </a:p>
        </p:txBody>
      </p:sp>
      <p:sp>
        <p:nvSpPr>
          <p:cNvPr id="3" name="コンテンツ プレースホルダー 2">
            <a:extLst>
              <a:ext uri="{FF2B5EF4-FFF2-40B4-BE49-F238E27FC236}">
                <a16:creationId xmlns:a16="http://schemas.microsoft.com/office/drawing/2014/main" id="{FAF06E96-6D7A-0078-FA88-6594C2F20303}"/>
              </a:ext>
            </a:extLst>
          </p:cNvPr>
          <p:cNvSpPr>
            <a:spLocks noGrp="1"/>
          </p:cNvSpPr>
          <p:nvPr>
            <p:ph sz="half" idx="1"/>
          </p:nvPr>
        </p:nvSpPr>
        <p:spPr>
          <a:xfrm>
            <a:off x="414339" y="1797049"/>
            <a:ext cx="10837861" cy="4695826"/>
          </a:xfrm>
        </p:spPr>
        <p:txBody>
          <a:bodyPr>
            <a:normAutofit/>
          </a:bodyPr>
          <a:lstStyle/>
          <a:p>
            <a:r>
              <a:rPr kumimoji="1" lang="ja-JP" altLang="en-US" dirty="0"/>
              <a:t>大恐慌（世界恐慌）</a:t>
            </a:r>
            <a:endParaRPr kumimoji="1" lang="en-US" altLang="ja-JP" dirty="0"/>
          </a:p>
          <a:p>
            <a:pPr>
              <a:buFont typeface="Wingdings" panose="05000000000000000000" pitchFamily="2" charset="2"/>
              <a:buChar char="Ø"/>
            </a:pPr>
            <a:r>
              <a:rPr kumimoji="1" lang="en-US" altLang="ja-JP" dirty="0"/>
              <a:t>1929</a:t>
            </a:r>
            <a:r>
              <a:rPr kumimoji="1" lang="ja-JP" altLang="en-US" dirty="0"/>
              <a:t>年のアメリカの株価大暴落に端を発した世界的な景気後退</a:t>
            </a:r>
            <a:endParaRPr kumimoji="1" lang="en-US" altLang="ja-JP" dirty="0"/>
          </a:p>
          <a:p>
            <a:pPr>
              <a:buFont typeface="Wingdings" panose="05000000000000000000" pitchFamily="2" charset="2"/>
              <a:buChar char="Ø"/>
            </a:pPr>
            <a:r>
              <a:rPr lang="en-US" altLang="ja-JP" dirty="0"/>
              <a:t>1930</a:t>
            </a:r>
            <a:r>
              <a:rPr lang="ja-JP" altLang="en-US" dirty="0"/>
              <a:t>年米・スムート＝ ホーリー関税法制定：関税率引き上げで国内産業保護、当初は農業保護</a:t>
            </a:r>
            <a:r>
              <a:rPr lang="en-US" altLang="ja-JP" dirty="0">
                <a:sym typeface="Wingdings" panose="05000000000000000000" pitchFamily="2" charset="2"/>
              </a:rPr>
              <a:t></a:t>
            </a:r>
            <a:r>
              <a:rPr lang="ja-JP" altLang="en-US" dirty="0"/>
              <a:t>他産業にも拡大、</a:t>
            </a:r>
            <a:r>
              <a:rPr lang="en-US" altLang="ja-JP" dirty="0"/>
              <a:t>33</a:t>
            </a:r>
            <a:r>
              <a:rPr lang="ja-JP" altLang="en-US" dirty="0"/>
              <a:t>年にはバイ・アメリカン法制定・国産品調達優先へ</a:t>
            </a:r>
            <a:endParaRPr lang="en-US" altLang="ja-JP" dirty="0"/>
          </a:p>
          <a:p>
            <a:pPr>
              <a:buFont typeface="Wingdings" panose="05000000000000000000" pitchFamily="2" charset="2"/>
              <a:buChar char="Ø"/>
            </a:pPr>
            <a:r>
              <a:rPr lang="ja-JP" altLang="en-US" dirty="0"/>
              <a:t>他国も報復、関税引き上げによる報復の応酬となり世界貿易は</a:t>
            </a:r>
            <a:r>
              <a:rPr lang="en-US" altLang="ja-JP" dirty="0"/>
              <a:t>1/3</a:t>
            </a:r>
            <a:r>
              <a:rPr lang="ja-JP" altLang="en-US" dirty="0"/>
              <a:t>に縮小（図</a:t>
            </a:r>
            <a:r>
              <a:rPr lang="en-US" altLang="ja-JP" dirty="0"/>
              <a:t>2</a:t>
            </a:r>
            <a:r>
              <a:rPr lang="ja-JP" altLang="en-US" dirty="0"/>
              <a:t>－</a:t>
            </a:r>
            <a:r>
              <a:rPr lang="en-US" altLang="ja-JP" dirty="0"/>
              <a:t>1</a:t>
            </a:r>
            <a:r>
              <a:rPr lang="ja-JP" altLang="en-US" dirty="0"/>
              <a:t>（１）参照）</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世界的な景気後退・ブロック経済化へ</a:t>
            </a:r>
            <a:endParaRPr kumimoji="1" lang="en-US" altLang="ja-JP" dirty="0"/>
          </a:p>
          <a:p>
            <a:endParaRPr kumimoji="1" lang="ja-JP" altLang="en-US" dirty="0"/>
          </a:p>
        </p:txBody>
      </p:sp>
      <p:sp>
        <p:nvSpPr>
          <p:cNvPr id="4" name="Slide Number Placeholder 3">
            <a:extLst>
              <a:ext uri="{FF2B5EF4-FFF2-40B4-BE49-F238E27FC236}">
                <a16:creationId xmlns:a16="http://schemas.microsoft.com/office/drawing/2014/main" id="{58BA40E5-7AB2-BBAE-A394-DBADA22E5EBB}"/>
              </a:ext>
            </a:extLst>
          </p:cNvPr>
          <p:cNvSpPr>
            <a:spLocks noGrp="1"/>
          </p:cNvSpPr>
          <p:nvPr>
            <p:ph type="sldNum" sz="quarter" idx="12"/>
          </p:nvPr>
        </p:nvSpPr>
        <p:spPr/>
        <p:txBody>
          <a:bodyPr/>
          <a:lstStyle/>
          <a:p>
            <a:fld id="{28BD686F-C9FF-4717-8FCE-A9A8E00F4F71}" type="slidenum">
              <a:rPr kumimoji="1" lang="ja-JP" altLang="en-US" smtClean="0"/>
              <a:t>3</a:t>
            </a:fld>
            <a:endParaRPr kumimoji="1" lang="ja-JP" altLang="en-US"/>
          </a:p>
        </p:txBody>
      </p:sp>
    </p:spTree>
    <p:extLst>
      <p:ext uri="{BB962C8B-B14F-4D97-AF65-F5344CB8AC3E}">
        <p14:creationId xmlns:p14="http://schemas.microsoft.com/office/powerpoint/2010/main" val="12817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E6FB40A-D181-F978-9128-9C8270BE24A8}"/>
              </a:ext>
            </a:extLst>
          </p:cNvPr>
          <p:cNvSpPr>
            <a:spLocks noGrp="1"/>
          </p:cNvSpPr>
          <p:nvPr>
            <p:ph sz="half" idx="1"/>
          </p:nvPr>
        </p:nvSpPr>
        <p:spPr>
          <a:xfrm>
            <a:off x="433387" y="390526"/>
            <a:ext cx="9709679" cy="6381750"/>
          </a:xfrm>
        </p:spPr>
        <p:txBody>
          <a:bodyPr>
            <a:normAutofit/>
          </a:bodyPr>
          <a:lstStyle/>
          <a:p>
            <a:r>
              <a:rPr kumimoji="1" lang="ja-JP" altLang="en-US" dirty="0"/>
              <a:t>世界同時不況（</a:t>
            </a:r>
            <a:r>
              <a:rPr kumimoji="1" lang="en-US" altLang="ja-JP" dirty="0"/>
              <a:t>2008</a:t>
            </a:r>
            <a:r>
              <a:rPr kumimoji="1" lang="ja-JP" altLang="en-US" dirty="0"/>
              <a:t>年～）</a:t>
            </a:r>
            <a:endParaRPr kumimoji="1" lang="en-US" altLang="ja-JP" dirty="0"/>
          </a:p>
          <a:p>
            <a:pPr>
              <a:buFont typeface="Wingdings" panose="05000000000000000000" pitchFamily="2" charset="2"/>
              <a:buChar char="Ø"/>
            </a:pPr>
            <a:r>
              <a:rPr kumimoji="1" lang="ja-JP" altLang="en-US" dirty="0"/>
              <a:t>アメリカの</a:t>
            </a:r>
            <a:r>
              <a:rPr kumimoji="1" lang="ja-JP" altLang="en-US" u="sng" dirty="0"/>
              <a:t>サブプライム・ローン問題</a:t>
            </a:r>
            <a:r>
              <a:rPr kumimoji="1" lang="ja-JP" altLang="en-US" dirty="0"/>
              <a:t>を震源と</a:t>
            </a:r>
            <a:r>
              <a:rPr lang="ja-JP" altLang="en-US" dirty="0"/>
              <a:t>する金融危機が</a:t>
            </a:r>
            <a:r>
              <a:rPr lang="ja-JP" altLang="en-US" u="sng" dirty="0"/>
              <a:t>世界的な信用収縮</a:t>
            </a:r>
            <a:r>
              <a:rPr lang="ja-JP" altLang="en-US" dirty="0"/>
              <a:t>を招き、資産価格下落・需要減退など景気後退へ</a:t>
            </a:r>
            <a:endParaRPr lang="en-US" altLang="ja-JP" dirty="0"/>
          </a:p>
          <a:p>
            <a:pPr>
              <a:buFont typeface="Wingdings" panose="05000000000000000000" pitchFamily="2" charset="2"/>
              <a:buChar char="Ø"/>
            </a:pPr>
            <a:r>
              <a:rPr kumimoji="1" lang="ja-JP" altLang="en-US" dirty="0"/>
              <a:t>需要急減による国際貿易の落ち込み</a:t>
            </a:r>
            <a:r>
              <a:rPr lang="en-US" altLang="ja-JP" dirty="0">
                <a:sym typeface="Wingdings" panose="05000000000000000000" pitchFamily="2" charset="2"/>
              </a:rPr>
              <a:t></a:t>
            </a:r>
            <a:r>
              <a:rPr lang="ja-JP" altLang="en-US" b="1" dirty="0">
                <a:sym typeface="Wingdings" panose="05000000000000000000" pitchFamily="2" charset="2"/>
              </a:rPr>
              <a:t>貿易崩壊（</a:t>
            </a:r>
            <a:r>
              <a:rPr lang="en-US" altLang="ja-JP" b="1" dirty="0">
                <a:sym typeface="Wingdings" panose="05000000000000000000" pitchFamily="2" charset="2"/>
              </a:rPr>
              <a:t>trade collapse</a:t>
            </a:r>
            <a:r>
              <a:rPr lang="ja-JP" altLang="en-US" b="1" dirty="0">
                <a:sym typeface="Wingdings" panose="05000000000000000000" pitchFamily="2" charset="2"/>
              </a:rPr>
              <a:t>）</a:t>
            </a:r>
            <a:endParaRPr lang="en-US" altLang="ja-JP" b="1" dirty="0">
              <a:sym typeface="Wingdings" panose="05000000000000000000" pitchFamily="2" charset="2"/>
            </a:endParaRPr>
          </a:p>
          <a:p>
            <a:pPr>
              <a:buFont typeface="Wingdings" panose="05000000000000000000" pitchFamily="2" charset="2"/>
              <a:buChar char="Ø"/>
            </a:pPr>
            <a:r>
              <a:rPr kumimoji="1" lang="ja-JP" altLang="en-US" dirty="0">
                <a:sym typeface="Wingdings" panose="05000000000000000000" pitchFamily="2" charset="2"/>
              </a:rPr>
              <a:t>日本もわずか</a:t>
            </a:r>
            <a:r>
              <a:rPr kumimoji="1" lang="en-US" altLang="ja-JP" dirty="0">
                <a:sym typeface="Wingdings" panose="05000000000000000000" pitchFamily="2" charset="2"/>
              </a:rPr>
              <a:t>4</a:t>
            </a:r>
            <a:r>
              <a:rPr kumimoji="1" lang="ja-JP" altLang="en-US" dirty="0">
                <a:sym typeface="Wingdings" panose="05000000000000000000" pitchFamily="2" charset="2"/>
              </a:rPr>
              <a:t>か月で貿易半減</a:t>
            </a:r>
            <a:endParaRPr kumimoji="1"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他方で大恐慌時のような保護主義は抑制され</a:t>
            </a:r>
            <a:r>
              <a:rPr lang="en-US" altLang="ja-JP" dirty="0">
                <a:sym typeface="Wingdings" panose="05000000000000000000" pitchFamily="2" charset="2"/>
              </a:rPr>
              <a:t>V</a:t>
            </a:r>
            <a:r>
              <a:rPr lang="ja-JP" altLang="en-US" dirty="0">
                <a:sym typeface="Wingdings" panose="05000000000000000000" pitchFamily="2" charset="2"/>
              </a:rPr>
              <a:t>字回復を遂げた</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危機後に初開催となった</a:t>
            </a:r>
            <a:r>
              <a:rPr kumimoji="1" lang="en-US" altLang="ja-JP" dirty="0">
                <a:sym typeface="Wingdings" panose="05000000000000000000" pitchFamily="2" charset="2"/>
              </a:rPr>
              <a:t>G20</a:t>
            </a:r>
            <a:r>
              <a:rPr kumimoji="1" lang="ja-JP" altLang="en-US" dirty="0">
                <a:sym typeface="Wingdings" panose="05000000000000000000" pitchFamily="2" charset="2"/>
              </a:rPr>
              <a:t>サミットや、</a:t>
            </a:r>
            <a:r>
              <a:rPr kumimoji="1" lang="en-US" altLang="ja-JP" dirty="0">
                <a:sym typeface="Wingdings" panose="05000000000000000000" pitchFamily="2" charset="2"/>
              </a:rPr>
              <a:t>OECD</a:t>
            </a:r>
            <a:r>
              <a:rPr kumimoji="1" lang="ja-JP" altLang="en-US" dirty="0">
                <a:sym typeface="Wingdings" panose="05000000000000000000" pitchFamily="2" charset="2"/>
              </a:rPr>
              <a:t>・</a:t>
            </a:r>
            <a:r>
              <a:rPr kumimoji="1" lang="en-US" altLang="ja-JP" dirty="0">
                <a:sym typeface="Wingdings" panose="05000000000000000000" pitchFamily="2" charset="2"/>
              </a:rPr>
              <a:t>WTO</a:t>
            </a:r>
            <a:r>
              <a:rPr kumimoji="1" lang="ja-JP" altLang="en-US" dirty="0">
                <a:sym typeface="Wingdings" panose="05000000000000000000" pitchFamily="2" charset="2"/>
              </a:rPr>
              <a:t>などの監視・抑止が機能</a:t>
            </a:r>
            <a:endParaRPr kumimoji="1" lang="en-US" altLang="ja-JP" dirty="0">
              <a:sym typeface="Wingdings" panose="05000000000000000000" pitchFamily="2" charset="2"/>
            </a:endParaRPr>
          </a:p>
          <a:p>
            <a:pPr marL="0" indent="0" algn="l">
              <a:buNone/>
            </a:pPr>
            <a:r>
              <a:rPr lang="en-US" altLang="ja-JP" sz="3100" b="0" i="0" u="none" strike="noStrike" baseline="0" dirty="0">
                <a:latin typeface="UDReiminPr6N-Light"/>
                <a:sym typeface="Wingdings" panose="05000000000000000000" pitchFamily="2" charset="2"/>
              </a:rPr>
              <a:t></a:t>
            </a:r>
            <a:r>
              <a:rPr lang="ja-JP" altLang="en-US" sz="3100" b="0" i="0" u="none" strike="noStrike" baseline="0" dirty="0">
                <a:latin typeface="UDReiminPr6N-Light"/>
              </a:rPr>
              <a:t>保護主義の台頭を防ぐためには自国優先主義を抑止する</a:t>
            </a:r>
            <a:r>
              <a:rPr lang="ja-JP" altLang="en-US" sz="3100" b="1" i="0" u="none" strike="noStrike" baseline="0" dirty="0">
                <a:latin typeface="UDReiminPr6N-Light"/>
              </a:rPr>
              <a:t>国際協調</a:t>
            </a:r>
            <a:r>
              <a:rPr lang="ja-JP" altLang="en-US" sz="3100" b="0" i="0" u="none" strike="noStrike" baseline="0" dirty="0">
                <a:latin typeface="UDReiminPr6N-Light"/>
              </a:rPr>
              <a:t>が欠かせない</a:t>
            </a:r>
            <a:endParaRPr kumimoji="1" lang="en-US" altLang="ja-JP" sz="5200" dirty="0"/>
          </a:p>
        </p:txBody>
      </p:sp>
      <p:sp>
        <p:nvSpPr>
          <p:cNvPr id="2" name="Slide Number Placeholder 1">
            <a:extLst>
              <a:ext uri="{FF2B5EF4-FFF2-40B4-BE49-F238E27FC236}">
                <a16:creationId xmlns:a16="http://schemas.microsoft.com/office/drawing/2014/main" id="{0B954609-E298-2595-7CFD-EB86FBD4FF4A}"/>
              </a:ext>
            </a:extLst>
          </p:cNvPr>
          <p:cNvSpPr>
            <a:spLocks noGrp="1"/>
          </p:cNvSpPr>
          <p:nvPr>
            <p:ph type="sldNum" sz="quarter" idx="12"/>
          </p:nvPr>
        </p:nvSpPr>
        <p:spPr/>
        <p:txBody>
          <a:bodyPr/>
          <a:lstStyle/>
          <a:p>
            <a:fld id="{28BD686F-C9FF-4717-8FCE-A9A8E00F4F71}" type="slidenum">
              <a:rPr kumimoji="1" lang="ja-JP" altLang="en-US" smtClean="0"/>
              <a:t>4</a:t>
            </a:fld>
            <a:endParaRPr kumimoji="1" lang="ja-JP" altLang="en-US"/>
          </a:p>
        </p:txBody>
      </p:sp>
    </p:spTree>
    <p:extLst>
      <p:ext uri="{BB962C8B-B14F-4D97-AF65-F5344CB8AC3E}">
        <p14:creationId xmlns:p14="http://schemas.microsoft.com/office/powerpoint/2010/main" val="365258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1A43A-8443-533C-08B9-1205D12626EB}"/>
              </a:ext>
            </a:extLst>
          </p:cNvPr>
          <p:cNvSpPr>
            <a:spLocks noGrp="1"/>
          </p:cNvSpPr>
          <p:nvPr>
            <p:ph type="title"/>
          </p:nvPr>
        </p:nvSpPr>
        <p:spPr/>
        <p:txBody>
          <a:bodyPr/>
          <a:lstStyle/>
          <a:p>
            <a:r>
              <a:rPr kumimoji="1" lang="ja-JP" altLang="en-US" dirty="0"/>
              <a:t>貿易摩擦と保護主義</a:t>
            </a:r>
          </a:p>
        </p:txBody>
      </p:sp>
      <p:sp>
        <p:nvSpPr>
          <p:cNvPr id="3" name="コンテンツ プレースホルダー 2">
            <a:extLst>
              <a:ext uri="{FF2B5EF4-FFF2-40B4-BE49-F238E27FC236}">
                <a16:creationId xmlns:a16="http://schemas.microsoft.com/office/drawing/2014/main" id="{B3F1AE1A-9D66-783A-36C4-E36721B33DE5}"/>
              </a:ext>
            </a:extLst>
          </p:cNvPr>
          <p:cNvSpPr>
            <a:spLocks noGrp="1"/>
          </p:cNvSpPr>
          <p:nvPr>
            <p:ph sz="half" idx="1"/>
          </p:nvPr>
        </p:nvSpPr>
        <p:spPr>
          <a:xfrm>
            <a:off x="95250" y="1825625"/>
            <a:ext cx="6191250" cy="4351338"/>
          </a:xfrm>
        </p:spPr>
        <p:txBody>
          <a:bodyPr>
            <a:normAutofit fontScale="92500" lnSpcReduction="20000"/>
          </a:bodyPr>
          <a:lstStyle/>
          <a:p>
            <a:r>
              <a:rPr kumimoji="1" lang="ja-JP" altLang="en-US" b="1" dirty="0"/>
              <a:t>日米貿易摩擦（主に</a:t>
            </a:r>
            <a:r>
              <a:rPr kumimoji="1" lang="en-US" altLang="ja-JP" b="1" dirty="0"/>
              <a:t>1970-80</a:t>
            </a:r>
            <a:r>
              <a:rPr kumimoji="1" lang="ja-JP" altLang="en-US" b="1" dirty="0"/>
              <a:t>年代）</a:t>
            </a:r>
            <a:endParaRPr kumimoji="1" lang="en-US" altLang="ja-JP" b="1" dirty="0"/>
          </a:p>
          <a:p>
            <a:pPr>
              <a:buFont typeface="Wingdings" panose="05000000000000000000" pitchFamily="2" charset="2"/>
              <a:buChar char="Ø"/>
            </a:pPr>
            <a:r>
              <a:rPr lang="ja-JP" altLang="en-US" dirty="0"/>
              <a:t>日本の高度成長期を経て輸出が拡大、アメリカと摩擦激化</a:t>
            </a:r>
            <a:endParaRPr lang="en-US" altLang="ja-JP" dirty="0"/>
          </a:p>
          <a:p>
            <a:pPr>
              <a:buFont typeface="Wingdings" panose="05000000000000000000" pitchFamily="2" charset="2"/>
              <a:buChar char="Ø"/>
            </a:pPr>
            <a:r>
              <a:rPr lang="en-US" altLang="ja-JP" dirty="0"/>
              <a:t>1970</a:t>
            </a:r>
            <a:r>
              <a:rPr lang="ja-JP" altLang="en-US" dirty="0"/>
              <a:t>年代：繊維製品・</a:t>
            </a:r>
            <a:r>
              <a:rPr kumimoji="1" lang="ja-JP" altLang="en-US" dirty="0"/>
              <a:t>テレビ・鉄鋼製品</a:t>
            </a:r>
            <a:endParaRPr lang="en-US" altLang="ja-JP" dirty="0"/>
          </a:p>
          <a:p>
            <a:pPr>
              <a:buFont typeface="Wingdings" panose="05000000000000000000" pitchFamily="2" charset="2"/>
              <a:buChar char="Ø"/>
            </a:pPr>
            <a:r>
              <a:rPr kumimoji="1" lang="en-US" altLang="ja-JP" dirty="0"/>
              <a:t>80</a:t>
            </a:r>
            <a:r>
              <a:rPr kumimoji="1" lang="ja-JP" altLang="en-US" dirty="0"/>
              <a:t>年代：自動車・半導体</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日本側は摩擦緩和のため自主的に輸出量を削減する</a:t>
            </a:r>
            <a:r>
              <a:rPr lang="ja-JP" altLang="en-US" u="sng" dirty="0">
                <a:sym typeface="Wingdings" panose="05000000000000000000" pitchFamily="2" charset="2"/>
              </a:rPr>
              <a:t>輸出自主規制（</a:t>
            </a:r>
            <a:r>
              <a:rPr lang="en-US" altLang="ja-JP" u="sng" dirty="0">
                <a:sym typeface="Wingdings" panose="05000000000000000000" pitchFamily="2" charset="2"/>
              </a:rPr>
              <a:t>VER</a:t>
            </a:r>
            <a:r>
              <a:rPr lang="ja-JP" altLang="en-US" u="sng" dirty="0">
                <a:sym typeface="Wingdings" panose="05000000000000000000" pitchFamily="2" charset="2"/>
              </a:rPr>
              <a:t>）や現地生産化</a:t>
            </a:r>
            <a:r>
              <a:rPr lang="ja-JP" altLang="en-US" dirty="0">
                <a:sym typeface="Wingdings" panose="05000000000000000000" pitchFamily="2" charset="2"/>
              </a:rPr>
              <a:t>で対処</a:t>
            </a:r>
            <a:endParaRPr kumimoji="1" lang="en-US" altLang="ja-JP" dirty="0"/>
          </a:p>
          <a:p>
            <a:pPr>
              <a:buFont typeface="Wingdings" panose="05000000000000000000" pitchFamily="2" charset="2"/>
              <a:buChar char="Ø"/>
            </a:pPr>
            <a:r>
              <a:rPr kumimoji="1" lang="ja-JP" altLang="en-US" dirty="0"/>
              <a:t>日米構造協議（</a:t>
            </a:r>
            <a:r>
              <a:rPr kumimoji="1" lang="en-US" altLang="ja-JP" dirty="0"/>
              <a:t>89</a:t>
            </a:r>
            <a:r>
              <a:rPr kumimoji="1" lang="ja-JP" altLang="en-US" dirty="0"/>
              <a:t>年），日米包括経済協議（</a:t>
            </a:r>
            <a:r>
              <a:rPr kumimoji="1" lang="en-US" altLang="ja-JP" dirty="0"/>
              <a:t> 93 </a:t>
            </a:r>
            <a:r>
              <a:rPr kumimoji="1" lang="ja-JP" altLang="en-US" dirty="0"/>
              <a:t>年）を通じて日本国内の経済構造改革に交渉対象が及ぶ</a:t>
            </a:r>
          </a:p>
        </p:txBody>
      </p:sp>
      <p:sp>
        <p:nvSpPr>
          <p:cNvPr id="4" name="コンテンツ プレースホルダー 3">
            <a:extLst>
              <a:ext uri="{FF2B5EF4-FFF2-40B4-BE49-F238E27FC236}">
                <a16:creationId xmlns:a16="http://schemas.microsoft.com/office/drawing/2014/main" id="{CABBD289-C2AE-67CC-06D3-92BC6AC6CF5A}"/>
              </a:ext>
            </a:extLst>
          </p:cNvPr>
          <p:cNvSpPr>
            <a:spLocks noGrp="1"/>
          </p:cNvSpPr>
          <p:nvPr>
            <p:ph sz="half" idx="2"/>
          </p:nvPr>
        </p:nvSpPr>
        <p:spPr>
          <a:xfrm>
            <a:off x="6286499" y="1825624"/>
            <a:ext cx="5681663" cy="4486275"/>
          </a:xfrm>
        </p:spPr>
        <p:txBody>
          <a:bodyPr>
            <a:normAutofit fontScale="92500" lnSpcReduction="20000"/>
          </a:bodyPr>
          <a:lstStyle/>
          <a:p>
            <a:r>
              <a:rPr kumimoji="1" lang="ja-JP" altLang="en-US" b="1" dirty="0"/>
              <a:t>米中貿易摩擦</a:t>
            </a:r>
            <a:r>
              <a:rPr lang="ja-JP" altLang="en-US" b="1" dirty="0"/>
              <a:t>（</a:t>
            </a:r>
            <a:r>
              <a:rPr lang="en-US" altLang="ja-JP" b="1" dirty="0"/>
              <a:t>2018</a:t>
            </a:r>
            <a:r>
              <a:rPr lang="ja-JP" altLang="en-US" b="1" dirty="0"/>
              <a:t>年～）</a:t>
            </a:r>
            <a:endParaRPr lang="en-US" altLang="ja-JP" b="1" dirty="0"/>
          </a:p>
          <a:p>
            <a:pPr>
              <a:buFont typeface="Wingdings" panose="05000000000000000000" pitchFamily="2" charset="2"/>
              <a:buChar char="Ø"/>
            </a:pPr>
            <a:r>
              <a:rPr kumimoji="1" lang="ja-JP" altLang="en-US" dirty="0"/>
              <a:t>保護主義的な政策を公約に掲げたトランプ政権が誕生（</a:t>
            </a:r>
            <a:r>
              <a:rPr kumimoji="1" lang="en-US" altLang="ja-JP" dirty="0"/>
              <a:t>2017</a:t>
            </a:r>
            <a:r>
              <a:rPr kumimoji="1" lang="ja-JP" altLang="en-US" dirty="0"/>
              <a:t>年）</a:t>
            </a:r>
            <a:endParaRPr kumimoji="1" lang="en-US" altLang="ja-JP" dirty="0"/>
          </a:p>
          <a:p>
            <a:pPr>
              <a:buFont typeface="Wingdings" panose="05000000000000000000" pitchFamily="2" charset="2"/>
              <a:buChar char="Ø"/>
            </a:pPr>
            <a:r>
              <a:rPr kumimoji="1" lang="ja-JP" altLang="en-US" dirty="0"/>
              <a:t>トランプ政権</a:t>
            </a:r>
            <a:r>
              <a:rPr kumimoji="1" lang="en-US" altLang="ja-JP" dirty="0"/>
              <a:t>,</a:t>
            </a:r>
            <a:r>
              <a:rPr kumimoji="1" lang="ja-JP" altLang="en-US" u="sng" dirty="0"/>
              <a:t>中国による知的財産権の侵害など不公正な貿易慣行や政策</a:t>
            </a:r>
            <a:r>
              <a:rPr kumimoji="1" lang="ja-JP" altLang="en-US" dirty="0"/>
              <a:t>に対する制裁措置として，中国からの</a:t>
            </a:r>
            <a:r>
              <a:rPr kumimoji="1" lang="ja-JP" altLang="en-US" u="sng" dirty="0"/>
              <a:t>輸入品に追加関税</a:t>
            </a:r>
            <a:r>
              <a:rPr kumimoji="1" lang="ja-JP" altLang="en-US" dirty="0"/>
              <a:t>を課す</a:t>
            </a:r>
            <a:endParaRPr kumimoji="1" lang="en-US" altLang="ja-JP" dirty="0"/>
          </a:p>
          <a:p>
            <a:pPr>
              <a:buFont typeface="Wingdings" panose="05000000000000000000" pitchFamily="2" charset="2"/>
              <a:buChar char="Ø"/>
            </a:pPr>
            <a:r>
              <a:rPr kumimoji="1" lang="ja-JP" altLang="en-US" dirty="0"/>
              <a:t>中国も，アメリカ製品に対してただちに</a:t>
            </a:r>
            <a:r>
              <a:rPr kumimoji="1" lang="ja-JP" altLang="en-US" u="sng" dirty="0"/>
              <a:t>報復関税</a:t>
            </a:r>
            <a:r>
              <a:rPr kumimoji="1" lang="ja-JP" altLang="en-US" dirty="0"/>
              <a:t>を発動，両国間で保護貿易政策の応酬に発展</a:t>
            </a:r>
            <a:endParaRPr kumimoji="1" lang="en-US" altLang="ja-JP" dirty="0"/>
          </a:p>
          <a:p>
            <a:pPr>
              <a:buFont typeface="Wingdings" panose="05000000000000000000" pitchFamily="2" charset="2"/>
              <a:buChar char="Ø"/>
            </a:pPr>
            <a:r>
              <a:rPr lang="ja-JP" altLang="en-US" dirty="0"/>
              <a:t>中国企業に部品供給する日系企業も間接的に影響被る</a:t>
            </a:r>
            <a:endParaRPr kumimoji="1" lang="en-US" altLang="ja-JP" dirty="0"/>
          </a:p>
        </p:txBody>
      </p:sp>
      <p:sp>
        <p:nvSpPr>
          <p:cNvPr id="5" name="Slide Number Placeholder 4">
            <a:extLst>
              <a:ext uri="{FF2B5EF4-FFF2-40B4-BE49-F238E27FC236}">
                <a16:creationId xmlns:a16="http://schemas.microsoft.com/office/drawing/2014/main" id="{5B410BD6-5C2A-DBD4-83B7-8E2E225A820D}"/>
              </a:ext>
            </a:extLst>
          </p:cNvPr>
          <p:cNvSpPr>
            <a:spLocks noGrp="1"/>
          </p:cNvSpPr>
          <p:nvPr>
            <p:ph type="sldNum" sz="quarter" idx="12"/>
          </p:nvPr>
        </p:nvSpPr>
        <p:spPr/>
        <p:txBody>
          <a:bodyPr/>
          <a:lstStyle/>
          <a:p>
            <a:fld id="{28BD686F-C9FF-4717-8FCE-A9A8E00F4F71}" type="slidenum">
              <a:rPr kumimoji="1" lang="ja-JP" altLang="en-US" smtClean="0"/>
              <a:t>5</a:t>
            </a:fld>
            <a:endParaRPr kumimoji="1" lang="ja-JP" altLang="en-US"/>
          </a:p>
        </p:txBody>
      </p:sp>
    </p:spTree>
    <p:extLst>
      <p:ext uri="{BB962C8B-B14F-4D97-AF65-F5344CB8AC3E}">
        <p14:creationId xmlns:p14="http://schemas.microsoft.com/office/powerpoint/2010/main" val="13141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71F67-96D6-E444-AE06-DA155DA60833}"/>
              </a:ext>
            </a:extLst>
          </p:cNvPr>
          <p:cNvSpPr>
            <a:spLocks noGrp="1"/>
          </p:cNvSpPr>
          <p:nvPr>
            <p:ph type="title"/>
          </p:nvPr>
        </p:nvSpPr>
        <p:spPr/>
        <p:txBody>
          <a:bodyPr/>
          <a:lstStyle/>
          <a:p>
            <a:r>
              <a:rPr kumimoji="1" lang="ja-JP" altLang="en-US" dirty="0"/>
              <a:t>保護主義が台頭する背景</a:t>
            </a:r>
          </a:p>
        </p:txBody>
      </p:sp>
      <p:sp>
        <p:nvSpPr>
          <p:cNvPr id="5" name="コンテンツ プレースホルダー 4">
            <a:extLst>
              <a:ext uri="{FF2B5EF4-FFF2-40B4-BE49-F238E27FC236}">
                <a16:creationId xmlns:a16="http://schemas.microsoft.com/office/drawing/2014/main" id="{DD4C1C00-998A-031B-9E61-97733E451A63}"/>
              </a:ext>
            </a:extLst>
          </p:cNvPr>
          <p:cNvSpPr>
            <a:spLocks noGrp="1"/>
          </p:cNvSpPr>
          <p:nvPr>
            <p:ph idx="1"/>
          </p:nvPr>
        </p:nvSpPr>
        <p:spPr>
          <a:xfrm>
            <a:off x="519113" y="1825625"/>
            <a:ext cx="11310937" cy="4351338"/>
          </a:xfrm>
        </p:spPr>
        <p:txBody>
          <a:bodyPr>
            <a:normAutofit fontScale="92500" lnSpcReduction="10000"/>
          </a:bodyPr>
          <a:lstStyle/>
          <a:p>
            <a:r>
              <a:rPr lang="ja-JP" altLang="en-US" dirty="0"/>
              <a:t>貿易収支の不均衡</a:t>
            </a:r>
            <a:endParaRPr lang="en-US" altLang="ja-JP" dirty="0"/>
          </a:p>
          <a:p>
            <a:pPr>
              <a:buFont typeface="Wingdings" panose="05000000000000000000" pitchFamily="2" charset="2"/>
              <a:buChar char="Ø"/>
            </a:pPr>
            <a:r>
              <a:rPr lang="ja-JP" altLang="en-US" dirty="0"/>
              <a:t>マクロ経済を表す基本式で貿易摩擦を考える</a:t>
            </a:r>
            <a:endParaRPr lang="pt-BR" altLang="ja-JP" dirty="0"/>
          </a:p>
          <a:p>
            <a:pPr marL="0" indent="0">
              <a:buNone/>
            </a:pPr>
            <a:r>
              <a:rPr lang="pt-BR" altLang="ja-JP" dirty="0"/>
              <a:t>Y(</a:t>
            </a:r>
            <a:r>
              <a:rPr lang="ja-JP" altLang="en-US" dirty="0"/>
              <a:t>国内生産</a:t>
            </a:r>
            <a:r>
              <a:rPr lang="en-US" altLang="ja-JP" dirty="0"/>
              <a:t>)</a:t>
            </a:r>
            <a:r>
              <a:rPr lang="ja-JP" altLang="en-US" dirty="0"/>
              <a:t>＋</a:t>
            </a:r>
            <a:r>
              <a:rPr lang="pt-BR" altLang="ja-JP" dirty="0"/>
              <a:t>M(</a:t>
            </a:r>
            <a:r>
              <a:rPr lang="ja-JP" altLang="en-US" dirty="0"/>
              <a:t>輸入</a:t>
            </a:r>
            <a:r>
              <a:rPr lang="en-US" altLang="ja-JP" dirty="0"/>
              <a:t>)</a:t>
            </a:r>
            <a:r>
              <a:rPr lang="ja-JP" altLang="en-US" dirty="0"/>
              <a:t>＝</a:t>
            </a:r>
            <a:r>
              <a:rPr lang="pt-BR" altLang="ja-JP" dirty="0"/>
              <a:t>C(</a:t>
            </a:r>
            <a:r>
              <a:rPr lang="ja-JP" altLang="en-US" dirty="0"/>
              <a:t>消費</a:t>
            </a:r>
            <a:r>
              <a:rPr lang="en-US" altLang="ja-JP" dirty="0"/>
              <a:t>)</a:t>
            </a:r>
            <a:r>
              <a:rPr lang="ja-JP" altLang="en-US" dirty="0"/>
              <a:t>＋</a:t>
            </a:r>
            <a:r>
              <a:rPr lang="pt-BR" altLang="ja-JP" dirty="0"/>
              <a:t>I(</a:t>
            </a:r>
            <a:r>
              <a:rPr lang="ja-JP" altLang="en-US" dirty="0"/>
              <a:t>投資</a:t>
            </a:r>
            <a:r>
              <a:rPr lang="en-US" altLang="ja-JP" dirty="0"/>
              <a:t>)</a:t>
            </a:r>
            <a:r>
              <a:rPr lang="ja-JP" altLang="en-US" dirty="0"/>
              <a:t>＋</a:t>
            </a:r>
            <a:r>
              <a:rPr lang="pt-BR" altLang="ja-JP" dirty="0"/>
              <a:t>G(</a:t>
            </a:r>
            <a:r>
              <a:rPr lang="ja-JP" altLang="en-US" dirty="0"/>
              <a:t>政府支出</a:t>
            </a:r>
            <a:r>
              <a:rPr lang="en-US" altLang="ja-JP" dirty="0"/>
              <a:t>)</a:t>
            </a:r>
            <a:r>
              <a:rPr lang="ja-JP" altLang="en-US" dirty="0"/>
              <a:t>＋</a:t>
            </a:r>
            <a:r>
              <a:rPr lang="pt-BR" altLang="ja-JP" dirty="0"/>
              <a:t>X(</a:t>
            </a:r>
            <a:r>
              <a:rPr lang="ja-JP" altLang="en-US" dirty="0"/>
              <a:t>輸出</a:t>
            </a:r>
            <a:r>
              <a:rPr lang="en-US" altLang="ja-JP" dirty="0"/>
              <a:t>)</a:t>
            </a:r>
          </a:p>
          <a:p>
            <a:pPr marL="0" indent="0">
              <a:buNone/>
            </a:pPr>
            <a:r>
              <a:rPr lang="ja-JP" altLang="en-US" dirty="0"/>
              <a:t>　　（国内総供給）　＝（需要先（家計・企業・政府・外国））</a:t>
            </a:r>
          </a:p>
          <a:p>
            <a:pPr>
              <a:buFont typeface="Wingdings" panose="05000000000000000000" pitchFamily="2" charset="2"/>
              <a:buChar char="Ø"/>
            </a:pPr>
            <a:r>
              <a:rPr lang="ja-JP" altLang="en-US" dirty="0"/>
              <a:t>知りたい貿易収支を左辺に表すと、</a:t>
            </a:r>
            <a:endParaRPr lang="en-US" altLang="ja-JP" dirty="0"/>
          </a:p>
          <a:p>
            <a:pPr marL="0" indent="0" algn="ctr">
              <a:buNone/>
            </a:pPr>
            <a:r>
              <a:rPr lang="en-US" altLang="ja-JP" dirty="0"/>
              <a:t>X―M</a:t>
            </a:r>
            <a:r>
              <a:rPr lang="ja-JP" altLang="en-US" dirty="0"/>
              <a:t>＝</a:t>
            </a:r>
            <a:r>
              <a:rPr lang="en-US" altLang="ja-JP" dirty="0"/>
              <a:t>Y―</a:t>
            </a:r>
            <a:r>
              <a:rPr lang="ja-JP" altLang="en-US" dirty="0"/>
              <a:t>（</a:t>
            </a:r>
            <a:r>
              <a:rPr lang="en-US" altLang="ja-JP" dirty="0"/>
              <a:t>C</a:t>
            </a:r>
            <a:r>
              <a:rPr lang="ja-JP" altLang="en-US" dirty="0"/>
              <a:t>＋</a:t>
            </a:r>
            <a:r>
              <a:rPr lang="en-US" altLang="ja-JP" dirty="0"/>
              <a:t>I</a:t>
            </a:r>
            <a:r>
              <a:rPr lang="ja-JP" altLang="en-US" dirty="0"/>
              <a:t>＋</a:t>
            </a:r>
            <a:r>
              <a:rPr lang="en-US" altLang="ja-JP" dirty="0"/>
              <a:t>G</a:t>
            </a:r>
            <a:r>
              <a:rPr lang="ja-JP" altLang="en-US" dirty="0"/>
              <a:t>）</a:t>
            </a:r>
          </a:p>
          <a:p>
            <a:pPr marL="0" indent="0">
              <a:buNone/>
            </a:pPr>
            <a:r>
              <a:rPr lang="en-US" altLang="ja-JP" dirty="0">
                <a:sym typeface="Wingdings" panose="05000000000000000000" pitchFamily="2" charset="2"/>
              </a:rPr>
              <a:t></a:t>
            </a:r>
            <a:r>
              <a:rPr lang="ja-JP" altLang="en-US" dirty="0">
                <a:sym typeface="Wingdings" panose="05000000000000000000" pitchFamily="2" charset="2"/>
              </a:rPr>
              <a:t>貿</a:t>
            </a:r>
            <a:r>
              <a:rPr lang="ja-JP" altLang="en-US" dirty="0"/>
              <a:t>易収支は国内生産（</a:t>
            </a:r>
            <a:r>
              <a:rPr lang="en-US" altLang="ja-JP" dirty="0"/>
              <a:t>Y</a:t>
            </a:r>
            <a:r>
              <a:rPr lang="ja-JP" altLang="en-US" dirty="0"/>
              <a:t>）と国内需要（</a:t>
            </a:r>
            <a:r>
              <a:rPr lang="en-US" altLang="ja-JP" dirty="0"/>
              <a:t>C+I+G</a:t>
            </a:r>
            <a:r>
              <a:rPr lang="ja-JP" altLang="en-US" dirty="0"/>
              <a:t>）の大小関係で決定</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貿易</a:t>
            </a:r>
            <a:r>
              <a:rPr lang="ja-JP" altLang="en-US" dirty="0"/>
              <a:t>摩擦の背景には赤字国の過剰消費と黒字国の過剰貯蓄という構造</a:t>
            </a:r>
            <a:endParaRPr lang="en-US" altLang="ja-JP" dirty="0"/>
          </a:p>
          <a:p>
            <a:pPr marL="0" indent="0">
              <a:buNone/>
            </a:pPr>
            <a:r>
              <a:rPr lang="en-US" altLang="ja-JP" dirty="0">
                <a:sym typeface="Wingdings" panose="05000000000000000000" pitchFamily="2" charset="2"/>
              </a:rPr>
              <a:t></a:t>
            </a:r>
            <a:r>
              <a:rPr lang="ja-JP" altLang="en-US" dirty="0"/>
              <a:t>不均衡是正には貿易相手国を一方的に非難するのではなく、互いにこうした国内の状況を変えていく努力が必要</a:t>
            </a:r>
          </a:p>
        </p:txBody>
      </p:sp>
      <p:sp>
        <p:nvSpPr>
          <p:cNvPr id="3" name="Slide Number Placeholder 2">
            <a:extLst>
              <a:ext uri="{FF2B5EF4-FFF2-40B4-BE49-F238E27FC236}">
                <a16:creationId xmlns:a16="http://schemas.microsoft.com/office/drawing/2014/main" id="{9F2F4C04-78D0-F5D9-6088-55106789FABE}"/>
              </a:ext>
            </a:extLst>
          </p:cNvPr>
          <p:cNvSpPr>
            <a:spLocks noGrp="1"/>
          </p:cNvSpPr>
          <p:nvPr>
            <p:ph type="sldNum" sz="quarter" idx="12"/>
          </p:nvPr>
        </p:nvSpPr>
        <p:spPr/>
        <p:txBody>
          <a:bodyPr/>
          <a:lstStyle/>
          <a:p>
            <a:fld id="{28BD686F-C9FF-4717-8FCE-A9A8E00F4F71}" type="slidenum">
              <a:rPr kumimoji="1" lang="ja-JP" altLang="en-US" smtClean="0"/>
              <a:t>6</a:t>
            </a:fld>
            <a:endParaRPr kumimoji="1" lang="ja-JP" altLang="en-US"/>
          </a:p>
        </p:txBody>
      </p:sp>
    </p:spTree>
    <p:extLst>
      <p:ext uri="{BB962C8B-B14F-4D97-AF65-F5344CB8AC3E}">
        <p14:creationId xmlns:p14="http://schemas.microsoft.com/office/powerpoint/2010/main" val="372866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E8A7B-5C7C-7ACD-DA64-440AD734EB8F}"/>
              </a:ext>
            </a:extLst>
          </p:cNvPr>
          <p:cNvSpPr>
            <a:spLocks noGrp="1"/>
          </p:cNvSpPr>
          <p:nvPr>
            <p:ph type="title"/>
          </p:nvPr>
        </p:nvSpPr>
        <p:spPr>
          <a:xfrm>
            <a:off x="881063" y="0"/>
            <a:ext cx="10515600" cy="1325563"/>
          </a:xfrm>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A376818D-7ECA-15E7-F914-AD529558AF1B}"/>
              </a:ext>
            </a:extLst>
          </p:cNvPr>
          <p:cNvSpPr>
            <a:spLocks noGrp="1"/>
          </p:cNvSpPr>
          <p:nvPr>
            <p:ph sz="half" idx="1"/>
          </p:nvPr>
        </p:nvSpPr>
        <p:spPr>
          <a:xfrm>
            <a:off x="214312" y="1028700"/>
            <a:ext cx="10199688" cy="6029325"/>
          </a:xfrm>
        </p:spPr>
        <p:txBody>
          <a:bodyPr>
            <a:normAutofit fontScale="92500" lnSpcReduction="10000"/>
          </a:bodyPr>
          <a:lstStyle/>
          <a:p>
            <a:r>
              <a:rPr kumimoji="1" lang="ja-JP" altLang="en-US" dirty="0"/>
              <a:t>雇用への不安</a:t>
            </a:r>
            <a:endParaRPr kumimoji="1" lang="en-US" altLang="ja-JP" dirty="0"/>
          </a:p>
          <a:p>
            <a:pPr>
              <a:buFont typeface="Wingdings" panose="05000000000000000000" pitchFamily="2" charset="2"/>
              <a:buChar char="Ø"/>
            </a:pPr>
            <a:r>
              <a:rPr kumimoji="1" lang="ja-JP" altLang="en-US" dirty="0"/>
              <a:t>オーターらの研究</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米・輸入拡大期</a:t>
            </a:r>
            <a:r>
              <a:rPr kumimoji="1" lang="en-US" altLang="ja-JP" dirty="0">
                <a:sym typeface="Wingdings" panose="05000000000000000000" pitchFamily="2" charset="2"/>
              </a:rPr>
              <a:t>99</a:t>
            </a:r>
            <a:r>
              <a:rPr lang="ja-JP" altLang="en-US" dirty="0">
                <a:sym typeface="Wingdings" panose="05000000000000000000" pitchFamily="2" charset="2"/>
              </a:rPr>
              <a:t>～</a:t>
            </a:r>
            <a:r>
              <a:rPr lang="en-US" altLang="ja-JP" dirty="0">
                <a:sym typeface="Wingdings" panose="05000000000000000000" pitchFamily="2" charset="2"/>
              </a:rPr>
              <a:t>11</a:t>
            </a:r>
            <a:r>
              <a:rPr lang="ja-JP" altLang="en-US" dirty="0">
                <a:sym typeface="Wingdings" panose="05000000000000000000" pitchFamily="2" charset="2"/>
              </a:rPr>
              <a:t>年にかけて</a:t>
            </a:r>
            <a:r>
              <a:rPr lang="en-US" altLang="ja-JP" dirty="0">
                <a:sym typeface="Wingdings" panose="05000000000000000000" pitchFamily="2" charset="2"/>
              </a:rPr>
              <a:t>200~240</a:t>
            </a:r>
            <a:r>
              <a:rPr lang="ja-JP" altLang="en-US" dirty="0">
                <a:sym typeface="Wingdings" panose="05000000000000000000" pitchFamily="2" charset="2"/>
              </a:rPr>
              <a:t>万人が製造業で職を失う</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中国からの輸入が多い地域で</a:t>
            </a:r>
            <a:r>
              <a:rPr kumimoji="1" lang="en-US" altLang="ja-JP" dirty="0">
                <a:sym typeface="Wingdings" panose="05000000000000000000" pitchFamily="2" charset="2"/>
              </a:rPr>
              <a:t>2016</a:t>
            </a:r>
            <a:r>
              <a:rPr kumimoji="1" lang="ja-JP" altLang="en-US" dirty="0">
                <a:sym typeface="Wingdings" panose="05000000000000000000" pitchFamily="2" charset="2"/>
              </a:rPr>
              <a:t>年共和党（トランプ）支持</a:t>
            </a:r>
            <a:endParaRPr kumimoji="1" lang="en-US" altLang="ja-JP" dirty="0"/>
          </a:p>
          <a:p>
            <a:pPr>
              <a:buFont typeface="Wingdings" panose="05000000000000000000" pitchFamily="2" charset="2"/>
              <a:buChar char="Ø"/>
            </a:pPr>
            <a:r>
              <a:rPr kumimoji="1" lang="ja-JP" altLang="en-US" dirty="0"/>
              <a:t>米ピュー・リサーチ・センターの調査</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「貿易は良いことだ」が</a:t>
            </a:r>
            <a:r>
              <a:rPr lang="en-US" altLang="ja-JP" dirty="0">
                <a:sym typeface="Wingdings" panose="05000000000000000000" pitchFamily="2" charset="2"/>
              </a:rPr>
              <a:t>72</a:t>
            </a:r>
            <a:r>
              <a:rPr lang="ja-JP" altLang="en-US" dirty="0">
                <a:sym typeface="Wingdings" panose="05000000000000000000" pitchFamily="2" charset="2"/>
              </a:rPr>
              <a:t>％である一方「貿易は雇用をもたらす」は</a:t>
            </a:r>
            <a:r>
              <a:rPr lang="en-US" altLang="ja-JP" dirty="0">
                <a:sym typeface="Wingdings" panose="05000000000000000000" pitchFamily="2" charset="2"/>
              </a:rPr>
              <a:t>21</a:t>
            </a:r>
            <a:r>
              <a:rPr lang="ja-JP" altLang="en-US" dirty="0">
                <a:sym typeface="Wingdings" panose="05000000000000000000" pitchFamily="2" charset="2"/>
              </a:rPr>
              <a:t>％、「賃金を上げる」は</a:t>
            </a:r>
            <a:r>
              <a:rPr lang="en-US" altLang="ja-JP" dirty="0">
                <a:sym typeface="Wingdings" panose="05000000000000000000" pitchFamily="2" charset="2"/>
              </a:rPr>
              <a:t>15</a:t>
            </a:r>
            <a:r>
              <a:rPr lang="ja-JP" altLang="en-US" dirty="0">
                <a:sym typeface="Wingdings" panose="05000000000000000000" pitchFamily="2" charset="2"/>
              </a:rPr>
              <a:t>％</a:t>
            </a:r>
            <a:endParaRPr lang="en-US" altLang="ja-JP" dirty="0">
              <a:sym typeface="Wingdings" panose="05000000000000000000" pitchFamily="2" charset="2"/>
            </a:endParaRPr>
          </a:p>
          <a:p>
            <a:pPr>
              <a:buFont typeface="Wingdings" panose="05000000000000000000" pitchFamily="2" charset="2"/>
              <a:buChar char="Ø"/>
            </a:pPr>
            <a:r>
              <a:rPr kumimoji="1" lang="ja-JP" altLang="en-US" dirty="0">
                <a:sym typeface="Wingdings" panose="05000000000000000000" pitchFamily="2" charset="2"/>
              </a:rPr>
              <a:t>日本全国</a:t>
            </a:r>
            <a:r>
              <a:rPr kumimoji="1" lang="en-US" altLang="ja-JP" dirty="0">
                <a:sym typeface="Wingdings" panose="05000000000000000000" pitchFamily="2" charset="2"/>
              </a:rPr>
              <a:t>1</a:t>
            </a:r>
            <a:r>
              <a:rPr kumimoji="1" lang="ja-JP" altLang="en-US" dirty="0">
                <a:sym typeface="Wingdings" panose="05000000000000000000" pitchFamily="2" charset="2"/>
              </a:rPr>
              <a:t>万人アンケート調査</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農林水産業就業者が多い地域に居住する人は貿易自由化に反対傾向</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引越意向無い人ほど反対強く、</a:t>
            </a:r>
            <a:r>
              <a:rPr kumimoji="1" lang="ja-JP" altLang="en-US" dirty="0"/>
              <a:t>地域経済への打撃の懸念</a:t>
            </a:r>
            <a:endParaRPr kumimoji="1" lang="en-US" altLang="ja-JP" dirty="0"/>
          </a:p>
          <a:p>
            <a:pPr>
              <a:buFont typeface="Wingdings" panose="05000000000000000000" pitchFamily="2" charset="2"/>
              <a:buChar char="Ø"/>
            </a:pPr>
            <a:r>
              <a:rPr lang="ja-JP" altLang="en-US" dirty="0"/>
              <a:t>貿易自由化の推進には打撃を受ける個人・地域への補償や輸出参加への支援なども進める必要</a:t>
            </a:r>
            <a:endParaRPr kumimoji="1" lang="ja-JP" altLang="en-US" dirty="0"/>
          </a:p>
        </p:txBody>
      </p:sp>
      <p:sp>
        <p:nvSpPr>
          <p:cNvPr id="4" name="Slide Number Placeholder 3">
            <a:extLst>
              <a:ext uri="{FF2B5EF4-FFF2-40B4-BE49-F238E27FC236}">
                <a16:creationId xmlns:a16="http://schemas.microsoft.com/office/drawing/2014/main" id="{FA4E1F50-06E7-DD0B-40EC-E369869D896C}"/>
              </a:ext>
            </a:extLst>
          </p:cNvPr>
          <p:cNvSpPr>
            <a:spLocks noGrp="1"/>
          </p:cNvSpPr>
          <p:nvPr>
            <p:ph type="sldNum" sz="quarter" idx="12"/>
          </p:nvPr>
        </p:nvSpPr>
        <p:spPr/>
        <p:txBody>
          <a:bodyPr/>
          <a:lstStyle/>
          <a:p>
            <a:fld id="{28BD686F-C9FF-4717-8FCE-A9A8E00F4F71}" type="slidenum">
              <a:rPr kumimoji="1" lang="ja-JP" altLang="en-US" smtClean="0"/>
              <a:t>7</a:t>
            </a:fld>
            <a:endParaRPr kumimoji="1" lang="ja-JP" altLang="en-US"/>
          </a:p>
        </p:txBody>
      </p:sp>
    </p:spTree>
    <p:extLst>
      <p:ext uri="{BB962C8B-B14F-4D97-AF65-F5344CB8AC3E}">
        <p14:creationId xmlns:p14="http://schemas.microsoft.com/office/powerpoint/2010/main" val="32077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1D4CC-8BFB-1A01-DF1B-D66FE9618106}"/>
              </a:ext>
            </a:extLst>
          </p:cNvPr>
          <p:cNvSpPr>
            <a:spLocks noGrp="1"/>
          </p:cNvSpPr>
          <p:nvPr>
            <p:ph type="title"/>
          </p:nvPr>
        </p:nvSpPr>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7E6233D6-F2E3-A9D1-A628-CC30E03173D3}"/>
              </a:ext>
            </a:extLst>
          </p:cNvPr>
          <p:cNvSpPr>
            <a:spLocks noGrp="1"/>
          </p:cNvSpPr>
          <p:nvPr>
            <p:ph sz="half" idx="1"/>
          </p:nvPr>
        </p:nvSpPr>
        <p:spPr>
          <a:xfrm>
            <a:off x="123825" y="1825625"/>
            <a:ext cx="11450108" cy="4351338"/>
          </a:xfrm>
        </p:spPr>
        <p:txBody>
          <a:bodyPr>
            <a:normAutofit fontScale="92500" lnSpcReduction="10000"/>
          </a:bodyPr>
          <a:lstStyle/>
          <a:p>
            <a:r>
              <a:rPr kumimoji="1" lang="ja-JP" altLang="en-US" dirty="0"/>
              <a:t>行動バイアス</a:t>
            </a:r>
            <a:endParaRPr kumimoji="1" lang="en-US" altLang="ja-JP" dirty="0"/>
          </a:p>
          <a:p>
            <a:pPr>
              <a:buFont typeface="Wingdings" panose="05000000000000000000" pitchFamily="2" charset="2"/>
              <a:buChar char="Ø"/>
            </a:pPr>
            <a:r>
              <a:rPr kumimoji="1" lang="ja-JP" altLang="en-US" dirty="0"/>
              <a:t>保護主義指示の非経済的な要因も。その一つが現状維持バイアス</a:t>
            </a:r>
            <a:endParaRPr kumimoji="1" lang="en-US" altLang="ja-JP" dirty="0"/>
          </a:p>
          <a:p>
            <a:pPr>
              <a:buFont typeface="Wingdings" panose="05000000000000000000" pitchFamily="2" charset="2"/>
              <a:buChar char="Ø"/>
            </a:pPr>
            <a:r>
              <a:rPr lang="en-US" altLang="ja-JP" dirty="0"/>
              <a:t>2</a:t>
            </a:r>
            <a:r>
              <a:rPr lang="ja-JP" altLang="en-US" dirty="0"/>
              <a:t>章扉絵のクイズ</a:t>
            </a:r>
            <a:r>
              <a:rPr lang="en-US" altLang="ja-JP" dirty="0"/>
              <a:t>Q2.2</a:t>
            </a:r>
            <a:r>
              <a:rPr lang="ja-JP" altLang="en-US" dirty="0"/>
              <a:t>の自分の回答と照らし合わせてみよう</a:t>
            </a:r>
            <a:endParaRPr lang="en-US" altLang="ja-JP" dirty="0"/>
          </a:p>
          <a:p>
            <a:pPr>
              <a:buFont typeface="Wingdings" panose="05000000000000000000" pitchFamily="2" charset="2"/>
              <a:buChar char="Ø"/>
            </a:pPr>
            <a:r>
              <a:rPr kumimoji="1" lang="en-US" altLang="ja-JP" dirty="0"/>
              <a:t>Q1</a:t>
            </a:r>
            <a:r>
              <a:rPr kumimoji="1" lang="ja-JP" altLang="en-US" dirty="0"/>
              <a:t>この宝くじの期待収入（</a:t>
            </a:r>
            <a:r>
              <a:rPr kumimoji="1" lang="en-US" altLang="ja-JP" dirty="0"/>
              <a:t>1/100×100</a:t>
            </a:r>
            <a:r>
              <a:rPr kumimoji="1" lang="ja-JP" altLang="en-US" dirty="0"/>
              <a:t>万円）は</a:t>
            </a:r>
            <a:r>
              <a:rPr kumimoji="1" lang="en-US" altLang="ja-JP" dirty="0"/>
              <a:t>1</a:t>
            </a:r>
            <a:r>
              <a:rPr kumimoji="1" lang="ja-JP" altLang="en-US" dirty="0"/>
              <a:t>万円なので</a:t>
            </a:r>
            <a:r>
              <a:rPr kumimoji="1" lang="en-US" altLang="ja-JP" dirty="0"/>
              <a:t>2</a:t>
            </a:r>
            <a:r>
              <a:rPr kumimoji="1" lang="ja-JP" altLang="en-US" dirty="0"/>
              <a:t>千円で買うのは経済合理的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図</a:t>
            </a:r>
            <a:r>
              <a:rPr kumimoji="1" lang="en-US" altLang="ja-JP" dirty="0">
                <a:sym typeface="Wingdings" panose="05000000000000000000" pitchFamily="2" charset="2"/>
              </a:rPr>
              <a:t>2</a:t>
            </a:r>
            <a:r>
              <a:rPr kumimoji="1" lang="ja-JP" altLang="en-US" dirty="0">
                <a:sym typeface="Wingdings" panose="05000000000000000000" pitchFamily="2" charset="2"/>
              </a:rPr>
              <a:t>－</a:t>
            </a:r>
            <a:r>
              <a:rPr kumimoji="1" lang="en-US" altLang="ja-JP" dirty="0">
                <a:sym typeface="Wingdings" panose="05000000000000000000" pitchFamily="2" charset="2"/>
              </a:rPr>
              <a:t>2</a:t>
            </a:r>
            <a:r>
              <a:rPr kumimoji="1" lang="ja-JP" altLang="en-US" dirty="0">
                <a:sym typeface="Wingdings" panose="05000000000000000000" pitchFamily="2" charset="2"/>
              </a:rPr>
              <a:t>：ただし「買わない」が過半</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興味深いのは「買わない」はずなのに持っていたら「売らない」が過半になること</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同じ価値であっても人は自分が保有しているものは高く評価してしまう「保有効果」</a:t>
            </a:r>
            <a:r>
              <a:rPr lang="ja-JP" altLang="en-US" dirty="0">
                <a:sym typeface="Wingdings" panose="05000000000000000000" pitchFamily="2" charset="2"/>
              </a:rPr>
              <a:t>がある</a:t>
            </a:r>
            <a:endParaRPr lang="en-US" altLang="ja-JP" dirty="0">
              <a:sym typeface="Wingdings" panose="05000000000000000000" pitchFamily="2" charset="2"/>
            </a:endParaRPr>
          </a:p>
        </p:txBody>
      </p:sp>
      <p:sp>
        <p:nvSpPr>
          <p:cNvPr id="4" name="Slide Number Placeholder 3">
            <a:extLst>
              <a:ext uri="{FF2B5EF4-FFF2-40B4-BE49-F238E27FC236}">
                <a16:creationId xmlns:a16="http://schemas.microsoft.com/office/drawing/2014/main" id="{35E582F4-1C9D-DABC-F2C8-DCEB35EDAA4E}"/>
              </a:ext>
            </a:extLst>
          </p:cNvPr>
          <p:cNvSpPr>
            <a:spLocks noGrp="1"/>
          </p:cNvSpPr>
          <p:nvPr>
            <p:ph type="sldNum" sz="quarter" idx="12"/>
          </p:nvPr>
        </p:nvSpPr>
        <p:spPr/>
        <p:txBody>
          <a:bodyPr/>
          <a:lstStyle/>
          <a:p>
            <a:fld id="{28BD686F-C9FF-4717-8FCE-A9A8E00F4F71}" type="slidenum">
              <a:rPr kumimoji="1" lang="ja-JP" altLang="en-US" smtClean="0"/>
              <a:t>8</a:t>
            </a:fld>
            <a:endParaRPr kumimoji="1" lang="ja-JP" altLang="en-US"/>
          </a:p>
        </p:txBody>
      </p:sp>
    </p:spTree>
    <p:extLst>
      <p:ext uri="{BB962C8B-B14F-4D97-AF65-F5344CB8AC3E}">
        <p14:creationId xmlns:p14="http://schemas.microsoft.com/office/powerpoint/2010/main" val="7370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7954E-ED57-682B-4796-20E56596410F}"/>
              </a:ext>
            </a:extLst>
          </p:cNvPr>
          <p:cNvSpPr>
            <a:spLocks noGrp="1"/>
          </p:cNvSpPr>
          <p:nvPr>
            <p:ph type="title"/>
          </p:nvPr>
        </p:nvSpPr>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72D2C6A4-BDA6-0BFD-4B10-7037B194D397}"/>
              </a:ext>
            </a:extLst>
          </p:cNvPr>
          <p:cNvSpPr>
            <a:spLocks noGrp="1"/>
          </p:cNvSpPr>
          <p:nvPr>
            <p:ph sz="half" idx="1"/>
          </p:nvPr>
        </p:nvSpPr>
        <p:spPr>
          <a:xfrm>
            <a:off x="166687" y="1762125"/>
            <a:ext cx="11652780" cy="4648994"/>
          </a:xfrm>
        </p:spPr>
        <p:txBody>
          <a:bodyPr/>
          <a:lstStyle/>
          <a:p>
            <a:pPr marL="0" indent="0">
              <a:buNone/>
            </a:pPr>
            <a:r>
              <a:rPr lang="ja-JP" altLang="en-US" dirty="0"/>
              <a:t>期待収入が同じなので、整合的な回答は「買う」なら「売らない」か、「買わない」なら「売る」</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実際は</a:t>
            </a:r>
            <a:r>
              <a:rPr kumimoji="1" lang="ja-JP" altLang="en-US" dirty="0"/>
              <a:t>不整合な回答が多い</a:t>
            </a:r>
            <a:endParaRPr kumimoji="1" lang="en-US" altLang="ja-JP" dirty="0"/>
          </a:p>
          <a:p>
            <a:pPr marL="0" indent="0">
              <a:buNone/>
            </a:pPr>
            <a:r>
              <a:rPr kumimoji="1" lang="en-US" altLang="ja-JP" dirty="0"/>
              <a:t>Q1</a:t>
            </a:r>
            <a:r>
              <a:rPr kumimoji="1" lang="ja-JP" altLang="en-US" dirty="0"/>
              <a:t>「</a:t>
            </a:r>
            <a:r>
              <a:rPr kumimoji="1" lang="ja-JP" altLang="en-US" strike="dblStrike" dirty="0"/>
              <a:t>買う</a:t>
            </a:r>
            <a:r>
              <a:rPr kumimoji="1" lang="ja-JP" altLang="en-US" dirty="0">
                <a:solidFill>
                  <a:srgbClr val="FF0000"/>
                </a:solidFill>
              </a:rPr>
              <a:t>買わない</a:t>
            </a:r>
            <a:r>
              <a:rPr kumimoji="1" lang="ja-JP" altLang="en-US" dirty="0"/>
              <a:t>」＆ </a:t>
            </a:r>
            <a:r>
              <a:rPr kumimoji="1" lang="en-US" altLang="ja-JP" dirty="0"/>
              <a:t>Q2</a:t>
            </a:r>
            <a:r>
              <a:rPr kumimoji="1" lang="ja-JP" altLang="en-US" dirty="0"/>
              <a:t>「売らない」）</a:t>
            </a:r>
            <a:r>
              <a:rPr lang="ja-JP" altLang="en-US" dirty="0"/>
              <a:t>人は</a:t>
            </a:r>
            <a:r>
              <a:rPr lang="en-US" altLang="ja-JP" dirty="0"/>
              <a:t>6</a:t>
            </a:r>
            <a:r>
              <a:rPr lang="ja-JP" altLang="en-US" dirty="0"/>
              <a:t>割強</a:t>
            </a:r>
            <a:r>
              <a:rPr kumimoji="1" lang="ja-JP" altLang="en-US" dirty="0"/>
              <a:t>（</a:t>
            </a:r>
            <a:r>
              <a:rPr kumimoji="1" lang="en-US" altLang="ja-JP" dirty="0"/>
              <a:t>P62,7</a:t>
            </a:r>
            <a:r>
              <a:rPr kumimoji="1" lang="ja-JP" altLang="en-US" dirty="0"/>
              <a:t>行目訂正） </a:t>
            </a:r>
            <a:endParaRPr lang="en-US" altLang="ja-JP" dirty="0"/>
          </a:p>
          <a:p>
            <a:pPr marL="0" indent="0">
              <a:buNone/>
            </a:pPr>
            <a:endParaRPr kumimoji="1" lang="ja-JP" altLang="en-US" dirty="0"/>
          </a:p>
          <a:p>
            <a:pPr marL="0" indent="0">
              <a:buNone/>
            </a:pPr>
            <a:r>
              <a:rPr kumimoji="1" lang="en-US" altLang="ja-JP" dirty="0">
                <a:sym typeface="Wingdings" panose="05000000000000000000" pitchFamily="2" charset="2"/>
              </a:rPr>
              <a:t></a:t>
            </a:r>
            <a:r>
              <a:rPr kumimoji="1" lang="ja-JP" altLang="en-US" dirty="0"/>
              <a:t>保有効果（現状維持バイアスの一種）がある人ほど貿易自由化への賛意低い（現状維持を選んでしまう）</a:t>
            </a:r>
            <a:endParaRPr kumimoji="1" lang="en-US" altLang="ja-JP" dirty="0"/>
          </a:p>
          <a:p>
            <a:pPr marL="0" indent="0">
              <a:buNone/>
            </a:pPr>
            <a:endParaRPr lang="en-US" altLang="ja-JP" dirty="0"/>
          </a:p>
        </p:txBody>
      </p:sp>
      <p:sp>
        <p:nvSpPr>
          <p:cNvPr id="4" name="Slide Number Placeholder 3">
            <a:extLst>
              <a:ext uri="{FF2B5EF4-FFF2-40B4-BE49-F238E27FC236}">
                <a16:creationId xmlns:a16="http://schemas.microsoft.com/office/drawing/2014/main" id="{DA91FC68-AA9B-7098-8C9F-B4BA1FECB00A}"/>
              </a:ext>
            </a:extLst>
          </p:cNvPr>
          <p:cNvSpPr>
            <a:spLocks noGrp="1"/>
          </p:cNvSpPr>
          <p:nvPr>
            <p:ph type="sldNum" sz="quarter" idx="12"/>
          </p:nvPr>
        </p:nvSpPr>
        <p:spPr/>
        <p:txBody>
          <a:bodyPr/>
          <a:lstStyle/>
          <a:p>
            <a:fld id="{28BD686F-C9FF-4717-8FCE-A9A8E00F4F71}" type="slidenum">
              <a:rPr kumimoji="1" lang="ja-JP" altLang="en-US" smtClean="0"/>
              <a:t>9</a:t>
            </a:fld>
            <a:endParaRPr kumimoji="1" lang="ja-JP" altLang="en-US"/>
          </a:p>
        </p:txBody>
      </p:sp>
    </p:spTree>
    <p:extLst>
      <p:ext uri="{BB962C8B-B14F-4D97-AF65-F5344CB8AC3E}">
        <p14:creationId xmlns:p14="http://schemas.microsoft.com/office/powerpoint/2010/main" val="7770784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2327</Words>
  <Application>Microsoft Macintosh PowerPoint</Application>
  <PresentationFormat>Widescreen</PresentationFormat>
  <Paragraphs>187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MMaCentury-Regular</vt:lpstr>
      <vt:lpstr>UDReiminPr6N-Light</vt:lpstr>
      <vt:lpstr>游ゴシック</vt:lpstr>
      <vt:lpstr>游ゴシック Light</vt:lpstr>
      <vt:lpstr>Arial</vt:lpstr>
      <vt:lpstr>Calibri</vt:lpstr>
      <vt:lpstr>Cambria Math</vt:lpstr>
      <vt:lpstr>Wingdings</vt:lpstr>
      <vt:lpstr>Office テーマ</vt:lpstr>
      <vt:lpstr>第2章 グローバル化と保護主義</vt:lpstr>
      <vt:lpstr>グローバル化と保護主義</vt:lpstr>
      <vt:lpstr>１　保護主義の歴史</vt:lpstr>
      <vt:lpstr>PowerPoint Presentation</vt:lpstr>
      <vt:lpstr>貿易摩擦と保護主義</vt:lpstr>
      <vt:lpstr>保護主義が台頭する背景</vt:lpstr>
      <vt:lpstr>保護主義が台頭する背景</vt:lpstr>
      <vt:lpstr>保護主義が台頭する背景</vt:lpstr>
      <vt:lpstr>保護主義が台頭する背景</vt:lpstr>
      <vt:lpstr>保護主義の政治経済学</vt:lpstr>
      <vt:lpstr>保護主義の政治経済学</vt:lpstr>
      <vt:lpstr>保護主義の政治経済学</vt:lpstr>
      <vt:lpstr>保護主義の政治経済学</vt:lpstr>
      <vt:lpstr>保護主義の政治経済学</vt:lpstr>
      <vt:lpstr>保護主義の新しい展開</vt:lpstr>
      <vt:lpstr>保護主義の新しい展開: 経済安全保障と保護主義</vt:lpstr>
      <vt:lpstr>保護主義の新しい展開: デジタル保護主義</vt:lpstr>
      <vt:lpstr>コラム2 グローバル・サプライチェーンをめぐる環境変化</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グローバル化と保護主義</dc:title>
  <dc:creator>伊藤　萬里</dc:creator>
  <cp:lastModifiedBy>Ayumu Tanaka</cp:lastModifiedBy>
  <cp:revision>19</cp:revision>
  <dcterms:created xsi:type="dcterms:W3CDTF">2023-01-18T00:50:58Z</dcterms:created>
  <dcterms:modified xsi:type="dcterms:W3CDTF">2023-10-03T01:40:23Z</dcterms:modified>
</cp:coreProperties>
</file>