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39" autoAdjust="0"/>
    <p:restoredTop sz="94601"/>
  </p:normalViewPr>
  <p:slideViewPr>
    <p:cSldViewPr snapToGrid="0">
      <p:cViewPr>
        <p:scale>
          <a:sx n="164" d="100"/>
          <a:sy n="164" d="100"/>
        </p:scale>
        <p:origin x="128"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46:31.140"/>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0 1,'92'0,"-1"0,1 0,-1 0,-2 0,3 0,2 0,3 0,2 0,-15 0,2 0,2 0,1 0,1 0,1 0,-1 0,5 0,0 0,1 0,0 0,1 0,-1 0,1 0,1 0,0 0,1 0,0 0,-1-1,0 2,-1-1,-5 1,1 0,-1 0,-1 1,0 0,-1 0,-1 1,7 0,-1 2,-1-1,-1 2,0-1,0 2,-4-1,0 1,0 1,-2 0,0 0,-3 1,7 1,-1 1,-3 0,-1 0,-1 0,10 1,-3 0,-2 0,-1-2,-11-2,-2 0,-1-1,-3-2,14 1,-4-1,-2-2,-10-1,-3-1,-2 0,24 0,-4-2,-11 2,-5-2,-9-1,-4 0,36-4,-21-2,-13-2,-5 5,-1-1,4 1,-1 3,2 1,5 1,5 0,11 0,5 0,2 0,1 0,-3 0,-5 0,-7 1,-10 1,-9 2,-7 2,-7-1,-3 1,-2-2,-5-1,-5 0,-5-1,1 1,2-1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48:56.172"/>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1 207,'60'0,"1"0,7 0,4 0,11 0,3 0,5 0,2-2,5-3,1-2,-3-2,-1-4,-6-2,-1-1,1-1,0-1,-8 2,-2 0,-4 3,-1 1,-7 3,-3 1,-12 3,-3 1,29 1,-18 3,-10 0,4 0,0 0,-3 0,-3 0,-6 0,-1 0,3-2,4-1,6 0,1-1,3 1,3 1,3 1,2 1,-2 0,-4 0,-6 0,-4 0,-3 0,-5 0,-5 0,-5 0,-6 1,-5 1,2 3,2 1,6 0,6 2,-3-2,-7 0,-7-3,-7-1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49:09.822"/>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0 34,'83'8,"1"-2,-12-6,16 0,-39 0,3 0,6 0,2 0,5 0,1 0,3 0,1 0,-2 0,0 0,-6 0,-1 0,-5 0,-2 0,42 0,-12 0,-12 0,-9 0,-8 0,-6 0,-3 0,-2 0,-1 0,-3 0,-1 0,-4 0,0 0,0 0,3 0,5 0,8 0,7 0,6 0,2 0,0 0,0 0,3 0,4 0,2-2,1-1,-4-2,4-2,0 2,1-2,0 2,-6 3,-5-3,-2 3,-3-1,0 1,0 2,2 0,3 0,-1 0,-10 0,-12 0,-14 0,-10 0,13 0,3 0,19 0,5 0,4 0,3 1,2 1,-2 2,-1 1,-3 1,-3 0,3-1,0 3,3 0,0 2,0-2,1 0,-2 0,-2-2,-8 0,-7-2,-7-1,-8 0,-2-1,-5 0,1 0,-3-2,-1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49:12.939"/>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1 108,'79'0,"0"0,4 0,-1 0,-3 0,2 0,11 0,2 0,-26 0,1 0,0 0,-1 0,-1 0,1 0,32 0,-1 0,-5 0,-2 0,-7 1,-2-2,-2 0,-2 0,-7 0,-3-1,-4 0,-3 0,-3 0,-3-1,37-4,-25-1,-25 1,-13 1,-5 3,6-2,8-4,7-1,3-1,2 0,1 4,1 1,7 4,5 1,2 1,-2 0,-12 0,-6 0,-1 0,0 0,4 0,3 2,3 3,4 3,4 2,4 1,2-1,6-2,3 1,2-1,-2 0,-1-2,-5-1,-3-2,-4 1,-4-1,-3-1,-3 0,0-1,-1 1,-2 0,-3 1,-6 1,-10-2,-9 0,-7 0,3 0,-3-1,10 2,-9-2,3-1,0 0,7 0,15 1,9 4,3 1,-9 2,-16-1,-11-3,-8-3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49:45.108"/>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75 142,'65'0,"-1"0,11 0,0 0,-2 0,1 0,14 0,4 0,-26 0,1 0,0-1,5 0,0-1,1 0,2-1,2 0,0-1,1 0,1-1,0 1,1-1,-1 0,1 1,1 0,1 1,1 0,5 1,2 0,-1 1,-4 0,0 1,0-1,-2 1,-1 0,-1 0,-6 0,-2 0,-2 0,22 1,-4-2,-4 0,-2 0,-8-1,0 0,-3 0,0-2,2 0,-1-1,-2 2,0-1,-4 0,-1-1,-5 0,0 1,-5-1,-1 1,0-1,0 0,-2 1,0 1,2 0,1 1,1 0,1 1,1 0,2 0,2 1,1 0,0 0,-1 0,0 0,0 0,-3 0,-2 0,-3 0,-2 0,40 0,-9 0,-7 0,2 0,8 3,6 2,-1 4,-13 1,-15-3,-17 0,-6-3,1 0,6 2,6-1,2 0,3-3,0-2,2 0,3 2,2 0,-5 1,-5 1,-7-1,-7 4,-4 2,-2 1,-4 3,-1 0,-3-1,-4 2,-5-3,-4 0,3 7,-4-3,3 5,-5-3,-7 4,-22 9,-9-1,-28 3,-12-7,-19-1,33-14,-3 0,-3-1,-2-1,1 0,1-1,5 0,1 0,-37 9,9 2,1 1,-4 2,35-10,-2 0,-5 0,-2 0,-6 1,-2 0,-3 0,-1 0,1-1,0-1,-4-1,1 0,-1-1,-1-1,-3-2,-1 0,-1-2,0-1,5 0,2-1,4-1,3 0,7 0,3 0,-42 0,5 0,1 0,-4 0,-1-3,0 1,3-4,1 0,1-2,0-2,-1 0,3 1,0 2,-3 1,-4 1,43 2,1 0,-3 2,0-1,-1 1,0 0,-5 1,0 0,-4 0,-1 0,-1 0,1 0,2 0,1 0,6 0,1 0,-42 0,9 0,3 0,5 0,6 0,10 0,8 0,5 0,3 0,1 0,1 0,-2 0,-2 0,-2 0,-2 0,-1 0,-1 0,0 0,1 0,-4 0,-3 0,-1-1,-2-2,2-2,-2-2,0 1,0 1,1 0,4 1,1-2,3-2,3 1,7 0,9 3,9-1,2-1,-3 1,1 0,2 1,7 2,-2-2,-3 3,-1-2,1 1,6-2,0-1,-7-3,7 2,-5-4,10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0:06.255"/>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18,'69'2,"-10"0,-34 1,-1 0,0-1,-1 2,1-2,-2 0,0 2,-1-2,1 2,3 0,1-2,2 0,4 0,2 0,2 0,-1 0,-3-2,-2 0,1 0,-3 0,0 0,-1 2,0 0,-2 0,0 0,-1-2,1 0,-1 0,0 0,1 0,0 0,1 0,1 0,4 0,5 0,5 0,0 0,-2 0,-4 0,-2 0,-1 0,1 0,2 0,1 0,1 0,2 0,1 0,5 0,5 0,4 0,3 0,3 0,-1 0,-2-2,-4 0,-1 0,-2 0,2 2,-2 0,0 0,3 0,-1-2,1-1,0 0,-1-1,4 2,4-1,-1 1,-1 2,0-1,3-1,5-1,5-1,1 1,1 0,2-2,-2 2,-1 0,-3 0,-9 3,-6 0,-10 0,-3 0,-2 0,0 0,2-1,0-2,2 1,-2 0,-2 2,-4 0,-2 0,-2-1,-2 0,-4-1,-5 0,-1 1,5 1,6 0,8 0,6 0,1 0,-4 0,-9 0,-9 0,-7 0,5 0,1 0,15 0,7 0,10 0,-2 0,-10 0,-14 0,-17 0,-8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0:08.255"/>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0 122,'83'0,"-33"0,2 0,6 0,5 0,13-2,4-2,14-1,3-3,2-2,1-1,-31 3,1 0,-2 0,30-3,-2 1,-10 1,-3 1,-5 3,-4 0,-14 1,-3 2,39-1,-21 3,-17 0,-8 0,-10 0,-5 0,-5 0,-5 0,-5 0,0 0,13 0,3 0,13 0,-7 0,-4 0,-5 0,-3 0,-2 0,0 0,-2 0,-3 0,-3 0,-1 0,17 1,-2 1,12 3,-13 0,-9 0,-6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0:12.605"/>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31,'97'0,"-46"0,0 0,40 0,-30 0,4 0,9 0,2 0,6-1,1 1,0-1,-1-1,-13 0,-2 1,-8-1,-3 0,34 0,-10 2,0 0,4 0,-5 0,-8 0,-12 0,-7-1,-1-2,4 1,2 0,-7-1,-10 1,-11-1,-3 2,7 1,12 0,15 0,16 0,13 0,9 0,-44 0,0 0,3 0,0 0,1 2,0 0,-3 1,0 1,-4 0,-2 2,39 8,-7 1,-5 0,-3 1,-4-1,-8-2,-6-3,-9-2,-7-2,-2 0,-1 0,5-2,10-1,8-1,11-2,5 0,1 0,2 0,-3 0,-5 0,-6 0,-9 0,-10 0,-7 0,-5 0,1 0,0 0,3 0,0 0,-1 0,2 0,1 0,1 0,4 0,-1-1,-1-2,-5-1,-8 0,-9 2,-109 41,-1-3,27-13,-11 3,0-2,4-4,-2-2,-2-1,-11 1,-2-1,-1 0,0-1,0-1,2-1,5-1,0-1,4 0,-21 2,5-1,20-3,4-1,8-3,2-1,-40 0,13-3,8-2,7 2,5 3,4 0,-2 0,-4-3,-8-2,-3 0,-4 0,-3 0,-7 0,43 0,-1 0,-3 0,0 0,2 0,1 0,-39 0,16 0,15 0,5 0,-1 0,-4 0,-3 0,-7 0,-3 0,-6 0,-5 0,2 0,8 0,12 0,9 0,3 0,-1-4,-3-3,-2-2,-3-4,-4-2,-1-2,6 1,12 2,13 4,13 4,2-2,2 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0:19.755"/>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1 0,'85'0,"-2"0,-15 0,-1 3,-5 2,-3 2,-5 1,-6-2,-6-2,-6 0,-5-1,-3-1,-4 0,-5-1,8 1,-4 2,7 0,-7-2,-5 0,5 0,-2-1,12 2,1-2,6-1,5 0,4 0,7 0,6 0,-1 0,-2 0,-6 0,-7 0,-3 0,-4 0,-1 0,3 0,1 0,2 0,1 0,-1 0,-3 0,-4 0,-2 0,-2 0,-1 0,1 0,0 0,2 0,3 0,4 0,-1 0,-3 0,-5 0,-2 0,-1 0,0 0,3 0,-2 1,-4 1,-6 0,-3-1,3 3,3-1,-1 1,0-2,-6 1,2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0:23.604"/>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1 66,'72'0,"4"0,-13 0,9 0,3 0,-2 0,-4 0,-10 0,-6-1,-6-2,-2-2,-2-1,0 2,1-1,-1 1,-2 1,-3-1,-7 1,-7 1,-7 1,11-1,-7-2,9-1,-9 1,-5 2,6 2,2 0,1 0,1-1,-7-1,3-1,-3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0:28.872"/>
    </inkml:context>
    <inkml:brush xml:id="br0">
      <inkml:brushProperty name="width" value="0.4" units="cm"/>
      <inkml:brushProperty name="height" value="0.8" units="cm"/>
      <inkml:brushProperty name="color" value="#FF40FF"/>
      <inkml:brushProperty name="tip" value="rectangle"/>
      <inkml:brushProperty name="rasterOp" value="maskPen"/>
    </inkml:brush>
  </inkml:definitions>
  <inkml:trace contextRef="#ctx0" brushRef="#br0">1 1,'66'0,"0"0,-3 0,0 0,-4 0,0 0,2 0,-1 0,0 0,0 0,-3 0,0 0,42 0,-8 0,-5 0,-2 0,-3 0,-5 0,-6 0,-9 0,-11 0,-6 0,-2 0,-1 0,3 0,-5 0,-7 0,-9 0,-7 0,14 0,-1 0,15 0,-9 0,0 0,-3 0,2 0,2 0,-2 0,-4 0,-8 0,-6 0,4 0,3 0,8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46:46.606"/>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1 272,'71'0,"0"0,10 0,4 0,-20 0,2 0,3 0,14-3,3-1,4-1,-12 0,3 0,1-2,1 1,5-1,3-1,-1-1,1 1,2-1,0 0,0 0,-1 1,-3 2,-1 0,0 1,-1 0,-4 0,-1 1,0 0,-1 0,-3 1,1 0,-2 0,-1 0,20 0,-2 0,-1 0,-3-1,-2 0,-1 1,-7 1,-1-1,-1 2,-2-1,-1 1,-1 0,-3 0,-2 0,0 1,25 0,-1 0,-6 0,-2 0,-5 0,-1 0,1 0,1 0,-2 0,1 0,0 0,0 0,-3-1,-1 0,-2-1,-1 1,-5-2,1 0,-1-2,1-1,1 0,0-1,-1-1,1 0,2 0,-1 1,-1 1,0 2,6 0,1 2,1 0,0 1,1 1,0 0,0 0,-1 0,-1 0,0 0,3 0,1 0,4 0,0 0,-2 0,2 0,8 0,2 0,3 0,1 0,-5 1,1 1,-28-1,1 0,0 0,29 0,0 1,-31-1,1 0,0-1,0 0,-1 0,0 0,27 0,-2 0,-4 0,-1 0,-5-1,-1 0,3-1,0 0,-3 1,-1-1,-2 0,-2 1,-3 1,-1 0,-7 0,-3 0,-4 0,-2 0,-4 0,-1 0,0 0,-1 0,2 0,0 0,4 0,2 0,3 0,2 0,3 0,1 0,2 0,0 0,0 0,-1 0,-5 0,-2 1,-6 1,-2 0,38 5,-12 2,-8 2,-13-3,-12-3,-13-3,-11-1,-8-1,-2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0:30.538"/>
    </inkml:context>
    <inkml:brush xml:id="br0">
      <inkml:brushProperty name="width" value="0.4" units="cm"/>
      <inkml:brushProperty name="height" value="0.8" units="cm"/>
      <inkml:brushProperty name="color" value="#FF40FF"/>
      <inkml:brushProperty name="tip" value="rectangle"/>
      <inkml:brushProperty name="rasterOp" value="maskPen"/>
    </inkml:brush>
  </inkml:definitions>
  <inkml:trace contextRef="#ctx0" brushRef="#br0">1 0,'56'0,"1"0,-2 0,-2 0,27 0,0 0,-11 0,-7 0,-8 0,-1 0,0 0,-1 0,-4 0,-4 0,-4 0,-2 0,-4 0,-7 0,-3 0,-1 0,2 0,6 0,4 0,3 3,4 1,-1 0,-5 2,-8-2,-8-2,-5-1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0:39.421"/>
    </inkml:context>
    <inkml:brush xml:id="br0">
      <inkml:brushProperty name="width" value="0.4" units="cm"/>
      <inkml:brushProperty name="height" value="0.8" units="cm"/>
      <inkml:brushProperty name="color" value="#00F900"/>
      <inkml:brushProperty name="tip" value="rectangle"/>
      <inkml:brushProperty name="rasterOp" value="maskPen"/>
    </inkml:brush>
  </inkml:definitions>
  <inkml:trace contextRef="#ctx0" brushRef="#br0">1 29,'57'0,"-1"0,6 0,-1 0,-6 0,0 0,8 0,0 0,1 0,0 0,5 0,1 0,3 0,1 0,-1 0,-2 0,-4 0,-2 0,-7 0,-3 0,39 0,-10 0,-5 0,3 0,-3 0,-8 0,-11 0,-12 0,-9 0,-4 0,-4 0,-5 0,-1 0,7 0,10 0,12 0,5-3,0-1,0-1,1 1,6 2,3 2,2-2,-6-1,-6 0,-4 1,0 2,10 0,6 0,2 0,-4 0,-10 0,-6 0,0 0,1 0,-1 0,-4 0,-5 0,-3 0,-3 0,-1 0,0 0,1 0,2 0,2 0,1 0,2 0,5 0,3 0,0 0,-5 0,-9 0,-10 0,-9 0,1 0,2 0,-1 0,1 0,-2 0,-1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0:41.521"/>
    </inkml:context>
    <inkml:brush xml:id="br0">
      <inkml:brushProperty name="width" value="0.4" units="cm"/>
      <inkml:brushProperty name="height" value="0.8" units="cm"/>
      <inkml:brushProperty name="color" value="#00F900"/>
      <inkml:brushProperty name="tip" value="rectangle"/>
      <inkml:brushProperty name="rasterOp" value="maskPen"/>
    </inkml:brush>
  </inkml:definitions>
  <inkml:trace contextRef="#ctx0" brushRef="#br0">1 8,'76'0,"4"0,-11 0,6 0,1 0,-4 0,-2 0,-5 0,-4 0,-6 0,-5 0,-6 0,-2-1,2-2,2 1,-1 0,-6 2,-9 0,-8 0,-2 0,5 0,3 0,1 0,-5 0,-8 0,-3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0:50.307"/>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46,'54'0,"1"0,1 0,0 0,-6 0,0 0,7 0,1 0,4 0,0 0,-3 0,-2 0,-4 0,-2 0,38 0,-9 0,-1 0,-4 0,-2 0,-5 0,-10-2,-4 0,0-3,3 1,0-1,-1-1,-2 1,-4 1,-1 0,-1 0,-1 2,2 0,6 2,7 0,4 0,0 0,-7 0,-6 0,-10 0,-7 0,-8 0,-9 0,1 0,-1 0,10 0,-3 0,0 0,-5 0,-2 2,1 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0:52.471"/>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0,'77'0,"-4"0,-12 0,9 0,9 0,5 0,-8 0,-8 0,-9 0,-6 0,2 0,-1 1,-2 1,-2 1,-7-1,1-1,0-1,2 0,-2 0,-7 0,-8 0,-6 0,0 0,2 0,8 0,2 0,-1 0,-3 0,-8 0,-6 0,-4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1:07.855"/>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0 0,'56'0,"-7"0,-28 0,-1 0,9 2,-7 0,6 1,-8 1,-2-2,5 0,-2-2,1 0,-1 3,-5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1:13.00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0,'65'0,"-1"0,-20 0,-1 0,-6 0,-7 0,-8 0,-5 0,3 1,2 2,-2-2,-2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0T04:51:23.604"/>
    </inkml:context>
    <inkml:brush xml:id="br0">
      <inkml:brushProperty name="width" value="0.2" units="cm"/>
      <inkml:brushProperty name="height" value="0.2" units="cm"/>
      <inkml:brushProperty name="color" value="#00A0D7"/>
    </inkml:brush>
  </inkml:definitions>
  <inkml:trace contextRef="#ctx0" brushRef="#br0">1 0 24575,'29'0'0,"2"0"0,4 0 0,8 0 0,4 0 0,6 0 0,-1 0 0,4 0 0,-2 0 0,1 0 0,-2 0 0,-6 0 0,-4 0 0,-4 0 0,-4 0 0,-4 0 0,-1 0 0,0 0 0,1 0 0,1 0 0,2 0 0,2 0 0,2 0 0,1 0 0,-4 0 0,-1 0 0,-1 0 0,4 0 0,3 0 0,-1 0 0,2 0 0,0 0 0,3 0 0,4 0 0,1 0 0,-2 0 0,-3 0 0,-4 0 0,-2 0 0,1 0 0,-5 1 0,-3 1 0,-6 0 0,-4 0 0,4 1 0,4-1 0,9 0 0,8 1 0,-1-3 0,0 2 0,-4 0 0,-2 0 0,2 0 0,-3-2 0,1 0 0,-1 0 0,0 2 0,1 0 0,-4 1 0,-7-2 0,-8-1 0,-6 1 0,-5 0 0,-3 1 0,-2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0T04:51:26.388"/>
    </inkml:context>
    <inkml:brush xml:id="br0">
      <inkml:brushProperty name="width" value="0.2" units="cm"/>
      <inkml:brushProperty name="height" value="0.2" units="cm"/>
      <inkml:brushProperty name="color" value="#00A0D7"/>
    </inkml:brush>
  </inkml:definitions>
  <inkml:trace contextRef="#ctx0" brushRef="#br0">0 1 24575,'51'0'0,"2"0"0,-3 0 0,3 0 0,-3 0 0,6 0 0,4 0 0,2 0 0,3 3 0,-1 1 0,1 2 0,0 0 0,-2-1 0,-1-1 0,-4 1 0,-2 1 0,-1 1 0,1 1 0,-1 2 0,1 2 0,-3 0 0,-2 0 0,-4-2 0,-3 1 0,0 2 0,0 1 0,-3-1 0,-2-2 0,-6-3 0,-3 0 0,3 0 0,1-1 0,5-1 0,6-2 0,0 0 0,5-1 0,2-1 0,1-1 0,0-1 0,-1 0 0,0 0 0,1 0 0,1 0 0,-3 0 0,-6 0 0,-4 0 0,1 0 0,5 0 0,5 0 0,7 0 0,4 0 0,3 0 0,4 0 0,0 0 0,0 0 0,-1 0 0,2 0 0,2 0 0,2 0 0,-4 0 0,-11 0 0,-13 0 0,-15 0 0,-12 0 0,-7 0 0,-4 0 0,-3 0 0,-3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1:54.05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1,'76'0,"-5"0,-25 0,0 0,-2 1,-5 1,-7 1,-7 0,-8 0,-3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47:20.207"/>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1 283,'76'0,"0"0,-7 0,6 0,5 0,-1 0,-4 0,-3 0,-6 0,-4 0,-6 0,-8 0,-7 0,-8 0,-6 1,-4 3,0 0,-1 2,-1-2,4-2,-8 2,6-2,4 0,0-2,12 0,-3 0,12 0,9 0,12 0,11 0,5 0,3 0,1 0,1 0,6 0,-45-1,1-1,2 1,0-1,1 1,-1-1,0 1,-1 0,47 1,-8-2,-10-1,-10 0,-6 1,-9 1,-1 1,-6-1,-3-2,0 1,-3-2,-2 1,-2-1,0-2,-2 0,-1-1,1 1,2 1,2 1,3-2,1 1,3-1,0 0,-2 2,-3 1,-4 1,-6 1,-8 1,-3 0,-4 0,11 0,-7 0,9 0,-8 0,0 0,1 0,3 0,5 0,7 0,5 0,6 0,8 0,20 0,-26 2,5 1,19 3,6 3,-14-1,4 2,2 1,10 2,4 1,-1 0,3 0,0 0,0-1,-2-2,-1-1,-1-1,-7-2,-2-2,-3-1,26 0,-4-3,-10 0,-3-2,-15 1,-4 0,-11 0,-4 0,28 0,-18 0,-7 0,-6 0,3 0,4 0,2 0,6 0,2 0,1-1,-3-2,0-3,1-2,5-3,6-2,8-3,-34 7,3-1,9-1,2-1,11-1,4-1,8-1,3 0,-1 0,0 0,1 0,2 1,4-1,1 0,-4 1,1 0,-2 0,-2 0,-8 2,-3 1,-13 3,-3 0,-6 0,-2 1,40-4,-13 1,-5 4,4 3,1 2,3 1,0 0,-5 3,-8 4,-9 4,-7 4,-2 1,1 1,5 2,3 0,8 0,4 1,0-2,-1-3,-3-3,1-2,7 4,7 2,4 3,-4-4,-14-5,-15-7,-14-3,-9 0,-6 0,0 0,-1-1,3-2,-3-3,-2-2,-1-2,-5 2,1-1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1:56.838"/>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0,'78'0,"9"0,5 0,-37 0,3 0,4 0,2 0,3 0,1 0,1 0,-1 0,1 0,-1 0,-2 0,-1 0,-2 0,-1 0,-1 0,0 0,-3 0,-1 0,-2 0,-1 0,40 0,-15 0,-9 0,-4 0,0 0,6 0,4 0,1 0,2 0,-4 0,-5 0,-5 0,-6 0,-3 0,6 0,8 0,11 0,10 0,6 0,-46 0,-1 0,49 0,-4 0,-2 2,-3 4,4 4,0 3,1 0,-8-1,-10-1,-12-2,-9 0,-3 0,0 2,-2 0,1 0,0-1,-1-3,1-1,-2-1,-1 1,0-2,-2-1,0-2,-2-1,2 0,0 0,-5 0,-2 0,-7 0,-7 0,-4 0,-5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2:02.773"/>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0 1,'75'0,"0"0,-5 0,7 0,4 0,-2 2,0 6,-3 6,0 2,0 1,-5-2,-5-3,-12-3,-14-3,-12-3,-9 0,8 0,5 0,17 1,9 1,7 2,5 0,4 1,-1-2,0 1,0-2,-1 2,-1 0,2 1,0 1,0 1,1-3,0 0,-2-2,-4-3,-2 0,-3-2,-4 0,-3 0,-5 0,-4 0,2 0,4 0,9 0,10 0,4 0,-3 0,-10 0,-11 0,-8 0,-4 0,1 0,1 0,3 0,-1-1,-5-3,-11-7,-11-1,-7-3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2:06.105"/>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0 163,'80'0,"0"0,3 0,-1 0,-3 0,2 0,15 0,3 0,-26 0,3 0,0 0,6 0,1 0,1 0,3 0,2 0,-1 0,1 0,0 0,1 0,1 0,-1 0,-1 0,-6 0,-1 0,-2 0,-4 0,0 0,-3 0,-5 0,-1 0,-1 0,23 0,-2 0,-1 0,-2 0,-9 1,-1 0,-4 2,-1 0,-3 1,-2 1,-3 0,0 1,-2 0,0 0,0 0,0-1,1 0,0-1,-1-1,1 0,-3-1,-2-1,-4-1,-1 0,36 0,-14 0,-9 0,-7 0,0 0,-1 0,3 0,6 0,9 0,10 0,4-1,-3-1,-2-3,-5-3,3-3,7 0,5 1,-1-1,-5 1,-12-1,-9 3,-2-1,-2 1,3 0,5-1,2 1,3 1,-1 1,2 0,-2-1,-3 1,-5-1,-4 0,-1 1,-3-1,-4 1,-7 1,-5-1,2 0,4 1,4 0,0 0,-6 3,-13 0,-12 2,4 0,-2 0,11 0,-3 0,-4 0,-4 0,0 0,-6 0,8 0,-6 8,2 0,-3 10,-3-7,7 6,-2-10,10 1,8-7,-18-1,4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3:16.420"/>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0 1,'65'0,"-1"0,13 0,3 0,11 0,2 0,-24 0,1 0,0 0,4 0,0 0,0 0,1 0,0 0,1 0,-2 0,1 0,-1 0,-1 0,0 0,-2 1,-3 0,-1 2,-1 0,22 2,-4 2,-7 1,-4 0,-12-1,-3 0,36 0,-14-4,-11-3,-3 0,-1 2,0 1,-1 1,-4 1,-7-3,-4 0,4 1,6 0,7-1,10 1,8-3,8 0,2 0,-4 0,-3 0,1 0,9 0,-44 0,2 0,1 0,0 0,-1 0,-1 0,45 0,-16 0,-7 0,-6 0,-3 0,1 0,1 0,3 0,2 0,5 0,4 0,-4 0,-6 0,-8 0,-13 0,-8 0,-10 0,-5 0,-4 0,1 0,3 0,2 0,-2 0,-4 0,-6 0,-5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3:25.137"/>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0 69,'85'0,"-7"0,-22 0,3 0,0 0,0 0,-4 0,-5 0,-2 3,-2-1,2 2,-2 0,-5 0,-9-1,-9-1,-6 0,4-1,2-1,11 0,1 0,3 0,3 0,0 0,9 0,4 0,6 0,6 0,0 0,3 0,-1 0,-3 0,-3 0,-3 0,1 0,9 0,10 0,7-2,2-2,-5-2,-9-1,-9 1,-6 1,-4 1,0 0,0-3,0 2,1-2,-1 0,-1 2,-5 0,-3 1,-4 2,-1 0,-3 0,-4 1,1-1,-2 0,2-1,-1 2,-3 1,-4 0,-5 0,-3 0,-3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3:40.505"/>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1 156,'71'0,"0"0,2 0,1 0,-2 0,1 0,3 0,2 0,9 0,0 0,-2 0,0 0,0 0,-2 0,-3 0,-3 0,-11 0,-2 0,-6 0,-3 0,35 0,-11 0,-5 0,-1 0,-1 0,-2 0,-4 0,-4 0,-3 0,-4 0,1 0,-1 0,1 0,2 0,1 0,3 0,3 0,1 0,3 0,0 0,0 0,0 0,-3 0,2 0,1 0,-2 0,2 0,-1 0,1 0,3 0,-4 0,-6 0,-3 0,-6 0,-2 0,-8 0,-10 0,-9 0,-6 0,13 0,0 0,19-3,3 1,7-3,9 0,8 2,11 1,11 2,-45 0,1 0,4 0,1 0,3 0,1 0,3 0,0 0,4 0,1 1,2 3,2 0,4 2,1 1,5 2,2 1,-1 0,0 0,2-1,0-1,2 0,1-1,0-1,1 0,1-1,0 1,-5 1,-1 1,-8 1,-2 1,-7 0,-2 1,-6 0,-2 1,-6-2,-2 0,46 4,-8-4,-4-4,-3-1,-6-1,-10-1,-10-1,-12-2,-7 0,-6 0,-3 0,-1 0,-1-1,-1-2,-3-1,0-2,0 0,1-2,1 3,-3-1,1 1,-1 1,5-2,9-1,9-2,15-3,17 0,16-1,-33 6,3-1,11-3,2-2,6 0,2-1,5-1,0 1,-1 0,-1 2,-4 2,-1 2,-6 0,-2 2,-8 1,-2 1,-11 1,-2 1,36 0,-15 2,-17 0,-12 0,-12 0,-8 1,-5 3,-7 14,30-47,16 27,-14-21,3-2,49 4,-10 4,-17 4,-16 7,-12 3,-6 2,-3 1,-1 0,-3 0,-2 0,0 1,2 5,2 3,3 1,-1 0,-1-4,-1-2,-4-2,-6-1,9 10,5 5,26 11,-26-12,2-1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3:42.520"/>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0 1,'79'0,"-1"0,8 0,2 0,4 0,0 0,1 0,-1 0,-5 0,-3 0,-9 0,-4 0,-11 0,-3 0,32 0,-31 0,-22 0,-16 0,-5 0,17 0,0 0,17 0,-14 0,-8 0,-8 0,-5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4:57.555"/>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1 165,'54'0,"0"0,3 0,2 0,7 0,3 0,8 0,1 0,2 0,2 0,3-2,0-2,-1 1,-3-1,-4 0,-2-1,-4-1,-2 0,-8 2,-3 0,-6-1,-2-1,39-2,-13 4,-9 1,-13 3,-11 0,-7 0,-5-2,-1-1,1-1,3-1,6-2,6 0,6-2,3 0,0 0,-2 0,-4 2,-2 0,0 2,4 1,2-1,9 3,8 0,11 2,7 0,2 0,5 0,-41 0,2 0,6 0,3 0,3 0,2 1,3 2,1 2,-1 0,-1 1,-1 1,-2 1,-3-1,-1 1,-7-2,-3 0,40 5,-14 0,-7-3,-5-2,-4 2,-5-1,-7 0,-9-3,-5 0,-6-2,-4 0,-4 0,1-2,2 0,4 0,3 0,3 0,5 0,4 0,4 0,3 0,2 0,-1 0,-1 0,-2 0,-2 0,0 0,-1 0,-2 0,-3 0,-5 0,-3 0,-6 0,-1 0,-4 0,-4 0,1 0,-2 0,7 0,2 1,1 1,-4 1,-5-2,-2-1,-2-1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5:11.718"/>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0 135,'69'0,"-1"0,10 0,4 0,11 0,3 0,-23 0,1 0,1 0,-2 0,0 0,0 0,-2 0,-1 0,-1 0,31 0,-3 0,-8 0,-2 0,-3 0,-2 0,-6 0,-1 0,-7 0,-2 0,-6 0,-2 0,39 0,-22 0,-21 0,-12 0,-9 0,-8 0,-6 0,1 0,3 0,6 0,6 0,4 0,10 0,15 0,22 0,-35 0,3 0,9 0,1 0,5 0,0 0,2 1,0 1,1 1,0 0,-1 0,0 0,1 0,-1 0,0-2,0 0,-3-1,0 0,-4 0,-1 0,-4 0,-1 0,-3 0,-2 0,-2 0,-2-1,47-3,-2-3,3-3,-47 5,1-1,1 1,1-1,0 0,0 0,0 0,0 0,2 0,0 0,2 0,0 1,1 0,1 1,2-1,1 1,1 0,0-1,1 2,1-1,3 0,1 0,2 1,1 0,2 1,0 0,3-1,0 0,1 2,0-1,0 0,0 1,-1-1,0 1,-3 1,0 0,-4 0,-1 0,-2 0,0 0,-3 0,-1 0,-4 0,0 0,-4 0,-2 0,41 0,-12 0,-12 0,-13 0,-6 0,-11 0,-6 0,-8 0,-7 0,4 1,-3 2,6 1,-7 0,0 0,-3-2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5:14.651"/>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1,'73'2,"0"-1,16 1,5-1,-18 0,4-2,2 1,13 0,2 0,3 0,-22 0,2 0,1 0,-1 0,2 0,0 0,0 0,0 0,1 0,0 0,0 0,-1 0,1 0,-1 0,0 0,-1 0,0 0,0 0,-1 0,-2 0,20 1,-3-1,-3 2,-10-1,-2 1,-2 0,-9 1,-2 0,-2 1,19 1,-3 2,-7-1,-4 0,-6-1,-4-1,-9-1,-2 0,39 1,-16-1,-9 2,-1 0,1 0,3 2,0-1,-5 0,-2-1,4 0,9 2,16 0,-39-2,2 0,5 0,0 0,3 0,1-1,1 0,1 1,1-2,0 0,-2 0,-1 1,0-1,-1-1,-2 1,0 0,-1 0,0-1,2 0,1-1,2 1,1-1,1-1,-1 0,-1 0,-2 0,-5 0,-2 0,39 0,-5 0,-2-1,7-4,7-4,1-3,-49 5,0 0,45-5,-5-1,-3 1,-5 1,-1 2,-4 2,-5-1,-5 1,-5 2,-7 1,-2 1,-5 1,2 0,6 2,2 0,2 0,-5 0,-13 0,-11 0,-11 0,-6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47:33.457"/>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1 124,'55'0,"-1"0,3 0,0 0,-4 0,-1 0,8 0,1 0,3 0,1 0,0 0,-1 0,2 0,-2 0,-5 0,-1 0,-4 0,-3 0,44 0,-10 0,-2 0,-3 0,-1 0,0 2,-2 0,-4 1,-4 0,-6-3,-4 0,3 0,-3 0,7 0,9 0,11 0,10 0,3-2,1-1,-2-2,-47 1,0 0,5-1,1 0,4-1,1-1,6 0,0 0,2-1,0 1,0-1,-1 2,1 0,1 1,0 1,-1 1,2 1,-2 1,-1 1,-1 0,-4 0,-1 0,-3 0,-2 0,-3 0,-1 0,-1 0,0 0,47 0,-11-2,-4-1,-6 0,1 1,3 2,-3-2,-2-2,-4 0,-2-1,-4 3,-6 0,-6 2,-4 0,-2 0,2 0,4 0,0 0,6 0,-3 0,3 0,1 0,-1 0,1 0,-7 4,-4 1,-10 2,-11 0,-8-1,-11 1,5 18,-7-9,5 16,-6-13,-2 2,-2 0,-3-1,2 5,-3-8,2 14,-3-11,-2 8,-2-7,-9 1,-8 1,-14 5,-9 3,-11-1,-10-2,-9-8,-11-8,-11-6,46-5,-1-1,-3 0,0 0,0 0,0 0,2 0,0 0,0 0,1 0,-1 0,1 0,0 0,0 0,-2 0,0 0,-3 0,0 0,-3 0,-1 0,-3 0,-1 0,-3 0,-2 0,-1 0,-1 0,-2 0,0 0,-4 0,-1 0,3 0,-1 0,3 0,0 0,4 0,2 0,5 0,2 0,0 0,2 0,1 0,0 0,0 0,0 0,0 0,0 0,0 0,0 0,0 0,1 0,0 0,1 0,3 0,0 0,-44-2,11-1,7-2,6-2,6 1,4 0,4 1,1 0,1-2,0-1,-3-3,-4-2,1 1,-3-3,3 2,-1 0,1-2,5 3,3 0,6 2,4 3,0-2,-1 0,-6 1,-8 0,-6 1,-3 1,-1-1,-1 2,-2 2,-1-1,0 1,0 0,4-1,3-1,4-2,4-1,3 1,5 0,10 2,10 0,12 2,4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6:27.182"/>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74,'75'0,"1"0,-6 0,6 0,3 0,3 0,6 2,2 3,4 1,1 1,-3 1,-3 1,-3 1,-6 0,-3-2,-3-1,-6 0,-2-2,-1 2,-3-2,-3-3,-1 0,-3-2,-2 0,0 0,-3 0,-1 0,4 0,0 0,5 0,4 0,7 0,5 0,5 0,3 0,1-2,0-3,-1-3,2-5,2 0,6-1,-43 7,1 0,2 1,1 1,0-1,0 0,-2 1,-1-1,43-3,-7-1,0 3,7 3,4 2,-45 2,0 0,1-1,0 0,-1 0,0 0,-1-1,0 1,43-2,-4 0,0 0,0 1,1-1,-1 3,-6-2,-13-1,-9-1,-9-1,-3 3,2 0,2 2,5 0,3 0,2 0,1 0,-2 0,1 0,1 0,-6 0,-3 2,-8 2,-3 3,2 1,0 1,2 0,3 0,1-1,5 1,4-2,2 0,2-2,0 0,1 0,2 0,0 1,-5-2,0 3,-4-1,-5 1,-8-1,-13 0,-9-1,-10-3,-2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8:31.431"/>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0,'59'0,"-1"0,-1 0,0 0,5 0,2 0,1 0,2 0,2 0,1 0,2 0,-2 0,-5 0,-2 0,-7 0,-2 0,39 1,-8 2,-6 2,-8 3,-10 2,-14-1,-10 1,-7 0,-2 0,2 0,2 0,5-3,8 0,13-2,12-2,8-1,-3-2,-16 0,-18 0,-19 0,-7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8:33.481"/>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1,'81'0,"0"0,1 0,1 0,-2 0,-1 0,1 0,0 0,1 0,1 0,-1 0,-1 0,-1 0,-1 1,-3 1,-2 2,-7 0,-4 1,-8-1,-3 1,36 2,-13-4,-6 0,-2 1,1 0,0-1,-2 1,-5-1,-6 1,-5 2,-6-1,-3 0,0 2,-3 0,1 1,3 1,5-1,4-1,-1 0,-7-4,-13-1,-14 0,-8-2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59:13.531"/>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0 112,'59'0,"0"0,19 0,4 0,12 0,2 0,-26 0,1 0,-1 0,31 0,-3 0,-15 0,-3 0,-4 0,-2 0,-5 0,-2 0,0 0,0 0,-3 0,-1 0,-7 0,-2 0,41 1,-16 1,-7 1,-2 0,-2-2,-4-1,-7 0,-12 0,-7 0,-6 0,1 0,4 0,4-2,6-2,3-3,5-2,4 0,3-1,3 1,5 1,5 1,2 0,2 2,-6-2,-5 2,-4 1,-5 0,3 1,4 1,9 2,10 0,3 0,1 0,-6-1,-7-2,0 0,-3-1,-1 0,0 2,0 0,2 2,-1 0,-4 0,-4 0,-3 0,-2 0,1 0,-1 3,-1 2,-4 3,-5 1,-3 0,0 0,3 0,3 1,5 0,1-2,3 0,-1 0,-5-2,-5 0,-11-1,-9-3,-9 0,-6-2,5 3,1-3,3 3,-2-3,-4 0,0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5:00:06.78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1 188,'56'0,"0"0,0 0,1 0,1 0,2 0,6 0,2 0,9 0,2 0,2 0,2 0,2 0,-1 0,-4 0,-1 0,-7 0,-1 0,-4-1,-1 0,-5-1,-2 1,-2-1,-1 1,-5-1,-2 1,37-2,-19-1,-15-1,-7-2,-4 2,3 1,5-3,1-2,3-2,-1 0,3 0,5 3,3 0,6 0,2-1,0-1,-1 2,-5 1,0 1,1 2,3 0,3-1,3-1,0 1,-5 1,-5 1,-8 1,-9 0,-12 2,-10 0,-7 0,13 0,-2 0,16 0,-11 0,-7 0,-7 0,-5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5:01:11.76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1,'86'0,"0"0,-1 0,-10 0,1 0,2 0,1 0,5 0,1 0,1 0,1 0,5 0,2 0,0 0,-1 0,-4 0,1 0,-2 0,0 0,-5 0,-1 0,-1 0,0 0,-3 0,-1 0,-1 0,-1 0,17 0,-2 0,-1 0,-4 0,0 0,-4 0,-10 1,-2-1,-3 2,18 0,-4 2,-9-1,-4 0,-11 0,-3 0,43 2,-3-2,-7-1,-10 0,-9-2,-13 0,-4 0,0 0,4 0,8 0,7 2,4 3,-4 1,-8 1,-5 0,-4 0,1 0,-1 0,-5-1,-3-2,-3-1,3 1,5-1,-2 0,1 0,-5 0,-7-1,-9 0,-10-2,-6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5:01:16.082"/>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1 350,'72'0,"-1"0,14 0,3 0,-21 0,2 0,2 0,10 0,1 0,3 0,5 0,1 0,2 0,4 0,1 0,1 0,-21 0,0 0,1 0,-1 0,2 0,-1 0,1 0,-2 0,21 0,-1 0,-2 0,-8 0,-3 0,-2 0,-7 0,-1 0,-2 0,-4 0,-1 0,-2 0,30-2,-2-1,-3-2,-2-3,-6 0,-3-3,-3-1,-2-1,-4 2,-3 0,-9 1,-3 0,39-8,-13 1,-2 0,5-1,7 0,-43 9,2 0,0 1,1 1,2 0,0 1,3 1,0-1,4 1,0-1,8 1,1 0,2 0,1 1,6 0,2-1,4 0,2 0,2-1,3-1,-25 2,2 0,-1 0,2 0,0 1,-1 1,2 0,0 0,0 1,-2 0,-1 1,0 1,27-1,-2 2,0-2,-2 2,-4-1,-2 3,-4 0,-2 3,-6 0,-3 3,-8 0,-3 2,-5 1,-3 1,41 11,-10-1,-10-3,-12-5,-12-5,-12-4,-10-2,-9-2,2 0,-1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5:01:17.899"/>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6,'82'0,"-2"0,-17 0,-7 0,-13 0,-16 0,-12-2,-9-2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5:02:48.347"/>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1,'88'0,"0"0,-14 0,4 0,5 0,-6 0,3 0,5 0,5 0,-4 1,7-1,4 1,0 0,-2 0,-7 0,14 1,-6 0,-2 0,6 1,-4-1,7 1,0-1,-5 2,-11 0,-3 2,-10 1,-1 1,27 3,-5 0,-12 0,-5 1,-11-4,-3-1,-9-1,-3-1,38 1,-7-1,-1 2,2-1,3 3,4 2,5 3,-46-4,1 0,-1 1,0 0,1 0,-1-1,0 1,0 0,0 0,1 0,-1 0,1 0,1 0,0 0,2 0,0 1,1-1,1 0,1-1,0-2,0 0,0-1,-2-1,0-1,-2 0,0-1,45 4,-11-1,-10-1,-14-2,-12 0,-7-1,-6-2,-1-1,1 0,3 0,5 0,0 0,-3-2,-5-2,-6-2,-2 1,0-1,1 0,0 0,-2-1,-5 1,-5 2,4-1,-1 2,2-4,1 1,-5-1,-2 2,-2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48:03.939"/>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0 257,'83'0,"-1"0,-1-4,6-4,4 0,-9 0,3-1,3-1,2 0,-5 1,3-2,1 1,2-1,-1 1,6-1,2 1,0-1,0 1,0 1,0 1,0 0,0 1,0 1,-1-1,0 1,-1 0,1 1,-3-1,-1 2,-9 0,-1 0,-2 1,-1 0,-1 1,11-2,-2 0,-2 1,-4 1,7 0,-4 0,-4 2,-11-1,-2 1,-3 0,16 0,-5 0,-17 0,-3 0,34 0,-28 0,-19 0,-11 0,-3 0,-1 0,0 0,0 0,0 0,-1 0,1 0,2 0,5 0,5 2,7 0,2 2,7 1,6-2,4 1,3-1,3 0,1-1,3-2,4 0,5 0,9 0,5 0,-49 0,1 0,-1 0,0 0,0 1,0 0,49 3,-1 1,-3 3,-12-2,-9 1,-11-2,-9-1,-9 0,-9-2,-12 0,-10-2,-4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48:06.539"/>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1 229,'71'0,"1"0,17 0,6 0,-18 0,3 0,2 0,6 0,2 0,1 0,5 0,0 0,1 0,-1-1,0 1,-1-2,-6 0,-1-1,-1-1,-2 0,-2-1,-2-1,-8 0,-3-1,-2 0,20-3,-3 0,-8 3,-2 0,-5 1,-2 0,-6 2,-2 0,-6-1,-2 1,40-7,-14 1,-9 0,-7 1,0 1,1 0,6-2,1 1,-3-1,-3 0,-5 3,-2 1,-1 1,-1 2,-4 1,-8 1,-10 1,-9 0,-9 0,22 0,-1 0,29 0,0 0,4 0,-4 0,-7 0,-7 0,-11 0,-11 0,-9 0,-6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48:28.057"/>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1 75,'89'0,"0"0,-9 4,6 2,3 1,-7-1,4 2,3-1,2 2,-9-1,2 0,3 1,1-1,2 0,-2 0,2 0,2-1,2 0,0 0,0-1,4-1,1 0,0 0,1-1,1 0,0-1,-12 0,1 0,0-1,0 0,1 0,-1 0,1 0,0-1,1 0,-1 0,1-1,-1 1,-1 0,-1-1,7 1,-1-1,-1 1,-2-1,1 0,-2 0,-5 0,0 0,-1-1,-1 1,0-1,-2 1,10-1,-1 0,-1 0,-2 0,-1 0,13 0,-2 0,-3 0,-1 0,-9-1,-2 1,-1 0,-2 1,17-1,-2 1,-3 0,-10 0,-3 0,-1 0,-7 0,-2 0,0 0,29 0,-2 0,-5 0,-1 0,-2 1,-2 1,-4 0,-2 0,-2-1,-2 1,-5 0,-2-1,-4-1,-1 0,-1 0,1 0,7 0,2-1,9-2,3-2,5 0,2-2,-25 2,1-2,1 0,1 0,0-2,0 1,2 0,-1-1,1 1,4-1,1 0,0 0,0 0,1 1,1 0,2 0,1 0,2 1,2 1,0 1,1-1,-2 1,-1 0,1 1,-2 1,0 0,0 0,-3 1,1 1,-2-1,-6 1,-1 0,-1 0,30 1,-2 0,-9 0,-2 0,-4 0,-1 0,-1 0,-2 0,-3 0,-2 0,-3 0,-1 0,-5 0,-1 0,-1 0,0 0,-2 0,-2 0,-2 0,-1 0,-4 0,-1 0,46 0,-4 0,5 0,-47 0,2 0,4 1,0 0,3 0,0 1,0 0,-1 1,-5-1,0 1,41 1,-18-1,-11-3,-10 0,-7 0,-2 0,2 0,5 0,-1 0,-7 0,-14 0,-13 0,-10-27,-5-7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48:50.389"/>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1 174,'51'0,"0"0,0 0,0 0,37 0,3 0,-3 0,-5 0,-4 0,-1 0,-1 0,2 0,2 0,9 0,-41 0,2 0,5 1,1 1,4 1,1 0,3 2,0 0,3 1,0 0,1 0,1-1,2 0,0-1,1-1,0 0,-1-1,0-1,-4-1,-1 0,-5 0,0 0,-6 0,-1 0,-4 0,-1 0,42 0,-6 0,-4 0,-4 0,-3 0,-6 0,-3 0,-4 0,0-1,-1-3,-2-3,-1-3,-2-1,2 0,3-1,7 3,7 1,7 2,8 0,4 1,-43 3,0 1,2 0,0 0,2 1,1 0,3-2,0 1,0-1,1 0,1 0,1-2,-1 0,0 0,-3-2,0 0,-2 0,-1-1,-3 0,0 0,-1 0,0 1,48-6,-1 0,-4 1,-7 1,-5 1,-10 3,-8 2,-7 2,-3 2,-2 0,1 0,2 0,-1 0,2 0,-1 0,1 0,1 0,-1 0,2 0,5 0,7 0,10 0,6 0,4 0,0 0,-5 0,-6 0,-5 0,-4 0,-1 0,2 0,1 0,0 0,-3 0,-9 2,-7 0,-6 2,-3 0,4 1,-1 1,3 1,2 3,-1-1,1 0,-3 0,-5-1,-7-2,-10 0,-10-3,-4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0T04:48:53.390"/>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0 1,'91'0,"0"0,-21 2,3 2,-7 3,-10 1,-11-1,-12-1,-8-2,-8-1,2 5,0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7DBD2-1147-D643-B826-0934AC4F62F5}" type="datetimeFigureOut">
              <a:rPr lang="en-JP" smtClean="0"/>
              <a:t>2023/10/10</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3D6B6-0246-7943-B3DE-018428E6440C}" type="slidenum">
              <a:rPr lang="en-JP" smtClean="0"/>
              <a:t>‹#›</a:t>
            </a:fld>
            <a:endParaRPr lang="en-JP"/>
          </a:p>
        </p:txBody>
      </p:sp>
    </p:spTree>
    <p:extLst>
      <p:ext uri="{BB962C8B-B14F-4D97-AF65-F5344CB8AC3E}">
        <p14:creationId xmlns:p14="http://schemas.microsoft.com/office/powerpoint/2010/main" val="3049663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6F012-EB8A-86D1-17A5-353BDF5882D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EB4B09C-187B-7B38-1B3A-D34CC88F38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2BC7C33-B844-4252-0E1A-0B9AAB72EC56}"/>
              </a:ext>
            </a:extLst>
          </p:cNvPr>
          <p:cNvSpPr>
            <a:spLocks noGrp="1"/>
          </p:cNvSpPr>
          <p:nvPr>
            <p:ph type="dt" sz="half" idx="10"/>
          </p:nvPr>
        </p:nvSpPr>
        <p:spPr/>
        <p:txBody>
          <a:bodyPr/>
          <a:lstStyle/>
          <a:p>
            <a:fld id="{BA9AA998-EBA0-1C48-8711-98FCA6F1658F}" type="datetime1">
              <a:rPr kumimoji="1" lang="en-US" altLang="ja-JP" smtClean="0"/>
              <a:t>10/10/23</a:t>
            </a:fld>
            <a:endParaRPr kumimoji="1" lang="ja-JP" altLang="en-US"/>
          </a:p>
        </p:txBody>
      </p:sp>
      <p:sp>
        <p:nvSpPr>
          <p:cNvPr id="5" name="フッター プレースホルダー 4">
            <a:extLst>
              <a:ext uri="{FF2B5EF4-FFF2-40B4-BE49-F238E27FC236}">
                <a16:creationId xmlns:a16="http://schemas.microsoft.com/office/drawing/2014/main" id="{F864FCFC-ED11-6CF2-0786-B83181AFEC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75E892-8C71-34D4-6D75-DAC18EF86C44}"/>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312046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7E14EA-84B3-1BD5-CB97-8B6DDA3A4C9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0533890-555A-B154-08BD-D2D789A8461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A0ECA1-4F07-45FA-9CFA-8D04CE7E3394}"/>
              </a:ext>
            </a:extLst>
          </p:cNvPr>
          <p:cNvSpPr>
            <a:spLocks noGrp="1"/>
          </p:cNvSpPr>
          <p:nvPr>
            <p:ph type="dt" sz="half" idx="10"/>
          </p:nvPr>
        </p:nvSpPr>
        <p:spPr/>
        <p:txBody>
          <a:bodyPr/>
          <a:lstStyle/>
          <a:p>
            <a:fld id="{FB3C5475-C806-E34B-8048-182FF37EEF82}" type="datetime1">
              <a:rPr kumimoji="1" lang="en-US" altLang="ja-JP" smtClean="0"/>
              <a:t>10/10/23</a:t>
            </a:fld>
            <a:endParaRPr kumimoji="1" lang="ja-JP" altLang="en-US"/>
          </a:p>
        </p:txBody>
      </p:sp>
      <p:sp>
        <p:nvSpPr>
          <p:cNvPr id="5" name="フッター プレースホルダー 4">
            <a:extLst>
              <a:ext uri="{FF2B5EF4-FFF2-40B4-BE49-F238E27FC236}">
                <a16:creationId xmlns:a16="http://schemas.microsoft.com/office/drawing/2014/main" id="{0D140FEC-3147-3DBF-FCE4-269F3D9DA5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A543A8-6931-6E65-1A61-EC76FF3D9439}"/>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33826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B95DC11-9026-995F-B0A2-F167C900810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CD253B2-9F95-1720-87CC-D08AAD7D432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FB29A9-65C6-F6B6-319C-991CBE6081E7}"/>
              </a:ext>
            </a:extLst>
          </p:cNvPr>
          <p:cNvSpPr>
            <a:spLocks noGrp="1"/>
          </p:cNvSpPr>
          <p:nvPr>
            <p:ph type="dt" sz="half" idx="10"/>
          </p:nvPr>
        </p:nvSpPr>
        <p:spPr/>
        <p:txBody>
          <a:bodyPr/>
          <a:lstStyle/>
          <a:p>
            <a:fld id="{85453B0A-DC2A-734E-B1F0-3EDA3DDB853E}" type="datetime1">
              <a:rPr kumimoji="1" lang="en-US" altLang="ja-JP" smtClean="0"/>
              <a:t>10/10/23</a:t>
            </a:fld>
            <a:endParaRPr kumimoji="1" lang="ja-JP" altLang="en-US"/>
          </a:p>
        </p:txBody>
      </p:sp>
      <p:sp>
        <p:nvSpPr>
          <p:cNvPr id="5" name="フッター プレースホルダー 4">
            <a:extLst>
              <a:ext uri="{FF2B5EF4-FFF2-40B4-BE49-F238E27FC236}">
                <a16:creationId xmlns:a16="http://schemas.microsoft.com/office/drawing/2014/main" id="{7DE2CB24-8933-1084-0F49-1D5C6014F0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5A33EA-004F-F682-2F78-879A72B9A0E3}"/>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414351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D726C7-AEF0-410E-4615-ED4A3AC7EA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046D26-385A-D32A-A938-34048724E9B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C0671F-7051-493F-459B-B753F5A1FEDE}"/>
              </a:ext>
            </a:extLst>
          </p:cNvPr>
          <p:cNvSpPr>
            <a:spLocks noGrp="1"/>
          </p:cNvSpPr>
          <p:nvPr>
            <p:ph type="dt" sz="half" idx="10"/>
          </p:nvPr>
        </p:nvSpPr>
        <p:spPr/>
        <p:txBody>
          <a:bodyPr/>
          <a:lstStyle/>
          <a:p>
            <a:fld id="{0B62D75B-BD59-8F4C-8DEE-F4296A70A448}" type="datetime1">
              <a:rPr kumimoji="1" lang="en-US" altLang="ja-JP" smtClean="0"/>
              <a:t>10/10/23</a:t>
            </a:fld>
            <a:endParaRPr kumimoji="1" lang="ja-JP" altLang="en-US"/>
          </a:p>
        </p:txBody>
      </p:sp>
      <p:sp>
        <p:nvSpPr>
          <p:cNvPr id="5" name="フッター プレースホルダー 4">
            <a:extLst>
              <a:ext uri="{FF2B5EF4-FFF2-40B4-BE49-F238E27FC236}">
                <a16:creationId xmlns:a16="http://schemas.microsoft.com/office/drawing/2014/main" id="{7A6B1D8F-C742-F228-F4C6-F3BD0FBFD0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2E680B-C75B-ED8A-1E0E-F664E0EA9D46}"/>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199389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A02B77-216F-F2B3-58CD-DEED832792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36F7D8-F2CA-8AC4-035F-66B83D86F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D5225B-A36B-1936-66B0-306FD17D9848}"/>
              </a:ext>
            </a:extLst>
          </p:cNvPr>
          <p:cNvSpPr>
            <a:spLocks noGrp="1"/>
          </p:cNvSpPr>
          <p:nvPr>
            <p:ph type="dt" sz="half" idx="10"/>
          </p:nvPr>
        </p:nvSpPr>
        <p:spPr/>
        <p:txBody>
          <a:bodyPr/>
          <a:lstStyle/>
          <a:p>
            <a:fld id="{6E7AE56C-E670-6649-8DF4-CD45CDD43B04}" type="datetime1">
              <a:rPr kumimoji="1" lang="en-US" altLang="ja-JP" smtClean="0"/>
              <a:t>10/10/23</a:t>
            </a:fld>
            <a:endParaRPr kumimoji="1" lang="ja-JP" altLang="en-US"/>
          </a:p>
        </p:txBody>
      </p:sp>
      <p:sp>
        <p:nvSpPr>
          <p:cNvPr id="5" name="フッター プレースホルダー 4">
            <a:extLst>
              <a:ext uri="{FF2B5EF4-FFF2-40B4-BE49-F238E27FC236}">
                <a16:creationId xmlns:a16="http://schemas.microsoft.com/office/drawing/2014/main" id="{5AE41BB1-A10F-4137-44BF-DCAA8627D7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71BD60-D623-AE4B-8718-7DEDA97D510C}"/>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292178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4FE00-2345-3B9C-6D0F-309DC49FD0D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50A894-C191-BDF5-8D8E-EA7C97336E7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08FE6F6-814E-3B43-9AB9-AA893EAC86C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AF20825-3CD3-8A52-86DD-AD112164E193}"/>
              </a:ext>
            </a:extLst>
          </p:cNvPr>
          <p:cNvSpPr>
            <a:spLocks noGrp="1"/>
          </p:cNvSpPr>
          <p:nvPr>
            <p:ph type="dt" sz="half" idx="10"/>
          </p:nvPr>
        </p:nvSpPr>
        <p:spPr/>
        <p:txBody>
          <a:bodyPr/>
          <a:lstStyle/>
          <a:p>
            <a:fld id="{6D6AD1D1-708E-6C42-986D-2FFE98A546F5}" type="datetime1">
              <a:rPr kumimoji="1" lang="en-US" altLang="ja-JP" smtClean="0"/>
              <a:t>10/10/23</a:t>
            </a:fld>
            <a:endParaRPr kumimoji="1" lang="ja-JP" altLang="en-US"/>
          </a:p>
        </p:txBody>
      </p:sp>
      <p:sp>
        <p:nvSpPr>
          <p:cNvPr id="6" name="フッター プレースホルダー 5">
            <a:extLst>
              <a:ext uri="{FF2B5EF4-FFF2-40B4-BE49-F238E27FC236}">
                <a16:creationId xmlns:a16="http://schemas.microsoft.com/office/drawing/2014/main" id="{EDB2B958-44C8-D6E5-04AF-0E3D1867AC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CFE38E-CB86-0DB5-1386-1695C86B87AE}"/>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3677283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70A4C-2920-16F2-818A-CD6049551EC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A17B1F-5923-C6F8-5619-FCB6B572DD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A30BFE-8E27-9B9C-A3E6-CD0ED5E6534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7BDC8B0-03E7-D949-EC35-3D9A942A5E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205C7EC-975A-DEA3-A683-04AEC45E60C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6FA43BD-B635-B938-2752-B4A3399EFB3E}"/>
              </a:ext>
            </a:extLst>
          </p:cNvPr>
          <p:cNvSpPr>
            <a:spLocks noGrp="1"/>
          </p:cNvSpPr>
          <p:nvPr>
            <p:ph type="dt" sz="half" idx="10"/>
          </p:nvPr>
        </p:nvSpPr>
        <p:spPr/>
        <p:txBody>
          <a:bodyPr/>
          <a:lstStyle/>
          <a:p>
            <a:fld id="{4254C107-EA7F-BA42-AD63-A54F41A83FF7}" type="datetime1">
              <a:rPr kumimoji="1" lang="en-US" altLang="ja-JP" smtClean="0"/>
              <a:t>10/10/23</a:t>
            </a:fld>
            <a:endParaRPr kumimoji="1" lang="ja-JP" altLang="en-US"/>
          </a:p>
        </p:txBody>
      </p:sp>
      <p:sp>
        <p:nvSpPr>
          <p:cNvPr id="8" name="フッター プレースホルダー 7">
            <a:extLst>
              <a:ext uri="{FF2B5EF4-FFF2-40B4-BE49-F238E27FC236}">
                <a16:creationId xmlns:a16="http://schemas.microsoft.com/office/drawing/2014/main" id="{C5DF56AC-57CC-50B1-6721-7BB25927530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B051169-32C8-B771-FE8A-B80F86F15F62}"/>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159833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FF9308-FA0C-81A5-B9ED-53639CF885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017CD90-3D4F-C030-916C-75E98EE30138}"/>
              </a:ext>
            </a:extLst>
          </p:cNvPr>
          <p:cNvSpPr>
            <a:spLocks noGrp="1"/>
          </p:cNvSpPr>
          <p:nvPr>
            <p:ph type="dt" sz="half" idx="10"/>
          </p:nvPr>
        </p:nvSpPr>
        <p:spPr/>
        <p:txBody>
          <a:bodyPr/>
          <a:lstStyle/>
          <a:p>
            <a:fld id="{59B74F5F-2D05-2149-93C5-9679E7ACFC60}" type="datetime1">
              <a:rPr kumimoji="1" lang="en-US" altLang="ja-JP" smtClean="0"/>
              <a:t>10/10/23</a:t>
            </a:fld>
            <a:endParaRPr kumimoji="1" lang="ja-JP" altLang="en-US"/>
          </a:p>
        </p:txBody>
      </p:sp>
      <p:sp>
        <p:nvSpPr>
          <p:cNvPr id="4" name="フッター プレースホルダー 3">
            <a:extLst>
              <a:ext uri="{FF2B5EF4-FFF2-40B4-BE49-F238E27FC236}">
                <a16:creationId xmlns:a16="http://schemas.microsoft.com/office/drawing/2014/main" id="{7E2DB8C8-9F06-F854-05F9-50AD68D1C18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75A67EB-F83E-94F9-4228-AD90CE21A050}"/>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639099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9F43CBD-C8D7-C1D4-F567-834791B3F666}"/>
              </a:ext>
            </a:extLst>
          </p:cNvPr>
          <p:cNvSpPr>
            <a:spLocks noGrp="1"/>
          </p:cNvSpPr>
          <p:nvPr>
            <p:ph type="dt" sz="half" idx="10"/>
          </p:nvPr>
        </p:nvSpPr>
        <p:spPr/>
        <p:txBody>
          <a:bodyPr/>
          <a:lstStyle/>
          <a:p>
            <a:fld id="{B21949EF-6D70-3542-9D41-C0362C678EDA}" type="datetime1">
              <a:rPr kumimoji="1" lang="en-US" altLang="ja-JP" smtClean="0"/>
              <a:t>10/10/23</a:t>
            </a:fld>
            <a:endParaRPr kumimoji="1" lang="ja-JP" altLang="en-US"/>
          </a:p>
        </p:txBody>
      </p:sp>
      <p:sp>
        <p:nvSpPr>
          <p:cNvPr id="3" name="フッター プレースホルダー 2">
            <a:extLst>
              <a:ext uri="{FF2B5EF4-FFF2-40B4-BE49-F238E27FC236}">
                <a16:creationId xmlns:a16="http://schemas.microsoft.com/office/drawing/2014/main" id="{3B358C35-884A-F93A-B1BF-0186D97A243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535BF5E-28AB-B640-1047-2E2786ABD0BF}"/>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204441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5C940-2E65-AAE3-A16D-734C3FD20D2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09220B-753C-6293-2870-24F544F9F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C52E664-277C-3E30-218C-663EBF23B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2AFEF06-9338-4BB2-BD89-7B1C931F55DA}"/>
              </a:ext>
            </a:extLst>
          </p:cNvPr>
          <p:cNvSpPr>
            <a:spLocks noGrp="1"/>
          </p:cNvSpPr>
          <p:nvPr>
            <p:ph type="dt" sz="half" idx="10"/>
          </p:nvPr>
        </p:nvSpPr>
        <p:spPr/>
        <p:txBody>
          <a:bodyPr/>
          <a:lstStyle/>
          <a:p>
            <a:fld id="{5B196819-B1C5-D34F-87C4-B67893F81421}" type="datetime1">
              <a:rPr kumimoji="1" lang="en-US" altLang="ja-JP" smtClean="0"/>
              <a:t>10/10/23</a:t>
            </a:fld>
            <a:endParaRPr kumimoji="1" lang="ja-JP" altLang="en-US"/>
          </a:p>
        </p:txBody>
      </p:sp>
      <p:sp>
        <p:nvSpPr>
          <p:cNvPr id="6" name="フッター プレースホルダー 5">
            <a:extLst>
              <a:ext uri="{FF2B5EF4-FFF2-40B4-BE49-F238E27FC236}">
                <a16:creationId xmlns:a16="http://schemas.microsoft.com/office/drawing/2014/main" id="{A8225679-F29C-BF37-FEA4-FA0376BD79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DDD887-8B87-BBFF-7E62-45F62051F301}"/>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2447266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B619CE-D4D1-22B2-5591-B48BB759652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4C3F85F-85FD-37BD-DBC2-589775B91F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844C240-8170-1517-38B2-182E0BE57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25EEE56-50D7-E31E-C5BB-784558592273}"/>
              </a:ext>
            </a:extLst>
          </p:cNvPr>
          <p:cNvSpPr>
            <a:spLocks noGrp="1"/>
          </p:cNvSpPr>
          <p:nvPr>
            <p:ph type="dt" sz="half" idx="10"/>
          </p:nvPr>
        </p:nvSpPr>
        <p:spPr/>
        <p:txBody>
          <a:bodyPr/>
          <a:lstStyle/>
          <a:p>
            <a:fld id="{CB519F4F-FA26-2644-92C5-C26DD39DD34F}" type="datetime1">
              <a:rPr kumimoji="1" lang="en-US" altLang="ja-JP" smtClean="0"/>
              <a:t>10/10/23</a:t>
            </a:fld>
            <a:endParaRPr kumimoji="1" lang="ja-JP" altLang="en-US"/>
          </a:p>
        </p:txBody>
      </p:sp>
      <p:sp>
        <p:nvSpPr>
          <p:cNvPr id="6" name="フッター プレースホルダー 5">
            <a:extLst>
              <a:ext uri="{FF2B5EF4-FFF2-40B4-BE49-F238E27FC236}">
                <a16:creationId xmlns:a16="http://schemas.microsoft.com/office/drawing/2014/main" id="{2080E154-AD8D-8BF6-EDB8-AD045E3698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F76329-D2A2-D951-B197-2D4B059F91B6}"/>
              </a:ext>
            </a:extLst>
          </p:cNvPr>
          <p:cNvSpPr>
            <a:spLocks noGrp="1"/>
          </p:cNvSpPr>
          <p:nvPr>
            <p:ph type="sldNum" sz="quarter" idx="12"/>
          </p:nvPr>
        </p:nvSpPr>
        <p:spPr/>
        <p:txBody>
          <a:body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3295252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058F87C-E59F-F575-3420-3F47891F0D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3FF5AA-C7F3-F68F-79E1-B2971A6CC5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79C921-BE96-951F-AAA8-000E50B34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4C008-9884-8449-BC7F-3A9ADBC21C1B}" type="datetime1">
              <a:rPr kumimoji="1" lang="en-US" altLang="ja-JP" smtClean="0"/>
              <a:t>10/10/23</a:t>
            </a:fld>
            <a:endParaRPr kumimoji="1" lang="ja-JP" altLang="en-US"/>
          </a:p>
        </p:txBody>
      </p:sp>
      <p:sp>
        <p:nvSpPr>
          <p:cNvPr id="5" name="フッター プレースホルダー 4">
            <a:extLst>
              <a:ext uri="{FF2B5EF4-FFF2-40B4-BE49-F238E27FC236}">
                <a16:creationId xmlns:a16="http://schemas.microsoft.com/office/drawing/2014/main" id="{942C88B5-A354-E611-2D09-A53FE9289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D819945-01E7-4CD8-49B1-EEEAD96AD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D686F-C9FF-4717-8FCE-A9A8E00F4F71}" type="slidenum">
              <a:rPr kumimoji="1" lang="ja-JP" altLang="en-US" smtClean="0"/>
              <a:t>‹#›</a:t>
            </a:fld>
            <a:endParaRPr kumimoji="1" lang="ja-JP" altLang="en-US"/>
          </a:p>
        </p:txBody>
      </p:sp>
    </p:spTree>
    <p:extLst>
      <p:ext uri="{BB962C8B-B14F-4D97-AF65-F5344CB8AC3E}">
        <p14:creationId xmlns:p14="http://schemas.microsoft.com/office/powerpoint/2010/main" val="2249767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customXml" Target="../ink/ink42.xml"/><Relationship Id="rId3" Type="http://schemas.openxmlformats.org/officeDocument/2006/relationships/customXml" Target="../ink/ink37.xml"/><Relationship Id="rId7" Type="http://schemas.openxmlformats.org/officeDocument/2006/relationships/customXml" Target="../ink/ink39.xml"/><Relationship Id="rId12"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4.xml"/><Relationship Id="rId6" Type="http://schemas.openxmlformats.org/officeDocument/2006/relationships/image" Target="../media/image44.png"/><Relationship Id="rId11" Type="http://schemas.openxmlformats.org/officeDocument/2006/relationships/customXml" Target="../ink/ink41.xml"/><Relationship Id="rId5" Type="http://schemas.openxmlformats.org/officeDocument/2006/relationships/customXml" Target="../ink/ink38.xml"/><Relationship Id="rId10" Type="http://schemas.openxmlformats.org/officeDocument/2006/relationships/image" Target="../media/image46.png"/><Relationship Id="rId4" Type="http://schemas.openxmlformats.org/officeDocument/2006/relationships/image" Target="../media/image43.png"/><Relationship Id="rId9" Type="http://schemas.openxmlformats.org/officeDocument/2006/relationships/customXml" Target="../ink/ink40.xml"/><Relationship Id="rId1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customXml" Target="../ink/ink43.xml"/><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customXml" Target="../ink/ink44.xml"/></Relationships>
</file>

<file path=ppt/slides/_rels/slide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customXml" Target="../ink/ink45.xml"/><Relationship Id="rId7" Type="http://schemas.openxmlformats.org/officeDocument/2006/relationships/customXml" Target="../ink/ink47.xml"/><Relationship Id="rId2"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customXml" Target="../ink/ink46.xml"/><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4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4.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6.xml"/></Relationships>
</file>

<file path=ppt/slides/_rels/slide5.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customXml" Target="../ink/ink12.xml"/><Relationship Id="rId2" Type="http://schemas.openxmlformats.org/officeDocument/2006/relationships/customXml" Target="../ink/ink7.xml"/><Relationship Id="rId1" Type="http://schemas.openxmlformats.org/officeDocument/2006/relationships/slideLayout" Target="../slideLayouts/slideLayout4.xml"/><Relationship Id="rId6" Type="http://schemas.openxmlformats.org/officeDocument/2006/relationships/customXml" Target="../ink/ink9.xm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customXml" Target="../ink/ink21.xml"/><Relationship Id="rId26" Type="http://schemas.openxmlformats.org/officeDocument/2006/relationships/customXml" Target="../ink/ink25.xml"/><Relationship Id="rId39" Type="http://schemas.openxmlformats.org/officeDocument/2006/relationships/image" Target="../media/image32.png"/><Relationship Id="rId21" Type="http://schemas.openxmlformats.org/officeDocument/2006/relationships/image" Target="../media/image23.png"/><Relationship Id="rId34" Type="http://schemas.openxmlformats.org/officeDocument/2006/relationships/customXml" Target="../ink/ink29.xml"/><Relationship Id="rId7" Type="http://schemas.openxmlformats.org/officeDocument/2006/relationships/image" Target="../media/image16.png"/><Relationship Id="rId2" Type="http://schemas.openxmlformats.org/officeDocument/2006/relationships/customXml" Target="../ink/ink13.xml"/><Relationship Id="rId16" Type="http://schemas.openxmlformats.org/officeDocument/2006/relationships/customXml" Target="../ink/ink20.xml"/><Relationship Id="rId20" Type="http://schemas.openxmlformats.org/officeDocument/2006/relationships/customXml" Target="../ink/ink22.xml"/><Relationship Id="rId29" Type="http://schemas.openxmlformats.org/officeDocument/2006/relationships/image" Target="../media/image27.png"/><Relationship Id="rId41"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18.png"/><Relationship Id="rId24" Type="http://schemas.openxmlformats.org/officeDocument/2006/relationships/customXml" Target="../ink/ink24.xml"/><Relationship Id="rId32" Type="http://schemas.openxmlformats.org/officeDocument/2006/relationships/customXml" Target="../ink/ink28.xml"/><Relationship Id="rId37" Type="http://schemas.openxmlformats.org/officeDocument/2006/relationships/image" Target="../media/image31.png"/><Relationship Id="rId40" Type="http://schemas.openxmlformats.org/officeDocument/2006/relationships/customXml" Target="../ink/ink32.xml"/><Relationship Id="rId5" Type="http://schemas.openxmlformats.org/officeDocument/2006/relationships/image" Target="../media/image15.png"/><Relationship Id="rId15" Type="http://schemas.openxmlformats.org/officeDocument/2006/relationships/image" Target="../media/image20.png"/><Relationship Id="rId23" Type="http://schemas.openxmlformats.org/officeDocument/2006/relationships/image" Target="../media/image24.png"/><Relationship Id="rId28" Type="http://schemas.openxmlformats.org/officeDocument/2006/relationships/customXml" Target="../ink/ink26.xml"/><Relationship Id="rId36" Type="http://schemas.openxmlformats.org/officeDocument/2006/relationships/customXml" Target="../ink/ink30.xml"/><Relationship Id="rId10" Type="http://schemas.openxmlformats.org/officeDocument/2006/relationships/customXml" Target="../ink/ink17.xml"/><Relationship Id="rId19" Type="http://schemas.openxmlformats.org/officeDocument/2006/relationships/image" Target="../media/image22.png"/><Relationship Id="rId31" Type="http://schemas.openxmlformats.org/officeDocument/2006/relationships/image" Target="../media/image28.png"/><Relationship Id="rId4" Type="http://schemas.openxmlformats.org/officeDocument/2006/relationships/customXml" Target="../ink/ink14.xml"/><Relationship Id="rId9" Type="http://schemas.openxmlformats.org/officeDocument/2006/relationships/image" Target="../media/image17.png"/><Relationship Id="rId14" Type="http://schemas.openxmlformats.org/officeDocument/2006/relationships/customXml" Target="../ink/ink19.xml"/><Relationship Id="rId22" Type="http://schemas.openxmlformats.org/officeDocument/2006/relationships/customXml" Target="../ink/ink23.xml"/><Relationship Id="rId27" Type="http://schemas.openxmlformats.org/officeDocument/2006/relationships/image" Target="../media/image26.png"/><Relationship Id="rId30" Type="http://schemas.openxmlformats.org/officeDocument/2006/relationships/customXml" Target="../ink/ink27.xml"/><Relationship Id="rId35" Type="http://schemas.openxmlformats.org/officeDocument/2006/relationships/image" Target="../media/image30.png"/><Relationship Id="rId8" Type="http://schemas.openxmlformats.org/officeDocument/2006/relationships/customXml" Target="../ink/ink16.xml"/><Relationship Id="rId3" Type="http://schemas.openxmlformats.org/officeDocument/2006/relationships/image" Target="../media/image14.png"/><Relationship Id="rId12" Type="http://schemas.openxmlformats.org/officeDocument/2006/relationships/customXml" Target="../ink/ink18.xml"/><Relationship Id="rId17" Type="http://schemas.openxmlformats.org/officeDocument/2006/relationships/image" Target="../media/image21.png"/><Relationship Id="rId25" Type="http://schemas.openxmlformats.org/officeDocument/2006/relationships/image" Target="../media/image25.png"/><Relationship Id="rId33" Type="http://schemas.openxmlformats.org/officeDocument/2006/relationships/image" Target="../media/image29.png"/><Relationship Id="rId38" Type="http://schemas.openxmlformats.org/officeDocument/2006/relationships/customXml" Target="../ink/ink31.xml"/></Relationships>
</file>

<file path=ppt/slides/_rels/slide7.xml.rels><?xml version="1.0" encoding="UTF-8" standalone="yes"?>
<Relationships xmlns="http://schemas.openxmlformats.org/package/2006/relationships"><Relationship Id="rId8" Type="http://schemas.openxmlformats.org/officeDocument/2006/relationships/customXml" Target="../ink/ink36.xml"/><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customXml" Target="../ink/ink33.xml"/><Relationship Id="rId1" Type="http://schemas.openxmlformats.org/officeDocument/2006/relationships/slideLayout" Target="../slideLayouts/slideLayout4.xml"/><Relationship Id="rId6" Type="http://schemas.openxmlformats.org/officeDocument/2006/relationships/customXml" Target="../ink/ink35.xml"/><Relationship Id="rId5" Type="http://schemas.openxmlformats.org/officeDocument/2006/relationships/image" Target="../media/image35.png"/><Relationship Id="rId4" Type="http://schemas.openxmlformats.org/officeDocument/2006/relationships/customXml" Target="../ink/ink34.xml"/><Relationship Id="rId9"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540E1B-76E4-4B64-01D3-0DBD8CEC1DB7}"/>
              </a:ext>
            </a:extLst>
          </p:cNvPr>
          <p:cNvSpPr>
            <a:spLocks noGrp="1"/>
          </p:cNvSpPr>
          <p:nvPr>
            <p:ph type="ctrTitle"/>
          </p:nvPr>
        </p:nvSpPr>
        <p:spPr>
          <a:xfrm>
            <a:off x="1524000" y="1122363"/>
            <a:ext cx="8805863" cy="2387600"/>
          </a:xfrm>
        </p:spPr>
        <p:txBody>
          <a:bodyPr/>
          <a:lstStyle/>
          <a:p>
            <a:r>
              <a:rPr kumimoji="1" lang="ja-JP" altLang="en-US" dirty="0"/>
              <a:t>第</a:t>
            </a:r>
            <a:r>
              <a:rPr kumimoji="1" lang="en-US" altLang="ja-JP" dirty="0"/>
              <a:t>2</a:t>
            </a:r>
            <a:r>
              <a:rPr kumimoji="1" lang="ja-JP" altLang="en-US" dirty="0"/>
              <a:t>章</a:t>
            </a:r>
            <a:br>
              <a:rPr kumimoji="1" lang="en-US" altLang="ja-JP" dirty="0"/>
            </a:br>
            <a:r>
              <a:rPr kumimoji="1" lang="ja-JP" altLang="en-US" dirty="0"/>
              <a:t>グローバル化と保護主義</a:t>
            </a:r>
          </a:p>
        </p:txBody>
      </p:sp>
      <p:sp>
        <p:nvSpPr>
          <p:cNvPr id="3" name="Slide Number Placeholder 2">
            <a:extLst>
              <a:ext uri="{FF2B5EF4-FFF2-40B4-BE49-F238E27FC236}">
                <a16:creationId xmlns:a16="http://schemas.microsoft.com/office/drawing/2014/main" id="{8B5405C8-F848-FA84-626E-27CEDFB96429}"/>
              </a:ext>
            </a:extLst>
          </p:cNvPr>
          <p:cNvSpPr>
            <a:spLocks noGrp="1"/>
          </p:cNvSpPr>
          <p:nvPr>
            <p:ph type="sldNum" sz="quarter" idx="12"/>
          </p:nvPr>
        </p:nvSpPr>
        <p:spPr/>
        <p:txBody>
          <a:bodyPr/>
          <a:lstStyle/>
          <a:p>
            <a:fld id="{28BD686F-C9FF-4717-8FCE-A9A8E00F4F71}" type="slidenum">
              <a:rPr kumimoji="1" lang="ja-JP" altLang="en-US" smtClean="0"/>
              <a:t>1</a:t>
            </a:fld>
            <a:endParaRPr kumimoji="1" lang="ja-JP" altLang="en-US"/>
          </a:p>
        </p:txBody>
      </p:sp>
    </p:spTree>
    <p:extLst>
      <p:ext uri="{BB962C8B-B14F-4D97-AF65-F5344CB8AC3E}">
        <p14:creationId xmlns:p14="http://schemas.microsoft.com/office/powerpoint/2010/main" val="1766379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364C01-348F-A8D9-2742-65F83DC6F339}"/>
              </a:ext>
            </a:extLst>
          </p:cNvPr>
          <p:cNvSpPr>
            <a:spLocks noGrp="1"/>
          </p:cNvSpPr>
          <p:nvPr>
            <p:ph type="title"/>
          </p:nvPr>
        </p:nvSpPr>
        <p:spPr/>
        <p:txBody>
          <a:bodyPr/>
          <a:lstStyle/>
          <a:p>
            <a:r>
              <a:rPr kumimoji="1" lang="ja-JP" altLang="en-US" dirty="0"/>
              <a:t>保護主義の政治経済学</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3C43E79-3597-F0E2-2F1F-9D0993904D26}"/>
                  </a:ext>
                </a:extLst>
              </p:cNvPr>
              <p:cNvSpPr>
                <a:spLocks noGrp="1"/>
              </p:cNvSpPr>
              <p:nvPr>
                <p:ph sz="half" idx="1"/>
              </p:nvPr>
            </p:nvSpPr>
            <p:spPr>
              <a:xfrm>
                <a:off x="147636" y="1792287"/>
                <a:ext cx="6372226" cy="4351338"/>
              </a:xfrm>
            </p:spPr>
            <p:txBody>
              <a:bodyPr>
                <a:normAutofit fontScale="92500" lnSpcReduction="20000"/>
              </a:bodyPr>
              <a:lstStyle/>
              <a:p>
                <a:r>
                  <a:rPr kumimoji="1" lang="pt-BR" altLang="ja-JP" dirty="0"/>
                  <a:t>“Protection for Sale”</a:t>
                </a:r>
                <a:r>
                  <a:rPr kumimoji="1" lang="ja-JP" altLang="pt-BR" dirty="0"/>
                  <a:t>（</a:t>
                </a:r>
                <a:r>
                  <a:rPr kumimoji="1" lang="ja-JP" altLang="en-US" dirty="0"/>
                  <a:t>保護売り出し中）モデル</a:t>
                </a:r>
                <a:endParaRPr kumimoji="1" lang="en-US" altLang="ja-JP" dirty="0"/>
              </a:p>
              <a:p>
                <a:pPr>
                  <a:buFont typeface="Wingdings" panose="05000000000000000000" pitchFamily="2" charset="2"/>
                  <a:buChar char="Ø"/>
                </a:pPr>
                <a:r>
                  <a:rPr kumimoji="1" lang="ja-JP" altLang="en-US" dirty="0"/>
                  <a:t>政権与党が国の経済厚生だけでなく，政治献金額も考慮して，自由貿易（</a:t>
                </a:r>
                <a:r>
                  <a:rPr kumimoji="1" lang="en-US" altLang="ja-JP" dirty="0"/>
                  <a:t>F</a:t>
                </a:r>
                <a:r>
                  <a:rPr kumimoji="1" lang="ja-JP" altLang="en-US" dirty="0"/>
                  <a:t>）か保護（</a:t>
                </a:r>
                <a:r>
                  <a:rPr kumimoji="1" lang="en-US" altLang="ja-JP" dirty="0"/>
                  <a:t>P</a:t>
                </a:r>
                <a:r>
                  <a:rPr kumimoji="1" lang="ja-JP" altLang="en-US" dirty="0"/>
                  <a:t>）を選択する</a:t>
                </a:r>
                <a:endParaRPr kumimoji="1" lang="en-US" altLang="ja-JP" dirty="0"/>
              </a:p>
              <a:p>
                <a:r>
                  <a:rPr kumimoji="1" lang="ja-JP" altLang="en-US" dirty="0"/>
                  <a:t>政権与党の利得：</a:t>
                </a:r>
                <a:r>
                  <a:rPr kumimoji="1" lang="en-US" altLang="ja-JP" dirty="0"/>
                  <a:t>G</a:t>
                </a:r>
              </a:p>
              <a:p>
                <a:r>
                  <a:rPr kumimoji="1" lang="ja-JP" altLang="en-US" dirty="0"/>
                  <a:t>経済厚生：</a:t>
                </a:r>
                <a:r>
                  <a:rPr kumimoji="1" lang="en-US" altLang="ja-JP" dirty="0"/>
                  <a:t>W</a:t>
                </a:r>
                <a:endParaRPr kumimoji="1" lang="ja-JP" altLang="en-US" dirty="0"/>
              </a:p>
              <a:p>
                <a:r>
                  <a:rPr kumimoji="1" lang="ja-JP" altLang="en-US" dirty="0"/>
                  <a:t>政治献金額：</a:t>
                </a:r>
                <a:r>
                  <a:rPr kumimoji="1" lang="en-US" altLang="ja-JP" dirty="0"/>
                  <a:t>C</a:t>
                </a:r>
              </a:p>
              <a:p>
                <a:pPr algn="just">
                  <a:buFont typeface="Wingdings" panose="05000000000000000000" pitchFamily="2" charset="2"/>
                  <a:buChar char="Ø"/>
                </a:pPr>
                <a:r>
                  <a:rPr lang="ja-JP" altLang="ja-JP" kern="100" dirty="0">
                    <a:effectLst/>
                    <a:latin typeface="+mn-ea"/>
                    <a:cs typeface="Times New Roman" panose="02020603050405020304" pitchFamily="18" charset="0"/>
                  </a:rPr>
                  <a:t>自由貿易政策の場合：</a:t>
                </a:r>
                <a14:m>
                  <m:oMath xmlns:m="http://schemas.openxmlformats.org/officeDocument/2006/math">
                    <m:sSub>
                      <m:sSubPr>
                        <m:ctrlPr>
                          <a:rPr lang="ja-JP" altLang="ja-JP" i="1" kern="100">
                            <a:effectLst/>
                            <a:latin typeface="Cambria Math" panose="02040503050406030204" pitchFamily="18" charset="0"/>
                            <a:cs typeface="Times New Roman" panose="02020603050405020304" pitchFamily="18" charset="0"/>
                          </a:rPr>
                        </m:ctrlPr>
                      </m:sSubPr>
                      <m:e>
                        <m:r>
                          <a:rPr lang="en-US" altLang="ja-JP" i="1" kern="100">
                            <a:effectLst/>
                            <a:latin typeface="Cambria Math" panose="02040503050406030204" pitchFamily="18" charset="0"/>
                            <a:cs typeface="Times New Roman" panose="02020603050405020304" pitchFamily="18" charset="0"/>
                          </a:rPr>
                          <m:t>𝐺</m:t>
                        </m:r>
                      </m:e>
                      <m:sub>
                        <m:r>
                          <a:rPr lang="en-US" altLang="ja-JP" i="1" kern="100">
                            <a:effectLst/>
                            <a:latin typeface="Cambria Math" panose="02040503050406030204" pitchFamily="18" charset="0"/>
                            <a:cs typeface="Times New Roman" panose="02020603050405020304" pitchFamily="18" charset="0"/>
                          </a:rPr>
                          <m:t>𝐹</m:t>
                        </m:r>
                      </m:sub>
                    </m:sSub>
                    <m:r>
                      <a:rPr lang="en-US" altLang="ja-JP" i="1" kern="100">
                        <a:effectLst/>
                        <a:latin typeface="Cambria Math" panose="02040503050406030204" pitchFamily="18" charset="0"/>
                        <a:cs typeface="Times New Roman" panose="02020603050405020304" pitchFamily="18" charset="0"/>
                      </a:rPr>
                      <m:t>=</m:t>
                    </m:r>
                    <m:r>
                      <a:rPr lang="en-US" altLang="ja-JP" i="1" kern="100">
                        <a:effectLst/>
                        <a:latin typeface="Cambria Math" panose="02040503050406030204" pitchFamily="18" charset="0"/>
                        <a:cs typeface="Times New Roman" panose="02020603050405020304" pitchFamily="18" charset="0"/>
                      </a:rPr>
                      <m:t>𝑎</m:t>
                    </m:r>
                    <m:sSub>
                      <m:sSubPr>
                        <m:ctrlPr>
                          <a:rPr lang="ja-JP" altLang="ja-JP" i="1" kern="100">
                            <a:effectLst/>
                            <a:latin typeface="Cambria Math" panose="02040503050406030204" pitchFamily="18" charset="0"/>
                            <a:cs typeface="Times New Roman" panose="02020603050405020304" pitchFamily="18" charset="0"/>
                          </a:rPr>
                        </m:ctrlPr>
                      </m:sSubPr>
                      <m:e>
                        <m:r>
                          <a:rPr lang="en-US" altLang="ja-JP" i="1" kern="100">
                            <a:effectLst/>
                            <a:latin typeface="Cambria Math" panose="02040503050406030204" pitchFamily="18" charset="0"/>
                            <a:cs typeface="Times New Roman" panose="02020603050405020304" pitchFamily="18" charset="0"/>
                          </a:rPr>
                          <m:t>𝑊</m:t>
                        </m:r>
                      </m:e>
                      <m:sub>
                        <m:r>
                          <a:rPr lang="en-US" altLang="ja-JP" i="1" kern="100">
                            <a:effectLst/>
                            <a:latin typeface="Cambria Math" panose="02040503050406030204" pitchFamily="18" charset="0"/>
                            <a:cs typeface="Times New Roman" panose="02020603050405020304" pitchFamily="18" charset="0"/>
                          </a:rPr>
                          <m:t>𝐹</m:t>
                        </m:r>
                      </m:sub>
                    </m:sSub>
                    <m:r>
                      <a:rPr lang="en-US" altLang="ja-JP" i="1" kern="100">
                        <a:effectLst/>
                        <a:latin typeface="Cambria Math" panose="02040503050406030204" pitchFamily="18" charset="0"/>
                        <a:cs typeface="Times New Roman" panose="02020603050405020304" pitchFamily="18" charset="0"/>
                      </a:rPr>
                      <m:t>+</m:t>
                    </m:r>
                    <m:sSub>
                      <m:sSubPr>
                        <m:ctrlPr>
                          <a:rPr lang="ja-JP" altLang="ja-JP" i="1" kern="100">
                            <a:effectLst/>
                            <a:latin typeface="Cambria Math" panose="02040503050406030204" pitchFamily="18" charset="0"/>
                            <a:cs typeface="Times New Roman" panose="02020603050405020304" pitchFamily="18" charset="0"/>
                          </a:rPr>
                        </m:ctrlPr>
                      </m:sSubPr>
                      <m:e>
                        <m:r>
                          <a:rPr lang="en-US" altLang="ja-JP" i="1" kern="100">
                            <a:effectLst/>
                            <a:latin typeface="Cambria Math" panose="02040503050406030204" pitchFamily="18" charset="0"/>
                            <a:cs typeface="Times New Roman" panose="02020603050405020304" pitchFamily="18" charset="0"/>
                          </a:rPr>
                          <m:t>𝐶</m:t>
                        </m:r>
                      </m:e>
                      <m:sub>
                        <m:r>
                          <a:rPr lang="en-US" altLang="ja-JP" i="1" kern="100">
                            <a:effectLst/>
                            <a:latin typeface="Cambria Math" panose="02040503050406030204" pitchFamily="18" charset="0"/>
                            <a:cs typeface="Times New Roman" panose="02020603050405020304" pitchFamily="18" charset="0"/>
                          </a:rPr>
                          <m:t>𝐹</m:t>
                        </m:r>
                      </m:sub>
                    </m:sSub>
                  </m:oMath>
                </a14:m>
                <a:endParaRPr lang="ja-JP" altLang="ja-JP" kern="100" dirty="0">
                  <a:effectLst/>
                  <a:latin typeface="+mn-ea"/>
                  <a:cs typeface="Times New Roman" panose="02020603050405020304" pitchFamily="18" charset="0"/>
                </a:endParaRPr>
              </a:p>
              <a:p>
                <a:pPr algn="just">
                  <a:buFont typeface="Wingdings" panose="05000000000000000000" pitchFamily="2" charset="2"/>
                  <a:buChar char="Ø"/>
                </a:pPr>
                <a:r>
                  <a:rPr lang="ja-JP" altLang="ja-JP" kern="100" dirty="0">
                    <a:effectLst/>
                    <a:latin typeface="+mn-ea"/>
                    <a:cs typeface="Times New Roman" panose="02020603050405020304" pitchFamily="18" charset="0"/>
                  </a:rPr>
                  <a:t>保護貿易政策の場合：</a:t>
                </a:r>
                <a14:m>
                  <m:oMath xmlns:m="http://schemas.openxmlformats.org/officeDocument/2006/math">
                    <m:sSub>
                      <m:sSubPr>
                        <m:ctrlPr>
                          <a:rPr lang="ja-JP" altLang="ja-JP" i="1" kern="100">
                            <a:effectLst/>
                            <a:latin typeface="Cambria Math" panose="02040503050406030204" pitchFamily="18" charset="0"/>
                            <a:cs typeface="Times New Roman" panose="02020603050405020304" pitchFamily="18" charset="0"/>
                          </a:rPr>
                        </m:ctrlPr>
                      </m:sSubPr>
                      <m:e>
                        <m:r>
                          <a:rPr lang="en-US" altLang="ja-JP" i="1" kern="100">
                            <a:effectLst/>
                            <a:latin typeface="Cambria Math" panose="02040503050406030204" pitchFamily="18" charset="0"/>
                            <a:cs typeface="Times New Roman" panose="02020603050405020304" pitchFamily="18" charset="0"/>
                          </a:rPr>
                          <m:t>𝐺</m:t>
                        </m:r>
                      </m:e>
                      <m:sub>
                        <m:r>
                          <a:rPr lang="en-US" altLang="ja-JP" i="1" kern="100">
                            <a:effectLst/>
                            <a:latin typeface="Cambria Math" panose="02040503050406030204" pitchFamily="18" charset="0"/>
                            <a:cs typeface="Times New Roman" panose="02020603050405020304" pitchFamily="18" charset="0"/>
                          </a:rPr>
                          <m:t>𝑃</m:t>
                        </m:r>
                      </m:sub>
                    </m:sSub>
                    <m:r>
                      <a:rPr lang="en-US" altLang="ja-JP" i="1" kern="100">
                        <a:effectLst/>
                        <a:latin typeface="Cambria Math" panose="02040503050406030204" pitchFamily="18" charset="0"/>
                        <a:cs typeface="Times New Roman" panose="02020603050405020304" pitchFamily="18" charset="0"/>
                      </a:rPr>
                      <m:t>=</m:t>
                    </m:r>
                    <m:r>
                      <a:rPr lang="en-US" altLang="ja-JP" i="1" kern="100">
                        <a:effectLst/>
                        <a:latin typeface="Cambria Math" panose="02040503050406030204" pitchFamily="18" charset="0"/>
                        <a:cs typeface="Times New Roman" panose="02020603050405020304" pitchFamily="18" charset="0"/>
                      </a:rPr>
                      <m:t>𝑎</m:t>
                    </m:r>
                    <m:sSub>
                      <m:sSubPr>
                        <m:ctrlPr>
                          <a:rPr lang="ja-JP" altLang="ja-JP" i="1" kern="100">
                            <a:effectLst/>
                            <a:latin typeface="Cambria Math" panose="02040503050406030204" pitchFamily="18" charset="0"/>
                            <a:cs typeface="Times New Roman" panose="02020603050405020304" pitchFamily="18" charset="0"/>
                          </a:rPr>
                        </m:ctrlPr>
                      </m:sSubPr>
                      <m:e>
                        <m:r>
                          <a:rPr lang="en-US" altLang="ja-JP" i="1" kern="100">
                            <a:effectLst/>
                            <a:latin typeface="Cambria Math" panose="02040503050406030204" pitchFamily="18" charset="0"/>
                            <a:cs typeface="Times New Roman" panose="02020603050405020304" pitchFamily="18" charset="0"/>
                          </a:rPr>
                          <m:t>𝑊</m:t>
                        </m:r>
                      </m:e>
                      <m:sub>
                        <m:r>
                          <a:rPr lang="en-US" altLang="ja-JP" i="1" kern="100">
                            <a:effectLst/>
                            <a:latin typeface="Cambria Math" panose="02040503050406030204" pitchFamily="18" charset="0"/>
                            <a:cs typeface="Times New Roman" panose="02020603050405020304" pitchFamily="18" charset="0"/>
                          </a:rPr>
                          <m:t>𝑃</m:t>
                        </m:r>
                      </m:sub>
                    </m:sSub>
                    <m:r>
                      <a:rPr lang="en-US" altLang="ja-JP" i="1" kern="100">
                        <a:effectLst/>
                        <a:latin typeface="Cambria Math" panose="02040503050406030204" pitchFamily="18" charset="0"/>
                        <a:cs typeface="Times New Roman" panose="02020603050405020304" pitchFamily="18" charset="0"/>
                      </a:rPr>
                      <m:t>+</m:t>
                    </m:r>
                    <m:sSub>
                      <m:sSubPr>
                        <m:ctrlPr>
                          <a:rPr lang="ja-JP" altLang="ja-JP" i="1" kern="100">
                            <a:effectLst/>
                            <a:latin typeface="Cambria Math" panose="02040503050406030204" pitchFamily="18" charset="0"/>
                            <a:cs typeface="Times New Roman" panose="02020603050405020304" pitchFamily="18" charset="0"/>
                          </a:rPr>
                        </m:ctrlPr>
                      </m:sSubPr>
                      <m:e>
                        <m:r>
                          <a:rPr lang="en-US" altLang="ja-JP" i="1" kern="100">
                            <a:effectLst/>
                            <a:latin typeface="Cambria Math" panose="02040503050406030204" pitchFamily="18" charset="0"/>
                            <a:cs typeface="Times New Roman" panose="02020603050405020304" pitchFamily="18" charset="0"/>
                          </a:rPr>
                          <m:t>𝐶</m:t>
                        </m:r>
                      </m:e>
                      <m:sub>
                        <m:r>
                          <a:rPr lang="en-US" altLang="ja-JP" i="1" kern="100">
                            <a:effectLst/>
                            <a:latin typeface="Cambria Math" panose="02040503050406030204" pitchFamily="18" charset="0"/>
                            <a:cs typeface="Times New Roman" panose="02020603050405020304" pitchFamily="18" charset="0"/>
                          </a:rPr>
                          <m:t>𝑃</m:t>
                        </m:r>
                      </m:sub>
                    </m:sSub>
                  </m:oMath>
                </a14:m>
                <a:endParaRPr lang="en-US" altLang="ja-JP" kern="100" dirty="0">
                  <a:effectLst/>
                  <a:latin typeface="+mn-ea"/>
                  <a:cs typeface="Times New Roman" panose="02020603050405020304" pitchFamily="18" charset="0"/>
                </a:endParaRPr>
              </a:p>
              <a:p>
                <a:pPr marL="0" indent="0" algn="l">
                  <a:buNone/>
                </a:pPr>
                <a:r>
                  <a:rPr lang="en-US" altLang="ja-JP" sz="1800" b="0" i="0" u="none" strike="noStrike" baseline="0" dirty="0">
                    <a:latin typeface="MMaCentury-Regular"/>
                  </a:rPr>
                  <a:t>(a </a:t>
                </a:r>
                <a:r>
                  <a:rPr lang="ja-JP" altLang="en-US" sz="1800" b="0" i="0" u="none" strike="noStrike" baseline="0" dirty="0">
                    <a:latin typeface="UDReiminPr6N-Light"/>
                  </a:rPr>
                  <a:t>は，国全体の経済厚生をどの程度重視するかを示すウェイト</a:t>
                </a:r>
                <a:r>
                  <a:rPr lang="en-US" altLang="ja-JP" sz="1800" b="0" i="0" u="none" strike="noStrike" kern="100" baseline="0" dirty="0">
                    <a:latin typeface="+mn-ea"/>
                    <a:cs typeface="Times New Roman" panose="02020603050405020304" pitchFamily="18" charset="0"/>
                  </a:rPr>
                  <a:t>)</a:t>
                </a:r>
                <a:endParaRPr lang="ja-JP" altLang="ja-JP" kern="100" dirty="0">
                  <a:effectLst/>
                  <a:latin typeface="+mn-ea"/>
                  <a:cs typeface="Times New Roman" panose="02020603050405020304" pitchFamily="18" charset="0"/>
                </a:endParaRPr>
              </a:p>
            </p:txBody>
          </p:sp>
        </mc:Choice>
        <mc:Fallback xmlns="">
          <p:sp>
            <p:nvSpPr>
              <p:cNvPr id="3" name="コンテンツ プレースホルダー 2">
                <a:extLst>
                  <a:ext uri="{FF2B5EF4-FFF2-40B4-BE49-F238E27FC236}">
                    <a16:creationId xmlns:a16="http://schemas.microsoft.com/office/drawing/2014/main" id="{73C43E79-3597-F0E2-2F1F-9D0993904D26}"/>
                  </a:ext>
                </a:extLst>
              </p:cNvPr>
              <p:cNvSpPr>
                <a:spLocks noGrp="1" noRot="1" noChangeAspect="1" noMove="1" noResize="1" noEditPoints="1" noAdjustHandles="1" noChangeArrowheads="1" noChangeShapeType="1" noTextEdit="1"/>
              </p:cNvSpPr>
              <p:nvPr>
                <p:ph sz="half" idx="1"/>
              </p:nvPr>
            </p:nvSpPr>
            <p:spPr>
              <a:xfrm>
                <a:off x="147636" y="1792287"/>
                <a:ext cx="6372226" cy="4351338"/>
              </a:xfrm>
              <a:blipFill>
                <a:blip r:embed="rId2"/>
                <a:stretch>
                  <a:fillRect l="-1434" t="-350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567BF80D-30BC-DB48-CEAC-CCF9F4D8F12C}"/>
                  </a:ext>
                </a:extLst>
              </p:cNvPr>
              <p:cNvSpPr>
                <a:spLocks noGrp="1"/>
              </p:cNvSpPr>
              <p:nvPr>
                <p:ph sz="half" idx="2"/>
              </p:nvPr>
            </p:nvSpPr>
            <p:spPr>
              <a:xfrm>
                <a:off x="6519862" y="1792287"/>
                <a:ext cx="5838826" cy="4351338"/>
              </a:xfrm>
            </p:spPr>
            <p:txBody>
              <a:bodyPr>
                <a:normAutofit fontScale="92500" lnSpcReduction="20000"/>
              </a:bodyPr>
              <a:lstStyle/>
              <a:p>
                <a:pPr>
                  <a:buFont typeface="Wingdings" panose="05000000000000000000" pitchFamily="2" charset="2"/>
                  <a:buChar char="Ø"/>
                </a:pPr>
                <a:r>
                  <a:rPr lang="ja-JP" altLang="ja-JP" dirty="0">
                    <a:effectLst/>
                    <a:latin typeface="+mn-ea"/>
                    <a:cs typeface="Times New Roman" panose="02020603050405020304" pitchFamily="18" charset="0"/>
                  </a:rPr>
                  <a:t>両者の差</a:t>
                </a:r>
                <a:r>
                  <a:rPr lang="ja-JP" altLang="en-US" dirty="0">
                    <a:latin typeface="+mn-ea"/>
                    <a:cs typeface="Times New Roman" panose="02020603050405020304" pitchFamily="18" charset="0"/>
                  </a:rPr>
                  <a:t>を</a:t>
                </a:r>
                <a14:m>
                  <m:oMath xmlns:m="http://schemas.openxmlformats.org/officeDocument/2006/math">
                    <m:r>
                      <a:rPr lang="ja-JP" altLang="en-US" i="1" dirty="0" smtClean="0">
                        <a:effectLst/>
                        <a:latin typeface="Cambria Math" panose="02040503050406030204" pitchFamily="18" charset="0"/>
                        <a:cs typeface="Times New Roman" panose="02020603050405020304" pitchFamily="18" charset="0"/>
                      </a:rPr>
                      <m:t>とると、</m:t>
                    </m:r>
                  </m:oMath>
                </a14:m>
                <a:endParaRPr lang="en-US" altLang="ja-JP" i="1" dirty="0">
                  <a:effectLst/>
                  <a:latin typeface="Cambria Math" panose="02040503050406030204" pitchFamily="18" charset="0"/>
                  <a:cs typeface="Times New Roman" panose="02020603050405020304" pitchFamily="18" charset="0"/>
                </a:endParaRPr>
              </a:p>
              <a:p>
                <a:pPr marL="0" indent="0">
                  <a:buNone/>
                </a:pPr>
                <a14:m>
                  <m:oMath xmlns:m="http://schemas.openxmlformats.org/officeDocument/2006/math">
                    <m:r>
                      <a:rPr lang="en-US" altLang="ja-JP" i="1">
                        <a:effectLst/>
                        <a:latin typeface="Cambria Math" panose="02040503050406030204" pitchFamily="18" charset="0"/>
                        <a:cs typeface="Times New Roman" panose="02020603050405020304" pitchFamily="18" charset="0"/>
                      </a:rPr>
                      <m:t>∆</m:t>
                    </m:r>
                    <m:r>
                      <a:rPr lang="en-US" altLang="ja-JP" i="1">
                        <a:effectLst/>
                        <a:latin typeface="Cambria Math" panose="02040503050406030204" pitchFamily="18" charset="0"/>
                        <a:cs typeface="Times New Roman" panose="02020603050405020304" pitchFamily="18" charset="0"/>
                      </a:rPr>
                      <m:t>𝐺</m:t>
                    </m:r>
                    <m:r>
                      <a:rPr lang="en-US" altLang="ja-JP" i="1">
                        <a:effectLst/>
                        <a:latin typeface="Cambria Math" panose="02040503050406030204" pitchFamily="18" charset="0"/>
                        <a:cs typeface="Times New Roman" panose="02020603050405020304" pitchFamily="18" charset="0"/>
                      </a:rPr>
                      <m:t>=</m:t>
                    </m:r>
                    <m:sSub>
                      <m:sSubPr>
                        <m:ctrlPr>
                          <a:rPr lang="ja-JP" altLang="ja-JP" i="1">
                            <a:effectLst/>
                            <a:latin typeface="Cambria Math" panose="02040503050406030204" pitchFamily="18" charset="0"/>
                          </a:rPr>
                        </m:ctrlPr>
                      </m:sSubPr>
                      <m:e>
                        <m:r>
                          <a:rPr lang="en-US" altLang="ja-JP" i="1">
                            <a:effectLst/>
                            <a:latin typeface="Cambria Math" panose="02040503050406030204" pitchFamily="18" charset="0"/>
                            <a:cs typeface="Times New Roman" panose="02020603050405020304" pitchFamily="18" charset="0"/>
                          </a:rPr>
                          <m:t>𝐺</m:t>
                        </m:r>
                      </m:e>
                      <m:sub>
                        <m:r>
                          <a:rPr lang="en-US" altLang="ja-JP" i="1">
                            <a:effectLst/>
                            <a:latin typeface="Cambria Math" panose="02040503050406030204" pitchFamily="18" charset="0"/>
                            <a:cs typeface="Times New Roman" panose="02020603050405020304" pitchFamily="18" charset="0"/>
                          </a:rPr>
                          <m:t>𝐹</m:t>
                        </m:r>
                      </m:sub>
                    </m:sSub>
                  </m:oMath>
                </a14:m>
                <a:r>
                  <a:rPr lang="en-US" altLang="ja-JP" dirty="0">
                    <a:effectLst/>
                    <a:latin typeface="+mn-ea"/>
                    <a:cs typeface="Times New Roman" panose="02020603050405020304" pitchFamily="18" charset="0"/>
                  </a:rPr>
                  <a:t>- </a:t>
                </a:r>
                <a14:m>
                  <m:oMath xmlns:m="http://schemas.openxmlformats.org/officeDocument/2006/math">
                    <m:sSub>
                      <m:sSubPr>
                        <m:ctrlPr>
                          <a:rPr lang="ja-JP" altLang="ja-JP" i="1">
                            <a:effectLst/>
                            <a:latin typeface="Cambria Math" panose="02040503050406030204" pitchFamily="18" charset="0"/>
                          </a:rPr>
                        </m:ctrlPr>
                      </m:sSubPr>
                      <m:e>
                        <m:r>
                          <a:rPr lang="en-US" altLang="ja-JP" i="1">
                            <a:effectLst/>
                            <a:latin typeface="Cambria Math" panose="02040503050406030204" pitchFamily="18" charset="0"/>
                            <a:cs typeface="Times New Roman" panose="02020603050405020304" pitchFamily="18" charset="0"/>
                          </a:rPr>
                          <m:t>𝐺</m:t>
                        </m:r>
                      </m:e>
                      <m:sub>
                        <m:r>
                          <a:rPr lang="en-US" altLang="ja-JP" i="1">
                            <a:effectLst/>
                            <a:latin typeface="Cambria Math" panose="02040503050406030204" pitchFamily="18" charset="0"/>
                            <a:cs typeface="Times New Roman" panose="02020603050405020304" pitchFamily="18" charset="0"/>
                          </a:rPr>
                          <m:t>𝑃</m:t>
                        </m:r>
                      </m:sub>
                    </m:sSub>
                    <m:r>
                      <a:rPr lang="en-US" altLang="ja-JP" i="1">
                        <a:effectLst/>
                        <a:latin typeface="Cambria Math" panose="02040503050406030204" pitchFamily="18" charset="0"/>
                        <a:cs typeface="Times New Roman" panose="02020603050405020304" pitchFamily="18" charset="0"/>
                      </a:rPr>
                      <m:t>=</m:t>
                    </m:r>
                    <m:r>
                      <a:rPr lang="en-US" altLang="ja-JP" i="1">
                        <a:effectLst/>
                        <a:latin typeface="Cambria Math" panose="02040503050406030204" pitchFamily="18" charset="0"/>
                        <a:cs typeface="Times New Roman" panose="02020603050405020304" pitchFamily="18" charset="0"/>
                      </a:rPr>
                      <m:t>𝑎</m:t>
                    </m:r>
                    <m:d>
                      <m:dPr>
                        <m:ctrlPr>
                          <a:rPr lang="ja-JP" altLang="ja-JP" i="1">
                            <a:effectLst/>
                            <a:latin typeface="Cambria Math" panose="02040503050406030204" pitchFamily="18" charset="0"/>
                          </a:rPr>
                        </m:ctrlPr>
                      </m:dPr>
                      <m:e>
                        <m:sSub>
                          <m:sSubPr>
                            <m:ctrlPr>
                              <a:rPr lang="ja-JP" altLang="ja-JP" i="1">
                                <a:effectLst/>
                                <a:latin typeface="Cambria Math" panose="02040503050406030204" pitchFamily="18" charset="0"/>
                              </a:rPr>
                            </m:ctrlPr>
                          </m:sSubPr>
                          <m:e>
                            <m:r>
                              <a:rPr lang="en-US" altLang="ja-JP" i="1">
                                <a:effectLst/>
                                <a:latin typeface="Cambria Math" panose="02040503050406030204" pitchFamily="18" charset="0"/>
                                <a:cs typeface="Times New Roman" panose="02020603050405020304" pitchFamily="18" charset="0"/>
                              </a:rPr>
                              <m:t>𝑊</m:t>
                            </m:r>
                          </m:e>
                          <m:sub>
                            <m:r>
                              <a:rPr lang="en-US" altLang="ja-JP" i="1">
                                <a:effectLst/>
                                <a:latin typeface="Cambria Math" panose="02040503050406030204" pitchFamily="18" charset="0"/>
                                <a:cs typeface="Times New Roman" panose="02020603050405020304" pitchFamily="18" charset="0"/>
                              </a:rPr>
                              <m:t>𝐹</m:t>
                            </m:r>
                          </m:sub>
                        </m:sSub>
                        <m:r>
                          <a:rPr lang="en-US" altLang="ja-JP" i="1">
                            <a:effectLst/>
                            <a:latin typeface="Cambria Math" panose="02040503050406030204" pitchFamily="18" charset="0"/>
                            <a:cs typeface="Times New Roman" panose="02020603050405020304" pitchFamily="18" charset="0"/>
                          </a:rPr>
                          <m:t>−</m:t>
                        </m:r>
                        <m:sSub>
                          <m:sSubPr>
                            <m:ctrlPr>
                              <a:rPr lang="ja-JP" altLang="ja-JP" i="1">
                                <a:effectLst/>
                                <a:latin typeface="Cambria Math" panose="02040503050406030204" pitchFamily="18" charset="0"/>
                              </a:rPr>
                            </m:ctrlPr>
                          </m:sSubPr>
                          <m:e>
                            <m:r>
                              <a:rPr lang="en-US" altLang="ja-JP" i="1">
                                <a:effectLst/>
                                <a:latin typeface="Cambria Math" panose="02040503050406030204" pitchFamily="18" charset="0"/>
                                <a:cs typeface="Times New Roman" panose="02020603050405020304" pitchFamily="18" charset="0"/>
                              </a:rPr>
                              <m:t>𝑊</m:t>
                            </m:r>
                          </m:e>
                          <m:sub>
                            <m:r>
                              <a:rPr lang="en-US" altLang="ja-JP" i="1">
                                <a:effectLst/>
                                <a:latin typeface="Cambria Math" panose="02040503050406030204" pitchFamily="18" charset="0"/>
                                <a:cs typeface="Times New Roman" panose="02020603050405020304" pitchFamily="18" charset="0"/>
                              </a:rPr>
                              <m:t>𝑃</m:t>
                            </m:r>
                          </m:sub>
                        </m:sSub>
                      </m:e>
                    </m:d>
                    <m:r>
                      <a:rPr lang="en-US" altLang="ja-JP" i="1">
                        <a:effectLst/>
                        <a:latin typeface="Cambria Math" panose="02040503050406030204" pitchFamily="18" charset="0"/>
                        <a:cs typeface="Times New Roman" panose="02020603050405020304" pitchFamily="18" charset="0"/>
                      </a:rPr>
                      <m:t>+</m:t>
                    </m:r>
                    <m:sSub>
                      <m:sSubPr>
                        <m:ctrlPr>
                          <a:rPr lang="ja-JP" altLang="ja-JP" i="1">
                            <a:effectLst/>
                            <a:latin typeface="Cambria Math" panose="02040503050406030204" pitchFamily="18" charset="0"/>
                          </a:rPr>
                        </m:ctrlPr>
                      </m:sSubPr>
                      <m:e>
                        <m:r>
                          <a:rPr lang="en-US" altLang="ja-JP" i="1">
                            <a:effectLst/>
                            <a:latin typeface="Cambria Math" panose="02040503050406030204" pitchFamily="18" charset="0"/>
                            <a:cs typeface="Times New Roman" panose="02020603050405020304" pitchFamily="18" charset="0"/>
                          </a:rPr>
                          <m:t>𝐶</m:t>
                        </m:r>
                      </m:e>
                      <m:sub>
                        <m:r>
                          <a:rPr lang="en-US" altLang="ja-JP" i="1">
                            <a:effectLst/>
                            <a:latin typeface="Cambria Math" panose="02040503050406030204" pitchFamily="18" charset="0"/>
                            <a:cs typeface="Times New Roman" panose="02020603050405020304" pitchFamily="18" charset="0"/>
                          </a:rPr>
                          <m:t>𝐹</m:t>
                        </m:r>
                      </m:sub>
                    </m:sSub>
                  </m:oMath>
                </a14:m>
                <a:r>
                  <a:rPr lang="en-US" altLang="ja-JP" dirty="0">
                    <a:effectLst/>
                    <a:latin typeface="+mn-ea"/>
                    <a:cs typeface="Times New Roman" panose="02020603050405020304" pitchFamily="18" charset="0"/>
                  </a:rPr>
                  <a:t>- </a:t>
                </a:r>
                <a14:m>
                  <m:oMath xmlns:m="http://schemas.openxmlformats.org/officeDocument/2006/math">
                    <m:sSub>
                      <m:sSubPr>
                        <m:ctrlPr>
                          <a:rPr lang="ja-JP" altLang="ja-JP" i="1">
                            <a:effectLst/>
                            <a:latin typeface="Cambria Math" panose="02040503050406030204" pitchFamily="18" charset="0"/>
                          </a:rPr>
                        </m:ctrlPr>
                      </m:sSubPr>
                      <m:e>
                        <m:r>
                          <a:rPr lang="en-US" altLang="ja-JP" i="1">
                            <a:effectLst/>
                            <a:latin typeface="Cambria Math" panose="02040503050406030204" pitchFamily="18" charset="0"/>
                            <a:cs typeface="Times New Roman" panose="02020603050405020304" pitchFamily="18" charset="0"/>
                          </a:rPr>
                          <m:t>𝐶</m:t>
                        </m:r>
                      </m:e>
                      <m:sub>
                        <m:r>
                          <a:rPr lang="en-US" altLang="ja-JP" i="1">
                            <a:effectLst/>
                            <a:latin typeface="Cambria Math" panose="02040503050406030204" pitchFamily="18" charset="0"/>
                            <a:cs typeface="Times New Roman" panose="02020603050405020304" pitchFamily="18" charset="0"/>
                          </a:rPr>
                          <m:t>𝑃</m:t>
                        </m:r>
                      </m:sub>
                    </m:sSub>
                  </m:oMath>
                </a14:m>
                <a:endParaRPr kumimoji="1" lang="en-US" altLang="ja-JP" dirty="0">
                  <a:latin typeface="+mn-ea"/>
                </a:endParaRPr>
              </a:p>
              <a:p>
                <a:pPr marL="0" indent="0">
                  <a:buNone/>
                </a:pPr>
                <a14:m>
                  <m:oMath xmlns:m="http://schemas.openxmlformats.org/officeDocument/2006/math">
                    <m:r>
                      <a:rPr lang="en-US" altLang="ja-JP" sz="3000" i="1" smtClean="0">
                        <a:effectLst/>
                        <a:latin typeface="Cambria Math" panose="02040503050406030204" pitchFamily="18" charset="0"/>
                        <a:cs typeface="Times New Roman" panose="02020603050405020304" pitchFamily="18" charset="0"/>
                      </a:rPr>
                      <m:t>∆</m:t>
                    </m:r>
                    <m:r>
                      <a:rPr lang="en-US" altLang="ja-JP" sz="3000" i="1" smtClean="0">
                        <a:effectLst/>
                        <a:latin typeface="Cambria Math" panose="02040503050406030204" pitchFamily="18" charset="0"/>
                        <a:cs typeface="Times New Roman" panose="02020603050405020304" pitchFamily="18" charset="0"/>
                      </a:rPr>
                      <m:t>𝐺</m:t>
                    </m:r>
                    <m:r>
                      <a:rPr lang="en-US" altLang="ja-JP" sz="3000" i="1" smtClean="0">
                        <a:effectLst/>
                        <a:latin typeface="Cambria Math" panose="02040503050406030204" pitchFamily="18" charset="0"/>
                        <a:cs typeface="Times New Roman" panose="02020603050405020304" pitchFamily="18" charset="0"/>
                      </a:rPr>
                      <m:t>&gt;0</m:t>
                    </m:r>
                  </m:oMath>
                </a14:m>
                <a:r>
                  <a:rPr lang="en-US" altLang="ja-JP" sz="3000" dirty="0">
                    <a:effectLst/>
                    <a:latin typeface="+mn-ea"/>
                    <a:cs typeface="Times New Roman" panose="02020603050405020304" pitchFamily="18" charset="0"/>
                    <a:sym typeface="Wingdings" panose="05000000000000000000" pitchFamily="2" charset="2"/>
                  </a:rPr>
                  <a:t></a:t>
                </a:r>
                <a:r>
                  <a:rPr lang="ja-JP" altLang="ja-JP" sz="3000" dirty="0">
                    <a:effectLst/>
                    <a:latin typeface="+mn-ea"/>
                    <a:cs typeface="Times New Roman" panose="02020603050405020304" pitchFamily="18" charset="0"/>
                  </a:rPr>
                  <a:t>自由貿易政策</a:t>
                </a:r>
                <a:endParaRPr lang="en-US" altLang="ja-JP" sz="3000" dirty="0">
                  <a:effectLst/>
                  <a:latin typeface="+mn-ea"/>
                  <a:cs typeface="Times New Roman" panose="02020603050405020304" pitchFamily="18" charset="0"/>
                </a:endParaRPr>
              </a:p>
              <a:p>
                <a:pPr marL="0" indent="0">
                  <a:buNone/>
                </a:pPr>
                <a14:m>
                  <m:oMath xmlns:m="http://schemas.openxmlformats.org/officeDocument/2006/math">
                    <m:r>
                      <a:rPr lang="en-US" altLang="ja-JP" sz="3000" i="1">
                        <a:effectLst/>
                        <a:latin typeface="Cambria Math" panose="02040503050406030204" pitchFamily="18" charset="0"/>
                        <a:cs typeface="Times New Roman" panose="02020603050405020304" pitchFamily="18" charset="0"/>
                      </a:rPr>
                      <m:t>∆</m:t>
                    </m:r>
                    <m:r>
                      <a:rPr lang="en-US" altLang="ja-JP" sz="3000" i="1">
                        <a:effectLst/>
                        <a:latin typeface="Cambria Math" panose="02040503050406030204" pitchFamily="18" charset="0"/>
                        <a:cs typeface="Times New Roman" panose="02020603050405020304" pitchFamily="18" charset="0"/>
                      </a:rPr>
                      <m:t>𝐺</m:t>
                    </m:r>
                    <m:r>
                      <a:rPr lang="en-US" altLang="ja-JP" sz="3000" i="1">
                        <a:effectLst/>
                        <a:latin typeface="Cambria Math" panose="02040503050406030204" pitchFamily="18" charset="0"/>
                        <a:cs typeface="Times New Roman" panose="02020603050405020304" pitchFamily="18" charset="0"/>
                      </a:rPr>
                      <m:t>&lt;0</m:t>
                    </m:r>
                  </m:oMath>
                </a14:m>
                <a:r>
                  <a:rPr lang="en-US" altLang="ja-JP" sz="3000" dirty="0">
                    <a:effectLst/>
                    <a:latin typeface="+mn-ea"/>
                    <a:cs typeface="Times New Roman" panose="02020603050405020304" pitchFamily="18" charset="0"/>
                    <a:sym typeface="Wingdings" panose="05000000000000000000" pitchFamily="2" charset="2"/>
                  </a:rPr>
                  <a:t></a:t>
                </a:r>
                <a:r>
                  <a:rPr lang="ja-JP" altLang="ja-JP" sz="3000" dirty="0">
                    <a:effectLst/>
                    <a:latin typeface="+mn-ea"/>
                    <a:cs typeface="Times New Roman" panose="02020603050405020304" pitchFamily="18" charset="0"/>
                  </a:rPr>
                  <a:t>保護貿易政策</a:t>
                </a:r>
                <a:endParaRPr lang="en-US" altLang="ja-JP" sz="3000" dirty="0">
                  <a:effectLst/>
                  <a:latin typeface="+mn-ea"/>
                  <a:cs typeface="Times New Roman" panose="02020603050405020304" pitchFamily="18" charset="0"/>
                </a:endParaRPr>
              </a:p>
              <a:p>
                <a:pPr marL="0" indent="0">
                  <a:buNone/>
                </a:pPr>
                <a:endParaRPr kumimoji="1" lang="en-US" altLang="ja-JP" sz="3000" dirty="0">
                  <a:latin typeface="+mn-ea"/>
                  <a:cs typeface="Times New Roman" panose="02020603050405020304" pitchFamily="18" charset="0"/>
                </a:endParaRPr>
              </a:p>
              <a:p>
                <a:pPr marL="0" indent="0">
                  <a:buNone/>
                </a:pPr>
                <a:r>
                  <a:rPr kumimoji="1" lang="ja-JP" altLang="en-US" sz="3000" dirty="0">
                    <a:latin typeface="+mn-ea"/>
                    <a:cs typeface="Times New Roman" panose="02020603050405020304" pitchFamily="18" charset="0"/>
                  </a:rPr>
                  <a:t>例：</a:t>
                </a:r>
                <a:r>
                  <a:rPr lang="ja-JP" altLang="ja-JP" sz="3000" kern="100" dirty="0">
                    <a:effectLst/>
                    <a:cs typeface="Times New Roman" panose="02020603050405020304" pitchFamily="18" charset="0"/>
                  </a:rPr>
                  <a:t> </a:t>
                </a:r>
                <a14:m>
                  <m:oMath xmlns:m="http://schemas.openxmlformats.org/officeDocument/2006/math">
                    <m:sSub>
                      <m:sSubPr>
                        <m:ctrlPr>
                          <a:rPr lang="ja-JP" altLang="ja-JP" sz="3000" i="1" kern="100">
                            <a:effectLst/>
                            <a:latin typeface="Cambria Math" panose="02040503050406030204" pitchFamily="18" charset="0"/>
                            <a:cs typeface="Times New Roman" panose="02020603050405020304" pitchFamily="18" charset="0"/>
                          </a:rPr>
                        </m:ctrlPr>
                      </m:sSubPr>
                      <m:e>
                        <m:r>
                          <a:rPr lang="en-US" altLang="ja-JP" sz="3000" i="1" kern="100">
                            <a:effectLst/>
                            <a:latin typeface="Cambria Math" panose="02040503050406030204" pitchFamily="18" charset="0"/>
                            <a:cs typeface="Times New Roman" panose="02020603050405020304" pitchFamily="18" charset="0"/>
                          </a:rPr>
                          <m:t>𝑊</m:t>
                        </m:r>
                      </m:e>
                      <m:sub>
                        <m:r>
                          <a:rPr lang="en-US" altLang="ja-JP" sz="3000" i="1" kern="100">
                            <a:effectLst/>
                            <a:latin typeface="Cambria Math" panose="02040503050406030204" pitchFamily="18" charset="0"/>
                            <a:cs typeface="Times New Roman" panose="02020603050405020304" pitchFamily="18" charset="0"/>
                          </a:rPr>
                          <m:t>𝐹</m:t>
                        </m:r>
                      </m:sub>
                    </m:sSub>
                  </m:oMath>
                </a14:m>
                <a:r>
                  <a:rPr lang="ja-JP" altLang="en-US" sz="3000" dirty="0">
                    <a:latin typeface="+mn-ea"/>
                  </a:rPr>
                  <a:t>＝</a:t>
                </a:r>
                <a:r>
                  <a:rPr lang="en-US" altLang="ja-JP" sz="3000" dirty="0">
                    <a:latin typeface="+mn-ea"/>
                  </a:rPr>
                  <a:t>600</a:t>
                </a:r>
                <a:r>
                  <a:rPr lang="ja-JP" altLang="en-US" sz="3000" dirty="0">
                    <a:latin typeface="+mn-ea"/>
                  </a:rPr>
                  <a:t>兆円、</a:t>
                </a:r>
                <a:r>
                  <a:rPr lang="ja-JP" altLang="ja-JP" sz="3000" kern="100" dirty="0">
                    <a:effectLst/>
                    <a:cs typeface="Times New Roman" panose="02020603050405020304" pitchFamily="18" charset="0"/>
                  </a:rPr>
                  <a:t> </a:t>
                </a:r>
                <a14:m>
                  <m:oMath xmlns:m="http://schemas.openxmlformats.org/officeDocument/2006/math">
                    <m:sSub>
                      <m:sSubPr>
                        <m:ctrlPr>
                          <a:rPr lang="ja-JP" altLang="ja-JP" sz="3000" i="1" kern="100">
                            <a:effectLst/>
                            <a:latin typeface="Cambria Math" panose="02040503050406030204" pitchFamily="18" charset="0"/>
                            <a:cs typeface="Times New Roman" panose="02020603050405020304" pitchFamily="18" charset="0"/>
                          </a:rPr>
                        </m:ctrlPr>
                      </m:sSubPr>
                      <m:e>
                        <m:r>
                          <a:rPr lang="en-US" altLang="ja-JP" sz="3000" i="1" kern="100">
                            <a:effectLst/>
                            <a:latin typeface="Cambria Math" panose="02040503050406030204" pitchFamily="18" charset="0"/>
                            <a:cs typeface="Times New Roman" panose="02020603050405020304" pitchFamily="18" charset="0"/>
                          </a:rPr>
                          <m:t>𝑊</m:t>
                        </m:r>
                      </m:e>
                      <m:sub>
                        <m:r>
                          <a:rPr lang="en-US" altLang="ja-JP" sz="3000" i="1" kern="100">
                            <a:effectLst/>
                            <a:latin typeface="Cambria Math" panose="02040503050406030204" pitchFamily="18" charset="0"/>
                            <a:cs typeface="Times New Roman" panose="02020603050405020304" pitchFamily="18" charset="0"/>
                          </a:rPr>
                          <m:t>𝑃</m:t>
                        </m:r>
                      </m:sub>
                    </m:sSub>
                  </m:oMath>
                </a14:m>
                <a:r>
                  <a:rPr kumimoji="1" lang="ja-JP" altLang="en-US" sz="3000" dirty="0">
                    <a:latin typeface="+mn-ea"/>
                  </a:rPr>
                  <a:t>が</a:t>
                </a:r>
                <a:r>
                  <a:rPr kumimoji="1" lang="en-US" altLang="ja-JP" sz="3000" dirty="0">
                    <a:latin typeface="+mn-ea"/>
                  </a:rPr>
                  <a:t>580</a:t>
                </a:r>
                <a:r>
                  <a:rPr kumimoji="1" lang="ja-JP" altLang="en-US" sz="3000" dirty="0">
                    <a:latin typeface="+mn-ea"/>
                  </a:rPr>
                  <a:t>兆円、</a:t>
                </a:r>
                <a:r>
                  <a:rPr lang="en-US" altLang="ja-JP" sz="3000" kern="100" dirty="0">
                    <a:effectLst/>
                    <a:cs typeface="Times New Roman" panose="02020603050405020304" pitchFamily="18" charset="0"/>
                  </a:rPr>
                  <a:t> </a:t>
                </a:r>
                <a14:m>
                  <m:oMath xmlns:m="http://schemas.openxmlformats.org/officeDocument/2006/math">
                    <m:r>
                      <a:rPr lang="en-US" altLang="ja-JP" sz="3000" i="1" kern="100">
                        <a:effectLst/>
                        <a:latin typeface="Cambria Math" panose="02040503050406030204" pitchFamily="18" charset="0"/>
                        <a:cs typeface="Times New Roman" panose="02020603050405020304" pitchFamily="18" charset="0"/>
                      </a:rPr>
                      <m:t>𝑎</m:t>
                    </m:r>
                  </m:oMath>
                </a14:m>
                <a:r>
                  <a:rPr kumimoji="1" lang="en-US" altLang="ja-JP" sz="3000" dirty="0">
                    <a:latin typeface="+mn-ea"/>
                  </a:rPr>
                  <a:t>=0.0001</a:t>
                </a:r>
                <a:r>
                  <a:rPr kumimoji="1" lang="ja-JP" altLang="en-US" sz="3000" dirty="0">
                    <a:latin typeface="+mn-ea"/>
                  </a:rPr>
                  <a:t>としたとき</a:t>
                </a:r>
                <a:endParaRPr kumimoji="1" lang="en-US" altLang="ja-JP" sz="3000" dirty="0">
                  <a:latin typeface="+mn-ea"/>
                </a:endParaRPr>
              </a:p>
              <a:p>
                <a:pPr marL="0" indent="0">
                  <a:buNone/>
                </a:pPr>
                <a14:m>
                  <m:oMath xmlns:m="http://schemas.openxmlformats.org/officeDocument/2006/math">
                    <m:r>
                      <a:rPr lang="en-US" altLang="ja-JP" sz="3200" i="1" smtClean="0">
                        <a:effectLst/>
                        <a:latin typeface="Cambria Math" panose="02040503050406030204" pitchFamily="18" charset="0"/>
                        <a:cs typeface="Times New Roman" panose="02020603050405020304" pitchFamily="18" charset="0"/>
                      </a:rPr>
                      <m:t>∆</m:t>
                    </m:r>
                    <m:r>
                      <a:rPr lang="en-US" altLang="ja-JP" sz="3200" i="1" smtClean="0">
                        <a:effectLst/>
                        <a:latin typeface="Cambria Math" panose="02040503050406030204" pitchFamily="18" charset="0"/>
                        <a:cs typeface="Times New Roman" panose="02020603050405020304" pitchFamily="18" charset="0"/>
                      </a:rPr>
                      <m:t>𝐺</m:t>
                    </m:r>
                  </m:oMath>
                </a14:m>
                <a:r>
                  <a:rPr kumimoji="1" lang="en-US" altLang="ja-JP" sz="3000" dirty="0">
                    <a:latin typeface="+mn-ea"/>
                  </a:rPr>
                  <a:t>=20</a:t>
                </a:r>
                <a:r>
                  <a:rPr kumimoji="1" lang="ja-JP" altLang="en-US" sz="3000" dirty="0">
                    <a:latin typeface="+mn-ea"/>
                  </a:rPr>
                  <a:t>億</a:t>
                </a:r>
                <a14:m>
                  <m:oMath xmlns:m="http://schemas.openxmlformats.org/officeDocument/2006/math">
                    <m:r>
                      <a:rPr lang="en-US" altLang="ja-JP" sz="3200" i="1" smtClean="0">
                        <a:effectLst/>
                        <a:latin typeface="Cambria Math" panose="02040503050406030204" pitchFamily="18" charset="0"/>
                        <a:cs typeface="Times New Roman" panose="02020603050405020304" pitchFamily="18" charset="0"/>
                      </a:rPr>
                      <m:t>+</m:t>
                    </m:r>
                    <m:sSub>
                      <m:sSubPr>
                        <m:ctrlPr>
                          <a:rPr lang="ja-JP" altLang="ja-JP" sz="3200" i="1">
                            <a:effectLst/>
                            <a:latin typeface="Cambria Math" panose="02040503050406030204" pitchFamily="18" charset="0"/>
                          </a:rPr>
                        </m:ctrlPr>
                      </m:sSubPr>
                      <m:e>
                        <m:r>
                          <a:rPr lang="en-US" altLang="ja-JP" sz="3200" i="1">
                            <a:effectLst/>
                            <a:latin typeface="Cambria Math" panose="02040503050406030204" pitchFamily="18" charset="0"/>
                            <a:cs typeface="Times New Roman" panose="02020603050405020304" pitchFamily="18" charset="0"/>
                          </a:rPr>
                          <m:t>𝐶</m:t>
                        </m:r>
                      </m:e>
                      <m:sub>
                        <m:r>
                          <a:rPr lang="en-US" altLang="ja-JP" sz="3200" i="1">
                            <a:effectLst/>
                            <a:latin typeface="Cambria Math" panose="02040503050406030204" pitchFamily="18" charset="0"/>
                            <a:cs typeface="Times New Roman" panose="02020603050405020304" pitchFamily="18" charset="0"/>
                          </a:rPr>
                          <m:t>𝐹</m:t>
                        </m:r>
                      </m:sub>
                    </m:sSub>
                  </m:oMath>
                </a14:m>
                <a:r>
                  <a:rPr lang="en-US" altLang="ja-JP" sz="3200" dirty="0">
                    <a:effectLst/>
                    <a:latin typeface="+mn-ea"/>
                    <a:cs typeface="Times New Roman" panose="02020603050405020304" pitchFamily="18" charset="0"/>
                  </a:rPr>
                  <a:t>- </a:t>
                </a:r>
                <a14:m>
                  <m:oMath xmlns:m="http://schemas.openxmlformats.org/officeDocument/2006/math">
                    <m:sSub>
                      <m:sSubPr>
                        <m:ctrlPr>
                          <a:rPr lang="ja-JP" altLang="ja-JP" sz="3200" i="1">
                            <a:effectLst/>
                            <a:latin typeface="Cambria Math" panose="02040503050406030204" pitchFamily="18" charset="0"/>
                          </a:rPr>
                        </m:ctrlPr>
                      </m:sSubPr>
                      <m:e>
                        <m:r>
                          <a:rPr lang="en-US" altLang="ja-JP" sz="3200" i="1">
                            <a:effectLst/>
                            <a:latin typeface="Cambria Math" panose="02040503050406030204" pitchFamily="18" charset="0"/>
                            <a:cs typeface="Times New Roman" panose="02020603050405020304" pitchFamily="18" charset="0"/>
                          </a:rPr>
                          <m:t>𝐶</m:t>
                        </m:r>
                      </m:e>
                      <m:sub>
                        <m:r>
                          <a:rPr lang="en-US" altLang="ja-JP" sz="3200" i="1">
                            <a:effectLst/>
                            <a:latin typeface="Cambria Math" panose="02040503050406030204" pitchFamily="18" charset="0"/>
                            <a:cs typeface="Times New Roman" panose="02020603050405020304" pitchFamily="18" charset="0"/>
                          </a:rPr>
                          <m:t>𝑃</m:t>
                        </m:r>
                      </m:sub>
                    </m:sSub>
                  </m:oMath>
                </a14:m>
                <a:r>
                  <a:rPr kumimoji="1" lang="ja-JP" altLang="en-US" sz="3000" dirty="0">
                    <a:latin typeface="+mn-ea"/>
                  </a:rPr>
                  <a:t>となり、</a:t>
                </a:r>
                <a:endParaRPr kumimoji="1" lang="en-US" altLang="ja-JP" sz="3000" dirty="0">
                  <a:latin typeface="+mn-ea"/>
                </a:endParaRPr>
              </a:p>
              <a:p>
                <a:pPr marL="0" indent="0">
                  <a:buNone/>
                </a:pPr>
                <a14:m>
                  <m:oMath xmlns:m="http://schemas.openxmlformats.org/officeDocument/2006/math">
                    <m:sSub>
                      <m:sSubPr>
                        <m:ctrlPr>
                          <a:rPr lang="ja-JP" altLang="ja-JP" sz="2800" i="1" smtClean="0">
                            <a:effectLst/>
                            <a:latin typeface="Cambria Math" panose="02040503050406030204" pitchFamily="18" charset="0"/>
                          </a:rPr>
                        </m:ctrlPr>
                      </m:sSubPr>
                      <m:e>
                        <m:r>
                          <a:rPr lang="en-US" altLang="ja-JP" sz="2800" i="1">
                            <a:effectLst/>
                            <a:latin typeface="Cambria Math" panose="02040503050406030204" pitchFamily="18" charset="0"/>
                            <a:cs typeface="Times New Roman" panose="02020603050405020304" pitchFamily="18" charset="0"/>
                          </a:rPr>
                          <m:t>𝐶</m:t>
                        </m:r>
                      </m:e>
                      <m:sub>
                        <m:r>
                          <a:rPr lang="en-US" altLang="ja-JP" sz="2800" i="1">
                            <a:effectLst/>
                            <a:latin typeface="Cambria Math" panose="02040503050406030204" pitchFamily="18" charset="0"/>
                            <a:cs typeface="Times New Roman" panose="02020603050405020304" pitchFamily="18" charset="0"/>
                          </a:rPr>
                          <m:t>𝑃</m:t>
                        </m:r>
                      </m:sub>
                    </m:sSub>
                    <m:r>
                      <a:rPr lang="en-US" altLang="ja-JP" sz="2800" i="1">
                        <a:effectLst/>
                        <a:latin typeface="Cambria Math" panose="02040503050406030204" pitchFamily="18" charset="0"/>
                        <a:cs typeface="Times New Roman" panose="02020603050405020304" pitchFamily="18" charset="0"/>
                      </a:rPr>
                      <m:t> </m:t>
                    </m:r>
                  </m:oMath>
                </a14:m>
                <a:r>
                  <a:rPr lang="ja-JP" altLang="en-US" sz="3000" dirty="0">
                    <a:latin typeface="+mn-ea"/>
                  </a:rPr>
                  <a:t>が</a:t>
                </a:r>
                <a:r>
                  <a:rPr lang="en-US" altLang="ja-JP" sz="3000" dirty="0">
                    <a:latin typeface="+mn-ea"/>
                  </a:rPr>
                  <a:t>20</a:t>
                </a:r>
                <a:r>
                  <a:rPr lang="ja-JP" altLang="en-US" sz="3000" dirty="0">
                    <a:latin typeface="+mn-ea"/>
                  </a:rPr>
                  <a:t>億超となる政治献金で業界団体は保護貿易政策へ誘導可能</a:t>
                </a:r>
                <a:endParaRPr lang="en-US" altLang="ja-JP" sz="3000" dirty="0">
                  <a:latin typeface="+mn-ea"/>
                </a:endParaRPr>
              </a:p>
              <a:p>
                <a:pPr marL="0" indent="0">
                  <a:buNone/>
                </a:pPr>
                <a:endParaRPr kumimoji="1" lang="en-US" altLang="ja-JP" sz="3000" dirty="0">
                  <a:latin typeface="+mn-ea"/>
                </a:endParaRPr>
              </a:p>
            </p:txBody>
          </p:sp>
        </mc:Choice>
        <mc:Fallback xmlns="">
          <p:sp>
            <p:nvSpPr>
              <p:cNvPr id="4" name="コンテンツ プレースホルダー 3">
                <a:extLst>
                  <a:ext uri="{FF2B5EF4-FFF2-40B4-BE49-F238E27FC236}">
                    <a16:creationId xmlns:a16="http://schemas.microsoft.com/office/drawing/2014/main" id="{567BF80D-30BC-DB48-CEAC-CCF9F4D8F12C}"/>
                  </a:ext>
                </a:extLst>
              </p:cNvPr>
              <p:cNvSpPr>
                <a:spLocks noGrp="1" noRot="1" noChangeAspect="1" noMove="1" noResize="1" noEditPoints="1" noAdjustHandles="1" noChangeArrowheads="1" noChangeShapeType="1" noTextEdit="1"/>
              </p:cNvSpPr>
              <p:nvPr>
                <p:ph sz="half" idx="2"/>
              </p:nvPr>
            </p:nvSpPr>
            <p:spPr>
              <a:xfrm>
                <a:off x="6519862" y="1792287"/>
                <a:ext cx="5838826" cy="4351338"/>
              </a:xfrm>
              <a:blipFill>
                <a:blip r:embed="rId3"/>
                <a:stretch>
                  <a:fillRect l="-2194" t="-3501" r="-8255"/>
                </a:stretch>
              </a:blipFill>
            </p:spPr>
            <p:txBody>
              <a:bodyPr/>
              <a:lstStyle/>
              <a:p>
                <a:r>
                  <a:rPr lang="ja-JP" altLang="en-US">
                    <a:noFill/>
                  </a:rPr>
                  <a:t> </a:t>
                </a:r>
              </a:p>
            </p:txBody>
          </p:sp>
        </mc:Fallback>
      </mc:AlternateContent>
      <p:sp>
        <p:nvSpPr>
          <p:cNvPr id="5" name="Slide Number Placeholder 4">
            <a:extLst>
              <a:ext uri="{FF2B5EF4-FFF2-40B4-BE49-F238E27FC236}">
                <a16:creationId xmlns:a16="http://schemas.microsoft.com/office/drawing/2014/main" id="{C6614139-A9D8-CCE2-FBEA-2F168E3C4F05}"/>
              </a:ext>
            </a:extLst>
          </p:cNvPr>
          <p:cNvSpPr>
            <a:spLocks noGrp="1"/>
          </p:cNvSpPr>
          <p:nvPr>
            <p:ph type="sldNum" sz="quarter" idx="12"/>
          </p:nvPr>
        </p:nvSpPr>
        <p:spPr/>
        <p:txBody>
          <a:bodyPr/>
          <a:lstStyle/>
          <a:p>
            <a:fld id="{28BD686F-C9FF-4717-8FCE-A9A8E00F4F71}" type="slidenum">
              <a:rPr kumimoji="1" lang="ja-JP" altLang="en-US" smtClean="0"/>
              <a:t>10</a:t>
            </a:fld>
            <a:endParaRPr kumimoji="1" lang="ja-JP" altLang="en-US"/>
          </a:p>
        </p:txBody>
      </p:sp>
    </p:spTree>
    <p:extLst>
      <p:ext uri="{BB962C8B-B14F-4D97-AF65-F5344CB8AC3E}">
        <p14:creationId xmlns:p14="http://schemas.microsoft.com/office/powerpoint/2010/main" val="117159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F6CA02-43BB-D3C0-044A-D7CD26DFBBCA}"/>
              </a:ext>
            </a:extLst>
          </p:cNvPr>
          <p:cNvSpPr>
            <a:spLocks noGrp="1"/>
          </p:cNvSpPr>
          <p:nvPr>
            <p:ph type="title"/>
          </p:nvPr>
        </p:nvSpPr>
        <p:spPr/>
        <p:txBody>
          <a:bodyPr/>
          <a:lstStyle/>
          <a:p>
            <a:r>
              <a:rPr kumimoji="1" lang="ja-JP" altLang="en-US" dirty="0"/>
              <a:t>保護主義の政治経済学</a:t>
            </a:r>
          </a:p>
        </p:txBody>
      </p:sp>
      <p:sp>
        <p:nvSpPr>
          <p:cNvPr id="5" name="テキスト プレースホルダー 4">
            <a:extLst>
              <a:ext uri="{FF2B5EF4-FFF2-40B4-BE49-F238E27FC236}">
                <a16:creationId xmlns:a16="http://schemas.microsoft.com/office/drawing/2014/main" id="{2E6C24CB-047A-9FEA-2B21-92294375D3C1}"/>
              </a:ext>
            </a:extLst>
          </p:cNvPr>
          <p:cNvSpPr>
            <a:spLocks noGrp="1"/>
          </p:cNvSpPr>
          <p:nvPr>
            <p:ph type="body" idx="1"/>
          </p:nvPr>
        </p:nvSpPr>
        <p:spPr>
          <a:xfrm>
            <a:off x="161926" y="1376363"/>
            <a:ext cx="5835650" cy="1128712"/>
          </a:xfrm>
        </p:spPr>
        <p:txBody>
          <a:bodyPr>
            <a:normAutofit fontScale="85000" lnSpcReduction="20000"/>
          </a:bodyPr>
          <a:lstStyle/>
          <a:p>
            <a:pPr marL="342900" indent="-342900">
              <a:buFont typeface="Wingdings" panose="05000000000000000000" pitchFamily="2" charset="2"/>
              <a:buChar char="Ø"/>
            </a:pPr>
            <a:r>
              <a:rPr lang="ja-JP" altLang="en-US" b="0" dirty="0"/>
              <a:t>米・政治活動委員会（</a:t>
            </a:r>
            <a:r>
              <a:rPr lang="pt-BR" altLang="ja-JP" b="0" dirty="0"/>
              <a:t>Political Action</a:t>
            </a:r>
            <a:r>
              <a:rPr lang="ja-JP" altLang="en-US" b="0" dirty="0"/>
              <a:t> </a:t>
            </a:r>
            <a:r>
              <a:rPr lang="pt-BR" altLang="ja-JP" b="0" dirty="0"/>
              <a:t>Committee</a:t>
            </a:r>
            <a:r>
              <a:rPr lang="ja-JP" altLang="pt-BR" b="0" dirty="0"/>
              <a:t>：</a:t>
            </a:r>
            <a:r>
              <a:rPr lang="pt-BR" altLang="ja-JP" b="0" dirty="0"/>
              <a:t>PAC</a:t>
            </a:r>
            <a:r>
              <a:rPr lang="ja-JP" altLang="pt-BR" b="0" dirty="0"/>
              <a:t>）</a:t>
            </a:r>
            <a:r>
              <a:rPr lang="ja-JP" altLang="en-US" b="0" dirty="0"/>
              <a:t>を通じた政治献金は増加傾向、</a:t>
            </a:r>
            <a:r>
              <a:rPr lang="en-US" altLang="ja-JP" b="0" dirty="0"/>
              <a:t>2020</a:t>
            </a:r>
            <a:r>
              <a:rPr lang="ja-JP" altLang="en-US" b="0" dirty="0"/>
              <a:t>年で総額</a:t>
            </a:r>
            <a:r>
              <a:rPr lang="en-US" altLang="ja-JP" b="0" dirty="0"/>
              <a:t>5.6</a:t>
            </a:r>
            <a:r>
              <a:rPr lang="ja-JP" altLang="en-US" b="0" dirty="0"/>
              <a:t>億ドル</a:t>
            </a:r>
          </a:p>
        </p:txBody>
      </p:sp>
      <p:pic>
        <p:nvPicPr>
          <p:cNvPr id="9" name="コンテンツ プレースホルダー 8">
            <a:extLst>
              <a:ext uri="{FF2B5EF4-FFF2-40B4-BE49-F238E27FC236}">
                <a16:creationId xmlns:a16="http://schemas.microsoft.com/office/drawing/2014/main" id="{F2A1713A-6445-F2E4-ACCB-12FE863187CB}"/>
              </a:ext>
            </a:extLst>
          </p:cNvPr>
          <p:cNvPicPr>
            <a:picLocks noGrp="1" noChangeAspect="1"/>
          </p:cNvPicPr>
          <p:nvPr>
            <p:ph sz="half" idx="2"/>
          </p:nvPr>
        </p:nvPicPr>
        <p:blipFill>
          <a:blip r:embed="rId2"/>
          <a:stretch>
            <a:fillRect/>
          </a:stretch>
        </p:blipFill>
        <p:spPr>
          <a:xfrm>
            <a:off x="839788" y="2682257"/>
            <a:ext cx="5157787" cy="3330224"/>
          </a:xfrm>
          <a:prstGeom prst="rect">
            <a:avLst/>
          </a:prstGeom>
        </p:spPr>
      </p:pic>
      <p:sp>
        <p:nvSpPr>
          <p:cNvPr id="7" name="テキスト プレースホルダー 6">
            <a:extLst>
              <a:ext uri="{FF2B5EF4-FFF2-40B4-BE49-F238E27FC236}">
                <a16:creationId xmlns:a16="http://schemas.microsoft.com/office/drawing/2014/main" id="{FEB89880-F673-E477-62ED-2E3961D9346B}"/>
              </a:ext>
            </a:extLst>
          </p:cNvPr>
          <p:cNvSpPr>
            <a:spLocks noGrp="1"/>
          </p:cNvSpPr>
          <p:nvPr>
            <p:ph type="body" sz="quarter" idx="3"/>
          </p:nvPr>
        </p:nvSpPr>
        <p:spPr/>
        <p:txBody>
          <a:bodyPr>
            <a:normAutofit fontScale="85000" lnSpcReduction="20000"/>
          </a:bodyPr>
          <a:lstStyle/>
          <a:p>
            <a:pPr marL="342900" indent="-342900">
              <a:buFont typeface="Wingdings" panose="05000000000000000000" pitchFamily="2" charset="2"/>
              <a:buChar char="Ø"/>
            </a:pPr>
            <a:r>
              <a:rPr lang="ja-JP" altLang="en-US" b="0" dirty="0"/>
              <a:t>自由民主党の献金の受け皿となる政治資金団体「国民政治協会」に対する，企業・団体献金、政権与党時は増加傾向</a:t>
            </a:r>
          </a:p>
        </p:txBody>
      </p:sp>
      <p:sp>
        <p:nvSpPr>
          <p:cNvPr id="3" name="Slide Number Placeholder 2">
            <a:extLst>
              <a:ext uri="{FF2B5EF4-FFF2-40B4-BE49-F238E27FC236}">
                <a16:creationId xmlns:a16="http://schemas.microsoft.com/office/drawing/2014/main" id="{3715BA4F-DB40-1EDF-375C-8AC873BEA22B}"/>
              </a:ext>
            </a:extLst>
          </p:cNvPr>
          <p:cNvSpPr>
            <a:spLocks noGrp="1"/>
          </p:cNvSpPr>
          <p:nvPr>
            <p:ph type="sldNum" sz="quarter" idx="12"/>
          </p:nvPr>
        </p:nvSpPr>
        <p:spPr/>
        <p:txBody>
          <a:bodyPr/>
          <a:lstStyle/>
          <a:p>
            <a:fld id="{28BD686F-C9FF-4717-8FCE-A9A8E00F4F71}" type="slidenum">
              <a:rPr kumimoji="1" lang="ja-JP" altLang="en-US" smtClean="0"/>
              <a:t>11</a:t>
            </a:fld>
            <a:endParaRPr kumimoji="1" lang="ja-JP" altLang="en-US"/>
          </a:p>
        </p:txBody>
      </p:sp>
    </p:spTree>
    <p:extLst>
      <p:ext uri="{BB962C8B-B14F-4D97-AF65-F5344CB8AC3E}">
        <p14:creationId xmlns:p14="http://schemas.microsoft.com/office/powerpoint/2010/main" val="55063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804E30-03E0-0E9A-A1E6-4FDBA61FB8AE}"/>
              </a:ext>
            </a:extLst>
          </p:cNvPr>
          <p:cNvSpPr>
            <a:spLocks noGrp="1"/>
          </p:cNvSpPr>
          <p:nvPr>
            <p:ph type="title"/>
          </p:nvPr>
        </p:nvSpPr>
        <p:spPr>
          <a:xfrm>
            <a:off x="838200" y="38100"/>
            <a:ext cx="10515600" cy="1325563"/>
          </a:xfrm>
        </p:spPr>
        <p:txBody>
          <a:bodyPr/>
          <a:lstStyle/>
          <a:p>
            <a:r>
              <a:rPr kumimoji="1" lang="ja-JP" altLang="en-US" dirty="0"/>
              <a:t>保護主義の政治経済学</a:t>
            </a:r>
          </a:p>
        </p:txBody>
      </p:sp>
      <p:sp>
        <p:nvSpPr>
          <p:cNvPr id="7" name="コンテンツ プレースホルダー 6">
            <a:extLst>
              <a:ext uri="{FF2B5EF4-FFF2-40B4-BE49-F238E27FC236}">
                <a16:creationId xmlns:a16="http://schemas.microsoft.com/office/drawing/2014/main" id="{E737FD66-E9F9-94C6-B0F8-7F51CB8CE407}"/>
              </a:ext>
            </a:extLst>
          </p:cNvPr>
          <p:cNvSpPr>
            <a:spLocks noGrp="1"/>
          </p:cNvSpPr>
          <p:nvPr>
            <p:ph sz="half" idx="1"/>
          </p:nvPr>
        </p:nvSpPr>
        <p:spPr>
          <a:xfrm>
            <a:off x="214313" y="1547814"/>
            <a:ext cx="6505575" cy="5272086"/>
          </a:xfrm>
        </p:spPr>
        <p:txBody>
          <a:bodyPr>
            <a:normAutofit fontScale="77500" lnSpcReduction="20000"/>
          </a:bodyPr>
          <a:lstStyle/>
          <a:p>
            <a:r>
              <a:rPr lang="ja-JP" altLang="en-US" dirty="0"/>
              <a:t>物言わぬ多数派の存在</a:t>
            </a:r>
            <a:endParaRPr lang="en-US" altLang="ja-JP" dirty="0"/>
          </a:p>
          <a:p>
            <a:pPr>
              <a:buFont typeface="Wingdings" panose="05000000000000000000" pitchFamily="2" charset="2"/>
              <a:buChar char="Ø"/>
            </a:pPr>
            <a:r>
              <a:rPr lang="ja-JP" altLang="en-US" dirty="0"/>
              <a:t>国政選挙の投票率</a:t>
            </a:r>
            <a:r>
              <a:rPr lang="en-US" altLang="ja-JP" dirty="0"/>
              <a:t>50</a:t>
            </a:r>
            <a:r>
              <a:rPr lang="ja-JP" altLang="en-US" dirty="0"/>
              <a:t>％台</a:t>
            </a:r>
            <a:endParaRPr lang="en-US" altLang="ja-JP" dirty="0"/>
          </a:p>
          <a:p>
            <a:pPr>
              <a:buFont typeface="Wingdings" panose="05000000000000000000" pitchFamily="2" charset="2"/>
              <a:buChar char="Ø"/>
            </a:pPr>
            <a:r>
              <a:rPr lang="ja-JP" altLang="en-US" dirty="0"/>
              <a:t>有権者は、投票コスト＜得られる利益の場合にのみ投票すると考える</a:t>
            </a:r>
            <a:endParaRPr lang="en-US" altLang="ja-JP" dirty="0"/>
          </a:p>
          <a:p>
            <a:r>
              <a:rPr lang="ja-JP" altLang="en-US" dirty="0"/>
              <a:t>例：投票コストが一律平均して１万円、来る選挙でコメと牛肉の関税撤廃が争点</a:t>
            </a:r>
            <a:endParaRPr lang="en-US" altLang="ja-JP" dirty="0"/>
          </a:p>
          <a:p>
            <a:pPr>
              <a:buFont typeface="Wingdings" panose="05000000000000000000" pitchFamily="2" charset="2"/>
              <a:buChar char="Ø"/>
            </a:pPr>
            <a:r>
              <a:rPr lang="ja-JP" altLang="en-US" dirty="0"/>
              <a:t>関税撤廃によって多数の消費者は小さな利益（</a:t>
            </a:r>
            <a:r>
              <a:rPr lang="en-US" altLang="ja-JP" dirty="0" err="1"/>
              <a:t>eg.</a:t>
            </a:r>
            <a:r>
              <a:rPr lang="ja-JP" altLang="en-US" dirty="0"/>
              <a:t>牛丼安くなる等）一方、少数の生産者は大きな不利益</a:t>
            </a:r>
            <a:endParaRPr lang="en-US" altLang="ja-JP" dirty="0"/>
          </a:p>
          <a:p>
            <a:pPr>
              <a:buFont typeface="Wingdings" panose="05000000000000000000" pitchFamily="2" charset="2"/>
              <a:buChar char="Ø"/>
            </a:pPr>
            <a:r>
              <a:rPr lang="ja-JP" altLang="en-US" dirty="0"/>
              <a:t>図</a:t>
            </a:r>
            <a:r>
              <a:rPr lang="en-US" altLang="ja-JP" dirty="0"/>
              <a:t>2</a:t>
            </a:r>
            <a:r>
              <a:rPr lang="ja-JP" altLang="en-US" dirty="0"/>
              <a:t>－</a:t>
            </a:r>
            <a:r>
              <a:rPr lang="en-US" altLang="ja-JP" dirty="0"/>
              <a:t>6</a:t>
            </a:r>
            <a:r>
              <a:rPr lang="ja-JP" altLang="en-US" dirty="0"/>
              <a:t>：縦軸に関税撤廃の利益・不利益、横軸に有権者</a:t>
            </a:r>
            <a:endParaRPr lang="en-US" altLang="ja-JP" dirty="0"/>
          </a:p>
          <a:p>
            <a:pPr marL="0" indent="0">
              <a:buNone/>
            </a:pPr>
            <a:r>
              <a:rPr lang="en-US" altLang="ja-JP" dirty="0">
                <a:sym typeface="Wingdings" panose="05000000000000000000" pitchFamily="2" charset="2"/>
              </a:rPr>
              <a:t></a:t>
            </a:r>
            <a:r>
              <a:rPr lang="en-US" altLang="ja-JP" dirty="0"/>
              <a:t>α</a:t>
            </a:r>
            <a:r>
              <a:rPr lang="ja-JP" altLang="en-US" dirty="0"/>
              <a:t>％の有権者：投票コスト＜不利益なので不利益を回避できるならコスト負担して投票行く</a:t>
            </a:r>
            <a:endParaRPr lang="en-US" altLang="ja-JP" dirty="0"/>
          </a:p>
          <a:p>
            <a:pPr marL="0" indent="0">
              <a:buNone/>
            </a:pPr>
            <a:r>
              <a:rPr lang="en-US" altLang="ja-JP" dirty="0">
                <a:sym typeface="Wingdings" panose="05000000000000000000" pitchFamily="2" charset="2"/>
              </a:rPr>
              <a:t></a:t>
            </a:r>
            <a:r>
              <a:rPr lang="ja-JP" altLang="en-US" dirty="0"/>
              <a:t>その他の有権者：投票コスト＞利益なのでわざわざ小さな利益を実現するために投票行かない</a:t>
            </a:r>
            <a:r>
              <a:rPr lang="en-US" altLang="ja-JP" dirty="0">
                <a:sym typeface="Wingdings" panose="05000000000000000000" pitchFamily="2" charset="2"/>
              </a:rPr>
              <a:t></a:t>
            </a:r>
            <a:r>
              <a:rPr lang="ja-JP" altLang="en-US" dirty="0"/>
              <a:t>物言わぬ多数派</a:t>
            </a:r>
            <a:endParaRPr lang="en-US" altLang="ja-JP" dirty="0"/>
          </a:p>
          <a:p>
            <a:endParaRPr lang="en-US" altLang="ja-JP" dirty="0"/>
          </a:p>
          <a:p>
            <a:endParaRPr lang="en-US" altLang="ja-JP" dirty="0"/>
          </a:p>
          <a:p>
            <a:endParaRPr lang="ja-JP" altLang="en-US" dirty="0"/>
          </a:p>
        </p:txBody>
      </p:sp>
      <p:pic>
        <p:nvPicPr>
          <p:cNvPr id="9" name="コンテンツ プレースホルダー 8">
            <a:extLst>
              <a:ext uri="{FF2B5EF4-FFF2-40B4-BE49-F238E27FC236}">
                <a16:creationId xmlns:a16="http://schemas.microsoft.com/office/drawing/2014/main" id="{1F806CA3-FB0B-FF84-BCEF-F8112FF9B50A}"/>
              </a:ext>
            </a:extLst>
          </p:cNvPr>
          <p:cNvPicPr>
            <a:picLocks noGrp="1" noChangeAspect="1"/>
          </p:cNvPicPr>
          <p:nvPr>
            <p:ph sz="half" idx="2"/>
          </p:nvPr>
        </p:nvPicPr>
        <p:blipFill>
          <a:blip r:embed="rId2"/>
          <a:stretch>
            <a:fillRect/>
          </a:stretch>
        </p:blipFill>
        <p:spPr>
          <a:xfrm>
            <a:off x="6719888" y="1766888"/>
            <a:ext cx="5732888" cy="3859543"/>
          </a:xfrm>
          <a:prstGeom prst="rect">
            <a:avLst/>
          </a:prstGeom>
        </p:spPr>
      </p:pic>
      <p:sp>
        <p:nvSpPr>
          <p:cNvPr id="3" name="Slide Number Placeholder 2">
            <a:extLst>
              <a:ext uri="{FF2B5EF4-FFF2-40B4-BE49-F238E27FC236}">
                <a16:creationId xmlns:a16="http://schemas.microsoft.com/office/drawing/2014/main" id="{BD644695-7705-E3F1-4BB5-1044CBD962F0}"/>
              </a:ext>
            </a:extLst>
          </p:cNvPr>
          <p:cNvSpPr>
            <a:spLocks noGrp="1"/>
          </p:cNvSpPr>
          <p:nvPr>
            <p:ph type="sldNum" sz="quarter" idx="12"/>
          </p:nvPr>
        </p:nvSpPr>
        <p:spPr/>
        <p:txBody>
          <a:bodyPr/>
          <a:lstStyle/>
          <a:p>
            <a:fld id="{28BD686F-C9FF-4717-8FCE-A9A8E00F4F71}" type="slidenum">
              <a:rPr kumimoji="1" lang="ja-JP" altLang="en-US" smtClean="0"/>
              <a:t>12</a:t>
            </a:fld>
            <a:endParaRPr kumimoji="1" lang="ja-JP" altLang="en-US"/>
          </a:p>
        </p:txBody>
      </p:sp>
    </p:spTree>
    <p:extLst>
      <p:ext uri="{BB962C8B-B14F-4D97-AF65-F5344CB8AC3E}">
        <p14:creationId xmlns:p14="http://schemas.microsoft.com/office/powerpoint/2010/main" val="1666089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070DAF-E70F-9950-6D5A-AA3C7B68B86B}"/>
              </a:ext>
            </a:extLst>
          </p:cNvPr>
          <p:cNvSpPr>
            <a:spLocks noGrp="1"/>
          </p:cNvSpPr>
          <p:nvPr>
            <p:ph type="title"/>
          </p:nvPr>
        </p:nvSpPr>
        <p:spPr>
          <a:xfrm>
            <a:off x="3033713" y="-215899"/>
            <a:ext cx="8629650" cy="1325563"/>
          </a:xfrm>
        </p:spPr>
        <p:txBody>
          <a:bodyPr/>
          <a:lstStyle/>
          <a:p>
            <a:r>
              <a:rPr kumimoji="1" lang="ja-JP" altLang="en-US" dirty="0"/>
              <a:t>保護主義の政治経済学</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4E22D73-C89F-979E-6D92-D709CA943A85}"/>
                  </a:ext>
                </a:extLst>
              </p:cNvPr>
              <p:cNvSpPr>
                <a:spLocks noGrp="1"/>
              </p:cNvSpPr>
              <p:nvPr>
                <p:ph sz="half" idx="1"/>
              </p:nvPr>
            </p:nvSpPr>
            <p:spPr>
              <a:xfrm>
                <a:off x="214313" y="809625"/>
                <a:ext cx="4776788" cy="6048375"/>
              </a:xfrm>
            </p:spPr>
            <p:txBody>
              <a:bodyPr>
                <a:normAutofit fontScale="85000" lnSpcReduction="20000"/>
              </a:bodyPr>
              <a:lstStyle/>
              <a:p>
                <a:r>
                  <a:rPr kumimoji="1" lang="ja-JP" altLang="en-US" sz="3100" dirty="0"/>
                  <a:t>中位投票者定理</a:t>
                </a:r>
                <a:endParaRPr kumimoji="1" lang="en-US" altLang="ja-JP" sz="3100" dirty="0"/>
              </a:p>
              <a:p>
                <a:pPr>
                  <a:buFont typeface="Wingdings" panose="05000000000000000000" pitchFamily="2" charset="2"/>
                  <a:buChar char="Ø"/>
                </a:pPr>
                <a:r>
                  <a:rPr lang="ja-JP" altLang="en-US" sz="3100" dirty="0"/>
                  <a:t>図</a:t>
                </a:r>
                <a:r>
                  <a:rPr lang="en-US" altLang="ja-JP" sz="3100" dirty="0"/>
                  <a:t>2</a:t>
                </a:r>
                <a:r>
                  <a:rPr lang="ja-JP" altLang="en-US" sz="3100" dirty="0"/>
                  <a:t>－</a:t>
                </a:r>
                <a:r>
                  <a:rPr lang="en-US" altLang="ja-JP" sz="3100" dirty="0"/>
                  <a:t>7</a:t>
                </a:r>
                <a:r>
                  <a:rPr lang="ja-JP" altLang="en-US" sz="3100" dirty="0"/>
                  <a:t>：縦軸に効用水準、横軸に保護水準、異なる選好を持つ</a:t>
                </a:r>
                <a:r>
                  <a:rPr lang="en-US" altLang="ja-JP" sz="3100" dirty="0"/>
                  <a:t>3</a:t>
                </a:r>
                <a:r>
                  <a:rPr lang="ja-JP" altLang="en-US" sz="3100" dirty="0"/>
                  <a:t>人の有権者</a:t>
                </a:r>
                <a:endParaRPr lang="en-US" altLang="ja-JP" sz="3100" dirty="0"/>
              </a:p>
              <a:p>
                <a:pPr marL="0" indent="0">
                  <a:buNone/>
                </a:pPr>
                <a:r>
                  <a:rPr kumimoji="1" lang="en-US" altLang="ja-JP" sz="3100" dirty="0">
                    <a:sym typeface="Wingdings" panose="05000000000000000000" pitchFamily="2" charset="2"/>
                  </a:rPr>
                  <a:t></a:t>
                </a:r>
                <a:r>
                  <a:rPr kumimoji="1" lang="ja-JP" altLang="en-US" sz="3100" dirty="0"/>
                  <a:t>選挙で保護水準を決めるとき、中位投票者（保護水準で有権者並べたとき丁度真ん中の人）の保護水準</a:t>
                </a:r>
                <a14:m>
                  <m:oMath xmlns:m="http://schemas.openxmlformats.org/officeDocument/2006/math">
                    <m:sSub>
                      <m:sSubPr>
                        <m:ctrlPr>
                          <a:rPr lang="ja-JP" altLang="ja-JP" sz="3100" i="1" smtClean="0">
                            <a:effectLst/>
                            <a:latin typeface="Cambria Math" panose="02040503050406030204" pitchFamily="18" charset="0"/>
                            <a:ea typeface="Cambria Math" panose="02040503050406030204" pitchFamily="18" charset="0"/>
                          </a:rPr>
                        </m:ctrlPr>
                      </m:sSubPr>
                      <m:e>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𝐵</m:t>
                        </m:r>
                      </m:sub>
                    </m:sSub>
                  </m:oMath>
                </a14:m>
                <a:r>
                  <a:rPr kumimoji="1" lang="ja-JP" altLang="en-US" sz="3100" dirty="0"/>
                  <a:t>が過半数得る</a:t>
                </a:r>
                <a:endParaRPr kumimoji="1" lang="en-US" altLang="ja-JP" sz="3100" dirty="0"/>
              </a:p>
              <a:p>
                <a:pPr>
                  <a:buFont typeface="Wingdings" panose="05000000000000000000" pitchFamily="2" charset="2"/>
                  <a:buChar char="Ø"/>
                </a:pPr>
                <a14:m>
                  <m:oMath xmlns:m="http://schemas.openxmlformats.org/officeDocument/2006/math">
                    <m:sSub>
                      <m:sSubPr>
                        <m:ctrlPr>
                          <a:rPr lang="ja-JP" altLang="ja-JP" sz="3100" i="1" smtClean="0">
                            <a:effectLst/>
                            <a:latin typeface="Cambria Math" panose="02040503050406030204" pitchFamily="18" charset="0"/>
                            <a:ea typeface="Cambria Math" panose="02040503050406030204" pitchFamily="18" charset="0"/>
                          </a:rPr>
                        </m:ctrlPr>
                      </m:sSubPr>
                      <m:e>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𝐵</m:t>
                        </m:r>
                      </m:sub>
                    </m:sSub>
                  </m:oMath>
                </a14:m>
                <a:r>
                  <a:rPr lang="ja-JP" altLang="en-US" sz="3100" dirty="0"/>
                  <a:t>と</a:t>
                </a:r>
                <a14:m>
                  <m:oMath xmlns:m="http://schemas.openxmlformats.org/officeDocument/2006/math">
                    <m:r>
                      <a:rPr lang="en-US" altLang="ja-JP" sz="3100" b="0" i="1" smtClean="0">
                        <a:latin typeface="Cambria Math" panose="02040503050406030204" pitchFamily="18" charset="0"/>
                      </a:rPr>
                      <m:t>𝑃</m:t>
                    </m:r>
                    <m:r>
                      <a:rPr lang="en-US" altLang="ja-JP" sz="3100" b="0" i="0" smtClean="0">
                        <a:latin typeface="Cambria Math" panose="02040503050406030204" pitchFamily="18" charset="0"/>
                      </a:rPr>
                      <m:t>&lt;</m:t>
                    </m:r>
                    <m:sSub>
                      <m:sSubPr>
                        <m:ctrlPr>
                          <a:rPr lang="ja-JP" altLang="ja-JP" sz="3100" i="1">
                            <a:latin typeface="Cambria Math" panose="02040503050406030204" pitchFamily="18" charset="0"/>
                          </a:rPr>
                        </m:ctrlPr>
                      </m:sSubPr>
                      <m:e>
                        <m:r>
                          <a:rPr lang="en-US" altLang="ja-JP" sz="3100" i="1">
                            <a:latin typeface="Cambria Math" panose="02040503050406030204" pitchFamily="18" charset="0"/>
                          </a:rPr>
                          <m:t>𝑃</m:t>
                        </m:r>
                      </m:e>
                      <m:sub>
                        <m:r>
                          <a:rPr lang="en-US" altLang="ja-JP" sz="3100" i="1">
                            <a:latin typeface="Cambria Math" panose="02040503050406030204" pitchFamily="18" charset="0"/>
                          </a:rPr>
                          <m:t>𝐵</m:t>
                        </m:r>
                      </m:sub>
                    </m:sSub>
                    <m:r>
                      <a:rPr lang="ja-JP" altLang="en-US" sz="3100" i="1" smtClean="0">
                        <a:latin typeface="Cambria Math" panose="02040503050406030204" pitchFamily="18" charset="0"/>
                      </a:rPr>
                      <m:t>を</m:t>
                    </m:r>
                  </m:oMath>
                </a14:m>
                <a:r>
                  <a:rPr lang="ja-JP" altLang="en-US" sz="3100" dirty="0"/>
                  <a:t>比べたとき</a:t>
                </a:r>
                <a:endParaRPr lang="en-US" altLang="ja-JP" sz="3100" dirty="0"/>
              </a:p>
              <a:p>
                <a:pPr marL="0" indent="0">
                  <a:buNone/>
                </a:pPr>
                <a:r>
                  <a:rPr lang="en-US" altLang="ja-JP" sz="3100" dirty="0">
                    <a:sym typeface="Wingdings" panose="05000000000000000000" pitchFamily="2" charset="2"/>
                  </a:rPr>
                  <a:t></a:t>
                </a:r>
                <a:r>
                  <a:rPr lang="en-US" altLang="ja-JP" sz="3100" dirty="0"/>
                  <a:t>B</a:t>
                </a:r>
                <a:r>
                  <a:rPr lang="ja-JP" altLang="en-US" sz="3100" dirty="0"/>
                  <a:t>と</a:t>
                </a:r>
                <a:r>
                  <a:rPr lang="en-US" altLang="ja-JP" sz="3100" dirty="0"/>
                  <a:t>C</a:t>
                </a:r>
                <a:r>
                  <a:rPr lang="ja-JP" altLang="en-US" sz="3100" dirty="0"/>
                  <a:t>（</a:t>
                </a:r>
                <a14:m>
                  <m:oMath xmlns:m="http://schemas.openxmlformats.org/officeDocument/2006/math">
                    <m:r>
                      <a:rPr lang="en-US" altLang="ja-JP" sz="3100" b="0" i="1" smtClean="0">
                        <a:latin typeface="Cambria Math" panose="02040503050406030204" pitchFamily="18" charset="0"/>
                      </a:rPr>
                      <m:t>𝑃</m:t>
                    </m:r>
                    <m:r>
                      <a:rPr lang="en-US" altLang="ja-JP" sz="3100" b="0" i="0" smtClean="0">
                        <a:latin typeface="Cambria Math" panose="02040503050406030204" pitchFamily="18" charset="0"/>
                      </a:rPr>
                      <m:t>&lt;</m:t>
                    </m:r>
                    <m:sSub>
                      <m:sSubPr>
                        <m:ctrlPr>
                          <a:rPr lang="ja-JP" altLang="ja-JP" sz="3100" i="1">
                            <a:latin typeface="Cambria Math" panose="02040503050406030204" pitchFamily="18" charset="0"/>
                          </a:rPr>
                        </m:ctrlPr>
                      </m:sSubPr>
                      <m:e>
                        <m:r>
                          <a:rPr lang="en-US" altLang="ja-JP" sz="3100" i="1">
                            <a:latin typeface="Cambria Math" panose="02040503050406030204" pitchFamily="18" charset="0"/>
                          </a:rPr>
                          <m:t>𝑃</m:t>
                        </m:r>
                      </m:e>
                      <m:sub>
                        <m:r>
                          <a:rPr lang="en-US" altLang="ja-JP" sz="3100" i="1">
                            <a:latin typeface="Cambria Math" panose="02040503050406030204" pitchFamily="18" charset="0"/>
                          </a:rPr>
                          <m:t>𝐵</m:t>
                        </m:r>
                      </m:sub>
                    </m:sSub>
                  </m:oMath>
                </a14:m>
                <a:r>
                  <a:rPr lang="ja-JP" altLang="en-US" sz="3100" dirty="0">
                    <a:effectLst/>
                    <a:ea typeface="Cambria Math" panose="02040503050406030204" pitchFamily="18" charset="0"/>
                  </a:rPr>
                  <a:t>より</a:t>
                </a:r>
                <a14:m>
                  <m:oMath xmlns:m="http://schemas.openxmlformats.org/officeDocument/2006/math">
                    <m:sSub>
                      <m:sSubPr>
                        <m:ctrlPr>
                          <a:rPr lang="ja-JP" altLang="ja-JP" sz="3100" i="1" smtClean="0">
                            <a:effectLst/>
                            <a:latin typeface="Cambria Math" panose="02040503050406030204" pitchFamily="18" charset="0"/>
                            <a:ea typeface="Cambria Math" panose="02040503050406030204" pitchFamily="18" charset="0"/>
                          </a:rPr>
                        </m:ctrlPr>
                      </m:sSubPr>
                      <m:e>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𝐵</m:t>
                        </m:r>
                      </m:sub>
                    </m:sSub>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 </m:t>
                    </m:r>
                  </m:oMath>
                </a14:m>
                <a:r>
                  <a:rPr lang="ja-JP" altLang="en-US" sz="3100" dirty="0"/>
                  <a:t>がベター）の</a:t>
                </a:r>
                <a:r>
                  <a:rPr lang="en-US" altLang="ja-JP" sz="3100" dirty="0"/>
                  <a:t>2</a:t>
                </a:r>
                <a:r>
                  <a:rPr lang="ja-JP" altLang="en-US" sz="3100" dirty="0"/>
                  <a:t>票で</a:t>
                </a:r>
                <a14:m>
                  <m:oMath xmlns:m="http://schemas.openxmlformats.org/officeDocument/2006/math">
                    <m:sSub>
                      <m:sSubPr>
                        <m:ctrlPr>
                          <a:rPr lang="ja-JP" altLang="ja-JP" sz="3100" i="1" smtClean="0">
                            <a:latin typeface="Cambria Math" panose="02040503050406030204" pitchFamily="18" charset="0"/>
                          </a:rPr>
                        </m:ctrlPr>
                      </m:sSubPr>
                      <m:e>
                        <m:r>
                          <a:rPr lang="en-US" altLang="ja-JP" sz="3100" i="1">
                            <a:latin typeface="Cambria Math" panose="02040503050406030204" pitchFamily="18" charset="0"/>
                          </a:rPr>
                          <m:t>𝑃</m:t>
                        </m:r>
                      </m:e>
                      <m:sub>
                        <m:r>
                          <a:rPr lang="en-US" altLang="ja-JP" sz="3100" i="1">
                            <a:latin typeface="Cambria Math" panose="02040503050406030204" pitchFamily="18" charset="0"/>
                          </a:rPr>
                          <m:t>𝐵</m:t>
                        </m:r>
                      </m:sub>
                    </m:sSub>
                  </m:oMath>
                </a14:m>
                <a:endParaRPr lang="en-US" altLang="ja-JP" sz="3100" dirty="0"/>
              </a:p>
              <a:p>
                <a:pPr>
                  <a:buFont typeface="Wingdings" panose="05000000000000000000" pitchFamily="2" charset="2"/>
                  <a:buChar char="Ø"/>
                </a:pPr>
                <a14:m>
                  <m:oMath xmlns:m="http://schemas.openxmlformats.org/officeDocument/2006/math">
                    <m:sSub>
                      <m:sSubPr>
                        <m:ctrlPr>
                          <a:rPr lang="ja-JP" altLang="ja-JP" sz="3100" i="1" smtClean="0">
                            <a:effectLst/>
                            <a:latin typeface="Cambria Math" panose="02040503050406030204" pitchFamily="18" charset="0"/>
                            <a:ea typeface="Cambria Math" panose="02040503050406030204" pitchFamily="18" charset="0"/>
                          </a:rPr>
                        </m:ctrlPr>
                      </m:sSubPr>
                      <m:e>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𝐵</m:t>
                        </m:r>
                      </m:sub>
                    </m:sSub>
                  </m:oMath>
                </a14:m>
                <a:r>
                  <a:rPr kumimoji="1" lang="ja-JP" altLang="en-US" sz="3100" dirty="0"/>
                  <a:t>と</a:t>
                </a:r>
                <a14:m>
                  <m:oMath xmlns:m="http://schemas.openxmlformats.org/officeDocument/2006/math">
                    <m:r>
                      <a:rPr lang="en-US" altLang="ja-JP" sz="3100" b="0" i="1" smtClean="0">
                        <a:latin typeface="Cambria Math" panose="02040503050406030204" pitchFamily="18" charset="0"/>
                      </a:rPr>
                      <m:t>𝑃</m:t>
                    </m:r>
                    <m:r>
                      <a:rPr lang="en-US" altLang="ja-JP" sz="3100" b="0" i="0" smtClean="0">
                        <a:latin typeface="Cambria Math" panose="02040503050406030204" pitchFamily="18" charset="0"/>
                      </a:rPr>
                      <m:t>&gt;</m:t>
                    </m:r>
                    <m:sSub>
                      <m:sSubPr>
                        <m:ctrlPr>
                          <a:rPr lang="ja-JP" altLang="ja-JP" sz="3100" i="1">
                            <a:latin typeface="Cambria Math" panose="02040503050406030204" pitchFamily="18" charset="0"/>
                          </a:rPr>
                        </m:ctrlPr>
                      </m:sSubPr>
                      <m:e>
                        <m:r>
                          <a:rPr lang="en-US" altLang="ja-JP" sz="3100" i="1">
                            <a:latin typeface="Cambria Math" panose="02040503050406030204" pitchFamily="18" charset="0"/>
                          </a:rPr>
                          <m:t>𝑃</m:t>
                        </m:r>
                      </m:e>
                      <m:sub>
                        <m:r>
                          <a:rPr lang="en-US" altLang="ja-JP" sz="3100" i="1">
                            <a:latin typeface="Cambria Math" panose="02040503050406030204" pitchFamily="18" charset="0"/>
                          </a:rPr>
                          <m:t>𝐵</m:t>
                        </m:r>
                      </m:sub>
                    </m:sSub>
                    <m:r>
                      <a:rPr lang="ja-JP" altLang="en-US" sz="3100" i="1" smtClean="0">
                        <a:latin typeface="Cambria Math" panose="02040503050406030204" pitchFamily="18" charset="0"/>
                      </a:rPr>
                      <m:t>を</m:t>
                    </m:r>
                  </m:oMath>
                </a14:m>
                <a:r>
                  <a:rPr kumimoji="1" lang="ja-JP" altLang="en-US" sz="3100" dirty="0"/>
                  <a:t>比べたとき</a:t>
                </a:r>
                <a:endParaRPr kumimoji="1" lang="en-US" altLang="ja-JP" sz="3100" dirty="0"/>
              </a:p>
              <a:p>
                <a:pPr marL="0" indent="0">
                  <a:buNone/>
                </a:pPr>
                <a:r>
                  <a:rPr lang="en-US" altLang="ja-JP" sz="3100" dirty="0">
                    <a:sym typeface="Wingdings" panose="05000000000000000000" pitchFamily="2" charset="2"/>
                  </a:rPr>
                  <a:t> </a:t>
                </a:r>
                <a:r>
                  <a:rPr lang="en-US" altLang="ja-JP" sz="3100" dirty="0"/>
                  <a:t>B</a:t>
                </a:r>
                <a:r>
                  <a:rPr lang="ja-JP" altLang="en-US" sz="3100" dirty="0"/>
                  <a:t>と</a:t>
                </a:r>
                <a:r>
                  <a:rPr lang="en-US" altLang="ja-JP" sz="3100" dirty="0"/>
                  <a:t>A</a:t>
                </a:r>
                <a:r>
                  <a:rPr lang="ja-JP" altLang="en-US" sz="3100" dirty="0"/>
                  <a:t>（</a:t>
                </a:r>
                <a14:m>
                  <m:oMath xmlns:m="http://schemas.openxmlformats.org/officeDocument/2006/math">
                    <m:r>
                      <a:rPr lang="en-US" altLang="ja-JP" sz="3100" b="0" i="1" smtClean="0">
                        <a:latin typeface="Cambria Math" panose="02040503050406030204" pitchFamily="18" charset="0"/>
                      </a:rPr>
                      <m:t>𝑃</m:t>
                    </m:r>
                    <m:r>
                      <a:rPr lang="en-US" altLang="ja-JP" sz="3100" b="0" i="0" smtClean="0">
                        <a:latin typeface="Cambria Math" panose="02040503050406030204" pitchFamily="18" charset="0"/>
                      </a:rPr>
                      <m:t>&gt;</m:t>
                    </m:r>
                    <m:sSub>
                      <m:sSubPr>
                        <m:ctrlPr>
                          <a:rPr lang="ja-JP" altLang="ja-JP" sz="3100" i="1">
                            <a:latin typeface="Cambria Math" panose="02040503050406030204" pitchFamily="18" charset="0"/>
                          </a:rPr>
                        </m:ctrlPr>
                      </m:sSubPr>
                      <m:e>
                        <m:r>
                          <a:rPr lang="en-US" altLang="ja-JP" sz="3100" i="1">
                            <a:latin typeface="Cambria Math" panose="02040503050406030204" pitchFamily="18" charset="0"/>
                          </a:rPr>
                          <m:t>𝑃</m:t>
                        </m:r>
                      </m:e>
                      <m:sub>
                        <m:r>
                          <a:rPr lang="en-US" altLang="ja-JP" sz="3100" i="1">
                            <a:latin typeface="Cambria Math" panose="02040503050406030204" pitchFamily="18" charset="0"/>
                          </a:rPr>
                          <m:t>𝐵</m:t>
                        </m:r>
                      </m:sub>
                    </m:sSub>
                  </m:oMath>
                </a14:m>
                <a:r>
                  <a:rPr lang="ja-JP" altLang="en-US" sz="3100" dirty="0">
                    <a:effectLst/>
                    <a:ea typeface="Cambria Math" panose="02040503050406030204" pitchFamily="18" charset="0"/>
                  </a:rPr>
                  <a:t>より</a:t>
                </a:r>
                <a14:m>
                  <m:oMath xmlns:m="http://schemas.openxmlformats.org/officeDocument/2006/math">
                    <m:sSub>
                      <m:sSubPr>
                        <m:ctrlPr>
                          <a:rPr lang="ja-JP" altLang="ja-JP" sz="3100" i="1" smtClean="0">
                            <a:effectLst/>
                            <a:latin typeface="Cambria Math" panose="02040503050406030204" pitchFamily="18" charset="0"/>
                            <a:ea typeface="Cambria Math" panose="02040503050406030204" pitchFamily="18" charset="0"/>
                          </a:rPr>
                        </m:ctrlPr>
                      </m:sSubPr>
                      <m:e>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𝐵</m:t>
                        </m:r>
                      </m:sub>
                    </m:sSub>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 </m:t>
                    </m:r>
                  </m:oMath>
                </a14:m>
                <a:r>
                  <a:rPr lang="ja-JP" altLang="en-US" sz="3100" dirty="0"/>
                  <a:t>がベター）の</a:t>
                </a:r>
                <a:r>
                  <a:rPr lang="en-US" altLang="ja-JP" sz="3100" dirty="0"/>
                  <a:t>2</a:t>
                </a:r>
                <a:r>
                  <a:rPr lang="ja-JP" altLang="en-US" sz="3100" dirty="0"/>
                  <a:t>票でやはり</a:t>
                </a:r>
                <a14:m>
                  <m:oMath xmlns:m="http://schemas.openxmlformats.org/officeDocument/2006/math">
                    <m:sSub>
                      <m:sSubPr>
                        <m:ctrlPr>
                          <a:rPr lang="ja-JP" altLang="ja-JP" sz="3100" i="1" smtClean="0">
                            <a:latin typeface="Cambria Math" panose="02040503050406030204" pitchFamily="18" charset="0"/>
                          </a:rPr>
                        </m:ctrlPr>
                      </m:sSubPr>
                      <m:e>
                        <m:r>
                          <a:rPr lang="en-US" altLang="ja-JP" sz="3100" i="1">
                            <a:latin typeface="Cambria Math" panose="02040503050406030204" pitchFamily="18" charset="0"/>
                          </a:rPr>
                          <m:t>𝑃</m:t>
                        </m:r>
                      </m:e>
                      <m:sub>
                        <m:r>
                          <a:rPr lang="en-US" altLang="ja-JP" sz="3100" i="1">
                            <a:latin typeface="Cambria Math" panose="02040503050406030204" pitchFamily="18" charset="0"/>
                          </a:rPr>
                          <m:t>𝐵</m:t>
                        </m:r>
                      </m:sub>
                    </m:sSub>
                  </m:oMath>
                </a14:m>
                <a:endParaRPr kumimoji="1" lang="en-US" altLang="ja-JP" sz="3100" dirty="0"/>
              </a:p>
              <a:p>
                <a:pPr marL="0" indent="0">
                  <a:buNone/>
                </a:pPr>
                <a:r>
                  <a:rPr kumimoji="1" lang="en-US" altLang="ja-JP" sz="3100" dirty="0">
                    <a:sym typeface="Wingdings" panose="05000000000000000000" pitchFamily="2" charset="2"/>
                  </a:rPr>
                  <a:t></a:t>
                </a:r>
                <a:r>
                  <a:rPr kumimoji="1" lang="ja-JP" altLang="en-US" sz="3100" dirty="0"/>
                  <a:t>国にとってたとえ</a:t>
                </a:r>
                <a14:m>
                  <m:oMath xmlns:m="http://schemas.openxmlformats.org/officeDocument/2006/math">
                    <m:sSub>
                      <m:sSubPr>
                        <m:ctrlPr>
                          <a:rPr lang="ja-JP" altLang="ja-JP" sz="3100" i="1" smtClean="0">
                            <a:effectLst/>
                            <a:latin typeface="Cambria Math" panose="02040503050406030204" pitchFamily="18" charset="0"/>
                            <a:ea typeface="Cambria Math" panose="02040503050406030204" pitchFamily="18" charset="0"/>
                          </a:rPr>
                        </m:ctrlPr>
                      </m:sSubPr>
                      <m:e>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3100" i="1">
                            <a:effectLst/>
                            <a:latin typeface="Cambria Math" panose="02040503050406030204" pitchFamily="18" charset="0"/>
                            <a:ea typeface="ＭＳ 明朝" panose="02020609040205080304" pitchFamily="17" charset="-128"/>
                            <a:cs typeface="Times New Roman" panose="02020603050405020304" pitchFamily="18" charset="0"/>
                          </a:rPr>
                          <m:t>𝐵</m:t>
                        </m:r>
                      </m:sub>
                    </m:sSub>
                  </m:oMath>
                </a14:m>
                <a:r>
                  <a:rPr kumimoji="1" lang="ja-JP" altLang="en-US" sz="3100" dirty="0"/>
                  <a:t>が望ましい水準でなくとも選挙で実現される</a:t>
                </a:r>
                <a:endParaRPr kumimoji="1" lang="en-US" altLang="ja-JP" sz="3100"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4E22D73-C89F-979E-6D92-D709CA943A85}"/>
                  </a:ext>
                </a:extLst>
              </p:cNvPr>
              <p:cNvSpPr>
                <a:spLocks noGrp="1" noRot="1" noChangeAspect="1" noMove="1" noResize="1" noEditPoints="1" noAdjustHandles="1" noChangeArrowheads="1" noChangeShapeType="1" noTextEdit="1"/>
              </p:cNvSpPr>
              <p:nvPr>
                <p:ph sz="half" idx="1"/>
              </p:nvPr>
            </p:nvSpPr>
            <p:spPr>
              <a:xfrm>
                <a:off x="214313" y="809625"/>
                <a:ext cx="4776788" cy="6048375"/>
              </a:xfrm>
              <a:blipFill>
                <a:blip r:embed="rId2"/>
                <a:stretch>
                  <a:fillRect l="-2296" t="-2520" r="-1913" b="-1613"/>
                </a:stretch>
              </a:blipFill>
            </p:spPr>
            <p:txBody>
              <a:bodyPr/>
              <a:lstStyle/>
              <a:p>
                <a:r>
                  <a:rPr lang="ja-JP" altLang="en-US">
                    <a:noFill/>
                  </a:rPr>
                  <a:t> </a:t>
                </a:r>
              </a:p>
            </p:txBody>
          </p:sp>
        </mc:Fallback>
      </mc:AlternateContent>
      <p:pic>
        <p:nvPicPr>
          <p:cNvPr id="5" name="コンテンツ プレースホルダー 4">
            <a:extLst>
              <a:ext uri="{FF2B5EF4-FFF2-40B4-BE49-F238E27FC236}">
                <a16:creationId xmlns:a16="http://schemas.microsoft.com/office/drawing/2014/main" id="{8D2DEDB3-ECD9-8E32-3C40-E39FB78F520B}"/>
              </a:ext>
            </a:extLst>
          </p:cNvPr>
          <p:cNvPicPr>
            <a:picLocks noGrp="1" noChangeAspect="1"/>
          </p:cNvPicPr>
          <p:nvPr>
            <p:ph sz="half" idx="2"/>
          </p:nvPr>
        </p:nvPicPr>
        <p:blipFill>
          <a:blip r:embed="rId3"/>
          <a:stretch>
            <a:fillRect/>
          </a:stretch>
        </p:blipFill>
        <p:spPr>
          <a:xfrm>
            <a:off x="4710247" y="1966914"/>
            <a:ext cx="7481753" cy="3995736"/>
          </a:xfrm>
          <a:prstGeom prst="rect">
            <a:avLst/>
          </a:prstGeom>
        </p:spPr>
      </p:pic>
      <p:sp>
        <p:nvSpPr>
          <p:cNvPr id="4" name="Slide Number Placeholder 3">
            <a:extLst>
              <a:ext uri="{FF2B5EF4-FFF2-40B4-BE49-F238E27FC236}">
                <a16:creationId xmlns:a16="http://schemas.microsoft.com/office/drawing/2014/main" id="{0BC0FD9A-0D64-0AC6-8008-B68F5D2B0A3D}"/>
              </a:ext>
            </a:extLst>
          </p:cNvPr>
          <p:cNvSpPr>
            <a:spLocks noGrp="1"/>
          </p:cNvSpPr>
          <p:nvPr>
            <p:ph type="sldNum" sz="quarter" idx="12"/>
          </p:nvPr>
        </p:nvSpPr>
        <p:spPr/>
        <p:txBody>
          <a:bodyPr/>
          <a:lstStyle/>
          <a:p>
            <a:fld id="{28BD686F-C9FF-4717-8FCE-A9A8E00F4F71}" type="slidenum">
              <a:rPr kumimoji="1" lang="ja-JP" altLang="en-US" smtClean="0"/>
              <a:t>13</a:t>
            </a:fld>
            <a:endParaRPr kumimoji="1" lang="ja-JP" altLang="en-US"/>
          </a:p>
        </p:txBody>
      </p:sp>
    </p:spTree>
    <p:extLst>
      <p:ext uri="{BB962C8B-B14F-4D97-AF65-F5344CB8AC3E}">
        <p14:creationId xmlns:p14="http://schemas.microsoft.com/office/powerpoint/2010/main" val="1664529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35965B-5128-4A9C-46F2-59519BB10875}"/>
              </a:ext>
            </a:extLst>
          </p:cNvPr>
          <p:cNvSpPr>
            <a:spLocks noGrp="1"/>
          </p:cNvSpPr>
          <p:nvPr>
            <p:ph type="title"/>
          </p:nvPr>
        </p:nvSpPr>
        <p:spPr>
          <a:xfrm>
            <a:off x="838200" y="-130175"/>
            <a:ext cx="10515600" cy="1325563"/>
          </a:xfrm>
        </p:spPr>
        <p:txBody>
          <a:bodyPr/>
          <a:lstStyle/>
          <a:p>
            <a:r>
              <a:rPr kumimoji="1" lang="ja-JP" altLang="en-US" dirty="0"/>
              <a:t>保護主義の政治経済学</a:t>
            </a:r>
          </a:p>
        </p:txBody>
      </p:sp>
      <p:sp>
        <p:nvSpPr>
          <p:cNvPr id="3" name="コンテンツ プレースホルダー 2">
            <a:extLst>
              <a:ext uri="{FF2B5EF4-FFF2-40B4-BE49-F238E27FC236}">
                <a16:creationId xmlns:a16="http://schemas.microsoft.com/office/drawing/2014/main" id="{53798ACE-545B-9AD0-612B-B32BF1425CCD}"/>
              </a:ext>
            </a:extLst>
          </p:cNvPr>
          <p:cNvSpPr>
            <a:spLocks noGrp="1"/>
          </p:cNvSpPr>
          <p:nvPr>
            <p:ph sz="half" idx="1"/>
          </p:nvPr>
        </p:nvSpPr>
        <p:spPr>
          <a:xfrm>
            <a:off x="295276" y="1825625"/>
            <a:ext cx="5634038" cy="4351338"/>
          </a:xfrm>
        </p:spPr>
        <p:txBody>
          <a:bodyPr>
            <a:normAutofit fontScale="85000" lnSpcReduction="20000"/>
          </a:bodyPr>
          <a:lstStyle/>
          <a:p>
            <a:r>
              <a:rPr kumimoji="1" lang="ja-JP" altLang="en-US" dirty="0"/>
              <a:t>選挙区の大きさが影響</a:t>
            </a:r>
            <a:endParaRPr kumimoji="1" lang="en-US" altLang="ja-JP" dirty="0"/>
          </a:p>
          <a:p>
            <a:pPr>
              <a:buFont typeface="Wingdings" panose="05000000000000000000" pitchFamily="2" charset="2"/>
              <a:buChar char="Ø"/>
            </a:pPr>
            <a:r>
              <a:rPr kumimoji="1" lang="ja-JP" altLang="en-US" dirty="0"/>
              <a:t>選挙区が小さいほど少数意見を取り込むことが選挙を勝利する上で重要</a:t>
            </a:r>
            <a:endParaRPr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米：上院（州単位）の方が下院（小選挙区制）よりも貿易自由化に賛成</a:t>
            </a:r>
            <a:endParaRPr kumimoji="1"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日本：参議院（都道府県単位）より衆議院（小選挙区制）で保護主義的（図</a:t>
            </a:r>
            <a:r>
              <a:rPr kumimoji="1" lang="en-US" altLang="ja-JP" dirty="0">
                <a:sym typeface="Wingdings" panose="05000000000000000000" pitchFamily="2" charset="2"/>
              </a:rPr>
              <a:t>2</a:t>
            </a:r>
            <a:r>
              <a:rPr kumimoji="1" lang="ja-JP" altLang="en-US" dirty="0">
                <a:sym typeface="Wingdings" panose="05000000000000000000" pitchFamily="2" charset="2"/>
              </a:rPr>
              <a:t>－</a:t>
            </a:r>
            <a:r>
              <a:rPr kumimoji="1" lang="en-US" altLang="ja-JP" dirty="0">
                <a:sym typeface="Wingdings" panose="05000000000000000000" pitchFamily="2" charset="2"/>
              </a:rPr>
              <a:t>8</a:t>
            </a:r>
            <a:r>
              <a:rPr kumimoji="1" lang="ja-JP" altLang="en-US" dirty="0">
                <a:sym typeface="Wingdings" panose="05000000000000000000" pitchFamily="2" charset="2"/>
              </a:rPr>
              <a:t>）</a:t>
            </a:r>
            <a:endParaRPr kumimoji="1" lang="en-US" altLang="ja-JP" dirty="0">
              <a:sym typeface="Wingdings" panose="05000000000000000000" pitchFamily="2" charset="2"/>
            </a:endParaRPr>
          </a:p>
          <a:p>
            <a:r>
              <a:rPr lang="ja-JP" altLang="en-US" dirty="0">
                <a:sym typeface="Wingdings" panose="05000000000000000000" pitchFamily="2" charset="2"/>
              </a:rPr>
              <a:t>選挙の重圧も影響</a:t>
            </a:r>
            <a:endParaRPr lang="en-US" altLang="ja-JP" dirty="0">
              <a:sym typeface="Wingdings" panose="05000000000000000000" pitchFamily="2" charset="2"/>
            </a:endParaRPr>
          </a:p>
          <a:p>
            <a:pPr>
              <a:buFont typeface="Wingdings" panose="05000000000000000000" pitchFamily="2" charset="2"/>
              <a:buChar char="Ø"/>
            </a:pPr>
            <a:r>
              <a:rPr kumimoji="1" lang="ja-JP" altLang="en-US" dirty="0"/>
              <a:t>米：上院改選組の方が非改選組よりも保護主義的</a:t>
            </a:r>
            <a:endParaRPr kumimoji="1" lang="en-US" altLang="ja-JP" dirty="0"/>
          </a:p>
          <a:p>
            <a:pPr>
              <a:buFont typeface="Wingdings" panose="05000000000000000000" pitchFamily="2" charset="2"/>
              <a:buChar char="Ø"/>
            </a:pPr>
            <a:r>
              <a:rPr kumimoji="1" lang="ja-JP" altLang="en-US" dirty="0"/>
              <a:t>日本：僅差で勝利した候補者の方が大差で勝利した候補者より保護主義的</a:t>
            </a:r>
          </a:p>
        </p:txBody>
      </p:sp>
      <p:pic>
        <p:nvPicPr>
          <p:cNvPr id="5" name="コンテンツ プレースホルダー 4">
            <a:extLst>
              <a:ext uri="{FF2B5EF4-FFF2-40B4-BE49-F238E27FC236}">
                <a16:creationId xmlns:a16="http://schemas.microsoft.com/office/drawing/2014/main" id="{4B98DE59-1566-0B4B-0213-9A01BEE90FF7}"/>
              </a:ext>
            </a:extLst>
          </p:cNvPr>
          <p:cNvPicPr>
            <a:picLocks noGrp="1" noChangeAspect="1"/>
          </p:cNvPicPr>
          <p:nvPr>
            <p:ph sz="half" idx="2"/>
          </p:nvPr>
        </p:nvPicPr>
        <p:blipFill>
          <a:blip r:embed="rId2"/>
          <a:stretch>
            <a:fillRect/>
          </a:stretch>
        </p:blipFill>
        <p:spPr>
          <a:xfrm>
            <a:off x="6019800" y="1733550"/>
            <a:ext cx="6269102" cy="4533317"/>
          </a:xfrm>
          <a:prstGeom prst="rect">
            <a:avLst/>
          </a:prstGeom>
        </p:spPr>
      </p:pic>
      <p:sp>
        <p:nvSpPr>
          <p:cNvPr id="4" name="Slide Number Placeholder 3">
            <a:extLst>
              <a:ext uri="{FF2B5EF4-FFF2-40B4-BE49-F238E27FC236}">
                <a16:creationId xmlns:a16="http://schemas.microsoft.com/office/drawing/2014/main" id="{7B4D66E7-4747-C034-2939-005ABB26DC91}"/>
              </a:ext>
            </a:extLst>
          </p:cNvPr>
          <p:cNvSpPr>
            <a:spLocks noGrp="1"/>
          </p:cNvSpPr>
          <p:nvPr>
            <p:ph type="sldNum" sz="quarter" idx="12"/>
          </p:nvPr>
        </p:nvSpPr>
        <p:spPr/>
        <p:txBody>
          <a:bodyPr/>
          <a:lstStyle/>
          <a:p>
            <a:fld id="{28BD686F-C9FF-4717-8FCE-A9A8E00F4F71}" type="slidenum">
              <a:rPr kumimoji="1" lang="ja-JP" altLang="en-US" smtClean="0"/>
              <a:t>14</a:t>
            </a:fld>
            <a:endParaRPr kumimoji="1" lang="ja-JP" altLang="en-US"/>
          </a:p>
        </p:txBody>
      </p:sp>
    </p:spTree>
    <p:extLst>
      <p:ext uri="{BB962C8B-B14F-4D97-AF65-F5344CB8AC3E}">
        <p14:creationId xmlns:p14="http://schemas.microsoft.com/office/powerpoint/2010/main" val="147520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266749-EA46-2457-C8E5-5FF7C199836B}"/>
              </a:ext>
            </a:extLst>
          </p:cNvPr>
          <p:cNvSpPr>
            <a:spLocks noGrp="1"/>
          </p:cNvSpPr>
          <p:nvPr>
            <p:ph type="title"/>
          </p:nvPr>
        </p:nvSpPr>
        <p:spPr>
          <a:xfrm>
            <a:off x="223838" y="0"/>
            <a:ext cx="10515600" cy="1325563"/>
          </a:xfrm>
        </p:spPr>
        <p:txBody>
          <a:bodyPr>
            <a:normAutofit/>
          </a:bodyPr>
          <a:lstStyle/>
          <a:p>
            <a:r>
              <a:rPr kumimoji="1" lang="ja-JP" altLang="en-US" sz="3600" dirty="0"/>
              <a:t>保護主義の新しい展開</a:t>
            </a:r>
          </a:p>
        </p:txBody>
      </p:sp>
      <p:sp>
        <p:nvSpPr>
          <p:cNvPr id="3" name="コンテンツ プレースホルダー 2">
            <a:extLst>
              <a:ext uri="{FF2B5EF4-FFF2-40B4-BE49-F238E27FC236}">
                <a16:creationId xmlns:a16="http://schemas.microsoft.com/office/drawing/2014/main" id="{E1E895ED-2A30-B33C-A6AF-7D3E69136BA3}"/>
              </a:ext>
            </a:extLst>
          </p:cNvPr>
          <p:cNvSpPr>
            <a:spLocks noGrp="1"/>
          </p:cNvSpPr>
          <p:nvPr>
            <p:ph sz="half" idx="1"/>
          </p:nvPr>
        </p:nvSpPr>
        <p:spPr>
          <a:xfrm>
            <a:off x="292188" y="1182690"/>
            <a:ext cx="5891214" cy="5513385"/>
          </a:xfrm>
        </p:spPr>
        <p:txBody>
          <a:bodyPr>
            <a:normAutofit fontScale="92500" lnSpcReduction="10000"/>
          </a:bodyPr>
          <a:lstStyle/>
          <a:p>
            <a:r>
              <a:rPr kumimoji="1" lang="ja-JP" altLang="en-US" dirty="0"/>
              <a:t>中国経済の台頭</a:t>
            </a:r>
            <a:endParaRPr kumimoji="1" lang="en-US" altLang="ja-JP" dirty="0"/>
          </a:p>
          <a:p>
            <a:pPr>
              <a:buFont typeface="Wingdings" panose="05000000000000000000" pitchFamily="2" charset="2"/>
              <a:buChar char="Ø"/>
            </a:pPr>
            <a:r>
              <a:rPr kumimoji="1" lang="en-US" altLang="ja-JP" dirty="0"/>
              <a:t>2001</a:t>
            </a:r>
            <a:r>
              <a:rPr kumimoji="1" lang="ja-JP" altLang="en-US" dirty="0"/>
              <a:t>年</a:t>
            </a:r>
            <a:r>
              <a:rPr kumimoji="1" lang="en-US" altLang="ja-JP" dirty="0"/>
              <a:t>WTO</a:t>
            </a:r>
            <a:r>
              <a:rPr kumimoji="1" lang="ja-JP" altLang="en-US" dirty="0"/>
              <a:t>への加盟「世界の工場」へ</a:t>
            </a:r>
            <a:endParaRPr kumimoji="1" lang="en-US" altLang="ja-JP" dirty="0"/>
          </a:p>
          <a:p>
            <a:pPr>
              <a:buFont typeface="Wingdings" panose="05000000000000000000" pitchFamily="2" charset="2"/>
              <a:buChar char="Ø"/>
            </a:pPr>
            <a:r>
              <a:rPr kumimoji="1" lang="ja-JP" altLang="en-US" dirty="0"/>
              <a:t>先進国企業のオフショアリング（海外への生産移管）が加速、特に豊富な人的資源を持つ中国へ</a:t>
            </a:r>
            <a:endParaRPr kumimoji="1" lang="en-US" altLang="ja-JP" dirty="0"/>
          </a:p>
          <a:p>
            <a:pPr>
              <a:buFont typeface="Wingdings" panose="05000000000000000000" pitchFamily="2" charset="2"/>
              <a:buChar char="Ø"/>
            </a:pPr>
            <a:r>
              <a:rPr kumimoji="1" lang="ja-JP" altLang="en-US" dirty="0"/>
              <a:t>技術移転や輸出の拡大を通じて急激な経済成長・所得増加に伴い「世界の市場」へ、</a:t>
            </a:r>
            <a:r>
              <a:rPr kumimoji="1" lang="en-US" altLang="ja-JP" dirty="0"/>
              <a:t>2010</a:t>
            </a:r>
            <a:r>
              <a:rPr kumimoji="1" lang="ja-JP" altLang="en-US" dirty="0"/>
              <a:t>年には日本を抜いて</a:t>
            </a:r>
            <a:r>
              <a:rPr kumimoji="1" lang="en-US" altLang="ja-JP" dirty="0"/>
              <a:t>GDP2</a:t>
            </a:r>
            <a:r>
              <a:rPr kumimoji="1" lang="ja-JP" altLang="en-US" dirty="0"/>
              <a:t>位に</a:t>
            </a:r>
            <a:endParaRPr kumimoji="1" lang="en-US" altLang="ja-JP" dirty="0"/>
          </a:p>
          <a:p>
            <a:pPr>
              <a:buFont typeface="Wingdings" panose="05000000000000000000" pitchFamily="2" charset="2"/>
              <a:buChar char="Ø"/>
            </a:pPr>
            <a:r>
              <a:rPr kumimoji="1" lang="en-US" altLang="ja-JP" dirty="0"/>
              <a:t>2015</a:t>
            </a:r>
            <a:r>
              <a:rPr kumimoji="1" lang="ja-JP" altLang="en-US" dirty="0"/>
              <a:t>年アジアインフラ投資銀行（</a:t>
            </a:r>
            <a:r>
              <a:rPr kumimoji="1" lang="en-US" altLang="ja-JP" dirty="0"/>
              <a:t>AIIB</a:t>
            </a:r>
            <a:r>
              <a:rPr kumimoji="1" lang="ja-JP" altLang="en-US" dirty="0"/>
              <a:t>）設立、欧州まで陸路と海路で結ぶ経済圏の構築をめざす「一帯一路」構想（図</a:t>
            </a:r>
            <a:r>
              <a:rPr kumimoji="1" lang="en-US" altLang="ja-JP" dirty="0"/>
              <a:t>2</a:t>
            </a:r>
            <a:r>
              <a:rPr kumimoji="1" lang="ja-JP" altLang="en-US" dirty="0"/>
              <a:t>－</a:t>
            </a:r>
            <a:r>
              <a:rPr kumimoji="1" lang="en-US" altLang="ja-JP" dirty="0"/>
              <a:t>9</a:t>
            </a:r>
            <a:r>
              <a:rPr kumimoji="1" lang="ja-JP" altLang="en-US" dirty="0"/>
              <a:t>）を掲げ該当地域に積極投資へ（表</a:t>
            </a:r>
            <a:r>
              <a:rPr kumimoji="1" lang="en-US" altLang="ja-JP" dirty="0"/>
              <a:t>2</a:t>
            </a:r>
            <a:r>
              <a:rPr kumimoji="1" lang="ja-JP" altLang="en-US" dirty="0"/>
              <a:t>－</a:t>
            </a:r>
            <a:r>
              <a:rPr kumimoji="1" lang="en-US" altLang="ja-JP" dirty="0"/>
              <a:t>2</a:t>
            </a:r>
            <a:r>
              <a:rPr kumimoji="1" lang="ja-JP" altLang="en-US" dirty="0"/>
              <a:t>）</a:t>
            </a:r>
          </a:p>
        </p:txBody>
      </p:sp>
      <p:sp>
        <p:nvSpPr>
          <p:cNvPr id="6" name="コンテンツ プレースホルダー 2">
            <a:extLst>
              <a:ext uri="{FF2B5EF4-FFF2-40B4-BE49-F238E27FC236}">
                <a16:creationId xmlns:a16="http://schemas.microsoft.com/office/drawing/2014/main" id="{AFAFB1B6-FC7F-8EE8-9ACC-81BB3FDE5B3F}"/>
              </a:ext>
            </a:extLst>
          </p:cNvPr>
          <p:cNvSpPr txBox="1">
            <a:spLocks/>
          </p:cNvSpPr>
          <p:nvPr/>
        </p:nvSpPr>
        <p:spPr>
          <a:xfrm>
            <a:off x="5100638" y="3702050"/>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pic>
        <p:nvPicPr>
          <p:cNvPr id="7" name="図 6">
            <a:extLst>
              <a:ext uri="{FF2B5EF4-FFF2-40B4-BE49-F238E27FC236}">
                <a16:creationId xmlns:a16="http://schemas.microsoft.com/office/drawing/2014/main" id="{CE469A39-3E90-99EF-4D9B-20BE8AF413FF}"/>
              </a:ext>
            </a:extLst>
          </p:cNvPr>
          <p:cNvPicPr>
            <a:picLocks noChangeAspect="1"/>
          </p:cNvPicPr>
          <p:nvPr/>
        </p:nvPicPr>
        <p:blipFill>
          <a:blip r:embed="rId2"/>
          <a:stretch>
            <a:fillRect/>
          </a:stretch>
        </p:blipFill>
        <p:spPr>
          <a:xfrm>
            <a:off x="6183402" y="2197112"/>
            <a:ext cx="4962831" cy="3627413"/>
          </a:xfrm>
          <a:prstGeom prst="rect">
            <a:avLst/>
          </a:prstGeom>
        </p:spPr>
      </p:pic>
      <p:sp>
        <p:nvSpPr>
          <p:cNvPr id="4" name="Slide Number Placeholder 3">
            <a:extLst>
              <a:ext uri="{FF2B5EF4-FFF2-40B4-BE49-F238E27FC236}">
                <a16:creationId xmlns:a16="http://schemas.microsoft.com/office/drawing/2014/main" id="{D20B13C0-7F55-AD60-38C3-287C178D8264}"/>
              </a:ext>
            </a:extLst>
          </p:cNvPr>
          <p:cNvSpPr>
            <a:spLocks noGrp="1"/>
          </p:cNvSpPr>
          <p:nvPr>
            <p:ph type="sldNum" sz="quarter" idx="12"/>
          </p:nvPr>
        </p:nvSpPr>
        <p:spPr/>
        <p:txBody>
          <a:bodyPr/>
          <a:lstStyle/>
          <a:p>
            <a:fld id="{28BD686F-C9FF-4717-8FCE-A9A8E00F4F71}" type="slidenum">
              <a:rPr kumimoji="1" lang="ja-JP" altLang="en-US" smtClean="0"/>
              <a:t>15</a:t>
            </a:fld>
            <a:endParaRPr kumimoji="1" lang="ja-JP" alt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A745969-3D7D-1A5B-A3CD-F6ED1EBBC2BB}"/>
                  </a:ext>
                </a:extLst>
              </p14:cNvPr>
              <p14:cNvContentPartPr/>
              <p14:nvPr/>
            </p14:nvContentPartPr>
            <p14:xfrm>
              <a:off x="731513" y="1334717"/>
              <a:ext cx="2149200" cy="59400"/>
            </p14:xfrm>
          </p:contentPart>
        </mc:Choice>
        <mc:Fallback>
          <p:pic>
            <p:nvPicPr>
              <p:cNvPr id="5" name="Ink 4">
                <a:extLst>
                  <a:ext uri="{FF2B5EF4-FFF2-40B4-BE49-F238E27FC236}">
                    <a16:creationId xmlns:a16="http://schemas.microsoft.com/office/drawing/2014/main" id="{AA745969-3D7D-1A5B-A3CD-F6ED1EBBC2BB}"/>
                  </a:ext>
                </a:extLst>
              </p:cNvPr>
              <p:cNvPicPr/>
              <p:nvPr/>
            </p:nvPicPr>
            <p:blipFill>
              <a:blip r:embed="rId4"/>
              <a:stretch>
                <a:fillRect/>
              </a:stretch>
            </p:blipFill>
            <p:spPr>
              <a:xfrm>
                <a:off x="659873" y="1191077"/>
                <a:ext cx="229284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63BD6B7C-6003-A480-73EA-5FD070E73EEB}"/>
                  </a:ext>
                </a:extLst>
              </p14:cNvPr>
              <p14:cNvContentPartPr/>
              <p14:nvPr/>
            </p14:nvContentPartPr>
            <p14:xfrm>
              <a:off x="669953" y="1635677"/>
              <a:ext cx="2981520" cy="57240"/>
            </p14:xfrm>
          </p:contentPart>
        </mc:Choice>
        <mc:Fallback>
          <p:pic>
            <p:nvPicPr>
              <p:cNvPr id="8" name="Ink 7">
                <a:extLst>
                  <a:ext uri="{FF2B5EF4-FFF2-40B4-BE49-F238E27FC236}">
                    <a16:creationId xmlns:a16="http://schemas.microsoft.com/office/drawing/2014/main" id="{63BD6B7C-6003-A480-73EA-5FD070E73EEB}"/>
                  </a:ext>
                </a:extLst>
              </p:cNvPr>
              <p:cNvPicPr/>
              <p:nvPr/>
            </p:nvPicPr>
            <p:blipFill>
              <a:blip r:embed="rId6"/>
              <a:stretch>
                <a:fillRect/>
              </a:stretch>
            </p:blipFill>
            <p:spPr>
              <a:xfrm>
                <a:off x="597953" y="1491677"/>
                <a:ext cx="312516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AE63825D-DBEC-8808-94DA-BD4ECB8A172A}"/>
                  </a:ext>
                </a:extLst>
              </p14:cNvPr>
              <p14:cNvContentPartPr/>
              <p14:nvPr/>
            </p14:nvContentPartPr>
            <p14:xfrm>
              <a:off x="804953" y="1833317"/>
              <a:ext cx="2919240" cy="72720"/>
            </p14:xfrm>
          </p:contentPart>
        </mc:Choice>
        <mc:Fallback>
          <p:pic>
            <p:nvPicPr>
              <p:cNvPr id="9" name="Ink 8">
                <a:extLst>
                  <a:ext uri="{FF2B5EF4-FFF2-40B4-BE49-F238E27FC236}">
                    <a16:creationId xmlns:a16="http://schemas.microsoft.com/office/drawing/2014/main" id="{AE63825D-DBEC-8808-94DA-BD4ECB8A172A}"/>
                  </a:ext>
                </a:extLst>
              </p:cNvPr>
              <p:cNvPicPr/>
              <p:nvPr/>
            </p:nvPicPr>
            <p:blipFill>
              <a:blip r:embed="rId8"/>
              <a:stretch>
                <a:fillRect/>
              </a:stretch>
            </p:blipFill>
            <p:spPr>
              <a:xfrm>
                <a:off x="733313" y="1689677"/>
                <a:ext cx="306288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BB8736C3-836A-5001-36DF-D49610F9874F}"/>
                  </a:ext>
                </a:extLst>
              </p14:cNvPr>
              <p14:cNvContentPartPr/>
              <p14:nvPr/>
            </p14:nvContentPartPr>
            <p14:xfrm>
              <a:off x="2741033" y="2509397"/>
              <a:ext cx="2538000" cy="63000"/>
            </p14:xfrm>
          </p:contentPart>
        </mc:Choice>
        <mc:Fallback>
          <p:pic>
            <p:nvPicPr>
              <p:cNvPr id="10" name="Ink 9">
                <a:extLst>
                  <a:ext uri="{FF2B5EF4-FFF2-40B4-BE49-F238E27FC236}">
                    <a16:creationId xmlns:a16="http://schemas.microsoft.com/office/drawing/2014/main" id="{BB8736C3-836A-5001-36DF-D49610F9874F}"/>
                  </a:ext>
                </a:extLst>
              </p:cNvPr>
              <p:cNvPicPr/>
              <p:nvPr/>
            </p:nvPicPr>
            <p:blipFill>
              <a:blip r:embed="rId10"/>
              <a:stretch>
                <a:fillRect/>
              </a:stretch>
            </p:blipFill>
            <p:spPr>
              <a:xfrm>
                <a:off x="2669033" y="2365397"/>
                <a:ext cx="2681640" cy="350640"/>
              </a:xfrm>
              <a:prstGeom prst="rect">
                <a:avLst/>
              </a:prstGeom>
            </p:spPr>
          </p:pic>
        </mc:Fallback>
      </mc:AlternateContent>
      <p:sp>
        <p:nvSpPr>
          <p:cNvPr id="11" name="TextBox 10">
            <a:extLst>
              <a:ext uri="{FF2B5EF4-FFF2-40B4-BE49-F238E27FC236}">
                <a16:creationId xmlns:a16="http://schemas.microsoft.com/office/drawing/2014/main" id="{706477FC-C1B4-C353-CF55-A480EA338CAC}"/>
              </a:ext>
            </a:extLst>
          </p:cNvPr>
          <p:cNvSpPr txBox="1"/>
          <p:nvPr/>
        </p:nvSpPr>
        <p:spPr>
          <a:xfrm>
            <a:off x="4283594" y="699069"/>
            <a:ext cx="8513869" cy="1015663"/>
          </a:xfrm>
          <a:prstGeom prst="rect">
            <a:avLst/>
          </a:prstGeom>
          <a:noFill/>
        </p:spPr>
        <p:txBody>
          <a:bodyPr wrap="none" rtlCol="0">
            <a:spAutoFit/>
          </a:bodyPr>
          <a:lstStyle/>
          <a:p>
            <a:r>
              <a:rPr lang="en-JP" sz="6000" dirty="0">
                <a:highlight>
                  <a:srgbClr val="FFFF00"/>
                </a:highlight>
              </a:rPr>
              <a:t>Off</a:t>
            </a:r>
            <a:r>
              <a:rPr lang="en-JP" sz="6000" dirty="0"/>
              <a:t>shoring（海外生産）</a:t>
            </a:r>
          </a:p>
        </p:txBody>
      </p:sp>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84073B7F-BEB9-2550-45DF-23FB04A52411}"/>
                  </a:ext>
                </a:extLst>
              </p14:cNvPr>
              <p14:cNvContentPartPr/>
              <p14:nvPr/>
            </p14:nvContentPartPr>
            <p14:xfrm>
              <a:off x="5176073" y="4000517"/>
              <a:ext cx="756360" cy="39960"/>
            </p14:xfrm>
          </p:contentPart>
        </mc:Choice>
        <mc:Fallback>
          <p:pic>
            <p:nvPicPr>
              <p:cNvPr id="12" name="Ink 11">
                <a:extLst>
                  <a:ext uri="{FF2B5EF4-FFF2-40B4-BE49-F238E27FC236}">
                    <a16:creationId xmlns:a16="http://schemas.microsoft.com/office/drawing/2014/main" id="{84073B7F-BEB9-2550-45DF-23FB04A52411}"/>
                  </a:ext>
                </a:extLst>
              </p:cNvPr>
              <p:cNvPicPr/>
              <p:nvPr/>
            </p:nvPicPr>
            <p:blipFill>
              <a:blip r:embed="rId12"/>
              <a:stretch>
                <a:fillRect/>
              </a:stretch>
            </p:blipFill>
            <p:spPr>
              <a:xfrm>
                <a:off x="5104073" y="3856517"/>
                <a:ext cx="90000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4C0E2D3B-264C-8FE3-885B-EFC86DA8C90B}"/>
                  </a:ext>
                </a:extLst>
              </p14:cNvPr>
              <p14:cNvContentPartPr/>
              <p14:nvPr/>
            </p14:nvContentPartPr>
            <p14:xfrm>
              <a:off x="716393" y="4224797"/>
              <a:ext cx="965520" cy="49320"/>
            </p14:xfrm>
          </p:contentPart>
        </mc:Choice>
        <mc:Fallback>
          <p:pic>
            <p:nvPicPr>
              <p:cNvPr id="13" name="Ink 12">
                <a:extLst>
                  <a:ext uri="{FF2B5EF4-FFF2-40B4-BE49-F238E27FC236}">
                    <a16:creationId xmlns:a16="http://schemas.microsoft.com/office/drawing/2014/main" id="{4C0E2D3B-264C-8FE3-885B-EFC86DA8C90B}"/>
                  </a:ext>
                </a:extLst>
              </p:cNvPr>
              <p:cNvPicPr/>
              <p:nvPr/>
            </p:nvPicPr>
            <p:blipFill>
              <a:blip r:embed="rId14"/>
              <a:stretch>
                <a:fillRect/>
              </a:stretch>
            </p:blipFill>
            <p:spPr>
              <a:xfrm>
                <a:off x="644753" y="4081157"/>
                <a:ext cx="1109160" cy="336960"/>
              </a:xfrm>
              <a:prstGeom prst="rect">
                <a:avLst/>
              </a:prstGeom>
            </p:spPr>
          </p:pic>
        </mc:Fallback>
      </mc:AlternateContent>
    </p:spTree>
    <p:extLst>
      <p:ext uri="{BB962C8B-B14F-4D97-AF65-F5344CB8AC3E}">
        <p14:creationId xmlns:p14="http://schemas.microsoft.com/office/powerpoint/2010/main" val="1349918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1836EB-B5B7-CBDE-79C1-490FE104CA73}"/>
              </a:ext>
            </a:extLst>
          </p:cNvPr>
          <p:cNvSpPr>
            <a:spLocks noGrp="1"/>
          </p:cNvSpPr>
          <p:nvPr>
            <p:ph type="title"/>
          </p:nvPr>
        </p:nvSpPr>
        <p:spPr>
          <a:xfrm>
            <a:off x="314324" y="-115888"/>
            <a:ext cx="11172825" cy="1325563"/>
          </a:xfrm>
        </p:spPr>
        <p:txBody>
          <a:bodyPr>
            <a:normAutofit/>
          </a:bodyPr>
          <a:lstStyle/>
          <a:p>
            <a:r>
              <a:rPr kumimoji="1" lang="ja-JP" altLang="en-US" sz="3600" dirty="0"/>
              <a:t>保護主義の新しい展開</a:t>
            </a:r>
            <a:r>
              <a:rPr kumimoji="1" lang="en-US" altLang="ja-JP" sz="3600" dirty="0"/>
              <a:t>: </a:t>
            </a:r>
            <a:r>
              <a:rPr kumimoji="1" lang="ja-JP" altLang="en-US" sz="3600" dirty="0"/>
              <a:t>経済安全保障と保護主義</a:t>
            </a:r>
          </a:p>
        </p:txBody>
      </p:sp>
      <p:sp>
        <p:nvSpPr>
          <p:cNvPr id="3" name="コンテンツ プレースホルダー 2">
            <a:extLst>
              <a:ext uri="{FF2B5EF4-FFF2-40B4-BE49-F238E27FC236}">
                <a16:creationId xmlns:a16="http://schemas.microsoft.com/office/drawing/2014/main" id="{A1F5C087-04AA-C9D7-B1BA-F8C93F690223}"/>
              </a:ext>
            </a:extLst>
          </p:cNvPr>
          <p:cNvSpPr>
            <a:spLocks noGrp="1"/>
          </p:cNvSpPr>
          <p:nvPr>
            <p:ph sz="half" idx="1"/>
          </p:nvPr>
        </p:nvSpPr>
        <p:spPr>
          <a:xfrm>
            <a:off x="314324" y="1085851"/>
            <a:ext cx="6153151" cy="5395913"/>
          </a:xfrm>
        </p:spPr>
        <p:txBody>
          <a:bodyPr>
            <a:noAutofit/>
          </a:bodyPr>
          <a:lstStyle/>
          <a:p>
            <a:pPr marL="0" indent="0">
              <a:buNone/>
            </a:pPr>
            <a:r>
              <a:rPr lang="ja-JP" altLang="en-US" sz="2200" dirty="0">
                <a:sym typeface="Wingdings" panose="05000000000000000000" pitchFamily="2" charset="2"/>
              </a:rPr>
              <a:t>＜中国依存のリスクが認識された事象＞</a:t>
            </a:r>
            <a:endParaRPr kumimoji="1" lang="en-US" altLang="ja-JP" sz="2200" dirty="0"/>
          </a:p>
          <a:p>
            <a:r>
              <a:rPr kumimoji="1" lang="en-US" altLang="ja-JP" sz="2200" dirty="0"/>
              <a:t>2010</a:t>
            </a:r>
            <a:r>
              <a:rPr kumimoji="1" lang="ja-JP" altLang="en-US" sz="2200" dirty="0"/>
              <a:t>年代：賃金上昇・労働争議の多発</a:t>
            </a:r>
            <a:endParaRPr kumimoji="1" lang="en-US" altLang="ja-JP" sz="2200" dirty="0"/>
          </a:p>
          <a:p>
            <a:pPr marL="0" indent="0">
              <a:buNone/>
            </a:pPr>
            <a:r>
              <a:rPr lang="en-US" altLang="ja-JP" sz="2200" dirty="0">
                <a:sym typeface="Wingdings" panose="05000000000000000000" pitchFamily="2" charset="2"/>
              </a:rPr>
              <a:t></a:t>
            </a:r>
            <a:r>
              <a:rPr lang="ja-JP" altLang="en-US" sz="2200" dirty="0">
                <a:sym typeface="Wingdings" panose="05000000000000000000" pitchFamily="2" charset="2"/>
              </a:rPr>
              <a:t>「世界の工場」としての魅力に陰り</a:t>
            </a:r>
            <a:endParaRPr lang="en-US" altLang="ja-JP" sz="2200" dirty="0">
              <a:sym typeface="Wingdings" panose="05000000000000000000" pitchFamily="2" charset="2"/>
            </a:endParaRPr>
          </a:p>
          <a:p>
            <a:r>
              <a:rPr kumimoji="1" lang="ja-JP" altLang="en-US" sz="2200" dirty="0"/>
              <a:t>人権問題や領土拡張的な海洋進出に伴い外国との摩擦顕在化（</a:t>
            </a:r>
            <a:r>
              <a:rPr kumimoji="1" lang="en-US" altLang="ja-JP" sz="2200" dirty="0" err="1"/>
              <a:t>eg</a:t>
            </a:r>
            <a:r>
              <a:rPr lang="en-US" altLang="ja-JP" sz="2200" dirty="0" err="1"/>
              <a:t>.</a:t>
            </a:r>
            <a:r>
              <a:rPr kumimoji="1" lang="ja-JP" altLang="en-US" sz="2200" dirty="0"/>
              <a:t>不買運動）</a:t>
            </a:r>
            <a:endParaRPr kumimoji="1" lang="en-US" altLang="ja-JP" sz="2200" dirty="0"/>
          </a:p>
          <a:p>
            <a:r>
              <a:rPr kumimoji="1" lang="en-US" altLang="ja-JP" sz="2200" dirty="0"/>
              <a:t>2018</a:t>
            </a:r>
            <a:r>
              <a:rPr kumimoji="1" lang="ja-JP" altLang="en-US" sz="2200" dirty="0"/>
              <a:t>年</a:t>
            </a:r>
            <a:r>
              <a:rPr kumimoji="1" lang="en-US" altLang="ja-JP" sz="2200" dirty="0"/>
              <a:t>~</a:t>
            </a:r>
            <a:r>
              <a:rPr kumimoji="1" lang="ja-JP" altLang="en-US" sz="2200" dirty="0"/>
              <a:t>米中貿易摩擦</a:t>
            </a:r>
            <a:endParaRPr kumimoji="1" lang="en-US" altLang="ja-JP" sz="2200" dirty="0"/>
          </a:p>
          <a:p>
            <a:pPr marL="0" indent="0">
              <a:buNone/>
            </a:pPr>
            <a:r>
              <a:rPr kumimoji="1" lang="en-US" altLang="ja-JP" sz="2200" dirty="0">
                <a:sym typeface="Wingdings" panose="05000000000000000000" pitchFamily="2" charset="2"/>
              </a:rPr>
              <a:t></a:t>
            </a:r>
            <a:r>
              <a:rPr kumimoji="1" lang="ja-JP" altLang="en-US" sz="2200" dirty="0"/>
              <a:t>米国は追加関税措置にとどまらず、安全保障上の脅威となりうる通信機器やサービスを自国から排除</a:t>
            </a:r>
            <a:endParaRPr kumimoji="1" lang="en-US" altLang="ja-JP" sz="2200" dirty="0"/>
          </a:p>
          <a:p>
            <a:pPr marL="0" indent="0">
              <a:buNone/>
            </a:pPr>
            <a:r>
              <a:rPr kumimoji="1" lang="en-US" altLang="ja-JP" sz="2200" dirty="0">
                <a:sym typeface="Wingdings" panose="05000000000000000000" pitchFamily="2" charset="2"/>
              </a:rPr>
              <a:t></a:t>
            </a:r>
            <a:r>
              <a:rPr kumimoji="1" lang="ja-JP" altLang="en-US" sz="2200" dirty="0">
                <a:sym typeface="Wingdings" panose="05000000000000000000" pitchFamily="2" charset="2"/>
              </a:rPr>
              <a:t>主要国も追随。中国企業に中間財を供給する日本企業も取引停止など影響</a:t>
            </a:r>
            <a:endParaRPr kumimoji="1" lang="en-US" altLang="ja-JP" sz="2200" dirty="0"/>
          </a:p>
          <a:p>
            <a:r>
              <a:rPr kumimoji="1" lang="en-US" altLang="ja-JP" sz="2200" dirty="0"/>
              <a:t>2020</a:t>
            </a:r>
            <a:r>
              <a:rPr kumimoji="1" lang="ja-JP" altLang="en-US" sz="2200" dirty="0"/>
              <a:t>年新型コロナ</a:t>
            </a:r>
            <a:r>
              <a:rPr kumimoji="1" lang="en-US" altLang="ja-JP" sz="2200" dirty="0"/>
              <a:t>/</a:t>
            </a:r>
            <a:r>
              <a:rPr kumimoji="1" lang="ja-JP" altLang="en-US" sz="2200" dirty="0"/>
              <a:t>ゼロコロナ政策で都市封鎖（ロックダウン）</a:t>
            </a:r>
            <a:endParaRPr kumimoji="1" lang="en-US" altLang="ja-JP" sz="2200" dirty="0"/>
          </a:p>
          <a:p>
            <a:pPr marL="0" indent="0">
              <a:buNone/>
            </a:pPr>
            <a:r>
              <a:rPr lang="en-US" altLang="ja-JP" sz="2200" dirty="0">
                <a:sym typeface="Wingdings" panose="05000000000000000000" pitchFamily="2" charset="2"/>
              </a:rPr>
              <a:t></a:t>
            </a:r>
            <a:r>
              <a:rPr lang="ja-JP" altLang="en-US" sz="2200" dirty="0">
                <a:sym typeface="Wingdings" panose="05000000000000000000" pitchFamily="2" charset="2"/>
              </a:rPr>
              <a:t>生産停止・流通遅延によりサプライチェーン通じ他国へ影響</a:t>
            </a:r>
            <a:endParaRPr lang="en-US" altLang="ja-JP" sz="2200" dirty="0">
              <a:sym typeface="Wingdings" panose="05000000000000000000" pitchFamily="2" charset="2"/>
            </a:endParaRPr>
          </a:p>
        </p:txBody>
      </p:sp>
      <p:sp>
        <p:nvSpPr>
          <p:cNvPr id="4" name="コンテンツ プレースホルダー 3">
            <a:extLst>
              <a:ext uri="{FF2B5EF4-FFF2-40B4-BE49-F238E27FC236}">
                <a16:creationId xmlns:a16="http://schemas.microsoft.com/office/drawing/2014/main" id="{19FBC0C4-DD02-AA96-6D95-9082235B836C}"/>
              </a:ext>
            </a:extLst>
          </p:cNvPr>
          <p:cNvSpPr>
            <a:spLocks noGrp="1"/>
          </p:cNvSpPr>
          <p:nvPr>
            <p:ph sz="half" idx="2"/>
          </p:nvPr>
        </p:nvSpPr>
        <p:spPr>
          <a:xfrm>
            <a:off x="6367463" y="1085851"/>
            <a:ext cx="5748337" cy="5791200"/>
          </a:xfrm>
        </p:spPr>
        <p:txBody>
          <a:bodyPr>
            <a:normAutofit fontScale="77500" lnSpcReduction="20000"/>
          </a:bodyPr>
          <a:lstStyle/>
          <a:p>
            <a:pPr marL="0" indent="0">
              <a:buNone/>
            </a:pPr>
            <a:r>
              <a:rPr lang="ja-JP" altLang="en-US" dirty="0">
                <a:sym typeface="Wingdings" panose="05000000000000000000" pitchFamily="2" charset="2"/>
              </a:rPr>
              <a:t>＜脱中国依存＞</a:t>
            </a:r>
            <a:endParaRPr lang="en-US" altLang="ja-JP" dirty="0">
              <a:sym typeface="Wingdings" panose="05000000000000000000" pitchFamily="2" charset="2"/>
            </a:endParaRPr>
          </a:p>
          <a:p>
            <a:r>
              <a:rPr kumimoji="1" lang="ja-JP" altLang="en-US" dirty="0">
                <a:sym typeface="Wingdings" panose="05000000000000000000" pitchFamily="2" charset="2"/>
              </a:rPr>
              <a:t>サプライチェーン途絶予防のため国産化や他国への生産移管へ</a:t>
            </a:r>
            <a:endParaRPr kumimoji="1" lang="en-US" altLang="ja-JP" dirty="0">
              <a:sym typeface="Wingdings" panose="05000000000000000000" pitchFamily="2" charset="2"/>
            </a:endParaRPr>
          </a:p>
          <a:p>
            <a:pPr>
              <a:buFont typeface="Wingdings" panose="05000000000000000000" pitchFamily="2" charset="2"/>
              <a:buChar char="Ø"/>
            </a:pPr>
            <a:r>
              <a:rPr kumimoji="1" lang="en-US" altLang="ja-JP" dirty="0" err="1"/>
              <a:t>eg.</a:t>
            </a:r>
            <a:r>
              <a:rPr kumimoji="1" lang="en-US" altLang="ja-JP" dirty="0"/>
              <a:t> </a:t>
            </a:r>
            <a:r>
              <a:rPr kumimoji="1" lang="ja-JP" altLang="en-US" dirty="0"/>
              <a:t>台湾</a:t>
            </a:r>
            <a:r>
              <a:rPr kumimoji="1" lang="en-US" altLang="ja-JP" dirty="0"/>
              <a:t>TSMC</a:t>
            </a:r>
            <a:r>
              <a:rPr kumimoji="1" lang="ja-JP" altLang="en-US" dirty="0"/>
              <a:t>の半導体生産を熊本に誘致、日本政府が補助金支給</a:t>
            </a:r>
            <a:endParaRPr kumimoji="1" lang="en-US" altLang="ja-JP" dirty="0"/>
          </a:p>
          <a:p>
            <a:pPr>
              <a:buFont typeface="Wingdings" panose="05000000000000000000" pitchFamily="2" charset="2"/>
              <a:buChar char="Ø"/>
            </a:pPr>
            <a:r>
              <a:rPr kumimoji="1" lang="en-US" altLang="ja-JP" dirty="0"/>
              <a:t>22</a:t>
            </a:r>
            <a:r>
              <a:rPr kumimoji="1" lang="ja-JP" altLang="en-US" dirty="0"/>
              <a:t>年ロシアによるウクライナ侵攻</a:t>
            </a:r>
            <a:r>
              <a:rPr lang="ja-JP" altLang="en-US" dirty="0"/>
              <a:t>、台湾有事への懸念から、中露をサプライチェーンから排除・分断する動きが加速</a:t>
            </a:r>
            <a:endParaRPr lang="en-US" altLang="ja-JP" dirty="0"/>
          </a:p>
          <a:p>
            <a:r>
              <a:rPr kumimoji="1" lang="ja-JP" altLang="en-US" dirty="0"/>
              <a:t>国際分業は経済安全保障を理由として，自国や友好国域内での生産・調達へ</a:t>
            </a:r>
            <a:endParaRPr kumimoji="1" lang="en-US" altLang="ja-JP" dirty="0"/>
          </a:p>
          <a:p>
            <a:endParaRPr kumimoji="1" lang="en-US" altLang="ja-JP" dirty="0"/>
          </a:p>
          <a:p>
            <a:pPr marL="0" indent="0">
              <a:buNone/>
            </a:pPr>
            <a:r>
              <a:rPr lang="en-US" altLang="ja-JP" dirty="0"/>
              <a:t>&lt;</a:t>
            </a:r>
            <a:r>
              <a:rPr lang="ja-JP" altLang="en-US" dirty="0"/>
              <a:t>課題</a:t>
            </a:r>
            <a:r>
              <a:rPr lang="en-US" altLang="ja-JP" dirty="0"/>
              <a:t>&gt;</a:t>
            </a:r>
            <a:endParaRPr kumimoji="1" lang="en-US" altLang="ja-JP" dirty="0"/>
          </a:p>
          <a:p>
            <a:r>
              <a:rPr kumimoji="1" lang="ja-JP" altLang="en-US" dirty="0"/>
              <a:t>中国に依存せずにサプライチェーンを組むことが困難なケースも</a:t>
            </a:r>
            <a:endParaRPr kumimoji="1" lang="en-US" altLang="ja-JP" dirty="0"/>
          </a:p>
          <a:p>
            <a:r>
              <a:rPr kumimoji="1" lang="ja-JP" altLang="en-US" dirty="0"/>
              <a:t>自国産業・企業に有利な政策支援は安全保障という名目の偽装保護になりかねない</a:t>
            </a:r>
            <a:endParaRPr kumimoji="1" lang="en-US" altLang="ja-JP" dirty="0"/>
          </a:p>
          <a:p>
            <a:r>
              <a:rPr kumimoji="1" lang="ja-JP" altLang="en-US" dirty="0"/>
              <a:t>分断、ブロック経済化で想定以上の相手国の報復も</a:t>
            </a:r>
          </a:p>
        </p:txBody>
      </p:sp>
      <p:sp>
        <p:nvSpPr>
          <p:cNvPr id="5" name="Slide Number Placeholder 4">
            <a:extLst>
              <a:ext uri="{FF2B5EF4-FFF2-40B4-BE49-F238E27FC236}">
                <a16:creationId xmlns:a16="http://schemas.microsoft.com/office/drawing/2014/main" id="{D1D82856-10CF-BEA4-9002-7960B4D4758E}"/>
              </a:ext>
            </a:extLst>
          </p:cNvPr>
          <p:cNvSpPr>
            <a:spLocks noGrp="1"/>
          </p:cNvSpPr>
          <p:nvPr>
            <p:ph type="sldNum" sz="quarter" idx="12"/>
          </p:nvPr>
        </p:nvSpPr>
        <p:spPr/>
        <p:txBody>
          <a:bodyPr/>
          <a:lstStyle/>
          <a:p>
            <a:fld id="{28BD686F-C9FF-4717-8FCE-A9A8E00F4F71}" type="slidenum">
              <a:rPr kumimoji="1" lang="ja-JP" altLang="en-US" smtClean="0"/>
              <a:t>16</a:t>
            </a:fld>
            <a:endParaRPr kumimoji="1" lang="ja-JP" altLang="en-US"/>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684762F4-D12B-5BC7-0B01-0453831CB223}"/>
                  </a:ext>
                </a:extLst>
              </p14:cNvPr>
              <p14:cNvContentPartPr/>
              <p14:nvPr/>
            </p14:nvContentPartPr>
            <p14:xfrm>
              <a:off x="731153" y="1169837"/>
              <a:ext cx="2084760" cy="45000"/>
            </p14:xfrm>
          </p:contentPart>
        </mc:Choice>
        <mc:Fallback>
          <p:pic>
            <p:nvPicPr>
              <p:cNvPr id="6" name="Ink 5">
                <a:extLst>
                  <a:ext uri="{FF2B5EF4-FFF2-40B4-BE49-F238E27FC236}">
                    <a16:creationId xmlns:a16="http://schemas.microsoft.com/office/drawing/2014/main" id="{684762F4-D12B-5BC7-0B01-0453831CB223}"/>
                  </a:ext>
                </a:extLst>
              </p:cNvPr>
              <p:cNvPicPr/>
              <p:nvPr/>
            </p:nvPicPr>
            <p:blipFill>
              <a:blip r:embed="rId3"/>
              <a:stretch>
                <a:fillRect/>
              </a:stretch>
            </p:blipFill>
            <p:spPr>
              <a:xfrm>
                <a:off x="659153" y="1026197"/>
                <a:ext cx="222840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0AB0B176-CC62-8CBE-0D53-13E9034432A1}"/>
                  </a:ext>
                </a:extLst>
              </p14:cNvPr>
              <p14:cNvContentPartPr/>
              <p14:nvPr/>
            </p14:nvContentPartPr>
            <p14:xfrm>
              <a:off x="6798953" y="1164437"/>
              <a:ext cx="1349640" cy="67680"/>
            </p14:xfrm>
          </p:contentPart>
        </mc:Choice>
        <mc:Fallback>
          <p:pic>
            <p:nvPicPr>
              <p:cNvPr id="7" name="Ink 6">
                <a:extLst>
                  <a:ext uri="{FF2B5EF4-FFF2-40B4-BE49-F238E27FC236}">
                    <a16:creationId xmlns:a16="http://schemas.microsoft.com/office/drawing/2014/main" id="{0AB0B176-CC62-8CBE-0D53-13E9034432A1}"/>
                  </a:ext>
                </a:extLst>
              </p:cNvPr>
              <p:cNvPicPr/>
              <p:nvPr/>
            </p:nvPicPr>
            <p:blipFill>
              <a:blip r:embed="rId5"/>
              <a:stretch>
                <a:fillRect/>
              </a:stretch>
            </p:blipFill>
            <p:spPr>
              <a:xfrm>
                <a:off x="6727313" y="1020797"/>
                <a:ext cx="1493280" cy="355320"/>
              </a:xfrm>
              <a:prstGeom prst="rect">
                <a:avLst/>
              </a:prstGeom>
            </p:spPr>
          </p:pic>
        </mc:Fallback>
      </mc:AlternateContent>
    </p:spTree>
    <p:extLst>
      <p:ext uri="{BB962C8B-B14F-4D97-AF65-F5344CB8AC3E}">
        <p14:creationId xmlns:p14="http://schemas.microsoft.com/office/powerpoint/2010/main" val="424132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6371E-138F-9F50-7890-692249794AC8}"/>
              </a:ext>
            </a:extLst>
          </p:cNvPr>
          <p:cNvSpPr>
            <a:spLocks noGrp="1"/>
          </p:cNvSpPr>
          <p:nvPr>
            <p:ph type="title"/>
          </p:nvPr>
        </p:nvSpPr>
        <p:spPr>
          <a:xfrm>
            <a:off x="576262" y="1"/>
            <a:ext cx="10734675" cy="1009650"/>
          </a:xfrm>
        </p:spPr>
        <p:txBody>
          <a:bodyPr>
            <a:normAutofit/>
          </a:bodyPr>
          <a:lstStyle/>
          <a:p>
            <a:r>
              <a:rPr kumimoji="1" lang="ja-JP" altLang="en-US" sz="4000" dirty="0"/>
              <a:t>保護主義の新しい展開</a:t>
            </a:r>
            <a:r>
              <a:rPr kumimoji="1" lang="en-US" altLang="ja-JP" sz="4000" dirty="0"/>
              <a:t>: </a:t>
            </a:r>
            <a:r>
              <a:rPr kumimoji="1" lang="ja-JP" altLang="en-US" sz="4000" dirty="0"/>
              <a:t>デジタル保護主義</a:t>
            </a:r>
          </a:p>
        </p:txBody>
      </p:sp>
      <p:sp>
        <p:nvSpPr>
          <p:cNvPr id="3" name="コンテンツ プレースホルダー 2">
            <a:extLst>
              <a:ext uri="{FF2B5EF4-FFF2-40B4-BE49-F238E27FC236}">
                <a16:creationId xmlns:a16="http://schemas.microsoft.com/office/drawing/2014/main" id="{42E467B6-5FDF-146A-3F16-D61CE44B90FB}"/>
              </a:ext>
            </a:extLst>
          </p:cNvPr>
          <p:cNvSpPr>
            <a:spLocks noGrp="1"/>
          </p:cNvSpPr>
          <p:nvPr>
            <p:ph sz="half" idx="1"/>
          </p:nvPr>
        </p:nvSpPr>
        <p:spPr>
          <a:xfrm>
            <a:off x="280989" y="1128714"/>
            <a:ext cx="5619750" cy="5167312"/>
          </a:xfrm>
        </p:spPr>
        <p:txBody>
          <a:bodyPr>
            <a:normAutofit fontScale="85000" lnSpcReduction="20000"/>
          </a:bodyPr>
          <a:lstStyle/>
          <a:p>
            <a:r>
              <a:rPr kumimoji="1" lang="ja-JP" altLang="en-US" dirty="0"/>
              <a:t>データの国外移転規制（データローカライゼーション）</a:t>
            </a:r>
            <a:endParaRPr kumimoji="1" lang="en-US" altLang="ja-JP" dirty="0"/>
          </a:p>
          <a:p>
            <a:pPr>
              <a:buFont typeface="Wingdings" panose="05000000000000000000" pitchFamily="2" charset="2"/>
              <a:buChar char="Ø"/>
            </a:pPr>
            <a:r>
              <a:rPr lang="ja-JP" altLang="en-US" dirty="0"/>
              <a:t>個人情報保護を目的としたもの</a:t>
            </a:r>
            <a:r>
              <a:rPr lang="en-US" altLang="ja-JP" dirty="0"/>
              <a:t>EU</a:t>
            </a:r>
            <a:r>
              <a:rPr lang="ja-JP" altLang="en-US" dirty="0"/>
              <a:t>の「一般データ保護規則（</a:t>
            </a:r>
            <a:r>
              <a:rPr lang="en-US" altLang="ja-JP" dirty="0"/>
              <a:t>GDPR</a:t>
            </a:r>
            <a:r>
              <a:rPr lang="ja-JP" altLang="en-US" dirty="0"/>
              <a:t>）</a:t>
            </a:r>
            <a:endParaRPr lang="en-US" altLang="ja-JP" dirty="0"/>
          </a:p>
          <a:p>
            <a:pPr>
              <a:buFont typeface="Wingdings" panose="05000000000000000000" pitchFamily="2" charset="2"/>
              <a:buChar char="Ø"/>
            </a:pPr>
            <a:r>
              <a:rPr kumimoji="1" lang="ja-JP" altLang="en-US" dirty="0"/>
              <a:t>非個人データの移転も制限（中国サイバーセキュリティ法）</a:t>
            </a:r>
            <a:endParaRPr kumimoji="1" lang="en-US" altLang="ja-JP" dirty="0"/>
          </a:p>
          <a:p>
            <a:r>
              <a:rPr lang="en-US" altLang="ja-JP" dirty="0"/>
              <a:t>OECD</a:t>
            </a:r>
            <a:r>
              <a:rPr lang="ja-JP" altLang="en-US" dirty="0"/>
              <a:t>デジタルサービス貿易制限指数（図</a:t>
            </a:r>
            <a:r>
              <a:rPr lang="en-US" altLang="ja-JP" dirty="0"/>
              <a:t>2</a:t>
            </a:r>
            <a:r>
              <a:rPr lang="ja-JP" altLang="en-US" dirty="0"/>
              <a:t>－</a:t>
            </a:r>
            <a:r>
              <a:rPr lang="en-US" altLang="ja-JP" dirty="0"/>
              <a:t>10</a:t>
            </a:r>
            <a:r>
              <a:rPr lang="ja-JP" altLang="en-US" dirty="0"/>
              <a:t>）</a:t>
            </a:r>
            <a:endParaRPr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新興国を中心に障壁が高い</a:t>
            </a:r>
            <a:endParaRPr kumimoji="1" lang="en-US" altLang="ja-JP" dirty="0">
              <a:sym typeface="Wingdings" panose="05000000000000000000" pitchFamily="2" charset="2"/>
            </a:endParaRPr>
          </a:p>
          <a:p>
            <a:pPr marL="0" indent="0">
              <a:buNone/>
            </a:pPr>
            <a:r>
              <a:rPr lang="en-US" altLang="ja-JP" dirty="0">
                <a:sym typeface="Wingdings" panose="05000000000000000000" pitchFamily="2" charset="2"/>
              </a:rPr>
              <a:t>2014-19</a:t>
            </a:r>
            <a:r>
              <a:rPr lang="ja-JP" altLang="en-US" dirty="0">
                <a:sym typeface="Wingdings" panose="05000000000000000000" pitchFamily="2" charset="2"/>
              </a:rPr>
              <a:t>年の変化、規制強めた国多い</a:t>
            </a:r>
            <a:endParaRPr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t>データを国内にとどめることで関連産業の競争力を高めようとする “デジタル保護主義”の台頭</a:t>
            </a:r>
            <a:endParaRPr kumimoji="1" lang="en-US" altLang="ja-JP" dirty="0"/>
          </a:p>
          <a:p>
            <a:pPr marL="0" indent="0">
              <a:buNone/>
            </a:pPr>
            <a:r>
              <a:rPr kumimoji="1" lang="en-US" altLang="ja-JP" dirty="0">
                <a:sym typeface="Wingdings" panose="05000000000000000000" pitchFamily="2" charset="2"/>
              </a:rPr>
              <a:t></a:t>
            </a:r>
            <a:r>
              <a:rPr kumimoji="1" lang="ja-JP" altLang="en-US" dirty="0"/>
              <a:t>自由なデータ流通に向けた国際的なルール作りが進められている</a:t>
            </a:r>
          </a:p>
        </p:txBody>
      </p:sp>
      <p:pic>
        <p:nvPicPr>
          <p:cNvPr id="5" name="コンテンツ プレースホルダー 4">
            <a:extLst>
              <a:ext uri="{FF2B5EF4-FFF2-40B4-BE49-F238E27FC236}">
                <a16:creationId xmlns:a16="http://schemas.microsoft.com/office/drawing/2014/main" id="{23A53226-106C-BBE5-C672-46A2B98E9AD7}"/>
              </a:ext>
            </a:extLst>
          </p:cNvPr>
          <p:cNvPicPr>
            <a:picLocks noGrp="1" noChangeAspect="1"/>
          </p:cNvPicPr>
          <p:nvPr>
            <p:ph sz="half" idx="2"/>
          </p:nvPr>
        </p:nvPicPr>
        <p:blipFill>
          <a:blip r:embed="rId2"/>
          <a:stretch>
            <a:fillRect/>
          </a:stretch>
        </p:blipFill>
        <p:spPr>
          <a:xfrm>
            <a:off x="5961240" y="1052513"/>
            <a:ext cx="6086821" cy="5084286"/>
          </a:xfrm>
          <a:prstGeom prst="rect">
            <a:avLst/>
          </a:prstGeom>
        </p:spPr>
      </p:pic>
      <p:sp>
        <p:nvSpPr>
          <p:cNvPr id="4" name="Slide Number Placeholder 3">
            <a:extLst>
              <a:ext uri="{FF2B5EF4-FFF2-40B4-BE49-F238E27FC236}">
                <a16:creationId xmlns:a16="http://schemas.microsoft.com/office/drawing/2014/main" id="{EA2CF424-5DDB-1C7F-C9E9-DDB8A3992816}"/>
              </a:ext>
            </a:extLst>
          </p:cNvPr>
          <p:cNvSpPr>
            <a:spLocks noGrp="1"/>
          </p:cNvSpPr>
          <p:nvPr>
            <p:ph type="sldNum" sz="quarter" idx="12"/>
          </p:nvPr>
        </p:nvSpPr>
        <p:spPr/>
        <p:txBody>
          <a:bodyPr/>
          <a:lstStyle/>
          <a:p>
            <a:fld id="{28BD686F-C9FF-4717-8FCE-A9A8E00F4F71}" type="slidenum">
              <a:rPr kumimoji="1" lang="ja-JP" altLang="en-US" smtClean="0"/>
              <a:t>17</a:t>
            </a:fld>
            <a:endParaRPr kumimoji="1" lang="ja-JP" altLang="en-US"/>
          </a:p>
        </p:txBody>
      </p:sp>
    </p:spTree>
    <p:extLst>
      <p:ext uri="{BB962C8B-B14F-4D97-AF65-F5344CB8AC3E}">
        <p14:creationId xmlns:p14="http://schemas.microsoft.com/office/powerpoint/2010/main" val="391755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6AA365-C0E3-39B2-AD47-03361C7B4249}"/>
              </a:ext>
            </a:extLst>
          </p:cNvPr>
          <p:cNvSpPr>
            <a:spLocks noGrp="1"/>
          </p:cNvSpPr>
          <p:nvPr>
            <p:ph type="title"/>
          </p:nvPr>
        </p:nvSpPr>
        <p:spPr/>
        <p:txBody>
          <a:bodyPr/>
          <a:lstStyle/>
          <a:p>
            <a:r>
              <a:rPr kumimoji="1" lang="ja-JP" altLang="en-US" dirty="0"/>
              <a:t>コラム</a:t>
            </a:r>
            <a:r>
              <a:rPr kumimoji="1" lang="en-US" altLang="ja-JP" dirty="0"/>
              <a:t>2 </a:t>
            </a:r>
            <a:r>
              <a:rPr kumimoji="1" lang="ja-JP" altLang="en-US" dirty="0"/>
              <a:t>グローバル・サプライチェーンをめぐる環境変化</a:t>
            </a:r>
          </a:p>
        </p:txBody>
      </p:sp>
      <p:sp>
        <p:nvSpPr>
          <p:cNvPr id="3" name="コンテンツ プレースホルダー 2">
            <a:extLst>
              <a:ext uri="{FF2B5EF4-FFF2-40B4-BE49-F238E27FC236}">
                <a16:creationId xmlns:a16="http://schemas.microsoft.com/office/drawing/2014/main" id="{7CACAEBC-2A6E-0B2E-F777-975BC0E42373}"/>
              </a:ext>
            </a:extLst>
          </p:cNvPr>
          <p:cNvSpPr>
            <a:spLocks noGrp="1"/>
          </p:cNvSpPr>
          <p:nvPr>
            <p:ph sz="half" idx="1"/>
          </p:nvPr>
        </p:nvSpPr>
        <p:spPr/>
        <p:txBody>
          <a:bodyPr>
            <a:normAutofit fontScale="92500"/>
          </a:bodyPr>
          <a:lstStyle/>
          <a:p>
            <a:r>
              <a:rPr kumimoji="1" lang="en-US" altLang="ja-JP" dirty="0"/>
              <a:t>2011</a:t>
            </a:r>
            <a:r>
              <a:rPr kumimoji="1" lang="ja-JP" altLang="en-US" dirty="0"/>
              <a:t>年東日本大震災</a:t>
            </a:r>
            <a:endParaRPr kumimoji="1" lang="en-US" altLang="ja-JP" dirty="0"/>
          </a:p>
          <a:p>
            <a:pPr marL="0" indent="0">
              <a:buNone/>
            </a:pPr>
            <a:r>
              <a:rPr lang="en-US" altLang="ja-JP" dirty="0">
                <a:sym typeface="Wingdings" panose="05000000000000000000" pitchFamily="2" charset="2"/>
              </a:rPr>
              <a:t></a:t>
            </a:r>
            <a:r>
              <a:rPr lang="ja-JP" altLang="en-US" dirty="0"/>
              <a:t>被災企業によってサプライチェーン途絶（</a:t>
            </a:r>
            <a:r>
              <a:rPr lang="en-US" altLang="ja-JP" dirty="0" err="1"/>
              <a:t>eg.</a:t>
            </a:r>
            <a:r>
              <a:rPr lang="ja-JP" altLang="en-US" dirty="0"/>
              <a:t>ルネサス）</a:t>
            </a:r>
            <a:endParaRPr lang="en-US" altLang="ja-JP" dirty="0"/>
          </a:p>
          <a:p>
            <a:pPr marL="0" indent="0">
              <a:buNone/>
            </a:pPr>
            <a:r>
              <a:rPr lang="en-US" altLang="ja-JP" dirty="0">
                <a:sym typeface="Wingdings" panose="05000000000000000000" pitchFamily="2" charset="2"/>
              </a:rPr>
              <a:t></a:t>
            </a:r>
            <a:r>
              <a:rPr lang="ja-JP" altLang="en-US" dirty="0"/>
              <a:t>災害リスクを意識して</a:t>
            </a:r>
            <a:r>
              <a:rPr kumimoji="1" lang="ja-JP" altLang="en-US" dirty="0"/>
              <a:t>調達先の複線化や海外生産・調達が加速</a:t>
            </a:r>
            <a:endParaRPr kumimoji="1" lang="en-US" altLang="ja-JP" dirty="0"/>
          </a:p>
          <a:p>
            <a:r>
              <a:rPr kumimoji="1" lang="en-US" altLang="ja-JP" dirty="0"/>
              <a:t>2020</a:t>
            </a:r>
            <a:r>
              <a:rPr kumimoji="1" lang="ja-JP" altLang="en-US" dirty="0"/>
              <a:t>年～グローバルパンデミックによるサプライチェーン途絶</a:t>
            </a:r>
            <a:endParaRPr kumimoji="1"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今度は海外生産への依存リスク・経済安全保障を意識して国産化・有志国との連携調達へ</a:t>
            </a:r>
            <a:endParaRPr kumimoji="1" lang="ja-JP" altLang="en-US" dirty="0"/>
          </a:p>
        </p:txBody>
      </p:sp>
      <p:pic>
        <p:nvPicPr>
          <p:cNvPr id="5" name="コンテンツ プレースホルダー 4">
            <a:extLst>
              <a:ext uri="{FF2B5EF4-FFF2-40B4-BE49-F238E27FC236}">
                <a16:creationId xmlns:a16="http://schemas.microsoft.com/office/drawing/2014/main" id="{06F65120-5F68-F680-493C-00B906CBE84C}"/>
              </a:ext>
            </a:extLst>
          </p:cNvPr>
          <p:cNvPicPr>
            <a:picLocks noGrp="1" noChangeAspect="1"/>
          </p:cNvPicPr>
          <p:nvPr>
            <p:ph sz="half" idx="2"/>
          </p:nvPr>
        </p:nvPicPr>
        <p:blipFill>
          <a:blip r:embed="rId2"/>
          <a:stretch>
            <a:fillRect/>
          </a:stretch>
        </p:blipFill>
        <p:spPr>
          <a:xfrm>
            <a:off x="6019800" y="1918025"/>
            <a:ext cx="6142633" cy="3098545"/>
          </a:xfrm>
          <a:prstGeom prst="rect">
            <a:avLst/>
          </a:prstGeom>
        </p:spPr>
      </p:pic>
      <p:sp>
        <p:nvSpPr>
          <p:cNvPr id="4" name="Slide Number Placeholder 3">
            <a:extLst>
              <a:ext uri="{FF2B5EF4-FFF2-40B4-BE49-F238E27FC236}">
                <a16:creationId xmlns:a16="http://schemas.microsoft.com/office/drawing/2014/main" id="{4D56CF48-B42C-C867-EC3A-1D5F4EAF0484}"/>
              </a:ext>
            </a:extLst>
          </p:cNvPr>
          <p:cNvSpPr>
            <a:spLocks noGrp="1"/>
          </p:cNvSpPr>
          <p:nvPr>
            <p:ph type="sldNum" sz="quarter" idx="12"/>
          </p:nvPr>
        </p:nvSpPr>
        <p:spPr/>
        <p:txBody>
          <a:bodyPr/>
          <a:lstStyle/>
          <a:p>
            <a:fld id="{28BD686F-C9FF-4717-8FCE-A9A8E00F4F71}" type="slidenum">
              <a:rPr kumimoji="1" lang="ja-JP" altLang="en-US" smtClean="0"/>
              <a:t>18</a:t>
            </a:fld>
            <a:endParaRPr kumimoji="1" lang="ja-JP" alt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34DE784B-5255-743B-4C3F-9E947A9191E7}"/>
                  </a:ext>
                </a:extLst>
              </p14:cNvPr>
              <p14:cNvContentPartPr/>
              <p14:nvPr/>
            </p14:nvContentPartPr>
            <p14:xfrm>
              <a:off x="2312273" y="1958597"/>
              <a:ext cx="1812600" cy="41400"/>
            </p14:xfrm>
          </p:contentPart>
        </mc:Choice>
        <mc:Fallback>
          <p:pic>
            <p:nvPicPr>
              <p:cNvPr id="6" name="Ink 5">
                <a:extLst>
                  <a:ext uri="{FF2B5EF4-FFF2-40B4-BE49-F238E27FC236}">
                    <a16:creationId xmlns:a16="http://schemas.microsoft.com/office/drawing/2014/main" id="{34DE784B-5255-743B-4C3F-9E947A9191E7}"/>
                  </a:ext>
                </a:extLst>
              </p:cNvPr>
              <p:cNvPicPr/>
              <p:nvPr/>
            </p:nvPicPr>
            <p:blipFill>
              <a:blip r:embed="rId4"/>
              <a:stretch>
                <a:fillRect/>
              </a:stretch>
            </p:blipFill>
            <p:spPr>
              <a:xfrm>
                <a:off x="2240273" y="1814957"/>
                <a:ext cx="195624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F5DBCBD7-DE2D-5C85-F9BC-DF3D34367EC6}"/>
                  </a:ext>
                </a:extLst>
              </p14:cNvPr>
              <p14:cNvContentPartPr/>
              <p14:nvPr/>
            </p14:nvContentPartPr>
            <p14:xfrm>
              <a:off x="2701433" y="4000157"/>
              <a:ext cx="2893680" cy="126360"/>
            </p14:xfrm>
          </p:contentPart>
        </mc:Choice>
        <mc:Fallback>
          <p:pic>
            <p:nvPicPr>
              <p:cNvPr id="7" name="Ink 6">
                <a:extLst>
                  <a:ext uri="{FF2B5EF4-FFF2-40B4-BE49-F238E27FC236}">
                    <a16:creationId xmlns:a16="http://schemas.microsoft.com/office/drawing/2014/main" id="{F5DBCBD7-DE2D-5C85-F9BC-DF3D34367EC6}"/>
                  </a:ext>
                </a:extLst>
              </p:cNvPr>
              <p:cNvPicPr/>
              <p:nvPr/>
            </p:nvPicPr>
            <p:blipFill>
              <a:blip r:embed="rId6"/>
              <a:stretch>
                <a:fillRect/>
              </a:stretch>
            </p:blipFill>
            <p:spPr>
              <a:xfrm>
                <a:off x="2629793" y="3856157"/>
                <a:ext cx="3037320" cy="414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59E67222-FB68-5F99-552B-F50A7F4AFC19}"/>
                  </a:ext>
                </a:extLst>
              </p14:cNvPr>
              <p14:cNvContentPartPr/>
              <p14:nvPr/>
            </p14:nvContentPartPr>
            <p14:xfrm>
              <a:off x="1179353" y="4487597"/>
              <a:ext cx="134280" cy="2520"/>
            </p14:xfrm>
          </p:contentPart>
        </mc:Choice>
        <mc:Fallback>
          <p:pic>
            <p:nvPicPr>
              <p:cNvPr id="8" name="Ink 7">
                <a:extLst>
                  <a:ext uri="{FF2B5EF4-FFF2-40B4-BE49-F238E27FC236}">
                    <a16:creationId xmlns:a16="http://schemas.microsoft.com/office/drawing/2014/main" id="{59E67222-FB68-5F99-552B-F50A7F4AFC19}"/>
                  </a:ext>
                </a:extLst>
              </p:cNvPr>
              <p:cNvPicPr/>
              <p:nvPr/>
            </p:nvPicPr>
            <p:blipFill>
              <a:blip r:embed="rId8"/>
              <a:stretch>
                <a:fillRect/>
              </a:stretch>
            </p:blipFill>
            <p:spPr>
              <a:xfrm>
                <a:off x="1107353" y="4343597"/>
                <a:ext cx="277920" cy="290160"/>
              </a:xfrm>
              <a:prstGeom prst="rect">
                <a:avLst/>
              </a:prstGeom>
            </p:spPr>
          </p:pic>
        </mc:Fallback>
      </mc:AlternateContent>
    </p:spTree>
    <p:extLst>
      <p:ext uri="{BB962C8B-B14F-4D97-AF65-F5344CB8AC3E}">
        <p14:creationId xmlns:p14="http://schemas.microsoft.com/office/powerpoint/2010/main" val="3464020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6A06D3-5D9F-992B-82C9-04B0FC995FA9}"/>
              </a:ext>
            </a:extLst>
          </p:cNvPr>
          <p:cNvSpPr>
            <a:spLocks noGrp="1"/>
          </p:cNvSpPr>
          <p:nvPr>
            <p:ph type="title"/>
          </p:nvPr>
        </p:nvSpPr>
        <p:spPr/>
        <p:txBody>
          <a:bodyPr/>
          <a:lstStyle/>
          <a:p>
            <a:r>
              <a:rPr kumimoji="1" lang="ja-JP" altLang="en-US" dirty="0"/>
              <a:t>本章の問いへの答え</a:t>
            </a:r>
          </a:p>
        </p:txBody>
      </p:sp>
      <p:sp>
        <p:nvSpPr>
          <p:cNvPr id="3" name="コンテンツ プレースホルダー 2">
            <a:extLst>
              <a:ext uri="{FF2B5EF4-FFF2-40B4-BE49-F238E27FC236}">
                <a16:creationId xmlns:a16="http://schemas.microsoft.com/office/drawing/2014/main" id="{D673E590-DF9A-1E15-018A-8564AEE65347}"/>
              </a:ext>
            </a:extLst>
          </p:cNvPr>
          <p:cNvSpPr>
            <a:spLocks noGrp="1"/>
          </p:cNvSpPr>
          <p:nvPr>
            <p:ph sz="half" idx="1"/>
          </p:nvPr>
        </p:nvSpPr>
        <p:spPr/>
        <p:txBody>
          <a:bodyPr>
            <a:normAutofit fontScale="92500" lnSpcReduction="20000"/>
          </a:bodyPr>
          <a:lstStyle/>
          <a:p>
            <a:r>
              <a:rPr kumimoji="1" lang="ja-JP" altLang="en-US" dirty="0"/>
              <a:t>歴史を振り返ると</a:t>
            </a:r>
            <a:endParaRPr kumimoji="1" lang="en-US" altLang="ja-JP" dirty="0"/>
          </a:p>
          <a:p>
            <a:pPr>
              <a:buFont typeface="Wingdings" panose="05000000000000000000" pitchFamily="2" charset="2"/>
              <a:buChar char="Ø"/>
            </a:pPr>
            <a:r>
              <a:rPr kumimoji="1" lang="ja-JP" altLang="en-US" dirty="0"/>
              <a:t>保護主義的な政策は，大恐慌時や世界同時不況など世界的な景気停滞期に台頭</a:t>
            </a:r>
            <a:endParaRPr kumimoji="1" lang="en-US" altLang="ja-JP" dirty="0"/>
          </a:p>
          <a:p>
            <a:pPr>
              <a:buFont typeface="Wingdings" panose="05000000000000000000" pitchFamily="2" charset="2"/>
              <a:buChar char="Ø"/>
            </a:pPr>
            <a:r>
              <a:rPr kumimoji="1" lang="ja-JP" altLang="en-US" dirty="0"/>
              <a:t>経常収支不均衡の固定化・貿易摩擦が深刻化すると保護主義的な政策が発動される</a:t>
            </a:r>
            <a:endParaRPr kumimoji="1" lang="en-US" altLang="ja-JP" dirty="0"/>
          </a:p>
          <a:p>
            <a:endParaRPr kumimoji="1" lang="en-US" altLang="ja-JP" dirty="0"/>
          </a:p>
          <a:p>
            <a:r>
              <a:rPr lang="ja-JP" altLang="en-US" dirty="0"/>
              <a:t>国内で支持される背景</a:t>
            </a:r>
            <a:endParaRPr lang="en-US" altLang="ja-JP" dirty="0"/>
          </a:p>
          <a:p>
            <a:pPr>
              <a:buFont typeface="Wingdings" panose="05000000000000000000" pitchFamily="2" charset="2"/>
              <a:buChar char="Ø"/>
            </a:pPr>
            <a:r>
              <a:rPr lang="ja-JP" altLang="en-US" dirty="0"/>
              <a:t>雇用への不安（経済的要因）、現状維持バイアス（非経済的要因）も</a:t>
            </a:r>
            <a:endParaRPr kumimoji="1" lang="ja-JP" altLang="en-US" dirty="0"/>
          </a:p>
        </p:txBody>
      </p:sp>
      <p:sp>
        <p:nvSpPr>
          <p:cNvPr id="4" name="コンテンツ プレースホルダー 3">
            <a:extLst>
              <a:ext uri="{FF2B5EF4-FFF2-40B4-BE49-F238E27FC236}">
                <a16:creationId xmlns:a16="http://schemas.microsoft.com/office/drawing/2014/main" id="{33C4B6EC-5478-FB35-F6ED-84EA8DCFBF23}"/>
              </a:ext>
            </a:extLst>
          </p:cNvPr>
          <p:cNvSpPr>
            <a:spLocks noGrp="1"/>
          </p:cNvSpPr>
          <p:nvPr>
            <p:ph sz="half" idx="2"/>
          </p:nvPr>
        </p:nvSpPr>
        <p:spPr/>
        <p:txBody>
          <a:bodyPr>
            <a:normAutofit fontScale="92500" lnSpcReduction="20000"/>
          </a:bodyPr>
          <a:lstStyle/>
          <a:p>
            <a:r>
              <a:rPr kumimoji="1" lang="ja-JP" altLang="en-US"/>
              <a:t>保護主義の政治的要因</a:t>
            </a:r>
            <a:endParaRPr kumimoji="1" lang="en-US" altLang="ja-JP" dirty="0"/>
          </a:p>
          <a:p>
            <a:pPr>
              <a:buFont typeface="Wingdings" panose="05000000000000000000" pitchFamily="2" charset="2"/>
              <a:buChar char="Ø"/>
            </a:pPr>
            <a:r>
              <a:rPr kumimoji="1" lang="ja-JP" altLang="en-US" dirty="0"/>
              <a:t>政治献金、物言わぬ多数派、中位投票者定理、選挙制度、選挙の重圧</a:t>
            </a:r>
            <a:endParaRPr kumimoji="1" lang="en-US" altLang="ja-JP" dirty="0"/>
          </a:p>
          <a:p>
            <a:endParaRPr lang="en-US" altLang="ja-JP" dirty="0"/>
          </a:p>
          <a:p>
            <a:r>
              <a:rPr kumimoji="1" lang="ja-JP" altLang="en-US" dirty="0"/>
              <a:t>保護主義の新しい展開にも目を向ける必要</a:t>
            </a:r>
            <a:endParaRPr kumimoji="1" lang="en-US" altLang="ja-JP" dirty="0"/>
          </a:p>
          <a:p>
            <a:pPr>
              <a:buFont typeface="Wingdings" panose="05000000000000000000" pitchFamily="2" charset="2"/>
              <a:buChar char="Ø"/>
            </a:pPr>
            <a:r>
              <a:rPr lang="ja-JP" altLang="en-US" dirty="0"/>
              <a:t>デジタル保護主義</a:t>
            </a:r>
            <a:endParaRPr lang="en-US" altLang="ja-JP" dirty="0"/>
          </a:p>
          <a:p>
            <a:pPr>
              <a:buFont typeface="Wingdings" panose="05000000000000000000" pitchFamily="2" charset="2"/>
              <a:buChar char="Ø"/>
            </a:pPr>
            <a:r>
              <a:rPr lang="ja-JP" altLang="en-US" dirty="0"/>
              <a:t>経済安全保障を理由とした国内産業保護か</a:t>
            </a:r>
            <a:endParaRPr lang="en-US" altLang="ja-JP" dirty="0"/>
          </a:p>
          <a:p>
            <a:pPr>
              <a:buFont typeface="Wingdings" panose="05000000000000000000" pitchFamily="2" charset="2"/>
              <a:buChar char="Ø"/>
            </a:pPr>
            <a:r>
              <a:rPr lang="ja-JP" altLang="en-US" dirty="0"/>
              <a:t>再び世界はブロック経済化か</a:t>
            </a:r>
            <a:endParaRPr lang="en-US" altLang="ja-JP" dirty="0"/>
          </a:p>
          <a:p>
            <a:pPr marL="0" indent="0">
              <a:buNone/>
            </a:pPr>
            <a:endParaRPr kumimoji="1" lang="ja-JP" altLang="en-US" dirty="0"/>
          </a:p>
        </p:txBody>
      </p:sp>
      <p:sp>
        <p:nvSpPr>
          <p:cNvPr id="5" name="Slide Number Placeholder 4">
            <a:extLst>
              <a:ext uri="{FF2B5EF4-FFF2-40B4-BE49-F238E27FC236}">
                <a16:creationId xmlns:a16="http://schemas.microsoft.com/office/drawing/2014/main" id="{AA8F39CF-A7E3-F992-982D-A3FB6C0175AA}"/>
              </a:ext>
            </a:extLst>
          </p:cNvPr>
          <p:cNvSpPr>
            <a:spLocks noGrp="1"/>
          </p:cNvSpPr>
          <p:nvPr>
            <p:ph type="sldNum" sz="quarter" idx="12"/>
          </p:nvPr>
        </p:nvSpPr>
        <p:spPr/>
        <p:txBody>
          <a:bodyPr/>
          <a:lstStyle/>
          <a:p>
            <a:fld id="{28BD686F-C9FF-4717-8FCE-A9A8E00F4F71}" type="slidenum">
              <a:rPr kumimoji="1" lang="ja-JP" altLang="en-US" smtClean="0"/>
              <a:t>19</a:t>
            </a:fld>
            <a:endParaRPr kumimoji="1" lang="ja-JP" altLang="en-US"/>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1CC4ADDA-28D7-44E2-D740-5587145DACFC}"/>
                  </a:ext>
                </a:extLst>
              </p14:cNvPr>
              <p14:cNvContentPartPr/>
              <p14:nvPr/>
            </p14:nvContentPartPr>
            <p14:xfrm>
              <a:off x="8333633" y="5434037"/>
              <a:ext cx="2199240" cy="166320"/>
            </p14:xfrm>
          </p:contentPart>
        </mc:Choice>
        <mc:Fallback>
          <p:pic>
            <p:nvPicPr>
              <p:cNvPr id="6" name="Ink 5">
                <a:extLst>
                  <a:ext uri="{FF2B5EF4-FFF2-40B4-BE49-F238E27FC236}">
                    <a16:creationId xmlns:a16="http://schemas.microsoft.com/office/drawing/2014/main" id="{1CC4ADDA-28D7-44E2-D740-5587145DACFC}"/>
                  </a:ext>
                </a:extLst>
              </p:cNvPr>
              <p:cNvPicPr/>
              <p:nvPr/>
            </p:nvPicPr>
            <p:blipFill>
              <a:blip r:embed="rId3"/>
              <a:stretch>
                <a:fillRect/>
              </a:stretch>
            </p:blipFill>
            <p:spPr>
              <a:xfrm>
                <a:off x="8261993" y="5290397"/>
                <a:ext cx="2342880" cy="453960"/>
              </a:xfrm>
              <a:prstGeom prst="rect">
                <a:avLst/>
              </a:prstGeom>
            </p:spPr>
          </p:pic>
        </mc:Fallback>
      </mc:AlternateContent>
    </p:spTree>
    <p:extLst>
      <p:ext uri="{BB962C8B-B14F-4D97-AF65-F5344CB8AC3E}">
        <p14:creationId xmlns:p14="http://schemas.microsoft.com/office/powerpoint/2010/main" val="298928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1A1DEF7-A771-7524-A13E-E90149CAA3B9}"/>
              </a:ext>
            </a:extLst>
          </p:cNvPr>
          <p:cNvSpPr>
            <a:spLocks noGrp="1"/>
          </p:cNvSpPr>
          <p:nvPr>
            <p:ph type="title"/>
          </p:nvPr>
        </p:nvSpPr>
        <p:spPr/>
        <p:txBody>
          <a:bodyPr/>
          <a:lstStyle/>
          <a:p>
            <a:r>
              <a:rPr lang="ja-JP" altLang="en-US" dirty="0"/>
              <a:t>グローバル化と保護主義</a:t>
            </a:r>
          </a:p>
        </p:txBody>
      </p:sp>
      <p:pic>
        <p:nvPicPr>
          <p:cNvPr id="8" name="コンテンツ プレースホルダー 7">
            <a:extLst>
              <a:ext uri="{FF2B5EF4-FFF2-40B4-BE49-F238E27FC236}">
                <a16:creationId xmlns:a16="http://schemas.microsoft.com/office/drawing/2014/main" id="{66A73C28-6DE5-ABE1-3DE7-CA567B638EC8}"/>
              </a:ext>
            </a:extLst>
          </p:cNvPr>
          <p:cNvPicPr>
            <a:picLocks noGrp="1" noChangeAspect="1"/>
          </p:cNvPicPr>
          <p:nvPr>
            <p:ph sz="half" idx="1"/>
          </p:nvPr>
        </p:nvPicPr>
        <p:blipFill>
          <a:blip r:embed="rId2"/>
          <a:stretch>
            <a:fillRect/>
          </a:stretch>
        </p:blipFill>
        <p:spPr>
          <a:xfrm>
            <a:off x="43938" y="1825625"/>
            <a:ext cx="6447349" cy="3637266"/>
          </a:xfrm>
          <a:prstGeom prst="rect">
            <a:avLst/>
          </a:prstGeom>
        </p:spPr>
      </p:pic>
      <p:sp>
        <p:nvSpPr>
          <p:cNvPr id="6" name="コンテンツ プレースホルダー 5">
            <a:extLst>
              <a:ext uri="{FF2B5EF4-FFF2-40B4-BE49-F238E27FC236}">
                <a16:creationId xmlns:a16="http://schemas.microsoft.com/office/drawing/2014/main" id="{093B14D4-3EA1-2FE5-058D-2C9CDF55681C}"/>
              </a:ext>
            </a:extLst>
          </p:cNvPr>
          <p:cNvSpPr>
            <a:spLocks noGrp="1"/>
          </p:cNvSpPr>
          <p:nvPr>
            <p:ph sz="half" idx="2"/>
          </p:nvPr>
        </p:nvSpPr>
        <p:spPr>
          <a:xfrm>
            <a:off x="6429375" y="1825625"/>
            <a:ext cx="5619749" cy="4351338"/>
          </a:xfrm>
        </p:spPr>
        <p:txBody>
          <a:bodyPr/>
          <a:lstStyle/>
          <a:p>
            <a:r>
              <a:rPr lang="ja-JP" altLang="en-US" dirty="0"/>
              <a:t>本章の問い</a:t>
            </a:r>
            <a:endParaRPr lang="en-US" altLang="ja-JP" dirty="0"/>
          </a:p>
          <a:p>
            <a:pPr>
              <a:buFont typeface="Wingdings" panose="05000000000000000000" pitchFamily="2" charset="2"/>
              <a:buChar char="Ø"/>
            </a:pPr>
            <a:r>
              <a:rPr lang="ja-JP" altLang="en-US" dirty="0"/>
              <a:t>保護主義の歴史を振り返りつつ保護主義が台頭する要因に焦点</a:t>
            </a:r>
            <a:endParaRPr lang="en-US" altLang="ja-JP" dirty="0"/>
          </a:p>
          <a:p>
            <a:endParaRPr lang="en-US" altLang="ja-JP" dirty="0"/>
          </a:p>
          <a:p>
            <a:pPr>
              <a:buFont typeface="Wingdings" panose="05000000000000000000" pitchFamily="2" charset="2"/>
              <a:buChar char="Ø"/>
            </a:pPr>
            <a:r>
              <a:rPr lang="ja-JP" altLang="en-US" dirty="0"/>
              <a:t>アメリカなど、なぜ保護主義が支持されたり実現するのか？</a:t>
            </a:r>
          </a:p>
        </p:txBody>
      </p:sp>
      <p:sp>
        <p:nvSpPr>
          <p:cNvPr id="2" name="Slide Number Placeholder 1">
            <a:extLst>
              <a:ext uri="{FF2B5EF4-FFF2-40B4-BE49-F238E27FC236}">
                <a16:creationId xmlns:a16="http://schemas.microsoft.com/office/drawing/2014/main" id="{2D2A4D29-1F50-C062-035F-FC0ABFBBC267}"/>
              </a:ext>
            </a:extLst>
          </p:cNvPr>
          <p:cNvSpPr>
            <a:spLocks noGrp="1"/>
          </p:cNvSpPr>
          <p:nvPr>
            <p:ph type="sldNum" sz="quarter" idx="12"/>
          </p:nvPr>
        </p:nvSpPr>
        <p:spPr/>
        <p:txBody>
          <a:bodyPr/>
          <a:lstStyle/>
          <a:p>
            <a:fld id="{28BD686F-C9FF-4717-8FCE-A9A8E00F4F71}" type="slidenum">
              <a:rPr kumimoji="1" lang="ja-JP" altLang="en-US" smtClean="0"/>
              <a:t>2</a:t>
            </a:fld>
            <a:endParaRPr kumimoji="1" lang="ja-JP" altLang="en-US"/>
          </a:p>
        </p:txBody>
      </p:sp>
    </p:spTree>
    <p:extLst>
      <p:ext uri="{BB962C8B-B14F-4D97-AF65-F5344CB8AC3E}">
        <p14:creationId xmlns:p14="http://schemas.microsoft.com/office/powerpoint/2010/main" val="314566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0E2C70-0C0B-6EB8-DC02-82FA432F8523}"/>
              </a:ext>
            </a:extLst>
          </p:cNvPr>
          <p:cNvSpPr>
            <a:spLocks noGrp="1"/>
          </p:cNvSpPr>
          <p:nvPr>
            <p:ph type="title"/>
          </p:nvPr>
        </p:nvSpPr>
        <p:spPr/>
        <p:txBody>
          <a:bodyPr/>
          <a:lstStyle/>
          <a:p>
            <a:r>
              <a:rPr kumimoji="1" lang="ja-JP" altLang="en-US" dirty="0"/>
              <a:t>１　保護主義の歴史</a:t>
            </a:r>
          </a:p>
        </p:txBody>
      </p:sp>
      <p:sp>
        <p:nvSpPr>
          <p:cNvPr id="3" name="コンテンツ プレースホルダー 2">
            <a:extLst>
              <a:ext uri="{FF2B5EF4-FFF2-40B4-BE49-F238E27FC236}">
                <a16:creationId xmlns:a16="http://schemas.microsoft.com/office/drawing/2014/main" id="{FAF06E96-6D7A-0078-FA88-6594C2F20303}"/>
              </a:ext>
            </a:extLst>
          </p:cNvPr>
          <p:cNvSpPr>
            <a:spLocks noGrp="1"/>
          </p:cNvSpPr>
          <p:nvPr>
            <p:ph sz="half" idx="1"/>
          </p:nvPr>
        </p:nvSpPr>
        <p:spPr>
          <a:xfrm>
            <a:off x="414339" y="1797049"/>
            <a:ext cx="10837861" cy="4695826"/>
          </a:xfrm>
        </p:spPr>
        <p:txBody>
          <a:bodyPr>
            <a:normAutofit/>
          </a:bodyPr>
          <a:lstStyle/>
          <a:p>
            <a:r>
              <a:rPr kumimoji="1" lang="ja-JP" altLang="en-US" dirty="0"/>
              <a:t>大恐慌（世界恐慌）</a:t>
            </a:r>
            <a:endParaRPr kumimoji="1" lang="en-US" altLang="ja-JP" dirty="0"/>
          </a:p>
          <a:p>
            <a:pPr>
              <a:buFont typeface="Wingdings" panose="05000000000000000000" pitchFamily="2" charset="2"/>
              <a:buChar char="Ø"/>
            </a:pPr>
            <a:r>
              <a:rPr kumimoji="1" lang="en-US" altLang="ja-JP" dirty="0"/>
              <a:t>1929</a:t>
            </a:r>
            <a:r>
              <a:rPr kumimoji="1" lang="ja-JP" altLang="en-US" dirty="0"/>
              <a:t>年のアメリカの株価大暴落に端を発した世界的な景気後退</a:t>
            </a:r>
            <a:endParaRPr kumimoji="1" lang="en-US" altLang="ja-JP" dirty="0"/>
          </a:p>
          <a:p>
            <a:pPr>
              <a:buFont typeface="Wingdings" panose="05000000000000000000" pitchFamily="2" charset="2"/>
              <a:buChar char="Ø"/>
            </a:pPr>
            <a:r>
              <a:rPr lang="en-US" altLang="ja-JP" dirty="0"/>
              <a:t>1930</a:t>
            </a:r>
            <a:r>
              <a:rPr lang="ja-JP" altLang="en-US" dirty="0"/>
              <a:t>年米・スムート＝ ホーリー関税法制定：関税率引き上げで国内産業保護、当初は農業保護</a:t>
            </a:r>
            <a:r>
              <a:rPr lang="en-US" altLang="ja-JP" dirty="0">
                <a:sym typeface="Wingdings" panose="05000000000000000000" pitchFamily="2" charset="2"/>
              </a:rPr>
              <a:t></a:t>
            </a:r>
            <a:r>
              <a:rPr lang="ja-JP" altLang="en-US" dirty="0"/>
              <a:t>他産業にも拡大、</a:t>
            </a:r>
            <a:r>
              <a:rPr lang="en-US" altLang="ja-JP" dirty="0"/>
              <a:t>33</a:t>
            </a:r>
            <a:r>
              <a:rPr lang="ja-JP" altLang="en-US" dirty="0"/>
              <a:t>年にはバイ・アメリカン法制定・国産品調達優先へ</a:t>
            </a:r>
            <a:endParaRPr lang="en-US" altLang="ja-JP" dirty="0"/>
          </a:p>
          <a:p>
            <a:pPr>
              <a:buFont typeface="Wingdings" panose="05000000000000000000" pitchFamily="2" charset="2"/>
              <a:buChar char="Ø"/>
            </a:pPr>
            <a:r>
              <a:rPr lang="ja-JP" altLang="en-US" dirty="0"/>
              <a:t>他国も報復、関税引き上げによる報復の応酬となり世界貿易は</a:t>
            </a:r>
            <a:r>
              <a:rPr lang="en-US" altLang="ja-JP" dirty="0"/>
              <a:t>1/3</a:t>
            </a:r>
            <a:r>
              <a:rPr lang="ja-JP" altLang="en-US" dirty="0"/>
              <a:t>に縮小（図</a:t>
            </a:r>
            <a:r>
              <a:rPr lang="en-US" altLang="ja-JP" dirty="0"/>
              <a:t>2</a:t>
            </a:r>
            <a:r>
              <a:rPr lang="ja-JP" altLang="en-US" dirty="0"/>
              <a:t>－</a:t>
            </a:r>
            <a:r>
              <a:rPr lang="en-US" altLang="ja-JP" dirty="0"/>
              <a:t>1</a:t>
            </a:r>
            <a:r>
              <a:rPr lang="ja-JP" altLang="en-US" dirty="0"/>
              <a:t>（１）参照）</a:t>
            </a:r>
            <a:endParaRPr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世界的な景気後退・ブロック経済化へ</a:t>
            </a:r>
            <a:endParaRPr kumimoji="1" lang="en-US" altLang="ja-JP" dirty="0"/>
          </a:p>
          <a:p>
            <a:endParaRPr kumimoji="1" lang="ja-JP" altLang="en-US" dirty="0"/>
          </a:p>
        </p:txBody>
      </p:sp>
      <p:sp>
        <p:nvSpPr>
          <p:cNvPr id="4" name="Slide Number Placeholder 3">
            <a:extLst>
              <a:ext uri="{FF2B5EF4-FFF2-40B4-BE49-F238E27FC236}">
                <a16:creationId xmlns:a16="http://schemas.microsoft.com/office/drawing/2014/main" id="{58BA40E5-7AB2-BBAE-A394-DBADA22E5EBB}"/>
              </a:ext>
            </a:extLst>
          </p:cNvPr>
          <p:cNvSpPr>
            <a:spLocks noGrp="1"/>
          </p:cNvSpPr>
          <p:nvPr>
            <p:ph type="sldNum" sz="quarter" idx="12"/>
          </p:nvPr>
        </p:nvSpPr>
        <p:spPr/>
        <p:txBody>
          <a:bodyPr/>
          <a:lstStyle/>
          <a:p>
            <a:fld id="{28BD686F-C9FF-4717-8FCE-A9A8E00F4F71}" type="slidenum">
              <a:rPr kumimoji="1" lang="ja-JP" altLang="en-US" smtClean="0"/>
              <a:t>3</a:t>
            </a:fld>
            <a:endParaRPr kumimoji="1" lang="ja-JP" altLang="en-US"/>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58A3E6E9-C895-7C23-DD13-739628F24402}"/>
                  </a:ext>
                </a:extLst>
              </p14:cNvPr>
              <p14:cNvContentPartPr/>
              <p14:nvPr/>
            </p14:nvContentPartPr>
            <p14:xfrm>
              <a:off x="801353" y="1958597"/>
              <a:ext cx="2912760" cy="84960"/>
            </p14:xfrm>
          </p:contentPart>
        </mc:Choice>
        <mc:Fallback>
          <p:pic>
            <p:nvPicPr>
              <p:cNvPr id="7" name="Ink 6">
                <a:extLst>
                  <a:ext uri="{FF2B5EF4-FFF2-40B4-BE49-F238E27FC236}">
                    <a16:creationId xmlns:a16="http://schemas.microsoft.com/office/drawing/2014/main" id="{58A3E6E9-C895-7C23-DD13-739628F24402}"/>
                  </a:ext>
                </a:extLst>
              </p:cNvPr>
              <p:cNvPicPr/>
              <p:nvPr/>
            </p:nvPicPr>
            <p:blipFill>
              <a:blip r:embed="rId3"/>
              <a:stretch>
                <a:fillRect/>
              </a:stretch>
            </p:blipFill>
            <p:spPr>
              <a:xfrm>
                <a:off x="729353" y="1814597"/>
                <a:ext cx="305640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854AD5E5-C4FF-8404-5F92-7DB940BEB94E}"/>
                  </a:ext>
                </a:extLst>
              </p14:cNvPr>
              <p14:cNvContentPartPr/>
              <p14:nvPr/>
            </p14:nvContentPartPr>
            <p14:xfrm>
              <a:off x="2765153" y="2909717"/>
              <a:ext cx="4292280" cy="98280"/>
            </p14:xfrm>
          </p:contentPart>
        </mc:Choice>
        <mc:Fallback>
          <p:pic>
            <p:nvPicPr>
              <p:cNvPr id="8" name="Ink 7">
                <a:extLst>
                  <a:ext uri="{FF2B5EF4-FFF2-40B4-BE49-F238E27FC236}">
                    <a16:creationId xmlns:a16="http://schemas.microsoft.com/office/drawing/2014/main" id="{854AD5E5-C4FF-8404-5F92-7DB940BEB94E}"/>
                  </a:ext>
                </a:extLst>
              </p:cNvPr>
              <p:cNvPicPr/>
              <p:nvPr/>
            </p:nvPicPr>
            <p:blipFill>
              <a:blip r:embed="rId5"/>
              <a:stretch>
                <a:fillRect/>
              </a:stretch>
            </p:blipFill>
            <p:spPr>
              <a:xfrm>
                <a:off x="2693513" y="2766077"/>
                <a:ext cx="443592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ECF92D80-3B9F-DD63-4488-E7747B867743}"/>
                  </a:ext>
                </a:extLst>
              </p14:cNvPr>
              <p14:cNvContentPartPr/>
              <p14:nvPr/>
            </p14:nvContentPartPr>
            <p14:xfrm>
              <a:off x="893873" y="4251077"/>
              <a:ext cx="4134240" cy="140040"/>
            </p14:xfrm>
          </p:contentPart>
        </mc:Choice>
        <mc:Fallback>
          <p:pic>
            <p:nvPicPr>
              <p:cNvPr id="9" name="Ink 8">
                <a:extLst>
                  <a:ext uri="{FF2B5EF4-FFF2-40B4-BE49-F238E27FC236}">
                    <a16:creationId xmlns:a16="http://schemas.microsoft.com/office/drawing/2014/main" id="{ECF92D80-3B9F-DD63-4488-E7747B867743}"/>
                  </a:ext>
                </a:extLst>
              </p:cNvPr>
              <p:cNvPicPr/>
              <p:nvPr/>
            </p:nvPicPr>
            <p:blipFill>
              <a:blip r:embed="rId7"/>
              <a:stretch>
                <a:fillRect/>
              </a:stretch>
            </p:blipFill>
            <p:spPr>
              <a:xfrm>
                <a:off x="822233" y="4107437"/>
                <a:ext cx="4277880" cy="427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02C0A3DB-0AD3-5833-C29E-EA5AC5AEB6FB}"/>
                  </a:ext>
                </a:extLst>
              </p14:cNvPr>
              <p14:cNvContentPartPr/>
              <p14:nvPr/>
            </p14:nvContentPartPr>
            <p14:xfrm>
              <a:off x="4163033" y="5103557"/>
              <a:ext cx="2285640" cy="192240"/>
            </p14:xfrm>
          </p:contentPart>
        </mc:Choice>
        <mc:Fallback>
          <p:pic>
            <p:nvPicPr>
              <p:cNvPr id="10" name="Ink 9">
                <a:extLst>
                  <a:ext uri="{FF2B5EF4-FFF2-40B4-BE49-F238E27FC236}">
                    <a16:creationId xmlns:a16="http://schemas.microsoft.com/office/drawing/2014/main" id="{02C0A3DB-0AD3-5833-C29E-EA5AC5AEB6FB}"/>
                  </a:ext>
                </a:extLst>
              </p:cNvPr>
              <p:cNvPicPr/>
              <p:nvPr/>
            </p:nvPicPr>
            <p:blipFill>
              <a:blip r:embed="rId9"/>
              <a:stretch>
                <a:fillRect/>
              </a:stretch>
            </p:blipFill>
            <p:spPr>
              <a:xfrm>
                <a:off x="4091393" y="4959557"/>
                <a:ext cx="2429280" cy="479880"/>
              </a:xfrm>
              <a:prstGeom prst="rect">
                <a:avLst/>
              </a:prstGeom>
            </p:spPr>
          </p:pic>
        </mc:Fallback>
      </mc:AlternateContent>
    </p:spTree>
    <p:extLst>
      <p:ext uri="{BB962C8B-B14F-4D97-AF65-F5344CB8AC3E}">
        <p14:creationId xmlns:p14="http://schemas.microsoft.com/office/powerpoint/2010/main" val="128176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E6FB40A-D181-F978-9128-9C8270BE24A8}"/>
              </a:ext>
            </a:extLst>
          </p:cNvPr>
          <p:cNvSpPr>
            <a:spLocks noGrp="1"/>
          </p:cNvSpPr>
          <p:nvPr>
            <p:ph sz="half" idx="1"/>
          </p:nvPr>
        </p:nvSpPr>
        <p:spPr>
          <a:xfrm>
            <a:off x="433387" y="390526"/>
            <a:ext cx="9709679" cy="6381750"/>
          </a:xfrm>
        </p:spPr>
        <p:txBody>
          <a:bodyPr>
            <a:normAutofit/>
          </a:bodyPr>
          <a:lstStyle/>
          <a:p>
            <a:r>
              <a:rPr kumimoji="1" lang="ja-JP" altLang="en-US" dirty="0"/>
              <a:t>世界同時不況（</a:t>
            </a:r>
            <a:r>
              <a:rPr kumimoji="1" lang="en-US" altLang="ja-JP" dirty="0"/>
              <a:t>2008</a:t>
            </a:r>
            <a:r>
              <a:rPr kumimoji="1" lang="ja-JP" altLang="en-US" dirty="0"/>
              <a:t>年～）</a:t>
            </a:r>
            <a:endParaRPr kumimoji="1" lang="en-US" altLang="ja-JP" dirty="0"/>
          </a:p>
          <a:p>
            <a:pPr>
              <a:buFont typeface="Wingdings" panose="05000000000000000000" pitchFamily="2" charset="2"/>
              <a:buChar char="Ø"/>
            </a:pPr>
            <a:r>
              <a:rPr kumimoji="1" lang="ja-JP" altLang="en-US" dirty="0"/>
              <a:t>アメリカの</a:t>
            </a:r>
            <a:r>
              <a:rPr kumimoji="1" lang="ja-JP" altLang="en-US" u="sng" dirty="0"/>
              <a:t>サブプライム・ローン問題</a:t>
            </a:r>
            <a:r>
              <a:rPr kumimoji="1" lang="ja-JP" altLang="en-US" dirty="0"/>
              <a:t>を震源と</a:t>
            </a:r>
            <a:r>
              <a:rPr lang="ja-JP" altLang="en-US" dirty="0"/>
              <a:t>する金融危機が</a:t>
            </a:r>
            <a:r>
              <a:rPr lang="ja-JP" altLang="en-US" u="sng" dirty="0"/>
              <a:t>世界的な信用収縮</a:t>
            </a:r>
            <a:r>
              <a:rPr lang="ja-JP" altLang="en-US" dirty="0"/>
              <a:t>を招き、資産価格下落・需要減退など景気後退へ</a:t>
            </a:r>
            <a:endParaRPr lang="en-US" altLang="ja-JP" dirty="0"/>
          </a:p>
          <a:p>
            <a:pPr>
              <a:buFont typeface="Wingdings" panose="05000000000000000000" pitchFamily="2" charset="2"/>
              <a:buChar char="Ø"/>
            </a:pPr>
            <a:r>
              <a:rPr kumimoji="1" lang="ja-JP" altLang="en-US" dirty="0"/>
              <a:t>需要急減による国際貿易の落ち込み</a:t>
            </a:r>
            <a:r>
              <a:rPr lang="en-US" altLang="ja-JP" dirty="0">
                <a:sym typeface="Wingdings" panose="05000000000000000000" pitchFamily="2" charset="2"/>
              </a:rPr>
              <a:t></a:t>
            </a:r>
            <a:r>
              <a:rPr lang="ja-JP" altLang="en-US" b="1" dirty="0">
                <a:sym typeface="Wingdings" panose="05000000000000000000" pitchFamily="2" charset="2"/>
              </a:rPr>
              <a:t>貿易崩壊（</a:t>
            </a:r>
            <a:r>
              <a:rPr lang="en-US" altLang="ja-JP" b="1" dirty="0">
                <a:sym typeface="Wingdings" panose="05000000000000000000" pitchFamily="2" charset="2"/>
              </a:rPr>
              <a:t>trade collapse</a:t>
            </a:r>
            <a:r>
              <a:rPr lang="ja-JP" altLang="en-US" b="1" dirty="0">
                <a:sym typeface="Wingdings" panose="05000000000000000000" pitchFamily="2" charset="2"/>
              </a:rPr>
              <a:t>）</a:t>
            </a:r>
            <a:endParaRPr lang="en-US" altLang="ja-JP" b="1" dirty="0">
              <a:sym typeface="Wingdings" panose="05000000000000000000" pitchFamily="2" charset="2"/>
            </a:endParaRPr>
          </a:p>
          <a:p>
            <a:pPr>
              <a:buFont typeface="Wingdings" panose="05000000000000000000" pitchFamily="2" charset="2"/>
              <a:buChar char="Ø"/>
            </a:pPr>
            <a:r>
              <a:rPr kumimoji="1" lang="ja-JP" altLang="en-US" dirty="0">
                <a:sym typeface="Wingdings" panose="05000000000000000000" pitchFamily="2" charset="2"/>
              </a:rPr>
              <a:t>日本もわずか</a:t>
            </a:r>
            <a:r>
              <a:rPr kumimoji="1" lang="en-US" altLang="ja-JP" dirty="0">
                <a:sym typeface="Wingdings" panose="05000000000000000000" pitchFamily="2" charset="2"/>
              </a:rPr>
              <a:t>4</a:t>
            </a:r>
            <a:r>
              <a:rPr kumimoji="1" lang="ja-JP" altLang="en-US" dirty="0">
                <a:sym typeface="Wingdings" panose="05000000000000000000" pitchFamily="2" charset="2"/>
              </a:rPr>
              <a:t>か月で貿易半減</a:t>
            </a:r>
            <a:endParaRPr kumimoji="1" lang="en-US" altLang="ja-JP" dirty="0">
              <a:sym typeface="Wingdings" panose="05000000000000000000" pitchFamily="2" charset="2"/>
            </a:endParaRPr>
          </a:p>
          <a:p>
            <a:pPr>
              <a:buFont typeface="Wingdings" panose="05000000000000000000" pitchFamily="2" charset="2"/>
              <a:buChar char="Ø"/>
            </a:pPr>
            <a:r>
              <a:rPr lang="ja-JP" altLang="en-US" dirty="0">
                <a:sym typeface="Wingdings" panose="05000000000000000000" pitchFamily="2" charset="2"/>
              </a:rPr>
              <a:t>他方で大恐慌時のような保護主義は抑制され</a:t>
            </a:r>
            <a:r>
              <a:rPr lang="en-US" altLang="ja-JP" dirty="0">
                <a:sym typeface="Wingdings" panose="05000000000000000000" pitchFamily="2" charset="2"/>
              </a:rPr>
              <a:t>V</a:t>
            </a:r>
            <a:r>
              <a:rPr lang="ja-JP" altLang="en-US" dirty="0">
                <a:sym typeface="Wingdings" panose="05000000000000000000" pitchFamily="2" charset="2"/>
              </a:rPr>
              <a:t>字回復を遂げた</a:t>
            </a:r>
            <a:endParaRPr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危機後に初開催となった</a:t>
            </a:r>
            <a:r>
              <a:rPr kumimoji="1" lang="en-US" altLang="ja-JP" dirty="0">
                <a:sym typeface="Wingdings" panose="05000000000000000000" pitchFamily="2" charset="2"/>
              </a:rPr>
              <a:t>G20</a:t>
            </a:r>
            <a:r>
              <a:rPr kumimoji="1" lang="ja-JP" altLang="en-US" dirty="0">
                <a:sym typeface="Wingdings" panose="05000000000000000000" pitchFamily="2" charset="2"/>
              </a:rPr>
              <a:t>サミットや、</a:t>
            </a:r>
            <a:r>
              <a:rPr kumimoji="1" lang="en-US" altLang="ja-JP" dirty="0">
                <a:sym typeface="Wingdings" panose="05000000000000000000" pitchFamily="2" charset="2"/>
              </a:rPr>
              <a:t>OECD</a:t>
            </a:r>
            <a:r>
              <a:rPr kumimoji="1" lang="ja-JP" altLang="en-US" dirty="0">
                <a:sym typeface="Wingdings" panose="05000000000000000000" pitchFamily="2" charset="2"/>
              </a:rPr>
              <a:t>・</a:t>
            </a:r>
            <a:r>
              <a:rPr kumimoji="1" lang="en-US" altLang="ja-JP" dirty="0">
                <a:sym typeface="Wingdings" panose="05000000000000000000" pitchFamily="2" charset="2"/>
              </a:rPr>
              <a:t>WTO</a:t>
            </a:r>
            <a:r>
              <a:rPr kumimoji="1" lang="ja-JP" altLang="en-US" dirty="0">
                <a:sym typeface="Wingdings" panose="05000000000000000000" pitchFamily="2" charset="2"/>
              </a:rPr>
              <a:t>などの監視・抑止が機能</a:t>
            </a:r>
            <a:endParaRPr kumimoji="1" lang="en-US" altLang="ja-JP" dirty="0">
              <a:sym typeface="Wingdings" panose="05000000000000000000" pitchFamily="2" charset="2"/>
            </a:endParaRPr>
          </a:p>
          <a:p>
            <a:pPr marL="0" indent="0" algn="l">
              <a:buNone/>
            </a:pPr>
            <a:r>
              <a:rPr lang="en-US" altLang="ja-JP" sz="3100" b="0" i="0" u="none" strike="noStrike" baseline="0" dirty="0">
                <a:latin typeface="UDReiminPr6N-Light"/>
                <a:sym typeface="Wingdings" panose="05000000000000000000" pitchFamily="2" charset="2"/>
              </a:rPr>
              <a:t></a:t>
            </a:r>
            <a:r>
              <a:rPr lang="ja-JP" altLang="en-US" sz="3100" b="0" i="0" u="none" strike="noStrike" baseline="0" dirty="0">
                <a:latin typeface="UDReiminPr6N-Light"/>
              </a:rPr>
              <a:t>保護主義の台頭を防ぐためには自国優先主義を抑止する</a:t>
            </a:r>
            <a:r>
              <a:rPr lang="ja-JP" altLang="en-US" sz="3100" b="1" i="0" u="none" strike="noStrike" baseline="0" dirty="0">
                <a:latin typeface="UDReiminPr6N-Light"/>
              </a:rPr>
              <a:t>国際協調</a:t>
            </a:r>
            <a:r>
              <a:rPr lang="ja-JP" altLang="en-US" sz="3100" b="0" i="0" u="none" strike="noStrike" baseline="0" dirty="0">
                <a:latin typeface="UDReiminPr6N-Light"/>
              </a:rPr>
              <a:t>が欠かせない</a:t>
            </a:r>
            <a:endParaRPr kumimoji="1" lang="en-US" altLang="ja-JP" sz="5200" dirty="0"/>
          </a:p>
        </p:txBody>
      </p:sp>
      <p:sp>
        <p:nvSpPr>
          <p:cNvPr id="2" name="Slide Number Placeholder 1">
            <a:extLst>
              <a:ext uri="{FF2B5EF4-FFF2-40B4-BE49-F238E27FC236}">
                <a16:creationId xmlns:a16="http://schemas.microsoft.com/office/drawing/2014/main" id="{0B954609-E298-2595-7CFD-EB86FBD4FF4A}"/>
              </a:ext>
            </a:extLst>
          </p:cNvPr>
          <p:cNvSpPr>
            <a:spLocks noGrp="1"/>
          </p:cNvSpPr>
          <p:nvPr>
            <p:ph type="sldNum" sz="quarter" idx="12"/>
          </p:nvPr>
        </p:nvSpPr>
        <p:spPr/>
        <p:txBody>
          <a:bodyPr/>
          <a:lstStyle/>
          <a:p>
            <a:fld id="{28BD686F-C9FF-4717-8FCE-A9A8E00F4F71}" type="slidenum">
              <a:rPr kumimoji="1" lang="ja-JP" altLang="en-US" smtClean="0"/>
              <a:t>4</a:t>
            </a:fld>
            <a:endParaRPr kumimoji="1" lang="ja-JP" alt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A2D061E-6113-FF4A-FD15-495DEBB48DBC}"/>
                  </a:ext>
                </a:extLst>
              </p14:cNvPr>
              <p14:cNvContentPartPr/>
              <p14:nvPr/>
            </p14:nvContentPartPr>
            <p14:xfrm>
              <a:off x="6966713" y="2300957"/>
              <a:ext cx="2376720" cy="92520"/>
            </p14:xfrm>
          </p:contentPart>
        </mc:Choice>
        <mc:Fallback>
          <p:pic>
            <p:nvPicPr>
              <p:cNvPr id="4" name="Ink 3">
                <a:extLst>
                  <a:ext uri="{FF2B5EF4-FFF2-40B4-BE49-F238E27FC236}">
                    <a16:creationId xmlns:a16="http://schemas.microsoft.com/office/drawing/2014/main" id="{4A2D061E-6113-FF4A-FD15-495DEBB48DBC}"/>
                  </a:ext>
                </a:extLst>
              </p:cNvPr>
              <p:cNvPicPr/>
              <p:nvPr/>
            </p:nvPicPr>
            <p:blipFill>
              <a:blip r:embed="rId3"/>
              <a:stretch>
                <a:fillRect/>
              </a:stretch>
            </p:blipFill>
            <p:spPr>
              <a:xfrm>
                <a:off x="6894713" y="2157317"/>
                <a:ext cx="252036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4D052F9-5683-79C0-5594-F24D046F6020}"/>
                  </a:ext>
                </a:extLst>
              </p14:cNvPr>
              <p14:cNvContentPartPr/>
              <p14:nvPr/>
            </p14:nvContentPartPr>
            <p14:xfrm>
              <a:off x="788393" y="2760317"/>
              <a:ext cx="1607400" cy="82800"/>
            </p14:xfrm>
          </p:contentPart>
        </mc:Choice>
        <mc:Fallback>
          <p:pic>
            <p:nvPicPr>
              <p:cNvPr id="5" name="Ink 4">
                <a:extLst>
                  <a:ext uri="{FF2B5EF4-FFF2-40B4-BE49-F238E27FC236}">
                    <a16:creationId xmlns:a16="http://schemas.microsoft.com/office/drawing/2014/main" id="{64D052F9-5683-79C0-5594-F24D046F6020}"/>
                  </a:ext>
                </a:extLst>
              </p:cNvPr>
              <p:cNvPicPr/>
              <p:nvPr/>
            </p:nvPicPr>
            <p:blipFill>
              <a:blip r:embed="rId5"/>
              <a:stretch>
                <a:fillRect/>
              </a:stretch>
            </p:blipFill>
            <p:spPr>
              <a:xfrm>
                <a:off x="716753" y="2616317"/>
                <a:ext cx="1751040" cy="370440"/>
              </a:xfrm>
              <a:prstGeom prst="rect">
                <a:avLst/>
              </a:prstGeom>
            </p:spPr>
          </p:pic>
        </mc:Fallback>
      </mc:AlternateContent>
    </p:spTree>
    <p:extLst>
      <p:ext uri="{BB962C8B-B14F-4D97-AF65-F5344CB8AC3E}">
        <p14:creationId xmlns:p14="http://schemas.microsoft.com/office/powerpoint/2010/main" val="365258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F1A43A-8443-533C-08B9-1205D12626EB}"/>
              </a:ext>
            </a:extLst>
          </p:cNvPr>
          <p:cNvSpPr>
            <a:spLocks noGrp="1"/>
          </p:cNvSpPr>
          <p:nvPr>
            <p:ph type="title"/>
          </p:nvPr>
        </p:nvSpPr>
        <p:spPr/>
        <p:txBody>
          <a:bodyPr/>
          <a:lstStyle/>
          <a:p>
            <a:r>
              <a:rPr kumimoji="1" lang="ja-JP" altLang="en-US" dirty="0"/>
              <a:t>貿易摩擦と保護主義</a:t>
            </a:r>
          </a:p>
        </p:txBody>
      </p:sp>
      <p:sp>
        <p:nvSpPr>
          <p:cNvPr id="3" name="コンテンツ プレースホルダー 2">
            <a:extLst>
              <a:ext uri="{FF2B5EF4-FFF2-40B4-BE49-F238E27FC236}">
                <a16:creationId xmlns:a16="http://schemas.microsoft.com/office/drawing/2014/main" id="{B3F1AE1A-9D66-783A-36C4-E36721B33DE5}"/>
              </a:ext>
            </a:extLst>
          </p:cNvPr>
          <p:cNvSpPr>
            <a:spLocks noGrp="1"/>
          </p:cNvSpPr>
          <p:nvPr>
            <p:ph sz="half" idx="1"/>
          </p:nvPr>
        </p:nvSpPr>
        <p:spPr>
          <a:xfrm>
            <a:off x="95250" y="1825625"/>
            <a:ext cx="6191250" cy="4351338"/>
          </a:xfrm>
        </p:spPr>
        <p:txBody>
          <a:bodyPr>
            <a:normAutofit fontScale="92500" lnSpcReduction="20000"/>
          </a:bodyPr>
          <a:lstStyle/>
          <a:p>
            <a:r>
              <a:rPr kumimoji="1" lang="ja-JP" altLang="en-US" b="1" dirty="0"/>
              <a:t>日米貿易摩擦（主に</a:t>
            </a:r>
            <a:r>
              <a:rPr kumimoji="1" lang="en-US" altLang="ja-JP" b="1" dirty="0"/>
              <a:t>1970-80</a:t>
            </a:r>
            <a:r>
              <a:rPr kumimoji="1" lang="ja-JP" altLang="en-US" b="1" dirty="0"/>
              <a:t>年代）</a:t>
            </a:r>
            <a:endParaRPr kumimoji="1" lang="en-US" altLang="ja-JP" b="1" dirty="0"/>
          </a:p>
          <a:p>
            <a:pPr>
              <a:buFont typeface="Wingdings" panose="05000000000000000000" pitchFamily="2" charset="2"/>
              <a:buChar char="Ø"/>
            </a:pPr>
            <a:r>
              <a:rPr lang="ja-JP" altLang="en-US" dirty="0"/>
              <a:t>日本の高度成長期を経て輸出が拡大、アメリカと摩擦激化</a:t>
            </a:r>
            <a:endParaRPr lang="en-US" altLang="ja-JP" dirty="0"/>
          </a:p>
          <a:p>
            <a:pPr>
              <a:buFont typeface="Wingdings" panose="05000000000000000000" pitchFamily="2" charset="2"/>
              <a:buChar char="Ø"/>
            </a:pPr>
            <a:r>
              <a:rPr lang="en-US" altLang="ja-JP" dirty="0"/>
              <a:t>1970</a:t>
            </a:r>
            <a:r>
              <a:rPr lang="ja-JP" altLang="en-US" dirty="0"/>
              <a:t>年代：繊維製品・</a:t>
            </a:r>
            <a:r>
              <a:rPr kumimoji="1" lang="ja-JP" altLang="en-US" dirty="0"/>
              <a:t>テレビ・鉄鋼製品</a:t>
            </a:r>
            <a:endParaRPr lang="en-US" altLang="ja-JP" dirty="0"/>
          </a:p>
          <a:p>
            <a:pPr>
              <a:buFont typeface="Wingdings" panose="05000000000000000000" pitchFamily="2" charset="2"/>
              <a:buChar char="Ø"/>
            </a:pPr>
            <a:r>
              <a:rPr kumimoji="1" lang="en-US" altLang="ja-JP" dirty="0"/>
              <a:t>80</a:t>
            </a:r>
            <a:r>
              <a:rPr kumimoji="1" lang="ja-JP" altLang="en-US" dirty="0"/>
              <a:t>年代：自動車・半導体</a:t>
            </a:r>
            <a:endParaRPr kumimoji="1"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日本側は摩擦緩和のため自主的に輸出量を削減する</a:t>
            </a:r>
            <a:r>
              <a:rPr lang="ja-JP" altLang="en-US" u="sng" dirty="0">
                <a:sym typeface="Wingdings" panose="05000000000000000000" pitchFamily="2" charset="2"/>
              </a:rPr>
              <a:t>輸出自主規制（</a:t>
            </a:r>
            <a:r>
              <a:rPr lang="en-US" altLang="ja-JP" u="sng" dirty="0">
                <a:sym typeface="Wingdings" panose="05000000000000000000" pitchFamily="2" charset="2"/>
              </a:rPr>
              <a:t>VER</a:t>
            </a:r>
            <a:r>
              <a:rPr lang="ja-JP" altLang="en-US" u="sng" dirty="0">
                <a:sym typeface="Wingdings" panose="05000000000000000000" pitchFamily="2" charset="2"/>
              </a:rPr>
              <a:t>）や現地生産化</a:t>
            </a:r>
            <a:r>
              <a:rPr lang="ja-JP" altLang="en-US" dirty="0">
                <a:sym typeface="Wingdings" panose="05000000000000000000" pitchFamily="2" charset="2"/>
              </a:rPr>
              <a:t>で対処</a:t>
            </a:r>
            <a:endParaRPr kumimoji="1" lang="en-US" altLang="ja-JP" dirty="0"/>
          </a:p>
          <a:p>
            <a:pPr>
              <a:buFont typeface="Wingdings" panose="05000000000000000000" pitchFamily="2" charset="2"/>
              <a:buChar char="Ø"/>
            </a:pPr>
            <a:r>
              <a:rPr kumimoji="1" lang="ja-JP" altLang="en-US" dirty="0"/>
              <a:t>日米構造協議（</a:t>
            </a:r>
            <a:r>
              <a:rPr kumimoji="1" lang="en-US" altLang="ja-JP" dirty="0"/>
              <a:t>89</a:t>
            </a:r>
            <a:r>
              <a:rPr kumimoji="1" lang="ja-JP" altLang="en-US" dirty="0"/>
              <a:t>年），日米包括経済協議（</a:t>
            </a:r>
            <a:r>
              <a:rPr kumimoji="1" lang="en-US" altLang="ja-JP" dirty="0"/>
              <a:t> 93 </a:t>
            </a:r>
            <a:r>
              <a:rPr kumimoji="1" lang="ja-JP" altLang="en-US" dirty="0"/>
              <a:t>年）を通じて日本国内の経済構造改革に交渉対象が及ぶ</a:t>
            </a:r>
          </a:p>
        </p:txBody>
      </p:sp>
      <p:sp>
        <p:nvSpPr>
          <p:cNvPr id="4" name="コンテンツ プレースホルダー 3">
            <a:extLst>
              <a:ext uri="{FF2B5EF4-FFF2-40B4-BE49-F238E27FC236}">
                <a16:creationId xmlns:a16="http://schemas.microsoft.com/office/drawing/2014/main" id="{CABBD289-C2AE-67CC-06D3-92BC6AC6CF5A}"/>
              </a:ext>
            </a:extLst>
          </p:cNvPr>
          <p:cNvSpPr>
            <a:spLocks noGrp="1"/>
          </p:cNvSpPr>
          <p:nvPr>
            <p:ph sz="half" idx="2"/>
          </p:nvPr>
        </p:nvSpPr>
        <p:spPr>
          <a:xfrm>
            <a:off x="6286499" y="1825624"/>
            <a:ext cx="5681663" cy="4486275"/>
          </a:xfrm>
        </p:spPr>
        <p:txBody>
          <a:bodyPr>
            <a:normAutofit fontScale="92500" lnSpcReduction="20000"/>
          </a:bodyPr>
          <a:lstStyle/>
          <a:p>
            <a:r>
              <a:rPr kumimoji="1" lang="ja-JP" altLang="en-US" b="1" dirty="0"/>
              <a:t>米中貿易摩擦</a:t>
            </a:r>
            <a:r>
              <a:rPr lang="ja-JP" altLang="en-US" b="1" dirty="0"/>
              <a:t>（</a:t>
            </a:r>
            <a:r>
              <a:rPr lang="en-US" altLang="ja-JP" b="1" dirty="0"/>
              <a:t>2018</a:t>
            </a:r>
            <a:r>
              <a:rPr lang="ja-JP" altLang="en-US" b="1" dirty="0"/>
              <a:t>年～）</a:t>
            </a:r>
            <a:endParaRPr lang="en-US" altLang="ja-JP" b="1" dirty="0"/>
          </a:p>
          <a:p>
            <a:pPr>
              <a:buFont typeface="Wingdings" panose="05000000000000000000" pitchFamily="2" charset="2"/>
              <a:buChar char="Ø"/>
            </a:pPr>
            <a:r>
              <a:rPr kumimoji="1" lang="ja-JP" altLang="en-US" dirty="0"/>
              <a:t>保護主義的な政策を公約に掲げたトランプ政権が誕生（</a:t>
            </a:r>
            <a:r>
              <a:rPr kumimoji="1" lang="en-US" altLang="ja-JP" dirty="0"/>
              <a:t>2017</a:t>
            </a:r>
            <a:r>
              <a:rPr kumimoji="1" lang="ja-JP" altLang="en-US" dirty="0"/>
              <a:t>年）</a:t>
            </a:r>
            <a:endParaRPr kumimoji="1" lang="en-US" altLang="ja-JP" dirty="0"/>
          </a:p>
          <a:p>
            <a:pPr>
              <a:buFont typeface="Wingdings" panose="05000000000000000000" pitchFamily="2" charset="2"/>
              <a:buChar char="Ø"/>
            </a:pPr>
            <a:r>
              <a:rPr kumimoji="1" lang="ja-JP" altLang="en-US" dirty="0"/>
              <a:t>トランプ政権</a:t>
            </a:r>
            <a:r>
              <a:rPr kumimoji="1" lang="en-US" altLang="ja-JP" dirty="0"/>
              <a:t>,</a:t>
            </a:r>
            <a:r>
              <a:rPr kumimoji="1" lang="ja-JP" altLang="en-US" u="sng" dirty="0"/>
              <a:t>中国による知的財産権の侵害など不公正な貿易慣行や政策</a:t>
            </a:r>
            <a:r>
              <a:rPr kumimoji="1" lang="ja-JP" altLang="en-US" dirty="0"/>
              <a:t>に対する制裁措置として，中国からの</a:t>
            </a:r>
            <a:r>
              <a:rPr kumimoji="1" lang="ja-JP" altLang="en-US" u="sng" dirty="0"/>
              <a:t>輸入品に追加関税</a:t>
            </a:r>
            <a:r>
              <a:rPr kumimoji="1" lang="ja-JP" altLang="en-US" dirty="0"/>
              <a:t>を課す</a:t>
            </a:r>
            <a:endParaRPr kumimoji="1" lang="en-US" altLang="ja-JP" dirty="0"/>
          </a:p>
          <a:p>
            <a:pPr>
              <a:buFont typeface="Wingdings" panose="05000000000000000000" pitchFamily="2" charset="2"/>
              <a:buChar char="Ø"/>
            </a:pPr>
            <a:r>
              <a:rPr kumimoji="1" lang="ja-JP" altLang="en-US" dirty="0"/>
              <a:t>中国も，アメリカ製品に対してただちに</a:t>
            </a:r>
            <a:r>
              <a:rPr kumimoji="1" lang="ja-JP" altLang="en-US" u="sng" dirty="0"/>
              <a:t>報復関税</a:t>
            </a:r>
            <a:r>
              <a:rPr kumimoji="1" lang="ja-JP" altLang="en-US" dirty="0"/>
              <a:t>を発動，両国間で保護貿易政策の応酬に発展</a:t>
            </a:r>
            <a:endParaRPr kumimoji="1" lang="en-US" altLang="ja-JP" dirty="0"/>
          </a:p>
          <a:p>
            <a:pPr>
              <a:buFont typeface="Wingdings" panose="05000000000000000000" pitchFamily="2" charset="2"/>
              <a:buChar char="Ø"/>
            </a:pPr>
            <a:r>
              <a:rPr lang="ja-JP" altLang="en-US" dirty="0"/>
              <a:t>中国企業に部品供給する日系企業も間接的に影響被る</a:t>
            </a:r>
            <a:endParaRPr kumimoji="1" lang="en-US" altLang="ja-JP" dirty="0"/>
          </a:p>
        </p:txBody>
      </p:sp>
      <p:sp>
        <p:nvSpPr>
          <p:cNvPr id="5" name="Slide Number Placeholder 4">
            <a:extLst>
              <a:ext uri="{FF2B5EF4-FFF2-40B4-BE49-F238E27FC236}">
                <a16:creationId xmlns:a16="http://schemas.microsoft.com/office/drawing/2014/main" id="{5B410BD6-5C2A-DBD4-83B7-8E2E225A820D}"/>
              </a:ext>
            </a:extLst>
          </p:cNvPr>
          <p:cNvSpPr>
            <a:spLocks noGrp="1"/>
          </p:cNvSpPr>
          <p:nvPr>
            <p:ph type="sldNum" sz="quarter" idx="12"/>
          </p:nvPr>
        </p:nvSpPr>
        <p:spPr/>
        <p:txBody>
          <a:bodyPr/>
          <a:lstStyle/>
          <a:p>
            <a:fld id="{28BD686F-C9FF-4717-8FCE-A9A8E00F4F71}" type="slidenum">
              <a:rPr kumimoji="1" lang="ja-JP" altLang="en-US" smtClean="0"/>
              <a:t>5</a:t>
            </a:fld>
            <a:endParaRPr kumimoji="1" lang="ja-JP" altLang="en-US"/>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F32BAA19-33BF-68B1-7F82-330ADEED7680}"/>
                  </a:ext>
                </a:extLst>
              </p14:cNvPr>
              <p14:cNvContentPartPr/>
              <p14:nvPr/>
            </p14:nvContentPartPr>
            <p14:xfrm>
              <a:off x="535673" y="1915397"/>
              <a:ext cx="5056920" cy="91800"/>
            </p14:xfrm>
          </p:contentPart>
        </mc:Choice>
        <mc:Fallback>
          <p:pic>
            <p:nvPicPr>
              <p:cNvPr id="6" name="Ink 5">
                <a:extLst>
                  <a:ext uri="{FF2B5EF4-FFF2-40B4-BE49-F238E27FC236}">
                    <a16:creationId xmlns:a16="http://schemas.microsoft.com/office/drawing/2014/main" id="{F32BAA19-33BF-68B1-7F82-330ADEED7680}"/>
                  </a:ext>
                </a:extLst>
              </p:cNvPr>
              <p:cNvPicPr/>
              <p:nvPr/>
            </p:nvPicPr>
            <p:blipFill>
              <a:blip r:embed="rId3"/>
              <a:stretch>
                <a:fillRect/>
              </a:stretch>
            </p:blipFill>
            <p:spPr>
              <a:xfrm>
                <a:off x="464033" y="1771757"/>
                <a:ext cx="520056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78F9A303-1176-0AB5-E421-9929650064C9}"/>
                  </a:ext>
                </a:extLst>
              </p14:cNvPr>
              <p14:cNvContentPartPr/>
              <p14:nvPr/>
            </p14:nvContentPartPr>
            <p14:xfrm>
              <a:off x="2197433" y="4348637"/>
              <a:ext cx="3039480" cy="84600"/>
            </p14:xfrm>
          </p:contentPart>
        </mc:Choice>
        <mc:Fallback>
          <p:pic>
            <p:nvPicPr>
              <p:cNvPr id="8" name="Ink 7">
                <a:extLst>
                  <a:ext uri="{FF2B5EF4-FFF2-40B4-BE49-F238E27FC236}">
                    <a16:creationId xmlns:a16="http://schemas.microsoft.com/office/drawing/2014/main" id="{78F9A303-1176-0AB5-E421-9929650064C9}"/>
                  </a:ext>
                </a:extLst>
              </p:cNvPr>
              <p:cNvPicPr/>
              <p:nvPr/>
            </p:nvPicPr>
            <p:blipFill>
              <a:blip r:embed="rId5"/>
              <a:stretch>
                <a:fillRect/>
              </a:stretch>
            </p:blipFill>
            <p:spPr>
              <a:xfrm>
                <a:off x="2125793" y="4204637"/>
                <a:ext cx="318312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CF8FED55-5031-A5BE-D333-D929CBAA2D73}"/>
                  </a:ext>
                </a:extLst>
              </p14:cNvPr>
              <p14:cNvContentPartPr/>
              <p14:nvPr/>
            </p14:nvContentPartPr>
            <p14:xfrm>
              <a:off x="5950073" y="4314077"/>
              <a:ext cx="218160" cy="21240"/>
            </p14:xfrm>
          </p:contentPart>
        </mc:Choice>
        <mc:Fallback>
          <p:pic>
            <p:nvPicPr>
              <p:cNvPr id="9" name="Ink 8">
                <a:extLst>
                  <a:ext uri="{FF2B5EF4-FFF2-40B4-BE49-F238E27FC236}">
                    <a16:creationId xmlns:a16="http://schemas.microsoft.com/office/drawing/2014/main" id="{CF8FED55-5031-A5BE-D333-D929CBAA2D73}"/>
                  </a:ext>
                </a:extLst>
              </p:cNvPr>
              <p:cNvPicPr/>
              <p:nvPr/>
            </p:nvPicPr>
            <p:blipFill>
              <a:blip r:embed="rId7"/>
              <a:stretch>
                <a:fillRect/>
              </a:stretch>
            </p:blipFill>
            <p:spPr>
              <a:xfrm>
                <a:off x="5878073" y="4170437"/>
                <a:ext cx="36180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F21F5ADC-479B-00ED-1A53-22E75BEBB47E}"/>
                  </a:ext>
                </a:extLst>
              </p14:cNvPr>
              <p14:cNvContentPartPr/>
              <p14:nvPr/>
            </p14:nvContentPartPr>
            <p14:xfrm>
              <a:off x="249833" y="4586957"/>
              <a:ext cx="1249200" cy="74880"/>
            </p14:xfrm>
          </p:contentPart>
        </mc:Choice>
        <mc:Fallback>
          <p:pic>
            <p:nvPicPr>
              <p:cNvPr id="10" name="Ink 9">
                <a:extLst>
                  <a:ext uri="{FF2B5EF4-FFF2-40B4-BE49-F238E27FC236}">
                    <a16:creationId xmlns:a16="http://schemas.microsoft.com/office/drawing/2014/main" id="{F21F5ADC-479B-00ED-1A53-22E75BEBB47E}"/>
                  </a:ext>
                </a:extLst>
              </p:cNvPr>
              <p:cNvPicPr/>
              <p:nvPr/>
            </p:nvPicPr>
            <p:blipFill>
              <a:blip r:embed="rId9"/>
              <a:stretch>
                <a:fillRect/>
              </a:stretch>
            </p:blipFill>
            <p:spPr>
              <a:xfrm>
                <a:off x="178193" y="4443317"/>
                <a:ext cx="139284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79A4561E-653B-50E1-A6F5-258ECED1DB3B}"/>
                  </a:ext>
                </a:extLst>
              </p14:cNvPr>
              <p14:cNvContentPartPr/>
              <p14:nvPr/>
            </p14:nvContentPartPr>
            <p14:xfrm>
              <a:off x="6731993" y="2657717"/>
              <a:ext cx="1874520" cy="38880"/>
            </p14:xfrm>
          </p:contentPart>
        </mc:Choice>
        <mc:Fallback>
          <p:pic>
            <p:nvPicPr>
              <p:cNvPr id="11" name="Ink 10">
                <a:extLst>
                  <a:ext uri="{FF2B5EF4-FFF2-40B4-BE49-F238E27FC236}">
                    <a16:creationId xmlns:a16="http://schemas.microsoft.com/office/drawing/2014/main" id="{79A4561E-653B-50E1-A6F5-258ECED1DB3B}"/>
                  </a:ext>
                </a:extLst>
              </p:cNvPr>
              <p:cNvPicPr/>
              <p:nvPr/>
            </p:nvPicPr>
            <p:blipFill>
              <a:blip r:embed="rId11"/>
              <a:stretch>
                <a:fillRect/>
              </a:stretch>
            </p:blipFill>
            <p:spPr>
              <a:xfrm>
                <a:off x="6659993" y="2513717"/>
                <a:ext cx="201816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AF7019FF-A054-0756-0172-72FEE08B68C5}"/>
                  </a:ext>
                </a:extLst>
              </p14:cNvPr>
              <p14:cNvContentPartPr/>
              <p14:nvPr/>
            </p14:nvContentPartPr>
            <p14:xfrm>
              <a:off x="6690593" y="1907837"/>
              <a:ext cx="1858320" cy="58320"/>
            </p14:xfrm>
          </p:contentPart>
        </mc:Choice>
        <mc:Fallback>
          <p:pic>
            <p:nvPicPr>
              <p:cNvPr id="12" name="Ink 11">
                <a:extLst>
                  <a:ext uri="{FF2B5EF4-FFF2-40B4-BE49-F238E27FC236}">
                    <a16:creationId xmlns:a16="http://schemas.microsoft.com/office/drawing/2014/main" id="{AF7019FF-A054-0756-0172-72FEE08B68C5}"/>
                  </a:ext>
                </a:extLst>
              </p:cNvPr>
              <p:cNvPicPr/>
              <p:nvPr/>
            </p:nvPicPr>
            <p:blipFill>
              <a:blip r:embed="rId13"/>
              <a:stretch>
                <a:fillRect/>
              </a:stretch>
            </p:blipFill>
            <p:spPr>
              <a:xfrm>
                <a:off x="6618953" y="1764197"/>
                <a:ext cx="2001960" cy="345960"/>
              </a:xfrm>
              <a:prstGeom prst="rect">
                <a:avLst/>
              </a:prstGeom>
            </p:spPr>
          </p:pic>
        </mc:Fallback>
      </mc:AlternateContent>
    </p:spTree>
    <p:extLst>
      <p:ext uri="{BB962C8B-B14F-4D97-AF65-F5344CB8AC3E}">
        <p14:creationId xmlns:p14="http://schemas.microsoft.com/office/powerpoint/2010/main" val="131413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E71F67-96D6-E444-AE06-DA155DA60833}"/>
              </a:ext>
            </a:extLst>
          </p:cNvPr>
          <p:cNvSpPr>
            <a:spLocks noGrp="1"/>
          </p:cNvSpPr>
          <p:nvPr>
            <p:ph type="title"/>
          </p:nvPr>
        </p:nvSpPr>
        <p:spPr/>
        <p:txBody>
          <a:bodyPr/>
          <a:lstStyle/>
          <a:p>
            <a:r>
              <a:rPr kumimoji="1" lang="ja-JP" altLang="en-US" dirty="0"/>
              <a:t>保護主義が台頭する背景</a:t>
            </a:r>
          </a:p>
        </p:txBody>
      </p:sp>
      <p:sp>
        <p:nvSpPr>
          <p:cNvPr id="5" name="コンテンツ プレースホルダー 4">
            <a:extLst>
              <a:ext uri="{FF2B5EF4-FFF2-40B4-BE49-F238E27FC236}">
                <a16:creationId xmlns:a16="http://schemas.microsoft.com/office/drawing/2014/main" id="{DD4C1C00-998A-031B-9E61-97733E451A63}"/>
              </a:ext>
            </a:extLst>
          </p:cNvPr>
          <p:cNvSpPr>
            <a:spLocks noGrp="1"/>
          </p:cNvSpPr>
          <p:nvPr>
            <p:ph idx="1"/>
          </p:nvPr>
        </p:nvSpPr>
        <p:spPr>
          <a:xfrm>
            <a:off x="519113" y="1825625"/>
            <a:ext cx="11310937" cy="4351338"/>
          </a:xfrm>
        </p:spPr>
        <p:txBody>
          <a:bodyPr>
            <a:normAutofit fontScale="92500" lnSpcReduction="10000"/>
          </a:bodyPr>
          <a:lstStyle/>
          <a:p>
            <a:r>
              <a:rPr lang="ja-JP" altLang="en-US" dirty="0"/>
              <a:t>貿易収支の不均衡</a:t>
            </a:r>
            <a:endParaRPr lang="en-US" altLang="ja-JP" dirty="0"/>
          </a:p>
          <a:p>
            <a:pPr>
              <a:buFont typeface="Wingdings" panose="05000000000000000000" pitchFamily="2" charset="2"/>
              <a:buChar char="Ø"/>
            </a:pPr>
            <a:r>
              <a:rPr lang="ja-JP" altLang="en-US" dirty="0"/>
              <a:t>マクロ経済を表す基本式で貿易摩擦を考える</a:t>
            </a:r>
            <a:endParaRPr lang="pt-BR" altLang="ja-JP" dirty="0"/>
          </a:p>
          <a:p>
            <a:pPr marL="0" indent="0">
              <a:buNone/>
            </a:pPr>
            <a:r>
              <a:rPr lang="pt-BR" altLang="ja-JP" dirty="0"/>
              <a:t>Y(</a:t>
            </a:r>
            <a:r>
              <a:rPr lang="ja-JP" altLang="en-US" dirty="0"/>
              <a:t>国内生産</a:t>
            </a:r>
            <a:r>
              <a:rPr lang="en-US" altLang="ja-JP" dirty="0"/>
              <a:t>)</a:t>
            </a:r>
            <a:r>
              <a:rPr lang="ja-JP" altLang="en-US" dirty="0"/>
              <a:t>＋</a:t>
            </a:r>
            <a:r>
              <a:rPr lang="pt-BR" altLang="ja-JP" dirty="0"/>
              <a:t>M(</a:t>
            </a:r>
            <a:r>
              <a:rPr lang="ja-JP" altLang="en-US" dirty="0"/>
              <a:t>輸入</a:t>
            </a:r>
            <a:r>
              <a:rPr lang="en-US" altLang="ja-JP" dirty="0"/>
              <a:t>)</a:t>
            </a:r>
            <a:r>
              <a:rPr lang="ja-JP" altLang="en-US" dirty="0"/>
              <a:t>＝</a:t>
            </a:r>
            <a:r>
              <a:rPr lang="pt-BR" altLang="ja-JP" dirty="0"/>
              <a:t>C(</a:t>
            </a:r>
            <a:r>
              <a:rPr lang="ja-JP" altLang="en-US" dirty="0"/>
              <a:t>消費</a:t>
            </a:r>
            <a:r>
              <a:rPr lang="en-US" altLang="ja-JP" dirty="0"/>
              <a:t>)</a:t>
            </a:r>
            <a:r>
              <a:rPr lang="ja-JP" altLang="en-US" dirty="0"/>
              <a:t>＋</a:t>
            </a:r>
            <a:r>
              <a:rPr lang="pt-BR" altLang="ja-JP" dirty="0"/>
              <a:t>I(</a:t>
            </a:r>
            <a:r>
              <a:rPr lang="ja-JP" altLang="en-US" dirty="0"/>
              <a:t>投資</a:t>
            </a:r>
            <a:r>
              <a:rPr lang="en-US" altLang="ja-JP" dirty="0"/>
              <a:t>)</a:t>
            </a:r>
            <a:r>
              <a:rPr lang="ja-JP" altLang="en-US" dirty="0"/>
              <a:t>＋</a:t>
            </a:r>
            <a:r>
              <a:rPr lang="pt-BR" altLang="ja-JP" dirty="0"/>
              <a:t>G(</a:t>
            </a:r>
            <a:r>
              <a:rPr lang="ja-JP" altLang="en-US" dirty="0"/>
              <a:t>政府支出</a:t>
            </a:r>
            <a:r>
              <a:rPr lang="en-US" altLang="ja-JP" dirty="0"/>
              <a:t>)</a:t>
            </a:r>
            <a:r>
              <a:rPr lang="ja-JP" altLang="en-US" dirty="0"/>
              <a:t>＋</a:t>
            </a:r>
            <a:r>
              <a:rPr lang="pt-BR" altLang="ja-JP" dirty="0"/>
              <a:t>X(</a:t>
            </a:r>
            <a:r>
              <a:rPr lang="ja-JP" altLang="en-US" dirty="0"/>
              <a:t>輸出</a:t>
            </a:r>
            <a:r>
              <a:rPr lang="en-US" altLang="ja-JP" dirty="0"/>
              <a:t>)</a:t>
            </a:r>
          </a:p>
          <a:p>
            <a:pPr marL="0" indent="0">
              <a:buNone/>
            </a:pPr>
            <a:r>
              <a:rPr lang="ja-JP" altLang="en-US" dirty="0"/>
              <a:t>　　（国内総供給）　＝（需要先（家計・企業・政府・外国））</a:t>
            </a:r>
          </a:p>
          <a:p>
            <a:pPr>
              <a:buFont typeface="Wingdings" panose="05000000000000000000" pitchFamily="2" charset="2"/>
              <a:buChar char="Ø"/>
            </a:pPr>
            <a:r>
              <a:rPr lang="ja-JP" altLang="en-US" dirty="0"/>
              <a:t>知りたい貿易収支を左辺に表すと、</a:t>
            </a:r>
            <a:endParaRPr lang="en-US" altLang="ja-JP" dirty="0"/>
          </a:p>
          <a:p>
            <a:pPr marL="0" indent="0" algn="ctr">
              <a:buNone/>
            </a:pPr>
            <a:r>
              <a:rPr lang="en-US" altLang="ja-JP" dirty="0"/>
              <a:t>X―M</a:t>
            </a:r>
            <a:r>
              <a:rPr lang="ja-JP" altLang="en-US" dirty="0"/>
              <a:t>＝</a:t>
            </a:r>
            <a:r>
              <a:rPr lang="en-US" altLang="ja-JP" dirty="0"/>
              <a:t>Y―</a:t>
            </a:r>
            <a:r>
              <a:rPr lang="ja-JP" altLang="en-US" dirty="0"/>
              <a:t>（</a:t>
            </a:r>
            <a:r>
              <a:rPr lang="en-US" altLang="ja-JP" dirty="0"/>
              <a:t>C</a:t>
            </a:r>
            <a:r>
              <a:rPr lang="ja-JP" altLang="en-US" dirty="0"/>
              <a:t>＋</a:t>
            </a:r>
            <a:r>
              <a:rPr lang="en-US" altLang="ja-JP" dirty="0"/>
              <a:t>I</a:t>
            </a:r>
            <a:r>
              <a:rPr lang="ja-JP" altLang="en-US" dirty="0"/>
              <a:t>＋</a:t>
            </a:r>
            <a:r>
              <a:rPr lang="en-US" altLang="ja-JP" dirty="0"/>
              <a:t>G</a:t>
            </a:r>
            <a:r>
              <a:rPr lang="ja-JP" altLang="en-US" dirty="0"/>
              <a:t>）</a:t>
            </a:r>
          </a:p>
          <a:p>
            <a:pPr marL="0" indent="0">
              <a:buNone/>
            </a:pPr>
            <a:r>
              <a:rPr lang="en-US" altLang="ja-JP" dirty="0">
                <a:sym typeface="Wingdings" panose="05000000000000000000" pitchFamily="2" charset="2"/>
              </a:rPr>
              <a:t></a:t>
            </a:r>
            <a:r>
              <a:rPr lang="ja-JP" altLang="en-US" dirty="0">
                <a:sym typeface="Wingdings" panose="05000000000000000000" pitchFamily="2" charset="2"/>
              </a:rPr>
              <a:t>貿</a:t>
            </a:r>
            <a:r>
              <a:rPr lang="ja-JP" altLang="en-US" dirty="0"/>
              <a:t>易収支は国内生産（</a:t>
            </a:r>
            <a:r>
              <a:rPr lang="en-US" altLang="ja-JP" dirty="0"/>
              <a:t>Y</a:t>
            </a:r>
            <a:r>
              <a:rPr lang="ja-JP" altLang="en-US" dirty="0"/>
              <a:t>）と国内需要（</a:t>
            </a:r>
            <a:r>
              <a:rPr lang="en-US" altLang="ja-JP" dirty="0"/>
              <a:t>C+I+G</a:t>
            </a:r>
            <a:r>
              <a:rPr lang="ja-JP" altLang="en-US" dirty="0"/>
              <a:t>）の大小関係で決定</a:t>
            </a:r>
            <a:endParaRPr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貿易</a:t>
            </a:r>
            <a:r>
              <a:rPr lang="ja-JP" altLang="en-US" dirty="0"/>
              <a:t>摩擦の背景には赤字国の過剰消費と黒字国の過剰貯蓄という構造</a:t>
            </a:r>
            <a:endParaRPr lang="en-US" altLang="ja-JP" dirty="0"/>
          </a:p>
          <a:p>
            <a:pPr marL="0" indent="0">
              <a:buNone/>
            </a:pPr>
            <a:r>
              <a:rPr lang="en-US" altLang="ja-JP" dirty="0">
                <a:sym typeface="Wingdings" panose="05000000000000000000" pitchFamily="2" charset="2"/>
              </a:rPr>
              <a:t></a:t>
            </a:r>
            <a:r>
              <a:rPr lang="ja-JP" altLang="en-US" dirty="0"/>
              <a:t>不均衡是正には貿易相手国を一方的に非難するのではなく、互いにこうした国内の状況を変えていく努力が必要</a:t>
            </a:r>
          </a:p>
        </p:txBody>
      </p:sp>
      <p:sp>
        <p:nvSpPr>
          <p:cNvPr id="3" name="Slide Number Placeholder 2">
            <a:extLst>
              <a:ext uri="{FF2B5EF4-FFF2-40B4-BE49-F238E27FC236}">
                <a16:creationId xmlns:a16="http://schemas.microsoft.com/office/drawing/2014/main" id="{9F2F4C04-78D0-F5D9-6088-55106789FABE}"/>
              </a:ext>
            </a:extLst>
          </p:cNvPr>
          <p:cNvSpPr>
            <a:spLocks noGrp="1"/>
          </p:cNvSpPr>
          <p:nvPr>
            <p:ph type="sldNum" sz="quarter" idx="12"/>
          </p:nvPr>
        </p:nvSpPr>
        <p:spPr/>
        <p:txBody>
          <a:bodyPr/>
          <a:lstStyle/>
          <a:p>
            <a:fld id="{28BD686F-C9FF-4717-8FCE-A9A8E00F4F71}" type="slidenum">
              <a:rPr kumimoji="1" lang="ja-JP" altLang="en-US" smtClean="0"/>
              <a:t>6</a:t>
            </a:fld>
            <a:endParaRPr kumimoji="1" lang="ja-JP" alt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CC93F8A-361E-5CA3-EFF5-CDFEE592F85F}"/>
                  </a:ext>
                </a:extLst>
              </p14:cNvPr>
              <p14:cNvContentPartPr/>
              <p14:nvPr/>
            </p14:nvContentPartPr>
            <p14:xfrm>
              <a:off x="826193" y="1818197"/>
              <a:ext cx="2644200" cy="258120"/>
            </p14:xfrm>
          </p:contentPart>
        </mc:Choice>
        <mc:Fallback>
          <p:pic>
            <p:nvPicPr>
              <p:cNvPr id="4" name="Ink 3">
                <a:extLst>
                  <a:ext uri="{FF2B5EF4-FFF2-40B4-BE49-F238E27FC236}">
                    <a16:creationId xmlns:a16="http://schemas.microsoft.com/office/drawing/2014/main" id="{5CC93F8A-361E-5CA3-EFF5-CDFEE592F85F}"/>
                  </a:ext>
                </a:extLst>
              </p:cNvPr>
              <p:cNvPicPr/>
              <p:nvPr/>
            </p:nvPicPr>
            <p:blipFill>
              <a:blip r:embed="rId3"/>
              <a:stretch>
                <a:fillRect/>
              </a:stretch>
            </p:blipFill>
            <p:spPr>
              <a:xfrm>
                <a:off x="754553" y="1674197"/>
                <a:ext cx="2787840" cy="545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A71D3779-4C55-15D8-CDCD-3476BB2B1292}"/>
                  </a:ext>
                </a:extLst>
              </p14:cNvPr>
              <p14:cNvContentPartPr/>
              <p14:nvPr/>
            </p14:nvContentPartPr>
            <p14:xfrm>
              <a:off x="649433" y="2854277"/>
              <a:ext cx="1680840" cy="26280"/>
            </p14:xfrm>
          </p:contentPart>
        </mc:Choice>
        <mc:Fallback>
          <p:pic>
            <p:nvPicPr>
              <p:cNvPr id="6" name="Ink 5">
                <a:extLst>
                  <a:ext uri="{FF2B5EF4-FFF2-40B4-BE49-F238E27FC236}">
                    <a16:creationId xmlns:a16="http://schemas.microsoft.com/office/drawing/2014/main" id="{A71D3779-4C55-15D8-CDCD-3476BB2B1292}"/>
                  </a:ext>
                </a:extLst>
              </p:cNvPr>
              <p:cNvPicPr/>
              <p:nvPr/>
            </p:nvPicPr>
            <p:blipFill>
              <a:blip r:embed="rId5"/>
              <a:stretch>
                <a:fillRect/>
              </a:stretch>
            </p:blipFill>
            <p:spPr>
              <a:xfrm>
                <a:off x="577433" y="2710277"/>
                <a:ext cx="182448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345E028B-6EB7-A091-374E-0C5569F2B715}"/>
                  </a:ext>
                </a:extLst>
              </p14:cNvPr>
              <p14:cNvContentPartPr/>
              <p14:nvPr/>
            </p14:nvContentPartPr>
            <p14:xfrm>
              <a:off x="2880713" y="2781197"/>
              <a:ext cx="985320" cy="43920"/>
            </p14:xfrm>
          </p:contentPart>
        </mc:Choice>
        <mc:Fallback>
          <p:pic>
            <p:nvPicPr>
              <p:cNvPr id="7" name="Ink 6">
                <a:extLst>
                  <a:ext uri="{FF2B5EF4-FFF2-40B4-BE49-F238E27FC236}">
                    <a16:creationId xmlns:a16="http://schemas.microsoft.com/office/drawing/2014/main" id="{345E028B-6EB7-A091-374E-0C5569F2B715}"/>
                  </a:ext>
                </a:extLst>
              </p:cNvPr>
              <p:cNvPicPr/>
              <p:nvPr/>
            </p:nvPicPr>
            <p:blipFill>
              <a:blip r:embed="rId7"/>
              <a:stretch>
                <a:fillRect/>
              </a:stretch>
            </p:blipFill>
            <p:spPr>
              <a:xfrm>
                <a:off x="2808713" y="2637557"/>
                <a:ext cx="112896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4023BDE2-1FE6-10E0-E2E0-A477F8450144}"/>
                  </a:ext>
                </a:extLst>
              </p14:cNvPr>
              <p14:cNvContentPartPr/>
              <p14:nvPr/>
            </p14:nvContentPartPr>
            <p14:xfrm>
              <a:off x="1498313" y="3257837"/>
              <a:ext cx="1800000" cy="201960"/>
            </p14:xfrm>
          </p:contentPart>
        </mc:Choice>
        <mc:Fallback>
          <p:pic>
            <p:nvPicPr>
              <p:cNvPr id="8" name="Ink 7">
                <a:extLst>
                  <a:ext uri="{FF2B5EF4-FFF2-40B4-BE49-F238E27FC236}">
                    <a16:creationId xmlns:a16="http://schemas.microsoft.com/office/drawing/2014/main" id="{4023BDE2-1FE6-10E0-E2E0-A477F8450144}"/>
                  </a:ext>
                </a:extLst>
              </p:cNvPr>
              <p:cNvPicPr/>
              <p:nvPr/>
            </p:nvPicPr>
            <p:blipFill>
              <a:blip r:embed="rId9"/>
              <a:stretch>
                <a:fillRect/>
              </a:stretch>
            </p:blipFill>
            <p:spPr>
              <a:xfrm>
                <a:off x="1426313" y="3114197"/>
                <a:ext cx="1943640" cy="489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8A8D9B30-E3F4-A460-E89A-8F6C494951D3}"/>
                  </a:ext>
                </a:extLst>
              </p14:cNvPr>
              <p14:cNvContentPartPr/>
              <p14:nvPr/>
            </p14:nvContentPartPr>
            <p14:xfrm>
              <a:off x="4377233" y="2814677"/>
              <a:ext cx="923400" cy="33120"/>
            </p14:xfrm>
          </p:contentPart>
        </mc:Choice>
        <mc:Fallback>
          <p:pic>
            <p:nvPicPr>
              <p:cNvPr id="9" name="Ink 8">
                <a:extLst>
                  <a:ext uri="{FF2B5EF4-FFF2-40B4-BE49-F238E27FC236}">
                    <a16:creationId xmlns:a16="http://schemas.microsoft.com/office/drawing/2014/main" id="{8A8D9B30-E3F4-A460-E89A-8F6C494951D3}"/>
                  </a:ext>
                </a:extLst>
              </p:cNvPr>
              <p:cNvPicPr/>
              <p:nvPr/>
            </p:nvPicPr>
            <p:blipFill>
              <a:blip r:embed="rId11"/>
              <a:stretch>
                <a:fillRect/>
              </a:stretch>
            </p:blipFill>
            <p:spPr>
              <a:xfrm>
                <a:off x="4305593" y="2670677"/>
                <a:ext cx="10670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2167502F-778C-C5EE-89CC-A338892CB99D}"/>
                  </a:ext>
                </a:extLst>
              </p14:cNvPr>
              <p14:cNvContentPartPr/>
              <p14:nvPr/>
            </p14:nvContentPartPr>
            <p14:xfrm>
              <a:off x="5958353" y="3284477"/>
              <a:ext cx="469080" cy="24120"/>
            </p14:xfrm>
          </p:contentPart>
        </mc:Choice>
        <mc:Fallback>
          <p:pic>
            <p:nvPicPr>
              <p:cNvPr id="10" name="Ink 9">
                <a:extLst>
                  <a:ext uri="{FF2B5EF4-FFF2-40B4-BE49-F238E27FC236}">
                    <a16:creationId xmlns:a16="http://schemas.microsoft.com/office/drawing/2014/main" id="{2167502F-778C-C5EE-89CC-A338892CB99D}"/>
                  </a:ext>
                </a:extLst>
              </p:cNvPr>
              <p:cNvPicPr/>
              <p:nvPr/>
            </p:nvPicPr>
            <p:blipFill>
              <a:blip r:embed="rId13"/>
              <a:stretch>
                <a:fillRect/>
              </a:stretch>
            </p:blipFill>
            <p:spPr>
              <a:xfrm>
                <a:off x="5886713" y="3140477"/>
                <a:ext cx="61272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F9D9A5B9-5BE8-9C47-6594-5785EE8C1BCC}"/>
                  </a:ext>
                </a:extLst>
              </p14:cNvPr>
              <p14:cNvContentPartPr/>
              <p14:nvPr/>
            </p14:nvContentPartPr>
            <p14:xfrm>
              <a:off x="5799233" y="2917277"/>
              <a:ext cx="778320" cy="360"/>
            </p14:xfrm>
          </p:contentPart>
        </mc:Choice>
        <mc:Fallback>
          <p:pic>
            <p:nvPicPr>
              <p:cNvPr id="11" name="Ink 10">
                <a:extLst>
                  <a:ext uri="{FF2B5EF4-FFF2-40B4-BE49-F238E27FC236}">
                    <a16:creationId xmlns:a16="http://schemas.microsoft.com/office/drawing/2014/main" id="{F9D9A5B9-5BE8-9C47-6594-5785EE8C1BCC}"/>
                  </a:ext>
                </a:extLst>
              </p:cNvPr>
              <p:cNvPicPr/>
              <p:nvPr/>
            </p:nvPicPr>
            <p:blipFill>
              <a:blip r:embed="rId15"/>
              <a:stretch>
                <a:fillRect/>
              </a:stretch>
            </p:blipFill>
            <p:spPr>
              <a:xfrm>
                <a:off x="5727593" y="2773637"/>
                <a:ext cx="92196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85763CDF-C350-895E-9423-1B6FBB5DD347}"/>
                  </a:ext>
                </a:extLst>
              </p14:cNvPr>
              <p14:cNvContentPartPr/>
              <p14:nvPr/>
            </p14:nvContentPartPr>
            <p14:xfrm>
              <a:off x="7006313" y="3264317"/>
              <a:ext cx="473040" cy="9000"/>
            </p14:xfrm>
          </p:contentPart>
        </mc:Choice>
        <mc:Fallback>
          <p:pic>
            <p:nvPicPr>
              <p:cNvPr id="12" name="Ink 11">
                <a:extLst>
                  <a:ext uri="{FF2B5EF4-FFF2-40B4-BE49-F238E27FC236}">
                    <a16:creationId xmlns:a16="http://schemas.microsoft.com/office/drawing/2014/main" id="{85763CDF-C350-895E-9423-1B6FBB5DD347}"/>
                  </a:ext>
                </a:extLst>
              </p:cNvPr>
              <p:cNvPicPr/>
              <p:nvPr/>
            </p:nvPicPr>
            <p:blipFill>
              <a:blip r:embed="rId17"/>
              <a:stretch>
                <a:fillRect/>
              </a:stretch>
            </p:blipFill>
            <p:spPr>
              <a:xfrm>
                <a:off x="6934673" y="3120317"/>
                <a:ext cx="61668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5404EABF-1873-1263-2B6E-93690A895463}"/>
                  </a:ext>
                </a:extLst>
              </p14:cNvPr>
              <p14:cNvContentPartPr/>
              <p14:nvPr/>
            </p14:nvContentPartPr>
            <p14:xfrm>
              <a:off x="7233113" y="2838797"/>
              <a:ext cx="1533600" cy="10800"/>
            </p14:xfrm>
          </p:contentPart>
        </mc:Choice>
        <mc:Fallback>
          <p:pic>
            <p:nvPicPr>
              <p:cNvPr id="13" name="Ink 12">
                <a:extLst>
                  <a:ext uri="{FF2B5EF4-FFF2-40B4-BE49-F238E27FC236}">
                    <a16:creationId xmlns:a16="http://schemas.microsoft.com/office/drawing/2014/main" id="{5404EABF-1873-1263-2B6E-93690A895463}"/>
                  </a:ext>
                </a:extLst>
              </p:cNvPr>
              <p:cNvPicPr/>
              <p:nvPr/>
            </p:nvPicPr>
            <p:blipFill>
              <a:blip r:embed="rId19"/>
              <a:stretch>
                <a:fillRect/>
              </a:stretch>
            </p:blipFill>
            <p:spPr>
              <a:xfrm>
                <a:off x="7161473" y="2695157"/>
                <a:ext cx="167724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702CCD94-B4A7-1958-F77B-8F498C8CBBAF}"/>
                  </a:ext>
                </a:extLst>
              </p14:cNvPr>
              <p14:cNvContentPartPr/>
              <p14:nvPr/>
            </p14:nvContentPartPr>
            <p14:xfrm>
              <a:off x="7986233" y="3306077"/>
              <a:ext cx="438120" cy="3240"/>
            </p14:xfrm>
          </p:contentPart>
        </mc:Choice>
        <mc:Fallback>
          <p:pic>
            <p:nvPicPr>
              <p:cNvPr id="14" name="Ink 13">
                <a:extLst>
                  <a:ext uri="{FF2B5EF4-FFF2-40B4-BE49-F238E27FC236}">
                    <a16:creationId xmlns:a16="http://schemas.microsoft.com/office/drawing/2014/main" id="{702CCD94-B4A7-1958-F77B-8F498C8CBBAF}"/>
                  </a:ext>
                </a:extLst>
              </p:cNvPr>
              <p:cNvPicPr/>
              <p:nvPr/>
            </p:nvPicPr>
            <p:blipFill>
              <a:blip r:embed="rId21"/>
              <a:stretch>
                <a:fillRect/>
              </a:stretch>
            </p:blipFill>
            <p:spPr>
              <a:xfrm>
                <a:off x="7914593" y="3162077"/>
                <a:ext cx="58176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402041BC-A252-6A88-D37D-E00676AE24C2}"/>
                  </a:ext>
                </a:extLst>
              </p14:cNvPr>
              <p14:cNvContentPartPr/>
              <p14:nvPr/>
            </p14:nvContentPartPr>
            <p14:xfrm>
              <a:off x="9323273" y="2822957"/>
              <a:ext cx="916560" cy="16560"/>
            </p14:xfrm>
          </p:contentPart>
        </mc:Choice>
        <mc:Fallback>
          <p:pic>
            <p:nvPicPr>
              <p:cNvPr id="15" name="Ink 14">
                <a:extLst>
                  <a:ext uri="{FF2B5EF4-FFF2-40B4-BE49-F238E27FC236}">
                    <a16:creationId xmlns:a16="http://schemas.microsoft.com/office/drawing/2014/main" id="{402041BC-A252-6A88-D37D-E00676AE24C2}"/>
                  </a:ext>
                </a:extLst>
              </p:cNvPr>
              <p:cNvPicPr/>
              <p:nvPr/>
            </p:nvPicPr>
            <p:blipFill>
              <a:blip r:embed="rId23"/>
              <a:stretch>
                <a:fillRect/>
              </a:stretch>
            </p:blipFill>
            <p:spPr>
              <a:xfrm>
                <a:off x="9251633" y="2679317"/>
                <a:ext cx="106020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6706E7E5-5E7D-04AA-0198-436AA57A7BE8}"/>
                  </a:ext>
                </a:extLst>
              </p14:cNvPr>
              <p14:cNvContentPartPr/>
              <p14:nvPr/>
            </p14:nvContentPartPr>
            <p14:xfrm>
              <a:off x="8959313" y="3334877"/>
              <a:ext cx="524160" cy="3600"/>
            </p14:xfrm>
          </p:contentPart>
        </mc:Choice>
        <mc:Fallback>
          <p:pic>
            <p:nvPicPr>
              <p:cNvPr id="16" name="Ink 15">
                <a:extLst>
                  <a:ext uri="{FF2B5EF4-FFF2-40B4-BE49-F238E27FC236}">
                    <a16:creationId xmlns:a16="http://schemas.microsoft.com/office/drawing/2014/main" id="{6706E7E5-5E7D-04AA-0198-436AA57A7BE8}"/>
                  </a:ext>
                </a:extLst>
              </p:cNvPr>
              <p:cNvPicPr/>
              <p:nvPr/>
            </p:nvPicPr>
            <p:blipFill>
              <a:blip r:embed="rId25"/>
              <a:stretch>
                <a:fillRect/>
              </a:stretch>
            </p:blipFill>
            <p:spPr>
              <a:xfrm>
                <a:off x="8887673" y="3190877"/>
                <a:ext cx="66780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A19CB237-B61B-A885-F224-479D1F5D6EC7}"/>
                  </a:ext>
                </a:extLst>
              </p14:cNvPr>
              <p14:cNvContentPartPr/>
              <p14:nvPr/>
            </p14:nvContentPartPr>
            <p14:xfrm>
              <a:off x="4406393" y="4209677"/>
              <a:ext cx="131760" cy="7920"/>
            </p14:xfrm>
          </p:contentPart>
        </mc:Choice>
        <mc:Fallback>
          <p:pic>
            <p:nvPicPr>
              <p:cNvPr id="17" name="Ink 16">
                <a:extLst>
                  <a:ext uri="{FF2B5EF4-FFF2-40B4-BE49-F238E27FC236}">
                    <a16:creationId xmlns:a16="http://schemas.microsoft.com/office/drawing/2014/main" id="{A19CB237-B61B-A885-F224-479D1F5D6EC7}"/>
                  </a:ext>
                </a:extLst>
              </p:cNvPr>
              <p:cNvPicPr/>
              <p:nvPr/>
            </p:nvPicPr>
            <p:blipFill>
              <a:blip r:embed="rId27"/>
              <a:stretch>
                <a:fillRect/>
              </a:stretch>
            </p:blipFill>
            <p:spPr>
              <a:xfrm>
                <a:off x="4334393" y="4065677"/>
                <a:ext cx="27540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F158989C-A441-5810-5836-4748C0F1576E}"/>
                  </a:ext>
                </a:extLst>
              </p14:cNvPr>
              <p14:cNvContentPartPr/>
              <p14:nvPr/>
            </p14:nvContentPartPr>
            <p14:xfrm>
              <a:off x="5012273" y="4205357"/>
              <a:ext cx="145440" cy="2880"/>
            </p14:xfrm>
          </p:contentPart>
        </mc:Choice>
        <mc:Fallback>
          <p:pic>
            <p:nvPicPr>
              <p:cNvPr id="18" name="Ink 17">
                <a:extLst>
                  <a:ext uri="{FF2B5EF4-FFF2-40B4-BE49-F238E27FC236}">
                    <a16:creationId xmlns:a16="http://schemas.microsoft.com/office/drawing/2014/main" id="{F158989C-A441-5810-5836-4748C0F1576E}"/>
                  </a:ext>
                </a:extLst>
              </p:cNvPr>
              <p:cNvPicPr/>
              <p:nvPr/>
            </p:nvPicPr>
            <p:blipFill>
              <a:blip r:embed="rId29"/>
              <a:stretch>
                <a:fillRect/>
              </a:stretch>
            </p:blipFill>
            <p:spPr>
              <a:xfrm>
                <a:off x="4940633" y="4061357"/>
                <a:ext cx="28908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0F4A3676-B50A-1834-0A6E-E0BCC8FB5F20}"/>
                  </a:ext>
                </a:extLst>
              </p14:cNvPr>
              <p14:cNvContentPartPr/>
              <p14:nvPr/>
            </p14:nvContentPartPr>
            <p14:xfrm>
              <a:off x="4289753" y="4405517"/>
              <a:ext cx="860760" cy="14760"/>
            </p14:xfrm>
          </p:contentPart>
        </mc:Choice>
        <mc:Fallback>
          <p:pic>
            <p:nvPicPr>
              <p:cNvPr id="19" name="Ink 18">
                <a:extLst>
                  <a:ext uri="{FF2B5EF4-FFF2-40B4-BE49-F238E27FC236}">
                    <a16:creationId xmlns:a16="http://schemas.microsoft.com/office/drawing/2014/main" id="{0F4A3676-B50A-1834-0A6E-E0BCC8FB5F20}"/>
                  </a:ext>
                </a:extLst>
              </p:cNvPr>
              <p:cNvPicPr/>
              <p:nvPr/>
            </p:nvPicPr>
            <p:blipFill>
              <a:blip r:embed="rId31"/>
              <a:stretch>
                <a:fillRect/>
              </a:stretch>
            </p:blipFill>
            <p:spPr>
              <a:xfrm>
                <a:off x="4254113" y="4369517"/>
                <a:ext cx="93240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3E7908B4-5F2E-746F-2363-4A2FEC8082D5}"/>
                  </a:ext>
                </a:extLst>
              </p14:cNvPr>
              <p14:cNvContentPartPr/>
              <p14:nvPr/>
            </p14:nvContentPartPr>
            <p14:xfrm>
              <a:off x="1006553" y="4832117"/>
              <a:ext cx="1232640" cy="81000"/>
            </p14:xfrm>
          </p:contentPart>
        </mc:Choice>
        <mc:Fallback>
          <p:pic>
            <p:nvPicPr>
              <p:cNvPr id="20" name="Ink 19">
                <a:extLst>
                  <a:ext uri="{FF2B5EF4-FFF2-40B4-BE49-F238E27FC236}">
                    <a16:creationId xmlns:a16="http://schemas.microsoft.com/office/drawing/2014/main" id="{3E7908B4-5F2E-746F-2363-4A2FEC8082D5}"/>
                  </a:ext>
                </a:extLst>
              </p:cNvPr>
              <p:cNvPicPr/>
              <p:nvPr/>
            </p:nvPicPr>
            <p:blipFill>
              <a:blip r:embed="rId33"/>
              <a:stretch>
                <a:fillRect/>
              </a:stretch>
            </p:blipFill>
            <p:spPr>
              <a:xfrm>
                <a:off x="970553" y="4796477"/>
                <a:ext cx="130428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F006961D-36E6-3FCC-EDA7-6BA170771DB6}"/>
                  </a:ext>
                </a:extLst>
              </p14:cNvPr>
              <p14:cNvContentPartPr/>
              <p14:nvPr/>
            </p14:nvContentPartPr>
            <p14:xfrm>
              <a:off x="5587553" y="4210757"/>
              <a:ext cx="147960" cy="6120"/>
            </p14:xfrm>
          </p:contentPart>
        </mc:Choice>
        <mc:Fallback>
          <p:pic>
            <p:nvPicPr>
              <p:cNvPr id="21" name="Ink 20">
                <a:extLst>
                  <a:ext uri="{FF2B5EF4-FFF2-40B4-BE49-F238E27FC236}">
                    <a16:creationId xmlns:a16="http://schemas.microsoft.com/office/drawing/2014/main" id="{F006961D-36E6-3FCC-EDA7-6BA170771DB6}"/>
                  </a:ext>
                </a:extLst>
              </p:cNvPr>
              <p:cNvPicPr/>
              <p:nvPr/>
            </p:nvPicPr>
            <p:blipFill>
              <a:blip r:embed="rId35"/>
              <a:stretch>
                <a:fillRect/>
              </a:stretch>
            </p:blipFill>
            <p:spPr>
              <a:xfrm>
                <a:off x="5515553" y="4067117"/>
                <a:ext cx="29160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9CBE9955-F46A-1786-F221-DC1E81651C5C}"/>
                  </a:ext>
                </a:extLst>
              </p14:cNvPr>
              <p14:cNvContentPartPr/>
              <p14:nvPr/>
            </p14:nvContentPartPr>
            <p14:xfrm>
              <a:off x="2698553" y="4646357"/>
              <a:ext cx="1758240" cy="61200"/>
            </p14:xfrm>
          </p:contentPart>
        </mc:Choice>
        <mc:Fallback>
          <p:pic>
            <p:nvPicPr>
              <p:cNvPr id="22" name="Ink 21">
                <a:extLst>
                  <a:ext uri="{FF2B5EF4-FFF2-40B4-BE49-F238E27FC236}">
                    <a16:creationId xmlns:a16="http://schemas.microsoft.com/office/drawing/2014/main" id="{9CBE9955-F46A-1786-F221-DC1E81651C5C}"/>
                  </a:ext>
                </a:extLst>
              </p:cNvPr>
              <p:cNvPicPr/>
              <p:nvPr/>
            </p:nvPicPr>
            <p:blipFill>
              <a:blip r:embed="rId37"/>
              <a:stretch>
                <a:fillRect/>
              </a:stretch>
            </p:blipFill>
            <p:spPr>
              <a:xfrm>
                <a:off x="2626553" y="4502357"/>
                <a:ext cx="190188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87CDCCA9-EF65-A12A-A801-390AA0322C1C}"/>
                  </a:ext>
                </a:extLst>
              </p14:cNvPr>
              <p14:cNvContentPartPr/>
              <p14:nvPr/>
            </p14:nvContentPartPr>
            <p14:xfrm>
              <a:off x="6414473" y="4180517"/>
              <a:ext cx="1252440" cy="81360"/>
            </p14:xfrm>
          </p:contentPart>
        </mc:Choice>
        <mc:Fallback>
          <p:pic>
            <p:nvPicPr>
              <p:cNvPr id="23" name="Ink 22">
                <a:extLst>
                  <a:ext uri="{FF2B5EF4-FFF2-40B4-BE49-F238E27FC236}">
                    <a16:creationId xmlns:a16="http://schemas.microsoft.com/office/drawing/2014/main" id="{87CDCCA9-EF65-A12A-A801-390AA0322C1C}"/>
                  </a:ext>
                </a:extLst>
              </p:cNvPr>
              <p:cNvPicPr/>
              <p:nvPr/>
            </p:nvPicPr>
            <p:blipFill>
              <a:blip r:embed="rId39"/>
              <a:stretch>
                <a:fillRect/>
              </a:stretch>
            </p:blipFill>
            <p:spPr>
              <a:xfrm>
                <a:off x="6342473" y="4036877"/>
                <a:ext cx="139608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FA5EB7BF-7CAE-15AC-6428-4B6ED90FD81E}"/>
                  </a:ext>
                </a:extLst>
              </p14:cNvPr>
              <p14:cNvContentPartPr/>
              <p14:nvPr/>
            </p14:nvContentPartPr>
            <p14:xfrm>
              <a:off x="5215673" y="4566437"/>
              <a:ext cx="2726640" cy="83520"/>
            </p14:xfrm>
          </p:contentPart>
        </mc:Choice>
        <mc:Fallback>
          <p:pic>
            <p:nvPicPr>
              <p:cNvPr id="24" name="Ink 23">
                <a:extLst>
                  <a:ext uri="{FF2B5EF4-FFF2-40B4-BE49-F238E27FC236}">
                    <a16:creationId xmlns:a16="http://schemas.microsoft.com/office/drawing/2014/main" id="{FA5EB7BF-7CAE-15AC-6428-4B6ED90FD81E}"/>
                  </a:ext>
                </a:extLst>
              </p:cNvPr>
              <p:cNvPicPr/>
              <p:nvPr/>
            </p:nvPicPr>
            <p:blipFill>
              <a:blip r:embed="rId41"/>
              <a:stretch>
                <a:fillRect/>
              </a:stretch>
            </p:blipFill>
            <p:spPr>
              <a:xfrm>
                <a:off x="5143673" y="4422797"/>
                <a:ext cx="2870280" cy="371160"/>
              </a:xfrm>
              <a:prstGeom prst="rect">
                <a:avLst/>
              </a:prstGeom>
            </p:spPr>
          </p:pic>
        </mc:Fallback>
      </mc:AlternateContent>
    </p:spTree>
    <p:extLst>
      <p:ext uri="{BB962C8B-B14F-4D97-AF65-F5344CB8AC3E}">
        <p14:creationId xmlns:p14="http://schemas.microsoft.com/office/powerpoint/2010/main" val="372866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4E8A7B-5C7C-7ACD-DA64-440AD734EB8F}"/>
              </a:ext>
            </a:extLst>
          </p:cNvPr>
          <p:cNvSpPr>
            <a:spLocks noGrp="1"/>
          </p:cNvSpPr>
          <p:nvPr>
            <p:ph type="title"/>
          </p:nvPr>
        </p:nvSpPr>
        <p:spPr>
          <a:xfrm>
            <a:off x="881063" y="0"/>
            <a:ext cx="10515600" cy="1325563"/>
          </a:xfrm>
        </p:spPr>
        <p:txBody>
          <a:bodyPr/>
          <a:lstStyle/>
          <a:p>
            <a:r>
              <a:rPr kumimoji="1" lang="ja-JP" altLang="en-US" dirty="0"/>
              <a:t>保護主義が台頭する背景</a:t>
            </a:r>
          </a:p>
        </p:txBody>
      </p:sp>
      <p:sp>
        <p:nvSpPr>
          <p:cNvPr id="3" name="コンテンツ プレースホルダー 2">
            <a:extLst>
              <a:ext uri="{FF2B5EF4-FFF2-40B4-BE49-F238E27FC236}">
                <a16:creationId xmlns:a16="http://schemas.microsoft.com/office/drawing/2014/main" id="{A376818D-7ECA-15E7-F914-AD529558AF1B}"/>
              </a:ext>
            </a:extLst>
          </p:cNvPr>
          <p:cNvSpPr>
            <a:spLocks noGrp="1"/>
          </p:cNvSpPr>
          <p:nvPr>
            <p:ph sz="half" idx="1"/>
          </p:nvPr>
        </p:nvSpPr>
        <p:spPr>
          <a:xfrm>
            <a:off x="214312" y="1028700"/>
            <a:ext cx="10199688" cy="6029325"/>
          </a:xfrm>
        </p:spPr>
        <p:txBody>
          <a:bodyPr>
            <a:normAutofit fontScale="92500" lnSpcReduction="10000"/>
          </a:bodyPr>
          <a:lstStyle/>
          <a:p>
            <a:r>
              <a:rPr kumimoji="1" lang="ja-JP" altLang="en-US" dirty="0"/>
              <a:t>雇用への不安</a:t>
            </a:r>
            <a:endParaRPr kumimoji="1" lang="en-US" altLang="ja-JP" dirty="0"/>
          </a:p>
          <a:p>
            <a:pPr>
              <a:buFont typeface="Wingdings" panose="05000000000000000000" pitchFamily="2" charset="2"/>
              <a:buChar char="Ø"/>
            </a:pPr>
            <a:r>
              <a:rPr kumimoji="1" lang="ja-JP" altLang="en-US" dirty="0"/>
              <a:t>オーターらの研究</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米・輸入拡大期</a:t>
            </a:r>
            <a:r>
              <a:rPr kumimoji="1" lang="en-US" altLang="ja-JP" dirty="0">
                <a:sym typeface="Wingdings" panose="05000000000000000000" pitchFamily="2" charset="2"/>
              </a:rPr>
              <a:t>99</a:t>
            </a:r>
            <a:r>
              <a:rPr lang="ja-JP" altLang="en-US" dirty="0">
                <a:sym typeface="Wingdings" panose="05000000000000000000" pitchFamily="2" charset="2"/>
              </a:rPr>
              <a:t>～</a:t>
            </a:r>
            <a:r>
              <a:rPr lang="en-US" altLang="ja-JP" dirty="0">
                <a:sym typeface="Wingdings" panose="05000000000000000000" pitchFamily="2" charset="2"/>
              </a:rPr>
              <a:t>11</a:t>
            </a:r>
            <a:r>
              <a:rPr lang="ja-JP" altLang="en-US" dirty="0">
                <a:sym typeface="Wingdings" panose="05000000000000000000" pitchFamily="2" charset="2"/>
              </a:rPr>
              <a:t>年にかけて</a:t>
            </a:r>
            <a:r>
              <a:rPr lang="en-US" altLang="ja-JP" dirty="0">
                <a:sym typeface="Wingdings" panose="05000000000000000000" pitchFamily="2" charset="2"/>
              </a:rPr>
              <a:t>200~240</a:t>
            </a:r>
            <a:r>
              <a:rPr lang="ja-JP" altLang="en-US" dirty="0">
                <a:sym typeface="Wingdings" panose="05000000000000000000" pitchFamily="2" charset="2"/>
              </a:rPr>
              <a:t>万人が製造業で職を失う</a:t>
            </a:r>
            <a:endParaRPr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中国からの輸入が多い地域で</a:t>
            </a:r>
            <a:r>
              <a:rPr kumimoji="1" lang="en-US" altLang="ja-JP" dirty="0">
                <a:sym typeface="Wingdings" panose="05000000000000000000" pitchFamily="2" charset="2"/>
              </a:rPr>
              <a:t>2016</a:t>
            </a:r>
            <a:r>
              <a:rPr kumimoji="1" lang="ja-JP" altLang="en-US" dirty="0">
                <a:sym typeface="Wingdings" panose="05000000000000000000" pitchFamily="2" charset="2"/>
              </a:rPr>
              <a:t>年共和党（トランプ）支持</a:t>
            </a:r>
            <a:endParaRPr kumimoji="1" lang="en-US" altLang="ja-JP" dirty="0"/>
          </a:p>
          <a:p>
            <a:pPr>
              <a:buFont typeface="Wingdings" panose="05000000000000000000" pitchFamily="2" charset="2"/>
              <a:buChar char="Ø"/>
            </a:pPr>
            <a:r>
              <a:rPr kumimoji="1" lang="ja-JP" altLang="en-US" dirty="0"/>
              <a:t>米ピュー・リサーチ・センターの調査</a:t>
            </a:r>
            <a:endParaRPr kumimoji="1"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「貿易は良いことだ」が</a:t>
            </a:r>
            <a:r>
              <a:rPr lang="en-US" altLang="ja-JP" dirty="0">
                <a:sym typeface="Wingdings" panose="05000000000000000000" pitchFamily="2" charset="2"/>
              </a:rPr>
              <a:t>72</a:t>
            </a:r>
            <a:r>
              <a:rPr lang="ja-JP" altLang="en-US" dirty="0">
                <a:sym typeface="Wingdings" panose="05000000000000000000" pitchFamily="2" charset="2"/>
              </a:rPr>
              <a:t>％である一方「貿易は雇用をもたらす」は</a:t>
            </a:r>
            <a:r>
              <a:rPr lang="en-US" altLang="ja-JP" dirty="0">
                <a:sym typeface="Wingdings" panose="05000000000000000000" pitchFamily="2" charset="2"/>
              </a:rPr>
              <a:t>21</a:t>
            </a:r>
            <a:r>
              <a:rPr lang="ja-JP" altLang="en-US" dirty="0">
                <a:sym typeface="Wingdings" panose="05000000000000000000" pitchFamily="2" charset="2"/>
              </a:rPr>
              <a:t>％、「賃金を上げる」は</a:t>
            </a:r>
            <a:r>
              <a:rPr lang="en-US" altLang="ja-JP" dirty="0">
                <a:sym typeface="Wingdings" panose="05000000000000000000" pitchFamily="2" charset="2"/>
              </a:rPr>
              <a:t>15</a:t>
            </a:r>
            <a:r>
              <a:rPr lang="ja-JP" altLang="en-US" dirty="0">
                <a:sym typeface="Wingdings" panose="05000000000000000000" pitchFamily="2" charset="2"/>
              </a:rPr>
              <a:t>％</a:t>
            </a:r>
            <a:endParaRPr lang="en-US" altLang="ja-JP" dirty="0">
              <a:sym typeface="Wingdings" panose="05000000000000000000" pitchFamily="2" charset="2"/>
            </a:endParaRPr>
          </a:p>
          <a:p>
            <a:pPr>
              <a:buFont typeface="Wingdings" panose="05000000000000000000" pitchFamily="2" charset="2"/>
              <a:buChar char="Ø"/>
            </a:pPr>
            <a:r>
              <a:rPr kumimoji="1" lang="ja-JP" altLang="en-US" dirty="0">
                <a:sym typeface="Wingdings" panose="05000000000000000000" pitchFamily="2" charset="2"/>
              </a:rPr>
              <a:t>日本全国</a:t>
            </a:r>
            <a:r>
              <a:rPr kumimoji="1" lang="en-US" altLang="ja-JP" dirty="0">
                <a:sym typeface="Wingdings" panose="05000000000000000000" pitchFamily="2" charset="2"/>
              </a:rPr>
              <a:t>1</a:t>
            </a:r>
            <a:r>
              <a:rPr kumimoji="1" lang="ja-JP" altLang="en-US" dirty="0">
                <a:sym typeface="Wingdings" panose="05000000000000000000" pitchFamily="2" charset="2"/>
              </a:rPr>
              <a:t>万人アンケート調査</a:t>
            </a:r>
            <a:endParaRPr kumimoji="1"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農林水産業就業者が多い地域に居住する人は貿易自由化に反対傾向</a:t>
            </a:r>
            <a:endParaRPr kumimoji="1" lang="en-US" altLang="ja-JP" dirty="0">
              <a:sym typeface="Wingdings" panose="05000000000000000000" pitchFamily="2" charset="2"/>
            </a:endParaRPr>
          </a:p>
          <a:p>
            <a:pPr marL="0" indent="0">
              <a:buNone/>
            </a:pPr>
            <a:r>
              <a:rPr lang="en-US" altLang="ja-JP" dirty="0">
                <a:sym typeface="Wingdings" panose="05000000000000000000" pitchFamily="2" charset="2"/>
              </a:rPr>
              <a:t></a:t>
            </a:r>
            <a:r>
              <a:rPr lang="ja-JP" altLang="en-US" dirty="0">
                <a:sym typeface="Wingdings" panose="05000000000000000000" pitchFamily="2" charset="2"/>
              </a:rPr>
              <a:t>引越意向無い人ほど反対強く、</a:t>
            </a:r>
            <a:r>
              <a:rPr kumimoji="1" lang="ja-JP" altLang="en-US" dirty="0"/>
              <a:t>地域経済への打撃の懸念</a:t>
            </a:r>
            <a:endParaRPr kumimoji="1" lang="en-US" altLang="ja-JP" dirty="0"/>
          </a:p>
          <a:p>
            <a:pPr>
              <a:buFont typeface="Wingdings" panose="05000000000000000000" pitchFamily="2" charset="2"/>
              <a:buChar char="Ø"/>
            </a:pPr>
            <a:r>
              <a:rPr lang="ja-JP" altLang="en-US" dirty="0"/>
              <a:t>貿易自由化の推進には打撃を受ける個人・地域への補償や輸出参加への支援なども進める必要</a:t>
            </a:r>
            <a:endParaRPr kumimoji="1" lang="ja-JP" altLang="en-US" dirty="0"/>
          </a:p>
        </p:txBody>
      </p:sp>
      <p:sp>
        <p:nvSpPr>
          <p:cNvPr id="4" name="Slide Number Placeholder 3">
            <a:extLst>
              <a:ext uri="{FF2B5EF4-FFF2-40B4-BE49-F238E27FC236}">
                <a16:creationId xmlns:a16="http://schemas.microsoft.com/office/drawing/2014/main" id="{FA4E1F50-06E7-DD0B-40EC-E369869D896C}"/>
              </a:ext>
            </a:extLst>
          </p:cNvPr>
          <p:cNvSpPr>
            <a:spLocks noGrp="1"/>
          </p:cNvSpPr>
          <p:nvPr>
            <p:ph type="sldNum" sz="quarter" idx="12"/>
          </p:nvPr>
        </p:nvSpPr>
        <p:spPr/>
        <p:txBody>
          <a:bodyPr/>
          <a:lstStyle/>
          <a:p>
            <a:fld id="{28BD686F-C9FF-4717-8FCE-A9A8E00F4F71}" type="slidenum">
              <a:rPr kumimoji="1" lang="ja-JP" altLang="en-US" smtClean="0"/>
              <a:t>7</a:t>
            </a:fld>
            <a:endParaRPr kumimoji="1" lang="ja-JP" alt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B9BF604-D5D0-53E8-2E5A-F6D8CCD43F9B}"/>
                  </a:ext>
                </a:extLst>
              </p14:cNvPr>
              <p14:cNvContentPartPr/>
              <p14:nvPr/>
            </p14:nvContentPartPr>
            <p14:xfrm>
              <a:off x="596153" y="1148957"/>
              <a:ext cx="1981080" cy="32400"/>
            </p14:xfrm>
          </p:contentPart>
        </mc:Choice>
        <mc:Fallback>
          <p:pic>
            <p:nvPicPr>
              <p:cNvPr id="5" name="Ink 4">
                <a:extLst>
                  <a:ext uri="{FF2B5EF4-FFF2-40B4-BE49-F238E27FC236}">
                    <a16:creationId xmlns:a16="http://schemas.microsoft.com/office/drawing/2014/main" id="{2B9BF604-D5D0-53E8-2E5A-F6D8CCD43F9B}"/>
                  </a:ext>
                </a:extLst>
              </p:cNvPr>
              <p:cNvPicPr/>
              <p:nvPr/>
            </p:nvPicPr>
            <p:blipFill>
              <a:blip r:embed="rId3"/>
              <a:stretch>
                <a:fillRect/>
              </a:stretch>
            </p:blipFill>
            <p:spPr>
              <a:xfrm>
                <a:off x="524153" y="1005317"/>
                <a:ext cx="212472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689FE976-CD45-9D25-4DF3-417DE6104FCA}"/>
                  </a:ext>
                </a:extLst>
              </p14:cNvPr>
              <p14:cNvContentPartPr/>
              <p14:nvPr/>
            </p14:nvContentPartPr>
            <p14:xfrm>
              <a:off x="636113" y="1638557"/>
              <a:ext cx="1153800" cy="33840"/>
            </p14:xfrm>
          </p:contentPart>
        </mc:Choice>
        <mc:Fallback>
          <p:pic>
            <p:nvPicPr>
              <p:cNvPr id="6" name="Ink 5">
                <a:extLst>
                  <a:ext uri="{FF2B5EF4-FFF2-40B4-BE49-F238E27FC236}">
                    <a16:creationId xmlns:a16="http://schemas.microsoft.com/office/drawing/2014/main" id="{689FE976-CD45-9D25-4DF3-417DE6104FCA}"/>
                  </a:ext>
                </a:extLst>
              </p:cNvPr>
              <p:cNvPicPr/>
              <p:nvPr/>
            </p:nvPicPr>
            <p:blipFill>
              <a:blip r:embed="rId5"/>
              <a:stretch>
                <a:fillRect/>
              </a:stretch>
            </p:blipFill>
            <p:spPr>
              <a:xfrm>
                <a:off x="564113" y="1494917"/>
                <a:ext cx="129744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70364E0F-F106-AB81-8A22-3AD5DBB42807}"/>
                  </a:ext>
                </a:extLst>
              </p14:cNvPr>
              <p14:cNvContentPartPr/>
              <p14:nvPr/>
            </p14:nvContentPartPr>
            <p14:xfrm>
              <a:off x="5720033" y="1989917"/>
              <a:ext cx="4097160" cy="141840"/>
            </p14:xfrm>
          </p:contentPart>
        </mc:Choice>
        <mc:Fallback>
          <p:pic>
            <p:nvPicPr>
              <p:cNvPr id="7" name="Ink 6">
                <a:extLst>
                  <a:ext uri="{FF2B5EF4-FFF2-40B4-BE49-F238E27FC236}">
                    <a16:creationId xmlns:a16="http://schemas.microsoft.com/office/drawing/2014/main" id="{70364E0F-F106-AB81-8A22-3AD5DBB42807}"/>
                  </a:ext>
                </a:extLst>
              </p:cNvPr>
              <p:cNvPicPr/>
              <p:nvPr/>
            </p:nvPicPr>
            <p:blipFill>
              <a:blip r:embed="rId7"/>
              <a:stretch>
                <a:fillRect/>
              </a:stretch>
            </p:blipFill>
            <p:spPr>
              <a:xfrm>
                <a:off x="5648393" y="1846277"/>
                <a:ext cx="424080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B1D9341F-6458-D54C-32B5-7FE0DA94694C}"/>
                  </a:ext>
                </a:extLst>
              </p14:cNvPr>
              <p14:cNvContentPartPr/>
              <p14:nvPr/>
            </p14:nvContentPartPr>
            <p14:xfrm>
              <a:off x="370433" y="2392397"/>
              <a:ext cx="561960" cy="720"/>
            </p14:xfrm>
          </p:contentPart>
        </mc:Choice>
        <mc:Fallback>
          <p:pic>
            <p:nvPicPr>
              <p:cNvPr id="8" name="Ink 7">
                <a:extLst>
                  <a:ext uri="{FF2B5EF4-FFF2-40B4-BE49-F238E27FC236}">
                    <a16:creationId xmlns:a16="http://schemas.microsoft.com/office/drawing/2014/main" id="{B1D9341F-6458-D54C-32B5-7FE0DA94694C}"/>
                  </a:ext>
                </a:extLst>
              </p:cNvPr>
              <p:cNvPicPr/>
              <p:nvPr/>
            </p:nvPicPr>
            <p:blipFill>
              <a:blip r:embed="rId9"/>
              <a:stretch>
                <a:fillRect/>
              </a:stretch>
            </p:blipFill>
            <p:spPr>
              <a:xfrm>
                <a:off x="298433" y="2248757"/>
                <a:ext cx="705600" cy="288360"/>
              </a:xfrm>
              <a:prstGeom prst="rect">
                <a:avLst/>
              </a:prstGeom>
            </p:spPr>
          </p:pic>
        </mc:Fallback>
      </mc:AlternateContent>
    </p:spTree>
    <p:extLst>
      <p:ext uri="{BB962C8B-B14F-4D97-AF65-F5344CB8AC3E}">
        <p14:creationId xmlns:p14="http://schemas.microsoft.com/office/powerpoint/2010/main" val="320770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51D4CC-8BFB-1A01-DF1B-D66FE9618106}"/>
              </a:ext>
            </a:extLst>
          </p:cNvPr>
          <p:cNvSpPr>
            <a:spLocks noGrp="1"/>
          </p:cNvSpPr>
          <p:nvPr>
            <p:ph type="title"/>
          </p:nvPr>
        </p:nvSpPr>
        <p:spPr/>
        <p:txBody>
          <a:bodyPr/>
          <a:lstStyle/>
          <a:p>
            <a:r>
              <a:rPr kumimoji="1" lang="ja-JP" altLang="en-US" dirty="0"/>
              <a:t>保護主義が台頭する背景</a:t>
            </a:r>
          </a:p>
        </p:txBody>
      </p:sp>
      <p:sp>
        <p:nvSpPr>
          <p:cNvPr id="3" name="コンテンツ プレースホルダー 2">
            <a:extLst>
              <a:ext uri="{FF2B5EF4-FFF2-40B4-BE49-F238E27FC236}">
                <a16:creationId xmlns:a16="http://schemas.microsoft.com/office/drawing/2014/main" id="{7E6233D6-F2E3-A9D1-A628-CC30E03173D3}"/>
              </a:ext>
            </a:extLst>
          </p:cNvPr>
          <p:cNvSpPr>
            <a:spLocks noGrp="1"/>
          </p:cNvSpPr>
          <p:nvPr>
            <p:ph sz="half" idx="1"/>
          </p:nvPr>
        </p:nvSpPr>
        <p:spPr>
          <a:xfrm>
            <a:off x="123825" y="1825625"/>
            <a:ext cx="11450108" cy="4351338"/>
          </a:xfrm>
        </p:spPr>
        <p:txBody>
          <a:bodyPr>
            <a:normAutofit fontScale="92500" lnSpcReduction="10000"/>
          </a:bodyPr>
          <a:lstStyle/>
          <a:p>
            <a:r>
              <a:rPr kumimoji="1" lang="ja-JP" altLang="en-US" dirty="0"/>
              <a:t>行動バイアス</a:t>
            </a:r>
            <a:endParaRPr kumimoji="1" lang="en-US" altLang="ja-JP" dirty="0"/>
          </a:p>
          <a:p>
            <a:pPr>
              <a:buFont typeface="Wingdings" panose="05000000000000000000" pitchFamily="2" charset="2"/>
              <a:buChar char="Ø"/>
            </a:pPr>
            <a:r>
              <a:rPr kumimoji="1" lang="ja-JP" altLang="en-US" dirty="0"/>
              <a:t>保護主義指示の非経済的な要因も。その一つが現状維持バイアス</a:t>
            </a:r>
            <a:endParaRPr kumimoji="1" lang="en-US" altLang="ja-JP" dirty="0"/>
          </a:p>
          <a:p>
            <a:pPr>
              <a:buFont typeface="Wingdings" panose="05000000000000000000" pitchFamily="2" charset="2"/>
              <a:buChar char="Ø"/>
            </a:pPr>
            <a:r>
              <a:rPr lang="en-US" altLang="ja-JP" dirty="0"/>
              <a:t>2</a:t>
            </a:r>
            <a:r>
              <a:rPr lang="ja-JP" altLang="en-US" dirty="0"/>
              <a:t>章扉絵のクイズ</a:t>
            </a:r>
            <a:r>
              <a:rPr lang="en-US" altLang="ja-JP" dirty="0"/>
              <a:t>Q2.2</a:t>
            </a:r>
            <a:r>
              <a:rPr lang="ja-JP" altLang="en-US" dirty="0"/>
              <a:t>の自分の回答と照らし合わせてみよう</a:t>
            </a:r>
            <a:endParaRPr lang="en-US" altLang="ja-JP" dirty="0"/>
          </a:p>
          <a:p>
            <a:pPr>
              <a:buFont typeface="Wingdings" panose="05000000000000000000" pitchFamily="2" charset="2"/>
              <a:buChar char="Ø"/>
            </a:pPr>
            <a:r>
              <a:rPr kumimoji="1" lang="en-US" altLang="ja-JP" dirty="0"/>
              <a:t>Q1</a:t>
            </a:r>
            <a:r>
              <a:rPr kumimoji="1" lang="ja-JP" altLang="en-US" dirty="0"/>
              <a:t>この宝くじの期待収入（</a:t>
            </a:r>
            <a:r>
              <a:rPr kumimoji="1" lang="en-US" altLang="ja-JP" dirty="0"/>
              <a:t>1/100×100</a:t>
            </a:r>
            <a:r>
              <a:rPr kumimoji="1" lang="ja-JP" altLang="en-US" dirty="0"/>
              <a:t>万円）は</a:t>
            </a:r>
            <a:r>
              <a:rPr kumimoji="1" lang="en-US" altLang="ja-JP" dirty="0"/>
              <a:t>1</a:t>
            </a:r>
            <a:r>
              <a:rPr kumimoji="1" lang="ja-JP" altLang="en-US" dirty="0"/>
              <a:t>万円なので</a:t>
            </a:r>
            <a:r>
              <a:rPr kumimoji="1" lang="en-US" altLang="ja-JP" dirty="0"/>
              <a:t>2</a:t>
            </a:r>
            <a:r>
              <a:rPr kumimoji="1" lang="ja-JP" altLang="en-US" dirty="0"/>
              <a:t>千円で買うのは経済合理的</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図</a:t>
            </a:r>
            <a:r>
              <a:rPr kumimoji="1" lang="en-US" altLang="ja-JP" dirty="0">
                <a:sym typeface="Wingdings" panose="05000000000000000000" pitchFamily="2" charset="2"/>
              </a:rPr>
              <a:t>2</a:t>
            </a:r>
            <a:r>
              <a:rPr kumimoji="1" lang="ja-JP" altLang="en-US" dirty="0">
                <a:sym typeface="Wingdings" panose="05000000000000000000" pitchFamily="2" charset="2"/>
              </a:rPr>
              <a:t>－</a:t>
            </a:r>
            <a:r>
              <a:rPr kumimoji="1" lang="en-US" altLang="ja-JP" dirty="0">
                <a:sym typeface="Wingdings" panose="05000000000000000000" pitchFamily="2" charset="2"/>
              </a:rPr>
              <a:t>2</a:t>
            </a:r>
            <a:r>
              <a:rPr kumimoji="1" lang="ja-JP" altLang="en-US" dirty="0">
                <a:sym typeface="Wingdings" panose="05000000000000000000" pitchFamily="2" charset="2"/>
              </a:rPr>
              <a:t>：ただし「買わない」が過半</a:t>
            </a:r>
            <a:endParaRPr kumimoji="1"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興味深いのは「買わない」はずなのに持っていたら「売らない」が過半になること</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同じ価値であっても人は自分が保有しているものは高く評価してしまう「保有効果」</a:t>
            </a:r>
            <a:r>
              <a:rPr lang="ja-JP" altLang="en-US" dirty="0">
                <a:sym typeface="Wingdings" panose="05000000000000000000" pitchFamily="2" charset="2"/>
              </a:rPr>
              <a:t>がある</a:t>
            </a:r>
            <a:endParaRPr lang="en-US" altLang="ja-JP" dirty="0">
              <a:sym typeface="Wingdings" panose="05000000000000000000" pitchFamily="2" charset="2"/>
            </a:endParaRPr>
          </a:p>
        </p:txBody>
      </p:sp>
      <p:sp>
        <p:nvSpPr>
          <p:cNvPr id="4" name="Slide Number Placeholder 3">
            <a:extLst>
              <a:ext uri="{FF2B5EF4-FFF2-40B4-BE49-F238E27FC236}">
                <a16:creationId xmlns:a16="http://schemas.microsoft.com/office/drawing/2014/main" id="{35E582F4-1C9D-DABC-F2C8-DCEB35EDAA4E}"/>
              </a:ext>
            </a:extLst>
          </p:cNvPr>
          <p:cNvSpPr>
            <a:spLocks noGrp="1"/>
          </p:cNvSpPr>
          <p:nvPr>
            <p:ph type="sldNum" sz="quarter" idx="12"/>
          </p:nvPr>
        </p:nvSpPr>
        <p:spPr/>
        <p:txBody>
          <a:bodyPr/>
          <a:lstStyle/>
          <a:p>
            <a:fld id="{28BD686F-C9FF-4717-8FCE-A9A8E00F4F71}" type="slidenum">
              <a:rPr kumimoji="1" lang="ja-JP" altLang="en-US" smtClean="0"/>
              <a:t>8</a:t>
            </a:fld>
            <a:endParaRPr kumimoji="1" lang="ja-JP" altLang="en-US"/>
          </a:p>
        </p:txBody>
      </p:sp>
    </p:spTree>
    <p:extLst>
      <p:ext uri="{BB962C8B-B14F-4D97-AF65-F5344CB8AC3E}">
        <p14:creationId xmlns:p14="http://schemas.microsoft.com/office/powerpoint/2010/main" val="73700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77954E-ED57-682B-4796-20E56596410F}"/>
              </a:ext>
            </a:extLst>
          </p:cNvPr>
          <p:cNvSpPr>
            <a:spLocks noGrp="1"/>
          </p:cNvSpPr>
          <p:nvPr>
            <p:ph type="title"/>
          </p:nvPr>
        </p:nvSpPr>
        <p:spPr/>
        <p:txBody>
          <a:bodyPr/>
          <a:lstStyle/>
          <a:p>
            <a:r>
              <a:rPr kumimoji="1" lang="ja-JP" altLang="en-US" dirty="0"/>
              <a:t>保護主義が台頭する背景</a:t>
            </a:r>
          </a:p>
        </p:txBody>
      </p:sp>
      <p:sp>
        <p:nvSpPr>
          <p:cNvPr id="3" name="コンテンツ プレースホルダー 2">
            <a:extLst>
              <a:ext uri="{FF2B5EF4-FFF2-40B4-BE49-F238E27FC236}">
                <a16:creationId xmlns:a16="http://schemas.microsoft.com/office/drawing/2014/main" id="{72D2C6A4-BDA6-0BFD-4B10-7037B194D397}"/>
              </a:ext>
            </a:extLst>
          </p:cNvPr>
          <p:cNvSpPr>
            <a:spLocks noGrp="1"/>
          </p:cNvSpPr>
          <p:nvPr>
            <p:ph sz="half" idx="1"/>
          </p:nvPr>
        </p:nvSpPr>
        <p:spPr>
          <a:xfrm>
            <a:off x="166687" y="1762125"/>
            <a:ext cx="11652780" cy="4648994"/>
          </a:xfrm>
        </p:spPr>
        <p:txBody>
          <a:bodyPr/>
          <a:lstStyle/>
          <a:p>
            <a:pPr marL="0" indent="0">
              <a:buNone/>
            </a:pPr>
            <a:r>
              <a:rPr lang="ja-JP" altLang="en-US" dirty="0"/>
              <a:t>期待収入が同じなので、整合的な回答は「買う」なら「売らない」か、「買わない」なら「売る」</a:t>
            </a:r>
            <a:endParaRPr kumimoji="1"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実際は</a:t>
            </a:r>
            <a:r>
              <a:rPr kumimoji="1" lang="ja-JP" altLang="en-US" dirty="0"/>
              <a:t>不整合な回答が多い</a:t>
            </a:r>
            <a:endParaRPr kumimoji="1" lang="en-US" altLang="ja-JP" dirty="0"/>
          </a:p>
          <a:p>
            <a:pPr marL="0" indent="0">
              <a:buNone/>
            </a:pPr>
            <a:r>
              <a:rPr kumimoji="1" lang="en-US" altLang="ja-JP" dirty="0"/>
              <a:t>Q1</a:t>
            </a:r>
            <a:r>
              <a:rPr kumimoji="1" lang="ja-JP" altLang="en-US" dirty="0"/>
              <a:t>「</a:t>
            </a:r>
            <a:r>
              <a:rPr kumimoji="1" lang="ja-JP" altLang="en-US" strike="dblStrike" dirty="0"/>
              <a:t>買う</a:t>
            </a:r>
            <a:r>
              <a:rPr kumimoji="1" lang="ja-JP" altLang="en-US" dirty="0">
                <a:solidFill>
                  <a:srgbClr val="FF0000"/>
                </a:solidFill>
              </a:rPr>
              <a:t>買わない</a:t>
            </a:r>
            <a:r>
              <a:rPr kumimoji="1" lang="ja-JP" altLang="en-US" dirty="0"/>
              <a:t>」＆ </a:t>
            </a:r>
            <a:r>
              <a:rPr kumimoji="1" lang="en-US" altLang="ja-JP" dirty="0"/>
              <a:t>Q2</a:t>
            </a:r>
            <a:r>
              <a:rPr kumimoji="1" lang="ja-JP" altLang="en-US" dirty="0"/>
              <a:t>「売らない」）</a:t>
            </a:r>
            <a:r>
              <a:rPr lang="ja-JP" altLang="en-US" dirty="0"/>
              <a:t>人は</a:t>
            </a:r>
            <a:r>
              <a:rPr lang="en-US" altLang="ja-JP" dirty="0"/>
              <a:t>6</a:t>
            </a:r>
            <a:r>
              <a:rPr lang="ja-JP" altLang="en-US" dirty="0"/>
              <a:t>割強</a:t>
            </a:r>
            <a:r>
              <a:rPr kumimoji="1" lang="ja-JP" altLang="en-US" dirty="0"/>
              <a:t>（</a:t>
            </a:r>
            <a:r>
              <a:rPr kumimoji="1" lang="en-US" altLang="ja-JP" dirty="0"/>
              <a:t>P62,7</a:t>
            </a:r>
            <a:r>
              <a:rPr kumimoji="1" lang="ja-JP" altLang="en-US" dirty="0"/>
              <a:t>行目訂正） </a:t>
            </a:r>
            <a:endParaRPr lang="en-US" altLang="ja-JP" dirty="0"/>
          </a:p>
          <a:p>
            <a:pPr marL="0" indent="0">
              <a:buNone/>
            </a:pPr>
            <a:endParaRPr kumimoji="1" lang="ja-JP" altLang="en-US" dirty="0"/>
          </a:p>
          <a:p>
            <a:pPr marL="0" indent="0">
              <a:buNone/>
            </a:pPr>
            <a:r>
              <a:rPr kumimoji="1" lang="en-US" altLang="ja-JP" dirty="0">
                <a:sym typeface="Wingdings" panose="05000000000000000000" pitchFamily="2" charset="2"/>
              </a:rPr>
              <a:t></a:t>
            </a:r>
            <a:r>
              <a:rPr kumimoji="1" lang="ja-JP" altLang="en-US" dirty="0"/>
              <a:t>保有効果（現状維持バイアスの一種）がある人ほど貿易自由化への賛意低い（現状維持を選んでしまう）</a:t>
            </a:r>
            <a:endParaRPr kumimoji="1" lang="en-US" altLang="ja-JP" dirty="0"/>
          </a:p>
          <a:p>
            <a:pPr marL="0" indent="0">
              <a:buNone/>
            </a:pPr>
            <a:endParaRPr lang="en-US" altLang="ja-JP" dirty="0"/>
          </a:p>
        </p:txBody>
      </p:sp>
      <p:sp>
        <p:nvSpPr>
          <p:cNvPr id="4" name="Slide Number Placeholder 3">
            <a:extLst>
              <a:ext uri="{FF2B5EF4-FFF2-40B4-BE49-F238E27FC236}">
                <a16:creationId xmlns:a16="http://schemas.microsoft.com/office/drawing/2014/main" id="{DA91FC68-AA9B-7098-8C9F-B4BA1FECB00A}"/>
              </a:ext>
            </a:extLst>
          </p:cNvPr>
          <p:cNvSpPr>
            <a:spLocks noGrp="1"/>
          </p:cNvSpPr>
          <p:nvPr>
            <p:ph type="sldNum" sz="quarter" idx="12"/>
          </p:nvPr>
        </p:nvSpPr>
        <p:spPr/>
        <p:txBody>
          <a:bodyPr/>
          <a:lstStyle/>
          <a:p>
            <a:fld id="{28BD686F-C9FF-4717-8FCE-A9A8E00F4F71}" type="slidenum">
              <a:rPr kumimoji="1" lang="ja-JP" altLang="en-US" smtClean="0"/>
              <a:t>9</a:t>
            </a:fld>
            <a:endParaRPr kumimoji="1" lang="ja-JP" altLang="en-US"/>
          </a:p>
        </p:txBody>
      </p:sp>
    </p:spTree>
    <p:extLst>
      <p:ext uri="{BB962C8B-B14F-4D97-AF65-F5344CB8AC3E}">
        <p14:creationId xmlns:p14="http://schemas.microsoft.com/office/powerpoint/2010/main" val="7770784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2331</Words>
  <Application>Microsoft Macintosh PowerPoint</Application>
  <PresentationFormat>Widescreen</PresentationFormat>
  <Paragraphs>188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MMaCentury-Regular</vt:lpstr>
      <vt:lpstr>UDReiminPr6N-Light</vt:lpstr>
      <vt:lpstr>游ゴシック</vt:lpstr>
      <vt:lpstr>游ゴシック Light</vt:lpstr>
      <vt:lpstr>Arial</vt:lpstr>
      <vt:lpstr>Calibri</vt:lpstr>
      <vt:lpstr>Cambria Math</vt:lpstr>
      <vt:lpstr>Wingdings</vt:lpstr>
      <vt:lpstr>Office テーマ</vt:lpstr>
      <vt:lpstr>第2章 グローバル化と保護主義</vt:lpstr>
      <vt:lpstr>グローバル化と保護主義</vt:lpstr>
      <vt:lpstr>１　保護主義の歴史</vt:lpstr>
      <vt:lpstr>PowerPoint Presentation</vt:lpstr>
      <vt:lpstr>貿易摩擦と保護主義</vt:lpstr>
      <vt:lpstr>保護主義が台頭する背景</vt:lpstr>
      <vt:lpstr>保護主義が台頭する背景</vt:lpstr>
      <vt:lpstr>保護主義が台頭する背景</vt:lpstr>
      <vt:lpstr>保護主義が台頭する背景</vt:lpstr>
      <vt:lpstr>保護主義の政治経済学</vt:lpstr>
      <vt:lpstr>保護主義の政治経済学</vt:lpstr>
      <vt:lpstr>保護主義の政治経済学</vt:lpstr>
      <vt:lpstr>保護主義の政治経済学</vt:lpstr>
      <vt:lpstr>保護主義の政治経済学</vt:lpstr>
      <vt:lpstr>保護主義の新しい展開</vt:lpstr>
      <vt:lpstr>保護主義の新しい展開: 経済安全保障と保護主義</vt:lpstr>
      <vt:lpstr>保護主義の新しい展開: デジタル保護主義</vt:lpstr>
      <vt:lpstr>コラム2 グローバル・サプライチェーンをめぐる環境変化</vt:lpstr>
      <vt:lpstr>本章の問いへの答え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グローバル化と保護主義</dc:title>
  <dc:creator>伊藤　萬里</dc:creator>
  <cp:lastModifiedBy>Ayumu Tanaka</cp:lastModifiedBy>
  <cp:revision>20</cp:revision>
  <dcterms:created xsi:type="dcterms:W3CDTF">2023-01-18T00:50:58Z</dcterms:created>
  <dcterms:modified xsi:type="dcterms:W3CDTF">2023-10-10T05:48:25Z</dcterms:modified>
</cp:coreProperties>
</file>