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333" r:id="rId3"/>
    <p:sldId id="300" r:id="rId4"/>
    <p:sldId id="30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299" r:id="rId37"/>
  </p:sldIdLst>
  <p:sldSz cx="17340263"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05"/>
    <p:restoredTop sz="94710"/>
  </p:normalViewPr>
  <p:slideViewPr>
    <p:cSldViewPr snapToGrid="0">
      <p:cViewPr varScale="1">
        <p:scale>
          <a:sx n="92" d="100"/>
          <a:sy n="92" d="100"/>
        </p:scale>
        <p:origin x="16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ヒラギノ角ゴ ProN W3"/>
      </a:defRPr>
    </a:lvl1pPr>
    <a:lvl2pPr indent="228600" defTabSz="457200" latinLnBrk="0">
      <a:lnSpc>
        <a:spcPct val="117999"/>
      </a:lnSpc>
      <a:defRPr sz="2200">
        <a:latin typeface="+mn-lt"/>
        <a:ea typeface="+mn-ea"/>
        <a:cs typeface="+mn-cs"/>
        <a:sym typeface="ヒラギノ角ゴ ProN W3"/>
      </a:defRPr>
    </a:lvl2pPr>
    <a:lvl3pPr indent="457200" defTabSz="457200" latinLnBrk="0">
      <a:lnSpc>
        <a:spcPct val="117999"/>
      </a:lnSpc>
      <a:defRPr sz="2200">
        <a:latin typeface="+mn-lt"/>
        <a:ea typeface="+mn-ea"/>
        <a:cs typeface="+mn-cs"/>
        <a:sym typeface="ヒラギノ角ゴ ProN W3"/>
      </a:defRPr>
    </a:lvl3pPr>
    <a:lvl4pPr indent="685800" defTabSz="457200" latinLnBrk="0">
      <a:lnSpc>
        <a:spcPct val="117999"/>
      </a:lnSpc>
      <a:defRPr sz="2200">
        <a:latin typeface="+mn-lt"/>
        <a:ea typeface="+mn-ea"/>
        <a:cs typeface="+mn-cs"/>
        <a:sym typeface="ヒラギノ角ゴ ProN W3"/>
      </a:defRPr>
    </a:lvl4pPr>
    <a:lvl5pPr indent="914400" defTabSz="457200" latinLnBrk="0">
      <a:lnSpc>
        <a:spcPct val="117999"/>
      </a:lnSpc>
      <a:defRPr sz="2200">
        <a:latin typeface="+mn-lt"/>
        <a:ea typeface="+mn-ea"/>
        <a:cs typeface="+mn-cs"/>
        <a:sym typeface="ヒラギノ角ゴ ProN W3"/>
      </a:defRPr>
    </a:lvl5pPr>
    <a:lvl6pPr indent="1143000" defTabSz="457200" latinLnBrk="0">
      <a:lnSpc>
        <a:spcPct val="117999"/>
      </a:lnSpc>
      <a:defRPr sz="2200">
        <a:latin typeface="+mn-lt"/>
        <a:ea typeface="+mn-ea"/>
        <a:cs typeface="+mn-cs"/>
        <a:sym typeface="ヒラギノ角ゴ ProN W3"/>
      </a:defRPr>
    </a:lvl6pPr>
    <a:lvl7pPr indent="1371600" defTabSz="457200" latinLnBrk="0">
      <a:lnSpc>
        <a:spcPct val="117999"/>
      </a:lnSpc>
      <a:defRPr sz="2200">
        <a:latin typeface="+mn-lt"/>
        <a:ea typeface="+mn-ea"/>
        <a:cs typeface="+mn-cs"/>
        <a:sym typeface="ヒラギノ角ゴ ProN W3"/>
      </a:defRPr>
    </a:lvl7pPr>
    <a:lvl8pPr indent="1600200" defTabSz="457200" latinLnBrk="0">
      <a:lnSpc>
        <a:spcPct val="117999"/>
      </a:lnSpc>
      <a:defRPr sz="2200">
        <a:latin typeface="+mn-lt"/>
        <a:ea typeface="+mn-ea"/>
        <a:cs typeface="+mn-cs"/>
        <a:sym typeface="ヒラギノ角ゴ ProN W3"/>
      </a:defRPr>
    </a:lvl8pPr>
    <a:lvl9pPr indent="1828800" defTabSz="457200" latinLnBrk="0">
      <a:lnSpc>
        <a:spcPct val="117999"/>
      </a:lnSpc>
      <a:defRPr sz="2200">
        <a:latin typeface="+mn-lt"/>
        <a:ea typeface="+mn-ea"/>
        <a:cs typeface="+mn-cs"/>
        <a:sym typeface="ヒラギノ角ゴ ProN W3"/>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amp;サブタイトル">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693385" y="1638300"/>
            <a:ext cx="13953493" cy="3302000"/>
          </a:xfrm>
          <a:prstGeom prst="rect">
            <a:avLst/>
          </a:prstGeom>
        </p:spPr>
        <p:txBody>
          <a:bodyPr anchor="b"/>
          <a:lstStyle/>
          <a:p>
            <a:r>
              <a:rPr dirty="0"/>
              <a:t>Title Text</a:t>
            </a:r>
          </a:p>
        </p:txBody>
      </p:sp>
      <p:sp>
        <p:nvSpPr>
          <p:cNvPr id="12" name="Body Level One…"/>
          <p:cNvSpPr txBox="1">
            <a:spLocks noGrp="1"/>
          </p:cNvSpPr>
          <p:nvPr>
            <p:ph type="body" sz="quarter" idx="1"/>
          </p:nvPr>
        </p:nvSpPr>
        <p:spPr>
          <a:xfrm>
            <a:off x="1693385" y="5041900"/>
            <a:ext cx="13953493" cy="1130300"/>
          </a:xfrm>
          <a:prstGeom prst="rect">
            <a:avLst/>
          </a:prstGeom>
        </p:spPr>
        <p:txBody>
          <a:bodyPr anchor="t"/>
          <a:lstStyle>
            <a:lvl1pPr marL="0" indent="0" algn="ctr">
              <a:spcBef>
                <a:spcPts val="0"/>
              </a:spcBef>
              <a:buSzTx/>
              <a:buNone/>
              <a:defRPr sz="4934"/>
            </a:lvl1pPr>
            <a:lvl2pPr marL="0" indent="0" algn="ctr">
              <a:spcBef>
                <a:spcPts val="0"/>
              </a:spcBef>
              <a:buSzTx/>
              <a:buNone/>
              <a:defRPr sz="4934"/>
            </a:lvl2pPr>
            <a:lvl3pPr marL="0" indent="0" algn="ctr">
              <a:spcBef>
                <a:spcPts val="0"/>
              </a:spcBef>
              <a:buSzTx/>
              <a:buNone/>
              <a:defRPr sz="4934"/>
            </a:lvl3pPr>
            <a:lvl4pPr marL="0" indent="0" algn="ctr">
              <a:spcBef>
                <a:spcPts val="0"/>
              </a:spcBef>
              <a:buSzTx/>
              <a:buNone/>
              <a:defRPr sz="4934"/>
            </a:lvl4pPr>
            <a:lvl5pPr marL="0" indent="0" algn="ctr">
              <a:spcBef>
                <a:spcPts val="0"/>
              </a:spcBef>
              <a:buSzTx/>
              <a:buNone/>
              <a:defRPr sz="4934"/>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3" name="Slide Number"/>
          <p:cNvSpPr txBox="1">
            <a:spLocks noGrp="1"/>
          </p:cNvSpPr>
          <p:nvPr>
            <p:ph type="sldNum" sz="quarter" idx="2"/>
          </p:nvPr>
        </p:nvSpPr>
        <p:spPr>
          <a:xfrm>
            <a:off x="16574224" y="9322776"/>
            <a:ext cx="511358" cy="430824"/>
          </a:xfrm>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タイトル（中央）">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693385" y="3225800"/>
            <a:ext cx="13953493" cy="3302000"/>
          </a:xfrm>
          <a:prstGeom prst="rect">
            <a:avLst/>
          </a:prstGeom>
        </p:spPr>
        <p:txBody>
          <a:bodyPr/>
          <a:lstStyle/>
          <a:p>
            <a:r>
              <a:rPr dirty="0"/>
              <a:t>Title Text</a:t>
            </a:r>
          </a:p>
        </p:txBody>
      </p:sp>
      <p:sp>
        <p:nvSpPr>
          <p:cNvPr id="31" name="Slide Number"/>
          <p:cNvSpPr txBox="1">
            <a:spLocks noGrp="1"/>
          </p:cNvSpPr>
          <p:nvPr>
            <p:ph type="sldNum" sz="quarter" idx="2"/>
          </p:nvPr>
        </p:nvSpPr>
        <p:spPr>
          <a:xfrm>
            <a:off x="16469745" y="9296400"/>
            <a:ext cx="511358" cy="43082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画像（縦長）">
    <p:spTree>
      <p:nvGrpSpPr>
        <p:cNvPr id="1" name=""/>
        <p:cNvGrpSpPr/>
        <p:nvPr/>
      </p:nvGrpSpPr>
      <p:grpSpPr>
        <a:xfrm>
          <a:off x="0" y="0"/>
          <a:ext cx="0" cy="0"/>
          <a:chOff x="0" y="0"/>
          <a:chExt cx="0" cy="0"/>
        </a:xfrm>
      </p:grpSpPr>
      <p:sp>
        <p:nvSpPr>
          <p:cNvPr id="38" name="Image"/>
          <p:cNvSpPr>
            <a:spLocks noGrp="1"/>
          </p:cNvSpPr>
          <p:nvPr>
            <p:ph type="pic" idx="21"/>
          </p:nvPr>
        </p:nvSpPr>
        <p:spPr>
          <a:xfrm>
            <a:off x="3018459" y="613834"/>
            <a:ext cx="16535905"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270039" y="635000"/>
            <a:ext cx="7112217" cy="3987800"/>
          </a:xfrm>
          <a:prstGeom prst="rect">
            <a:avLst/>
          </a:prstGeom>
        </p:spPr>
        <p:txBody>
          <a:bodyPr anchor="b"/>
          <a:lstStyle>
            <a:lvl1pPr>
              <a:defRPr sz="8000"/>
            </a:lvl1pPr>
          </a:lstStyle>
          <a:p>
            <a:r>
              <a:t>Title Text</a:t>
            </a:r>
          </a:p>
        </p:txBody>
      </p:sp>
      <p:sp>
        <p:nvSpPr>
          <p:cNvPr id="40" name="Body Level One…"/>
          <p:cNvSpPr txBox="1">
            <a:spLocks noGrp="1"/>
          </p:cNvSpPr>
          <p:nvPr>
            <p:ph type="body" sz="quarter" idx="1"/>
          </p:nvPr>
        </p:nvSpPr>
        <p:spPr>
          <a:xfrm>
            <a:off x="1270039" y="4724400"/>
            <a:ext cx="7112217" cy="4114800"/>
          </a:xfrm>
          <a:prstGeom prst="rect">
            <a:avLst/>
          </a:prstGeom>
        </p:spPr>
        <p:txBody>
          <a:bodyPr anchor="t"/>
          <a:lstStyle>
            <a:lvl1pPr marL="0" indent="0" algn="ctr">
              <a:spcBef>
                <a:spcPts val="0"/>
              </a:spcBef>
              <a:buSzTx/>
              <a:buNone/>
              <a:defRPr sz="4934"/>
            </a:lvl1pPr>
            <a:lvl2pPr marL="0" indent="0" algn="ctr">
              <a:spcBef>
                <a:spcPts val="0"/>
              </a:spcBef>
              <a:buSzTx/>
              <a:buNone/>
              <a:defRPr sz="4934"/>
            </a:lvl2pPr>
            <a:lvl3pPr marL="0" indent="0" algn="ctr">
              <a:spcBef>
                <a:spcPts val="0"/>
              </a:spcBef>
              <a:buSzTx/>
              <a:buNone/>
              <a:defRPr sz="4934"/>
            </a:lvl3pPr>
            <a:lvl4pPr marL="0" indent="0" algn="ctr">
              <a:spcBef>
                <a:spcPts val="0"/>
              </a:spcBef>
              <a:buSzTx/>
              <a:buNone/>
              <a:defRPr sz="4934"/>
            </a:lvl4pPr>
            <a:lvl5pPr marL="0" indent="0" algn="ctr">
              <a:spcBef>
                <a:spcPts val="0"/>
              </a:spcBef>
              <a:buSzTx/>
              <a:buNone/>
              <a:defRPr sz="4934"/>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1" name="Slide Number"/>
          <p:cNvSpPr txBox="1">
            <a:spLocks noGrp="1"/>
          </p:cNvSpPr>
          <p:nvPr>
            <p:ph type="sldNum" sz="quarter" idx="2"/>
          </p:nvPr>
        </p:nvSpPr>
        <p:spPr>
          <a:xfrm>
            <a:off x="16717938" y="9296400"/>
            <a:ext cx="511358" cy="43082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lvl1pPr>
              <a:defRPr>
                <a:latin typeface="ＭＳ Ｐゴシック" panose="020B0600070205080204" pitchFamily="50" charset="-128"/>
                <a:ea typeface="ＭＳ Ｐゴシック" panose="020B0600070205080204" pitchFamily="50" charset="-128"/>
              </a:defRPr>
            </a:lvl1pPr>
          </a:lstStyle>
          <a:p>
            <a:r>
              <a:rPr dirty="0"/>
              <a:t>Title Text</a:t>
            </a:r>
          </a:p>
        </p:txBody>
      </p:sp>
      <p:sp>
        <p:nvSpPr>
          <p:cNvPr id="57" name="Body Level One…"/>
          <p:cNvSpPr txBox="1">
            <a:spLocks noGrp="1"/>
          </p:cNvSpPr>
          <p:nvPr>
            <p:ph type="body" idx="1"/>
          </p:nvPr>
        </p:nvSpPr>
        <p:spPr>
          <a:prstGeom prst="rect">
            <a:avLst/>
          </a:prstGeom>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lide Number"/>
          <p:cNvSpPr txBox="1">
            <a:spLocks noGrp="1"/>
          </p:cNvSpPr>
          <p:nvPr>
            <p:ph type="sldNum" sz="quarter" idx="2"/>
          </p:nvPr>
        </p:nvSpPr>
        <p:spPr>
          <a:xfrm>
            <a:off x="16352179" y="9296400"/>
            <a:ext cx="511358" cy="43082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タイトル、箇条書き、画像">
    <p:spTree>
      <p:nvGrpSpPr>
        <p:cNvPr id="1" name=""/>
        <p:cNvGrpSpPr/>
        <p:nvPr/>
      </p:nvGrpSpPr>
      <p:grpSpPr>
        <a:xfrm>
          <a:off x="0" y="0"/>
          <a:ext cx="0" cy="0"/>
          <a:chOff x="0" y="0"/>
          <a:chExt cx="0" cy="0"/>
        </a:xfrm>
      </p:grpSpPr>
      <p:sp>
        <p:nvSpPr>
          <p:cNvPr id="65" name="Image"/>
          <p:cNvSpPr>
            <a:spLocks noGrp="1"/>
          </p:cNvSpPr>
          <p:nvPr>
            <p:ph type="pic" idx="21"/>
          </p:nvPr>
        </p:nvSpPr>
        <p:spPr>
          <a:xfrm>
            <a:off x="5448466" y="2586567"/>
            <a:ext cx="12573384"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rPr dirty="0"/>
              <a:t>Title Text</a:t>
            </a:r>
          </a:p>
        </p:txBody>
      </p:sp>
      <p:sp>
        <p:nvSpPr>
          <p:cNvPr id="67" name="Body Level One…"/>
          <p:cNvSpPr txBox="1">
            <a:spLocks noGrp="1"/>
          </p:cNvSpPr>
          <p:nvPr>
            <p:ph type="body" sz="half" idx="1"/>
          </p:nvPr>
        </p:nvSpPr>
        <p:spPr>
          <a:xfrm>
            <a:off x="1270039" y="2590800"/>
            <a:ext cx="7112217" cy="6286500"/>
          </a:xfrm>
          <a:prstGeom prst="rect">
            <a:avLst/>
          </a:prstGeom>
        </p:spPr>
        <p:txBody>
          <a:bodyPr/>
          <a:lstStyle>
            <a:lvl1pPr marL="457223" indent="-457223">
              <a:spcBef>
                <a:spcPts val="4267"/>
              </a:spcBef>
              <a:defRPr sz="3734"/>
            </a:lvl1pPr>
            <a:lvl2pPr marL="914446" indent="-457223">
              <a:spcBef>
                <a:spcPts val="4267"/>
              </a:spcBef>
              <a:defRPr sz="3734"/>
            </a:lvl2pPr>
            <a:lvl3pPr marL="1371669" indent="-457223">
              <a:spcBef>
                <a:spcPts val="4267"/>
              </a:spcBef>
              <a:defRPr sz="3734"/>
            </a:lvl3pPr>
            <a:lvl4pPr marL="1828891" indent="-457223">
              <a:spcBef>
                <a:spcPts val="4267"/>
              </a:spcBef>
              <a:defRPr sz="3734"/>
            </a:lvl4pPr>
            <a:lvl5pPr marL="2286114" indent="-457223">
              <a:spcBef>
                <a:spcPts val="4267"/>
              </a:spcBef>
              <a:defRPr sz="3734"/>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8" name="Slide Number"/>
          <p:cNvSpPr txBox="1">
            <a:spLocks noGrp="1"/>
          </p:cNvSpPr>
          <p:nvPr>
            <p:ph type="sldNum" sz="quarter" idx="2"/>
          </p:nvPr>
        </p:nvSpPr>
        <p:spPr>
          <a:xfrm>
            <a:off x="16260713" y="9165771"/>
            <a:ext cx="511358" cy="430824"/>
          </a:xfrm>
          <a:prstGeom prst="rect">
            <a:avLst/>
          </a:prstGeom>
        </p:spPr>
        <p:txBody>
          <a:bodyPr/>
          <a:lstStyle>
            <a:lvl1pPr>
              <a:defRPr b="0" i="0">
                <a:latin typeface="MS PGothic" panose="020B0600070205080204" pitchFamily="34" charset="-128"/>
                <a:ea typeface="+mn-ea"/>
                <a:cs typeface="+mn-cs"/>
                <a:sym typeface="ヒラギノ角ゴ ProN W3"/>
              </a:defRPr>
            </a:lvl1pPr>
          </a:lstStyle>
          <a:p>
            <a:fld id="{86CB4B4D-7CA3-9044-876B-883B54F8677D}" type="slidenum">
              <a:rPr lang="en-JP" smtClean="0"/>
              <a:pPr/>
              <a:t>‹#›</a:t>
            </a:fld>
            <a:endParaRPr lang="en-JP"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箇条書き">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270039" y="1270000"/>
            <a:ext cx="14800185" cy="7213600"/>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6" name="Slide Number"/>
          <p:cNvSpPr txBox="1">
            <a:spLocks noGrp="1"/>
          </p:cNvSpPr>
          <p:nvPr>
            <p:ph type="sldNum" sz="quarter" idx="2"/>
          </p:nvPr>
        </p:nvSpPr>
        <p:spPr>
          <a:xfrm>
            <a:off x="16273778" y="9074331"/>
            <a:ext cx="511358" cy="43082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画像（3点）">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8907205" y="5029200"/>
            <a:ext cx="8073244"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8670131" y="889001"/>
            <a:ext cx="7823439" cy="3911601"/>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3166630" y="889000"/>
            <a:ext cx="15977088"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xfrm>
            <a:off x="16352155" y="9252855"/>
            <a:ext cx="511358" cy="43082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引用">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693385" y="6362700"/>
            <a:ext cx="13953493" cy="595035"/>
          </a:xfrm>
          <a:prstGeom prst="rect">
            <a:avLst/>
          </a:prstGeom>
        </p:spPr>
        <p:txBody>
          <a:bodyPr anchor="t">
            <a:spAutoFit/>
          </a:bodyPr>
          <a:lstStyle>
            <a:lvl1pPr marL="0" indent="0" algn="ctr">
              <a:spcBef>
                <a:spcPts val="0"/>
              </a:spcBef>
              <a:buSzTx/>
              <a:buNone/>
              <a:defRPr sz="3200"/>
            </a:lvl1pPr>
          </a:lstStyle>
          <a:p>
            <a:r>
              <a:t>–Johnny Appleseed</a:t>
            </a:r>
          </a:p>
        </p:txBody>
      </p:sp>
      <p:sp>
        <p:nvSpPr>
          <p:cNvPr id="94" name="“ここに引用を入力してください。”"/>
          <p:cNvSpPr txBox="1">
            <a:spLocks noGrp="1"/>
          </p:cNvSpPr>
          <p:nvPr>
            <p:ph type="body" sz="quarter" idx="22"/>
          </p:nvPr>
        </p:nvSpPr>
        <p:spPr>
          <a:xfrm>
            <a:off x="1693385" y="4171827"/>
            <a:ext cx="13953493" cy="800347"/>
          </a:xfrm>
          <a:prstGeom prst="rect">
            <a:avLst/>
          </a:prstGeom>
        </p:spPr>
        <p:txBody>
          <a:bodyPr>
            <a:spAutoFit/>
          </a:bodyPr>
          <a:lstStyle>
            <a:lvl1pPr marL="0" indent="0" algn="ctr">
              <a:spcBef>
                <a:spcPts val="0"/>
              </a:spcBef>
              <a:buSzTx/>
              <a:buNone/>
              <a:defRPr sz="4534"/>
            </a:lvl1pPr>
          </a:lstStyle>
          <a:p>
            <a:r>
              <a:rPr dirty="0"/>
              <a:t>“</a:t>
            </a:r>
            <a:r>
              <a:rPr dirty="0" err="1"/>
              <a:t>ここに引用を入力してください</a:t>
            </a:r>
            <a:r>
              <a:rPr dirty="0"/>
              <a:t>。”</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写真">
    <p:spTree>
      <p:nvGrpSpPr>
        <p:cNvPr id="1" name=""/>
        <p:cNvGrpSpPr/>
        <p:nvPr/>
      </p:nvGrpSpPr>
      <p:grpSpPr>
        <a:xfrm>
          <a:off x="0" y="0"/>
          <a:ext cx="0" cy="0"/>
          <a:chOff x="0" y="0"/>
          <a:chExt cx="0" cy="0"/>
        </a:xfrm>
      </p:grpSpPr>
      <p:sp>
        <p:nvSpPr>
          <p:cNvPr id="102" name="Image"/>
          <p:cNvSpPr>
            <a:spLocks noGrp="1"/>
          </p:cNvSpPr>
          <p:nvPr>
            <p:ph type="pic" idx="21"/>
          </p:nvPr>
        </p:nvSpPr>
        <p:spPr>
          <a:xfrm>
            <a:off x="-1266510" y="0"/>
            <a:ext cx="19873282"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xfrm>
            <a:off x="16430556" y="9296400"/>
            <a:ext cx="511358" cy="430824"/>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270039" y="254000"/>
            <a:ext cx="14800185"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rPr dirty="0"/>
              <a:t>Title Text</a:t>
            </a:r>
          </a:p>
        </p:txBody>
      </p:sp>
      <p:sp>
        <p:nvSpPr>
          <p:cNvPr id="3" name="Slide Number"/>
          <p:cNvSpPr txBox="1">
            <a:spLocks noGrp="1"/>
          </p:cNvSpPr>
          <p:nvPr>
            <p:ph type="sldNum" sz="quarter" idx="2"/>
          </p:nvPr>
        </p:nvSpPr>
        <p:spPr>
          <a:xfrm>
            <a:off x="8409938" y="9296400"/>
            <a:ext cx="511358" cy="430824"/>
          </a:xfrm>
          <a:prstGeom prst="rect">
            <a:avLst/>
          </a:prstGeom>
          <a:ln w="12700">
            <a:miter lim="400000"/>
          </a:ln>
        </p:spPr>
        <p:txBody>
          <a:bodyPr wrap="none" lIns="50800" tIns="50800" rIns="50800" bIns="50800">
            <a:spAutoFit/>
          </a:bodyPr>
          <a:lstStyle>
            <a:lvl1pPr>
              <a:defRPr sz="2133" b="0" i="0">
                <a:latin typeface="MS PGothic" panose="020B0600070205080204" pitchFamily="34" charset="-128"/>
                <a:ea typeface="MS PGothic" panose="020B0600070205080204" pitchFamily="34" charset="-128"/>
                <a:cs typeface="MS PGothic" panose="020B0600070205080204" pitchFamily="34" charset="-128"/>
                <a:sym typeface="Helvetica Neue Light"/>
              </a:defRPr>
            </a:lvl1pPr>
          </a:lstStyle>
          <a:p>
            <a:fld id="{86CB4B4D-7CA3-9044-876B-883B54F8677D}" type="slidenum">
              <a:rPr lang="en-JP" smtClean="0"/>
              <a:pPr/>
              <a:t>‹#›</a:t>
            </a:fld>
            <a:endParaRPr lang="en-JP" dirty="0"/>
          </a:p>
        </p:txBody>
      </p:sp>
      <p:sp>
        <p:nvSpPr>
          <p:cNvPr id="4" name="Body Level One…"/>
          <p:cNvSpPr txBox="1">
            <a:spLocks noGrp="1"/>
          </p:cNvSpPr>
          <p:nvPr>
            <p:ph type="body" idx="1"/>
          </p:nvPr>
        </p:nvSpPr>
        <p:spPr>
          <a:xfrm>
            <a:off x="1270039" y="2590800"/>
            <a:ext cx="14800185"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Lst>
  <p:transition spd="med"/>
  <p:hf hdr="0" ftr="0" dt="0"/>
  <p:txStyles>
    <p:titleStyle>
      <a:lvl1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1pPr>
      <a:lvl2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2pPr>
      <a:lvl3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3pPr>
      <a:lvl4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4pPr>
      <a:lvl5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5pPr>
      <a:lvl6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6pPr>
      <a:lvl7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7pPr>
      <a:lvl8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8pPr>
      <a:lvl9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9pPr>
    </p:titleStyle>
    <p:bodyStyle>
      <a:lvl1pPr marL="592696"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1pPr>
      <a:lvl2pPr marL="1185393"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2pPr>
      <a:lvl3pPr marL="1778089"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3pPr>
      <a:lvl4pPr marL="2370785"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4pPr>
      <a:lvl5pPr marL="2963482"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5pPr>
      <a:lvl6pPr marL="3556178"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mn-lt"/>
          <a:ea typeface="+mn-ea"/>
          <a:cs typeface="+mn-cs"/>
          <a:sym typeface="ヒラギノ角ゴ ProN W3"/>
        </a:defRPr>
      </a:lvl6pPr>
      <a:lvl7pPr marL="4148874"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mn-lt"/>
          <a:ea typeface="+mn-ea"/>
          <a:cs typeface="+mn-cs"/>
          <a:sym typeface="ヒラギノ角ゴ ProN W3"/>
        </a:defRPr>
      </a:lvl7pPr>
      <a:lvl8pPr marL="4741570"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mn-lt"/>
          <a:ea typeface="+mn-ea"/>
          <a:cs typeface="+mn-cs"/>
          <a:sym typeface="ヒラギノ角ゴ ProN W3"/>
        </a:defRPr>
      </a:lvl8pPr>
      <a:lvl9pPr marL="5334267"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mn-lt"/>
          <a:ea typeface="+mn-ea"/>
          <a:cs typeface="+mn-cs"/>
          <a:sym typeface="ヒラギノ角ゴ ProN W3"/>
        </a:defRPr>
      </a:lvl9pPr>
    </p:bodyStyle>
    <p:otherStyle>
      <a:lvl1pPr marL="0" marR="0" indent="0"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1pPr>
      <a:lvl2pPr marL="0" marR="0" indent="304815"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2pPr>
      <a:lvl3pPr marL="0" marR="0" indent="609630"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3pPr>
      <a:lvl4pPr marL="0" marR="0" indent="914446"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4pPr>
      <a:lvl5pPr marL="0" marR="0" indent="1219261"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5pPr>
      <a:lvl6pPr marL="0" marR="0" indent="1524076"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6pPr>
      <a:lvl7pPr marL="0" marR="0" indent="1828891"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7pPr>
      <a:lvl8pPr marL="0" marR="0" indent="2133707"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8pPr>
      <a:lvl9pPr marL="0" marR="0" indent="2438522"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第7回 ヘクシャー=オリーン・モデル1:…"/>
          <p:cNvSpPr txBox="1">
            <a:spLocks noGrp="1"/>
          </p:cNvSpPr>
          <p:nvPr>
            <p:ph type="ctrTitle"/>
          </p:nvPr>
        </p:nvSpPr>
        <p:spPr>
          <a:prstGeom prst="rect">
            <a:avLst/>
          </a:prstGeom>
        </p:spPr>
        <p:txBody>
          <a:bodyPr/>
          <a:lstStyle/>
          <a:p>
            <a:pPr>
              <a:defRPr sz="4700"/>
            </a:pPr>
            <a:r>
              <a:rPr lang="ja-JP" altLang="en-JP">
                <a:latin typeface="ＭＳ Ｐゴシック" panose="020B0600070205080204" pitchFamily="50" charset="-128"/>
                <a:ea typeface="ＭＳ Ｐゴシック" panose="020B0600070205080204" pitchFamily="50" charset="-128"/>
              </a:rPr>
              <a:t>第</a:t>
            </a:r>
            <a:r>
              <a:rPr lang="en-JP" altLang="ja-JP" dirty="0">
                <a:latin typeface="ＭＳ Ｐゴシック" panose="020B0600070205080204" pitchFamily="50" charset="-128"/>
                <a:ea typeface="ＭＳ Ｐゴシック" panose="020B0600070205080204" pitchFamily="50" charset="-128"/>
              </a:rPr>
              <a:t>3</a:t>
            </a:r>
            <a:r>
              <a:rPr lang="ja-JP" altLang="en-JP">
                <a:latin typeface="ＭＳ Ｐゴシック" panose="020B0600070205080204" pitchFamily="50" charset="-128"/>
                <a:ea typeface="ＭＳ Ｐゴシック" panose="020B0600070205080204" pitchFamily="50" charset="-128"/>
              </a:rPr>
              <a:t>章</a:t>
            </a:r>
            <a:br>
              <a:rPr lang="en-US" altLang="ja-JP" dirty="0">
                <a:latin typeface="ＭＳ Ｐゴシック" panose="020B0600070205080204" pitchFamily="50" charset="-128"/>
                <a:ea typeface="ＭＳ Ｐゴシック" panose="020B0600070205080204" pitchFamily="50" charset="-128"/>
              </a:rPr>
            </a:br>
            <a:r>
              <a:rPr lang="ja-JP" altLang="en-US">
                <a:latin typeface="ＭＳ Ｐゴシック" panose="020B0600070205080204" pitchFamily="50" charset="-128"/>
                <a:ea typeface="ＭＳ Ｐゴシック" panose="020B0600070205080204" pitchFamily="50" charset="-128"/>
              </a:rPr>
              <a:t>企業</a:t>
            </a:r>
            <a:r>
              <a:rPr lang="ja-JP" altLang="en-US" dirty="0">
                <a:latin typeface="ＭＳ Ｐゴシック" panose="020B0600070205080204" pitchFamily="50" charset="-128"/>
                <a:ea typeface="ＭＳ Ｐゴシック" panose="020B0600070205080204" pitchFamily="50" charset="-128"/>
              </a:rPr>
              <a:t>のグローバル化</a:t>
            </a:r>
            <a:endParaRPr dirty="0">
              <a:latin typeface="ＭＳ Ｐゴシック" panose="020B0600070205080204" pitchFamily="50" charset="-128"/>
              <a:ea typeface="ＭＳ Ｐゴシック" panose="020B0600070205080204" pitchFamily="50" charset="-128"/>
            </a:endParaRPr>
          </a:p>
        </p:txBody>
      </p:sp>
      <p:sp>
        <p:nvSpPr>
          <p:cNvPr id="2" name="Slide Number Placeholder 1">
            <a:extLst>
              <a:ext uri="{FF2B5EF4-FFF2-40B4-BE49-F238E27FC236}">
                <a16:creationId xmlns:a16="http://schemas.microsoft.com/office/drawing/2014/main" id="{C9BF72B0-719E-8A56-33A3-BC6382432DDD}"/>
              </a:ext>
            </a:extLst>
          </p:cNvPr>
          <p:cNvSpPr>
            <a:spLocks noGrp="1"/>
          </p:cNvSpPr>
          <p:nvPr>
            <p:ph type="sldNum" sz="quarter" idx="2"/>
          </p:nvPr>
        </p:nvSpPr>
        <p:spPr/>
        <p:txBody>
          <a:bodyPr/>
          <a:lstStyle/>
          <a:p>
            <a:fld id="{86CB4B4D-7CA3-9044-876B-883B54F8677D}" type="slidenum">
              <a:rPr lang="en-JP" smtClean="0"/>
              <a:t>1</a:t>
            </a:fld>
            <a:endParaRPr lang="en-JP"/>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9FC7AF-9080-06A6-B9EA-B2BF3D1D43A1}"/>
              </a:ext>
            </a:extLst>
          </p:cNvPr>
          <p:cNvSpPr>
            <a:spLocks noGrp="1"/>
          </p:cNvSpPr>
          <p:nvPr>
            <p:ph type="title"/>
          </p:nvPr>
        </p:nvSpPr>
        <p:spPr>
          <a:xfrm>
            <a:off x="1270039" y="254000"/>
            <a:ext cx="14498281" cy="1917700"/>
          </a:xfrm>
        </p:spPr>
        <p:txBody>
          <a:bodyPr>
            <a:normAutofit/>
          </a:bodyPr>
          <a:lstStyle/>
          <a:p>
            <a:r>
              <a:rPr lang="ja-JP" altLang="en-US" sz="7200" dirty="0">
                <a:highlight>
                  <a:srgbClr val="00FFFF"/>
                </a:highlight>
              </a:rPr>
              <a:t>水平的</a:t>
            </a:r>
            <a:r>
              <a:rPr lang="ja-JP" altLang="en-US" sz="7200" dirty="0"/>
              <a:t>外国直接投資</a:t>
            </a:r>
            <a:endParaRPr kumimoji="1" lang="ja-JP" altLang="en-US" sz="7200" dirty="0"/>
          </a:p>
        </p:txBody>
      </p:sp>
      <p:sp>
        <p:nvSpPr>
          <p:cNvPr id="3" name="テキスト プレースホルダー 2">
            <a:extLst>
              <a:ext uri="{FF2B5EF4-FFF2-40B4-BE49-F238E27FC236}">
                <a16:creationId xmlns:a16="http://schemas.microsoft.com/office/drawing/2014/main" id="{AEB500E5-2C63-61EA-E159-322DFFD0AF5D}"/>
              </a:ext>
            </a:extLst>
          </p:cNvPr>
          <p:cNvSpPr>
            <a:spLocks noGrp="1"/>
          </p:cNvSpPr>
          <p:nvPr>
            <p:ph type="body" idx="1"/>
          </p:nvPr>
        </p:nvSpPr>
        <p:spPr/>
        <p:txBody>
          <a:bodyPr/>
          <a:lstStyle/>
          <a:p>
            <a:pPr marL="0" indent="0">
              <a:buNone/>
            </a:pPr>
            <a:r>
              <a:rPr lang="ja-JP" altLang="en-US" u="sng" dirty="0"/>
              <a:t>水平的外国直接</a:t>
            </a:r>
            <a:r>
              <a:rPr lang="ja-JP" altLang="en-US" u="sng"/>
              <a:t>投資 　</a:t>
            </a:r>
            <a:endParaRPr lang="en-US" altLang="ja-JP" u="sng" dirty="0"/>
          </a:p>
          <a:p>
            <a:pPr marL="0" indent="0">
              <a:buNone/>
            </a:pPr>
            <a:r>
              <a:rPr lang="ja-JP" altLang="en-US"/>
              <a:t>　広い</a:t>
            </a:r>
            <a:r>
              <a:rPr lang="ja-JP" altLang="en-US" dirty="0"/>
              <a:t>意味での</a:t>
            </a:r>
            <a:r>
              <a:rPr lang="ja-JP" altLang="en-US" dirty="0">
                <a:highlight>
                  <a:srgbClr val="00FFFF"/>
                </a:highlight>
              </a:rPr>
              <a:t>輸送費用の節減</a:t>
            </a:r>
            <a:r>
              <a:rPr lang="ja-JP" altLang="en-US" dirty="0"/>
              <a:t>を目的とした外国</a:t>
            </a:r>
            <a:r>
              <a:rPr lang="ja-JP" altLang="en-US"/>
              <a:t>直接投資</a:t>
            </a:r>
            <a:endParaRPr lang="en-US" altLang="ja-JP" dirty="0"/>
          </a:p>
          <a:p>
            <a:pPr lvl="1"/>
            <a:r>
              <a:rPr lang="ja-JP" altLang="en-US"/>
              <a:t>輸送費用には関税も含む</a:t>
            </a:r>
            <a:endParaRPr lang="en-US" altLang="ja-JP" dirty="0"/>
          </a:p>
          <a:p>
            <a:pPr lvl="1"/>
            <a:r>
              <a:rPr lang="ja-JP" altLang="en-US">
                <a:highlight>
                  <a:srgbClr val="00FFFF"/>
                </a:highlight>
              </a:rPr>
              <a:t>先進国から先進国への</a:t>
            </a:r>
            <a:r>
              <a:rPr lang="ja-JP" altLang="en-US"/>
              <a:t>外国直接投資に多く見られる</a:t>
            </a:r>
            <a:endParaRPr lang="en-US" altLang="ja-JP" dirty="0"/>
          </a:p>
          <a:p>
            <a:pPr lvl="1"/>
            <a:r>
              <a:rPr lang="zh-CN" altLang="en-US" dirty="0"/>
              <a:t>「市場開拓型」</a:t>
            </a:r>
            <a:endParaRPr lang="en-US" altLang="ja-JP" dirty="0"/>
          </a:p>
        </p:txBody>
      </p:sp>
      <p:sp>
        <p:nvSpPr>
          <p:cNvPr id="5" name="Slide Number Placeholder 4">
            <a:extLst>
              <a:ext uri="{FF2B5EF4-FFF2-40B4-BE49-F238E27FC236}">
                <a16:creationId xmlns:a16="http://schemas.microsoft.com/office/drawing/2014/main" id="{F66406F7-0A95-5D67-EFEC-BA0751B06E82}"/>
              </a:ext>
            </a:extLst>
          </p:cNvPr>
          <p:cNvSpPr>
            <a:spLocks noGrp="1"/>
          </p:cNvSpPr>
          <p:nvPr>
            <p:ph type="sldNum" sz="quarter" idx="2"/>
          </p:nvPr>
        </p:nvSpPr>
        <p:spPr/>
        <p:txBody>
          <a:bodyPr/>
          <a:lstStyle/>
          <a:p>
            <a:fld id="{86CB4B4D-7CA3-9044-876B-883B54F8677D}" type="slidenum">
              <a:rPr lang="en-JP" smtClean="0"/>
              <a:t>10</a:t>
            </a:fld>
            <a:endParaRPr lang="en-JP"/>
          </a:p>
        </p:txBody>
      </p:sp>
    </p:spTree>
    <p:extLst>
      <p:ext uri="{BB962C8B-B14F-4D97-AF65-F5344CB8AC3E}">
        <p14:creationId xmlns:p14="http://schemas.microsoft.com/office/powerpoint/2010/main" val="26421447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with medium confidence">
            <a:extLst>
              <a:ext uri="{FF2B5EF4-FFF2-40B4-BE49-F238E27FC236}">
                <a16:creationId xmlns:a16="http://schemas.microsoft.com/office/drawing/2014/main" id="{D8017ADB-5680-42E8-F2E8-47D4799E4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46" y="254692"/>
            <a:ext cx="16765541" cy="7693048"/>
          </a:xfrm>
          <a:prstGeom prst="rect">
            <a:avLst/>
          </a:prstGeom>
        </p:spPr>
      </p:pic>
      <p:sp>
        <p:nvSpPr>
          <p:cNvPr id="7" name="TextBox 6">
            <a:extLst>
              <a:ext uri="{FF2B5EF4-FFF2-40B4-BE49-F238E27FC236}">
                <a16:creationId xmlns:a16="http://schemas.microsoft.com/office/drawing/2014/main" id="{A9D431C1-5C6E-7F79-D8AA-E6AB1FF4649C}"/>
              </a:ext>
            </a:extLst>
          </p:cNvPr>
          <p:cNvSpPr txBox="1"/>
          <p:nvPr/>
        </p:nvSpPr>
        <p:spPr>
          <a:xfrm>
            <a:off x="711234" y="7726740"/>
            <a:ext cx="15010165" cy="15696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200"/>
              <a:t>例）キッコーマン</a:t>
            </a:r>
            <a:endParaRPr lang="en-US" altLang="ja-JP" sz="3200" dirty="0"/>
          </a:p>
          <a:p>
            <a:pPr algn="l"/>
            <a:r>
              <a:rPr lang="en-US" altLang="ja-JP" sz="3200" dirty="0"/>
              <a:t>1972 </a:t>
            </a:r>
            <a:r>
              <a:rPr lang="ja-JP" altLang="en-US" sz="3200"/>
              <a:t>年に，アメリカウィスコンシン州のウォルワース工場で現地生産を開始。</a:t>
            </a:r>
            <a:endParaRPr lang="en-US" altLang="ja-JP" sz="3200" dirty="0"/>
          </a:p>
          <a:p>
            <a:pPr algn="l"/>
            <a:r>
              <a:rPr lang="en-US" altLang="ja-JP" sz="3200" dirty="0">
                <a:sym typeface="Wingdings" panose="05000000000000000000" pitchFamily="2" charset="2"/>
              </a:rPr>
              <a:t></a:t>
            </a:r>
            <a:r>
              <a:rPr lang="ja-JP" altLang="en-US" sz="3200"/>
              <a:t>関税を含む広い意味での輸送費用を節減</a:t>
            </a:r>
            <a:endParaRPr kumimoji="1" lang="ja-JP" altLang="en-US" sz="3200" dirty="0"/>
          </a:p>
        </p:txBody>
      </p:sp>
      <p:sp>
        <p:nvSpPr>
          <p:cNvPr id="2" name="Slide Number Placeholder 1">
            <a:extLst>
              <a:ext uri="{FF2B5EF4-FFF2-40B4-BE49-F238E27FC236}">
                <a16:creationId xmlns:a16="http://schemas.microsoft.com/office/drawing/2014/main" id="{1B53BA7F-79C8-CF48-D0E9-5DB237F20318}"/>
              </a:ext>
            </a:extLst>
          </p:cNvPr>
          <p:cNvSpPr>
            <a:spLocks noGrp="1"/>
          </p:cNvSpPr>
          <p:nvPr>
            <p:ph type="sldNum" sz="quarter" idx="2"/>
          </p:nvPr>
        </p:nvSpPr>
        <p:spPr/>
        <p:txBody>
          <a:bodyPr/>
          <a:lstStyle/>
          <a:p>
            <a:fld id="{86CB4B4D-7CA3-9044-876B-883B54F8677D}" type="slidenum">
              <a:rPr lang="en-JP" smtClean="0"/>
              <a:t>11</a:t>
            </a:fld>
            <a:endParaRPr lang="en-JP"/>
          </a:p>
        </p:txBody>
      </p:sp>
    </p:spTree>
    <p:extLst>
      <p:ext uri="{BB962C8B-B14F-4D97-AF65-F5344CB8AC3E}">
        <p14:creationId xmlns:p14="http://schemas.microsoft.com/office/powerpoint/2010/main" val="300776512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E0B6B3-3C56-D772-E8C4-9B1B7787DE39}"/>
              </a:ext>
            </a:extLst>
          </p:cNvPr>
          <p:cNvSpPr>
            <a:spLocks noGrp="1"/>
          </p:cNvSpPr>
          <p:nvPr>
            <p:ph type="title"/>
          </p:nvPr>
        </p:nvSpPr>
        <p:spPr/>
        <p:txBody>
          <a:bodyPr>
            <a:normAutofit fontScale="90000"/>
          </a:bodyPr>
          <a:lstStyle/>
          <a:p>
            <a:r>
              <a:rPr lang="zh-CN" altLang="en-US" dirty="0"/>
              <a:t>輸出基地型外国直接投資</a:t>
            </a:r>
            <a:endParaRPr lang="en-JP" dirty="0"/>
          </a:p>
        </p:txBody>
      </p:sp>
      <p:sp>
        <p:nvSpPr>
          <p:cNvPr id="5" name="Text Placeholder 4">
            <a:extLst>
              <a:ext uri="{FF2B5EF4-FFF2-40B4-BE49-F238E27FC236}">
                <a16:creationId xmlns:a16="http://schemas.microsoft.com/office/drawing/2014/main" id="{191E9163-90A5-913D-8779-1D7F5D39A5BF}"/>
              </a:ext>
            </a:extLst>
          </p:cNvPr>
          <p:cNvSpPr>
            <a:spLocks noGrp="1"/>
          </p:cNvSpPr>
          <p:nvPr>
            <p:ph type="body" idx="1"/>
          </p:nvPr>
        </p:nvSpPr>
        <p:spPr/>
        <p:txBody>
          <a:bodyPr/>
          <a:lstStyle/>
          <a:p>
            <a:pPr marL="0" indent="0">
              <a:buNone/>
            </a:pPr>
            <a:r>
              <a:rPr lang="zh-CN" altLang="en-US" dirty="0"/>
              <a:t>輸出基地型外国直接投資</a:t>
            </a:r>
            <a:endParaRPr lang="en-US" altLang="zh-CN" dirty="0"/>
          </a:p>
          <a:p>
            <a:r>
              <a:rPr lang="zh-CN" altLang="en-US" dirty="0"/>
              <a:t>低賃金国</a:t>
            </a:r>
            <a:r>
              <a:rPr lang="ja-JP" altLang="en-US"/>
              <a:t>を</a:t>
            </a:r>
            <a:r>
              <a:rPr lang="zh-CN" altLang="en-US" dirty="0"/>
              <a:t>製造拠点</a:t>
            </a:r>
            <a:r>
              <a:rPr lang="ja-JP" altLang="en-US"/>
              <a:t>として，</a:t>
            </a:r>
            <a:r>
              <a:rPr lang="zh-CN" altLang="en-US" dirty="0"/>
              <a:t>第 </a:t>
            </a:r>
            <a:r>
              <a:rPr lang="en-US" altLang="zh-CN" dirty="0"/>
              <a:t>3 </a:t>
            </a:r>
            <a:r>
              <a:rPr lang="zh-CN" altLang="en-US" dirty="0"/>
              <a:t>国</a:t>
            </a:r>
            <a:r>
              <a:rPr lang="ja-JP" altLang="en-US"/>
              <a:t>に</a:t>
            </a:r>
            <a:r>
              <a:rPr lang="zh-CN" altLang="en-US" dirty="0"/>
              <a:t>輸出</a:t>
            </a:r>
            <a:r>
              <a:rPr lang="ja-JP" altLang="en-US"/>
              <a:t>する</a:t>
            </a:r>
            <a:r>
              <a:rPr lang="zh-CN" altLang="en-US" dirty="0"/>
              <a:t>戦略</a:t>
            </a:r>
            <a:endParaRPr lang="en-US" altLang="zh-CN" dirty="0"/>
          </a:p>
          <a:p>
            <a:r>
              <a:rPr lang="zh-CN" altLang="en-US" dirty="0"/>
              <a:t>水平的外国直接投資</a:t>
            </a:r>
            <a:r>
              <a:rPr lang="ja-JP" altLang="en-US"/>
              <a:t>と</a:t>
            </a:r>
            <a:r>
              <a:rPr lang="zh-CN" altLang="en-US" dirty="0"/>
              <a:t>垂直的外国直接投資</a:t>
            </a:r>
            <a:r>
              <a:rPr lang="ja-JP" altLang="en-US"/>
              <a:t>の</a:t>
            </a:r>
            <a:r>
              <a:rPr lang="zh-CN" altLang="en-US" dirty="0"/>
              <a:t>両方</a:t>
            </a:r>
            <a:r>
              <a:rPr lang="ja-JP" altLang="en-US"/>
              <a:t>の</a:t>
            </a:r>
            <a:r>
              <a:rPr lang="zh-CN" altLang="en-US" dirty="0"/>
              <a:t>要素</a:t>
            </a:r>
            <a:endParaRPr lang="en-US" altLang="zh-CN" dirty="0"/>
          </a:p>
          <a:p>
            <a:endParaRPr lang="en-US" altLang="zh-CN" dirty="0"/>
          </a:p>
          <a:p>
            <a:endParaRPr lang="en-JP" dirty="0"/>
          </a:p>
        </p:txBody>
      </p:sp>
      <p:sp>
        <p:nvSpPr>
          <p:cNvPr id="2" name="Slide Number Placeholder 1">
            <a:extLst>
              <a:ext uri="{FF2B5EF4-FFF2-40B4-BE49-F238E27FC236}">
                <a16:creationId xmlns:a16="http://schemas.microsoft.com/office/drawing/2014/main" id="{212CE4DA-65B5-0716-4CB3-76190D57E43D}"/>
              </a:ext>
            </a:extLst>
          </p:cNvPr>
          <p:cNvSpPr>
            <a:spLocks noGrp="1"/>
          </p:cNvSpPr>
          <p:nvPr>
            <p:ph type="sldNum" sz="quarter" idx="2"/>
          </p:nvPr>
        </p:nvSpPr>
        <p:spPr/>
        <p:txBody>
          <a:bodyPr/>
          <a:lstStyle/>
          <a:p>
            <a:fld id="{86CB4B4D-7CA3-9044-876B-883B54F8677D}" type="slidenum">
              <a:rPr lang="en-JP" smtClean="0"/>
              <a:t>12</a:t>
            </a:fld>
            <a:endParaRPr lang="en-JP"/>
          </a:p>
        </p:txBody>
      </p:sp>
    </p:spTree>
    <p:extLst>
      <p:ext uri="{BB962C8B-B14F-4D97-AF65-F5344CB8AC3E}">
        <p14:creationId xmlns:p14="http://schemas.microsoft.com/office/powerpoint/2010/main" val="294291653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D4DE9F7D-DFAF-84BF-CDDD-99CA82EEC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720" y="375409"/>
            <a:ext cx="12348252" cy="7813216"/>
          </a:xfrm>
          <a:prstGeom prst="rect">
            <a:avLst/>
          </a:prstGeom>
        </p:spPr>
      </p:pic>
      <p:sp>
        <p:nvSpPr>
          <p:cNvPr id="9" name="TextBox 8">
            <a:extLst>
              <a:ext uri="{FF2B5EF4-FFF2-40B4-BE49-F238E27FC236}">
                <a16:creationId xmlns:a16="http://schemas.microsoft.com/office/drawing/2014/main" id="{4020C6AB-0306-FDFD-E4A1-BF326BA83472}"/>
              </a:ext>
            </a:extLst>
          </p:cNvPr>
          <p:cNvSpPr txBox="1"/>
          <p:nvPr/>
        </p:nvSpPr>
        <p:spPr>
          <a:xfrm>
            <a:off x="512815" y="8219182"/>
            <a:ext cx="16305604" cy="1077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200">
                <a:latin typeface="UDReiminPr6N"/>
              </a:rPr>
              <a:t>マツダは，メキシコの</a:t>
            </a:r>
            <a:r>
              <a:rPr lang="zh-CN" altLang="en-US" sz="3200" dirty="0">
                <a:latin typeface="UDReiminPr6N"/>
              </a:rPr>
              <a:t>完成車工場</a:t>
            </a:r>
            <a:r>
              <a:rPr lang="ja-JP" altLang="en-US" sz="3200">
                <a:latin typeface="UDReiminPr6N"/>
              </a:rPr>
              <a:t>からアメリカ</a:t>
            </a:r>
            <a:r>
              <a:rPr lang="zh-CN" altLang="en-US" sz="3200" dirty="0">
                <a:latin typeface="UDReiminPr6N"/>
              </a:rPr>
              <a:t>向</a:t>
            </a:r>
            <a:r>
              <a:rPr lang="ja-JP" altLang="en-US" sz="3200">
                <a:latin typeface="UDReiminPr6N"/>
              </a:rPr>
              <a:t>けにセダン</a:t>
            </a:r>
            <a:r>
              <a:rPr lang="zh-CN" altLang="en-US" sz="3200" dirty="0">
                <a:latin typeface="UDReiminPr6N"/>
              </a:rPr>
              <a:t>車</a:t>
            </a:r>
            <a:r>
              <a:rPr lang="ja-JP" altLang="en-US" sz="3200">
                <a:latin typeface="UDReiminPr6N"/>
              </a:rPr>
              <a:t>を</a:t>
            </a:r>
            <a:r>
              <a:rPr lang="zh-CN" altLang="en-US" sz="3200" dirty="0">
                <a:latin typeface="UDReiminPr6N"/>
              </a:rPr>
              <a:t>輸出。</a:t>
            </a:r>
            <a:endParaRPr lang="en-US" altLang="zh-CN" sz="3200" dirty="0">
              <a:latin typeface="UDReiminPr6N"/>
            </a:endParaRPr>
          </a:p>
          <a:p>
            <a:pPr algn="l"/>
            <a:r>
              <a:rPr lang="en-US" altLang="zh-CN" sz="3200" dirty="0">
                <a:latin typeface="UDReiminPr6N"/>
                <a:sym typeface="Wingdings" pitchFamily="2" charset="2"/>
              </a:rPr>
              <a:t></a:t>
            </a:r>
            <a:r>
              <a:rPr lang="zh-CN" altLang="en-US" sz="3200" dirty="0">
                <a:latin typeface="UDReiminPr6N"/>
              </a:rPr>
              <a:t>生産費用と輸送費用の両方を削減。</a:t>
            </a:r>
            <a:endParaRPr lang="en-US" altLang="zh-CN" sz="3200" dirty="0">
              <a:latin typeface="UDReiminPr6N"/>
            </a:endParaRPr>
          </a:p>
        </p:txBody>
      </p:sp>
      <p:sp>
        <p:nvSpPr>
          <p:cNvPr id="2" name="Slide Number Placeholder 1">
            <a:extLst>
              <a:ext uri="{FF2B5EF4-FFF2-40B4-BE49-F238E27FC236}">
                <a16:creationId xmlns:a16="http://schemas.microsoft.com/office/drawing/2014/main" id="{6C3B4595-C1FE-0A3B-A65C-99B86DBE98F4}"/>
              </a:ext>
            </a:extLst>
          </p:cNvPr>
          <p:cNvSpPr>
            <a:spLocks noGrp="1"/>
          </p:cNvSpPr>
          <p:nvPr>
            <p:ph type="sldNum" sz="quarter" idx="2"/>
          </p:nvPr>
        </p:nvSpPr>
        <p:spPr/>
        <p:txBody>
          <a:bodyPr/>
          <a:lstStyle/>
          <a:p>
            <a:fld id="{86CB4B4D-7CA3-9044-876B-883B54F8677D}" type="slidenum">
              <a:rPr lang="en-JP" smtClean="0"/>
              <a:t>13</a:t>
            </a:fld>
            <a:endParaRPr lang="en-JP"/>
          </a:p>
        </p:txBody>
      </p:sp>
    </p:spTree>
    <p:extLst>
      <p:ext uri="{BB962C8B-B14F-4D97-AF65-F5344CB8AC3E}">
        <p14:creationId xmlns:p14="http://schemas.microsoft.com/office/powerpoint/2010/main" val="35983430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4F29D4-2146-CC0E-C151-F5BFEC1B2822}"/>
              </a:ext>
            </a:extLst>
          </p:cNvPr>
          <p:cNvSpPr>
            <a:spLocks noGrp="1"/>
          </p:cNvSpPr>
          <p:nvPr>
            <p:ph type="title"/>
          </p:nvPr>
        </p:nvSpPr>
        <p:spPr/>
        <p:txBody>
          <a:bodyPr>
            <a:normAutofit/>
          </a:bodyPr>
          <a:lstStyle/>
          <a:p>
            <a:r>
              <a:rPr lang="zh-CN" altLang="en-US" sz="6000" dirty="0"/>
              <a:t>市場参入戦略</a:t>
            </a:r>
            <a:r>
              <a:rPr lang="en-US" altLang="zh-CN" sz="6000" dirty="0"/>
              <a:t>(1)</a:t>
            </a:r>
            <a:br>
              <a:rPr lang="en-US" altLang="zh-CN" sz="6000" dirty="0"/>
            </a:br>
            <a:r>
              <a:rPr lang="zh-CN" altLang="en-US" sz="6000" dirty="0"/>
              <a:t>完全子会社</a:t>
            </a:r>
            <a:r>
              <a:rPr lang="ja-JP" altLang="en-US" sz="6000"/>
              <a:t>と</a:t>
            </a:r>
            <a:r>
              <a:rPr lang="zh-CN" altLang="en-US" sz="6000" dirty="0"/>
              <a:t>合弁事業</a:t>
            </a:r>
            <a:endParaRPr lang="en-JP" sz="6000" dirty="0"/>
          </a:p>
        </p:txBody>
      </p:sp>
      <p:sp>
        <p:nvSpPr>
          <p:cNvPr id="5" name="Text Placeholder 4">
            <a:extLst>
              <a:ext uri="{FF2B5EF4-FFF2-40B4-BE49-F238E27FC236}">
                <a16:creationId xmlns:a16="http://schemas.microsoft.com/office/drawing/2014/main" id="{0B4041FD-EDFA-3777-F259-8357F7091F04}"/>
              </a:ext>
            </a:extLst>
          </p:cNvPr>
          <p:cNvSpPr>
            <a:spLocks noGrp="1"/>
          </p:cNvSpPr>
          <p:nvPr>
            <p:ph type="body" idx="1"/>
          </p:nvPr>
        </p:nvSpPr>
        <p:spPr/>
        <p:txBody>
          <a:bodyPr>
            <a:normAutofit fontScale="70000" lnSpcReduction="20000"/>
          </a:bodyPr>
          <a:lstStyle/>
          <a:p>
            <a:pPr marL="0" indent="0">
              <a:buNone/>
            </a:pPr>
            <a:r>
              <a:rPr lang="zh-CN" altLang="en-US" dirty="0"/>
              <a:t>出資形態</a:t>
            </a:r>
            <a:r>
              <a:rPr lang="ja-JP" altLang="en-US"/>
              <a:t>で外国直接投資を分類</a:t>
            </a:r>
            <a:endParaRPr lang="en-US" altLang="ja-JP" dirty="0"/>
          </a:p>
          <a:p>
            <a:r>
              <a:rPr lang="zh-CN" altLang="en-US" dirty="0">
                <a:highlight>
                  <a:srgbClr val="00FFFF"/>
                </a:highlight>
              </a:rPr>
              <a:t>「全額出資方式」</a:t>
            </a:r>
            <a:endParaRPr lang="en-US" altLang="zh-CN" dirty="0">
              <a:highlight>
                <a:srgbClr val="00FFFF"/>
              </a:highlight>
            </a:endParaRPr>
          </a:p>
          <a:p>
            <a:pPr lvl="1"/>
            <a:r>
              <a:rPr lang="zh-CN" altLang="en-US" dirty="0"/>
              <a:t>自社</a:t>
            </a:r>
            <a:r>
              <a:rPr lang="ja-JP" altLang="en-US"/>
              <a:t>が</a:t>
            </a:r>
            <a:r>
              <a:rPr lang="zh-CN" altLang="en-US" dirty="0"/>
              <a:t>全額出資</a:t>
            </a:r>
            <a:r>
              <a:rPr lang="ja-JP" altLang="en-US"/>
              <a:t>し，</a:t>
            </a:r>
            <a:r>
              <a:rPr lang="zh-CN" altLang="en-US" dirty="0"/>
              <a:t>外国子会社設立</a:t>
            </a:r>
            <a:r>
              <a:rPr lang="ja-JP" altLang="en-US"/>
              <a:t>。</a:t>
            </a:r>
            <a:r>
              <a:rPr lang="zh-CN" altLang="en-US" dirty="0"/>
              <a:t>完全子会社方式</a:t>
            </a:r>
            <a:r>
              <a:rPr lang="ja-JP" altLang="en-US"/>
              <a:t>。</a:t>
            </a:r>
            <a:endParaRPr lang="en-US" altLang="ja-JP" dirty="0"/>
          </a:p>
          <a:p>
            <a:r>
              <a:rPr lang="zh-CN" altLang="en-US" dirty="0">
                <a:highlight>
                  <a:srgbClr val="FFFF00"/>
                </a:highlight>
              </a:rPr>
              <a:t>「共同出資方式」（</a:t>
            </a:r>
            <a:r>
              <a:rPr lang="en-US" altLang="zh-CN" dirty="0">
                <a:highlight>
                  <a:srgbClr val="FFFF00"/>
                </a:highlight>
              </a:rPr>
              <a:t>Joint Venture</a:t>
            </a:r>
            <a:r>
              <a:rPr lang="zh-CN" altLang="en-US" dirty="0">
                <a:highlight>
                  <a:srgbClr val="FFFF00"/>
                </a:highlight>
              </a:rPr>
              <a:t>）</a:t>
            </a:r>
            <a:endParaRPr lang="en-US" altLang="zh-CN" dirty="0">
              <a:highlight>
                <a:srgbClr val="FFFF00"/>
              </a:highlight>
            </a:endParaRPr>
          </a:p>
          <a:p>
            <a:pPr lvl="1"/>
            <a:r>
              <a:rPr lang="zh-CN" altLang="en-US" dirty="0"/>
              <a:t>他社</a:t>
            </a:r>
            <a:r>
              <a:rPr lang="ja-JP" altLang="en-US"/>
              <a:t>と</a:t>
            </a:r>
            <a:r>
              <a:rPr lang="zh-CN" altLang="en-US" dirty="0"/>
              <a:t>共同出資</a:t>
            </a:r>
            <a:r>
              <a:rPr lang="ja-JP" altLang="en-US"/>
              <a:t>し，</a:t>
            </a:r>
            <a:r>
              <a:rPr lang="zh-CN" altLang="en-US" dirty="0"/>
              <a:t>外国子会社設立。合弁事業方式</a:t>
            </a:r>
            <a:r>
              <a:rPr lang="ja-JP" altLang="en-US"/>
              <a:t>。</a:t>
            </a:r>
            <a:endParaRPr lang="en-US" altLang="ja-JP" dirty="0"/>
          </a:p>
          <a:p>
            <a:pPr marL="592696" lvl="1" indent="0">
              <a:buNone/>
            </a:pPr>
            <a:r>
              <a:rPr lang="en-US" altLang="zh-CN" dirty="0">
                <a:sym typeface="Wingdings" pitchFamily="2" charset="2"/>
              </a:rPr>
              <a:t></a:t>
            </a:r>
            <a:r>
              <a:rPr lang="zh-CN" altLang="en-US" dirty="0"/>
              <a:t>日本企業</a:t>
            </a:r>
            <a:r>
              <a:rPr lang="ja-JP" altLang="en-US"/>
              <a:t>の</a:t>
            </a:r>
            <a:r>
              <a:rPr lang="en-US" altLang="ja-JP" dirty="0"/>
              <a:t>1985〜2001 </a:t>
            </a:r>
            <a:r>
              <a:rPr lang="zh-CN" altLang="en-US" dirty="0"/>
              <a:t>年</a:t>
            </a:r>
            <a:r>
              <a:rPr lang="ja-JP" altLang="en-US"/>
              <a:t>の</a:t>
            </a:r>
            <a:r>
              <a:rPr lang="zh-CN" altLang="en-US" dirty="0"/>
              <a:t>先進国</a:t>
            </a:r>
            <a:r>
              <a:rPr lang="en-US" altLang="zh-CN" dirty="0"/>
              <a:t>(</a:t>
            </a:r>
            <a:r>
              <a:rPr lang="en-US" dirty="0"/>
              <a:t>OECD </a:t>
            </a:r>
            <a:r>
              <a:rPr lang="zh-CN" altLang="en-US" dirty="0"/>
              <a:t>加盟国</a:t>
            </a:r>
            <a:r>
              <a:rPr lang="en-US" altLang="zh-CN" dirty="0"/>
              <a:t>)</a:t>
            </a:r>
            <a:r>
              <a:rPr lang="ja-JP" altLang="en-US"/>
              <a:t>ヘの</a:t>
            </a:r>
            <a:r>
              <a:rPr lang="zh-CN" altLang="en-US" dirty="0"/>
              <a:t>外国直接投資</a:t>
            </a:r>
            <a:r>
              <a:rPr lang="en-US" altLang="zh-CN" dirty="0"/>
              <a:t>1512 </a:t>
            </a:r>
            <a:r>
              <a:rPr lang="zh-CN" altLang="en-US" dirty="0"/>
              <a:t>件</a:t>
            </a:r>
            <a:r>
              <a:rPr lang="ja-JP" altLang="en-US"/>
              <a:t>のうち，</a:t>
            </a:r>
            <a:r>
              <a:rPr lang="zh-CN" altLang="en-US" dirty="0"/>
              <a:t>約 </a:t>
            </a:r>
            <a:r>
              <a:rPr lang="en-US" altLang="zh-CN" dirty="0"/>
              <a:t>55% </a:t>
            </a:r>
            <a:r>
              <a:rPr lang="ja-JP" altLang="en-US"/>
              <a:t>が</a:t>
            </a:r>
            <a:r>
              <a:rPr lang="zh-CN" altLang="en-US" dirty="0"/>
              <a:t>全額出資方式，残</a:t>
            </a:r>
            <a:r>
              <a:rPr lang="ja-JP" altLang="en-US"/>
              <a:t>り</a:t>
            </a:r>
            <a:r>
              <a:rPr lang="zh-CN" altLang="en-US" dirty="0"/>
              <a:t>約 </a:t>
            </a:r>
            <a:r>
              <a:rPr lang="en-US" altLang="zh-CN" dirty="0"/>
              <a:t>45% </a:t>
            </a:r>
            <a:r>
              <a:rPr lang="ja-JP" altLang="en-US"/>
              <a:t>が</a:t>
            </a:r>
            <a:r>
              <a:rPr lang="zh-CN" altLang="en-US" dirty="0"/>
              <a:t>共同出資方式</a:t>
            </a:r>
            <a:r>
              <a:rPr lang="en-US" altLang="ja-JP" dirty="0"/>
              <a:t>(</a:t>
            </a:r>
            <a:r>
              <a:rPr lang="en-US" dirty="0"/>
              <a:t>Raff et al.[2009])。</a:t>
            </a:r>
            <a:endParaRPr lang="en-JP" dirty="0"/>
          </a:p>
        </p:txBody>
      </p:sp>
      <p:sp>
        <p:nvSpPr>
          <p:cNvPr id="2" name="Slide Number Placeholder 1">
            <a:extLst>
              <a:ext uri="{FF2B5EF4-FFF2-40B4-BE49-F238E27FC236}">
                <a16:creationId xmlns:a16="http://schemas.microsoft.com/office/drawing/2014/main" id="{92DA6E9E-9C74-1FF0-AD83-EC13E8DA9F6A}"/>
              </a:ext>
            </a:extLst>
          </p:cNvPr>
          <p:cNvSpPr>
            <a:spLocks noGrp="1"/>
          </p:cNvSpPr>
          <p:nvPr>
            <p:ph type="sldNum" sz="quarter" idx="2"/>
          </p:nvPr>
        </p:nvSpPr>
        <p:spPr/>
        <p:txBody>
          <a:bodyPr/>
          <a:lstStyle/>
          <a:p>
            <a:fld id="{86CB4B4D-7CA3-9044-876B-883B54F8677D}" type="slidenum">
              <a:rPr lang="en-JP" smtClean="0"/>
              <a:t>14</a:t>
            </a:fld>
            <a:endParaRPr lang="en-JP"/>
          </a:p>
        </p:txBody>
      </p:sp>
    </p:spTree>
    <p:extLst>
      <p:ext uri="{BB962C8B-B14F-4D97-AF65-F5344CB8AC3E}">
        <p14:creationId xmlns:p14="http://schemas.microsoft.com/office/powerpoint/2010/main" val="410485564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9EBD-E34E-F9E9-FD5E-059B67B9F58A}"/>
              </a:ext>
            </a:extLst>
          </p:cNvPr>
          <p:cNvSpPr>
            <a:spLocks noGrp="1"/>
          </p:cNvSpPr>
          <p:nvPr>
            <p:ph type="title"/>
          </p:nvPr>
        </p:nvSpPr>
        <p:spPr/>
        <p:txBody>
          <a:bodyPr>
            <a:noAutofit/>
          </a:bodyPr>
          <a:lstStyle/>
          <a:p>
            <a:r>
              <a:rPr lang="zh-CN" altLang="en-US" sz="6400" dirty="0"/>
              <a:t>市場参入戦略</a:t>
            </a:r>
            <a:r>
              <a:rPr lang="en-US" altLang="zh-CN" sz="6400" dirty="0"/>
              <a:t>(2)</a:t>
            </a:r>
            <a:br>
              <a:rPr lang="en-US" altLang="zh-CN" sz="6400" dirty="0"/>
            </a:br>
            <a:r>
              <a:rPr lang="ja-JP" altLang="en-US" sz="6400"/>
              <a:t>グリーンフィールド</a:t>
            </a:r>
            <a:r>
              <a:rPr lang="zh-CN" altLang="en-US" sz="6400" dirty="0"/>
              <a:t>投資</a:t>
            </a:r>
            <a:r>
              <a:rPr lang="ja-JP" altLang="en-US" sz="6400"/>
              <a:t>と</a:t>
            </a:r>
            <a:r>
              <a:rPr lang="zh-CN" altLang="en-US" sz="6400" dirty="0"/>
              <a:t>国際企業買収</a:t>
            </a:r>
            <a:endParaRPr lang="en-JP" sz="6400" dirty="0"/>
          </a:p>
        </p:txBody>
      </p:sp>
      <p:sp>
        <p:nvSpPr>
          <p:cNvPr id="3" name="Text Placeholder 2">
            <a:extLst>
              <a:ext uri="{FF2B5EF4-FFF2-40B4-BE49-F238E27FC236}">
                <a16:creationId xmlns:a16="http://schemas.microsoft.com/office/drawing/2014/main" id="{3CD635DA-9C31-07C8-673A-9B816CB66BCA}"/>
              </a:ext>
            </a:extLst>
          </p:cNvPr>
          <p:cNvSpPr>
            <a:spLocks noGrp="1"/>
          </p:cNvSpPr>
          <p:nvPr>
            <p:ph type="body" idx="1"/>
          </p:nvPr>
        </p:nvSpPr>
        <p:spPr/>
        <p:txBody>
          <a:bodyPr>
            <a:normAutofit fontScale="85000" lnSpcReduction="20000"/>
          </a:bodyPr>
          <a:lstStyle/>
          <a:p>
            <a:pPr marL="0" indent="0">
              <a:buNone/>
            </a:pPr>
            <a:r>
              <a:rPr lang="ja-JP" altLang="en-US">
                <a:highlight>
                  <a:srgbClr val="FFFF00"/>
                </a:highlight>
              </a:rPr>
              <a:t>グリーンフィールド</a:t>
            </a:r>
            <a:r>
              <a:rPr lang="zh-CN" altLang="en-US" dirty="0">
                <a:highlight>
                  <a:srgbClr val="FFFF00"/>
                </a:highlight>
              </a:rPr>
              <a:t>投資</a:t>
            </a:r>
            <a:endParaRPr lang="en-US" altLang="zh-CN" dirty="0">
              <a:highlight>
                <a:srgbClr val="FFFF00"/>
              </a:highlight>
            </a:endParaRPr>
          </a:p>
          <a:p>
            <a:r>
              <a:rPr lang="zh-CN" altLang="en-US" dirty="0"/>
              <a:t>自社</a:t>
            </a:r>
            <a:r>
              <a:rPr lang="ja-JP" altLang="en-US"/>
              <a:t>で</a:t>
            </a:r>
            <a:r>
              <a:rPr lang="zh-CN" altLang="en-US" dirty="0"/>
              <a:t>外国</a:t>
            </a:r>
            <a:r>
              <a:rPr lang="ja-JP" altLang="en-US"/>
              <a:t>に</a:t>
            </a:r>
            <a:r>
              <a:rPr lang="zh-CN" altLang="en-US" dirty="0"/>
              <a:t>子会社</a:t>
            </a:r>
            <a:r>
              <a:rPr lang="en-US" altLang="zh-CN" dirty="0"/>
              <a:t>(</a:t>
            </a:r>
            <a:r>
              <a:rPr lang="zh-CN" altLang="en-US" dirty="0"/>
              <a:t>工場</a:t>
            </a:r>
            <a:r>
              <a:rPr lang="en-US" altLang="zh-CN" dirty="0"/>
              <a:t>)</a:t>
            </a:r>
            <a:r>
              <a:rPr lang="ja-JP" altLang="en-US"/>
              <a:t>を</a:t>
            </a:r>
            <a:r>
              <a:rPr lang="zh-CN" altLang="en-US" dirty="0"/>
              <a:t>設立</a:t>
            </a:r>
            <a:r>
              <a:rPr lang="ja-JP" altLang="en-US"/>
              <a:t>。</a:t>
            </a:r>
            <a:endParaRPr lang="en-US" altLang="ja-JP" dirty="0"/>
          </a:p>
          <a:p>
            <a:r>
              <a:rPr lang="zh-CN" altLang="en-US" dirty="0"/>
              <a:t>新規雇用</a:t>
            </a:r>
            <a:r>
              <a:rPr lang="ja-JP" altLang="en-US"/>
              <a:t>や</a:t>
            </a:r>
            <a:r>
              <a:rPr lang="zh-CN" altLang="en-US" dirty="0"/>
              <a:t>新規法人税収</a:t>
            </a:r>
            <a:r>
              <a:rPr lang="ja-JP" altLang="en-US"/>
              <a:t>を</a:t>
            </a:r>
            <a:r>
              <a:rPr lang="zh-CN" altLang="en-US" dirty="0"/>
              <a:t>生</a:t>
            </a:r>
            <a:r>
              <a:rPr lang="ja-JP" altLang="en-US"/>
              <a:t>むため，</a:t>
            </a:r>
            <a:r>
              <a:rPr lang="zh-CN" altLang="en-US" dirty="0"/>
              <a:t>地元政府</a:t>
            </a:r>
            <a:r>
              <a:rPr lang="ja-JP" altLang="en-US"/>
              <a:t>から</a:t>
            </a:r>
            <a:r>
              <a:rPr lang="zh-CN" altLang="en-US" dirty="0"/>
              <a:t>歓迎</a:t>
            </a:r>
            <a:r>
              <a:rPr lang="ja-JP" altLang="en-US"/>
              <a:t>さ れやすい。</a:t>
            </a:r>
            <a:endParaRPr lang="en-US" altLang="ja-JP" dirty="0"/>
          </a:p>
          <a:p>
            <a:pPr marL="0" indent="0">
              <a:buNone/>
            </a:pPr>
            <a:r>
              <a:rPr lang="ja-JP" altLang="en-US"/>
              <a:t>例）ダイキン</a:t>
            </a:r>
            <a:endParaRPr lang="en-US" altLang="ja-JP" dirty="0"/>
          </a:p>
          <a:p>
            <a:pPr marL="0" indent="0">
              <a:buNone/>
            </a:pPr>
            <a:r>
              <a:rPr lang="ja-JP" altLang="en-US"/>
              <a:t>アメリカで</a:t>
            </a:r>
            <a:r>
              <a:rPr lang="zh-CN" altLang="en-US" dirty="0"/>
              <a:t>現地生産</a:t>
            </a:r>
            <a:r>
              <a:rPr lang="ja-JP" altLang="en-US"/>
              <a:t>を</a:t>
            </a:r>
            <a:r>
              <a:rPr lang="zh-CN" altLang="en-US" dirty="0"/>
              <a:t>行</a:t>
            </a:r>
            <a:r>
              <a:rPr lang="ja-JP" altLang="en-US"/>
              <a:t>うため，</a:t>
            </a:r>
            <a:r>
              <a:rPr lang="zh-CN" altLang="en-US" dirty="0"/>
              <a:t>約 </a:t>
            </a:r>
            <a:r>
              <a:rPr lang="en-US" altLang="zh-CN" dirty="0"/>
              <a:t>500 </a:t>
            </a:r>
            <a:r>
              <a:rPr lang="zh-CN" altLang="en-US" dirty="0"/>
              <a:t>億円</a:t>
            </a:r>
            <a:r>
              <a:rPr lang="ja-JP" altLang="en-US"/>
              <a:t>を</a:t>
            </a:r>
            <a:r>
              <a:rPr lang="zh-CN" altLang="en-US" dirty="0"/>
              <a:t>投</a:t>
            </a:r>
            <a:r>
              <a:rPr lang="ja-JP" altLang="en-US"/>
              <a:t>じて，テキサス</a:t>
            </a:r>
            <a:r>
              <a:rPr lang="zh-CN" altLang="en-US" dirty="0"/>
              <a:t>州</a:t>
            </a:r>
            <a:r>
              <a:rPr lang="ja-JP" altLang="en-US"/>
              <a:t>ヒューストン</a:t>
            </a:r>
            <a:r>
              <a:rPr lang="zh-CN" altLang="en-US" dirty="0"/>
              <a:t>郊外</a:t>
            </a:r>
            <a:r>
              <a:rPr lang="ja-JP" altLang="en-US"/>
              <a:t>に</a:t>
            </a:r>
            <a:r>
              <a:rPr lang="zh-CN" altLang="en-US" dirty="0"/>
              <a:t>東京</a:t>
            </a:r>
            <a:r>
              <a:rPr lang="ja-JP" altLang="en-US"/>
              <a:t>ドーム </a:t>
            </a:r>
            <a:r>
              <a:rPr lang="en-US" altLang="ja-JP" dirty="0"/>
              <a:t>42 </a:t>
            </a:r>
            <a:r>
              <a:rPr lang="zh-CN" altLang="en-US" dirty="0"/>
              <a:t>個分</a:t>
            </a:r>
            <a:r>
              <a:rPr lang="ja-JP" altLang="en-US"/>
              <a:t>の</a:t>
            </a:r>
            <a:r>
              <a:rPr lang="zh-CN" altLang="en-US" dirty="0"/>
              <a:t>広</a:t>
            </a:r>
            <a:r>
              <a:rPr lang="ja-JP" altLang="en-US"/>
              <a:t>さの</a:t>
            </a:r>
            <a:r>
              <a:rPr lang="zh-CN" altLang="en-US" dirty="0"/>
              <a:t>巨大工場</a:t>
            </a:r>
            <a:r>
              <a:rPr lang="ja-JP" altLang="en-US"/>
              <a:t>を </a:t>
            </a:r>
            <a:r>
              <a:rPr lang="zh-CN" altLang="en-US" dirty="0"/>
              <a:t>新設</a:t>
            </a:r>
            <a:r>
              <a:rPr lang="ja-JP" altLang="en-US"/>
              <a:t>し，</a:t>
            </a:r>
            <a:r>
              <a:rPr lang="en-US" altLang="ja-JP" dirty="0"/>
              <a:t>2017</a:t>
            </a:r>
            <a:r>
              <a:rPr lang="zh-CN" altLang="en-US" dirty="0"/>
              <a:t>年</a:t>
            </a:r>
            <a:r>
              <a:rPr lang="ja-JP" altLang="en-US"/>
              <a:t>に</a:t>
            </a:r>
            <a:r>
              <a:rPr lang="zh-CN" altLang="en-US" dirty="0"/>
              <a:t>空調機器</a:t>
            </a:r>
            <a:r>
              <a:rPr lang="ja-JP" altLang="en-US"/>
              <a:t>の</a:t>
            </a:r>
            <a:r>
              <a:rPr lang="zh-CN" altLang="en-US" dirty="0"/>
              <a:t>現地生産</a:t>
            </a:r>
            <a:r>
              <a:rPr lang="ja-JP" altLang="en-US"/>
              <a:t>を</a:t>
            </a:r>
            <a:r>
              <a:rPr lang="zh-CN" altLang="en-US" dirty="0"/>
              <a:t>開始</a:t>
            </a:r>
            <a:r>
              <a:rPr lang="ja-JP" altLang="en-US"/>
              <a:t>。</a:t>
            </a:r>
            <a:endParaRPr lang="en-JP" dirty="0"/>
          </a:p>
        </p:txBody>
      </p:sp>
      <p:sp>
        <p:nvSpPr>
          <p:cNvPr id="5" name="Slide Number Placeholder 4">
            <a:extLst>
              <a:ext uri="{FF2B5EF4-FFF2-40B4-BE49-F238E27FC236}">
                <a16:creationId xmlns:a16="http://schemas.microsoft.com/office/drawing/2014/main" id="{67939C11-394D-E0D2-F85C-A6522D78811F}"/>
              </a:ext>
            </a:extLst>
          </p:cNvPr>
          <p:cNvSpPr>
            <a:spLocks noGrp="1"/>
          </p:cNvSpPr>
          <p:nvPr>
            <p:ph type="sldNum" sz="quarter" idx="2"/>
          </p:nvPr>
        </p:nvSpPr>
        <p:spPr/>
        <p:txBody>
          <a:bodyPr/>
          <a:lstStyle/>
          <a:p>
            <a:fld id="{86CB4B4D-7CA3-9044-876B-883B54F8677D}" type="slidenum">
              <a:rPr lang="en-JP" smtClean="0"/>
              <a:t>15</a:t>
            </a:fld>
            <a:endParaRPr lang="en-JP"/>
          </a:p>
        </p:txBody>
      </p:sp>
    </p:spTree>
    <p:extLst>
      <p:ext uri="{BB962C8B-B14F-4D97-AF65-F5344CB8AC3E}">
        <p14:creationId xmlns:p14="http://schemas.microsoft.com/office/powerpoint/2010/main" val="22338647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17CC-7209-0882-8C45-EA4E3202753C}"/>
              </a:ext>
            </a:extLst>
          </p:cNvPr>
          <p:cNvSpPr>
            <a:spLocks noGrp="1"/>
          </p:cNvSpPr>
          <p:nvPr>
            <p:ph type="title"/>
          </p:nvPr>
        </p:nvSpPr>
        <p:spPr/>
        <p:txBody>
          <a:bodyPr>
            <a:normAutofit/>
          </a:bodyPr>
          <a:lstStyle/>
          <a:p>
            <a:r>
              <a:rPr lang="zh-CN" altLang="en-US" sz="6000" dirty="0"/>
              <a:t>越境</a:t>
            </a:r>
            <a:r>
              <a:rPr lang="en-US" sz="6000" dirty="0"/>
              <a:t>M&amp;A(</a:t>
            </a:r>
            <a:r>
              <a:rPr lang="zh-CN" altLang="en-US" sz="6000" dirty="0"/>
              <a:t>企業合併買収</a:t>
            </a:r>
            <a:r>
              <a:rPr lang="en-US" altLang="zh-CN" sz="6000" dirty="0"/>
              <a:t>)</a:t>
            </a:r>
            <a:endParaRPr lang="en-JP" sz="6000" dirty="0"/>
          </a:p>
        </p:txBody>
      </p:sp>
      <p:sp>
        <p:nvSpPr>
          <p:cNvPr id="5" name="Slide Number Placeholder 4">
            <a:extLst>
              <a:ext uri="{FF2B5EF4-FFF2-40B4-BE49-F238E27FC236}">
                <a16:creationId xmlns:a16="http://schemas.microsoft.com/office/drawing/2014/main" id="{C7133509-9D33-8E1E-1C8E-4EC0C372AAF1}"/>
              </a:ext>
            </a:extLst>
          </p:cNvPr>
          <p:cNvSpPr>
            <a:spLocks noGrp="1"/>
          </p:cNvSpPr>
          <p:nvPr>
            <p:ph type="sldNum" sz="quarter" idx="2"/>
          </p:nvPr>
        </p:nvSpPr>
        <p:spPr/>
        <p:txBody>
          <a:bodyPr/>
          <a:lstStyle/>
          <a:p>
            <a:fld id="{86CB4B4D-7CA3-9044-876B-883B54F8677D}" type="slidenum">
              <a:rPr lang="en-JP" smtClean="0"/>
              <a:t>16</a:t>
            </a:fld>
            <a:endParaRPr lang="en-JP"/>
          </a:p>
        </p:txBody>
      </p:sp>
      <p:sp>
        <p:nvSpPr>
          <p:cNvPr id="9" name="TextBox 8">
            <a:extLst>
              <a:ext uri="{FF2B5EF4-FFF2-40B4-BE49-F238E27FC236}">
                <a16:creationId xmlns:a16="http://schemas.microsoft.com/office/drawing/2014/main" id="{553E407B-5607-2360-4866-C3DCC86E2FF6}"/>
              </a:ext>
            </a:extLst>
          </p:cNvPr>
          <p:cNvSpPr txBox="1"/>
          <p:nvPr/>
        </p:nvSpPr>
        <p:spPr>
          <a:xfrm>
            <a:off x="1270038" y="2413000"/>
            <a:ext cx="15067242" cy="62478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JP" sz="4000" u="sng" dirty="0">
                <a:highlight>
                  <a:srgbClr val="FFFF00"/>
                </a:highlight>
              </a:rPr>
              <a:t>越境 M&amp;A(企業合併買収)</a:t>
            </a:r>
          </a:p>
          <a:p>
            <a:pPr algn="l"/>
            <a:r>
              <a:rPr lang="ja-JP" altLang="en-US" sz="4000"/>
              <a:t>　</a:t>
            </a:r>
            <a:endParaRPr lang="en-US" altLang="ja-JP" sz="4000" dirty="0"/>
          </a:p>
          <a:p>
            <a:pPr algn="l"/>
            <a:r>
              <a:rPr lang="ja-JP" altLang="en-US" sz="4000"/>
              <a:t>　</a:t>
            </a:r>
            <a:r>
              <a:rPr lang="en-JP" sz="4000" dirty="0"/>
              <a:t>すでにある既存外国企業を買収。</a:t>
            </a:r>
          </a:p>
          <a:p>
            <a:pPr algn="l"/>
            <a:endParaRPr lang="en-JP" sz="4000" dirty="0"/>
          </a:p>
          <a:p>
            <a:pPr algn="l"/>
            <a:r>
              <a:rPr lang="en-JP" sz="4000" dirty="0"/>
              <a:t>cross-border M&amp;A (Merger &amp; Acquisition) </a:t>
            </a:r>
          </a:p>
          <a:p>
            <a:pPr algn="l"/>
            <a:r>
              <a:rPr lang="en-JP" sz="4000" dirty="0"/>
              <a:t>ブラウンフィールド投資と呼ぶこともある。</a:t>
            </a:r>
          </a:p>
          <a:p>
            <a:pPr algn="l"/>
            <a:r>
              <a:rPr lang="en-JP" sz="4000" dirty="0"/>
              <a:t>自社では獲得することが困難な能力・資源を手に入れる。</a:t>
            </a:r>
          </a:p>
          <a:p>
            <a:pPr algn="l"/>
            <a:endParaRPr lang="en-JP" sz="4000" dirty="0"/>
          </a:p>
          <a:p>
            <a:pPr algn="l"/>
            <a:r>
              <a:rPr lang="en-JP" sz="4000" dirty="0"/>
              <a:t>例）武田薬品工業</a:t>
            </a:r>
          </a:p>
          <a:p>
            <a:pPr algn="l"/>
            <a:r>
              <a:rPr lang="en-JP" sz="4000" dirty="0"/>
              <a:t>2019 年にアイルランドの製薬大手シャイアーを買収</a:t>
            </a:r>
          </a:p>
        </p:txBody>
      </p:sp>
    </p:spTree>
    <p:extLst>
      <p:ext uri="{BB962C8B-B14F-4D97-AF65-F5344CB8AC3E}">
        <p14:creationId xmlns:p14="http://schemas.microsoft.com/office/powerpoint/2010/main" val="65578574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5716-CBD6-87CF-E3C3-522C4B46B9DC}"/>
              </a:ext>
            </a:extLst>
          </p:cNvPr>
          <p:cNvSpPr>
            <a:spLocks noGrp="1"/>
          </p:cNvSpPr>
          <p:nvPr>
            <p:ph type="title"/>
          </p:nvPr>
        </p:nvSpPr>
        <p:spPr/>
        <p:txBody>
          <a:bodyPr>
            <a:normAutofit/>
          </a:bodyPr>
          <a:lstStyle/>
          <a:p>
            <a:r>
              <a:rPr lang="en-JP" sz="6000" dirty="0"/>
              <a:t>3 海外生産</a:t>
            </a:r>
          </a:p>
        </p:txBody>
      </p:sp>
      <p:pic>
        <p:nvPicPr>
          <p:cNvPr id="7" name="Picture 6">
            <a:extLst>
              <a:ext uri="{FF2B5EF4-FFF2-40B4-BE49-F238E27FC236}">
                <a16:creationId xmlns:a16="http://schemas.microsoft.com/office/drawing/2014/main" id="{C481B827-DCE5-D117-A1C7-4D14228650BE}"/>
              </a:ext>
            </a:extLst>
          </p:cNvPr>
          <p:cNvPicPr>
            <a:picLocks noChangeAspect="1"/>
          </p:cNvPicPr>
          <p:nvPr/>
        </p:nvPicPr>
        <p:blipFill>
          <a:blip r:embed="rId2"/>
          <a:stretch>
            <a:fillRect/>
          </a:stretch>
        </p:blipFill>
        <p:spPr>
          <a:xfrm>
            <a:off x="167134" y="1820118"/>
            <a:ext cx="9604822" cy="7679482"/>
          </a:xfrm>
          <a:prstGeom prst="rect">
            <a:avLst/>
          </a:prstGeom>
        </p:spPr>
      </p:pic>
      <p:pic>
        <p:nvPicPr>
          <p:cNvPr id="5" name="Picture 4">
            <a:extLst>
              <a:ext uri="{FF2B5EF4-FFF2-40B4-BE49-F238E27FC236}">
                <a16:creationId xmlns:a16="http://schemas.microsoft.com/office/drawing/2014/main" id="{9BBADBC4-AFAE-9FFB-82D9-A6C25A44257B}"/>
              </a:ext>
            </a:extLst>
          </p:cNvPr>
          <p:cNvPicPr>
            <a:picLocks noChangeAspect="1"/>
          </p:cNvPicPr>
          <p:nvPr/>
        </p:nvPicPr>
        <p:blipFill>
          <a:blip r:embed="rId3"/>
          <a:stretch>
            <a:fillRect/>
          </a:stretch>
        </p:blipFill>
        <p:spPr>
          <a:xfrm>
            <a:off x="8323216" y="3491351"/>
            <a:ext cx="8849913" cy="1385449"/>
          </a:xfrm>
          <a:prstGeom prst="rect">
            <a:avLst/>
          </a:prstGeom>
          <a:ln w="12700">
            <a:solidFill>
              <a:schemeClr val="tx1"/>
            </a:solidFill>
          </a:ln>
        </p:spPr>
      </p:pic>
      <p:sp>
        <p:nvSpPr>
          <p:cNvPr id="3" name="Text Placeholder 2">
            <a:extLst>
              <a:ext uri="{FF2B5EF4-FFF2-40B4-BE49-F238E27FC236}">
                <a16:creationId xmlns:a16="http://schemas.microsoft.com/office/drawing/2014/main" id="{8041223C-D63A-D66E-BD1C-3772F7CCC975}"/>
              </a:ext>
            </a:extLst>
          </p:cNvPr>
          <p:cNvSpPr>
            <a:spLocks noGrp="1"/>
          </p:cNvSpPr>
          <p:nvPr>
            <p:ph type="body" idx="1"/>
          </p:nvPr>
        </p:nvSpPr>
        <p:spPr>
          <a:xfrm>
            <a:off x="9315824" y="5273624"/>
            <a:ext cx="7857305" cy="3625952"/>
          </a:xfrm>
          <a:ln w="12700">
            <a:solidFill>
              <a:schemeClr val="tx1"/>
            </a:solidFill>
          </a:ln>
        </p:spPr>
        <p:txBody>
          <a:bodyPr>
            <a:normAutofit/>
          </a:bodyPr>
          <a:lstStyle/>
          <a:p>
            <a:pPr marL="0" indent="0">
              <a:buNone/>
            </a:pPr>
            <a:r>
              <a:rPr lang="ja-JP" altLang="en-US"/>
              <a:t>上場企業の海外生産比率</a:t>
            </a:r>
            <a:endParaRPr lang="en-US" altLang="ja-JP" dirty="0"/>
          </a:p>
          <a:p>
            <a:r>
              <a:rPr lang="en-US" altLang="ja-JP" dirty="0">
                <a:highlight>
                  <a:srgbClr val="FFFF00"/>
                </a:highlight>
              </a:rPr>
              <a:t>1986 </a:t>
            </a:r>
            <a:r>
              <a:rPr lang="zh-CN" altLang="en-US" dirty="0">
                <a:highlight>
                  <a:srgbClr val="FFFF00"/>
                </a:highlight>
              </a:rPr>
              <a:t>年</a:t>
            </a:r>
            <a:r>
              <a:rPr lang="ja-JP" altLang="en-US">
                <a:highlight>
                  <a:srgbClr val="FFFF00"/>
                </a:highlight>
              </a:rPr>
              <a:t>にわずか </a:t>
            </a:r>
            <a:r>
              <a:rPr lang="en-US" altLang="ja-JP" dirty="0">
                <a:highlight>
                  <a:srgbClr val="FFFF00"/>
                </a:highlight>
              </a:rPr>
              <a:t>2.6% </a:t>
            </a:r>
          </a:p>
          <a:p>
            <a:r>
              <a:rPr lang="en-US" altLang="ja-JP" dirty="0">
                <a:highlight>
                  <a:srgbClr val="FFFF00"/>
                </a:highlight>
              </a:rPr>
              <a:t>2016 </a:t>
            </a:r>
            <a:r>
              <a:rPr lang="zh-CN" altLang="en-US" dirty="0">
                <a:highlight>
                  <a:srgbClr val="FFFF00"/>
                </a:highlight>
              </a:rPr>
              <a:t>年</a:t>
            </a:r>
            <a:r>
              <a:rPr lang="ja-JP" altLang="en-US">
                <a:highlight>
                  <a:srgbClr val="FFFF00"/>
                </a:highlight>
              </a:rPr>
              <a:t>には </a:t>
            </a:r>
            <a:r>
              <a:rPr lang="en-US" altLang="ja-JP" dirty="0">
                <a:highlight>
                  <a:srgbClr val="FFFF00"/>
                </a:highlight>
              </a:rPr>
              <a:t>23%</a:t>
            </a:r>
            <a:endParaRPr lang="en-JP" dirty="0">
              <a:highlight>
                <a:srgbClr val="FFFF00"/>
              </a:highlight>
            </a:endParaRPr>
          </a:p>
        </p:txBody>
      </p:sp>
      <p:sp>
        <p:nvSpPr>
          <p:cNvPr id="6" name="Slide Number Placeholder 5">
            <a:extLst>
              <a:ext uri="{FF2B5EF4-FFF2-40B4-BE49-F238E27FC236}">
                <a16:creationId xmlns:a16="http://schemas.microsoft.com/office/drawing/2014/main" id="{8B6791D9-5B12-65CA-E099-0F259E8AF93C}"/>
              </a:ext>
            </a:extLst>
          </p:cNvPr>
          <p:cNvSpPr>
            <a:spLocks noGrp="1"/>
          </p:cNvSpPr>
          <p:nvPr>
            <p:ph type="sldNum" sz="quarter" idx="2"/>
          </p:nvPr>
        </p:nvSpPr>
        <p:spPr/>
        <p:txBody>
          <a:bodyPr/>
          <a:lstStyle/>
          <a:p>
            <a:fld id="{86CB4B4D-7CA3-9044-876B-883B54F8677D}" type="slidenum">
              <a:rPr lang="en-JP" smtClean="0"/>
              <a:t>17</a:t>
            </a:fld>
            <a:endParaRPr lang="en-JP"/>
          </a:p>
        </p:txBody>
      </p:sp>
    </p:spTree>
    <p:extLst>
      <p:ext uri="{BB962C8B-B14F-4D97-AF65-F5344CB8AC3E}">
        <p14:creationId xmlns:p14="http://schemas.microsoft.com/office/powerpoint/2010/main" val="330338524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C0E5-38C7-89C3-AD51-AD77F2C74864}"/>
              </a:ext>
            </a:extLst>
          </p:cNvPr>
          <p:cNvSpPr>
            <a:spLocks noGrp="1"/>
          </p:cNvSpPr>
          <p:nvPr>
            <p:ph type="title"/>
          </p:nvPr>
        </p:nvSpPr>
        <p:spPr/>
        <p:txBody>
          <a:bodyPr>
            <a:normAutofit/>
          </a:bodyPr>
          <a:lstStyle/>
          <a:p>
            <a:r>
              <a:rPr lang="zh-CN" altLang="en-US" sz="6000" dirty="0"/>
              <a:t>製造業</a:t>
            </a:r>
            <a:r>
              <a:rPr lang="ja-JP" altLang="en-US" sz="6000"/>
              <a:t>のサービス</a:t>
            </a:r>
            <a:r>
              <a:rPr lang="zh-CN" altLang="en-US" sz="6000" dirty="0"/>
              <a:t>化</a:t>
            </a:r>
            <a:endParaRPr lang="en-JP" sz="6000" dirty="0"/>
          </a:p>
        </p:txBody>
      </p:sp>
      <p:sp>
        <p:nvSpPr>
          <p:cNvPr id="3" name="Text Placeholder 2">
            <a:extLst>
              <a:ext uri="{FF2B5EF4-FFF2-40B4-BE49-F238E27FC236}">
                <a16:creationId xmlns:a16="http://schemas.microsoft.com/office/drawing/2014/main" id="{3AAB3C45-64BB-B088-8C36-ED480076C774}"/>
              </a:ext>
            </a:extLst>
          </p:cNvPr>
          <p:cNvSpPr>
            <a:spLocks noGrp="1"/>
          </p:cNvSpPr>
          <p:nvPr>
            <p:ph type="body" idx="1"/>
          </p:nvPr>
        </p:nvSpPr>
        <p:spPr/>
        <p:txBody>
          <a:bodyPr/>
          <a:lstStyle/>
          <a:p>
            <a:pPr marL="0" indent="0">
              <a:buNone/>
            </a:pPr>
            <a:r>
              <a:rPr lang="zh-CN" altLang="en-US" dirty="0"/>
              <a:t>海外現地生産比率</a:t>
            </a:r>
            <a:r>
              <a:rPr lang="ja-JP" altLang="en-US"/>
              <a:t>の</a:t>
            </a:r>
            <a:r>
              <a:rPr lang="zh-CN" altLang="en-US" dirty="0"/>
              <a:t>高</a:t>
            </a:r>
            <a:r>
              <a:rPr lang="ja-JP" altLang="en-US"/>
              <a:t>まり</a:t>
            </a:r>
            <a:endParaRPr lang="en-US" altLang="ja-JP" dirty="0"/>
          </a:p>
          <a:p>
            <a:pPr marL="0" indent="0">
              <a:buNone/>
            </a:pPr>
            <a:r>
              <a:rPr lang="en-US" altLang="ja-JP" dirty="0">
                <a:sym typeface="Wingdings" pitchFamily="2" charset="2"/>
              </a:rPr>
              <a:t></a:t>
            </a:r>
            <a:r>
              <a:rPr lang="zh-CN" altLang="en-US" dirty="0"/>
              <a:t>製造業企業</a:t>
            </a:r>
            <a:r>
              <a:rPr lang="ja-JP" altLang="en-US"/>
              <a:t>の</a:t>
            </a:r>
            <a:r>
              <a:rPr lang="zh-CN" altLang="en-US" dirty="0"/>
              <a:t>日本</a:t>
            </a:r>
            <a:r>
              <a:rPr lang="ja-JP" altLang="en-US"/>
              <a:t>での</a:t>
            </a:r>
            <a:r>
              <a:rPr lang="zh-CN" altLang="en-US" dirty="0"/>
              <a:t>活動</a:t>
            </a:r>
            <a:r>
              <a:rPr lang="ja-JP" altLang="en-US"/>
              <a:t>の</a:t>
            </a:r>
            <a:r>
              <a:rPr lang="zh-CN" altLang="en-US" dirty="0"/>
              <a:t>重心が製造</a:t>
            </a:r>
            <a:r>
              <a:rPr lang="ja-JP" altLang="en-US"/>
              <a:t>からサービスへ</a:t>
            </a:r>
            <a:endParaRPr lang="en-US" altLang="ja-JP" dirty="0"/>
          </a:p>
          <a:p>
            <a:pPr marL="0" indent="0">
              <a:buNone/>
            </a:pPr>
            <a:r>
              <a:rPr lang="zh-CN" altLang="en-US" dirty="0"/>
              <a:t>製造業企業</a:t>
            </a:r>
            <a:r>
              <a:rPr lang="ja-JP" altLang="en-US"/>
              <a:t>でも，</a:t>
            </a:r>
            <a:r>
              <a:rPr lang="zh-CN" altLang="en-US" dirty="0"/>
              <a:t>日本</a:t>
            </a:r>
            <a:r>
              <a:rPr lang="ja-JP" altLang="en-US"/>
              <a:t>では</a:t>
            </a:r>
            <a:r>
              <a:rPr lang="zh-CN" altLang="en-US" dirty="0"/>
              <a:t>経営，企画，開発，販売</a:t>
            </a:r>
            <a:r>
              <a:rPr lang="ja-JP" altLang="en-US"/>
              <a:t>など</a:t>
            </a:r>
            <a:r>
              <a:rPr lang="zh-CN" altLang="en-US" dirty="0"/>
              <a:t>非製造業的活動</a:t>
            </a:r>
            <a:r>
              <a:rPr lang="en-US" altLang="zh-CN" dirty="0"/>
              <a:t>(</a:t>
            </a:r>
            <a:r>
              <a:rPr lang="ja-JP" altLang="en-US"/>
              <a:t>サービス</a:t>
            </a:r>
            <a:r>
              <a:rPr lang="en-US" altLang="ja-JP" dirty="0"/>
              <a:t>)</a:t>
            </a:r>
            <a:r>
              <a:rPr lang="ja-JP" altLang="en-US"/>
              <a:t>が中心</a:t>
            </a:r>
            <a:endParaRPr lang="en-US" altLang="ja-JP" dirty="0"/>
          </a:p>
          <a:p>
            <a:pPr marL="0" indent="0">
              <a:buNone/>
            </a:pPr>
            <a:r>
              <a:rPr lang="ja-JP" altLang="en-US"/>
              <a:t>・・・</a:t>
            </a:r>
            <a:r>
              <a:rPr lang="zh-CN" altLang="en-US" dirty="0"/>
              <a:t>「製造業</a:t>
            </a:r>
            <a:r>
              <a:rPr lang="ja-JP" altLang="en-US"/>
              <a:t>のサービス</a:t>
            </a:r>
            <a:r>
              <a:rPr lang="zh-CN" altLang="en-US" dirty="0"/>
              <a:t>化」</a:t>
            </a:r>
            <a:endParaRPr lang="en-JP" dirty="0"/>
          </a:p>
        </p:txBody>
      </p:sp>
      <p:sp>
        <p:nvSpPr>
          <p:cNvPr id="5" name="Slide Number Placeholder 4">
            <a:extLst>
              <a:ext uri="{FF2B5EF4-FFF2-40B4-BE49-F238E27FC236}">
                <a16:creationId xmlns:a16="http://schemas.microsoft.com/office/drawing/2014/main" id="{33A37840-49A0-9693-7D26-6C5BF50AD7C4}"/>
              </a:ext>
            </a:extLst>
          </p:cNvPr>
          <p:cNvSpPr>
            <a:spLocks noGrp="1"/>
          </p:cNvSpPr>
          <p:nvPr>
            <p:ph type="sldNum" sz="quarter" idx="2"/>
          </p:nvPr>
        </p:nvSpPr>
        <p:spPr/>
        <p:txBody>
          <a:bodyPr/>
          <a:lstStyle/>
          <a:p>
            <a:fld id="{86CB4B4D-7CA3-9044-876B-883B54F8677D}" type="slidenum">
              <a:rPr lang="en-JP" smtClean="0"/>
              <a:t>18</a:t>
            </a:fld>
            <a:endParaRPr lang="en-JP"/>
          </a:p>
        </p:txBody>
      </p:sp>
    </p:spTree>
    <p:extLst>
      <p:ext uri="{BB962C8B-B14F-4D97-AF65-F5344CB8AC3E}">
        <p14:creationId xmlns:p14="http://schemas.microsoft.com/office/powerpoint/2010/main" val="175307941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D88B-797D-6980-8507-AD347C6B8DCF}"/>
              </a:ext>
            </a:extLst>
          </p:cNvPr>
          <p:cNvSpPr>
            <a:spLocks noGrp="1"/>
          </p:cNvSpPr>
          <p:nvPr>
            <p:ph type="title"/>
          </p:nvPr>
        </p:nvSpPr>
        <p:spPr/>
        <p:txBody>
          <a:bodyPr>
            <a:normAutofit/>
          </a:bodyPr>
          <a:lstStyle/>
          <a:p>
            <a:r>
              <a:rPr lang="zh-CN" altLang="en-US" sz="6000" dirty="0"/>
              <a:t>海外生産委託</a:t>
            </a:r>
            <a:endParaRPr lang="en-JP" sz="6000" dirty="0"/>
          </a:p>
        </p:txBody>
      </p:sp>
      <p:sp>
        <p:nvSpPr>
          <p:cNvPr id="3" name="Text Placeholder 2">
            <a:extLst>
              <a:ext uri="{FF2B5EF4-FFF2-40B4-BE49-F238E27FC236}">
                <a16:creationId xmlns:a16="http://schemas.microsoft.com/office/drawing/2014/main" id="{F18A2EF1-17AE-57FB-4AA8-DB44F9458DB5}"/>
              </a:ext>
            </a:extLst>
          </p:cNvPr>
          <p:cNvSpPr>
            <a:spLocks noGrp="1"/>
          </p:cNvSpPr>
          <p:nvPr>
            <p:ph type="body" idx="1"/>
          </p:nvPr>
        </p:nvSpPr>
        <p:spPr/>
        <p:txBody>
          <a:bodyPr/>
          <a:lstStyle/>
          <a:p>
            <a:pPr marL="0" indent="0">
              <a:buNone/>
            </a:pPr>
            <a:r>
              <a:rPr lang="en-JP" u="sng" dirty="0">
                <a:highlight>
                  <a:srgbClr val="FFFF00"/>
                </a:highlight>
              </a:rPr>
              <a:t>海外生産委託 (foreign outsourcing)</a:t>
            </a:r>
          </a:p>
          <a:p>
            <a:pPr marL="0" indent="0">
              <a:buNone/>
            </a:pPr>
            <a:r>
              <a:rPr lang="ja-JP" altLang="en-US"/>
              <a:t>　自分が所有しない，海外の非子会社に生産を委託すること</a:t>
            </a:r>
            <a:endParaRPr lang="en-US" altLang="ja-JP" dirty="0"/>
          </a:p>
          <a:p>
            <a:pPr marL="0" indent="0">
              <a:buNone/>
            </a:pPr>
            <a:r>
              <a:rPr lang="ja-JP" altLang="en-US" u="sng"/>
              <a:t>製造小売り</a:t>
            </a:r>
            <a:endParaRPr lang="en-US" altLang="ja-JP" u="sng" dirty="0"/>
          </a:p>
          <a:p>
            <a:pPr marL="0" indent="0">
              <a:buNone/>
            </a:pPr>
            <a:r>
              <a:rPr lang="ja-JP" altLang="en-US"/>
              <a:t>　</a:t>
            </a:r>
            <a:r>
              <a:rPr lang="en-US" altLang="ja-JP" dirty="0"/>
              <a:t>(Specialty store retailer of Private label Apparel: SPA)</a:t>
            </a:r>
          </a:p>
          <a:p>
            <a:pPr marL="0" indent="0">
              <a:buNone/>
            </a:pPr>
            <a:r>
              <a:rPr lang="ja-JP" altLang="en-US"/>
              <a:t>　</a:t>
            </a:r>
            <a:r>
              <a:rPr lang="zh-CN" altLang="en-US" dirty="0"/>
              <a:t>製造</a:t>
            </a:r>
            <a:r>
              <a:rPr lang="ja-JP" altLang="en-US"/>
              <a:t>を</a:t>
            </a:r>
            <a:r>
              <a:rPr lang="zh-CN" altLang="en-US" dirty="0"/>
              <a:t>他社</a:t>
            </a:r>
            <a:r>
              <a:rPr lang="ja-JP" altLang="en-US"/>
              <a:t>に</a:t>
            </a:r>
            <a:r>
              <a:rPr lang="zh-CN" altLang="en-US" dirty="0"/>
              <a:t>任</a:t>
            </a:r>
            <a:r>
              <a:rPr lang="ja-JP" altLang="en-US"/>
              <a:t>せ，</a:t>
            </a:r>
            <a:r>
              <a:rPr lang="zh-CN" altLang="en-US" dirty="0"/>
              <a:t>企画</a:t>
            </a:r>
            <a:r>
              <a:rPr lang="ja-JP" altLang="en-US"/>
              <a:t>や</a:t>
            </a:r>
            <a:r>
              <a:rPr lang="zh-CN" altLang="en-US" dirty="0"/>
              <a:t>小売</a:t>
            </a:r>
            <a:r>
              <a:rPr lang="ja-JP" altLang="en-US"/>
              <a:t>りに</a:t>
            </a:r>
            <a:r>
              <a:rPr lang="zh-CN" altLang="en-US" dirty="0"/>
              <a:t>重心</a:t>
            </a:r>
            <a:r>
              <a:rPr lang="ja-JP" altLang="en-US"/>
              <a:t>を</a:t>
            </a:r>
            <a:r>
              <a:rPr lang="zh-CN" altLang="en-US" dirty="0"/>
              <a:t>置く会社</a:t>
            </a:r>
            <a:endParaRPr lang="en-JP" dirty="0"/>
          </a:p>
        </p:txBody>
      </p:sp>
      <p:sp>
        <p:nvSpPr>
          <p:cNvPr id="5" name="Slide Number Placeholder 4">
            <a:extLst>
              <a:ext uri="{FF2B5EF4-FFF2-40B4-BE49-F238E27FC236}">
                <a16:creationId xmlns:a16="http://schemas.microsoft.com/office/drawing/2014/main" id="{4863F0EA-544F-BDBB-22E5-AA37A542B801}"/>
              </a:ext>
            </a:extLst>
          </p:cNvPr>
          <p:cNvSpPr>
            <a:spLocks noGrp="1"/>
          </p:cNvSpPr>
          <p:nvPr>
            <p:ph type="sldNum" sz="quarter" idx="2"/>
          </p:nvPr>
        </p:nvSpPr>
        <p:spPr/>
        <p:txBody>
          <a:bodyPr/>
          <a:lstStyle/>
          <a:p>
            <a:fld id="{86CB4B4D-7CA3-9044-876B-883B54F8677D}" type="slidenum">
              <a:rPr lang="en-JP" smtClean="0"/>
              <a:t>19</a:t>
            </a:fld>
            <a:endParaRPr lang="en-JP"/>
          </a:p>
        </p:txBody>
      </p:sp>
    </p:spTree>
    <p:extLst>
      <p:ext uri="{BB962C8B-B14F-4D97-AF65-F5344CB8AC3E}">
        <p14:creationId xmlns:p14="http://schemas.microsoft.com/office/powerpoint/2010/main" val="349953602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DCE95B-142C-0238-535A-E23AB61C151D}"/>
              </a:ext>
            </a:extLst>
          </p:cNvPr>
          <p:cNvPicPr>
            <a:picLocks noChangeAspect="1"/>
          </p:cNvPicPr>
          <p:nvPr/>
        </p:nvPicPr>
        <p:blipFill>
          <a:blip r:embed="rId2"/>
          <a:stretch>
            <a:fillRect/>
          </a:stretch>
        </p:blipFill>
        <p:spPr>
          <a:xfrm>
            <a:off x="1747520" y="522220"/>
            <a:ext cx="12804094" cy="8989592"/>
          </a:xfrm>
          <a:prstGeom prst="rect">
            <a:avLst/>
          </a:prstGeom>
        </p:spPr>
      </p:pic>
      <p:sp>
        <p:nvSpPr>
          <p:cNvPr id="2" name="Slide Number Placeholder 1">
            <a:extLst>
              <a:ext uri="{FF2B5EF4-FFF2-40B4-BE49-F238E27FC236}">
                <a16:creationId xmlns:a16="http://schemas.microsoft.com/office/drawing/2014/main" id="{36ED4041-BDF6-A4C4-699C-C67EEF2FA786}"/>
              </a:ext>
            </a:extLst>
          </p:cNvPr>
          <p:cNvSpPr>
            <a:spLocks noGrp="1"/>
          </p:cNvSpPr>
          <p:nvPr>
            <p:ph type="sldNum" sz="quarter" idx="2"/>
          </p:nvPr>
        </p:nvSpPr>
        <p:spPr/>
        <p:txBody>
          <a:bodyPr/>
          <a:lstStyle/>
          <a:p>
            <a:fld id="{86CB4B4D-7CA3-9044-876B-883B54F8677D}" type="slidenum">
              <a:rPr lang="en-JP" smtClean="0"/>
              <a:t>2</a:t>
            </a:fld>
            <a:endParaRPr lang="en-JP"/>
          </a:p>
        </p:txBody>
      </p:sp>
    </p:spTree>
    <p:extLst>
      <p:ext uri="{BB962C8B-B14F-4D97-AF65-F5344CB8AC3E}">
        <p14:creationId xmlns:p14="http://schemas.microsoft.com/office/powerpoint/2010/main" val="235637525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924C9BC3-5262-0639-85EE-A793D4744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887" y="488506"/>
            <a:ext cx="13400386" cy="7756624"/>
          </a:xfrm>
          <a:prstGeom prst="rect">
            <a:avLst/>
          </a:prstGeom>
        </p:spPr>
      </p:pic>
      <p:sp>
        <p:nvSpPr>
          <p:cNvPr id="8" name="TextBox 7">
            <a:extLst>
              <a:ext uri="{FF2B5EF4-FFF2-40B4-BE49-F238E27FC236}">
                <a16:creationId xmlns:a16="http://schemas.microsoft.com/office/drawing/2014/main" id="{24026CAB-7C94-80B4-B315-80E3DDD10EDD}"/>
              </a:ext>
            </a:extLst>
          </p:cNvPr>
          <p:cNvSpPr txBox="1"/>
          <p:nvPr/>
        </p:nvSpPr>
        <p:spPr>
          <a:xfrm>
            <a:off x="713887" y="8595553"/>
            <a:ext cx="15449761" cy="1077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200"/>
              <a:t>ユニクロ</a:t>
            </a:r>
            <a:r>
              <a:rPr lang="en-US" altLang="ja-JP" sz="3200" dirty="0"/>
              <a:t>(</a:t>
            </a:r>
            <a:r>
              <a:rPr lang="ja-JP" altLang="en-US" sz="3200"/>
              <a:t>ファーストリテイリング</a:t>
            </a:r>
            <a:r>
              <a:rPr lang="en-US" altLang="ja-JP" sz="3200" dirty="0"/>
              <a:t>)</a:t>
            </a:r>
            <a:r>
              <a:rPr lang="ja-JP" altLang="en-US" sz="3200"/>
              <a:t>は，</a:t>
            </a:r>
            <a:r>
              <a:rPr lang="zh-CN" altLang="en-US" sz="3200" dirty="0"/>
              <a:t>衣料品</a:t>
            </a:r>
            <a:r>
              <a:rPr lang="ja-JP" altLang="en-US" sz="3200"/>
              <a:t>の</a:t>
            </a:r>
            <a:r>
              <a:rPr lang="zh-CN" altLang="en-US" sz="3200" dirty="0"/>
              <a:t>縫製</a:t>
            </a:r>
            <a:r>
              <a:rPr lang="ja-JP" altLang="en-US" sz="3200"/>
              <a:t>を</a:t>
            </a:r>
            <a:r>
              <a:rPr lang="zh-CN" altLang="en-US" sz="3200" dirty="0"/>
              <a:t>国内外 </a:t>
            </a:r>
            <a:r>
              <a:rPr lang="en-US" altLang="zh-CN" sz="3200" dirty="0"/>
              <a:t>20 </a:t>
            </a:r>
            <a:r>
              <a:rPr lang="ja-JP" altLang="en-US" sz="3200"/>
              <a:t>カ</a:t>
            </a:r>
            <a:r>
              <a:rPr lang="zh-CN" altLang="en-US" sz="3200" dirty="0"/>
              <a:t>国 </a:t>
            </a:r>
            <a:r>
              <a:rPr lang="en-US" altLang="zh-CN" sz="3200" dirty="0"/>
              <a:t>262</a:t>
            </a:r>
          </a:p>
          <a:p>
            <a:pPr algn="l"/>
            <a:r>
              <a:rPr lang="en-US" altLang="zh-CN" sz="3200" dirty="0"/>
              <a:t>(</a:t>
            </a:r>
            <a:r>
              <a:rPr lang="ja-JP" altLang="en-US" sz="3200"/>
              <a:t>うち</a:t>
            </a:r>
            <a:r>
              <a:rPr lang="zh-CN" altLang="en-US" sz="3200" dirty="0"/>
              <a:t>海外 </a:t>
            </a:r>
            <a:r>
              <a:rPr lang="en-US" altLang="zh-CN" sz="3200" dirty="0"/>
              <a:t>260)</a:t>
            </a:r>
            <a:r>
              <a:rPr lang="ja-JP" altLang="en-US" sz="3200"/>
              <a:t>の</a:t>
            </a:r>
            <a:r>
              <a:rPr lang="zh-CN" altLang="en-US" sz="3200" dirty="0"/>
              <a:t>縫製工場</a:t>
            </a:r>
            <a:r>
              <a:rPr lang="ja-JP" altLang="en-US" sz="3200"/>
              <a:t>に</a:t>
            </a:r>
            <a:r>
              <a:rPr lang="zh-CN" altLang="en-US" sz="3200" dirty="0"/>
              <a:t>委託</a:t>
            </a:r>
            <a:endParaRPr lang="en-JP" sz="3200" dirty="0"/>
          </a:p>
        </p:txBody>
      </p:sp>
      <p:sp>
        <p:nvSpPr>
          <p:cNvPr id="2" name="Slide Number Placeholder 1">
            <a:extLst>
              <a:ext uri="{FF2B5EF4-FFF2-40B4-BE49-F238E27FC236}">
                <a16:creationId xmlns:a16="http://schemas.microsoft.com/office/drawing/2014/main" id="{F03581B3-7FDD-B97D-A430-459533D56CFB}"/>
              </a:ext>
            </a:extLst>
          </p:cNvPr>
          <p:cNvSpPr>
            <a:spLocks noGrp="1"/>
          </p:cNvSpPr>
          <p:nvPr>
            <p:ph type="sldNum" sz="quarter" idx="2"/>
          </p:nvPr>
        </p:nvSpPr>
        <p:spPr/>
        <p:txBody>
          <a:bodyPr/>
          <a:lstStyle/>
          <a:p>
            <a:fld id="{86CB4B4D-7CA3-9044-876B-883B54F8677D}" type="slidenum">
              <a:rPr lang="en-JP" smtClean="0"/>
              <a:t>20</a:t>
            </a:fld>
            <a:endParaRPr lang="en-JP"/>
          </a:p>
        </p:txBody>
      </p:sp>
    </p:spTree>
    <p:extLst>
      <p:ext uri="{BB962C8B-B14F-4D97-AF65-F5344CB8AC3E}">
        <p14:creationId xmlns:p14="http://schemas.microsoft.com/office/powerpoint/2010/main" val="289561666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A5B2-AB49-B287-24CE-6AEF88F28DAD}"/>
              </a:ext>
            </a:extLst>
          </p:cNvPr>
          <p:cNvSpPr>
            <a:spLocks noGrp="1"/>
          </p:cNvSpPr>
          <p:nvPr>
            <p:ph type="title"/>
          </p:nvPr>
        </p:nvSpPr>
        <p:spPr/>
        <p:txBody>
          <a:bodyPr>
            <a:normAutofit/>
          </a:bodyPr>
          <a:lstStyle/>
          <a:p>
            <a:r>
              <a:rPr lang="zh-CN" altLang="en-US" sz="6000" dirty="0"/>
              <a:t>空洞化懸念</a:t>
            </a:r>
            <a:endParaRPr lang="en-JP" sz="6000" dirty="0"/>
          </a:p>
        </p:txBody>
      </p:sp>
      <p:sp>
        <p:nvSpPr>
          <p:cNvPr id="3" name="Text Placeholder 2">
            <a:extLst>
              <a:ext uri="{FF2B5EF4-FFF2-40B4-BE49-F238E27FC236}">
                <a16:creationId xmlns:a16="http://schemas.microsoft.com/office/drawing/2014/main" id="{F36524FE-3E9D-F576-0A8F-07F6DB5852C0}"/>
              </a:ext>
            </a:extLst>
          </p:cNvPr>
          <p:cNvSpPr>
            <a:spLocks noGrp="1"/>
          </p:cNvSpPr>
          <p:nvPr>
            <p:ph type="body" idx="1"/>
          </p:nvPr>
        </p:nvSpPr>
        <p:spPr/>
        <p:txBody>
          <a:bodyPr/>
          <a:lstStyle/>
          <a:p>
            <a:pPr marL="0" indent="0">
              <a:buNone/>
            </a:pPr>
            <a:r>
              <a:rPr lang="en-JP" u="sng" dirty="0"/>
              <a:t>空洞化懸念</a:t>
            </a:r>
          </a:p>
          <a:p>
            <a:pPr marL="0" indent="0">
              <a:buNone/>
            </a:pPr>
            <a:r>
              <a:rPr lang="zh-CN" altLang="en-US" dirty="0"/>
              <a:t>日本企業</a:t>
            </a:r>
            <a:r>
              <a:rPr lang="ja-JP" altLang="en-US"/>
              <a:t>の</a:t>
            </a:r>
            <a:r>
              <a:rPr lang="zh-CN" altLang="en-US" dirty="0"/>
              <a:t>海外生産</a:t>
            </a:r>
            <a:r>
              <a:rPr lang="ja-JP" altLang="en-US"/>
              <a:t>が</a:t>
            </a:r>
            <a:r>
              <a:rPr lang="zh-CN" altLang="en-US" dirty="0"/>
              <a:t>進展</a:t>
            </a:r>
            <a:r>
              <a:rPr lang="ja-JP" altLang="en-US"/>
              <a:t>することによって，</a:t>
            </a:r>
            <a:r>
              <a:rPr lang="zh-CN" altLang="en-US" dirty="0"/>
              <a:t>日本国内</a:t>
            </a:r>
            <a:r>
              <a:rPr lang="ja-JP" altLang="en-US"/>
              <a:t>に</a:t>
            </a:r>
            <a:r>
              <a:rPr lang="zh-CN" altLang="en-US" dirty="0"/>
              <a:t>何</a:t>
            </a:r>
            <a:r>
              <a:rPr lang="ja-JP" altLang="en-US"/>
              <a:t>らかの</a:t>
            </a:r>
            <a:r>
              <a:rPr lang="zh-CN" altLang="en-US" dirty="0"/>
              <a:t>負</a:t>
            </a:r>
            <a:r>
              <a:rPr lang="ja-JP" altLang="en-US"/>
              <a:t>の</a:t>
            </a:r>
            <a:r>
              <a:rPr lang="zh-CN" altLang="en-US" dirty="0"/>
              <a:t>影響</a:t>
            </a:r>
            <a:r>
              <a:rPr lang="ja-JP" altLang="en-US"/>
              <a:t>が</a:t>
            </a:r>
            <a:r>
              <a:rPr lang="zh-CN" altLang="en-US" dirty="0"/>
              <a:t>生</a:t>
            </a:r>
            <a:r>
              <a:rPr lang="ja-JP" altLang="en-US"/>
              <a:t>じるのではないかという</a:t>
            </a:r>
            <a:r>
              <a:rPr lang="zh-CN" altLang="en-US" dirty="0"/>
              <a:t>懸念</a:t>
            </a:r>
            <a:endParaRPr lang="en-US" altLang="zh-CN" dirty="0"/>
          </a:p>
          <a:p>
            <a:pPr lvl="1"/>
            <a:r>
              <a:rPr lang="zh-CN" altLang="en-US" dirty="0"/>
              <a:t>国内雇用</a:t>
            </a:r>
            <a:r>
              <a:rPr lang="ja-JP" altLang="en-US"/>
              <a:t>が</a:t>
            </a:r>
            <a:r>
              <a:rPr lang="zh-CN" altLang="en-US" dirty="0"/>
              <a:t>減</a:t>
            </a:r>
            <a:r>
              <a:rPr lang="ja-JP" altLang="en-US"/>
              <a:t>るのではという</a:t>
            </a:r>
            <a:r>
              <a:rPr lang="zh-CN" altLang="en-US" dirty="0"/>
              <a:t>懸念</a:t>
            </a:r>
            <a:endParaRPr lang="en-US" altLang="zh-CN" dirty="0"/>
          </a:p>
          <a:p>
            <a:pPr lvl="1"/>
            <a:r>
              <a:rPr lang="zh-CN" altLang="en-US" dirty="0"/>
              <a:t>国内</a:t>
            </a:r>
            <a:r>
              <a:rPr lang="ja-JP" altLang="en-US"/>
              <a:t>の</a:t>
            </a:r>
            <a:r>
              <a:rPr lang="zh-CN" altLang="en-US" dirty="0"/>
              <a:t>技術基盤</a:t>
            </a:r>
            <a:r>
              <a:rPr lang="ja-JP" altLang="en-US"/>
              <a:t>が</a:t>
            </a:r>
            <a:r>
              <a:rPr lang="zh-CN" altLang="en-US" dirty="0"/>
              <a:t>喪失</a:t>
            </a:r>
            <a:r>
              <a:rPr lang="ja-JP" altLang="en-US"/>
              <a:t>するのではという</a:t>
            </a:r>
            <a:r>
              <a:rPr lang="zh-CN" altLang="en-US" dirty="0"/>
              <a:t>懸念</a:t>
            </a:r>
            <a:endParaRPr lang="en-JP" dirty="0"/>
          </a:p>
        </p:txBody>
      </p:sp>
      <p:sp>
        <p:nvSpPr>
          <p:cNvPr id="5" name="Slide Number Placeholder 4">
            <a:extLst>
              <a:ext uri="{FF2B5EF4-FFF2-40B4-BE49-F238E27FC236}">
                <a16:creationId xmlns:a16="http://schemas.microsoft.com/office/drawing/2014/main" id="{D603192C-2964-21C1-1706-9E28CE3398A6}"/>
              </a:ext>
            </a:extLst>
          </p:cNvPr>
          <p:cNvSpPr>
            <a:spLocks noGrp="1"/>
          </p:cNvSpPr>
          <p:nvPr>
            <p:ph type="sldNum" sz="quarter" idx="2"/>
          </p:nvPr>
        </p:nvSpPr>
        <p:spPr/>
        <p:txBody>
          <a:bodyPr/>
          <a:lstStyle/>
          <a:p>
            <a:fld id="{86CB4B4D-7CA3-9044-876B-883B54F8677D}" type="slidenum">
              <a:rPr lang="en-JP" smtClean="0"/>
              <a:t>21</a:t>
            </a:fld>
            <a:endParaRPr lang="en-JP"/>
          </a:p>
        </p:txBody>
      </p:sp>
    </p:spTree>
    <p:extLst>
      <p:ext uri="{BB962C8B-B14F-4D97-AF65-F5344CB8AC3E}">
        <p14:creationId xmlns:p14="http://schemas.microsoft.com/office/powerpoint/2010/main" val="392136076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75ADF-AD1D-2B5C-47B4-98FE1594298D}"/>
              </a:ext>
            </a:extLst>
          </p:cNvPr>
          <p:cNvSpPr>
            <a:spLocks noGrp="1"/>
          </p:cNvSpPr>
          <p:nvPr>
            <p:ph type="title"/>
          </p:nvPr>
        </p:nvSpPr>
        <p:spPr/>
        <p:txBody>
          <a:bodyPr>
            <a:normAutofit/>
          </a:bodyPr>
          <a:lstStyle/>
          <a:p>
            <a:r>
              <a:rPr lang="zh-CN" altLang="en-US" sz="6000" dirty="0"/>
              <a:t>空洞化</a:t>
            </a:r>
            <a:r>
              <a:rPr lang="ja-JP" altLang="en-US" sz="6000"/>
              <a:t>の</a:t>
            </a:r>
            <a:r>
              <a:rPr lang="zh-CN" altLang="en-US" sz="6000" dirty="0"/>
              <a:t>実証分析</a:t>
            </a:r>
            <a:endParaRPr lang="en-JP" sz="6000" dirty="0"/>
          </a:p>
        </p:txBody>
      </p:sp>
      <p:sp>
        <p:nvSpPr>
          <p:cNvPr id="3" name="Text Placeholder 2">
            <a:extLst>
              <a:ext uri="{FF2B5EF4-FFF2-40B4-BE49-F238E27FC236}">
                <a16:creationId xmlns:a16="http://schemas.microsoft.com/office/drawing/2014/main" id="{2F756309-65CD-BF61-8F53-3B5704CEA948}"/>
              </a:ext>
            </a:extLst>
          </p:cNvPr>
          <p:cNvSpPr>
            <a:spLocks noGrp="1"/>
          </p:cNvSpPr>
          <p:nvPr>
            <p:ph type="body" idx="1"/>
          </p:nvPr>
        </p:nvSpPr>
        <p:spPr/>
        <p:txBody>
          <a:bodyPr>
            <a:normAutofit fontScale="62500" lnSpcReduction="20000"/>
          </a:bodyPr>
          <a:lstStyle/>
          <a:p>
            <a:pPr marL="0" indent="0">
              <a:buNone/>
            </a:pPr>
            <a:r>
              <a:rPr lang="zh-CN" altLang="en-US" dirty="0"/>
              <a:t>実証研究（実証分析）</a:t>
            </a:r>
            <a:endParaRPr lang="en-US" altLang="zh-CN" dirty="0"/>
          </a:p>
          <a:p>
            <a:r>
              <a:rPr lang="zh-CN" altLang="en-US" dirty="0"/>
              <a:t>国際経済学</a:t>
            </a:r>
            <a:r>
              <a:rPr lang="ja-JP" altLang="en-US"/>
              <a:t>の</a:t>
            </a:r>
            <a:r>
              <a:rPr lang="zh-CN" altLang="en-US" dirty="0"/>
              <a:t>場合，現実</a:t>
            </a:r>
            <a:r>
              <a:rPr lang="ja-JP" altLang="en-US"/>
              <a:t>のデータを</a:t>
            </a:r>
            <a:r>
              <a:rPr lang="zh-CN" altLang="en-US" dirty="0"/>
              <a:t>用</a:t>
            </a:r>
            <a:r>
              <a:rPr lang="ja-JP" altLang="en-US"/>
              <a:t>いた</a:t>
            </a:r>
            <a:r>
              <a:rPr lang="zh-CN" altLang="en-US" dirty="0"/>
              <a:t>研究</a:t>
            </a:r>
            <a:endParaRPr lang="en-US" altLang="zh-CN" dirty="0"/>
          </a:p>
          <a:p>
            <a:pPr marL="0" indent="0">
              <a:buNone/>
            </a:pPr>
            <a:r>
              <a:rPr lang="ja-JP" altLang="en-US"/>
              <a:t>空洞化の実証分析</a:t>
            </a:r>
            <a:endParaRPr lang="en-US" altLang="ja-JP" dirty="0"/>
          </a:p>
          <a:p>
            <a:r>
              <a:rPr lang="zh-CN" altLang="en-US" dirty="0"/>
              <a:t>「海外生産</a:t>
            </a:r>
            <a:r>
              <a:rPr lang="ja-JP" altLang="en-US"/>
              <a:t>を</a:t>
            </a:r>
            <a:r>
              <a:rPr lang="zh-CN" altLang="en-US" dirty="0"/>
              <a:t>行</a:t>
            </a:r>
            <a:r>
              <a:rPr lang="ja-JP" altLang="en-US"/>
              <a:t>うような</a:t>
            </a:r>
            <a:r>
              <a:rPr lang="zh-CN" altLang="en-US" dirty="0"/>
              <a:t>企業</a:t>
            </a:r>
            <a:r>
              <a:rPr lang="ja-JP" altLang="en-US"/>
              <a:t>はもともと</a:t>
            </a:r>
            <a:r>
              <a:rPr lang="zh-CN" altLang="en-US" dirty="0"/>
              <a:t>勢</a:t>
            </a:r>
            <a:r>
              <a:rPr lang="ja-JP" altLang="en-US"/>
              <a:t>いのある</a:t>
            </a:r>
            <a:r>
              <a:rPr lang="zh-CN" altLang="en-US" dirty="0"/>
              <a:t>企業</a:t>
            </a:r>
            <a:r>
              <a:rPr lang="ja-JP" altLang="en-US"/>
              <a:t>であり， </a:t>
            </a:r>
            <a:r>
              <a:rPr lang="zh-CN" altLang="en-US" dirty="0"/>
              <a:t>国内</a:t>
            </a:r>
            <a:r>
              <a:rPr lang="ja-JP" altLang="en-US"/>
              <a:t>の</a:t>
            </a:r>
            <a:r>
              <a:rPr lang="zh-CN" altLang="en-US" dirty="0"/>
              <a:t>雇用</a:t>
            </a:r>
            <a:r>
              <a:rPr lang="ja-JP" altLang="en-US"/>
              <a:t>を</a:t>
            </a:r>
            <a:r>
              <a:rPr lang="zh-CN" altLang="en-US" dirty="0"/>
              <a:t>増</a:t>
            </a:r>
            <a:r>
              <a:rPr lang="ja-JP" altLang="en-US"/>
              <a:t>やす</a:t>
            </a:r>
            <a:r>
              <a:rPr lang="zh-CN" altLang="en-US" dirty="0"/>
              <a:t>傾向</a:t>
            </a:r>
            <a:r>
              <a:rPr lang="ja-JP" altLang="en-US"/>
              <a:t>にあったかもしれない」ことを考慮して、海外生産と国内雇用との因果関係を識別するのは難しい</a:t>
            </a:r>
            <a:endParaRPr lang="en-US" altLang="ja-JP" dirty="0"/>
          </a:p>
          <a:p>
            <a:pPr marL="0" indent="0">
              <a:buNone/>
            </a:pPr>
            <a:r>
              <a:rPr lang="en-US" altLang="ja-JP" dirty="0">
                <a:sym typeface="Wingdings" pitchFamily="2" charset="2"/>
              </a:rPr>
              <a:t>	</a:t>
            </a:r>
            <a:r>
              <a:rPr lang="zh-CN" altLang="en-US" dirty="0">
                <a:sym typeface="Wingdings" pitchFamily="2" charset="2"/>
              </a:rPr>
              <a:t>傾向</a:t>
            </a:r>
            <a:r>
              <a:rPr lang="ja-JP" altLang="en-US">
                <a:sym typeface="Wingdings" pitchFamily="2" charset="2"/>
              </a:rPr>
              <a:t>スコアマッチング</a:t>
            </a:r>
            <a:r>
              <a:rPr lang="zh-CN" altLang="en-US" dirty="0">
                <a:sym typeface="Wingdings" pitchFamily="2" charset="2"/>
              </a:rPr>
              <a:t>法などのミクロ計量手法</a:t>
            </a:r>
            <a:endParaRPr lang="en-US" altLang="zh-CN" dirty="0">
              <a:sym typeface="Wingdings" pitchFamily="2" charset="2"/>
            </a:endParaRPr>
          </a:p>
          <a:p>
            <a:r>
              <a:rPr lang="zh-CN" altLang="en-US" dirty="0"/>
              <a:t>海外生産</a:t>
            </a:r>
            <a:r>
              <a:rPr lang="ja-JP" altLang="en-US"/>
              <a:t>が</a:t>
            </a:r>
            <a:r>
              <a:rPr lang="zh-CN" altLang="en-US" dirty="0"/>
              <a:t>国内雇用</a:t>
            </a:r>
            <a:r>
              <a:rPr lang="ja-JP" altLang="en-US"/>
              <a:t>に</a:t>
            </a:r>
            <a:r>
              <a:rPr lang="zh-CN" altLang="en-US" dirty="0"/>
              <a:t>与</a:t>
            </a:r>
            <a:r>
              <a:rPr lang="ja-JP" altLang="en-US"/>
              <a:t>える</a:t>
            </a:r>
            <a:r>
              <a:rPr lang="zh-CN" altLang="en-US" dirty="0"/>
              <a:t>影響</a:t>
            </a:r>
            <a:r>
              <a:rPr lang="ja-JP" altLang="en-US"/>
              <a:t>は</a:t>
            </a:r>
            <a:r>
              <a:rPr lang="zh-CN" altLang="en-US" dirty="0"/>
              <a:t>必</a:t>
            </a:r>
            <a:r>
              <a:rPr lang="ja-JP" altLang="en-US"/>
              <a:t>ずしもマイナスではない</a:t>
            </a:r>
            <a:endParaRPr lang="en-US" altLang="ja-JP" dirty="0"/>
          </a:p>
        </p:txBody>
      </p:sp>
      <p:sp>
        <p:nvSpPr>
          <p:cNvPr id="5" name="Slide Number Placeholder 4">
            <a:extLst>
              <a:ext uri="{FF2B5EF4-FFF2-40B4-BE49-F238E27FC236}">
                <a16:creationId xmlns:a16="http://schemas.microsoft.com/office/drawing/2014/main" id="{02DF5164-316D-E460-52EA-C19B6A794AE1}"/>
              </a:ext>
            </a:extLst>
          </p:cNvPr>
          <p:cNvSpPr>
            <a:spLocks noGrp="1"/>
          </p:cNvSpPr>
          <p:nvPr>
            <p:ph type="sldNum" sz="quarter" idx="2"/>
          </p:nvPr>
        </p:nvSpPr>
        <p:spPr/>
        <p:txBody>
          <a:bodyPr/>
          <a:lstStyle/>
          <a:p>
            <a:fld id="{86CB4B4D-7CA3-9044-876B-883B54F8677D}" type="slidenum">
              <a:rPr lang="en-JP" smtClean="0"/>
              <a:t>22</a:t>
            </a:fld>
            <a:endParaRPr lang="en-JP"/>
          </a:p>
        </p:txBody>
      </p:sp>
    </p:spTree>
    <p:extLst>
      <p:ext uri="{BB962C8B-B14F-4D97-AF65-F5344CB8AC3E}">
        <p14:creationId xmlns:p14="http://schemas.microsoft.com/office/powerpoint/2010/main" val="355684258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48902-496B-04C0-D3A5-3A27897F7E88}"/>
              </a:ext>
            </a:extLst>
          </p:cNvPr>
          <p:cNvSpPr>
            <a:spLocks noGrp="1"/>
          </p:cNvSpPr>
          <p:nvPr>
            <p:ph type="title"/>
          </p:nvPr>
        </p:nvSpPr>
        <p:spPr/>
        <p:txBody>
          <a:bodyPr>
            <a:normAutofit/>
          </a:bodyPr>
          <a:lstStyle/>
          <a:p>
            <a:r>
              <a:rPr lang="zh-CN" altLang="en-US" sz="6000" dirty="0"/>
              <a:t>海外生産</a:t>
            </a:r>
            <a:r>
              <a:rPr lang="ja-JP" altLang="en-US" sz="6000"/>
              <a:t>と</a:t>
            </a:r>
            <a:r>
              <a:rPr lang="zh-CN" altLang="en-US" sz="6000" dirty="0"/>
              <a:t>国内雇用</a:t>
            </a:r>
            <a:r>
              <a:rPr lang="ja-JP" altLang="en-US" sz="6000"/>
              <a:t>の</a:t>
            </a:r>
            <a:r>
              <a:rPr lang="zh-CN" altLang="en-US" sz="6000" dirty="0"/>
              <a:t>関係</a:t>
            </a:r>
            <a:endParaRPr lang="en-JP" sz="6000" dirty="0"/>
          </a:p>
        </p:txBody>
      </p:sp>
      <p:sp>
        <p:nvSpPr>
          <p:cNvPr id="3" name="Text Placeholder 2">
            <a:extLst>
              <a:ext uri="{FF2B5EF4-FFF2-40B4-BE49-F238E27FC236}">
                <a16:creationId xmlns:a16="http://schemas.microsoft.com/office/drawing/2014/main" id="{C6266F05-2684-8262-C307-1672681D612E}"/>
              </a:ext>
            </a:extLst>
          </p:cNvPr>
          <p:cNvSpPr>
            <a:spLocks noGrp="1"/>
          </p:cNvSpPr>
          <p:nvPr>
            <p:ph type="body" idx="1"/>
          </p:nvPr>
        </p:nvSpPr>
        <p:spPr/>
        <p:txBody>
          <a:bodyPr/>
          <a:lstStyle/>
          <a:p>
            <a:pPr marL="0" indent="0">
              <a:buNone/>
            </a:pPr>
            <a:r>
              <a:rPr lang="en-JP" dirty="0"/>
              <a:t>海外生産が国内雇用を減らさない理由は何か？</a:t>
            </a:r>
          </a:p>
          <a:p>
            <a:pPr marL="742950" indent="-742950">
              <a:buFont typeface="+mj-lt"/>
              <a:buAutoNum type="arabicPeriod"/>
            </a:pPr>
            <a:r>
              <a:rPr lang="zh-CN" altLang="en-US" dirty="0"/>
              <a:t>外国市場</a:t>
            </a:r>
            <a:r>
              <a:rPr lang="ja-JP" altLang="en-US"/>
              <a:t>を</a:t>
            </a:r>
            <a:r>
              <a:rPr lang="zh-CN" altLang="en-US" dirty="0"/>
              <a:t>開拓</a:t>
            </a:r>
            <a:r>
              <a:rPr lang="ja-JP" altLang="en-US"/>
              <a:t>するための</a:t>
            </a:r>
            <a:r>
              <a:rPr lang="zh-CN" altLang="en-US" dirty="0"/>
              <a:t>水平的外国直接投資</a:t>
            </a:r>
            <a:r>
              <a:rPr lang="ja-JP" altLang="en-US"/>
              <a:t>に</a:t>
            </a:r>
            <a:r>
              <a:rPr lang="zh-CN" altLang="en-US" dirty="0"/>
              <a:t>伴</a:t>
            </a:r>
            <a:r>
              <a:rPr lang="ja-JP" altLang="en-US"/>
              <a:t>う</a:t>
            </a:r>
            <a:r>
              <a:rPr lang="zh-CN" altLang="en-US" dirty="0"/>
              <a:t>海外生産</a:t>
            </a:r>
            <a:r>
              <a:rPr lang="ja-JP" altLang="en-US"/>
              <a:t>は，</a:t>
            </a:r>
            <a:r>
              <a:rPr lang="zh-CN" altLang="en-US" dirty="0"/>
              <a:t>国内雇用</a:t>
            </a:r>
            <a:r>
              <a:rPr lang="ja-JP" altLang="en-US"/>
              <a:t>を</a:t>
            </a:r>
            <a:r>
              <a:rPr lang="zh-CN" altLang="en-US" dirty="0"/>
              <a:t>減</a:t>
            </a:r>
            <a:r>
              <a:rPr lang="ja-JP" altLang="en-US"/>
              <a:t>らすとは考えにくい</a:t>
            </a:r>
            <a:endParaRPr lang="en-US" altLang="ja-JP" dirty="0"/>
          </a:p>
          <a:p>
            <a:pPr marL="742950" indent="-742950">
              <a:buFont typeface="+mj-lt"/>
              <a:buAutoNum type="arabicPeriod"/>
            </a:pPr>
            <a:r>
              <a:rPr lang="zh-CN" altLang="en-US" dirty="0"/>
              <a:t>外国</a:t>
            </a:r>
            <a:r>
              <a:rPr lang="ja-JP" altLang="en-US"/>
              <a:t>での</a:t>
            </a:r>
            <a:r>
              <a:rPr lang="zh-CN" altLang="en-US" dirty="0"/>
              <a:t>最終財</a:t>
            </a:r>
            <a:r>
              <a:rPr lang="ja-JP" altLang="en-US"/>
              <a:t>の</a:t>
            </a:r>
            <a:r>
              <a:rPr lang="zh-CN" altLang="en-US" dirty="0"/>
              <a:t>海外生産拡大</a:t>
            </a:r>
            <a:r>
              <a:rPr lang="ja-JP" altLang="en-US"/>
              <a:t>に</a:t>
            </a:r>
            <a:r>
              <a:rPr lang="zh-CN" altLang="en-US" dirty="0"/>
              <a:t>伴</a:t>
            </a:r>
            <a:r>
              <a:rPr lang="ja-JP" altLang="en-US"/>
              <a:t>い，</a:t>
            </a:r>
            <a:r>
              <a:rPr lang="zh-CN" altLang="en-US" dirty="0"/>
              <a:t>日本</a:t>
            </a:r>
            <a:r>
              <a:rPr lang="ja-JP" altLang="en-US"/>
              <a:t>からの</a:t>
            </a:r>
            <a:r>
              <a:rPr lang="zh-CN" altLang="en-US" dirty="0"/>
              <a:t>中 間財</a:t>
            </a:r>
            <a:r>
              <a:rPr lang="en-US" altLang="zh-CN" dirty="0"/>
              <a:t>(</a:t>
            </a:r>
            <a:r>
              <a:rPr lang="zh-CN" altLang="en-US" dirty="0"/>
              <a:t>部品等</a:t>
            </a:r>
            <a:r>
              <a:rPr lang="en-US" altLang="zh-CN" dirty="0"/>
              <a:t>)</a:t>
            </a:r>
            <a:r>
              <a:rPr lang="ja-JP" altLang="en-US"/>
              <a:t>の</a:t>
            </a:r>
            <a:r>
              <a:rPr lang="zh-CN" altLang="en-US" dirty="0"/>
              <a:t>輸出</a:t>
            </a:r>
            <a:r>
              <a:rPr lang="ja-JP" altLang="en-US"/>
              <a:t>が</a:t>
            </a:r>
            <a:r>
              <a:rPr lang="zh-CN" altLang="en-US" dirty="0"/>
              <a:t>増</a:t>
            </a:r>
            <a:r>
              <a:rPr lang="ja-JP" altLang="en-US"/>
              <a:t>える</a:t>
            </a:r>
            <a:r>
              <a:rPr lang="zh-CN" altLang="en-US" dirty="0"/>
              <a:t>可能性がある</a:t>
            </a:r>
            <a:endParaRPr lang="en-US" altLang="zh-CN" dirty="0"/>
          </a:p>
          <a:p>
            <a:pPr marL="742950" indent="-742950">
              <a:buFont typeface="+mj-lt"/>
              <a:buAutoNum type="arabicPeriod"/>
            </a:pPr>
            <a:r>
              <a:rPr lang="zh-CN" altLang="en-US" dirty="0"/>
              <a:t>海外生産</a:t>
            </a:r>
            <a:r>
              <a:rPr lang="ja-JP" altLang="en-US"/>
              <a:t>に</a:t>
            </a:r>
            <a:r>
              <a:rPr lang="zh-CN" altLang="en-US" dirty="0"/>
              <a:t>伴</a:t>
            </a:r>
            <a:r>
              <a:rPr lang="ja-JP" altLang="en-US"/>
              <a:t>い，</a:t>
            </a:r>
            <a:r>
              <a:rPr lang="zh-CN" altLang="en-US" dirty="0"/>
              <a:t>日本</a:t>
            </a:r>
            <a:r>
              <a:rPr lang="ja-JP" altLang="en-US"/>
              <a:t>の</a:t>
            </a:r>
            <a:r>
              <a:rPr lang="zh-CN" altLang="en-US" dirty="0"/>
              <a:t>本社機能</a:t>
            </a:r>
            <a:r>
              <a:rPr lang="ja-JP" altLang="en-US"/>
              <a:t>の</a:t>
            </a:r>
            <a:r>
              <a:rPr lang="zh-CN" altLang="en-US" dirty="0"/>
              <a:t>仕事</a:t>
            </a:r>
            <a:r>
              <a:rPr lang="ja-JP" altLang="en-US"/>
              <a:t>が</a:t>
            </a:r>
            <a:r>
              <a:rPr lang="zh-CN" altLang="en-US" dirty="0"/>
              <a:t>増</a:t>
            </a:r>
            <a:r>
              <a:rPr lang="ja-JP" altLang="en-US"/>
              <a:t>える</a:t>
            </a:r>
            <a:endParaRPr lang="en-JP" dirty="0"/>
          </a:p>
        </p:txBody>
      </p:sp>
      <p:sp>
        <p:nvSpPr>
          <p:cNvPr id="5" name="Slide Number Placeholder 4">
            <a:extLst>
              <a:ext uri="{FF2B5EF4-FFF2-40B4-BE49-F238E27FC236}">
                <a16:creationId xmlns:a16="http://schemas.microsoft.com/office/drawing/2014/main" id="{89FFF2AB-690A-8E61-39DB-67F3122DC34A}"/>
              </a:ext>
            </a:extLst>
          </p:cNvPr>
          <p:cNvSpPr>
            <a:spLocks noGrp="1"/>
          </p:cNvSpPr>
          <p:nvPr>
            <p:ph type="sldNum" sz="quarter" idx="2"/>
          </p:nvPr>
        </p:nvSpPr>
        <p:spPr/>
        <p:txBody>
          <a:bodyPr/>
          <a:lstStyle/>
          <a:p>
            <a:fld id="{86CB4B4D-7CA3-9044-876B-883B54F8677D}" type="slidenum">
              <a:rPr lang="en-JP" smtClean="0"/>
              <a:t>23</a:t>
            </a:fld>
            <a:endParaRPr lang="en-JP"/>
          </a:p>
        </p:txBody>
      </p:sp>
    </p:spTree>
    <p:extLst>
      <p:ext uri="{BB962C8B-B14F-4D97-AF65-F5344CB8AC3E}">
        <p14:creationId xmlns:p14="http://schemas.microsoft.com/office/powerpoint/2010/main" val="341012787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75379-B31E-89E5-578A-5995057B8456}"/>
              </a:ext>
            </a:extLst>
          </p:cNvPr>
          <p:cNvSpPr>
            <a:spLocks noGrp="1"/>
          </p:cNvSpPr>
          <p:nvPr>
            <p:ph type="title"/>
          </p:nvPr>
        </p:nvSpPr>
        <p:spPr/>
        <p:txBody>
          <a:bodyPr>
            <a:normAutofit/>
          </a:bodyPr>
          <a:lstStyle/>
          <a:p>
            <a:r>
              <a:rPr lang="zh-CN" altLang="en-US" sz="6000" dirty="0"/>
              <a:t>国内回帰</a:t>
            </a:r>
            <a:endParaRPr lang="en-JP" sz="6000" dirty="0"/>
          </a:p>
        </p:txBody>
      </p:sp>
      <p:sp>
        <p:nvSpPr>
          <p:cNvPr id="5" name="Slide Number Placeholder 4">
            <a:extLst>
              <a:ext uri="{FF2B5EF4-FFF2-40B4-BE49-F238E27FC236}">
                <a16:creationId xmlns:a16="http://schemas.microsoft.com/office/drawing/2014/main" id="{ED5CBE19-7A6A-76E1-8BA1-ACBAB0A7B8FA}"/>
              </a:ext>
            </a:extLst>
          </p:cNvPr>
          <p:cNvSpPr>
            <a:spLocks noGrp="1"/>
          </p:cNvSpPr>
          <p:nvPr>
            <p:ph type="sldNum" sz="quarter" idx="2"/>
          </p:nvPr>
        </p:nvSpPr>
        <p:spPr/>
        <p:txBody>
          <a:bodyPr/>
          <a:lstStyle/>
          <a:p>
            <a:fld id="{86CB4B4D-7CA3-9044-876B-883B54F8677D}" type="slidenum">
              <a:rPr lang="en-JP" smtClean="0"/>
              <a:t>24</a:t>
            </a:fld>
            <a:endParaRPr lang="en-JP"/>
          </a:p>
        </p:txBody>
      </p:sp>
      <p:sp>
        <p:nvSpPr>
          <p:cNvPr id="11" name="TextBox 10">
            <a:extLst>
              <a:ext uri="{FF2B5EF4-FFF2-40B4-BE49-F238E27FC236}">
                <a16:creationId xmlns:a16="http://schemas.microsoft.com/office/drawing/2014/main" id="{0DC56B74-7464-6B95-8B83-D3C692D49CE3}"/>
              </a:ext>
            </a:extLst>
          </p:cNvPr>
          <p:cNvSpPr txBox="1"/>
          <p:nvPr/>
        </p:nvSpPr>
        <p:spPr>
          <a:xfrm>
            <a:off x="924560" y="2758440"/>
            <a:ext cx="14800184" cy="62478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71500" indent="-571500" algn="l">
              <a:buFont typeface="Arial" panose="020B0604020202020204" pitchFamily="34" charset="0"/>
              <a:buChar char="•"/>
            </a:pPr>
            <a:r>
              <a:rPr lang="en-JP" sz="4000" dirty="0">
                <a:latin typeface="MS PGothic" panose="020B0600070205080204" pitchFamily="34" charset="-128"/>
                <a:ea typeface="MS PGothic" panose="020B0600070205080204" pitchFamily="34" charset="-128"/>
              </a:rPr>
              <a:t>災害やパンデミックなどで海外生産のリスクが顕在化</a:t>
            </a:r>
          </a:p>
          <a:p>
            <a:pPr marL="571500" indent="-571500" algn="l">
              <a:buFont typeface="Arial" panose="020B0604020202020204" pitchFamily="34" charset="0"/>
              <a:buChar char="•"/>
            </a:pPr>
            <a:r>
              <a:rPr lang="en-JP" sz="4000" dirty="0">
                <a:latin typeface="MS PGothic" panose="020B0600070205080204" pitchFamily="34" charset="-128"/>
                <a:ea typeface="MS PGothic" panose="020B0600070205080204" pitchFamily="34" charset="-128"/>
              </a:rPr>
              <a:t>消費者がMade in Japan(国産品)を好む</a:t>
            </a:r>
          </a:p>
          <a:p>
            <a:pPr marL="571500" indent="-571500" algn="l">
              <a:buFont typeface="Arial" panose="020B0604020202020204" pitchFamily="34" charset="0"/>
              <a:buChar char="•"/>
            </a:pPr>
            <a:r>
              <a:rPr lang="en-JP" sz="4000" dirty="0">
                <a:latin typeface="MS PGothic" panose="020B0600070205080204" pitchFamily="34" charset="-128"/>
                <a:ea typeface="MS PGothic" panose="020B0600070205080204" pitchFamily="34" charset="-128"/>
              </a:rPr>
              <a:t>研究開発や市場と製造現場が近いことによる便益</a:t>
            </a:r>
          </a:p>
          <a:p>
            <a:pPr algn="l"/>
            <a:endParaRPr lang="en-JP" sz="4000" dirty="0">
              <a:latin typeface="MS PGothic" panose="020B0600070205080204" pitchFamily="34" charset="-128"/>
              <a:ea typeface="MS PGothic" panose="020B0600070205080204" pitchFamily="34" charset="-128"/>
            </a:endParaRPr>
          </a:p>
          <a:p>
            <a:pPr algn="l"/>
            <a:r>
              <a:rPr lang="en-JP" sz="4000" dirty="0">
                <a:latin typeface="MS PGothic" panose="020B0600070205080204" pitchFamily="34" charset="-128"/>
                <a:ea typeface="MS PGothic" panose="020B0600070205080204" pitchFamily="34" charset="-128"/>
                <a:sym typeface="Wingdings" pitchFamily="2" charset="2"/>
              </a:rPr>
              <a:t></a:t>
            </a:r>
            <a:r>
              <a:rPr lang="en-JP" sz="4000" dirty="0">
                <a:latin typeface="MS PGothic" panose="020B0600070205080204" pitchFamily="34" charset="-128"/>
                <a:ea typeface="MS PGothic" panose="020B0600070205080204" pitchFamily="34" charset="-128"/>
              </a:rPr>
              <a:t>製造工場の国内回帰 (reshoring)が注目される</a:t>
            </a:r>
          </a:p>
          <a:p>
            <a:pPr algn="l"/>
            <a:endParaRPr lang="en-JP" sz="4000" dirty="0">
              <a:latin typeface="MS PGothic" panose="020B0600070205080204" pitchFamily="34" charset="-128"/>
              <a:ea typeface="MS PGothic" panose="020B0600070205080204" pitchFamily="34" charset="-128"/>
            </a:endParaRPr>
          </a:p>
          <a:p>
            <a:pPr algn="l"/>
            <a:r>
              <a:rPr lang="en-JP" sz="4000" dirty="0">
                <a:latin typeface="MS PGothic" panose="020B0600070205080204" pitchFamily="34" charset="-128"/>
                <a:ea typeface="MS PGothic" panose="020B0600070205080204" pitchFamily="34" charset="-128"/>
              </a:rPr>
              <a:t>例）</a:t>
            </a:r>
          </a:p>
          <a:p>
            <a:pPr algn="l"/>
            <a:r>
              <a:rPr lang="en-JP" sz="4000" dirty="0">
                <a:latin typeface="MS PGothic" panose="020B0600070205080204" pitchFamily="34" charset="-128"/>
                <a:ea typeface="MS PGothic" panose="020B0600070205080204" pitchFamily="34" charset="-128"/>
              </a:rPr>
              <a:t>アイリスオーヤマが，2020 年に宮城県内の工場でマスク生産</a:t>
            </a:r>
          </a:p>
          <a:p>
            <a:pPr algn="l"/>
            <a:r>
              <a:rPr lang="en-JP" sz="4000" dirty="0">
                <a:latin typeface="MS PGothic" panose="020B0600070205080204" pitchFamily="34" charset="-128"/>
                <a:ea typeface="MS PGothic" panose="020B0600070205080204" pitchFamily="34" charset="-128"/>
              </a:rPr>
              <a:t>資生堂が，栃木県太田原市に新工場を建設し，2019 年から化粧水や乳液などのスキンケア製品を出荷</a:t>
            </a:r>
          </a:p>
        </p:txBody>
      </p:sp>
    </p:spTree>
    <p:extLst>
      <p:ext uri="{BB962C8B-B14F-4D97-AF65-F5344CB8AC3E}">
        <p14:creationId xmlns:p14="http://schemas.microsoft.com/office/powerpoint/2010/main" val="403469215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43B55-7962-64B8-EDE6-3F81F1F670C3}"/>
              </a:ext>
            </a:extLst>
          </p:cNvPr>
          <p:cNvSpPr>
            <a:spLocks noGrp="1"/>
          </p:cNvSpPr>
          <p:nvPr>
            <p:ph type="title"/>
          </p:nvPr>
        </p:nvSpPr>
        <p:spPr/>
        <p:txBody>
          <a:bodyPr>
            <a:noAutofit/>
          </a:bodyPr>
          <a:lstStyle/>
          <a:p>
            <a:r>
              <a:rPr lang="en-US" altLang="zh-CN" sz="6000" dirty="0"/>
              <a:t>4 </a:t>
            </a:r>
            <a:r>
              <a:rPr lang="zh-CN" altLang="en-US" sz="6000" dirty="0"/>
              <a:t>生産工程</a:t>
            </a:r>
            <a:r>
              <a:rPr lang="ja-JP" altLang="en-US" sz="6000"/>
              <a:t>レベルの</a:t>
            </a:r>
            <a:r>
              <a:rPr lang="zh-CN" altLang="en-US" sz="6000" dirty="0"/>
              <a:t>国際分業</a:t>
            </a:r>
            <a:endParaRPr lang="en-JP" sz="6000" dirty="0"/>
          </a:p>
        </p:txBody>
      </p:sp>
      <p:sp>
        <p:nvSpPr>
          <p:cNvPr id="5" name="Slide Number Placeholder 4">
            <a:extLst>
              <a:ext uri="{FF2B5EF4-FFF2-40B4-BE49-F238E27FC236}">
                <a16:creationId xmlns:a16="http://schemas.microsoft.com/office/drawing/2014/main" id="{7A97F4D8-6911-53AE-D233-3A1EE910C6E8}"/>
              </a:ext>
            </a:extLst>
          </p:cNvPr>
          <p:cNvSpPr>
            <a:spLocks noGrp="1"/>
          </p:cNvSpPr>
          <p:nvPr>
            <p:ph type="sldNum" sz="quarter" idx="2"/>
          </p:nvPr>
        </p:nvSpPr>
        <p:spPr/>
        <p:txBody>
          <a:bodyPr/>
          <a:lstStyle/>
          <a:p>
            <a:fld id="{86CB4B4D-7CA3-9044-876B-883B54F8677D}" type="slidenum">
              <a:rPr lang="en-JP" smtClean="0"/>
              <a:t>25</a:t>
            </a:fld>
            <a:endParaRPr lang="en-JP"/>
          </a:p>
        </p:txBody>
      </p:sp>
      <p:sp>
        <p:nvSpPr>
          <p:cNvPr id="9" name="TextBox 8">
            <a:extLst>
              <a:ext uri="{FF2B5EF4-FFF2-40B4-BE49-F238E27FC236}">
                <a16:creationId xmlns:a16="http://schemas.microsoft.com/office/drawing/2014/main" id="{9A11C889-910B-F357-AADF-C4380B18D990}"/>
              </a:ext>
            </a:extLst>
          </p:cNvPr>
          <p:cNvSpPr txBox="1"/>
          <p:nvPr/>
        </p:nvSpPr>
        <p:spPr>
          <a:xfrm>
            <a:off x="497839" y="2740134"/>
            <a:ext cx="16842423"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JP" sz="4000" dirty="0">
                <a:latin typeface="MS PGothic" panose="020B0600070205080204" pitchFamily="34" charset="-128"/>
                <a:ea typeface="MS PGothic" panose="020B0600070205080204" pitchFamily="34" charset="-128"/>
              </a:rPr>
              <a:t>リチャード・ボールドウィン</a:t>
            </a:r>
          </a:p>
          <a:p>
            <a:pPr algn="l"/>
            <a:r>
              <a:rPr lang="en-JP" sz="4000" u="sng" dirty="0">
                <a:latin typeface="MS PGothic" panose="020B0600070205080204" pitchFamily="34" charset="-128"/>
                <a:ea typeface="MS PGothic" panose="020B0600070205080204" pitchFamily="34" charset="-128"/>
              </a:rPr>
              <a:t>近代の第1のアンバンドリング(first unbundling)</a:t>
            </a:r>
          </a:p>
          <a:p>
            <a:pPr algn="l"/>
            <a:r>
              <a:rPr lang="ja-JP" altLang="en-US" sz="4000">
                <a:latin typeface="MS PGothic" panose="020B0600070205080204" pitchFamily="34" charset="-128"/>
                <a:ea typeface="MS PGothic" panose="020B0600070205080204" pitchFamily="34" charset="-128"/>
              </a:rPr>
              <a:t>　</a:t>
            </a:r>
            <a:r>
              <a:rPr lang="en-JP" sz="4000" dirty="0">
                <a:latin typeface="MS PGothic" panose="020B0600070205080204" pitchFamily="34" charset="-128"/>
                <a:ea typeface="MS PGothic" panose="020B0600070205080204" pitchFamily="34" charset="-128"/>
              </a:rPr>
              <a:t>蒸気機関の発達などで，財の貿易費用が低下</a:t>
            </a:r>
          </a:p>
          <a:p>
            <a:pPr algn="l"/>
            <a:r>
              <a:rPr lang="ja-JP" altLang="en-US" sz="4000">
                <a:latin typeface="MS PGothic" panose="020B0600070205080204" pitchFamily="34" charset="-128"/>
                <a:ea typeface="MS PGothic" panose="020B0600070205080204" pitchFamily="34" charset="-128"/>
              </a:rPr>
              <a:t>　</a:t>
            </a:r>
            <a:r>
              <a:rPr lang="en-JP" altLang="ja-JP" sz="4000" dirty="0">
                <a:latin typeface="MS PGothic" panose="020B0600070205080204" pitchFamily="34" charset="-128"/>
                <a:ea typeface="MS PGothic" panose="020B0600070205080204" pitchFamily="34" charset="-128"/>
                <a:sym typeface="Wingdings" pitchFamily="2" charset="2"/>
              </a:rPr>
              <a:t></a:t>
            </a:r>
            <a:r>
              <a:rPr lang="en-JP" sz="4000" dirty="0">
                <a:latin typeface="MS PGothic" panose="020B0600070205080204" pitchFamily="34" charset="-128"/>
                <a:ea typeface="MS PGothic" panose="020B0600070205080204" pitchFamily="34" charset="-128"/>
              </a:rPr>
              <a:t>財の国際貿易が拡大。財レベ ルの国際分業発展。</a:t>
            </a:r>
          </a:p>
          <a:p>
            <a:pPr algn="l"/>
            <a:endParaRPr lang="en-JP" sz="4000" dirty="0">
              <a:latin typeface="MS PGothic" panose="020B0600070205080204" pitchFamily="34" charset="-128"/>
              <a:ea typeface="MS PGothic" panose="020B0600070205080204" pitchFamily="34" charset="-128"/>
            </a:endParaRPr>
          </a:p>
          <a:p>
            <a:pPr algn="l"/>
            <a:r>
              <a:rPr lang="en-JP" sz="4000" u="sng" dirty="0">
                <a:latin typeface="MS PGothic" panose="020B0600070205080204" pitchFamily="34" charset="-128"/>
                <a:ea typeface="MS PGothic" panose="020B0600070205080204" pitchFamily="34" charset="-128"/>
              </a:rPr>
              <a:t>現代の第 2 のアンバンドリング(second unbundling)</a:t>
            </a:r>
          </a:p>
          <a:p>
            <a:pPr algn="l"/>
            <a:r>
              <a:rPr lang="ja-JP" altLang="en-US" sz="4000">
                <a:latin typeface="MS PGothic" panose="020B0600070205080204" pitchFamily="34" charset="-128"/>
                <a:ea typeface="MS PGothic" panose="020B0600070205080204" pitchFamily="34" charset="-128"/>
              </a:rPr>
              <a:t>　</a:t>
            </a:r>
            <a:r>
              <a:rPr lang="en-JP" sz="4000" dirty="0">
                <a:latin typeface="MS PGothic" panose="020B0600070205080204" pitchFamily="34" charset="-128"/>
                <a:ea typeface="MS PGothic" panose="020B0600070205080204" pitchFamily="34" charset="-128"/>
              </a:rPr>
              <a:t>情報通信技術(ICT)の発達などで，通信費用が低下</a:t>
            </a:r>
          </a:p>
          <a:p>
            <a:pPr algn="l"/>
            <a:r>
              <a:rPr lang="ja-JP" altLang="en-US" sz="4000">
                <a:latin typeface="MS PGothic" panose="020B0600070205080204" pitchFamily="34" charset="-128"/>
                <a:ea typeface="MS PGothic" panose="020B0600070205080204" pitchFamily="34" charset="-128"/>
              </a:rPr>
              <a:t>　</a:t>
            </a:r>
            <a:r>
              <a:rPr lang="en-US" altLang="ja-JP" sz="4000" dirty="0">
                <a:latin typeface="MS PGothic" panose="020B0600070205080204" pitchFamily="34" charset="-128"/>
                <a:ea typeface="MS PGothic" panose="020B0600070205080204" pitchFamily="34" charset="-128"/>
                <a:sym typeface="Wingdings" pitchFamily="2" charset="2"/>
              </a:rPr>
              <a:t></a:t>
            </a:r>
            <a:r>
              <a:rPr lang="en-JP" sz="4000" dirty="0">
                <a:latin typeface="MS PGothic" panose="020B0600070205080204" pitchFamily="34" charset="-128"/>
                <a:ea typeface="MS PGothic" panose="020B0600070205080204" pitchFamily="34" charset="-128"/>
              </a:rPr>
              <a:t>1 つの財を生産する生産工程のうち一部の生産工程を海外に移転</a:t>
            </a:r>
          </a:p>
          <a:p>
            <a:pPr algn="l"/>
            <a:r>
              <a:rPr lang="ja-JP" altLang="en-US" sz="4000">
                <a:latin typeface="MS PGothic" panose="020B0600070205080204" pitchFamily="34" charset="-128"/>
                <a:ea typeface="MS PGothic" panose="020B0600070205080204" pitchFamily="34" charset="-128"/>
              </a:rPr>
              <a:t>　</a:t>
            </a:r>
            <a:r>
              <a:rPr lang="en-JP" altLang="ja-JP" sz="4000" dirty="0">
                <a:latin typeface="MS PGothic" panose="020B0600070205080204" pitchFamily="34" charset="-128"/>
                <a:ea typeface="MS PGothic" panose="020B0600070205080204" pitchFamily="34" charset="-128"/>
                <a:sym typeface="Wingdings" pitchFamily="2" charset="2"/>
              </a:rPr>
              <a:t></a:t>
            </a:r>
            <a:r>
              <a:rPr lang="en-JP" sz="4000" dirty="0">
                <a:latin typeface="MS PGothic" panose="020B0600070205080204" pitchFamily="34" charset="-128"/>
                <a:ea typeface="MS PGothic" panose="020B0600070205080204" pitchFamily="34" charset="-128"/>
              </a:rPr>
              <a:t>生産工程レベルの国際分業発展。生産工程の断片化(fragmentation)。</a:t>
            </a:r>
          </a:p>
        </p:txBody>
      </p:sp>
    </p:spTree>
    <p:extLst>
      <p:ext uri="{BB962C8B-B14F-4D97-AF65-F5344CB8AC3E}">
        <p14:creationId xmlns:p14="http://schemas.microsoft.com/office/powerpoint/2010/main" val="224615899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6920C-E705-9CE2-9457-D2A84769CAB0}"/>
              </a:ext>
            </a:extLst>
          </p:cNvPr>
          <p:cNvSpPr>
            <a:spLocks noGrp="1"/>
          </p:cNvSpPr>
          <p:nvPr>
            <p:ph type="title"/>
          </p:nvPr>
        </p:nvSpPr>
        <p:spPr/>
        <p:txBody>
          <a:bodyPr>
            <a:normAutofit/>
          </a:bodyPr>
          <a:lstStyle/>
          <a:p>
            <a:r>
              <a:rPr lang="zh-CN" altLang="en-US" sz="6000" dirty="0"/>
              <a:t>業務</a:t>
            </a:r>
            <a:r>
              <a:rPr lang="ja-JP" altLang="en-US" sz="6000"/>
              <a:t>の</a:t>
            </a:r>
            <a:r>
              <a:rPr lang="zh-CN" altLang="en-US" sz="6000" dirty="0"/>
              <a:t>海外移転</a:t>
            </a:r>
            <a:endParaRPr lang="en-JP" sz="6000" dirty="0"/>
          </a:p>
        </p:txBody>
      </p:sp>
      <p:sp>
        <p:nvSpPr>
          <p:cNvPr id="3" name="Text Placeholder 2">
            <a:extLst>
              <a:ext uri="{FF2B5EF4-FFF2-40B4-BE49-F238E27FC236}">
                <a16:creationId xmlns:a16="http://schemas.microsoft.com/office/drawing/2014/main" id="{EDD58530-AD6A-DE9A-27CE-1F39A00B3BE2}"/>
              </a:ext>
            </a:extLst>
          </p:cNvPr>
          <p:cNvSpPr>
            <a:spLocks noGrp="1"/>
          </p:cNvSpPr>
          <p:nvPr>
            <p:ph type="body" idx="1"/>
          </p:nvPr>
        </p:nvSpPr>
        <p:spPr/>
        <p:txBody>
          <a:bodyPr>
            <a:normAutofit fontScale="77500" lnSpcReduction="20000"/>
          </a:bodyPr>
          <a:lstStyle/>
          <a:p>
            <a:pPr marL="0" indent="0">
              <a:buNone/>
            </a:pPr>
            <a:r>
              <a:rPr lang="ja-JP" altLang="en-US"/>
              <a:t>ジーン・グロスマンらの論文</a:t>
            </a:r>
            <a:endParaRPr lang="en-US" altLang="ja-JP" dirty="0"/>
          </a:p>
          <a:p>
            <a:pPr marL="0" indent="0">
              <a:buNone/>
            </a:pPr>
            <a:r>
              <a:rPr lang="ja-JP" altLang="en-US"/>
              <a:t>以前の貿易</a:t>
            </a:r>
            <a:endParaRPr lang="en-US" altLang="ja-JP" dirty="0"/>
          </a:p>
          <a:p>
            <a:pPr lvl="1"/>
            <a:r>
              <a:rPr lang="zh-CN" altLang="en-US" dirty="0"/>
              <a:t>財</a:t>
            </a:r>
            <a:r>
              <a:rPr lang="ja-JP" altLang="en-US"/>
              <a:t>の</a:t>
            </a:r>
            <a:r>
              <a:rPr lang="zh-CN" altLang="en-US" dirty="0"/>
              <a:t>貿易</a:t>
            </a:r>
            <a:endParaRPr lang="en-US" altLang="zh-CN" dirty="0"/>
          </a:p>
          <a:p>
            <a:pPr lvl="2"/>
            <a:r>
              <a:rPr lang="ja-JP" altLang="en-US"/>
              <a:t>イギリスとポルトガルが</a:t>
            </a:r>
            <a:r>
              <a:rPr lang="zh-CN" altLang="en-US" dirty="0"/>
              <a:t>布</a:t>
            </a:r>
            <a:r>
              <a:rPr lang="ja-JP" altLang="en-US"/>
              <a:t>とワインを</a:t>
            </a:r>
            <a:r>
              <a:rPr lang="zh-CN" altLang="en-US" dirty="0"/>
              <a:t>交換</a:t>
            </a:r>
            <a:r>
              <a:rPr lang="ja-JP" altLang="en-US"/>
              <a:t>しあう</a:t>
            </a:r>
            <a:r>
              <a:rPr lang="zh-CN" altLang="en-US" dirty="0"/>
              <a:t>貿易</a:t>
            </a:r>
            <a:endParaRPr lang="en-US" altLang="zh-CN" dirty="0"/>
          </a:p>
          <a:p>
            <a:pPr marL="0" indent="0">
              <a:buNone/>
            </a:pPr>
            <a:r>
              <a:rPr lang="ja-JP" altLang="en-US"/>
              <a:t>現代の貿易</a:t>
            </a:r>
            <a:endParaRPr lang="en-US" altLang="ja-JP" dirty="0"/>
          </a:p>
          <a:p>
            <a:pPr lvl="1"/>
            <a:r>
              <a:rPr lang="zh-CN" altLang="en-US" dirty="0"/>
              <a:t>業務</a:t>
            </a:r>
            <a:r>
              <a:rPr lang="ja-JP" altLang="en-US"/>
              <a:t>の</a:t>
            </a:r>
            <a:r>
              <a:rPr lang="zh-CN" altLang="en-US" dirty="0"/>
              <a:t>貿易</a:t>
            </a:r>
            <a:r>
              <a:rPr lang="en-US" altLang="zh-CN" dirty="0"/>
              <a:t>(</a:t>
            </a:r>
            <a:r>
              <a:rPr lang="en-US" dirty="0"/>
              <a:t>trade in tasks)</a:t>
            </a:r>
            <a:endParaRPr lang="en-US" altLang="ja-JP" dirty="0"/>
          </a:p>
        </p:txBody>
      </p:sp>
      <p:sp>
        <p:nvSpPr>
          <p:cNvPr id="5" name="Slide Number Placeholder 4">
            <a:extLst>
              <a:ext uri="{FF2B5EF4-FFF2-40B4-BE49-F238E27FC236}">
                <a16:creationId xmlns:a16="http://schemas.microsoft.com/office/drawing/2014/main" id="{AB5B7468-6688-78B1-EA3B-672CA92C2997}"/>
              </a:ext>
            </a:extLst>
          </p:cNvPr>
          <p:cNvSpPr>
            <a:spLocks noGrp="1"/>
          </p:cNvSpPr>
          <p:nvPr>
            <p:ph type="sldNum" sz="quarter" idx="2"/>
          </p:nvPr>
        </p:nvSpPr>
        <p:spPr/>
        <p:txBody>
          <a:bodyPr/>
          <a:lstStyle/>
          <a:p>
            <a:fld id="{86CB4B4D-7CA3-9044-876B-883B54F8677D}" type="slidenum">
              <a:rPr lang="en-JP" smtClean="0"/>
              <a:t>26</a:t>
            </a:fld>
            <a:endParaRPr lang="en-JP"/>
          </a:p>
        </p:txBody>
      </p:sp>
    </p:spTree>
    <p:extLst>
      <p:ext uri="{BB962C8B-B14F-4D97-AF65-F5344CB8AC3E}">
        <p14:creationId xmlns:p14="http://schemas.microsoft.com/office/powerpoint/2010/main" val="353698874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4E2A90BD-370D-593F-50F4-1AFAD7C4B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040" y="288644"/>
            <a:ext cx="11657505" cy="7906508"/>
          </a:xfrm>
          <a:prstGeom prst="rect">
            <a:avLst/>
          </a:prstGeom>
        </p:spPr>
      </p:pic>
      <p:sp>
        <p:nvSpPr>
          <p:cNvPr id="8" name="TextBox 7">
            <a:extLst>
              <a:ext uri="{FF2B5EF4-FFF2-40B4-BE49-F238E27FC236}">
                <a16:creationId xmlns:a16="http://schemas.microsoft.com/office/drawing/2014/main" id="{4603715B-69EF-5E2C-55DE-A25576208E00}"/>
              </a:ext>
            </a:extLst>
          </p:cNvPr>
          <p:cNvSpPr txBox="1"/>
          <p:nvPr/>
        </p:nvSpPr>
        <p:spPr>
          <a:xfrm>
            <a:off x="1234331" y="8195152"/>
            <a:ext cx="14862571" cy="1077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sz="3200" dirty="0">
                <a:latin typeface="MS PGothic" panose="020B0600070205080204" pitchFamily="34" charset="-128"/>
                <a:ea typeface="MS PGothic" panose="020B0600070205080204" pitchFamily="34" charset="-128"/>
              </a:rPr>
              <a:t>企業</a:t>
            </a:r>
            <a:r>
              <a:rPr lang="ja-JP" altLang="en-US" sz="3200">
                <a:latin typeface="MS PGothic" panose="020B0600070205080204" pitchFamily="34" charset="-128"/>
                <a:ea typeface="MS PGothic" panose="020B0600070205080204" pitchFamily="34" charset="-128"/>
              </a:rPr>
              <a:t>が</a:t>
            </a:r>
            <a:r>
              <a:rPr lang="zh-CN" altLang="en-US" sz="3200" dirty="0">
                <a:latin typeface="MS PGothic" panose="020B0600070205080204" pitchFamily="34" charset="-128"/>
                <a:ea typeface="MS PGothic" panose="020B0600070205080204" pitchFamily="34" charset="-128"/>
              </a:rPr>
              <a:t>海外生産</a:t>
            </a:r>
            <a:r>
              <a:rPr lang="ja-JP" altLang="en-US" sz="3200">
                <a:latin typeface="MS PGothic" panose="020B0600070205080204" pitchFamily="34" charset="-128"/>
                <a:ea typeface="MS PGothic" panose="020B0600070205080204" pitchFamily="34" charset="-128"/>
              </a:rPr>
              <a:t>が</a:t>
            </a:r>
            <a:r>
              <a:rPr lang="zh-CN" altLang="en-US" sz="3200" dirty="0">
                <a:latin typeface="MS PGothic" panose="020B0600070205080204" pitchFamily="34" charset="-128"/>
                <a:ea typeface="MS PGothic" panose="020B0600070205080204" pitchFamily="34" charset="-128"/>
              </a:rPr>
              <a:t>比較的</a:t>
            </a:r>
            <a:r>
              <a:rPr lang="ja-JP" altLang="en-US" sz="3200">
                <a:latin typeface="MS PGothic" panose="020B0600070205080204" pitchFamily="34" charset="-128"/>
                <a:ea typeface="MS PGothic" panose="020B0600070205080204" pitchFamily="34" charset="-128"/>
              </a:rPr>
              <a:t>しやすい</a:t>
            </a:r>
            <a:r>
              <a:rPr lang="zh-CN" altLang="en-US" sz="3200" dirty="0">
                <a:latin typeface="MS PGothic" panose="020B0600070205080204" pitchFamily="34" charset="-128"/>
                <a:ea typeface="MS PGothic" panose="020B0600070205080204" pitchFamily="34" charset="-128"/>
              </a:rPr>
              <a:t>業務 </a:t>
            </a:r>
            <a:r>
              <a:rPr lang="en-US" altLang="zh-CN" sz="3200" dirty="0">
                <a:latin typeface="MS PGothic" panose="020B0600070205080204" pitchFamily="34" charset="-128"/>
                <a:ea typeface="MS PGothic" panose="020B0600070205080204" pitchFamily="34" charset="-128"/>
              </a:rPr>
              <a:t>1 </a:t>
            </a:r>
            <a:r>
              <a:rPr lang="ja-JP" altLang="en-US" sz="3200">
                <a:latin typeface="MS PGothic" panose="020B0600070205080204" pitchFamily="34" charset="-128"/>
                <a:ea typeface="MS PGothic" panose="020B0600070205080204" pitchFamily="34" charset="-128"/>
              </a:rPr>
              <a:t>と </a:t>
            </a:r>
            <a:r>
              <a:rPr lang="en-US" altLang="ja-JP" sz="3200" dirty="0">
                <a:latin typeface="MS PGothic" panose="020B0600070205080204" pitchFamily="34" charset="-128"/>
                <a:ea typeface="MS PGothic" panose="020B0600070205080204" pitchFamily="34" charset="-128"/>
              </a:rPr>
              <a:t>2 </a:t>
            </a:r>
            <a:r>
              <a:rPr lang="ja-JP" altLang="en-US" sz="3200">
                <a:latin typeface="MS PGothic" panose="020B0600070205080204" pitchFamily="34" charset="-128"/>
                <a:ea typeface="MS PGothic" panose="020B0600070205080204" pitchFamily="34" charset="-128"/>
              </a:rPr>
              <a:t>を</a:t>
            </a:r>
            <a:r>
              <a:rPr lang="zh-CN" altLang="en-US" sz="3200" dirty="0">
                <a:latin typeface="MS PGothic" panose="020B0600070205080204" pitchFamily="34" charset="-128"/>
                <a:ea typeface="MS PGothic" panose="020B0600070205080204" pitchFamily="34" charset="-128"/>
              </a:rPr>
              <a:t>海外</a:t>
            </a:r>
            <a:r>
              <a:rPr lang="ja-JP" altLang="en-US" sz="3200">
                <a:latin typeface="MS PGothic" panose="020B0600070205080204" pitchFamily="34" charset="-128"/>
                <a:ea typeface="MS PGothic" panose="020B0600070205080204" pitchFamily="34" charset="-128"/>
              </a:rPr>
              <a:t>で</a:t>
            </a:r>
            <a:r>
              <a:rPr lang="zh-CN" altLang="en-US" sz="3200" dirty="0">
                <a:latin typeface="MS PGothic" panose="020B0600070205080204" pitchFamily="34" charset="-128"/>
                <a:ea typeface="MS PGothic" panose="020B0600070205080204" pitchFamily="34" charset="-128"/>
              </a:rPr>
              <a:t>行 </a:t>
            </a:r>
            <a:r>
              <a:rPr lang="ja-JP" altLang="en-US" sz="3200">
                <a:latin typeface="MS PGothic" panose="020B0600070205080204" pitchFamily="34" charset="-128"/>
                <a:ea typeface="MS PGothic" panose="020B0600070205080204" pitchFamily="34" charset="-128"/>
              </a:rPr>
              <a:t>い，</a:t>
            </a:r>
            <a:endParaRPr lang="en-US" altLang="ja-JP" sz="3200" dirty="0">
              <a:latin typeface="MS PGothic" panose="020B0600070205080204" pitchFamily="34" charset="-128"/>
              <a:ea typeface="MS PGothic" panose="020B0600070205080204" pitchFamily="34" charset="-128"/>
            </a:endParaRPr>
          </a:p>
          <a:p>
            <a:pPr algn="l"/>
            <a:r>
              <a:rPr lang="zh-CN" altLang="en-US" sz="3200" dirty="0">
                <a:latin typeface="MS PGothic" panose="020B0600070205080204" pitchFamily="34" charset="-128"/>
                <a:ea typeface="MS PGothic" panose="020B0600070205080204" pitchFamily="34" charset="-128"/>
              </a:rPr>
              <a:t>業務 </a:t>
            </a:r>
            <a:r>
              <a:rPr lang="en-US" altLang="zh-CN" sz="3200" dirty="0">
                <a:latin typeface="MS PGothic" panose="020B0600070205080204" pitchFamily="34" charset="-128"/>
                <a:ea typeface="MS PGothic" panose="020B0600070205080204" pitchFamily="34" charset="-128"/>
              </a:rPr>
              <a:t>3 </a:t>
            </a:r>
            <a:r>
              <a:rPr lang="ja-JP" altLang="en-US" sz="3200">
                <a:latin typeface="MS PGothic" panose="020B0600070205080204" pitchFamily="34" charset="-128"/>
                <a:ea typeface="MS PGothic" panose="020B0600070205080204" pitchFamily="34" charset="-128"/>
              </a:rPr>
              <a:t>を</a:t>
            </a:r>
            <a:r>
              <a:rPr lang="zh-CN" altLang="en-US" sz="3200" dirty="0">
                <a:latin typeface="MS PGothic" panose="020B0600070205080204" pitchFamily="34" charset="-128"/>
                <a:ea typeface="MS PGothic" panose="020B0600070205080204" pitchFamily="34" charset="-128"/>
              </a:rPr>
              <a:t>国内</a:t>
            </a:r>
            <a:r>
              <a:rPr lang="ja-JP" altLang="en-US" sz="3200">
                <a:latin typeface="MS PGothic" panose="020B0600070205080204" pitchFamily="34" charset="-128"/>
                <a:ea typeface="MS PGothic" panose="020B0600070205080204" pitchFamily="34" charset="-128"/>
              </a:rPr>
              <a:t>で</a:t>
            </a:r>
            <a:r>
              <a:rPr lang="zh-CN" altLang="en-US" sz="3200" dirty="0">
                <a:latin typeface="MS PGothic" panose="020B0600070205080204" pitchFamily="34" charset="-128"/>
                <a:ea typeface="MS PGothic" panose="020B0600070205080204" pitchFamily="34" charset="-128"/>
              </a:rPr>
              <a:t>行</a:t>
            </a:r>
            <a:r>
              <a:rPr lang="ja-JP" altLang="en-US" sz="3200">
                <a:latin typeface="MS PGothic" panose="020B0600070205080204" pitchFamily="34" charset="-128"/>
                <a:ea typeface="MS PGothic" panose="020B0600070205080204" pitchFamily="34" charset="-128"/>
              </a:rPr>
              <a:t>う</a:t>
            </a:r>
            <a:r>
              <a:rPr lang="zh-CN" altLang="en-US" sz="3200" dirty="0">
                <a:latin typeface="MS PGothic" panose="020B0600070205080204" pitchFamily="34" charset="-128"/>
                <a:ea typeface="MS PGothic" panose="020B0600070205080204" pitchFamily="34" charset="-128"/>
              </a:rPr>
              <a:t>場合</a:t>
            </a:r>
            <a:r>
              <a:rPr lang="ja-JP" altLang="en-US" sz="3200">
                <a:latin typeface="MS PGothic" panose="020B0600070205080204" pitchFamily="34" charset="-128"/>
                <a:ea typeface="MS PGothic" panose="020B0600070205080204" pitchFamily="34" charset="-128"/>
              </a:rPr>
              <a:t>。</a:t>
            </a:r>
            <a:endParaRPr lang="en-JP" sz="3200" dirty="0">
              <a:latin typeface="MS PGothic" panose="020B0600070205080204" pitchFamily="34" charset="-128"/>
              <a:ea typeface="MS PGothic" panose="020B0600070205080204" pitchFamily="34" charset="-128"/>
            </a:endParaRPr>
          </a:p>
        </p:txBody>
      </p:sp>
      <p:sp>
        <p:nvSpPr>
          <p:cNvPr id="2" name="Slide Number Placeholder 1">
            <a:extLst>
              <a:ext uri="{FF2B5EF4-FFF2-40B4-BE49-F238E27FC236}">
                <a16:creationId xmlns:a16="http://schemas.microsoft.com/office/drawing/2014/main" id="{3C3DC1A6-C9A6-40C2-E361-C087F74DFDBB}"/>
              </a:ext>
            </a:extLst>
          </p:cNvPr>
          <p:cNvSpPr>
            <a:spLocks noGrp="1"/>
          </p:cNvSpPr>
          <p:nvPr>
            <p:ph type="sldNum" sz="quarter" idx="2"/>
          </p:nvPr>
        </p:nvSpPr>
        <p:spPr/>
        <p:txBody>
          <a:bodyPr/>
          <a:lstStyle/>
          <a:p>
            <a:fld id="{86CB4B4D-7CA3-9044-876B-883B54F8677D}" type="slidenum">
              <a:rPr lang="en-JP" smtClean="0"/>
              <a:t>27</a:t>
            </a:fld>
            <a:endParaRPr lang="en-JP"/>
          </a:p>
        </p:txBody>
      </p:sp>
    </p:spTree>
    <p:extLst>
      <p:ext uri="{BB962C8B-B14F-4D97-AF65-F5344CB8AC3E}">
        <p14:creationId xmlns:p14="http://schemas.microsoft.com/office/powerpoint/2010/main" val="178687636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8D33-1C28-A50B-9C2F-A819DAD7C4C9}"/>
              </a:ext>
            </a:extLst>
          </p:cNvPr>
          <p:cNvSpPr>
            <a:spLocks noGrp="1"/>
          </p:cNvSpPr>
          <p:nvPr>
            <p:ph type="title"/>
          </p:nvPr>
        </p:nvSpPr>
        <p:spPr/>
        <p:txBody>
          <a:bodyPr>
            <a:normAutofit/>
          </a:bodyPr>
          <a:lstStyle/>
          <a:p>
            <a:r>
              <a:rPr lang="zh-CN" altLang="en-US" sz="6000" dirty="0"/>
              <a:t>付加価値貿易</a:t>
            </a:r>
            <a:endParaRPr lang="en-JP" sz="6000" dirty="0"/>
          </a:p>
        </p:txBody>
      </p:sp>
      <p:sp>
        <p:nvSpPr>
          <p:cNvPr id="3" name="Text Placeholder 2">
            <a:extLst>
              <a:ext uri="{FF2B5EF4-FFF2-40B4-BE49-F238E27FC236}">
                <a16:creationId xmlns:a16="http://schemas.microsoft.com/office/drawing/2014/main" id="{B22F7C6A-50CD-2DF3-5408-EF950CF8AA0B}"/>
              </a:ext>
            </a:extLst>
          </p:cNvPr>
          <p:cNvSpPr>
            <a:spLocks noGrp="1"/>
          </p:cNvSpPr>
          <p:nvPr>
            <p:ph type="body" idx="1"/>
          </p:nvPr>
        </p:nvSpPr>
        <p:spPr/>
        <p:txBody>
          <a:bodyPr>
            <a:normAutofit fontScale="92500" lnSpcReduction="10000"/>
          </a:bodyPr>
          <a:lstStyle/>
          <a:p>
            <a:pPr marL="0" indent="0">
              <a:buNone/>
            </a:pPr>
            <a:r>
              <a:rPr lang="zh-CN" altLang="en-US" dirty="0"/>
              <a:t>輸出取引額</a:t>
            </a:r>
            <a:r>
              <a:rPr lang="en-US" altLang="zh-CN" dirty="0"/>
              <a:t>(</a:t>
            </a:r>
            <a:r>
              <a:rPr lang="zh-CN" altLang="en-US" dirty="0"/>
              <a:t>通常</a:t>
            </a:r>
            <a:r>
              <a:rPr lang="ja-JP" altLang="en-US"/>
              <a:t>の</a:t>
            </a:r>
            <a:r>
              <a:rPr lang="zh-CN" altLang="en-US" dirty="0"/>
              <a:t>輸出額</a:t>
            </a:r>
            <a:r>
              <a:rPr lang="en-US" altLang="zh-CN" dirty="0"/>
              <a:t>)</a:t>
            </a:r>
            <a:r>
              <a:rPr lang="zh-CN" altLang="en-US" dirty="0"/>
              <a:t>：取引額</a:t>
            </a:r>
            <a:r>
              <a:rPr lang="ja-JP" altLang="en-US"/>
              <a:t>で</a:t>
            </a:r>
            <a:r>
              <a:rPr lang="zh-CN" altLang="en-US" dirty="0"/>
              <a:t>測</a:t>
            </a:r>
            <a:r>
              <a:rPr lang="ja-JP" altLang="en-US"/>
              <a:t>った</a:t>
            </a:r>
            <a:r>
              <a:rPr lang="zh-CN" altLang="en-US" dirty="0"/>
              <a:t>輸出額</a:t>
            </a:r>
            <a:endParaRPr lang="en-US" altLang="zh-CN" b="1" dirty="0"/>
          </a:p>
          <a:p>
            <a:pPr marL="0" indent="0">
              <a:buNone/>
            </a:pPr>
            <a:r>
              <a:rPr lang="zh-CN" altLang="en-US" dirty="0"/>
              <a:t>付加価値輸出額：付加価値</a:t>
            </a:r>
            <a:r>
              <a:rPr lang="ja-JP" altLang="en-US"/>
              <a:t>を</a:t>
            </a:r>
            <a:r>
              <a:rPr lang="zh-CN" altLang="en-US" dirty="0"/>
              <a:t>生</a:t>
            </a:r>
            <a:r>
              <a:rPr lang="ja-JP" altLang="en-US"/>
              <a:t>み</a:t>
            </a:r>
            <a:r>
              <a:rPr lang="zh-CN" altLang="en-US" dirty="0"/>
              <a:t>出</a:t>
            </a:r>
            <a:r>
              <a:rPr lang="ja-JP" altLang="en-US"/>
              <a:t>した</a:t>
            </a:r>
            <a:r>
              <a:rPr lang="zh-CN" altLang="en-US" dirty="0"/>
              <a:t>国</a:t>
            </a:r>
            <a:r>
              <a:rPr lang="ja-JP" altLang="en-US"/>
              <a:t>から</a:t>
            </a:r>
            <a:r>
              <a:rPr lang="zh-CN" altLang="en-US" dirty="0"/>
              <a:t>付加価値</a:t>
            </a:r>
            <a:r>
              <a:rPr lang="ja-JP" altLang="en-US"/>
              <a:t>を</a:t>
            </a:r>
            <a:r>
              <a:rPr lang="zh-CN" altLang="en-US" dirty="0"/>
              <a:t>消費</a:t>
            </a:r>
            <a:r>
              <a:rPr lang="ja-JP" altLang="en-US"/>
              <a:t>する</a:t>
            </a:r>
            <a:r>
              <a:rPr lang="zh-CN" altLang="en-US" dirty="0"/>
              <a:t>国</a:t>
            </a:r>
            <a:r>
              <a:rPr lang="ja-JP" altLang="en-US"/>
              <a:t>への</a:t>
            </a:r>
            <a:r>
              <a:rPr lang="zh-CN" altLang="en-US" dirty="0"/>
              <a:t>付加価値額</a:t>
            </a:r>
            <a:r>
              <a:rPr lang="ja-JP" altLang="en-US"/>
              <a:t>で</a:t>
            </a:r>
            <a:r>
              <a:rPr lang="zh-CN" altLang="en-US" dirty="0"/>
              <a:t>測</a:t>
            </a:r>
            <a:r>
              <a:rPr lang="ja-JP" altLang="en-US"/>
              <a:t>った</a:t>
            </a:r>
            <a:r>
              <a:rPr lang="zh-CN" altLang="en-US" dirty="0"/>
              <a:t>輸出額</a:t>
            </a:r>
            <a:endParaRPr lang="en-US" altLang="zh-CN" dirty="0"/>
          </a:p>
          <a:p>
            <a:pPr marL="0" indent="0">
              <a:buNone/>
            </a:pPr>
            <a:r>
              <a:rPr lang="zh-CN" altLang="en-US" dirty="0"/>
              <a:t>生産工程</a:t>
            </a:r>
            <a:r>
              <a:rPr lang="ja-JP" altLang="en-US"/>
              <a:t>レベルでの</a:t>
            </a:r>
            <a:r>
              <a:rPr lang="zh-CN" altLang="en-US" dirty="0"/>
              <a:t>国際分業</a:t>
            </a:r>
            <a:r>
              <a:rPr lang="ja-JP" altLang="en-US"/>
              <a:t>が</a:t>
            </a:r>
            <a:r>
              <a:rPr lang="zh-CN" altLang="en-US" dirty="0"/>
              <a:t>進展</a:t>
            </a:r>
            <a:endParaRPr lang="en-US" altLang="zh-CN" dirty="0"/>
          </a:p>
          <a:p>
            <a:pPr marL="0" indent="0">
              <a:buNone/>
            </a:pPr>
            <a:r>
              <a:rPr lang="en-US" dirty="0">
                <a:sym typeface="Wingdings" pitchFamily="2" charset="2"/>
              </a:rPr>
              <a:t></a:t>
            </a:r>
            <a:r>
              <a:rPr lang="zh-CN" altLang="en-US" dirty="0">
                <a:sym typeface="Wingdings" pitchFamily="2" charset="2"/>
              </a:rPr>
              <a:t>貿易構造</a:t>
            </a:r>
            <a:r>
              <a:rPr lang="ja-JP" altLang="en-US">
                <a:sym typeface="Wingdings" pitchFamily="2" charset="2"/>
              </a:rPr>
              <a:t>も</a:t>
            </a:r>
            <a:r>
              <a:rPr lang="zh-CN" altLang="en-US" dirty="0">
                <a:sym typeface="Wingdings" pitchFamily="2" charset="2"/>
              </a:rPr>
              <a:t>変化</a:t>
            </a:r>
            <a:endParaRPr lang="en-US" altLang="zh-CN" dirty="0">
              <a:sym typeface="Wingdings" pitchFamily="2" charset="2"/>
            </a:endParaRPr>
          </a:p>
          <a:p>
            <a:pPr marL="0" indent="0">
              <a:buNone/>
            </a:pPr>
            <a:r>
              <a:rPr lang="en-US" dirty="0">
                <a:sym typeface="Wingdings" pitchFamily="2" charset="2"/>
              </a:rPr>
              <a:t></a:t>
            </a:r>
            <a:r>
              <a:rPr lang="zh-CN" altLang="en-US" dirty="0">
                <a:sym typeface="Wingdings" pitchFamily="2" charset="2"/>
              </a:rPr>
              <a:t>付加価値貿易という考え方が重要に</a:t>
            </a:r>
          </a:p>
        </p:txBody>
      </p:sp>
      <p:sp>
        <p:nvSpPr>
          <p:cNvPr id="5" name="Slide Number Placeholder 4">
            <a:extLst>
              <a:ext uri="{FF2B5EF4-FFF2-40B4-BE49-F238E27FC236}">
                <a16:creationId xmlns:a16="http://schemas.microsoft.com/office/drawing/2014/main" id="{B63E857D-8D62-849F-DAFC-E08C07170D12}"/>
              </a:ext>
            </a:extLst>
          </p:cNvPr>
          <p:cNvSpPr>
            <a:spLocks noGrp="1"/>
          </p:cNvSpPr>
          <p:nvPr>
            <p:ph type="sldNum" sz="quarter" idx="2"/>
          </p:nvPr>
        </p:nvSpPr>
        <p:spPr/>
        <p:txBody>
          <a:bodyPr/>
          <a:lstStyle/>
          <a:p>
            <a:fld id="{86CB4B4D-7CA3-9044-876B-883B54F8677D}" type="slidenum">
              <a:rPr lang="en-JP" smtClean="0"/>
              <a:t>28</a:t>
            </a:fld>
            <a:endParaRPr lang="en-JP"/>
          </a:p>
        </p:txBody>
      </p:sp>
    </p:spTree>
    <p:extLst>
      <p:ext uri="{BB962C8B-B14F-4D97-AF65-F5344CB8AC3E}">
        <p14:creationId xmlns:p14="http://schemas.microsoft.com/office/powerpoint/2010/main" val="391863223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64B6F6D9-D7D9-AA86-6E1A-BD6DABA58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82" y="200170"/>
            <a:ext cx="8466491" cy="9096230"/>
          </a:xfrm>
          <a:prstGeom prst="rect">
            <a:avLst/>
          </a:prstGeom>
        </p:spPr>
      </p:pic>
      <p:sp>
        <p:nvSpPr>
          <p:cNvPr id="2" name="Slide Number Placeholder 1">
            <a:extLst>
              <a:ext uri="{FF2B5EF4-FFF2-40B4-BE49-F238E27FC236}">
                <a16:creationId xmlns:a16="http://schemas.microsoft.com/office/drawing/2014/main" id="{E026A766-A30A-6024-651B-A721EC9202F3}"/>
              </a:ext>
            </a:extLst>
          </p:cNvPr>
          <p:cNvSpPr>
            <a:spLocks noGrp="1"/>
          </p:cNvSpPr>
          <p:nvPr>
            <p:ph type="sldNum" sz="quarter" idx="2"/>
          </p:nvPr>
        </p:nvSpPr>
        <p:spPr/>
        <p:txBody>
          <a:bodyPr/>
          <a:lstStyle/>
          <a:p>
            <a:fld id="{86CB4B4D-7CA3-9044-876B-883B54F8677D}" type="slidenum">
              <a:rPr lang="en-JP" smtClean="0"/>
              <a:t>29</a:t>
            </a:fld>
            <a:endParaRPr lang="en-JP"/>
          </a:p>
        </p:txBody>
      </p:sp>
    </p:spTree>
    <p:extLst>
      <p:ext uri="{BB962C8B-B14F-4D97-AF65-F5344CB8AC3E}">
        <p14:creationId xmlns:p14="http://schemas.microsoft.com/office/powerpoint/2010/main" val="8630757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F90A45-2CE9-814E-2215-01B179562BFC}"/>
              </a:ext>
            </a:extLst>
          </p:cNvPr>
          <p:cNvSpPr>
            <a:spLocks noGrp="1"/>
          </p:cNvSpPr>
          <p:nvPr>
            <p:ph type="title"/>
          </p:nvPr>
        </p:nvSpPr>
        <p:spPr>
          <a:xfrm>
            <a:off x="1270039" y="254000"/>
            <a:ext cx="14477961" cy="2062480"/>
          </a:xfrm>
        </p:spPr>
        <p:txBody>
          <a:bodyPr>
            <a:normAutofit/>
          </a:bodyPr>
          <a:lstStyle/>
          <a:p>
            <a:r>
              <a:rPr kumimoji="1" lang="ja-JP" altLang="en-US" sz="6000" dirty="0"/>
              <a:t>本章の問い</a:t>
            </a:r>
          </a:p>
        </p:txBody>
      </p:sp>
      <p:sp>
        <p:nvSpPr>
          <p:cNvPr id="3" name="テキスト プレースホルダー 2">
            <a:extLst>
              <a:ext uri="{FF2B5EF4-FFF2-40B4-BE49-F238E27FC236}">
                <a16:creationId xmlns:a16="http://schemas.microsoft.com/office/drawing/2014/main" id="{0A95134A-F05E-7BBA-E902-C4EFEAC366D8}"/>
              </a:ext>
            </a:extLst>
          </p:cNvPr>
          <p:cNvSpPr>
            <a:spLocks noGrp="1"/>
          </p:cNvSpPr>
          <p:nvPr>
            <p:ph type="body" idx="1"/>
          </p:nvPr>
        </p:nvSpPr>
        <p:spPr/>
        <p:txBody>
          <a:bodyPr/>
          <a:lstStyle/>
          <a:p>
            <a:pPr marL="0" indent="0">
              <a:buNone/>
            </a:pPr>
            <a:r>
              <a:rPr lang="en-US" altLang="ja-JP" dirty="0"/>
              <a:t>2020</a:t>
            </a:r>
            <a:r>
              <a:rPr lang="ja-JP" altLang="en-US" dirty="0"/>
              <a:t>年</a:t>
            </a:r>
            <a:r>
              <a:rPr lang="en-US" altLang="ja-JP" dirty="0"/>
              <a:t>2</a:t>
            </a:r>
            <a:r>
              <a:rPr lang="ja-JP" altLang="en-US" dirty="0"/>
              <a:t>月に新型コロナウイルス感染症の感染者が日本で確認されると，マスクが日本各地で品切れとなった。</a:t>
            </a:r>
            <a:endParaRPr lang="en-US" altLang="ja-JP" dirty="0"/>
          </a:p>
          <a:p>
            <a:pPr marL="0" indent="0">
              <a:buNone/>
            </a:pPr>
            <a:r>
              <a:rPr lang="ja-JP" altLang="en-US" dirty="0"/>
              <a:t>それを受け，マスクの国産化を求める議論も政府内で起こった。</a:t>
            </a:r>
            <a:endParaRPr lang="en-US" altLang="ja-JP" dirty="0"/>
          </a:p>
          <a:p>
            <a:pPr marL="0" indent="0">
              <a:buNone/>
            </a:pPr>
            <a:r>
              <a:rPr lang="ja-JP" altLang="en-US" dirty="0"/>
              <a:t>こうした国産化を求める議論は経済学的にどう評価できるだろうか。</a:t>
            </a:r>
            <a:endParaRPr kumimoji="1" lang="ja-JP" altLang="en-US" dirty="0"/>
          </a:p>
        </p:txBody>
      </p:sp>
      <p:sp>
        <p:nvSpPr>
          <p:cNvPr id="5" name="Slide Number Placeholder 4">
            <a:extLst>
              <a:ext uri="{FF2B5EF4-FFF2-40B4-BE49-F238E27FC236}">
                <a16:creationId xmlns:a16="http://schemas.microsoft.com/office/drawing/2014/main" id="{6AD88CF3-C061-3EE6-3FE1-13D3BF80DC80}"/>
              </a:ext>
            </a:extLst>
          </p:cNvPr>
          <p:cNvSpPr>
            <a:spLocks noGrp="1"/>
          </p:cNvSpPr>
          <p:nvPr>
            <p:ph type="sldNum" sz="quarter" idx="2"/>
          </p:nvPr>
        </p:nvSpPr>
        <p:spPr/>
        <p:txBody>
          <a:bodyPr/>
          <a:lstStyle/>
          <a:p>
            <a:fld id="{86CB4B4D-7CA3-9044-876B-883B54F8677D}" type="slidenum">
              <a:rPr lang="en-JP" smtClean="0"/>
              <a:t>3</a:t>
            </a:fld>
            <a:endParaRPr lang="en-JP"/>
          </a:p>
        </p:txBody>
      </p:sp>
    </p:spTree>
    <p:extLst>
      <p:ext uri="{BB962C8B-B14F-4D97-AF65-F5344CB8AC3E}">
        <p14:creationId xmlns:p14="http://schemas.microsoft.com/office/powerpoint/2010/main" val="4145979424"/>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CA5D-6E88-1DB1-2DCA-C0298BE66182}"/>
              </a:ext>
            </a:extLst>
          </p:cNvPr>
          <p:cNvSpPr>
            <a:spLocks noGrp="1"/>
          </p:cNvSpPr>
          <p:nvPr>
            <p:ph type="title"/>
          </p:nvPr>
        </p:nvSpPr>
        <p:spPr/>
        <p:txBody>
          <a:bodyPr>
            <a:normAutofit/>
          </a:bodyPr>
          <a:lstStyle/>
          <a:p>
            <a:r>
              <a:rPr lang="en-JP" sz="6000" dirty="0"/>
              <a:t>二重計上の問題</a:t>
            </a:r>
          </a:p>
        </p:txBody>
      </p:sp>
      <p:sp>
        <p:nvSpPr>
          <p:cNvPr id="3" name="Text Placeholder 2">
            <a:extLst>
              <a:ext uri="{FF2B5EF4-FFF2-40B4-BE49-F238E27FC236}">
                <a16:creationId xmlns:a16="http://schemas.microsoft.com/office/drawing/2014/main" id="{51646E8E-A468-A480-AC08-3E2F504713F5}"/>
              </a:ext>
            </a:extLst>
          </p:cNvPr>
          <p:cNvSpPr>
            <a:spLocks noGrp="1"/>
          </p:cNvSpPr>
          <p:nvPr>
            <p:ph type="body" idx="1"/>
          </p:nvPr>
        </p:nvSpPr>
        <p:spPr/>
        <p:txBody>
          <a:bodyPr/>
          <a:lstStyle/>
          <a:p>
            <a:pPr marL="0" indent="0">
              <a:buNone/>
            </a:pPr>
            <a:r>
              <a:rPr lang="zh-CN" altLang="en-US" dirty="0"/>
              <a:t>生産工程</a:t>
            </a:r>
            <a:r>
              <a:rPr lang="ja-JP" altLang="en-US"/>
              <a:t>レベルでの</a:t>
            </a:r>
            <a:r>
              <a:rPr lang="zh-CN" altLang="en-US" dirty="0"/>
              <a:t>国際分業</a:t>
            </a:r>
            <a:endParaRPr lang="en-US" altLang="zh-CN" dirty="0"/>
          </a:p>
          <a:p>
            <a:pPr marL="0" indent="0">
              <a:buNone/>
            </a:pPr>
            <a:r>
              <a:rPr lang="en-US" altLang="zh-CN" dirty="0">
                <a:sym typeface="Wingdings" pitchFamily="2" charset="2"/>
              </a:rPr>
              <a:t></a:t>
            </a:r>
            <a:r>
              <a:rPr lang="zh-CN" altLang="en-US" dirty="0"/>
              <a:t>財</a:t>
            </a:r>
            <a:r>
              <a:rPr lang="ja-JP" altLang="en-US"/>
              <a:t>が</a:t>
            </a:r>
            <a:r>
              <a:rPr lang="zh-CN" altLang="en-US" dirty="0"/>
              <a:t>最終的</a:t>
            </a:r>
            <a:r>
              <a:rPr lang="ja-JP" altLang="en-US"/>
              <a:t>に</a:t>
            </a:r>
            <a:r>
              <a:rPr lang="zh-CN" altLang="en-US" dirty="0"/>
              <a:t>完成</a:t>
            </a:r>
            <a:r>
              <a:rPr lang="ja-JP" altLang="en-US"/>
              <a:t>するまでに</a:t>
            </a:r>
            <a:r>
              <a:rPr lang="zh-CN" altLang="en-US" dirty="0"/>
              <a:t>複数</a:t>
            </a:r>
            <a:r>
              <a:rPr lang="ja-JP" altLang="en-US"/>
              <a:t>の</a:t>
            </a:r>
            <a:r>
              <a:rPr lang="zh-CN" altLang="en-US" dirty="0"/>
              <a:t>国</a:t>
            </a:r>
            <a:r>
              <a:rPr lang="ja-JP" altLang="en-US"/>
              <a:t>を</a:t>
            </a:r>
            <a:r>
              <a:rPr lang="zh-CN" altLang="en-US" dirty="0"/>
              <a:t>中間財</a:t>
            </a:r>
            <a:r>
              <a:rPr lang="ja-JP" altLang="en-US"/>
              <a:t>として</a:t>
            </a:r>
            <a:r>
              <a:rPr lang="zh-CN" altLang="en-US" dirty="0"/>
              <a:t>経由</a:t>
            </a:r>
            <a:endParaRPr lang="en-US" altLang="zh-CN" dirty="0"/>
          </a:p>
          <a:p>
            <a:pPr marL="0" indent="0">
              <a:buNone/>
            </a:pPr>
            <a:r>
              <a:rPr lang="en-US" altLang="zh-CN" dirty="0">
                <a:sym typeface="Wingdings" pitchFamily="2" charset="2"/>
              </a:rPr>
              <a:t></a:t>
            </a:r>
            <a:r>
              <a:rPr lang="zh-CN" altLang="en-US" dirty="0">
                <a:sym typeface="Wingdings" pitchFamily="2" charset="2"/>
              </a:rPr>
              <a:t>輸出取引額は国境を超えるたびに計上</a:t>
            </a:r>
            <a:endParaRPr lang="en-US" altLang="zh-CN" dirty="0">
              <a:sym typeface="Wingdings" pitchFamily="2" charset="2"/>
            </a:endParaRPr>
          </a:p>
          <a:p>
            <a:pPr marL="0" indent="0">
              <a:buNone/>
            </a:pPr>
            <a:r>
              <a:rPr lang="en-US" altLang="zh-CN" dirty="0">
                <a:sym typeface="Wingdings" pitchFamily="2" charset="2"/>
              </a:rPr>
              <a:t></a:t>
            </a:r>
            <a:r>
              <a:rPr lang="zh-CN" altLang="en-US" dirty="0">
                <a:sym typeface="Wingdings" pitchFamily="2" charset="2"/>
              </a:rPr>
              <a:t>中間財の貿易が二重計上</a:t>
            </a:r>
            <a:endParaRPr lang="en-US" altLang="zh-CN" dirty="0"/>
          </a:p>
          <a:p>
            <a:pPr marL="0" indent="0">
              <a:buNone/>
            </a:pPr>
            <a:r>
              <a:rPr lang="en-US" altLang="zh-CN" dirty="0">
                <a:sym typeface="Wingdings" pitchFamily="2" charset="2"/>
              </a:rPr>
              <a:t></a:t>
            </a:r>
            <a:r>
              <a:rPr lang="zh-CN" altLang="en-US" dirty="0"/>
              <a:t>輸出取引額</a:t>
            </a:r>
            <a:r>
              <a:rPr lang="ja-JP" altLang="en-US"/>
              <a:t>の</a:t>
            </a:r>
            <a:r>
              <a:rPr lang="zh-CN" altLang="en-US" dirty="0"/>
              <a:t>合計≧付加価値輸出額</a:t>
            </a:r>
            <a:r>
              <a:rPr lang="ja-JP" altLang="en-US"/>
              <a:t>の</a:t>
            </a:r>
            <a:r>
              <a:rPr lang="zh-CN" altLang="en-US" dirty="0"/>
              <a:t>合計</a:t>
            </a:r>
            <a:endParaRPr lang="en-US" altLang="zh-CN" dirty="0"/>
          </a:p>
        </p:txBody>
      </p:sp>
      <p:sp>
        <p:nvSpPr>
          <p:cNvPr id="5" name="Slide Number Placeholder 4">
            <a:extLst>
              <a:ext uri="{FF2B5EF4-FFF2-40B4-BE49-F238E27FC236}">
                <a16:creationId xmlns:a16="http://schemas.microsoft.com/office/drawing/2014/main" id="{4AA91DF2-53A3-7DFA-D8D4-9443F55C4733}"/>
              </a:ext>
            </a:extLst>
          </p:cNvPr>
          <p:cNvSpPr>
            <a:spLocks noGrp="1"/>
          </p:cNvSpPr>
          <p:nvPr>
            <p:ph type="sldNum" sz="quarter" idx="2"/>
          </p:nvPr>
        </p:nvSpPr>
        <p:spPr/>
        <p:txBody>
          <a:bodyPr/>
          <a:lstStyle/>
          <a:p>
            <a:fld id="{86CB4B4D-7CA3-9044-876B-883B54F8677D}" type="slidenum">
              <a:rPr lang="en-JP" smtClean="0"/>
              <a:t>30</a:t>
            </a:fld>
            <a:endParaRPr lang="en-JP"/>
          </a:p>
        </p:txBody>
      </p:sp>
    </p:spTree>
    <p:extLst>
      <p:ext uri="{BB962C8B-B14F-4D97-AF65-F5344CB8AC3E}">
        <p14:creationId xmlns:p14="http://schemas.microsoft.com/office/powerpoint/2010/main" val="407532793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4A18-07A3-E571-7AF0-F6F725972F64}"/>
              </a:ext>
            </a:extLst>
          </p:cNvPr>
          <p:cNvSpPr>
            <a:spLocks noGrp="1"/>
          </p:cNvSpPr>
          <p:nvPr>
            <p:ph type="title"/>
          </p:nvPr>
        </p:nvSpPr>
        <p:spPr/>
        <p:txBody>
          <a:bodyPr>
            <a:normAutofit/>
          </a:bodyPr>
          <a:lstStyle/>
          <a:p>
            <a:r>
              <a:rPr lang="en-JP" sz="6000" dirty="0"/>
              <a:t>5 外資系企業</a:t>
            </a:r>
          </a:p>
        </p:txBody>
      </p:sp>
      <p:sp>
        <p:nvSpPr>
          <p:cNvPr id="3" name="Text Placeholder 2">
            <a:extLst>
              <a:ext uri="{FF2B5EF4-FFF2-40B4-BE49-F238E27FC236}">
                <a16:creationId xmlns:a16="http://schemas.microsoft.com/office/drawing/2014/main" id="{6DA1BE88-D3D2-E9FA-CF9F-46B680E63C9A}"/>
              </a:ext>
            </a:extLst>
          </p:cNvPr>
          <p:cNvSpPr>
            <a:spLocks noGrp="1"/>
          </p:cNvSpPr>
          <p:nvPr>
            <p:ph type="body" idx="1"/>
          </p:nvPr>
        </p:nvSpPr>
        <p:spPr/>
        <p:txBody>
          <a:bodyPr>
            <a:normAutofit fontScale="77500" lnSpcReduction="20000"/>
          </a:bodyPr>
          <a:lstStyle/>
          <a:p>
            <a:pPr marL="0" indent="0">
              <a:buNone/>
            </a:pPr>
            <a:r>
              <a:rPr lang="zh-CN" altLang="en-US" u="sng" dirty="0"/>
              <a:t>外資系企業</a:t>
            </a:r>
            <a:endParaRPr lang="en-US" altLang="zh-CN" u="sng" dirty="0"/>
          </a:p>
          <a:p>
            <a:pPr marL="0" indent="0">
              <a:buNone/>
            </a:pPr>
            <a:r>
              <a:rPr lang="ja-JP" altLang="en-US"/>
              <a:t>　</a:t>
            </a:r>
            <a:r>
              <a:rPr lang="ja-JP" altLang="en-US" dirty="0"/>
              <a:t>　</a:t>
            </a:r>
            <a:r>
              <a:rPr lang="zh-CN" altLang="en-US" dirty="0"/>
              <a:t>外国直接投資</a:t>
            </a:r>
            <a:r>
              <a:rPr lang="ja-JP" altLang="en-US"/>
              <a:t>を</a:t>
            </a:r>
            <a:r>
              <a:rPr lang="zh-CN" altLang="en-US" dirty="0"/>
              <a:t>通</a:t>
            </a:r>
            <a:r>
              <a:rPr lang="ja-JP" altLang="en-US"/>
              <a:t>じて</a:t>
            </a:r>
            <a:r>
              <a:rPr lang="zh-CN" altLang="en-US" dirty="0"/>
              <a:t>日本</a:t>
            </a:r>
            <a:r>
              <a:rPr lang="ja-JP" altLang="en-US"/>
              <a:t>に</a:t>
            </a:r>
            <a:r>
              <a:rPr lang="zh-CN" altLang="en-US" dirty="0"/>
              <a:t>進出</a:t>
            </a:r>
            <a:r>
              <a:rPr lang="ja-JP" altLang="en-US"/>
              <a:t>してきた</a:t>
            </a:r>
            <a:r>
              <a:rPr lang="zh-CN" altLang="en-US" dirty="0"/>
              <a:t>外国企業</a:t>
            </a:r>
            <a:endParaRPr lang="en-US" altLang="zh-CN" dirty="0"/>
          </a:p>
          <a:p>
            <a:pPr marL="0" indent="0">
              <a:buNone/>
            </a:pPr>
            <a:r>
              <a:rPr lang="zh-CN" altLang="en-US" u="sng" dirty="0"/>
              <a:t>対外外国直接投資</a:t>
            </a:r>
            <a:endParaRPr lang="en-US" altLang="zh-CN" u="sng" dirty="0"/>
          </a:p>
          <a:p>
            <a:pPr marL="0" indent="0">
              <a:buNone/>
            </a:pPr>
            <a:r>
              <a:rPr lang="ja-JP" altLang="en-US"/>
              <a:t>　　日本</a:t>
            </a:r>
            <a:r>
              <a:rPr lang="en-US" altLang="ja-JP" dirty="0"/>
              <a:t>(</a:t>
            </a:r>
            <a:r>
              <a:rPr lang="ja-JP" altLang="en-US"/>
              <a:t>自国</a:t>
            </a:r>
            <a:r>
              <a:rPr lang="en-US" altLang="ja-JP" dirty="0"/>
              <a:t>)</a:t>
            </a:r>
            <a:r>
              <a:rPr lang="ja-JP" altLang="en-US"/>
              <a:t>から外国へ行われる外国直接投資</a:t>
            </a:r>
            <a:endParaRPr lang="en-US" altLang="ja-JP" dirty="0"/>
          </a:p>
          <a:p>
            <a:pPr marL="0" indent="0">
              <a:buNone/>
            </a:pPr>
            <a:r>
              <a:rPr lang="zh-CN" altLang="en-US" u="sng" dirty="0"/>
              <a:t>対内外国直接投資</a:t>
            </a:r>
            <a:endParaRPr lang="en-US" altLang="zh-CN" u="sng" dirty="0"/>
          </a:p>
          <a:p>
            <a:pPr marL="0" indent="0">
              <a:buNone/>
            </a:pPr>
            <a:r>
              <a:rPr lang="ja-JP" altLang="en-US"/>
              <a:t>　　</a:t>
            </a:r>
            <a:r>
              <a:rPr lang="zh-CN" altLang="en-US" dirty="0"/>
              <a:t>外国</a:t>
            </a:r>
            <a:r>
              <a:rPr lang="ja-JP" altLang="en-US"/>
              <a:t>から</a:t>
            </a:r>
            <a:r>
              <a:rPr lang="zh-CN" altLang="en-US" dirty="0"/>
              <a:t>日本</a:t>
            </a:r>
            <a:r>
              <a:rPr lang="en-US" altLang="zh-CN" dirty="0"/>
              <a:t>(</a:t>
            </a:r>
            <a:r>
              <a:rPr lang="zh-CN" altLang="en-US" dirty="0"/>
              <a:t>自国</a:t>
            </a:r>
            <a:r>
              <a:rPr lang="en-US" altLang="zh-CN" dirty="0"/>
              <a:t>)</a:t>
            </a:r>
            <a:r>
              <a:rPr lang="ja-JP" altLang="en-US"/>
              <a:t>へ</a:t>
            </a:r>
            <a:r>
              <a:rPr lang="zh-CN" altLang="en-US" dirty="0"/>
              <a:t>行</a:t>
            </a:r>
            <a:r>
              <a:rPr lang="ja-JP" altLang="en-US"/>
              <a:t>われる</a:t>
            </a:r>
            <a:r>
              <a:rPr lang="zh-CN" altLang="en-US" dirty="0"/>
              <a:t>外国直接投資</a:t>
            </a:r>
            <a:endParaRPr lang="en-JP" dirty="0"/>
          </a:p>
        </p:txBody>
      </p:sp>
      <p:sp>
        <p:nvSpPr>
          <p:cNvPr id="5" name="Slide Number Placeholder 4">
            <a:extLst>
              <a:ext uri="{FF2B5EF4-FFF2-40B4-BE49-F238E27FC236}">
                <a16:creationId xmlns:a16="http://schemas.microsoft.com/office/drawing/2014/main" id="{FB8BA9B5-43B0-F824-2D47-C43FBB739644}"/>
              </a:ext>
            </a:extLst>
          </p:cNvPr>
          <p:cNvSpPr>
            <a:spLocks noGrp="1"/>
          </p:cNvSpPr>
          <p:nvPr>
            <p:ph type="sldNum" sz="quarter" idx="2"/>
          </p:nvPr>
        </p:nvSpPr>
        <p:spPr/>
        <p:txBody>
          <a:bodyPr/>
          <a:lstStyle/>
          <a:p>
            <a:fld id="{86CB4B4D-7CA3-9044-876B-883B54F8677D}" type="slidenum">
              <a:rPr lang="en-JP" smtClean="0"/>
              <a:t>31</a:t>
            </a:fld>
            <a:endParaRPr lang="en-JP"/>
          </a:p>
        </p:txBody>
      </p:sp>
    </p:spTree>
    <p:extLst>
      <p:ext uri="{BB962C8B-B14F-4D97-AF65-F5344CB8AC3E}">
        <p14:creationId xmlns:p14="http://schemas.microsoft.com/office/powerpoint/2010/main" val="194922274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02A9-F731-7A98-55E6-32FD1E869399}"/>
              </a:ext>
            </a:extLst>
          </p:cNvPr>
          <p:cNvSpPr>
            <a:spLocks noGrp="1"/>
          </p:cNvSpPr>
          <p:nvPr>
            <p:ph type="title"/>
          </p:nvPr>
        </p:nvSpPr>
        <p:spPr/>
        <p:txBody>
          <a:bodyPr/>
          <a:lstStyle/>
          <a:p>
            <a:r>
              <a:rPr lang="zh-CN" altLang="en-US" dirty="0"/>
              <a:t>乏</a:t>
            </a:r>
            <a:r>
              <a:rPr lang="ja-JP" altLang="en-US"/>
              <a:t>しい</a:t>
            </a:r>
            <a:r>
              <a:rPr lang="zh-CN" altLang="en-US" dirty="0"/>
              <a:t>対日直接投資</a:t>
            </a:r>
            <a:endParaRPr lang="en-JP" dirty="0"/>
          </a:p>
        </p:txBody>
      </p:sp>
      <p:pic>
        <p:nvPicPr>
          <p:cNvPr id="6" name="Picture 5" descr="Table&#10;&#10;Description automatically generated">
            <a:extLst>
              <a:ext uri="{FF2B5EF4-FFF2-40B4-BE49-F238E27FC236}">
                <a16:creationId xmlns:a16="http://schemas.microsoft.com/office/drawing/2014/main" id="{D6ED9C39-1200-51BD-839D-BC23AC3A9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63" y="2309320"/>
            <a:ext cx="16548613" cy="7227675"/>
          </a:xfrm>
          <a:prstGeom prst="rect">
            <a:avLst/>
          </a:prstGeom>
        </p:spPr>
      </p:pic>
      <p:sp>
        <p:nvSpPr>
          <p:cNvPr id="3" name="Slide Number Placeholder 2">
            <a:extLst>
              <a:ext uri="{FF2B5EF4-FFF2-40B4-BE49-F238E27FC236}">
                <a16:creationId xmlns:a16="http://schemas.microsoft.com/office/drawing/2014/main" id="{1D8CBE8C-AFA5-84C3-851A-9569DEFD0194}"/>
              </a:ext>
            </a:extLst>
          </p:cNvPr>
          <p:cNvSpPr>
            <a:spLocks noGrp="1"/>
          </p:cNvSpPr>
          <p:nvPr>
            <p:ph type="sldNum" sz="quarter" idx="2"/>
          </p:nvPr>
        </p:nvSpPr>
        <p:spPr/>
        <p:txBody>
          <a:bodyPr/>
          <a:lstStyle/>
          <a:p>
            <a:fld id="{86CB4B4D-7CA3-9044-876B-883B54F8677D}" type="slidenum">
              <a:rPr lang="en-JP" smtClean="0"/>
              <a:t>32</a:t>
            </a:fld>
            <a:endParaRPr lang="en-JP"/>
          </a:p>
        </p:txBody>
      </p:sp>
    </p:spTree>
    <p:extLst>
      <p:ext uri="{BB962C8B-B14F-4D97-AF65-F5344CB8AC3E}">
        <p14:creationId xmlns:p14="http://schemas.microsoft.com/office/powerpoint/2010/main" val="422103001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3B7A-B79D-37D4-9889-077D7F6EC2A0}"/>
              </a:ext>
            </a:extLst>
          </p:cNvPr>
          <p:cNvSpPr>
            <a:spLocks noGrp="1"/>
          </p:cNvSpPr>
          <p:nvPr>
            <p:ph type="title"/>
          </p:nvPr>
        </p:nvSpPr>
        <p:spPr/>
        <p:txBody>
          <a:bodyPr>
            <a:noAutofit/>
          </a:bodyPr>
          <a:lstStyle/>
          <a:p>
            <a:r>
              <a:rPr lang="zh-CN" altLang="en-US" sz="8800" dirty="0"/>
              <a:t>外資系企業</a:t>
            </a:r>
            <a:r>
              <a:rPr lang="ja-JP" altLang="en-US" sz="8800"/>
              <a:t>の</a:t>
            </a:r>
            <a:r>
              <a:rPr lang="zh-CN" altLang="en-US" sz="8800" dirty="0"/>
              <a:t>賃金</a:t>
            </a:r>
            <a:r>
              <a:rPr lang="ja-JP" altLang="en-US" sz="8800"/>
              <a:t>プレミアム</a:t>
            </a:r>
            <a:endParaRPr lang="en-JP" sz="8800" dirty="0"/>
          </a:p>
        </p:txBody>
      </p:sp>
      <p:sp>
        <p:nvSpPr>
          <p:cNvPr id="3" name="Text Placeholder 2">
            <a:extLst>
              <a:ext uri="{FF2B5EF4-FFF2-40B4-BE49-F238E27FC236}">
                <a16:creationId xmlns:a16="http://schemas.microsoft.com/office/drawing/2014/main" id="{C7766A50-C0BE-D5A6-2844-E978466BA518}"/>
              </a:ext>
            </a:extLst>
          </p:cNvPr>
          <p:cNvSpPr>
            <a:spLocks noGrp="1"/>
          </p:cNvSpPr>
          <p:nvPr>
            <p:ph type="body" idx="1"/>
          </p:nvPr>
        </p:nvSpPr>
        <p:spPr/>
        <p:txBody>
          <a:bodyPr>
            <a:normAutofit fontScale="47500" lnSpcReduction="20000"/>
          </a:bodyPr>
          <a:lstStyle/>
          <a:p>
            <a:pPr marL="0" indent="0">
              <a:buNone/>
            </a:pPr>
            <a:r>
              <a:rPr lang="zh-CN" altLang="en-US" dirty="0"/>
              <a:t>外資賃金</a:t>
            </a:r>
            <a:r>
              <a:rPr lang="ja-JP" altLang="en-US"/>
              <a:t>プレミアム</a:t>
            </a:r>
            <a:endParaRPr lang="en-US" altLang="ja-JP" dirty="0"/>
          </a:p>
          <a:p>
            <a:r>
              <a:rPr lang="ja-JP" altLang="en-US"/>
              <a:t>内資企業に比べた外資系企業の賃金の割り増し</a:t>
            </a:r>
            <a:endParaRPr lang="en-US" altLang="ja-JP" dirty="0"/>
          </a:p>
          <a:p>
            <a:r>
              <a:rPr lang="ja-JP" altLang="en-US"/>
              <a:t>平均的に外資系企業の賃金が高い傾向にある</a:t>
            </a:r>
            <a:endParaRPr lang="en-US" altLang="ja-JP" dirty="0"/>
          </a:p>
          <a:p>
            <a:pPr marL="0" indent="0">
              <a:buNone/>
            </a:pPr>
            <a:r>
              <a:rPr lang="en-JP" dirty="0"/>
              <a:t>考えられる原因</a:t>
            </a:r>
          </a:p>
          <a:p>
            <a:r>
              <a:rPr lang="en-JP" dirty="0"/>
              <a:t>終身雇用・退職金など日本型雇用慣行を持たない外資系企業は、内資企業より高い賃金を提示しないと、人が集まらない。</a:t>
            </a:r>
          </a:p>
          <a:p>
            <a:r>
              <a:rPr lang="en-JP" dirty="0"/>
              <a:t>日本をいつ撤退するかわからない外資系企業で働くことに日本人は躊躇するため、外資系企業は高い賃金を提示する。</a:t>
            </a:r>
          </a:p>
          <a:p>
            <a:r>
              <a:rPr lang="en-JP" dirty="0"/>
              <a:t>外資系企業は生産性が高く、高い賃金を支払い、有能な労働者を採用できる。</a:t>
            </a:r>
          </a:p>
        </p:txBody>
      </p:sp>
      <p:sp>
        <p:nvSpPr>
          <p:cNvPr id="5" name="Slide Number Placeholder 4">
            <a:extLst>
              <a:ext uri="{FF2B5EF4-FFF2-40B4-BE49-F238E27FC236}">
                <a16:creationId xmlns:a16="http://schemas.microsoft.com/office/drawing/2014/main" id="{45EA30FD-94D3-E27E-265C-2F385366DCA5}"/>
              </a:ext>
            </a:extLst>
          </p:cNvPr>
          <p:cNvSpPr>
            <a:spLocks noGrp="1"/>
          </p:cNvSpPr>
          <p:nvPr>
            <p:ph type="sldNum" sz="quarter" idx="2"/>
          </p:nvPr>
        </p:nvSpPr>
        <p:spPr/>
        <p:txBody>
          <a:bodyPr/>
          <a:lstStyle/>
          <a:p>
            <a:fld id="{86CB4B4D-7CA3-9044-876B-883B54F8677D}" type="slidenum">
              <a:rPr lang="en-JP" smtClean="0"/>
              <a:t>33</a:t>
            </a:fld>
            <a:endParaRPr lang="en-JP"/>
          </a:p>
        </p:txBody>
      </p:sp>
    </p:spTree>
    <p:extLst>
      <p:ext uri="{BB962C8B-B14F-4D97-AF65-F5344CB8AC3E}">
        <p14:creationId xmlns:p14="http://schemas.microsoft.com/office/powerpoint/2010/main" val="404213791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EA60-311B-C49A-49CC-1F53BDC27731}"/>
              </a:ext>
            </a:extLst>
          </p:cNvPr>
          <p:cNvSpPr>
            <a:spLocks noGrp="1"/>
          </p:cNvSpPr>
          <p:nvPr>
            <p:ph type="title"/>
          </p:nvPr>
        </p:nvSpPr>
        <p:spPr/>
        <p:txBody>
          <a:bodyPr>
            <a:normAutofit/>
          </a:bodyPr>
          <a:lstStyle/>
          <a:p>
            <a:r>
              <a:rPr lang="zh-CN" altLang="en-US" sz="6000" dirty="0"/>
              <a:t>外資系企業</a:t>
            </a:r>
            <a:r>
              <a:rPr lang="ja-JP" altLang="en-US" sz="6000"/>
              <a:t>の</a:t>
            </a:r>
            <a:r>
              <a:rPr lang="zh-CN" altLang="en-US" sz="6000" dirty="0"/>
              <a:t>波及効果</a:t>
            </a:r>
            <a:endParaRPr lang="en-JP" sz="6000" dirty="0"/>
          </a:p>
        </p:txBody>
      </p:sp>
      <p:sp>
        <p:nvSpPr>
          <p:cNvPr id="3" name="Text Placeholder 2">
            <a:extLst>
              <a:ext uri="{FF2B5EF4-FFF2-40B4-BE49-F238E27FC236}">
                <a16:creationId xmlns:a16="http://schemas.microsoft.com/office/drawing/2014/main" id="{DA41D8DB-D774-F05F-1CE9-68AE7719DF65}"/>
              </a:ext>
            </a:extLst>
          </p:cNvPr>
          <p:cNvSpPr>
            <a:spLocks noGrp="1"/>
          </p:cNvSpPr>
          <p:nvPr>
            <p:ph type="body" idx="1"/>
          </p:nvPr>
        </p:nvSpPr>
        <p:spPr/>
        <p:txBody>
          <a:bodyPr>
            <a:normAutofit fontScale="77500" lnSpcReduction="20000"/>
          </a:bodyPr>
          <a:lstStyle/>
          <a:p>
            <a:pPr marL="0" indent="0">
              <a:buNone/>
            </a:pPr>
            <a:r>
              <a:rPr lang="zh-CN" altLang="en-US" dirty="0"/>
              <a:t>外資系企業</a:t>
            </a:r>
            <a:r>
              <a:rPr lang="ja-JP" altLang="en-US"/>
              <a:t>が</a:t>
            </a:r>
            <a:r>
              <a:rPr lang="zh-CN" altLang="en-US" dirty="0"/>
              <a:t>国内企業</a:t>
            </a:r>
            <a:r>
              <a:rPr lang="ja-JP" altLang="en-US"/>
              <a:t>に</a:t>
            </a:r>
            <a:r>
              <a:rPr lang="zh-CN" altLang="en-US" dirty="0"/>
              <a:t>与</a:t>
            </a:r>
            <a:r>
              <a:rPr lang="ja-JP" altLang="en-US"/>
              <a:t>える</a:t>
            </a:r>
            <a:r>
              <a:rPr lang="zh-CN" altLang="en-US" dirty="0"/>
              <a:t>影響</a:t>
            </a:r>
            <a:endParaRPr lang="en-US" altLang="zh-CN" dirty="0"/>
          </a:p>
          <a:p>
            <a:pPr marL="0" indent="0">
              <a:buNone/>
            </a:pPr>
            <a:r>
              <a:rPr lang="en-US" dirty="0"/>
              <a:t>(1) </a:t>
            </a:r>
            <a:r>
              <a:rPr lang="zh-CN" altLang="en-US" dirty="0"/>
              <a:t>競争効果</a:t>
            </a:r>
            <a:endParaRPr lang="en-US" altLang="zh-CN" dirty="0"/>
          </a:p>
          <a:p>
            <a:pPr marL="0" indent="0">
              <a:buNone/>
            </a:pPr>
            <a:r>
              <a:rPr lang="zh-CN" altLang="en-US" dirty="0"/>
              <a:t>優</a:t>
            </a:r>
            <a:r>
              <a:rPr lang="ja-JP" altLang="en-US"/>
              <a:t>れた</a:t>
            </a:r>
            <a:r>
              <a:rPr lang="zh-CN" altLang="en-US" dirty="0"/>
              <a:t>外資系企業</a:t>
            </a:r>
            <a:r>
              <a:rPr lang="ja-JP" altLang="en-US"/>
              <a:t>の</a:t>
            </a:r>
            <a:r>
              <a:rPr lang="zh-CN" altLang="en-US" dirty="0"/>
              <a:t>参入</a:t>
            </a:r>
            <a:r>
              <a:rPr lang="ja-JP" altLang="en-US"/>
              <a:t>によって，</a:t>
            </a:r>
            <a:r>
              <a:rPr lang="zh-CN" altLang="en-US" dirty="0"/>
              <a:t>国内企業</a:t>
            </a:r>
            <a:r>
              <a:rPr lang="ja-JP" altLang="en-US"/>
              <a:t>の</a:t>
            </a:r>
            <a:r>
              <a:rPr lang="zh-CN" altLang="en-US" dirty="0"/>
              <a:t>国内市場</a:t>
            </a:r>
            <a:r>
              <a:rPr lang="ja-JP" altLang="en-US"/>
              <a:t>シェアが</a:t>
            </a:r>
            <a:r>
              <a:rPr lang="zh-CN" altLang="en-US" dirty="0"/>
              <a:t>奪</a:t>
            </a:r>
            <a:r>
              <a:rPr lang="ja-JP" altLang="en-US"/>
              <a:t>われ，</a:t>
            </a:r>
            <a:r>
              <a:rPr lang="zh-CN" altLang="en-US" dirty="0"/>
              <a:t>規模</a:t>
            </a:r>
            <a:r>
              <a:rPr lang="ja-JP" altLang="en-US"/>
              <a:t>の</a:t>
            </a:r>
            <a:r>
              <a:rPr lang="zh-CN" altLang="en-US" dirty="0"/>
              <a:t>経済</a:t>
            </a:r>
            <a:r>
              <a:rPr lang="ja-JP" altLang="en-US"/>
              <a:t>が</a:t>
            </a:r>
            <a:r>
              <a:rPr lang="zh-CN" altLang="en-US" dirty="0"/>
              <a:t>損</a:t>
            </a:r>
            <a:r>
              <a:rPr lang="ja-JP" altLang="en-US"/>
              <a:t>なわれ，</a:t>
            </a:r>
            <a:r>
              <a:rPr lang="zh-CN" altLang="en-US" dirty="0"/>
              <a:t>生産性</a:t>
            </a:r>
            <a:r>
              <a:rPr lang="ja-JP" altLang="en-US"/>
              <a:t>が</a:t>
            </a:r>
            <a:r>
              <a:rPr lang="zh-CN" altLang="en-US" dirty="0"/>
              <a:t>低下</a:t>
            </a:r>
            <a:r>
              <a:rPr lang="ja-JP" altLang="en-US"/>
              <a:t>するという</a:t>
            </a:r>
            <a:r>
              <a:rPr lang="zh-CN" altLang="en-US" dirty="0"/>
              <a:t>負</a:t>
            </a:r>
            <a:r>
              <a:rPr lang="ja-JP" altLang="en-US"/>
              <a:t>の</a:t>
            </a:r>
            <a:r>
              <a:rPr lang="zh-CN" altLang="en-US" dirty="0"/>
              <a:t>効果</a:t>
            </a:r>
            <a:endParaRPr lang="en-US" altLang="zh-CN" dirty="0"/>
          </a:p>
          <a:p>
            <a:pPr marL="0" indent="0">
              <a:buNone/>
            </a:pPr>
            <a:r>
              <a:rPr lang="en-US" dirty="0"/>
              <a:t>(2) </a:t>
            </a:r>
            <a:r>
              <a:rPr lang="zh-CN" altLang="en-US" dirty="0"/>
              <a:t>集積効果</a:t>
            </a:r>
            <a:endParaRPr lang="en-US" altLang="zh-CN" dirty="0"/>
          </a:p>
          <a:p>
            <a:pPr marL="0" indent="0">
              <a:buNone/>
            </a:pPr>
            <a:r>
              <a:rPr lang="zh-CN" altLang="en-US" dirty="0"/>
              <a:t>外資系企業</a:t>
            </a:r>
            <a:r>
              <a:rPr lang="ja-JP" altLang="en-US"/>
              <a:t>が</a:t>
            </a:r>
            <a:r>
              <a:rPr lang="zh-CN" altLang="en-US" dirty="0"/>
              <a:t>持</a:t>
            </a:r>
            <a:r>
              <a:rPr lang="ja-JP" altLang="en-US"/>
              <a:t>つ</a:t>
            </a:r>
            <a:r>
              <a:rPr lang="zh-CN" altLang="en-US" dirty="0"/>
              <a:t>優</a:t>
            </a:r>
            <a:r>
              <a:rPr lang="ja-JP" altLang="en-US"/>
              <a:t>れた</a:t>
            </a:r>
            <a:r>
              <a:rPr lang="zh-CN" altLang="en-US" dirty="0"/>
              <a:t>技術</a:t>
            </a:r>
            <a:r>
              <a:rPr lang="ja-JP" altLang="en-US"/>
              <a:t>や</a:t>
            </a:r>
            <a:r>
              <a:rPr lang="zh-CN" altLang="en-US" dirty="0"/>
              <a:t>経営慣行</a:t>
            </a:r>
            <a:r>
              <a:rPr lang="ja-JP" altLang="en-US"/>
              <a:t>が</a:t>
            </a:r>
            <a:r>
              <a:rPr lang="zh-CN" altLang="en-US" dirty="0"/>
              <a:t>国内企業</a:t>
            </a:r>
            <a:r>
              <a:rPr lang="ja-JP" altLang="en-US"/>
              <a:t>に</a:t>
            </a:r>
            <a:r>
              <a:rPr lang="zh-CN" altLang="en-US" dirty="0"/>
              <a:t>伝播</a:t>
            </a:r>
            <a:r>
              <a:rPr lang="ja-JP" altLang="en-US"/>
              <a:t>したり，</a:t>
            </a:r>
            <a:r>
              <a:rPr lang="zh-CN" altLang="en-US" dirty="0"/>
              <a:t>外資系企業</a:t>
            </a:r>
            <a:r>
              <a:rPr lang="ja-JP" altLang="en-US"/>
              <a:t>で</a:t>
            </a:r>
            <a:r>
              <a:rPr lang="zh-CN" altLang="en-US" dirty="0"/>
              <a:t>働</a:t>
            </a:r>
            <a:r>
              <a:rPr lang="ja-JP" altLang="en-US"/>
              <a:t>いた</a:t>
            </a:r>
            <a:r>
              <a:rPr lang="zh-CN" altLang="en-US" dirty="0"/>
              <a:t>経験</a:t>
            </a:r>
            <a:r>
              <a:rPr lang="ja-JP" altLang="en-US"/>
              <a:t>を</a:t>
            </a:r>
            <a:r>
              <a:rPr lang="zh-CN" altLang="en-US" dirty="0"/>
              <a:t>持</a:t>
            </a:r>
            <a:r>
              <a:rPr lang="ja-JP" altLang="en-US"/>
              <a:t>つ</a:t>
            </a:r>
            <a:r>
              <a:rPr lang="zh-CN" altLang="en-US" dirty="0"/>
              <a:t>従業員</a:t>
            </a:r>
            <a:r>
              <a:rPr lang="ja-JP" altLang="en-US"/>
              <a:t>が</a:t>
            </a:r>
            <a:r>
              <a:rPr lang="zh-CN" altLang="en-US" dirty="0"/>
              <a:t>国内企業</a:t>
            </a:r>
            <a:r>
              <a:rPr lang="ja-JP" altLang="en-US"/>
              <a:t>に</a:t>
            </a:r>
            <a:r>
              <a:rPr lang="zh-CN" altLang="en-US" dirty="0"/>
              <a:t>転職</a:t>
            </a:r>
            <a:r>
              <a:rPr lang="ja-JP" altLang="en-US"/>
              <a:t>したり，</a:t>
            </a:r>
            <a:r>
              <a:rPr lang="zh-CN" altLang="en-US" dirty="0"/>
              <a:t>外資系企業</a:t>
            </a:r>
            <a:r>
              <a:rPr lang="ja-JP" altLang="en-US"/>
              <a:t>から</a:t>
            </a:r>
            <a:r>
              <a:rPr lang="zh-CN" altLang="en-US" dirty="0"/>
              <a:t>優</a:t>
            </a:r>
            <a:r>
              <a:rPr lang="ja-JP" altLang="en-US"/>
              <a:t>れた</a:t>
            </a:r>
            <a:r>
              <a:rPr lang="zh-CN" altLang="en-US" dirty="0"/>
              <a:t>中間財</a:t>
            </a:r>
            <a:r>
              <a:rPr lang="ja-JP" altLang="en-US"/>
              <a:t>が</a:t>
            </a:r>
            <a:r>
              <a:rPr lang="zh-CN" altLang="en-US" dirty="0"/>
              <a:t>手</a:t>
            </a:r>
            <a:r>
              <a:rPr lang="ja-JP" altLang="en-US"/>
              <a:t>に</a:t>
            </a:r>
            <a:r>
              <a:rPr lang="zh-CN" altLang="en-US" dirty="0"/>
              <a:t>入</a:t>
            </a:r>
            <a:r>
              <a:rPr lang="ja-JP" altLang="en-US"/>
              <a:t>るようになることなどを</a:t>
            </a:r>
            <a:r>
              <a:rPr lang="zh-CN" altLang="en-US" dirty="0"/>
              <a:t>通</a:t>
            </a:r>
            <a:r>
              <a:rPr lang="ja-JP" altLang="en-US"/>
              <a:t>じて，</a:t>
            </a:r>
            <a:r>
              <a:rPr lang="zh-CN" altLang="en-US" dirty="0"/>
              <a:t>国内企業</a:t>
            </a:r>
            <a:r>
              <a:rPr lang="ja-JP" altLang="en-US"/>
              <a:t>の</a:t>
            </a:r>
            <a:r>
              <a:rPr lang="zh-CN" altLang="en-US" dirty="0"/>
              <a:t>生産性</a:t>
            </a:r>
            <a:r>
              <a:rPr lang="ja-JP" altLang="en-US"/>
              <a:t>が</a:t>
            </a:r>
            <a:r>
              <a:rPr lang="zh-CN" altLang="en-US" dirty="0"/>
              <a:t>高</a:t>
            </a:r>
            <a:r>
              <a:rPr lang="ja-JP" altLang="en-US"/>
              <a:t>まる</a:t>
            </a:r>
            <a:r>
              <a:rPr lang="zh-CN" altLang="en-US" dirty="0"/>
              <a:t>正</a:t>
            </a:r>
            <a:r>
              <a:rPr lang="ja-JP" altLang="en-US"/>
              <a:t>の</a:t>
            </a:r>
            <a:r>
              <a:rPr lang="zh-CN" altLang="en-US" dirty="0"/>
              <a:t>効果。</a:t>
            </a:r>
            <a:endParaRPr lang="en-US" altLang="zh-CN" dirty="0"/>
          </a:p>
        </p:txBody>
      </p:sp>
      <p:sp>
        <p:nvSpPr>
          <p:cNvPr id="5" name="Slide Number Placeholder 4">
            <a:extLst>
              <a:ext uri="{FF2B5EF4-FFF2-40B4-BE49-F238E27FC236}">
                <a16:creationId xmlns:a16="http://schemas.microsoft.com/office/drawing/2014/main" id="{D0225BCA-713C-7F06-2349-38E1A468C672}"/>
              </a:ext>
            </a:extLst>
          </p:cNvPr>
          <p:cNvSpPr>
            <a:spLocks noGrp="1"/>
          </p:cNvSpPr>
          <p:nvPr>
            <p:ph type="sldNum" sz="quarter" idx="2"/>
          </p:nvPr>
        </p:nvSpPr>
        <p:spPr/>
        <p:txBody>
          <a:bodyPr/>
          <a:lstStyle/>
          <a:p>
            <a:fld id="{86CB4B4D-7CA3-9044-876B-883B54F8677D}" type="slidenum">
              <a:rPr lang="en-JP" smtClean="0"/>
              <a:t>34</a:t>
            </a:fld>
            <a:endParaRPr lang="en-JP"/>
          </a:p>
        </p:txBody>
      </p:sp>
    </p:spTree>
    <p:extLst>
      <p:ext uri="{BB962C8B-B14F-4D97-AF65-F5344CB8AC3E}">
        <p14:creationId xmlns:p14="http://schemas.microsoft.com/office/powerpoint/2010/main" val="1769416812"/>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5D28-038E-C631-2B1B-B253E2845130}"/>
              </a:ext>
            </a:extLst>
          </p:cNvPr>
          <p:cNvSpPr>
            <a:spLocks noGrp="1"/>
          </p:cNvSpPr>
          <p:nvPr>
            <p:ph type="title"/>
          </p:nvPr>
        </p:nvSpPr>
        <p:spPr/>
        <p:txBody>
          <a:bodyPr>
            <a:normAutofit/>
          </a:bodyPr>
          <a:lstStyle/>
          <a:p>
            <a:r>
              <a:rPr lang="en-JP" sz="6000" dirty="0"/>
              <a:t>水平的/垂直的波及効果</a:t>
            </a:r>
          </a:p>
        </p:txBody>
      </p:sp>
      <p:sp>
        <p:nvSpPr>
          <p:cNvPr id="3" name="Text Placeholder 2">
            <a:extLst>
              <a:ext uri="{FF2B5EF4-FFF2-40B4-BE49-F238E27FC236}">
                <a16:creationId xmlns:a16="http://schemas.microsoft.com/office/drawing/2014/main" id="{B4C80B2C-7B3E-EDD4-D091-0032C4616EA5}"/>
              </a:ext>
            </a:extLst>
          </p:cNvPr>
          <p:cNvSpPr>
            <a:spLocks noGrp="1"/>
          </p:cNvSpPr>
          <p:nvPr>
            <p:ph type="body" idx="1"/>
          </p:nvPr>
        </p:nvSpPr>
        <p:spPr/>
        <p:txBody>
          <a:bodyPr>
            <a:normAutofit fontScale="70000" lnSpcReduction="20000"/>
          </a:bodyPr>
          <a:lstStyle/>
          <a:p>
            <a:pPr marL="0" indent="0">
              <a:buNone/>
            </a:pPr>
            <a:r>
              <a:rPr lang="en-US" altLang="zh-CN" dirty="0"/>
              <a:t>(a) </a:t>
            </a:r>
            <a:r>
              <a:rPr lang="zh-CN" altLang="en-US" dirty="0"/>
              <a:t>水平的波及効果</a:t>
            </a:r>
            <a:endParaRPr lang="en-US" altLang="zh-CN" dirty="0"/>
          </a:p>
          <a:p>
            <a:pPr marL="592696" lvl="1" indent="0">
              <a:buNone/>
            </a:pPr>
            <a:r>
              <a:rPr lang="zh-CN" altLang="en-US" dirty="0"/>
              <a:t>同一産業内</a:t>
            </a:r>
            <a:r>
              <a:rPr lang="ja-JP" altLang="en-US"/>
              <a:t>の</a:t>
            </a:r>
            <a:r>
              <a:rPr lang="zh-CN" altLang="en-US" dirty="0"/>
              <a:t>国内企業</a:t>
            </a:r>
            <a:r>
              <a:rPr lang="ja-JP" altLang="en-US"/>
              <a:t>が</a:t>
            </a:r>
            <a:r>
              <a:rPr lang="zh-CN" altLang="en-US" dirty="0"/>
              <a:t>受</a:t>
            </a:r>
            <a:r>
              <a:rPr lang="ja-JP" altLang="en-US"/>
              <a:t>ける効果。</a:t>
            </a:r>
            <a:endParaRPr lang="en-US" altLang="ja-JP" dirty="0"/>
          </a:p>
          <a:p>
            <a:pPr marL="592696" lvl="1" indent="0">
              <a:buNone/>
            </a:pPr>
            <a:r>
              <a:rPr lang="zh-CN" altLang="en-US" dirty="0"/>
              <a:t>外資系企業</a:t>
            </a:r>
            <a:r>
              <a:rPr lang="ja-JP" altLang="en-US"/>
              <a:t>との</a:t>
            </a:r>
            <a:r>
              <a:rPr lang="zh-CN" altLang="en-US" dirty="0"/>
              <a:t>市場</a:t>
            </a:r>
            <a:r>
              <a:rPr lang="ja-JP" altLang="en-US"/>
              <a:t>シェアの</a:t>
            </a:r>
            <a:r>
              <a:rPr lang="zh-CN" altLang="en-US" dirty="0"/>
              <a:t>奪</a:t>
            </a:r>
            <a:r>
              <a:rPr lang="ja-JP" altLang="en-US"/>
              <a:t>いあいで，</a:t>
            </a:r>
            <a:r>
              <a:rPr lang="zh-CN" altLang="en-US" dirty="0"/>
              <a:t>負</a:t>
            </a:r>
            <a:r>
              <a:rPr lang="ja-JP" altLang="en-US"/>
              <a:t>の</a:t>
            </a:r>
            <a:r>
              <a:rPr lang="zh-CN" altLang="en-US" dirty="0"/>
              <a:t>競争効果</a:t>
            </a:r>
            <a:r>
              <a:rPr lang="ja-JP" altLang="en-US"/>
              <a:t>が</a:t>
            </a:r>
            <a:r>
              <a:rPr lang="zh-CN" altLang="en-US" dirty="0"/>
              <a:t>正</a:t>
            </a:r>
            <a:r>
              <a:rPr lang="ja-JP" altLang="en-US"/>
              <a:t>の</a:t>
            </a:r>
            <a:r>
              <a:rPr lang="zh-CN" altLang="en-US" dirty="0"/>
              <a:t>集積効果</a:t>
            </a:r>
            <a:r>
              <a:rPr lang="ja-JP" altLang="en-US"/>
              <a:t>を</a:t>
            </a:r>
            <a:r>
              <a:rPr lang="zh-CN" altLang="en-US" dirty="0"/>
              <a:t>上回</a:t>
            </a:r>
            <a:r>
              <a:rPr lang="ja-JP" altLang="en-US"/>
              <a:t>り，</a:t>
            </a:r>
            <a:r>
              <a:rPr lang="zh-CN" altLang="en-US" dirty="0"/>
              <a:t>負</a:t>
            </a:r>
            <a:r>
              <a:rPr lang="ja-JP" altLang="en-US"/>
              <a:t>となる</a:t>
            </a:r>
            <a:r>
              <a:rPr lang="zh-CN" altLang="en-US" dirty="0"/>
              <a:t>可能性</a:t>
            </a:r>
          </a:p>
          <a:p>
            <a:pPr marL="0" indent="0">
              <a:buNone/>
            </a:pPr>
            <a:r>
              <a:rPr lang="en-JP" dirty="0"/>
              <a:t>(b) </a:t>
            </a:r>
            <a:r>
              <a:rPr lang="zh-CN" altLang="en-US" dirty="0"/>
              <a:t>垂直的波及効果</a:t>
            </a:r>
            <a:endParaRPr lang="en-US" altLang="zh-CN" dirty="0"/>
          </a:p>
          <a:p>
            <a:pPr marL="592696" lvl="1" indent="0">
              <a:buNone/>
            </a:pPr>
            <a:r>
              <a:rPr lang="zh-CN" altLang="en-US" dirty="0"/>
              <a:t>外資系企業</a:t>
            </a:r>
            <a:r>
              <a:rPr lang="ja-JP" altLang="en-US"/>
              <a:t>と</a:t>
            </a:r>
            <a:r>
              <a:rPr lang="zh-CN" altLang="en-US" dirty="0"/>
              <a:t>取引関係</a:t>
            </a:r>
            <a:r>
              <a:rPr lang="ja-JP" altLang="en-US"/>
              <a:t>にある</a:t>
            </a:r>
            <a:r>
              <a:rPr lang="zh-CN" altLang="en-US" dirty="0"/>
              <a:t>川上産業</a:t>
            </a:r>
            <a:r>
              <a:rPr lang="ja-JP" altLang="en-US"/>
              <a:t>や</a:t>
            </a:r>
            <a:r>
              <a:rPr lang="zh-CN" altLang="en-US" dirty="0"/>
              <a:t>川下産業</a:t>
            </a:r>
            <a:r>
              <a:rPr lang="ja-JP" altLang="en-US"/>
              <a:t>の</a:t>
            </a:r>
            <a:r>
              <a:rPr lang="zh-CN" altLang="en-US" dirty="0"/>
              <a:t>国内企業</a:t>
            </a:r>
            <a:r>
              <a:rPr lang="ja-JP" altLang="en-US"/>
              <a:t>が</a:t>
            </a:r>
            <a:r>
              <a:rPr lang="zh-CN" altLang="en-US" dirty="0"/>
              <a:t>受</a:t>
            </a:r>
            <a:r>
              <a:rPr lang="ja-JP" altLang="en-US"/>
              <a:t>ける効果</a:t>
            </a:r>
            <a:endParaRPr lang="en-US" altLang="ja-JP" dirty="0"/>
          </a:p>
          <a:p>
            <a:pPr marL="592696" lvl="1" indent="0">
              <a:buNone/>
            </a:pPr>
            <a:r>
              <a:rPr lang="zh-CN" altLang="en-US" dirty="0"/>
              <a:t>外資系企業</a:t>
            </a:r>
            <a:r>
              <a:rPr lang="ja-JP" altLang="en-US"/>
              <a:t>から</a:t>
            </a:r>
            <a:r>
              <a:rPr lang="zh-CN" altLang="en-US" dirty="0"/>
              <a:t>負</a:t>
            </a:r>
            <a:r>
              <a:rPr lang="ja-JP" altLang="en-US"/>
              <a:t>の</a:t>
            </a:r>
            <a:r>
              <a:rPr lang="zh-CN" altLang="en-US" dirty="0"/>
              <a:t>競争効果</a:t>
            </a:r>
            <a:r>
              <a:rPr lang="ja-JP" altLang="en-US"/>
              <a:t>を</a:t>
            </a:r>
            <a:r>
              <a:rPr lang="zh-CN" altLang="en-US" dirty="0"/>
              <a:t>上回</a:t>
            </a:r>
            <a:r>
              <a:rPr lang="ja-JP" altLang="en-US"/>
              <a:t>る</a:t>
            </a:r>
            <a:r>
              <a:rPr lang="zh-CN" altLang="en-US" dirty="0"/>
              <a:t>正</a:t>
            </a:r>
            <a:r>
              <a:rPr lang="ja-JP" altLang="en-US"/>
              <a:t>の</a:t>
            </a:r>
            <a:r>
              <a:rPr lang="zh-CN" altLang="en-US" dirty="0"/>
              <a:t>集積効果</a:t>
            </a:r>
            <a:r>
              <a:rPr lang="ja-JP" altLang="en-US"/>
              <a:t>を</a:t>
            </a:r>
            <a:r>
              <a:rPr lang="zh-CN" altLang="en-US" dirty="0"/>
              <a:t>受</a:t>
            </a:r>
            <a:r>
              <a:rPr lang="ja-JP" altLang="en-US"/>
              <a:t>け，</a:t>
            </a:r>
            <a:r>
              <a:rPr lang="zh-CN" altLang="en-US" dirty="0"/>
              <a:t>正</a:t>
            </a:r>
            <a:r>
              <a:rPr lang="ja-JP" altLang="en-US"/>
              <a:t>となる</a:t>
            </a:r>
            <a:r>
              <a:rPr lang="zh-CN" altLang="en-US" dirty="0"/>
              <a:t>可能性</a:t>
            </a:r>
            <a:endParaRPr lang="en-JP" dirty="0"/>
          </a:p>
        </p:txBody>
      </p:sp>
      <p:sp>
        <p:nvSpPr>
          <p:cNvPr id="5" name="Slide Number Placeholder 4">
            <a:extLst>
              <a:ext uri="{FF2B5EF4-FFF2-40B4-BE49-F238E27FC236}">
                <a16:creationId xmlns:a16="http://schemas.microsoft.com/office/drawing/2014/main" id="{F8852632-8A82-DA52-4B76-5B8EB387D3AD}"/>
              </a:ext>
            </a:extLst>
          </p:cNvPr>
          <p:cNvSpPr>
            <a:spLocks noGrp="1"/>
          </p:cNvSpPr>
          <p:nvPr>
            <p:ph type="sldNum" sz="quarter" idx="2"/>
          </p:nvPr>
        </p:nvSpPr>
        <p:spPr/>
        <p:txBody>
          <a:bodyPr/>
          <a:lstStyle/>
          <a:p>
            <a:fld id="{86CB4B4D-7CA3-9044-876B-883B54F8677D}" type="slidenum">
              <a:rPr lang="en-JP" smtClean="0"/>
              <a:t>35</a:t>
            </a:fld>
            <a:endParaRPr lang="en-JP"/>
          </a:p>
        </p:txBody>
      </p:sp>
    </p:spTree>
    <p:extLst>
      <p:ext uri="{BB962C8B-B14F-4D97-AF65-F5344CB8AC3E}">
        <p14:creationId xmlns:p14="http://schemas.microsoft.com/office/powerpoint/2010/main" val="309790817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C90D3-A7A1-4566-04DF-AE2F3A7380E0}"/>
              </a:ext>
            </a:extLst>
          </p:cNvPr>
          <p:cNvSpPr>
            <a:spLocks noGrp="1"/>
          </p:cNvSpPr>
          <p:nvPr>
            <p:ph type="title"/>
          </p:nvPr>
        </p:nvSpPr>
        <p:spPr/>
        <p:txBody>
          <a:bodyPr>
            <a:normAutofit/>
          </a:bodyPr>
          <a:lstStyle/>
          <a:p>
            <a:r>
              <a:rPr lang="ja-JP" altLang="en-US" sz="6000" dirty="0"/>
              <a:t>本章の問いの答え</a:t>
            </a:r>
            <a:endParaRPr kumimoji="1" lang="ja-JP" altLang="en-US" sz="6000" dirty="0"/>
          </a:p>
        </p:txBody>
      </p:sp>
      <p:sp>
        <p:nvSpPr>
          <p:cNvPr id="3" name="テキスト プレースホルダー 2">
            <a:extLst>
              <a:ext uri="{FF2B5EF4-FFF2-40B4-BE49-F238E27FC236}">
                <a16:creationId xmlns:a16="http://schemas.microsoft.com/office/drawing/2014/main" id="{6775FAF1-0E50-5E70-E3D4-EC7CBCE3AFDF}"/>
              </a:ext>
            </a:extLst>
          </p:cNvPr>
          <p:cNvSpPr>
            <a:spLocks noGrp="1"/>
          </p:cNvSpPr>
          <p:nvPr>
            <p:ph type="body" idx="1"/>
          </p:nvPr>
        </p:nvSpPr>
        <p:spPr/>
        <p:txBody>
          <a:bodyPr>
            <a:normAutofit lnSpcReduction="10000"/>
          </a:bodyPr>
          <a:lstStyle/>
          <a:p>
            <a:pPr marL="0" indent="0">
              <a:buNone/>
            </a:pPr>
            <a:r>
              <a:rPr kumimoji="1" lang="ja-JP" altLang="en-US" sz="4000"/>
              <a:t>現代経済では、巨大なグローバル企業が部品の国際調達，輸出，海外生産と</a:t>
            </a:r>
            <a:r>
              <a:rPr kumimoji="1" lang="ja-JP" altLang="en-US" sz="4000">
                <a:highlight>
                  <a:srgbClr val="FFFF00"/>
                </a:highlight>
              </a:rPr>
              <a:t>多方面にわたって国際化</a:t>
            </a:r>
            <a:r>
              <a:rPr kumimoji="1" lang="ja-JP" altLang="en-US" sz="4000"/>
              <a:t>し，膨大な数の従業員を雇用し，世界経済に大きな影響を及ぼしている。</a:t>
            </a:r>
            <a:endParaRPr kumimoji="1" lang="en-US" altLang="ja-JP" sz="4000" dirty="0"/>
          </a:p>
          <a:p>
            <a:pPr marL="0" indent="0">
              <a:buNone/>
            </a:pPr>
            <a:r>
              <a:rPr kumimoji="1" lang="ja-JP" altLang="en-US" sz="4000"/>
              <a:t>その根底にあるのは国境を越える</a:t>
            </a:r>
            <a:r>
              <a:rPr kumimoji="1" lang="ja-JP" altLang="en-US" sz="4000">
                <a:highlight>
                  <a:srgbClr val="FFFF00"/>
                </a:highlight>
              </a:rPr>
              <a:t>企業の利潤最大化</a:t>
            </a:r>
            <a:r>
              <a:rPr kumimoji="1" lang="ja-JP" altLang="en-US" sz="4000"/>
              <a:t>。</a:t>
            </a:r>
            <a:endParaRPr kumimoji="1" lang="en-US" altLang="ja-JP" sz="4000" dirty="0"/>
          </a:p>
          <a:p>
            <a:pPr marL="0" indent="0">
              <a:buNone/>
            </a:pPr>
            <a:r>
              <a:rPr kumimoji="1" lang="ja-JP" altLang="en-US" sz="4000"/>
              <a:t>補助金などの政策手段によって</a:t>
            </a:r>
            <a:r>
              <a:rPr kumimoji="1" lang="ja-JP" altLang="en-US" sz="4000">
                <a:highlight>
                  <a:srgbClr val="FFFF00"/>
                </a:highlight>
              </a:rPr>
              <a:t>マスクなど特定の財の国産化</a:t>
            </a:r>
            <a:r>
              <a:rPr kumimoji="1" lang="ja-JP" altLang="en-US" sz="4000"/>
              <a:t>を促す政策が，日本企業の最適化行動を歪めることを通じて，グローバルな企業間競争において日本企業を不利にしないか慎重な検討が求められる。</a:t>
            </a:r>
            <a:endParaRPr kumimoji="1" lang="ja-JP" altLang="en-US" sz="4000" dirty="0"/>
          </a:p>
        </p:txBody>
      </p:sp>
      <p:sp>
        <p:nvSpPr>
          <p:cNvPr id="5" name="Slide Number Placeholder 4">
            <a:extLst>
              <a:ext uri="{FF2B5EF4-FFF2-40B4-BE49-F238E27FC236}">
                <a16:creationId xmlns:a16="http://schemas.microsoft.com/office/drawing/2014/main" id="{4A9373D9-8A4D-8A93-EBAE-EA4C6C2FD7BE}"/>
              </a:ext>
            </a:extLst>
          </p:cNvPr>
          <p:cNvSpPr>
            <a:spLocks noGrp="1"/>
          </p:cNvSpPr>
          <p:nvPr>
            <p:ph type="sldNum" sz="quarter" idx="2"/>
          </p:nvPr>
        </p:nvSpPr>
        <p:spPr/>
        <p:txBody>
          <a:bodyPr/>
          <a:lstStyle/>
          <a:p>
            <a:fld id="{86CB4B4D-7CA3-9044-876B-883B54F8677D}" type="slidenum">
              <a:rPr lang="en-JP" smtClean="0"/>
              <a:t>36</a:t>
            </a:fld>
            <a:endParaRPr lang="en-JP"/>
          </a:p>
        </p:txBody>
      </p:sp>
    </p:spTree>
    <p:extLst>
      <p:ext uri="{BB962C8B-B14F-4D97-AF65-F5344CB8AC3E}">
        <p14:creationId xmlns:p14="http://schemas.microsoft.com/office/powerpoint/2010/main" val="10930511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C754D2-5F91-6C6B-BDB4-0BB6B0ACE8C7}"/>
              </a:ext>
            </a:extLst>
          </p:cNvPr>
          <p:cNvSpPr>
            <a:spLocks noGrp="1"/>
          </p:cNvSpPr>
          <p:nvPr>
            <p:ph type="title"/>
          </p:nvPr>
        </p:nvSpPr>
        <p:spPr>
          <a:xfrm>
            <a:off x="1270039" y="518160"/>
            <a:ext cx="13543241" cy="1432560"/>
          </a:xfrm>
        </p:spPr>
        <p:txBody>
          <a:bodyPr>
            <a:normAutofit/>
          </a:bodyPr>
          <a:lstStyle/>
          <a:p>
            <a:r>
              <a:rPr lang="en-US" altLang="ja-JP" sz="6000" dirty="0"/>
              <a:t>1 </a:t>
            </a:r>
            <a:r>
              <a:rPr lang="ja-JP" altLang="en-US" sz="6000" dirty="0"/>
              <a:t>グローバル企業</a:t>
            </a:r>
            <a:endParaRPr kumimoji="1" lang="ja-JP" altLang="en-US" sz="6000" dirty="0"/>
          </a:p>
        </p:txBody>
      </p:sp>
      <p:sp>
        <p:nvSpPr>
          <p:cNvPr id="5" name="Slide Number Placeholder 4">
            <a:extLst>
              <a:ext uri="{FF2B5EF4-FFF2-40B4-BE49-F238E27FC236}">
                <a16:creationId xmlns:a16="http://schemas.microsoft.com/office/drawing/2014/main" id="{3CBFDA51-750E-56D9-4B9D-61847047E470}"/>
              </a:ext>
            </a:extLst>
          </p:cNvPr>
          <p:cNvSpPr>
            <a:spLocks noGrp="1"/>
          </p:cNvSpPr>
          <p:nvPr>
            <p:ph type="sldNum" sz="quarter" idx="2"/>
          </p:nvPr>
        </p:nvSpPr>
        <p:spPr/>
        <p:txBody>
          <a:bodyPr/>
          <a:lstStyle/>
          <a:p>
            <a:fld id="{86CB4B4D-7CA3-9044-876B-883B54F8677D}" type="slidenum">
              <a:rPr lang="en-JP" smtClean="0"/>
              <a:t>4</a:t>
            </a:fld>
            <a:endParaRPr lang="en-JP"/>
          </a:p>
        </p:txBody>
      </p:sp>
      <p:sp>
        <p:nvSpPr>
          <p:cNvPr id="7" name="TextBox 6">
            <a:extLst>
              <a:ext uri="{FF2B5EF4-FFF2-40B4-BE49-F238E27FC236}">
                <a16:creationId xmlns:a16="http://schemas.microsoft.com/office/drawing/2014/main" id="{807E0411-8544-040D-C9CC-2838808C91C4}"/>
              </a:ext>
            </a:extLst>
          </p:cNvPr>
          <p:cNvSpPr txBox="1"/>
          <p:nvPr/>
        </p:nvSpPr>
        <p:spPr>
          <a:xfrm>
            <a:off x="709771" y="2823200"/>
            <a:ext cx="15920720" cy="61863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JP" sz="4400" u="sng" dirty="0">
                <a:highlight>
                  <a:srgbClr val="FFFF00"/>
                </a:highlight>
                <a:latin typeface="MS PGothic" panose="020B0600070205080204" pitchFamily="34" charset="-128"/>
                <a:ea typeface="MS PGothic" panose="020B0600070205080204" pitchFamily="34" charset="-128"/>
              </a:rPr>
              <a:t>グローバル企業</a:t>
            </a:r>
            <a:r>
              <a:rPr lang="en-JP" sz="4400" u="sng" dirty="0">
                <a:latin typeface="MS PGothic" panose="020B0600070205080204" pitchFamily="34" charset="-128"/>
                <a:ea typeface="MS PGothic" panose="020B0600070205080204" pitchFamily="34" charset="-128"/>
              </a:rPr>
              <a:t>（現代の大企業）</a:t>
            </a:r>
          </a:p>
          <a:p>
            <a:pPr algn="l"/>
            <a:r>
              <a:rPr lang="ja-JP" altLang="en-US" sz="4400" dirty="0">
                <a:latin typeface="MS PGothic" panose="020B0600070205080204" pitchFamily="34" charset="-128"/>
                <a:ea typeface="MS PGothic" panose="020B0600070205080204" pitchFamily="34" charset="-128"/>
              </a:rPr>
              <a:t>　</a:t>
            </a:r>
            <a:r>
              <a:rPr lang="en-JP" sz="4400" dirty="0">
                <a:latin typeface="MS PGothic" panose="020B0600070205080204" pitchFamily="34" charset="-128"/>
                <a:ea typeface="MS PGothic" panose="020B0600070205080204" pitchFamily="34" charset="-128"/>
              </a:rPr>
              <a:t>輸出・輸入・現地生産などと</a:t>
            </a:r>
            <a:r>
              <a:rPr lang="en-JP" sz="4400" dirty="0">
                <a:highlight>
                  <a:srgbClr val="FFFF00"/>
                </a:highlight>
                <a:latin typeface="MS PGothic" panose="020B0600070205080204" pitchFamily="34" charset="-128"/>
                <a:ea typeface="MS PGothic" panose="020B0600070205080204" pitchFamily="34" charset="-128"/>
              </a:rPr>
              <a:t>多方面に国際化</a:t>
            </a:r>
            <a:r>
              <a:rPr lang="en-JP" sz="4400" dirty="0">
                <a:latin typeface="MS PGothic" panose="020B0600070205080204" pitchFamily="34" charset="-128"/>
                <a:ea typeface="MS PGothic" panose="020B0600070205080204" pitchFamily="34" charset="-128"/>
              </a:rPr>
              <a:t> している企業</a:t>
            </a:r>
          </a:p>
          <a:p>
            <a:pPr algn="l"/>
            <a:r>
              <a:rPr lang="ja-JP" altLang="en-US" sz="4400">
                <a:latin typeface="MS PGothic" panose="020B0600070205080204" pitchFamily="34" charset="-128"/>
                <a:ea typeface="MS PGothic" panose="020B0600070205080204" pitchFamily="34" charset="-128"/>
              </a:rPr>
              <a:t>　・</a:t>
            </a:r>
            <a:r>
              <a:rPr lang="en-JP" sz="4400" dirty="0">
                <a:latin typeface="MS PGothic" panose="020B0600070205080204" pitchFamily="34" charset="-128"/>
                <a:ea typeface="MS PGothic" panose="020B0600070205080204" pitchFamily="34" charset="-128"/>
              </a:rPr>
              <a:t>外国から財を調達・輸入</a:t>
            </a:r>
          </a:p>
          <a:p>
            <a:pPr lvl="5" indent="0" algn="l"/>
            <a:r>
              <a:rPr lang="ja-JP" altLang="en-US" sz="4400">
                <a:latin typeface="MS PGothic" panose="020B0600070205080204" pitchFamily="34" charset="-128"/>
                <a:ea typeface="MS PGothic" panose="020B0600070205080204" pitchFamily="34" charset="-128"/>
              </a:rPr>
              <a:t>　・</a:t>
            </a:r>
            <a:r>
              <a:rPr lang="en-JP" sz="4400" dirty="0">
                <a:latin typeface="MS PGothic" panose="020B0600070205080204" pitchFamily="34" charset="-128"/>
                <a:ea typeface="MS PGothic" panose="020B0600070205080204" pitchFamily="34" charset="-128"/>
              </a:rPr>
              <a:t>外国へ自社製品を 輸出</a:t>
            </a:r>
          </a:p>
          <a:p>
            <a:pPr lvl="5" indent="0" algn="l"/>
            <a:r>
              <a:rPr lang="ja-JP" altLang="en-US" sz="4400">
                <a:latin typeface="MS PGothic" panose="020B0600070205080204" pitchFamily="34" charset="-128"/>
                <a:ea typeface="MS PGothic" panose="020B0600070205080204" pitchFamily="34" charset="-128"/>
              </a:rPr>
              <a:t>　・</a:t>
            </a:r>
            <a:r>
              <a:rPr lang="en-JP" sz="4400" dirty="0">
                <a:latin typeface="MS PGothic" panose="020B0600070205080204" pitchFamily="34" charset="-128"/>
                <a:ea typeface="MS PGothic" panose="020B0600070205080204" pitchFamily="34" charset="-128"/>
              </a:rPr>
              <a:t>外国で現地生産した自社製品を消費者に供給</a:t>
            </a:r>
          </a:p>
          <a:p>
            <a:pPr algn="l"/>
            <a:endParaRPr lang="en-JP" sz="4400" dirty="0">
              <a:latin typeface="MS PGothic" panose="020B0600070205080204" pitchFamily="34" charset="-128"/>
              <a:ea typeface="MS PGothic" panose="020B0600070205080204" pitchFamily="34" charset="-128"/>
            </a:endParaRPr>
          </a:p>
          <a:p>
            <a:pPr algn="l"/>
            <a:r>
              <a:rPr lang="en-JP" sz="4400" dirty="0">
                <a:latin typeface="MS PGothic" panose="020B0600070205080204" pitchFamily="34" charset="-128"/>
                <a:ea typeface="MS PGothic" panose="020B0600070205080204" pitchFamily="34" charset="-128"/>
              </a:rPr>
              <a:t>一握りのグローバル企業が，市場において多くのシェアを有する。 </a:t>
            </a:r>
          </a:p>
          <a:p>
            <a:pPr algn="l"/>
            <a:r>
              <a:rPr lang="en-JP" sz="4400" dirty="0">
                <a:latin typeface="MS PGothic" panose="020B0600070205080204" pitchFamily="34" charset="-128"/>
                <a:ea typeface="MS PGothic" panose="020B0600070205080204" pitchFamily="34" charset="-128"/>
              </a:rPr>
              <a:t>グローバル企業は生産性が高く，雇用者数が大きく，売上高や付加価値額が大きく，賃金が高い。</a:t>
            </a:r>
          </a:p>
        </p:txBody>
      </p:sp>
    </p:spTree>
    <p:extLst>
      <p:ext uri="{BB962C8B-B14F-4D97-AF65-F5344CB8AC3E}">
        <p14:creationId xmlns:p14="http://schemas.microsoft.com/office/powerpoint/2010/main" val="327782976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567D5A-B2DD-12D0-8541-8F0C366CEB50}"/>
              </a:ext>
            </a:extLst>
          </p:cNvPr>
          <p:cNvSpPr>
            <a:spLocks noGrp="1"/>
          </p:cNvSpPr>
          <p:nvPr>
            <p:ph type="title"/>
          </p:nvPr>
        </p:nvSpPr>
        <p:spPr/>
        <p:txBody>
          <a:bodyPr>
            <a:noAutofit/>
          </a:bodyPr>
          <a:lstStyle/>
          <a:p>
            <a:r>
              <a:rPr lang="en-US" altLang="ja-JP" sz="6400" dirty="0"/>
              <a:t>2 </a:t>
            </a:r>
            <a:r>
              <a:rPr lang="ja-JP" altLang="en-US" sz="6400" dirty="0"/>
              <a:t>なぜ企業は外国直接投資を行うのか</a:t>
            </a:r>
            <a:endParaRPr kumimoji="1" lang="ja-JP" altLang="en-US" sz="6400" dirty="0"/>
          </a:p>
        </p:txBody>
      </p:sp>
      <p:sp>
        <p:nvSpPr>
          <p:cNvPr id="3" name="テキスト プレースホルダー 2">
            <a:extLst>
              <a:ext uri="{FF2B5EF4-FFF2-40B4-BE49-F238E27FC236}">
                <a16:creationId xmlns:a16="http://schemas.microsoft.com/office/drawing/2014/main" id="{E66050D6-DD67-2862-F23C-AC694BDC757F}"/>
              </a:ext>
            </a:extLst>
          </p:cNvPr>
          <p:cNvSpPr>
            <a:spLocks noGrp="1"/>
          </p:cNvSpPr>
          <p:nvPr>
            <p:ph type="body" idx="1"/>
          </p:nvPr>
        </p:nvSpPr>
        <p:spPr/>
        <p:txBody>
          <a:bodyPr/>
          <a:lstStyle/>
          <a:p>
            <a:pPr marL="0" indent="0">
              <a:buNone/>
            </a:pPr>
            <a:r>
              <a:rPr lang="ja-JP" altLang="en-US" u="sng" dirty="0">
                <a:highlight>
                  <a:srgbClr val="FFFF00"/>
                </a:highlight>
              </a:rPr>
              <a:t>外国直接投資（</a:t>
            </a:r>
            <a:r>
              <a:rPr lang="de-DE" altLang="ja-JP" u="sng" dirty="0" err="1">
                <a:highlight>
                  <a:srgbClr val="FFFF00"/>
                </a:highlight>
              </a:rPr>
              <a:t>foreign</a:t>
            </a:r>
            <a:r>
              <a:rPr lang="de-DE" altLang="ja-JP" u="sng" dirty="0">
                <a:highlight>
                  <a:srgbClr val="FFFF00"/>
                </a:highlight>
              </a:rPr>
              <a:t> </a:t>
            </a:r>
            <a:r>
              <a:rPr lang="de-DE" altLang="ja-JP" u="sng" dirty="0" err="1">
                <a:highlight>
                  <a:srgbClr val="FFFF00"/>
                </a:highlight>
              </a:rPr>
              <a:t>direct</a:t>
            </a:r>
            <a:r>
              <a:rPr lang="de-DE" altLang="ja-JP" u="sng" dirty="0">
                <a:highlight>
                  <a:srgbClr val="FFFF00"/>
                </a:highlight>
              </a:rPr>
              <a:t> </a:t>
            </a:r>
            <a:r>
              <a:rPr lang="de-DE" altLang="ja-JP" u="sng" dirty="0" err="1">
                <a:highlight>
                  <a:srgbClr val="FFFF00"/>
                </a:highlight>
              </a:rPr>
              <a:t>investment</a:t>
            </a:r>
            <a:r>
              <a:rPr lang="de-DE" altLang="ja-JP" u="sng" dirty="0">
                <a:highlight>
                  <a:srgbClr val="FFFF00"/>
                </a:highlight>
              </a:rPr>
              <a:t>: FDI</a:t>
            </a:r>
            <a:r>
              <a:rPr lang="ja-JP" altLang="en-US" u="sng" dirty="0">
                <a:highlight>
                  <a:srgbClr val="FFFF00"/>
                </a:highlight>
              </a:rPr>
              <a:t>）</a:t>
            </a:r>
            <a:endParaRPr lang="en-US" altLang="ja-JP" u="sng" dirty="0">
              <a:highlight>
                <a:srgbClr val="FFFF00"/>
              </a:highlight>
            </a:endParaRPr>
          </a:p>
          <a:p>
            <a:pPr marL="592696" lvl="1" indent="0">
              <a:buNone/>
            </a:pPr>
            <a:r>
              <a:rPr lang="ja-JP" altLang="en-US" dirty="0">
                <a:highlight>
                  <a:srgbClr val="FFFF00"/>
                </a:highlight>
              </a:rPr>
              <a:t>経営権の取得</a:t>
            </a:r>
            <a:r>
              <a:rPr lang="ja-JP" altLang="en-US" dirty="0"/>
              <a:t>を伴う外国への投資</a:t>
            </a:r>
            <a:endParaRPr lang="en-US" altLang="ja-JP" dirty="0"/>
          </a:p>
          <a:p>
            <a:pPr marL="592696" lvl="1" indent="0">
              <a:buNone/>
            </a:pPr>
            <a:r>
              <a:rPr lang="en-US" altLang="ja-JP" dirty="0"/>
              <a:t>OECD</a:t>
            </a:r>
            <a:r>
              <a:rPr lang="ja-JP" altLang="en-US" dirty="0"/>
              <a:t>の基準では、</a:t>
            </a:r>
            <a:r>
              <a:rPr lang="ja-JP" altLang="en-US" dirty="0">
                <a:highlight>
                  <a:srgbClr val="FFFF00"/>
                </a:highlight>
              </a:rPr>
              <a:t>出資比率</a:t>
            </a:r>
            <a:r>
              <a:rPr lang="en-US" altLang="ja-JP" dirty="0">
                <a:highlight>
                  <a:srgbClr val="FFFF00"/>
                </a:highlight>
              </a:rPr>
              <a:t>10%</a:t>
            </a:r>
            <a:r>
              <a:rPr lang="ja-JP" altLang="en-US" dirty="0">
                <a:highlight>
                  <a:srgbClr val="FFFF00"/>
                </a:highlight>
              </a:rPr>
              <a:t>以上</a:t>
            </a:r>
            <a:r>
              <a:rPr lang="ja-JP" altLang="en-US" dirty="0"/>
              <a:t>の外国投資が直接投資に分類される。</a:t>
            </a:r>
            <a:endParaRPr lang="en-US" altLang="ja-JP" dirty="0"/>
          </a:p>
          <a:p>
            <a:pPr marL="592696" lvl="1" indent="0">
              <a:buNone/>
            </a:pPr>
            <a:r>
              <a:rPr lang="ja-JP" altLang="en-US" dirty="0"/>
              <a:t>企業が、外国に外国直接投資を行い、外国子会社を設立すると、</a:t>
            </a:r>
            <a:r>
              <a:rPr lang="ja-JP" altLang="en-US" dirty="0">
                <a:highlight>
                  <a:srgbClr val="FFFF00"/>
                </a:highlight>
              </a:rPr>
              <a:t>多国籍企業（</a:t>
            </a:r>
            <a:r>
              <a:rPr lang="en-US" altLang="ja-JP" dirty="0">
                <a:highlight>
                  <a:srgbClr val="FFFF00"/>
                </a:highlight>
              </a:rPr>
              <a:t>Multinational Enterprise: MNE</a:t>
            </a:r>
            <a:r>
              <a:rPr lang="ja-JP" altLang="en-US" dirty="0">
                <a:highlight>
                  <a:srgbClr val="FFFF00"/>
                </a:highlight>
              </a:rPr>
              <a:t>）</a:t>
            </a:r>
            <a:r>
              <a:rPr lang="ja-JP" altLang="en-US" dirty="0"/>
              <a:t>になる。</a:t>
            </a:r>
            <a:endParaRPr lang="en-US" altLang="ja-JP" dirty="0"/>
          </a:p>
        </p:txBody>
      </p:sp>
      <p:sp>
        <p:nvSpPr>
          <p:cNvPr id="5" name="Slide Number Placeholder 4">
            <a:extLst>
              <a:ext uri="{FF2B5EF4-FFF2-40B4-BE49-F238E27FC236}">
                <a16:creationId xmlns:a16="http://schemas.microsoft.com/office/drawing/2014/main" id="{716A9E46-A9E9-F8B9-36D6-F4F6AEEFC2E8}"/>
              </a:ext>
            </a:extLst>
          </p:cNvPr>
          <p:cNvSpPr>
            <a:spLocks noGrp="1"/>
          </p:cNvSpPr>
          <p:nvPr>
            <p:ph type="sldNum" sz="quarter" idx="2"/>
          </p:nvPr>
        </p:nvSpPr>
        <p:spPr/>
        <p:txBody>
          <a:bodyPr/>
          <a:lstStyle/>
          <a:p>
            <a:fld id="{86CB4B4D-7CA3-9044-876B-883B54F8677D}" type="slidenum">
              <a:rPr lang="en-JP" smtClean="0"/>
              <a:t>5</a:t>
            </a:fld>
            <a:endParaRPr lang="en-JP"/>
          </a:p>
        </p:txBody>
      </p:sp>
    </p:spTree>
    <p:extLst>
      <p:ext uri="{BB962C8B-B14F-4D97-AF65-F5344CB8AC3E}">
        <p14:creationId xmlns:p14="http://schemas.microsoft.com/office/powerpoint/2010/main" val="92312976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5A02BF-7AD9-0B6E-A254-3B012AABF276}"/>
              </a:ext>
            </a:extLst>
          </p:cNvPr>
          <p:cNvSpPr>
            <a:spLocks noGrp="1"/>
          </p:cNvSpPr>
          <p:nvPr>
            <p:ph type="title"/>
          </p:nvPr>
        </p:nvSpPr>
        <p:spPr/>
        <p:txBody>
          <a:bodyPr>
            <a:normAutofit/>
          </a:bodyPr>
          <a:lstStyle/>
          <a:p>
            <a:r>
              <a:rPr lang="ja-JP" altLang="en-US" sz="6000" dirty="0"/>
              <a:t>垂直的外国直接投資</a:t>
            </a:r>
            <a:endParaRPr kumimoji="1" lang="ja-JP" altLang="en-US" sz="6000" dirty="0"/>
          </a:p>
        </p:txBody>
      </p:sp>
      <p:sp>
        <p:nvSpPr>
          <p:cNvPr id="3" name="テキスト プレースホルダー 2">
            <a:extLst>
              <a:ext uri="{FF2B5EF4-FFF2-40B4-BE49-F238E27FC236}">
                <a16:creationId xmlns:a16="http://schemas.microsoft.com/office/drawing/2014/main" id="{7A1CC25C-DEF4-EF84-36D0-39590E764606}"/>
              </a:ext>
            </a:extLst>
          </p:cNvPr>
          <p:cNvSpPr>
            <a:spLocks noGrp="1"/>
          </p:cNvSpPr>
          <p:nvPr>
            <p:ph type="body" idx="1"/>
          </p:nvPr>
        </p:nvSpPr>
        <p:spPr/>
        <p:txBody>
          <a:bodyPr>
            <a:normAutofit fontScale="70000" lnSpcReduction="20000"/>
          </a:bodyPr>
          <a:lstStyle/>
          <a:p>
            <a:pPr marL="0" indent="0">
              <a:buNone/>
            </a:pPr>
            <a:r>
              <a:rPr lang="ja-JP" altLang="en-US" dirty="0">
                <a:highlight>
                  <a:srgbClr val="FFFF00"/>
                </a:highlight>
              </a:rPr>
              <a:t>垂直的</a:t>
            </a:r>
            <a:r>
              <a:rPr lang="ja-JP" altLang="en-US" dirty="0"/>
              <a:t>外国直接投資</a:t>
            </a:r>
            <a:endParaRPr lang="en-US" altLang="ja-JP" dirty="0"/>
          </a:p>
          <a:p>
            <a:r>
              <a:rPr lang="ja-JP" altLang="en-US">
                <a:highlight>
                  <a:srgbClr val="FFFF00"/>
                </a:highlight>
              </a:rPr>
              <a:t>生産</a:t>
            </a:r>
            <a:r>
              <a:rPr lang="ja-JP" altLang="en-US" dirty="0">
                <a:highlight>
                  <a:srgbClr val="FFFF00"/>
                </a:highlight>
              </a:rPr>
              <a:t>費用を節約</a:t>
            </a:r>
            <a:r>
              <a:rPr lang="ja-JP" altLang="en-US" dirty="0"/>
              <a:t>する目的で行われる外国</a:t>
            </a:r>
            <a:r>
              <a:rPr lang="ja-JP" altLang="en-US"/>
              <a:t>直接投資</a:t>
            </a:r>
            <a:endParaRPr lang="en-US" altLang="ja-JP" dirty="0"/>
          </a:p>
          <a:p>
            <a:r>
              <a:rPr lang="zh-CN" altLang="en-US" dirty="0"/>
              <a:t>「生産費用節約型」</a:t>
            </a:r>
            <a:endParaRPr lang="en-US" altLang="ja-JP" dirty="0"/>
          </a:p>
          <a:p>
            <a:pPr marL="0" indent="0">
              <a:buNone/>
            </a:pPr>
            <a:r>
              <a:rPr kumimoji="1" lang="ja-JP" altLang="en-US" dirty="0"/>
              <a:t>例）</a:t>
            </a:r>
            <a:r>
              <a:rPr lang="ja-JP" altLang="en-US" dirty="0"/>
              <a:t>アイリスオーヤマ</a:t>
            </a:r>
            <a:endParaRPr kumimoji="1" lang="en-US" altLang="ja-JP" dirty="0"/>
          </a:p>
          <a:p>
            <a:pPr marL="0" indent="0">
              <a:buNone/>
            </a:pPr>
            <a:r>
              <a:rPr lang="ja-JP" altLang="en-US" dirty="0"/>
              <a:t>アイリスオーヤマがマスク生産のために行った中国への投資</a:t>
            </a:r>
            <a:endParaRPr kumimoji="1" lang="ja-JP" altLang="en-US" dirty="0"/>
          </a:p>
          <a:p>
            <a:pPr marL="0" indent="0">
              <a:buNone/>
            </a:pPr>
            <a:r>
              <a:rPr lang="ja-JP" altLang="en-US" dirty="0"/>
              <a:t>垂直的外国直接投資に基づく海外生産は，安価なマスク を日本に供給することを可能にしている。</a:t>
            </a:r>
            <a:endParaRPr kumimoji="1" lang="ja-JP" altLang="en-US" dirty="0"/>
          </a:p>
        </p:txBody>
      </p:sp>
      <p:sp>
        <p:nvSpPr>
          <p:cNvPr id="5" name="Slide Number Placeholder 4">
            <a:extLst>
              <a:ext uri="{FF2B5EF4-FFF2-40B4-BE49-F238E27FC236}">
                <a16:creationId xmlns:a16="http://schemas.microsoft.com/office/drawing/2014/main" id="{6FA3177B-4271-6F81-06F6-6ED04D9751CD}"/>
              </a:ext>
            </a:extLst>
          </p:cNvPr>
          <p:cNvSpPr>
            <a:spLocks noGrp="1"/>
          </p:cNvSpPr>
          <p:nvPr>
            <p:ph type="sldNum" sz="quarter" idx="2"/>
          </p:nvPr>
        </p:nvSpPr>
        <p:spPr/>
        <p:txBody>
          <a:bodyPr/>
          <a:lstStyle/>
          <a:p>
            <a:fld id="{86CB4B4D-7CA3-9044-876B-883B54F8677D}" type="slidenum">
              <a:rPr lang="en-JP" smtClean="0"/>
              <a:t>6</a:t>
            </a:fld>
            <a:endParaRPr lang="en-JP"/>
          </a:p>
        </p:txBody>
      </p:sp>
    </p:spTree>
    <p:extLst>
      <p:ext uri="{BB962C8B-B14F-4D97-AF65-F5344CB8AC3E}">
        <p14:creationId xmlns:p14="http://schemas.microsoft.com/office/powerpoint/2010/main" val="161826312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306E4F5F-3DBB-5E88-BC81-4429F4ED8455}"/>
              </a:ext>
            </a:extLst>
          </p:cNvPr>
          <p:cNvSpPr>
            <a:spLocks noGrp="1"/>
          </p:cNvSpPr>
          <p:nvPr>
            <p:ph type="body" idx="1"/>
          </p:nvPr>
        </p:nvSpPr>
        <p:spPr>
          <a:xfrm>
            <a:off x="1036470" y="8229437"/>
            <a:ext cx="13022224" cy="1066963"/>
          </a:xfrm>
        </p:spPr>
        <p:txBody>
          <a:bodyPr/>
          <a:lstStyle/>
          <a:p>
            <a:pPr marL="0" indent="0">
              <a:buNone/>
            </a:pPr>
            <a:r>
              <a:rPr lang="ja-JP" altLang="en-US" dirty="0"/>
              <a:t>垂直的外国直接投資には逆輸入が伴う。</a:t>
            </a:r>
            <a:endParaRPr kumimoji="1" lang="ja-JP" altLang="en-US" dirty="0"/>
          </a:p>
        </p:txBody>
      </p:sp>
      <p:pic>
        <p:nvPicPr>
          <p:cNvPr id="5" name="Picture 4" descr="Diagram&#10;&#10;Description automatically generated">
            <a:extLst>
              <a:ext uri="{FF2B5EF4-FFF2-40B4-BE49-F238E27FC236}">
                <a16:creationId xmlns:a16="http://schemas.microsoft.com/office/drawing/2014/main" id="{F6BF9EA8-0653-44AD-5838-DFFA58602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422" y="152743"/>
            <a:ext cx="13845192" cy="8400288"/>
          </a:xfrm>
          <a:prstGeom prst="rect">
            <a:avLst/>
          </a:prstGeom>
        </p:spPr>
      </p:pic>
      <p:sp>
        <p:nvSpPr>
          <p:cNvPr id="2" name="Slide Number Placeholder 1">
            <a:extLst>
              <a:ext uri="{FF2B5EF4-FFF2-40B4-BE49-F238E27FC236}">
                <a16:creationId xmlns:a16="http://schemas.microsoft.com/office/drawing/2014/main" id="{AFC51385-7388-54D5-010C-D84501B27B5D}"/>
              </a:ext>
            </a:extLst>
          </p:cNvPr>
          <p:cNvSpPr>
            <a:spLocks noGrp="1"/>
          </p:cNvSpPr>
          <p:nvPr>
            <p:ph type="sldNum" sz="quarter" idx="2"/>
          </p:nvPr>
        </p:nvSpPr>
        <p:spPr/>
        <p:txBody>
          <a:bodyPr/>
          <a:lstStyle/>
          <a:p>
            <a:fld id="{86CB4B4D-7CA3-9044-876B-883B54F8677D}" type="slidenum">
              <a:rPr lang="en-JP" smtClean="0"/>
              <a:t>7</a:t>
            </a:fld>
            <a:endParaRPr lang="en-JP"/>
          </a:p>
        </p:txBody>
      </p:sp>
    </p:spTree>
    <p:extLst>
      <p:ext uri="{BB962C8B-B14F-4D97-AF65-F5344CB8AC3E}">
        <p14:creationId xmlns:p14="http://schemas.microsoft.com/office/powerpoint/2010/main" val="142315485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A7789-611C-FB53-BEBA-A3C64B89535E}"/>
              </a:ext>
            </a:extLst>
          </p:cNvPr>
          <p:cNvSpPr>
            <a:spLocks noGrp="1"/>
          </p:cNvSpPr>
          <p:nvPr>
            <p:ph type="title"/>
          </p:nvPr>
        </p:nvSpPr>
        <p:spPr/>
        <p:txBody>
          <a:bodyPr>
            <a:normAutofit/>
          </a:bodyPr>
          <a:lstStyle/>
          <a:p>
            <a:r>
              <a:rPr kumimoji="1" lang="ja-JP" altLang="en-US" sz="6000" dirty="0"/>
              <a:t>企業内貿易</a:t>
            </a:r>
          </a:p>
        </p:txBody>
      </p:sp>
      <p:sp>
        <p:nvSpPr>
          <p:cNvPr id="3" name="テキスト プレースホルダー 2">
            <a:extLst>
              <a:ext uri="{FF2B5EF4-FFF2-40B4-BE49-F238E27FC236}">
                <a16:creationId xmlns:a16="http://schemas.microsoft.com/office/drawing/2014/main" id="{D99DAC8E-5827-BC76-5B9F-96006A5E8E26}"/>
              </a:ext>
            </a:extLst>
          </p:cNvPr>
          <p:cNvSpPr>
            <a:spLocks noGrp="1"/>
          </p:cNvSpPr>
          <p:nvPr>
            <p:ph type="body" idx="1"/>
          </p:nvPr>
        </p:nvSpPr>
        <p:spPr/>
        <p:txBody>
          <a:bodyPr/>
          <a:lstStyle/>
          <a:p>
            <a:pPr marL="0" indent="0">
              <a:buNone/>
            </a:pPr>
            <a:r>
              <a:rPr lang="ja-JP" altLang="en-US" u="sng">
                <a:highlight>
                  <a:srgbClr val="FFFF00"/>
                </a:highlight>
              </a:rPr>
              <a:t>企業内貿易（</a:t>
            </a:r>
            <a:r>
              <a:rPr lang="en-US" altLang="ja-JP" u="sng" dirty="0">
                <a:highlight>
                  <a:srgbClr val="FFFF00"/>
                </a:highlight>
              </a:rPr>
              <a:t>intra</a:t>
            </a:r>
            <a:r>
              <a:rPr lang="en-US" altLang="ja-JP" b="1" u="sng" dirty="0">
                <a:solidFill>
                  <a:srgbClr val="0000FF"/>
                </a:solidFill>
                <a:highlight>
                  <a:srgbClr val="FFFF00"/>
                </a:highlight>
              </a:rPr>
              <a:t>firm</a:t>
            </a:r>
            <a:r>
              <a:rPr lang="en-US" altLang="ja-JP" u="sng" dirty="0">
                <a:highlight>
                  <a:srgbClr val="FFFF00"/>
                </a:highlight>
              </a:rPr>
              <a:t> trade</a:t>
            </a:r>
            <a:r>
              <a:rPr lang="ja-JP" altLang="en-US" u="sng">
                <a:highlight>
                  <a:srgbClr val="FFFF00"/>
                </a:highlight>
              </a:rPr>
              <a:t>）</a:t>
            </a:r>
            <a:endParaRPr lang="en-US" altLang="ja-JP" u="sng" dirty="0">
              <a:highlight>
                <a:srgbClr val="FFFF00"/>
              </a:highlight>
            </a:endParaRPr>
          </a:p>
          <a:p>
            <a:pPr marL="592696" lvl="1" indent="0">
              <a:buNone/>
            </a:pPr>
            <a:r>
              <a:rPr lang="ja-JP" altLang="en-US" dirty="0"/>
              <a:t>外国直接投資により設立された海外子会社と親会社との間の貿易</a:t>
            </a:r>
            <a:endParaRPr lang="en-US" altLang="ja-JP" dirty="0"/>
          </a:p>
          <a:p>
            <a:pPr marL="592696" lvl="1" indent="0">
              <a:buNone/>
            </a:pPr>
            <a:r>
              <a:rPr lang="en-US" altLang="ja-JP" dirty="0"/>
              <a:t>2000 </a:t>
            </a:r>
            <a:r>
              <a:rPr lang="ja-JP" altLang="en-US" dirty="0"/>
              <a:t>年には，企業内貿易がアメリカの輸出の </a:t>
            </a:r>
            <a:r>
              <a:rPr lang="en-US" altLang="ja-JP" dirty="0"/>
              <a:t>31</a:t>
            </a:r>
            <a:r>
              <a:rPr lang="ja-JP" altLang="en-US" dirty="0"/>
              <a:t>％，輸入の </a:t>
            </a:r>
            <a:r>
              <a:rPr lang="en-US" altLang="ja-JP" dirty="0"/>
              <a:t>46</a:t>
            </a:r>
            <a:r>
              <a:rPr lang="ja-JP" altLang="en-US" dirty="0"/>
              <a:t>％ を占めていた（</a:t>
            </a:r>
            <a:r>
              <a:rPr lang="en-US" altLang="ja-JP" dirty="0"/>
              <a:t>Ruhl</a:t>
            </a:r>
            <a:r>
              <a:rPr lang="ja-JP" altLang="en-US" dirty="0"/>
              <a:t>［</a:t>
            </a:r>
            <a:r>
              <a:rPr lang="en-US" altLang="ja-JP" dirty="0"/>
              <a:t>2015</a:t>
            </a:r>
            <a:r>
              <a:rPr lang="ja-JP" altLang="en-US" dirty="0"/>
              <a:t>］）。</a:t>
            </a:r>
            <a:endParaRPr kumimoji="1" lang="ja-JP" altLang="en-US" dirty="0"/>
          </a:p>
        </p:txBody>
      </p:sp>
      <p:sp>
        <p:nvSpPr>
          <p:cNvPr id="5" name="Slide Number Placeholder 4">
            <a:extLst>
              <a:ext uri="{FF2B5EF4-FFF2-40B4-BE49-F238E27FC236}">
                <a16:creationId xmlns:a16="http://schemas.microsoft.com/office/drawing/2014/main" id="{49EBB3C8-0007-3571-71AE-1C12A67AF6D1}"/>
              </a:ext>
            </a:extLst>
          </p:cNvPr>
          <p:cNvSpPr>
            <a:spLocks noGrp="1"/>
          </p:cNvSpPr>
          <p:nvPr>
            <p:ph type="sldNum" sz="quarter" idx="2"/>
          </p:nvPr>
        </p:nvSpPr>
        <p:spPr/>
        <p:txBody>
          <a:bodyPr/>
          <a:lstStyle/>
          <a:p>
            <a:fld id="{86CB4B4D-7CA3-9044-876B-883B54F8677D}" type="slidenum">
              <a:rPr lang="en-JP" smtClean="0"/>
              <a:t>8</a:t>
            </a:fld>
            <a:endParaRPr lang="en-JP"/>
          </a:p>
        </p:txBody>
      </p:sp>
    </p:spTree>
    <p:extLst>
      <p:ext uri="{BB962C8B-B14F-4D97-AF65-F5344CB8AC3E}">
        <p14:creationId xmlns:p14="http://schemas.microsoft.com/office/powerpoint/2010/main" val="263349460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C7A37-1664-5914-01A7-7439148AD2C9}"/>
              </a:ext>
            </a:extLst>
          </p:cNvPr>
          <p:cNvSpPr>
            <a:spLocks noGrp="1"/>
          </p:cNvSpPr>
          <p:nvPr>
            <p:ph type="title"/>
          </p:nvPr>
        </p:nvSpPr>
        <p:spPr/>
        <p:txBody>
          <a:bodyPr>
            <a:normAutofit/>
          </a:bodyPr>
          <a:lstStyle/>
          <a:p>
            <a:r>
              <a:rPr kumimoji="1" lang="ja-JP" altLang="en-US" sz="6000" dirty="0">
                <a:highlight>
                  <a:srgbClr val="FFFF00"/>
                </a:highlight>
              </a:rPr>
              <a:t>垂直的</a:t>
            </a:r>
            <a:r>
              <a:rPr kumimoji="1" lang="ja-JP" altLang="en-US" sz="6000" dirty="0"/>
              <a:t>外国直接投資の利益</a:t>
            </a:r>
          </a:p>
        </p:txBody>
      </p:sp>
      <p:sp>
        <p:nvSpPr>
          <p:cNvPr id="3" name="テキスト プレースホルダー 2">
            <a:extLst>
              <a:ext uri="{FF2B5EF4-FFF2-40B4-BE49-F238E27FC236}">
                <a16:creationId xmlns:a16="http://schemas.microsoft.com/office/drawing/2014/main" id="{784A8E28-9612-7F75-F0C2-5D16749D506A}"/>
              </a:ext>
            </a:extLst>
          </p:cNvPr>
          <p:cNvSpPr>
            <a:spLocks noGrp="1"/>
          </p:cNvSpPr>
          <p:nvPr>
            <p:ph type="body" idx="1"/>
          </p:nvPr>
        </p:nvSpPr>
        <p:spPr/>
        <p:txBody>
          <a:bodyPr>
            <a:normAutofit fontScale="85000" lnSpcReduction="20000"/>
          </a:bodyPr>
          <a:lstStyle/>
          <a:p>
            <a:pPr marL="0" indent="0">
              <a:buNone/>
            </a:pPr>
            <a:r>
              <a:rPr lang="ja-JP" altLang="en-US" dirty="0">
                <a:highlight>
                  <a:srgbClr val="FFFF00"/>
                </a:highlight>
              </a:rPr>
              <a:t>エルハナン・ヘルプマン</a:t>
            </a:r>
            <a:r>
              <a:rPr lang="ja-JP" altLang="en-US" dirty="0"/>
              <a:t>の考え</a:t>
            </a:r>
            <a:endParaRPr lang="en-US" altLang="ja-JP" dirty="0"/>
          </a:p>
          <a:p>
            <a:pPr marL="592696" lvl="1" indent="0">
              <a:buNone/>
            </a:pPr>
            <a:r>
              <a:rPr lang="ja-JP" altLang="en-US" dirty="0"/>
              <a:t>垂直的外国直接投資</a:t>
            </a:r>
            <a:endParaRPr lang="en-US" altLang="ja-JP" dirty="0"/>
          </a:p>
          <a:p>
            <a:pPr marL="592696" lvl="1" indent="0">
              <a:buNone/>
            </a:pPr>
            <a:r>
              <a:rPr lang="en-US" altLang="ja-JP" dirty="0">
                <a:sym typeface="Wingdings" panose="05000000000000000000" pitchFamily="2" charset="2"/>
              </a:rPr>
              <a:t></a:t>
            </a:r>
            <a:r>
              <a:rPr lang="ja-JP" altLang="en-US" dirty="0"/>
              <a:t>各国が相対的に</a:t>
            </a:r>
            <a:r>
              <a:rPr lang="ja-JP" altLang="en-US" dirty="0">
                <a:highlight>
                  <a:srgbClr val="FFFF00"/>
                </a:highlight>
              </a:rPr>
              <a:t>豊富に持つ資源</a:t>
            </a:r>
            <a:r>
              <a:rPr lang="ja-JP" altLang="en-US" dirty="0"/>
              <a:t>を集約的に用いる生産工程に資源を集中的に用いる</a:t>
            </a:r>
            <a:endParaRPr lang="en-US" altLang="ja-JP" dirty="0"/>
          </a:p>
          <a:p>
            <a:pPr marL="592696" lvl="1" indent="0">
              <a:buNone/>
            </a:pPr>
            <a:r>
              <a:rPr lang="en-US" altLang="ja-JP" dirty="0">
                <a:sym typeface="Wingdings" panose="05000000000000000000" pitchFamily="2" charset="2"/>
              </a:rPr>
              <a:t></a:t>
            </a:r>
            <a:r>
              <a:rPr lang="ja-JP" altLang="en-US" dirty="0"/>
              <a:t>世界規模で資源が効率的に使用される</a:t>
            </a:r>
            <a:endParaRPr lang="en-US" altLang="ja-JP" dirty="0"/>
          </a:p>
          <a:p>
            <a:pPr marL="0" indent="0">
              <a:buNone/>
            </a:pPr>
            <a:r>
              <a:rPr lang="ja-JP" altLang="en-US" dirty="0"/>
              <a:t>例）中国でマスクを生産することは，現地の低賃金労働者を利用することで， 日本企業の生産費用を節約し，利潤を大きくし，日本を豊かにする。</a:t>
            </a:r>
            <a:endParaRPr kumimoji="1" lang="ja-JP" altLang="en-US" dirty="0"/>
          </a:p>
        </p:txBody>
      </p:sp>
      <p:sp>
        <p:nvSpPr>
          <p:cNvPr id="5" name="Slide Number Placeholder 4">
            <a:extLst>
              <a:ext uri="{FF2B5EF4-FFF2-40B4-BE49-F238E27FC236}">
                <a16:creationId xmlns:a16="http://schemas.microsoft.com/office/drawing/2014/main" id="{CBA7D4A0-4034-E085-7BD2-BDA40544C510}"/>
              </a:ext>
            </a:extLst>
          </p:cNvPr>
          <p:cNvSpPr>
            <a:spLocks noGrp="1"/>
          </p:cNvSpPr>
          <p:nvPr>
            <p:ph type="sldNum" sz="quarter" idx="2"/>
          </p:nvPr>
        </p:nvSpPr>
        <p:spPr/>
        <p:txBody>
          <a:bodyPr/>
          <a:lstStyle/>
          <a:p>
            <a:fld id="{86CB4B4D-7CA3-9044-876B-883B54F8677D}" type="slidenum">
              <a:rPr lang="en-JP" smtClean="0"/>
              <a:t>9</a:t>
            </a:fld>
            <a:endParaRPr lang="en-JP"/>
          </a:p>
        </p:txBody>
      </p:sp>
    </p:spTree>
    <p:extLst>
      <p:ext uri="{BB962C8B-B14F-4D97-AF65-F5344CB8AC3E}">
        <p14:creationId xmlns:p14="http://schemas.microsoft.com/office/powerpoint/2010/main" val="2543159274"/>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399</TotalTime>
  <Words>2191</Words>
  <Application>Microsoft Macintosh PowerPoint</Application>
  <PresentationFormat>Custom</PresentationFormat>
  <Paragraphs>220</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ＭＳ Ｐゴシック</vt:lpstr>
      <vt:lpstr>ＭＳ Ｐゴシック</vt:lpstr>
      <vt:lpstr>UDReiminPr6N</vt:lpstr>
      <vt:lpstr>ヒラギノ角ゴ ProN W3</vt:lpstr>
      <vt:lpstr>ヒラギノ角ゴ ProN W6</vt:lpstr>
      <vt:lpstr>Arial</vt:lpstr>
      <vt:lpstr>Helvetica Neue Thin</vt:lpstr>
      <vt:lpstr>White</vt:lpstr>
      <vt:lpstr>第3章 企業のグローバル化</vt:lpstr>
      <vt:lpstr>PowerPoint Presentation</vt:lpstr>
      <vt:lpstr>本章の問い</vt:lpstr>
      <vt:lpstr>1 グローバル企業</vt:lpstr>
      <vt:lpstr>2 なぜ企業は外国直接投資を行うのか</vt:lpstr>
      <vt:lpstr>垂直的外国直接投資</vt:lpstr>
      <vt:lpstr>PowerPoint Presentation</vt:lpstr>
      <vt:lpstr>企業内貿易</vt:lpstr>
      <vt:lpstr>垂直的外国直接投資の利益</vt:lpstr>
      <vt:lpstr>水平的外国直接投資</vt:lpstr>
      <vt:lpstr>PowerPoint Presentation</vt:lpstr>
      <vt:lpstr>輸出基地型外国直接投資</vt:lpstr>
      <vt:lpstr>PowerPoint Presentation</vt:lpstr>
      <vt:lpstr>市場参入戦略(1) 完全子会社と合弁事業</vt:lpstr>
      <vt:lpstr>市場参入戦略(2) グリーンフィールド投資と国際企業買収</vt:lpstr>
      <vt:lpstr>越境M&amp;A(企業合併買収)</vt:lpstr>
      <vt:lpstr>3 海外生産</vt:lpstr>
      <vt:lpstr>製造業のサービス化</vt:lpstr>
      <vt:lpstr>海外生産委託</vt:lpstr>
      <vt:lpstr>PowerPoint Presentation</vt:lpstr>
      <vt:lpstr>空洞化懸念</vt:lpstr>
      <vt:lpstr>空洞化の実証分析</vt:lpstr>
      <vt:lpstr>海外生産と国内雇用の関係</vt:lpstr>
      <vt:lpstr>国内回帰</vt:lpstr>
      <vt:lpstr>4 生産工程レベルの国際分業</vt:lpstr>
      <vt:lpstr>業務の海外移転</vt:lpstr>
      <vt:lpstr>PowerPoint Presentation</vt:lpstr>
      <vt:lpstr>付加価値貿易</vt:lpstr>
      <vt:lpstr>PowerPoint Presentation</vt:lpstr>
      <vt:lpstr>二重計上の問題</vt:lpstr>
      <vt:lpstr>5 外資系企業</vt:lpstr>
      <vt:lpstr>乏しい対日直接投資</vt:lpstr>
      <vt:lpstr>外資系企業の賃金プレミアム</vt:lpstr>
      <vt:lpstr>外資系企業の波及効果</vt:lpstr>
      <vt:lpstr>水平的/垂直的波及効果</vt:lpstr>
      <vt:lpstr>本章の問いの答え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ヘクシャー=オリーン・モデル</dc:title>
  <cp:lastModifiedBy>Ayumu Tanaka</cp:lastModifiedBy>
  <cp:revision>317</cp:revision>
  <dcterms:modified xsi:type="dcterms:W3CDTF">2023-10-17T05:27:26Z</dcterms:modified>
</cp:coreProperties>
</file>