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2" r:id="rId7"/>
    <p:sldId id="273" r:id="rId8"/>
    <p:sldId id="274" r:id="rId9"/>
    <p:sldId id="260" r:id="rId10"/>
    <p:sldId id="261" r:id="rId11"/>
    <p:sldId id="262" r:id="rId12"/>
    <p:sldId id="269" r:id="rId13"/>
    <p:sldId id="263" r:id="rId14"/>
    <p:sldId id="264" r:id="rId15"/>
    <p:sldId id="267" r:id="rId16"/>
    <p:sldId id="270" r:id="rId17"/>
    <p:sldId id="265"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8" autoAdjust="0"/>
    <p:restoredTop sz="94660"/>
  </p:normalViewPr>
  <p:slideViewPr>
    <p:cSldViewPr snapToGrid="0">
      <p:cViewPr>
        <p:scale>
          <a:sx n="134" d="100"/>
          <a:sy n="134" d="100"/>
        </p:scale>
        <p:origin x="130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5:06.19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602 202,'63'0,"1"0,6 0,3 0,4 0,2 0,1 0,0 0,-2 0,-1 0,-3 0,-1 0,-5 0,-2 0,-3 2,-2 1,-8 2,-1 1,37 10,-9 4,-8-1,-7 0,-9-3,-7-3,-8-4,-8-3,-6-2,-4 0,-3-1,0-1,1-1,2-1,5 0,8 0,6 0,4 0,1 0,-5 0,-6 0,-7 0,-4 0,-1 2,-3 2,-1 4,1 6,-10 0,0 7,-9 4,-2 8,0 5,-1 1,-12 0,-20 1,-26 3,13-19,-4-3,-7 1,-3-3,-10-3,-4-3,-7-3,-3-4,-3-3,-1-1,-3-1,0-1,5 0,2 0,5 0,3 0,7 0,2 0,8 0,2 0,6 0,2 0,-39-3,11-3,3-6,8-8,5-5,5-5,6-2,6-1,6 2,9 4,7 6,7 2,2 2,1 3,-3-2,4 1,2-8,3 5,-8-7,-21 3,-22-6,-10-1,5 4,19 6,20 4,13 4,53-17,-14 13,37-13,-24 14,9-2,25-2,-25 7,5 1,13-3,4 2,14 0,2 2,5 2,0 1,1 2,0 1,-5 3,-3 0,-11 0,-2 0,-6 0,-4 0,-10 0,-3 0,32 2,-18 1,-18 3,-10 2,-10-1,-6-1,-6-1,6 8,-5-1,11 11,1-1,6 6,3 0,-5-2,-6-5,-7-5,-8-2,-33 18,-38 6,7-8,-10 1,-19 2,-9-1,17-8,-3 0,-3-2,-9 0,-3-2,-1-1,19-6,-1 0,0-2,0-1,-19 1,2-2,1-1,9-3,2-2,4 0,-20-1,6-1,19-1,4 0,13 0,3 0,-24-4,18-4,16-5,14-3,12 2,8-3,-4-5,0-4,-9-7,-3 4,-1 0,4 3,5 6,7 2,10-15,30-5,5 7,9-1,25-4,12 3,-12 8,5 1,4 2,12 0,4 1,2 3,-19 5,1 1,0 1,1 0,-1 2,1 1,0 1,-1 0,-3 2,0 0,-1 0,-1 2,18-2,-2 1,-2 1,-8 1,-2 1,-2 0,22 1,-7-1,-17 1,-5 0,-17 0,-5 0,21 0,-19 1,-13 2,-10 2,-9 0,1 9,3 2,13 15,5 3,-2 1,-7-3,-12 0,-12 6,-15 16,-19 17,-18 9,-8-2,7-17,12-21,13-18,8-14,3-6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47.710"/>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1,'92'0,"5"0,1 0,-47 0,0 0,38 0,-14 0,-22 0,-19 0,-16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04.96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6,'80'0,"-9"0,-20 0,-14 0,-14 0,-9-2,-7 1,-4-2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31.84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1 151,'75'0,"16"0,-39 0,1 0,6 0,1 0,3 0,1 0,1 0,1 0,5 0,1 0,2 0,0 1,1 1,0 1,-2 2,-1 0,-3 1,-1 2,-3-1,-1 1,-5-1,0 0,-4-1,-1 0,-3 0,-2 0,44 4,-3 0,-6-1,-7 1,-8-1,-11-1,-7 0,-7-2,-4 0,-3 0,1-1,1 1,1-2,2 0,0 1,0-3,0 2,-3-2,-2 0,-5 0,-6-2,-6 0,-4 0,-6 0,0 0,3 0,6 0,13 0,9 0,4 0,-4 0,-11 0,-10 0,-8-1,-5-1,0-8,1-9,5-13,3-8,-3-3,-3 5,-5 10,-3 11,-2 8,-8 3,-3 0,-12-3,-8-1,-8-1,-8-2,-7-3,-4 1,-5 1,0 5,1 5,7 4,6 0,5 0,0 0,-3 0,-6 2,-4 3,0 2,0 1,4-1,0-3,2-3,2-1,1 0,1 0,2 0,0 0,0 0,-1 0,-3 2,-2 0,0 1,-3-1,0-2,1 0,0 0,0 0,-1 0,3 0,1 1,1 2,3 1,0 1,3-1,-1 0,-2-1,-4 1,-7-2,-5 0,-2-2,4 0,9 0,8 0,8 0,7 2,2 0,3 0,3 0,4-2,4 0,-1 0,-6 0,-12 0,-4 0,1 0,8 0,10 0,8-2,38-2,-22 2,26-3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2:02.7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95 203,'56'0,"10"0,17 0,8 0,6 0,-1 0,4 0,-47 0,0 0,1 0,0 0,1 0,1 1,-3 0,-1 1,47 4,-7 1,-8 0,-3 0,-3 1,-4 0,-6 0,-9-2,-8 0,-6-1,-6-1,-6-2,-4 1,-3-1,-1 0,2-1,2-1,1 2,2 0,-1 0,-1-1,0-1,0 0,2 0,2 0,-1 0,2 0,-2 0,-1 0,1 0,-2-1,1-2,0 0,-2-1,0 1,-1-1,-1-1,0 0,0-1,-4 0,0 1,-2 0,-1 0,2-1,2-2,3-2,2-2,-3 0,-4 2,-8 3,-5 2,-4-1,-5-11,-4 1,-6-10,-3 6,-1 3,-2 3,-3 2,-4 3,-6 0,-4 1,-5 2,-6 1,-11 2,-12 1,-15 1,-10 1,-5 0,-2 0,4 1,2 2,6 3,4 1,9 1,8-2,8-1,7-3,1 0,3-1,-4 1,-1 0,-2 1,-7 0,-6 0,-6 3,-2 0,0 2,4 0,3 1,4-1,5-1,3 1,1 0,2-1,4-1,2 0,2-1,2 0,3-1,2 1,4 2,1 0,-1 1,3 0,1 0,4-2,3-1,1-1,1-1,2-1,3-1,3-1,3 0,-2 0,0 0,-7 0,-4 0,0 0,3 0,6 0,5 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2:21.09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127 293,'94'0,"-39"0,2 0,11 0,3 0,7 0,2 0,-2 0,0 0,-2 0,-1 0,-4 0,-1 0,-7 1,-1-2,-3 0,-1 0,-3 0,-1-1,44-3,-3 0,-5 2,-7 1,-4 2,-8 0,-5 0,-5 0,-3 0,-1 0,1 0,-3 0,0 0,-2 0,-1 0,0 0,0 0,0 0,0 0,-1 0,-3 0,-2 0,-3 0,-1 0,-3 0,-2 0,2 0,-2 0,2 0,1 0,-5-2,-1-1,-2-1,-2-3,2 1,-3-1,-3 0,-1 1,-4-1,-3 1,-1-2,-3 1,1-2,-1-1,0 0,-3-1,-5 1,-3 0,-2 0,-3-4,-6 0,-16-3,-15 2,-16-1,-13 0,-8 2,-6 1,-6 6,-2 3,-2 1,0 3,5 0,4 0,6 0,0 0,1 0,0 0,3 0,3 0,1 0,0 0,-1 0,-4 2,-4 3,-4 1,-3 2,-1-1,-1-1,-2 1,-5-2,-4-2,48-2,0 0,0-1,-1 0,0 0,1 0,-47 0,7 0,8 0,11 0,8-2,7 0,6 0,3 0,5 2,5 0,4 0,5 0,0 0,1 3,0 5,1 5,4 2,6 0,4-2,5-1,0 5,2 5,-1 6,2 3,1-2,1-4,2-4,0-1,1-1,3 1,8 0,12 0,15 0,17-3,15-2,17-4,10-6,-44-3,0-2,5 0,1-1,-1-1,0-1,0-2,-1 0,-2-2,-1 0,-3 0,-1 0,47-4,-2 3,-2-1,-1 2,4 0,-3 1,2 0,1 0,3 0,-48 2,0 0,2 1,0 0,0 0,0 0,-2 0,-1 0,46 0,-10-2,-7 2,-6 0,-6-1,-7 1,-10 1,-9 0,-7 2,-5 0,0 0,-1 0,4 0,2 0,0 0,0 0,-7 0,-4 0,-9 0,-4 0,2 0,3 0,9 1,-11-1,0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5:25:29.929"/>
    </inkml:context>
    <inkml:brush xml:id="br0">
      <inkml:brushProperty name="width" value="0.2" units="cm"/>
      <inkml:brushProperty name="height" value="0.2" units="cm"/>
      <inkml:brushProperty name="color" value="#00A0D7"/>
    </inkml:brush>
  </inkml:definitions>
  <inkml:trace contextRef="#ctx0" brushRef="#br0">420 1 24575,'-41'0'0,"-2"0"0,2 0 0,1 0 0,3 0 0,5 2 0,1 9 0,0 13 0,3 13 0,3 8 0,4 5 0,4 1 0,3-1 0,4-4 0,5-6 0,2-6 0,3-1 0,0 0 0,0 1 0,0-3 0,2 0 0,4-3 0,5-1 0,3-4 0,0-4 0,-2-5 0,-3-4 0,-1-3 0,0-2 0,3 4 0,1 2 0,3-1 0,-1-2 0,-2-3 0,-3-3 0,1-1 0,-6-1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6.90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1,'90'0,"-3"0,-24 0,5 0,1 1,1 1,2 1,-1-1,-3-1,-4-1,-9 0,-6 0,-4 0,-6 0,-2 0,-3 0,-5 0,-2 0,-5 0,-1 0,-2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8.37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1,'65'1,"1"1,2-1,0 0,-11 0,-1-2,5 1,0 0,-1 0,-1 0,-2 0,0 0,-2 0,0 0,-1 0,-1 0,-1 0,-1 0,43 0,-11 4,-10 3,-11 2,-11 1,-12-2,-12-2,-10-2,-4-2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2.1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1,'69'0,"1"0,0 0,-2 0,-7 0,-2 0,3 0,-2 0,-7 1,-1 1,42 5,-15 3,-21 0,-14-3,-15-1,-11-3,-1 5,4 4,-2-1,4 4,-7-8,6 3,-4-3,13 0,-3-2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3.30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0,'89'0,"1"0,-15 0,9 0,1 0,6 0,-2 0,-10 0,-16 0,-20 0,-15 0,-16 0,-6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6.09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0,'97'4,"-7"1,-30 2,0-1,3-3,7 1,5-2,9 3,1 1,-3 2,-4 2,-8 1,-8 0,-5 0,-9 1,-5-2,-3 0,-3 0,-1-2,-2-1,-3 0,-3-2,-3 0,-2-1,0-2,-1 1,0-1,-1 0,3-1,-7 0,13 1,-3-1,13 1,3-2,2 0,-3 0,-5 0,-5 0,-3 0,0 0,0 0,3 0,0 0,3 0,-1 0,2 2,0 0,1 1,4 0,2-1,2 2,-1-1,-1 1,0 0,-4-2,-1 0,-1 0,-2 2,2 0,-1 0,1-2,-2-1,2-1,0 0,0 0,0 0,0 0,-2 0,-4 0,-1 0,-3 0,-2 0,-4 0,-3 0,4 3,-3-2,6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9.8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46,'75'0,"0"0,21 0,8 0,-15 0,5 0,5 0,-13 0,2 0,3 0,1 0,-12 0,2 0,1 0,1 0,0 0,3 0,1 0,1 0,0 0,-1 0,0 0,0 0,0 0,0 0,-1 0,-3 0,1 0,-2-1,0 2,-1-1,15 0,0 0,-3 1,-1 0,-8 1,-2 0,-1 0,-2 1,18 2,-2 1,-3 1,-10 0,-4 1,0 1,-7-1,-2 0,-1 1,28 2,-3 1,-7-3,-1-1,-3-1,-3-2,-7 0,-2-2,-7-1,-2-1,-7 0,-1 0,42-1,-15 0,-13 0,-7 0,-9 0,-7 2,-8 0,-10 1,-8 1,0-3,15 1,1-2,10 2,-13 0,-9 0,-8-1,17 2,-2-2,21 2,-1-3,1 0,-10 0,-10 0,-13 0,6 0,28 0,-1-2,9-1,25-4,7-3,-17 2,4-2,1-1,2-1,1-1,-1-1,-2 1,0-1,-2 1,-6 1,0 1,-3 0,20-3,-3 1,-10 5,-3 0,-12 4,-5 0,32 2,-14 2,-14 0,-10 0,-11 0,-14 0,-10 0,-5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7:1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1,'56'0,"3"0,3 0,-1 0,-2 0,2 0,-1 0,0 0,-6 0,-7 0,-3 0,-5 0,-5 0,-6 0,-7 0,-5 0,-5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17.576"/>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1,'63'0,"-1"0,-13 0,-2 0,-5 0,-5 0,-5 0,-3 0,0 0,-1 0,-1 0,-4 0,-5 0,-8 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677BE-C182-1CB9-1696-23C083608B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064C58-E600-0031-7496-BE4E95CC0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DC9FC0-51D1-0381-8CE9-DC81964BE727}"/>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C296A0FA-AEB3-E79F-2A48-130E0E865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5D7644-25C1-252B-12E4-3214D035C75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6289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505C8-CED6-E5B0-CE2A-8227F86911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BAC2B5-A5B6-D0A8-F4BC-152D78BF39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1C35C9-0C92-48C9-C0D1-4845CD642129}"/>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33345B6B-CCAF-4740-C0AC-3F58F608FC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865887-E8CF-01D4-956B-0BBB332FDC33}"/>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80615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7D4E9A-4951-B199-A440-5845CF36A7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3D0FC8-89B8-7DDE-36C8-96F81DFFCB8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34F32-422A-88D9-39DA-9D056F875076}"/>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E362B489-0FD0-3A60-9CFA-230F641201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FC3628-F215-DA17-A526-322E92B0DB1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751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3464A-9E6D-051F-DAE6-0BABFD2E90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FD3E6A-C91C-FE20-5B35-A2C92F7276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A40DE9-2DF5-B2C5-FFA8-A052A9866DD2}"/>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F928916E-2447-CD79-0BCC-E60645786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DB4647-D430-562B-D887-E5BD80C5E482}"/>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1184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E2A07-8CC0-A26F-D154-3817D79EEA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00B9E3-5FCA-F23E-A327-9A6488DD0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6CE1F61-BF93-A6BC-6601-2BD902698B39}"/>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287F56ED-B602-95EB-D282-96DE06C08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C73802-B493-3259-0076-1F9F6E2A21B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4821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1D86F-66C2-76BC-47EE-9EE9F973DD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25C76F-7413-2FE5-ED86-0BBF10D907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BAB9D4-C24C-1C68-A6DB-9A9956A81C3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0F81CD-DED8-FA9A-0309-76B47B1642E0}"/>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6" name="フッター プレースホルダー 5">
            <a:extLst>
              <a:ext uri="{FF2B5EF4-FFF2-40B4-BE49-F238E27FC236}">
                <a16:creationId xmlns:a16="http://schemas.microsoft.com/office/drawing/2014/main" id="{34B32BD2-5BF2-FEAE-E732-C99E27074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B85C67-2BAA-BA61-B453-D1E1FFB5ED77}"/>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91037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F8F4-4BE5-641B-89F6-A602EEC71F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9051B8-498F-94DD-7B5C-DF312D067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643195-35BC-5A3C-31D3-3F9FEDB5EC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AB6382-F3EF-C869-6307-762779DC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63F020-9ECF-71A7-1111-F6F64EAC0B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506F5F-B13B-F39B-51E3-A2DF680C81DF}"/>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8" name="フッター プレースホルダー 7">
            <a:extLst>
              <a:ext uri="{FF2B5EF4-FFF2-40B4-BE49-F238E27FC236}">
                <a16:creationId xmlns:a16="http://schemas.microsoft.com/office/drawing/2014/main" id="{87A17219-1A3B-7C55-974E-56C285EB80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9ED698-84D4-942B-F5AB-873DF7F2A5E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34213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63D83-917B-3BB7-AA0A-63E1E92B75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8DA6DC-4A00-D58B-64F8-47A6E7F31E6B}"/>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4" name="フッター プレースホルダー 3">
            <a:extLst>
              <a:ext uri="{FF2B5EF4-FFF2-40B4-BE49-F238E27FC236}">
                <a16:creationId xmlns:a16="http://schemas.microsoft.com/office/drawing/2014/main" id="{140A3D80-C919-16A7-7669-BA128041FC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35C815-E0A9-C417-E0D7-806FAE9288A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01901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330DA5-4783-BE28-0CBA-4571732AEC32}"/>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3" name="フッター プレースホルダー 2">
            <a:extLst>
              <a:ext uri="{FF2B5EF4-FFF2-40B4-BE49-F238E27FC236}">
                <a16:creationId xmlns:a16="http://schemas.microsoft.com/office/drawing/2014/main" id="{5A31A8B6-85E5-69FF-AA6C-A7A6843A94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00C3B3-6197-7DBB-64A1-67322115B5CA}"/>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6554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1C951-A9E1-F3CF-3826-AD1A61373B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0810BE-6188-8258-4B9A-D40461231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3F392D-F065-0745-2CF5-9B0DA0592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83C31E-C775-00C2-2EBC-1696C767D988}"/>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6" name="フッター プレースホルダー 5">
            <a:extLst>
              <a:ext uri="{FF2B5EF4-FFF2-40B4-BE49-F238E27FC236}">
                <a16:creationId xmlns:a16="http://schemas.microsoft.com/office/drawing/2014/main" id="{8A134ADA-2EF0-13C6-ECB3-C4C6C6EDCE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C7DC92-FBFA-6BE5-2D50-51BC15AC361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1129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AA96A-2275-E9A2-C61C-EF72101D32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6ECD9-DA3E-4CC1-B02F-A55688CD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797913-D305-09FD-5023-485F4398F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EFC251-90CC-3F82-5394-483457744DE3}"/>
              </a:ext>
            </a:extLst>
          </p:cNvPr>
          <p:cNvSpPr>
            <a:spLocks noGrp="1"/>
          </p:cNvSpPr>
          <p:nvPr>
            <p:ph type="dt" sz="half" idx="10"/>
          </p:nvPr>
        </p:nvSpPr>
        <p:spPr/>
        <p:txBody>
          <a:bodyPr/>
          <a:lstStyle/>
          <a:p>
            <a:fld id="{946D7A36-F86F-41AC-8E25-10121D59FE00}" type="datetimeFigureOut">
              <a:rPr kumimoji="1" lang="ja-JP" altLang="en-US" smtClean="0"/>
              <a:t>2023/10/24</a:t>
            </a:fld>
            <a:endParaRPr kumimoji="1" lang="ja-JP" altLang="en-US"/>
          </a:p>
        </p:txBody>
      </p:sp>
      <p:sp>
        <p:nvSpPr>
          <p:cNvPr id="6" name="フッター プレースホルダー 5">
            <a:extLst>
              <a:ext uri="{FF2B5EF4-FFF2-40B4-BE49-F238E27FC236}">
                <a16:creationId xmlns:a16="http://schemas.microsoft.com/office/drawing/2014/main" id="{204F7CB1-6DC1-3B5C-655E-A6AA020137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F49D92-C47E-2F95-6F22-46C13C5E8928}"/>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25842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4E16-D498-0520-F6DD-67188F53F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CA5BC8-B9CB-7313-973B-C2E122E96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C8BA4-FB4F-5E89-5441-854052B7B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7A36-F86F-41AC-8E25-10121D59FE00}" type="datetimeFigureOut">
              <a:rPr kumimoji="1" lang="ja-JP" altLang="en-US" smtClean="0"/>
              <a:t>2023/10/24</a:t>
            </a:fld>
            <a:endParaRPr kumimoji="1" lang="ja-JP" altLang="en-US"/>
          </a:p>
        </p:txBody>
      </p:sp>
      <p:sp>
        <p:nvSpPr>
          <p:cNvPr id="5" name="フッター プレースホルダー 4">
            <a:extLst>
              <a:ext uri="{FF2B5EF4-FFF2-40B4-BE49-F238E27FC236}">
                <a16:creationId xmlns:a16="http://schemas.microsoft.com/office/drawing/2014/main" id="{8D010D9D-D481-7E39-B48D-3F207009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232BEB-B494-B7DB-E351-D3216E894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53720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10"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D3D58-D783-E09F-DB75-F17AE9E5F5BF}"/>
              </a:ext>
            </a:extLst>
          </p:cNvPr>
          <p:cNvSpPr>
            <a:spLocks noGrp="1"/>
          </p:cNvSpPr>
          <p:nvPr>
            <p:ph type="ctrTitle"/>
          </p:nvPr>
        </p:nvSpPr>
        <p:spPr/>
        <p:txBody>
          <a:bodyPr>
            <a:normAutofit fontScale="90000"/>
          </a:bodyPr>
          <a:lstStyle/>
          <a:p>
            <a:r>
              <a:rPr kumimoji="1" lang="ja-JP" altLang="en-US" dirty="0"/>
              <a:t>第４章</a:t>
            </a:r>
            <a:br>
              <a:rPr kumimoji="1" lang="en-US" altLang="ja-JP" dirty="0"/>
            </a:br>
            <a:r>
              <a:rPr kumimoji="1" lang="ja-JP" altLang="en-US" dirty="0"/>
              <a:t>技術が貿易を決める</a:t>
            </a:r>
            <a:br>
              <a:rPr kumimoji="1" lang="en-US" altLang="ja-JP" dirty="0"/>
            </a:br>
            <a:r>
              <a:rPr kumimoji="1" lang="ja-JP" altLang="en-US" sz="5300" dirty="0"/>
              <a:t>リカード・モデル</a:t>
            </a:r>
            <a:endParaRPr kumimoji="1" lang="ja-JP" altLang="en-US" dirty="0"/>
          </a:p>
        </p:txBody>
      </p:sp>
      <p:sp>
        <p:nvSpPr>
          <p:cNvPr id="3" name="字幕 2">
            <a:extLst>
              <a:ext uri="{FF2B5EF4-FFF2-40B4-BE49-F238E27FC236}">
                <a16:creationId xmlns:a16="http://schemas.microsoft.com/office/drawing/2014/main" id="{7164DE4E-4C1F-4538-DE90-18E6F669C376}"/>
              </a:ext>
            </a:extLst>
          </p:cNvPr>
          <p:cNvSpPr>
            <a:spLocks noGrp="1"/>
          </p:cNvSpPr>
          <p:nvPr>
            <p:ph type="subTitle" idx="1"/>
          </p:nvPr>
        </p:nvSpPr>
        <p:spPr/>
        <p:txBody>
          <a:bodyPr/>
          <a:lstStyle/>
          <a:p>
            <a:endParaRPr kumimoji="1" lang="ja-JP"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A5E0F85-AC21-C868-14E9-F74707CBED3C}"/>
                  </a:ext>
                </a:extLst>
              </p14:cNvPr>
              <p14:cNvContentPartPr/>
              <p14:nvPr/>
            </p14:nvContentPartPr>
            <p14:xfrm>
              <a:off x="3118233" y="2272614"/>
              <a:ext cx="1113120" cy="290520"/>
            </p14:xfrm>
          </p:contentPart>
        </mc:Choice>
        <mc:Fallback>
          <p:pic>
            <p:nvPicPr>
              <p:cNvPr id="4" name="Ink 3">
                <a:extLst>
                  <a:ext uri="{FF2B5EF4-FFF2-40B4-BE49-F238E27FC236}">
                    <a16:creationId xmlns:a16="http://schemas.microsoft.com/office/drawing/2014/main" id="{EA5E0F85-AC21-C868-14E9-F74707CBED3C}"/>
                  </a:ext>
                </a:extLst>
              </p:cNvPr>
              <p:cNvPicPr/>
              <p:nvPr/>
            </p:nvPicPr>
            <p:blipFill>
              <a:blip r:embed="rId3"/>
              <a:stretch>
                <a:fillRect/>
              </a:stretch>
            </p:blipFill>
            <p:spPr>
              <a:xfrm>
                <a:off x="3046593" y="2128614"/>
                <a:ext cx="1256760" cy="578160"/>
              </a:xfrm>
              <a:prstGeom prst="rect">
                <a:avLst/>
              </a:prstGeom>
            </p:spPr>
          </p:pic>
        </mc:Fallback>
      </mc:AlternateContent>
    </p:spTree>
    <p:extLst>
      <p:ext uri="{BB962C8B-B14F-4D97-AF65-F5344CB8AC3E}">
        <p14:creationId xmlns:p14="http://schemas.microsoft.com/office/powerpoint/2010/main" val="89190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FE35E-ADCC-0A64-4B49-0419D5CB547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71676A1-ADCD-142F-24FB-CA306992CD46}"/>
              </a:ext>
            </a:extLst>
          </p:cNvPr>
          <p:cNvSpPr>
            <a:spLocks noGrp="1"/>
          </p:cNvSpPr>
          <p:nvPr>
            <p:ph sz="half" idx="1"/>
          </p:nvPr>
        </p:nvSpPr>
        <p:spPr>
          <a:xfrm>
            <a:off x="319088" y="3714749"/>
            <a:ext cx="5222296" cy="2902505"/>
          </a:xfrm>
        </p:spPr>
        <p:txBody>
          <a:bodyPr>
            <a:normAutofit lnSpcReduction="10000"/>
          </a:bodyPr>
          <a:lstStyle/>
          <a:p>
            <a:r>
              <a:rPr kumimoji="1" lang="ja-JP" altLang="en-US" dirty="0"/>
              <a:t>完全雇用・完全競争市場・収穫一定の生産技術（図</a:t>
            </a:r>
            <a:r>
              <a:rPr kumimoji="1" lang="en-US" altLang="ja-JP" dirty="0"/>
              <a:t>4</a:t>
            </a:r>
            <a:r>
              <a:rPr kumimoji="1" lang="ja-JP" altLang="en-US" dirty="0"/>
              <a:t>－</a:t>
            </a:r>
            <a:r>
              <a:rPr kumimoji="1" lang="en-US" altLang="ja-JP" dirty="0"/>
              <a:t>1</a:t>
            </a:r>
            <a:r>
              <a:rPr kumimoji="1" lang="ja-JP" altLang="en-US" dirty="0"/>
              <a:t>）を仮定</a:t>
            </a:r>
            <a:endParaRPr kumimoji="1" lang="en-US" altLang="ja-JP" dirty="0"/>
          </a:p>
          <a:p>
            <a:r>
              <a:rPr kumimoji="1" lang="ja-JP" altLang="en-US" dirty="0"/>
              <a:t>図</a:t>
            </a:r>
            <a:r>
              <a:rPr kumimoji="1" lang="en-US" altLang="ja-JP" dirty="0"/>
              <a:t>4</a:t>
            </a:r>
            <a:r>
              <a:rPr kumimoji="1" lang="ja-JP" altLang="en-US" dirty="0"/>
              <a:t>－</a:t>
            </a:r>
            <a:r>
              <a:rPr kumimoji="1" lang="en-US" altLang="ja-JP" dirty="0"/>
              <a:t>2</a:t>
            </a:r>
            <a:r>
              <a:rPr kumimoji="1" lang="ja-JP" altLang="en-US" dirty="0"/>
              <a:t>：労働をすべて使い切り生産可能なリンゴとコメの生産量を示した生産可能性フロンティア</a:t>
            </a:r>
            <a:endParaRPr kumimoji="1"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F2D4611E-CD64-E69F-CE79-30C95513B128}"/>
              </a:ext>
            </a:extLst>
          </p:cNvPr>
          <p:cNvPicPr>
            <a:picLocks noGrp="1" noChangeAspect="1"/>
          </p:cNvPicPr>
          <p:nvPr>
            <p:ph sz="half" idx="2"/>
          </p:nvPr>
        </p:nvPicPr>
        <p:blipFill>
          <a:blip r:embed="rId2"/>
          <a:stretch>
            <a:fillRect/>
          </a:stretch>
        </p:blipFill>
        <p:spPr>
          <a:xfrm>
            <a:off x="174453" y="390088"/>
            <a:ext cx="5487753" cy="2902506"/>
          </a:xfrm>
          <a:prstGeom prst="rect">
            <a:avLst/>
          </a:prstGeom>
        </p:spPr>
      </p:pic>
      <p:pic>
        <p:nvPicPr>
          <p:cNvPr id="6" name="図 5">
            <a:extLst>
              <a:ext uri="{FF2B5EF4-FFF2-40B4-BE49-F238E27FC236}">
                <a16:creationId xmlns:a16="http://schemas.microsoft.com/office/drawing/2014/main" id="{4514E220-C2D3-B3EE-7A79-B41728F49B5E}"/>
              </a:ext>
            </a:extLst>
          </p:cNvPr>
          <p:cNvPicPr>
            <a:picLocks noChangeAspect="1"/>
          </p:cNvPicPr>
          <p:nvPr/>
        </p:nvPicPr>
        <p:blipFill>
          <a:blip r:embed="rId3"/>
          <a:stretch>
            <a:fillRect/>
          </a:stretch>
        </p:blipFill>
        <p:spPr>
          <a:xfrm>
            <a:off x="5541383" y="390088"/>
            <a:ext cx="7129857" cy="5176838"/>
          </a:xfrm>
          <a:prstGeom prst="rect">
            <a:avLst/>
          </a:prstGeom>
        </p:spPr>
      </p:pic>
    </p:spTree>
    <p:extLst>
      <p:ext uri="{BB962C8B-B14F-4D97-AF65-F5344CB8AC3E}">
        <p14:creationId xmlns:p14="http://schemas.microsoft.com/office/powerpoint/2010/main" val="75598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6A44-FA5E-F6C8-A6B7-79CD66B63EE4}"/>
              </a:ext>
            </a:extLst>
          </p:cNvPr>
          <p:cNvSpPr>
            <a:spLocks noGrp="1"/>
          </p:cNvSpPr>
          <p:nvPr>
            <p:ph type="title"/>
          </p:nvPr>
        </p:nvSpPr>
        <p:spPr/>
        <p:txBody>
          <a:bodyPr/>
          <a:lstStyle/>
          <a:p>
            <a:r>
              <a:rPr kumimoji="1" lang="ja-JP" altLang="en-US" dirty="0"/>
              <a:t>閉鎖経済時の生産と消費</a:t>
            </a:r>
          </a:p>
        </p:txBody>
      </p:sp>
      <p:pic>
        <p:nvPicPr>
          <p:cNvPr id="5" name="コンテンツ プレースホルダー 4">
            <a:extLst>
              <a:ext uri="{FF2B5EF4-FFF2-40B4-BE49-F238E27FC236}">
                <a16:creationId xmlns:a16="http://schemas.microsoft.com/office/drawing/2014/main" id="{A348EA89-8505-EF63-0BEB-72E4E9E6BBFC}"/>
              </a:ext>
            </a:extLst>
          </p:cNvPr>
          <p:cNvPicPr>
            <a:picLocks noGrp="1" noChangeAspect="1"/>
          </p:cNvPicPr>
          <p:nvPr>
            <p:ph sz="half" idx="1"/>
          </p:nvPr>
        </p:nvPicPr>
        <p:blipFill>
          <a:blip r:embed="rId2"/>
          <a:stretch>
            <a:fillRect/>
          </a:stretch>
        </p:blipFill>
        <p:spPr>
          <a:xfrm>
            <a:off x="5472077" y="1913300"/>
            <a:ext cx="6864230" cy="3954099"/>
          </a:xfrm>
          <a:prstGeom prst="rect">
            <a:avLst/>
          </a:prstGeom>
        </p:spPr>
      </p:pic>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50283690-7370-BB12-EBED-BFF09BD099FE}"/>
                  </a:ext>
                </a:extLst>
              </p:cNvPr>
              <p:cNvSpPr>
                <a:spLocks noGrp="1"/>
              </p:cNvSpPr>
              <p:nvPr>
                <p:ph sz="half" idx="2"/>
              </p:nvPr>
            </p:nvSpPr>
            <p:spPr>
              <a:xfrm>
                <a:off x="452438" y="1409700"/>
                <a:ext cx="5562600" cy="5448300"/>
              </a:xfrm>
            </p:spPr>
            <p:txBody>
              <a:bodyPr>
                <a:normAutofit fontScale="85000" lnSpcReduction="20000"/>
              </a:bodyPr>
              <a:lstStyle/>
              <a:p>
                <a:r>
                  <a:rPr lang="ja-JP" altLang="en-US" dirty="0"/>
                  <a:t>生産量の決定</a:t>
                </a:r>
                <a:endParaRPr lang="en-US" altLang="ja-JP" dirty="0"/>
              </a:p>
              <a:p>
                <a:pPr>
                  <a:buFont typeface="Wingdings" panose="05000000000000000000" pitchFamily="2" charset="2"/>
                  <a:buChar char="Ø"/>
                </a:pPr>
                <a:r>
                  <a:rPr lang="ja-JP" altLang="en-US" dirty="0"/>
                  <a:t>日本リンゴに生産特化の場合の収入</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（生産量×単価）は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、一方コメに生産特化した場合の収入は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r>
                      <a:rPr lang="en-US" altLang="ja-JP" b="0" i="1" smtClean="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の時</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リンゴに生産特化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の場合には、コメに生産特化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の場合はリンゴとコメどちらを選ぶかが無差別</a:t>
                </a:r>
                <a:r>
                  <a:rPr lang="en-US" altLang="ja-JP"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両方を生産。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閉鎖経済下の相対価格は需要量（消費量）に応じて決定、リンゴとコメの両方に需要があるため両財が生産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ea typeface="Cambria Math" panose="02040503050406030204" pitchFamily="18" charset="0"/>
                    <a:sym typeface="Wingdings" panose="05000000000000000000" pitchFamily="2" charset="2"/>
                  </a:rPr>
                  <a:t></a:t>
                </a: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が閉鎖経済時の相対価格</a:t>
                </a:r>
                <a:endParaRPr lang="ja-JP" altLang="en-US" dirty="0"/>
              </a:p>
            </p:txBody>
          </p:sp>
        </mc:Choice>
        <mc:Fallback xmlns="">
          <p:sp>
            <p:nvSpPr>
              <p:cNvPr id="8" name="コンテンツ プレースホルダー 7">
                <a:extLst>
                  <a:ext uri="{FF2B5EF4-FFF2-40B4-BE49-F238E27FC236}">
                    <a16:creationId xmlns:a16="http://schemas.microsoft.com/office/drawing/2014/main" id="{50283690-7370-BB12-EBED-BFF09BD099FE}"/>
                  </a:ext>
                </a:extLst>
              </p:cNvPr>
              <p:cNvSpPr>
                <a:spLocks noGrp="1" noRot="1" noChangeAspect="1" noMove="1" noResize="1" noEditPoints="1" noAdjustHandles="1" noChangeArrowheads="1" noChangeShapeType="1" noTextEdit="1"/>
              </p:cNvSpPr>
              <p:nvPr>
                <p:ph sz="half" idx="2"/>
              </p:nvPr>
            </p:nvSpPr>
            <p:spPr>
              <a:xfrm>
                <a:off x="452438" y="1409700"/>
                <a:ext cx="5562600" cy="5448300"/>
              </a:xfrm>
              <a:blipFill>
                <a:blip r:embed="rId3"/>
                <a:stretch>
                  <a:fillRect l="-1643" t="-2461" r="-1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863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F8EEA0-8F8C-5FED-17B5-40247FF33704}"/>
              </a:ext>
            </a:extLst>
          </p:cNvPr>
          <p:cNvSpPr>
            <a:spLocks noGrp="1"/>
          </p:cNvSpPr>
          <p:nvPr>
            <p:ph type="title"/>
          </p:nvPr>
        </p:nvSpPr>
        <p:spPr>
          <a:xfrm>
            <a:off x="228600" y="32544"/>
            <a:ext cx="10515600" cy="1325563"/>
          </a:xfrm>
        </p:spPr>
        <p:txBody>
          <a:bodyPr>
            <a:normAutofit/>
          </a:bodyPr>
          <a:lstStyle/>
          <a:p>
            <a:r>
              <a:rPr lang="ja-JP" altLang="en-US" sz="3600" dirty="0"/>
              <a:t>交易条件と自由貿易</a:t>
            </a:r>
            <a:endParaRPr kumimoji="1" lang="ja-JP" altLang="en-US" sz="3600" dirty="0"/>
          </a:p>
        </p:txBody>
      </p:sp>
      <p:pic>
        <p:nvPicPr>
          <p:cNvPr id="5" name="コンテンツ プレースホルダー 5">
            <a:extLst>
              <a:ext uri="{FF2B5EF4-FFF2-40B4-BE49-F238E27FC236}">
                <a16:creationId xmlns:a16="http://schemas.microsoft.com/office/drawing/2014/main" id="{24D37EAA-ABF2-AB27-9DF8-E18D0944396B}"/>
              </a:ext>
            </a:extLst>
          </p:cNvPr>
          <p:cNvPicPr>
            <a:picLocks noGrp="1" noChangeAspect="1"/>
          </p:cNvPicPr>
          <p:nvPr>
            <p:ph sz="half" idx="2"/>
          </p:nvPr>
        </p:nvPicPr>
        <p:blipFill>
          <a:blip r:embed="rId2"/>
          <a:stretch>
            <a:fillRect/>
          </a:stretch>
        </p:blipFill>
        <p:spPr>
          <a:xfrm>
            <a:off x="4178393" y="904874"/>
            <a:ext cx="8013607" cy="4582801"/>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70C91D-6ED0-C0B4-5700-38C1E8B8D302}"/>
                  </a:ext>
                </a:extLst>
              </p:cNvPr>
              <p:cNvSpPr>
                <a:spLocks noGrp="1"/>
              </p:cNvSpPr>
              <p:nvPr>
                <p:ph sz="half" idx="1"/>
              </p:nvPr>
            </p:nvSpPr>
            <p:spPr>
              <a:xfrm>
                <a:off x="414338" y="1538287"/>
                <a:ext cx="11677650" cy="5691188"/>
              </a:xfrm>
            </p:spPr>
            <p:txBody>
              <a:bodyPr>
                <a:normAutofit fontScale="92500" lnSpcReduction="20000"/>
              </a:bodyPr>
              <a:lstStyle/>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閉鎖経済</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相対価格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日本は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=1.25</m:t>
                    </m:r>
                  </m:oMath>
                </a14:m>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は両者の相対</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価格の中間（</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リンゴ</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300</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単位生産</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コメ</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225</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単位</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生産</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得られた収入をもとに両国は消費量を決定。図中の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で</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限界代替率</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両国とも</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財を消費</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貿易量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点を結ぶ三角形の辺の長さ</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貿易の三角形（</a:t>
                </a:r>
                <a:r>
                  <a:rPr lang="en-US" altLang="ja-JP" sz="2400" b="1" dirty="0">
                    <a:effectLst/>
                    <a:latin typeface="Century" panose="02040604050505020304" pitchFamily="18" charset="0"/>
                    <a:ea typeface="ＭＳ 明朝" panose="02020609040205080304" pitchFamily="17" charset="-128"/>
                    <a:cs typeface="Times New Roman" panose="02020603050405020304" pitchFamily="18" charset="0"/>
                  </a:rPr>
                  <a:t>trade triangle</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貿易パターン：日本はリンゴ輸出・コメ輸入</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　タイはその逆</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3600" dirty="0"/>
              </a:p>
            </p:txBody>
          </p:sp>
        </mc:Choice>
        <mc:Fallback xmlns="">
          <p:sp>
            <p:nvSpPr>
              <p:cNvPr id="3" name="コンテンツ プレースホルダー 2">
                <a:extLst>
                  <a:ext uri="{FF2B5EF4-FFF2-40B4-BE49-F238E27FC236}">
                    <a16:creationId xmlns:a16="http://schemas.microsoft.com/office/drawing/2014/main" id="{0570C91D-6ED0-C0B4-5700-38C1E8B8D302}"/>
                  </a:ext>
                </a:extLst>
              </p:cNvPr>
              <p:cNvSpPr>
                <a:spLocks noGrp="1" noRot="1" noChangeAspect="1" noMove="1" noResize="1" noEditPoints="1" noAdjustHandles="1" noChangeArrowheads="1" noChangeShapeType="1" noTextEdit="1"/>
              </p:cNvSpPr>
              <p:nvPr>
                <p:ph sz="half" idx="1"/>
              </p:nvPr>
            </p:nvSpPr>
            <p:spPr>
              <a:xfrm>
                <a:off x="414338" y="1538287"/>
                <a:ext cx="11677650" cy="5691188"/>
              </a:xfrm>
              <a:blipFill>
                <a:blip r:embed="rId3"/>
                <a:stretch>
                  <a:fillRect l="-678" t="-2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13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5EC40-AEFA-9D38-86F3-90669CDF8F58}"/>
              </a:ext>
            </a:extLst>
          </p:cNvPr>
          <p:cNvSpPr>
            <a:spLocks noGrp="1"/>
          </p:cNvSpPr>
          <p:nvPr>
            <p:ph type="title"/>
          </p:nvPr>
        </p:nvSpPr>
        <p:spPr>
          <a:xfrm>
            <a:off x="838200" y="60320"/>
            <a:ext cx="10515600" cy="1325563"/>
          </a:xfrm>
        </p:spPr>
        <p:txBody>
          <a:bodyPr/>
          <a:lstStyle/>
          <a:p>
            <a:r>
              <a:rPr kumimoji="1" lang="ja-JP" altLang="en-US" dirty="0"/>
              <a:t>３　リカード・モデルの現実への適用</a:t>
            </a:r>
          </a:p>
        </p:txBody>
      </p:sp>
      <p:sp>
        <p:nvSpPr>
          <p:cNvPr id="3" name="コンテンツ プレースホルダー 2">
            <a:extLst>
              <a:ext uri="{FF2B5EF4-FFF2-40B4-BE49-F238E27FC236}">
                <a16:creationId xmlns:a16="http://schemas.microsoft.com/office/drawing/2014/main" id="{3DDA7E18-BA30-0E6F-4548-3441F4429A60}"/>
              </a:ext>
            </a:extLst>
          </p:cNvPr>
          <p:cNvSpPr>
            <a:spLocks noGrp="1"/>
          </p:cNvSpPr>
          <p:nvPr>
            <p:ph sz="half" idx="1"/>
          </p:nvPr>
        </p:nvSpPr>
        <p:spPr>
          <a:xfrm>
            <a:off x="228601" y="1362408"/>
            <a:ext cx="6186488" cy="5200650"/>
          </a:xfrm>
        </p:spPr>
        <p:txBody>
          <a:bodyPr>
            <a:normAutofit fontScale="92500" lnSpcReduction="10000"/>
          </a:bodyPr>
          <a:lstStyle/>
          <a:p>
            <a:r>
              <a:rPr kumimoji="1" lang="ja-JP" altLang="en-US" sz="2400" dirty="0"/>
              <a:t>財が多数あるときの比較優位と貿易パターン</a:t>
            </a:r>
            <a:endParaRPr kumimoji="1" lang="en-US" altLang="ja-JP" sz="2400" dirty="0"/>
          </a:p>
          <a:p>
            <a:r>
              <a:rPr kumimoji="1" lang="ja-JP" altLang="en-US" sz="2400" dirty="0"/>
              <a:t>リカード・モデルを</a:t>
            </a:r>
            <a:r>
              <a:rPr kumimoji="1" lang="en-US" altLang="ja-JP" sz="2400" dirty="0"/>
              <a:t>2 </a:t>
            </a:r>
            <a:r>
              <a:rPr kumimoji="1" lang="ja-JP" altLang="en-US" sz="2400" dirty="0"/>
              <a:t>国多数財に拡張</a:t>
            </a:r>
            <a:endParaRPr kumimoji="1" lang="en-US" altLang="ja-JP" sz="2400" dirty="0"/>
          </a:p>
          <a:p>
            <a:pPr marL="0" indent="0">
              <a:buNone/>
            </a:pPr>
            <a:r>
              <a:rPr kumimoji="1" lang="ja-JP" altLang="en-US" sz="2400" dirty="0"/>
              <a:t>例：</a:t>
            </a:r>
            <a:r>
              <a:rPr kumimoji="1" lang="en-US" altLang="ja-JP" sz="2400" dirty="0"/>
              <a:t>6</a:t>
            </a:r>
            <a:r>
              <a:rPr kumimoji="1" lang="ja-JP" altLang="en-US" sz="2400" dirty="0"/>
              <a:t>財、日タイ間</a:t>
            </a:r>
            <a:r>
              <a:rPr kumimoji="1" lang="en-US" altLang="ja-JP" sz="2400" dirty="0"/>
              <a:t>3.5</a:t>
            </a:r>
            <a:r>
              <a:rPr kumimoji="1" lang="ja-JP" altLang="en-US" sz="2400" dirty="0"/>
              <a:t>倍の賃金格差</a:t>
            </a:r>
            <a:endParaRPr kumimoji="1" lang="en-US" altLang="ja-JP" sz="2400" dirty="0"/>
          </a:p>
          <a:p>
            <a:pPr marL="0" indent="0">
              <a:buNone/>
            </a:pPr>
            <a:r>
              <a:rPr kumimoji="1" lang="ja-JP" altLang="en-US" sz="2400" dirty="0"/>
              <a:t>①日本がタイに比べてどの程度生産技術が優れているかを，投入係数の比率（タイ／日本）で各財について求める</a:t>
            </a:r>
            <a:endParaRPr kumimoji="1" lang="en-US" altLang="ja-JP" sz="2400" dirty="0"/>
          </a:p>
          <a:p>
            <a:pPr marL="0" indent="0">
              <a:buNone/>
            </a:pPr>
            <a:r>
              <a:rPr kumimoji="1" lang="ja-JP" altLang="en-US" sz="2400" dirty="0"/>
              <a:t>②縦軸に求めた投入係数の比率，横軸に各財を取り，日本が優れている順に並べる</a:t>
            </a:r>
            <a:endParaRPr kumimoji="1" lang="en-US" altLang="ja-JP" sz="2400" dirty="0"/>
          </a:p>
          <a:p>
            <a:pPr marL="0" indent="0">
              <a:buNone/>
            </a:pPr>
            <a:r>
              <a:rPr kumimoji="1" lang="ja-JP" altLang="en-US" sz="2400" dirty="0"/>
              <a:t>③ </a:t>
            </a:r>
            <a:r>
              <a:rPr kumimoji="1" lang="en-US" altLang="ja-JP" sz="2400" dirty="0"/>
              <a:t>3.5 </a:t>
            </a:r>
            <a:r>
              <a:rPr kumimoji="1" lang="ja-JP" altLang="en-US" sz="2400" dirty="0"/>
              <a:t>倍の賃金コストの差を考慮しても，なお日本に生産技術が優れている財が日本の比較優位財，賃金コストの差を埋められない財は，比較劣位すなわちタイの比較優位財</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医薬品・</a:t>
            </a:r>
            <a:r>
              <a:rPr kumimoji="1" lang="en-US" altLang="ja-JP" sz="2400" dirty="0">
                <a:sym typeface="Wingdings" panose="05000000000000000000" pitchFamily="2" charset="2"/>
              </a:rPr>
              <a:t>PC</a:t>
            </a:r>
            <a:r>
              <a:rPr kumimoji="1" lang="ja-JP" altLang="en-US" sz="2400" dirty="0">
                <a:sym typeface="Wingdings" panose="05000000000000000000" pitchFamily="2" charset="2"/>
              </a:rPr>
              <a:t>・リンゴ・時計は日本に比較優位</a:t>
            </a:r>
            <a:endParaRPr kumimoji="1" lang="en-US" altLang="ja-JP" sz="2400" dirty="0">
              <a:sym typeface="Wingdings" panose="05000000000000000000" pitchFamily="2" charset="2"/>
            </a:endParaRPr>
          </a:p>
          <a:p>
            <a:pPr marL="0" indent="0">
              <a:buNone/>
            </a:pPr>
            <a:r>
              <a:rPr lang="ja-JP" altLang="en-US" sz="2400" dirty="0">
                <a:sym typeface="Wingdings" panose="05000000000000000000" pitchFamily="2" charset="2"/>
              </a:rPr>
              <a:t>衣服・コメはタイに比較優位</a:t>
            </a:r>
            <a:endParaRPr kumimoji="1" lang="en-US" altLang="ja-JP" sz="2400" dirty="0"/>
          </a:p>
          <a:p>
            <a:endParaRPr kumimoji="1" lang="ja-JP" altLang="en-US" sz="2400" dirty="0"/>
          </a:p>
        </p:txBody>
      </p:sp>
      <p:pic>
        <p:nvPicPr>
          <p:cNvPr id="5" name="コンテンツ プレースホルダー 4">
            <a:extLst>
              <a:ext uri="{FF2B5EF4-FFF2-40B4-BE49-F238E27FC236}">
                <a16:creationId xmlns:a16="http://schemas.microsoft.com/office/drawing/2014/main" id="{B5BCE070-0E9F-E85B-1BD2-7F27B8EB17DB}"/>
              </a:ext>
            </a:extLst>
          </p:cNvPr>
          <p:cNvPicPr>
            <a:picLocks noGrp="1" noChangeAspect="1"/>
          </p:cNvPicPr>
          <p:nvPr>
            <p:ph sz="half" idx="2"/>
          </p:nvPr>
        </p:nvPicPr>
        <p:blipFill>
          <a:blip r:embed="rId2"/>
          <a:stretch>
            <a:fillRect/>
          </a:stretch>
        </p:blipFill>
        <p:spPr>
          <a:xfrm>
            <a:off x="6331331" y="2735599"/>
            <a:ext cx="5944427" cy="4299392"/>
          </a:xfrm>
          <a:prstGeom prst="rect">
            <a:avLst/>
          </a:prstGeom>
        </p:spPr>
      </p:pic>
      <p:pic>
        <p:nvPicPr>
          <p:cNvPr id="4" name="図 3">
            <a:extLst>
              <a:ext uri="{FF2B5EF4-FFF2-40B4-BE49-F238E27FC236}">
                <a16:creationId xmlns:a16="http://schemas.microsoft.com/office/drawing/2014/main" id="{42E3685F-68A4-6742-C8DC-107546E08784}"/>
              </a:ext>
            </a:extLst>
          </p:cNvPr>
          <p:cNvPicPr>
            <a:picLocks noChangeAspect="1"/>
          </p:cNvPicPr>
          <p:nvPr/>
        </p:nvPicPr>
        <p:blipFill>
          <a:blip r:embed="rId3"/>
          <a:stretch>
            <a:fillRect/>
          </a:stretch>
        </p:blipFill>
        <p:spPr>
          <a:xfrm>
            <a:off x="6267450" y="1286208"/>
            <a:ext cx="5924550" cy="1560390"/>
          </a:xfrm>
          <a:prstGeom prst="rect">
            <a:avLst/>
          </a:prstGeom>
        </p:spPr>
      </p:pic>
    </p:spTree>
    <p:extLst>
      <p:ext uri="{BB962C8B-B14F-4D97-AF65-F5344CB8AC3E}">
        <p14:creationId xmlns:p14="http://schemas.microsoft.com/office/powerpoint/2010/main" val="336177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518D2-62CE-7FFA-5275-46DECE151AE1}"/>
              </a:ext>
            </a:extLst>
          </p:cNvPr>
          <p:cNvSpPr>
            <a:spLocks noGrp="1"/>
          </p:cNvSpPr>
          <p:nvPr>
            <p:ph type="title"/>
          </p:nvPr>
        </p:nvSpPr>
        <p:spPr>
          <a:xfrm>
            <a:off x="357188" y="98425"/>
            <a:ext cx="10515600" cy="1325563"/>
          </a:xfrm>
        </p:spPr>
        <p:txBody>
          <a:bodyPr>
            <a:normAutofit/>
          </a:bodyPr>
          <a:lstStyle/>
          <a:p>
            <a:r>
              <a:rPr kumimoji="1" lang="ja-JP" altLang="en-US" sz="3200" dirty="0"/>
              <a:t>アジアの賃金上昇と生産の国内回帰</a:t>
            </a:r>
          </a:p>
        </p:txBody>
      </p:sp>
      <p:sp>
        <p:nvSpPr>
          <p:cNvPr id="3" name="コンテンツ プレースホルダー 2">
            <a:extLst>
              <a:ext uri="{FF2B5EF4-FFF2-40B4-BE49-F238E27FC236}">
                <a16:creationId xmlns:a16="http://schemas.microsoft.com/office/drawing/2014/main" id="{326F58BF-56B0-C37F-E4D7-86E1E42D23BF}"/>
              </a:ext>
            </a:extLst>
          </p:cNvPr>
          <p:cNvSpPr>
            <a:spLocks noGrp="1"/>
          </p:cNvSpPr>
          <p:nvPr>
            <p:ph sz="half" idx="1"/>
          </p:nvPr>
        </p:nvSpPr>
        <p:spPr>
          <a:xfrm>
            <a:off x="223838" y="1524000"/>
            <a:ext cx="5443537" cy="4403726"/>
          </a:xfrm>
        </p:spPr>
        <p:txBody>
          <a:bodyPr/>
          <a:lstStyle/>
          <a:p>
            <a:r>
              <a:rPr kumimoji="1" lang="ja-JP" altLang="en-US" dirty="0"/>
              <a:t>日本は</a:t>
            </a:r>
            <a:r>
              <a:rPr kumimoji="1" lang="en-US" altLang="ja-JP" dirty="0"/>
              <a:t>91 </a:t>
            </a:r>
            <a:r>
              <a:rPr kumimoji="1" lang="ja-JP" altLang="en-US" dirty="0"/>
              <a:t>年のバブル崩壊以降の平成不況を経て賃金は横ばい</a:t>
            </a:r>
            <a:endParaRPr kumimoji="1" lang="en-US" altLang="ja-JP" dirty="0"/>
          </a:p>
          <a:p>
            <a:r>
              <a:rPr kumimoji="1" lang="ja-JP" altLang="en-US" dirty="0"/>
              <a:t>一方アジア各国は成長、</a:t>
            </a:r>
            <a:r>
              <a:rPr kumimoji="1" lang="en-US" altLang="ja-JP" dirty="0"/>
              <a:t>15 </a:t>
            </a:r>
            <a:r>
              <a:rPr kumimoji="1" lang="ja-JP" altLang="en-US" dirty="0"/>
              <a:t>年には韓国が日本を抜く</a:t>
            </a:r>
            <a:endParaRPr kumimoji="1" lang="en-US" altLang="ja-JP" dirty="0"/>
          </a:p>
          <a:p>
            <a:r>
              <a:rPr kumimoji="1" lang="ja-JP" altLang="en-US" dirty="0"/>
              <a:t>賃上げや労働争議の増加によって，生産を国内回帰させる事例も（マツダ、パナソニック、キャノンなど）</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かつて比較優位を失った財の生産の国内回帰</a:t>
            </a:r>
            <a:endParaRPr kumimoji="1" lang="ja-JP" altLang="en-US" dirty="0"/>
          </a:p>
        </p:txBody>
      </p:sp>
      <p:pic>
        <p:nvPicPr>
          <p:cNvPr id="5" name="コンテンツ プレースホルダー 4">
            <a:extLst>
              <a:ext uri="{FF2B5EF4-FFF2-40B4-BE49-F238E27FC236}">
                <a16:creationId xmlns:a16="http://schemas.microsoft.com/office/drawing/2014/main" id="{9AC8B82D-3DC4-DCDB-269E-FFC45A26D4A4}"/>
              </a:ext>
            </a:extLst>
          </p:cNvPr>
          <p:cNvPicPr>
            <a:picLocks noGrp="1" noChangeAspect="1"/>
          </p:cNvPicPr>
          <p:nvPr>
            <p:ph sz="half" idx="2"/>
          </p:nvPr>
        </p:nvPicPr>
        <p:blipFill>
          <a:blip r:embed="rId2"/>
          <a:stretch>
            <a:fillRect/>
          </a:stretch>
        </p:blipFill>
        <p:spPr>
          <a:xfrm>
            <a:off x="5947604" y="976313"/>
            <a:ext cx="6333499" cy="5819775"/>
          </a:xfrm>
          <a:prstGeom prst="rect">
            <a:avLst/>
          </a:prstGeom>
        </p:spPr>
      </p:pic>
    </p:spTree>
    <p:extLst>
      <p:ext uri="{BB962C8B-B14F-4D97-AF65-F5344CB8AC3E}">
        <p14:creationId xmlns:p14="http://schemas.microsoft.com/office/powerpoint/2010/main" val="281372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A6916-4D21-7F2F-FF84-76A9E4F9DB6C}"/>
              </a:ext>
            </a:extLst>
          </p:cNvPr>
          <p:cNvSpPr>
            <a:spLocks noGrp="1"/>
          </p:cNvSpPr>
          <p:nvPr>
            <p:ph type="title"/>
          </p:nvPr>
        </p:nvSpPr>
        <p:spPr>
          <a:xfrm>
            <a:off x="723900" y="-120650"/>
            <a:ext cx="10515600" cy="1325563"/>
          </a:xfrm>
        </p:spPr>
        <p:txBody>
          <a:bodyPr>
            <a:normAutofit/>
          </a:bodyPr>
          <a:lstStyle/>
          <a:p>
            <a:r>
              <a:rPr kumimoji="1" lang="ja-JP" altLang="en-US" sz="3200" dirty="0"/>
              <a:t>産業間で生産要素は転用可能か</a:t>
            </a:r>
          </a:p>
        </p:txBody>
      </p:sp>
      <p:sp>
        <p:nvSpPr>
          <p:cNvPr id="3" name="コンテンツ プレースホルダー 2">
            <a:extLst>
              <a:ext uri="{FF2B5EF4-FFF2-40B4-BE49-F238E27FC236}">
                <a16:creationId xmlns:a16="http://schemas.microsoft.com/office/drawing/2014/main" id="{DC7DE660-ED4B-359E-DA6E-9503CECDAE5C}"/>
              </a:ext>
            </a:extLst>
          </p:cNvPr>
          <p:cNvSpPr>
            <a:spLocks noGrp="1"/>
          </p:cNvSpPr>
          <p:nvPr>
            <p:ph sz="half" idx="1"/>
          </p:nvPr>
        </p:nvSpPr>
        <p:spPr>
          <a:xfrm>
            <a:off x="276225" y="1004888"/>
            <a:ext cx="5757863" cy="5962649"/>
          </a:xfrm>
        </p:spPr>
        <p:txBody>
          <a:bodyPr>
            <a:normAutofit/>
          </a:bodyPr>
          <a:lstStyle/>
          <a:p>
            <a:r>
              <a:rPr kumimoji="1" lang="ja-JP" altLang="en-US" sz="2400" dirty="0"/>
              <a:t>現実には生産要素が異なる</a:t>
            </a:r>
            <a:r>
              <a:rPr lang="ja-JP" altLang="en-US" sz="2400" dirty="0"/>
              <a:t>製品間で転用不可能なケースも</a:t>
            </a:r>
            <a:endParaRPr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特殊要素</a:t>
            </a:r>
            <a:endParaRPr kumimoji="1" lang="en-US" altLang="ja-JP" sz="2400" dirty="0">
              <a:sym typeface="Wingdings" panose="05000000000000000000" pitchFamily="2" charset="2"/>
            </a:endParaRPr>
          </a:p>
          <a:p>
            <a:r>
              <a:rPr lang="ja-JP" altLang="en-US" sz="2400" dirty="0">
                <a:sym typeface="Wingdings" panose="05000000000000000000" pitchFamily="2" charset="2"/>
              </a:rPr>
              <a:t>特殊要素モデル</a:t>
            </a:r>
            <a:r>
              <a:rPr lang="en-US" altLang="ja-JP" sz="2400" dirty="0">
                <a:sym typeface="Wingdings" panose="05000000000000000000" pitchFamily="2" charset="2"/>
              </a:rPr>
              <a:t></a:t>
            </a:r>
            <a:r>
              <a:rPr lang="ja-JP" altLang="en-US" sz="2400" dirty="0">
                <a:sym typeface="Wingdings" panose="05000000000000000000" pitchFamily="2" charset="2"/>
              </a:rPr>
              <a:t>貿易の所得分配への影響分析に有用</a:t>
            </a:r>
            <a:endParaRPr lang="en-US" altLang="ja-JP" sz="2400" dirty="0">
              <a:sym typeface="Wingdings" panose="05000000000000000000" pitchFamily="2" charset="2"/>
            </a:endParaRPr>
          </a:p>
          <a:p>
            <a:r>
              <a:rPr kumimoji="1" lang="ja-JP" altLang="en-US" sz="2400" dirty="0">
                <a:sym typeface="Wingdings" panose="05000000000000000000" pitchFamily="2" charset="2"/>
              </a:rPr>
              <a:t>例：</a:t>
            </a:r>
            <a:r>
              <a:rPr kumimoji="1" lang="en-US" altLang="ja-JP" sz="2400" dirty="0">
                <a:sym typeface="Wingdings" panose="05000000000000000000" pitchFamily="2" charset="2"/>
              </a:rPr>
              <a:t>TPP</a:t>
            </a:r>
            <a:r>
              <a:rPr kumimoji="1" lang="ja-JP" altLang="en-US" sz="2400" dirty="0">
                <a:sym typeface="Wingdings" panose="05000000000000000000" pitchFamily="2" charset="2"/>
              </a:rPr>
              <a:t>交渉参加時の産業間の意見対立（製造業賛成⇔農業反対）</a:t>
            </a:r>
            <a:endParaRPr kumimoji="1" lang="en-US" altLang="ja-JP" sz="2400" dirty="0">
              <a:sym typeface="Wingdings" panose="05000000000000000000" pitchFamily="2" charset="2"/>
            </a:endParaRPr>
          </a:p>
          <a:p>
            <a:r>
              <a:rPr lang="ja-JP" altLang="en-US" sz="2400" dirty="0">
                <a:sym typeface="Wingdings" panose="05000000000000000000" pitchFamily="2" charset="2"/>
              </a:rPr>
              <a:t>モデルの設定</a:t>
            </a:r>
            <a:endParaRPr lang="en-US" altLang="ja-JP" sz="2400" dirty="0">
              <a:sym typeface="Wingdings" panose="05000000000000000000" pitchFamily="2" charset="2"/>
            </a:endParaRPr>
          </a:p>
          <a:p>
            <a:r>
              <a:rPr kumimoji="1" lang="ja-JP" altLang="en-US" sz="2400" dirty="0">
                <a:sym typeface="Wingdings" panose="05000000000000000000" pitchFamily="2" charset="2"/>
              </a:rPr>
              <a:t>製造業と農業、生産要素は資本・労働・土地、資本は製造業のみに利用可能、土地は農業にのみ利用可能な特殊要素，労働は</a:t>
            </a:r>
            <a:r>
              <a:rPr kumimoji="1" lang="en-US" altLang="ja-JP" sz="2400" dirty="0">
                <a:sym typeface="Wingdings" panose="05000000000000000000" pitchFamily="2" charset="2"/>
              </a:rPr>
              <a:t>2 </a:t>
            </a:r>
            <a:r>
              <a:rPr kumimoji="1" lang="ja-JP" altLang="en-US" sz="2400" dirty="0">
                <a:sym typeface="Wingdings" panose="05000000000000000000" pitchFamily="2" charset="2"/>
              </a:rPr>
              <a:t>部門で転用可能</a:t>
            </a:r>
            <a:endParaRPr kumimoji="1" lang="ja-JP" altLang="en-US" sz="2400"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EE56FADB-2EB0-36FA-E487-90BCB428EE10}"/>
                  </a:ext>
                </a:extLst>
              </p:cNvPr>
              <p:cNvSpPr>
                <a:spLocks noGrp="1"/>
              </p:cNvSpPr>
              <p:nvPr>
                <p:ph sz="half" idx="2"/>
              </p:nvPr>
            </p:nvSpPr>
            <p:spPr>
              <a:xfrm>
                <a:off x="5995988" y="938212"/>
                <a:ext cx="6110287" cy="6029325"/>
              </a:xfrm>
            </p:spPr>
            <p:txBody>
              <a:bodyPr>
                <a:noAutofit/>
              </a:bodyPr>
              <a:lstStyle/>
              <a:p>
                <a:pPr indent="133350" algn="just"/>
                <a:r>
                  <a:rPr lang="ja-JP" altLang="ja-JP" sz="2400" kern="100" dirty="0">
                    <a:effectLst/>
                    <a:ea typeface="ＭＳ 明朝" panose="02020609040205080304" pitchFamily="17" charset="-128"/>
                    <a:cs typeface="Times New Roman" panose="02020603050405020304" pitchFamily="18" charset="0"/>
                  </a:rPr>
                  <a:t>製造業</a:t>
                </a:r>
                <a:r>
                  <a:rPr lang="en-US" altLang="ja-JP" sz="2400" kern="100" dirty="0">
                    <a:effectLst/>
                    <a:ea typeface="ＭＳ 明朝" panose="02020609040205080304" pitchFamily="17" charset="-128"/>
                    <a:cs typeface="Times New Roman" panose="02020603050405020304" pitchFamily="18" charset="0"/>
                  </a:rPr>
                  <a:t>M</a:t>
                </a:r>
                <a:r>
                  <a:rPr lang="ja-JP" altLang="ja-JP" sz="2400" kern="100" dirty="0">
                    <a:effectLst/>
                    <a:ea typeface="ＭＳ 明朝" panose="02020609040205080304" pitchFamily="17" charset="-128"/>
                    <a:cs typeface="Times New Roman" panose="02020603050405020304" pitchFamily="18" charset="0"/>
                  </a:rPr>
                  <a:t>と農業</a:t>
                </a:r>
                <a:r>
                  <a:rPr lang="en-US" altLang="ja-JP" sz="2400" kern="100" dirty="0">
                    <a:effectLst/>
                    <a:ea typeface="ＭＳ 明朝" panose="02020609040205080304" pitchFamily="17" charset="-128"/>
                    <a:cs typeface="Times New Roman" panose="02020603050405020304" pitchFamily="18" charset="0"/>
                  </a:rPr>
                  <a:t>A</a:t>
                </a:r>
                <a:r>
                  <a:rPr lang="ja-JP" altLang="ja-JP" sz="2400" kern="100" dirty="0">
                    <a:effectLst/>
                    <a:ea typeface="ＭＳ 明朝" panose="02020609040205080304" pitchFamily="17" charset="-128"/>
                    <a:cs typeface="Times New Roman" panose="02020603050405020304" pitchFamily="18" charset="0"/>
                  </a:rPr>
                  <a:t>の</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a:t>
                </a:r>
                <a:r>
                  <a:rPr lang="ja-JP" altLang="en-US" sz="2400" kern="100" dirty="0">
                    <a:effectLst/>
                    <a:ea typeface="ＭＳ 明朝" panose="02020609040205080304" pitchFamily="17" charset="-128"/>
                    <a:cs typeface="Times New Roman" panose="02020603050405020304" pitchFamily="18" charset="0"/>
                  </a:rPr>
                  <a:t>の</a:t>
                </a:r>
                <a:r>
                  <a:rPr lang="ja-JP" altLang="ja-JP" sz="2400" kern="100" dirty="0">
                    <a:effectLst/>
                    <a:ea typeface="ＭＳ 明朝" panose="02020609040205080304" pitchFamily="17" charset="-128"/>
                    <a:cs typeface="Times New Roman" panose="02020603050405020304" pitchFamily="18" charset="0"/>
                  </a:rPr>
                  <a:t>生産関数</a:t>
                </a:r>
              </a:p>
              <a:p>
                <a:pPr indent="0" algn="ctr">
                  <a:buNone/>
                </a:pP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endParaRPr lang="ja-JP" altLang="ja-JP" sz="2400" kern="100" dirty="0">
                  <a:effectLst/>
                  <a:ea typeface="ＭＳ 明朝" panose="02020609040205080304" pitchFamily="17" charset="-128"/>
                  <a:cs typeface="Times New Roman" panose="02020603050405020304" pitchFamily="18" charset="0"/>
                </a:endParaRPr>
              </a:p>
              <a:p>
                <a:pPr algn="just"/>
                <a14:m>
                  <m:oMath xmlns:m="http://schemas.openxmlformats.org/officeDocument/2006/math">
                    <m:sSub>
                      <m:sSubPr>
                        <m:ctrlPr>
                          <a:rPr lang="ja-JP" altLang="ja-JP"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は資本、</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は農地、</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oMath>
                </a14:m>
                <a:r>
                  <a:rPr lang="ja-JP" altLang="ja-JP" sz="2400" kern="100" dirty="0">
                    <a:effectLst/>
                    <a:ea typeface="ＭＳ 明朝" panose="02020609040205080304" pitchFamily="17" charset="-128"/>
                    <a:cs typeface="Times New Roman" panose="02020603050405020304" pitchFamily="18" charset="0"/>
                  </a:rPr>
                  <a:t>は</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部門間で転用可能な労働であり</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財価格を工業品は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a:t>
                </a:r>
                <a:r>
                  <a:rPr lang="ja-JP" altLang="en-US" sz="2400" kern="100" dirty="0">
                    <a:effectLst/>
                    <a:ea typeface="ＭＳ 明朝" panose="02020609040205080304" pitchFamily="17" charset="-128"/>
                    <a:cs typeface="Times New Roman" panose="02020603050405020304" pitchFamily="18" charset="0"/>
                  </a:rPr>
                  <a:t>　</a:t>
                </a:r>
                <a:r>
                  <a:rPr lang="ja-JP" altLang="ja-JP" sz="2400" kern="100" dirty="0">
                    <a:effectLst/>
                    <a:ea typeface="ＭＳ 明朝" panose="02020609040205080304" pitchFamily="17" charset="-128"/>
                    <a:cs typeface="Times New Roman" panose="02020603050405020304" pitchFamily="18" charset="0"/>
                  </a:rPr>
                  <a:t>農産品価格は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生産要素の価格は資本レンタル料を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、土地のレンタル料を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、賃金を</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利潤関数はそれぞれ次式</a:t>
                </a:r>
              </a:p>
              <a:p>
                <a:pPr algn="ct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ja-JP" altLang="ja-JP" sz="2400" kern="100" dirty="0">
                  <a:effectLst/>
                  <a:ea typeface="ＭＳ 明朝" panose="02020609040205080304" pitchFamily="17" charset="-128"/>
                  <a:cs typeface="Times New Roman" panose="02020603050405020304" pitchFamily="18" charset="0"/>
                </a:endParaRPr>
              </a:p>
              <a:p>
                <a:r>
                  <a:rPr lang="ja-JP" altLang="en-US" sz="2400" dirty="0">
                    <a:ea typeface="ＭＳ 明朝" panose="02020609040205080304" pitchFamily="17" charset="-128"/>
                    <a:cs typeface="Times New Roman" panose="02020603050405020304" pitchFamily="18" charset="0"/>
                  </a:rPr>
                  <a:t>労働</a:t>
                </a:r>
                <a:r>
                  <a:rPr lang="ja-JP" altLang="en-US" sz="2400" dirty="0">
                    <a:effectLst/>
                    <a:ea typeface="ＭＳ 明朝" panose="02020609040205080304" pitchFamily="17" charset="-128"/>
                    <a:cs typeface="Times New Roman" panose="02020603050405020304" pitchFamily="18" charset="0"/>
                  </a:rPr>
                  <a:t>供給量は</a:t>
                </a:r>
                <a:r>
                  <a:rPr lang="ja-JP" altLang="ja-JP" sz="2400" dirty="0">
                    <a:effectLst/>
                    <a:ea typeface="ＭＳ 明朝" panose="02020609040205080304" pitchFamily="17" charset="-128"/>
                    <a:cs typeface="Times New Roman" panose="02020603050405020304" pitchFamily="18" charset="0"/>
                  </a:rPr>
                  <a:t>労働の限界生産物（</a:t>
                </a:r>
                <a:r>
                  <a:rPr lang="en-US" altLang="ja-JP" sz="2400" dirty="0">
                    <a:effectLst/>
                    <a:ea typeface="ＭＳ 明朝" panose="02020609040205080304" pitchFamily="17" charset="-128"/>
                    <a:cs typeface="Times New Roman" panose="02020603050405020304" pitchFamily="18" charset="0"/>
                  </a:rPr>
                  <a:t>Marginal product of labor: </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den>
                    </m:f>
                  </m:oMath>
                </a14:m>
                <a:r>
                  <a:rPr lang="ja-JP" altLang="ja-JP" sz="2400" dirty="0">
                    <a:effectLst/>
                    <a:ea typeface="ＭＳ 明朝" panose="02020609040205080304" pitchFamily="17" charset="-128"/>
                    <a:cs typeface="Times New Roman" panose="02020603050405020304" pitchFamily="18" charset="0"/>
                  </a:rPr>
                  <a:t>）価値と賃金が等しくなるよう決定</a:t>
                </a:r>
                <a:endParaRPr lang="en-US" altLang="ja-JP" sz="2400" dirty="0">
                  <a:effectLst/>
                  <a:ea typeface="ＭＳ 明朝" panose="02020609040205080304" pitchFamily="17" charset="-128"/>
                  <a:cs typeface="Times New Roman" panose="02020603050405020304" pitchFamily="18" charset="0"/>
                </a:endParaRPr>
              </a:p>
              <a:p>
                <a:pPr marL="0" indent="0">
                  <a:buNone/>
                </a:pPr>
                <a:r>
                  <a:rPr lang="en-US" altLang="ja-JP" sz="18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ja-JP"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ja-JP" altLang="en-US" sz="2400" dirty="0"/>
              </a:p>
            </p:txBody>
          </p:sp>
        </mc:Choice>
        <mc:Fallback xmlns="">
          <p:sp>
            <p:nvSpPr>
              <p:cNvPr id="6" name="コンテンツ プレースホルダー 5">
                <a:extLst>
                  <a:ext uri="{FF2B5EF4-FFF2-40B4-BE49-F238E27FC236}">
                    <a16:creationId xmlns:a16="http://schemas.microsoft.com/office/drawing/2014/main" id="{EE56FADB-2EB0-36FA-E487-90BCB428EE10}"/>
                  </a:ext>
                </a:extLst>
              </p:cNvPr>
              <p:cNvSpPr>
                <a:spLocks noGrp="1" noRot="1" noChangeAspect="1" noMove="1" noResize="1" noEditPoints="1" noAdjustHandles="1" noChangeArrowheads="1" noChangeShapeType="1" noTextEdit="1"/>
              </p:cNvSpPr>
              <p:nvPr>
                <p:ph sz="half" idx="2"/>
              </p:nvPr>
            </p:nvSpPr>
            <p:spPr>
              <a:xfrm>
                <a:off x="5995988" y="938212"/>
                <a:ext cx="6110287" cy="6029325"/>
              </a:xfrm>
              <a:blipFill>
                <a:blip r:embed="rId2"/>
                <a:stretch>
                  <a:fillRect l="-1397" t="-1921" r="-1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90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7DA0B-C3E6-08E3-D627-3D3AFC0CF562}"/>
              </a:ext>
            </a:extLst>
          </p:cNvPr>
          <p:cNvSpPr>
            <a:spLocks noGrp="1"/>
          </p:cNvSpPr>
          <p:nvPr>
            <p:ph type="title"/>
          </p:nvPr>
        </p:nvSpPr>
        <p:spPr>
          <a:xfrm>
            <a:off x="838200" y="41274"/>
            <a:ext cx="10515600" cy="1325563"/>
          </a:xfrm>
        </p:spPr>
        <p:txBody>
          <a:bodyPr/>
          <a:lstStyle/>
          <a:p>
            <a:r>
              <a:rPr kumimoji="1" lang="ja-JP" altLang="en-US" dirty="0"/>
              <a:t>特殊要素モデルによる所得分配の描写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C6C9902-9D8C-156F-4C39-AC94DEFB8AA0}"/>
                  </a:ext>
                </a:extLst>
              </p:cNvPr>
              <p:cNvSpPr>
                <a:spLocks noGrp="1"/>
              </p:cNvSpPr>
              <p:nvPr>
                <p:ph sz="half" idx="1"/>
              </p:nvPr>
            </p:nvSpPr>
            <p:spPr>
              <a:xfrm>
                <a:off x="166688" y="1452563"/>
                <a:ext cx="5543550" cy="5319712"/>
              </a:xfrm>
            </p:spPr>
            <p:txBody>
              <a:bodyPr>
                <a:normAutofit fontScale="92500" lnSpcReduction="10000"/>
              </a:bodyPr>
              <a:lstStyle/>
              <a:p>
                <a:pPr algn="l"/>
                <a:r>
                  <a:rPr kumimoji="1" lang="ja-JP" altLang="en-US" dirty="0"/>
                  <a:t>図</a:t>
                </a:r>
                <a:r>
                  <a:rPr kumimoji="1" lang="en-US" altLang="ja-JP" dirty="0"/>
                  <a:t>4</a:t>
                </a:r>
                <a:r>
                  <a:rPr kumimoji="1" lang="ja-JP" altLang="en-US" dirty="0"/>
                  <a:t>－</a:t>
                </a:r>
                <a:r>
                  <a:rPr kumimoji="1" lang="en-US" altLang="ja-JP" dirty="0"/>
                  <a:t>7</a:t>
                </a:r>
                <a:r>
                  <a:rPr kumimoji="1" lang="ja-JP" altLang="en-US" dirty="0"/>
                  <a:t>：</a:t>
                </a:r>
                <a:r>
                  <a:rPr lang="ja-JP" altLang="en-US" b="0" i="0" u="none" strike="noStrike" baseline="0" dirty="0">
                    <a:latin typeface="UDReiminPr6N-Light"/>
                  </a:rPr>
                  <a:t>生産関数で収穫逓減が仮定</a:t>
                </a:r>
                <a:r>
                  <a:rPr lang="en-US" altLang="ja-JP" b="0" i="0" u="none" strike="noStrike" baseline="0" dirty="0">
                    <a:latin typeface="UDReiminPr6N-Light"/>
                    <a:sym typeface="Wingdings" panose="05000000000000000000" pitchFamily="2" charset="2"/>
                  </a:rPr>
                  <a:t>MPL</a:t>
                </a:r>
                <a:r>
                  <a:rPr lang="ja-JP" altLang="en-US" b="0" i="0" u="none" strike="noStrike" baseline="0" dirty="0">
                    <a:latin typeface="UDReiminPr6N-Light"/>
                    <a:sym typeface="Wingdings" panose="05000000000000000000" pitchFamily="2" charset="2"/>
                  </a:rPr>
                  <a:t>は</a:t>
                </a:r>
                <a:r>
                  <a:rPr lang="en-US" altLang="ja-JP" b="0" i="0" u="none" strike="noStrike" baseline="0" dirty="0">
                    <a:latin typeface="UDReiminPr6N-Light"/>
                    <a:sym typeface="Wingdings" panose="05000000000000000000" pitchFamily="2" charset="2"/>
                  </a:rPr>
                  <a:t>L</a:t>
                </a:r>
                <a:r>
                  <a:rPr lang="ja-JP" altLang="en-US" dirty="0">
                    <a:latin typeface="UDReiminPr6N-Light"/>
                    <a:sym typeface="Wingdings" panose="05000000000000000000" pitchFamily="2" charset="2"/>
                  </a:rPr>
                  <a:t>増に対して減少</a:t>
                </a:r>
                <a:endParaRPr lang="en-US" altLang="ja-JP" dirty="0">
                  <a:latin typeface="UDReiminPr6N-Light"/>
                  <a:sym typeface="Wingdings" panose="05000000000000000000" pitchFamily="2" charset="2"/>
                </a:endParaRPr>
              </a:p>
              <a:p>
                <a:pPr algn="l"/>
                <a:r>
                  <a:rPr kumimoji="1" lang="ja-JP" altLang="en-US" dirty="0">
                    <a:latin typeface="UDReiminPr6N-Light"/>
                    <a:sym typeface="Wingdings" panose="05000000000000000000" pitchFamily="2" charset="2"/>
                  </a:rPr>
                  <a:t>左から右へ製造業、右から左に農業</a:t>
                </a:r>
                <a:endParaRPr kumimoji="1" lang="en-US" altLang="ja-JP" dirty="0">
                  <a:latin typeface="UDReiminPr6N-Light"/>
                  <a:sym typeface="Wingdings" panose="05000000000000000000" pitchFamily="2" charset="2"/>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Ｅ点で</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部門の限界生産物価値が等しくなり、労働者の配分</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i="1">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と賃金</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が決定</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限界生産物価値のうち、労働者は</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に相当する部分を受け取り、残余の価値は製造業の場合には資本家（斜線部分）が、農業の場合には地主（ドット部分）が受け取る</a:t>
                </a:r>
                <a:endParaRPr lang="en-US" altLang="ja-JP" dirty="0">
                  <a:effectLst/>
                  <a:latin typeface="UDReiminPr6N-Light"/>
                  <a:ea typeface="ＭＳ 明朝" panose="02020609040205080304" pitchFamily="17" charset="-128"/>
                  <a:cs typeface="Times New Roman" panose="02020603050405020304" pitchFamily="18" charset="0"/>
                  <a:sym typeface="Wingdings" panose="05000000000000000000" pitchFamily="2" charset="2"/>
                </a:endParaRPr>
              </a:p>
              <a:p>
                <a:pPr algn="l"/>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C6C9902-9D8C-156F-4C39-AC94DEFB8AA0}"/>
                  </a:ext>
                </a:extLst>
              </p:cNvPr>
              <p:cNvSpPr>
                <a:spLocks noGrp="1" noRot="1" noChangeAspect="1" noMove="1" noResize="1" noEditPoints="1" noAdjustHandles="1" noChangeArrowheads="1" noChangeShapeType="1" noTextEdit="1"/>
              </p:cNvSpPr>
              <p:nvPr>
                <p:ph sz="half" idx="1"/>
              </p:nvPr>
            </p:nvSpPr>
            <p:spPr>
              <a:xfrm>
                <a:off x="166688" y="1452563"/>
                <a:ext cx="5543550" cy="5319712"/>
              </a:xfrm>
              <a:blipFill>
                <a:blip r:embed="rId2"/>
                <a:stretch>
                  <a:fillRect l="-1978" t="-2291" r="-659"/>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2B366F0-2C4D-2BC4-B111-25D189911654}"/>
              </a:ext>
            </a:extLst>
          </p:cNvPr>
          <p:cNvPicPr>
            <a:picLocks noGrp="1" noChangeAspect="1"/>
          </p:cNvPicPr>
          <p:nvPr>
            <p:ph sz="half" idx="2"/>
          </p:nvPr>
        </p:nvPicPr>
        <p:blipFill>
          <a:blip r:embed="rId3"/>
          <a:stretch>
            <a:fillRect/>
          </a:stretch>
        </p:blipFill>
        <p:spPr>
          <a:xfrm>
            <a:off x="5572121" y="1366837"/>
            <a:ext cx="6818015" cy="4848225"/>
          </a:xfrm>
          <a:prstGeom prst="rect">
            <a:avLst/>
          </a:prstGeom>
        </p:spPr>
      </p:pic>
    </p:spTree>
    <p:extLst>
      <p:ext uri="{BB962C8B-B14F-4D97-AF65-F5344CB8AC3E}">
        <p14:creationId xmlns:p14="http://schemas.microsoft.com/office/powerpoint/2010/main" val="13959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E35CC-A6D8-3710-CA01-E934AAD1C8FD}"/>
              </a:ext>
            </a:extLst>
          </p:cNvPr>
          <p:cNvSpPr>
            <a:spLocks noGrp="1"/>
          </p:cNvSpPr>
          <p:nvPr>
            <p:ph type="title"/>
          </p:nvPr>
        </p:nvSpPr>
        <p:spPr>
          <a:xfrm>
            <a:off x="762000" y="18255"/>
            <a:ext cx="10515600" cy="1325563"/>
          </a:xfrm>
        </p:spPr>
        <p:txBody>
          <a:bodyPr>
            <a:normAutofit/>
          </a:bodyPr>
          <a:lstStyle/>
          <a:p>
            <a:r>
              <a:rPr kumimoji="1" lang="ja-JP" altLang="en-US" dirty="0"/>
              <a:t>貿易自由化の推進は国内の所得分配にどのような変化をもたらす</a:t>
            </a:r>
            <a:r>
              <a:rPr lang="ja-JP" altLang="en-US" dirty="0"/>
              <a:t>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038D26-6070-192F-9461-415FAA701707}"/>
                  </a:ext>
                </a:extLst>
              </p:cNvPr>
              <p:cNvSpPr>
                <a:spLocks noGrp="1"/>
              </p:cNvSpPr>
              <p:nvPr>
                <p:ph sz="half" idx="1"/>
              </p:nvPr>
            </p:nvSpPr>
            <p:spPr>
              <a:xfrm>
                <a:off x="119064" y="1519238"/>
                <a:ext cx="5276850" cy="4657725"/>
              </a:xfrm>
            </p:spPr>
            <p:txBody>
              <a:bodyPr>
                <a:noAutofit/>
              </a:bodyPr>
              <a:lstStyle/>
              <a:p>
                <a:r>
                  <a:rPr lang="ja-JP" altLang="ja-JP" sz="2400" dirty="0">
                    <a:effectLst/>
                    <a:ea typeface="ＭＳ 明朝" panose="02020609040205080304" pitchFamily="17" charset="-128"/>
                    <a:cs typeface="Times New Roman" panose="02020603050405020304" pitchFamily="18" charset="0"/>
                  </a:rPr>
                  <a:t>自由化によって農産品にかかる関税の削減撤廃</a:t>
                </a:r>
                <a:r>
                  <a:rPr lang="en-US" altLang="ja-JP" sz="2400" dirty="0">
                    <a:effectLst/>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ea typeface="ＭＳ 明朝" panose="02020609040205080304" pitchFamily="17" charset="-128"/>
                    <a:cs typeface="Times New Roman" panose="02020603050405020304" pitchFamily="18" charset="0"/>
                  </a:rPr>
                  <a:t>農産品価格</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sz="2400" dirty="0"/>
                  <a:t>下落</a:t>
                </a:r>
                <a:endParaRPr lang="en-US" altLang="ja-JP" sz="2400" dirty="0"/>
              </a:p>
              <a:p>
                <a:pPr marL="0" indent="0">
                  <a:buNone/>
                </a:pPr>
                <a:r>
                  <a:rPr lang="en-US" altLang="ja-JP" sz="2400" dirty="0">
                    <a:sym typeface="Wingdings" panose="05000000000000000000" pitchFamily="2" charset="2"/>
                  </a:rPr>
                  <a:t></a:t>
                </a:r>
                <a:r>
                  <a:rPr lang="ja-JP" altLang="ja-JP" sz="2400" dirty="0"/>
                  <a:t>農業の限界生産物価値下方にシフト、均衡点は</a:t>
                </a:r>
                <a:r>
                  <a:rPr lang="en-US" altLang="ja-JP" sz="2400" dirty="0"/>
                  <a:t>E’</a:t>
                </a:r>
                <a:r>
                  <a:rPr lang="ja-JP" altLang="en-US" sz="2400" dirty="0"/>
                  <a:t>へ、</a:t>
                </a:r>
                <a:r>
                  <a:rPr lang="ja-JP" altLang="ja-JP" sz="2400" dirty="0"/>
                  <a:t>労働者は農業から製造業に転出、賃金は</a:t>
                </a:r>
                <a:r>
                  <a:rPr lang="en-US" altLang="ja-JP" sz="2400" dirty="0"/>
                  <a:t>w’</a:t>
                </a:r>
                <a:r>
                  <a:rPr lang="ja-JP" altLang="ja-JP" sz="2400" dirty="0"/>
                  <a:t>に低下</a:t>
                </a:r>
                <a:endParaRPr lang="en-US" altLang="ja-JP" sz="2400" dirty="0"/>
              </a:p>
              <a:p>
                <a:pPr marL="0" indent="0">
                  <a:buNone/>
                </a:pPr>
                <a:r>
                  <a:rPr lang="en-US" altLang="ja-JP" sz="2400" dirty="0">
                    <a:sym typeface="Wingdings" panose="05000000000000000000" pitchFamily="2" charset="2"/>
                  </a:rPr>
                  <a:t></a:t>
                </a:r>
                <a:r>
                  <a:rPr lang="ja-JP" altLang="ja-JP" sz="2400" dirty="0"/>
                  <a:t>資本家所得増加、地主所得は減少</a:t>
                </a:r>
                <a:endParaRPr lang="en-US" altLang="ja-JP" sz="2400" dirty="0"/>
              </a:p>
              <a:p>
                <a:pPr marL="0" indent="0">
                  <a:buNone/>
                </a:pPr>
                <a:r>
                  <a:rPr lang="ja-JP" altLang="ja-JP" sz="2400" dirty="0"/>
                  <a:t>産業間で貿易自由化への賛否が分かれる実態を説明</a:t>
                </a:r>
                <a:endParaRPr lang="en-US" altLang="ja-JP" sz="2400" dirty="0"/>
              </a:p>
              <a:p>
                <a:pPr marL="0" indent="0">
                  <a:buNone/>
                </a:pPr>
                <a:r>
                  <a:rPr lang="en-US" altLang="ja-JP" sz="2400" dirty="0">
                    <a:sym typeface="Wingdings" panose="05000000000000000000" pitchFamily="2" charset="2"/>
                  </a:rPr>
                  <a:t></a:t>
                </a:r>
                <a:r>
                  <a:rPr lang="ja-JP" altLang="ja-JP" sz="2400" dirty="0"/>
                  <a:t>労働者への影響は明確ではない。賃金は</a:t>
                </a:r>
                <a:r>
                  <a:rPr lang="en-US" altLang="ja-JP" sz="2400" dirty="0"/>
                  <a:t>w</a:t>
                </a:r>
                <a:r>
                  <a:rPr lang="ja-JP" altLang="ja-JP" sz="2400" dirty="0"/>
                  <a:t>→</a:t>
                </a:r>
                <a:r>
                  <a:rPr lang="en-US" altLang="ja-JP" sz="2400" dirty="0"/>
                  <a:t>w’</a:t>
                </a:r>
                <a:r>
                  <a:rPr lang="ja-JP" altLang="ja-JP" sz="2400" dirty="0"/>
                  <a:t>に減少するものの、農産品価格でみると</a:t>
                </a:r>
                <a:r>
                  <a:rPr lang="ja-JP" altLang="en-US" sz="2400" dirty="0"/>
                  <a:t>価格下落が大きく実質</a:t>
                </a:r>
                <a:r>
                  <a:rPr lang="ja-JP" altLang="ja-JP" sz="2400" dirty="0"/>
                  <a:t>プラスの影響、工業品を多く消費する人にとってはマイナスの影響</a:t>
                </a:r>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85038D26-6070-192F-9461-415FAA701707}"/>
                  </a:ext>
                </a:extLst>
              </p:cNvPr>
              <p:cNvSpPr>
                <a:spLocks noGrp="1" noRot="1" noChangeAspect="1" noMove="1" noResize="1" noEditPoints="1" noAdjustHandles="1" noChangeArrowheads="1" noChangeShapeType="1" noTextEdit="1"/>
              </p:cNvSpPr>
              <p:nvPr>
                <p:ph sz="half" idx="1"/>
              </p:nvPr>
            </p:nvSpPr>
            <p:spPr>
              <a:xfrm>
                <a:off x="119064" y="1519238"/>
                <a:ext cx="5276850" cy="4657725"/>
              </a:xfrm>
              <a:blipFill>
                <a:blip r:embed="rId2"/>
                <a:stretch>
                  <a:fillRect l="-1850" t="-1832" b="-785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4B19C9B4-65AD-02E6-A81A-94003F5A99F0}"/>
              </a:ext>
            </a:extLst>
          </p:cNvPr>
          <p:cNvPicPr>
            <a:picLocks noGrp="1" noChangeAspect="1"/>
          </p:cNvPicPr>
          <p:nvPr>
            <p:ph sz="half" idx="2"/>
          </p:nvPr>
        </p:nvPicPr>
        <p:blipFill>
          <a:blip r:embed="rId3"/>
          <a:stretch>
            <a:fillRect/>
          </a:stretch>
        </p:blipFill>
        <p:spPr>
          <a:xfrm>
            <a:off x="5334000" y="1614488"/>
            <a:ext cx="6951384" cy="4913350"/>
          </a:xfrm>
          <a:prstGeom prst="rect">
            <a:avLst/>
          </a:prstGeom>
        </p:spPr>
      </p:pic>
    </p:spTree>
    <p:extLst>
      <p:ext uri="{BB962C8B-B14F-4D97-AF65-F5344CB8AC3E}">
        <p14:creationId xmlns:p14="http://schemas.microsoft.com/office/powerpoint/2010/main" val="316378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9D395F8-C72D-B0AA-5A10-42DDE6A5C308}"/>
              </a:ext>
            </a:extLst>
          </p:cNvPr>
          <p:cNvSpPr>
            <a:spLocks noGrp="1"/>
          </p:cNvSpPr>
          <p:nvPr>
            <p:ph type="title"/>
          </p:nvPr>
        </p:nvSpPr>
        <p:spPr/>
        <p:txBody>
          <a:bodyPr/>
          <a:lstStyle/>
          <a:p>
            <a:r>
              <a:rPr lang="ja-JP" altLang="en-US" dirty="0"/>
              <a:t>本章の問いへの答え</a:t>
            </a:r>
          </a:p>
        </p:txBody>
      </p:sp>
      <p:sp>
        <p:nvSpPr>
          <p:cNvPr id="6" name="コンテンツ プレースホルダー 5">
            <a:extLst>
              <a:ext uri="{FF2B5EF4-FFF2-40B4-BE49-F238E27FC236}">
                <a16:creationId xmlns:a16="http://schemas.microsoft.com/office/drawing/2014/main" id="{D0E220BB-CF9D-D551-B1B7-6C0BAE4168D1}"/>
              </a:ext>
            </a:extLst>
          </p:cNvPr>
          <p:cNvSpPr>
            <a:spLocks noGrp="1"/>
          </p:cNvSpPr>
          <p:nvPr>
            <p:ph idx="1"/>
          </p:nvPr>
        </p:nvSpPr>
        <p:spPr/>
        <p:txBody>
          <a:bodyPr>
            <a:normAutofit/>
          </a:bodyPr>
          <a:lstStyle/>
          <a:p>
            <a:pPr algn="l"/>
            <a:r>
              <a:rPr lang="ja-JP" altLang="en-US" dirty="0">
                <a:latin typeface="UDReiminPr6N-Light"/>
              </a:rPr>
              <a:t>生産技術の面で</a:t>
            </a:r>
            <a:r>
              <a:rPr lang="ja-JP" altLang="en-US" b="0" i="0" u="none" strike="noStrike" baseline="0" dirty="0">
                <a:latin typeface="UDReiminPr6N-Light"/>
              </a:rPr>
              <a:t>比較優位を有する製品に生産特化し，他国との貿易を行うことで，世界は生産・消費を増加することが可能</a:t>
            </a:r>
            <a:endParaRPr lang="en-US" altLang="ja-JP" b="0" i="0" u="none" strike="noStrike" baseline="0" dirty="0">
              <a:latin typeface="UDReiminPr6N-Light"/>
            </a:endParaRPr>
          </a:p>
          <a:p>
            <a:pPr marL="0" indent="0" algn="l">
              <a:buNone/>
            </a:pPr>
            <a:r>
              <a:rPr lang="en-US" altLang="ja-JP" b="0" i="0" u="none" strike="noStrike" baseline="0" dirty="0">
                <a:latin typeface="UDReiminPr6N-Light"/>
                <a:sym typeface="Wingdings" panose="05000000000000000000" pitchFamily="2" charset="2"/>
              </a:rPr>
              <a:t></a:t>
            </a:r>
            <a:r>
              <a:rPr lang="ja-JP" altLang="en-US" b="0" i="0" u="none" strike="noStrike" baseline="0" dirty="0">
                <a:latin typeface="UDReiminPr6N-Light"/>
              </a:rPr>
              <a:t>国際分業による利益が自由貿易を支持する基礎</a:t>
            </a:r>
            <a:endParaRPr lang="en-US" altLang="ja-JP" b="0" i="0" u="none" strike="noStrike" baseline="0" dirty="0">
              <a:latin typeface="UDReiminPr6N-Light"/>
            </a:endParaRPr>
          </a:p>
          <a:p>
            <a:pPr algn="l"/>
            <a:endParaRPr lang="en-US" altLang="ja-JP" b="0" i="0" u="none" strike="noStrike" baseline="0" dirty="0">
              <a:latin typeface="UDReiminPr6N-Light"/>
            </a:endParaRPr>
          </a:p>
          <a:p>
            <a:pPr algn="l"/>
            <a:r>
              <a:rPr lang="ja-JP" altLang="en-US" dirty="0">
                <a:latin typeface="UDReiminPr6N-Light"/>
              </a:rPr>
              <a:t>他方で、</a:t>
            </a:r>
            <a:r>
              <a:rPr lang="ja-JP" altLang="en-US" b="0" i="0" u="none" strike="noStrike" baseline="0" dirty="0">
                <a:latin typeface="UDReiminPr6N-Light"/>
              </a:rPr>
              <a:t>現実には産業間の生産要素の移動がただちに実現できるわけではない。特殊要素モデルで考えると，貿易自由化の影響は所属する産業に応じて異なる</a:t>
            </a:r>
            <a:r>
              <a:rPr lang="ja-JP" altLang="en-US" dirty="0">
                <a:latin typeface="UDReiminPr6N-Light"/>
              </a:rPr>
              <a:t>。</a:t>
            </a:r>
            <a:endParaRPr lang="en-US" altLang="ja-JP" b="0" i="0" u="none" strike="noStrike" baseline="0" dirty="0">
              <a:latin typeface="UDReiminPr6N-Light"/>
            </a:endParaRPr>
          </a:p>
          <a:p>
            <a:pPr marL="0" indent="0" algn="l">
              <a:buNone/>
            </a:pPr>
            <a:r>
              <a:rPr lang="en-US" altLang="ja-JP" dirty="0">
                <a:latin typeface="UDReiminPr6N-Light"/>
                <a:sym typeface="Wingdings" panose="05000000000000000000" pitchFamily="2" charset="2"/>
              </a:rPr>
              <a:t></a:t>
            </a:r>
            <a:r>
              <a:rPr lang="ja-JP" altLang="en-US" b="0" i="0" u="none" strike="noStrike" baseline="0" dirty="0">
                <a:latin typeface="UDReiminPr6N-Light"/>
              </a:rPr>
              <a:t>貿易自由化の賛否が産業間で分かれる背景には，要素移動が困難であることが影響</a:t>
            </a:r>
            <a:endParaRPr lang="ja-JP" altLang="en-US" sz="4000" dirty="0"/>
          </a:p>
        </p:txBody>
      </p:sp>
    </p:spTree>
    <p:extLst>
      <p:ext uri="{BB962C8B-B14F-4D97-AF65-F5344CB8AC3E}">
        <p14:creationId xmlns:p14="http://schemas.microsoft.com/office/powerpoint/2010/main" val="4261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6EA658-8DE7-D505-6A61-E808C8B7D235}"/>
              </a:ext>
            </a:extLst>
          </p:cNvPr>
          <p:cNvSpPr>
            <a:spLocks noGrp="1"/>
          </p:cNvSpPr>
          <p:nvPr>
            <p:ph type="title"/>
          </p:nvPr>
        </p:nvSpPr>
        <p:spPr/>
        <p:txBody>
          <a:bodyPr>
            <a:normAutofit/>
          </a:bodyPr>
          <a:lstStyle/>
          <a:p>
            <a:r>
              <a:rPr lang="ja-JP" altLang="en-US" dirty="0"/>
              <a:t>第４章　技術が貿易を決める</a:t>
            </a:r>
            <a:br>
              <a:rPr lang="ja-JP" altLang="en-US" dirty="0"/>
            </a:br>
            <a:r>
              <a:rPr lang="ja-JP" altLang="en-US" dirty="0"/>
              <a:t>　　　　リカード・モデル</a:t>
            </a:r>
          </a:p>
        </p:txBody>
      </p:sp>
      <p:pic>
        <p:nvPicPr>
          <p:cNvPr id="7" name="コンテンツ プレースホルダー 6">
            <a:extLst>
              <a:ext uri="{FF2B5EF4-FFF2-40B4-BE49-F238E27FC236}">
                <a16:creationId xmlns:a16="http://schemas.microsoft.com/office/drawing/2014/main" id="{01A3C09B-05DC-67F3-2BC9-298475BDE2BB}"/>
              </a:ext>
            </a:extLst>
          </p:cNvPr>
          <p:cNvPicPr>
            <a:picLocks noGrp="1" noChangeAspect="1"/>
          </p:cNvPicPr>
          <p:nvPr>
            <p:ph sz="half" idx="1"/>
          </p:nvPr>
        </p:nvPicPr>
        <p:blipFill>
          <a:blip r:embed="rId2"/>
          <a:stretch>
            <a:fillRect/>
          </a:stretch>
        </p:blipFill>
        <p:spPr>
          <a:xfrm>
            <a:off x="76199" y="1787234"/>
            <a:ext cx="6791325" cy="4033944"/>
          </a:xfrm>
          <a:prstGeom prst="rect">
            <a:avLst/>
          </a:prstGeom>
        </p:spPr>
      </p:pic>
      <p:sp>
        <p:nvSpPr>
          <p:cNvPr id="6" name="コンテンツ プレースホルダー 5">
            <a:extLst>
              <a:ext uri="{FF2B5EF4-FFF2-40B4-BE49-F238E27FC236}">
                <a16:creationId xmlns:a16="http://schemas.microsoft.com/office/drawing/2014/main" id="{10017411-DDE0-F9CD-D745-B70E49492208}"/>
              </a:ext>
            </a:extLst>
          </p:cNvPr>
          <p:cNvSpPr>
            <a:spLocks noGrp="1"/>
          </p:cNvSpPr>
          <p:nvPr>
            <p:ph sz="half" idx="2"/>
          </p:nvPr>
        </p:nvSpPr>
        <p:spPr>
          <a:xfrm>
            <a:off x="6667500" y="1841500"/>
            <a:ext cx="5181600"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日本のリンゴなど糖度の高い果物は最近東南アジアなどに輸出が増加傾向</a:t>
            </a:r>
            <a:endParaRPr lang="en-US" altLang="ja-JP" dirty="0"/>
          </a:p>
          <a:p>
            <a:pPr>
              <a:buFont typeface="Wingdings" panose="05000000000000000000" pitchFamily="2" charset="2"/>
              <a:buChar char="Ø"/>
            </a:pPr>
            <a:r>
              <a:rPr lang="ja-JP" altLang="en-US" dirty="0"/>
              <a:t>他方でコメ・小麦など穀類は輸入に大きく依存</a:t>
            </a:r>
            <a:endParaRPr lang="en-US" altLang="ja-JP" dirty="0"/>
          </a:p>
          <a:p>
            <a:pPr marL="0" indent="0">
              <a:buNone/>
            </a:pPr>
            <a:r>
              <a:rPr lang="en-US" altLang="ja-JP" dirty="0">
                <a:sym typeface="Wingdings" panose="05000000000000000000" pitchFamily="2" charset="2"/>
              </a:rPr>
              <a:t></a:t>
            </a:r>
            <a:r>
              <a:rPr lang="ja-JP" altLang="en-US" dirty="0"/>
              <a:t>果物生産減らして穀類の自給率上昇させるため穀類の輸入制限すべきか？</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306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5EF-9682-95D2-2206-1AA1B8368635}"/>
              </a:ext>
            </a:extLst>
          </p:cNvPr>
          <p:cNvSpPr>
            <a:spLocks noGrp="1"/>
          </p:cNvSpPr>
          <p:nvPr>
            <p:ph type="title"/>
          </p:nvPr>
        </p:nvSpPr>
        <p:spPr/>
        <p:txBody>
          <a:bodyPr/>
          <a:lstStyle/>
          <a:p>
            <a:r>
              <a:rPr kumimoji="1" lang="ja-JP" altLang="en-US" dirty="0"/>
              <a:t>１　比較優位</a:t>
            </a:r>
          </a:p>
        </p:txBody>
      </p:sp>
      <p:sp>
        <p:nvSpPr>
          <p:cNvPr id="3" name="コンテンツ プレースホルダー 2">
            <a:extLst>
              <a:ext uri="{FF2B5EF4-FFF2-40B4-BE49-F238E27FC236}">
                <a16:creationId xmlns:a16="http://schemas.microsoft.com/office/drawing/2014/main" id="{950AD219-5212-CAE3-9292-F5E6D77F3C77}"/>
              </a:ext>
            </a:extLst>
          </p:cNvPr>
          <p:cNvSpPr>
            <a:spLocks noGrp="1"/>
          </p:cNvSpPr>
          <p:nvPr>
            <p:ph sz="half" idx="1"/>
          </p:nvPr>
        </p:nvSpPr>
        <p:spPr>
          <a:xfrm>
            <a:off x="276225" y="1825625"/>
            <a:ext cx="5743575" cy="4813300"/>
          </a:xfrm>
        </p:spPr>
        <p:txBody>
          <a:bodyPr>
            <a:normAutofit fontScale="92500" lnSpcReduction="10000"/>
          </a:bodyPr>
          <a:lstStyle/>
          <a:p>
            <a:r>
              <a:rPr kumimoji="1" lang="ja-JP" altLang="en-US" dirty="0"/>
              <a:t>比較優位と絶対優位の違い</a:t>
            </a:r>
            <a:endParaRPr kumimoji="1" lang="en-US" altLang="ja-JP" dirty="0"/>
          </a:p>
          <a:p>
            <a:r>
              <a:rPr lang="ja-JP" altLang="en-US" dirty="0"/>
              <a:t>日本とタイとの間で</a:t>
            </a:r>
            <a:r>
              <a:rPr lang="en-US" altLang="ja-JP" dirty="0"/>
              <a:t>2</a:t>
            </a:r>
            <a:r>
              <a:rPr lang="ja-JP" altLang="en-US" dirty="0"/>
              <a:t>財（リンゴとコメ）の生産を考える</a:t>
            </a:r>
            <a:endParaRPr lang="en-US" altLang="ja-JP" dirty="0"/>
          </a:p>
          <a:p>
            <a:r>
              <a:rPr kumimoji="1" lang="ja-JP" altLang="en-US" dirty="0"/>
              <a:t>生産には労働投入が必要、</a:t>
            </a:r>
            <a:r>
              <a:rPr kumimoji="1" lang="en-US" altLang="ja-JP" dirty="0"/>
              <a:t>1</a:t>
            </a:r>
            <a:r>
              <a:rPr kumimoji="1" lang="ja-JP" altLang="en-US" dirty="0"/>
              <a:t>単位生産に必要な労働投入は日本とタイで</a:t>
            </a:r>
            <a:r>
              <a:rPr lang="ja-JP" altLang="en-US" dirty="0"/>
              <a:t>異なる（生産技術に差がある）</a:t>
            </a:r>
            <a:endParaRPr lang="en-US" altLang="ja-JP" dirty="0"/>
          </a:p>
          <a:p>
            <a:r>
              <a:rPr kumimoji="1" lang="ja-JP" altLang="en-US" dirty="0"/>
              <a:t>絶対優位：</a:t>
            </a:r>
            <a:r>
              <a:rPr kumimoji="1" lang="en-US" altLang="ja-JP" dirty="0"/>
              <a:t>1 </a:t>
            </a:r>
            <a:r>
              <a:rPr kumimoji="1" lang="ja-JP" altLang="en-US" dirty="0"/>
              <a:t>単位生産に必要な生産要素の絶対量を</a:t>
            </a:r>
            <a:r>
              <a:rPr kumimoji="1" lang="en-US" altLang="ja-JP" dirty="0"/>
              <a:t>2 </a:t>
            </a:r>
            <a:r>
              <a:rPr kumimoji="1" lang="ja-JP" altLang="en-US" dirty="0"/>
              <a:t>国間で比べ，投入量が少ない方に優位性</a:t>
            </a:r>
            <a:endParaRPr kumimoji="1" lang="en-US" altLang="ja-JP" dirty="0"/>
          </a:p>
          <a:p>
            <a:r>
              <a:rPr kumimoji="1" lang="ja-JP" altLang="en-US" dirty="0"/>
              <a:t>比較優位：他の国に比べて相対的にどの製品が相対的に少ない費用で生産できるかを考える概念</a:t>
            </a:r>
          </a:p>
        </p:txBody>
      </p:sp>
      <p:pic>
        <p:nvPicPr>
          <p:cNvPr id="5" name="コンテンツ プレースホルダー 4">
            <a:extLst>
              <a:ext uri="{FF2B5EF4-FFF2-40B4-BE49-F238E27FC236}">
                <a16:creationId xmlns:a16="http://schemas.microsoft.com/office/drawing/2014/main" id="{1D6788E9-428D-8F35-395F-8F81F549274A}"/>
              </a:ext>
            </a:extLst>
          </p:cNvPr>
          <p:cNvPicPr>
            <a:picLocks noGrp="1" noChangeAspect="1"/>
          </p:cNvPicPr>
          <p:nvPr>
            <p:ph sz="half" idx="2"/>
          </p:nvPr>
        </p:nvPicPr>
        <p:blipFill>
          <a:blip r:embed="rId2"/>
          <a:stretch>
            <a:fillRect/>
          </a:stretch>
        </p:blipFill>
        <p:spPr>
          <a:xfrm>
            <a:off x="6057900" y="1276350"/>
            <a:ext cx="6831392" cy="1911648"/>
          </a:xfrm>
          <a:prstGeom prst="rect">
            <a:avLst/>
          </a:prstGeom>
        </p:spPr>
      </p:pic>
      <p:sp>
        <p:nvSpPr>
          <p:cNvPr id="8" name="コンテンツ プレースホルダー 2">
            <a:extLst>
              <a:ext uri="{FF2B5EF4-FFF2-40B4-BE49-F238E27FC236}">
                <a16:creationId xmlns:a16="http://schemas.microsoft.com/office/drawing/2014/main" id="{06CD9D6D-1C18-6DCC-8236-5BB3F84E01F8}"/>
              </a:ext>
            </a:extLst>
          </p:cNvPr>
          <p:cNvSpPr txBox="1">
            <a:spLocks/>
          </p:cNvSpPr>
          <p:nvPr/>
        </p:nvSpPr>
        <p:spPr>
          <a:xfrm>
            <a:off x="6096000" y="3519488"/>
            <a:ext cx="5181600" cy="27622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表</a:t>
            </a:r>
            <a:r>
              <a:rPr lang="en-US" altLang="ja-JP" dirty="0"/>
              <a:t>4</a:t>
            </a:r>
            <a:r>
              <a:rPr lang="ja-JP" altLang="en-US" dirty="0"/>
              <a:t>－</a:t>
            </a:r>
            <a:r>
              <a:rPr lang="en-US" altLang="ja-JP" dirty="0"/>
              <a:t>1</a:t>
            </a:r>
            <a:r>
              <a:rPr lang="ja-JP" altLang="en-US" dirty="0"/>
              <a:t>：絶対優位</a:t>
            </a:r>
            <a:r>
              <a:rPr lang="en-US" altLang="ja-JP" dirty="0">
                <a:sym typeface="Wingdings" panose="05000000000000000000" pitchFamily="2" charset="2"/>
              </a:rPr>
              <a:t></a:t>
            </a:r>
            <a:r>
              <a:rPr lang="ja-JP" altLang="en-US" dirty="0"/>
              <a:t>リンゴ・コメいずれも日本が優位</a:t>
            </a:r>
            <a:endParaRPr lang="en-US" altLang="ja-JP" dirty="0"/>
          </a:p>
          <a:p>
            <a:r>
              <a:rPr lang="ja-JP" altLang="en-US" dirty="0"/>
              <a:t>比較優位</a:t>
            </a:r>
            <a:r>
              <a:rPr lang="en-US" altLang="ja-JP" dirty="0">
                <a:sym typeface="Wingdings" panose="05000000000000000000" pitchFamily="2" charset="2"/>
              </a:rPr>
              <a:t></a:t>
            </a:r>
            <a:r>
              <a:rPr lang="ja-JP" altLang="en-US" dirty="0">
                <a:sym typeface="Wingdings" panose="05000000000000000000" pitchFamily="2" charset="2"/>
              </a:rPr>
              <a:t>日本は相対的にリンゴ生産に比較優位，タイは比較劣位。他方で，コメ生産について日本は比較劣位となりタイは比較優位</a:t>
            </a:r>
            <a:endParaRPr lang="en-US" altLang="ja-JP" dirty="0">
              <a:sym typeface="Wingdings" panose="05000000000000000000" pitchFamily="2" charset="2"/>
            </a:endParaRPr>
          </a:p>
          <a:p>
            <a:endParaRPr lang="en-US" altLang="ja-JP" dirty="0"/>
          </a:p>
          <a:p>
            <a:endParaRPr lang="ja-JP" alt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D9A16DA-FF43-690F-2CC5-1513D2BE1456}"/>
                  </a:ext>
                </a:extLst>
              </p14:cNvPr>
              <p14:cNvContentPartPr/>
              <p14:nvPr/>
            </p14:nvContentPartPr>
            <p14:xfrm>
              <a:off x="9311313" y="1888494"/>
              <a:ext cx="402840" cy="3600"/>
            </p14:xfrm>
          </p:contentPart>
        </mc:Choice>
        <mc:Fallback>
          <p:pic>
            <p:nvPicPr>
              <p:cNvPr id="4" name="Ink 3">
                <a:extLst>
                  <a:ext uri="{FF2B5EF4-FFF2-40B4-BE49-F238E27FC236}">
                    <a16:creationId xmlns:a16="http://schemas.microsoft.com/office/drawing/2014/main" id="{1D9A16DA-FF43-690F-2CC5-1513D2BE1456}"/>
                  </a:ext>
                </a:extLst>
              </p:cNvPr>
              <p:cNvPicPr/>
              <p:nvPr/>
            </p:nvPicPr>
            <p:blipFill>
              <a:blip r:embed="rId4"/>
              <a:stretch>
                <a:fillRect/>
              </a:stretch>
            </p:blipFill>
            <p:spPr>
              <a:xfrm>
                <a:off x="9239673" y="1744854"/>
                <a:ext cx="5464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A2F7E8F1-CCF2-F6E9-8CF4-E61BEC311E90}"/>
                  </a:ext>
                </a:extLst>
              </p14:cNvPr>
              <p14:cNvContentPartPr/>
              <p14:nvPr/>
            </p14:nvContentPartPr>
            <p14:xfrm>
              <a:off x="10770393" y="1896054"/>
              <a:ext cx="545760" cy="20160"/>
            </p14:xfrm>
          </p:contentPart>
        </mc:Choice>
        <mc:Fallback>
          <p:pic>
            <p:nvPicPr>
              <p:cNvPr id="6" name="Ink 5">
                <a:extLst>
                  <a:ext uri="{FF2B5EF4-FFF2-40B4-BE49-F238E27FC236}">
                    <a16:creationId xmlns:a16="http://schemas.microsoft.com/office/drawing/2014/main" id="{A2F7E8F1-CCF2-F6E9-8CF4-E61BEC311E90}"/>
                  </a:ext>
                </a:extLst>
              </p:cNvPr>
              <p:cNvPicPr/>
              <p:nvPr/>
            </p:nvPicPr>
            <p:blipFill>
              <a:blip r:embed="rId6"/>
              <a:stretch>
                <a:fillRect/>
              </a:stretch>
            </p:blipFill>
            <p:spPr>
              <a:xfrm>
                <a:off x="10698753" y="1752414"/>
                <a:ext cx="6894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357455F2-0102-6BDF-5AD8-FF70E5149ECA}"/>
                  </a:ext>
                </a:extLst>
              </p14:cNvPr>
              <p14:cNvContentPartPr/>
              <p14:nvPr/>
            </p14:nvContentPartPr>
            <p14:xfrm>
              <a:off x="7640913" y="2240574"/>
              <a:ext cx="411120" cy="46440"/>
            </p14:xfrm>
          </p:contentPart>
        </mc:Choice>
        <mc:Fallback>
          <p:pic>
            <p:nvPicPr>
              <p:cNvPr id="7" name="Ink 6">
                <a:extLst>
                  <a:ext uri="{FF2B5EF4-FFF2-40B4-BE49-F238E27FC236}">
                    <a16:creationId xmlns:a16="http://schemas.microsoft.com/office/drawing/2014/main" id="{357455F2-0102-6BDF-5AD8-FF70E5149ECA}"/>
                  </a:ext>
                </a:extLst>
              </p:cNvPr>
              <p:cNvPicPr/>
              <p:nvPr/>
            </p:nvPicPr>
            <p:blipFill>
              <a:blip r:embed="rId8"/>
              <a:stretch>
                <a:fillRect/>
              </a:stretch>
            </p:blipFill>
            <p:spPr>
              <a:xfrm>
                <a:off x="7568913" y="2096934"/>
                <a:ext cx="5547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C4029E07-D561-21D8-D8C1-4E89C66FE956}"/>
                  </a:ext>
                </a:extLst>
              </p14:cNvPr>
              <p14:cNvContentPartPr/>
              <p14:nvPr/>
            </p14:nvContentPartPr>
            <p14:xfrm>
              <a:off x="7705713" y="2521374"/>
              <a:ext cx="300600" cy="360"/>
            </p14:xfrm>
          </p:contentPart>
        </mc:Choice>
        <mc:Fallback>
          <p:pic>
            <p:nvPicPr>
              <p:cNvPr id="9" name="Ink 8">
                <a:extLst>
                  <a:ext uri="{FF2B5EF4-FFF2-40B4-BE49-F238E27FC236}">
                    <a16:creationId xmlns:a16="http://schemas.microsoft.com/office/drawing/2014/main" id="{C4029E07-D561-21D8-D8C1-4E89C66FE956}"/>
                  </a:ext>
                </a:extLst>
              </p:cNvPr>
              <p:cNvPicPr/>
              <p:nvPr/>
            </p:nvPicPr>
            <p:blipFill>
              <a:blip r:embed="rId10"/>
              <a:stretch>
                <a:fillRect/>
              </a:stretch>
            </p:blipFill>
            <p:spPr>
              <a:xfrm>
                <a:off x="7633713" y="2377374"/>
                <a:ext cx="4442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4DAC2F08-2F2A-251F-91D2-710F6641B119}"/>
                  </a:ext>
                </a:extLst>
              </p14:cNvPr>
              <p14:cNvContentPartPr/>
              <p14:nvPr/>
            </p14:nvContentPartPr>
            <p14:xfrm>
              <a:off x="4571193" y="3225174"/>
              <a:ext cx="1124640" cy="87480"/>
            </p14:xfrm>
          </p:contentPart>
        </mc:Choice>
        <mc:Fallback>
          <p:pic>
            <p:nvPicPr>
              <p:cNvPr id="10" name="Ink 9">
                <a:extLst>
                  <a:ext uri="{FF2B5EF4-FFF2-40B4-BE49-F238E27FC236}">
                    <a16:creationId xmlns:a16="http://schemas.microsoft.com/office/drawing/2014/main" id="{4DAC2F08-2F2A-251F-91D2-710F6641B119}"/>
                  </a:ext>
                </a:extLst>
              </p:cNvPr>
              <p:cNvPicPr/>
              <p:nvPr/>
            </p:nvPicPr>
            <p:blipFill>
              <a:blip r:embed="rId12"/>
              <a:stretch>
                <a:fillRect/>
              </a:stretch>
            </p:blipFill>
            <p:spPr>
              <a:xfrm>
                <a:off x="4499553" y="3081174"/>
                <a:ext cx="126828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E05069B-7FE3-BCE4-EBC8-DC18B742947C}"/>
                  </a:ext>
                </a:extLst>
              </p14:cNvPr>
              <p14:cNvContentPartPr/>
              <p14:nvPr/>
            </p14:nvContentPartPr>
            <p14:xfrm>
              <a:off x="722073" y="3473214"/>
              <a:ext cx="2932920" cy="78480"/>
            </p14:xfrm>
          </p:contentPart>
        </mc:Choice>
        <mc:Fallback>
          <p:pic>
            <p:nvPicPr>
              <p:cNvPr id="11" name="Ink 10">
                <a:extLst>
                  <a:ext uri="{FF2B5EF4-FFF2-40B4-BE49-F238E27FC236}">
                    <a16:creationId xmlns:a16="http://schemas.microsoft.com/office/drawing/2014/main" id="{9E05069B-7FE3-BCE4-EBC8-DC18B742947C}"/>
                  </a:ext>
                </a:extLst>
              </p:cNvPr>
              <p:cNvPicPr/>
              <p:nvPr/>
            </p:nvPicPr>
            <p:blipFill>
              <a:blip r:embed="rId14"/>
              <a:stretch>
                <a:fillRect/>
              </a:stretch>
            </p:blipFill>
            <p:spPr>
              <a:xfrm>
                <a:off x="650433" y="3329214"/>
                <a:ext cx="30765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B00A2A9A-A6A2-134E-2A48-A5ADA9786543}"/>
                  </a:ext>
                </a:extLst>
              </p14:cNvPr>
              <p14:cNvContentPartPr/>
              <p14:nvPr/>
            </p14:nvContentPartPr>
            <p14:xfrm>
              <a:off x="9354873" y="2269374"/>
              <a:ext cx="283680" cy="360"/>
            </p14:xfrm>
          </p:contentPart>
        </mc:Choice>
        <mc:Fallback>
          <p:pic>
            <p:nvPicPr>
              <p:cNvPr id="14" name="Ink 13">
                <a:extLst>
                  <a:ext uri="{FF2B5EF4-FFF2-40B4-BE49-F238E27FC236}">
                    <a16:creationId xmlns:a16="http://schemas.microsoft.com/office/drawing/2014/main" id="{B00A2A9A-A6A2-134E-2A48-A5ADA9786543}"/>
                  </a:ext>
                </a:extLst>
              </p:cNvPr>
              <p:cNvPicPr/>
              <p:nvPr/>
            </p:nvPicPr>
            <p:blipFill>
              <a:blip r:embed="rId16"/>
              <a:stretch>
                <a:fillRect/>
              </a:stretch>
            </p:blipFill>
            <p:spPr>
              <a:xfrm>
                <a:off x="9319233" y="2197734"/>
                <a:ext cx="355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28C326B8-EDB7-DD2F-DAC0-5DC71EE1C31B}"/>
                  </a:ext>
                </a:extLst>
              </p14:cNvPr>
              <p14:cNvContentPartPr/>
              <p14:nvPr/>
            </p14:nvContentPartPr>
            <p14:xfrm>
              <a:off x="10998633" y="2273334"/>
              <a:ext cx="181080" cy="360"/>
            </p14:xfrm>
          </p:contentPart>
        </mc:Choice>
        <mc:Fallback>
          <p:pic>
            <p:nvPicPr>
              <p:cNvPr id="17" name="Ink 16">
                <a:extLst>
                  <a:ext uri="{FF2B5EF4-FFF2-40B4-BE49-F238E27FC236}">
                    <a16:creationId xmlns:a16="http://schemas.microsoft.com/office/drawing/2014/main" id="{28C326B8-EDB7-DD2F-DAC0-5DC71EE1C31B}"/>
                  </a:ext>
                </a:extLst>
              </p:cNvPr>
              <p:cNvPicPr/>
              <p:nvPr/>
            </p:nvPicPr>
            <p:blipFill>
              <a:blip r:embed="rId18"/>
              <a:stretch>
                <a:fillRect/>
              </a:stretch>
            </p:blipFill>
            <p:spPr>
              <a:xfrm>
                <a:off x="10962993" y="2201694"/>
                <a:ext cx="252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DC0BCEA9-4DD3-C95B-D105-0B69270BEC94}"/>
                  </a:ext>
                </a:extLst>
              </p14:cNvPr>
              <p14:cNvContentPartPr/>
              <p14:nvPr/>
            </p14:nvContentPartPr>
            <p14:xfrm>
              <a:off x="9382953" y="2501214"/>
              <a:ext cx="239760" cy="360"/>
            </p14:xfrm>
          </p:contentPart>
        </mc:Choice>
        <mc:Fallback>
          <p:pic>
            <p:nvPicPr>
              <p:cNvPr id="18" name="Ink 17">
                <a:extLst>
                  <a:ext uri="{FF2B5EF4-FFF2-40B4-BE49-F238E27FC236}">
                    <a16:creationId xmlns:a16="http://schemas.microsoft.com/office/drawing/2014/main" id="{DC0BCEA9-4DD3-C95B-D105-0B69270BEC94}"/>
                  </a:ext>
                </a:extLst>
              </p:cNvPr>
              <p:cNvPicPr/>
              <p:nvPr/>
            </p:nvPicPr>
            <p:blipFill>
              <a:blip r:embed="rId20"/>
              <a:stretch>
                <a:fillRect/>
              </a:stretch>
            </p:blipFill>
            <p:spPr>
              <a:xfrm>
                <a:off x="9346953" y="2429574"/>
                <a:ext cx="3114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DC8C0377-8568-1DE4-407D-9CB378BBAE79}"/>
                  </a:ext>
                </a:extLst>
              </p14:cNvPr>
              <p14:cNvContentPartPr/>
              <p14:nvPr/>
            </p14:nvContentPartPr>
            <p14:xfrm>
              <a:off x="11037153" y="2528214"/>
              <a:ext cx="103320" cy="2160"/>
            </p14:xfrm>
          </p:contentPart>
        </mc:Choice>
        <mc:Fallback>
          <p:pic>
            <p:nvPicPr>
              <p:cNvPr id="19" name="Ink 18">
                <a:extLst>
                  <a:ext uri="{FF2B5EF4-FFF2-40B4-BE49-F238E27FC236}">
                    <a16:creationId xmlns:a16="http://schemas.microsoft.com/office/drawing/2014/main" id="{DC8C0377-8568-1DE4-407D-9CB378BBAE79}"/>
                  </a:ext>
                </a:extLst>
              </p:cNvPr>
              <p:cNvPicPr/>
              <p:nvPr/>
            </p:nvPicPr>
            <p:blipFill>
              <a:blip r:embed="rId22"/>
              <a:stretch>
                <a:fillRect/>
              </a:stretch>
            </p:blipFill>
            <p:spPr>
              <a:xfrm>
                <a:off x="11001513" y="2456214"/>
                <a:ext cx="1749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832C6B9B-2EDE-80B1-2309-CE9690E17B8C}"/>
                  </a:ext>
                </a:extLst>
              </p14:cNvPr>
              <p14:cNvContentPartPr/>
              <p14:nvPr/>
            </p14:nvContentPartPr>
            <p14:xfrm>
              <a:off x="650793" y="4230294"/>
              <a:ext cx="1180800" cy="127080"/>
            </p14:xfrm>
          </p:contentPart>
        </mc:Choice>
        <mc:Fallback>
          <p:pic>
            <p:nvPicPr>
              <p:cNvPr id="20" name="Ink 19">
                <a:extLst>
                  <a:ext uri="{FF2B5EF4-FFF2-40B4-BE49-F238E27FC236}">
                    <a16:creationId xmlns:a16="http://schemas.microsoft.com/office/drawing/2014/main" id="{832C6B9B-2EDE-80B1-2309-CE9690E17B8C}"/>
                  </a:ext>
                </a:extLst>
              </p:cNvPr>
              <p:cNvPicPr/>
              <p:nvPr/>
            </p:nvPicPr>
            <p:blipFill>
              <a:blip r:embed="rId24"/>
              <a:stretch>
                <a:fillRect/>
              </a:stretch>
            </p:blipFill>
            <p:spPr>
              <a:xfrm>
                <a:off x="615153" y="4158294"/>
                <a:ext cx="12524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6F1EFD0F-A788-A45B-E071-819DD0B650E5}"/>
                  </a:ext>
                </a:extLst>
              </p14:cNvPr>
              <p14:cNvContentPartPr/>
              <p14:nvPr/>
            </p14:nvContentPartPr>
            <p14:xfrm>
              <a:off x="696286" y="5292669"/>
              <a:ext cx="1085760" cy="106920"/>
            </p14:xfrm>
          </p:contentPart>
        </mc:Choice>
        <mc:Fallback>
          <p:pic>
            <p:nvPicPr>
              <p:cNvPr id="21" name="Ink 20">
                <a:extLst>
                  <a:ext uri="{FF2B5EF4-FFF2-40B4-BE49-F238E27FC236}">
                    <a16:creationId xmlns:a16="http://schemas.microsoft.com/office/drawing/2014/main" id="{6F1EFD0F-A788-A45B-E071-819DD0B650E5}"/>
                  </a:ext>
                </a:extLst>
              </p:cNvPr>
              <p:cNvPicPr/>
              <p:nvPr/>
            </p:nvPicPr>
            <p:blipFill>
              <a:blip r:embed="rId26"/>
              <a:stretch>
                <a:fillRect/>
              </a:stretch>
            </p:blipFill>
            <p:spPr>
              <a:xfrm>
                <a:off x="660286" y="5220669"/>
                <a:ext cx="1157400" cy="250560"/>
              </a:xfrm>
              <a:prstGeom prst="rect">
                <a:avLst/>
              </a:prstGeom>
            </p:spPr>
          </p:pic>
        </mc:Fallback>
      </mc:AlternateContent>
    </p:spTree>
    <p:extLst>
      <p:ext uri="{BB962C8B-B14F-4D97-AF65-F5344CB8AC3E}">
        <p14:creationId xmlns:p14="http://schemas.microsoft.com/office/powerpoint/2010/main" val="174838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4">
            <a:extLst>
              <a:ext uri="{FF2B5EF4-FFF2-40B4-BE49-F238E27FC236}">
                <a16:creationId xmlns:a16="http://schemas.microsoft.com/office/drawing/2014/main" id="{772F495C-EF8C-C38C-CCCC-5E4B966F3872}"/>
              </a:ext>
            </a:extLst>
          </p:cNvPr>
          <p:cNvPicPr>
            <a:picLocks noChangeAspect="1"/>
          </p:cNvPicPr>
          <p:nvPr/>
        </p:nvPicPr>
        <p:blipFill>
          <a:blip r:embed="rId2"/>
          <a:stretch>
            <a:fillRect/>
          </a:stretch>
        </p:blipFill>
        <p:spPr>
          <a:xfrm>
            <a:off x="1409700" y="428625"/>
            <a:ext cx="6831392" cy="1911648"/>
          </a:xfrm>
          <a:prstGeom prst="rect">
            <a:avLst/>
          </a:prstGeom>
        </p:spPr>
      </p:pic>
      <p:graphicFrame>
        <p:nvGraphicFramePr>
          <p:cNvPr id="3" name="Table 2">
            <a:extLst>
              <a:ext uri="{FF2B5EF4-FFF2-40B4-BE49-F238E27FC236}">
                <a16:creationId xmlns:a16="http://schemas.microsoft.com/office/drawing/2014/main" id="{A4608973-7736-EF1B-FFC5-47638F34E2EB}"/>
              </a:ext>
            </a:extLst>
          </p:cNvPr>
          <p:cNvGraphicFramePr>
            <a:graphicFrameLocks noGrp="1"/>
          </p:cNvGraphicFramePr>
          <p:nvPr>
            <p:extLst>
              <p:ext uri="{D42A27DB-BD31-4B8C-83A1-F6EECF244321}">
                <p14:modId xmlns:p14="http://schemas.microsoft.com/office/powerpoint/2010/main" val="4288756086"/>
              </p:ext>
            </p:extLst>
          </p:nvPr>
        </p:nvGraphicFramePr>
        <p:xfrm>
          <a:off x="1298575" y="3562766"/>
          <a:ext cx="9036051" cy="1790283"/>
        </p:xfrm>
        <a:graphic>
          <a:graphicData uri="http://schemas.openxmlformats.org/drawingml/2006/table">
            <a:tbl>
              <a:tblPr firstRow="1" bandRow="1">
                <a:tableStyleId>{5C22544A-7EE6-4342-B048-85BDC9FD1C3A}</a:tableStyleId>
              </a:tblPr>
              <a:tblGrid>
                <a:gridCol w="3012017">
                  <a:extLst>
                    <a:ext uri="{9D8B030D-6E8A-4147-A177-3AD203B41FA5}">
                      <a16:colId xmlns:a16="http://schemas.microsoft.com/office/drawing/2014/main" val="2351436422"/>
                    </a:ext>
                  </a:extLst>
                </a:gridCol>
                <a:gridCol w="3012017">
                  <a:extLst>
                    <a:ext uri="{9D8B030D-6E8A-4147-A177-3AD203B41FA5}">
                      <a16:colId xmlns:a16="http://schemas.microsoft.com/office/drawing/2014/main" val="968066233"/>
                    </a:ext>
                  </a:extLst>
                </a:gridCol>
                <a:gridCol w="301201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2/4=0.5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10/8=1.25</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4/2=2</a:t>
                      </a:r>
                    </a:p>
                  </a:txBody>
                  <a:tcPr/>
                </a:tc>
                <a:tc>
                  <a:txBody>
                    <a:bodyPr/>
                    <a:lstStyle/>
                    <a:p>
                      <a:r>
                        <a:rPr lang="en-JP" sz="3200" dirty="0"/>
                        <a:t>8/10=0.8</a:t>
                      </a:r>
                    </a:p>
                  </a:txBody>
                  <a:tcPr/>
                </a:tc>
                <a:extLst>
                  <a:ext uri="{0D108BD9-81ED-4DB2-BD59-A6C34878D82A}">
                    <a16:rowId xmlns:a16="http://schemas.microsoft.com/office/drawing/2014/main" val="3229068040"/>
                  </a:ext>
                </a:extLst>
              </a:tr>
            </a:tbl>
          </a:graphicData>
        </a:graphic>
      </p:graphicFrame>
      <p:sp>
        <p:nvSpPr>
          <p:cNvPr id="4" name="TextBox 3">
            <a:extLst>
              <a:ext uri="{FF2B5EF4-FFF2-40B4-BE49-F238E27FC236}">
                <a16:creationId xmlns:a16="http://schemas.microsoft.com/office/drawing/2014/main" id="{FBE6ACF5-8FDE-7693-17FB-4E1CBF3F4CC0}"/>
              </a:ext>
            </a:extLst>
          </p:cNvPr>
          <p:cNvSpPr txBox="1"/>
          <p:nvPr/>
        </p:nvSpPr>
        <p:spPr>
          <a:xfrm>
            <a:off x="1057275" y="2937262"/>
            <a:ext cx="1826141" cy="584775"/>
          </a:xfrm>
          <a:prstGeom prst="rect">
            <a:avLst/>
          </a:prstGeom>
          <a:noFill/>
        </p:spPr>
        <p:txBody>
          <a:bodyPr wrap="none" rtlCol="0">
            <a:spAutoFit/>
          </a:bodyPr>
          <a:lstStyle/>
          <a:p>
            <a:r>
              <a:rPr lang="en-JP" sz="3200" dirty="0"/>
              <a:t>機会費用</a:t>
            </a:r>
          </a:p>
        </p:txBody>
      </p:sp>
      <p:cxnSp>
        <p:nvCxnSpPr>
          <p:cNvPr id="6" name="Straight Arrow Connector 5">
            <a:extLst>
              <a:ext uri="{FF2B5EF4-FFF2-40B4-BE49-F238E27FC236}">
                <a16:creationId xmlns:a16="http://schemas.microsoft.com/office/drawing/2014/main" id="{11286F4A-98EF-FBA3-608E-10A1775A31F7}"/>
              </a:ext>
            </a:extLst>
          </p:cNvPr>
          <p:cNvCxnSpPr>
            <a:cxnSpLocks/>
          </p:cNvCxnSpPr>
          <p:nvPr/>
        </p:nvCxnSpPr>
        <p:spPr>
          <a:xfrm flipV="1">
            <a:off x="5321816" y="3229649"/>
            <a:ext cx="666750" cy="1019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F3741C-C4AA-8294-B9C8-0F0BAF8182EC}"/>
              </a:ext>
            </a:extLst>
          </p:cNvPr>
          <p:cNvSpPr txBox="1"/>
          <p:nvPr/>
        </p:nvSpPr>
        <p:spPr>
          <a:xfrm>
            <a:off x="3848100" y="2274609"/>
            <a:ext cx="7388561" cy="1077218"/>
          </a:xfrm>
          <a:prstGeom prst="rect">
            <a:avLst/>
          </a:prstGeom>
          <a:noFill/>
        </p:spPr>
        <p:txBody>
          <a:bodyPr wrap="none" rtlCol="0">
            <a:spAutoFit/>
          </a:bodyPr>
          <a:lstStyle/>
          <a:p>
            <a:r>
              <a:rPr lang="en-JP" sz="3200" dirty="0"/>
              <a:t>日本でりんご１個生産する2人がいれば</a:t>
            </a:r>
          </a:p>
          <a:p>
            <a:r>
              <a:rPr lang="en-JP" sz="3200" dirty="0"/>
              <a:t>こめを2/4=0.5個生産できるはず</a:t>
            </a:r>
          </a:p>
        </p:txBody>
      </p:sp>
      <p:sp>
        <p:nvSpPr>
          <p:cNvPr id="9" name="Oval 8">
            <a:extLst>
              <a:ext uri="{FF2B5EF4-FFF2-40B4-BE49-F238E27FC236}">
                <a16:creationId xmlns:a16="http://schemas.microsoft.com/office/drawing/2014/main" id="{0FBD1C41-B782-F255-39BE-10650FC4E94E}"/>
              </a:ext>
            </a:extLst>
          </p:cNvPr>
          <p:cNvSpPr/>
          <p:nvPr/>
        </p:nvSpPr>
        <p:spPr>
          <a:xfrm>
            <a:off x="5268099" y="3958885"/>
            <a:ext cx="77418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0" name="Oval 9">
            <a:extLst>
              <a:ext uri="{FF2B5EF4-FFF2-40B4-BE49-F238E27FC236}">
                <a16:creationId xmlns:a16="http://schemas.microsoft.com/office/drawing/2014/main" id="{14AB81CE-B48D-CEDA-8D0C-54AB3A36C83D}"/>
              </a:ext>
            </a:extLst>
          </p:cNvPr>
          <p:cNvSpPr/>
          <p:nvPr/>
        </p:nvSpPr>
        <p:spPr>
          <a:xfrm>
            <a:off x="8535174" y="4574320"/>
            <a:ext cx="77418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Tree>
    <p:extLst>
      <p:ext uri="{BB962C8B-B14F-4D97-AF65-F5344CB8AC3E}">
        <p14:creationId xmlns:p14="http://schemas.microsoft.com/office/powerpoint/2010/main" val="39852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D0F19-1F24-BCDA-4651-684573F76D06}"/>
              </a:ext>
            </a:extLst>
          </p:cNvPr>
          <p:cNvSpPr>
            <a:spLocks noGrp="1"/>
          </p:cNvSpPr>
          <p:nvPr>
            <p:ph type="title"/>
          </p:nvPr>
        </p:nvSpPr>
        <p:spPr>
          <a:xfrm>
            <a:off x="457200" y="-10319"/>
            <a:ext cx="10515600" cy="1325563"/>
          </a:xfrm>
        </p:spPr>
        <p:txBody>
          <a:bodyPr/>
          <a:lstStyle/>
          <a:p>
            <a:r>
              <a:rPr lang="ja-JP" altLang="en-US" dirty="0"/>
              <a:t>比較優位の考え方</a:t>
            </a:r>
            <a:endParaRPr kumimoji="1" lang="ja-JP" altLang="en-US" dirty="0"/>
          </a:p>
        </p:txBody>
      </p:sp>
      <p:sp>
        <p:nvSpPr>
          <p:cNvPr id="3" name="コンテンツ プレースホルダー 2">
            <a:extLst>
              <a:ext uri="{FF2B5EF4-FFF2-40B4-BE49-F238E27FC236}">
                <a16:creationId xmlns:a16="http://schemas.microsoft.com/office/drawing/2014/main" id="{4C3B2276-EF04-3A15-884D-DD8DDEC9EE1D}"/>
              </a:ext>
            </a:extLst>
          </p:cNvPr>
          <p:cNvSpPr>
            <a:spLocks noGrp="1"/>
          </p:cNvSpPr>
          <p:nvPr>
            <p:ph sz="half" idx="1"/>
          </p:nvPr>
        </p:nvSpPr>
        <p:spPr>
          <a:xfrm>
            <a:off x="192875" y="1319212"/>
            <a:ext cx="11737183" cy="4872039"/>
          </a:xfrm>
        </p:spPr>
        <p:txBody>
          <a:bodyPr>
            <a:normAutofit/>
          </a:bodyPr>
          <a:lstStyle/>
          <a:p>
            <a:pPr marL="0" indent="0">
              <a:buNone/>
            </a:pPr>
            <a:r>
              <a:rPr lang="ja-JP" altLang="en-US" dirty="0"/>
              <a:t>リンゴはなぜ日本に比較優位？</a:t>
            </a:r>
            <a:endParaRPr lang="en-US" altLang="ja-JP" dirty="0"/>
          </a:p>
          <a:p>
            <a:r>
              <a:rPr lang="ja-JP" altLang="en-US" dirty="0"/>
              <a:t>日本リンゴ</a:t>
            </a:r>
            <a:r>
              <a:rPr lang="en-US" altLang="ja-JP" dirty="0"/>
              <a:t>1 </a:t>
            </a:r>
            <a:r>
              <a:rPr lang="ja-JP" altLang="en-US" dirty="0"/>
              <a:t>単位の生産のために犠牲にするコメの生産量は，</a:t>
            </a:r>
            <a:r>
              <a:rPr lang="en-US" altLang="ja-JP" dirty="0"/>
              <a:t>1/2</a:t>
            </a:r>
          </a:p>
          <a:p>
            <a:pPr marL="0" indent="0">
              <a:buNone/>
            </a:pPr>
            <a:r>
              <a:rPr lang="en-US" altLang="ja-JP" dirty="0">
                <a:sym typeface="Wingdings" panose="05000000000000000000" pitchFamily="2" charset="2"/>
              </a:rPr>
              <a:t></a:t>
            </a:r>
            <a:r>
              <a:rPr lang="ja-JP" altLang="en-US" dirty="0"/>
              <a:t>日本のリンゴ生産の（コメの生産量で測った）機会費用は</a:t>
            </a:r>
            <a:r>
              <a:rPr lang="en-US" altLang="ja-JP" dirty="0"/>
              <a:t>0.5</a:t>
            </a:r>
          </a:p>
          <a:p>
            <a:pPr marL="0" indent="0">
              <a:buNone/>
            </a:pPr>
            <a:r>
              <a:rPr lang="en-US" altLang="ja-JP" dirty="0">
                <a:sym typeface="Wingdings" panose="05000000000000000000" pitchFamily="2" charset="2"/>
              </a:rPr>
              <a:t></a:t>
            </a:r>
            <a:r>
              <a:rPr lang="ja-JP" altLang="en-US" dirty="0"/>
              <a:t>タイのリンゴ生産の（コメの生産量で測った）機会費用は</a:t>
            </a:r>
            <a:r>
              <a:rPr lang="en-US" altLang="ja-JP" dirty="0"/>
              <a:t>10/8 </a:t>
            </a:r>
            <a:r>
              <a:rPr lang="ja-JP" altLang="en-US" dirty="0"/>
              <a:t>＝</a:t>
            </a:r>
            <a:r>
              <a:rPr lang="en-US" altLang="ja-JP" dirty="0"/>
              <a:t>1.25 </a:t>
            </a:r>
          </a:p>
          <a:p>
            <a:r>
              <a:rPr lang="ja-JP" altLang="en-US" dirty="0"/>
              <a:t>日本の方がタイよりも低い</a:t>
            </a:r>
            <a:r>
              <a:rPr lang="en-US" altLang="ja-JP" dirty="0"/>
              <a:t>=</a:t>
            </a:r>
            <a:r>
              <a:rPr lang="ja-JP" altLang="en-US" dirty="0"/>
              <a:t>日本に比較優位があると考えられる</a:t>
            </a:r>
            <a:endParaRPr lang="en-US" altLang="ja-JP" dirty="0"/>
          </a:p>
          <a:p>
            <a:r>
              <a:rPr lang="ja-JP" altLang="en-US" dirty="0"/>
              <a:t>コメも同様に考えると</a:t>
            </a:r>
            <a:endParaRPr lang="en-US" altLang="ja-JP" dirty="0"/>
          </a:p>
          <a:p>
            <a:pPr marL="0" indent="0">
              <a:buNone/>
            </a:pPr>
            <a:r>
              <a:rPr lang="ja-JP" altLang="en-US" dirty="0"/>
              <a:t>　タイの方が機会費用が</a:t>
            </a:r>
            <a:endParaRPr lang="en-US" altLang="ja-JP" dirty="0"/>
          </a:p>
          <a:p>
            <a:pPr marL="0" indent="0">
              <a:buNone/>
            </a:pPr>
            <a:r>
              <a:rPr lang="ja-JP" altLang="en-US" dirty="0"/>
              <a:t>　低い＝タイに比較優位</a:t>
            </a:r>
            <a:endParaRPr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A60C6A54-BDFB-FA02-F51B-6C1BC72E2EE2}"/>
              </a:ext>
            </a:extLst>
          </p:cNvPr>
          <p:cNvPicPr>
            <a:picLocks noGrp="1" noChangeAspect="1"/>
          </p:cNvPicPr>
          <p:nvPr>
            <p:ph sz="half" idx="2"/>
          </p:nvPr>
        </p:nvPicPr>
        <p:blipFill>
          <a:blip r:embed="rId2"/>
          <a:stretch>
            <a:fillRect/>
          </a:stretch>
        </p:blipFill>
        <p:spPr>
          <a:xfrm>
            <a:off x="4810425" y="3969700"/>
            <a:ext cx="8105475" cy="273113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A51A054-7146-96B6-62A0-6203747B67A6}"/>
                  </a:ext>
                </a:extLst>
              </p14:cNvPr>
              <p14:cNvContentPartPr/>
              <p14:nvPr/>
            </p14:nvContentPartPr>
            <p14:xfrm>
              <a:off x="8189385" y="2476275"/>
              <a:ext cx="1262520" cy="167400"/>
            </p14:xfrm>
          </p:contentPart>
        </mc:Choice>
        <mc:Fallback>
          <p:pic>
            <p:nvPicPr>
              <p:cNvPr id="4" name="Ink 3">
                <a:extLst>
                  <a:ext uri="{FF2B5EF4-FFF2-40B4-BE49-F238E27FC236}">
                    <a16:creationId xmlns:a16="http://schemas.microsoft.com/office/drawing/2014/main" id="{2A51A054-7146-96B6-62A0-6203747B67A6}"/>
                  </a:ext>
                </a:extLst>
              </p:cNvPr>
              <p:cNvPicPr/>
              <p:nvPr/>
            </p:nvPicPr>
            <p:blipFill>
              <a:blip r:embed="rId4"/>
              <a:stretch>
                <a:fillRect/>
              </a:stretch>
            </p:blipFill>
            <p:spPr>
              <a:xfrm>
                <a:off x="8153385" y="2404275"/>
                <a:ext cx="1334160" cy="311040"/>
              </a:xfrm>
              <a:prstGeom prst="rect">
                <a:avLst/>
              </a:prstGeom>
            </p:spPr>
          </p:pic>
        </mc:Fallback>
      </mc:AlternateContent>
    </p:spTree>
    <p:extLst>
      <p:ext uri="{BB962C8B-B14F-4D97-AF65-F5344CB8AC3E}">
        <p14:creationId xmlns:p14="http://schemas.microsoft.com/office/powerpoint/2010/main" val="138660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219409472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2*100=200人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10*100=1000人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4*100=400人</a:t>
                      </a:r>
                    </a:p>
                  </a:txBody>
                  <a:tcPr/>
                </a:tc>
                <a:tc>
                  <a:txBody>
                    <a:bodyPr/>
                    <a:lstStyle/>
                    <a:p>
                      <a:r>
                        <a:rPr lang="en-JP" sz="3200" dirty="0"/>
                        <a:t>8*100=800人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600人</a:t>
                      </a:r>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p:spTree>
    <p:extLst>
      <p:ext uri="{BB962C8B-B14F-4D97-AF65-F5344CB8AC3E}">
        <p14:creationId xmlns:p14="http://schemas.microsoft.com/office/powerpoint/2010/main" val="424404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人</m:t>
                                </m:r>
                              </m:oMath>
                            </m:oMathPara>
                          </a14:m>
                          <a:endParaRPr lang="en-JP"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600</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Choice>
        <mc:Fallback>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endParaRPr lang="en-JP"/>
                        </a:p>
                      </a:txBody>
                      <a:tcPr>
                        <a:blipFill>
                          <a:blip r:embed="rId4"/>
                          <a:stretch>
                            <a:fillRect l="-100377" t="-102083" r="-100755" b="-22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endParaRPr lang="en-JP"/>
                        </a:p>
                      </a:txBody>
                      <a:tcPr>
                        <a:blipFill>
                          <a:blip r:embed="rId4"/>
                          <a:stretch>
                            <a:fillRect l="-100377" t="-206383" r="-100755" b="-129787"/>
                          </a:stretch>
                        </a:blipFill>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endParaRPr lang="en-JP"/>
                        </a:p>
                      </a:txBody>
                      <a:tcPr>
                        <a:blipFill>
                          <a:blip r:embed="rId4"/>
                          <a:stretch>
                            <a:fillRect l="-100377" t="-306383" r="-100755" b="-29787"/>
                          </a:stretch>
                        </a:blipFill>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0BD9D6F-B678-5492-EAD6-D8F928D90717}"/>
                  </a:ext>
                </a:extLst>
              </p:cNvPr>
              <p:cNvSpPr txBox="1"/>
              <p:nvPr/>
            </p:nvSpPr>
            <p:spPr>
              <a:xfrm>
                <a:off x="7486650" y="42124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r>
                        <a:rPr lang="en-US" sz="4000" b="0" i="1" smtClean="0">
                          <a:latin typeface="Cambria Math" panose="02040503050406030204" pitchFamily="18" charset="0"/>
                        </a:rPr>
                        <m:t>𝑥</m:t>
                      </m:r>
                      <m:r>
                        <a:rPr lang="en-US" sz="4000" b="0" i="1" smtClean="0">
                          <a:latin typeface="Cambria Math" panose="02040503050406030204" pitchFamily="18" charset="0"/>
                        </a:rPr>
                        <m:t>+4</m:t>
                      </m:r>
                      <m:r>
                        <a:rPr lang="en-US" sz="4000" b="0" i="1" smtClean="0">
                          <a:latin typeface="Cambria Math" panose="02040503050406030204" pitchFamily="18" charset="0"/>
                        </a:rPr>
                        <m:t>𝑦</m:t>
                      </m:r>
                      <m:r>
                        <a:rPr lang="en-US" sz="4000" b="0" i="1" smtClean="0">
                          <a:latin typeface="Cambria Math" panose="02040503050406030204" pitchFamily="18" charset="0"/>
                        </a:rPr>
                        <m:t>=600</m:t>
                      </m:r>
                    </m:oMath>
                  </m:oMathPara>
                </a14:m>
                <a:endParaRPr lang="en-JP" sz="4000" dirty="0"/>
              </a:p>
            </p:txBody>
          </p:sp>
        </mc:Choice>
        <mc:Fallback>
          <p:sp>
            <p:nvSpPr>
              <p:cNvPr id="4" name="TextBox 3">
                <a:extLst>
                  <a:ext uri="{FF2B5EF4-FFF2-40B4-BE49-F238E27FC236}">
                    <a16:creationId xmlns:a16="http://schemas.microsoft.com/office/drawing/2014/main" id="{00BD9D6F-B678-5492-EAD6-D8F928D90717}"/>
                  </a:ext>
                </a:extLst>
              </p:cNvPr>
              <p:cNvSpPr txBox="1">
                <a:spLocks noRot="1" noChangeAspect="1" noMove="1" noResize="1" noEditPoints="1" noAdjustHandles="1" noChangeArrowheads="1" noChangeShapeType="1" noTextEdit="1"/>
              </p:cNvSpPr>
              <p:nvPr/>
            </p:nvSpPr>
            <p:spPr>
              <a:xfrm>
                <a:off x="7486650" y="421244"/>
                <a:ext cx="3962400" cy="707886"/>
              </a:xfrm>
              <a:prstGeom prst="rect">
                <a:avLst/>
              </a:prstGeom>
              <a:blipFill>
                <a:blip r:embed="rId5"/>
                <a:stretch>
                  <a:fillRect b="-2142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7BA8BB-5785-558B-97D4-C3E587C69343}"/>
                  </a:ext>
                </a:extLst>
              </p:cNvPr>
              <p:cNvSpPr txBox="1"/>
              <p:nvPr/>
            </p:nvSpPr>
            <p:spPr>
              <a:xfrm>
                <a:off x="7639050" y="2354626"/>
                <a:ext cx="41338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1</m:t>
                      </m:r>
                      <m:r>
                        <a:rPr lang="en-US" sz="4000" b="0" i="1" smtClean="0">
                          <a:latin typeface="Cambria Math" panose="02040503050406030204" pitchFamily="18" charset="0"/>
                        </a:rPr>
                        <m:t>0</m:t>
                      </m:r>
                      <m:r>
                        <a:rPr lang="en-US" sz="4000" b="0" i="1" smtClean="0">
                          <a:latin typeface="Cambria Math" panose="02040503050406030204" pitchFamily="18" charset="0"/>
                        </a:rPr>
                        <m:t>𝑋</m:t>
                      </m:r>
                      <m:r>
                        <a:rPr lang="en-US" sz="4000" b="0" i="1" smtClean="0">
                          <a:latin typeface="Cambria Math" panose="02040503050406030204" pitchFamily="18" charset="0"/>
                        </a:rPr>
                        <m:t>+8</m:t>
                      </m:r>
                      <m:r>
                        <a:rPr lang="en-US" sz="4000" b="0" i="1" smtClean="0">
                          <a:latin typeface="Cambria Math" panose="02040503050406030204" pitchFamily="18" charset="0"/>
                        </a:rPr>
                        <m:t>𝑌</m:t>
                      </m:r>
                      <m:r>
                        <a:rPr lang="en-US" sz="4000" b="0" i="1" smtClean="0">
                          <a:latin typeface="Cambria Math" panose="02040503050406030204" pitchFamily="18" charset="0"/>
                        </a:rPr>
                        <m:t>=1800</m:t>
                      </m:r>
                    </m:oMath>
                  </m:oMathPara>
                </a14:m>
                <a:endParaRPr lang="en-JP" sz="4000" dirty="0"/>
              </a:p>
            </p:txBody>
          </p:sp>
        </mc:Choice>
        <mc:Fallback>
          <p:sp>
            <p:nvSpPr>
              <p:cNvPr id="5" name="TextBox 4">
                <a:extLst>
                  <a:ext uri="{FF2B5EF4-FFF2-40B4-BE49-F238E27FC236}">
                    <a16:creationId xmlns:a16="http://schemas.microsoft.com/office/drawing/2014/main" id="{7A7BA8BB-5785-558B-97D4-C3E587C69343}"/>
                  </a:ext>
                </a:extLst>
              </p:cNvPr>
              <p:cNvSpPr txBox="1">
                <a:spLocks noRot="1" noChangeAspect="1" noMove="1" noResize="1" noEditPoints="1" noAdjustHandles="1" noChangeArrowheads="1" noChangeShapeType="1" noTextEdit="1"/>
              </p:cNvSpPr>
              <p:nvPr/>
            </p:nvSpPr>
            <p:spPr>
              <a:xfrm>
                <a:off x="7639050" y="2354626"/>
                <a:ext cx="4133850" cy="707886"/>
              </a:xfrm>
              <a:prstGeom prst="rect">
                <a:avLst/>
              </a:prstGeom>
              <a:blipFill>
                <a:blip r:embed="rId6"/>
                <a:stretch>
                  <a:fillRect l="-1227" r="-153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08568B2-6800-208B-8EC0-D1176723ED67}"/>
                  </a:ext>
                </a:extLst>
              </p:cNvPr>
              <p:cNvSpPr txBox="1"/>
              <p:nvPr/>
            </p:nvSpPr>
            <p:spPr>
              <a:xfrm>
                <a:off x="7810500" y="127590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𝑦</m:t>
                      </m:r>
                      <m:r>
                        <a:rPr lang="en-US" sz="4000" b="0" i="1" smtClean="0">
                          <a:latin typeface="Cambria Math" panose="02040503050406030204" pitchFamily="18" charset="0"/>
                        </a:rPr>
                        <m:t>=150−0.5</m:t>
                      </m:r>
                      <m:r>
                        <a:rPr lang="en-US" sz="4000" b="0" i="1" smtClean="0">
                          <a:latin typeface="Cambria Math" panose="02040503050406030204" pitchFamily="18" charset="0"/>
                        </a:rPr>
                        <m:t>𝑥</m:t>
                      </m:r>
                    </m:oMath>
                  </m:oMathPara>
                </a14:m>
                <a:endParaRPr lang="en-JP" sz="4000" dirty="0"/>
              </a:p>
            </p:txBody>
          </p:sp>
        </mc:Choice>
        <mc:Fallback>
          <p:sp>
            <p:nvSpPr>
              <p:cNvPr id="9" name="TextBox 8">
                <a:extLst>
                  <a:ext uri="{FF2B5EF4-FFF2-40B4-BE49-F238E27FC236}">
                    <a16:creationId xmlns:a16="http://schemas.microsoft.com/office/drawing/2014/main" id="{C08568B2-6800-208B-8EC0-D1176723ED67}"/>
                  </a:ext>
                </a:extLst>
              </p:cNvPr>
              <p:cNvSpPr txBox="1">
                <a:spLocks noRot="1" noChangeAspect="1" noMove="1" noResize="1" noEditPoints="1" noAdjustHandles="1" noChangeArrowheads="1" noChangeShapeType="1" noTextEdit="1"/>
              </p:cNvSpPr>
              <p:nvPr/>
            </p:nvSpPr>
            <p:spPr>
              <a:xfrm>
                <a:off x="7810500" y="1275904"/>
                <a:ext cx="3962400" cy="707886"/>
              </a:xfrm>
              <a:prstGeom prst="rect">
                <a:avLst/>
              </a:prstGeom>
              <a:blipFill>
                <a:blip r:embed="rId7"/>
                <a:stretch>
                  <a:fillRect b="-1607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634A008-D4B1-338F-94B9-0FC1764621BB}"/>
                  </a:ext>
                </a:extLst>
              </p:cNvPr>
              <p:cNvSpPr txBox="1"/>
              <p:nvPr/>
            </p:nvSpPr>
            <p:spPr>
              <a:xfrm>
                <a:off x="7810500" y="3015985"/>
                <a:ext cx="4381500" cy="12488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10</m:t>
                          </m:r>
                        </m:num>
                        <m:den>
                          <m:r>
                            <a:rPr lang="en-US" sz="4000" b="0" i="1" smtClean="0">
                              <a:latin typeface="Cambria Math" panose="02040503050406030204" pitchFamily="18" charset="0"/>
                            </a:rPr>
                            <m:t>8</m:t>
                          </m:r>
                        </m:den>
                      </m:f>
                      <m:r>
                        <a:rPr lang="en-US" sz="4000" b="0" i="1" smtClean="0">
                          <a:latin typeface="Cambria Math" panose="02040503050406030204" pitchFamily="18" charset="0"/>
                        </a:rPr>
                        <m:t>𝑋</m:t>
                      </m:r>
                      <m:r>
                        <a:rPr lang="en-US" sz="4000" b="0" i="1" smtClean="0">
                          <a:latin typeface="Cambria Math" panose="02040503050406030204" pitchFamily="18" charset="0"/>
                        </a:rPr>
                        <m:t>+225</m:t>
                      </m:r>
                    </m:oMath>
                  </m:oMathPara>
                </a14:m>
                <a:endParaRPr lang="en-JP" sz="4000" dirty="0"/>
              </a:p>
            </p:txBody>
          </p:sp>
        </mc:Choice>
        <mc:Fallback>
          <p:sp>
            <p:nvSpPr>
              <p:cNvPr id="10" name="TextBox 9">
                <a:extLst>
                  <a:ext uri="{FF2B5EF4-FFF2-40B4-BE49-F238E27FC236}">
                    <a16:creationId xmlns:a16="http://schemas.microsoft.com/office/drawing/2014/main" id="{C634A008-D4B1-338F-94B9-0FC1764621BB}"/>
                  </a:ext>
                </a:extLst>
              </p:cNvPr>
              <p:cNvSpPr txBox="1">
                <a:spLocks noRot="1" noChangeAspect="1" noMove="1" noResize="1" noEditPoints="1" noAdjustHandles="1" noChangeArrowheads="1" noChangeShapeType="1" noTextEdit="1"/>
              </p:cNvSpPr>
              <p:nvPr/>
            </p:nvSpPr>
            <p:spPr>
              <a:xfrm>
                <a:off x="7810500" y="3015985"/>
                <a:ext cx="4381500" cy="1248803"/>
              </a:xfrm>
              <a:prstGeom prst="rect">
                <a:avLst/>
              </a:prstGeom>
              <a:blipFill>
                <a:blip r:embed="rId8"/>
                <a:stretch>
                  <a:fillRect b="-11111"/>
                </a:stretch>
              </a:blipFill>
            </p:spPr>
            <p:txBody>
              <a:bodyPr/>
              <a:lstStyle/>
              <a:p>
                <a:r>
                  <a:rPr lang="en-JP">
                    <a:noFill/>
                  </a:rPr>
                  <a:t> </a:t>
                </a:r>
              </a:p>
            </p:txBody>
          </p:sp>
        </mc:Fallback>
      </mc:AlternateContent>
    </p:spTree>
    <p:extLst>
      <p:ext uri="{BB962C8B-B14F-4D97-AF65-F5344CB8AC3E}">
        <p14:creationId xmlns:p14="http://schemas.microsoft.com/office/powerpoint/2010/main" val="323081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3DBC5270-7D52-9B1C-EB80-2DCDA4EB289B}"/>
              </a:ext>
            </a:extLst>
          </p:cNvPr>
          <p:cNvCxnSpPr>
            <a:cxnSpLocks/>
          </p:cNvCxnSpPr>
          <p:nvPr/>
        </p:nvCxnSpPr>
        <p:spPr>
          <a:xfrm>
            <a:off x="2705100" y="5257800"/>
            <a:ext cx="64579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3D6B2FF-EDD3-F21A-EAF2-CB1E0199058D}"/>
              </a:ext>
            </a:extLst>
          </p:cNvPr>
          <p:cNvCxnSpPr>
            <a:cxnSpLocks/>
          </p:cNvCxnSpPr>
          <p:nvPr/>
        </p:nvCxnSpPr>
        <p:spPr>
          <a:xfrm flipV="1">
            <a:off x="2705100" y="571500"/>
            <a:ext cx="0" cy="465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69C506-62DB-4992-4781-F8BE953CEF64}"/>
              </a:ext>
            </a:extLst>
          </p:cNvPr>
          <p:cNvCxnSpPr/>
          <p:nvPr/>
        </p:nvCxnSpPr>
        <p:spPr>
          <a:xfrm>
            <a:off x="2705100" y="2647950"/>
            <a:ext cx="5162550" cy="25812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4208A1-620C-FDFA-B999-F284CDEB6D3E}"/>
              </a:ext>
            </a:extLst>
          </p:cNvPr>
          <p:cNvSpPr txBox="1"/>
          <p:nvPr/>
        </p:nvSpPr>
        <p:spPr>
          <a:xfrm>
            <a:off x="1885950" y="2476500"/>
            <a:ext cx="867545" cy="584775"/>
          </a:xfrm>
          <a:prstGeom prst="rect">
            <a:avLst/>
          </a:prstGeom>
          <a:noFill/>
        </p:spPr>
        <p:txBody>
          <a:bodyPr wrap="none" rtlCol="0">
            <a:spAutoFit/>
          </a:bodyPr>
          <a:lstStyle/>
          <a:p>
            <a:r>
              <a:rPr lang="en-JP" sz="3200" dirty="0"/>
              <a:t>150</a:t>
            </a:r>
          </a:p>
        </p:txBody>
      </p:sp>
      <p:sp>
        <p:nvSpPr>
          <p:cNvPr id="11" name="TextBox 10">
            <a:extLst>
              <a:ext uri="{FF2B5EF4-FFF2-40B4-BE49-F238E27FC236}">
                <a16:creationId xmlns:a16="http://schemas.microsoft.com/office/drawing/2014/main" id="{14FA5E48-4BDC-A132-F02A-F867A6FD1FF7}"/>
              </a:ext>
            </a:extLst>
          </p:cNvPr>
          <p:cNvSpPr txBox="1"/>
          <p:nvPr/>
        </p:nvSpPr>
        <p:spPr>
          <a:xfrm>
            <a:off x="7433877" y="5324476"/>
            <a:ext cx="867545" cy="584775"/>
          </a:xfrm>
          <a:prstGeom prst="rect">
            <a:avLst/>
          </a:prstGeom>
          <a:noFill/>
        </p:spPr>
        <p:txBody>
          <a:bodyPr wrap="none" rtlCol="0">
            <a:spAutoFit/>
          </a:bodyPr>
          <a:lstStyle/>
          <a:p>
            <a:r>
              <a:rPr lang="en-JP" sz="3200" dirty="0"/>
              <a:t>300</a:t>
            </a:r>
          </a:p>
        </p:txBody>
      </p:sp>
      <p:sp>
        <p:nvSpPr>
          <p:cNvPr id="12" name="TextBox 11">
            <a:extLst>
              <a:ext uri="{FF2B5EF4-FFF2-40B4-BE49-F238E27FC236}">
                <a16:creationId xmlns:a16="http://schemas.microsoft.com/office/drawing/2014/main" id="{5C9C6598-DC73-20AD-E9DE-85FF77A498E7}"/>
              </a:ext>
            </a:extLst>
          </p:cNvPr>
          <p:cNvSpPr txBox="1"/>
          <p:nvPr/>
        </p:nvSpPr>
        <p:spPr>
          <a:xfrm>
            <a:off x="9338877" y="5114926"/>
            <a:ext cx="2185214" cy="584775"/>
          </a:xfrm>
          <a:prstGeom prst="rect">
            <a:avLst/>
          </a:prstGeom>
          <a:noFill/>
        </p:spPr>
        <p:txBody>
          <a:bodyPr wrap="none" rtlCol="0">
            <a:spAutoFit/>
          </a:bodyPr>
          <a:lstStyle/>
          <a:p>
            <a:r>
              <a:rPr lang="en-US" sz="3200" dirty="0" err="1"/>
              <a:t>りんご（x</a:t>
            </a:r>
            <a:r>
              <a:rPr lang="en-US" sz="3200" dirty="0"/>
              <a:t>)</a:t>
            </a:r>
            <a:endParaRPr lang="en-JP" sz="3200" dirty="0"/>
          </a:p>
        </p:txBody>
      </p:sp>
      <p:sp>
        <p:nvSpPr>
          <p:cNvPr id="13" name="TextBox 12">
            <a:extLst>
              <a:ext uri="{FF2B5EF4-FFF2-40B4-BE49-F238E27FC236}">
                <a16:creationId xmlns:a16="http://schemas.microsoft.com/office/drawing/2014/main" id="{DE62DA8F-49BD-3A3C-E1DD-8BCEDE467E39}"/>
              </a:ext>
            </a:extLst>
          </p:cNvPr>
          <p:cNvSpPr txBox="1"/>
          <p:nvPr/>
        </p:nvSpPr>
        <p:spPr>
          <a:xfrm>
            <a:off x="804477" y="279112"/>
            <a:ext cx="1776448" cy="584775"/>
          </a:xfrm>
          <a:prstGeom prst="rect">
            <a:avLst/>
          </a:prstGeom>
          <a:noFill/>
        </p:spPr>
        <p:txBody>
          <a:bodyPr wrap="none" rtlCol="0">
            <a:spAutoFit/>
          </a:bodyPr>
          <a:lstStyle/>
          <a:p>
            <a:r>
              <a:rPr lang="en-US" sz="3200" dirty="0" err="1"/>
              <a:t>こめ（y</a:t>
            </a:r>
            <a:r>
              <a:rPr lang="en-US" sz="3200" dirty="0"/>
              <a:t>)</a:t>
            </a:r>
            <a:endParaRPr lang="en-JP" sz="3200" dirty="0"/>
          </a:p>
        </p:txBody>
      </p:sp>
      <p:sp>
        <p:nvSpPr>
          <p:cNvPr id="14" name="TextBox 13">
            <a:extLst>
              <a:ext uri="{FF2B5EF4-FFF2-40B4-BE49-F238E27FC236}">
                <a16:creationId xmlns:a16="http://schemas.microsoft.com/office/drawing/2014/main" id="{9E9E0254-67B9-CE33-0A0D-FF8E3B4405A7}"/>
              </a:ext>
            </a:extLst>
          </p:cNvPr>
          <p:cNvSpPr txBox="1"/>
          <p:nvPr/>
        </p:nvSpPr>
        <p:spPr>
          <a:xfrm>
            <a:off x="7474516" y="4530151"/>
            <a:ext cx="1005403" cy="584775"/>
          </a:xfrm>
          <a:prstGeom prst="rect">
            <a:avLst/>
          </a:prstGeom>
          <a:noFill/>
        </p:spPr>
        <p:txBody>
          <a:bodyPr wrap="none" rtlCol="0">
            <a:spAutoFit/>
          </a:bodyPr>
          <a:lstStyle/>
          <a:p>
            <a:r>
              <a:rPr lang="en-JP" sz="3200" dirty="0"/>
              <a:t>日本</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1DB5BD41-B098-81A8-A97E-35C92E9B52EA}"/>
                  </a:ext>
                </a:extLst>
              </p14:cNvPr>
              <p14:cNvContentPartPr/>
              <p14:nvPr/>
            </p14:nvContentPartPr>
            <p14:xfrm>
              <a:off x="7049985" y="4927875"/>
              <a:ext cx="151560" cy="263520"/>
            </p14:xfrm>
          </p:contentPart>
        </mc:Choice>
        <mc:Fallback>
          <p:pic>
            <p:nvPicPr>
              <p:cNvPr id="16" name="Ink 15">
                <a:extLst>
                  <a:ext uri="{FF2B5EF4-FFF2-40B4-BE49-F238E27FC236}">
                    <a16:creationId xmlns:a16="http://schemas.microsoft.com/office/drawing/2014/main" id="{1DB5BD41-B098-81A8-A97E-35C92E9B52EA}"/>
                  </a:ext>
                </a:extLst>
              </p:cNvPr>
              <p:cNvPicPr/>
              <p:nvPr/>
            </p:nvPicPr>
            <p:blipFill>
              <a:blip r:embed="rId3"/>
              <a:stretch>
                <a:fillRect/>
              </a:stretch>
            </p:blipFill>
            <p:spPr>
              <a:xfrm>
                <a:off x="7014345" y="4892235"/>
                <a:ext cx="223200" cy="335160"/>
              </a:xfrm>
              <a:prstGeom prst="rect">
                <a:avLst/>
              </a:prstGeom>
            </p:spPr>
          </p:pic>
        </mc:Fallback>
      </mc:AlternateContent>
      <p:sp>
        <p:nvSpPr>
          <p:cNvPr id="17" name="TextBox 16">
            <a:extLst>
              <a:ext uri="{FF2B5EF4-FFF2-40B4-BE49-F238E27FC236}">
                <a16:creationId xmlns:a16="http://schemas.microsoft.com/office/drawing/2014/main" id="{62C66BF2-A399-13FA-2E0F-DF3758CEBAFB}"/>
              </a:ext>
            </a:extLst>
          </p:cNvPr>
          <p:cNvSpPr txBox="1"/>
          <p:nvPr/>
        </p:nvSpPr>
        <p:spPr>
          <a:xfrm>
            <a:off x="1837555" y="1377374"/>
            <a:ext cx="867545" cy="584775"/>
          </a:xfrm>
          <a:prstGeom prst="rect">
            <a:avLst/>
          </a:prstGeom>
          <a:noFill/>
        </p:spPr>
        <p:txBody>
          <a:bodyPr wrap="none" rtlCol="0">
            <a:spAutoFit/>
          </a:bodyPr>
          <a:lstStyle/>
          <a:p>
            <a:r>
              <a:rPr lang="en-JP" sz="3200" dirty="0"/>
              <a:t>225</a:t>
            </a:r>
          </a:p>
        </p:txBody>
      </p:sp>
      <p:sp>
        <p:nvSpPr>
          <p:cNvPr id="20" name="TextBox 19">
            <a:extLst>
              <a:ext uri="{FF2B5EF4-FFF2-40B4-BE49-F238E27FC236}">
                <a16:creationId xmlns:a16="http://schemas.microsoft.com/office/drawing/2014/main" id="{974D8F49-0E78-329B-044F-22E1B4F1F269}"/>
              </a:ext>
            </a:extLst>
          </p:cNvPr>
          <p:cNvSpPr txBox="1"/>
          <p:nvPr/>
        </p:nvSpPr>
        <p:spPr>
          <a:xfrm>
            <a:off x="6096000" y="3556249"/>
            <a:ext cx="3467616" cy="1077218"/>
          </a:xfrm>
          <a:prstGeom prst="rect">
            <a:avLst/>
          </a:prstGeom>
          <a:noFill/>
        </p:spPr>
        <p:txBody>
          <a:bodyPr wrap="none" rtlCol="0">
            <a:spAutoFit/>
          </a:bodyPr>
          <a:lstStyle/>
          <a:p>
            <a:r>
              <a:rPr lang="en-JP" sz="3200" dirty="0"/>
              <a:t>傾き-0.5</a:t>
            </a:r>
          </a:p>
          <a:p>
            <a:r>
              <a:rPr lang="en-JP" sz="3200" dirty="0"/>
              <a:t>りんごの機会費用</a:t>
            </a:r>
          </a:p>
        </p:txBody>
      </p:sp>
      <p:sp>
        <p:nvSpPr>
          <p:cNvPr id="21" name="TextBox 20">
            <a:extLst>
              <a:ext uri="{FF2B5EF4-FFF2-40B4-BE49-F238E27FC236}">
                <a16:creationId xmlns:a16="http://schemas.microsoft.com/office/drawing/2014/main" id="{15F2DD5C-0198-8D56-FAB0-8066C3D7483E}"/>
              </a:ext>
            </a:extLst>
          </p:cNvPr>
          <p:cNvSpPr txBox="1"/>
          <p:nvPr/>
        </p:nvSpPr>
        <p:spPr>
          <a:xfrm>
            <a:off x="5238750" y="5257800"/>
            <a:ext cx="867545" cy="584775"/>
          </a:xfrm>
          <a:prstGeom prst="rect">
            <a:avLst/>
          </a:prstGeom>
          <a:noFill/>
        </p:spPr>
        <p:txBody>
          <a:bodyPr wrap="none" rtlCol="0">
            <a:spAutoFit/>
          </a:bodyPr>
          <a:lstStyle/>
          <a:p>
            <a:r>
              <a:rPr lang="en-JP" sz="3200" dirty="0"/>
              <a:t>180</a:t>
            </a:r>
          </a:p>
        </p:txBody>
      </p:sp>
      <p:cxnSp>
        <p:nvCxnSpPr>
          <p:cNvPr id="22" name="Straight Connector 21">
            <a:extLst>
              <a:ext uri="{FF2B5EF4-FFF2-40B4-BE49-F238E27FC236}">
                <a16:creationId xmlns:a16="http://schemas.microsoft.com/office/drawing/2014/main" id="{23DD67DD-EDA7-E9A5-B590-A8040EFFE797}"/>
              </a:ext>
            </a:extLst>
          </p:cNvPr>
          <p:cNvCxnSpPr>
            <a:cxnSpLocks/>
            <a:endCxn id="21" idx="0"/>
          </p:cNvCxnSpPr>
          <p:nvPr/>
        </p:nvCxnSpPr>
        <p:spPr>
          <a:xfrm>
            <a:off x="2753495" y="1649700"/>
            <a:ext cx="2919028" cy="36081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7A2509-01F0-CFE8-AB07-72D7EC618884}"/>
              </a:ext>
            </a:extLst>
          </p:cNvPr>
          <p:cNvSpPr txBox="1"/>
          <p:nvPr/>
        </p:nvSpPr>
        <p:spPr>
          <a:xfrm>
            <a:off x="3207606" y="1779867"/>
            <a:ext cx="1005403" cy="584775"/>
          </a:xfrm>
          <a:prstGeom prst="rect">
            <a:avLst/>
          </a:prstGeom>
          <a:noFill/>
        </p:spPr>
        <p:txBody>
          <a:bodyPr wrap="none" rtlCol="0">
            <a:spAutoFit/>
          </a:bodyPr>
          <a:lstStyle/>
          <a:p>
            <a:r>
              <a:rPr lang="en-JP" sz="3200" dirty="0"/>
              <a:t>タイ</a:t>
            </a:r>
          </a:p>
        </p:txBody>
      </p:sp>
      <p:sp>
        <p:nvSpPr>
          <p:cNvPr id="25" name="TextBox 24">
            <a:extLst>
              <a:ext uri="{FF2B5EF4-FFF2-40B4-BE49-F238E27FC236}">
                <a16:creationId xmlns:a16="http://schemas.microsoft.com/office/drawing/2014/main" id="{3E2BAFE8-5C7A-75DE-EE3D-98927CB2CB18}"/>
              </a:ext>
            </a:extLst>
          </p:cNvPr>
          <p:cNvSpPr txBox="1"/>
          <p:nvPr/>
        </p:nvSpPr>
        <p:spPr>
          <a:xfrm>
            <a:off x="2723410" y="4247258"/>
            <a:ext cx="3660469" cy="1077218"/>
          </a:xfrm>
          <a:prstGeom prst="rect">
            <a:avLst/>
          </a:prstGeom>
          <a:noFill/>
        </p:spPr>
        <p:txBody>
          <a:bodyPr wrap="square" rtlCol="0">
            <a:spAutoFit/>
          </a:bodyPr>
          <a:lstStyle/>
          <a:p>
            <a:r>
              <a:rPr lang="en-JP" sz="3200" dirty="0"/>
              <a:t>傾き-1.25</a:t>
            </a:r>
          </a:p>
          <a:p>
            <a:r>
              <a:rPr lang="en-JP" sz="3200" dirty="0"/>
              <a:t>りんごの機会費用</a:t>
            </a:r>
          </a:p>
        </p:txBody>
      </p:sp>
      <p:sp>
        <p:nvSpPr>
          <p:cNvPr id="26" name="Oval 25">
            <a:extLst>
              <a:ext uri="{FF2B5EF4-FFF2-40B4-BE49-F238E27FC236}">
                <a16:creationId xmlns:a16="http://schemas.microsoft.com/office/drawing/2014/main" id="{5EDCD492-BB9C-6721-177A-19682FCDE753}"/>
              </a:ext>
            </a:extLst>
          </p:cNvPr>
          <p:cNvSpPr/>
          <p:nvPr/>
        </p:nvSpPr>
        <p:spPr>
          <a:xfrm>
            <a:off x="7464816" y="5066992"/>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7" name="TextBox 26">
            <a:extLst>
              <a:ext uri="{FF2B5EF4-FFF2-40B4-BE49-F238E27FC236}">
                <a16:creationId xmlns:a16="http://schemas.microsoft.com/office/drawing/2014/main" id="{004AC430-8A25-6A25-8786-BC3E4C4D2CEE}"/>
              </a:ext>
            </a:extLst>
          </p:cNvPr>
          <p:cNvSpPr txBox="1"/>
          <p:nvPr/>
        </p:nvSpPr>
        <p:spPr>
          <a:xfrm>
            <a:off x="7049985" y="5928887"/>
            <a:ext cx="2892138" cy="369332"/>
          </a:xfrm>
          <a:prstGeom prst="rect">
            <a:avLst/>
          </a:prstGeom>
          <a:noFill/>
        </p:spPr>
        <p:txBody>
          <a:bodyPr wrap="none" rtlCol="0">
            <a:spAutoFit/>
          </a:bodyPr>
          <a:lstStyle/>
          <a:p>
            <a:r>
              <a:rPr lang="en-JP" b="1" dirty="0"/>
              <a:t>600人全員でりんご作る時</a:t>
            </a:r>
          </a:p>
        </p:txBody>
      </p:sp>
      <p:sp>
        <p:nvSpPr>
          <p:cNvPr id="28" name="TextBox 27">
            <a:extLst>
              <a:ext uri="{FF2B5EF4-FFF2-40B4-BE49-F238E27FC236}">
                <a16:creationId xmlns:a16="http://schemas.microsoft.com/office/drawing/2014/main" id="{C0F0A54B-3F47-E985-9772-F87E1465BE81}"/>
              </a:ext>
            </a:extLst>
          </p:cNvPr>
          <p:cNvSpPr txBox="1"/>
          <p:nvPr/>
        </p:nvSpPr>
        <p:spPr>
          <a:xfrm>
            <a:off x="4067933" y="5796767"/>
            <a:ext cx="3025187" cy="369332"/>
          </a:xfrm>
          <a:prstGeom prst="rect">
            <a:avLst/>
          </a:prstGeom>
          <a:noFill/>
        </p:spPr>
        <p:txBody>
          <a:bodyPr wrap="none" rtlCol="0">
            <a:spAutoFit/>
          </a:bodyPr>
          <a:lstStyle/>
          <a:p>
            <a:r>
              <a:rPr lang="en-JP" b="1" dirty="0"/>
              <a:t>1800人全員でりんご作る時</a:t>
            </a:r>
          </a:p>
        </p:txBody>
      </p:sp>
      <p:sp>
        <p:nvSpPr>
          <p:cNvPr id="29" name="TextBox 28">
            <a:extLst>
              <a:ext uri="{FF2B5EF4-FFF2-40B4-BE49-F238E27FC236}">
                <a16:creationId xmlns:a16="http://schemas.microsoft.com/office/drawing/2014/main" id="{7DFCEA34-6BC3-AA72-F445-E8B8BA6787AD}"/>
              </a:ext>
            </a:extLst>
          </p:cNvPr>
          <p:cNvSpPr txBox="1"/>
          <p:nvPr/>
        </p:nvSpPr>
        <p:spPr>
          <a:xfrm>
            <a:off x="255562" y="2476500"/>
            <a:ext cx="1507144" cy="646331"/>
          </a:xfrm>
          <a:prstGeom prst="rect">
            <a:avLst/>
          </a:prstGeom>
          <a:noFill/>
        </p:spPr>
        <p:txBody>
          <a:bodyPr wrap="none" rtlCol="0">
            <a:spAutoFit/>
          </a:bodyPr>
          <a:lstStyle/>
          <a:p>
            <a:r>
              <a:rPr lang="en-JP" b="1" dirty="0"/>
              <a:t>600人全員で</a:t>
            </a:r>
          </a:p>
          <a:p>
            <a:r>
              <a:rPr lang="en-JP" b="1" dirty="0"/>
              <a:t>コメ作る時</a:t>
            </a:r>
          </a:p>
        </p:txBody>
      </p:sp>
      <p:sp>
        <p:nvSpPr>
          <p:cNvPr id="30" name="TextBox 29">
            <a:extLst>
              <a:ext uri="{FF2B5EF4-FFF2-40B4-BE49-F238E27FC236}">
                <a16:creationId xmlns:a16="http://schemas.microsoft.com/office/drawing/2014/main" id="{E942BC57-713A-DF3B-F8E1-6F236C5180FF}"/>
              </a:ext>
            </a:extLst>
          </p:cNvPr>
          <p:cNvSpPr txBox="1"/>
          <p:nvPr/>
        </p:nvSpPr>
        <p:spPr>
          <a:xfrm>
            <a:off x="158315" y="1301410"/>
            <a:ext cx="1640193" cy="646331"/>
          </a:xfrm>
          <a:prstGeom prst="rect">
            <a:avLst/>
          </a:prstGeom>
          <a:noFill/>
        </p:spPr>
        <p:txBody>
          <a:bodyPr wrap="none" rtlCol="0">
            <a:spAutoFit/>
          </a:bodyPr>
          <a:lstStyle/>
          <a:p>
            <a:r>
              <a:rPr lang="en-JP" b="1" dirty="0"/>
              <a:t>1800人全員で</a:t>
            </a:r>
          </a:p>
          <a:p>
            <a:r>
              <a:rPr lang="en-JP" b="1" dirty="0"/>
              <a:t>コメ作る時</a:t>
            </a:r>
          </a:p>
        </p:txBody>
      </p:sp>
      <p:sp>
        <p:nvSpPr>
          <p:cNvPr id="31" name="Oval 30">
            <a:extLst>
              <a:ext uri="{FF2B5EF4-FFF2-40B4-BE49-F238E27FC236}">
                <a16:creationId xmlns:a16="http://schemas.microsoft.com/office/drawing/2014/main" id="{91FA4901-796A-0252-9466-6DC00FF34C35}"/>
              </a:ext>
            </a:extLst>
          </p:cNvPr>
          <p:cNvSpPr/>
          <p:nvPr/>
        </p:nvSpPr>
        <p:spPr>
          <a:xfrm>
            <a:off x="1817682" y="1220841"/>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Tree>
    <p:extLst>
      <p:ext uri="{BB962C8B-B14F-4D97-AF65-F5344CB8AC3E}">
        <p14:creationId xmlns:p14="http://schemas.microsoft.com/office/powerpoint/2010/main" val="194749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74AE4-34E0-D5CB-F839-B60D71FD0FF5}"/>
              </a:ext>
            </a:extLst>
          </p:cNvPr>
          <p:cNvSpPr>
            <a:spLocks noGrp="1"/>
          </p:cNvSpPr>
          <p:nvPr>
            <p:ph type="title"/>
          </p:nvPr>
        </p:nvSpPr>
        <p:spPr>
          <a:xfrm>
            <a:off x="233355" y="-39704"/>
            <a:ext cx="10515600" cy="1325563"/>
          </a:xfrm>
        </p:spPr>
        <p:txBody>
          <a:bodyPr/>
          <a:lstStyle/>
          <a:p>
            <a:r>
              <a:rPr kumimoji="1" lang="ja-JP" altLang="en-US" dirty="0"/>
              <a:t>比較優位による国際分業の利益</a:t>
            </a:r>
          </a:p>
        </p:txBody>
      </p:sp>
      <p:sp>
        <p:nvSpPr>
          <p:cNvPr id="3" name="コンテンツ プレースホルダー 2">
            <a:extLst>
              <a:ext uri="{FF2B5EF4-FFF2-40B4-BE49-F238E27FC236}">
                <a16:creationId xmlns:a16="http://schemas.microsoft.com/office/drawing/2014/main" id="{0895F592-604C-8658-ACD3-F0F57934FE3A}"/>
              </a:ext>
            </a:extLst>
          </p:cNvPr>
          <p:cNvSpPr>
            <a:spLocks noGrp="1"/>
          </p:cNvSpPr>
          <p:nvPr>
            <p:ph sz="half" idx="1"/>
          </p:nvPr>
        </p:nvSpPr>
        <p:spPr>
          <a:xfrm>
            <a:off x="76201" y="1290638"/>
            <a:ext cx="6176962" cy="4762500"/>
          </a:xfrm>
        </p:spPr>
        <p:txBody>
          <a:bodyPr>
            <a:noAutofit/>
          </a:bodyPr>
          <a:lstStyle/>
          <a:p>
            <a:r>
              <a:rPr lang="ja-JP" altLang="en-US" sz="2400" b="0" i="0" u="none" strike="noStrike" baseline="0" dirty="0">
                <a:latin typeface="CenturyStd-Book"/>
              </a:rPr>
              <a:t>表</a:t>
            </a:r>
            <a:r>
              <a:rPr lang="en-US" altLang="ja-JP" sz="2400" b="0" i="0" u="none" strike="noStrike" baseline="0" dirty="0">
                <a:latin typeface="CenturyStd-Book"/>
              </a:rPr>
              <a:t>4</a:t>
            </a:r>
            <a:r>
              <a:rPr lang="ja-JP" altLang="en-US" sz="2400" b="0" i="0" u="none" strike="noStrike" baseline="0" dirty="0">
                <a:latin typeface="UDReiminPr6N-Light"/>
              </a:rPr>
              <a:t>─</a:t>
            </a:r>
            <a:r>
              <a:rPr lang="en-US" altLang="ja-JP" sz="2400" b="0" i="0" u="none" strike="noStrike" baseline="0" dirty="0">
                <a:latin typeface="CenturyStd-Book"/>
              </a:rPr>
              <a:t>4 </a:t>
            </a:r>
            <a:r>
              <a:rPr lang="ja-JP" altLang="en-US" sz="2400" b="0" i="0" u="none" strike="noStrike" baseline="0" dirty="0">
                <a:latin typeface="CenturyStd-Book"/>
              </a:rPr>
              <a:t>：</a:t>
            </a:r>
            <a:r>
              <a:rPr lang="en-US" altLang="ja-JP" sz="2400" b="0" i="0" u="none" strike="noStrike" baseline="0" dirty="0">
                <a:latin typeface="CenturyStd-Book"/>
              </a:rPr>
              <a:t>2 </a:t>
            </a:r>
            <a:r>
              <a:rPr lang="ja-JP" altLang="en-US" sz="2400" b="0" i="0" u="none" strike="noStrike" baseline="0" dirty="0">
                <a:latin typeface="UDReiminPr6N-Light"/>
              </a:rPr>
              <a:t>つのケース考える</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①日本とタイの両国がそれぞれリンゴとコメを</a:t>
            </a:r>
            <a:r>
              <a:rPr lang="en-US" altLang="ja-JP" sz="2400" b="0" i="0" u="none" strike="noStrike" baseline="0" dirty="0">
                <a:latin typeface="CenturyStd-Book"/>
              </a:rPr>
              <a:t>100 </a:t>
            </a:r>
            <a:r>
              <a:rPr lang="ja-JP" altLang="en-US" sz="2400" b="0" i="0" u="none" strike="noStrike" baseline="0" dirty="0">
                <a:latin typeface="UDReiminPr6N-Light"/>
              </a:rPr>
              <a:t>単位ずつ生産するケース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②両国が比較優位を持つ製品に特化するケース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a:t>
            </a: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日本はリンゴに生産特化</a:t>
            </a:r>
            <a:r>
              <a:rPr lang="en-US" altLang="ja-JP" sz="2400" b="0" i="0" u="none" strike="noStrike" baseline="0" dirty="0">
                <a:latin typeface="CenturyStd-Book"/>
              </a:rPr>
              <a:t>300 </a:t>
            </a:r>
            <a:r>
              <a:rPr lang="ja-JP" altLang="en-US" sz="2400" b="0" i="0" u="none" strike="noStrike" baseline="0" dirty="0">
                <a:latin typeface="UDReiminPr6N-Light"/>
              </a:rPr>
              <a:t>単位生産一方，タイはコメのみを</a:t>
            </a:r>
            <a:r>
              <a:rPr lang="en-US" altLang="ja-JP" sz="2400" b="0" i="0" u="none" strike="noStrike" baseline="0" dirty="0">
                <a:latin typeface="CenturyStd-Book"/>
              </a:rPr>
              <a:t>225 </a:t>
            </a:r>
            <a:r>
              <a:rPr lang="ja-JP" altLang="en-US" sz="2400" b="0" i="0" u="none" strike="noStrike" baseline="0" dirty="0">
                <a:latin typeface="UDReiminPr6N-Light"/>
              </a:rPr>
              <a:t>単位生産</a:t>
            </a:r>
            <a:endParaRPr lang="en-US" altLang="ja-JP" sz="2400" b="0" i="0" u="none" strike="noStrike" baseline="0" dirty="0">
              <a:latin typeface="UDReiminPr6N-Light"/>
            </a:endParaRPr>
          </a:p>
          <a:p>
            <a:pPr algn="l"/>
            <a:r>
              <a:rPr lang="ja-JP" altLang="en-US" sz="2400" b="0" i="0" u="none" strike="noStrike" baseline="0" dirty="0">
                <a:latin typeface="UDReiminPr6N-Light"/>
              </a:rPr>
              <a:t>日本はリンゴ</a:t>
            </a:r>
            <a:r>
              <a:rPr lang="en-US" altLang="ja-JP" sz="2400" b="0" i="0" u="none" strike="noStrike" baseline="0" dirty="0">
                <a:latin typeface="CenturyStd-Book"/>
              </a:rPr>
              <a:t>100 </a:t>
            </a:r>
            <a:r>
              <a:rPr lang="ja-JP" altLang="en-US" sz="2400" b="0" i="0" u="none" strike="noStrike" baseline="0" dirty="0">
                <a:latin typeface="UDReiminPr6N-Light"/>
              </a:rPr>
              <a:t>単位をタイに輸出し，タイはコメ</a:t>
            </a:r>
            <a:r>
              <a:rPr lang="en-US" altLang="ja-JP" sz="2400" b="0" i="0" u="none" strike="noStrike" baseline="0" dirty="0">
                <a:latin typeface="CenturyStd-Book"/>
              </a:rPr>
              <a:t>100 </a:t>
            </a:r>
            <a:r>
              <a:rPr lang="ja-JP" altLang="en-US" sz="2400" b="0" i="0" u="none" strike="noStrike" baseline="0" dirty="0">
                <a:latin typeface="UDReiminPr6N-Light"/>
              </a:rPr>
              <a:t>単位を日本に輸出した</a:t>
            </a:r>
            <a:r>
              <a:rPr lang="ja-JP" altLang="en-US" sz="2400" dirty="0">
                <a:latin typeface="UDReiminPr6N-Light"/>
              </a:rPr>
              <a:t>場合</a:t>
            </a:r>
            <a:endParaRPr lang="en-US" altLang="ja-JP" sz="2400" b="0" i="0" u="none" strike="noStrike" baseline="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①と比べて，日本はリンゴが</a:t>
            </a:r>
            <a:r>
              <a:rPr lang="en-US" altLang="ja-JP" sz="2400" b="0" i="0" u="none" strike="noStrike" baseline="0" dirty="0">
                <a:latin typeface="CenturyStd-Book"/>
              </a:rPr>
              <a:t>100 </a:t>
            </a:r>
            <a:r>
              <a:rPr lang="ja-JP" altLang="en-US" sz="2400" b="0" i="0" u="none" strike="noStrike" baseline="0" dirty="0">
                <a:latin typeface="UDReiminPr6N-Light"/>
              </a:rPr>
              <a:t>単位，タイはコメを</a:t>
            </a:r>
            <a:r>
              <a:rPr lang="en-US" altLang="ja-JP" sz="2400" b="0" i="0" u="none" strike="noStrike" baseline="0" dirty="0">
                <a:latin typeface="CenturyStd-Book"/>
              </a:rPr>
              <a:t>25 </a:t>
            </a:r>
            <a:r>
              <a:rPr lang="ja-JP" altLang="en-US" sz="2400" b="0" i="0" u="none" strike="noStrike" baseline="0" dirty="0">
                <a:latin typeface="UDReiminPr6N-Light"/>
              </a:rPr>
              <a:t>単位多く得られる</a:t>
            </a:r>
            <a:endParaRPr lang="en-US" altLang="ja-JP" sz="240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互いに比較優位製品に生産特化</a:t>
            </a:r>
            <a:r>
              <a:rPr lang="ja-JP" altLang="en-US" sz="2400" dirty="0">
                <a:latin typeface="UDReiminPr6N-Light"/>
              </a:rPr>
              <a:t>・</a:t>
            </a:r>
            <a:r>
              <a:rPr lang="ja-JP" altLang="en-US" sz="2400" b="0" i="0" u="none" strike="noStrike" baseline="0" dirty="0">
                <a:latin typeface="UDReiminPr6N-Light"/>
              </a:rPr>
              <a:t>貿易で，両国ともに利益を得ることが可能</a:t>
            </a:r>
            <a:endParaRPr lang="en-US" altLang="ja-JP" sz="2400" b="0" i="0" u="none" strike="noStrike" baseline="0" dirty="0">
              <a:latin typeface="UDReiminPr6N-Light"/>
            </a:endParaRPr>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比較優位に基づいた</a:t>
            </a:r>
            <a:r>
              <a:rPr lang="ja-JP" altLang="en-US" sz="2400" b="0" i="0" u="none" strike="noStrike" baseline="0" dirty="0">
                <a:latin typeface="YuGoPr6N-Demi"/>
              </a:rPr>
              <a:t>国際分業の利益</a:t>
            </a:r>
            <a:endParaRPr kumimoji="1" lang="ja-JP" altLang="en-US" sz="2400" dirty="0"/>
          </a:p>
        </p:txBody>
      </p:sp>
      <p:pic>
        <p:nvPicPr>
          <p:cNvPr id="5" name="コンテンツ プレースホルダー 4">
            <a:extLst>
              <a:ext uri="{FF2B5EF4-FFF2-40B4-BE49-F238E27FC236}">
                <a16:creationId xmlns:a16="http://schemas.microsoft.com/office/drawing/2014/main" id="{414748FF-4336-89E4-728B-6CE3138775D9}"/>
              </a:ext>
            </a:extLst>
          </p:cNvPr>
          <p:cNvPicPr>
            <a:picLocks noGrp="1" noChangeAspect="1"/>
          </p:cNvPicPr>
          <p:nvPr>
            <p:ph sz="half" idx="2"/>
          </p:nvPr>
        </p:nvPicPr>
        <p:blipFill>
          <a:blip r:embed="rId2"/>
          <a:stretch>
            <a:fillRect/>
          </a:stretch>
        </p:blipFill>
        <p:spPr>
          <a:xfrm>
            <a:off x="6172200" y="1733550"/>
            <a:ext cx="5889458" cy="1731781"/>
          </a:xfrm>
          <a:prstGeom prst="rect">
            <a:avLst/>
          </a:prstGeom>
        </p:spPr>
      </p:pic>
      <p:pic>
        <p:nvPicPr>
          <p:cNvPr id="7" name="図 6">
            <a:extLst>
              <a:ext uri="{FF2B5EF4-FFF2-40B4-BE49-F238E27FC236}">
                <a16:creationId xmlns:a16="http://schemas.microsoft.com/office/drawing/2014/main" id="{E45945C4-700B-72E5-5CD9-BB2273A89DA7}"/>
              </a:ext>
            </a:extLst>
          </p:cNvPr>
          <p:cNvPicPr>
            <a:picLocks noChangeAspect="1"/>
          </p:cNvPicPr>
          <p:nvPr/>
        </p:nvPicPr>
        <p:blipFill>
          <a:blip r:embed="rId3"/>
          <a:stretch>
            <a:fillRect/>
          </a:stretch>
        </p:blipFill>
        <p:spPr>
          <a:xfrm>
            <a:off x="6198073" y="3493744"/>
            <a:ext cx="5982006" cy="2999131"/>
          </a:xfrm>
          <a:prstGeom prst="rect">
            <a:avLst/>
          </a:prstGeom>
        </p:spPr>
      </p:pic>
    </p:spTree>
    <p:extLst>
      <p:ext uri="{BB962C8B-B14F-4D97-AF65-F5344CB8AC3E}">
        <p14:creationId xmlns:p14="http://schemas.microsoft.com/office/powerpoint/2010/main" val="34122240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1724</Words>
  <Application>Microsoft Macintosh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CenturyStd-Book</vt:lpstr>
      <vt:lpstr>UDReiminPr6N-Light</vt:lpstr>
      <vt:lpstr>游ゴシック</vt:lpstr>
      <vt:lpstr>游ゴシック Light</vt:lpstr>
      <vt:lpstr>YuGoPr6N-Demi</vt:lpstr>
      <vt:lpstr>Arial</vt:lpstr>
      <vt:lpstr>Cambria Math</vt:lpstr>
      <vt:lpstr>Century</vt:lpstr>
      <vt:lpstr>Wingdings</vt:lpstr>
      <vt:lpstr>Office テーマ</vt:lpstr>
      <vt:lpstr>第４章 技術が貿易を決める リカード・モデル</vt:lpstr>
      <vt:lpstr>第４章　技術が貿易を決める 　　　　リカード・モデル</vt:lpstr>
      <vt:lpstr>１　比較優位</vt:lpstr>
      <vt:lpstr>PowerPoint Presentation</vt:lpstr>
      <vt:lpstr>比較優位の考え方</vt:lpstr>
      <vt:lpstr>PowerPoint Presentation</vt:lpstr>
      <vt:lpstr>PowerPoint Presentation</vt:lpstr>
      <vt:lpstr>PowerPoint Presentation</vt:lpstr>
      <vt:lpstr>比較優位による国際分業の利益</vt:lpstr>
      <vt:lpstr>PowerPoint Presentation</vt:lpstr>
      <vt:lpstr>閉鎖経済時の生産と消費</vt:lpstr>
      <vt:lpstr>交易条件と自由貿易</vt:lpstr>
      <vt:lpstr>３　リカード・モデルの現実への適用</vt:lpstr>
      <vt:lpstr>アジアの賃金上昇と生産の国内回帰</vt:lpstr>
      <vt:lpstr>産業間で生産要素は転用可能か</vt:lpstr>
      <vt:lpstr>特殊要素モデルによる所得分配の描写</vt:lpstr>
      <vt:lpstr>貿易自由化の推進は国内の所得分配にどのような変化をもたらすか？</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第４章 技術が貿易を決める リカード・モデル</dc:title>
  <dc:creator>伊藤　萬里</dc:creator>
  <cp:lastModifiedBy>Ayumu Tanaka</cp:lastModifiedBy>
  <cp:revision>23</cp:revision>
  <dcterms:created xsi:type="dcterms:W3CDTF">2023-01-19T16:20:11Z</dcterms:created>
  <dcterms:modified xsi:type="dcterms:W3CDTF">2023-10-24T05:35:23Z</dcterms:modified>
</cp:coreProperties>
</file>