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300" r:id="rId3"/>
    <p:sldId id="301" r:id="rId4"/>
    <p:sldId id="257" r:id="rId5"/>
    <p:sldId id="258" r:id="rId6"/>
    <p:sldId id="259" r:id="rId7"/>
    <p:sldId id="302" r:id="rId8"/>
    <p:sldId id="265" r:id="rId9"/>
    <p:sldId id="266" r:id="rId10"/>
    <p:sldId id="260" r:id="rId11"/>
    <p:sldId id="269" r:id="rId12"/>
    <p:sldId id="270" r:id="rId13"/>
    <p:sldId id="271" r:id="rId14"/>
    <p:sldId id="303" r:id="rId15"/>
    <p:sldId id="304" r:id="rId16"/>
    <p:sldId id="272" r:id="rId17"/>
    <p:sldId id="273" r:id="rId18"/>
    <p:sldId id="274" r:id="rId19"/>
    <p:sldId id="305" r:id="rId20"/>
    <p:sldId id="306" r:id="rId21"/>
    <p:sldId id="275" r:id="rId22"/>
    <p:sldId id="276" r:id="rId23"/>
    <p:sldId id="277" r:id="rId24"/>
    <p:sldId id="278" r:id="rId25"/>
    <p:sldId id="279" r:id="rId26"/>
    <p:sldId id="280" r:id="rId27"/>
    <p:sldId id="281" r:id="rId28"/>
    <p:sldId id="282" r:id="rId29"/>
    <p:sldId id="283" r:id="rId30"/>
    <p:sldId id="284" r:id="rId31"/>
    <p:sldId id="262" r:id="rId32"/>
    <p:sldId id="267" r:id="rId33"/>
    <p:sldId id="285" r:id="rId34"/>
    <p:sldId id="287" r:id="rId35"/>
    <p:sldId id="286" r:id="rId36"/>
    <p:sldId id="288" r:id="rId37"/>
    <p:sldId id="291" r:id="rId38"/>
    <p:sldId id="290" r:id="rId39"/>
    <p:sldId id="289" r:id="rId40"/>
    <p:sldId id="292" r:id="rId41"/>
    <p:sldId id="293" r:id="rId42"/>
    <p:sldId id="294" r:id="rId43"/>
    <p:sldId id="295" r:id="rId44"/>
    <p:sldId id="296" r:id="rId45"/>
    <p:sldId id="297" r:id="rId46"/>
    <p:sldId id="298" r:id="rId47"/>
    <p:sldId id="299" r:id="rId48"/>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09"/>
    <p:restoredTop sz="94730"/>
  </p:normalViewPr>
  <p:slideViewPr>
    <p:cSldViewPr snapToGrid="0">
      <p:cViewPr>
        <p:scale>
          <a:sx n="114" d="100"/>
          <a:sy n="114" d="100"/>
        </p:scale>
        <p:origin x="22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5:48.785"/>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1970 3577,'-50'0,"-17"0,-22 0,26 1,-4-2,-7-1,-3-3,-8-7,-1-6,-1-4,2-7,3-6,1-6,3-3,1-1,7 2,2 0,5 0,2-1,7 4,2-1,3-1,1 0,4 0,2-1,1-2,2-2,3-2,3-2,4-3,3-3,5-5,3-3,5-10,5-3,1-12,8-5,5 24,4-2,5-2,5-9,6-1,3 0,5 0,3 1,4-1,-5 17,3 0,1 0,1 2,-1 1,0 1,2 1,0 1,14-16,2 1,0 2,-1 4,1 2,0 4,-4 10,1 3,1 3,-3 4,2 3,0 4,23-9,2 8,2 9,1 7,-2 9,1 6,-2 3,-1 5,0 5,0 7,4 8,-1 9,1 9,-2 8,-25-9,-2 3,-1 3,-1 2,-1 1,-2 3,-2 1,-1 2,-2 1,-1 1,0 2,-3 0,-1 1,-3 1,-1 0,-2 1,-3 1,-2 0,10 28,-4 0,-3 0,-4-1,-3-2,-3-1,-2-2,-2-2,-1 0,-3-1,-1-1,-1 1,-3-2,-2-1,-4-1,-4-1,-5-4,-6-2,-3-3,-6-2,-3-2,-4-3,-4-2,-1-1,-2-3,-1-1,-1-1,0-2,-1-2,0-1,0-5,-1-2,2-2,-1-3,-35 21,-3-12,-5-9,-8-11,-4-9,3-6,3-6,4-1,1 0,1 0,0 0,4 3,6 0,5 0,10-1,10-2,11 0,13 0,11-3,6-5,5-3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26.887"/>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25,'51'0,"8"0,15 0,13 0,5 0,7-2,0-4,0-1,-5 1,-6 2,-7 4,-10 0,-6 0,-11 0,-10 0,-9 0,-9 0,-6 0,-4 0,-3 0,-5 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32.18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0,'70'0,"9"0,16 0,-41 0,3 0,5 0,1 0,4 0,1 0,3 0,0 0,2 0,1 0,1 0,-1 0,-4 0,-2 0,-6 0,-2 0,-7 0,-3 0,34 0,-9 0,-9 0,-12 0,-12 0,-12 2,-16-1,-7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33.60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14,'54'0,"0"0,4 0,2 0,10 0,3 0,8 0,3 0,4 0,1 0,-1 0,0 0,-4 0,-1 0,-4 0,-1 0,1 0,-1 0,-4-2,-1 1,-8-1,-2 0,-10 0,-3 0,27-1,-21 3,-14 0,-11 0,-11 0,-8 0,-8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12.539"/>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1,'62'0,"0"0,20 0,6 0,-15 0,4 0,3 0,9 0,3 0,1 0,4 0,1 0,-1 0,-6 0,-1 0,-1 0,-5 0,0 0,-2 0,-7 0,0 0,-3 0,28 0,-3 0,-5 1,-4 0,-8 1,-4 1,-7 1,-2 0,-7 0,-2 1,-6 0,-2 0,34 4,-10 2,-8-3,-5-2,-7-4,-8-1,-8-1,-5 0,-5 0,-6 0,-5 1,-3 1,-2 2,4 2,7 0,9-1,6 0,-2-2,-2-1,-3-1,0-1,3 2,0 1,1-1,1 3,4-3,3 1,-3 1,-3-1,-6 1,-6 1,-3-3,-3 0,-3-1,-4 1,-2 0,1 0,6-2,4 0,1 0,-1 1,-5 1,-2 0,3 0,4-1,2-1,-1 0,-5 0,-9 0,-4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19.30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0 166,'58'0,"24"0,-27 0,5 0,10 0,5 0,6 0,2 0,1 0,1 0,-3 0,-1 0,-8 0,-3 0,-6 0,-2 0,-7 0,-2 0,43 0,-4 0,-5 0,0 0,-1 0,-2 0,-7 0,0 0,-5-3,-4-2,-4-2,-4-3,-1 3,0-1,2 3,0 1,-2 1,-3 3,-3 0,0 0,0 0,0 0,0 0,4-3,3 0,7 0,4 1,0 2,-2 0,-7 0,-5-2,-4 0,0-1,1 1,3-2,2 1,0-2,-2 0,1 0,2-1,7 0,8-2,8-1,8-1,1 1,-1 2,-8 1,-9 0,-7 3,-8 1,-4 2,-7 0,-5 0,-8 0,-9 0,-9 0,-7 0,-2 0,2 0,12 0,13 0,11 0,3 0,1 0,-4 0,0 0,1 0,-2 0,-2 0,-9 0,-8 0,-10 0,-6 0,-2 3,-2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42.35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1,'89'0,"-36"0,3 0,14 0,5 0,14 0,2 0,2 0,2 0,-25 1,1 0,0 1,1 1,0 2,0 0,-3 2,-1 0,-1 2,33 5,-2 1,-10 1,-4-1,-5 0,-2-2,-6 0,-2 0,-5-2,-2-1,-4-1,-1-2,-3-1,-1-1,46 3,-8-3,-12-2,-11 0,-15-3,-13 0,-9 0,-9 0,-4 0,-5 0,-1 1,0 0,5 2,8-1,6-1,2 0,-1 1,-6 0,-5 0,-5-1,-7-1,-4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47.357"/>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1,'57'0,"0"0,8 0,4 0,10 0,3 0,9 0,1 0,-2 0,1 0,1 0,0 0,0 0,-1 0,-4 0,-1 0,-2 0,-2 0,-9 0,-2 0,-8 0,-1 0,-4 1,-2 1,-4-1,-2 1,40 4,-10 0,-14-3,-8-2,-5-1,-5 0,-2 0,-3 0,-3 0,-1 0,-2 0,1 0,3 0,4 0,1 0,-1 0,-6 0,-3 0,-2 0,-1 0,3 0,0 0,3 1,0 1,-3 1,-3-1,-1 0,-2-1,1 1,-1 1,-6-1,-4-1,-10-1,-4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50.974"/>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95,'47'0,"26"0,19 0,-34 0,2 0,5 0,1 0,-1 0,1 0,4 0,1 0,2 0,0 0,1 0,-1 0,-2 0,-2 0,-4 0,-2 0,-5 0,-1 0,-4 0,-1 0,-1 0,0 0,47 0,0 0,-6-3,-11-3,-13 0,-11 1,-4 3,2 2,2 0,-3 0,-8 0,-10 0,-5 0,-4 0,-1 0,-5 0,-7 0,-4-1,0-3,5-8,12-6,17-1,-18 6,3 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55.90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63,'82'-5,"-33"3,4 1,16 0,3 2,8-1,2 0,7 0,3 0,3 0,2 0,2 0,1 0,-27 0,1 0,0 0,2 0,-1 0,1 0,0 0,1 0,-1 0,0 0,-1 0,0 0,-6 0,0 0,-2 0,31 0,-2 0,-4 0,-2 0,-5 0,-1 0,-5 0,-1 0,-4 0,0 0,-3 0,-1 0,-5 0,-1 0,-5 0,-1 0,-6-2,-1-1,39-4,-13-4,-10 0,-7 3,-4 2,-1 2,-6 2,-4 2,-3 0,-3 0,-3 0,-3 0,-7 0,-11 0,-6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03.22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0,'91'4,"0"-1,2-3,-3 0,-5 0,-16 0,-17 0,-14 0,-11 0,-6 0,-5 0,-7-1,-3-1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5:53.383"/>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2913 8463,'-57'0,"-11"0,-24 0,35 1,-3-2,-10 0,-2-1,-4-2,-1-2,2-1,1-1,3-2,1-1,5-1,2 0,6 1,1-1,2 0,2-1,-44-14,5-4,4-7,42 13,0-2,-2-4,1-4,-5-6,-1-4,-3-10,0-4,-2-12,2-7,14 12,1-5,2-5,7 8,2-3,0-4,0-1,-3-13,1-2,1-4,1 0,4 11,1 0,1-2,0-1,1 0,0-2,0 0,1-1,0 1,1 0,1 2,0 0,1 0,1 1,1 2,-1-13,1 3,0 0,2 1,1 5,0 0,1 2,2 2,-2-16,1 3,1 3,2 7,1 2,0 1,1 2,0 1,1 2,2 7,1 1,0 1,1-2,-1 0,2 1,-1 1,2 1,-1 0,-1-30,2 0,0 4,2 0,3 0,2 0,3 0,4 2,5-3,5 0,-6 30,2 0,2 0,5-2,2 0,3 0,5-4,3-1,3-1,6-4,4-1,1 0,-10 16,2-1,1 0,-1 1,1 1,-1 0,1 1,0 0,13-16,1 1,-1 2,-5 6,-1 2,1 3,-5 8,1 2,0 2,-2 5,0 1,1 3,21-11,0 5,-3 7,2 4,-1 7,2 4,-1 3,1 1,1 2,1 2,2 3,1 2,0-1,0 1,3 2,0 2,-1 1,0 2,-3 0,0 2,-4 2,-2 1,-4 1,-1 0,-2 1,0 1,2 4,0 4,4 5,0 3,2 6,0 4,0 3,-2 3,-4 1,-1 2,-3 1,-2 3,-5 1,-2 3,-2 3,-3 3,-2 3,-1 1,-4 4,-1 1,-1 1,-1 2,0 1,-2 2,-2 4,-3 4,0 7,-2 3,-1 5,-3 3,-8-26,-2 2,-1 0,0 1,-1 0,-1 1,-1 1,-1 2,-2 0,0 5,-2 2,-1-1,0 1,-2 0,0 1,-1 5,0 3,0-2,-1-4,0 0,0-1,0-2,0-1,0 0,0 2,0 0,-1-1,-2-2,0-1,-1 1,-1 6,-1 0,-1 0,0-4,-1 0,-1 0,0-3,-1-1,0 0,1-1,1-1,-1 0,1-4,0-1,-1 2,0 2,0 1,-1-1,1-3,0-1,-1 0,1-2,-2 1,1-2,-5 33,-1-1,1-6,0-1,0 0,0-1,1-6,-2-1,1-6,-1-3,0-2,0-2,-1-4,0 0,-2 0,0 0,-1-2,-1 0,-2-1,-1 0,-2 0,-1-1,0-3,-2-2,3-2,-2-3,1-3,-1-2,1-3,0-2,-31 38,-1-4,-1-4,2-5,2-7,1-7,2-10,1-6,-1-6,0-5,0-3,3-5,1-3,3-4,2-1,-1 0,2 1,-1 3,-1 2,-3 2,-5 3,-3 0,1 0,4-2,3-3,4-5,-4-5,-4-4,-2-2,-5 0,5 0,5-4,6-5,11-3,7-2,9 3,6 4,4 0,2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08.744"/>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4,'42'0,"2"0,-2 0,-4 0,-8 0,-12 0,-9-2,-3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11.341"/>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1,'63'4,"-3"-1,-21-3,-5 0,-9 0,-9 0,-8 0,-3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17.19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1,'65'0,"4"0,0 0,5 0,-5 0,-14 0,-18 0,-14 0,-12 0,-6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20.22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9,'87'0,"-22"0,9 0,-4 0,7 0,2 0,12 0,4 0,2 0,-20 0,2 0,1 0,-1 0,-2 0,0 0,0 0,0 0,22 0,-1 0,-1 0,-4 0,-1 0,-2 0,-7 0,0 0,-2 0,-5 0,-1 0,-3 0,21 0,-3 0,-12-1,-3 2,-12-1,-3 1,-7 0,-2 0,39 2,-10 0,-9-2,-11-1,-10 0,-8 0,-5 0,-4 0,0 0,0 0,0 0,2 0,4 0,4 0,-1 0,-2-2,-5-1,-2 0,1 1,-1 1,1-2,1 1,-5 0,-4 2,-6 0,-5 0,0 0,3 0,5 0,0 0,-2 0,-4 0,0 0,10 0,5 0,2 0,-5 0,-12 0,-6 0,-1 0,2 0,5 2,-7-2,0 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26.242"/>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82,'83'0,"-1"0,-6 0,4 0,5 0,-3 0,5 0,3 0,1 0,-8 0,2 0,1 0,0 0,0 0,0 0,0 0,1 0,-2 0,1 0,-2 0,0 0,-1 0,-1 0,-2 0,9 0,-2 0,-1 0,-3 0,15 0,-3 0,-2 0,-12 0,-2 0,-2 0,-8 0,-2 0,-1 0,27 0,-3 0,-9 0,-2 0,-7 0,-2 0,-6 0,-2 0,-3 0,-3 0,41 0,-19 0,-17 0,-17 0,-13 0,-10 0,-8 0,-3 0,1 0,2 0,0 0,-2 0,0 0,1 0,11-3,13-3,20-5,11-3,1 1,-13 0,-18 5,-15 4,-11 0,-6 2,-3-1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6:17.188"/>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3184 8909,'-64'4,"-13"-1,-11-6,36-4,-2-4,-5-4,-2-4,-3-6,-1-3,-5-5,0-3,-2-1,1-2,-1-3,1-2,-1-2,2-1,2-2,2-3,-1-2,2-1,1-2,2-1,1-4,2-1,-1-1,1-2,2 0,2-1,1 0,0-2,-1-3,1-4,-1-5,0-4,15 21,0-2,0-5,7 7,0-3,0-4,1-3,4 3,0-3,1-3,0-3,1-1,1 1,2-2,-1-3,1-1,1-2,0 0,3 6,0-2,0-2,1 0,0 0,1-1,-1 1,2 1,-1-1,1 0,1 0,-1 0,2 1,-1 1,0-8,-1 0,2 1,-1 1,2 1,0 3,-1-7,1 2,1 2,1 1,1 2,-1-9,2 3,1 2,1 1,1 5,2 1,1 2,0 1,2-17,0 2,2 1,1 2,1 2,2 0,1 3,2 2,1 0,1 7,1 0,3 1,1-2,2-1,2 3,0 4,1 2,1 1,0 3,1 1,2 2,11-28,2 4,-4 12,1 3,-1 5,2 2,1 7,4 3,6-1,4 4,4 3,5 2,8-2,5 3,10-3,4 3,-21 17,1 1,3 0,9 0,3 1,1 1,4 2,2 2,-1 1,0 2,0 2,1 1,2 2,1 0,0 2,0 1,0 1,-2 2,-4 1,-1 2,-1 1,-2 1,-1 2,-3 0,-8 1,-2 1,-2 0,22 3,-4 2,-6 1,-4 2,-8 3,-3 3,-3 0,-1 3,2 0,1 2,1 0,0 1,0 0,-1 1,-4 0,-1 1,-3-2,-2 2,-1 1,-2 2,-1 0,-1 2,0 3,-1 2,-2 3,0 2,1 4,0 4,3 9,-1 4,0 5,-2 4,6 13,-2 5,-16-22,0 3,-3 2,2 7,-3 2,-1 4,2 10,-3 4,-2 2,-7-20,-1 2,-1 1,-2 1,0 5,-2 1,-1 1,0 0,-2-1,-2 0,0 0,-1-1,-1-4,-1 0,0-1,-1-2,-1 21,0-1,-1-3,0-8,0-1,0-2,0-6,0-1,0 0,-1-2,-1 0,-1-2,-1-3,-2-1,-1 0,-1-2,-1-1,-2 0,-10 30,-2-1,0-6,-2-2,-1-2,-2 0,-1 0,-1 0,-1 0,0 1,-2 0,-1 0,2 1,1-1,0-6,0-1,1-5,0-1,-3 2,-2-1,-1 3,-2 0,-5 7,-1 1,13-23,-1 0,1 1,0-3,1 1,0-1,-2 1,-1-1,1 0,-13 27,-1-1,3-8,0-1,3-5,0-1,5-7,1-1,0-2,0-1,0 2,0 0,-2 3,-1 1,-2 5,-1 0,0 2,-1 0,1 0,0-2,2-2,0-2,3-4,-1-2,3-4,-1-2,3-7,0-4,-23 31,5-20,2-16,-5-7,-4-8,-2-2,2-2,5-3,9-6,4-6,5-5,6-1,4 0,9 0,3 0,2-6,4-7,0-9,3 8,1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6:24.387"/>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1334 3756,'-63'-25,"2"-3,4-6,1-1,7 2,3 1,4 0,-1-1,-1-1,2 3,5 4,9 6,9 6,7 6,4 1,-1 1,-3-2,-2-3,-5-3,-2-1,0-2,-2 1,2-3,-4-3,-4-4,-5-10,-3-3,-4-5,1-1,1-1,3 1,3-1,0-3,-2-3,0-11,2-7,1-10,4-3,3-4,4-4,6-6,10 45,1 0,1-3,1-2,1-2,1 0,0-1,0 1,0 1,2 0,1 2,2 1,4 1,3 1,5-3,3 2,4-2,4 0,1 0,3 0,3 1,2 0,1 0,2 2,3 2,2 1,2 1,2 1,1 2,1 2,2 2,2 1,0 1,0 1,3 4,2 2,-1 2,2 1,3 2,2 1,5 2,0 2,2 0,0 2,0 3,0 1,-5 4,-1 2,-5 2,0 2,-5 2,0 2,-4 2,0 0,-1 1,-1 1,0 0,0 2,1 2,-1 3,2 3,-2 3,0 4,-2 2,39 25,-12 2,-11 1,-11 3,-4 5,-6 6,-4 2,-2 3,-4 1,-2-1,-5 0,-3 2,-4 3,-5 2,-5 3,-5 3,-2 6,-3 9,0-44,0 0,-3 5,-2 1,-5 3,-2-1,-4 4,-4 0,-6 3,-3 0,-3 3,-1 0,-2 2,-2-1,-1-1,0-1,2-2,0-3,2-6,1-2,2-4,2-2,1-6,1 0,-24 37,0-4,0-3,-1 0,-2-4,1-4,0-5,-4-5,-6 0,-10 0,32-26,-2 0,-2-1,-1-1,-2-2,0-1,2-2,0-1,-34 13,15-6,15-6,4-5,-1-6,-3-5,-1-2,2-3,0 0,3 0,0 0,4 0,4 0,2 0,7 0,7-1,9-2,4-2,3-6,2-4,2 5,2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06.905"/>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1,'60'0,"11"0,7 0,18 0,-43 0,1 0,-2 0,0 0,43 0,-12 0,-13 0,-8 0,-6 0,-3 0,-3 0,-3 0,-7 0,-5 0,-7 0,-6 0,-2 0,-6 0,-7 0,-4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11.50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1,'72'0,"11"0,11 0,-43 0,-1 0,48 0,-3 0,-5 0,-9 0,-7 0,-6 0,-2 0,0 0,-3 0,-5 0,-9 0,-11 0,-10 0,-7 0,-12 0,-2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14.37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0,'98'0,"-46"0,1 0,-3 0,0 0,7 0,1 0,4 0,2 0,3 0,-1 0,3 0,-1 0,-1 0,-2 0,-4 0,-3 0,40 0,-17 0,-20 0,-13 0,-6 0,-6 0,-2 0,-3 0,-3 0,-4 0,-2 0,-5 0,-6 0,-2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19.937"/>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0,'59'0,"16"0,17 0,-40 0,1 0,0 0,1 0,-2 0,0 0,0 0,-1 0,40 0,-10 0,-2 0,-5 0,-5 0,-6 0,-9 0,-9 0,-9 0,-9 2,-8 0,-5 0,-3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24.154"/>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25,'66'0,"10"0,13-1,-37 0,1 0,3-1,1 0,0-1,-1 0,-2 0,-1 0,41 0,-13 0,-16 3,-14 0,-7 0,-6 0,-1 0,-1 0,-2 0,1 0,4 0,1 0,3 0,-5 0,-10 0,-7 0,-8 0,-5 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amp;サブタイトル">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693385" y="1638300"/>
            <a:ext cx="13953493" cy="3302000"/>
          </a:xfrm>
          <a:prstGeom prst="rect">
            <a:avLst/>
          </a:prstGeom>
        </p:spPr>
        <p:txBody>
          <a:bodyPr anchor="b"/>
          <a:lstStyle/>
          <a:p>
            <a:r>
              <a:rPr dirty="0"/>
              <a:t>Title Text</a:t>
            </a:r>
          </a:p>
        </p:txBody>
      </p:sp>
      <p:sp>
        <p:nvSpPr>
          <p:cNvPr id="12" name="Body Level One…"/>
          <p:cNvSpPr txBox="1">
            <a:spLocks noGrp="1"/>
          </p:cNvSpPr>
          <p:nvPr>
            <p:ph type="body" sz="quarter" idx="1"/>
          </p:nvPr>
        </p:nvSpPr>
        <p:spPr>
          <a:xfrm>
            <a:off x="1693385" y="5041900"/>
            <a:ext cx="13953493"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lide Number"/>
          <p:cNvSpPr txBox="1">
            <a:spLocks noGrp="1"/>
          </p:cNvSpPr>
          <p:nvPr>
            <p:ph type="sldNum" sz="quarter" idx="2"/>
          </p:nvPr>
        </p:nvSpPr>
        <p:spPr>
          <a:xfrm>
            <a:off x="16766474" y="9332494"/>
            <a:ext cx="354264" cy="348813"/>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02" name="Image"/>
          <p:cNvSpPr>
            <a:spLocks noGrp="1"/>
          </p:cNvSpPr>
          <p:nvPr>
            <p:ph type="pic" idx="21"/>
          </p:nvPr>
        </p:nvSpPr>
        <p:spPr>
          <a:xfrm>
            <a:off x="-1266510" y="0"/>
            <a:ext cx="19873282"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xfrm>
            <a:off x="16442416"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xfrm>
            <a:off x="15896969"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中央）">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693385" y="3225800"/>
            <a:ext cx="13953493" cy="3302000"/>
          </a:xfrm>
          <a:prstGeom prst="rect">
            <a:avLst/>
          </a:prstGeom>
        </p:spPr>
        <p:txBody>
          <a:bodyPr/>
          <a:lstStyle/>
          <a:p>
            <a:r>
              <a:rPr dirty="0"/>
              <a:t>Title Text</a:t>
            </a:r>
          </a:p>
        </p:txBody>
      </p:sp>
      <p:sp>
        <p:nvSpPr>
          <p:cNvPr id="31" name="Slide Number"/>
          <p:cNvSpPr txBox="1">
            <a:spLocks noGrp="1"/>
          </p:cNvSpPr>
          <p:nvPr>
            <p:ph type="sldNum" sz="quarter" idx="2"/>
          </p:nvPr>
        </p:nvSpPr>
        <p:spPr>
          <a:xfrm>
            <a:off x="16330119"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画像（縦長）">
    <p:spTree>
      <p:nvGrpSpPr>
        <p:cNvPr id="1" name=""/>
        <p:cNvGrpSpPr/>
        <p:nvPr/>
      </p:nvGrpSpPr>
      <p:grpSpPr>
        <a:xfrm>
          <a:off x="0" y="0"/>
          <a:ext cx="0" cy="0"/>
          <a:chOff x="0" y="0"/>
          <a:chExt cx="0" cy="0"/>
        </a:xfrm>
      </p:grpSpPr>
      <p:sp>
        <p:nvSpPr>
          <p:cNvPr id="38" name="Image"/>
          <p:cNvSpPr>
            <a:spLocks noGrp="1"/>
          </p:cNvSpPr>
          <p:nvPr>
            <p:ph type="pic" idx="21"/>
          </p:nvPr>
        </p:nvSpPr>
        <p:spPr>
          <a:xfrm>
            <a:off x="3018459" y="613834"/>
            <a:ext cx="16535905"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270039" y="635000"/>
            <a:ext cx="7112217"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1270039" y="4724400"/>
            <a:ext cx="7112217"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1" name="Slide Number"/>
          <p:cNvSpPr txBox="1">
            <a:spLocks noGrp="1"/>
          </p:cNvSpPr>
          <p:nvPr>
            <p:ph type="sldNum" sz="quarter" idx="2"/>
          </p:nvPr>
        </p:nvSpPr>
        <p:spPr>
          <a:xfrm>
            <a:off x="16522622" y="9365124"/>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上）">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stStyle>
          <a:p>
            <a:r>
              <a:rPr dirty="0"/>
              <a:t>Title Text</a:t>
            </a:r>
          </a:p>
        </p:txBody>
      </p:sp>
      <p:sp>
        <p:nvSpPr>
          <p:cNvPr id="49" name="Slide Number"/>
          <p:cNvSpPr txBox="1">
            <a:spLocks noGrp="1"/>
          </p:cNvSpPr>
          <p:nvPr>
            <p:ph type="sldNum" sz="quarter" idx="2"/>
          </p:nvPr>
        </p:nvSpPr>
        <p:spPr>
          <a:xfrm>
            <a:off x="16442419" y="9296400"/>
            <a:ext cx="360676" cy="348813"/>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stStyle>
          <a:p>
            <a:r>
              <a:rPr dirty="0"/>
              <a:t>Title Text</a:t>
            </a:r>
          </a:p>
        </p:txBody>
      </p:sp>
      <p:sp>
        <p:nvSpPr>
          <p:cNvPr id="57" name="Body Level One…"/>
          <p:cNvSpPr txBox="1">
            <a:spLocks noGrp="1"/>
          </p:cNvSpPr>
          <p:nvPr>
            <p:ph type="body" idx="1"/>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lide Number"/>
          <p:cNvSpPr txBox="1">
            <a:spLocks noGrp="1"/>
          </p:cNvSpPr>
          <p:nvPr>
            <p:ph type="sldNum" sz="quarter" idx="2"/>
          </p:nvPr>
        </p:nvSpPr>
        <p:spPr>
          <a:xfrm>
            <a:off x="16602842"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5" name="Image"/>
          <p:cNvSpPr>
            <a:spLocks noGrp="1"/>
          </p:cNvSpPr>
          <p:nvPr>
            <p:ph type="pic" idx="21"/>
          </p:nvPr>
        </p:nvSpPr>
        <p:spPr>
          <a:xfrm>
            <a:off x="5448466" y="2586567"/>
            <a:ext cx="12573384"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rPr dirty="0"/>
              <a:t>Title Text</a:t>
            </a:r>
          </a:p>
        </p:txBody>
      </p:sp>
      <p:sp>
        <p:nvSpPr>
          <p:cNvPr id="67" name="Body Level One…"/>
          <p:cNvSpPr txBox="1">
            <a:spLocks noGrp="1"/>
          </p:cNvSpPr>
          <p:nvPr>
            <p:ph type="body" sz="half" idx="1"/>
          </p:nvPr>
        </p:nvSpPr>
        <p:spPr>
          <a:xfrm>
            <a:off x="1270039" y="2590800"/>
            <a:ext cx="7112217"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8" name="Slide Number"/>
          <p:cNvSpPr txBox="1">
            <a:spLocks noGrp="1"/>
          </p:cNvSpPr>
          <p:nvPr>
            <p:ph type="sldNum" sz="quarter" idx="2"/>
          </p:nvPr>
        </p:nvSpPr>
        <p:spPr>
          <a:xfrm>
            <a:off x="16224231" y="9296400"/>
            <a:ext cx="347851" cy="348813"/>
          </a:xfrm>
          <a:prstGeom prst="rect">
            <a:avLst/>
          </a:prstGeom>
        </p:spPr>
        <p:txBody>
          <a:bodyPr/>
          <a:lstStyle>
            <a:lvl1pPr>
              <a:defRPr>
                <a:latin typeface="+mn-lt"/>
                <a:ea typeface="+mn-ea"/>
                <a:cs typeface="+mn-cs"/>
                <a:sym typeface="ヒラギノ角ゴ ProN W3"/>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270039" y="1270000"/>
            <a:ext cx="14800185" cy="7213600"/>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6" name="Slide Number"/>
          <p:cNvSpPr txBox="1">
            <a:spLocks noGrp="1"/>
          </p:cNvSpPr>
          <p:nvPr>
            <p:ph type="sldNum" sz="quarter" idx="2"/>
          </p:nvPr>
        </p:nvSpPr>
        <p:spPr>
          <a:xfrm>
            <a:off x="16763268"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8907205" y="5029200"/>
            <a:ext cx="8073244"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8670131" y="889001"/>
            <a:ext cx="7823439"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3166630" y="889000"/>
            <a:ext cx="15977088"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xfrm>
            <a:off x="16612481" y="9296399"/>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693385" y="6362700"/>
            <a:ext cx="13953493" cy="471924"/>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ここに引用を入力してください。”"/>
          <p:cNvSpPr txBox="1">
            <a:spLocks noGrp="1"/>
          </p:cNvSpPr>
          <p:nvPr>
            <p:ph type="body" sz="quarter" idx="22"/>
          </p:nvPr>
        </p:nvSpPr>
        <p:spPr>
          <a:xfrm>
            <a:off x="1693385" y="4259094"/>
            <a:ext cx="13953493" cy="625812"/>
          </a:xfrm>
          <a:prstGeom prst="rect">
            <a:avLst/>
          </a:prstGeom>
        </p:spPr>
        <p:txBody>
          <a:bodyPr>
            <a:spAutoFit/>
          </a:bodyPr>
          <a:lstStyle>
            <a:lvl1pPr marL="0" indent="0" algn="ctr">
              <a:spcBef>
                <a:spcPts val="0"/>
              </a:spcBef>
              <a:buSzTx/>
              <a:buNone/>
              <a:defRPr sz="3400"/>
            </a:lvl1pPr>
          </a:lstStyle>
          <a:p>
            <a:r>
              <a:rPr dirty="0"/>
              <a:t>“</a:t>
            </a:r>
            <a:r>
              <a:rPr dirty="0" err="1"/>
              <a:t>ここに引用を入力してください</a:t>
            </a:r>
            <a:r>
              <a:rPr dirty="0"/>
              <a:t>。”</a:t>
            </a:r>
          </a:p>
        </p:txBody>
      </p:sp>
      <p:sp>
        <p:nvSpPr>
          <p:cNvPr id="95" name="Slide Number"/>
          <p:cNvSpPr txBox="1">
            <a:spLocks noGrp="1"/>
          </p:cNvSpPr>
          <p:nvPr>
            <p:ph type="sldNum" sz="quarter" idx="2"/>
          </p:nvPr>
        </p:nvSpPr>
        <p:spPr>
          <a:xfrm>
            <a:off x="16527603" y="9152566"/>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70039" y="254000"/>
            <a:ext cx="14800185"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rPr dirty="0"/>
              <a:t>Title Text</a:t>
            </a:r>
          </a:p>
        </p:txBody>
      </p:sp>
      <p:sp>
        <p:nvSpPr>
          <p:cNvPr id="3" name="Slide Number"/>
          <p:cNvSpPr txBox="1">
            <a:spLocks noGrp="1"/>
          </p:cNvSpPr>
          <p:nvPr>
            <p:ph type="sldNum" sz="quarter" idx="2"/>
          </p:nvPr>
        </p:nvSpPr>
        <p:spPr>
          <a:xfrm>
            <a:off x="16763267" y="9296400"/>
            <a:ext cx="360676" cy="348813"/>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fld id="{86CB4B4D-7CA3-9044-876B-883B54F8677D}" type="slidenum">
              <a:t>‹#›</a:t>
            </a:fld>
            <a:endParaRPr/>
          </a:p>
        </p:txBody>
      </p:sp>
      <p:sp>
        <p:nvSpPr>
          <p:cNvPr id="4" name="Body Level One…"/>
          <p:cNvSpPr txBox="1">
            <a:spLocks noGrp="1"/>
          </p:cNvSpPr>
          <p:nvPr>
            <p:ph type="body" idx="1"/>
          </p:nvPr>
        </p:nvSpPr>
        <p:spPr>
          <a:xfrm>
            <a:off x="1270039" y="2590800"/>
            <a:ext cx="14800185"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5.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10.xml"/><Relationship Id="rId18" Type="http://schemas.openxmlformats.org/officeDocument/2006/relationships/image" Target="../media/image14.png"/><Relationship Id="rId3" Type="http://schemas.openxmlformats.org/officeDocument/2006/relationships/customXml" Target="../ink/ink5.xml"/><Relationship Id="rId21" Type="http://schemas.openxmlformats.org/officeDocument/2006/relationships/customXml" Target="../ink/ink14.xml"/><Relationship Id="rId7" Type="http://schemas.openxmlformats.org/officeDocument/2006/relationships/customXml" Target="../ink/ink7.xml"/><Relationship Id="rId12" Type="http://schemas.openxmlformats.org/officeDocument/2006/relationships/image" Target="../media/image11.png"/><Relationship Id="rId17" Type="http://schemas.openxmlformats.org/officeDocument/2006/relationships/customXml" Target="../ink/ink12.xml"/><Relationship Id="rId2" Type="http://schemas.openxmlformats.org/officeDocument/2006/relationships/image" Target="../media/image6.png"/><Relationship Id="rId16" Type="http://schemas.openxmlformats.org/officeDocument/2006/relationships/image" Target="../media/image13.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10.png"/><Relationship Id="rId19" Type="http://schemas.openxmlformats.org/officeDocument/2006/relationships/customXml" Target="../ink/ink13.xml"/><Relationship Id="rId4" Type="http://schemas.openxmlformats.org/officeDocument/2006/relationships/image" Target="../media/image7.png"/><Relationship Id="rId9" Type="http://schemas.openxmlformats.org/officeDocument/2006/relationships/customXml" Target="../ink/ink8.xml"/><Relationship Id="rId14" Type="http://schemas.openxmlformats.org/officeDocument/2006/relationships/image" Target="../media/image12.png"/><Relationship Id="rId22"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20.xml"/><Relationship Id="rId18" Type="http://schemas.openxmlformats.org/officeDocument/2006/relationships/image" Target="../media/image25.png"/><Relationship Id="rId3" Type="http://schemas.openxmlformats.org/officeDocument/2006/relationships/customXml" Target="../ink/ink15.xml"/><Relationship Id="rId21" Type="http://schemas.openxmlformats.org/officeDocument/2006/relationships/customXml" Target="../ink/ink24.xml"/><Relationship Id="rId7" Type="http://schemas.openxmlformats.org/officeDocument/2006/relationships/customXml" Target="../ink/ink17.xml"/><Relationship Id="rId12" Type="http://schemas.openxmlformats.org/officeDocument/2006/relationships/image" Target="../media/image22.png"/><Relationship Id="rId17" Type="http://schemas.openxmlformats.org/officeDocument/2006/relationships/customXml" Target="../ink/ink22.xml"/><Relationship Id="rId2" Type="http://schemas.openxmlformats.org/officeDocument/2006/relationships/image" Target="../media/image17.png"/><Relationship Id="rId16" Type="http://schemas.openxmlformats.org/officeDocument/2006/relationships/image" Target="../media/image24.png"/><Relationship Id="rId20"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19.png"/><Relationship Id="rId11" Type="http://schemas.openxmlformats.org/officeDocument/2006/relationships/customXml" Target="../ink/ink19.xml"/><Relationship Id="rId5" Type="http://schemas.openxmlformats.org/officeDocument/2006/relationships/customXml" Target="../ink/ink16.xml"/><Relationship Id="rId15" Type="http://schemas.openxmlformats.org/officeDocument/2006/relationships/customXml" Target="../ink/ink21.xml"/><Relationship Id="rId10" Type="http://schemas.openxmlformats.org/officeDocument/2006/relationships/image" Target="../media/image21.png"/><Relationship Id="rId19" Type="http://schemas.openxmlformats.org/officeDocument/2006/relationships/customXml" Target="../ink/ink23.xml"/><Relationship Id="rId4" Type="http://schemas.openxmlformats.org/officeDocument/2006/relationships/image" Target="../media/image18.png"/><Relationship Id="rId9" Type="http://schemas.openxmlformats.org/officeDocument/2006/relationships/customXml" Target="../ink/ink18.xml"/><Relationship Id="rId14" Type="http://schemas.openxmlformats.org/officeDocument/2006/relationships/image" Target="../media/image23.png"/><Relationship Id="rId22"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第7回 ヘクシャー=オリーン・モデル1:…"/>
          <p:cNvSpPr txBox="1">
            <a:spLocks noGrp="1"/>
          </p:cNvSpPr>
          <p:nvPr>
            <p:ph type="title"/>
          </p:nvPr>
        </p:nvSpPr>
        <p:spPr>
          <a:prstGeom prst="rect">
            <a:avLst/>
          </a:prstGeom>
        </p:spPr>
        <p:txBody>
          <a:bodyPr/>
          <a:lstStyle/>
          <a:p>
            <a:pPr>
              <a:defRPr sz="4700"/>
            </a:pPr>
            <a:r>
              <a:rPr lang="ja-JP" altLang="en-JP" dirty="0">
                <a:latin typeface="ＭＳ Ｐゴシック" panose="020B0600070205080204" pitchFamily="50" charset="-128"/>
                <a:ea typeface="ＭＳ Ｐゴシック" panose="020B0600070205080204" pitchFamily="50" charset="-128"/>
              </a:rPr>
              <a:t>第</a:t>
            </a:r>
            <a:r>
              <a:rPr lang="en-JP" altLang="ja-JP" dirty="0">
                <a:latin typeface="ＭＳ Ｐゴシック" panose="020B0600070205080204" pitchFamily="50" charset="-128"/>
                <a:ea typeface="ＭＳ Ｐゴシック" panose="020B0600070205080204" pitchFamily="50" charset="-128"/>
              </a:rPr>
              <a:t>5</a:t>
            </a:r>
            <a:r>
              <a:rPr lang="ja-JP" altLang="en-JP" dirty="0">
                <a:latin typeface="ＭＳ Ｐゴシック" panose="020B0600070205080204" pitchFamily="50" charset="-128"/>
                <a:ea typeface="ＭＳ Ｐゴシック" panose="020B0600070205080204" pitchFamily="50" charset="-128"/>
              </a:rPr>
              <a:t>章</a:t>
            </a:r>
            <a:br>
              <a:rPr lang="en-US" altLang="ja-JP" dirty="0">
                <a:latin typeface="ＭＳ Ｐゴシック" panose="020B0600070205080204" pitchFamily="50" charset="-128"/>
                <a:ea typeface="ＭＳ Ｐゴシック" panose="020B0600070205080204" pitchFamily="50" charset="-128"/>
              </a:rPr>
            </a:br>
            <a:r>
              <a:rPr lang="zh-CN" altLang="en-US" dirty="0">
                <a:latin typeface="ＭＳ Ｐゴシック" panose="020B0600070205080204" pitchFamily="50" charset="-128"/>
                <a:ea typeface="ＭＳ Ｐゴシック" panose="020B0600070205080204" pitchFamily="50" charset="-128"/>
              </a:rPr>
              <a:t>生産要素</a:t>
            </a:r>
            <a:r>
              <a:rPr lang="ja-JP" altLang="en-US" dirty="0">
                <a:latin typeface="ＭＳ Ｐゴシック" panose="020B0600070205080204" pitchFamily="50" charset="-128"/>
                <a:ea typeface="ＭＳ Ｐゴシック" panose="020B0600070205080204" pitchFamily="50" charset="-128"/>
              </a:rPr>
              <a:t>が</a:t>
            </a:r>
            <a:r>
              <a:rPr lang="zh-CN" altLang="en-US" dirty="0">
                <a:latin typeface="ＭＳ Ｐゴシック" panose="020B0600070205080204" pitchFamily="50" charset="-128"/>
                <a:ea typeface="ＭＳ Ｐゴシック" panose="020B0600070205080204" pitchFamily="50" charset="-128"/>
              </a:rPr>
              <a:t>貿易</a:t>
            </a:r>
            <a:r>
              <a:rPr lang="ja-JP" altLang="en-US" dirty="0">
                <a:latin typeface="ＭＳ Ｐゴシック" panose="020B0600070205080204" pitchFamily="50" charset="-128"/>
                <a:ea typeface="ＭＳ Ｐゴシック" panose="020B0600070205080204" pitchFamily="50" charset="-128"/>
              </a:rPr>
              <a:t>を</a:t>
            </a:r>
            <a:r>
              <a:rPr lang="zh-CN" altLang="en-US" dirty="0">
                <a:latin typeface="ＭＳ Ｐゴシック" panose="020B0600070205080204" pitchFamily="50" charset="-128"/>
                <a:ea typeface="ＭＳ Ｐゴシック" panose="020B0600070205080204" pitchFamily="50" charset="-128"/>
              </a:rPr>
              <a:t>決</a:t>
            </a:r>
            <a:r>
              <a:rPr lang="ja-JP" altLang="en-US" dirty="0">
                <a:latin typeface="ＭＳ Ｐゴシック" panose="020B0600070205080204" pitchFamily="50" charset="-128"/>
                <a:ea typeface="ＭＳ Ｐゴシック" panose="020B0600070205080204" pitchFamily="50" charset="-128"/>
              </a:rPr>
              <a:t>める</a:t>
            </a:r>
            <a:endParaRPr dirty="0">
              <a:latin typeface="ＭＳ Ｐゴシック" panose="020B0600070205080204" pitchFamily="50" charset="-128"/>
              <a:ea typeface="ＭＳ Ｐゴシック" panose="020B0600070205080204" pitchFamily="50" charset="-128"/>
            </a:endParaRPr>
          </a:p>
        </p:txBody>
      </p:sp>
      <p:sp>
        <p:nvSpPr>
          <p:cNvPr id="120" name="田中 鮎夢"/>
          <p:cNvSpPr txBox="1">
            <a:spLocks noGrp="1"/>
          </p:cNvSpPr>
          <p:nvPr>
            <p:ph type="body" sz="quarter" idx="1"/>
          </p:nvPr>
        </p:nvSpPr>
        <p:spPr>
          <a:prstGeom prst="rect">
            <a:avLst/>
          </a:prstGeom>
        </p:spPr>
        <p:txBody>
          <a:bodyPr/>
          <a:lstStyle/>
          <a:p>
            <a:r>
              <a:rPr lang="ja-JP" altLang="en-US">
                <a:latin typeface="ＭＳ Ｐゴシック" panose="020B0600070205080204" pitchFamily="50" charset="-128"/>
                <a:ea typeface="ＭＳ Ｐゴシック" panose="020B0600070205080204" pitchFamily="50" charset="-128"/>
              </a:rPr>
              <a:t>ヘクシャー</a:t>
            </a:r>
            <a:r>
              <a:rPr lang="en-US" altLang="ja-JP" dirty="0">
                <a:latin typeface="ＭＳ Ｐゴシック" panose="020B0600070205080204" pitchFamily="50" charset="-128"/>
                <a:ea typeface="ＭＳ Ｐゴシック" panose="020B0600070205080204" pitchFamily="50" charset="-128"/>
              </a:rPr>
              <a:t>=</a:t>
            </a:r>
            <a:r>
              <a:rPr lang="ja-JP" altLang="en-US">
                <a:latin typeface="ＭＳ Ｐゴシック" panose="020B0600070205080204" pitchFamily="50" charset="-128"/>
                <a:ea typeface="ＭＳ Ｐゴシック" panose="020B0600070205080204" pitchFamily="50" charset="-128"/>
              </a:rPr>
              <a:t>オリーン・モデル</a:t>
            </a:r>
            <a:endParaRPr dirty="0">
              <a:latin typeface="ＭＳ Ｐゴシック" panose="020B0600070205080204" pitchFamily="50" charset="-128"/>
              <a:ea typeface="ＭＳ Ｐゴシック" panose="020B0600070205080204" pitchFamily="50" charset="-128"/>
            </a:endParaRPr>
          </a:p>
        </p:txBody>
      </p:sp>
      <p:sp>
        <p:nvSpPr>
          <p:cNvPr id="12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4. 生産要素"/>
          <p:cNvSpPr txBox="1">
            <a:spLocks noGrp="1"/>
          </p:cNvSpPr>
          <p:nvPr>
            <p:ph type="title"/>
          </p:nvPr>
        </p:nvSpPr>
        <p:spPr>
          <a:prstGeom prst="rect">
            <a:avLst/>
          </a:prstGeom>
        </p:spPr>
        <p:txBody>
          <a:bodyPr/>
          <a:lstStyle/>
          <a:p>
            <a:r>
              <a:rPr lang="ja-JP" altLang="en-US" dirty="0">
                <a:solidFill>
                  <a:schemeClr val="tx1"/>
                </a:solidFill>
                <a:latin typeface="ＭＳ Ｐゴシック" panose="020B0600070205080204" pitchFamily="50" charset="-128"/>
                <a:ea typeface="ＭＳ Ｐゴシック" panose="020B0600070205080204" pitchFamily="50" charset="-128"/>
              </a:rPr>
              <a:t>生産要素</a:t>
            </a:r>
            <a:endParaRPr dirty="0">
              <a:solidFill>
                <a:schemeClr val="tx1"/>
              </a:solidFill>
              <a:latin typeface="ＭＳ Ｐゴシック" panose="020B0600070205080204" pitchFamily="50" charset="-128"/>
              <a:ea typeface="ＭＳ Ｐゴシック" panose="020B0600070205080204" pitchFamily="50" charset="-128"/>
            </a:endParaRPr>
          </a:p>
        </p:txBody>
      </p:sp>
      <p:sp>
        <p:nvSpPr>
          <p:cNvPr id="155" name="財・サービスの生産に用いられるもの。…"/>
          <p:cNvSpPr txBox="1">
            <a:spLocks noGrp="1"/>
          </p:cNvSpPr>
          <p:nvPr>
            <p:ph type="body" idx="1"/>
          </p:nvPr>
        </p:nvSpPr>
        <p:spPr>
          <a:xfrm>
            <a:off x="1270039" y="2203995"/>
            <a:ext cx="14800185" cy="6286500"/>
          </a:xfrm>
          <a:prstGeom prst="rect">
            <a:avLst/>
          </a:prstGeom>
        </p:spPr>
        <p:txBody>
          <a:bodyPr anchor="t">
            <a:normAutofit/>
          </a:bodyPr>
          <a:lstStyle/>
          <a:p>
            <a:pPr marL="0" indent="0">
              <a:buSzTx/>
              <a:buNone/>
            </a:pPr>
            <a:r>
              <a:rPr lang="ja-JP" altLang="en-US" dirty="0">
                <a:latin typeface="ＭＳ Ｐゴシック" panose="020B0600070205080204" pitchFamily="50" charset="-128"/>
                <a:ea typeface="ＭＳ Ｐゴシック" panose="020B0600070205080204" pitchFamily="50" charset="-128"/>
              </a:rPr>
              <a:t>ヘクシャー＝オリーン・モデルは生産要素に着目。</a:t>
            </a:r>
          </a:p>
          <a:p>
            <a:pPr marL="0" indent="0">
              <a:buSzTx/>
              <a:buNone/>
            </a:pPr>
            <a:r>
              <a:rPr lang="ja-JP" altLang="en-US" dirty="0">
                <a:latin typeface="ＭＳ Ｐゴシック" panose="020B0600070205080204" pitchFamily="50" charset="-128"/>
                <a:ea typeface="ＭＳ Ｐゴシック" panose="020B0600070205080204" pitchFamily="50" charset="-128"/>
              </a:rPr>
              <a:t>生産要素：財・サービスの生産に用いられるもの。</a:t>
            </a:r>
          </a:p>
          <a:p>
            <a:pPr marL="0" indent="0">
              <a:buSzTx/>
              <a:buNone/>
            </a:pPr>
            <a:r>
              <a:rPr lang="ja-JP" altLang="en-US" dirty="0">
                <a:latin typeface="ＭＳ Ｐゴシック" panose="020B0600070205080204" pitchFamily="50" charset="-128"/>
                <a:ea typeface="ＭＳ Ｐゴシック" panose="020B0600070205080204" pitchFamily="50" charset="-128"/>
              </a:rPr>
              <a:t>　例）労働，資本（機械，工場），土地，原材料</a:t>
            </a:r>
          </a:p>
        </p:txBody>
      </p:sp>
      <p:sp>
        <p:nvSpPr>
          <p:cNvPr id="17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sp>
        <p:nvSpPr>
          <p:cNvPr id="156" name="Shape"/>
          <p:cNvSpPr/>
          <p:nvPr/>
        </p:nvSpPr>
        <p:spPr>
          <a:xfrm>
            <a:off x="3082131" y="5347245"/>
            <a:ext cx="3476576" cy="32058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p:spPr>
        <p:txBody>
          <a:bodyPr lIns="50800" tIns="50800" rIns="50800" bIns="50800" anchor="ctr"/>
          <a:lstStyle/>
          <a:p>
            <a:pPr>
              <a:defRPr sz="3900">
                <a:latin typeface="+mn-lt"/>
                <a:ea typeface="+mn-ea"/>
                <a:cs typeface="+mn-cs"/>
                <a:sym typeface="ヒラギノ角ゴ ProN W3"/>
              </a:defRPr>
            </a:pPr>
            <a:endParaRPr sz="3900">
              <a:latin typeface="ＭＳ Ｐゴシック" panose="020B0600070205080204" pitchFamily="50" charset="-128"/>
              <a:ea typeface="ＭＳ Ｐゴシック" panose="020B0600070205080204" pitchFamily="50" charset="-128"/>
            </a:endParaRPr>
          </a:p>
        </p:txBody>
      </p:sp>
      <p:sp>
        <p:nvSpPr>
          <p:cNvPr id="157" name="Line"/>
          <p:cNvSpPr/>
          <p:nvPr/>
        </p:nvSpPr>
        <p:spPr>
          <a:xfrm>
            <a:off x="6779702" y="6253027"/>
            <a:ext cx="2863234"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58" name="Line"/>
          <p:cNvSpPr/>
          <p:nvPr/>
        </p:nvSpPr>
        <p:spPr>
          <a:xfrm flipH="1">
            <a:off x="6836809" y="7311638"/>
            <a:ext cx="2794710"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59" name="例"/>
          <p:cNvSpPr txBox="1"/>
          <p:nvPr/>
        </p:nvSpPr>
        <p:spPr>
          <a:xfrm>
            <a:off x="2520604" y="4726305"/>
            <a:ext cx="564257"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latin typeface="ＭＳ Ｐゴシック" panose="020B0600070205080204" pitchFamily="50" charset="-128"/>
                <a:ea typeface="ＭＳ Ｐゴシック" panose="020B0600070205080204" pitchFamily="50" charset="-128"/>
              </a:rPr>
              <a:t>例</a:t>
            </a:r>
          </a:p>
        </p:txBody>
      </p:sp>
      <p:sp>
        <p:nvSpPr>
          <p:cNvPr id="160" name="日本"/>
          <p:cNvSpPr txBox="1"/>
          <p:nvPr/>
        </p:nvSpPr>
        <p:spPr>
          <a:xfrm>
            <a:off x="3834344" y="4703222"/>
            <a:ext cx="1695977" cy="7027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9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アメリカ</a:t>
            </a:r>
            <a:endParaRPr dirty="0">
              <a:latin typeface="ＭＳ Ｐゴシック" panose="020B0600070205080204" pitchFamily="50" charset="-128"/>
              <a:ea typeface="ＭＳ Ｐゴシック" panose="020B0600070205080204" pitchFamily="50" charset="-128"/>
            </a:endParaRPr>
          </a:p>
        </p:txBody>
      </p:sp>
      <p:sp>
        <p:nvSpPr>
          <p:cNvPr id="161" name="労働者"/>
          <p:cNvSpPr/>
          <p:nvPr/>
        </p:nvSpPr>
        <p:spPr>
          <a:xfrm>
            <a:off x="3272631" y="57278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大卒</a:t>
            </a:r>
            <a:endParaRPr dirty="0">
              <a:latin typeface="ＭＳ Ｐゴシック" panose="020B0600070205080204" pitchFamily="50" charset="-128"/>
              <a:ea typeface="ＭＳ Ｐゴシック" panose="020B0600070205080204" pitchFamily="50" charset="-128"/>
            </a:endParaRPr>
          </a:p>
        </p:txBody>
      </p:sp>
      <p:sp>
        <p:nvSpPr>
          <p:cNvPr id="162" name="資本"/>
          <p:cNvSpPr/>
          <p:nvPr/>
        </p:nvSpPr>
        <p:spPr>
          <a:xfrm>
            <a:off x="3272631" y="71629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高卒</a:t>
            </a:r>
            <a:endParaRPr dirty="0">
              <a:latin typeface="ＭＳ Ｐゴシック" panose="020B0600070205080204" pitchFamily="50" charset="-128"/>
              <a:ea typeface="ＭＳ Ｐゴシック" panose="020B0600070205080204" pitchFamily="50" charset="-128"/>
            </a:endParaRPr>
          </a:p>
        </p:txBody>
      </p:sp>
      <p:sp>
        <p:nvSpPr>
          <p:cNvPr id="163" name="財"/>
          <p:cNvSpPr/>
          <p:nvPr/>
        </p:nvSpPr>
        <p:spPr>
          <a:xfrm>
            <a:off x="5606355" y="6578799"/>
            <a:ext cx="858342"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en-US" altLang="ja-JP" dirty="0">
                <a:latin typeface="ＭＳ Ｐゴシック" panose="020B0600070205080204" pitchFamily="50" charset="-128"/>
                <a:ea typeface="ＭＳ Ｐゴシック" panose="020B0600070205080204" pitchFamily="50" charset="-128"/>
              </a:rPr>
              <a:t>PC</a:t>
            </a:r>
            <a:endParaRPr dirty="0">
              <a:latin typeface="ＭＳ Ｐゴシック" panose="020B0600070205080204" pitchFamily="50" charset="-128"/>
              <a:ea typeface="ＭＳ Ｐゴシック" panose="020B0600070205080204" pitchFamily="50" charset="-128"/>
            </a:endParaRPr>
          </a:p>
        </p:txBody>
      </p:sp>
      <p:sp>
        <p:nvSpPr>
          <p:cNvPr id="164" name="Line"/>
          <p:cNvSpPr/>
          <p:nvPr/>
        </p:nvSpPr>
        <p:spPr>
          <a:xfrm>
            <a:off x="4707732" y="5951810"/>
            <a:ext cx="1099285" cy="613525"/>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65" name="Line"/>
          <p:cNvSpPr/>
          <p:nvPr/>
        </p:nvSpPr>
        <p:spPr>
          <a:xfrm flipV="1">
            <a:off x="4707732" y="7175965"/>
            <a:ext cx="1096535" cy="287146"/>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66" name="Shape"/>
          <p:cNvSpPr/>
          <p:nvPr/>
        </p:nvSpPr>
        <p:spPr>
          <a:xfrm>
            <a:off x="9863931" y="5347245"/>
            <a:ext cx="3476576" cy="32058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p:spPr>
        <p:txBody>
          <a:bodyPr lIns="50800" tIns="50800" rIns="50800" bIns="50800" anchor="ctr"/>
          <a:lstStyle/>
          <a:p>
            <a:pPr>
              <a:defRPr sz="3900">
                <a:latin typeface="+mn-lt"/>
                <a:ea typeface="+mn-ea"/>
                <a:cs typeface="+mn-cs"/>
                <a:sym typeface="ヒラギノ角ゴ ProN W3"/>
              </a:defRPr>
            </a:pPr>
            <a:endParaRPr sz="3900">
              <a:latin typeface="ＭＳ Ｐゴシック" panose="020B0600070205080204" pitchFamily="50" charset="-128"/>
              <a:ea typeface="ＭＳ Ｐゴシック" panose="020B0600070205080204" pitchFamily="50" charset="-128"/>
            </a:endParaRPr>
          </a:p>
        </p:txBody>
      </p:sp>
      <p:sp>
        <p:nvSpPr>
          <p:cNvPr id="167" name="労働者"/>
          <p:cNvSpPr/>
          <p:nvPr/>
        </p:nvSpPr>
        <p:spPr>
          <a:xfrm>
            <a:off x="11743531" y="57278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大卒</a:t>
            </a:r>
            <a:endParaRPr dirty="0">
              <a:latin typeface="ＭＳ Ｐゴシック" panose="020B0600070205080204" pitchFamily="50" charset="-128"/>
              <a:ea typeface="ＭＳ Ｐゴシック" panose="020B0600070205080204" pitchFamily="50" charset="-128"/>
            </a:endParaRPr>
          </a:p>
        </p:txBody>
      </p:sp>
      <p:sp>
        <p:nvSpPr>
          <p:cNvPr id="168" name="資本"/>
          <p:cNvSpPr/>
          <p:nvPr/>
        </p:nvSpPr>
        <p:spPr>
          <a:xfrm>
            <a:off x="11743531" y="72772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高卒</a:t>
            </a:r>
            <a:endParaRPr dirty="0">
              <a:latin typeface="ＭＳ Ｐゴシック" panose="020B0600070205080204" pitchFamily="50" charset="-128"/>
              <a:ea typeface="ＭＳ Ｐゴシック" panose="020B0600070205080204" pitchFamily="50" charset="-128"/>
            </a:endParaRPr>
          </a:p>
        </p:txBody>
      </p:sp>
      <p:sp>
        <p:nvSpPr>
          <p:cNvPr id="169" name="財"/>
          <p:cNvSpPr/>
          <p:nvPr/>
        </p:nvSpPr>
        <p:spPr>
          <a:xfrm>
            <a:off x="10114855" y="6671519"/>
            <a:ext cx="858342"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衣服</a:t>
            </a:r>
            <a:endParaRPr dirty="0">
              <a:latin typeface="ＭＳ Ｐゴシック" panose="020B0600070205080204" pitchFamily="50" charset="-128"/>
              <a:ea typeface="ＭＳ Ｐゴシック" panose="020B0600070205080204" pitchFamily="50" charset="-128"/>
            </a:endParaRPr>
          </a:p>
        </p:txBody>
      </p:sp>
      <p:sp>
        <p:nvSpPr>
          <p:cNvPr id="170" name="Line"/>
          <p:cNvSpPr/>
          <p:nvPr/>
        </p:nvSpPr>
        <p:spPr>
          <a:xfrm flipH="1">
            <a:off x="10780926" y="5951810"/>
            <a:ext cx="749906" cy="57246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71" name="Line"/>
          <p:cNvSpPr/>
          <p:nvPr/>
        </p:nvSpPr>
        <p:spPr>
          <a:xfrm flipH="1" flipV="1">
            <a:off x="10724900" y="7351442"/>
            <a:ext cx="864914" cy="40819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72" name="輸出"/>
          <p:cNvSpPr txBox="1"/>
          <p:nvPr/>
        </p:nvSpPr>
        <p:spPr>
          <a:xfrm>
            <a:off x="7732733" y="5770593"/>
            <a:ext cx="1114088"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433FF"/>
                </a:solidFill>
              </a:defRPr>
            </a:lvl1pPr>
          </a:lstStyle>
          <a:p>
            <a:r>
              <a:rPr lang="en-US" altLang="ja-JP" dirty="0">
                <a:latin typeface="ＭＳ Ｐゴシック" panose="020B0600070205080204" pitchFamily="50" charset="-128"/>
                <a:ea typeface="ＭＳ Ｐゴシック" panose="020B0600070205080204" pitchFamily="50" charset="-128"/>
              </a:rPr>
              <a:t>PC</a:t>
            </a:r>
            <a:r>
              <a:rPr lang="ja-JP" altLang="en-US" dirty="0">
                <a:latin typeface="ＭＳ Ｐゴシック" panose="020B0600070205080204" pitchFamily="50" charset="-128"/>
                <a:ea typeface="ＭＳ Ｐゴシック" panose="020B0600070205080204" pitchFamily="50" charset="-128"/>
              </a:rPr>
              <a:t>輸出</a:t>
            </a:r>
            <a:endParaRPr dirty="0">
              <a:latin typeface="ＭＳ Ｐゴシック" panose="020B0600070205080204" pitchFamily="50" charset="-128"/>
              <a:ea typeface="ＭＳ Ｐゴシック" panose="020B0600070205080204" pitchFamily="50" charset="-128"/>
            </a:endParaRPr>
          </a:p>
        </p:txBody>
      </p:sp>
      <p:sp>
        <p:nvSpPr>
          <p:cNvPr id="173" name="生産要素"/>
          <p:cNvSpPr txBox="1"/>
          <p:nvPr/>
        </p:nvSpPr>
        <p:spPr>
          <a:xfrm>
            <a:off x="3341108" y="7866638"/>
            <a:ext cx="1477567"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a:solidFill>
                  <a:srgbClr val="0433FF"/>
                </a:solidFill>
              </a:defRPr>
            </a:lvl1pPr>
          </a:lstStyle>
          <a:p>
            <a:r>
              <a:rPr lang="ja-JP" altLang="en-US" dirty="0">
                <a:latin typeface="ＭＳ Ｐゴシック" panose="020B0600070205080204" pitchFamily="50" charset="-128"/>
                <a:ea typeface="ＭＳ Ｐゴシック" panose="020B0600070205080204" pitchFamily="50" charset="-128"/>
              </a:rPr>
              <a:t>生産要素</a:t>
            </a:r>
            <a:endParaRPr dirty="0">
              <a:latin typeface="ＭＳ Ｐゴシック" panose="020B0600070205080204" pitchFamily="50" charset="-128"/>
              <a:ea typeface="ＭＳ Ｐゴシック" panose="020B0600070205080204" pitchFamily="50" charset="-128"/>
            </a:endParaRPr>
          </a:p>
        </p:txBody>
      </p:sp>
      <p:sp>
        <p:nvSpPr>
          <p:cNvPr id="175" name="インド"/>
          <p:cNvSpPr txBox="1"/>
          <p:nvPr/>
        </p:nvSpPr>
        <p:spPr>
          <a:xfrm>
            <a:off x="10491712" y="4703222"/>
            <a:ext cx="1790554" cy="7027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9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メキシコ</a:t>
            </a:r>
            <a:endParaRPr dirty="0">
              <a:latin typeface="ＭＳ Ｐゴシック" panose="020B0600070205080204" pitchFamily="50" charset="-128"/>
              <a:ea typeface="ＭＳ Ｐゴシック" panose="020B0600070205080204" pitchFamily="50" charset="-128"/>
            </a:endParaRPr>
          </a:p>
        </p:txBody>
      </p:sp>
      <p:sp>
        <p:nvSpPr>
          <p:cNvPr id="2" name="輸出">
            <a:extLst>
              <a:ext uri="{FF2B5EF4-FFF2-40B4-BE49-F238E27FC236}">
                <a16:creationId xmlns:a16="http://schemas.microsoft.com/office/drawing/2014/main" id="{04108FED-8913-DE19-B6C0-E556FCCC5611}"/>
              </a:ext>
            </a:extLst>
          </p:cNvPr>
          <p:cNvSpPr txBox="1"/>
          <p:nvPr/>
        </p:nvSpPr>
        <p:spPr>
          <a:xfrm>
            <a:off x="7544469" y="7427476"/>
            <a:ext cx="1333698"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433FF"/>
                </a:solidFill>
              </a:defRPr>
            </a:lvl1pPr>
          </a:lstStyle>
          <a:p>
            <a:r>
              <a:rPr lang="ja-JP" altLang="en-US" dirty="0">
                <a:latin typeface="ＭＳ Ｐゴシック" panose="020B0600070205080204" pitchFamily="50" charset="-128"/>
                <a:ea typeface="ＭＳ Ｐゴシック" panose="020B0600070205080204" pitchFamily="50" charset="-128"/>
              </a:rPr>
              <a:t>衣服輸出</a:t>
            </a:r>
            <a:endParaRPr dirty="0">
              <a:latin typeface="ＭＳ Ｐゴシック" panose="020B0600070205080204" pitchFamily="50" charset="-128"/>
              <a:ea typeface="ＭＳ Ｐゴシック" panose="020B0600070205080204" pitchFamily="50" charset="-128"/>
            </a:endParaRPr>
          </a:p>
        </p:txBody>
      </p:sp>
      <p:sp>
        <p:nvSpPr>
          <p:cNvPr id="3" name="生産要素">
            <a:extLst>
              <a:ext uri="{FF2B5EF4-FFF2-40B4-BE49-F238E27FC236}">
                <a16:creationId xmlns:a16="http://schemas.microsoft.com/office/drawing/2014/main" id="{227B803E-9774-4503-D1FB-C5EB45133352}"/>
              </a:ext>
            </a:extLst>
          </p:cNvPr>
          <p:cNvSpPr txBox="1"/>
          <p:nvPr/>
        </p:nvSpPr>
        <p:spPr>
          <a:xfrm>
            <a:off x="5585767" y="7286776"/>
            <a:ext cx="709828" cy="4728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433FF"/>
                </a:solidFill>
              </a:defRPr>
            </a:lvl1pPr>
          </a:lstStyle>
          <a:p>
            <a:r>
              <a:rPr lang="ja-JP" altLang="en-US" dirty="0">
                <a:latin typeface="ＭＳ Ｐゴシック" panose="020B0600070205080204" pitchFamily="50" charset="-128"/>
                <a:ea typeface="ＭＳ Ｐゴシック" panose="020B0600070205080204" pitchFamily="50" charset="-128"/>
              </a:rPr>
              <a:t>財</a:t>
            </a:r>
            <a:endParaRPr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875FF0A-2F1A-8B65-7C1E-B6C540EDE548}"/>
                  </a:ext>
                </a:extLst>
              </p14:cNvPr>
              <p14:cNvContentPartPr/>
              <p14:nvPr/>
            </p14:nvContentPartPr>
            <p14:xfrm>
              <a:off x="5372191" y="6350484"/>
              <a:ext cx="1225080" cy="1288080"/>
            </p14:xfrm>
          </p:contentPart>
        </mc:Choice>
        <mc:Fallback>
          <p:pic>
            <p:nvPicPr>
              <p:cNvPr id="4" name="Ink 3">
                <a:extLst>
                  <a:ext uri="{FF2B5EF4-FFF2-40B4-BE49-F238E27FC236}">
                    <a16:creationId xmlns:a16="http://schemas.microsoft.com/office/drawing/2014/main" id="{D875FF0A-2F1A-8B65-7C1E-B6C540EDE548}"/>
                  </a:ext>
                </a:extLst>
              </p:cNvPr>
              <p:cNvPicPr/>
              <p:nvPr/>
            </p:nvPicPr>
            <p:blipFill>
              <a:blip r:embed="rId3"/>
              <a:stretch>
                <a:fillRect/>
              </a:stretch>
            </p:blipFill>
            <p:spPr>
              <a:xfrm>
                <a:off x="5336191" y="6278484"/>
                <a:ext cx="1296720" cy="1431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6B98E4C0-CC2A-E5D7-9DBB-C1FB560D9868}"/>
                  </a:ext>
                </a:extLst>
              </p14:cNvPr>
              <p14:cNvContentPartPr/>
              <p14:nvPr/>
            </p14:nvContentPartPr>
            <p14:xfrm>
              <a:off x="3088711" y="5361204"/>
              <a:ext cx="1827000" cy="3048120"/>
            </p14:xfrm>
          </p:contentPart>
        </mc:Choice>
        <mc:Fallback>
          <p:pic>
            <p:nvPicPr>
              <p:cNvPr id="5" name="Ink 4">
                <a:extLst>
                  <a:ext uri="{FF2B5EF4-FFF2-40B4-BE49-F238E27FC236}">
                    <a16:creationId xmlns:a16="http://schemas.microsoft.com/office/drawing/2014/main" id="{6B98E4C0-CC2A-E5D7-9DBB-C1FB560D9868}"/>
                  </a:ext>
                </a:extLst>
              </p:cNvPr>
              <p:cNvPicPr/>
              <p:nvPr/>
            </p:nvPicPr>
            <p:blipFill>
              <a:blip r:embed="rId5"/>
              <a:stretch>
                <a:fillRect/>
              </a:stretch>
            </p:blipFill>
            <p:spPr>
              <a:xfrm>
                <a:off x="3052711" y="5289564"/>
                <a:ext cx="1898640" cy="3191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C1659C9-DBBC-D3AC-B073-666E46CA91C9}"/>
                  </a:ext>
                </a:extLst>
              </p14:cNvPr>
              <p14:cNvContentPartPr/>
              <p14:nvPr/>
            </p14:nvContentPartPr>
            <p14:xfrm>
              <a:off x="11472031" y="5306124"/>
              <a:ext cx="1991880" cy="3340080"/>
            </p14:xfrm>
          </p:contentPart>
        </mc:Choice>
        <mc:Fallback>
          <p:pic>
            <p:nvPicPr>
              <p:cNvPr id="6" name="Ink 5">
                <a:extLst>
                  <a:ext uri="{FF2B5EF4-FFF2-40B4-BE49-F238E27FC236}">
                    <a16:creationId xmlns:a16="http://schemas.microsoft.com/office/drawing/2014/main" id="{9C1659C9-DBBC-D3AC-B073-666E46CA91C9}"/>
                  </a:ext>
                </a:extLst>
              </p:cNvPr>
              <p:cNvPicPr/>
              <p:nvPr/>
            </p:nvPicPr>
            <p:blipFill>
              <a:blip r:embed="rId7"/>
              <a:stretch>
                <a:fillRect/>
              </a:stretch>
            </p:blipFill>
            <p:spPr>
              <a:xfrm>
                <a:off x="11436031" y="5234484"/>
                <a:ext cx="2063520" cy="3483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481DD630-BADB-01DE-CA09-F891D6B0C278}"/>
                  </a:ext>
                </a:extLst>
              </p14:cNvPr>
              <p14:cNvContentPartPr/>
              <p14:nvPr/>
            </p14:nvContentPartPr>
            <p14:xfrm>
              <a:off x="9986311" y="6400164"/>
              <a:ext cx="1171440" cy="1352160"/>
            </p14:xfrm>
          </p:contentPart>
        </mc:Choice>
        <mc:Fallback>
          <p:pic>
            <p:nvPicPr>
              <p:cNvPr id="7" name="Ink 6">
                <a:extLst>
                  <a:ext uri="{FF2B5EF4-FFF2-40B4-BE49-F238E27FC236}">
                    <a16:creationId xmlns:a16="http://schemas.microsoft.com/office/drawing/2014/main" id="{481DD630-BADB-01DE-CA09-F891D6B0C278}"/>
                  </a:ext>
                </a:extLst>
              </p:cNvPr>
              <p:cNvPicPr/>
              <p:nvPr/>
            </p:nvPicPr>
            <p:blipFill>
              <a:blip r:embed="rId9"/>
              <a:stretch>
                <a:fillRect/>
              </a:stretch>
            </p:blipFill>
            <p:spPr>
              <a:xfrm>
                <a:off x="9950671" y="6328524"/>
                <a:ext cx="1243080" cy="1495800"/>
              </a:xfrm>
              <a:prstGeom prst="rect">
                <a:avLst/>
              </a:prstGeom>
            </p:spPr>
          </p:pic>
        </mc:Fallback>
      </mc:AlternateContent>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C00675-5559-4AF8-2B4D-36198782FAD2}"/>
              </a:ext>
            </a:extLst>
          </p:cNvPr>
          <p:cNvSpPr>
            <a:spLocks noGrp="1"/>
          </p:cNvSpPr>
          <p:nvPr>
            <p:ph type="title"/>
          </p:nvPr>
        </p:nvSpPr>
        <p:spPr/>
        <p:txBody>
          <a:bodyPr>
            <a:noAutofit/>
          </a:bodyPr>
          <a:lstStyle/>
          <a:p>
            <a:r>
              <a:rPr lang="en-US" altLang="ja-JP" sz="6600" dirty="0"/>
              <a:t>2 </a:t>
            </a:r>
            <a:r>
              <a:rPr lang="ja-JP" altLang="en-US" sz="6600" dirty="0"/>
              <a:t>生産要素と完全雇用条件</a:t>
            </a:r>
            <a:endParaRPr kumimoji="1" lang="ja-JP" altLang="en-US" sz="6600" dirty="0"/>
          </a:p>
        </p:txBody>
      </p:sp>
      <p:sp>
        <p:nvSpPr>
          <p:cNvPr id="3" name="テキスト プレースホルダー 2">
            <a:extLst>
              <a:ext uri="{FF2B5EF4-FFF2-40B4-BE49-F238E27FC236}">
                <a16:creationId xmlns:a16="http://schemas.microsoft.com/office/drawing/2014/main" id="{B4E7C547-105B-82AF-ACD6-AF639164813C}"/>
              </a:ext>
            </a:extLst>
          </p:cNvPr>
          <p:cNvSpPr>
            <a:spLocks noGrp="1"/>
          </p:cNvSpPr>
          <p:nvPr>
            <p:ph type="body" idx="1"/>
          </p:nvPr>
        </p:nvSpPr>
        <p:spPr/>
        <p:txBody>
          <a:bodyPr>
            <a:normAutofit fontScale="92500" lnSpcReduction="20000"/>
          </a:bodyPr>
          <a:lstStyle/>
          <a:p>
            <a:pPr marL="0" indent="0">
              <a:buNone/>
            </a:pPr>
            <a:r>
              <a:rPr lang="en-US" altLang="ja-JP" u="sng" dirty="0">
                <a:latin typeface="ＭＳ Ｐゴシック" panose="020B0600070205080204" pitchFamily="50" charset="-128"/>
                <a:ea typeface="ＭＳ Ｐゴシック" panose="020B0600070205080204" pitchFamily="50" charset="-128"/>
              </a:rPr>
              <a:t>2 </a:t>
            </a:r>
            <a:r>
              <a:rPr lang="ja-JP" altLang="en-US" u="sng" dirty="0">
                <a:latin typeface="ＭＳ Ｐゴシック" panose="020B0600070205080204" pitchFamily="50" charset="-128"/>
                <a:ea typeface="ＭＳ Ｐゴシック" panose="020B0600070205080204" pitchFamily="50" charset="-128"/>
              </a:rPr>
              <a:t>財 </a:t>
            </a:r>
            <a:r>
              <a:rPr lang="en-US" altLang="ja-JP" u="sng" dirty="0">
                <a:latin typeface="ＭＳ Ｐゴシック" panose="020B0600070205080204" pitchFamily="50" charset="-128"/>
                <a:ea typeface="ＭＳ Ｐゴシック" panose="020B0600070205080204" pitchFamily="50" charset="-128"/>
              </a:rPr>
              <a:t>2 </a:t>
            </a:r>
            <a:r>
              <a:rPr lang="ja-JP" altLang="en-US" u="sng" dirty="0">
                <a:latin typeface="ＭＳ Ｐゴシック" panose="020B0600070205080204" pitchFamily="50" charset="-128"/>
                <a:ea typeface="ＭＳ Ｐゴシック" panose="020B0600070205080204" pitchFamily="50" charset="-128"/>
              </a:rPr>
              <a:t>生産要素 </a:t>
            </a:r>
            <a:r>
              <a:rPr lang="en-US" altLang="ja-JP" u="sng" dirty="0">
                <a:latin typeface="ＭＳ Ｐゴシック" panose="020B0600070205080204" pitchFamily="50" charset="-128"/>
                <a:ea typeface="ＭＳ Ｐゴシック" panose="020B0600070205080204" pitchFamily="50" charset="-128"/>
              </a:rPr>
              <a:t>2 </a:t>
            </a:r>
            <a:r>
              <a:rPr lang="ja-JP" altLang="en-US" u="sng" dirty="0">
                <a:latin typeface="ＭＳ Ｐゴシック" panose="020B0600070205080204" pitchFamily="50" charset="-128"/>
                <a:ea typeface="ＭＳ Ｐゴシック" panose="020B0600070205080204" pitchFamily="50" charset="-128"/>
              </a:rPr>
              <a:t>国モデル</a:t>
            </a:r>
            <a:endParaRPr lang="en-US" altLang="ja-JP" u="sng"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国：アメリカとメキ シコ</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生産要素：大卒労働者と高卒労働者</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財： </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latin typeface="ＭＳ Ｐゴシック" panose="020B0600070205080204" pitchFamily="50" charset="-128"/>
                <a:ea typeface="ＭＳ Ｐゴシック" panose="020B0600070205080204" pitchFamily="50" charset="-128"/>
              </a:rPr>
              <a:t>パソコン（</a:t>
            </a:r>
            <a:r>
              <a:rPr lang="en-US" altLang="ja-JP" dirty="0">
                <a:latin typeface="ＭＳ Ｐゴシック" panose="020B0600070205080204" pitchFamily="50" charset="-128"/>
                <a:ea typeface="ＭＳ Ｐゴシック" panose="020B0600070205080204" pitchFamily="50" charset="-128"/>
              </a:rPr>
              <a:t>PC</a:t>
            </a:r>
            <a:r>
              <a:rPr lang="ja-JP" altLang="en-US" dirty="0">
                <a:latin typeface="ＭＳ Ｐゴシック" panose="020B0600070205080204" pitchFamily="50" charset="-128"/>
                <a:ea typeface="ＭＳ Ｐゴシック" panose="020B0600070205080204" pitchFamily="50" charset="-128"/>
              </a:rPr>
              <a:t>）：大卒集約財（ハイテク製品）</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latin typeface="ＭＳ Ｐゴシック" panose="020B0600070205080204" pitchFamily="50" charset="-128"/>
                <a:ea typeface="ＭＳ Ｐゴシック" panose="020B0600070205080204" pitchFamily="50" charset="-128"/>
              </a:rPr>
              <a:t>衣服：高卒集約財（ローテク製品）</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en-US" altLang="ja-JP" dirty="0">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「集約的に」とは， 相対的に大きな比率でという意味。たとえば，大卒集約財とは，大卒労働者を相対的に大きな比率で用いて生産される財のこと。</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04541FB6-33E6-D0DB-B7BB-4C6D41C7D35F}"/>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11</a:t>
            </a:fld>
            <a:endParaRPr lang="ja-JP" altLang="en-US"/>
          </a:p>
        </p:txBody>
      </p:sp>
    </p:spTree>
    <p:extLst>
      <p:ext uri="{BB962C8B-B14F-4D97-AF65-F5344CB8AC3E}">
        <p14:creationId xmlns:p14="http://schemas.microsoft.com/office/powerpoint/2010/main" val="257918993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F25BD-5BA7-9067-CB5C-301767354F52}"/>
              </a:ext>
            </a:extLst>
          </p:cNvPr>
          <p:cNvSpPr>
            <a:spLocks noGrp="1"/>
          </p:cNvSpPr>
          <p:nvPr>
            <p:ph type="title"/>
          </p:nvPr>
        </p:nvSpPr>
        <p:spPr>
          <a:xfrm>
            <a:off x="3061810" y="413994"/>
            <a:ext cx="11216639" cy="1326490"/>
          </a:xfrm>
        </p:spPr>
        <p:txBody>
          <a:bodyPr vert="horz" lIns="91440" tIns="45720" rIns="91440" bIns="45720" rtlCol="0" anchor="b">
            <a:normAutofit/>
          </a:bodyPr>
          <a:lstStyle/>
          <a:p>
            <a:pPr algn="l" defTabSz="914400">
              <a:lnSpc>
                <a:spcPct val="90000"/>
              </a:lnSpc>
              <a:spcBef>
                <a:spcPct val="0"/>
              </a:spcBef>
            </a:pPr>
            <a:r>
              <a:rPr lang="zh-TW" altLang="en-US" sz="6700" kern="1200" dirty="0">
                <a:solidFill>
                  <a:schemeClr val="tx1"/>
                </a:solidFill>
                <a:cs typeface="+mj-cs"/>
              </a:rPr>
              <a:t>固定技術係数</a:t>
            </a:r>
            <a:endParaRPr kumimoji="1" lang="en-US" altLang="ja-JP" sz="6700" kern="1200" dirty="0">
              <a:solidFill>
                <a:schemeClr val="tx1"/>
              </a:solidFill>
              <a:cs typeface="+mj-cs"/>
            </a:endParaRPr>
          </a:p>
        </p:txBody>
      </p:sp>
      <p:pic>
        <p:nvPicPr>
          <p:cNvPr id="4" name="図 3" descr="テーブル&#10;&#10;自動的に生成された説明">
            <a:extLst>
              <a:ext uri="{FF2B5EF4-FFF2-40B4-BE49-F238E27FC236}">
                <a16:creationId xmlns:a16="http://schemas.microsoft.com/office/drawing/2014/main" id="{70845AAA-1010-F175-B3AA-0FB03009D55D}"/>
              </a:ext>
            </a:extLst>
          </p:cNvPr>
          <p:cNvPicPr>
            <a:picLocks noChangeAspect="1"/>
          </p:cNvPicPr>
          <p:nvPr/>
        </p:nvPicPr>
        <p:blipFill>
          <a:blip r:embed="rId2"/>
          <a:stretch>
            <a:fillRect/>
          </a:stretch>
        </p:blipFill>
        <p:spPr>
          <a:xfrm>
            <a:off x="2871311" y="2998013"/>
            <a:ext cx="11216638" cy="3757574"/>
          </a:xfrm>
          <a:prstGeom prst="rect">
            <a:avLst/>
          </a:prstGeom>
        </p:spPr>
      </p:pic>
      <p:sp>
        <p:nvSpPr>
          <p:cNvPr id="6" name="テキスト ボックス 5">
            <a:extLst>
              <a:ext uri="{FF2B5EF4-FFF2-40B4-BE49-F238E27FC236}">
                <a16:creationId xmlns:a16="http://schemas.microsoft.com/office/drawing/2014/main" id="{F89B7C4B-DA43-E6C8-19D6-EB0F6A76B12A}"/>
              </a:ext>
            </a:extLst>
          </p:cNvPr>
          <p:cNvSpPr txBox="1"/>
          <p:nvPr/>
        </p:nvSpPr>
        <p:spPr>
          <a:xfrm>
            <a:off x="2871311" y="8328970"/>
            <a:ext cx="78359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ja-JP" altLang="en-US" dirty="0">
                <a:latin typeface="ＭＳ Ｐゴシック" panose="020B0600070205080204" pitchFamily="50" charset="-128"/>
                <a:ea typeface="ＭＳ Ｐゴシック" panose="020B0600070205080204" pitchFamily="50" charset="-128"/>
              </a:rPr>
              <a:t>技術係数はアメリカとメキシコで共通であると仮定</a:t>
            </a:r>
          </a:p>
        </p:txBody>
      </p:sp>
      <p:sp>
        <p:nvSpPr>
          <p:cNvPr id="3" name="スライド番号プレースホルダー 2">
            <a:extLst>
              <a:ext uri="{FF2B5EF4-FFF2-40B4-BE49-F238E27FC236}">
                <a16:creationId xmlns:a16="http://schemas.microsoft.com/office/drawing/2014/main" id="{FEC00408-A04B-2057-8FD1-9AE903894FED}"/>
              </a:ext>
            </a:extLst>
          </p:cNvPr>
          <p:cNvSpPr>
            <a:spLocks noGrp="1"/>
          </p:cNvSpPr>
          <p:nvPr>
            <p:ph type="sldNum" sz="quarter" idx="2"/>
          </p:nvPr>
        </p:nvSpPr>
        <p:spPr>
          <a:xfrm>
            <a:off x="16457647" y="9296400"/>
            <a:ext cx="330219" cy="348813"/>
          </a:xfrm>
        </p:spPr>
        <p:txBody>
          <a:bodyPr/>
          <a:lstStyle/>
          <a:p>
            <a:fld id="{86CB4B4D-7CA3-9044-876B-883B54F8677D}" type="slidenum">
              <a:rPr lang="en-US" altLang="ja-JP" smtClean="0"/>
              <a:t>12</a:t>
            </a:fld>
            <a:endParaRPr lang="ja-JP" alt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1420FAA-370C-738E-4953-A10B75C3DE5F}"/>
                  </a:ext>
                </a:extLst>
              </p14:cNvPr>
              <p14:cNvContentPartPr/>
              <p14:nvPr/>
            </p14:nvContentPartPr>
            <p14:xfrm>
              <a:off x="8538751" y="5274009"/>
              <a:ext cx="432720" cy="360"/>
            </p14:xfrm>
          </p:contentPart>
        </mc:Choice>
        <mc:Fallback>
          <p:pic>
            <p:nvPicPr>
              <p:cNvPr id="5" name="Ink 4">
                <a:extLst>
                  <a:ext uri="{FF2B5EF4-FFF2-40B4-BE49-F238E27FC236}">
                    <a16:creationId xmlns:a16="http://schemas.microsoft.com/office/drawing/2014/main" id="{F1420FAA-370C-738E-4953-A10B75C3DE5F}"/>
                  </a:ext>
                </a:extLst>
              </p:cNvPr>
              <p:cNvPicPr/>
              <p:nvPr/>
            </p:nvPicPr>
            <p:blipFill>
              <a:blip r:embed="rId4"/>
              <a:stretch>
                <a:fillRect/>
              </a:stretch>
            </p:blipFill>
            <p:spPr>
              <a:xfrm>
                <a:off x="8503111" y="5202369"/>
                <a:ext cx="5043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F4BE3227-E19B-BC1E-B80C-C959412BFC84}"/>
                  </a:ext>
                </a:extLst>
              </p14:cNvPr>
              <p14:cNvContentPartPr/>
              <p14:nvPr/>
            </p14:nvContentPartPr>
            <p14:xfrm>
              <a:off x="8395471" y="5721849"/>
              <a:ext cx="454320" cy="360"/>
            </p14:xfrm>
          </p:contentPart>
        </mc:Choice>
        <mc:Fallback>
          <p:pic>
            <p:nvPicPr>
              <p:cNvPr id="7" name="Ink 6">
                <a:extLst>
                  <a:ext uri="{FF2B5EF4-FFF2-40B4-BE49-F238E27FC236}">
                    <a16:creationId xmlns:a16="http://schemas.microsoft.com/office/drawing/2014/main" id="{F4BE3227-E19B-BC1E-B80C-C959412BFC84}"/>
                  </a:ext>
                </a:extLst>
              </p:cNvPr>
              <p:cNvPicPr/>
              <p:nvPr/>
            </p:nvPicPr>
            <p:blipFill>
              <a:blip r:embed="rId6"/>
              <a:stretch>
                <a:fillRect/>
              </a:stretch>
            </p:blipFill>
            <p:spPr>
              <a:xfrm>
                <a:off x="8359831" y="5650209"/>
                <a:ext cx="5259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87F362C2-9A09-67F8-824D-5D8771FD6C0F}"/>
                  </a:ext>
                </a:extLst>
              </p14:cNvPr>
              <p14:cNvContentPartPr/>
              <p14:nvPr/>
            </p14:nvContentPartPr>
            <p14:xfrm>
              <a:off x="8937271" y="6185169"/>
              <a:ext cx="578880" cy="360"/>
            </p14:xfrm>
          </p:contentPart>
        </mc:Choice>
        <mc:Fallback>
          <p:pic>
            <p:nvPicPr>
              <p:cNvPr id="8" name="Ink 7">
                <a:extLst>
                  <a:ext uri="{FF2B5EF4-FFF2-40B4-BE49-F238E27FC236}">
                    <a16:creationId xmlns:a16="http://schemas.microsoft.com/office/drawing/2014/main" id="{87F362C2-9A09-67F8-824D-5D8771FD6C0F}"/>
                  </a:ext>
                </a:extLst>
              </p:cNvPr>
              <p:cNvPicPr/>
              <p:nvPr/>
            </p:nvPicPr>
            <p:blipFill>
              <a:blip r:embed="rId8"/>
              <a:stretch>
                <a:fillRect/>
              </a:stretch>
            </p:blipFill>
            <p:spPr>
              <a:xfrm>
                <a:off x="8901271" y="6113169"/>
                <a:ext cx="6505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D78EC544-8D7B-57A7-850E-6A8751531190}"/>
                  </a:ext>
                </a:extLst>
              </p14:cNvPr>
              <p14:cNvContentPartPr/>
              <p14:nvPr/>
            </p14:nvContentPartPr>
            <p14:xfrm>
              <a:off x="8028271" y="6104529"/>
              <a:ext cx="471600" cy="3240"/>
            </p14:xfrm>
          </p:contentPart>
        </mc:Choice>
        <mc:Fallback>
          <p:pic>
            <p:nvPicPr>
              <p:cNvPr id="9" name="Ink 8">
                <a:extLst>
                  <a:ext uri="{FF2B5EF4-FFF2-40B4-BE49-F238E27FC236}">
                    <a16:creationId xmlns:a16="http://schemas.microsoft.com/office/drawing/2014/main" id="{D78EC544-8D7B-57A7-850E-6A8751531190}"/>
                  </a:ext>
                </a:extLst>
              </p:cNvPr>
              <p:cNvPicPr/>
              <p:nvPr/>
            </p:nvPicPr>
            <p:blipFill>
              <a:blip r:embed="rId10"/>
              <a:stretch>
                <a:fillRect/>
              </a:stretch>
            </p:blipFill>
            <p:spPr>
              <a:xfrm>
                <a:off x="7992631" y="6032529"/>
                <a:ext cx="54324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07D33CBA-ABDD-3AB8-26D2-85E8610C2B62}"/>
                  </a:ext>
                </a:extLst>
              </p14:cNvPr>
              <p14:cNvContentPartPr/>
              <p14:nvPr/>
            </p14:nvContentPartPr>
            <p14:xfrm>
              <a:off x="11875591" y="5245569"/>
              <a:ext cx="510840" cy="9360"/>
            </p14:xfrm>
          </p:contentPart>
        </mc:Choice>
        <mc:Fallback>
          <p:pic>
            <p:nvPicPr>
              <p:cNvPr id="10" name="Ink 9">
                <a:extLst>
                  <a:ext uri="{FF2B5EF4-FFF2-40B4-BE49-F238E27FC236}">
                    <a16:creationId xmlns:a16="http://schemas.microsoft.com/office/drawing/2014/main" id="{07D33CBA-ABDD-3AB8-26D2-85E8610C2B62}"/>
                  </a:ext>
                </a:extLst>
              </p:cNvPr>
              <p:cNvPicPr/>
              <p:nvPr/>
            </p:nvPicPr>
            <p:blipFill>
              <a:blip r:embed="rId12"/>
              <a:stretch>
                <a:fillRect/>
              </a:stretch>
            </p:blipFill>
            <p:spPr>
              <a:xfrm>
                <a:off x="11839951" y="5173569"/>
                <a:ext cx="58248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395CA89F-2530-D65F-D303-844BD263A74B}"/>
                  </a:ext>
                </a:extLst>
              </p14:cNvPr>
              <p14:cNvContentPartPr/>
              <p14:nvPr/>
            </p14:nvContentPartPr>
            <p14:xfrm>
              <a:off x="11449351" y="6170409"/>
              <a:ext cx="461520" cy="9360"/>
            </p14:xfrm>
          </p:contentPart>
        </mc:Choice>
        <mc:Fallback>
          <p:pic>
            <p:nvPicPr>
              <p:cNvPr id="11" name="Ink 10">
                <a:extLst>
                  <a:ext uri="{FF2B5EF4-FFF2-40B4-BE49-F238E27FC236}">
                    <a16:creationId xmlns:a16="http://schemas.microsoft.com/office/drawing/2014/main" id="{395CA89F-2530-D65F-D303-844BD263A74B}"/>
                  </a:ext>
                </a:extLst>
              </p:cNvPr>
              <p:cNvPicPr/>
              <p:nvPr/>
            </p:nvPicPr>
            <p:blipFill>
              <a:blip r:embed="rId14"/>
              <a:stretch>
                <a:fillRect/>
              </a:stretch>
            </p:blipFill>
            <p:spPr>
              <a:xfrm>
                <a:off x="11413711" y="6098409"/>
                <a:ext cx="53316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0DAF1EB6-A751-BCFA-9C1A-0ABEA3621ECB}"/>
                  </a:ext>
                </a:extLst>
              </p14:cNvPr>
              <p14:cNvContentPartPr/>
              <p14:nvPr/>
            </p14:nvContentPartPr>
            <p14:xfrm>
              <a:off x="11883511" y="5679009"/>
              <a:ext cx="644040" cy="1800"/>
            </p14:xfrm>
          </p:contentPart>
        </mc:Choice>
        <mc:Fallback>
          <p:pic>
            <p:nvPicPr>
              <p:cNvPr id="12" name="Ink 11">
                <a:extLst>
                  <a:ext uri="{FF2B5EF4-FFF2-40B4-BE49-F238E27FC236}">
                    <a16:creationId xmlns:a16="http://schemas.microsoft.com/office/drawing/2014/main" id="{0DAF1EB6-A751-BCFA-9C1A-0ABEA3621ECB}"/>
                  </a:ext>
                </a:extLst>
              </p:cNvPr>
              <p:cNvPicPr/>
              <p:nvPr/>
            </p:nvPicPr>
            <p:blipFill>
              <a:blip r:embed="rId16"/>
              <a:stretch>
                <a:fillRect/>
              </a:stretch>
            </p:blipFill>
            <p:spPr>
              <a:xfrm>
                <a:off x="11847511" y="5607009"/>
                <a:ext cx="71568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89FAA5CC-0BB0-2031-2F06-0E69A0E72E8F}"/>
                  </a:ext>
                </a:extLst>
              </p14:cNvPr>
              <p14:cNvContentPartPr/>
              <p14:nvPr/>
            </p14:nvContentPartPr>
            <p14:xfrm>
              <a:off x="12322351" y="6202089"/>
              <a:ext cx="716040" cy="5400"/>
            </p14:xfrm>
          </p:contentPart>
        </mc:Choice>
        <mc:Fallback>
          <p:pic>
            <p:nvPicPr>
              <p:cNvPr id="13" name="Ink 12">
                <a:extLst>
                  <a:ext uri="{FF2B5EF4-FFF2-40B4-BE49-F238E27FC236}">
                    <a16:creationId xmlns:a16="http://schemas.microsoft.com/office/drawing/2014/main" id="{89FAA5CC-0BB0-2031-2F06-0E69A0E72E8F}"/>
                  </a:ext>
                </a:extLst>
              </p:cNvPr>
              <p:cNvPicPr/>
              <p:nvPr/>
            </p:nvPicPr>
            <p:blipFill>
              <a:blip r:embed="rId18"/>
              <a:stretch>
                <a:fillRect/>
              </a:stretch>
            </p:blipFill>
            <p:spPr>
              <a:xfrm>
                <a:off x="12286351" y="6130089"/>
                <a:ext cx="7876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FA167BAA-8A0E-83E8-4795-8518EFDEB1DE}"/>
                  </a:ext>
                </a:extLst>
              </p14:cNvPr>
              <p14:cNvContentPartPr/>
              <p14:nvPr/>
            </p14:nvContentPartPr>
            <p14:xfrm>
              <a:off x="7734511" y="4220356"/>
              <a:ext cx="1504800" cy="57240"/>
            </p14:xfrm>
          </p:contentPart>
        </mc:Choice>
        <mc:Fallback>
          <p:pic>
            <p:nvPicPr>
              <p:cNvPr id="14" name="Ink 13">
                <a:extLst>
                  <a:ext uri="{FF2B5EF4-FFF2-40B4-BE49-F238E27FC236}">
                    <a16:creationId xmlns:a16="http://schemas.microsoft.com/office/drawing/2014/main" id="{FA167BAA-8A0E-83E8-4795-8518EFDEB1DE}"/>
                  </a:ext>
                </a:extLst>
              </p:cNvPr>
              <p:cNvPicPr/>
              <p:nvPr/>
            </p:nvPicPr>
            <p:blipFill>
              <a:blip r:embed="rId20"/>
              <a:stretch>
                <a:fillRect/>
              </a:stretch>
            </p:blipFill>
            <p:spPr>
              <a:xfrm>
                <a:off x="7698511" y="4148716"/>
                <a:ext cx="157644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4703C3B5-0E5E-A6DA-92F1-E2C2C6C3066D}"/>
                  </a:ext>
                </a:extLst>
              </p14:cNvPr>
              <p14:cNvContentPartPr/>
              <p14:nvPr/>
            </p14:nvContentPartPr>
            <p14:xfrm>
              <a:off x="11059111" y="4155556"/>
              <a:ext cx="1955160" cy="60120"/>
            </p14:xfrm>
          </p:contentPart>
        </mc:Choice>
        <mc:Fallback>
          <p:pic>
            <p:nvPicPr>
              <p:cNvPr id="15" name="Ink 14">
                <a:extLst>
                  <a:ext uri="{FF2B5EF4-FFF2-40B4-BE49-F238E27FC236}">
                    <a16:creationId xmlns:a16="http://schemas.microsoft.com/office/drawing/2014/main" id="{4703C3B5-0E5E-A6DA-92F1-E2C2C6C3066D}"/>
                  </a:ext>
                </a:extLst>
              </p:cNvPr>
              <p:cNvPicPr/>
              <p:nvPr/>
            </p:nvPicPr>
            <p:blipFill>
              <a:blip r:embed="rId22"/>
              <a:stretch>
                <a:fillRect/>
              </a:stretch>
            </p:blipFill>
            <p:spPr>
              <a:xfrm>
                <a:off x="11023111" y="4083556"/>
                <a:ext cx="2026800" cy="203760"/>
              </a:xfrm>
              <a:prstGeom prst="rect">
                <a:avLst/>
              </a:prstGeom>
            </p:spPr>
          </p:pic>
        </mc:Fallback>
      </mc:AlternateContent>
    </p:spTree>
    <p:extLst>
      <p:ext uri="{BB962C8B-B14F-4D97-AF65-F5344CB8AC3E}">
        <p14:creationId xmlns:p14="http://schemas.microsoft.com/office/powerpoint/2010/main" val="273221983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12619-9BF3-9A93-2329-4974FDA6B446}"/>
              </a:ext>
            </a:extLst>
          </p:cNvPr>
          <p:cNvSpPr>
            <a:spLocks noGrp="1"/>
          </p:cNvSpPr>
          <p:nvPr>
            <p:ph type="title"/>
          </p:nvPr>
        </p:nvSpPr>
        <p:spPr>
          <a:xfrm>
            <a:off x="3061810" y="413994"/>
            <a:ext cx="11216639" cy="1326490"/>
          </a:xfrm>
        </p:spPr>
        <p:txBody>
          <a:bodyPr vert="horz" lIns="91440" tIns="45720" rIns="91440" bIns="45720" rtlCol="0" anchor="b">
            <a:normAutofit/>
          </a:bodyPr>
          <a:lstStyle/>
          <a:p>
            <a:pPr algn="l" defTabSz="914400">
              <a:lnSpc>
                <a:spcPct val="90000"/>
              </a:lnSpc>
              <a:spcBef>
                <a:spcPct val="0"/>
              </a:spcBef>
            </a:pPr>
            <a:r>
              <a:rPr lang="zh-TW" altLang="en-US" sz="6700" kern="1200" dirty="0">
                <a:solidFill>
                  <a:schemeClr val="tx1"/>
                </a:solidFill>
                <a:cs typeface="+mj-cs"/>
              </a:rPr>
              <a:t>資源（生産要素賦存</a:t>
            </a:r>
            <a:r>
              <a:rPr lang="ja-JP" altLang="en-US" sz="6700" kern="1200" dirty="0">
                <a:solidFill>
                  <a:schemeClr val="tx1"/>
                </a:solidFill>
                <a:cs typeface="+mj-cs"/>
              </a:rPr>
              <a:t>）</a:t>
            </a:r>
            <a:endParaRPr kumimoji="1" lang="en-US" altLang="ja-JP" sz="6700" kern="1200" dirty="0">
              <a:solidFill>
                <a:schemeClr val="tx1"/>
              </a:solidFill>
              <a:cs typeface="+mj-cs"/>
            </a:endParaRPr>
          </a:p>
        </p:txBody>
      </p:sp>
      <p:pic>
        <p:nvPicPr>
          <p:cNvPr id="4" name="図 3">
            <a:extLst>
              <a:ext uri="{FF2B5EF4-FFF2-40B4-BE49-F238E27FC236}">
                <a16:creationId xmlns:a16="http://schemas.microsoft.com/office/drawing/2014/main" id="{9D5CD79D-E745-0D8E-7A98-1B3937C0EC9F}"/>
              </a:ext>
            </a:extLst>
          </p:cNvPr>
          <p:cNvPicPr>
            <a:picLocks noChangeAspect="1"/>
          </p:cNvPicPr>
          <p:nvPr/>
        </p:nvPicPr>
        <p:blipFill>
          <a:blip r:embed="rId2"/>
          <a:stretch>
            <a:fillRect/>
          </a:stretch>
        </p:blipFill>
        <p:spPr>
          <a:xfrm>
            <a:off x="2839740" y="2017154"/>
            <a:ext cx="11216638" cy="4682947"/>
          </a:xfrm>
          <a:prstGeom prst="rect">
            <a:avLst/>
          </a:prstGeom>
        </p:spPr>
      </p:pic>
      <p:sp>
        <p:nvSpPr>
          <p:cNvPr id="6" name="テキスト ボックス 5">
            <a:extLst>
              <a:ext uri="{FF2B5EF4-FFF2-40B4-BE49-F238E27FC236}">
                <a16:creationId xmlns:a16="http://schemas.microsoft.com/office/drawing/2014/main" id="{130E9D57-46DF-2F4B-F72F-E33E53639A63}"/>
              </a:ext>
            </a:extLst>
          </p:cNvPr>
          <p:cNvSpPr txBox="1"/>
          <p:nvPr/>
        </p:nvSpPr>
        <p:spPr>
          <a:xfrm>
            <a:off x="3061809" y="7464365"/>
            <a:ext cx="11659328"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dirty="0">
                <a:latin typeface="ＭＳ Ｐゴシック" panose="020B0600070205080204" pitchFamily="50" charset="-128"/>
                <a:ea typeface="ＭＳ Ｐゴシック" panose="020B0600070205080204" pitchFamily="50" charset="-128"/>
              </a:rPr>
              <a:t>ヘクシャー </a:t>
            </a: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オリーン・モデルは，各国に存在する資源 の量（生産要素賦存量）は異なると仮定し，保有する資源の違いから 貿易が生じることを導き出す。</a:t>
            </a:r>
          </a:p>
        </p:txBody>
      </p:sp>
      <p:sp>
        <p:nvSpPr>
          <p:cNvPr id="7" name="スライド番号プレースホルダー 6">
            <a:extLst>
              <a:ext uri="{FF2B5EF4-FFF2-40B4-BE49-F238E27FC236}">
                <a16:creationId xmlns:a16="http://schemas.microsoft.com/office/drawing/2014/main" id="{0C2C5A9F-F035-7A3A-FB4F-3D6224260090}"/>
              </a:ext>
            </a:extLst>
          </p:cNvPr>
          <p:cNvSpPr>
            <a:spLocks noGrp="1"/>
          </p:cNvSpPr>
          <p:nvPr>
            <p:ph type="sldNum" sz="quarter" idx="2"/>
          </p:nvPr>
        </p:nvSpPr>
        <p:spPr>
          <a:xfrm>
            <a:off x="16457647" y="9296400"/>
            <a:ext cx="330219" cy="348813"/>
          </a:xfrm>
        </p:spPr>
        <p:txBody>
          <a:bodyPr/>
          <a:lstStyle/>
          <a:p>
            <a:fld id="{86CB4B4D-7CA3-9044-876B-883B54F8677D}" type="slidenum">
              <a:rPr lang="en-US" altLang="ja-JP" smtClean="0"/>
              <a:t>13</a:t>
            </a:fld>
            <a:endParaRPr lang="ja-JP" alt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E6CC53CE-EE0B-6ACA-DCE8-A832DD8B7365}"/>
                  </a:ext>
                </a:extLst>
              </p14:cNvPr>
              <p14:cNvContentPartPr/>
              <p14:nvPr/>
            </p14:nvContentPartPr>
            <p14:xfrm>
              <a:off x="9326406" y="4589552"/>
              <a:ext cx="1119960" cy="85680"/>
            </p14:xfrm>
          </p:contentPart>
        </mc:Choice>
        <mc:Fallback>
          <p:pic>
            <p:nvPicPr>
              <p:cNvPr id="3" name="Ink 2">
                <a:extLst>
                  <a:ext uri="{FF2B5EF4-FFF2-40B4-BE49-F238E27FC236}">
                    <a16:creationId xmlns:a16="http://schemas.microsoft.com/office/drawing/2014/main" id="{E6CC53CE-EE0B-6ACA-DCE8-A832DD8B7365}"/>
                  </a:ext>
                </a:extLst>
              </p:cNvPr>
              <p:cNvPicPr/>
              <p:nvPr/>
            </p:nvPicPr>
            <p:blipFill>
              <a:blip r:embed="rId4"/>
              <a:stretch>
                <a:fillRect/>
              </a:stretch>
            </p:blipFill>
            <p:spPr>
              <a:xfrm>
                <a:off x="9290406" y="4517912"/>
                <a:ext cx="119160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C225A159-1423-6156-4F63-88CDB8E20BE7}"/>
                  </a:ext>
                </a:extLst>
              </p14:cNvPr>
              <p14:cNvContentPartPr/>
              <p14:nvPr/>
            </p14:nvContentPartPr>
            <p14:xfrm>
              <a:off x="9307326" y="4114712"/>
              <a:ext cx="1196640" cy="15120"/>
            </p14:xfrm>
          </p:contentPart>
        </mc:Choice>
        <mc:Fallback>
          <p:pic>
            <p:nvPicPr>
              <p:cNvPr id="5" name="Ink 4">
                <a:extLst>
                  <a:ext uri="{FF2B5EF4-FFF2-40B4-BE49-F238E27FC236}">
                    <a16:creationId xmlns:a16="http://schemas.microsoft.com/office/drawing/2014/main" id="{C225A159-1423-6156-4F63-88CDB8E20BE7}"/>
                  </a:ext>
                </a:extLst>
              </p:cNvPr>
              <p:cNvPicPr/>
              <p:nvPr/>
            </p:nvPicPr>
            <p:blipFill>
              <a:blip r:embed="rId6"/>
              <a:stretch>
                <a:fillRect/>
              </a:stretch>
            </p:blipFill>
            <p:spPr>
              <a:xfrm>
                <a:off x="9271326" y="4043072"/>
                <a:ext cx="12682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68952EF5-A19B-78D5-D59E-71728C3A2FEF}"/>
                  </a:ext>
                </a:extLst>
              </p14:cNvPr>
              <p14:cNvContentPartPr/>
              <p14:nvPr/>
            </p14:nvContentPartPr>
            <p14:xfrm>
              <a:off x="12040806" y="4110752"/>
              <a:ext cx="969120" cy="34200"/>
            </p14:xfrm>
          </p:contentPart>
        </mc:Choice>
        <mc:Fallback>
          <p:pic>
            <p:nvPicPr>
              <p:cNvPr id="8" name="Ink 7">
                <a:extLst>
                  <a:ext uri="{FF2B5EF4-FFF2-40B4-BE49-F238E27FC236}">
                    <a16:creationId xmlns:a16="http://schemas.microsoft.com/office/drawing/2014/main" id="{68952EF5-A19B-78D5-D59E-71728C3A2FEF}"/>
                  </a:ext>
                </a:extLst>
              </p:cNvPr>
              <p:cNvPicPr/>
              <p:nvPr/>
            </p:nvPicPr>
            <p:blipFill>
              <a:blip r:embed="rId8"/>
              <a:stretch>
                <a:fillRect/>
              </a:stretch>
            </p:blipFill>
            <p:spPr>
              <a:xfrm>
                <a:off x="12004806" y="4039112"/>
                <a:ext cx="104076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53A0CBC6-5B8B-6347-DD82-C8D04CEC7D7B}"/>
                  </a:ext>
                </a:extLst>
              </p14:cNvPr>
              <p14:cNvContentPartPr/>
              <p14:nvPr/>
            </p14:nvContentPartPr>
            <p14:xfrm>
              <a:off x="11858286" y="4585952"/>
              <a:ext cx="1514520" cy="22680"/>
            </p14:xfrm>
          </p:contentPart>
        </mc:Choice>
        <mc:Fallback>
          <p:pic>
            <p:nvPicPr>
              <p:cNvPr id="9" name="Ink 8">
                <a:extLst>
                  <a:ext uri="{FF2B5EF4-FFF2-40B4-BE49-F238E27FC236}">
                    <a16:creationId xmlns:a16="http://schemas.microsoft.com/office/drawing/2014/main" id="{53A0CBC6-5B8B-6347-DD82-C8D04CEC7D7B}"/>
                  </a:ext>
                </a:extLst>
              </p:cNvPr>
              <p:cNvPicPr/>
              <p:nvPr/>
            </p:nvPicPr>
            <p:blipFill>
              <a:blip r:embed="rId10"/>
              <a:stretch>
                <a:fillRect/>
              </a:stretch>
            </p:blipFill>
            <p:spPr>
              <a:xfrm>
                <a:off x="11822286" y="4514312"/>
                <a:ext cx="158616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8F595011-8EAA-4454-D060-5AC7B8D0738C}"/>
                  </a:ext>
                </a:extLst>
              </p14:cNvPr>
              <p14:cNvContentPartPr/>
              <p14:nvPr/>
            </p14:nvContentPartPr>
            <p14:xfrm>
              <a:off x="10041366" y="5041712"/>
              <a:ext cx="248040" cy="2880"/>
            </p14:xfrm>
          </p:contentPart>
        </mc:Choice>
        <mc:Fallback>
          <p:pic>
            <p:nvPicPr>
              <p:cNvPr id="10" name="Ink 9">
                <a:extLst>
                  <a:ext uri="{FF2B5EF4-FFF2-40B4-BE49-F238E27FC236}">
                    <a16:creationId xmlns:a16="http://schemas.microsoft.com/office/drawing/2014/main" id="{8F595011-8EAA-4454-D060-5AC7B8D0738C}"/>
                  </a:ext>
                </a:extLst>
              </p:cNvPr>
              <p:cNvPicPr/>
              <p:nvPr/>
            </p:nvPicPr>
            <p:blipFill>
              <a:blip r:embed="rId12"/>
              <a:stretch>
                <a:fillRect/>
              </a:stretch>
            </p:blipFill>
            <p:spPr>
              <a:xfrm>
                <a:off x="10005366" y="4969712"/>
                <a:ext cx="3196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88BCB616-7DF4-3385-3DA2-082E1B58350C}"/>
                  </a:ext>
                </a:extLst>
              </p14:cNvPr>
              <p14:cNvContentPartPr/>
              <p14:nvPr/>
            </p14:nvContentPartPr>
            <p14:xfrm>
              <a:off x="9678486" y="5090672"/>
              <a:ext cx="82800" cy="1800"/>
            </p14:xfrm>
          </p:contentPart>
        </mc:Choice>
        <mc:Fallback>
          <p:pic>
            <p:nvPicPr>
              <p:cNvPr id="11" name="Ink 10">
                <a:extLst>
                  <a:ext uri="{FF2B5EF4-FFF2-40B4-BE49-F238E27FC236}">
                    <a16:creationId xmlns:a16="http://schemas.microsoft.com/office/drawing/2014/main" id="{88BCB616-7DF4-3385-3DA2-082E1B58350C}"/>
                  </a:ext>
                </a:extLst>
              </p:cNvPr>
              <p:cNvPicPr/>
              <p:nvPr/>
            </p:nvPicPr>
            <p:blipFill>
              <a:blip r:embed="rId14"/>
              <a:stretch>
                <a:fillRect/>
              </a:stretch>
            </p:blipFill>
            <p:spPr>
              <a:xfrm>
                <a:off x="9642486" y="5018672"/>
                <a:ext cx="1544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A4779CE0-E619-98B9-AF28-4FC1D2B7E9CD}"/>
                  </a:ext>
                </a:extLst>
              </p14:cNvPr>
              <p14:cNvContentPartPr/>
              <p14:nvPr/>
            </p14:nvContentPartPr>
            <p14:xfrm>
              <a:off x="12304686" y="5130992"/>
              <a:ext cx="90360" cy="2880"/>
            </p14:xfrm>
          </p:contentPart>
        </mc:Choice>
        <mc:Fallback>
          <p:pic>
            <p:nvPicPr>
              <p:cNvPr id="12" name="Ink 11">
                <a:extLst>
                  <a:ext uri="{FF2B5EF4-FFF2-40B4-BE49-F238E27FC236}">
                    <a16:creationId xmlns:a16="http://schemas.microsoft.com/office/drawing/2014/main" id="{A4779CE0-E619-98B9-AF28-4FC1D2B7E9CD}"/>
                  </a:ext>
                </a:extLst>
              </p:cNvPr>
              <p:cNvPicPr/>
              <p:nvPr/>
            </p:nvPicPr>
            <p:blipFill>
              <a:blip r:embed="rId16"/>
              <a:stretch>
                <a:fillRect/>
              </a:stretch>
            </p:blipFill>
            <p:spPr>
              <a:xfrm>
                <a:off x="12269046" y="5059352"/>
                <a:ext cx="1620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2B8A8252-7167-6992-D3B5-B02B4F3C852E}"/>
                  </a:ext>
                </a:extLst>
              </p14:cNvPr>
              <p14:cNvContentPartPr/>
              <p14:nvPr/>
            </p14:nvContentPartPr>
            <p14:xfrm>
              <a:off x="12682326" y="5104352"/>
              <a:ext cx="172080" cy="360"/>
            </p14:xfrm>
          </p:contentPart>
        </mc:Choice>
        <mc:Fallback>
          <p:pic>
            <p:nvPicPr>
              <p:cNvPr id="13" name="Ink 12">
                <a:extLst>
                  <a:ext uri="{FF2B5EF4-FFF2-40B4-BE49-F238E27FC236}">
                    <a16:creationId xmlns:a16="http://schemas.microsoft.com/office/drawing/2014/main" id="{2B8A8252-7167-6992-D3B5-B02B4F3C852E}"/>
                  </a:ext>
                </a:extLst>
              </p:cNvPr>
              <p:cNvPicPr/>
              <p:nvPr/>
            </p:nvPicPr>
            <p:blipFill>
              <a:blip r:embed="rId18"/>
              <a:stretch>
                <a:fillRect/>
              </a:stretch>
            </p:blipFill>
            <p:spPr>
              <a:xfrm>
                <a:off x="12646686" y="5032712"/>
                <a:ext cx="2437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437DCF78-2C7F-2C07-3ECD-C514EDD95675}"/>
                  </a:ext>
                </a:extLst>
              </p14:cNvPr>
              <p14:cNvContentPartPr/>
              <p14:nvPr/>
            </p14:nvContentPartPr>
            <p14:xfrm>
              <a:off x="11762166" y="5535632"/>
              <a:ext cx="1569600" cy="6840"/>
            </p14:xfrm>
          </p:contentPart>
        </mc:Choice>
        <mc:Fallback>
          <p:pic>
            <p:nvPicPr>
              <p:cNvPr id="14" name="Ink 13">
                <a:extLst>
                  <a:ext uri="{FF2B5EF4-FFF2-40B4-BE49-F238E27FC236}">
                    <a16:creationId xmlns:a16="http://schemas.microsoft.com/office/drawing/2014/main" id="{437DCF78-2C7F-2C07-3ECD-C514EDD95675}"/>
                  </a:ext>
                </a:extLst>
              </p:cNvPr>
              <p:cNvPicPr/>
              <p:nvPr/>
            </p:nvPicPr>
            <p:blipFill>
              <a:blip r:embed="rId20"/>
              <a:stretch>
                <a:fillRect/>
              </a:stretch>
            </p:blipFill>
            <p:spPr>
              <a:xfrm>
                <a:off x="11726526" y="5463992"/>
                <a:ext cx="164124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5CCF2A73-5128-D05A-0535-87A33CA7CDB1}"/>
                  </a:ext>
                </a:extLst>
              </p14:cNvPr>
              <p14:cNvContentPartPr/>
              <p14:nvPr/>
            </p14:nvContentPartPr>
            <p14:xfrm>
              <a:off x="9144246" y="5569472"/>
              <a:ext cx="1666800" cy="29520"/>
            </p14:xfrm>
          </p:contentPart>
        </mc:Choice>
        <mc:Fallback>
          <p:pic>
            <p:nvPicPr>
              <p:cNvPr id="15" name="Ink 14">
                <a:extLst>
                  <a:ext uri="{FF2B5EF4-FFF2-40B4-BE49-F238E27FC236}">
                    <a16:creationId xmlns:a16="http://schemas.microsoft.com/office/drawing/2014/main" id="{5CCF2A73-5128-D05A-0535-87A33CA7CDB1}"/>
                  </a:ext>
                </a:extLst>
              </p:cNvPr>
              <p:cNvPicPr/>
              <p:nvPr/>
            </p:nvPicPr>
            <p:blipFill>
              <a:blip r:embed="rId22"/>
              <a:stretch>
                <a:fillRect/>
              </a:stretch>
            </p:blipFill>
            <p:spPr>
              <a:xfrm>
                <a:off x="9108606" y="5497832"/>
                <a:ext cx="1738440" cy="173160"/>
              </a:xfrm>
              <a:prstGeom prst="rect">
                <a:avLst/>
              </a:prstGeom>
            </p:spPr>
          </p:pic>
        </mc:Fallback>
      </mc:AlternateContent>
    </p:spTree>
    <p:extLst>
      <p:ext uri="{BB962C8B-B14F-4D97-AF65-F5344CB8AC3E}">
        <p14:creationId xmlns:p14="http://schemas.microsoft.com/office/powerpoint/2010/main" val="42466499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30169-3AD7-D369-D94F-BCBFDFC1A888}"/>
              </a:ext>
            </a:extLst>
          </p:cNvPr>
          <p:cNvSpPr>
            <a:spLocks noGrp="1"/>
          </p:cNvSpPr>
          <p:nvPr>
            <p:ph type="sldNum" sz="quarter" idx="2"/>
          </p:nvPr>
        </p:nvSpPr>
        <p:spPr/>
        <p:txBody>
          <a:bodyPr/>
          <a:lstStyle/>
          <a:p>
            <a:fld id="{86CB4B4D-7CA3-9044-876B-883B54F8677D}" type="slidenum">
              <a:rPr lang="en-JP" smtClean="0"/>
              <a:t>14</a:t>
            </a:fld>
            <a:endParaRPr lang="en-JP"/>
          </a:p>
        </p:txBody>
      </p:sp>
      <p:graphicFrame>
        <p:nvGraphicFramePr>
          <p:cNvPr id="3" name="Table 2">
            <a:extLst>
              <a:ext uri="{FF2B5EF4-FFF2-40B4-BE49-F238E27FC236}">
                <a16:creationId xmlns:a16="http://schemas.microsoft.com/office/drawing/2014/main" id="{83572E9C-8B4A-D52B-0244-CD65770CC83C}"/>
              </a:ext>
            </a:extLst>
          </p:cNvPr>
          <p:cNvGraphicFramePr>
            <a:graphicFrameLocks noGrp="1"/>
          </p:cNvGraphicFramePr>
          <p:nvPr>
            <p:extLst>
              <p:ext uri="{D42A27DB-BD31-4B8C-83A1-F6EECF244321}">
                <p14:modId xmlns:p14="http://schemas.microsoft.com/office/powerpoint/2010/main" val="3951607738"/>
              </p:ext>
            </p:extLst>
          </p:nvPr>
        </p:nvGraphicFramePr>
        <p:xfrm>
          <a:off x="721273" y="5996851"/>
          <a:ext cx="14555898" cy="2552514"/>
        </p:xfrm>
        <a:graphic>
          <a:graphicData uri="http://schemas.openxmlformats.org/drawingml/2006/table">
            <a:tbl>
              <a:tblPr firstRow="1" bandRow="1">
                <a:tableStyleId>{5940675A-B579-460E-94D1-54222C63F5DA}</a:tableStyleId>
              </a:tblPr>
              <a:tblGrid>
                <a:gridCol w="7316978">
                  <a:extLst>
                    <a:ext uri="{9D8B030D-6E8A-4147-A177-3AD203B41FA5}">
                      <a16:colId xmlns:a16="http://schemas.microsoft.com/office/drawing/2014/main" val="4156785848"/>
                    </a:ext>
                  </a:extLst>
                </a:gridCol>
                <a:gridCol w="7238920">
                  <a:extLst>
                    <a:ext uri="{9D8B030D-6E8A-4147-A177-3AD203B41FA5}">
                      <a16:colId xmlns:a16="http://schemas.microsoft.com/office/drawing/2014/main" val="2853485595"/>
                    </a:ext>
                  </a:extLst>
                </a:gridCol>
              </a:tblGrid>
              <a:tr h="618610">
                <a:tc>
                  <a:txBody>
                    <a:bodyPr/>
                    <a:lstStyle/>
                    <a:p>
                      <a:r>
                        <a:rPr lang="en-JP" sz="3600" dirty="0"/>
                        <a:t>PCの生産に必要な大卒労働者数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a:t>
                      </a:r>
                    </a:p>
                  </a:txBody>
                  <a:tcPr/>
                </a:tc>
                <a:extLst>
                  <a:ext uri="{0D108BD9-81ED-4DB2-BD59-A6C34878D82A}">
                    <a16:rowId xmlns:a16="http://schemas.microsoft.com/office/drawing/2014/main" val="2581464226"/>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衣服の生産に必要な大卒労働者数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1y</a:t>
                      </a:r>
                    </a:p>
                  </a:txBody>
                  <a:tcPr/>
                </a:tc>
                <a:extLst>
                  <a:ext uri="{0D108BD9-81ED-4DB2-BD59-A6C34878D82A}">
                    <a16:rowId xmlns:a16="http://schemas.microsoft.com/office/drawing/2014/main" val="3433603818"/>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アメリカの大卒労働者合計</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2x+y=1200</a:t>
                      </a:r>
                    </a:p>
                  </a:txBody>
                  <a:tcPr/>
                </a:tc>
                <a:extLst>
                  <a:ext uri="{0D108BD9-81ED-4DB2-BD59-A6C34878D82A}">
                    <a16:rowId xmlns:a16="http://schemas.microsoft.com/office/drawing/2014/main" val="749597862"/>
                  </a:ext>
                </a:extLst>
              </a:tr>
            </a:tbl>
          </a:graphicData>
        </a:graphic>
      </p:graphicFrame>
      <p:pic>
        <p:nvPicPr>
          <p:cNvPr id="6" name="図 3" descr="テーブル&#10;&#10;自動的に生成された説明">
            <a:extLst>
              <a:ext uri="{FF2B5EF4-FFF2-40B4-BE49-F238E27FC236}">
                <a16:creationId xmlns:a16="http://schemas.microsoft.com/office/drawing/2014/main" id="{487E8571-13D8-844D-7CD7-1C70159B73C5}"/>
              </a:ext>
            </a:extLst>
          </p:cNvPr>
          <p:cNvPicPr>
            <a:picLocks noChangeAspect="1"/>
          </p:cNvPicPr>
          <p:nvPr/>
        </p:nvPicPr>
        <p:blipFill>
          <a:blip r:embed="rId2"/>
          <a:stretch>
            <a:fillRect/>
          </a:stretch>
        </p:blipFill>
        <p:spPr>
          <a:xfrm>
            <a:off x="1064814" y="1765088"/>
            <a:ext cx="11216638" cy="3757574"/>
          </a:xfrm>
          <a:prstGeom prst="rect">
            <a:avLst/>
          </a:prstGeom>
        </p:spPr>
      </p:pic>
    </p:spTree>
    <p:extLst>
      <p:ext uri="{BB962C8B-B14F-4D97-AF65-F5344CB8AC3E}">
        <p14:creationId xmlns:p14="http://schemas.microsoft.com/office/powerpoint/2010/main" val="11023795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30169-3AD7-D369-D94F-BCBFDFC1A888}"/>
              </a:ext>
            </a:extLst>
          </p:cNvPr>
          <p:cNvSpPr>
            <a:spLocks noGrp="1"/>
          </p:cNvSpPr>
          <p:nvPr>
            <p:ph type="sldNum" sz="quarter" idx="2"/>
          </p:nvPr>
        </p:nvSpPr>
        <p:spPr/>
        <p:txBody>
          <a:bodyPr/>
          <a:lstStyle/>
          <a:p>
            <a:fld id="{86CB4B4D-7CA3-9044-876B-883B54F8677D}" type="slidenum">
              <a:rPr lang="en-JP" smtClean="0"/>
              <a:t>15</a:t>
            </a:fld>
            <a:endParaRPr lang="en-JP"/>
          </a:p>
        </p:txBody>
      </p:sp>
      <p:graphicFrame>
        <p:nvGraphicFramePr>
          <p:cNvPr id="3" name="Table 2">
            <a:extLst>
              <a:ext uri="{FF2B5EF4-FFF2-40B4-BE49-F238E27FC236}">
                <a16:creationId xmlns:a16="http://schemas.microsoft.com/office/drawing/2014/main" id="{83572E9C-8B4A-D52B-0244-CD65770CC83C}"/>
              </a:ext>
            </a:extLst>
          </p:cNvPr>
          <p:cNvGraphicFramePr>
            <a:graphicFrameLocks noGrp="1"/>
          </p:cNvGraphicFramePr>
          <p:nvPr>
            <p:extLst>
              <p:ext uri="{D42A27DB-BD31-4B8C-83A1-F6EECF244321}">
                <p14:modId xmlns:p14="http://schemas.microsoft.com/office/powerpoint/2010/main" val="2388511450"/>
              </p:ext>
            </p:extLst>
          </p:nvPr>
        </p:nvGraphicFramePr>
        <p:xfrm>
          <a:off x="721273" y="5996851"/>
          <a:ext cx="14555898" cy="2552514"/>
        </p:xfrm>
        <a:graphic>
          <a:graphicData uri="http://schemas.openxmlformats.org/drawingml/2006/table">
            <a:tbl>
              <a:tblPr firstRow="1" bandRow="1">
                <a:tableStyleId>{5940675A-B579-460E-94D1-54222C63F5DA}</a:tableStyleId>
              </a:tblPr>
              <a:tblGrid>
                <a:gridCol w="7316978">
                  <a:extLst>
                    <a:ext uri="{9D8B030D-6E8A-4147-A177-3AD203B41FA5}">
                      <a16:colId xmlns:a16="http://schemas.microsoft.com/office/drawing/2014/main" val="4156785848"/>
                    </a:ext>
                  </a:extLst>
                </a:gridCol>
                <a:gridCol w="7238920">
                  <a:extLst>
                    <a:ext uri="{9D8B030D-6E8A-4147-A177-3AD203B41FA5}">
                      <a16:colId xmlns:a16="http://schemas.microsoft.com/office/drawing/2014/main" val="2853485595"/>
                    </a:ext>
                  </a:extLst>
                </a:gridCol>
              </a:tblGrid>
              <a:tr h="618610">
                <a:tc>
                  <a:txBody>
                    <a:bodyPr/>
                    <a:lstStyle/>
                    <a:p>
                      <a:r>
                        <a:rPr lang="en-JP" sz="3600" dirty="0"/>
                        <a:t>PCの生産に必要な高卒労働者数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a:t>
                      </a:r>
                    </a:p>
                  </a:txBody>
                  <a:tcPr/>
                </a:tc>
                <a:extLst>
                  <a:ext uri="{0D108BD9-81ED-4DB2-BD59-A6C34878D82A}">
                    <a16:rowId xmlns:a16="http://schemas.microsoft.com/office/drawing/2014/main" val="2581464226"/>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衣服の生産に必要な高卒労働者数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3y</a:t>
                      </a:r>
                    </a:p>
                  </a:txBody>
                  <a:tcPr/>
                </a:tc>
                <a:extLst>
                  <a:ext uri="{0D108BD9-81ED-4DB2-BD59-A6C34878D82A}">
                    <a16:rowId xmlns:a16="http://schemas.microsoft.com/office/drawing/2014/main" val="3433603818"/>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アメリカの高卒労働者合計</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2x+3y=1800</a:t>
                      </a:r>
                    </a:p>
                  </a:txBody>
                  <a:tcPr/>
                </a:tc>
                <a:extLst>
                  <a:ext uri="{0D108BD9-81ED-4DB2-BD59-A6C34878D82A}">
                    <a16:rowId xmlns:a16="http://schemas.microsoft.com/office/drawing/2014/main" val="749597862"/>
                  </a:ext>
                </a:extLst>
              </a:tr>
            </a:tbl>
          </a:graphicData>
        </a:graphic>
      </p:graphicFrame>
      <p:pic>
        <p:nvPicPr>
          <p:cNvPr id="6" name="図 3" descr="テーブル&#10;&#10;自動的に生成された説明">
            <a:extLst>
              <a:ext uri="{FF2B5EF4-FFF2-40B4-BE49-F238E27FC236}">
                <a16:creationId xmlns:a16="http://schemas.microsoft.com/office/drawing/2014/main" id="{487E8571-13D8-844D-7CD7-1C70159B73C5}"/>
              </a:ext>
            </a:extLst>
          </p:cNvPr>
          <p:cNvPicPr>
            <a:picLocks noChangeAspect="1"/>
          </p:cNvPicPr>
          <p:nvPr/>
        </p:nvPicPr>
        <p:blipFill>
          <a:blip r:embed="rId2"/>
          <a:stretch>
            <a:fillRect/>
          </a:stretch>
        </p:blipFill>
        <p:spPr>
          <a:xfrm>
            <a:off x="161566" y="1273727"/>
            <a:ext cx="8844862" cy="2963029"/>
          </a:xfrm>
          <a:prstGeom prst="rect">
            <a:avLst/>
          </a:prstGeom>
        </p:spPr>
      </p:pic>
      <p:pic>
        <p:nvPicPr>
          <p:cNvPr id="4" name="図 3">
            <a:extLst>
              <a:ext uri="{FF2B5EF4-FFF2-40B4-BE49-F238E27FC236}">
                <a16:creationId xmlns:a16="http://schemas.microsoft.com/office/drawing/2014/main" id="{FF87D9FD-4AE1-AF69-5E95-A8B14E46CC83}"/>
              </a:ext>
            </a:extLst>
          </p:cNvPr>
          <p:cNvPicPr>
            <a:picLocks noChangeAspect="1"/>
          </p:cNvPicPr>
          <p:nvPr/>
        </p:nvPicPr>
        <p:blipFill>
          <a:blip r:embed="rId3"/>
          <a:stretch>
            <a:fillRect/>
          </a:stretch>
        </p:blipFill>
        <p:spPr>
          <a:xfrm>
            <a:off x="9009857" y="949634"/>
            <a:ext cx="8168840" cy="3410491"/>
          </a:xfrm>
          <a:prstGeom prst="rect">
            <a:avLst/>
          </a:prstGeom>
        </p:spPr>
      </p:pic>
    </p:spTree>
    <p:extLst>
      <p:ext uri="{BB962C8B-B14F-4D97-AF65-F5344CB8AC3E}">
        <p14:creationId xmlns:p14="http://schemas.microsoft.com/office/powerpoint/2010/main" val="123195956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F5864-E1B0-33DD-9D4E-2A8AAFADFB80}"/>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lang="zh-CN" altLang="en-US" sz="6700" kern="1200" dirty="0">
                <a:solidFill>
                  <a:schemeClr val="tx1"/>
                </a:solidFill>
                <a:cs typeface="+mj-cs"/>
              </a:rPr>
              <a:t>大卒</a:t>
            </a:r>
            <a:r>
              <a:rPr lang="ja-JP" altLang="en-US" sz="6700" kern="1200" dirty="0">
                <a:solidFill>
                  <a:schemeClr val="tx1"/>
                </a:solidFill>
                <a:cs typeface="+mj-cs"/>
              </a:rPr>
              <a:t>労働者の完全</a:t>
            </a:r>
            <a:r>
              <a:rPr lang="zh-CN" altLang="en-US" sz="6700" kern="1200" dirty="0">
                <a:solidFill>
                  <a:schemeClr val="tx1"/>
                </a:solidFill>
                <a:cs typeface="+mj-cs"/>
              </a:rPr>
              <a:t>雇用条件</a:t>
            </a:r>
            <a:endParaRPr kumimoji="1" lang="en-US" altLang="ja-JP" sz="6700" kern="1200" dirty="0">
              <a:solidFill>
                <a:schemeClr val="tx1"/>
              </a:solidFill>
              <a:cs typeface="+mj-cs"/>
            </a:endParaRPr>
          </a:p>
        </p:txBody>
      </p:sp>
      <p:sp>
        <p:nvSpPr>
          <p:cNvPr id="4" name="スライド番号プレースホルダー 3">
            <a:extLst>
              <a:ext uri="{FF2B5EF4-FFF2-40B4-BE49-F238E27FC236}">
                <a16:creationId xmlns:a16="http://schemas.microsoft.com/office/drawing/2014/main" id="{0B8D1D7D-E18E-B4D3-F972-8BEA023AAC95}"/>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16</a:t>
            </a:fld>
            <a:endParaRPr lang="en-US" altLang="ja-JP" sz="1200" kern="1200">
              <a:solidFill>
                <a:schemeClr val="tx1">
                  <a:tint val="75000"/>
                </a:schemeClr>
              </a:solidFill>
              <a:latin typeface="+mn-lt"/>
              <a:ea typeface="+mn-ea"/>
              <a:cs typeface="+mn-cs"/>
            </a:endParaRPr>
          </a:p>
        </p:txBody>
      </p:sp>
      <p:pic>
        <p:nvPicPr>
          <p:cNvPr id="6" name="図 5">
            <a:extLst>
              <a:ext uri="{FF2B5EF4-FFF2-40B4-BE49-F238E27FC236}">
                <a16:creationId xmlns:a16="http://schemas.microsoft.com/office/drawing/2014/main" id="{8BA02AF0-9D97-A712-8529-2E89AC245A95}"/>
              </a:ext>
            </a:extLst>
          </p:cNvPr>
          <p:cNvPicPr>
            <a:picLocks noChangeAspect="1"/>
          </p:cNvPicPr>
          <p:nvPr/>
        </p:nvPicPr>
        <p:blipFill>
          <a:blip r:embed="rId2"/>
          <a:stretch>
            <a:fillRect/>
          </a:stretch>
        </p:blipFill>
        <p:spPr>
          <a:xfrm>
            <a:off x="3061810" y="2826526"/>
            <a:ext cx="11216638" cy="3168700"/>
          </a:xfrm>
          <a:prstGeom prst="rect">
            <a:avLst/>
          </a:prstGeom>
        </p:spPr>
      </p:pic>
    </p:spTree>
    <p:extLst>
      <p:ext uri="{BB962C8B-B14F-4D97-AF65-F5344CB8AC3E}">
        <p14:creationId xmlns:p14="http://schemas.microsoft.com/office/powerpoint/2010/main" val="131792009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895F0-6571-542E-A42A-7A701FB10E93}"/>
              </a:ext>
            </a:extLst>
          </p:cNvPr>
          <p:cNvSpPr>
            <a:spLocks noGrp="1"/>
          </p:cNvSpPr>
          <p:nvPr>
            <p:ph type="title"/>
          </p:nvPr>
        </p:nvSpPr>
        <p:spPr/>
        <p:txBody>
          <a:bodyPr vert="horz" lIns="91440" tIns="45720" rIns="91440" bIns="45720" rtlCol="0" anchor="b">
            <a:normAutofit/>
          </a:bodyPr>
          <a:lstStyle/>
          <a:p>
            <a:pPr algn="l" defTabSz="914400">
              <a:lnSpc>
                <a:spcPct val="90000"/>
              </a:lnSpc>
              <a:spcBef>
                <a:spcPct val="0"/>
              </a:spcBef>
            </a:pPr>
            <a:r>
              <a:rPr lang="zh-CN" altLang="en-US" sz="6700" kern="1200" dirty="0">
                <a:solidFill>
                  <a:schemeClr val="tx1"/>
                </a:solidFill>
                <a:cs typeface="+mj-cs"/>
              </a:rPr>
              <a:t>高卒</a:t>
            </a:r>
            <a:r>
              <a:rPr lang="ja-JP" altLang="en-US" sz="6700" kern="1200" dirty="0">
                <a:solidFill>
                  <a:schemeClr val="tx1"/>
                </a:solidFill>
                <a:cs typeface="+mj-cs"/>
              </a:rPr>
              <a:t>労働者の</a:t>
            </a:r>
            <a:r>
              <a:rPr lang="zh-CN" altLang="en-US" sz="6700" kern="1200" dirty="0">
                <a:solidFill>
                  <a:schemeClr val="tx1"/>
                </a:solidFill>
                <a:cs typeface="+mj-cs"/>
              </a:rPr>
              <a:t>完全雇用条件</a:t>
            </a:r>
            <a:endParaRPr kumimoji="1" lang="en-US" altLang="ja-JP" sz="6700" kern="1200" dirty="0">
              <a:solidFill>
                <a:schemeClr val="tx1"/>
              </a:solidFill>
              <a:cs typeface="+mj-cs"/>
            </a:endParaRPr>
          </a:p>
        </p:txBody>
      </p:sp>
      <p:sp>
        <p:nvSpPr>
          <p:cNvPr id="3" name="スライド番号プレースホルダー 2">
            <a:extLst>
              <a:ext uri="{FF2B5EF4-FFF2-40B4-BE49-F238E27FC236}">
                <a16:creationId xmlns:a16="http://schemas.microsoft.com/office/drawing/2014/main" id="{A6D8CB12-0F3B-BD80-77DC-AB3874A9B07F}"/>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17</a:t>
            </a:fld>
            <a:endParaRPr lang="en-US" altLang="ja-JP" sz="1200" kern="1200">
              <a:solidFill>
                <a:schemeClr val="tx1">
                  <a:tint val="75000"/>
                </a:schemeClr>
              </a:solidFill>
              <a:latin typeface="+mn-lt"/>
              <a:ea typeface="+mn-ea"/>
              <a:cs typeface="+mn-cs"/>
            </a:endParaRPr>
          </a:p>
        </p:txBody>
      </p:sp>
      <p:pic>
        <p:nvPicPr>
          <p:cNvPr id="5" name="図 4" descr="グラフ&#10;&#10;自動的に生成された説明">
            <a:extLst>
              <a:ext uri="{FF2B5EF4-FFF2-40B4-BE49-F238E27FC236}">
                <a16:creationId xmlns:a16="http://schemas.microsoft.com/office/drawing/2014/main" id="{543A10DC-240F-ED4C-ED84-52F011EDAD1A}"/>
              </a:ext>
            </a:extLst>
          </p:cNvPr>
          <p:cNvPicPr>
            <a:picLocks noChangeAspect="1"/>
          </p:cNvPicPr>
          <p:nvPr/>
        </p:nvPicPr>
        <p:blipFill>
          <a:blip r:embed="rId2"/>
          <a:stretch>
            <a:fillRect/>
          </a:stretch>
        </p:blipFill>
        <p:spPr>
          <a:xfrm>
            <a:off x="3061810" y="3750419"/>
            <a:ext cx="11216638" cy="4037988"/>
          </a:xfrm>
          <a:prstGeom prst="rect">
            <a:avLst/>
          </a:prstGeom>
        </p:spPr>
      </p:pic>
    </p:spTree>
    <p:extLst>
      <p:ext uri="{BB962C8B-B14F-4D97-AF65-F5344CB8AC3E}">
        <p14:creationId xmlns:p14="http://schemas.microsoft.com/office/powerpoint/2010/main" val="306019981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AC07F0-E1DD-0BD7-7175-E2B20FA17164}"/>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lang="ja-JP" altLang="en-US" sz="5200" kern="1200" dirty="0">
                <a:solidFill>
                  <a:schemeClr val="tx1"/>
                </a:solidFill>
                <a:cs typeface="+mj-cs"/>
              </a:rPr>
              <a:t>アメリカの生産可能性フロンティア</a:t>
            </a:r>
            <a:endParaRPr kumimoji="1" lang="en-US" altLang="ja-JP" sz="5200" kern="1200" dirty="0">
              <a:solidFill>
                <a:schemeClr val="tx1"/>
              </a:solidFill>
              <a:cs typeface="+mj-cs"/>
            </a:endParaRPr>
          </a:p>
        </p:txBody>
      </p:sp>
      <p:sp>
        <p:nvSpPr>
          <p:cNvPr id="3" name="スライド番号プレースホルダー 2">
            <a:extLst>
              <a:ext uri="{FF2B5EF4-FFF2-40B4-BE49-F238E27FC236}">
                <a16:creationId xmlns:a16="http://schemas.microsoft.com/office/drawing/2014/main" id="{FA2055FC-7B82-D82D-985A-9562A0175BCE}"/>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18</a:t>
            </a:fld>
            <a:endParaRPr lang="en-US" altLang="ja-JP" sz="1200" kern="1200">
              <a:solidFill>
                <a:schemeClr val="tx1">
                  <a:tint val="75000"/>
                </a:schemeClr>
              </a:solidFill>
              <a:latin typeface="+mn-lt"/>
              <a:ea typeface="+mn-ea"/>
              <a:cs typeface="+mn-cs"/>
            </a:endParaRPr>
          </a:p>
        </p:txBody>
      </p:sp>
      <p:pic>
        <p:nvPicPr>
          <p:cNvPr id="5" name="図 4" descr="ダイアグラム&#10;&#10;自動的に生成された説明">
            <a:extLst>
              <a:ext uri="{FF2B5EF4-FFF2-40B4-BE49-F238E27FC236}">
                <a16:creationId xmlns:a16="http://schemas.microsoft.com/office/drawing/2014/main" id="{CA5429AE-3382-A19A-4AC7-FC0C93AB8059}"/>
              </a:ext>
            </a:extLst>
          </p:cNvPr>
          <p:cNvPicPr>
            <a:picLocks noChangeAspect="1"/>
          </p:cNvPicPr>
          <p:nvPr/>
        </p:nvPicPr>
        <p:blipFill>
          <a:blip r:embed="rId2"/>
          <a:stretch>
            <a:fillRect/>
          </a:stretch>
        </p:blipFill>
        <p:spPr>
          <a:xfrm>
            <a:off x="4344289" y="2650740"/>
            <a:ext cx="8651683" cy="6315727"/>
          </a:xfrm>
          <a:prstGeom prst="rect">
            <a:avLst/>
          </a:prstGeom>
        </p:spPr>
      </p:pic>
    </p:spTree>
    <p:extLst>
      <p:ext uri="{BB962C8B-B14F-4D97-AF65-F5344CB8AC3E}">
        <p14:creationId xmlns:p14="http://schemas.microsoft.com/office/powerpoint/2010/main" val="16485115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30169-3AD7-D369-D94F-BCBFDFC1A888}"/>
              </a:ext>
            </a:extLst>
          </p:cNvPr>
          <p:cNvSpPr>
            <a:spLocks noGrp="1"/>
          </p:cNvSpPr>
          <p:nvPr>
            <p:ph type="sldNum" sz="quarter" idx="2"/>
          </p:nvPr>
        </p:nvSpPr>
        <p:spPr/>
        <p:txBody>
          <a:bodyPr/>
          <a:lstStyle/>
          <a:p>
            <a:fld id="{86CB4B4D-7CA3-9044-876B-883B54F8677D}" type="slidenum">
              <a:rPr lang="en-JP" smtClean="0"/>
              <a:t>19</a:t>
            </a:fld>
            <a:endParaRPr lang="en-JP"/>
          </a:p>
        </p:txBody>
      </p:sp>
      <p:graphicFrame>
        <p:nvGraphicFramePr>
          <p:cNvPr id="3" name="Table 2">
            <a:extLst>
              <a:ext uri="{FF2B5EF4-FFF2-40B4-BE49-F238E27FC236}">
                <a16:creationId xmlns:a16="http://schemas.microsoft.com/office/drawing/2014/main" id="{83572E9C-8B4A-D52B-0244-CD65770CC83C}"/>
              </a:ext>
            </a:extLst>
          </p:cNvPr>
          <p:cNvGraphicFramePr>
            <a:graphicFrameLocks noGrp="1"/>
          </p:cNvGraphicFramePr>
          <p:nvPr>
            <p:extLst>
              <p:ext uri="{D42A27DB-BD31-4B8C-83A1-F6EECF244321}">
                <p14:modId xmlns:p14="http://schemas.microsoft.com/office/powerpoint/2010/main" val="1297479640"/>
              </p:ext>
            </p:extLst>
          </p:nvPr>
        </p:nvGraphicFramePr>
        <p:xfrm>
          <a:off x="721273" y="5996851"/>
          <a:ext cx="14555898" cy="2552514"/>
        </p:xfrm>
        <a:graphic>
          <a:graphicData uri="http://schemas.openxmlformats.org/drawingml/2006/table">
            <a:tbl>
              <a:tblPr firstRow="1" bandRow="1">
                <a:tableStyleId>{5940675A-B579-460E-94D1-54222C63F5DA}</a:tableStyleId>
              </a:tblPr>
              <a:tblGrid>
                <a:gridCol w="7316978">
                  <a:extLst>
                    <a:ext uri="{9D8B030D-6E8A-4147-A177-3AD203B41FA5}">
                      <a16:colId xmlns:a16="http://schemas.microsoft.com/office/drawing/2014/main" val="4156785848"/>
                    </a:ext>
                  </a:extLst>
                </a:gridCol>
                <a:gridCol w="7238920">
                  <a:extLst>
                    <a:ext uri="{9D8B030D-6E8A-4147-A177-3AD203B41FA5}">
                      <a16:colId xmlns:a16="http://schemas.microsoft.com/office/drawing/2014/main" val="2853485595"/>
                    </a:ext>
                  </a:extLst>
                </a:gridCol>
              </a:tblGrid>
              <a:tr h="618610">
                <a:tc>
                  <a:txBody>
                    <a:bodyPr/>
                    <a:lstStyle/>
                    <a:p>
                      <a:r>
                        <a:rPr lang="en-JP" sz="3600" dirty="0"/>
                        <a:t>PCの生産に必要な大卒労働者数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a:t>
                      </a:r>
                    </a:p>
                  </a:txBody>
                  <a:tcPr/>
                </a:tc>
                <a:extLst>
                  <a:ext uri="{0D108BD9-81ED-4DB2-BD59-A6C34878D82A}">
                    <a16:rowId xmlns:a16="http://schemas.microsoft.com/office/drawing/2014/main" val="2581464226"/>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衣服の生産に必要な大卒労働者数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y</a:t>
                      </a:r>
                    </a:p>
                  </a:txBody>
                  <a:tcPr/>
                </a:tc>
                <a:extLst>
                  <a:ext uri="{0D108BD9-81ED-4DB2-BD59-A6C34878D82A}">
                    <a16:rowId xmlns:a16="http://schemas.microsoft.com/office/drawing/2014/main" val="3433603818"/>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メキシコの高卒労働者合計</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2x+y=600</a:t>
                      </a:r>
                    </a:p>
                  </a:txBody>
                  <a:tcPr/>
                </a:tc>
                <a:extLst>
                  <a:ext uri="{0D108BD9-81ED-4DB2-BD59-A6C34878D82A}">
                    <a16:rowId xmlns:a16="http://schemas.microsoft.com/office/drawing/2014/main" val="749597862"/>
                  </a:ext>
                </a:extLst>
              </a:tr>
            </a:tbl>
          </a:graphicData>
        </a:graphic>
      </p:graphicFrame>
      <p:pic>
        <p:nvPicPr>
          <p:cNvPr id="6" name="図 3" descr="テーブル&#10;&#10;自動的に生成された説明">
            <a:extLst>
              <a:ext uri="{FF2B5EF4-FFF2-40B4-BE49-F238E27FC236}">
                <a16:creationId xmlns:a16="http://schemas.microsoft.com/office/drawing/2014/main" id="{487E8571-13D8-844D-7CD7-1C70159B73C5}"/>
              </a:ext>
            </a:extLst>
          </p:cNvPr>
          <p:cNvPicPr>
            <a:picLocks noChangeAspect="1"/>
          </p:cNvPicPr>
          <p:nvPr/>
        </p:nvPicPr>
        <p:blipFill>
          <a:blip r:embed="rId2"/>
          <a:stretch>
            <a:fillRect/>
          </a:stretch>
        </p:blipFill>
        <p:spPr>
          <a:xfrm>
            <a:off x="161566" y="1204235"/>
            <a:ext cx="8844862" cy="2963029"/>
          </a:xfrm>
          <a:prstGeom prst="rect">
            <a:avLst/>
          </a:prstGeom>
        </p:spPr>
      </p:pic>
      <p:pic>
        <p:nvPicPr>
          <p:cNvPr id="4" name="図 3">
            <a:extLst>
              <a:ext uri="{FF2B5EF4-FFF2-40B4-BE49-F238E27FC236}">
                <a16:creationId xmlns:a16="http://schemas.microsoft.com/office/drawing/2014/main" id="{FF87D9FD-4AE1-AF69-5E95-A8B14E46CC83}"/>
              </a:ext>
            </a:extLst>
          </p:cNvPr>
          <p:cNvPicPr>
            <a:picLocks noChangeAspect="1"/>
          </p:cNvPicPr>
          <p:nvPr/>
        </p:nvPicPr>
        <p:blipFill>
          <a:blip r:embed="rId3"/>
          <a:stretch>
            <a:fillRect/>
          </a:stretch>
        </p:blipFill>
        <p:spPr>
          <a:xfrm>
            <a:off x="9009857" y="949634"/>
            <a:ext cx="8168840" cy="3410491"/>
          </a:xfrm>
          <a:prstGeom prst="rect">
            <a:avLst/>
          </a:prstGeom>
        </p:spPr>
      </p:pic>
    </p:spTree>
    <p:extLst>
      <p:ext uri="{BB962C8B-B14F-4D97-AF65-F5344CB8AC3E}">
        <p14:creationId xmlns:p14="http://schemas.microsoft.com/office/powerpoint/2010/main" val="203403976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2413FA-6F4E-B619-9824-B17BB2DDEBCD}"/>
              </a:ext>
            </a:extLst>
          </p:cNvPr>
          <p:cNvSpPr>
            <a:spLocks noGrp="1"/>
          </p:cNvSpPr>
          <p:nvPr>
            <p:ph type="sldNum" sz="quarter" idx="2"/>
          </p:nvPr>
        </p:nvSpPr>
        <p:spPr/>
        <p:txBody>
          <a:bodyPr/>
          <a:lstStyle/>
          <a:p>
            <a:fld id="{86CB4B4D-7CA3-9044-876B-883B54F8677D}" type="slidenum">
              <a:rPr lang="en-JP" smtClean="0"/>
              <a:t>2</a:t>
            </a:fld>
            <a:endParaRPr lang="en-JP"/>
          </a:p>
        </p:txBody>
      </p:sp>
      <p:pic>
        <p:nvPicPr>
          <p:cNvPr id="4" name="Picture 3">
            <a:extLst>
              <a:ext uri="{FF2B5EF4-FFF2-40B4-BE49-F238E27FC236}">
                <a16:creationId xmlns:a16="http://schemas.microsoft.com/office/drawing/2014/main" id="{5088F5EC-0680-24A1-C35B-49E5CBAAF27F}"/>
              </a:ext>
            </a:extLst>
          </p:cNvPr>
          <p:cNvPicPr>
            <a:picLocks noChangeAspect="1"/>
          </p:cNvPicPr>
          <p:nvPr/>
        </p:nvPicPr>
        <p:blipFill>
          <a:blip r:embed="rId2"/>
          <a:stretch>
            <a:fillRect/>
          </a:stretch>
        </p:blipFill>
        <p:spPr>
          <a:xfrm>
            <a:off x="2723991" y="469900"/>
            <a:ext cx="12330838" cy="8073209"/>
          </a:xfrm>
          <a:prstGeom prst="rect">
            <a:avLst/>
          </a:prstGeom>
        </p:spPr>
      </p:pic>
    </p:spTree>
    <p:extLst>
      <p:ext uri="{BB962C8B-B14F-4D97-AF65-F5344CB8AC3E}">
        <p14:creationId xmlns:p14="http://schemas.microsoft.com/office/powerpoint/2010/main" val="133195423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30169-3AD7-D369-D94F-BCBFDFC1A888}"/>
              </a:ext>
            </a:extLst>
          </p:cNvPr>
          <p:cNvSpPr>
            <a:spLocks noGrp="1"/>
          </p:cNvSpPr>
          <p:nvPr>
            <p:ph type="sldNum" sz="quarter" idx="2"/>
          </p:nvPr>
        </p:nvSpPr>
        <p:spPr/>
        <p:txBody>
          <a:bodyPr/>
          <a:lstStyle/>
          <a:p>
            <a:fld id="{86CB4B4D-7CA3-9044-876B-883B54F8677D}" type="slidenum">
              <a:rPr lang="en-JP" smtClean="0"/>
              <a:t>20</a:t>
            </a:fld>
            <a:endParaRPr lang="en-JP"/>
          </a:p>
        </p:txBody>
      </p:sp>
      <p:graphicFrame>
        <p:nvGraphicFramePr>
          <p:cNvPr id="3" name="Table 2">
            <a:extLst>
              <a:ext uri="{FF2B5EF4-FFF2-40B4-BE49-F238E27FC236}">
                <a16:creationId xmlns:a16="http://schemas.microsoft.com/office/drawing/2014/main" id="{83572E9C-8B4A-D52B-0244-CD65770CC83C}"/>
              </a:ext>
            </a:extLst>
          </p:cNvPr>
          <p:cNvGraphicFramePr>
            <a:graphicFrameLocks noGrp="1"/>
          </p:cNvGraphicFramePr>
          <p:nvPr>
            <p:extLst>
              <p:ext uri="{D42A27DB-BD31-4B8C-83A1-F6EECF244321}">
                <p14:modId xmlns:p14="http://schemas.microsoft.com/office/powerpoint/2010/main" val="3013459932"/>
              </p:ext>
            </p:extLst>
          </p:nvPr>
        </p:nvGraphicFramePr>
        <p:xfrm>
          <a:off x="721273" y="5996851"/>
          <a:ext cx="14555898" cy="2552514"/>
        </p:xfrm>
        <a:graphic>
          <a:graphicData uri="http://schemas.openxmlformats.org/drawingml/2006/table">
            <a:tbl>
              <a:tblPr firstRow="1" bandRow="1">
                <a:tableStyleId>{5940675A-B579-460E-94D1-54222C63F5DA}</a:tableStyleId>
              </a:tblPr>
              <a:tblGrid>
                <a:gridCol w="7316978">
                  <a:extLst>
                    <a:ext uri="{9D8B030D-6E8A-4147-A177-3AD203B41FA5}">
                      <a16:colId xmlns:a16="http://schemas.microsoft.com/office/drawing/2014/main" val="4156785848"/>
                    </a:ext>
                  </a:extLst>
                </a:gridCol>
                <a:gridCol w="7238920">
                  <a:extLst>
                    <a:ext uri="{9D8B030D-6E8A-4147-A177-3AD203B41FA5}">
                      <a16:colId xmlns:a16="http://schemas.microsoft.com/office/drawing/2014/main" val="2853485595"/>
                    </a:ext>
                  </a:extLst>
                </a:gridCol>
              </a:tblGrid>
              <a:tr h="618610">
                <a:tc>
                  <a:txBody>
                    <a:bodyPr/>
                    <a:lstStyle/>
                    <a:p>
                      <a:r>
                        <a:rPr lang="en-JP" sz="3600" dirty="0"/>
                        <a:t>PCの生産に必要な高卒労働者数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a:t>
                      </a:r>
                    </a:p>
                  </a:txBody>
                  <a:tcPr/>
                </a:tc>
                <a:extLst>
                  <a:ext uri="{0D108BD9-81ED-4DB2-BD59-A6C34878D82A}">
                    <a16:rowId xmlns:a16="http://schemas.microsoft.com/office/drawing/2014/main" val="2581464226"/>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衣服の生産に必要な高卒労働者数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3y</a:t>
                      </a:r>
                    </a:p>
                  </a:txBody>
                  <a:tcPr/>
                </a:tc>
                <a:extLst>
                  <a:ext uri="{0D108BD9-81ED-4DB2-BD59-A6C34878D82A}">
                    <a16:rowId xmlns:a16="http://schemas.microsoft.com/office/drawing/2014/main" val="3433603818"/>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メキシコの高卒労働者合計</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a:t>2x+3y=1200</a:t>
                      </a:r>
                      <a:endParaRPr lang="en-JP" sz="3600" dirty="0"/>
                    </a:p>
                  </a:txBody>
                  <a:tcPr/>
                </a:tc>
                <a:extLst>
                  <a:ext uri="{0D108BD9-81ED-4DB2-BD59-A6C34878D82A}">
                    <a16:rowId xmlns:a16="http://schemas.microsoft.com/office/drawing/2014/main" val="749597862"/>
                  </a:ext>
                </a:extLst>
              </a:tr>
            </a:tbl>
          </a:graphicData>
        </a:graphic>
      </p:graphicFrame>
      <p:pic>
        <p:nvPicPr>
          <p:cNvPr id="6" name="図 3" descr="テーブル&#10;&#10;自動的に生成された説明">
            <a:extLst>
              <a:ext uri="{FF2B5EF4-FFF2-40B4-BE49-F238E27FC236}">
                <a16:creationId xmlns:a16="http://schemas.microsoft.com/office/drawing/2014/main" id="{487E8571-13D8-844D-7CD7-1C70159B73C5}"/>
              </a:ext>
            </a:extLst>
          </p:cNvPr>
          <p:cNvPicPr>
            <a:picLocks noChangeAspect="1"/>
          </p:cNvPicPr>
          <p:nvPr/>
        </p:nvPicPr>
        <p:blipFill>
          <a:blip r:embed="rId2"/>
          <a:stretch>
            <a:fillRect/>
          </a:stretch>
        </p:blipFill>
        <p:spPr>
          <a:xfrm>
            <a:off x="161566" y="1204235"/>
            <a:ext cx="8844862" cy="2963029"/>
          </a:xfrm>
          <a:prstGeom prst="rect">
            <a:avLst/>
          </a:prstGeom>
        </p:spPr>
      </p:pic>
      <p:pic>
        <p:nvPicPr>
          <p:cNvPr id="4" name="図 3">
            <a:extLst>
              <a:ext uri="{FF2B5EF4-FFF2-40B4-BE49-F238E27FC236}">
                <a16:creationId xmlns:a16="http://schemas.microsoft.com/office/drawing/2014/main" id="{FF87D9FD-4AE1-AF69-5E95-A8B14E46CC83}"/>
              </a:ext>
            </a:extLst>
          </p:cNvPr>
          <p:cNvPicPr>
            <a:picLocks noChangeAspect="1"/>
          </p:cNvPicPr>
          <p:nvPr/>
        </p:nvPicPr>
        <p:blipFill>
          <a:blip r:embed="rId3"/>
          <a:stretch>
            <a:fillRect/>
          </a:stretch>
        </p:blipFill>
        <p:spPr>
          <a:xfrm>
            <a:off x="9009857" y="949634"/>
            <a:ext cx="8168840" cy="3410491"/>
          </a:xfrm>
          <a:prstGeom prst="rect">
            <a:avLst/>
          </a:prstGeom>
        </p:spPr>
      </p:pic>
    </p:spTree>
    <p:extLst>
      <p:ext uri="{BB962C8B-B14F-4D97-AF65-F5344CB8AC3E}">
        <p14:creationId xmlns:p14="http://schemas.microsoft.com/office/powerpoint/2010/main" val="133790305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82EF72-2D25-DCF4-54DE-16DB76A96A53}"/>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kumimoji="1" lang="ja-JP" altLang="en-US" sz="5200" kern="1200" dirty="0">
                <a:solidFill>
                  <a:schemeClr val="tx1"/>
                </a:solidFill>
                <a:cs typeface="+mj-cs"/>
              </a:rPr>
              <a:t>メキシコの生産可能性フロンティア</a:t>
            </a:r>
          </a:p>
        </p:txBody>
      </p:sp>
      <p:sp>
        <p:nvSpPr>
          <p:cNvPr id="3" name="スライド番号プレースホルダー 2">
            <a:extLst>
              <a:ext uri="{FF2B5EF4-FFF2-40B4-BE49-F238E27FC236}">
                <a16:creationId xmlns:a16="http://schemas.microsoft.com/office/drawing/2014/main" id="{93581583-6F0D-87A5-11DD-0739269C1078}"/>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21</a:t>
            </a:fld>
            <a:endParaRPr lang="en-US" altLang="ja-JP" sz="1200" kern="1200">
              <a:solidFill>
                <a:schemeClr val="tx1">
                  <a:tint val="75000"/>
                </a:schemeClr>
              </a:solidFill>
              <a:latin typeface="+mn-lt"/>
              <a:ea typeface="+mn-ea"/>
              <a:cs typeface="+mn-cs"/>
            </a:endParaRPr>
          </a:p>
        </p:txBody>
      </p:sp>
      <p:pic>
        <p:nvPicPr>
          <p:cNvPr id="6" name="図 5">
            <a:extLst>
              <a:ext uri="{FF2B5EF4-FFF2-40B4-BE49-F238E27FC236}">
                <a16:creationId xmlns:a16="http://schemas.microsoft.com/office/drawing/2014/main" id="{088EE250-1991-8F8D-93CB-3DF0709079AF}"/>
              </a:ext>
            </a:extLst>
          </p:cNvPr>
          <p:cNvPicPr>
            <a:picLocks noChangeAspect="1"/>
          </p:cNvPicPr>
          <p:nvPr/>
        </p:nvPicPr>
        <p:blipFill>
          <a:blip r:embed="rId2"/>
          <a:stretch>
            <a:fillRect/>
          </a:stretch>
        </p:blipFill>
        <p:spPr>
          <a:xfrm>
            <a:off x="4710426" y="2650740"/>
            <a:ext cx="7919408" cy="6315727"/>
          </a:xfrm>
          <a:prstGeom prst="rect">
            <a:avLst/>
          </a:prstGeom>
        </p:spPr>
      </p:pic>
    </p:spTree>
    <p:extLst>
      <p:ext uri="{BB962C8B-B14F-4D97-AF65-F5344CB8AC3E}">
        <p14:creationId xmlns:p14="http://schemas.microsoft.com/office/powerpoint/2010/main" val="44465840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63A1E-A986-513C-2DF9-99C56961123F}"/>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lang="ja-JP" altLang="en-US" sz="6700" kern="1200" dirty="0">
                <a:solidFill>
                  <a:schemeClr val="tx1"/>
                </a:solidFill>
                <a:cs typeface="+mj-cs"/>
              </a:rPr>
              <a:t>各国の生産量</a:t>
            </a:r>
            <a:endParaRPr kumimoji="1" lang="en-US" altLang="ja-JP" sz="6700" kern="1200" dirty="0">
              <a:solidFill>
                <a:schemeClr val="tx1"/>
              </a:solidFill>
              <a:cs typeface="+mj-cs"/>
            </a:endParaRPr>
          </a:p>
        </p:txBody>
      </p:sp>
      <p:sp>
        <p:nvSpPr>
          <p:cNvPr id="3" name="スライド番号プレースホルダー 2">
            <a:extLst>
              <a:ext uri="{FF2B5EF4-FFF2-40B4-BE49-F238E27FC236}">
                <a16:creationId xmlns:a16="http://schemas.microsoft.com/office/drawing/2014/main" id="{7315661D-20FA-400A-605C-F6566B4BE8D7}"/>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22</a:t>
            </a:fld>
            <a:endParaRPr lang="en-US" altLang="ja-JP" sz="1200" kern="1200">
              <a:solidFill>
                <a:schemeClr val="tx1">
                  <a:tint val="75000"/>
                </a:schemeClr>
              </a:solidFill>
              <a:latin typeface="+mn-lt"/>
              <a:ea typeface="+mn-ea"/>
              <a:cs typeface="+mn-cs"/>
            </a:endParaRPr>
          </a:p>
        </p:txBody>
      </p:sp>
      <p:sp>
        <p:nvSpPr>
          <p:cNvPr id="7" name="テキスト ボックス 6">
            <a:extLst>
              <a:ext uri="{FF2B5EF4-FFF2-40B4-BE49-F238E27FC236}">
                <a16:creationId xmlns:a16="http://schemas.microsoft.com/office/drawing/2014/main" id="{5B0385AC-211A-5350-93B8-0CF1F0CA43EB}"/>
              </a:ext>
            </a:extLst>
          </p:cNvPr>
          <p:cNvSpPr txBox="1"/>
          <p:nvPr/>
        </p:nvSpPr>
        <p:spPr>
          <a:xfrm>
            <a:off x="2716372" y="6979281"/>
            <a:ext cx="12247155"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dirty="0">
                <a:latin typeface="ＭＳ Ｐゴシック" panose="020B0600070205080204" pitchFamily="50" charset="-128"/>
                <a:ea typeface="ＭＳ Ｐゴシック" panose="020B0600070205080204" pitchFamily="50" charset="-128"/>
              </a:rPr>
              <a:t>大卒労働者豊富国であるアメリカは大卒集約財（</a:t>
            </a:r>
            <a:r>
              <a:rPr lang="en-US" altLang="ja-JP" dirty="0">
                <a:latin typeface="ＭＳ Ｐゴシック" panose="020B0600070205080204" pitchFamily="50" charset="-128"/>
                <a:ea typeface="ＭＳ Ｐゴシック" panose="020B0600070205080204" pitchFamily="50" charset="-128"/>
              </a:rPr>
              <a:t>PC</a:t>
            </a:r>
            <a:r>
              <a:rPr lang="ja-JP" altLang="en-US" dirty="0">
                <a:latin typeface="ＭＳ Ｐゴシック" panose="020B0600070205080204" pitchFamily="50" charset="-128"/>
                <a:ea typeface="ＭＳ Ｐゴシック" panose="020B0600070205080204" pitchFamily="50" charset="-128"/>
              </a:rPr>
              <a:t>）の生産比率が 相対的に高く，</a:t>
            </a:r>
            <a:endParaRPr lang="en-US" altLang="ja-JP" dirty="0">
              <a:latin typeface="ＭＳ Ｐゴシック" panose="020B0600070205080204" pitchFamily="50" charset="-128"/>
              <a:ea typeface="ＭＳ Ｐゴシック" panose="020B0600070205080204" pitchFamily="50" charset="-128"/>
            </a:endParaRPr>
          </a:p>
          <a:p>
            <a:pPr algn="l"/>
            <a:r>
              <a:rPr lang="ja-JP" altLang="en-US" dirty="0">
                <a:latin typeface="ＭＳ Ｐゴシック" panose="020B0600070205080204" pitchFamily="50" charset="-128"/>
                <a:ea typeface="ＭＳ Ｐゴシック" panose="020B0600070205080204" pitchFamily="50" charset="-128"/>
              </a:rPr>
              <a:t>高卒労働者豊富国であるメキシコは高卒集約財（衣 服）の生産比率が相対的に高い。</a:t>
            </a:r>
          </a:p>
        </p:txBody>
      </p:sp>
      <p:pic>
        <p:nvPicPr>
          <p:cNvPr id="9" name="図 8">
            <a:extLst>
              <a:ext uri="{FF2B5EF4-FFF2-40B4-BE49-F238E27FC236}">
                <a16:creationId xmlns:a16="http://schemas.microsoft.com/office/drawing/2014/main" id="{0F5E5C0F-97F7-F678-8A0C-0FB00B680E33}"/>
              </a:ext>
            </a:extLst>
          </p:cNvPr>
          <p:cNvPicPr>
            <a:picLocks noChangeAspect="1"/>
          </p:cNvPicPr>
          <p:nvPr/>
        </p:nvPicPr>
        <p:blipFill>
          <a:blip r:embed="rId2"/>
          <a:stretch>
            <a:fillRect/>
          </a:stretch>
        </p:blipFill>
        <p:spPr>
          <a:xfrm>
            <a:off x="3281633" y="2843989"/>
            <a:ext cx="10776996" cy="2905426"/>
          </a:xfrm>
          <a:prstGeom prst="rect">
            <a:avLst/>
          </a:prstGeom>
        </p:spPr>
      </p:pic>
    </p:spTree>
    <p:extLst>
      <p:ext uri="{BB962C8B-B14F-4D97-AF65-F5344CB8AC3E}">
        <p14:creationId xmlns:p14="http://schemas.microsoft.com/office/powerpoint/2010/main" val="200975625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37612B-2A00-DB4B-CBFC-508403F3A57A}"/>
              </a:ext>
            </a:extLst>
          </p:cNvPr>
          <p:cNvSpPr>
            <a:spLocks noGrp="1"/>
          </p:cNvSpPr>
          <p:nvPr>
            <p:ph type="title"/>
          </p:nvPr>
        </p:nvSpPr>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限界代替率</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7814CD89-7525-1B8C-9428-5A621379454A}"/>
                  </a:ext>
                </a:extLst>
              </p:cNvPr>
              <p:cNvSpPr>
                <a:spLocks noGrp="1"/>
              </p:cNvSpPr>
              <p:nvPr>
                <p:ph type="body" idx="1"/>
              </p:nvPr>
            </p:nvSpPr>
            <p:spPr/>
            <p:txBody>
              <a:bodyPr>
                <a:normAutofit/>
              </a:bodyPr>
              <a:lstStyle/>
              <a:p>
                <a:pPr marL="0" indent="0">
                  <a:buNone/>
                </a:pPr>
                <a:r>
                  <a:rPr lang="ja-JP" altLang="en-US" sz="2800" dirty="0">
                    <a:cs typeface="ＭＳ 明朝" panose="02020609040205080304" pitchFamily="17" charset="-128"/>
                  </a:rPr>
                  <a:t>仮定</a:t>
                </a:r>
                <a:endParaRPr lang="en-US" altLang="ja-JP" sz="2800" dirty="0">
                  <a:cs typeface="ＭＳ 明朝" panose="02020609040205080304" pitchFamily="17" charset="-128"/>
                </a:endParaRPr>
              </a:p>
              <a:p>
                <a:r>
                  <a:rPr lang="ja-JP" altLang="ja-JP" sz="2800" dirty="0">
                    <a:cs typeface="ＭＳ 明朝" panose="02020609040205080304" pitchFamily="17" charset="-128"/>
                  </a:rPr>
                  <a:t>アメリカの代表的消費者の</a:t>
                </a:r>
                <a:r>
                  <a:rPr lang="ja-JP" altLang="ja-JP" sz="2800" b="1" dirty="0">
                    <a:cs typeface="ＭＳ 明朝" panose="02020609040205080304" pitchFamily="17" charset="-128"/>
                  </a:rPr>
                  <a:t>効用関数</a:t>
                </a:r>
                <a:r>
                  <a:rPr lang="en-US" altLang="ja-JP" sz="2800" b="1" dirty="0">
                    <a:cs typeface="ＭＳ 明朝" panose="02020609040205080304" pitchFamily="17" charset="-128"/>
                  </a:rPr>
                  <a:t>: </a:t>
                </a:r>
                <a14:m>
                  <m:oMath xmlns:m="http://schemas.openxmlformats.org/officeDocument/2006/math">
                    <m:r>
                      <a:rPr lang="en-US" altLang="ja-JP" sz="2800" i="1">
                        <a:latin typeface="Cambria Math" panose="02040503050406030204" pitchFamily="18" charset="0"/>
                        <a:cs typeface="ＭＳ 明朝" panose="02020609040205080304" pitchFamily="17" charset="-128"/>
                      </a:rPr>
                      <m:t>𝑢</m:t>
                    </m:r>
                    <m:r>
                      <a:rPr lang="en-US" altLang="ja-JP" sz="2800" i="1">
                        <a:latin typeface="Cambria Math" panose="02040503050406030204" pitchFamily="18" charset="0"/>
                        <a:cs typeface="ＭＳ 明朝" panose="02020609040205080304" pitchFamily="17" charset="-128"/>
                      </a:rPr>
                      <m:t>=</m:t>
                    </m:r>
                    <m:r>
                      <a:rPr lang="en-US" altLang="ja-JP" sz="2800" i="1">
                        <a:latin typeface="Cambria Math" panose="02040503050406030204" pitchFamily="18" charset="0"/>
                        <a:cs typeface="ＭＳ 明朝" panose="02020609040205080304" pitchFamily="17" charset="-128"/>
                      </a:rPr>
                      <m:t>𝑥𝑦</m:t>
                    </m:r>
                  </m:oMath>
                </a14:m>
                <a:endParaRPr kumimoji="1" lang="ja-JP" altLang="en-US" sz="2800" dirty="0"/>
              </a:p>
              <a:p>
                <a:r>
                  <a:rPr lang="ja-JP" altLang="ja-JP" sz="2800" dirty="0">
                    <a:cs typeface="ＭＳ 明朝" panose="02020609040205080304" pitchFamily="17" charset="-128"/>
                  </a:rPr>
                  <a:t>メキシコの代表的消費者の</a:t>
                </a:r>
                <a:r>
                  <a:rPr lang="ja-JP" altLang="ja-JP" sz="2800" b="1" dirty="0">
                    <a:cs typeface="ＭＳ 明朝" panose="02020609040205080304" pitchFamily="17" charset="-128"/>
                  </a:rPr>
                  <a:t>効用関数</a:t>
                </a:r>
                <a:r>
                  <a:rPr lang="en-US" altLang="ja-JP" sz="2800" dirty="0">
                    <a:cs typeface="ＭＳ 明朝" panose="02020609040205080304" pitchFamily="17" charset="-128"/>
                  </a:rPr>
                  <a:t>: </a:t>
                </a:r>
                <a14:m>
                  <m:oMath xmlns:m="http://schemas.openxmlformats.org/officeDocument/2006/math">
                    <m:r>
                      <a:rPr lang="en-US" altLang="ja-JP" sz="2800" i="1">
                        <a:latin typeface="Cambria Math" panose="02040503050406030204" pitchFamily="18" charset="0"/>
                        <a:cs typeface="ＭＳ 明朝" panose="02020609040205080304" pitchFamily="17" charset="-128"/>
                      </a:rPr>
                      <m:t>𝑢</m:t>
                    </m:r>
                    <m:r>
                      <a:rPr lang="en-US" altLang="ja-JP" sz="2800" i="1">
                        <a:latin typeface="Cambria Math" panose="02040503050406030204" pitchFamily="18" charset="0"/>
                        <a:cs typeface="ＭＳ 明朝" panose="02020609040205080304" pitchFamily="17" charset="-128"/>
                      </a:rPr>
                      <m:t>=</m:t>
                    </m:r>
                    <m:sSup>
                      <m:sSupPr>
                        <m:ctrlPr>
                          <a:rPr lang="ja-JP" altLang="ja-JP" sz="2800" i="1">
                            <a:latin typeface="Cambria Math" panose="02040503050406030204" pitchFamily="18" charset="0"/>
                            <a:cs typeface="ＭＳ 明朝" panose="02020609040205080304" pitchFamily="17" charset="-128"/>
                          </a:rPr>
                        </m:ctrlPr>
                      </m:sSupPr>
                      <m:e>
                        <m:r>
                          <a:rPr lang="en-US" altLang="ja-JP" sz="2800" i="1">
                            <a:latin typeface="Cambria Math" panose="02040503050406030204" pitchFamily="18" charset="0"/>
                            <a:cs typeface="ＭＳ 明朝" panose="02020609040205080304" pitchFamily="17" charset="-128"/>
                          </a:rPr>
                          <m:t>𝑥</m:t>
                        </m:r>
                      </m:e>
                      <m:sup>
                        <m:r>
                          <a:rPr lang="en-US" altLang="ja-JP" sz="2800" i="1">
                            <a:latin typeface="Cambria Math" panose="02040503050406030204" pitchFamily="18" charset="0"/>
                            <a:cs typeface="ＭＳ 明朝" panose="02020609040205080304" pitchFamily="17" charset="-128"/>
                          </a:rPr>
                          <m:t>∗</m:t>
                        </m:r>
                      </m:sup>
                    </m:sSup>
                    <m:sSup>
                      <m:sSupPr>
                        <m:ctrlPr>
                          <a:rPr lang="ja-JP" altLang="ja-JP" sz="2800" i="1">
                            <a:latin typeface="Cambria Math" panose="02040503050406030204" pitchFamily="18" charset="0"/>
                            <a:cs typeface="ＭＳ 明朝" panose="02020609040205080304" pitchFamily="17" charset="-128"/>
                          </a:rPr>
                        </m:ctrlPr>
                      </m:sSupPr>
                      <m:e>
                        <m:r>
                          <a:rPr lang="en-US" altLang="ja-JP" sz="2800" i="1">
                            <a:latin typeface="Cambria Math" panose="02040503050406030204" pitchFamily="18" charset="0"/>
                            <a:cs typeface="ＭＳ 明朝" panose="02020609040205080304" pitchFamily="17" charset="-128"/>
                          </a:rPr>
                          <m:t>𝑦</m:t>
                        </m:r>
                      </m:e>
                      <m:sup>
                        <m:r>
                          <a:rPr lang="en-US" altLang="ja-JP" sz="2800" i="1">
                            <a:latin typeface="Cambria Math" panose="02040503050406030204" pitchFamily="18" charset="0"/>
                            <a:cs typeface="ＭＳ 明朝" panose="02020609040205080304" pitchFamily="17" charset="-128"/>
                          </a:rPr>
                          <m:t>∗</m:t>
                        </m:r>
                      </m:sup>
                    </m:sSup>
                  </m:oMath>
                </a14:m>
                <a:endParaRPr kumimoji="1" lang="en-US" altLang="ja-JP" sz="2800" dirty="0"/>
              </a:p>
              <a:p>
                <a:pPr marL="0" indent="0">
                  <a:buNone/>
                </a:pPr>
                <a:r>
                  <a:rPr lang="ja-JP" altLang="en-US" sz="2800" dirty="0">
                    <a:cs typeface="ＭＳ 明朝" panose="02020609040205080304" pitchFamily="17" charset="-128"/>
                  </a:rPr>
                  <a:t>この時，</a:t>
                </a:r>
                <a:r>
                  <a:rPr lang="ja-JP" altLang="ja-JP" sz="2800" dirty="0">
                    <a:cs typeface="ＭＳ 明朝" panose="02020609040205080304" pitchFamily="17" charset="-128"/>
                  </a:rPr>
                  <a:t>アメリカにおいて</a:t>
                </a:r>
                <a:r>
                  <a:rPr lang="ja-JP" altLang="en-US" sz="2800" dirty="0">
                    <a:cs typeface="ＭＳ 明朝" panose="02020609040205080304" pitchFamily="17" charset="-128"/>
                  </a:rPr>
                  <a:t>，</a:t>
                </a:r>
                <a:endParaRPr lang="en-US" altLang="ja-JP" sz="2800" dirty="0">
                  <a:cs typeface="ＭＳ 明朝" panose="02020609040205080304" pitchFamily="17" charset="-128"/>
                </a:endParaRPr>
              </a:p>
              <a:p>
                <a:pPr marL="0" indent="0">
                  <a:buNone/>
                </a:pPr>
                <a:r>
                  <a:rPr lang="en-US" altLang="ja-JP" sz="2800" dirty="0">
                    <a:cs typeface="ＭＳ 明朝" panose="02020609040205080304" pitchFamily="17" charset="-128"/>
                  </a:rPr>
                  <a:t>x</a:t>
                </a:r>
                <a:r>
                  <a:rPr lang="ja-JP" altLang="ja-JP" sz="2800" dirty="0">
                    <a:cs typeface="ＭＳ 明朝" panose="02020609040205080304" pitchFamily="17" charset="-128"/>
                  </a:rPr>
                  <a:t>財の限界効用は</a:t>
                </a:r>
                <a14:m>
                  <m:oMath xmlns:m="http://schemas.openxmlformats.org/officeDocument/2006/math">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𝑥</m:t>
                        </m:r>
                      </m:sub>
                    </m:sSub>
                    <m:r>
                      <a:rPr lang="en-US" altLang="ja-JP" sz="2800" i="1">
                        <a:latin typeface="Cambria Math" panose="02040503050406030204" pitchFamily="18" charset="0"/>
                        <a:cs typeface="ＭＳ 明朝" panose="02020609040205080304" pitchFamily="17" charset="-128"/>
                      </a:rPr>
                      <m:t>=</m:t>
                    </m:r>
                    <m:r>
                      <a:rPr lang="en-US" altLang="ja-JP" sz="2800" i="1">
                        <a:latin typeface="Cambria Math" panose="02040503050406030204" pitchFamily="18" charset="0"/>
                        <a:cs typeface="ＭＳ 明朝" panose="02020609040205080304" pitchFamily="17" charset="-128"/>
                      </a:rPr>
                      <m:t>𝑦</m:t>
                    </m:r>
                  </m:oMath>
                </a14:m>
                <a:r>
                  <a:rPr lang="ja-JP" altLang="en-US" sz="2800" dirty="0">
                    <a:cs typeface="ＭＳ 明朝" panose="02020609040205080304" pitchFamily="17" charset="-128"/>
                  </a:rPr>
                  <a:t>，</a:t>
                </a:r>
                <a:r>
                  <a:rPr lang="en-US" altLang="ja-JP" sz="2800" dirty="0">
                    <a:cs typeface="ＭＳ 明朝" panose="02020609040205080304" pitchFamily="17" charset="-128"/>
                  </a:rPr>
                  <a:t>y</a:t>
                </a:r>
                <a:r>
                  <a:rPr lang="ja-JP" altLang="ja-JP" sz="2800" dirty="0">
                    <a:cs typeface="ＭＳ 明朝" panose="02020609040205080304" pitchFamily="17" charset="-128"/>
                  </a:rPr>
                  <a:t>財の限界効用は</a:t>
                </a:r>
                <a14:m>
                  <m:oMath xmlns:m="http://schemas.openxmlformats.org/officeDocument/2006/math">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𝑦</m:t>
                        </m:r>
                      </m:sub>
                    </m:sSub>
                    <m:r>
                      <a:rPr lang="en-US" altLang="ja-JP" sz="2800" i="1">
                        <a:latin typeface="Cambria Math" panose="02040503050406030204" pitchFamily="18" charset="0"/>
                        <a:cs typeface="ＭＳ 明朝" panose="02020609040205080304" pitchFamily="17" charset="-128"/>
                      </a:rPr>
                      <m:t>=</m:t>
                    </m:r>
                    <m:r>
                      <a:rPr lang="en-US" altLang="ja-JP" sz="2800" i="1">
                        <a:latin typeface="Cambria Math" panose="02040503050406030204" pitchFamily="18" charset="0"/>
                        <a:cs typeface="ＭＳ 明朝" panose="02020609040205080304" pitchFamily="17" charset="-128"/>
                      </a:rPr>
                      <m:t>𝑥</m:t>
                    </m:r>
                  </m:oMath>
                </a14:m>
                <a:r>
                  <a:rPr lang="ja-JP" altLang="ja-JP" sz="2800" dirty="0">
                    <a:cs typeface="ＭＳ 明朝" panose="02020609040205080304" pitchFamily="17" charset="-128"/>
                  </a:rPr>
                  <a:t>となる。</a:t>
                </a:r>
                <a:endParaRPr lang="en-US" altLang="ja-JP" sz="2800" dirty="0">
                  <a:cs typeface="ＭＳ 明朝" panose="02020609040205080304" pitchFamily="17" charset="-128"/>
                </a:endParaRPr>
              </a:p>
              <a:p>
                <a:pPr marL="0" indent="0">
                  <a:buNone/>
                </a:pPr>
                <a:r>
                  <a:rPr lang="ja-JP" altLang="ja-JP" sz="2800" dirty="0">
                    <a:cs typeface="ＭＳ 明朝" panose="02020609040205080304" pitchFamily="17" charset="-128"/>
                  </a:rPr>
                  <a:t>そのため</a:t>
                </a:r>
                <a:r>
                  <a:rPr lang="ja-JP" altLang="en-US" sz="2800" dirty="0">
                    <a:cs typeface="ＭＳ 明朝" panose="02020609040205080304" pitchFamily="17" charset="-128"/>
                  </a:rPr>
                  <a:t>，</a:t>
                </a:r>
                <a:r>
                  <a:rPr lang="ja-JP" altLang="ja-JP" sz="2800" b="1" dirty="0">
                    <a:cs typeface="ＭＳ 明朝" panose="02020609040205080304" pitchFamily="17" charset="-128"/>
                  </a:rPr>
                  <a:t>限界代替率（</a:t>
                </a:r>
                <a:r>
                  <a:rPr lang="en-US" altLang="ja-JP" sz="2800" b="1" dirty="0">
                    <a:cs typeface="ＭＳ 明朝" panose="02020609040205080304" pitchFamily="17" charset="-128"/>
                  </a:rPr>
                  <a:t>MRS</a:t>
                </a:r>
                <a:r>
                  <a:rPr lang="ja-JP" altLang="ja-JP" sz="2800" b="1" dirty="0">
                    <a:cs typeface="ＭＳ 明朝" panose="02020609040205080304" pitchFamily="17" charset="-128"/>
                  </a:rPr>
                  <a:t>）</a:t>
                </a:r>
                <a:r>
                  <a:rPr lang="ja-JP" altLang="ja-JP" sz="2800" dirty="0">
                    <a:cs typeface="ＭＳ 明朝" panose="02020609040205080304" pitchFamily="17" charset="-128"/>
                  </a:rPr>
                  <a:t>は</a:t>
                </a:r>
                <a14:m>
                  <m:oMath xmlns:m="http://schemas.openxmlformats.org/officeDocument/2006/math">
                    <m:r>
                      <a:rPr lang="en-US" altLang="ja-JP" sz="2800" i="1">
                        <a:latin typeface="Cambria Math" panose="02040503050406030204" pitchFamily="18" charset="0"/>
                        <a:cs typeface="ＭＳ 明朝" panose="02020609040205080304" pitchFamily="17" charset="-128"/>
                      </a:rPr>
                      <m:t>𝑀𝑅𝑆</m:t>
                    </m:r>
                    <m:r>
                      <a:rPr lang="en-US" altLang="ja-JP" sz="2800" i="1">
                        <a:latin typeface="Cambria Math" panose="02040503050406030204" pitchFamily="18" charset="0"/>
                        <a:cs typeface="ＭＳ 明朝" panose="02020609040205080304" pitchFamily="17" charset="-128"/>
                      </a:rPr>
                      <m:t>=</m:t>
                    </m:r>
                    <m:f>
                      <m:fPr>
                        <m:ctrlPr>
                          <a:rPr lang="ja-JP" altLang="ja-JP" sz="2800" i="1">
                            <a:latin typeface="Cambria Math" panose="02040503050406030204" pitchFamily="18" charset="0"/>
                            <a:cs typeface="ＭＳ 明朝" panose="02020609040205080304" pitchFamily="17" charset="-128"/>
                          </a:rPr>
                        </m:ctrlPr>
                      </m:fPr>
                      <m:num>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𝑥</m:t>
                            </m:r>
                          </m:sub>
                        </m:sSub>
                      </m:num>
                      <m:den>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𝑦</m:t>
                            </m:r>
                          </m:sub>
                        </m:sSub>
                      </m:den>
                    </m:f>
                    <m:r>
                      <a:rPr lang="en-US" altLang="ja-JP" sz="2800" i="1">
                        <a:latin typeface="Cambria Math" panose="02040503050406030204" pitchFamily="18" charset="0"/>
                        <a:cs typeface="ＭＳ 明朝" panose="02020609040205080304" pitchFamily="17" charset="-128"/>
                      </a:rPr>
                      <m:t>=</m:t>
                    </m:r>
                    <m:f>
                      <m:fPr>
                        <m:ctrlPr>
                          <a:rPr lang="ja-JP" altLang="ja-JP" sz="2800" i="1">
                            <a:latin typeface="Cambria Math" panose="02040503050406030204" pitchFamily="18" charset="0"/>
                            <a:cs typeface="ＭＳ 明朝" panose="02020609040205080304" pitchFamily="17" charset="-128"/>
                          </a:rPr>
                        </m:ctrlPr>
                      </m:fPr>
                      <m:num>
                        <m:r>
                          <a:rPr lang="en-US" altLang="ja-JP" sz="2800" i="1">
                            <a:latin typeface="Cambria Math" panose="02040503050406030204" pitchFamily="18" charset="0"/>
                            <a:cs typeface="ＭＳ 明朝" panose="02020609040205080304" pitchFamily="17" charset="-128"/>
                          </a:rPr>
                          <m:t>𝑦</m:t>
                        </m:r>
                      </m:num>
                      <m:den>
                        <m:r>
                          <a:rPr lang="en-US" altLang="ja-JP" sz="2800" i="1">
                            <a:latin typeface="Cambria Math" panose="02040503050406030204" pitchFamily="18" charset="0"/>
                            <a:cs typeface="ＭＳ 明朝" panose="02020609040205080304" pitchFamily="17" charset="-128"/>
                          </a:rPr>
                          <m:t>𝑥</m:t>
                        </m:r>
                      </m:den>
                    </m:f>
                  </m:oMath>
                </a14:m>
                <a:r>
                  <a:rPr lang="ja-JP" altLang="ja-JP" sz="2800" dirty="0">
                    <a:cs typeface="ＭＳ 明朝" panose="02020609040205080304" pitchFamily="17" charset="-128"/>
                  </a:rPr>
                  <a:t>となる。</a:t>
                </a:r>
                <a:endParaRPr kumimoji="1" lang="ja-JP" altLang="en-US" sz="2800" dirty="0"/>
              </a:p>
            </p:txBody>
          </p:sp>
        </mc:Choice>
        <mc:Fallback xmlns="">
          <p:sp>
            <p:nvSpPr>
              <p:cNvPr id="3" name="テキスト プレースホルダー 2">
                <a:extLst>
                  <a:ext uri="{FF2B5EF4-FFF2-40B4-BE49-F238E27FC236}">
                    <a16:creationId xmlns:a16="http://schemas.microsoft.com/office/drawing/2014/main" id="{7814CD89-7525-1B8C-9428-5A621379454A}"/>
                  </a:ext>
                </a:extLst>
              </p:cNvPr>
              <p:cNvSpPr>
                <a:spLocks noGrp="1" noRot="1" noChangeAspect="1" noMove="1" noResize="1" noEditPoints="1" noAdjustHandles="1" noChangeArrowheads="1" noChangeShapeType="1" noTextEdit="1"/>
              </p:cNvSpPr>
              <p:nvPr>
                <p:ph type="body" idx="1"/>
              </p:nvPr>
            </p:nvSpPr>
            <p:spPr>
              <a:blipFill>
                <a:blip r:embed="rId2"/>
                <a:stretch>
                  <a:fillRect l="-186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30D0A98-8A8D-65C2-0BA5-3CEC944BF50F}"/>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23</a:t>
            </a:fld>
            <a:endParaRPr lang="ja-JP" altLang="en-US"/>
          </a:p>
        </p:txBody>
      </p:sp>
    </p:spTree>
    <p:extLst>
      <p:ext uri="{BB962C8B-B14F-4D97-AF65-F5344CB8AC3E}">
        <p14:creationId xmlns:p14="http://schemas.microsoft.com/office/powerpoint/2010/main" val="333917598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FE41C-1634-BB08-C917-E4805982CA64}"/>
              </a:ext>
            </a:extLst>
          </p:cNvPr>
          <p:cNvSpPr>
            <a:spLocks noGrp="1"/>
          </p:cNvSpPr>
          <p:nvPr>
            <p:ph type="title"/>
          </p:nvPr>
        </p:nvSpPr>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限界代替率と相対価格</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33F68E47-9308-E8E9-4D18-CE1172477FD4}"/>
                  </a:ext>
                </a:extLst>
              </p:cNvPr>
              <p:cNvSpPr>
                <a:spLocks noGrp="1"/>
              </p:cNvSpPr>
              <p:nvPr>
                <p:ph type="body" idx="1"/>
              </p:nvPr>
            </p:nvSpPr>
            <p:spPr/>
            <p:txBody>
              <a:bodyPr>
                <a:normAutofit/>
              </a:bodyPr>
              <a:lstStyle/>
              <a:p>
                <a:r>
                  <a:rPr lang="ja-JP" altLang="ja-JP" sz="4400" dirty="0">
                    <a:cs typeface="ＭＳ 明朝" panose="02020609040205080304" pitchFamily="17" charset="-128"/>
                  </a:rPr>
                  <a:t>限界代替率は無差別曲線の傾きであり</a:t>
                </a:r>
                <a:r>
                  <a:rPr lang="ja-JP" altLang="en-US" sz="4400" dirty="0">
                    <a:cs typeface="ＭＳ 明朝" panose="02020609040205080304" pitchFamily="17" charset="-128"/>
                  </a:rPr>
                  <a:t>，</a:t>
                </a:r>
                <a:r>
                  <a:rPr lang="ja-JP" altLang="ja-JP" sz="4400" dirty="0">
                    <a:cs typeface="ＭＳ 明朝" panose="02020609040205080304" pitchFamily="17" charset="-128"/>
                  </a:rPr>
                  <a:t>各国内で自給自足している閉鎖経済において</a:t>
                </a:r>
                <a:r>
                  <a:rPr lang="ja-JP" altLang="en-US" sz="4400" dirty="0">
                    <a:cs typeface="ＭＳ 明朝" panose="02020609040205080304" pitchFamily="17" charset="-128"/>
                  </a:rPr>
                  <a:t>，</a:t>
                </a:r>
                <a:r>
                  <a:rPr lang="ja-JP" altLang="ja-JP" sz="4400" dirty="0">
                    <a:cs typeface="ＭＳ 明朝" panose="02020609040205080304" pitchFamily="17" charset="-128"/>
                  </a:rPr>
                  <a:t>各国の相対価格</a:t>
                </a:r>
                <a14:m>
                  <m:oMath xmlns:m="http://schemas.openxmlformats.org/officeDocument/2006/math">
                    <m:f>
                      <m:fPr>
                        <m:ctrlPr>
                          <a:rPr lang="ja-JP" altLang="ja-JP" sz="4400" i="1">
                            <a:latin typeface="Cambria Math" panose="02040503050406030204" pitchFamily="18" charset="0"/>
                            <a:cs typeface="ＭＳ 明朝" panose="02020609040205080304" pitchFamily="17" charset="-128"/>
                          </a:rPr>
                        </m:ctrlPr>
                      </m:fPr>
                      <m:num>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𝑥</m:t>
                            </m:r>
                          </m:sub>
                        </m:sSub>
                      </m:num>
                      <m:den>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𝑦</m:t>
                            </m:r>
                          </m:sub>
                        </m:sSub>
                      </m:den>
                    </m:f>
                  </m:oMath>
                </a14:m>
                <a:r>
                  <a:rPr lang="ja-JP" altLang="ja-JP" sz="4400" dirty="0">
                    <a:cs typeface="ＭＳ 明朝" panose="02020609040205080304" pitchFamily="17" charset="-128"/>
                  </a:rPr>
                  <a:t>と一致。</a:t>
                </a:r>
                <a:endParaRPr lang="en-US" altLang="ja-JP" sz="4400" dirty="0">
                  <a:cs typeface="ＭＳ 明朝" panose="02020609040205080304" pitchFamily="17" charset="-128"/>
                </a:endParaRPr>
              </a:p>
              <a:p>
                <a:r>
                  <a:rPr lang="ja-JP" altLang="ja-JP" sz="4400" dirty="0">
                    <a:cs typeface="ＭＳ 明朝" panose="02020609040205080304" pitchFamily="17" charset="-128"/>
                  </a:rPr>
                  <a:t>アメリカでは</a:t>
                </a:r>
                <a:r>
                  <a:rPr lang="ja-JP" altLang="en-US" sz="4400" dirty="0">
                    <a:cs typeface="ＭＳ 明朝" panose="02020609040205080304" pitchFamily="17" charset="-128"/>
                  </a:rPr>
                  <a:t>，</a:t>
                </a:r>
                <a:r>
                  <a:rPr lang="ja-JP" altLang="ja-JP" sz="4400" dirty="0">
                    <a:cs typeface="ＭＳ 明朝" panose="02020609040205080304" pitchFamily="17" charset="-128"/>
                  </a:rPr>
                  <a:t>完全雇用点において</a:t>
                </a:r>
                <a14:m>
                  <m:oMath xmlns:m="http://schemas.openxmlformats.org/officeDocument/2006/math">
                    <m:r>
                      <a:rPr lang="en-US" altLang="ja-JP" sz="4400" i="1">
                        <a:latin typeface="Cambria Math" panose="02040503050406030204" pitchFamily="18" charset="0"/>
                        <a:cs typeface="ＭＳ 明朝" panose="02020609040205080304" pitchFamily="17" charset="-128"/>
                      </a:rPr>
                      <m:t>𝑀𝑅𝑆</m:t>
                    </m:r>
                    <m:r>
                      <a:rPr lang="en-US" altLang="ja-JP" sz="4400" i="1">
                        <a:latin typeface="Cambria Math" panose="02040503050406030204" pitchFamily="18" charset="0"/>
                        <a:cs typeface="ＭＳ 明朝" panose="02020609040205080304" pitchFamily="17" charset="-128"/>
                      </a:rPr>
                      <m:t>=</m:t>
                    </m:r>
                    <m:f>
                      <m:fPr>
                        <m:ctrlPr>
                          <a:rPr lang="ja-JP" altLang="ja-JP" sz="4400" i="1">
                            <a:latin typeface="Cambria Math" panose="02040503050406030204" pitchFamily="18" charset="0"/>
                            <a:cs typeface="ＭＳ 明朝" panose="02020609040205080304" pitchFamily="17" charset="-128"/>
                          </a:rPr>
                        </m:ctrlPr>
                      </m:fPr>
                      <m:num>
                        <m:r>
                          <a:rPr lang="en-US" altLang="ja-JP" sz="4400" i="1">
                            <a:latin typeface="Cambria Math" panose="02040503050406030204" pitchFamily="18" charset="0"/>
                            <a:cs typeface="ＭＳ 明朝" panose="02020609040205080304" pitchFamily="17" charset="-128"/>
                          </a:rPr>
                          <m:t>𝑦</m:t>
                        </m:r>
                      </m:num>
                      <m:den>
                        <m:r>
                          <a:rPr lang="en-US" altLang="ja-JP" sz="4400" i="1">
                            <a:latin typeface="Cambria Math" panose="02040503050406030204" pitchFamily="18" charset="0"/>
                            <a:cs typeface="ＭＳ 明朝" panose="02020609040205080304" pitchFamily="17" charset="-128"/>
                          </a:rPr>
                          <m:t>𝑥</m:t>
                        </m:r>
                      </m:den>
                    </m:f>
                    <m:r>
                      <a:rPr lang="en-US" altLang="ja-JP" sz="4400" i="1">
                        <a:latin typeface="Cambria Math" panose="02040503050406030204" pitchFamily="18" charset="0"/>
                        <a:cs typeface="ＭＳ 明朝" panose="02020609040205080304" pitchFamily="17" charset="-128"/>
                      </a:rPr>
                      <m:t>=</m:t>
                    </m:r>
                    <m:f>
                      <m:fPr>
                        <m:ctrlPr>
                          <a:rPr lang="ja-JP" altLang="ja-JP" sz="4400" i="1">
                            <a:latin typeface="Cambria Math" panose="02040503050406030204" pitchFamily="18" charset="0"/>
                            <a:cs typeface="ＭＳ 明朝" panose="02020609040205080304" pitchFamily="17" charset="-128"/>
                          </a:rPr>
                        </m:ctrlPr>
                      </m:fPr>
                      <m:num>
                        <m:r>
                          <a:rPr lang="en-US" altLang="ja-JP" sz="4400" i="1">
                            <a:latin typeface="Cambria Math" panose="02040503050406030204" pitchFamily="18" charset="0"/>
                            <a:cs typeface="ＭＳ 明朝" panose="02020609040205080304" pitchFamily="17" charset="-128"/>
                          </a:rPr>
                          <m:t>2</m:t>
                        </m:r>
                      </m:num>
                      <m:den>
                        <m:r>
                          <a:rPr lang="en-US" altLang="ja-JP" sz="4400" i="1">
                            <a:latin typeface="Cambria Math" panose="02040503050406030204" pitchFamily="18" charset="0"/>
                            <a:cs typeface="ＭＳ 明朝" panose="02020609040205080304" pitchFamily="17" charset="-128"/>
                          </a:rPr>
                          <m:t>3</m:t>
                        </m:r>
                      </m:den>
                    </m:f>
                  </m:oMath>
                </a14:m>
                <a:r>
                  <a:rPr lang="ja-JP" altLang="ja-JP" sz="4400" dirty="0">
                    <a:cs typeface="ＭＳ 明朝" panose="02020609040205080304" pitchFamily="17" charset="-128"/>
                  </a:rPr>
                  <a:t>であるので</a:t>
                </a:r>
                <a:r>
                  <a:rPr lang="ja-JP" altLang="en-US" sz="4400" dirty="0">
                    <a:cs typeface="ＭＳ 明朝" panose="02020609040205080304" pitchFamily="17" charset="-128"/>
                  </a:rPr>
                  <a:t>，</a:t>
                </a:r>
                <a:r>
                  <a:rPr lang="en-US" altLang="ja-JP" sz="4400" dirty="0">
                    <a:cs typeface="ＭＳ 明朝" panose="02020609040205080304" pitchFamily="17" charset="-128"/>
                  </a:rPr>
                  <a:t>PC</a:t>
                </a:r>
                <a:r>
                  <a:rPr lang="ja-JP" altLang="ja-JP" sz="4400" dirty="0">
                    <a:cs typeface="ＭＳ 明朝" panose="02020609040205080304" pitchFamily="17" charset="-128"/>
                  </a:rPr>
                  <a:t>の相対価格</a:t>
                </a:r>
                <a14:m>
                  <m:oMath xmlns:m="http://schemas.openxmlformats.org/officeDocument/2006/math">
                    <m:f>
                      <m:fPr>
                        <m:ctrlPr>
                          <a:rPr lang="ja-JP" altLang="ja-JP" sz="4400" i="1">
                            <a:latin typeface="Cambria Math" panose="02040503050406030204" pitchFamily="18" charset="0"/>
                            <a:cs typeface="ＭＳ 明朝" panose="02020609040205080304" pitchFamily="17" charset="-128"/>
                          </a:rPr>
                        </m:ctrlPr>
                      </m:fPr>
                      <m:num>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𝑥</m:t>
                            </m:r>
                          </m:sub>
                        </m:sSub>
                      </m:num>
                      <m:den>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𝑦</m:t>
                            </m:r>
                          </m:sub>
                        </m:sSub>
                      </m:den>
                    </m:f>
                  </m:oMath>
                </a14:m>
                <a:r>
                  <a:rPr lang="ja-JP" altLang="ja-JP" sz="4400" dirty="0">
                    <a:cs typeface="ＭＳ 明朝" panose="02020609040205080304" pitchFamily="17" charset="-128"/>
                  </a:rPr>
                  <a:t>は</a:t>
                </a:r>
                <a:r>
                  <a:rPr lang="en-US" altLang="ja-JP" sz="4400" dirty="0">
                    <a:cs typeface="ＭＳ 明朝" panose="02020609040205080304" pitchFamily="17" charset="-128"/>
                  </a:rPr>
                  <a:t>2/3</a:t>
                </a:r>
                <a:r>
                  <a:rPr lang="ja-JP" altLang="ja-JP" sz="4400" dirty="0">
                    <a:cs typeface="ＭＳ 明朝" panose="02020609040205080304" pitchFamily="17" charset="-128"/>
                  </a:rPr>
                  <a:t>である。</a:t>
                </a:r>
                <a:r>
                  <a:rPr lang="en-US" altLang="ja-JP" sz="4400" dirty="0">
                    <a:cs typeface="ＭＳ 明朝" panose="02020609040205080304" pitchFamily="17" charset="-128"/>
                  </a:rPr>
                  <a:t>PC1</a:t>
                </a:r>
                <a:r>
                  <a:rPr lang="ja-JP" altLang="ja-JP" sz="4400" dirty="0">
                    <a:cs typeface="ＭＳ 明朝" panose="02020609040205080304" pitchFamily="17" charset="-128"/>
                  </a:rPr>
                  <a:t>単位は</a:t>
                </a:r>
                <a:r>
                  <a:rPr lang="ja-JP" altLang="en-US" sz="4400" dirty="0">
                    <a:cs typeface="ＭＳ 明朝" panose="02020609040205080304" pitchFamily="17" charset="-128"/>
                  </a:rPr>
                  <a:t>，</a:t>
                </a:r>
                <a:r>
                  <a:rPr lang="ja-JP" altLang="ja-JP" sz="4400" dirty="0">
                    <a:cs typeface="ＭＳ 明朝" panose="02020609040205080304" pitchFamily="17" charset="-128"/>
                  </a:rPr>
                  <a:t>完全雇用点において衣服</a:t>
                </a:r>
                <a:r>
                  <a:rPr lang="en-US" altLang="ja-JP" sz="4400" dirty="0">
                    <a:cs typeface="ＭＳ 明朝" panose="02020609040205080304" pitchFamily="17" charset="-128"/>
                  </a:rPr>
                  <a:t>2/3</a:t>
                </a:r>
                <a:r>
                  <a:rPr lang="ja-JP" altLang="ja-JP" sz="4400" dirty="0">
                    <a:cs typeface="ＭＳ 明朝" panose="02020609040205080304" pitchFamily="17" charset="-128"/>
                  </a:rPr>
                  <a:t>単位の価値</a:t>
                </a:r>
                <a:r>
                  <a:rPr lang="ja-JP" altLang="en-US" sz="4400" dirty="0">
                    <a:cs typeface="ＭＳ 明朝" panose="02020609040205080304" pitchFamily="17" charset="-128"/>
                  </a:rPr>
                  <a:t>。</a:t>
                </a:r>
                <a:endParaRPr lang="en-US" altLang="ja-JP" sz="4400" dirty="0">
                  <a:cs typeface="ＭＳ 明朝" panose="02020609040205080304" pitchFamily="17" charset="-128"/>
                </a:endParaRPr>
              </a:p>
            </p:txBody>
          </p:sp>
        </mc:Choice>
        <mc:Fallback xmlns="">
          <p:sp>
            <p:nvSpPr>
              <p:cNvPr id="3" name="テキスト プレースホルダー 2">
                <a:extLst>
                  <a:ext uri="{FF2B5EF4-FFF2-40B4-BE49-F238E27FC236}">
                    <a16:creationId xmlns:a16="http://schemas.microsoft.com/office/drawing/2014/main" id="{33F68E47-9308-E8E9-4D18-CE1172477FD4}"/>
                  </a:ext>
                </a:extLst>
              </p:cNvPr>
              <p:cNvSpPr>
                <a:spLocks noGrp="1" noRot="1" noChangeAspect="1" noMove="1" noResize="1" noEditPoints="1" noAdjustHandles="1" noChangeArrowheads="1" noChangeShapeType="1" noTextEdit="1"/>
              </p:cNvSpPr>
              <p:nvPr>
                <p:ph type="body" idx="1"/>
              </p:nvPr>
            </p:nvSpPr>
            <p:spPr>
              <a:blipFill>
                <a:blip r:embed="rId2"/>
                <a:stretch>
                  <a:fillRect l="-2389" r="-156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368BC45-6DD8-6BA9-64FE-A7592D1E70C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24</a:t>
            </a:fld>
            <a:endParaRPr lang="ja-JP" altLang="en-US"/>
          </a:p>
        </p:txBody>
      </p:sp>
    </p:spTree>
    <p:extLst>
      <p:ext uri="{BB962C8B-B14F-4D97-AF65-F5344CB8AC3E}">
        <p14:creationId xmlns:p14="http://schemas.microsoft.com/office/powerpoint/2010/main" val="124039317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3C4115A-56CD-27B0-B8C4-4960DD36CD4D}"/>
              </a:ext>
            </a:extLst>
          </p:cNvPr>
          <p:cNvPicPr>
            <a:picLocks noChangeAspect="1"/>
          </p:cNvPicPr>
          <p:nvPr/>
        </p:nvPicPr>
        <p:blipFill>
          <a:blip r:embed="rId2"/>
          <a:stretch>
            <a:fillRect/>
          </a:stretch>
        </p:blipFill>
        <p:spPr>
          <a:xfrm>
            <a:off x="3050771" y="915152"/>
            <a:ext cx="11238718" cy="7923295"/>
          </a:xfrm>
          <a:prstGeom prst="rect">
            <a:avLst/>
          </a:prstGeom>
        </p:spPr>
      </p:pic>
      <p:sp>
        <p:nvSpPr>
          <p:cNvPr id="4" name="スライド番号プレースホルダー 3">
            <a:extLst>
              <a:ext uri="{FF2B5EF4-FFF2-40B4-BE49-F238E27FC236}">
                <a16:creationId xmlns:a16="http://schemas.microsoft.com/office/drawing/2014/main" id="{09DED05D-94AD-23A2-9BBB-CD058CAC3F2B}"/>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25</a:t>
            </a:fld>
            <a:endParaRPr lang="en-US" altLang="ja-JP" sz="1200" kern="120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47588121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F40A2C-A388-811B-7565-96DD984D280B}"/>
              </a:ext>
            </a:extLst>
          </p:cNvPr>
          <p:cNvSpPr>
            <a:spLocks noGrp="1"/>
          </p:cNvSpPr>
          <p:nvPr>
            <p:ph type="title"/>
          </p:nvPr>
        </p:nvSpPr>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相対価格の違いと貿易</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C0E7F979-3BD9-2F2E-6198-C5049CD6C7C7}"/>
                  </a:ext>
                </a:extLst>
              </p:cNvPr>
              <p:cNvSpPr>
                <a:spLocks noGrp="1"/>
              </p:cNvSpPr>
              <p:nvPr>
                <p:ph type="body" idx="1"/>
              </p:nvPr>
            </p:nvSpPr>
            <p:spPr/>
            <p:txBody>
              <a:bodyPr/>
              <a:lstStyle/>
              <a:p>
                <a:r>
                  <a:rPr lang="ja-JP" altLang="en-US" dirty="0">
                    <a:cs typeface="ＭＳ 明朝" panose="02020609040205080304" pitchFamily="17" charset="-128"/>
                  </a:rPr>
                  <a:t>同様に</a:t>
                </a:r>
                <a:r>
                  <a:rPr lang="en-US" altLang="ja-JP" dirty="0">
                    <a:latin typeface="ＭＳ Ｐゴシック" panose="020B0600070205080204" pitchFamily="50" charset="-128"/>
                    <a:ea typeface="ＭＳ Ｐゴシック" panose="020B0600070205080204" pitchFamily="50" charset="-128"/>
                    <a:cs typeface="ＭＳ 明朝" panose="02020609040205080304" pitchFamily="17" charset="-128"/>
                  </a:rPr>
                  <a:t>, </a:t>
                </a:r>
                <a:r>
                  <a:rPr lang="ja-JP" altLang="ja-JP" dirty="0">
                    <a:cs typeface="ＭＳ 明朝" panose="02020609040205080304" pitchFamily="17" charset="-128"/>
                  </a:rPr>
                  <a:t>メキシコでは</a:t>
                </a:r>
                <a:r>
                  <a:rPr lang="ja-JP" altLang="en-US" dirty="0">
                    <a:cs typeface="ＭＳ 明朝" panose="02020609040205080304" pitchFamily="17" charset="-128"/>
                  </a:rPr>
                  <a:t>，</a:t>
                </a:r>
                <a14:m>
                  <m:oMath xmlns:m="http://schemas.openxmlformats.org/officeDocument/2006/math">
                    <m:r>
                      <a:rPr lang="en-US" altLang="ja-JP" i="1">
                        <a:latin typeface="Cambria Math" panose="02040503050406030204" pitchFamily="18" charset="0"/>
                        <a:cs typeface="ＭＳ 明朝" panose="02020609040205080304" pitchFamily="17" charset="-128"/>
                      </a:rPr>
                      <m:t>𝑀𝑅𝑆</m:t>
                    </m:r>
                    <m:r>
                      <a:rPr lang="en-US" altLang="ja-JP" i="1">
                        <a:latin typeface="Cambria Math" panose="02040503050406030204" pitchFamily="18" charset="0"/>
                        <a:cs typeface="ＭＳ 明朝" panose="02020609040205080304" pitchFamily="17" charset="-128"/>
                      </a:rPr>
                      <m:t>=2</m:t>
                    </m:r>
                  </m:oMath>
                </a14:m>
                <a:r>
                  <a:rPr lang="ja-JP" altLang="ja-JP" dirty="0">
                    <a:cs typeface="ＭＳ 明朝" panose="02020609040205080304" pitchFamily="17" charset="-128"/>
                  </a:rPr>
                  <a:t>であるので</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の相対価格は</a:t>
                </a:r>
                <a:r>
                  <a:rPr lang="en-US" altLang="ja-JP" dirty="0">
                    <a:cs typeface="ＭＳ 明朝" panose="02020609040205080304" pitchFamily="17" charset="-128"/>
                  </a:rPr>
                  <a:t>2</a:t>
                </a:r>
                <a:r>
                  <a:rPr lang="ja-JP" altLang="ja-JP" dirty="0">
                    <a:cs typeface="ＭＳ 明朝" panose="02020609040205080304" pitchFamily="17" charset="-128"/>
                  </a:rPr>
                  <a:t>であり</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１単位は衣服</a:t>
                </a:r>
                <a:r>
                  <a:rPr lang="en-US" altLang="ja-JP" dirty="0">
                    <a:cs typeface="ＭＳ 明朝" panose="02020609040205080304" pitchFamily="17" charset="-128"/>
                  </a:rPr>
                  <a:t>2</a:t>
                </a:r>
                <a:r>
                  <a:rPr lang="ja-JP" altLang="ja-JP" dirty="0">
                    <a:cs typeface="ＭＳ 明朝" panose="02020609040205080304" pitchFamily="17" charset="-128"/>
                  </a:rPr>
                  <a:t>単位の価値。</a:t>
                </a:r>
                <a:endParaRPr lang="en-US" altLang="ja-JP" dirty="0">
                  <a:cs typeface="ＭＳ 明朝" panose="02020609040205080304" pitchFamily="17" charset="-128"/>
                </a:endParaRPr>
              </a:p>
              <a:p>
                <a:r>
                  <a:rPr lang="ja-JP" altLang="ja-JP" dirty="0">
                    <a:cs typeface="ＭＳ 明朝" panose="02020609040205080304" pitchFamily="17" charset="-128"/>
                  </a:rPr>
                  <a:t>アメリカでは</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の生産量が相対的に多いため</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の相対的な価値が低く</a:t>
                </a:r>
                <a:r>
                  <a:rPr lang="ja-JP" altLang="en-US" dirty="0">
                    <a:cs typeface="ＭＳ 明朝" panose="02020609040205080304" pitchFamily="17" charset="-128"/>
                  </a:rPr>
                  <a:t>，</a:t>
                </a:r>
                <a:r>
                  <a:rPr lang="ja-JP" altLang="ja-JP" dirty="0">
                    <a:cs typeface="ＭＳ 明朝" panose="02020609040205080304" pitchFamily="17" charset="-128"/>
                  </a:rPr>
                  <a:t>メキシコでは</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の生産量が相対的に少ないため</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の相対的な価値が低くなっている。</a:t>
                </a:r>
                <a:endParaRPr lang="en-US" altLang="ja-JP" dirty="0">
                  <a:cs typeface="ＭＳ 明朝" panose="02020609040205080304" pitchFamily="17" charset="-128"/>
                </a:endParaRPr>
              </a:p>
              <a:p>
                <a:pPr marL="0" indent="0">
                  <a:buNone/>
                </a:pPr>
                <a:r>
                  <a:rPr lang="en-US" altLang="ja-JP" dirty="0">
                    <a:cs typeface="ＭＳ 明朝" panose="02020609040205080304" pitchFamily="17" charset="-128"/>
                    <a:sym typeface="Wingdings" panose="05000000000000000000" pitchFamily="2" charset="2"/>
                  </a:rPr>
                  <a:t></a:t>
                </a:r>
                <a:r>
                  <a:rPr lang="ja-JP" altLang="en-US" dirty="0">
                    <a:cs typeface="ＭＳ 明朝" panose="02020609040205080304" pitchFamily="17" charset="-128"/>
                    <a:sym typeface="Wingdings" panose="05000000000000000000" pitchFamily="2" charset="2"/>
                  </a:rPr>
                  <a:t>アメリカとメキシコの間で相対価格の違いを利用し</a:t>
                </a:r>
                <a:r>
                  <a:rPr lang="en-US" altLang="ja-JP" dirty="0">
                    <a:cs typeface="ＭＳ 明朝" panose="02020609040205080304" pitchFamily="17" charset="-128"/>
                    <a:sym typeface="Wingdings" panose="05000000000000000000" pitchFamily="2" charset="2"/>
                  </a:rPr>
                  <a:t>, </a:t>
                </a:r>
                <a:r>
                  <a:rPr lang="ja-JP" altLang="en-US" dirty="0">
                    <a:cs typeface="ＭＳ 明朝" panose="02020609040205080304" pitchFamily="17" charset="-128"/>
                    <a:sym typeface="Wingdings" panose="05000000000000000000" pitchFamily="2" charset="2"/>
                  </a:rPr>
                  <a:t>貿易行う動機が生まれる。</a:t>
                </a:r>
                <a:endParaRPr lang="en-US" altLang="ja-JP" dirty="0">
                  <a:cs typeface="ＭＳ 明朝" panose="02020609040205080304" pitchFamily="17" charset="-128"/>
                </a:endParaRPr>
              </a:p>
              <a:p>
                <a:endParaRPr kumimoji="1" lang="ja-JP" altLang="en-US" dirty="0">
                  <a:latin typeface="ＭＳ Ｐゴシック" panose="020B0600070205080204" pitchFamily="50" charset="-128"/>
                  <a:ea typeface="ＭＳ Ｐゴシック" panose="020B0600070205080204" pitchFamily="50" charset="-128"/>
                </a:endParaRPr>
              </a:p>
            </p:txBody>
          </p:sp>
        </mc:Choice>
        <mc:Fallback xmlns="">
          <p:sp>
            <p:nvSpPr>
              <p:cNvPr id="3" name="テキスト プレースホルダー 2">
                <a:extLst>
                  <a:ext uri="{FF2B5EF4-FFF2-40B4-BE49-F238E27FC236}">
                    <a16:creationId xmlns:a16="http://schemas.microsoft.com/office/drawing/2014/main" id="{C0E7F979-3BD9-2F2E-6198-C5049CD6C7C7}"/>
                  </a:ext>
                </a:extLst>
              </p:cNvPr>
              <p:cNvSpPr>
                <a:spLocks noGrp="1" noRot="1" noChangeAspect="1" noMove="1" noResize="1" noEditPoints="1" noAdjustHandles="1" noChangeArrowheads="1" noChangeShapeType="1" noTextEdit="1"/>
              </p:cNvSpPr>
              <p:nvPr>
                <p:ph type="body" idx="1"/>
              </p:nvPr>
            </p:nvSpPr>
            <p:spPr>
              <a:blipFill>
                <a:blip r:embed="rId2"/>
                <a:stretch>
                  <a:fillRect l="-2197" r="-142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EF8C385-83E4-0A61-8967-DAFCB2C3973E}"/>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26</a:t>
            </a:fld>
            <a:endParaRPr lang="ja-JP" altLang="en-US"/>
          </a:p>
        </p:txBody>
      </p:sp>
    </p:spTree>
    <p:extLst>
      <p:ext uri="{BB962C8B-B14F-4D97-AF65-F5344CB8AC3E}">
        <p14:creationId xmlns:p14="http://schemas.microsoft.com/office/powerpoint/2010/main" val="327705611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95A914-A903-641E-AE77-08969062CEB5}"/>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交易条件</a:t>
            </a:r>
          </a:p>
        </p:txBody>
      </p:sp>
      <p:sp>
        <p:nvSpPr>
          <p:cNvPr id="3" name="テキスト プレースホルダー 2">
            <a:extLst>
              <a:ext uri="{FF2B5EF4-FFF2-40B4-BE49-F238E27FC236}">
                <a16:creationId xmlns:a16="http://schemas.microsoft.com/office/drawing/2014/main" id="{3CDE88A7-87AE-E831-92AA-0313850A8074}"/>
              </a:ext>
            </a:extLst>
          </p:cNvPr>
          <p:cNvSpPr>
            <a:spLocks noGrp="1"/>
          </p:cNvSpPr>
          <p:nvPr>
            <p:ph type="body" idx="1"/>
          </p:nvPr>
        </p:nvSpPr>
        <p:spPr/>
        <p:txBody>
          <a:bodyPr/>
          <a:lstStyle/>
          <a:p>
            <a:r>
              <a:rPr lang="ja-JP" altLang="en-US" dirty="0">
                <a:latin typeface="ＭＳ Ｐゴシック" panose="020B0600070205080204" pitchFamily="50" charset="-128"/>
                <a:ea typeface="ＭＳ Ｐゴシック" panose="020B0600070205080204" pitchFamily="50" charset="-128"/>
              </a:rPr>
              <a:t>交易条件：貿易の際の交換比率のこと。</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交易条件は，</a:t>
            </a:r>
            <a:r>
              <a:rPr lang="en-US" altLang="ja-JP" dirty="0">
                <a:latin typeface="ＭＳ Ｐゴシック" panose="020B0600070205080204" pitchFamily="50" charset="-128"/>
                <a:ea typeface="ＭＳ Ｐゴシック" panose="020B0600070205080204" pitchFamily="50" charset="-128"/>
              </a:rPr>
              <a:t>PC1 </a:t>
            </a:r>
            <a:r>
              <a:rPr lang="ja-JP" altLang="en-US" dirty="0">
                <a:latin typeface="ＭＳ Ｐゴシック" panose="020B0600070205080204" pitchFamily="50" charset="-128"/>
                <a:ea typeface="ＭＳ Ｐゴシック" panose="020B0600070205080204" pitchFamily="50" charset="-128"/>
              </a:rPr>
              <a:t>単位＝衣服 </a:t>
            </a:r>
            <a:r>
              <a:rPr lang="en-US" altLang="ja-JP" dirty="0">
                <a:latin typeface="ＭＳ Ｐゴシック" panose="020B0600070205080204" pitchFamily="50" charset="-128"/>
                <a:ea typeface="ＭＳ Ｐゴシック" panose="020B0600070205080204" pitchFamily="50" charset="-128"/>
              </a:rPr>
              <a:t>2/3 </a:t>
            </a:r>
            <a:r>
              <a:rPr lang="ja-JP" altLang="en-US" dirty="0">
                <a:latin typeface="ＭＳ Ｐゴシック" panose="020B0600070205080204" pitchFamily="50" charset="-128"/>
                <a:ea typeface="ＭＳ Ｐゴシック" panose="020B0600070205080204" pitchFamily="50" charset="-128"/>
              </a:rPr>
              <a:t>単位～</a:t>
            </a:r>
            <a:r>
              <a:rPr lang="en-US" altLang="ja-JP" dirty="0">
                <a:latin typeface="ＭＳ Ｐゴシック" panose="020B0600070205080204" pitchFamily="50" charset="-128"/>
                <a:ea typeface="ＭＳ Ｐゴシック" panose="020B0600070205080204" pitchFamily="50" charset="-128"/>
              </a:rPr>
              <a:t>2 </a:t>
            </a:r>
            <a:r>
              <a:rPr lang="ja-JP" altLang="en-US" dirty="0">
                <a:latin typeface="ＭＳ Ｐゴシック" panose="020B0600070205080204" pitchFamily="50" charset="-128"/>
                <a:ea typeface="ＭＳ Ｐゴシック" panose="020B0600070205080204" pitchFamily="50" charset="-128"/>
              </a:rPr>
              <a:t>単位。</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アメリカとメキシコ両国の間で，</a:t>
            </a:r>
            <a:r>
              <a:rPr lang="en-US" altLang="ja-JP" dirty="0">
                <a:latin typeface="ＭＳ Ｐゴシック" panose="020B0600070205080204" pitchFamily="50" charset="-128"/>
                <a:ea typeface="ＭＳ Ｐゴシック" panose="020B0600070205080204" pitchFamily="50" charset="-128"/>
              </a:rPr>
              <a:t>PC1 </a:t>
            </a:r>
            <a:r>
              <a:rPr lang="ja-JP" altLang="en-US" dirty="0">
                <a:latin typeface="ＭＳ Ｐゴシック" panose="020B0600070205080204" pitchFamily="50" charset="-128"/>
                <a:ea typeface="ＭＳ Ｐゴシック" panose="020B0600070205080204" pitchFamily="50" charset="-128"/>
              </a:rPr>
              <a:t>単位に対して，たとえば </a:t>
            </a:r>
            <a:r>
              <a:rPr lang="en-US" altLang="ja-JP" dirty="0">
                <a:latin typeface="ＭＳ Ｐゴシック" panose="020B0600070205080204" pitchFamily="50" charset="-128"/>
                <a:ea typeface="ＭＳ Ｐゴシック" panose="020B0600070205080204" pitchFamily="50" charset="-128"/>
              </a:rPr>
              <a:t>1 </a:t>
            </a:r>
            <a:r>
              <a:rPr lang="ja-JP" altLang="en-US" dirty="0">
                <a:latin typeface="ＭＳ Ｐゴシック" panose="020B0600070205080204" pitchFamily="50" charset="-128"/>
                <a:ea typeface="ＭＳ Ｐゴシック" panose="020B0600070205080204" pitchFamily="50" charset="-128"/>
              </a:rPr>
              <a:t>単位の 衣服が交換されるならば，両国が貿易を行うことによる利益が生じる。</a:t>
            </a:r>
            <a:endParaRPr lang="ja-JP" altLang="ja-JP" dirty="0"/>
          </a:p>
        </p:txBody>
      </p:sp>
      <p:sp>
        <p:nvSpPr>
          <p:cNvPr id="4" name="スライド番号プレースホルダー 3">
            <a:extLst>
              <a:ext uri="{FF2B5EF4-FFF2-40B4-BE49-F238E27FC236}">
                <a16:creationId xmlns:a16="http://schemas.microsoft.com/office/drawing/2014/main" id="{CDF64EE4-7632-FCCB-C114-7CD67D7293C6}"/>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27</a:t>
            </a:fld>
            <a:endParaRPr lang="ja-JP" altLang="en-US"/>
          </a:p>
        </p:txBody>
      </p:sp>
    </p:spTree>
    <p:extLst>
      <p:ext uri="{BB962C8B-B14F-4D97-AF65-F5344CB8AC3E}">
        <p14:creationId xmlns:p14="http://schemas.microsoft.com/office/powerpoint/2010/main" val="186630560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FD31-C8A0-E6ED-C1C1-8EF60C43EEDC}"/>
              </a:ext>
            </a:extLst>
          </p:cNvPr>
          <p:cNvSpPr>
            <a:spLocks noGrp="1"/>
          </p:cNvSpPr>
          <p:nvPr>
            <p:ph type="title"/>
          </p:nvPr>
        </p:nvSpPr>
        <p:spPr/>
        <p:txBody>
          <a:bodyPr>
            <a:noAutofit/>
          </a:bodyPr>
          <a:lstStyle/>
          <a:p>
            <a:r>
              <a:rPr lang="ja-JP" altLang="en-US" sz="6600" dirty="0"/>
              <a:t>ヘクシャー </a:t>
            </a:r>
            <a:r>
              <a:rPr lang="en-US" altLang="ja-JP" sz="6600" dirty="0"/>
              <a:t>= </a:t>
            </a:r>
            <a:r>
              <a:rPr lang="ja-JP" altLang="en-US" sz="6600" dirty="0"/>
              <a:t>オリーン定理</a:t>
            </a:r>
            <a:endParaRPr kumimoji="1" lang="ja-JP" altLang="en-US" sz="6600" dirty="0"/>
          </a:p>
        </p:txBody>
      </p:sp>
      <p:sp>
        <p:nvSpPr>
          <p:cNvPr id="3" name="テキスト プレースホルダー 2">
            <a:extLst>
              <a:ext uri="{FF2B5EF4-FFF2-40B4-BE49-F238E27FC236}">
                <a16:creationId xmlns:a16="http://schemas.microsoft.com/office/drawing/2014/main" id="{E71A24AF-4596-A12A-9C3C-690FEE37FD44}"/>
              </a:ext>
            </a:extLst>
          </p:cNvPr>
          <p:cNvSpPr>
            <a:spLocks noGrp="1"/>
          </p:cNvSpPr>
          <p:nvPr>
            <p:ph type="body" idx="1"/>
          </p:nvPr>
        </p:nvSpPr>
        <p:spPr/>
        <p:txBody>
          <a:bodyPr/>
          <a:lstStyle/>
          <a:p>
            <a:pPr marL="0" indent="0">
              <a:buNone/>
            </a:pPr>
            <a:r>
              <a:rPr lang="ja-JP" altLang="en-US" dirty="0">
                <a:latin typeface="ＭＳ Ｐゴシック" panose="020B0600070205080204" pitchFamily="50" charset="-128"/>
                <a:ea typeface="ＭＳ Ｐゴシック" panose="020B0600070205080204" pitchFamily="50" charset="-128"/>
              </a:rPr>
              <a:t>「各国が自国に豊富に存在する生産要素を集約的に用いて生産する財を輸出し，その他の財を輸入する」</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en-US" u="sng" dirty="0">
                <a:latin typeface="ＭＳ Ｐゴシック" panose="020B0600070205080204" pitchFamily="50" charset="-128"/>
                <a:ea typeface="ＭＳ Ｐゴシック" panose="020B0600070205080204" pitchFamily="50" charset="-128"/>
              </a:rPr>
              <a:t>大卒豊富国であるアメリカ </a:t>
            </a:r>
            <a:endParaRPr lang="en-US" altLang="ja-JP" u="sng" dirty="0">
              <a:latin typeface="ＭＳ Ｐゴシック" panose="020B0600070205080204" pitchFamily="50" charset="-128"/>
              <a:ea typeface="ＭＳ Ｐゴシック" panose="020B0600070205080204" pitchFamily="50" charset="-128"/>
            </a:endParaRPr>
          </a:p>
          <a:p>
            <a:pPr marL="0" indent="0">
              <a:buNone/>
            </a:pPr>
            <a:r>
              <a:rPr lang="ja-JP" altLang="en-US" dirty="0">
                <a:latin typeface="ＭＳ Ｐゴシック" panose="020B0600070205080204" pitchFamily="50" charset="-128"/>
                <a:ea typeface="ＭＳ Ｐゴシック" panose="020B0600070205080204" pitchFamily="50" charset="-128"/>
              </a:rPr>
              <a:t>大卒集約財（</a:t>
            </a:r>
            <a:r>
              <a:rPr lang="en-US" altLang="ja-JP" dirty="0">
                <a:latin typeface="ＭＳ Ｐゴシック" panose="020B0600070205080204" pitchFamily="50" charset="-128"/>
                <a:ea typeface="ＭＳ Ｐゴシック" panose="020B0600070205080204" pitchFamily="50" charset="-128"/>
              </a:rPr>
              <a:t>PC</a:t>
            </a:r>
            <a:r>
              <a:rPr lang="ja-JP" altLang="en-US" dirty="0">
                <a:latin typeface="ＭＳ Ｐゴシック" panose="020B0600070205080204" pitchFamily="50" charset="-128"/>
                <a:ea typeface="ＭＳ Ｐゴシック" panose="020B0600070205080204" pitchFamily="50" charset="-128"/>
              </a:rPr>
              <a:t>）に比較優位を持ち，大卒集約財を輸出</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en-US" u="sng" dirty="0">
                <a:latin typeface="ＭＳ Ｐゴシック" panose="020B0600070205080204" pitchFamily="50" charset="-128"/>
                <a:ea typeface="ＭＳ Ｐゴシック" panose="020B0600070205080204" pitchFamily="50" charset="-128"/>
              </a:rPr>
              <a:t>高卒豊富国であるメキシコ</a:t>
            </a:r>
            <a:endParaRPr lang="en-US" altLang="ja-JP" u="sng" dirty="0">
              <a:latin typeface="ＭＳ Ｐゴシック" panose="020B0600070205080204" pitchFamily="50" charset="-128"/>
              <a:ea typeface="ＭＳ Ｐゴシック" panose="020B0600070205080204" pitchFamily="50" charset="-128"/>
            </a:endParaRPr>
          </a:p>
          <a:p>
            <a:pPr marL="0" indent="0">
              <a:buNone/>
            </a:pPr>
            <a:r>
              <a:rPr lang="ja-JP" altLang="en-US" dirty="0">
                <a:latin typeface="ＭＳ Ｐゴシック" panose="020B0600070205080204" pitchFamily="50" charset="-128"/>
                <a:ea typeface="ＭＳ Ｐゴシック" panose="020B0600070205080204" pitchFamily="50" charset="-128"/>
              </a:rPr>
              <a:t>高卒集約財（衣服）に比較優位を持ち，高卒集約財を輸出。</a:t>
            </a:r>
            <a:endParaRPr kumimoji="1" lang="en-US" altLang="ja-JP"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CA3144B3-E643-CE4D-6331-8579EBB315B2}"/>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28</a:t>
            </a:fld>
            <a:endParaRPr lang="ja-JP" altLang="en-US"/>
          </a:p>
        </p:txBody>
      </p:sp>
    </p:spTree>
    <p:extLst>
      <p:ext uri="{BB962C8B-B14F-4D97-AF65-F5344CB8AC3E}">
        <p14:creationId xmlns:p14="http://schemas.microsoft.com/office/powerpoint/2010/main" val="288503468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722B0-2052-BB5B-3F01-FEC04BAD5A55}"/>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貿易</a:t>
            </a:r>
          </a:p>
        </p:txBody>
      </p:sp>
      <p:sp>
        <p:nvSpPr>
          <p:cNvPr id="3" name="テキスト プレースホルダー 2">
            <a:extLst>
              <a:ext uri="{FF2B5EF4-FFF2-40B4-BE49-F238E27FC236}">
                <a16:creationId xmlns:a16="http://schemas.microsoft.com/office/drawing/2014/main" id="{4DF9B2B5-D797-6003-568C-7BE9B8B21AE0}"/>
              </a:ext>
            </a:extLst>
          </p:cNvPr>
          <p:cNvSpPr>
            <a:spLocks noGrp="1"/>
          </p:cNvSpPr>
          <p:nvPr>
            <p:ph type="body" idx="1"/>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仮定：アメリカが</a:t>
            </a:r>
            <a:r>
              <a:rPr lang="ja-JP" altLang="en-US" dirty="0">
                <a:latin typeface="ＭＳ Ｐゴシック" panose="020B0600070205080204" pitchFamily="50" charset="-128"/>
                <a:ea typeface="ＭＳ Ｐゴシック" panose="020B0600070205080204" pitchFamily="50" charset="-128"/>
              </a:rPr>
              <a:t>メキシコに </a:t>
            </a:r>
            <a:r>
              <a:rPr lang="en-US" altLang="ja-JP" dirty="0">
                <a:latin typeface="ＭＳ Ｐゴシック" panose="020B0600070205080204" pitchFamily="50" charset="-128"/>
                <a:ea typeface="ＭＳ Ｐゴシック" panose="020B0600070205080204" pitchFamily="50" charset="-128"/>
              </a:rPr>
              <a:t>PC50 </a:t>
            </a:r>
            <a:r>
              <a:rPr lang="ja-JP" altLang="en-US" dirty="0">
                <a:latin typeface="ＭＳ Ｐゴシック" panose="020B0600070205080204" pitchFamily="50" charset="-128"/>
                <a:ea typeface="ＭＳ Ｐゴシック" panose="020B0600070205080204" pitchFamily="50" charset="-128"/>
              </a:rPr>
              <a:t>単位を輸出し，メキシコから衣服 </a:t>
            </a:r>
            <a:r>
              <a:rPr lang="en-US" altLang="ja-JP" dirty="0">
                <a:latin typeface="ＭＳ Ｐゴシック" panose="020B0600070205080204" pitchFamily="50" charset="-128"/>
                <a:ea typeface="ＭＳ Ｐゴシック" panose="020B0600070205080204" pitchFamily="50" charset="-128"/>
              </a:rPr>
              <a:t>50 </a:t>
            </a:r>
            <a:r>
              <a:rPr lang="ja-JP" altLang="en-US" dirty="0">
                <a:latin typeface="ＭＳ Ｐゴシック" panose="020B0600070205080204" pitchFamily="50" charset="-128"/>
                <a:ea typeface="ＭＳ Ｐゴシック" panose="020B0600070205080204" pitchFamily="50" charset="-128"/>
              </a:rPr>
              <a:t>単位を輸入</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kumimoji="1" lang="ja-JP" altLang="en-US" dirty="0">
                <a:latin typeface="ＭＳ Ｐゴシック" panose="020B0600070205080204" pitchFamily="50" charset="-128"/>
                <a:ea typeface="ＭＳ Ｐゴシック" panose="020B0600070205080204" pitchFamily="50" charset="-128"/>
              </a:rPr>
              <a:t>・・・貿易により双方が利益を得る交易条件になっている</a:t>
            </a:r>
          </a:p>
        </p:txBody>
      </p:sp>
      <p:sp>
        <p:nvSpPr>
          <p:cNvPr id="4" name="スライド番号プレースホルダー 3">
            <a:extLst>
              <a:ext uri="{FF2B5EF4-FFF2-40B4-BE49-F238E27FC236}">
                <a16:creationId xmlns:a16="http://schemas.microsoft.com/office/drawing/2014/main" id="{7D1CFA04-D3DD-4ABF-8B5A-AE97984C3B1D}"/>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29</a:t>
            </a:fld>
            <a:endParaRPr lang="ja-JP" altLang="en-US"/>
          </a:p>
        </p:txBody>
      </p:sp>
    </p:spTree>
    <p:extLst>
      <p:ext uri="{BB962C8B-B14F-4D97-AF65-F5344CB8AC3E}">
        <p14:creationId xmlns:p14="http://schemas.microsoft.com/office/powerpoint/2010/main" val="126068167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8801-3C9E-92BF-63C5-6943F807BD20}"/>
              </a:ext>
            </a:extLst>
          </p:cNvPr>
          <p:cNvSpPr>
            <a:spLocks noGrp="1"/>
          </p:cNvSpPr>
          <p:nvPr>
            <p:ph type="title"/>
          </p:nvPr>
        </p:nvSpPr>
        <p:spPr/>
        <p:txBody>
          <a:bodyPr/>
          <a:lstStyle/>
          <a:p>
            <a:r>
              <a:rPr lang="en-JP" dirty="0"/>
              <a:t>本章の問い</a:t>
            </a:r>
          </a:p>
        </p:txBody>
      </p:sp>
      <p:sp>
        <p:nvSpPr>
          <p:cNvPr id="3" name="Text Placeholder 2">
            <a:extLst>
              <a:ext uri="{FF2B5EF4-FFF2-40B4-BE49-F238E27FC236}">
                <a16:creationId xmlns:a16="http://schemas.microsoft.com/office/drawing/2014/main" id="{71AEA406-1B58-BEE9-0420-0BFD1FFAF02C}"/>
              </a:ext>
            </a:extLst>
          </p:cNvPr>
          <p:cNvSpPr>
            <a:spLocks noGrp="1"/>
          </p:cNvSpPr>
          <p:nvPr>
            <p:ph type="body" idx="1"/>
          </p:nvPr>
        </p:nvSpPr>
        <p:spPr/>
        <p:txBody>
          <a:bodyPr>
            <a:normAutofit/>
          </a:bodyPr>
          <a:lstStyle/>
          <a:p>
            <a:pPr marL="0" indent="0">
              <a:buNone/>
            </a:pPr>
            <a:r>
              <a:rPr lang="en-US" altLang="zh-CN" dirty="0"/>
              <a:t>1980 </a:t>
            </a:r>
            <a:r>
              <a:rPr lang="zh-CN" altLang="en-US" dirty="0"/>
              <a:t>年代以降，</a:t>
            </a:r>
            <a:r>
              <a:rPr lang="ja-JP" altLang="en-US"/>
              <a:t>アメリカ</a:t>
            </a:r>
            <a:r>
              <a:rPr lang="zh-CN" altLang="en-US" dirty="0"/>
              <a:t>国内</a:t>
            </a:r>
            <a:r>
              <a:rPr lang="ja-JP" altLang="en-US"/>
              <a:t>で</a:t>
            </a:r>
            <a:r>
              <a:rPr lang="zh-CN" altLang="en-US" dirty="0"/>
              <a:t>賃金格差</a:t>
            </a:r>
            <a:r>
              <a:rPr lang="ja-JP" altLang="en-US"/>
              <a:t>が</a:t>
            </a:r>
            <a:r>
              <a:rPr lang="zh-CN" altLang="en-US" dirty="0"/>
              <a:t>拡大傾向</a:t>
            </a:r>
            <a:endParaRPr lang="en-US" altLang="zh-CN" dirty="0"/>
          </a:p>
          <a:p>
            <a:pPr lvl="1"/>
            <a:r>
              <a:rPr lang="zh-CN" altLang="en-US" dirty="0"/>
              <a:t>高卒労働者</a:t>
            </a:r>
            <a:r>
              <a:rPr lang="ja-JP" altLang="en-US"/>
              <a:t>に</a:t>
            </a:r>
            <a:r>
              <a:rPr lang="zh-CN" altLang="en-US" dirty="0"/>
              <a:t>対</a:t>
            </a:r>
            <a:r>
              <a:rPr lang="ja-JP" altLang="en-US"/>
              <a:t>しての</a:t>
            </a:r>
            <a:r>
              <a:rPr lang="zh-CN" altLang="en-US" dirty="0"/>
              <a:t>大卒労働者</a:t>
            </a:r>
            <a:r>
              <a:rPr lang="ja-JP" altLang="en-US"/>
              <a:t>の</a:t>
            </a:r>
            <a:r>
              <a:rPr lang="zh-CN" altLang="en-US" dirty="0"/>
              <a:t>賃金</a:t>
            </a:r>
            <a:endParaRPr lang="en-US" altLang="ja-JP" dirty="0"/>
          </a:p>
          <a:p>
            <a:pPr lvl="1"/>
            <a:r>
              <a:rPr lang="en-US" altLang="ja-JP" dirty="0"/>
              <a:t>1980 </a:t>
            </a:r>
            <a:r>
              <a:rPr lang="zh-CN" altLang="en-US" dirty="0"/>
              <a:t>年頃</a:t>
            </a:r>
            <a:r>
              <a:rPr lang="ja-JP" altLang="en-US"/>
              <a:t>には</a:t>
            </a:r>
            <a:r>
              <a:rPr lang="en-US" altLang="ja-JP" dirty="0"/>
              <a:t>1.5 </a:t>
            </a:r>
            <a:r>
              <a:rPr lang="zh-CN" altLang="en-US" dirty="0"/>
              <a:t>倍程度</a:t>
            </a:r>
            <a:endParaRPr lang="en-US" altLang="zh-CN" dirty="0"/>
          </a:p>
          <a:p>
            <a:pPr lvl="1"/>
            <a:r>
              <a:rPr lang="en-US" altLang="zh-CN" dirty="0"/>
              <a:t>2010 </a:t>
            </a:r>
            <a:r>
              <a:rPr lang="zh-CN" altLang="en-US" dirty="0"/>
              <a:t>年頃</a:t>
            </a:r>
            <a:r>
              <a:rPr lang="ja-JP" altLang="en-US"/>
              <a:t>には </a:t>
            </a:r>
            <a:r>
              <a:rPr lang="en-US" altLang="ja-JP" dirty="0"/>
              <a:t>2 </a:t>
            </a:r>
            <a:r>
              <a:rPr lang="zh-CN" altLang="en-US" dirty="0"/>
              <a:t>倍近い</a:t>
            </a:r>
            <a:endParaRPr lang="en-US" altLang="zh-CN" dirty="0"/>
          </a:p>
          <a:p>
            <a:pPr marL="0" indent="0">
              <a:buNone/>
            </a:pPr>
            <a:r>
              <a:rPr lang="en-US" altLang="zh-CN" dirty="0">
                <a:sym typeface="Wingdings" pitchFamily="2" charset="2"/>
              </a:rPr>
              <a:t></a:t>
            </a:r>
            <a:r>
              <a:rPr lang="zh-CN" altLang="en-US" dirty="0">
                <a:sym typeface="Wingdings" pitchFamily="2" charset="2"/>
              </a:rPr>
              <a:t>同時期に進んだ貿易</a:t>
            </a:r>
            <a:r>
              <a:rPr lang="ja-JP" altLang="en-US">
                <a:sym typeface="Wingdings" pitchFamily="2" charset="2"/>
              </a:rPr>
              <a:t>の</a:t>
            </a:r>
            <a:r>
              <a:rPr lang="zh-CN" altLang="en-US" dirty="0">
                <a:sym typeface="Wingdings" pitchFamily="2" charset="2"/>
              </a:rPr>
              <a:t>拡大</a:t>
            </a:r>
            <a:r>
              <a:rPr lang="ja-JP" altLang="en-US">
                <a:sym typeface="Wingdings" pitchFamily="2" charset="2"/>
              </a:rPr>
              <a:t>（グローバル</a:t>
            </a:r>
            <a:r>
              <a:rPr lang="zh-CN" altLang="en-US" dirty="0">
                <a:sym typeface="Wingdings" pitchFamily="2" charset="2"/>
              </a:rPr>
              <a:t>化</a:t>
            </a:r>
            <a:r>
              <a:rPr lang="ja-JP" altLang="en-US">
                <a:sym typeface="Wingdings" pitchFamily="2" charset="2"/>
              </a:rPr>
              <a:t>）が</a:t>
            </a:r>
            <a:r>
              <a:rPr lang="zh-CN" altLang="en-US" dirty="0">
                <a:sym typeface="Wingdings" pitchFamily="2" charset="2"/>
              </a:rPr>
              <a:t>賃金格差拡大</a:t>
            </a:r>
            <a:r>
              <a:rPr lang="ja-JP" altLang="en-US">
                <a:sym typeface="Wingdings" pitchFamily="2" charset="2"/>
              </a:rPr>
              <a:t>の</a:t>
            </a:r>
            <a:r>
              <a:rPr lang="zh-CN" altLang="en-US" dirty="0">
                <a:sym typeface="Wingdings" pitchFamily="2" charset="2"/>
              </a:rPr>
              <a:t>主因</a:t>
            </a:r>
            <a:r>
              <a:rPr lang="ja-JP" altLang="en-US">
                <a:sym typeface="Wingdings" pitchFamily="2" charset="2"/>
              </a:rPr>
              <a:t>なのだろうか？</a:t>
            </a:r>
            <a:endParaRPr lang="en-US" altLang="zh-CN" dirty="0"/>
          </a:p>
        </p:txBody>
      </p:sp>
      <p:sp>
        <p:nvSpPr>
          <p:cNvPr id="4" name="Slide Number Placeholder 3">
            <a:extLst>
              <a:ext uri="{FF2B5EF4-FFF2-40B4-BE49-F238E27FC236}">
                <a16:creationId xmlns:a16="http://schemas.microsoft.com/office/drawing/2014/main" id="{2DA814CC-0FBE-31AF-B7E3-88537DEA6CE9}"/>
              </a:ext>
            </a:extLst>
          </p:cNvPr>
          <p:cNvSpPr>
            <a:spLocks noGrp="1"/>
          </p:cNvSpPr>
          <p:nvPr>
            <p:ph type="sldNum" sz="quarter" idx="2"/>
          </p:nvPr>
        </p:nvSpPr>
        <p:spPr>
          <a:xfrm>
            <a:off x="16674977" y="9296400"/>
            <a:ext cx="216406" cy="348813"/>
          </a:xfrm>
        </p:spPr>
        <p:txBody>
          <a:bodyPr/>
          <a:lstStyle/>
          <a:p>
            <a:fld id="{86CB4B4D-7CA3-9044-876B-883B54F8677D}" type="slidenum">
              <a:rPr lang="en-JP" smtClean="0"/>
              <a:t>3</a:t>
            </a:fld>
            <a:endParaRPr lang="en-JP"/>
          </a:p>
        </p:txBody>
      </p:sp>
    </p:spTree>
    <p:extLst>
      <p:ext uri="{BB962C8B-B14F-4D97-AF65-F5344CB8AC3E}">
        <p14:creationId xmlns:p14="http://schemas.microsoft.com/office/powerpoint/2010/main" val="293460079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81F52B4-AA9A-9ACC-12CA-092B4BEE6611}"/>
              </a:ext>
            </a:extLst>
          </p:cNvPr>
          <p:cNvSpPr>
            <a:spLocks noGrp="1"/>
          </p:cNvSpPr>
          <p:nvPr>
            <p:ph type="sldNum" sz="quarter" idx="2"/>
          </p:nvPr>
        </p:nvSpPr>
        <p:spPr>
          <a:xfrm>
            <a:off x="11352371" y="9040143"/>
            <a:ext cx="2926080" cy="519289"/>
          </a:xfrm>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30</a:t>
            </a:fld>
            <a:endParaRPr lang="en-US" altLang="ja-JP" sz="1200" kern="1200">
              <a:solidFill>
                <a:schemeClr val="tx1">
                  <a:tint val="75000"/>
                </a:schemeClr>
              </a:solidFill>
              <a:latin typeface="+mn-lt"/>
              <a:ea typeface="+mn-ea"/>
              <a:cs typeface="+mn-cs"/>
            </a:endParaRPr>
          </a:p>
        </p:txBody>
      </p:sp>
      <p:pic>
        <p:nvPicPr>
          <p:cNvPr id="3" name="図 2">
            <a:extLst>
              <a:ext uri="{FF2B5EF4-FFF2-40B4-BE49-F238E27FC236}">
                <a16:creationId xmlns:a16="http://schemas.microsoft.com/office/drawing/2014/main" id="{8399F7DA-C840-D00A-724F-0B4710911BDA}"/>
              </a:ext>
            </a:extLst>
          </p:cNvPr>
          <p:cNvPicPr>
            <a:picLocks noChangeAspect="1"/>
          </p:cNvPicPr>
          <p:nvPr/>
        </p:nvPicPr>
        <p:blipFill>
          <a:blip r:embed="rId2"/>
          <a:stretch>
            <a:fillRect/>
          </a:stretch>
        </p:blipFill>
        <p:spPr>
          <a:xfrm>
            <a:off x="2711154" y="600889"/>
            <a:ext cx="11400064" cy="7667900"/>
          </a:xfrm>
          <a:prstGeom prst="rect">
            <a:avLst/>
          </a:prstGeom>
        </p:spPr>
      </p:pic>
    </p:spTree>
    <p:extLst>
      <p:ext uri="{BB962C8B-B14F-4D97-AF65-F5344CB8AC3E}">
        <p14:creationId xmlns:p14="http://schemas.microsoft.com/office/powerpoint/2010/main" val="329177965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レオンチェフの逆説"/>
          <p:cNvSpPr txBox="1">
            <a:spLocks noGrp="1"/>
          </p:cNvSpPr>
          <p:nvPr>
            <p:ph type="title"/>
          </p:nvPr>
        </p:nvSpPr>
        <p:spPr>
          <a:prstGeom prst="rect">
            <a:avLst/>
          </a:prstGeom>
        </p:spPr>
        <p:txBody>
          <a:bodyPr/>
          <a:lstStyle>
            <a:lvl1pPr>
              <a:defRPr>
                <a:solidFill>
                  <a:srgbClr val="0433FF"/>
                </a:solidFill>
              </a:defRPr>
            </a:lvl1pPr>
          </a:lstStyle>
          <a:p>
            <a:r>
              <a:rPr lang="ja-JP" altLang="en-US" dirty="0">
                <a:solidFill>
                  <a:schemeClr val="tx1"/>
                </a:solidFill>
                <a:latin typeface="ＭＳ Ｐゴシック" panose="020B0600070205080204" pitchFamily="50" charset="-128"/>
                <a:ea typeface="ＭＳ Ｐゴシック" panose="020B0600070205080204" pitchFamily="50" charset="-128"/>
              </a:rPr>
              <a:t>レオンチェフの逆説</a:t>
            </a:r>
            <a:endParaRPr dirty="0">
              <a:solidFill>
                <a:schemeClr val="tx1"/>
              </a:solidFill>
              <a:latin typeface="ＭＳ Ｐゴシック" panose="020B0600070205080204" pitchFamily="50" charset="-128"/>
              <a:ea typeface="ＭＳ Ｐゴシック" panose="020B0600070205080204" pitchFamily="50" charset="-128"/>
            </a:endParaRPr>
          </a:p>
        </p:txBody>
      </p:sp>
      <p:sp>
        <p:nvSpPr>
          <p:cNvPr id="192" name="・・・資本豊富なUSにおいて、輸出よりも輸入が…"/>
          <p:cNvSpPr txBox="1">
            <a:spLocks noGrp="1"/>
          </p:cNvSpPr>
          <p:nvPr>
            <p:ph type="body" idx="1"/>
          </p:nvPr>
        </p:nvSpPr>
        <p:spPr>
          <a:prstGeom prst="rect">
            <a:avLst/>
          </a:prstGeom>
        </p:spPr>
        <p:txBody>
          <a:bodyPr anchor="t">
            <a:normAutofit/>
          </a:bodyPr>
          <a:lstStyle/>
          <a:p>
            <a:pPr marL="0" indent="0" defTabSz="537463">
              <a:spcBef>
                <a:spcPts val="3800"/>
              </a:spcBef>
              <a:buSzTx/>
              <a:buNone/>
              <a:defRPr sz="2944"/>
            </a:pPr>
            <a:r>
              <a:rPr lang="ja-JP" altLang="en-US" dirty="0">
                <a:solidFill>
                  <a:schemeClr val="tx1"/>
                </a:solidFill>
                <a:latin typeface="ＭＳ Ｐゴシック" panose="020B0600070205080204" pitchFamily="50" charset="-128"/>
                <a:ea typeface="ＭＳ Ｐゴシック" panose="020B0600070205080204" pitchFamily="50" charset="-128"/>
              </a:rPr>
              <a:t>・・・資本豊富な</a:t>
            </a:r>
            <a:r>
              <a:rPr lang="en-US" altLang="ja-JP" dirty="0">
                <a:solidFill>
                  <a:schemeClr val="tx1"/>
                </a:solidFill>
                <a:latin typeface="ＭＳ Ｐゴシック" panose="020B0600070205080204" pitchFamily="50" charset="-128"/>
                <a:ea typeface="ＭＳ Ｐゴシック" panose="020B0600070205080204" pitchFamily="50" charset="-128"/>
              </a:rPr>
              <a:t>US</a:t>
            </a:r>
            <a:r>
              <a:rPr lang="ja-JP" altLang="en-US" dirty="0">
                <a:solidFill>
                  <a:schemeClr val="tx1"/>
                </a:solidFill>
                <a:latin typeface="ＭＳ Ｐゴシック" panose="020B0600070205080204" pitchFamily="50" charset="-128"/>
                <a:ea typeface="ＭＳ Ｐゴシック" panose="020B0600070205080204" pitchFamily="50" charset="-128"/>
              </a:rPr>
              <a:t>において，輸出よりも輸入が</a:t>
            </a:r>
          </a:p>
          <a:p>
            <a:pPr marL="0" indent="0" defTabSz="537463">
              <a:spcBef>
                <a:spcPts val="3800"/>
              </a:spcBef>
              <a:buSzTx/>
              <a:buNone/>
              <a:defRPr sz="2944"/>
            </a:pPr>
            <a:r>
              <a:rPr lang="ja-JP" altLang="en-US" dirty="0">
                <a:solidFill>
                  <a:schemeClr val="tx1"/>
                </a:solidFill>
                <a:latin typeface="ＭＳ Ｐゴシック" panose="020B0600070205080204" pitchFamily="50" charset="-128"/>
                <a:ea typeface="ＭＳ Ｐゴシック" panose="020B0600070205080204" pitchFamily="50" charset="-128"/>
              </a:rPr>
              <a:t>　　　より資本集約的であること。レオンチェフ</a:t>
            </a:r>
            <a:r>
              <a:rPr lang="en-US" altLang="ja-JP" dirty="0">
                <a:solidFill>
                  <a:schemeClr val="tx1"/>
                </a:solidFill>
                <a:latin typeface="ＭＳ Ｐゴシック" panose="020B0600070205080204" pitchFamily="50" charset="-128"/>
                <a:ea typeface="ＭＳ Ｐゴシック" panose="020B0600070205080204" pitchFamily="50" charset="-128"/>
              </a:rPr>
              <a:t>(1953)</a:t>
            </a:r>
            <a:r>
              <a:rPr lang="ja-JP" altLang="en-US" dirty="0">
                <a:solidFill>
                  <a:schemeClr val="tx1"/>
                </a:solidFill>
                <a:latin typeface="ＭＳ Ｐゴシック" panose="020B0600070205080204" pitchFamily="50" charset="-128"/>
                <a:ea typeface="ＭＳ Ｐゴシック" panose="020B0600070205080204" pitchFamily="50" charset="-128"/>
              </a:rPr>
              <a:t>が発見。</a:t>
            </a:r>
          </a:p>
          <a:p>
            <a:pPr marL="0" indent="0" defTabSz="537463">
              <a:spcBef>
                <a:spcPts val="3800"/>
              </a:spcBef>
              <a:buSzTx/>
              <a:buNone/>
              <a:defRPr sz="2944"/>
            </a:pPr>
            <a:r>
              <a:rPr lang="ja-JP" altLang="en-US" dirty="0">
                <a:solidFill>
                  <a:schemeClr val="tx1"/>
                </a:solidFill>
                <a:latin typeface="ＭＳ Ｐゴシック" panose="020B0600070205080204" pitchFamily="50" charset="-128"/>
                <a:ea typeface="ＭＳ Ｐゴシック" panose="020B0600070205080204" pitchFamily="50" charset="-128"/>
              </a:rPr>
              <a:t>　　　</a:t>
            </a:r>
            <a:r>
              <a:rPr lang="en-US" altLang="ja-JP" dirty="0">
                <a:solidFill>
                  <a:schemeClr val="tx1"/>
                </a:solidFill>
                <a:latin typeface="ＭＳ Ｐゴシック" panose="020B0600070205080204" pitchFamily="50" charset="-128"/>
                <a:ea typeface="ＭＳ Ｐゴシック" panose="020B0600070205080204" pitchFamily="50" charset="-128"/>
                <a:sym typeface="Wingdings" panose="05000000000000000000" pitchFamily="2" charset="2"/>
              </a:rPr>
              <a:t></a:t>
            </a:r>
            <a:r>
              <a:rPr lang="en-US" altLang="ja-JP" dirty="0">
                <a:solidFill>
                  <a:schemeClr val="tx1"/>
                </a:solidFill>
                <a:latin typeface="ＭＳ Ｐゴシック" panose="020B0600070205080204" pitchFamily="50" charset="-128"/>
                <a:ea typeface="ＭＳ Ｐゴシック" panose="020B0600070205080204" pitchFamily="50" charset="-128"/>
              </a:rPr>
              <a:t>HO</a:t>
            </a:r>
            <a:r>
              <a:rPr lang="ja-JP" altLang="en-US" dirty="0">
                <a:solidFill>
                  <a:schemeClr val="tx1"/>
                </a:solidFill>
                <a:latin typeface="ＭＳ Ｐゴシック" panose="020B0600070205080204" pitchFamily="50" charset="-128"/>
                <a:ea typeface="ＭＳ Ｐゴシック" panose="020B0600070205080204" pitchFamily="50" charset="-128"/>
              </a:rPr>
              <a:t>定理に反する</a:t>
            </a:r>
            <a:endParaRPr lang="en-US" altLang="ja-JP" dirty="0">
              <a:solidFill>
                <a:schemeClr val="tx1"/>
              </a:solidFill>
              <a:latin typeface="ＭＳ Ｐゴシック" panose="020B0600070205080204" pitchFamily="50" charset="-128"/>
              <a:ea typeface="ＭＳ Ｐゴシック" panose="020B0600070205080204" pitchFamily="50" charset="-128"/>
            </a:endParaRPr>
          </a:p>
          <a:p>
            <a:pPr marL="0" indent="0" defTabSz="537463">
              <a:spcBef>
                <a:spcPts val="3800"/>
              </a:spcBef>
              <a:buSzTx/>
              <a:buNone/>
              <a:defRPr sz="2944"/>
            </a:pPr>
            <a:endParaRPr lang="en-US" altLang="ja-JP" dirty="0">
              <a:latin typeface="ＭＳ Ｐゴシック" panose="020B0600070205080204" pitchFamily="50" charset="-128"/>
              <a:ea typeface="ＭＳ Ｐゴシック" panose="020B0600070205080204" pitchFamily="50" charset="-128"/>
            </a:endParaRPr>
          </a:p>
          <a:p>
            <a:pPr marL="0" indent="0" defTabSz="537463">
              <a:spcBef>
                <a:spcPts val="3800"/>
              </a:spcBef>
              <a:buSzTx/>
              <a:buNone/>
              <a:defRPr sz="2944"/>
            </a:pPr>
            <a:r>
              <a:rPr lang="ja-JP" altLang="en-US" dirty="0">
                <a:latin typeface="ＭＳ Ｐゴシック" panose="020B0600070205080204" pitchFamily="50" charset="-128"/>
                <a:ea typeface="ＭＳ Ｐゴシック" panose="020B0600070205080204" pitchFamily="50" charset="-128"/>
              </a:rPr>
              <a:t>その後，各国間の生産性格差を許容することで，モデルの説明力が高まることが明らかになっている。</a:t>
            </a:r>
            <a:endParaRPr lang="ja-JP" altLang="en-US" dirty="0">
              <a:solidFill>
                <a:schemeClr val="tx1"/>
              </a:solidFill>
              <a:latin typeface="ＭＳ Ｐゴシック" panose="020B0600070205080204" pitchFamily="50" charset="-128"/>
              <a:ea typeface="ＭＳ Ｐゴシック" panose="020B0600070205080204" pitchFamily="50" charset="-128"/>
            </a:endParaRPr>
          </a:p>
          <a:p>
            <a:pPr marL="0" indent="0" defTabSz="537463">
              <a:spcBef>
                <a:spcPts val="3800"/>
              </a:spcBef>
              <a:buSzTx/>
              <a:buNone/>
              <a:defRPr sz="2944"/>
            </a:pPr>
            <a:endParaRPr dirty="0">
              <a:solidFill>
                <a:srgbClr val="0433FF"/>
              </a:solidFill>
              <a:latin typeface="ＭＳ Ｐゴシック" panose="020B0600070205080204" pitchFamily="50" charset="-128"/>
              <a:ea typeface="ＭＳ Ｐゴシック" panose="020B0600070205080204" pitchFamily="50" charset="-128"/>
            </a:endParaRPr>
          </a:p>
        </p:txBody>
      </p:sp>
      <p:sp>
        <p:nvSpPr>
          <p:cNvPr id="19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補論：ワシリー・レオンチェフ（Wassily Leontief, 1905–1999）"/>
          <p:cNvSpPr txBox="1">
            <a:spLocks noGrp="1"/>
          </p:cNvSpPr>
          <p:nvPr>
            <p:ph type="title"/>
          </p:nvPr>
        </p:nvSpPr>
        <p:spPr>
          <a:prstGeom prst="rect">
            <a:avLst/>
          </a:prstGeom>
        </p:spPr>
        <p:txBody>
          <a:bodyPr/>
          <a:lstStyle>
            <a:lvl1pPr defTabSz="379729">
              <a:defRPr sz="5200"/>
            </a:lvl1pPr>
          </a:lstStyle>
          <a:p>
            <a:r>
              <a:rPr lang="ja-JP" altLang="en-US" dirty="0">
                <a:latin typeface="ＭＳ Ｐゴシック" panose="020B0600070205080204" pitchFamily="50" charset="-128"/>
                <a:ea typeface="ＭＳ Ｐゴシック" panose="020B0600070205080204" pitchFamily="50" charset="-128"/>
              </a:rPr>
              <a:t>ワシリー・レオンチェフ</a:t>
            </a:r>
            <a:br>
              <a:rPr lang="ja-JP" altLang="en-US"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Wassily Leontief, 1905–1999</a:t>
            </a:r>
            <a:r>
              <a:rPr lang="ja-JP" altLang="en-US" dirty="0">
                <a:latin typeface="ＭＳ Ｐゴシック" panose="020B0600070205080204" pitchFamily="50" charset="-128"/>
                <a:ea typeface="ＭＳ Ｐゴシック" panose="020B0600070205080204" pitchFamily="50" charset="-128"/>
              </a:rPr>
              <a:t>）</a:t>
            </a:r>
            <a:endParaRPr dirty="0">
              <a:latin typeface="ＭＳ Ｐゴシック" panose="020B0600070205080204" pitchFamily="50" charset="-128"/>
              <a:ea typeface="ＭＳ Ｐゴシック" panose="020B0600070205080204" pitchFamily="50" charset="-128"/>
            </a:endParaRPr>
          </a:p>
        </p:txBody>
      </p:sp>
      <p:sp>
        <p:nvSpPr>
          <p:cNvPr id="218" name="ドイツ生まれ、ソビエト連邦出身のアメリカの経済学者。…"/>
          <p:cNvSpPr txBox="1">
            <a:spLocks noGrp="1"/>
          </p:cNvSpPr>
          <p:nvPr>
            <p:ph type="body" idx="1"/>
          </p:nvPr>
        </p:nvSpPr>
        <p:spPr>
          <a:prstGeom prst="rect">
            <a:avLst/>
          </a:prstGeom>
        </p:spPr>
        <p:txBody>
          <a:bodyPr anchor="t"/>
          <a:lstStyle/>
          <a:p>
            <a:pPr marL="400050" indent="-400050" defTabSz="525779">
              <a:spcBef>
                <a:spcPts val="3700"/>
              </a:spcBef>
              <a:defRPr sz="2880"/>
            </a:pPr>
            <a:r>
              <a:rPr lang="ja-JP" altLang="en-US" dirty="0">
                <a:latin typeface="ＭＳ Ｐゴシック" panose="020B0600070205080204" pitchFamily="50" charset="-128"/>
                <a:ea typeface="ＭＳ Ｐゴシック" panose="020B0600070205080204" pitchFamily="50" charset="-128"/>
              </a:rPr>
              <a:t>ドイツ生まれ，ソビエト連邦出身のアメリカの経済学者。</a:t>
            </a:r>
          </a:p>
          <a:p>
            <a:pPr marL="400050" indent="-400050" defTabSz="525779">
              <a:spcBef>
                <a:spcPts val="3700"/>
              </a:spcBef>
              <a:defRPr sz="2880"/>
            </a:pPr>
            <a:r>
              <a:rPr lang="en-US" altLang="ja-JP" dirty="0">
                <a:latin typeface="ＭＳ Ｐゴシック" panose="020B0600070205080204" pitchFamily="50" charset="-128"/>
                <a:ea typeface="ＭＳ Ｐゴシック" panose="020B0600070205080204" pitchFamily="50" charset="-128"/>
              </a:rPr>
              <a:t>1929</a:t>
            </a:r>
            <a:r>
              <a:rPr lang="ja-JP" altLang="en-US" dirty="0">
                <a:latin typeface="ＭＳ Ｐゴシック" panose="020B0600070205080204" pitchFamily="50" charset="-128"/>
                <a:ea typeface="ＭＳ Ｐゴシック" panose="020B0600070205080204" pitchFamily="50" charset="-128"/>
              </a:rPr>
              <a:t>年にベルリン・フンボルト大学で博士号取得。</a:t>
            </a:r>
          </a:p>
          <a:p>
            <a:pPr marL="400050" indent="-400050" defTabSz="525779">
              <a:spcBef>
                <a:spcPts val="3700"/>
              </a:spcBef>
              <a:defRPr sz="2880"/>
            </a:pPr>
            <a:r>
              <a:rPr lang="en-US" altLang="ja-JP" dirty="0">
                <a:latin typeface="ＭＳ Ｐゴシック" panose="020B0600070205080204" pitchFamily="50" charset="-128"/>
                <a:ea typeface="ＭＳ Ｐゴシック" panose="020B0600070205080204" pitchFamily="50" charset="-128"/>
              </a:rPr>
              <a:t>1931</a:t>
            </a:r>
            <a:r>
              <a:rPr lang="ja-JP" altLang="en-US" dirty="0">
                <a:latin typeface="ＭＳ Ｐゴシック" panose="020B0600070205080204" pitchFamily="50" charset="-128"/>
                <a:ea typeface="ＭＳ Ｐゴシック" panose="020B0600070205080204" pitchFamily="50" charset="-128"/>
              </a:rPr>
              <a:t>年に渡米。</a:t>
            </a:r>
            <a:r>
              <a:rPr lang="en-US" altLang="ja-JP" dirty="0">
                <a:latin typeface="ＭＳ Ｐゴシック" panose="020B0600070205080204" pitchFamily="50" charset="-128"/>
                <a:ea typeface="ＭＳ Ｐゴシック" panose="020B0600070205080204" pitchFamily="50" charset="-128"/>
              </a:rPr>
              <a:t>1932</a:t>
            </a:r>
            <a:r>
              <a:rPr lang="ja-JP" altLang="en-US" dirty="0">
                <a:latin typeface="ＭＳ Ｐゴシック" panose="020B0600070205080204" pitchFamily="50" charset="-128"/>
                <a:ea typeface="ＭＳ Ｐゴシック" panose="020B0600070205080204" pitchFamily="50" charset="-128"/>
              </a:rPr>
              <a:t>年にハーバード大経済学部に加わり，</a:t>
            </a:r>
            <a:r>
              <a:rPr lang="en-US" altLang="ja-JP" dirty="0">
                <a:latin typeface="ＭＳ Ｐゴシック" panose="020B0600070205080204" pitchFamily="50" charset="-128"/>
                <a:ea typeface="ＭＳ Ｐゴシック" panose="020B0600070205080204" pitchFamily="50" charset="-128"/>
              </a:rPr>
              <a:t>1946</a:t>
            </a:r>
            <a:r>
              <a:rPr lang="ja-JP" altLang="en-US" dirty="0">
                <a:latin typeface="ＭＳ Ｐゴシック" panose="020B0600070205080204" pitchFamily="50" charset="-128"/>
                <a:ea typeface="ＭＳ Ｐゴシック" panose="020B0600070205080204" pitchFamily="50" charset="-128"/>
              </a:rPr>
              <a:t>年にハーバード大教授。</a:t>
            </a:r>
          </a:p>
          <a:p>
            <a:pPr marL="400050" indent="-400050" defTabSz="525779">
              <a:spcBef>
                <a:spcPts val="3700"/>
              </a:spcBef>
              <a:defRPr sz="2880"/>
            </a:pPr>
            <a:r>
              <a:rPr lang="en-US" altLang="ja-JP" dirty="0">
                <a:latin typeface="ＭＳ Ｐゴシック" panose="020B0600070205080204" pitchFamily="50" charset="-128"/>
                <a:ea typeface="ＭＳ Ｐゴシック" panose="020B0600070205080204" pitchFamily="50" charset="-128"/>
              </a:rPr>
              <a:t>1973</a:t>
            </a:r>
            <a:r>
              <a:rPr lang="ja-JP" altLang="en-US" dirty="0">
                <a:latin typeface="ＭＳ Ｐゴシック" panose="020B0600070205080204" pitchFamily="50" charset="-128"/>
                <a:ea typeface="ＭＳ Ｐゴシック" panose="020B0600070205080204" pitchFamily="50" charset="-128"/>
              </a:rPr>
              <a:t>年にノーベル経済学賞受賞。</a:t>
            </a:r>
            <a:r>
              <a:rPr lang="en-US" altLang="ja-JP" dirty="0">
                <a:latin typeface="ＭＳ Ｐゴシック" panose="020B0600070205080204" pitchFamily="50" charset="-128"/>
                <a:ea typeface="ＭＳ Ｐゴシック" panose="020B0600070205080204" pitchFamily="50" charset="-128"/>
              </a:rPr>
              <a:t>1975</a:t>
            </a:r>
            <a:r>
              <a:rPr lang="ja-JP" altLang="en-US" dirty="0">
                <a:latin typeface="ＭＳ Ｐゴシック" panose="020B0600070205080204" pitchFamily="50" charset="-128"/>
                <a:ea typeface="ＭＳ Ｐゴシック" panose="020B0600070205080204" pitchFamily="50" charset="-128"/>
              </a:rPr>
              <a:t>年にニューヨーク大学に異動。</a:t>
            </a:r>
          </a:p>
          <a:p>
            <a:pPr marL="400050" indent="-400050" defTabSz="525779">
              <a:spcBef>
                <a:spcPts val="3700"/>
              </a:spcBef>
              <a:defRPr sz="2880"/>
            </a:pPr>
            <a:r>
              <a:rPr lang="ja-JP" altLang="en-US" dirty="0">
                <a:latin typeface="ＭＳ Ｐゴシック" panose="020B0600070205080204" pitchFamily="50" charset="-128"/>
                <a:ea typeface="ＭＳ Ｐゴシック" panose="020B0600070205080204" pitchFamily="50" charset="-128"/>
              </a:rPr>
              <a:t>レオンチェフの逆説だけではなく，投入産出分析（産業連関分析）の研究でも有名。</a:t>
            </a:r>
          </a:p>
        </p:txBody>
      </p:sp>
      <p:sp>
        <p:nvSpPr>
          <p:cNvPr id="219" name="Slide Number"/>
          <p:cNvSpPr txBox="1">
            <a:spLocks noGrp="1"/>
          </p:cNvSpPr>
          <p:nvPr>
            <p:ph type="sldNum" sz="quarter" idx="2"/>
          </p:nvPr>
        </p:nvSpPr>
        <p:spPr>
          <a:xfrm>
            <a:off x="16618070" y="9296400"/>
            <a:ext cx="330219" cy="3488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B8AB697E-E582-CDC0-135D-1AF65ACC6A96}"/>
              </a:ext>
            </a:extLst>
          </p:cNvPr>
          <p:cNvPicPr>
            <a:picLocks noChangeAspect="1"/>
          </p:cNvPicPr>
          <p:nvPr/>
        </p:nvPicPr>
        <p:blipFill>
          <a:blip r:embed="rId2"/>
          <a:stretch>
            <a:fillRect/>
          </a:stretch>
        </p:blipFill>
        <p:spPr>
          <a:xfrm>
            <a:off x="2412881" y="3519259"/>
            <a:ext cx="7757664" cy="5939294"/>
          </a:xfrm>
          <a:prstGeom prst="rect">
            <a:avLst/>
          </a:prstGeom>
        </p:spPr>
      </p:pic>
      <p:sp>
        <p:nvSpPr>
          <p:cNvPr id="2" name="タイトル 1">
            <a:extLst>
              <a:ext uri="{FF2B5EF4-FFF2-40B4-BE49-F238E27FC236}">
                <a16:creationId xmlns:a16="http://schemas.microsoft.com/office/drawing/2014/main" id="{68C428A1-547C-ABD3-0D38-63B093A5D553}"/>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移民</a:t>
            </a:r>
          </a:p>
        </p:txBody>
      </p:sp>
      <p:sp>
        <p:nvSpPr>
          <p:cNvPr id="3" name="テキスト プレースホルダー 2">
            <a:extLst>
              <a:ext uri="{FF2B5EF4-FFF2-40B4-BE49-F238E27FC236}">
                <a16:creationId xmlns:a16="http://schemas.microsoft.com/office/drawing/2014/main" id="{0D6D4627-17FE-A2DA-7FED-B9D4279191F5}"/>
              </a:ext>
            </a:extLst>
          </p:cNvPr>
          <p:cNvSpPr>
            <a:spLocks noGrp="1"/>
          </p:cNvSpPr>
          <p:nvPr>
            <p:ph type="body" idx="1"/>
          </p:nvPr>
        </p:nvSpPr>
        <p:spPr>
          <a:xfrm>
            <a:off x="2946715" y="2042160"/>
            <a:ext cx="11099800" cy="1458686"/>
          </a:xfrm>
        </p:spPr>
        <p:txBody>
          <a:bodyPr>
            <a:normAutofit fontScale="92500" lnSpcReduction="10000"/>
          </a:bodyPr>
          <a:lstStyle/>
          <a:p>
            <a:r>
              <a:rPr kumimoji="1" lang="ja-JP" altLang="en-US" dirty="0">
                <a:latin typeface="ＭＳ Ｐゴシック" panose="020B0600070205080204" pitchFamily="50" charset="-128"/>
                <a:ea typeface="ＭＳ Ｐゴシック" panose="020B0600070205080204" pitchFamily="50" charset="-128"/>
              </a:rPr>
              <a:t> </a:t>
            </a:r>
            <a:r>
              <a:rPr kumimoji="1" lang="en-US" altLang="ja-JP" dirty="0">
                <a:latin typeface="ＭＳ Ｐゴシック" panose="020B0600070205080204" pitchFamily="50" charset="-128"/>
                <a:ea typeface="ＭＳ Ｐゴシック" panose="020B0600070205080204" pitchFamily="50" charset="-128"/>
              </a:rPr>
              <a:t>300 </a:t>
            </a:r>
            <a:r>
              <a:rPr kumimoji="1" lang="ja-JP" altLang="en-US" dirty="0">
                <a:latin typeface="ＭＳ Ｐゴシック" panose="020B0600070205080204" pitchFamily="50" charset="-128"/>
                <a:ea typeface="ＭＳ Ｐゴシック" panose="020B0600070205080204" pitchFamily="50" charset="-128"/>
              </a:rPr>
              <a:t>人の高卒労働者がアメリカに移住すると仮定</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a:t>
            </a:r>
            <a:r>
              <a:rPr kumimoji="1" lang="ja-JP" altLang="en-US" dirty="0">
                <a:latin typeface="ＭＳ Ｐゴシック" panose="020B0600070205080204" pitchFamily="50" charset="-128"/>
                <a:ea typeface="ＭＳ Ｐゴシック" panose="020B0600070205080204" pitchFamily="50" charset="-128"/>
              </a:rPr>
              <a:t>アメリカの高卒労働者は </a:t>
            </a:r>
            <a:r>
              <a:rPr kumimoji="1" lang="en-US" altLang="ja-JP" dirty="0">
                <a:latin typeface="ＭＳ Ｐゴシック" panose="020B0600070205080204" pitchFamily="50" charset="-128"/>
                <a:ea typeface="ＭＳ Ｐゴシック" panose="020B0600070205080204" pitchFamily="50" charset="-128"/>
              </a:rPr>
              <a:t>1800 </a:t>
            </a:r>
            <a:r>
              <a:rPr kumimoji="1" lang="ja-JP" altLang="en-US" dirty="0">
                <a:latin typeface="ＭＳ Ｐゴシック" panose="020B0600070205080204" pitchFamily="50" charset="-128"/>
                <a:ea typeface="ＭＳ Ｐゴシック" panose="020B0600070205080204" pitchFamily="50" charset="-128"/>
              </a:rPr>
              <a:t>人から </a:t>
            </a:r>
            <a:r>
              <a:rPr kumimoji="1" lang="en-US" altLang="ja-JP" dirty="0">
                <a:latin typeface="ＭＳ Ｐゴシック" panose="020B0600070205080204" pitchFamily="50" charset="-128"/>
                <a:ea typeface="ＭＳ Ｐゴシック" panose="020B0600070205080204" pitchFamily="50" charset="-128"/>
              </a:rPr>
              <a:t>2100 </a:t>
            </a:r>
            <a:r>
              <a:rPr kumimoji="1" lang="ja-JP" altLang="en-US" dirty="0">
                <a:latin typeface="ＭＳ Ｐゴシック" panose="020B0600070205080204" pitchFamily="50" charset="-128"/>
                <a:ea typeface="ＭＳ Ｐゴシック" panose="020B0600070205080204" pitchFamily="50" charset="-128"/>
              </a:rPr>
              <a:t>人へ増加</a:t>
            </a:r>
            <a:endParaRPr kumimoji="1" lang="en-US" altLang="ja-JP"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D371E187-FA11-1F7C-B9B3-A33535D4B0DE}"/>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33</a:t>
            </a:fld>
            <a:endParaRPr lang="ja-JP" altLang="en-US"/>
          </a:p>
        </p:txBody>
      </p:sp>
      <p:sp>
        <p:nvSpPr>
          <p:cNvPr id="8" name="テキスト ボックス 7">
            <a:extLst>
              <a:ext uri="{FF2B5EF4-FFF2-40B4-BE49-F238E27FC236}">
                <a16:creationId xmlns:a16="http://schemas.microsoft.com/office/drawing/2014/main" id="{168D2D5D-6DA1-CEB3-D791-4D25DE635D20}"/>
              </a:ext>
            </a:extLst>
          </p:cNvPr>
          <p:cNvSpPr txBox="1"/>
          <p:nvPr/>
        </p:nvSpPr>
        <p:spPr>
          <a:xfrm>
            <a:off x="10444867" y="4276635"/>
            <a:ext cx="3775165"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ja-JP" altLang="en-US" dirty="0">
                <a:latin typeface="ＭＳ Ｐゴシック" panose="020B0600070205080204" pitchFamily="50" charset="-128"/>
                <a:ea typeface="ＭＳ Ｐゴシック" panose="020B0600070205080204" pitchFamily="50" charset="-128"/>
              </a:rPr>
              <a:t>衣服の生産量が増えるだけではなく，</a:t>
            </a:r>
            <a:r>
              <a:rPr lang="en-US" altLang="ja-JP" dirty="0">
                <a:latin typeface="ＭＳ Ｐゴシック" panose="020B0600070205080204" pitchFamily="50" charset="-128"/>
                <a:ea typeface="ＭＳ Ｐゴシック" panose="020B0600070205080204" pitchFamily="50" charset="-128"/>
              </a:rPr>
              <a:t>PC </a:t>
            </a:r>
            <a:r>
              <a:rPr lang="ja-JP" altLang="en-US" dirty="0">
                <a:latin typeface="ＭＳ Ｐゴシック" panose="020B0600070205080204" pitchFamily="50" charset="-128"/>
                <a:ea typeface="ＭＳ Ｐゴシック" panose="020B0600070205080204" pitchFamily="50" charset="-128"/>
              </a:rPr>
              <a:t>の生産量（</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）が減る</a:t>
            </a:r>
            <a:endParaRPr lang="en-US" altLang="ja-JP" dirty="0">
              <a:latin typeface="ＭＳ Ｐゴシック" panose="020B0600070205080204" pitchFamily="50" charset="-128"/>
              <a:ea typeface="ＭＳ Ｐゴシック" panose="020B0600070205080204" pitchFamily="50" charset="-128"/>
            </a:endParaRPr>
          </a:p>
          <a:p>
            <a:pPr algn="just"/>
            <a:endParaRPr lang="en-US" altLang="ja-JP" dirty="0">
              <a:latin typeface="ＭＳ Ｐゴシック" panose="020B0600070205080204" pitchFamily="50" charset="-128"/>
              <a:ea typeface="ＭＳ Ｐゴシック" panose="020B0600070205080204" pitchFamily="50" charset="-128"/>
            </a:endParaRPr>
          </a:p>
          <a:p>
            <a:pPr algn="just"/>
            <a:r>
              <a:rPr lang="ja-JP" altLang="en-US" dirty="0">
                <a:latin typeface="ＭＳ Ｐゴシック" panose="020B0600070205080204" pitchFamily="50" charset="-128"/>
                <a:ea typeface="ＭＳ Ｐゴシック" panose="020B0600070205080204" pitchFamily="50" charset="-128"/>
              </a:rPr>
              <a:t>・・リプチンスキー定理</a:t>
            </a:r>
          </a:p>
        </p:txBody>
      </p:sp>
    </p:spTree>
    <p:extLst>
      <p:ext uri="{BB962C8B-B14F-4D97-AF65-F5344CB8AC3E}">
        <p14:creationId xmlns:p14="http://schemas.microsoft.com/office/powerpoint/2010/main" val="269614558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C65266-7724-1D80-A9E2-C6C5E492CD8B}"/>
              </a:ext>
            </a:extLst>
          </p:cNvPr>
          <p:cNvSpPr>
            <a:spLocks noGrp="1"/>
          </p:cNvSpPr>
          <p:nvPr>
            <p:ph type="title"/>
          </p:nvPr>
        </p:nvSpPr>
        <p:spPr/>
        <p:txBody>
          <a:bodyPr>
            <a:noAutofit/>
          </a:bodyPr>
          <a:lstStyle/>
          <a:p>
            <a:r>
              <a:rPr kumimoji="1" lang="ja-JP" altLang="en-US" sz="4800" dirty="0"/>
              <a:t>タデウシュ・リプチンスキー</a:t>
            </a:r>
            <a:br>
              <a:rPr kumimoji="1" lang="ja-JP" altLang="en-US" sz="4800" dirty="0"/>
            </a:br>
            <a:r>
              <a:rPr kumimoji="1" lang="en-US" altLang="ja-JP" sz="4800" dirty="0"/>
              <a:t>Tadeusz </a:t>
            </a:r>
            <a:r>
              <a:rPr kumimoji="1" lang="en-US" altLang="ja-JP" sz="4800" dirty="0" err="1"/>
              <a:t>Rybczynski</a:t>
            </a:r>
            <a:r>
              <a:rPr kumimoji="1" lang="ja-JP" altLang="en-US" sz="4800" dirty="0"/>
              <a:t>（</a:t>
            </a:r>
            <a:r>
              <a:rPr kumimoji="1" lang="en-US" altLang="ja-JP" sz="4800" dirty="0"/>
              <a:t>1923–1998</a:t>
            </a:r>
            <a:r>
              <a:rPr kumimoji="1" lang="ja-JP" altLang="en-US" sz="4800" dirty="0"/>
              <a:t>）</a:t>
            </a:r>
          </a:p>
        </p:txBody>
      </p:sp>
      <p:sp>
        <p:nvSpPr>
          <p:cNvPr id="3" name="テキスト プレースホルダー 2">
            <a:extLst>
              <a:ext uri="{FF2B5EF4-FFF2-40B4-BE49-F238E27FC236}">
                <a16:creationId xmlns:a16="http://schemas.microsoft.com/office/drawing/2014/main" id="{2CEB922E-E915-A8F4-B5E4-C1AC87AA0E95}"/>
              </a:ext>
            </a:extLst>
          </p:cNvPr>
          <p:cNvSpPr>
            <a:spLocks noGrp="1"/>
          </p:cNvSpPr>
          <p:nvPr>
            <p:ph type="body" idx="1"/>
          </p:nvPr>
        </p:nvSpPr>
        <p:spPr/>
        <p:txBody>
          <a:bodyPr/>
          <a:lstStyle/>
          <a:p>
            <a:pPr marL="0" indent="0">
              <a:buNone/>
            </a:pPr>
            <a:r>
              <a:rPr kumimoji="1" lang="ja-JP" altLang="en-US" dirty="0">
                <a:latin typeface="ＭＳ Ｐゴシック" panose="020B0600070205080204" pitchFamily="50" charset="-128"/>
                <a:ea typeface="ＭＳ Ｐゴシック" panose="020B0600070205080204" pitchFamily="50" charset="-128"/>
              </a:rPr>
              <a:t>リプチンスキー定理は，ポーランド生まれのイギリスの経済学者リプチンスキーによって，</a:t>
            </a:r>
            <a:r>
              <a:rPr kumimoji="1" lang="en-US" altLang="ja-JP" dirty="0">
                <a:latin typeface="ＭＳ Ｐゴシック" panose="020B0600070205080204" pitchFamily="50" charset="-128"/>
                <a:ea typeface="ＭＳ Ｐゴシック" panose="020B0600070205080204" pitchFamily="50" charset="-128"/>
              </a:rPr>
              <a:t>1955</a:t>
            </a:r>
            <a:r>
              <a:rPr kumimoji="1" lang="ja-JP" altLang="en-US" dirty="0">
                <a:latin typeface="ＭＳ Ｐゴシック" panose="020B0600070205080204" pitchFamily="50" charset="-128"/>
                <a:ea typeface="ＭＳ Ｐゴシック" panose="020B0600070205080204" pitchFamily="50" charset="-128"/>
              </a:rPr>
              <a:t>年に示された。</a:t>
            </a:r>
          </a:p>
          <a:p>
            <a:pPr marL="0" indent="0">
              <a:buNone/>
            </a:pPr>
            <a:r>
              <a:rPr kumimoji="1" lang="ja-JP" altLang="en-US" dirty="0">
                <a:latin typeface="ＭＳ Ｐゴシック" panose="020B0600070205080204" pitchFamily="50" charset="-128"/>
                <a:ea typeface="ＭＳ Ｐゴシック" panose="020B0600070205080204" pitchFamily="50" charset="-128"/>
              </a:rPr>
              <a:t>リプチンスキーは，ポーランドで生まれ，</a:t>
            </a:r>
            <a:r>
              <a:rPr kumimoji="1" lang="en-US" altLang="ja-JP" dirty="0">
                <a:latin typeface="ＭＳ Ｐゴシック" panose="020B0600070205080204" pitchFamily="50" charset="-128"/>
                <a:ea typeface="ＭＳ Ｐゴシック" panose="020B0600070205080204" pitchFamily="50" charset="-128"/>
              </a:rPr>
              <a:t>1942</a:t>
            </a:r>
            <a:r>
              <a:rPr kumimoji="1" lang="ja-JP" altLang="en-US" dirty="0">
                <a:latin typeface="ＭＳ Ｐゴシック" panose="020B0600070205080204" pitchFamily="50" charset="-128"/>
                <a:ea typeface="ＭＳ Ｐゴシック" panose="020B0600070205080204" pitchFamily="50" charset="-128"/>
              </a:rPr>
              <a:t>年にイギリスに移住。</a:t>
            </a:r>
            <a:r>
              <a:rPr kumimoji="1" lang="en-US" altLang="ja-JP" dirty="0">
                <a:latin typeface="ＭＳ Ｐゴシック" panose="020B0600070205080204" pitchFamily="50" charset="-128"/>
                <a:ea typeface="ＭＳ Ｐゴシック" panose="020B0600070205080204" pitchFamily="50" charset="-128"/>
              </a:rPr>
              <a:t>1952</a:t>
            </a:r>
            <a:r>
              <a:rPr kumimoji="1" lang="ja-JP" altLang="en-US" dirty="0">
                <a:latin typeface="ＭＳ Ｐゴシック" panose="020B0600070205080204" pitchFamily="50" charset="-128"/>
                <a:ea typeface="ＭＳ Ｐゴシック" panose="020B0600070205080204" pitchFamily="50" charset="-128"/>
              </a:rPr>
              <a:t>年，</a:t>
            </a:r>
            <a:r>
              <a:rPr kumimoji="1" lang="en-US" altLang="ja-JP" dirty="0">
                <a:latin typeface="ＭＳ Ｐゴシック" panose="020B0600070205080204" pitchFamily="50" charset="-128"/>
                <a:ea typeface="ＭＳ Ｐゴシック" panose="020B0600070205080204" pitchFamily="50" charset="-128"/>
              </a:rPr>
              <a:t>London School of Economics</a:t>
            </a:r>
            <a:r>
              <a:rPr kumimoji="1" lang="ja-JP" altLang="en-US" dirty="0">
                <a:latin typeface="ＭＳ Ｐゴシック" panose="020B0600070205080204" pitchFamily="50" charset="-128"/>
                <a:ea typeface="ＭＳ Ｐゴシック" panose="020B0600070205080204" pitchFamily="50" charset="-128"/>
              </a:rPr>
              <a:t>で博士号取得。</a:t>
            </a:r>
          </a:p>
          <a:p>
            <a:pPr marL="0" indent="0">
              <a:buNone/>
            </a:pPr>
            <a:r>
              <a:rPr kumimoji="1" lang="ja-JP" altLang="en-US" dirty="0">
                <a:latin typeface="ＭＳ Ｐゴシック" panose="020B0600070205080204" pitchFamily="50" charset="-128"/>
                <a:ea typeface="ＭＳ Ｐゴシック" panose="020B0600070205080204" pitchFamily="50" charset="-128"/>
              </a:rPr>
              <a:t>その後，リプチンスキーは投資銀行家として生涯を過ごしている。その一方で，</a:t>
            </a:r>
            <a:r>
              <a:rPr kumimoji="1" lang="en-US" altLang="ja-JP" dirty="0">
                <a:latin typeface="ＭＳ Ｐゴシック" panose="020B0600070205080204" pitchFamily="50" charset="-128"/>
                <a:ea typeface="ＭＳ Ｐゴシック" panose="020B0600070205080204" pitchFamily="50" charset="-128"/>
              </a:rPr>
              <a:t>1974-1998</a:t>
            </a:r>
            <a:r>
              <a:rPr kumimoji="1" lang="ja-JP" altLang="en-US" dirty="0">
                <a:latin typeface="ＭＳ Ｐゴシック" panose="020B0600070205080204" pitchFamily="50" charset="-128"/>
                <a:ea typeface="ＭＳ Ｐゴシック" panose="020B0600070205080204" pitchFamily="50" charset="-128"/>
              </a:rPr>
              <a:t>年の間，ロンドン大学客員教授も務めた。</a:t>
            </a:r>
          </a:p>
        </p:txBody>
      </p:sp>
      <p:sp>
        <p:nvSpPr>
          <p:cNvPr id="4" name="スライド番号プレースホルダー 3">
            <a:extLst>
              <a:ext uri="{FF2B5EF4-FFF2-40B4-BE49-F238E27FC236}">
                <a16:creationId xmlns:a16="http://schemas.microsoft.com/office/drawing/2014/main" id="{4D468FEC-5612-6E02-E624-1DACDC3AFE08}"/>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34</a:t>
            </a:fld>
            <a:endParaRPr lang="ja-JP" altLang="en-US"/>
          </a:p>
        </p:txBody>
      </p:sp>
    </p:spTree>
    <p:extLst>
      <p:ext uri="{BB962C8B-B14F-4D97-AF65-F5344CB8AC3E}">
        <p14:creationId xmlns:p14="http://schemas.microsoft.com/office/powerpoint/2010/main" val="298248454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A76E0-681F-32DA-932F-72B50C2D5CE6}"/>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オランダ病</a:t>
            </a:r>
          </a:p>
        </p:txBody>
      </p:sp>
      <p:sp>
        <p:nvSpPr>
          <p:cNvPr id="3" name="テキスト プレースホルダー 2">
            <a:extLst>
              <a:ext uri="{FF2B5EF4-FFF2-40B4-BE49-F238E27FC236}">
                <a16:creationId xmlns:a16="http://schemas.microsoft.com/office/drawing/2014/main" id="{69BB7E02-9F76-6549-2CA9-37787C428A1F}"/>
              </a:ext>
            </a:extLst>
          </p:cNvPr>
          <p:cNvSpPr>
            <a:spLocks noGrp="1"/>
          </p:cNvSpPr>
          <p:nvPr>
            <p:ph type="body" idx="1"/>
          </p:nvPr>
        </p:nvSpPr>
        <p:spPr/>
        <p:txBody>
          <a:bodyPr/>
          <a:lstStyle/>
          <a:p>
            <a:pPr marL="0" indent="0">
              <a:buNone/>
            </a:pPr>
            <a:r>
              <a:rPr kumimoji="1" lang="ja-JP" altLang="en-US" dirty="0">
                <a:latin typeface="ＭＳ Ｐゴシック" panose="020B0600070205080204" pitchFamily="50" charset="-128"/>
                <a:ea typeface="ＭＳ Ｐゴシック" panose="020B0600070205080204" pitchFamily="50" charset="-128"/>
              </a:rPr>
              <a:t>オランダ沿岸で石油（ガス）発見</a:t>
            </a:r>
          </a:p>
          <a:p>
            <a:pPr marL="0" indent="0">
              <a:buNone/>
            </a:pPr>
            <a:r>
              <a:rPr kumimoji="1"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a:t>
            </a:r>
            <a:r>
              <a:rPr kumimoji="1" lang="ja-JP" altLang="en-US" dirty="0">
                <a:latin typeface="ＭＳ Ｐゴシック" panose="020B0600070205080204" pitchFamily="50" charset="-128"/>
                <a:ea typeface="ＭＳ Ｐゴシック" panose="020B0600070205080204" pitchFamily="50" charset="-128"/>
              </a:rPr>
              <a:t>石油</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ガス</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関連産業発展　</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人や資源集中</a:t>
            </a:r>
          </a:p>
          <a:p>
            <a:pPr marL="0" indent="0">
              <a:buNone/>
            </a:pPr>
            <a:r>
              <a:rPr kumimoji="1" lang="ja-JP" altLang="en-US" dirty="0">
                <a:latin typeface="ＭＳ Ｐゴシック" panose="020B0600070205080204" pitchFamily="50" charset="-128"/>
                <a:ea typeface="ＭＳ Ｐゴシック" panose="020B0600070205080204" pitchFamily="50" charset="-128"/>
              </a:rPr>
              <a:t>　　</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石油（ガス）を集約的に用いる産業</a:t>
            </a:r>
          </a:p>
          <a:p>
            <a:pPr marL="0" indent="0">
              <a:buNone/>
            </a:pPr>
            <a:r>
              <a:rPr kumimoji="1"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a:t>
            </a:r>
            <a:r>
              <a:rPr kumimoji="1" lang="en-US" altLang="ja-JP" dirty="0">
                <a:latin typeface="ＭＳ Ｐゴシック" panose="020B0600070205080204" pitchFamily="50" charset="-128"/>
                <a:ea typeface="ＭＳ Ｐゴシック" panose="020B0600070205080204" pitchFamily="50" charset="-128"/>
              </a:rPr>
              <a:t> </a:t>
            </a:r>
            <a:r>
              <a:rPr kumimoji="1" lang="ja-JP" altLang="en-US" dirty="0">
                <a:latin typeface="ＭＳ Ｐゴシック" panose="020B0600070205080204" pitchFamily="50" charset="-128"/>
                <a:ea typeface="ＭＳ Ｐゴシック" panose="020B0600070205080204" pitchFamily="50" charset="-128"/>
              </a:rPr>
              <a:t>伝統的な製造業衰退　</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人や資源離れていく</a:t>
            </a:r>
          </a:p>
          <a:p>
            <a:pPr marL="0" indent="0">
              <a:buNone/>
            </a:pPr>
            <a:endParaRPr kumimoji="1" lang="ja-JP" altLang="en-US"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69B1682D-4434-ED1A-5D5B-C8889F02C1B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35</a:t>
            </a:fld>
            <a:endParaRPr lang="ja-JP" altLang="en-US"/>
          </a:p>
        </p:txBody>
      </p:sp>
    </p:spTree>
    <p:extLst>
      <p:ext uri="{BB962C8B-B14F-4D97-AF65-F5344CB8AC3E}">
        <p14:creationId xmlns:p14="http://schemas.microsoft.com/office/powerpoint/2010/main" val="103279354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51BDBF-D1D5-4315-A1B1-072B1FDEE7D2}"/>
              </a:ext>
            </a:extLst>
          </p:cNvPr>
          <p:cNvSpPr>
            <a:spLocks noGrp="1"/>
          </p:cNvSpPr>
          <p:nvPr>
            <p:ph type="title"/>
          </p:nvPr>
        </p:nvSpPr>
        <p:spPr/>
        <p:txBody>
          <a:bodyPr>
            <a:normAutofit/>
          </a:bodyPr>
          <a:lstStyle/>
          <a:p>
            <a:r>
              <a:rPr lang="en-US" altLang="ja-JP" dirty="0">
                <a:latin typeface="ＭＳ Ｐゴシック" panose="020B0600070205080204" pitchFamily="50" charset="-128"/>
                <a:ea typeface="ＭＳ Ｐゴシック" panose="020B0600070205080204" pitchFamily="50" charset="-128"/>
              </a:rPr>
              <a:t>3 </a:t>
            </a:r>
            <a:r>
              <a:rPr lang="ja-JP" altLang="en-US" dirty="0">
                <a:latin typeface="ＭＳ Ｐゴシック" panose="020B0600070205080204" pitchFamily="50" charset="-128"/>
                <a:ea typeface="ＭＳ Ｐゴシック" panose="020B0600070205080204" pitchFamily="50" charset="-128"/>
              </a:rPr>
              <a:t>要素価格とゼロ利潤条件</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テキスト プレースホルダー 2">
            <a:extLst>
              <a:ext uri="{FF2B5EF4-FFF2-40B4-BE49-F238E27FC236}">
                <a16:creationId xmlns:a16="http://schemas.microsoft.com/office/drawing/2014/main" id="{DF168B7D-3C47-D944-86E7-8575BCF71744}"/>
              </a:ext>
            </a:extLst>
          </p:cNvPr>
          <p:cNvSpPr>
            <a:spLocks noGrp="1"/>
          </p:cNvSpPr>
          <p:nvPr>
            <p:ph type="body" idx="1"/>
          </p:nvPr>
        </p:nvSpPr>
        <p:spPr/>
        <p:txBody>
          <a:bodyPr/>
          <a:lstStyle/>
          <a:p>
            <a:pPr marL="0" indent="0">
              <a:buNone/>
            </a:pPr>
            <a:r>
              <a:rPr lang="ja-JP" altLang="en-US" dirty="0">
                <a:latin typeface="ＭＳ Ｐゴシック" panose="020B0600070205080204" pitchFamily="50" charset="-128"/>
                <a:ea typeface="ＭＳ Ｐゴシック" panose="020B0600070205080204" pitchFamily="50" charset="-128"/>
              </a:rPr>
              <a:t>財価格（財価格）と生産要素価格（要素価格）の関係</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	</a:t>
            </a:r>
            <a:r>
              <a:rPr lang="ja-JP" altLang="en-US" dirty="0">
                <a:latin typeface="ＭＳ Ｐゴシック" panose="020B0600070205080204" pitchFamily="50" charset="-128"/>
                <a:ea typeface="ＭＳ Ｐゴシック" panose="020B0600070205080204" pitchFamily="50" charset="-128"/>
                <a:sym typeface="Wingdings" panose="05000000000000000000" pitchFamily="2" charset="2"/>
              </a:rPr>
              <a:t>貿易と国内格差の関係</a:t>
            </a:r>
            <a:endParaRPr lang="en-US" altLang="ja-JP" dirty="0">
              <a:latin typeface="ＭＳ Ｐゴシック" panose="020B0600070205080204" pitchFamily="50" charset="-128"/>
              <a:ea typeface="ＭＳ Ｐゴシック" panose="020B0600070205080204" pitchFamily="50" charset="-128"/>
              <a:sym typeface="Wingdings" panose="05000000000000000000" pitchFamily="2" charset="2"/>
            </a:endParaRPr>
          </a:p>
          <a:p>
            <a:pPr marL="0" indent="0">
              <a:buNone/>
            </a:pPr>
            <a:r>
              <a:rPr lang="ja-JP" altLang="en-US" dirty="0">
                <a:latin typeface="ＭＳ Ｐゴシック" panose="020B0600070205080204" pitchFamily="50" charset="-128"/>
                <a:ea typeface="ＭＳ Ｐゴシック" panose="020B0600070205080204" pitchFamily="50" charset="-128"/>
              </a:rPr>
              <a:t>財価格についての仮定（アメリカ）</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latin typeface="ＭＳ Ｐゴシック" panose="020B0600070205080204" pitchFamily="50" charset="-128"/>
                <a:ea typeface="ＭＳ Ｐゴシック" panose="020B0600070205080204" pitchFamily="50" charset="-128"/>
              </a:rPr>
              <a:t>大卒集約財（</a:t>
            </a:r>
            <a:r>
              <a:rPr lang="en-US" altLang="ja-JP" dirty="0">
                <a:latin typeface="ＭＳ Ｐゴシック" panose="020B0600070205080204" pitchFamily="50" charset="-128"/>
                <a:ea typeface="ＭＳ Ｐゴシック" panose="020B0600070205080204" pitchFamily="50" charset="-128"/>
              </a:rPr>
              <a:t>PC</a:t>
            </a:r>
            <a:r>
              <a:rPr lang="ja-JP" altLang="en-US" dirty="0">
                <a:latin typeface="ＭＳ Ｐゴシック" panose="020B0600070205080204" pitchFamily="50" charset="-128"/>
                <a:ea typeface="ＭＳ Ｐゴシック" panose="020B0600070205080204" pitchFamily="50" charset="-128"/>
              </a:rPr>
              <a:t>）の価格</a:t>
            </a:r>
            <a:r>
              <a:rPr lang="en-US" altLang="ja-JP" dirty="0">
                <a:latin typeface="ＭＳ Ｐゴシック" panose="020B0600070205080204" pitchFamily="50" charset="-128"/>
                <a:ea typeface="ＭＳ Ｐゴシック" panose="020B0600070205080204" pitchFamily="50" charset="-128"/>
              </a:rPr>
              <a:t>=400</a:t>
            </a:r>
          </a:p>
          <a:p>
            <a:pPr lvl="1"/>
            <a:r>
              <a:rPr lang="ja-JP" altLang="en-US" dirty="0">
                <a:latin typeface="ＭＳ Ｐゴシック" panose="020B0600070205080204" pitchFamily="50" charset="-128"/>
                <a:ea typeface="ＭＳ Ｐゴシック" panose="020B0600070205080204" pitchFamily="50" charset="-128"/>
              </a:rPr>
              <a:t>高卒集約財（衣服）の価格</a:t>
            </a:r>
            <a:r>
              <a:rPr lang="en-US" altLang="ja-JP" dirty="0">
                <a:latin typeface="ＭＳ Ｐゴシック" panose="020B0600070205080204" pitchFamily="50" charset="-128"/>
                <a:ea typeface="ＭＳ Ｐゴシック" panose="020B0600070205080204" pitchFamily="50" charset="-128"/>
              </a:rPr>
              <a:t>=300 </a:t>
            </a:r>
          </a:p>
          <a:p>
            <a:pPr marL="444500" lvl="1" indent="0">
              <a:buNone/>
            </a:pPr>
            <a:r>
              <a:rPr lang="ja-JP" altLang="en-US" dirty="0">
                <a:latin typeface="ＭＳ Ｐゴシック" panose="020B0600070205080204" pitchFamily="50" charset="-128"/>
                <a:ea typeface="ＭＳ Ｐゴシック" panose="020B0600070205080204" pitchFamily="50" charset="-128"/>
              </a:rPr>
              <a:t>注）計算が容易になる数値を便宜的に設定。</a:t>
            </a:r>
            <a:endParaRPr lang="en-US" altLang="ja-JP"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A10B2951-78B7-6818-E210-110DBDCF6D70}"/>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36</a:t>
            </a:fld>
            <a:endParaRPr lang="ja-JP" altLang="en-US"/>
          </a:p>
        </p:txBody>
      </p:sp>
    </p:spTree>
    <p:extLst>
      <p:ext uri="{BB962C8B-B14F-4D97-AF65-F5344CB8AC3E}">
        <p14:creationId xmlns:p14="http://schemas.microsoft.com/office/powerpoint/2010/main" val="209060872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C47C613-D9A8-36A1-B7E4-9B203096AE17}"/>
              </a:ext>
            </a:extLst>
          </p:cNvPr>
          <p:cNvSpPr>
            <a:spLocks noGrp="1"/>
          </p:cNvSpPr>
          <p:nvPr>
            <p:ph type="title"/>
          </p:nvPr>
        </p:nvSpPr>
        <p:spPr/>
        <p:txBody>
          <a:bodyPr/>
          <a:lstStyle/>
          <a:p>
            <a:r>
              <a:rPr lang="ja-JP" altLang="en-US" dirty="0"/>
              <a:t>要素価格</a:t>
            </a:r>
          </a:p>
        </p:txBody>
      </p:sp>
      <p:sp>
        <p:nvSpPr>
          <p:cNvPr id="5" name="テキスト プレースホルダー 4">
            <a:extLst>
              <a:ext uri="{FF2B5EF4-FFF2-40B4-BE49-F238E27FC236}">
                <a16:creationId xmlns:a16="http://schemas.microsoft.com/office/drawing/2014/main" id="{0108143C-A4A2-5221-1675-8F8E83A86469}"/>
              </a:ext>
            </a:extLst>
          </p:cNvPr>
          <p:cNvSpPr>
            <a:spLocks noGrp="1"/>
          </p:cNvSpPr>
          <p:nvPr>
            <p:ph type="body" idx="1"/>
          </p:nvPr>
        </p:nvSpPr>
        <p:spPr/>
        <p:txBody>
          <a:bodyPr/>
          <a:lstStyle/>
          <a:p>
            <a:r>
              <a:rPr lang="ja-JP" altLang="en-US" dirty="0"/>
              <a:t>大卒労働者の </a:t>
            </a:r>
            <a:r>
              <a:rPr lang="en-US" altLang="ja-JP" dirty="0"/>
              <a:t>1 </a:t>
            </a:r>
            <a:r>
              <a:rPr lang="ja-JP" altLang="en-US" dirty="0"/>
              <a:t>日当たりの賃金</a:t>
            </a:r>
            <a:r>
              <a:rPr lang="en-US" altLang="ja-JP" dirty="0"/>
              <a:t>=</a:t>
            </a:r>
            <a:r>
              <a:rPr lang="ja-JP" altLang="en-US" dirty="0"/>
              <a:t> </a:t>
            </a:r>
            <a:r>
              <a:rPr lang="en-US" altLang="ja-JP" dirty="0"/>
              <a:t>r</a:t>
            </a:r>
          </a:p>
          <a:p>
            <a:r>
              <a:rPr lang="ja-JP" altLang="en-US" dirty="0"/>
              <a:t>高卒労働者の </a:t>
            </a:r>
            <a:r>
              <a:rPr lang="en-US" altLang="ja-JP" dirty="0"/>
              <a:t>1 </a:t>
            </a:r>
            <a:r>
              <a:rPr lang="ja-JP" altLang="en-US" dirty="0"/>
              <a:t>日当たりの賃金</a:t>
            </a:r>
            <a:r>
              <a:rPr lang="en-US" altLang="ja-JP" dirty="0"/>
              <a:t>=w</a:t>
            </a:r>
            <a:endParaRPr kumimoji="1" lang="ja-JP" altLang="en-US" dirty="0"/>
          </a:p>
          <a:p>
            <a:endParaRPr lang="ja-JP" altLang="en-US" dirty="0"/>
          </a:p>
        </p:txBody>
      </p:sp>
      <p:sp>
        <p:nvSpPr>
          <p:cNvPr id="3" name="スライド番号プレースホルダー 2">
            <a:extLst>
              <a:ext uri="{FF2B5EF4-FFF2-40B4-BE49-F238E27FC236}">
                <a16:creationId xmlns:a16="http://schemas.microsoft.com/office/drawing/2014/main" id="{FF567A7C-240D-DD80-7BD8-7E5A90032539}"/>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37</a:t>
            </a:fld>
            <a:endParaRPr lang="ja-JP" altLang="en-US"/>
          </a:p>
        </p:txBody>
      </p:sp>
    </p:spTree>
    <p:extLst>
      <p:ext uri="{BB962C8B-B14F-4D97-AF65-F5344CB8AC3E}">
        <p14:creationId xmlns:p14="http://schemas.microsoft.com/office/powerpoint/2010/main" val="29201584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F25BD-5BA7-9067-CB5C-301767354F52}"/>
              </a:ext>
            </a:extLst>
          </p:cNvPr>
          <p:cNvSpPr>
            <a:spLocks noGrp="1"/>
          </p:cNvSpPr>
          <p:nvPr>
            <p:ph type="title"/>
          </p:nvPr>
        </p:nvSpPr>
        <p:spPr>
          <a:xfrm>
            <a:off x="3061810" y="413994"/>
            <a:ext cx="11216639" cy="1326490"/>
          </a:xfrm>
        </p:spPr>
        <p:txBody>
          <a:bodyPr vert="horz" lIns="91440" tIns="45720" rIns="91440" bIns="45720" rtlCol="0" anchor="b">
            <a:normAutofit/>
          </a:bodyPr>
          <a:lstStyle/>
          <a:p>
            <a:pPr algn="l" defTabSz="914400">
              <a:lnSpc>
                <a:spcPct val="90000"/>
              </a:lnSpc>
              <a:spcBef>
                <a:spcPct val="0"/>
              </a:spcBef>
            </a:pPr>
            <a:r>
              <a:rPr lang="zh-TW" altLang="en-US" sz="6700" kern="1200" dirty="0">
                <a:solidFill>
                  <a:schemeClr val="tx1"/>
                </a:solidFill>
                <a:cs typeface="+mj-cs"/>
              </a:rPr>
              <a:t>固定技術係数</a:t>
            </a:r>
            <a:endParaRPr kumimoji="1" lang="en-US" altLang="ja-JP" sz="6700" kern="1200" dirty="0">
              <a:solidFill>
                <a:schemeClr val="tx1"/>
              </a:solidFill>
              <a:cs typeface="+mj-cs"/>
            </a:endParaRPr>
          </a:p>
        </p:txBody>
      </p:sp>
      <p:pic>
        <p:nvPicPr>
          <p:cNvPr id="4" name="図 3" descr="テーブル&#10;&#10;自動的に生成された説明">
            <a:extLst>
              <a:ext uri="{FF2B5EF4-FFF2-40B4-BE49-F238E27FC236}">
                <a16:creationId xmlns:a16="http://schemas.microsoft.com/office/drawing/2014/main" id="{70845AAA-1010-F175-B3AA-0FB03009D55D}"/>
              </a:ext>
            </a:extLst>
          </p:cNvPr>
          <p:cNvPicPr>
            <a:picLocks noChangeAspect="1"/>
          </p:cNvPicPr>
          <p:nvPr/>
        </p:nvPicPr>
        <p:blipFill>
          <a:blip r:embed="rId2"/>
          <a:stretch>
            <a:fillRect/>
          </a:stretch>
        </p:blipFill>
        <p:spPr>
          <a:xfrm>
            <a:off x="3228555" y="2896190"/>
            <a:ext cx="11216638" cy="3757574"/>
          </a:xfrm>
          <a:prstGeom prst="rect">
            <a:avLst/>
          </a:prstGeom>
        </p:spPr>
      </p:pic>
      <p:sp>
        <p:nvSpPr>
          <p:cNvPr id="3" name="スライド番号プレースホルダー 2">
            <a:extLst>
              <a:ext uri="{FF2B5EF4-FFF2-40B4-BE49-F238E27FC236}">
                <a16:creationId xmlns:a16="http://schemas.microsoft.com/office/drawing/2014/main" id="{FEC00408-A04B-2057-8FD1-9AE903894FED}"/>
              </a:ext>
            </a:extLst>
          </p:cNvPr>
          <p:cNvSpPr>
            <a:spLocks noGrp="1"/>
          </p:cNvSpPr>
          <p:nvPr>
            <p:ph type="sldNum" sz="quarter" idx="2"/>
          </p:nvPr>
        </p:nvSpPr>
        <p:spPr>
          <a:xfrm>
            <a:off x="16457647" y="9296400"/>
            <a:ext cx="330219" cy="348813"/>
          </a:xfrm>
        </p:spPr>
        <p:txBody>
          <a:bodyPr/>
          <a:lstStyle/>
          <a:p>
            <a:fld id="{86CB4B4D-7CA3-9044-876B-883B54F8677D}" type="slidenum">
              <a:rPr lang="en-US" altLang="ja-JP" smtClean="0"/>
              <a:t>38</a:t>
            </a:fld>
            <a:endParaRPr lang="ja-JP" altLang="en-US"/>
          </a:p>
        </p:txBody>
      </p:sp>
      <p:sp>
        <p:nvSpPr>
          <p:cNvPr id="7" name="テキスト ボックス 6">
            <a:extLst>
              <a:ext uri="{FF2B5EF4-FFF2-40B4-BE49-F238E27FC236}">
                <a16:creationId xmlns:a16="http://schemas.microsoft.com/office/drawing/2014/main" id="{3E73F992-5679-826A-271A-B3914C6B1A04}"/>
              </a:ext>
            </a:extLst>
          </p:cNvPr>
          <p:cNvSpPr txBox="1"/>
          <p:nvPr/>
        </p:nvSpPr>
        <p:spPr>
          <a:xfrm>
            <a:off x="2761364" y="2087505"/>
            <a:ext cx="1104989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ja-JP" altLang="en-US" dirty="0"/>
              <a:t>各財 </a:t>
            </a:r>
            <a:r>
              <a:rPr lang="en-US" altLang="ja-JP" dirty="0"/>
              <a:t>1 </a:t>
            </a:r>
            <a:r>
              <a:rPr lang="ja-JP" altLang="en-US" dirty="0"/>
              <a:t>単位の生産に必要な大卒労働者と高卒労働者 の人数（</a:t>
            </a:r>
            <a:r>
              <a:rPr lang="en-US" altLang="ja-JP" b="1" dirty="0"/>
              <a:t>1 </a:t>
            </a:r>
            <a:r>
              <a:rPr lang="ja-JP" altLang="en-US" b="1" dirty="0"/>
              <a:t>日当たり</a:t>
            </a:r>
            <a:r>
              <a:rPr lang="ja-JP" altLang="en-US" dirty="0"/>
              <a:t>）</a:t>
            </a:r>
          </a:p>
        </p:txBody>
      </p:sp>
    </p:spTree>
    <p:extLst>
      <p:ext uri="{BB962C8B-B14F-4D97-AF65-F5344CB8AC3E}">
        <p14:creationId xmlns:p14="http://schemas.microsoft.com/office/powerpoint/2010/main" val="2032968850"/>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1502E-4424-7034-5AAC-2D6A0F2C67FA}"/>
              </a:ext>
            </a:extLst>
          </p:cNvPr>
          <p:cNvSpPr>
            <a:spLocks noGrp="1"/>
          </p:cNvSpPr>
          <p:nvPr>
            <p:ph type="title"/>
          </p:nvPr>
        </p:nvSpPr>
        <p:spPr/>
        <p:txBody>
          <a:bodyPr/>
          <a:lstStyle/>
          <a:p>
            <a:r>
              <a:rPr lang="ja-JP" altLang="en-US" dirty="0"/>
              <a:t>完全競争</a:t>
            </a:r>
            <a:endParaRPr kumimoji="1" lang="ja-JP" altLang="en-US" dirty="0"/>
          </a:p>
        </p:txBody>
      </p:sp>
      <p:sp>
        <p:nvSpPr>
          <p:cNvPr id="3" name="テキスト プレースホルダー 2">
            <a:extLst>
              <a:ext uri="{FF2B5EF4-FFF2-40B4-BE49-F238E27FC236}">
                <a16:creationId xmlns:a16="http://schemas.microsoft.com/office/drawing/2014/main" id="{DB98D1AB-0A36-0FB1-DED6-32EF5B9436A2}"/>
              </a:ext>
            </a:extLst>
          </p:cNvPr>
          <p:cNvSpPr>
            <a:spLocks noGrp="1"/>
          </p:cNvSpPr>
          <p:nvPr>
            <p:ph type="body" idx="1"/>
          </p:nvPr>
        </p:nvSpPr>
        <p:spPr/>
        <p:txBody>
          <a:bodyPr/>
          <a:lstStyle/>
          <a:p>
            <a:pPr marL="0" indent="0">
              <a:buNone/>
            </a:pPr>
            <a:r>
              <a:rPr lang="ja-JP" altLang="en-US" dirty="0"/>
              <a:t>財市場について完全競争を仮定</a:t>
            </a:r>
            <a:endParaRPr lang="en-US" altLang="ja-JP" dirty="0"/>
          </a:p>
          <a:p>
            <a:pPr marL="0" indent="0">
              <a:buNone/>
            </a:pPr>
            <a:r>
              <a:rPr lang="en-US" altLang="ja-JP" dirty="0">
                <a:sym typeface="Wingdings" panose="05000000000000000000" pitchFamily="2" charset="2"/>
              </a:rPr>
              <a:t></a:t>
            </a:r>
            <a:r>
              <a:rPr lang="ja-JP" altLang="en-US" dirty="0"/>
              <a:t>利潤</a:t>
            </a:r>
            <a:r>
              <a:rPr lang="en-US" altLang="ja-JP" dirty="0"/>
              <a:t>=0</a:t>
            </a:r>
          </a:p>
          <a:p>
            <a:pPr marL="0" indent="0">
              <a:buNone/>
            </a:pPr>
            <a:r>
              <a:rPr lang="en-US" altLang="ja-JP" dirty="0">
                <a:sym typeface="Wingdings" panose="05000000000000000000" pitchFamily="2" charset="2"/>
              </a:rPr>
              <a:t></a:t>
            </a:r>
            <a:r>
              <a:rPr lang="ja-JP" altLang="en-US" dirty="0"/>
              <a:t>財の価格</a:t>
            </a:r>
            <a:r>
              <a:rPr lang="en-US" altLang="ja-JP" dirty="0"/>
              <a:t>=</a:t>
            </a:r>
            <a:r>
              <a:rPr lang="ja-JP" altLang="en-US" dirty="0"/>
              <a:t>財 </a:t>
            </a:r>
            <a:r>
              <a:rPr lang="en-US" altLang="ja-JP" dirty="0"/>
              <a:t>1 </a:t>
            </a:r>
            <a:r>
              <a:rPr lang="ja-JP" altLang="en-US" dirty="0"/>
              <a:t>単位当たりの単位費用</a:t>
            </a:r>
            <a:endParaRPr lang="en-US" altLang="ja-JP" dirty="0"/>
          </a:p>
          <a:p>
            <a:pPr marL="0" indent="0">
              <a:buNone/>
            </a:pPr>
            <a:r>
              <a:rPr lang="ja-JP" altLang="en-US" dirty="0"/>
              <a:t>　したがって，財価格が賃金支払額合計と一致</a:t>
            </a:r>
            <a:endParaRPr lang="en-US" altLang="ja-JP" dirty="0"/>
          </a:p>
        </p:txBody>
      </p:sp>
      <p:sp>
        <p:nvSpPr>
          <p:cNvPr id="4" name="スライド番号プレースホルダー 3">
            <a:extLst>
              <a:ext uri="{FF2B5EF4-FFF2-40B4-BE49-F238E27FC236}">
                <a16:creationId xmlns:a16="http://schemas.microsoft.com/office/drawing/2014/main" id="{BF765093-9D6A-08A0-F4BA-AB9ADA6B2BB6}"/>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39</a:t>
            </a:fld>
            <a:endParaRPr lang="ja-JP" altLang="en-US"/>
          </a:p>
        </p:txBody>
      </p:sp>
    </p:spTree>
    <p:extLst>
      <p:ext uri="{BB962C8B-B14F-4D97-AF65-F5344CB8AC3E}">
        <p14:creationId xmlns:p14="http://schemas.microsoft.com/office/powerpoint/2010/main" val="257057770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1. 産業間貿易"/>
          <p:cNvSpPr txBox="1">
            <a:spLocks noGrp="1"/>
          </p:cNvSpPr>
          <p:nvPr>
            <p:ph type="title"/>
          </p:nvPr>
        </p:nvSpPr>
        <p:spPr>
          <a:prstGeom prst="rect">
            <a:avLst/>
          </a:prstGeom>
        </p:spPr>
        <p:txBody>
          <a:bodyPr>
            <a:noAutofit/>
          </a:bodyPr>
          <a:lstStyle/>
          <a:p>
            <a:r>
              <a:rPr lang="en-US" altLang="ja-JP" sz="6000" dirty="0"/>
              <a:t>1 </a:t>
            </a:r>
            <a:r>
              <a:rPr lang="ja-JP" altLang="en-US" sz="6000" dirty="0"/>
              <a:t>ヘクシャー ＝ オリーン・モデル</a:t>
            </a:r>
            <a:endParaRPr sz="6000" dirty="0"/>
          </a:p>
        </p:txBody>
      </p:sp>
      <p:sp>
        <p:nvSpPr>
          <p:cNvPr id="124" name="・・・A国が産業Xの財をB国に輸出し、…"/>
          <p:cNvSpPr txBox="1">
            <a:spLocks noGrp="1"/>
          </p:cNvSpPr>
          <p:nvPr>
            <p:ph type="body" sz="half" idx="1"/>
          </p:nvPr>
        </p:nvSpPr>
        <p:spPr>
          <a:xfrm>
            <a:off x="3120231" y="2590800"/>
            <a:ext cx="11099800" cy="3220492"/>
          </a:xfrm>
          <a:prstGeom prst="rect">
            <a:avLst/>
          </a:prstGeom>
        </p:spPr>
        <p:txBody>
          <a:bodyPr anchor="t">
            <a:normAutofit fontScale="92500" lnSpcReduction="20000"/>
          </a:bodyPr>
          <a:lstStyle/>
          <a:p>
            <a:pPr marL="0" indent="0">
              <a:buSzTx/>
              <a:buNone/>
            </a:pPr>
            <a:r>
              <a:rPr lang="ja-JP" altLang="en-US" dirty="0">
                <a:latin typeface="ＭＳ Ｐゴシック" panose="020B0600070205080204" pitchFamily="50" charset="-128"/>
                <a:ea typeface="ＭＳ Ｐゴシック" panose="020B0600070205080204" pitchFamily="50" charset="-128"/>
              </a:rPr>
              <a:t>産業</a:t>
            </a:r>
            <a:r>
              <a:rPr lang="ja-JP" altLang="en-US" dirty="0">
                <a:solidFill>
                  <a:srgbClr val="0433FF"/>
                </a:solidFill>
                <a:latin typeface="ＭＳ Ｐゴシック" panose="020B0600070205080204" pitchFamily="50" charset="-128"/>
                <a:ea typeface="ＭＳ Ｐゴシック" panose="020B0600070205080204" pitchFamily="50" charset="-128"/>
              </a:rPr>
              <a:t>間</a:t>
            </a:r>
            <a:r>
              <a:rPr lang="ja-JP" altLang="en-US" dirty="0">
                <a:latin typeface="ＭＳ Ｐゴシック" panose="020B0600070205080204" pitchFamily="50" charset="-128"/>
                <a:ea typeface="ＭＳ Ｐゴシック" panose="020B0600070205080204" pitchFamily="50" charset="-128"/>
              </a:rPr>
              <a:t>貿易</a:t>
            </a:r>
            <a:endParaRPr lang="en-US" dirty="0">
              <a:latin typeface="ＭＳ Ｐゴシック" panose="020B0600070205080204" pitchFamily="50" charset="-128"/>
              <a:ea typeface="ＭＳ Ｐゴシック" panose="020B0600070205080204" pitchFamily="50" charset="-128"/>
            </a:endParaRPr>
          </a:p>
          <a:p>
            <a:pPr marL="0" indent="0">
              <a:buSzTx/>
              <a:buNone/>
            </a:pP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国が産業</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国に輸出し，</a:t>
            </a:r>
          </a:p>
          <a:p>
            <a:pPr marL="0" indent="0">
              <a:buSzTx/>
              <a:buNone/>
            </a:pPr>
            <a:r>
              <a:rPr lang="ja-JP" altLang="en-US" dirty="0">
                <a:latin typeface="ＭＳ Ｐゴシック" panose="020B0600070205080204" pitchFamily="50" charset="-128"/>
                <a:ea typeface="ＭＳ Ｐゴシック" panose="020B0600070205080204" pitchFamily="50" charset="-128"/>
              </a:rPr>
              <a:t>　　　</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国が産業</a:t>
            </a:r>
            <a:r>
              <a:rPr lang="en-US" altLang="ja-JP" dirty="0">
                <a:latin typeface="ＭＳ Ｐゴシック" panose="020B0600070205080204" pitchFamily="50" charset="-128"/>
                <a:ea typeface="ＭＳ Ｐゴシック" panose="020B0600070205080204" pitchFamily="50" charset="-128"/>
              </a:rPr>
              <a:t>Y</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国に輸出する</a:t>
            </a:r>
          </a:p>
          <a:p>
            <a:pPr marL="0" indent="0">
              <a:buSzTx/>
              <a:buNone/>
            </a:pPr>
            <a:r>
              <a:rPr lang="ja-JP" altLang="en-US" dirty="0">
                <a:latin typeface="ＭＳ Ｐゴシック" panose="020B0600070205080204" pitchFamily="50" charset="-128"/>
                <a:ea typeface="ＭＳ Ｐゴシック" panose="020B0600070205080204" pitchFamily="50" charset="-128"/>
              </a:rPr>
              <a:t>　　　といった，異なる産業の財を輸出し合う貿易パターン</a:t>
            </a:r>
          </a:p>
        </p:txBody>
      </p:sp>
      <p:sp>
        <p:nvSpPr>
          <p:cNvPr id="125" name="日本"/>
          <p:cNvSpPr/>
          <p:nvPr/>
        </p:nvSpPr>
        <p:spPr>
          <a:xfrm>
            <a:off x="3717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900">
                <a:latin typeface="+mn-lt"/>
                <a:ea typeface="+mn-ea"/>
                <a:cs typeface="+mn-cs"/>
                <a:sym typeface="ヒラギノ角ゴ ProN W3"/>
              </a:defRPr>
            </a:lvl1pPr>
          </a:lstStyle>
          <a:p>
            <a:r>
              <a:rPr dirty="0" err="1">
                <a:latin typeface="ＭＳ Ｐゴシック" panose="020B0600070205080204" pitchFamily="50" charset="-128"/>
                <a:ea typeface="ＭＳ Ｐゴシック" panose="020B0600070205080204" pitchFamily="50" charset="-128"/>
              </a:rPr>
              <a:t>日本</a:t>
            </a:r>
            <a:endParaRPr dirty="0">
              <a:latin typeface="ＭＳ Ｐゴシック" panose="020B0600070205080204" pitchFamily="50" charset="-128"/>
              <a:ea typeface="ＭＳ Ｐゴシック" panose="020B0600070205080204" pitchFamily="50" charset="-128"/>
            </a:endParaRPr>
          </a:p>
        </p:txBody>
      </p:sp>
      <p:sp>
        <p:nvSpPr>
          <p:cNvPr id="126" name="インド"/>
          <p:cNvSpPr/>
          <p:nvPr/>
        </p:nvSpPr>
        <p:spPr>
          <a:xfrm>
            <a:off x="10194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900">
                <a:latin typeface="+mn-lt"/>
                <a:ea typeface="+mn-ea"/>
                <a:cs typeface="+mn-cs"/>
                <a:sym typeface="ヒラギノ角ゴ ProN W3"/>
              </a:defRPr>
            </a:lvl1pPr>
          </a:lstStyle>
          <a:p>
            <a:r>
              <a:rPr dirty="0" err="1">
                <a:latin typeface="ＭＳ Ｐゴシック" panose="020B0600070205080204" pitchFamily="50" charset="-128"/>
                <a:ea typeface="ＭＳ Ｐゴシック" panose="020B0600070205080204" pitchFamily="50" charset="-128"/>
              </a:rPr>
              <a:t>インド</a:t>
            </a:r>
            <a:endParaRPr dirty="0">
              <a:latin typeface="ＭＳ Ｐゴシック" panose="020B0600070205080204" pitchFamily="50" charset="-128"/>
              <a:ea typeface="ＭＳ Ｐゴシック" panose="020B0600070205080204" pitchFamily="50" charset="-128"/>
            </a:endParaRPr>
          </a:p>
        </p:txBody>
      </p:sp>
      <p:sp>
        <p:nvSpPr>
          <p:cNvPr id="127" name="Line"/>
          <p:cNvSpPr/>
          <p:nvPr/>
        </p:nvSpPr>
        <p:spPr>
          <a:xfrm>
            <a:off x="5863432" y="7061200"/>
            <a:ext cx="4152405" cy="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28" name="車"/>
          <p:cNvSpPr txBox="1"/>
          <p:nvPr/>
        </p:nvSpPr>
        <p:spPr>
          <a:xfrm>
            <a:off x="6966347" y="6539667"/>
            <a:ext cx="41036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車</a:t>
            </a:r>
          </a:p>
        </p:txBody>
      </p:sp>
      <p:sp>
        <p:nvSpPr>
          <p:cNvPr id="129" name="Line"/>
          <p:cNvSpPr/>
          <p:nvPr/>
        </p:nvSpPr>
        <p:spPr>
          <a:xfrm flipH="1">
            <a:off x="6287838" y="7415709"/>
            <a:ext cx="3875587"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30" name="小麦"/>
          <p:cNvSpPr txBox="1"/>
          <p:nvPr/>
        </p:nvSpPr>
        <p:spPr>
          <a:xfrm>
            <a:off x="7580563" y="7409438"/>
            <a:ext cx="718145"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ja-JP" altLang="en-US" dirty="0">
                <a:latin typeface="ＭＳ Ｐゴシック" panose="020B0600070205080204" pitchFamily="50" charset="-128"/>
                <a:ea typeface="ＭＳ Ｐゴシック" panose="020B0600070205080204" pitchFamily="50" charset="-128"/>
              </a:rPr>
              <a:t>小麦</a:t>
            </a:r>
            <a:endParaRPr dirty="0">
              <a:latin typeface="ＭＳ Ｐゴシック" panose="020B0600070205080204" pitchFamily="50" charset="-128"/>
              <a:ea typeface="ＭＳ Ｐゴシック" panose="020B0600070205080204" pitchFamily="50" charset="-128"/>
            </a:endParaRPr>
          </a:p>
        </p:txBody>
      </p:sp>
      <p:sp>
        <p:nvSpPr>
          <p:cNvPr id="131" name="例"/>
          <p:cNvSpPr txBox="1"/>
          <p:nvPr/>
        </p:nvSpPr>
        <p:spPr>
          <a:xfrm>
            <a:off x="3232547" y="6341547"/>
            <a:ext cx="41036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例</a:t>
            </a:r>
          </a:p>
        </p:txBody>
      </p:sp>
      <p:sp>
        <p:nvSpPr>
          <p:cNvPr id="132" name="—&gt;伝統的貿易理論"/>
          <p:cNvSpPr txBox="1"/>
          <p:nvPr/>
        </p:nvSpPr>
        <p:spPr>
          <a:xfrm>
            <a:off x="3234581" y="8549710"/>
            <a:ext cx="2616101"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en-US" altLang="zh-TW" dirty="0">
                <a:latin typeface="ＭＳ Ｐゴシック" panose="020B0600070205080204" pitchFamily="50" charset="-128"/>
                <a:ea typeface="ＭＳ Ｐゴシック" panose="020B0600070205080204" pitchFamily="50" charset="-128"/>
              </a:rPr>
              <a:t>—&gt;</a:t>
            </a:r>
            <a:r>
              <a:rPr lang="zh-TW" altLang="en-US" dirty="0">
                <a:latin typeface="ＭＳ Ｐゴシック" panose="020B0600070205080204" pitchFamily="50" charset="-128"/>
                <a:ea typeface="ＭＳ Ｐゴシック" panose="020B0600070205080204" pitchFamily="50" charset="-128"/>
              </a:rPr>
              <a:t>伝統的貿易理論</a:t>
            </a:r>
          </a:p>
        </p:txBody>
      </p:sp>
      <p:sp>
        <p:nvSpPr>
          <p:cNvPr id="133" name="Slide Number"/>
          <p:cNvSpPr txBox="1">
            <a:spLocks noGrp="1"/>
          </p:cNvSpPr>
          <p:nvPr>
            <p:ph type="sldNum" sz="quarter" idx="2"/>
          </p:nvPr>
        </p:nvSpPr>
        <p:spPr>
          <a:xfrm>
            <a:off x="16605283" y="9296400"/>
            <a:ext cx="216406" cy="3488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0FEAE-A902-CDB7-C767-BD2BAE0B43FB}"/>
              </a:ext>
            </a:extLst>
          </p:cNvPr>
          <p:cNvSpPr>
            <a:spLocks noGrp="1"/>
          </p:cNvSpPr>
          <p:nvPr>
            <p:ph type="title"/>
          </p:nvPr>
        </p:nvSpPr>
        <p:spPr/>
        <p:txBody>
          <a:bodyPr/>
          <a:lstStyle/>
          <a:p>
            <a:r>
              <a:rPr kumimoji="1" lang="ja-JP" altLang="en-US" dirty="0"/>
              <a:t>ゼロ利潤条件①</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EEB9825F-21B3-6706-779B-460F507ED613}"/>
                  </a:ext>
                </a:extLst>
              </p:cNvPr>
              <p:cNvSpPr>
                <a:spLocks noGrp="1"/>
              </p:cNvSpPr>
              <p:nvPr>
                <p:ph type="body" idx="1"/>
              </p:nvPr>
            </p:nvSpPr>
            <p:spPr/>
            <p:txBody>
              <a:bodyPr>
                <a:normAutofit/>
              </a:bodyPr>
              <a:lstStyle/>
              <a:p>
                <a:pPr marL="0" indent="0">
                  <a:buNone/>
                </a:pPr>
                <a:r>
                  <a:rPr lang="ja-JP" altLang="ja-JP" sz="2800" dirty="0">
                    <a:cs typeface="ＭＳ 明朝" panose="02020609040205080304" pitchFamily="17" charset="-128"/>
                  </a:rPr>
                  <a:t>大卒集約財</a:t>
                </a:r>
                <a:r>
                  <a:rPr lang="ja-JP" altLang="en-US" sz="2800" dirty="0">
                    <a:cs typeface="ＭＳ 明朝" panose="02020609040205080304" pitchFamily="17" charset="-128"/>
                  </a:rPr>
                  <a:t>（</a:t>
                </a:r>
                <a:r>
                  <a:rPr lang="en-US" altLang="ja-JP" sz="2800" dirty="0">
                    <a:cs typeface="ＭＳ 明朝" panose="02020609040205080304" pitchFamily="17" charset="-128"/>
                  </a:rPr>
                  <a:t>PC</a:t>
                </a:r>
                <a:r>
                  <a:rPr lang="ja-JP" altLang="en-US" sz="2800" dirty="0">
                    <a:cs typeface="ＭＳ 明朝" panose="02020609040205080304" pitchFamily="17" charset="-128"/>
                  </a:rPr>
                  <a:t>）</a:t>
                </a:r>
                <a:r>
                  <a:rPr lang="ja-JP" altLang="ja-JP" sz="2800" dirty="0">
                    <a:cs typeface="ＭＳ 明朝" panose="02020609040205080304" pitchFamily="17" charset="-128"/>
                  </a:rPr>
                  <a:t>について</a:t>
                </a:r>
                <a:r>
                  <a:rPr lang="ja-JP" altLang="en-US" sz="2800" dirty="0">
                    <a:cs typeface="ＭＳ 明朝" panose="02020609040205080304" pitchFamily="17" charset="-128"/>
                  </a:rPr>
                  <a:t>，</a:t>
                </a:r>
                <a:endParaRPr lang="ja-JP" altLang="ja-JP" sz="2800" dirty="0"/>
              </a:p>
              <a:p>
                <a:pPr marL="0" indent="0">
                  <a:buNone/>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2</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+2</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=400</m:t>
                      </m:r>
                    </m:oMath>
                  </m:oMathPara>
                </a14:m>
                <a:endParaRPr lang="ja-JP" altLang="ja-JP" sz="2800" dirty="0"/>
              </a:p>
              <a:p>
                <a:pPr marL="0" indent="0">
                  <a:buNone/>
                </a:pPr>
                <a:r>
                  <a:rPr lang="ja-JP" altLang="ja-JP" sz="2800" dirty="0">
                    <a:cs typeface="ＭＳ 明朝" panose="02020609040205080304" pitchFamily="17" charset="-128"/>
                  </a:rPr>
                  <a:t>が成り立つはずである。式を変形すると</a:t>
                </a:r>
                <a:r>
                  <a:rPr lang="ja-JP" altLang="en-US" sz="2800" dirty="0">
                    <a:cs typeface="ＭＳ 明朝" panose="02020609040205080304" pitchFamily="17" charset="-128"/>
                  </a:rPr>
                  <a:t>，</a:t>
                </a:r>
                <a:endParaRPr lang="en-US" altLang="ja-JP" sz="2800" dirty="0">
                  <a:cs typeface="ＭＳ 明朝" panose="02020609040205080304" pitchFamily="17" charset="-128"/>
                </a:endParaRPr>
              </a:p>
              <a:p>
                <a:pPr marL="0" indent="0">
                  <a:buNone/>
                </a:pPr>
                <a:endParaRPr lang="ja-JP" altLang="ja-JP" sz="2800" dirty="0"/>
              </a:p>
              <a:p>
                <a:pPr marL="0" indent="0">
                  <a:buNone/>
                </a:pPr>
                <a14:m>
                  <m:oMathPara xmlns:m="http://schemas.openxmlformats.org/officeDocument/2006/math">
                    <m:oMathParaPr>
                      <m:jc m:val="centerGroup"/>
                    </m:oMathParaPr>
                    <m:oMath xmlns:m="http://schemas.openxmlformats.org/officeDocument/2006/math">
                      <m:eqArr>
                        <m:eqArrPr>
                          <m:ctrlPr>
                            <a:rPr lang="ja-JP" altLang="ja-JP" sz="2800" i="1">
                              <a:latin typeface="Cambria Math" panose="02040503050406030204" pitchFamily="18" charset="0"/>
                              <a:ea typeface="Cambria Math" panose="02040503050406030204" pitchFamily="18" charset="0"/>
                              <a:cs typeface="ＭＳ 明朝" panose="02020609040205080304" pitchFamily="17" charset="-128"/>
                            </a:rPr>
                          </m:ctrlPr>
                        </m:eqArrPr>
                        <m:e>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+200</m:t>
                          </m:r>
                        </m:e>
                      </m:eqArr>
                    </m:oMath>
                  </m:oMathPara>
                </a14:m>
                <a:endParaRPr lang="ja-JP" altLang="ja-JP" sz="2800" dirty="0"/>
              </a:p>
              <a:p>
                <a:pPr marL="0" indent="0">
                  <a:buNone/>
                </a:pPr>
                <a:r>
                  <a:rPr lang="ja-JP" altLang="ja-JP" sz="2800" dirty="0">
                    <a:cs typeface="ＭＳ 明朝" panose="02020609040205080304" pitchFamily="17" charset="-128"/>
                  </a:rPr>
                  <a:t>が得られる（</a:t>
                </a:r>
                <a:r>
                  <a:rPr lang="en-US" altLang="ja-JP" sz="2800" dirty="0">
                    <a:cs typeface="ＭＳ 明朝" panose="02020609040205080304" pitchFamily="17" charset="-128"/>
                  </a:rPr>
                  <a:t>PC</a:t>
                </a:r>
                <a:r>
                  <a:rPr lang="ja-JP" altLang="ja-JP" sz="2800" dirty="0">
                    <a:cs typeface="ＭＳ 明朝" panose="02020609040205080304" pitchFamily="17" charset="-128"/>
                  </a:rPr>
                  <a:t>のゼロ利潤条件式）</a:t>
                </a:r>
                <a:endParaRPr kumimoji="1" lang="ja-JP" altLang="en-US" sz="4400" dirty="0"/>
              </a:p>
            </p:txBody>
          </p:sp>
        </mc:Choice>
        <mc:Fallback xmlns="">
          <p:sp>
            <p:nvSpPr>
              <p:cNvPr id="3" name="テキスト プレースホルダー 2">
                <a:extLst>
                  <a:ext uri="{FF2B5EF4-FFF2-40B4-BE49-F238E27FC236}">
                    <a16:creationId xmlns:a16="http://schemas.microsoft.com/office/drawing/2014/main" id="{EEB9825F-21B3-6706-779B-460F507ED613}"/>
                  </a:ext>
                </a:extLst>
              </p:cNvPr>
              <p:cNvSpPr>
                <a:spLocks noGrp="1" noRot="1" noChangeAspect="1" noMove="1" noResize="1" noEditPoints="1" noAdjustHandles="1" noChangeArrowheads="1" noChangeShapeType="1" noTextEdit="1"/>
              </p:cNvSpPr>
              <p:nvPr>
                <p:ph type="body" idx="1"/>
              </p:nvPr>
            </p:nvSpPr>
            <p:spPr>
              <a:blipFill>
                <a:blip r:embed="rId2"/>
                <a:stretch>
                  <a:fillRect l="-148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31CAB4D-9C74-3D4E-E4D0-01B5653F5837}"/>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40</a:t>
            </a:fld>
            <a:endParaRPr lang="ja-JP" altLang="en-US"/>
          </a:p>
        </p:txBody>
      </p:sp>
    </p:spTree>
    <p:extLst>
      <p:ext uri="{BB962C8B-B14F-4D97-AF65-F5344CB8AC3E}">
        <p14:creationId xmlns:p14="http://schemas.microsoft.com/office/powerpoint/2010/main" val="164090998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0FEAE-A902-CDB7-C767-BD2BAE0B43FB}"/>
              </a:ext>
            </a:extLst>
          </p:cNvPr>
          <p:cNvSpPr>
            <a:spLocks noGrp="1"/>
          </p:cNvSpPr>
          <p:nvPr>
            <p:ph type="title"/>
          </p:nvPr>
        </p:nvSpPr>
        <p:spPr/>
        <p:txBody>
          <a:bodyPr/>
          <a:lstStyle/>
          <a:p>
            <a:r>
              <a:rPr kumimoji="1" lang="ja-JP" altLang="en-US" dirty="0"/>
              <a:t>ゼロ利潤条件②</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EEB9825F-21B3-6706-779B-460F507ED613}"/>
                  </a:ext>
                </a:extLst>
              </p:cNvPr>
              <p:cNvSpPr>
                <a:spLocks noGrp="1"/>
              </p:cNvSpPr>
              <p:nvPr>
                <p:ph type="body" idx="1"/>
              </p:nvPr>
            </p:nvSpPr>
            <p:spPr/>
            <p:txBody>
              <a:bodyPr>
                <a:normAutofit/>
              </a:bodyPr>
              <a:lstStyle/>
              <a:p>
                <a:pPr marL="0" indent="0">
                  <a:buNone/>
                </a:pPr>
                <a:r>
                  <a:rPr lang="ja-JP" altLang="en-US" sz="3600" dirty="0">
                    <a:cs typeface="ＭＳ 明朝" panose="02020609040205080304" pitchFamily="17" charset="-128"/>
                  </a:rPr>
                  <a:t>高卒集約財（</a:t>
                </a:r>
                <a:r>
                  <a:rPr lang="ja-JP" altLang="ja-JP" sz="3600" dirty="0">
                    <a:cs typeface="ＭＳ 明朝" panose="02020609040205080304" pitchFamily="17" charset="-128"/>
                  </a:rPr>
                  <a:t>衣服</a:t>
                </a:r>
                <a:r>
                  <a:rPr lang="ja-JP" altLang="en-US" sz="3600" dirty="0">
                    <a:cs typeface="ＭＳ 明朝" panose="02020609040205080304" pitchFamily="17" charset="-128"/>
                  </a:rPr>
                  <a:t>）</a:t>
                </a:r>
                <a:r>
                  <a:rPr lang="ja-JP" altLang="ja-JP" sz="3600" dirty="0">
                    <a:cs typeface="ＭＳ 明朝" panose="02020609040205080304" pitchFamily="17" charset="-128"/>
                  </a:rPr>
                  <a:t>について</a:t>
                </a:r>
                <a:r>
                  <a:rPr lang="ja-JP" altLang="en-US" sz="3600" dirty="0">
                    <a:cs typeface="ＭＳ 明朝" panose="02020609040205080304" pitchFamily="17" charset="-128"/>
                  </a:rPr>
                  <a:t>，</a:t>
                </a:r>
                <a:endParaRPr lang="ja-JP" altLang="ja-JP" sz="3600" dirty="0"/>
              </a:p>
              <a:p>
                <a:pPr marL="0" indent="0">
                  <a:buNone/>
                </a:pPr>
                <a14:m>
                  <m:oMathPara xmlns:m="http://schemas.openxmlformats.org/officeDocument/2006/math">
                    <m:oMathParaPr>
                      <m:jc m:val="centerGroup"/>
                    </m:oMathParaPr>
                    <m:oMath xmlns:m="http://schemas.openxmlformats.org/officeDocument/2006/math">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+3</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=300</m:t>
                      </m:r>
                    </m:oMath>
                  </m:oMathPara>
                </a14:m>
                <a:endParaRPr lang="ja-JP" altLang="ja-JP" sz="3600" dirty="0"/>
              </a:p>
              <a:p>
                <a:pPr marL="0" indent="0">
                  <a:buNone/>
                </a:pPr>
                <a:r>
                  <a:rPr lang="en-US" altLang="ja-JP" sz="3600" dirty="0">
                    <a:cs typeface="ＭＳ 明朝" panose="02020609040205080304" pitchFamily="17" charset="-128"/>
                  </a:rPr>
                  <a:t> </a:t>
                </a:r>
                <a:r>
                  <a:rPr lang="ja-JP" altLang="ja-JP" sz="3600" dirty="0">
                    <a:cs typeface="ＭＳ 明朝" panose="02020609040205080304" pitchFamily="17" charset="-128"/>
                  </a:rPr>
                  <a:t>が成り立つはずである。式を変形すると</a:t>
                </a:r>
                <a:r>
                  <a:rPr lang="ja-JP" altLang="en-US" sz="3600" dirty="0">
                    <a:cs typeface="ＭＳ 明朝" panose="02020609040205080304" pitchFamily="17" charset="-128"/>
                  </a:rPr>
                  <a:t>，</a:t>
                </a:r>
                <a:endParaRPr lang="ja-JP" altLang="ja-JP" sz="3600" dirty="0"/>
              </a:p>
              <a:p>
                <a:pPr marL="0" indent="0">
                  <a:buNone/>
                </a:pPr>
                <a14:m>
                  <m:oMathPara xmlns:m="http://schemas.openxmlformats.org/officeDocument/2006/math">
                    <m:oMathParaPr>
                      <m:jc m:val="centerGroup"/>
                    </m:oMathParaPr>
                    <m:oMath xmlns:m="http://schemas.openxmlformats.org/officeDocument/2006/math">
                      <m:eqArr>
                        <m:eqArrPr>
                          <m:ctrlPr>
                            <a:rPr lang="ja-JP" altLang="ja-JP" sz="3600" i="1">
                              <a:latin typeface="Cambria Math" panose="02040503050406030204" pitchFamily="18" charset="0"/>
                              <a:ea typeface="Cambria Math" panose="02040503050406030204" pitchFamily="18" charset="0"/>
                              <a:cs typeface="ＭＳ 明朝" panose="02020609040205080304" pitchFamily="17" charset="-128"/>
                            </a:rPr>
                          </m:ctrlPr>
                        </m:eqArrPr>
                        <m:e>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3600" i="1">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1</m:t>
                              </m:r>
                            </m:num>
                            <m:den>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+100#</m:t>
                          </m:r>
                        </m:e>
                      </m:eqArr>
                    </m:oMath>
                  </m:oMathPara>
                </a14:m>
                <a:endParaRPr lang="ja-JP" altLang="ja-JP" sz="3600" dirty="0"/>
              </a:p>
              <a:p>
                <a:pPr marL="0" indent="0">
                  <a:buNone/>
                </a:pPr>
                <a:r>
                  <a:rPr lang="en-US" altLang="ja-JP" sz="3600" dirty="0">
                    <a:cs typeface="ＭＳ 明朝" panose="02020609040205080304" pitchFamily="17" charset="-128"/>
                  </a:rPr>
                  <a:t> </a:t>
                </a:r>
                <a:r>
                  <a:rPr lang="ja-JP" altLang="ja-JP" sz="3600" dirty="0">
                    <a:cs typeface="ＭＳ 明朝" panose="02020609040205080304" pitchFamily="17" charset="-128"/>
                  </a:rPr>
                  <a:t>が得られる（衣服のゼロ利潤条件式）</a:t>
                </a:r>
                <a:endParaRPr kumimoji="1" lang="ja-JP" altLang="en-US" sz="7200" dirty="0"/>
              </a:p>
            </p:txBody>
          </p:sp>
        </mc:Choice>
        <mc:Fallback xmlns="">
          <p:sp>
            <p:nvSpPr>
              <p:cNvPr id="3" name="テキスト プレースホルダー 2">
                <a:extLst>
                  <a:ext uri="{FF2B5EF4-FFF2-40B4-BE49-F238E27FC236}">
                    <a16:creationId xmlns:a16="http://schemas.microsoft.com/office/drawing/2014/main" id="{EEB9825F-21B3-6706-779B-460F507ED613}"/>
                  </a:ext>
                </a:extLst>
              </p:cNvPr>
              <p:cNvSpPr>
                <a:spLocks noGrp="1" noRot="1" noChangeAspect="1" noMove="1" noResize="1" noEditPoints="1" noAdjustHandles="1" noChangeArrowheads="1" noChangeShapeType="1" noTextEdit="1"/>
              </p:cNvSpPr>
              <p:nvPr>
                <p:ph type="body" idx="1"/>
              </p:nvPr>
            </p:nvSpPr>
            <p:spPr>
              <a:blipFill>
                <a:blip r:embed="rId2"/>
                <a:stretch>
                  <a:fillRect l="-203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31CAB4D-9C74-3D4E-E4D0-01B5653F5837}"/>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41</a:t>
            </a:fld>
            <a:endParaRPr lang="ja-JP" altLang="en-US"/>
          </a:p>
        </p:txBody>
      </p:sp>
    </p:spTree>
    <p:extLst>
      <p:ext uri="{BB962C8B-B14F-4D97-AF65-F5344CB8AC3E}">
        <p14:creationId xmlns:p14="http://schemas.microsoft.com/office/powerpoint/2010/main" val="394315636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B724ED9-709F-DE6C-26CC-0AD00864A70F}"/>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42</a:t>
            </a:fld>
            <a:endParaRPr lang="ja-JP" altLang="en-US"/>
          </a:p>
        </p:txBody>
      </p:sp>
      <p:pic>
        <p:nvPicPr>
          <p:cNvPr id="6" name="図 5">
            <a:extLst>
              <a:ext uri="{FF2B5EF4-FFF2-40B4-BE49-F238E27FC236}">
                <a16:creationId xmlns:a16="http://schemas.microsoft.com/office/drawing/2014/main" id="{8643F66E-0649-38E4-CCCC-30BF5F928863}"/>
              </a:ext>
            </a:extLst>
          </p:cNvPr>
          <p:cNvPicPr>
            <a:picLocks noChangeAspect="1"/>
          </p:cNvPicPr>
          <p:nvPr/>
        </p:nvPicPr>
        <p:blipFill>
          <a:blip r:embed="rId2"/>
          <a:stretch>
            <a:fillRect/>
          </a:stretch>
        </p:blipFill>
        <p:spPr>
          <a:xfrm>
            <a:off x="2648100" y="641297"/>
            <a:ext cx="12010636" cy="7954063"/>
          </a:xfrm>
          <a:prstGeom prst="rect">
            <a:avLst/>
          </a:prstGeom>
        </p:spPr>
      </p:pic>
    </p:spTree>
    <p:extLst>
      <p:ext uri="{BB962C8B-B14F-4D97-AF65-F5344CB8AC3E}">
        <p14:creationId xmlns:p14="http://schemas.microsoft.com/office/powerpoint/2010/main" val="274687475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095EE-A6DB-2AE2-84CA-D755FA79D1CA}"/>
              </a:ext>
            </a:extLst>
          </p:cNvPr>
          <p:cNvSpPr>
            <a:spLocks noGrp="1"/>
          </p:cNvSpPr>
          <p:nvPr>
            <p:ph type="title"/>
          </p:nvPr>
        </p:nvSpPr>
        <p:spPr/>
        <p:txBody>
          <a:bodyPr>
            <a:noAutofit/>
          </a:bodyPr>
          <a:lstStyle/>
          <a:p>
            <a:r>
              <a:rPr lang="ja-JP" altLang="en-US" sz="6600" dirty="0"/>
              <a:t>要素価格均等化定理の仕組み</a:t>
            </a:r>
            <a:endParaRPr kumimoji="1" lang="ja-JP" altLang="en-US" sz="6600" dirty="0"/>
          </a:p>
        </p:txBody>
      </p:sp>
      <p:sp>
        <p:nvSpPr>
          <p:cNvPr id="3" name="テキスト プレースホルダー 2">
            <a:extLst>
              <a:ext uri="{FF2B5EF4-FFF2-40B4-BE49-F238E27FC236}">
                <a16:creationId xmlns:a16="http://schemas.microsoft.com/office/drawing/2014/main" id="{D6BF1296-E423-2E3F-5A42-87503D3F7F58}"/>
              </a:ext>
            </a:extLst>
          </p:cNvPr>
          <p:cNvSpPr>
            <a:spLocks noGrp="1"/>
          </p:cNvSpPr>
          <p:nvPr>
            <p:ph type="body" idx="1"/>
          </p:nvPr>
        </p:nvSpPr>
        <p:spPr/>
        <p:txBody>
          <a:bodyPr/>
          <a:lstStyle/>
          <a:p>
            <a:pPr marL="0" indent="0">
              <a:buNone/>
            </a:pPr>
            <a:r>
              <a:rPr kumimoji="1" lang="ja-JP" altLang="en-US" dirty="0"/>
              <a:t>大卒豊富国であるアメリカは，メキシコに比べて，</a:t>
            </a:r>
            <a:endParaRPr kumimoji="1" lang="en-US" altLang="ja-JP" dirty="0"/>
          </a:p>
          <a:p>
            <a:pPr marL="0" indent="0">
              <a:buNone/>
            </a:pPr>
            <a:r>
              <a:rPr kumimoji="1" lang="ja-JP" altLang="en-US" dirty="0"/>
              <a:t>貿易前，</a:t>
            </a:r>
            <a:r>
              <a:rPr kumimoji="1" lang="en-US" altLang="ja-JP" dirty="0"/>
              <a:t>PC</a:t>
            </a:r>
            <a:r>
              <a:rPr kumimoji="1" lang="ja-JP" altLang="en-US" dirty="0"/>
              <a:t>の相対価格が低く，衣服の相対価格は高い。</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アメリカが</a:t>
            </a:r>
            <a:r>
              <a:rPr kumimoji="1" lang="ja-JP" altLang="en-US" dirty="0"/>
              <a:t>メキシコに</a:t>
            </a:r>
            <a:r>
              <a:rPr kumimoji="1" lang="en-US" altLang="ja-JP" dirty="0"/>
              <a:t>PC</a:t>
            </a:r>
            <a:r>
              <a:rPr kumimoji="1" lang="ja-JP" altLang="en-US" dirty="0"/>
              <a:t>を輸出し，</a:t>
            </a:r>
            <a:endParaRPr kumimoji="1" lang="en-US" altLang="ja-JP" dirty="0"/>
          </a:p>
          <a:p>
            <a:pPr marL="0" indent="0">
              <a:buNone/>
            </a:pPr>
            <a:r>
              <a:rPr kumimoji="1" lang="ja-JP" altLang="en-US" dirty="0"/>
              <a:t>　　メキシコがアメリカに衣服輸出</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次第に，両国の価格差は縮小。</a:t>
            </a:r>
            <a:endParaRPr kumimoji="1" lang="en-US" altLang="ja-JP" dirty="0">
              <a:sym typeface="Wingdings" panose="05000000000000000000" pitchFamily="2" charset="2"/>
            </a:endParaRPr>
          </a:p>
          <a:p>
            <a:pPr marL="0" indent="0">
              <a:buNone/>
            </a:pPr>
            <a:r>
              <a:rPr kumimoji="1" lang="ja-JP" altLang="en-US" dirty="0">
                <a:sym typeface="Wingdings" panose="05000000000000000000" pitchFamily="2" charset="2"/>
              </a:rPr>
              <a:t>輸送費など無視すれば，価格差が消滅するまで貿易が行われる。</a:t>
            </a:r>
            <a:endParaRPr kumimoji="1" lang="ja-JP" altLang="en-US" dirty="0"/>
          </a:p>
        </p:txBody>
      </p:sp>
      <p:sp>
        <p:nvSpPr>
          <p:cNvPr id="4" name="スライド番号プレースホルダー 3">
            <a:extLst>
              <a:ext uri="{FF2B5EF4-FFF2-40B4-BE49-F238E27FC236}">
                <a16:creationId xmlns:a16="http://schemas.microsoft.com/office/drawing/2014/main" id="{AF3AEB65-25AD-6972-4A4C-89C6EAC97EAE}"/>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43</a:t>
            </a:fld>
            <a:endParaRPr lang="ja-JP" altLang="en-US"/>
          </a:p>
        </p:txBody>
      </p:sp>
    </p:spTree>
    <p:extLst>
      <p:ext uri="{BB962C8B-B14F-4D97-AF65-F5344CB8AC3E}">
        <p14:creationId xmlns:p14="http://schemas.microsoft.com/office/powerpoint/2010/main" val="267938157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85EA22-817D-59E3-BB11-3FF85B28947E}"/>
              </a:ext>
            </a:extLst>
          </p:cNvPr>
          <p:cNvSpPr>
            <a:spLocks noGrp="1"/>
          </p:cNvSpPr>
          <p:nvPr>
            <p:ph type="title"/>
          </p:nvPr>
        </p:nvSpPr>
        <p:spPr/>
        <p:txBody>
          <a:bodyPr/>
          <a:lstStyle/>
          <a:p>
            <a:r>
              <a:rPr lang="ja-JP" altLang="en-US" dirty="0"/>
              <a:t>要素価格均等化定理</a:t>
            </a:r>
            <a:endParaRPr kumimoji="1" lang="ja-JP" altLang="en-US" dirty="0"/>
          </a:p>
        </p:txBody>
      </p:sp>
      <p:sp>
        <p:nvSpPr>
          <p:cNvPr id="3" name="テキスト プレースホルダー 2">
            <a:extLst>
              <a:ext uri="{FF2B5EF4-FFF2-40B4-BE49-F238E27FC236}">
                <a16:creationId xmlns:a16="http://schemas.microsoft.com/office/drawing/2014/main" id="{858C81DE-8366-A967-2E04-587C110258D8}"/>
              </a:ext>
            </a:extLst>
          </p:cNvPr>
          <p:cNvSpPr>
            <a:spLocks noGrp="1"/>
          </p:cNvSpPr>
          <p:nvPr>
            <p:ph type="body" idx="1"/>
          </p:nvPr>
        </p:nvSpPr>
        <p:spPr/>
        <p:txBody>
          <a:bodyPr>
            <a:normAutofit/>
          </a:bodyPr>
          <a:lstStyle/>
          <a:p>
            <a:pPr marL="0" indent="0">
              <a:buNone/>
            </a:pPr>
            <a:r>
              <a:rPr kumimoji="1" lang="en-US" altLang="ja-JP" dirty="0">
                <a:sym typeface="Wingdings" panose="05000000000000000000" pitchFamily="2" charset="2"/>
              </a:rPr>
              <a:t></a:t>
            </a:r>
            <a:r>
              <a:rPr kumimoji="1" lang="ja-JP" altLang="en-US" dirty="0"/>
              <a:t>貿易を通じて，アメリカとメキシコの間で財価格が均等化</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ゼロ利潤条件式が両国で同一になる</a:t>
            </a:r>
            <a:endParaRPr kumimoji="1"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均衡要素価格が両国で同一になる</a:t>
            </a:r>
            <a:endParaRPr kumimoji="1" lang="en-US" altLang="ja-JP" dirty="0">
              <a:sym typeface="Wingdings" panose="05000000000000000000" pitchFamily="2" charset="2"/>
            </a:endParaRPr>
          </a:p>
          <a:p>
            <a:pPr marL="0" indent="0">
              <a:buNone/>
            </a:pPr>
            <a:endParaRPr lang="en-US" altLang="ja-JP" dirty="0"/>
          </a:p>
          <a:p>
            <a:pPr marL="0" indent="0">
              <a:buNone/>
            </a:pPr>
            <a:r>
              <a:rPr lang="ja-JP" altLang="en-US" b="1" dirty="0"/>
              <a:t>要素価格均等化定理</a:t>
            </a:r>
            <a:endParaRPr lang="en-US" altLang="ja-JP" b="1" dirty="0"/>
          </a:p>
          <a:p>
            <a:pPr marL="0" indent="0">
              <a:buNone/>
            </a:pPr>
            <a:r>
              <a:rPr lang="ja-JP" altLang="en-US" dirty="0"/>
              <a:t>「財の貿易が行われると，生産要素価格も各国間で均等化する」</a:t>
            </a:r>
            <a:endParaRPr kumimoji="1" lang="ja-JP" altLang="en-US" dirty="0"/>
          </a:p>
        </p:txBody>
      </p:sp>
      <p:sp>
        <p:nvSpPr>
          <p:cNvPr id="4" name="スライド番号プレースホルダー 3">
            <a:extLst>
              <a:ext uri="{FF2B5EF4-FFF2-40B4-BE49-F238E27FC236}">
                <a16:creationId xmlns:a16="http://schemas.microsoft.com/office/drawing/2014/main" id="{671C129B-F985-3B83-6BAE-119C03C46962}"/>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44</a:t>
            </a:fld>
            <a:endParaRPr lang="ja-JP" altLang="en-US"/>
          </a:p>
        </p:txBody>
      </p:sp>
    </p:spTree>
    <p:extLst>
      <p:ext uri="{BB962C8B-B14F-4D97-AF65-F5344CB8AC3E}">
        <p14:creationId xmlns:p14="http://schemas.microsoft.com/office/powerpoint/2010/main" val="45672971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3325E-7CD6-23BC-FD01-BB9A1A8E5DA9}"/>
              </a:ext>
            </a:extLst>
          </p:cNvPr>
          <p:cNvSpPr>
            <a:spLocks noGrp="1"/>
          </p:cNvSpPr>
          <p:nvPr>
            <p:ph type="title"/>
          </p:nvPr>
        </p:nvSpPr>
        <p:spPr/>
        <p:txBody>
          <a:bodyPr>
            <a:noAutofit/>
          </a:bodyPr>
          <a:lstStyle/>
          <a:p>
            <a:r>
              <a:rPr kumimoji="1" lang="ja-JP" altLang="en-US" sz="6000" dirty="0"/>
              <a:t>財価格の変化とゼロ利潤条件</a:t>
            </a:r>
          </a:p>
        </p:txBody>
      </p:sp>
      <p:sp>
        <p:nvSpPr>
          <p:cNvPr id="3" name="テキスト プレースホルダー 2">
            <a:extLst>
              <a:ext uri="{FF2B5EF4-FFF2-40B4-BE49-F238E27FC236}">
                <a16:creationId xmlns:a16="http://schemas.microsoft.com/office/drawing/2014/main" id="{4E11C998-10F5-6A69-A625-4D53F72C7776}"/>
              </a:ext>
            </a:extLst>
          </p:cNvPr>
          <p:cNvSpPr>
            <a:spLocks noGrp="1"/>
          </p:cNvSpPr>
          <p:nvPr>
            <p:ph type="body" idx="1"/>
          </p:nvPr>
        </p:nvSpPr>
        <p:spPr>
          <a:xfrm>
            <a:off x="3120231" y="2590800"/>
            <a:ext cx="11099800" cy="1184366"/>
          </a:xfrm>
        </p:spPr>
        <p:txBody>
          <a:bodyPr/>
          <a:lstStyle/>
          <a:p>
            <a:pPr marL="0" indent="0">
              <a:buNone/>
            </a:pPr>
            <a:r>
              <a:rPr kumimoji="1" lang="en-US" altLang="ja-JP" dirty="0"/>
              <a:t>PC</a:t>
            </a:r>
            <a:r>
              <a:rPr kumimoji="1" lang="ja-JP" altLang="en-US" dirty="0"/>
              <a:t>をメキシコに輸出することで，アメリカにおける</a:t>
            </a:r>
            <a:r>
              <a:rPr kumimoji="1" lang="en-US" altLang="ja-JP" dirty="0"/>
              <a:t>PC</a:t>
            </a:r>
            <a:r>
              <a:rPr kumimoji="1" lang="ja-JP" altLang="en-US" dirty="0"/>
              <a:t>の価格が</a:t>
            </a:r>
            <a:r>
              <a:rPr lang="en-US" altLang="ja-JP" dirty="0"/>
              <a:t>400 </a:t>
            </a:r>
            <a:r>
              <a:rPr lang="ja-JP" altLang="en-US" dirty="0"/>
              <a:t>から </a:t>
            </a:r>
            <a:r>
              <a:rPr lang="en-US" altLang="ja-JP" dirty="0"/>
              <a:t>500 </a:t>
            </a:r>
            <a:r>
              <a:rPr lang="ja-JP" altLang="en-US" dirty="0"/>
              <a:t>へ</a:t>
            </a:r>
            <a:r>
              <a:rPr kumimoji="1" lang="ja-JP" altLang="en-US" dirty="0"/>
              <a:t>上昇すると仮定</a:t>
            </a:r>
            <a:endParaRPr kumimoji="1" lang="en-US" altLang="ja-JP" dirty="0"/>
          </a:p>
        </p:txBody>
      </p:sp>
      <p:sp>
        <p:nvSpPr>
          <p:cNvPr id="4" name="スライド番号プレースホルダー 3">
            <a:extLst>
              <a:ext uri="{FF2B5EF4-FFF2-40B4-BE49-F238E27FC236}">
                <a16:creationId xmlns:a16="http://schemas.microsoft.com/office/drawing/2014/main" id="{7B4AAFC0-48D1-326C-1B8E-074ED48DB7E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45</a:t>
            </a:fld>
            <a:endParaRPr lang="ja-JP" altLang="en-US"/>
          </a:p>
        </p:txBody>
      </p:sp>
      <p:pic>
        <p:nvPicPr>
          <p:cNvPr id="8" name="図 7">
            <a:extLst>
              <a:ext uri="{FF2B5EF4-FFF2-40B4-BE49-F238E27FC236}">
                <a16:creationId xmlns:a16="http://schemas.microsoft.com/office/drawing/2014/main" id="{65320DD1-17F2-85A1-B3A0-6BFCDC9BC4DF}"/>
              </a:ext>
            </a:extLst>
          </p:cNvPr>
          <p:cNvPicPr>
            <a:picLocks noChangeAspect="1"/>
          </p:cNvPicPr>
          <p:nvPr/>
        </p:nvPicPr>
        <p:blipFill>
          <a:blip r:embed="rId2"/>
          <a:stretch>
            <a:fillRect/>
          </a:stretch>
        </p:blipFill>
        <p:spPr>
          <a:xfrm>
            <a:off x="3302859" y="3955856"/>
            <a:ext cx="8034998" cy="5164777"/>
          </a:xfrm>
          <a:prstGeom prst="rect">
            <a:avLst/>
          </a:prstGeom>
        </p:spPr>
      </p:pic>
    </p:spTree>
    <p:extLst>
      <p:ext uri="{BB962C8B-B14F-4D97-AF65-F5344CB8AC3E}">
        <p14:creationId xmlns:p14="http://schemas.microsoft.com/office/powerpoint/2010/main" val="512573976"/>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3325E-7CD6-23BC-FD01-BB9A1A8E5DA9}"/>
              </a:ext>
            </a:extLst>
          </p:cNvPr>
          <p:cNvSpPr>
            <a:spLocks noGrp="1"/>
          </p:cNvSpPr>
          <p:nvPr>
            <p:ph type="title"/>
          </p:nvPr>
        </p:nvSpPr>
        <p:spPr/>
        <p:txBody>
          <a:bodyPr>
            <a:noAutofit/>
          </a:bodyPr>
          <a:lstStyle/>
          <a:p>
            <a:r>
              <a:rPr lang="ja-JP" altLang="en-US" sz="6000" dirty="0"/>
              <a:t>ストルパー ＝ サミュエルソン定理</a:t>
            </a:r>
            <a:endParaRPr kumimoji="1" lang="ja-JP" altLang="en-US" sz="6000" dirty="0"/>
          </a:p>
        </p:txBody>
      </p:sp>
      <p:sp>
        <p:nvSpPr>
          <p:cNvPr id="3" name="テキスト プレースホルダー 2">
            <a:extLst>
              <a:ext uri="{FF2B5EF4-FFF2-40B4-BE49-F238E27FC236}">
                <a16:creationId xmlns:a16="http://schemas.microsoft.com/office/drawing/2014/main" id="{4E11C998-10F5-6A69-A625-4D53F72C7776}"/>
              </a:ext>
            </a:extLst>
          </p:cNvPr>
          <p:cNvSpPr>
            <a:spLocks noGrp="1"/>
          </p:cNvSpPr>
          <p:nvPr>
            <p:ph type="body" idx="1"/>
          </p:nvPr>
        </p:nvSpPr>
        <p:spPr/>
        <p:txBody>
          <a:bodyPr/>
          <a:lstStyle/>
          <a:p>
            <a:pPr marL="0" indent="0">
              <a:buNone/>
            </a:pPr>
            <a:r>
              <a:rPr kumimoji="1" lang="en-US" altLang="ja-JP" dirty="0"/>
              <a:t>PC</a:t>
            </a:r>
            <a:r>
              <a:rPr kumimoji="1" lang="ja-JP" altLang="en-US" dirty="0"/>
              <a:t>をメキシコに輸出することで，アメリカにおける</a:t>
            </a:r>
            <a:r>
              <a:rPr kumimoji="1" lang="en-US" altLang="ja-JP" dirty="0"/>
              <a:t>PC</a:t>
            </a:r>
            <a:r>
              <a:rPr kumimoji="1" lang="ja-JP" altLang="en-US" dirty="0"/>
              <a:t>の価格が</a:t>
            </a:r>
            <a:r>
              <a:rPr lang="en-US" altLang="ja-JP" dirty="0"/>
              <a:t>400 </a:t>
            </a:r>
            <a:r>
              <a:rPr lang="ja-JP" altLang="en-US" dirty="0"/>
              <a:t>から </a:t>
            </a:r>
            <a:r>
              <a:rPr lang="en-US" altLang="ja-JP" dirty="0"/>
              <a:t>500 </a:t>
            </a:r>
            <a:r>
              <a:rPr lang="ja-JP" altLang="en-US" dirty="0"/>
              <a:t>へ</a:t>
            </a:r>
            <a:r>
              <a:rPr kumimoji="1" lang="ja-JP" altLang="en-US" dirty="0"/>
              <a:t>上昇すると仮定</a:t>
            </a:r>
            <a:endParaRPr kumimoji="1" lang="en-US" altLang="ja-JP" dirty="0"/>
          </a:p>
          <a:p>
            <a:pPr marL="0" indent="0">
              <a:buNone/>
            </a:pPr>
            <a:r>
              <a:rPr kumimoji="1" lang="en-US" altLang="ja-JP" dirty="0">
                <a:sym typeface="Wingdings" panose="05000000000000000000" pitchFamily="2" charset="2"/>
              </a:rPr>
              <a:t></a:t>
            </a:r>
            <a:r>
              <a:rPr lang="en-US" altLang="ja-JP" dirty="0"/>
              <a:t>PC </a:t>
            </a:r>
            <a:r>
              <a:rPr lang="ja-JP" altLang="en-US" dirty="0"/>
              <a:t>のゼロ利潤式が上にシフト</a:t>
            </a:r>
            <a:endParaRPr lang="en-US" altLang="ja-JP" dirty="0"/>
          </a:p>
          <a:p>
            <a:pPr marL="0" indent="0">
              <a:buNone/>
            </a:pPr>
            <a:r>
              <a:rPr kumimoji="1" lang="en-US" altLang="ja-JP" dirty="0">
                <a:sym typeface="Wingdings" panose="05000000000000000000" pitchFamily="2" charset="2"/>
              </a:rPr>
              <a:t></a:t>
            </a:r>
            <a:r>
              <a:rPr lang="ja-JP" altLang="en-US" dirty="0"/>
              <a:t>大卒賃金が </a:t>
            </a:r>
            <a:r>
              <a:rPr lang="en-US" altLang="ja-JP" dirty="0"/>
              <a:t>150 </a:t>
            </a:r>
            <a:r>
              <a:rPr lang="ja-JP" altLang="en-US" dirty="0"/>
              <a:t>から </a:t>
            </a:r>
            <a:r>
              <a:rPr lang="en-US" altLang="ja-JP" dirty="0"/>
              <a:t>225 </a:t>
            </a:r>
            <a:r>
              <a:rPr lang="ja-JP" altLang="en-US" dirty="0"/>
              <a:t>へ上昇</a:t>
            </a:r>
            <a:endParaRPr lang="en-US" altLang="ja-JP" dirty="0"/>
          </a:p>
          <a:p>
            <a:pPr marL="0" indent="0">
              <a:buNone/>
            </a:pPr>
            <a:r>
              <a:rPr lang="ja-JP" altLang="en-US" dirty="0"/>
              <a:t>　　高卒賃金は </a:t>
            </a:r>
            <a:r>
              <a:rPr lang="en-US" altLang="ja-JP" dirty="0"/>
              <a:t>50 </a:t>
            </a:r>
            <a:r>
              <a:rPr lang="ja-JP" altLang="en-US" dirty="0"/>
              <a:t>から </a:t>
            </a:r>
            <a:r>
              <a:rPr lang="en-US" altLang="ja-JP" dirty="0"/>
              <a:t>25 </a:t>
            </a:r>
            <a:r>
              <a:rPr lang="ja-JP" altLang="en-US" dirty="0"/>
              <a:t>へ下落</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大卒と高卒の賃金格差拡大</a:t>
            </a:r>
            <a:endParaRPr kumimoji="1" lang="ja-JP" altLang="en-US" dirty="0"/>
          </a:p>
        </p:txBody>
      </p:sp>
      <p:sp>
        <p:nvSpPr>
          <p:cNvPr id="4" name="スライド番号プレースホルダー 3">
            <a:extLst>
              <a:ext uri="{FF2B5EF4-FFF2-40B4-BE49-F238E27FC236}">
                <a16:creationId xmlns:a16="http://schemas.microsoft.com/office/drawing/2014/main" id="{7B4AAFC0-48D1-326C-1B8E-074ED48DB7E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46</a:t>
            </a:fld>
            <a:endParaRPr lang="ja-JP" altLang="en-US"/>
          </a:p>
        </p:txBody>
      </p:sp>
    </p:spTree>
    <p:extLst>
      <p:ext uri="{BB962C8B-B14F-4D97-AF65-F5344CB8AC3E}">
        <p14:creationId xmlns:p14="http://schemas.microsoft.com/office/powerpoint/2010/main" val="262770999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C90D3-A7A1-4566-04DF-AE2F3A7380E0}"/>
              </a:ext>
            </a:extLst>
          </p:cNvPr>
          <p:cNvSpPr>
            <a:spLocks noGrp="1"/>
          </p:cNvSpPr>
          <p:nvPr>
            <p:ph type="title"/>
          </p:nvPr>
        </p:nvSpPr>
        <p:spPr/>
        <p:txBody>
          <a:bodyPr/>
          <a:lstStyle/>
          <a:p>
            <a:r>
              <a:rPr lang="ja-JP" altLang="en-US" dirty="0"/>
              <a:t>本章の問いの答え</a:t>
            </a:r>
            <a:endParaRPr kumimoji="1" lang="ja-JP" altLang="en-US" dirty="0"/>
          </a:p>
        </p:txBody>
      </p:sp>
      <p:sp>
        <p:nvSpPr>
          <p:cNvPr id="3" name="テキスト プレースホルダー 2">
            <a:extLst>
              <a:ext uri="{FF2B5EF4-FFF2-40B4-BE49-F238E27FC236}">
                <a16:creationId xmlns:a16="http://schemas.microsoft.com/office/drawing/2014/main" id="{6775FAF1-0E50-5E70-E3D4-EC7CBCE3AFDF}"/>
              </a:ext>
            </a:extLst>
          </p:cNvPr>
          <p:cNvSpPr>
            <a:spLocks noGrp="1"/>
          </p:cNvSpPr>
          <p:nvPr>
            <p:ph type="body" idx="1"/>
          </p:nvPr>
        </p:nvSpPr>
        <p:spPr/>
        <p:txBody>
          <a:bodyPr/>
          <a:lstStyle/>
          <a:p>
            <a:pPr marL="0" indent="0">
              <a:buNone/>
            </a:pPr>
            <a:r>
              <a:rPr lang="ja-JP" altLang="en-US" dirty="0"/>
              <a:t>ヘクシャー＝オリーン・モデルでは，貿易により，先進国の国内の賃金格差が拡大することを予測する（ストルパー </a:t>
            </a:r>
            <a:r>
              <a:rPr lang="en-US" altLang="ja-JP" dirty="0"/>
              <a:t>= </a:t>
            </a:r>
            <a:r>
              <a:rPr lang="ja-JP" altLang="en-US" dirty="0"/>
              <a:t>サミュエルソン定理）</a:t>
            </a:r>
            <a:endParaRPr lang="en-US" altLang="ja-JP" dirty="0"/>
          </a:p>
          <a:p>
            <a:pPr marL="0" indent="0">
              <a:buNone/>
            </a:pPr>
            <a:r>
              <a:rPr lang="ja-JP" altLang="en-US" dirty="0"/>
              <a:t>しかし，貿易がアメリカの国内の賃金格差の主原因ではないという実証研究が多数出されている。</a:t>
            </a:r>
            <a:endParaRPr lang="en-US" altLang="ja-JP" dirty="0"/>
          </a:p>
          <a:p>
            <a:pPr marL="0" indent="0">
              <a:buNone/>
            </a:pPr>
            <a:r>
              <a:rPr lang="ja-JP" altLang="en-US" dirty="0"/>
              <a:t>むしろ大卒労働者に有利に働く技術変化 （</a:t>
            </a:r>
            <a:r>
              <a:rPr lang="en-US" altLang="ja-JP" dirty="0"/>
              <a:t>IT</a:t>
            </a:r>
            <a:r>
              <a:rPr lang="ja-JP" altLang="en-US" dirty="0"/>
              <a:t>技術の普及など）がアメリカ国内の賃金格差の大きな要因</a:t>
            </a:r>
            <a:r>
              <a:rPr lang="ja-JP" altLang="en-US"/>
              <a:t>である</a:t>
            </a:r>
            <a:r>
              <a:rPr lang="ja-JP" altLang="en-US" dirty="0"/>
              <a:t>と指摘されてきた。</a:t>
            </a:r>
            <a:endParaRPr kumimoji="1" lang="ja-JP" altLang="en-US" dirty="0"/>
          </a:p>
        </p:txBody>
      </p:sp>
      <p:sp>
        <p:nvSpPr>
          <p:cNvPr id="4" name="スライド番号プレースホルダー 3">
            <a:extLst>
              <a:ext uri="{FF2B5EF4-FFF2-40B4-BE49-F238E27FC236}">
                <a16:creationId xmlns:a16="http://schemas.microsoft.com/office/drawing/2014/main" id="{875FBAE5-A95E-DFEA-18EC-5245D4BE02FD}"/>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47</a:t>
            </a:fld>
            <a:endParaRPr lang="ja-JP" altLang="en-US"/>
          </a:p>
        </p:txBody>
      </p:sp>
    </p:spTree>
    <p:extLst>
      <p:ext uri="{BB962C8B-B14F-4D97-AF65-F5344CB8AC3E}">
        <p14:creationId xmlns:p14="http://schemas.microsoft.com/office/powerpoint/2010/main" val="10930511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2. 産業内貿易"/>
          <p:cNvSpPr txBox="1">
            <a:spLocks noGrp="1"/>
          </p:cNvSpPr>
          <p:nvPr>
            <p:ph type="title"/>
          </p:nvPr>
        </p:nvSpPr>
        <p:spPr>
          <a:prstGeom prst="rect">
            <a:avLst/>
          </a:prstGeom>
        </p:spPr>
        <p:txBody>
          <a:bodyPr>
            <a:normAutofit/>
          </a:bodyPr>
          <a:lstStyle/>
          <a:p>
            <a:r>
              <a:rPr lang="ja-JP" altLang="en-US" dirty="0">
                <a:latin typeface="ＭＳ Ｐゴシック" panose="020B0600070205080204" pitchFamily="50" charset="-128"/>
                <a:ea typeface="ＭＳ Ｐゴシック" panose="020B0600070205080204" pitchFamily="50" charset="-128"/>
              </a:rPr>
              <a:t>産業内貿易</a:t>
            </a:r>
            <a:endParaRPr dirty="0">
              <a:latin typeface="ＭＳ Ｐゴシック" panose="020B0600070205080204" pitchFamily="50" charset="-128"/>
              <a:ea typeface="ＭＳ Ｐゴシック" panose="020B0600070205080204" pitchFamily="50" charset="-128"/>
            </a:endParaRPr>
          </a:p>
        </p:txBody>
      </p:sp>
      <p:sp>
        <p:nvSpPr>
          <p:cNvPr id="136" name="・・・A国が産業Xの財をB国に輸出し、…"/>
          <p:cNvSpPr txBox="1">
            <a:spLocks noGrp="1"/>
          </p:cNvSpPr>
          <p:nvPr>
            <p:ph type="body" sz="half" idx="1"/>
          </p:nvPr>
        </p:nvSpPr>
        <p:spPr>
          <a:xfrm>
            <a:off x="3120231" y="2590800"/>
            <a:ext cx="11099800" cy="3220492"/>
          </a:xfrm>
          <a:prstGeom prst="rect">
            <a:avLst/>
          </a:prstGeom>
        </p:spPr>
        <p:txBody>
          <a:bodyPr anchor="t">
            <a:normAutofit fontScale="92500" lnSpcReduction="20000"/>
          </a:bodyPr>
          <a:lstStyle/>
          <a:p>
            <a:pPr marL="0" indent="0">
              <a:buSzTx/>
              <a:buNone/>
            </a:pPr>
            <a:r>
              <a:rPr lang="ja-JP" altLang="en-US" dirty="0">
                <a:latin typeface="ＭＳ Ｐゴシック" panose="020B0600070205080204" pitchFamily="50" charset="-128"/>
                <a:ea typeface="ＭＳ Ｐゴシック" panose="020B0600070205080204" pitchFamily="50" charset="-128"/>
              </a:rPr>
              <a:t>産業</a:t>
            </a:r>
            <a:r>
              <a:rPr lang="ja-JP" altLang="en-US" dirty="0">
                <a:solidFill>
                  <a:srgbClr val="0433FF"/>
                </a:solidFill>
                <a:latin typeface="ＭＳ Ｐゴシック" panose="020B0600070205080204" pitchFamily="50" charset="-128"/>
                <a:ea typeface="ＭＳ Ｐゴシック" panose="020B0600070205080204" pitchFamily="50" charset="-128"/>
              </a:rPr>
              <a:t>内</a:t>
            </a:r>
            <a:r>
              <a:rPr lang="ja-JP" altLang="en-US" dirty="0">
                <a:latin typeface="ＭＳ Ｐゴシック" panose="020B0600070205080204" pitchFamily="50" charset="-128"/>
                <a:ea typeface="ＭＳ Ｐゴシック" panose="020B0600070205080204" pitchFamily="50" charset="-128"/>
              </a:rPr>
              <a:t>貿易</a:t>
            </a:r>
            <a:endParaRPr lang="en-US" dirty="0">
              <a:latin typeface="ＭＳ Ｐゴシック" panose="020B0600070205080204" pitchFamily="50" charset="-128"/>
              <a:ea typeface="ＭＳ Ｐゴシック" panose="020B0600070205080204" pitchFamily="50" charset="-128"/>
            </a:endParaRPr>
          </a:p>
          <a:p>
            <a:pPr marL="0" indent="0">
              <a:buSzTx/>
              <a:buNone/>
            </a:pP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国が産業</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国に輸出し，</a:t>
            </a:r>
          </a:p>
          <a:p>
            <a:pPr marL="0" indent="0">
              <a:buSzTx/>
              <a:buNone/>
            </a:pPr>
            <a:r>
              <a:rPr lang="ja-JP" altLang="en-US" dirty="0">
                <a:latin typeface="ＭＳ Ｐゴシック" panose="020B0600070205080204" pitchFamily="50" charset="-128"/>
                <a:ea typeface="ＭＳ Ｐゴシック" panose="020B0600070205080204" pitchFamily="50" charset="-128"/>
              </a:rPr>
              <a:t>　　　</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国も産業</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国に輸出する</a:t>
            </a:r>
          </a:p>
          <a:p>
            <a:pPr marL="0" indent="0">
              <a:buSzTx/>
              <a:buNone/>
            </a:pPr>
            <a:r>
              <a:rPr lang="ja-JP" altLang="en-US" dirty="0">
                <a:latin typeface="ＭＳ Ｐゴシック" panose="020B0600070205080204" pitchFamily="50" charset="-128"/>
                <a:ea typeface="ＭＳ Ｐゴシック" panose="020B0600070205080204" pitchFamily="50" charset="-128"/>
              </a:rPr>
              <a:t>　　　といった，同じ産業の財を輸出し合う貿易パターン</a:t>
            </a:r>
          </a:p>
        </p:txBody>
      </p:sp>
      <p:sp>
        <p:nvSpPr>
          <p:cNvPr id="137" name="日本"/>
          <p:cNvSpPr/>
          <p:nvPr/>
        </p:nvSpPr>
        <p:spPr>
          <a:xfrm>
            <a:off x="3717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900">
                <a:latin typeface="+mn-lt"/>
                <a:ea typeface="+mn-ea"/>
                <a:cs typeface="+mn-cs"/>
                <a:sym typeface="ヒラギノ角ゴ ProN W3"/>
              </a:defRPr>
            </a:lvl1pPr>
          </a:lstStyle>
          <a:p>
            <a:r>
              <a:rPr>
                <a:latin typeface="ＭＳ Ｐゴシック" panose="020B0600070205080204" pitchFamily="50" charset="-128"/>
                <a:ea typeface="ＭＳ Ｐゴシック" panose="020B0600070205080204" pitchFamily="50" charset="-128"/>
              </a:rPr>
              <a:t>日本</a:t>
            </a:r>
          </a:p>
        </p:txBody>
      </p:sp>
      <p:sp>
        <p:nvSpPr>
          <p:cNvPr id="138" name="ドイツ"/>
          <p:cNvSpPr/>
          <p:nvPr/>
        </p:nvSpPr>
        <p:spPr>
          <a:xfrm>
            <a:off x="10194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900">
                <a:latin typeface="+mn-lt"/>
                <a:ea typeface="+mn-ea"/>
                <a:cs typeface="+mn-cs"/>
                <a:sym typeface="ヒラギノ角ゴ ProN W3"/>
              </a:defRPr>
            </a:lvl1pPr>
          </a:lstStyle>
          <a:p>
            <a:r>
              <a:rPr>
                <a:latin typeface="ＭＳ Ｐゴシック" panose="020B0600070205080204" pitchFamily="50" charset="-128"/>
                <a:ea typeface="ＭＳ Ｐゴシック" panose="020B0600070205080204" pitchFamily="50" charset="-128"/>
              </a:rPr>
              <a:t>ドイツ</a:t>
            </a:r>
          </a:p>
        </p:txBody>
      </p:sp>
      <p:sp>
        <p:nvSpPr>
          <p:cNvPr id="139" name="Line"/>
          <p:cNvSpPr/>
          <p:nvPr/>
        </p:nvSpPr>
        <p:spPr>
          <a:xfrm>
            <a:off x="5863432" y="7061200"/>
            <a:ext cx="4152405" cy="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40" name="トヨタ車"/>
          <p:cNvSpPr txBox="1"/>
          <p:nvPr/>
        </p:nvSpPr>
        <p:spPr>
          <a:xfrm>
            <a:off x="6636128" y="6355001"/>
            <a:ext cx="1070806" cy="841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ja-JP" altLang="en-US" dirty="0">
                <a:latin typeface="ＭＳ Ｐゴシック" panose="020B0600070205080204" pitchFamily="50" charset="-128"/>
                <a:ea typeface="ＭＳ Ｐゴシック" panose="020B0600070205080204" pitchFamily="50" charset="-128"/>
              </a:rPr>
              <a:t>トヨタ車</a:t>
            </a:r>
          </a:p>
          <a:p>
            <a:endParaRPr dirty="0">
              <a:latin typeface="ＭＳ Ｐゴシック" panose="020B0600070205080204" pitchFamily="50" charset="-128"/>
              <a:ea typeface="ＭＳ Ｐゴシック" panose="020B0600070205080204" pitchFamily="50" charset="-128"/>
            </a:endParaRPr>
          </a:p>
        </p:txBody>
      </p:sp>
      <p:sp>
        <p:nvSpPr>
          <p:cNvPr id="141" name="Line"/>
          <p:cNvSpPr/>
          <p:nvPr/>
        </p:nvSpPr>
        <p:spPr>
          <a:xfrm flipH="1">
            <a:off x="6287838" y="7415709"/>
            <a:ext cx="3875587"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42" name="ベンツ車"/>
          <p:cNvSpPr txBox="1"/>
          <p:nvPr/>
        </p:nvSpPr>
        <p:spPr>
          <a:xfrm>
            <a:off x="7322477" y="7409438"/>
            <a:ext cx="1234312"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ja-JP" altLang="en-US" dirty="0">
                <a:latin typeface="ＭＳ Ｐゴシック" panose="020B0600070205080204" pitchFamily="50" charset="-128"/>
                <a:ea typeface="ＭＳ Ｐゴシック" panose="020B0600070205080204" pitchFamily="50" charset="-128"/>
              </a:rPr>
              <a:t>ベンツ車</a:t>
            </a:r>
          </a:p>
        </p:txBody>
      </p:sp>
      <p:sp>
        <p:nvSpPr>
          <p:cNvPr id="143" name="例"/>
          <p:cNvSpPr txBox="1"/>
          <p:nvPr/>
        </p:nvSpPr>
        <p:spPr>
          <a:xfrm>
            <a:off x="3232547" y="6341547"/>
            <a:ext cx="41036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例</a:t>
            </a:r>
          </a:p>
        </p:txBody>
      </p:sp>
      <p:sp>
        <p:nvSpPr>
          <p:cNvPr id="144" name="—&gt;新貿易理論"/>
          <p:cNvSpPr txBox="1"/>
          <p:nvPr/>
        </p:nvSpPr>
        <p:spPr>
          <a:xfrm>
            <a:off x="3542356" y="8549710"/>
            <a:ext cx="2000548"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en-US" altLang="ja-JP" dirty="0">
                <a:latin typeface="ＭＳ Ｐゴシック" panose="020B0600070205080204" pitchFamily="50" charset="-128"/>
                <a:ea typeface="ＭＳ Ｐゴシック" panose="020B0600070205080204" pitchFamily="50" charset="-128"/>
              </a:rPr>
              <a:t>—&gt;</a:t>
            </a:r>
            <a:r>
              <a:rPr lang="ja-JP" altLang="en-US" dirty="0">
                <a:latin typeface="ＭＳ Ｐゴシック" panose="020B0600070205080204" pitchFamily="50" charset="-128"/>
                <a:ea typeface="ＭＳ Ｐゴシック" panose="020B0600070205080204" pitchFamily="50" charset="-128"/>
              </a:rPr>
              <a:t>新貿易理論</a:t>
            </a:r>
          </a:p>
        </p:txBody>
      </p:sp>
      <p:sp>
        <p:nvSpPr>
          <p:cNvPr id="145" name="Slide Number"/>
          <p:cNvSpPr txBox="1">
            <a:spLocks noGrp="1"/>
          </p:cNvSpPr>
          <p:nvPr>
            <p:ph type="sldNum" sz="quarter" idx="2"/>
          </p:nvPr>
        </p:nvSpPr>
        <p:spPr>
          <a:xfrm>
            <a:off x="16957980" y="9296400"/>
            <a:ext cx="216406" cy="3488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3. 伝統的貿易理論"/>
          <p:cNvSpPr txBox="1">
            <a:spLocks noGrp="1"/>
          </p:cNvSpPr>
          <p:nvPr>
            <p:ph type="title"/>
          </p:nvPr>
        </p:nvSpPr>
        <p:spPr>
          <a:prstGeom prst="rect">
            <a:avLst/>
          </a:prstGeom>
        </p:spPr>
        <p:txBody>
          <a:bodyPr>
            <a:noAutofit/>
          </a:bodyPr>
          <a:lstStyle/>
          <a:p>
            <a:r>
              <a:rPr lang="ja-JP" altLang="en-US" sz="4400" dirty="0"/>
              <a:t>ヘクシャー＝オリーン・モデル</a:t>
            </a:r>
            <a:r>
              <a:rPr sz="4400" dirty="0"/>
              <a:t> </a:t>
            </a:r>
            <a:endParaRPr sz="4400" dirty="0">
              <a:solidFill>
                <a:srgbClr val="0433FF"/>
              </a:solidFill>
            </a:endParaRPr>
          </a:p>
        </p:txBody>
      </p:sp>
      <p:sp>
        <p:nvSpPr>
          <p:cNvPr id="148" name="Traditional trade theory / old trade theory…"/>
          <p:cNvSpPr txBox="1">
            <a:spLocks noGrp="1"/>
          </p:cNvSpPr>
          <p:nvPr>
            <p:ph type="body" idx="1"/>
          </p:nvPr>
        </p:nvSpPr>
        <p:spPr>
          <a:prstGeom prst="rect">
            <a:avLst/>
          </a:prstGeom>
        </p:spPr>
        <p:txBody>
          <a:bodyPr/>
          <a:lstStyle/>
          <a:p>
            <a:pPr marL="0" indent="0" defTabSz="490727">
              <a:spcBef>
                <a:spcPts val="3500"/>
              </a:spcBef>
              <a:buSzTx/>
              <a:buNone/>
              <a:defRPr sz="2688"/>
            </a:pPr>
            <a:r>
              <a:rPr lang="ja-JP" altLang="en-US" dirty="0">
                <a:solidFill>
                  <a:schemeClr val="tx1"/>
                </a:solidFill>
                <a:latin typeface="ＭＳ Ｐゴシック" panose="020B0600070205080204" pitchFamily="50" charset="-128"/>
                <a:ea typeface="ＭＳ Ｐゴシック" panose="020B0600070205080204" pitchFamily="50" charset="-128"/>
              </a:rPr>
              <a:t>伝統的貿易理論では</a:t>
            </a:r>
            <a:r>
              <a:rPr lang="ja-JP" altLang="en-US" dirty="0">
                <a:solidFill>
                  <a:srgbClr val="0433FF"/>
                </a:solidFill>
                <a:latin typeface="ＭＳ Ｐゴシック" panose="020B0600070205080204" pitchFamily="50" charset="-128"/>
                <a:ea typeface="ＭＳ Ｐゴシック" panose="020B0600070205080204" pitchFamily="50" charset="-128"/>
              </a:rPr>
              <a:t>比較優位</a:t>
            </a:r>
            <a:r>
              <a:rPr lang="ja-JP" altLang="en-US" dirty="0">
                <a:latin typeface="ＭＳ Ｐゴシック" panose="020B0600070205080204" pitchFamily="50" charset="-128"/>
                <a:ea typeface="ＭＳ Ｐゴシック" panose="020B0600070205080204" pitchFamily="50" charset="-128"/>
              </a:rPr>
              <a:t>ある財を各国が輸出し合うと考える。</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(1)</a:t>
            </a:r>
            <a:r>
              <a:rPr lang="ja-JP" altLang="en-US" dirty="0">
                <a:latin typeface="ＭＳ Ｐゴシック" panose="020B0600070205080204" pitchFamily="50" charset="-128"/>
                <a:ea typeface="ＭＳ Ｐゴシック" panose="020B0600070205080204" pitchFamily="50" charset="-128"/>
              </a:rPr>
              <a:t>リカード・モデル</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生産性が相対的に高い</a:t>
            </a:r>
            <a:r>
              <a:rPr lang="en-US" altLang="ja-JP" dirty="0">
                <a:latin typeface="ＭＳ Ｐゴシック" panose="020B0600070205080204" pitchFamily="50" charset="-128"/>
                <a:ea typeface="ＭＳ Ｐゴシック" panose="020B0600070205080204" pitchFamily="50" charset="-128"/>
              </a:rPr>
              <a:t>—&gt;</a:t>
            </a:r>
            <a:r>
              <a:rPr lang="ja-JP" altLang="en-US" dirty="0">
                <a:latin typeface="ＭＳ Ｐゴシック" panose="020B0600070205080204" pitchFamily="50" charset="-128"/>
                <a:ea typeface="ＭＳ Ｐゴシック" panose="020B0600070205080204" pitchFamily="50" charset="-128"/>
              </a:rPr>
              <a:t>比較優位</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(2)</a:t>
            </a:r>
            <a:r>
              <a:rPr lang="ja-JP" altLang="en-US" dirty="0">
                <a:latin typeface="ＭＳ Ｐゴシック" panose="020B0600070205080204" pitchFamily="50" charset="-128"/>
                <a:ea typeface="ＭＳ Ｐゴシック" panose="020B0600070205080204" pitchFamily="50" charset="-128"/>
              </a:rPr>
              <a:t>ヘクシャー＝オリーン・モデル（要素比率理論）</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	HO</a:t>
            </a:r>
            <a:r>
              <a:rPr lang="ja-JP" altLang="en-US" dirty="0">
                <a:latin typeface="ＭＳ Ｐゴシック" panose="020B0600070205080204" pitchFamily="50" charset="-128"/>
                <a:ea typeface="ＭＳ Ｐゴシック" panose="020B0600070205080204" pitchFamily="50" charset="-128"/>
              </a:rPr>
              <a:t>モデル</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生産要素賦存（資源）が相対的に多い</a:t>
            </a:r>
            <a:r>
              <a:rPr lang="en-US" altLang="ja-JP" dirty="0">
                <a:latin typeface="ＭＳ Ｐゴシック" panose="020B0600070205080204" pitchFamily="50" charset="-128"/>
                <a:ea typeface="ＭＳ Ｐゴシック" panose="020B0600070205080204" pitchFamily="50" charset="-128"/>
              </a:rPr>
              <a:t>—&gt;</a:t>
            </a:r>
            <a:r>
              <a:rPr lang="ja-JP" altLang="en-US" dirty="0">
                <a:latin typeface="ＭＳ Ｐゴシック" panose="020B0600070205080204" pitchFamily="50" charset="-128"/>
                <a:ea typeface="ＭＳ Ｐゴシック" panose="020B0600070205080204" pitchFamily="50" charset="-128"/>
              </a:rPr>
              <a:t>比較優位</a:t>
            </a:r>
          </a:p>
        </p:txBody>
      </p:sp>
      <p:sp>
        <p:nvSpPr>
          <p:cNvPr id="15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dirty="0"/>
          </a:p>
        </p:txBody>
      </p:sp>
      <p:sp>
        <p:nvSpPr>
          <p:cNvPr id="149" name="Endowment"/>
          <p:cNvSpPr txBox="1"/>
          <p:nvPr/>
        </p:nvSpPr>
        <p:spPr>
          <a:xfrm>
            <a:off x="3735891" y="8049155"/>
            <a:ext cx="2429042"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Endowment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CC4746-8117-88CF-C44E-D39856FCB104}"/>
              </a:ext>
            </a:extLst>
          </p:cNvPr>
          <p:cNvSpPr>
            <a:spLocks noGrp="1"/>
          </p:cNvSpPr>
          <p:nvPr>
            <p:ph type="sldNum" sz="quarter" idx="2"/>
          </p:nvPr>
        </p:nvSpPr>
        <p:spPr/>
        <p:txBody>
          <a:bodyPr/>
          <a:lstStyle/>
          <a:p>
            <a:fld id="{86CB4B4D-7CA3-9044-876B-883B54F8677D}" type="slidenum">
              <a:rPr lang="en-JP" smtClean="0"/>
              <a:t>7</a:t>
            </a:fld>
            <a:endParaRPr lang="en-JP"/>
          </a:p>
        </p:txBody>
      </p:sp>
      <p:sp>
        <p:nvSpPr>
          <p:cNvPr id="3" name="Rectangle 2">
            <a:extLst>
              <a:ext uri="{FF2B5EF4-FFF2-40B4-BE49-F238E27FC236}">
                <a16:creationId xmlns:a16="http://schemas.microsoft.com/office/drawing/2014/main" id="{81D0AD6C-C1D1-6DDC-9667-B6A993D5C044}"/>
              </a:ext>
            </a:extLst>
          </p:cNvPr>
          <p:cNvSpPr/>
          <p:nvPr/>
        </p:nvSpPr>
        <p:spPr>
          <a:xfrm>
            <a:off x="1283367" y="3478621"/>
            <a:ext cx="4612107" cy="4257576"/>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5400" b="0" i="0" u="none" strike="noStrike" cap="none" spc="0" normalizeH="0" baseline="0" dirty="0">
                <a:ln>
                  <a:noFill/>
                </a:ln>
                <a:solidFill>
                  <a:schemeClr val="tx1"/>
                </a:solidFill>
                <a:effectLst/>
                <a:uFillTx/>
                <a:latin typeface="+mn-lt"/>
                <a:ea typeface="+mn-ea"/>
                <a:cs typeface="+mn-cs"/>
                <a:sym typeface="ヒラギノ角ゴ ProN W3"/>
              </a:rPr>
              <a:t>生産要素</a:t>
            </a:r>
          </a:p>
          <a:p>
            <a:pPr marL="0" marR="0" indent="0" algn="ctr" defTabSz="584200" rtl="0" fontAlgn="auto" latinLnBrk="0" hangingPunct="0">
              <a:lnSpc>
                <a:spcPct val="100000"/>
              </a:lnSpc>
              <a:spcBef>
                <a:spcPts val="0"/>
              </a:spcBef>
              <a:spcAft>
                <a:spcPts val="0"/>
              </a:spcAft>
              <a:buClrTx/>
              <a:buSzTx/>
              <a:buFontTx/>
              <a:buNone/>
              <a:tabLst/>
            </a:pPr>
            <a:endParaRPr kumimoji="0" lang="en-JP" sz="5400" b="0" i="0" u="none" strike="noStrike" cap="none" spc="0" normalizeH="0" baseline="0" dirty="0">
              <a:ln>
                <a:noFill/>
              </a:ln>
              <a:solidFill>
                <a:srgbClr val="FFFFFF"/>
              </a:solidFill>
              <a:effectLst/>
              <a:uFillTx/>
              <a:latin typeface="+mn-lt"/>
              <a:ea typeface="+mn-ea"/>
              <a:cs typeface="+mn-cs"/>
              <a:sym typeface="ヒラギノ角ゴ ProN W3"/>
            </a:endParaRPr>
          </a:p>
          <a:p>
            <a:pPr marL="0" marR="0" indent="0" algn="ctr" defTabSz="584200" rtl="0" fontAlgn="auto" latinLnBrk="0" hangingPunct="0">
              <a:lnSpc>
                <a:spcPct val="100000"/>
              </a:lnSpc>
              <a:spcBef>
                <a:spcPts val="0"/>
              </a:spcBef>
              <a:spcAft>
                <a:spcPts val="0"/>
              </a:spcAft>
              <a:buClrTx/>
              <a:buSzTx/>
              <a:buFontTx/>
              <a:buNone/>
              <a:tabLst/>
            </a:pPr>
            <a:r>
              <a:rPr kumimoji="0" lang="en-JP" sz="5400" b="0" i="0" u="none" strike="noStrike" cap="none" spc="0" normalizeH="0" baseline="0" dirty="0">
                <a:ln>
                  <a:noFill/>
                </a:ln>
                <a:solidFill>
                  <a:srgbClr val="FFFFFF"/>
                </a:solidFill>
                <a:effectLst/>
                <a:uFillTx/>
                <a:latin typeface="+mn-lt"/>
                <a:ea typeface="+mn-ea"/>
                <a:cs typeface="+mn-cs"/>
                <a:sym typeface="ヒラギノ角ゴ ProN W3"/>
              </a:rPr>
              <a:t>土地</a:t>
            </a:r>
          </a:p>
          <a:p>
            <a:pPr marL="0" marR="0" indent="0" algn="ctr" defTabSz="584200" rtl="0" fontAlgn="auto" latinLnBrk="0" hangingPunct="0">
              <a:lnSpc>
                <a:spcPct val="100000"/>
              </a:lnSpc>
              <a:spcBef>
                <a:spcPts val="0"/>
              </a:spcBef>
              <a:spcAft>
                <a:spcPts val="0"/>
              </a:spcAft>
              <a:buClrTx/>
              <a:buSzTx/>
              <a:buFontTx/>
              <a:buNone/>
              <a:tabLst/>
            </a:pPr>
            <a:r>
              <a:rPr kumimoji="0" lang="en-JP" sz="5400" b="0" i="0" u="none" strike="noStrike" cap="none" spc="0" normalizeH="0" baseline="0" dirty="0">
                <a:ln>
                  <a:noFill/>
                </a:ln>
                <a:solidFill>
                  <a:srgbClr val="FFFFFF"/>
                </a:solidFill>
                <a:effectLst/>
                <a:uFillTx/>
                <a:latin typeface="+mn-lt"/>
                <a:ea typeface="+mn-ea"/>
                <a:cs typeface="+mn-cs"/>
                <a:sym typeface="ヒラギノ角ゴ ProN W3"/>
              </a:rPr>
              <a:t>労働者</a:t>
            </a:r>
          </a:p>
          <a:p>
            <a:pPr marL="0" marR="0" indent="0" algn="ctr" defTabSz="584200" rtl="0" fontAlgn="auto" latinLnBrk="0" hangingPunct="0">
              <a:lnSpc>
                <a:spcPct val="100000"/>
              </a:lnSpc>
              <a:spcBef>
                <a:spcPts val="0"/>
              </a:spcBef>
              <a:spcAft>
                <a:spcPts val="0"/>
              </a:spcAft>
              <a:buClrTx/>
              <a:buSzTx/>
              <a:buFontTx/>
              <a:buNone/>
              <a:tabLst/>
            </a:pPr>
            <a:r>
              <a:rPr lang="en-JP" sz="5400" dirty="0">
                <a:solidFill>
                  <a:srgbClr val="FFFFFF"/>
                </a:solidFill>
                <a:latin typeface="+mn-lt"/>
                <a:ea typeface="+mn-ea"/>
                <a:cs typeface="+mn-cs"/>
                <a:sym typeface="ヒラギノ角ゴ ProN W3"/>
              </a:rPr>
              <a:t>その他</a:t>
            </a:r>
            <a:r>
              <a:rPr lang="en-JP" sz="5400" dirty="0">
                <a:solidFill>
                  <a:schemeClr val="tx1"/>
                </a:solidFill>
                <a:latin typeface="+mn-lt"/>
                <a:ea typeface="+mn-ea"/>
                <a:cs typeface="+mn-cs"/>
                <a:sym typeface="ヒラギノ角ゴ ProN W3"/>
              </a:rPr>
              <a:t>資源</a:t>
            </a:r>
            <a:endParaRPr kumimoji="0" lang="en-JP" sz="5400" b="0" i="0" u="none" strike="noStrike" cap="none" spc="0" normalizeH="0" baseline="0" dirty="0">
              <a:ln>
                <a:noFill/>
              </a:ln>
              <a:solidFill>
                <a:schemeClr val="tx1"/>
              </a:solidFill>
              <a:effectLst/>
              <a:uFillTx/>
              <a:latin typeface="+mn-lt"/>
              <a:ea typeface="+mn-ea"/>
              <a:cs typeface="+mn-cs"/>
              <a:sym typeface="ヒラギノ角ゴ ProN W3"/>
            </a:endParaRPr>
          </a:p>
        </p:txBody>
      </p:sp>
      <p:sp>
        <p:nvSpPr>
          <p:cNvPr id="4" name="Rectangle 3">
            <a:extLst>
              <a:ext uri="{FF2B5EF4-FFF2-40B4-BE49-F238E27FC236}">
                <a16:creationId xmlns:a16="http://schemas.microsoft.com/office/drawing/2014/main" id="{99A410BF-69D9-8E9D-BA9B-38FA99F722D5}"/>
              </a:ext>
            </a:extLst>
          </p:cNvPr>
          <p:cNvSpPr/>
          <p:nvPr/>
        </p:nvSpPr>
        <p:spPr>
          <a:xfrm>
            <a:off x="7507706" y="3440510"/>
            <a:ext cx="2983832" cy="287258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JP" sz="6000" dirty="0">
                <a:solidFill>
                  <a:schemeClr val="tx1"/>
                </a:solidFill>
                <a:latin typeface="+mn-lt"/>
                <a:ea typeface="+mn-ea"/>
                <a:cs typeface="+mn-cs"/>
                <a:sym typeface="ヒラギノ角ゴ ProN W3"/>
              </a:rPr>
              <a:t>財</a:t>
            </a:r>
          </a:p>
          <a:p>
            <a:pPr marL="0" marR="0" indent="0" algn="ctr" defTabSz="584200" rtl="0" fontAlgn="auto" latinLnBrk="0" hangingPunct="0">
              <a:lnSpc>
                <a:spcPct val="100000"/>
              </a:lnSpc>
              <a:spcBef>
                <a:spcPts val="0"/>
              </a:spcBef>
              <a:spcAft>
                <a:spcPts val="0"/>
              </a:spcAft>
              <a:buClrTx/>
              <a:buSzTx/>
              <a:buFontTx/>
              <a:buNone/>
              <a:tabLst/>
            </a:pPr>
            <a:endParaRPr lang="en-JP" sz="6000" dirty="0">
              <a:solidFill>
                <a:srgbClr val="FFFFFF"/>
              </a:solidFill>
              <a:latin typeface="+mn-lt"/>
              <a:ea typeface="+mn-ea"/>
              <a:cs typeface="+mn-cs"/>
              <a:sym typeface="ヒラギノ角ゴ ProN W3"/>
            </a:endParaRPr>
          </a:p>
          <a:p>
            <a:pPr marL="0" marR="0" indent="0" algn="ctr" defTabSz="584200" rtl="0" fontAlgn="auto" latinLnBrk="0" hangingPunct="0">
              <a:lnSpc>
                <a:spcPct val="100000"/>
              </a:lnSpc>
              <a:spcBef>
                <a:spcPts val="0"/>
              </a:spcBef>
              <a:spcAft>
                <a:spcPts val="0"/>
              </a:spcAft>
              <a:buClrTx/>
              <a:buSzTx/>
              <a:buFontTx/>
              <a:buNone/>
              <a:tabLst/>
            </a:pPr>
            <a:r>
              <a:rPr kumimoji="0" lang="en-JP" sz="6000" b="0" i="0" u="none" strike="noStrike" cap="none" spc="0" normalizeH="0" baseline="0" dirty="0">
                <a:ln>
                  <a:noFill/>
                </a:ln>
                <a:solidFill>
                  <a:srgbClr val="FFFFFF"/>
                </a:solidFill>
                <a:effectLst/>
                <a:uFillTx/>
                <a:latin typeface="+mn-lt"/>
                <a:ea typeface="+mn-ea"/>
                <a:cs typeface="+mn-cs"/>
                <a:sym typeface="ヒラギノ角ゴ ProN W3"/>
              </a:rPr>
              <a:t>バラ</a:t>
            </a:r>
          </a:p>
        </p:txBody>
      </p:sp>
    </p:spTree>
    <p:extLst>
      <p:ext uri="{BB962C8B-B14F-4D97-AF65-F5344CB8AC3E}">
        <p14:creationId xmlns:p14="http://schemas.microsoft.com/office/powerpoint/2010/main" val="126374419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補論：エリ・ヘクシャー…"/>
          <p:cNvSpPr txBox="1">
            <a:spLocks noGrp="1"/>
          </p:cNvSpPr>
          <p:nvPr>
            <p:ph type="title"/>
          </p:nvPr>
        </p:nvSpPr>
        <p:spPr>
          <a:prstGeom prst="rect">
            <a:avLst/>
          </a:prstGeom>
        </p:spPr>
        <p:txBody>
          <a:bodyPr/>
          <a:lstStyle/>
          <a:p>
            <a:pPr defTabSz="420624">
              <a:defRPr sz="5760"/>
            </a:pPr>
            <a:r>
              <a:rPr lang="ja-JP" altLang="en-US" dirty="0">
                <a:latin typeface="ＭＳ Ｐゴシック" panose="020B0600070205080204" pitchFamily="50" charset="-128"/>
                <a:ea typeface="ＭＳ Ｐゴシック" panose="020B0600070205080204" pitchFamily="50" charset="-128"/>
              </a:rPr>
              <a:t>エリ・ヘクシャー</a:t>
            </a:r>
            <a:br>
              <a:rPr lang="ja-JP" altLang="en-US"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Eli Heckscher, 1879–1952</a:t>
            </a:r>
            <a:r>
              <a:rPr lang="ja-JP" altLang="en-US" dirty="0">
                <a:latin typeface="ＭＳ Ｐゴシック" panose="020B0600070205080204" pitchFamily="50" charset="-128"/>
                <a:ea typeface="ＭＳ Ｐゴシック" panose="020B0600070205080204" pitchFamily="50" charset="-128"/>
              </a:rPr>
              <a:t>）</a:t>
            </a:r>
            <a:endParaRPr dirty="0">
              <a:latin typeface="ＭＳ Ｐゴシック" panose="020B0600070205080204" pitchFamily="50" charset="-128"/>
              <a:ea typeface="ＭＳ Ｐゴシック" panose="020B0600070205080204" pitchFamily="50" charset="-128"/>
            </a:endParaRPr>
          </a:p>
        </p:txBody>
      </p:sp>
      <p:sp>
        <p:nvSpPr>
          <p:cNvPr id="210" name="ヘクシャーは、スウェーデンの経済学者。…"/>
          <p:cNvSpPr txBox="1">
            <a:spLocks noGrp="1"/>
          </p:cNvSpPr>
          <p:nvPr>
            <p:ph type="body" idx="1"/>
          </p:nvPr>
        </p:nvSpPr>
        <p:spPr>
          <a:prstGeom prst="rect">
            <a:avLst/>
          </a:prstGeom>
        </p:spPr>
        <p:txBody>
          <a:bodyPr anchor="t"/>
          <a:lstStyle/>
          <a:p>
            <a:r>
              <a:rPr lang="ja-JP" altLang="en-US" dirty="0">
                <a:latin typeface="ＭＳ Ｐゴシック" panose="020B0600070205080204" pitchFamily="50" charset="-128"/>
                <a:ea typeface="ＭＳ Ｐゴシック" panose="020B0600070205080204" pitchFamily="50" charset="-128"/>
              </a:rPr>
              <a:t>ヘクシャーは，スウェーデンの経済学者。</a:t>
            </a:r>
          </a:p>
          <a:p>
            <a:r>
              <a:rPr lang="ja-JP" altLang="en-US" dirty="0">
                <a:latin typeface="ＭＳ Ｐゴシック" panose="020B0600070205080204" pitchFamily="50" charset="-128"/>
                <a:ea typeface="ＭＳ Ｐゴシック" panose="020B0600070205080204" pitchFamily="50" charset="-128"/>
              </a:rPr>
              <a:t>ストックホルム生まれ。ウプサラ大学で博士号を取得。</a:t>
            </a:r>
            <a:r>
              <a:rPr lang="en-US" altLang="ja-JP" dirty="0">
                <a:latin typeface="ＭＳ Ｐゴシック" panose="020B0600070205080204" pitchFamily="50" charset="-128"/>
                <a:ea typeface="ＭＳ Ｐゴシック" panose="020B0600070205080204" pitchFamily="50" charset="-128"/>
              </a:rPr>
              <a:t>1909</a:t>
            </a:r>
            <a:r>
              <a:rPr lang="ja-JP" altLang="en-US" dirty="0">
                <a:latin typeface="ＭＳ Ｐゴシック" panose="020B0600070205080204" pitchFamily="50" charset="-128"/>
                <a:ea typeface="ＭＳ Ｐゴシック" panose="020B0600070205080204" pitchFamily="50" charset="-128"/>
              </a:rPr>
              <a:t>年から</a:t>
            </a:r>
            <a:r>
              <a:rPr lang="en-US" altLang="ja-JP" dirty="0">
                <a:latin typeface="ＭＳ Ｐゴシック" panose="020B0600070205080204" pitchFamily="50" charset="-128"/>
                <a:ea typeface="ＭＳ Ｐゴシック" panose="020B0600070205080204" pitchFamily="50" charset="-128"/>
              </a:rPr>
              <a:t>1945</a:t>
            </a:r>
            <a:r>
              <a:rPr lang="ja-JP" altLang="en-US" dirty="0">
                <a:latin typeface="ＭＳ Ｐゴシック" panose="020B0600070205080204" pitchFamily="50" charset="-128"/>
                <a:ea typeface="ＭＳ Ｐゴシック" panose="020B0600070205080204" pitchFamily="50" charset="-128"/>
              </a:rPr>
              <a:t>年までストックホルム商科大学（</a:t>
            </a:r>
            <a:r>
              <a:rPr lang="en-US" altLang="ja-JP" dirty="0">
                <a:latin typeface="ＭＳ Ｐゴシック" panose="020B0600070205080204" pitchFamily="50" charset="-128"/>
                <a:ea typeface="ＭＳ Ｐゴシック" panose="020B0600070205080204" pitchFamily="50" charset="-128"/>
              </a:rPr>
              <a:t>Stockholm School of Economics</a:t>
            </a:r>
            <a:r>
              <a:rPr lang="ja-JP" altLang="en-US" dirty="0">
                <a:latin typeface="ＭＳ Ｐゴシック" panose="020B0600070205080204" pitchFamily="50" charset="-128"/>
                <a:ea typeface="ＭＳ Ｐゴシック" panose="020B0600070205080204" pitchFamily="50" charset="-128"/>
              </a:rPr>
              <a:t>）教授。</a:t>
            </a:r>
          </a:p>
          <a:p>
            <a:r>
              <a:rPr lang="ja-JP" altLang="en-US" dirty="0">
                <a:latin typeface="ＭＳ Ｐゴシック" panose="020B0600070205080204" pitchFamily="50" charset="-128"/>
                <a:ea typeface="ＭＳ Ｐゴシック" panose="020B0600070205080204" pitchFamily="50" charset="-128"/>
              </a:rPr>
              <a:t>ストックホルム商科大学でオリーンとともにヘクシャー＝オリーン・モデルを開発した。経済史の分野でも業績がある。</a:t>
            </a:r>
          </a:p>
        </p:txBody>
      </p:sp>
      <p:sp>
        <p:nvSpPr>
          <p:cNvPr id="211" name="Slide Number"/>
          <p:cNvSpPr txBox="1">
            <a:spLocks noGrp="1"/>
          </p:cNvSpPr>
          <p:nvPr>
            <p:ph type="sldNum" sz="quarter" idx="2"/>
          </p:nvPr>
        </p:nvSpPr>
        <p:spPr>
          <a:xfrm>
            <a:off x="16674977" y="9296400"/>
            <a:ext cx="216406" cy="3488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spTree>
    <p:extLst>
      <p:ext uri="{BB962C8B-B14F-4D97-AF65-F5344CB8AC3E}">
        <p14:creationId xmlns:p14="http://schemas.microsoft.com/office/powerpoint/2010/main" val="1603136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補論：ベルティル・オリーン（Bertil Ohlin, 1899 –1979）"/>
          <p:cNvSpPr txBox="1">
            <a:spLocks noGrp="1"/>
          </p:cNvSpPr>
          <p:nvPr>
            <p:ph type="title"/>
          </p:nvPr>
        </p:nvSpPr>
        <p:spPr>
          <a:prstGeom prst="rect">
            <a:avLst/>
          </a:prstGeom>
        </p:spPr>
        <p:txBody>
          <a:bodyPr/>
          <a:lstStyle>
            <a:lvl1pPr defTabSz="443991">
              <a:defRPr sz="6080"/>
            </a:lvl1pPr>
          </a:lstStyle>
          <a:p>
            <a:r>
              <a:rPr lang="ja-JP" altLang="en-US" dirty="0">
                <a:latin typeface="ＭＳ Ｐゴシック" panose="020B0600070205080204" pitchFamily="50" charset="-128"/>
                <a:ea typeface="ＭＳ Ｐゴシック" panose="020B0600070205080204" pitchFamily="50" charset="-128"/>
              </a:rPr>
              <a:t>ベルティル・オリーン</a:t>
            </a:r>
            <a:br>
              <a:rPr lang="ja-JP" altLang="en-US"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a:t>
            </a:r>
            <a:r>
              <a:rPr lang="en-US" altLang="ja-JP" dirty="0" err="1">
                <a:latin typeface="ＭＳ Ｐゴシック" panose="020B0600070205080204" pitchFamily="50" charset="-128"/>
                <a:ea typeface="ＭＳ Ｐゴシック" panose="020B0600070205080204" pitchFamily="50" charset="-128"/>
              </a:rPr>
              <a:t>Bertil</a:t>
            </a:r>
            <a:r>
              <a:rPr lang="en-US" altLang="ja-JP" dirty="0">
                <a:latin typeface="ＭＳ Ｐゴシック" panose="020B0600070205080204" pitchFamily="50" charset="-128"/>
                <a:ea typeface="ＭＳ Ｐゴシック" panose="020B0600070205080204" pitchFamily="50" charset="-128"/>
              </a:rPr>
              <a:t> Ohlin, 1899 –1979</a:t>
            </a:r>
            <a:r>
              <a:rPr lang="ja-JP" altLang="en-US" dirty="0">
                <a:latin typeface="ＭＳ Ｐゴシック" panose="020B0600070205080204" pitchFamily="50" charset="-128"/>
                <a:ea typeface="ＭＳ Ｐゴシック" panose="020B0600070205080204" pitchFamily="50" charset="-128"/>
              </a:rPr>
              <a:t>）</a:t>
            </a:r>
            <a:endParaRPr dirty="0">
              <a:latin typeface="ＭＳ Ｐゴシック" panose="020B0600070205080204" pitchFamily="50" charset="-128"/>
              <a:ea typeface="ＭＳ Ｐゴシック" panose="020B0600070205080204" pitchFamily="50" charset="-128"/>
            </a:endParaRPr>
          </a:p>
        </p:txBody>
      </p:sp>
      <p:sp>
        <p:nvSpPr>
          <p:cNvPr id="214" name="オリーンは、スウェーデンの経済学者。ヘクシャーの学生。…"/>
          <p:cNvSpPr txBox="1">
            <a:spLocks noGrp="1"/>
          </p:cNvSpPr>
          <p:nvPr>
            <p:ph type="body" idx="1"/>
          </p:nvPr>
        </p:nvSpPr>
        <p:spPr>
          <a:prstGeom prst="rect">
            <a:avLst/>
          </a:prstGeom>
        </p:spPr>
        <p:txBody>
          <a:bodyPr anchor="t">
            <a:normAutofit/>
          </a:bodyPr>
          <a:lstStyle/>
          <a:p>
            <a:pPr marL="328929" indent="-328929" defTabSz="432308">
              <a:spcBef>
                <a:spcPts val="3100"/>
              </a:spcBef>
              <a:defRPr sz="2368"/>
            </a:pPr>
            <a:r>
              <a:rPr lang="ja-JP" altLang="en-US" sz="2800" dirty="0">
                <a:latin typeface="ＭＳ Ｐゴシック" panose="020B0600070205080204" pitchFamily="50" charset="-128"/>
                <a:ea typeface="ＭＳ Ｐゴシック" panose="020B0600070205080204" pitchFamily="50" charset="-128"/>
              </a:rPr>
              <a:t>オリーンは，スウェーデンの経済学者。ヘクシャーの学生。</a:t>
            </a:r>
          </a:p>
          <a:p>
            <a:pPr marL="328929" indent="-328929" defTabSz="432308">
              <a:spcBef>
                <a:spcPts val="3100"/>
              </a:spcBef>
              <a:defRPr sz="2368"/>
            </a:pPr>
            <a:r>
              <a:rPr lang="en-US" altLang="ja-JP" sz="2800" dirty="0">
                <a:latin typeface="ＭＳ Ｐゴシック" panose="020B0600070205080204" pitchFamily="50" charset="-128"/>
                <a:ea typeface="ＭＳ Ｐゴシック" panose="020B0600070205080204" pitchFamily="50" charset="-128"/>
              </a:rPr>
              <a:t>1919</a:t>
            </a:r>
            <a:r>
              <a:rPr lang="ja-JP" altLang="en-US" sz="2800" dirty="0">
                <a:latin typeface="ＭＳ Ｐゴシック" panose="020B0600070205080204" pitchFamily="50" charset="-128"/>
                <a:ea typeface="ＭＳ Ｐゴシック" panose="020B0600070205080204" pitchFamily="50" charset="-128"/>
              </a:rPr>
              <a:t>年にストックホルム商科大学で修士号取得。</a:t>
            </a:r>
            <a:r>
              <a:rPr lang="en-US" altLang="ja-JP" sz="2800" dirty="0">
                <a:latin typeface="ＭＳ Ｐゴシック" panose="020B0600070205080204" pitchFamily="50" charset="-128"/>
                <a:ea typeface="ＭＳ Ｐゴシック" panose="020B0600070205080204" pitchFamily="50" charset="-128"/>
              </a:rPr>
              <a:t>1924</a:t>
            </a:r>
            <a:r>
              <a:rPr lang="ja-JP" altLang="en-US" sz="2800" dirty="0">
                <a:latin typeface="ＭＳ Ｐゴシック" panose="020B0600070205080204" pitchFamily="50" charset="-128"/>
                <a:ea typeface="ＭＳ Ｐゴシック" panose="020B0600070205080204" pitchFamily="50" charset="-128"/>
              </a:rPr>
              <a:t>年にストックホルム大学で博士号を取得。</a:t>
            </a:r>
            <a:r>
              <a:rPr lang="en-US" altLang="ja-JP" sz="2800" dirty="0">
                <a:latin typeface="ＭＳ Ｐゴシック" panose="020B0600070205080204" pitchFamily="50" charset="-128"/>
                <a:ea typeface="ＭＳ Ｐゴシック" panose="020B0600070205080204" pitchFamily="50" charset="-128"/>
              </a:rPr>
              <a:t>1929</a:t>
            </a:r>
            <a:r>
              <a:rPr lang="ja-JP" altLang="en-US" sz="2800" dirty="0">
                <a:latin typeface="ＭＳ Ｐゴシック" panose="020B0600070205080204" pitchFamily="50" charset="-128"/>
                <a:ea typeface="ＭＳ Ｐゴシック" panose="020B0600070205080204" pitchFamily="50" charset="-128"/>
              </a:rPr>
              <a:t>年から</a:t>
            </a:r>
            <a:r>
              <a:rPr lang="en-US" altLang="ja-JP" sz="2800" dirty="0">
                <a:latin typeface="ＭＳ Ｐゴシック" panose="020B0600070205080204" pitchFamily="50" charset="-128"/>
                <a:ea typeface="ＭＳ Ｐゴシック" panose="020B0600070205080204" pitchFamily="50" charset="-128"/>
              </a:rPr>
              <a:t>1965</a:t>
            </a:r>
            <a:r>
              <a:rPr lang="ja-JP" altLang="en-US" sz="2800" dirty="0">
                <a:latin typeface="ＭＳ Ｐゴシック" panose="020B0600070205080204" pitchFamily="50" charset="-128"/>
                <a:ea typeface="ＭＳ Ｐゴシック" panose="020B0600070205080204" pitchFamily="50" charset="-128"/>
              </a:rPr>
              <a:t>年までストックホルム商科大学教授。</a:t>
            </a:r>
          </a:p>
          <a:p>
            <a:pPr marL="328929" indent="-328929" defTabSz="432308">
              <a:spcBef>
                <a:spcPts val="3100"/>
              </a:spcBef>
              <a:defRPr sz="2368"/>
            </a:pPr>
            <a:r>
              <a:rPr lang="en-US" altLang="ja-JP" sz="2800" dirty="0">
                <a:latin typeface="ＭＳ Ｐゴシック" panose="020B0600070205080204" pitchFamily="50" charset="-128"/>
                <a:ea typeface="ＭＳ Ｐゴシック" panose="020B0600070205080204" pitchFamily="50" charset="-128"/>
              </a:rPr>
              <a:t>1933</a:t>
            </a:r>
            <a:r>
              <a:rPr lang="ja-JP" altLang="en-US" sz="2800" dirty="0">
                <a:latin typeface="ＭＳ Ｐゴシック" panose="020B0600070205080204" pitchFamily="50" charset="-128"/>
                <a:ea typeface="ＭＳ Ｐゴシック" panose="020B0600070205080204" pitchFamily="50" charset="-128"/>
              </a:rPr>
              <a:t>年に博士論文を拡張し</a:t>
            </a:r>
            <a:r>
              <a:rPr lang="en-US" altLang="ja-JP" sz="2800" dirty="0">
                <a:latin typeface="ＭＳ Ｐゴシック" panose="020B0600070205080204" pitchFamily="50" charset="-128"/>
                <a:ea typeface="ＭＳ Ｐゴシック" panose="020B0600070205080204" pitchFamily="50" charset="-128"/>
              </a:rPr>
              <a:t>Interregional and International Trade</a:t>
            </a:r>
            <a:r>
              <a:rPr lang="ja-JP" altLang="en-US" sz="2800" dirty="0">
                <a:latin typeface="ＭＳ Ｐゴシック" panose="020B0600070205080204" pitchFamily="50" charset="-128"/>
                <a:ea typeface="ＭＳ Ｐゴシック" panose="020B0600070205080204" pitchFamily="50" charset="-128"/>
              </a:rPr>
              <a:t>と題した書籍を公刊し，ヘクシャー＝オリーン・モデルを展開した。</a:t>
            </a:r>
          </a:p>
          <a:p>
            <a:pPr marL="328929" indent="-328929" defTabSz="432308">
              <a:spcBef>
                <a:spcPts val="3100"/>
              </a:spcBef>
              <a:defRPr sz="2368"/>
            </a:pPr>
            <a:r>
              <a:rPr lang="ja-JP" altLang="en-US" sz="2800" dirty="0">
                <a:latin typeface="ＭＳ Ｐゴシック" panose="020B0600070205080204" pitchFamily="50" charset="-128"/>
                <a:ea typeface="ＭＳ Ｐゴシック" panose="020B0600070205080204" pitchFamily="50" charset="-128"/>
              </a:rPr>
              <a:t>国際貿易理論への貢献によって，イギリスの経済学者ジェイムズ・ミード（</a:t>
            </a:r>
            <a:r>
              <a:rPr lang="en-US" altLang="ja-JP" sz="2800" dirty="0">
                <a:latin typeface="ＭＳ Ｐゴシック" panose="020B0600070205080204" pitchFamily="50" charset="-128"/>
                <a:ea typeface="ＭＳ Ｐゴシック" panose="020B0600070205080204" pitchFamily="50" charset="-128"/>
              </a:rPr>
              <a:t>James Meade</a:t>
            </a:r>
            <a:r>
              <a:rPr lang="ja-JP" altLang="en-US" sz="2800" dirty="0">
                <a:latin typeface="ＭＳ Ｐゴシック" panose="020B0600070205080204" pitchFamily="50" charset="-128"/>
                <a:ea typeface="ＭＳ Ｐゴシック" panose="020B0600070205080204" pitchFamily="50" charset="-128"/>
              </a:rPr>
              <a:t>）とともに，</a:t>
            </a:r>
            <a:r>
              <a:rPr lang="en-US" altLang="ja-JP" sz="2800" dirty="0">
                <a:latin typeface="ＭＳ Ｐゴシック" panose="020B0600070205080204" pitchFamily="50" charset="-128"/>
                <a:ea typeface="ＭＳ Ｐゴシック" panose="020B0600070205080204" pitchFamily="50" charset="-128"/>
              </a:rPr>
              <a:t>1977</a:t>
            </a:r>
            <a:r>
              <a:rPr lang="ja-JP" altLang="en-US" sz="2800" dirty="0">
                <a:latin typeface="ＭＳ Ｐゴシック" panose="020B0600070205080204" pitchFamily="50" charset="-128"/>
                <a:ea typeface="ＭＳ Ｐゴシック" panose="020B0600070205080204" pitchFamily="50" charset="-128"/>
              </a:rPr>
              <a:t>年にノーベル経済学賞を受賞。</a:t>
            </a:r>
          </a:p>
          <a:p>
            <a:pPr marL="328929" indent="-328929" defTabSz="432308">
              <a:spcBef>
                <a:spcPts val="3100"/>
              </a:spcBef>
              <a:defRPr sz="2368"/>
            </a:pPr>
            <a:r>
              <a:rPr lang="ja-JP" altLang="en-US" sz="2800" dirty="0">
                <a:latin typeface="ＭＳ Ｐゴシック" panose="020B0600070205080204" pitchFamily="50" charset="-128"/>
                <a:ea typeface="ＭＳ Ｐゴシック" panose="020B0600070205080204" pitchFamily="50" charset="-128"/>
              </a:rPr>
              <a:t>政治家としても活動した。スウェーデン・リベラル党の党首を</a:t>
            </a:r>
            <a:r>
              <a:rPr lang="en-US" altLang="ja-JP" sz="2800" dirty="0">
                <a:latin typeface="ＭＳ Ｐゴシック" panose="020B0600070205080204" pitchFamily="50" charset="-128"/>
                <a:ea typeface="ＭＳ Ｐゴシック" panose="020B0600070205080204" pitchFamily="50" charset="-128"/>
              </a:rPr>
              <a:t>1944</a:t>
            </a:r>
            <a:r>
              <a:rPr lang="ja-JP" altLang="en-US" sz="2800" dirty="0">
                <a:latin typeface="ＭＳ Ｐゴシック" panose="020B0600070205080204" pitchFamily="50" charset="-128"/>
                <a:ea typeface="ＭＳ Ｐゴシック" panose="020B0600070205080204" pitchFamily="50" charset="-128"/>
              </a:rPr>
              <a:t>年から</a:t>
            </a:r>
            <a:r>
              <a:rPr lang="en-US" altLang="ja-JP" sz="2800" dirty="0">
                <a:latin typeface="ＭＳ Ｐゴシック" panose="020B0600070205080204" pitchFamily="50" charset="-128"/>
                <a:ea typeface="ＭＳ Ｐゴシック" panose="020B0600070205080204" pitchFamily="50" charset="-128"/>
              </a:rPr>
              <a:t>1967</a:t>
            </a:r>
            <a:r>
              <a:rPr lang="ja-JP" altLang="en-US" sz="2800" dirty="0">
                <a:latin typeface="ＭＳ Ｐゴシック" panose="020B0600070205080204" pitchFamily="50" charset="-128"/>
                <a:ea typeface="ＭＳ Ｐゴシック" panose="020B0600070205080204" pitchFamily="50" charset="-128"/>
              </a:rPr>
              <a:t>年までの長きにわたり務めた。</a:t>
            </a:r>
            <a:r>
              <a:rPr lang="en-US" altLang="ja-JP" sz="2800" dirty="0">
                <a:latin typeface="ＭＳ Ｐゴシック" panose="020B0600070205080204" pitchFamily="50" charset="-128"/>
                <a:ea typeface="ＭＳ Ｐゴシック" panose="020B0600070205080204" pitchFamily="50" charset="-128"/>
              </a:rPr>
              <a:t>1944</a:t>
            </a:r>
            <a:r>
              <a:rPr lang="ja-JP" altLang="en-US" sz="2800" dirty="0">
                <a:latin typeface="ＭＳ Ｐゴシック" panose="020B0600070205080204" pitchFamily="50" charset="-128"/>
                <a:ea typeface="ＭＳ Ｐゴシック" panose="020B0600070205080204" pitchFamily="50" charset="-128"/>
              </a:rPr>
              <a:t>年から</a:t>
            </a:r>
            <a:r>
              <a:rPr lang="en-US" altLang="ja-JP" sz="2800" dirty="0">
                <a:latin typeface="ＭＳ Ｐゴシック" panose="020B0600070205080204" pitchFamily="50" charset="-128"/>
                <a:ea typeface="ＭＳ Ｐゴシック" panose="020B0600070205080204" pitchFamily="50" charset="-128"/>
              </a:rPr>
              <a:t>1945</a:t>
            </a:r>
            <a:r>
              <a:rPr lang="ja-JP" altLang="en-US" sz="2800" dirty="0">
                <a:latin typeface="ＭＳ Ｐゴシック" panose="020B0600070205080204" pitchFamily="50" charset="-128"/>
                <a:ea typeface="ＭＳ Ｐゴシック" panose="020B0600070205080204" pitchFamily="50" charset="-128"/>
              </a:rPr>
              <a:t>年までの短い期間，商務大臣（</a:t>
            </a:r>
            <a:r>
              <a:rPr lang="en-US" altLang="ja-JP" sz="2800" dirty="0">
                <a:latin typeface="ＭＳ Ｐゴシック" panose="020B0600070205080204" pitchFamily="50" charset="-128"/>
                <a:ea typeface="ＭＳ Ｐゴシック" panose="020B0600070205080204" pitchFamily="50" charset="-128"/>
              </a:rPr>
              <a:t>Minister for Trade</a:t>
            </a:r>
            <a:r>
              <a:rPr lang="ja-JP" altLang="en-US" sz="2800" dirty="0">
                <a:latin typeface="ＭＳ Ｐゴシック" panose="020B0600070205080204" pitchFamily="50" charset="-128"/>
                <a:ea typeface="ＭＳ Ｐゴシック" panose="020B0600070205080204" pitchFamily="50" charset="-128"/>
              </a:rPr>
              <a:t>）も務めた。</a:t>
            </a:r>
          </a:p>
        </p:txBody>
      </p:sp>
      <p:sp>
        <p:nvSpPr>
          <p:cNvPr id="215" name="Slide Number"/>
          <p:cNvSpPr txBox="1">
            <a:spLocks noGrp="1"/>
          </p:cNvSpPr>
          <p:nvPr>
            <p:ph type="sldNum" sz="quarter" idx="2"/>
          </p:nvPr>
        </p:nvSpPr>
        <p:spPr>
          <a:xfrm>
            <a:off x="16674977" y="9296400"/>
            <a:ext cx="216406" cy="3488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spTree>
    <p:extLst>
      <p:ext uri="{BB962C8B-B14F-4D97-AF65-F5344CB8AC3E}">
        <p14:creationId xmlns:p14="http://schemas.microsoft.com/office/powerpoint/2010/main" val="236224875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225</TotalTime>
  <Words>2204</Words>
  <Application>Microsoft Macintosh PowerPoint</Application>
  <PresentationFormat>Custom</PresentationFormat>
  <Paragraphs>273</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ＭＳ Ｐゴシック</vt:lpstr>
      <vt:lpstr>游ゴシック</vt:lpstr>
      <vt:lpstr>ヒラギノ角ゴ ProN W3</vt:lpstr>
      <vt:lpstr>ヒラギノ角ゴ ProN W6</vt:lpstr>
      <vt:lpstr>Cambria Math</vt:lpstr>
      <vt:lpstr>Helvetica Neue Light</vt:lpstr>
      <vt:lpstr>Helvetica Neue Thin</vt:lpstr>
      <vt:lpstr>White</vt:lpstr>
      <vt:lpstr>第5章 生産要素が貿易を決める</vt:lpstr>
      <vt:lpstr>PowerPoint Presentation</vt:lpstr>
      <vt:lpstr>本章の問い</vt:lpstr>
      <vt:lpstr>1 ヘクシャー ＝ オリーン・モデル</vt:lpstr>
      <vt:lpstr>産業内貿易</vt:lpstr>
      <vt:lpstr>ヘクシャー＝オリーン・モデル </vt:lpstr>
      <vt:lpstr>PowerPoint Presentation</vt:lpstr>
      <vt:lpstr>エリ・ヘクシャー （Eli Heckscher, 1879–1952）</vt:lpstr>
      <vt:lpstr>ベルティル・オリーン （Bertil Ohlin, 1899 –1979）</vt:lpstr>
      <vt:lpstr>生産要素</vt:lpstr>
      <vt:lpstr>2 生産要素と完全雇用条件</vt:lpstr>
      <vt:lpstr>固定技術係数</vt:lpstr>
      <vt:lpstr>資源（生産要素賦存）</vt:lpstr>
      <vt:lpstr>PowerPoint Presentation</vt:lpstr>
      <vt:lpstr>PowerPoint Presentation</vt:lpstr>
      <vt:lpstr>大卒労働者の完全雇用条件</vt:lpstr>
      <vt:lpstr>高卒労働者の完全雇用条件</vt:lpstr>
      <vt:lpstr>アメリカの生産可能性フロンティア</vt:lpstr>
      <vt:lpstr>PowerPoint Presentation</vt:lpstr>
      <vt:lpstr>PowerPoint Presentation</vt:lpstr>
      <vt:lpstr>メキシコの生産可能性フロンティア</vt:lpstr>
      <vt:lpstr>各国の生産量</vt:lpstr>
      <vt:lpstr>限界代替率</vt:lpstr>
      <vt:lpstr>限界代替率と相対価格</vt:lpstr>
      <vt:lpstr>PowerPoint Presentation</vt:lpstr>
      <vt:lpstr>相対価格の違いと貿易</vt:lpstr>
      <vt:lpstr>交易条件</vt:lpstr>
      <vt:lpstr>ヘクシャー = オリーン定理</vt:lpstr>
      <vt:lpstr>貿易</vt:lpstr>
      <vt:lpstr>PowerPoint Presentation</vt:lpstr>
      <vt:lpstr>レオンチェフの逆説</vt:lpstr>
      <vt:lpstr>ワシリー・レオンチェフ （Wassily Leontief, 1905–1999）</vt:lpstr>
      <vt:lpstr>移民</vt:lpstr>
      <vt:lpstr>タデウシュ・リプチンスキー Tadeusz Rybczynski（1923–1998）</vt:lpstr>
      <vt:lpstr>オランダ病</vt:lpstr>
      <vt:lpstr>3 要素価格とゼロ利潤条件</vt:lpstr>
      <vt:lpstr>要素価格</vt:lpstr>
      <vt:lpstr>固定技術係数</vt:lpstr>
      <vt:lpstr>完全競争</vt:lpstr>
      <vt:lpstr>ゼロ利潤条件①</vt:lpstr>
      <vt:lpstr>ゼロ利潤条件②</vt:lpstr>
      <vt:lpstr>PowerPoint Presentation</vt:lpstr>
      <vt:lpstr>要素価格均等化定理の仕組み</vt:lpstr>
      <vt:lpstr>要素価格均等化定理</vt:lpstr>
      <vt:lpstr>財価格の変化とゼロ利潤条件</vt:lpstr>
      <vt:lpstr>ストルパー ＝ サミュエルソン定理</vt:lpstr>
      <vt:lpstr>本章の問いの答え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ヘクシャー=オリーン・モデル</dc:title>
  <cp:lastModifiedBy>Ayumu Tanaka</cp:lastModifiedBy>
  <cp:revision>177</cp:revision>
  <dcterms:modified xsi:type="dcterms:W3CDTF">2023-10-31T05:26:01Z</dcterms:modified>
</cp:coreProperties>
</file>