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4" autoAdjust="0"/>
    <p:restoredTop sz="94660"/>
  </p:normalViewPr>
  <p:slideViewPr>
    <p:cSldViewPr snapToGrid="0">
      <p:cViewPr>
        <p:scale>
          <a:sx n="140" d="100"/>
          <a:sy n="140" d="100"/>
        </p:scale>
        <p:origin x="59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0:35.2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1,'56'0,"-1"0,1 0,0 0,-4 0,0 0,3 0,-1 0,0 0,0 0,-1 0,-2 0,42 0,-14 0,-13 1,-22 1,-15 0,-11-1,-7-1,5 0,7 0,15 0,10 0,1 0,-9 0,-12 0,-13 0,0 0,3 0,-5 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3:00.4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56,'97'0,"-44"0,3 0,15 0,5 0,8 0,2 0,8 0,3 0,-27 0,2 0,0 0,5 0,1 0,0 0,1 0,1 0,0 0,-2 0,-1 0,-1 0,-5 0,-1 0,-3 0,18 0,-3 0,-7 0,-3 0,-10 0,-3 0,40 0,-15 0,-12 0,-4 0,4 0,0 0,-2 0,-12 0,-12 0,-8 0,-1 0,3 0,0 0,-3 0,-4 0,-5 0,-4 0,-5 0,-3 0,-2 0,10 2,7-1,16 1,0-2,-8 0,-11 2,-11-1,-9 6,-12-39,3 29,-7-32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3:13.4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0 123,'58'0,"0"0,4 0,2 0,3 0,0 0,3 0,1 0,-1 0,0 0,-4 0,-1 0,-5 0,-3 0,-1 0,-2 0,42 0,-13-2,-8 0,-11 0,-9-2,-7 2,-9-1,-5-1,-7 2,-2 1,1 1,-2-1,-1-1,-5 0,-4 1,5-4,3 3,16-4,2 0,7 0,-2-2,-4 3,-8 1,-9 3,-9 0,-4-3,6-13,-2 6,-2-5,-7 14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3:18.0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0 205,'88'0,"-32"0,5 0,17 0,6 0,-18 0,4 0,1 0,11 0,3 0,2 0,5 0,2 0,0 0,-1 0,1 0,-2 0,-5 0,-1 0,-2 0,-4 0,-3 0,-1 0,-7 0,-2-1,-1 0,26-2,-2-1,-5-2,-3-2,-6-1,-3-1,-3 0,-1 0,-6 1,-2 0,-8 1,-2 1,33-5,-11 1,-6 2,-2 2,1 1,4 2,7 2,4 1,3 1,6 0,6 0,-44 0,0 0,3 0,0 0,1 0,0 0,-1 0,1 0,1-1,1 0,0-1,0-1,1 0,-1-1,0-1,-1 0,-3 0,-2 0,45-2,-8 0,-9 2,-1 3,-2 0,0 2,-2 0,-5 0,-2 0,-8 0,-6 0,-9 0,-10 0,-7 0,-4 0,-3 0,2 1,4 3,3 1,-1 2,-3-2,-6-2,-7-1,5-7,-3-1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3:24.9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0 191,'80'0,"17"0,-33 0,4 0,12 0,4 0,13 0,3 0,-27 0,3 0,0 0,4 0,2 0,0 0,0 0,1 0,-1 0,-1 0,1 0,-2 0,-6 0,-1-1,-1 0,27-1,-3-1,-8-1,-2 0,-12-2,-2 1,-2-1,-2 1,-6-1,-1-1,-2 1,1-1,-1 1,-1-1,-1 0,0-1,-2 1,-1 0,-1-1,-2 0,-1 1,0 1,49-4,-3 3,1 3,-1 2,-3 1,-3 1,-8-2,-8-1,-6 1,-5 0,-1 2,0-2,-1 0,-3 0,-5-2,-4 2,-2-1,3 0,3 1,7 0,6 1,4 1,4 1,2 4,-4 5,-6 3,-7 0,-10-2,-5-5,-6-2,-7-2,-6-2,-9 0,-2 0,5 0,1 0,7 1,-6 1,-6 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3:34.8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1 282,'75'0,"1"0,7 0,1 0,5-2,2-1,-22 0,2 0,1-2,4-1,1 0,-1-1,-1 0,0-1,-1 1,-4 0,0 0,-1 1,24-1,-2 0,-11 2,-1 1,-4 0,-1 1,-10 0,-2 0,-6 0,-3 1,42-1,-12 1,-7-1,-4 1,-7-1,-6 0,-4-2,-3-1,5-5,1 0,-2 0,-4 0,-4 3,-1 0,0 1,2-1,4 0,0 0,2 1,-3 1,-2 0,2 1,-2 0,2 1,3 1,1 0,2 1,0-1,1 2,-1 1,0 0,-4 0,-6 0,-7 0,-7 2,-3 0,-4 1,-4 0,-4-1,-6-1,-2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3:52.74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0 226,'90'0,"-41"0,2 0,3 0,0 0,5 0,1 0,-3 0,0 0,-4-1,-1 0,41-2,-20-1,-14-2,-16 2,-11-1,-4 0,-2 0,-1 0,-1 0,0 2,1 0,2-1,0 0,0 0,-2 0,-3 0,-1 1,1 1,2 0,3 0,3 0,2 0,3-1,-2 1,1 0,1 0,2 2,8-2,9 0,9-2,12 0,22 1,-39 0,1 1,6 1,1-1,3 1,0 0,-1 0,-1 0,-1 1,0 0,0-1,0-2,-3 0,0-1,-4-2,-2-1,-3 0,-2 0,45-6,-4 0,3 0,-46 8,0 0,2 0,0 1,-2 1,1 0,-1 2,1 0,4-1,1 1,6 1,2 0,10 0,1 0,3 0,3 0,6 0,3 0,1 0,2 0,4 0,2 0,-32 0,1 0,-2 0,28 0,-1 0,-2 0,0 0,-4 0,0 0,0 0,-1 0,-3 0,-1 0,-2 0,-2 0,-6 0,-2 0,-6 1,0 1,-5 0,-1 2,-5 0,-2 2,47 8,-49-8,1 0,1-2,1-1,2 0,-1-1,0-2,-2 0,46 0,-11 0,-9 0,-2 2,-4 1,-1-1,-3 1,-5 0,-2 2,-4 3,-2-1,-3-2,-2-3,-4-1,-1-1,0 0,1 0,2 0,-2 0,-1 0,0 0,1 0,4 0,2 0,2 0,3 0,0-2,1-3,-3-2,-2-1,-3 0,-3 3,5 2,6 3,7 0,3 0,-2 0,-8 0,-6-2,-5-3,-3-3,-3-2,-3 3,-5 3,-3 3,-3 1,-5 0,-3 0,-3 0,-1 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4:10.0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1 246,'59'2,"0"-1,21 1,5-1,-15-1,4 0,1 0,9 0,1 0,3 0,4 0,2 0,1 0,3 0,1 0,0 0,-21 0,1 0,0 0,0 0,1 0,0 0,0 0,0 0,-4 0,0 0,-1 0,-1 0,19 0,0 0,-2 0,-5 0,-1 0,0 0,-4 0,0 0,-1 0,-4 0,-1 0,-1 0,-4 0,-1 0,0 0,28 0,-1 0,-5 0,-1 0,-4-1,0 0,-6-1,-2-1,-7 0,-3-1,-6-1,-1 1,-6-1,-1 0,44-4,-8-3,-3 0,-6 1,-7 0,-7 3,-4 2,1 2,0 2,3 2,0-2,3-3,7-3,0-1,1 0,-4 3,-10 3,-12 0,-16 3,-14 0,-11 0,-5-20,-5 4,-1-20,0 23,0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7:43.7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0,'72'0,"-1"0,5 0,-1 0,-5 0,-1 0,4 0,-1 0,0 0,0 0,0 0,-1 0,1 0,-3 0,-4 1,-4 0,-6-1,-4 2,31 2,-19 2,-20-1,-15-2,-11-1,-7-2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2:21.2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1,'79'0,"0"0,10 0,3 0,-26 0,1 0,2 0,6 0,2 0,1 0,4 0,0 0,0 0,1 0,0 0,-2 0,-6 0,-1 0,-1 0,-5 0,-1 0,-2 0,25 0,-4 0,-12 0,-3 0,-4 0,-2 0,-6 0,-2 0,-4 2,-2 1,48 5,-7 2,-17 0,-20-5,-20-3,-14-2,-9 0,4 0,1 0,19 0,13 0,14 0,-1 0,-11 0,-16 0,-16 0,-10 0,-6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2:25.9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1,'50'2,"1"0,0-1,0 0,36-1,9 0,-45 0,1 0,-1 0,0 0,1 0,0 0,0 0,-1 0,46 0,-6 0,-10 0,-6 0,-4 0,-5 0,-6 0,-7 0,-8 0,-8 0,-8 0,-7-1,-4-1,-2 0,-3 0,10 2,5 0,20 0,12 0,14 0,0 0,-7 0,-9 0,-11 0,-4 0,-1 0,4 0,6 0,0 0,-5 0,-4 0,-10 0,-7 0,-8 0,-5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0:37.1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0,'87'0,"1"0,10 0,-46 0,0 0,3 0,1 0,3 0,0 0,-1 3,-1 0,3 3,0 1,-1 1,-1 1,-3 2,-1 0,-3-2,-1-1,35 7,-13-6,-17-4,-14-3,-10-2,-9 0,-5 0,-6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2:28.45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10,'79'-3,"-5"1,-18 0,6 0,6 2,7 0,1 0,0 0,-7 0,-8 0,-12 0,-11 0,-11 0,-10 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2:33.9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1 147,'63'0,"1"0,3 0,0 0,1 0,0 0,3 0,0 0,0 0,0 0,1 0,-1 0,0 0,0 0,0-1,-1-1,1-1,-1-1,1-3,0-1,1-2,0-2,-2 1,-1 0,-4 0,-2 1,-5 2,-3 2,43-7,-12 3,-8 1,-10 2,-10 4,-11 2,-9 1,-3 0,-2 0,1 0,0 0,-2 0,-2 0,-5 0,-5 0,-6 0,3 0,5 0,10 0,5 0,-4 0,-7 0,-14 0,-6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2:43.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1 186,'70'0,"0"0,0 0,7 0,1 0,2 0,7 0,2 0,0 0,2 0,-1 0,-1 0,-3 0,-2 0,-2 0,-6 0,-2 0,-3 0,17 0,-3 0,-6 1,-3-2,-10 0,-3-2,-9-1,-2-2,40-7,-22 1,-22 4,-18 4,-14 1,-5 0,22-7,3-5,29-7,-3 1,-6 3,-13 5,-15 6,-11 4,-7 2,5-7,-1-3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3:26.8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0,'47'64,"5"3,3-6,10 8,5 2,0-3,-2-2,-5-7,-2-3,-4-8,-4-7,-5-5,-5-7,-2-1,-1-2,0 1,0-1,-1-2,-1-1,-3-3,1 0,1-2,3 0,2-3,2 0,2 0,1 1,1 1,1 0,-1 1,0-1,4 0,2 2,11 3,10 8,11 8,-38-16,1 1,3 2,0-1,2 1,1 0,0 1,0 0,-1-2,0 0,-3-2,-1 0,-3-2,-1-2,38 13,-8-3,-5-6,-3-1,1-1,1-1,0 3,0 0,-2-1,2 1,4 0,1 0,1 4,-3 0,-2 0,3 3,4 4,8 6,-38-16,2 2,2 2,1 2,1 0,1 2,1 0,1 0,1 2,0-1,-1-2,1 0,-1-1,1-3,-4-2,0-3,-4-4,0-1,45 11,-7-5,-2-6,-2-4,-4-1,1-1,-4 0,-1 0,-5 0,-4 2,-2 2,-3 3,1 2,2 2,0 2,6 3,1 0,2 1,0-3,0 0,3-6,-2-6,-4-4,-10-5,-9-1,-4 0,1 1,3 2,0 3,-3 2,-4 3,-5 1,-4-2,-1 2,-1-1,-1-1,-5-3,-5-3,-5-3,1-1,3 0,2-2,0-2,-5 0,-8-1,-54 26,32-19,-38 22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3:29.4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1,'27'72,"8"0,5-19,5 1,3-4,2-7,1-6,2-1,-2-2,-2-1,-2 2,-1-4,-2 2,-3 0,-3-1,-1 1,2 0,5 2,5 3,4 1,3-2,4-1,5-2,11 4,7 5,5 5,-44-23,-1 2,40 25,-6 0,-3 0,-2 1,0 4,0 0,2 6,-1-3,-3 1,-1-2,-4-7,-5-1,-1-4,-3-2,0-1,2 1,2 0,5 4,5 3,7 4,-37-25,2 0,0-1,0 1,2 1,-1-1,0 0,1 0,0 0,1-1,1 2,0 0,0-2,-1 0,0-1,-1 0,39 26,-3-4,3-1,-39-25,0 0,3 1,1 0,2 0,1-1,-1-1,1 0,-3-3,0-2,42 14,-4-5,-1-2,-37-13,2 1,10 2,1 1,5 2,1-1,5 2,0 0,-2-2,-2 0,-5-3,-2-1,-2-1,-1 0,-7-2,-2 0,38 9,-19-3,-17-6,-15-5,-10-2,-6 1,-6 2,-2 4,-2 5,-3-4,1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3:30.3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0,'94'0,"-42"0,2 0,0 0,0 0,4 0,0 0,-2 0,-1 0,0 0,-2 0,1 0,-1 0,37 0,-17 2,-23 1,-18 1,-14 1,-8-2,12 4,6 0,19 2,2-1,-6-4,-11-2,-17-2,-8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03:31.4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7,'59'0,"0"0,-5 0,0 0,-2 0,0 0,43 0,-18 0,-15 0,-25 0,-18 0,-9-2,12 1,15-1,33 0,12 6,-4 3,-21 2,-30-2,-16-4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00.19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1,'52'54,"14"13,-21-22,2 2,5 6,1 1,6 6,2 0,0 0,0 0,0-2,1 1,2 1,1-1,-4-2,0 0,1 3,0 0,1 2,-1 1,2 3,0-1,-2 0,0 0,-5-5,-1-2,-7-5,-1-3,-7-6,-2-2,-2-3,-3-1,28 34,-3-2,2 7,-30-36,0 0,3 4,1 0,1 3,1 0,-1 1,1 0,0 2,1 1,0-1,0 1,0 2,2 0,0 1,1-1,0 1,1-1,-1-1,0 0,-2-4,-1-1,-4-3,0-2,24 32,-6-9,1-2,-1 1,4 4,1 6,-2 4,-25-37,0 2,1 1,1 2,1 1,1 0,1 2,1 2,0 1,2 1,2 5,1 0,2 3,2 0,2 2,2-1,5 3,2-1,2 2,2 0,5 4,0 0,-1-1,0 0,-3-3,-2 1,1 2,-3 1,-3 1,-2 2,-1 4,-2 1,-3 4,-2 2,-2 1,-2 2,-14-27,0 1,-2 0,10 32,-1 0,-3 1,-1-1,-3-2,-1-1,-3-6,0-1,-1-6,0-3,-4-10,0-5,9 36,-6-32,-8-27,-5-22,-5-11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03.44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1,'45'46,"0"0,5 7,3 2,9 10,2 4,-15-17,0 1,2 3,5 5,2 3,0 0,1 1,0 0,0-1,-2-4,0 0,-2-1,-2-3,-1-1,-1-2,-4-4,0-1,-1-1,19 19,-1-1,-2-3,-1 0,2 1,0 1,-3 0,-1 1,-2-1,-2 0,-1 1,-2 0,-4-4,-2-1,-5-5,-1-1,-3-3,0-1,-5-6,0 0,-2-4,2 0,1 1,2-1,2 3,2-1,7 4,3 1,4 6,2 0,1 4,1 1,1 3,-2 3,-3 0,-2 1,-3-2,-2 0,-3-2,-1 0,-4-4,-1-1,-5-3,0 0,-4-2,-1 0,-1-1,-3-1,16 42,-6-6,-5-10,-6-10,-1-3,-2 2,0 4,-4 6,-6-1,-5-5,-4-3,0-9,7-15,22-11,24-7,23 6,-27-7,2 3,4 6,0 2,2 4,0 2,-2 1,-1 0,-7-3,-2 0,-6-4,-3 0,27 25,-10-7,-6-8,-5-5,-5-6,0-3,2 0,3 0,3 3,0 2,-1 3,-2 2,-1 1,-2 2,-3-2,0 0,-3 0,3 0,3 2,4 2,3 4,-3-1,-2-2,-1-2,-4-5,1-1,5 3,11 9,15 14,-28-28,1 2,3 4,0 1,-2-1,-1 1,-1-2,-2 0,-3 0,-1-1,25 30,-7-9,-11-13,-9-14,-7-10,-11-12,-5-5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20.94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0,'43'0,"1"0,-2 0,0 0,-3 0,-4 0,-4 0,-4 0,-4 0,-3 0,-2 0,1 0,-1 0,0 0,0 0,-3 0,-3 0,-3 5,5-4,2 6,9-4,-4-1,-1 1,-5-1,-8 0,-3-1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0:56.5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1,'95'2,"-37"2,4 0,10 3,3 1,4 2,1 0,2 1,0-1,-3 0,-1-1,-2-2,0 0,0-1,-1-1,-6 0,-1 0,-7-1,-1-1,-8 1,-2 0,37 2,-9 0,-5-1,2-1,1 0,4-1,0-1,-9-2,-11 0,-14 0,-8 0,-6 0,-1 0,-2 0,-1 2,-1 0,1 1,2 1,2-2,3 1,2-2,0 1,0 0,-1 0,-2-1,-2 1,-6-1,-4-1,-7 0,5 0,4 0,19 0,8 0,1 1,-9 1,-15 1,-13 0,-5-1,9-1,2-1,14 0,-1-1,-4-2,-7 0,-9 0,-5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22.15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0,'54'0,"1"0,-1 0,1 0,-3 0,-8 0,-13 0,-10 2,-10-1,-3 1,7 0,5-2,12 0,-2 0,-3 0,-11 0,-8 0,-4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31.01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20 92,'88'0,"0"0,-14 0,3 0,-2 0,-5 3,-8 2,-16 2,-14 0,-11-1,-10 0,-5-2,-13 11,-11-2,-17 16,-15 0,-8 1,-6-3,-1-7,5-9,3-6,4-7,3-7,4-7,6-3,9 3,10 3,11 5,6 1,4-4,10-3,18-16,17-6,15-5,-1 6,-10 9,-8 12,-7 6,-2 5,0 6,-1 7,1 8,-3 5,-6-1,-5-3,-8-6,-4-4,0-1,1-3,1 5,3 1,-2 1,-3-4,0-2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34.12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39 3,'75'0,"-6"0,-16 0,0 0,-3 0,-2 0,-6 0,-6 0,-5 0,-7 0,-6 0,-4 0,-4 0,3 0,4 0,10 2,9 0,4 3,-2 0,-4 1,-8 2,-6-2,-7-3,-5-3,-35-13,-5 9,-45-9,-10 13,35 0,-2 0,-1 0,1 0,-41 0,24-2,21-1,20 1,12 0,8 2,3 0,-10 4,1 4,-8 6,6 7,2 0,5-1,3-3,3-6,6-3,30-2,3-1,3-2,-12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5:18:35.80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1,'69'0,"12"0,18 0,0 0,-12 0,-18 0,-18 0,-20 0,-12 0,-9 0,-2 0,13 0,10 0,21 0,0 0,-9 0,-15 0,-15 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2:04.5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1,'69'0,"-2"0,-6 0,-3 0,1 0,-2 0,1 0,1 2,-3 1,-5 3,-6 0,-3-1,-2 0,0 1,0 2,-5-1,0 0,-3-2,1 0,2 0,1-1,1-1,1 0,-1-1,3 0,5 0,5-1,2 1,3 0,-2 2,-3-1,-1-1,-2 1,-1-1,-1 0,-3 0,-2-2,-1 0,3 2,5 1,7 1,4 2,2 0,-1 2,-1-1,-3-1,-5-2,-8 0,-6-1,-7-2,-6 0,-5-1,-5 0,10 0,5 0,10 0,-4 0,-10 0,-9 0,-7-15,-3-3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2:07.4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0,'66'0,"-1"0,7 0,2 0,10 0,3 0,7 0,1 0,-3 0,-2 0,-5 0,-1 0,-7 1,-3 1,-7 1,-2-1,1 1,-2 1,0 0,-1-1,-2 0,-1-1,-4-1,-2 1,39 2,-23-2,-21 1,-13 0,-10-1,-6 0,-4 0,-1 0,-1-1,15 0,14 1,20 2,11 2,-6 1,-14-2,-18-1,-18-1,-10 0,-6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2:16.0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0,'76'0,"4"0,1 0,0 0,-6 0,-13 0,-12 0,-8 0,-6 0,-5 0,-5 0,-4 0,-2 0,-1 0,-1 0,-1 0,-1 0,-1 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2:19.3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46,'61'0,"-1"0,0 0,1 0,-1 0,2 0,13 0,3 0,6 0,2 0,13 0,2 0,-30 0,0 0,0 0,-3 0,0 0,1 0,0 0,1 0,0 0,29 0,-1 0,-6 1,0 0,-1 0,-1 1,-6 1,-2 0,-5 0,-2 2,-6-1,-4 0,-7 1,-4 0,42 2,-9 0,-1-3,-4-1,-5-1,-7-2,-3 0,2 0,6 0,2-2,4-4,1-4,5-3,2-1,-2 2,0 0,-1 5,7 2,5 1,-47 2,-1 1,3 0,0-1,2 1,2 0,6-1,2 1,4-1,1 1,1-1,0 0,5 1,1 0,1 1,1 0,5 0,3 0,-22 0,3 0,1 0,6 1,2 1,3 0,10 2,3 0,2 2,-17-2,2 2,1-1,0 2,6 0,1 1,0 1,0-1,-1 2,1-1,0 1,-1 0,-3-1,-1 1,0 0,-1-1,-6 0,0 0,-2-1,-1 0,18 0,-3-1,-1-1,-7-1,-2-2,-1 0,-7-2,-1 0,-1 0,24-1,-3 0,-10 0,-3 0,-7 0,-2 0,-10 0,-2 0,40 0,-13 0,-10 0,-7 0,-4 0,2 0,6 0,2 0,-2 0,-7-2,-9-1,-5-3,3-1,7-1,3-1,6 0,-1 1,0 1,7 3,1 0,0 1,-4 1,-7 0,-8 2,-9 0,-9 0,-12 0,-8-1,-6-2,9-17,-3-1,1-1,-8 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2:51.5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0 225,'58'0,"-1"0,13 0,6 0,-11 0,4 0,3 0,16 0,3 0,5 0,-12 0,3 0,3 0,0 0,-11 0,0 0,2 0,0 0,1 0,3 0,0 0,1 0,0 0,-1 0,-1 0,-1 1,0-1,-1 0,0-1,16 1,-1-1,0 0,-1-1,-1 1,-1-2,0 1,0-2,-3 0,1 0,-1-1,-1 0,-4 0,0-1,0 0,-2 0,-3 0,-1 1,0-1,-2 1,19-1,-2 1,-2 0,-10 2,-3 0,-2 1,-8 0,-1 1,-2 1,19 0,-3 0,-8 0,-3 0,-4 0,-2 0,-5 0,-2 0,-4 0,-2 0,-2 0,-2 0,45 0,-8 0,-8 0,-7 0,-5-3,4-2,3-4,5-3,1 1,1 0,-1 2,1 3,2 3,3 2,9 1,-44 0,0 0,5 0,1 0,2 0,2 0,2 0,2 0,1 0,0 0,1 0,-1 0,-2 0,-2 0,-3 0,-2 0,-2 0,-1 0,44 0,-4 0,-5 0,-3-2,-2-1,-5-2,-8 0,-5-1,0 1,-4 0,-1 3,-6 1,-12 1,-11 0,-10 0,-5 0,6 0,9 0,12 0,4 0,-8-2,-11-1,-14-3,-60 4,35-2,-40 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04:32:53.6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32,'91'-3,"-39"1,3 1,14 1,5 0,6 0,2 0,4 0,0 0,-2 0,0 0,-7 0,-3 0,-4 0,-3 0,-7 0,-3 0,-5 0,-1 0,37-1,-7-4,-2 0,1-2,-2 3,-8 1,-12 2,-14 1,-8 0,-6 0,-4 0,0 0,-4 0,0 0,1 0,3 0,9 0,0 0,-2 0,-8 0,-9 0,-4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F119E-9E98-E6EE-7D43-8B7DA7CBAEA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1E3B3D-DD50-5480-A1B8-84ACB3F6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7BA45AF-4D3C-561A-EAE0-8D208EF5C731}"/>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0D68B2A4-D3FE-5F77-7FDA-3186700CD8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6D29AC-7904-8892-ADDD-864F9B827FD5}"/>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326243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DBC48-59FA-96B2-EFC3-9EE52E99B6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D9B171-B222-DFE3-1FFA-24F668EFD8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D57609-662C-9E3F-EBAE-0FF67F2127C9}"/>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FBFA1354-9D8B-368A-DE0F-57DD8D05A8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CA4D93-93B8-AED1-4902-B3E4C924CCB5}"/>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286384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B500FC-269B-8DD3-CDBD-3C8D3D2FBE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1F27C0-89F2-5C81-B806-660EC676997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4B2A9C-7D3D-A97A-E15E-51472716629E}"/>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B10462E2-88DE-1B38-C123-7375F6333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CA26CA-1B40-8A44-3502-D3DB2F25CAF8}"/>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63073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865BE-7F79-3FCA-9852-5DB0C944BA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FFC7B5-B730-16E5-1A0F-798E08B279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B562F7-F55C-9A1B-515F-BCFBA203955C}"/>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B829D81B-AEA5-1BE3-B39A-F58DDB27F9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30701B-5125-C546-4D75-89775FB70C34}"/>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168203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38A1D-794C-56E2-7AAF-AE6EEA8EC21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36364E-8B37-1DC8-2E89-F331B2F27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7B2C45A-526C-E544-6002-739FC721D80C}"/>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D46E79A2-8A30-F79C-C918-9322277B3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544E5C-631A-3642-90A3-F692C64B6C67}"/>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402212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34FA7-3529-338C-28C0-6756BB42EF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C449FA-36D9-1AE7-05EC-B5AAC45347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42C567-5037-5E51-D937-1C5DEC8D54F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EE87EF-E2D1-FC52-2725-C418B340BFE7}"/>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3A442308-7168-30D3-CC9A-2ABE3A98E4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9E0D99-EAE2-B1C2-D1F3-CE7912577A29}"/>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19489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D721F-6A8B-7008-AA2A-F0B9E20EA48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324A45-7B6F-A046-826D-F40080A54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C7741C0-18B0-2BE2-3A18-2FCD470316C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E225A2-9DC4-5C26-2FE5-56680A897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14FF3A9-5664-9588-90B3-891CFF97BAE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25A57B-8E1A-FF3A-1758-1F57BC5ABFD6}"/>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8" name="フッター プレースホルダー 7">
            <a:extLst>
              <a:ext uri="{FF2B5EF4-FFF2-40B4-BE49-F238E27FC236}">
                <a16:creationId xmlns:a16="http://schemas.microsoft.com/office/drawing/2014/main" id="{5227DEAE-3A43-4BCF-7B3D-142C995FE2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9226D91-627B-DDB5-4F3B-4C2C1009ADDA}"/>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340651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3FDAB-660D-734E-5941-BF78F624A05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308642-7630-3453-CAE1-9E10570A964C}"/>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4" name="フッター プレースホルダー 3">
            <a:extLst>
              <a:ext uri="{FF2B5EF4-FFF2-40B4-BE49-F238E27FC236}">
                <a16:creationId xmlns:a16="http://schemas.microsoft.com/office/drawing/2014/main" id="{79E5E195-0859-B02D-9AE9-62D21B678B4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D4ED26B-B8A3-7BE0-E1AC-F9547DD3BE6E}"/>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397029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FC6205E-1F2E-4F9A-DE48-1971FA5B1EE6}"/>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3" name="フッター プレースホルダー 2">
            <a:extLst>
              <a:ext uri="{FF2B5EF4-FFF2-40B4-BE49-F238E27FC236}">
                <a16:creationId xmlns:a16="http://schemas.microsoft.com/office/drawing/2014/main" id="{9CDB8470-2EE1-DED6-35DF-2B0B646E6A4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6C2C3E2-CC56-A83F-5E0C-9CAF53670A29}"/>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185941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44399-B1A9-4BA5-575E-30C0D3724B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8EEC7F-C098-D22A-7FCB-74463A4E2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498FC82-F2C0-6757-B0DA-1C7E1FA98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1959E2-E22F-A211-E9D0-D2EA696CE55A}"/>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87A4ECAF-BD25-86AE-18CF-422C9D89CC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A6488-47B4-CB8D-222B-98C7DB41FD7A}"/>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300272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DF9FB-0CCB-A783-F485-F69A32A486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E41AA7-15FE-46FE-B5D0-BA23B022B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6300529-DF9D-2E0F-307D-721E3FA52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DB7D8A-FED6-FBD2-F445-294330B107EE}"/>
              </a:ext>
            </a:extLst>
          </p:cNvPr>
          <p:cNvSpPr>
            <a:spLocks noGrp="1"/>
          </p:cNvSpPr>
          <p:nvPr>
            <p:ph type="dt" sz="half" idx="10"/>
          </p:nvPr>
        </p:nvSpPr>
        <p:spPr/>
        <p:txBody>
          <a:bodyPr/>
          <a:lstStyle/>
          <a:p>
            <a:fld id="{A5C6C014-057A-4536-A183-02E1DF5FFABA}" type="datetimeFigureOut">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4A15EEFD-8569-166E-6A0E-B4CCD4AABF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3F14E0-EAA1-C72F-ED0C-BCCF9BFB32B7}"/>
              </a:ext>
            </a:extLst>
          </p:cNvPr>
          <p:cNvSpPr>
            <a:spLocks noGrp="1"/>
          </p:cNvSpPr>
          <p:nvPr>
            <p:ph type="sldNum" sz="quarter" idx="12"/>
          </p:nvPr>
        </p:nvSpPr>
        <p:spPr/>
        <p:txBody>
          <a:body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383775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13CD50-EF2E-0EB6-D525-DFBB9E895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A72C33-90C6-DAD6-8613-D6BE2B94D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A78C9C-6637-1E7E-8EBF-EE1159920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6C014-057A-4536-A183-02E1DF5FFABA}" type="datetimeFigureOut">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59CF071E-B2EE-18A3-8AE0-B6C6ED0E3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141D8E-7198-64CD-5D9C-FABF7A84D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3DE00-49EB-448C-93B4-02E28914F2D2}" type="slidenum">
              <a:rPr kumimoji="1" lang="ja-JP" altLang="en-US" smtClean="0"/>
              <a:t>‹#›</a:t>
            </a:fld>
            <a:endParaRPr kumimoji="1" lang="ja-JP" altLang="en-US"/>
          </a:p>
        </p:txBody>
      </p:sp>
    </p:spTree>
    <p:extLst>
      <p:ext uri="{BB962C8B-B14F-4D97-AF65-F5344CB8AC3E}">
        <p14:creationId xmlns:p14="http://schemas.microsoft.com/office/powerpoint/2010/main" val="10635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6.png"/><Relationship Id="rId4" Type="http://schemas.openxmlformats.org/officeDocument/2006/relationships/customXml" Target="../ink/ink5.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4.png"/><Relationship Id="rId18" Type="http://schemas.openxmlformats.org/officeDocument/2006/relationships/customXml" Target="../ink/ink16.xml"/><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customXml" Target="../ink/ink13.xml"/><Relationship Id="rId17" Type="http://schemas.openxmlformats.org/officeDocument/2006/relationships/image" Target="../media/image16.png"/><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12.xml"/><Relationship Id="rId19" Type="http://schemas.openxmlformats.org/officeDocument/2006/relationships/image" Target="../media/image17.png"/><Relationship Id="rId4" Type="http://schemas.openxmlformats.org/officeDocument/2006/relationships/customXml" Target="../ink/ink9.xml"/><Relationship Id="rId9" Type="http://schemas.openxmlformats.org/officeDocument/2006/relationships/image" Target="../media/image12.png"/><Relationship Id="rId14" Type="http://schemas.openxmlformats.org/officeDocument/2006/relationships/customXml" Target="../ink/ink14.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customXml" Target="../ink/ink22.xml"/><Relationship Id="rId5" Type="http://schemas.openxmlformats.org/officeDocument/2006/relationships/customXml" Target="../ink/ink19.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21.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8.xml"/><Relationship Id="rId18" Type="http://schemas.openxmlformats.org/officeDocument/2006/relationships/image" Target="../media/image33.png"/><Relationship Id="rId3" Type="http://schemas.openxmlformats.org/officeDocument/2006/relationships/customXml" Target="../ink/ink23.xml"/><Relationship Id="rId21" Type="http://schemas.openxmlformats.org/officeDocument/2006/relationships/customXml" Target="../ink/ink32.xml"/><Relationship Id="rId7" Type="http://schemas.openxmlformats.org/officeDocument/2006/relationships/customXml" Target="../ink/ink25.xml"/><Relationship Id="rId12" Type="http://schemas.openxmlformats.org/officeDocument/2006/relationships/image" Target="../media/image30.png"/><Relationship Id="rId17" Type="http://schemas.openxmlformats.org/officeDocument/2006/relationships/customXml" Target="../ink/ink30.xml"/><Relationship Id="rId2" Type="http://schemas.openxmlformats.org/officeDocument/2006/relationships/image" Target="../media/image25.png"/><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customXml" Target="../ink/ink27.xml"/><Relationship Id="rId24" Type="http://schemas.openxmlformats.org/officeDocument/2006/relationships/image" Target="../media/image36.png"/><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10" Type="http://schemas.openxmlformats.org/officeDocument/2006/relationships/image" Target="../media/image29.png"/><Relationship Id="rId19" Type="http://schemas.openxmlformats.org/officeDocument/2006/relationships/customXml" Target="../ink/ink31.xml"/><Relationship Id="rId4" Type="http://schemas.openxmlformats.org/officeDocument/2006/relationships/image" Target="../media/image26.png"/><Relationship Id="rId9" Type="http://schemas.openxmlformats.org/officeDocument/2006/relationships/customXml" Target="../ink/ink26.xml"/><Relationship Id="rId14" Type="http://schemas.openxmlformats.org/officeDocument/2006/relationships/image" Target="../media/image31.png"/><Relationship Id="rId22"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5B69C-6EFE-BAE4-CC09-56A5327BCC62}"/>
              </a:ext>
            </a:extLst>
          </p:cNvPr>
          <p:cNvSpPr>
            <a:spLocks noGrp="1"/>
          </p:cNvSpPr>
          <p:nvPr>
            <p:ph type="ctrTitle"/>
          </p:nvPr>
        </p:nvSpPr>
        <p:spPr/>
        <p:txBody>
          <a:bodyPr>
            <a:normAutofit fontScale="90000"/>
          </a:bodyPr>
          <a:lstStyle/>
          <a:p>
            <a:r>
              <a:rPr kumimoji="1" lang="ja-JP" altLang="en-US" dirty="0"/>
              <a:t>第</a:t>
            </a:r>
            <a:r>
              <a:rPr kumimoji="1" lang="en-US" altLang="ja-JP" dirty="0"/>
              <a:t>6</a:t>
            </a:r>
            <a:r>
              <a:rPr kumimoji="1" lang="ja-JP" altLang="en-US" dirty="0"/>
              <a:t>章</a:t>
            </a:r>
            <a:br>
              <a:rPr kumimoji="1" lang="en-US" altLang="ja-JP" dirty="0"/>
            </a:br>
            <a:r>
              <a:rPr kumimoji="1" lang="ja-JP" altLang="en-US" dirty="0"/>
              <a:t>規模経済性と貿易</a:t>
            </a:r>
            <a:br>
              <a:rPr kumimoji="1" lang="en-US" altLang="ja-JP" dirty="0"/>
            </a:br>
            <a:r>
              <a:rPr kumimoji="1" lang="ja-JP" altLang="en-US" sz="4900" dirty="0"/>
              <a:t>新貿易理論</a:t>
            </a:r>
            <a:endParaRPr kumimoji="1" lang="ja-JP" altLang="en-US" dirty="0"/>
          </a:p>
        </p:txBody>
      </p:sp>
      <p:sp>
        <p:nvSpPr>
          <p:cNvPr id="3" name="字幕 2">
            <a:extLst>
              <a:ext uri="{FF2B5EF4-FFF2-40B4-BE49-F238E27FC236}">
                <a16:creationId xmlns:a16="http://schemas.microsoft.com/office/drawing/2014/main" id="{B96CEE9C-D517-7B0B-032A-AB0EAB45FF7A}"/>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6443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B0B81C4C-05D4-3C40-9A82-9B31BD4DE1BC}"/>
              </a:ext>
            </a:extLst>
          </p:cNvPr>
          <p:cNvPicPr>
            <a:picLocks noGrp="1" noChangeAspect="1"/>
          </p:cNvPicPr>
          <p:nvPr>
            <p:ph sz="half" idx="2"/>
          </p:nvPr>
        </p:nvPicPr>
        <p:blipFill>
          <a:blip r:embed="rId2"/>
          <a:stretch>
            <a:fillRect/>
          </a:stretch>
        </p:blipFill>
        <p:spPr>
          <a:xfrm>
            <a:off x="0" y="1018023"/>
            <a:ext cx="7639050" cy="4713329"/>
          </a:xfrm>
          <a:prstGeom prst="rect">
            <a:avLst/>
          </a:prstGeom>
        </p:spPr>
      </p:pic>
      <p:sp>
        <p:nvSpPr>
          <p:cNvPr id="2" name="タイトル 1">
            <a:extLst>
              <a:ext uri="{FF2B5EF4-FFF2-40B4-BE49-F238E27FC236}">
                <a16:creationId xmlns:a16="http://schemas.microsoft.com/office/drawing/2014/main" id="{0EBAD0DF-D002-A7A2-5122-E67D5F0484CE}"/>
              </a:ext>
            </a:extLst>
          </p:cNvPr>
          <p:cNvSpPr>
            <a:spLocks noGrp="1"/>
          </p:cNvSpPr>
          <p:nvPr>
            <p:ph type="title"/>
          </p:nvPr>
        </p:nvSpPr>
        <p:spPr>
          <a:xfrm>
            <a:off x="157163" y="-27564"/>
            <a:ext cx="10515600" cy="1045587"/>
          </a:xfrm>
        </p:spPr>
        <p:txBody>
          <a:bodyPr>
            <a:normAutofit/>
          </a:bodyPr>
          <a:lstStyle/>
          <a:p>
            <a:r>
              <a:rPr kumimoji="1" lang="ja-JP" altLang="en-US" sz="3200" dirty="0"/>
              <a:t>企業外部の規模経済性と貿易パターン</a:t>
            </a:r>
          </a:p>
        </p:txBody>
      </p:sp>
      <p:sp>
        <p:nvSpPr>
          <p:cNvPr id="3" name="コンテンツ プレースホルダー 2">
            <a:extLst>
              <a:ext uri="{FF2B5EF4-FFF2-40B4-BE49-F238E27FC236}">
                <a16:creationId xmlns:a16="http://schemas.microsoft.com/office/drawing/2014/main" id="{4BCBC7F1-9B0D-1DC7-4BFC-7AC1E121C70F}"/>
              </a:ext>
            </a:extLst>
          </p:cNvPr>
          <p:cNvSpPr>
            <a:spLocks noGrp="1"/>
          </p:cNvSpPr>
          <p:nvPr>
            <p:ph sz="half" idx="1"/>
          </p:nvPr>
        </p:nvSpPr>
        <p:spPr>
          <a:xfrm>
            <a:off x="7381874" y="0"/>
            <a:ext cx="4810125" cy="6819900"/>
          </a:xfrm>
        </p:spPr>
        <p:txBody>
          <a:bodyPr>
            <a:noAutofit/>
          </a:bodyPr>
          <a:lstStyle/>
          <a:p>
            <a:r>
              <a:rPr kumimoji="1" lang="ja-JP" altLang="en-US" sz="2400" dirty="0"/>
              <a:t>開放経済後、仮に自動車価格が相対的に上昇した場合を考える</a:t>
            </a:r>
            <a:endParaRPr kumimoji="1" lang="en-US" altLang="ja-JP" sz="2400" dirty="0"/>
          </a:p>
          <a:p>
            <a:pPr marL="0" indent="0">
              <a:buNone/>
            </a:pPr>
            <a:r>
              <a:rPr kumimoji="1" lang="en-US" altLang="ja-JP" sz="2400" dirty="0">
                <a:sym typeface="Wingdings" panose="05000000000000000000" pitchFamily="2" charset="2"/>
              </a:rPr>
              <a:t></a:t>
            </a:r>
            <a:r>
              <a:rPr kumimoji="1" lang="ja-JP" altLang="en-US" sz="2400" dirty="0"/>
              <a:t>日：</a:t>
            </a:r>
            <a:r>
              <a:rPr kumimoji="1" lang="en-US" altLang="ja-JP" sz="2400" dirty="0"/>
              <a:t>A</a:t>
            </a:r>
            <a:r>
              <a:rPr kumimoji="1" lang="ja-JP" altLang="en-US" sz="2400" dirty="0"/>
              <a:t>点で利潤最大化、自動車生産に特化</a:t>
            </a:r>
            <a:endParaRPr kumimoji="1" lang="en-US" altLang="ja-JP" sz="2400" dirty="0"/>
          </a:p>
          <a:p>
            <a:pPr marL="0" indent="0">
              <a:buNone/>
            </a:pPr>
            <a:r>
              <a:rPr lang="en-US" altLang="ja-JP" sz="2400" dirty="0">
                <a:sym typeface="Wingdings" panose="05000000000000000000" pitchFamily="2" charset="2"/>
              </a:rPr>
              <a:t></a:t>
            </a:r>
            <a:r>
              <a:rPr lang="ja-JP" altLang="en-US" sz="2400" dirty="0"/>
              <a:t>豪：</a:t>
            </a:r>
            <a:r>
              <a:rPr kumimoji="1" lang="ja-JP" altLang="en-US" sz="2400" dirty="0"/>
              <a:t>日本が自動車に特化するのであれば豪は</a:t>
            </a:r>
            <a:r>
              <a:rPr kumimoji="1" lang="en-US" altLang="ja-JP" sz="2400" dirty="0"/>
              <a:t>B</a:t>
            </a:r>
            <a:r>
              <a:rPr kumimoji="1" lang="ja-JP" altLang="en-US" sz="2400" dirty="0"/>
              <a:t>点で牛肉に特化</a:t>
            </a:r>
            <a:endParaRPr kumimoji="1" lang="en-US" altLang="ja-JP" sz="2400" dirty="0"/>
          </a:p>
          <a:p>
            <a:r>
              <a:rPr kumimoji="1" lang="ja-JP" altLang="en-US" sz="2400" dirty="0"/>
              <a:t>貿易量は図中の貿易の三角形</a:t>
            </a:r>
            <a:endParaRPr kumimoji="1" lang="en-US" altLang="ja-JP" sz="2400" dirty="0"/>
          </a:p>
          <a:p>
            <a:pPr marL="0" indent="0">
              <a:buNone/>
            </a:pPr>
            <a:r>
              <a:rPr kumimoji="1" lang="en-US" altLang="ja-JP" sz="2400" dirty="0">
                <a:sym typeface="Wingdings" panose="05000000000000000000" pitchFamily="2" charset="2"/>
              </a:rPr>
              <a:t></a:t>
            </a:r>
            <a:r>
              <a:rPr kumimoji="1" lang="ja-JP" altLang="en-US" sz="2400" dirty="0"/>
              <a:t>日本は豪州に自動車を輸出し、牛肉を豪州から輸入</a:t>
            </a:r>
            <a:endParaRPr kumimoji="1" lang="en-US" altLang="ja-JP" sz="2400" dirty="0"/>
          </a:p>
          <a:p>
            <a:pPr>
              <a:buFont typeface="Wingdings" panose="05000000000000000000" pitchFamily="2" charset="2"/>
              <a:buChar char="Ø"/>
            </a:pPr>
            <a:r>
              <a:rPr lang="ja-JP" altLang="en-US" sz="2400" dirty="0"/>
              <a:t>た</a:t>
            </a:r>
            <a:r>
              <a:rPr kumimoji="1" lang="ja-JP" altLang="en-US" sz="2400" dirty="0"/>
              <a:t>だし貿易パターンはこの一つに限らない</a:t>
            </a:r>
            <a:endParaRPr kumimoji="1" lang="en-US" altLang="ja-JP" sz="2400" dirty="0"/>
          </a:p>
          <a:p>
            <a:pPr>
              <a:buFont typeface="Wingdings" panose="05000000000000000000" pitchFamily="2" charset="2"/>
              <a:buChar char="Ø"/>
            </a:pPr>
            <a:r>
              <a:rPr kumimoji="1" lang="ja-JP" altLang="en-US" sz="2400" dirty="0"/>
              <a:t>日と豪で生産可能性曲線の形同じ、豪が自動車、日本が牛肉に特化するケースもありうる</a:t>
            </a:r>
            <a:endParaRPr kumimoji="1" lang="en-US" altLang="ja-JP" sz="2400" dirty="0"/>
          </a:p>
          <a:p>
            <a:pPr marL="0" indent="0">
              <a:buNone/>
            </a:pPr>
            <a:r>
              <a:rPr lang="en-US" altLang="ja-JP" sz="2400" dirty="0">
                <a:sym typeface="Wingdings" panose="05000000000000000000" pitchFamily="2" charset="2"/>
              </a:rPr>
              <a:t></a:t>
            </a:r>
            <a:r>
              <a:rPr lang="ja-JP" altLang="en-US" sz="2400" dirty="0">
                <a:sym typeface="Wingdings" panose="05000000000000000000" pitchFamily="2" charset="2"/>
              </a:rPr>
              <a:t>歴史的偶発性によって決まる</a:t>
            </a:r>
            <a:endParaRPr lang="en-US" altLang="ja-JP" sz="2400" dirty="0">
              <a:sym typeface="Wingdings" panose="05000000000000000000" pitchFamily="2" charset="2"/>
            </a:endParaRPr>
          </a:p>
          <a:p>
            <a:pPr marL="0" indent="0">
              <a:buNone/>
            </a:pPr>
            <a:r>
              <a:rPr lang="en-US" altLang="ja-JP" sz="2400" dirty="0">
                <a:sym typeface="Wingdings" panose="05000000000000000000" pitchFamily="2" charset="2"/>
              </a:rPr>
              <a:t></a:t>
            </a:r>
            <a:r>
              <a:rPr lang="ja-JP" altLang="en-US" sz="2400" dirty="0">
                <a:sym typeface="Wingdings" panose="05000000000000000000" pitchFamily="2" charset="2"/>
              </a:rPr>
              <a:t>輸出増</a:t>
            </a:r>
            <a:r>
              <a:rPr lang="en-US" altLang="ja-JP" sz="2400" dirty="0">
                <a:sym typeface="Wingdings" panose="05000000000000000000" pitchFamily="2" charset="2"/>
              </a:rPr>
              <a:t></a:t>
            </a:r>
            <a:r>
              <a:rPr lang="ja-JP" altLang="en-US" sz="2400" dirty="0">
                <a:sym typeface="Wingdings" panose="05000000000000000000" pitchFamily="2" charset="2"/>
              </a:rPr>
              <a:t>規模経済性</a:t>
            </a:r>
            <a:r>
              <a:rPr lang="en-US" altLang="ja-JP" sz="2400" dirty="0">
                <a:sym typeface="Wingdings" panose="05000000000000000000" pitchFamily="2" charset="2"/>
              </a:rPr>
              <a:t></a:t>
            </a:r>
            <a:r>
              <a:rPr lang="ja-JP" altLang="en-US" sz="2400" dirty="0">
                <a:sym typeface="Wingdings" panose="05000000000000000000" pitchFamily="2" charset="2"/>
              </a:rPr>
              <a:t>さらなる輸出増へという循環的過程</a:t>
            </a:r>
            <a:endParaRPr lang="en-US" altLang="ja-JP" sz="2400" dirty="0">
              <a:sym typeface="Wingdings" panose="05000000000000000000" pitchFamily="2" charset="2"/>
            </a:endParaRPr>
          </a:p>
        </p:txBody>
      </p:sp>
    </p:spTree>
    <p:extLst>
      <p:ext uri="{BB962C8B-B14F-4D97-AF65-F5344CB8AC3E}">
        <p14:creationId xmlns:p14="http://schemas.microsoft.com/office/powerpoint/2010/main" val="415226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62B1FDED-7600-CE12-8ED5-0FE536A2FC95}"/>
              </a:ext>
            </a:extLst>
          </p:cNvPr>
          <p:cNvPicPr>
            <a:picLocks noGrp="1" noChangeAspect="1"/>
          </p:cNvPicPr>
          <p:nvPr>
            <p:ph sz="half" idx="2"/>
          </p:nvPr>
        </p:nvPicPr>
        <p:blipFill>
          <a:blip r:embed="rId2"/>
          <a:stretch>
            <a:fillRect/>
          </a:stretch>
        </p:blipFill>
        <p:spPr>
          <a:xfrm>
            <a:off x="6067425" y="971550"/>
            <a:ext cx="6188723" cy="5476875"/>
          </a:xfrm>
          <a:prstGeom prst="rect">
            <a:avLst/>
          </a:prstGeom>
        </p:spPr>
      </p:pic>
      <p:sp>
        <p:nvSpPr>
          <p:cNvPr id="2" name="タイトル 1">
            <a:extLst>
              <a:ext uri="{FF2B5EF4-FFF2-40B4-BE49-F238E27FC236}">
                <a16:creationId xmlns:a16="http://schemas.microsoft.com/office/drawing/2014/main" id="{763A90B3-A7CA-D898-472F-30D39849246D}"/>
              </a:ext>
            </a:extLst>
          </p:cNvPr>
          <p:cNvSpPr>
            <a:spLocks noGrp="1"/>
          </p:cNvSpPr>
          <p:nvPr>
            <p:ph type="title"/>
          </p:nvPr>
        </p:nvSpPr>
        <p:spPr>
          <a:xfrm>
            <a:off x="2214562" y="-103188"/>
            <a:ext cx="10515600" cy="1025525"/>
          </a:xfrm>
        </p:spPr>
        <p:txBody>
          <a:bodyPr/>
          <a:lstStyle/>
          <a:p>
            <a:r>
              <a:rPr kumimoji="1" lang="ja-JP" altLang="en-US" dirty="0"/>
              <a:t>２　産業内貿易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D63550C-BBA4-37AC-3641-61F8AB8E8E4B}"/>
                  </a:ext>
                </a:extLst>
              </p:cNvPr>
              <p:cNvSpPr>
                <a:spLocks noGrp="1"/>
              </p:cNvSpPr>
              <p:nvPr>
                <p:ph sz="half" idx="1"/>
              </p:nvPr>
            </p:nvSpPr>
            <p:spPr>
              <a:xfrm>
                <a:off x="80962" y="766763"/>
                <a:ext cx="5986463" cy="6091238"/>
              </a:xfrm>
            </p:spPr>
            <p:txBody>
              <a:bodyPr>
                <a:normAutofit fontScale="85000" lnSpcReduction="20000"/>
              </a:bodyPr>
              <a:lstStyle/>
              <a:p>
                <a:r>
                  <a:rPr kumimoji="1" lang="ja-JP" altLang="en-US" sz="2400" dirty="0"/>
                  <a:t>産業内貿易指数</a:t>
                </a:r>
                <a:endParaRPr kumimoji="1" lang="en-US" altLang="ja-JP" sz="2400" dirty="0"/>
              </a:p>
              <a:p>
                <a:pPr marL="0" indent="0" algn="just">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グルーベル・ロイドによる産業内貿易指数（</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IIT: Index of Intra-industry Trade</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）産業</a:t>
                </a:r>
                <a:r>
                  <a:rPr lang="en-US" altLang="ja-JP" sz="2400" i="1" kern="100" dirty="0">
                    <a:effectLst/>
                    <a:latin typeface="Times New Roman" panose="02020603050405020304" pitchFamily="18" charset="0"/>
                    <a:ea typeface="ＭＳ 明朝" panose="02020609040205080304" pitchFamily="17" charset="-128"/>
                    <a:cs typeface="Times New Roman" panose="02020603050405020304" pitchFamily="18" charset="0"/>
                  </a:rPr>
                  <a:t>i</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の</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IIT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は次式</a:t>
                </a:r>
              </a:p>
              <a:p>
                <a:pPr marL="0" indent="0" algn="just">
                  <a:buNone/>
                </a:pPr>
                <a14:m>
                  <m:oMathPara xmlns:m="http://schemas.openxmlformats.org/officeDocument/2006/math">
                    <m:oMathParaPr>
                      <m:jc m:val="centerGroup"/>
                    </m:oMathParaPr>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𝐼𝐼𝑇</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𝑖</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=1−</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begChr m:val="|"/>
                              <m:endChr m:val="|"/>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𝐸𝑋</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𝑖</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𝐼𝑀</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𝑖</m:t>
                                  </m:r>
                                </m:sub>
                              </m:sSub>
                            </m:e>
                          </m:d>
                        </m:num>
                        <m:den>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𝐸𝑋</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𝑖</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𝐼𝑀</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𝑖</m:t>
                                  </m:r>
                                </m:sub>
                              </m:sSub>
                            </m:e>
                          </m:d>
                        </m:den>
                      </m:f>
                    </m:oMath>
                  </m:oMathPara>
                </a14:m>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ü"/>
                </a:pPr>
                <a:r>
                  <a:rPr kumimoji="1" lang="ja-JP" altLang="en-US" dirty="0"/>
                  <a:t>０～１の値、輸出入が同程度の産業ほど指数は１へ、</a:t>
                </a:r>
                <a:r>
                  <a:rPr kumimoji="1" lang="en-US" altLang="ja-JP" dirty="0"/>
                  <a:t>IIT</a:t>
                </a:r>
                <a:r>
                  <a:rPr kumimoji="1" lang="ja-JP" altLang="en-US" dirty="0"/>
                  <a:t>が活発であること示す</a:t>
                </a:r>
                <a:endParaRPr kumimoji="1" lang="en-US" altLang="ja-JP" dirty="0"/>
              </a:p>
              <a:p>
                <a:endParaRPr kumimoji="1" lang="en-US" altLang="ja-JP" dirty="0"/>
              </a:p>
              <a:p>
                <a:r>
                  <a:rPr kumimoji="1" lang="ja-JP" altLang="en-US" dirty="0"/>
                  <a:t>図</a:t>
                </a:r>
                <a:r>
                  <a:rPr kumimoji="1" lang="en-US" altLang="ja-JP" dirty="0"/>
                  <a:t>6</a:t>
                </a:r>
                <a:r>
                  <a:rPr kumimoji="1" lang="ja-JP" altLang="en-US" dirty="0"/>
                  <a:t>－</a:t>
                </a:r>
                <a:r>
                  <a:rPr kumimoji="1" lang="en-US" altLang="ja-JP" dirty="0"/>
                  <a:t>4</a:t>
                </a:r>
                <a:r>
                  <a:rPr kumimoji="1" lang="ja-JP" altLang="en-US" dirty="0"/>
                  <a:t>：日本の主要産業の</a:t>
                </a:r>
                <a:r>
                  <a:rPr kumimoji="1" lang="en-US" altLang="ja-JP" dirty="0"/>
                  <a:t>IIT</a:t>
                </a:r>
                <a:r>
                  <a:rPr kumimoji="1" lang="ja-JP" altLang="en-US" dirty="0"/>
                  <a:t>推移</a:t>
                </a:r>
                <a:endParaRPr kumimoji="1" lang="en-US" altLang="ja-JP" dirty="0"/>
              </a:p>
              <a:p>
                <a:pPr>
                  <a:buFont typeface="Wingdings" panose="05000000000000000000" pitchFamily="2" charset="2"/>
                  <a:buChar char="ü"/>
                </a:pPr>
                <a:r>
                  <a:rPr kumimoji="1" lang="ja-JP" altLang="en-US" dirty="0"/>
                  <a:t>家庭用電気器具，電気機械器具，一般機械器具，精密機械器具などでは，</a:t>
                </a:r>
                <a:r>
                  <a:rPr kumimoji="1" lang="en-US" altLang="ja-JP" dirty="0"/>
                  <a:t>90 </a:t>
                </a:r>
                <a:r>
                  <a:rPr kumimoji="1" lang="ja-JP" altLang="en-US" dirty="0"/>
                  <a:t>年代初頭から上昇トレンド</a:t>
                </a:r>
                <a:endParaRPr kumimoji="1" lang="en-US" altLang="ja-JP" dirty="0"/>
              </a:p>
              <a:p>
                <a:pPr>
                  <a:buFont typeface="Wingdings" panose="05000000000000000000" pitchFamily="2" charset="2"/>
                  <a:buChar char="ü"/>
                </a:pPr>
                <a:r>
                  <a:rPr lang="ja-JP" altLang="en-US" dirty="0"/>
                  <a:t>繊維産業は下降トレンド</a:t>
                </a:r>
                <a:endParaRPr lang="en-US" altLang="ja-JP" dirty="0"/>
              </a:p>
              <a:p>
                <a:pPr marL="0" indent="0">
                  <a:buNone/>
                </a:pPr>
                <a:r>
                  <a:rPr kumimoji="1" lang="en-US" altLang="ja-JP" dirty="0">
                    <a:sym typeface="Wingdings" panose="05000000000000000000" pitchFamily="2" charset="2"/>
                  </a:rPr>
                  <a:t></a:t>
                </a:r>
                <a:r>
                  <a:rPr lang="ja-JP" altLang="en-US" dirty="0">
                    <a:sym typeface="Wingdings" panose="05000000000000000000" pitchFamily="2" charset="2"/>
                  </a:rPr>
                  <a:t>いずれもアジアでのオフショアリング（海外生産）の増加が背景</a:t>
                </a:r>
                <a:endParaRPr lang="en-US" altLang="ja-JP" dirty="0">
                  <a:sym typeface="Wingdings" panose="05000000000000000000" pitchFamily="2" charset="2"/>
                </a:endParaRPr>
              </a:p>
              <a:p>
                <a:pPr marL="0" indent="0">
                  <a:buNone/>
                </a:pPr>
                <a:r>
                  <a:rPr kumimoji="1" lang="ja-JP" altLang="en-US" dirty="0">
                    <a:sym typeface="Wingdings" panose="05000000000000000000" pitchFamily="2" charset="2"/>
                  </a:rPr>
                  <a:t>機械産業：アジア地域に部品輸出・最終組み立て後最終製品を輸入</a:t>
                </a:r>
                <a:endParaRPr kumimoji="1" lang="en-US" altLang="ja-JP" dirty="0">
                  <a:sym typeface="Wingdings" panose="05000000000000000000" pitchFamily="2" charset="2"/>
                </a:endParaRPr>
              </a:p>
              <a:p>
                <a:pPr marL="0" indent="0">
                  <a:buNone/>
                </a:pPr>
                <a:r>
                  <a:rPr lang="ja-JP" altLang="en-US" dirty="0">
                    <a:sym typeface="Wingdings" panose="05000000000000000000" pitchFamily="2" charset="2"/>
                  </a:rPr>
                  <a:t>繊維産業：アジアで生産された最終製品の輸入</a:t>
                </a:r>
                <a:endParaRPr kumimoji="1" lang="en-US" altLang="ja-JP" dirty="0">
                  <a:sym typeface="Wingdings" panose="05000000000000000000" pitchFamily="2" charset="2"/>
                </a:endParaRPr>
              </a:p>
            </p:txBody>
          </p:sp>
        </mc:Choice>
        <mc:Fallback xmlns="">
          <p:sp>
            <p:nvSpPr>
              <p:cNvPr id="3" name="コンテンツ プレースホルダー 2">
                <a:extLst>
                  <a:ext uri="{FF2B5EF4-FFF2-40B4-BE49-F238E27FC236}">
                    <a16:creationId xmlns:a16="http://schemas.microsoft.com/office/drawing/2014/main" id="{DD63550C-BBA4-37AC-3641-61F8AB8E8E4B}"/>
                  </a:ext>
                </a:extLst>
              </p:cNvPr>
              <p:cNvSpPr>
                <a:spLocks noGrp="1" noRot="1" noChangeAspect="1" noMove="1" noResize="1" noEditPoints="1" noAdjustHandles="1" noChangeArrowheads="1" noChangeShapeType="1" noTextEdit="1"/>
              </p:cNvSpPr>
              <p:nvPr>
                <p:ph sz="half" idx="1"/>
              </p:nvPr>
            </p:nvSpPr>
            <p:spPr>
              <a:xfrm>
                <a:off x="80962" y="766763"/>
                <a:ext cx="5986463" cy="6091238"/>
              </a:xfrm>
              <a:blipFill>
                <a:blip r:embed="rId3"/>
                <a:stretch>
                  <a:fillRect l="-1527" t="-1802" r="-1426" b="-18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871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54AEF-C9D3-AE59-4831-AD8C39C6F879}"/>
              </a:ext>
            </a:extLst>
          </p:cNvPr>
          <p:cNvSpPr>
            <a:spLocks noGrp="1"/>
          </p:cNvSpPr>
          <p:nvPr>
            <p:ph type="title"/>
          </p:nvPr>
        </p:nvSpPr>
        <p:spPr>
          <a:xfrm>
            <a:off x="838200" y="-201612"/>
            <a:ext cx="10515600" cy="1325563"/>
          </a:xfrm>
        </p:spPr>
        <p:txBody>
          <a:bodyPr>
            <a:normAutofit/>
          </a:bodyPr>
          <a:lstStyle/>
          <a:p>
            <a:r>
              <a:rPr kumimoji="1" lang="ja-JP" altLang="en-US" sz="3600" dirty="0"/>
              <a:t>企業内部の規模経済性と製品差別化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E42BBC3-E7C8-8F70-B00F-04DAED35503C}"/>
                  </a:ext>
                </a:extLst>
              </p:cNvPr>
              <p:cNvSpPr>
                <a:spLocks noGrp="1"/>
              </p:cNvSpPr>
              <p:nvPr>
                <p:ph sz="half" idx="1"/>
              </p:nvPr>
            </p:nvSpPr>
            <p:spPr>
              <a:xfrm>
                <a:off x="219075" y="962025"/>
                <a:ext cx="5972175" cy="5767388"/>
              </a:xfrm>
            </p:spPr>
            <p:txBody>
              <a:bodyPr>
                <a:normAutofit fontScale="92500" lnSpcReduction="10000"/>
              </a:bodyPr>
              <a:lstStyle/>
              <a:p>
                <a:r>
                  <a:rPr kumimoji="1" lang="ja-JP" altLang="en-US" dirty="0"/>
                  <a:t>企業レベルの規模経済性</a:t>
                </a:r>
                <a:r>
                  <a:rPr kumimoji="1" lang="en-US" altLang="ja-JP" dirty="0">
                    <a:sym typeface="Wingdings" panose="05000000000000000000" pitchFamily="2" charset="2"/>
                  </a:rPr>
                  <a:t></a:t>
                </a:r>
                <a:r>
                  <a:rPr kumimoji="1" lang="ja-JP" altLang="en-US" dirty="0"/>
                  <a:t>固定費用の存在が影響</a:t>
                </a:r>
                <a:endParaRPr kumimoji="1" lang="en-US" altLang="ja-JP" dirty="0"/>
              </a:p>
              <a:p>
                <a:r>
                  <a:rPr lang="ja-JP" altLang="en-US" dirty="0">
                    <a:latin typeface="Century" panose="02040604050505020304" pitchFamily="18" charset="0"/>
                    <a:ea typeface="ＭＳ 明朝" panose="02020609040205080304" pitchFamily="17" charset="-128"/>
                    <a:cs typeface="Times New Roman" panose="02020603050405020304" pitchFamily="18" charset="0"/>
                  </a:rPr>
                  <a:t>例：</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高性能の掃除機生産</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最初に研究開発</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必要</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一度技術を確立すれば何度でも使えるという点で固定費用</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固定費用（</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FC</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）を</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3</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億円、</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台当たり製造費用（限界費用</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:MC</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万円、生産台数（</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y</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）を</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10</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万台</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のとき</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台当たりの平均費用（</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AC</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）は、</a:t>
                </a:r>
                <a14:m>
                  <m:oMath xmlns:m="http://schemas.openxmlformats.org/officeDocument/2006/math">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𝐴𝐶</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𝑀𝐶</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𝐹𝐶</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den>
                    </m:f>
                    <m:r>
                      <a:rPr lang="en-US" altLang="ja-JP" b="0" i="0" smtClean="0">
                        <a:effectLst/>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13000</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円</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ü"/>
                </a:pP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生産量を</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10</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倍の</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100</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万台に増やすと平均費用は</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10300</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円に低下。固定費用は一定であるため生産量の拡大によって</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台当たりの平均費用は低減</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4E42BBC3-E7C8-8F70-B00F-04DAED35503C}"/>
                  </a:ext>
                </a:extLst>
              </p:cNvPr>
              <p:cNvSpPr>
                <a:spLocks noGrp="1" noRot="1" noChangeAspect="1" noMove="1" noResize="1" noEditPoints="1" noAdjustHandles="1" noChangeArrowheads="1" noChangeShapeType="1" noTextEdit="1"/>
              </p:cNvSpPr>
              <p:nvPr>
                <p:ph sz="half" idx="1"/>
              </p:nvPr>
            </p:nvSpPr>
            <p:spPr>
              <a:xfrm>
                <a:off x="219075" y="962025"/>
                <a:ext cx="5972175" cy="5767388"/>
              </a:xfrm>
              <a:blipFill>
                <a:blip r:embed="rId2"/>
                <a:stretch>
                  <a:fillRect l="-1837" t="-2431" r="-1224"/>
                </a:stretch>
              </a:blipFill>
            </p:spPr>
            <p:txBody>
              <a:bodyPr/>
              <a:lstStyle/>
              <a:p>
                <a:r>
                  <a:rPr lang="ja-JP" altLang="en-US">
                    <a:noFill/>
                  </a:rPr>
                  <a:t> </a:t>
                </a:r>
              </a:p>
            </p:txBody>
          </p:sp>
        </mc:Fallback>
      </mc:AlternateContent>
      <p:sp>
        <p:nvSpPr>
          <p:cNvPr id="7" name="コンテンツ プレースホルダー 6">
            <a:extLst>
              <a:ext uri="{FF2B5EF4-FFF2-40B4-BE49-F238E27FC236}">
                <a16:creationId xmlns:a16="http://schemas.microsoft.com/office/drawing/2014/main" id="{67CA65B0-17DD-BB27-5080-44E0FBE4A2C4}"/>
              </a:ext>
            </a:extLst>
          </p:cNvPr>
          <p:cNvSpPr>
            <a:spLocks noGrp="1"/>
          </p:cNvSpPr>
          <p:nvPr>
            <p:ph sz="half" idx="2"/>
          </p:nvPr>
        </p:nvSpPr>
        <p:spPr>
          <a:xfrm>
            <a:off x="6115051" y="962026"/>
            <a:ext cx="5972174" cy="5705474"/>
          </a:xfrm>
        </p:spPr>
        <p:txBody>
          <a:bodyPr>
            <a:normAutofit fontScale="92500" lnSpcReduction="10000"/>
          </a:bodyPr>
          <a:lstStyle/>
          <a:p>
            <a:r>
              <a:rPr lang="ja-JP" altLang="en-US" dirty="0"/>
              <a:t>研究開発に成功</a:t>
            </a:r>
            <a:r>
              <a:rPr lang="en-US" altLang="ja-JP" dirty="0">
                <a:sym typeface="Wingdings" panose="05000000000000000000" pitchFamily="2" charset="2"/>
              </a:rPr>
              <a:t></a:t>
            </a:r>
            <a:r>
              <a:rPr lang="ja-JP" altLang="en-US" dirty="0"/>
              <a:t>基本的な機能は他社と同じでもデザインや仕様を独自なものに</a:t>
            </a:r>
            <a:endParaRPr lang="en-US" altLang="ja-JP" dirty="0"/>
          </a:p>
          <a:p>
            <a:pPr marL="0" indent="0">
              <a:buNone/>
            </a:pPr>
            <a:r>
              <a:rPr lang="en-US" altLang="ja-JP" dirty="0">
                <a:sym typeface="Wingdings" panose="05000000000000000000" pitchFamily="2" charset="2"/>
              </a:rPr>
              <a:t></a:t>
            </a:r>
            <a:r>
              <a:rPr lang="ja-JP" altLang="en-US" dirty="0"/>
              <a:t>製品差別化が可能に</a:t>
            </a:r>
            <a:endParaRPr lang="en-US" altLang="ja-JP" dirty="0"/>
          </a:p>
          <a:p>
            <a:pPr marL="0" indent="0">
              <a:buNone/>
            </a:pPr>
            <a:r>
              <a:rPr lang="en-US" altLang="ja-JP" dirty="0">
                <a:sym typeface="Wingdings" panose="05000000000000000000" pitchFamily="2" charset="2"/>
              </a:rPr>
              <a:t></a:t>
            </a:r>
            <a:r>
              <a:rPr lang="ja-JP" altLang="en-US" dirty="0"/>
              <a:t>価格支配力</a:t>
            </a:r>
            <a:r>
              <a:rPr lang="en-US" altLang="ja-JP" dirty="0"/>
              <a:t>(</a:t>
            </a:r>
            <a:r>
              <a:rPr lang="ja-JP" altLang="en-US" dirty="0"/>
              <a:t>価格を独自に設定可能に</a:t>
            </a:r>
            <a:r>
              <a:rPr lang="en-US" altLang="ja-JP" dirty="0"/>
              <a:t>)</a:t>
            </a:r>
          </a:p>
          <a:p>
            <a:pPr marL="0" indent="0">
              <a:buNone/>
            </a:pPr>
            <a:endParaRPr lang="en-US" altLang="ja-JP" dirty="0"/>
          </a:p>
          <a:p>
            <a:r>
              <a:rPr lang="ja-JP" altLang="en-US" dirty="0"/>
              <a:t>複数企業が製品差別化に取り組みながら一定の価格支配力を行使する市場</a:t>
            </a:r>
            <a:r>
              <a:rPr lang="en-US" altLang="ja-JP" dirty="0">
                <a:sym typeface="Wingdings" panose="05000000000000000000" pitchFamily="2" charset="2"/>
              </a:rPr>
              <a:t></a:t>
            </a:r>
            <a:r>
              <a:rPr lang="ja-JP" altLang="en-US" dirty="0">
                <a:sym typeface="Wingdings" panose="05000000000000000000" pitchFamily="2" charset="2"/>
              </a:rPr>
              <a:t>独占的競争市場</a:t>
            </a:r>
            <a:endParaRPr lang="en-US" altLang="ja-JP" dirty="0">
              <a:sym typeface="Wingdings" panose="05000000000000000000" pitchFamily="2" charset="2"/>
            </a:endParaRPr>
          </a:p>
          <a:p>
            <a:pPr>
              <a:buFont typeface="Wingdings" panose="05000000000000000000" pitchFamily="2" charset="2"/>
              <a:buChar char="Ø"/>
            </a:pPr>
            <a:r>
              <a:rPr lang="ja-JP" altLang="en-US" dirty="0"/>
              <a:t>個々の企業は独占的に振る舞うが，多数の企業が参入するため独占利潤は得られない</a:t>
            </a: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298052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432A3-375D-1883-5870-F8F06C07A4F9}"/>
              </a:ext>
            </a:extLst>
          </p:cNvPr>
          <p:cNvSpPr>
            <a:spLocks noGrp="1"/>
          </p:cNvSpPr>
          <p:nvPr>
            <p:ph type="title"/>
          </p:nvPr>
        </p:nvSpPr>
        <p:spPr>
          <a:xfrm>
            <a:off x="976312" y="-144462"/>
            <a:ext cx="10515600" cy="1325563"/>
          </a:xfrm>
        </p:spPr>
        <p:txBody>
          <a:bodyPr>
            <a:normAutofit/>
          </a:bodyPr>
          <a:lstStyle/>
          <a:p>
            <a:r>
              <a:rPr kumimoji="1" lang="ja-JP" altLang="en-US" sz="3200" dirty="0"/>
              <a:t>企業内部の規模経済性と製品差別化</a:t>
            </a:r>
          </a:p>
        </p:txBody>
      </p:sp>
      <p:pic>
        <p:nvPicPr>
          <p:cNvPr id="5" name="コンテンツ プレースホルダー 4">
            <a:extLst>
              <a:ext uri="{FF2B5EF4-FFF2-40B4-BE49-F238E27FC236}">
                <a16:creationId xmlns:a16="http://schemas.microsoft.com/office/drawing/2014/main" id="{E9131BCA-4BEE-31E5-1A49-E5B47252CBFC}"/>
              </a:ext>
            </a:extLst>
          </p:cNvPr>
          <p:cNvPicPr>
            <a:picLocks noGrp="1" noChangeAspect="1"/>
          </p:cNvPicPr>
          <p:nvPr>
            <p:ph sz="half" idx="2"/>
          </p:nvPr>
        </p:nvPicPr>
        <p:blipFill>
          <a:blip r:embed="rId2"/>
          <a:stretch>
            <a:fillRect/>
          </a:stretch>
        </p:blipFill>
        <p:spPr>
          <a:xfrm>
            <a:off x="4991099" y="1222095"/>
            <a:ext cx="8304669" cy="5815573"/>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5AF534-872A-0958-2093-CAF8F63B16F0}"/>
                  </a:ext>
                </a:extLst>
              </p:cNvPr>
              <p:cNvSpPr>
                <a:spLocks noGrp="1"/>
              </p:cNvSpPr>
              <p:nvPr>
                <p:ph sz="half" idx="1"/>
              </p:nvPr>
            </p:nvSpPr>
            <p:spPr>
              <a:xfrm>
                <a:off x="190501" y="962026"/>
                <a:ext cx="6296024" cy="5453062"/>
              </a:xfrm>
            </p:spPr>
            <p:txBody>
              <a:bodyPr>
                <a:noAutofit/>
              </a:bodyPr>
              <a:lstStyle/>
              <a:p>
                <a:r>
                  <a:rPr lang="ja-JP" altLang="en-US" sz="2400" dirty="0"/>
                  <a:t>例：閉鎖経済時のダイソンの行動、</a:t>
                </a:r>
                <a:r>
                  <a:rPr kumimoji="1" lang="ja-JP" altLang="en-US" sz="2400" dirty="0"/>
                  <a:t>シンガポール市場にのみ供給</a:t>
                </a:r>
                <a:endParaRPr kumimoji="1" lang="en-US" altLang="ja-JP" sz="2400" dirty="0"/>
              </a:p>
              <a:p>
                <a:pPr>
                  <a:buFont typeface="Wingdings" panose="05000000000000000000" pitchFamily="2" charset="2"/>
                  <a:buChar char="Ø"/>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生産量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Y</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、限界費用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、固定費用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f</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、利潤は総収入—総費用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2400" b="0" i="1" smtClean="0">
                        <a:effectLst/>
                        <a:latin typeface="Cambria Math" panose="02040503050406030204" pitchFamily="18" charset="0"/>
                        <a:ea typeface="Cambria Math" panose="02040503050406030204" pitchFamily="18" charset="0"/>
                        <a:cs typeface="Times New Roman" panose="02020603050405020304" pitchFamily="18" charset="0"/>
                      </a:rPr>
                      <m:t>𝑌</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d>
                      <m:dPr>
                        <m:ctrlPr>
                          <a:rPr lang="ja-JP" altLang="ja-JP" sz="2400" i="1">
                            <a:effectLst/>
                            <a:latin typeface="Cambria Math" panose="02040503050406030204" pitchFamily="18" charset="0"/>
                            <a:ea typeface="Cambria Math" panose="02040503050406030204" pitchFamily="18" charset="0"/>
                          </a:rPr>
                        </m:ctrlPr>
                      </m:d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𝑐</m:t>
                        </m:r>
                        <m:r>
                          <a:rPr lang="en-US" altLang="ja-JP" sz="24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ja-JP" sz="2400" b="0" i="1" smtClean="0">
                            <a:effectLst/>
                            <a:latin typeface="Cambria Math" panose="02040503050406030204" pitchFamily="18" charset="0"/>
                            <a:ea typeface="ＭＳ 明朝" panose="02020609040205080304" pitchFamily="17" charset="-128"/>
                            <a:cs typeface="Times New Roman" panose="02020603050405020304" pitchFamily="18" charset="0"/>
                          </a:rPr>
                          <m:t>𝑌</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𝑓</m:t>
                        </m:r>
                      </m:e>
                    </m:d>
                  </m:oMath>
                </a14:m>
                <a:endParaRPr lang="en-US" altLang="ja-JP" sz="2400" dirty="0"/>
              </a:p>
              <a:p>
                <a:pPr>
                  <a:buFont typeface="Wingdings" panose="05000000000000000000" pitchFamily="2" charset="2"/>
                  <a:buChar char="Ø"/>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利潤最大化条件</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限界費用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MC=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限界収入</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MR</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となる</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生産量</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複数の企業が参入・退出、利潤が正の時（</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P*&gt;AC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）に参入、利潤が負（</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P*&lt;AC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）になるときに退出</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参入・退出が止まるのは利潤がゼロ（</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P*=AC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とき図</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6</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5</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E</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点で</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P*=AC</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が成立する均衡状態</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ダイソンは価格</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P*</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で</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Y*</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をシンガポール市場に供給</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505AF534-872A-0958-2093-CAF8F63B16F0}"/>
                  </a:ext>
                </a:extLst>
              </p:cNvPr>
              <p:cNvSpPr>
                <a:spLocks noGrp="1" noRot="1" noChangeAspect="1" noMove="1" noResize="1" noEditPoints="1" noAdjustHandles="1" noChangeArrowheads="1" noChangeShapeType="1" noTextEdit="1"/>
              </p:cNvSpPr>
              <p:nvPr>
                <p:ph sz="half" idx="1"/>
              </p:nvPr>
            </p:nvSpPr>
            <p:spPr>
              <a:xfrm>
                <a:off x="190501" y="962026"/>
                <a:ext cx="6296024" cy="5453062"/>
              </a:xfrm>
              <a:blipFill>
                <a:blip r:embed="rId3"/>
                <a:stretch>
                  <a:fillRect l="-1258" t="-1454" r="-12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2005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35B832BA-294D-CCDD-EE5E-0157415C44FA}"/>
              </a:ext>
            </a:extLst>
          </p:cNvPr>
          <p:cNvPicPr>
            <a:picLocks noGrp="1" noChangeAspect="1"/>
          </p:cNvPicPr>
          <p:nvPr>
            <p:ph sz="half" idx="2"/>
          </p:nvPr>
        </p:nvPicPr>
        <p:blipFill>
          <a:blip r:embed="rId2"/>
          <a:stretch>
            <a:fillRect/>
          </a:stretch>
        </p:blipFill>
        <p:spPr>
          <a:xfrm>
            <a:off x="5510213" y="966788"/>
            <a:ext cx="7783450" cy="5433728"/>
          </a:xfrm>
          <a:prstGeom prst="rect">
            <a:avLst/>
          </a:prstGeom>
        </p:spPr>
      </p:pic>
      <p:sp>
        <p:nvSpPr>
          <p:cNvPr id="3" name="コンテンツ プレースホルダー 2">
            <a:extLst>
              <a:ext uri="{FF2B5EF4-FFF2-40B4-BE49-F238E27FC236}">
                <a16:creationId xmlns:a16="http://schemas.microsoft.com/office/drawing/2014/main" id="{ECF84236-AF32-6F15-E594-DDDD7881F7EA}"/>
              </a:ext>
            </a:extLst>
          </p:cNvPr>
          <p:cNvSpPr>
            <a:spLocks noGrp="1"/>
          </p:cNvSpPr>
          <p:nvPr>
            <p:ph sz="half" idx="1"/>
          </p:nvPr>
        </p:nvSpPr>
        <p:spPr>
          <a:xfrm>
            <a:off x="266700" y="552450"/>
            <a:ext cx="6367463" cy="6157913"/>
          </a:xfrm>
        </p:spPr>
        <p:txBody>
          <a:bodyPr>
            <a:normAutofit fontScale="92500" lnSpcReduction="10000"/>
          </a:bodyPr>
          <a:lstStyle/>
          <a:p>
            <a:r>
              <a:rPr kumimoji="1" lang="ja-JP" altLang="en-US" dirty="0"/>
              <a:t>開放経済時：ダイソンが日本市場にも供給</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シンガポール需要に加え日本需要に直面</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日本メーカーとの競合、</a:t>
            </a:r>
            <a:endParaRPr kumimoji="1" lang="en-US" altLang="ja-JP" dirty="0">
              <a:sym typeface="Wingdings" panose="05000000000000000000" pitchFamily="2" charset="2"/>
            </a:endParaRPr>
          </a:p>
          <a:p>
            <a:pPr>
              <a:buFont typeface="Wingdings" panose="05000000000000000000" pitchFamily="2" charset="2"/>
              <a:buChar char="ü"/>
            </a:pPr>
            <a:r>
              <a:rPr kumimoji="1" lang="ja-JP" altLang="en-US" dirty="0">
                <a:sym typeface="Wingdings" panose="05000000000000000000" pitchFamily="2" charset="2"/>
              </a:rPr>
              <a:t>需要の価格弾力性強い（需要曲線の傾き緩やか）</a:t>
            </a:r>
            <a:endParaRPr kumimoji="1" lang="en-US" altLang="ja-JP" dirty="0">
              <a:sym typeface="Wingdings" panose="05000000000000000000" pitchFamily="2" charset="2"/>
            </a:endParaRPr>
          </a:p>
          <a:p>
            <a:pPr>
              <a:buFont typeface="Wingdings" panose="05000000000000000000" pitchFamily="2" charset="2"/>
              <a:buChar char="ü"/>
            </a:pPr>
            <a:r>
              <a:rPr lang="ja-JP" altLang="en-US" dirty="0">
                <a:sym typeface="Wingdings" panose="05000000000000000000" pitchFamily="2" charset="2"/>
              </a:rPr>
              <a:t>競合企業の供給分を差し引いた残余の需要となるため需要曲線左シフト</a:t>
            </a:r>
            <a:endParaRPr lang="en-US" altLang="ja-JP" dirty="0">
              <a:sym typeface="Wingdings" panose="05000000000000000000" pitchFamily="2" charset="2"/>
            </a:endParaRPr>
          </a:p>
          <a:p>
            <a:r>
              <a:rPr kumimoji="1" lang="ja-JP" altLang="en-US" dirty="0">
                <a:sym typeface="Wingdings" panose="05000000000000000000" pitchFamily="2" charset="2"/>
              </a:rPr>
              <a:t>閉鎖経済時の</a:t>
            </a:r>
            <a:r>
              <a:rPr kumimoji="1" lang="en-US" altLang="ja-JP" dirty="0">
                <a:sym typeface="Wingdings" panose="05000000000000000000" pitchFamily="2" charset="2"/>
              </a:rPr>
              <a:t>E</a:t>
            </a:r>
            <a:r>
              <a:rPr lang="ja-JP" altLang="en-US" dirty="0">
                <a:sym typeface="Wingdings" panose="05000000000000000000" pitchFamily="2" charset="2"/>
              </a:rPr>
              <a:t>点</a:t>
            </a:r>
            <a:r>
              <a:rPr kumimoji="1" lang="ja-JP" altLang="en-US" dirty="0">
                <a:sym typeface="Wingdings" panose="05000000000000000000" pitchFamily="2" charset="2"/>
              </a:rPr>
              <a:t>から</a:t>
            </a:r>
            <a:r>
              <a:rPr kumimoji="1" lang="en-US" altLang="ja-JP" dirty="0">
                <a:sym typeface="Wingdings" panose="05000000000000000000" pitchFamily="2" charset="2"/>
              </a:rPr>
              <a:t>E</a:t>
            </a:r>
            <a:r>
              <a:rPr lang="en-US" altLang="ja-JP" dirty="0">
                <a:sym typeface="Wingdings" panose="05000000000000000000" pitchFamily="2" charset="2"/>
              </a:rPr>
              <a:t>*</a:t>
            </a:r>
            <a:r>
              <a:rPr lang="ja-JP" altLang="en-US" dirty="0">
                <a:sym typeface="Wingdings" panose="05000000000000000000" pitchFamily="2" charset="2"/>
              </a:rPr>
              <a:t>点へ</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供給量増加（</a:t>
            </a:r>
            <a:r>
              <a:rPr kumimoji="1" lang="en-US" altLang="ja-JP" dirty="0">
                <a:sym typeface="Wingdings" panose="05000000000000000000" pitchFamily="2" charset="2"/>
              </a:rPr>
              <a:t>Y*Y*’</a:t>
            </a:r>
            <a:r>
              <a:rPr kumimoji="1" lang="ja-JP" altLang="en-US" dirty="0">
                <a:sym typeface="Wingdings" panose="05000000000000000000" pitchFamily="2" charset="2"/>
              </a:rPr>
              <a:t>）価格低下（</a:t>
            </a:r>
            <a:r>
              <a:rPr lang="en-US" altLang="ja-JP" dirty="0">
                <a:sym typeface="Wingdings" panose="05000000000000000000" pitchFamily="2" charset="2"/>
              </a:rPr>
              <a:t>P*P*’</a:t>
            </a:r>
            <a:r>
              <a:rPr lang="ja-JP" altLang="en-US" dirty="0">
                <a:sym typeface="Wingdings" panose="05000000000000000000" pitchFamily="2" charset="2"/>
              </a:rPr>
              <a:t>）</a:t>
            </a:r>
            <a:endParaRPr lang="en-US" altLang="ja-JP" dirty="0">
              <a:sym typeface="Wingdings" panose="05000000000000000000" pitchFamily="2" charset="2"/>
            </a:endParaRPr>
          </a:p>
          <a:p>
            <a:pPr marL="0" indent="0">
              <a:buNone/>
            </a:pPr>
            <a:r>
              <a:rPr kumimoji="1" lang="ja-JP" altLang="en-US" dirty="0">
                <a:sym typeface="Wingdings" panose="05000000000000000000" pitchFamily="2" charset="2"/>
              </a:rPr>
              <a:t>貿易によって</a:t>
            </a:r>
            <a:r>
              <a:rPr kumimoji="1" lang="en-US" altLang="ja-JP" dirty="0">
                <a:sym typeface="Wingdings" panose="05000000000000000000" pitchFamily="2" charset="2"/>
              </a:rPr>
              <a:t>2</a:t>
            </a:r>
            <a:r>
              <a:rPr kumimoji="1" lang="ja-JP" altLang="en-US" dirty="0">
                <a:sym typeface="Wingdings" panose="05000000000000000000" pitchFamily="2" charset="2"/>
              </a:rPr>
              <a:t>つの消費者利益</a:t>
            </a:r>
            <a:endParaRPr kumimoji="1" lang="en-US" altLang="ja-JP" dirty="0">
              <a:sym typeface="Wingdings" panose="05000000000000000000" pitchFamily="2" charset="2"/>
            </a:endParaRPr>
          </a:p>
          <a:p>
            <a:pPr marL="0" indent="0">
              <a:buNone/>
            </a:pPr>
            <a:r>
              <a:rPr kumimoji="1" lang="ja-JP" altLang="en-US" dirty="0"/>
              <a:t>①価格低下の利益</a:t>
            </a:r>
            <a:endParaRPr kumimoji="1" lang="en-US" altLang="ja-JP" dirty="0"/>
          </a:p>
          <a:p>
            <a:pPr marL="0" indent="0">
              <a:buNone/>
            </a:pPr>
            <a:r>
              <a:rPr lang="ja-JP" altLang="en-US" dirty="0"/>
              <a:t>②消費多様化の利益（外国製も選べる）</a:t>
            </a:r>
            <a:endParaRPr kumimoji="1" lang="ja-JP" altLang="en-US" dirty="0"/>
          </a:p>
        </p:txBody>
      </p:sp>
    </p:spTree>
    <p:extLst>
      <p:ext uri="{BB962C8B-B14F-4D97-AF65-F5344CB8AC3E}">
        <p14:creationId xmlns:p14="http://schemas.microsoft.com/office/powerpoint/2010/main" val="59960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AAB844B-4EF2-CE75-89CB-F1490DD054F1}"/>
              </a:ext>
            </a:extLst>
          </p:cNvPr>
          <p:cNvSpPr>
            <a:spLocks noGrp="1"/>
          </p:cNvSpPr>
          <p:nvPr>
            <p:ph type="title"/>
          </p:nvPr>
        </p:nvSpPr>
        <p:spPr/>
        <p:txBody>
          <a:bodyPr/>
          <a:lstStyle/>
          <a:p>
            <a:r>
              <a:rPr kumimoji="1" lang="ja-JP" altLang="en-US" dirty="0"/>
              <a:t>自国市場効果</a:t>
            </a:r>
            <a:endParaRPr lang="ja-JP" altLang="en-US" dirty="0"/>
          </a:p>
        </p:txBody>
      </p:sp>
      <p:sp>
        <p:nvSpPr>
          <p:cNvPr id="3" name="コンテンツ プレースホルダー 2">
            <a:extLst>
              <a:ext uri="{FF2B5EF4-FFF2-40B4-BE49-F238E27FC236}">
                <a16:creationId xmlns:a16="http://schemas.microsoft.com/office/drawing/2014/main" id="{4CB4EA33-B159-9E80-C9B0-C1D15807F836}"/>
              </a:ext>
            </a:extLst>
          </p:cNvPr>
          <p:cNvSpPr>
            <a:spLocks noGrp="1"/>
          </p:cNvSpPr>
          <p:nvPr>
            <p:ph idx="1"/>
          </p:nvPr>
        </p:nvSpPr>
        <p:spPr/>
        <p:txBody>
          <a:bodyPr>
            <a:normAutofit/>
          </a:bodyPr>
          <a:lstStyle/>
          <a:p>
            <a:r>
              <a:rPr lang="ja-JP" altLang="en-US" dirty="0"/>
              <a:t>規模経済性が発揮される場所に生産集中の背景には市場規模（需要）と輸送費用が影響</a:t>
            </a:r>
            <a:endParaRPr lang="en-US" altLang="ja-JP" dirty="0"/>
          </a:p>
          <a:p>
            <a:r>
              <a:rPr lang="ja-JP" altLang="en-US" dirty="0"/>
              <a:t>固定費用を負担して生産拠点を多数国に分散化するよりも、生産拠点を需要が大きい国に集中させ、需要の小さい国には輸送費用を負担して輸出する方が合理的</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規模経済性が働き輸送費用が大きい場合，需要が大きい国で国内販売向け以上に生産が大きくなる効果</a:t>
            </a:r>
            <a:endParaRPr lang="en-US" altLang="ja-JP" dirty="0">
              <a:sym typeface="Wingdings" panose="05000000000000000000" pitchFamily="2" charset="2"/>
            </a:endParaRPr>
          </a:p>
          <a:p>
            <a:pPr marL="0" indent="0" algn="ctr">
              <a:buNone/>
            </a:pPr>
            <a:r>
              <a:rPr lang="ja-JP" altLang="en-US" dirty="0">
                <a:sym typeface="Wingdings" panose="05000000000000000000" pitchFamily="2" charset="2"/>
              </a:rPr>
              <a:t>⇩</a:t>
            </a:r>
            <a:endParaRPr lang="en-US" altLang="ja-JP" dirty="0">
              <a:sym typeface="Wingdings" panose="05000000000000000000" pitchFamily="2" charset="2"/>
            </a:endParaRPr>
          </a:p>
          <a:p>
            <a:pPr marL="0" indent="0" algn="ctr">
              <a:buNone/>
            </a:pPr>
            <a:r>
              <a:rPr lang="ja-JP" altLang="en-US" dirty="0">
                <a:sym typeface="Wingdings" panose="05000000000000000000" pitchFamily="2" charset="2"/>
              </a:rPr>
              <a:t>自国市場効果（</a:t>
            </a:r>
            <a:r>
              <a:rPr lang="en-US" altLang="ja-JP" dirty="0">
                <a:sym typeface="Wingdings" panose="05000000000000000000" pitchFamily="2" charset="2"/>
              </a:rPr>
              <a:t>home market effect</a:t>
            </a:r>
            <a:r>
              <a:rPr lang="ja-JP" altLang="en-US" dirty="0">
                <a:sym typeface="Wingdings" panose="05000000000000000000" pitchFamily="2" charset="2"/>
              </a:rPr>
              <a:t>）</a:t>
            </a:r>
            <a:endParaRPr lang="en-US" altLang="ja-JP" dirty="0">
              <a:sym typeface="Wingdings" panose="05000000000000000000" pitchFamily="2" charset="2"/>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47705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7DE97-BDD6-823F-8962-391FF3285FB9}"/>
              </a:ext>
            </a:extLst>
          </p:cNvPr>
          <p:cNvSpPr>
            <a:spLocks noGrp="1"/>
          </p:cNvSpPr>
          <p:nvPr>
            <p:ph type="title"/>
          </p:nvPr>
        </p:nvSpPr>
        <p:spPr/>
        <p:txBody>
          <a:bodyPr/>
          <a:lstStyle/>
          <a:p>
            <a:r>
              <a:rPr kumimoji="1" lang="ja-JP" altLang="en-US" dirty="0"/>
              <a:t>本章の問いの答え</a:t>
            </a:r>
          </a:p>
        </p:txBody>
      </p:sp>
      <p:sp>
        <p:nvSpPr>
          <p:cNvPr id="3" name="コンテンツ プレースホルダー 2">
            <a:extLst>
              <a:ext uri="{FF2B5EF4-FFF2-40B4-BE49-F238E27FC236}">
                <a16:creationId xmlns:a16="http://schemas.microsoft.com/office/drawing/2014/main" id="{EF7C90AC-73DC-4BD4-8F20-83A7B2508373}"/>
              </a:ext>
            </a:extLst>
          </p:cNvPr>
          <p:cNvSpPr>
            <a:spLocks noGrp="1"/>
          </p:cNvSpPr>
          <p:nvPr>
            <p:ph idx="1"/>
          </p:nvPr>
        </p:nvSpPr>
        <p:spPr>
          <a:xfrm>
            <a:off x="442913" y="1690688"/>
            <a:ext cx="10910887" cy="4486275"/>
          </a:xfrm>
        </p:spPr>
        <p:txBody>
          <a:bodyPr>
            <a:normAutofit/>
          </a:bodyPr>
          <a:lstStyle/>
          <a:p>
            <a:r>
              <a:rPr kumimoji="1" lang="ja-JP" altLang="en-US" dirty="0"/>
              <a:t>新型コロナウイルス感染症のワクチン開発・生産が特定国に集中するのはなぜか</a:t>
            </a:r>
            <a:endParaRPr kumimoji="1" lang="en-US" altLang="ja-JP" dirty="0"/>
          </a:p>
          <a:p>
            <a:pPr marL="0" indent="0">
              <a:buNone/>
            </a:pPr>
            <a:r>
              <a:rPr kumimoji="1" lang="en-US" altLang="ja-JP" dirty="0">
                <a:sym typeface="Wingdings" panose="05000000000000000000" pitchFamily="2" charset="2"/>
              </a:rPr>
              <a:t></a:t>
            </a:r>
            <a:r>
              <a:rPr kumimoji="1" lang="ja-JP" altLang="en-US" dirty="0"/>
              <a:t>医薬品産業の集積進む米での開発</a:t>
            </a:r>
            <a:r>
              <a:rPr lang="ja-JP" altLang="en-US" dirty="0"/>
              <a:t>など</a:t>
            </a:r>
            <a:r>
              <a:rPr kumimoji="1" lang="ja-JP" altLang="en-US" dirty="0"/>
              <a:t>技術水準以外にも規模経済性の力によるところが大きい。</a:t>
            </a:r>
            <a:endParaRPr kumimoji="1" lang="en-US" altLang="ja-JP" dirty="0"/>
          </a:p>
          <a:p>
            <a:pPr marL="0" indent="0">
              <a:buNone/>
            </a:pPr>
            <a:endParaRPr lang="en-US" altLang="ja-JP" dirty="0"/>
          </a:p>
          <a:p>
            <a:r>
              <a:rPr kumimoji="1" lang="ja-JP" altLang="en-US" dirty="0"/>
              <a:t>私たちの身の回りのある製品の多くに国産と外国産のものが</a:t>
            </a:r>
            <a:r>
              <a:rPr lang="ja-JP" altLang="en-US" dirty="0"/>
              <a:t>あ</a:t>
            </a:r>
            <a:r>
              <a:rPr kumimoji="1" lang="ja-JP" altLang="en-US" dirty="0"/>
              <a:t>る。どのようなメカニズムで産業内の貿易が生じるのだろうか</a:t>
            </a:r>
            <a:endParaRPr kumimoji="1" lang="en-US" altLang="ja-JP" dirty="0"/>
          </a:p>
          <a:p>
            <a:pPr marL="0" indent="0">
              <a:buNone/>
            </a:pPr>
            <a:r>
              <a:rPr lang="en-US" altLang="ja-JP" dirty="0">
                <a:sym typeface="Wingdings" panose="05000000000000000000" pitchFamily="2" charset="2"/>
              </a:rPr>
              <a:t></a:t>
            </a:r>
            <a:r>
              <a:rPr kumimoji="1" lang="ja-JP" altLang="en-US" dirty="0"/>
              <a:t>製品差別化が施された製品には固定費用</a:t>
            </a:r>
            <a:r>
              <a:rPr lang="ja-JP" altLang="en-US" dirty="0"/>
              <a:t>が</a:t>
            </a:r>
            <a:r>
              <a:rPr kumimoji="1" lang="ja-JP" altLang="en-US" dirty="0"/>
              <a:t>存在，独占的競争のもと企業の参入退出の末，製品の供給が決まる。国内で生産できる種類には限界が生じ，自由貿易によって外国産も選べるようになる</a:t>
            </a:r>
          </a:p>
        </p:txBody>
      </p:sp>
    </p:spTree>
    <p:extLst>
      <p:ext uri="{BB962C8B-B14F-4D97-AF65-F5344CB8AC3E}">
        <p14:creationId xmlns:p14="http://schemas.microsoft.com/office/powerpoint/2010/main" val="267991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603D-AAF5-D0D9-6254-9638A63EA8CC}"/>
              </a:ext>
            </a:extLst>
          </p:cNvPr>
          <p:cNvSpPr>
            <a:spLocks noGrp="1"/>
          </p:cNvSpPr>
          <p:nvPr>
            <p:ph type="title"/>
          </p:nvPr>
        </p:nvSpPr>
        <p:spPr/>
        <p:txBody>
          <a:bodyPr/>
          <a:lstStyle/>
          <a:p>
            <a:r>
              <a:rPr lang="en-JP" dirty="0"/>
              <a:t>自動車</a:t>
            </a:r>
          </a:p>
        </p:txBody>
      </p:sp>
      <p:sp>
        <p:nvSpPr>
          <p:cNvPr id="3" name="Content Placeholder 2">
            <a:extLst>
              <a:ext uri="{FF2B5EF4-FFF2-40B4-BE49-F238E27FC236}">
                <a16:creationId xmlns:a16="http://schemas.microsoft.com/office/drawing/2014/main" id="{3A51D2F4-9F0E-396F-EF8A-2D9D33C19181}"/>
              </a:ext>
            </a:extLst>
          </p:cNvPr>
          <p:cNvSpPr>
            <a:spLocks noGrp="1"/>
          </p:cNvSpPr>
          <p:nvPr>
            <p:ph idx="1"/>
          </p:nvPr>
        </p:nvSpPr>
        <p:spPr/>
        <p:txBody>
          <a:bodyPr/>
          <a:lstStyle/>
          <a:p>
            <a:r>
              <a:rPr lang="en-JP" dirty="0"/>
              <a:t>日本：ガソリン車、ハイブリッド車をUSへ輸出</a:t>
            </a:r>
          </a:p>
          <a:p>
            <a:endParaRPr lang="en-JP" dirty="0"/>
          </a:p>
          <a:p>
            <a:r>
              <a:rPr lang="en-JP" dirty="0"/>
              <a:t>アメリカ：テスラを日本へ輸出</a:t>
            </a:r>
          </a:p>
          <a:p>
            <a:endParaRPr lang="en-JP" dirty="0"/>
          </a:p>
        </p:txBody>
      </p:sp>
    </p:spTree>
    <p:extLst>
      <p:ext uri="{BB962C8B-B14F-4D97-AF65-F5344CB8AC3E}">
        <p14:creationId xmlns:p14="http://schemas.microsoft.com/office/powerpoint/2010/main" val="301623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34600-F0ED-0EC2-2B4A-0FCF2C0437C7}"/>
              </a:ext>
            </a:extLst>
          </p:cNvPr>
          <p:cNvSpPr>
            <a:spLocks noGrp="1"/>
          </p:cNvSpPr>
          <p:nvPr>
            <p:ph type="title"/>
          </p:nvPr>
        </p:nvSpPr>
        <p:spPr/>
        <p:txBody>
          <a:bodyPr/>
          <a:lstStyle/>
          <a:p>
            <a:endParaRPr kumimoji="1" lang="ja-JP" altLang="en-US"/>
          </a:p>
        </p:txBody>
      </p:sp>
      <p:pic>
        <p:nvPicPr>
          <p:cNvPr id="4" name="コンテンツ プレースホルダー 3">
            <a:extLst>
              <a:ext uri="{FF2B5EF4-FFF2-40B4-BE49-F238E27FC236}">
                <a16:creationId xmlns:a16="http://schemas.microsoft.com/office/drawing/2014/main" id="{4EC24E1B-CCEE-053B-8DC2-0F80260A6C89}"/>
              </a:ext>
            </a:extLst>
          </p:cNvPr>
          <p:cNvPicPr>
            <a:picLocks noGrp="1" noChangeAspect="1"/>
          </p:cNvPicPr>
          <p:nvPr>
            <p:ph idx="1"/>
          </p:nvPr>
        </p:nvPicPr>
        <p:blipFill>
          <a:blip r:embed="rId2"/>
          <a:stretch>
            <a:fillRect/>
          </a:stretch>
        </p:blipFill>
        <p:spPr>
          <a:xfrm>
            <a:off x="585714" y="365125"/>
            <a:ext cx="10901192" cy="604361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CB92882-E452-C406-2942-CDEC7D19F5F6}"/>
                  </a:ext>
                </a:extLst>
              </p14:cNvPr>
              <p14:cNvContentPartPr/>
              <p14:nvPr/>
            </p14:nvContentPartPr>
            <p14:xfrm>
              <a:off x="3110650" y="2268720"/>
              <a:ext cx="471600" cy="2880"/>
            </p14:xfrm>
          </p:contentPart>
        </mc:Choice>
        <mc:Fallback>
          <p:pic>
            <p:nvPicPr>
              <p:cNvPr id="3" name="Ink 2">
                <a:extLst>
                  <a:ext uri="{FF2B5EF4-FFF2-40B4-BE49-F238E27FC236}">
                    <a16:creationId xmlns:a16="http://schemas.microsoft.com/office/drawing/2014/main" id="{2CB92882-E452-C406-2942-CDEC7D19F5F6}"/>
                  </a:ext>
                </a:extLst>
              </p:cNvPr>
              <p:cNvPicPr/>
              <p:nvPr/>
            </p:nvPicPr>
            <p:blipFill>
              <a:blip r:embed="rId4"/>
              <a:stretch>
                <a:fillRect/>
              </a:stretch>
            </p:blipFill>
            <p:spPr>
              <a:xfrm>
                <a:off x="3057010" y="2161080"/>
                <a:ext cx="5792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0809846A-7FDC-FF47-D7E4-5E0839F7C7F0}"/>
                  </a:ext>
                </a:extLst>
              </p14:cNvPr>
              <p14:cNvContentPartPr/>
              <p14:nvPr/>
            </p14:nvContentPartPr>
            <p14:xfrm>
              <a:off x="3121090" y="4853160"/>
              <a:ext cx="541440" cy="38520"/>
            </p14:xfrm>
          </p:contentPart>
        </mc:Choice>
        <mc:Fallback>
          <p:pic>
            <p:nvPicPr>
              <p:cNvPr id="5" name="Ink 4">
                <a:extLst>
                  <a:ext uri="{FF2B5EF4-FFF2-40B4-BE49-F238E27FC236}">
                    <a16:creationId xmlns:a16="http://schemas.microsoft.com/office/drawing/2014/main" id="{0809846A-7FDC-FF47-D7E4-5E0839F7C7F0}"/>
                  </a:ext>
                </a:extLst>
              </p:cNvPr>
              <p:cNvPicPr/>
              <p:nvPr/>
            </p:nvPicPr>
            <p:blipFill>
              <a:blip r:embed="rId6"/>
              <a:stretch>
                <a:fillRect/>
              </a:stretch>
            </p:blipFill>
            <p:spPr>
              <a:xfrm>
                <a:off x="3067450" y="4745160"/>
                <a:ext cx="649080" cy="254160"/>
              </a:xfrm>
              <a:prstGeom prst="rect">
                <a:avLst/>
              </a:prstGeom>
            </p:spPr>
          </p:pic>
        </mc:Fallback>
      </mc:AlternateContent>
    </p:spTree>
    <p:extLst>
      <p:ext uri="{BB962C8B-B14F-4D97-AF65-F5344CB8AC3E}">
        <p14:creationId xmlns:p14="http://schemas.microsoft.com/office/powerpoint/2010/main" val="181295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D0D599-0067-EA23-6FB1-29D9A27BF7B7}"/>
              </a:ext>
            </a:extLst>
          </p:cNvPr>
          <p:cNvSpPr>
            <a:spLocks noGrp="1"/>
          </p:cNvSpPr>
          <p:nvPr>
            <p:ph type="title"/>
          </p:nvPr>
        </p:nvSpPr>
        <p:spPr/>
        <p:txBody>
          <a:bodyPr/>
          <a:lstStyle/>
          <a:p>
            <a:r>
              <a:rPr kumimoji="1" lang="ja-JP" altLang="en-US" dirty="0"/>
              <a:t>本章の問い</a:t>
            </a:r>
          </a:p>
        </p:txBody>
      </p:sp>
      <p:sp>
        <p:nvSpPr>
          <p:cNvPr id="3" name="コンテンツ プレースホルダー 2">
            <a:extLst>
              <a:ext uri="{FF2B5EF4-FFF2-40B4-BE49-F238E27FC236}">
                <a16:creationId xmlns:a16="http://schemas.microsoft.com/office/drawing/2014/main" id="{63AE0396-A9B4-C638-221D-C1337C5CFB73}"/>
              </a:ext>
            </a:extLst>
          </p:cNvPr>
          <p:cNvSpPr>
            <a:spLocks noGrp="1"/>
          </p:cNvSpPr>
          <p:nvPr>
            <p:ph idx="1"/>
          </p:nvPr>
        </p:nvSpPr>
        <p:spPr/>
        <p:txBody>
          <a:bodyPr/>
          <a:lstStyle/>
          <a:p>
            <a:r>
              <a:rPr kumimoji="1" lang="ja-JP" altLang="en-US" dirty="0"/>
              <a:t>新型コロナウイルス感染症のワクチンは，なぜ特定の国で開発・生産が進んだのだろうか？</a:t>
            </a:r>
            <a:endParaRPr kumimoji="1" lang="en-US" altLang="ja-JP" dirty="0"/>
          </a:p>
          <a:p>
            <a:endParaRPr lang="en-US" altLang="ja-JP" dirty="0"/>
          </a:p>
          <a:p>
            <a:r>
              <a:rPr kumimoji="1" lang="ja-JP" altLang="en-US" dirty="0"/>
              <a:t>現実には異なる産業間での貿易以外にも同一産業内で輸出入されるケースがある。どのようなメカニズムで産業内の貿易が生じるのだろうか。</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76FE77-14C9-AE43-3AA7-AEAA542A4576}"/>
                  </a:ext>
                </a:extLst>
              </p14:cNvPr>
              <p14:cNvContentPartPr/>
              <p14:nvPr/>
            </p14:nvContentPartPr>
            <p14:xfrm>
              <a:off x="5945290" y="1990440"/>
              <a:ext cx="1184040" cy="73800"/>
            </p14:xfrm>
          </p:contentPart>
        </mc:Choice>
        <mc:Fallback>
          <p:pic>
            <p:nvPicPr>
              <p:cNvPr id="4" name="Ink 3">
                <a:extLst>
                  <a:ext uri="{FF2B5EF4-FFF2-40B4-BE49-F238E27FC236}">
                    <a16:creationId xmlns:a16="http://schemas.microsoft.com/office/drawing/2014/main" id="{1376FE77-14C9-AE43-3AA7-AEAA542A4576}"/>
                  </a:ext>
                </a:extLst>
              </p:cNvPr>
              <p:cNvPicPr/>
              <p:nvPr/>
            </p:nvPicPr>
            <p:blipFill>
              <a:blip r:embed="rId3"/>
              <a:stretch>
                <a:fillRect/>
              </a:stretch>
            </p:blipFill>
            <p:spPr>
              <a:xfrm>
                <a:off x="5891650" y="1882800"/>
                <a:ext cx="1291680" cy="289440"/>
              </a:xfrm>
              <a:prstGeom prst="rect">
                <a:avLst/>
              </a:prstGeom>
            </p:spPr>
          </p:pic>
        </mc:Fallback>
      </mc:AlternateContent>
    </p:spTree>
    <p:extLst>
      <p:ext uri="{BB962C8B-B14F-4D97-AF65-F5344CB8AC3E}">
        <p14:creationId xmlns:p14="http://schemas.microsoft.com/office/powerpoint/2010/main" val="204702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D89AF-BB86-62C4-9F32-7BE28506193E}"/>
              </a:ext>
            </a:extLst>
          </p:cNvPr>
          <p:cNvSpPr>
            <a:spLocks noGrp="1"/>
          </p:cNvSpPr>
          <p:nvPr>
            <p:ph type="title"/>
          </p:nvPr>
        </p:nvSpPr>
        <p:spPr/>
        <p:txBody>
          <a:bodyPr/>
          <a:lstStyle/>
          <a:p>
            <a:r>
              <a:rPr kumimoji="1" lang="ja-JP" altLang="en-US" dirty="0"/>
              <a:t>規模経済性と貿易</a:t>
            </a:r>
          </a:p>
        </p:txBody>
      </p:sp>
      <p:sp>
        <p:nvSpPr>
          <p:cNvPr id="3" name="コンテンツ プレースホルダー 2">
            <a:extLst>
              <a:ext uri="{FF2B5EF4-FFF2-40B4-BE49-F238E27FC236}">
                <a16:creationId xmlns:a16="http://schemas.microsoft.com/office/drawing/2014/main" id="{811A284F-7549-4F90-970F-FF12DB157772}"/>
              </a:ext>
            </a:extLst>
          </p:cNvPr>
          <p:cNvSpPr>
            <a:spLocks noGrp="1"/>
          </p:cNvSpPr>
          <p:nvPr>
            <p:ph idx="1"/>
          </p:nvPr>
        </p:nvSpPr>
        <p:spPr/>
        <p:txBody>
          <a:bodyPr>
            <a:normAutofit lnSpcReduction="10000"/>
          </a:bodyPr>
          <a:lstStyle/>
          <a:p>
            <a:r>
              <a:rPr kumimoji="1" lang="ja-JP" altLang="en-US" dirty="0"/>
              <a:t>規模の経済性</a:t>
            </a:r>
            <a:endParaRPr kumimoji="1" lang="en-US" altLang="ja-JP" dirty="0"/>
          </a:p>
          <a:p>
            <a:pPr>
              <a:buFont typeface="Wingdings" panose="05000000000000000000" pitchFamily="2" charset="2"/>
              <a:buChar char="Ø"/>
            </a:pPr>
            <a:r>
              <a:rPr kumimoji="1" lang="ja-JP" altLang="en-US" dirty="0"/>
              <a:t>企業の外部的な要因によって生じる規模経済性（</a:t>
            </a:r>
            <a:r>
              <a:rPr kumimoji="1" lang="pt-BR" altLang="ja-JP" dirty="0"/>
              <a:t>external economies of scale</a:t>
            </a:r>
            <a:r>
              <a:rPr kumimoji="1" lang="ja-JP" altLang="pt-BR" dirty="0"/>
              <a:t>）</a:t>
            </a:r>
            <a:endParaRPr lang="en-US" altLang="ja-JP" dirty="0"/>
          </a:p>
          <a:p>
            <a:pPr>
              <a:buFont typeface="Wingdings" panose="05000000000000000000" pitchFamily="2" charset="2"/>
              <a:buChar char="Ø"/>
            </a:pPr>
            <a:r>
              <a:rPr kumimoji="1" lang="ja-JP" altLang="en-US" dirty="0"/>
              <a:t>企業の内部的な要因によって生じる規模経済性（</a:t>
            </a:r>
            <a:r>
              <a:rPr kumimoji="1" lang="pt-BR" altLang="ja-JP" dirty="0"/>
              <a:t>internal economies of scale</a:t>
            </a:r>
            <a:r>
              <a:rPr kumimoji="1" lang="ja-JP" altLang="pt-BR" dirty="0"/>
              <a:t>）</a:t>
            </a:r>
            <a:endParaRPr kumimoji="1" lang="en-US" altLang="ja-JP" dirty="0"/>
          </a:p>
          <a:p>
            <a:pPr marL="0" indent="0">
              <a:buNone/>
            </a:pPr>
            <a:r>
              <a:rPr kumimoji="1" lang="en-US" altLang="ja-JP" dirty="0">
                <a:sym typeface="Wingdings" panose="05000000000000000000" pitchFamily="2" charset="2"/>
              </a:rPr>
              <a:t></a:t>
            </a:r>
            <a:r>
              <a:rPr kumimoji="1" lang="ja-JP" altLang="en-US" dirty="0"/>
              <a:t>企業や産業の生産規模の拡大に応じて個別企業が直面する平均費用が低下していく現象</a:t>
            </a:r>
            <a:endParaRPr kumimoji="1" lang="en-US" altLang="ja-JP" dirty="0"/>
          </a:p>
          <a:p>
            <a:pPr marL="0" indent="0">
              <a:buNone/>
            </a:pPr>
            <a:endParaRPr lang="en-US" altLang="ja-JP" dirty="0"/>
          </a:p>
          <a:p>
            <a:pPr marL="0" indent="0">
              <a:buNone/>
            </a:pPr>
            <a:r>
              <a:rPr kumimoji="1" lang="ja-JP" altLang="en-US" dirty="0"/>
              <a:t>まず産業レベルの規模経済性の説明に焦点を当て、企業レベルの規模経済性については２節で</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0A6F9A1-D829-CD66-0C60-E56F8BAF4574}"/>
                  </a:ext>
                </a:extLst>
              </p14:cNvPr>
              <p14:cNvContentPartPr/>
              <p14:nvPr/>
            </p14:nvContentPartPr>
            <p14:xfrm>
              <a:off x="2339530" y="2455200"/>
              <a:ext cx="933120" cy="59400"/>
            </p14:xfrm>
          </p:contentPart>
        </mc:Choice>
        <mc:Fallback>
          <p:pic>
            <p:nvPicPr>
              <p:cNvPr id="4" name="Ink 3">
                <a:extLst>
                  <a:ext uri="{FF2B5EF4-FFF2-40B4-BE49-F238E27FC236}">
                    <a16:creationId xmlns:a16="http://schemas.microsoft.com/office/drawing/2014/main" id="{00A6F9A1-D829-CD66-0C60-E56F8BAF4574}"/>
                  </a:ext>
                </a:extLst>
              </p:cNvPr>
              <p:cNvPicPr/>
              <p:nvPr/>
            </p:nvPicPr>
            <p:blipFill>
              <a:blip r:embed="rId3"/>
              <a:stretch>
                <a:fillRect/>
              </a:stretch>
            </p:blipFill>
            <p:spPr>
              <a:xfrm>
                <a:off x="2285530" y="2347560"/>
                <a:ext cx="10407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BDAC6C5-B7AE-4A66-62D6-342583C61973}"/>
                  </a:ext>
                </a:extLst>
              </p14:cNvPr>
              <p14:cNvContentPartPr/>
              <p14:nvPr/>
            </p14:nvContentPartPr>
            <p14:xfrm>
              <a:off x="2389570" y="3258720"/>
              <a:ext cx="897480" cy="32760"/>
            </p14:xfrm>
          </p:contentPart>
        </mc:Choice>
        <mc:Fallback>
          <p:pic>
            <p:nvPicPr>
              <p:cNvPr id="5" name="Ink 4">
                <a:extLst>
                  <a:ext uri="{FF2B5EF4-FFF2-40B4-BE49-F238E27FC236}">
                    <a16:creationId xmlns:a16="http://schemas.microsoft.com/office/drawing/2014/main" id="{ABDAC6C5-B7AE-4A66-62D6-342583C61973}"/>
                  </a:ext>
                </a:extLst>
              </p:cNvPr>
              <p:cNvPicPr/>
              <p:nvPr/>
            </p:nvPicPr>
            <p:blipFill>
              <a:blip r:embed="rId5"/>
              <a:stretch>
                <a:fillRect/>
              </a:stretch>
            </p:blipFill>
            <p:spPr>
              <a:xfrm>
                <a:off x="2335570" y="3150720"/>
                <a:ext cx="10051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C50FE05-089B-F4F2-2154-D01F2C1FF033}"/>
                  </a:ext>
                </a:extLst>
              </p14:cNvPr>
              <p14:cNvContentPartPr/>
              <p14:nvPr/>
            </p14:nvContentPartPr>
            <p14:xfrm>
              <a:off x="10624210" y="4057560"/>
              <a:ext cx="281520" cy="360"/>
            </p14:xfrm>
          </p:contentPart>
        </mc:Choice>
        <mc:Fallback>
          <p:pic>
            <p:nvPicPr>
              <p:cNvPr id="6" name="Ink 5">
                <a:extLst>
                  <a:ext uri="{FF2B5EF4-FFF2-40B4-BE49-F238E27FC236}">
                    <a16:creationId xmlns:a16="http://schemas.microsoft.com/office/drawing/2014/main" id="{5C50FE05-089B-F4F2-2154-D01F2C1FF033}"/>
                  </a:ext>
                </a:extLst>
              </p:cNvPr>
              <p:cNvPicPr/>
              <p:nvPr/>
            </p:nvPicPr>
            <p:blipFill>
              <a:blip r:embed="rId7"/>
              <a:stretch>
                <a:fillRect/>
              </a:stretch>
            </p:blipFill>
            <p:spPr>
              <a:xfrm>
                <a:off x="10570210" y="3949560"/>
                <a:ext cx="3891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9574CE2B-18BD-AA7D-14E3-911D5FA4EE03}"/>
                  </a:ext>
                </a:extLst>
              </p14:cNvPr>
              <p14:cNvContentPartPr/>
              <p14:nvPr/>
            </p14:nvContentPartPr>
            <p14:xfrm>
              <a:off x="1088530" y="4397400"/>
              <a:ext cx="3913200" cy="79200"/>
            </p14:xfrm>
          </p:contentPart>
        </mc:Choice>
        <mc:Fallback>
          <p:pic>
            <p:nvPicPr>
              <p:cNvPr id="7" name="Ink 6">
                <a:extLst>
                  <a:ext uri="{FF2B5EF4-FFF2-40B4-BE49-F238E27FC236}">
                    <a16:creationId xmlns:a16="http://schemas.microsoft.com/office/drawing/2014/main" id="{9574CE2B-18BD-AA7D-14E3-911D5FA4EE03}"/>
                  </a:ext>
                </a:extLst>
              </p:cNvPr>
              <p:cNvPicPr/>
              <p:nvPr/>
            </p:nvPicPr>
            <p:blipFill>
              <a:blip r:embed="rId9"/>
              <a:stretch>
                <a:fillRect/>
              </a:stretch>
            </p:blipFill>
            <p:spPr>
              <a:xfrm>
                <a:off x="1034530" y="4289760"/>
                <a:ext cx="4020840" cy="294840"/>
              </a:xfrm>
              <a:prstGeom prst="rect">
                <a:avLst/>
              </a:prstGeom>
            </p:spPr>
          </p:pic>
        </mc:Fallback>
      </mc:AlternateContent>
    </p:spTree>
    <p:extLst>
      <p:ext uri="{BB962C8B-B14F-4D97-AF65-F5344CB8AC3E}">
        <p14:creationId xmlns:p14="http://schemas.microsoft.com/office/powerpoint/2010/main" val="321268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4EDB6-0DAB-DDC9-65DC-05428C1354C4}"/>
              </a:ext>
            </a:extLst>
          </p:cNvPr>
          <p:cNvSpPr>
            <a:spLocks noGrp="1"/>
          </p:cNvSpPr>
          <p:nvPr>
            <p:ph type="title"/>
          </p:nvPr>
        </p:nvSpPr>
        <p:spPr>
          <a:xfrm>
            <a:off x="776288" y="-125413"/>
            <a:ext cx="10515600" cy="1325563"/>
          </a:xfrm>
        </p:spPr>
        <p:txBody>
          <a:bodyPr/>
          <a:lstStyle/>
          <a:p>
            <a:r>
              <a:rPr kumimoji="1" lang="ja-JP" altLang="en-US" dirty="0"/>
              <a:t>企業外部の規模経済性と産業集積地</a:t>
            </a:r>
          </a:p>
        </p:txBody>
      </p:sp>
      <p:sp>
        <p:nvSpPr>
          <p:cNvPr id="3" name="コンテンツ プレースホルダー 2">
            <a:extLst>
              <a:ext uri="{FF2B5EF4-FFF2-40B4-BE49-F238E27FC236}">
                <a16:creationId xmlns:a16="http://schemas.microsoft.com/office/drawing/2014/main" id="{08A0B517-2C47-5054-08FC-9C078712C4F5}"/>
              </a:ext>
            </a:extLst>
          </p:cNvPr>
          <p:cNvSpPr>
            <a:spLocks noGrp="1"/>
          </p:cNvSpPr>
          <p:nvPr>
            <p:ph idx="1"/>
          </p:nvPr>
        </p:nvSpPr>
        <p:spPr>
          <a:xfrm>
            <a:off x="152400" y="1100138"/>
            <a:ext cx="12158663" cy="5614988"/>
          </a:xfrm>
        </p:spPr>
        <p:txBody>
          <a:bodyPr>
            <a:normAutofit fontScale="92500" lnSpcReduction="20000"/>
          </a:bodyPr>
          <a:lstStyle/>
          <a:p>
            <a:r>
              <a:rPr kumimoji="1" lang="ja-JP" altLang="en-US" dirty="0"/>
              <a:t>産業レベルの規模経済性をイメージしやすい例</a:t>
            </a:r>
            <a:endParaRPr kumimoji="1" lang="en-US" altLang="ja-JP" dirty="0"/>
          </a:p>
          <a:p>
            <a:pPr marL="0" indent="0">
              <a:buNone/>
            </a:pPr>
            <a:r>
              <a:rPr kumimoji="1" lang="en-US" altLang="ja-JP" dirty="0">
                <a:sym typeface="Wingdings" panose="05000000000000000000" pitchFamily="2" charset="2"/>
              </a:rPr>
              <a:t></a:t>
            </a:r>
            <a:r>
              <a:rPr kumimoji="1" lang="ja-JP" altLang="en-US" dirty="0"/>
              <a:t>産業集積地：特定の産業に属する企業がある地域に偏重して立地している所、立地することでさまざまな恩恵を受けることが可能</a:t>
            </a:r>
            <a:endParaRPr kumimoji="1" lang="en-US" altLang="ja-JP" dirty="0"/>
          </a:p>
          <a:p>
            <a:pPr>
              <a:buFont typeface="Wingdings" panose="05000000000000000000" pitchFamily="2" charset="2"/>
              <a:buChar char="Ø"/>
            </a:pPr>
            <a:r>
              <a:rPr kumimoji="1" lang="ja-JP" altLang="en-US" dirty="0"/>
              <a:t>専門化された高い技術を持った労働者が集まる</a:t>
            </a:r>
            <a:r>
              <a:rPr kumimoji="1" lang="en-US" altLang="ja-JP" dirty="0">
                <a:sym typeface="Wingdings" panose="05000000000000000000" pitchFamily="2" charset="2"/>
              </a:rPr>
              <a:t></a:t>
            </a:r>
            <a:r>
              <a:rPr kumimoji="1" lang="ja-JP" altLang="en-US" dirty="0">
                <a:sym typeface="Wingdings" panose="05000000000000000000" pitchFamily="2" charset="2"/>
              </a:rPr>
              <a:t>採用コスト削減</a:t>
            </a:r>
            <a:endParaRPr kumimoji="1" lang="en-US" altLang="ja-JP" dirty="0"/>
          </a:p>
          <a:p>
            <a:pPr>
              <a:buFont typeface="Wingdings" panose="05000000000000000000" pitchFamily="2" charset="2"/>
              <a:buChar char="Ø"/>
            </a:pPr>
            <a:r>
              <a:rPr kumimoji="1" lang="ja-JP" altLang="en-US" dirty="0"/>
              <a:t>部品・原材料などを供給する中間財メーカーも集まる</a:t>
            </a:r>
            <a:r>
              <a:rPr kumimoji="1" lang="en-US" altLang="ja-JP" dirty="0">
                <a:sym typeface="Wingdings" panose="05000000000000000000" pitchFamily="2" charset="2"/>
              </a:rPr>
              <a:t></a:t>
            </a:r>
            <a:r>
              <a:rPr kumimoji="1" lang="ja-JP" altLang="en-US" dirty="0"/>
              <a:t>取引相手を探す費用や輸送費用</a:t>
            </a:r>
            <a:r>
              <a:rPr lang="ja-JP" altLang="en-US" dirty="0"/>
              <a:t>削減</a:t>
            </a:r>
            <a:endParaRPr lang="en-US" altLang="ja-JP" dirty="0"/>
          </a:p>
          <a:p>
            <a:pPr>
              <a:buFont typeface="Wingdings" panose="05000000000000000000" pitchFamily="2" charset="2"/>
              <a:buChar char="Ø"/>
            </a:pPr>
            <a:r>
              <a:rPr kumimoji="1" lang="ja-JP" altLang="en-US" dirty="0"/>
              <a:t>同一産業の企業や労働者が集まることは知識の波及も容易に</a:t>
            </a:r>
            <a:r>
              <a:rPr kumimoji="1" lang="en-US" altLang="ja-JP" dirty="0">
                <a:sym typeface="Wingdings" panose="05000000000000000000" pitchFamily="2" charset="2"/>
              </a:rPr>
              <a:t></a:t>
            </a:r>
            <a:r>
              <a:rPr kumimoji="1" lang="ja-JP" altLang="en-US" dirty="0"/>
              <a:t>知識スピルオーバー（</a:t>
            </a:r>
            <a:r>
              <a:rPr kumimoji="1" lang="en-US" altLang="ja-JP" dirty="0"/>
              <a:t>Knowledge spillover</a:t>
            </a:r>
            <a:r>
              <a:rPr kumimoji="1" lang="ja-JP" altLang="en-US" dirty="0"/>
              <a:t>）効果</a:t>
            </a:r>
            <a:endParaRPr kumimoji="1" lang="en-US" altLang="ja-JP" dirty="0"/>
          </a:p>
          <a:p>
            <a:pPr marL="0" indent="0">
              <a:buNone/>
            </a:pPr>
            <a:r>
              <a:rPr kumimoji="1" lang="ja-JP" altLang="en-US" dirty="0"/>
              <a:t>市場取引を介さずに受ける</a:t>
            </a:r>
            <a:r>
              <a:rPr lang="ja-JP" altLang="en-US" dirty="0"/>
              <a:t>プラスの影響</a:t>
            </a:r>
            <a:r>
              <a:rPr lang="en-US" altLang="ja-JP" dirty="0">
                <a:sym typeface="Wingdings" panose="05000000000000000000" pitchFamily="2" charset="2"/>
              </a:rPr>
              <a:t></a:t>
            </a:r>
            <a:r>
              <a:rPr kumimoji="1" lang="ja-JP" altLang="en-US" dirty="0"/>
              <a:t>マーシャルの外部経済性</a:t>
            </a:r>
            <a:endParaRPr kumimoji="1" lang="en-US" altLang="ja-JP" dirty="0"/>
          </a:p>
          <a:p>
            <a:pPr marL="0" indent="0">
              <a:buNone/>
            </a:pPr>
            <a:endParaRPr lang="en-US" altLang="ja-JP" dirty="0"/>
          </a:p>
          <a:p>
            <a:pPr marL="0" indent="0">
              <a:buNone/>
            </a:pPr>
            <a:r>
              <a:rPr kumimoji="1" lang="ja-JP" altLang="en-US" dirty="0"/>
              <a:t>産業集積地の例</a:t>
            </a:r>
            <a:r>
              <a:rPr lang="ja-JP" altLang="en-US" dirty="0"/>
              <a:t>：</a:t>
            </a:r>
            <a:endParaRPr lang="en-US" altLang="ja-JP" dirty="0"/>
          </a:p>
          <a:p>
            <a:pPr marL="0" indent="0">
              <a:buNone/>
            </a:pPr>
            <a:r>
              <a:rPr kumimoji="1" lang="ja-JP" altLang="en-US" dirty="0"/>
              <a:t>アメリカ・カリフォルニア州のシリコンバレー（</a:t>
            </a:r>
            <a:r>
              <a:rPr kumimoji="1" lang="en-US" altLang="ja-JP" dirty="0"/>
              <a:t>GAFA</a:t>
            </a:r>
            <a:r>
              <a:rPr kumimoji="1" lang="ja-JP" altLang="en-US" dirty="0"/>
              <a:t>をはじめとしたハイテク企業）</a:t>
            </a:r>
            <a:endParaRPr kumimoji="1" lang="en-US" altLang="ja-JP" dirty="0"/>
          </a:p>
          <a:p>
            <a:pPr marL="0" indent="0">
              <a:buNone/>
            </a:pPr>
            <a:r>
              <a:rPr kumimoji="1" lang="ja-JP" altLang="en-US" dirty="0"/>
              <a:t>中国の深圳（しんせん）：ファーウェイ（通信機器）、テンセント（インターネットサービス）、</a:t>
            </a:r>
            <a:r>
              <a:rPr kumimoji="1" lang="en-US" altLang="ja-JP" dirty="0"/>
              <a:t>BYD</a:t>
            </a:r>
            <a:r>
              <a:rPr kumimoji="1" lang="ja-JP" altLang="en-US" dirty="0"/>
              <a:t>（電気自動車）、</a:t>
            </a:r>
            <a:r>
              <a:rPr kumimoji="1" lang="en-US" altLang="ja-JP" dirty="0"/>
              <a:t>ZTE</a:t>
            </a:r>
            <a:r>
              <a:rPr kumimoji="1" lang="ja-JP" altLang="en-US" dirty="0"/>
              <a:t>（通信機器）、</a:t>
            </a:r>
            <a:r>
              <a:rPr kumimoji="1" lang="en-US" altLang="ja-JP" dirty="0"/>
              <a:t>DJI</a:t>
            </a:r>
            <a:r>
              <a:rPr kumimoji="1" lang="ja-JP" altLang="en-US" dirty="0"/>
              <a:t>（ドローン）</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64C97CB-6907-C330-65D3-A2DA2265CD94}"/>
                  </a:ext>
                </a:extLst>
              </p14:cNvPr>
              <p14:cNvContentPartPr/>
              <p14:nvPr/>
            </p14:nvContentPartPr>
            <p14:xfrm>
              <a:off x="650410" y="1203480"/>
              <a:ext cx="3285360" cy="81360"/>
            </p14:xfrm>
          </p:contentPart>
        </mc:Choice>
        <mc:Fallback>
          <p:pic>
            <p:nvPicPr>
              <p:cNvPr id="4" name="Ink 3">
                <a:extLst>
                  <a:ext uri="{FF2B5EF4-FFF2-40B4-BE49-F238E27FC236}">
                    <a16:creationId xmlns:a16="http://schemas.microsoft.com/office/drawing/2014/main" id="{164C97CB-6907-C330-65D3-A2DA2265CD94}"/>
                  </a:ext>
                </a:extLst>
              </p:cNvPr>
              <p:cNvPicPr/>
              <p:nvPr/>
            </p:nvPicPr>
            <p:blipFill>
              <a:blip r:embed="rId3"/>
              <a:stretch>
                <a:fillRect/>
              </a:stretch>
            </p:blipFill>
            <p:spPr>
              <a:xfrm>
                <a:off x="596410" y="1095480"/>
                <a:ext cx="33930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CF6462B-DA56-63FA-B4CA-F6D62FEF4E48}"/>
                  </a:ext>
                </a:extLst>
              </p14:cNvPr>
              <p14:cNvContentPartPr/>
              <p14:nvPr/>
            </p14:nvContentPartPr>
            <p14:xfrm>
              <a:off x="2197690" y="456480"/>
              <a:ext cx="826920" cy="11880"/>
            </p14:xfrm>
          </p:contentPart>
        </mc:Choice>
        <mc:Fallback>
          <p:pic>
            <p:nvPicPr>
              <p:cNvPr id="5" name="Ink 4">
                <a:extLst>
                  <a:ext uri="{FF2B5EF4-FFF2-40B4-BE49-F238E27FC236}">
                    <a16:creationId xmlns:a16="http://schemas.microsoft.com/office/drawing/2014/main" id="{3CF6462B-DA56-63FA-B4CA-F6D62FEF4E48}"/>
                  </a:ext>
                </a:extLst>
              </p:cNvPr>
              <p:cNvPicPr/>
              <p:nvPr/>
            </p:nvPicPr>
            <p:blipFill>
              <a:blip r:embed="rId5"/>
              <a:stretch>
                <a:fillRect/>
              </a:stretch>
            </p:blipFill>
            <p:spPr>
              <a:xfrm>
                <a:off x="2143690" y="348480"/>
                <a:ext cx="9345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03996DB6-CF2B-DA9F-3B02-ABF5267D9E69}"/>
                  </a:ext>
                </a:extLst>
              </p14:cNvPr>
              <p14:cNvContentPartPr/>
              <p14:nvPr/>
            </p14:nvContentPartPr>
            <p14:xfrm>
              <a:off x="666970" y="1547640"/>
              <a:ext cx="1253880" cy="25920"/>
            </p14:xfrm>
          </p:contentPart>
        </mc:Choice>
        <mc:Fallback>
          <p:pic>
            <p:nvPicPr>
              <p:cNvPr id="6" name="Ink 5">
                <a:extLst>
                  <a:ext uri="{FF2B5EF4-FFF2-40B4-BE49-F238E27FC236}">
                    <a16:creationId xmlns:a16="http://schemas.microsoft.com/office/drawing/2014/main" id="{03996DB6-CF2B-DA9F-3B02-ABF5267D9E69}"/>
                  </a:ext>
                </a:extLst>
              </p:cNvPr>
              <p:cNvPicPr/>
              <p:nvPr/>
            </p:nvPicPr>
            <p:blipFill>
              <a:blip r:embed="rId7"/>
              <a:stretch>
                <a:fillRect/>
              </a:stretch>
            </p:blipFill>
            <p:spPr>
              <a:xfrm>
                <a:off x="613330" y="1440000"/>
                <a:ext cx="13615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95BF3DA-8E0E-BEE1-1607-0BFF195CC0A0}"/>
                  </a:ext>
                </a:extLst>
              </p14:cNvPr>
              <p14:cNvContentPartPr/>
              <p14:nvPr/>
            </p14:nvContentPartPr>
            <p14:xfrm>
              <a:off x="5232130" y="2298600"/>
              <a:ext cx="739080" cy="44280"/>
            </p14:xfrm>
          </p:contentPart>
        </mc:Choice>
        <mc:Fallback>
          <p:pic>
            <p:nvPicPr>
              <p:cNvPr id="7" name="Ink 6">
                <a:extLst>
                  <a:ext uri="{FF2B5EF4-FFF2-40B4-BE49-F238E27FC236}">
                    <a16:creationId xmlns:a16="http://schemas.microsoft.com/office/drawing/2014/main" id="{095BF3DA-8E0E-BEE1-1607-0BFF195CC0A0}"/>
                  </a:ext>
                </a:extLst>
              </p:cNvPr>
              <p:cNvPicPr/>
              <p:nvPr/>
            </p:nvPicPr>
            <p:blipFill>
              <a:blip r:embed="rId9"/>
              <a:stretch>
                <a:fillRect/>
              </a:stretch>
            </p:blipFill>
            <p:spPr>
              <a:xfrm>
                <a:off x="5178130" y="2190960"/>
                <a:ext cx="8467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0906271-1245-59EC-25C9-2D207F40D336}"/>
                  </a:ext>
                </a:extLst>
              </p14:cNvPr>
              <p14:cNvContentPartPr/>
              <p14:nvPr/>
            </p14:nvContentPartPr>
            <p14:xfrm>
              <a:off x="7887850" y="2284560"/>
              <a:ext cx="2154240" cy="74160"/>
            </p14:xfrm>
          </p:contentPart>
        </mc:Choice>
        <mc:Fallback>
          <p:pic>
            <p:nvPicPr>
              <p:cNvPr id="8" name="Ink 7">
                <a:extLst>
                  <a:ext uri="{FF2B5EF4-FFF2-40B4-BE49-F238E27FC236}">
                    <a16:creationId xmlns:a16="http://schemas.microsoft.com/office/drawing/2014/main" id="{30906271-1245-59EC-25C9-2D207F40D336}"/>
                  </a:ext>
                </a:extLst>
              </p:cNvPr>
              <p:cNvPicPr/>
              <p:nvPr/>
            </p:nvPicPr>
            <p:blipFill>
              <a:blip r:embed="rId11"/>
              <a:stretch>
                <a:fillRect/>
              </a:stretch>
            </p:blipFill>
            <p:spPr>
              <a:xfrm>
                <a:off x="7833850" y="2176920"/>
                <a:ext cx="22618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8AD31EF-F864-BFEE-44A2-8A5862EEA19D}"/>
                  </a:ext>
                </a:extLst>
              </p14:cNvPr>
              <p14:cNvContentPartPr/>
              <p14:nvPr/>
            </p14:nvContentPartPr>
            <p14:xfrm>
              <a:off x="4924690" y="2674800"/>
              <a:ext cx="1985040" cy="69120"/>
            </p14:xfrm>
          </p:contentPart>
        </mc:Choice>
        <mc:Fallback>
          <p:pic>
            <p:nvPicPr>
              <p:cNvPr id="9" name="Ink 8">
                <a:extLst>
                  <a:ext uri="{FF2B5EF4-FFF2-40B4-BE49-F238E27FC236}">
                    <a16:creationId xmlns:a16="http://schemas.microsoft.com/office/drawing/2014/main" id="{F8AD31EF-F864-BFEE-44A2-8A5862EEA19D}"/>
                  </a:ext>
                </a:extLst>
              </p:cNvPr>
              <p:cNvPicPr/>
              <p:nvPr/>
            </p:nvPicPr>
            <p:blipFill>
              <a:blip r:embed="rId13"/>
              <a:stretch>
                <a:fillRect/>
              </a:stretch>
            </p:blipFill>
            <p:spPr>
              <a:xfrm>
                <a:off x="4870690" y="2567160"/>
                <a:ext cx="20926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25676C1-05CF-E48C-296E-1C61E63E0FA5}"/>
                  </a:ext>
                </a:extLst>
              </p14:cNvPr>
              <p14:cNvContentPartPr/>
              <p14:nvPr/>
            </p14:nvContentPartPr>
            <p14:xfrm>
              <a:off x="6463690" y="3317040"/>
              <a:ext cx="1508760" cy="101520"/>
            </p14:xfrm>
          </p:contentPart>
        </mc:Choice>
        <mc:Fallback>
          <p:pic>
            <p:nvPicPr>
              <p:cNvPr id="10" name="Ink 9">
                <a:extLst>
                  <a:ext uri="{FF2B5EF4-FFF2-40B4-BE49-F238E27FC236}">
                    <a16:creationId xmlns:a16="http://schemas.microsoft.com/office/drawing/2014/main" id="{B25676C1-05CF-E48C-296E-1C61E63E0FA5}"/>
                  </a:ext>
                </a:extLst>
              </p:cNvPr>
              <p:cNvPicPr/>
              <p:nvPr/>
            </p:nvPicPr>
            <p:blipFill>
              <a:blip r:embed="rId15"/>
              <a:stretch>
                <a:fillRect/>
              </a:stretch>
            </p:blipFill>
            <p:spPr>
              <a:xfrm>
                <a:off x="6410050" y="3209400"/>
                <a:ext cx="161640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211F353-3B69-2D7C-3044-84D903FF9C33}"/>
                  </a:ext>
                </a:extLst>
              </p14:cNvPr>
              <p14:cNvContentPartPr/>
              <p14:nvPr/>
            </p14:nvContentPartPr>
            <p14:xfrm>
              <a:off x="6573850" y="4039200"/>
              <a:ext cx="3454920" cy="81720"/>
            </p14:xfrm>
          </p:contentPart>
        </mc:Choice>
        <mc:Fallback>
          <p:pic>
            <p:nvPicPr>
              <p:cNvPr id="11" name="Ink 10">
                <a:extLst>
                  <a:ext uri="{FF2B5EF4-FFF2-40B4-BE49-F238E27FC236}">
                    <a16:creationId xmlns:a16="http://schemas.microsoft.com/office/drawing/2014/main" id="{E211F353-3B69-2D7C-3044-84D903FF9C33}"/>
                  </a:ext>
                </a:extLst>
              </p:cNvPr>
              <p:cNvPicPr/>
              <p:nvPr/>
            </p:nvPicPr>
            <p:blipFill>
              <a:blip r:embed="rId17"/>
              <a:stretch>
                <a:fillRect/>
              </a:stretch>
            </p:blipFill>
            <p:spPr>
              <a:xfrm>
                <a:off x="6519850" y="3931200"/>
                <a:ext cx="3562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51B3C836-3359-48B6-CE81-3EDA0616EAA0}"/>
                  </a:ext>
                </a:extLst>
              </p14:cNvPr>
              <p14:cNvContentPartPr/>
              <p14:nvPr/>
            </p14:nvContentPartPr>
            <p14:xfrm>
              <a:off x="4897690" y="5243040"/>
              <a:ext cx="2140920" cy="90720"/>
            </p14:xfrm>
          </p:contentPart>
        </mc:Choice>
        <mc:Fallback>
          <p:pic>
            <p:nvPicPr>
              <p:cNvPr id="12" name="Ink 11">
                <a:extLst>
                  <a:ext uri="{FF2B5EF4-FFF2-40B4-BE49-F238E27FC236}">
                    <a16:creationId xmlns:a16="http://schemas.microsoft.com/office/drawing/2014/main" id="{51B3C836-3359-48B6-CE81-3EDA0616EAA0}"/>
                  </a:ext>
                </a:extLst>
              </p:cNvPr>
              <p:cNvPicPr/>
              <p:nvPr/>
            </p:nvPicPr>
            <p:blipFill>
              <a:blip r:embed="rId19"/>
              <a:stretch>
                <a:fillRect/>
              </a:stretch>
            </p:blipFill>
            <p:spPr>
              <a:xfrm>
                <a:off x="4844050" y="5135400"/>
                <a:ext cx="22485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5D3F9E48-CCB0-995E-EC27-4AF5D28018BA}"/>
                  </a:ext>
                </a:extLst>
              </p14:cNvPr>
              <p14:cNvContentPartPr/>
              <p14:nvPr/>
            </p14:nvContentPartPr>
            <p14:xfrm>
              <a:off x="1330450" y="5987129"/>
              <a:ext cx="533520" cy="9000"/>
            </p14:xfrm>
          </p:contentPart>
        </mc:Choice>
        <mc:Fallback>
          <p:pic>
            <p:nvPicPr>
              <p:cNvPr id="13" name="Ink 12">
                <a:extLst>
                  <a:ext uri="{FF2B5EF4-FFF2-40B4-BE49-F238E27FC236}">
                    <a16:creationId xmlns:a16="http://schemas.microsoft.com/office/drawing/2014/main" id="{5D3F9E48-CCB0-995E-EC27-4AF5D28018BA}"/>
                  </a:ext>
                </a:extLst>
              </p:cNvPr>
              <p:cNvPicPr/>
              <p:nvPr/>
            </p:nvPicPr>
            <p:blipFill>
              <a:blip r:embed="rId21"/>
              <a:stretch>
                <a:fillRect/>
              </a:stretch>
            </p:blipFill>
            <p:spPr>
              <a:xfrm>
                <a:off x="1276810" y="5879129"/>
                <a:ext cx="641160" cy="224640"/>
              </a:xfrm>
              <a:prstGeom prst="rect">
                <a:avLst/>
              </a:prstGeom>
            </p:spPr>
          </p:pic>
        </mc:Fallback>
      </mc:AlternateContent>
    </p:spTree>
    <p:extLst>
      <p:ext uri="{BB962C8B-B14F-4D97-AF65-F5344CB8AC3E}">
        <p14:creationId xmlns:p14="http://schemas.microsoft.com/office/powerpoint/2010/main" val="300035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8F43C2-51C4-4B95-7835-7DFFDA594163}"/>
              </a:ext>
            </a:extLst>
          </p:cNvPr>
          <p:cNvSpPr>
            <a:spLocks noGrp="1"/>
          </p:cNvSpPr>
          <p:nvPr>
            <p:ph type="title"/>
          </p:nvPr>
        </p:nvSpPr>
        <p:spPr/>
        <p:txBody>
          <a:bodyPr/>
          <a:lstStyle/>
          <a:p>
            <a:r>
              <a:rPr kumimoji="1" lang="ja-JP" altLang="en-US" dirty="0"/>
              <a:t>企業外部の規模経済性が貿易を生む理由</a:t>
            </a:r>
          </a:p>
        </p:txBody>
      </p:sp>
      <p:pic>
        <p:nvPicPr>
          <p:cNvPr id="4" name="コンテンツ プレースホルダー 3">
            <a:extLst>
              <a:ext uri="{FF2B5EF4-FFF2-40B4-BE49-F238E27FC236}">
                <a16:creationId xmlns:a16="http://schemas.microsoft.com/office/drawing/2014/main" id="{60766CF7-2C87-0F7F-807E-B3932FF9D57C}"/>
              </a:ext>
            </a:extLst>
          </p:cNvPr>
          <p:cNvPicPr>
            <a:picLocks noGrp="1" noChangeAspect="1"/>
          </p:cNvPicPr>
          <p:nvPr>
            <p:ph sz="half" idx="1"/>
          </p:nvPr>
        </p:nvPicPr>
        <p:blipFill>
          <a:blip r:embed="rId2"/>
          <a:stretch>
            <a:fillRect/>
          </a:stretch>
        </p:blipFill>
        <p:spPr>
          <a:xfrm>
            <a:off x="5760476" y="1648435"/>
            <a:ext cx="6431524" cy="3894503"/>
          </a:xfrm>
          <a:prstGeom prst="rect">
            <a:avLst/>
          </a:prstGeom>
        </p:spPr>
      </p:pic>
      <p:sp>
        <p:nvSpPr>
          <p:cNvPr id="5" name="コンテンツ プレースホルダー 4">
            <a:extLst>
              <a:ext uri="{FF2B5EF4-FFF2-40B4-BE49-F238E27FC236}">
                <a16:creationId xmlns:a16="http://schemas.microsoft.com/office/drawing/2014/main" id="{ED69B60E-D5D8-5483-090C-F13617EB568E}"/>
              </a:ext>
            </a:extLst>
          </p:cNvPr>
          <p:cNvSpPr>
            <a:spLocks noGrp="1"/>
          </p:cNvSpPr>
          <p:nvPr>
            <p:ph sz="half" idx="2"/>
          </p:nvPr>
        </p:nvSpPr>
        <p:spPr>
          <a:xfrm>
            <a:off x="285749" y="1690688"/>
            <a:ext cx="5591176" cy="4981574"/>
          </a:xfrm>
        </p:spPr>
        <p:txBody>
          <a:bodyPr>
            <a:normAutofit fontScale="92500" lnSpcReduction="10000"/>
          </a:bodyPr>
          <a:lstStyle/>
          <a:p>
            <a:r>
              <a:rPr lang="ja-JP" altLang="en-US" dirty="0"/>
              <a:t>新型コロナウイルス感染症の予防ワクチンについて使用承認国数の多い上位</a:t>
            </a:r>
            <a:r>
              <a:rPr lang="en-US" altLang="ja-JP" dirty="0"/>
              <a:t>10</a:t>
            </a:r>
            <a:r>
              <a:rPr lang="ja-JP" altLang="en-US" dirty="0"/>
              <a:t>位</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ワクチンは特定の国で開発され多くの国に輸出された</a:t>
            </a:r>
            <a:endParaRPr lang="en-US" altLang="ja-JP" dirty="0">
              <a:sym typeface="Wingdings" panose="05000000000000000000" pitchFamily="2" charset="2"/>
            </a:endParaRPr>
          </a:p>
          <a:p>
            <a:pPr>
              <a:buFont typeface="Wingdings" panose="05000000000000000000" pitchFamily="2" charset="2"/>
              <a:buChar char="Ø"/>
            </a:pPr>
            <a:r>
              <a:rPr lang="ja-JP" altLang="en-US" dirty="0"/>
              <a:t>規模経済性によってこの現象はある程度説明</a:t>
            </a:r>
            <a:endParaRPr lang="en-US" altLang="ja-JP" dirty="0"/>
          </a:p>
          <a:p>
            <a:pPr>
              <a:buFont typeface="Wingdings" panose="05000000000000000000" pitchFamily="2" charset="2"/>
              <a:buChar char="Ø"/>
            </a:pPr>
            <a:r>
              <a:rPr lang="ja-JP" altLang="en-US" dirty="0"/>
              <a:t>表</a:t>
            </a:r>
            <a:r>
              <a:rPr lang="en-US" altLang="ja-JP" dirty="0"/>
              <a:t>6-1</a:t>
            </a:r>
            <a:r>
              <a:rPr lang="ja-JP" altLang="en-US" dirty="0"/>
              <a:t>にランクインしている国々、特に米国にはワクチン開発の知見を持つ多くの製薬企業が集積していたと考えると、外部性が働き個別の製薬企業は規模拡大に伴って平均費用を削減することが可能</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5C6A939-08F1-C22A-4E12-70397BD527BE}"/>
                  </a:ext>
                </a:extLst>
              </p14:cNvPr>
              <p14:cNvContentPartPr/>
              <p14:nvPr/>
            </p14:nvContentPartPr>
            <p14:xfrm>
              <a:off x="684144" y="2161872"/>
              <a:ext cx="1119240" cy="14760"/>
            </p14:xfrm>
          </p:contentPart>
        </mc:Choice>
        <mc:Fallback>
          <p:pic>
            <p:nvPicPr>
              <p:cNvPr id="3" name="Ink 2">
                <a:extLst>
                  <a:ext uri="{FF2B5EF4-FFF2-40B4-BE49-F238E27FC236}">
                    <a16:creationId xmlns:a16="http://schemas.microsoft.com/office/drawing/2014/main" id="{F5C6A939-08F1-C22A-4E12-70397BD527BE}"/>
                  </a:ext>
                </a:extLst>
              </p:cNvPr>
              <p:cNvPicPr/>
              <p:nvPr/>
            </p:nvPicPr>
            <p:blipFill>
              <a:blip r:embed="rId4"/>
              <a:stretch>
                <a:fillRect/>
              </a:stretch>
            </p:blipFill>
            <p:spPr>
              <a:xfrm>
                <a:off x="630144" y="2054232"/>
                <a:ext cx="12268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ABF9DA1-6310-53FA-777C-115E739FF557}"/>
                  </a:ext>
                </a:extLst>
              </p14:cNvPr>
              <p14:cNvContentPartPr/>
              <p14:nvPr/>
            </p14:nvContentPartPr>
            <p14:xfrm>
              <a:off x="6278184" y="2565432"/>
              <a:ext cx="891360" cy="2880"/>
            </p14:xfrm>
          </p:contentPart>
        </mc:Choice>
        <mc:Fallback>
          <p:pic>
            <p:nvPicPr>
              <p:cNvPr id="6" name="Ink 5">
                <a:extLst>
                  <a:ext uri="{FF2B5EF4-FFF2-40B4-BE49-F238E27FC236}">
                    <a16:creationId xmlns:a16="http://schemas.microsoft.com/office/drawing/2014/main" id="{3ABF9DA1-6310-53FA-777C-115E739FF557}"/>
                  </a:ext>
                </a:extLst>
              </p:cNvPr>
              <p:cNvPicPr/>
              <p:nvPr/>
            </p:nvPicPr>
            <p:blipFill>
              <a:blip r:embed="rId6"/>
              <a:stretch>
                <a:fillRect/>
              </a:stretch>
            </p:blipFill>
            <p:spPr>
              <a:xfrm>
                <a:off x="6224184" y="2457432"/>
                <a:ext cx="999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4AD31A9-72DC-219D-40A2-F75B93C230A8}"/>
                  </a:ext>
                </a:extLst>
              </p14:cNvPr>
              <p14:cNvContentPartPr/>
              <p14:nvPr/>
            </p14:nvContentPartPr>
            <p14:xfrm>
              <a:off x="11502504" y="2571912"/>
              <a:ext cx="303120" cy="3600"/>
            </p14:xfrm>
          </p:contentPart>
        </mc:Choice>
        <mc:Fallback>
          <p:pic>
            <p:nvPicPr>
              <p:cNvPr id="7" name="Ink 6">
                <a:extLst>
                  <a:ext uri="{FF2B5EF4-FFF2-40B4-BE49-F238E27FC236}">
                    <a16:creationId xmlns:a16="http://schemas.microsoft.com/office/drawing/2014/main" id="{84AD31A9-72DC-219D-40A2-F75B93C230A8}"/>
                  </a:ext>
                </a:extLst>
              </p:cNvPr>
              <p:cNvPicPr/>
              <p:nvPr/>
            </p:nvPicPr>
            <p:blipFill>
              <a:blip r:embed="rId8"/>
              <a:stretch>
                <a:fillRect/>
              </a:stretch>
            </p:blipFill>
            <p:spPr>
              <a:xfrm>
                <a:off x="11448504" y="2464272"/>
                <a:ext cx="4107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5A1B7AD2-5D0D-E4A9-1A74-68AAE0533D8C}"/>
                  </a:ext>
                </a:extLst>
              </p14:cNvPr>
              <p14:cNvContentPartPr/>
              <p14:nvPr/>
            </p14:nvContentPartPr>
            <p14:xfrm>
              <a:off x="6193584" y="2756592"/>
              <a:ext cx="1018800" cy="53280"/>
            </p14:xfrm>
          </p:contentPart>
        </mc:Choice>
        <mc:Fallback>
          <p:pic>
            <p:nvPicPr>
              <p:cNvPr id="8" name="Ink 7">
                <a:extLst>
                  <a:ext uri="{FF2B5EF4-FFF2-40B4-BE49-F238E27FC236}">
                    <a16:creationId xmlns:a16="http://schemas.microsoft.com/office/drawing/2014/main" id="{5A1B7AD2-5D0D-E4A9-1A74-68AAE0533D8C}"/>
                  </a:ext>
                </a:extLst>
              </p:cNvPr>
              <p:cNvPicPr/>
              <p:nvPr/>
            </p:nvPicPr>
            <p:blipFill>
              <a:blip r:embed="rId10"/>
              <a:stretch>
                <a:fillRect/>
              </a:stretch>
            </p:blipFill>
            <p:spPr>
              <a:xfrm>
                <a:off x="6139944" y="2648592"/>
                <a:ext cx="11264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25F9816A-F7A4-9DDC-A701-40EE7CDC5BA4}"/>
                  </a:ext>
                </a:extLst>
              </p14:cNvPr>
              <p14:cNvContentPartPr/>
              <p14:nvPr/>
            </p14:nvContentPartPr>
            <p14:xfrm>
              <a:off x="6240024" y="3386232"/>
              <a:ext cx="958680" cy="67680"/>
            </p14:xfrm>
          </p:contentPart>
        </mc:Choice>
        <mc:Fallback>
          <p:pic>
            <p:nvPicPr>
              <p:cNvPr id="9" name="Ink 8">
                <a:extLst>
                  <a:ext uri="{FF2B5EF4-FFF2-40B4-BE49-F238E27FC236}">
                    <a16:creationId xmlns:a16="http://schemas.microsoft.com/office/drawing/2014/main" id="{25F9816A-F7A4-9DDC-A701-40EE7CDC5BA4}"/>
                  </a:ext>
                </a:extLst>
              </p:cNvPr>
              <p:cNvPicPr/>
              <p:nvPr/>
            </p:nvPicPr>
            <p:blipFill>
              <a:blip r:embed="rId12"/>
              <a:stretch>
                <a:fillRect/>
              </a:stretch>
            </p:blipFill>
            <p:spPr>
              <a:xfrm>
                <a:off x="6186384" y="3278232"/>
                <a:ext cx="1066320" cy="283320"/>
              </a:xfrm>
              <a:prstGeom prst="rect">
                <a:avLst/>
              </a:prstGeom>
            </p:spPr>
          </p:pic>
        </mc:Fallback>
      </mc:AlternateContent>
    </p:spTree>
    <p:extLst>
      <p:ext uri="{BB962C8B-B14F-4D97-AF65-F5344CB8AC3E}">
        <p14:creationId xmlns:p14="http://schemas.microsoft.com/office/powerpoint/2010/main" val="54761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9E1A-B5AB-5773-89AD-55B6D6C1264F}"/>
              </a:ext>
            </a:extLst>
          </p:cNvPr>
          <p:cNvSpPr>
            <a:spLocks noGrp="1"/>
          </p:cNvSpPr>
          <p:nvPr>
            <p:ph type="title"/>
          </p:nvPr>
        </p:nvSpPr>
        <p:spPr>
          <a:xfrm>
            <a:off x="947738" y="0"/>
            <a:ext cx="10515600" cy="1325563"/>
          </a:xfrm>
        </p:spPr>
        <p:txBody>
          <a:bodyPr/>
          <a:lstStyle/>
          <a:p>
            <a:r>
              <a:rPr kumimoji="1" lang="ja-JP" altLang="en-US" dirty="0"/>
              <a:t>企業外部の規模経済性が貿易を生む理由</a:t>
            </a:r>
          </a:p>
        </p:txBody>
      </p:sp>
      <p:sp>
        <p:nvSpPr>
          <p:cNvPr id="3" name="コンテンツ プレースホルダー 2">
            <a:extLst>
              <a:ext uri="{FF2B5EF4-FFF2-40B4-BE49-F238E27FC236}">
                <a16:creationId xmlns:a16="http://schemas.microsoft.com/office/drawing/2014/main" id="{F5288BCE-2E02-9F13-6CDA-482F0455C6BA}"/>
              </a:ext>
            </a:extLst>
          </p:cNvPr>
          <p:cNvSpPr>
            <a:spLocks noGrp="1"/>
          </p:cNvSpPr>
          <p:nvPr>
            <p:ph sz="half" idx="1"/>
          </p:nvPr>
        </p:nvSpPr>
        <p:spPr>
          <a:xfrm>
            <a:off x="200025" y="1337512"/>
            <a:ext cx="4791075" cy="5476875"/>
          </a:xfrm>
        </p:spPr>
        <p:txBody>
          <a:bodyPr>
            <a:normAutofit fontScale="92500" lnSpcReduction="10000"/>
          </a:bodyPr>
          <a:lstStyle/>
          <a:p>
            <a:pPr marL="0" indent="0">
              <a:buNone/>
            </a:pPr>
            <a:r>
              <a:rPr lang="ja-JP" altLang="en-US" dirty="0"/>
              <a:t>例：日米</a:t>
            </a:r>
            <a:r>
              <a:rPr lang="en-US" altLang="ja-JP" dirty="0"/>
              <a:t>2</a:t>
            </a:r>
            <a:r>
              <a:rPr lang="ja-JP" altLang="en-US" dirty="0"/>
              <a:t>国ワクチン開発</a:t>
            </a:r>
            <a:endParaRPr kumimoji="1" lang="en-US" altLang="ja-JP" dirty="0"/>
          </a:p>
          <a:p>
            <a:r>
              <a:rPr lang="ja-JP" altLang="en-US" dirty="0"/>
              <a:t>規模拡大による平均費用の削減が可能</a:t>
            </a:r>
            <a:r>
              <a:rPr lang="en-US" altLang="ja-JP" dirty="0">
                <a:sym typeface="Wingdings" panose="05000000000000000000" pitchFamily="2" charset="2"/>
              </a:rPr>
              <a:t></a:t>
            </a:r>
            <a:r>
              <a:rPr lang="ja-JP" altLang="en-US" dirty="0">
                <a:sym typeface="Wingdings" panose="05000000000000000000" pitchFamily="2" charset="2"/>
              </a:rPr>
              <a:t>右下がりの平均費用曲線（</a:t>
            </a:r>
            <a:r>
              <a:rPr lang="en-US" altLang="ja-JP" dirty="0">
                <a:sym typeface="Wingdings" panose="05000000000000000000" pitchFamily="2" charset="2"/>
              </a:rPr>
              <a:t>AC</a:t>
            </a:r>
            <a:r>
              <a:rPr lang="ja-JP" altLang="en-US" dirty="0">
                <a:sym typeface="Wingdings" panose="05000000000000000000" pitchFamily="2" charset="2"/>
              </a:rPr>
              <a:t>）</a:t>
            </a:r>
            <a:endParaRPr lang="en-US" altLang="ja-JP" dirty="0"/>
          </a:p>
          <a:p>
            <a:r>
              <a:rPr kumimoji="1" lang="ja-JP" altLang="en-US" dirty="0"/>
              <a:t>平均費用の水準は技術差を反映してアメリカよりも日本の方が高いと仮定</a:t>
            </a:r>
            <a:endParaRPr kumimoji="1" lang="en-US" altLang="ja-JP" dirty="0"/>
          </a:p>
          <a:p>
            <a:r>
              <a:rPr kumimoji="1" lang="ja-JP" altLang="en-US" dirty="0"/>
              <a:t>ワクチンの価格は需給が一致する</a:t>
            </a:r>
            <a:r>
              <a:rPr kumimoji="1" lang="en-US" altLang="ja-JP" dirty="0"/>
              <a:t>E</a:t>
            </a:r>
            <a:r>
              <a:rPr kumimoji="1" lang="ja-JP" altLang="en-US" dirty="0"/>
              <a:t>点</a:t>
            </a:r>
            <a:endParaRPr kumimoji="1" lang="en-US" altLang="ja-JP" dirty="0"/>
          </a:p>
          <a:p>
            <a:r>
              <a:rPr lang="ja-JP" altLang="en-US" dirty="0"/>
              <a:t>ここで自由貿易した場合</a:t>
            </a:r>
            <a:endParaRPr lang="en-US" altLang="ja-JP" dirty="0"/>
          </a:p>
          <a:p>
            <a:pPr marL="0" indent="0">
              <a:buNone/>
            </a:pPr>
            <a:r>
              <a:rPr lang="en-US" altLang="ja-JP" dirty="0">
                <a:sym typeface="Wingdings" panose="05000000000000000000" pitchFamily="2" charset="2"/>
              </a:rPr>
              <a:t></a:t>
            </a:r>
            <a:r>
              <a:rPr lang="ja-JP" altLang="en-US" dirty="0"/>
              <a:t>日：安価な</a:t>
            </a:r>
            <a:r>
              <a:rPr lang="en-US" altLang="ja-JP" dirty="0"/>
              <a:t>P</a:t>
            </a:r>
            <a:r>
              <a:rPr lang="en-US" altLang="ja-JP" baseline="-25000" dirty="0"/>
              <a:t>US</a:t>
            </a:r>
            <a:r>
              <a:rPr lang="ja-JP" altLang="en-US" dirty="0"/>
              <a:t>で米ワクチン輸入</a:t>
            </a:r>
            <a:endParaRPr lang="en-US" altLang="ja-JP" dirty="0"/>
          </a:p>
          <a:p>
            <a:pPr marL="0" indent="0">
              <a:buNone/>
            </a:pPr>
            <a:r>
              <a:rPr lang="en-US" altLang="ja-JP" dirty="0">
                <a:sym typeface="Wingdings" panose="05000000000000000000" pitchFamily="2" charset="2"/>
              </a:rPr>
              <a:t></a:t>
            </a:r>
            <a:r>
              <a:rPr lang="ja-JP" altLang="en-US" dirty="0"/>
              <a:t>米：需要曲線右シフト（</a:t>
            </a:r>
            <a:r>
              <a:rPr lang="en-US" altLang="ja-JP" dirty="0"/>
              <a:t>P</a:t>
            </a:r>
            <a:r>
              <a:rPr lang="en-US" altLang="ja-JP" baseline="-25000" dirty="0"/>
              <a:t>US</a:t>
            </a:r>
            <a:r>
              <a:rPr lang="en-US" altLang="ja-JP" dirty="0"/>
              <a:t>↓</a:t>
            </a:r>
            <a:r>
              <a:rPr lang="ja-JP" altLang="en-US" dirty="0"/>
              <a:t>、</a:t>
            </a:r>
            <a:r>
              <a:rPr lang="en-US" altLang="ja-JP" dirty="0"/>
              <a:t>Q</a:t>
            </a:r>
            <a:r>
              <a:rPr lang="en-US" altLang="ja-JP" baseline="-25000" dirty="0"/>
              <a:t>US</a:t>
            </a:r>
            <a:r>
              <a:rPr lang="en-US" altLang="ja-JP" dirty="0"/>
              <a:t>↑</a:t>
            </a:r>
            <a:r>
              <a:rPr lang="ja-JP" altLang="en-US" dirty="0"/>
              <a:t>）</a:t>
            </a:r>
            <a:endParaRPr kumimoji="1" lang="ja-JP" altLang="en-US" dirty="0"/>
          </a:p>
        </p:txBody>
      </p:sp>
      <p:pic>
        <p:nvPicPr>
          <p:cNvPr id="5" name="コンテンツ プレースホルダー 4">
            <a:extLst>
              <a:ext uri="{FF2B5EF4-FFF2-40B4-BE49-F238E27FC236}">
                <a16:creationId xmlns:a16="http://schemas.microsoft.com/office/drawing/2014/main" id="{CF5FB4EB-78D8-9269-5972-86E1C1709142}"/>
              </a:ext>
            </a:extLst>
          </p:cNvPr>
          <p:cNvPicPr>
            <a:picLocks noGrp="1" noChangeAspect="1"/>
          </p:cNvPicPr>
          <p:nvPr>
            <p:ph sz="half" idx="2"/>
          </p:nvPr>
        </p:nvPicPr>
        <p:blipFill>
          <a:blip r:embed="rId2"/>
          <a:stretch>
            <a:fillRect/>
          </a:stretch>
        </p:blipFill>
        <p:spPr>
          <a:xfrm>
            <a:off x="4837766" y="1443038"/>
            <a:ext cx="7354234" cy="526582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8902A8C-C40F-83A9-1068-C5F99AE0F9C7}"/>
                  </a:ext>
                </a:extLst>
              </p14:cNvPr>
              <p14:cNvContentPartPr/>
              <p14:nvPr/>
            </p14:nvContentPartPr>
            <p14:xfrm>
              <a:off x="5588064" y="3173472"/>
              <a:ext cx="2647440" cy="1101600"/>
            </p14:xfrm>
          </p:contentPart>
        </mc:Choice>
        <mc:Fallback>
          <p:pic>
            <p:nvPicPr>
              <p:cNvPr id="4" name="Ink 3">
                <a:extLst>
                  <a:ext uri="{FF2B5EF4-FFF2-40B4-BE49-F238E27FC236}">
                    <a16:creationId xmlns:a16="http://schemas.microsoft.com/office/drawing/2014/main" id="{F8902A8C-C40F-83A9-1068-C5F99AE0F9C7}"/>
                  </a:ext>
                </a:extLst>
              </p:cNvPr>
              <p:cNvPicPr/>
              <p:nvPr/>
            </p:nvPicPr>
            <p:blipFill>
              <a:blip r:embed="rId4"/>
              <a:stretch>
                <a:fillRect/>
              </a:stretch>
            </p:blipFill>
            <p:spPr>
              <a:xfrm>
                <a:off x="5534424" y="3065472"/>
                <a:ext cx="2755080" cy="1317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E4B2B37-2814-BC34-36C1-C7F2CA19E51E}"/>
                  </a:ext>
                </a:extLst>
              </p14:cNvPr>
              <p14:cNvContentPartPr/>
              <p14:nvPr/>
            </p14:nvContentPartPr>
            <p14:xfrm>
              <a:off x="9378144" y="3396312"/>
              <a:ext cx="2076480" cy="1265040"/>
            </p14:xfrm>
          </p:contentPart>
        </mc:Choice>
        <mc:Fallback>
          <p:pic>
            <p:nvPicPr>
              <p:cNvPr id="6" name="Ink 5">
                <a:extLst>
                  <a:ext uri="{FF2B5EF4-FFF2-40B4-BE49-F238E27FC236}">
                    <a16:creationId xmlns:a16="http://schemas.microsoft.com/office/drawing/2014/main" id="{3E4B2B37-2814-BC34-36C1-C7F2CA19E51E}"/>
                  </a:ext>
                </a:extLst>
              </p:cNvPr>
              <p:cNvPicPr/>
              <p:nvPr/>
            </p:nvPicPr>
            <p:blipFill>
              <a:blip r:embed="rId6"/>
              <a:stretch>
                <a:fillRect/>
              </a:stretch>
            </p:blipFill>
            <p:spPr>
              <a:xfrm>
                <a:off x="9324144" y="3288672"/>
                <a:ext cx="2184120" cy="1480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770D0ED1-4B37-BC65-05F6-61CE675DB586}"/>
                  </a:ext>
                </a:extLst>
              </p14:cNvPr>
              <p14:cNvContentPartPr/>
              <p14:nvPr/>
            </p14:nvContentPartPr>
            <p14:xfrm>
              <a:off x="11455344" y="4663872"/>
              <a:ext cx="456120" cy="19440"/>
            </p14:xfrm>
          </p:contentPart>
        </mc:Choice>
        <mc:Fallback>
          <p:pic>
            <p:nvPicPr>
              <p:cNvPr id="7" name="Ink 6">
                <a:extLst>
                  <a:ext uri="{FF2B5EF4-FFF2-40B4-BE49-F238E27FC236}">
                    <a16:creationId xmlns:a16="http://schemas.microsoft.com/office/drawing/2014/main" id="{770D0ED1-4B37-BC65-05F6-61CE675DB586}"/>
                  </a:ext>
                </a:extLst>
              </p:cNvPr>
              <p:cNvPicPr/>
              <p:nvPr/>
            </p:nvPicPr>
            <p:blipFill>
              <a:blip r:embed="rId8"/>
              <a:stretch>
                <a:fillRect/>
              </a:stretch>
            </p:blipFill>
            <p:spPr>
              <a:xfrm>
                <a:off x="11401704" y="4555872"/>
                <a:ext cx="5637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809F616A-7139-E51F-8034-DFA17EE429A4}"/>
                  </a:ext>
                </a:extLst>
              </p14:cNvPr>
              <p14:cNvContentPartPr/>
              <p14:nvPr/>
            </p14:nvContentPartPr>
            <p14:xfrm>
              <a:off x="11577384" y="4833072"/>
              <a:ext cx="365400" cy="11160"/>
            </p14:xfrm>
          </p:contentPart>
        </mc:Choice>
        <mc:Fallback>
          <p:pic>
            <p:nvPicPr>
              <p:cNvPr id="8" name="Ink 7">
                <a:extLst>
                  <a:ext uri="{FF2B5EF4-FFF2-40B4-BE49-F238E27FC236}">
                    <a16:creationId xmlns:a16="http://schemas.microsoft.com/office/drawing/2014/main" id="{809F616A-7139-E51F-8034-DFA17EE429A4}"/>
                  </a:ext>
                </a:extLst>
              </p:cNvPr>
              <p:cNvPicPr/>
              <p:nvPr/>
            </p:nvPicPr>
            <p:blipFill>
              <a:blip r:embed="rId10"/>
              <a:stretch>
                <a:fillRect/>
              </a:stretch>
            </p:blipFill>
            <p:spPr>
              <a:xfrm>
                <a:off x="11523384" y="4725072"/>
                <a:ext cx="473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AB6A662C-EE15-9361-A9F8-1A52752E991A}"/>
                  </a:ext>
                </a:extLst>
              </p14:cNvPr>
              <p14:cNvContentPartPr/>
              <p14:nvPr/>
            </p14:nvContentPartPr>
            <p14:xfrm>
              <a:off x="5785704" y="2635272"/>
              <a:ext cx="1942920" cy="2674800"/>
            </p14:xfrm>
          </p:contentPart>
        </mc:Choice>
        <mc:Fallback>
          <p:pic>
            <p:nvPicPr>
              <p:cNvPr id="11" name="Ink 10">
                <a:extLst>
                  <a:ext uri="{FF2B5EF4-FFF2-40B4-BE49-F238E27FC236}">
                    <a16:creationId xmlns:a16="http://schemas.microsoft.com/office/drawing/2014/main" id="{AB6A662C-EE15-9361-A9F8-1A52752E991A}"/>
                  </a:ext>
                </a:extLst>
              </p:cNvPr>
              <p:cNvPicPr/>
              <p:nvPr/>
            </p:nvPicPr>
            <p:blipFill>
              <a:blip r:embed="rId12"/>
              <a:stretch>
                <a:fillRect/>
              </a:stretch>
            </p:blipFill>
            <p:spPr>
              <a:xfrm>
                <a:off x="5749704" y="2563632"/>
                <a:ext cx="2014560" cy="281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39DDE8B5-5042-456D-1435-D9F6579F3D0C}"/>
                  </a:ext>
                </a:extLst>
              </p14:cNvPr>
              <p14:cNvContentPartPr/>
              <p14:nvPr/>
            </p14:nvContentPartPr>
            <p14:xfrm>
              <a:off x="9309744" y="2758752"/>
              <a:ext cx="2275920" cy="2608920"/>
            </p14:xfrm>
          </p:contentPart>
        </mc:Choice>
        <mc:Fallback>
          <p:pic>
            <p:nvPicPr>
              <p:cNvPr id="12" name="Ink 11">
                <a:extLst>
                  <a:ext uri="{FF2B5EF4-FFF2-40B4-BE49-F238E27FC236}">
                    <a16:creationId xmlns:a16="http://schemas.microsoft.com/office/drawing/2014/main" id="{39DDE8B5-5042-456D-1435-D9F6579F3D0C}"/>
                  </a:ext>
                </a:extLst>
              </p:cNvPr>
              <p:cNvPicPr/>
              <p:nvPr/>
            </p:nvPicPr>
            <p:blipFill>
              <a:blip r:embed="rId14"/>
              <a:stretch>
                <a:fillRect/>
              </a:stretch>
            </p:blipFill>
            <p:spPr>
              <a:xfrm>
                <a:off x="9273744" y="2687112"/>
                <a:ext cx="2347560" cy="2752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18258A4E-59EC-A3BD-A74A-79315F98FDC7}"/>
                  </a:ext>
                </a:extLst>
              </p14:cNvPr>
              <p14:cNvContentPartPr/>
              <p14:nvPr/>
            </p14:nvContentPartPr>
            <p14:xfrm>
              <a:off x="5085864" y="4113432"/>
              <a:ext cx="214560" cy="9720"/>
            </p14:xfrm>
          </p:contentPart>
        </mc:Choice>
        <mc:Fallback>
          <p:pic>
            <p:nvPicPr>
              <p:cNvPr id="13" name="Ink 12">
                <a:extLst>
                  <a:ext uri="{FF2B5EF4-FFF2-40B4-BE49-F238E27FC236}">
                    <a16:creationId xmlns:a16="http://schemas.microsoft.com/office/drawing/2014/main" id="{18258A4E-59EC-A3BD-A74A-79315F98FDC7}"/>
                  </a:ext>
                </a:extLst>
              </p:cNvPr>
              <p:cNvPicPr/>
              <p:nvPr/>
            </p:nvPicPr>
            <p:blipFill>
              <a:blip r:embed="rId16"/>
              <a:stretch>
                <a:fillRect/>
              </a:stretch>
            </p:blipFill>
            <p:spPr>
              <a:xfrm>
                <a:off x="5050224" y="4041432"/>
                <a:ext cx="2862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0F714EB2-9BE3-247C-0639-5ECF551D3D04}"/>
                  </a:ext>
                </a:extLst>
              </p14:cNvPr>
              <p14:cNvContentPartPr/>
              <p14:nvPr/>
            </p14:nvContentPartPr>
            <p14:xfrm>
              <a:off x="5090184" y="4018392"/>
              <a:ext cx="193320" cy="2880"/>
            </p14:xfrm>
          </p:contentPart>
        </mc:Choice>
        <mc:Fallback>
          <p:pic>
            <p:nvPicPr>
              <p:cNvPr id="14" name="Ink 13">
                <a:extLst>
                  <a:ext uri="{FF2B5EF4-FFF2-40B4-BE49-F238E27FC236}">
                    <a16:creationId xmlns:a16="http://schemas.microsoft.com/office/drawing/2014/main" id="{0F714EB2-9BE3-247C-0639-5ECF551D3D04}"/>
                  </a:ext>
                </a:extLst>
              </p:cNvPr>
              <p:cNvPicPr/>
              <p:nvPr/>
            </p:nvPicPr>
            <p:blipFill>
              <a:blip r:embed="rId18"/>
              <a:stretch>
                <a:fillRect/>
              </a:stretch>
            </p:blipFill>
            <p:spPr>
              <a:xfrm>
                <a:off x="5054184" y="3946392"/>
                <a:ext cx="264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02C44B83-79A7-4D32-2B28-BA450428F122}"/>
                  </a:ext>
                </a:extLst>
              </p14:cNvPr>
              <p14:cNvContentPartPr/>
              <p14:nvPr/>
            </p14:nvContentPartPr>
            <p14:xfrm>
              <a:off x="6818544" y="5660712"/>
              <a:ext cx="241200" cy="111240"/>
            </p14:xfrm>
          </p:contentPart>
        </mc:Choice>
        <mc:Fallback>
          <p:pic>
            <p:nvPicPr>
              <p:cNvPr id="15" name="Ink 14">
                <a:extLst>
                  <a:ext uri="{FF2B5EF4-FFF2-40B4-BE49-F238E27FC236}">
                    <a16:creationId xmlns:a16="http://schemas.microsoft.com/office/drawing/2014/main" id="{02C44B83-79A7-4D32-2B28-BA450428F122}"/>
                  </a:ext>
                </a:extLst>
              </p:cNvPr>
              <p:cNvPicPr/>
              <p:nvPr/>
            </p:nvPicPr>
            <p:blipFill>
              <a:blip r:embed="rId20"/>
              <a:stretch>
                <a:fillRect/>
              </a:stretch>
            </p:blipFill>
            <p:spPr>
              <a:xfrm>
                <a:off x="6782904" y="5589072"/>
                <a:ext cx="3128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B8DAB08F-956C-6B86-F15A-ACB7729D1061}"/>
                  </a:ext>
                </a:extLst>
              </p14:cNvPr>
              <p14:cNvContentPartPr/>
              <p14:nvPr/>
            </p14:nvContentPartPr>
            <p14:xfrm>
              <a:off x="10629864" y="5686632"/>
              <a:ext cx="300600" cy="51480"/>
            </p14:xfrm>
          </p:contentPart>
        </mc:Choice>
        <mc:Fallback>
          <p:pic>
            <p:nvPicPr>
              <p:cNvPr id="16" name="Ink 15">
                <a:extLst>
                  <a:ext uri="{FF2B5EF4-FFF2-40B4-BE49-F238E27FC236}">
                    <a16:creationId xmlns:a16="http://schemas.microsoft.com/office/drawing/2014/main" id="{B8DAB08F-956C-6B86-F15A-ACB7729D1061}"/>
                  </a:ext>
                </a:extLst>
              </p:cNvPr>
              <p:cNvPicPr/>
              <p:nvPr/>
            </p:nvPicPr>
            <p:blipFill>
              <a:blip r:embed="rId22"/>
              <a:stretch>
                <a:fillRect/>
              </a:stretch>
            </p:blipFill>
            <p:spPr>
              <a:xfrm>
                <a:off x="10593864" y="5614992"/>
                <a:ext cx="3722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0E0DBF8D-1BB1-2A8C-EFBE-F67F20AEC727}"/>
                  </a:ext>
                </a:extLst>
              </p14:cNvPr>
              <p14:cNvContentPartPr/>
              <p14:nvPr/>
            </p14:nvContentPartPr>
            <p14:xfrm>
              <a:off x="8764344" y="4538952"/>
              <a:ext cx="313200" cy="360"/>
            </p14:xfrm>
          </p:contentPart>
        </mc:Choice>
        <mc:Fallback>
          <p:pic>
            <p:nvPicPr>
              <p:cNvPr id="17" name="Ink 16">
                <a:extLst>
                  <a:ext uri="{FF2B5EF4-FFF2-40B4-BE49-F238E27FC236}">
                    <a16:creationId xmlns:a16="http://schemas.microsoft.com/office/drawing/2014/main" id="{0E0DBF8D-1BB1-2A8C-EFBE-F67F20AEC727}"/>
                  </a:ext>
                </a:extLst>
              </p:cNvPr>
              <p:cNvPicPr/>
              <p:nvPr/>
            </p:nvPicPr>
            <p:blipFill>
              <a:blip r:embed="rId24"/>
              <a:stretch>
                <a:fillRect/>
              </a:stretch>
            </p:blipFill>
            <p:spPr>
              <a:xfrm>
                <a:off x="8728704" y="4467312"/>
                <a:ext cx="384840" cy="144000"/>
              </a:xfrm>
              <a:prstGeom prst="rect">
                <a:avLst/>
              </a:prstGeom>
            </p:spPr>
          </p:pic>
        </mc:Fallback>
      </mc:AlternateContent>
    </p:spTree>
    <p:extLst>
      <p:ext uri="{BB962C8B-B14F-4D97-AF65-F5344CB8AC3E}">
        <p14:creationId xmlns:p14="http://schemas.microsoft.com/office/powerpoint/2010/main" val="333224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0C38-EA4D-0321-C059-5EA53ABAE2A6}"/>
              </a:ext>
            </a:extLst>
          </p:cNvPr>
          <p:cNvSpPr>
            <a:spLocks noGrp="1"/>
          </p:cNvSpPr>
          <p:nvPr>
            <p:ph type="title"/>
          </p:nvPr>
        </p:nvSpPr>
        <p:spPr/>
        <p:txBody>
          <a:bodyPr/>
          <a:lstStyle/>
          <a:p>
            <a:r>
              <a:rPr lang="en-JP" dirty="0"/>
              <a:t>平均費用が低下する仕組み</a:t>
            </a:r>
          </a:p>
        </p:txBody>
      </p:sp>
      <p:sp>
        <p:nvSpPr>
          <p:cNvPr id="3" name="Content Placeholder 2">
            <a:extLst>
              <a:ext uri="{FF2B5EF4-FFF2-40B4-BE49-F238E27FC236}">
                <a16:creationId xmlns:a16="http://schemas.microsoft.com/office/drawing/2014/main" id="{B788ABBB-4A81-0B2F-1AA9-6C705FE78AA4}"/>
              </a:ext>
            </a:extLst>
          </p:cNvPr>
          <p:cNvSpPr>
            <a:spLocks noGrp="1"/>
          </p:cNvSpPr>
          <p:nvPr>
            <p:ph idx="1"/>
          </p:nvPr>
        </p:nvSpPr>
        <p:spPr/>
        <p:txBody>
          <a:bodyPr/>
          <a:lstStyle/>
          <a:p>
            <a:r>
              <a:rPr lang="en-JP" dirty="0"/>
              <a:t>平均費用：１個あたりの費用</a:t>
            </a:r>
          </a:p>
          <a:p>
            <a:r>
              <a:rPr lang="en-JP" dirty="0"/>
              <a:t>平均費用=</a:t>
            </a:r>
            <a:r>
              <a:rPr lang="en-JP" dirty="0">
                <a:highlight>
                  <a:srgbClr val="FFFF00"/>
                </a:highlight>
              </a:rPr>
              <a:t>総費用</a:t>
            </a:r>
            <a:r>
              <a:rPr lang="en-JP" dirty="0"/>
              <a:t>/生産量</a:t>
            </a:r>
          </a:p>
          <a:p>
            <a:r>
              <a:rPr lang="en-JP" dirty="0"/>
              <a:t>総費用＝</a:t>
            </a:r>
            <a:r>
              <a:rPr lang="en-JP" dirty="0">
                <a:highlight>
                  <a:srgbClr val="FFFF00"/>
                </a:highlight>
              </a:rPr>
              <a:t>固定費用</a:t>
            </a:r>
            <a:r>
              <a:rPr lang="en-JP" dirty="0"/>
              <a:t>＋可変費用</a:t>
            </a:r>
          </a:p>
          <a:p>
            <a:r>
              <a:rPr lang="en-JP" dirty="0">
                <a:highlight>
                  <a:srgbClr val="FFFF00"/>
                </a:highlight>
              </a:rPr>
              <a:t>固定費用</a:t>
            </a:r>
            <a:r>
              <a:rPr lang="en-JP" dirty="0"/>
              <a:t>：生産量にかかわりなくかかる費用</a:t>
            </a:r>
          </a:p>
          <a:p>
            <a:pPr lvl="1"/>
            <a:r>
              <a:rPr lang="en-JP" dirty="0"/>
              <a:t>例）</a:t>
            </a:r>
            <a:r>
              <a:rPr lang="en-JP" dirty="0">
                <a:highlight>
                  <a:srgbClr val="FFFF00"/>
                </a:highlight>
              </a:rPr>
              <a:t>ワクチンの開発費用（巨額）</a:t>
            </a:r>
          </a:p>
          <a:p>
            <a:r>
              <a:rPr lang="en-JP" dirty="0"/>
              <a:t>可変費用： 生産量に応じてかかる費用</a:t>
            </a:r>
          </a:p>
          <a:p>
            <a:pPr lvl="1"/>
            <a:r>
              <a:rPr lang="en-JP" dirty="0"/>
              <a:t>例）原材料費</a:t>
            </a:r>
          </a:p>
          <a:p>
            <a:pPr lvl="1"/>
            <a:endParaRPr lang="en-JP" dirty="0"/>
          </a:p>
          <a:p>
            <a:r>
              <a:rPr lang="en-JP" dirty="0">
                <a:highlight>
                  <a:srgbClr val="FF00FF"/>
                </a:highlight>
              </a:rPr>
              <a:t>大量生産によるコストダウン</a:t>
            </a:r>
          </a:p>
          <a:p>
            <a:pPr lvl="1"/>
            <a:endParaRPr lang="en-JP" dirty="0"/>
          </a:p>
          <a:p>
            <a:endParaRPr lang="en-JP" dirty="0"/>
          </a:p>
        </p:txBody>
      </p:sp>
    </p:spTree>
    <p:extLst>
      <p:ext uri="{BB962C8B-B14F-4D97-AF65-F5344CB8AC3E}">
        <p14:creationId xmlns:p14="http://schemas.microsoft.com/office/powerpoint/2010/main" val="384844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1C7D83-D2CE-575D-3EF5-F289F6F02DB9}"/>
              </a:ext>
            </a:extLst>
          </p:cNvPr>
          <p:cNvSpPr>
            <a:spLocks noGrp="1"/>
          </p:cNvSpPr>
          <p:nvPr>
            <p:ph type="title"/>
          </p:nvPr>
        </p:nvSpPr>
        <p:spPr>
          <a:xfrm>
            <a:off x="942975" y="0"/>
            <a:ext cx="10515600" cy="1325563"/>
          </a:xfrm>
        </p:spPr>
        <p:txBody>
          <a:bodyPr/>
          <a:lstStyle/>
          <a:p>
            <a:r>
              <a:rPr kumimoji="1" lang="ja-JP" altLang="en-US" dirty="0"/>
              <a:t>企業外部の規模経済性と貿易パターン</a:t>
            </a:r>
          </a:p>
        </p:txBody>
      </p:sp>
      <p:sp>
        <p:nvSpPr>
          <p:cNvPr id="3" name="コンテンツ プレースホルダー 2">
            <a:extLst>
              <a:ext uri="{FF2B5EF4-FFF2-40B4-BE49-F238E27FC236}">
                <a16:creationId xmlns:a16="http://schemas.microsoft.com/office/drawing/2014/main" id="{7BB43C33-6AC5-EF6A-EFE8-1D0BEE370CFE}"/>
              </a:ext>
            </a:extLst>
          </p:cNvPr>
          <p:cNvSpPr>
            <a:spLocks noGrp="1"/>
          </p:cNvSpPr>
          <p:nvPr>
            <p:ph sz="half" idx="1"/>
          </p:nvPr>
        </p:nvSpPr>
        <p:spPr>
          <a:xfrm>
            <a:off x="128587" y="1414463"/>
            <a:ext cx="4267201" cy="5624512"/>
          </a:xfrm>
        </p:spPr>
        <p:txBody>
          <a:bodyPr>
            <a:normAutofit/>
          </a:bodyPr>
          <a:lstStyle/>
          <a:p>
            <a:r>
              <a:rPr lang="ja-JP" altLang="en-US" dirty="0"/>
              <a:t>例：</a:t>
            </a:r>
            <a:r>
              <a:rPr lang="en-US" altLang="ja-JP" dirty="0"/>
              <a:t>2</a:t>
            </a:r>
            <a:r>
              <a:rPr lang="ja-JP" altLang="en-US" dirty="0"/>
              <a:t>国（日・豪）</a:t>
            </a:r>
            <a:r>
              <a:rPr lang="en-US" altLang="ja-JP" dirty="0"/>
              <a:t>2</a:t>
            </a:r>
            <a:r>
              <a:rPr lang="ja-JP" altLang="en-US" dirty="0"/>
              <a:t>財（自動車・牛肉）</a:t>
            </a:r>
            <a:endParaRPr lang="en-US" altLang="ja-JP" dirty="0"/>
          </a:p>
          <a:p>
            <a:r>
              <a:rPr lang="ja-JP" altLang="en-US" dirty="0"/>
              <a:t>牛肉は収穫一定の技術</a:t>
            </a:r>
            <a:endParaRPr lang="en-US" altLang="ja-JP" dirty="0"/>
          </a:p>
          <a:p>
            <a:r>
              <a:rPr kumimoji="1" lang="ja-JP" altLang="en-US" dirty="0"/>
              <a:t>自動車は産業集積が進んでいて，規模経済性を発揮</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自動車生産に</a:t>
            </a:r>
            <a:r>
              <a:rPr kumimoji="1" lang="ja-JP" altLang="en-US" dirty="0"/>
              <a:t>収穫逓増を仮定</a:t>
            </a:r>
            <a:r>
              <a:rPr kumimoji="1" lang="en-US" altLang="ja-JP" dirty="0"/>
              <a:t>(</a:t>
            </a:r>
            <a:r>
              <a:rPr kumimoji="1" lang="ja-JP" altLang="en-US" dirty="0"/>
              <a:t>図</a:t>
            </a:r>
            <a:r>
              <a:rPr kumimoji="1" lang="en-US" altLang="ja-JP" dirty="0"/>
              <a:t>6</a:t>
            </a:r>
            <a:r>
              <a:rPr kumimoji="1" lang="ja-JP" altLang="en-US" dirty="0"/>
              <a:t>－</a:t>
            </a:r>
            <a:r>
              <a:rPr kumimoji="1" lang="en-US" altLang="ja-JP" dirty="0"/>
              <a:t>2(a))</a:t>
            </a:r>
          </a:p>
          <a:p>
            <a:pPr marL="0" indent="0">
              <a:buNone/>
            </a:pPr>
            <a:r>
              <a:rPr kumimoji="1" lang="en-US" altLang="ja-JP" dirty="0">
                <a:sym typeface="Wingdings" panose="05000000000000000000" pitchFamily="2" charset="2"/>
              </a:rPr>
              <a:t></a:t>
            </a:r>
            <a:r>
              <a:rPr kumimoji="1" lang="ja-JP" altLang="en-US" dirty="0"/>
              <a:t>生産可能性曲線は原点に対して凸型の形状に</a:t>
            </a:r>
            <a:r>
              <a:rPr kumimoji="1" lang="en-US" altLang="ja-JP" dirty="0"/>
              <a:t>(</a:t>
            </a:r>
            <a:r>
              <a:rPr kumimoji="1" lang="ja-JP" altLang="en-US" dirty="0"/>
              <a:t>図</a:t>
            </a:r>
            <a:r>
              <a:rPr kumimoji="1" lang="en-US" altLang="ja-JP" dirty="0"/>
              <a:t>6</a:t>
            </a:r>
            <a:r>
              <a:rPr kumimoji="1" lang="ja-JP" altLang="en-US" dirty="0"/>
              <a:t>－</a:t>
            </a:r>
            <a:r>
              <a:rPr kumimoji="1" lang="en-US" altLang="ja-JP" dirty="0"/>
              <a:t>2(b))</a:t>
            </a:r>
            <a:r>
              <a:rPr kumimoji="1" lang="ja-JP" altLang="en-US" dirty="0"/>
              <a:t>（図訂正：</a:t>
            </a:r>
            <a:r>
              <a:rPr kumimoji="1" lang="ja-JP" altLang="en-US" u="sng" dirty="0"/>
              <a:t>赤矢印追加</a:t>
            </a:r>
            <a:r>
              <a:rPr kumimoji="1" lang="ja-JP" altLang="en-US" dirty="0"/>
              <a:t>）</a:t>
            </a:r>
            <a:endParaRPr kumimoji="1" lang="en-US" altLang="ja-JP" dirty="0"/>
          </a:p>
          <a:p>
            <a:pPr marL="0" indent="0">
              <a:buNone/>
            </a:pPr>
            <a:endParaRPr kumimoji="1" lang="ja-JP" altLang="en-US" dirty="0"/>
          </a:p>
        </p:txBody>
      </p:sp>
      <p:pic>
        <p:nvPicPr>
          <p:cNvPr id="5" name="コンテンツ プレースホルダー 4">
            <a:extLst>
              <a:ext uri="{FF2B5EF4-FFF2-40B4-BE49-F238E27FC236}">
                <a16:creationId xmlns:a16="http://schemas.microsoft.com/office/drawing/2014/main" id="{781BE650-A1CC-C622-F54A-DBDFB4774E9F}"/>
              </a:ext>
            </a:extLst>
          </p:cNvPr>
          <p:cNvPicPr>
            <a:picLocks noGrp="1" noChangeAspect="1"/>
          </p:cNvPicPr>
          <p:nvPr>
            <p:ph sz="half" idx="2"/>
          </p:nvPr>
        </p:nvPicPr>
        <p:blipFill>
          <a:blip r:embed="rId2"/>
          <a:stretch>
            <a:fillRect/>
          </a:stretch>
        </p:blipFill>
        <p:spPr>
          <a:xfrm>
            <a:off x="4267200" y="1407903"/>
            <a:ext cx="8020050" cy="5383421"/>
          </a:xfrm>
          <a:prstGeom prst="rect">
            <a:avLst/>
          </a:prstGeom>
        </p:spPr>
      </p:pic>
      <p:cxnSp>
        <p:nvCxnSpPr>
          <p:cNvPr id="7" name="直線矢印コネクタ 6">
            <a:extLst>
              <a:ext uri="{FF2B5EF4-FFF2-40B4-BE49-F238E27FC236}">
                <a16:creationId xmlns:a16="http://schemas.microsoft.com/office/drawing/2014/main" id="{57D46881-A270-690E-C0AF-17252567A3D7}"/>
              </a:ext>
            </a:extLst>
          </p:cNvPr>
          <p:cNvCxnSpPr/>
          <p:nvPr/>
        </p:nvCxnSpPr>
        <p:spPr>
          <a:xfrm>
            <a:off x="9263063" y="5033963"/>
            <a:ext cx="149066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0A4CEB0-45E3-FA0F-B1B1-F43FE473600F}"/>
              </a:ext>
            </a:extLst>
          </p:cNvPr>
          <p:cNvCxnSpPr>
            <a:cxnSpLocks/>
          </p:cNvCxnSpPr>
          <p:nvPr/>
        </p:nvCxnSpPr>
        <p:spPr>
          <a:xfrm>
            <a:off x="8867776" y="4676776"/>
            <a:ext cx="15239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26CF925-2D53-C8D1-BFFA-EEC83581B5FB}"/>
              </a:ext>
            </a:extLst>
          </p:cNvPr>
          <p:cNvCxnSpPr>
            <a:cxnSpLocks/>
          </p:cNvCxnSpPr>
          <p:nvPr/>
        </p:nvCxnSpPr>
        <p:spPr>
          <a:xfrm flipV="1">
            <a:off x="10768012" y="4019549"/>
            <a:ext cx="0" cy="9715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94DC45CC-9340-75E3-EDD3-7A6DD2A4897B}"/>
              </a:ext>
            </a:extLst>
          </p:cNvPr>
          <p:cNvCxnSpPr>
            <a:cxnSpLocks/>
          </p:cNvCxnSpPr>
          <p:nvPr/>
        </p:nvCxnSpPr>
        <p:spPr>
          <a:xfrm flipV="1">
            <a:off x="10448925" y="3781425"/>
            <a:ext cx="0" cy="8953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2021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1630</Words>
  <Application>Microsoft Macintosh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游ゴシック</vt:lpstr>
      <vt:lpstr>游ゴシック Light</vt:lpstr>
      <vt:lpstr>Arial</vt:lpstr>
      <vt:lpstr>Cambria Math</vt:lpstr>
      <vt:lpstr>Century</vt:lpstr>
      <vt:lpstr>Times New Roman</vt:lpstr>
      <vt:lpstr>Wingdings</vt:lpstr>
      <vt:lpstr>Office テーマ</vt:lpstr>
      <vt:lpstr>第6章 規模経済性と貿易 新貿易理論</vt:lpstr>
      <vt:lpstr>PowerPoint Presentation</vt:lpstr>
      <vt:lpstr>本章の問い</vt:lpstr>
      <vt:lpstr>規模経済性と貿易</vt:lpstr>
      <vt:lpstr>企業外部の規模経済性と産業集積地</vt:lpstr>
      <vt:lpstr>企業外部の規模経済性が貿易を生む理由</vt:lpstr>
      <vt:lpstr>企業外部の規模経済性が貿易を生む理由</vt:lpstr>
      <vt:lpstr>平均費用が低下する仕組み</vt:lpstr>
      <vt:lpstr>企業外部の規模経済性と貿易パターン</vt:lpstr>
      <vt:lpstr>企業外部の規模経済性と貿易パターン</vt:lpstr>
      <vt:lpstr>２　産業内貿易</vt:lpstr>
      <vt:lpstr>企業内部の規模経済性と製品差別化</vt:lpstr>
      <vt:lpstr>企業内部の規模経済性と製品差別化</vt:lpstr>
      <vt:lpstr>PowerPoint Presentation</vt:lpstr>
      <vt:lpstr>自国市場効果</vt:lpstr>
      <vt:lpstr>本章の問いの答え</vt:lpstr>
      <vt:lpstr>自動車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規模経済性と貿易 新貿易理論</dc:title>
  <dc:creator>伊藤　萬里</dc:creator>
  <cp:lastModifiedBy>Ayumu Tanaka</cp:lastModifiedBy>
  <cp:revision>19</cp:revision>
  <dcterms:created xsi:type="dcterms:W3CDTF">2023-01-22T15:56:03Z</dcterms:created>
  <dcterms:modified xsi:type="dcterms:W3CDTF">2023-11-07T06:05:39Z</dcterms:modified>
</cp:coreProperties>
</file>