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67" r:id="rId4"/>
    <p:sldId id="268" r:id="rId5"/>
    <p:sldId id="266" r:id="rId6"/>
    <p:sldId id="269" r:id="rId7"/>
    <p:sldId id="270" r:id="rId8"/>
    <p:sldId id="271" r:id="rId9"/>
    <p:sldId id="272" r:id="rId10"/>
    <p:sldId id="296" r:id="rId11"/>
    <p:sldId id="273" r:id="rId12"/>
    <p:sldId id="258" r:id="rId13"/>
    <p:sldId id="274" r:id="rId14"/>
    <p:sldId id="259" r:id="rId15"/>
    <p:sldId id="260" r:id="rId16"/>
    <p:sldId id="275" r:id="rId17"/>
    <p:sldId id="276" r:id="rId18"/>
    <p:sldId id="277" r:id="rId19"/>
    <p:sldId id="278" r:id="rId20"/>
    <p:sldId id="279" r:id="rId21"/>
    <p:sldId id="280" r:id="rId22"/>
    <p:sldId id="261" r:id="rId23"/>
    <p:sldId id="281" r:id="rId24"/>
    <p:sldId id="262" r:id="rId25"/>
    <p:sldId id="282" r:id="rId26"/>
    <p:sldId id="283" r:id="rId27"/>
    <p:sldId id="284" r:id="rId28"/>
    <p:sldId id="285" r:id="rId29"/>
    <p:sldId id="263" r:id="rId30"/>
    <p:sldId id="286" r:id="rId31"/>
    <p:sldId id="291" r:id="rId32"/>
    <p:sldId id="288" r:id="rId33"/>
    <p:sldId id="289" r:id="rId34"/>
    <p:sldId id="287" r:id="rId35"/>
    <p:sldId id="290" r:id="rId36"/>
    <p:sldId id="265" r:id="rId37"/>
    <p:sldId id="292" r:id="rId38"/>
    <p:sldId id="293" r:id="rId39"/>
    <p:sldId id="294" r:id="rId40"/>
    <p:sldId id="295" r:id="rId4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4"/>
    <p:restoredTop sz="94704"/>
  </p:normalViewPr>
  <p:slideViewPr>
    <p:cSldViewPr snapToGrid="0">
      <p:cViewPr varScale="1">
        <p:scale>
          <a:sx n="90" d="100"/>
          <a:sy n="90" d="100"/>
        </p:scale>
        <p:origin x="27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8:29.4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2888 5613,'-100'4,"44"-3,-3 0,-19-1,-5 0,-13 1,-4-2,23-1,-1-2,-2-3,-3-2,-1-3,1-4,0-2,0-4,3-3,5-2,2-4,2-1,7 1,1-2,3-1,-21-16,4 0,9 3,3 0,7 4,3-2,6 2,3-1,4 1,1-1,2-1,0-1,2-1,1 0,-1 2,2 0,2 2,1-1,1 1,2-1,1 2,1-2,1-5,0-2,1-2,2-3,1-10,3-5,2-4,4-3,4-2,3-2,2-3,1 1,3 7,0 1,0-6,1 0,4-1,3 1,5 1,4 1,6-2,4 3,5 4,3 2,0 5,2 1,-1 3,1 1,2 3,2 0,4-4,3-1,5-5,4 0,3-1,3 1,-17 21,2 0,0 2,1 1,1 2,1 1,4-1,0 1,2 0,4-3,2 0,1 0,5-3,3 0,3-1,-10 8,1 0,3-1,1 1,6-3,2-1,1 0,2 2,5-2,2 1,1 1,2 1,-17 10,1 0,1 2,0 0,1 2,0 0,0 2,1 0,0 2,1 1,1 2,2 1,-1 1,1 1,1 2,-1 0,1 2,0 1,1 1,-1 1,0 1,1 2,-1 0,0 2,1 0,-2 1,1 2,-1 0,1 1,-1 0,18 0,-1 1,0 1,0 0,0 1,-1 1,0 0,-1 0,-1 1,0 1,-2 0,0 1,-3 0,-2 1,0 0,-1 1,-5 1,-1 0,0 0,-2 1,18 2,-1 1,-3 0,-11 0,-3-1,-1 0,-6-2,-1 1,-2-1,26 4,-2 0,-10-1,-1 0,-2-2,-1 2,0 2,-2 1,-2 1,-1 1,3 3,0 2,0 1,-3 2,-5 0,-2 2,0 2,-1 2,-4 4,-1 4,1 5,-3 4,0 9,-2 5,1 13,-5 6,-19-20,-3 3,-3 2,0 7,-4 3,-2 2,-2 4,-3 3,-3 0,-2 0,-4 2,-1-2,-2-2,-2-2,-1 0,-2-5,-1-1,-3-1,-2-5,-1-2,-4 0,-10 31,-6-2,-5-4,-5-2,-8-1,-4-2,-2-4,-3-2,0-7,-3-1,-1 1,-3-2,3-6,-1-2,0 0,-1-1,0-3,-1-2,0-2,0-1,3-1,-1-2,0 0,-2-1,-1 3,-2 1,-3 2,-2 1,-3 2,-1-1,-3 3,0 0,-3-1,-2 0,25-20,-1 0,-1 1,-4 3,-1 0,-1 0,-4 2,-2-1,-1 0,-3 1,-1 0,-2-2,-4 2,-2-1,-1-2,-3 0,-2-1,-2-2,20-10,0 0,-2-2,0 0,-3 0,-1-1,-1-1,-1-1,-1-1,-1-1,0-1,-1-2,1-1,0-1,0-2,-1 0,3-3,0 0,0-2,0-1,1-2,1 0,0-2,1-1,-21 1,0-2,1-1,7 0,2-2,0 0,2 1,2-1,-1 1,1 0,0 1,2 1,3 0,2 0,0 1,1 0,0 0,1 1,-27 1,3-1,9-1,1-1,2-1,1 0,7-2,1 1,5-2,2 0,4 0,2 0,0 0,2 0,4-3,2-1,3-3,2-2,-44-19,9-9,3-3,1-2,4 3,6 1,7 3,11 2,10 2,8 3,5-1,5-3,3-6,2-8,3-7,4 1,5 10,6 14,15 21,-8 6,9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7.15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1,'68'0,"0"0,11 0,3 0,0 0,0 0,0 0,-2 0,-11 0,-5 0,28 0,-29 0,-29 0,-17 0,-8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08.8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57,'69'0,"1"0,5 0,2 0,-2 0,3 0,10 0,3 0,-24 0,1 0,1 0,3 0,1-1,-1 1,1-1,-1-1,0 1,-3-1,0 0,-1 0,32-2,-3 1,-6 0,-3 1,0 0,-1 1,-6 0,-2 1,-6 0,0 0,-4 0,0 0,0 0,0 0,6 0,1 0,5 0,2 0,5 0,1 0,7 0,0 0,-28 2,0 0,0 0,3 1,0 0,1 1,-2 1,1 0,-2 0,30 2,-3 0,-4-1,-1-2,-4 0,0-1,-3-1,-1-1,-5 1,-2-1,-8-1,-3 0,-8 0,-2 0,37 0,-15 0,-5 0,-3-4,2-4,1-2,2 1,2 2,0 2,-1 0,2 0,-2 1,7-1,4 2,1-1,6 1,1 0,4 0,2 0,-5 0,-5-1,-4 0,-5 1,-4 1,-2 1,-3 1,-1 0,1 0,-6 0,-7 0,-12 0,-14 0,-12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3.9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0 128,'79'-4,"3"-6,-9-4,6-2,2 1,-1 2,-1 1,-6 2,-5 2,-3 2,-6 1,-1 0,-6 0,-9 2,-6 1,-9 2,-1 0,0 0,3 0,6 0,5 0,4 0,3 0,-2 0,-3 0,-2 0,-1 0,1 0,-1 0,-2 0,-1 0,-5 0,-1 0,0 0,1 0,1 0,1 0,-4 2,-3 1,-4 2,-2 1,-2 0,2 0,-2 0,5 1,-5 0,5-1,-5-1,3-1,-1 0,2-1,-2-1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6.62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25,'75'0,"1"0,1 0,1 0,-4 0,1 0,2 0,-1 0,-4 0,-2 0,-6 0,-3 0,-8 0,-3 0,35 0,-13 0,-6 0,-9 0,-8 0,-10-4,-10-1,-7 1,-3 0,5 4,-6 0,11 0,-13 0,5 0,9 0,-3 0,10 0,-13-1,-4-1,-6-2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14.13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0,'92'2,"1"-1,-1 0,-7 0,2 0,3-1,4 1,-3-1,3 0,4 0,1 0,3 0,-19 0,1 0,2 0,1 0,1 0,0 0,0 0,2 0,1 0,1-1,0 1,0 0,0 0,-1 1,2-1,-1 1,0 0,1 0,-1 0,-1 0,1 1,-4-1,1 1,-1 0,0 1,-1-1,1 0,-1 1,13 0,-1 1,0-1,0 1,0 0,0 0,-13-1,1 0,-1 0,0 0,1 0,-2 0,0-1,11 1,0-1,0 1,-2-2,0 1,-2 0,-5-1,-1 0,-1 0,-1-1,-2 1,0-1,5 1,0-1,-3 0,-1-1,-3 1,7 0,-2 0,-3 0,-3 0,10 0,-5 0,-2 0,20 0,-5 0,-16 0,-5 0,-11 1,-3 1,-8 0,-2 1,46 5,-47-4,0 1,3-1,0 0,3-1,1-1,-1 0,0-1,-3 0,-1-1,45 0,-4 0,0 0,1 0,-2 0,-8 0,-6 0,-6 0,-4-2,0-1,0-2,2 0,3 0,1-1,0 1,0 1,-3-1,5 0,0 0,-4-2,-7 0,-15 1,-14 2,-13 2,-11 1,-3-1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37.2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0.75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0,'59'0,"1"0,-2 0,-1 0,35 0,2 0,1 0,0 0,-45 0,2 0,1 0,1 0,5 0,2 0,3 0,2 0,2 0,2 0,1 0,1 0,0 0,0 0,-1 0,0 0,-3 0,-2 0,-5 0,-1 0,-6 0,-3 0,35 0,-15 0,-7 0,-9 0,-1 0,1 0,0 0,2 0,4 0,6 0,9 0,9 0,9 0,4 0,-47 0,1 0,0 0,0 0,0 0,1 0,1 0,0 0,-1 0,1 0,1 1,0 1,2-1,-1 1,0-1,0 1,-1-1,0 0,-3 0,0-2,45 1,-1 0,0 0,2 0,0 0,-6 0,-5 0,-9 0,-6 0,-11 2,-11 2,-12 1,-10 0,-9 0,-4-1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6.7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1,'79'0,"0"0,10 0,3 0,1 0,2 0,-27 0,1 0,-1 0,30 0,-1 0,-5 0,-2 0,-3 0,-1 0,-6 0,-1 0,-7 0,-3 0,-5 0,-2 0,-8 0,-3 0,34 0,-17 0,-14 0,-9 0,-6 0,-5 0,-5 0,-2 0,-1 0,-1 0,0 0,-3 0,-2 0,-1 0,2 0,4 0,4 0,3 0,4 0,6 0,3 0,6 0,3 0,2 0,-1 0,-4 0,-5 0,-4 0,-5 0,-3 0,-5 0,0 0,-2 0,-3 0,-2 0,-4 0,13 0,-5 0,11 0,-8 0,2 0,0 0,3 0,2 2,4 0,3 1,2-1,2-2,1 0,2 0,3 0,5 0,3 0,0 0,-1 0,-7 0,-4 1,-4 1,-6 0,-2 1,-2-2,-1-1,0 0,-1 0,-2 0,-2 0,-3 0,-4 0,1 0,0 0,3 0,3 0,5 0,6 0,2 0,4 0,-1 0,2 0,2 0,1 0,5 0,3 0,0 0,6 0,2 0,2 0,0 0,-4 0,-4 0,-3 0,1 0,-1 0,3 2,1 2,3 1,1 2,-3 0,-2-2,-3 3,-6-1,-7 2,-8 0,-4 1,-3-2,-4 0,-4-2,-3-1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14.9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1,'50'0,"0"0,12 0,5 0,19 0,4 0,-24 0,2 0,1 0,4 0,1 0,-1 0,-1 0,-1 0,-1 0,29 0,-2 0,-6 1,-2 1,-8 0,-2 1,-6 1,-2 1,-7-1,-2 1,-4-2,-2-1,40 1,-16-2,-15-1,-7 0,-8 0,-2 0,-1 0,-3 0,0 0,1 0,-3 0,1 0,-2 0,-4 0,0 0,-1 0,3 0,5 0,3 0,3 1,3 3,0 3,-2 0,-5 0,-8-1,-6-1,-6-1,-4-1,-1-1,-3 0,0-1,-2-1,-5 1,-3 1,9 6,-1-1,18 3,-1-1,2-2,-5 0,-10-1,-10-2,-5 2,-16 7,-19 5,-26 14,-28 3,28-15,-4-1,-6 1,-2-2,-5-2,-1-2,-4-1,0-3,4-2,-1-3,0-1,0-1,5-2,2 0,4 0,3-2,6 1,1 0,-39 0,8 0,12 0,4-2,1-3,2-4,-4-4,1 1,1 0,1 3,6 2,0 3,4 2,-3 2,-1 0,-3 0,-1 0,0 0,0 0,0 0,-3 0,4 0,2 0,7 0,6 0,5 0,5 0,4 0,4 0,2 0,2 0,4 0,4 0,6 0,5 0,-3 0,-1 0,-7 0,0 0,4 0,4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29.1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36,'79'0,"12"0,8 0,-42 0,2 0,-1 0,1 0,-2 0,0 0,-5 0,-2 0,41 0,-9 2,-7 1,-3 1,1 1,-4 0,0-1,-4 1,-3-1,-2-1,-5-1,-3 0,-3 1,-4-1,-2 0,-2-2,-2 0,-5 0,1 0,2 0,4 0,5 0,0 0,1 0,1 0,-1 0,0 0,-1 0,-1 0,0 0,0 0,3 0,1 0,0 0,-3 0,-9 0,-9 0,-9 0,-2 0,-15-36,5 26,-12-26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12.4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0,'53'5,"1"0,-1 0,-1 2,30 8,4 0,-1-1,1 0,-4-2,-6-2,-9-2,-12-1,-3-2,-1-1,7-2,3-2,3 0,1 0,-4 0,2 0,1 2,3 1,4 0,4-1,4-2,4 0,6 0,1 2,2 3,1 2,-3 3,-4 0,-6-1,-9-1,-7-1,-5-1,-5-2,1-2,-2-2,1 0,0 2,1 1,3-1,2 2,7-1,5 1,0 1,2-1,-2 0,4-1,6 1,2 1,2-3,-4 3,-2-1,-2 1,-3 3,4 0,1 0,-1 3,0-1,-3-1,-5-1,-2 0,-1 1,-1-2,-3 0,-6-1,-4 0,0 0,-2-2,0 1,-5-2,-3 1,-3 1,-5-1,-3 0,-1-1,2 1,3-2,3 0,-1-2,-2 0,-1 0,-4 0,-3 0,-2 0,-5 0,-2 0,4 0,-1 0,11 0,0 0,2 0,-3 0,-8 0,-8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2.34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1,'64'0,"1"0,6 0,3 0,2 0,4 0,-11 0,5 0,2 0,13 0,3 0,1 0,-17 0,0 0,1 0,0 0,-1 0,0 0,0 0,0 0,21 0,0 1,-2 1,-11 0,-1 1,-2 1,-6 0,-1 0,-2 1,26 3,-4 1,-17-1,-3-1,-5-2,-2 0,-8-2,-1 1,-4-2,-1 0,45 1,-10 2,-12 0,-11 2,-9 0,-6-1,-5-1,-5-2,0-1,-1 0,1 0,-2 0,2 1,2 0,-2 1,2 0,0-1,1-2,5-1,1 0,4 3,5-1,3 1,1 0,-5 0,-7-1,-6 0,-4-2,-4 0,-3 0,-7 0,-5 0,-2 2,2 1,2 1,9-1,-5 1,-4-2,-6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5.8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1,'80'0,"1"0,10 0,2 0,-26 0,1 0,1 0,6 1,0 0,1 1,1 1,0 1,-1 1,-3-1,-2 2,0 0,-3 0,0 1,-2 0,29 2,-2 0,-5-3,-1 0,-5-1,-1 1,-3 0,-1 0,-1 0,0 1,-1 1,0 1,-2-1,-1 0,-4-1,-1-1,-3 1,-1 0,-3-1,-1 0,-2 0,0 0,1 0,1 0,0-1,1 0,0 0,1-1,-4 0,0-1,-5 0,-1 0,42 5,-6-2,0 2,-1-2,-1-1,-10-1,-12 0,-12 0,-11-2,-4 1,-2 0,3-1,5 0,1-2,2 0,-1 0,0 0,0 0,1 0,0 0,-2 0,-4 0,-4 0,-4 0,0 0,-2 0,0 0,-3 1,-5 1,-1 0,5 0,-3-2,3 0,-7 0,4 0,-7-15,5-4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43.7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19,'83'0,"0"0,13 0,4 0,-22 0,2 0,2 0,12 0,2 0,2 0,-21 0,1 0,2 0,-1 0,5 0,0 0,1 0,1 0,1 0,1 0,0 0,-2 0,-4 0,0 0,-1 0,-2 0,21 0,-2 0,-3 0,-10 0,-1 0,-3 0,-7 0,-1 0,-2 0,29 0,-2 0,-4 0,-1 0,-2 0,-1 0,-6 0,-1 0,-7 0,-3 0,-9 0,-3 0,-8 0,-3 0,39 0,-4 0,-3 0,-3 0,-7-4,-8-1,-6 0,-3 1,-1 4,-4 0,-2 0,-1 0,-5 0,-2 0,-6 0,-3 0,0 0,-1 0,-1 0,-6 0,-4 0,3 0,1 0,16 0,16 0,8 0,-6 0,-15 0,-21 0,-8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3.58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1,'93'0,"6"0,-49 0,2 0,4 0,3 0,4 0,2 0,3 0,1 0,6 0,1 0,3 0,0 0,0 0,-1 0,-5-1,-1 2,-7 0,-3 2,-7 0,-3 0,38 5,-15 0,-11-3,-6 0,-7 0,-2 1,1 0,0 2,0 0,-1-2,-1 0,4 0,2 0,4 0,4 1,8-2,12 1,11-1,5 0,-3 3,-9 1,-12 0,-13-1,-13-2,-13 0,-11-2,-11 0,14 4,35 2,-6-1,10 1,-1-2,6 0,3 1,19 2,4 1,4 0,-19-2,3 0,1 0,1 1,5 0,1 2,1-1,-2 1,-4-1,0 1,-1 0,-1 0,-7 0,-1 0,-2 0,0 0,15 3,-1 1,-4-1,-11-1,-2 0,-3-1,23 5,-4-1,-9-3,-3-1,-12-4,-3-1,-9-4,-2-1,30-1,-22-3,-18 0,-15 0,-7 0,-1 0,7 0,7 0,2 0,-4 0,-9 0,-5 0,16-11,5-2,27-13,4 1,3 2,-7 3,-12 3,-12 7,-12 4,-9 1,8 1,6-2,20-5,8 2,0-1,-13 3,-14 4,-14 1,2-2,2 1,16-5,4 4,4-1,-4 0,-8 2,-10 1,-10 2,5 3,-2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6.20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0 179,'89'0,"0"0,0 0,8 0,6 0,-26 0,4 0,4 0,1 0,1 0,-3 0,2 0,2 0,1 0,1 0,-1 0,3 0,1 0,1 0,0 0,0 0,-1 0,1 0,-1 0,1 0,-1 0,1 0,-1 0,0 0,1 0,-1 0,1 0,-2 0,0 0,-5 0,-1 0,0 0,-1 0,-1 0,0 0,9 0,-1 0,-1 0,-2 0,-1 0,9 0,-2 0,-1 0,-3 0,-10 0,-1 0,-2 0,-2 0,18 0,-2 0,-2 0,-6 0,-2 0,-1 0,-3 0,0 0,-3 0,-6-2,-1 0,-2 0,26-2,-2 0,-7 0,-1-2,-4 1,-1 1,-4 1,-1 0,-2-2,1-1,1 1,0-1,3 0,1 0,3 2,0 0,3 2,0 1,-1 0,0 0,-2 0,-1 0,-3-2,-1 0,-3 0,-1 0,-3-3,-2 1,-2-1,-1-1,1 1,0 0,-1-1,0 0,0 2,-1 0,-1 1,-2 0,0 1,-1 0,-1 1,-1 1,1 0,-1 1,-1 1,-1 0,-1 1,-2 1,44 5,-11 2,-1 0,-3-1,6-1,7 2,-38-5,2 1,6 0,1 0,6 0,1-2,3 0,0-1,-1-3,0-1,-2-4,-2-1,-7-2,-2-2,39-9,-31 4,-19 8,-15 6,-10 1,-8 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2023/11/14</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11/14/23</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11/14/23</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11/14/23</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11/14/23</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11/14/23</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11/14/23</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11/14/23</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11/14/23</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11/14/23</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11/14/23</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11/14/23</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11/14/23</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7.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2.png"/><Relationship Id="rId14" Type="http://schemas.openxmlformats.org/officeDocument/2006/relationships/customXml" Target="../ink/ink1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7.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normAutofit/>
          </a:bodyPr>
          <a:lstStyle/>
          <a:p>
            <a:r>
              <a:rPr lang="zh-CN" altLang="en-JP" dirty="0">
                <a:latin typeface="MS PGothic" panose="020B0600070205080204" pitchFamily="34" charset="-128"/>
                <a:ea typeface="MS PGothic" panose="020B0600070205080204" pitchFamily="34" charset="-128"/>
              </a:rPr>
              <a:t>第</a:t>
            </a:r>
            <a:r>
              <a:rPr lang="en-JP" altLang="zh-CN" dirty="0">
                <a:latin typeface="MS PGothic" panose="020B0600070205080204" pitchFamily="34" charset="-128"/>
                <a:ea typeface="MS PGothic" panose="020B0600070205080204" pitchFamily="34" charset="-128"/>
              </a:rPr>
              <a:t>7</a:t>
            </a:r>
            <a:r>
              <a:rPr lang="zh-CN" altLang="en-JP" dirty="0">
                <a:latin typeface="MS PGothic" panose="020B0600070205080204" pitchFamily="34" charset="-128"/>
                <a:ea typeface="MS PGothic" panose="020B0600070205080204" pitchFamily="34" charset="-128"/>
              </a:rPr>
              <a:t>章</a:t>
            </a:r>
            <a:br>
              <a:rPr lang="en-US" altLang="zh-CN" dirty="0">
                <a:latin typeface="MS PGothic" panose="020B0600070205080204" pitchFamily="34" charset="-128"/>
                <a:ea typeface="MS PGothic" panose="020B0600070205080204" pitchFamily="34" charset="-128"/>
              </a:rPr>
            </a:br>
            <a:r>
              <a:rPr lang="zh-CN" altLang="en-US" dirty="0">
                <a:latin typeface="MS PGothic" panose="020B0600070205080204" pitchFamily="34" charset="-128"/>
                <a:ea typeface="MS PGothic" panose="020B0600070205080204" pitchFamily="34" charset="-128"/>
              </a:rPr>
              <a:t>新・新貿易理論</a:t>
            </a:r>
            <a:endParaRPr lang="en-JP" dirty="0">
              <a:latin typeface="MS PGothic" panose="020B0600070205080204" pitchFamily="34" charset="-128"/>
              <a:ea typeface="MS PGothic" panose="020B0600070205080204" pitchFamily="34" charset="-128"/>
            </a:endParaRPr>
          </a:p>
        </p:txBody>
      </p:sp>
      <p:sp>
        <p:nvSpPr>
          <p:cNvPr id="3" name="Subtitle 2">
            <a:extLst>
              <a:ext uri="{FF2B5EF4-FFF2-40B4-BE49-F238E27FC236}">
                <a16:creationId xmlns:a16="http://schemas.microsoft.com/office/drawing/2014/main" id="{51C89907-52B1-3E36-2624-23A82FB07670}"/>
              </a:ext>
            </a:extLst>
          </p:cNvPr>
          <p:cNvSpPr>
            <a:spLocks noGrp="1"/>
          </p:cNvSpPr>
          <p:nvPr>
            <p:ph type="subTitle" idx="1"/>
          </p:nvPr>
        </p:nvSpPr>
        <p:spPr/>
        <p:txBody>
          <a:bodyPr/>
          <a:lstStyle/>
          <a:p>
            <a:r>
              <a:rPr lang="zh-CN" altLang="en-US" dirty="0">
                <a:latin typeface="MS PGothic" panose="020B0600070205080204" pitchFamily="34" charset="-128"/>
                <a:ea typeface="MS PGothic" panose="020B0600070205080204" pitchFamily="34" charset="-128"/>
              </a:rPr>
              <a:t>メリッツ・モデル</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9D4-1AC2-0C9A-AFBD-1B3171A6DB2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A6FB6BA3-B64E-C424-F693-3314EB5AE136}"/>
              </a:ext>
            </a:extLst>
          </p:cNvPr>
          <p:cNvSpPr>
            <a:spLocks noGrp="1"/>
          </p:cNvSpPr>
          <p:nvPr>
            <p:ph idx="1"/>
          </p:nvPr>
        </p:nvSpPr>
        <p:spPr/>
        <p:txBody>
          <a:bodyPr/>
          <a:lstStyle/>
          <a:p>
            <a:r>
              <a:rPr lang="en-JP" dirty="0"/>
              <a:t>生産性21の時、</a:t>
            </a:r>
          </a:p>
          <a:p>
            <a:r>
              <a:rPr lang="en-JP" dirty="0"/>
              <a:t>国内利潤=190</a:t>
            </a:r>
          </a:p>
          <a:p>
            <a:r>
              <a:rPr lang="en-JP" dirty="0"/>
              <a:t>輸出利潤=2</a:t>
            </a:r>
          </a:p>
          <a:p>
            <a:r>
              <a:rPr lang="en-JP" dirty="0"/>
              <a:t>合計=192</a:t>
            </a:r>
          </a:p>
          <a:p>
            <a:endParaRPr lang="en-JP" dirty="0"/>
          </a:p>
        </p:txBody>
      </p:sp>
      <p:sp>
        <p:nvSpPr>
          <p:cNvPr id="4" name="Slide Number Placeholder 3">
            <a:extLst>
              <a:ext uri="{FF2B5EF4-FFF2-40B4-BE49-F238E27FC236}">
                <a16:creationId xmlns:a16="http://schemas.microsoft.com/office/drawing/2014/main" id="{021865A0-174B-99A2-C6AF-E722DBFFAD30}"/>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193921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D31-AC23-6D02-93DB-E3E49093A58A}"/>
              </a:ext>
            </a:extLst>
          </p:cNvPr>
          <p:cNvSpPr>
            <a:spLocks noGrp="1"/>
          </p:cNvSpPr>
          <p:nvPr>
            <p:ph type="title"/>
          </p:nvPr>
        </p:nvSpPr>
        <p:spPr/>
        <p:txBody>
          <a:bodyPr/>
          <a:lstStyle/>
          <a:p>
            <a:r>
              <a:rPr lang="en-JP" dirty="0"/>
              <a:t>閾値(cutoffs)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F964D-1E9B-BDBF-04AC-2B5625E51400}"/>
                  </a:ext>
                </a:extLst>
              </p:cNvPr>
              <p:cNvSpPr>
                <a:spLocks noGrp="1"/>
              </p:cNvSpPr>
              <p:nvPr>
                <p:ph idx="1"/>
              </p:nvPr>
            </p:nvSpPr>
            <p:spPr/>
            <p:txBody>
              <a:bodyPr/>
              <a:lstStyle/>
              <a:p>
                <a:pPr marL="0" indent="0">
                  <a:buNone/>
                </a:pPr>
                <a:r>
                  <a:rPr lang="en-JP" dirty="0"/>
                  <a:t>参入閾値：</a:t>
                </a:r>
              </a:p>
              <a:p>
                <a:pPr marL="457200" lvl="1" indent="0">
                  <a:buNone/>
                </a:pPr>
                <a:r>
                  <a:rPr lang="en-JP" dirty="0"/>
                  <a:t>国内利潤がゼロとなる時の生産性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=10</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sz="2400" b="0" i="1" smtClean="0">
                              <a:latin typeface="Cambria Math" panose="02040503050406030204" pitchFamily="18" charset="0"/>
                              <a:ea typeface="Cambria Math" charset="0"/>
                            </a:rPr>
                            <m:t>𝐷</m:t>
                          </m:r>
                        </m:sup>
                      </m:sSup>
                      <m:r>
                        <a:rPr kumimoji="1" lang="en-US" altLang="ja-JP" sz="2400" b="0" i="1" smtClean="0">
                          <a:latin typeface="Cambria Math" panose="02040503050406030204" pitchFamily="18" charset="0"/>
                          <a:ea typeface="Cambria Math" charset="0"/>
                          <a:cs typeface="Cambria Math" charset="0"/>
                        </a:rPr>
                        <m:t>=2</m:t>
                      </m:r>
                    </m:oMath>
                  </m:oMathPara>
                </a14:m>
                <a:endParaRPr kumimoji="1" lang="en-US" altLang="ja-JP" sz="2400" dirty="0"/>
              </a:p>
              <a:p>
                <a:pPr marL="0" indent="0">
                  <a:buNone/>
                </a:pPr>
                <a:r>
                  <a:rPr lang="en-JP" dirty="0"/>
                  <a:t>輸出閾値：</a:t>
                </a:r>
              </a:p>
              <a:p>
                <a:pPr marL="457200" lvl="1" indent="0">
                  <a:buNone/>
                </a:pPr>
                <a:r>
                  <a:rPr lang="en-JP" dirty="0"/>
                  <a:t>輸出利潤がゼロとなる時の生産性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i="1">
                            <a:latin typeface="Cambria Math" panose="02040503050406030204" pitchFamily="18" charset="0"/>
                            <a:ea typeface="Cambria Math" charset="0"/>
                            <a:cs typeface="Cambria Math" charset="0"/>
                          </a:rPr>
                        </m:ctrlPr>
                      </m:sSupPr>
                      <m:e>
                        <m:r>
                          <a:rPr lang="ja-JP" altLang="en-US" i="1">
                            <a:latin typeface="Cambria Math" charset="0"/>
                            <a:ea typeface="Cambria Math" charset="0"/>
                            <a:cs typeface="Cambria Math" charset="0"/>
                          </a:rPr>
                          <m:t>𝜋</m:t>
                        </m:r>
                      </m:e>
                      <m:sup>
                        <m:r>
                          <a:rPr kumimoji="1" lang="en-US" altLang="ja-JP" i="1">
                            <a:solidFill>
                              <a:srgbClr val="FF0000"/>
                            </a:solidFill>
                            <a:latin typeface="Cambria Math" charset="0"/>
                            <a:ea typeface="Cambria Math" charset="0"/>
                            <a:cs typeface="Cambria Math" charset="0"/>
                          </a:rPr>
                          <m:t>𝑋</m:t>
                        </m:r>
                      </m:sup>
                    </m:sSup>
                    <m:r>
                      <a:rPr kumimoji="1" lang="en-US" altLang="ja-JP" i="1">
                        <a:latin typeface="Cambria Math" charset="0"/>
                        <a:ea typeface="Cambria Math" charset="0"/>
                        <a:cs typeface="Cambria Math" charset="0"/>
                      </a:rPr>
                      <m:t>=2</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−40=0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=2</m:t>
                      </m:r>
                      <m:r>
                        <a:rPr kumimoji="1" lang="en-US" altLang="ja-JP" b="0" i="1" smtClean="0">
                          <a:latin typeface="Cambria Math" panose="02040503050406030204" pitchFamily="18" charset="0"/>
                          <a:ea typeface="Cambria Math" charset="0"/>
                          <a:cs typeface="Cambria Math" charset="0"/>
                        </a:rPr>
                        <m:t>0</m:t>
                      </m:r>
                    </m:oMath>
                  </m:oMathPara>
                </a14:m>
                <a:endParaRPr kumimoji="1" lang="en-US" altLang="ja-JP" dirty="0"/>
              </a:p>
              <a:p>
                <a:pPr marL="0" indent="0">
                  <a:buNone/>
                </a:pPr>
                <a:endParaRPr kumimoji="1" lang="en-US" altLang="ja-JP" dirty="0"/>
              </a:p>
            </p:txBody>
          </p:sp>
        </mc:Choice>
        <mc:Fallback xmlns="">
          <p:sp>
            <p:nvSpPr>
              <p:cNvPr id="3" name="Content Placeholder 2">
                <a:extLst>
                  <a:ext uri="{FF2B5EF4-FFF2-40B4-BE49-F238E27FC236}">
                    <a16:creationId xmlns:a16="http://schemas.microsoft.com/office/drawing/2014/main" id="{F2EF964D-1E9B-BDBF-04AC-2B5625E5140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0E2237DD-FD10-BA18-D13F-6E77D2419998}"/>
              </a:ext>
            </a:extLst>
          </p:cNvPr>
          <p:cNvSpPr>
            <a:spLocks noGrp="1"/>
          </p:cNvSpPr>
          <p:nvPr>
            <p:ph type="sldNum" sz="quarter" idx="12"/>
          </p:nvPr>
        </p:nvSpPr>
        <p:spPr/>
        <p:txBody>
          <a:bodyPr/>
          <a:lstStyle/>
          <a:p>
            <a:fld id="{A0B73B5B-4D98-3640-AE9D-0B488B8E4F8B}" type="slidenum">
              <a:rPr lang="en-JP" smtClean="0"/>
              <a:t>11</a:t>
            </a:fld>
            <a:endParaRPr lang="en-JP"/>
          </a:p>
        </p:txBody>
      </p:sp>
    </p:spTree>
    <p:extLst>
      <p:ext uri="{BB962C8B-B14F-4D97-AF65-F5344CB8AC3E}">
        <p14:creationId xmlns:p14="http://schemas.microsoft.com/office/powerpoint/2010/main" val="2617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D2E42-914F-1D39-3FEC-E699BB87500E}"/>
              </a:ext>
            </a:extLst>
          </p:cNvPr>
          <p:cNvSpPr>
            <a:spLocks noGrp="1"/>
          </p:cNvSpPr>
          <p:nvPr>
            <p:ph type="sldNum" sz="quarter" idx="12"/>
          </p:nvPr>
        </p:nvSpPr>
        <p:spPr/>
        <p:txBody>
          <a:bodyPr/>
          <a:lstStyle/>
          <a:p>
            <a:fld id="{A0B73B5B-4D98-3640-AE9D-0B488B8E4F8B}" type="slidenum">
              <a:rPr lang="en-JP" smtClean="0"/>
              <a:t>12</a:t>
            </a:fld>
            <a:endParaRPr lang="en-JP"/>
          </a:p>
        </p:txBody>
      </p:sp>
      <p:pic>
        <p:nvPicPr>
          <p:cNvPr id="4" name="Picture 3" descr="Diagram&#10;&#10;Description automatically generated">
            <a:extLst>
              <a:ext uri="{FF2B5EF4-FFF2-40B4-BE49-F238E27FC236}">
                <a16:creationId xmlns:a16="http://schemas.microsoft.com/office/drawing/2014/main" id="{114EE257-7AF1-A218-3963-719CBB644EC6}"/>
              </a:ext>
            </a:extLst>
          </p:cNvPr>
          <p:cNvPicPr>
            <a:picLocks noChangeAspect="1"/>
          </p:cNvPicPr>
          <p:nvPr/>
        </p:nvPicPr>
        <p:blipFill>
          <a:blip r:embed="rId2"/>
          <a:stretch>
            <a:fillRect/>
          </a:stretch>
        </p:blipFill>
        <p:spPr>
          <a:xfrm>
            <a:off x="1609725" y="334886"/>
            <a:ext cx="8491538" cy="6021464"/>
          </a:xfrm>
          <a:prstGeom prst="rect">
            <a:avLst/>
          </a:prstGeom>
        </p:spPr>
      </p:pic>
    </p:spTree>
    <p:extLst>
      <p:ext uri="{BB962C8B-B14F-4D97-AF65-F5344CB8AC3E}">
        <p14:creationId xmlns:p14="http://schemas.microsoft.com/office/powerpoint/2010/main" val="1932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19134-AA93-B269-C0B6-A786224C0522}"/>
              </a:ext>
            </a:extLst>
          </p:cNvPr>
          <p:cNvSpPr>
            <a:spLocks noGrp="1"/>
          </p:cNvSpPr>
          <p:nvPr>
            <p:ph type="title"/>
          </p:nvPr>
        </p:nvSpPr>
        <p:spPr/>
        <p:txBody>
          <a:bodyPr/>
          <a:lstStyle/>
          <a:p>
            <a:r>
              <a:rPr lang="zh-CN" altLang="en-US" dirty="0"/>
              <a:t>貿易自由化</a:t>
            </a:r>
            <a:r>
              <a:rPr lang="ja-JP" altLang="en-US"/>
              <a:t>の</a:t>
            </a:r>
            <a:r>
              <a:rPr lang="zh-CN" altLang="en-US" dirty="0"/>
              <a:t>効果</a:t>
            </a:r>
            <a:endParaRPr lang="en-JP"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CDCEA9-F7DC-A2CB-CA81-6BB80B43DDE4}"/>
                  </a:ext>
                </a:extLst>
              </p:cNvPr>
              <p:cNvSpPr>
                <a:spLocks noGrp="1"/>
              </p:cNvSpPr>
              <p:nvPr>
                <p:ph idx="1"/>
              </p:nvPr>
            </p:nvSpPr>
            <p:spPr/>
            <p:txBody>
              <a:bodyPr>
                <a:normAutofit lnSpcReduction="10000"/>
              </a:bodyPr>
              <a:lstStyle/>
              <a:p>
                <a:pPr marL="0" indent="0">
                  <a:buNone/>
                </a:pPr>
                <a:r>
                  <a:rPr lang="ja-JP" altLang="en-US"/>
                  <a:t>想定：</a:t>
                </a:r>
                <a:endParaRPr lang="en-US" altLang="ja-JP" dirty="0"/>
              </a:p>
              <a:p>
                <a:pPr marL="0" indent="0">
                  <a:buNone/>
                </a:pPr>
                <a:r>
                  <a:rPr lang="zh-CN" altLang="en-US" dirty="0"/>
                  <a:t>世界</a:t>
                </a:r>
                <a:r>
                  <a:rPr lang="ja-JP" altLang="en-US"/>
                  <a:t>に</a:t>
                </a:r>
                <a:r>
                  <a:rPr lang="zh-CN" altLang="en-US" dirty="0"/>
                  <a:t>自国</a:t>
                </a:r>
                <a:r>
                  <a:rPr lang="ja-JP" altLang="en-US"/>
                  <a:t>と</a:t>
                </a:r>
                <a:r>
                  <a:rPr lang="zh-CN" altLang="en-US" dirty="0"/>
                  <a:t>外国</a:t>
                </a:r>
                <a:r>
                  <a:rPr lang="ja-JP" altLang="en-US"/>
                  <a:t>の </a:t>
                </a:r>
                <a:r>
                  <a:rPr lang="en-US" altLang="ja-JP" dirty="0"/>
                  <a:t>2 </a:t>
                </a:r>
                <a:r>
                  <a:rPr lang="zh-CN" altLang="en-US" dirty="0"/>
                  <a:t>国</a:t>
                </a:r>
                <a:r>
                  <a:rPr lang="ja-JP" altLang="en-US"/>
                  <a:t>のみが</a:t>
                </a:r>
                <a:r>
                  <a:rPr lang="zh-CN" altLang="en-US" dirty="0"/>
                  <a:t>存在</a:t>
                </a:r>
                <a:endParaRPr lang="en-US" altLang="zh-CN" dirty="0"/>
              </a:p>
              <a:p>
                <a:pPr marL="0" indent="0">
                  <a:buNone/>
                </a:pPr>
                <a:r>
                  <a:rPr lang="zh-CN" altLang="en-US" dirty="0"/>
                  <a:t>両国</a:t>
                </a:r>
                <a:r>
                  <a:rPr lang="ja-JP" altLang="en-US"/>
                  <a:t>の</a:t>
                </a:r>
                <a:r>
                  <a:rPr lang="zh-CN" altLang="en-US" dirty="0"/>
                  <a:t>間</a:t>
                </a:r>
                <a:r>
                  <a:rPr lang="ja-JP" altLang="en-US"/>
                  <a:t>で</a:t>
                </a:r>
                <a:r>
                  <a:rPr lang="zh-CN" altLang="en-US" dirty="0"/>
                  <a:t>輸入関税</a:t>
                </a:r>
                <a:r>
                  <a:rPr lang="ja-JP" altLang="en-US"/>
                  <a:t>をともに</a:t>
                </a:r>
                <a:r>
                  <a:rPr lang="zh-CN" altLang="en-US" dirty="0"/>
                  <a:t>下</a:t>
                </a:r>
                <a:r>
                  <a:rPr lang="ja-JP" altLang="en-US"/>
                  <a:t>げる</a:t>
                </a:r>
                <a:r>
                  <a:rPr lang="zh-CN" altLang="en-US" dirty="0"/>
                  <a:t>貿易自由化</a:t>
                </a:r>
                <a:r>
                  <a:rPr lang="ja-JP" altLang="en-US"/>
                  <a:t>が</a:t>
                </a:r>
                <a:r>
                  <a:rPr lang="zh-CN" altLang="en-US" dirty="0"/>
                  <a:t>実行</a:t>
                </a:r>
                <a:r>
                  <a:rPr lang="ja-JP" altLang="en-US"/>
                  <a:t>される。</a:t>
                </a:r>
                <a:endParaRPr lang="en-US" altLang="ja-JP" dirty="0"/>
              </a:p>
              <a:p>
                <a:pPr marL="0" indent="0">
                  <a:buNone/>
                </a:pPr>
                <a:r>
                  <a:rPr lang="zh-CN" altLang="en-US" dirty="0"/>
                  <a:t>輸入関税</a:t>
                </a:r>
                <a:r>
                  <a:rPr lang="ja-JP" altLang="en-US"/>
                  <a:t>の</a:t>
                </a:r>
                <a:r>
                  <a:rPr lang="zh-CN" altLang="en-US" dirty="0"/>
                  <a:t>低下</a:t>
                </a:r>
                <a:endParaRPr lang="en-US" altLang="zh-CN" dirty="0"/>
              </a:p>
              <a:p>
                <a:pPr marL="457200" lvl="1" indent="0">
                  <a:buNone/>
                </a:pPr>
                <a:endParaRPr lang="en-US" altLang="zh-CN" dirty="0"/>
              </a:p>
              <a:p>
                <a:pPr lvl="1"/>
                <a:r>
                  <a:rPr lang="zh-CN" altLang="en-US" dirty="0">
                    <a:sym typeface="Wingdings" pitchFamily="2" charset="2"/>
                  </a:rPr>
                  <a:t>輸出が容易に</a:t>
                </a:r>
                <a:r>
                  <a:rPr lang="en-US" altLang="zh-CN" dirty="0">
                    <a:sym typeface="Wingdings" pitchFamily="2" charset="2"/>
                  </a:rPr>
                  <a:t></a:t>
                </a:r>
                <a:r>
                  <a:rPr lang="zh-CN" altLang="en-US" dirty="0"/>
                  <a:t>輸出利潤式</a:t>
                </a:r>
                <a:r>
                  <a:rPr lang="ja-JP" altLang="en-US"/>
                  <a:t>の</a:t>
                </a:r>
                <a:r>
                  <a:rPr lang="zh-CN" altLang="en-US" dirty="0"/>
                  <a:t>傾</a:t>
                </a:r>
                <a:r>
                  <a:rPr lang="ja-JP" altLang="en-US"/>
                  <a:t>きが</a:t>
                </a:r>
                <a:r>
                  <a:rPr lang="en-US" altLang="ja-JP" dirty="0"/>
                  <a:t>2 </a:t>
                </a:r>
                <a:r>
                  <a:rPr lang="ja-JP" altLang="en-US"/>
                  <a:t>から </a:t>
                </a:r>
                <a:r>
                  <a:rPr lang="en-US" altLang="ja-JP" dirty="0"/>
                  <a:t>5 </a:t>
                </a:r>
                <a:r>
                  <a:rPr lang="ja-JP" altLang="en-US"/>
                  <a:t>へ上昇</a:t>
                </a:r>
                <a:endParaRPr lang="en-US" altLang="zh-CN" dirty="0"/>
              </a:p>
              <a:p>
                <a:pPr marL="457200" lvl="1" indent="0">
                  <a:buNone/>
                </a:pPr>
                <a:r>
                  <a:rPr lang="en-US" altLang="zh-CN" dirty="0"/>
                  <a:t>	</a:t>
                </a:r>
                <a:r>
                  <a:rPr lang="zh-CN" altLang="en-US" dirty="0"/>
                  <a:t>輸出利潤式： </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𝑋</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5</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−40</m:t>
                    </m:r>
                  </m:oMath>
                </a14:m>
                <a:r>
                  <a:rPr kumimoji="1" lang="en-US" altLang="ja-JP" dirty="0"/>
                  <a:t>		</a:t>
                </a:r>
                <a:r>
                  <a:rPr kumimoji="1" lang="en-US" altLang="ja-JP"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8</m:t>
                    </m:r>
                  </m:oMath>
                </a14:m>
                <a:endParaRPr kumimoji="1" lang="en-US" altLang="ja-JP" dirty="0"/>
              </a:p>
              <a:p>
                <a:pPr marL="457200" lvl="1" indent="0">
                  <a:buNone/>
                </a:pPr>
                <a:endParaRPr kumimoji="1" lang="en-US" altLang="ja-JP" dirty="0"/>
              </a:p>
              <a:p>
                <a:pPr lvl="1"/>
                <a:r>
                  <a:rPr lang="zh-CN" altLang="en-US" dirty="0"/>
                  <a:t>輸入品との競合激化</a:t>
                </a:r>
                <a:r>
                  <a:rPr lang="en-US" altLang="zh-CN" dirty="0">
                    <a:sym typeface="Wingdings" pitchFamily="2" charset="2"/>
                  </a:rPr>
                  <a:t></a:t>
                </a:r>
                <a:r>
                  <a:rPr lang="zh-CN" altLang="en-US" dirty="0"/>
                  <a:t>国内利潤式</a:t>
                </a:r>
                <a:r>
                  <a:rPr lang="ja-JP" altLang="en-US"/>
                  <a:t>の</a:t>
                </a:r>
                <a:r>
                  <a:rPr lang="zh-CN" altLang="en-US" dirty="0"/>
                  <a:t>傾きが</a:t>
                </a:r>
                <a:r>
                  <a:rPr lang="en-US" altLang="ja-JP" dirty="0"/>
                  <a:t>10 </a:t>
                </a:r>
                <a:r>
                  <a:rPr lang="ja-JP" altLang="en-US"/>
                  <a:t>から </a:t>
                </a:r>
                <a:r>
                  <a:rPr lang="en-US" altLang="ja-JP" dirty="0"/>
                  <a:t>8 </a:t>
                </a:r>
                <a:r>
                  <a:rPr lang="ja-JP" altLang="en-US"/>
                  <a:t>へ</a:t>
                </a:r>
                <a:r>
                  <a:rPr lang="zh-CN" altLang="en-US" dirty="0"/>
                  <a:t>低下</a:t>
                </a:r>
                <a:endParaRPr lang="en-US" altLang="zh-CN" dirty="0"/>
              </a:p>
              <a:p>
                <a:pPr marL="457200" lvl="1" indent="0">
                  <a:buNone/>
                </a:pPr>
                <a:r>
                  <a:rPr lang="en-US" altLang="zh-CN" dirty="0"/>
                  <a:t>	</a:t>
                </a:r>
                <a:r>
                  <a:rPr lang="zh-CN" altLang="en-US" dirty="0"/>
                  <a:t>国内利潤式：</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8</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m:t>
                    </m:r>
                  </m:oMath>
                </a14:m>
                <a:r>
                  <a:rPr kumimoji="1" lang="en-US" altLang="ja-JP" sz="2400" dirty="0"/>
                  <a:t>		</a:t>
                </a:r>
                <a:r>
                  <a:rPr kumimoji="1" lang="en-US" altLang="ja-JP" sz="2400"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i="1">
                            <a:latin typeface="Cambria Math" panose="02040503050406030204" pitchFamily="18" charset="0"/>
                            <a:ea typeface="Cambria Math" charset="0"/>
                          </a:rPr>
                          <m:t>𝐷</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2.5</m:t>
                    </m:r>
                  </m:oMath>
                </a14:m>
                <a:endParaRPr kumimoji="1" lang="ja-JP" altLang="en-US" sz="2400" dirty="0"/>
              </a:p>
              <a:p>
                <a:pPr marL="457200" lvl="1" indent="0">
                  <a:buNone/>
                </a:pPr>
                <a:endParaRPr kumimoji="1" lang="en-US" altLang="ja-JP" sz="2400" dirty="0"/>
              </a:p>
              <a:p>
                <a:pPr marL="457200" lvl="1" indent="0">
                  <a:buNone/>
                </a:pPr>
                <a:endParaRPr lang="en-JP" dirty="0"/>
              </a:p>
            </p:txBody>
          </p:sp>
        </mc:Choice>
        <mc:Fallback xmlns="">
          <p:sp>
            <p:nvSpPr>
              <p:cNvPr id="4" name="Content Placeholder 3">
                <a:extLst>
                  <a:ext uri="{FF2B5EF4-FFF2-40B4-BE49-F238E27FC236}">
                    <a16:creationId xmlns:a16="http://schemas.microsoft.com/office/drawing/2014/main" id="{88CDCEA9-F7DC-A2CB-CA81-6BB80B43DDE4}"/>
                  </a:ext>
                </a:extLst>
              </p:cNvPr>
              <p:cNvSpPr>
                <a:spLocks noGrp="1" noRot="1" noChangeAspect="1" noMove="1" noResize="1" noEditPoints="1" noAdjustHandles="1" noChangeArrowheads="1" noChangeShapeType="1" noTextEdit="1"/>
              </p:cNvSpPr>
              <p:nvPr>
                <p:ph idx="1"/>
              </p:nvPr>
            </p:nvSpPr>
            <p:spPr>
              <a:blipFill>
                <a:blip r:embed="rId2"/>
                <a:stretch>
                  <a:fillRect l="-1206" t="-3488"/>
                </a:stretch>
              </a:blipFill>
            </p:spPr>
            <p:txBody>
              <a:bodyPr/>
              <a:lstStyle/>
              <a:p>
                <a:r>
                  <a:rPr lang="en-JP">
                    <a:noFill/>
                  </a:rPr>
                  <a:t> </a:t>
                </a:r>
              </a:p>
            </p:txBody>
          </p:sp>
        </mc:Fallback>
      </mc:AlternateContent>
      <p:sp>
        <p:nvSpPr>
          <p:cNvPr id="2" name="Slide Number Placeholder 1">
            <a:extLst>
              <a:ext uri="{FF2B5EF4-FFF2-40B4-BE49-F238E27FC236}">
                <a16:creationId xmlns:a16="http://schemas.microsoft.com/office/drawing/2014/main" id="{F3CECB4D-F3A9-3CF7-2FAE-CC911C59708E}"/>
              </a:ext>
            </a:extLst>
          </p:cNvPr>
          <p:cNvSpPr>
            <a:spLocks noGrp="1"/>
          </p:cNvSpPr>
          <p:nvPr>
            <p:ph type="sldNum" sz="quarter" idx="12"/>
          </p:nvPr>
        </p:nvSpPr>
        <p:spPr/>
        <p:txBody>
          <a:bodyPr/>
          <a:lstStyle/>
          <a:p>
            <a:fld id="{A0B73B5B-4D98-3640-AE9D-0B488B8E4F8B}" type="slidenum">
              <a:rPr lang="en-JP" smtClean="0"/>
              <a:t>13</a:t>
            </a:fld>
            <a:endParaRPr lang="en-JP"/>
          </a:p>
        </p:txBody>
      </p:sp>
    </p:spTree>
    <p:extLst>
      <p:ext uri="{BB962C8B-B14F-4D97-AF65-F5344CB8AC3E}">
        <p14:creationId xmlns:p14="http://schemas.microsoft.com/office/powerpoint/2010/main" val="12446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FB3FB-88F5-F14E-859E-D12490AB598D}"/>
              </a:ext>
            </a:extLst>
          </p:cNvPr>
          <p:cNvSpPr>
            <a:spLocks noGrp="1"/>
          </p:cNvSpPr>
          <p:nvPr>
            <p:ph type="sldNum" sz="quarter" idx="12"/>
          </p:nvPr>
        </p:nvSpPr>
        <p:spPr/>
        <p:txBody>
          <a:bodyPr/>
          <a:lstStyle/>
          <a:p>
            <a:fld id="{A0B73B5B-4D98-3640-AE9D-0B488B8E4F8B}" type="slidenum">
              <a:rPr lang="en-JP" smtClean="0"/>
              <a:t>14</a:t>
            </a:fld>
            <a:endParaRPr lang="en-JP"/>
          </a:p>
        </p:txBody>
      </p:sp>
      <p:pic>
        <p:nvPicPr>
          <p:cNvPr id="4" name="Picture 3" descr="Chart, line chart&#10;&#10;Description automatically generated">
            <a:extLst>
              <a:ext uri="{FF2B5EF4-FFF2-40B4-BE49-F238E27FC236}">
                <a16:creationId xmlns:a16="http://schemas.microsoft.com/office/drawing/2014/main" id="{2206690D-97AB-E1E1-442D-98512DCD2984}"/>
              </a:ext>
            </a:extLst>
          </p:cNvPr>
          <p:cNvPicPr>
            <a:picLocks noChangeAspect="1"/>
          </p:cNvPicPr>
          <p:nvPr/>
        </p:nvPicPr>
        <p:blipFill>
          <a:blip r:embed="rId2"/>
          <a:stretch>
            <a:fillRect/>
          </a:stretch>
        </p:blipFill>
        <p:spPr>
          <a:xfrm>
            <a:off x="1974850" y="330200"/>
            <a:ext cx="7772400" cy="5844269"/>
          </a:xfrm>
          <a:prstGeom prst="rect">
            <a:avLst/>
          </a:prstGeom>
        </p:spPr>
      </p:pic>
    </p:spTree>
    <p:extLst>
      <p:ext uri="{BB962C8B-B14F-4D97-AF65-F5344CB8AC3E}">
        <p14:creationId xmlns:p14="http://schemas.microsoft.com/office/powerpoint/2010/main" val="3254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2B1B58-A69A-3213-C4F5-00BC78CE2010}"/>
              </a:ext>
            </a:extLst>
          </p:cNvPr>
          <p:cNvSpPr>
            <a:spLocks noGrp="1"/>
          </p:cNvSpPr>
          <p:nvPr>
            <p:ph type="sldNum" sz="quarter" idx="12"/>
          </p:nvPr>
        </p:nvSpPr>
        <p:spPr/>
        <p:txBody>
          <a:bodyPr/>
          <a:lstStyle/>
          <a:p>
            <a:fld id="{A0B73B5B-4D98-3640-AE9D-0B488B8E4F8B}" type="slidenum">
              <a:rPr lang="en-JP" smtClean="0"/>
              <a:t>15</a:t>
            </a:fld>
            <a:endParaRPr lang="en-JP"/>
          </a:p>
        </p:txBody>
      </p:sp>
      <p:pic>
        <p:nvPicPr>
          <p:cNvPr id="4" name="Picture 3" descr="Chart, line chart&#10;&#10;Description automatically generated">
            <a:extLst>
              <a:ext uri="{FF2B5EF4-FFF2-40B4-BE49-F238E27FC236}">
                <a16:creationId xmlns:a16="http://schemas.microsoft.com/office/drawing/2014/main" id="{C18A8202-E20D-4B85-79BC-A8F1E64E03CB}"/>
              </a:ext>
            </a:extLst>
          </p:cNvPr>
          <p:cNvPicPr>
            <a:picLocks noChangeAspect="1"/>
          </p:cNvPicPr>
          <p:nvPr/>
        </p:nvPicPr>
        <p:blipFill>
          <a:blip r:embed="rId2"/>
          <a:stretch>
            <a:fillRect/>
          </a:stretch>
        </p:blipFill>
        <p:spPr>
          <a:xfrm>
            <a:off x="2012950" y="323850"/>
            <a:ext cx="7772400" cy="5910892"/>
          </a:xfrm>
          <a:prstGeom prst="rect">
            <a:avLst/>
          </a:prstGeom>
        </p:spPr>
      </p:pic>
    </p:spTree>
    <p:extLst>
      <p:ext uri="{BB962C8B-B14F-4D97-AF65-F5344CB8AC3E}">
        <p14:creationId xmlns:p14="http://schemas.microsoft.com/office/powerpoint/2010/main" val="76118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8650C-6A82-52B5-3EA2-95CE195FE325}"/>
              </a:ext>
            </a:extLst>
          </p:cNvPr>
          <p:cNvSpPr>
            <a:spLocks noGrp="1"/>
          </p:cNvSpPr>
          <p:nvPr>
            <p:ph type="title"/>
          </p:nvPr>
        </p:nvSpPr>
        <p:spPr/>
        <p:txBody>
          <a:bodyPr/>
          <a:lstStyle/>
          <a:p>
            <a:r>
              <a:rPr lang="zh-CN" altLang="en-US" dirty="0"/>
              <a:t>再配分効果</a:t>
            </a:r>
            <a:r>
              <a:rPr lang="en-US" altLang="ja-JP" dirty="0"/>
              <a:t>(</a:t>
            </a:r>
            <a:r>
              <a:rPr lang="ja-JP" altLang="en-US"/>
              <a:t>メリッツ</a:t>
            </a:r>
            <a:r>
              <a:rPr lang="zh-CN" altLang="en-US" dirty="0"/>
              <a:t>効果</a:t>
            </a:r>
            <a:r>
              <a:rPr lang="en-US" altLang="zh-CN" dirty="0"/>
              <a:t>)</a:t>
            </a:r>
            <a:endParaRPr lang="en-JP" dirty="0"/>
          </a:p>
        </p:txBody>
      </p:sp>
      <p:sp>
        <p:nvSpPr>
          <p:cNvPr id="4" name="Content Placeholder 3">
            <a:extLst>
              <a:ext uri="{FF2B5EF4-FFF2-40B4-BE49-F238E27FC236}">
                <a16:creationId xmlns:a16="http://schemas.microsoft.com/office/drawing/2014/main" id="{A7F1283E-D384-49A3-1C1B-E4E9981AEAAB}"/>
              </a:ext>
            </a:extLst>
          </p:cNvPr>
          <p:cNvSpPr>
            <a:spLocks noGrp="1"/>
          </p:cNvSpPr>
          <p:nvPr>
            <p:ph idx="1"/>
          </p:nvPr>
        </p:nvSpPr>
        <p:spPr/>
        <p:txBody>
          <a:bodyPr>
            <a:normAutofit fontScale="92500" lnSpcReduction="20000"/>
          </a:bodyPr>
          <a:lstStyle/>
          <a:p>
            <a:pPr marL="0" indent="0">
              <a:buNone/>
            </a:pPr>
            <a:r>
              <a:rPr lang="zh-CN" altLang="en-US" dirty="0"/>
              <a:t>輸入品との競争激化</a:t>
            </a:r>
            <a:r>
              <a:rPr lang="ja-JP" altLang="en-US"/>
              <a:t>によってすべての</a:t>
            </a:r>
            <a:r>
              <a:rPr lang="zh-CN" altLang="en-US" dirty="0"/>
              <a:t>企業</a:t>
            </a:r>
            <a:r>
              <a:rPr lang="ja-JP" altLang="en-US"/>
              <a:t>の</a:t>
            </a:r>
            <a:r>
              <a:rPr lang="zh-CN" altLang="en-US" dirty="0"/>
              <a:t>国内利潤減少</a:t>
            </a:r>
            <a:endParaRPr lang="en-US" altLang="zh-CN" dirty="0"/>
          </a:p>
          <a:p>
            <a:pPr marL="0" indent="0">
              <a:buNone/>
            </a:pPr>
            <a:r>
              <a:rPr lang="zh-CN" altLang="en-US" dirty="0"/>
              <a:t>生産性</a:t>
            </a:r>
            <a:r>
              <a:rPr lang="ja-JP" altLang="en-US"/>
              <a:t>が</a:t>
            </a:r>
            <a:r>
              <a:rPr lang="zh-CN" altLang="en-US" dirty="0"/>
              <a:t>高</a:t>
            </a:r>
            <a:r>
              <a:rPr lang="ja-JP" altLang="en-US"/>
              <a:t>い</a:t>
            </a:r>
            <a:r>
              <a:rPr lang="zh-CN" altLang="en-US" dirty="0"/>
              <a:t>企業</a:t>
            </a:r>
            <a:r>
              <a:rPr lang="ja-JP" altLang="en-US"/>
              <a:t>ほど， </a:t>
            </a:r>
            <a:r>
              <a:rPr lang="zh-CN" altLang="en-US" dirty="0"/>
              <a:t>輸出利潤増加</a:t>
            </a:r>
            <a:endParaRPr lang="en-US" altLang="ja-JP" dirty="0"/>
          </a:p>
          <a:p>
            <a:pPr marL="0" indent="0">
              <a:buNone/>
            </a:pPr>
            <a:r>
              <a:rPr lang="ja-JP" altLang="en-US"/>
              <a:t>　　　　　　　　　　　　↓</a:t>
            </a:r>
            <a:endParaRPr lang="en-US" altLang="ja-JP" dirty="0"/>
          </a:p>
          <a:p>
            <a:pPr marL="0" indent="0">
              <a:buNone/>
            </a:pPr>
            <a:r>
              <a:rPr lang="zh-CN" altLang="en-US" dirty="0"/>
              <a:t>生産性</a:t>
            </a:r>
            <a:r>
              <a:rPr lang="ja-JP" altLang="en-US"/>
              <a:t>の</a:t>
            </a:r>
            <a:r>
              <a:rPr lang="zh-CN" altLang="en-US" dirty="0"/>
              <a:t>低</a:t>
            </a:r>
            <a:r>
              <a:rPr lang="ja-JP" altLang="en-US"/>
              <a:t>い</a:t>
            </a:r>
            <a:r>
              <a:rPr lang="zh-CN" altLang="en-US" dirty="0"/>
              <a:t>企業</a:t>
            </a:r>
            <a:r>
              <a:rPr lang="ja-JP" altLang="en-US"/>
              <a:t>の</a:t>
            </a:r>
            <a:r>
              <a:rPr lang="zh-CN" altLang="en-US" dirty="0"/>
              <a:t>利潤合計額</a:t>
            </a:r>
            <a:r>
              <a:rPr lang="ja-JP" altLang="en-US"/>
              <a:t>は</a:t>
            </a:r>
            <a:r>
              <a:rPr lang="zh-CN" altLang="en-US" dirty="0"/>
              <a:t>減少</a:t>
            </a:r>
            <a:endParaRPr lang="en-US" altLang="zh-CN" dirty="0"/>
          </a:p>
          <a:p>
            <a:pPr marL="0" indent="0">
              <a:buNone/>
            </a:pPr>
            <a:r>
              <a:rPr lang="zh-CN" altLang="en-US" dirty="0"/>
              <a:t>生産性</a:t>
            </a:r>
            <a:r>
              <a:rPr lang="ja-JP" altLang="en-US"/>
              <a:t>が</a:t>
            </a:r>
            <a:r>
              <a:rPr lang="zh-CN" altLang="en-US" dirty="0"/>
              <a:t>十分高</a:t>
            </a:r>
            <a:r>
              <a:rPr lang="ja-JP" altLang="en-US"/>
              <a:t>い</a:t>
            </a:r>
            <a:r>
              <a:rPr lang="zh-CN" altLang="en-US" dirty="0"/>
              <a:t>企業</a:t>
            </a:r>
            <a:r>
              <a:rPr lang="ja-JP" altLang="en-US"/>
              <a:t>の</a:t>
            </a:r>
            <a:r>
              <a:rPr lang="zh-CN" altLang="en-US" dirty="0"/>
              <a:t>利潤合計額</a:t>
            </a:r>
            <a:r>
              <a:rPr lang="ja-JP" altLang="en-US"/>
              <a:t>は</a:t>
            </a:r>
            <a:r>
              <a:rPr lang="zh-CN" altLang="en-US" dirty="0"/>
              <a:t>増加</a:t>
            </a:r>
            <a:endParaRPr lang="en-US" altLang="zh-CN" dirty="0"/>
          </a:p>
          <a:p>
            <a:pPr marL="0" indent="0">
              <a:buNone/>
            </a:pPr>
            <a:r>
              <a:rPr lang="ja-JP" altLang="en-US"/>
              <a:t>　　　　　　　　　　　　↓</a:t>
            </a:r>
            <a:endParaRPr lang="en-US" altLang="ja-JP" dirty="0"/>
          </a:p>
          <a:p>
            <a:pPr marL="0" indent="0">
              <a:buNone/>
            </a:pPr>
            <a:r>
              <a:rPr lang="zh-CN" altLang="en-US" dirty="0"/>
              <a:t>低生産性企業</a:t>
            </a:r>
            <a:r>
              <a:rPr lang="ja-JP" altLang="en-US"/>
              <a:t>の</a:t>
            </a:r>
            <a:r>
              <a:rPr lang="zh-CN" altLang="en-US" dirty="0"/>
              <a:t>淘汰</a:t>
            </a:r>
            <a:endParaRPr lang="en-US" altLang="zh-CN" dirty="0"/>
          </a:p>
          <a:p>
            <a:pPr marL="0" indent="0">
              <a:buNone/>
            </a:pPr>
            <a:r>
              <a:rPr lang="zh-CN" altLang="en-US" dirty="0"/>
              <a:t>低生産性企業</a:t>
            </a:r>
            <a:r>
              <a:rPr lang="ja-JP" altLang="en-US"/>
              <a:t>から </a:t>
            </a:r>
            <a:r>
              <a:rPr lang="zh-CN" altLang="en-US" dirty="0"/>
              <a:t>高生産企業</a:t>
            </a:r>
            <a:r>
              <a:rPr lang="ja-JP" altLang="en-US"/>
              <a:t>への</a:t>
            </a:r>
            <a:r>
              <a:rPr lang="zh-CN" altLang="en-US" dirty="0"/>
              <a:t>市場</a:t>
            </a:r>
            <a:r>
              <a:rPr lang="en-US" altLang="zh-CN" dirty="0"/>
              <a:t>(</a:t>
            </a:r>
            <a:r>
              <a:rPr lang="zh-CN" altLang="en-US" dirty="0"/>
              <a:t>利潤</a:t>
            </a:r>
            <a:r>
              <a:rPr lang="en-US" altLang="zh-CN" dirty="0"/>
              <a:t>)</a:t>
            </a:r>
            <a:r>
              <a:rPr lang="ja-JP" altLang="en-US"/>
              <a:t>シェアの</a:t>
            </a:r>
            <a:r>
              <a:rPr lang="zh-CN" altLang="en-US" dirty="0"/>
              <a:t>移転</a:t>
            </a:r>
            <a:endParaRPr lang="en-US" altLang="zh-CN" dirty="0"/>
          </a:p>
          <a:p>
            <a:pPr marL="0" indent="0">
              <a:buNone/>
            </a:pPr>
            <a:r>
              <a:rPr lang="ja-JP" altLang="en-US"/>
              <a:t>　　　　　　　　　　　　↓</a:t>
            </a:r>
            <a:endParaRPr lang="en-US" altLang="zh-CN" dirty="0"/>
          </a:p>
          <a:p>
            <a:pPr marL="0" indent="0">
              <a:buNone/>
            </a:pPr>
            <a:r>
              <a:rPr lang="zh-CN" altLang="en-US" dirty="0">
                <a:sym typeface="Wingdings" pitchFamily="2" charset="2"/>
              </a:rPr>
              <a:t>経済全体</a:t>
            </a:r>
            <a:r>
              <a:rPr lang="ja-JP" altLang="en-US">
                <a:sym typeface="Wingdings" pitchFamily="2" charset="2"/>
              </a:rPr>
              <a:t>の</a:t>
            </a:r>
            <a:r>
              <a:rPr lang="zh-CN" altLang="en-US" dirty="0">
                <a:sym typeface="Wingdings" pitchFamily="2" charset="2"/>
              </a:rPr>
              <a:t>生産性</a:t>
            </a:r>
            <a:r>
              <a:rPr lang="ja-JP" altLang="en-US">
                <a:sym typeface="Wingdings" pitchFamily="2" charset="2"/>
              </a:rPr>
              <a:t>が</a:t>
            </a:r>
            <a:r>
              <a:rPr lang="zh-CN" altLang="en-US" dirty="0">
                <a:sym typeface="Wingdings" pitchFamily="2" charset="2"/>
              </a:rPr>
              <a:t>上昇</a:t>
            </a:r>
            <a:endParaRPr lang="en-JP" dirty="0"/>
          </a:p>
        </p:txBody>
      </p:sp>
      <p:sp>
        <p:nvSpPr>
          <p:cNvPr id="2" name="Slide Number Placeholder 1">
            <a:extLst>
              <a:ext uri="{FF2B5EF4-FFF2-40B4-BE49-F238E27FC236}">
                <a16:creationId xmlns:a16="http://schemas.microsoft.com/office/drawing/2014/main" id="{0219046A-9D50-2755-3045-C6B57BBF6D3F}"/>
              </a:ext>
            </a:extLst>
          </p:cNvPr>
          <p:cNvSpPr>
            <a:spLocks noGrp="1"/>
          </p:cNvSpPr>
          <p:nvPr>
            <p:ph type="sldNum" sz="quarter" idx="12"/>
          </p:nvPr>
        </p:nvSpPr>
        <p:spPr/>
        <p:txBody>
          <a:bodyPr/>
          <a:lstStyle/>
          <a:p>
            <a:fld id="{A0B73B5B-4D98-3640-AE9D-0B488B8E4F8B}" type="slidenum">
              <a:rPr lang="en-JP" smtClean="0"/>
              <a:t>16</a:t>
            </a:fld>
            <a:endParaRPr lang="en-JP"/>
          </a:p>
        </p:txBody>
      </p:sp>
    </p:spTree>
    <p:extLst>
      <p:ext uri="{BB962C8B-B14F-4D97-AF65-F5344CB8AC3E}">
        <p14:creationId xmlns:p14="http://schemas.microsoft.com/office/powerpoint/2010/main" val="332938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7C19-FEBF-28F4-ACEB-A5121F8ED983}"/>
              </a:ext>
            </a:extLst>
          </p:cNvPr>
          <p:cNvSpPr>
            <a:spLocks noGrp="1"/>
          </p:cNvSpPr>
          <p:nvPr>
            <p:ph type="title"/>
          </p:nvPr>
        </p:nvSpPr>
        <p:spPr/>
        <p:txBody>
          <a:bodyPr/>
          <a:lstStyle/>
          <a:p>
            <a:r>
              <a:rPr lang="en-US" altLang="zh-CN" dirty="0"/>
              <a:t>3 </a:t>
            </a:r>
            <a:r>
              <a:rPr lang="zh-CN" altLang="en-US" dirty="0"/>
              <a:t>輸出</a:t>
            </a:r>
            <a:r>
              <a:rPr lang="ja-JP" altLang="en-US"/>
              <a:t>と</a:t>
            </a:r>
            <a:r>
              <a:rPr lang="zh-CN" altLang="en-US" dirty="0"/>
              <a:t>外国直接投資</a:t>
            </a:r>
            <a:endParaRPr lang="en-JP" dirty="0"/>
          </a:p>
        </p:txBody>
      </p:sp>
      <p:sp>
        <p:nvSpPr>
          <p:cNvPr id="3" name="Content Placeholder 2">
            <a:extLst>
              <a:ext uri="{FF2B5EF4-FFF2-40B4-BE49-F238E27FC236}">
                <a16:creationId xmlns:a16="http://schemas.microsoft.com/office/drawing/2014/main" id="{753B08F7-489F-25AE-14BE-F89399AEC072}"/>
              </a:ext>
            </a:extLst>
          </p:cNvPr>
          <p:cNvSpPr>
            <a:spLocks noGrp="1"/>
          </p:cNvSpPr>
          <p:nvPr>
            <p:ph idx="1"/>
          </p:nvPr>
        </p:nvSpPr>
        <p:spPr/>
        <p:txBody>
          <a:bodyPr/>
          <a:lstStyle/>
          <a:p>
            <a:pPr marL="0" indent="0">
              <a:buNone/>
            </a:pPr>
            <a:r>
              <a:rPr lang="zh-CN" altLang="en-US" dirty="0"/>
              <a:t>企業</a:t>
            </a:r>
            <a:r>
              <a:rPr lang="ja-JP" altLang="en-US"/>
              <a:t>が</a:t>
            </a:r>
            <a:r>
              <a:rPr lang="zh-CN" altLang="en-US" dirty="0"/>
              <a:t>海外</a:t>
            </a:r>
            <a:r>
              <a:rPr lang="ja-JP" altLang="en-US"/>
              <a:t>の</a:t>
            </a:r>
            <a:r>
              <a:rPr lang="zh-CN" altLang="en-US" dirty="0"/>
              <a:t>消費者</a:t>
            </a:r>
            <a:r>
              <a:rPr lang="ja-JP" altLang="en-US"/>
              <a:t>に</a:t>
            </a:r>
            <a:r>
              <a:rPr lang="zh-CN" altLang="en-US" dirty="0"/>
              <a:t>自社製品</a:t>
            </a:r>
            <a:r>
              <a:rPr lang="ja-JP" altLang="en-US"/>
              <a:t>を</a:t>
            </a:r>
            <a:r>
              <a:rPr lang="zh-CN" altLang="en-US" dirty="0"/>
              <a:t>販売</a:t>
            </a:r>
            <a:r>
              <a:rPr lang="ja-JP" altLang="en-US"/>
              <a:t>する</a:t>
            </a:r>
            <a:r>
              <a:rPr lang="zh-CN" altLang="en-US" dirty="0"/>
              <a:t>手段</a:t>
            </a:r>
            <a:endParaRPr lang="en-US" altLang="zh-CN" dirty="0"/>
          </a:p>
          <a:p>
            <a:pPr marL="514350" indent="-514350">
              <a:buFont typeface="+mj-lt"/>
              <a:buAutoNum type="arabicPeriod"/>
            </a:pPr>
            <a:r>
              <a:rPr lang="zh-CN" altLang="en-US" dirty="0"/>
              <a:t>国内工場</a:t>
            </a:r>
            <a:r>
              <a:rPr lang="ja-JP" altLang="en-US"/>
              <a:t>で</a:t>
            </a:r>
            <a:r>
              <a:rPr lang="zh-CN" altLang="en-US" dirty="0"/>
              <a:t>生産</a:t>
            </a:r>
            <a:r>
              <a:rPr lang="ja-JP" altLang="en-US"/>
              <a:t>した</a:t>
            </a:r>
            <a:r>
              <a:rPr lang="zh-CN" altLang="en-US" dirty="0"/>
              <a:t>製品</a:t>
            </a:r>
            <a:r>
              <a:rPr lang="ja-JP" altLang="en-US"/>
              <a:t>を</a:t>
            </a:r>
            <a:r>
              <a:rPr lang="zh-CN" altLang="en-US" dirty="0">
                <a:solidFill>
                  <a:srgbClr val="FF0000"/>
                </a:solidFill>
              </a:rPr>
              <a:t>輸出</a:t>
            </a:r>
            <a:r>
              <a:rPr lang="ja-JP" altLang="en-US"/>
              <a:t>する。</a:t>
            </a:r>
            <a:endParaRPr lang="en-US" altLang="ja-JP" dirty="0"/>
          </a:p>
          <a:p>
            <a:pPr marL="514350" indent="-514350">
              <a:buFont typeface="+mj-lt"/>
              <a:buAutoNum type="arabicPeriod"/>
            </a:pPr>
            <a:r>
              <a:rPr lang="zh-CN" altLang="en-US" dirty="0"/>
              <a:t>外国直接投資</a:t>
            </a:r>
            <a:r>
              <a:rPr lang="en-US" altLang="zh-CN" dirty="0"/>
              <a:t>(</a:t>
            </a:r>
            <a:r>
              <a:rPr lang="en-US" dirty="0"/>
              <a:t>Foreign Direct Investment: FDI)</a:t>
            </a:r>
            <a:r>
              <a:rPr lang="ja-JP" altLang="en-US"/>
              <a:t>で</a:t>
            </a:r>
            <a:r>
              <a:rPr lang="zh-CN" altLang="en-US" dirty="0"/>
              <a:t>設立</a:t>
            </a:r>
            <a:r>
              <a:rPr lang="ja-JP" altLang="en-US"/>
              <a:t>した</a:t>
            </a:r>
            <a:r>
              <a:rPr lang="zh-CN" altLang="en-US" dirty="0"/>
              <a:t>現地子会社</a:t>
            </a:r>
            <a:r>
              <a:rPr lang="ja-JP" altLang="en-US"/>
              <a:t>で，</a:t>
            </a:r>
            <a:r>
              <a:rPr lang="zh-CN" altLang="en-US" dirty="0"/>
              <a:t>生産</a:t>
            </a:r>
            <a:r>
              <a:rPr lang="ja-JP" altLang="en-US"/>
              <a:t>した</a:t>
            </a:r>
            <a:r>
              <a:rPr lang="zh-CN" altLang="en-US" dirty="0"/>
              <a:t>製品</a:t>
            </a:r>
            <a:r>
              <a:rPr lang="ja-JP" altLang="en-US"/>
              <a:t>を</a:t>
            </a:r>
            <a:r>
              <a:rPr lang="zh-CN" altLang="en-US" dirty="0"/>
              <a:t>供給</a:t>
            </a:r>
            <a:r>
              <a:rPr lang="ja-JP" altLang="en-US"/>
              <a:t>する。</a:t>
            </a:r>
            <a:r>
              <a:rPr lang="ja-JP" altLang="en-US">
                <a:solidFill>
                  <a:srgbClr val="FF0000"/>
                </a:solidFill>
              </a:rPr>
              <a:t>水平的</a:t>
            </a:r>
            <a:r>
              <a:rPr lang="en-US" altLang="ja-JP" dirty="0">
                <a:solidFill>
                  <a:srgbClr val="FF0000"/>
                </a:solidFill>
              </a:rPr>
              <a:t>FDI</a:t>
            </a:r>
            <a:r>
              <a:rPr lang="ja-JP" altLang="en-US"/>
              <a:t>。</a:t>
            </a:r>
            <a:endParaRPr lang="en-US" altLang="ja-JP" dirty="0"/>
          </a:p>
          <a:p>
            <a:pPr marL="514350" indent="-514350">
              <a:buFont typeface="+mj-lt"/>
              <a:buAutoNum type="arabicPeriod"/>
            </a:pPr>
            <a:endParaRPr lang="en-JP" dirty="0"/>
          </a:p>
        </p:txBody>
      </p:sp>
      <p:sp>
        <p:nvSpPr>
          <p:cNvPr id="4" name="Slide Number Placeholder 3">
            <a:extLst>
              <a:ext uri="{FF2B5EF4-FFF2-40B4-BE49-F238E27FC236}">
                <a16:creationId xmlns:a16="http://schemas.microsoft.com/office/drawing/2014/main" id="{73921354-C029-3B8D-66A9-B7A8D54FE411}"/>
              </a:ext>
            </a:extLst>
          </p:cNvPr>
          <p:cNvSpPr>
            <a:spLocks noGrp="1"/>
          </p:cNvSpPr>
          <p:nvPr>
            <p:ph type="sldNum" sz="quarter" idx="12"/>
          </p:nvPr>
        </p:nvSpPr>
        <p:spPr/>
        <p:txBody>
          <a:bodyPr/>
          <a:lstStyle/>
          <a:p>
            <a:fld id="{A0B73B5B-4D98-3640-AE9D-0B488B8E4F8B}" type="slidenum">
              <a:rPr lang="en-JP" smtClean="0"/>
              <a:t>17</a:t>
            </a:fld>
            <a:endParaRPr lang="en-JP"/>
          </a:p>
        </p:txBody>
      </p:sp>
      <p:sp>
        <p:nvSpPr>
          <p:cNvPr id="5" name="正方形/長方形 2">
            <a:extLst>
              <a:ext uri="{FF2B5EF4-FFF2-40B4-BE49-F238E27FC236}">
                <a16:creationId xmlns:a16="http://schemas.microsoft.com/office/drawing/2014/main" id="{2B138F56-BC20-D8B0-9693-A50AD97BCAB0}"/>
              </a:ext>
            </a:extLst>
          </p:cNvPr>
          <p:cNvSpPr/>
          <p:nvPr/>
        </p:nvSpPr>
        <p:spPr>
          <a:xfrm>
            <a:off x="198164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E9BCF376-8059-0240-90AF-4181AC5071D3}"/>
              </a:ext>
            </a:extLst>
          </p:cNvPr>
          <p:cNvSpPr txBox="1"/>
          <p:nvPr/>
        </p:nvSpPr>
        <p:spPr>
          <a:xfrm>
            <a:off x="2161209" y="3945267"/>
            <a:ext cx="902811" cy="523220"/>
          </a:xfrm>
          <a:prstGeom prst="rect">
            <a:avLst/>
          </a:prstGeom>
          <a:noFill/>
        </p:spPr>
        <p:txBody>
          <a:bodyPr wrap="none" rtlCol="0">
            <a:spAutoFit/>
          </a:bodyPr>
          <a:lstStyle/>
          <a:p>
            <a:r>
              <a:rPr lang="ja-JP" altLang="en-US" sz="2800" dirty="0"/>
              <a:t>日本</a:t>
            </a:r>
            <a:endParaRPr kumimoji="1" lang="ja-JP" altLang="en-US" sz="2800" dirty="0"/>
          </a:p>
        </p:txBody>
      </p:sp>
      <p:sp>
        <p:nvSpPr>
          <p:cNvPr id="7" name="テキスト ボックス 4">
            <a:extLst>
              <a:ext uri="{FF2B5EF4-FFF2-40B4-BE49-F238E27FC236}">
                <a16:creationId xmlns:a16="http://schemas.microsoft.com/office/drawing/2014/main" id="{93487970-DECF-762E-F7E2-E46577393BA8}"/>
              </a:ext>
            </a:extLst>
          </p:cNvPr>
          <p:cNvSpPr txBox="1"/>
          <p:nvPr/>
        </p:nvSpPr>
        <p:spPr>
          <a:xfrm>
            <a:off x="2252730" y="4700301"/>
            <a:ext cx="1261884" cy="523220"/>
          </a:xfrm>
          <a:prstGeom prst="rect">
            <a:avLst/>
          </a:prstGeom>
          <a:noFill/>
        </p:spPr>
        <p:txBody>
          <a:bodyPr wrap="none" rtlCol="0">
            <a:spAutoFit/>
          </a:bodyPr>
          <a:lstStyle/>
          <a:p>
            <a:r>
              <a:rPr lang="ja-JP" altLang="en-US" sz="2800"/>
              <a:t>トヨタ</a:t>
            </a:r>
            <a:endParaRPr kumimoji="1" lang="ja-JP" altLang="en-US" sz="2800" dirty="0"/>
          </a:p>
        </p:txBody>
      </p:sp>
      <p:sp>
        <p:nvSpPr>
          <p:cNvPr id="8" name="正方形/長方形 5">
            <a:extLst>
              <a:ext uri="{FF2B5EF4-FFF2-40B4-BE49-F238E27FC236}">
                <a16:creationId xmlns:a16="http://schemas.microsoft.com/office/drawing/2014/main" id="{5EB1EFD4-36BD-E8ED-F8A3-751EA33BE3D4}"/>
              </a:ext>
            </a:extLst>
          </p:cNvPr>
          <p:cNvSpPr/>
          <p:nvPr/>
        </p:nvSpPr>
        <p:spPr>
          <a:xfrm>
            <a:off x="602600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6">
            <a:extLst>
              <a:ext uri="{FF2B5EF4-FFF2-40B4-BE49-F238E27FC236}">
                <a16:creationId xmlns:a16="http://schemas.microsoft.com/office/drawing/2014/main" id="{03C19210-B2EC-2B27-4E3B-8B51E807460A}"/>
              </a:ext>
            </a:extLst>
          </p:cNvPr>
          <p:cNvSpPr txBox="1"/>
          <p:nvPr/>
        </p:nvSpPr>
        <p:spPr>
          <a:xfrm>
            <a:off x="6205569" y="3945267"/>
            <a:ext cx="580608" cy="523220"/>
          </a:xfrm>
          <a:prstGeom prst="rect">
            <a:avLst/>
          </a:prstGeom>
          <a:noFill/>
        </p:spPr>
        <p:txBody>
          <a:bodyPr wrap="none" rtlCol="0">
            <a:spAutoFit/>
          </a:bodyPr>
          <a:lstStyle/>
          <a:p>
            <a:r>
              <a:rPr lang="en-US" altLang="ja-JP" sz="2800" dirty="0"/>
              <a:t>US</a:t>
            </a:r>
            <a:endParaRPr kumimoji="1" lang="ja-JP" altLang="en-US" sz="2800" dirty="0"/>
          </a:p>
        </p:txBody>
      </p:sp>
      <p:cxnSp>
        <p:nvCxnSpPr>
          <p:cNvPr id="10" name="直線矢印コネクタ 8">
            <a:extLst>
              <a:ext uri="{FF2B5EF4-FFF2-40B4-BE49-F238E27FC236}">
                <a16:creationId xmlns:a16="http://schemas.microsoft.com/office/drawing/2014/main" id="{40D1D3F4-67F1-76E5-0A7A-DA37D6AACF85}"/>
              </a:ext>
            </a:extLst>
          </p:cNvPr>
          <p:cNvCxnSpPr>
            <a:endCxn id="14" idx="1"/>
          </p:cNvCxnSpPr>
          <p:nvPr/>
        </p:nvCxnSpPr>
        <p:spPr>
          <a:xfrm flipV="1">
            <a:off x="3746659" y="5033301"/>
            <a:ext cx="3201628" cy="836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08D9669-AD58-D41E-AFAB-30F764A024E3}"/>
              </a:ext>
            </a:extLst>
          </p:cNvPr>
          <p:cNvSpPr txBox="1"/>
          <p:nvPr/>
        </p:nvSpPr>
        <p:spPr>
          <a:xfrm>
            <a:off x="4718755" y="5033301"/>
            <a:ext cx="800219" cy="461665"/>
          </a:xfrm>
          <a:prstGeom prst="rect">
            <a:avLst/>
          </a:prstGeom>
          <a:noFill/>
        </p:spPr>
        <p:txBody>
          <a:bodyPr wrap="none" rtlCol="0">
            <a:spAutoFit/>
          </a:bodyPr>
          <a:lstStyle/>
          <a:p>
            <a:r>
              <a:rPr kumimoji="1" lang="ja-JP" altLang="en-US" sz="2400" dirty="0">
                <a:solidFill>
                  <a:srgbClr val="FF0000"/>
                </a:solidFill>
              </a:rPr>
              <a:t>輸出</a:t>
            </a:r>
          </a:p>
        </p:txBody>
      </p:sp>
      <p:sp>
        <p:nvSpPr>
          <p:cNvPr id="12" name="テキスト ボックス 12">
            <a:extLst>
              <a:ext uri="{FF2B5EF4-FFF2-40B4-BE49-F238E27FC236}">
                <a16:creationId xmlns:a16="http://schemas.microsoft.com/office/drawing/2014/main" id="{2D5C3AEE-831C-1786-D6A1-96020BFC4203}"/>
              </a:ext>
            </a:extLst>
          </p:cNvPr>
          <p:cNvSpPr txBox="1"/>
          <p:nvPr/>
        </p:nvSpPr>
        <p:spPr>
          <a:xfrm>
            <a:off x="2795511" y="5600630"/>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3" name="テキスト ボックス 13">
            <a:extLst>
              <a:ext uri="{FF2B5EF4-FFF2-40B4-BE49-F238E27FC236}">
                <a16:creationId xmlns:a16="http://schemas.microsoft.com/office/drawing/2014/main" id="{33C20C60-74C9-A7EE-74DF-457B28C9F406}"/>
              </a:ext>
            </a:extLst>
          </p:cNvPr>
          <p:cNvSpPr txBox="1"/>
          <p:nvPr/>
        </p:nvSpPr>
        <p:spPr>
          <a:xfrm>
            <a:off x="6918632" y="5801574"/>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4" name="テキスト ボックス 14">
            <a:extLst>
              <a:ext uri="{FF2B5EF4-FFF2-40B4-BE49-F238E27FC236}">
                <a16:creationId xmlns:a16="http://schemas.microsoft.com/office/drawing/2014/main" id="{93676190-1759-C8A9-C0C5-E4C76D47341F}"/>
              </a:ext>
            </a:extLst>
          </p:cNvPr>
          <p:cNvSpPr txBox="1"/>
          <p:nvPr/>
        </p:nvSpPr>
        <p:spPr>
          <a:xfrm>
            <a:off x="6948287" y="4771691"/>
            <a:ext cx="1261884" cy="523220"/>
          </a:xfrm>
          <a:prstGeom prst="rect">
            <a:avLst/>
          </a:prstGeom>
          <a:noFill/>
        </p:spPr>
        <p:txBody>
          <a:bodyPr wrap="none" rtlCol="0">
            <a:spAutoFit/>
          </a:bodyPr>
          <a:lstStyle/>
          <a:p>
            <a:r>
              <a:rPr lang="ja-JP" altLang="en-US" sz="2800" dirty="0"/>
              <a:t>消費者</a:t>
            </a:r>
            <a:endParaRPr kumimoji="1" lang="ja-JP" altLang="en-US" sz="2800" dirty="0"/>
          </a:p>
        </p:txBody>
      </p:sp>
      <p:cxnSp>
        <p:nvCxnSpPr>
          <p:cNvPr id="15" name="直線コネクタ 18">
            <a:extLst>
              <a:ext uri="{FF2B5EF4-FFF2-40B4-BE49-F238E27FC236}">
                <a16:creationId xmlns:a16="http://schemas.microsoft.com/office/drawing/2014/main" id="{1AA490EE-6BDB-62FB-CCA2-E3E9F1E186C5}"/>
              </a:ext>
            </a:extLst>
          </p:cNvPr>
          <p:cNvCxnSpPr>
            <a:cxnSpLocks/>
          </p:cNvCxnSpPr>
          <p:nvPr/>
        </p:nvCxnSpPr>
        <p:spPr>
          <a:xfrm>
            <a:off x="2538349" y="5217967"/>
            <a:ext cx="0" cy="16165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20">
            <a:extLst>
              <a:ext uri="{FF2B5EF4-FFF2-40B4-BE49-F238E27FC236}">
                <a16:creationId xmlns:a16="http://schemas.microsoft.com/office/drawing/2014/main" id="{91EED8F9-0C63-22E3-32FB-EDAB4D0867BD}"/>
              </a:ext>
            </a:extLst>
          </p:cNvPr>
          <p:cNvCxnSpPr/>
          <p:nvPr/>
        </p:nvCxnSpPr>
        <p:spPr>
          <a:xfrm flipV="1">
            <a:off x="2523903" y="6731120"/>
            <a:ext cx="4954773" cy="212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B7A65460-1E24-F1D2-655C-F6897C004407}"/>
              </a:ext>
            </a:extLst>
          </p:cNvPr>
          <p:cNvCxnSpPr>
            <a:cxnSpLocks/>
          </p:cNvCxnSpPr>
          <p:nvPr/>
        </p:nvCxnSpPr>
        <p:spPr>
          <a:xfrm flipH="1" flipV="1">
            <a:off x="7478676" y="6367658"/>
            <a:ext cx="7269" cy="34169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23">
            <a:extLst>
              <a:ext uri="{FF2B5EF4-FFF2-40B4-BE49-F238E27FC236}">
                <a16:creationId xmlns:a16="http://schemas.microsoft.com/office/drawing/2014/main" id="{718EA010-685C-32F7-776F-01A5B3D53252}"/>
              </a:ext>
            </a:extLst>
          </p:cNvPr>
          <p:cNvSpPr txBox="1"/>
          <p:nvPr/>
        </p:nvSpPr>
        <p:spPr>
          <a:xfrm>
            <a:off x="4747774" y="6198382"/>
            <a:ext cx="660758" cy="523220"/>
          </a:xfrm>
          <a:prstGeom prst="rect">
            <a:avLst/>
          </a:prstGeom>
          <a:noFill/>
        </p:spPr>
        <p:txBody>
          <a:bodyPr wrap="none" rtlCol="0">
            <a:spAutoFit/>
          </a:bodyPr>
          <a:lstStyle/>
          <a:p>
            <a:r>
              <a:rPr lang="en-US" altLang="ja-JP" sz="2800" dirty="0">
                <a:solidFill>
                  <a:srgbClr val="FF0000"/>
                </a:solidFill>
              </a:rPr>
              <a:t>FDI</a:t>
            </a:r>
            <a:endParaRPr kumimoji="1" lang="ja-JP" altLang="en-US" sz="2800" dirty="0">
              <a:solidFill>
                <a:srgbClr val="FF0000"/>
              </a:solidFill>
            </a:endParaRPr>
          </a:p>
        </p:txBody>
      </p:sp>
      <p:cxnSp>
        <p:nvCxnSpPr>
          <p:cNvPr id="19" name="直線矢印コネクタ 24">
            <a:extLst>
              <a:ext uri="{FF2B5EF4-FFF2-40B4-BE49-F238E27FC236}">
                <a16:creationId xmlns:a16="http://schemas.microsoft.com/office/drawing/2014/main" id="{968AF558-E04C-5158-0927-B37B2EA03709}"/>
              </a:ext>
            </a:extLst>
          </p:cNvPr>
          <p:cNvCxnSpPr>
            <a:endCxn id="14" idx="2"/>
          </p:cNvCxnSpPr>
          <p:nvPr/>
        </p:nvCxnSpPr>
        <p:spPr>
          <a:xfrm flipV="1">
            <a:off x="7392662" y="5294911"/>
            <a:ext cx="186567" cy="488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27">
            <a:extLst>
              <a:ext uri="{FF2B5EF4-FFF2-40B4-BE49-F238E27FC236}">
                <a16:creationId xmlns:a16="http://schemas.microsoft.com/office/drawing/2014/main" id="{AB1B90BC-28B7-4FE9-CFEB-AD3CF9D96BE7}"/>
              </a:ext>
            </a:extLst>
          </p:cNvPr>
          <p:cNvSpPr txBox="1"/>
          <p:nvPr/>
        </p:nvSpPr>
        <p:spPr>
          <a:xfrm>
            <a:off x="7893083" y="5801574"/>
            <a:ext cx="1415772" cy="461665"/>
          </a:xfrm>
          <a:prstGeom prst="rect">
            <a:avLst/>
          </a:prstGeom>
          <a:noFill/>
        </p:spPr>
        <p:txBody>
          <a:bodyPr wrap="none" rtlCol="0">
            <a:spAutoFit/>
          </a:bodyPr>
          <a:lstStyle/>
          <a:p>
            <a:r>
              <a:rPr lang="ja-JP" altLang="en-US" sz="2400" dirty="0">
                <a:solidFill>
                  <a:srgbClr val="FF0000"/>
                </a:solidFill>
              </a:rPr>
              <a:t>現地生産</a:t>
            </a:r>
            <a:endParaRPr kumimoji="1" lang="ja-JP" altLang="en-US" sz="2400" dirty="0">
              <a:solidFill>
                <a:srgbClr val="FF0000"/>
              </a:solidFill>
            </a:endParaRPr>
          </a:p>
        </p:txBody>
      </p:sp>
    </p:spTree>
    <p:extLst>
      <p:ext uri="{BB962C8B-B14F-4D97-AF65-F5344CB8AC3E}">
        <p14:creationId xmlns:p14="http://schemas.microsoft.com/office/powerpoint/2010/main" val="71610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766-44F7-2D42-2DE4-47C259DBEE52}"/>
              </a:ext>
            </a:extLst>
          </p:cNvPr>
          <p:cNvSpPr>
            <a:spLocks noGrp="1"/>
          </p:cNvSpPr>
          <p:nvPr>
            <p:ph type="title"/>
          </p:nvPr>
        </p:nvSpPr>
        <p:spPr/>
        <p:txBody>
          <a:bodyPr/>
          <a:lstStyle/>
          <a:p>
            <a:r>
              <a:rPr lang="zh-CN" altLang="en-US" dirty="0"/>
              <a:t>近接集中背反仮説</a:t>
            </a:r>
            <a:endParaRPr lang="en-JP" dirty="0"/>
          </a:p>
        </p:txBody>
      </p:sp>
      <p:sp>
        <p:nvSpPr>
          <p:cNvPr id="3" name="Content Placeholder 2">
            <a:extLst>
              <a:ext uri="{FF2B5EF4-FFF2-40B4-BE49-F238E27FC236}">
                <a16:creationId xmlns:a16="http://schemas.microsoft.com/office/drawing/2014/main" id="{5CED78F7-2464-82DF-B575-97557F5F7487}"/>
              </a:ext>
            </a:extLst>
          </p:cNvPr>
          <p:cNvSpPr>
            <a:spLocks noGrp="1"/>
          </p:cNvSpPr>
          <p:nvPr>
            <p:ph idx="1"/>
          </p:nvPr>
        </p:nvSpPr>
        <p:spPr/>
        <p:txBody>
          <a:bodyPr/>
          <a:lstStyle/>
          <a:p>
            <a:pPr marL="0" indent="0">
              <a:buNone/>
            </a:pPr>
            <a:r>
              <a:rPr lang="zh-CN" altLang="en-US" dirty="0"/>
              <a:t>＜輸出</a:t>
            </a:r>
            <a:r>
              <a:rPr lang="ja-JP" altLang="en-US"/>
              <a:t>の</a:t>
            </a:r>
            <a:r>
              <a:rPr lang="zh-CN" altLang="en-US" dirty="0"/>
              <a:t>場合＞</a:t>
            </a:r>
            <a:endParaRPr lang="en-US" altLang="zh-CN" dirty="0"/>
          </a:p>
          <a:p>
            <a:r>
              <a:rPr lang="zh-CN" altLang="en-US" dirty="0"/>
              <a:t>工場</a:t>
            </a:r>
            <a:r>
              <a:rPr lang="ja-JP" altLang="en-US"/>
              <a:t>を</a:t>
            </a:r>
            <a:r>
              <a:rPr lang="zh-CN" altLang="en-US" dirty="0"/>
              <a:t>国内</a:t>
            </a:r>
            <a:r>
              <a:rPr lang="ja-JP" altLang="en-US"/>
              <a:t>に</a:t>
            </a:r>
            <a:r>
              <a:rPr lang="zh-CN" altLang="en-US" dirty="0"/>
              <a:t>集約</a:t>
            </a:r>
            <a:r>
              <a:rPr lang="ja-JP" altLang="en-US"/>
              <a:t>することで，</a:t>
            </a:r>
            <a:r>
              <a:rPr lang="zh-CN" altLang="en-US" dirty="0"/>
              <a:t>工場</a:t>
            </a:r>
            <a:r>
              <a:rPr lang="ja-JP" altLang="en-US"/>
              <a:t>レベルの</a:t>
            </a:r>
            <a:r>
              <a:rPr lang="zh-CN" altLang="en-US" dirty="0"/>
              <a:t>規模</a:t>
            </a:r>
            <a:r>
              <a:rPr lang="ja-JP" altLang="en-US"/>
              <a:t>の</a:t>
            </a:r>
            <a:r>
              <a:rPr lang="zh-CN" altLang="en-US" dirty="0"/>
              <a:t>経済</a:t>
            </a:r>
            <a:r>
              <a:rPr lang="ja-JP" altLang="en-US"/>
              <a:t>を</a:t>
            </a:r>
            <a:r>
              <a:rPr lang="zh-CN" altLang="en-US" dirty="0"/>
              <a:t>生</a:t>
            </a:r>
            <a:r>
              <a:rPr lang="ja-JP" altLang="en-US"/>
              <a:t>かせる。</a:t>
            </a:r>
            <a:endParaRPr lang="en-US" altLang="ja-JP" dirty="0"/>
          </a:p>
          <a:p>
            <a:r>
              <a:rPr lang="zh-CN" altLang="en-US" dirty="0"/>
              <a:t>一方</a:t>
            </a:r>
            <a:r>
              <a:rPr lang="ja-JP" altLang="en-US"/>
              <a:t>で，</a:t>
            </a:r>
            <a:r>
              <a:rPr lang="zh-CN" altLang="en-US" dirty="0"/>
              <a:t>外国</a:t>
            </a:r>
            <a:r>
              <a:rPr lang="ja-JP" altLang="en-US"/>
              <a:t>へ</a:t>
            </a:r>
            <a:r>
              <a:rPr lang="zh-CN" altLang="en-US" dirty="0"/>
              <a:t>輸出</a:t>
            </a:r>
            <a:r>
              <a:rPr lang="ja-JP" altLang="en-US"/>
              <a:t>するために，</a:t>
            </a:r>
            <a:r>
              <a:rPr lang="zh-CN" altLang="en-US" dirty="0"/>
              <a:t>関税</a:t>
            </a:r>
            <a:r>
              <a:rPr lang="ja-JP" altLang="en-US"/>
              <a:t>を</a:t>
            </a:r>
            <a:r>
              <a:rPr lang="zh-CN" altLang="en-US" dirty="0"/>
              <a:t>含</a:t>
            </a:r>
            <a:r>
              <a:rPr lang="ja-JP" altLang="en-US"/>
              <a:t>む</a:t>
            </a:r>
            <a:r>
              <a:rPr lang="zh-CN" altLang="en-US" dirty="0"/>
              <a:t>輸送費用</a:t>
            </a:r>
            <a:r>
              <a:rPr lang="ja-JP" altLang="en-US"/>
              <a:t>を</a:t>
            </a:r>
            <a:r>
              <a:rPr lang="zh-CN" altLang="en-US" dirty="0"/>
              <a:t>負</a:t>
            </a:r>
            <a:r>
              <a:rPr lang="ja-JP" altLang="en-US"/>
              <a:t>わなければならないため，</a:t>
            </a:r>
            <a:r>
              <a:rPr lang="zh-CN" altLang="en-US" dirty="0"/>
              <a:t>可変費用</a:t>
            </a:r>
            <a:r>
              <a:rPr lang="ja-JP" altLang="en-US"/>
              <a:t>は</a:t>
            </a:r>
            <a:r>
              <a:rPr lang="zh-CN" altLang="en-US" dirty="0"/>
              <a:t>大</a:t>
            </a:r>
            <a:r>
              <a:rPr lang="ja-JP" altLang="en-US"/>
              <a:t>きくなる。</a:t>
            </a:r>
            <a:endParaRPr lang="en-US" altLang="ja-JP" dirty="0"/>
          </a:p>
          <a:p>
            <a:endParaRPr lang="en-US" dirty="0"/>
          </a:p>
          <a:p>
            <a:pPr marL="0" indent="0">
              <a:buNone/>
            </a:pPr>
            <a:r>
              <a:rPr lang="en-US" dirty="0"/>
              <a:t>＜FDI </a:t>
            </a:r>
            <a:r>
              <a:rPr lang="ja-JP" altLang="en-US"/>
              <a:t>の</a:t>
            </a:r>
            <a:r>
              <a:rPr lang="zh-CN" altLang="en-US" dirty="0"/>
              <a:t>場合＞</a:t>
            </a:r>
            <a:endParaRPr lang="en-US" altLang="zh-CN" dirty="0"/>
          </a:p>
          <a:p>
            <a:r>
              <a:rPr lang="zh-CN" altLang="en-US" dirty="0"/>
              <a:t>関税</a:t>
            </a:r>
            <a:r>
              <a:rPr lang="ja-JP" altLang="en-US"/>
              <a:t>を</a:t>
            </a:r>
            <a:r>
              <a:rPr lang="zh-CN" altLang="en-US" dirty="0"/>
              <a:t>払</a:t>
            </a:r>
            <a:r>
              <a:rPr lang="ja-JP" altLang="en-US"/>
              <a:t>う</a:t>
            </a:r>
            <a:r>
              <a:rPr lang="zh-CN" altLang="en-US" dirty="0"/>
              <a:t>必要</a:t>
            </a:r>
            <a:r>
              <a:rPr lang="ja-JP" altLang="en-US"/>
              <a:t>はなく，</a:t>
            </a:r>
            <a:r>
              <a:rPr lang="zh-CN" altLang="en-US" dirty="0"/>
              <a:t>輸出</a:t>
            </a:r>
            <a:r>
              <a:rPr lang="ja-JP" altLang="en-US"/>
              <a:t>の</a:t>
            </a:r>
            <a:r>
              <a:rPr lang="zh-CN" altLang="en-US" dirty="0"/>
              <a:t>場合</a:t>
            </a:r>
            <a:r>
              <a:rPr lang="ja-JP" altLang="en-US"/>
              <a:t>よりも</a:t>
            </a:r>
            <a:r>
              <a:rPr lang="zh-CN" altLang="en-US" dirty="0"/>
              <a:t>輸送費用</a:t>
            </a:r>
            <a:r>
              <a:rPr lang="ja-JP" altLang="en-US"/>
              <a:t>は</a:t>
            </a:r>
            <a:r>
              <a:rPr lang="zh-CN" altLang="en-US" dirty="0"/>
              <a:t>安</a:t>
            </a:r>
            <a:r>
              <a:rPr lang="ja-JP" altLang="en-US"/>
              <a:t>くすむ。</a:t>
            </a:r>
            <a:endParaRPr lang="en-US" altLang="ja-JP" dirty="0"/>
          </a:p>
          <a:p>
            <a:r>
              <a:rPr lang="zh-CN" altLang="en-US" dirty="0"/>
              <a:t>一方</a:t>
            </a:r>
            <a:r>
              <a:rPr lang="ja-JP" altLang="en-US"/>
              <a:t>で，</a:t>
            </a:r>
            <a:r>
              <a:rPr lang="zh-CN" altLang="en-US" dirty="0"/>
              <a:t>国内工場</a:t>
            </a:r>
            <a:r>
              <a:rPr lang="ja-JP" altLang="en-US"/>
              <a:t>と</a:t>
            </a:r>
            <a:r>
              <a:rPr lang="zh-CN" altLang="en-US" dirty="0"/>
              <a:t>外国現地工場</a:t>
            </a:r>
            <a:r>
              <a:rPr lang="ja-JP" altLang="en-US"/>
              <a:t>の</a:t>
            </a:r>
            <a:r>
              <a:rPr lang="zh-CN" altLang="en-US" dirty="0"/>
              <a:t>少</a:t>
            </a:r>
            <a:r>
              <a:rPr lang="ja-JP" altLang="en-US"/>
              <a:t>なく とも</a:t>
            </a:r>
            <a:r>
              <a:rPr lang="en-US" altLang="ja-JP" dirty="0"/>
              <a:t>2 </a:t>
            </a:r>
            <a:r>
              <a:rPr lang="ja-JP" altLang="en-US"/>
              <a:t>カ</a:t>
            </a:r>
            <a:r>
              <a:rPr lang="zh-CN" altLang="en-US" dirty="0"/>
              <a:t>所</a:t>
            </a:r>
            <a:r>
              <a:rPr lang="ja-JP" altLang="en-US"/>
              <a:t>の</a:t>
            </a:r>
            <a:r>
              <a:rPr lang="zh-CN" altLang="en-US" dirty="0"/>
              <a:t>工場</a:t>
            </a:r>
            <a:r>
              <a:rPr lang="ja-JP" altLang="en-US"/>
              <a:t>を</a:t>
            </a:r>
            <a:r>
              <a:rPr lang="zh-CN" altLang="en-US" dirty="0"/>
              <a:t>設立、維持</a:t>
            </a:r>
            <a:r>
              <a:rPr lang="ja-JP" altLang="en-US"/>
              <a:t>しなければいけないため，</a:t>
            </a:r>
            <a:r>
              <a:rPr lang="zh-CN" altLang="en-US" dirty="0"/>
              <a:t>固定費用</a:t>
            </a:r>
            <a:r>
              <a:rPr lang="ja-JP" altLang="en-US"/>
              <a:t>は</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7B181BC4-B88F-C9DF-1DD3-BBFA6A27CDC0}"/>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40518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7DC4-E53C-299A-8C94-ED05B78316D6}"/>
              </a:ext>
            </a:extLst>
          </p:cNvPr>
          <p:cNvSpPr>
            <a:spLocks noGrp="1"/>
          </p:cNvSpPr>
          <p:nvPr>
            <p:ph type="title"/>
          </p:nvPr>
        </p:nvSpPr>
        <p:spPr/>
        <p:txBody>
          <a:bodyPr/>
          <a:lstStyle/>
          <a:p>
            <a:r>
              <a:rPr lang="en-US" dirty="0"/>
              <a:t>HMY</a:t>
            </a:r>
            <a:r>
              <a:rPr lang="ja-JP" altLang="en-US"/>
              <a:t>モデル</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E2DDC-EFDC-37AE-F57C-CB30102B88D1}"/>
                  </a:ext>
                </a:extLst>
              </p:cNvPr>
              <p:cNvSpPr>
                <a:spLocks noGrp="1"/>
              </p:cNvSpPr>
              <p:nvPr>
                <p:ph idx="1"/>
              </p:nvPr>
            </p:nvSpPr>
            <p:spPr/>
            <p:txBody>
              <a:bodyPr/>
              <a:lstStyle/>
              <a:p>
                <a:r>
                  <a:rPr lang="ja-JP" altLang="en-US"/>
                  <a:t>エルハナン・ヘルプマン，メリッツ，ステファン・イェープルの </a:t>
                </a:r>
                <a:r>
                  <a:rPr lang="en-US" altLang="ja-JP" dirty="0"/>
                  <a:t>3 </a:t>
                </a:r>
                <a:r>
                  <a:rPr lang="zh-CN" altLang="en-US" dirty="0"/>
                  <a:t>人が</a:t>
                </a:r>
                <a:r>
                  <a:rPr lang="ja-JP" altLang="en-US"/>
                  <a:t>，</a:t>
                </a:r>
                <a:r>
                  <a:rPr lang="zh-CN" altLang="en-US" dirty="0"/>
                  <a:t>近接集中背反仮説</a:t>
                </a:r>
                <a:r>
                  <a:rPr lang="ja-JP" altLang="en-US"/>
                  <a:t>に</a:t>
                </a:r>
                <a:r>
                  <a:rPr lang="zh-CN" altLang="en-US" dirty="0"/>
                  <a:t>基</a:t>
                </a:r>
                <a:r>
                  <a:rPr lang="ja-JP" altLang="en-US"/>
                  <a:t>づき，メリッツ・モデルを</a:t>
                </a:r>
                <a:r>
                  <a:rPr lang="zh-CN" altLang="en-US" dirty="0"/>
                  <a:t>拡張</a:t>
                </a:r>
                <a:r>
                  <a:rPr lang="ja-JP" altLang="en-US"/>
                  <a:t>し， </a:t>
                </a:r>
                <a:r>
                  <a:rPr lang="zh-CN" altLang="en-US" dirty="0"/>
                  <a:t>企業</a:t>
                </a:r>
                <a:r>
                  <a:rPr lang="ja-JP" altLang="en-US"/>
                  <a:t>の</a:t>
                </a:r>
                <a:r>
                  <a:rPr lang="zh-CN" altLang="en-US" dirty="0"/>
                  <a:t>生産性</a:t>
                </a:r>
                <a:r>
                  <a:rPr lang="ja-JP" altLang="en-US"/>
                  <a:t>と</a:t>
                </a:r>
                <a:r>
                  <a:rPr lang="zh-CN" altLang="en-US" dirty="0"/>
                  <a:t>輸出・</a:t>
                </a:r>
                <a:r>
                  <a:rPr lang="en-US" dirty="0"/>
                  <a:t>FDI </a:t>
                </a:r>
                <a:r>
                  <a:rPr lang="ja-JP" altLang="en-US"/>
                  <a:t>の</a:t>
                </a:r>
                <a:r>
                  <a:rPr lang="zh-CN" altLang="en-US" dirty="0"/>
                  <a:t>関係</a:t>
                </a:r>
                <a:r>
                  <a:rPr lang="ja-JP" altLang="en-US"/>
                  <a:t>を</a:t>
                </a:r>
                <a:r>
                  <a:rPr lang="zh-CN" altLang="en-US" dirty="0"/>
                  <a:t>分析。</a:t>
                </a:r>
                <a:endParaRPr lang="en-US" altLang="zh-CN" dirty="0"/>
              </a:p>
              <a:p>
                <a:r>
                  <a:rPr lang="zh-CN" altLang="en-US" dirty="0"/>
                  <a:t>国内利潤</a:t>
                </a:r>
                <a:r>
                  <a:rPr lang="ja-JP" altLang="en-US"/>
                  <a:t>と</a:t>
                </a:r>
                <a:r>
                  <a:rPr lang="zh-CN" altLang="en-US" dirty="0"/>
                  <a:t>輸出利潤</a:t>
                </a:r>
                <a:r>
                  <a:rPr lang="ja-JP" altLang="en-US"/>
                  <a:t>については，メリッツ・モデルと</a:t>
                </a:r>
                <a:r>
                  <a:rPr lang="zh-CN" altLang="en-US" dirty="0"/>
                  <a:t>全</a:t>
                </a:r>
                <a:r>
                  <a:rPr lang="ja-JP" altLang="en-US"/>
                  <a:t>く</a:t>
                </a:r>
                <a:r>
                  <a:rPr lang="zh-CN" altLang="en-US" dirty="0"/>
                  <a:t>同</a:t>
                </a:r>
                <a:r>
                  <a:rPr lang="ja-JP" altLang="en-US"/>
                  <a:t>じであると </a:t>
                </a:r>
                <a:r>
                  <a:rPr lang="zh-CN" altLang="en-US" dirty="0"/>
                  <a:t>仮定：</a:t>
                </a:r>
                <a:endParaRPr lang="en-US" altLang="zh-CN" dirty="0"/>
              </a:p>
              <a:p>
                <a:endParaRPr lang="en-US" altLang="zh-CN" dirty="0"/>
              </a:p>
              <a:p>
                <a:pPr marL="457200" lvl="1" indent="0">
                  <a:buNone/>
                </a:pPr>
                <a:r>
                  <a:rPr lang="en-JP" sz="2800"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a14:m>
                <a:endParaRPr lang="en-US" altLang="zh-CN" sz="2800" dirty="0"/>
              </a:p>
              <a:p>
                <a:pPr marL="457200" lvl="1" indent="0">
                  <a:buNone/>
                </a:pPr>
                <a:endParaRPr lang="en-US" altLang="zh-CN" sz="2800" dirty="0"/>
              </a:p>
              <a:p>
                <a:pPr marL="457200" lvl="1" indent="0">
                  <a:buNone/>
                </a:pPr>
                <a:r>
                  <a:rPr lang="zh-CN" altLang="en-US" sz="2800" dirty="0"/>
                  <a:t>輸出利潤</a:t>
                </a:r>
                <a:r>
                  <a:rPr lang="en-US" altLang="zh-CN" sz="2800"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a14:m>
                <a:endParaRPr kumimoji="1" lang="ja-JP" altLang="en-US" sz="2800" dirty="0"/>
              </a:p>
              <a:p>
                <a:pPr marL="457200" lvl="1" indent="0">
                  <a:buNone/>
                </a:pPr>
                <a:endParaRPr kumimoji="1" lang="en-US" altLang="ja-JP" sz="2800" dirty="0"/>
              </a:p>
              <a:p>
                <a:endParaRPr lang="en-JP" dirty="0"/>
              </a:p>
            </p:txBody>
          </p:sp>
        </mc:Choice>
        <mc:Fallback xmlns="">
          <p:sp>
            <p:nvSpPr>
              <p:cNvPr id="3" name="Content Placeholder 2">
                <a:extLst>
                  <a:ext uri="{FF2B5EF4-FFF2-40B4-BE49-F238E27FC236}">
                    <a16:creationId xmlns:a16="http://schemas.microsoft.com/office/drawing/2014/main" id="{216E2DDC-EFDC-37AE-F57C-CB30102B88D1}"/>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09816E0-3D8B-3EC2-315F-87FA9C72CBAB}"/>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17128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Diagram&#10;&#10;Description automatically generated">
            <a:extLst>
              <a:ext uri="{FF2B5EF4-FFF2-40B4-BE49-F238E27FC236}">
                <a16:creationId xmlns:a16="http://schemas.microsoft.com/office/drawing/2014/main" id="{D39F47AA-3D35-EFC5-7778-DC9EE7AAF639}"/>
              </a:ext>
            </a:extLst>
          </p:cNvPr>
          <p:cNvPicPr>
            <a:picLocks noChangeAspect="1"/>
          </p:cNvPicPr>
          <p:nvPr/>
        </p:nvPicPr>
        <p:blipFill>
          <a:blip r:embed="rId2"/>
          <a:stretch>
            <a:fillRect/>
          </a:stretch>
        </p:blipFill>
        <p:spPr>
          <a:xfrm>
            <a:off x="1484313" y="361100"/>
            <a:ext cx="8502650" cy="61358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B501208-5B64-02A4-421D-19BA542968CD}"/>
                  </a:ext>
                </a:extLst>
              </p14:cNvPr>
              <p14:cNvContentPartPr/>
              <p14:nvPr/>
            </p14:nvContentPartPr>
            <p14:xfrm>
              <a:off x="2241675" y="3763050"/>
              <a:ext cx="3489120" cy="2185920"/>
            </p14:xfrm>
          </p:contentPart>
        </mc:Choice>
        <mc:Fallback>
          <p:pic>
            <p:nvPicPr>
              <p:cNvPr id="3" name="Ink 2">
                <a:extLst>
                  <a:ext uri="{FF2B5EF4-FFF2-40B4-BE49-F238E27FC236}">
                    <a16:creationId xmlns:a16="http://schemas.microsoft.com/office/drawing/2014/main" id="{0B501208-5B64-02A4-421D-19BA542968CD}"/>
                  </a:ext>
                </a:extLst>
              </p:cNvPr>
              <p:cNvPicPr/>
              <p:nvPr/>
            </p:nvPicPr>
            <p:blipFill>
              <a:blip r:embed="rId4"/>
              <a:stretch>
                <a:fillRect/>
              </a:stretch>
            </p:blipFill>
            <p:spPr>
              <a:xfrm>
                <a:off x="2206035" y="3691050"/>
                <a:ext cx="3560760" cy="2329560"/>
              </a:xfrm>
              <a:prstGeom prst="rect">
                <a:avLst/>
              </a:prstGeom>
            </p:spPr>
          </p:pic>
        </mc:Fallback>
      </mc:AlternateContent>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2EF7-F5BF-1C15-C36F-C8E194E6A629}"/>
              </a:ext>
            </a:extLst>
          </p:cNvPr>
          <p:cNvSpPr>
            <a:spLocks noGrp="1"/>
          </p:cNvSpPr>
          <p:nvPr>
            <p:ph type="title"/>
          </p:nvPr>
        </p:nvSpPr>
        <p:spPr/>
        <p:txBody>
          <a:bodyPr/>
          <a:lstStyle/>
          <a:p>
            <a:r>
              <a:rPr lang="en-US" dirty="0"/>
              <a:t>FDI </a:t>
            </a:r>
            <a:r>
              <a:rPr lang="zh-CN" altLang="en-US" dirty="0"/>
              <a:t>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29A63-6102-2D23-D2D1-384D348C1875}"/>
                  </a:ext>
                </a:extLst>
              </p:cNvPr>
              <p:cNvSpPr>
                <a:spLocks noGrp="1"/>
              </p:cNvSpPr>
              <p:nvPr>
                <p:ph idx="1"/>
              </p:nvPr>
            </p:nvSpPr>
            <p:spPr/>
            <p:txBody>
              <a:bodyPr>
                <a:normAutofit/>
              </a:bodyPr>
              <a:lstStyle/>
              <a:p>
                <a:pPr marL="0" indent="0">
                  <a:buNone/>
                </a:pPr>
                <a:r>
                  <a:rPr lang="en-US" dirty="0"/>
                  <a:t>FDI </a:t>
                </a:r>
                <a:r>
                  <a:rPr lang="ja-JP" altLang="en-US"/>
                  <a:t>から</a:t>
                </a:r>
                <a:r>
                  <a:rPr lang="zh-CN" altLang="en-US" dirty="0"/>
                  <a:t>得</a:t>
                </a:r>
                <a:r>
                  <a:rPr lang="ja-JP" altLang="en-US"/>
                  <a:t>られる</a:t>
                </a:r>
                <a:r>
                  <a:rPr lang="zh-CN" altLang="en-US" dirty="0"/>
                  <a:t>利潤</a:t>
                </a:r>
                <a:r>
                  <a:rPr lang="en-US" altLang="zh-CN" dirty="0"/>
                  <a:t>(</a:t>
                </a:r>
                <a:r>
                  <a:rPr lang="en-US" dirty="0"/>
                  <a:t>FDI </a:t>
                </a:r>
                <a:r>
                  <a:rPr lang="zh-CN" altLang="en-US" dirty="0"/>
                  <a:t>利潤</a:t>
                </a:r>
                <a:r>
                  <a:rPr lang="en-US" altLang="zh-CN" dirty="0"/>
                  <a:t>:</a:t>
                </a:r>
                <a:r>
                  <a:rPr lang="en-JP" altLang="zh-CN"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oMath>
                </a14:m>
                <a:r>
                  <a:rPr lang="en-JP" sz="2800" dirty="0"/>
                  <a:t>)：	</a:t>
                </a:r>
              </a:p>
              <a:p>
                <a:pPr marL="0" indent="0">
                  <a:buNone/>
                </a:pPr>
                <a:endParaRPr lang="en-JP" sz="2800"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−360</m:t>
                      </m:r>
                    </m:oMath>
                  </m:oMathPara>
                </a14:m>
                <a:endParaRPr lang="en-US" altLang="zh-CN" sz="2800" dirty="0"/>
              </a:p>
              <a:p>
                <a:pPr marL="0" indent="0">
                  <a:buNone/>
                </a:pPr>
                <a:endParaRPr lang="en-JP" dirty="0"/>
              </a:p>
              <a:p>
                <a:r>
                  <a:rPr lang="en-US" dirty="0"/>
                  <a:t>FDI </a:t>
                </a:r>
                <a:r>
                  <a:rPr lang="zh-CN" altLang="en-US" dirty="0"/>
                  <a:t>利潤式</a:t>
                </a:r>
                <a:r>
                  <a:rPr lang="ja-JP" altLang="en-US"/>
                  <a:t>の</a:t>
                </a:r>
                <a:r>
                  <a:rPr lang="zh-CN" altLang="en-US" dirty="0"/>
                  <a:t>傾</a:t>
                </a:r>
                <a:r>
                  <a:rPr lang="ja-JP" altLang="en-US"/>
                  <a:t>きは，</a:t>
                </a:r>
                <a:r>
                  <a:rPr lang="zh-CN" altLang="en-US" dirty="0"/>
                  <a:t>国内利潤式</a:t>
                </a:r>
                <a:r>
                  <a:rPr lang="ja-JP" altLang="en-US"/>
                  <a:t>と</a:t>
                </a:r>
                <a:r>
                  <a:rPr lang="zh-CN" altLang="en-US" dirty="0"/>
                  <a:t>同</a:t>
                </a:r>
                <a:r>
                  <a:rPr lang="ja-JP" altLang="en-US"/>
                  <a:t>じ </a:t>
                </a:r>
                <a:r>
                  <a:rPr lang="en-US" altLang="ja-JP" dirty="0"/>
                  <a:t>10</a:t>
                </a:r>
                <a:r>
                  <a:rPr lang="ja-JP" altLang="en-US"/>
                  <a:t>。</a:t>
                </a:r>
                <a:endParaRPr lang="en-US" altLang="ja-JP" dirty="0"/>
              </a:p>
              <a:p>
                <a:pPr lvl="1"/>
                <a:r>
                  <a:rPr lang="en-US" dirty="0"/>
                  <a:t>FDI </a:t>
                </a:r>
                <a:r>
                  <a:rPr lang="ja-JP" altLang="en-US"/>
                  <a:t>の</a:t>
                </a:r>
                <a:r>
                  <a:rPr lang="zh-CN" altLang="en-US" dirty="0"/>
                  <a:t>場合，関税</a:t>
                </a:r>
                <a:r>
                  <a:rPr lang="ja-JP" altLang="en-US"/>
                  <a:t>を</a:t>
                </a:r>
                <a:r>
                  <a:rPr lang="zh-CN" altLang="en-US" dirty="0"/>
                  <a:t>含</a:t>
                </a:r>
                <a:r>
                  <a:rPr lang="ja-JP" altLang="en-US"/>
                  <a:t>む</a:t>
                </a:r>
                <a:r>
                  <a:rPr lang="zh-CN" altLang="en-US" dirty="0"/>
                  <a:t>国際間 </a:t>
                </a:r>
                <a:r>
                  <a:rPr lang="ja-JP" altLang="en-US"/>
                  <a:t>の</a:t>
                </a:r>
                <a:r>
                  <a:rPr lang="zh-CN" altLang="en-US" dirty="0"/>
                  <a:t>輸送費用</a:t>
                </a:r>
                <a:r>
                  <a:rPr lang="ja-JP" altLang="en-US"/>
                  <a:t>がかからないことを</a:t>
                </a:r>
                <a:r>
                  <a:rPr lang="zh-CN" altLang="en-US" dirty="0"/>
                  <a:t>反映</a:t>
                </a:r>
                <a:r>
                  <a:rPr lang="ja-JP" altLang="en-US"/>
                  <a:t>。</a:t>
                </a:r>
                <a:endParaRPr lang="en-US" altLang="ja-JP" dirty="0"/>
              </a:p>
              <a:p>
                <a:r>
                  <a:rPr lang="en-US" dirty="0"/>
                  <a:t>FDI </a:t>
                </a:r>
                <a:r>
                  <a:rPr lang="zh-CN" altLang="en-US" dirty="0"/>
                  <a:t>利潤式</a:t>
                </a:r>
                <a:r>
                  <a:rPr lang="ja-JP" altLang="en-US"/>
                  <a:t>の</a:t>
                </a:r>
                <a:r>
                  <a:rPr lang="zh-CN" altLang="en-US" dirty="0"/>
                  <a:t>切片</a:t>
                </a:r>
                <a:r>
                  <a:rPr lang="ja-JP" altLang="en-US"/>
                  <a:t>の</a:t>
                </a:r>
                <a:r>
                  <a:rPr lang="zh-CN" altLang="en-US" dirty="0"/>
                  <a:t>絶対値</a:t>
                </a:r>
                <a:r>
                  <a:rPr lang="en-US" altLang="zh-CN" dirty="0"/>
                  <a:t>(</a:t>
                </a:r>
                <a:r>
                  <a:rPr lang="en-US" dirty="0"/>
                  <a:t>FDI </a:t>
                </a:r>
                <a:r>
                  <a:rPr lang="zh-CN" altLang="en-US" dirty="0"/>
                  <a:t>固定費用</a:t>
                </a:r>
                <a:r>
                  <a:rPr lang="en-US" altLang="zh-CN" dirty="0"/>
                  <a:t>360)</a:t>
                </a:r>
                <a:r>
                  <a:rPr lang="ja-JP" altLang="en-US"/>
                  <a:t>は，</a:t>
                </a:r>
                <a:r>
                  <a:rPr lang="zh-CN" altLang="en-US" dirty="0"/>
                  <a:t>輸出</a:t>
                </a:r>
                <a:r>
                  <a:rPr lang="ja-JP" altLang="en-US"/>
                  <a:t>よりも</a:t>
                </a:r>
                <a:r>
                  <a:rPr lang="zh-CN" altLang="en-US" dirty="0"/>
                  <a:t>大</a:t>
                </a:r>
                <a:r>
                  <a:rPr lang="ja-JP" altLang="en-US"/>
                  <a:t>。</a:t>
                </a:r>
                <a:endParaRPr lang="en-US" altLang="ja-JP" dirty="0"/>
              </a:p>
              <a:p>
                <a:pPr lvl="1"/>
                <a:r>
                  <a:rPr lang="ja-JP" altLang="en-US"/>
                  <a:t>これは，</a:t>
                </a:r>
                <a:r>
                  <a:rPr lang="zh-CN" altLang="en-US" dirty="0"/>
                  <a:t>外国</a:t>
                </a:r>
                <a:r>
                  <a:rPr lang="ja-JP" altLang="en-US"/>
                  <a:t>において</a:t>
                </a:r>
                <a:r>
                  <a:rPr lang="zh-CN" altLang="en-US" dirty="0"/>
                  <a:t>子会社</a:t>
                </a:r>
                <a:r>
                  <a:rPr lang="ja-JP" altLang="en-US"/>
                  <a:t>を</a:t>
                </a:r>
                <a:r>
                  <a:rPr lang="zh-CN" altLang="en-US" dirty="0"/>
                  <a:t>設立，維持</a:t>
                </a:r>
                <a:r>
                  <a:rPr lang="ja-JP" altLang="en-US"/>
                  <a:t>する</a:t>
                </a:r>
                <a:r>
                  <a:rPr lang="zh-CN" altLang="en-US" dirty="0"/>
                  <a:t>費用</a:t>
                </a:r>
                <a:r>
                  <a:rPr lang="ja-JP" altLang="en-US"/>
                  <a:t>や</a:t>
                </a:r>
                <a:r>
                  <a:rPr lang="zh-CN" altLang="en-US" dirty="0"/>
                  <a:t>流通・</a:t>
                </a:r>
                <a:r>
                  <a:rPr lang="ja-JP" altLang="en-US"/>
                  <a:t>サービスネットワークの</a:t>
                </a:r>
                <a:r>
                  <a:rPr lang="zh-CN" altLang="en-US" dirty="0"/>
                  <a:t>費用</a:t>
                </a:r>
                <a:r>
                  <a:rPr lang="ja-JP" altLang="en-US"/>
                  <a:t>が，</a:t>
                </a:r>
                <a:r>
                  <a:rPr lang="en-US" dirty="0"/>
                  <a:t>FDI </a:t>
                </a:r>
                <a:r>
                  <a:rPr lang="ja-JP" altLang="en-US"/>
                  <a:t>の</a:t>
                </a:r>
                <a:r>
                  <a:rPr lang="zh-CN" altLang="en-US" dirty="0"/>
                  <a:t>場合，大</a:t>
                </a:r>
                <a:r>
                  <a:rPr lang="ja-JP" altLang="en-US"/>
                  <a:t>きいことを</a:t>
                </a:r>
                <a:r>
                  <a:rPr lang="zh-CN" altLang="en-US" dirty="0"/>
                  <a:t>反映。</a:t>
                </a:r>
                <a:endParaRPr lang="en-JP" dirty="0"/>
              </a:p>
            </p:txBody>
          </p:sp>
        </mc:Choice>
        <mc:Fallback xmlns="">
          <p:sp>
            <p:nvSpPr>
              <p:cNvPr id="3" name="Content Placeholder 2">
                <a:extLst>
                  <a:ext uri="{FF2B5EF4-FFF2-40B4-BE49-F238E27FC236}">
                    <a16:creationId xmlns:a16="http://schemas.microsoft.com/office/drawing/2014/main" id="{C6A29A63-6102-2D23-D2D1-384D348C1875}"/>
                  </a:ext>
                </a:extLst>
              </p:cNvPr>
              <p:cNvSpPr>
                <a:spLocks noGrp="1" noRot="1" noChangeAspect="1" noMove="1" noResize="1" noEditPoints="1" noAdjustHandles="1" noChangeArrowheads="1" noChangeShapeType="1" noTextEdit="1"/>
              </p:cNvSpPr>
              <p:nvPr>
                <p:ph idx="1"/>
              </p:nvPr>
            </p:nvSpPr>
            <p:spPr>
              <a:blipFill>
                <a:blip r:embed="rId2"/>
                <a:stretch>
                  <a:fillRect l="-1206"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8BAA67C-23D5-B261-6E6B-B64FFDFE1A75}"/>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297239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D952-55F2-9247-0FFA-44795332753B}"/>
              </a:ext>
            </a:extLst>
          </p:cNvPr>
          <p:cNvSpPr>
            <a:spLocks noGrp="1"/>
          </p:cNvSpPr>
          <p:nvPr>
            <p:ph type="title"/>
          </p:nvPr>
        </p:nvSpPr>
        <p:spPr/>
        <p:txBody>
          <a:bodyPr/>
          <a:lstStyle/>
          <a:p>
            <a:r>
              <a:rPr lang="en-JP" dirty="0"/>
              <a:t>FDI閾値</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9CB77-65DE-8F98-EE3F-24146E42A103}"/>
                  </a:ext>
                </a:extLst>
              </p:cNvPr>
              <p:cNvSpPr>
                <a:spLocks noGrp="1"/>
              </p:cNvSpPr>
              <p:nvPr>
                <p:ph idx="1"/>
              </p:nvPr>
            </p:nvSpPr>
            <p:spPr/>
            <p:txBody>
              <a:bodyPr/>
              <a:lstStyle/>
              <a:p>
                <a:r>
                  <a:rPr lang="zh-CN" altLang="en-US" dirty="0"/>
                  <a:t>外国市場</a:t>
                </a:r>
                <a:r>
                  <a:rPr lang="ja-JP" altLang="en-US"/>
                  <a:t>に</a:t>
                </a:r>
                <a:r>
                  <a:rPr lang="zh-CN" altLang="en-US" dirty="0"/>
                  <a:t>参入</a:t>
                </a:r>
                <a:r>
                  <a:rPr lang="ja-JP" altLang="en-US"/>
                  <a:t>する</a:t>
                </a:r>
                <a:r>
                  <a:rPr lang="zh-CN" altLang="en-US" dirty="0"/>
                  <a:t>際</a:t>
                </a:r>
                <a:r>
                  <a:rPr lang="ja-JP" altLang="en-US"/>
                  <a:t>に，</a:t>
                </a:r>
                <a:r>
                  <a:rPr lang="zh-CN" altLang="en-US" dirty="0"/>
                  <a:t>輸出</a:t>
                </a:r>
                <a:r>
                  <a:rPr lang="ja-JP" altLang="en-US"/>
                  <a:t>と </a:t>
                </a:r>
                <a:r>
                  <a:rPr lang="en-US" dirty="0"/>
                  <a:t>FDI </a:t>
                </a:r>
                <a:r>
                  <a:rPr lang="ja-JP" altLang="en-US"/>
                  <a:t>を</a:t>
                </a:r>
                <a:r>
                  <a:rPr lang="zh-CN" altLang="en-US" dirty="0"/>
                  <a:t>比較</a:t>
                </a:r>
                <a:r>
                  <a:rPr lang="ja-JP" altLang="en-US"/>
                  <a:t>するため， </a:t>
                </a:r>
                <a:r>
                  <a:rPr lang="en-US" dirty="0"/>
                  <a:t>FDI </a:t>
                </a:r>
                <a:r>
                  <a:rPr lang="ja-JP" altLang="en-US"/>
                  <a:t>の</a:t>
                </a:r>
                <a:r>
                  <a:rPr lang="zh-CN" altLang="en-US" dirty="0"/>
                  <a:t>利潤</a:t>
                </a:r>
                <a:r>
                  <a:rPr lang="ja-JP" altLang="en-US"/>
                  <a:t>が</a:t>
                </a:r>
                <a:r>
                  <a:rPr lang="zh-CN" altLang="en-US" dirty="0"/>
                  <a:t>輸出</a:t>
                </a:r>
                <a:r>
                  <a:rPr lang="ja-JP" altLang="en-US"/>
                  <a:t>の</a:t>
                </a:r>
                <a:r>
                  <a:rPr lang="zh-CN" altLang="en-US" dirty="0"/>
                  <a:t>利潤</a:t>
                </a:r>
                <a:r>
                  <a:rPr lang="ja-JP" altLang="en-US"/>
                  <a:t>を</a:t>
                </a:r>
                <a:r>
                  <a:rPr lang="zh-CN" altLang="en-US" dirty="0"/>
                  <a:t>上回</a:t>
                </a:r>
                <a:r>
                  <a:rPr lang="ja-JP" altLang="en-US"/>
                  <a:t>れば，</a:t>
                </a:r>
                <a:r>
                  <a:rPr lang="en-US" dirty="0"/>
                  <a:t>FDI </a:t>
                </a:r>
                <a:r>
                  <a:rPr lang="ja-JP" altLang="en-US"/>
                  <a:t>を</a:t>
                </a:r>
                <a:r>
                  <a:rPr lang="zh-CN" altLang="en-US" dirty="0"/>
                  <a:t>選択</a:t>
                </a:r>
                <a:r>
                  <a:rPr lang="ja-JP" altLang="en-US"/>
                  <a:t>。</a:t>
                </a:r>
                <a:endParaRPr lang="en-US" altLang="ja-JP" dirty="0"/>
              </a:p>
              <a:p>
                <a:r>
                  <a:rPr lang="en-US" dirty="0"/>
                  <a:t>FDI </a:t>
                </a:r>
                <a:r>
                  <a:rPr lang="zh-CN" altLang="en-US" dirty="0"/>
                  <a:t>利潤</a:t>
                </a:r>
                <a:r>
                  <a:rPr lang="ja-JP" altLang="en-US"/>
                  <a:t>と</a:t>
                </a:r>
                <a:r>
                  <a:rPr lang="zh-CN" altLang="en-US" dirty="0"/>
                  <a:t>輸出利潤</a:t>
                </a:r>
                <a:r>
                  <a:rPr lang="ja-JP" altLang="en-US"/>
                  <a:t>が</a:t>
                </a:r>
                <a:r>
                  <a:rPr lang="zh-CN" altLang="en-US" dirty="0"/>
                  <a:t>等</a:t>
                </a:r>
                <a:r>
                  <a:rPr lang="ja-JP" altLang="en-US"/>
                  <a:t>しくなるとき，</a:t>
                </a:r>
                <a:br>
                  <a:rPr lang="en-JP" dirty="0"/>
                </a:br>
                <a:endParaRPr lang="en-JP" dirty="0"/>
              </a:p>
              <a:p>
                <a:pPr marL="0" indent="0">
                  <a:buNone/>
                </a:pPr>
                <a14:m>
                  <m:oMathPara xmlns:m="http://schemas.openxmlformats.org/officeDocument/2006/math">
                    <m:oMathParaPr>
                      <m:jc m:val="centerGroup"/>
                    </m:oMathParaPr>
                    <m:oMath xmlns:m="http://schemas.openxmlformats.org/officeDocument/2006/math">
                      <m:r>
                        <a:rPr kumimoji="1" lang="en-US" altLang="ja-JP" i="1">
                          <a:latin typeface="Cambria Math" charset="0"/>
                          <a:ea typeface="Cambria Math" charset="0"/>
                          <a:cs typeface="Cambria Math" charset="0"/>
                        </a:rPr>
                        <m:t>10</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−360</m:t>
                      </m:r>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この時の生産性、</a:t>
                </a:r>
                <a:r>
                  <a:rPr kumimoji="1" lang="en-US" altLang="ja-JP" dirty="0">
                    <a:ea typeface="Cambria Math" charset="0"/>
                  </a:rPr>
                  <a:t> </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rPr>
                          <m:t>𝐼</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40</m:t>
                    </m:r>
                  </m:oMath>
                </a14:m>
                <a:r>
                  <a:rPr lang="en-JP" dirty="0"/>
                  <a:t>。（</a:t>
                </a:r>
                <a:r>
                  <a:rPr lang="en-US" dirty="0"/>
                  <a:t>FDI</a:t>
                </a:r>
                <a:r>
                  <a:rPr lang="zh-CN" altLang="en-US" dirty="0"/>
                  <a:t>閾値</a:t>
                </a:r>
                <a:r>
                  <a:rPr lang="en-JP" dirty="0"/>
                  <a:t>）</a:t>
                </a:r>
              </a:p>
              <a:p>
                <a:pPr marL="0" indent="0">
                  <a:buNone/>
                </a:pPr>
                <a:r>
                  <a:rPr lang="en-JP" dirty="0">
                    <a:sym typeface="Wingdings" pitchFamily="2" charset="2"/>
                  </a:rPr>
                  <a:t></a:t>
                </a:r>
                <a:r>
                  <a:rPr lang="zh-CN" altLang="en-US" dirty="0">
                    <a:sym typeface="Wingdings" pitchFamily="2" charset="2"/>
                  </a:rPr>
                  <a:t>生産性</a:t>
                </a:r>
                <a:r>
                  <a:rPr lang="ja-JP" altLang="en-US">
                    <a:sym typeface="Wingdings" pitchFamily="2" charset="2"/>
                  </a:rPr>
                  <a:t>が </a:t>
                </a:r>
                <a:r>
                  <a:rPr lang="en-US" altLang="ja-JP" dirty="0">
                    <a:sym typeface="Wingdings" pitchFamily="2" charset="2"/>
                  </a:rPr>
                  <a:t>40 </a:t>
                </a:r>
                <a:r>
                  <a:rPr lang="ja-JP" altLang="en-US">
                    <a:sym typeface="Wingdings" pitchFamily="2" charset="2"/>
                  </a:rPr>
                  <a:t>を</a:t>
                </a:r>
                <a:r>
                  <a:rPr lang="zh-CN" altLang="en-US" dirty="0">
                    <a:sym typeface="Wingdings" pitchFamily="2" charset="2"/>
                  </a:rPr>
                  <a:t>超</a:t>
                </a:r>
                <a:r>
                  <a:rPr lang="ja-JP" altLang="en-US">
                    <a:sym typeface="Wingdings" pitchFamily="2" charset="2"/>
                  </a:rPr>
                  <a:t>える</a:t>
                </a:r>
                <a:r>
                  <a:rPr lang="zh-CN" altLang="en-US" dirty="0">
                    <a:sym typeface="Wingdings" pitchFamily="2" charset="2"/>
                  </a:rPr>
                  <a:t>企業</a:t>
                </a:r>
                <a:r>
                  <a:rPr lang="ja-JP" altLang="en-US">
                    <a:sym typeface="Wingdings" pitchFamily="2" charset="2"/>
                  </a:rPr>
                  <a:t>は，</a:t>
                </a:r>
                <a:r>
                  <a:rPr lang="zh-CN" altLang="en-US" dirty="0">
                    <a:sym typeface="Wingdings" pitchFamily="2" charset="2"/>
                  </a:rPr>
                  <a:t>輸出</a:t>
                </a:r>
                <a:r>
                  <a:rPr lang="ja-JP" altLang="en-US">
                    <a:sym typeface="Wingdings" pitchFamily="2" charset="2"/>
                  </a:rPr>
                  <a:t>ではなく </a:t>
                </a:r>
                <a:r>
                  <a:rPr lang="en-US" dirty="0">
                    <a:sym typeface="Wingdings" pitchFamily="2" charset="2"/>
                  </a:rPr>
                  <a:t>FDI </a:t>
                </a:r>
                <a:r>
                  <a:rPr lang="ja-JP" altLang="en-US">
                    <a:sym typeface="Wingdings" pitchFamily="2" charset="2"/>
                  </a:rPr>
                  <a:t>を</a:t>
                </a:r>
                <a:r>
                  <a:rPr lang="zh-CN" altLang="en-US" dirty="0">
                    <a:sym typeface="Wingdings" pitchFamily="2" charset="2"/>
                  </a:rPr>
                  <a:t>選択</a:t>
                </a:r>
                <a:endParaRPr lang="en-JP" dirty="0"/>
              </a:p>
            </p:txBody>
          </p:sp>
        </mc:Choice>
        <mc:Fallback xmlns="">
          <p:sp>
            <p:nvSpPr>
              <p:cNvPr id="3" name="Content Placeholder 2">
                <a:extLst>
                  <a:ext uri="{FF2B5EF4-FFF2-40B4-BE49-F238E27FC236}">
                    <a16:creationId xmlns:a16="http://schemas.microsoft.com/office/drawing/2014/main" id="{D409CB77-65DE-8F98-EE3F-24146E42A103}"/>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400B02F2-8315-11AB-6171-88D058875456}"/>
              </a:ext>
            </a:extLst>
          </p:cNvPr>
          <p:cNvSpPr>
            <a:spLocks noGrp="1"/>
          </p:cNvSpPr>
          <p:nvPr>
            <p:ph type="sldNum" sz="quarter" idx="12"/>
          </p:nvPr>
        </p:nvSpPr>
        <p:spPr/>
        <p:txBody>
          <a:bodyPr/>
          <a:lstStyle/>
          <a:p>
            <a:fld id="{A0B73B5B-4D98-3640-AE9D-0B488B8E4F8B}" type="slidenum">
              <a:rPr lang="en-JP" smtClean="0"/>
              <a:t>21</a:t>
            </a:fld>
            <a:endParaRPr lang="en-JP"/>
          </a:p>
        </p:txBody>
      </p:sp>
    </p:spTree>
    <p:extLst>
      <p:ext uri="{BB962C8B-B14F-4D97-AF65-F5344CB8AC3E}">
        <p14:creationId xmlns:p14="http://schemas.microsoft.com/office/powerpoint/2010/main" val="247730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80DCAE-5A18-C66E-88A5-3A9A5285F625}"/>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Diagram&#10;&#10;Description automatically generated">
            <a:extLst>
              <a:ext uri="{FF2B5EF4-FFF2-40B4-BE49-F238E27FC236}">
                <a16:creationId xmlns:a16="http://schemas.microsoft.com/office/drawing/2014/main" id="{0392D585-4723-75E9-A1AA-979FB2C3891F}"/>
              </a:ext>
            </a:extLst>
          </p:cNvPr>
          <p:cNvPicPr>
            <a:picLocks noChangeAspect="1"/>
          </p:cNvPicPr>
          <p:nvPr/>
        </p:nvPicPr>
        <p:blipFill>
          <a:blip r:embed="rId2"/>
          <a:stretch>
            <a:fillRect/>
          </a:stretch>
        </p:blipFill>
        <p:spPr>
          <a:xfrm>
            <a:off x="2025650" y="266700"/>
            <a:ext cx="7772400" cy="6038463"/>
          </a:xfrm>
          <a:prstGeom prst="rect">
            <a:avLst/>
          </a:prstGeom>
        </p:spPr>
      </p:pic>
    </p:spTree>
    <p:extLst>
      <p:ext uri="{BB962C8B-B14F-4D97-AF65-F5344CB8AC3E}">
        <p14:creationId xmlns:p14="http://schemas.microsoft.com/office/powerpoint/2010/main" val="56013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FD98-989F-8E4B-712C-1823B084B3BD}"/>
              </a:ext>
            </a:extLst>
          </p:cNvPr>
          <p:cNvSpPr>
            <a:spLocks noGrp="1"/>
          </p:cNvSpPr>
          <p:nvPr>
            <p:ph type="title"/>
          </p:nvPr>
        </p:nvSpPr>
        <p:spPr/>
        <p:txBody>
          <a:bodyPr/>
          <a:lstStyle/>
          <a:p>
            <a:r>
              <a:rPr lang="en-JP" dirty="0"/>
              <a:t>生産性順序</a:t>
            </a:r>
          </a:p>
        </p:txBody>
      </p:sp>
      <p:sp>
        <p:nvSpPr>
          <p:cNvPr id="3" name="Slide Number Placeholder 2">
            <a:extLst>
              <a:ext uri="{FF2B5EF4-FFF2-40B4-BE49-F238E27FC236}">
                <a16:creationId xmlns:a16="http://schemas.microsoft.com/office/drawing/2014/main" id="{2ACE0195-DE12-7302-5A79-373CA4B9BA7D}"/>
              </a:ext>
            </a:extLst>
          </p:cNvPr>
          <p:cNvSpPr>
            <a:spLocks noGrp="1"/>
          </p:cNvSpPr>
          <p:nvPr>
            <p:ph type="sldNum" sz="quarter" idx="12"/>
          </p:nvPr>
        </p:nvSpPr>
        <p:spPr/>
        <p:txBody>
          <a:bodyPr/>
          <a:lstStyle/>
          <a:p>
            <a:fld id="{A0B73B5B-4D98-3640-AE9D-0B488B8E4F8B}" type="slidenum">
              <a:rPr lang="en-JP" smtClean="0"/>
              <a:t>23</a:t>
            </a:fld>
            <a:endParaRPr lang="en-JP"/>
          </a:p>
        </p:txBody>
      </p:sp>
      <p:cxnSp>
        <p:nvCxnSpPr>
          <p:cNvPr id="4" name="直線コネクタ 4">
            <a:extLst>
              <a:ext uri="{FF2B5EF4-FFF2-40B4-BE49-F238E27FC236}">
                <a16:creationId xmlns:a16="http://schemas.microsoft.com/office/drawing/2014/main" id="{733EA0E5-6883-244D-AA17-8DB9EB6220F5}"/>
              </a:ext>
            </a:extLst>
          </p:cNvPr>
          <p:cNvCxnSpPr/>
          <p:nvPr/>
        </p:nvCxnSpPr>
        <p:spPr>
          <a:xfrm>
            <a:off x="1567209" y="2478387"/>
            <a:ext cx="0" cy="3411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6">
            <a:extLst>
              <a:ext uri="{FF2B5EF4-FFF2-40B4-BE49-F238E27FC236}">
                <a16:creationId xmlns:a16="http://schemas.microsoft.com/office/drawing/2014/main" id="{EBA7C613-13C8-4BBD-D788-0A921D236D5F}"/>
              </a:ext>
            </a:extLst>
          </p:cNvPr>
          <p:cNvCxnSpPr/>
          <p:nvPr/>
        </p:nvCxnSpPr>
        <p:spPr>
          <a:xfrm flipV="1">
            <a:off x="1567209" y="5877108"/>
            <a:ext cx="6917635" cy="13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7">
            <a:extLst>
              <a:ext uri="{FF2B5EF4-FFF2-40B4-BE49-F238E27FC236}">
                <a16:creationId xmlns:a16="http://schemas.microsoft.com/office/drawing/2014/main" id="{9C6FBFC4-400D-893A-819A-FD829F81FBE8}"/>
              </a:ext>
            </a:extLst>
          </p:cNvPr>
          <p:cNvCxnSpPr/>
          <p:nvPr/>
        </p:nvCxnSpPr>
        <p:spPr>
          <a:xfrm>
            <a:off x="2453340" y="2478387"/>
            <a:ext cx="34895" cy="3411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コネクタ 8">
            <a:extLst>
              <a:ext uri="{FF2B5EF4-FFF2-40B4-BE49-F238E27FC236}">
                <a16:creationId xmlns:a16="http://schemas.microsoft.com/office/drawing/2014/main" id="{D24546F7-3B27-9C68-A997-A0E480DB28AC}"/>
              </a:ext>
            </a:extLst>
          </p:cNvPr>
          <p:cNvCxnSpPr/>
          <p:nvPr/>
        </p:nvCxnSpPr>
        <p:spPr>
          <a:xfrm>
            <a:off x="3625905" y="2531165"/>
            <a:ext cx="608" cy="3337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10">
            <a:extLst>
              <a:ext uri="{FF2B5EF4-FFF2-40B4-BE49-F238E27FC236}">
                <a16:creationId xmlns:a16="http://schemas.microsoft.com/office/drawing/2014/main" id="{D349CC22-BB95-D597-9656-06E48F614781}"/>
              </a:ext>
            </a:extLst>
          </p:cNvPr>
          <p:cNvCxnSpPr/>
          <p:nvPr/>
        </p:nvCxnSpPr>
        <p:spPr>
          <a:xfrm>
            <a:off x="5448991" y="2552815"/>
            <a:ext cx="19302" cy="3324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11">
            <a:extLst>
              <a:ext uri="{FF2B5EF4-FFF2-40B4-BE49-F238E27FC236}">
                <a16:creationId xmlns:a16="http://schemas.microsoft.com/office/drawing/2014/main" id="{FE4B2FB4-5119-D397-F2EF-8020C5912729}"/>
              </a:ext>
            </a:extLst>
          </p:cNvPr>
          <p:cNvSpPr/>
          <p:nvPr/>
        </p:nvSpPr>
        <p:spPr>
          <a:xfrm>
            <a:off x="8061879" y="5292333"/>
            <a:ext cx="1415772" cy="584775"/>
          </a:xfrm>
          <a:prstGeom prst="rect">
            <a:avLst/>
          </a:prstGeom>
        </p:spPr>
        <p:txBody>
          <a:bodyPr wrap="none">
            <a:spAutoFit/>
          </a:bodyPr>
          <a:lstStyle/>
          <a:p>
            <a:r>
              <a:rPr lang="ja-JP" altLang="en-US" sz="3200">
                <a:ea typeface="Cambria Math" charset="0"/>
                <a:cs typeface="Cambria Math" charset="0"/>
              </a:rPr>
              <a:t>生産性</a:t>
            </a:r>
            <a:endParaRPr lang="ja-JP" altLang="en-US" sz="3200" dirty="0"/>
          </a:p>
        </p:txBody>
      </p:sp>
      <p:sp>
        <p:nvSpPr>
          <p:cNvPr id="10" name="テキスト ボックス 13">
            <a:extLst>
              <a:ext uri="{FF2B5EF4-FFF2-40B4-BE49-F238E27FC236}">
                <a16:creationId xmlns:a16="http://schemas.microsoft.com/office/drawing/2014/main" id="{82A724BA-5F5C-3395-403E-6E5B8C758A79}"/>
              </a:ext>
            </a:extLst>
          </p:cNvPr>
          <p:cNvSpPr txBox="1"/>
          <p:nvPr/>
        </p:nvSpPr>
        <p:spPr>
          <a:xfrm>
            <a:off x="5295211" y="5883734"/>
            <a:ext cx="550151" cy="523220"/>
          </a:xfrm>
          <a:prstGeom prst="rect">
            <a:avLst/>
          </a:prstGeom>
          <a:noFill/>
        </p:spPr>
        <p:txBody>
          <a:bodyPr wrap="none" rtlCol="0">
            <a:spAutoFit/>
          </a:bodyPr>
          <a:lstStyle/>
          <a:p>
            <a:r>
              <a:rPr lang="en-US" altLang="ja-JP" sz="2800" dirty="0"/>
              <a:t>4</a:t>
            </a:r>
            <a:r>
              <a:rPr kumimoji="1" lang="en-US" altLang="ja-JP" sz="2800" dirty="0"/>
              <a:t>0</a:t>
            </a:r>
            <a:endParaRPr kumimoji="1" lang="ja-JP" altLang="en-US" sz="2800" dirty="0"/>
          </a:p>
        </p:txBody>
      </p:sp>
      <p:sp>
        <p:nvSpPr>
          <p:cNvPr id="11" name="テキスト ボックス 14">
            <a:extLst>
              <a:ext uri="{FF2B5EF4-FFF2-40B4-BE49-F238E27FC236}">
                <a16:creationId xmlns:a16="http://schemas.microsoft.com/office/drawing/2014/main" id="{8B10A665-A7A1-78E2-DAA8-2732218D50D1}"/>
              </a:ext>
            </a:extLst>
          </p:cNvPr>
          <p:cNvSpPr txBox="1"/>
          <p:nvPr/>
        </p:nvSpPr>
        <p:spPr>
          <a:xfrm>
            <a:off x="2269636" y="5877108"/>
            <a:ext cx="367408"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2" name="テキスト ボックス 15">
            <a:extLst>
              <a:ext uri="{FF2B5EF4-FFF2-40B4-BE49-F238E27FC236}">
                <a16:creationId xmlns:a16="http://schemas.microsoft.com/office/drawing/2014/main" id="{974DA278-9BAE-0F28-EA6C-BEF8BD8687AC}"/>
              </a:ext>
            </a:extLst>
          </p:cNvPr>
          <p:cNvSpPr txBox="1"/>
          <p:nvPr/>
        </p:nvSpPr>
        <p:spPr>
          <a:xfrm>
            <a:off x="3342348" y="5877108"/>
            <a:ext cx="550151" cy="523220"/>
          </a:xfrm>
          <a:prstGeom prst="rect">
            <a:avLst/>
          </a:prstGeom>
          <a:noFill/>
        </p:spPr>
        <p:txBody>
          <a:bodyPr wrap="none" rtlCol="0">
            <a:spAutoFit/>
          </a:bodyPr>
          <a:lstStyle/>
          <a:p>
            <a:r>
              <a:rPr lang="en-US" altLang="ja-JP" sz="2800"/>
              <a:t>20</a:t>
            </a:r>
            <a:endParaRPr kumimoji="1" lang="ja-JP" altLang="en-US" sz="2800" dirty="0"/>
          </a:p>
        </p:txBody>
      </p:sp>
      <p:sp>
        <p:nvSpPr>
          <p:cNvPr id="13" name="テキスト ボックス 27">
            <a:extLst>
              <a:ext uri="{FF2B5EF4-FFF2-40B4-BE49-F238E27FC236}">
                <a16:creationId xmlns:a16="http://schemas.microsoft.com/office/drawing/2014/main" id="{775D568C-E7A0-4FF1-EF4A-B93CE1938626}"/>
              </a:ext>
            </a:extLst>
          </p:cNvPr>
          <p:cNvSpPr txBox="1"/>
          <p:nvPr/>
        </p:nvSpPr>
        <p:spPr>
          <a:xfrm>
            <a:off x="1656361" y="3941271"/>
            <a:ext cx="800219" cy="461665"/>
          </a:xfrm>
          <a:prstGeom prst="rect">
            <a:avLst/>
          </a:prstGeom>
          <a:noFill/>
        </p:spPr>
        <p:txBody>
          <a:bodyPr wrap="none" rtlCol="0">
            <a:spAutoFit/>
          </a:bodyPr>
          <a:lstStyle/>
          <a:p>
            <a:r>
              <a:rPr kumimoji="1" lang="ja-JP" altLang="en-US" sz="2400" dirty="0"/>
              <a:t>退出</a:t>
            </a:r>
          </a:p>
        </p:txBody>
      </p:sp>
      <p:sp>
        <p:nvSpPr>
          <p:cNvPr id="14" name="テキスト ボックス 33">
            <a:extLst>
              <a:ext uri="{FF2B5EF4-FFF2-40B4-BE49-F238E27FC236}">
                <a16:creationId xmlns:a16="http://schemas.microsoft.com/office/drawing/2014/main" id="{8E6F24A2-306C-648E-DFF4-9CF33F8C784E}"/>
              </a:ext>
            </a:extLst>
          </p:cNvPr>
          <p:cNvSpPr txBox="1"/>
          <p:nvPr/>
        </p:nvSpPr>
        <p:spPr>
          <a:xfrm>
            <a:off x="2594118" y="3943386"/>
            <a:ext cx="800219" cy="830997"/>
          </a:xfrm>
          <a:prstGeom prst="rect">
            <a:avLst/>
          </a:prstGeom>
          <a:noFill/>
        </p:spPr>
        <p:txBody>
          <a:bodyPr wrap="none" rtlCol="0">
            <a:spAutoFit/>
          </a:bodyPr>
          <a:lstStyle/>
          <a:p>
            <a:r>
              <a:rPr lang="ja-JP" altLang="en-US" sz="2400" dirty="0"/>
              <a:t>国内</a:t>
            </a:r>
            <a:endParaRPr lang="en-US" altLang="ja-JP" sz="2400" dirty="0"/>
          </a:p>
          <a:p>
            <a:r>
              <a:rPr lang="ja-JP" altLang="en-US" sz="2400" dirty="0"/>
              <a:t>のみ</a:t>
            </a:r>
            <a:endParaRPr kumimoji="1" lang="ja-JP" altLang="en-US" sz="2400" dirty="0"/>
          </a:p>
        </p:txBody>
      </p:sp>
      <p:sp>
        <p:nvSpPr>
          <p:cNvPr id="15" name="テキスト ボックス 26">
            <a:extLst>
              <a:ext uri="{FF2B5EF4-FFF2-40B4-BE49-F238E27FC236}">
                <a16:creationId xmlns:a16="http://schemas.microsoft.com/office/drawing/2014/main" id="{28120C84-29AD-EE5F-8528-A98D4F34D4C4}"/>
              </a:ext>
            </a:extLst>
          </p:cNvPr>
          <p:cNvSpPr txBox="1"/>
          <p:nvPr/>
        </p:nvSpPr>
        <p:spPr>
          <a:xfrm>
            <a:off x="3858081" y="3948813"/>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kumimoji="1" lang="ja-JP" altLang="en-US" sz="2400" dirty="0"/>
              <a:t>輸出</a:t>
            </a:r>
          </a:p>
        </p:txBody>
      </p:sp>
      <p:sp>
        <p:nvSpPr>
          <p:cNvPr id="16" name="テキスト ボックス 29">
            <a:extLst>
              <a:ext uri="{FF2B5EF4-FFF2-40B4-BE49-F238E27FC236}">
                <a16:creationId xmlns:a16="http://schemas.microsoft.com/office/drawing/2014/main" id="{D645296E-DFD0-1175-B68C-E1754D8D5464}"/>
              </a:ext>
            </a:extLst>
          </p:cNvPr>
          <p:cNvSpPr txBox="1"/>
          <p:nvPr/>
        </p:nvSpPr>
        <p:spPr>
          <a:xfrm>
            <a:off x="5725210" y="3941271"/>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lang="en-US" altLang="ja-JP" sz="2400" dirty="0"/>
              <a:t>FDI</a:t>
            </a:r>
            <a:endParaRPr kumimoji="1" lang="ja-JP" altLang="en-US" sz="2400" dirty="0"/>
          </a:p>
        </p:txBody>
      </p:sp>
      <p:sp>
        <p:nvSpPr>
          <p:cNvPr id="17" name="円/楕円 3">
            <a:extLst>
              <a:ext uri="{FF2B5EF4-FFF2-40B4-BE49-F238E27FC236}">
                <a16:creationId xmlns:a16="http://schemas.microsoft.com/office/drawing/2014/main" id="{5EC889C9-E6F4-0B4A-8337-2B18DE78989A}"/>
              </a:ext>
            </a:extLst>
          </p:cNvPr>
          <p:cNvSpPr/>
          <p:nvPr/>
        </p:nvSpPr>
        <p:spPr>
          <a:xfrm>
            <a:off x="5570286" y="3616071"/>
            <a:ext cx="1382083" cy="1818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5">
            <a:extLst>
              <a:ext uri="{FF2B5EF4-FFF2-40B4-BE49-F238E27FC236}">
                <a16:creationId xmlns:a16="http://schemas.microsoft.com/office/drawing/2014/main" id="{7D2393A7-E449-8EE8-AC1E-27D40040C798}"/>
              </a:ext>
            </a:extLst>
          </p:cNvPr>
          <p:cNvSpPr txBox="1"/>
          <p:nvPr/>
        </p:nvSpPr>
        <p:spPr>
          <a:xfrm>
            <a:off x="6431374" y="3073811"/>
            <a:ext cx="1723549" cy="830997"/>
          </a:xfrm>
          <a:prstGeom prst="rect">
            <a:avLst/>
          </a:prstGeom>
          <a:noFill/>
        </p:spPr>
        <p:txBody>
          <a:bodyPr wrap="none" rtlCol="0">
            <a:spAutoFit/>
          </a:bodyPr>
          <a:lstStyle/>
          <a:p>
            <a:r>
              <a:rPr kumimoji="1" lang="ja-JP" altLang="en-US" sz="2400" dirty="0">
                <a:solidFill>
                  <a:srgbClr val="FF0000"/>
                </a:solidFill>
              </a:rPr>
              <a:t>多国籍企業</a:t>
            </a:r>
            <a:endParaRPr kumimoji="1" lang="en-US" altLang="ja-JP" sz="2400" dirty="0">
              <a:solidFill>
                <a:srgbClr val="FF0000"/>
              </a:solidFill>
            </a:endParaRPr>
          </a:p>
          <a:p>
            <a:r>
              <a:rPr lang="en-US" altLang="ja-JP" sz="2400" dirty="0">
                <a:solidFill>
                  <a:srgbClr val="FF0000"/>
                </a:solidFill>
              </a:rPr>
              <a:t>FDI</a:t>
            </a:r>
            <a:r>
              <a:rPr lang="ja-JP" altLang="en-US" sz="2400" dirty="0">
                <a:solidFill>
                  <a:srgbClr val="FF0000"/>
                </a:solidFill>
              </a:rPr>
              <a:t>企業</a:t>
            </a:r>
            <a:endParaRPr kumimoji="1" lang="ja-JP" altLang="en-US" sz="2400" dirty="0">
              <a:solidFill>
                <a:srgbClr val="FF0000"/>
              </a:solidFill>
            </a:endParaRPr>
          </a:p>
        </p:txBody>
      </p:sp>
    </p:spTree>
    <p:extLst>
      <p:ext uri="{BB962C8B-B14F-4D97-AF65-F5344CB8AC3E}">
        <p14:creationId xmlns:p14="http://schemas.microsoft.com/office/powerpoint/2010/main" val="54481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714E-06EB-A0A5-19C1-51C0AEC4624A}"/>
              </a:ext>
            </a:extLst>
          </p:cNvPr>
          <p:cNvSpPr>
            <a:spLocks noGrp="1"/>
          </p:cNvSpPr>
          <p:nvPr>
            <p:ph type="sldNum" sz="quarter" idx="12"/>
          </p:nvPr>
        </p:nvSpPr>
        <p:spPr/>
        <p:txBody>
          <a:bodyPr/>
          <a:lstStyle/>
          <a:p>
            <a:fld id="{A0B73B5B-4D98-3640-AE9D-0B488B8E4F8B}" type="slidenum">
              <a:rPr lang="en-JP" smtClean="0"/>
              <a:t>24</a:t>
            </a:fld>
            <a:endParaRPr lang="en-JP"/>
          </a:p>
        </p:txBody>
      </p:sp>
      <p:pic>
        <p:nvPicPr>
          <p:cNvPr id="4" name="Picture 3" descr="Diagram&#10;&#10;Description automatically generated">
            <a:extLst>
              <a:ext uri="{FF2B5EF4-FFF2-40B4-BE49-F238E27FC236}">
                <a16:creationId xmlns:a16="http://schemas.microsoft.com/office/drawing/2014/main" id="{FB74B289-CD8A-213B-D66B-56867ABC3FEB}"/>
              </a:ext>
            </a:extLst>
          </p:cNvPr>
          <p:cNvPicPr>
            <a:picLocks noChangeAspect="1"/>
          </p:cNvPicPr>
          <p:nvPr/>
        </p:nvPicPr>
        <p:blipFill>
          <a:blip r:embed="rId2"/>
          <a:stretch>
            <a:fillRect/>
          </a:stretch>
        </p:blipFill>
        <p:spPr>
          <a:xfrm>
            <a:off x="2129481" y="0"/>
            <a:ext cx="7772400" cy="6719130"/>
          </a:xfrm>
          <a:prstGeom prst="rect">
            <a:avLst/>
          </a:prstGeom>
        </p:spPr>
      </p:pic>
    </p:spTree>
    <p:extLst>
      <p:ext uri="{BB962C8B-B14F-4D97-AF65-F5344CB8AC3E}">
        <p14:creationId xmlns:p14="http://schemas.microsoft.com/office/powerpoint/2010/main" val="138000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41A-ECEE-5243-B773-C9F5F9701013}"/>
              </a:ext>
            </a:extLst>
          </p:cNvPr>
          <p:cNvSpPr>
            <a:spLocks noGrp="1"/>
          </p:cNvSpPr>
          <p:nvPr>
            <p:ph type="title"/>
          </p:nvPr>
        </p:nvSpPr>
        <p:spPr/>
        <p:txBody>
          <a:bodyPr/>
          <a:lstStyle/>
          <a:p>
            <a:r>
              <a:rPr lang="en-US" altLang="zh-CN" dirty="0"/>
              <a:t>4 </a:t>
            </a:r>
            <a:r>
              <a:rPr lang="zh-CN" altLang="en-US" dirty="0"/>
              <a:t>国際調達</a:t>
            </a:r>
            <a:endParaRPr lang="en-JP" dirty="0"/>
          </a:p>
        </p:txBody>
      </p:sp>
      <p:sp>
        <p:nvSpPr>
          <p:cNvPr id="3" name="Content Placeholder 2">
            <a:extLst>
              <a:ext uri="{FF2B5EF4-FFF2-40B4-BE49-F238E27FC236}">
                <a16:creationId xmlns:a16="http://schemas.microsoft.com/office/drawing/2014/main" id="{0CB13C5F-4BB3-7478-DC65-6542FDD7C5C4}"/>
              </a:ext>
            </a:extLst>
          </p:cNvPr>
          <p:cNvSpPr>
            <a:spLocks noGrp="1"/>
          </p:cNvSpPr>
          <p:nvPr>
            <p:ph idx="1"/>
          </p:nvPr>
        </p:nvSpPr>
        <p:spPr/>
        <p:txBody>
          <a:bodyPr>
            <a:normAutofit lnSpcReduction="10000"/>
          </a:bodyPr>
          <a:lstStyle/>
          <a:p>
            <a:pPr marL="0" indent="0">
              <a:buNone/>
            </a:pPr>
            <a:r>
              <a:rPr lang="zh-CN" altLang="en-US" dirty="0"/>
              <a:t>外国生産委託</a:t>
            </a:r>
            <a:r>
              <a:rPr lang="en-US" altLang="zh-CN" dirty="0"/>
              <a:t> (</a:t>
            </a:r>
            <a:r>
              <a:rPr lang="zh-CN" altLang="en-US" dirty="0"/>
              <a:t>外国</a:t>
            </a:r>
            <a:r>
              <a:rPr lang="ja-JP" altLang="en-US"/>
              <a:t>アウトソーシング</a:t>
            </a:r>
            <a:r>
              <a:rPr lang="en-US" altLang="ja-JP" dirty="0"/>
              <a:t>)</a:t>
            </a:r>
          </a:p>
          <a:p>
            <a:pPr marL="0" indent="0">
              <a:buNone/>
            </a:pPr>
            <a:r>
              <a:rPr lang="ja-JP" altLang="en-US"/>
              <a:t>　特に</a:t>
            </a:r>
            <a:r>
              <a:rPr lang="zh-CN" altLang="en-US" dirty="0"/>
              <a:t>先進国</a:t>
            </a:r>
            <a:r>
              <a:rPr lang="ja-JP" altLang="en-US"/>
              <a:t>の</a:t>
            </a:r>
            <a:r>
              <a:rPr lang="zh-CN" altLang="en-US" dirty="0"/>
              <a:t>企業</a:t>
            </a:r>
            <a:r>
              <a:rPr lang="ja-JP" altLang="en-US"/>
              <a:t>が，</a:t>
            </a:r>
            <a:r>
              <a:rPr lang="zh-CN" altLang="en-US" dirty="0"/>
              <a:t>自国</a:t>
            </a:r>
            <a:r>
              <a:rPr lang="ja-JP" altLang="en-US"/>
              <a:t>ではなく</a:t>
            </a:r>
            <a:r>
              <a:rPr lang="zh-CN" altLang="en-US" dirty="0"/>
              <a:t>外国</a:t>
            </a:r>
            <a:r>
              <a:rPr lang="ja-JP" altLang="en-US"/>
              <a:t>の</a:t>
            </a:r>
            <a:r>
              <a:rPr lang="zh-CN" altLang="en-US" dirty="0"/>
              <a:t>企業</a:t>
            </a:r>
            <a:r>
              <a:rPr lang="ja-JP" altLang="en-US"/>
              <a:t>に</a:t>
            </a:r>
            <a:r>
              <a:rPr lang="zh-CN" altLang="en-US" dirty="0"/>
              <a:t>生産委託</a:t>
            </a:r>
            <a:r>
              <a:rPr lang="ja-JP" altLang="en-US"/>
              <a:t>し，</a:t>
            </a:r>
            <a:endParaRPr lang="en-US" altLang="ja-JP" dirty="0"/>
          </a:p>
          <a:p>
            <a:pPr marL="0" indent="0">
              <a:buNone/>
            </a:pPr>
            <a:r>
              <a:rPr lang="ja-JP" altLang="en-US"/>
              <a:t>　</a:t>
            </a:r>
            <a:r>
              <a:rPr lang="zh-CN" altLang="en-US" dirty="0"/>
              <a:t>世界中</a:t>
            </a:r>
            <a:r>
              <a:rPr lang="ja-JP" altLang="en-US"/>
              <a:t>から</a:t>
            </a:r>
            <a:r>
              <a:rPr lang="zh-CN" altLang="en-US" dirty="0"/>
              <a:t>部品</a:t>
            </a:r>
            <a:r>
              <a:rPr lang="ja-JP" altLang="en-US"/>
              <a:t>や</a:t>
            </a:r>
            <a:r>
              <a:rPr lang="zh-CN" altLang="en-US" dirty="0"/>
              <a:t>製品</a:t>
            </a:r>
            <a:r>
              <a:rPr lang="ja-JP" altLang="en-US"/>
              <a:t>を</a:t>
            </a:r>
            <a:r>
              <a:rPr lang="zh-CN" altLang="en-US" dirty="0"/>
              <a:t>調達</a:t>
            </a:r>
            <a:r>
              <a:rPr lang="ja-JP" altLang="en-US"/>
              <a:t>し，</a:t>
            </a:r>
            <a:r>
              <a:rPr lang="zh-CN" altLang="en-US" dirty="0"/>
              <a:t>消費者</a:t>
            </a:r>
            <a:r>
              <a:rPr lang="ja-JP" altLang="en-US"/>
              <a:t>に</a:t>
            </a:r>
            <a:r>
              <a:rPr lang="zh-CN" altLang="en-US" dirty="0"/>
              <a:t>財</a:t>
            </a:r>
            <a:r>
              <a:rPr lang="ja-JP" altLang="en-US"/>
              <a:t>を</a:t>
            </a:r>
            <a:r>
              <a:rPr lang="zh-CN" altLang="en-US" dirty="0"/>
              <a:t>供給すること。</a:t>
            </a:r>
            <a:endParaRPr lang="en-US" altLang="zh-CN" dirty="0"/>
          </a:p>
          <a:p>
            <a:pPr marL="0" indent="0">
              <a:buNone/>
            </a:pPr>
            <a:endParaRPr lang="en-US" altLang="zh-CN" dirty="0"/>
          </a:p>
          <a:p>
            <a:pPr marL="0" indent="0">
              <a:buNone/>
            </a:pPr>
            <a:r>
              <a:rPr lang="zh-CN" altLang="en-US" dirty="0"/>
              <a:t>例）日本</a:t>
            </a:r>
            <a:r>
              <a:rPr lang="ja-JP" altLang="en-US"/>
              <a:t>のユニクロ</a:t>
            </a:r>
            <a:endParaRPr lang="en-US" altLang="ja-JP" dirty="0"/>
          </a:p>
          <a:p>
            <a:pPr marL="0" indent="0">
              <a:buNone/>
            </a:pPr>
            <a:r>
              <a:rPr lang="ja-JP" altLang="en-US"/>
              <a:t>　</a:t>
            </a:r>
            <a:r>
              <a:rPr lang="zh-CN" altLang="en-US" dirty="0"/>
              <a:t>生産委託</a:t>
            </a:r>
            <a:r>
              <a:rPr lang="ja-JP" altLang="en-US"/>
              <a:t>している</a:t>
            </a:r>
            <a:r>
              <a:rPr lang="zh-CN" altLang="en-US" dirty="0"/>
              <a:t>中国</a:t>
            </a:r>
            <a:r>
              <a:rPr lang="ja-JP" altLang="en-US"/>
              <a:t>の</a:t>
            </a:r>
            <a:r>
              <a:rPr lang="zh-CN" altLang="en-US" dirty="0"/>
              <a:t>工場</a:t>
            </a:r>
            <a:r>
              <a:rPr lang="ja-JP" altLang="en-US"/>
              <a:t>で</a:t>
            </a:r>
            <a:r>
              <a:rPr lang="zh-CN" altLang="en-US" dirty="0"/>
              <a:t>生産</a:t>
            </a:r>
            <a:r>
              <a:rPr lang="ja-JP" altLang="en-US"/>
              <a:t>された</a:t>
            </a:r>
            <a:r>
              <a:rPr lang="zh-CN" altLang="en-US" dirty="0"/>
              <a:t>衣類</a:t>
            </a:r>
            <a:r>
              <a:rPr lang="ja-JP" altLang="en-US"/>
              <a:t>を</a:t>
            </a:r>
            <a:endParaRPr lang="en-US" altLang="ja-JP" dirty="0"/>
          </a:p>
          <a:p>
            <a:pPr marL="0" indent="0">
              <a:buNone/>
            </a:pPr>
            <a:r>
              <a:rPr lang="ja-JP" altLang="en-US"/>
              <a:t>　</a:t>
            </a:r>
            <a:r>
              <a:rPr lang="zh-CN" altLang="en-US" dirty="0"/>
              <a:t>日本</a:t>
            </a:r>
            <a:r>
              <a:rPr lang="ja-JP" altLang="en-US"/>
              <a:t>をはじめとする</a:t>
            </a:r>
            <a:r>
              <a:rPr lang="zh-CN" altLang="en-US" dirty="0"/>
              <a:t>国々</a:t>
            </a:r>
            <a:r>
              <a:rPr lang="ja-JP" altLang="en-US"/>
              <a:t>の</a:t>
            </a:r>
            <a:r>
              <a:rPr lang="zh-CN" altLang="en-US" dirty="0"/>
              <a:t>消費者</a:t>
            </a:r>
            <a:r>
              <a:rPr lang="ja-JP" altLang="en-US"/>
              <a:t>に</a:t>
            </a:r>
            <a:r>
              <a:rPr lang="zh-CN" altLang="en-US" dirty="0"/>
              <a:t>供給</a:t>
            </a:r>
            <a:endParaRPr lang="en-US" altLang="zh-CN" dirty="0"/>
          </a:p>
          <a:p>
            <a:pPr marL="0" indent="0">
              <a:buNone/>
            </a:pPr>
            <a:endParaRPr lang="en-US" altLang="zh-CN" dirty="0"/>
          </a:p>
          <a:p>
            <a:pPr marL="0" indent="0">
              <a:buNone/>
            </a:pPr>
            <a:r>
              <a:rPr lang="en-US" dirty="0"/>
              <a:t>	</a:t>
            </a:r>
            <a:endParaRPr lang="en-JP" dirty="0"/>
          </a:p>
        </p:txBody>
      </p:sp>
      <p:sp>
        <p:nvSpPr>
          <p:cNvPr id="4" name="Slide Number Placeholder 3">
            <a:extLst>
              <a:ext uri="{FF2B5EF4-FFF2-40B4-BE49-F238E27FC236}">
                <a16:creationId xmlns:a16="http://schemas.microsoft.com/office/drawing/2014/main" id="{A18D41E6-312A-086B-18EA-6EC8B473E374}"/>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371639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E8CE-AB7F-21CC-4365-AC0D50B1A9D8}"/>
              </a:ext>
            </a:extLst>
          </p:cNvPr>
          <p:cNvSpPr>
            <a:spLocks noGrp="1"/>
          </p:cNvSpPr>
          <p:nvPr>
            <p:ph type="title"/>
          </p:nvPr>
        </p:nvSpPr>
        <p:spPr/>
        <p:txBody>
          <a:bodyPr/>
          <a:lstStyle/>
          <a:p>
            <a:r>
              <a:rPr lang="ja-JP" altLang="en-US"/>
              <a:t>アントラス </a:t>
            </a:r>
            <a:r>
              <a:rPr lang="en-US" altLang="ja-JP" dirty="0"/>
              <a:t>= </a:t>
            </a:r>
            <a:r>
              <a:rPr lang="ja-JP" altLang="en-US"/>
              <a:t>ヘルプマン・モデル</a:t>
            </a:r>
            <a:endParaRPr lang="en-JP" dirty="0"/>
          </a:p>
        </p:txBody>
      </p:sp>
      <p:sp>
        <p:nvSpPr>
          <p:cNvPr id="3" name="Content Placeholder 2">
            <a:extLst>
              <a:ext uri="{FF2B5EF4-FFF2-40B4-BE49-F238E27FC236}">
                <a16:creationId xmlns:a16="http://schemas.microsoft.com/office/drawing/2014/main" id="{0A2AE57B-85CB-438C-55DF-11641B570309}"/>
              </a:ext>
            </a:extLst>
          </p:cNvPr>
          <p:cNvSpPr>
            <a:spLocks noGrp="1"/>
          </p:cNvSpPr>
          <p:nvPr>
            <p:ph idx="1"/>
          </p:nvPr>
        </p:nvSpPr>
        <p:spPr/>
        <p:txBody>
          <a:bodyPr/>
          <a:lstStyle/>
          <a:p>
            <a:pPr marL="0" indent="0">
              <a:buNone/>
            </a:pPr>
            <a:r>
              <a:rPr lang="ja-JP" altLang="en-US"/>
              <a:t>メリッツ・モデルを</a:t>
            </a:r>
            <a:r>
              <a:rPr lang="zh-CN" altLang="en-US" dirty="0"/>
              <a:t>応用</a:t>
            </a:r>
            <a:r>
              <a:rPr lang="ja-JP" altLang="en-US"/>
              <a:t>し，</a:t>
            </a:r>
            <a:r>
              <a:rPr lang="zh-CN" altLang="en-US" dirty="0"/>
              <a:t>外国生産委託</a:t>
            </a:r>
            <a:r>
              <a:rPr lang="ja-JP" altLang="en-US"/>
              <a:t>を含む国際調達を</a:t>
            </a:r>
            <a:r>
              <a:rPr lang="zh-CN" altLang="en-US" dirty="0"/>
              <a:t>分析</a:t>
            </a:r>
            <a:endParaRPr lang="en-JP" dirty="0"/>
          </a:p>
        </p:txBody>
      </p:sp>
      <p:sp>
        <p:nvSpPr>
          <p:cNvPr id="4" name="Slide Number Placeholder 3">
            <a:extLst>
              <a:ext uri="{FF2B5EF4-FFF2-40B4-BE49-F238E27FC236}">
                <a16:creationId xmlns:a16="http://schemas.microsoft.com/office/drawing/2014/main" id="{10667700-8A1C-8E2A-6B51-FF8BCCA5E54D}"/>
              </a:ext>
            </a:extLst>
          </p:cNvPr>
          <p:cNvSpPr>
            <a:spLocks noGrp="1"/>
          </p:cNvSpPr>
          <p:nvPr>
            <p:ph type="sldNum" sz="quarter" idx="12"/>
          </p:nvPr>
        </p:nvSpPr>
        <p:spPr/>
        <p:txBody>
          <a:bodyPr/>
          <a:lstStyle/>
          <a:p>
            <a:fld id="{A0B73B5B-4D98-3640-AE9D-0B488B8E4F8B}" type="slidenum">
              <a:rPr lang="en-JP" smtClean="0"/>
              <a:t>26</a:t>
            </a:fld>
            <a:endParaRPr lang="en-JP"/>
          </a:p>
        </p:txBody>
      </p:sp>
      <p:pic>
        <p:nvPicPr>
          <p:cNvPr id="5" name="Picture 4" descr="Diagram&#10;&#10;Description automatically generated">
            <a:extLst>
              <a:ext uri="{FF2B5EF4-FFF2-40B4-BE49-F238E27FC236}">
                <a16:creationId xmlns:a16="http://schemas.microsoft.com/office/drawing/2014/main" id="{01DA544C-0A5A-ED37-AA41-A4D7D0265FC4}"/>
              </a:ext>
            </a:extLst>
          </p:cNvPr>
          <p:cNvPicPr>
            <a:picLocks noChangeAspect="1"/>
          </p:cNvPicPr>
          <p:nvPr/>
        </p:nvPicPr>
        <p:blipFill>
          <a:blip r:embed="rId2"/>
          <a:stretch>
            <a:fillRect/>
          </a:stretch>
        </p:blipFill>
        <p:spPr>
          <a:xfrm>
            <a:off x="1828800" y="2330750"/>
            <a:ext cx="7183628" cy="4425895"/>
          </a:xfrm>
          <a:prstGeom prst="rect">
            <a:avLst/>
          </a:prstGeom>
        </p:spPr>
      </p:pic>
    </p:spTree>
    <p:extLst>
      <p:ext uri="{BB962C8B-B14F-4D97-AF65-F5344CB8AC3E}">
        <p14:creationId xmlns:p14="http://schemas.microsoft.com/office/powerpoint/2010/main" val="13573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8851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9AEA-1C23-D47B-DFC0-364CC6470E84}"/>
              </a:ext>
            </a:extLst>
          </p:cNvPr>
          <p:cNvSpPr>
            <a:spLocks noGrp="1"/>
          </p:cNvSpPr>
          <p:nvPr>
            <p:ph type="title"/>
          </p:nvPr>
        </p:nvSpPr>
        <p:spPr/>
        <p:txBody>
          <a:bodyPr/>
          <a:lstStyle/>
          <a:p>
            <a:r>
              <a:rPr lang="zh-CN" altLang="en-US" dirty="0"/>
              <a:t>外国生産委託の利潤式の特徴</a:t>
            </a:r>
            <a:endParaRPr lang="en-JP" dirty="0"/>
          </a:p>
        </p:txBody>
      </p:sp>
      <p:sp>
        <p:nvSpPr>
          <p:cNvPr id="3" name="Content Placeholder 2">
            <a:extLst>
              <a:ext uri="{FF2B5EF4-FFF2-40B4-BE49-F238E27FC236}">
                <a16:creationId xmlns:a16="http://schemas.microsoft.com/office/drawing/2014/main" id="{81183341-4225-EABC-E328-B48564D9E6E3}"/>
              </a:ext>
            </a:extLst>
          </p:cNvPr>
          <p:cNvSpPr>
            <a:spLocks noGrp="1"/>
          </p:cNvSpPr>
          <p:nvPr>
            <p:ph idx="1"/>
          </p:nvPr>
        </p:nvSpPr>
        <p:spPr/>
        <p:txBody>
          <a:bodyPr>
            <a:normAutofit/>
          </a:bodyPr>
          <a:lstStyle/>
          <a:p>
            <a:pPr marL="0" indent="0">
              <a:buNone/>
            </a:pPr>
            <a:r>
              <a:rPr lang="zh-CN" altLang="en-US" dirty="0"/>
              <a:t>外国生産委託</a:t>
            </a:r>
            <a:endParaRPr lang="en-US" altLang="zh-CN" dirty="0"/>
          </a:p>
          <a:p>
            <a:pPr marL="0" indent="0">
              <a:buNone/>
            </a:pPr>
            <a:endParaRPr lang="en-US" altLang="ja-JP" dirty="0"/>
          </a:p>
          <a:p>
            <a:r>
              <a:rPr lang="zh-CN" altLang="en-US" dirty="0"/>
              <a:t>低賃金の利用→利潤</a:t>
            </a:r>
            <a:r>
              <a:rPr lang="ja-JP" altLang="en-US"/>
              <a:t>が</a:t>
            </a:r>
            <a:r>
              <a:rPr lang="zh-CN" altLang="en-US" dirty="0"/>
              <a:t>得やすい</a:t>
            </a:r>
            <a:r>
              <a:rPr lang="ja-JP" altLang="en-US"/>
              <a:t>→</a:t>
            </a:r>
            <a:r>
              <a:rPr lang="zh-CN" altLang="en-US" dirty="0"/>
              <a:t>傾</a:t>
            </a:r>
            <a:r>
              <a:rPr lang="ja-JP" altLang="en-US"/>
              <a:t>きが</a:t>
            </a:r>
            <a:r>
              <a:rPr lang="zh-CN" altLang="en-US" dirty="0"/>
              <a:t>大</a:t>
            </a:r>
            <a:r>
              <a:rPr lang="ja-JP" altLang="en-US"/>
              <a:t>きい。</a:t>
            </a:r>
            <a:endParaRPr lang="en-US" altLang="zh-CN" dirty="0"/>
          </a:p>
          <a:p>
            <a:r>
              <a:rPr lang="zh-CN" altLang="en-US" dirty="0"/>
              <a:t>委託先</a:t>
            </a:r>
            <a:r>
              <a:rPr lang="ja-JP" altLang="en-US"/>
              <a:t>を</a:t>
            </a:r>
            <a:r>
              <a:rPr lang="zh-CN" altLang="en-US" dirty="0"/>
              <a:t>探索</a:t>
            </a:r>
            <a:r>
              <a:rPr lang="ja-JP" altLang="en-US"/>
              <a:t>するなどの</a:t>
            </a:r>
            <a:r>
              <a:rPr lang="zh-CN" altLang="en-US" dirty="0"/>
              <a:t>固定費用大きい→切片大きい</a:t>
            </a:r>
            <a:r>
              <a:rPr lang="ja-JP" altLang="en-US"/>
              <a:t>。</a:t>
            </a:r>
            <a:endParaRPr lang="en-JP" dirty="0"/>
          </a:p>
        </p:txBody>
      </p:sp>
      <p:sp>
        <p:nvSpPr>
          <p:cNvPr id="4" name="Slide Number Placeholder 3">
            <a:extLst>
              <a:ext uri="{FF2B5EF4-FFF2-40B4-BE49-F238E27FC236}">
                <a16:creationId xmlns:a16="http://schemas.microsoft.com/office/drawing/2014/main" id="{DD7C1B39-4E65-A7D6-5BAB-DDEBEDAE11B9}"/>
              </a:ext>
            </a:extLst>
          </p:cNvPr>
          <p:cNvSpPr>
            <a:spLocks noGrp="1"/>
          </p:cNvSpPr>
          <p:nvPr>
            <p:ph type="sldNum" sz="quarter" idx="12"/>
          </p:nvPr>
        </p:nvSpPr>
        <p:spPr/>
        <p:txBody>
          <a:bodyPr/>
          <a:lstStyle/>
          <a:p>
            <a:fld id="{A0B73B5B-4D98-3640-AE9D-0B488B8E4F8B}" type="slidenum">
              <a:rPr lang="en-JP" smtClean="0"/>
              <a:t>28</a:t>
            </a:fld>
            <a:endParaRPr lang="en-JP"/>
          </a:p>
        </p:txBody>
      </p:sp>
    </p:spTree>
    <p:extLst>
      <p:ext uri="{BB962C8B-B14F-4D97-AF65-F5344CB8AC3E}">
        <p14:creationId xmlns:p14="http://schemas.microsoft.com/office/powerpoint/2010/main" val="3746441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90B39-BF50-BA20-38DE-662D48B660C0}"/>
              </a:ext>
            </a:extLst>
          </p:cNvPr>
          <p:cNvSpPr>
            <a:spLocks noGrp="1"/>
          </p:cNvSpPr>
          <p:nvPr>
            <p:ph type="sldNum" sz="quarter" idx="12"/>
          </p:nvPr>
        </p:nvSpPr>
        <p:spPr/>
        <p:txBody>
          <a:bodyPr/>
          <a:lstStyle/>
          <a:p>
            <a:fld id="{A0B73B5B-4D98-3640-AE9D-0B488B8E4F8B}" type="slidenum">
              <a:rPr lang="en-JP" smtClean="0"/>
              <a:t>29</a:t>
            </a:fld>
            <a:endParaRPr lang="en-JP"/>
          </a:p>
        </p:txBody>
      </p:sp>
      <p:pic>
        <p:nvPicPr>
          <p:cNvPr id="4" name="Picture 3" descr="Diagram&#10;&#10;Description automatically generated">
            <a:extLst>
              <a:ext uri="{FF2B5EF4-FFF2-40B4-BE49-F238E27FC236}">
                <a16:creationId xmlns:a16="http://schemas.microsoft.com/office/drawing/2014/main" id="{AEED99EA-4228-9FDB-9F62-6BF8902748EB}"/>
              </a:ext>
            </a:extLst>
          </p:cNvPr>
          <p:cNvPicPr>
            <a:picLocks noChangeAspect="1"/>
          </p:cNvPicPr>
          <p:nvPr/>
        </p:nvPicPr>
        <p:blipFill>
          <a:blip r:embed="rId2"/>
          <a:stretch>
            <a:fillRect/>
          </a:stretch>
        </p:blipFill>
        <p:spPr>
          <a:xfrm>
            <a:off x="838200" y="571499"/>
            <a:ext cx="8720138" cy="6110703"/>
          </a:xfrm>
          <a:prstGeom prst="rect">
            <a:avLst/>
          </a:prstGeom>
        </p:spPr>
      </p:pic>
      <p:sp>
        <p:nvSpPr>
          <p:cNvPr id="5" name="TextBox 4">
            <a:extLst>
              <a:ext uri="{FF2B5EF4-FFF2-40B4-BE49-F238E27FC236}">
                <a16:creationId xmlns:a16="http://schemas.microsoft.com/office/drawing/2014/main" id="{2472F24E-A9DD-DA3A-C332-7C439D196E70}"/>
              </a:ext>
            </a:extLst>
          </p:cNvPr>
          <p:cNvSpPr txBox="1"/>
          <p:nvPr/>
        </p:nvSpPr>
        <p:spPr>
          <a:xfrm>
            <a:off x="2836068" y="2172769"/>
            <a:ext cx="3136107" cy="646331"/>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a:t>
            </a:r>
            <a:r>
              <a:rPr lang="en-US" altLang="ja-JP" sz="1800" dirty="0">
                <a:solidFill>
                  <a:srgbClr val="FF0000"/>
                </a:solidFill>
                <a:effectLst/>
                <a:latin typeface="MS PGothic" panose="020B0600070205080204" pitchFamily="34" charset="-128"/>
                <a:ea typeface="MS PGothic" panose="020B0600070205080204" pitchFamily="34" charset="-128"/>
              </a:rPr>
              <a:t>10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が</a:t>
            </a:r>
            <a:r>
              <a:rPr lang="zh-CN" altLang="en-US" sz="1800" b="0" dirty="0">
                <a:solidFill>
                  <a:srgbClr val="FF0000"/>
                </a:solidFill>
                <a:effectLst/>
                <a:latin typeface="MS PGothic" panose="020B0600070205080204" pitchFamily="34" charset="-128"/>
                <a:ea typeface="MS PGothic" panose="020B0600070205080204" pitchFamily="34" charset="-128"/>
              </a:rPr>
              <a:t>可能 </a:t>
            </a:r>
            <a:endParaRPr lang="zh-CN" altLang="en-US" dirty="0">
              <a:solidFill>
                <a:srgbClr val="FF0000"/>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697B5D9C-69BD-5569-7F1C-E6C4CF5C3B26}"/>
              </a:ext>
            </a:extLst>
          </p:cNvPr>
          <p:cNvSpPr txBox="1"/>
          <p:nvPr/>
        </p:nvSpPr>
        <p:spPr>
          <a:xfrm>
            <a:off x="6610350" y="3342365"/>
            <a:ext cx="3629025" cy="923330"/>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 </a:t>
            </a:r>
            <a:r>
              <a:rPr lang="en-US" altLang="ja-JP" sz="1800" dirty="0">
                <a:solidFill>
                  <a:srgbClr val="FF0000"/>
                </a:solidFill>
                <a:effectLst/>
                <a:latin typeface="MS PGothic" panose="020B0600070205080204" pitchFamily="34" charset="-128"/>
                <a:ea typeface="MS PGothic" panose="020B0600070205080204" pitchFamily="34" charset="-128"/>
              </a:rPr>
              <a:t>34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ではなく</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外国生産委託</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選択</a:t>
            </a:r>
            <a:r>
              <a:rPr lang="ja-JP" altLang="en-US" sz="1800" b="0">
                <a:solidFill>
                  <a:srgbClr val="FF0000"/>
                </a:solidFill>
                <a:effectLst/>
                <a:latin typeface="MS PGothic" panose="020B0600070205080204" pitchFamily="34" charset="-128"/>
                <a:ea typeface="MS PGothic" panose="020B0600070205080204" pitchFamily="34" charset="-128"/>
              </a:rPr>
              <a:t> </a:t>
            </a:r>
            <a:endParaRPr lang="ja-JP" altLang="en-US">
              <a:solidFill>
                <a:srgbClr val="FF0000"/>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057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B5337-0F74-6474-4F1C-C5FDFEB8282D}"/>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FCA0EE43-3742-BAE5-1C14-EB365615B83B}"/>
              </a:ext>
            </a:extLst>
          </p:cNvPr>
          <p:cNvSpPr>
            <a:spLocks noGrp="1"/>
          </p:cNvSpPr>
          <p:nvPr>
            <p:ph idx="1"/>
          </p:nvPr>
        </p:nvSpPr>
        <p:spPr/>
        <p:txBody>
          <a:bodyPr/>
          <a:lstStyle/>
          <a:p>
            <a:r>
              <a:rPr lang="zh-CN" altLang="en-US" dirty="0"/>
              <a:t>企業</a:t>
            </a:r>
            <a:r>
              <a:rPr lang="ja-JP" altLang="en-US"/>
              <a:t>レベルデータを</a:t>
            </a:r>
            <a:r>
              <a:rPr lang="zh-CN" altLang="en-US" dirty="0"/>
              <a:t>用</a:t>
            </a:r>
            <a:r>
              <a:rPr lang="ja-JP" altLang="en-US"/>
              <a:t>いた</a:t>
            </a:r>
            <a:r>
              <a:rPr lang="zh-CN" altLang="en-US" dirty="0"/>
              <a:t>各国</a:t>
            </a:r>
            <a:r>
              <a:rPr lang="ja-JP" altLang="en-US"/>
              <a:t>の</a:t>
            </a:r>
            <a:r>
              <a:rPr lang="zh-CN" altLang="en-US" dirty="0"/>
              <a:t>研究</a:t>
            </a:r>
            <a:r>
              <a:rPr lang="ja-JP" altLang="en-US"/>
              <a:t>によれば，</a:t>
            </a:r>
            <a:r>
              <a:rPr lang="zh-CN" altLang="en-US" dirty="0"/>
              <a:t>貿易</a:t>
            </a:r>
            <a:r>
              <a:rPr lang="ja-JP" altLang="en-US"/>
              <a:t>や</a:t>
            </a:r>
            <a:r>
              <a:rPr lang="zh-CN" altLang="en-US" dirty="0"/>
              <a:t>外国直接投資，外国生産委託</a:t>
            </a:r>
            <a:r>
              <a:rPr lang="ja-JP" altLang="en-US"/>
              <a:t>を</a:t>
            </a:r>
            <a:r>
              <a:rPr lang="zh-CN" altLang="en-US" dirty="0"/>
              <a:t>通</a:t>
            </a:r>
            <a:r>
              <a:rPr lang="ja-JP" altLang="en-US"/>
              <a:t>じて</a:t>
            </a:r>
            <a:r>
              <a:rPr lang="zh-CN" altLang="en-US" dirty="0"/>
              <a:t>国際化</a:t>
            </a:r>
            <a:r>
              <a:rPr lang="ja-JP" altLang="en-US"/>
              <a:t>している</a:t>
            </a:r>
            <a:r>
              <a:rPr lang="zh-CN" altLang="en-US" dirty="0"/>
              <a:t>企業</a:t>
            </a:r>
            <a:r>
              <a:rPr lang="ja-JP" altLang="en-US"/>
              <a:t>は</a:t>
            </a:r>
            <a:r>
              <a:rPr lang="zh-CN" altLang="en-US" dirty="0"/>
              <a:t>全企業</a:t>
            </a:r>
            <a:r>
              <a:rPr lang="ja-JP" altLang="en-US"/>
              <a:t>のうちのごく</a:t>
            </a:r>
            <a:r>
              <a:rPr lang="zh-CN" altLang="en-US" dirty="0"/>
              <a:t>少数</a:t>
            </a:r>
            <a:r>
              <a:rPr lang="ja-JP" altLang="en-US"/>
              <a:t>である。</a:t>
            </a:r>
            <a:endParaRPr lang="en-US" altLang="ja-JP" dirty="0"/>
          </a:p>
          <a:p>
            <a:r>
              <a:rPr lang="ja-JP" altLang="en-US"/>
              <a:t>では，そうした</a:t>
            </a:r>
            <a:r>
              <a:rPr lang="zh-CN" altLang="en-US" dirty="0"/>
              <a:t>少数</a:t>
            </a:r>
            <a:r>
              <a:rPr lang="ja-JP" altLang="en-US"/>
              <a:t>の</a:t>
            </a:r>
            <a:r>
              <a:rPr lang="zh-CN" altLang="en-US" dirty="0"/>
              <a:t>企業</a:t>
            </a:r>
            <a:r>
              <a:rPr lang="ja-JP" altLang="en-US"/>
              <a:t>のみが</a:t>
            </a:r>
            <a:r>
              <a:rPr lang="zh-CN" altLang="en-US" dirty="0"/>
              <a:t>国際化</a:t>
            </a:r>
            <a:r>
              <a:rPr lang="ja-JP" altLang="en-US"/>
              <a:t>を</a:t>
            </a:r>
            <a:r>
              <a:rPr lang="zh-CN" altLang="en-US" dirty="0"/>
              <a:t>果</a:t>
            </a:r>
            <a:r>
              <a:rPr lang="ja-JP" altLang="en-US"/>
              <a:t>たせる</a:t>
            </a:r>
            <a:r>
              <a:rPr lang="zh-CN" altLang="en-US" dirty="0"/>
              <a:t>理由</a:t>
            </a:r>
            <a:r>
              <a:rPr lang="ja-JP" altLang="en-US"/>
              <a:t>は</a:t>
            </a:r>
            <a:r>
              <a:rPr lang="zh-CN" altLang="en-US" dirty="0"/>
              <a:t>何</a:t>
            </a:r>
            <a:r>
              <a:rPr lang="ja-JP" altLang="en-US"/>
              <a:t>か。</a:t>
            </a:r>
            <a:endParaRPr lang="en-JP" dirty="0"/>
          </a:p>
        </p:txBody>
      </p:sp>
      <p:sp>
        <p:nvSpPr>
          <p:cNvPr id="2" name="Slide Number Placeholder 1">
            <a:extLst>
              <a:ext uri="{FF2B5EF4-FFF2-40B4-BE49-F238E27FC236}">
                <a16:creationId xmlns:a16="http://schemas.microsoft.com/office/drawing/2014/main" id="{9EB6AB35-6137-0009-D8A7-9476FBAA4896}"/>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182589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A1AE-AA26-791A-FF5E-9F92B5A2CE45}"/>
              </a:ext>
            </a:extLst>
          </p:cNvPr>
          <p:cNvSpPr>
            <a:spLocks noGrp="1"/>
          </p:cNvSpPr>
          <p:nvPr>
            <p:ph type="title"/>
          </p:nvPr>
        </p:nvSpPr>
        <p:spPr/>
        <p:txBody>
          <a:bodyPr/>
          <a:lstStyle/>
          <a:p>
            <a:r>
              <a:rPr lang="zh-CN" altLang="en-US" dirty="0"/>
              <a:t>企業</a:t>
            </a:r>
            <a:r>
              <a:rPr lang="ja-JP" altLang="en-US"/>
              <a:t>の</a:t>
            </a:r>
            <a:r>
              <a:rPr lang="zh-CN" altLang="en-US" dirty="0"/>
              <a:t>調達戦略</a:t>
            </a:r>
            <a:endParaRPr lang="en-JP" dirty="0"/>
          </a:p>
        </p:txBody>
      </p:sp>
      <p:sp>
        <p:nvSpPr>
          <p:cNvPr id="4" name="Content Placeholder 3">
            <a:extLst>
              <a:ext uri="{FF2B5EF4-FFF2-40B4-BE49-F238E27FC236}">
                <a16:creationId xmlns:a16="http://schemas.microsoft.com/office/drawing/2014/main" id="{649AE77C-34AF-431C-342B-9C8D6EB15CCA}"/>
              </a:ext>
            </a:extLst>
          </p:cNvPr>
          <p:cNvSpPr>
            <a:spLocks noGrp="1"/>
          </p:cNvSpPr>
          <p:nvPr>
            <p:ph idx="1"/>
          </p:nvPr>
        </p:nvSpPr>
        <p:spPr/>
        <p:txBody>
          <a:bodyPr>
            <a:normAutofit fontScale="92500" lnSpcReduction="10000"/>
          </a:bodyPr>
          <a:lstStyle/>
          <a:p>
            <a:pPr marL="0" indent="0">
              <a:buNone/>
            </a:pPr>
            <a:r>
              <a:rPr lang="zh-CN" altLang="en-US" dirty="0"/>
              <a:t>先進国</a:t>
            </a:r>
            <a:r>
              <a:rPr lang="ja-JP" altLang="en-US"/>
              <a:t>の</a:t>
            </a:r>
            <a:r>
              <a:rPr lang="zh-CN" altLang="en-US" dirty="0"/>
              <a:t>企業</a:t>
            </a:r>
            <a:r>
              <a:rPr lang="ja-JP" altLang="en-US"/>
              <a:t>の</a:t>
            </a:r>
            <a:r>
              <a:rPr lang="zh-CN" altLang="en-US" dirty="0"/>
              <a:t>調達手段</a:t>
            </a:r>
            <a:endParaRPr lang="en-US" altLang="zh-CN" dirty="0"/>
          </a:p>
          <a:p>
            <a:pPr marL="0" indent="0">
              <a:buNone/>
            </a:pPr>
            <a:r>
              <a:rPr lang="zh-CN" altLang="en-US" dirty="0"/>
              <a:t>＜国内生産＞</a:t>
            </a:r>
            <a:endParaRPr lang="en-US" altLang="ja-JP" dirty="0"/>
          </a:p>
          <a:p>
            <a:r>
              <a:rPr lang="zh-CN" altLang="en-US" dirty="0"/>
              <a:t>国内自社工場</a:t>
            </a:r>
            <a:r>
              <a:rPr lang="ja-JP" altLang="en-US"/>
              <a:t>で</a:t>
            </a:r>
            <a:r>
              <a:rPr lang="zh-CN" altLang="en-US" dirty="0"/>
              <a:t>生産</a:t>
            </a:r>
            <a:r>
              <a:rPr lang="ja-JP" altLang="en-US"/>
              <a:t>する</a:t>
            </a:r>
            <a:r>
              <a:rPr lang="zh-CN" altLang="en-US" dirty="0"/>
              <a:t>国内自社生産</a:t>
            </a:r>
            <a:endParaRPr lang="en-US" altLang="zh-CN" dirty="0"/>
          </a:p>
          <a:p>
            <a:r>
              <a:rPr lang="zh-CN" altLang="en-US" dirty="0"/>
              <a:t>国内</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国内生産委託</a:t>
            </a:r>
            <a:endParaRPr lang="en-US" altLang="zh-CN" dirty="0"/>
          </a:p>
          <a:p>
            <a:endParaRPr lang="en-US" altLang="zh-CN" dirty="0"/>
          </a:p>
          <a:p>
            <a:pPr marL="0" indent="0">
              <a:buNone/>
            </a:pPr>
            <a:r>
              <a:rPr lang="zh-CN" altLang="en-US" dirty="0"/>
              <a:t>＜海外生産</a:t>
            </a:r>
            <a:r>
              <a:rPr lang="en-US" altLang="zh-CN" dirty="0"/>
              <a:t>(</a:t>
            </a:r>
            <a:r>
              <a:rPr lang="en-US" dirty="0"/>
              <a:t>offshoring，</a:t>
            </a:r>
            <a:r>
              <a:rPr lang="ja-JP" altLang="en-US"/>
              <a:t>オフショアリング</a:t>
            </a:r>
            <a:r>
              <a:rPr lang="en-US" altLang="ja-JP" dirty="0"/>
              <a:t>) </a:t>
            </a:r>
            <a:r>
              <a:rPr lang="zh-CN" altLang="en-US" dirty="0"/>
              <a:t>＞</a:t>
            </a:r>
            <a:endParaRPr lang="en-US" altLang="zh-CN" dirty="0"/>
          </a:p>
          <a:p>
            <a:r>
              <a:rPr lang="zh-CN" altLang="en-US" dirty="0"/>
              <a:t>賃金</a:t>
            </a:r>
            <a:r>
              <a:rPr lang="ja-JP" altLang="en-US"/>
              <a:t>の</a:t>
            </a:r>
            <a:r>
              <a:rPr lang="zh-CN" altLang="en-US" dirty="0"/>
              <a:t>安</a:t>
            </a:r>
            <a:r>
              <a:rPr lang="ja-JP" altLang="en-US"/>
              <a:t>い</a:t>
            </a:r>
            <a:r>
              <a:rPr lang="zh-CN" altLang="en-US" dirty="0"/>
              <a:t>外国</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外国生産委託</a:t>
            </a:r>
            <a:endParaRPr lang="en-US" altLang="zh-CN" dirty="0"/>
          </a:p>
          <a:p>
            <a:pPr marL="457200" lvl="1" indent="0">
              <a:buNone/>
            </a:pPr>
            <a:r>
              <a:rPr lang="en-US" altLang="zh-CN" dirty="0">
                <a:sym typeface="Wingdings" pitchFamily="2" charset="2"/>
              </a:rPr>
              <a:t></a:t>
            </a:r>
            <a:r>
              <a:rPr lang="zh-CN" altLang="en-US" dirty="0"/>
              <a:t>企業外輸入</a:t>
            </a:r>
            <a:r>
              <a:rPr lang="en-US" altLang="zh-CN" dirty="0"/>
              <a:t>(arm’s length import)</a:t>
            </a:r>
          </a:p>
          <a:p>
            <a:r>
              <a:rPr lang="zh-CN" altLang="en-US" dirty="0"/>
              <a:t>外国自社工場</a:t>
            </a:r>
            <a:r>
              <a:rPr lang="ja-JP" altLang="en-US"/>
              <a:t>で</a:t>
            </a:r>
            <a:r>
              <a:rPr lang="zh-CN" altLang="en-US" dirty="0"/>
              <a:t>生産</a:t>
            </a:r>
            <a:r>
              <a:rPr lang="ja-JP" altLang="en-US"/>
              <a:t>する</a:t>
            </a:r>
            <a:r>
              <a:rPr lang="zh-CN" altLang="en-US" dirty="0"/>
              <a:t>外国自社生産（垂直的</a:t>
            </a:r>
            <a:r>
              <a:rPr lang="en-US" altLang="zh-CN" dirty="0"/>
              <a:t>FDI</a:t>
            </a:r>
            <a:r>
              <a:rPr lang="zh-CN" altLang="en-US" dirty="0"/>
              <a:t>）</a:t>
            </a:r>
            <a:endParaRPr lang="en-US" altLang="zh-CN" dirty="0"/>
          </a:p>
          <a:p>
            <a:pPr marL="457200" lvl="1" indent="0">
              <a:buNone/>
            </a:pPr>
            <a:r>
              <a:rPr lang="en-US" altLang="zh-CN" dirty="0">
                <a:sym typeface="Wingdings" pitchFamily="2" charset="2"/>
              </a:rPr>
              <a:t></a:t>
            </a:r>
            <a:r>
              <a:rPr lang="zh-CN" altLang="en-US" dirty="0"/>
              <a:t>企業内輸入</a:t>
            </a:r>
            <a:r>
              <a:rPr lang="en-US" altLang="zh-CN" dirty="0"/>
              <a:t>(</a:t>
            </a:r>
            <a:r>
              <a:rPr lang="en-US" dirty="0"/>
              <a:t>intrafirm import)</a:t>
            </a:r>
            <a:endParaRPr lang="en-JP" dirty="0"/>
          </a:p>
        </p:txBody>
      </p:sp>
      <p:sp>
        <p:nvSpPr>
          <p:cNvPr id="2" name="Slide Number Placeholder 1">
            <a:extLst>
              <a:ext uri="{FF2B5EF4-FFF2-40B4-BE49-F238E27FC236}">
                <a16:creationId xmlns:a16="http://schemas.microsoft.com/office/drawing/2014/main" id="{8A7359A9-1744-BACD-ED06-18643FFF318D}"/>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26201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5FB7-13A5-FC5D-6943-A0FA99DB5863}"/>
              </a:ext>
            </a:extLst>
          </p:cNvPr>
          <p:cNvSpPr>
            <a:spLocks noGrp="1"/>
          </p:cNvSpPr>
          <p:nvPr>
            <p:ph type="title"/>
          </p:nvPr>
        </p:nvSpPr>
        <p:spPr/>
        <p:txBody>
          <a:bodyPr/>
          <a:lstStyle/>
          <a:p>
            <a:r>
              <a:rPr lang="en-JP" dirty="0"/>
              <a:t>生産性順序</a:t>
            </a:r>
          </a:p>
        </p:txBody>
      </p:sp>
      <p:sp>
        <p:nvSpPr>
          <p:cNvPr id="3" name="Content Placeholder 2">
            <a:extLst>
              <a:ext uri="{FF2B5EF4-FFF2-40B4-BE49-F238E27FC236}">
                <a16:creationId xmlns:a16="http://schemas.microsoft.com/office/drawing/2014/main" id="{4E0095A1-72F0-51B8-0D19-F1C85E3426D3}"/>
              </a:ext>
            </a:extLst>
          </p:cNvPr>
          <p:cNvSpPr>
            <a:spLocks noGrp="1"/>
          </p:cNvSpPr>
          <p:nvPr>
            <p:ph idx="1"/>
          </p:nvPr>
        </p:nvSpPr>
        <p:spPr/>
        <p:txBody>
          <a:bodyPr/>
          <a:lstStyle/>
          <a:p>
            <a:r>
              <a:rPr lang="en-JP" dirty="0"/>
              <a:t>産業により各調達手段の固定費用や利潤式の傾きは異なると考えられ、一意に生産性順序は定まらない可能性がある。</a:t>
            </a:r>
          </a:p>
          <a:p>
            <a:r>
              <a:rPr lang="en-JP" dirty="0"/>
              <a:t>以下では、一連の仮定を置いて、各調達手段と企業の生産性との関係を導き出す。</a:t>
            </a:r>
          </a:p>
          <a:p>
            <a:endParaRPr lang="en-JP" dirty="0"/>
          </a:p>
        </p:txBody>
      </p:sp>
      <p:sp>
        <p:nvSpPr>
          <p:cNvPr id="4" name="Slide Number Placeholder 3">
            <a:extLst>
              <a:ext uri="{FF2B5EF4-FFF2-40B4-BE49-F238E27FC236}">
                <a16:creationId xmlns:a16="http://schemas.microsoft.com/office/drawing/2014/main" id="{2736F1FE-6622-599B-702A-018B8961F8A9}"/>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175249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38B-5BBB-8EE7-192C-5C6A926132E6}"/>
              </a:ext>
            </a:extLst>
          </p:cNvPr>
          <p:cNvSpPr>
            <a:spLocks noGrp="1"/>
          </p:cNvSpPr>
          <p:nvPr>
            <p:ph type="title"/>
          </p:nvPr>
        </p:nvSpPr>
        <p:spPr/>
        <p:txBody>
          <a:bodyPr/>
          <a:lstStyle/>
          <a:p>
            <a:r>
              <a:rPr lang="en-JP" dirty="0"/>
              <a:t>固定費用に関する仮定例</a:t>
            </a:r>
          </a:p>
        </p:txBody>
      </p:sp>
      <p:sp>
        <p:nvSpPr>
          <p:cNvPr id="3" name="Content Placeholder 2">
            <a:extLst>
              <a:ext uri="{FF2B5EF4-FFF2-40B4-BE49-F238E27FC236}">
                <a16:creationId xmlns:a16="http://schemas.microsoft.com/office/drawing/2014/main" id="{0FBC9411-4692-90D3-81E0-DC2462CDB302}"/>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自社生産</a:t>
            </a:r>
            <a:r>
              <a:rPr lang="ja-JP" altLang="en-US"/>
              <a:t>の</a:t>
            </a:r>
            <a:r>
              <a:rPr lang="zh-CN" altLang="en-US" dirty="0"/>
              <a:t>固定費用</a:t>
            </a:r>
            <a:r>
              <a:rPr lang="ja-JP" altLang="en-US"/>
              <a:t>が</a:t>
            </a:r>
            <a:r>
              <a:rPr lang="zh-CN" altLang="en-US" dirty="0"/>
              <a:t>生産委託</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zh-CN" dirty="0"/>
              <a:t>[</a:t>
            </a:r>
            <a:r>
              <a:rPr lang="zh-CN" altLang="en-US" dirty="0"/>
              <a:t>仮定</a:t>
            </a:r>
            <a:r>
              <a:rPr lang="en-US" altLang="zh-CN" dirty="0"/>
              <a:t>]</a:t>
            </a:r>
            <a:r>
              <a:rPr lang="zh-CN" altLang="en-US" dirty="0"/>
              <a:t>海外生産</a:t>
            </a:r>
            <a:r>
              <a:rPr lang="ja-JP" altLang="en-US"/>
              <a:t>の</a:t>
            </a:r>
            <a:r>
              <a:rPr lang="zh-CN" altLang="en-US" dirty="0"/>
              <a:t>固定費用</a:t>
            </a:r>
            <a:r>
              <a:rPr lang="ja-JP" altLang="en-US"/>
              <a:t>が</a:t>
            </a:r>
            <a:r>
              <a:rPr lang="zh-CN" altLang="en-US" dirty="0"/>
              <a:t>国内生産</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ja-JP" dirty="0">
                <a:sym typeface="Wingdings" pitchFamily="2" charset="2"/>
              </a:rPr>
              <a:t></a:t>
            </a:r>
            <a:r>
              <a:rPr lang="ja-JP" altLang="en-US"/>
              <a:t>そのため，</a:t>
            </a:r>
            <a:r>
              <a:rPr lang="zh-CN" altLang="en-US" dirty="0"/>
              <a:t>外国自社生産</a:t>
            </a:r>
            <a:r>
              <a:rPr lang="ja-JP" altLang="en-US"/>
              <a:t>の</a:t>
            </a:r>
            <a:r>
              <a:rPr lang="zh-CN" altLang="en-US" dirty="0"/>
              <a:t>切片</a:t>
            </a:r>
            <a:r>
              <a:rPr lang="ja-JP" altLang="en-US"/>
              <a:t>の</a:t>
            </a:r>
            <a:r>
              <a:rPr lang="zh-CN" altLang="en-US" dirty="0"/>
              <a:t>絶対値</a:t>
            </a:r>
            <a:r>
              <a:rPr lang="ja-JP" altLang="en-US"/>
              <a:t>が</a:t>
            </a:r>
            <a:r>
              <a:rPr lang="zh-CN" altLang="en-US" dirty="0"/>
              <a:t>最</a:t>
            </a:r>
            <a:r>
              <a:rPr lang="ja-JP" altLang="en-US"/>
              <a:t>も</a:t>
            </a:r>
            <a:r>
              <a:rPr lang="zh-CN" altLang="en-US" dirty="0"/>
              <a:t>大</a:t>
            </a:r>
            <a:r>
              <a:rPr lang="ja-JP" altLang="en-US"/>
              <a:t>きい。</a:t>
            </a:r>
            <a:endParaRPr lang="en-US" altLang="ja-JP" dirty="0"/>
          </a:p>
          <a:p>
            <a:pPr marL="0" indent="0">
              <a:buNone/>
            </a:pPr>
            <a:endParaRPr lang="en-US" altLang="zh-CN" dirty="0"/>
          </a:p>
          <a:p>
            <a:pPr marL="0" indent="0">
              <a:buNone/>
            </a:pPr>
            <a:r>
              <a:rPr lang="en-US" altLang="zh-CN" dirty="0"/>
              <a:t>[</a:t>
            </a:r>
            <a:r>
              <a:rPr lang="zh-CN" altLang="en-US" dirty="0"/>
              <a:t>仮定</a:t>
            </a:r>
            <a:r>
              <a:rPr lang="en-US" altLang="zh-CN" dirty="0"/>
              <a:t>]</a:t>
            </a:r>
            <a:r>
              <a:rPr lang="zh-CN" altLang="en-US" dirty="0"/>
              <a:t>海外生産</a:t>
            </a:r>
            <a:r>
              <a:rPr lang="ja-JP" altLang="en-US"/>
              <a:t>が</a:t>
            </a:r>
            <a:r>
              <a:rPr lang="zh-CN" altLang="en-US" dirty="0"/>
              <a:t>比較的困難</a:t>
            </a:r>
            <a:r>
              <a:rPr lang="ja-JP" altLang="en-US"/>
              <a:t>であり，</a:t>
            </a:r>
            <a:r>
              <a:rPr lang="zh-CN" altLang="en-US" dirty="0"/>
              <a:t>外国生産委託</a:t>
            </a:r>
            <a:r>
              <a:rPr lang="ja-JP" altLang="en-US"/>
              <a:t>の</a:t>
            </a:r>
            <a:r>
              <a:rPr lang="zh-CN" altLang="en-US" dirty="0"/>
              <a:t>固定費用</a:t>
            </a:r>
            <a:r>
              <a:rPr lang="ja-JP" altLang="en-US"/>
              <a:t>は</a:t>
            </a:r>
            <a:r>
              <a:rPr lang="zh-CN" altLang="en-US" dirty="0"/>
              <a:t>国内自社生産</a:t>
            </a:r>
            <a:r>
              <a:rPr lang="ja-JP" altLang="en-US"/>
              <a:t>の</a:t>
            </a:r>
            <a:r>
              <a:rPr lang="zh-CN" altLang="en-US" dirty="0"/>
              <a:t>固定費用</a:t>
            </a:r>
            <a:r>
              <a:rPr lang="ja-JP" altLang="en-US"/>
              <a:t>よりも</a:t>
            </a:r>
            <a:r>
              <a:rPr lang="zh-CN" altLang="en-US" dirty="0"/>
              <a:t>高</a:t>
            </a:r>
            <a:r>
              <a:rPr lang="ja-JP" altLang="en-US"/>
              <a:t>い。</a:t>
            </a:r>
            <a:endParaRPr lang="en-JP" dirty="0"/>
          </a:p>
        </p:txBody>
      </p:sp>
      <p:sp>
        <p:nvSpPr>
          <p:cNvPr id="4" name="Slide Number Placeholder 3">
            <a:extLst>
              <a:ext uri="{FF2B5EF4-FFF2-40B4-BE49-F238E27FC236}">
                <a16:creationId xmlns:a16="http://schemas.microsoft.com/office/drawing/2014/main" id="{92E055E1-3182-524E-BB5F-1CC8188C0250}"/>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2086847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95B-A10B-6ED7-E42D-DDFA07C8234E}"/>
              </a:ext>
            </a:extLst>
          </p:cNvPr>
          <p:cNvSpPr>
            <a:spLocks noGrp="1"/>
          </p:cNvSpPr>
          <p:nvPr>
            <p:ph type="title"/>
          </p:nvPr>
        </p:nvSpPr>
        <p:spPr/>
        <p:txBody>
          <a:bodyPr/>
          <a:lstStyle/>
          <a:p>
            <a:r>
              <a:rPr lang="en-JP" dirty="0"/>
              <a:t>利潤式の傾きに関する仮定例</a:t>
            </a:r>
          </a:p>
        </p:txBody>
      </p:sp>
      <p:sp>
        <p:nvSpPr>
          <p:cNvPr id="3" name="Content Placeholder 2">
            <a:extLst>
              <a:ext uri="{FF2B5EF4-FFF2-40B4-BE49-F238E27FC236}">
                <a16:creationId xmlns:a16="http://schemas.microsoft.com/office/drawing/2014/main" id="{D2D5BE18-7E85-93F3-C1DB-088A2EDE92F9}"/>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生産委託</a:t>
            </a:r>
            <a:r>
              <a:rPr lang="ja-JP" altLang="en-US"/>
              <a:t>よりも</a:t>
            </a:r>
            <a:r>
              <a:rPr lang="zh-CN" altLang="en-US" dirty="0"/>
              <a:t>自社生産</a:t>
            </a:r>
            <a:r>
              <a:rPr lang="ja-JP" altLang="en-US"/>
              <a:t>の</a:t>
            </a:r>
            <a:r>
              <a:rPr lang="zh-CN" altLang="en-US" dirty="0"/>
              <a:t>方</a:t>
            </a:r>
            <a:r>
              <a:rPr lang="ja-JP" altLang="en-US"/>
              <a:t>が</a:t>
            </a:r>
            <a:r>
              <a:rPr lang="zh-CN" altLang="en-US" dirty="0"/>
              <a:t>利潤</a:t>
            </a:r>
            <a:r>
              <a:rPr lang="ja-JP" altLang="en-US"/>
              <a:t>が</a:t>
            </a:r>
            <a:r>
              <a:rPr lang="zh-CN" altLang="en-US" dirty="0"/>
              <a:t>得</a:t>
            </a:r>
            <a:r>
              <a:rPr lang="ja-JP" altLang="en-US"/>
              <a:t>やすく，</a:t>
            </a:r>
            <a:r>
              <a:rPr lang="zh-CN" altLang="en-US" dirty="0"/>
              <a:t>利潤式</a:t>
            </a:r>
            <a:r>
              <a:rPr lang="ja-JP" altLang="en-US"/>
              <a:t>の</a:t>
            </a:r>
            <a:r>
              <a:rPr lang="zh-CN" altLang="en-US" dirty="0"/>
              <a:t>傾</a:t>
            </a:r>
            <a:r>
              <a:rPr lang="ja-JP" altLang="en-US"/>
              <a:t>きは</a:t>
            </a:r>
            <a:r>
              <a:rPr lang="zh-CN" altLang="en-US" dirty="0"/>
              <a:t>大</a:t>
            </a:r>
            <a:r>
              <a:rPr lang="ja-JP" altLang="en-US"/>
              <a:t>きい。</a:t>
            </a:r>
            <a:endParaRPr lang="en-US" altLang="ja-JP" dirty="0"/>
          </a:p>
          <a:p>
            <a:pPr marL="457200" lvl="1" indent="0">
              <a:buNone/>
            </a:pPr>
            <a:r>
              <a:rPr lang="zh-CN" altLang="en-US" dirty="0"/>
              <a:t>生産委託</a:t>
            </a:r>
            <a:r>
              <a:rPr lang="ja-JP" altLang="en-US"/>
              <a:t>の</a:t>
            </a:r>
            <a:r>
              <a:rPr lang="zh-CN" altLang="en-US" dirty="0"/>
              <a:t>場合，委託先企業</a:t>
            </a:r>
            <a:r>
              <a:rPr lang="ja-JP" altLang="en-US"/>
              <a:t>に</a:t>
            </a:r>
            <a:r>
              <a:rPr lang="zh-CN" altLang="en-US" dirty="0"/>
              <a:t>収入</a:t>
            </a:r>
            <a:r>
              <a:rPr lang="ja-JP" altLang="en-US"/>
              <a:t>の</a:t>
            </a:r>
            <a:r>
              <a:rPr lang="zh-CN" altLang="en-US" dirty="0"/>
              <a:t>一部</a:t>
            </a:r>
            <a:r>
              <a:rPr lang="ja-JP" altLang="en-US"/>
              <a:t>を</a:t>
            </a:r>
            <a:r>
              <a:rPr lang="zh-CN" altLang="en-US" dirty="0"/>
              <a:t>外注費</a:t>
            </a:r>
            <a:r>
              <a:rPr lang="ja-JP" altLang="en-US"/>
              <a:t>として</a:t>
            </a:r>
            <a:r>
              <a:rPr lang="zh-CN" altLang="en-US" dirty="0"/>
              <a:t>支払</a:t>
            </a:r>
            <a:r>
              <a:rPr lang="ja-JP" altLang="en-US"/>
              <a:t>わなければならないため。</a:t>
            </a:r>
            <a:endParaRPr lang="en-US" altLang="ja-JP" dirty="0"/>
          </a:p>
          <a:p>
            <a:pPr marL="457200" lvl="1" indent="0">
              <a:buNone/>
            </a:pPr>
            <a:endParaRPr lang="en-US" altLang="ja-JP" dirty="0"/>
          </a:p>
          <a:p>
            <a:pPr marL="0" indent="0">
              <a:buNone/>
            </a:pPr>
            <a:r>
              <a:rPr lang="en-US" altLang="zh-CN" dirty="0"/>
              <a:t>[</a:t>
            </a:r>
            <a:r>
              <a:rPr lang="zh-CN" altLang="en-US" dirty="0"/>
              <a:t>仮定</a:t>
            </a:r>
            <a:r>
              <a:rPr lang="en-US" altLang="zh-CN" dirty="0"/>
              <a:t>]</a:t>
            </a:r>
            <a:r>
              <a:rPr lang="zh-CN" altLang="en-US" dirty="0"/>
              <a:t>低賃金</a:t>
            </a:r>
            <a:r>
              <a:rPr lang="ja-JP" altLang="en-US"/>
              <a:t>を</a:t>
            </a:r>
            <a:r>
              <a:rPr lang="zh-CN" altLang="en-US" dirty="0"/>
              <a:t>利用</a:t>
            </a:r>
            <a:r>
              <a:rPr lang="ja-JP" altLang="en-US"/>
              <a:t>できる</a:t>
            </a:r>
            <a:r>
              <a:rPr lang="zh-CN" altLang="en-US" dirty="0"/>
              <a:t>外国生産委託</a:t>
            </a:r>
            <a:r>
              <a:rPr lang="ja-JP" altLang="en-US"/>
              <a:t>の</a:t>
            </a:r>
            <a:r>
              <a:rPr lang="zh-CN" altLang="en-US" dirty="0"/>
              <a:t>利潤式</a:t>
            </a:r>
            <a:r>
              <a:rPr lang="ja-JP" altLang="en-US"/>
              <a:t>の</a:t>
            </a:r>
            <a:r>
              <a:rPr lang="zh-CN" altLang="en-US" dirty="0"/>
              <a:t>傾</a:t>
            </a:r>
            <a:r>
              <a:rPr lang="ja-JP" altLang="en-US"/>
              <a:t>きは，</a:t>
            </a:r>
            <a:r>
              <a:rPr lang="zh-CN" altLang="en-US" dirty="0"/>
              <a:t>国内自社生産</a:t>
            </a:r>
            <a:r>
              <a:rPr lang="ja-JP" altLang="en-US"/>
              <a:t>の</a:t>
            </a:r>
            <a:r>
              <a:rPr lang="zh-CN" altLang="en-US" dirty="0"/>
              <a:t>利潤式</a:t>
            </a:r>
            <a:r>
              <a:rPr lang="ja-JP" altLang="en-US"/>
              <a:t>の</a:t>
            </a:r>
            <a:r>
              <a:rPr lang="zh-CN" altLang="en-US" dirty="0"/>
              <a:t>傾</a:t>
            </a:r>
            <a:r>
              <a:rPr lang="ja-JP" altLang="en-US"/>
              <a:t>きよりも</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6F9785B1-A520-833B-7915-8388076BAD33}"/>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189915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79B-17D2-8F63-4805-45F3FA276B47}"/>
              </a:ext>
            </a:extLst>
          </p:cNvPr>
          <p:cNvSpPr>
            <a:spLocks noGrp="1"/>
          </p:cNvSpPr>
          <p:nvPr>
            <p:ph type="title"/>
          </p:nvPr>
        </p:nvSpPr>
        <p:spPr/>
        <p:txBody>
          <a:bodyPr/>
          <a:lstStyle/>
          <a:p>
            <a:r>
              <a:rPr lang="en-JP" dirty="0"/>
              <a:t>自社生産の利潤式</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617568-16A6-0C90-EA78-9C797C01A269}"/>
                  </a:ext>
                </a:extLst>
              </p:cNvPr>
              <p:cNvSpPr>
                <a:spLocks noGrp="1"/>
              </p:cNvSpPr>
              <p:nvPr>
                <p:ph idx="1"/>
              </p:nvPr>
            </p:nvSpPr>
            <p:spPr/>
            <p:txBody>
              <a:bodyPr>
                <a:normAutofit/>
              </a:bodyPr>
              <a:lstStyle/>
              <a:p>
                <a:pPr marL="0" indent="0" algn="just">
                  <a:buNone/>
                </a:pPr>
                <a:r>
                  <a:rPr lang="ja-JP" sz="3200">
                    <a:effectLst/>
                    <a:cs typeface="MS Mincho" panose="02020609040205080304" pitchFamily="49" charset="-128"/>
                  </a:rPr>
                  <a:t>国内自社生産（</a:t>
                </a:r>
                <a:r>
                  <a:rPr lang="en-US" sz="3200" dirty="0">
                    <a:effectLst/>
                    <a:cs typeface="MS Mincho" panose="02020609040205080304" pitchFamily="49" charset="-128"/>
                  </a:rPr>
                  <a:t>Domestic production</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=2</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−40#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外国自社生産（</a:t>
                </a:r>
                <a:r>
                  <a:rPr lang="en-US" sz="3200" dirty="0">
                    <a:effectLst/>
                    <a:cs typeface="MS Mincho" panose="02020609040205080304" pitchFamily="49" charset="-128"/>
                  </a:rPr>
                  <a:t>FDI</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𝐼</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−360#</m:t>
                          </m:r>
                        </m:e>
                      </m:eqArr>
                    </m:oMath>
                  </m:oMathPara>
                </a14:m>
                <a:endParaRPr lang="en-JP" sz="3200" dirty="0">
                  <a:effectLst/>
                </a:endParaRPr>
              </a:p>
              <a:p>
                <a:pPr marL="0" indent="0">
                  <a:buNone/>
                </a:pPr>
                <a:endParaRPr lang="en-JP" sz="3200" dirty="0"/>
              </a:p>
            </p:txBody>
          </p:sp>
        </mc:Choice>
        <mc:Fallback xmlns="">
          <p:sp>
            <p:nvSpPr>
              <p:cNvPr id="3" name="Content Placeholder 2">
                <a:extLst>
                  <a:ext uri="{FF2B5EF4-FFF2-40B4-BE49-F238E27FC236}">
                    <a16:creationId xmlns:a16="http://schemas.microsoft.com/office/drawing/2014/main" id="{61617568-16A6-0C90-EA78-9C797C01A269}"/>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389A73D-4E50-F920-B72A-E89D6CE029D8}"/>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375419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生産委託(再掲)</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323223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3BCF15-04AA-6CBC-BEA7-8D2C1F73C23B}"/>
              </a:ext>
            </a:extLst>
          </p:cNvPr>
          <p:cNvSpPr>
            <a:spLocks noGrp="1"/>
          </p:cNvSpPr>
          <p:nvPr>
            <p:ph type="sldNum" sz="quarter" idx="12"/>
          </p:nvPr>
        </p:nvSpPr>
        <p:spPr/>
        <p:txBody>
          <a:bodyPr/>
          <a:lstStyle/>
          <a:p>
            <a:fld id="{A0B73B5B-4D98-3640-AE9D-0B488B8E4F8B}" type="slidenum">
              <a:rPr lang="en-JP" smtClean="0"/>
              <a:t>36</a:t>
            </a:fld>
            <a:endParaRPr lang="en-JP"/>
          </a:p>
        </p:txBody>
      </p:sp>
      <p:pic>
        <p:nvPicPr>
          <p:cNvPr id="4" name="Picture 3" descr="Diagram&#10;&#10;Description automatically generated">
            <a:extLst>
              <a:ext uri="{FF2B5EF4-FFF2-40B4-BE49-F238E27FC236}">
                <a16:creationId xmlns:a16="http://schemas.microsoft.com/office/drawing/2014/main" id="{936A8773-E198-CEE1-61C4-F6C84EC8C806}"/>
              </a:ext>
            </a:extLst>
          </p:cNvPr>
          <p:cNvPicPr>
            <a:picLocks noChangeAspect="1"/>
          </p:cNvPicPr>
          <p:nvPr/>
        </p:nvPicPr>
        <p:blipFill>
          <a:blip r:embed="rId2"/>
          <a:stretch>
            <a:fillRect/>
          </a:stretch>
        </p:blipFill>
        <p:spPr>
          <a:xfrm>
            <a:off x="838200" y="648606"/>
            <a:ext cx="8470592" cy="5707743"/>
          </a:xfrm>
          <a:prstGeom prst="rect">
            <a:avLst/>
          </a:prstGeom>
        </p:spPr>
      </p:pic>
    </p:spTree>
    <p:extLst>
      <p:ext uri="{BB962C8B-B14F-4D97-AF65-F5344CB8AC3E}">
        <p14:creationId xmlns:p14="http://schemas.microsoft.com/office/powerpoint/2010/main" val="398015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E3B23-61B5-2F54-E5AB-82A35270D58F}"/>
              </a:ext>
            </a:extLst>
          </p:cNvPr>
          <p:cNvSpPr>
            <a:spLocks noGrp="1"/>
          </p:cNvSpPr>
          <p:nvPr>
            <p:ph type="title"/>
          </p:nvPr>
        </p:nvSpPr>
        <p:spPr/>
        <p:txBody>
          <a:bodyPr/>
          <a:lstStyle/>
          <a:p>
            <a:r>
              <a:rPr lang="en-JP" dirty="0"/>
              <a:t>5 </a:t>
            </a:r>
            <a:r>
              <a:rPr lang="zh-CN" altLang="en-US" dirty="0"/>
              <a:t>新・新貿易理論</a:t>
            </a:r>
            <a:r>
              <a:rPr lang="ja-JP" altLang="en-US"/>
              <a:t>に</a:t>
            </a:r>
            <a:r>
              <a:rPr lang="zh-CN" altLang="en-US" dirty="0"/>
              <a:t>基</a:t>
            </a:r>
            <a:r>
              <a:rPr lang="ja-JP" altLang="en-US"/>
              <a:t>づく</a:t>
            </a:r>
            <a:r>
              <a:rPr lang="zh-CN" altLang="en-US" dirty="0"/>
              <a:t>貿易</a:t>
            </a:r>
            <a:r>
              <a:rPr lang="ja-JP" altLang="en-US"/>
              <a:t>データの</a:t>
            </a:r>
            <a:r>
              <a:rPr lang="zh-CN" altLang="en-US" dirty="0"/>
              <a:t>分析</a:t>
            </a:r>
            <a:endParaRPr lang="en-JP" dirty="0"/>
          </a:p>
        </p:txBody>
      </p:sp>
      <p:sp>
        <p:nvSpPr>
          <p:cNvPr id="4" name="Content Placeholder 3">
            <a:extLst>
              <a:ext uri="{FF2B5EF4-FFF2-40B4-BE49-F238E27FC236}">
                <a16:creationId xmlns:a16="http://schemas.microsoft.com/office/drawing/2014/main" id="{FF80BF45-9D7A-8474-2B11-9245E4F70C27}"/>
              </a:ext>
            </a:extLst>
          </p:cNvPr>
          <p:cNvSpPr>
            <a:spLocks noGrp="1"/>
          </p:cNvSpPr>
          <p:nvPr>
            <p:ph idx="1"/>
          </p:nvPr>
        </p:nvSpPr>
        <p:spPr/>
        <p:txBody>
          <a:bodyPr>
            <a:normAutofit lnSpcReduction="10000"/>
          </a:bodyPr>
          <a:lstStyle/>
          <a:p>
            <a:pPr marL="0" indent="0">
              <a:buNone/>
            </a:pPr>
            <a:r>
              <a:rPr lang="en-JP" dirty="0"/>
              <a:t>ゼロ貿易</a:t>
            </a:r>
          </a:p>
          <a:p>
            <a:pPr marL="0" indent="0">
              <a:buNone/>
            </a:pPr>
            <a:r>
              <a:rPr lang="ja-JP" altLang="en-US"/>
              <a:t>　</a:t>
            </a:r>
            <a:r>
              <a:rPr lang="en-US" altLang="zh-CN" dirty="0"/>
              <a:t>2</a:t>
            </a:r>
            <a:r>
              <a:rPr lang="zh-CN" altLang="en-US" dirty="0"/>
              <a:t>国間</a:t>
            </a:r>
            <a:r>
              <a:rPr lang="ja-JP" altLang="en-US"/>
              <a:t>の</a:t>
            </a:r>
            <a:r>
              <a:rPr lang="zh-CN" altLang="en-US" dirty="0"/>
              <a:t>貿易量</a:t>
            </a:r>
            <a:r>
              <a:rPr lang="ja-JP" altLang="en-US"/>
              <a:t>がゼロであること。</a:t>
            </a:r>
            <a:endParaRPr lang="en-US" altLang="ja-JP" dirty="0"/>
          </a:p>
          <a:p>
            <a:pPr marL="0" indent="0">
              <a:buNone/>
            </a:pPr>
            <a:endParaRPr lang="en-US" altLang="ja-JP" dirty="0"/>
          </a:p>
          <a:p>
            <a:pPr marL="0" indent="0">
              <a:buNone/>
            </a:pPr>
            <a:r>
              <a:rPr lang="ja-JP" altLang="en-US"/>
              <a:t>このゼロ</a:t>
            </a:r>
            <a:r>
              <a:rPr lang="zh-CN" altLang="en-US" dirty="0"/>
              <a:t>貿易</a:t>
            </a:r>
            <a:r>
              <a:rPr lang="ja-JP" altLang="en-US"/>
              <a:t>は</a:t>
            </a:r>
            <a:r>
              <a:rPr lang="zh-CN" altLang="en-US" dirty="0"/>
              <a:t>広</a:t>
            </a:r>
            <a:r>
              <a:rPr lang="ja-JP" altLang="en-US"/>
              <a:t>く</a:t>
            </a:r>
            <a:r>
              <a:rPr lang="zh-CN" altLang="en-US" dirty="0"/>
              <a:t>観察</a:t>
            </a:r>
            <a:r>
              <a:rPr lang="ja-JP" altLang="en-US"/>
              <a:t>される。</a:t>
            </a:r>
            <a:endParaRPr lang="en-US" altLang="ja-JP" dirty="0"/>
          </a:p>
          <a:p>
            <a:r>
              <a:rPr lang="zh-CN" altLang="en-US" dirty="0"/>
              <a:t>日本</a:t>
            </a:r>
            <a:r>
              <a:rPr lang="ja-JP" altLang="en-US"/>
              <a:t>のような</a:t>
            </a:r>
            <a:r>
              <a:rPr lang="zh-CN" altLang="en-US" dirty="0"/>
              <a:t>先進国</a:t>
            </a:r>
            <a:r>
              <a:rPr lang="ja-JP" altLang="en-US"/>
              <a:t>でも，</a:t>
            </a:r>
            <a:r>
              <a:rPr lang="zh-CN" altLang="en-US" dirty="0"/>
              <a:t>輸出総額</a:t>
            </a:r>
            <a:r>
              <a:rPr lang="ja-JP" altLang="en-US"/>
              <a:t>でみれば， </a:t>
            </a:r>
            <a:r>
              <a:rPr lang="zh-CN" altLang="en-US" dirty="0"/>
              <a:t>世界中</a:t>
            </a:r>
            <a:r>
              <a:rPr lang="ja-JP" altLang="en-US"/>
              <a:t>のほとんどすべての</a:t>
            </a:r>
            <a:r>
              <a:rPr lang="zh-CN" altLang="en-US" dirty="0"/>
              <a:t>国</a:t>
            </a:r>
            <a:r>
              <a:rPr lang="ja-JP" altLang="en-US"/>
              <a:t>に</a:t>
            </a:r>
            <a:r>
              <a:rPr lang="zh-CN" altLang="en-US" dirty="0"/>
              <a:t>輸出</a:t>
            </a:r>
            <a:r>
              <a:rPr lang="ja-JP" altLang="en-US"/>
              <a:t>を</a:t>
            </a:r>
            <a:r>
              <a:rPr lang="zh-CN" altLang="en-US" dirty="0"/>
              <a:t>行</a:t>
            </a:r>
            <a:r>
              <a:rPr lang="ja-JP" altLang="en-US"/>
              <a:t>っているが，</a:t>
            </a:r>
            <a:r>
              <a:rPr lang="zh-CN" altLang="en-US" dirty="0"/>
              <a:t>特定</a:t>
            </a:r>
            <a:r>
              <a:rPr lang="ja-JP" altLang="en-US"/>
              <a:t>の</a:t>
            </a:r>
            <a:r>
              <a:rPr lang="zh-CN" altLang="en-US" dirty="0"/>
              <a:t>製品</a:t>
            </a:r>
            <a:r>
              <a:rPr lang="ja-JP" altLang="en-US"/>
              <a:t>の</a:t>
            </a:r>
            <a:r>
              <a:rPr lang="zh-CN" altLang="en-US" dirty="0"/>
              <a:t>輸出</a:t>
            </a:r>
            <a:r>
              <a:rPr lang="ja-JP" altLang="en-US"/>
              <a:t>に</a:t>
            </a:r>
            <a:r>
              <a:rPr lang="zh-CN" altLang="en-US" dirty="0"/>
              <a:t>限定</a:t>
            </a:r>
            <a:r>
              <a:rPr lang="ja-JP" altLang="en-US"/>
              <a:t>してみれば，</a:t>
            </a:r>
            <a:r>
              <a:rPr lang="zh-CN" altLang="en-US" dirty="0"/>
              <a:t>一部</a:t>
            </a:r>
            <a:r>
              <a:rPr lang="ja-JP" altLang="en-US"/>
              <a:t>の</a:t>
            </a:r>
            <a:r>
              <a:rPr lang="zh-CN" altLang="en-US" dirty="0"/>
              <a:t>国</a:t>
            </a:r>
            <a:r>
              <a:rPr lang="ja-JP" altLang="en-US"/>
              <a:t>にしか</a:t>
            </a:r>
            <a:r>
              <a:rPr lang="zh-CN" altLang="en-US" dirty="0"/>
              <a:t>輸出</a:t>
            </a:r>
            <a:r>
              <a:rPr lang="ja-JP" altLang="en-US"/>
              <a:t>していないことは</a:t>
            </a:r>
            <a:r>
              <a:rPr lang="zh-CN" altLang="en-US" dirty="0"/>
              <a:t>多々</a:t>
            </a:r>
            <a:r>
              <a:rPr lang="ja-JP" altLang="en-US"/>
              <a:t>ある。</a:t>
            </a:r>
            <a:endParaRPr lang="en-US" altLang="ja-JP" dirty="0"/>
          </a:p>
          <a:p>
            <a:r>
              <a:rPr lang="zh-CN" altLang="en-US" dirty="0"/>
              <a:t>途上国</a:t>
            </a:r>
            <a:r>
              <a:rPr lang="ja-JP" altLang="en-US"/>
              <a:t>ではより</a:t>
            </a:r>
            <a:r>
              <a:rPr lang="zh-CN" altLang="en-US" dirty="0"/>
              <a:t>顕著</a:t>
            </a:r>
            <a:r>
              <a:rPr lang="ja-JP" altLang="en-US"/>
              <a:t>にゼロ</a:t>
            </a:r>
            <a:r>
              <a:rPr lang="zh-CN" altLang="en-US" dirty="0"/>
              <a:t>貿易</a:t>
            </a:r>
            <a:r>
              <a:rPr lang="ja-JP" altLang="en-US"/>
              <a:t>が</a:t>
            </a:r>
            <a:r>
              <a:rPr lang="zh-CN" altLang="en-US" dirty="0"/>
              <a:t>観察</a:t>
            </a:r>
            <a:r>
              <a:rPr lang="ja-JP" altLang="en-US"/>
              <a:t>される。</a:t>
            </a:r>
            <a:endParaRPr lang="en-US" altLang="ja-JP" dirty="0"/>
          </a:p>
          <a:p>
            <a:r>
              <a:rPr lang="ja-JP" altLang="en-US"/>
              <a:t>メリッツ・モデルに</a:t>
            </a:r>
            <a:r>
              <a:rPr lang="zh-CN" altLang="en-US" dirty="0"/>
              <a:t>基</a:t>
            </a:r>
            <a:r>
              <a:rPr lang="ja-JP" altLang="en-US"/>
              <a:t>づけば，</a:t>
            </a:r>
            <a:r>
              <a:rPr lang="zh-CN" altLang="en-US" dirty="0"/>
              <a:t>輸出閾値</a:t>
            </a:r>
            <a:r>
              <a:rPr lang="ja-JP" altLang="en-US"/>
              <a:t>を</a:t>
            </a:r>
            <a:r>
              <a:rPr lang="zh-CN" altLang="en-US" dirty="0"/>
              <a:t>超</a:t>
            </a:r>
            <a:r>
              <a:rPr lang="ja-JP" altLang="en-US"/>
              <a:t>える</a:t>
            </a:r>
            <a:r>
              <a:rPr lang="zh-CN" altLang="en-US" dirty="0"/>
              <a:t>生産性</a:t>
            </a:r>
            <a:r>
              <a:rPr lang="ja-JP" altLang="en-US"/>
              <a:t>の</a:t>
            </a:r>
            <a:r>
              <a:rPr lang="zh-CN" altLang="en-US" dirty="0"/>
              <a:t>企業</a:t>
            </a:r>
            <a:r>
              <a:rPr lang="ja-JP" altLang="en-US"/>
              <a:t>がその</a:t>
            </a:r>
            <a:r>
              <a:rPr lang="zh-CN" altLang="en-US" dirty="0"/>
              <a:t>国</a:t>
            </a:r>
            <a:r>
              <a:rPr lang="ja-JP" altLang="en-US"/>
              <a:t>に</a:t>
            </a:r>
            <a:r>
              <a:rPr lang="zh-CN" altLang="en-US" dirty="0"/>
              <a:t>存在</a:t>
            </a:r>
            <a:r>
              <a:rPr lang="ja-JP" altLang="en-US"/>
              <a:t>しないとき，ゼロ</a:t>
            </a:r>
            <a:r>
              <a:rPr lang="zh-CN" altLang="en-US" dirty="0"/>
              <a:t>貿易</a:t>
            </a:r>
            <a:r>
              <a:rPr lang="ja-JP" altLang="en-US"/>
              <a:t>が</a:t>
            </a:r>
            <a:r>
              <a:rPr lang="zh-CN" altLang="en-US" dirty="0"/>
              <a:t>生</a:t>
            </a:r>
            <a:r>
              <a:rPr lang="ja-JP" altLang="en-US"/>
              <a:t>じる。</a:t>
            </a:r>
            <a:endParaRPr lang="en-JP" dirty="0"/>
          </a:p>
        </p:txBody>
      </p:sp>
      <p:sp>
        <p:nvSpPr>
          <p:cNvPr id="2" name="Slide Number Placeholder 1">
            <a:extLst>
              <a:ext uri="{FF2B5EF4-FFF2-40B4-BE49-F238E27FC236}">
                <a16:creationId xmlns:a16="http://schemas.microsoft.com/office/drawing/2014/main" id="{F143D145-6E4A-F7BA-CFEC-C2FAA09C8BFB}"/>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382236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A00C-77C8-EAEC-90DD-5E91C6F6E327}"/>
              </a:ext>
            </a:extLst>
          </p:cNvPr>
          <p:cNvSpPr>
            <a:spLocks noGrp="1"/>
          </p:cNvSpPr>
          <p:nvPr>
            <p:ph type="title"/>
          </p:nvPr>
        </p:nvSpPr>
        <p:spPr/>
        <p:txBody>
          <a:bodyPr/>
          <a:lstStyle/>
          <a:p>
            <a:r>
              <a:rPr lang="zh-CN" altLang="en-US" dirty="0"/>
              <a:t>貿易</a:t>
            </a:r>
            <a:r>
              <a:rPr lang="ja-JP" altLang="en-US"/>
              <a:t>の</a:t>
            </a:r>
            <a:r>
              <a:rPr lang="zh-CN" altLang="en-US" dirty="0"/>
              <a:t>外延</a:t>
            </a:r>
            <a:r>
              <a:rPr lang="ja-JP" altLang="en-US"/>
              <a:t>と</a:t>
            </a:r>
            <a:r>
              <a:rPr lang="zh-CN" altLang="en-US" dirty="0"/>
              <a:t>内延</a:t>
            </a:r>
            <a:endParaRPr lang="en-JP" dirty="0"/>
          </a:p>
        </p:txBody>
      </p:sp>
      <p:sp>
        <p:nvSpPr>
          <p:cNvPr id="3" name="Content Placeholder 2">
            <a:extLst>
              <a:ext uri="{FF2B5EF4-FFF2-40B4-BE49-F238E27FC236}">
                <a16:creationId xmlns:a16="http://schemas.microsoft.com/office/drawing/2014/main" id="{0A9908D8-A030-41AF-F301-DF2E68B734EA}"/>
              </a:ext>
            </a:extLst>
          </p:cNvPr>
          <p:cNvSpPr>
            <a:spLocks noGrp="1"/>
          </p:cNvSpPr>
          <p:nvPr>
            <p:ph idx="1"/>
          </p:nvPr>
        </p:nvSpPr>
        <p:spPr/>
        <p:txBody>
          <a:bodyPr>
            <a:normAutofit/>
          </a:bodyPr>
          <a:lstStyle/>
          <a:p>
            <a:r>
              <a:rPr lang="zh-CN" altLang="en-US" dirty="0"/>
              <a:t>集計的貿易量</a:t>
            </a:r>
            <a:r>
              <a:rPr lang="ja-JP" altLang="en-US"/>
              <a:t>は，</a:t>
            </a:r>
            <a:r>
              <a:rPr lang="zh-CN" altLang="en-US" dirty="0"/>
              <a:t>貿易</a:t>
            </a:r>
            <a:r>
              <a:rPr lang="ja-JP" altLang="en-US"/>
              <a:t>の</a:t>
            </a:r>
            <a:r>
              <a:rPr lang="zh-CN" altLang="en-US" dirty="0"/>
              <a:t>外延</a:t>
            </a:r>
            <a:r>
              <a:rPr lang="en-US" altLang="zh-CN" dirty="0"/>
              <a:t>(</a:t>
            </a:r>
            <a:r>
              <a:rPr lang="en-US" dirty="0"/>
              <a:t>extensive margin)</a:t>
            </a:r>
            <a:r>
              <a:rPr lang="ja-JP" altLang="en-US"/>
              <a:t>と</a:t>
            </a:r>
            <a:r>
              <a:rPr lang="zh-CN" altLang="en-US" dirty="0"/>
              <a:t>貿易</a:t>
            </a:r>
            <a:r>
              <a:rPr lang="ja-JP" altLang="en-US"/>
              <a:t>の</a:t>
            </a:r>
            <a:r>
              <a:rPr lang="zh-CN" altLang="en-US" dirty="0"/>
              <a:t>内延</a:t>
            </a:r>
            <a:r>
              <a:rPr lang="en-US" altLang="zh-CN" dirty="0"/>
              <a:t>(</a:t>
            </a:r>
            <a:r>
              <a:rPr lang="en-US" dirty="0"/>
              <a:t>intensive margin)</a:t>
            </a:r>
            <a:r>
              <a:rPr lang="ja-JP" altLang="en-US"/>
              <a:t>に</a:t>
            </a:r>
            <a:r>
              <a:rPr lang="zh-CN" altLang="en-US" dirty="0"/>
              <a:t>分解</a:t>
            </a:r>
            <a:r>
              <a:rPr lang="ja-JP" altLang="en-US"/>
              <a:t>できる。</a:t>
            </a:r>
            <a:endParaRPr lang="en-US" altLang="ja-JP" dirty="0"/>
          </a:p>
          <a:p>
            <a:endParaRPr lang="en-US" altLang="ja-JP" dirty="0"/>
          </a:p>
          <a:p>
            <a:r>
              <a:rPr lang="zh-CN" altLang="en-US" dirty="0"/>
              <a:t>貿易</a:t>
            </a:r>
            <a:r>
              <a:rPr lang="ja-JP" altLang="en-US"/>
              <a:t>の</a:t>
            </a:r>
            <a:r>
              <a:rPr lang="zh-CN" altLang="en-US" dirty="0"/>
              <a:t>外延</a:t>
            </a:r>
            <a:endParaRPr lang="en-US" altLang="zh-CN" dirty="0"/>
          </a:p>
          <a:p>
            <a:pPr marL="0" indent="0">
              <a:buNone/>
            </a:pPr>
            <a:r>
              <a:rPr lang="ja-JP" altLang="en-US"/>
              <a:t>　　</a:t>
            </a:r>
            <a:r>
              <a:rPr lang="zh-CN" altLang="en-US" dirty="0"/>
              <a:t>貿易企業数， 貿易国数，貿易品目数</a:t>
            </a:r>
            <a:r>
              <a:rPr lang="ja-JP" altLang="en-US"/>
              <a:t>などを</a:t>
            </a:r>
            <a:r>
              <a:rPr lang="zh-CN" altLang="en-US" dirty="0"/>
              <a:t>意味</a:t>
            </a:r>
            <a:r>
              <a:rPr lang="ja-JP" altLang="en-US"/>
              <a:t>する。</a:t>
            </a:r>
            <a:endParaRPr lang="en-US" altLang="ja-JP" dirty="0"/>
          </a:p>
          <a:p>
            <a:r>
              <a:rPr lang="zh-CN" altLang="en-US" dirty="0"/>
              <a:t>貿易</a:t>
            </a:r>
            <a:r>
              <a:rPr lang="ja-JP" altLang="en-US"/>
              <a:t>の</a:t>
            </a:r>
            <a:r>
              <a:rPr lang="zh-CN" altLang="en-US" dirty="0"/>
              <a:t>内延</a:t>
            </a:r>
            <a:endParaRPr lang="en-US" altLang="zh-CN" dirty="0"/>
          </a:p>
          <a:p>
            <a:pPr marL="0" indent="0">
              <a:buNone/>
            </a:pPr>
            <a:r>
              <a:rPr lang="ja-JP" altLang="en-US"/>
              <a:t>　　</a:t>
            </a:r>
            <a:r>
              <a:rPr lang="en-US" altLang="ja-JP" dirty="0"/>
              <a:t>1</a:t>
            </a:r>
            <a:r>
              <a:rPr lang="zh-CN" altLang="en-US" dirty="0"/>
              <a:t>企業当</a:t>
            </a:r>
            <a:r>
              <a:rPr lang="ja-JP" altLang="en-US"/>
              <a:t>たりの</a:t>
            </a:r>
            <a:r>
              <a:rPr lang="zh-CN" altLang="en-US" dirty="0"/>
              <a:t>貿易額，貿易相手国</a:t>
            </a:r>
            <a:r>
              <a:rPr lang="en-US" altLang="zh-CN" dirty="0"/>
              <a:t>1</a:t>
            </a:r>
            <a:r>
              <a:rPr lang="zh-CN" altLang="en-US" dirty="0"/>
              <a:t>国当</a:t>
            </a:r>
            <a:r>
              <a:rPr lang="ja-JP" altLang="en-US"/>
              <a:t>たりの</a:t>
            </a:r>
            <a:r>
              <a:rPr lang="zh-CN" altLang="en-US" dirty="0"/>
              <a:t>貿易額，</a:t>
            </a:r>
            <a:endParaRPr lang="en-US" altLang="zh-CN" dirty="0"/>
          </a:p>
          <a:p>
            <a:pPr marL="0" indent="0">
              <a:buNone/>
            </a:pPr>
            <a:r>
              <a:rPr lang="ja-JP" altLang="en-US"/>
              <a:t>　　</a:t>
            </a:r>
            <a:r>
              <a:rPr lang="en-US" altLang="zh-CN" dirty="0"/>
              <a:t>1</a:t>
            </a:r>
            <a:r>
              <a:rPr lang="zh-CN" altLang="en-US" dirty="0"/>
              <a:t>品目当</a:t>
            </a:r>
            <a:r>
              <a:rPr lang="ja-JP" altLang="en-US"/>
              <a:t>たりの</a:t>
            </a:r>
            <a:r>
              <a:rPr lang="zh-CN" altLang="en-US" dirty="0"/>
              <a:t>貿易額</a:t>
            </a:r>
            <a:r>
              <a:rPr lang="ja-JP" altLang="en-US"/>
              <a:t>など</a:t>
            </a:r>
            <a:endParaRPr lang="en-JP" dirty="0"/>
          </a:p>
        </p:txBody>
      </p:sp>
      <p:sp>
        <p:nvSpPr>
          <p:cNvPr id="4" name="Slide Number Placeholder 3">
            <a:extLst>
              <a:ext uri="{FF2B5EF4-FFF2-40B4-BE49-F238E27FC236}">
                <a16:creationId xmlns:a16="http://schemas.microsoft.com/office/drawing/2014/main" id="{677B1BF3-E7EE-5D95-E8B3-F2CAC169CBB5}"/>
              </a:ext>
            </a:extLst>
          </p:cNvPr>
          <p:cNvSpPr>
            <a:spLocks noGrp="1"/>
          </p:cNvSpPr>
          <p:nvPr>
            <p:ph type="sldNum" sz="quarter" idx="12"/>
          </p:nvPr>
        </p:nvSpPr>
        <p:spPr/>
        <p:txBody>
          <a:bodyPr/>
          <a:lstStyle/>
          <a:p>
            <a:fld id="{A0B73B5B-4D98-3640-AE9D-0B488B8E4F8B}" type="slidenum">
              <a:rPr lang="en-JP" smtClean="0"/>
              <a:t>38</a:t>
            </a:fld>
            <a:endParaRPr lang="en-JP"/>
          </a:p>
        </p:txBody>
      </p:sp>
    </p:spTree>
    <p:extLst>
      <p:ext uri="{BB962C8B-B14F-4D97-AF65-F5344CB8AC3E}">
        <p14:creationId xmlns:p14="http://schemas.microsoft.com/office/powerpoint/2010/main" val="4211265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0E8-AAE5-1937-4B7B-25261BF89943}"/>
              </a:ext>
            </a:extLst>
          </p:cNvPr>
          <p:cNvSpPr>
            <a:spLocks noGrp="1"/>
          </p:cNvSpPr>
          <p:nvPr>
            <p:ph type="title"/>
          </p:nvPr>
        </p:nvSpPr>
        <p:spPr/>
        <p:txBody>
          <a:bodyPr/>
          <a:lstStyle/>
          <a:p>
            <a:r>
              <a:rPr lang="en-JP" dirty="0"/>
              <a:t>輸出総額の分解例</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272FE-5E8D-6E33-5C09-780107C0C0AA}"/>
                  </a:ext>
                </a:extLst>
              </p:cNvPr>
              <p:cNvSpPr>
                <a:spLocks noGrp="1"/>
              </p:cNvSpPr>
              <p:nvPr>
                <p:ph idx="1"/>
              </p:nvPr>
            </p:nvSpPr>
            <p:spPr/>
            <p:txBody>
              <a:bodyPr/>
              <a:lstStyle/>
              <a:p>
                <a:pPr marL="0" indent="0">
                  <a:buNone/>
                </a:pPr>
                <a:r>
                  <a:rPr lang="ja-JP" altLang="en-US"/>
                  <a:t>たとえば，</a:t>
                </a:r>
                <a:r>
                  <a:rPr lang="zh-CN" altLang="en-US" dirty="0"/>
                  <a:t>国 </a:t>
                </a:r>
                <a:r>
                  <a:rPr lang="en-US" dirty="0"/>
                  <a:t>j </a:t>
                </a:r>
                <a:r>
                  <a:rPr lang="ja-JP" altLang="en-US"/>
                  <a:t>から</a:t>
                </a:r>
                <a:r>
                  <a:rPr lang="zh-CN" altLang="en-US" dirty="0"/>
                  <a:t>国 </a:t>
                </a:r>
                <a:r>
                  <a:rPr lang="en-US" dirty="0" err="1"/>
                  <a:t>i</a:t>
                </a:r>
                <a:r>
                  <a:rPr lang="en-US" dirty="0"/>
                  <a:t> </a:t>
                </a:r>
                <a:r>
                  <a:rPr lang="ja-JP" altLang="en-US"/>
                  <a:t>へ の</a:t>
                </a:r>
                <a:r>
                  <a:rPr lang="zh-CN" altLang="en-US" dirty="0"/>
                  <a:t>輸出総額</a:t>
                </a:r>
                <a:r>
                  <a:rPr lang="ja-JP" altLang="en-US"/>
                  <a:t>を，</a:t>
                </a:r>
                <a:r>
                  <a:rPr lang="zh-CN" altLang="en-US" dirty="0"/>
                  <a:t>輸出企業数</a:t>
                </a:r>
                <a:r>
                  <a:rPr lang="ja-JP" altLang="en-US"/>
                  <a:t>と </a:t>
                </a:r>
                <a:r>
                  <a:rPr lang="en-US" altLang="ja-JP" dirty="0"/>
                  <a:t>1 </a:t>
                </a:r>
                <a:r>
                  <a:rPr lang="zh-CN" altLang="en-US" dirty="0"/>
                  <a:t>企業当</a:t>
                </a:r>
                <a:r>
                  <a:rPr lang="ja-JP" altLang="en-US"/>
                  <a:t>たりの</a:t>
                </a:r>
                <a:r>
                  <a:rPr lang="zh-CN" altLang="en-US" dirty="0"/>
                  <a:t>平均輸出額</a:t>
                </a:r>
                <a:r>
                  <a:rPr lang="ja-JP" altLang="en-US"/>
                  <a:t>に</a:t>
                </a:r>
                <a:r>
                  <a:rPr lang="zh-CN" altLang="en-US" dirty="0"/>
                  <a:t>以下</a:t>
                </a:r>
                <a:r>
                  <a:rPr lang="ja-JP" altLang="en-US"/>
                  <a:t>のように</a:t>
                </a:r>
                <a:r>
                  <a:rPr lang="zh-CN" altLang="en-US" dirty="0"/>
                  <a:t>分解</a:t>
                </a:r>
                <a:r>
                  <a:rPr lang="ja-JP" altLang="en-US"/>
                  <a:t>できる。</a:t>
                </a:r>
                <a:endParaRPr lang="en-US" altLang="ja-JP" dirty="0"/>
              </a:p>
              <a:p>
                <a:endParaRPr lang="en-US" sz="3200" dirty="0"/>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輸出総額</m:t>
                          </m:r>
                        </m:e>
                        <m:sub>
                          <m:r>
                            <a:rPr lang="fr-FR" i="1">
                              <a:effectLst/>
                              <a:latin typeface="Cambria Math" panose="02040503050406030204" pitchFamily="18" charset="0"/>
                              <a:ea typeface="MS Mincho" panose="02020609040205080304" pitchFamily="49" charset="-128"/>
                            </a:rPr>
                            <m:t>𝑖𝑗</m:t>
                          </m:r>
                        </m:sub>
                      </m:sSub>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輸出企業数</m:t>
                                  </m:r>
                                </m:e>
                                <m:sub>
                                  <m:r>
                                    <a:rPr lang="fr-FR" i="1">
                                      <a:effectLst/>
                                      <a:latin typeface="Cambria Math" panose="02040503050406030204" pitchFamily="18" charset="0"/>
                                      <a:ea typeface="MS Mincho" panose="02020609040205080304" pitchFamily="49" charset="-128"/>
                                    </a:rPr>
                                    <m:t>𝑖𝑗</m:t>
                                  </m:r>
                                </m:sub>
                              </m:sSub>
                            </m:e>
                          </m:groupChr>
                        </m:e>
                        <m:lim>
                          <m:r>
                            <a:rPr lang="ja-JP" smtClean="0">
                              <a:effectLst/>
                              <a:latin typeface="Cambria Math" panose="02040503050406030204" pitchFamily="18" charset="0"/>
                              <a:ea typeface="MS Mincho" panose="02020609040205080304" pitchFamily="49" charset="-128"/>
                            </a:rPr>
                            <m:t>外延</m:t>
                          </m:r>
                        </m:lim>
                      </m:limLow>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fr-FR">
                                      <a:effectLst/>
                                      <a:latin typeface="Cambria Math" panose="02040503050406030204" pitchFamily="18" charset="0"/>
                                      <a:ea typeface="MS Mincho" panose="02020609040205080304" pitchFamily="49" charset="-128"/>
                                    </a:rPr>
                                    <m:t>1</m:t>
                                  </m:r>
                                  <m:r>
                                    <a:rPr lang="ja-JP">
                                      <a:effectLst/>
                                      <a:latin typeface="Cambria Math" panose="02040503050406030204" pitchFamily="18" charset="0"/>
                                      <a:ea typeface="MS Mincho" panose="02020609040205080304" pitchFamily="49" charset="-128"/>
                                    </a:rPr>
                                    <m:t>企業当たりの平均輸出額</m:t>
                                  </m:r>
                                </m:e>
                                <m:sub>
                                  <m:r>
                                    <a:rPr lang="fr-FR" i="1">
                                      <a:effectLst/>
                                      <a:latin typeface="Cambria Math" panose="02040503050406030204" pitchFamily="18" charset="0"/>
                                      <a:ea typeface="MS Mincho" panose="02020609040205080304" pitchFamily="49" charset="-128"/>
                                    </a:rPr>
                                    <m:t>𝑖𝑗</m:t>
                                  </m:r>
                                </m:sub>
                              </m:sSub>
                            </m:e>
                          </m:groupChr>
                        </m:e>
                        <m:lim>
                          <m:r>
                            <a:rPr lang="ja-JP">
                              <a:effectLst/>
                              <a:latin typeface="Cambria Math" panose="02040503050406030204" pitchFamily="18" charset="0"/>
                              <a:ea typeface="MS Mincho" panose="02020609040205080304" pitchFamily="49" charset="-128"/>
                            </a:rPr>
                            <m:t>内延</m:t>
                          </m:r>
                        </m:lim>
                      </m:limLow>
                    </m:oMath>
                  </m:oMathPara>
                </a14:m>
                <a:endParaRPr lang="en-JP" sz="3200" dirty="0">
                  <a:effectLst/>
                  <a:latin typeface="+mn-lt"/>
                </a:endParaRPr>
              </a:p>
              <a:p>
                <a:pPr marL="0" indent="0">
                  <a:buNone/>
                </a:pPr>
                <a:r>
                  <a:rPr lang="en-US" sz="3200" dirty="0">
                    <a:effectLst/>
                    <a:cs typeface="MS Mincho" panose="02020609040205080304" pitchFamily="49" charset="-128"/>
                  </a:rPr>
                  <a:t> </a:t>
                </a:r>
                <a:endParaRPr lang="en-JP" sz="3200" dirty="0">
                  <a:effectLst/>
                </a:endParaRPr>
              </a:p>
              <a:p>
                <a:pPr marL="0" indent="0">
                  <a:buNone/>
                </a:pPr>
                <a:endParaRPr lang="en-JP" dirty="0"/>
              </a:p>
            </p:txBody>
          </p:sp>
        </mc:Choice>
        <mc:Fallback xmlns="">
          <p:sp>
            <p:nvSpPr>
              <p:cNvPr id="3" name="Content Placeholder 2">
                <a:extLst>
                  <a:ext uri="{FF2B5EF4-FFF2-40B4-BE49-F238E27FC236}">
                    <a16:creationId xmlns:a16="http://schemas.microsoft.com/office/drawing/2014/main" id="{F70272FE-5E8D-6E33-5C09-780107C0C0A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D452EF8B-DE86-0E9C-A153-BEE3273CACB0}"/>
              </a:ext>
            </a:extLst>
          </p:cNvPr>
          <p:cNvSpPr>
            <a:spLocks noGrp="1"/>
          </p:cNvSpPr>
          <p:nvPr>
            <p:ph type="sldNum" sz="quarter" idx="12"/>
          </p:nvPr>
        </p:nvSpPr>
        <p:spPr/>
        <p:txBody>
          <a:bodyPr/>
          <a:lstStyle/>
          <a:p>
            <a:fld id="{A0B73B5B-4D98-3640-AE9D-0B488B8E4F8B}" type="slidenum">
              <a:rPr lang="en-JP" smtClean="0"/>
              <a:t>39</a:t>
            </a:fld>
            <a:endParaRPr lang="en-JP"/>
          </a:p>
        </p:txBody>
      </p:sp>
    </p:spTree>
    <p:extLst>
      <p:ext uri="{BB962C8B-B14F-4D97-AF65-F5344CB8AC3E}">
        <p14:creationId xmlns:p14="http://schemas.microsoft.com/office/powerpoint/2010/main" val="102965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F62D-B092-ED3C-0A60-AF68192884C5}"/>
              </a:ext>
            </a:extLst>
          </p:cNvPr>
          <p:cNvSpPr>
            <a:spLocks noGrp="1"/>
          </p:cNvSpPr>
          <p:nvPr>
            <p:ph type="title"/>
          </p:nvPr>
        </p:nvSpPr>
        <p:spPr/>
        <p:txBody>
          <a:bodyPr/>
          <a:lstStyle/>
          <a:p>
            <a:r>
              <a:rPr lang="en-US" altLang="ja-JP" dirty="0"/>
              <a:t>1 </a:t>
            </a:r>
            <a:r>
              <a:rPr lang="ja-JP" altLang="en-US"/>
              <a:t>ミクロデータが</a:t>
            </a:r>
            <a:r>
              <a:rPr lang="zh-CN" altLang="en-US" dirty="0"/>
              <a:t>明</a:t>
            </a:r>
            <a:r>
              <a:rPr lang="ja-JP" altLang="en-US"/>
              <a:t>らかにした</a:t>
            </a:r>
            <a:r>
              <a:rPr lang="zh-CN" altLang="en-US" dirty="0"/>
              <a:t>貿易</a:t>
            </a:r>
            <a:r>
              <a:rPr lang="ja-JP" altLang="en-US"/>
              <a:t>の</a:t>
            </a:r>
            <a:r>
              <a:rPr lang="zh-CN" altLang="en-US" dirty="0"/>
              <a:t>実像</a:t>
            </a:r>
            <a:endParaRPr lang="en-JP" dirty="0"/>
          </a:p>
        </p:txBody>
      </p:sp>
      <p:sp>
        <p:nvSpPr>
          <p:cNvPr id="3" name="Content Placeholder 2">
            <a:extLst>
              <a:ext uri="{FF2B5EF4-FFF2-40B4-BE49-F238E27FC236}">
                <a16:creationId xmlns:a16="http://schemas.microsoft.com/office/drawing/2014/main" id="{B40CFAE1-0066-69BD-F429-40799E2721B5}"/>
              </a:ext>
            </a:extLst>
          </p:cNvPr>
          <p:cNvSpPr>
            <a:spLocks noGrp="1"/>
          </p:cNvSpPr>
          <p:nvPr>
            <p:ph idx="1"/>
          </p:nvPr>
        </p:nvSpPr>
        <p:spPr/>
        <p:txBody>
          <a:bodyPr/>
          <a:lstStyle/>
          <a:p>
            <a:pPr marL="0" indent="0">
              <a:buNone/>
            </a:pPr>
            <a:r>
              <a:rPr lang="ja-JP" altLang="en-US"/>
              <a:t>ミクロ</a:t>
            </a:r>
            <a:r>
              <a:rPr lang="zh-CN" altLang="en-US" dirty="0"/>
              <a:t>実証研究</a:t>
            </a:r>
            <a:r>
              <a:rPr lang="ja-JP" altLang="en-US"/>
              <a:t>によって明らかにされた定型化された事実</a:t>
            </a:r>
            <a:endParaRPr lang="en-US" altLang="ja-JP" dirty="0"/>
          </a:p>
          <a:p>
            <a:endParaRPr lang="en-US" altLang="ja-JP" dirty="0"/>
          </a:p>
          <a:p>
            <a:pPr marL="514350" indent="-514350">
              <a:buFont typeface="+mj-lt"/>
              <a:buAutoNum type="arabicPeriod"/>
            </a:pPr>
            <a:r>
              <a:rPr lang="zh-CN" altLang="en-US" dirty="0"/>
              <a:t>輸出</a:t>
            </a:r>
            <a:r>
              <a:rPr lang="ja-JP" altLang="en-US"/>
              <a:t>を</a:t>
            </a:r>
            <a:r>
              <a:rPr lang="zh-CN" altLang="en-US" dirty="0"/>
              <a:t>行</a:t>
            </a:r>
            <a:r>
              <a:rPr lang="ja-JP" altLang="en-US"/>
              <a:t>っている</a:t>
            </a:r>
            <a:r>
              <a:rPr lang="zh-CN" altLang="en-US" dirty="0"/>
              <a:t>企業</a:t>
            </a:r>
            <a:r>
              <a:rPr lang="en-US" altLang="zh-CN" dirty="0"/>
              <a:t>(</a:t>
            </a:r>
            <a:r>
              <a:rPr lang="zh-CN" altLang="en-US" dirty="0"/>
              <a:t>輸出企業</a:t>
            </a:r>
            <a:r>
              <a:rPr lang="en-US" altLang="zh-CN" dirty="0"/>
              <a:t>)</a:t>
            </a:r>
            <a:r>
              <a:rPr lang="ja-JP" altLang="en-US"/>
              <a:t>は</a:t>
            </a:r>
            <a:r>
              <a:rPr lang="zh-CN" altLang="en-US" dirty="0"/>
              <a:t>少数</a:t>
            </a:r>
            <a:r>
              <a:rPr lang="ja-JP" altLang="en-US"/>
              <a:t>である。</a:t>
            </a:r>
            <a:endParaRPr lang="en-US" altLang="ja-JP" dirty="0"/>
          </a:p>
          <a:p>
            <a:pPr marL="514350" indent="-514350">
              <a:buFont typeface="+mj-lt"/>
              <a:buAutoNum type="arabicPeriod"/>
            </a:pPr>
            <a:r>
              <a:rPr lang="ja-JP" altLang="en-US"/>
              <a:t>ほんの</a:t>
            </a:r>
            <a:r>
              <a:rPr lang="zh-CN" altLang="en-US" dirty="0"/>
              <a:t>一握</a:t>
            </a:r>
            <a:r>
              <a:rPr lang="ja-JP" altLang="en-US"/>
              <a:t>りの</a:t>
            </a:r>
            <a:r>
              <a:rPr lang="zh-CN" altLang="en-US" dirty="0"/>
              <a:t>企業</a:t>
            </a:r>
            <a:r>
              <a:rPr lang="ja-JP" altLang="en-US"/>
              <a:t>が</a:t>
            </a:r>
            <a:r>
              <a:rPr lang="zh-CN" altLang="en-US" dirty="0"/>
              <a:t>輸出</a:t>
            </a:r>
            <a:r>
              <a:rPr lang="ja-JP" altLang="en-US"/>
              <a:t>の</a:t>
            </a:r>
            <a:r>
              <a:rPr lang="zh-CN" altLang="en-US" dirty="0"/>
              <a:t>大部分</a:t>
            </a:r>
            <a:r>
              <a:rPr lang="ja-JP" altLang="en-US"/>
              <a:t>を</a:t>
            </a:r>
            <a:r>
              <a:rPr lang="zh-CN" altLang="en-US" dirty="0"/>
              <a:t>占</a:t>
            </a:r>
            <a:r>
              <a:rPr lang="ja-JP" altLang="en-US"/>
              <a:t>めている。</a:t>
            </a:r>
            <a:endParaRPr lang="en-US" altLang="ja-JP" dirty="0"/>
          </a:p>
          <a:p>
            <a:pPr marL="514350" indent="-514350">
              <a:buFont typeface="+mj-lt"/>
              <a:buAutoNum type="arabicPeriod"/>
            </a:pPr>
            <a:r>
              <a:rPr lang="zh-CN" altLang="en-US" dirty="0"/>
              <a:t>加</a:t>
            </a:r>
            <a:r>
              <a:rPr lang="ja-JP" altLang="en-US"/>
              <a:t>えて，</a:t>
            </a:r>
            <a:r>
              <a:rPr lang="zh-CN" altLang="en-US" dirty="0"/>
              <a:t>輸出企業</a:t>
            </a:r>
            <a:r>
              <a:rPr lang="ja-JP" altLang="en-US"/>
              <a:t>の</a:t>
            </a:r>
            <a:r>
              <a:rPr lang="zh-CN" altLang="en-US" dirty="0"/>
              <a:t>生産性</a:t>
            </a:r>
            <a:r>
              <a:rPr lang="ja-JP" altLang="en-US"/>
              <a:t>は</a:t>
            </a:r>
            <a:r>
              <a:rPr lang="zh-CN" altLang="en-US" dirty="0"/>
              <a:t>非輸出企業</a:t>
            </a:r>
            <a:r>
              <a:rPr lang="ja-JP" altLang="en-US"/>
              <a:t>より</a:t>
            </a:r>
            <a:r>
              <a:rPr lang="zh-CN" altLang="en-US" dirty="0"/>
              <a:t>高</a:t>
            </a:r>
            <a:r>
              <a:rPr lang="ja-JP" altLang="en-US"/>
              <a:t>い。</a:t>
            </a:r>
            <a:endParaRPr lang="en-US" altLang="ja-JP" dirty="0"/>
          </a:p>
          <a:p>
            <a:pPr marL="0" indent="0">
              <a:buNone/>
            </a:pPr>
            <a:endParaRPr lang="en-US" dirty="0"/>
          </a:p>
          <a:p>
            <a:pPr marL="0" indent="0">
              <a:buNone/>
            </a:pPr>
            <a:br>
              <a:rPr lang="en-US" dirty="0"/>
            </a:br>
            <a:r>
              <a:rPr lang="en-US" dirty="0">
                <a:sym typeface="Wingdings" pitchFamily="2" charset="2"/>
              </a:rPr>
              <a:t></a:t>
            </a:r>
            <a:r>
              <a:rPr lang="zh-CN" altLang="en-US" dirty="0"/>
              <a:t>既存理論</a:t>
            </a:r>
            <a:r>
              <a:rPr lang="en-US" altLang="zh-CN" dirty="0"/>
              <a:t>(</a:t>
            </a:r>
            <a:r>
              <a:rPr lang="zh-CN" altLang="en-US" dirty="0"/>
              <a:t>伝統的貿易理論・新貿易理論</a:t>
            </a:r>
            <a:r>
              <a:rPr lang="en-US" altLang="zh-CN" dirty="0"/>
              <a:t>)</a:t>
            </a:r>
            <a:r>
              <a:rPr lang="ja-JP" altLang="en-US"/>
              <a:t>はこうした</a:t>
            </a:r>
            <a:r>
              <a:rPr lang="zh-CN" altLang="en-US" dirty="0"/>
              <a:t>事実</a:t>
            </a:r>
            <a:r>
              <a:rPr lang="ja-JP" altLang="en-US"/>
              <a:t>を</a:t>
            </a:r>
            <a:r>
              <a:rPr lang="zh-CN" altLang="en-US" dirty="0"/>
              <a:t>説明</a:t>
            </a:r>
            <a:r>
              <a:rPr lang="ja-JP" altLang="en-US"/>
              <a:t>できなかった。</a:t>
            </a:r>
            <a:endParaRPr lang="en-JP" dirty="0"/>
          </a:p>
        </p:txBody>
      </p:sp>
      <p:sp>
        <p:nvSpPr>
          <p:cNvPr id="4" name="Slide Number Placeholder 3">
            <a:extLst>
              <a:ext uri="{FF2B5EF4-FFF2-40B4-BE49-F238E27FC236}">
                <a16:creationId xmlns:a16="http://schemas.microsoft.com/office/drawing/2014/main" id="{BFBC392A-6C9C-76A8-DEA6-91E9F2148649}"/>
              </a:ext>
            </a:extLst>
          </p:cNvPr>
          <p:cNvSpPr>
            <a:spLocks noGrp="1"/>
          </p:cNvSpPr>
          <p:nvPr>
            <p:ph type="sldNum" sz="quarter" idx="12"/>
          </p:nvPr>
        </p:nvSpPr>
        <p:spPr/>
        <p:txBody>
          <a:bodyPr/>
          <a:lstStyle/>
          <a:p>
            <a:fld id="{A0B73B5B-4D98-3640-AE9D-0B488B8E4F8B}" type="slidenum">
              <a:rPr lang="en-JP" smtClean="0"/>
              <a:t>4</a:t>
            </a:fld>
            <a:endParaRPr lang="en-JP"/>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BA55FF4-596C-8982-533E-637F7BBC57F0}"/>
                  </a:ext>
                </a:extLst>
              </p14:cNvPr>
              <p14:cNvContentPartPr/>
              <p14:nvPr/>
            </p14:nvContentPartPr>
            <p14:xfrm>
              <a:off x="4913955" y="3019290"/>
              <a:ext cx="1284480" cy="145080"/>
            </p14:xfrm>
          </p:contentPart>
        </mc:Choice>
        <mc:Fallback>
          <p:pic>
            <p:nvPicPr>
              <p:cNvPr id="5" name="Ink 4">
                <a:extLst>
                  <a:ext uri="{FF2B5EF4-FFF2-40B4-BE49-F238E27FC236}">
                    <a16:creationId xmlns:a16="http://schemas.microsoft.com/office/drawing/2014/main" id="{1BA55FF4-596C-8982-533E-637F7BBC57F0}"/>
                  </a:ext>
                </a:extLst>
              </p:cNvPr>
              <p:cNvPicPr/>
              <p:nvPr/>
            </p:nvPicPr>
            <p:blipFill>
              <a:blip r:embed="rId3"/>
              <a:stretch>
                <a:fillRect/>
              </a:stretch>
            </p:blipFill>
            <p:spPr>
              <a:xfrm>
                <a:off x="4878315" y="2947650"/>
                <a:ext cx="13561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4568E8A-22B5-E771-FB57-3A042CA0A3FD}"/>
                  </a:ext>
                </a:extLst>
              </p14:cNvPr>
              <p14:cNvContentPartPr/>
              <p14:nvPr/>
            </p14:nvContentPartPr>
            <p14:xfrm>
              <a:off x="4543515" y="4152210"/>
              <a:ext cx="962280" cy="29880"/>
            </p14:xfrm>
          </p:contentPart>
        </mc:Choice>
        <mc:Fallback>
          <p:pic>
            <p:nvPicPr>
              <p:cNvPr id="6" name="Ink 5">
                <a:extLst>
                  <a:ext uri="{FF2B5EF4-FFF2-40B4-BE49-F238E27FC236}">
                    <a16:creationId xmlns:a16="http://schemas.microsoft.com/office/drawing/2014/main" id="{14568E8A-22B5-E771-FB57-3A042CA0A3FD}"/>
                  </a:ext>
                </a:extLst>
              </p:cNvPr>
              <p:cNvPicPr/>
              <p:nvPr/>
            </p:nvPicPr>
            <p:blipFill>
              <a:blip r:embed="rId5"/>
              <a:stretch>
                <a:fillRect/>
              </a:stretch>
            </p:blipFill>
            <p:spPr>
              <a:xfrm>
                <a:off x="4471875" y="4008210"/>
                <a:ext cx="1105920" cy="317520"/>
              </a:xfrm>
              <a:prstGeom prst="rect">
                <a:avLst/>
              </a:prstGeom>
            </p:spPr>
          </p:pic>
        </mc:Fallback>
      </mc:AlternateContent>
    </p:spTree>
    <p:extLst>
      <p:ext uri="{BB962C8B-B14F-4D97-AF65-F5344CB8AC3E}">
        <p14:creationId xmlns:p14="http://schemas.microsoft.com/office/powerpoint/2010/main" val="1291698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A1A1-97DD-705E-D0D9-3FB4B95438F4}"/>
              </a:ext>
            </a:extLst>
          </p:cNvPr>
          <p:cNvSpPr>
            <a:spLocks noGrp="1"/>
          </p:cNvSpPr>
          <p:nvPr>
            <p:ph type="title"/>
          </p:nvPr>
        </p:nvSpPr>
        <p:spPr/>
        <p:txBody>
          <a:bodyPr/>
          <a:lstStyle/>
          <a:p>
            <a:r>
              <a:rPr lang="en-JP" dirty="0"/>
              <a:t>貿易の</a:t>
            </a:r>
            <a:r>
              <a:rPr lang="zh-CN" altLang="en-US" dirty="0"/>
              <a:t>外延の重要性</a:t>
            </a:r>
            <a:endParaRPr lang="en-JP" dirty="0"/>
          </a:p>
        </p:txBody>
      </p:sp>
      <p:sp>
        <p:nvSpPr>
          <p:cNvPr id="3" name="Content Placeholder 2">
            <a:extLst>
              <a:ext uri="{FF2B5EF4-FFF2-40B4-BE49-F238E27FC236}">
                <a16:creationId xmlns:a16="http://schemas.microsoft.com/office/drawing/2014/main" id="{25ECCC70-8921-6EAF-AFA8-ECD59826E6EF}"/>
              </a:ext>
            </a:extLst>
          </p:cNvPr>
          <p:cNvSpPr>
            <a:spLocks noGrp="1"/>
          </p:cNvSpPr>
          <p:nvPr>
            <p:ph idx="1"/>
          </p:nvPr>
        </p:nvSpPr>
        <p:spPr/>
        <p:txBody>
          <a:bodyPr>
            <a:normAutofit fontScale="92500" lnSpcReduction="10000"/>
          </a:bodyPr>
          <a:lstStyle/>
          <a:p>
            <a:pPr marL="0" indent="0">
              <a:buNone/>
            </a:pPr>
            <a:r>
              <a:rPr lang="zh-CN" altLang="en-US" dirty="0"/>
              <a:t>伝統的貿易理論</a:t>
            </a:r>
            <a:r>
              <a:rPr lang="ja-JP" altLang="en-US"/>
              <a:t>や</a:t>
            </a:r>
            <a:r>
              <a:rPr lang="zh-CN" altLang="en-US" dirty="0"/>
              <a:t>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果</a:t>
            </a:r>
            <a:r>
              <a:rPr lang="ja-JP" altLang="en-US"/>
              <a:t>たす</a:t>
            </a:r>
            <a:r>
              <a:rPr lang="zh-CN" altLang="en-US" dirty="0"/>
              <a:t>役割</a:t>
            </a:r>
            <a:r>
              <a:rPr lang="ja-JP" altLang="en-US"/>
              <a:t>を</a:t>
            </a:r>
            <a:r>
              <a:rPr lang="zh-CN" altLang="en-US" dirty="0"/>
              <a:t>考察</a:t>
            </a:r>
            <a:r>
              <a:rPr lang="ja-JP" altLang="en-US"/>
              <a:t>してこなかった。</a:t>
            </a:r>
            <a:endParaRPr lang="en-US" altLang="ja-JP" dirty="0"/>
          </a:p>
          <a:p>
            <a:pPr marL="0" indent="0">
              <a:buNone/>
            </a:pPr>
            <a:endParaRPr lang="en-US" altLang="zh-CN" dirty="0"/>
          </a:p>
          <a:p>
            <a:pPr marL="0" indent="0">
              <a:buNone/>
            </a:pPr>
            <a:r>
              <a:rPr lang="zh-CN" altLang="en-US" dirty="0"/>
              <a:t>新・新貿易理論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とその</a:t>
            </a:r>
            <a:r>
              <a:rPr lang="zh-CN" altLang="en-US" dirty="0"/>
              <a:t>背後</a:t>
            </a:r>
            <a:r>
              <a:rPr lang="ja-JP" altLang="en-US"/>
              <a:t>にある</a:t>
            </a:r>
            <a:r>
              <a:rPr lang="zh-CN" altLang="en-US" dirty="0"/>
              <a:t>企業</a:t>
            </a:r>
            <a:r>
              <a:rPr lang="ja-JP" altLang="en-US"/>
              <a:t>の</a:t>
            </a:r>
            <a:r>
              <a:rPr lang="zh-CN" altLang="en-US" dirty="0"/>
              <a:t>生産性</a:t>
            </a:r>
            <a:r>
              <a:rPr lang="ja-JP" altLang="en-US"/>
              <a:t>が，</a:t>
            </a:r>
            <a:r>
              <a:rPr lang="zh-CN" altLang="en-US" dirty="0"/>
              <a:t>輸出総額</a:t>
            </a:r>
            <a:r>
              <a:rPr lang="ja-JP" altLang="en-US"/>
              <a:t>を</a:t>
            </a:r>
            <a:r>
              <a:rPr lang="zh-CN" altLang="en-US" dirty="0"/>
              <a:t>決</a:t>
            </a:r>
            <a:r>
              <a:rPr lang="ja-JP" altLang="en-US"/>
              <a:t>める</a:t>
            </a:r>
            <a:r>
              <a:rPr lang="zh-CN" altLang="en-US" dirty="0"/>
              <a:t>重要</a:t>
            </a:r>
            <a:r>
              <a:rPr lang="ja-JP" altLang="en-US"/>
              <a:t>な</a:t>
            </a:r>
            <a:r>
              <a:rPr lang="zh-CN" altLang="en-US" dirty="0"/>
              <a:t>要因</a:t>
            </a:r>
            <a:r>
              <a:rPr lang="ja-JP" altLang="en-US"/>
              <a:t>であると</a:t>
            </a:r>
            <a:r>
              <a:rPr lang="zh-CN" altLang="en-US" dirty="0"/>
              <a:t>考</a:t>
            </a:r>
            <a:r>
              <a:rPr lang="ja-JP" altLang="en-US"/>
              <a:t>える。</a:t>
            </a:r>
            <a:endParaRPr lang="en-US" altLang="ja-JP" dirty="0"/>
          </a:p>
          <a:p>
            <a:pPr marL="0" indent="0">
              <a:buNone/>
            </a:pPr>
            <a:endParaRPr lang="en-US" altLang="zh-CN" dirty="0"/>
          </a:p>
          <a:p>
            <a:pPr marL="0" indent="0">
              <a:buNone/>
            </a:pPr>
            <a:r>
              <a:rPr lang="zh-CN" altLang="en-US" dirty="0"/>
              <a:t>重力方程式</a:t>
            </a:r>
            <a:r>
              <a:rPr lang="ja-JP" altLang="en-US"/>
              <a:t>を</a:t>
            </a:r>
            <a:r>
              <a:rPr lang="zh-CN" altLang="en-US" dirty="0"/>
              <a:t>用</a:t>
            </a:r>
            <a:r>
              <a:rPr lang="ja-JP" altLang="en-US"/>
              <a:t>いたこれまでの</a:t>
            </a:r>
            <a:r>
              <a:rPr lang="zh-CN" altLang="en-US" dirty="0"/>
              <a:t>実証研究</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集計的貿易量</a:t>
            </a:r>
            <a:r>
              <a:rPr lang="ja-JP" altLang="en-US"/>
              <a:t>の</a:t>
            </a:r>
            <a:r>
              <a:rPr lang="zh-CN" altLang="en-US" dirty="0"/>
              <a:t>横断面</a:t>
            </a:r>
            <a:r>
              <a:rPr lang="ja-JP" altLang="en-US"/>
              <a:t>の</a:t>
            </a:r>
            <a:r>
              <a:rPr lang="zh-CN" altLang="en-US" dirty="0"/>
              <a:t>変動</a:t>
            </a:r>
            <a:r>
              <a:rPr lang="ja-JP" altLang="en-US"/>
              <a:t>の</a:t>
            </a:r>
            <a:r>
              <a:rPr lang="zh-CN" altLang="en-US" dirty="0"/>
              <a:t>多</a:t>
            </a:r>
            <a:r>
              <a:rPr lang="ja-JP" altLang="en-US"/>
              <a:t>くを</a:t>
            </a:r>
            <a:r>
              <a:rPr lang="zh-CN" altLang="en-US" dirty="0"/>
              <a:t>説明</a:t>
            </a:r>
            <a:r>
              <a:rPr lang="ja-JP" altLang="en-US"/>
              <a:t>する</a:t>
            </a:r>
            <a:r>
              <a:rPr lang="zh-CN" altLang="en-US" dirty="0"/>
              <a:t>要因</a:t>
            </a:r>
            <a:r>
              <a:rPr lang="ja-JP" altLang="en-US"/>
              <a:t>であることを</a:t>
            </a:r>
            <a:r>
              <a:rPr lang="zh-CN" altLang="en-US" dirty="0"/>
              <a:t>確認</a:t>
            </a:r>
            <a:r>
              <a:rPr lang="ja-JP" altLang="en-US"/>
              <a:t>。</a:t>
            </a:r>
            <a:endParaRPr lang="en-US" altLang="ja-JP" dirty="0"/>
          </a:p>
          <a:p>
            <a:pPr marL="457200" lvl="1" indent="0">
              <a:buNone/>
            </a:pPr>
            <a:r>
              <a:rPr lang="en-US" altLang="zh-CN" dirty="0">
                <a:sym typeface="Wingdings" pitchFamily="2" charset="2"/>
              </a:rPr>
              <a:t></a:t>
            </a:r>
            <a:r>
              <a:rPr lang="zh-CN" altLang="en-US" dirty="0"/>
              <a:t>貿易</a:t>
            </a:r>
            <a:r>
              <a:rPr lang="ja-JP" altLang="en-US"/>
              <a:t>の</a:t>
            </a:r>
            <a:r>
              <a:rPr lang="zh-CN" altLang="en-US" dirty="0"/>
              <a:t>外延</a:t>
            </a:r>
            <a:r>
              <a:rPr lang="ja-JP" altLang="en-US"/>
              <a:t>の</a:t>
            </a:r>
            <a:r>
              <a:rPr lang="zh-CN" altLang="en-US" dirty="0"/>
              <a:t>拡大，</a:t>
            </a:r>
            <a:r>
              <a:rPr lang="ja-JP" altLang="en-US"/>
              <a:t>すなわち，</a:t>
            </a:r>
            <a:r>
              <a:rPr lang="zh-CN" altLang="en-US" dirty="0"/>
              <a:t>輸出企業数</a:t>
            </a:r>
            <a:r>
              <a:rPr lang="ja-JP" altLang="en-US"/>
              <a:t>の</a:t>
            </a:r>
            <a:r>
              <a:rPr lang="zh-CN" altLang="en-US" dirty="0"/>
              <a:t>増加</a:t>
            </a:r>
            <a:r>
              <a:rPr lang="ja-JP" altLang="en-US"/>
              <a:t>が，</a:t>
            </a:r>
            <a:r>
              <a:rPr lang="zh-CN" altLang="en-US" dirty="0"/>
              <a:t>長期的</a:t>
            </a:r>
            <a:r>
              <a:rPr lang="ja-JP" altLang="en-US"/>
              <a:t>には </a:t>
            </a:r>
            <a:r>
              <a:rPr lang="en-US" altLang="ja-JP" dirty="0"/>
              <a:t>1 </a:t>
            </a:r>
            <a:r>
              <a:rPr lang="zh-CN" altLang="en-US" dirty="0"/>
              <a:t>国</a:t>
            </a:r>
            <a:r>
              <a:rPr lang="ja-JP" altLang="en-US"/>
              <a:t>の</a:t>
            </a:r>
            <a:r>
              <a:rPr lang="zh-CN" altLang="en-US" dirty="0"/>
              <a:t>輸出水準</a:t>
            </a:r>
            <a:r>
              <a:rPr lang="ja-JP" altLang="en-US"/>
              <a:t>の</a:t>
            </a:r>
            <a:r>
              <a:rPr lang="zh-CN" altLang="en-US" dirty="0"/>
              <a:t>成長</a:t>
            </a:r>
            <a:r>
              <a:rPr lang="ja-JP" altLang="en-US"/>
              <a:t>にとって</a:t>
            </a:r>
            <a:r>
              <a:rPr lang="zh-CN" altLang="en-US" dirty="0"/>
              <a:t>重要</a:t>
            </a:r>
            <a:r>
              <a:rPr lang="ja-JP" altLang="en-US"/>
              <a:t>であることを</a:t>
            </a:r>
            <a:r>
              <a:rPr lang="zh-CN" altLang="en-US" dirty="0"/>
              <a:t>示唆</a:t>
            </a:r>
            <a:r>
              <a:rPr lang="ja-JP" altLang="en-US"/>
              <a:t>。</a:t>
            </a:r>
            <a:endParaRPr lang="en-JP" dirty="0"/>
          </a:p>
        </p:txBody>
      </p:sp>
      <p:sp>
        <p:nvSpPr>
          <p:cNvPr id="4" name="Slide Number Placeholder 3">
            <a:extLst>
              <a:ext uri="{FF2B5EF4-FFF2-40B4-BE49-F238E27FC236}">
                <a16:creationId xmlns:a16="http://schemas.microsoft.com/office/drawing/2014/main" id="{EDA9F992-3780-E308-E410-80A347794E38}"/>
              </a:ext>
            </a:extLst>
          </p:cNvPr>
          <p:cNvSpPr>
            <a:spLocks noGrp="1"/>
          </p:cNvSpPr>
          <p:nvPr>
            <p:ph type="sldNum" sz="quarter" idx="12"/>
          </p:nvPr>
        </p:nvSpPr>
        <p:spPr/>
        <p:txBody>
          <a:bodyPr/>
          <a:lstStyle/>
          <a:p>
            <a:fld id="{A0B73B5B-4D98-3640-AE9D-0B488B8E4F8B}" type="slidenum">
              <a:rPr lang="en-JP" smtClean="0"/>
              <a:t>40</a:t>
            </a:fld>
            <a:endParaRPr lang="en-JP"/>
          </a:p>
        </p:txBody>
      </p:sp>
    </p:spTree>
    <p:extLst>
      <p:ext uri="{BB962C8B-B14F-4D97-AF65-F5344CB8AC3E}">
        <p14:creationId xmlns:p14="http://schemas.microsoft.com/office/powerpoint/2010/main" val="355402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E7403-B054-1F0D-68D1-54F7C4E58891}"/>
              </a:ext>
            </a:extLst>
          </p:cNvPr>
          <p:cNvSpPr>
            <a:spLocks noGrp="1"/>
          </p:cNvSpPr>
          <p:nvPr>
            <p:ph type="sldNum" sz="quarter" idx="12"/>
          </p:nvPr>
        </p:nvSpPr>
        <p:spPr/>
        <p:txBody>
          <a:bodyPr/>
          <a:lstStyle/>
          <a:p>
            <a:fld id="{A0B73B5B-4D98-3640-AE9D-0B488B8E4F8B}" type="slidenum">
              <a:rPr lang="en-JP" smtClean="0"/>
              <a:t>5</a:t>
            </a:fld>
            <a:endParaRPr lang="en-JP"/>
          </a:p>
        </p:txBody>
      </p:sp>
      <p:pic>
        <p:nvPicPr>
          <p:cNvPr id="6" name="Picture 5" descr="Table&#10;&#10;Description automatically generated">
            <a:extLst>
              <a:ext uri="{FF2B5EF4-FFF2-40B4-BE49-F238E27FC236}">
                <a16:creationId xmlns:a16="http://schemas.microsoft.com/office/drawing/2014/main" id="{E1AE4DD7-BB12-729E-AEF7-0F799CD15527}"/>
              </a:ext>
            </a:extLst>
          </p:cNvPr>
          <p:cNvPicPr>
            <a:picLocks noChangeAspect="1"/>
          </p:cNvPicPr>
          <p:nvPr/>
        </p:nvPicPr>
        <p:blipFill>
          <a:blip r:embed="rId2"/>
          <a:stretch>
            <a:fillRect/>
          </a:stretch>
        </p:blipFill>
        <p:spPr>
          <a:xfrm>
            <a:off x="2108060" y="0"/>
            <a:ext cx="7772400" cy="6683040"/>
          </a:xfrm>
          <a:prstGeom prst="rect">
            <a:avLst/>
          </a:prstGeom>
        </p:spPr>
      </p:pic>
    </p:spTree>
    <p:extLst>
      <p:ext uri="{BB962C8B-B14F-4D97-AF65-F5344CB8AC3E}">
        <p14:creationId xmlns:p14="http://schemas.microsoft.com/office/powerpoint/2010/main" val="10270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C7E37-3304-23CF-A44F-C29DB78A0E56}"/>
              </a:ext>
            </a:extLst>
          </p:cNvPr>
          <p:cNvSpPr>
            <a:spLocks noGrp="1"/>
          </p:cNvSpPr>
          <p:nvPr>
            <p:ph type="title"/>
          </p:nvPr>
        </p:nvSpPr>
        <p:spPr/>
        <p:txBody>
          <a:bodyPr/>
          <a:lstStyle/>
          <a:p>
            <a:r>
              <a:rPr lang="zh-CN" altLang="en-US" dirty="0"/>
              <a:t>新・新貿易理論</a:t>
            </a:r>
            <a:endParaRPr lang="en-JP" dirty="0"/>
          </a:p>
        </p:txBody>
      </p:sp>
      <p:sp>
        <p:nvSpPr>
          <p:cNvPr id="4" name="Content Placeholder 3">
            <a:extLst>
              <a:ext uri="{FF2B5EF4-FFF2-40B4-BE49-F238E27FC236}">
                <a16:creationId xmlns:a16="http://schemas.microsoft.com/office/drawing/2014/main" id="{411D9863-F91C-983B-CE02-F80319571E0D}"/>
              </a:ext>
            </a:extLst>
          </p:cNvPr>
          <p:cNvSpPr>
            <a:spLocks noGrp="1"/>
          </p:cNvSpPr>
          <p:nvPr>
            <p:ph idx="1"/>
          </p:nvPr>
        </p:nvSpPr>
        <p:spPr/>
        <p:txBody>
          <a:bodyPr>
            <a:normAutofit/>
          </a:bodyPr>
          <a:lstStyle/>
          <a:p>
            <a:pPr marL="0" indent="0">
              <a:buNone/>
            </a:pPr>
            <a:r>
              <a:rPr lang="ja-JP" altLang="en-US"/>
              <a:t>メリッツ・モデル</a:t>
            </a:r>
            <a:endParaRPr lang="en-US" altLang="ja-JP" dirty="0"/>
          </a:p>
          <a:p>
            <a:pPr lvl="1"/>
            <a:r>
              <a:rPr lang="ja-JP" altLang="en-US"/>
              <a:t>マーク・メリッツの</a:t>
            </a:r>
            <a:r>
              <a:rPr lang="en-US" altLang="ja-JP" dirty="0"/>
              <a:t>2003</a:t>
            </a:r>
            <a:r>
              <a:rPr lang="zh-CN" altLang="en-US" dirty="0"/>
              <a:t>年</a:t>
            </a:r>
            <a:r>
              <a:rPr lang="ja-JP" altLang="en-US"/>
              <a:t>の</a:t>
            </a:r>
            <a:r>
              <a:rPr lang="zh-CN" altLang="en-US" dirty="0"/>
              <a:t>論文</a:t>
            </a:r>
            <a:r>
              <a:rPr lang="en-US" altLang="zh-CN" dirty="0"/>
              <a:t>(</a:t>
            </a:r>
            <a:r>
              <a:rPr lang="en-US" dirty="0"/>
              <a:t>Melitz[2003])</a:t>
            </a:r>
          </a:p>
          <a:p>
            <a:pPr lvl="1"/>
            <a:r>
              <a:rPr lang="zh-CN" altLang="en-US" dirty="0"/>
              <a:t>企業</a:t>
            </a:r>
            <a:r>
              <a:rPr lang="ja-JP" altLang="en-US"/>
              <a:t>の</a:t>
            </a:r>
            <a:r>
              <a:rPr lang="zh-CN" altLang="en-US" dirty="0"/>
              <a:t>生産性</a:t>
            </a:r>
            <a:r>
              <a:rPr lang="ja-JP" altLang="en-US"/>
              <a:t>は</a:t>
            </a:r>
            <a:r>
              <a:rPr lang="zh-CN" altLang="en-US" dirty="0"/>
              <a:t>大小</a:t>
            </a:r>
            <a:r>
              <a:rPr lang="ja-JP" altLang="en-US"/>
              <a:t>さまざまであるという「</a:t>
            </a:r>
            <a:r>
              <a:rPr lang="zh-CN" altLang="en-US" dirty="0"/>
              <a:t>企業</a:t>
            </a:r>
            <a:r>
              <a:rPr lang="ja-JP" altLang="en-US"/>
              <a:t>の</a:t>
            </a:r>
            <a:r>
              <a:rPr lang="zh-CN" altLang="en-US" dirty="0"/>
              <a:t>異質性」</a:t>
            </a:r>
            <a:r>
              <a:rPr lang="ja-JP" altLang="en-US"/>
              <a:t>を</a:t>
            </a:r>
            <a:r>
              <a:rPr lang="zh-CN" altLang="en-US" dirty="0"/>
              <a:t>貿易理論</a:t>
            </a:r>
            <a:r>
              <a:rPr lang="ja-JP" altLang="en-US"/>
              <a:t>に</a:t>
            </a:r>
            <a:r>
              <a:rPr lang="zh-CN" altLang="en-US" dirty="0"/>
              <a:t>組</a:t>
            </a:r>
            <a:r>
              <a:rPr lang="ja-JP" altLang="en-US"/>
              <a:t>み</a:t>
            </a:r>
            <a:r>
              <a:rPr lang="zh-CN" altLang="en-US" dirty="0"/>
              <a:t>入</a:t>
            </a:r>
            <a:r>
              <a:rPr lang="ja-JP" altLang="en-US"/>
              <a:t>れた</a:t>
            </a:r>
            <a:endParaRPr lang="en-US" altLang="ja-JP" dirty="0"/>
          </a:p>
          <a:p>
            <a:pPr lvl="1"/>
            <a:r>
              <a:rPr lang="zh-CN" altLang="en-US" dirty="0"/>
              <a:t>生産性</a:t>
            </a:r>
            <a:r>
              <a:rPr lang="ja-JP" altLang="en-US"/>
              <a:t>の</a:t>
            </a:r>
            <a:r>
              <a:rPr lang="zh-CN" altLang="en-US" dirty="0"/>
              <a:t>高</a:t>
            </a:r>
            <a:r>
              <a:rPr lang="ja-JP" altLang="en-US"/>
              <a:t>い</a:t>
            </a:r>
            <a:r>
              <a:rPr lang="zh-CN" altLang="en-US" dirty="0"/>
              <a:t>少数</a:t>
            </a:r>
            <a:r>
              <a:rPr lang="ja-JP" altLang="en-US"/>
              <a:t>の</a:t>
            </a:r>
            <a:r>
              <a:rPr lang="zh-CN" altLang="en-US" dirty="0"/>
              <a:t>企業</a:t>
            </a:r>
            <a:r>
              <a:rPr lang="ja-JP" altLang="en-US"/>
              <a:t>のみが</a:t>
            </a:r>
            <a:r>
              <a:rPr lang="zh-CN" altLang="en-US" dirty="0"/>
              <a:t>輸出</a:t>
            </a:r>
            <a:r>
              <a:rPr lang="ja-JP" altLang="en-US"/>
              <a:t>できるということを</a:t>
            </a:r>
            <a:r>
              <a:rPr lang="zh-CN" altLang="en-US" dirty="0"/>
              <a:t>理論的</a:t>
            </a:r>
            <a:r>
              <a:rPr lang="ja-JP" altLang="en-US"/>
              <a:t>に</a:t>
            </a:r>
            <a:r>
              <a:rPr lang="zh-CN" altLang="en-US" dirty="0"/>
              <a:t>示</a:t>
            </a:r>
            <a:r>
              <a:rPr lang="ja-JP" altLang="en-US"/>
              <a:t>した。</a:t>
            </a:r>
            <a:endParaRPr lang="en-US" altLang="ja-JP" dirty="0"/>
          </a:p>
          <a:p>
            <a:endParaRPr lang="en-US" altLang="ja-JP" dirty="0"/>
          </a:p>
          <a:p>
            <a:pPr marL="0" indent="0">
              <a:buNone/>
            </a:pPr>
            <a:r>
              <a:rPr lang="en-US" altLang="ja-JP" dirty="0">
                <a:sym typeface="Wingdings" pitchFamily="2" charset="2"/>
              </a:rPr>
              <a:t></a:t>
            </a:r>
            <a:r>
              <a:rPr lang="ja-JP" altLang="en-US"/>
              <a:t>その</a:t>
            </a:r>
            <a:r>
              <a:rPr lang="zh-CN" altLang="en-US" dirty="0"/>
              <a:t>後，</a:t>
            </a:r>
            <a:r>
              <a:rPr lang="ja-JP" altLang="en-US"/>
              <a:t>このメリッツ・モデルを</a:t>
            </a:r>
            <a:r>
              <a:rPr lang="zh-CN" altLang="en-US" dirty="0"/>
              <a:t>拡張</a:t>
            </a:r>
            <a:r>
              <a:rPr lang="ja-JP" altLang="en-US"/>
              <a:t>し，</a:t>
            </a:r>
            <a:r>
              <a:rPr lang="zh-CN" altLang="en-US" dirty="0"/>
              <a:t>企業</a:t>
            </a:r>
            <a:r>
              <a:rPr lang="ja-JP" altLang="en-US"/>
              <a:t>の</a:t>
            </a:r>
            <a:r>
              <a:rPr lang="zh-CN" altLang="en-US" dirty="0"/>
              <a:t>国際化</a:t>
            </a:r>
            <a:r>
              <a:rPr lang="ja-JP" altLang="en-US"/>
              <a:t>のさまざまな</a:t>
            </a:r>
            <a:r>
              <a:rPr lang="zh-CN" altLang="en-US" dirty="0"/>
              <a:t>側面</a:t>
            </a:r>
            <a:r>
              <a:rPr lang="ja-JP" altLang="en-US"/>
              <a:t>の</a:t>
            </a:r>
            <a:r>
              <a:rPr lang="zh-CN" altLang="en-US" dirty="0"/>
              <a:t>解明</a:t>
            </a:r>
            <a:r>
              <a:rPr lang="ja-JP" altLang="en-US"/>
              <a:t>が</a:t>
            </a:r>
            <a:r>
              <a:rPr lang="zh-CN" altLang="en-US" dirty="0"/>
              <a:t>進</a:t>
            </a:r>
            <a:r>
              <a:rPr lang="ja-JP" altLang="en-US"/>
              <a:t>んだ。</a:t>
            </a:r>
            <a:endParaRPr lang="en-US" altLang="ja-JP" dirty="0"/>
          </a:p>
          <a:p>
            <a:pPr marL="0" indent="0">
              <a:buNone/>
            </a:pPr>
            <a:r>
              <a:rPr lang="ja-JP" altLang="en-US"/>
              <a:t>・・・そうした</a:t>
            </a:r>
            <a:r>
              <a:rPr lang="zh-CN" altLang="en-US" dirty="0"/>
              <a:t>一連</a:t>
            </a:r>
            <a:r>
              <a:rPr lang="ja-JP" altLang="en-US"/>
              <a:t>の</a:t>
            </a:r>
            <a:r>
              <a:rPr lang="zh-CN" altLang="en-US" dirty="0"/>
              <a:t>研究</a:t>
            </a:r>
            <a:r>
              <a:rPr lang="ja-JP" altLang="en-US"/>
              <a:t>を</a:t>
            </a:r>
            <a:r>
              <a:rPr lang="zh-CN" altLang="en-US" dirty="0"/>
              <a:t>新・新貿易理論</a:t>
            </a:r>
            <a:r>
              <a:rPr lang="ja-JP" altLang="en-US"/>
              <a:t>と</a:t>
            </a:r>
            <a:r>
              <a:rPr lang="zh-CN" altLang="en-US" dirty="0"/>
              <a:t>呼</a:t>
            </a:r>
            <a:r>
              <a:rPr lang="ja-JP" altLang="en-US"/>
              <a:t>ぶ。</a:t>
            </a:r>
            <a:endParaRPr lang="en-JP" dirty="0"/>
          </a:p>
        </p:txBody>
      </p:sp>
      <p:sp>
        <p:nvSpPr>
          <p:cNvPr id="2" name="Slide Number Placeholder 1">
            <a:extLst>
              <a:ext uri="{FF2B5EF4-FFF2-40B4-BE49-F238E27FC236}">
                <a16:creationId xmlns:a16="http://schemas.microsoft.com/office/drawing/2014/main" id="{33EA3BF8-7536-1514-07E6-E9BE3290AFFF}"/>
              </a:ext>
            </a:extLst>
          </p:cNvPr>
          <p:cNvSpPr>
            <a:spLocks noGrp="1"/>
          </p:cNvSpPr>
          <p:nvPr>
            <p:ph type="sldNum" sz="quarter" idx="12"/>
          </p:nvPr>
        </p:nvSpPr>
        <p:spPr/>
        <p:txBody>
          <a:bodyPr/>
          <a:lstStyle/>
          <a:p>
            <a:fld id="{A0B73B5B-4D98-3640-AE9D-0B488B8E4F8B}" type="slidenum">
              <a:rPr lang="en-JP" smtClean="0"/>
              <a:t>6</a:t>
            </a:fld>
            <a:endParaRPr lang="en-JP"/>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9A084FA-1B20-643E-756E-4D72A9F7B1EC}"/>
                  </a:ext>
                </a:extLst>
              </p14:cNvPr>
              <p14:cNvContentPartPr/>
              <p14:nvPr/>
            </p14:nvContentPartPr>
            <p14:xfrm>
              <a:off x="1066635" y="2016690"/>
              <a:ext cx="2098800" cy="150840"/>
            </p14:xfrm>
          </p:contentPart>
        </mc:Choice>
        <mc:Fallback>
          <p:pic>
            <p:nvPicPr>
              <p:cNvPr id="5" name="Ink 4">
                <a:extLst>
                  <a:ext uri="{FF2B5EF4-FFF2-40B4-BE49-F238E27FC236}">
                    <a16:creationId xmlns:a16="http://schemas.microsoft.com/office/drawing/2014/main" id="{59A084FA-1B20-643E-756E-4D72A9F7B1EC}"/>
                  </a:ext>
                </a:extLst>
              </p:cNvPr>
              <p:cNvPicPr/>
              <p:nvPr/>
            </p:nvPicPr>
            <p:blipFill>
              <a:blip r:embed="rId3"/>
              <a:stretch>
                <a:fillRect/>
              </a:stretch>
            </p:blipFill>
            <p:spPr>
              <a:xfrm>
                <a:off x="994995" y="1872690"/>
                <a:ext cx="224244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7B8B84C-303C-DB7F-077F-3363A880AB54}"/>
                  </a:ext>
                </a:extLst>
              </p14:cNvPr>
              <p14:cNvContentPartPr/>
              <p14:nvPr/>
            </p14:nvContentPartPr>
            <p14:xfrm>
              <a:off x="1693755" y="2804730"/>
              <a:ext cx="1698840" cy="66600"/>
            </p14:xfrm>
          </p:contentPart>
        </mc:Choice>
        <mc:Fallback>
          <p:pic>
            <p:nvPicPr>
              <p:cNvPr id="6" name="Ink 5">
                <a:extLst>
                  <a:ext uri="{FF2B5EF4-FFF2-40B4-BE49-F238E27FC236}">
                    <a16:creationId xmlns:a16="http://schemas.microsoft.com/office/drawing/2014/main" id="{97B8B84C-303C-DB7F-077F-3363A880AB54}"/>
                  </a:ext>
                </a:extLst>
              </p:cNvPr>
              <p:cNvPicPr/>
              <p:nvPr/>
            </p:nvPicPr>
            <p:blipFill>
              <a:blip r:embed="rId5"/>
              <a:stretch>
                <a:fillRect/>
              </a:stretch>
            </p:blipFill>
            <p:spPr>
              <a:xfrm>
                <a:off x="1622115" y="2661090"/>
                <a:ext cx="18424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D268C9B-F4A3-16C5-671F-294505693307}"/>
                  </a:ext>
                </a:extLst>
              </p14:cNvPr>
              <p14:cNvContentPartPr/>
              <p14:nvPr/>
            </p14:nvContentPartPr>
            <p14:xfrm>
              <a:off x="7063875" y="2886090"/>
              <a:ext cx="1870920" cy="111960"/>
            </p14:xfrm>
          </p:contentPart>
        </mc:Choice>
        <mc:Fallback>
          <p:pic>
            <p:nvPicPr>
              <p:cNvPr id="7" name="Ink 6">
                <a:extLst>
                  <a:ext uri="{FF2B5EF4-FFF2-40B4-BE49-F238E27FC236}">
                    <a16:creationId xmlns:a16="http://schemas.microsoft.com/office/drawing/2014/main" id="{FD268C9B-F4A3-16C5-671F-294505693307}"/>
                  </a:ext>
                </a:extLst>
              </p:cNvPr>
              <p:cNvPicPr/>
              <p:nvPr/>
            </p:nvPicPr>
            <p:blipFill>
              <a:blip r:embed="rId7"/>
              <a:stretch>
                <a:fillRect/>
              </a:stretch>
            </p:blipFill>
            <p:spPr>
              <a:xfrm>
                <a:off x="6992235" y="2742450"/>
                <a:ext cx="2014560" cy="399600"/>
              </a:xfrm>
              <a:prstGeom prst="rect">
                <a:avLst/>
              </a:prstGeom>
            </p:spPr>
          </p:pic>
        </mc:Fallback>
      </mc:AlternateContent>
    </p:spTree>
    <p:extLst>
      <p:ext uri="{BB962C8B-B14F-4D97-AF65-F5344CB8AC3E}">
        <p14:creationId xmlns:p14="http://schemas.microsoft.com/office/powerpoint/2010/main" val="373005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45B0-3858-0749-4C42-2451435C2E0B}"/>
              </a:ext>
            </a:extLst>
          </p:cNvPr>
          <p:cNvSpPr>
            <a:spLocks noGrp="1"/>
          </p:cNvSpPr>
          <p:nvPr>
            <p:ph type="title"/>
          </p:nvPr>
        </p:nvSpPr>
        <p:spPr/>
        <p:txBody>
          <a:bodyPr/>
          <a:lstStyle/>
          <a:p>
            <a:r>
              <a:rPr lang="en-US" altLang="zh-CN" dirty="0"/>
              <a:t>2 </a:t>
            </a:r>
            <a:r>
              <a:rPr lang="zh-CN" altLang="en-US" dirty="0"/>
              <a:t>新・新貿易理論</a:t>
            </a:r>
            <a:r>
              <a:rPr lang="ja-JP" altLang="en-US"/>
              <a:t>の</a:t>
            </a:r>
            <a:r>
              <a:rPr lang="zh-CN" altLang="en-US" dirty="0"/>
              <a:t>登場</a:t>
            </a:r>
            <a:endParaRPr lang="en-JP" dirty="0"/>
          </a:p>
        </p:txBody>
      </p:sp>
      <p:sp>
        <p:nvSpPr>
          <p:cNvPr id="3" name="Content Placeholder 2">
            <a:extLst>
              <a:ext uri="{FF2B5EF4-FFF2-40B4-BE49-F238E27FC236}">
                <a16:creationId xmlns:a16="http://schemas.microsoft.com/office/drawing/2014/main" id="{7FAFB3F8-7FD0-67AB-6542-2C1B9F4D7E32}"/>
              </a:ext>
            </a:extLst>
          </p:cNvPr>
          <p:cNvSpPr>
            <a:spLocks noGrp="1"/>
          </p:cNvSpPr>
          <p:nvPr>
            <p:ph idx="1"/>
          </p:nvPr>
        </p:nvSpPr>
        <p:spPr/>
        <p:txBody>
          <a:bodyPr/>
          <a:lstStyle/>
          <a:p>
            <a:pPr marL="0" indent="0">
              <a:buNone/>
            </a:pPr>
            <a:r>
              <a:rPr lang="zh-CN" altLang="en-US" dirty="0"/>
              <a:t>企業</a:t>
            </a:r>
            <a:r>
              <a:rPr lang="ja-JP" altLang="en-US"/>
              <a:t>の</a:t>
            </a:r>
            <a:r>
              <a:rPr lang="zh-CN" altLang="en-US" dirty="0"/>
              <a:t>生産性</a:t>
            </a:r>
            <a:endParaRPr lang="en-US" altLang="zh-CN" dirty="0"/>
          </a:p>
          <a:p>
            <a:pPr marL="457200" lvl="1" indent="0">
              <a:buNone/>
            </a:pPr>
            <a:r>
              <a:rPr lang="zh-CN" altLang="en-US" dirty="0"/>
              <a:t>一定</a:t>
            </a:r>
            <a:r>
              <a:rPr lang="ja-JP" altLang="en-US"/>
              <a:t>のインプット</a:t>
            </a:r>
            <a:r>
              <a:rPr lang="en-US" altLang="ja-JP" dirty="0"/>
              <a:t>(</a:t>
            </a:r>
            <a:r>
              <a:rPr lang="zh-CN" altLang="en-US" dirty="0"/>
              <a:t>労働</a:t>
            </a:r>
            <a:r>
              <a:rPr lang="ja-JP" altLang="en-US"/>
              <a:t>や</a:t>
            </a:r>
            <a:r>
              <a:rPr lang="zh-CN" altLang="en-US" dirty="0"/>
              <a:t>資本</a:t>
            </a:r>
            <a:r>
              <a:rPr lang="en-US" altLang="zh-CN" dirty="0"/>
              <a:t>)</a:t>
            </a:r>
            <a:r>
              <a:rPr lang="ja-JP" altLang="en-US"/>
              <a:t>でどれだけをアウトプット</a:t>
            </a:r>
            <a:r>
              <a:rPr lang="en-US" altLang="ja-JP" dirty="0"/>
              <a:t>(</a:t>
            </a:r>
            <a:r>
              <a:rPr lang="zh-CN" altLang="en-US" dirty="0"/>
              <a:t>付加価値額</a:t>
            </a:r>
            <a:r>
              <a:rPr lang="ja-JP" altLang="en-US"/>
              <a:t>や</a:t>
            </a:r>
            <a:r>
              <a:rPr lang="zh-CN" altLang="en-US" dirty="0"/>
              <a:t>売上高</a:t>
            </a:r>
            <a:r>
              <a:rPr lang="en-US" altLang="zh-CN" dirty="0"/>
              <a:t>)</a:t>
            </a:r>
            <a:r>
              <a:rPr lang="ja-JP" altLang="en-US"/>
              <a:t>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0" indent="0">
              <a:buNone/>
            </a:pPr>
            <a:endParaRPr lang="en-US" dirty="0"/>
          </a:p>
          <a:p>
            <a:pPr marL="0" indent="0">
              <a:buNone/>
            </a:pPr>
            <a:r>
              <a:rPr lang="zh-CN" altLang="en-US" dirty="0"/>
              <a:t>労働生産性</a:t>
            </a:r>
            <a:endParaRPr lang="en-US" altLang="zh-CN" dirty="0"/>
          </a:p>
          <a:p>
            <a:pPr marL="457200" lvl="1" indent="0">
              <a:buNone/>
            </a:pPr>
            <a:r>
              <a:rPr lang="zh-CN" altLang="en-US" dirty="0"/>
              <a:t>一定</a:t>
            </a:r>
            <a:r>
              <a:rPr lang="ja-JP" altLang="en-US"/>
              <a:t>の</a:t>
            </a:r>
            <a:r>
              <a:rPr lang="zh-CN" altLang="en-US" dirty="0"/>
              <a:t>労働者</a:t>
            </a:r>
            <a:r>
              <a:rPr lang="ja-JP" altLang="en-US"/>
              <a:t>でどれだけのアウトプットを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457200" lvl="1" indent="0">
              <a:buNone/>
            </a:pPr>
            <a:r>
              <a:rPr lang="zh-CN" altLang="en-US" dirty="0"/>
              <a:t>付加価値額</a:t>
            </a:r>
            <a:r>
              <a:rPr lang="en-US" altLang="zh-CN" dirty="0"/>
              <a:t>/</a:t>
            </a:r>
            <a:r>
              <a:rPr lang="zh-CN" altLang="en-US" dirty="0"/>
              <a:t>従業員数</a:t>
            </a:r>
            <a:endParaRPr lang="en-US" altLang="zh-CN" dirty="0"/>
          </a:p>
          <a:p>
            <a:pPr marL="914400" lvl="2" indent="0">
              <a:buNone/>
            </a:pPr>
            <a:r>
              <a:rPr lang="zh-CN" altLang="en-US" dirty="0"/>
              <a:t>例）トヨタ（</a:t>
            </a:r>
            <a:r>
              <a:rPr lang="en-US" altLang="zh-CN" dirty="0"/>
              <a:t>2006</a:t>
            </a:r>
            <a:r>
              <a:rPr lang="zh-CN" altLang="en-US" dirty="0"/>
              <a:t>）</a:t>
            </a:r>
            <a:endParaRPr lang="en-US" altLang="zh-CN" dirty="0"/>
          </a:p>
          <a:p>
            <a:pPr marL="1371600" lvl="3" indent="0">
              <a:buNone/>
            </a:pPr>
            <a:r>
              <a:rPr lang="zh-CN" altLang="en-US" dirty="0"/>
              <a:t>付加価値額</a:t>
            </a:r>
            <a:r>
              <a:rPr lang="ja-JP" altLang="en-US"/>
              <a:t>は</a:t>
            </a:r>
            <a:r>
              <a:rPr lang="zh-CN" altLang="en-US" dirty="0"/>
              <a:t>約 </a:t>
            </a:r>
            <a:r>
              <a:rPr lang="en-US" altLang="zh-CN" dirty="0"/>
              <a:t>2 </a:t>
            </a:r>
            <a:r>
              <a:rPr lang="zh-CN" altLang="en-US" dirty="0"/>
              <a:t>兆円</a:t>
            </a:r>
            <a:r>
              <a:rPr lang="en-US" altLang="zh-CN" dirty="0"/>
              <a:t>/</a:t>
            </a:r>
            <a:r>
              <a:rPr lang="zh-CN" altLang="en-US" dirty="0"/>
              <a:t>従業員数約 </a:t>
            </a:r>
            <a:r>
              <a:rPr lang="en-US" altLang="zh-CN" dirty="0"/>
              <a:t>30 </a:t>
            </a:r>
            <a:r>
              <a:rPr lang="zh-CN" altLang="en-US" dirty="0"/>
              <a:t>万</a:t>
            </a:r>
            <a:r>
              <a:rPr lang="en-US" altLang="zh-CN" dirty="0"/>
              <a:t>=</a:t>
            </a:r>
            <a:r>
              <a:rPr lang="zh-CN" altLang="en-US" dirty="0"/>
              <a:t>約</a:t>
            </a:r>
            <a:r>
              <a:rPr lang="en-US" altLang="zh-CN" dirty="0"/>
              <a:t>660</a:t>
            </a:r>
            <a:r>
              <a:rPr lang="zh-CN" altLang="en-US" dirty="0"/>
              <a:t>万円</a:t>
            </a:r>
            <a:endParaRPr lang="en-US" altLang="zh-CN" dirty="0"/>
          </a:p>
          <a:p>
            <a:pPr marL="1371600" lvl="3" indent="0">
              <a:buNone/>
            </a:pPr>
            <a:endParaRPr lang="en-US" altLang="zh-CN" dirty="0"/>
          </a:p>
          <a:p>
            <a:pPr marL="914400" lvl="2" indent="0">
              <a:buNone/>
            </a:pPr>
            <a:r>
              <a:rPr lang="ja-JP" altLang="en-US"/>
              <a:t>ホンダの</a:t>
            </a:r>
            <a:r>
              <a:rPr lang="zh-CN" altLang="en-US" dirty="0"/>
              <a:t>労働生産性</a:t>
            </a:r>
            <a:r>
              <a:rPr lang="en-US" altLang="zh-CN" dirty="0"/>
              <a:t>=</a:t>
            </a:r>
            <a:r>
              <a:rPr lang="zh-CN" altLang="en-US" dirty="0"/>
              <a:t>約 </a:t>
            </a:r>
            <a:r>
              <a:rPr lang="en-US" altLang="zh-CN" dirty="0"/>
              <a:t>347 </a:t>
            </a:r>
            <a:r>
              <a:rPr lang="zh-CN" altLang="en-US" dirty="0"/>
              <a:t>万円，日産</a:t>
            </a:r>
            <a:r>
              <a:rPr lang="ja-JP" altLang="en-US"/>
              <a:t>の</a:t>
            </a:r>
            <a:r>
              <a:rPr lang="zh-CN" altLang="en-US" dirty="0"/>
              <a:t>労働生産性</a:t>
            </a:r>
            <a:r>
              <a:rPr lang="en-US" altLang="zh-CN" dirty="0"/>
              <a:t>=</a:t>
            </a:r>
            <a:r>
              <a:rPr lang="zh-CN" altLang="en-US" dirty="0"/>
              <a:t>約 </a:t>
            </a:r>
            <a:r>
              <a:rPr lang="en-US" altLang="zh-CN" dirty="0"/>
              <a:t>388 </a:t>
            </a:r>
            <a:r>
              <a:rPr lang="zh-CN" altLang="en-US" dirty="0"/>
              <a:t>万円</a:t>
            </a:r>
            <a:endParaRPr lang="en-JP" dirty="0"/>
          </a:p>
        </p:txBody>
      </p:sp>
      <p:sp>
        <p:nvSpPr>
          <p:cNvPr id="4" name="Slide Number Placeholder 3">
            <a:extLst>
              <a:ext uri="{FF2B5EF4-FFF2-40B4-BE49-F238E27FC236}">
                <a16:creationId xmlns:a16="http://schemas.microsoft.com/office/drawing/2014/main" id="{62A802B7-6E4D-C244-579D-98B8DAE7D6CA}"/>
              </a:ext>
            </a:extLst>
          </p:cNvPr>
          <p:cNvSpPr>
            <a:spLocks noGrp="1"/>
          </p:cNvSpPr>
          <p:nvPr>
            <p:ph type="sldNum" sz="quarter" idx="12"/>
          </p:nvPr>
        </p:nvSpPr>
        <p:spPr/>
        <p:txBody>
          <a:bodyPr/>
          <a:lstStyle/>
          <a:p>
            <a:fld id="{A0B73B5B-4D98-3640-AE9D-0B488B8E4F8B}" type="slidenum">
              <a:rPr lang="en-JP" smtClean="0"/>
              <a:t>7</a:t>
            </a:fld>
            <a:endParaRPr lang="en-JP"/>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01286F6-FE7D-AF42-6BAB-8B19C2EC9AFA}"/>
                  </a:ext>
                </a:extLst>
              </p14:cNvPr>
              <p14:cNvContentPartPr/>
              <p14:nvPr/>
            </p14:nvContentPartPr>
            <p14:xfrm>
              <a:off x="1024155" y="2041170"/>
              <a:ext cx="1974600" cy="6840"/>
            </p14:xfrm>
          </p:contentPart>
        </mc:Choice>
        <mc:Fallback>
          <p:pic>
            <p:nvPicPr>
              <p:cNvPr id="5" name="Ink 4">
                <a:extLst>
                  <a:ext uri="{FF2B5EF4-FFF2-40B4-BE49-F238E27FC236}">
                    <a16:creationId xmlns:a16="http://schemas.microsoft.com/office/drawing/2014/main" id="{C01286F6-FE7D-AF42-6BAB-8B19C2EC9AFA}"/>
                  </a:ext>
                </a:extLst>
              </p:cNvPr>
              <p:cNvPicPr/>
              <p:nvPr/>
            </p:nvPicPr>
            <p:blipFill>
              <a:blip r:embed="rId3"/>
              <a:stretch>
                <a:fillRect/>
              </a:stretch>
            </p:blipFill>
            <p:spPr>
              <a:xfrm>
                <a:off x="952155" y="1897530"/>
                <a:ext cx="21182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2B613B7-A169-1C4E-72EB-5E2C9D447F5D}"/>
                  </a:ext>
                </a:extLst>
              </p14:cNvPr>
              <p14:cNvContentPartPr/>
              <p14:nvPr/>
            </p14:nvContentPartPr>
            <p14:xfrm>
              <a:off x="2340675" y="2423850"/>
              <a:ext cx="2825640" cy="238680"/>
            </p14:xfrm>
          </p:contentPart>
        </mc:Choice>
        <mc:Fallback>
          <p:pic>
            <p:nvPicPr>
              <p:cNvPr id="6" name="Ink 5">
                <a:extLst>
                  <a:ext uri="{FF2B5EF4-FFF2-40B4-BE49-F238E27FC236}">
                    <a16:creationId xmlns:a16="http://schemas.microsoft.com/office/drawing/2014/main" id="{D2B613B7-A169-1C4E-72EB-5E2C9D447F5D}"/>
                  </a:ext>
                </a:extLst>
              </p:cNvPr>
              <p:cNvPicPr/>
              <p:nvPr/>
            </p:nvPicPr>
            <p:blipFill>
              <a:blip r:embed="rId5"/>
              <a:stretch>
                <a:fillRect/>
              </a:stretch>
            </p:blipFill>
            <p:spPr>
              <a:xfrm>
                <a:off x="2269035" y="2279850"/>
                <a:ext cx="296928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07DA533-80D0-905D-F90F-03F4FE313AD3}"/>
                  </a:ext>
                </a:extLst>
              </p14:cNvPr>
              <p14:cNvContentPartPr/>
              <p14:nvPr/>
            </p14:nvContentPartPr>
            <p14:xfrm>
              <a:off x="6934275" y="2489370"/>
              <a:ext cx="3867840" cy="64440"/>
            </p14:xfrm>
          </p:contentPart>
        </mc:Choice>
        <mc:Fallback>
          <p:pic>
            <p:nvPicPr>
              <p:cNvPr id="7" name="Ink 6">
                <a:extLst>
                  <a:ext uri="{FF2B5EF4-FFF2-40B4-BE49-F238E27FC236}">
                    <a16:creationId xmlns:a16="http://schemas.microsoft.com/office/drawing/2014/main" id="{607DA533-80D0-905D-F90F-03F4FE313AD3}"/>
                  </a:ext>
                </a:extLst>
              </p:cNvPr>
              <p:cNvPicPr/>
              <p:nvPr/>
            </p:nvPicPr>
            <p:blipFill>
              <a:blip r:embed="rId7"/>
              <a:stretch>
                <a:fillRect/>
              </a:stretch>
            </p:blipFill>
            <p:spPr>
              <a:xfrm>
                <a:off x="6862275" y="2345730"/>
                <a:ext cx="401148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3FC9574-B9A6-B547-ED37-815E302D29BC}"/>
                  </a:ext>
                </a:extLst>
              </p14:cNvPr>
              <p14:cNvContentPartPr/>
              <p14:nvPr/>
            </p14:nvContentPartPr>
            <p14:xfrm>
              <a:off x="10808235" y="2489370"/>
              <a:ext cx="350280" cy="360"/>
            </p14:xfrm>
          </p:contentPart>
        </mc:Choice>
        <mc:Fallback>
          <p:pic>
            <p:nvPicPr>
              <p:cNvPr id="8" name="Ink 7">
                <a:extLst>
                  <a:ext uri="{FF2B5EF4-FFF2-40B4-BE49-F238E27FC236}">
                    <a16:creationId xmlns:a16="http://schemas.microsoft.com/office/drawing/2014/main" id="{33FC9574-B9A6-B547-ED37-815E302D29BC}"/>
                  </a:ext>
                </a:extLst>
              </p:cNvPr>
              <p:cNvPicPr/>
              <p:nvPr/>
            </p:nvPicPr>
            <p:blipFill>
              <a:blip r:embed="rId9"/>
              <a:stretch>
                <a:fillRect/>
              </a:stretch>
            </p:blipFill>
            <p:spPr>
              <a:xfrm>
                <a:off x="10736595" y="2345730"/>
                <a:ext cx="4939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7178937-BDC2-47A6-7805-BC4D5DA93FD5}"/>
                  </a:ext>
                </a:extLst>
              </p14:cNvPr>
              <p14:cNvContentPartPr/>
              <p14:nvPr/>
            </p14:nvContentPartPr>
            <p14:xfrm>
              <a:off x="1489635" y="4589970"/>
              <a:ext cx="2713680" cy="35640"/>
            </p14:xfrm>
          </p:contentPart>
        </mc:Choice>
        <mc:Fallback>
          <p:pic>
            <p:nvPicPr>
              <p:cNvPr id="9" name="Ink 8">
                <a:extLst>
                  <a:ext uri="{FF2B5EF4-FFF2-40B4-BE49-F238E27FC236}">
                    <a16:creationId xmlns:a16="http://schemas.microsoft.com/office/drawing/2014/main" id="{87178937-BDC2-47A6-7805-BC4D5DA93FD5}"/>
                  </a:ext>
                </a:extLst>
              </p:cNvPr>
              <p:cNvPicPr/>
              <p:nvPr/>
            </p:nvPicPr>
            <p:blipFill>
              <a:blip r:embed="rId11"/>
              <a:stretch>
                <a:fillRect/>
              </a:stretch>
            </p:blipFill>
            <p:spPr>
              <a:xfrm>
                <a:off x="1417995" y="4445970"/>
                <a:ext cx="28573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0185516-4CEC-011B-474E-52176515B46F}"/>
                  </a:ext>
                </a:extLst>
              </p14:cNvPr>
              <p14:cNvContentPartPr/>
              <p14:nvPr/>
            </p14:nvContentPartPr>
            <p14:xfrm>
              <a:off x="3750795" y="5234730"/>
              <a:ext cx="771480" cy="46440"/>
            </p14:xfrm>
          </p:contentPart>
        </mc:Choice>
        <mc:Fallback>
          <p:pic>
            <p:nvPicPr>
              <p:cNvPr id="10" name="Ink 9">
                <a:extLst>
                  <a:ext uri="{FF2B5EF4-FFF2-40B4-BE49-F238E27FC236}">
                    <a16:creationId xmlns:a16="http://schemas.microsoft.com/office/drawing/2014/main" id="{40185516-4CEC-011B-474E-52176515B46F}"/>
                  </a:ext>
                </a:extLst>
              </p:cNvPr>
              <p:cNvPicPr/>
              <p:nvPr/>
            </p:nvPicPr>
            <p:blipFill>
              <a:blip r:embed="rId13"/>
              <a:stretch>
                <a:fillRect/>
              </a:stretch>
            </p:blipFill>
            <p:spPr>
              <a:xfrm>
                <a:off x="3678795" y="5090730"/>
                <a:ext cx="9151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9A4074D8-B0B6-2D24-ECC1-C8F0E05096BD}"/>
                  </a:ext>
                </a:extLst>
              </p14:cNvPr>
              <p14:cNvContentPartPr/>
              <p14:nvPr/>
            </p14:nvContentPartPr>
            <p14:xfrm>
              <a:off x="5747355" y="5300610"/>
              <a:ext cx="603720" cy="9000"/>
            </p14:xfrm>
          </p:contentPart>
        </mc:Choice>
        <mc:Fallback>
          <p:pic>
            <p:nvPicPr>
              <p:cNvPr id="11" name="Ink 10">
                <a:extLst>
                  <a:ext uri="{FF2B5EF4-FFF2-40B4-BE49-F238E27FC236}">
                    <a16:creationId xmlns:a16="http://schemas.microsoft.com/office/drawing/2014/main" id="{9A4074D8-B0B6-2D24-ECC1-C8F0E05096BD}"/>
                  </a:ext>
                </a:extLst>
              </p:cNvPr>
              <p:cNvPicPr/>
              <p:nvPr/>
            </p:nvPicPr>
            <p:blipFill>
              <a:blip r:embed="rId15"/>
              <a:stretch>
                <a:fillRect/>
              </a:stretch>
            </p:blipFill>
            <p:spPr>
              <a:xfrm>
                <a:off x="5675715" y="5156970"/>
                <a:ext cx="747360" cy="296640"/>
              </a:xfrm>
              <a:prstGeom prst="rect">
                <a:avLst/>
              </a:prstGeom>
            </p:spPr>
          </p:pic>
        </mc:Fallback>
      </mc:AlternateContent>
    </p:spTree>
    <p:extLst>
      <p:ext uri="{BB962C8B-B14F-4D97-AF65-F5344CB8AC3E}">
        <p14:creationId xmlns:p14="http://schemas.microsoft.com/office/powerpoint/2010/main" val="7547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CCE4-068C-C9CF-00C1-DDCB9495D84F}"/>
              </a:ext>
            </a:extLst>
          </p:cNvPr>
          <p:cNvSpPr>
            <a:spLocks noGrp="1"/>
          </p:cNvSpPr>
          <p:nvPr>
            <p:ph type="title"/>
          </p:nvPr>
        </p:nvSpPr>
        <p:spPr/>
        <p:txBody>
          <a:bodyPr/>
          <a:lstStyle/>
          <a:p>
            <a:r>
              <a:rPr lang="en-JP" dirty="0"/>
              <a:t>簡略化したメリッツ・モデル（部分均衡）</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05F23-C8D1-93B1-7AF4-EFF67B625EA3}"/>
                  </a:ext>
                </a:extLst>
              </p:cNvPr>
              <p:cNvSpPr>
                <a:spLocks noGrp="1"/>
              </p:cNvSpPr>
              <p:nvPr>
                <p:ph idx="1"/>
              </p:nvPr>
            </p:nvSpPr>
            <p:spPr/>
            <p:txBody>
              <a:bodyPr>
                <a:normAutofit fontScale="92500"/>
              </a:bodyPr>
              <a:lstStyle/>
              <a:p>
                <a:pPr marL="0" indent="0">
                  <a:buNone/>
                </a:pPr>
                <a:r>
                  <a:rPr kumimoji="1" lang="zh-CN" altLang="en-US" dirty="0">
                    <a:cs typeface="Cambria Math" charset="0"/>
                  </a:rPr>
                  <a:t>独占的競争市場（財市場）</a:t>
                </a:r>
                <a:endParaRPr kumimoji="1" lang="en-US" altLang="zh-CN" dirty="0">
                  <a:cs typeface="Cambria Math" charset="0"/>
                </a:endParaRPr>
              </a:p>
              <a:p>
                <a:pPr marL="457200" lvl="1" indent="0">
                  <a:buNone/>
                </a:pPr>
                <a:r>
                  <a:rPr kumimoji="1" lang="zh-CN" altLang="en-US" dirty="0">
                    <a:cs typeface="Cambria Math" charset="0"/>
                  </a:rPr>
                  <a:t>無数</a:t>
                </a:r>
                <a:r>
                  <a:rPr kumimoji="1" lang="ja-JP" altLang="en-US">
                    <a:cs typeface="Cambria Math" charset="0"/>
                  </a:rPr>
                  <a:t>の</a:t>
                </a:r>
                <a:r>
                  <a:rPr kumimoji="1" lang="zh-CN" altLang="en-US" dirty="0">
                    <a:cs typeface="Cambria Math" charset="0"/>
                  </a:rPr>
                  <a:t>企業</a:t>
                </a:r>
                <a:r>
                  <a:rPr kumimoji="1" lang="ja-JP" altLang="en-US">
                    <a:cs typeface="Cambria Math" charset="0"/>
                  </a:rPr>
                  <a:t>が </a:t>
                </a:r>
                <a:r>
                  <a:rPr kumimoji="1" lang="zh-CN" altLang="en-US" dirty="0">
                    <a:cs typeface="Cambria Math" charset="0"/>
                  </a:rPr>
                  <a:t>同種</a:t>
                </a:r>
                <a:r>
                  <a:rPr kumimoji="1" lang="ja-JP" altLang="en-US">
                    <a:cs typeface="Cambria Math" charset="0"/>
                  </a:rPr>
                  <a:t>の</a:t>
                </a:r>
                <a:r>
                  <a:rPr kumimoji="1" lang="zh-CN" altLang="en-US" dirty="0">
                    <a:cs typeface="Cambria Math" charset="0"/>
                  </a:rPr>
                  <a:t>財</a:t>
                </a:r>
                <a:r>
                  <a:rPr kumimoji="1" lang="ja-JP" altLang="en-US">
                    <a:cs typeface="Cambria Math" charset="0"/>
                  </a:rPr>
                  <a:t>を</a:t>
                </a:r>
                <a:r>
                  <a:rPr kumimoji="1" lang="zh-CN" altLang="en-US" dirty="0">
                    <a:cs typeface="Cambria Math" charset="0"/>
                  </a:rPr>
                  <a:t>少</a:t>
                </a:r>
                <a:r>
                  <a:rPr kumimoji="1" lang="ja-JP" altLang="en-US">
                    <a:cs typeface="Cambria Math" charset="0"/>
                  </a:rPr>
                  <a:t>しずつ</a:t>
                </a:r>
                <a:r>
                  <a:rPr kumimoji="1" lang="zh-CN" altLang="en-US" dirty="0">
                    <a:cs typeface="Cambria Math" charset="0"/>
                  </a:rPr>
                  <a:t>差別化</a:t>
                </a:r>
                <a:r>
                  <a:rPr kumimoji="1" lang="ja-JP" altLang="en-US">
                    <a:cs typeface="Cambria Math" charset="0"/>
                  </a:rPr>
                  <a:t>して</a:t>
                </a:r>
                <a:r>
                  <a:rPr kumimoji="1" lang="zh-CN" altLang="en-US" dirty="0">
                    <a:cs typeface="Cambria Math" charset="0"/>
                  </a:rPr>
                  <a:t>販売</a:t>
                </a:r>
                <a:r>
                  <a:rPr kumimoji="1" lang="ja-JP" altLang="en-US">
                    <a:cs typeface="Cambria Math" charset="0"/>
                  </a:rPr>
                  <a:t>し，</a:t>
                </a:r>
                <a:r>
                  <a:rPr kumimoji="1" lang="zh-CN" altLang="en-US" dirty="0">
                    <a:cs typeface="Cambria Math" charset="0"/>
                  </a:rPr>
                  <a:t>競争</a:t>
                </a:r>
                <a:r>
                  <a:rPr kumimoji="1" lang="ja-JP" altLang="en-US">
                    <a:cs typeface="Cambria Math" charset="0"/>
                  </a:rPr>
                  <a:t>しあっている</a:t>
                </a:r>
                <a:endParaRPr kumimoji="1" lang="en-US" altLang="ja-JP" dirty="0">
                  <a:cs typeface="Cambria Math" charset="0"/>
                </a:endParaRPr>
              </a:p>
              <a:p>
                <a:pPr marL="457200" lvl="1" indent="0">
                  <a:buNone/>
                </a:pPr>
                <a:endParaRPr kumimoji="1" lang="en-US" altLang="ja-JP" dirty="0">
                  <a:cs typeface="Cambria Math" charset="0"/>
                </a:endParaRPr>
              </a:p>
              <a:p>
                <a:pPr marL="0" indent="0">
                  <a:buNone/>
                </a:pPr>
                <a:r>
                  <a:rPr lang="en-JP"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dirty="0"/>
                  <a:t>)：</a:t>
                </a:r>
              </a:p>
              <a:p>
                <a:pPr marL="0" indent="0">
                  <a:buNone/>
                </a:pPr>
                <a:endParaRPr kumimoji="1" lang="en-US" altLang="ja-JP" dirty="0">
                  <a:cs typeface="Cambria Math" charset="0"/>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m:oMathPara>
                </a14:m>
                <a:endParaRPr kumimoji="1" lang="en-US" altLang="ja-JP" sz="2800" dirty="0"/>
              </a:p>
              <a:p>
                <a:pPr marL="0" indent="0">
                  <a:buNone/>
                </a:pPr>
                <a:endParaRPr kumimoji="1" lang="ja-JP" altLang="en-US" sz="2800" dirty="0"/>
              </a:p>
              <a:p>
                <a:r>
                  <a:rPr lang="en-JP" dirty="0"/>
                  <a:t>ここで、</a:t>
                </a:r>
                <a:r>
                  <a:rPr kumimoji="1" lang="en-US" altLang="ja-JP" sz="2800" b="0" dirty="0">
                    <a:ea typeface="Cambria Math" charset="0"/>
                    <a:cs typeface="Cambria Math" charset="0"/>
                  </a:rPr>
                  <a:t> </a:t>
                </a:r>
                <a14:m>
                  <m:oMath xmlns:m="http://schemas.openxmlformats.org/officeDocument/2006/math">
                    <m:r>
                      <a:rPr kumimoji="1" lang="en-US" altLang="ja-JP" sz="2800" b="0" i="1" smtClean="0">
                        <a:latin typeface="Cambria Math" charset="0"/>
                        <a:ea typeface="Cambria Math" charset="0"/>
                        <a:cs typeface="Cambria Math" charset="0"/>
                      </a:rPr>
                      <m:t>𝜑</m:t>
                    </m:r>
                  </m:oMath>
                </a14:m>
                <a:r>
                  <a:rPr lang="en-JP" dirty="0"/>
                  <a:t>=企業の生産性(“バーファイ”と読む)。</a:t>
                </a:r>
              </a:p>
              <a:p>
                <a:r>
                  <a:rPr lang="en-JP" dirty="0"/>
                  <a:t>20は「</a:t>
                </a:r>
                <a:r>
                  <a:rPr lang="zh-CN" altLang="en-US" dirty="0"/>
                  <a:t>国内供給</a:t>
                </a:r>
                <a:r>
                  <a:rPr lang="ja-JP" altLang="en-US"/>
                  <a:t>の</a:t>
                </a:r>
                <a:r>
                  <a:rPr lang="zh-CN" altLang="en-US" dirty="0"/>
                  <a:t>固定費用</a:t>
                </a:r>
                <a:r>
                  <a:rPr lang="en-JP" dirty="0"/>
                  <a:t>」（</a:t>
                </a:r>
                <a:r>
                  <a:rPr lang="zh-CN" altLang="en-US" dirty="0"/>
                  <a:t>販路</a:t>
                </a:r>
                <a:r>
                  <a:rPr lang="ja-JP" altLang="en-US"/>
                  <a:t>を</a:t>
                </a:r>
                <a:r>
                  <a:rPr lang="zh-CN" altLang="en-US" dirty="0"/>
                  <a:t>開拓</a:t>
                </a:r>
                <a:r>
                  <a:rPr lang="ja-JP" altLang="en-US"/>
                  <a:t>する</a:t>
                </a:r>
                <a:r>
                  <a:rPr lang="zh-CN" altLang="en-US" dirty="0"/>
                  <a:t>費用，工場</a:t>
                </a:r>
                <a:r>
                  <a:rPr lang="ja-JP" altLang="en-US"/>
                  <a:t>を</a:t>
                </a:r>
                <a:r>
                  <a:rPr lang="zh-CN" altLang="en-US" dirty="0"/>
                  <a:t>維持</a:t>
                </a:r>
                <a:r>
                  <a:rPr lang="ja-JP" altLang="en-US"/>
                  <a:t>するための</a:t>
                </a:r>
                <a:r>
                  <a:rPr lang="zh-CN" altLang="en-US" dirty="0"/>
                  <a:t>費用</a:t>
                </a:r>
                <a:r>
                  <a:rPr lang="ja-JP" altLang="en-US"/>
                  <a:t>など，</a:t>
                </a:r>
                <a:r>
                  <a:rPr lang="zh-CN" altLang="en-US" dirty="0"/>
                  <a:t>国内市場</a:t>
                </a:r>
                <a:r>
                  <a:rPr lang="ja-JP" altLang="en-US"/>
                  <a:t>に</a:t>
                </a:r>
                <a:r>
                  <a:rPr lang="zh-CN" altLang="en-US" dirty="0"/>
                  <a:t>財</a:t>
                </a:r>
                <a:r>
                  <a:rPr lang="ja-JP" altLang="en-US"/>
                  <a:t>を</a:t>
                </a:r>
                <a:r>
                  <a:rPr lang="zh-CN" altLang="en-US" dirty="0"/>
                  <a:t>供給</a:t>
                </a:r>
                <a:r>
                  <a:rPr lang="ja-JP" altLang="en-US"/>
                  <a:t>するうえで</a:t>
                </a:r>
                <a:r>
                  <a:rPr lang="zh-CN" altLang="en-US" dirty="0"/>
                  <a:t>必要</a:t>
                </a:r>
                <a:r>
                  <a:rPr lang="ja-JP" altLang="en-US"/>
                  <a:t>となる</a:t>
                </a:r>
                <a:r>
                  <a:rPr lang="zh-CN" altLang="en-US" dirty="0"/>
                  <a:t>固定的費用</a:t>
                </a:r>
                <a:r>
                  <a:rPr lang="en-JP" dirty="0"/>
                  <a:t>）</a:t>
                </a:r>
              </a:p>
            </p:txBody>
          </p:sp>
        </mc:Choice>
        <mc:Fallback xmlns="">
          <p:sp>
            <p:nvSpPr>
              <p:cNvPr id="3" name="Content Placeholder 2">
                <a:extLst>
                  <a:ext uri="{FF2B5EF4-FFF2-40B4-BE49-F238E27FC236}">
                    <a16:creationId xmlns:a16="http://schemas.microsoft.com/office/drawing/2014/main" id="{DF305F23-C8D1-93B1-7AF4-EFF67B625EA3}"/>
                  </a:ext>
                </a:extLst>
              </p:cNvPr>
              <p:cNvSpPr>
                <a:spLocks noGrp="1" noRot="1" noChangeAspect="1" noMove="1" noResize="1" noEditPoints="1" noAdjustHandles="1" noChangeArrowheads="1" noChangeShapeType="1" noTextEdit="1"/>
              </p:cNvSpPr>
              <p:nvPr>
                <p:ph idx="1"/>
              </p:nvPr>
            </p:nvSpPr>
            <p:spPr>
              <a:blipFill>
                <a:blip r:embed="rId2"/>
                <a:stretch>
                  <a:fillRect l="-1086" t="-2035" r="-483" b="-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E5D362E-5934-9528-CAC7-96CF4FB86761}"/>
              </a:ext>
            </a:extLst>
          </p:cNvPr>
          <p:cNvSpPr>
            <a:spLocks noGrp="1"/>
          </p:cNvSpPr>
          <p:nvPr>
            <p:ph type="sldNum" sz="quarter" idx="12"/>
          </p:nvPr>
        </p:nvSpPr>
        <p:spPr/>
        <p:txBody>
          <a:bodyPr/>
          <a:lstStyle/>
          <a:p>
            <a:fld id="{A0B73B5B-4D98-3640-AE9D-0B488B8E4F8B}" type="slidenum">
              <a:rPr lang="en-JP" smtClean="0"/>
              <a:t>8</a:t>
            </a:fld>
            <a:endParaRPr lang="en-JP"/>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308510-2936-E77A-2029-6AD11AA3AE14}"/>
                  </a:ext>
                </a:extLst>
              </p14:cNvPr>
              <p14:cNvContentPartPr/>
              <p14:nvPr/>
            </p14:nvContentPartPr>
            <p14:xfrm>
              <a:off x="907515" y="1983210"/>
              <a:ext cx="3572280" cy="47160"/>
            </p14:xfrm>
          </p:contentPart>
        </mc:Choice>
        <mc:Fallback>
          <p:pic>
            <p:nvPicPr>
              <p:cNvPr id="5" name="Ink 4">
                <a:extLst>
                  <a:ext uri="{FF2B5EF4-FFF2-40B4-BE49-F238E27FC236}">
                    <a16:creationId xmlns:a16="http://schemas.microsoft.com/office/drawing/2014/main" id="{42308510-2936-E77A-2029-6AD11AA3AE14}"/>
                  </a:ext>
                </a:extLst>
              </p:cNvPr>
              <p:cNvPicPr/>
              <p:nvPr/>
            </p:nvPicPr>
            <p:blipFill>
              <a:blip r:embed="rId4"/>
              <a:stretch>
                <a:fillRect/>
              </a:stretch>
            </p:blipFill>
            <p:spPr>
              <a:xfrm>
                <a:off x="835875" y="1839210"/>
                <a:ext cx="371592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597F4D93-AFA2-BFE6-02C1-DDB43616E518}"/>
                  </a:ext>
                </a:extLst>
              </p14:cNvPr>
              <p14:cNvContentPartPr/>
              <p14:nvPr/>
            </p14:nvContentPartPr>
            <p14:xfrm>
              <a:off x="6288435" y="4192170"/>
              <a:ext cx="360" cy="360"/>
            </p14:xfrm>
          </p:contentPart>
        </mc:Choice>
        <mc:Fallback>
          <p:pic>
            <p:nvPicPr>
              <p:cNvPr id="6" name="Ink 5">
                <a:extLst>
                  <a:ext uri="{FF2B5EF4-FFF2-40B4-BE49-F238E27FC236}">
                    <a16:creationId xmlns:a16="http://schemas.microsoft.com/office/drawing/2014/main" id="{597F4D93-AFA2-BFE6-02C1-DDB43616E518}"/>
                  </a:ext>
                </a:extLst>
              </p:cNvPr>
              <p:cNvPicPr/>
              <p:nvPr/>
            </p:nvPicPr>
            <p:blipFill>
              <a:blip r:embed="rId6"/>
              <a:stretch>
                <a:fillRect/>
              </a:stretch>
            </p:blipFill>
            <p:spPr>
              <a:xfrm>
                <a:off x="6216435" y="4048530"/>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EEE3E205-4C6E-0FA9-555C-4D4997B7904C}"/>
                  </a:ext>
                </a:extLst>
              </p14:cNvPr>
              <p14:cNvContentPartPr/>
              <p14:nvPr/>
            </p14:nvContentPartPr>
            <p14:xfrm>
              <a:off x="1028115" y="3267690"/>
              <a:ext cx="1827720" cy="13320"/>
            </p14:xfrm>
          </p:contentPart>
        </mc:Choice>
        <mc:Fallback>
          <p:pic>
            <p:nvPicPr>
              <p:cNvPr id="7" name="Ink 6">
                <a:extLst>
                  <a:ext uri="{FF2B5EF4-FFF2-40B4-BE49-F238E27FC236}">
                    <a16:creationId xmlns:a16="http://schemas.microsoft.com/office/drawing/2014/main" id="{EEE3E205-4C6E-0FA9-555C-4D4997B7904C}"/>
                  </a:ext>
                </a:extLst>
              </p:cNvPr>
              <p:cNvPicPr/>
              <p:nvPr/>
            </p:nvPicPr>
            <p:blipFill>
              <a:blip r:embed="rId8"/>
              <a:stretch>
                <a:fillRect/>
              </a:stretch>
            </p:blipFill>
            <p:spPr>
              <a:xfrm>
                <a:off x="956475" y="3123690"/>
                <a:ext cx="19713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9D94DCD6-C043-F84C-2E0A-9410AB9B0106}"/>
                  </a:ext>
                </a:extLst>
              </p14:cNvPr>
              <p14:cNvContentPartPr/>
              <p14:nvPr/>
            </p14:nvContentPartPr>
            <p14:xfrm>
              <a:off x="2314035" y="5063010"/>
              <a:ext cx="2266560" cy="42840"/>
            </p14:xfrm>
          </p:contentPart>
        </mc:Choice>
        <mc:Fallback>
          <p:pic>
            <p:nvPicPr>
              <p:cNvPr id="8" name="Ink 7">
                <a:extLst>
                  <a:ext uri="{FF2B5EF4-FFF2-40B4-BE49-F238E27FC236}">
                    <a16:creationId xmlns:a16="http://schemas.microsoft.com/office/drawing/2014/main" id="{9D94DCD6-C043-F84C-2E0A-9410AB9B0106}"/>
                  </a:ext>
                </a:extLst>
              </p:cNvPr>
              <p:cNvPicPr/>
              <p:nvPr/>
            </p:nvPicPr>
            <p:blipFill>
              <a:blip r:embed="rId10"/>
              <a:stretch>
                <a:fillRect/>
              </a:stretch>
            </p:blipFill>
            <p:spPr>
              <a:xfrm>
                <a:off x="2242035" y="4919370"/>
                <a:ext cx="2410200" cy="330480"/>
              </a:xfrm>
              <a:prstGeom prst="rect">
                <a:avLst/>
              </a:prstGeom>
            </p:spPr>
          </p:pic>
        </mc:Fallback>
      </mc:AlternateContent>
    </p:spTree>
    <p:extLst>
      <p:ext uri="{BB962C8B-B14F-4D97-AF65-F5344CB8AC3E}">
        <p14:creationId xmlns:p14="http://schemas.microsoft.com/office/powerpoint/2010/main" val="285166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6002-C2AF-A1B7-7E52-45DF8517917B}"/>
              </a:ext>
            </a:extLst>
          </p:cNvPr>
          <p:cNvSpPr>
            <a:spLocks noGrp="1"/>
          </p:cNvSpPr>
          <p:nvPr>
            <p:ph type="title"/>
          </p:nvPr>
        </p:nvSpPr>
        <p:spPr/>
        <p:txBody>
          <a:bodyPr>
            <a:normAutofit/>
          </a:bodyPr>
          <a:lstStyle/>
          <a:p>
            <a:r>
              <a:rPr lang="zh-CN" altLang="en-US" dirty="0"/>
              <a:t>輸出利潤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1428D-BE02-F7A7-DEC8-A00CEDA26161}"/>
                  </a:ext>
                </a:extLst>
              </p:cNvPr>
              <p:cNvSpPr>
                <a:spLocks noGrp="1"/>
              </p:cNvSpPr>
              <p:nvPr>
                <p:ph idx="1"/>
              </p:nvPr>
            </p:nvSpPr>
            <p:spPr/>
            <p:txBody>
              <a:bodyPr>
                <a:normAutofit lnSpcReduction="10000"/>
              </a:bodyPr>
              <a:lstStyle/>
              <a:p>
                <a:pPr marL="0" indent="0">
                  <a:buNone/>
                </a:pPr>
                <a:r>
                  <a:rPr lang="zh-CN" altLang="en-US" dirty="0"/>
                  <a:t>輸出利潤</a:t>
                </a:r>
                <a:r>
                  <a:rPr lang="en-US" altLang="zh-CN"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dirty="0"/>
                  <a:t>):</a:t>
                </a:r>
              </a:p>
              <a:p>
                <a:pPr marL="0" indent="0">
                  <a:buNone/>
                </a:pPr>
                <a:endParaRPr lang="en-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ここで、</a:t>
                </a:r>
                <a:r>
                  <a:rPr lang="en-US" altLang="ja-JP" dirty="0"/>
                  <a:t>40</a:t>
                </a:r>
                <a:r>
                  <a:rPr lang="ja-JP" altLang="en-US"/>
                  <a:t>の</a:t>
                </a:r>
                <a:r>
                  <a:rPr lang="zh-CN" altLang="en-US" dirty="0"/>
                  <a:t>部分</a:t>
                </a:r>
                <a:r>
                  <a:rPr lang="ja-JP" altLang="en-US"/>
                  <a:t>は</a:t>
                </a:r>
                <a:r>
                  <a:rPr lang="zh-CN" altLang="en-US" dirty="0"/>
                  <a:t>輸出</a:t>
                </a:r>
                <a:r>
                  <a:rPr lang="ja-JP" altLang="en-US"/>
                  <a:t>の</a:t>
                </a:r>
                <a:r>
                  <a:rPr lang="zh-CN" altLang="en-US" dirty="0"/>
                  <a:t>固定費用（外国市場</a:t>
                </a:r>
                <a:r>
                  <a:rPr lang="ja-JP" altLang="en-US"/>
                  <a:t>における</a:t>
                </a:r>
                <a:r>
                  <a:rPr lang="zh-CN" altLang="en-US" dirty="0"/>
                  <a:t>販路開拓費、情報収集費</a:t>
                </a:r>
                <a:r>
                  <a:rPr lang="ja-JP" altLang="en-US"/>
                  <a:t>など，</a:t>
                </a:r>
                <a:r>
                  <a:rPr lang="zh-CN" altLang="en-US" dirty="0"/>
                  <a:t>輸出</a:t>
                </a:r>
                <a:r>
                  <a:rPr lang="ja-JP" altLang="en-US"/>
                  <a:t>を</a:t>
                </a:r>
                <a:r>
                  <a:rPr lang="zh-CN" altLang="en-US" dirty="0"/>
                  <a:t>行</a:t>
                </a:r>
                <a:r>
                  <a:rPr lang="ja-JP" altLang="en-US"/>
                  <a:t>ううえでの</a:t>
                </a:r>
                <a:r>
                  <a:rPr lang="zh-CN" altLang="en-US" dirty="0"/>
                  <a:t>固定的</a:t>
                </a:r>
                <a:r>
                  <a:rPr lang="ja-JP" altLang="en-US"/>
                  <a:t>な</a:t>
                </a:r>
                <a:r>
                  <a:rPr lang="zh-CN" altLang="en-US" dirty="0"/>
                  <a:t>費用）</a:t>
                </a:r>
                <a:endParaRPr lang="en-US" altLang="zh-CN" dirty="0"/>
              </a:p>
              <a:p>
                <a:pPr lvl="1"/>
                <a:r>
                  <a:rPr lang="zh-CN" altLang="en-US" dirty="0"/>
                  <a:t>輸出固定費用</a:t>
                </a:r>
                <a:r>
                  <a:rPr lang="ja-JP" altLang="en-US"/>
                  <a:t>は，</a:t>
                </a:r>
                <a:r>
                  <a:rPr lang="zh-CN" altLang="en-US" dirty="0"/>
                  <a:t>国内生産固定費用</a:t>
                </a:r>
                <a:r>
                  <a:rPr lang="ja-JP" altLang="en-US"/>
                  <a:t>よりも</a:t>
                </a:r>
                <a:r>
                  <a:rPr lang="zh-CN" altLang="en-US" dirty="0"/>
                  <a:t>高</a:t>
                </a:r>
                <a:r>
                  <a:rPr lang="ja-JP" altLang="en-US"/>
                  <a:t>いと</a:t>
                </a:r>
                <a:r>
                  <a:rPr lang="zh-CN" altLang="en-US" dirty="0"/>
                  <a:t>仮定</a:t>
                </a:r>
                <a:endParaRPr lang="en-US" altLang="zh-CN" dirty="0"/>
              </a:p>
              <a:p>
                <a:r>
                  <a:rPr lang="zh-CN" altLang="en-US" dirty="0"/>
                  <a:t>輸出利潤式</a:t>
                </a:r>
                <a:r>
                  <a:rPr lang="ja-JP" altLang="en-US"/>
                  <a:t>の</a:t>
                </a:r>
                <a:r>
                  <a:rPr lang="zh-CN" altLang="en-US" dirty="0"/>
                  <a:t>傾</a:t>
                </a:r>
                <a:r>
                  <a:rPr lang="ja-JP" altLang="en-US"/>
                  <a:t>き</a:t>
                </a:r>
                <a:r>
                  <a:rPr lang="en-US" altLang="ja-JP" dirty="0"/>
                  <a:t>(</a:t>
                </a:r>
                <a:r>
                  <a:rPr lang="zh-CN" altLang="en-US" dirty="0"/>
                  <a:t>生産性</a:t>
                </a:r>
                <a:r>
                  <a:rPr lang="ja-JP" altLang="en-US"/>
                  <a:t>の</a:t>
                </a:r>
                <a:r>
                  <a:rPr lang="zh-CN" altLang="en-US" dirty="0"/>
                  <a:t>係数</a:t>
                </a:r>
                <a:r>
                  <a:rPr lang="en-US" altLang="zh-CN" dirty="0"/>
                  <a:t>)</a:t>
                </a:r>
                <a:r>
                  <a:rPr lang="en-US" altLang="ja-JP" dirty="0"/>
                  <a:t>2</a:t>
                </a:r>
                <a:r>
                  <a:rPr lang="ja-JP" altLang="en-US"/>
                  <a:t>は国内利潤式の傾きより小さい</a:t>
                </a:r>
                <a:endParaRPr lang="en-US" altLang="ja-JP" dirty="0"/>
              </a:p>
              <a:p>
                <a:pPr lvl="1"/>
                <a:r>
                  <a:rPr lang="zh-CN" altLang="en-US" dirty="0"/>
                  <a:t>外国</a:t>
                </a:r>
                <a:r>
                  <a:rPr lang="ja-JP" altLang="en-US"/>
                  <a:t>への</a:t>
                </a:r>
                <a:r>
                  <a:rPr lang="zh-CN" altLang="en-US" dirty="0"/>
                  <a:t>輸送費</a:t>
                </a:r>
                <a:r>
                  <a:rPr lang="ja-JP" altLang="en-US"/>
                  <a:t>や</a:t>
                </a:r>
                <a:r>
                  <a:rPr lang="zh-CN" altLang="en-US" dirty="0"/>
                  <a:t>関税</a:t>
                </a:r>
                <a:r>
                  <a:rPr lang="ja-JP" altLang="en-US"/>
                  <a:t>のため，</a:t>
                </a:r>
                <a:r>
                  <a:rPr lang="zh-CN" altLang="en-US" dirty="0"/>
                  <a:t>利潤</a:t>
                </a:r>
                <a:r>
                  <a:rPr lang="ja-JP" altLang="en-US"/>
                  <a:t>が</a:t>
                </a:r>
                <a:r>
                  <a:rPr lang="zh-CN" altLang="en-US" dirty="0"/>
                  <a:t>得にくいため。</a:t>
                </a:r>
                <a:endParaRPr lang="en-JP" dirty="0"/>
              </a:p>
            </p:txBody>
          </p:sp>
        </mc:Choice>
        <mc:Fallback xmlns="">
          <p:sp>
            <p:nvSpPr>
              <p:cNvPr id="3" name="Content Placeholder 2">
                <a:extLst>
                  <a:ext uri="{FF2B5EF4-FFF2-40B4-BE49-F238E27FC236}">
                    <a16:creationId xmlns:a16="http://schemas.microsoft.com/office/drawing/2014/main" id="{D591428D-BE02-F7A7-DEC8-A00CEDA26161}"/>
                  </a:ext>
                </a:extLst>
              </p:cNvPr>
              <p:cNvSpPr>
                <a:spLocks noGrp="1" noRot="1" noChangeAspect="1" noMove="1" noResize="1" noEditPoints="1" noAdjustHandles="1" noChangeArrowheads="1" noChangeShapeType="1" noTextEdit="1"/>
              </p:cNvSpPr>
              <p:nvPr>
                <p:ph idx="1"/>
              </p:nvPr>
            </p:nvSpPr>
            <p:spPr>
              <a:blipFill>
                <a:blip r:embed="rId2"/>
                <a:stretch>
                  <a:fillRect l="-1206" t="-3779" r="-325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B112AD1-0C74-80E7-BF96-C7CB00440ABE}"/>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10809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2680</Words>
  <Application>Microsoft Macintosh PowerPoint</Application>
  <PresentationFormat>Widescreen</PresentationFormat>
  <Paragraphs>290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MS PGothic</vt:lpstr>
      <vt:lpstr>Arial</vt:lpstr>
      <vt:lpstr>Calibri</vt:lpstr>
      <vt:lpstr>Cambria Math</vt:lpstr>
      <vt:lpstr>Times New Roman</vt:lpstr>
      <vt:lpstr>Office Theme</vt:lpstr>
      <vt:lpstr>第7章 新・新貿易理論</vt:lpstr>
      <vt:lpstr>PowerPoint Presentation</vt:lpstr>
      <vt:lpstr>本章の問い</vt:lpstr>
      <vt:lpstr>1 ミクロデータが明らかにした貿易の実像</vt:lpstr>
      <vt:lpstr>PowerPoint Presentation</vt:lpstr>
      <vt:lpstr>新・新貿易理論</vt:lpstr>
      <vt:lpstr>2 新・新貿易理論の登場</vt:lpstr>
      <vt:lpstr>簡略化したメリッツ・モデル（部分均衡）</vt:lpstr>
      <vt:lpstr>輸出利潤</vt:lpstr>
      <vt:lpstr>PowerPoint Presentation</vt:lpstr>
      <vt:lpstr>閾値(cutoffs)</vt:lpstr>
      <vt:lpstr>PowerPoint Presentation</vt:lpstr>
      <vt:lpstr>貿易自由化の効果</vt:lpstr>
      <vt:lpstr>PowerPoint Presentation</vt:lpstr>
      <vt:lpstr>PowerPoint Presentation</vt:lpstr>
      <vt:lpstr>再配分効果(メリッツ効果)</vt:lpstr>
      <vt:lpstr>3 輸出と外国直接投資</vt:lpstr>
      <vt:lpstr>近接集中背反仮説</vt:lpstr>
      <vt:lpstr>HMYモデル</vt:lpstr>
      <vt:lpstr>FDI 利潤</vt:lpstr>
      <vt:lpstr>FDI閾値</vt:lpstr>
      <vt:lpstr>PowerPoint Presentation</vt:lpstr>
      <vt:lpstr>生産性順序</vt:lpstr>
      <vt:lpstr>PowerPoint Presentation</vt:lpstr>
      <vt:lpstr>4 国際調達</vt:lpstr>
      <vt:lpstr>アントラス = ヘルプマン・モデル</vt:lpstr>
      <vt:lpstr>生産委託</vt:lpstr>
      <vt:lpstr>外国生産委託の利潤式の特徴</vt:lpstr>
      <vt:lpstr>PowerPoint Presentation</vt:lpstr>
      <vt:lpstr>企業の調達戦略</vt:lpstr>
      <vt:lpstr>生産性順序</vt:lpstr>
      <vt:lpstr>固定費用に関する仮定例</vt:lpstr>
      <vt:lpstr>利潤式の傾きに関する仮定例</vt:lpstr>
      <vt:lpstr>自社生産の利潤式</vt:lpstr>
      <vt:lpstr>生産委託(再掲)</vt:lpstr>
      <vt:lpstr>PowerPoint Presentation</vt:lpstr>
      <vt:lpstr>5 新・新貿易理論に基づく貿易データの分析</vt:lpstr>
      <vt:lpstr>貿易の外延と内延</vt:lpstr>
      <vt:lpstr>輸出総額の分解例</vt:lpstr>
      <vt:lpstr>貿易の外延の重要性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152</cp:revision>
  <dcterms:created xsi:type="dcterms:W3CDTF">2022-12-03T12:36:26Z</dcterms:created>
  <dcterms:modified xsi:type="dcterms:W3CDTF">2023-11-14T12:22:03Z</dcterms:modified>
</cp:coreProperties>
</file>