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75494" autoAdjust="0"/>
  </p:normalViewPr>
  <p:slideViewPr>
    <p:cSldViewPr snapToGrid="0">
      <p:cViewPr varScale="1">
        <p:scale>
          <a:sx n="70" d="100"/>
          <a:sy n="70" d="100"/>
        </p:scale>
        <p:origin x="157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8CCF5F-AFD5-4714-B075-B09EB9D94575}" type="datetimeFigureOut">
              <a:rPr kumimoji="1" lang="ja-JP" altLang="en-US" smtClean="0"/>
              <a:t>2023/11/28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076E08-7C7D-4000-9109-149EC2C3E99A}" type="slidenum">
              <a:rPr kumimoji="1" lang="ja-JP" altLang="en-US" smtClean="0"/>
              <a:t>‹#›</a:t>
            </a:fld>
            <a:endParaRPr kumimoji="1" lang="ja-JP" altLang="en-US"/>
          </a:p>
        </p:txBody>
      </p:sp>
    </p:spTree>
    <p:extLst>
      <p:ext uri="{BB962C8B-B14F-4D97-AF65-F5344CB8AC3E}">
        <p14:creationId xmlns:p14="http://schemas.microsoft.com/office/powerpoint/2010/main" val="397562827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&lt;</a:t>
                </a:r>
                <a:r>
                  <a:rPr lang="ja-JP" altLang="en-US" sz="1800" kern="100" dirty="0">
                    <a:effectLst/>
                    <a:latin typeface="Century" panose="02040604050505020304" pitchFamily="18" charset="0"/>
                    <a:ea typeface="ＭＳ 明朝" panose="02020609040205080304" pitchFamily="17" charset="-128"/>
                    <a:cs typeface="Times New Roman" panose="02020603050405020304" pitchFamily="18" charset="0"/>
                  </a:rPr>
                  <a:t>自由貿易時</a:t>
                </a:r>
                <a:r>
                  <a:rPr lang="en-US"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自由貿易時に達成される国際価格は</a:t>
                </a:r>
                <a14:m>
                  <m:oMath xmlns:m="http://schemas.openxmlformats.org/officeDocument/2006/math">
                    <m:sSup>
                      <m:sSupPr>
                        <m:ctrlPr>
                          <a:rPr lang="ja-JP" altLang="ja-JP" sz="18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𝑃</m:t>
                        </m:r>
                      </m:e>
                      <m:sup>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m:t>
                        </m:r>
                      </m:sup>
                    </m:sSup>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=1</m:t>
                    </m:r>
                    <m:r>
                      <a:rPr lang="en-US" altLang="ja-JP" sz="1800" b="0" i="1" kern="100" smtClean="0">
                        <a:effectLst/>
                        <a:latin typeface="Cambria Math" panose="02040503050406030204" pitchFamily="18" charset="0"/>
                        <a:ea typeface="ＭＳ 明朝" panose="02020609040205080304" pitchFamily="17" charset="-128"/>
                        <a:cs typeface="Times New Roman" panose="02020603050405020304" pitchFamily="18" charset="0"/>
                      </a:rPr>
                      <m:t>3</m:t>
                    </m:r>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0</m:t>
                    </m:r>
                  </m:oMath>
                </a14:m>
                <a:r>
                  <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万円である。</a:t>
                </a:r>
                <a:endParaRPr lang="en-US" alt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自由貿易であれば日本のマグロ需要は（１）の横軸の</a:t>
                </a:r>
                <a:r>
                  <a:rPr lang="en-US"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D</a:t>
                </a:r>
                <a:r>
                  <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a:t>
                </a:r>
                <a14:m>
                  <m:oMath xmlns:m="http://schemas.openxmlformats.org/officeDocument/2006/math">
                    <m:sSup>
                      <m:sSupPr>
                        <m:ctrlPr>
                          <a:rPr lang="ja-JP" altLang="ja-JP" sz="18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𝐷</m:t>
                        </m:r>
                      </m:e>
                      <m:sup>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𝐽</m:t>
                        </m:r>
                      </m:sup>
                    </m:sSup>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=−1</m:t>
                    </m:r>
                    <m:r>
                      <a:rPr lang="en-US" altLang="ja-JP" sz="1800" b="0" i="1" kern="100" smtClean="0">
                        <a:effectLst/>
                        <a:latin typeface="Cambria Math" panose="02040503050406030204" pitchFamily="18" charset="0"/>
                        <a:ea typeface="ＭＳ 明朝" panose="02020609040205080304" pitchFamily="17" charset="-128"/>
                        <a:cs typeface="Times New Roman" panose="02020603050405020304" pitchFamily="18" charset="0"/>
                      </a:rPr>
                      <m:t>30</m:t>
                    </m:r>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+300=</m:t>
                    </m:r>
                    <m:r>
                      <a:rPr lang="en-US" altLang="ja-JP" sz="1800" b="0" i="1" kern="100" smtClean="0">
                        <a:effectLst/>
                        <a:latin typeface="Cambria Math" panose="02040503050406030204" pitchFamily="18" charset="0"/>
                        <a:ea typeface="ＭＳ 明朝" panose="02020609040205080304" pitchFamily="17" charset="-128"/>
                        <a:cs typeface="Times New Roman" panose="02020603050405020304" pitchFamily="18" charset="0"/>
                      </a:rPr>
                      <m:t>17</m:t>
                    </m:r>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0</m:t>
                    </m:r>
                  </m:oMath>
                </a14:m>
                <a:r>
                  <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）まで、国産マグロの供給は</a:t>
                </a:r>
                <a:r>
                  <a:rPr lang="en-US"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S</a:t>
                </a:r>
                <a:r>
                  <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a:t>
                </a:r>
                <a14:m>
                  <m:oMath xmlns:m="http://schemas.openxmlformats.org/officeDocument/2006/math">
                    <m:sSup>
                      <m:sSupPr>
                        <m:ctrlPr>
                          <a:rPr lang="ja-JP" altLang="ja-JP" sz="18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𝑆</m:t>
                        </m:r>
                      </m:e>
                      <m:sup>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𝐽</m:t>
                        </m:r>
                      </m:sup>
                    </m:sSup>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=1</m:t>
                    </m:r>
                    <m:r>
                      <a:rPr lang="en-US" altLang="ja-JP" sz="1800" b="0" i="1" kern="100" smtClean="0">
                        <a:effectLst/>
                        <a:latin typeface="Cambria Math" panose="02040503050406030204" pitchFamily="18" charset="0"/>
                        <a:ea typeface="ＭＳ 明朝" panose="02020609040205080304" pitchFamily="17" charset="-128"/>
                        <a:cs typeface="Times New Roman" panose="02020603050405020304" pitchFamily="18" charset="0"/>
                      </a:rPr>
                      <m:t>3</m:t>
                    </m:r>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0</m:t>
                    </m:r>
                    <m:r>
                      <a:rPr lang="en-US" altLang="ja-JP" sz="1800" b="0" i="1" kern="100" smtClean="0">
                        <a:effectLst/>
                        <a:latin typeface="Cambria Math" panose="02040503050406030204" pitchFamily="18" charset="0"/>
                        <a:ea typeface="ＭＳ 明朝" panose="02020609040205080304" pitchFamily="17" charset="-128"/>
                        <a:cs typeface="Times New Roman" panose="02020603050405020304" pitchFamily="18" charset="0"/>
                      </a:rPr>
                      <m:t>−40</m:t>
                    </m:r>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m:t>
                    </m:r>
                    <m:r>
                      <a:rPr lang="en-US" altLang="ja-JP" sz="1800" b="0" i="1" kern="100" smtClean="0">
                        <a:effectLst/>
                        <a:latin typeface="Cambria Math" panose="02040503050406030204" pitchFamily="18" charset="0"/>
                        <a:ea typeface="ＭＳ 明朝" panose="02020609040205080304" pitchFamily="17" charset="-128"/>
                        <a:cs typeface="Times New Roman" panose="02020603050405020304" pitchFamily="18" charset="0"/>
                      </a:rPr>
                      <m:t>9</m:t>
                    </m:r>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0</m:t>
                    </m:r>
                  </m:oMath>
                </a14:m>
                <a:r>
                  <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）までとなり、不足する供給分の</a:t>
                </a:r>
                <a:r>
                  <a:rPr lang="en-US"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D-S</a:t>
                </a:r>
                <a:r>
                  <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分（</a:t>
                </a:r>
                <a14:m>
                  <m:oMath xmlns:m="http://schemas.openxmlformats.org/officeDocument/2006/math">
                    <m:r>
                      <a:rPr lang="en-US" altLang="ja-JP" sz="1800" b="0" i="0" kern="100" smtClean="0">
                        <a:effectLst/>
                        <a:latin typeface="Cambria Math" panose="02040503050406030204" pitchFamily="18" charset="0"/>
                        <a:ea typeface="ＭＳ 明朝" panose="02020609040205080304" pitchFamily="17" charset="-128"/>
                        <a:cs typeface="Times New Roman" panose="02020603050405020304" pitchFamily="18" charset="0"/>
                      </a:rPr>
                      <m:t>17</m:t>
                    </m:r>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0−</m:t>
                    </m:r>
                    <m:r>
                      <a:rPr lang="en-US" altLang="ja-JP" sz="1800" b="0" i="1" kern="100" smtClean="0">
                        <a:effectLst/>
                        <a:latin typeface="Cambria Math" panose="02040503050406030204" pitchFamily="18" charset="0"/>
                        <a:ea typeface="ＭＳ 明朝" panose="02020609040205080304" pitchFamily="17" charset="-128"/>
                        <a:cs typeface="Times New Roman" panose="02020603050405020304" pitchFamily="18" charset="0"/>
                      </a:rPr>
                      <m:t>9</m:t>
                    </m:r>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0=</m:t>
                    </m:r>
                    <m:r>
                      <a:rPr lang="en-US" altLang="ja-JP" sz="1800" b="0" i="1" kern="100" smtClean="0">
                        <a:effectLst/>
                        <a:latin typeface="Cambria Math" panose="02040503050406030204" pitchFamily="18" charset="0"/>
                        <a:ea typeface="ＭＳ 明朝" panose="02020609040205080304" pitchFamily="17" charset="-128"/>
                        <a:cs typeface="Times New Roman" panose="02020603050405020304" pitchFamily="18" charset="0"/>
                      </a:rPr>
                      <m:t>8</m:t>
                    </m:r>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0</m:t>
                    </m:r>
                  </m:oMath>
                </a14:m>
                <a:r>
                  <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）だけ外国産マグロを輸入する。</a:t>
                </a:r>
                <a:endParaRPr lang="en-US" alt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一方（３）外国では</a:t>
                </a:r>
                <a14:m>
                  <m:oMath xmlns:m="http://schemas.openxmlformats.org/officeDocument/2006/math">
                    <m:sSup>
                      <m:sSupPr>
                        <m:ctrlPr>
                          <a:rPr lang="ja-JP" altLang="ja-JP" sz="18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𝑃</m:t>
                        </m:r>
                      </m:e>
                      <m:sup>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m:t>
                        </m:r>
                      </m:sup>
                    </m:sSup>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=1</m:t>
                    </m:r>
                    <m:r>
                      <a:rPr lang="en-US" altLang="ja-JP" sz="1800" b="0" i="1" kern="100" smtClean="0">
                        <a:effectLst/>
                        <a:latin typeface="Cambria Math" panose="02040503050406030204" pitchFamily="18" charset="0"/>
                        <a:ea typeface="ＭＳ 明朝" panose="02020609040205080304" pitchFamily="17" charset="-128"/>
                        <a:cs typeface="Times New Roman" panose="02020603050405020304" pitchFamily="18" charset="0"/>
                      </a:rPr>
                      <m:t>3</m:t>
                    </m:r>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0</m:t>
                    </m:r>
                  </m:oMath>
                </a14:m>
                <a:r>
                  <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万円のもとで漁獲可能な</a:t>
                </a:r>
                <a:r>
                  <a:rPr lang="en-US"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S*</a:t>
                </a:r>
                <a:r>
                  <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a:t>
                </a:r>
                <a14:m>
                  <m:oMath xmlns:m="http://schemas.openxmlformats.org/officeDocument/2006/math">
                    <m:sSup>
                      <m:sSupPr>
                        <m:ctrlPr>
                          <a:rPr lang="ja-JP" altLang="ja-JP" sz="18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𝑆</m:t>
                        </m:r>
                      </m:e>
                      <m:sup>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𝑓</m:t>
                        </m:r>
                      </m:sup>
                    </m:sSup>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=1</m:t>
                    </m:r>
                    <m:r>
                      <a:rPr lang="en-US" altLang="ja-JP" sz="1800" b="0" i="1" kern="100" smtClean="0">
                        <a:effectLst/>
                        <a:latin typeface="Cambria Math" panose="02040503050406030204" pitchFamily="18" charset="0"/>
                        <a:ea typeface="ＭＳ 明朝" panose="02020609040205080304" pitchFamily="17" charset="-128"/>
                        <a:cs typeface="Times New Roman" panose="02020603050405020304" pitchFamily="18" charset="0"/>
                      </a:rPr>
                      <m:t>3</m:t>
                    </m:r>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0</m:t>
                    </m:r>
                    <m:r>
                      <a:rPr lang="en-US" altLang="ja-JP" sz="1800" b="0" i="1" kern="100" smtClean="0">
                        <a:effectLst/>
                        <a:latin typeface="Cambria Math" panose="02040503050406030204" pitchFamily="18" charset="0"/>
                        <a:ea typeface="ＭＳ 明朝" panose="02020609040205080304" pitchFamily="17" charset="-128"/>
                        <a:cs typeface="Times New Roman" panose="02020603050405020304" pitchFamily="18" charset="0"/>
                      </a:rPr>
                      <m:t>−</m:t>
                    </m:r>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20=1</m:t>
                    </m:r>
                    <m:r>
                      <a:rPr lang="en-US" altLang="ja-JP" sz="1800" b="0" i="1" kern="100" smtClean="0">
                        <a:effectLst/>
                        <a:latin typeface="Cambria Math" panose="02040503050406030204" pitchFamily="18" charset="0"/>
                        <a:ea typeface="ＭＳ 明朝" panose="02020609040205080304" pitchFamily="17" charset="-128"/>
                        <a:cs typeface="Times New Roman" panose="02020603050405020304" pitchFamily="18" charset="0"/>
                      </a:rPr>
                      <m:t>1</m:t>
                    </m:r>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0</m:t>
                    </m:r>
                  </m:oMath>
                </a14:m>
                <a:r>
                  <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）まで供給があるが、マグロ需要は小さく</a:t>
                </a:r>
                <a:r>
                  <a:rPr lang="en-US"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D*</a:t>
                </a:r>
                <a:r>
                  <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a:t>
                </a:r>
                <a14:m>
                  <m:oMath xmlns:m="http://schemas.openxmlformats.org/officeDocument/2006/math">
                    <m:sSup>
                      <m:sSupPr>
                        <m:ctrlPr>
                          <a:rPr lang="ja-JP" altLang="ja-JP" sz="18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𝐷</m:t>
                        </m:r>
                      </m:e>
                      <m:sup>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𝑓</m:t>
                        </m:r>
                      </m:sup>
                    </m:sSup>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=−1</m:t>
                    </m:r>
                    <m:r>
                      <a:rPr lang="en-US" altLang="ja-JP" sz="1800" b="0" i="1" kern="100" smtClean="0">
                        <a:effectLst/>
                        <a:latin typeface="Cambria Math" panose="02040503050406030204" pitchFamily="18" charset="0"/>
                        <a:ea typeface="ＭＳ 明朝" panose="02020609040205080304" pitchFamily="17" charset="-128"/>
                        <a:cs typeface="Times New Roman" panose="02020603050405020304" pitchFamily="18" charset="0"/>
                      </a:rPr>
                      <m:t>3</m:t>
                    </m:r>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0+160=</m:t>
                    </m:r>
                    <m:r>
                      <a:rPr lang="en-US" altLang="ja-JP" sz="1800" b="0" i="1" kern="100" smtClean="0">
                        <a:effectLst/>
                        <a:latin typeface="Cambria Math" panose="02040503050406030204" pitchFamily="18" charset="0"/>
                        <a:ea typeface="ＭＳ 明朝" panose="02020609040205080304" pitchFamily="17" charset="-128"/>
                        <a:cs typeface="Times New Roman" panose="02020603050405020304" pitchFamily="18" charset="0"/>
                      </a:rPr>
                      <m:t>3</m:t>
                    </m:r>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0</m:t>
                    </m:r>
                  </m:oMath>
                </a14:m>
                <a:r>
                  <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）までしか需要されず、余剰の</a:t>
                </a:r>
                <a:r>
                  <a:rPr lang="en-US"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S*- D*</a:t>
                </a:r>
                <a:r>
                  <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分（</a:t>
                </a:r>
                <a14:m>
                  <m:oMath xmlns:m="http://schemas.openxmlformats.org/officeDocument/2006/math">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1</m:t>
                    </m:r>
                    <m:r>
                      <a:rPr lang="en-US" altLang="ja-JP" sz="1800" b="0" i="1" kern="100" smtClean="0">
                        <a:effectLst/>
                        <a:latin typeface="Cambria Math" panose="02040503050406030204" pitchFamily="18" charset="0"/>
                        <a:ea typeface="ＭＳ 明朝" panose="02020609040205080304" pitchFamily="17" charset="-128"/>
                        <a:cs typeface="Times New Roman" panose="02020603050405020304" pitchFamily="18" charset="0"/>
                      </a:rPr>
                      <m:t>1</m:t>
                    </m:r>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0−</m:t>
                    </m:r>
                    <m:r>
                      <a:rPr lang="en-US" altLang="ja-JP" sz="1800" b="0" i="1" kern="100" smtClean="0">
                        <a:effectLst/>
                        <a:latin typeface="Cambria Math" panose="02040503050406030204" pitchFamily="18" charset="0"/>
                        <a:ea typeface="ＭＳ 明朝" panose="02020609040205080304" pitchFamily="17" charset="-128"/>
                        <a:cs typeface="Times New Roman" panose="02020603050405020304" pitchFamily="18" charset="0"/>
                      </a:rPr>
                      <m:t>3</m:t>
                    </m:r>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0=</m:t>
                    </m:r>
                    <m:r>
                      <a:rPr lang="en-US" altLang="ja-JP" sz="1800" b="0" i="1" kern="100" smtClean="0">
                        <a:effectLst/>
                        <a:latin typeface="Cambria Math" panose="02040503050406030204" pitchFamily="18" charset="0"/>
                        <a:ea typeface="ＭＳ 明朝" panose="02020609040205080304" pitchFamily="17" charset="-128"/>
                        <a:cs typeface="Times New Roman" panose="02020603050405020304" pitchFamily="18" charset="0"/>
                      </a:rPr>
                      <m:t>8</m:t>
                    </m:r>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0</m:t>
                    </m:r>
                  </m:oMath>
                </a14:m>
                <a:r>
                  <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）が輸出されている。</a:t>
                </a:r>
              </a:p>
              <a:p>
                <a:r>
                  <a:rPr kumimoji="1" lang="en-US" altLang="ja-JP" dirty="0"/>
                  <a:t>****************</a:t>
                </a:r>
              </a:p>
              <a:p>
                <a:r>
                  <a:rPr kumimoji="1" lang="ja-JP" altLang="en-US" dirty="0"/>
                  <a:t>＜関税賦課時＞</a:t>
                </a:r>
                <a:endParaRPr kumimoji="1" lang="en-US" altLang="ja-JP" dirty="0"/>
              </a:p>
              <a:p>
                <a:r>
                  <a:rPr kumimoji="1" lang="ja-JP" altLang="en-US" dirty="0"/>
                  <a:t>・</a:t>
                </a: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日本政府が国内のマグロ漁師や関連する水産業を保護する目的で輸入マグロに関税を賦課</a:t>
                </a:r>
                <a:r>
                  <a:rPr lang="ja-JP" altLang="en-US" sz="1800" dirty="0">
                    <a:effectLst/>
                    <a:latin typeface="Century" panose="02040604050505020304" pitchFamily="18" charset="0"/>
                    <a:ea typeface="ＭＳ 明朝" panose="02020609040205080304" pitchFamily="17" charset="-128"/>
                    <a:cs typeface="Times New Roman" panose="02020603050405020304" pitchFamily="18" charset="0"/>
                  </a:rPr>
                  <a:t>、</a:t>
                </a: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単純化のため単位当たり</a:t>
                </a:r>
                <a:r>
                  <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rPr>
                  <a:t>20</a:t>
                </a: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の従量税をかける</a:t>
                </a:r>
                <a:endPar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endParaRPr>
              </a:p>
              <a:p>
                <a:r>
                  <a:rPr lang="ja-JP" altLang="en-US" sz="1800" dirty="0">
                    <a:effectLst/>
                    <a:latin typeface="Century" panose="02040604050505020304" pitchFamily="18" charset="0"/>
                    <a:ea typeface="ＭＳ 明朝" panose="02020609040205080304" pitchFamily="17" charset="-128"/>
                    <a:cs typeface="Times New Roman" panose="02020603050405020304" pitchFamily="18" charset="0"/>
                  </a:rPr>
                  <a:t>・</a:t>
                </a: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関税賦課後の日本のマグロ輸入は</a:t>
                </a:r>
                <a:r>
                  <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rPr>
                  <a:t>D’-S’(160-100=60)</a:t>
                </a: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に減少、この輸入需要減は（２）国際市場に影響を及ぼす。</a:t>
                </a:r>
                <a:r>
                  <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rPr>
                  <a:t>D’-S’</a:t>
                </a: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の輸入量は輸入需要量（</a:t>
                </a:r>
                <a:r>
                  <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rPr>
                  <a:t>M</a:t>
                </a: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）に対応。</a:t>
                </a:r>
                <a:endPar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endParaRPr>
              </a:p>
              <a:p>
                <a:r>
                  <a:rPr lang="ja-JP" altLang="en-US" sz="1800" dirty="0">
                    <a:effectLst/>
                    <a:latin typeface="Century" panose="02040604050505020304" pitchFamily="18" charset="0"/>
                    <a:ea typeface="ＭＳ 明朝" panose="02020609040205080304" pitchFamily="17" charset="-128"/>
                    <a:cs typeface="Times New Roman" panose="02020603050405020304" pitchFamily="18" charset="0"/>
                  </a:rPr>
                  <a:t>・</a:t>
                </a: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この時達成される国際価格は関税賦課によって減少した輸入需要</a:t>
                </a:r>
                <a:r>
                  <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rPr>
                  <a:t>IM’</a:t>
                </a: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と輸出供給</a:t>
                </a:r>
                <a:r>
                  <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rPr>
                  <a:t>EX</a:t>
                </a: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が等しくなる</a:t>
                </a:r>
                <a14:m>
                  <m:oMath xmlns:m="http://schemas.openxmlformats.org/officeDocument/2006/math">
                    <m:sSup>
                      <m:sSupPr>
                        <m:ctrlPr>
                          <a:rPr lang="ja-JP" altLang="ja-JP" i="1">
                            <a:effectLst/>
                            <a:latin typeface="Cambria Math" panose="02040503050406030204" pitchFamily="18" charset="0"/>
                            <a:ea typeface="Cambria Math" panose="02040503050406030204" pitchFamily="18" charset="0"/>
                          </a:rPr>
                        </m:ctrlPr>
                      </m:sSupPr>
                      <m:e>
                        <m:r>
                          <a:rPr lang="en-US" altLang="ja-JP" sz="1800" i="1">
                            <a:effectLst/>
                            <a:latin typeface="Cambria Math" panose="02040503050406030204" pitchFamily="18" charset="0"/>
                            <a:ea typeface="ＭＳ 明朝" panose="02020609040205080304" pitchFamily="17" charset="-128"/>
                            <a:cs typeface="Times New Roman" panose="02020603050405020304" pitchFamily="18" charset="0"/>
                          </a:rPr>
                          <m:t>𝑃</m:t>
                        </m:r>
                      </m:e>
                      <m:sup>
                        <m:r>
                          <a:rPr lang="en-US" altLang="ja-JP" sz="1800" i="1">
                            <a:effectLst/>
                            <a:latin typeface="Cambria Math" panose="02040503050406030204" pitchFamily="18" charset="0"/>
                            <a:ea typeface="ＭＳ 明朝" panose="02020609040205080304" pitchFamily="17" charset="-128"/>
                            <a:cs typeface="Times New Roman" panose="02020603050405020304" pitchFamily="18" charset="0"/>
                          </a:rPr>
                          <m:t>𝑓</m:t>
                        </m:r>
                      </m:sup>
                    </m:sSup>
                    <m:r>
                      <a:rPr lang="en-US" altLang="ja-JP" sz="1800" b="0" i="1" smtClean="0">
                        <a:effectLst/>
                        <a:latin typeface="Cambria Math" panose="02040503050406030204" pitchFamily="18" charset="0"/>
                        <a:ea typeface="ＭＳ 明朝" panose="02020609040205080304" pitchFamily="17" charset="-128"/>
                        <a:cs typeface="Times New Roman" panose="02020603050405020304" pitchFamily="18" charset="0"/>
                      </a:rPr>
                      <m:t>=120</m:t>
                    </m:r>
                  </m:oMath>
                </a14:m>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に下落。日本の需要減によって国際市場でマグロが値崩れ。</a:t>
                </a:r>
                <a:endPar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endParaRPr>
              </a:p>
              <a:p>
                <a:r>
                  <a:rPr lang="ja-JP" altLang="en-US" sz="1800" dirty="0">
                    <a:effectLst/>
                    <a:latin typeface="Century" panose="02040604050505020304" pitchFamily="18" charset="0"/>
                    <a:ea typeface="ＭＳ 明朝" panose="02020609040205080304" pitchFamily="17" charset="-128"/>
                    <a:cs typeface="Times New Roman" panose="02020603050405020304" pitchFamily="18" charset="0"/>
                  </a:rPr>
                  <a:t>・</a:t>
                </a: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外国では自由貿易時よりも輸出価格が下落（交易条件が悪化）し、輸出量も減少。</a:t>
                </a:r>
                <a:endPar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endParaRPr>
              </a:p>
              <a:p>
                <a:r>
                  <a:rPr lang="ja-JP" altLang="en-US" sz="1800" dirty="0">
                    <a:effectLst/>
                    <a:latin typeface="Century" panose="02040604050505020304" pitchFamily="18" charset="0"/>
                    <a:ea typeface="ＭＳ 明朝" panose="02020609040205080304" pitchFamily="17" charset="-128"/>
                    <a:cs typeface="Times New Roman" panose="02020603050405020304" pitchFamily="18" charset="0"/>
                  </a:rPr>
                  <a:t>・</a:t>
                </a: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日本の消費者と生産者が直面する価格は関税</a:t>
                </a:r>
                <a:r>
                  <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rPr>
                  <a:t>20</a:t>
                </a: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を賦課した</a:t>
                </a:r>
                <a:r>
                  <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rPr>
                  <a:t>140</a:t>
                </a: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となる。この場合、自由貿易時に比べ国内価格は高くなるが、関税を抜いた輸入価格は下がることになる。このように大国の関税は輸入価格を引き下げることが可能であり、交易条件改善によるプラスの効果が期待できる。</a:t>
                </a:r>
                <a:endParaRPr kumimoji="1" lang="ja-JP" altLang="en-US" dirty="0"/>
              </a:p>
            </p:txBody>
          </p:sp>
        </mc:Choice>
        <mc:Fallback xmlns="">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&lt;</a:t>
                </a:r>
                <a:r>
                  <a:rPr lang="ja-JP" altLang="en-US" sz="1800" kern="100" dirty="0">
                    <a:effectLst/>
                    <a:latin typeface="Century" panose="02040604050505020304" pitchFamily="18" charset="0"/>
                    <a:ea typeface="ＭＳ 明朝" panose="02020609040205080304" pitchFamily="17" charset="-128"/>
                    <a:cs typeface="Times New Roman" panose="02020603050405020304" pitchFamily="18" charset="0"/>
                  </a:rPr>
                  <a:t>自由貿易時</a:t>
                </a:r>
                <a:r>
                  <a:rPr lang="en-US"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自由貿易時に達成される国際価格は</a:t>
                </a:r>
                <a:r>
                  <a:rPr lang="en-US" altLang="ja-JP" sz="1800" i="0" kern="100">
                    <a:effectLst/>
                    <a:latin typeface="Cambria Math" panose="02040503050406030204" pitchFamily="18" charset="0"/>
                    <a:ea typeface="ＭＳ 明朝" panose="02020609040205080304" pitchFamily="17" charset="-128"/>
                    <a:cs typeface="Times New Roman" panose="02020603050405020304" pitchFamily="18" charset="0"/>
                  </a:rPr>
                  <a:t>𝑃</a:t>
                </a:r>
                <a:r>
                  <a:rPr lang="ja-JP" altLang="ja-JP" sz="1800" i="0" kern="100">
                    <a:effectLst/>
                    <a:latin typeface="Cambria Math" panose="02040503050406030204" pitchFamily="18" charset="0"/>
                    <a:ea typeface="ＭＳ 明朝" panose="02020609040205080304" pitchFamily="17" charset="-128"/>
                    <a:cs typeface="Times New Roman" panose="02020603050405020304" pitchFamily="18" charset="0"/>
                  </a:rPr>
                  <a:t>^</a:t>
                </a:r>
                <a:r>
                  <a:rPr lang="en-US" altLang="ja-JP" sz="1800" i="0" kern="100">
                    <a:effectLst/>
                    <a:latin typeface="Cambria Math" panose="02040503050406030204" pitchFamily="18" charset="0"/>
                    <a:ea typeface="ＭＳ 明朝" panose="02020609040205080304" pitchFamily="17" charset="-128"/>
                    <a:cs typeface="Times New Roman" panose="02020603050405020304" pitchFamily="18" charset="0"/>
                  </a:rPr>
                  <a:t>∗=1</a:t>
                </a:r>
                <a:r>
                  <a:rPr lang="en-US" altLang="ja-JP" sz="1800" b="0" i="0" kern="100">
                    <a:effectLst/>
                    <a:latin typeface="Cambria Math" panose="02040503050406030204" pitchFamily="18" charset="0"/>
                    <a:ea typeface="ＭＳ 明朝" panose="02020609040205080304" pitchFamily="17" charset="-128"/>
                    <a:cs typeface="Times New Roman" panose="02020603050405020304" pitchFamily="18" charset="0"/>
                  </a:rPr>
                  <a:t>3</a:t>
                </a:r>
                <a:r>
                  <a:rPr lang="en-US" altLang="ja-JP" sz="1800" i="0" kern="100">
                    <a:effectLst/>
                    <a:latin typeface="Cambria Math" panose="02040503050406030204" pitchFamily="18" charset="0"/>
                    <a:ea typeface="ＭＳ 明朝" panose="02020609040205080304" pitchFamily="17" charset="-128"/>
                    <a:cs typeface="Times New Roman" panose="02020603050405020304" pitchFamily="18" charset="0"/>
                  </a:rPr>
                  <a:t>0</a:t>
                </a:r>
                <a:r>
                  <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万円である。</a:t>
                </a:r>
                <a:endParaRPr lang="en-US" alt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自由貿易であれば日本のマグロ需要は（１）の横軸の</a:t>
                </a:r>
                <a:r>
                  <a:rPr lang="en-US"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D</a:t>
                </a:r>
                <a:r>
                  <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1800" i="0" kern="100">
                    <a:effectLst/>
                    <a:latin typeface="Cambria Math" panose="02040503050406030204" pitchFamily="18" charset="0"/>
                    <a:ea typeface="ＭＳ 明朝" panose="02020609040205080304" pitchFamily="17" charset="-128"/>
                    <a:cs typeface="Times New Roman" panose="02020603050405020304" pitchFamily="18" charset="0"/>
                  </a:rPr>
                  <a:t>𝐷</a:t>
                </a:r>
                <a:r>
                  <a:rPr lang="ja-JP" altLang="ja-JP" sz="1800" i="0" kern="100">
                    <a:effectLst/>
                    <a:latin typeface="Cambria Math" panose="02040503050406030204" pitchFamily="18" charset="0"/>
                    <a:ea typeface="ＭＳ 明朝" panose="02020609040205080304" pitchFamily="17" charset="-128"/>
                    <a:cs typeface="Times New Roman" panose="02020603050405020304" pitchFamily="18" charset="0"/>
                  </a:rPr>
                  <a:t>^</a:t>
                </a:r>
                <a:r>
                  <a:rPr lang="en-US" altLang="ja-JP" sz="1800" i="0" kern="100">
                    <a:effectLst/>
                    <a:latin typeface="Cambria Math" panose="02040503050406030204" pitchFamily="18" charset="0"/>
                    <a:ea typeface="ＭＳ 明朝" panose="02020609040205080304" pitchFamily="17" charset="-128"/>
                    <a:cs typeface="Times New Roman" panose="02020603050405020304" pitchFamily="18" charset="0"/>
                  </a:rPr>
                  <a:t>𝐽=−1</a:t>
                </a:r>
                <a:r>
                  <a:rPr lang="en-US" altLang="ja-JP" sz="1800" b="0" i="0" kern="100">
                    <a:effectLst/>
                    <a:latin typeface="Cambria Math" panose="02040503050406030204" pitchFamily="18" charset="0"/>
                    <a:ea typeface="ＭＳ 明朝" panose="02020609040205080304" pitchFamily="17" charset="-128"/>
                    <a:cs typeface="Times New Roman" panose="02020603050405020304" pitchFamily="18" charset="0"/>
                  </a:rPr>
                  <a:t>30</a:t>
                </a:r>
                <a:r>
                  <a:rPr lang="en-US" altLang="ja-JP" sz="1800" i="0" kern="100">
                    <a:effectLst/>
                    <a:latin typeface="Cambria Math" panose="02040503050406030204" pitchFamily="18" charset="0"/>
                    <a:ea typeface="ＭＳ 明朝" panose="02020609040205080304" pitchFamily="17" charset="-128"/>
                    <a:cs typeface="Times New Roman" panose="02020603050405020304" pitchFamily="18" charset="0"/>
                  </a:rPr>
                  <a:t>+300=</a:t>
                </a:r>
                <a:r>
                  <a:rPr lang="en-US" altLang="ja-JP" sz="1800" b="0" i="0" kern="100">
                    <a:effectLst/>
                    <a:latin typeface="Cambria Math" panose="02040503050406030204" pitchFamily="18" charset="0"/>
                    <a:ea typeface="ＭＳ 明朝" panose="02020609040205080304" pitchFamily="17" charset="-128"/>
                    <a:cs typeface="Times New Roman" panose="02020603050405020304" pitchFamily="18" charset="0"/>
                  </a:rPr>
                  <a:t>17</a:t>
                </a:r>
                <a:r>
                  <a:rPr lang="en-US" altLang="ja-JP" sz="1800" i="0" kern="100">
                    <a:effectLst/>
                    <a:latin typeface="Cambria Math" panose="02040503050406030204" pitchFamily="18" charset="0"/>
                    <a:ea typeface="ＭＳ 明朝" panose="02020609040205080304" pitchFamily="17" charset="-128"/>
                    <a:cs typeface="Times New Roman" panose="02020603050405020304" pitchFamily="18" charset="0"/>
                  </a:rPr>
                  <a:t>0</a:t>
                </a:r>
                <a:r>
                  <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）まで、国産マグロの供給は</a:t>
                </a:r>
                <a:r>
                  <a:rPr lang="en-US"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S</a:t>
                </a:r>
                <a:r>
                  <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1800" i="0" kern="100">
                    <a:effectLst/>
                    <a:latin typeface="Cambria Math" panose="02040503050406030204" pitchFamily="18" charset="0"/>
                    <a:ea typeface="ＭＳ 明朝" panose="02020609040205080304" pitchFamily="17" charset="-128"/>
                    <a:cs typeface="Times New Roman" panose="02020603050405020304" pitchFamily="18" charset="0"/>
                  </a:rPr>
                  <a:t>𝑆</a:t>
                </a:r>
                <a:r>
                  <a:rPr lang="ja-JP" altLang="ja-JP" sz="1800" i="0" kern="100">
                    <a:effectLst/>
                    <a:latin typeface="Cambria Math" panose="02040503050406030204" pitchFamily="18" charset="0"/>
                    <a:ea typeface="ＭＳ 明朝" panose="02020609040205080304" pitchFamily="17" charset="-128"/>
                    <a:cs typeface="Times New Roman" panose="02020603050405020304" pitchFamily="18" charset="0"/>
                  </a:rPr>
                  <a:t>^</a:t>
                </a:r>
                <a:r>
                  <a:rPr lang="en-US" altLang="ja-JP" sz="1800" i="0" kern="100">
                    <a:effectLst/>
                    <a:latin typeface="Cambria Math" panose="02040503050406030204" pitchFamily="18" charset="0"/>
                    <a:ea typeface="ＭＳ 明朝" panose="02020609040205080304" pitchFamily="17" charset="-128"/>
                    <a:cs typeface="Times New Roman" panose="02020603050405020304" pitchFamily="18" charset="0"/>
                  </a:rPr>
                  <a:t>𝐽=1</a:t>
                </a:r>
                <a:r>
                  <a:rPr lang="en-US" altLang="ja-JP" sz="1800" b="0" i="0" kern="100">
                    <a:effectLst/>
                    <a:latin typeface="Cambria Math" panose="02040503050406030204" pitchFamily="18" charset="0"/>
                    <a:ea typeface="ＭＳ 明朝" panose="02020609040205080304" pitchFamily="17" charset="-128"/>
                    <a:cs typeface="Times New Roman" panose="02020603050405020304" pitchFamily="18" charset="0"/>
                  </a:rPr>
                  <a:t>3</a:t>
                </a:r>
                <a:r>
                  <a:rPr lang="en-US" altLang="ja-JP" sz="1800" i="0" kern="100">
                    <a:effectLst/>
                    <a:latin typeface="Cambria Math" panose="02040503050406030204" pitchFamily="18" charset="0"/>
                    <a:ea typeface="ＭＳ 明朝" panose="02020609040205080304" pitchFamily="17" charset="-128"/>
                    <a:cs typeface="Times New Roman" panose="02020603050405020304" pitchFamily="18" charset="0"/>
                  </a:rPr>
                  <a:t>0</a:t>
                </a:r>
                <a:r>
                  <a:rPr lang="en-US" altLang="ja-JP" sz="1800" b="0" i="0" kern="100">
                    <a:effectLst/>
                    <a:latin typeface="Cambria Math" panose="02040503050406030204" pitchFamily="18" charset="0"/>
                    <a:ea typeface="ＭＳ 明朝" panose="02020609040205080304" pitchFamily="17" charset="-128"/>
                    <a:cs typeface="Times New Roman" panose="02020603050405020304" pitchFamily="18" charset="0"/>
                  </a:rPr>
                  <a:t>−40</a:t>
                </a:r>
                <a:r>
                  <a:rPr lang="en-US" altLang="ja-JP" sz="1800" i="0" kern="100">
                    <a:effectLst/>
                    <a:latin typeface="Cambria Math" panose="02040503050406030204" pitchFamily="18" charset="0"/>
                    <a:ea typeface="ＭＳ 明朝" panose="02020609040205080304" pitchFamily="17" charset="-128"/>
                    <a:cs typeface="Times New Roman" panose="02020603050405020304" pitchFamily="18" charset="0"/>
                  </a:rPr>
                  <a:t>=</a:t>
                </a:r>
                <a:r>
                  <a:rPr lang="en-US" altLang="ja-JP" sz="1800" b="0" i="0" kern="100">
                    <a:effectLst/>
                    <a:latin typeface="Cambria Math" panose="02040503050406030204" pitchFamily="18" charset="0"/>
                    <a:ea typeface="ＭＳ 明朝" panose="02020609040205080304" pitchFamily="17" charset="-128"/>
                    <a:cs typeface="Times New Roman" panose="02020603050405020304" pitchFamily="18" charset="0"/>
                  </a:rPr>
                  <a:t>9</a:t>
                </a:r>
                <a:r>
                  <a:rPr lang="en-US" altLang="ja-JP" sz="1800" i="0" kern="100">
                    <a:effectLst/>
                    <a:latin typeface="Cambria Math" panose="02040503050406030204" pitchFamily="18" charset="0"/>
                    <a:ea typeface="ＭＳ 明朝" panose="02020609040205080304" pitchFamily="17" charset="-128"/>
                    <a:cs typeface="Times New Roman" panose="02020603050405020304" pitchFamily="18" charset="0"/>
                  </a:rPr>
                  <a:t>0</a:t>
                </a:r>
                <a:r>
                  <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）までとなり、不足する供給分の</a:t>
                </a:r>
                <a:r>
                  <a:rPr lang="en-US"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D-S</a:t>
                </a:r>
                <a:r>
                  <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分（</a:t>
                </a:r>
                <a:r>
                  <a:rPr lang="en-US" altLang="ja-JP" sz="1800" b="0" i="0" kern="100">
                    <a:effectLst/>
                    <a:latin typeface="Cambria Math" panose="02040503050406030204" pitchFamily="18" charset="0"/>
                    <a:ea typeface="ＭＳ 明朝" panose="02020609040205080304" pitchFamily="17" charset="-128"/>
                    <a:cs typeface="Times New Roman" panose="02020603050405020304" pitchFamily="18" charset="0"/>
                  </a:rPr>
                  <a:t>17</a:t>
                </a:r>
                <a:r>
                  <a:rPr lang="en-US" altLang="ja-JP" sz="1800" i="0" kern="100">
                    <a:effectLst/>
                    <a:latin typeface="Cambria Math" panose="02040503050406030204" pitchFamily="18" charset="0"/>
                    <a:ea typeface="ＭＳ 明朝" panose="02020609040205080304" pitchFamily="17" charset="-128"/>
                    <a:cs typeface="Times New Roman" panose="02020603050405020304" pitchFamily="18" charset="0"/>
                  </a:rPr>
                  <a:t>0−</a:t>
                </a:r>
                <a:r>
                  <a:rPr lang="en-US" altLang="ja-JP" sz="1800" b="0" i="0" kern="100">
                    <a:effectLst/>
                    <a:latin typeface="Cambria Math" panose="02040503050406030204" pitchFamily="18" charset="0"/>
                    <a:ea typeface="ＭＳ 明朝" panose="02020609040205080304" pitchFamily="17" charset="-128"/>
                    <a:cs typeface="Times New Roman" panose="02020603050405020304" pitchFamily="18" charset="0"/>
                  </a:rPr>
                  <a:t>9</a:t>
                </a:r>
                <a:r>
                  <a:rPr lang="en-US" altLang="ja-JP" sz="1800" i="0" kern="100">
                    <a:effectLst/>
                    <a:latin typeface="Cambria Math" panose="02040503050406030204" pitchFamily="18" charset="0"/>
                    <a:ea typeface="ＭＳ 明朝" panose="02020609040205080304" pitchFamily="17" charset="-128"/>
                    <a:cs typeface="Times New Roman" panose="02020603050405020304" pitchFamily="18" charset="0"/>
                  </a:rPr>
                  <a:t>0=</a:t>
                </a:r>
                <a:r>
                  <a:rPr lang="en-US" altLang="ja-JP" sz="1800" b="0" i="0" kern="100">
                    <a:effectLst/>
                    <a:latin typeface="Cambria Math" panose="02040503050406030204" pitchFamily="18" charset="0"/>
                    <a:ea typeface="ＭＳ 明朝" panose="02020609040205080304" pitchFamily="17" charset="-128"/>
                    <a:cs typeface="Times New Roman" panose="02020603050405020304" pitchFamily="18" charset="0"/>
                  </a:rPr>
                  <a:t>8</a:t>
                </a:r>
                <a:r>
                  <a:rPr lang="en-US" altLang="ja-JP" sz="1800" i="0" kern="100">
                    <a:effectLst/>
                    <a:latin typeface="Cambria Math" panose="02040503050406030204" pitchFamily="18" charset="0"/>
                    <a:ea typeface="ＭＳ 明朝" panose="02020609040205080304" pitchFamily="17" charset="-128"/>
                    <a:cs typeface="Times New Roman" panose="02020603050405020304" pitchFamily="18" charset="0"/>
                  </a:rPr>
                  <a:t>0</a:t>
                </a:r>
                <a:r>
                  <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）だけ外国産マグロを輸入する。</a:t>
                </a:r>
                <a:endParaRPr lang="en-US" alt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一方（３）外国では</a:t>
                </a:r>
                <a:r>
                  <a:rPr lang="en-US" altLang="ja-JP" sz="1800" i="0" kern="100">
                    <a:effectLst/>
                    <a:latin typeface="Cambria Math" panose="02040503050406030204" pitchFamily="18" charset="0"/>
                    <a:ea typeface="ＭＳ 明朝" panose="02020609040205080304" pitchFamily="17" charset="-128"/>
                    <a:cs typeface="Times New Roman" panose="02020603050405020304" pitchFamily="18" charset="0"/>
                  </a:rPr>
                  <a:t>𝑃</a:t>
                </a:r>
                <a:r>
                  <a:rPr lang="ja-JP" altLang="ja-JP" sz="1800" i="0" kern="100">
                    <a:effectLst/>
                    <a:latin typeface="Cambria Math" panose="02040503050406030204" pitchFamily="18" charset="0"/>
                    <a:ea typeface="ＭＳ 明朝" panose="02020609040205080304" pitchFamily="17" charset="-128"/>
                    <a:cs typeface="Times New Roman" panose="02020603050405020304" pitchFamily="18" charset="0"/>
                  </a:rPr>
                  <a:t>^</a:t>
                </a:r>
                <a:r>
                  <a:rPr lang="en-US" altLang="ja-JP" sz="1800" i="0" kern="100">
                    <a:effectLst/>
                    <a:latin typeface="Cambria Math" panose="02040503050406030204" pitchFamily="18" charset="0"/>
                    <a:ea typeface="ＭＳ 明朝" panose="02020609040205080304" pitchFamily="17" charset="-128"/>
                    <a:cs typeface="Times New Roman" panose="02020603050405020304" pitchFamily="18" charset="0"/>
                  </a:rPr>
                  <a:t>∗=1</a:t>
                </a:r>
                <a:r>
                  <a:rPr lang="en-US" altLang="ja-JP" sz="1800" b="0" i="0" kern="100">
                    <a:effectLst/>
                    <a:latin typeface="Cambria Math" panose="02040503050406030204" pitchFamily="18" charset="0"/>
                    <a:ea typeface="ＭＳ 明朝" panose="02020609040205080304" pitchFamily="17" charset="-128"/>
                    <a:cs typeface="Times New Roman" panose="02020603050405020304" pitchFamily="18" charset="0"/>
                  </a:rPr>
                  <a:t>3</a:t>
                </a:r>
                <a:r>
                  <a:rPr lang="en-US" altLang="ja-JP" sz="1800" i="0" kern="100">
                    <a:effectLst/>
                    <a:latin typeface="Cambria Math" panose="02040503050406030204" pitchFamily="18" charset="0"/>
                    <a:ea typeface="ＭＳ 明朝" panose="02020609040205080304" pitchFamily="17" charset="-128"/>
                    <a:cs typeface="Times New Roman" panose="02020603050405020304" pitchFamily="18" charset="0"/>
                  </a:rPr>
                  <a:t>0</a:t>
                </a:r>
                <a:r>
                  <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万円のもとで漁獲可能な</a:t>
                </a:r>
                <a:r>
                  <a:rPr lang="en-US"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S*</a:t>
                </a:r>
                <a:r>
                  <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1800" i="0" kern="100">
                    <a:effectLst/>
                    <a:latin typeface="Cambria Math" panose="02040503050406030204" pitchFamily="18" charset="0"/>
                    <a:ea typeface="ＭＳ 明朝" panose="02020609040205080304" pitchFamily="17" charset="-128"/>
                    <a:cs typeface="Times New Roman" panose="02020603050405020304" pitchFamily="18" charset="0"/>
                  </a:rPr>
                  <a:t>𝑆</a:t>
                </a:r>
                <a:r>
                  <a:rPr lang="ja-JP" altLang="ja-JP" sz="1800" i="0" kern="100">
                    <a:effectLst/>
                    <a:latin typeface="Cambria Math" panose="02040503050406030204" pitchFamily="18" charset="0"/>
                    <a:ea typeface="ＭＳ 明朝" panose="02020609040205080304" pitchFamily="17" charset="-128"/>
                    <a:cs typeface="Times New Roman" panose="02020603050405020304" pitchFamily="18" charset="0"/>
                  </a:rPr>
                  <a:t>^</a:t>
                </a:r>
                <a:r>
                  <a:rPr lang="en-US" altLang="ja-JP" sz="1800" i="0" kern="100">
                    <a:effectLst/>
                    <a:latin typeface="Cambria Math" panose="02040503050406030204" pitchFamily="18" charset="0"/>
                    <a:ea typeface="ＭＳ 明朝" panose="02020609040205080304" pitchFamily="17" charset="-128"/>
                    <a:cs typeface="Times New Roman" panose="02020603050405020304" pitchFamily="18" charset="0"/>
                  </a:rPr>
                  <a:t>𝑓=1</a:t>
                </a:r>
                <a:r>
                  <a:rPr lang="en-US" altLang="ja-JP" sz="1800" b="0" i="0" kern="100">
                    <a:effectLst/>
                    <a:latin typeface="Cambria Math" panose="02040503050406030204" pitchFamily="18" charset="0"/>
                    <a:ea typeface="ＭＳ 明朝" panose="02020609040205080304" pitchFamily="17" charset="-128"/>
                    <a:cs typeface="Times New Roman" panose="02020603050405020304" pitchFamily="18" charset="0"/>
                  </a:rPr>
                  <a:t>3</a:t>
                </a:r>
                <a:r>
                  <a:rPr lang="en-US" altLang="ja-JP" sz="1800" i="0" kern="100">
                    <a:effectLst/>
                    <a:latin typeface="Cambria Math" panose="02040503050406030204" pitchFamily="18" charset="0"/>
                    <a:ea typeface="ＭＳ 明朝" panose="02020609040205080304" pitchFamily="17" charset="-128"/>
                    <a:cs typeface="Times New Roman" panose="02020603050405020304" pitchFamily="18" charset="0"/>
                  </a:rPr>
                  <a:t>0</a:t>
                </a:r>
                <a:r>
                  <a:rPr lang="en-US" altLang="ja-JP" sz="1800" b="0" i="0" kern="100">
                    <a:effectLst/>
                    <a:latin typeface="Cambria Math" panose="02040503050406030204" pitchFamily="18" charset="0"/>
                    <a:ea typeface="ＭＳ 明朝" panose="02020609040205080304" pitchFamily="17" charset="-128"/>
                    <a:cs typeface="Times New Roman" panose="02020603050405020304" pitchFamily="18" charset="0"/>
                  </a:rPr>
                  <a:t>−</a:t>
                </a:r>
                <a:r>
                  <a:rPr lang="en-US" altLang="ja-JP" sz="1800" i="0" kern="100">
                    <a:effectLst/>
                    <a:latin typeface="Cambria Math" panose="02040503050406030204" pitchFamily="18" charset="0"/>
                    <a:ea typeface="ＭＳ 明朝" panose="02020609040205080304" pitchFamily="17" charset="-128"/>
                    <a:cs typeface="Times New Roman" panose="02020603050405020304" pitchFamily="18" charset="0"/>
                  </a:rPr>
                  <a:t>20=1</a:t>
                </a:r>
                <a:r>
                  <a:rPr lang="en-US" altLang="ja-JP" sz="1800" b="0" i="0" kern="100">
                    <a:effectLst/>
                    <a:latin typeface="Cambria Math" panose="02040503050406030204" pitchFamily="18" charset="0"/>
                    <a:ea typeface="ＭＳ 明朝" panose="02020609040205080304" pitchFamily="17" charset="-128"/>
                    <a:cs typeface="Times New Roman" panose="02020603050405020304" pitchFamily="18" charset="0"/>
                  </a:rPr>
                  <a:t>1</a:t>
                </a:r>
                <a:r>
                  <a:rPr lang="en-US" altLang="ja-JP" sz="1800" i="0" kern="100">
                    <a:effectLst/>
                    <a:latin typeface="Cambria Math" panose="02040503050406030204" pitchFamily="18" charset="0"/>
                    <a:ea typeface="ＭＳ 明朝" panose="02020609040205080304" pitchFamily="17" charset="-128"/>
                    <a:cs typeface="Times New Roman" panose="02020603050405020304" pitchFamily="18" charset="0"/>
                  </a:rPr>
                  <a:t>0</a:t>
                </a:r>
                <a:r>
                  <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）まで供給があるが、マグロ需要は小さく</a:t>
                </a:r>
                <a:r>
                  <a:rPr lang="en-US"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D*</a:t>
                </a:r>
                <a:r>
                  <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1800" i="0" kern="100">
                    <a:effectLst/>
                    <a:latin typeface="Cambria Math" panose="02040503050406030204" pitchFamily="18" charset="0"/>
                    <a:ea typeface="ＭＳ 明朝" panose="02020609040205080304" pitchFamily="17" charset="-128"/>
                    <a:cs typeface="Times New Roman" panose="02020603050405020304" pitchFamily="18" charset="0"/>
                  </a:rPr>
                  <a:t>𝐷</a:t>
                </a:r>
                <a:r>
                  <a:rPr lang="ja-JP" altLang="ja-JP" sz="1800" i="0" kern="100">
                    <a:effectLst/>
                    <a:latin typeface="Cambria Math" panose="02040503050406030204" pitchFamily="18" charset="0"/>
                    <a:ea typeface="ＭＳ 明朝" panose="02020609040205080304" pitchFamily="17" charset="-128"/>
                    <a:cs typeface="Times New Roman" panose="02020603050405020304" pitchFamily="18" charset="0"/>
                  </a:rPr>
                  <a:t>^</a:t>
                </a:r>
                <a:r>
                  <a:rPr lang="en-US" altLang="ja-JP" sz="1800" i="0" kern="100">
                    <a:effectLst/>
                    <a:latin typeface="Cambria Math" panose="02040503050406030204" pitchFamily="18" charset="0"/>
                    <a:ea typeface="ＭＳ 明朝" panose="02020609040205080304" pitchFamily="17" charset="-128"/>
                    <a:cs typeface="Times New Roman" panose="02020603050405020304" pitchFamily="18" charset="0"/>
                  </a:rPr>
                  <a:t>𝑓=−1</a:t>
                </a:r>
                <a:r>
                  <a:rPr lang="en-US" altLang="ja-JP" sz="1800" b="0" i="0" kern="100">
                    <a:effectLst/>
                    <a:latin typeface="Cambria Math" panose="02040503050406030204" pitchFamily="18" charset="0"/>
                    <a:ea typeface="ＭＳ 明朝" panose="02020609040205080304" pitchFamily="17" charset="-128"/>
                    <a:cs typeface="Times New Roman" panose="02020603050405020304" pitchFamily="18" charset="0"/>
                  </a:rPr>
                  <a:t>3</a:t>
                </a:r>
                <a:r>
                  <a:rPr lang="en-US" altLang="ja-JP" sz="1800" i="0" kern="100">
                    <a:effectLst/>
                    <a:latin typeface="Cambria Math" panose="02040503050406030204" pitchFamily="18" charset="0"/>
                    <a:ea typeface="ＭＳ 明朝" panose="02020609040205080304" pitchFamily="17" charset="-128"/>
                    <a:cs typeface="Times New Roman" panose="02020603050405020304" pitchFamily="18" charset="0"/>
                  </a:rPr>
                  <a:t>0+160=</a:t>
                </a:r>
                <a:r>
                  <a:rPr lang="en-US" altLang="ja-JP" sz="1800" b="0" i="0" kern="100">
                    <a:effectLst/>
                    <a:latin typeface="Cambria Math" panose="02040503050406030204" pitchFamily="18" charset="0"/>
                    <a:ea typeface="ＭＳ 明朝" panose="02020609040205080304" pitchFamily="17" charset="-128"/>
                    <a:cs typeface="Times New Roman" panose="02020603050405020304" pitchFamily="18" charset="0"/>
                  </a:rPr>
                  <a:t>3</a:t>
                </a:r>
                <a:r>
                  <a:rPr lang="en-US" altLang="ja-JP" sz="1800" i="0" kern="100">
                    <a:effectLst/>
                    <a:latin typeface="Cambria Math" panose="02040503050406030204" pitchFamily="18" charset="0"/>
                    <a:ea typeface="ＭＳ 明朝" panose="02020609040205080304" pitchFamily="17" charset="-128"/>
                    <a:cs typeface="Times New Roman" panose="02020603050405020304" pitchFamily="18" charset="0"/>
                  </a:rPr>
                  <a:t>0</a:t>
                </a:r>
                <a:r>
                  <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）までしか需要されず、余剰の</a:t>
                </a:r>
                <a:r>
                  <a:rPr lang="en-US"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S*- D*</a:t>
                </a:r>
                <a:r>
                  <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分（</a:t>
                </a:r>
                <a:r>
                  <a:rPr lang="en-US" altLang="ja-JP" sz="1800" i="0" kern="100">
                    <a:effectLst/>
                    <a:latin typeface="Cambria Math" panose="02040503050406030204" pitchFamily="18" charset="0"/>
                    <a:ea typeface="ＭＳ 明朝" panose="02020609040205080304" pitchFamily="17" charset="-128"/>
                    <a:cs typeface="Times New Roman" panose="02020603050405020304" pitchFamily="18" charset="0"/>
                  </a:rPr>
                  <a:t>1</a:t>
                </a:r>
                <a:r>
                  <a:rPr lang="en-US" altLang="ja-JP" sz="1800" b="0" i="0" kern="100">
                    <a:effectLst/>
                    <a:latin typeface="Cambria Math" panose="02040503050406030204" pitchFamily="18" charset="0"/>
                    <a:ea typeface="ＭＳ 明朝" panose="02020609040205080304" pitchFamily="17" charset="-128"/>
                    <a:cs typeface="Times New Roman" panose="02020603050405020304" pitchFamily="18" charset="0"/>
                  </a:rPr>
                  <a:t>1</a:t>
                </a:r>
                <a:r>
                  <a:rPr lang="en-US" altLang="ja-JP" sz="1800" i="0" kern="100">
                    <a:effectLst/>
                    <a:latin typeface="Cambria Math" panose="02040503050406030204" pitchFamily="18" charset="0"/>
                    <a:ea typeface="ＭＳ 明朝" panose="02020609040205080304" pitchFamily="17" charset="-128"/>
                    <a:cs typeface="Times New Roman" panose="02020603050405020304" pitchFamily="18" charset="0"/>
                  </a:rPr>
                  <a:t>0−</a:t>
                </a:r>
                <a:r>
                  <a:rPr lang="en-US" altLang="ja-JP" sz="1800" b="0" i="0" kern="100">
                    <a:effectLst/>
                    <a:latin typeface="Cambria Math" panose="02040503050406030204" pitchFamily="18" charset="0"/>
                    <a:ea typeface="ＭＳ 明朝" panose="02020609040205080304" pitchFamily="17" charset="-128"/>
                    <a:cs typeface="Times New Roman" panose="02020603050405020304" pitchFamily="18" charset="0"/>
                  </a:rPr>
                  <a:t>3</a:t>
                </a:r>
                <a:r>
                  <a:rPr lang="en-US" altLang="ja-JP" sz="1800" i="0" kern="100">
                    <a:effectLst/>
                    <a:latin typeface="Cambria Math" panose="02040503050406030204" pitchFamily="18" charset="0"/>
                    <a:ea typeface="ＭＳ 明朝" panose="02020609040205080304" pitchFamily="17" charset="-128"/>
                    <a:cs typeface="Times New Roman" panose="02020603050405020304" pitchFamily="18" charset="0"/>
                  </a:rPr>
                  <a:t>0=</a:t>
                </a:r>
                <a:r>
                  <a:rPr lang="en-US" altLang="ja-JP" sz="1800" b="0" i="0" kern="100">
                    <a:effectLst/>
                    <a:latin typeface="Cambria Math" panose="02040503050406030204" pitchFamily="18" charset="0"/>
                    <a:ea typeface="ＭＳ 明朝" panose="02020609040205080304" pitchFamily="17" charset="-128"/>
                    <a:cs typeface="Times New Roman" panose="02020603050405020304" pitchFamily="18" charset="0"/>
                  </a:rPr>
                  <a:t>8</a:t>
                </a:r>
                <a:r>
                  <a:rPr lang="en-US" altLang="ja-JP" sz="1800" i="0" kern="100">
                    <a:effectLst/>
                    <a:latin typeface="Cambria Math" panose="02040503050406030204" pitchFamily="18" charset="0"/>
                    <a:ea typeface="ＭＳ 明朝" panose="02020609040205080304" pitchFamily="17" charset="-128"/>
                    <a:cs typeface="Times New Roman" panose="02020603050405020304" pitchFamily="18" charset="0"/>
                  </a:rPr>
                  <a:t>0</a:t>
                </a:r>
                <a:r>
                  <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）が輸出されている。</a:t>
                </a:r>
              </a:p>
              <a:p>
                <a:r>
                  <a:rPr kumimoji="1" lang="en-US" altLang="ja-JP" dirty="0"/>
                  <a:t>****************</a:t>
                </a:r>
              </a:p>
              <a:p>
                <a:r>
                  <a:rPr kumimoji="1" lang="ja-JP" altLang="en-US" dirty="0"/>
                  <a:t>＜関税賦課時＞</a:t>
                </a:r>
                <a:endParaRPr kumimoji="1" lang="en-US" altLang="ja-JP" dirty="0"/>
              </a:p>
              <a:p>
                <a:r>
                  <a:rPr kumimoji="1" lang="ja-JP" altLang="en-US" dirty="0"/>
                  <a:t>・</a:t>
                </a: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日本政府が国内のマグロ漁師や関連する水産業を保護する目的で輸入マグロに関税を賦課</a:t>
                </a:r>
                <a:r>
                  <a:rPr lang="ja-JP" altLang="en-US" sz="1800" dirty="0">
                    <a:effectLst/>
                    <a:latin typeface="Century" panose="02040604050505020304" pitchFamily="18" charset="0"/>
                    <a:ea typeface="ＭＳ 明朝" panose="02020609040205080304" pitchFamily="17" charset="-128"/>
                    <a:cs typeface="Times New Roman" panose="02020603050405020304" pitchFamily="18" charset="0"/>
                  </a:rPr>
                  <a:t>、</a:t>
                </a: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単純化のため単位当たり</a:t>
                </a:r>
                <a:r>
                  <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rPr>
                  <a:t>20</a:t>
                </a: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の従量税をかける</a:t>
                </a:r>
                <a:endPar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endParaRPr>
              </a:p>
              <a:p>
                <a:r>
                  <a:rPr lang="ja-JP" altLang="en-US" sz="1800" dirty="0">
                    <a:effectLst/>
                    <a:latin typeface="Century" panose="02040604050505020304" pitchFamily="18" charset="0"/>
                    <a:ea typeface="ＭＳ 明朝" panose="02020609040205080304" pitchFamily="17" charset="-128"/>
                    <a:cs typeface="Times New Roman" panose="02020603050405020304" pitchFamily="18" charset="0"/>
                  </a:rPr>
                  <a:t>・</a:t>
                </a: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関税賦課後の日本のマグロ輸入は</a:t>
                </a:r>
                <a:r>
                  <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rPr>
                  <a:t>D’-S’(160-100=60)</a:t>
                </a: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に減少、この輸入需要減は（２）国際市場に影響を及ぼす。</a:t>
                </a:r>
                <a:r>
                  <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rPr>
                  <a:t>D’-S’</a:t>
                </a: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の輸入量は輸入需要量（</a:t>
                </a:r>
                <a:r>
                  <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rPr>
                  <a:t>M</a:t>
                </a: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）に対応。</a:t>
                </a:r>
                <a:endPar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endParaRPr>
              </a:p>
              <a:p>
                <a:r>
                  <a:rPr lang="ja-JP" altLang="en-US" sz="1800" dirty="0">
                    <a:effectLst/>
                    <a:latin typeface="Century" panose="02040604050505020304" pitchFamily="18" charset="0"/>
                    <a:ea typeface="ＭＳ 明朝" panose="02020609040205080304" pitchFamily="17" charset="-128"/>
                    <a:cs typeface="Times New Roman" panose="02020603050405020304" pitchFamily="18" charset="0"/>
                  </a:rPr>
                  <a:t>・</a:t>
                </a: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この時達成される国際価格は関税賦課によって減少した輸入需要</a:t>
                </a:r>
                <a:r>
                  <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rPr>
                  <a:t>IM’</a:t>
                </a: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と輸出供給</a:t>
                </a:r>
                <a:r>
                  <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rPr>
                  <a:t>EX</a:t>
                </a: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が等しくなる</a:t>
                </a:r>
                <a:r>
                  <a:rPr lang="en-US" altLang="ja-JP" sz="1800" i="0">
                    <a:effectLst/>
                    <a:latin typeface="Cambria Math" panose="02040503050406030204" pitchFamily="18" charset="0"/>
                    <a:ea typeface="ＭＳ 明朝" panose="02020609040205080304" pitchFamily="17" charset="-128"/>
                    <a:cs typeface="Times New Roman" panose="02020603050405020304" pitchFamily="18" charset="0"/>
                  </a:rPr>
                  <a:t>𝑃</a:t>
                </a:r>
                <a:r>
                  <a:rPr lang="ja-JP" altLang="ja-JP" sz="1800" i="0">
                    <a:effectLst/>
                    <a:latin typeface="Cambria Math" panose="02040503050406030204" pitchFamily="18" charset="0"/>
                    <a:ea typeface="ＭＳ 明朝" panose="02020609040205080304" pitchFamily="17" charset="-128"/>
                    <a:cs typeface="Times New Roman" panose="02020603050405020304" pitchFamily="18" charset="0"/>
                  </a:rPr>
                  <a:t>^</a:t>
                </a:r>
                <a:r>
                  <a:rPr lang="en-US" altLang="ja-JP" sz="1800" i="0">
                    <a:effectLst/>
                    <a:latin typeface="Cambria Math" panose="02040503050406030204" pitchFamily="18" charset="0"/>
                    <a:ea typeface="ＭＳ 明朝" panose="02020609040205080304" pitchFamily="17" charset="-128"/>
                    <a:cs typeface="Times New Roman" panose="02020603050405020304" pitchFamily="18" charset="0"/>
                  </a:rPr>
                  <a:t>𝑓</a:t>
                </a:r>
                <a:r>
                  <a:rPr lang="en-US" altLang="ja-JP" sz="1800" b="0" i="0">
                    <a:effectLst/>
                    <a:latin typeface="Cambria Math" panose="02040503050406030204" pitchFamily="18" charset="0"/>
                    <a:ea typeface="ＭＳ 明朝" panose="02020609040205080304" pitchFamily="17" charset="-128"/>
                    <a:cs typeface="Times New Roman" panose="02020603050405020304" pitchFamily="18" charset="0"/>
                  </a:rPr>
                  <a:t>=120</a:t>
                </a: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に下落。日本の需要減によって国際市場でマグロが値崩れ。</a:t>
                </a:r>
                <a:endPar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endParaRPr>
              </a:p>
              <a:p>
                <a:r>
                  <a:rPr lang="ja-JP" altLang="en-US" sz="1800" dirty="0">
                    <a:effectLst/>
                    <a:latin typeface="Century" panose="02040604050505020304" pitchFamily="18" charset="0"/>
                    <a:ea typeface="ＭＳ 明朝" panose="02020609040205080304" pitchFamily="17" charset="-128"/>
                    <a:cs typeface="Times New Roman" panose="02020603050405020304" pitchFamily="18" charset="0"/>
                  </a:rPr>
                  <a:t>・</a:t>
                </a: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外国では自由貿易時よりも輸出価格が下落（交易条件が悪化）し、輸出量も減少。</a:t>
                </a:r>
                <a:endPar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endParaRPr>
              </a:p>
              <a:p>
                <a:r>
                  <a:rPr lang="ja-JP" altLang="en-US" sz="1800" dirty="0">
                    <a:effectLst/>
                    <a:latin typeface="Century" panose="02040604050505020304" pitchFamily="18" charset="0"/>
                    <a:ea typeface="ＭＳ 明朝" panose="02020609040205080304" pitchFamily="17" charset="-128"/>
                    <a:cs typeface="Times New Roman" panose="02020603050405020304" pitchFamily="18" charset="0"/>
                  </a:rPr>
                  <a:t>・</a:t>
                </a: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日本の消費者と生産者が直面する価格は関税</a:t>
                </a:r>
                <a:r>
                  <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rPr>
                  <a:t>20</a:t>
                </a: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を賦課した</a:t>
                </a:r>
                <a:r>
                  <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rPr>
                  <a:t>140</a:t>
                </a: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となる。この場合、自由貿易時に比べ国内価格は高くなるが、関税を抜いた輸入価格は下がることになる。このように大国の関税は輸入価格を引き下げることが可能であり、交易条件改善によるプラスの効果が期待できる。</a:t>
                </a:r>
                <a:endParaRPr kumimoji="1" lang="ja-JP" altLang="en-US" dirty="0"/>
              </a:p>
            </p:txBody>
          </p:sp>
        </mc:Fallback>
      </mc:AlternateContent>
      <p:sp>
        <p:nvSpPr>
          <p:cNvPr id="4" name="スライド番号プレースホルダー 3"/>
          <p:cNvSpPr>
            <a:spLocks noGrp="1"/>
          </p:cNvSpPr>
          <p:nvPr>
            <p:ph type="sldNum" sz="quarter" idx="5"/>
          </p:nvPr>
        </p:nvSpPr>
        <p:spPr/>
        <p:txBody>
          <a:bodyPr/>
          <a:lstStyle/>
          <a:p>
            <a:fld id="{D9076E08-7C7D-4000-9109-149EC2C3E99A}" type="slidenum">
              <a:rPr kumimoji="1" lang="ja-JP" altLang="en-US" smtClean="0"/>
              <a:t>4</a:t>
            </a:fld>
            <a:endParaRPr kumimoji="1" lang="ja-JP" altLang="en-US"/>
          </a:p>
        </p:txBody>
      </p:sp>
    </p:spTree>
    <p:extLst>
      <p:ext uri="{BB962C8B-B14F-4D97-AF65-F5344CB8AC3E}">
        <p14:creationId xmlns:p14="http://schemas.microsoft.com/office/powerpoint/2010/main" val="17245968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D9076E08-7C7D-4000-9109-149EC2C3E99A}" type="slidenum">
              <a:rPr kumimoji="1" lang="ja-JP" altLang="en-US" smtClean="0"/>
              <a:t>5</a:t>
            </a:fld>
            <a:endParaRPr kumimoji="1" lang="ja-JP" altLang="en-US"/>
          </a:p>
        </p:txBody>
      </p:sp>
    </p:spTree>
    <p:extLst>
      <p:ext uri="{BB962C8B-B14F-4D97-AF65-F5344CB8AC3E}">
        <p14:creationId xmlns:p14="http://schemas.microsoft.com/office/powerpoint/2010/main" val="4951756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限界収入は収入（価格×供給量：</a:t>
                </a:r>
                <a14:m>
                  <m:oMath xmlns:m="http://schemas.openxmlformats.org/officeDocument/2006/math">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𝑃</m:t>
                    </m:r>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m:t>
                    </m:r>
                    <m:r>
                      <a:rPr lang="en-US" altLang="ja-JP" sz="1800" b="0" i="1" kern="100" smtClean="0">
                        <a:effectLst/>
                        <a:latin typeface="Cambria Math" panose="02040503050406030204" pitchFamily="18" charset="0"/>
                        <a:ea typeface="ＭＳ 明朝" panose="02020609040205080304" pitchFamily="17" charset="-128"/>
                        <a:cs typeface="Times New Roman" panose="02020603050405020304" pitchFamily="18" charset="0"/>
                      </a:rPr>
                      <m:t>𝑌</m:t>
                    </m:r>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m:t>
                    </m:r>
                    <m:d>
                      <m:dPr>
                        <m:ctrlPr>
                          <a:rPr lang="ja-JP" altLang="ja-JP"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m:t>
                        </m:r>
                        <m:r>
                          <a:rPr lang="en-US" altLang="ja-JP" sz="1800" b="0" i="1" kern="100" smtClean="0">
                            <a:effectLst/>
                            <a:latin typeface="Cambria Math" panose="02040503050406030204" pitchFamily="18" charset="0"/>
                            <a:ea typeface="ＭＳ 明朝" panose="02020609040205080304" pitchFamily="17" charset="-128"/>
                            <a:cs typeface="Times New Roman" panose="02020603050405020304" pitchFamily="18" charset="0"/>
                          </a:rPr>
                          <m:t>𝑌</m:t>
                        </m:r>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+1600</m:t>
                        </m:r>
                      </m:e>
                    </m:d>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m:t>
                    </m:r>
                    <m:r>
                      <a:rPr lang="en-US" altLang="ja-JP" sz="1800" b="0" i="1" kern="100" smtClean="0">
                        <a:effectLst/>
                        <a:latin typeface="Cambria Math" panose="02040503050406030204" pitchFamily="18" charset="0"/>
                        <a:ea typeface="ＭＳ 明朝" panose="02020609040205080304" pitchFamily="17" charset="-128"/>
                        <a:cs typeface="Times New Roman" panose="02020603050405020304" pitchFamily="18" charset="0"/>
                      </a:rPr>
                      <m:t>𝑌</m:t>
                    </m:r>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m:t>
                    </m:r>
                    <m:sSup>
                      <m:sSupPr>
                        <m:ctrlPr>
                          <a:rPr lang="ja-JP" altLang="ja-JP" sz="18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m:t>
                        </m:r>
                        <m:r>
                          <a:rPr lang="en-US" altLang="ja-JP" sz="1800" b="0" i="1" kern="100" smtClean="0">
                            <a:effectLst/>
                            <a:latin typeface="Cambria Math" panose="02040503050406030204" pitchFamily="18" charset="0"/>
                            <a:ea typeface="ＭＳ 明朝" panose="02020609040205080304" pitchFamily="17" charset="-128"/>
                            <a:cs typeface="Times New Roman" panose="02020603050405020304" pitchFamily="18" charset="0"/>
                          </a:rPr>
                          <m:t>𝑌</m:t>
                        </m:r>
                      </m:e>
                      <m:sup>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2</m:t>
                        </m:r>
                      </m:sup>
                    </m:sSup>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+1600</m:t>
                    </m:r>
                    <m:r>
                      <a:rPr lang="en-US" altLang="ja-JP" sz="1800" b="0" i="1" kern="100" smtClean="0">
                        <a:effectLst/>
                        <a:latin typeface="Cambria Math" panose="02040503050406030204" pitchFamily="18" charset="0"/>
                        <a:ea typeface="ＭＳ 明朝" panose="02020609040205080304" pitchFamily="17" charset="-128"/>
                        <a:cs typeface="Times New Roman" panose="02020603050405020304" pitchFamily="18" charset="0"/>
                      </a:rPr>
                      <m:t>𝑌</m:t>
                    </m:r>
                  </m:oMath>
                </a14:m>
                <a:r>
                  <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）を供給量</a:t>
                </a:r>
                <a14:m>
                  <m:oMath xmlns:m="http://schemas.openxmlformats.org/officeDocument/2006/math">
                    <m:r>
                      <m:rPr>
                        <m:sty m:val="p"/>
                      </m:rPr>
                      <a:rPr lang="en-US" altLang="ja-JP" sz="1800" i="1" kern="100" dirty="0" smtClean="0">
                        <a:effectLst/>
                        <a:latin typeface="Cambria Math" panose="02040503050406030204" pitchFamily="18" charset="0"/>
                        <a:ea typeface="ＭＳ 明朝" panose="02020609040205080304" pitchFamily="17" charset="-128"/>
                        <a:cs typeface="Times New Roman" panose="02020603050405020304" pitchFamily="18" charset="0"/>
                      </a:rPr>
                      <m:t>Y</m:t>
                    </m:r>
                  </m:oMath>
                </a14:m>
                <a:r>
                  <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について微分したものなので、（</a:t>
                </a:r>
                <a14:m>
                  <m:oMath xmlns:m="http://schemas.openxmlformats.org/officeDocument/2006/math">
                    <m:r>
                      <m:rPr>
                        <m:sty m:val="p"/>
                      </m:rPr>
                      <a:rPr lang="en-US" altLang="ja-JP" sz="1800" kern="100">
                        <a:effectLst/>
                        <a:latin typeface="Cambria Math" panose="02040503050406030204" pitchFamily="18" charset="0"/>
                        <a:ea typeface="ＭＳ 明朝" panose="02020609040205080304" pitchFamily="17" charset="-128"/>
                        <a:cs typeface="Times New Roman" panose="02020603050405020304" pitchFamily="18" charset="0"/>
                      </a:rPr>
                      <m:t>MR</m:t>
                    </m:r>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=−2</m:t>
                    </m:r>
                    <m:r>
                      <a:rPr lang="en-US" altLang="ja-JP" sz="1800" b="0" i="1" kern="100" smtClean="0">
                        <a:effectLst/>
                        <a:latin typeface="Cambria Math" panose="02040503050406030204" pitchFamily="18" charset="0"/>
                        <a:ea typeface="ＭＳ 明朝" panose="02020609040205080304" pitchFamily="17" charset="-128"/>
                        <a:cs typeface="Times New Roman" panose="02020603050405020304" pitchFamily="18" charset="0"/>
                      </a:rPr>
                      <m:t>𝑌</m:t>
                    </m:r>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+1600</m:t>
                    </m:r>
                  </m:oMath>
                </a14:m>
                <a:r>
                  <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a:t>
                </a:r>
                <a:endParaRPr lang="en-US" alt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限界費用は</a:t>
                </a:r>
                <a14:m>
                  <m:oMath xmlns:m="http://schemas.openxmlformats.org/officeDocument/2006/math">
                    <m:r>
                      <m:rPr>
                        <m:sty m:val="p"/>
                      </m:rPr>
                      <a:rPr lang="en-US" altLang="ja-JP" sz="1800" kern="100">
                        <a:effectLst/>
                        <a:latin typeface="Cambria Math" panose="02040503050406030204" pitchFamily="18" charset="0"/>
                        <a:ea typeface="ＭＳ 明朝" panose="02020609040205080304" pitchFamily="17" charset="-128"/>
                        <a:cs typeface="Times New Roman" panose="02020603050405020304" pitchFamily="18" charset="0"/>
                      </a:rPr>
                      <m:t>MC</m:t>
                    </m:r>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=400</m:t>
                    </m:r>
                  </m:oMath>
                </a14:m>
                <a:r>
                  <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で与えられていると考えると最適な供給量は</a:t>
                </a:r>
                <a:r>
                  <a:rPr lang="en-US"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MC=MR</a:t>
                </a:r>
                <a:r>
                  <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を満たす</a:t>
                </a:r>
                <a14:m>
                  <m:oMath xmlns:m="http://schemas.openxmlformats.org/officeDocument/2006/math">
                    <m:sSup>
                      <m:sSupPr>
                        <m:ctrlPr>
                          <a:rPr lang="ja-JP" altLang="ja-JP" sz="18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𝑌</m:t>
                        </m:r>
                      </m:e>
                      <m:sup>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m:t>
                        </m:r>
                      </m:sup>
                    </m:sSup>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=600</m:t>
                    </m:r>
                  </m:oMath>
                </a14:m>
                <a:r>
                  <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となる。</a:t>
                </a:r>
                <a:endParaRPr lang="en-US" alt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これをすべて売り切る価格は逆需要関数で</a:t>
                </a:r>
                <a:r>
                  <a:rPr lang="en-US"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E</a:t>
                </a:r>
                <a:r>
                  <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点に対応した</a:t>
                </a:r>
                <a14:m>
                  <m:oMath xmlns:m="http://schemas.openxmlformats.org/officeDocument/2006/math">
                    <m:sSup>
                      <m:sSupPr>
                        <m:ctrlPr>
                          <a:rPr lang="ja-JP" altLang="ja-JP" sz="18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𝑃</m:t>
                        </m:r>
                      </m:e>
                      <m:sup>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m:t>
                        </m:r>
                      </m:sup>
                    </m:sSup>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=1000</m:t>
                    </m:r>
                  </m:oMath>
                </a14:m>
                <a:r>
                  <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となる。 </a:t>
                </a:r>
              </a:p>
              <a:p>
                <a:endParaRPr kumimoji="1" lang="ja-JP" altLang="en-US" dirty="0"/>
              </a:p>
            </p:txBody>
          </p:sp>
        </mc:Choice>
        <mc:Fallback xmlns="">
          <p:sp>
            <p:nvSpPr>
              <p:cNvPr id="3" name="ノート プレースホルダー 2"/>
              <p:cNvSpPr>
                <a:spLocks noGrp="1"/>
              </p:cNvSpPr>
              <p:nvPr>
                <p:ph type="body" idx="1"/>
              </p:nvPr>
            </p:nvSpPr>
            <p:spPr/>
            <p: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限界収入は収入（価格×供給量：</a:t>
                </a:r>
                <a:r>
                  <a:rPr lang="en-US" altLang="ja-JP" sz="1800" i="0" kern="100">
                    <a:effectLst/>
                    <a:latin typeface="Cambria Math" panose="02040503050406030204" pitchFamily="18" charset="0"/>
                    <a:ea typeface="ＭＳ 明朝" panose="02020609040205080304" pitchFamily="17" charset="-128"/>
                    <a:cs typeface="Times New Roman" panose="02020603050405020304" pitchFamily="18" charset="0"/>
                  </a:rPr>
                  <a:t>𝑃×</a:t>
                </a:r>
                <a:r>
                  <a:rPr lang="en-US" altLang="ja-JP" sz="1800" b="0" i="0" kern="100">
                    <a:effectLst/>
                    <a:latin typeface="Cambria Math" panose="02040503050406030204" pitchFamily="18" charset="0"/>
                    <a:ea typeface="ＭＳ 明朝" panose="02020609040205080304" pitchFamily="17" charset="-128"/>
                    <a:cs typeface="Times New Roman" panose="02020603050405020304" pitchFamily="18" charset="0"/>
                  </a:rPr>
                  <a:t>𝑌</a:t>
                </a:r>
                <a:r>
                  <a:rPr lang="en-US" altLang="ja-JP" sz="1800" i="0" kern="100">
                    <a:effectLst/>
                    <a:latin typeface="Cambria Math" panose="02040503050406030204" pitchFamily="18" charset="0"/>
                    <a:ea typeface="ＭＳ 明朝" panose="02020609040205080304" pitchFamily="17" charset="-128"/>
                    <a:cs typeface="Times New Roman" panose="02020603050405020304" pitchFamily="18" charset="0"/>
                  </a:rPr>
                  <a:t>=</a:t>
                </a:r>
                <a:r>
                  <a:rPr lang="ja-JP" altLang="ja-JP" sz="1800" i="0" kern="100">
                    <a:effectLst/>
                    <a:latin typeface="Cambria Math" panose="02040503050406030204" pitchFamily="18" charset="0"/>
                    <a:cs typeface="Times New Roman" panose="02020603050405020304" pitchFamily="18" charset="0"/>
                  </a:rPr>
                  <a:t>(</a:t>
                </a:r>
                <a:r>
                  <a:rPr lang="en-US" altLang="ja-JP" sz="1800" i="0" kern="100">
                    <a:effectLst/>
                    <a:latin typeface="Cambria Math" panose="02040503050406030204" pitchFamily="18" charset="0"/>
                    <a:ea typeface="ＭＳ 明朝" panose="02020609040205080304" pitchFamily="17" charset="-128"/>
                    <a:cs typeface="Times New Roman" panose="02020603050405020304" pitchFamily="18" charset="0"/>
                  </a:rPr>
                  <a:t>−</a:t>
                </a:r>
                <a:r>
                  <a:rPr lang="en-US" altLang="ja-JP" sz="1800" b="0" i="0" kern="100">
                    <a:effectLst/>
                    <a:latin typeface="Cambria Math" panose="02040503050406030204" pitchFamily="18" charset="0"/>
                    <a:ea typeface="ＭＳ 明朝" panose="02020609040205080304" pitchFamily="17" charset="-128"/>
                    <a:cs typeface="Times New Roman" panose="02020603050405020304" pitchFamily="18" charset="0"/>
                  </a:rPr>
                  <a:t>𝑌</a:t>
                </a:r>
                <a:r>
                  <a:rPr lang="en-US" altLang="ja-JP" sz="1800" i="0" kern="100">
                    <a:effectLst/>
                    <a:latin typeface="Cambria Math" panose="02040503050406030204" pitchFamily="18" charset="0"/>
                    <a:ea typeface="ＭＳ 明朝" panose="02020609040205080304" pitchFamily="17" charset="-128"/>
                    <a:cs typeface="Times New Roman" panose="02020603050405020304" pitchFamily="18" charset="0"/>
                  </a:rPr>
                  <a:t>+1600)×</a:t>
                </a:r>
                <a:r>
                  <a:rPr lang="en-US" altLang="ja-JP" sz="1800" b="0" i="0" kern="100">
                    <a:effectLst/>
                    <a:latin typeface="Cambria Math" panose="02040503050406030204" pitchFamily="18" charset="0"/>
                    <a:ea typeface="ＭＳ 明朝" panose="02020609040205080304" pitchFamily="17" charset="-128"/>
                    <a:cs typeface="Times New Roman" panose="02020603050405020304" pitchFamily="18" charset="0"/>
                  </a:rPr>
                  <a:t>𝑌</a:t>
                </a:r>
                <a:r>
                  <a:rPr lang="en-US" altLang="ja-JP" sz="1800" i="0" kern="100">
                    <a:effectLst/>
                    <a:latin typeface="Cambria Math" panose="02040503050406030204" pitchFamily="18" charset="0"/>
                    <a:ea typeface="ＭＳ 明朝" panose="02020609040205080304" pitchFamily="17" charset="-128"/>
                    <a:cs typeface="Times New Roman" panose="02020603050405020304" pitchFamily="18" charset="0"/>
                  </a:rPr>
                  <a:t>=</a:t>
                </a:r>
                <a:r>
                  <a:rPr lang="ja-JP" altLang="ja-JP" sz="1800" i="0" kern="100">
                    <a:effectLst/>
                    <a:latin typeface="Cambria Math" panose="02040503050406030204" pitchFamily="18" charset="0"/>
                    <a:cs typeface="Times New Roman" panose="02020603050405020304" pitchFamily="18" charset="0"/>
                  </a:rPr>
                  <a:t>〖</a:t>
                </a:r>
                <a:r>
                  <a:rPr lang="en-US" altLang="ja-JP" sz="1800" i="0" kern="100">
                    <a:effectLst/>
                    <a:latin typeface="Cambria Math" panose="02040503050406030204" pitchFamily="18" charset="0"/>
                    <a:ea typeface="ＭＳ 明朝" panose="02020609040205080304" pitchFamily="17" charset="-128"/>
                    <a:cs typeface="Times New Roman" panose="02020603050405020304" pitchFamily="18" charset="0"/>
                  </a:rPr>
                  <a:t>−</a:t>
                </a:r>
                <a:r>
                  <a:rPr lang="en-US" altLang="ja-JP" sz="1800" b="0" i="0" kern="100">
                    <a:effectLst/>
                    <a:latin typeface="Cambria Math" panose="02040503050406030204" pitchFamily="18" charset="0"/>
                    <a:ea typeface="ＭＳ 明朝" panose="02020609040205080304" pitchFamily="17" charset="-128"/>
                    <a:cs typeface="Times New Roman" panose="02020603050405020304" pitchFamily="18" charset="0"/>
                  </a:rPr>
                  <a:t>𝑌</a:t>
                </a:r>
                <a:r>
                  <a:rPr lang="ja-JP" altLang="ja-JP" sz="1800" b="0" i="0" kern="100">
                    <a:effectLst/>
                    <a:latin typeface="Cambria Math" panose="02040503050406030204" pitchFamily="18" charset="0"/>
                    <a:ea typeface="ＭＳ 明朝" panose="02020609040205080304" pitchFamily="17" charset="-128"/>
                    <a:cs typeface="Times New Roman" panose="02020603050405020304" pitchFamily="18" charset="0"/>
                  </a:rPr>
                  <a:t>〗^</a:t>
                </a:r>
                <a:r>
                  <a:rPr lang="en-US" altLang="ja-JP" sz="1800" i="0" kern="100">
                    <a:effectLst/>
                    <a:latin typeface="Cambria Math" panose="02040503050406030204" pitchFamily="18" charset="0"/>
                    <a:ea typeface="ＭＳ 明朝" panose="02020609040205080304" pitchFamily="17" charset="-128"/>
                    <a:cs typeface="Times New Roman" panose="02020603050405020304" pitchFamily="18" charset="0"/>
                  </a:rPr>
                  <a:t>2+1600</a:t>
                </a:r>
                <a:r>
                  <a:rPr lang="en-US" altLang="ja-JP" sz="1800" b="0" i="0" kern="100">
                    <a:effectLst/>
                    <a:latin typeface="Cambria Math" panose="02040503050406030204" pitchFamily="18" charset="0"/>
                    <a:ea typeface="ＭＳ 明朝" panose="02020609040205080304" pitchFamily="17" charset="-128"/>
                    <a:cs typeface="Times New Roman" panose="02020603050405020304" pitchFamily="18" charset="0"/>
                  </a:rPr>
                  <a:t>𝑌</a:t>
                </a:r>
                <a:r>
                  <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）を供給量</a:t>
                </a:r>
                <a:r>
                  <a:rPr lang="en-US" altLang="ja-JP" sz="1800" i="0" kern="100" dirty="0">
                    <a:effectLst/>
                    <a:latin typeface="Cambria Math" panose="02040503050406030204" pitchFamily="18" charset="0"/>
                    <a:ea typeface="ＭＳ 明朝" panose="02020609040205080304" pitchFamily="17" charset="-128"/>
                    <a:cs typeface="Times New Roman" panose="02020603050405020304" pitchFamily="18" charset="0"/>
                  </a:rPr>
                  <a:t>Y</a:t>
                </a:r>
                <a:r>
                  <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について微分したものなので、（</a:t>
                </a:r>
                <a:r>
                  <a:rPr lang="en-US" altLang="ja-JP" sz="1800" i="0" kern="100">
                    <a:effectLst/>
                    <a:latin typeface="Cambria Math" panose="02040503050406030204" pitchFamily="18" charset="0"/>
                    <a:ea typeface="ＭＳ 明朝" panose="02020609040205080304" pitchFamily="17" charset="-128"/>
                    <a:cs typeface="Times New Roman" panose="02020603050405020304" pitchFamily="18" charset="0"/>
                  </a:rPr>
                  <a:t>MR=−2</a:t>
                </a:r>
                <a:r>
                  <a:rPr lang="en-US" altLang="ja-JP" sz="1800" b="0" i="0" kern="100">
                    <a:effectLst/>
                    <a:latin typeface="Cambria Math" panose="02040503050406030204" pitchFamily="18" charset="0"/>
                    <a:ea typeface="ＭＳ 明朝" panose="02020609040205080304" pitchFamily="17" charset="-128"/>
                    <a:cs typeface="Times New Roman" panose="02020603050405020304" pitchFamily="18" charset="0"/>
                  </a:rPr>
                  <a:t>𝑌</a:t>
                </a:r>
                <a:r>
                  <a:rPr lang="en-US" altLang="ja-JP" sz="1800" i="0" kern="100">
                    <a:effectLst/>
                    <a:latin typeface="Cambria Math" panose="02040503050406030204" pitchFamily="18" charset="0"/>
                    <a:ea typeface="ＭＳ 明朝" panose="02020609040205080304" pitchFamily="17" charset="-128"/>
                    <a:cs typeface="Times New Roman" panose="02020603050405020304" pitchFamily="18" charset="0"/>
                  </a:rPr>
                  <a:t>+1600</a:t>
                </a:r>
                <a:r>
                  <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a:t>
                </a:r>
                <a:endParaRPr lang="en-US" alt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限界費用は</a:t>
                </a:r>
                <a:r>
                  <a:rPr lang="en-US" altLang="ja-JP" sz="1800" i="0" kern="100">
                    <a:effectLst/>
                    <a:latin typeface="Cambria Math" panose="02040503050406030204" pitchFamily="18" charset="0"/>
                    <a:ea typeface="ＭＳ 明朝" panose="02020609040205080304" pitchFamily="17" charset="-128"/>
                    <a:cs typeface="Times New Roman" panose="02020603050405020304" pitchFamily="18" charset="0"/>
                  </a:rPr>
                  <a:t>MC=400</a:t>
                </a:r>
                <a:r>
                  <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で与えられていると考えると最適な供給量は</a:t>
                </a:r>
                <a:r>
                  <a:rPr lang="en-US"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MC=MR</a:t>
                </a:r>
                <a:r>
                  <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を満たす</a:t>
                </a:r>
                <a:r>
                  <a:rPr lang="en-US" altLang="ja-JP" sz="1800" i="0" kern="100">
                    <a:effectLst/>
                    <a:latin typeface="Cambria Math" panose="02040503050406030204" pitchFamily="18" charset="0"/>
                    <a:ea typeface="ＭＳ 明朝" panose="02020609040205080304" pitchFamily="17" charset="-128"/>
                    <a:cs typeface="Times New Roman" panose="02020603050405020304" pitchFamily="18" charset="0"/>
                  </a:rPr>
                  <a:t>𝑌</a:t>
                </a:r>
                <a:r>
                  <a:rPr lang="ja-JP" altLang="ja-JP" sz="1800" i="0" kern="100">
                    <a:effectLst/>
                    <a:latin typeface="Cambria Math" panose="02040503050406030204" pitchFamily="18" charset="0"/>
                    <a:ea typeface="ＭＳ 明朝" panose="02020609040205080304" pitchFamily="17" charset="-128"/>
                    <a:cs typeface="Times New Roman" panose="02020603050405020304" pitchFamily="18" charset="0"/>
                  </a:rPr>
                  <a:t>^</a:t>
                </a:r>
                <a:r>
                  <a:rPr lang="en-US" altLang="ja-JP" sz="1800" i="0" kern="100">
                    <a:effectLst/>
                    <a:latin typeface="Cambria Math" panose="02040503050406030204" pitchFamily="18" charset="0"/>
                    <a:ea typeface="ＭＳ 明朝" panose="02020609040205080304" pitchFamily="17" charset="-128"/>
                    <a:cs typeface="Times New Roman" panose="02020603050405020304" pitchFamily="18" charset="0"/>
                  </a:rPr>
                  <a:t>∗=600</a:t>
                </a:r>
                <a:r>
                  <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となる。</a:t>
                </a:r>
                <a:endParaRPr lang="en-US" alt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これをすべて売り切る価格は逆需要関数で</a:t>
                </a:r>
                <a:r>
                  <a:rPr lang="en-US"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E</a:t>
                </a:r>
                <a:r>
                  <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点に対応した</a:t>
                </a:r>
                <a:r>
                  <a:rPr lang="en-US" altLang="ja-JP" sz="1800" i="0" kern="100">
                    <a:effectLst/>
                    <a:latin typeface="Cambria Math" panose="02040503050406030204" pitchFamily="18" charset="0"/>
                    <a:ea typeface="ＭＳ 明朝" panose="02020609040205080304" pitchFamily="17" charset="-128"/>
                    <a:cs typeface="Times New Roman" panose="02020603050405020304" pitchFamily="18" charset="0"/>
                  </a:rPr>
                  <a:t>𝑃</a:t>
                </a:r>
                <a:r>
                  <a:rPr lang="ja-JP" altLang="ja-JP" sz="1800" i="0" kern="100">
                    <a:effectLst/>
                    <a:latin typeface="Cambria Math" panose="02040503050406030204" pitchFamily="18" charset="0"/>
                    <a:ea typeface="ＭＳ 明朝" panose="02020609040205080304" pitchFamily="17" charset="-128"/>
                    <a:cs typeface="Times New Roman" panose="02020603050405020304" pitchFamily="18" charset="0"/>
                  </a:rPr>
                  <a:t>^</a:t>
                </a:r>
                <a:r>
                  <a:rPr lang="en-US" altLang="ja-JP" sz="1800" i="0" kern="100">
                    <a:effectLst/>
                    <a:latin typeface="Cambria Math" panose="02040503050406030204" pitchFamily="18" charset="0"/>
                    <a:ea typeface="ＭＳ 明朝" panose="02020609040205080304" pitchFamily="17" charset="-128"/>
                    <a:cs typeface="Times New Roman" panose="02020603050405020304" pitchFamily="18" charset="0"/>
                  </a:rPr>
                  <a:t>∗=1000</a:t>
                </a:r>
                <a:r>
                  <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となる。 </a:t>
                </a:r>
              </a:p>
              <a:p>
                <a:endParaRPr kumimoji="1" lang="ja-JP" altLang="en-US" dirty="0"/>
              </a:p>
            </p:txBody>
          </p:sp>
        </mc:Fallback>
      </mc:AlternateContent>
      <p:sp>
        <p:nvSpPr>
          <p:cNvPr id="4" name="スライド番号プレースホルダー 3"/>
          <p:cNvSpPr>
            <a:spLocks noGrp="1"/>
          </p:cNvSpPr>
          <p:nvPr>
            <p:ph type="sldNum" sz="quarter" idx="5"/>
          </p:nvPr>
        </p:nvSpPr>
        <p:spPr/>
        <p:txBody>
          <a:bodyPr/>
          <a:lstStyle/>
          <a:p>
            <a:fld id="{D9076E08-7C7D-4000-9109-149EC2C3E99A}" type="slidenum">
              <a:rPr kumimoji="1" lang="ja-JP" altLang="en-US" smtClean="0"/>
              <a:t>7</a:t>
            </a:fld>
            <a:endParaRPr kumimoji="1" lang="ja-JP" altLang="en-US"/>
          </a:p>
        </p:txBody>
      </p:sp>
    </p:spTree>
    <p:extLst>
      <p:ext uri="{BB962C8B-B14F-4D97-AF65-F5344CB8AC3E}">
        <p14:creationId xmlns:p14="http://schemas.microsoft.com/office/powerpoint/2010/main" val="36509595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marL="0" indent="0">
                  <a:buFont typeface="Arial" panose="020B0604020202020204" pitchFamily="34" charset="0"/>
                  <a:buNone/>
                </a:pPr>
                <a:r>
                  <a:rPr lang="ja-JP" altLang="en-US" sz="1800" dirty="0">
                    <a:effectLst/>
                    <a:latin typeface="Century" panose="02040604050505020304" pitchFamily="18" charset="0"/>
                    <a:ea typeface="ＭＳ 明朝" panose="02020609040205080304" pitchFamily="17" charset="-128"/>
                    <a:cs typeface="Times New Roman" panose="02020603050405020304" pitchFamily="18" charset="0"/>
                  </a:rPr>
                  <a:t>図９－７</a:t>
                </a:r>
                <a:endPar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endParaRPr>
              </a:p>
              <a:p>
                <a:pPr marL="285750" indent="-285750">
                  <a:buFont typeface="Arial" panose="020B0604020202020204" pitchFamily="34" charset="0"/>
                  <a:buChar char="•"/>
                </a:pP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縦軸はファーウェイ、横軸はクアルコムの供給量であり、反応関数の係数の符号がマイナスであるように互いに逆相関の関係にある。</a:t>
                </a:r>
                <a:endPar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endParaRPr>
              </a:p>
              <a:p>
                <a:pPr marL="0" indent="0">
                  <a:buFont typeface="Arial" panose="020B0604020202020204" pitchFamily="34" charset="0"/>
                  <a:buNone/>
                </a:pPr>
                <a:r>
                  <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sym typeface="Wingdings" panose="05000000000000000000" pitchFamily="2" charset="2"/>
                  </a:rPr>
                  <a:t></a:t>
                </a: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すなわち相手が供給を減らせば（増やせば）自分は増やす（減らす）という関係にある。</a:t>
                </a:r>
                <a:endPar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endParaRPr>
              </a:p>
              <a:p>
                <a:pPr marL="285750" indent="-285750">
                  <a:buFont typeface="Arial" panose="020B0604020202020204" pitchFamily="34" charset="0"/>
                  <a:buChar char="•"/>
                </a:pP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両社の均衡供給量は両社の反応関数を同時に満たす供給量であり、図中の</a:t>
                </a:r>
                <a:r>
                  <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rPr>
                  <a:t>E</a:t>
                </a: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点で決定される。この場合</a:t>
                </a:r>
                <a:r>
                  <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rPr>
                  <a:t>2</a:t>
                </a: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つの反応関数を連立させて解くとそれぞれ</a:t>
                </a:r>
                <a14:m>
                  <m:oMath xmlns:m="http://schemas.openxmlformats.org/officeDocument/2006/math">
                    <m:sSup>
                      <m:sSupPr>
                        <m:ctrlPr>
                          <a:rPr lang="ja-JP" altLang="ja-JP" i="1">
                            <a:effectLst/>
                            <a:latin typeface="Cambria Math" panose="02040503050406030204" pitchFamily="18" charset="0"/>
                            <a:ea typeface="Cambria Math" panose="02040503050406030204" pitchFamily="18" charset="0"/>
                          </a:rPr>
                        </m:ctrlPr>
                      </m:sSupPr>
                      <m:e>
                        <m:r>
                          <a:rPr lang="en-US" altLang="ja-JP" sz="1800" i="1">
                            <a:effectLst/>
                            <a:latin typeface="Cambria Math" panose="02040503050406030204" pitchFamily="18" charset="0"/>
                            <a:ea typeface="ＭＳ 明朝" panose="02020609040205080304" pitchFamily="17" charset="-128"/>
                            <a:cs typeface="Times New Roman" panose="02020603050405020304" pitchFamily="18" charset="0"/>
                          </a:rPr>
                          <m:t>𝑦</m:t>
                        </m:r>
                      </m:e>
                      <m:sup>
                        <m:r>
                          <a:rPr lang="en-US" altLang="ja-JP" sz="1800" i="1">
                            <a:effectLst/>
                            <a:latin typeface="Cambria Math" panose="02040503050406030204" pitchFamily="18" charset="0"/>
                            <a:ea typeface="ＭＳ 明朝" panose="02020609040205080304" pitchFamily="17" charset="-128"/>
                            <a:cs typeface="Times New Roman" panose="02020603050405020304" pitchFamily="18" charset="0"/>
                          </a:rPr>
                          <m:t>𝑄</m:t>
                        </m:r>
                      </m:sup>
                    </m:sSup>
                    <m:r>
                      <a:rPr lang="en-US" altLang="ja-JP" sz="1800" i="1">
                        <a:effectLst/>
                        <a:latin typeface="Cambria Math" panose="02040503050406030204" pitchFamily="18" charset="0"/>
                        <a:ea typeface="ＭＳ 明朝" panose="02020609040205080304" pitchFamily="17" charset="-128"/>
                        <a:cs typeface="Times New Roman" panose="02020603050405020304" pitchFamily="18" charset="0"/>
                      </a:rPr>
                      <m:t>=160,  </m:t>
                    </m:r>
                    <m:sSup>
                      <m:sSupPr>
                        <m:ctrlPr>
                          <a:rPr lang="ja-JP" altLang="ja-JP" i="1">
                            <a:effectLst/>
                            <a:latin typeface="Cambria Math" panose="02040503050406030204" pitchFamily="18" charset="0"/>
                            <a:ea typeface="Cambria Math" panose="02040503050406030204" pitchFamily="18" charset="0"/>
                          </a:rPr>
                        </m:ctrlPr>
                      </m:sSupPr>
                      <m:e>
                        <m:r>
                          <a:rPr lang="en-US" altLang="ja-JP" sz="1800" i="1">
                            <a:effectLst/>
                            <a:latin typeface="Cambria Math" panose="02040503050406030204" pitchFamily="18" charset="0"/>
                            <a:ea typeface="ＭＳ 明朝" panose="02020609040205080304" pitchFamily="17" charset="-128"/>
                            <a:cs typeface="Times New Roman" panose="02020603050405020304" pitchFamily="18" charset="0"/>
                          </a:rPr>
                          <m:t>𝑦</m:t>
                        </m:r>
                      </m:e>
                      <m:sup>
                        <m:r>
                          <a:rPr lang="en-US" altLang="ja-JP" sz="1800" i="1">
                            <a:effectLst/>
                            <a:latin typeface="Cambria Math" panose="02040503050406030204" pitchFamily="18" charset="0"/>
                            <a:ea typeface="ＭＳ 明朝" panose="02020609040205080304" pitchFamily="17" charset="-128"/>
                            <a:cs typeface="Times New Roman" panose="02020603050405020304" pitchFamily="18" charset="0"/>
                          </a:rPr>
                          <m:t>𝐻</m:t>
                        </m:r>
                      </m:sup>
                    </m:sSup>
                    <m:r>
                      <a:rPr lang="en-US" altLang="ja-JP" sz="1800" i="1">
                        <a:effectLst/>
                        <a:latin typeface="Cambria Math" panose="02040503050406030204" pitchFamily="18" charset="0"/>
                        <a:ea typeface="ＭＳ 明朝" panose="02020609040205080304" pitchFamily="17" charset="-128"/>
                        <a:cs typeface="Times New Roman" panose="02020603050405020304" pitchFamily="18" charset="0"/>
                      </a:rPr>
                      <m:t>=160</m:t>
                    </m:r>
                  </m:oMath>
                </a14:m>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供給する均衡が得られ、これをクールノー均衡と呼ぶ。</a:t>
                </a:r>
                <a:endPar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endParaRPr>
              </a:p>
            </p:txBody>
          </p:sp>
        </mc:Choice>
        <mc:Fallback xmlns="">
          <p:sp>
            <p:nvSpPr>
              <p:cNvPr id="3" name="ノート プレースホルダー 2"/>
              <p:cNvSpPr>
                <a:spLocks noGrp="1"/>
              </p:cNvSpPr>
              <p:nvPr>
                <p:ph type="body" idx="1"/>
              </p:nvPr>
            </p:nvSpPr>
            <p:spPr/>
            <p:txBody>
              <a:bodyPr/>
              <a:lstStyle/>
              <a:p>
                <a:pPr marL="0" indent="0">
                  <a:buFont typeface="Arial" panose="020B0604020202020204" pitchFamily="34" charset="0"/>
                  <a:buNone/>
                </a:pPr>
                <a:r>
                  <a:rPr lang="ja-JP" altLang="en-US" sz="1800" dirty="0">
                    <a:effectLst/>
                    <a:latin typeface="Century" panose="02040604050505020304" pitchFamily="18" charset="0"/>
                    <a:ea typeface="ＭＳ 明朝" panose="02020609040205080304" pitchFamily="17" charset="-128"/>
                    <a:cs typeface="Times New Roman" panose="02020603050405020304" pitchFamily="18" charset="0"/>
                  </a:rPr>
                  <a:t>図９－７</a:t>
                </a:r>
                <a:endPar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endParaRPr>
              </a:p>
              <a:p>
                <a:pPr marL="285750" indent="-285750">
                  <a:buFont typeface="Arial" panose="020B0604020202020204" pitchFamily="34" charset="0"/>
                  <a:buChar char="•"/>
                </a:pP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縦軸はファーウェイ、横軸はクアルコムの供給量であり、反応関数の係数の符号がマイナスであるように互いに逆相関の関係にある。</a:t>
                </a:r>
                <a:endPar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endParaRPr>
              </a:p>
              <a:p>
                <a:pPr marL="0" indent="0">
                  <a:buFont typeface="Arial" panose="020B0604020202020204" pitchFamily="34" charset="0"/>
                  <a:buNone/>
                </a:pPr>
                <a:r>
                  <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sym typeface="Wingdings" panose="05000000000000000000" pitchFamily="2" charset="2"/>
                  </a:rPr>
                  <a:t></a:t>
                </a: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すなわち相手が供給を減らせば（増やせば）自分は増やす（減らす）という関係にある。</a:t>
                </a:r>
                <a:endPar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endParaRPr>
              </a:p>
              <a:p>
                <a:pPr marL="285750" indent="-285750">
                  <a:buFont typeface="Arial" panose="020B0604020202020204" pitchFamily="34" charset="0"/>
                  <a:buChar char="•"/>
                </a:pP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両社の均衡供給量は両社の反応関数を同時に満たす供給量であり、図中の</a:t>
                </a:r>
                <a:r>
                  <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rPr>
                  <a:t>E</a:t>
                </a: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点で決定される。この場合</a:t>
                </a:r>
                <a:r>
                  <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rPr>
                  <a:t>2</a:t>
                </a: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つの反応関数を連立させて解くとそれぞれ</a:t>
                </a:r>
                <a:r>
                  <a:rPr lang="en-US" altLang="ja-JP" sz="1800" i="0">
                    <a:effectLst/>
                    <a:latin typeface="Cambria Math" panose="02040503050406030204" pitchFamily="18" charset="0"/>
                    <a:ea typeface="ＭＳ 明朝" panose="02020609040205080304" pitchFamily="17" charset="-128"/>
                    <a:cs typeface="Times New Roman" panose="02020603050405020304" pitchFamily="18" charset="0"/>
                  </a:rPr>
                  <a:t>𝑦</a:t>
                </a:r>
                <a:r>
                  <a:rPr lang="ja-JP" altLang="ja-JP" sz="1800" i="0">
                    <a:effectLst/>
                    <a:latin typeface="Cambria Math" panose="02040503050406030204" pitchFamily="18" charset="0"/>
                    <a:ea typeface="ＭＳ 明朝" panose="02020609040205080304" pitchFamily="17" charset="-128"/>
                    <a:cs typeface="Times New Roman" panose="02020603050405020304" pitchFamily="18" charset="0"/>
                  </a:rPr>
                  <a:t>^</a:t>
                </a:r>
                <a:r>
                  <a:rPr lang="en-US" altLang="ja-JP" sz="1800" i="0">
                    <a:effectLst/>
                    <a:latin typeface="Cambria Math" panose="02040503050406030204" pitchFamily="18" charset="0"/>
                    <a:ea typeface="ＭＳ 明朝" panose="02020609040205080304" pitchFamily="17" charset="-128"/>
                    <a:cs typeface="Times New Roman" panose="02020603050405020304" pitchFamily="18" charset="0"/>
                  </a:rPr>
                  <a:t>𝑄=160,  𝑦</a:t>
                </a:r>
                <a:r>
                  <a:rPr lang="ja-JP" altLang="ja-JP" sz="1800" i="0">
                    <a:effectLst/>
                    <a:latin typeface="Cambria Math" panose="02040503050406030204" pitchFamily="18" charset="0"/>
                    <a:ea typeface="ＭＳ 明朝" panose="02020609040205080304" pitchFamily="17" charset="-128"/>
                    <a:cs typeface="Times New Roman" panose="02020603050405020304" pitchFamily="18" charset="0"/>
                  </a:rPr>
                  <a:t>^</a:t>
                </a:r>
                <a:r>
                  <a:rPr lang="en-US" altLang="ja-JP" sz="1800" i="0">
                    <a:effectLst/>
                    <a:latin typeface="Cambria Math" panose="02040503050406030204" pitchFamily="18" charset="0"/>
                    <a:ea typeface="ＭＳ 明朝" panose="02020609040205080304" pitchFamily="17" charset="-128"/>
                    <a:cs typeface="Times New Roman" panose="02020603050405020304" pitchFamily="18" charset="0"/>
                  </a:rPr>
                  <a:t>𝐻=160</a:t>
                </a: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供給する均衡が得られ、これをクールノー均衡と呼ぶ。</a:t>
                </a:r>
                <a:endPar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endParaRPr>
              </a:p>
            </p:txBody>
          </p:sp>
        </mc:Fallback>
      </mc:AlternateContent>
      <p:sp>
        <p:nvSpPr>
          <p:cNvPr id="4" name="スライド番号プレースホルダー 3"/>
          <p:cNvSpPr>
            <a:spLocks noGrp="1"/>
          </p:cNvSpPr>
          <p:nvPr>
            <p:ph type="sldNum" sz="quarter" idx="5"/>
          </p:nvPr>
        </p:nvSpPr>
        <p:spPr/>
        <p:txBody>
          <a:bodyPr/>
          <a:lstStyle/>
          <a:p>
            <a:fld id="{D9076E08-7C7D-4000-9109-149EC2C3E99A}" type="slidenum">
              <a:rPr kumimoji="1" lang="ja-JP" altLang="en-US" smtClean="0"/>
              <a:t>10</a:t>
            </a:fld>
            <a:endParaRPr kumimoji="1" lang="ja-JP" altLang="en-US"/>
          </a:p>
        </p:txBody>
      </p:sp>
    </p:spTree>
    <p:extLst>
      <p:ext uri="{BB962C8B-B14F-4D97-AF65-F5344CB8AC3E}">
        <p14:creationId xmlns:p14="http://schemas.microsoft.com/office/powerpoint/2010/main" val="711379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0B95C4-BAF4-A505-4F0B-8D7CBD1DD741}"/>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9ABC347F-02E0-46FD-0ADA-DF6F54A2B9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46CCA51C-39CC-6C30-FD6A-97FDEC88CE7F}"/>
              </a:ext>
            </a:extLst>
          </p:cNvPr>
          <p:cNvSpPr>
            <a:spLocks noGrp="1"/>
          </p:cNvSpPr>
          <p:nvPr>
            <p:ph type="dt" sz="half" idx="10"/>
          </p:nvPr>
        </p:nvSpPr>
        <p:spPr/>
        <p:txBody>
          <a:bodyPr/>
          <a:lstStyle/>
          <a:p>
            <a:fld id="{A37CA826-1B22-4DD9-A266-2F4AE3B8777F}" type="datetimeFigureOut">
              <a:rPr kumimoji="1" lang="ja-JP" altLang="en-US" smtClean="0"/>
              <a:t>2023/11/28</a:t>
            </a:fld>
            <a:endParaRPr kumimoji="1" lang="ja-JP" altLang="en-US"/>
          </a:p>
        </p:txBody>
      </p:sp>
      <p:sp>
        <p:nvSpPr>
          <p:cNvPr id="5" name="フッター プレースホルダー 4">
            <a:extLst>
              <a:ext uri="{FF2B5EF4-FFF2-40B4-BE49-F238E27FC236}">
                <a16:creationId xmlns:a16="http://schemas.microsoft.com/office/drawing/2014/main" id="{9D1656CD-3A05-457A-6B2B-BA9CD4FF840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312CECD-0B29-3DC2-26EC-FE19A523906C}"/>
              </a:ext>
            </a:extLst>
          </p:cNvPr>
          <p:cNvSpPr>
            <a:spLocks noGrp="1"/>
          </p:cNvSpPr>
          <p:nvPr>
            <p:ph type="sldNum" sz="quarter" idx="12"/>
          </p:nvPr>
        </p:nvSpPr>
        <p:spPr/>
        <p:txBody>
          <a:bodyPr/>
          <a:lstStyle/>
          <a:p>
            <a:fld id="{B5159EDC-8809-4598-BA57-5908259738D1}" type="slidenum">
              <a:rPr kumimoji="1" lang="ja-JP" altLang="en-US" smtClean="0"/>
              <a:t>‹#›</a:t>
            </a:fld>
            <a:endParaRPr kumimoji="1" lang="ja-JP" altLang="en-US"/>
          </a:p>
        </p:txBody>
      </p:sp>
    </p:spTree>
    <p:extLst>
      <p:ext uri="{BB962C8B-B14F-4D97-AF65-F5344CB8AC3E}">
        <p14:creationId xmlns:p14="http://schemas.microsoft.com/office/powerpoint/2010/main" val="1382853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A5A915-3E3F-BEF8-E067-F3BF85824316}"/>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5C02481-6D7F-AE55-2099-2EE2679E6913}"/>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F2F76C9-5A03-6B8B-CDFC-EFC804FEADBC}"/>
              </a:ext>
            </a:extLst>
          </p:cNvPr>
          <p:cNvSpPr>
            <a:spLocks noGrp="1"/>
          </p:cNvSpPr>
          <p:nvPr>
            <p:ph type="dt" sz="half" idx="10"/>
          </p:nvPr>
        </p:nvSpPr>
        <p:spPr/>
        <p:txBody>
          <a:bodyPr/>
          <a:lstStyle/>
          <a:p>
            <a:fld id="{A37CA826-1B22-4DD9-A266-2F4AE3B8777F}" type="datetimeFigureOut">
              <a:rPr kumimoji="1" lang="ja-JP" altLang="en-US" smtClean="0"/>
              <a:t>2023/11/28</a:t>
            </a:fld>
            <a:endParaRPr kumimoji="1" lang="ja-JP" altLang="en-US"/>
          </a:p>
        </p:txBody>
      </p:sp>
      <p:sp>
        <p:nvSpPr>
          <p:cNvPr id="5" name="フッター プレースホルダー 4">
            <a:extLst>
              <a:ext uri="{FF2B5EF4-FFF2-40B4-BE49-F238E27FC236}">
                <a16:creationId xmlns:a16="http://schemas.microsoft.com/office/drawing/2014/main" id="{A33D60D0-36DD-4317-D1FF-D69BE282864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22B793B-B201-F579-A4E8-E33AB02679CB}"/>
              </a:ext>
            </a:extLst>
          </p:cNvPr>
          <p:cNvSpPr>
            <a:spLocks noGrp="1"/>
          </p:cNvSpPr>
          <p:nvPr>
            <p:ph type="sldNum" sz="quarter" idx="12"/>
          </p:nvPr>
        </p:nvSpPr>
        <p:spPr/>
        <p:txBody>
          <a:bodyPr/>
          <a:lstStyle/>
          <a:p>
            <a:fld id="{B5159EDC-8809-4598-BA57-5908259738D1}" type="slidenum">
              <a:rPr kumimoji="1" lang="ja-JP" altLang="en-US" smtClean="0"/>
              <a:t>‹#›</a:t>
            </a:fld>
            <a:endParaRPr kumimoji="1" lang="ja-JP" altLang="en-US"/>
          </a:p>
        </p:txBody>
      </p:sp>
    </p:spTree>
    <p:extLst>
      <p:ext uri="{BB962C8B-B14F-4D97-AF65-F5344CB8AC3E}">
        <p14:creationId xmlns:p14="http://schemas.microsoft.com/office/powerpoint/2010/main" val="1104641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A4906374-5822-B300-72A7-0037A46E759C}"/>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B22657B-C816-94FD-09DB-7A330BA66369}"/>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2585268-30E5-FAFA-9877-BA1BC356EADB}"/>
              </a:ext>
            </a:extLst>
          </p:cNvPr>
          <p:cNvSpPr>
            <a:spLocks noGrp="1"/>
          </p:cNvSpPr>
          <p:nvPr>
            <p:ph type="dt" sz="half" idx="10"/>
          </p:nvPr>
        </p:nvSpPr>
        <p:spPr/>
        <p:txBody>
          <a:bodyPr/>
          <a:lstStyle/>
          <a:p>
            <a:fld id="{A37CA826-1B22-4DD9-A266-2F4AE3B8777F}" type="datetimeFigureOut">
              <a:rPr kumimoji="1" lang="ja-JP" altLang="en-US" smtClean="0"/>
              <a:t>2023/11/28</a:t>
            </a:fld>
            <a:endParaRPr kumimoji="1" lang="ja-JP" altLang="en-US"/>
          </a:p>
        </p:txBody>
      </p:sp>
      <p:sp>
        <p:nvSpPr>
          <p:cNvPr id="5" name="フッター プレースホルダー 4">
            <a:extLst>
              <a:ext uri="{FF2B5EF4-FFF2-40B4-BE49-F238E27FC236}">
                <a16:creationId xmlns:a16="http://schemas.microsoft.com/office/drawing/2014/main" id="{C031A303-40A2-E7C6-44D1-DEEED63DAC4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F1EB312-C18B-8B7B-D48C-3CE7096E7551}"/>
              </a:ext>
            </a:extLst>
          </p:cNvPr>
          <p:cNvSpPr>
            <a:spLocks noGrp="1"/>
          </p:cNvSpPr>
          <p:nvPr>
            <p:ph type="sldNum" sz="quarter" idx="12"/>
          </p:nvPr>
        </p:nvSpPr>
        <p:spPr/>
        <p:txBody>
          <a:bodyPr/>
          <a:lstStyle/>
          <a:p>
            <a:fld id="{B5159EDC-8809-4598-BA57-5908259738D1}" type="slidenum">
              <a:rPr kumimoji="1" lang="ja-JP" altLang="en-US" smtClean="0"/>
              <a:t>‹#›</a:t>
            </a:fld>
            <a:endParaRPr kumimoji="1" lang="ja-JP" altLang="en-US"/>
          </a:p>
        </p:txBody>
      </p:sp>
    </p:spTree>
    <p:extLst>
      <p:ext uri="{BB962C8B-B14F-4D97-AF65-F5344CB8AC3E}">
        <p14:creationId xmlns:p14="http://schemas.microsoft.com/office/powerpoint/2010/main" val="215347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4BE814-72EF-B8A3-6326-BEB0F652685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EF11B0D-7AE8-712C-113F-EAF33F9D299B}"/>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74E8B9B-A6D5-43A8-6039-0C208182E91C}"/>
              </a:ext>
            </a:extLst>
          </p:cNvPr>
          <p:cNvSpPr>
            <a:spLocks noGrp="1"/>
          </p:cNvSpPr>
          <p:nvPr>
            <p:ph type="dt" sz="half" idx="10"/>
          </p:nvPr>
        </p:nvSpPr>
        <p:spPr/>
        <p:txBody>
          <a:bodyPr/>
          <a:lstStyle/>
          <a:p>
            <a:fld id="{A37CA826-1B22-4DD9-A266-2F4AE3B8777F}" type="datetimeFigureOut">
              <a:rPr kumimoji="1" lang="ja-JP" altLang="en-US" smtClean="0"/>
              <a:t>2023/11/28</a:t>
            </a:fld>
            <a:endParaRPr kumimoji="1" lang="ja-JP" altLang="en-US"/>
          </a:p>
        </p:txBody>
      </p:sp>
      <p:sp>
        <p:nvSpPr>
          <p:cNvPr id="5" name="フッター プレースホルダー 4">
            <a:extLst>
              <a:ext uri="{FF2B5EF4-FFF2-40B4-BE49-F238E27FC236}">
                <a16:creationId xmlns:a16="http://schemas.microsoft.com/office/drawing/2014/main" id="{5F31F95E-4ECC-3097-19A3-6640C90D12F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42FBD2A-16E1-A56C-9A62-C0BE6E3C6637}"/>
              </a:ext>
            </a:extLst>
          </p:cNvPr>
          <p:cNvSpPr>
            <a:spLocks noGrp="1"/>
          </p:cNvSpPr>
          <p:nvPr>
            <p:ph type="sldNum" sz="quarter" idx="12"/>
          </p:nvPr>
        </p:nvSpPr>
        <p:spPr/>
        <p:txBody>
          <a:bodyPr/>
          <a:lstStyle/>
          <a:p>
            <a:fld id="{B5159EDC-8809-4598-BA57-5908259738D1}" type="slidenum">
              <a:rPr kumimoji="1" lang="ja-JP" altLang="en-US" smtClean="0"/>
              <a:t>‹#›</a:t>
            </a:fld>
            <a:endParaRPr kumimoji="1" lang="ja-JP" altLang="en-US"/>
          </a:p>
        </p:txBody>
      </p:sp>
    </p:spTree>
    <p:extLst>
      <p:ext uri="{BB962C8B-B14F-4D97-AF65-F5344CB8AC3E}">
        <p14:creationId xmlns:p14="http://schemas.microsoft.com/office/powerpoint/2010/main" val="3549837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40938E-2EC5-DA04-3473-CF551E7462E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92EA1F6-0DEC-7D4F-B08B-2317915649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C1EE412-019A-ACE5-7866-E1411D0B0D4E}"/>
              </a:ext>
            </a:extLst>
          </p:cNvPr>
          <p:cNvSpPr>
            <a:spLocks noGrp="1"/>
          </p:cNvSpPr>
          <p:nvPr>
            <p:ph type="dt" sz="half" idx="10"/>
          </p:nvPr>
        </p:nvSpPr>
        <p:spPr/>
        <p:txBody>
          <a:bodyPr/>
          <a:lstStyle/>
          <a:p>
            <a:fld id="{A37CA826-1B22-4DD9-A266-2F4AE3B8777F}" type="datetimeFigureOut">
              <a:rPr kumimoji="1" lang="ja-JP" altLang="en-US" smtClean="0"/>
              <a:t>2023/11/28</a:t>
            </a:fld>
            <a:endParaRPr kumimoji="1" lang="ja-JP" altLang="en-US"/>
          </a:p>
        </p:txBody>
      </p:sp>
      <p:sp>
        <p:nvSpPr>
          <p:cNvPr id="5" name="フッター プレースホルダー 4">
            <a:extLst>
              <a:ext uri="{FF2B5EF4-FFF2-40B4-BE49-F238E27FC236}">
                <a16:creationId xmlns:a16="http://schemas.microsoft.com/office/drawing/2014/main" id="{34BE3B21-B143-D5B3-89C3-9FB277427D4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3D2D77B-340E-DBE5-414C-D02DE79A1111}"/>
              </a:ext>
            </a:extLst>
          </p:cNvPr>
          <p:cNvSpPr>
            <a:spLocks noGrp="1"/>
          </p:cNvSpPr>
          <p:nvPr>
            <p:ph type="sldNum" sz="quarter" idx="12"/>
          </p:nvPr>
        </p:nvSpPr>
        <p:spPr/>
        <p:txBody>
          <a:bodyPr/>
          <a:lstStyle/>
          <a:p>
            <a:fld id="{B5159EDC-8809-4598-BA57-5908259738D1}" type="slidenum">
              <a:rPr kumimoji="1" lang="ja-JP" altLang="en-US" smtClean="0"/>
              <a:t>‹#›</a:t>
            </a:fld>
            <a:endParaRPr kumimoji="1" lang="ja-JP" altLang="en-US"/>
          </a:p>
        </p:txBody>
      </p:sp>
    </p:spTree>
    <p:extLst>
      <p:ext uri="{BB962C8B-B14F-4D97-AF65-F5344CB8AC3E}">
        <p14:creationId xmlns:p14="http://schemas.microsoft.com/office/powerpoint/2010/main" val="1644685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D23DC4-B0E0-D026-DD3D-6E43E76932D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CC930EB-4B3B-FBB3-F961-EEF62A75CF4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3D60C73-A876-54FF-749F-0F9C0B5CA8D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D553E0D-003C-A174-6946-81D91559B7BB}"/>
              </a:ext>
            </a:extLst>
          </p:cNvPr>
          <p:cNvSpPr>
            <a:spLocks noGrp="1"/>
          </p:cNvSpPr>
          <p:nvPr>
            <p:ph type="dt" sz="half" idx="10"/>
          </p:nvPr>
        </p:nvSpPr>
        <p:spPr/>
        <p:txBody>
          <a:bodyPr/>
          <a:lstStyle/>
          <a:p>
            <a:fld id="{A37CA826-1B22-4DD9-A266-2F4AE3B8777F}" type="datetimeFigureOut">
              <a:rPr kumimoji="1" lang="ja-JP" altLang="en-US" smtClean="0"/>
              <a:t>2023/11/28</a:t>
            </a:fld>
            <a:endParaRPr kumimoji="1" lang="ja-JP" altLang="en-US"/>
          </a:p>
        </p:txBody>
      </p:sp>
      <p:sp>
        <p:nvSpPr>
          <p:cNvPr id="6" name="フッター プレースホルダー 5">
            <a:extLst>
              <a:ext uri="{FF2B5EF4-FFF2-40B4-BE49-F238E27FC236}">
                <a16:creationId xmlns:a16="http://schemas.microsoft.com/office/drawing/2014/main" id="{392C1A47-60C3-A8BA-2AB0-E622E506E46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6369BC8-67B1-A655-B9E4-46D4127971C5}"/>
              </a:ext>
            </a:extLst>
          </p:cNvPr>
          <p:cNvSpPr>
            <a:spLocks noGrp="1"/>
          </p:cNvSpPr>
          <p:nvPr>
            <p:ph type="sldNum" sz="quarter" idx="12"/>
          </p:nvPr>
        </p:nvSpPr>
        <p:spPr/>
        <p:txBody>
          <a:bodyPr/>
          <a:lstStyle/>
          <a:p>
            <a:fld id="{B5159EDC-8809-4598-BA57-5908259738D1}" type="slidenum">
              <a:rPr kumimoji="1" lang="ja-JP" altLang="en-US" smtClean="0"/>
              <a:t>‹#›</a:t>
            </a:fld>
            <a:endParaRPr kumimoji="1" lang="ja-JP" altLang="en-US"/>
          </a:p>
        </p:txBody>
      </p:sp>
    </p:spTree>
    <p:extLst>
      <p:ext uri="{BB962C8B-B14F-4D97-AF65-F5344CB8AC3E}">
        <p14:creationId xmlns:p14="http://schemas.microsoft.com/office/powerpoint/2010/main" val="3174703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42D86C-B8D0-C822-F255-162E64CA5C9A}"/>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ED33A02-8041-8967-6D9D-0BD40FFDB8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1AFD066-3D05-D7B8-95C7-2F81ABF97B9A}"/>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F70824B-ECA4-D62A-C876-329F3CA049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69415D4-4DAD-D49C-BE32-C3AD27A43FCD}"/>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B6EC609-6336-561D-E591-86CE5DAAFDF4}"/>
              </a:ext>
            </a:extLst>
          </p:cNvPr>
          <p:cNvSpPr>
            <a:spLocks noGrp="1"/>
          </p:cNvSpPr>
          <p:nvPr>
            <p:ph type="dt" sz="half" idx="10"/>
          </p:nvPr>
        </p:nvSpPr>
        <p:spPr/>
        <p:txBody>
          <a:bodyPr/>
          <a:lstStyle/>
          <a:p>
            <a:fld id="{A37CA826-1B22-4DD9-A266-2F4AE3B8777F}" type="datetimeFigureOut">
              <a:rPr kumimoji="1" lang="ja-JP" altLang="en-US" smtClean="0"/>
              <a:t>2023/11/28</a:t>
            </a:fld>
            <a:endParaRPr kumimoji="1" lang="ja-JP" altLang="en-US"/>
          </a:p>
        </p:txBody>
      </p:sp>
      <p:sp>
        <p:nvSpPr>
          <p:cNvPr id="8" name="フッター プレースホルダー 7">
            <a:extLst>
              <a:ext uri="{FF2B5EF4-FFF2-40B4-BE49-F238E27FC236}">
                <a16:creationId xmlns:a16="http://schemas.microsoft.com/office/drawing/2014/main" id="{BEBFE0B6-FA9C-3BC3-4A1E-8F9920EEBD7C}"/>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8CC8469-AD0F-542C-6E40-5284CB5F72EB}"/>
              </a:ext>
            </a:extLst>
          </p:cNvPr>
          <p:cNvSpPr>
            <a:spLocks noGrp="1"/>
          </p:cNvSpPr>
          <p:nvPr>
            <p:ph type="sldNum" sz="quarter" idx="12"/>
          </p:nvPr>
        </p:nvSpPr>
        <p:spPr/>
        <p:txBody>
          <a:bodyPr/>
          <a:lstStyle/>
          <a:p>
            <a:fld id="{B5159EDC-8809-4598-BA57-5908259738D1}" type="slidenum">
              <a:rPr kumimoji="1" lang="ja-JP" altLang="en-US" smtClean="0"/>
              <a:t>‹#›</a:t>
            </a:fld>
            <a:endParaRPr kumimoji="1" lang="ja-JP" altLang="en-US"/>
          </a:p>
        </p:txBody>
      </p:sp>
    </p:spTree>
    <p:extLst>
      <p:ext uri="{BB962C8B-B14F-4D97-AF65-F5344CB8AC3E}">
        <p14:creationId xmlns:p14="http://schemas.microsoft.com/office/powerpoint/2010/main" val="632559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00D1F8-11C8-0AF0-35A3-FB8EDFDE9DB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E91BB1C-3AC2-E614-27CC-360AB6777E59}"/>
              </a:ext>
            </a:extLst>
          </p:cNvPr>
          <p:cNvSpPr>
            <a:spLocks noGrp="1"/>
          </p:cNvSpPr>
          <p:nvPr>
            <p:ph type="dt" sz="half" idx="10"/>
          </p:nvPr>
        </p:nvSpPr>
        <p:spPr/>
        <p:txBody>
          <a:bodyPr/>
          <a:lstStyle/>
          <a:p>
            <a:fld id="{A37CA826-1B22-4DD9-A266-2F4AE3B8777F}" type="datetimeFigureOut">
              <a:rPr kumimoji="1" lang="ja-JP" altLang="en-US" smtClean="0"/>
              <a:t>2023/11/28</a:t>
            </a:fld>
            <a:endParaRPr kumimoji="1" lang="ja-JP" altLang="en-US"/>
          </a:p>
        </p:txBody>
      </p:sp>
      <p:sp>
        <p:nvSpPr>
          <p:cNvPr id="4" name="フッター プレースホルダー 3">
            <a:extLst>
              <a:ext uri="{FF2B5EF4-FFF2-40B4-BE49-F238E27FC236}">
                <a16:creationId xmlns:a16="http://schemas.microsoft.com/office/drawing/2014/main" id="{92CB6930-9F76-E115-1CF9-D7FF20A0BCA2}"/>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A574AA25-F176-48EA-3F21-1AB4602C5EB9}"/>
              </a:ext>
            </a:extLst>
          </p:cNvPr>
          <p:cNvSpPr>
            <a:spLocks noGrp="1"/>
          </p:cNvSpPr>
          <p:nvPr>
            <p:ph type="sldNum" sz="quarter" idx="12"/>
          </p:nvPr>
        </p:nvSpPr>
        <p:spPr/>
        <p:txBody>
          <a:bodyPr/>
          <a:lstStyle/>
          <a:p>
            <a:fld id="{B5159EDC-8809-4598-BA57-5908259738D1}" type="slidenum">
              <a:rPr kumimoji="1" lang="ja-JP" altLang="en-US" smtClean="0"/>
              <a:t>‹#›</a:t>
            </a:fld>
            <a:endParaRPr kumimoji="1" lang="ja-JP" altLang="en-US"/>
          </a:p>
        </p:txBody>
      </p:sp>
    </p:spTree>
    <p:extLst>
      <p:ext uri="{BB962C8B-B14F-4D97-AF65-F5344CB8AC3E}">
        <p14:creationId xmlns:p14="http://schemas.microsoft.com/office/powerpoint/2010/main" val="3515804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36C37437-4FA7-5664-A1D6-852BE62D8E21}"/>
              </a:ext>
            </a:extLst>
          </p:cNvPr>
          <p:cNvSpPr>
            <a:spLocks noGrp="1"/>
          </p:cNvSpPr>
          <p:nvPr>
            <p:ph type="dt" sz="half" idx="10"/>
          </p:nvPr>
        </p:nvSpPr>
        <p:spPr/>
        <p:txBody>
          <a:bodyPr/>
          <a:lstStyle/>
          <a:p>
            <a:fld id="{A37CA826-1B22-4DD9-A266-2F4AE3B8777F}" type="datetimeFigureOut">
              <a:rPr kumimoji="1" lang="ja-JP" altLang="en-US" smtClean="0"/>
              <a:t>2023/11/28</a:t>
            </a:fld>
            <a:endParaRPr kumimoji="1" lang="ja-JP" altLang="en-US"/>
          </a:p>
        </p:txBody>
      </p:sp>
      <p:sp>
        <p:nvSpPr>
          <p:cNvPr id="3" name="フッター プレースホルダー 2">
            <a:extLst>
              <a:ext uri="{FF2B5EF4-FFF2-40B4-BE49-F238E27FC236}">
                <a16:creationId xmlns:a16="http://schemas.microsoft.com/office/drawing/2014/main" id="{29F373D9-0134-0729-8502-A97FE0B5AEE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FB0BE35-7C77-CE06-E7BD-4F70C3DDB747}"/>
              </a:ext>
            </a:extLst>
          </p:cNvPr>
          <p:cNvSpPr>
            <a:spLocks noGrp="1"/>
          </p:cNvSpPr>
          <p:nvPr>
            <p:ph type="sldNum" sz="quarter" idx="12"/>
          </p:nvPr>
        </p:nvSpPr>
        <p:spPr/>
        <p:txBody>
          <a:bodyPr/>
          <a:lstStyle/>
          <a:p>
            <a:fld id="{B5159EDC-8809-4598-BA57-5908259738D1}" type="slidenum">
              <a:rPr kumimoji="1" lang="ja-JP" altLang="en-US" smtClean="0"/>
              <a:t>‹#›</a:t>
            </a:fld>
            <a:endParaRPr kumimoji="1" lang="ja-JP" altLang="en-US"/>
          </a:p>
        </p:txBody>
      </p:sp>
    </p:spTree>
    <p:extLst>
      <p:ext uri="{BB962C8B-B14F-4D97-AF65-F5344CB8AC3E}">
        <p14:creationId xmlns:p14="http://schemas.microsoft.com/office/powerpoint/2010/main" val="1735276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A988A4-93FD-B316-9E52-C8ADE191504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A4197BB-C6EA-7BB4-901A-FC059D3C15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2B1D27AD-A400-BBC0-B198-EDDAE615A3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D3AD843-C72A-BC57-E7ED-FC41B4EB50C4}"/>
              </a:ext>
            </a:extLst>
          </p:cNvPr>
          <p:cNvSpPr>
            <a:spLocks noGrp="1"/>
          </p:cNvSpPr>
          <p:nvPr>
            <p:ph type="dt" sz="half" idx="10"/>
          </p:nvPr>
        </p:nvSpPr>
        <p:spPr/>
        <p:txBody>
          <a:bodyPr/>
          <a:lstStyle/>
          <a:p>
            <a:fld id="{A37CA826-1B22-4DD9-A266-2F4AE3B8777F}" type="datetimeFigureOut">
              <a:rPr kumimoji="1" lang="ja-JP" altLang="en-US" smtClean="0"/>
              <a:t>2023/11/28</a:t>
            </a:fld>
            <a:endParaRPr kumimoji="1" lang="ja-JP" altLang="en-US"/>
          </a:p>
        </p:txBody>
      </p:sp>
      <p:sp>
        <p:nvSpPr>
          <p:cNvPr id="6" name="フッター プレースホルダー 5">
            <a:extLst>
              <a:ext uri="{FF2B5EF4-FFF2-40B4-BE49-F238E27FC236}">
                <a16:creationId xmlns:a16="http://schemas.microsoft.com/office/drawing/2014/main" id="{3C43B07F-1CC9-0B88-8A92-DFB95CA7BB0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C5F0A02-01DE-E668-E2FE-6BAB6DDBB313}"/>
              </a:ext>
            </a:extLst>
          </p:cNvPr>
          <p:cNvSpPr>
            <a:spLocks noGrp="1"/>
          </p:cNvSpPr>
          <p:nvPr>
            <p:ph type="sldNum" sz="quarter" idx="12"/>
          </p:nvPr>
        </p:nvSpPr>
        <p:spPr/>
        <p:txBody>
          <a:bodyPr/>
          <a:lstStyle/>
          <a:p>
            <a:fld id="{B5159EDC-8809-4598-BA57-5908259738D1}" type="slidenum">
              <a:rPr kumimoji="1" lang="ja-JP" altLang="en-US" smtClean="0"/>
              <a:t>‹#›</a:t>
            </a:fld>
            <a:endParaRPr kumimoji="1" lang="ja-JP" altLang="en-US"/>
          </a:p>
        </p:txBody>
      </p:sp>
    </p:spTree>
    <p:extLst>
      <p:ext uri="{BB962C8B-B14F-4D97-AF65-F5344CB8AC3E}">
        <p14:creationId xmlns:p14="http://schemas.microsoft.com/office/powerpoint/2010/main" val="870222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AC7190-7976-C30A-647B-359B9446761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7733502-BA08-28EB-21C4-0634BE2081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84FE83B-2F60-ACBD-8620-5CA5B342A5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71ED82D-335A-4FF6-4AE8-D1C68DC98AB7}"/>
              </a:ext>
            </a:extLst>
          </p:cNvPr>
          <p:cNvSpPr>
            <a:spLocks noGrp="1"/>
          </p:cNvSpPr>
          <p:nvPr>
            <p:ph type="dt" sz="half" idx="10"/>
          </p:nvPr>
        </p:nvSpPr>
        <p:spPr/>
        <p:txBody>
          <a:bodyPr/>
          <a:lstStyle/>
          <a:p>
            <a:fld id="{A37CA826-1B22-4DD9-A266-2F4AE3B8777F}" type="datetimeFigureOut">
              <a:rPr kumimoji="1" lang="ja-JP" altLang="en-US" smtClean="0"/>
              <a:t>2023/11/28</a:t>
            </a:fld>
            <a:endParaRPr kumimoji="1" lang="ja-JP" altLang="en-US"/>
          </a:p>
        </p:txBody>
      </p:sp>
      <p:sp>
        <p:nvSpPr>
          <p:cNvPr id="6" name="フッター プレースホルダー 5">
            <a:extLst>
              <a:ext uri="{FF2B5EF4-FFF2-40B4-BE49-F238E27FC236}">
                <a16:creationId xmlns:a16="http://schemas.microsoft.com/office/drawing/2014/main" id="{33B0F70D-3AAF-C1DF-2104-FA4A21A95C9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78D1FAF-B638-69CF-720B-B6D26BACCD0B}"/>
              </a:ext>
            </a:extLst>
          </p:cNvPr>
          <p:cNvSpPr>
            <a:spLocks noGrp="1"/>
          </p:cNvSpPr>
          <p:nvPr>
            <p:ph type="sldNum" sz="quarter" idx="12"/>
          </p:nvPr>
        </p:nvSpPr>
        <p:spPr/>
        <p:txBody>
          <a:bodyPr/>
          <a:lstStyle/>
          <a:p>
            <a:fld id="{B5159EDC-8809-4598-BA57-5908259738D1}" type="slidenum">
              <a:rPr kumimoji="1" lang="ja-JP" altLang="en-US" smtClean="0"/>
              <a:t>‹#›</a:t>
            </a:fld>
            <a:endParaRPr kumimoji="1" lang="ja-JP" altLang="en-US"/>
          </a:p>
        </p:txBody>
      </p:sp>
    </p:spTree>
    <p:extLst>
      <p:ext uri="{BB962C8B-B14F-4D97-AF65-F5344CB8AC3E}">
        <p14:creationId xmlns:p14="http://schemas.microsoft.com/office/powerpoint/2010/main" val="3784235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6F572CD-67CB-AE88-4136-9ED097C4ED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71084E7-A65A-6724-EDE4-0E5E45669D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7FDEAD4-3D2C-6411-6782-46320F1378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7CA826-1B22-4DD9-A266-2F4AE3B8777F}" type="datetimeFigureOut">
              <a:rPr kumimoji="1" lang="ja-JP" altLang="en-US" smtClean="0"/>
              <a:t>2023/11/28</a:t>
            </a:fld>
            <a:endParaRPr kumimoji="1" lang="ja-JP" altLang="en-US"/>
          </a:p>
        </p:txBody>
      </p:sp>
      <p:sp>
        <p:nvSpPr>
          <p:cNvPr id="5" name="フッター プレースホルダー 4">
            <a:extLst>
              <a:ext uri="{FF2B5EF4-FFF2-40B4-BE49-F238E27FC236}">
                <a16:creationId xmlns:a16="http://schemas.microsoft.com/office/drawing/2014/main" id="{B1E8FEF6-41CC-DD7F-E39C-4D59E1C89C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3F591E02-2423-5B9A-EE95-A5A79C1512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159EDC-8809-4598-BA57-5908259738D1}" type="slidenum">
              <a:rPr kumimoji="1" lang="ja-JP" altLang="en-US" smtClean="0"/>
              <a:t>‹#›</a:t>
            </a:fld>
            <a:endParaRPr kumimoji="1" lang="ja-JP" altLang="en-US"/>
          </a:p>
        </p:txBody>
      </p:sp>
    </p:spTree>
    <p:extLst>
      <p:ext uri="{BB962C8B-B14F-4D97-AF65-F5344CB8AC3E}">
        <p14:creationId xmlns:p14="http://schemas.microsoft.com/office/powerpoint/2010/main" val="33161146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AAFDC0-6641-9815-5765-5204A29AF6AB}"/>
              </a:ext>
            </a:extLst>
          </p:cNvPr>
          <p:cNvSpPr>
            <a:spLocks noGrp="1"/>
          </p:cNvSpPr>
          <p:nvPr>
            <p:ph type="ctrTitle"/>
          </p:nvPr>
        </p:nvSpPr>
        <p:spPr/>
        <p:txBody>
          <a:bodyPr>
            <a:normAutofit fontScale="90000"/>
          </a:bodyPr>
          <a:lstStyle/>
          <a:p>
            <a:r>
              <a:rPr kumimoji="1" lang="ja-JP" altLang="en-US" dirty="0"/>
              <a:t>第</a:t>
            </a:r>
            <a:r>
              <a:rPr kumimoji="1" lang="en-US" altLang="ja-JP" dirty="0"/>
              <a:t>9</a:t>
            </a:r>
            <a:r>
              <a:rPr kumimoji="1" lang="ja-JP" altLang="en-US" dirty="0"/>
              <a:t>章</a:t>
            </a:r>
            <a:br>
              <a:rPr kumimoji="1" lang="en-US" altLang="ja-JP" dirty="0"/>
            </a:br>
            <a:r>
              <a:rPr kumimoji="1" lang="ja-JP" altLang="en-US" dirty="0"/>
              <a:t>貿易政策（応用編）</a:t>
            </a:r>
            <a:br>
              <a:rPr kumimoji="1" lang="en-US" altLang="ja-JP" dirty="0"/>
            </a:br>
            <a:r>
              <a:rPr kumimoji="1" lang="ja-JP" altLang="en-US" sz="4900" dirty="0"/>
              <a:t>大国・不完全競争</a:t>
            </a:r>
            <a:endParaRPr kumimoji="1" lang="ja-JP" altLang="en-US" dirty="0"/>
          </a:p>
        </p:txBody>
      </p:sp>
    </p:spTree>
    <p:extLst>
      <p:ext uri="{BB962C8B-B14F-4D97-AF65-F5344CB8AC3E}">
        <p14:creationId xmlns:p14="http://schemas.microsoft.com/office/powerpoint/2010/main" val="210454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a:extLst>
              <a:ext uri="{FF2B5EF4-FFF2-40B4-BE49-F238E27FC236}">
                <a16:creationId xmlns:a16="http://schemas.microsoft.com/office/drawing/2014/main" id="{DB1B5070-F694-3AA1-A1F1-F7A23A31B1FD}"/>
              </a:ext>
            </a:extLst>
          </p:cNvPr>
          <p:cNvPicPr>
            <a:picLocks noGrp="1" noChangeAspect="1"/>
          </p:cNvPicPr>
          <p:nvPr>
            <p:ph sz="half" idx="2"/>
          </p:nvPr>
        </p:nvPicPr>
        <p:blipFill>
          <a:blip r:embed="rId3"/>
          <a:stretch>
            <a:fillRect/>
          </a:stretch>
        </p:blipFill>
        <p:spPr>
          <a:xfrm>
            <a:off x="5832140" y="698500"/>
            <a:ext cx="6620209" cy="5426401"/>
          </a:xfrm>
          <a:prstGeom prst="rect">
            <a:avLst/>
          </a:prstGeom>
        </p:spPr>
      </p:pic>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D4906BE8-EE8D-00E9-5D47-0CA1B723342E}"/>
                  </a:ext>
                </a:extLst>
              </p:cNvPr>
              <p:cNvSpPr>
                <a:spLocks noGrp="1"/>
              </p:cNvSpPr>
              <p:nvPr>
                <p:ph sz="half" idx="1"/>
              </p:nvPr>
            </p:nvSpPr>
            <p:spPr>
              <a:xfrm>
                <a:off x="158750" y="596900"/>
                <a:ext cx="5835650" cy="6134100"/>
              </a:xfrm>
            </p:spPr>
            <p:txBody>
              <a:bodyPr>
                <a:noAutofit/>
              </a:bodyPr>
              <a:lstStyle/>
              <a:p>
                <a:pPr algn="just"/>
                <a:r>
                  <a:rPr lang="ja-JP" altLang="ja-JP" sz="2400" kern="100" dirty="0">
                    <a:effectLst/>
                    <a:latin typeface="Century" panose="02040604050505020304" pitchFamily="18" charset="0"/>
                    <a:ea typeface="ＭＳ 明朝" panose="02020609040205080304" pitchFamily="17" charset="-128"/>
                    <a:cs typeface="Times New Roman" panose="02020603050405020304" pitchFamily="18" charset="0"/>
                  </a:rPr>
                  <a:t>利潤を最大化する供給量は自社の供給量で偏微分し</a:t>
                </a:r>
              </a:p>
              <a:p>
                <a:pPr algn="just"/>
                <a14:m>
                  <m:oMath xmlns:m="http://schemas.openxmlformats.org/officeDocument/2006/math">
                    <m:f>
                      <m:f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m:t>
                        </m:r>
                        <m:sSup>
                          <m:sSup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𝜋</m:t>
                            </m:r>
                          </m:e>
                          <m:sup>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𝑄</m:t>
                            </m:r>
                          </m:sup>
                        </m:sSup>
                      </m:num>
                      <m:den>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m:t>
                        </m:r>
                        <m:sSup>
                          <m:sSup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𝑦</m:t>
                            </m:r>
                          </m:e>
                          <m:sup>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𝑄</m:t>
                            </m:r>
                          </m:sup>
                        </m:sSup>
                      </m:den>
                    </m:f>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=−2</m:t>
                    </m:r>
                    <m:sSup>
                      <m:sSup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𝑦</m:t>
                        </m:r>
                      </m:e>
                      <m:sup>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𝑄</m:t>
                        </m:r>
                      </m:sup>
                    </m:sSup>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m:t>
                    </m:r>
                    <m:sSup>
                      <m:sSup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𝑦</m:t>
                        </m:r>
                      </m:e>
                      <m:sup>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𝐻</m:t>
                        </m:r>
                      </m:sup>
                    </m:sSup>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+480</m:t>
                    </m:r>
                  </m:oMath>
                </a14:m>
                <a:endParaRPr lang="ja-JP" alt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algn="just"/>
                <a14:m>
                  <m:oMath xmlns:m="http://schemas.openxmlformats.org/officeDocument/2006/math">
                    <m:f>
                      <m:f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m:t>
                        </m:r>
                        <m:sSup>
                          <m:sSup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𝜋</m:t>
                            </m:r>
                          </m:e>
                          <m:sup>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𝐻</m:t>
                            </m:r>
                          </m:sup>
                        </m:sSup>
                      </m:num>
                      <m:den>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m:t>
                        </m:r>
                        <m:sSup>
                          <m:sSup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𝑦</m:t>
                            </m:r>
                          </m:e>
                          <m:sup>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𝐻</m:t>
                            </m:r>
                          </m:sup>
                        </m:sSup>
                      </m:den>
                    </m:f>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=−2</m:t>
                    </m:r>
                    <m:sSup>
                      <m:sSup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𝑦</m:t>
                        </m:r>
                      </m:e>
                      <m:sup>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𝐻</m:t>
                        </m:r>
                      </m:sup>
                    </m:sSup>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m:t>
                    </m:r>
                    <m:sSup>
                      <m:sSup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𝑦</m:t>
                        </m:r>
                      </m:e>
                      <m:sup>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𝑄</m:t>
                        </m:r>
                      </m:sup>
                    </m:sSup>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+480</m:t>
                    </m:r>
                  </m:oMath>
                </a14:m>
                <a:endParaRPr lang="ja-JP" alt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algn="just"/>
                <a:r>
                  <a:rPr lang="ja-JP" altLang="ja-JP" sz="2400" kern="100" dirty="0">
                    <a:effectLst/>
                    <a:latin typeface="Century" panose="02040604050505020304" pitchFamily="18" charset="0"/>
                    <a:ea typeface="ＭＳ 明朝" panose="02020609040205080304" pitchFamily="17" charset="-128"/>
                    <a:cs typeface="Times New Roman" panose="02020603050405020304" pitchFamily="18" charset="0"/>
                  </a:rPr>
                  <a:t>利潤最大化する供給量はこれ以上供給増やしても利潤が増えない水準</a:t>
                </a:r>
                <a:r>
                  <a:rPr lang="ja-JP" altLang="en-US" sz="2400" kern="100" dirty="0">
                    <a:effectLst/>
                    <a:latin typeface="Century" panose="02040604050505020304" pitchFamily="18" charset="0"/>
                    <a:ea typeface="ＭＳ 明朝" panose="02020609040205080304" pitchFamily="17" charset="-128"/>
                    <a:cs typeface="Times New Roman" panose="02020603050405020304" pitchFamily="18" charset="0"/>
                  </a:rPr>
                  <a:t>、</a:t>
                </a:r>
                <a14:m>
                  <m:oMath xmlns:m="http://schemas.openxmlformats.org/officeDocument/2006/math">
                    <m:r>
                      <a:rPr lang="ja-JP" altLang="en-US" sz="2400" i="1" kern="100" dirty="0">
                        <a:latin typeface="Cambria Math" panose="02040503050406030204" pitchFamily="18" charset="0"/>
                        <a:ea typeface="Cambria Math" panose="02040503050406030204" pitchFamily="18" charset="0"/>
                        <a:cs typeface="Times New Roman" panose="02020603050405020304" pitchFamily="18" charset="0"/>
                      </a:rPr>
                      <m:t>つまり</m:t>
                    </m:r>
                    <m:f>
                      <m:f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m:t>
                        </m:r>
                        <m:sSup>
                          <m:sSup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𝜋</m:t>
                            </m:r>
                          </m:e>
                          <m:sup>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𝑄</m:t>
                            </m:r>
                          </m:sup>
                        </m:sSup>
                      </m:num>
                      <m:den>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m:t>
                        </m:r>
                        <m:sSup>
                          <m:sSup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𝑦</m:t>
                            </m:r>
                          </m:e>
                          <m:sup>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𝑄</m:t>
                            </m:r>
                          </m:sup>
                        </m:sSup>
                      </m:den>
                    </m:f>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=0</m:t>
                    </m:r>
                    <m:r>
                      <a:rPr lang="ja-JP"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m:t>
                    </m:r>
                    <m:f>
                      <m:f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m:t>
                        </m:r>
                        <m:sSup>
                          <m:sSup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𝜋</m:t>
                            </m:r>
                          </m:e>
                          <m:sup>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𝐻</m:t>
                            </m:r>
                          </m:sup>
                        </m:sSup>
                      </m:num>
                      <m:den>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m:t>
                        </m:r>
                        <m:sSup>
                          <m:sSup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𝑦</m:t>
                            </m:r>
                          </m:e>
                          <m:sup>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𝐻</m:t>
                            </m:r>
                          </m:sup>
                        </m:sSup>
                      </m:den>
                    </m:f>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=0</m:t>
                    </m:r>
                  </m:oMath>
                </a14:m>
                <a:r>
                  <a:rPr lang="ja-JP" altLang="ja-JP" sz="2400" kern="100" dirty="0">
                    <a:effectLst/>
                    <a:latin typeface="Century" panose="02040604050505020304" pitchFamily="18" charset="0"/>
                    <a:ea typeface="ＭＳ 明朝" panose="02020609040205080304" pitchFamily="17" charset="-128"/>
                    <a:cs typeface="Times New Roman" panose="02020603050405020304" pitchFamily="18" charset="0"/>
                  </a:rPr>
                  <a:t>となる供給量</a:t>
                </a:r>
              </a:p>
              <a:p>
                <a:pPr marL="0" indent="0" algn="just">
                  <a:buNone/>
                </a:pPr>
                <a:r>
                  <a:rPr lang="en-US" altLang="ja-JP" sz="2400" kern="100" dirty="0">
                    <a:effectLst/>
                    <a:ea typeface="Cambria Math" panose="02040503050406030204" pitchFamily="18" charset="0"/>
                    <a:cs typeface="Times New Roman" panose="02020603050405020304" pitchFamily="18" charset="0"/>
                    <a:sym typeface="Wingdings" panose="05000000000000000000" pitchFamily="2" charset="2"/>
                  </a:rPr>
                  <a:t></a:t>
                </a:r>
                <a14:m>
                  <m:oMath xmlns:m="http://schemas.openxmlformats.org/officeDocument/2006/math">
                    <m:sSup>
                      <m:sSup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𝑦</m:t>
                        </m:r>
                      </m:e>
                      <m:sup>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𝑄</m:t>
                        </m:r>
                      </m:sup>
                    </m:sSup>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m:t>
                    </m:r>
                    <m:f>
                      <m:f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1</m:t>
                        </m:r>
                      </m:num>
                      <m:den>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2</m:t>
                        </m:r>
                      </m:den>
                    </m:f>
                    <m:sSup>
                      <m:sSup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𝑦</m:t>
                        </m:r>
                      </m:e>
                      <m:sup>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𝐻</m:t>
                        </m:r>
                      </m:sup>
                    </m:sSup>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+240</m:t>
                    </m:r>
                    <m:r>
                      <a:rPr lang="en-US" altLang="ja-JP" sz="2400" b="0" i="1" kern="100" smtClean="0">
                        <a:effectLst/>
                        <a:latin typeface="Cambria Math" panose="02040503050406030204" pitchFamily="18" charset="0"/>
                        <a:ea typeface="ＭＳ 明朝" panose="02020609040205080304" pitchFamily="17" charset="-128"/>
                        <a:cs typeface="Times New Roman" panose="02020603050405020304" pitchFamily="18" charset="0"/>
                      </a:rPr>
                      <m:t> ,    </m:t>
                    </m:r>
                    <m:sSup>
                      <m:sSup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𝑦</m:t>
                        </m:r>
                      </m:e>
                      <m:sup>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𝐻</m:t>
                        </m:r>
                      </m:sup>
                    </m:sSup>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m:t>
                    </m:r>
                    <m:f>
                      <m:f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1</m:t>
                        </m:r>
                      </m:num>
                      <m:den>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2</m:t>
                        </m:r>
                      </m:den>
                    </m:f>
                    <m:sSup>
                      <m:sSup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𝑦</m:t>
                        </m:r>
                      </m:e>
                      <m:sup>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𝑄</m:t>
                        </m:r>
                      </m:sup>
                    </m:sSup>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+240</m:t>
                    </m:r>
                  </m:oMath>
                </a14:m>
                <a:endParaRPr lang="ja-JP" alt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marL="0" indent="0">
                  <a:buNone/>
                </a:pPr>
                <a:r>
                  <a:rPr lang="en-US" altLang="ja-JP" sz="2400" dirty="0">
                    <a:effectLst/>
                    <a:latin typeface="Century" panose="02040604050505020304" pitchFamily="18" charset="0"/>
                    <a:ea typeface="ＭＳ 明朝" panose="02020609040205080304" pitchFamily="17" charset="-128"/>
                    <a:cs typeface="Times New Roman" panose="02020603050405020304" pitchFamily="18" charset="0"/>
                    <a:sym typeface="Wingdings" panose="05000000000000000000" pitchFamily="2" charset="2"/>
                  </a:rPr>
                  <a:t></a:t>
                </a:r>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自らの利潤最大化する供給量は相手の供給量に依存</a:t>
                </a:r>
                <a:r>
                  <a:rPr lang="en-US" altLang="ja-JP" sz="2400" dirty="0">
                    <a:effectLst/>
                    <a:latin typeface="Century" panose="02040604050505020304" pitchFamily="18" charset="0"/>
                    <a:ea typeface="ＭＳ 明朝" panose="02020609040205080304" pitchFamily="17" charset="-128"/>
                    <a:cs typeface="Times New Roman" panose="02020603050405020304" pitchFamily="18" charset="0"/>
                    <a:sym typeface="Wingdings" panose="05000000000000000000" pitchFamily="2" charset="2"/>
                  </a:rPr>
                  <a:t></a:t>
                </a:r>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反応関数と</a:t>
                </a:r>
                <a:r>
                  <a:rPr lang="ja-JP" altLang="en-US" sz="2400" dirty="0">
                    <a:latin typeface="Century" panose="02040604050505020304" pitchFamily="18" charset="0"/>
                    <a:ea typeface="ＭＳ 明朝" panose="02020609040205080304" pitchFamily="17" charset="-128"/>
                    <a:cs typeface="Times New Roman" panose="02020603050405020304" pitchFamily="18" charset="0"/>
                  </a:rPr>
                  <a:t>も</a:t>
                </a:r>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呼</a:t>
                </a:r>
                <a:r>
                  <a:rPr lang="ja-JP" altLang="en-US" sz="2400" dirty="0">
                    <a:effectLst/>
                    <a:latin typeface="Century" panose="02040604050505020304" pitchFamily="18" charset="0"/>
                    <a:ea typeface="ＭＳ 明朝" panose="02020609040205080304" pitchFamily="17" charset="-128"/>
                    <a:cs typeface="Times New Roman" panose="02020603050405020304" pitchFamily="18" charset="0"/>
                  </a:rPr>
                  <a:t>ぶ</a:t>
                </a:r>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a:t>
                </a:r>
                <a14:m>
                  <m:oMath xmlns:m="http://schemas.openxmlformats.org/officeDocument/2006/math">
                    <m:sSup>
                      <m:sSupPr>
                        <m:ctrlPr>
                          <a:rPr lang="ja-JP" altLang="ja-JP" sz="2400" i="1">
                            <a:effectLst/>
                            <a:latin typeface="Cambria Math" panose="02040503050406030204" pitchFamily="18" charset="0"/>
                            <a:ea typeface="Cambria Math" panose="02040503050406030204" pitchFamily="18" charset="0"/>
                          </a:rPr>
                        </m:ctrlPr>
                      </m:sSupPr>
                      <m:e>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𝑦</m:t>
                        </m:r>
                      </m:e>
                      <m:sup>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𝑄</m:t>
                        </m:r>
                      </m:sup>
                    </m:sSup>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m:t>
                    </m:r>
                    <m:sSup>
                      <m:sSupPr>
                        <m:ctrlPr>
                          <a:rPr lang="ja-JP" altLang="ja-JP" sz="2400" i="1">
                            <a:effectLst/>
                            <a:latin typeface="Cambria Math" panose="02040503050406030204" pitchFamily="18" charset="0"/>
                            <a:ea typeface="Cambria Math" panose="02040503050406030204" pitchFamily="18" charset="0"/>
                          </a:rPr>
                        </m:ctrlPr>
                      </m:sSupPr>
                      <m:e>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𝑅</m:t>
                        </m:r>
                      </m:e>
                      <m:sup>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𝑄</m:t>
                        </m:r>
                      </m:sup>
                    </m:sSup>
                  </m:oMath>
                </a14:m>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a:t>
                </a:r>
                <a14:m>
                  <m:oMath xmlns:m="http://schemas.openxmlformats.org/officeDocument/2006/math">
                    <m:sSup>
                      <m:sSupPr>
                        <m:ctrlPr>
                          <a:rPr lang="ja-JP" altLang="ja-JP" sz="2400" i="1">
                            <a:effectLst/>
                            <a:latin typeface="Cambria Math" panose="02040503050406030204" pitchFamily="18" charset="0"/>
                            <a:ea typeface="Cambria Math" panose="02040503050406030204" pitchFamily="18" charset="0"/>
                          </a:rPr>
                        </m:ctrlPr>
                      </m:sSupPr>
                      <m:e>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𝑦</m:t>
                        </m:r>
                      </m:e>
                      <m:sup>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𝐻</m:t>
                        </m:r>
                      </m:sup>
                    </m:sSup>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m:t>
                    </m:r>
                    <m:sSup>
                      <m:sSupPr>
                        <m:ctrlPr>
                          <a:rPr lang="ja-JP" altLang="ja-JP" sz="2400" i="1">
                            <a:effectLst/>
                            <a:latin typeface="Cambria Math" panose="02040503050406030204" pitchFamily="18" charset="0"/>
                            <a:ea typeface="Cambria Math" panose="02040503050406030204" pitchFamily="18" charset="0"/>
                          </a:rPr>
                        </m:ctrlPr>
                      </m:sSupPr>
                      <m:e>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𝑅</m:t>
                        </m:r>
                      </m:e>
                      <m:sup>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𝐻</m:t>
                        </m:r>
                      </m:sup>
                    </m:sSup>
                  </m:oMath>
                </a14:m>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と</a:t>
                </a:r>
                <a:r>
                  <a:rPr lang="ja-JP" altLang="en-US" sz="2400" dirty="0">
                    <a:latin typeface="Century" panose="02040604050505020304" pitchFamily="18" charset="0"/>
                    <a:ea typeface="ＭＳ 明朝" panose="02020609040205080304" pitchFamily="17" charset="-128"/>
                    <a:cs typeface="Times New Roman" panose="02020603050405020304" pitchFamily="18" charset="0"/>
                  </a:rPr>
                  <a:t>置換（図</a:t>
                </a:r>
                <a:r>
                  <a:rPr lang="en-US" altLang="ja-JP" sz="2400" dirty="0">
                    <a:latin typeface="Century" panose="02040604050505020304" pitchFamily="18" charset="0"/>
                    <a:ea typeface="ＭＳ 明朝" panose="02020609040205080304" pitchFamily="17" charset="-128"/>
                    <a:cs typeface="Times New Roman" panose="02020603050405020304" pitchFamily="18" charset="0"/>
                  </a:rPr>
                  <a:t>9</a:t>
                </a:r>
                <a:r>
                  <a:rPr lang="ja-JP" altLang="en-US" sz="2400" dirty="0">
                    <a:latin typeface="Century" panose="02040604050505020304" pitchFamily="18" charset="0"/>
                    <a:ea typeface="ＭＳ 明朝" panose="02020609040205080304" pitchFamily="17" charset="-128"/>
                    <a:cs typeface="Times New Roman" panose="02020603050405020304" pitchFamily="18" charset="0"/>
                  </a:rPr>
                  <a:t>－</a:t>
                </a:r>
                <a:r>
                  <a:rPr lang="en-US" altLang="ja-JP" sz="2400" dirty="0">
                    <a:latin typeface="Century" panose="02040604050505020304" pitchFamily="18" charset="0"/>
                    <a:ea typeface="ＭＳ 明朝" panose="02020609040205080304" pitchFamily="17" charset="-128"/>
                    <a:cs typeface="Times New Roman" panose="02020603050405020304" pitchFamily="18" charset="0"/>
                  </a:rPr>
                  <a:t>7</a:t>
                </a:r>
                <a:r>
                  <a:rPr lang="ja-JP" altLang="en-US" sz="2400" dirty="0">
                    <a:latin typeface="Century" panose="02040604050505020304" pitchFamily="18" charset="0"/>
                    <a:ea typeface="ＭＳ 明朝" panose="02020609040205080304" pitchFamily="17" charset="-128"/>
                    <a:cs typeface="Times New Roman" panose="02020603050405020304" pitchFamily="18" charset="0"/>
                  </a:rPr>
                  <a:t>）</a:t>
                </a:r>
                <a:endParaRPr lang="en-US" altLang="ja-JP" sz="2400" dirty="0">
                  <a:latin typeface="Century" panose="02040604050505020304" pitchFamily="18" charset="0"/>
                  <a:ea typeface="ＭＳ 明朝" panose="02020609040205080304" pitchFamily="17" charset="-128"/>
                  <a:cs typeface="Times New Roman" panose="02020603050405020304" pitchFamily="18" charset="0"/>
                </a:endParaRPr>
              </a:p>
              <a:p>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均衡供給量は両社の反応関数を同時に満たす供給量</a:t>
                </a:r>
                <a:r>
                  <a:rPr lang="en-US" altLang="ja-JP" sz="2400" dirty="0">
                    <a:effectLst/>
                    <a:latin typeface="Century" panose="02040604050505020304" pitchFamily="18" charset="0"/>
                    <a:ea typeface="ＭＳ 明朝" panose="02020609040205080304" pitchFamily="17" charset="-128"/>
                    <a:cs typeface="Times New Roman" panose="02020603050405020304" pitchFamily="18" charset="0"/>
                    <a:sym typeface="Wingdings" panose="05000000000000000000" pitchFamily="2" charset="2"/>
                  </a:rPr>
                  <a:t></a:t>
                </a:r>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図中の</a:t>
                </a:r>
                <a:r>
                  <a:rPr lang="en-US" altLang="ja-JP" sz="2400" dirty="0">
                    <a:effectLst/>
                    <a:latin typeface="Century" panose="02040604050505020304" pitchFamily="18" charset="0"/>
                    <a:ea typeface="ＭＳ 明朝" panose="02020609040205080304" pitchFamily="17" charset="-128"/>
                    <a:cs typeface="Times New Roman" panose="02020603050405020304" pitchFamily="18" charset="0"/>
                  </a:rPr>
                  <a:t>E</a:t>
                </a:r>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点で決定</a:t>
                </a:r>
                <a:endParaRPr kumimoji="1" lang="ja-JP" altLang="en-US" sz="2400" dirty="0"/>
              </a:p>
            </p:txBody>
          </p:sp>
        </mc:Choice>
        <mc:Fallback xmlns="">
          <p:sp>
            <p:nvSpPr>
              <p:cNvPr id="3" name="コンテンツ プレースホルダー 2">
                <a:extLst>
                  <a:ext uri="{FF2B5EF4-FFF2-40B4-BE49-F238E27FC236}">
                    <a16:creationId xmlns:a16="http://schemas.microsoft.com/office/drawing/2014/main" id="{D4906BE8-EE8D-00E9-5D47-0CA1B723342E}"/>
                  </a:ext>
                </a:extLst>
              </p:cNvPr>
              <p:cNvSpPr>
                <a:spLocks noGrp="1" noRot="1" noChangeAspect="1" noMove="1" noResize="1" noEditPoints="1" noAdjustHandles="1" noChangeArrowheads="1" noChangeShapeType="1" noTextEdit="1"/>
              </p:cNvSpPr>
              <p:nvPr>
                <p:ph sz="half" idx="1"/>
              </p:nvPr>
            </p:nvSpPr>
            <p:spPr>
              <a:xfrm>
                <a:off x="158750" y="596900"/>
                <a:ext cx="5835650" cy="6134100"/>
              </a:xfrm>
              <a:blipFill>
                <a:blip r:embed="rId4"/>
                <a:stretch>
                  <a:fillRect l="-1567" t="-1392" r="-167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725827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1ABF5DD6-C86F-BC3F-BAA7-3730E9EA087E}"/>
                  </a:ext>
                </a:extLst>
              </p:cNvPr>
              <p:cNvSpPr>
                <a:spLocks noGrp="1"/>
              </p:cNvSpPr>
              <p:nvPr>
                <p:ph sz="half" idx="1"/>
              </p:nvPr>
            </p:nvSpPr>
            <p:spPr>
              <a:xfrm>
                <a:off x="222250" y="127000"/>
                <a:ext cx="5873750" cy="6451600"/>
              </a:xfrm>
            </p:spPr>
            <p:txBody>
              <a:bodyPr>
                <a:noAutofit/>
              </a:bodyPr>
              <a:lstStyle/>
              <a:p>
                <a:pPr indent="133350" algn="just"/>
                <a:r>
                  <a:rPr lang="ja-JP" altLang="ja-JP" sz="2400" kern="100" dirty="0">
                    <a:effectLst/>
                    <a:latin typeface="Century" panose="02040604050505020304" pitchFamily="18" charset="0"/>
                    <a:ea typeface="ＭＳ 明朝" panose="02020609040205080304" pitchFamily="17" charset="-128"/>
                    <a:cs typeface="Times New Roman" panose="02020603050405020304" pitchFamily="18" charset="0"/>
                  </a:rPr>
                  <a:t>米国政府がファーウェイを排除するため関税（従量税</a:t>
                </a:r>
                <a14:m>
                  <m:oMath xmlns:m="http://schemas.openxmlformats.org/officeDocument/2006/math">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𝑡</m:t>
                    </m:r>
                  </m:oMath>
                </a14:m>
                <a:r>
                  <a:rPr lang="ja-JP" altLang="ja-JP" sz="2400" kern="100" dirty="0">
                    <a:effectLst/>
                    <a:latin typeface="Century" panose="02040604050505020304" pitchFamily="18" charset="0"/>
                    <a:ea typeface="ＭＳ 明朝" panose="02020609040205080304" pitchFamily="17" charset="-128"/>
                    <a:cs typeface="Times New Roman" panose="02020603050405020304" pitchFamily="18" charset="0"/>
                  </a:rPr>
                  <a:t>）をかけたとしよう</a:t>
                </a:r>
                <a:r>
                  <a:rPr lang="en-US" altLang="ja-JP" sz="2400" kern="100" dirty="0">
                    <a:effectLst/>
                    <a:latin typeface="Century" panose="02040604050505020304" pitchFamily="18" charset="0"/>
                    <a:ea typeface="ＭＳ 明朝" panose="02020609040205080304" pitchFamily="17" charset="-128"/>
                    <a:cs typeface="Times New Roman" panose="02020603050405020304" pitchFamily="18" charset="0"/>
                    <a:sym typeface="Wingdings" panose="05000000000000000000" pitchFamily="2" charset="2"/>
                  </a:rPr>
                  <a:t></a:t>
                </a:r>
                <a:r>
                  <a:rPr lang="ja-JP" altLang="ja-JP" sz="2400" kern="100" dirty="0">
                    <a:effectLst/>
                    <a:latin typeface="Century" panose="02040604050505020304" pitchFamily="18" charset="0"/>
                    <a:ea typeface="ＭＳ 明朝" panose="02020609040205080304" pitchFamily="17" charset="-128"/>
                    <a:cs typeface="Times New Roman" panose="02020603050405020304" pitchFamily="18" charset="0"/>
                  </a:rPr>
                  <a:t>ファーウェイの利潤と反応関数は次のように変化</a:t>
                </a:r>
              </a:p>
              <a:p>
                <a:pPr marL="0" indent="0" algn="just">
                  <a:buNone/>
                </a:pPr>
                <a14:m>
                  <m:oMathPara xmlns:m="http://schemas.openxmlformats.org/officeDocument/2006/math">
                    <m:oMathParaPr>
                      <m:jc m:val="centerGroup"/>
                    </m:oMathParaPr>
                    <m:oMath xmlns:m="http://schemas.openxmlformats.org/officeDocument/2006/math">
                      <m:sSup>
                        <m:sSup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𝜋</m:t>
                          </m:r>
                        </m:e>
                        <m:sup>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𝐻</m:t>
                          </m:r>
                        </m:sup>
                      </m:sSup>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m:t>
                      </m:r>
                      <m:sSup>
                        <m:sSup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𝑦</m:t>
                          </m:r>
                        </m:e>
                        <m:sup>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𝑄</m:t>
                          </m:r>
                        </m:sup>
                      </m:sSup>
                      <m:sSup>
                        <m:sSup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𝑦</m:t>
                          </m:r>
                        </m:e>
                        <m:sup>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𝐻</m:t>
                          </m:r>
                        </m:sup>
                      </m:sSup>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m:t>
                      </m:r>
                      <m:sSup>
                        <m:sSup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sSup>
                            <m:sSup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𝑦</m:t>
                              </m:r>
                            </m:e>
                            <m:sup>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𝐻</m:t>
                              </m:r>
                            </m:sup>
                          </m:sSup>
                        </m:e>
                        <m:sup>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2</m:t>
                          </m:r>
                        </m:sup>
                      </m:sSup>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+480</m:t>
                      </m:r>
                      <m:sSup>
                        <m:sSup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𝑦</m:t>
                          </m:r>
                        </m:e>
                        <m:sup>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𝐻</m:t>
                          </m:r>
                        </m:sup>
                      </m:sSup>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m:t>
                      </m:r>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𝑡</m:t>
                      </m:r>
                      <m:sSup>
                        <m:sSup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𝑦</m:t>
                          </m:r>
                        </m:e>
                        <m:sup>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𝐻</m:t>
                          </m:r>
                        </m:sup>
                      </m:sSup>
                    </m:oMath>
                  </m:oMathPara>
                </a14:m>
                <a:endParaRPr lang="ja-JP" alt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sSup>
                        <m:sSup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𝑦</m:t>
                          </m:r>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m:t>
                          </m:r>
                        </m:e>
                        <m:sup>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𝐻</m:t>
                          </m:r>
                        </m:sup>
                      </m:sSup>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m:t>
                      </m:r>
                      <m:f>
                        <m:f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1</m:t>
                          </m:r>
                        </m:num>
                        <m:den>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2</m:t>
                          </m:r>
                        </m:den>
                      </m:f>
                      <m:sSup>
                        <m:sSup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𝑦</m:t>
                          </m:r>
                        </m:e>
                        <m:sup>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𝑄</m:t>
                          </m:r>
                        </m:sup>
                      </m:sSup>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+240−</m:t>
                      </m:r>
                      <m:f>
                        <m:f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1</m:t>
                          </m:r>
                        </m:num>
                        <m:den>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2</m:t>
                          </m:r>
                        </m:den>
                      </m:f>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𝑡</m:t>
                      </m:r>
                    </m:oMath>
                  </m:oMathPara>
                </a14:m>
                <a:endParaRPr lang="ja-JP" alt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algn="just"/>
                <a:r>
                  <a:rPr lang="ja-JP" altLang="ja-JP" sz="2400" kern="100" dirty="0">
                    <a:effectLst/>
                    <a:latin typeface="Century" panose="02040604050505020304" pitchFamily="18" charset="0"/>
                    <a:ea typeface="ＭＳ 明朝" panose="02020609040205080304" pitchFamily="17" charset="-128"/>
                    <a:cs typeface="Times New Roman" panose="02020603050405020304" pitchFamily="18" charset="0"/>
                  </a:rPr>
                  <a:t>関税賦課は、破線で示すようにファーウェイの反応関数の切片を下方にシフトさせる</a:t>
                </a:r>
                <a:endParaRPr lang="en-US" alt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marL="0" indent="0" algn="just">
                  <a:buNone/>
                </a:pPr>
                <a:r>
                  <a:rPr lang="en-US" altLang="ja-JP" sz="2400" kern="100" dirty="0">
                    <a:effectLst/>
                    <a:latin typeface="Century" panose="02040604050505020304" pitchFamily="18" charset="0"/>
                    <a:ea typeface="ＭＳ 明朝" panose="02020609040205080304" pitchFamily="17" charset="-128"/>
                    <a:cs typeface="Times New Roman" panose="02020603050405020304" pitchFamily="18" charset="0"/>
                    <a:sym typeface="Wingdings" panose="05000000000000000000" pitchFamily="2" charset="2"/>
                  </a:rPr>
                  <a:t></a:t>
                </a:r>
                <a:r>
                  <a:rPr lang="ja-JP" altLang="ja-JP" sz="2400" kern="100" dirty="0">
                    <a:effectLst/>
                    <a:latin typeface="Century" panose="02040604050505020304" pitchFamily="18" charset="0"/>
                    <a:ea typeface="ＭＳ 明朝" panose="02020609040205080304" pitchFamily="17" charset="-128"/>
                    <a:cs typeface="Times New Roman" panose="02020603050405020304" pitchFamily="18" charset="0"/>
                  </a:rPr>
                  <a:t>ファーウェイの米国市場向けの輸出は減少、クアルコムがシェアを増やす</a:t>
                </a:r>
                <a:endParaRPr lang="en-US" alt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marL="0" indent="0" algn="just">
                  <a:buNone/>
                </a:pPr>
                <a:r>
                  <a:rPr lang="en-US" altLang="ja-JP" sz="2400" kern="100" dirty="0">
                    <a:latin typeface="Century" panose="02040604050505020304" pitchFamily="18" charset="0"/>
                    <a:ea typeface="ＭＳ 明朝" panose="02020609040205080304" pitchFamily="17" charset="-128"/>
                    <a:cs typeface="Times New Roman" panose="02020603050405020304" pitchFamily="18" charset="0"/>
                    <a:sym typeface="Wingdings" panose="05000000000000000000" pitchFamily="2" charset="2"/>
                  </a:rPr>
                  <a:t></a:t>
                </a:r>
                <a:r>
                  <a:rPr lang="ja-JP" altLang="ja-JP" sz="2400" kern="100" dirty="0">
                    <a:effectLst/>
                    <a:latin typeface="Century" panose="02040604050505020304" pitchFamily="18" charset="0"/>
                    <a:ea typeface="ＭＳ 明朝" panose="02020609040205080304" pitchFamily="17" charset="-128"/>
                    <a:cs typeface="Times New Roman" panose="02020603050405020304" pitchFamily="18" charset="0"/>
                  </a:rPr>
                  <a:t>ファーウェイの供給の減少幅（</a:t>
                </a:r>
                <a14:m>
                  <m:oMath xmlns:m="http://schemas.openxmlformats.org/officeDocument/2006/math">
                    <m:sSup>
                      <m:sSup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𝑦</m:t>
                        </m:r>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m:t>
                        </m:r>
                      </m:e>
                      <m:sup>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𝐻</m:t>
                        </m:r>
                      </m:sup>
                    </m:sSup>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m:t>
                    </m:r>
                    <m:sSup>
                      <m:sSup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𝑦</m:t>
                        </m:r>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m:t>
                        </m:r>
                      </m:e>
                      <m:sup>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𝐻</m:t>
                        </m:r>
                      </m:sup>
                    </m:sSup>
                  </m:oMath>
                </a14:m>
                <a:r>
                  <a:rPr lang="ja-JP" altLang="ja-JP" sz="2400" kern="100" dirty="0">
                    <a:effectLst/>
                    <a:latin typeface="Century" panose="02040604050505020304" pitchFamily="18" charset="0"/>
                    <a:ea typeface="ＭＳ 明朝" panose="02020609040205080304" pitchFamily="17" charset="-128"/>
                    <a:cs typeface="Times New Roman" panose="02020603050405020304" pitchFamily="18" charset="0"/>
                  </a:rPr>
                  <a:t>）がクアルコムの供給の増加幅（</a:t>
                </a:r>
                <a14:m>
                  <m:oMath xmlns:m="http://schemas.openxmlformats.org/officeDocument/2006/math">
                    <m:sSup>
                      <m:sSup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𝑦</m:t>
                        </m:r>
                      </m:e>
                      <m:sup>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𝑄</m:t>
                        </m:r>
                      </m:sup>
                    </m:sSup>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m:t>
                    </m:r>
                    <m:sSup>
                      <m:sSup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𝑦</m:t>
                        </m:r>
                      </m:e>
                      <m:sup>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m:t>
                        </m:r>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𝑄</m:t>
                        </m:r>
                      </m:sup>
                    </m:sSup>
                  </m:oMath>
                </a14:m>
                <a:r>
                  <a:rPr lang="ja-JP" altLang="ja-JP" sz="2400" kern="100" dirty="0">
                    <a:effectLst/>
                    <a:latin typeface="Century" panose="02040604050505020304" pitchFamily="18" charset="0"/>
                    <a:ea typeface="ＭＳ 明朝" panose="02020609040205080304" pitchFamily="17" charset="-128"/>
                    <a:cs typeface="Times New Roman" panose="02020603050405020304" pitchFamily="18" charset="0"/>
                  </a:rPr>
                  <a:t>）より大、総供給は減少する</a:t>
                </a:r>
                <a:r>
                  <a:rPr lang="ja-JP" altLang="en-US" sz="2400" kern="100" dirty="0">
                    <a:latin typeface="Century" panose="02040604050505020304" pitchFamily="18" charset="0"/>
                    <a:ea typeface="ＭＳ 明朝" panose="02020609040205080304" pitchFamily="17" charset="-128"/>
                    <a:cs typeface="Times New Roman" panose="02020603050405020304" pitchFamily="18" charset="0"/>
                  </a:rPr>
                  <a:t>例：</a:t>
                </a:r>
                <a:r>
                  <a:rPr lang="ja-JP" altLang="ja-JP" sz="2400" kern="100" dirty="0">
                    <a:effectLst/>
                    <a:latin typeface="Century" panose="02040604050505020304" pitchFamily="18" charset="0"/>
                    <a:ea typeface="ＭＳ 明朝" panose="02020609040205080304" pitchFamily="17" charset="-128"/>
                    <a:cs typeface="Times New Roman" panose="02020603050405020304" pitchFamily="18" charset="0"/>
                  </a:rPr>
                  <a:t>関税</a:t>
                </a:r>
                <a14:m>
                  <m:oMath xmlns:m="http://schemas.openxmlformats.org/officeDocument/2006/math">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𝑡</m:t>
                    </m:r>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=60</m:t>
                    </m:r>
                  </m:oMath>
                </a14:m>
                <a:r>
                  <a:rPr lang="en-US" altLang="ja-JP" sz="2400" kern="100" dirty="0">
                    <a:effectLst/>
                    <a:latin typeface="Century" panose="02040604050505020304" pitchFamily="18" charset="0"/>
                    <a:ea typeface="ＭＳ 明朝" panose="02020609040205080304" pitchFamily="17" charset="-128"/>
                    <a:cs typeface="Times New Roman" panose="02020603050405020304" pitchFamily="18" charset="0"/>
                    <a:sym typeface="Wingdings" panose="05000000000000000000" pitchFamily="2" charset="2"/>
                  </a:rPr>
                  <a:t></a:t>
                </a:r>
                <a:r>
                  <a:rPr lang="ja-JP" altLang="ja-JP" sz="2400" kern="100" dirty="0">
                    <a:effectLst/>
                    <a:latin typeface="Century" panose="02040604050505020304" pitchFamily="18" charset="0"/>
                    <a:ea typeface="ＭＳ 明朝" panose="02020609040205080304" pitchFamily="17" charset="-128"/>
                    <a:cs typeface="Times New Roman" panose="02020603050405020304" pitchFamily="18" charset="0"/>
                  </a:rPr>
                  <a:t>クールノー均衡は</a:t>
                </a:r>
                <a14:m>
                  <m:oMath xmlns:m="http://schemas.openxmlformats.org/officeDocument/2006/math">
                    <m:sSup>
                      <m:sSup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𝑦</m:t>
                        </m:r>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m:t>
                        </m:r>
                      </m:e>
                      <m:sup>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𝑄</m:t>
                        </m:r>
                      </m:sup>
                    </m:sSup>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=180, </m:t>
                    </m:r>
                    <m:sSup>
                      <m:sSup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𝑦</m:t>
                        </m:r>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m:t>
                        </m:r>
                      </m:e>
                      <m:sup>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𝐻</m:t>
                        </m:r>
                      </m:sup>
                    </m:sSup>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=120</m:t>
                    </m:r>
                  </m:oMath>
                </a14:m>
                <a:r>
                  <a:rPr lang="ja-JP" altLang="ja-JP" sz="2400" kern="100" dirty="0">
                    <a:effectLst/>
                    <a:latin typeface="Century" panose="02040604050505020304" pitchFamily="18" charset="0"/>
                    <a:ea typeface="ＭＳ 明朝" panose="02020609040205080304" pitchFamily="17" charset="-128"/>
                    <a:cs typeface="Times New Roman" panose="02020603050405020304" pitchFamily="18" charset="0"/>
                  </a:rPr>
                  <a:t>、自由貿易時の総供給（</a:t>
                </a:r>
                <a14:m>
                  <m:oMath xmlns:m="http://schemas.openxmlformats.org/officeDocument/2006/math">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320</m:t>
                    </m:r>
                  </m:oMath>
                </a14:m>
                <a:r>
                  <a:rPr lang="ja-JP" altLang="ja-JP" sz="2400" kern="100" dirty="0">
                    <a:effectLst/>
                    <a:latin typeface="Century" panose="02040604050505020304" pitchFamily="18" charset="0"/>
                    <a:ea typeface="ＭＳ 明朝" panose="02020609040205080304" pitchFamily="17" charset="-128"/>
                    <a:cs typeface="Times New Roman" panose="02020603050405020304" pitchFamily="18" charset="0"/>
                  </a:rPr>
                  <a:t>）を下回る</a:t>
                </a:r>
              </a:p>
              <a:p>
                <a:pPr algn="just"/>
                <a:r>
                  <a:rPr lang="en-US" altLang="ja-JP" sz="2400" kern="100" dirty="0">
                    <a:effectLst/>
                    <a:latin typeface="Century" panose="02040604050505020304" pitchFamily="18" charset="0"/>
                    <a:ea typeface="ＭＳ 明朝" panose="02020609040205080304" pitchFamily="17" charset="-128"/>
                    <a:cs typeface="Times New Roman" panose="02020603050405020304" pitchFamily="18" charset="0"/>
                  </a:rPr>
                  <a:t> </a:t>
                </a:r>
                <a:endParaRPr lang="ja-JP" alt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marL="285750" indent="-285750">
                  <a:buFont typeface="Arial" panose="020B0604020202020204" pitchFamily="34" charset="0"/>
                  <a:buChar char="•"/>
                </a:pPr>
                <a:endParaRPr kumimoji="1" lang="ja-JP" altLang="en-US" sz="2400" dirty="0"/>
              </a:p>
              <a:p>
                <a:endParaRPr kumimoji="1" lang="ja-JP" altLang="en-US" sz="2400" dirty="0"/>
              </a:p>
            </p:txBody>
          </p:sp>
        </mc:Choice>
        <mc:Fallback xmlns="">
          <p:sp>
            <p:nvSpPr>
              <p:cNvPr id="3" name="コンテンツ プレースホルダー 2">
                <a:extLst>
                  <a:ext uri="{FF2B5EF4-FFF2-40B4-BE49-F238E27FC236}">
                    <a16:creationId xmlns:a16="http://schemas.microsoft.com/office/drawing/2014/main" id="{1ABF5DD6-C86F-BC3F-BAA7-3730E9EA087E}"/>
                  </a:ext>
                </a:extLst>
              </p:cNvPr>
              <p:cNvSpPr>
                <a:spLocks noGrp="1" noRot="1" noChangeAspect="1" noMove="1" noResize="1" noEditPoints="1" noAdjustHandles="1" noChangeArrowheads="1" noChangeShapeType="1" noTextEdit="1"/>
              </p:cNvSpPr>
              <p:nvPr>
                <p:ph sz="half" idx="1"/>
              </p:nvPr>
            </p:nvSpPr>
            <p:spPr>
              <a:xfrm>
                <a:off x="222250" y="127000"/>
                <a:ext cx="5873750" cy="6451600"/>
              </a:xfrm>
              <a:blipFill>
                <a:blip r:embed="rId2"/>
                <a:stretch>
                  <a:fillRect l="-1556" t="-1323" r="-1556" b="-8696"/>
                </a:stretch>
              </a:blipFill>
            </p:spPr>
            <p:txBody>
              <a:bodyPr/>
              <a:lstStyle/>
              <a:p>
                <a:r>
                  <a:rPr lang="ja-JP" altLang="en-US">
                    <a:noFill/>
                  </a:rPr>
                  <a:t> </a:t>
                </a:r>
              </a:p>
            </p:txBody>
          </p:sp>
        </mc:Fallback>
      </mc:AlternateContent>
      <p:pic>
        <p:nvPicPr>
          <p:cNvPr id="5" name="コンテンツ プレースホルダー 4">
            <a:extLst>
              <a:ext uri="{FF2B5EF4-FFF2-40B4-BE49-F238E27FC236}">
                <a16:creationId xmlns:a16="http://schemas.microsoft.com/office/drawing/2014/main" id="{AEE05F6E-4CCC-24DA-827E-B8C7899BA831}"/>
              </a:ext>
            </a:extLst>
          </p:cNvPr>
          <p:cNvPicPr>
            <a:picLocks noGrp="1" noChangeAspect="1"/>
          </p:cNvPicPr>
          <p:nvPr>
            <p:ph sz="half" idx="2"/>
          </p:nvPr>
        </p:nvPicPr>
        <p:blipFill>
          <a:blip r:embed="rId3"/>
          <a:stretch>
            <a:fillRect/>
          </a:stretch>
        </p:blipFill>
        <p:spPr>
          <a:xfrm>
            <a:off x="6172200" y="1003814"/>
            <a:ext cx="6248400" cy="5120695"/>
          </a:xfrm>
          <a:prstGeom prst="rect">
            <a:avLst/>
          </a:prstGeom>
        </p:spPr>
      </p:pic>
    </p:spTree>
    <p:extLst>
      <p:ext uri="{BB962C8B-B14F-4D97-AF65-F5344CB8AC3E}">
        <p14:creationId xmlns:p14="http://schemas.microsoft.com/office/powerpoint/2010/main" val="1053171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2FF2CE-BB32-B24A-4EA3-554BCC1BCBC2}"/>
              </a:ext>
            </a:extLst>
          </p:cNvPr>
          <p:cNvSpPr>
            <a:spLocks noGrp="1"/>
          </p:cNvSpPr>
          <p:nvPr>
            <p:ph type="title"/>
          </p:nvPr>
        </p:nvSpPr>
        <p:spPr>
          <a:xfrm>
            <a:off x="1282700" y="0"/>
            <a:ext cx="10515600" cy="758825"/>
          </a:xfrm>
        </p:spPr>
        <p:txBody>
          <a:bodyPr/>
          <a:lstStyle/>
          <a:p>
            <a:r>
              <a:rPr kumimoji="1" lang="ja-JP" altLang="en-US" dirty="0"/>
              <a:t>寡占市場での関税の厚生効果</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B2BB5019-7FEA-67DA-C329-BF857A14D5CD}"/>
                  </a:ext>
                </a:extLst>
              </p:cNvPr>
              <p:cNvSpPr>
                <a:spLocks noGrp="1"/>
              </p:cNvSpPr>
              <p:nvPr>
                <p:ph sz="half" idx="1"/>
              </p:nvPr>
            </p:nvSpPr>
            <p:spPr>
              <a:xfrm>
                <a:off x="124392" y="609601"/>
                <a:ext cx="6403408" cy="6096000"/>
              </a:xfrm>
            </p:spPr>
            <p:txBody>
              <a:bodyPr>
                <a:noAutofit/>
              </a:bodyPr>
              <a:lstStyle/>
              <a:p>
                <a:pPr marL="0" indent="0">
                  <a:buNone/>
                </a:pPr>
                <a:r>
                  <a:rPr kumimoji="1" lang="en-US" altLang="ja-JP" sz="2400" dirty="0"/>
                  <a:t>&lt;</a:t>
                </a:r>
                <a:r>
                  <a:rPr kumimoji="1" lang="ja-JP" altLang="en-US" sz="2400" dirty="0"/>
                  <a:t>自由貿易時</a:t>
                </a:r>
                <a:r>
                  <a:rPr kumimoji="1" lang="en-US" altLang="ja-JP" sz="2400" dirty="0"/>
                  <a:t>&gt;</a:t>
                </a:r>
              </a:p>
              <a:p>
                <a:r>
                  <a:rPr lang="en-US" altLang="ja-JP" sz="2400" dirty="0"/>
                  <a:t>CS</a:t>
                </a:r>
                <a:r>
                  <a:rPr lang="ja-JP" altLang="en-US" sz="2400" dirty="0"/>
                  <a:t>：</a:t>
                </a:r>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国際価格</a:t>
                </a:r>
                <a14:m>
                  <m:oMath xmlns:m="http://schemas.openxmlformats.org/officeDocument/2006/math">
                    <m:sSup>
                      <m:sSupPr>
                        <m:ctrlPr>
                          <a:rPr lang="ja-JP" altLang="ja-JP" sz="2400" i="1">
                            <a:effectLst/>
                            <a:latin typeface="Cambria Math" panose="02040503050406030204" pitchFamily="18" charset="0"/>
                            <a:ea typeface="Cambria Math" panose="02040503050406030204" pitchFamily="18" charset="0"/>
                          </a:rPr>
                        </m:ctrlPr>
                      </m:sSupPr>
                      <m:e>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𝑃</m:t>
                        </m:r>
                      </m:e>
                      <m:sup>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m:t>
                        </m:r>
                      </m:sup>
                    </m:sSup>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=180</m:t>
                    </m:r>
                  </m:oMath>
                </a14:m>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と需要曲線で囲まれた面積（</a:t>
                </a:r>
                <a14:m>
                  <m:oMath xmlns:m="http://schemas.openxmlformats.org/officeDocument/2006/math">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320×320÷2=51200</m:t>
                    </m:r>
                  </m:oMath>
                </a14:m>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a:t>
                </a:r>
                <a:endParaRPr lang="en-US" altLang="ja-JP" sz="2400" dirty="0">
                  <a:effectLst/>
                  <a:latin typeface="Century" panose="02040604050505020304" pitchFamily="18" charset="0"/>
                  <a:ea typeface="ＭＳ 明朝" panose="02020609040205080304" pitchFamily="17" charset="-128"/>
                  <a:cs typeface="Times New Roman" panose="02020603050405020304" pitchFamily="18" charset="0"/>
                </a:endParaRPr>
              </a:p>
              <a:p>
                <a:r>
                  <a:rPr lang="en-US" altLang="ja-JP" sz="2400" dirty="0">
                    <a:effectLst/>
                    <a:latin typeface="Century" panose="02040604050505020304" pitchFamily="18" charset="0"/>
                    <a:ea typeface="ＭＳ 明朝" panose="02020609040205080304" pitchFamily="17" charset="-128"/>
                    <a:cs typeface="Times New Roman" panose="02020603050405020304" pitchFamily="18" charset="0"/>
                  </a:rPr>
                  <a:t>PS:</a:t>
                </a:r>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残余の需要に基づくクアルコムの供給量と単位当たり</a:t>
                </a:r>
                <a:r>
                  <a:rPr lang="en-US" altLang="ja-JP" sz="2400" dirty="0">
                    <a:effectLst/>
                    <a:latin typeface="Century" panose="02040604050505020304" pitchFamily="18" charset="0"/>
                    <a:ea typeface="ＭＳ 明朝" panose="02020609040205080304" pitchFamily="17" charset="-128"/>
                    <a:cs typeface="Times New Roman" panose="02020603050405020304" pitchFamily="18" charset="0"/>
                  </a:rPr>
                  <a:t>P*</a:t>
                </a:r>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2400" dirty="0">
                    <a:effectLst/>
                    <a:latin typeface="Century" panose="02040604050505020304" pitchFamily="18" charset="0"/>
                    <a:ea typeface="ＭＳ 明朝" panose="02020609040205080304" pitchFamily="17" charset="-128"/>
                    <a:cs typeface="Times New Roman" panose="02020603050405020304" pitchFamily="18" charset="0"/>
                  </a:rPr>
                  <a:t>MC</a:t>
                </a:r>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の利潤を掛け合わせた</a:t>
                </a:r>
                <a:r>
                  <a:rPr lang="ja-JP" altLang="en-US" sz="2400" dirty="0">
                    <a:effectLst/>
                    <a:latin typeface="Century" panose="02040604050505020304" pitchFamily="18" charset="0"/>
                    <a:ea typeface="ＭＳ 明朝" panose="02020609040205080304" pitchFamily="17" charset="-128"/>
                    <a:cs typeface="Times New Roman" panose="02020603050405020304" pitchFamily="18" charset="0"/>
                  </a:rPr>
                  <a:t>斜線</a:t>
                </a:r>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面積（</a:t>
                </a:r>
                <a14:m>
                  <m:oMath xmlns:m="http://schemas.openxmlformats.org/officeDocument/2006/math">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160×160=25600</m:t>
                    </m:r>
                    <m:r>
                      <a:rPr lang="en-US" altLang="ja-JP" sz="2400" b="0" i="1" smtClean="0">
                        <a:effectLst/>
                        <a:latin typeface="Cambria Math" panose="02040503050406030204" pitchFamily="18" charset="0"/>
                        <a:ea typeface="ＭＳ 明朝" panose="02020609040205080304" pitchFamily="17" charset="-128"/>
                        <a:cs typeface="Times New Roman" panose="02020603050405020304" pitchFamily="18" charset="0"/>
                      </a:rPr>
                      <m:t>)</m:t>
                    </m:r>
                  </m:oMath>
                </a14:m>
                <a:endParaRPr lang="en-US" altLang="ja-JP" sz="2400" b="0" dirty="0">
                  <a:effectLst/>
                  <a:latin typeface="Century" panose="02040604050505020304" pitchFamily="18" charset="0"/>
                  <a:ea typeface="ＭＳ 明朝" panose="02020609040205080304" pitchFamily="17" charset="-128"/>
                  <a:cs typeface="Times New Roman" panose="02020603050405020304" pitchFamily="18" charset="0"/>
                </a:endParaRPr>
              </a:p>
              <a:p>
                <a:r>
                  <a:rPr kumimoji="1" lang="en-US" altLang="ja-JP" sz="2400" dirty="0"/>
                  <a:t>TS</a:t>
                </a:r>
                <a:r>
                  <a:rPr lang="ja-JP" altLang="en-US" sz="2400" dirty="0"/>
                  <a:t>＝</a:t>
                </a:r>
                <a:r>
                  <a:rPr lang="en-US" altLang="ja-JP" sz="2400" dirty="0"/>
                  <a:t>CS</a:t>
                </a:r>
                <a:r>
                  <a:rPr lang="ja-JP" altLang="en-US" sz="2400" dirty="0"/>
                  <a:t>＋</a:t>
                </a:r>
                <a:r>
                  <a:rPr lang="en-US" altLang="ja-JP" sz="2400" dirty="0"/>
                  <a:t>PS</a:t>
                </a:r>
                <a:r>
                  <a:rPr lang="ja-JP" altLang="en-US" sz="2400" dirty="0"/>
                  <a:t>＝</a:t>
                </a:r>
                <a:r>
                  <a:rPr lang="en-US" altLang="ja-JP" sz="2400" dirty="0"/>
                  <a:t>76800</a:t>
                </a:r>
              </a:p>
              <a:p>
                <a:pPr marL="0" indent="0">
                  <a:buNone/>
                </a:pPr>
                <a:r>
                  <a:rPr lang="en-US" altLang="ja-JP" sz="2400" dirty="0"/>
                  <a:t>&lt;</a:t>
                </a:r>
                <a:r>
                  <a:rPr lang="ja-JP" altLang="en-US" sz="2400" dirty="0"/>
                  <a:t>関税賦課後</a:t>
                </a:r>
                <a:r>
                  <a:rPr lang="en-US" altLang="ja-JP" sz="2400" dirty="0"/>
                  <a:t>&gt;</a:t>
                </a:r>
              </a:p>
              <a:p>
                <a:r>
                  <a:rPr lang="ja-JP" altLang="en-US" sz="2400" dirty="0">
                    <a:latin typeface="Century" panose="02040604050505020304" pitchFamily="18" charset="0"/>
                    <a:ea typeface="ＭＳ 明朝" panose="02020609040205080304" pitchFamily="17" charset="-128"/>
                    <a:cs typeface="Times New Roman" panose="02020603050405020304" pitchFamily="18" charset="0"/>
                  </a:rPr>
                  <a:t>総</a:t>
                </a:r>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供給が減少</a:t>
                </a:r>
                <a:r>
                  <a:rPr lang="ja-JP" altLang="en-US" sz="2400" dirty="0">
                    <a:effectLst/>
                    <a:latin typeface="Century" panose="02040604050505020304" pitchFamily="18" charset="0"/>
                    <a:ea typeface="ＭＳ 明朝" panose="02020609040205080304" pitchFamily="17" charset="-128"/>
                    <a:cs typeface="Times New Roman" panose="02020603050405020304" pitchFamily="18" charset="0"/>
                  </a:rPr>
                  <a:t>し、</a:t>
                </a:r>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価格は</a:t>
                </a:r>
                <a14:m>
                  <m:oMath xmlns:m="http://schemas.openxmlformats.org/officeDocument/2006/math">
                    <m:sSup>
                      <m:sSupPr>
                        <m:ctrlPr>
                          <a:rPr lang="ja-JP" altLang="ja-JP" sz="2400" i="1">
                            <a:effectLst/>
                            <a:latin typeface="Cambria Math" panose="02040503050406030204" pitchFamily="18" charset="0"/>
                            <a:ea typeface="Cambria Math" panose="02040503050406030204" pitchFamily="18" charset="0"/>
                          </a:rPr>
                        </m:ctrlPr>
                      </m:sSupPr>
                      <m:e>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𝑃</m:t>
                        </m:r>
                      </m:e>
                      <m:sup>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m:t>
                        </m:r>
                      </m:sup>
                    </m:sSup>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=200</m:t>
                    </m:r>
                  </m:oMath>
                </a14:m>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に上昇</a:t>
                </a:r>
                <a:endParaRPr lang="en-US" altLang="ja-JP" sz="2400" dirty="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2400" dirty="0">
                    <a:latin typeface="Century" panose="02040604050505020304" pitchFamily="18" charset="0"/>
                    <a:ea typeface="ＭＳ 明朝" panose="02020609040205080304" pitchFamily="17" charset="-128"/>
                    <a:cs typeface="Times New Roman" panose="02020603050405020304" pitchFamily="18" charset="0"/>
                  </a:rPr>
                  <a:t>CS</a:t>
                </a:r>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減少（</a:t>
                </a:r>
                <a14:m>
                  <m:oMath xmlns:m="http://schemas.openxmlformats.org/officeDocument/2006/math">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300×300÷2=45000</m:t>
                    </m:r>
                  </m:oMath>
                </a14:m>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a:t>
                </a:r>
                <a:endParaRPr lang="en-US" altLang="ja-JP" sz="2400" dirty="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2400" dirty="0">
                    <a:effectLst/>
                    <a:latin typeface="Century" panose="02040604050505020304" pitchFamily="18" charset="0"/>
                    <a:ea typeface="ＭＳ 明朝" panose="02020609040205080304" pitchFamily="17" charset="-128"/>
                    <a:cs typeface="Times New Roman" panose="02020603050405020304" pitchFamily="18" charset="0"/>
                  </a:rPr>
                  <a:t>PS</a:t>
                </a:r>
                <a:r>
                  <a:rPr lang="ja-JP" altLang="en-US" sz="2400" dirty="0">
                    <a:latin typeface="Century" panose="02040604050505020304" pitchFamily="18" charset="0"/>
                    <a:ea typeface="ＭＳ 明朝" panose="02020609040205080304" pitchFamily="17" charset="-128"/>
                    <a:cs typeface="Times New Roman" panose="02020603050405020304" pitchFamily="18" charset="0"/>
                  </a:rPr>
                  <a:t>増加</a:t>
                </a:r>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a:t>
                </a:r>
                <a14:m>
                  <m:oMath xmlns:m="http://schemas.openxmlformats.org/officeDocument/2006/math">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180×180=32400</m:t>
                    </m:r>
                  </m:oMath>
                </a14:m>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a:t>
                </a:r>
                <a:r>
                  <a:rPr lang="ja-JP" altLang="en-US" sz="2400" dirty="0">
                    <a:effectLst/>
                    <a:latin typeface="Century" panose="02040604050505020304" pitchFamily="18" charset="0"/>
                    <a:ea typeface="ＭＳ 明朝" panose="02020609040205080304" pitchFamily="17" charset="-128"/>
                    <a:cs typeface="Times New Roman" panose="02020603050405020304" pitchFamily="18" charset="0"/>
                  </a:rPr>
                  <a:t>太枠</a:t>
                </a:r>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部分</a:t>
                </a:r>
                <a:r>
                  <a:rPr lang="ja-JP" altLang="en-US" sz="2400" dirty="0">
                    <a:effectLst/>
                    <a:latin typeface="Century" panose="02040604050505020304" pitchFamily="18" charset="0"/>
                    <a:ea typeface="ＭＳ 明朝" panose="02020609040205080304" pitchFamily="17" charset="-128"/>
                    <a:cs typeface="Times New Roman" panose="02020603050405020304" pitchFamily="18" charset="0"/>
                  </a:rPr>
                  <a:t>が</a:t>
                </a:r>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「利益移転効果</a:t>
                </a:r>
                <a:r>
                  <a:rPr lang="ja-JP" altLang="en-US" sz="2400" dirty="0">
                    <a:effectLst/>
                    <a:latin typeface="Century" panose="02040604050505020304" pitchFamily="18" charset="0"/>
                    <a:ea typeface="ＭＳ 明朝" panose="02020609040205080304" pitchFamily="17" charset="-128"/>
                    <a:cs typeface="Times New Roman" panose="02020603050405020304" pitchFamily="18" charset="0"/>
                  </a:rPr>
                  <a:t>（</a:t>
                </a:r>
                <a:r>
                  <a:rPr lang="ja-JP" altLang="ja-JP" sz="2400" dirty="0">
                    <a:effectLst/>
                    <a:ea typeface="ＭＳ Ｐゴシック" panose="020B0600070205080204" pitchFamily="50" charset="-128"/>
                    <a:cs typeface="Times New Roman" panose="02020603050405020304" pitchFamily="18" charset="0"/>
                  </a:rPr>
                  <a:t>レントシフティング</a:t>
                </a:r>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a:t>
                </a:r>
                <a:endParaRPr lang="en-US" altLang="ja-JP" sz="2400" dirty="0">
                  <a:effectLst/>
                  <a:latin typeface="Century" panose="02040604050505020304" pitchFamily="18" charset="0"/>
                  <a:ea typeface="ＭＳ 明朝" panose="02020609040205080304" pitchFamily="17" charset="-128"/>
                  <a:cs typeface="Times New Roman" panose="02020603050405020304" pitchFamily="18" charset="0"/>
                </a:endParaRPr>
              </a:p>
              <a:p>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関税収入（</a:t>
                </a:r>
                <a14:m>
                  <m:oMath xmlns:m="http://schemas.openxmlformats.org/officeDocument/2006/math">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60×120=7200</m:t>
                    </m:r>
                  </m:oMath>
                </a14:m>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a:t>
                </a:r>
                <a:r>
                  <a:rPr lang="ja-JP" altLang="en-US" sz="2400" dirty="0">
                    <a:effectLst/>
                    <a:latin typeface="Century" panose="02040604050505020304" pitchFamily="18" charset="0"/>
                    <a:ea typeface="ＭＳ 明朝" panose="02020609040205080304" pitchFamily="17" charset="-128"/>
                    <a:cs typeface="Times New Roman" panose="02020603050405020304" pitchFamily="18" charset="0"/>
                  </a:rPr>
                  <a:t>破線枠部分</a:t>
                </a:r>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は交易条件効果</a:t>
                </a:r>
                <a:endParaRPr lang="en-US" altLang="ja-JP" sz="2400" dirty="0">
                  <a:latin typeface="Century" panose="02040604050505020304" pitchFamily="18" charset="0"/>
                  <a:ea typeface="ＭＳ 明朝" panose="02020609040205080304" pitchFamily="17" charset="-128"/>
                  <a:cs typeface="Times New Roman" panose="02020603050405020304" pitchFamily="18" charset="0"/>
                </a:endParaRPr>
              </a:p>
              <a:p>
                <a:pPr marL="0" indent="0">
                  <a:buNone/>
                </a:pPr>
                <a:r>
                  <a:rPr lang="en-US" altLang="ja-JP" sz="2400" dirty="0">
                    <a:latin typeface="Century" panose="02040604050505020304" pitchFamily="18" charset="0"/>
                    <a:ea typeface="ＭＳ 明朝" panose="02020609040205080304" pitchFamily="17" charset="-128"/>
                    <a:cs typeface="Times New Roman" panose="02020603050405020304" pitchFamily="18" charset="0"/>
                    <a:sym typeface="Wingdings" panose="05000000000000000000" pitchFamily="2" charset="2"/>
                  </a:rPr>
                  <a:t></a:t>
                </a:r>
                <a:r>
                  <a:rPr lang="en-US" altLang="ja-JP" sz="2400" dirty="0">
                    <a:effectLst/>
                    <a:latin typeface="Century" panose="02040604050505020304" pitchFamily="18" charset="0"/>
                    <a:ea typeface="ＭＳ 明朝" panose="02020609040205080304" pitchFamily="17" charset="-128"/>
                    <a:cs typeface="Times New Roman" panose="02020603050405020304" pitchFamily="18" charset="0"/>
                  </a:rPr>
                  <a:t>TS</a:t>
                </a:r>
                <a:r>
                  <a:rPr lang="ja-JP" altLang="en-US" sz="2400" dirty="0">
                    <a:effectLst/>
                    <a:latin typeface="Century" panose="02040604050505020304" pitchFamily="18" charset="0"/>
                    <a:ea typeface="ＭＳ 明朝" panose="02020609040205080304" pitchFamily="17" charset="-128"/>
                    <a:cs typeface="Times New Roman" panose="02020603050405020304" pitchFamily="18" charset="0"/>
                  </a:rPr>
                  <a:t>増加</a:t>
                </a:r>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a:t>
                </a:r>
                <a14:m>
                  <m:oMath xmlns:m="http://schemas.openxmlformats.org/officeDocument/2006/math">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84600</m:t>
                    </m:r>
                  </m:oMath>
                </a14:m>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a:t>
                </a:r>
                <a:endParaRPr kumimoji="1" lang="ja-JP" altLang="en-US" sz="2400" dirty="0"/>
              </a:p>
            </p:txBody>
          </p:sp>
        </mc:Choice>
        <mc:Fallback xmlns="">
          <p:sp>
            <p:nvSpPr>
              <p:cNvPr id="3" name="コンテンツ プレースホルダー 2">
                <a:extLst>
                  <a:ext uri="{FF2B5EF4-FFF2-40B4-BE49-F238E27FC236}">
                    <a16:creationId xmlns:a16="http://schemas.microsoft.com/office/drawing/2014/main" id="{B2BB5019-7FEA-67DA-C329-BF857A14D5CD}"/>
                  </a:ext>
                </a:extLst>
              </p:cNvPr>
              <p:cNvSpPr>
                <a:spLocks noGrp="1" noRot="1" noChangeAspect="1" noMove="1" noResize="1" noEditPoints="1" noAdjustHandles="1" noChangeArrowheads="1" noChangeShapeType="1" noTextEdit="1"/>
              </p:cNvSpPr>
              <p:nvPr>
                <p:ph sz="half" idx="1"/>
              </p:nvPr>
            </p:nvSpPr>
            <p:spPr>
              <a:xfrm>
                <a:off x="124392" y="609601"/>
                <a:ext cx="6403408" cy="6096000"/>
              </a:xfrm>
              <a:blipFill>
                <a:blip r:embed="rId2"/>
                <a:stretch>
                  <a:fillRect l="-1427" t="-1300" r="-1142" b="-3500"/>
                </a:stretch>
              </a:blipFill>
            </p:spPr>
            <p:txBody>
              <a:bodyPr/>
              <a:lstStyle/>
              <a:p>
                <a:r>
                  <a:rPr lang="ja-JP" altLang="en-US">
                    <a:noFill/>
                  </a:rPr>
                  <a:t> </a:t>
                </a:r>
              </a:p>
            </p:txBody>
          </p:sp>
        </mc:Fallback>
      </mc:AlternateContent>
      <p:pic>
        <p:nvPicPr>
          <p:cNvPr id="5" name="コンテンツ プレースホルダー 4">
            <a:extLst>
              <a:ext uri="{FF2B5EF4-FFF2-40B4-BE49-F238E27FC236}">
                <a16:creationId xmlns:a16="http://schemas.microsoft.com/office/drawing/2014/main" id="{D903199E-04C7-3597-EC33-EB0AEE41D441}"/>
              </a:ext>
            </a:extLst>
          </p:cNvPr>
          <p:cNvPicPr>
            <a:picLocks noGrp="1" noChangeAspect="1"/>
          </p:cNvPicPr>
          <p:nvPr>
            <p:ph sz="half" idx="2"/>
          </p:nvPr>
        </p:nvPicPr>
        <p:blipFill>
          <a:blip r:embed="rId3"/>
          <a:stretch>
            <a:fillRect/>
          </a:stretch>
        </p:blipFill>
        <p:spPr>
          <a:xfrm>
            <a:off x="6449220" y="1212850"/>
            <a:ext cx="5742780" cy="3900349"/>
          </a:xfrm>
          <a:prstGeom prst="rect">
            <a:avLst/>
          </a:prstGeom>
        </p:spPr>
      </p:pic>
    </p:spTree>
    <p:extLst>
      <p:ext uri="{BB962C8B-B14F-4D97-AF65-F5344CB8AC3E}">
        <p14:creationId xmlns:p14="http://schemas.microsoft.com/office/powerpoint/2010/main" val="1952887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BBB500-1708-9B14-362D-43D4BD35D83F}"/>
              </a:ext>
            </a:extLst>
          </p:cNvPr>
          <p:cNvSpPr>
            <a:spLocks noGrp="1"/>
          </p:cNvSpPr>
          <p:nvPr>
            <p:ph type="title"/>
          </p:nvPr>
        </p:nvSpPr>
        <p:spPr>
          <a:xfrm>
            <a:off x="838200" y="36513"/>
            <a:ext cx="10515600" cy="884238"/>
          </a:xfrm>
        </p:spPr>
        <p:txBody>
          <a:bodyPr/>
          <a:lstStyle/>
          <a:p>
            <a:r>
              <a:rPr lang="ja-JP" altLang="en-US" dirty="0"/>
              <a:t>３　不完全競争下の補助金の効果</a:t>
            </a:r>
            <a:endParaRPr kumimoji="1" lang="ja-JP" altLang="en-US" dirty="0"/>
          </a:p>
        </p:txBody>
      </p:sp>
      <p:sp>
        <p:nvSpPr>
          <p:cNvPr id="3" name="コンテンツ プレースホルダー 2">
            <a:extLst>
              <a:ext uri="{FF2B5EF4-FFF2-40B4-BE49-F238E27FC236}">
                <a16:creationId xmlns:a16="http://schemas.microsoft.com/office/drawing/2014/main" id="{DF42B963-C0E0-902F-0E88-AAE917003C44}"/>
              </a:ext>
            </a:extLst>
          </p:cNvPr>
          <p:cNvSpPr>
            <a:spLocks noGrp="1"/>
          </p:cNvSpPr>
          <p:nvPr>
            <p:ph sz="half" idx="1"/>
          </p:nvPr>
        </p:nvSpPr>
        <p:spPr>
          <a:xfrm>
            <a:off x="139700" y="1022350"/>
            <a:ext cx="5905500" cy="5154613"/>
          </a:xfrm>
        </p:spPr>
        <p:txBody>
          <a:bodyPr>
            <a:noAutofit/>
          </a:bodyPr>
          <a:lstStyle/>
          <a:p>
            <a:pPr marL="0" indent="0">
              <a:buNone/>
            </a:pPr>
            <a:r>
              <a:rPr lang="ja-JP" altLang="en-US" sz="2600" dirty="0">
                <a:effectLst/>
                <a:latin typeface="Century" panose="02040604050505020304" pitchFamily="18" charset="0"/>
                <a:ea typeface="ＭＳ 明朝" panose="02020609040205080304" pitchFamily="17" charset="-128"/>
                <a:cs typeface="Times New Roman" panose="02020603050405020304" pitchFamily="18" charset="0"/>
              </a:rPr>
              <a:t>＜</a:t>
            </a:r>
            <a:r>
              <a:rPr lang="ja-JP" altLang="ja-JP" sz="2600" dirty="0">
                <a:effectLst/>
                <a:latin typeface="Century" panose="02040604050505020304" pitchFamily="18" charset="0"/>
                <a:ea typeface="ＭＳ 明朝" panose="02020609040205080304" pitchFamily="17" charset="-128"/>
                <a:cs typeface="Times New Roman" panose="02020603050405020304" pitchFamily="18" charset="0"/>
              </a:rPr>
              <a:t>ボーイングとエアバスの貿易紛争</a:t>
            </a:r>
            <a:r>
              <a:rPr lang="ja-JP" altLang="en-US" sz="2600" dirty="0">
                <a:effectLst/>
                <a:latin typeface="Century" panose="02040604050505020304" pitchFamily="18" charset="0"/>
                <a:ea typeface="ＭＳ 明朝" panose="02020609040205080304" pitchFamily="17" charset="-128"/>
                <a:cs typeface="Times New Roman" panose="02020603050405020304" pitchFamily="18" charset="0"/>
              </a:rPr>
              <a:t>＞</a:t>
            </a:r>
            <a:endParaRPr lang="en-US" altLang="ja-JP" sz="2600" dirty="0">
              <a:effectLst/>
              <a:latin typeface="Century" panose="02040604050505020304" pitchFamily="18" charset="0"/>
              <a:ea typeface="ＭＳ 明朝" panose="02020609040205080304" pitchFamily="17" charset="-128"/>
              <a:cs typeface="Times New Roman" panose="02020603050405020304" pitchFamily="18" charset="0"/>
            </a:endParaRPr>
          </a:p>
          <a:p>
            <a:pPr algn="just"/>
            <a:r>
              <a:rPr lang="ja-JP" altLang="ja-JP" sz="2600" kern="100" dirty="0">
                <a:effectLst/>
                <a:latin typeface="Century" panose="02040604050505020304" pitchFamily="18" charset="0"/>
                <a:ea typeface="ＭＳ 明朝" panose="02020609040205080304" pitchFamily="17" charset="-128"/>
                <a:cs typeface="Times New Roman" panose="02020603050405020304" pitchFamily="18" charset="0"/>
              </a:rPr>
              <a:t>大規模な初期投資が必要な規模経済性が働くような産業では各国が競って補助金を支出しようとする事態</a:t>
            </a:r>
            <a:r>
              <a:rPr lang="ja-JP" altLang="en-US" sz="2600" kern="100" dirty="0">
                <a:effectLst/>
                <a:latin typeface="Century" panose="02040604050505020304" pitchFamily="18" charset="0"/>
                <a:ea typeface="ＭＳ 明朝" panose="02020609040205080304" pitchFamily="17" charset="-128"/>
                <a:cs typeface="Times New Roman" panose="02020603050405020304" pitchFamily="18" charset="0"/>
              </a:rPr>
              <a:t>に</a:t>
            </a:r>
            <a:endParaRPr lang="en-US" altLang="ja-JP" sz="26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marL="0" indent="0" algn="just">
              <a:buNone/>
            </a:pPr>
            <a:endParaRPr lang="en-US" altLang="ja-JP" sz="26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marL="0" indent="0" algn="just">
              <a:buNone/>
            </a:pPr>
            <a:r>
              <a:rPr lang="ja-JP" altLang="en-US" sz="2600" kern="100" dirty="0">
                <a:effectLst/>
                <a:latin typeface="Century" panose="02040604050505020304" pitchFamily="18" charset="0"/>
                <a:ea typeface="ＭＳ 明朝" panose="02020609040205080304" pitchFamily="17" charset="-128"/>
                <a:cs typeface="Times New Roman" panose="02020603050405020304" pitchFamily="18" charset="0"/>
              </a:rPr>
              <a:t>事例：</a:t>
            </a:r>
            <a:r>
              <a:rPr lang="ja-JP" altLang="ja-JP" sz="2600" kern="100" dirty="0">
                <a:effectLst/>
                <a:latin typeface="Century" panose="02040604050505020304" pitchFamily="18" charset="0"/>
                <a:ea typeface="ＭＳ 明朝" panose="02020609040205080304" pitchFamily="17" charset="-128"/>
                <a:cs typeface="Times New Roman" panose="02020603050405020304" pitchFamily="18" charset="0"/>
              </a:rPr>
              <a:t>航空機産業、</a:t>
            </a:r>
            <a:endParaRPr lang="en-US" altLang="ja-JP" sz="26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marL="0" indent="0" algn="just">
              <a:buNone/>
            </a:pPr>
            <a:r>
              <a:rPr lang="ja-JP" altLang="ja-JP" sz="2600" kern="100" dirty="0">
                <a:effectLst/>
                <a:latin typeface="Century" panose="02040604050505020304" pitchFamily="18" charset="0"/>
                <a:ea typeface="ＭＳ 明朝" panose="02020609040205080304" pitchFamily="17" charset="-128"/>
                <a:cs typeface="Times New Roman" panose="02020603050405020304" pitchFamily="18" charset="0"/>
              </a:rPr>
              <a:t>補助金によって新しい機体が開発され、第三国向けに輸出で利益</a:t>
            </a:r>
            <a:endParaRPr lang="en-US" altLang="ja-JP" sz="26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marL="0" indent="0" algn="just">
              <a:buNone/>
            </a:pPr>
            <a:r>
              <a:rPr lang="en-US" altLang="ja-JP" sz="2600" kern="100" dirty="0">
                <a:effectLst/>
                <a:latin typeface="Century" panose="02040604050505020304" pitchFamily="18" charset="0"/>
                <a:ea typeface="ＭＳ 明朝" panose="02020609040205080304" pitchFamily="17" charset="-128"/>
                <a:cs typeface="Times New Roman" panose="02020603050405020304" pitchFamily="18" charset="0"/>
                <a:sym typeface="Wingdings" panose="05000000000000000000" pitchFamily="2" charset="2"/>
              </a:rPr>
              <a:t></a:t>
            </a:r>
            <a:r>
              <a:rPr lang="ja-JP" altLang="ja-JP" sz="2600" kern="100" dirty="0">
                <a:effectLst/>
                <a:latin typeface="Century" panose="02040604050505020304" pitchFamily="18" charset="0"/>
                <a:ea typeface="ＭＳ 明朝" panose="02020609040205080304" pitchFamily="17" charset="-128"/>
                <a:cs typeface="Times New Roman" panose="02020603050405020304" pitchFamily="18" charset="0"/>
              </a:rPr>
              <a:t>中大型機市場を代表する米国のボーイングと</a:t>
            </a:r>
            <a:r>
              <a:rPr lang="en-US" altLang="ja-JP" sz="2600" kern="100" dirty="0">
                <a:effectLst/>
                <a:latin typeface="Century" panose="02040604050505020304" pitchFamily="18" charset="0"/>
                <a:ea typeface="ＭＳ 明朝" panose="02020609040205080304" pitchFamily="17" charset="-128"/>
                <a:cs typeface="Times New Roman" panose="02020603050405020304" pitchFamily="18" charset="0"/>
              </a:rPr>
              <a:t>EU</a:t>
            </a:r>
            <a:r>
              <a:rPr lang="ja-JP" altLang="ja-JP" sz="2600" kern="100" dirty="0">
                <a:effectLst/>
                <a:latin typeface="Century" panose="02040604050505020304" pitchFamily="18" charset="0"/>
                <a:ea typeface="ＭＳ 明朝" panose="02020609040205080304" pitchFamily="17" charset="-128"/>
                <a:cs typeface="Times New Roman" panose="02020603050405020304" pitchFamily="18" charset="0"/>
              </a:rPr>
              <a:t>のエアバスとの間では補助金を巡る貿易紛争が長く続いた。</a:t>
            </a:r>
          </a:p>
        </p:txBody>
      </p:sp>
      <p:sp>
        <p:nvSpPr>
          <p:cNvPr id="4" name="コンテンツ プレースホルダー 3">
            <a:extLst>
              <a:ext uri="{FF2B5EF4-FFF2-40B4-BE49-F238E27FC236}">
                <a16:creationId xmlns:a16="http://schemas.microsoft.com/office/drawing/2014/main" id="{B7656CE6-B905-6C80-25EC-6D7C4FE15B1F}"/>
              </a:ext>
            </a:extLst>
          </p:cNvPr>
          <p:cNvSpPr>
            <a:spLocks noGrp="1"/>
          </p:cNvSpPr>
          <p:nvPr>
            <p:ph sz="half" idx="2"/>
          </p:nvPr>
        </p:nvSpPr>
        <p:spPr>
          <a:xfrm>
            <a:off x="6096000" y="1104900"/>
            <a:ext cx="5530850" cy="5154613"/>
          </a:xfrm>
        </p:spPr>
        <p:txBody>
          <a:bodyPr>
            <a:normAutofit lnSpcReduction="10000"/>
          </a:bodyPr>
          <a:lstStyle/>
          <a:p>
            <a:r>
              <a:rPr lang="ja-JP" altLang="ja-JP" sz="2800" dirty="0">
                <a:effectLst/>
                <a:latin typeface="Century" panose="02040604050505020304" pitchFamily="18" charset="0"/>
                <a:ea typeface="ＭＳ 明朝" panose="02020609040205080304" pitchFamily="17" charset="-128"/>
                <a:cs typeface="Times New Roman" panose="02020603050405020304" pitchFamily="18" charset="0"/>
              </a:rPr>
              <a:t>輸出補助金は</a:t>
            </a:r>
            <a:r>
              <a:rPr lang="en-US" altLang="ja-JP" sz="2800" dirty="0">
                <a:effectLst/>
                <a:latin typeface="Century" panose="02040604050505020304" pitchFamily="18" charset="0"/>
                <a:ea typeface="ＭＳ 明朝" panose="02020609040205080304" pitchFamily="17" charset="-128"/>
                <a:cs typeface="Times New Roman" panose="02020603050405020304" pitchFamily="18" charset="0"/>
              </a:rPr>
              <a:t>WTO</a:t>
            </a:r>
            <a:r>
              <a:rPr lang="ja-JP" altLang="ja-JP" sz="2800" dirty="0">
                <a:effectLst/>
                <a:latin typeface="Century" panose="02040604050505020304" pitchFamily="18" charset="0"/>
                <a:ea typeface="ＭＳ 明朝" panose="02020609040205080304" pitchFamily="17" charset="-128"/>
                <a:cs typeface="Times New Roman" panose="02020603050405020304" pitchFamily="18" charset="0"/>
              </a:rPr>
              <a:t>ルールでは違反、米国は</a:t>
            </a:r>
            <a:r>
              <a:rPr lang="en-US" altLang="ja-JP" sz="2800" dirty="0">
                <a:effectLst/>
                <a:latin typeface="Century" panose="02040604050505020304" pitchFamily="18" charset="0"/>
                <a:ea typeface="ＭＳ 明朝" panose="02020609040205080304" pitchFamily="17" charset="-128"/>
                <a:cs typeface="Times New Roman" panose="02020603050405020304" pitchFamily="18" charset="0"/>
              </a:rPr>
              <a:t>2004</a:t>
            </a:r>
            <a:r>
              <a:rPr lang="ja-JP" altLang="ja-JP" sz="2800" dirty="0">
                <a:effectLst/>
                <a:latin typeface="Century" panose="02040604050505020304" pitchFamily="18" charset="0"/>
                <a:ea typeface="ＭＳ 明朝" panose="02020609040205080304" pitchFamily="17" charset="-128"/>
                <a:cs typeface="Times New Roman" panose="02020603050405020304" pitchFamily="18" charset="0"/>
              </a:rPr>
              <a:t>年に</a:t>
            </a:r>
            <a:r>
              <a:rPr lang="en-US" altLang="ja-JP" sz="2800" dirty="0">
                <a:effectLst/>
                <a:latin typeface="Century" panose="02040604050505020304" pitchFamily="18" charset="0"/>
                <a:ea typeface="ＭＳ 明朝" panose="02020609040205080304" pitchFamily="17" charset="-128"/>
                <a:cs typeface="Times New Roman" panose="02020603050405020304" pitchFamily="18" charset="0"/>
              </a:rPr>
              <a:t>EU</a:t>
            </a:r>
            <a:r>
              <a:rPr lang="ja-JP" altLang="en-US" sz="2800" dirty="0">
                <a:effectLst/>
                <a:latin typeface="Century" panose="02040604050505020304" pitchFamily="18" charset="0"/>
                <a:ea typeface="ＭＳ 明朝" panose="02020609040205080304" pitchFamily="17" charset="-128"/>
                <a:cs typeface="Times New Roman" panose="02020603050405020304" pitchFamily="18" charset="0"/>
              </a:rPr>
              <a:t>側を</a:t>
            </a:r>
            <a:r>
              <a:rPr lang="ja-JP" altLang="ja-JP" sz="2800" dirty="0">
                <a:effectLst/>
                <a:latin typeface="Century" panose="02040604050505020304" pitchFamily="18" charset="0"/>
                <a:ea typeface="ＭＳ 明朝" panose="02020609040205080304" pitchFamily="17" charset="-128"/>
                <a:cs typeface="Times New Roman" panose="02020603050405020304" pitchFamily="18" charset="0"/>
              </a:rPr>
              <a:t>提訴</a:t>
            </a:r>
            <a:endParaRPr lang="en-US" altLang="ja-JP" sz="2800" dirty="0">
              <a:effectLst/>
              <a:latin typeface="Century" panose="02040604050505020304" pitchFamily="18" charset="0"/>
              <a:ea typeface="ＭＳ 明朝" panose="02020609040205080304" pitchFamily="17" charset="-128"/>
              <a:cs typeface="Times New Roman" panose="02020603050405020304" pitchFamily="18" charset="0"/>
            </a:endParaRPr>
          </a:p>
          <a:p>
            <a:r>
              <a:rPr lang="en-US" altLang="ja-JP" sz="2800" dirty="0">
                <a:effectLst/>
                <a:latin typeface="Century" panose="02040604050505020304" pitchFamily="18" charset="0"/>
                <a:ea typeface="ＭＳ 明朝" panose="02020609040205080304" pitchFamily="17" charset="-128"/>
                <a:cs typeface="Times New Roman" panose="02020603050405020304" pitchFamily="18" charset="0"/>
              </a:rPr>
              <a:t>EU</a:t>
            </a:r>
            <a:r>
              <a:rPr lang="ja-JP" altLang="ja-JP" sz="2800" dirty="0">
                <a:effectLst/>
                <a:latin typeface="Century" panose="02040604050505020304" pitchFamily="18" charset="0"/>
                <a:ea typeface="ＭＳ 明朝" panose="02020609040205080304" pitchFamily="17" charset="-128"/>
                <a:cs typeface="Times New Roman" panose="02020603050405020304" pitchFamily="18" charset="0"/>
              </a:rPr>
              <a:t>側も米国</a:t>
            </a:r>
            <a:r>
              <a:rPr lang="ja-JP" altLang="en-US" sz="2800" dirty="0">
                <a:effectLst/>
                <a:latin typeface="Century" panose="02040604050505020304" pitchFamily="18" charset="0"/>
                <a:ea typeface="ＭＳ 明朝" panose="02020609040205080304" pitchFamily="17" charset="-128"/>
                <a:cs typeface="Times New Roman" panose="02020603050405020304" pitchFamily="18" charset="0"/>
              </a:rPr>
              <a:t>を</a:t>
            </a:r>
            <a:r>
              <a:rPr lang="ja-JP" altLang="ja-JP" sz="2800" dirty="0">
                <a:effectLst/>
                <a:latin typeface="Century" panose="02040604050505020304" pitchFamily="18" charset="0"/>
                <a:ea typeface="ＭＳ 明朝" panose="02020609040205080304" pitchFamily="17" charset="-128"/>
                <a:cs typeface="Times New Roman" panose="02020603050405020304" pitchFamily="18" charset="0"/>
              </a:rPr>
              <a:t>同年に提訴し貿易紛争</a:t>
            </a:r>
            <a:r>
              <a:rPr lang="ja-JP" altLang="en-US" sz="2800" dirty="0">
                <a:latin typeface="Century" panose="02040604050505020304" pitchFamily="18" charset="0"/>
                <a:ea typeface="ＭＳ 明朝" panose="02020609040205080304" pitchFamily="17" charset="-128"/>
                <a:cs typeface="Times New Roman" panose="02020603050405020304" pitchFamily="18" charset="0"/>
              </a:rPr>
              <a:t>へ</a:t>
            </a:r>
            <a:endParaRPr lang="en-US" altLang="ja-JP" sz="2800" dirty="0">
              <a:effectLst/>
              <a:latin typeface="Century" panose="02040604050505020304" pitchFamily="18" charset="0"/>
              <a:ea typeface="ＭＳ 明朝" panose="02020609040205080304" pitchFamily="17" charset="-128"/>
              <a:cs typeface="Times New Roman" panose="02020603050405020304" pitchFamily="18" charset="0"/>
            </a:endParaRPr>
          </a:p>
          <a:p>
            <a:r>
              <a:rPr lang="en-US" altLang="ja-JP" sz="2800" dirty="0">
                <a:effectLst/>
                <a:latin typeface="Century" panose="02040604050505020304" pitchFamily="18" charset="0"/>
                <a:ea typeface="ＭＳ 明朝" panose="02020609040205080304" pitchFamily="17" charset="-128"/>
                <a:cs typeface="Times New Roman" panose="02020603050405020304" pitchFamily="18" charset="0"/>
              </a:rPr>
              <a:t>WTO</a:t>
            </a:r>
            <a:r>
              <a:rPr lang="ja-JP" altLang="ja-JP" sz="2800" dirty="0">
                <a:effectLst/>
                <a:latin typeface="Century" panose="02040604050505020304" pitchFamily="18" charset="0"/>
                <a:ea typeface="ＭＳ 明朝" panose="02020609040205080304" pitchFamily="17" charset="-128"/>
                <a:cs typeface="Times New Roman" panose="02020603050405020304" pitchFamily="18" charset="0"/>
              </a:rPr>
              <a:t>は</a:t>
            </a:r>
            <a:r>
              <a:rPr lang="en-US" altLang="ja-JP" sz="2800" dirty="0">
                <a:effectLst/>
                <a:latin typeface="Century" panose="02040604050505020304" pitchFamily="18" charset="0"/>
                <a:ea typeface="ＭＳ 明朝" panose="02020609040205080304" pitchFamily="17" charset="-128"/>
                <a:cs typeface="Times New Roman" panose="02020603050405020304" pitchFamily="18" charset="0"/>
              </a:rPr>
              <a:t>2018</a:t>
            </a:r>
            <a:r>
              <a:rPr lang="ja-JP" altLang="ja-JP" sz="2800" dirty="0">
                <a:effectLst/>
                <a:latin typeface="Century" panose="02040604050505020304" pitchFamily="18" charset="0"/>
                <a:ea typeface="ＭＳ 明朝" panose="02020609040205080304" pitchFamily="17" charset="-128"/>
                <a:cs typeface="Times New Roman" panose="02020603050405020304" pitchFamily="18" charset="0"/>
              </a:rPr>
              <a:t>年に</a:t>
            </a:r>
            <a:r>
              <a:rPr lang="en-US" altLang="ja-JP" sz="2800" dirty="0">
                <a:effectLst/>
                <a:latin typeface="Century" panose="02040604050505020304" pitchFamily="18" charset="0"/>
                <a:ea typeface="ＭＳ 明朝" panose="02020609040205080304" pitchFamily="17" charset="-128"/>
                <a:cs typeface="Times New Roman" panose="02020603050405020304" pitchFamily="18" charset="0"/>
              </a:rPr>
              <a:t>EU</a:t>
            </a:r>
            <a:r>
              <a:rPr lang="ja-JP" altLang="ja-JP" sz="2800" dirty="0">
                <a:effectLst/>
                <a:latin typeface="Century" panose="02040604050505020304" pitchFamily="18" charset="0"/>
                <a:ea typeface="ＭＳ 明朝" panose="02020609040205080304" pitchFamily="17" charset="-128"/>
                <a:cs typeface="Times New Roman" panose="02020603050405020304" pitchFamily="18" charset="0"/>
              </a:rPr>
              <a:t>の補助金を違反認定、米国は</a:t>
            </a:r>
            <a:r>
              <a:rPr lang="en-US" altLang="ja-JP" sz="2800" dirty="0">
                <a:effectLst/>
                <a:latin typeface="Century" panose="02040604050505020304" pitchFamily="18" charset="0"/>
                <a:ea typeface="ＭＳ 明朝" panose="02020609040205080304" pitchFamily="17" charset="-128"/>
                <a:cs typeface="Times New Roman" panose="02020603050405020304" pitchFamily="18" charset="0"/>
              </a:rPr>
              <a:t>2019</a:t>
            </a:r>
            <a:r>
              <a:rPr lang="ja-JP" altLang="ja-JP" sz="2800" dirty="0">
                <a:effectLst/>
                <a:latin typeface="Century" panose="02040604050505020304" pitchFamily="18" charset="0"/>
                <a:ea typeface="ＭＳ 明朝" panose="02020609040205080304" pitchFamily="17" charset="-128"/>
                <a:cs typeface="Times New Roman" panose="02020603050405020304" pitchFamily="18" charset="0"/>
              </a:rPr>
              <a:t>年に報復関税</a:t>
            </a:r>
            <a:endParaRPr lang="en-US" altLang="ja-JP" sz="2800" dirty="0">
              <a:effectLst/>
              <a:latin typeface="Century" panose="02040604050505020304" pitchFamily="18" charset="0"/>
              <a:ea typeface="ＭＳ 明朝" panose="02020609040205080304" pitchFamily="17" charset="-128"/>
              <a:cs typeface="Times New Roman" panose="02020603050405020304" pitchFamily="18" charset="0"/>
            </a:endParaRPr>
          </a:p>
          <a:p>
            <a:r>
              <a:rPr lang="ja-JP" altLang="ja-JP" sz="2800" dirty="0">
                <a:effectLst/>
                <a:latin typeface="Century" panose="02040604050505020304" pitchFamily="18" charset="0"/>
                <a:ea typeface="ＭＳ 明朝" panose="02020609040205080304" pitchFamily="17" charset="-128"/>
                <a:cs typeface="Times New Roman" panose="02020603050405020304" pitchFamily="18" charset="0"/>
              </a:rPr>
              <a:t>米国の補助金も</a:t>
            </a:r>
            <a:r>
              <a:rPr lang="en-US" altLang="ja-JP" sz="2800" dirty="0">
                <a:effectLst/>
                <a:latin typeface="Century" panose="02040604050505020304" pitchFamily="18" charset="0"/>
                <a:ea typeface="ＭＳ 明朝" panose="02020609040205080304" pitchFamily="17" charset="-128"/>
                <a:cs typeface="Times New Roman" panose="02020603050405020304" pitchFamily="18" charset="0"/>
              </a:rPr>
              <a:t>2019</a:t>
            </a:r>
            <a:r>
              <a:rPr lang="ja-JP" altLang="ja-JP" sz="2800" dirty="0">
                <a:effectLst/>
                <a:latin typeface="Century" panose="02040604050505020304" pitchFamily="18" charset="0"/>
                <a:ea typeface="ＭＳ 明朝" panose="02020609040205080304" pitchFamily="17" charset="-128"/>
                <a:cs typeface="Times New Roman" panose="02020603050405020304" pitchFamily="18" charset="0"/>
              </a:rPr>
              <a:t>年に違反認定、</a:t>
            </a:r>
            <a:r>
              <a:rPr lang="en-US" altLang="ja-JP" sz="2800" dirty="0">
                <a:effectLst/>
                <a:latin typeface="Century" panose="02040604050505020304" pitchFamily="18" charset="0"/>
                <a:ea typeface="ＭＳ 明朝" panose="02020609040205080304" pitchFamily="17" charset="-128"/>
                <a:cs typeface="Times New Roman" panose="02020603050405020304" pitchFamily="18" charset="0"/>
              </a:rPr>
              <a:t>2020</a:t>
            </a:r>
            <a:r>
              <a:rPr lang="ja-JP" altLang="ja-JP" sz="2800" dirty="0">
                <a:effectLst/>
                <a:latin typeface="Century" panose="02040604050505020304" pitchFamily="18" charset="0"/>
                <a:ea typeface="ＭＳ 明朝" panose="02020609040205080304" pitchFamily="17" charset="-128"/>
                <a:cs typeface="Times New Roman" panose="02020603050405020304" pitchFamily="18" charset="0"/>
              </a:rPr>
              <a:t>年に</a:t>
            </a:r>
            <a:r>
              <a:rPr lang="en-US" altLang="ja-JP" sz="2800" dirty="0">
                <a:effectLst/>
                <a:latin typeface="Century" panose="02040604050505020304" pitchFamily="18" charset="0"/>
                <a:ea typeface="ＭＳ 明朝" panose="02020609040205080304" pitchFamily="17" charset="-128"/>
                <a:cs typeface="Times New Roman" panose="02020603050405020304" pitchFamily="18" charset="0"/>
              </a:rPr>
              <a:t>EU</a:t>
            </a:r>
            <a:r>
              <a:rPr lang="ja-JP" altLang="ja-JP" sz="2800" dirty="0">
                <a:effectLst/>
                <a:latin typeface="Century" panose="02040604050505020304" pitchFamily="18" charset="0"/>
                <a:ea typeface="ＭＳ 明朝" panose="02020609040205080304" pitchFamily="17" charset="-128"/>
                <a:cs typeface="Times New Roman" panose="02020603050405020304" pitchFamily="18" charset="0"/>
              </a:rPr>
              <a:t>側にも報復措置を執ることが認められた。</a:t>
            </a:r>
            <a:endParaRPr lang="en-US" altLang="ja-JP" sz="2800" dirty="0">
              <a:effectLst/>
              <a:latin typeface="Century" panose="02040604050505020304" pitchFamily="18" charset="0"/>
              <a:ea typeface="ＭＳ 明朝" panose="02020609040205080304" pitchFamily="17" charset="-128"/>
              <a:cs typeface="Times New Roman" panose="02020603050405020304" pitchFamily="18" charset="0"/>
            </a:endParaRPr>
          </a:p>
          <a:p>
            <a:r>
              <a:rPr lang="en-US" altLang="ja-JP" sz="2800" dirty="0">
                <a:effectLst/>
                <a:latin typeface="Century" panose="02040604050505020304" pitchFamily="18" charset="0"/>
                <a:ea typeface="ＭＳ 明朝" panose="02020609040205080304" pitchFamily="17" charset="-128"/>
                <a:cs typeface="Times New Roman" panose="02020603050405020304" pitchFamily="18" charset="0"/>
              </a:rPr>
              <a:t>2021</a:t>
            </a:r>
            <a:r>
              <a:rPr lang="ja-JP" altLang="ja-JP" sz="2800" dirty="0">
                <a:effectLst/>
                <a:latin typeface="Century" panose="02040604050505020304" pitchFamily="18" charset="0"/>
                <a:ea typeface="ＭＳ 明朝" panose="02020609040205080304" pitchFamily="17" charset="-128"/>
                <a:cs typeface="Times New Roman" panose="02020603050405020304" pitchFamily="18" charset="0"/>
              </a:rPr>
              <a:t>年に米国でバイデン政権</a:t>
            </a:r>
            <a:r>
              <a:rPr lang="ja-JP" altLang="en-US" sz="2800" dirty="0">
                <a:effectLst/>
                <a:latin typeface="Century" panose="02040604050505020304" pitchFamily="18" charset="0"/>
                <a:ea typeface="ＭＳ 明朝" panose="02020609040205080304" pitchFamily="17" charset="-128"/>
                <a:cs typeface="Times New Roman" panose="02020603050405020304" pitchFamily="18" charset="0"/>
              </a:rPr>
              <a:t>で</a:t>
            </a:r>
            <a:r>
              <a:rPr lang="ja-JP" altLang="ja-JP" sz="2800" dirty="0">
                <a:effectLst/>
                <a:latin typeface="Century" panose="02040604050505020304" pitchFamily="18" charset="0"/>
                <a:ea typeface="ＭＳ 明朝" panose="02020609040205080304" pitchFamily="17" charset="-128"/>
                <a:cs typeface="Times New Roman" panose="02020603050405020304" pitchFamily="18" charset="0"/>
              </a:rPr>
              <a:t>和解、</a:t>
            </a:r>
            <a:r>
              <a:rPr lang="en-US" altLang="ja-JP" sz="2800" dirty="0">
                <a:effectLst/>
                <a:latin typeface="Century" panose="02040604050505020304" pitchFamily="18" charset="0"/>
                <a:ea typeface="ＭＳ 明朝" panose="02020609040205080304" pitchFamily="17" charset="-128"/>
                <a:cs typeface="Times New Roman" panose="02020603050405020304" pitchFamily="18" charset="0"/>
              </a:rPr>
              <a:t>17</a:t>
            </a:r>
            <a:r>
              <a:rPr lang="ja-JP" altLang="ja-JP" sz="2800" dirty="0">
                <a:effectLst/>
                <a:latin typeface="Century" panose="02040604050505020304" pitchFamily="18" charset="0"/>
                <a:ea typeface="ＭＳ 明朝" panose="02020609040205080304" pitchFamily="17" charset="-128"/>
                <a:cs typeface="Times New Roman" panose="02020603050405020304" pitchFamily="18" charset="0"/>
              </a:rPr>
              <a:t>年に及ぶ貿易紛争</a:t>
            </a:r>
            <a:endParaRPr kumimoji="1" lang="ja-JP" altLang="en-US" sz="2800" dirty="0"/>
          </a:p>
          <a:p>
            <a:endParaRPr kumimoji="1" lang="ja-JP" altLang="en-US" dirty="0"/>
          </a:p>
        </p:txBody>
      </p:sp>
    </p:spTree>
    <p:extLst>
      <p:ext uri="{BB962C8B-B14F-4D97-AF65-F5344CB8AC3E}">
        <p14:creationId xmlns:p14="http://schemas.microsoft.com/office/powerpoint/2010/main" val="796904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C144C9-453A-2F81-672F-1DAC976834C7}"/>
              </a:ext>
            </a:extLst>
          </p:cNvPr>
          <p:cNvSpPr>
            <a:spLocks noGrp="1"/>
          </p:cNvSpPr>
          <p:nvPr>
            <p:ph type="title"/>
          </p:nvPr>
        </p:nvSpPr>
        <p:spPr>
          <a:xfrm>
            <a:off x="838200" y="365125"/>
            <a:ext cx="10515600" cy="784225"/>
          </a:xfrm>
        </p:spPr>
        <p:txBody>
          <a:bodyPr/>
          <a:lstStyle/>
          <a:p>
            <a:r>
              <a:rPr kumimoji="1" lang="ja-JP" altLang="en-US" dirty="0"/>
              <a:t>ゲーム理論による説明</a:t>
            </a:r>
          </a:p>
        </p:txBody>
      </p:sp>
      <p:pic>
        <p:nvPicPr>
          <p:cNvPr id="5" name="コンテンツ プレースホルダー 4">
            <a:extLst>
              <a:ext uri="{FF2B5EF4-FFF2-40B4-BE49-F238E27FC236}">
                <a16:creationId xmlns:a16="http://schemas.microsoft.com/office/drawing/2014/main" id="{FB91247F-4685-6EDA-B01A-BFAEEF82EBE9}"/>
              </a:ext>
            </a:extLst>
          </p:cNvPr>
          <p:cNvPicPr>
            <a:picLocks noGrp="1" noChangeAspect="1"/>
          </p:cNvPicPr>
          <p:nvPr>
            <p:ph sz="half" idx="2"/>
          </p:nvPr>
        </p:nvPicPr>
        <p:blipFill>
          <a:blip r:embed="rId2"/>
          <a:stretch>
            <a:fillRect/>
          </a:stretch>
        </p:blipFill>
        <p:spPr>
          <a:xfrm>
            <a:off x="1031619" y="1479550"/>
            <a:ext cx="9947531" cy="3255267"/>
          </a:xfrm>
          <a:prstGeom prst="rect">
            <a:avLst/>
          </a:prstGeom>
        </p:spPr>
      </p:pic>
      <p:sp>
        <p:nvSpPr>
          <p:cNvPr id="3" name="コンテンツ プレースホルダー 2">
            <a:extLst>
              <a:ext uri="{FF2B5EF4-FFF2-40B4-BE49-F238E27FC236}">
                <a16:creationId xmlns:a16="http://schemas.microsoft.com/office/drawing/2014/main" id="{BFF1E516-DFA2-FC5D-1AE1-4217C54966B8}"/>
              </a:ext>
            </a:extLst>
          </p:cNvPr>
          <p:cNvSpPr>
            <a:spLocks noGrp="1"/>
          </p:cNvSpPr>
          <p:nvPr>
            <p:ph sz="half" idx="1"/>
          </p:nvPr>
        </p:nvSpPr>
        <p:spPr>
          <a:xfrm>
            <a:off x="482600" y="4597400"/>
            <a:ext cx="11398250" cy="2381250"/>
          </a:xfrm>
        </p:spPr>
        <p:txBody>
          <a:bodyPr/>
          <a:lstStyle/>
          <a:p>
            <a:r>
              <a:rPr kumimoji="1" lang="ja-JP" altLang="en-US" dirty="0"/>
              <a:t>両社は相手の出方を予測し、相手が開発してこなければ開発に着手</a:t>
            </a:r>
          </a:p>
        </p:txBody>
      </p:sp>
    </p:spTree>
    <p:extLst>
      <p:ext uri="{BB962C8B-B14F-4D97-AF65-F5344CB8AC3E}">
        <p14:creationId xmlns:p14="http://schemas.microsoft.com/office/powerpoint/2010/main" val="4024144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a:extLst>
              <a:ext uri="{FF2B5EF4-FFF2-40B4-BE49-F238E27FC236}">
                <a16:creationId xmlns:a16="http://schemas.microsoft.com/office/drawing/2014/main" id="{A027A69F-F6F3-8DC2-E71D-DEA588B3FF3F}"/>
              </a:ext>
            </a:extLst>
          </p:cNvPr>
          <p:cNvPicPr>
            <a:picLocks noGrp="1" noChangeAspect="1"/>
          </p:cNvPicPr>
          <p:nvPr>
            <p:ph sz="half" idx="2"/>
          </p:nvPr>
        </p:nvPicPr>
        <p:blipFill>
          <a:blip r:embed="rId2"/>
          <a:stretch>
            <a:fillRect/>
          </a:stretch>
        </p:blipFill>
        <p:spPr>
          <a:xfrm>
            <a:off x="488950" y="579727"/>
            <a:ext cx="11036300" cy="3707778"/>
          </a:xfrm>
          <a:prstGeom prst="rect">
            <a:avLst/>
          </a:prstGeom>
        </p:spPr>
      </p:pic>
      <p:sp>
        <p:nvSpPr>
          <p:cNvPr id="2" name="タイトル 1">
            <a:extLst>
              <a:ext uri="{FF2B5EF4-FFF2-40B4-BE49-F238E27FC236}">
                <a16:creationId xmlns:a16="http://schemas.microsoft.com/office/drawing/2014/main" id="{8EB5D1B7-CB97-B3A6-7FE2-F3575C076D50}"/>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117FB281-5998-0053-D320-74318876E4A2}"/>
              </a:ext>
            </a:extLst>
          </p:cNvPr>
          <p:cNvSpPr>
            <a:spLocks noGrp="1"/>
          </p:cNvSpPr>
          <p:nvPr>
            <p:ph sz="half" idx="1"/>
          </p:nvPr>
        </p:nvSpPr>
        <p:spPr>
          <a:xfrm>
            <a:off x="247650" y="4025899"/>
            <a:ext cx="11772900" cy="2151063"/>
          </a:xfrm>
        </p:spPr>
        <p:txBody>
          <a:bodyPr/>
          <a:lstStyle/>
          <a:p>
            <a:r>
              <a:rPr kumimoji="1" lang="en-US" altLang="ja-JP" dirty="0"/>
              <a:t>EU</a:t>
            </a:r>
            <a:r>
              <a:rPr kumimoji="1" lang="ja-JP" altLang="en-US" dirty="0"/>
              <a:t>はエアバスに補助金を支給することで開発に着手させることが可能</a:t>
            </a:r>
            <a:endParaRPr kumimoji="1" lang="en-US" altLang="ja-JP" dirty="0"/>
          </a:p>
          <a:p>
            <a:pPr marL="0" indent="0">
              <a:buNone/>
            </a:pPr>
            <a:r>
              <a:rPr kumimoji="1" lang="en-US" altLang="ja-JP" dirty="0">
                <a:sym typeface="Wingdings" panose="05000000000000000000" pitchFamily="2" charset="2"/>
              </a:rPr>
              <a:t></a:t>
            </a:r>
            <a:r>
              <a:rPr kumimoji="1" lang="en-US" altLang="ja-JP" dirty="0"/>
              <a:t>EU</a:t>
            </a:r>
            <a:r>
              <a:rPr kumimoji="1" lang="ja-JP" altLang="en-US" dirty="0"/>
              <a:t>がエアバスに対して開発した場合に限り補助金を</a:t>
            </a:r>
            <a:r>
              <a:rPr kumimoji="1" lang="en-US" altLang="ja-JP" dirty="0"/>
              <a:t>30</a:t>
            </a:r>
            <a:r>
              <a:rPr kumimoji="1" lang="ja-JP" altLang="en-US" dirty="0"/>
              <a:t>支給する</a:t>
            </a:r>
            <a:r>
              <a:rPr lang="ja-JP" altLang="en-US" dirty="0"/>
              <a:t>と</a:t>
            </a:r>
            <a:endParaRPr lang="en-US" altLang="ja-JP" dirty="0"/>
          </a:p>
          <a:p>
            <a:pPr marL="0" indent="0">
              <a:buNone/>
            </a:pPr>
            <a:r>
              <a:rPr kumimoji="1" lang="ja-JP" altLang="en-US" dirty="0"/>
              <a:t>エアバス</a:t>
            </a:r>
            <a:r>
              <a:rPr kumimoji="1" lang="en-US" altLang="ja-JP" dirty="0">
                <a:sym typeface="Wingdings" panose="05000000000000000000" pitchFamily="2" charset="2"/>
              </a:rPr>
              <a:t></a:t>
            </a:r>
            <a:r>
              <a:rPr kumimoji="1" lang="ja-JP" altLang="en-US" dirty="0">
                <a:sym typeface="Wingdings" panose="05000000000000000000" pitchFamily="2" charset="2"/>
              </a:rPr>
              <a:t>ボーイングが開発しようがしまいが必ず「開発する」</a:t>
            </a:r>
            <a:endParaRPr kumimoji="1" lang="en-US" altLang="ja-JP" dirty="0">
              <a:sym typeface="Wingdings" panose="05000000000000000000" pitchFamily="2" charset="2"/>
            </a:endParaRPr>
          </a:p>
          <a:p>
            <a:pPr marL="0" indent="0">
              <a:buNone/>
            </a:pPr>
            <a:r>
              <a:rPr lang="en-US" altLang="ja-JP" dirty="0">
                <a:sym typeface="Wingdings" panose="05000000000000000000" pitchFamily="2" charset="2"/>
              </a:rPr>
              <a:t>EU</a:t>
            </a:r>
            <a:r>
              <a:rPr lang="ja-JP" altLang="en-US" dirty="0">
                <a:sym typeface="Wingdings" panose="05000000000000000000" pitchFamily="2" charset="2"/>
              </a:rPr>
              <a:t>の補助金はボーイングを市場から排除する効果</a:t>
            </a:r>
            <a:endParaRPr kumimoji="1" lang="ja-JP" altLang="en-US" dirty="0"/>
          </a:p>
        </p:txBody>
      </p:sp>
    </p:spTree>
    <p:extLst>
      <p:ext uri="{BB962C8B-B14F-4D97-AF65-F5344CB8AC3E}">
        <p14:creationId xmlns:p14="http://schemas.microsoft.com/office/powerpoint/2010/main" val="24203442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a:extLst>
              <a:ext uri="{FF2B5EF4-FFF2-40B4-BE49-F238E27FC236}">
                <a16:creationId xmlns:a16="http://schemas.microsoft.com/office/drawing/2014/main" id="{E11EF177-E707-2B1E-404E-CD8AD301449D}"/>
              </a:ext>
            </a:extLst>
          </p:cNvPr>
          <p:cNvPicPr>
            <a:picLocks noGrp="1" noChangeAspect="1"/>
          </p:cNvPicPr>
          <p:nvPr>
            <p:ph sz="half" idx="2"/>
          </p:nvPr>
        </p:nvPicPr>
        <p:blipFill>
          <a:blip r:embed="rId2"/>
          <a:stretch>
            <a:fillRect/>
          </a:stretch>
        </p:blipFill>
        <p:spPr>
          <a:xfrm>
            <a:off x="338002" y="146050"/>
            <a:ext cx="11060248" cy="3533625"/>
          </a:xfrm>
          <a:prstGeom prst="rect">
            <a:avLst/>
          </a:prstGeom>
        </p:spPr>
      </p:pic>
      <p:sp>
        <p:nvSpPr>
          <p:cNvPr id="2" name="タイトル 1">
            <a:extLst>
              <a:ext uri="{FF2B5EF4-FFF2-40B4-BE49-F238E27FC236}">
                <a16:creationId xmlns:a16="http://schemas.microsoft.com/office/drawing/2014/main" id="{0501AC3A-B211-1097-0576-3CE06E2B2D61}"/>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310D3F8A-181F-7F5A-A3D3-BA01FEEEA620}"/>
              </a:ext>
            </a:extLst>
          </p:cNvPr>
          <p:cNvSpPr>
            <a:spLocks noGrp="1"/>
          </p:cNvSpPr>
          <p:nvPr>
            <p:ph sz="half" idx="1"/>
          </p:nvPr>
        </p:nvSpPr>
        <p:spPr>
          <a:xfrm>
            <a:off x="838200" y="3505199"/>
            <a:ext cx="9652000" cy="2671763"/>
          </a:xfrm>
        </p:spPr>
        <p:txBody>
          <a:bodyPr>
            <a:normAutofit fontScale="92500" lnSpcReduction="20000"/>
          </a:bodyPr>
          <a:lstStyle/>
          <a:p>
            <a:r>
              <a:rPr kumimoji="1" lang="ja-JP" altLang="en-US" dirty="0"/>
              <a:t>米も対抗して補助金をボーイングに</a:t>
            </a:r>
            <a:r>
              <a:rPr kumimoji="1" lang="en-US" altLang="ja-JP" dirty="0"/>
              <a:t>30</a:t>
            </a:r>
            <a:r>
              <a:rPr kumimoji="1" lang="ja-JP" altLang="en-US" dirty="0"/>
              <a:t>支給した場合</a:t>
            </a:r>
            <a:endParaRPr kumimoji="1" lang="en-US" altLang="ja-JP" dirty="0"/>
          </a:p>
          <a:p>
            <a:pPr marL="0" indent="0">
              <a:buNone/>
            </a:pPr>
            <a:r>
              <a:rPr kumimoji="1" lang="en-US" altLang="ja-JP" dirty="0">
                <a:sym typeface="Wingdings" panose="05000000000000000000" pitchFamily="2" charset="2"/>
              </a:rPr>
              <a:t></a:t>
            </a:r>
            <a:r>
              <a:rPr kumimoji="1" lang="ja-JP" altLang="en-US" dirty="0"/>
              <a:t>ボーイングにとって最適な戦略はエアバスと同様に相手がどう出ようと必ず開発</a:t>
            </a:r>
            <a:r>
              <a:rPr kumimoji="1" lang="en-US" altLang="ja-JP" dirty="0">
                <a:sym typeface="Wingdings" panose="05000000000000000000" pitchFamily="2" charset="2"/>
              </a:rPr>
              <a:t></a:t>
            </a:r>
            <a:r>
              <a:rPr kumimoji="1" lang="ja-JP" altLang="en-US" dirty="0"/>
              <a:t>左上の</a:t>
            </a:r>
            <a:r>
              <a:rPr kumimoji="1" lang="en-US" altLang="ja-JP" dirty="0"/>
              <a:t>(25, 25)</a:t>
            </a:r>
            <a:r>
              <a:rPr kumimoji="1" lang="ja-JP" altLang="en-US" dirty="0"/>
              <a:t>、双方ともにプラスの利得</a:t>
            </a:r>
            <a:r>
              <a:rPr kumimoji="1" lang="en-US" altLang="ja-JP" dirty="0">
                <a:sym typeface="Wingdings" panose="05000000000000000000" pitchFamily="2" charset="2"/>
              </a:rPr>
              <a:t></a:t>
            </a:r>
            <a:r>
              <a:rPr kumimoji="1" lang="ja-JP" altLang="en-US" dirty="0">
                <a:sym typeface="Wingdings" panose="05000000000000000000" pitchFamily="2" charset="2"/>
              </a:rPr>
              <a:t>他方で</a:t>
            </a:r>
            <a:r>
              <a:rPr kumimoji="1" lang="ja-JP" altLang="en-US" dirty="0"/>
              <a:t>経済厚生は補助金の税支出－</a:t>
            </a:r>
            <a:r>
              <a:rPr kumimoji="1" lang="en-US" altLang="ja-JP" dirty="0"/>
              <a:t>30</a:t>
            </a:r>
            <a:r>
              <a:rPr kumimoji="1" lang="ja-JP" altLang="en-US" dirty="0"/>
              <a:t>と差し引きするとマイナスの経済厚生</a:t>
            </a:r>
            <a:endParaRPr kumimoji="1" lang="en-US" altLang="ja-JP" dirty="0"/>
          </a:p>
          <a:p>
            <a:pPr marL="0" indent="0">
              <a:buNone/>
            </a:pPr>
            <a:r>
              <a:rPr kumimoji="1" lang="en-US" altLang="ja-JP" dirty="0">
                <a:sym typeface="Wingdings" panose="05000000000000000000" pitchFamily="2" charset="2"/>
              </a:rPr>
              <a:t></a:t>
            </a:r>
            <a:r>
              <a:rPr kumimoji="1" lang="ja-JP" altLang="en-US" dirty="0"/>
              <a:t>両国が補助金を競って支給した結果、悪い結果に</a:t>
            </a:r>
            <a:endParaRPr kumimoji="1" lang="en-US" altLang="ja-JP" dirty="0"/>
          </a:p>
          <a:p>
            <a:pPr marL="0" indent="0">
              <a:buNone/>
            </a:pPr>
            <a:r>
              <a:rPr lang="ja-JP" altLang="en-US" dirty="0"/>
              <a:t>一種の</a:t>
            </a:r>
            <a:r>
              <a:rPr kumimoji="1" lang="ja-JP" altLang="en-US" dirty="0"/>
              <a:t>「囚人のジレンマ」</a:t>
            </a:r>
          </a:p>
        </p:txBody>
      </p:sp>
    </p:spTree>
    <p:extLst>
      <p:ext uri="{BB962C8B-B14F-4D97-AF65-F5344CB8AC3E}">
        <p14:creationId xmlns:p14="http://schemas.microsoft.com/office/powerpoint/2010/main" val="2759456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70D68240-A1CF-11A6-2AF0-82347D1D7209}"/>
              </a:ext>
            </a:extLst>
          </p:cNvPr>
          <p:cNvSpPr>
            <a:spLocks noGrp="1"/>
          </p:cNvSpPr>
          <p:nvPr>
            <p:ph type="title"/>
          </p:nvPr>
        </p:nvSpPr>
        <p:spPr/>
        <p:txBody>
          <a:bodyPr/>
          <a:lstStyle/>
          <a:p>
            <a:r>
              <a:rPr lang="ja-JP" altLang="en-US" dirty="0"/>
              <a:t>本章の問いの答え</a:t>
            </a:r>
          </a:p>
        </p:txBody>
      </p:sp>
      <p:sp>
        <p:nvSpPr>
          <p:cNvPr id="6" name="コンテンツ プレースホルダー 5">
            <a:extLst>
              <a:ext uri="{FF2B5EF4-FFF2-40B4-BE49-F238E27FC236}">
                <a16:creationId xmlns:a16="http://schemas.microsoft.com/office/drawing/2014/main" id="{980B7500-8785-C32D-10F6-B27F96BAEBE4}"/>
              </a:ext>
            </a:extLst>
          </p:cNvPr>
          <p:cNvSpPr>
            <a:spLocks noGrp="1"/>
          </p:cNvSpPr>
          <p:nvPr>
            <p:ph idx="1"/>
          </p:nvPr>
        </p:nvSpPr>
        <p:spPr/>
        <p:txBody>
          <a:bodyPr>
            <a:normAutofit lnSpcReduction="10000"/>
          </a:bodyPr>
          <a:lstStyle/>
          <a:p>
            <a:r>
              <a:rPr lang="ja-JP" altLang="en-US" dirty="0"/>
              <a:t>政府が関税を維持したり引き上げる誘引として交易条件効果がある</a:t>
            </a:r>
            <a:endParaRPr lang="en-US" altLang="ja-JP" dirty="0"/>
          </a:p>
          <a:p>
            <a:pPr marL="0" indent="0">
              <a:buNone/>
            </a:pPr>
            <a:r>
              <a:rPr lang="en-US" altLang="ja-JP" dirty="0">
                <a:sym typeface="Wingdings" panose="05000000000000000000" pitchFamily="2" charset="2"/>
              </a:rPr>
              <a:t></a:t>
            </a:r>
            <a:r>
              <a:rPr lang="ja-JP" altLang="en-US" dirty="0"/>
              <a:t>関税の効果、小国と大国で異なる，大国の場合には，交易条件効果によって経済厚生が改善しうる。</a:t>
            </a:r>
          </a:p>
          <a:p>
            <a:r>
              <a:rPr lang="ja-JP" altLang="en-US" dirty="0"/>
              <a:t>関税による経済厚生の改善は，不完全競争市場のもとで生じうる</a:t>
            </a:r>
            <a:endParaRPr lang="en-US" altLang="ja-JP" dirty="0"/>
          </a:p>
          <a:p>
            <a:pPr marL="0" indent="0">
              <a:buNone/>
            </a:pPr>
            <a:r>
              <a:rPr lang="en-US" altLang="ja-JP" dirty="0">
                <a:sym typeface="Wingdings" panose="05000000000000000000" pitchFamily="2" charset="2"/>
              </a:rPr>
              <a:t></a:t>
            </a:r>
            <a:r>
              <a:rPr lang="ja-JP" altLang="en-US" dirty="0"/>
              <a:t>その源泉は，外国企業の利益の自国への移転である。</a:t>
            </a:r>
          </a:p>
          <a:p>
            <a:r>
              <a:rPr lang="ja-JP" altLang="en-US" dirty="0"/>
              <a:t>大国の場合や，不完全競争市場の保護貿易政策は，貿易相手国の経済厚生を悪化させ報復を招く</a:t>
            </a:r>
            <a:endParaRPr lang="en-US" altLang="ja-JP" dirty="0"/>
          </a:p>
          <a:p>
            <a:pPr marL="0" indent="0">
              <a:buNone/>
            </a:pPr>
            <a:r>
              <a:rPr lang="en-US" altLang="ja-JP" dirty="0">
                <a:sym typeface="Wingdings" panose="05000000000000000000" pitchFamily="2" charset="2"/>
              </a:rPr>
              <a:t></a:t>
            </a:r>
            <a:r>
              <a:rPr lang="ja-JP" altLang="en-US"/>
              <a:t>貿易</a:t>
            </a:r>
            <a:r>
              <a:rPr lang="ja-JP" altLang="en-US" dirty="0"/>
              <a:t>紛争に</a:t>
            </a:r>
            <a:r>
              <a:rPr lang="ja-JP" altLang="en-US"/>
              <a:t>つながる可能性</a:t>
            </a:r>
            <a:endParaRPr lang="ja-JP" altLang="en-US" dirty="0"/>
          </a:p>
        </p:txBody>
      </p:sp>
    </p:spTree>
    <p:extLst>
      <p:ext uri="{BB962C8B-B14F-4D97-AF65-F5344CB8AC3E}">
        <p14:creationId xmlns:p14="http://schemas.microsoft.com/office/powerpoint/2010/main" val="4203447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628147-A86F-428D-4BF0-7E7715C0907A}"/>
              </a:ext>
            </a:extLst>
          </p:cNvPr>
          <p:cNvSpPr>
            <a:spLocks noGrp="1"/>
          </p:cNvSpPr>
          <p:nvPr>
            <p:ph type="title"/>
          </p:nvPr>
        </p:nvSpPr>
        <p:spPr/>
        <p:txBody>
          <a:bodyPr/>
          <a:lstStyle/>
          <a:p>
            <a:endParaRPr kumimoji="1" lang="ja-JP" altLang="en-US"/>
          </a:p>
        </p:txBody>
      </p:sp>
      <p:pic>
        <p:nvPicPr>
          <p:cNvPr id="4" name="コンテンツ プレースホルダー 3">
            <a:extLst>
              <a:ext uri="{FF2B5EF4-FFF2-40B4-BE49-F238E27FC236}">
                <a16:creationId xmlns:a16="http://schemas.microsoft.com/office/drawing/2014/main" id="{96E8F784-AB7C-96A7-AF8F-AEED7C843254}"/>
              </a:ext>
            </a:extLst>
          </p:cNvPr>
          <p:cNvPicPr>
            <a:picLocks noGrp="1" noChangeAspect="1"/>
          </p:cNvPicPr>
          <p:nvPr>
            <p:ph idx="1"/>
          </p:nvPr>
        </p:nvPicPr>
        <p:blipFill>
          <a:blip r:embed="rId2"/>
          <a:stretch>
            <a:fillRect/>
          </a:stretch>
        </p:blipFill>
        <p:spPr>
          <a:xfrm>
            <a:off x="1186830" y="604838"/>
            <a:ext cx="9985417" cy="5948363"/>
          </a:xfrm>
          <a:prstGeom prst="rect">
            <a:avLst/>
          </a:prstGeom>
        </p:spPr>
      </p:pic>
    </p:spTree>
    <p:extLst>
      <p:ext uri="{BB962C8B-B14F-4D97-AF65-F5344CB8AC3E}">
        <p14:creationId xmlns:p14="http://schemas.microsoft.com/office/powerpoint/2010/main" val="283919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コンテンツ プレースホルダー 6">
            <a:extLst>
              <a:ext uri="{FF2B5EF4-FFF2-40B4-BE49-F238E27FC236}">
                <a16:creationId xmlns:a16="http://schemas.microsoft.com/office/drawing/2014/main" id="{14775709-D5FD-0005-B4A2-5C75A1A78160}"/>
              </a:ext>
            </a:extLst>
          </p:cNvPr>
          <p:cNvPicPr>
            <a:picLocks noGrp="1" noChangeAspect="1"/>
          </p:cNvPicPr>
          <p:nvPr>
            <p:ph sz="half" idx="2"/>
          </p:nvPr>
        </p:nvPicPr>
        <p:blipFill>
          <a:blip r:embed="rId2"/>
          <a:stretch>
            <a:fillRect/>
          </a:stretch>
        </p:blipFill>
        <p:spPr>
          <a:xfrm>
            <a:off x="6096000" y="1428751"/>
            <a:ext cx="6278549" cy="4501489"/>
          </a:xfrm>
          <a:prstGeom prst="rect">
            <a:avLst/>
          </a:prstGeom>
        </p:spPr>
      </p:pic>
      <p:sp>
        <p:nvSpPr>
          <p:cNvPr id="4" name="タイトル 3">
            <a:extLst>
              <a:ext uri="{FF2B5EF4-FFF2-40B4-BE49-F238E27FC236}">
                <a16:creationId xmlns:a16="http://schemas.microsoft.com/office/drawing/2014/main" id="{FC59691F-84E4-E753-F73F-167805863A74}"/>
              </a:ext>
            </a:extLst>
          </p:cNvPr>
          <p:cNvSpPr>
            <a:spLocks noGrp="1"/>
          </p:cNvSpPr>
          <p:nvPr>
            <p:ph type="title"/>
          </p:nvPr>
        </p:nvSpPr>
        <p:spPr/>
        <p:txBody>
          <a:bodyPr/>
          <a:lstStyle/>
          <a:p>
            <a:r>
              <a:rPr lang="ja-JP" altLang="en-US" dirty="0"/>
              <a:t>１　大国の貿易政策</a:t>
            </a:r>
          </a:p>
        </p:txBody>
      </p:sp>
      <p:sp>
        <p:nvSpPr>
          <p:cNvPr id="5" name="コンテンツ プレースホルダー 4">
            <a:extLst>
              <a:ext uri="{FF2B5EF4-FFF2-40B4-BE49-F238E27FC236}">
                <a16:creationId xmlns:a16="http://schemas.microsoft.com/office/drawing/2014/main" id="{B561E6F9-892F-8B2D-9B9B-C84C602C52E5}"/>
              </a:ext>
            </a:extLst>
          </p:cNvPr>
          <p:cNvSpPr>
            <a:spLocks noGrp="1"/>
          </p:cNvSpPr>
          <p:nvPr>
            <p:ph sz="half" idx="1"/>
          </p:nvPr>
        </p:nvSpPr>
        <p:spPr>
          <a:xfrm>
            <a:off x="271463" y="1366837"/>
            <a:ext cx="6210300" cy="5033963"/>
          </a:xfrm>
        </p:spPr>
        <p:txBody>
          <a:bodyPr>
            <a:normAutofit fontScale="92500" lnSpcReduction="20000"/>
          </a:bodyPr>
          <a:lstStyle/>
          <a:p>
            <a:r>
              <a:rPr lang="ja-JP" altLang="en-US" dirty="0"/>
              <a:t>大国とは</a:t>
            </a:r>
            <a:endParaRPr lang="en-US" altLang="ja-JP" dirty="0"/>
          </a:p>
          <a:p>
            <a:pPr marL="0" indent="0">
              <a:buNone/>
            </a:pPr>
            <a:r>
              <a:rPr lang="en-US" altLang="ja-JP" dirty="0">
                <a:sym typeface="Wingdings" panose="05000000000000000000" pitchFamily="2" charset="2"/>
              </a:rPr>
              <a:t></a:t>
            </a:r>
            <a:r>
              <a:rPr lang="ja-JP" altLang="en-US" dirty="0">
                <a:sym typeface="Wingdings" panose="05000000000000000000" pitchFamily="2" charset="2"/>
              </a:rPr>
              <a:t>国際価格に影響を与えるケース</a:t>
            </a:r>
            <a:endParaRPr lang="en-US" altLang="ja-JP" dirty="0">
              <a:sym typeface="Wingdings" panose="05000000000000000000" pitchFamily="2" charset="2"/>
            </a:endParaRPr>
          </a:p>
          <a:p>
            <a:pPr marL="0" indent="0">
              <a:buNone/>
            </a:pPr>
            <a:r>
              <a:rPr lang="ja-JP" altLang="en-US" dirty="0">
                <a:sym typeface="Wingdings" panose="05000000000000000000" pitchFamily="2" charset="2"/>
              </a:rPr>
              <a:t>事例：マグロ</a:t>
            </a:r>
            <a:endParaRPr lang="en-US" altLang="ja-JP" dirty="0">
              <a:sym typeface="Wingdings" panose="05000000000000000000" pitchFamily="2" charset="2"/>
            </a:endParaRPr>
          </a:p>
          <a:p>
            <a:pPr>
              <a:buFont typeface="Wingdings" panose="05000000000000000000" pitchFamily="2" charset="2"/>
              <a:buChar char="Ø"/>
            </a:pPr>
            <a:r>
              <a:rPr lang="ja-JP" altLang="en-US" dirty="0">
                <a:sym typeface="Wingdings" panose="05000000000000000000" pitchFamily="2" charset="2"/>
              </a:rPr>
              <a:t>世界の総漁獲量の</a:t>
            </a:r>
            <a:r>
              <a:rPr lang="en-US" altLang="ja-JP" dirty="0">
                <a:sym typeface="Wingdings" panose="05000000000000000000" pitchFamily="2" charset="2"/>
              </a:rPr>
              <a:t>1/6</a:t>
            </a:r>
            <a:r>
              <a:rPr lang="ja-JP" altLang="en-US" dirty="0">
                <a:sym typeface="Wingdings" panose="05000000000000000000" pitchFamily="2" charset="2"/>
              </a:rPr>
              <a:t>を日本が消費（刺身用マグロやクロマグロにいたっては</a:t>
            </a:r>
            <a:r>
              <a:rPr lang="en-US" altLang="ja-JP" dirty="0">
                <a:sym typeface="Wingdings" panose="05000000000000000000" pitchFamily="2" charset="2"/>
              </a:rPr>
              <a:t>8</a:t>
            </a:r>
            <a:r>
              <a:rPr lang="ja-JP" altLang="en-US" dirty="0">
                <a:sym typeface="Wingdings" panose="05000000000000000000" pitchFamily="2" charset="2"/>
              </a:rPr>
              <a:t>割近いとも言われている）</a:t>
            </a:r>
            <a:endParaRPr lang="en-US" altLang="ja-JP" dirty="0">
              <a:sym typeface="Wingdings" panose="05000000000000000000" pitchFamily="2" charset="2"/>
            </a:endParaRPr>
          </a:p>
          <a:p>
            <a:pPr marL="0" indent="0">
              <a:buNone/>
            </a:pPr>
            <a:r>
              <a:rPr lang="en-US" altLang="ja-JP" dirty="0">
                <a:sym typeface="Wingdings" panose="05000000000000000000" pitchFamily="2" charset="2"/>
              </a:rPr>
              <a:t></a:t>
            </a:r>
            <a:r>
              <a:rPr lang="ja-JP" altLang="en-US" dirty="0">
                <a:sym typeface="Wingdings" panose="05000000000000000000" pitchFamily="2" charset="2"/>
              </a:rPr>
              <a:t>図</a:t>
            </a:r>
            <a:r>
              <a:rPr lang="en-US" altLang="ja-JP" dirty="0">
                <a:sym typeface="Wingdings" panose="05000000000000000000" pitchFamily="2" charset="2"/>
              </a:rPr>
              <a:t>9</a:t>
            </a:r>
            <a:r>
              <a:rPr lang="ja-JP" altLang="en-US" dirty="0">
                <a:sym typeface="Wingdings" panose="05000000000000000000" pitchFamily="2" charset="2"/>
              </a:rPr>
              <a:t>－</a:t>
            </a:r>
            <a:r>
              <a:rPr lang="en-US" altLang="ja-JP" dirty="0">
                <a:sym typeface="Wingdings" panose="05000000000000000000" pitchFamily="2" charset="2"/>
              </a:rPr>
              <a:t>1</a:t>
            </a:r>
            <a:r>
              <a:rPr lang="ja-JP" altLang="en-US" dirty="0">
                <a:sym typeface="Wingdings" panose="05000000000000000000" pitchFamily="2" charset="2"/>
              </a:rPr>
              <a:t>：近隣国はじめオセアニア・地中海・大西洋沿岸国から幅広く輸入</a:t>
            </a:r>
            <a:endParaRPr lang="en-US" altLang="ja-JP" dirty="0">
              <a:sym typeface="Wingdings" panose="05000000000000000000" pitchFamily="2" charset="2"/>
            </a:endParaRPr>
          </a:p>
          <a:p>
            <a:pPr>
              <a:buFont typeface="Wingdings" panose="05000000000000000000" pitchFamily="2" charset="2"/>
              <a:buChar char="Ø"/>
            </a:pPr>
            <a:r>
              <a:rPr lang="ja-JP" altLang="en-US" dirty="0">
                <a:sym typeface="Wingdings" panose="05000000000000000000" pitchFamily="2" charset="2"/>
              </a:rPr>
              <a:t>日本は大口顧客、日本の需要次第でマグロの国際価格は影響を受ける</a:t>
            </a:r>
            <a:endParaRPr lang="en-US" altLang="ja-JP" dirty="0">
              <a:sym typeface="Wingdings" panose="05000000000000000000" pitchFamily="2" charset="2"/>
            </a:endParaRPr>
          </a:p>
          <a:p>
            <a:pPr>
              <a:buFont typeface="Wingdings" panose="05000000000000000000" pitchFamily="2" charset="2"/>
              <a:buChar char="Ø"/>
            </a:pPr>
            <a:endParaRPr lang="en-US" altLang="ja-JP" dirty="0">
              <a:sym typeface="Wingdings" panose="05000000000000000000" pitchFamily="2" charset="2"/>
            </a:endParaRPr>
          </a:p>
          <a:p>
            <a:pPr>
              <a:buFont typeface="Wingdings" panose="05000000000000000000" pitchFamily="2" charset="2"/>
              <a:buChar char="Ø"/>
            </a:pPr>
            <a:endParaRPr lang="en-US" altLang="ja-JP" dirty="0">
              <a:sym typeface="Wingdings" panose="05000000000000000000" pitchFamily="2" charset="2"/>
            </a:endParaRPr>
          </a:p>
          <a:p>
            <a:pPr marL="0" indent="0">
              <a:buNone/>
            </a:pPr>
            <a:r>
              <a:rPr lang="ja-JP" altLang="en-US" dirty="0">
                <a:sym typeface="Wingdings" panose="05000000000000000000" pitchFamily="2" charset="2"/>
              </a:rPr>
              <a:t>「マグロ市場に関して日本は大国といえる」</a:t>
            </a:r>
            <a:endParaRPr lang="en-US" altLang="ja-JP" dirty="0">
              <a:sym typeface="Wingdings" panose="05000000000000000000" pitchFamily="2" charset="2"/>
            </a:endParaRPr>
          </a:p>
        </p:txBody>
      </p:sp>
      <p:sp>
        <p:nvSpPr>
          <p:cNvPr id="8" name="矢印: 下 7">
            <a:extLst>
              <a:ext uri="{FF2B5EF4-FFF2-40B4-BE49-F238E27FC236}">
                <a16:creationId xmlns:a16="http://schemas.microsoft.com/office/drawing/2014/main" id="{F9A38BA4-62F6-139E-FE91-2B61FD141348}"/>
              </a:ext>
            </a:extLst>
          </p:cNvPr>
          <p:cNvSpPr/>
          <p:nvPr/>
        </p:nvSpPr>
        <p:spPr>
          <a:xfrm>
            <a:off x="3062288" y="4929187"/>
            <a:ext cx="671512" cy="8244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19216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a:extLst>
              <a:ext uri="{FF2B5EF4-FFF2-40B4-BE49-F238E27FC236}">
                <a16:creationId xmlns:a16="http://schemas.microsoft.com/office/drawing/2014/main" id="{26C52BBA-CECA-A1D8-781F-E87C0684CFD7}"/>
              </a:ext>
            </a:extLst>
          </p:cNvPr>
          <p:cNvPicPr>
            <a:picLocks noGrp="1" noChangeAspect="1"/>
          </p:cNvPicPr>
          <p:nvPr>
            <p:ph sz="half" idx="2"/>
          </p:nvPr>
        </p:nvPicPr>
        <p:blipFill>
          <a:blip r:embed="rId3"/>
          <a:stretch>
            <a:fillRect/>
          </a:stretch>
        </p:blipFill>
        <p:spPr>
          <a:xfrm>
            <a:off x="1049729" y="0"/>
            <a:ext cx="10092541" cy="5481775"/>
          </a:xfrm>
          <a:prstGeom prst="rect">
            <a:avLst/>
          </a:prstGeom>
        </p:spPr>
      </p:pic>
      <p:sp>
        <p:nvSpPr>
          <p:cNvPr id="2" name="タイトル 1">
            <a:extLst>
              <a:ext uri="{FF2B5EF4-FFF2-40B4-BE49-F238E27FC236}">
                <a16:creationId xmlns:a16="http://schemas.microsoft.com/office/drawing/2014/main" id="{E7EF1D25-F56C-58F2-FE51-708463959B99}"/>
              </a:ext>
            </a:extLst>
          </p:cNvPr>
          <p:cNvSpPr>
            <a:spLocks noGrp="1"/>
          </p:cNvSpPr>
          <p:nvPr>
            <p:ph type="title"/>
          </p:nvPr>
        </p:nvSpPr>
        <p:spPr/>
        <p:txBody>
          <a:bodyPr/>
          <a:lstStyle/>
          <a:p>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B678D81-A3B7-704A-5EE4-85B196689EFF}"/>
                  </a:ext>
                </a:extLst>
              </p:cNvPr>
              <p:cNvSpPr>
                <a:spLocks noGrp="1"/>
              </p:cNvSpPr>
              <p:nvPr>
                <p:ph sz="half" idx="1"/>
              </p:nvPr>
            </p:nvSpPr>
            <p:spPr>
              <a:xfrm>
                <a:off x="957263" y="5148263"/>
                <a:ext cx="11882438" cy="1914524"/>
              </a:xfrm>
            </p:spPr>
            <p:txBody>
              <a:bodyPr>
                <a:noAutofit/>
              </a:bodyPr>
              <a:lstStyle/>
              <a:p>
                <a:pPr marL="0" lvl="0" indent="0" algn="just">
                  <a:buNone/>
                </a:pPr>
                <a:r>
                  <a:rPr lang="ja-JP" altLang="en-US" sz="2200" kern="100" dirty="0">
                    <a:effectLst/>
                    <a:latin typeface="Century" panose="02040604050505020304" pitchFamily="18" charset="0"/>
                    <a:ea typeface="ＭＳ 明朝" panose="02020609040205080304" pitchFamily="17" charset="-128"/>
                    <a:cs typeface="Times New Roman" panose="02020603050405020304" pitchFamily="18" charset="0"/>
                  </a:rPr>
                  <a:t>図（１）</a:t>
                </a:r>
                <a:r>
                  <a:rPr lang="ja-JP" altLang="ja-JP" sz="2200" kern="100" dirty="0">
                    <a:effectLst/>
                    <a:latin typeface="Century" panose="02040604050505020304" pitchFamily="18" charset="0"/>
                    <a:ea typeface="ＭＳ 明朝" panose="02020609040205080304" pitchFamily="17" charset="-128"/>
                    <a:cs typeface="Times New Roman" panose="02020603050405020304" pitchFamily="18" charset="0"/>
                  </a:rPr>
                  <a:t>日本のマグロの需要（</a:t>
                </a:r>
                <a14:m>
                  <m:oMath xmlns:m="http://schemas.openxmlformats.org/officeDocument/2006/math">
                    <m:sSup>
                      <m:sSupPr>
                        <m:ctrlPr>
                          <a:rPr lang="ja-JP" altLang="ja-JP" sz="22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200" i="1" kern="100">
                            <a:effectLst/>
                            <a:latin typeface="Cambria Math" panose="02040503050406030204" pitchFamily="18" charset="0"/>
                            <a:ea typeface="ＭＳ 明朝" panose="02020609040205080304" pitchFamily="17" charset="-128"/>
                            <a:cs typeface="Times New Roman" panose="02020603050405020304" pitchFamily="18" charset="0"/>
                          </a:rPr>
                          <m:t>𝐷</m:t>
                        </m:r>
                      </m:e>
                      <m:sup>
                        <m:r>
                          <a:rPr lang="en-US" altLang="ja-JP" sz="2200" i="1" kern="100">
                            <a:effectLst/>
                            <a:latin typeface="Cambria Math" panose="02040503050406030204" pitchFamily="18" charset="0"/>
                            <a:ea typeface="ＭＳ 明朝" panose="02020609040205080304" pitchFamily="17" charset="-128"/>
                            <a:cs typeface="Times New Roman" panose="02020603050405020304" pitchFamily="18" charset="0"/>
                          </a:rPr>
                          <m:t>𝐽</m:t>
                        </m:r>
                      </m:sup>
                    </m:sSup>
                  </m:oMath>
                </a14:m>
                <a:r>
                  <a:rPr lang="ja-JP" altLang="ja-JP" sz="2200" kern="100" dirty="0">
                    <a:effectLst/>
                    <a:latin typeface="Century" panose="02040604050505020304" pitchFamily="18" charset="0"/>
                    <a:ea typeface="ＭＳ 明朝" panose="02020609040205080304" pitchFamily="17" charset="-128"/>
                    <a:cs typeface="Times New Roman" panose="02020603050405020304" pitchFamily="18" charset="0"/>
                  </a:rPr>
                  <a:t>）と供給（</a:t>
                </a:r>
                <a14:m>
                  <m:oMath xmlns:m="http://schemas.openxmlformats.org/officeDocument/2006/math">
                    <m:sSup>
                      <m:sSupPr>
                        <m:ctrlPr>
                          <a:rPr lang="ja-JP" altLang="ja-JP" sz="22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200" i="1" kern="100">
                            <a:effectLst/>
                            <a:latin typeface="Cambria Math" panose="02040503050406030204" pitchFamily="18" charset="0"/>
                            <a:ea typeface="ＭＳ 明朝" panose="02020609040205080304" pitchFamily="17" charset="-128"/>
                            <a:cs typeface="Times New Roman" panose="02020603050405020304" pitchFamily="18" charset="0"/>
                          </a:rPr>
                          <m:t>𝑆</m:t>
                        </m:r>
                      </m:e>
                      <m:sup>
                        <m:r>
                          <a:rPr lang="en-US" altLang="ja-JP" sz="2200" i="1" kern="100">
                            <a:effectLst/>
                            <a:latin typeface="Cambria Math" panose="02040503050406030204" pitchFamily="18" charset="0"/>
                            <a:ea typeface="ＭＳ 明朝" panose="02020609040205080304" pitchFamily="17" charset="-128"/>
                            <a:cs typeface="Times New Roman" panose="02020603050405020304" pitchFamily="18" charset="0"/>
                          </a:rPr>
                          <m:t>𝐽</m:t>
                        </m:r>
                      </m:sup>
                    </m:sSup>
                  </m:oMath>
                </a14:m>
                <a:r>
                  <a:rPr lang="ja-JP" altLang="ja-JP" sz="2200" kern="100" dirty="0">
                    <a:effectLst/>
                    <a:latin typeface="Century" panose="02040604050505020304" pitchFamily="18" charset="0"/>
                    <a:ea typeface="ＭＳ 明朝" panose="02020609040205080304" pitchFamily="17" charset="-128"/>
                    <a:cs typeface="Times New Roman" panose="02020603050405020304" pitchFamily="18" charset="0"/>
                  </a:rPr>
                  <a:t>）</a:t>
                </a:r>
                <a14:m>
                  <m:oMath xmlns:m="http://schemas.openxmlformats.org/officeDocument/2006/math">
                    <m:sSup>
                      <m:sSupPr>
                        <m:ctrlPr>
                          <a:rPr lang="ja-JP" altLang="ja-JP" sz="22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200" i="1" kern="100">
                            <a:effectLst/>
                            <a:latin typeface="Cambria Math" panose="02040503050406030204" pitchFamily="18" charset="0"/>
                            <a:ea typeface="ＭＳ 明朝" panose="02020609040205080304" pitchFamily="17" charset="-128"/>
                            <a:cs typeface="Times New Roman" panose="02020603050405020304" pitchFamily="18" charset="0"/>
                          </a:rPr>
                          <m:t>𝐷</m:t>
                        </m:r>
                      </m:e>
                      <m:sup>
                        <m:r>
                          <a:rPr lang="en-US" altLang="ja-JP" sz="2200" i="1" kern="100">
                            <a:effectLst/>
                            <a:latin typeface="Cambria Math" panose="02040503050406030204" pitchFamily="18" charset="0"/>
                            <a:ea typeface="ＭＳ 明朝" panose="02020609040205080304" pitchFamily="17" charset="-128"/>
                            <a:cs typeface="Times New Roman" panose="02020603050405020304" pitchFamily="18" charset="0"/>
                          </a:rPr>
                          <m:t>𝐽</m:t>
                        </m:r>
                      </m:sup>
                    </m:sSup>
                    <m:r>
                      <a:rPr lang="en-US" altLang="ja-JP" sz="2200" i="1" kern="100">
                        <a:effectLst/>
                        <a:latin typeface="Cambria Math" panose="02040503050406030204" pitchFamily="18" charset="0"/>
                        <a:ea typeface="ＭＳ 明朝" panose="02020609040205080304" pitchFamily="17" charset="-128"/>
                        <a:cs typeface="Times New Roman" panose="02020603050405020304" pitchFamily="18" charset="0"/>
                      </a:rPr>
                      <m:t>=−</m:t>
                    </m:r>
                    <m:sSup>
                      <m:sSupPr>
                        <m:ctrlPr>
                          <a:rPr lang="ja-JP" altLang="ja-JP" sz="22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200" i="1" kern="100">
                            <a:effectLst/>
                            <a:latin typeface="Cambria Math" panose="02040503050406030204" pitchFamily="18" charset="0"/>
                            <a:ea typeface="ＭＳ 明朝" panose="02020609040205080304" pitchFamily="17" charset="-128"/>
                            <a:cs typeface="Times New Roman" panose="02020603050405020304" pitchFamily="18" charset="0"/>
                          </a:rPr>
                          <m:t>𝑃</m:t>
                        </m:r>
                      </m:e>
                      <m:sup>
                        <m:r>
                          <a:rPr lang="en-US" altLang="ja-JP" sz="2200" i="1" kern="100">
                            <a:effectLst/>
                            <a:latin typeface="Cambria Math" panose="02040503050406030204" pitchFamily="18" charset="0"/>
                            <a:ea typeface="ＭＳ 明朝" panose="02020609040205080304" pitchFamily="17" charset="-128"/>
                            <a:cs typeface="Times New Roman" panose="02020603050405020304" pitchFamily="18" charset="0"/>
                          </a:rPr>
                          <m:t>𝐽</m:t>
                        </m:r>
                      </m:sup>
                    </m:sSup>
                    <m:r>
                      <a:rPr lang="en-US" altLang="ja-JP" sz="2200" i="1" kern="100">
                        <a:effectLst/>
                        <a:latin typeface="Cambria Math" panose="02040503050406030204" pitchFamily="18" charset="0"/>
                        <a:ea typeface="ＭＳ 明朝" panose="02020609040205080304" pitchFamily="17" charset="-128"/>
                        <a:cs typeface="Times New Roman" panose="02020603050405020304" pitchFamily="18" charset="0"/>
                      </a:rPr>
                      <m:t>+300</m:t>
                    </m:r>
                  </m:oMath>
                </a14:m>
                <a:r>
                  <a:rPr lang="en-US" altLang="ja-JP" sz="2200" kern="100" dirty="0">
                    <a:effectLst/>
                    <a:latin typeface="Century" panose="02040604050505020304" pitchFamily="18" charset="0"/>
                    <a:ea typeface="ＭＳ 明朝" panose="02020609040205080304" pitchFamily="17" charset="-128"/>
                    <a:cs typeface="Times New Roman" panose="02020603050405020304" pitchFamily="18" charset="0"/>
                  </a:rPr>
                  <a:t>,  </a:t>
                </a:r>
                <a14:m>
                  <m:oMath xmlns:m="http://schemas.openxmlformats.org/officeDocument/2006/math">
                    <m:r>
                      <a:rPr lang="en-US" altLang="ja-JP" sz="2200" i="1" kern="100">
                        <a:effectLst/>
                        <a:latin typeface="Cambria Math" panose="02040503050406030204" pitchFamily="18" charset="0"/>
                        <a:ea typeface="ＭＳ 明朝" panose="02020609040205080304" pitchFamily="17" charset="-128"/>
                        <a:cs typeface="Times New Roman" panose="02020603050405020304" pitchFamily="18" charset="0"/>
                      </a:rPr>
                      <m:t> </m:t>
                    </m:r>
                    <m:sSup>
                      <m:sSupPr>
                        <m:ctrlPr>
                          <a:rPr lang="ja-JP" altLang="ja-JP" sz="22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200" i="1" kern="100">
                            <a:effectLst/>
                            <a:latin typeface="Cambria Math" panose="02040503050406030204" pitchFamily="18" charset="0"/>
                            <a:ea typeface="ＭＳ 明朝" panose="02020609040205080304" pitchFamily="17" charset="-128"/>
                            <a:cs typeface="Times New Roman" panose="02020603050405020304" pitchFamily="18" charset="0"/>
                          </a:rPr>
                          <m:t>𝑆</m:t>
                        </m:r>
                      </m:e>
                      <m:sup>
                        <m:r>
                          <a:rPr lang="en-US" altLang="ja-JP" sz="2200" i="1" kern="100">
                            <a:effectLst/>
                            <a:latin typeface="Cambria Math" panose="02040503050406030204" pitchFamily="18" charset="0"/>
                            <a:ea typeface="ＭＳ 明朝" panose="02020609040205080304" pitchFamily="17" charset="-128"/>
                            <a:cs typeface="Times New Roman" panose="02020603050405020304" pitchFamily="18" charset="0"/>
                          </a:rPr>
                          <m:t>𝐽</m:t>
                        </m:r>
                      </m:sup>
                    </m:sSup>
                    <m:r>
                      <a:rPr lang="en-US" altLang="ja-JP" sz="2200" i="1" kern="100">
                        <a:effectLst/>
                        <a:latin typeface="Cambria Math" panose="02040503050406030204" pitchFamily="18" charset="0"/>
                        <a:ea typeface="ＭＳ 明朝" panose="02020609040205080304" pitchFamily="17" charset="-128"/>
                        <a:cs typeface="Times New Roman" panose="02020603050405020304" pitchFamily="18" charset="0"/>
                      </a:rPr>
                      <m:t>=</m:t>
                    </m:r>
                    <m:sSup>
                      <m:sSupPr>
                        <m:ctrlPr>
                          <a:rPr lang="ja-JP" altLang="ja-JP" sz="22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200" i="1" kern="100">
                            <a:effectLst/>
                            <a:latin typeface="Cambria Math" panose="02040503050406030204" pitchFamily="18" charset="0"/>
                            <a:ea typeface="ＭＳ 明朝" panose="02020609040205080304" pitchFamily="17" charset="-128"/>
                            <a:cs typeface="Times New Roman" panose="02020603050405020304" pitchFamily="18" charset="0"/>
                          </a:rPr>
                          <m:t>𝑃</m:t>
                        </m:r>
                      </m:e>
                      <m:sup>
                        <m:r>
                          <a:rPr lang="en-US" altLang="ja-JP" sz="2200" i="1" kern="100">
                            <a:effectLst/>
                            <a:latin typeface="Cambria Math" panose="02040503050406030204" pitchFamily="18" charset="0"/>
                            <a:ea typeface="ＭＳ 明朝" panose="02020609040205080304" pitchFamily="17" charset="-128"/>
                            <a:cs typeface="Times New Roman" panose="02020603050405020304" pitchFamily="18" charset="0"/>
                          </a:rPr>
                          <m:t>𝐽</m:t>
                        </m:r>
                      </m:sup>
                    </m:sSup>
                    <m:r>
                      <a:rPr lang="en-US" altLang="ja-JP" sz="2200" b="0" i="1" kern="100" smtClean="0">
                        <a:effectLst/>
                        <a:latin typeface="Cambria Math" panose="02040503050406030204" pitchFamily="18" charset="0"/>
                        <a:ea typeface="ＭＳ 明朝" panose="02020609040205080304" pitchFamily="17" charset="-128"/>
                        <a:cs typeface="Times New Roman" panose="02020603050405020304" pitchFamily="18" charset="0"/>
                      </a:rPr>
                      <m:t>−</m:t>
                    </m:r>
                    <m:r>
                      <a:rPr lang="en-US" altLang="ja-JP" sz="2200" i="1" kern="100">
                        <a:effectLst/>
                        <a:latin typeface="Cambria Math" panose="02040503050406030204" pitchFamily="18" charset="0"/>
                        <a:ea typeface="ＭＳ 明朝" panose="02020609040205080304" pitchFamily="17" charset="-128"/>
                        <a:cs typeface="Times New Roman" panose="02020603050405020304" pitchFamily="18" charset="0"/>
                      </a:rPr>
                      <m:t>40</m:t>
                    </m:r>
                  </m:oMath>
                </a14:m>
                <a:r>
                  <a:rPr lang="en-US" altLang="ja-JP" sz="2200" kern="100" dirty="0">
                    <a:effectLst/>
                    <a:latin typeface="Century" panose="02040604050505020304" pitchFamily="18" charset="0"/>
                    <a:ea typeface="ＭＳ 明朝" panose="02020609040205080304" pitchFamily="17" charset="-128"/>
                    <a:cs typeface="Times New Roman" panose="02020603050405020304" pitchFamily="18" charset="0"/>
                  </a:rPr>
                  <a:t>, </a:t>
                </a:r>
                <a:endParaRPr lang="ja-JP" altLang="ja-JP" sz="22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marL="0" lvl="0" indent="0" algn="just">
                  <a:buNone/>
                </a:pPr>
                <a:r>
                  <a:rPr lang="ja-JP" altLang="en-US" sz="2200" kern="100" dirty="0">
                    <a:effectLst/>
                    <a:latin typeface="Century" panose="02040604050505020304" pitchFamily="18" charset="0"/>
                    <a:ea typeface="ＭＳ 明朝" panose="02020609040205080304" pitchFamily="17" charset="-128"/>
                    <a:cs typeface="Times New Roman" panose="02020603050405020304" pitchFamily="18" charset="0"/>
                  </a:rPr>
                  <a:t>図（３）</a:t>
                </a:r>
                <a:r>
                  <a:rPr lang="ja-JP" altLang="ja-JP" sz="2200" kern="100" dirty="0">
                    <a:effectLst/>
                    <a:latin typeface="Century" panose="02040604050505020304" pitchFamily="18" charset="0"/>
                    <a:ea typeface="ＭＳ 明朝" panose="02020609040205080304" pitchFamily="17" charset="-128"/>
                    <a:cs typeface="Times New Roman" panose="02020603050405020304" pitchFamily="18" charset="0"/>
                  </a:rPr>
                  <a:t>外国のマグロの需要（</a:t>
                </a:r>
                <a14:m>
                  <m:oMath xmlns:m="http://schemas.openxmlformats.org/officeDocument/2006/math">
                    <m:sSup>
                      <m:sSupPr>
                        <m:ctrlPr>
                          <a:rPr lang="ja-JP" altLang="ja-JP" sz="22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200" i="1" kern="100">
                            <a:effectLst/>
                            <a:latin typeface="Cambria Math" panose="02040503050406030204" pitchFamily="18" charset="0"/>
                            <a:ea typeface="ＭＳ 明朝" panose="02020609040205080304" pitchFamily="17" charset="-128"/>
                            <a:cs typeface="Times New Roman" panose="02020603050405020304" pitchFamily="18" charset="0"/>
                          </a:rPr>
                          <m:t>𝐷</m:t>
                        </m:r>
                      </m:e>
                      <m:sup>
                        <m:r>
                          <a:rPr lang="en-US" altLang="ja-JP" sz="2200" i="1" kern="100">
                            <a:effectLst/>
                            <a:latin typeface="Cambria Math" panose="02040503050406030204" pitchFamily="18" charset="0"/>
                            <a:ea typeface="ＭＳ 明朝" panose="02020609040205080304" pitchFamily="17" charset="-128"/>
                            <a:cs typeface="Times New Roman" panose="02020603050405020304" pitchFamily="18" charset="0"/>
                          </a:rPr>
                          <m:t>𝑓</m:t>
                        </m:r>
                      </m:sup>
                    </m:sSup>
                  </m:oMath>
                </a14:m>
                <a:r>
                  <a:rPr lang="ja-JP" altLang="ja-JP" sz="2200" kern="100" dirty="0">
                    <a:effectLst/>
                    <a:latin typeface="Century" panose="02040604050505020304" pitchFamily="18" charset="0"/>
                    <a:ea typeface="ＭＳ 明朝" panose="02020609040205080304" pitchFamily="17" charset="-128"/>
                    <a:cs typeface="Times New Roman" panose="02020603050405020304" pitchFamily="18" charset="0"/>
                  </a:rPr>
                  <a:t>）と供給（</a:t>
                </a:r>
                <a14:m>
                  <m:oMath xmlns:m="http://schemas.openxmlformats.org/officeDocument/2006/math">
                    <m:r>
                      <a:rPr lang="ja-JP" altLang="ja-JP" sz="2200" i="1" kern="100">
                        <a:effectLst/>
                        <a:latin typeface="Cambria Math" panose="02040503050406030204" pitchFamily="18" charset="0"/>
                        <a:ea typeface="Cambria Math" panose="02040503050406030204" pitchFamily="18" charset="0"/>
                        <a:cs typeface="Times New Roman" panose="02020603050405020304" pitchFamily="18" charset="0"/>
                      </a:rPr>
                      <m:t> </m:t>
                    </m:r>
                    <m:sSup>
                      <m:sSupPr>
                        <m:ctrlPr>
                          <a:rPr lang="ja-JP" altLang="ja-JP" sz="22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200" i="1" kern="100">
                            <a:effectLst/>
                            <a:latin typeface="Cambria Math" panose="02040503050406030204" pitchFamily="18" charset="0"/>
                            <a:ea typeface="ＭＳ 明朝" panose="02020609040205080304" pitchFamily="17" charset="-128"/>
                            <a:cs typeface="Times New Roman" panose="02020603050405020304" pitchFamily="18" charset="0"/>
                          </a:rPr>
                          <m:t>𝑆</m:t>
                        </m:r>
                      </m:e>
                      <m:sup>
                        <m:r>
                          <a:rPr lang="en-US" altLang="ja-JP" sz="2200" i="1" kern="100">
                            <a:effectLst/>
                            <a:latin typeface="Cambria Math" panose="02040503050406030204" pitchFamily="18" charset="0"/>
                            <a:ea typeface="ＭＳ 明朝" panose="02020609040205080304" pitchFamily="17" charset="-128"/>
                            <a:cs typeface="Times New Roman" panose="02020603050405020304" pitchFamily="18" charset="0"/>
                          </a:rPr>
                          <m:t>𝑓</m:t>
                        </m:r>
                      </m:sup>
                    </m:sSup>
                  </m:oMath>
                </a14:m>
                <a:r>
                  <a:rPr lang="ja-JP" altLang="ja-JP" sz="2200" kern="100" dirty="0">
                    <a:effectLst/>
                    <a:latin typeface="Century" panose="02040604050505020304" pitchFamily="18" charset="0"/>
                    <a:ea typeface="ＭＳ 明朝" panose="02020609040205080304" pitchFamily="17" charset="-128"/>
                    <a:cs typeface="Times New Roman" panose="02020603050405020304" pitchFamily="18" charset="0"/>
                  </a:rPr>
                  <a:t>）</a:t>
                </a:r>
                <a14:m>
                  <m:oMath xmlns:m="http://schemas.openxmlformats.org/officeDocument/2006/math">
                    <m:sSup>
                      <m:sSupPr>
                        <m:ctrlPr>
                          <a:rPr lang="ja-JP" altLang="ja-JP" sz="22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200" i="1" kern="100">
                            <a:effectLst/>
                            <a:latin typeface="Cambria Math" panose="02040503050406030204" pitchFamily="18" charset="0"/>
                            <a:ea typeface="ＭＳ 明朝" panose="02020609040205080304" pitchFamily="17" charset="-128"/>
                            <a:cs typeface="Times New Roman" panose="02020603050405020304" pitchFamily="18" charset="0"/>
                          </a:rPr>
                          <m:t>𝐷</m:t>
                        </m:r>
                      </m:e>
                      <m:sup>
                        <m:r>
                          <a:rPr lang="en-US" altLang="ja-JP" sz="2200" i="1" kern="100">
                            <a:effectLst/>
                            <a:latin typeface="Cambria Math" panose="02040503050406030204" pitchFamily="18" charset="0"/>
                            <a:ea typeface="ＭＳ 明朝" panose="02020609040205080304" pitchFamily="17" charset="-128"/>
                            <a:cs typeface="Times New Roman" panose="02020603050405020304" pitchFamily="18" charset="0"/>
                          </a:rPr>
                          <m:t>𝑓</m:t>
                        </m:r>
                      </m:sup>
                    </m:sSup>
                    <m:r>
                      <a:rPr lang="en-US" altLang="ja-JP" sz="2200" i="1" kern="100">
                        <a:effectLst/>
                        <a:latin typeface="Cambria Math" panose="02040503050406030204" pitchFamily="18" charset="0"/>
                        <a:ea typeface="ＭＳ 明朝" panose="02020609040205080304" pitchFamily="17" charset="-128"/>
                        <a:cs typeface="Times New Roman" panose="02020603050405020304" pitchFamily="18" charset="0"/>
                      </a:rPr>
                      <m:t>=−</m:t>
                    </m:r>
                    <m:sSup>
                      <m:sSupPr>
                        <m:ctrlPr>
                          <a:rPr lang="ja-JP" altLang="ja-JP" sz="22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200" i="1" kern="100">
                            <a:effectLst/>
                            <a:latin typeface="Cambria Math" panose="02040503050406030204" pitchFamily="18" charset="0"/>
                            <a:ea typeface="ＭＳ 明朝" panose="02020609040205080304" pitchFamily="17" charset="-128"/>
                            <a:cs typeface="Times New Roman" panose="02020603050405020304" pitchFamily="18" charset="0"/>
                          </a:rPr>
                          <m:t>𝑃</m:t>
                        </m:r>
                      </m:e>
                      <m:sup>
                        <m:r>
                          <a:rPr lang="en-US" altLang="ja-JP" sz="2200" i="1" kern="100">
                            <a:effectLst/>
                            <a:latin typeface="Cambria Math" panose="02040503050406030204" pitchFamily="18" charset="0"/>
                            <a:ea typeface="ＭＳ 明朝" panose="02020609040205080304" pitchFamily="17" charset="-128"/>
                            <a:cs typeface="Times New Roman" panose="02020603050405020304" pitchFamily="18" charset="0"/>
                          </a:rPr>
                          <m:t>𝑓</m:t>
                        </m:r>
                      </m:sup>
                    </m:sSup>
                    <m:r>
                      <a:rPr lang="en-US" altLang="ja-JP" sz="2200" i="1" kern="100">
                        <a:effectLst/>
                        <a:latin typeface="Cambria Math" panose="02040503050406030204" pitchFamily="18" charset="0"/>
                        <a:ea typeface="ＭＳ 明朝" panose="02020609040205080304" pitchFamily="17" charset="-128"/>
                        <a:cs typeface="Times New Roman" panose="02020603050405020304" pitchFamily="18" charset="0"/>
                      </a:rPr>
                      <m:t>+160</m:t>
                    </m:r>
                  </m:oMath>
                </a14:m>
                <a:r>
                  <a:rPr lang="en-US" altLang="ja-JP" sz="2200" kern="100" dirty="0">
                    <a:effectLst/>
                    <a:latin typeface="Century" panose="02040604050505020304" pitchFamily="18" charset="0"/>
                    <a:ea typeface="ＭＳ 明朝" panose="02020609040205080304" pitchFamily="17" charset="-128"/>
                    <a:cs typeface="Times New Roman" panose="02020603050405020304" pitchFamily="18" charset="0"/>
                  </a:rPr>
                  <a:t>,  </a:t>
                </a:r>
                <a14:m>
                  <m:oMath xmlns:m="http://schemas.openxmlformats.org/officeDocument/2006/math">
                    <m:r>
                      <a:rPr lang="en-US" altLang="ja-JP" sz="2200" i="1" kern="100">
                        <a:effectLst/>
                        <a:latin typeface="Cambria Math" panose="02040503050406030204" pitchFamily="18" charset="0"/>
                        <a:ea typeface="ＭＳ 明朝" panose="02020609040205080304" pitchFamily="17" charset="-128"/>
                        <a:cs typeface="Times New Roman" panose="02020603050405020304" pitchFamily="18" charset="0"/>
                      </a:rPr>
                      <m:t> </m:t>
                    </m:r>
                    <m:sSup>
                      <m:sSupPr>
                        <m:ctrlPr>
                          <a:rPr lang="ja-JP" altLang="ja-JP" sz="22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200" i="1" kern="100">
                            <a:effectLst/>
                            <a:latin typeface="Cambria Math" panose="02040503050406030204" pitchFamily="18" charset="0"/>
                            <a:ea typeface="ＭＳ 明朝" panose="02020609040205080304" pitchFamily="17" charset="-128"/>
                            <a:cs typeface="Times New Roman" panose="02020603050405020304" pitchFamily="18" charset="0"/>
                          </a:rPr>
                          <m:t>𝑆</m:t>
                        </m:r>
                      </m:e>
                      <m:sup>
                        <m:r>
                          <a:rPr lang="en-US" altLang="ja-JP" sz="2200" i="1" kern="100">
                            <a:effectLst/>
                            <a:latin typeface="Cambria Math" panose="02040503050406030204" pitchFamily="18" charset="0"/>
                            <a:ea typeface="ＭＳ 明朝" panose="02020609040205080304" pitchFamily="17" charset="-128"/>
                            <a:cs typeface="Times New Roman" panose="02020603050405020304" pitchFamily="18" charset="0"/>
                          </a:rPr>
                          <m:t>𝑓</m:t>
                        </m:r>
                      </m:sup>
                    </m:sSup>
                    <m:r>
                      <a:rPr lang="en-US" altLang="ja-JP" sz="2200" i="1" kern="100">
                        <a:effectLst/>
                        <a:latin typeface="Cambria Math" panose="02040503050406030204" pitchFamily="18" charset="0"/>
                        <a:ea typeface="ＭＳ 明朝" panose="02020609040205080304" pitchFamily="17" charset="-128"/>
                        <a:cs typeface="Times New Roman" panose="02020603050405020304" pitchFamily="18" charset="0"/>
                      </a:rPr>
                      <m:t>=</m:t>
                    </m:r>
                    <m:sSup>
                      <m:sSupPr>
                        <m:ctrlPr>
                          <a:rPr lang="ja-JP" altLang="ja-JP" sz="22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200" i="1" kern="100">
                            <a:effectLst/>
                            <a:latin typeface="Cambria Math" panose="02040503050406030204" pitchFamily="18" charset="0"/>
                            <a:ea typeface="ＭＳ 明朝" panose="02020609040205080304" pitchFamily="17" charset="-128"/>
                            <a:cs typeface="Times New Roman" panose="02020603050405020304" pitchFamily="18" charset="0"/>
                          </a:rPr>
                          <m:t>𝑃</m:t>
                        </m:r>
                      </m:e>
                      <m:sup>
                        <m:r>
                          <a:rPr lang="en-US" altLang="ja-JP" sz="2200" i="1" kern="100">
                            <a:effectLst/>
                            <a:latin typeface="Cambria Math" panose="02040503050406030204" pitchFamily="18" charset="0"/>
                            <a:ea typeface="ＭＳ 明朝" panose="02020609040205080304" pitchFamily="17" charset="-128"/>
                            <a:cs typeface="Times New Roman" panose="02020603050405020304" pitchFamily="18" charset="0"/>
                          </a:rPr>
                          <m:t>𝑓</m:t>
                        </m:r>
                      </m:sup>
                    </m:sSup>
                    <m:r>
                      <a:rPr lang="en-US" altLang="ja-JP" sz="2200" b="0" i="1" kern="100" smtClean="0">
                        <a:effectLst/>
                        <a:latin typeface="Cambria Math" panose="02040503050406030204" pitchFamily="18" charset="0"/>
                        <a:ea typeface="ＭＳ 明朝" panose="02020609040205080304" pitchFamily="17" charset="-128"/>
                        <a:cs typeface="Times New Roman" panose="02020603050405020304" pitchFamily="18" charset="0"/>
                      </a:rPr>
                      <m:t>−</m:t>
                    </m:r>
                    <m:r>
                      <a:rPr lang="en-US" altLang="ja-JP" sz="2200" i="1" kern="100">
                        <a:effectLst/>
                        <a:latin typeface="Cambria Math" panose="02040503050406030204" pitchFamily="18" charset="0"/>
                        <a:ea typeface="ＭＳ 明朝" panose="02020609040205080304" pitchFamily="17" charset="-128"/>
                        <a:cs typeface="Times New Roman" panose="02020603050405020304" pitchFamily="18" charset="0"/>
                      </a:rPr>
                      <m:t>20</m:t>
                    </m:r>
                  </m:oMath>
                </a14:m>
                <a:r>
                  <a:rPr lang="en-US" altLang="ja-JP" sz="2200" kern="100" dirty="0">
                    <a:effectLst/>
                    <a:latin typeface="Century" panose="02040604050505020304" pitchFamily="18" charset="0"/>
                    <a:ea typeface="ＭＳ 明朝" panose="02020609040205080304" pitchFamily="17" charset="-128"/>
                    <a:cs typeface="Times New Roman" panose="02020603050405020304" pitchFamily="18" charset="0"/>
                  </a:rPr>
                  <a:t>,</a:t>
                </a:r>
                <a:endParaRPr lang="ja-JP" altLang="ja-JP" sz="22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marL="0" indent="0" algn="just">
                  <a:buNone/>
                </a:pPr>
                <a:r>
                  <a:rPr lang="ja-JP" altLang="en-US" sz="2200" dirty="0">
                    <a:effectLst/>
                    <a:latin typeface="Century" panose="02040604050505020304" pitchFamily="18" charset="0"/>
                    <a:ea typeface="ＭＳ 明朝" panose="02020609040205080304" pitchFamily="17" charset="-128"/>
                    <a:cs typeface="Times New Roman" panose="02020603050405020304" pitchFamily="18" charset="0"/>
                  </a:rPr>
                  <a:t>図（２）</a:t>
                </a:r>
                <a:r>
                  <a:rPr lang="ja-JP" altLang="ja-JP" sz="2200" dirty="0">
                    <a:effectLst/>
                    <a:latin typeface="Century" panose="02040604050505020304" pitchFamily="18" charset="0"/>
                    <a:ea typeface="ＭＳ 明朝" panose="02020609040205080304" pitchFamily="17" charset="-128"/>
                    <a:cs typeface="Times New Roman" panose="02020603050405020304" pitchFamily="18" charset="0"/>
                  </a:rPr>
                  <a:t>日本の輸入需要</a:t>
                </a:r>
                <a:r>
                  <a:rPr lang="en-US" altLang="ja-JP" sz="2200" dirty="0">
                    <a:effectLst/>
                    <a:latin typeface="Century" panose="02040604050505020304" pitchFamily="18" charset="0"/>
                    <a:ea typeface="ＭＳ 明朝" panose="02020609040205080304" pitchFamily="17" charset="-128"/>
                    <a:cs typeface="Times New Roman" panose="02020603050405020304" pitchFamily="18" charset="0"/>
                  </a:rPr>
                  <a:t>: </a:t>
                </a:r>
                <a14:m>
                  <m:oMath xmlns:m="http://schemas.openxmlformats.org/officeDocument/2006/math">
                    <m:sSup>
                      <m:sSupPr>
                        <m:ctrlPr>
                          <a:rPr lang="ja-JP" altLang="ja-JP" sz="2200" i="1">
                            <a:effectLst/>
                            <a:latin typeface="Cambria Math" panose="02040503050406030204" pitchFamily="18" charset="0"/>
                            <a:ea typeface="Cambria Math" panose="02040503050406030204" pitchFamily="18" charset="0"/>
                          </a:rPr>
                        </m:ctrlPr>
                      </m:sSupPr>
                      <m:e>
                        <m:r>
                          <a:rPr lang="en-US" altLang="ja-JP" sz="2200" i="1">
                            <a:effectLst/>
                            <a:latin typeface="Cambria Math" panose="02040503050406030204" pitchFamily="18" charset="0"/>
                            <a:ea typeface="ＭＳ 明朝" panose="02020609040205080304" pitchFamily="17" charset="-128"/>
                            <a:cs typeface="Times New Roman" panose="02020603050405020304" pitchFamily="18" charset="0"/>
                          </a:rPr>
                          <m:t>𝐼𝑀</m:t>
                        </m:r>
                        <m:r>
                          <a:rPr lang="en-US" altLang="ja-JP" sz="2200" i="1">
                            <a:effectLst/>
                            <a:latin typeface="Cambria Math" panose="02040503050406030204" pitchFamily="18" charset="0"/>
                            <a:ea typeface="ＭＳ 明朝" panose="02020609040205080304" pitchFamily="17" charset="-128"/>
                            <a:cs typeface="Times New Roman" panose="02020603050405020304" pitchFamily="18" charset="0"/>
                          </a:rPr>
                          <m:t>=</m:t>
                        </m:r>
                        <m:sSup>
                          <m:sSupPr>
                            <m:ctrlPr>
                              <a:rPr lang="ja-JP" altLang="ja-JP" sz="2200" i="1">
                                <a:effectLst/>
                                <a:latin typeface="Cambria Math" panose="02040503050406030204" pitchFamily="18" charset="0"/>
                                <a:ea typeface="Cambria Math" panose="02040503050406030204" pitchFamily="18" charset="0"/>
                              </a:rPr>
                            </m:ctrlPr>
                          </m:sSupPr>
                          <m:e>
                            <m:r>
                              <a:rPr lang="en-US" altLang="ja-JP" sz="2200" i="1">
                                <a:effectLst/>
                                <a:latin typeface="Cambria Math" panose="02040503050406030204" pitchFamily="18" charset="0"/>
                                <a:ea typeface="ＭＳ 明朝" panose="02020609040205080304" pitchFamily="17" charset="-128"/>
                                <a:cs typeface="Times New Roman" panose="02020603050405020304" pitchFamily="18" charset="0"/>
                              </a:rPr>
                              <m:t>𝐷</m:t>
                            </m:r>
                          </m:e>
                          <m:sup>
                            <m:r>
                              <a:rPr lang="en-US" altLang="ja-JP" sz="2200" i="1">
                                <a:effectLst/>
                                <a:latin typeface="Cambria Math" panose="02040503050406030204" pitchFamily="18" charset="0"/>
                                <a:ea typeface="ＭＳ 明朝" panose="02020609040205080304" pitchFamily="17" charset="-128"/>
                                <a:cs typeface="Times New Roman" panose="02020603050405020304" pitchFamily="18" charset="0"/>
                              </a:rPr>
                              <m:t>𝐽</m:t>
                            </m:r>
                          </m:sup>
                        </m:sSup>
                        <m:r>
                          <a:rPr lang="en-US" altLang="ja-JP" sz="2200" i="1">
                            <a:effectLst/>
                            <a:latin typeface="Cambria Math" panose="02040503050406030204" pitchFamily="18" charset="0"/>
                            <a:ea typeface="ＭＳ 明朝" panose="02020609040205080304" pitchFamily="17" charset="-128"/>
                            <a:cs typeface="Times New Roman" panose="02020603050405020304" pitchFamily="18" charset="0"/>
                          </a:rPr>
                          <m:t>−</m:t>
                        </m:r>
                        <m:r>
                          <a:rPr lang="en-US" altLang="ja-JP" sz="2200" i="1">
                            <a:effectLst/>
                            <a:latin typeface="Cambria Math" panose="02040503050406030204" pitchFamily="18" charset="0"/>
                            <a:ea typeface="ＭＳ 明朝" panose="02020609040205080304" pitchFamily="17" charset="-128"/>
                            <a:cs typeface="Times New Roman" panose="02020603050405020304" pitchFamily="18" charset="0"/>
                          </a:rPr>
                          <m:t>𝑆</m:t>
                        </m:r>
                      </m:e>
                      <m:sup>
                        <m:r>
                          <a:rPr lang="en-US" altLang="ja-JP" sz="2200" i="1">
                            <a:effectLst/>
                            <a:latin typeface="Cambria Math" panose="02040503050406030204" pitchFamily="18" charset="0"/>
                            <a:ea typeface="ＭＳ 明朝" panose="02020609040205080304" pitchFamily="17" charset="-128"/>
                            <a:cs typeface="Times New Roman" panose="02020603050405020304" pitchFamily="18" charset="0"/>
                          </a:rPr>
                          <m:t>𝐽</m:t>
                        </m:r>
                      </m:sup>
                    </m:sSup>
                    <m:r>
                      <a:rPr lang="en-US" altLang="ja-JP" sz="2200" i="1">
                        <a:effectLst/>
                        <a:latin typeface="Cambria Math" panose="02040503050406030204" pitchFamily="18" charset="0"/>
                        <a:ea typeface="ＭＳ 明朝" panose="02020609040205080304" pitchFamily="17" charset="-128"/>
                        <a:cs typeface="Times New Roman" panose="02020603050405020304" pitchFamily="18" charset="0"/>
                      </a:rPr>
                      <m:t>=−2</m:t>
                    </m:r>
                    <m:sSup>
                      <m:sSupPr>
                        <m:ctrlPr>
                          <a:rPr lang="ja-JP" altLang="ja-JP" sz="2200" i="1">
                            <a:effectLst/>
                            <a:latin typeface="Cambria Math" panose="02040503050406030204" pitchFamily="18" charset="0"/>
                            <a:ea typeface="Cambria Math" panose="02040503050406030204" pitchFamily="18" charset="0"/>
                          </a:rPr>
                        </m:ctrlPr>
                      </m:sSupPr>
                      <m:e>
                        <m:r>
                          <a:rPr lang="en-US" altLang="ja-JP" sz="2200" i="1">
                            <a:effectLst/>
                            <a:latin typeface="Cambria Math" panose="02040503050406030204" pitchFamily="18" charset="0"/>
                            <a:ea typeface="ＭＳ 明朝" panose="02020609040205080304" pitchFamily="17" charset="-128"/>
                            <a:cs typeface="Times New Roman" panose="02020603050405020304" pitchFamily="18" charset="0"/>
                          </a:rPr>
                          <m:t>𝑃</m:t>
                        </m:r>
                      </m:e>
                      <m:sup>
                        <m:r>
                          <a:rPr lang="en-US" altLang="ja-JP" sz="2200" i="1">
                            <a:effectLst/>
                            <a:latin typeface="Cambria Math" panose="02040503050406030204" pitchFamily="18" charset="0"/>
                            <a:ea typeface="ＭＳ 明朝" panose="02020609040205080304" pitchFamily="17" charset="-128"/>
                            <a:cs typeface="Times New Roman" panose="02020603050405020304" pitchFamily="18" charset="0"/>
                          </a:rPr>
                          <m:t>𝐽</m:t>
                        </m:r>
                      </m:sup>
                    </m:sSup>
                    <m:r>
                      <a:rPr lang="en-US" altLang="ja-JP" sz="2200" i="1">
                        <a:effectLst/>
                        <a:latin typeface="Cambria Math" panose="02040503050406030204" pitchFamily="18" charset="0"/>
                        <a:ea typeface="ＭＳ 明朝" panose="02020609040205080304" pitchFamily="17" charset="-128"/>
                        <a:cs typeface="Times New Roman" panose="02020603050405020304" pitchFamily="18" charset="0"/>
                      </a:rPr>
                      <m:t>+</m:t>
                    </m:r>
                    <m:r>
                      <a:rPr lang="en-US" altLang="ja-JP" sz="2200" b="0" i="1" smtClean="0">
                        <a:effectLst/>
                        <a:latin typeface="Cambria Math" panose="02040503050406030204" pitchFamily="18" charset="0"/>
                        <a:ea typeface="ＭＳ 明朝" panose="02020609040205080304" pitchFamily="17" charset="-128"/>
                        <a:cs typeface="Times New Roman" panose="02020603050405020304" pitchFamily="18" charset="0"/>
                      </a:rPr>
                      <m:t>340, </m:t>
                    </m:r>
                  </m:oMath>
                </a14:m>
                <a:endParaRPr lang="en-US" altLang="ja-JP" sz="2200" dirty="0">
                  <a:effectLst/>
                  <a:latin typeface="Century" panose="02040604050505020304" pitchFamily="18" charset="0"/>
                  <a:ea typeface="ＭＳ 明朝" panose="02020609040205080304" pitchFamily="17" charset="-128"/>
                  <a:cs typeface="Times New Roman" panose="02020603050405020304" pitchFamily="18" charset="0"/>
                </a:endParaRPr>
              </a:p>
              <a:p>
                <a:pPr marL="0" indent="0" algn="just">
                  <a:buNone/>
                </a:pPr>
                <a:r>
                  <a:rPr lang="ja-JP" altLang="en-US" sz="2200" dirty="0">
                    <a:latin typeface="Century" panose="02040604050505020304" pitchFamily="18" charset="0"/>
                    <a:ea typeface="ＭＳ 明朝" panose="02020609040205080304" pitchFamily="17" charset="-128"/>
                    <a:cs typeface="Times New Roman" panose="02020603050405020304" pitchFamily="18" charset="0"/>
                  </a:rPr>
                  <a:t>　　　　</a:t>
                </a:r>
                <a:r>
                  <a:rPr lang="ja-JP" altLang="ja-JP" sz="2200" dirty="0">
                    <a:effectLst/>
                    <a:latin typeface="Century" panose="02040604050505020304" pitchFamily="18" charset="0"/>
                    <a:ea typeface="ＭＳ 明朝" panose="02020609040205080304" pitchFamily="17" charset="-128"/>
                    <a:cs typeface="Times New Roman" panose="02020603050405020304" pitchFamily="18" charset="0"/>
                  </a:rPr>
                  <a:t>外国の輸出供給</a:t>
                </a:r>
                <a14:m>
                  <m:oMath xmlns:m="http://schemas.openxmlformats.org/officeDocument/2006/math">
                    <m:r>
                      <a:rPr lang="en-US" altLang="ja-JP" sz="2200" b="0" i="0" smtClean="0">
                        <a:effectLst/>
                        <a:latin typeface="Cambria Math" panose="02040503050406030204" pitchFamily="18" charset="0"/>
                        <a:ea typeface="Cambria Math" panose="02040503050406030204" pitchFamily="18" charset="0"/>
                      </a:rPr>
                      <m:t>: </m:t>
                    </m:r>
                    <m:sSup>
                      <m:sSupPr>
                        <m:ctrlPr>
                          <a:rPr lang="ja-JP" altLang="ja-JP" sz="2200" i="1">
                            <a:effectLst/>
                            <a:latin typeface="Cambria Math" panose="02040503050406030204" pitchFamily="18" charset="0"/>
                            <a:ea typeface="Cambria Math" panose="02040503050406030204" pitchFamily="18" charset="0"/>
                          </a:rPr>
                        </m:ctrlPr>
                      </m:sSupPr>
                      <m:e>
                        <m:r>
                          <a:rPr lang="en-US" altLang="ja-JP" sz="2200" i="1">
                            <a:effectLst/>
                            <a:latin typeface="Cambria Math" panose="02040503050406030204" pitchFamily="18" charset="0"/>
                            <a:ea typeface="ＭＳ 明朝" panose="02020609040205080304" pitchFamily="17" charset="-128"/>
                            <a:cs typeface="Times New Roman" panose="02020603050405020304" pitchFamily="18" charset="0"/>
                          </a:rPr>
                          <m:t>𝐸𝑋</m:t>
                        </m:r>
                        <m:r>
                          <a:rPr lang="en-US" altLang="ja-JP" sz="2200" i="1">
                            <a:effectLst/>
                            <a:latin typeface="Cambria Math" panose="02040503050406030204" pitchFamily="18" charset="0"/>
                            <a:ea typeface="ＭＳ 明朝" panose="02020609040205080304" pitchFamily="17" charset="-128"/>
                            <a:cs typeface="Times New Roman" panose="02020603050405020304" pitchFamily="18" charset="0"/>
                          </a:rPr>
                          <m:t>=</m:t>
                        </m:r>
                        <m:r>
                          <a:rPr lang="en-US" altLang="ja-JP" sz="2200" i="1">
                            <a:effectLst/>
                            <a:latin typeface="Cambria Math" panose="02040503050406030204" pitchFamily="18" charset="0"/>
                            <a:ea typeface="ＭＳ 明朝" panose="02020609040205080304" pitchFamily="17" charset="-128"/>
                            <a:cs typeface="Times New Roman" panose="02020603050405020304" pitchFamily="18" charset="0"/>
                          </a:rPr>
                          <m:t>𝑆</m:t>
                        </m:r>
                      </m:e>
                      <m:sup>
                        <m:r>
                          <a:rPr lang="en-US" altLang="ja-JP" sz="2200" i="1">
                            <a:effectLst/>
                            <a:latin typeface="Cambria Math" panose="02040503050406030204" pitchFamily="18" charset="0"/>
                            <a:ea typeface="ＭＳ 明朝" panose="02020609040205080304" pitchFamily="17" charset="-128"/>
                            <a:cs typeface="Times New Roman" panose="02020603050405020304" pitchFamily="18" charset="0"/>
                          </a:rPr>
                          <m:t>𝑓</m:t>
                        </m:r>
                      </m:sup>
                    </m:sSup>
                    <m:r>
                      <a:rPr lang="en-US" altLang="ja-JP" sz="2200" i="1">
                        <a:effectLst/>
                        <a:latin typeface="Cambria Math" panose="02040503050406030204" pitchFamily="18" charset="0"/>
                        <a:ea typeface="ＭＳ 明朝" panose="02020609040205080304" pitchFamily="17" charset="-128"/>
                        <a:cs typeface="Times New Roman" panose="02020603050405020304" pitchFamily="18" charset="0"/>
                      </a:rPr>
                      <m:t>−</m:t>
                    </m:r>
                    <m:sSup>
                      <m:sSupPr>
                        <m:ctrlPr>
                          <a:rPr lang="ja-JP" altLang="ja-JP" sz="2200" i="1">
                            <a:effectLst/>
                            <a:latin typeface="Cambria Math" panose="02040503050406030204" pitchFamily="18" charset="0"/>
                            <a:ea typeface="Cambria Math" panose="02040503050406030204" pitchFamily="18" charset="0"/>
                          </a:rPr>
                        </m:ctrlPr>
                      </m:sSupPr>
                      <m:e>
                        <m:r>
                          <a:rPr lang="en-US" altLang="ja-JP" sz="2200" i="1">
                            <a:effectLst/>
                            <a:latin typeface="Cambria Math" panose="02040503050406030204" pitchFamily="18" charset="0"/>
                            <a:ea typeface="ＭＳ 明朝" panose="02020609040205080304" pitchFamily="17" charset="-128"/>
                            <a:cs typeface="Times New Roman" panose="02020603050405020304" pitchFamily="18" charset="0"/>
                          </a:rPr>
                          <m:t>𝐷</m:t>
                        </m:r>
                      </m:e>
                      <m:sup>
                        <m:r>
                          <a:rPr lang="en-US" altLang="ja-JP" sz="2200" i="1">
                            <a:effectLst/>
                            <a:latin typeface="Cambria Math" panose="02040503050406030204" pitchFamily="18" charset="0"/>
                            <a:ea typeface="ＭＳ 明朝" panose="02020609040205080304" pitchFamily="17" charset="-128"/>
                            <a:cs typeface="Times New Roman" panose="02020603050405020304" pitchFamily="18" charset="0"/>
                          </a:rPr>
                          <m:t>𝑓</m:t>
                        </m:r>
                      </m:sup>
                    </m:sSup>
                    <m:r>
                      <a:rPr lang="en-US" altLang="ja-JP" sz="2200" i="1">
                        <a:effectLst/>
                        <a:latin typeface="Cambria Math" panose="02040503050406030204" pitchFamily="18" charset="0"/>
                        <a:ea typeface="ＭＳ 明朝" panose="02020609040205080304" pitchFamily="17" charset="-128"/>
                        <a:cs typeface="Times New Roman" panose="02020603050405020304" pitchFamily="18" charset="0"/>
                      </a:rPr>
                      <m:t>=2</m:t>
                    </m:r>
                    <m:sSup>
                      <m:sSupPr>
                        <m:ctrlPr>
                          <a:rPr lang="ja-JP" altLang="ja-JP" sz="2200" i="1">
                            <a:effectLst/>
                            <a:latin typeface="Cambria Math" panose="02040503050406030204" pitchFamily="18" charset="0"/>
                            <a:ea typeface="Cambria Math" panose="02040503050406030204" pitchFamily="18" charset="0"/>
                          </a:rPr>
                        </m:ctrlPr>
                      </m:sSupPr>
                      <m:e>
                        <m:r>
                          <a:rPr lang="en-US" altLang="ja-JP" sz="2200" i="1">
                            <a:effectLst/>
                            <a:latin typeface="Cambria Math" panose="02040503050406030204" pitchFamily="18" charset="0"/>
                            <a:ea typeface="ＭＳ 明朝" panose="02020609040205080304" pitchFamily="17" charset="-128"/>
                            <a:cs typeface="Times New Roman" panose="02020603050405020304" pitchFamily="18" charset="0"/>
                          </a:rPr>
                          <m:t>𝑃</m:t>
                        </m:r>
                      </m:e>
                      <m:sup>
                        <m:r>
                          <a:rPr lang="en-US" altLang="ja-JP" sz="2200" i="1">
                            <a:effectLst/>
                            <a:latin typeface="Cambria Math" panose="02040503050406030204" pitchFamily="18" charset="0"/>
                            <a:ea typeface="ＭＳ 明朝" panose="02020609040205080304" pitchFamily="17" charset="-128"/>
                            <a:cs typeface="Times New Roman" panose="02020603050405020304" pitchFamily="18" charset="0"/>
                          </a:rPr>
                          <m:t>𝑓</m:t>
                        </m:r>
                      </m:sup>
                    </m:sSup>
                    <m:r>
                      <a:rPr lang="en-US" altLang="ja-JP" sz="2200" i="1">
                        <a:effectLst/>
                        <a:latin typeface="Cambria Math" panose="02040503050406030204" pitchFamily="18" charset="0"/>
                        <a:ea typeface="ＭＳ 明朝" panose="02020609040205080304" pitchFamily="17" charset="-128"/>
                        <a:cs typeface="Times New Roman" panose="02020603050405020304" pitchFamily="18" charset="0"/>
                      </a:rPr>
                      <m:t>−1</m:t>
                    </m:r>
                    <m:r>
                      <a:rPr lang="en-US" altLang="ja-JP" sz="2200" b="0" i="1" smtClean="0">
                        <a:effectLst/>
                        <a:latin typeface="Cambria Math" panose="02040503050406030204" pitchFamily="18" charset="0"/>
                        <a:ea typeface="ＭＳ 明朝" panose="02020609040205080304" pitchFamily="17" charset="-128"/>
                        <a:cs typeface="Times New Roman" panose="02020603050405020304" pitchFamily="18" charset="0"/>
                      </a:rPr>
                      <m:t>8</m:t>
                    </m:r>
                    <m:r>
                      <a:rPr lang="en-US" altLang="ja-JP" sz="2200" i="1">
                        <a:effectLst/>
                        <a:latin typeface="Cambria Math" panose="02040503050406030204" pitchFamily="18" charset="0"/>
                        <a:ea typeface="ＭＳ 明朝" panose="02020609040205080304" pitchFamily="17" charset="-128"/>
                        <a:cs typeface="Times New Roman" panose="02020603050405020304" pitchFamily="18" charset="0"/>
                      </a:rPr>
                      <m:t>0</m:t>
                    </m:r>
                  </m:oMath>
                </a14:m>
                <a:endParaRPr kumimoji="1" lang="ja-JP" altLang="en-US" sz="2200" dirty="0"/>
              </a:p>
            </p:txBody>
          </p:sp>
        </mc:Choice>
        <mc:Fallback xmlns="">
          <p:sp>
            <p:nvSpPr>
              <p:cNvPr id="3" name="コンテンツ プレースホルダー 2">
                <a:extLst>
                  <a:ext uri="{FF2B5EF4-FFF2-40B4-BE49-F238E27FC236}">
                    <a16:creationId xmlns:a16="http://schemas.microsoft.com/office/drawing/2014/main" id="{2B678D81-A3B7-704A-5EE4-85B196689EFF}"/>
                  </a:ext>
                </a:extLst>
              </p:cNvPr>
              <p:cNvSpPr>
                <a:spLocks noGrp="1" noRot="1" noChangeAspect="1" noMove="1" noResize="1" noEditPoints="1" noAdjustHandles="1" noChangeArrowheads="1" noChangeShapeType="1" noTextEdit="1"/>
              </p:cNvSpPr>
              <p:nvPr>
                <p:ph sz="half" idx="1"/>
              </p:nvPr>
            </p:nvSpPr>
            <p:spPr>
              <a:xfrm>
                <a:off x="957263" y="5148263"/>
                <a:ext cx="11882438" cy="1914524"/>
              </a:xfrm>
              <a:blipFill>
                <a:blip r:embed="rId4"/>
                <a:stretch>
                  <a:fillRect l="-667" t="-477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960033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a:extLst>
              <a:ext uri="{FF2B5EF4-FFF2-40B4-BE49-F238E27FC236}">
                <a16:creationId xmlns:a16="http://schemas.microsoft.com/office/drawing/2014/main" id="{74CEAED5-F9A9-2A59-B5E7-3746A599C0B2}"/>
              </a:ext>
            </a:extLst>
          </p:cNvPr>
          <p:cNvPicPr>
            <a:picLocks noGrp="1" noChangeAspect="1"/>
          </p:cNvPicPr>
          <p:nvPr>
            <p:ph sz="half" idx="2"/>
          </p:nvPr>
        </p:nvPicPr>
        <p:blipFill>
          <a:blip r:embed="rId3"/>
          <a:stretch>
            <a:fillRect/>
          </a:stretch>
        </p:blipFill>
        <p:spPr>
          <a:xfrm>
            <a:off x="5422900" y="1577912"/>
            <a:ext cx="6769100" cy="4687293"/>
          </a:xfrm>
          <a:prstGeom prst="rect">
            <a:avLst/>
          </a:prstGeom>
        </p:spPr>
      </p:pic>
      <p:sp>
        <p:nvSpPr>
          <p:cNvPr id="2" name="タイトル 1">
            <a:extLst>
              <a:ext uri="{FF2B5EF4-FFF2-40B4-BE49-F238E27FC236}">
                <a16:creationId xmlns:a16="http://schemas.microsoft.com/office/drawing/2014/main" id="{4B025626-B55A-D49E-3C33-522A08D1FBA2}"/>
              </a:ext>
            </a:extLst>
          </p:cNvPr>
          <p:cNvSpPr>
            <a:spLocks noGrp="1"/>
          </p:cNvSpPr>
          <p:nvPr>
            <p:ph type="title"/>
          </p:nvPr>
        </p:nvSpPr>
        <p:spPr>
          <a:xfrm>
            <a:off x="2540000" y="-181695"/>
            <a:ext cx="10515600" cy="1325563"/>
          </a:xfrm>
        </p:spPr>
        <p:txBody>
          <a:bodyPr/>
          <a:lstStyle/>
          <a:p>
            <a:r>
              <a:rPr kumimoji="1" lang="ja-JP" altLang="en-US" dirty="0"/>
              <a:t>大国の関税による厚生効果</a:t>
            </a:r>
          </a:p>
        </p:txBody>
      </p:sp>
      <p:sp>
        <p:nvSpPr>
          <p:cNvPr id="3" name="コンテンツ プレースホルダー 2">
            <a:extLst>
              <a:ext uri="{FF2B5EF4-FFF2-40B4-BE49-F238E27FC236}">
                <a16:creationId xmlns:a16="http://schemas.microsoft.com/office/drawing/2014/main" id="{CBCE81F5-8330-2848-F483-3B74BB2E2A43}"/>
              </a:ext>
            </a:extLst>
          </p:cNvPr>
          <p:cNvSpPr>
            <a:spLocks noGrp="1"/>
          </p:cNvSpPr>
          <p:nvPr>
            <p:ph sz="half" idx="1"/>
          </p:nvPr>
        </p:nvSpPr>
        <p:spPr>
          <a:xfrm>
            <a:off x="336550" y="1123950"/>
            <a:ext cx="6159500" cy="5575299"/>
          </a:xfrm>
        </p:spPr>
        <p:txBody>
          <a:bodyPr>
            <a:normAutofit fontScale="92500" lnSpcReduction="10000"/>
          </a:bodyPr>
          <a:lstStyle/>
          <a:p>
            <a:pPr marL="0" indent="0">
              <a:buNone/>
            </a:pPr>
            <a:r>
              <a:rPr kumimoji="1" lang="ja-JP" altLang="en-US" dirty="0"/>
              <a:t>＜自由貿易時＞</a:t>
            </a:r>
            <a:endParaRPr kumimoji="1" lang="en-US" altLang="ja-JP" dirty="0"/>
          </a:p>
          <a:p>
            <a:r>
              <a:rPr lang="en-US" altLang="ja-JP" dirty="0"/>
              <a:t>CS</a:t>
            </a:r>
            <a:r>
              <a:rPr lang="ja-JP" altLang="en-US" dirty="0"/>
              <a:t>：斜線部分（</a:t>
            </a:r>
            <a:r>
              <a:rPr lang="en-US" altLang="ja-JP" dirty="0"/>
              <a:t>170×170×1/2=14450</a:t>
            </a:r>
            <a:r>
              <a:rPr lang="ja-JP" altLang="en-US" dirty="0"/>
              <a:t>）</a:t>
            </a:r>
            <a:endParaRPr lang="en-US" altLang="ja-JP" dirty="0"/>
          </a:p>
          <a:p>
            <a:r>
              <a:rPr kumimoji="1" lang="en-US" altLang="ja-JP" dirty="0"/>
              <a:t>PS</a:t>
            </a:r>
            <a:r>
              <a:rPr kumimoji="1" lang="ja-JP" altLang="en-US" dirty="0"/>
              <a:t>：薄い網掛け部分</a:t>
            </a:r>
            <a:endParaRPr kumimoji="1" lang="en-US" altLang="ja-JP" dirty="0"/>
          </a:p>
          <a:p>
            <a:pPr marL="0" indent="0">
              <a:buNone/>
            </a:pPr>
            <a:r>
              <a:rPr kumimoji="1" lang="ja-JP" altLang="en-US" dirty="0"/>
              <a:t>（</a:t>
            </a:r>
            <a:r>
              <a:rPr kumimoji="1" lang="en-US" altLang="ja-JP" dirty="0"/>
              <a:t>90×90×1/2=4050</a:t>
            </a:r>
            <a:r>
              <a:rPr kumimoji="1" lang="ja-JP" altLang="en-US" dirty="0"/>
              <a:t>）</a:t>
            </a:r>
            <a:endParaRPr kumimoji="1" lang="en-US" altLang="ja-JP" dirty="0"/>
          </a:p>
          <a:p>
            <a:r>
              <a:rPr lang="en-US" altLang="ja-JP" dirty="0"/>
              <a:t>TS</a:t>
            </a:r>
            <a:r>
              <a:rPr lang="ja-JP" altLang="en-US" dirty="0"/>
              <a:t>：</a:t>
            </a:r>
            <a:r>
              <a:rPr lang="en-US" altLang="ja-JP" dirty="0"/>
              <a:t>14450</a:t>
            </a:r>
            <a:r>
              <a:rPr lang="ja-JP" altLang="en-US" dirty="0"/>
              <a:t>＋</a:t>
            </a:r>
            <a:r>
              <a:rPr lang="en-US" altLang="ja-JP" dirty="0"/>
              <a:t>4050</a:t>
            </a:r>
            <a:r>
              <a:rPr lang="ja-JP" altLang="en-US" dirty="0"/>
              <a:t>＝</a:t>
            </a:r>
            <a:r>
              <a:rPr lang="en-US" altLang="ja-JP" dirty="0"/>
              <a:t>18500</a:t>
            </a:r>
          </a:p>
          <a:p>
            <a:pPr marL="0" indent="0">
              <a:buNone/>
            </a:pPr>
            <a:endParaRPr kumimoji="1" lang="en-US" altLang="ja-JP" dirty="0"/>
          </a:p>
          <a:p>
            <a:pPr marL="0" indent="0">
              <a:buNone/>
            </a:pPr>
            <a:r>
              <a:rPr kumimoji="1" lang="ja-JP" altLang="en-US" dirty="0"/>
              <a:t>＜関税賦課時＞</a:t>
            </a:r>
            <a:endParaRPr kumimoji="1" lang="en-US" altLang="ja-JP" dirty="0"/>
          </a:p>
          <a:p>
            <a:r>
              <a:rPr lang="en-US" altLang="ja-JP" dirty="0"/>
              <a:t>CS:160×160×1/2</a:t>
            </a:r>
            <a:r>
              <a:rPr lang="ja-JP" altLang="en-US" dirty="0"/>
              <a:t>＝</a:t>
            </a:r>
            <a:r>
              <a:rPr lang="en-US" altLang="ja-JP" dirty="0"/>
              <a:t>12</a:t>
            </a:r>
            <a:r>
              <a:rPr lang="en-US" altLang="ja-JP" dirty="0">
                <a:solidFill>
                  <a:srgbClr val="FF0000"/>
                </a:solidFill>
              </a:rPr>
              <a:t>8</a:t>
            </a:r>
            <a:r>
              <a:rPr lang="en-US" altLang="ja-JP" dirty="0"/>
              <a:t>00</a:t>
            </a:r>
            <a:endParaRPr kumimoji="1" lang="en-US" altLang="ja-JP" dirty="0"/>
          </a:p>
          <a:p>
            <a:r>
              <a:rPr kumimoji="1" lang="en-US" altLang="ja-JP" dirty="0"/>
              <a:t>PS:</a:t>
            </a:r>
            <a:r>
              <a:rPr lang="en-US" altLang="ja-JP" dirty="0"/>
              <a:t> 100×100×1/2</a:t>
            </a:r>
            <a:r>
              <a:rPr lang="ja-JP" altLang="en-US" dirty="0"/>
              <a:t>＝</a:t>
            </a:r>
            <a:r>
              <a:rPr lang="en-US" altLang="ja-JP" dirty="0"/>
              <a:t>5000</a:t>
            </a:r>
          </a:p>
          <a:p>
            <a:r>
              <a:rPr kumimoji="1" lang="ja-JP" altLang="en-US" dirty="0"/>
              <a:t>関税収入＝</a:t>
            </a:r>
            <a:r>
              <a:rPr kumimoji="1" lang="en-US" altLang="ja-JP" dirty="0"/>
              <a:t>20×60</a:t>
            </a:r>
            <a:r>
              <a:rPr kumimoji="1" lang="ja-JP" altLang="en-US" dirty="0"/>
              <a:t>＝</a:t>
            </a:r>
            <a:r>
              <a:rPr kumimoji="1" lang="en-US" altLang="ja-JP" dirty="0"/>
              <a:t>1200</a:t>
            </a:r>
          </a:p>
          <a:p>
            <a:r>
              <a:rPr kumimoji="1" lang="en-US" altLang="ja-JP" dirty="0"/>
              <a:t>TS</a:t>
            </a:r>
            <a:r>
              <a:rPr kumimoji="1" lang="ja-JP" altLang="en-US" dirty="0"/>
              <a:t>＝</a:t>
            </a:r>
            <a:r>
              <a:rPr kumimoji="1" lang="en-US" altLang="ja-JP" dirty="0"/>
              <a:t>12800+5000+1200=19000</a:t>
            </a:r>
          </a:p>
          <a:p>
            <a:pPr marL="0" indent="0">
              <a:buNone/>
            </a:pPr>
            <a:r>
              <a:rPr kumimoji="1" lang="en-US" altLang="ja-JP" sz="2200" dirty="0"/>
              <a:t>(</a:t>
            </a:r>
            <a:r>
              <a:rPr kumimoji="1" lang="ja-JP" altLang="en-US" sz="2200" u="sng" dirty="0"/>
              <a:t>赤字箇所教科書誤植</a:t>
            </a:r>
            <a:r>
              <a:rPr kumimoji="1" lang="en-US" altLang="ja-JP" sz="2200" dirty="0"/>
              <a:t>)</a:t>
            </a:r>
          </a:p>
          <a:p>
            <a:endParaRPr kumimoji="1" lang="ja-JP" altLang="en-US" dirty="0"/>
          </a:p>
        </p:txBody>
      </p:sp>
    </p:spTree>
    <p:extLst>
      <p:ext uri="{BB962C8B-B14F-4D97-AF65-F5344CB8AC3E}">
        <p14:creationId xmlns:p14="http://schemas.microsoft.com/office/powerpoint/2010/main" val="3005161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コンテンツ プレースホルダー 7">
            <a:extLst>
              <a:ext uri="{FF2B5EF4-FFF2-40B4-BE49-F238E27FC236}">
                <a16:creationId xmlns:a16="http://schemas.microsoft.com/office/drawing/2014/main" id="{2F880B46-CB98-C33F-E684-F6689B1F50CF}"/>
              </a:ext>
            </a:extLst>
          </p:cNvPr>
          <p:cNvPicPr>
            <a:picLocks noGrp="1" noChangeAspect="1"/>
          </p:cNvPicPr>
          <p:nvPr>
            <p:ph sz="half" idx="2"/>
          </p:nvPr>
        </p:nvPicPr>
        <p:blipFill>
          <a:blip r:embed="rId2"/>
          <a:stretch>
            <a:fillRect/>
          </a:stretch>
        </p:blipFill>
        <p:spPr>
          <a:xfrm>
            <a:off x="5492750" y="1102914"/>
            <a:ext cx="6769100" cy="4652172"/>
          </a:xfrm>
          <a:prstGeom prst="rect">
            <a:avLst/>
          </a:prstGeom>
        </p:spPr>
      </p:pic>
      <p:sp>
        <p:nvSpPr>
          <p:cNvPr id="2" name="タイトル 1">
            <a:extLst>
              <a:ext uri="{FF2B5EF4-FFF2-40B4-BE49-F238E27FC236}">
                <a16:creationId xmlns:a16="http://schemas.microsoft.com/office/drawing/2014/main" id="{34F4C337-5FFB-B357-2EA5-41451F6F6A84}"/>
              </a:ext>
            </a:extLst>
          </p:cNvPr>
          <p:cNvSpPr>
            <a:spLocks noGrp="1"/>
          </p:cNvSpPr>
          <p:nvPr>
            <p:ph type="title"/>
          </p:nvPr>
        </p:nvSpPr>
        <p:spPr>
          <a:xfrm>
            <a:off x="1403350" y="0"/>
            <a:ext cx="10515600" cy="1325563"/>
          </a:xfrm>
        </p:spPr>
        <p:txBody>
          <a:bodyPr/>
          <a:lstStyle/>
          <a:p>
            <a:r>
              <a:rPr kumimoji="1" lang="ja-JP" altLang="en-US" dirty="0"/>
              <a:t>大国の輸出補助金による厚生効果</a:t>
            </a:r>
          </a:p>
        </p:txBody>
      </p:sp>
      <p:sp>
        <p:nvSpPr>
          <p:cNvPr id="3" name="コンテンツ プレースホルダー 2">
            <a:extLst>
              <a:ext uri="{FF2B5EF4-FFF2-40B4-BE49-F238E27FC236}">
                <a16:creationId xmlns:a16="http://schemas.microsoft.com/office/drawing/2014/main" id="{8C26FCA8-16DF-66C8-18FB-B5F315AAAAB0}"/>
              </a:ext>
            </a:extLst>
          </p:cNvPr>
          <p:cNvSpPr>
            <a:spLocks noGrp="1"/>
          </p:cNvSpPr>
          <p:nvPr>
            <p:ph sz="half" idx="1"/>
          </p:nvPr>
        </p:nvSpPr>
        <p:spPr>
          <a:xfrm>
            <a:off x="273050" y="1250951"/>
            <a:ext cx="5429250" cy="5829300"/>
          </a:xfrm>
        </p:spPr>
        <p:txBody>
          <a:bodyPr>
            <a:normAutofit fontScale="92500" lnSpcReduction="10000"/>
          </a:bodyPr>
          <a:lstStyle/>
          <a:p>
            <a:r>
              <a:rPr lang="ja-JP" altLang="en-US" dirty="0"/>
              <a:t>アメリカの綿花への補助金支給</a:t>
            </a:r>
            <a:endParaRPr lang="en-US" altLang="ja-JP" dirty="0"/>
          </a:p>
          <a:p>
            <a:r>
              <a:rPr lang="ja-JP" altLang="en-US" dirty="0"/>
              <a:t>補助金により輸出増</a:t>
            </a:r>
            <a:r>
              <a:rPr lang="en-US" altLang="ja-JP" dirty="0">
                <a:sym typeface="Wingdings" panose="05000000000000000000" pitchFamily="2" charset="2"/>
              </a:rPr>
              <a:t></a:t>
            </a:r>
            <a:r>
              <a:rPr lang="ja-JP" altLang="en-US" dirty="0"/>
              <a:t>大国のため輸出供給増は国際市場で価格低下を招く（</a:t>
            </a:r>
            <a:r>
              <a:rPr lang="en-US" altLang="ja-JP" dirty="0"/>
              <a:t>P*</a:t>
            </a:r>
            <a:r>
              <a:rPr lang="en-US" altLang="ja-JP" dirty="0">
                <a:sym typeface="Wingdings" panose="05000000000000000000" pitchFamily="2" charset="2"/>
              </a:rPr>
              <a:t>P*’</a:t>
            </a:r>
            <a:r>
              <a:rPr lang="ja-JP" altLang="en-US" dirty="0"/>
              <a:t>）</a:t>
            </a:r>
            <a:endParaRPr kumimoji="1" lang="en-US" altLang="ja-JP" dirty="0"/>
          </a:p>
          <a:p>
            <a:r>
              <a:rPr kumimoji="1" lang="ja-JP" altLang="en-US" dirty="0"/>
              <a:t>国内価格</a:t>
            </a:r>
            <a:r>
              <a:rPr lang="ja-JP" altLang="en-US" dirty="0"/>
              <a:t>は補助金ｓで</a:t>
            </a:r>
            <a:r>
              <a:rPr kumimoji="1" lang="ja-JP" altLang="en-US" dirty="0"/>
              <a:t>上昇・</a:t>
            </a:r>
            <a:r>
              <a:rPr kumimoji="1" lang="en-US" altLang="ja-JP" dirty="0"/>
              <a:t>CS</a:t>
            </a:r>
            <a:r>
              <a:rPr kumimoji="1" lang="ja-JP" altLang="en-US" dirty="0"/>
              <a:t>減少（車線部分）</a:t>
            </a:r>
            <a:endParaRPr kumimoji="1" lang="en-US" altLang="ja-JP" dirty="0"/>
          </a:p>
          <a:p>
            <a:r>
              <a:rPr lang="en-US" altLang="ja-JP" dirty="0"/>
              <a:t>PS</a:t>
            </a:r>
            <a:r>
              <a:rPr lang="ja-JP" altLang="en-US" dirty="0"/>
              <a:t>増加だが、補助金支出の</a:t>
            </a:r>
            <a:r>
              <a:rPr lang="ja-JP" altLang="en-US" b="1" dirty="0"/>
              <a:t>□</a:t>
            </a:r>
            <a:r>
              <a:rPr lang="ja-JP" altLang="en-US" dirty="0"/>
              <a:t>部分は損失で白抜き部分は</a:t>
            </a:r>
            <a:r>
              <a:rPr lang="en-US" altLang="ja-JP" dirty="0"/>
              <a:t>PS</a:t>
            </a:r>
            <a:r>
              <a:rPr lang="ja-JP" altLang="en-US" dirty="0"/>
              <a:t>相殺</a:t>
            </a:r>
            <a:endParaRPr lang="en-US" altLang="ja-JP" dirty="0"/>
          </a:p>
          <a:p>
            <a:pPr marL="0" indent="0">
              <a:buNone/>
            </a:pPr>
            <a:r>
              <a:rPr lang="en-US" altLang="ja-JP" dirty="0">
                <a:sym typeface="Wingdings" panose="05000000000000000000" pitchFamily="2" charset="2"/>
              </a:rPr>
              <a:t>TS</a:t>
            </a:r>
            <a:r>
              <a:rPr lang="ja-JP" altLang="en-US" dirty="0">
                <a:sym typeface="Wingdings" panose="05000000000000000000" pitchFamily="2" charset="2"/>
              </a:rPr>
              <a:t>＝</a:t>
            </a:r>
            <a:r>
              <a:rPr lang="en-US" altLang="ja-JP" dirty="0">
                <a:sym typeface="Wingdings" panose="05000000000000000000" pitchFamily="2" charset="2"/>
              </a:rPr>
              <a:t>CS(</a:t>
            </a:r>
            <a:r>
              <a:rPr lang="ja-JP" altLang="en-US" dirty="0">
                <a:sym typeface="Wingdings" panose="05000000000000000000" pitchFamily="2" charset="2"/>
              </a:rPr>
              <a:t>斜線部分</a:t>
            </a:r>
            <a:r>
              <a:rPr lang="en-US" altLang="ja-JP" dirty="0">
                <a:sym typeface="Wingdings" panose="05000000000000000000" pitchFamily="2" charset="2"/>
              </a:rPr>
              <a:t>)</a:t>
            </a:r>
            <a:r>
              <a:rPr lang="ja-JP" altLang="en-US" dirty="0">
                <a:sym typeface="Wingdings" panose="05000000000000000000" pitchFamily="2" charset="2"/>
              </a:rPr>
              <a:t>＋補助金支出による損失を相殺した</a:t>
            </a:r>
            <a:r>
              <a:rPr lang="en-US" altLang="ja-JP" dirty="0">
                <a:sym typeface="Wingdings" panose="05000000000000000000" pitchFamily="2" charset="2"/>
              </a:rPr>
              <a:t>PS(</a:t>
            </a:r>
            <a:r>
              <a:rPr lang="ja-JP" altLang="en-US" dirty="0">
                <a:sym typeface="Wingdings" panose="05000000000000000000" pitchFamily="2" charset="2"/>
              </a:rPr>
              <a:t>薄い網掛け部分</a:t>
            </a:r>
            <a:r>
              <a:rPr lang="en-US" altLang="ja-JP" dirty="0">
                <a:sym typeface="Wingdings" panose="05000000000000000000" pitchFamily="2" charset="2"/>
              </a:rPr>
              <a:t>)</a:t>
            </a:r>
            <a:r>
              <a:rPr lang="ja-JP" altLang="en-US" dirty="0">
                <a:sym typeface="Wingdings" panose="05000000000000000000" pitchFamily="2" charset="2"/>
              </a:rPr>
              <a:t>－△</a:t>
            </a:r>
            <a:r>
              <a:rPr lang="en-US" altLang="ja-JP" dirty="0">
                <a:sym typeface="Wingdings" panose="05000000000000000000" pitchFamily="2" charset="2"/>
              </a:rPr>
              <a:t>c</a:t>
            </a:r>
            <a:r>
              <a:rPr lang="ja-JP" altLang="en-US" dirty="0">
                <a:sym typeface="Wingdings" panose="05000000000000000000" pitchFamily="2" charset="2"/>
              </a:rPr>
              <a:t>（純損失）</a:t>
            </a:r>
            <a:endParaRPr lang="en-US" altLang="ja-JP" dirty="0">
              <a:sym typeface="Wingdings" panose="05000000000000000000" pitchFamily="2" charset="2"/>
            </a:endParaRPr>
          </a:p>
          <a:p>
            <a:pPr marL="0" indent="0">
              <a:buNone/>
            </a:pPr>
            <a:r>
              <a:rPr lang="en-US" altLang="ja-JP" dirty="0">
                <a:sym typeface="Wingdings" panose="05000000000000000000" pitchFamily="2" charset="2"/>
              </a:rPr>
              <a:t></a:t>
            </a:r>
            <a:r>
              <a:rPr lang="ja-JP" altLang="en-US" dirty="0">
                <a:sym typeface="Wingdings" panose="05000000000000000000" pitchFamily="2" charset="2"/>
              </a:rPr>
              <a:t>自由貿易に比べ経済厚生悪化</a:t>
            </a:r>
            <a:endParaRPr lang="en-US" altLang="ja-JP" dirty="0">
              <a:sym typeface="Wingdings" panose="05000000000000000000" pitchFamily="2" charset="2"/>
            </a:endParaRPr>
          </a:p>
          <a:p>
            <a:r>
              <a:rPr lang="ja-JP" altLang="en-US" dirty="0">
                <a:sym typeface="Wingdings" panose="05000000000000000000" pitchFamily="2" charset="2"/>
              </a:rPr>
              <a:t>小国との比較：</a:t>
            </a:r>
            <a:r>
              <a:rPr lang="en-US" altLang="ja-JP" dirty="0">
                <a:sym typeface="Wingdings" panose="05000000000000000000" pitchFamily="2" charset="2"/>
              </a:rPr>
              <a:t>P*’</a:t>
            </a:r>
            <a:r>
              <a:rPr lang="ja-JP" altLang="en-US" dirty="0">
                <a:sym typeface="Wingdings" panose="05000000000000000000" pitchFamily="2" charset="2"/>
              </a:rPr>
              <a:t>をベースに感がると△</a:t>
            </a:r>
            <a:r>
              <a:rPr lang="en-US" altLang="ja-JP" dirty="0">
                <a:sym typeface="Wingdings" panose="05000000000000000000" pitchFamily="2" charset="2"/>
              </a:rPr>
              <a:t>a</a:t>
            </a:r>
            <a:r>
              <a:rPr lang="ja-JP" altLang="en-US" dirty="0">
                <a:sym typeface="Wingdings" panose="05000000000000000000" pitchFamily="2" charset="2"/>
              </a:rPr>
              <a:t>△</a:t>
            </a:r>
            <a:r>
              <a:rPr lang="en-US" altLang="ja-JP" dirty="0">
                <a:sym typeface="Wingdings" panose="05000000000000000000" pitchFamily="2" charset="2"/>
              </a:rPr>
              <a:t>c</a:t>
            </a:r>
            <a:r>
              <a:rPr lang="ja-JP" altLang="en-US" dirty="0">
                <a:sym typeface="Wingdings" panose="05000000000000000000" pitchFamily="2" charset="2"/>
              </a:rPr>
              <a:t>のロスに加えて□</a:t>
            </a:r>
            <a:r>
              <a:rPr lang="en-US" altLang="ja-JP" dirty="0">
                <a:sym typeface="Wingdings" panose="05000000000000000000" pitchFamily="2" charset="2"/>
              </a:rPr>
              <a:t>b</a:t>
            </a:r>
            <a:r>
              <a:rPr lang="ja-JP" altLang="en-US" dirty="0">
                <a:sym typeface="Wingdings" panose="05000000000000000000" pitchFamily="2" charset="2"/>
              </a:rPr>
              <a:t>のロスが追加される</a:t>
            </a:r>
            <a:endParaRPr lang="en-US" altLang="ja-JP" dirty="0">
              <a:sym typeface="Wingdings" panose="05000000000000000000" pitchFamily="2" charset="2"/>
            </a:endParaRPr>
          </a:p>
          <a:p>
            <a:pPr marL="0" indent="0">
              <a:buNone/>
            </a:pPr>
            <a:endParaRPr lang="en-US" altLang="ja-JP" dirty="0"/>
          </a:p>
          <a:p>
            <a:endParaRPr lang="en-US" altLang="ja-JP" dirty="0"/>
          </a:p>
          <a:p>
            <a:endParaRPr lang="en-US" altLang="ja-JP" dirty="0"/>
          </a:p>
        </p:txBody>
      </p:sp>
    </p:spTree>
    <p:extLst>
      <p:ext uri="{BB962C8B-B14F-4D97-AF65-F5344CB8AC3E}">
        <p14:creationId xmlns:p14="http://schemas.microsoft.com/office/powerpoint/2010/main" val="2208921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a:extLst>
              <a:ext uri="{FF2B5EF4-FFF2-40B4-BE49-F238E27FC236}">
                <a16:creationId xmlns:a16="http://schemas.microsoft.com/office/drawing/2014/main" id="{06A5F98B-BFD8-8969-2628-C08A13900373}"/>
              </a:ext>
            </a:extLst>
          </p:cNvPr>
          <p:cNvPicPr>
            <a:picLocks noGrp="1" noChangeAspect="1"/>
          </p:cNvPicPr>
          <p:nvPr>
            <p:ph sz="half" idx="2"/>
          </p:nvPr>
        </p:nvPicPr>
        <p:blipFill>
          <a:blip r:embed="rId3"/>
          <a:stretch>
            <a:fillRect/>
          </a:stretch>
        </p:blipFill>
        <p:spPr>
          <a:xfrm>
            <a:off x="4613079" y="1323796"/>
            <a:ext cx="8696927" cy="5454829"/>
          </a:xfrm>
          <a:prstGeom prst="rect">
            <a:avLst/>
          </a:prstGeom>
        </p:spPr>
      </p:pic>
      <p:sp>
        <p:nvSpPr>
          <p:cNvPr id="2" name="タイトル 1">
            <a:extLst>
              <a:ext uri="{FF2B5EF4-FFF2-40B4-BE49-F238E27FC236}">
                <a16:creationId xmlns:a16="http://schemas.microsoft.com/office/drawing/2014/main" id="{0C395166-3EF2-DCE4-4E5D-F8DE96822B57}"/>
              </a:ext>
            </a:extLst>
          </p:cNvPr>
          <p:cNvSpPr>
            <a:spLocks noGrp="1"/>
          </p:cNvSpPr>
          <p:nvPr>
            <p:ph type="title"/>
          </p:nvPr>
        </p:nvSpPr>
        <p:spPr/>
        <p:txBody>
          <a:bodyPr/>
          <a:lstStyle/>
          <a:p>
            <a:r>
              <a:rPr kumimoji="1" lang="ja-JP" altLang="en-US" dirty="0"/>
              <a:t>２　不完全競争下の関税の効果</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B7A32F1E-331B-67B3-F395-2C6165831CFD}"/>
                  </a:ext>
                </a:extLst>
              </p:cNvPr>
              <p:cNvSpPr>
                <a:spLocks noGrp="1"/>
              </p:cNvSpPr>
              <p:nvPr>
                <p:ph sz="half" idx="1"/>
              </p:nvPr>
            </p:nvSpPr>
            <p:spPr>
              <a:xfrm>
                <a:off x="241300" y="1323796"/>
                <a:ext cx="5778500" cy="4853167"/>
              </a:xfrm>
            </p:spPr>
            <p:txBody>
              <a:bodyPr>
                <a:noAutofit/>
              </a:bodyPr>
              <a:lstStyle/>
              <a:p>
                <a:r>
                  <a:rPr kumimoji="1" lang="ja-JP" altLang="en-US" sz="2400" dirty="0"/>
                  <a:t>独占企業の行動</a:t>
                </a:r>
                <a:endParaRPr kumimoji="1" lang="en-US" altLang="ja-JP" sz="2400" dirty="0"/>
              </a:p>
              <a:p>
                <a:pPr marL="0" indent="0">
                  <a:buNone/>
                </a:pPr>
                <a:r>
                  <a:rPr lang="ja-JP" altLang="en-US" sz="2400" dirty="0"/>
                  <a:t>事例：仮に</a:t>
                </a:r>
                <a:r>
                  <a:rPr lang="en-US" altLang="ja-JP" sz="2400" dirty="0"/>
                  <a:t>Apple</a:t>
                </a:r>
                <a:r>
                  <a:rPr lang="ja-JP" altLang="en-US" sz="2400" dirty="0"/>
                  <a:t>の</a:t>
                </a:r>
                <a:r>
                  <a:rPr lang="en-US" altLang="ja-JP" sz="2400" dirty="0"/>
                  <a:t>iPhone</a:t>
                </a:r>
                <a:r>
                  <a:rPr lang="ja-JP" altLang="en-US" sz="2400" dirty="0"/>
                  <a:t>が日本市場を独占していて政府が関税を賦課したらどうなるか？</a:t>
                </a:r>
                <a:endParaRPr lang="en-US" altLang="ja-JP" sz="2400" dirty="0"/>
              </a:p>
              <a:p>
                <a:pPr>
                  <a:buFont typeface="Wingdings" panose="05000000000000000000" pitchFamily="2" charset="2"/>
                  <a:buChar char="Ø"/>
                </a:pPr>
                <a:r>
                  <a:rPr kumimoji="1" lang="ja-JP" altLang="en-US" sz="2400" dirty="0"/>
                  <a:t>スマホの国内需要</a:t>
                </a:r>
                <a14:m>
                  <m:oMath xmlns:m="http://schemas.openxmlformats.org/officeDocument/2006/math">
                    <m:r>
                      <a:rPr lang="en-US" altLang="ja-JP" sz="2400" i="1" smtClean="0">
                        <a:effectLst/>
                        <a:latin typeface="Cambria Math" panose="02040503050406030204" pitchFamily="18" charset="0"/>
                        <a:ea typeface="ＭＳ 明朝" panose="02020609040205080304" pitchFamily="17" charset="-128"/>
                        <a:cs typeface="Times New Roman" panose="02020603050405020304" pitchFamily="18" charset="0"/>
                      </a:rPr>
                      <m:t>𝐷</m:t>
                    </m:r>
                    <m:r>
                      <a:rPr lang="en-US" altLang="ja-JP" sz="2400" i="1" smtClean="0">
                        <a:effectLst/>
                        <a:latin typeface="Cambria Math" panose="02040503050406030204" pitchFamily="18" charset="0"/>
                        <a:ea typeface="ＭＳ 明朝" panose="02020609040205080304" pitchFamily="17" charset="-128"/>
                        <a:cs typeface="Times New Roman" panose="02020603050405020304" pitchFamily="18" charset="0"/>
                      </a:rPr>
                      <m:t>=−</m:t>
                    </m:r>
                    <m:r>
                      <a:rPr lang="en-US" altLang="ja-JP" sz="2400" i="1" smtClean="0">
                        <a:effectLst/>
                        <a:latin typeface="Cambria Math" panose="02040503050406030204" pitchFamily="18" charset="0"/>
                        <a:ea typeface="ＭＳ 明朝" panose="02020609040205080304" pitchFamily="17" charset="-128"/>
                        <a:cs typeface="Times New Roman" panose="02020603050405020304" pitchFamily="18" charset="0"/>
                      </a:rPr>
                      <m:t>𝑃</m:t>
                    </m:r>
                    <m:r>
                      <a:rPr lang="en-US" altLang="ja-JP" sz="2400" i="1" smtClean="0">
                        <a:effectLst/>
                        <a:latin typeface="Cambria Math" panose="02040503050406030204" pitchFamily="18" charset="0"/>
                        <a:ea typeface="ＭＳ 明朝" panose="02020609040205080304" pitchFamily="17" charset="-128"/>
                        <a:cs typeface="Times New Roman" panose="02020603050405020304" pitchFamily="18" charset="0"/>
                      </a:rPr>
                      <m:t>+1600</m:t>
                    </m:r>
                  </m:oMath>
                </a14:m>
                <a:endParaRPr lang="en-US" altLang="ja-JP" sz="2400" dirty="0"/>
              </a:p>
              <a:p>
                <a:pPr>
                  <a:buFont typeface="Wingdings" panose="05000000000000000000" pitchFamily="2" charset="2"/>
                  <a:buChar char="Ø"/>
                </a:pPr>
                <a:r>
                  <a:rPr lang="ja-JP" altLang="ja-JP" sz="2400" dirty="0">
                    <a:effectLst/>
                    <a:ea typeface="ＭＳ 明朝" panose="02020609040205080304" pitchFamily="17" charset="-128"/>
                    <a:cs typeface="Times New Roman" panose="02020603050405020304" pitchFamily="18" charset="0"/>
                  </a:rPr>
                  <a:t>独占企業は競争相手がいないためすべて売り切るように価格設定が可能</a:t>
                </a:r>
                <a:endParaRPr lang="en-US" altLang="ja-JP" sz="2400" dirty="0">
                  <a:effectLst/>
                  <a:ea typeface="ＭＳ 明朝" panose="02020609040205080304" pitchFamily="17" charset="-128"/>
                  <a:cs typeface="Times New Roman" panose="02020603050405020304" pitchFamily="18" charset="0"/>
                </a:endParaRPr>
              </a:p>
              <a:p>
                <a:pPr>
                  <a:buFont typeface="Wingdings" panose="05000000000000000000" pitchFamily="2" charset="2"/>
                  <a:buChar char="Ø"/>
                </a:pPr>
                <a:r>
                  <a:rPr lang="ja-JP" altLang="ja-JP" sz="2400" dirty="0">
                    <a:effectLst/>
                    <a:ea typeface="ＭＳ 明朝" panose="02020609040205080304" pitchFamily="17" charset="-128"/>
                    <a:cs typeface="Times New Roman" panose="02020603050405020304" pitchFamily="18" charset="0"/>
                  </a:rPr>
                  <a:t>逆需要関数（</a:t>
                </a:r>
                <a14:m>
                  <m:oMath xmlns:m="http://schemas.openxmlformats.org/officeDocument/2006/math">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𝑃</m:t>
                    </m:r>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m:t>
                    </m:r>
                    <m:r>
                      <a:rPr lang="en-US" altLang="ja-JP" sz="2400" b="0" i="1" smtClean="0">
                        <a:effectLst/>
                        <a:latin typeface="Cambria Math" panose="02040503050406030204" pitchFamily="18" charset="0"/>
                        <a:ea typeface="ＭＳ 明朝" panose="02020609040205080304" pitchFamily="17" charset="-128"/>
                        <a:cs typeface="Times New Roman" panose="02020603050405020304" pitchFamily="18" charset="0"/>
                      </a:rPr>
                      <m:t>𝑌</m:t>
                    </m:r>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+1600</m:t>
                    </m:r>
                  </m:oMath>
                </a14:m>
                <a:r>
                  <a:rPr lang="ja-JP" altLang="ja-JP" sz="2400" dirty="0">
                    <a:effectLst/>
                    <a:ea typeface="ＭＳ 明朝" panose="02020609040205080304" pitchFamily="17" charset="-128"/>
                    <a:cs typeface="Times New Roman" panose="02020603050405020304" pitchFamily="18" charset="0"/>
                  </a:rPr>
                  <a:t>）から求められる</a:t>
                </a:r>
                <a:endParaRPr lang="en-US" altLang="ja-JP" sz="2400" dirty="0">
                  <a:effectLst/>
                  <a:ea typeface="ＭＳ 明朝" panose="02020609040205080304" pitchFamily="17" charset="-128"/>
                  <a:cs typeface="Times New Roman" panose="02020603050405020304" pitchFamily="18" charset="0"/>
                </a:endParaRPr>
              </a:p>
              <a:p>
                <a:pPr>
                  <a:buFont typeface="Wingdings" panose="05000000000000000000" pitchFamily="2" charset="2"/>
                  <a:buChar char="Ø"/>
                </a:pPr>
                <a:r>
                  <a:rPr lang="ja-JP" altLang="ja-JP" sz="2400" dirty="0">
                    <a:effectLst/>
                    <a:ea typeface="ＭＳ 明朝" panose="02020609040205080304" pitchFamily="17" charset="-128"/>
                    <a:cs typeface="Times New Roman" panose="02020603050405020304" pitchFamily="18" charset="0"/>
                  </a:rPr>
                  <a:t>追加的な収入（限界収入：</a:t>
                </a:r>
                <a:r>
                  <a:rPr lang="en-US" altLang="ja-JP" sz="2400" dirty="0">
                    <a:effectLst/>
                    <a:ea typeface="ＭＳ 明朝" panose="02020609040205080304" pitchFamily="17" charset="-128"/>
                    <a:cs typeface="Times New Roman" panose="02020603050405020304" pitchFamily="18" charset="0"/>
                  </a:rPr>
                  <a:t>MR</a:t>
                </a:r>
                <a:r>
                  <a:rPr lang="ja-JP" altLang="ja-JP" sz="2400" dirty="0">
                    <a:effectLst/>
                    <a:ea typeface="ＭＳ 明朝" panose="02020609040205080304" pitchFamily="17" charset="-128"/>
                    <a:cs typeface="Times New Roman" panose="02020603050405020304" pitchFamily="18" charset="0"/>
                  </a:rPr>
                  <a:t>）と１単位の追加的な供給による追加的な費用（限界費用：</a:t>
                </a:r>
                <a:r>
                  <a:rPr lang="en-US" altLang="ja-JP" sz="2400" dirty="0">
                    <a:effectLst/>
                    <a:ea typeface="ＭＳ 明朝" panose="02020609040205080304" pitchFamily="17" charset="-128"/>
                    <a:cs typeface="Times New Roman" panose="02020603050405020304" pitchFamily="18" charset="0"/>
                  </a:rPr>
                  <a:t>MC</a:t>
                </a:r>
                <a:r>
                  <a:rPr lang="ja-JP" altLang="ja-JP" sz="2400" dirty="0">
                    <a:effectLst/>
                    <a:ea typeface="ＭＳ 明朝" panose="02020609040205080304" pitchFamily="17" charset="-128"/>
                    <a:cs typeface="Times New Roman" panose="02020603050405020304" pitchFamily="18" charset="0"/>
                  </a:rPr>
                  <a:t>）が等しくなる水準で決定</a:t>
                </a:r>
                <a:endParaRPr kumimoji="1" lang="ja-JP" altLang="en-US" sz="2400" dirty="0"/>
              </a:p>
            </p:txBody>
          </p:sp>
        </mc:Choice>
        <mc:Fallback xmlns="">
          <p:sp>
            <p:nvSpPr>
              <p:cNvPr id="3" name="コンテンツ プレースホルダー 2">
                <a:extLst>
                  <a:ext uri="{FF2B5EF4-FFF2-40B4-BE49-F238E27FC236}">
                    <a16:creationId xmlns:a16="http://schemas.microsoft.com/office/drawing/2014/main" id="{B7A32F1E-331B-67B3-F395-2C6165831CFD}"/>
                  </a:ext>
                </a:extLst>
              </p:cNvPr>
              <p:cNvSpPr>
                <a:spLocks noGrp="1" noRot="1" noChangeAspect="1" noMove="1" noResize="1" noEditPoints="1" noAdjustHandles="1" noChangeArrowheads="1" noChangeShapeType="1" noTextEdit="1"/>
              </p:cNvSpPr>
              <p:nvPr>
                <p:ph sz="half" idx="1"/>
              </p:nvPr>
            </p:nvSpPr>
            <p:spPr>
              <a:xfrm>
                <a:off x="241300" y="1323796"/>
                <a:ext cx="5778500" cy="4853167"/>
              </a:xfrm>
              <a:blipFill>
                <a:blip r:embed="rId4"/>
                <a:stretch>
                  <a:fillRect l="-1688" t="-1633" r="-1582" b="-540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2958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a:extLst>
              <a:ext uri="{FF2B5EF4-FFF2-40B4-BE49-F238E27FC236}">
                <a16:creationId xmlns:a16="http://schemas.microsoft.com/office/drawing/2014/main" id="{3CD990C5-04A0-6BE1-6206-BE2190EA78AF}"/>
              </a:ext>
            </a:extLst>
          </p:cNvPr>
          <p:cNvPicPr>
            <a:picLocks noGrp="1" noChangeAspect="1"/>
          </p:cNvPicPr>
          <p:nvPr>
            <p:ph sz="half" idx="2"/>
          </p:nvPr>
        </p:nvPicPr>
        <p:blipFill>
          <a:blip r:embed="rId2"/>
          <a:stretch>
            <a:fillRect/>
          </a:stretch>
        </p:blipFill>
        <p:spPr>
          <a:xfrm>
            <a:off x="4832350" y="883742"/>
            <a:ext cx="7456730" cy="5090516"/>
          </a:xfrm>
          <a:prstGeom prst="rect">
            <a:avLst/>
          </a:prstGeom>
        </p:spPr>
      </p:pic>
      <p:sp>
        <p:nvSpPr>
          <p:cNvPr id="2" name="タイトル 1">
            <a:extLst>
              <a:ext uri="{FF2B5EF4-FFF2-40B4-BE49-F238E27FC236}">
                <a16:creationId xmlns:a16="http://schemas.microsoft.com/office/drawing/2014/main" id="{37BAB7FF-E0C5-EA2C-0ECE-D1E567ED0582}"/>
              </a:ext>
            </a:extLst>
          </p:cNvPr>
          <p:cNvSpPr>
            <a:spLocks noGrp="1"/>
          </p:cNvSpPr>
          <p:nvPr>
            <p:ph type="title"/>
          </p:nvPr>
        </p:nvSpPr>
        <p:spPr>
          <a:xfrm>
            <a:off x="514350" y="1"/>
            <a:ext cx="10839450" cy="596900"/>
          </a:xfrm>
        </p:spPr>
        <p:txBody>
          <a:bodyPr>
            <a:normAutofit/>
          </a:bodyPr>
          <a:lstStyle/>
          <a:p>
            <a:r>
              <a:rPr kumimoji="1" lang="ja-JP" altLang="en-US" sz="2800" dirty="0"/>
              <a:t>外国の独占企業に対する関税の効果</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94820918-45B1-AC32-9D3D-A23C9A73692D}"/>
                  </a:ext>
                </a:extLst>
              </p:cNvPr>
              <p:cNvSpPr>
                <a:spLocks noGrp="1"/>
              </p:cNvSpPr>
              <p:nvPr>
                <p:ph sz="half" idx="1"/>
              </p:nvPr>
            </p:nvSpPr>
            <p:spPr>
              <a:xfrm>
                <a:off x="336550" y="883742"/>
                <a:ext cx="4933950" cy="5663108"/>
              </a:xfrm>
            </p:spPr>
            <p:txBody>
              <a:bodyPr>
                <a:normAutofit lnSpcReduction="10000"/>
              </a:bodyPr>
              <a:lstStyle/>
              <a:p>
                <a:r>
                  <a:rPr lang="ja-JP" altLang="ja-JP" sz="2400" dirty="0">
                    <a:effectLst/>
                    <a:ea typeface="ＭＳ 明朝" panose="02020609040205080304" pitchFamily="17" charset="-128"/>
                    <a:cs typeface="Times New Roman" panose="02020603050405020304" pitchFamily="18" charset="0"/>
                  </a:rPr>
                  <a:t>自由貿易時の経済厚生</a:t>
                </a:r>
                <a:endParaRPr lang="en-US" altLang="ja-JP" sz="2400" dirty="0">
                  <a:effectLst/>
                  <a:ea typeface="ＭＳ 明朝" panose="02020609040205080304" pitchFamily="17" charset="-128"/>
                  <a:cs typeface="Times New Roman" panose="02020603050405020304" pitchFamily="18" charset="0"/>
                </a:endParaRPr>
              </a:p>
              <a:p>
                <a14:m>
                  <m:oMath xmlns:m="http://schemas.openxmlformats.org/officeDocument/2006/math">
                    <m:sSup>
                      <m:sSupPr>
                        <m:ctrlPr>
                          <a:rPr lang="ja-JP" altLang="ja-JP" sz="2400" i="1">
                            <a:effectLst/>
                            <a:latin typeface="Cambria Math" panose="02040503050406030204" pitchFamily="18" charset="0"/>
                            <a:ea typeface="Cambria Math" panose="02040503050406030204" pitchFamily="18" charset="0"/>
                          </a:rPr>
                        </m:ctrlPr>
                      </m:sSupPr>
                      <m:e>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𝑌</m:t>
                        </m:r>
                      </m:e>
                      <m:sup>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m:t>
                        </m:r>
                      </m:sup>
                    </m:sSup>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=600</m:t>
                    </m:r>
                    <m:r>
                      <a:rPr lang="ja-JP" altLang="en-US" sz="2400" i="1">
                        <a:latin typeface="Cambria Math" panose="02040503050406030204" pitchFamily="18" charset="0"/>
                        <a:ea typeface="ＭＳ 明朝" panose="02020609040205080304" pitchFamily="17" charset="-128"/>
                        <a:cs typeface="Times New Roman" panose="02020603050405020304" pitchFamily="18" charset="0"/>
                      </a:rPr>
                      <m:t>、</m:t>
                    </m:r>
                    <m:sSup>
                      <m:sSupPr>
                        <m:ctrlPr>
                          <a:rPr lang="ja-JP" altLang="ja-JP" sz="2400" i="1">
                            <a:effectLst/>
                            <a:latin typeface="Cambria Math" panose="02040503050406030204" pitchFamily="18" charset="0"/>
                            <a:ea typeface="Cambria Math" panose="02040503050406030204" pitchFamily="18" charset="0"/>
                          </a:rPr>
                        </m:ctrlPr>
                      </m:sSupPr>
                      <m:e>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𝑃</m:t>
                        </m:r>
                      </m:e>
                      <m:sup>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m:t>
                        </m:r>
                      </m:sup>
                    </m:sSup>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=1000</m:t>
                    </m:r>
                  </m:oMath>
                </a14:m>
                <a:r>
                  <a:rPr lang="ja-JP" altLang="ja-JP" sz="2400" dirty="0">
                    <a:effectLst/>
                    <a:ea typeface="ＭＳ 明朝" panose="02020609040205080304" pitchFamily="17" charset="-128"/>
                    <a:cs typeface="Times New Roman" panose="02020603050405020304" pitchFamily="18" charset="0"/>
                  </a:rPr>
                  <a:t>なので</a:t>
                </a:r>
                <a:r>
                  <a:rPr lang="en-US" altLang="ja-JP" sz="2400" dirty="0">
                    <a:effectLst/>
                    <a:ea typeface="ＭＳ 明朝" panose="02020609040205080304" pitchFamily="17" charset="-128"/>
                    <a:cs typeface="Times New Roman" panose="02020603050405020304" pitchFamily="18" charset="0"/>
                  </a:rPr>
                  <a:t>CS</a:t>
                </a:r>
                <a14:m>
                  <m:oMath xmlns:m="http://schemas.openxmlformats.org/officeDocument/2006/math">
                    <m:r>
                      <a:rPr lang="ja-JP" altLang="en-US" sz="2400" i="1" dirty="0">
                        <a:latin typeface="Cambria Math" panose="02040503050406030204" pitchFamily="18" charset="0"/>
                        <a:ea typeface="ＭＳ 明朝" panose="02020609040205080304" pitchFamily="17" charset="-128"/>
                        <a:cs typeface="Times New Roman" panose="02020603050405020304" pitchFamily="18" charset="0"/>
                      </a:rPr>
                      <m:t>：</m:t>
                    </m:r>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600×600×</m:t>
                    </m:r>
                    <m:f>
                      <m:fPr>
                        <m:ctrlPr>
                          <a:rPr lang="ja-JP" altLang="ja-JP" sz="2400" i="1">
                            <a:effectLst/>
                            <a:latin typeface="Cambria Math" panose="02040503050406030204" pitchFamily="18" charset="0"/>
                            <a:ea typeface="Cambria Math" panose="02040503050406030204" pitchFamily="18" charset="0"/>
                          </a:rPr>
                        </m:ctrlPr>
                      </m:fPr>
                      <m:num>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1</m:t>
                        </m:r>
                      </m:num>
                      <m:den>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2</m:t>
                        </m:r>
                      </m:den>
                    </m:f>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=180000</m:t>
                    </m:r>
                  </m:oMath>
                </a14:m>
                <a:endParaRPr kumimoji="1" lang="en-US" altLang="ja-JP" sz="2400" dirty="0"/>
              </a:p>
              <a:p>
                <a:r>
                  <a:rPr lang="ja-JP" altLang="en-US" sz="2400" dirty="0"/>
                  <a:t>外国企業なので</a:t>
                </a:r>
                <a:r>
                  <a:rPr lang="en-US" altLang="ja-JP" sz="2400" dirty="0"/>
                  <a:t>PS=0</a:t>
                </a:r>
              </a:p>
              <a:p>
                <a:r>
                  <a:rPr kumimoji="1" lang="ja-JP" altLang="en-US" sz="2400" dirty="0"/>
                  <a:t>したがって</a:t>
                </a:r>
                <a:r>
                  <a:rPr kumimoji="1" lang="en-US" altLang="ja-JP" sz="2400" dirty="0"/>
                  <a:t>TS=180000</a:t>
                </a:r>
              </a:p>
              <a:p>
                <a:endParaRPr lang="en-US" altLang="ja-JP" sz="2400" dirty="0"/>
              </a:p>
              <a:p>
                <a:pPr marL="0" indent="0">
                  <a:buNone/>
                </a:pPr>
                <a:r>
                  <a:rPr kumimoji="1" lang="ja-JP" altLang="en-US" sz="2400" dirty="0"/>
                  <a:t>関税賦課時の経済厚生</a:t>
                </a:r>
                <a:endParaRPr kumimoji="1" lang="en-US" altLang="ja-JP" sz="2400" dirty="0"/>
              </a:p>
              <a:p>
                <a:pPr algn="l"/>
                <a:r>
                  <a:rPr lang="en-US" altLang="ja-JP" sz="2400" b="0" i="1" u="none" strike="noStrike" baseline="0" dirty="0">
                    <a:latin typeface="MMaCentury-Italic"/>
                  </a:rPr>
                  <a:t>MC</a:t>
                </a:r>
                <a:r>
                  <a:rPr lang="ja-JP" altLang="en-US" sz="2400" b="0" i="0" u="none" strike="noStrike" baseline="0" dirty="0">
                    <a:latin typeface="UDReiminPr6N-Light"/>
                  </a:rPr>
                  <a:t>＋関税</a:t>
                </a:r>
                <a:r>
                  <a:rPr lang="en-US" altLang="ja-JP" sz="2400" b="0" i="0" u="none" strike="noStrike" baseline="0" dirty="0">
                    <a:latin typeface="UDReiminPr6N-Light"/>
                  </a:rPr>
                  <a:t>200</a:t>
                </a:r>
                <a:r>
                  <a:rPr lang="ja-JP" altLang="en-US" sz="2400" b="0" i="0" u="none" strike="noStrike" baseline="0" dirty="0">
                    <a:latin typeface="UDReiminPr6N-Light"/>
                  </a:rPr>
                  <a:t>＝</a:t>
                </a:r>
                <a:r>
                  <a:rPr lang="en-US" altLang="ja-JP" sz="2400" b="0" i="1" u="none" strike="noStrike" baseline="0" dirty="0">
                    <a:latin typeface="MMaCentury-Italic"/>
                  </a:rPr>
                  <a:t>MR </a:t>
                </a:r>
                <a:r>
                  <a:rPr lang="ja-JP" altLang="en-US" sz="2400" b="0" i="0" u="none" strike="noStrike" baseline="0" dirty="0">
                    <a:latin typeface="UDReiminPr6N-Light"/>
                  </a:rPr>
                  <a:t>を満たす</a:t>
                </a:r>
                <a:r>
                  <a:rPr lang="en-US" altLang="ja-JP" sz="2400" b="0" i="1" u="none" strike="noStrike" baseline="0" dirty="0">
                    <a:latin typeface="MMaCentury-Italic"/>
                  </a:rPr>
                  <a:t>Y</a:t>
                </a:r>
                <a:r>
                  <a:rPr lang="en-US" altLang="ja-JP" sz="2400" dirty="0">
                    <a:latin typeface="MMaEtc-Regular"/>
                  </a:rPr>
                  <a:t>’</a:t>
                </a:r>
                <a:r>
                  <a:rPr lang="ja-JP" altLang="en-US" sz="2400" b="0" i="0" u="none" strike="noStrike" baseline="0" dirty="0">
                    <a:latin typeface="UDReiminPr6N-Light"/>
                  </a:rPr>
                  <a:t>＝</a:t>
                </a:r>
                <a:r>
                  <a:rPr lang="en-US" altLang="ja-JP" sz="2400" b="0" i="0" u="none" strike="noStrike" baseline="0" dirty="0">
                    <a:latin typeface="CenturyStd-Book"/>
                  </a:rPr>
                  <a:t>500 </a:t>
                </a:r>
                <a:r>
                  <a:rPr lang="ja-JP" altLang="en-US" sz="2400" b="0" i="0" u="none" strike="noStrike" baseline="0" dirty="0">
                    <a:latin typeface="UDReiminPr6N-Light"/>
                  </a:rPr>
                  <a:t>が供給量</a:t>
                </a:r>
                <a:r>
                  <a:rPr lang="ja-JP" altLang="en-US" sz="2400" dirty="0">
                    <a:latin typeface="UDReiminPr6N-Light"/>
                  </a:rPr>
                  <a:t>、</a:t>
                </a:r>
                <a:r>
                  <a:rPr lang="pt-BR" altLang="ja-JP" sz="2400" b="0" i="1" u="none" strike="noStrike" baseline="0" dirty="0">
                    <a:latin typeface="MMaCentury-Italic"/>
                  </a:rPr>
                  <a:t>P’</a:t>
                </a:r>
                <a:r>
                  <a:rPr lang="ja-JP" altLang="pt-BR" sz="2400" b="0" i="0" u="none" strike="noStrike" baseline="0" dirty="0">
                    <a:latin typeface="UDReiminPr6N-Light"/>
                  </a:rPr>
                  <a:t>＝</a:t>
                </a:r>
                <a:r>
                  <a:rPr lang="pt-BR" altLang="ja-JP" sz="2400" b="0" i="0" u="none" strike="noStrike" baseline="0" dirty="0">
                    <a:latin typeface="CenturyStd-Book"/>
                  </a:rPr>
                  <a:t>1100 </a:t>
                </a:r>
                <a:r>
                  <a:rPr lang="ja-JP" altLang="en-US" sz="2400" b="0" i="0" u="none" strike="noStrike" baseline="0" dirty="0">
                    <a:latin typeface="UDReiminPr6N-Light"/>
                  </a:rPr>
                  <a:t>に上昇</a:t>
                </a:r>
                <a:endParaRPr lang="en-US" altLang="ja-JP" sz="2400" b="0" i="0" u="none" strike="noStrike" baseline="0" dirty="0">
                  <a:latin typeface="UDReiminPr6N-Light"/>
                </a:endParaRPr>
              </a:p>
              <a:p>
                <a:pPr algn="l"/>
                <a:r>
                  <a:rPr kumimoji="1" lang="en-US" altLang="ja-JP" sz="2400" dirty="0">
                    <a:latin typeface="UDReiminPr6N-Light"/>
                  </a:rPr>
                  <a:t>CS=</a:t>
                </a:r>
                <a:r>
                  <a:rPr lang="en-US" altLang="ja-JP" sz="1800" dirty="0">
                    <a:effectLst/>
                    <a:ea typeface="ＭＳ 明朝" panose="02020609040205080304" pitchFamily="17" charset="-128"/>
                    <a:cs typeface="Times New Roman" panose="02020603050405020304" pitchFamily="18" charset="0"/>
                  </a:rPr>
                  <a:t> </a:t>
                </a:r>
                <a14:m>
                  <m:oMath xmlns:m="http://schemas.openxmlformats.org/officeDocument/2006/math">
                    <m:r>
                      <a:rPr lang="en-US" altLang="ja-JP" sz="2400" b="0" i="1" smtClean="0">
                        <a:effectLst/>
                        <a:latin typeface="Cambria Math" panose="02040503050406030204" pitchFamily="18" charset="0"/>
                        <a:ea typeface="ＭＳ 明朝" panose="02020609040205080304" pitchFamily="17" charset="-128"/>
                        <a:cs typeface="Times New Roman" panose="02020603050405020304" pitchFamily="18" charset="0"/>
                      </a:rPr>
                      <m:t>5</m:t>
                    </m:r>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00×</m:t>
                    </m:r>
                    <m:r>
                      <a:rPr lang="en-US" altLang="ja-JP" sz="2400" b="0" i="1" smtClean="0">
                        <a:effectLst/>
                        <a:latin typeface="Cambria Math" panose="02040503050406030204" pitchFamily="18" charset="0"/>
                        <a:ea typeface="ＭＳ 明朝" panose="02020609040205080304" pitchFamily="17" charset="-128"/>
                        <a:cs typeface="Times New Roman" panose="02020603050405020304" pitchFamily="18" charset="0"/>
                      </a:rPr>
                      <m:t>5</m:t>
                    </m:r>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00×</m:t>
                    </m:r>
                    <m:f>
                      <m:fPr>
                        <m:ctrlPr>
                          <a:rPr lang="ja-JP" altLang="ja-JP" sz="2400" i="1">
                            <a:effectLst/>
                            <a:latin typeface="Cambria Math" panose="02040503050406030204" pitchFamily="18" charset="0"/>
                            <a:ea typeface="Cambria Math" panose="02040503050406030204" pitchFamily="18" charset="0"/>
                          </a:rPr>
                        </m:ctrlPr>
                      </m:fPr>
                      <m:num>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1</m:t>
                        </m:r>
                      </m:num>
                      <m:den>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2</m:t>
                        </m:r>
                      </m:den>
                    </m:f>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m:t>
                    </m:r>
                    <m:r>
                      <a:rPr lang="en-US" altLang="ja-JP" sz="2400" b="0" i="1" smtClean="0">
                        <a:effectLst/>
                        <a:latin typeface="Cambria Math" panose="02040503050406030204" pitchFamily="18" charset="0"/>
                        <a:ea typeface="ＭＳ 明朝" panose="02020609040205080304" pitchFamily="17" charset="-128"/>
                        <a:cs typeface="Times New Roman" panose="02020603050405020304" pitchFamily="18" charset="0"/>
                      </a:rPr>
                      <m:t>125</m:t>
                    </m:r>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000</m:t>
                    </m:r>
                  </m:oMath>
                </a14:m>
                <a:endParaRPr kumimoji="1" lang="en-US" altLang="ja-JP" sz="2400" dirty="0"/>
              </a:p>
              <a:p>
                <a:pPr algn="l"/>
                <a:r>
                  <a:rPr kumimoji="1" lang="ja-JP" altLang="en-US" sz="2400" dirty="0"/>
                  <a:t>関税収入＝</a:t>
                </a:r>
                <a:r>
                  <a:rPr kumimoji="1" lang="en-US" altLang="ja-JP" sz="2400" dirty="0"/>
                  <a:t>200×500=100000</a:t>
                </a:r>
              </a:p>
              <a:p>
                <a:pPr algn="l"/>
                <a:r>
                  <a:rPr lang="en-US" altLang="ja-JP" sz="2400" dirty="0"/>
                  <a:t>TS</a:t>
                </a:r>
                <a:r>
                  <a:rPr lang="ja-JP" altLang="en-US" sz="2400" dirty="0"/>
                  <a:t>＝</a:t>
                </a:r>
                <a:r>
                  <a:rPr lang="en-US" altLang="ja-JP" sz="2400" dirty="0"/>
                  <a:t>125000+100000=225000</a:t>
                </a:r>
              </a:p>
              <a:p>
                <a:pPr marL="0" indent="0" algn="l">
                  <a:buNone/>
                </a:pPr>
                <a:r>
                  <a:rPr kumimoji="1" lang="en-US" altLang="ja-JP" sz="2400" dirty="0">
                    <a:sym typeface="Wingdings" panose="05000000000000000000" pitchFamily="2" charset="2"/>
                  </a:rPr>
                  <a:t></a:t>
                </a:r>
                <a:r>
                  <a:rPr kumimoji="1" lang="ja-JP" altLang="en-US" sz="2400" dirty="0">
                    <a:sym typeface="Wingdings" panose="05000000000000000000" pitchFamily="2" charset="2"/>
                  </a:rPr>
                  <a:t>経済厚生改善</a:t>
                </a:r>
                <a:endParaRPr kumimoji="1" lang="en-US" altLang="ja-JP" sz="2400" dirty="0"/>
              </a:p>
              <a:p>
                <a:pPr marL="0" indent="0">
                  <a:buNone/>
                </a:pPr>
                <a:endParaRPr kumimoji="1" lang="ja-JP" altLang="en-US" sz="3600" dirty="0"/>
              </a:p>
            </p:txBody>
          </p:sp>
        </mc:Choice>
        <mc:Fallback xmlns="">
          <p:sp>
            <p:nvSpPr>
              <p:cNvPr id="3" name="コンテンツ プレースホルダー 2">
                <a:extLst>
                  <a:ext uri="{FF2B5EF4-FFF2-40B4-BE49-F238E27FC236}">
                    <a16:creationId xmlns:a16="http://schemas.microsoft.com/office/drawing/2014/main" id="{94820918-45B1-AC32-9D3D-A23C9A73692D}"/>
                  </a:ext>
                </a:extLst>
              </p:cNvPr>
              <p:cNvSpPr>
                <a:spLocks noGrp="1" noRot="1" noChangeAspect="1" noMove="1" noResize="1" noEditPoints="1" noAdjustHandles="1" noChangeArrowheads="1" noChangeShapeType="1" noTextEdit="1"/>
              </p:cNvSpPr>
              <p:nvPr>
                <p:ph sz="half" idx="1"/>
              </p:nvPr>
            </p:nvSpPr>
            <p:spPr>
              <a:xfrm>
                <a:off x="336550" y="883742"/>
                <a:ext cx="4933950" cy="5663108"/>
              </a:xfrm>
              <a:blipFill>
                <a:blip r:embed="rId3"/>
                <a:stretch>
                  <a:fillRect l="-1852" t="-258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139767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3510F8-D78E-2BC1-3E39-2A35253D8F26}"/>
              </a:ext>
            </a:extLst>
          </p:cNvPr>
          <p:cNvSpPr>
            <a:spLocks noGrp="1"/>
          </p:cNvSpPr>
          <p:nvPr>
            <p:ph type="title"/>
          </p:nvPr>
        </p:nvSpPr>
        <p:spPr>
          <a:xfrm>
            <a:off x="996950" y="365125"/>
            <a:ext cx="10356850" cy="492125"/>
          </a:xfrm>
        </p:spPr>
        <p:txBody>
          <a:bodyPr>
            <a:normAutofit/>
          </a:bodyPr>
          <a:lstStyle/>
          <a:p>
            <a:r>
              <a:rPr lang="ja-JP" altLang="en-US" sz="2800" b="1" i="0" u="none" strike="noStrike" baseline="0" dirty="0">
                <a:latin typeface="YuGoPr6N-Bold"/>
              </a:rPr>
              <a:t>寡占市場での関税の効果</a:t>
            </a:r>
            <a:endParaRPr kumimoji="1" lang="ja-JP" altLang="en-US" sz="6000" dirty="0"/>
          </a:p>
        </p:txBody>
      </p:sp>
      <p:sp>
        <p:nvSpPr>
          <p:cNvPr id="3" name="コンテンツ プレースホルダー 2">
            <a:extLst>
              <a:ext uri="{FF2B5EF4-FFF2-40B4-BE49-F238E27FC236}">
                <a16:creationId xmlns:a16="http://schemas.microsoft.com/office/drawing/2014/main" id="{A85F8EEB-3436-AD9D-7EF8-EB6742E51887}"/>
              </a:ext>
            </a:extLst>
          </p:cNvPr>
          <p:cNvSpPr>
            <a:spLocks noGrp="1"/>
          </p:cNvSpPr>
          <p:nvPr>
            <p:ph sz="half" idx="1"/>
          </p:nvPr>
        </p:nvSpPr>
        <p:spPr>
          <a:xfrm>
            <a:off x="342900" y="1073150"/>
            <a:ext cx="5753100" cy="5103813"/>
          </a:xfrm>
        </p:spPr>
        <p:txBody>
          <a:bodyPr>
            <a:normAutofit fontScale="85000" lnSpcReduction="20000"/>
          </a:bodyPr>
          <a:lstStyle/>
          <a:p>
            <a:r>
              <a:rPr kumimoji="1" lang="ja-JP" altLang="en-US" dirty="0"/>
              <a:t>寡占市場</a:t>
            </a:r>
            <a:endParaRPr kumimoji="1" lang="en-US" altLang="ja-JP" dirty="0"/>
          </a:p>
          <a:p>
            <a:pPr marL="0" indent="0">
              <a:buNone/>
            </a:pPr>
            <a:r>
              <a:rPr kumimoji="1" lang="en-US" altLang="ja-JP" dirty="0">
                <a:sym typeface="Wingdings" panose="05000000000000000000" pitchFamily="2" charset="2"/>
              </a:rPr>
              <a:t></a:t>
            </a:r>
            <a:r>
              <a:rPr kumimoji="1" lang="ja-JP" altLang="en-US" dirty="0"/>
              <a:t>各国政府が自国企業の有利となるよう外国企業を排除する政策を発動することがある</a:t>
            </a:r>
          </a:p>
          <a:p>
            <a:pPr marL="0" indent="0">
              <a:buNone/>
            </a:pPr>
            <a:r>
              <a:rPr lang="ja-JP" altLang="en-US" dirty="0"/>
              <a:t>事例：</a:t>
            </a:r>
            <a:r>
              <a:rPr kumimoji="1" lang="en-US" altLang="ja-JP" dirty="0"/>
              <a:t>2018 </a:t>
            </a:r>
            <a:r>
              <a:rPr kumimoji="1" lang="ja-JP" altLang="en-US" dirty="0"/>
              <a:t>年米トランプ政権下で安全保障上の懸念を理由に中国の通信機器大手・華為技術（ファーウェイ）などのとくにハイテク分野で中国製品を排除</a:t>
            </a:r>
            <a:endParaRPr kumimoji="1" lang="en-US" altLang="ja-JP" dirty="0"/>
          </a:p>
          <a:p>
            <a:pPr marL="0" indent="0">
              <a:buNone/>
            </a:pPr>
            <a:r>
              <a:rPr lang="en-US" altLang="ja-JP" dirty="0">
                <a:sym typeface="Wingdings" panose="05000000000000000000" pitchFamily="2" charset="2"/>
              </a:rPr>
              <a:t></a:t>
            </a:r>
            <a:r>
              <a:rPr lang="ja-JP" altLang="en-US" dirty="0">
                <a:sym typeface="Wingdings" panose="05000000000000000000" pitchFamily="2" charset="2"/>
              </a:rPr>
              <a:t>スマホ向けアプリケーションプロセッサー（</a:t>
            </a:r>
            <a:r>
              <a:rPr lang="en-US" altLang="ja-JP" dirty="0">
                <a:sym typeface="Wingdings" panose="05000000000000000000" pitchFamily="2" charset="2"/>
              </a:rPr>
              <a:t>AP</a:t>
            </a:r>
            <a:r>
              <a:rPr lang="ja-JP" altLang="en-US" dirty="0">
                <a:sym typeface="Wingdings" panose="05000000000000000000" pitchFamily="2" charset="2"/>
              </a:rPr>
              <a:t>）</a:t>
            </a:r>
            <a:r>
              <a:rPr lang="en-US" altLang="ja-JP" dirty="0">
                <a:sym typeface="Wingdings" panose="05000000000000000000" pitchFamily="2" charset="2"/>
              </a:rPr>
              <a:t>88</a:t>
            </a:r>
            <a:r>
              <a:rPr lang="ja-JP" altLang="en-US" dirty="0">
                <a:sym typeface="Wingdings" panose="05000000000000000000" pitchFamily="2" charset="2"/>
              </a:rPr>
              <a:t>％出荷減、</a:t>
            </a:r>
            <a:r>
              <a:rPr kumimoji="1" lang="ja-JP" altLang="en-US" dirty="0">
                <a:sym typeface="Wingdings" panose="05000000000000000000" pitchFamily="2" charset="2"/>
              </a:rPr>
              <a:t>米半導体大手クアルコムがシェア拡大へ</a:t>
            </a:r>
            <a:endParaRPr kumimoji="1" lang="en-US" altLang="ja-JP" dirty="0">
              <a:sym typeface="Wingdings" panose="05000000000000000000" pitchFamily="2" charset="2"/>
            </a:endParaRPr>
          </a:p>
          <a:p>
            <a:pPr marL="0" indent="0">
              <a:buNone/>
            </a:pPr>
            <a:endParaRPr kumimoji="1" lang="en-US" altLang="ja-JP" dirty="0">
              <a:sym typeface="Wingdings" panose="05000000000000000000" pitchFamily="2" charset="2"/>
            </a:endParaRPr>
          </a:p>
          <a:p>
            <a:r>
              <a:rPr kumimoji="1" lang="ja-JP" altLang="en-US" dirty="0"/>
              <a:t>米クアルコム</a:t>
            </a:r>
            <a:r>
              <a:rPr kumimoji="1" lang="en-US" altLang="ja-JP" dirty="0"/>
              <a:t>(Q)</a:t>
            </a:r>
            <a:r>
              <a:rPr kumimoji="1" lang="ja-JP" altLang="en-US" dirty="0"/>
              <a:t>と中ファーウェイ</a:t>
            </a:r>
            <a:r>
              <a:rPr kumimoji="1" lang="en-US" altLang="ja-JP" dirty="0"/>
              <a:t>(H)</a:t>
            </a:r>
            <a:r>
              <a:rPr lang="ja-JP" altLang="en-US" dirty="0"/>
              <a:t>が米市場でシェア争い</a:t>
            </a:r>
            <a:endParaRPr lang="en-US" altLang="ja-JP" dirty="0"/>
          </a:p>
          <a:p>
            <a:pPr marL="0" indent="0">
              <a:buNone/>
            </a:pPr>
            <a:r>
              <a:rPr kumimoji="1" lang="en-US" altLang="ja-JP" dirty="0">
                <a:sym typeface="Wingdings" panose="05000000000000000000" pitchFamily="2" charset="2"/>
              </a:rPr>
              <a:t>2</a:t>
            </a:r>
            <a:r>
              <a:rPr kumimoji="1" lang="ja-JP" altLang="en-US" dirty="0">
                <a:sym typeface="Wingdings" panose="05000000000000000000" pitchFamily="2" charset="2"/>
              </a:rPr>
              <a:t>社の数量競争（クールノー競争）をモデルで表す</a:t>
            </a:r>
            <a:endParaRPr kumimoji="1" lang="en-US" altLang="ja-JP" dirty="0">
              <a:sym typeface="Wingdings" panose="05000000000000000000" pitchFamily="2" charset="2"/>
            </a:endParaRPr>
          </a:p>
          <a:p>
            <a:pPr marL="0" indent="0">
              <a:buNone/>
            </a:pPr>
            <a:endParaRPr kumimoji="1" lang="ja-JP" altLang="en-US" dirty="0"/>
          </a:p>
        </p:txBody>
      </p:sp>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B57B0212-FA40-F007-4067-E1C8F9F3F9D4}"/>
                  </a:ext>
                </a:extLst>
              </p:cNvPr>
              <p:cNvSpPr>
                <a:spLocks noGrp="1"/>
              </p:cNvSpPr>
              <p:nvPr>
                <p:ph sz="half" idx="2"/>
              </p:nvPr>
            </p:nvSpPr>
            <p:spPr>
              <a:xfrm>
                <a:off x="6096000" y="996950"/>
                <a:ext cx="5911850" cy="5740400"/>
              </a:xfrm>
            </p:spPr>
            <p:txBody>
              <a:bodyPr>
                <a:normAutofit fontScale="85000" lnSpcReduction="20000"/>
              </a:bodyPr>
              <a:lstStyle/>
              <a:p>
                <a:r>
                  <a:rPr lang="ja-JP" altLang="ja-JP" dirty="0">
                    <a:effectLst/>
                    <a:latin typeface="Century" panose="02040604050505020304" pitchFamily="18" charset="0"/>
                    <a:ea typeface="ＭＳ 明朝" panose="02020609040205080304" pitchFamily="17" charset="-128"/>
                    <a:cs typeface="Times New Roman" panose="02020603050405020304" pitchFamily="18" charset="0"/>
                  </a:rPr>
                  <a:t>両企業の米国市場向け供給量</a:t>
                </a:r>
                <a14:m>
                  <m:oMath xmlns:m="http://schemas.openxmlformats.org/officeDocument/2006/math">
                    <m:r>
                      <a:rPr lang="ja-JP" altLang="en-US" i="1">
                        <a:latin typeface="Cambria Math" panose="02040503050406030204" pitchFamily="18" charset="0"/>
                        <a:ea typeface="Cambria Math" panose="02040503050406030204" pitchFamily="18" charset="0"/>
                      </a:rPr>
                      <m:t>：</m:t>
                    </m:r>
                    <m:sSup>
                      <m:sSupPr>
                        <m:ctrlPr>
                          <a:rPr lang="ja-JP" altLang="ja-JP" i="1">
                            <a:effectLst/>
                            <a:latin typeface="Cambria Math" panose="02040503050406030204" pitchFamily="18" charset="0"/>
                            <a:ea typeface="Cambria Math" panose="02040503050406030204" pitchFamily="18" charset="0"/>
                          </a:rPr>
                        </m:ctrlPr>
                      </m:sSupPr>
                      <m:e>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𝑦</m:t>
                        </m:r>
                      </m:e>
                      <m:sup>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𝑄</m:t>
                        </m:r>
                      </m:sup>
                    </m:sSup>
                  </m:oMath>
                </a14:m>
                <a:r>
                  <a:rPr lang="en-US" altLang="ja-JP" dirty="0">
                    <a:effectLst/>
                    <a:latin typeface="Century" panose="02040604050505020304" pitchFamily="18" charset="0"/>
                    <a:ea typeface="ＭＳ 明朝" panose="02020609040205080304" pitchFamily="17" charset="-128"/>
                    <a:cs typeface="Times New Roman" panose="02020603050405020304" pitchFamily="18" charset="0"/>
                  </a:rPr>
                  <a:t>, </a:t>
                </a:r>
                <a14:m>
                  <m:oMath xmlns:m="http://schemas.openxmlformats.org/officeDocument/2006/math">
                    <m:sSup>
                      <m:sSupPr>
                        <m:ctrlPr>
                          <a:rPr lang="ja-JP" altLang="ja-JP" i="1">
                            <a:effectLst/>
                            <a:latin typeface="Cambria Math" panose="02040503050406030204" pitchFamily="18" charset="0"/>
                            <a:ea typeface="Cambria Math" panose="02040503050406030204" pitchFamily="18" charset="0"/>
                          </a:rPr>
                        </m:ctrlPr>
                      </m:sSupPr>
                      <m:e>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𝑦</m:t>
                        </m:r>
                      </m:e>
                      <m:sup>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𝐻</m:t>
                        </m:r>
                      </m:sup>
                    </m:sSup>
                  </m:oMath>
                </a14:m>
                <a:endParaRPr lang="en-US" altLang="ja-JP" dirty="0">
                  <a:effectLst/>
                  <a:latin typeface="Century" panose="02040604050505020304" pitchFamily="18" charset="0"/>
                  <a:ea typeface="ＭＳ 明朝" panose="02020609040205080304" pitchFamily="17" charset="-128"/>
                  <a:cs typeface="Times New Roman" panose="02020603050405020304" pitchFamily="18" charset="0"/>
                </a:endParaRPr>
              </a:p>
              <a:p>
                <a:r>
                  <a:rPr lang="ja-JP" altLang="ja-JP" dirty="0">
                    <a:effectLst/>
                    <a:latin typeface="Century" panose="02040604050505020304" pitchFamily="18" charset="0"/>
                    <a:ea typeface="ＭＳ 明朝" panose="02020609040205080304" pitchFamily="17" charset="-128"/>
                    <a:cs typeface="Times New Roman" panose="02020603050405020304" pitchFamily="18" charset="0"/>
                  </a:rPr>
                  <a:t>費用は生産量に応じてかか</a:t>
                </a:r>
                <a:r>
                  <a:rPr lang="ja-JP" altLang="en-US" dirty="0">
                    <a:latin typeface="Century" panose="02040604050505020304" pitchFamily="18" charset="0"/>
                    <a:ea typeface="ＭＳ 明朝" panose="02020609040205080304" pitchFamily="17" charset="-128"/>
                    <a:cs typeface="Times New Roman" panose="02020603050405020304" pitchFamily="18" charset="0"/>
                  </a:rPr>
                  <a:t>り</a:t>
                </a:r>
                <a:r>
                  <a:rPr lang="ja-JP" altLang="en-US" dirty="0">
                    <a:effectLst/>
                    <a:latin typeface="Century" panose="02040604050505020304" pitchFamily="18" charset="0"/>
                    <a:ea typeface="ＭＳ 明朝" panose="02020609040205080304" pitchFamily="17" charset="-128"/>
                    <a:cs typeface="Times New Roman" panose="02020603050405020304" pitchFamily="18" charset="0"/>
                  </a:rPr>
                  <a:t>両者</a:t>
                </a:r>
                <a:r>
                  <a:rPr lang="ja-JP" altLang="ja-JP" dirty="0">
                    <a:effectLst/>
                    <a:latin typeface="Century" panose="02040604050505020304" pitchFamily="18" charset="0"/>
                    <a:ea typeface="ＭＳ 明朝" panose="02020609040205080304" pitchFamily="17" charset="-128"/>
                    <a:cs typeface="Times New Roman" panose="02020603050405020304" pitchFamily="18" charset="0"/>
                  </a:rPr>
                  <a:t>同じと</a:t>
                </a:r>
                <a14:m>
                  <m:oMath xmlns:m="http://schemas.openxmlformats.org/officeDocument/2006/math">
                    <m:sSub>
                      <m:sSubPr>
                        <m:ctrlPr>
                          <a:rPr lang="ja-JP" altLang="ja-JP" i="1">
                            <a:effectLst/>
                            <a:latin typeface="Cambria Math" panose="02040503050406030204" pitchFamily="18" charset="0"/>
                            <a:ea typeface="Cambria Math" panose="02040503050406030204" pitchFamily="18" charset="0"/>
                          </a:rPr>
                        </m:ctrlPr>
                      </m:sSubPr>
                      <m:e>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𝐶</m:t>
                        </m:r>
                      </m:e>
                      <m:sub>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𝑄</m:t>
                        </m:r>
                      </m:sub>
                    </m:sSub>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=20</m:t>
                    </m:r>
                    <m:sSup>
                      <m:sSupPr>
                        <m:ctrlPr>
                          <a:rPr lang="ja-JP" altLang="ja-JP" i="1">
                            <a:effectLst/>
                            <a:latin typeface="Cambria Math" panose="02040503050406030204" pitchFamily="18" charset="0"/>
                            <a:ea typeface="Cambria Math" panose="02040503050406030204" pitchFamily="18" charset="0"/>
                          </a:rPr>
                        </m:ctrlPr>
                      </m:sSupPr>
                      <m:e>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𝑦</m:t>
                        </m:r>
                      </m:e>
                      <m:sup>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𝑄</m:t>
                        </m:r>
                      </m:sup>
                    </m:sSup>
                  </m:oMath>
                </a14:m>
                <a:r>
                  <a:rPr lang="en-US" altLang="ja-JP" dirty="0">
                    <a:effectLst/>
                    <a:latin typeface="Century" panose="02040604050505020304" pitchFamily="18" charset="0"/>
                    <a:ea typeface="ＭＳ 明朝" panose="02020609040205080304" pitchFamily="17" charset="-128"/>
                    <a:cs typeface="Times New Roman" panose="02020603050405020304" pitchFamily="18" charset="0"/>
                  </a:rPr>
                  <a:t>, </a:t>
                </a:r>
                <a14:m>
                  <m:oMath xmlns:m="http://schemas.openxmlformats.org/officeDocument/2006/math">
                    <m:sSub>
                      <m:sSubPr>
                        <m:ctrlPr>
                          <a:rPr lang="ja-JP" altLang="ja-JP" i="1">
                            <a:effectLst/>
                            <a:latin typeface="Cambria Math" panose="02040503050406030204" pitchFamily="18" charset="0"/>
                            <a:ea typeface="Cambria Math" panose="02040503050406030204" pitchFamily="18" charset="0"/>
                          </a:rPr>
                        </m:ctrlPr>
                      </m:sSubPr>
                      <m:e>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𝐶</m:t>
                        </m:r>
                      </m:e>
                      <m:sub>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𝐻</m:t>
                        </m:r>
                      </m:sub>
                    </m:sSub>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=20</m:t>
                    </m:r>
                    <m:sSup>
                      <m:sSupPr>
                        <m:ctrlPr>
                          <a:rPr lang="ja-JP" altLang="ja-JP" i="1">
                            <a:effectLst/>
                            <a:latin typeface="Cambria Math" panose="02040503050406030204" pitchFamily="18" charset="0"/>
                            <a:ea typeface="Cambria Math" panose="02040503050406030204" pitchFamily="18" charset="0"/>
                          </a:rPr>
                        </m:ctrlPr>
                      </m:sSupPr>
                      <m:e>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𝑦</m:t>
                        </m:r>
                      </m:e>
                      <m:sup>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𝐻</m:t>
                        </m:r>
                      </m:sup>
                    </m:sSup>
                  </m:oMath>
                </a14:m>
                <a:endParaRPr lang="en-US" altLang="ja-JP" dirty="0">
                  <a:effectLst/>
                  <a:latin typeface="Century" panose="02040604050505020304" pitchFamily="18" charset="0"/>
                  <a:ea typeface="ＭＳ 明朝" panose="02020609040205080304" pitchFamily="17" charset="-128"/>
                  <a:cs typeface="Times New Roman" panose="02020603050405020304" pitchFamily="18" charset="0"/>
                </a:endParaRPr>
              </a:p>
              <a:p>
                <a:r>
                  <a:rPr lang="ja-JP" altLang="ja-JP" dirty="0">
                    <a:effectLst/>
                    <a:latin typeface="Century" panose="02040604050505020304" pitchFamily="18" charset="0"/>
                    <a:ea typeface="ＭＳ 明朝" panose="02020609040205080304" pitchFamily="17" charset="-128"/>
                    <a:cs typeface="Times New Roman" panose="02020603050405020304" pitchFamily="18" charset="0"/>
                  </a:rPr>
                  <a:t>両社の製品は同質、米国市場の需要関数</a:t>
                </a:r>
                <a14:m>
                  <m:oMath xmlns:m="http://schemas.openxmlformats.org/officeDocument/2006/math">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𝐷</m:t>
                    </m:r>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m:t>
                    </m:r>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𝑃</m:t>
                    </m:r>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+500</m:t>
                    </m:r>
                  </m:oMath>
                </a14:m>
                <a:endParaRPr kumimoji="1" lang="en-US" altLang="ja-JP" dirty="0"/>
              </a:p>
              <a:p>
                <a:pPr indent="133350" algn="just"/>
                <a:r>
                  <a:rPr lang="ja-JP" altLang="ja-JP" kern="100" dirty="0">
                    <a:effectLst/>
                    <a:latin typeface="Century" panose="02040604050505020304" pitchFamily="18" charset="0"/>
                    <a:ea typeface="ＭＳ 明朝" panose="02020609040205080304" pitchFamily="17" charset="-128"/>
                    <a:cs typeface="Times New Roman" panose="02020603050405020304" pitchFamily="18" charset="0"/>
                  </a:rPr>
                  <a:t>クアルコムの利潤（</a:t>
                </a:r>
                <a14:m>
                  <m:oMath xmlns:m="http://schemas.openxmlformats.org/officeDocument/2006/math">
                    <m:sSup>
                      <m:sSupPr>
                        <m:ctrlPr>
                          <a:rPr lang="ja-JP" altLang="ja-JP"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𝜋</m:t>
                        </m:r>
                      </m:e>
                      <m:sup>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𝑄</m:t>
                        </m:r>
                      </m:sup>
                    </m:sSup>
                  </m:oMath>
                </a14:m>
                <a:r>
                  <a:rPr lang="ja-JP" altLang="ja-JP" kern="100" dirty="0">
                    <a:effectLst/>
                    <a:latin typeface="Century" panose="02040604050505020304" pitchFamily="18" charset="0"/>
                    <a:ea typeface="ＭＳ 明朝" panose="02020609040205080304" pitchFamily="17" charset="-128"/>
                    <a:cs typeface="Times New Roman" panose="02020603050405020304" pitchFamily="18" charset="0"/>
                  </a:rPr>
                  <a:t>）収入—</a:t>
                </a:r>
                <a:r>
                  <a:rPr lang="ja-JP" altLang="en-US" kern="100" dirty="0">
                    <a:latin typeface="Century" panose="02040604050505020304" pitchFamily="18" charset="0"/>
                    <a:ea typeface="ＭＳ 明朝" panose="02020609040205080304" pitchFamily="17" charset="-128"/>
                    <a:cs typeface="Times New Roman" panose="02020603050405020304" pitchFamily="18" charset="0"/>
                  </a:rPr>
                  <a:t>費用</a:t>
                </a:r>
                <a:endParaRPr lang="en-US" altLang="ja-JP"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r>
                  <a:rPr lang="en-US" altLang="ja-JP" kern="100" dirty="0">
                    <a:latin typeface="Century" panose="02040604050505020304" pitchFamily="18" charset="0"/>
                    <a:ea typeface="ＭＳ 明朝" panose="02020609040205080304" pitchFamily="17" charset="-128"/>
                    <a:cs typeface="Times New Roman" panose="02020603050405020304" pitchFamily="18" charset="0"/>
                    <a:sym typeface="Wingdings" panose="05000000000000000000" pitchFamily="2" charset="2"/>
                  </a:rPr>
                  <a:t></a:t>
                </a:r>
                <a14:m>
                  <m:oMath xmlns:m="http://schemas.openxmlformats.org/officeDocument/2006/math">
                    <m:sSup>
                      <m:sSupPr>
                        <m:ctrlPr>
                          <a:rPr lang="ja-JP" altLang="ja-JP"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𝜋</m:t>
                        </m:r>
                      </m:e>
                      <m:sup>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𝑄</m:t>
                        </m:r>
                      </m:sup>
                    </m:sSup>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m:t>
                    </m:r>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𝑃</m:t>
                    </m:r>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m:t>
                    </m:r>
                    <m:sSup>
                      <m:sSupPr>
                        <m:ctrlPr>
                          <a:rPr lang="ja-JP" altLang="ja-JP"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𝑦</m:t>
                        </m:r>
                      </m:e>
                      <m:sup>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𝑄</m:t>
                        </m:r>
                      </m:sup>
                    </m:sSup>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−20</m:t>
                    </m:r>
                    <m:sSup>
                      <m:sSupPr>
                        <m:ctrlPr>
                          <a:rPr lang="ja-JP" altLang="ja-JP"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𝑦</m:t>
                        </m:r>
                      </m:e>
                      <m:sup>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𝑄</m:t>
                        </m:r>
                      </m:sup>
                    </m:sSup>
                  </m:oMath>
                </a14:m>
                <a:endParaRPr lang="en-US" altLang="ja-JP"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r>
                  <a:rPr lang="ja-JP" altLang="ja-JP" kern="100" dirty="0">
                    <a:effectLst/>
                    <a:latin typeface="Century" panose="02040604050505020304" pitchFamily="18" charset="0"/>
                    <a:ea typeface="ＭＳ 明朝" panose="02020609040205080304" pitchFamily="17" charset="-128"/>
                    <a:cs typeface="Times New Roman" panose="02020603050405020304" pitchFamily="18" charset="0"/>
                  </a:rPr>
                  <a:t>数量を価格に対応させた逆需要関数は、需要を供給に置換</a:t>
                </a:r>
                <a:r>
                  <a:rPr lang="en-US" altLang="ja-JP" kern="100" dirty="0">
                    <a:effectLst/>
                    <a:latin typeface="Century" panose="02040604050505020304" pitchFamily="18" charset="0"/>
                    <a:ea typeface="ＭＳ 明朝" panose="02020609040205080304" pitchFamily="17" charset="-128"/>
                    <a:cs typeface="Times New Roman" panose="02020603050405020304" pitchFamily="18" charset="0"/>
                    <a:sym typeface="Wingdings" panose="05000000000000000000" pitchFamily="2" charset="2"/>
                  </a:rPr>
                  <a:t></a:t>
                </a:r>
                <a14:m>
                  <m:oMath xmlns:m="http://schemas.openxmlformats.org/officeDocument/2006/math">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𝐷</m:t>
                    </m:r>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m:t>
                    </m:r>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𝑌</m:t>
                    </m:r>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m:t>
                    </m:r>
                    <m:sSup>
                      <m:sSupPr>
                        <m:ctrlPr>
                          <a:rPr lang="ja-JP" altLang="ja-JP"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𝑦</m:t>
                        </m:r>
                      </m:e>
                      <m:sup>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𝑄</m:t>
                        </m:r>
                      </m:sup>
                    </m:sSup>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m:t>
                    </m:r>
                    <m:sSup>
                      <m:sSupPr>
                        <m:ctrlPr>
                          <a:rPr lang="ja-JP" altLang="ja-JP"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𝑦</m:t>
                        </m:r>
                      </m:e>
                      <m:sup>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𝐻</m:t>
                        </m:r>
                      </m:sup>
                    </m:sSup>
                  </m:oMath>
                </a14:m>
                <a:endParaRPr lang="en-US" altLang="ja-JP" i="1" kern="100" dirty="0">
                  <a:effectLst/>
                  <a:latin typeface="Cambria Math" panose="02040503050406030204" pitchFamily="18" charset="0"/>
                  <a:ea typeface="ＭＳ 明朝" panose="02020609040205080304" pitchFamily="17" charset="-128"/>
                  <a:cs typeface="Times New Roman" panose="02020603050405020304" pitchFamily="18" charset="0"/>
                </a:endParaRPr>
              </a:p>
              <a:p>
                <a:pPr indent="0" algn="just">
                  <a:buNone/>
                </a:pPr>
                <a:r>
                  <a:rPr lang="en-US" altLang="ja-JP" kern="100" dirty="0">
                    <a:effectLst/>
                    <a:ea typeface="ＭＳ 明朝" panose="02020609040205080304" pitchFamily="17" charset="-128"/>
                    <a:cs typeface="Times New Roman" panose="02020603050405020304" pitchFamily="18" charset="0"/>
                    <a:sym typeface="Wingdings" panose="05000000000000000000" pitchFamily="2" charset="2"/>
                  </a:rPr>
                  <a:t></a:t>
                </a:r>
                <a14:m>
                  <m:oMath xmlns:m="http://schemas.openxmlformats.org/officeDocument/2006/math">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𝑃</m:t>
                    </m:r>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m:t>
                    </m:r>
                    <m:d>
                      <m:dPr>
                        <m:ctrlPr>
                          <a:rPr lang="ja-JP" altLang="ja-JP" i="1" kern="100">
                            <a:effectLst/>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ja-JP" altLang="ja-JP"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𝑦</m:t>
                            </m:r>
                          </m:e>
                          <m:sup>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𝑄</m:t>
                            </m:r>
                          </m:sup>
                        </m:sSup>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m:t>
                        </m:r>
                        <m:sSup>
                          <m:sSupPr>
                            <m:ctrlPr>
                              <a:rPr lang="ja-JP" altLang="ja-JP"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𝑦</m:t>
                            </m:r>
                          </m:e>
                          <m:sup>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𝐻</m:t>
                            </m:r>
                          </m:sup>
                        </m:sSup>
                      </m:e>
                    </m:d>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+500</m:t>
                    </m:r>
                  </m:oMath>
                </a14:m>
                <a:endParaRPr lang="en-US" altLang="ja-JP" kern="100" dirty="0">
                  <a:effectLst/>
                  <a:ea typeface="ＭＳ 明朝" panose="02020609040205080304" pitchFamily="17" charset="-128"/>
                  <a:cs typeface="Times New Roman" panose="02020603050405020304" pitchFamily="18" charset="0"/>
                </a:endParaRPr>
              </a:p>
              <a:p>
                <a:pPr indent="0" algn="just">
                  <a:buNone/>
                </a:pPr>
                <a:r>
                  <a:rPr lang="ja-JP" altLang="ja-JP" kern="100" dirty="0">
                    <a:effectLst/>
                    <a:latin typeface="Century" panose="02040604050505020304" pitchFamily="18" charset="0"/>
                    <a:ea typeface="ＭＳ 明朝" panose="02020609040205080304" pitchFamily="17" charset="-128"/>
                    <a:cs typeface="Times New Roman" panose="02020603050405020304" pitchFamily="18" charset="0"/>
                  </a:rPr>
                  <a:t>これを利潤に代入すると、</a:t>
                </a:r>
                <a:endParaRPr lang="en-US" altLang="ja-JP"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14:m>
                  <m:oMathPara xmlns:m="http://schemas.openxmlformats.org/officeDocument/2006/math">
                    <m:oMathParaPr>
                      <m:jc m:val="centerGroup"/>
                    </m:oMathParaPr>
                    <m:oMath xmlns:m="http://schemas.openxmlformats.org/officeDocument/2006/math">
                      <m:sSup>
                        <m:sSupPr>
                          <m:ctrlPr>
                            <a:rPr lang="ja-JP" altLang="ja-JP"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𝜋</m:t>
                          </m:r>
                        </m:e>
                        <m:sup>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𝑄</m:t>
                          </m:r>
                        </m:sup>
                      </m:sSup>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m:t>
                      </m:r>
                      <m:d>
                        <m:dPr>
                          <m:begChr m:val="{"/>
                          <m:endChr m:val="}"/>
                          <m:ctrlPr>
                            <a:rPr lang="ja-JP" altLang="ja-JP"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m:t>
                          </m:r>
                          <m:d>
                            <m:dPr>
                              <m:ctrlPr>
                                <a:rPr lang="ja-JP" altLang="ja-JP" i="1" kern="100">
                                  <a:effectLst/>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ja-JP" altLang="ja-JP"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𝑦</m:t>
                                  </m:r>
                                </m:e>
                                <m:sup>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𝑄</m:t>
                                  </m:r>
                                </m:sup>
                              </m:sSup>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m:t>
                              </m:r>
                              <m:sSup>
                                <m:sSupPr>
                                  <m:ctrlPr>
                                    <a:rPr lang="ja-JP" altLang="ja-JP"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𝑦</m:t>
                                  </m:r>
                                </m:e>
                                <m:sup>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𝐻</m:t>
                                  </m:r>
                                </m:sup>
                              </m:sSup>
                            </m:e>
                          </m:d>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+500</m:t>
                          </m:r>
                        </m:e>
                      </m:d>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m:t>
                      </m:r>
                      <m:sSup>
                        <m:sSupPr>
                          <m:ctrlPr>
                            <a:rPr lang="ja-JP" altLang="ja-JP"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𝑦</m:t>
                          </m:r>
                        </m:e>
                        <m:sup>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𝑄</m:t>
                          </m:r>
                        </m:sup>
                      </m:sSup>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−20</m:t>
                      </m:r>
                      <m:sSup>
                        <m:sSupPr>
                          <m:ctrlPr>
                            <a:rPr lang="ja-JP" altLang="ja-JP"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𝑦</m:t>
                          </m:r>
                        </m:e>
                        <m:sup>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𝑄</m:t>
                          </m:r>
                        </m:sup>
                      </m:sSup>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m:t>
                      </m:r>
                      <m:sSup>
                        <m:sSupPr>
                          <m:ctrlPr>
                            <a:rPr lang="ja-JP" altLang="ja-JP"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𝑦</m:t>
                          </m:r>
                        </m:e>
                        <m:sup>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𝐻</m:t>
                          </m:r>
                        </m:sup>
                      </m:sSup>
                      <m:sSup>
                        <m:sSupPr>
                          <m:ctrlPr>
                            <a:rPr lang="ja-JP" altLang="ja-JP"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𝑦</m:t>
                          </m:r>
                        </m:e>
                        <m:sup>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𝑄</m:t>
                          </m:r>
                        </m:sup>
                      </m:sSup>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m:t>
                      </m:r>
                      <m:sSup>
                        <m:sSupPr>
                          <m:ctrlPr>
                            <a:rPr lang="ja-JP" altLang="ja-JP" i="1" kern="100">
                              <a:effectLst/>
                              <a:latin typeface="Cambria Math" panose="02040503050406030204" pitchFamily="18" charset="0"/>
                              <a:ea typeface="Cambria Math" panose="02040503050406030204" pitchFamily="18" charset="0"/>
                              <a:cs typeface="Times New Roman" panose="02020603050405020304" pitchFamily="18" charset="0"/>
                            </a:rPr>
                          </m:ctrlPr>
                        </m:sSupPr>
                        <m:e>
                          <m:sSup>
                            <m:sSupPr>
                              <m:ctrlPr>
                                <a:rPr lang="ja-JP" altLang="ja-JP"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𝑦</m:t>
                              </m:r>
                            </m:e>
                            <m:sup>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𝑄</m:t>
                              </m:r>
                            </m:sup>
                          </m:sSup>
                        </m:e>
                        <m:sup>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2</m:t>
                          </m:r>
                        </m:sup>
                      </m:sSup>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+480</m:t>
                      </m:r>
                      <m:sSup>
                        <m:sSupPr>
                          <m:ctrlPr>
                            <a:rPr lang="ja-JP" altLang="ja-JP"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𝑦</m:t>
                          </m:r>
                        </m:e>
                        <m:sup>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𝑄</m:t>
                          </m:r>
                        </m:sup>
                      </m:sSup>
                    </m:oMath>
                  </m:oMathPara>
                </a14:m>
                <a:endParaRPr lang="en-US" altLang="ja-JP" i="1" kern="100" dirty="0">
                  <a:effectLst/>
                  <a:latin typeface="Cambria Math" panose="02040503050406030204" pitchFamily="18" charset="0"/>
                  <a:ea typeface="Cambria Math" panose="02040503050406030204" pitchFamily="18" charset="0"/>
                  <a:cs typeface="Times New Roman" panose="02020603050405020304" pitchFamily="18" charset="0"/>
                </a:endParaRPr>
              </a:p>
              <a:p>
                <a:r>
                  <a:rPr kumimoji="1" lang="ja-JP" altLang="en-US" dirty="0"/>
                  <a:t>ファーウェイの利潤も同様に</a:t>
                </a:r>
                <a:endParaRPr kumimoji="1" lang="en-US" altLang="ja-JP" dirty="0"/>
              </a:p>
              <a:p>
                <a14:m>
                  <m:oMath xmlns:m="http://schemas.openxmlformats.org/officeDocument/2006/math">
                    <m:sSup>
                      <m:sSupPr>
                        <m:ctrlPr>
                          <a:rPr lang="ja-JP" altLang="ja-JP"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𝜋</m:t>
                        </m:r>
                      </m:e>
                      <m:sup>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𝐻</m:t>
                        </m:r>
                      </m:sup>
                    </m:sSup>
                    <m:sSup>
                      <m:sSupPr>
                        <m:ctrlPr>
                          <a:rPr lang="ja-JP" altLang="ja-JP"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m:t>
                        </m:r>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𝑦</m:t>
                        </m:r>
                      </m:e>
                      <m:sup>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𝑄</m:t>
                        </m:r>
                      </m:sup>
                    </m:sSup>
                    <m:sSup>
                      <m:sSupPr>
                        <m:ctrlPr>
                          <a:rPr lang="ja-JP" altLang="ja-JP"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𝑦</m:t>
                        </m:r>
                      </m:e>
                      <m:sup>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𝐻</m:t>
                        </m:r>
                      </m:sup>
                    </m:sSup>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m:t>
                    </m:r>
                    <m:sSup>
                      <m:sSupPr>
                        <m:ctrlPr>
                          <a:rPr lang="ja-JP" altLang="ja-JP" i="1" kern="100">
                            <a:effectLst/>
                            <a:latin typeface="Cambria Math" panose="02040503050406030204" pitchFamily="18" charset="0"/>
                            <a:ea typeface="Cambria Math" panose="02040503050406030204" pitchFamily="18" charset="0"/>
                            <a:cs typeface="Times New Roman" panose="02020603050405020304" pitchFamily="18" charset="0"/>
                          </a:rPr>
                        </m:ctrlPr>
                      </m:sSupPr>
                      <m:e>
                        <m:sSup>
                          <m:sSupPr>
                            <m:ctrlPr>
                              <a:rPr lang="ja-JP" altLang="ja-JP"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𝑦</m:t>
                            </m:r>
                          </m:e>
                          <m:sup>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𝐻</m:t>
                            </m:r>
                          </m:sup>
                        </m:sSup>
                      </m:e>
                      <m:sup>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2</m:t>
                        </m:r>
                      </m:sup>
                    </m:sSup>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+480</m:t>
                    </m:r>
                    <m:sSup>
                      <m:sSupPr>
                        <m:ctrlPr>
                          <a:rPr lang="ja-JP" altLang="ja-JP"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𝑦</m:t>
                        </m:r>
                      </m:e>
                      <m:sup>
                        <m:r>
                          <a:rPr lang="en-US" altLang="ja-JP" i="1" kern="100">
                            <a:effectLst/>
                            <a:latin typeface="Cambria Math" panose="02040503050406030204" pitchFamily="18" charset="0"/>
                            <a:ea typeface="ＭＳ 明朝" panose="02020609040205080304" pitchFamily="17" charset="-128"/>
                            <a:cs typeface="Times New Roman" panose="02020603050405020304" pitchFamily="18" charset="0"/>
                          </a:rPr>
                          <m:t>𝐻</m:t>
                        </m:r>
                      </m:sup>
                    </m:sSup>
                  </m:oMath>
                </a14:m>
                <a:endParaRPr lang="ja-JP" altLang="ja-JP" kern="100" dirty="0">
                  <a:effectLst/>
                  <a:latin typeface="Century" panose="02040604050505020304" pitchFamily="18" charset="0"/>
                  <a:ea typeface="ＭＳ 明朝" panose="02020609040205080304" pitchFamily="17" charset="-128"/>
                  <a:cs typeface="Times New Roman" panose="02020603050405020304" pitchFamily="18" charset="0"/>
                </a:endParaRPr>
              </a:p>
              <a:p>
                <a:endParaRPr kumimoji="1" lang="en-US" altLang="ja-JP" dirty="0"/>
              </a:p>
            </p:txBody>
          </p:sp>
        </mc:Choice>
        <mc:Fallback xmlns="">
          <p:sp>
            <p:nvSpPr>
              <p:cNvPr id="4" name="コンテンツ プレースホルダー 3">
                <a:extLst>
                  <a:ext uri="{FF2B5EF4-FFF2-40B4-BE49-F238E27FC236}">
                    <a16:creationId xmlns:a16="http://schemas.microsoft.com/office/drawing/2014/main" id="{B57B0212-FA40-F007-4067-E1C8F9F3F9D4}"/>
                  </a:ext>
                </a:extLst>
              </p:cNvPr>
              <p:cNvSpPr>
                <a:spLocks noGrp="1" noRot="1" noChangeAspect="1" noMove="1" noResize="1" noEditPoints="1" noAdjustHandles="1" noChangeArrowheads="1" noChangeShapeType="1" noTextEdit="1"/>
              </p:cNvSpPr>
              <p:nvPr>
                <p:ph sz="half" idx="2"/>
              </p:nvPr>
            </p:nvSpPr>
            <p:spPr>
              <a:xfrm>
                <a:off x="6096000" y="996950"/>
                <a:ext cx="5911850" cy="5740400"/>
              </a:xfrm>
              <a:blipFill>
                <a:blip r:embed="rId2"/>
                <a:stretch>
                  <a:fillRect l="-1340" t="-2976" r="-154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72575846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1122</TotalTime>
  <Words>2288</Words>
  <Application>Microsoft Macintosh PowerPoint</Application>
  <PresentationFormat>Widescreen</PresentationFormat>
  <Paragraphs>151</Paragraphs>
  <Slides>17</Slides>
  <Notes>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17</vt:i4>
      </vt:variant>
    </vt:vector>
  </HeadingPairs>
  <TitlesOfParts>
    <vt:vector size="29" baseType="lpstr">
      <vt:lpstr>CenturyStd-Book</vt:lpstr>
      <vt:lpstr>MMaCentury-Italic</vt:lpstr>
      <vt:lpstr>MMaEtc-Regular</vt:lpstr>
      <vt:lpstr>UDReiminPr6N-Light</vt:lpstr>
      <vt:lpstr>游ゴシック</vt:lpstr>
      <vt:lpstr>游ゴシック Light</vt:lpstr>
      <vt:lpstr>YuGoPr6N-Bold</vt:lpstr>
      <vt:lpstr>Arial</vt:lpstr>
      <vt:lpstr>Cambria Math</vt:lpstr>
      <vt:lpstr>Century</vt:lpstr>
      <vt:lpstr>Wingdings</vt:lpstr>
      <vt:lpstr>Office テーマ</vt:lpstr>
      <vt:lpstr>第9章 貿易政策（応用編） 大国・不完全競争</vt:lpstr>
      <vt:lpstr>PowerPoint Presentation</vt:lpstr>
      <vt:lpstr>１　大国の貿易政策</vt:lpstr>
      <vt:lpstr>PowerPoint Presentation</vt:lpstr>
      <vt:lpstr>大国の関税による厚生効果</vt:lpstr>
      <vt:lpstr>大国の輸出補助金による厚生効果</vt:lpstr>
      <vt:lpstr>２　不完全競争下の関税の効果</vt:lpstr>
      <vt:lpstr>外国の独占企業に対する関税の効果</vt:lpstr>
      <vt:lpstr>寡占市場での関税の効果</vt:lpstr>
      <vt:lpstr>PowerPoint Presentation</vt:lpstr>
      <vt:lpstr>PowerPoint Presentation</vt:lpstr>
      <vt:lpstr>寡占市場での関税の厚生効果</vt:lpstr>
      <vt:lpstr>３　不完全競争下の補助金の効果</vt:lpstr>
      <vt:lpstr>ゲーム理論による説明</vt:lpstr>
      <vt:lpstr>PowerPoint Presentation</vt:lpstr>
      <vt:lpstr>PowerPoint Presentation</vt:lpstr>
      <vt:lpstr>本章の問いの答え</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第9章 貿易政策（応用編） 大国・不完全競争</dc:title>
  <dc:creator>伊藤　萬里</dc:creator>
  <cp:lastModifiedBy>Ayumu Tanaka</cp:lastModifiedBy>
  <cp:revision>19</cp:revision>
  <dcterms:created xsi:type="dcterms:W3CDTF">2023-01-31T07:35:44Z</dcterms:created>
  <dcterms:modified xsi:type="dcterms:W3CDTF">2023-11-27T23:26:13Z</dcterms:modified>
</cp:coreProperties>
</file>