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95153" autoAdjust="0"/>
  </p:normalViewPr>
  <p:slideViewPr>
    <p:cSldViewPr snapToGrid="0">
      <p:cViewPr varScale="1">
        <p:scale>
          <a:sx n="90" d="100"/>
          <a:sy n="90" d="100"/>
        </p:scale>
        <p:origin x="92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5T04:28:59.23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0,'61'0,"2"0,3 0,2 0,-6 0,-7 0,-8 0,-7 0,-7 2,-4 1,-4 2,-4 1,-1-2,-1 1,-2-2,0-1,0 2,4-1,4 0,3-1,4-2,0 0,1 0,0 0,0 3,0 0,4 0,4 0,3-3,8 0,-3 0,3 0,-4 1,-6 2,-3 0,-3 0,1-1,1-2,-2 0,-4 0,-2 1,0 2,3 0,4 0,2-1,1-2,-1 0,-2 0,-4 3,-1-1,1 1,5 0,5-3,8 0,6 0,3 0,-3 0,-8 0,-8 0,-9 0,-6 0,-6 0,-3 0,0 0,0 0,0 0,3 0,3 0,2 0,4 0,3 0,1 0,0 0,-1 0,-1 0,2 0,2 0,-1 0,-3 0,-6 0,-5 0,-2 0,-4 0,0 0,0 0,1 0,6 0,0 0,3 0,1 0,-7 0,-4 0,-7 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5T05:02:35.18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65,'58'0,"0"0,8 0,4 0,18 0,4 0,3 0,1 0,0 0,-2 0,-5 0,-4 0,-13 1,-4 1,-11 0,-3 1,25 5,-23-2,-15-2,3-3,0-1,10 0,7 0,3 0,3 0,-4 0,-6 0,-7 0,-7 0,-6 0,-1 0,0 0,4 0,5 0,3 0,4 0,1 0,5 0,0 0,2 0,3 0,1 0,8 0,8 0,8 0,11 0,-47 0,2 0,5 0,0 0,1 0,1 0,0 0,0 0,2 0,-1 0,-1 0,0 0,0 0,0 0,0 0,-1 0,0 0,-1 0,0 0,-2 0,-2 0,-2 0,-2 0,-1 0,2 0,1 0,5 0,1 0,7 0,1-1,8-1,2 0,2-3,1 0,3 0,0 0,-3 1,-1 0,-10 2,-3 0,-10 0,-1 1,36-3,-6 0,0 1,-33 3,3 0,10 0,4 0,11 0,5 0,10 0,3 0,-2 0,1 0,-29 0,-1 0,1 0,31 0,-1 0,-5 0,-3 0,-3 0,-4 0,-11 0,-4 0,-8 0,-3 0,42 0,-20-1,-11-2,-7-2,-2-1,8 0,3 1,1 0,2 1,-8 0,-5 2,0 2,-5 0,-5 0,4 0,-5 0,4 0,9 0,-1 0,-3 0,-10 0,-16 0,-9 0,-8 0,-4 0,-1 0,2 0,6 0,12 0,8 0,-1 1,-3 2,-11-1,-7 3,-3 0,-5 0,-2-1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5T05:14:43.065"/>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5856,'52'0,"14"0,10 0,6 0,9 0,2 0,-40 0,2 0,1 0,0 0,0 0,0 0,0 0,0 0,0 0,-1 0,1 0,-1 0,-4 0,0 0,47 0,-13 0,-9-3,-7-3,-8-1,-6-2,-5 2,-2 0,0 1,3 0,-1 0,-2 0,0 0,-2 3,-5-2,-1 0,-5-1,2-3,7-1,0-1,3-2,1-1,-4 3,0-3,-3-1,-5 0,0-2,0 1,1 0,4-1,3 0,6 1,8-2,5 0,9-2,1-1,0-2,-1 1,-5 3,5-1,7-1,9-5,-41 11,2-1,3 0,0-1,0 1,-1 0,-1 0,-1 0,45-14,-12 5,-3 2,-2 3,-1 2,2-1,-3 0,-3 3,-4-1,-4 1,-7 2,-7 0,-7-1,-7 1,-6 2,-7 2,-6 4,1-1,4-1,6-2,10-2,6-1,0 0,0 1,-4-1,0 3,-1 0,1 0,0-2,0-2,0-3,4-3,0-3,0-3,-1-1,-4-3,1-4,-3-1,-1-5,-2-1,-4 0,1-3,-3 0,1-3,1-1,0 0,-3 1,-1-3,0 0,0-2,1 1,1-2,0-4,-2 1,2-1,-1 0,1 1,1-1,-1-1,2-1,2-5,0-6,1-6,1-7,2-4,2-3,-18 43,0-1,0 0,-1-1,2-4,1 0,0 0,1-1,0 1,2-1,-1 1,2 1,-2 3,1 2,1 0,1 0,0 2,1 0,2 0,1 1,3-4,2 0,3-3,1 0,4-3,0 0,0-2,1 0,-4 1,0 1,-4 2,-1 1,-1 2,-2 1,-2 4,-1 0,22-39,-5 2,-4 6,0-2,4 2,3 1,3-3,3 2,-25 34,1 1,1-2,2 0,1 0,1 1,-1 0,0 2,28-30,-13 14,-14 15,-11 13,-8 8,-7 6,-4 2,-5 4,-2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5T05:14:44.466"/>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1237,'40'-45,"1"3,-2-1,1-4,-1-3,2-7,4-9,-1 0,1-4,-5 4,-7 13,-5 6,-5 9,0 3,-1 3,-5 5,-2 3,-1 2,1 1,0 1,0-2,1-3,3-3,4-1,2 2,2-2,2-2,4-3,-1 0,-3 1,-6 7,-6 6,-5 6,-5 7,-4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33298-D638-4F2C-B024-5877D595C805}" type="datetimeFigureOut">
              <a:rPr kumimoji="1" lang="ja-JP" altLang="en-US" smtClean="0"/>
              <a:t>2023/12/5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38253-0733-4C75-BD06-1637DC4CDB27}" type="slidenum">
              <a:rPr kumimoji="1" lang="ja-JP" altLang="en-US" smtClean="0"/>
              <a:t>‹#›</a:t>
            </a:fld>
            <a:endParaRPr kumimoji="1" lang="ja-JP" altLang="en-US"/>
          </a:p>
        </p:txBody>
      </p:sp>
    </p:spTree>
    <p:extLst>
      <p:ext uri="{BB962C8B-B14F-4D97-AF65-F5344CB8AC3E}">
        <p14:creationId xmlns:p14="http://schemas.microsoft.com/office/powerpoint/2010/main" val="263564481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6B38253-0733-4C75-BD06-1637DC4CDB27}" type="slidenum">
              <a:rPr kumimoji="1" lang="ja-JP" altLang="en-US" smtClean="0"/>
              <a:t>5</a:t>
            </a:fld>
            <a:endParaRPr kumimoji="1" lang="ja-JP" altLang="en-US"/>
          </a:p>
        </p:txBody>
      </p:sp>
    </p:spTree>
    <p:extLst>
      <p:ext uri="{BB962C8B-B14F-4D97-AF65-F5344CB8AC3E}">
        <p14:creationId xmlns:p14="http://schemas.microsoft.com/office/powerpoint/2010/main" val="3126133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サービス貿易の例として学生になじみのあるたとえば外食チェーンの利用（ハワイから進出したパンケーキ屋の利用や、外資系ハンバーガーチェーン店の利用など）を例に、たとえば１．サービス提供者の数の制限などを説明するとわかりやすいかと思います</a:t>
            </a:r>
          </a:p>
        </p:txBody>
      </p:sp>
      <p:sp>
        <p:nvSpPr>
          <p:cNvPr id="4" name="スライド番号プレースホルダー 3"/>
          <p:cNvSpPr>
            <a:spLocks noGrp="1"/>
          </p:cNvSpPr>
          <p:nvPr>
            <p:ph type="sldNum" sz="quarter" idx="5"/>
          </p:nvPr>
        </p:nvSpPr>
        <p:spPr/>
        <p:txBody>
          <a:bodyPr/>
          <a:lstStyle/>
          <a:p>
            <a:fld id="{16B38253-0733-4C75-BD06-1637DC4CDB27}" type="slidenum">
              <a:rPr kumimoji="1" lang="ja-JP" altLang="en-US" smtClean="0"/>
              <a:t>7</a:t>
            </a:fld>
            <a:endParaRPr kumimoji="1" lang="ja-JP" altLang="en-US"/>
          </a:p>
        </p:txBody>
      </p:sp>
    </p:spTree>
    <p:extLst>
      <p:ext uri="{BB962C8B-B14F-4D97-AF65-F5344CB8AC3E}">
        <p14:creationId xmlns:p14="http://schemas.microsoft.com/office/powerpoint/2010/main" val="923568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6BA506-2CEA-BB78-5303-03B1EAC658B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4F434EC-C4D6-BF71-B3D7-9E49D1E3DC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A3B50FD-1EF9-BE4C-F808-C3F108FAF233}"/>
              </a:ext>
            </a:extLst>
          </p:cNvPr>
          <p:cNvSpPr>
            <a:spLocks noGrp="1"/>
          </p:cNvSpPr>
          <p:nvPr>
            <p:ph type="dt" sz="half" idx="10"/>
          </p:nvPr>
        </p:nvSpPr>
        <p:spPr/>
        <p:txBody>
          <a:bodyPr/>
          <a:lstStyle/>
          <a:p>
            <a:fld id="{793E50BE-49A4-4125-9ED6-BFAF6DCF2008}"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91E9C119-B4CB-4208-0F68-2A909550F9D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25FB87-60B4-68AE-6F69-0095EAA8644E}"/>
              </a:ext>
            </a:extLst>
          </p:cNvPr>
          <p:cNvSpPr>
            <a:spLocks noGrp="1"/>
          </p:cNvSpPr>
          <p:nvPr>
            <p:ph type="sldNum" sz="quarter" idx="12"/>
          </p:nvPr>
        </p:nvSpPr>
        <p:spPr/>
        <p:txBody>
          <a:bodyPr/>
          <a:lstStyle/>
          <a:p>
            <a:fld id="{79CD1827-A6DF-43DB-B76F-081D197CF0F5}" type="slidenum">
              <a:rPr kumimoji="1" lang="ja-JP" altLang="en-US" smtClean="0"/>
              <a:t>‹#›</a:t>
            </a:fld>
            <a:endParaRPr kumimoji="1" lang="ja-JP" altLang="en-US"/>
          </a:p>
        </p:txBody>
      </p:sp>
    </p:spTree>
    <p:extLst>
      <p:ext uri="{BB962C8B-B14F-4D97-AF65-F5344CB8AC3E}">
        <p14:creationId xmlns:p14="http://schemas.microsoft.com/office/powerpoint/2010/main" val="510693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2F8044-AAA4-A9DE-A4B6-06D28F736C8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E174D83-1388-3EAD-DD62-D28ECC19E1F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5AABBD9-BEE0-2DE1-13CA-7FABE2F27541}"/>
              </a:ext>
            </a:extLst>
          </p:cNvPr>
          <p:cNvSpPr>
            <a:spLocks noGrp="1"/>
          </p:cNvSpPr>
          <p:nvPr>
            <p:ph type="dt" sz="half" idx="10"/>
          </p:nvPr>
        </p:nvSpPr>
        <p:spPr/>
        <p:txBody>
          <a:bodyPr/>
          <a:lstStyle/>
          <a:p>
            <a:fld id="{793E50BE-49A4-4125-9ED6-BFAF6DCF2008}"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C2D4214D-339F-CF9F-1B5E-A8D4DCA5A41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C5DC6B-6CFC-D326-9535-1F5ACC656929}"/>
              </a:ext>
            </a:extLst>
          </p:cNvPr>
          <p:cNvSpPr>
            <a:spLocks noGrp="1"/>
          </p:cNvSpPr>
          <p:nvPr>
            <p:ph type="sldNum" sz="quarter" idx="12"/>
          </p:nvPr>
        </p:nvSpPr>
        <p:spPr/>
        <p:txBody>
          <a:bodyPr/>
          <a:lstStyle/>
          <a:p>
            <a:fld id="{79CD1827-A6DF-43DB-B76F-081D197CF0F5}" type="slidenum">
              <a:rPr kumimoji="1" lang="ja-JP" altLang="en-US" smtClean="0"/>
              <a:t>‹#›</a:t>
            </a:fld>
            <a:endParaRPr kumimoji="1" lang="ja-JP" altLang="en-US"/>
          </a:p>
        </p:txBody>
      </p:sp>
    </p:spTree>
    <p:extLst>
      <p:ext uri="{BB962C8B-B14F-4D97-AF65-F5344CB8AC3E}">
        <p14:creationId xmlns:p14="http://schemas.microsoft.com/office/powerpoint/2010/main" val="3435217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6F76AF6-367B-AA6F-4906-71B66E4045C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331C115-7E6F-7C8F-C692-BBDBD8CA833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A0C465-A90F-41FE-EFD1-C2AB9C8EA857}"/>
              </a:ext>
            </a:extLst>
          </p:cNvPr>
          <p:cNvSpPr>
            <a:spLocks noGrp="1"/>
          </p:cNvSpPr>
          <p:nvPr>
            <p:ph type="dt" sz="half" idx="10"/>
          </p:nvPr>
        </p:nvSpPr>
        <p:spPr/>
        <p:txBody>
          <a:bodyPr/>
          <a:lstStyle/>
          <a:p>
            <a:fld id="{793E50BE-49A4-4125-9ED6-BFAF6DCF2008}"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DEEB53C4-5B49-59A5-CCFD-36B773932E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832507-FB08-E00A-D12A-FDA83399AF38}"/>
              </a:ext>
            </a:extLst>
          </p:cNvPr>
          <p:cNvSpPr>
            <a:spLocks noGrp="1"/>
          </p:cNvSpPr>
          <p:nvPr>
            <p:ph type="sldNum" sz="quarter" idx="12"/>
          </p:nvPr>
        </p:nvSpPr>
        <p:spPr/>
        <p:txBody>
          <a:bodyPr/>
          <a:lstStyle/>
          <a:p>
            <a:fld id="{79CD1827-A6DF-43DB-B76F-081D197CF0F5}" type="slidenum">
              <a:rPr kumimoji="1" lang="ja-JP" altLang="en-US" smtClean="0"/>
              <a:t>‹#›</a:t>
            </a:fld>
            <a:endParaRPr kumimoji="1" lang="ja-JP" altLang="en-US"/>
          </a:p>
        </p:txBody>
      </p:sp>
    </p:spTree>
    <p:extLst>
      <p:ext uri="{BB962C8B-B14F-4D97-AF65-F5344CB8AC3E}">
        <p14:creationId xmlns:p14="http://schemas.microsoft.com/office/powerpoint/2010/main" val="384437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679846-5F34-F88C-F89D-1009DF209F1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C8E0DE5-AB62-C9F0-C2B5-6E504F3655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8AF66A-897B-D5F9-0756-BAD41CD3F90F}"/>
              </a:ext>
            </a:extLst>
          </p:cNvPr>
          <p:cNvSpPr>
            <a:spLocks noGrp="1"/>
          </p:cNvSpPr>
          <p:nvPr>
            <p:ph type="dt" sz="half" idx="10"/>
          </p:nvPr>
        </p:nvSpPr>
        <p:spPr/>
        <p:txBody>
          <a:bodyPr/>
          <a:lstStyle/>
          <a:p>
            <a:fld id="{793E50BE-49A4-4125-9ED6-BFAF6DCF2008}"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497EFF64-0013-C326-4B56-FA52494E937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426353-B124-D6A5-E2F5-DF9A4949EB01}"/>
              </a:ext>
            </a:extLst>
          </p:cNvPr>
          <p:cNvSpPr>
            <a:spLocks noGrp="1"/>
          </p:cNvSpPr>
          <p:nvPr>
            <p:ph type="sldNum" sz="quarter" idx="12"/>
          </p:nvPr>
        </p:nvSpPr>
        <p:spPr/>
        <p:txBody>
          <a:bodyPr/>
          <a:lstStyle/>
          <a:p>
            <a:fld id="{79CD1827-A6DF-43DB-B76F-081D197CF0F5}" type="slidenum">
              <a:rPr kumimoji="1" lang="ja-JP" altLang="en-US" smtClean="0"/>
              <a:t>‹#›</a:t>
            </a:fld>
            <a:endParaRPr kumimoji="1" lang="ja-JP" altLang="en-US"/>
          </a:p>
        </p:txBody>
      </p:sp>
    </p:spTree>
    <p:extLst>
      <p:ext uri="{BB962C8B-B14F-4D97-AF65-F5344CB8AC3E}">
        <p14:creationId xmlns:p14="http://schemas.microsoft.com/office/powerpoint/2010/main" val="1598117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17719-E3DF-49C0-E5AD-3744EB4F66C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9F9C22C-2C4B-79CD-FADF-BD95264FD9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2252255-8AE8-C289-361C-512012D617A0}"/>
              </a:ext>
            </a:extLst>
          </p:cNvPr>
          <p:cNvSpPr>
            <a:spLocks noGrp="1"/>
          </p:cNvSpPr>
          <p:nvPr>
            <p:ph type="dt" sz="half" idx="10"/>
          </p:nvPr>
        </p:nvSpPr>
        <p:spPr/>
        <p:txBody>
          <a:bodyPr/>
          <a:lstStyle/>
          <a:p>
            <a:fld id="{793E50BE-49A4-4125-9ED6-BFAF6DCF2008}"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B53FF373-F98A-F18D-B7F9-809740AEA9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18453A-358D-DF2A-2635-4019F9EB767E}"/>
              </a:ext>
            </a:extLst>
          </p:cNvPr>
          <p:cNvSpPr>
            <a:spLocks noGrp="1"/>
          </p:cNvSpPr>
          <p:nvPr>
            <p:ph type="sldNum" sz="quarter" idx="12"/>
          </p:nvPr>
        </p:nvSpPr>
        <p:spPr/>
        <p:txBody>
          <a:bodyPr/>
          <a:lstStyle/>
          <a:p>
            <a:fld id="{79CD1827-A6DF-43DB-B76F-081D197CF0F5}" type="slidenum">
              <a:rPr kumimoji="1" lang="ja-JP" altLang="en-US" smtClean="0"/>
              <a:t>‹#›</a:t>
            </a:fld>
            <a:endParaRPr kumimoji="1" lang="ja-JP" altLang="en-US"/>
          </a:p>
        </p:txBody>
      </p:sp>
    </p:spTree>
    <p:extLst>
      <p:ext uri="{BB962C8B-B14F-4D97-AF65-F5344CB8AC3E}">
        <p14:creationId xmlns:p14="http://schemas.microsoft.com/office/powerpoint/2010/main" val="2709814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9912F6-AF57-33EC-AF21-C58379BEFB5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CC594E-4A3E-0E33-20B2-E7A2A58F852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A60E4EC-18EF-E6FF-7A6F-F692402D357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4398872-05A8-F0F6-E79B-C1856F21BEC4}"/>
              </a:ext>
            </a:extLst>
          </p:cNvPr>
          <p:cNvSpPr>
            <a:spLocks noGrp="1"/>
          </p:cNvSpPr>
          <p:nvPr>
            <p:ph type="dt" sz="half" idx="10"/>
          </p:nvPr>
        </p:nvSpPr>
        <p:spPr/>
        <p:txBody>
          <a:bodyPr/>
          <a:lstStyle/>
          <a:p>
            <a:fld id="{793E50BE-49A4-4125-9ED6-BFAF6DCF2008}" type="datetimeFigureOut">
              <a:rPr kumimoji="1" lang="ja-JP" altLang="en-US" smtClean="0"/>
              <a:t>2023/12/5</a:t>
            </a:fld>
            <a:endParaRPr kumimoji="1" lang="ja-JP" altLang="en-US"/>
          </a:p>
        </p:txBody>
      </p:sp>
      <p:sp>
        <p:nvSpPr>
          <p:cNvPr id="6" name="フッター プレースホルダー 5">
            <a:extLst>
              <a:ext uri="{FF2B5EF4-FFF2-40B4-BE49-F238E27FC236}">
                <a16:creationId xmlns:a16="http://schemas.microsoft.com/office/drawing/2014/main" id="{32E201AF-BD1A-0A37-9B85-A4DDCEE4062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CABDD9-337B-4B9D-92C0-56B79904E15D}"/>
              </a:ext>
            </a:extLst>
          </p:cNvPr>
          <p:cNvSpPr>
            <a:spLocks noGrp="1"/>
          </p:cNvSpPr>
          <p:nvPr>
            <p:ph type="sldNum" sz="quarter" idx="12"/>
          </p:nvPr>
        </p:nvSpPr>
        <p:spPr/>
        <p:txBody>
          <a:bodyPr/>
          <a:lstStyle/>
          <a:p>
            <a:fld id="{79CD1827-A6DF-43DB-B76F-081D197CF0F5}" type="slidenum">
              <a:rPr kumimoji="1" lang="ja-JP" altLang="en-US" smtClean="0"/>
              <a:t>‹#›</a:t>
            </a:fld>
            <a:endParaRPr kumimoji="1" lang="ja-JP" altLang="en-US"/>
          </a:p>
        </p:txBody>
      </p:sp>
    </p:spTree>
    <p:extLst>
      <p:ext uri="{BB962C8B-B14F-4D97-AF65-F5344CB8AC3E}">
        <p14:creationId xmlns:p14="http://schemas.microsoft.com/office/powerpoint/2010/main" val="1264472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0006AC-CC36-79ED-935D-96FAA970938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CA489E-F9DB-885D-EC01-8350989881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EA68C61-14A8-9DCA-B629-83E615D4A05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45BD9B9-3FE1-555B-F91A-85D21D569F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709191-F688-61C2-861A-EC063AD107B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AC6924B-9B64-8D0E-7EDF-134FBC78B062}"/>
              </a:ext>
            </a:extLst>
          </p:cNvPr>
          <p:cNvSpPr>
            <a:spLocks noGrp="1"/>
          </p:cNvSpPr>
          <p:nvPr>
            <p:ph type="dt" sz="half" idx="10"/>
          </p:nvPr>
        </p:nvSpPr>
        <p:spPr/>
        <p:txBody>
          <a:bodyPr/>
          <a:lstStyle/>
          <a:p>
            <a:fld id="{793E50BE-49A4-4125-9ED6-BFAF6DCF2008}" type="datetimeFigureOut">
              <a:rPr kumimoji="1" lang="ja-JP" altLang="en-US" smtClean="0"/>
              <a:t>2023/12/5</a:t>
            </a:fld>
            <a:endParaRPr kumimoji="1" lang="ja-JP" altLang="en-US"/>
          </a:p>
        </p:txBody>
      </p:sp>
      <p:sp>
        <p:nvSpPr>
          <p:cNvPr id="8" name="フッター プレースホルダー 7">
            <a:extLst>
              <a:ext uri="{FF2B5EF4-FFF2-40B4-BE49-F238E27FC236}">
                <a16:creationId xmlns:a16="http://schemas.microsoft.com/office/drawing/2014/main" id="{B29B716C-9779-40CB-CF01-8DD496C947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BE19999-689B-C0CE-C084-A4AEB6F0C651}"/>
              </a:ext>
            </a:extLst>
          </p:cNvPr>
          <p:cNvSpPr>
            <a:spLocks noGrp="1"/>
          </p:cNvSpPr>
          <p:nvPr>
            <p:ph type="sldNum" sz="quarter" idx="12"/>
          </p:nvPr>
        </p:nvSpPr>
        <p:spPr/>
        <p:txBody>
          <a:bodyPr/>
          <a:lstStyle/>
          <a:p>
            <a:fld id="{79CD1827-A6DF-43DB-B76F-081D197CF0F5}" type="slidenum">
              <a:rPr kumimoji="1" lang="ja-JP" altLang="en-US" smtClean="0"/>
              <a:t>‹#›</a:t>
            </a:fld>
            <a:endParaRPr kumimoji="1" lang="ja-JP" altLang="en-US"/>
          </a:p>
        </p:txBody>
      </p:sp>
    </p:spTree>
    <p:extLst>
      <p:ext uri="{BB962C8B-B14F-4D97-AF65-F5344CB8AC3E}">
        <p14:creationId xmlns:p14="http://schemas.microsoft.com/office/powerpoint/2010/main" val="1184716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0A46E-4D01-BAE9-971E-7B8D4410547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A066AD7-1884-9534-A44C-4682FFF54006}"/>
              </a:ext>
            </a:extLst>
          </p:cNvPr>
          <p:cNvSpPr>
            <a:spLocks noGrp="1"/>
          </p:cNvSpPr>
          <p:nvPr>
            <p:ph type="dt" sz="half" idx="10"/>
          </p:nvPr>
        </p:nvSpPr>
        <p:spPr/>
        <p:txBody>
          <a:bodyPr/>
          <a:lstStyle/>
          <a:p>
            <a:fld id="{793E50BE-49A4-4125-9ED6-BFAF6DCF2008}" type="datetimeFigureOut">
              <a:rPr kumimoji="1" lang="ja-JP" altLang="en-US" smtClean="0"/>
              <a:t>2023/12/5</a:t>
            </a:fld>
            <a:endParaRPr kumimoji="1" lang="ja-JP" altLang="en-US"/>
          </a:p>
        </p:txBody>
      </p:sp>
      <p:sp>
        <p:nvSpPr>
          <p:cNvPr id="4" name="フッター プレースホルダー 3">
            <a:extLst>
              <a:ext uri="{FF2B5EF4-FFF2-40B4-BE49-F238E27FC236}">
                <a16:creationId xmlns:a16="http://schemas.microsoft.com/office/drawing/2014/main" id="{E5EFBDEE-F117-3655-ECD1-7042D28FF7C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C8443A5-3B65-49B3-5706-344DFB5913E4}"/>
              </a:ext>
            </a:extLst>
          </p:cNvPr>
          <p:cNvSpPr>
            <a:spLocks noGrp="1"/>
          </p:cNvSpPr>
          <p:nvPr>
            <p:ph type="sldNum" sz="quarter" idx="12"/>
          </p:nvPr>
        </p:nvSpPr>
        <p:spPr/>
        <p:txBody>
          <a:bodyPr/>
          <a:lstStyle/>
          <a:p>
            <a:fld id="{79CD1827-A6DF-43DB-B76F-081D197CF0F5}" type="slidenum">
              <a:rPr kumimoji="1" lang="ja-JP" altLang="en-US" smtClean="0"/>
              <a:t>‹#›</a:t>
            </a:fld>
            <a:endParaRPr kumimoji="1" lang="ja-JP" altLang="en-US"/>
          </a:p>
        </p:txBody>
      </p:sp>
    </p:spTree>
    <p:extLst>
      <p:ext uri="{BB962C8B-B14F-4D97-AF65-F5344CB8AC3E}">
        <p14:creationId xmlns:p14="http://schemas.microsoft.com/office/powerpoint/2010/main" val="291701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8373490-6754-3C37-2508-BA0C7A3A6FF3}"/>
              </a:ext>
            </a:extLst>
          </p:cNvPr>
          <p:cNvSpPr>
            <a:spLocks noGrp="1"/>
          </p:cNvSpPr>
          <p:nvPr>
            <p:ph type="dt" sz="half" idx="10"/>
          </p:nvPr>
        </p:nvSpPr>
        <p:spPr/>
        <p:txBody>
          <a:bodyPr/>
          <a:lstStyle/>
          <a:p>
            <a:fld id="{793E50BE-49A4-4125-9ED6-BFAF6DCF2008}" type="datetimeFigureOut">
              <a:rPr kumimoji="1" lang="ja-JP" altLang="en-US" smtClean="0"/>
              <a:t>2023/12/5</a:t>
            </a:fld>
            <a:endParaRPr kumimoji="1" lang="ja-JP" altLang="en-US"/>
          </a:p>
        </p:txBody>
      </p:sp>
      <p:sp>
        <p:nvSpPr>
          <p:cNvPr id="3" name="フッター プレースホルダー 2">
            <a:extLst>
              <a:ext uri="{FF2B5EF4-FFF2-40B4-BE49-F238E27FC236}">
                <a16:creationId xmlns:a16="http://schemas.microsoft.com/office/drawing/2014/main" id="{50ABCA5A-3460-5E00-41E5-D6C92C218D8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5637713-2A8D-D7A6-D01B-3E2425AB6BF9}"/>
              </a:ext>
            </a:extLst>
          </p:cNvPr>
          <p:cNvSpPr>
            <a:spLocks noGrp="1"/>
          </p:cNvSpPr>
          <p:nvPr>
            <p:ph type="sldNum" sz="quarter" idx="12"/>
          </p:nvPr>
        </p:nvSpPr>
        <p:spPr/>
        <p:txBody>
          <a:bodyPr/>
          <a:lstStyle/>
          <a:p>
            <a:fld id="{79CD1827-A6DF-43DB-B76F-081D197CF0F5}" type="slidenum">
              <a:rPr kumimoji="1" lang="ja-JP" altLang="en-US" smtClean="0"/>
              <a:t>‹#›</a:t>
            </a:fld>
            <a:endParaRPr kumimoji="1" lang="ja-JP" altLang="en-US"/>
          </a:p>
        </p:txBody>
      </p:sp>
    </p:spTree>
    <p:extLst>
      <p:ext uri="{BB962C8B-B14F-4D97-AF65-F5344CB8AC3E}">
        <p14:creationId xmlns:p14="http://schemas.microsoft.com/office/powerpoint/2010/main" val="2345220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F8B846-72D2-113B-4CA1-9B11B3C6652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2DEAFBD-EA61-4BA4-803B-D253299CF2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66E0634-71B4-562A-3E12-0E1D56BE0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4DE25C2-F6CA-0C05-0E66-76493A85FC00}"/>
              </a:ext>
            </a:extLst>
          </p:cNvPr>
          <p:cNvSpPr>
            <a:spLocks noGrp="1"/>
          </p:cNvSpPr>
          <p:nvPr>
            <p:ph type="dt" sz="half" idx="10"/>
          </p:nvPr>
        </p:nvSpPr>
        <p:spPr/>
        <p:txBody>
          <a:bodyPr/>
          <a:lstStyle/>
          <a:p>
            <a:fld id="{793E50BE-49A4-4125-9ED6-BFAF6DCF2008}" type="datetimeFigureOut">
              <a:rPr kumimoji="1" lang="ja-JP" altLang="en-US" smtClean="0"/>
              <a:t>2023/12/5</a:t>
            </a:fld>
            <a:endParaRPr kumimoji="1" lang="ja-JP" altLang="en-US"/>
          </a:p>
        </p:txBody>
      </p:sp>
      <p:sp>
        <p:nvSpPr>
          <p:cNvPr id="6" name="フッター プレースホルダー 5">
            <a:extLst>
              <a:ext uri="{FF2B5EF4-FFF2-40B4-BE49-F238E27FC236}">
                <a16:creationId xmlns:a16="http://schemas.microsoft.com/office/drawing/2014/main" id="{5D149EAE-47A0-2F6C-0B8E-D90884ACCD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7CE200F-0676-8231-E8A2-198319F9D050}"/>
              </a:ext>
            </a:extLst>
          </p:cNvPr>
          <p:cNvSpPr>
            <a:spLocks noGrp="1"/>
          </p:cNvSpPr>
          <p:nvPr>
            <p:ph type="sldNum" sz="quarter" idx="12"/>
          </p:nvPr>
        </p:nvSpPr>
        <p:spPr/>
        <p:txBody>
          <a:bodyPr/>
          <a:lstStyle/>
          <a:p>
            <a:fld id="{79CD1827-A6DF-43DB-B76F-081D197CF0F5}" type="slidenum">
              <a:rPr kumimoji="1" lang="ja-JP" altLang="en-US" smtClean="0"/>
              <a:t>‹#›</a:t>
            </a:fld>
            <a:endParaRPr kumimoji="1" lang="ja-JP" altLang="en-US"/>
          </a:p>
        </p:txBody>
      </p:sp>
    </p:spTree>
    <p:extLst>
      <p:ext uri="{BB962C8B-B14F-4D97-AF65-F5344CB8AC3E}">
        <p14:creationId xmlns:p14="http://schemas.microsoft.com/office/powerpoint/2010/main" val="3734049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819BFC-D417-A2AE-5B1D-65D912F82F9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C9273C5-B3C2-A267-3660-10F58B6717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B4D062B-EB00-B34E-F4F2-7E543F101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7F09447-07E1-19AC-9437-9C5FA28B0FAB}"/>
              </a:ext>
            </a:extLst>
          </p:cNvPr>
          <p:cNvSpPr>
            <a:spLocks noGrp="1"/>
          </p:cNvSpPr>
          <p:nvPr>
            <p:ph type="dt" sz="half" idx="10"/>
          </p:nvPr>
        </p:nvSpPr>
        <p:spPr/>
        <p:txBody>
          <a:bodyPr/>
          <a:lstStyle/>
          <a:p>
            <a:fld id="{793E50BE-49A4-4125-9ED6-BFAF6DCF2008}" type="datetimeFigureOut">
              <a:rPr kumimoji="1" lang="ja-JP" altLang="en-US" smtClean="0"/>
              <a:t>2023/12/5</a:t>
            </a:fld>
            <a:endParaRPr kumimoji="1" lang="ja-JP" altLang="en-US"/>
          </a:p>
        </p:txBody>
      </p:sp>
      <p:sp>
        <p:nvSpPr>
          <p:cNvPr id="6" name="フッター プレースホルダー 5">
            <a:extLst>
              <a:ext uri="{FF2B5EF4-FFF2-40B4-BE49-F238E27FC236}">
                <a16:creationId xmlns:a16="http://schemas.microsoft.com/office/drawing/2014/main" id="{7D8BC5D5-09A5-B7D6-5BD0-6C9DDA6C649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119CCC2-D1D6-EFF2-B674-1606A3111656}"/>
              </a:ext>
            </a:extLst>
          </p:cNvPr>
          <p:cNvSpPr>
            <a:spLocks noGrp="1"/>
          </p:cNvSpPr>
          <p:nvPr>
            <p:ph type="sldNum" sz="quarter" idx="12"/>
          </p:nvPr>
        </p:nvSpPr>
        <p:spPr/>
        <p:txBody>
          <a:bodyPr/>
          <a:lstStyle/>
          <a:p>
            <a:fld id="{79CD1827-A6DF-43DB-B76F-081D197CF0F5}" type="slidenum">
              <a:rPr kumimoji="1" lang="ja-JP" altLang="en-US" smtClean="0"/>
              <a:t>‹#›</a:t>
            </a:fld>
            <a:endParaRPr kumimoji="1" lang="ja-JP" altLang="en-US"/>
          </a:p>
        </p:txBody>
      </p:sp>
    </p:spTree>
    <p:extLst>
      <p:ext uri="{BB962C8B-B14F-4D97-AF65-F5344CB8AC3E}">
        <p14:creationId xmlns:p14="http://schemas.microsoft.com/office/powerpoint/2010/main" val="4068031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7A8A719-F990-1E15-8C1B-A7148BD5A0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109DA6-8433-F6D1-1B29-81E637711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72E410-C9E3-1EEE-7735-945733495F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E50BE-49A4-4125-9ED6-BFAF6DCF2008}"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CEA28121-2564-35CD-7DA8-D9E871F66D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2580CA-96D0-B826-D2D4-085984914B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CD1827-A6DF-43DB-B76F-081D197CF0F5}" type="slidenum">
              <a:rPr kumimoji="1" lang="ja-JP" altLang="en-US" smtClean="0"/>
              <a:t>‹#›</a:t>
            </a:fld>
            <a:endParaRPr kumimoji="1" lang="ja-JP" altLang="en-US"/>
          </a:p>
        </p:txBody>
      </p:sp>
    </p:spTree>
    <p:extLst>
      <p:ext uri="{BB962C8B-B14F-4D97-AF65-F5344CB8AC3E}">
        <p14:creationId xmlns:p14="http://schemas.microsoft.com/office/powerpoint/2010/main" val="351306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customXml" Target="../ink/ink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5702A9-7848-5D78-2545-416A1E29FEE9}"/>
              </a:ext>
            </a:extLst>
          </p:cNvPr>
          <p:cNvSpPr>
            <a:spLocks noGrp="1"/>
          </p:cNvSpPr>
          <p:nvPr>
            <p:ph type="ctrTitle"/>
          </p:nvPr>
        </p:nvSpPr>
        <p:spPr/>
        <p:txBody>
          <a:bodyPr>
            <a:normAutofit fontScale="90000"/>
          </a:bodyPr>
          <a:lstStyle/>
          <a:p>
            <a:r>
              <a:rPr kumimoji="1" lang="ja-JP" altLang="en-US" dirty="0"/>
              <a:t>第</a:t>
            </a:r>
            <a:r>
              <a:rPr kumimoji="1" lang="en-US" altLang="ja-JP" dirty="0"/>
              <a:t>10</a:t>
            </a:r>
            <a:r>
              <a:rPr kumimoji="1" lang="ja-JP" altLang="en-US" dirty="0"/>
              <a:t>章</a:t>
            </a:r>
            <a:br>
              <a:rPr kumimoji="1" lang="en-US" altLang="ja-JP" dirty="0"/>
            </a:br>
            <a:r>
              <a:rPr kumimoji="1" lang="ja-JP" altLang="en-US" dirty="0"/>
              <a:t>多国間の枠組み</a:t>
            </a:r>
            <a:br>
              <a:rPr kumimoji="1" lang="en-US" altLang="ja-JP" dirty="0"/>
            </a:br>
            <a:r>
              <a:rPr kumimoji="1" lang="ja-JP" altLang="en-US" sz="4900" dirty="0"/>
              <a:t>地域統合・</a:t>
            </a:r>
            <a:r>
              <a:rPr kumimoji="1" lang="en-US" altLang="ja-JP" sz="4900" dirty="0"/>
              <a:t>WTO</a:t>
            </a:r>
            <a:r>
              <a:rPr kumimoji="1" lang="ja-JP" altLang="en-US" sz="4900" dirty="0"/>
              <a:t>・</a:t>
            </a:r>
            <a:r>
              <a:rPr kumimoji="1" lang="en-US" altLang="ja-JP" sz="4900" dirty="0"/>
              <a:t>FTA</a:t>
            </a:r>
            <a:endParaRPr kumimoji="1" lang="ja-JP" altLang="en-US" dirty="0"/>
          </a:p>
        </p:txBody>
      </p:sp>
    </p:spTree>
    <p:extLst>
      <p:ext uri="{BB962C8B-B14F-4D97-AF65-F5344CB8AC3E}">
        <p14:creationId xmlns:p14="http://schemas.microsoft.com/office/powerpoint/2010/main" val="4016817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コンテンツ プレースホルダー 12">
            <a:extLst>
              <a:ext uri="{FF2B5EF4-FFF2-40B4-BE49-F238E27FC236}">
                <a16:creationId xmlns:a16="http://schemas.microsoft.com/office/drawing/2014/main" id="{21E0EA02-8475-6813-282F-E693D5D348D9}"/>
              </a:ext>
            </a:extLst>
          </p:cNvPr>
          <p:cNvPicPr>
            <a:picLocks noGrp="1" noChangeAspect="1"/>
          </p:cNvPicPr>
          <p:nvPr>
            <p:ph sz="half" idx="2"/>
          </p:nvPr>
        </p:nvPicPr>
        <p:blipFill>
          <a:blip r:embed="rId2"/>
          <a:stretch>
            <a:fillRect/>
          </a:stretch>
        </p:blipFill>
        <p:spPr>
          <a:xfrm>
            <a:off x="5936377" y="365125"/>
            <a:ext cx="6146213" cy="6492875"/>
          </a:xfrm>
          <a:prstGeom prst="rect">
            <a:avLst/>
          </a:prstGeom>
        </p:spPr>
      </p:pic>
      <p:sp>
        <p:nvSpPr>
          <p:cNvPr id="10" name="タイトル 9">
            <a:extLst>
              <a:ext uri="{FF2B5EF4-FFF2-40B4-BE49-F238E27FC236}">
                <a16:creationId xmlns:a16="http://schemas.microsoft.com/office/drawing/2014/main" id="{DDCF15D0-579E-B988-CD73-9B16ECC92B20}"/>
              </a:ext>
            </a:extLst>
          </p:cNvPr>
          <p:cNvSpPr>
            <a:spLocks noGrp="1"/>
          </p:cNvSpPr>
          <p:nvPr>
            <p:ph type="title"/>
          </p:nvPr>
        </p:nvSpPr>
        <p:spPr>
          <a:xfrm>
            <a:off x="457711" y="76690"/>
            <a:ext cx="10515600" cy="1325563"/>
          </a:xfrm>
        </p:spPr>
        <p:txBody>
          <a:bodyPr>
            <a:normAutofit/>
          </a:bodyPr>
          <a:lstStyle/>
          <a:p>
            <a:r>
              <a:rPr lang="ja-JP" altLang="en-US" sz="3600" dirty="0"/>
              <a:t>“</a:t>
            </a:r>
            <a:r>
              <a:rPr lang="en-US" altLang="ja-JP" sz="3600" dirty="0"/>
              <a:t>Index of Patent Rights”</a:t>
            </a:r>
            <a:endParaRPr lang="ja-JP" altLang="en-US" sz="3600" dirty="0"/>
          </a:p>
        </p:txBody>
      </p:sp>
      <p:sp>
        <p:nvSpPr>
          <p:cNvPr id="11" name="コンテンツ プレースホルダー 10">
            <a:extLst>
              <a:ext uri="{FF2B5EF4-FFF2-40B4-BE49-F238E27FC236}">
                <a16:creationId xmlns:a16="http://schemas.microsoft.com/office/drawing/2014/main" id="{3ADFE0FC-7BCC-0290-5433-90808FCA49C5}"/>
              </a:ext>
            </a:extLst>
          </p:cNvPr>
          <p:cNvSpPr>
            <a:spLocks noGrp="1"/>
          </p:cNvSpPr>
          <p:nvPr>
            <p:ph sz="half" idx="1"/>
          </p:nvPr>
        </p:nvSpPr>
        <p:spPr>
          <a:xfrm>
            <a:off x="109410" y="1491270"/>
            <a:ext cx="6616646" cy="4823613"/>
          </a:xfrm>
        </p:spPr>
        <p:txBody>
          <a:bodyPr>
            <a:normAutofit fontScale="92500" lnSpcReduction="10000"/>
          </a:bodyPr>
          <a:lstStyle/>
          <a:p>
            <a:pPr marL="0" indent="0">
              <a:buNone/>
            </a:pPr>
            <a:r>
              <a:rPr lang="ja-JP" altLang="en-US" dirty="0"/>
              <a:t>①保護の範囲が広いこと、</a:t>
            </a:r>
            <a:endParaRPr lang="en-US" altLang="ja-JP" dirty="0"/>
          </a:p>
          <a:p>
            <a:pPr marL="0" indent="0">
              <a:buNone/>
            </a:pPr>
            <a:r>
              <a:rPr lang="ja-JP" altLang="en-US" dirty="0"/>
              <a:t>②保護の期間が</a:t>
            </a:r>
            <a:r>
              <a:rPr lang="en-US" altLang="ja-JP" dirty="0"/>
              <a:t>20</a:t>
            </a:r>
            <a:r>
              <a:rPr lang="ja-JP" altLang="en-US" dirty="0"/>
              <a:t>年確保されていること、</a:t>
            </a:r>
            <a:endParaRPr lang="en-US" altLang="ja-JP" dirty="0"/>
          </a:p>
          <a:p>
            <a:pPr marL="0" indent="0">
              <a:buNone/>
            </a:pPr>
            <a:r>
              <a:rPr lang="ja-JP" altLang="en-US" dirty="0"/>
              <a:t>③法的拘束力があること、</a:t>
            </a:r>
            <a:endParaRPr lang="en-US" altLang="ja-JP" dirty="0"/>
          </a:p>
          <a:p>
            <a:pPr marL="0" indent="0">
              <a:buNone/>
            </a:pPr>
            <a:r>
              <a:rPr lang="ja-JP" altLang="en-US" dirty="0"/>
              <a:t>④関連の国際条約加盟状況、</a:t>
            </a:r>
            <a:endParaRPr lang="en-US" altLang="ja-JP" dirty="0"/>
          </a:p>
          <a:p>
            <a:pPr marL="0" indent="0">
              <a:buNone/>
            </a:pPr>
            <a:r>
              <a:rPr lang="ja-JP" altLang="en-US" dirty="0"/>
              <a:t>⑤特許保護を制限する制度がないこと</a:t>
            </a:r>
            <a:endParaRPr lang="en-US" altLang="ja-JP" dirty="0"/>
          </a:p>
          <a:p>
            <a:pPr marL="0" indent="0">
              <a:buNone/>
            </a:pPr>
            <a:r>
              <a:rPr lang="ja-JP" altLang="en-US" dirty="0"/>
              <a:t>の</a:t>
            </a:r>
            <a:r>
              <a:rPr lang="en-US" altLang="ja-JP" dirty="0"/>
              <a:t>5</a:t>
            </a:r>
            <a:r>
              <a:rPr lang="ja-JP" altLang="en-US" dirty="0"/>
              <a:t>分野について、基準を満たしていれば各分野に</a:t>
            </a:r>
            <a:r>
              <a:rPr lang="en-US" altLang="ja-JP" dirty="0"/>
              <a:t>1</a:t>
            </a:r>
            <a:r>
              <a:rPr lang="ja-JP" altLang="en-US" dirty="0"/>
              <a:t>点、</a:t>
            </a:r>
            <a:r>
              <a:rPr lang="en-US" altLang="ja-JP" dirty="0"/>
              <a:t>5</a:t>
            </a:r>
            <a:r>
              <a:rPr lang="ja-JP" altLang="en-US" dirty="0"/>
              <a:t>分野すべて満たしていれば合計で最高</a:t>
            </a:r>
            <a:r>
              <a:rPr lang="en-US" altLang="ja-JP" dirty="0"/>
              <a:t>5</a:t>
            </a:r>
            <a:r>
              <a:rPr lang="ja-JP" altLang="en-US" dirty="0"/>
              <a:t>点</a:t>
            </a:r>
            <a:endParaRPr lang="en-US" altLang="ja-JP" dirty="0"/>
          </a:p>
          <a:p>
            <a:pPr marL="0" indent="0">
              <a:buNone/>
            </a:pPr>
            <a:r>
              <a:rPr lang="en-US" altLang="ja-JP" dirty="0">
                <a:sym typeface="Wingdings" panose="05000000000000000000" pitchFamily="2" charset="2"/>
              </a:rPr>
              <a:t></a:t>
            </a:r>
            <a:r>
              <a:rPr lang="ja-JP" altLang="en-US" dirty="0"/>
              <a:t>新興国はスコアの上昇顕著、</a:t>
            </a:r>
            <a:r>
              <a:rPr lang="en-US" altLang="ja-JP" dirty="0"/>
              <a:t>WTO</a:t>
            </a:r>
            <a:r>
              <a:rPr lang="ja-JP" altLang="en-US" dirty="0"/>
              <a:t>非加盟国であるイランは低い</a:t>
            </a:r>
            <a:endParaRPr lang="en-US" altLang="ja-JP" dirty="0"/>
          </a:p>
          <a:p>
            <a:pPr marL="0" indent="0">
              <a:buNone/>
            </a:pPr>
            <a:r>
              <a:rPr lang="en-US" altLang="ja-JP" dirty="0">
                <a:sym typeface="Wingdings" panose="05000000000000000000" pitchFamily="2" charset="2"/>
              </a:rPr>
              <a:t></a:t>
            </a:r>
            <a:r>
              <a:rPr lang="en-US" altLang="ja-JP" dirty="0"/>
              <a:t>TRIPS</a:t>
            </a:r>
            <a:r>
              <a:rPr lang="ja-JP" altLang="en-US" dirty="0"/>
              <a:t>による知財権保護の国際調和進む</a:t>
            </a:r>
          </a:p>
        </p:txBody>
      </p:sp>
    </p:spTree>
    <p:extLst>
      <p:ext uri="{BB962C8B-B14F-4D97-AF65-F5344CB8AC3E}">
        <p14:creationId xmlns:p14="http://schemas.microsoft.com/office/powerpoint/2010/main" val="2249968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CB3C6C-D058-BCC3-4CBA-DD49172033CA}"/>
              </a:ext>
            </a:extLst>
          </p:cNvPr>
          <p:cNvSpPr>
            <a:spLocks noGrp="1"/>
          </p:cNvSpPr>
          <p:nvPr>
            <p:ph type="title"/>
          </p:nvPr>
        </p:nvSpPr>
        <p:spPr>
          <a:xfrm>
            <a:off x="1292332" y="0"/>
            <a:ext cx="10515600" cy="1325563"/>
          </a:xfrm>
        </p:spPr>
        <p:txBody>
          <a:bodyPr/>
          <a:lstStyle/>
          <a:p>
            <a:r>
              <a:rPr kumimoji="1" lang="ja-JP" altLang="en-US" dirty="0"/>
              <a:t>知財権保護の国際調和の課題</a:t>
            </a:r>
          </a:p>
        </p:txBody>
      </p:sp>
      <p:sp>
        <p:nvSpPr>
          <p:cNvPr id="3" name="コンテンツ プレースホルダー 2">
            <a:extLst>
              <a:ext uri="{FF2B5EF4-FFF2-40B4-BE49-F238E27FC236}">
                <a16:creationId xmlns:a16="http://schemas.microsoft.com/office/drawing/2014/main" id="{30D52247-C503-F92E-1119-BFFDD816E44D}"/>
              </a:ext>
            </a:extLst>
          </p:cNvPr>
          <p:cNvSpPr>
            <a:spLocks noGrp="1"/>
          </p:cNvSpPr>
          <p:nvPr>
            <p:ph idx="1"/>
          </p:nvPr>
        </p:nvSpPr>
        <p:spPr>
          <a:xfrm>
            <a:off x="374352" y="1061686"/>
            <a:ext cx="11500574" cy="5731876"/>
          </a:xfrm>
        </p:spPr>
        <p:txBody>
          <a:bodyPr>
            <a:normAutofit fontScale="92500" lnSpcReduction="10000"/>
          </a:bodyPr>
          <a:lstStyle/>
          <a:p>
            <a:r>
              <a:rPr kumimoji="1" lang="ja-JP" altLang="en-US" dirty="0">
                <a:highlight>
                  <a:srgbClr val="00FFFF"/>
                </a:highlight>
              </a:rPr>
              <a:t>保護強化を迫る先進国側</a:t>
            </a:r>
            <a:r>
              <a:rPr kumimoji="1" lang="ja-JP" altLang="en-US" dirty="0"/>
              <a:t>と</a:t>
            </a:r>
            <a:r>
              <a:rPr kumimoji="1" lang="ja-JP" altLang="en-US" dirty="0">
                <a:highlight>
                  <a:srgbClr val="00FFFF"/>
                </a:highlight>
              </a:rPr>
              <a:t>安価での供給を望む発展途上国側</a:t>
            </a:r>
            <a:r>
              <a:rPr kumimoji="1" lang="ja-JP" altLang="en-US" dirty="0"/>
              <a:t>との間で権利保護をめぐる対立が生じる</a:t>
            </a:r>
            <a:endParaRPr kumimoji="1" lang="en-US" altLang="ja-JP" dirty="0"/>
          </a:p>
          <a:p>
            <a:r>
              <a:rPr lang="ja-JP" altLang="en-US" dirty="0"/>
              <a:t>特に</a:t>
            </a:r>
            <a:r>
              <a:rPr lang="en-US" altLang="ja-JP" dirty="0"/>
              <a:t>HIV</a:t>
            </a:r>
            <a:r>
              <a:rPr lang="ja-JP" altLang="en-US" dirty="0"/>
              <a:t>／エイズの治療薬の特許保護を巡る問題</a:t>
            </a:r>
            <a:endParaRPr lang="en-US" altLang="ja-JP" dirty="0"/>
          </a:p>
          <a:p>
            <a:pPr marL="0" indent="0">
              <a:buNone/>
            </a:pPr>
            <a:r>
              <a:rPr lang="en-US" altLang="ja-JP" dirty="0">
                <a:sym typeface="Wingdings" panose="05000000000000000000" pitchFamily="2" charset="2"/>
              </a:rPr>
              <a:t></a:t>
            </a:r>
            <a:r>
              <a:rPr lang="ja-JP" altLang="en-US" dirty="0">
                <a:sym typeface="Wingdings" panose="05000000000000000000" pitchFamily="2" charset="2"/>
              </a:rPr>
              <a:t>特許保護によって治療薬が高価になり、アクセスが困難であるという</a:t>
            </a:r>
            <a:r>
              <a:rPr lang="ja-JP" altLang="en-US" dirty="0">
                <a:highlight>
                  <a:srgbClr val="00FFFF"/>
                </a:highlight>
                <a:sym typeface="Wingdings" panose="05000000000000000000" pitchFamily="2" charset="2"/>
              </a:rPr>
              <a:t>発展途上国側</a:t>
            </a:r>
            <a:r>
              <a:rPr lang="ja-JP" altLang="en-US" dirty="0">
                <a:sym typeface="Wingdings" panose="05000000000000000000" pitchFamily="2" charset="2"/>
              </a:rPr>
              <a:t>と、開発には特許保護は欠かせない</a:t>
            </a:r>
            <a:r>
              <a:rPr lang="ja-JP" altLang="en-US" dirty="0">
                <a:highlight>
                  <a:srgbClr val="00FFFF"/>
                </a:highlight>
                <a:sym typeface="Wingdings" panose="05000000000000000000" pitchFamily="2" charset="2"/>
              </a:rPr>
              <a:t>大手製薬企業</a:t>
            </a:r>
            <a:r>
              <a:rPr lang="ja-JP" altLang="en-US" dirty="0">
                <a:sym typeface="Wingdings" panose="05000000000000000000" pitchFamily="2" charset="2"/>
              </a:rPr>
              <a:t>と立地している先進国側との間で対立</a:t>
            </a:r>
            <a:endParaRPr lang="en-US" altLang="ja-JP" dirty="0">
              <a:sym typeface="Wingdings" panose="05000000000000000000" pitchFamily="2" charset="2"/>
            </a:endParaRPr>
          </a:p>
          <a:p>
            <a:pPr marL="0" indent="0" algn="ctr">
              <a:buNone/>
            </a:pPr>
            <a:r>
              <a:rPr lang="ja-JP" altLang="en-US" dirty="0"/>
              <a:t>⇩</a:t>
            </a:r>
            <a:endParaRPr lang="en-US" altLang="ja-JP" dirty="0"/>
          </a:p>
          <a:p>
            <a:pPr>
              <a:buFont typeface="Wingdings" panose="05000000000000000000" pitchFamily="2" charset="2"/>
              <a:buChar char="Ø"/>
            </a:pPr>
            <a:r>
              <a:rPr lang="en-US" altLang="ja-JP" dirty="0"/>
              <a:t>2001</a:t>
            </a:r>
            <a:r>
              <a:rPr lang="ja-JP" altLang="en-US" dirty="0"/>
              <a:t>年「</a:t>
            </a:r>
            <a:r>
              <a:rPr lang="en-US" altLang="ja-JP" dirty="0"/>
              <a:t>TRIPS</a:t>
            </a:r>
            <a:r>
              <a:rPr lang="ja-JP" altLang="en-US" dirty="0"/>
              <a:t>協定と公衆衛生に関する特別宣言（ドーハ宣言）」国家的緊急事態下では特許権者の許諾を得ずに技術を使用できる強制実施権の発動条件に、</a:t>
            </a:r>
            <a:r>
              <a:rPr lang="en-US" altLang="ja-JP" dirty="0"/>
              <a:t>HIV</a:t>
            </a:r>
            <a:r>
              <a:rPr lang="ja-JP" altLang="en-US" dirty="0"/>
              <a:t>／エイズなどの感染症の蔓延が含まれると明記</a:t>
            </a:r>
            <a:endParaRPr lang="en-US" altLang="ja-JP" dirty="0"/>
          </a:p>
          <a:p>
            <a:pPr>
              <a:buFont typeface="Wingdings" panose="05000000000000000000" pitchFamily="2" charset="2"/>
              <a:buChar char="Ø"/>
            </a:pPr>
            <a:r>
              <a:rPr kumimoji="1" lang="ja-JP" altLang="en-US" dirty="0"/>
              <a:t>強制実施権発動による生産は国内向けのみだったが、</a:t>
            </a:r>
            <a:r>
              <a:rPr kumimoji="1" lang="en-US" altLang="ja-JP" dirty="0"/>
              <a:t>2003</a:t>
            </a:r>
            <a:r>
              <a:rPr kumimoji="1" lang="ja-JP" altLang="en-US" dirty="0"/>
              <a:t>年には、輸出</a:t>
            </a:r>
            <a:r>
              <a:rPr lang="ja-JP" altLang="en-US" dirty="0"/>
              <a:t>も</a:t>
            </a:r>
            <a:r>
              <a:rPr kumimoji="1" lang="ja-JP" altLang="en-US" dirty="0"/>
              <a:t>認める方針</a:t>
            </a:r>
            <a:r>
              <a:rPr kumimoji="1" lang="en-US" altLang="ja-JP" dirty="0">
                <a:sym typeface="Wingdings" panose="05000000000000000000" pitchFamily="2" charset="2"/>
              </a:rPr>
              <a:t></a:t>
            </a:r>
            <a:r>
              <a:rPr kumimoji="1" lang="en-US" altLang="ja-JP" dirty="0"/>
              <a:t>2017</a:t>
            </a:r>
            <a:r>
              <a:rPr kumimoji="1" lang="ja-JP" altLang="en-US" dirty="0"/>
              <a:t>年</a:t>
            </a:r>
            <a:r>
              <a:rPr kumimoji="1" lang="en-US" altLang="ja-JP" dirty="0"/>
              <a:t>TRIPS</a:t>
            </a:r>
            <a:r>
              <a:rPr kumimoji="1" lang="ja-JP" altLang="en-US" dirty="0"/>
              <a:t>協定初改正</a:t>
            </a:r>
            <a:endParaRPr kumimoji="1" lang="en-US" altLang="ja-JP" dirty="0"/>
          </a:p>
          <a:p>
            <a:pPr>
              <a:buFont typeface="Wingdings" panose="05000000000000000000" pitchFamily="2" charset="2"/>
              <a:buChar char="Ø"/>
            </a:pPr>
            <a:r>
              <a:rPr kumimoji="1" lang="ja-JP" altLang="en-US" dirty="0"/>
              <a:t>薬の開発インセンティブを保ちつつどのように安価なアクセスを確保するかという問題は、</a:t>
            </a:r>
            <a:r>
              <a:rPr kumimoji="1" lang="ja-JP" altLang="en-US" dirty="0">
                <a:highlight>
                  <a:srgbClr val="00FFFF"/>
                </a:highlight>
              </a:rPr>
              <a:t>新型コロナウイルス感染症</a:t>
            </a:r>
            <a:r>
              <a:rPr kumimoji="1" lang="ja-JP" altLang="en-US" dirty="0"/>
              <a:t>の世界的な蔓延時に</a:t>
            </a:r>
            <a:r>
              <a:rPr lang="ja-JP" altLang="en-US" dirty="0"/>
              <a:t>も問題に（コラム参照）</a:t>
            </a:r>
            <a:endParaRPr kumimoji="1" lang="en-US" altLang="ja-JP" dirty="0"/>
          </a:p>
          <a:p>
            <a:endParaRPr kumimoji="1" lang="ja-JP" altLang="en-US" dirty="0"/>
          </a:p>
        </p:txBody>
      </p:sp>
    </p:spTree>
    <p:extLst>
      <p:ext uri="{BB962C8B-B14F-4D97-AF65-F5344CB8AC3E}">
        <p14:creationId xmlns:p14="http://schemas.microsoft.com/office/powerpoint/2010/main" val="2438078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CC00FD-A317-F48B-0877-3CFBAB3A2216}"/>
              </a:ext>
            </a:extLst>
          </p:cNvPr>
          <p:cNvSpPr>
            <a:spLocks noGrp="1"/>
          </p:cNvSpPr>
          <p:nvPr>
            <p:ph type="title"/>
          </p:nvPr>
        </p:nvSpPr>
        <p:spPr/>
        <p:txBody>
          <a:bodyPr/>
          <a:lstStyle/>
          <a:p>
            <a:r>
              <a:rPr kumimoji="1" lang="ja-JP" altLang="en-US" dirty="0"/>
              <a:t>コラム　</a:t>
            </a:r>
            <a:r>
              <a:rPr kumimoji="1" lang="en-US" altLang="ja-JP" dirty="0"/>
              <a:t>COVID─19 </a:t>
            </a:r>
            <a:r>
              <a:rPr kumimoji="1" lang="ja-JP" altLang="en-US" dirty="0"/>
              <a:t>ワクチンや治療薬の特許は免除するべきか</a:t>
            </a:r>
          </a:p>
        </p:txBody>
      </p:sp>
      <p:sp>
        <p:nvSpPr>
          <p:cNvPr id="3" name="コンテンツ プレースホルダー 2">
            <a:extLst>
              <a:ext uri="{FF2B5EF4-FFF2-40B4-BE49-F238E27FC236}">
                <a16:creationId xmlns:a16="http://schemas.microsoft.com/office/drawing/2014/main" id="{D832D5A3-1D39-883C-D2ED-C204CA47D2C5}"/>
              </a:ext>
            </a:extLst>
          </p:cNvPr>
          <p:cNvSpPr>
            <a:spLocks noGrp="1"/>
          </p:cNvSpPr>
          <p:nvPr>
            <p:ph idx="1"/>
          </p:nvPr>
        </p:nvSpPr>
        <p:spPr>
          <a:xfrm>
            <a:off x="398900" y="1810388"/>
            <a:ext cx="11469890" cy="5047611"/>
          </a:xfrm>
        </p:spPr>
        <p:txBody>
          <a:bodyPr>
            <a:noAutofit/>
          </a:bodyPr>
          <a:lstStyle/>
          <a:p>
            <a:r>
              <a:rPr kumimoji="1" lang="ja-JP" altLang="en-US" dirty="0"/>
              <a:t>ワクチンや治療薬に特許権が保護されると独占的な供給となり，価格が高価になるという訴えが世界的に強まった。</a:t>
            </a:r>
            <a:endParaRPr kumimoji="1" lang="en-US" altLang="ja-JP" dirty="0"/>
          </a:p>
          <a:p>
            <a:r>
              <a:rPr kumimoji="1" lang="ja-JP" altLang="en-US" dirty="0"/>
              <a:t>競争原理が働くという点では特許免除でアクセスが改善されることが期待されるが，その一方で，開発インセンティブは阻害。</a:t>
            </a:r>
          </a:p>
          <a:p>
            <a:r>
              <a:rPr kumimoji="1" lang="ja-JP" altLang="en-US" dirty="0"/>
              <a:t>将来のパンデミックに対応するためにも，特許保護しないのであればそれに代わる制度を考えておく必要がある。</a:t>
            </a:r>
          </a:p>
          <a:p>
            <a:r>
              <a:rPr kumimoji="1" lang="ja-JP" altLang="en-US" dirty="0"/>
              <a:t>その</a:t>
            </a:r>
            <a:r>
              <a:rPr kumimoji="1" lang="en-US" altLang="ja-JP" dirty="0"/>
              <a:t>1 </a:t>
            </a:r>
            <a:r>
              <a:rPr kumimoji="1" lang="ja-JP" altLang="en-US" dirty="0"/>
              <a:t>つの代替策は，政府が事前に一定程度の量を開発後買い取ることを約束する事前買い取り制度（</a:t>
            </a:r>
            <a:r>
              <a:rPr kumimoji="1" lang="en-US" altLang="ja-JP" dirty="0"/>
              <a:t>Advance Market </a:t>
            </a:r>
            <a:r>
              <a:rPr kumimoji="1" lang="en-US" altLang="ja-JP" dirty="0" err="1"/>
              <a:t>Commitments:AMC</a:t>
            </a:r>
            <a:r>
              <a:rPr kumimoji="1" lang="ja-JP" altLang="en-US" dirty="0"/>
              <a:t>）で，過去に肺炎球菌ワクチンの開発で成功事例</a:t>
            </a:r>
          </a:p>
          <a:p>
            <a:r>
              <a:rPr kumimoji="1" lang="en-US" altLang="ja-JP" dirty="0"/>
              <a:t>20 </a:t>
            </a:r>
            <a:r>
              <a:rPr kumimoji="1" lang="ja-JP" altLang="en-US" dirty="0"/>
              <a:t>年の新型コロナウイルス感染症の蔓延時にも，</a:t>
            </a:r>
            <a:r>
              <a:rPr kumimoji="1" lang="en-US" altLang="ja-JP" dirty="0"/>
              <a:t>AMC </a:t>
            </a:r>
            <a:r>
              <a:rPr kumimoji="1" lang="ja-JP" altLang="en-US" dirty="0"/>
              <a:t>は各国で導入や検討が進められ，迅速なワクチン開発・供給の一助になった</a:t>
            </a:r>
          </a:p>
        </p:txBody>
      </p:sp>
    </p:spTree>
    <p:extLst>
      <p:ext uri="{BB962C8B-B14F-4D97-AF65-F5344CB8AC3E}">
        <p14:creationId xmlns:p14="http://schemas.microsoft.com/office/powerpoint/2010/main" val="3775286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8636C8-7F06-0680-5B03-B9E95F620FF0}"/>
              </a:ext>
            </a:extLst>
          </p:cNvPr>
          <p:cNvSpPr>
            <a:spLocks noGrp="1"/>
          </p:cNvSpPr>
          <p:nvPr>
            <p:ph type="title"/>
          </p:nvPr>
        </p:nvSpPr>
        <p:spPr>
          <a:xfrm>
            <a:off x="838200" y="0"/>
            <a:ext cx="10515600" cy="1325563"/>
          </a:xfrm>
        </p:spPr>
        <p:txBody>
          <a:bodyPr/>
          <a:lstStyle/>
          <a:p>
            <a:r>
              <a:rPr kumimoji="1" lang="ja-JP" altLang="en-US" dirty="0"/>
              <a:t>２　地域貿易協定</a:t>
            </a:r>
          </a:p>
        </p:txBody>
      </p:sp>
      <p:sp>
        <p:nvSpPr>
          <p:cNvPr id="4" name="コンテンツ プレースホルダー 3">
            <a:extLst>
              <a:ext uri="{FF2B5EF4-FFF2-40B4-BE49-F238E27FC236}">
                <a16:creationId xmlns:a16="http://schemas.microsoft.com/office/drawing/2014/main" id="{C3990346-FC6D-4C29-29B6-77D67A62FE3E}"/>
              </a:ext>
            </a:extLst>
          </p:cNvPr>
          <p:cNvSpPr>
            <a:spLocks noGrp="1"/>
          </p:cNvSpPr>
          <p:nvPr>
            <p:ph sz="half" idx="1"/>
          </p:nvPr>
        </p:nvSpPr>
        <p:spPr>
          <a:xfrm>
            <a:off x="153423" y="1251930"/>
            <a:ext cx="5866377" cy="4925033"/>
          </a:xfrm>
        </p:spPr>
        <p:txBody>
          <a:bodyPr/>
          <a:lstStyle/>
          <a:p>
            <a:r>
              <a:rPr lang="en-US" altLang="ja-JP" dirty="0">
                <a:highlight>
                  <a:srgbClr val="00FFFF"/>
                </a:highlight>
              </a:rPr>
              <a:t>WTO</a:t>
            </a:r>
            <a:r>
              <a:rPr lang="ja-JP" altLang="en-US" dirty="0">
                <a:highlight>
                  <a:srgbClr val="00FFFF"/>
                </a:highlight>
              </a:rPr>
              <a:t>の多国間交渉は加盟国の全会一致方式、加盟国増や交渉多面化・複雑化に伴い、交渉が困難に</a:t>
            </a:r>
            <a:endParaRPr lang="en-US" altLang="ja-JP" dirty="0">
              <a:highlight>
                <a:srgbClr val="00FFFF"/>
              </a:highlight>
            </a:endParaRPr>
          </a:p>
          <a:p>
            <a:pPr marL="0" indent="0">
              <a:buNone/>
            </a:pPr>
            <a:r>
              <a:rPr lang="en-US" altLang="ja-JP" dirty="0">
                <a:sym typeface="Wingdings" panose="05000000000000000000" pitchFamily="2" charset="2"/>
              </a:rPr>
              <a:t></a:t>
            </a:r>
            <a:r>
              <a:rPr lang="en-US" altLang="ja-JP" dirty="0"/>
              <a:t>2</a:t>
            </a:r>
            <a:r>
              <a:rPr lang="ja-JP" altLang="en-US" dirty="0"/>
              <a:t>国間や地域で貿易円滑化に向けた交渉が加速、</a:t>
            </a:r>
            <a:r>
              <a:rPr lang="ja-JP" altLang="en-US" dirty="0">
                <a:highlight>
                  <a:srgbClr val="00FFFF"/>
                </a:highlight>
              </a:rPr>
              <a:t>地域貿易協定（</a:t>
            </a:r>
            <a:r>
              <a:rPr lang="pt-BR" altLang="ja-JP" dirty="0">
                <a:highlight>
                  <a:srgbClr val="00FFFF"/>
                </a:highlight>
              </a:rPr>
              <a:t>RTA</a:t>
            </a:r>
            <a:r>
              <a:rPr lang="ja-JP" altLang="pt-BR" dirty="0">
                <a:highlight>
                  <a:srgbClr val="00FFFF"/>
                </a:highlight>
              </a:rPr>
              <a:t>）</a:t>
            </a:r>
            <a:r>
              <a:rPr lang="ja-JP" altLang="en-US" dirty="0"/>
              <a:t>の締結が急増</a:t>
            </a:r>
            <a:endParaRPr lang="en-US" altLang="ja-JP" dirty="0"/>
          </a:p>
          <a:p>
            <a:r>
              <a:rPr lang="ja-JP" altLang="en-US" dirty="0"/>
              <a:t>図</a:t>
            </a:r>
            <a:r>
              <a:rPr lang="en-US" altLang="ja-JP" dirty="0"/>
              <a:t>10</a:t>
            </a:r>
            <a:r>
              <a:rPr lang="ja-JP" altLang="en-US" dirty="0"/>
              <a:t>－</a:t>
            </a:r>
            <a:r>
              <a:rPr lang="en-US" altLang="ja-JP" dirty="0"/>
              <a:t>4</a:t>
            </a:r>
          </a:p>
          <a:p>
            <a:pPr marL="0" indent="0">
              <a:buNone/>
            </a:pPr>
            <a:r>
              <a:rPr lang="en-US" altLang="ja-JP" dirty="0">
                <a:sym typeface="Wingdings" panose="05000000000000000000" pitchFamily="2" charset="2"/>
              </a:rPr>
              <a:t></a:t>
            </a:r>
            <a:r>
              <a:rPr lang="en-US" altLang="ja-JP" dirty="0"/>
              <a:t>2021</a:t>
            </a:r>
            <a:r>
              <a:rPr lang="ja-JP" altLang="en-US" dirty="0"/>
              <a:t>年末時点で累積で</a:t>
            </a:r>
            <a:r>
              <a:rPr lang="en-US" altLang="ja-JP" dirty="0"/>
              <a:t>600</a:t>
            </a:r>
            <a:r>
              <a:rPr lang="ja-JP" altLang="en-US" dirty="0"/>
              <a:t>件に</a:t>
            </a:r>
            <a:endParaRPr lang="en-US" altLang="ja-JP" dirty="0"/>
          </a:p>
          <a:p>
            <a:pPr marL="0" indent="0">
              <a:buNone/>
            </a:pPr>
            <a:r>
              <a:rPr lang="en-US" altLang="ja-JP" dirty="0"/>
              <a:t>21</a:t>
            </a:r>
            <a:r>
              <a:rPr lang="ja-JP" altLang="en-US" dirty="0"/>
              <a:t>年の突出は</a:t>
            </a:r>
            <a:r>
              <a:rPr lang="ja-JP" altLang="en-US" dirty="0">
                <a:highlight>
                  <a:srgbClr val="00FFFF"/>
                </a:highlight>
              </a:rPr>
              <a:t>英国の</a:t>
            </a:r>
            <a:r>
              <a:rPr lang="en-US" altLang="ja-JP" dirty="0">
                <a:highlight>
                  <a:srgbClr val="00FFFF"/>
                </a:highlight>
              </a:rPr>
              <a:t>EU</a:t>
            </a:r>
            <a:r>
              <a:rPr lang="ja-JP" altLang="en-US" dirty="0">
                <a:highlight>
                  <a:srgbClr val="00FFFF"/>
                </a:highlight>
              </a:rPr>
              <a:t>離脱</a:t>
            </a:r>
            <a:r>
              <a:rPr lang="ja-JP" altLang="en-US" dirty="0"/>
              <a:t>に伴う英国関連の</a:t>
            </a:r>
            <a:r>
              <a:rPr lang="en-US" altLang="ja-JP" dirty="0"/>
              <a:t>RTA</a:t>
            </a:r>
            <a:r>
              <a:rPr lang="ja-JP" altLang="en-US" dirty="0"/>
              <a:t>件数の急増のため</a:t>
            </a:r>
          </a:p>
        </p:txBody>
      </p:sp>
      <p:pic>
        <p:nvPicPr>
          <p:cNvPr id="6" name="コンテンツ プレースホルダー 5">
            <a:extLst>
              <a:ext uri="{FF2B5EF4-FFF2-40B4-BE49-F238E27FC236}">
                <a16:creationId xmlns:a16="http://schemas.microsoft.com/office/drawing/2014/main" id="{D293702C-C1C1-6297-34FA-A2FB496B5E7C}"/>
              </a:ext>
            </a:extLst>
          </p:cNvPr>
          <p:cNvPicPr>
            <a:picLocks noGrp="1" noChangeAspect="1"/>
          </p:cNvPicPr>
          <p:nvPr>
            <p:ph sz="half" idx="2"/>
          </p:nvPr>
        </p:nvPicPr>
        <p:blipFill>
          <a:blip r:embed="rId2"/>
          <a:stretch>
            <a:fillRect/>
          </a:stretch>
        </p:blipFill>
        <p:spPr>
          <a:xfrm>
            <a:off x="5994921" y="1208972"/>
            <a:ext cx="6197079" cy="4703453"/>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FD03DE4F-10FE-6507-D659-44ECAD004BD6}"/>
                  </a:ext>
                </a:extLst>
              </p14:cNvPr>
              <p14:cNvContentPartPr/>
              <p14:nvPr/>
            </p14:nvContentPartPr>
            <p14:xfrm>
              <a:off x="8066610" y="2372692"/>
              <a:ext cx="3084480" cy="2108520"/>
            </p14:xfrm>
          </p:contentPart>
        </mc:Choice>
        <mc:Fallback>
          <p:pic>
            <p:nvPicPr>
              <p:cNvPr id="5" name="Ink 4">
                <a:extLst>
                  <a:ext uri="{FF2B5EF4-FFF2-40B4-BE49-F238E27FC236}">
                    <a16:creationId xmlns:a16="http://schemas.microsoft.com/office/drawing/2014/main" id="{FD03DE4F-10FE-6507-D659-44ECAD004BD6}"/>
                  </a:ext>
                </a:extLst>
              </p:cNvPr>
              <p:cNvPicPr/>
              <p:nvPr/>
            </p:nvPicPr>
            <p:blipFill>
              <a:blip r:embed="rId4"/>
              <a:stretch>
                <a:fillRect/>
              </a:stretch>
            </p:blipFill>
            <p:spPr>
              <a:xfrm>
                <a:off x="8030610" y="2300692"/>
                <a:ext cx="3156120" cy="22521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339C9AFA-C2DC-91BB-27CA-4D26564CDE1B}"/>
                  </a:ext>
                </a:extLst>
              </p14:cNvPr>
              <p14:cNvContentPartPr/>
              <p14:nvPr/>
            </p14:nvContentPartPr>
            <p14:xfrm>
              <a:off x="11150730" y="1968412"/>
              <a:ext cx="334440" cy="445320"/>
            </p14:xfrm>
          </p:contentPart>
        </mc:Choice>
        <mc:Fallback>
          <p:pic>
            <p:nvPicPr>
              <p:cNvPr id="7" name="Ink 6">
                <a:extLst>
                  <a:ext uri="{FF2B5EF4-FFF2-40B4-BE49-F238E27FC236}">
                    <a16:creationId xmlns:a16="http://schemas.microsoft.com/office/drawing/2014/main" id="{339C9AFA-C2DC-91BB-27CA-4D26564CDE1B}"/>
                  </a:ext>
                </a:extLst>
              </p:cNvPr>
              <p:cNvPicPr/>
              <p:nvPr/>
            </p:nvPicPr>
            <p:blipFill>
              <a:blip r:embed="rId6"/>
              <a:stretch>
                <a:fillRect/>
              </a:stretch>
            </p:blipFill>
            <p:spPr>
              <a:xfrm>
                <a:off x="11114730" y="1896772"/>
                <a:ext cx="406080" cy="588960"/>
              </a:xfrm>
              <a:prstGeom prst="rect">
                <a:avLst/>
              </a:prstGeom>
            </p:spPr>
          </p:pic>
        </mc:Fallback>
      </mc:AlternateContent>
    </p:spTree>
    <p:extLst>
      <p:ext uri="{BB962C8B-B14F-4D97-AF65-F5344CB8AC3E}">
        <p14:creationId xmlns:p14="http://schemas.microsoft.com/office/powerpoint/2010/main" val="2330710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FB4E7C3-B474-1231-755F-7D070F4DCFC2}"/>
              </a:ext>
            </a:extLst>
          </p:cNvPr>
          <p:cNvSpPr>
            <a:spLocks noGrp="1"/>
          </p:cNvSpPr>
          <p:nvPr>
            <p:ph sz="half" idx="1"/>
          </p:nvPr>
        </p:nvSpPr>
        <p:spPr>
          <a:xfrm>
            <a:off x="337530" y="515501"/>
            <a:ext cx="5682270" cy="5661462"/>
          </a:xfrm>
        </p:spPr>
        <p:txBody>
          <a:bodyPr>
            <a:normAutofit fontScale="92500" lnSpcReduction="20000"/>
          </a:bodyPr>
          <a:lstStyle/>
          <a:p>
            <a:r>
              <a:rPr kumimoji="1" lang="en-US" altLang="ja-JP" dirty="0"/>
              <a:t>RTA</a:t>
            </a:r>
            <a:r>
              <a:rPr kumimoji="1" lang="ja-JP" altLang="en-US" dirty="0"/>
              <a:t>のタイプ</a:t>
            </a:r>
            <a:endParaRPr kumimoji="1" lang="en-US" altLang="ja-JP" dirty="0"/>
          </a:p>
          <a:p>
            <a:pPr>
              <a:buFont typeface="Wingdings" panose="05000000000000000000" pitchFamily="2" charset="2"/>
              <a:buChar char="Ø"/>
            </a:pPr>
            <a:r>
              <a:rPr kumimoji="1" lang="ja-JP" altLang="en-US" dirty="0"/>
              <a:t>域外国への態度を加盟国間で共通とする「</a:t>
            </a:r>
            <a:r>
              <a:rPr kumimoji="1" lang="ja-JP" altLang="en-US" dirty="0">
                <a:highlight>
                  <a:srgbClr val="00FFFF"/>
                </a:highlight>
              </a:rPr>
              <a:t>関税同盟（</a:t>
            </a:r>
            <a:r>
              <a:rPr kumimoji="1" lang="en-US" altLang="ja-JP" dirty="0">
                <a:highlight>
                  <a:srgbClr val="00FFFF"/>
                </a:highlight>
              </a:rPr>
              <a:t>Custom Union: CU</a:t>
            </a:r>
            <a:r>
              <a:rPr kumimoji="1" lang="ja-JP" altLang="en-US" dirty="0">
                <a:highlight>
                  <a:srgbClr val="00FFFF"/>
                </a:highlight>
              </a:rPr>
              <a:t>）</a:t>
            </a:r>
            <a:r>
              <a:rPr kumimoji="1" lang="ja-JP" altLang="en-US" dirty="0"/>
              <a:t>」</a:t>
            </a:r>
            <a:endParaRPr kumimoji="1" lang="en-US" altLang="ja-JP" dirty="0"/>
          </a:p>
          <a:p>
            <a:pPr marL="0" indent="0">
              <a:buNone/>
            </a:pPr>
            <a:r>
              <a:rPr lang="ja-JP" altLang="en-US" dirty="0"/>
              <a:t>例：</a:t>
            </a:r>
            <a:r>
              <a:rPr kumimoji="1" lang="ja-JP" altLang="en-US" dirty="0"/>
              <a:t>ヨーロッパの</a:t>
            </a:r>
            <a:r>
              <a:rPr kumimoji="1" lang="ja-JP" altLang="en-US" dirty="0">
                <a:highlight>
                  <a:srgbClr val="00FFFF"/>
                </a:highlight>
              </a:rPr>
              <a:t>欧州連合（</a:t>
            </a:r>
            <a:r>
              <a:rPr kumimoji="1" lang="en-US" altLang="ja-JP" dirty="0">
                <a:highlight>
                  <a:srgbClr val="00FFFF"/>
                </a:highlight>
              </a:rPr>
              <a:t>EU</a:t>
            </a:r>
            <a:r>
              <a:rPr kumimoji="1" lang="ja-JP" altLang="en-US" dirty="0">
                <a:highlight>
                  <a:srgbClr val="00FFFF"/>
                </a:highlight>
              </a:rPr>
              <a:t>）</a:t>
            </a:r>
            <a:r>
              <a:rPr kumimoji="1" lang="ja-JP" altLang="en-US" dirty="0"/>
              <a:t>や南米共同市場（</a:t>
            </a:r>
            <a:r>
              <a:rPr kumimoji="1" lang="en-US" altLang="ja-JP" dirty="0"/>
              <a:t>MERCOSUR</a:t>
            </a:r>
            <a:r>
              <a:rPr kumimoji="1" lang="ja-JP" altLang="en-US" dirty="0"/>
              <a:t>）</a:t>
            </a:r>
            <a:endParaRPr kumimoji="1" lang="en-US" altLang="ja-JP" dirty="0"/>
          </a:p>
          <a:p>
            <a:pPr marL="0" indent="0">
              <a:buNone/>
            </a:pPr>
            <a:endParaRPr kumimoji="1" lang="en-US" altLang="ja-JP" dirty="0"/>
          </a:p>
          <a:p>
            <a:pPr>
              <a:buFont typeface="Wingdings" panose="05000000000000000000" pitchFamily="2" charset="2"/>
              <a:buChar char="Ø"/>
            </a:pPr>
            <a:r>
              <a:rPr kumimoji="1" lang="ja-JP" altLang="en-US" dirty="0"/>
              <a:t>域外国への態度を共通とせず独自の関税を課す「</a:t>
            </a:r>
            <a:r>
              <a:rPr kumimoji="1" lang="ja-JP" altLang="en-US" dirty="0">
                <a:highlight>
                  <a:srgbClr val="00FFFF"/>
                </a:highlight>
              </a:rPr>
              <a:t>自由貿易協定（</a:t>
            </a:r>
            <a:r>
              <a:rPr kumimoji="1" lang="en-US" altLang="ja-JP" dirty="0">
                <a:highlight>
                  <a:srgbClr val="00FFFF"/>
                </a:highlight>
              </a:rPr>
              <a:t>Free Trade Agreement: FTA</a:t>
            </a:r>
            <a:r>
              <a:rPr kumimoji="1" lang="ja-JP" altLang="en-US" dirty="0">
                <a:highlight>
                  <a:srgbClr val="00FFFF"/>
                </a:highlight>
              </a:rPr>
              <a:t>）</a:t>
            </a:r>
            <a:r>
              <a:rPr kumimoji="1" lang="ja-JP" altLang="en-US" dirty="0"/>
              <a:t>」</a:t>
            </a:r>
            <a:endParaRPr kumimoji="1" lang="en-US" altLang="ja-JP" dirty="0"/>
          </a:p>
          <a:p>
            <a:pPr marL="0" indent="0">
              <a:buNone/>
            </a:pPr>
            <a:r>
              <a:rPr kumimoji="1" lang="ja-JP" altLang="en-US" dirty="0"/>
              <a:t>例：</a:t>
            </a:r>
            <a:r>
              <a:rPr kumimoji="1" lang="en-US" altLang="ja-JP" dirty="0"/>
              <a:t>ASEAN</a:t>
            </a:r>
            <a:r>
              <a:rPr kumimoji="1" lang="ja-JP" altLang="en-US" dirty="0"/>
              <a:t>自由貿易地域（</a:t>
            </a:r>
            <a:r>
              <a:rPr kumimoji="1" lang="en-US" altLang="ja-JP" dirty="0"/>
              <a:t>AFTA</a:t>
            </a:r>
            <a:r>
              <a:rPr kumimoji="1" lang="ja-JP" altLang="en-US" dirty="0"/>
              <a:t>）</a:t>
            </a:r>
          </a:p>
        </p:txBody>
      </p:sp>
      <p:sp>
        <p:nvSpPr>
          <p:cNvPr id="4" name="コンテンツ プレースホルダー 3">
            <a:extLst>
              <a:ext uri="{FF2B5EF4-FFF2-40B4-BE49-F238E27FC236}">
                <a16:creationId xmlns:a16="http://schemas.microsoft.com/office/drawing/2014/main" id="{4F42D6C3-964C-2A8E-37D6-77628117D888}"/>
              </a:ext>
            </a:extLst>
          </p:cNvPr>
          <p:cNvSpPr>
            <a:spLocks noGrp="1"/>
          </p:cNvSpPr>
          <p:nvPr>
            <p:ph sz="half" idx="2"/>
          </p:nvPr>
        </p:nvSpPr>
        <p:spPr>
          <a:xfrm>
            <a:off x="5934395" y="441858"/>
            <a:ext cx="6026447" cy="6051017"/>
          </a:xfrm>
        </p:spPr>
        <p:txBody>
          <a:bodyPr>
            <a:normAutofit fontScale="92500" lnSpcReduction="20000"/>
          </a:bodyPr>
          <a:lstStyle/>
          <a:p>
            <a:r>
              <a:rPr kumimoji="1" lang="ja-JP" altLang="en-US" dirty="0"/>
              <a:t>貿易分野に限らず投資規制の撤廃や知的財産権保護の強化、域内の人の移動の自由化などを含む経済全般に係る包括的な協定</a:t>
            </a:r>
            <a:endParaRPr kumimoji="1" lang="en-US" altLang="ja-JP" dirty="0"/>
          </a:p>
          <a:p>
            <a:pPr marL="0" indent="0">
              <a:buNone/>
            </a:pPr>
            <a:r>
              <a:rPr kumimoji="1" lang="en-US" altLang="ja-JP" dirty="0">
                <a:sym typeface="Wingdings" panose="05000000000000000000" pitchFamily="2" charset="2"/>
              </a:rPr>
              <a:t></a:t>
            </a:r>
            <a:r>
              <a:rPr kumimoji="1" lang="ja-JP" altLang="en-US" dirty="0">
                <a:highlight>
                  <a:srgbClr val="FFFF00"/>
                </a:highlight>
              </a:rPr>
              <a:t>経済連携協定</a:t>
            </a:r>
            <a:r>
              <a:rPr kumimoji="1" lang="en-US" altLang="ja-JP" dirty="0">
                <a:highlight>
                  <a:srgbClr val="FFFF00"/>
                </a:highlight>
              </a:rPr>
              <a:t>(Economic Partnership Agreement: EPA)</a:t>
            </a:r>
            <a:endParaRPr lang="en-US" altLang="ja-JP" dirty="0">
              <a:highlight>
                <a:srgbClr val="FFFF00"/>
              </a:highlight>
            </a:endParaRPr>
          </a:p>
          <a:p>
            <a:pPr marL="0" indent="0">
              <a:buNone/>
            </a:pPr>
            <a:endParaRPr kumimoji="1" lang="en-US" altLang="ja-JP" dirty="0"/>
          </a:p>
          <a:p>
            <a:pPr marL="0" indent="0">
              <a:buNone/>
            </a:pPr>
            <a:r>
              <a:rPr kumimoji="1" lang="en-US" altLang="ja-JP" dirty="0"/>
              <a:t>2018</a:t>
            </a:r>
            <a:r>
              <a:rPr kumimoji="1" lang="ja-JP" altLang="en-US" dirty="0"/>
              <a:t>年</a:t>
            </a:r>
            <a:r>
              <a:rPr kumimoji="1" lang="en-US" altLang="ja-JP" dirty="0"/>
              <a:t>12</a:t>
            </a:r>
            <a:r>
              <a:rPr kumimoji="1" lang="ja-JP" altLang="en-US" dirty="0"/>
              <a:t>月発効</a:t>
            </a:r>
            <a:r>
              <a:rPr kumimoji="1" lang="en-US" altLang="ja-JP" dirty="0"/>
              <a:t>:</a:t>
            </a:r>
          </a:p>
          <a:p>
            <a:pPr marL="0" indent="0">
              <a:buNone/>
            </a:pPr>
            <a:r>
              <a:rPr kumimoji="1" lang="ja-JP" altLang="en-US" dirty="0">
                <a:highlight>
                  <a:srgbClr val="FFFF00"/>
                </a:highlight>
              </a:rPr>
              <a:t>環太平洋パートナーシップ（</a:t>
            </a:r>
            <a:r>
              <a:rPr kumimoji="1" lang="en-US" altLang="ja-JP" dirty="0">
                <a:highlight>
                  <a:srgbClr val="FFFF00"/>
                </a:highlight>
              </a:rPr>
              <a:t>TPP11</a:t>
            </a:r>
            <a:r>
              <a:rPr kumimoji="1" lang="ja-JP" altLang="en-US" dirty="0">
                <a:highlight>
                  <a:srgbClr val="FFFF00"/>
                </a:highlight>
              </a:rPr>
              <a:t>）</a:t>
            </a:r>
            <a:endParaRPr kumimoji="1" lang="en-US" altLang="ja-JP" dirty="0">
              <a:highlight>
                <a:srgbClr val="FFFF00"/>
              </a:highlight>
            </a:endParaRPr>
          </a:p>
          <a:p>
            <a:pPr marL="0" indent="0">
              <a:buNone/>
            </a:pPr>
            <a:endParaRPr kumimoji="1" lang="en-US" altLang="ja-JP" dirty="0"/>
          </a:p>
          <a:p>
            <a:pPr marL="0" indent="0">
              <a:buNone/>
            </a:pPr>
            <a:r>
              <a:rPr kumimoji="1" lang="en-US" altLang="ja-JP" dirty="0"/>
              <a:t>2022</a:t>
            </a:r>
            <a:r>
              <a:rPr kumimoji="1" lang="ja-JP" altLang="en-US" dirty="0"/>
              <a:t>年</a:t>
            </a:r>
            <a:r>
              <a:rPr kumimoji="1" lang="en-US" altLang="ja-JP" dirty="0"/>
              <a:t>1</a:t>
            </a:r>
            <a:r>
              <a:rPr kumimoji="1" lang="ja-JP" altLang="en-US" dirty="0"/>
              <a:t>月発効</a:t>
            </a:r>
            <a:r>
              <a:rPr kumimoji="1" lang="en-US" altLang="ja-JP" dirty="0"/>
              <a:t>:</a:t>
            </a:r>
          </a:p>
          <a:p>
            <a:pPr marL="0" indent="0">
              <a:buNone/>
            </a:pPr>
            <a:r>
              <a:rPr kumimoji="1" lang="en-US" altLang="ja-JP" dirty="0"/>
              <a:t>ASEAN10</a:t>
            </a:r>
            <a:r>
              <a:rPr kumimoji="1" lang="ja-JP" altLang="en-US" dirty="0"/>
              <a:t>か国に日中韓豪州</a:t>
            </a:r>
            <a:r>
              <a:rPr kumimoji="1" lang="en-US" altLang="ja-JP" dirty="0"/>
              <a:t>NZ</a:t>
            </a:r>
            <a:r>
              <a:rPr kumimoji="1" lang="ja-JP" altLang="en-US" dirty="0"/>
              <a:t>を加えた「地域的な包括的経済連携（</a:t>
            </a:r>
            <a:r>
              <a:rPr kumimoji="1" lang="en-US" altLang="ja-JP" dirty="0"/>
              <a:t>RCEP</a:t>
            </a:r>
            <a:r>
              <a:rPr kumimoji="1" lang="ja-JP" altLang="en-US" dirty="0"/>
              <a:t>）協定」</a:t>
            </a:r>
            <a:endParaRPr kumimoji="1" lang="en-US" altLang="ja-JP" dirty="0"/>
          </a:p>
          <a:p>
            <a:pPr marL="0" indent="0">
              <a:buNone/>
            </a:pPr>
            <a:r>
              <a:rPr kumimoji="1" lang="ja-JP" altLang="en-US" dirty="0"/>
              <a:t>近年、参加国が多く地域を広くカバーする大型の</a:t>
            </a:r>
            <a:r>
              <a:rPr kumimoji="1" lang="en-US" altLang="ja-JP" dirty="0"/>
              <a:t>EPA</a:t>
            </a:r>
            <a:r>
              <a:rPr kumimoji="1" lang="ja-JP" altLang="en-US" dirty="0"/>
              <a:t>が誕生</a:t>
            </a:r>
          </a:p>
        </p:txBody>
      </p:sp>
    </p:spTree>
    <p:extLst>
      <p:ext uri="{BB962C8B-B14F-4D97-AF65-F5344CB8AC3E}">
        <p14:creationId xmlns:p14="http://schemas.microsoft.com/office/powerpoint/2010/main" val="2306587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C6DC34D4-B5BE-BD70-5D1B-D852E643CAE8}"/>
              </a:ext>
            </a:extLst>
          </p:cNvPr>
          <p:cNvPicPr>
            <a:picLocks noGrp="1" noChangeAspect="1"/>
          </p:cNvPicPr>
          <p:nvPr>
            <p:ph sz="half" idx="2"/>
          </p:nvPr>
        </p:nvPicPr>
        <p:blipFill>
          <a:blip r:embed="rId2"/>
          <a:stretch>
            <a:fillRect/>
          </a:stretch>
        </p:blipFill>
        <p:spPr>
          <a:xfrm>
            <a:off x="5865354" y="1342994"/>
            <a:ext cx="7365849" cy="5149881"/>
          </a:xfrm>
          <a:prstGeom prst="rect">
            <a:avLst/>
          </a:prstGeom>
        </p:spPr>
      </p:pic>
      <p:sp>
        <p:nvSpPr>
          <p:cNvPr id="2" name="タイトル 1">
            <a:extLst>
              <a:ext uri="{FF2B5EF4-FFF2-40B4-BE49-F238E27FC236}">
                <a16:creationId xmlns:a16="http://schemas.microsoft.com/office/drawing/2014/main" id="{588C52A0-124B-63F2-AC7D-7B9E8240659A}"/>
              </a:ext>
            </a:extLst>
          </p:cNvPr>
          <p:cNvSpPr>
            <a:spLocks noGrp="1"/>
          </p:cNvSpPr>
          <p:nvPr>
            <p:ph type="title"/>
          </p:nvPr>
        </p:nvSpPr>
        <p:spPr/>
        <p:txBody>
          <a:bodyPr/>
          <a:lstStyle/>
          <a:p>
            <a:r>
              <a:rPr kumimoji="1" lang="ja-JP" altLang="en-US" dirty="0"/>
              <a:t>地域貿易協定の影響と課題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486C353-AD72-0747-799C-FC1FA9E4E6AF}"/>
                  </a:ext>
                </a:extLst>
              </p:cNvPr>
              <p:cNvSpPr>
                <a:spLocks noGrp="1"/>
              </p:cNvSpPr>
              <p:nvPr>
                <p:ph sz="half" idx="1"/>
              </p:nvPr>
            </p:nvSpPr>
            <p:spPr>
              <a:xfrm>
                <a:off x="190244" y="1761295"/>
                <a:ext cx="6738330" cy="4412440"/>
              </a:xfrm>
            </p:spPr>
            <p:txBody>
              <a:bodyPr>
                <a:noAutofit/>
              </a:bodyPr>
              <a:lstStyle/>
              <a:p>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日本のワイン需要</a:t>
                </a:r>
                <a14:m>
                  <m:oMath xmlns:m="http://schemas.openxmlformats.org/officeDocument/2006/math">
                    <m:sSup>
                      <m:sSupPr>
                        <m:ctrlPr>
                          <a:rPr lang="ja-JP" altLang="ja-JP" sz="2400" i="1">
                            <a:effectLst/>
                            <a:latin typeface="Cambria Math" panose="02040503050406030204" pitchFamily="18" charset="0"/>
                            <a:ea typeface="Cambria Math" panose="02040503050406030204" pitchFamily="18" charset="0"/>
                          </a:rPr>
                        </m:ctrlPr>
                      </m:s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𝐷</m:t>
                        </m:r>
                      </m:e>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𝐽𝑃</m:t>
                        </m:r>
                      </m:sup>
                    </m:s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+10000</m:t>
                    </m:r>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、供給が</a:t>
                </a:r>
                <a14:m>
                  <m:oMath xmlns:m="http://schemas.openxmlformats.org/officeDocument/2006/math">
                    <m:sSup>
                      <m:sSupPr>
                        <m:ctrlPr>
                          <a:rPr lang="ja-JP" altLang="ja-JP" sz="2400" i="1">
                            <a:effectLst/>
                            <a:latin typeface="Cambria Math" panose="02040503050406030204" pitchFamily="18" charset="0"/>
                            <a:ea typeface="Cambria Math" panose="02040503050406030204" pitchFamily="18" charset="0"/>
                          </a:rPr>
                        </m:ctrlPr>
                      </m:s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𝑆</m:t>
                        </m:r>
                      </m:e>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𝐽𝑃</m:t>
                        </m:r>
                      </m:sup>
                    </m:s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−1000</m:t>
                    </m:r>
                  </m:oMath>
                </a14:m>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フランスは</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一本</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1500</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円で供給</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可能</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、チリは一本</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1800</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円で供給可能とする</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日本はワイン生産者保護のため一本当たり</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500</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円の関税賦課</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関税賦課後の価格はフランス産が</a:t>
                </a:r>
                <a:r>
                  <a:rPr lang="en-US" altLang="ja-JP" sz="2400" dirty="0">
                    <a:latin typeface="Century" panose="02040604050505020304" pitchFamily="18" charset="0"/>
                    <a:ea typeface="ＭＳ 明朝" panose="02020609040205080304" pitchFamily="17" charset="-128"/>
                    <a:cs typeface="Times New Roman" panose="02020603050405020304" pitchFamily="18" charset="0"/>
                  </a:rPr>
                  <a:t>2000</a:t>
                </a:r>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円、チリ産が</a:t>
                </a:r>
                <a:r>
                  <a:rPr lang="en-US" altLang="ja-JP" sz="2400" dirty="0">
                    <a:latin typeface="Century" panose="02040604050505020304" pitchFamily="18" charset="0"/>
                    <a:ea typeface="ＭＳ 明朝" panose="02020609040205080304" pitchFamily="17" charset="-128"/>
                    <a:cs typeface="Times New Roman" panose="02020603050405020304" pitchFamily="18" charset="0"/>
                  </a:rPr>
                  <a:t>2300</a:t>
                </a:r>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円となり、日本はフランス産のワインを輸入、ワインの国内価格は</a:t>
                </a:r>
                <a:r>
                  <a:rPr lang="en-US" altLang="ja-JP" sz="2400" dirty="0">
                    <a:latin typeface="Century" panose="02040604050505020304" pitchFamily="18" charset="0"/>
                    <a:ea typeface="ＭＳ 明朝" panose="02020609040205080304" pitchFamily="17" charset="-128"/>
                    <a:cs typeface="Times New Roman" panose="02020603050405020304" pitchFamily="18" charset="0"/>
                  </a:rPr>
                  <a:t>2000</a:t>
                </a:r>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円に</a:t>
                </a:r>
                <a:endParaRPr lang="en-US" altLang="ja-JP" sz="2400" dirty="0">
                  <a:latin typeface="Century" panose="02040604050505020304" pitchFamily="18" charset="0"/>
                  <a:ea typeface="ＭＳ 明朝" panose="02020609040205080304" pitchFamily="17" charset="-128"/>
                  <a:cs typeface="Times New Roman" panose="02020603050405020304" pitchFamily="18" charset="0"/>
                </a:endParaRPr>
              </a:p>
              <a:p>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ワインの生産量は</a:t>
                </a:r>
                <a:r>
                  <a:rPr lang="en-US" altLang="ja-JP" sz="2400" dirty="0">
                    <a:latin typeface="Century" panose="02040604050505020304" pitchFamily="18" charset="0"/>
                    <a:ea typeface="ＭＳ 明朝" panose="02020609040205080304" pitchFamily="17" charset="-128"/>
                    <a:cs typeface="Times New Roman" panose="02020603050405020304" pitchFamily="18" charset="0"/>
                  </a:rPr>
                  <a:t>1000</a:t>
                </a:r>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、消費量は</a:t>
                </a:r>
                <a:r>
                  <a:rPr lang="en-US" altLang="ja-JP" sz="2400" dirty="0">
                    <a:latin typeface="Century" panose="02040604050505020304" pitchFamily="18" charset="0"/>
                    <a:ea typeface="ＭＳ 明朝" panose="02020609040205080304" pitchFamily="17" charset="-128"/>
                    <a:cs typeface="Times New Roman" panose="02020603050405020304" pitchFamily="18" charset="0"/>
                  </a:rPr>
                  <a:t>8000</a:t>
                </a:r>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、フランス産ワインの輸入量は</a:t>
                </a:r>
                <a:r>
                  <a:rPr lang="en-US" altLang="ja-JP" sz="2400" dirty="0">
                    <a:latin typeface="Century" panose="02040604050505020304" pitchFamily="18" charset="0"/>
                    <a:ea typeface="ＭＳ 明朝" panose="02020609040205080304" pitchFamily="17" charset="-128"/>
                    <a:cs typeface="Times New Roman" panose="02020603050405020304" pitchFamily="18" charset="0"/>
                  </a:rPr>
                  <a:t>7000</a:t>
                </a:r>
              </a:p>
              <a:p>
                <a:endParaRPr kumimoji="1" lang="ja-JP" altLang="en-US" sz="2400" dirty="0"/>
              </a:p>
            </p:txBody>
          </p:sp>
        </mc:Choice>
        <mc:Fallback xmlns="">
          <p:sp>
            <p:nvSpPr>
              <p:cNvPr id="3" name="コンテンツ プレースホルダー 2">
                <a:extLst>
                  <a:ext uri="{FF2B5EF4-FFF2-40B4-BE49-F238E27FC236}">
                    <a16:creationId xmlns:a16="http://schemas.microsoft.com/office/drawing/2014/main" id="{A486C353-AD72-0747-799C-FC1FA9E4E6AF}"/>
                  </a:ext>
                </a:extLst>
              </p:cNvPr>
              <p:cNvSpPr>
                <a:spLocks noGrp="1" noRot="1" noChangeAspect="1" noMove="1" noResize="1" noEditPoints="1" noAdjustHandles="1" noChangeArrowheads="1" noChangeShapeType="1" noTextEdit="1"/>
              </p:cNvSpPr>
              <p:nvPr>
                <p:ph sz="half" idx="1"/>
              </p:nvPr>
            </p:nvSpPr>
            <p:spPr>
              <a:xfrm>
                <a:off x="190244" y="1761295"/>
                <a:ext cx="6738330" cy="4412440"/>
              </a:xfrm>
              <a:blipFill>
                <a:blip r:embed="rId3"/>
                <a:stretch>
                  <a:fillRect l="-1175" t="-2348" r="-10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00385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BBB4C693-D046-F291-DEDA-3787CCB9B000}"/>
              </a:ext>
            </a:extLst>
          </p:cNvPr>
          <p:cNvPicPr>
            <a:picLocks noGrp="1" noChangeAspect="1"/>
          </p:cNvPicPr>
          <p:nvPr>
            <p:ph sz="half" idx="2"/>
          </p:nvPr>
        </p:nvPicPr>
        <p:blipFill>
          <a:blip r:embed="rId2"/>
          <a:stretch>
            <a:fillRect/>
          </a:stretch>
        </p:blipFill>
        <p:spPr>
          <a:xfrm>
            <a:off x="6172200" y="945085"/>
            <a:ext cx="6962080" cy="4867583"/>
          </a:xfrm>
          <a:prstGeom prst="rect">
            <a:avLst/>
          </a:prstGeom>
        </p:spPr>
      </p:pic>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EE4260A-47B8-33C3-B262-6E3AA2E6D05D}"/>
                  </a:ext>
                </a:extLst>
              </p:cNvPr>
              <p:cNvSpPr>
                <a:spLocks noGrp="1"/>
              </p:cNvSpPr>
              <p:nvPr>
                <p:ph sz="half" idx="1"/>
              </p:nvPr>
            </p:nvSpPr>
            <p:spPr>
              <a:xfrm>
                <a:off x="184107" y="727714"/>
                <a:ext cx="7210873" cy="6047928"/>
              </a:xfrm>
            </p:spPr>
            <p:txBody>
              <a:bodyPr>
                <a:normAutofit fontScale="92500" lnSpcReduction="10000"/>
              </a:bodyPr>
              <a:lstStyle/>
              <a:p>
                <a:r>
                  <a:rPr kumimoji="1" lang="ja-JP" altLang="en-US" sz="2400" dirty="0"/>
                  <a:t>日本がチリとの間で</a:t>
                </a:r>
                <a:r>
                  <a:rPr kumimoji="1" lang="en-US" altLang="ja-JP" sz="2400" dirty="0"/>
                  <a:t>FTA</a:t>
                </a:r>
                <a:r>
                  <a:rPr kumimoji="1" lang="ja-JP" altLang="en-US" sz="2400" dirty="0"/>
                  <a:t>を締結しワインの関税を撤廃した場合</a:t>
                </a:r>
                <a:endParaRPr kumimoji="1" lang="en-US" altLang="ja-JP" sz="2400" dirty="0"/>
              </a:p>
              <a:p>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チリ産ワインの価格は関税が免除され</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1800</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円</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に</a:t>
                </a:r>
                <a:endParaRPr lang="en-US" altLang="ja-JP" sz="2400" dirty="0">
                  <a:latin typeface="Century" panose="02040604050505020304" pitchFamily="18" charset="0"/>
                  <a:ea typeface="ＭＳ 明朝" panose="02020609040205080304" pitchFamily="17" charset="-128"/>
                  <a:cs typeface="Times New Roman" panose="02020603050405020304" pitchFamily="18" charset="0"/>
                </a:endParaRPr>
              </a:p>
              <a:p>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輸入が</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フランス産からチリ産に変化、国内価格は</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1800</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円に</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日本の国内生産量は</a:t>
                </a:r>
                <a14:m>
                  <m:oMath xmlns:m="http://schemas.openxmlformats.org/officeDocument/2006/math">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800</m:t>
                    </m:r>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に減少し、国内消費量は価格低下に伴い</a:t>
                </a:r>
                <a14:m>
                  <m:oMath xmlns:m="http://schemas.openxmlformats.org/officeDocument/2006/math">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8200</m:t>
                    </m:r>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となる。チリ産ワインの輸入量は</a:t>
                </a:r>
                <a14:m>
                  <m:oMath xmlns:m="http://schemas.openxmlformats.org/officeDocument/2006/math">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7400</m:t>
                    </m:r>
                    <m:r>
                      <a:rPr lang="ja-JP" altLang="en-US" sz="2400" i="1">
                        <a:latin typeface="Cambria Math" panose="02040503050406030204" pitchFamily="18" charset="0"/>
                        <a:ea typeface="ＭＳ 明朝" panose="02020609040205080304" pitchFamily="17" charset="-128"/>
                        <a:cs typeface="Times New Roman" panose="02020603050405020304" pitchFamily="18" charset="0"/>
                      </a:rPr>
                      <m:t>に</m:t>
                    </m:r>
                  </m:oMath>
                </a14:m>
                <a:r>
                  <a:rPr kumimoji="1" lang="ja-JP" altLang="en-US" sz="2400" dirty="0"/>
                  <a:t>拡大</a:t>
                </a:r>
                <a:endParaRPr kumimoji="1" lang="en-US" altLang="ja-JP" sz="2400" dirty="0"/>
              </a:p>
              <a:p>
                <a:r>
                  <a:rPr lang="ja-JP" altLang="en-US" sz="2400" dirty="0"/>
                  <a:t>経済厚生の締結前後の変化</a:t>
                </a:r>
                <a:endParaRPr lang="en-US" altLang="ja-JP" sz="2400" dirty="0"/>
              </a:p>
              <a:p>
                <a:r>
                  <a:rPr kumimoji="1" lang="en-US" altLang="ja-JP" sz="2400" dirty="0"/>
                  <a:t>CS</a:t>
                </a:r>
                <a:r>
                  <a:rPr kumimoji="1" lang="ja-JP" altLang="en-US" sz="2400" dirty="0"/>
                  <a:t>：</a:t>
                </a:r>
                <a:r>
                  <a:rPr kumimoji="1" lang="en-US" altLang="ja-JP" sz="2400" dirty="0" err="1"/>
                  <a:t>a+b+c+d</a:t>
                </a:r>
                <a:r>
                  <a:rPr kumimoji="1" lang="ja-JP" altLang="en-US" sz="2400" dirty="0"/>
                  <a:t>増加　（</a:t>
                </a:r>
                <a:r>
                  <a:rPr kumimoji="1" lang="en-US" altLang="ja-JP" sz="2400" dirty="0"/>
                  <a:t>162</a:t>
                </a:r>
                <a:r>
                  <a:rPr kumimoji="1" lang="ja-JP" altLang="en-US" sz="2400" dirty="0"/>
                  <a:t>万）</a:t>
                </a:r>
                <a:endParaRPr kumimoji="1" lang="en-US" altLang="ja-JP" sz="2400" dirty="0"/>
              </a:p>
              <a:p>
                <a:r>
                  <a:rPr lang="en-US" altLang="ja-JP" sz="2400" dirty="0"/>
                  <a:t>PS</a:t>
                </a:r>
                <a:r>
                  <a:rPr lang="ja-JP" altLang="en-US" sz="2400" dirty="0"/>
                  <a:t>：</a:t>
                </a:r>
                <a:r>
                  <a:rPr lang="en-US" altLang="ja-JP" sz="2400" dirty="0"/>
                  <a:t>-a</a:t>
                </a:r>
                <a:r>
                  <a:rPr lang="ja-JP" altLang="en-US" sz="2400" dirty="0"/>
                  <a:t>減少（</a:t>
                </a:r>
                <a:r>
                  <a:rPr lang="en-US" altLang="ja-JP" sz="2400" dirty="0"/>
                  <a:t>18</a:t>
                </a:r>
                <a:r>
                  <a:rPr lang="ja-JP" altLang="en-US" sz="2400" dirty="0"/>
                  <a:t>万）</a:t>
                </a:r>
                <a:endParaRPr lang="en-US" altLang="ja-JP" sz="2400" dirty="0"/>
              </a:p>
              <a:p>
                <a:r>
                  <a:rPr kumimoji="1" lang="ja-JP" altLang="en-US" sz="2400" dirty="0"/>
                  <a:t>関税収入：</a:t>
                </a:r>
                <a:r>
                  <a:rPr kumimoji="1" lang="pt-BR" altLang="ja-JP" sz="2400" dirty="0"/>
                  <a:t>c+e</a:t>
                </a:r>
                <a:r>
                  <a:rPr kumimoji="1" lang="ja-JP" altLang="en-US" sz="2400" dirty="0"/>
                  <a:t>減少　（－</a:t>
                </a:r>
                <a:r>
                  <a:rPr kumimoji="1" lang="en-US" altLang="ja-JP" sz="2400" dirty="0"/>
                  <a:t>350</a:t>
                </a:r>
                <a:r>
                  <a:rPr lang="ja-JP" altLang="en-US" sz="2400" dirty="0"/>
                  <a:t>万</a:t>
                </a:r>
                <a:r>
                  <a:rPr kumimoji="1" lang="ja-JP" altLang="en-US" sz="2400" dirty="0"/>
                  <a:t>）</a:t>
                </a:r>
                <a:endParaRPr kumimoji="1" lang="en-US" altLang="ja-JP" sz="2400" dirty="0"/>
              </a:p>
              <a:p>
                <a:r>
                  <a:rPr kumimoji="1" lang="ja-JP" altLang="en-US" sz="2400" dirty="0"/>
                  <a:t>総余剰の変化　</a:t>
                </a:r>
                <a:r>
                  <a:rPr kumimoji="1" lang="en-US" altLang="ja-JP" sz="2400" dirty="0" err="1"/>
                  <a:t>b+d-e</a:t>
                </a:r>
                <a:r>
                  <a:rPr kumimoji="1" lang="en-US" altLang="ja-JP" sz="2400" dirty="0"/>
                  <a:t> </a:t>
                </a:r>
                <a:r>
                  <a:rPr kumimoji="1" lang="ja-JP" altLang="en-US" sz="2400" dirty="0"/>
                  <a:t>（－</a:t>
                </a:r>
                <a:r>
                  <a:rPr kumimoji="1" lang="en-US" altLang="ja-JP" sz="2400" dirty="0"/>
                  <a:t>206</a:t>
                </a:r>
                <a:r>
                  <a:rPr kumimoji="1" lang="ja-JP" altLang="en-US" sz="2400" dirty="0"/>
                  <a:t>万）</a:t>
                </a:r>
                <a:endParaRPr kumimoji="1" lang="en-US" altLang="ja-JP" sz="2400" dirty="0"/>
              </a:p>
              <a:p>
                <a:pPr marL="0" indent="0">
                  <a:buNone/>
                </a:pPr>
                <a:r>
                  <a:rPr lang="en-US" altLang="ja-JP" sz="2400" dirty="0">
                    <a:sym typeface="Wingdings" panose="05000000000000000000" pitchFamily="2" charset="2"/>
                  </a:rPr>
                  <a:t></a:t>
                </a:r>
                <a:r>
                  <a:rPr lang="en-US" altLang="ja-JP" sz="2400" dirty="0" err="1"/>
                  <a:t>b+d</a:t>
                </a:r>
                <a:r>
                  <a:rPr lang="en-US" altLang="ja-JP" sz="2400" dirty="0"/>
                  <a:t>&lt;-e</a:t>
                </a:r>
                <a:r>
                  <a:rPr lang="ja-JP" altLang="en-US" sz="2400" dirty="0"/>
                  <a:t>のケースで貿易転換効果が貿易創出効果を上回る</a:t>
                </a:r>
                <a:endParaRPr lang="en-US" altLang="ja-JP" sz="2400" dirty="0"/>
              </a:p>
              <a:p>
                <a:pPr marL="0" indent="0">
                  <a:buNone/>
                </a:pPr>
                <a:r>
                  <a:rPr kumimoji="1" lang="ja-JP" altLang="en-US" sz="2400" dirty="0"/>
                  <a:t>締結国でさえも経済的な損失を被る可能性がある</a:t>
                </a:r>
              </a:p>
            </p:txBody>
          </p:sp>
        </mc:Choice>
        <mc:Fallback xmlns="">
          <p:sp>
            <p:nvSpPr>
              <p:cNvPr id="3" name="コンテンツ プレースホルダー 2">
                <a:extLst>
                  <a:ext uri="{FF2B5EF4-FFF2-40B4-BE49-F238E27FC236}">
                    <a16:creationId xmlns:a16="http://schemas.microsoft.com/office/drawing/2014/main" id="{5EE4260A-47B8-33C3-B262-6E3AA2E6D05D}"/>
                  </a:ext>
                </a:extLst>
              </p:cNvPr>
              <p:cNvSpPr>
                <a:spLocks noGrp="1" noRot="1" noChangeAspect="1" noMove="1" noResize="1" noEditPoints="1" noAdjustHandles="1" noChangeArrowheads="1" noChangeShapeType="1" noTextEdit="1"/>
              </p:cNvSpPr>
              <p:nvPr>
                <p:ph sz="half" idx="1"/>
              </p:nvPr>
            </p:nvSpPr>
            <p:spPr>
              <a:xfrm>
                <a:off x="184107" y="727714"/>
                <a:ext cx="7210873" cy="6047928"/>
              </a:xfrm>
              <a:blipFill>
                <a:blip r:embed="rId3"/>
                <a:stretch>
                  <a:fillRect l="-1099" t="-1512" r="-9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29313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9896EB8-2D9A-84B5-3BEB-1045D66BB8F1}"/>
              </a:ext>
            </a:extLst>
          </p:cNvPr>
          <p:cNvSpPr>
            <a:spLocks noGrp="1"/>
          </p:cNvSpPr>
          <p:nvPr>
            <p:ph sz="half" idx="1"/>
          </p:nvPr>
        </p:nvSpPr>
        <p:spPr>
          <a:xfrm>
            <a:off x="429584" y="963495"/>
            <a:ext cx="5590216" cy="5213468"/>
          </a:xfrm>
        </p:spPr>
        <p:txBody>
          <a:bodyPr/>
          <a:lstStyle/>
          <a:p>
            <a:pPr marL="0" indent="0">
              <a:buNone/>
            </a:pPr>
            <a:r>
              <a:rPr kumimoji="1" lang="ja-JP" altLang="en-US" dirty="0"/>
              <a:t>「スパゲッティ・ボウル現象」</a:t>
            </a:r>
            <a:endParaRPr kumimoji="1" lang="en-US" altLang="ja-JP" dirty="0"/>
          </a:p>
          <a:p>
            <a:r>
              <a:rPr kumimoji="1" lang="en-US" altLang="ja-JP" dirty="0"/>
              <a:t>RTA</a:t>
            </a:r>
            <a:r>
              <a:rPr kumimoji="1" lang="ja-JP" altLang="en-US" dirty="0"/>
              <a:t>には、域外国の製品が低関税で流入するのを防ぐため、「原産地規則」が設定</a:t>
            </a:r>
            <a:endParaRPr kumimoji="1" lang="en-US" altLang="ja-JP" dirty="0"/>
          </a:p>
          <a:p>
            <a:r>
              <a:rPr kumimoji="1" lang="en-US" altLang="ja-JP" dirty="0"/>
              <a:t>RTA</a:t>
            </a:r>
            <a:r>
              <a:rPr kumimoji="1" lang="ja-JP" altLang="en-US" dirty="0"/>
              <a:t>の締結が増えるほど原産地証明の手続きが複雑化し、企業側にとってコストが増加</a:t>
            </a:r>
            <a:endParaRPr kumimoji="1" lang="en-US" altLang="ja-JP" dirty="0"/>
          </a:p>
          <a:p>
            <a:r>
              <a:rPr kumimoji="1" lang="ja-JP" altLang="en-US" dirty="0"/>
              <a:t>図</a:t>
            </a:r>
            <a:r>
              <a:rPr kumimoji="1" lang="en-US" altLang="ja-JP" dirty="0"/>
              <a:t>10</a:t>
            </a:r>
            <a:r>
              <a:rPr kumimoji="1" lang="ja-JP" altLang="en-US" dirty="0"/>
              <a:t>－</a:t>
            </a:r>
            <a:r>
              <a:rPr kumimoji="1" lang="en-US" altLang="ja-JP" dirty="0"/>
              <a:t>6</a:t>
            </a:r>
            <a:r>
              <a:rPr kumimoji="1" lang="ja-JP" altLang="en-US" dirty="0"/>
              <a:t>：企業では</a:t>
            </a:r>
            <a:r>
              <a:rPr kumimoji="1" lang="en-US" altLang="ja-JP" dirty="0"/>
              <a:t>6</a:t>
            </a:r>
            <a:r>
              <a:rPr kumimoji="1" lang="ja-JP" altLang="en-US" dirty="0"/>
              <a:t>割を超えるが中小企業の</a:t>
            </a:r>
            <a:r>
              <a:rPr kumimoji="1" lang="en-US" altLang="ja-JP" dirty="0"/>
              <a:t>RTA</a:t>
            </a:r>
            <a:r>
              <a:rPr kumimoji="1" lang="ja-JP" altLang="en-US" dirty="0"/>
              <a:t>利用率は</a:t>
            </a:r>
            <a:r>
              <a:rPr kumimoji="1" lang="en-US" altLang="ja-JP" dirty="0"/>
              <a:t>4</a:t>
            </a:r>
            <a:r>
              <a:rPr kumimoji="1" lang="ja-JP" altLang="en-US" dirty="0"/>
              <a:t>割に満たない</a:t>
            </a:r>
          </a:p>
        </p:txBody>
      </p:sp>
      <p:pic>
        <p:nvPicPr>
          <p:cNvPr id="5" name="コンテンツ プレースホルダー 4">
            <a:extLst>
              <a:ext uri="{FF2B5EF4-FFF2-40B4-BE49-F238E27FC236}">
                <a16:creationId xmlns:a16="http://schemas.microsoft.com/office/drawing/2014/main" id="{A5F7B1EC-1D42-4871-6A12-799342D78A42}"/>
              </a:ext>
            </a:extLst>
          </p:cNvPr>
          <p:cNvPicPr>
            <a:picLocks noGrp="1" noChangeAspect="1"/>
          </p:cNvPicPr>
          <p:nvPr>
            <p:ph sz="half" idx="2"/>
          </p:nvPr>
        </p:nvPicPr>
        <p:blipFill>
          <a:blip r:embed="rId2"/>
          <a:stretch>
            <a:fillRect/>
          </a:stretch>
        </p:blipFill>
        <p:spPr>
          <a:xfrm>
            <a:off x="6172200" y="779388"/>
            <a:ext cx="6514738" cy="5349186"/>
          </a:xfrm>
          <a:prstGeom prst="rect">
            <a:avLst/>
          </a:prstGeom>
        </p:spPr>
      </p:pic>
    </p:spTree>
    <p:extLst>
      <p:ext uri="{BB962C8B-B14F-4D97-AF65-F5344CB8AC3E}">
        <p14:creationId xmlns:p14="http://schemas.microsoft.com/office/powerpoint/2010/main" val="1182563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625F5-26DD-F49A-F19E-8F0CEB6E6E25}"/>
              </a:ext>
            </a:extLst>
          </p:cNvPr>
          <p:cNvSpPr>
            <a:spLocks noGrp="1"/>
          </p:cNvSpPr>
          <p:nvPr>
            <p:ph type="title"/>
          </p:nvPr>
        </p:nvSpPr>
        <p:spPr/>
        <p:txBody>
          <a:bodyPr/>
          <a:lstStyle/>
          <a:p>
            <a:r>
              <a:rPr kumimoji="1" lang="ja-JP" altLang="en-US" dirty="0"/>
              <a:t>デジタル貿易協定</a:t>
            </a:r>
          </a:p>
        </p:txBody>
      </p:sp>
      <p:sp>
        <p:nvSpPr>
          <p:cNvPr id="5" name="コンテンツ プレースホルダー 4">
            <a:extLst>
              <a:ext uri="{FF2B5EF4-FFF2-40B4-BE49-F238E27FC236}">
                <a16:creationId xmlns:a16="http://schemas.microsoft.com/office/drawing/2014/main" id="{F402CBEB-8185-8D55-AAAD-B656430EF577}"/>
              </a:ext>
            </a:extLst>
          </p:cNvPr>
          <p:cNvSpPr>
            <a:spLocks noGrp="1"/>
          </p:cNvSpPr>
          <p:nvPr>
            <p:ph idx="1"/>
          </p:nvPr>
        </p:nvSpPr>
        <p:spPr>
          <a:xfrm>
            <a:off x="202517" y="1558776"/>
            <a:ext cx="11678545" cy="5013858"/>
          </a:xfrm>
        </p:spPr>
        <p:txBody>
          <a:bodyPr>
            <a:normAutofit fontScale="85000" lnSpcReduction="20000"/>
          </a:bodyPr>
          <a:lstStyle/>
          <a:p>
            <a:r>
              <a:rPr lang="ja-JP" altLang="en-US" dirty="0"/>
              <a:t>デジタル経済に即した新しい貿易ルール作りも進められている。</a:t>
            </a:r>
            <a:r>
              <a:rPr lang="en-US" altLang="ja-JP" dirty="0"/>
              <a:t>2020</a:t>
            </a:r>
            <a:r>
              <a:rPr lang="ja-JP" altLang="en-US" dirty="0"/>
              <a:t>年に発効した日米デジタル貿易協定に見られるように特に次の</a:t>
            </a:r>
            <a:r>
              <a:rPr lang="en-US" altLang="ja-JP" dirty="0"/>
              <a:t>6</a:t>
            </a:r>
            <a:r>
              <a:rPr lang="ja-JP" altLang="en-US" dirty="0"/>
              <a:t>項目の規律がデジタル貿易協定の基礎となる。</a:t>
            </a:r>
          </a:p>
          <a:p>
            <a:endParaRPr lang="ja-JP" altLang="en-US" dirty="0"/>
          </a:p>
          <a:p>
            <a:pPr marL="514350" indent="-514350">
              <a:buFont typeface="+mj-lt"/>
              <a:buAutoNum type="arabicPeriod"/>
            </a:pPr>
            <a:r>
              <a:rPr lang="ja-JP" altLang="en-US" dirty="0"/>
              <a:t>デジタル・プロダクト（電子的に送信が可能なソフトウェア、音楽、動画、電子書籍など）へ関税を賦課しないこと</a:t>
            </a:r>
            <a:endParaRPr lang="en-US" altLang="ja-JP" dirty="0"/>
          </a:p>
          <a:p>
            <a:pPr marL="514350" indent="-514350">
              <a:buFont typeface="+mj-lt"/>
              <a:buAutoNum type="arabicPeriod"/>
            </a:pPr>
            <a:r>
              <a:rPr lang="ja-JP" altLang="en-US" dirty="0"/>
              <a:t>締約国が提供するデジタル・プロダクトに対して、無差別待遇を与えること</a:t>
            </a:r>
            <a:endParaRPr lang="en-US" altLang="ja-JP" dirty="0"/>
          </a:p>
          <a:p>
            <a:pPr marL="514350" indent="-514350">
              <a:buFont typeface="+mj-lt"/>
              <a:buAutoNum type="arabicPeriod"/>
            </a:pPr>
            <a:r>
              <a:rPr lang="ja-JP" altLang="en-US" dirty="0"/>
              <a:t>国境を越えるデータ移転を禁止または規制する措置を講じないこと</a:t>
            </a:r>
            <a:endParaRPr lang="en-US" altLang="ja-JP" dirty="0"/>
          </a:p>
          <a:p>
            <a:pPr marL="514350" indent="-514350">
              <a:buFont typeface="+mj-lt"/>
              <a:buAutoNum type="arabicPeriod"/>
            </a:pPr>
            <a:r>
              <a:rPr lang="ja-JP" altLang="en-US" dirty="0"/>
              <a:t>自国内で事業を行う条件として自国内でのコンピュータ関連設備の利用や設置を要求しないこと</a:t>
            </a:r>
            <a:endParaRPr lang="en-US" altLang="ja-JP" dirty="0"/>
          </a:p>
          <a:p>
            <a:pPr marL="514350" indent="-514350">
              <a:buFont typeface="+mj-lt"/>
              <a:buAutoNum type="arabicPeriod"/>
            </a:pPr>
            <a:r>
              <a:rPr lang="ja-JP" altLang="en-US" dirty="0"/>
              <a:t>自国における輸入・販売等の条件として、ソフトウェアのソースコードやアルゴリズムの開示等の要求をしないこと</a:t>
            </a:r>
            <a:endParaRPr lang="en-US" altLang="ja-JP" dirty="0"/>
          </a:p>
          <a:p>
            <a:pPr marL="514350" indent="-514350">
              <a:buFont typeface="+mj-lt"/>
              <a:buAutoNum type="arabicPeriod"/>
            </a:pPr>
            <a:r>
              <a:rPr lang="en-US" altLang="ja-JP" dirty="0"/>
              <a:t>SNS</a:t>
            </a:r>
            <a:r>
              <a:rPr lang="ja-JP" altLang="en-US" dirty="0"/>
              <a:t>等のコンピュータを利用した双方向サービスの提供者等（プラットフォーム企業）の民事責任を制限すること</a:t>
            </a:r>
          </a:p>
          <a:p>
            <a:endParaRPr lang="ja-JP" altLang="en-US" dirty="0"/>
          </a:p>
          <a:p>
            <a:endParaRPr lang="ja-JP" altLang="en-US" dirty="0"/>
          </a:p>
        </p:txBody>
      </p:sp>
    </p:spTree>
    <p:extLst>
      <p:ext uri="{BB962C8B-B14F-4D97-AF65-F5344CB8AC3E}">
        <p14:creationId xmlns:p14="http://schemas.microsoft.com/office/powerpoint/2010/main" val="2115402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692E58-1301-EE71-DC9B-39C0F1E745A9}"/>
              </a:ext>
            </a:extLst>
          </p:cNvPr>
          <p:cNvSpPr>
            <a:spLocks noGrp="1"/>
          </p:cNvSpPr>
          <p:nvPr>
            <p:ph type="title"/>
          </p:nvPr>
        </p:nvSpPr>
        <p:spPr>
          <a:xfrm>
            <a:off x="217860" y="-174923"/>
            <a:ext cx="11756279" cy="1325563"/>
          </a:xfrm>
        </p:spPr>
        <p:txBody>
          <a:bodyPr/>
          <a:lstStyle/>
          <a:p>
            <a:r>
              <a:rPr kumimoji="1" lang="ja-JP" altLang="en-US" dirty="0"/>
              <a:t>３　地域貿易協定や貿易障壁の影響の測り方</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EEAC3C14-2D74-7652-7AD0-F6B310880786}"/>
                  </a:ext>
                </a:extLst>
              </p:cNvPr>
              <p:cNvSpPr>
                <a:spLocks noGrp="1"/>
              </p:cNvSpPr>
              <p:nvPr>
                <p:ph idx="1"/>
              </p:nvPr>
            </p:nvSpPr>
            <p:spPr>
              <a:xfrm>
                <a:off x="374352" y="981906"/>
                <a:ext cx="11230550" cy="5195057"/>
              </a:xfrm>
            </p:spPr>
            <p:txBody>
              <a:bodyPr>
                <a:noAutofit/>
              </a:bodyPr>
              <a:lstStyle/>
              <a:p>
                <a:r>
                  <a:rPr kumimoji="1" lang="ja-JP" altLang="en-US" sz="2400" dirty="0">
                    <a:highlight>
                      <a:srgbClr val="00FF00"/>
                    </a:highlight>
                  </a:rPr>
                  <a:t>重力方程式</a:t>
                </a:r>
                <a:r>
                  <a:rPr kumimoji="1" lang="ja-JP" altLang="en-US" sz="2400" dirty="0"/>
                  <a:t>の定式化</a:t>
                </a:r>
                <a:endParaRPr kumimoji="1" lang="en-US" altLang="ja-JP" sz="2400" dirty="0"/>
              </a:p>
              <a:p>
                <a:pPr algn="ctr"/>
                <a14:m>
                  <m:oMath xmlns:m="http://schemas.openxmlformats.org/officeDocument/2006/math">
                    <m:r>
                      <a:rPr lang="en-US" altLang="ja-JP" sz="2400" i="1" kern="100" smtClean="0">
                        <a:effectLst/>
                        <a:highlight>
                          <a:srgbClr val="FFFF00"/>
                        </a:highlight>
                        <a:latin typeface="Cambria Math" panose="02040503050406030204" pitchFamily="18" charset="0"/>
                        <a:ea typeface="游明朝" panose="02020400000000000000" pitchFamily="18" charset="-128"/>
                        <a:cs typeface="Times New Roman" panose="02020603050405020304" pitchFamily="18" charset="0"/>
                      </a:rPr>
                      <m:t>𝑖</m:t>
                    </m:r>
                    <m:r>
                      <a:rPr lang="ja-JP" altLang="ja-JP" sz="2400" kern="100">
                        <a:effectLst/>
                        <a:highlight>
                          <a:srgbClr val="FFFF00"/>
                        </a:highlight>
                        <a:latin typeface="Cambria Math" panose="02040503050406030204" pitchFamily="18" charset="0"/>
                        <a:ea typeface="游明朝" panose="02020400000000000000" pitchFamily="18" charset="-128"/>
                        <a:cs typeface="Times New Roman" panose="02020603050405020304" pitchFamily="18" charset="0"/>
                      </a:rPr>
                      <m:t>国</m:t>
                    </m:r>
                    <m:r>
                      <a:rPr lang="ja-JP" altLang="ja-JP" sz="2400" kern="100">
                        <a:effectLst/>
                        <a:latin typeface="Cambria Math" panose="02040503050406030204" pitchFamily="18" charset="0"/>
                        <a:ea typeface="游明朝" panose="02020400000000000000" pitchFamily="18" charset="-128"/>
                        <a:cs typeface="Times New Roman" panose="02020603050405020304" pitchFamily="18" charset="0"/>
                      </a:rPr>
                      <m:t>から</m:t>
                    </m:r>
                    <m:r>
                      <a:rPr lang="en-US" altLang="ja-JP" sz="2400" i="1" kern="100">
                        <a:effectLst/>
                        <a:highlight>
                          <a:srgbClr val="00FFFF"/>
                        </a:highlight>
                        <a:latin typeface="Cambria Math" panose="02040503050406030204" pitchFamily="18" charset="0"/>
                        <a:ea typeface="游明朝" panose="02020400000000000000" pitchFamily="18" charset="-128"/>
                        <a:cs typeface="Times New Roman" panose="02020603050405020304" pitchFamily="18" charset="0"/>
                      </a:rPr>
                      <m:t>𝑗</m:t>
                    </m:r>
                    <m:r>
                      <a:rPr lang="ja-JP" altLang="ja-JP" sz="2400" kern="100">
                        <a:effectLst/>
                        <a:highlight>
                          <a:srgbClr val="00FFFF"/>
                        </a:highlight>
                        <a:latin typeface="Cambria Math" panose="02040503050406030204" pitchFamily="18" charset="0"/>
                        <a:ea typeface="游明朝" panose="02020400000000000000" pitchFamily="18" charset="-128"/>
                        <a:cs typeface="Times New Roman" panose="02020603050405020304" pitchFamily="18" charset="0"/>
                      </a:rPr>
                      <m:t>国</m:t>
                    </m:r>
                    <m:r>
                      <a:rPr lang="ja-JP" altLang="ja-JP" sz="2400" kern="100">
                        <a:effectLst/>
                        <a:latin typeface="Cambria Math" panose="02040503050406030204" pitchFamily="18" charset="0"/>
                        <a:ea typeface="游明朝" panose="02020400000000000000" pitchFamily="18" charset="-128"/>
                        <a:cs typeface="Times New Roman" panose="02020603050405020304" pitchFamily="18" charset="0"/>
                      </a:rPr>
                      <m:t>への輸出額</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r>
                      <m:rPr>
                        <m:sty m:val="p"/>
                      </m:rPr>
                      <a:rPr lang="en-US" altLang="ja-JP" sz="2400" b="0" i="0" kern="100" smtClean="0">
                        <a:solidFill>
                          <a:srgbClr val="FF0000"/>
                        </a:solidFill>
                        <a:effectLst/>
                        <a:latin typeface="Cambria Math" panose="02040503050406030204" pitchFamily="18" charset="0"/>
                        <a:ea typeface="ＭＳ 明朝" panose="02020609040205080304" pitchFamily="17" charset="-128"/>
                        <a:cs typeface="Times New Roman" panose="02020603050405020304" pitchFamily="18" charset="0"/>
                      </a:rPr>
                      <m:t>A</m:t>
                    </m:r>
                    <m:r>
                      <a:rPr lang="en-US" altLang="ja-JP" sz="2400"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US" altLang="ja-JP" sz="2400" i="1" kern="100" smtClean="0">
                                <a:effectLst/>
                                <a:highlight>
                                  <a:srgbClr val="FFFF00"/>
                                </a:highlight>
                                <a:latin typeface="Cambria Math" panose="02040503050406030204" pitchFamily="18" charset="0"/>
                                <a:ea typeface="Cambria Math" panose="02040503050406030204" pitchFamily="18" charset="0"/>
                                <a:cs typeface="Times New Roman" panose="02020603050405020304" pitchFamily="18" charset="0"/>
                              </a:rPr>
                            </m:ctrlPr>
                          </m:sSupPr>
                          <m:e>
                            <m:r>
                              <a:rPr lang="ja-JP" altLang="ja-JP" sz="2400" kern="100">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輸出国</m:t>
                            </m:r>
                            <m:r>
                              <a:rPr lang="en-US" altLang="ja-JP" sz="2400" i="1" kern="100">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𝑖</m:t>
                            </m:r>
                            <m:r>
                              <a:rPr lang="ja-JP" altLang="ja-JP" sz="2400" kern="100">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の</m:t>
                            </m:r>
                            <m:r>
                              <m:rPr>
                                <m:sty m:val="p"/>
                              </m:rPr>
                              <a:rPr lang="en-US" altLang="ja-JP" sz="2400" kern="100">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GDP</m:t>
                            </m:r>
                          </m:e>
                          <m:sup>
                            <m:sSub>
                              <m:sSubPr>
                                <m:ctrlPr>
                                  <a:rPr lang="ja-JP" altLang="ja-JP" sz="2400" i="1" kern="10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highlight>
                                      <a:srgbClr val="FFFF00"/>
                                    </a:highlight>
                                    <a:latin typeface="Cambria Math" panose="02040503050406030204" pitchFamily="18" charset="0"/>
                                    <a:ea typeface="游明朝" panose="02020400000000000000" pitchFamily="18" charset="-128"/>
                                    <a:cs typeface="Times New Roman" panose="02020603050405020304" pitchFamily="18" charset="0"/>
                                  </a:rPr>
                                  <m:t>𝛽</m:t>
                                </m:r>
                              </m:e>
                              <m:sub>
                                <m:r>
                                  <a:rPr lang="en-US" altLang="ja-JP" sz="2400" i="1" kern="100">
                                    <a:highlight>
                                      <a:srgbClr val="FFFF00"/>
                                    </a:highlight>
                                    <a:latin typeface="Cambria Math" panose="02040503050406030204" pitchFamily="18" charset="0"/>
                                    <a:ea typeface="游明朝" panose="02020400000000000000" pitchFamily="18" charset="-128"/>
                                    <a:cs typeface="Times New Roman" panose="02020603050405020304" pitchFamily="18" charset="0"/>
                                  </a:rPr>
                                  <m:t>1</m:t>
                                </m:r>
                              </m:sub>
                            </m:sSub>
                          </m:sup>
                        </m:sSup>
                        <m:r>
                          <a:rPr lang="en-US" altLang="ja-JP" sz="2400" i="1" kern="100" smtClean="0">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ja-JP" sz="2400" i="1" kern="100" smtClean="0">
                                <a:effectLst/>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ctrlPr>
                          </m:sSupPr>
                          <m:e>
                            <m:r>
                              <a:rPr lang="ja-JP" altLang="ja-JP" sz="2400" kern="100">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輸入国</m:t>
                            </m:r>
                            <m:r>
                              <a:rPr lang="en-US" altLang="ja-JP" sz="2400" i="1" kern="100">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𝑗</m:t>
                            </m:r>
                            <m:r>
                              <a:rPr lang="ja-JP" altLang="ja-JP" sz="2400" kern="100">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の</m:t>
                            </m:r>
                            <m:r>
                              <m:rPr>
                                <m:sty m:val="p"/>
                              </m:rPr>
                              <a:rPr lang="en-US" altLang="ja-JP" sz="2400" kern="100">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GDP</m:t>
                            </m:r>
                          </m:e>
                          <m:sup>
                            <m:sSub>
                              <m:sSubPr>
                                <m:ctrlPr>
                                  <a:rPr lang="ja-JP" altLang="ja-JP" sz="2400" i="1" kern="100">
                                    <a:highlight>
                                      <a:srgbClr val="00FFFF"/>
                                    </a:highligh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highlight>
                                      <a:srgbClr val="00FFFF"/>
                                    </a:highlight>
                                    <a:latin typeface="Cambria Math" panose="02040503050406030204" pitchFamily="18" charset="0"/>
                                    <a:ea typeface="游明朝" panose="02020400000000000000" pitchFamily="18" charset="-128"/>
                                    <a:cs typeface="Times New Roman" panose="02020603050405020304" pitchFamily="18" charset="0"/>
                                  </a:rPr>
                                  <m:t>𝛽</m:t>
                                </m:r>
                              </m:e>
                              <m:sub>
                                <m:r>
                                  <a:rPr lang="en-US" altLang="ja-JP" sz="2400" i="1" kern="100">
                                    <a:highlight>
                                      <a:srgbClr val="00FFFF"/>
                                    </a:highlight>
                                    <a:latin typeface="Cambria Math" panose="02040503050406030204" pitchFamily="18" charset="0"/>
                                    <a:ea typeface="游明朝" panose="02020400000000000000" pitchFamily="18" charset="-128"/>
                                    <a:cs typeface="Times New Roman" panose="02020603050405020304" pitchFamily="18" charset="0"/>
                                  </a:rPr>
                                  <m:t>2</m:t>
                                </m:r>
                              </m:sub>
                            </m:sSub>
                          </m:sup>
                        </m:sSup>
                      </m:num>
                      <m:den>
                        <m:sSup>
                          <m:sSupPr>
                            <m:ctrlPr>
                              <a:rPr lang="en-US" altLang="ja-JP" sz="2400" i="1" kern="100" smtClean="0">
                                <a:effectLst/>
                                <a:latin typeface="Cambria Math" panose="02040503050406030204" pitchFamily="18" charset="0"/>
                                <a:ea typeface="ＭＳ 明朝" panose="02020609040205080304" pitchFamily="17" charset="-128"/>
                                <a:cs typeface="Times New Roman" panose="02020603050405020304" pitchFamily="18" charset="0"/>
                              </a:rPr>
                            </m:ctrlPr>
                          </m:sSupPr>
                          <m:e>
                            <m:r>
                              <a:rPr lang="en-US" altLang="ja-JP" sz="2400" kern="100">
                                <a:latin typeface="Cambria Math" panose="02040503050406030204" pitchFamily="18" charset="0"/>
                                <a:ea typeface="ＭＳ 明朝" panose="02020609040205080304" pitchFamily="17" charset="-128"/>
                                <a:cs typeface="Times New Roman" panose="02020603050405020304" pitchFamily="18" charset="0"/>
                              </a:rPr>
                              <m:t>2</m:t>
                            </m:r>
                            <m:r>
                              <a:rPr lang="ja-JP" altLang="ja-JP" sz="2400" kern="100">
                                <a:latin typeface="Cambria Math" panose="02040503050406030204" pitchFamily="18" charset="0"/>
                                <a:ea typeface="ＭＳ 明朝" panose="02020609040205080304" pitchFamily="17" charset="-128"/>
                                <a:cs typeface="Times New Roman" panose="02020603050405020304" pitchFamily="18" charset="0"/>
                              </a:rPr>
                              <m:t>国（</m:t>
                            </m:r>
                            <m:r>
                              <a:rPr lang="en-US" altLang="ja-JP" sz="2400" i="1" kern="100">
                                <a:latin typeface="Cambria Math" panose="02040503050406030204" pitchFamily="18" charset="0"/>
                                <a:ea typeface="ＭＳ 明朝" panose="02020609040205080304" pitchFamily="17" charset="-128"/>
                                <a:cs typeface="Times New Roman" panose="02020603050405020304" pitchFamily="18" charset="0"/>
                              </a:rPr>
                              <m:t>𝑖</m:t>
                            </m:r>
                            <m:r>
                              <a:rPr lang="ja-JP" altLang="ja-JP" sz="2400" kern="100">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i="1" kern="100">
                                <a:latin typeface="Cambria Math" panose="02040503050406030204" pitchFamily="18" charset="0"/>
                                <a:ea typeface="ＭＳ 明朝" panose="02020609040205080304" pitchFamily="17" charset="-128"/>
                                <a:cs typeface="Times New Roman" panose="02020603050405020304" pitchFamily="18" charset="0"/>
                              </a:rPr>
                              <m:t>𝑗</m:t>
                            </m:r>
                            <m:r>
                              <a:rPr lang="ja-JP" altLang="ja-JP" sz="2400" kern="100">
                                <a:latin typeface="Cambria Math" panose="02040503050406030204" pitchFamily="18" charset="0"/>
                                <a:ea typeface="ＭＳ 明朝" panose="02020609040205080304" pitchFamily="17" charset="-128"/>
                                <a:cs typeface="Times New Roman" panose="02020603050405020304" pitchFamily="18" charset="0"/>
                              </a:rPr>
                              <m:t>）間の距離</m:t>
                            </m:r>
                          </m:e>
                          <m:sup>
                            <m:sSub>
                              <m:sSubPr>
                                <m:ctrlPr>
                                  <a:rPr lang="ja-JP" altLang="ja-JP"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latin typeface="Cambria Math" panose="02040503050406030204" pitchFamily="18" charset="0"/>
                                    <a:ea typeface="游明朝" panose="02020400000000000000" pitchFamily="18" charset="-128"/>
                                    <a:cs typeface="Times New Roman" panose="02020603050405020304" pitchFamily="18" charset="0"/>
                                  </a:rPr>
                                  <m:t>𝛽</m:t>
                                </m:r>
                              </m:e>
                              <m:sub>
                                <m:r>
                                  <a:rPr lang="en-US" altLang="ja-JP" sz="2400" i="1" kern="100">
                                    <a:latin typeface="Cambria Math" panose="02040503050406030204" pitchFamily="18" charset="0"/>
                                    <a:ea typeface="游明朝" panose="02020400000000000000" pitchFamily="18" charset="-128"/>
                                    <a:cs typeface="Times New Roman" panose="02020603050405020304" pitchFamily="18" charset="0"/>
                                  </a:rPr>
                                  <m:t>3</m:t>
                                </m:r>
                              </m:sub>
                            </m:sSub>
                          </m:sup>
                        </m:sSup>
                      </m:den>
                    </m:f>
                  </m:oMath>
                </a14:m>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　　　</a:t>
                </a:r>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(1)</a:t>
                </a:r>
                <a:endPar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l">
                  <a:lnSpc>
                    <a:spcPct val="115000"/>
                  </a:lnSpc>
                </a:pPr>
                <a:r>
                  <a:rPr lang="ja-JP" altLang="ja-JP" sz="2400" kern="100" dirty="0">
                    <a:effectLst/>
                    <a:latin typeface="Century" panose="02040604050505020304" pitchFamily="18" charset="0"/>
                    <a:ea typeface="游明朝" panose="02020400000000000000" pitchFamily="18" charset="-128"/>
                    <a:cs typeface="Times New Roman" panose="02020603050405020304" pitchFamily="18" charset="0"/>
                  </a:rPr>
                  <a:t>この定式化をもとに</a:t>
                </a:r>
                <a:r>
                  <a:rPr lang="en-US" altLang="ja-JP" sz="2400" kern="100" dirty="0">
                    <a:effectLst/>
                    <a:latin typeface="Century" panose="02040604050505020304" pitchFamily="18" charset="0"/>
                    <a:ea typeface="游明朝" panose="02020400000000000000" pitchFamily="18" charset="-128"/>
                    <a:cs typeface="Times New Roman" panose="02020603050405020304" pitchFamily="18" charset="0"/>
                  </a:rPr>
                  <a:t>(1)</a:t>
                </a:r>
                <a:r>
                  <a:rPr lang="ja-JP" altLang="ja-JP" sz="2400" kern="100" dirty="0">
                    <a:effectLst/>
                    <a:latin typeface="Century" panose="02040604050505020304" pitchFamily="18" charset="0"/>
                    <a:ea typeface="游明朝" panose="02020400000000000000" pitchFamily="18" charset="-128"/>
                    <a:cs typeface="Times New Roman" panose="02020603050405020304" pitchFamily="18" charset="0"/>
                  </a:rPr>
                  <a:t>式の両辺について対数をとり、</a:t>
                </a:r>
                <a:r>
                  <a:rPr lang="en-US" altLang="ja-JP" sz="2400" kern="100" dirty="0">
                    <a:effectLst/>
                    <a:latin typeface="Century" panose="02040604050505020304" pitchFamily="18" charset="0"/>
                    <a:ea typeface="游明朝" panose="02020400000000000000" pitchFamily="18" charset="-128"/>
                    <a:cs typeface="Times New Roman" panose="02020603050405020304" pitchFamily="18" charset="0"/>
                  </a:rPr>
                  <a:t>(1)</a:t>
                </a:r>
                <a:r>
                  <a:rPr lang="ja-JP" altLang="ja-JP" sz="2400" kern="100" dirty="0">
                    <a:effectLst/>
                    <a:latin typeface="Century" panose="02040604050505020304" pitchFamily="18" charset="0"/>
                    <a:ea typeface="游明朝" panose="02020400000000000000" pitchFamily="18" charset="-128"/>
                    <a:cs typeface="Times New Roman" panose="02020603050405020304" pitchFamily="18" charset="0"/>
                  </a:rPr>
                  <a:t>式を</a:t>
                </a:r>
                <a:r>
                  <a:rPr lang="ja-JP" altLang="ja-JP" sz="2400" kern="100" dirty="0">
                    <a:effectLst/>
                    <a:highlight>
                      <a:srgbClr val="00FF00"/>
                    </a:highlight>
                    <a:latin typeface="Century" panose="02040604050505020304" pitchFamily="18" charset="0"/>
                    <a:ea typeface="游明朝" panose="02020400000000000000" pitchFamily="18" charset="-128"/>
                    <a:cs typeface="Times New Roman" panose="02020603050405020304" pitchFamily="18" charset="0"/>
                  </a:rPr>
                  <a:t>対数線形化</a:t>
                </a:r>
                <a:r>
                  <a:rPr lang="en-US" altLang="ja-JP" sz="2400" kern="100" dirty="0">
                    <a:effectLst/>
                    <a:latin typeface="Century" panose="02040604050505020304" pitchFamily="18" charset="0"/>
                    <a:ea typeface="游明朝" panose="02020400000000000000" pitchFamily="18" charset="-128"/>
                    <a:cs typeface="Times New Roman" panose="02020603050405020304" pitchFamily="18" charset="0"/>
                  </a:rPr>
                  <a:t>(log-linear)</a:t>
                </a:r>
                <a:r>
                  <a:rPr lang="ja-JP" altLang="ja-JP" sz="2400" kern="100" dirty="0">
                    <a:effectLst/>
                    <a:latin typeface="Century" panose="02040604050505020304" pitchFamily="18" charset="0"/>
                    <a:ea typeface="游明朝" panose="02020400000000000000" pitchFamily="18" charset="-128"/>
                    <a:cs typeface="Times New Roman" panose="02020603050405020304" pitchFamily="18" charset="0"/>
                  </a:rPr>
                  <a:t>すると次式に変換できる（</a:t>
                </a:r>
                <a:r>
                  <a:rPr lang="en-US" altLang="ja-JP" sz="2400" kern="100" dirty="0">
                    <a:effectLst/>
                    <a:latin typeface="Century" panose="02040604050505020304" pitchFamily="18" charset="0"/>
                    <a:ea typeface="游明朝" panose="02020400000000000000" pitchFamily="18" charset="-128"/>
                    <a:cs typeface="Times New Roman" panose="02020603050405020304" pitchFamily="18" charset="0"/>
                  </a:rPr>
                  <a:t>ln</a:t>
                </a:r>
                <a:r>
                  <a:rPr lang="ja-JP" altLang="ja-JP" sz="2400" kern="100" dirty="0">
                    <a:effectLst/>
                    <a:latin typeface="Century" panose="02040604050505020304" pitchFamily="18" charset="0"/>
                    <a:ea typeface="游明朝" panose="02020400000000000000" pitchFamily="18" charset="-128"/>
                    <a:cs typeface="Times New Roman" panose="02020603050405020304" pitchFamily="18" charset="0"/>
                  </a:rPr>
                  <a:t>は自然対数</a:t>
                </a:r>
                <a:r>
                  <a:rPr lang="en-US" altLang="ja-JP" sz="2400" kern="100" dirty="0">
                    <a:effectLst/>
                    <a:latin typeface="Century" panose="02040604050505020304" pitchFamily="18" charset="0"/>
                    <a:ea typeface="游明朝" panose="02020400000000000000" pitchFamily="18" charset="-128"/>
                    <a:cs typeface="Times New Roman" panose="02020603050405020304" pitchFamily="18" charset="0"/>
                  </a:rPr>
                  <a:t>log-natural</a:t>
                </a:r>
                <a:r>
                  <a:rPr lang="ja-JP" altLang="en-US" sz="2400" kern="100" dirty="0">
                    <a:effectLst/>
                    <a:latin typeface="Century" panose="02040604050505020304" pitchFamily="18" charset="0"/>
                    <a:ea typeface="游明朝" panose="02020400000000000000" pitchFamily="18" charset="-128"/>
                    <a:cs typeface="Times New Roman" panose="02020603050405020304" pitchFamily="18" charset="0"/>
                  </a:rPr>
                  <a:t>を意味する</a:t>
                </a:r>
                <a:r>
                  <a:rPr lang="ja-JP" altLang="ja-JP" sz="2400" kern="100" dirty="0">
                    <a:effectLst/>
                    <a:latin typeface="Century" panose="02040604050505020304" pitchFamily="18" charset="0"/>
                    <a:ea typeface="游明朝" panose="02020400000000000000" pitchFamily="18" charset="-128"/>
                    <a:cs typeface="Times New Roman" panose="02020603050405020304" pitchFamily="18" charset="0"/>
                  </a:rPr>
                  <a:t>）</a:t>
                </a:r>
                <a:endParaRPr lang="en-US" altLang="ja-JP" sz="2400" kern="100" dirty="0">
                  <a:effectLst/>
                  <a:latin typeface="Century" panose="02040604050505020304" pitchFamily="18" charset="0"/>
                  <a:ea typeface="游明朝" panose="02020400000000000000" pitchFamily="18" charset="-128"/>
                  <a:cs typeface="Times New Roman" panose="02020603050405020304" pitchFamily="18" charset="0"/>
                </a:endParaRPr>
              </a:p>
              <a:p>
                <a:pPr marL="0" indent="0" algn="l">
                  <a:lnSpc>
                    <a:spcPct val="115000"/>
                  </a:lnSpc>
                  <a:buNone/>
                </a:pPr>
                <a:r>
                  <a:rPr lang="ja-JP" altLang="en-US" sz="2000" kern="100" dirty="0">
                    <a:solidFill>
                      <a:srgbClr val="FF0000"/>
                    </a:solidFill>
                    <a:latin typeface="Century" panose="02040604050505020304" pitchFamily="18" charset="0"/>
                    <a:ea typeface="游明朝" panose="02020400000000000000" pitchFamily="18" charset="-128"/>
                    <a:cs typeface="Times New Roman" panose="02020603050405020304" pitchFamily="18" charset="0"/>
                  </a:rPr>
                  <a:t>＊（本文訂正）</a:t>
                </a:r>
                <a:r>
                  <a:rPr lang="en-US" altLang="ja-JP" sz="2000" kern="100" dirty="0">
                    <a:solidFill>
                      <a:srgbClr val="FF0000"/>
                    </a:solidFill>
                    <a:effectLst/>
                    <a:latin typeface="Century" panose="02040604050505020304" pitchFamily="18" charset="0"/>
                    <a:ea typeface="游明朝" panose="02020400000000000000" pitchFamily="18" charset="-128"/>
                    <a:cs typeface="Times New Roman" panose="02020603050405020304" pitchFamily="18" charset="0"/>
                  </a:rPr>
                  <a:t>A</a:t>
                </a:r>
                <a:r>
                  <a:rPr lang="ja-JP" altLang="en-US" sz="2000" kern="100" dirty="0">
                    <a:solidFill>
                      <a:srgbClr val="FF0000"/>
                    </a:solidFill>
                    <a:effectLst/>
                    <a:latin typeface="Century" panose="02040604050505020304" pitchFamily="18" charset="0"/>
                    <a:ea typeface="游明朝" panose="02020400000000000000" pitchFamily="18" charset="-128"/>
                    <a:cs typeface="Times New Roman" panose="02020603050405020304" pitchFamily="18" charset="0"/>
                  </a:rPr>
                  <a:t>（</a:t>
                </a:r>
                <a:r>
                  <a:rPr lang="en-US" altLang="ja-JP" sz="2000" kern="100" dirty="0">
                    <a:solidFill>
                      <a:srgbClr val="FF0000"/>
                    </a:solidFill>
                    <a:effectLst/>
                    <a:latin typeface="Century" panose="02040604050505020304" pitchFamily="18" charset="0"/>
                    <a:ea typeface="游明朝" panose="02020400000000000000" pitchFamily="18" charset="-128"/>
                    <a:cs typeface="Times New Roman" panose="02020603050405020304" pitchFamily="18" charset="0"/>
                  </a:rPr>
                  <a:t>2</a:t>
                </a:r>
                <a:r>
                  <a:rPr lang="ja-JP" altLang="en-US" sz="2000" kern="100" dirty="0">
                    <a:solidFill>
                      <a:srgbClr val="FF0000"/>
                    </a:solidFill>
                    <a:effectLst/>
                    <a:latin typeface="Century" panose="02040604050505020304" pitchFamily="18" charset="0"/>
                    <a:ea typeface="游明朝" panose="02020400000000000000" pitchFamily="18" charset="-128"/>
                    <a:cs typeface="Times New Roman" panose="02020603050405020304" pitchFamily="18" charset="0"/>
                  </a:rPr>
                  <a:t>式の</a:t>
                </a:r>
                <a14:m>
                  <m:oMath xmlns:m="http://schemas.openxmlformats.org/officeDocument/2006/math">
                    <m:sSub>
                      <m:sSubPr>
                        <m:ctrlPr>
                          <a:rPr lang="ja-JP" altLang="ja-JP" sz="2000" i="1" kern="100" smtClean="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m:rPr>
                            <m:nor/>
                          </m:rPr>
                          <a:rPr lang="en-US" altLang="ja-JP" sz="2000" i="1" kern="100">
                            <a:solidFill>
                              <a:srgbClr val="FF0000"/>
                            </a:solidFill>
                            <a:effectLst/>
                            <a:latin typeface="Century" panose="02040604050505020304" pitchFamily="18" charset="0"/>
                            <a:ea typeface="游明朝" panose="02020400000000000000" pitchFamily="18" charset="-128"/>
                            <a:cs typeface="Times New Roman" panose="02020603050405020304" pitchFamily="18" charset="0"/>
                          </a:rPr>
                          <m:t>α</m:t>
                        </m:r>
                      </m:e>
                      <m:sub>
                        <m:r>
                          <a:rPr lang="en-US" altLang="ja-JP" sz="2000" i="1" kern="10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0</m:t>
                        </m:r>
                      </m:sub>
                    </m:sSub>
                  </m:oMath>
                </a14:m>
                <a:r>
                  <a:rPr lang="en-US" altLang="ja-JP" sz="2000" kern="100" dirty="0">
                    <a:solidFill>
                      <a:srgbClr val="FF0000"/>
                    </a:solidFill>
                    <a:effectLst/>
                    <a:latin typeface="Century" panose="02040604050505020304" pitchFamily="18" charset="0"/>
                    <a:ea typeface="游明朝" panose="02020400000000000000" pitchFamily="18" charset="-128"/>
                    <a:cs typeface="Times New Roman" panose="02020603050405020304" pitchFamily="18" charset="0"/>
                  </a:rPr>
                  <a:t>)</a:t>
                </a:r>
                <a:r>
                  <a:rPr lang="ja-JP" altLang="en-US" sz="2000" kern="100" dirty="0">
                    <a:solidFill>
                      <a:srgbClr val="FF0000"/>
                    </a:solidFill>
                    <a:effectLst/>
                    <a:latin typeface="Century" panose="02040604050505020304" pitchFamily="18" charset="0"/>
                    <a:ea typeface="游明朝" panose="02020400000000000000" pitchFamily="18" charset="-128"/>
                    <a:cs typeface="Times New Roman" panose="02020603050405020304" pitchFamily="18" charset="0"/>
                  </a:rPr>
                  <a:t>は定数</a:t>
                </a:r>
                <a:r>
                  <a:rPr lang="ja-JP" altLang="en-US" sz="2000" kern="100" dirty="0">
                    <a:solidFill>
                      <a:srgbClr val="FF0000"/>
                    </a:solidFill>
                    <a:latin typeface="Century" panose="02040604050505020304" pitchFamily="18" charset="0"/>
                    <a:ea typeface="游明朝" panose="02020400000000000000" pitchFamily="18" charset="-128"/>
                    <a:cs typeface="Times New Roman" panose="02020603050405020304" pitchFamily="18" charset="0"/>
                  </a:rPr>
                  <a:t>を意味する</a:t>
                </a:r>
                <a:endPar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ctr"/>
                <a14:m>
                  <m:oMath xmlns:m="http://schemas.openxmlformats.org/officeDocument/2006/math">
                    <m:r>
                      <m:rPr>
                        <m:nor/>
                      </m:rPr>
                      <a:rPr lang="en-US" altLang="ja-JP" sz="2400" kern="100">
                        <a:effectLst/>
                        <a:latin typeface="Century" panose="02040604050505020304" pitchFamily="18" charset="0"/>
                        <a:ea typeface="游明朝" panose="02020400000000000000" pitchFamily="18" charset="-128"/>
                        <a:cs typeface="Times New Roman" panose="02020603050405020304" pitchFamily="18" charset="0"/>
                      </a:rPr>
                      <m:t>ln</m:t>
                    </m:r>
                    <m:r>
                      <m:rPr>
                        <m:nor/>
                      </m:rPr>
                      <a:rPr lang="en-US" altLang="ja-JP" sz="2400" kern="1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r>
                      <a:rPr lang="ja-JP" altLang="ja-JP" sz="2400" kern="100">
                        <a:effectLst/>
                        <a:latin typeface="Cambria Math" panose="02040503050406030204" pitchFamily="18" charset="0"/>
                        <a:ea typeface="游明朝" panose="02020400000000000000" pitchFamily="18" charset="-128"/>
                        <a:cs typeface="Times New Roman" panose="02020603050405020304" pitchFamily="18" charset="0"/>
                      </a:rPr>
                      <m:t>国から</m:t>
                    </m:r>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𝑗</m:t>
                    </m:r>
                    <m:r>
                      <a:rPr lang="ja-JP" altLang="ja-JP" sz="2400" kern="100">
                        <a:effectLst/>
                        <a:latin typeface="Cambria Math" panose="02040503050406030204" pitchFamily="18" charset="0"/>
                        <a:ea typeface="游明朝" panose="02020400000000000000" pitchFamily="18" charset="-128"/>
                        <a:cs typeface="Times New Roman" panose="02020603050405020304" pitchFamily="18" charset="0"/>
                      </a:rPr>
                      <m:t>国への輸出額</m:t>
                    </m:r>
                    <m:r>
                      <a:rPr lang="en-US" altLang="ja-JP" sz="2400" kern="100">
                        <a:effectLst/>
                        <a:latin typeface="Cambria Math" panose="02040503050406030204" pitchFamily="18" charset="0"/>
                        <a:ea typeface="游明朝" panose="02020400000000000000" pitchFamily="18" charset="-128"/>
                        <a:cs typeface="Times New Roman" panose="02020603050405020304" pitchFamily="18" charset="0"/>
                      </a:rPr>
                      <m:t>)</m:t>
                    </m:r>
                    <m:r>
                      <m:rPr>
                        <m:nor/>
                      </m:rPr>
                      <a:rPr lang="en-US" altLang="ja-JP" sz="2400" kern="100">
                        <a:effectLst/>
                        <a:latin typeface="Cambria Math" panose="02040503050406030204" pitchFamily="18" charset="0"/>
                        <a:ea typeface="游明朝" panose="02020400000000000000" pitchFamily="18" charset="-128"/>
                        <a:cs typeface="Times New Roman" panose="02020603050405020304" pitchFamily="18" charset="0"/>
                      </a:rPr>
                      <m:t>=</m:t>
                    </m:r>
                    <m:r>
                      <m:rPr>
                        <m:nor/>
                      </m:rPr>
                      <a:rPr lang="en-US" altLang="ja-JP" sz="2400" kern="100">
                        <a:effectLst/>
                        <a:latin typeface="Century" panose="02040604050505020304" pitchFamily="18" charset="0"/>
                        <a:ea typeface="游明朝" panose="02020400000000000000" pitchFamily="18" charset="-128"/>
                        <a:cs typeface="Times New Roman" panose="02020603050405020304" pitchFamily="18" charset="0"/>
                      </a:rPr>
                      <m:t> </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nor/>
                          </m:rPr>
                          <a:rPr lang="en-US" altLang="ja-JP" sz="2400" i="1" kern="100">
                            <a:effectLst/>
                            <a:latin typeface="Century" panose="02040604050505020304" pitchFamily="18" charset="0"/>
                            <a:ea typeface="游明朝" panose="02020400000000000000" pitchFamily="18" charset="-128"/>
                            <a:cs typeface="Times New Roman" panose="02020603050405020304" pitchFamily="18" charset="0"/>
                          </a:rPr>
                          <m:t>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0</m:t>
                        </m:r>
                      </m:sub>
                    </m:sSub>
                    <m:r>
                      <a:rPr lang="en-US" altLang="ja-JP" sz="2400" i="1" kern="100"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𝛽</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1</m:t>
                        </m:r>
                      </m:sub>
                    </m:sSub>
                    <m:r>
                      <m:rPr>
                        <m:nor/>
                      </m:rPr>
                      <a:rPr lang="en-US" altLang="ja-JP" sz="2400" kern="100">
                        <a:effectLst/>
                        <a:latin typeface="Century" panose="02040604050505020304" pitchFamily="18" charset="0"/>
                        <a:ea typeface="游明朝" panose="02020400000000000000" pitchFamily="18" charset="-128"/>
                        <a:cs typeface="Times New Roman" panose="02020603050405020304" pitchFamily="18" charset="0"/>
                      </a:rPr>
                      <m:t>ln</m:t>
                    </m:r>
                    <m:r>
                      <m:rPr>
                        <m:nor/>
                      </m:rPr>
                      <a:rPr lang="en-US" altLang="ja-JP" sz="2400" kern="100">
                        <a:effectLst/>
                        <a:latin typeface="Cambria Math" panose="02040503050406030204" pitchFamily="18" charset="0"/>
                        <a:ea typeface="游明朝" panose="02020400000000000000" pitchFamily="18" charset="-128"/>
                        <a:cs typeface="Times New Roman" panose="02020603050405020304" pitchFamily="18" charset="0"/>
                      </a:rPr>
                      <m:t>(</m:t>
                    </m:r>
                    <m:r>
                      <a:rPr lang="ja-JP" altLang="ja-JP" sz="2400" kern="100">
                        <a:effectLst/>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輸出国</m:t>
                    </m:r>
                    <m:r>
                      <a:rPr lang="en-US" altLang="ja-JP" sz="2400" i="1" kern="100">
                        <a:effectLst/>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𝑖</m:t>
                    </m:r>
                    <m:r>
                      <a:rPr lang="ja-JP" altLang="ja-JP" sz="2400" kern="100">
                        <a:effectLst/>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の</m:t>
                    </m:r>
                    <m:r>
                      <m:rPr>
                        <m:sty m:val="p"/>
                      </m:rPr>
                      <a:rPr lang="en-US" altLang="ja-JP" sz="2400" kern="100">
                        <a:effectLst/>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GDP</m:t>
                    </m:r>
                    <m:r>
                      <m:rPr>
                        <m:nor/>
                      </m:rPr>
                      <a:rPr lang="en-US" altLang="ja-JP" sz="2400" kern="1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400" i="1" kern="100"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𝛽</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2</m:t>
                        </m:r>
                      </m:sub>
                    </m:sSub>
                    <m:r>
                      <m:rPr>
                        <m:nor/>
                      </m:rPr>
                      <a:rPr lang="en-US" altLang="ja-JP" sz="2400" kern="100">
                        <a:effectLst/>
                        <a:latin typeface="Century" panose="02040604050505020304" pitchFamily="18" charset="0"/>
                        <a:ea typeface="游明朝" panose="02020400000000000000" pitchFamily="18" charset="-128"/>
                        <a:cs typeface="Times New Roman" panose="02020603050405020304" pitchFamily="18" charset="0"/>
                      </a:rPr>
                      <m:t>ln</m:t>
                    </m:r>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m:t>
                    </m:r>
                    <m:r>
                      <a:rPr lang="ja-JP" altLang="ja-JP" sz="2400" kern="100">
                        <a:effectLst/>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輸入国</m:t>
                    </m:r>
                    <m:r>
                      <a:rPr lang="en-US" altLang="ja-JP" sz="2400" i="1" kern="100">
                        <a:effectLst/>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𝑗</m:t>
                    </m:r>
                    <m:r>
                      <a:rPr lang="ja-JP" altLang="ja-JP" sz="2400" kern="100">
                        <a:effectLst/>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の</m:t>
                    </m:r>
                    <m:r>
                      <m:rPr>
                        <m:sty m:val="p"/>
                      </m:rPr>
                      <a:rPr lang="en-US" altLang="ja-JP" sz="2400" kern="100">
                        <a:effectLst/>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GDP</m:t>
                    </m:r>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400" i="1" kern="100" smtClean="0">
                        <a:solidFill>
                          <a:srgbClr val="FF0000"/>
                        </a:solidFill>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𝛽</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3</m:t>
                        </m:r>
                      </m:sub>
                    </m:sSub>
                    <m:r>
                      <m:rPr>
                        <m:nor/>
                      </m:rPr>
                      <a:rPr lang="en-US" altLang="ja-JP" sz="2400" kern="100">
                        <a:effectLst/>
                        <a:latin typeface="Century" panose="02040604050505020304" pitchFamily="18" charset="0"/>
                        <a:ea typeface="游明朝" panose="02020400000000000000" pitchFamily="18" charset="-128"/>
                        <a:cs typeface="Times New Roman" panose="02020603050405020304" pitchFamily="18" charset="0"/>
                      </a:rPr>
                      <m:t>ln</m:t>
                    </m:r>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400" kern="100">
                        <a:effectLst/>
                        <a:highlight>
                          <a:srgbClr val="00FF00"/>
                        </a:highlight>
                        <a:latin typeface="Cambria Math" panose="02040503050406030204" pitchFamily="18" charset="0"/>
                        <a:ea typeface="ＭＳ 明朝" panose="02020609040205080304" pitchFamily="17" charset="-128"/>
                        <a:cs typeface="Times New Roman" panose="02020603050405020304" pitchFamily="18" charset="0"/>
                      </a:rPr>
                      <m:t>2</m:t>
                    </m:r>
                    <m:r>
                      <a:rPr lang="ja-JP" altLang="ja-JP" sz="2400" kern="100">
                        <a:effectLst/>
                        <a:highlight>
                          <a:srgbClr val="00FF00"/>
                        </a:highlight>
                        <a:latin typeface="Cambria Math" panose="02040503050406030204" pitchFamily="18" charset="0"/>
                        <a:ea typeface="ＭＳ 明朝" panose="02020609040205080304" pitchFamily="17" charset="-128"/>
                        <a:cs typeface="Times New Roman" panose="02020603050405020304" pitchFamily="18" charset="0"/>
                      </a:rPr>
                      <m:t>国間の距離</m:t>
                    </m:r>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m:t>
                    </m:r>
                  </m:oMath>
                </a14:m>
                <a:r>
                  <a:rPr lang="en-US" altLang="ja-JP" sz="2400" kern="100" dirty="0">
                    <a:effectLst/>
                    <a:latin typeface="Century" panose="02040604050505020304" pitchFamily="18" charset="0"/>
                    <a:ea typeface="游明朝" panose="02020400000000000000" pitchFamily="18" charset="-128"/>
                    <a:cs typeface="Times New Roman" panose="02020603050405020304" pitchFamily="18" charset="0"/>
                  </a:rPr>
                  <a:t>  (2)</a:t>
                </a:r>
                <a:endPar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buNone/>
                </a:pPr>
                <a:r>
                  <a:rPr lang="en-US" altLang="ja-JP" sz="2400" dirty="0">
                    <a:latin typeface="Century" panose="02040604050505020304" pitchFamily="18" charset="0"/>
                    <a:ea typeface="游明朝" panose="02020400000000000000" pitchFamily="18" charset="-128"/>
                    <a:cs typeface="Times New Roman" panose="02020603050405020304" pitchFamily="18" charset="0"/>
                    <a:sym typeface="Wingdings" panose="05000000000000000000" pitchFamily="2" charset="2"/>
                  </a:rPr>
                  <a:t></a:t>
                </a:r>
                <a:r>
                  <a:rPr lang="ja-JP" altLang="ja-JP" sz="2400" dirty="0">
                    <a:effectLst/>
                    <a:latin typeface="Century" panose="02040604050505020304" pitchFamily="18" charset="0"/>
                    <a:ea typeface="游明朝" panose="02020400000000000000" pitchFamily="18" charset="-128"/>
                    <a:cs typeface="Times New Roman" panose="02020603050405020304" pitchFamily="18" charset="0"/>
                  </a:rPr>
                  <a:t>輸出国と輸入国の経済規模は貿易に正の影響を、２国間の距離は２国間の貿易に対して負の影響をもたらす</a:t>
                </a:r>
                <a:endParaRPr lang="en-US" altLang="ja-JP" sz="2400" dirty="0">
                  <a:effectLst/>
                  <a:latin typeface="Century" panose="02040604050505020304" pitchFamily="18" charset="0"/>
                  <a:ea typeface="游明朝" panose="02020400000000000000" pitchFamily="18" charset="-128"/>
                  <a:cs typeface="Times New Roman" panose="02020603050405020304" pitchFamily="18" charset="0"/>
                </a:endParaRPr>
              </a:p>
              <a:p>
                <a:pPr>
                  <a:buFont typeface="Wingdings" panose="05000000000000000000" pitchFamily="2" charset="2"/>
                  <a:buChar char="Ø"/>
                </a:pPr>
                <a:r>
                  <a:rPr lang="ja-JP" altLang="ja-JP" sz="2400" dirty="0">
                    <a:effectLst/>
                    <a:latin typeface="Century" panose="02040604050505020304" pitchFamily="18" charset="0"/>
                    <a:ea typeface="游明朝" panose="02020400000000000000" pitchFamily="18" charset="-128"/>
                    <a:cs typeface="Times New Roman" panose="02020603050405020304" pitchFamily="18" charset="0"/>
                  </a:rPr>
                  <a:t>重力方程式を回帰分析すると</a:t>
                </a:r>
                <a:r>
                  <a:rPr lang="ja-JP" altLang="en-US" sz="2400" dirty="0">
                    <a:effectLst/>
                    <a:latin typeface="Century" panose="02040604050505020304" pitchFamily="18" charset="0"/>
                    <a:ea typeface="游明朝" panose="02020400000000000000" pitchFamily="18" charset="-128"/>
                    <a:cs typeface="Times New Roman" panose="02020603050405020304" pitchFamily="18" charset="0"/>
                  </a:rPr>
                  <a:t>回帰係数</a:t>
                </a:r>
                <a14:m>
                  <m:oMath xmlns:m="http://schemas.openxmlformats.org/officeDocument/2006/math">
                    <m:sSub>
                      <m:sSubPr>
                        <m:ctrlPr>
                          <a:rPr lang="ja-JP" altLang="ja-JP"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𝛽</m:t>
                        </m:r>
                      </m:e>
                      <m:sub>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1</m:t>
                        </m:r>
                      </m:sub>
                    </m:sSub>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𝛽</m:t>
                        </m:r>
                      </m:e>
                      <m:sub>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3</m:t>
                        </m:r>
                      </m:sub>
                    </m:sSub>
                  </m:oMath>
                </a14:m>
                <a:r>
                  <a:rPr lang="ja-JP" altLang="ja-JP" sz="2400" dirty="0">
                    <a:effectLst/>
                    <a:latin typeface="Century" panose="02040604050505020304" pitchFamily="18" charset="0"/>
                    <a:ea typeface="游明朝" panose="02020400000000000000" pitchFamily="18" charset="-128"/>
                    <a:cs typeface="Times New Roman" panose="02020603050405020304" pitchFamily="18" charset="0"/>
                  </a:rPr>
                  <a:t>の推計が可能</a:t>
                </a:r>
                <a:endParaRPr lang="en-US" altLang="ja-JP" sz="2400" i="1" dirty="0">
                  <a:effectLst/>
                  <a:latin typeface="Cambria Math" panose="02040503050406030204" pitchFamily="18" charset="0"/>
                  <a:ea typeface="Cambria Math" panose="02040503050406030204" pitchFamily="18" charset="0"/>
                  <a:cs typeface="Times New Roman" panose="02020603050405020304" pitchFamily="18" charset="0"/>
                </a:endParaRPr>
              </a:p>
              <a:p>
                <a:pPr>
                  <a:buFont typeface="Wingdings" panose="05000000000000000000" pitchFamily="2" charset="2"/>
                  <a:buChar char="Ø"/>
                </a:pPr>
                <a:r>
                  <a:rPr lang="ja-JP" altLang="en-US" sz="2400" dirty="0">
                    <a:ea typeface="Cambria Math" panose="02040503050406030204" pitchFamily="18" charset="0"/>
                    <a:cs typeface="Times New Roman" panose="02020603050405020304" pitchFamily="18" charset="0"/>
                  </a:rPr>
                  <a:t>回帰係数は対数線形化モデルでは弾力性を意味する、たとえば</a:t>
                </a:r>
                <a14:m>
                  <m:oMath xmlns:m="http://schemas.openxmlformats.org/officeDocument/2006/math">
                    <m:sSub>
                      <m:sSubPr>
                        <m:ctrlPr>
                          <a:rPr lang="ja-JP" altLang="ja-JP" sz="24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𝛽</m:t>
                        </m:r>
                      </m:e>
                      <m:sub>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1</m:t>
                        </m:r>
                      </m:sub>
                    </m:sSub>
                  </m:oMath>
                </a14:m>
                <a:r>
                  <a:rPr lang="ja-JP" altLang="ja-JP" sz="2400" dirty="0">
                    <a:effectLst/>
                    <a:latin typeface="Century" panose="02040604050505020304" pitchFamily="18" charset="0"/>
                    <a:ea typeface="游明朝" panose="02020400000000000000" pitchFamily="18" charset="-128"/>
                    <a:cs typeface="Times New Roman" panose="02020603050405020304" pitchFamily="18" charset="0"/>
                  </a:rPr>
                  <a:t>は「輸出国の経済規模</a:t>
                </a:r>
                <a14:m>
                  <m:oMath xmlns:m="http://schemas.openxmlformats.org/officeDocument/2006/math">
                    <m:sSub>
                      <m:sSubPr>
                        <m:ctrlPr>
                          <a:rPr lang="ja-JP" altLang="ja-JP"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𝑌</m:t>
                        </m:r>
                      </m:e>
                      <m:sub>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𝑖</m:t>
                        </m:r>
                      </m:sub>
                    </m:sSub>
                  </m:oMath>
                </a14:m>
                <a:r>
                  <a:rPr lang="ja-JP" altLang="ja-JP" sz="2400" dirty="0">
                    <a:effectLst/>
                    <a:latin typeface="Century" panose="02040604050505020304" pitchFamily="18" charset="0"/>
                    <a:ea typeface="游明朝" panose="02020400000000000000" pitchFamily="18" charset="-128"/>
                    <a:cs typeface="Times New Roman" panose="02020603050405020304" pitchFamily="18" charset="0"/>
                  </a:rPr>
                  <a:t>が</a:t>
                </a:r>
                <a:r>
                  <a:rPr lang="en-US" altLang="ja-JP" sz="2400" dirty="0">
                    <a:effectLst/>
                    <a:latin typeface="Century" panose="02040604050505020304" pitchFamily="18" charset="0"/>
                    <a:ea typeface="游明朝" panose="02020400000000000000" pitchFamily="18" charset="-128"/>
                    <a:cs typeface="Times New Roman" panose="02020603050405020304" pitchFamily="18" charset="0"/>
                  </a:rPr>
                  <a:t>1%</a:t>
                </a:r>
                <a:r>
                  <a:rPr lang="ja-JP" altLang="ja-JP" sz="2400" dirty="0">
                    <a:effectLst/>
                    <a:latin typeface="Century" panose="02040604050505020304" pitchFamily="18" charset="0"/>
                    <a:ea typeface="游明朝" panose="02020400000000000000" pitchFamily="18" charset="-128"/>
                    <a:cs typeface="Times New Roman" panose="02020603050405020304" pitchFamily="18" charset="0"/>
                  </a:rPr>
                  <a:t>変化した時に</a:t>
                </a:r>
                <a:r>
                  <a:rPr lang="en-US" altLang="ja-JP" sz="2400" i="1" dirty="0">
                    <a:effectLst/>
                    <a:latin typeface="Century" panose="02040604050505020304" pitchFamily="18" charset="0"/>
                    <a:ea typeface="游明朝" panose="02020400000000000000" pitchFamily="18" charset="-128"/>
                    <a:cs typeface="Times New Roman" panose="02020603050405020304" pitchFamily="18" charset="0"/>
                  </a:rPr>
                  <a:t>i</a:t>
                </a:r>
                <a:r>
                  <a:rPr lang="ja-JP" altLang="ja-JP" sz="2400" dirty="0">
                    <a:effectLst/>
                    <a:latin typeface="Century" panose="02040604050505020304" pitchFamily="18" charset="0"/>
                    <a:ea typeface="游明朝" panose="02020400000000000000" pitchFamily="18" charset="-128"/>
                    <a:cs typeface="Times New Roman" panose="02020603050405020304" pitchFamily="18" charset="0"/>
                  </a:rPr>
                  <a:t>国から</a:t>
                </a:r>
                <a:r>
                  <a:rPr lang="en-US" altLang="ja-JP" sz="2400" i="1" dirty="0">
                    <a:effectLst/>
                    <a:latin typeface="Century" panose="02040604050505020304" pitchFamily="18" charset="0"/>
                    <a:ea typeface="游明朝" panose="02020400000000000000" pitchFamily="18" charset="-128"/>
                    <a:cs typeface="Times New Roman" panose="02020603050405020304" pitchFamily="18" charset="0"/>
                  </a:rPr>
                  <a:t>j</a:t>
                </a:r>
                <a:r>
                  <a:rPr lang="ja-JP" altLang="ja-JP" sz="2400" dirty="0">
                    <a:effectLst/>
                    <a:latin typeface="Century" panose="02040604050505020304" pitchFamily="18" charset="0"/>
                    <a:ea typeface="游明朝" panose="02020400000000000000" pitchFamily="18" charset="-128"/>
                    <a:cs typeface="Times New Roman" panose="02020603050405020304" pitchFamily="18" charset="0"/>
                  </a:rPr>
                  <a:t>国への輸出額</a:t>
                </a:r>
                <a14:m>
                  <m:oMath xmlns:m="http://schemas.openxmlformats.org/officeDocument/2006/math">
                    <m:sSub>
                      <m:sSubPr>
                        <m:ctrlPr>
                          <a:rPr lang="ja-JP" altLang="ja-JP"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nor/>
                          </m:rPr>
                          <a:rPr lang="en-US" altLang="ja-JP" sz="2400" i="1">
                            <a:effectLst/>
                            <a:latin typeface="Century" panose="02040604050505020304" pitchFamily="18" charset="0"/>
                            <a:ea typeface="游明朝" panose="02020400000000000000" pitchFamily="18" charset="-128"/>
                            <a:cs typeface="Times New Roman" panose="02020603050405020304" pitchFamily="18" charset="0"/>
                          </a:rPr>
                          <m:t>T</m:t>
                        </m:r>
                      </m:e>
                      <m:sub>
                        <m:r>
                          <m:rPr>
                            <m:nor/>
                          </m:rP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i</m:t>
                        </m:r>
                        <m:r>
                          <m:rPr>
                            <m:nor/>
                          </m:rPr>
                          <a:rPr lang="en-US" altLang="ja-JP" sz="2400" i="1">
                            <a:effectLst/>
                            <a:latin typeface="Century" panose="02040604050505020304" pitchFamily="18" charset="0"/>
                            <a:ea typeface="游明朝" panose="02020400000000000000" pitchFamily="18" charset="-128"/>
                            <a:cs typeface="Times New Roman" panose="02020603050405020304" pitchFamily="18" charset="0"/>
                          </a:rPr>
                          <m:t>j</m:t>
                        </m:r>
                      </m:sub>
                    </m:sSub>
                  </m:oMath>
                </a14:m>
                <a:r>
                  <a:rPr lang="ja-JP" altLang="ja-JP" sz="2400" dirty="0">
                    <a:effectLst/>
                    <a:latin typeface="Century" panose="02040604050505020304" pitchFamily="18" charset="0"/>
                    <a:ea typeface="游明朝" panose="02020400000000000000" pitchFamily="18" charset="-128"/>
                    <a:cs typeface="Times New Roman" panose="02020603050405020304" pitchFamily="18" charset="0"/>
                  </a:rPr>
                  <a:t>が</a:t>
                </a:r>
                <a14:m>
                  <m:oMath xmlns:m="http://schemas.openxmlformats.org/officeDocument/2006/math">
                    <m:sSub>
                      <m:sSubPr>
                        <m:ctrlPr>
                          <a:rPr lang="ja-JP" altLang="ja-JP"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𝛽</m:t>
                        </m:r>
                      </m:e>
                      <m:sub>
                        <m:r>
                          <a:rPr lang="en-US" altLang="ja-JP" sz="2400" i="1">
                            <a:effectLst/>
                            <a:latin typeface="Cambria Math" panose="02040503050406030204" pitchFamily="18" charset="0"/>
                            <a:ea typeface="游明朝" panose="02020400000000000000" pitchFamily="18" charset="-128"/>
                            <a:cs typeface="Times New Roman" panose="02020603050405020304" pitchFamily="18" charset="0"/>
                          </a:rPr>
                          <m:t>1</m:t>
                        </m:r>
                      </m:sub>
                    </m:sSub>
                  </m:oMath>
                </a14:m>
                <a:r>
                  <a:rPr lang="ja-JP" altLang="ja-JP" sz="2400" dirty="0">
                    <a:effectLst/>
                    <a:latin typeface="Century" panose="02040604050505020304" pitchFamily="18" charset="0"/>
                    <a:ea typeface="游明朝" panose="02020400000000000000" pitchFamily="18" charset="-128"/>
                    <a:cs typeface="Times New Roman" panose="02020603050405020304" pitchFamily="18" charset="0"/>
                  </a:rPr>
                  <a:t>％変化する」</a:t>
                </a:r>
                <a:endParaRPr kumimoji="1" lang="ja-JP" altLang="en-US" sz="2400" dirty="0"/>
              </a:p>
            </p:txBody>
          </p:sp>
        </mc:Choice>
        <mc:Fallback>
          <p:sp>
            <p:nvSpPr>
              <p:cNvPr id="3" name="コンテンツ プレースホルダー 2">
                <a:extLst>
                  <a:ext uri="{FF2B5EF4-FFF2-40B4-BE49-F238E27FC236}">
                    <a16:creationId xmlns:a16="http://schemas.microsoft.com/office/drawing/2014/main" id="{EEAC3C14-2D74-7652-7AD0-F6B310880786}"/>
                  </a:ext>
                </a:extLst>
              </p:cNvPr>
              <p:cNvSpPr>
                <a:spLocks noGrp="1" noRot="1" noChangeAspect="1" noMove="1" noResize="1" noEditPoints="1" noAdjustHandles="1" noChangeArrowheads="1" noChangeShapeType="1" noTextEdit="1"/>
              </p:cNvSpPr>
              <p:nvPr>
                <p:ph idx="1"/>
              </p:nvPr>
            </p:nvSpPr>
            <p:spPr>
              <a:xfrm>
                <a:off x="374352" y="981906"/>
                <a:ext cx="11230550" cy="5195057"/>
              </a:xfrm>
              <a:blipFill>
                <a:blip r:embed="rId2"/>
                <a:stretch>
                  <a:fillRect l="-791" t="-1707" r="-452" b="-8537"/>
                </a:stretch>
              </a:blipFill>
            </p:spPr>
            <p:txBody>
              <a:bodyPr/>
              <a:lstStyle/>
              <a:p>
                <a:r>
                  <a:rPr lang="en-JP">
                    <a:noFill/>
                  </a:rPr>
                  <a:t> </a:t>
                </a:r>
              </a:p>
            </p:txBody>
          </p:sp>
        </mc:Fallback>
      </mc:AlternateContent>
    </p:spTree>
    <p:extLst>
      <p:ext uri="{BB962C8B-B14F-4D97-AF65-F5344CB8AC3E}">
        <p14:creationId xmlns:p14="http://schemas.microsoft.com/office/powerpoint/2010/main" val="59932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a:extLst>
              <a:ext uri="{FF2B5EF4-FFF2-40B4-BE49-F238E27FC236}">
                <a16:creationId xmlns:a16="http://schemas.microsoft.com/office/drawing/2014/main" id="{D08A3325-0A8D-5971-7B2C-37D1F7458DA6}"/>
              </a:ext>
            </a:extLst>
          </p:cNvPr>
          <p:cNvPicPr>
            <a:picLocks noGrp="1" noChangeAspect="1"/>
          </p:cNvPicPr>
          <p:nvPr>
            <p:ph idx="1"/>
          </p:nvPr>
        </p:nvPicPr>
        <p:blipFill>
          <a:blip r:embed="rId2"/>
          <a:stretch>
            <a:fillRect/>
          </a:stretch>
        </p:blipFill>
        <p:spPr>
          <a:xfrm>
            <a:off x="2333625" y="169054"/>
            <a:ext cx="7760680" cy="6746097"/>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687D47C-14B7-B5E3-AC7E-59B4DA8BA0C3}"/>
                  </a:ext>
                </a:extLst>
              </p14:cNvPr>
              <p14:cNvContentPartPr/>
              <p14:nvPr/>
            </p14:nvContentPartPr>
            <p14:xfrm>
              <a:off x="3487410" y="1737652"/>
              <a:ext cx="1110600" cy="32400"/>
            </p14:xfrm>
          </p:contentPart>
        </mc:Choice>
        <mc:Fallback>
          <p:pic>
            <p:nvPicPr>
              <p:cNvPr id="2" name="Ink 1">
                <a:extLst>
                  <a:ext uri="{FF2B5EF4-FFF2-40B4-BE49-F238E27FC236}">
                    <a16:creationId xmlns:a16="http://schemas.microsoft.com/office/drawing/2014/main" id="{0687D47C-14B7-B5E3-AC7E-59B4DA8BA0C3}"/>
                  </a:ext>
                </a:extLst>
              </p:cNvPr>
              <p:cNvPicPr/>
              <p:nvPr/>
            </p:nvPicPr>
            <p:blipFill>
              <a:blip r:embed="rId4"/>
              <a:stretch>
                <a:fillRect/>
              </a:stretch>
            </p:blipFill>
            <p:spPr>
              <a:xfrm>
                <a:off x="3451410" y="1665652"/>
                <a:ext cx="1182240" cy="176040"/>
              </a:xfrm>
              <a:prstGeom prst="rect">
                <a:avLst/>
              </a:prstGeom>
            </p:spPr>
          </p:pic>
        </mc:Fallback>
      </mc:AlternateContent>
    </p:spTree>
    <p:extLst>
      <p:ext uri="{BB962C8B-B14F-4D97-AF65-F5344CB8AC3E}">
        <p14:creationId xmlns:p14="http://schemas.microsoft.com/office/powerpoint/2010/main" val="2332852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a:extLst>
              <a:ext uri="{FF2B5EF4-FFF2-40B4-BE49-F238E27FC236}">
                <a16:creationId xmlns:a16="http://schemas.microsoft.com/office/drawing/2014/main" id="{93FF33B3-D903-E106-80E0-345993027906}"/>
              </a:ext>
            </a:extLst>
          </p:cNvPr>
          <p:cNvPicPr>
            <a:picLocks noGrp="1" noChangeAspect="1"/>
          </p:cNvPicPr>
          <p:nvPr>
            <p:ph sz="half" idx="2"/>
          </p:nvPr>
        </p:nvPicPr>
        <p:blipFill>
          <a:blip r:embed="rId2"/>
          <a:stretch>
            <a:fillRect/>
          </a:stretch>
        </p:blipFill>
        <p:spPr>
          <a:xfrm>
            <a:off x="5914449" y="1454449"/>
            <a:ext cx="6552561" cy="4212360"/>
          </a:xfrm>
          <a:prstGeom prst="rect">
            <a:avLst/>
          </a:prstGeom>
        </p:spPr>
      </p:pic>
      <p:sp>
        <p:nvSpPr>
          <p:cNvPr id="5" name="コンテンツ プレースホルダー 4">
            <a:extLst>
              <a:ext uri="{FF2B5EF4-FFF2-40B4-BE49-F238E27FC236}">
                <a16:creationId xmlns:a16="http://schemas.microsoft.com/office/drawing/2014/main" id="{78CD40A7-39A7-90ED-AE01-B1F8C514511D}"/>
              </a:ext>
            </a:extLst>
          </p:cNvPr>
          <p:cNvSpPr>
            <a:spLocks noGrp="1"/>
          </p:cNvSpPr>
          <p:nvPr>
            <p:ph sz="half" idx="1"/>
          </p:nvPr>
        </p:nvSpPr>
        <p:spPr>
          <a:xfrm>
            <a:off x="662787" y="782947"/>
            <a:ext cx="5498162" cy="5741242"/>
          </a:xfrm>
        </p:spPr>
        <p:txBody>
          <a:bodyPr>
            <a:normAutofit/>
          </a:bodyPr>
          <a:lstStyle/>
          <a:p>
            <a:pPr marL="0" indent="0">
              <a:buNone/>
            </a:pPr>
            <a:r>
              <a:rPr lang="ja-JP" altLang="en-US" dirty="0"/>
              <a:t>表</a:t>
            </a:r>
            <a:r>
              <a:rPr lang="en-US" altLang="ja-JP" dirty="0"/>
              <a:t>10</a:t>
            </a:r>
            <a:r>
              <a:rPr lang="ja-JP" altLang="en-US" dirty="0"/>
              <a:t>－</a:t>
            </a:r>
            <a:r>
              <a:rPr lang="en-US" altLang="ja-JP" dirty="0"/>
              <a:t>1</a:t>
            </a:r>
            <a:r>
              <a:rPr lang="ja-JP" altLang="en-US" dirty="0"/>
              <a:t>：複数の先行研究から得られた結果の記述統計量</a:t>
            </a:r>
            <a:endParaRPr lang="en-US" altLang="ja-JP" dirty="0"/>
          </a:p>
          <a:p>
            <a:r>
              <a:rPr lang="en-US" altLang="ja-JP" dirty="0"/>
              <a:t>GDP</a:t>
            </a:r>
            <a:r>
              <a:rPr lang="ja-JP" altLang="en-US" dirty="0"/>
              <a:t>の弾力性はほぼ１近辺、距離はー１に近い</a:t>
            </a:r>
            <a:endParaRPr lang="en-US" altLang="ja-JP" dirty="0"/>
          </a:p>
          <a:p>
            <a:r>
              <a:rPr lang="ja-JP" altLang="en-US" dirty="0"/>
              <a:t>国境隣接、公用語が同一、植民地関係、地域貿易協定の締結、共通通貨なども２国間貿易へプラスの影響</a:t>
            </a:r>
            <a:endParaRPr lang="en-US" altLang="ja-JP" dirty="0"/>
          </a:p>
          <a:p>
            <a:r>
              <a:rPr lang="ja-JP" altLang="en-US" dirty="0"/>
              <a:t>地域貿易協定の影響</a:t>
            </a:r>
            <a:endParaRPr lang="en-US" altLang="ja-JP" dirty="0"/>
          </a:p>
          <a:p>
            <a:pPr marL="0" indent="0">
              <a:buNone/>
            </a:pPr>
            <a:r>
              <a:rPr lang="en-US" altLang="ja-JP" dirty="0">
                <a:sym typeface="Wingdings" panose="05000000000000000000" pitchFamily="2" charset="2"/>
              </a:rPr>
              <a:t></a:t>
            </a:r>
            <a:r>
              <a:rPr lang="ja-JP" altLang="en-US" dirty="0">
                <a:highlight>
                  <a:srgbClr val="00FF00"/>
                </a:highlight>
              </a:rPr>
              <a:t>地域貿易協定は締結無しに比べて</a:t>
            </a:r>
            <a:r>
              <a:rPr lang="en-US" altLang="ja-JP" dirty="0">
                <a:highlight>
                  <a:srgbClr val="00FF00"/>
                </a:highlight>
              </a:rPr>
              <a:t>1.8</a:t>
            </a:r>
            <a:r>
              <a:rPr lang="ja-JP" altLang="en-US" dirty="0">
                <a:highlight>
                  <a:srgbClr val="00FF00"/>
                </a:highlight>
              </a:rPr>
              <a:t>倍貿易額多い</a:t>
            </a:r>
            <a:r>
              <a:rPr lang="en-US" altLang="ja-JP" dirty="0"/>
              <a:t>(exp(0.59)=1.8)(</a:t>
            </a:r>
            <a:r>
              <a:rPr lang="ja-JP" altLang="en-US" dirty="0">
                <a:sym typeface="Wingdings" panose="05000000000000000000" pitchFamily="2" charset="2"/>
              </a:rPr>
              <a:t>補論参照</a:t>
            </a:r>
            <a:r>
              <a:rPr lang="en-US" altLang="ja-JP" dirty="0">
                <a:sym typeface="Wingdings" panose="05000000000000000000" pitchFamily="2" charset="2"/>
              </a:rPr>
              <a:t>)</a:t>
            </a:r>
            <a:endParaRPr lang="ja-JP" altLang="en-US" dirty="0"/>
          </a:p>
        </p:txBody>
      </p:sp>
    </p:spTree>
    <p:extLst>
      <p:ext uri="{BB962C8B-B14F-4D97-AF65-F5344CB8AC3E}">
        <p14:creationId xmlns:p14="http://schemas.microsoft.com/office/powerpoint/2010/main" val="323450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508214B-1934-316D-9882-45657BFF3B9D}"/>
              </a:ext>
            </a:extLst>
          </p:cNvPr>
          <p:cNvSpPr>
            <a:spLocks noGrp="1"/>
          </p:cNvSpPr>
          <p:nvPr>
            <p:ph type="title"/>
          </p:nvPr>
        </p:nvSpPr>
        <p:spPr/>
        <p:txBody>
          <a:bodyPr/>
          <a:lstStyle/>
          <a:p>
            <a:r>
              <a:rPr lang="ja-JP" altLang="en-US" dirty="0"/>
              <a:t>本章の問いの答え</a:t>
            </a:r>
          </a:p>
        </p:txBody>
      </p:sp>
      <p:sp>
        <p:nvSpPr>
          <p:cNvPr id="6" name="コンテンツ プレースホルダー 5">
            <a:extLst>
              <a:ext uri="{FF2B5EF4-FFF2-40B4-BE49-F238E27FC236}">
                <a16:creationId xmlns:a16="http://schemas.microsoft.com/office/drawing/2014/main" id="{609E9E16-6B36-E4FF-1C5E-F04B7DDE0281}"/>
              </a:ext>
            </a:extLst>
          </p:cNvPr>
          <p:cNvSpPr>
            <a:spLocks noGrp="1"/>
          </p:cNvSpPr>
          <p:nvPr>
            <p:ph idx="1"/>
          </p:nvPr>
        </p:nvSpPr>
        <p:spPr>
          <a:xfrm>
            <a:off x="355942" y="1472858"/>
            <a:ext cx="11420794" cy="5830068"/>
          </a:xfrm>
        </p:spPr>
        <p:txBody>
          <a:bodyPr>
            <a:normAutofit fontScale="92500" lnSpcReduction="20000"/>
          </a:bodyPr>
          <a:lstStyle/>
          <a:p>
            <a:r>
              <a:rPr lang="ja-JP" altLang="en-US" dirty="0"/>
              <a:t>国際貿易は制度や法律が異なる国同士で行われるため，貿易円滑化に向けたルール作りが</a:t>
            </a:r>
            <a:r>
              <a:rPr lang="en-US" altLang="ja-JP" dirty="0"/>
              <a:t>GATT</a:t>
            </a:r>
            <a:r>
              <a:rPr lang="ja-JP" altLang="en-US" dirty="0"/>
              <a:t>（</a:t>
            </a:r>
            <a:r>
              <a:rPr lang="en-US" altLang="ja-JP" dirty="0"/>
              <a:t>1947 </a:t>
            </a:r>
            <a:r>
              <a:rPr lang="ja-JP" altLang="en-US" dirty="0"/>
              <a:t>年）以来取り組まれ，</a:t>
            </a:r>
            <a:r>
              <a:rPr lang="en-US" altLang="ja-JP" dirty="0"/>
              <a:t>WTO</a:t>
            </a:r>
            <a:r>
              <a:rPr lang="ja-JP" altLang="en-US" dirty="0"/>
              <a:t>（</a:t>
            </a:r>
            <a:r>
              <a:rPr lang="en-US" altLang="ja-JP" dirty="0"/>
              <a:t>95 </a:t>
            </a:r>
            <a:r>
              <a:rPr lang="ja-JP" altLang="en-US" dirty="0"/>
              <a:t>年）が設立された。</a:t>
            </a:r>
            <a:endParaRPr lang="en-US" altLang="ja-JP" dirty="0"/>
          </a:p>
          <a:p>
            <a:r>
              <a:rPr lang="en-US" altLang="ja-JP" dirty="0"/>
              <a:t>GATT/WTO </a:t>
            </a:r>
            <a:r>
              <a:rPr lang="ja-JP" altLang="en-US" dirty="0"/>
              <a:t>は最恵国待遇と内国民待遇という無差別原則を基礎としている。</a:t>
            </a:r>
            <a:endParaRPr lang="en-US" altLang="ja-JP" dirty="0"/>
          </a:p>
          <a:p>
            <a:r>
              <a:rPr lang="en-US" altLang="ja-JP" dirty="0"/>
              <a:t>WTO </a:t>
            </a:r>
            <a:r>
              <a:rPr lang="ja-JP" altLang="en-US" dirty="0"/>
              <a:t>設立により，ルール違反に伴う通商紛争を解決に導くため紛争解決制度が強化，また、サービス貿易や知的財産権保護についてもルールが整備された。</a:t>
            </a:r>
            <a:endParaRPr lang="en-US" altLang="ja-JP" dirty="0"/>
          </a:p>
          <a:p>
            <a:endParaRPr lang="ja-JP" altLang="en-US" dirty="0"/>
          </a:p>
          <a:p>
            <a:r>
              <a:rPr lang="ja-JP" altLang="en-US" dirty="0"/>
              <a:t>　</a:t>
            </a:r>
            <a:r>
              <a:rPr lang="en-US" altLang="ja-JP" dirty="0"/>
              <a:t>GATT/WTO </a:t>
            </a:r>
            <a:r>
              <a:rPr lang="ja-JP" altLang="en-US" dirty="0"/>
              <a:t>は保護主義の抑制に大きな役割を果たしたが，他方で参加国の増加や課題の複雑化に伴い交渉は暗礁に乗り上げている。</a:t>
            </a:r>
          </a:p>
          <a:p>
            <a:pPr marL="0" indent="0">
              <a:buNone/>
            </a:pPr>
            <a:r>
              <a:rPr lang="en-US" altLang="ja-JP" dirty="0">
                <a:sym typeface="Wingdings" panose="05000000000000000000" pitchFamily="2" charset="2"/>
              </a:rPr>
              <a:t></a:t>
            </a:r>
            <a:r>
              <a:rPr lang="ja-JP" altLang="en-US" dirty="0"/>
              <a:t>これに呼応して，</a:t>
            </a:r>
            <a:r>
              <a:rPr lang="en-US" altLang="ja-JP" dirty="0"/>
              <a:t>2 </a:t>
            </a:r>
            <a:r>
              <a:rPr lang="ja-JP" altLang="en-US" dirty="0"/>
              <a:t>国間や地域でさらなる貿易自由化をめざす</a:t>
            </a:r>
            <a:r>
              <a:rPr lang="en-US" altLang="ja-JP" dirty="0"/>
              <a:t>RTA</a:t>
            </a:r>
            <a:r>
              <a:rPr lang="ja-JP" altLang="en-US" dirty="0"/>
              <a:t>が増加。</a:t>
            </a:r>
            <a:endParaRPr lang="en-US" altLang="ja-JP" dirty="0"/>
          </a:p>
          <a:p>
            <a:pPr marL="0" indent="0">
              <a:buNone/>
            </a:pPr>
            <a:r>
              <a:rPr lang="en-US" altLang="ja-JP" dirty="0">
                <a:sym typeface="Wingdings" panose="05000000000000000000" pitchFamily="2" charset="2"/>
              </a:rPr>
              <a:t></a:t>
            </a:r>
            <a:r>
              <a:rPr lang="ja-JP" altLang="en-US" dirty="0"/>
              <a:t>実際に重力方程式を用いた実証分析では</a:t>
            </a:r>
            <a:r>
              <a:rPr lang="en-US" altLang="ja-JP" dirty="0"/>
              <a:t>RTA </a:t>
            </a:r>
            <a:r>
              <a:rPr lang="ja-JP" altLang="en-US" dirty="0"/>
              <a:t>が貿易を増加させたことを示唆，一方で</a:t>
            </a:r>
            <a:r>
              <a:rPr lang="en-US" altLang="ja-JP" dirty="0"/>
              <a:t>RTA </a:t>
            </a:r>
            <a:r>
              <a:rPr lang="ja-JP" altLang="en-US" dirty="0"/>
              <a:t>締結が貿易転換効果のため国内に必ずしも経済厚生の改善をもたらさないこと，複雑な原産地規則により</a:t>
            </a:r>
            <a:r>
              <a:rPr lang="en-US" altLang="ja-JP" dirty="0"/>
              <a:t>RTA </a:t>
            </a:r>
            <a:r>
              <a:rPr lang="ja-JP" altLang="en-US" dirty="0"/>
              <a:t>利用率が低いことなど課題もある。</a:t>
            </a:r>
          </a:p>
        </p:txBody>
      </p:sp>
    </p:spTree>
    <p:extLst>
      <p:ext uri="{BB962C8B-B14F-4D97-AF65-F5344CB8AC3E}">
        <p14:creationId xmlns:p14="http://schemas.microsoft.com/office/powerpoint/2010/main" val="1647140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AE3515-3A53-B500-D26F-62BC08E355CE}"/>
              </a:ext>
            </a:extLst>
          </p:cNvPr>
          <p:cNvSpPr>
            <a:spLocks noGrp="1"/>
          </p:cNvSpPr>
          <p:nvPr>
            <p:ph type="title"/>
          </p:nvPr>
        </p:nvSpPr>
        <p:spPr/>
        <p:txBody>
          <a:bodyPr/>
          <a:lstStyle/>
          <a:p>
            <a:r>
              <a:rPr kumimoji="1" lang="ja-JP" altLang="en-US" dirty="0"/>
              <a:t>本章の問い</a:t>
            </a:r>
          </a:p>
        </p:txBody>
      </p:sp>
      <p:sp>
        <p:nvSpPr>
          <p:cNvPr id="3" name="コンテンツ プレースホルダー 2">
            <a:extLst>
              <a:ext uri="{FF2B5EF4-FFF2-40B4-BE49-F238E27FC236}">
                <a16:creationId xmlns:a16="http://schemas.microsoft.com/office/drawing/2014/main" id="{146E70DF-3714-F5BB-F1A8-6B15943384A5}"/>
              </a:ext>
            </a:extLst>
          </p:cNvPr>
          <p:cNvSpPr>
            <a:spLocks noGrp="1"/>
          </p:cNvSpPr>
          <p:nvPr>
            <p:ph idx="1"/>
          </p:nvPr>
        </p:nvSpPr>
        <p:spPr/>
        <p:txBody>
          <a:bodyPr>
            <a:normAutofit/>
          </a:bodyPr>
          <a:lstStyle/>
          <a:p>
            <a:r>
              <a:rPr kumimoji="1" lang="ja-JP" altLang="en-US" dirty="0"/>
              <a:t>制度や法律は国によって異なる。国境をまたぐ貿易取引は制度や取引慣行が異なる国同士で行われるため，円滑な取引のためには共通のルールが必要である。</a:t>
            </a:r>
            <a:endParaRPr kumimoji="1" lang="en-US" altLang="ja-JP" dirty="0"/>
          </a:p>
          <a:p>
            <a:pPr marL="0" indent="0">
              <a:buNone/>
            </a:pPr>
            <a:r>
              <a:rPr lang="en-US" altLang="ja-JP" dirty="0">
                <a:sym typeface="Wingdings" panose="05000000000000000000" pitchFamily="2" charset="2"/>
              </a:rPr>
              <a:t></a:t>
            </a:r>
            <a:r>
              <a:rPr kumimoji="1" lang="ja-JP" altLang="en-US" dirty="0"/>
              <a:t>国際貿易に関するルールは</a:t>
            </a:r>
            <a:r>
              <a:rPr kumimoji="1" lang="ja-JP" altLang="en-US" dirty="0">
                <a:highlight>
                  <a:srgbClr val="FFFF00"/>
                </a:highlight>
              </a:rPr>
              <a:t>世界貿易機関（</a:t>
            </a:r>
            <a:r>
              <a:rPr kumimoji="1" lang="en-US" altLang="ja-JP" dirty="0">
                <a:highlight>
                  <a:srgbClr val="FFFF00"/>
                </a:highlight>
              </a:rPr>
              <a:t>WTO</a:t>
            </a:r>
            <a:r>
              <a:rPr kumimoji="1" lang="ja-JP" altLang="en-US" dirty="0">
                <a:highlight>
                  <a:srgbClr val="FFFF00"/>
                </a:highlight>
              </a:rPr>
              <a:t>）</a:t>
            </a:r>
            <a:r>
              <a:rPr kumimoji="1" lang="ja-JP" altLang="en-US" dirty="0"/>
              <a:t>で定められているが，どのようなルールを基礎としているのだろうか</a:t>
            </a:r>
            <a:r>
              <a:rPr kumimoji="1" lang="en-US" altLang="ja-JP" dirty="0"/>
              <a:t>?</a:t>
            </a:r>
          </a:p>
          <a:p>
            <a:pPr marL="0" indent="0">
              <a:buNone/>
            </a:pPr>
            <a:endParaRPr kumimoji="1" lang="en-US" altLang="ja-JP" dirty="0"/>
          </a:p>
          <a:p>
            <a:r>
              <a:rPr kumimoji="1" lang="ja-JP" altLang="en-US" dirty="0"/>
              <a:t>ルールがあっても破られることはある。</a:t>
            </a:r>
            <a:endParaRPr kumimoji="1" lang="en-US" altLang="ja-JP" dirty="0"/>
          </a:p>
          <a:p>
            <a:pPr marL="0" indent="0">
              <a:buNone/>
            </a:pPr>
            <a:r>
              <a:rPr lang="en-US" altLang="ja-JP" dirty="0">
                <a:sym typeface="Wingdings" panose="05000000000000000000" pitchFamily="2" charset="2"/>
              </a:rPr>
              <a:t></a:t>
            </a:r>
            <a:r>
              <a:rPr kumimoji="1" lang="ja-JP" altLang="en-US" dirty="0"/>
              <a:t>違反した国が現れた際にはどのように解決に導くのだろうか。</a:t>
            </a:r>
          </a:p>
        </p:txBody>
      </p:sp>
    </p:spTree>
    <p:extLst>
      <p:ext uri="{BB962C8B-B14F-4D97-AF65-F5344CB8AC3E}">
        <p14:creationId xmlns:p14="http://schemas.microsoft.com/office/powerpoint/2010/main" val="3683479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7C4F2C-BDDB-FAA7-B10D-029A52764A6B}"/>
              </a:ext>
            </a:extLst>
          </p:cNvPr>
          <p:cNvSpPr>
            <a:spLocks noGrp="1"/>
          </p:cNvSpPr>
          <p:nvPr>
            <p:ph type="title"/>
          </p:nvPr>
        </p:nvSpPr>
        <p:spPr>
          <a:xfrm>
            <a:off x="242888" y="-3969"/>
            <a:ext cx="10515600" cy="1325563"/>
          </a:xfrm>
        </p:spPr>
        <p:txBody>
          <a:bodyPr/>
          <a:lstStyle/>
          <a:p>
            <a:r>
              <a:rPr kumimoji="1" lang="ja-JP" altLang="en-US" dirty="0"/>
              <a:t>１　国際貿易ルール</a:t>
            </a:r>
          </a:p>
        </p:txBody>
      </p:sp>
      <p:sp>
        <p:nvSpPr>
          <p:cNvPr id="3" name="コンテンツ プレースホルダー 2">
            <a:extLst>
              <a:ext uri="{FF2B5EF4-FFF2-40B4-BE49-F238E27FC236}">
                <a16:creationId xmlns:a16="http://schemas.microsoft.com/office/drawing/2014/main" id="{C9578B5E-E9B2-BDC6-034D-10102B3AE298}"/>
              </a:ext>
            </a:extLst>
          </p:cNvPr>
          <p:cNvSpPr>
            <a:spLocks noGrp="1"/>
          </p:cNvSpPr>
          <p:nvPr>
            <p:ph sz="half" idx="1"/>
          </p:nvPr>
        </p:nvSpPr>
        <p:spPr>
          <a:xfrm>
            <a:off x="133350" y="1366838"/>
            <a:ext cx="5843589" cy="5057775"/>
          </a:xfrm>
        </p:spPr>
        <p:txBody>
          <a:bodyPr>
            <a:normAutofit fontScale="77500" lnSpcReduction="20000"/>
          </a:bodyPr>
          <a:lstStyle/>
          <a:p>
            <a:pPr marL="0" indent="0">
              <a:buNone/>
            </a:pPr>
            <a:r>
              <a:rPr kumimoji="1" lang="ja-JP" altLang="en-US" dirty="0"/>
              <a:t>＜</a:t>
            </a:r>
            <a:r>
              <a:rPr kumimoji="1" lang="en-US" altLang="ja-JP" b="1" dirty="0">
                <a:highlight>
                  <a:srgbClr val="FFFF00"/>
                </a:highlight>
              </a:rPr>
              <a:t>GATT/WTO</a:t>
            </a:r>
            <a:r>
              <a:rPr kumimoji="1" lang="ja-JP" altLang="en-US" dirty="0"/>
              <a:t>の基本原則＞</a:t>
            </a:r>
            <a:endParaRPr kumimoji="1" lang="en-US" altLang="ja-JP" dirty="0"/>
          </a:p>
          <a:p>
            <a:r>
              <a:rPr kumimoji="1" lang="ja-JP" altLang="en-US" dirty="0">
                <a:highlight>
                  <a:srgbClr val="00FFFF"/>
                </a:highlight>
              </a:rPr>
              <a:t>最恵国待遇（</a:t>
            </a:r>
            <a:r>
              <a:rPr kumimoji="1" lang="pt-BR" altLang="ja-JP" dirty="0">
                <a:highlight>
                  <a:srgbClr val="00FFFF"/>
                </a:highlight>
              </a:rPr>
              <a:t>Most Favored Nation </a:t>
            </a:r>
            <a:r>
              <a:rPr kumimoji="1" lang="pt-BR" altLang="ja-JP" dirty="0" err="1">
                <a:highlight>
                  <a:srgbClr val="00FFFF"/>
                </a:highlight>
              </a:rPr>
              <a:t>Treatment</a:t>
            </a:r>
            <a:r>
              <a:rPr kumimoji="1" lang="pt-BR" altLang="ja-JP" dirty="0">
                <a:highlight>
                  <a:srgbClr val="00FFFF"/>
                </a:highlight>
              </a:rPr>
              <a:t>, MFN</a:t>
            </a:r>
            <a:r>
              <a:rPr kumimoji="1" lang="ja-JP" altLang="pt-BR">
                <a:highlight>
                  <a:srgbClr val="00FFFF"/>
                </a:highlight>
              </a:rPr>
              <a:t>）</a:t>
            </a:r>
            <a:r>
              <a:rPr kumimoji="1" lang="ja-JP" altLang="en-US" dirty="0"/>
              <a:t>「国と国の間で差別してはならない」</a:t>
            </a:r>
            <a:endParaRPr kumimoji="1" lang="en-US" altLang="ja-JP" dirty="0"/>
          </a:p>
          <a:p>
            <a:r>
              <a:rPr kumimoji="1" lang="ja-JP" altLang="en-US" dirty="0"/>
              <a:t>英仏の旧植民地や発展途上国、特定の国家間での</a:t>
            </a:r>
            <a:r>
              <a:rPr kumimoji="1" lang="ja-JP" altLang="en-US" b="1" dirty="0"/>
              <a:t>地域貿易協定</a:t>
            </a:r>
            <a:r>
              <a:rPr kumimoji="1" lang="ja-JP" altLang="en-US" dirty="0"/>
              <a:t>の締結国に対しては例外的に他の国よりも有利な待遇を適用可能</a:t>
            </a:r>
            <a:endParaRPr kumimoji="1" lang="en-US" altLang="ja-JP" dirty="0"/>
          </a:p>
          <a:p>
            <a:endParaRPr kumimoji="1" lang="en-US" altLang="ja-JP" dirty="0"/>
          </a:p>
          <a:p>
            <a:r>
              <a:rPr kumimoji="1" lang="ja-JP" altLang="en-US" dirty="0">
                <a:highlight>
                  <a:srgbClr val="00FFFF"/>
                </a:highlight>
              </a:rPr>
              <a:t>内国民待遇（</a:t>
            </a:r>
            <a:r>
              <a:rPr kumimoji="1" lang="pt-BR" altLang="ja-JP" dirty="0">
                <a:highlight>
                  <a:srgbClr val="00FFFF"/>
                </a:highlight>
              </a:rPr>
              <a:t>National Treatment</a:t>
            </a:r>
            <a:r>
              <a:rPr kumimoji="1" lang="ja-JP" altLang="pt-BR" dirty="0">
                <a:highlight>
                  <a:srgbClr val="00FFFF"/>
                </a:highlight>
              </a:rPr>
              <a:t>）</a:t>
            </a:r>
            <a:endParaRPr kumimoji="1" lang="en-US" altLang="ja-JP" dirty="0">
              <a:highlight>
                <a:srgbClr val="00FFFF"/>
              </a:highlight>
            </a:endParaRPr>
          </a:p>
          <a:p>
            <a:pPr marL="0" indent="0">
              <a:buNone/>
            </a:pPr>
            <a:r>
              <a:rPr kumimoji="1" lang="ja-JP" altLang="en-US" dirty="0"/>
              <a:t>「国内で自国と外国との間で差別しない」例外として国内生産者に対する補助金は、輸出補助金を除いて認められている</a:t>
            </a:r>
          </a:p>
        </p:txBody>
      </p:sp>
      <p:sp>
        <p:nvSpPr>
          <p:cNvPr id="4" name="コンテンツ プレースホルダー 3">
            <a:extLst>
              <a:ext uri="{FF2B5EF4-FFF2-40B4-BE49-F238E27FC236}">
                <a16:creationId xmlns:a16="http://schemas.microsoft.com/office/drawing/2014/main" id="{3CCEDC10-E2DA-D9F9-9C9C-3EE134AAC45B}"/>
              </a:ext>
            </a:extLst>
          </p:cNvPr>
          <p:cNvSpPr>
            <a:spLocks noGrp="1"/>
          </p:cNvSpPr>
          <p:nvPr>
            <p:ph sz="half" idx="2"/>
          </p:nvPr>
        </p:nvSpPr>
        <p:spPr>
          <a:xfrm>
            <a:off x="5905500" y="219075"/>
            <a:ext cx="6153150" cy="6410325"/>
          </a:xfrm>
        </p:spPr>
        <p:txBody>
          <a:bodyPr>
            <a:normAutofit fontScale="77500" lnSpcReduction="20000"/>
          </a:bodyPr>
          <a:lstStyle/>
          <a:p>
            <a:pPr marL="0" indent="0">
              <a:buNone/>
            </a:pPr>
            <a:r>
              <a:rPr lang="ja-JP" altLang="en-US" dirty="0"/>
              <a:t>＜紛争解決制度＞</a:t>
            </a:r>
            <a:endParaRPr lang="en-US" altLang="ja-JP" dirty="0"/>
          </a:p>
          <a:p>
            <a:r>
              <a:rPr lang="ja-JP" altLang="en-US" dirty="0"/>
              <a:t>国家間の通商紛争を解決に導く裁判所としての機能</a:t>
            </a:r>
            <a:endParaRPr lang="en-US" altLang="ja-JP" dirty="0"/>
          </a:p>
          <a:p>
            <a:r>
              <a:rPr lang="ja-JP" altLang="en-US" dirty="0"/>
              <a:t>損害を受けた国が違反国を提訴した場合、</a:t>
            </a:r>
            <a:r>
              <a:rPr lang="ja-JP" altLang="en-US" dirty="0">
                <a:highlight>
                  <a:srgbClr val="00FFFF"/>
                </a:highlight>
              </a:rPr>
              <a:t>パネルと呼ばれる小委員会</a:t>
            </a:r>
            <a:r>
              <a:rPr lang="ja-JP" altLang="en-US" dirty="0"/>
              <a:t>が</a:t>
            </a:r>
            <a:r>
              <a:rPr lang="en-US" altLang="ja-JP" dirty="0"/>
              <a:t>WTO</a:t>
            </a:r>
            <a:r>
              <a:rPr lang="ja-JP" altLang="en-US" dirty="0"/>
              <a:t>に設置され、違反が認められれば被提訴国に対し是正勧告</a:t>
            </a:r>
            <a:endParaRPr lang="en-US" altLang="ja-JP" dirty="0"/>
          </a:p>
          <a:p>
            <a:r>
              <a:rPr lang="ja-JP" altLang="en-US" dirty="0"/>
              <a:t>改善が図られない場合には提訴国は対抗措置とれる</a:t>
            </a:r>
            <a:endParaRPr lang="en-US" altLang="ja-JP" dirty="0"/>
          </a:p>
          <a:p>
            <a:r>
              <a:rPr lang="ja-JP" altLang="en-US" dirty="0"/>
              <a:t>勧告または裁定に不満を持つ場合には</a:t>
            </a:r>
            <a:r>
              <a:rPr lang="ja-JP" altLang="en-US" dirty="0">
                <a:highlight>
                  <a:srgbClr val="00FFFF"/>
                </a:highlight>
              </a:rPr>
              <a:t>上級委員会</a:t>
            </a:r>
            <a:r>
              <a:rPr lang="ja-JP" altLang="en-US" dirty="0"/>
              <a:t>にさらに上訴を申し立てることが可能</a:t>
            </a:r>
            <a:r>
              <a:rPr lang="en-US" altLang="ja-JP" dirty="0">
                <a:sym typeface="Wingdings" panose="05000000000000000000" pitchFamily="2" charset="2"/>
              </a:rPr>
              <a:t></a:t>
            </a:r>
            <a:r>
              <a:rPr lang="ja-JP" altLang="en-US" dirty="0"/>
              <a:t>いわゆる二審制</a:t>
            </a:r>
            <a:endParaRPr lang="en-US" altLang="ja-JP" dirty="0"/>
          </a:p>
          <a:p>
            <a:r>
              <a:rPr lang="ja-JP" altLang="en-US" dirty="0"/>
              <a:t>ネガティブコンセンサス方式</a:t>
            </a:r>
            <a:r>
              <a:rPr lang="en-US" altLang="ja-JP" dirty="0"/>
              <a:t>(</a:t>
            </a:r>
            <a:r>
              <a:rPr lang="ja-JP" altLang="en-US" dirty="0"/>
              <a:t>すべての加盟国が反対しない限りその決定が採択される</a:t>
            </a:r>
            <a:r>
              <a:rPr lang="en-US" altLang="ja-JP" dirty="0"/>
              <a:t>)</a:t>
            </a:r>
          </a:p>
          <a:p>
            <a:r>
              <a:rPr lang="ja-JP" altLang="en-US" dirty="0"/>
              <a:t>クロス・リタリエーション措置（提訴国は争っている内容以外のその他の分野で対抗措置を執れる）</a:t>
            </a:r>
            <a:endParaRPr lang="en-US" altLang="ja-JP" dirty="0"/>
          </a:p>
          <a:p>
            <a:r>
              <a:rPr lang="en-US" altLang="ja-JP" dirty="0"/>
              <a:t>1995</a:t>
            </a:r>
            <a:r>
              <a:rPr lang="ja-JP" altLang="en-US" dirty="0"/>
              <a:t>年の</a:t>
            </a:r>
            <a:r>
              <a:rPr lang="en-US" altLang="ja-JP" dirty="0"/>
              <a:t>WTO</a:t>
            </a:r>
            <a:r>
              <a:rPr lang="ja-JP" altLang="en-US" dirty="0"/>
              <a:t>発足から</a:t>
            </a:r>
            <a:r>
              <a:rPr lang="en-US" altLang="ja-JP" dirty="0"/>
              <a:t>2021</a:t>
            </a:r>
            <a:r>
              <a:rPr lang="ja-JP" altLang="en-US" dirty="0"/>
              <a:t>年末まで</a:t>
            </a:r>
            <a:r>
              <a:rPr lang="en-US" altLang="ja-JP" dirty="0"/>
              <a:t>600</a:t>
            </a:r>
            <a:r>
              <a:rPr lang="ja-JP" altLang="en-US" dirty="0"/>
              <a:t>件余りの事案について審理要求</a:t>
            </a:r>
            <a:endParaRPr lang="en-US" altLang="ja-JP" dirty="0"/>
          </a:p>
          <a:p>
            <a:r>
              <a:rPr lang="ja-JP" altLang="en-US" dirty="0"/>
              <a:t>上級委員会の機能不全：紛争解決制度には近年特に米国から不満が示され、</a:t>
            </a:r>
            <a:r>
              <a:rPr lang="ja-JP" altLang="en-US" u="sng" dirty="0"/>
              <a:t>委員が補充されず</a:t>
            </a:r>
            <a:r>
              <a:rPr lang="en-US" altLang="ja-JP" u="sng" dirty="0"/>
              <a:t>2019</a:t>
            </a:r>
            <a:r>
              <a:rPr lang="ja-JP" altLang="en-US" u="sng" dirty="0"/>
              <a:t>年</a:t>
            </a:r>
            <a:r>
              <a:rPr lang="en-US" altLang="ja-JP" u="sng" dirty="0"/>
              <a:t>12</a:t>
            </a:r>
            <a:r>
              <a:rPr lang="ja-JP" altLang="en-US" u="sng" dirty="0"/>
              <a:t>月から機能不全の状態</a:t>
            </a:r>
          </a:p>
        </p:txBody>
      </p:sp>
    </p:spTree>
    <p:extLst>
      <p:ext uri="{BB962C8B-B14F-4D97-AF65-F5344CB8AC3E}">
        <p14:creationId xmlns:p14="http://schemas.microsoft.com/office/powerpoint/2010/main" val="1401928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38A459-4449-3D80-EC06-5E1DFD3E6796}"/>
              </a:ext>
            </a:extLst>
          </p:cNvPr>
          <p:cNvSpPr>
            <a:spLocks noGrp="1"/>
          </p:cNvSpPr>
          <p:nvPr>
            <p:ph type="title"/>
          </p:nvPr>
        </p:nvSpPr>
        <p:spPr>
          <a:xfrm>
            <a:off x="838200" y="-149225"/>
            <a:ext cx="10515600" cy="1325563"/>
          </a:xfrm>
        </p:spPr>
        <p:txBody>
          <a:bodyPr/>
          <a:lstStyle/>
          <a:p>
            <a:r>
              <a:rPr lang="ja-JP" altLang="ja-JP" sz="4400" kern="100" dirty="0">
                <a:effectLst/>
                <a:highlight>
                  <a:srgbClr val="00FFFF"/>
                </a:highlight>
                <a:latin typeface="+mn-lt"/>
                <a:ea typeface="ＭＳ 明朝" panose="02020609040205080304" pitchFamily="17" charset="-128"/>
                <a:cs typeface="Times New Roman" panose="02020603050405020304" pitchFamily="18" charset="0"/>
              </a:rPr>
              <a:t>貿易救済措置</a:t>
            </a:r>
            <a:endParaRPr kumimoji="1" lang="ja-JP" altLang="en-US" dirty="0">
              <a:highlight>
                <a:srgbClr val="00FFFF"/>
              </a:highlight>
              <a:latin typeface="+mn-lt"/>
            </a:endParaRPr>
          </a:p>
        </p:txBody>
      </p:sp>
      <p:sp>
        <p:nvSpPr>
          <p:cNvPr id="3" name="コンテンツ プレースホルダー 2">
            <a:extLst>
              <a:ext uri="{FF2B5EF4-FFF2-40B4-BE49-F238E27FC236}">
                <a16:creationId xmlns:a16="http://schemas.microsoft.com/office/drawing/2014/main" id="{D158AD2A-1CB4-ECD3-91E1-9F034E455D82}"/>
              </a:ext>
            </a:extLst>
          </p:cNvPr>
          <p:cNvSpPr>
            <a:spLocks noGrp="1"/>
          </p:cNvSpPr>
          <p:nvPr>
            <p:ph sz="half" idx="1"/>
          </p:nvPr>
        </p:nvSpPr>
        <p:spPr>
          <a:xfrm>
            <a:off x="233363" y="904874"/>
            <a:ext cx="5862637" cy="5591175"/>
          </a:xfrm>
        </p:spPr>
        <p:txBody>
          <a:bodyPr>
            <a:normAutofit fontScale="92500" lnSpcReduction="10000"/>
          </a:bodyPr>
          <a:lstStyle/>
          <a:p>
            <a:pPr algn="just"/>
            <a:r>
              <a:rPr lang="ja-JP" altLang="ja-JP" sz="2400" b="1" kern="100" dirty="0">
                <a:effectLst/>
                <a:highlight>
                  <a:srgbClr val="00FFFF"/>
                </a:highlight>
                <a:latin typeface="Century" panose="02040604050505020304" pitchFamily="18" charset="0"/>
                <a:ea typeface="ＭＳ 明朝" panose="02020609040205080304" pitchFamily="17" charset="-128"/>
                <a:cs typeface="Times New Roman" panose="02020603050405020304" pitchFamily="18" charset="0"/>
              </a:rPr>
              <a:t>セーフガード（</a:t>
            </a:r>
            <a:r>
              <a:rPr lang="en-US" altLang="ja-JP" sz="2400" b="1" kern="100" dirty="0">
                <a:effectLst/>
                <a:highlight>
                  <a:srgbClr val="00FFFF"/>
                </a:highlight>
                <a:latin typeface="Century" panose="02040604050505020304" pitchFamily="18" charset="0"/>
                <a:ea typeface="ＭＳ 明朝" panose="02020609040205080304" pitchFamily="17" charset="-128"/>
                <a:cs typeface="Times New Roman" panose="02020603050405020304" pitchFamily="18" charset="0"/>
              </a:rPr>
              <a:t>SG</a:t>
            </a:r>
            <a:r>
              <a:rPr lang="ja-JP" altLang="ja-JP" sz="2400" b="1" kern="100" dirty="0">
                <a:effectLst/>
                <a:highlight>
                  <a:srgbClr val="00FFFF"/>
                </a:highlight>
                <a:latin typeface="Century" panose="02040604050505020304" pitchFamily="18" charset="0"/>
                <a:ea typeface="ＭＳ 明朝" panose="02020609040205080304" pitchFamily="17" charset="-128"/>
                <a:cs typeface="Times New Roman" panose="02020603050405020304" pitchFamily="18" charset="0"/>
              </a:rPr>
              <a:t>）措置</a:t>
            </a:r>
            <a:r>
              <a:rPr lang="ja-JP" altLang="en-US" sz="2400" b="1"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輸入が急増した際に、国内の生産者が重大な損害を受けている場合に関税の賦課又は輸入数量制限を行う措置</a:t>
            </a:r>
            <a:endPar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just"/>
            <a:r>
              <a:rPr lang="ja-JP" altLang="ja-JP" sz="2400" b="1" kern="100" dirty="0">
                <a:effectLst/>
                <a:highlight>
                  <a:srgbClr val="00FFFF"/>
                </a:highlight>
                <a:latin typeface="Century" panose="02040604050505020304" pitchFamily="18" charset="0"/>
                <a:ea typeface="ＭＳ 明朝" panose="02020609040205080304" pitchFamily="17" charset="-128"/>
                <a:cs typeface="Times New Roman" panose="02020603050405020304" pitchFamily="18" charset="0"/>
              </a:rPr>
              <a:t>アンチダンピング関税（</a:t>
            </a:r>
            <a:r>
              <a:rPr lang="en-US" altLang="ja-JP" sz="2400" b="1" kern="100" dirty="0">
                <a:effectLst/>
                <a:highlight>
                  <a:srgbClr val="00FFFF"/>
                </a:highlight>
                <a:latin typeface="Century" panose="02040604050505020304" pitchFamily="18" charset="0"/>
                <a:ea typeface="ＭＳ 明朝" panose="02020609040205080304" pitchFamily="17" charset="-128"/>
                <a:cs typeface="Times New Roman" panose="02020603050405020304" pitchFamily="18" charset="0"/>
              </a:rPr>
              <a:t>AD</a:t>
            </a:r>
            <a:r>
              <a:rPr lang="ja-JP" altLang="ja-JP" sz="2400" b="1" kern="100" dirty="0">
                <a:effectLst/>
                <a:highlight>
                  <a:srgbClr val="00FFFF"/>
                </a:highlight>
                <a:latin typeface="Century" panose="02040604050505020304" pitchFamily="18" charset="0"/>
                <a:ea typeface="ＭＳ 明朝" panose="02020609040205080304" pitchFamily="17" charset="-128"/>
                <a:cs typeface="Times New Roman" panose="02020603050405020304" pitchFamily="18" charset="0"/>
              </a:rPr>
              <a:t>）措置</a:t>
            </a:r>
            <a:r>
              <a:rPr lang="ja-JP" altLang="en-US" sz="2400" b="1"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輸入品のダンピング（不当廉売）によって国内の生産者が損害を受けている場合に、当該輸入品に対して特別に関税を賦課する措置</a:t>
            </a:r>
            <a:endParaRPr lang="en-US" altLang="ja-JP" sz="2400" b="1" kern="100" dirty="0">
              <a:latin typeface="Century" panose="02040604050505020304" pitchFamily="18" charset="0"/>
              <a:ea typeface="ＭＳ 明朝" panose="02020609040205080304" pitchFamily="17" charset="-128"/>
              <a:cs typeface="Times New Roman" panose="02020603050405020304" pitchFamily="18" charset="0"/>
            </a:endParaRPr>
          </a:p>
          <a:p>
            <a:pPr algn="just"/>
            <a:r>
              <a:rPr lang="ja-JP" altLang="ja-JP" sz="2400" b="1" kern="100" dirty="0">
                <a:effectLst/>
                <a:highlight>
                  <a:srgbClr val="00FFFF"/>
                </a:highlight>
                <a:latin typeface="Century" panose="02040604050505020304" pitchFamily="18" charset="0"/>
                <a:ea typeface="ＭＳ 明朝" panose="02020609040205080304" pitchFamily="17" charset="-128"/>
                <a:cs typeface="Times New Roman" panose="02020603050405020304" pitchFamily="18" charset="0"/>
              </a:rPr>
              <a:t>補助金相殺関税措置（</a:t>
            </a:r>
            <a:r>
              <a:rPr lang="en-US" altLang="ja-JP" sz="2400" b="1" kern="100" dirty="0">
                <a:effectLst/>
                <a:highlight>
                  <a:srgbClr val="00FFFF"/>
                </a:highlight>
                <a:latin typeface="Century" panose="02040604050505020304" pitchFamily="18" charset="0"/>
                <a:ea typeface="ＭＳ 明朝" panose="02020609040205080304" pitchFamily="17" charset="-128"/>
                <a:cs typeface="Times New Roman" panose="02020603050405020304" pitchFamily="18" charset="0"/>
              </a:rPr>
              <a:t>SCM</a:t>
            </a:r>
            <a:r>
              <a:rPr lang="ja-JP" altLang="ja-JP" sz="2400" b="1" kern="100" dirty="0">
                <a:effectLst/>
                <a:highlight>
                  <a:srgbClr val="00FFFF"/>
                </a:highlight>
                <a:latin typeface="Century" panose="02040604050505020304" pitchFamily="18" charset="0"/>
                <a:ea typeface="ＭＳ 明朝" panose="02020609040205080304" pitchFamily="17" charset="-128"/>
                <a:cs typeface="Times New Roman" panose="02020603050405020304" pitchFamily="18" charset="0"/>
              </a:rPr>
              <a:t>）</a:t>
            </a:r>
            <a:r>
              <a:rPr lang="ja-JP" altLang="en-US" sz="2400" b="1"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政府補助金を受けて生産された輸出品によって、輸入国の国内生産者が損害を受けている場合、相手国政府による補助金の効果を相殺するような特別な関税を賦課する措置</a:t>
            </a:r>
            <a:endPar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2400" kern="100" dirty="0">
                <a:effectLst/>
                <a:latin typeface="Century" panose="02040604050505020304" pitchFamily="18" charset="0"/>
                <a:ea typeface="ＭＳ 明朝" panose="02020609040205080304" pitchFamily="17" charset="-128"/>
                <a:cs typeface="Times New Roman" panose="02020603050405020304" pitchFamily="18" charset="0"/>
              </a:rPr>
              <a:t>図</a:t>
            </a:r>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10</a:t>
            </a:r>
            <a:r>
              <a:rPr lang="ja-JP" altLang="en-US" sz="24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1</a:t>
            </a:r>
            <a:r>
              <a:rPr lang="ja-JP" altLang="en-US" sz="24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世界の発動件数の推移を</a:t>
            </a:r>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WTO</a:t>
            </a:r>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が発足した</a:t>
            </a:r>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1995</a:t>
            </a:r>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年からまとめたもの</a:t>
            </a:r>
            <a:endPar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圧倒的に</a:t>
            </a:r>
            <a:r>
              <a:rPr lang="ja-JP" altLang="ja-JP" sz="2400" kern="100" dirty="0">
                <a:effectLst/>
                <a:highlight>
                  <a:srgbClr val="FFFF00"/>
                </a:highlight>
                <a:latin typeface="Century" panose="02040604050505020304" pitchFamily="18" charset="0"/>
                <a:ea typeface="ＭＳ 明朝" panose="02020609040205080304" pitchFamily="17" charset="-128"/>
                <a:cs typeface="Times New Roman" panose="02020603050405020304" pitchFamily="18" charset="0"/>
              </a:rPr>
              <a:t>アンチダンピング関税（</a:t>
            </a:r>
            <a:r>
              <a:rPr lang="en-US" altLang="ja-JP" sz="2400" kern="100" dirty="0">
                <a:effectLst/>
                <a:highlight>
                  <a:srgbClr val="FFFF00"/>
                </a:highlight>
                <a:latin typeface="Century" panose="02040604050505020304" pitchFamily="18" charset="0"/>
                <a:ea typeface="ＭＳ 明朝" panose="02020609040205080304" pitchFamily="17" charset="-128"/>
                <a:cs typeface="Times New Roman" panose="02020603050405020304" pitchFamily="18" charset="0"/>
              </a:rPr>
              <a:t>AD</a:t>
            </a:r>
            <a:r>
              <a:rPr lang="ja-JP" altLang="ja-JP" sz="2400" kern="100" dirty="0">
                <a:effectLst/>
                <a:highlight>
                  <a:srgbClr val="FFFF00"/>
                </a:highlight>
                <a:latin typeface="Century" panose="02040604050505020304" pitchFamily="18" charset="0"/>
                <a:ea typeface="ＭＳ 明朝" panose="02020609040205080304" pitchFamily="17" charset="-128"/>
                <a:cs typeface="Times New Roman" panose="02020603050405020304" pitchFamily="18" charset="0"/>
              </a:rPr>
              <a:t>）</a:t>
            </a:r>
            <a:r>
              <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措置が多い</a:t>
            </a:r>
            <a:endPar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endParaRPr kumimoji="1" lang="ja-JP" altLang="en-US" sz="6000" dirty="0"/>
          </a:p>
        </p:txBody>
      </p:sp>
      <p:pic>
        <p:nvPicPr>
          <p:cNvPr id="5" name="コンテンツ プレースホルダー 4">
            <a:extLst>
              <a:ext uri="{FF2B5EF4-FFF2-40B4-BE49-F238E27FC236}">
                <a16:creationId xmlns:a16="http://schemas.microsoft.com/office/drawing/2014/main" id="{6294EFC7-5109-B61D-641F-0B1CB4576530}"/>
              </a:ext>
            </a:extLst>
          </p:cNvPr>
          <p:cNvPicPr>
            <a:picLocks noGrp="1" noChangeAspect="1"/>
          </p:cNvPicPr>
          <p:nvPr>
            <p:ph sz="half" idx="2"/>
          </p:nvPr>
        </p:nvPicPr>
        <p:blipFill>
          <a:blip r:embed="rId3"/>
          <a:stretch>
            <a:fillRect/>
          </a:stretch>
        </p:blipFill>
        <p:spPr>
          <a:xfrm>
            <a:off x="6096000" y="904874"/>
            <a:ext cx="5984419" cy="3999013"/>
          </a:xfrm>
          <a:prstGeom prst="rect">
            <a:avLst/>
          </a:prstGeom>
        </p:spPr>
      </p:pic>
    </p:spTree>
    <p:extLst>
      <p:ext uri="{BB962C8B-B14F-4D97-AF65-F5344CB8AC3E}">
        <p14:creationId xmlns:p14="http://schemas.microsoft.com/office/powerpoint/2010/main" val="319805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D1BFB87-AD4B-A6C5-ACA4-0EAB0C6DB31A}"/>
              </a:ext>
            </a:extLst>
          </p:cNvPr>
          <p:cNvSpPr>
            <a:spLocks noGrp="1"/>
          </p:cNvSpPr>
          <p:nvPr>
            <p:ph type="title"/>
          </p:nvPr>
        </p:nvSpPr>
        <p:spPr>
          <a:xfrm>
            <a:off x="1028444" y="0"/>
            <a:ext cx="10515600" cy="1325563"/>
          </a:xfrm>
        </p:spPr>
        <p:txBody>
          <a:bodyPr/>
          <a:lstStyle/>
          <a:p>
            <a:r>
              <a:rPr lang="ja-JP" altLang="ja-JP" sz="4400" kern="100" dirty="0">
                <a:effectLst/>
                <a:latin typeface="+mn-lt"/>
                <a:ea typeface="ＭＳ 明朝" panose="02020609040205080304" pitchFamily="17" charset="-128"/>
                <a:cs typeface="Times New Roman" panose="02020603050405020304" pitchFamily="18" charset="0"/>
              </a:rPr>
              <a:t>貿易救済措置</a:t>
            </a:r>
            <a:endParaRPr lang="ja-JP" altLang="en-US" dirty="0"/>
          </a:p>
        </p:txBody>
      </p:sp>
      <p:sp>
        <p:nvSpPr>
          <p:cNvPr id="6" name="コンテンツ プレースホルダー 5">
            <a:extLst>
              <a:ext uri="{FF2B5EF4-FFF2-40B4-BE49-F238E27FC236}">
                <a16:creationId xmlns:a16="http://schemas.microsoft.com/office/drawing/2014/main" id="{AC1B138F-54E2-AACB-417A-1E33EF5EA829}"/>
              </a:ext>
            </a:extLst>
          </p:cNvPr>
          <p:cNvSpPr>
            <a:spLocks noGrp="1"/>
          </p:cNvSpPr>
          <p:nvPr>
            <p:ph idx="1"/>
          </p:nvPr>
        </p:nvSpPr>
        <p:spPr>
          <a:xfrm>
            <a:off x="466405" y="1208972"/>
            <a:ext cx="11169693" cy="5510948"/>
          </a:xfrm>
        </p:spPr>
        <p:txBody>
          <a:bodyPr>
            <a:normAutofit fontScale="85000" lnSpcReduction="20000"/>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ダンピングが問題になる背景には、廉価で販売することによって競合他社を排除し、</a:t>
            </a:r>
            <a:r>
              <a:rPr lang="ja-JP" altLang="ja-JP" sz="2800" kern="100" dirty="0">
                <a:effectLst/>
                <a:highlight>
                  <a:srgbClr val="FFFF00"/>
                </a:highlight>
                <a:latin typeface="Century" panose="02040604050505020304" pitchFamily="18" charset="0"/>
                <a:ea typeface="ＭＳ 明朝" panose="02020609040205080304" pitchFamily="17" charset="-128"/>
                <a:cs typeface="Times New Roman" panose="02020603050405020304" pitchFamily="18" charset="0"/>
              </a:rPr>
              <a:t>市場の寡占化・独占化</a:t>
            </a:r>
            <a:r>
              <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につながり、将来的に消費者の損失につながる恐れがあるため</a:t>
            </a:r>
            <a:endParaRPr lang="en-US" altLang="ja-JP" sz="2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ja-JP" sz="2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WTO</a:t>
            </a:r>
            <a:r>
              <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では</a:t>
            </a:r>
            <a:r>
              <a:rPr lang="en-US"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AD</a:t>
            </a:r>
            <a:r>
              <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措置の発動要件</a:t>
            </a:r>
            <a:endParaRPr lang="en-US" altLang="ja-JP" sz="2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514350" marR="0" lvl="0" indent="-514350" algn="l" defTabSz="914400" rtl="0" eaLnBrk="1" fontAlgn="auto" latinLnBrk="0" hangingPunct="1">
              <a:lnSpc>
                <a:spcPct val="100000"/>
              </a:lnSpc>
              <a:spcBef>
                <a:spcPts val="0"/>
              </a:spcBef>
              <a:spcAft>
                <a:spcPts val="0"/>
              </a:spcAft>
              <a:buClrTx/>
              <a:buSzTx/>
              <a:buFont typeface="+mj-ea"/>
              <a:buAutoNum type="circleNumDbPlain"/>
              <a:tabLst/>
              <a:defRPr/>
            </a:pPr>
            <a:r>
              <a:rPr lang="ja-JP" altLang="ja-JP" sz="2800" u="sng" kern="100" dirty="0">
                <a:effectLst/>
                <a:latin typeface="Century" panose="02040604050505020304" pitchFamily="18" charset="0"/>
                <a:ea typeface="ＭＳ 明朝" panose="02020609040205080304" pitchFamily="17" charset="-128"/>
                <a:cs typeface="Times New Roman" panose="02020603050405020304" pitchFamily="18" charset="0"/>
              </a:rPr>
              <a:t>正当な価格よりも低い価格</a:t>
            </a:r>
            <a:r>
              <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で輸出されていること</a:t>
            </a:r>
            <a:endParaRPr lang="en-US" altLang="ja-JP" sz="2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514350" marR="0" lvl="0" indent="-514350" algn="l" defTabSz="914400" rtl="0" eaLnBrk="1" fontAlgn="auto" latinLnBrk="0" hangingPunct="1">
              <a:lnSpc>
                <a:spcPct val="100000"/>
              </a:lnSpc>
              <a:spcBef>
                <a:spcPts val="0"/>
              </a:spcBef>
              <a:spcAft>
                <a:spcPts val="0"/>
              </a:spcAft>
              <a:buClrTx/>
              <a:buSzTx/>
              <a:buFont typeface="+mj-ea"/>
              <a:buAutoNum type="circleNumDbPlain"/>
              <a:tabLst/>
              <a:defRPr/>
            </a:pPr>
            <a:r>
              <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国内企業がダンピングによって</a:t>
            </a:r>
            <a:r>
              <a:rPr lang="ja-JP" altLang="ja-JP" sz="2800" u="sng" kern="100" dirty="0">
                <a:effectLst/>
                <a:latin typeface="Century" panose="02040604050505020304" pitchFamily="18" charset="0"/>
                <a:ea typeface="ＭＳ 明朝" panose="02020609040205080304" pitchFamily="17" charset="-128"/>
                <a:cs typeface="Times New Roman" panose="02020603050405020304" pitchFamily="18" charset="0"/>
              </a:rPr>
              <a:t>損害を被っている</a:t>
            </a:r>
            <a:r>
              <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こと</a:t>
            </a:r>
            <a:endParaRPr lang="en-US" altLang="ja-JP" sz="2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514350" marR="0" lvl="0" indent="-514350" algn="l" defTabSz="914400" rtl="0" eaLnBrk="1" fontAlgn="auto" latinLnBrk="0" hangingPunct="1">
              <a:lnSpc>
                <a:spcPct val="100000"/>
              </a:lnSpc>
              <a:spcBef>
                <a:spcPts val="0"/>
              </a:spcBef>
              <a:spcAft>
                <a:spcPts val="0"/>
              </a:spcAft>
              <a:buClrTx/>
              <a:buSzTx/>
              <a:buFont typeface="+mj-ea"/>
              <a:buAutoNum type="circleNumDbPlain"/>
              <a:tabLst/>
              <a:defRPr/>
            </a:pPr>
            <a:r>
              <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ダンピングと国内企業の損害に</a:t>
            </a:r>
            <a:r>
              <a:rPr lang="ja-JP" altLang="ja-JP" sz="2800" u="sng" kern="100" dirty="0">
                <a:effectLst/>
                <a:latin typeface="Century" panose="02040604050505020304" pitchFamily="18" charset="0"/>
                <a:ea typeface="ＭＳ 明朝" panose="02020609040205080304" pitchFamily="17" charset="-128"/>
                <a:cs typeface="Times New Roman" panose="02020603050405020304" pitchFamily="18" charset="0"/>
              </a:rPr>
              <a:t>因果関係が認められる</a:t>
            </a:r>
            <a:r>
              <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こ</a:t>
            </a:r>
            <a:r>
              <a:rPr lang="ja-JP" altLang="en-US" sz="2800" kern="100" dirty="0">
                <a:effectLst/>
                <a:latin typeface="Century" panose="02040604050505020304" pitchFamily="18" charset="0"/>
                <a:ea typeface="ＭＳ 明朝" panose="02020609040205080304" pitchFamily="17" charset="-128"/>
                <a:cs typeface="Times New Roman" panose="02020603050405020304" pitchFamily="18" charset="0"/>
              </a:rPr>
              <a:t>と</a:t>
            </a:r>
            <a:endParaRPr lang="en-US" altLang="ja-JP" sz="2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514350" marR="0" lvl="0" indent="-514350" algn="l" defTabSz="914400" rtl="0" eaLnBrk="1" fontAlgn="auto" latinLnBrk="0" hangingPunct="1">
              <a:lnSpc>
                <a:spcPct val="100000"/>
              </a:lnSpc>
              <a:spcBef>
                <a:spcPts val="0"/>
              </a:spcBef>
              <a:spcAft>
                <a:spcPts val="0"/>
              </a:spcAft>
              <a:buClrTx/>
              <a:buSzTx/>
              <a:buFont typeface="+mj-ea"/>
              <a:buAutoNum type="circleNumDbPlain"/>
              <a:tabLst/>
              <a:defRPr/>
            </a:pPr>
            <a:endParaRPr lang="en-US" altLang="ja-JP" sz="2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これらに該当する場合に輸入国政府は対象製品に対して、輸出国の販売価格と輸出価格の差（ダンピング・マージンと呼ぶ）を埋めるような関税を上乗せが可能</a:t>
            </a:r>
            <a:endParaRPr lang="en-US" altLang="ja-JP" sz="2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ja-JP" kern="100" dirty="0">
              <a:latin typeface="Century" panose="02040604050505020304" pitchFamily="18" charset="0"/>
              <a:ea typeface="ＭＳ 明朝" panose="02020609040205080304" pitchFamily="17" charset="-128"/>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AD</a:t>
            </a:r>
            <a:r>
              <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措置の貿易への影響に関する研究</a:t>
            </a:r>
            <a:endParaRPr lang="en-US" altLang="ja-JP" sz="2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None/>
              <a:tabLst/>
              <a:defRPr/>
            </a:pPr>
            <a:r>
              <a:rPr lang="en-US" altLang="ja-JP" sz="2800" kern="1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多くの研究が</a:t>
            </a:r>
            <a:r>
              <a:rPr lang="en-US" altLang="ja-JP" sz="2800" b="1" u="sng" kern="100" dirty="0">
                <a:effectLst/>
                <a:latin typeface="Century" panose="02040604050505020304" pitchFamily="18" charset="0"/>
                <a:ea typeface="ＭＳ 明朝" panose="02020609040205080304" pitchFamily="17" charset="-128"/>
                <a:cs typeface="Times New Roman" panose="02020603050405020304" pitchFamily="18" charset="0"/>
              </a:rPr>
              <a:t>AD</a:t>
            </a:r>
            <a:r>
              <a:rPr lang="ja-JP" altLang="ja-JP" sz="2800" b="1" u="sng" kern="100" dirty="0">
                <a:effectLst/>
                <a:latin typeface="Century" panose="02040604050505020304" pitchFamily="18" charset="0"/>
                <a:ea typeface="ＭＳ 明朝" panose="02020609040205080304" pitchFamily="17" charset="-128"/>
                <a:cs typeface="Times New Roman" panose="02020603050405020304" pitchFamily="18" charset="0"/>
              </a:rPr>
              <a:t>措置によって対象製品の輸入を顕著に減らす効果</a:t>
            </a:r>
            <a:r>
              <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を実証的に明らかにしている（たとえば</a:t>
            </a:r>
            <a:r>
              <a:rPr lang="en-US" altLang="ja-JP" sz="2800" kern="100" dirty="0" err="1">
                <a:effectLst/>
                <a:latin typeface="Century" panose="02040604050505020304" pitchFamily="18" charset="0"/>
                <a:ea typeface="ＭＳ 明朝" panose="02020609040205080304" pitchFamily="17" charset="-128"/>
                <a:cs typeface="Times New Roman" panose="02020603050405020304" pitchFamily="18" charset="0"/>
              </a:rPr>
              <a:t>Felbermayr</a:t>
            </a:r>
            <a:r>
              <a:rPr lang="en-US"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 &amp; </a:t>
            </a:r>
            <a:r>
              <a:rPr lang="en-US" altLang="ja-JP" sz="2800" kern="100" dirty="0" err="1">
                <a:effectLst/>
                <a:latin typeface="Century" panose="02040604050505020304" pitchFamily="18" charset="0"/>
                <a:ea typeface="ＭＳ 明朝" panose="02020609040205080304" pitchFamily="17" charset="-128"/>
                <a:cs typeface="Times New Roman" panose="02020603050405020304" pitchFamily="18" charset="0"/>
              </a:rPr>
              <a:t>Sandkamp</a:t>
            </a:r>
            <a:r>
              <a:rPr lang="en-US"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 2020</a:t>
            </a:r>
            <a:r>
              <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など）。</a:t>
            </a:r>
            <a:endParaRPr lang="en-US" altLang="ja-JP" sz="2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None/>
              <a:tabLst/>
              <a:defRPr/>
            </a:pPr>
            <a:r>
              <a:rPr lang="en-US" altLang="ja-JP" sz="2800" kern="1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en-US"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AD</a:t>
            </a:r>
            <a:r>
              <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措置を課された輸出側は、代わりに第３国に輸出を振り向けるという貿易屈折（</a:t>
            </a:r>
            <a:r>
              <a:rPr lang="en-US"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Trade deflection</a:t>
            </a:r>
            <a:r>
              <a:rPr lang="ja-JP" altLang="ja-JP" sz="2800" kern="100" dirty="0">
                <a:effectLst/>
                <a:latin typeface="Century" panose="02040604050505020304" pitchFamily="18" charset="0"/>
                <a:ea typeface="ＭＳ 明朝" panose="02020609040205080304" pitchFamily="17" charset="-128"/>
                <a:cs typeface="Times New Roman" panose="02020603050405020304" pitchFamily="18" charset="0"/>
              </a:rPr>
              <a:t>）が引き起こされる。</a:t>
            </a:r>
          </a:p>
          <a:p>
            <a:endParaRPr lang="ja-JP" altLang="en-US" dirty="0"/>
          </a:p>
        </p:txBody>
      </p:sp>
    </p:spTree>
    <p:extLst>
      <p:ext uri="{BB962C8B-B14F-4D97-AF65-F5344CB8AC3E}">
        <p14:creationId xmlns:p14="http://schemas.microsoft.com/office/powerpoint/2010/main" val="982211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489643-4401-FC71-B208-5462A743484A}"/>
              </a:ext>
            </a:extLst>
          </p:cNvPr>
          <p:cNvSpPr>
            <a:spLocks noGrp="1"/>
          </p:cNvSpPr>
          <p:nvPr>
            <p:ph type="title"/>
          </p:nvPr>
        </p:nvSpPr>
        <p:spPr/>
        <p:txBody>
          <a:bodyPr/>
          <a:lstStyle/>
          <a:p>
            <a:r>
              <a:rPr kumimoji="1" lang="ja-JP" altLang="en-US" dirty="0"/>
              <a:t>サービス貿易のルール</a:t>
            </a:r>
          </a:p>
        </p:txBody>
      </p:sp>
      <p:sp>
        <p:nvSpPr>
          <p:cNvPr id="3" name="コンテンツ プレースホルダー 2">
            <a:extLst>
              <a:ext uri="{FF2B5EF4-FFF2-40B4-BE49-F238E27FC236}">
                <a16:creationId xmlns:a16="http://schemas.microsoft.com/office/drawing/2014/main" id="{4A782644-EA81-29C2-8795-9A0E55879470}"/>
              </a:ext>
            </a:extLst>
          </p:cNvPr>
          <p:cNvSpPr>
            <a:spLocks noGrp="1"/>
          </p:cNvSpPr>
          <p:nvPr>
            <p:ph idx="1"/>
          </p:nvPr>
        </p:nvSpPr>
        <p:spPr>
          <a:xfrm>
            <a:off x="838200" y="1620145"/>
            <a:ext cx="10515600" cy="4556818"/>
          </a:xfrm>
        </p:spPr>
        <p:txBody>
          <a:bodyPr>
            <a:normAutofit fontScale="92500" lnSpcReduction="20000"/>
          </a:bodyPr>
          <a:lstStyle/>
          <a:p>
            <a:pPr algn="just"/>
            <a:r>
              <a:rPr lang="ja-JP" altLang="en-US" kern="10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kern="100">
                <a:effectLst/>
                <a:latin typeface="Century" panose="02040604050505020304" pitchFamily="18" charset="0"/>
                <a:ea typeface="ＭＳ 明朝" panose="02020609040205080304" pitchFamily="17" charset="-128"/>
                <a:cs typeface="Times New Roman" panose="02020603050405020304" pitchFamily="18" charset="0"/>
              </a:rPr>
              <a:t>サービス</a:t>
            </a:r>
            <a:r>
              <a:rPr lang="ja-JP" altLang="ja-JP" kern="100" dirty="0">
                <a:effectLst/>
                <a:latin typeface="Century" panose="02040604050505020304" pitchFamily="18" charset="0"/>
                <a:ea typeface="ＭＳ 明朝" panose="02020609040205080304" pitchFamily="17" charset="-128"/>
                <a:cs typeface="Times New Roman" panose="02020603050405020304" pitchFamily="18" charset="0"/>
              </a:rPr>
              <a:t>貿易に関する一般協定（</a:t>
            </a:r>
            <a:r>
              <a:rPr lang="en-US" altLang="ja-JP" kern="100" dirty="0">
                <a:effectLst/>
                <a:latin typeface="Century" panose="02040604050505020304" pitchFamily="18" charset="0"/>
                <a:ea typeface="ＭＳ 明朝" panose="02020609040205080304" pitchFamily="17" charset="-128"/>
                <a:cs typeface="Times New Roman" panose="02020603050405020304" pitchFamily="18" charset="0"/>
              </a:rPr>
              <a:t>GAT</a:t>
            </a:r>
            <a:r>
              <a:rPr lang="en-US" altLang="ja-JP" b="1" kern="100" dirty="0">
                <a:effectLst/>
                <a:highlight>
                  <a:srgbClr val="FFFF00"/>
                </a:highlight>
                <a:latin typeface="Century" panose="02040604050505020304" pitchFamily="18" charset="0"/>
                <a:ea typeface="ＭＳ 明朝" panose="02020609040205080304" pitchFamily="17" charset="-128"/>
                <a:cs typeface="Times New Roman" panose="02020603050405020304" pitchFamily="18" charset="0"/>
              </a:rPr>
              <a:t>S</a:t>
            </a:r>
            <a:r>
              <a:rPr lang="ja-JP" altLang="ja-JP" kern="100" dirty="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just">
              <a:buNone/>
            </a:pPr>
            <a:r>
              <a:rPr lang="en-US" altLang="ja-JP" kern="1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kern="100" dirty="0">
                <a:effectLst/>
                <a:latin typeface="Century" panose="02040604050505020304" pitchFamily="18" charset="0"/>
                <a:ea typeface="ＭＳ 明朝" panose="02020609040205080304" pitchFamily="17" charset="-128"/>
                <a:cs typeface="Times New Roman" panose="02020603050405020304" pitchFamily="18" charset="0"/>
              </a:rPr>
              <a:t>モノの貿易と同様に</a:t>
            </a:r>
            <a:r>
              <a:rPr lang="ja-JP" altLang="ja-JP" b="1" kern="100" dirty="0">
                <a:effectLst/>
                <a:highlight>
                  <a:srgbClr val="00FFFF"/>
                </a:highlight>
                <a:latin typeface="Century" panose="02040604050505020304" pitchFamily="18" charset="0"/>
                <a:ea typeface="ＭＳ 明朝" panose="02020609040205080304" pitchFamily="17" charset="-128"/>
                <a:cs typeface="Times New Roman" panose="02020603050405020304" pitchFamily="18" charset="0"/>
              </a:rPr>
              <a:t>最恵国待遇と内国民待遇という無差別原則</a:t>
            </a:r>
            <a:r>
              <a:rPr lang="ja-JP" altLang="ja-JP" kern="100" dirty="0">
                <a:effectLst/>
                <a:latin typeface="Century" panose="02040604050505020304" pitchFamily="18" charset="0"/>
                <a:ea typeface="ＭＳ 明朝" panose="02020609040205080304" pitchFamily="17" charset="-128"/>
                <a:cs typeface="Times New Roman" panose="02020603050405020304" pitchFamily="18" charset="0"/>
              </a:rPr>
              <a:t>の遵守を加盟国に求め、加盟国は約束した範囲で外国からのサービスが自国市場にアクセスする際に次の</a:t>
            </a:r>
            <a:r>
              <a:rPr lang="en-US" altLang="ja-JP" kern="100" dirty="0">
                <a:effectLst/>
                <a:latin typeface="Century" panose="02040604050505020304" pitchFamily="18" charset="0"/>
                <a:ea typeface="ＭＳ 明朝" panose="02020609040205080304" pitchFamily="17" charset="-128"/>
                <a:cs typeface="Times New Roman" panose="02020603050405020304" pitchFamily="18" charset="0"/>
              </a:rPr>
              <a:t>6</a:t>
            </a:r>
            <a:r>
              <a:rPr lang="ja-JP" altLang="ja-JP" kern="100" dirty="0">
                <a:effectLst/>
                <a:latin typeface="Century" panose="02040604050505020304" pitchFamily="18" charset="0"/>
                <a:ea typeface="ＭＳ 明朝" panose="02020609040205080304" pitchFamily="17" charset="-128"/>
                <a:cs typeface="Times New Roman" panose="02020603050405020304" pitchFamily="18" charset="0"/>
              </a:rPr>
              <a:t>つの制限をしてはならない。</a:t>
            </a:r>
          </a:p>
          <a:p>
            <a:pPr marL="342900" lvl="0" indent="-342900" algn="just">
              <a:buFont typeface="+mj-lt"/>
              <a:buAutoNum type="arabicPeriod"/>
            </a:pPr>
            <a:r>
              <a:rPr lang="ja-JP" altLang="ja-JP" kern="100" dirty="0">
                <a:effectLst/>
                <a:latin typeface="Century" panose="02040604050505020304" pitchFamily="18" charset="0"/>
                <a:ea typeface="ＭＳ 明朝" panose="02020609040205080304" pitchFamily="17" charset="-128"/>
                <a:cs typeface="Times New Roman" panose="02020603050405020304" pitchFamily="18" charset="0"/>
              </a:rPr>
              <a:t>サービス提供者の数の制限</a:t>
            </a:r>
          </a:p>
          <a:p>
            <a:pPr marL="342900" lvl="0" indent="-342900" algn="just">
              <a:buFont typeface="+mj-lt"/>
              <a:buAutoNum type="arabicPeriod"/>
            </a:pPr>
            <a:r>
              <a:rPr lang="ja-JP" altLang="ja-JP" kern="100" dirty="0">
                <a:effectLst/>
                <a:latin typeface="Century" panose="02040604050505020304" pitchFamily="18" charset="0"/>
                <a:ea typeface="ＭＳ 明朝" panose="02020609040205080304" pitchFamily="17" charset="-128"/>
                <a:cs typeface="Times New Roman" panose="02020603050405020304" pitchFamily="18" charset="0"/>
              </a:rPr>
              <a:t>サービスの取引総額又は取引資産の制限</a:t>
            </a:r>
          </a:p>
          <a:p>
            <a:pPr marL="342900" lvl="0" indent="-342900" algn="just">
              <a:buFont typeface="+mj-lt"/>
              <a:buAutoNum type="arabicPeriod"/>
            </a:pPr>
            <a:r>
              <a:rPr lang="ja-JP" altLang="ja-JP" kern="100" dirty="0">
                <a:effectLst/>
                <a:latin typeface="Century" panose="02040604050505020304" pitchFamily="18" charset="0"/>
                <a:ea typeface="ＭＳ 明朝" panose="02020609040205080304" pitchFamily="17" charset="-128"/>
                <a:cs typeface="Times New Roman" panose="02020603050405020304" pitchFamily="18" charset="0"/>
              </a:rPr>
              <a:t>サービスの事業の総数又は指定された数量単位によって表示されたサービスの総産出量の制限</a:t>
            </a:r>
          </a:p>
          <a:p>
            <a:pPr marL="342900" lvl="0" indent="-342900" algn="just">
              <a:buFont typeface="+mj-lt"/>
              <a:buAutoNum type="arabicPeriod"/>
            </a:pPr>
            <a:r>
              <a:rPr lang="ja-JP" altLang="ja-JP" kern="100" dirty="0">
                <a:effectLst/>
                <a:latin typeface="Century" panose="02040604050505020304" pitchFamily="18" charset="0"/>
                <a:ea typeface="ＭＳ 明朝" panose="02020609040205080304" pitchFamily="17" charset="-128"/>
                <a:cs typeface="Times New Roman" panose="02020603050405020304" pitchFamily="18" charset="0"/>
              </a:rPr>
              <a:t>サービス提供に必要であり、かつサービス提供に直接関係する自然人の総数の制限</a:t>
            </a:r>
          </a:p>
          <a:p>
            <a:pPr marL="342900" lvl="0" indent="-342900" algn="just">
              <a:buFont typeface="+mj-lt"/>
              <a:buAutoNum type="arabicPeriod"/>
            </a:pPr>
            <a:r>
              <a:rPr lang="ja-JP" altLang="ja-JP" kern="100" dirty="0">
                <a:effectLst/>
                <a:latin typeface="Century" panose="02040604050505020304" pitchFamily="18" charset="0"/>
                <a:ea typeface="ＭＳ 明朝" panose="02020609040205080304" pitchFamily="17" charset="-128"/>
                <a:cs typeface="Times New Roman" panose="02020603050405020304" pitchFamily="18" charset="0"/>
              </a:rPr>
              <a:t>サービスを提供する事業体の形態の制限</a:t>
            </a:r>
          </a:p>
          <a:p>
            <a:pPr marL="342900" lvl="0" indent="-342900" algn="just">
              <a:buFont typeface="+mj-lt"/>
              <a:buAutoNum type="arabicPeriod"/>
            </a:pPr>
            <a:r>
              <a:rPr lang="ja-JP" altLang="ja-JP" kern="100" dirty="0">
                <a:effectLst/>
                <a:latin typeface="Century" panose="02040604050505020304" pitchFamily="18" charset="0"/>
                <a:ea typeface="ＭＳ 明朝" panose="02020609040205080304" pitchFamily="17" charset="-128"/>
                <a:cs typeface="Times New Roman" panose="02020603050405020304" pitchFamily="18" charset="0"/>
              </a:rPr>
              <a:t>外国資本の参加の制限</a:t>
            </a:r>
          </a:p>
          <a:p>
            <a:endParaRPr kumimoji="1" lang="ja-JP" altLang="en-US" sz="5400" dirty="0"/>
          </a:p>
        </p:txBody>
      </p:sp>
    </p:spTree>
    <p:extLst>
      <p:ext uri="{BB962C8B-B14F-4D97-AF65-F5344CB8AC3E}">
        <p14:creationId xmlns:p14="http://schemas.microsoft.com/office/powerpoint/2010/main" val="2741960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a:extLst>
              <a:ext uri="{FF2B5EF4-FFF2-40B4-BE49-F238E27FC236}">
                <a16:creationId xmlns:a16="http://schemas.microsoft.com/office/drawing/2014/main" id="{EC901B8F-92EA-8D88-52BF-5444C59CBAD6}"/>
              </a:ext>
            </a:extLst>
          </p:cNvPr>
          <p:cNvPicPr>
            <a:picLocks noGrp="1" noChangeAspect="1"/>
          </p:cNvPicPr>
          <p:nvPr>
            <p:ph sz="half" idx="2"/>
          </p:nvPr>
        </p:nvPicPr>
        <p:blipFill>
          <a:blip r:embed="rId2"/>
          <a:stretch>
            <a:fillRect/>
          </a:stretch>
        </p:blipFill>
        <p:spPr>
          <a:xfrm>
            <a:off x="6500818" y="1218400"/>
            <a:ext cx="4960158" cy="5829846"/>
          </a:xfrm>
          <a:prstGeom prst="rect">
            <a:avLst/>
          </a:prstGeom>
        </p:spPr>
      </p:pic>
      <p:sp>
        <p:nvSpPr>
          <p:cNvPr id="2" name="タイトル 1">
            <a:extLst>
              <a:ext uri="{FF2B5EF4-FFF2-40B4-BE49-F238E27FC236}">
                <a16:creationId xmlns:a16="http://schemas.microsoft.com/office/drawing/2014/main" id="{9FEB4E04-6DCC-98F2-6727-5094EE09610E}"/>
              </a:ext>
            </a:extLst>
          </p:cNvPr>
          <p:cNvSpPr>
            <a:spLocks noGrp="1"/>
          </p:cNvSpPr>
          <p:nvPr>
            <p:ph type="title"/>
          </p:nvPr>
        </p:nvSpPr>
        <p:spPr>
          <a:xfrm>
            <a:off x="629034" y="18255"/>
            <a:ext cx="11086335" cy="1325563"/>
          </a:xfrm>
        </p:spPr>
        <p:txBody>
          <a:bodyPr/>
          <a:lstStyle/>
          <a:p>
            <a:r>
              <a:rPr kumimoji="1" lang="pt-BR" altLang="ja-JP" dirty="0"/>
              <a:t>OECD</a:t>
            </a:r>
            <a:r>
              <a:rPr kumimoji="1" lang="ja-JP" altLang="en-US" dirty="0"/>
              <a:t>の</a:t>
            </a:r>
            <a:r>
              <a:rPr kumimoji="1" lang="ja-JP" altLang="en-US" dirty="0">
                <a:highlight>
                  <a:srgbClr val="00FFFF"/>
                </a:highlight>
              </a:rPr>
              <a:t>サービス貿易制限指数</a:t>
            </a:r>
            <a:r>
              <a:rPr kumimoji="1" lang="ja-JP" altLang="en-US" dirty="0"/>
              <a:t>（</a:t>
            </a:r>
            <a:r>
              <a:rPr kumimoji="1" lang="pt-BR" altLang="ja-JP" dirty="0"/>
              <a:t>Services Trade Restrictiveness Index: STRI</a:t>
            </a:r>
            <a:r>
              <a:rPr kumimoji="1" lang="ja-JP" altLang="pt-BR" dirty="0"/>
              <a:t>）</a:t>
            </a:r>
            <a:endParaRPr kumimoji="1" lang="ja-JP" altLang="en-US" dirty="0"/>
          </a:p>
        </p:txBody>
      </p:sp>
      <p:sp>
        <p:nvSpPr>
          <p:cNvPr id="4" name="コンテンツ プレースホルダー 3">
            <a:extLst>
              <a:ext uri="{FF2B5EF4-FFF2-40B4-BE49-F238E27FC236}">
                <a16:creationId xmlns:a16="http://schemas.microsoft.com/office/drawing/2014/main" id="{EEB4B7C9-D273-B1A5-307A-91A55474CD6C}"/>
              </a:ext>
            </a:extLst>
          </p:cNvPr>
          <p:cNvSpPr>
            <a:spLocks noGrp="1"/>
          </p:cNvSpPr>
          <p:nvPr>
            <p:ph sz="half" idx="1"/>
          </p:nvPr>
        </p:nvSpPr>
        <p:spPr>
          <a:xfrm>
            <a:off x="227066" y="1343818"/>
            <a:ext cx="6308746" cy="5167446"/>
          </a:xfrm>
        </p:spPr>
        <p:txBody>
          <a:bodyPr/>
          <a:lstStyle/>
          <a:p>
            <a:r>
              <a:rPr lang="ja-JP" altLang="en-US" dirty="0"/>
              <a:t>サービス業</a:t>
            </a:r>
            <a:r>
              <a:rPr lang="en-US" altLang="ja-JP" dirty="0"/>
              <a:t>22</a:t>
            </a:r>
            <a:r>
              <a:rPr lang="ja-JP" altLang="en-US" dirty="0"/>
              <a:t>セクターについて、外資の受入や人の移動制限、競争の制限、規制の透明性などについてスコアリング、０～１の値、</a:t>
            </a:r>
            <a:r>
              <a:rPr lang="en-US" altLang="ja-JP" dirty="0"/>
              <a:t>1</a:t>
            </a:r>
            <a:r>
              <a:rPr lang="ja-JP" altLang="en-US" dirty="0"/>
              <a:t>に近いほど制限が強いことを意味</a:t>
            </a:r>
            <a:endParaRPr lang="en-US" altLang="ja-JP" dirty="0"/>
          </a:p>
          <a:p>
            <a:r>
              <a:rPr lang="ja-JP" altLang="en-US" dirty="0"/>
              <a:t>図</a:t>
            </a:r>
            <a:r>
              <a:rPr lang="en-US" altLang="ja-JP" dirty="0"/>
              <a:t>10</a:t>
            </a:r>
            <a:r>
              <a:rPr lang="ja-JP" altLang="en-US" dirty="0"/>
              <a:t>－</a:t>
            </a:r>
            <a:r>
              <a:rPr lang="en-US" altLang="ja-JP" dirty="0"/>
              <a:t>2</a:t>
            </a:r>
          </a:p>
          <a:p>
            <a:pPr marL="0" indent="0">
              <a:buNone/>
            </a:pPr>
            <a:r>
              <a:rPr lang="en-US" altLang="ja-JP" dirty="0">
                <a:sym typeface="Wingdings" panose="05000000000000000000" pitchFamily="2" charset="2"/>
              </a:rPr>
              <a:t></a:t>
            </a:r>
            <a:r>
              <a:rPr lang="ja-JP" altLang="en-US" dirty="0"/>
              <a:t>セクター別には宅配便や航空輸送、通信、法務、会計などで制限が強い傾向</a:t>
            </a:r>
            <a:endParaRPr lang="en-US" altLang="ja-JP" dirty="0"/>
          </a:p>
          <a:p>
            <a:pPr marL="0" indent="0">
              <a:buNone/>
            </a:pPr>
            <a:r>
              <a:rPr lang="en-US" altLang="ja-JP" dirty="0">
                <a:sym typeface="Wingdings" panose="05000000000000000000" pitchFamily="2" charset="2"/>
              </a:rPr>
              <a:t></a:t>
            </a:r>
            <a:r>
              <a:rPr lang="ja-JP" altLang="en-US" dirty="0"/>
              <a:t>国別ではこの</a:t>
            </a:r>
            <a:r>
              <a:rPr lang="en-US" altLang="ja-JP" dirty="0"/>
              <a:t>4</a:t>
            </a:r>
            <a:r>
              <a:rPr lang="ja-JP" altLang="en-US" dirty="0"/>
              <a:t>か国の中では特に中国の値が高く、新興国の方が先進国よりもサービス貿易を制限する傾向</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E4797C69-0E79-5653-29A1-4F4460A2314D}"/>
                  </a:ext>
                </a:extLst>
              </p14:cNvPr>
              <p14:cNvContentPartPr/>
              <p14:nvPr/>
            </p14:nvContentPartPr>
            <p14:xfrm>
              <a:off x="7400970" y="3475732"/>
              <a:ext cx="3347640" cy="33480"/>
            </p14:xfrm>
          </p:contentPart>
        </mc:Choice>
        <mc:Fallback>
          <p:pic>
            <p:nvPicPr>
              <p:cNvPr id="3" name="Ink 2">
                <a:extLst>
                  <a:ext uri="{FF2B5EF4-FFF2-40B4-BE49-F238E27FC236}">
                    <a16:creationId xmlns:a16="http://schemas.microsoft.com/office/drawing/2014/main" id="{E4797C69-0E79-5653-29A1-4F4460A2314D}"/>
                  </a:ext>
                </a:extLst>
              </p:cNvPr>
              <p:cNvPicPr/>
              <p:nvPr/>
            </p:nvPicPr>
            <p:blipFill>
              <a:blip r:embed="rId4"/>
              <a:stretch>
                <a:fillRect/>
              </a:stretch>
            </p:blipFill>
            <p:spPr>
              <a:xfrm>
                <a:off x="7364970" y="3403732"/>
                <a:ext cx="3419280" cy="177120"/>
              </a:xfrm>
              <a:prstGeom prst="rect">
                <a:avLst/>
              </a:prstGeom>
            </p:spPr>
          </p:pic>
        </mc:Fallback>
      </mc:AlternateContent>
    </p:spTree>
    <p:extLst>
      <p:ext uri="{BB962C8B-B14F-4D97-AF65-F5344CB8AC3E}">
        <p14:creationId xmlns:p14="http://schemas.microsoft.com/office/powerpoint/2010/main" val="3009472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AD548-B63B-A30D-0B37-1A4BA5B81CEE}"/>
              </a:ext>
            </a:extLst>
          </p:cNvPr>
          <p:cNvSpPr>
            <a:spLocks noGrp="1"/>
          </p:cNvSpPr>
          <p:nvPr>
            <p:ph type="title"/>
          </p:nvPr>
        </p:nvSpPr>
        <p:spPr/>
        <p:txBody>
          <a:bodyPr/>
          <a:lstStyle/>
          <a:p>
            <a:r>
              <a:rPr kumimoji="1" lang="ja-JP" altLang="en-US" dirty="0"/>
              <a:t>知的財産権に関するルール</a:t>
            </a:r>
          </a:p>
        </p:txBody>
      </p:sp>
      <p:sp>
        <p:nvSpPr>
          <p:cNvPr id="3" name="コンテンツ プレースホルダー 2">
            <a:extLst>
              <a:ext uri="{FF2B5EF4-FFF2-40B4-BE49-F238E27FC236}">
                <a16:creationId xmlns:a16="http://schemas.microsoft.com/office/drawing/2014/main" id="{9BF369AF-55B0-B252-F501-63C209CF11D5}"/>
              </a:ext>
            </a:extLst>
          </p:cNvPr>
          <p:cNvSpPr>
            <a:spLocks noGrp="1"/>
          </p:cNvSpPr>
          <p:nvPr>
            <p:ph sz="half" idx="1"/>
          </p:nvPr>
        </p:nvSpPr>
        <p:spPr>
          <a:xfrm>
            <a:off x="443903" y="1500368"/>
            <a:ext cx="11304193" cy="4667250"/>
          </a:xfrm>
        </p:spPr>
        <p:txBody>
          <a:bodyPr/>
          <a:lstStyle/>
          <a:p>
            <a:pPr marL="0" indent="0">
              <a:buNone/>
            </a:pPr>
            <a:r>
              <a:rPr kumimoji="1" lang="en-US" altLang="ja-JP" dirty="0"/>
              <a:t>&lt;</a:t>
            </a:r>
            <a:r>
              <a:rPr kumimoji="1" lang="ja-JP" altLang="en-US" dirty="0"/>
              <a:t>知的所有権の貿易関連の側面に関する協定（</a:t>
            </a:r>
            <a:r>
              <a:rPr kumimoji="1" lang="en-US" altLang="ja-JP" dirty="0">
                <a:highlight>
                  <a:srgbClr val="00FFFF"/>
                </a:highlight>
              </a:rPr>
              <a:t>TRIPs</a:t>
            </a:r>
            <a:r>
              <a:rPr kumimoji="1" lang="ja-JP" altLang="en-US" dirty="0">
                <a:highlight>
                  <a:srgbClr val="00FFFF"/>
                </a:highlight>
              </a:rPr>
              <a:t>協定</a:t>
            </a:r>
            <a:r>
              <a:rPr kumimoji="1" lang="ja-JP" altLang="en-US" dirty="0"/>
              <a:t>）</a:t>
            </a:r>
            <a:r>
              <a:rPr kumimoji="1" lang="en-US" altLang="ja-JP" dirty="0"/>
              <a:t>&gt;</a:t>
            </a:r>
          </a:p>
          <a:p>
            <a:r>
              <a:rPr kumimoji="1" lang="ja-JP" altLang="en-US" dirty="0"/>
              <a:t>モノやサービスと同じようにここでも最恵国待遇と内国民待遇の無差別原則が適用</a:t>
            </a:r>
            <a:endParaRPr lang="en-US" altLang="ja-JP" dirty="0"/>
          </a:p>
          <a:p>
            <a:r>
              <a:rPr kumimoji="1" lang="ja-JP" altLang="en-US" dirty="0"/>
              <a:t>知的財産権保護の最低基準</a:t>
            </a:r>
            <a:r>
              <a:rPr lang="ja-JP" altLang="en-US" dirty="0"/>
              <a:t>が規定</a:t>
            </a:r>
            <a:endParaRPr lang="en-US" altLang="ja-JP" dirty="0"/>
          </a:p>
          <a:p>
            <a:pPr marL="0" indent="0">
              <a:buNone/>
            </a:pPr>
            <a:r>
              <a:rPr lang="en-US" altLang="ja-JP" dirty="0">
                <a:sym typeface="Wingdings" panose="05000000000000000000" pitchFamily="2" charset="2"/>
              </a:rPr>
              <a:t></a:t>
            </a:r>
            <a:r>
              <a:rPr lang="ja-JP" altLang="en-US" dirty="0"/>
              <a:t>特許権保護に関しては既存の条約よりも強い保護と範囲が規定</a:t>
            </a:r>
            <a:endParaRPr lang="en-US" altLang="ja-JP" dirty="0"/>
          </a:p>
          <a:p>
            <a:pPr marL="0" indent="0">
              <a:buNone/>
            </a:pPr>
            <a:r>
              <a:rPr lang="en-US" altLang="ja-JP" dirty="0">
                <a:sym typeface="Wingdings" panose="05000000000000000000" pitchFamily="2" charset="2"/>
              </a:rPr>
              <a:t></a:t>
            </a:r>
            <a:r>
              <a:rPr lang="ja-JP" altLang="en-US" dirty="0">
                <a:highlight>
                  <a:srgbClr val="00FFFF"/>
                </a:highlight>
              </a:rPr>
              <a:t>コンピュータープログラムやブランド・地理的表示</a:t>
            </a:r>
            <a:r>
              <a:rPr lang="ja-JP" altLang="en-US" dirty="0"/>
              <a:t>も知的財産権保護の対象とされ、シャンパンやスコッチ、神戸牛といった地名に由来した商品の表示も保護</a:t>
            </a:r>
            <a:endParaRPr lang="en-US" altLang="ja-JP" dirty="0"/>
          </a:p>
          <a:p>
            <a:r>
              <a:rPr kumimoji="1" lang="ja-JP" altLang="en-US" dirty="0"/>
              <a:t>紛争が生じた際には</a:t>
            </a:r>
            <a:r>
              <a:rPr kumimoji="1" lang="en-US" altLang="ja-JP" dirty="0"/>
              <a:t>WTO</a:t>
            </a:r>
            <a:r>
              <a:rPr kumimoji="1" lang="ja-JP" altLang="en-US" dirty="0"/>
              <a:t>の紛争解決制度を利用</a:t>
            </a:r>
            <a:endParaRPr kumimoji="1" lang="en-US" altLang="ja-JP" dirty="0"/>
          </a:p>
        </p:txBody>
      </p:sp>
    </p:spTree>
    <p:extLst>
      <p:ext uri="{BB962C8B-B14F-4D97-AF65-F5344CB8AC3E}">
        <p14:creationId xmlns:p14="http://schemas.microsoft.com/office/powerpoint/2010/main" val="272549890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TotalTime>
  <Words>2965</Words>
  <Application>Microsoft Macintosh PowerPoint</Application>
  <PresentationFormat>Widescreen</PresentationFormat>
  <Paragraphs>162</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游ゴシック</vt:lpstr>
      <vt:lpstr>游ゴシック Light</vt:lpstr>
      <vt:lpstr>Arial</vt:lpstr>
      <vt:lpstr>Cambria Math</vt:lpstr>
      <vt:lpstr>Century</vt:lpstr>
      <vt:lpstr>Wingdings</vt:lpstr>
      <vt:lpstr>Office テーマ</vt:lpstr>
      <vt:lpstr>第10章 多国間の枠組み 地域統合・WTO・FTA</vt:lpstr>
      <vt:lpstr>PowerPoint Presentation</vt:lpstr>
      <vt:lpstr>本章の問い</vt:lpstr>
      <vt:lpstr>１　国際貿易ルール</vt:lpstr>
      <vt:lpstr>貿易救済措置</vt:lpstr>
      <vt:lpstr>貿易救済措置</vt:lpstr>
      <vt:lpstr>サービス貿易のルール</vt:lpstr>
      <vt:lpstr>OECDのサービス貿易制限指数（Services Trade Restrictiveness Index: STRI）</vt:lpstr>
      <vt:lpstr>知的財産権に関するルール</vt:lpstr>
      <vt:lpstr>“Index of Patent Rights”</vt:lpstr>
      <vt:lpstr>知財権保護の国際調和の課題</vt:lpstr>
      <vt:lpstr>コラム　COVID─19 ワクチンや治療薬の特許は免除するべきか</vt:lpstr>
      <vt:lpstr>２　地域貿易協定</vt:lpstr>
      <vt:lpstr>PowerPoint Presentation</vt:lpstr>
      <vt:lpstr>地域貿易協定の影響と課題</vt:lpstr>
      <vt:lpstr>PowerPoint Presentation</vt:lpstr>
      <vt:lpstr>PowerPoint Presentation</vt:lpstr>
      <vt:lpstr>デジタル貿易協定</vt:lpstr>
      <vt:lpstr>３　地域貿易協定や貿易障壁の影響の測り方</vt:lpstr>
      <vt:lpstr>PowerPoint Presentation</vt:lpstr>
      <vt:lpstr>本章の問いの答え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dc:title>
  <dc:creator>伊藤　萬里</dc:creator>
  <cp:lastModifiedBy>Ayumu Tanaka</cp:lastModifiedBy>
  <cp:revision>34</cp:revision>
  <cp:lastPrinted>2023-12-05T04:11:40Z</cp:lastPrinted>
  <dcterms:created xsi:type="dcterms:W3CDTF">2023-02-01T02:49:33Z</dcterms:created>
  <dcterms:modified xsi:type="dcterms:W3CDTF">2023-12-05T05:20:44Z</dcterms:modified>
</cp:coreProperties>
</file>