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26D-DB58-324C-AF00-D063F6C9CDC8}" type="datetimeFigureOut">
              <a:rPr lang="en-JP" smtClean="0"/>
              <a:t>2024/04/10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8A318-8920-A449-A3B0-1BB22C1AEAA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051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6DD6-668C-47DC-F15C-FE20E67BF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8A36D-663A-5986-71FE-F3A97058C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E4820-DE8A-8B0C-2930-E835EAD7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85EE-B293-C342-B0DB-192358DA177B}" type="datetime1">
              <a:rPr lang="en-US" smtClean="0"/>
              <a:t>4/10/24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95C5A-A722-B165-EA64-FFFF8A33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EC259-09AD-17A7-452C-0D604E15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319-D270-454E-AAC8-C2A8560654B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0980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713F-002F-6ADF-FD02-820CE1E8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6D7A7-11BC-0C7D-C438-2A98B1B5F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CF06-66B7-E002-F146-7D8C926D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EF3F-8B90-824B-B9DC-6D36DF4423A2}" type="datetime1">
              <a:rPr lang="en-US" smtClean="0"/>
              <a:t>4/10/24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6860-4731-3F58-F92D-19B36894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851B-5593-0B61-B76F-9CECE6B4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319-D270-454E-AAC8-C2A8560654B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6117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B30F2-5E97-BB43-340F-9A05053DC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76CEE-AA11-DB21-ADE8-4C858032F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7F39-5833-53D6-3849-C646C51C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C78A-00CB-7F46-AD41-694091DFA7E0}" type="datetime1">
              <a:rPr lang="en-US" smtClean="0"/>
              <a:t>4/10/24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C3BA-2E1A-66EA-F444-932A3C89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FDE0-99EA-DDDF-4136-EF838847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319-D270-454E-AAC8-C2A8560654B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6997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F05C-E425-358E-42BB-6768A73D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8A92-9CD3-DCC5-829B-9336D99B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5DCA-AA66-AC11-4DFF-C502E8F2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0149-6E61-1F4C-822A-65F63A2EFEB2}" type="datetime1">
              <a:rPr lang="en-US" smtClean="0"/>
              <a:t>4/10/24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3F27C-873A-DE62-CB98-898FBC8F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6D014-F552-A2F6-C24C-AC2EA155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319-D270-454E-AAC8-C2A8560654B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9764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100F-FEAA-A491-3750-78556D29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EAD41-1750-529F-F526-7B4FB637D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CB0D9-F116-224D-F5CF-783CEF76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37A1-28A2-9F4D-B40A-2496B86DF445}" type="datetime1">
              <a:rPr lang="en-US" smtClean="0"/>
              <a:t>4/10/24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02EF-AF9C-9B8C-39AC-5BE47375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C7248-8346-1B24-DC2E-7AEC13B4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319-D270-454E-AAC8-C2A8560654B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4211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CE57-0F71-E00A-D2E2-DE2EADBB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853A-E186-58A8-6B83-D397AC427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53447-40E2-E973-28A6-B6AE2079B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6FF6A-84AD-2E77-72F3-95355BC9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A7D2-1DE0-154F-A258-48FFF8E80361}" type="datetime1">
              <a:rPr lang="en-US" smtClean="0"/>
              <a:t>4/10/24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A08B8-7AE6-261C-8631-DEC70894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B4D7F-AE18-B515-77EC-0DF78E7A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319-D270-454E-AAC8-C2A8560654B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9437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5691-4B2C-ADD1-36EA-C69F15C3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0EE16-5BD3-BC03-FD7D-A3D263F5A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4D7FA-5EA4-754B-77D6-179BF195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5A677-B930-E526-BE33-4A96288D3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AC000-C7BE-D1A8-D8F7-1B54C1DB8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FE980-3562-51C7-6A3D-858DE863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B405-377C-7943-BC70-3736779050E8}" type="datetime1">
              <a:rPr lang="en-US" smtClean="0"/>
              <a:t>4/10/24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7AC07-0420-A503-137A-0B43CCFC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32B0E-D4E3-C3C5-1457-0CB99351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319-D270-454E-AAC8-C2A8560654B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9448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454D-44CE-99AC-6ECD-E04740F3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3FE2B-84FF-F914-FFC6-9AF4EA7A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6878-C3B6-AD4F-8337-5012FD0A195F}" type="datetime1">
              <a:rPr lang="en-US" smtClean="0"/>
              <a:t>4/10/24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FDA35-1852-2C38-08E2-6933408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0326B-DF71-E7D4-3524-33738ADB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319-D270-454E-AAC8-C2A8560654B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2427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DF501-3233-6B0C-BB9F-72D5A863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48A-4DE9-3046-9A40-29F802AE3924}" type="datetime1">
              <a:rPr lang="en-US" smtClean="0"/>
              <a:t>4/10/24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A448B-C52E-F370-5758-5949779B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5CD4C-0A9A-0AEC-736D-6CD8E7AF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319-D270-454E-AAC8-C2A8560654B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6450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3A5B-0A94-794E-B4A4-A88F2E90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AC6E-BA60-085B-A879-189611FF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2DA4A-036A-F245-B9E0-A02AE00DA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22A56-52C7-315C-283D-D5CB2EF4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4ABE-7A4A-B740-A65F-0824BCC7F20D}" type="datetime1">
              <a:rPr lang="en-US" smtClean="0"/>
              <a:t>4/10/24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CB57A-BB48-0BA9-2734-ED58D270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C9781-89BE-1936-B8D3-CCB50B94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319-D270-454E-AAC8-C2A8560654B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2060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51CF-16E8-879C-591B-A0F74488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B52A2-7B95-A869-4D3E-B95A3243B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790BF-3129-93E0-0D76-996EF9A11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12DFC-73A6-CC1A-4F81-4E2AC33D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B34F-22AA-3D47-BC43-B0700D03B0E2}" type="datetime1">
              <a:rPr lang="en-US" smtClean="0"/>
              <a:t>4/10/24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383D2-072C-52A2-2A59-167865D1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8737E-C256-09EA-CB63-AED6AB7A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319-D270-454E-AAC8-C2A8560654B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7072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2146A-9879-4F5E-5404-127C713F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0D65A-D9F6-FC13-A4D3-0993A7B37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3A11-C09A-7029-0F0E-53D0A6AAF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B84C2-4605-F646-8376-4E113CD52C25}" type="datetime1">
              <a:rPr lang="en-US" smtClean="0"/>
              <a:t>4/10/24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13689-A00B-E19A-818D-453F4A715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BB078-6C99-445F-9398-35B9D241A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24319-D270-454E-AAC8-C2A8560654B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5267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1F3D-1D0B-6391-D630-71ED2D139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StataとRの利点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68980-7845-3977-6339-B417109A2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2024年4月</a:t>
            </a:r>
          </a:p>
          <a:p>
            <a:endParaRPr lang="en-JP" dirty="0"/>
          </a:p>
          <a:p>
            <a:r>
              <a:rPr lang="en-JP" dirty="0"/>
              <a:t>田中 鮎夢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8203B-8B1B-5EE1-566F-CF4896F9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319-D270-454E-AAC8-C2A8560654BF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97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4773-157C-8E78-C68B-678D50DB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StataとRの比較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DACD-E2AD-9DCA-8D3C-D0637789B8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JP" dirty="0">
                <a:solidFill>
                  <a:srgbClr val="0432FF"/>
                </a:solidFill>
              </a:rPr>
              <a:t>Stata（有料）</a:t>
            </a:r>
          </a:p>
          <a:p>
            <a:r>
              <a:rPr lang="en-JP" dirty="0"/>
              <a:t>応用ミクロ経済学者の中でのシェアは高いと思われる。国際貿易分野では９割以上と思われる。共同研究しやすい。</a:t>
            </a:r>
          </a:p>
          <a:p>
            <a:r>
              <a:rPr lang="en-JP" dirty="0"/>
              <a:t>American Economic Reviewなどではコードを公開することになっているが、公開されたコードはStataで書かれていることが多く、理解にはStataの知識が必要。</a:t>
            </a:r>
          </a:p>
          <a:p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654A2-AD56-90BA-459F-AB81E2B3B1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JP" dirty="0">
                <a:solidFill>
                  <a:srgbClr val="0432FF"/>
                </a:solidFill>
              </a:rPr>
              <a:t>R（無料）</a:t>
            </a:r>
          </a:p>
          <a:p>
            <a:r>
              <a:rPr lang="en-JP" dirty="0"/>
              <a:t>経済学外でも使用者が多い。</a:t>
            </a:r>
          </a:p>
          <a:p>
            <a:r>
              <a:rPr lang="en-JP" dirty="0"/>
              <a:t>特に、データサイエンスや統計学・政治学のRユーザーが多く、パッケージの開発が盛ん。将来性がある。</a:t>
            </a:r>
          </a:p>
          <a:p>
            <a:r>
              <a:rPr lang="en-JP" dirty="0"/>
              <a:t>統計パッケージのStata版とR版の両方を公開してくれることもあるが、どちらか片方のパッケージのみ公開の場合もあり、両方の知識が必要。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248DF-3036-AEC6-F8FD-3E1F4A58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319-D270-454E-AAC8-C2A8560654BF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988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4773-157C-8E78-C68B-678D50DB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StataとRの比較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DACD-E2AD-9DCA-8D3C-D0637789B8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dirty="0">
                <a:solidFill>
                  <a:srgbClr val="0432FF"/>
                </a:solidFill>
              </a:rPr>
              <a:t>Stata（有料）</a:t>
            </a:r>
          </a:p>
          <a:p>
            <a:r>
              <a:rPr lang="en-JP" dirty="0"/>
              <a:t>追加パッケージなしでも大体のことができる。</a:t>
            </a:r>
          </a:p>
          <a:p>
            <a:r>
              <a:rPr lang="en-JP" dirty="0"/>
              <a:t>ボタン操作も可能。グラフ作成はボタン操作で効率的。</a:t>
            </a:r>
          </a:p>
          <a:p>
            <a:r>
              <a:rPr lang="en-JP" dirty="0"/>
              <a:t>古いコードが実行可能。</a:t>
            </a:r>
          </a:p>
          <a:p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654A2-AD56-90BA-459F-AB81E2B3B1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dirty="0">
                <a:solidFill>
                  <a:srgbClr val="0432FF"/>
                </a:solidFill>
              </a:rPr>
              <a:t>R（無料）</a:t>
            </a:r>
          </a:p>
          <a:p>
            <a:r>
              <a:rPr lang="en-JP" dirty="0"/>
              <a:t>追加パッケージで応用ミクロ計量分析は概ねできる。</a:t>
            </a:r>
          </a:p>
          <a:p>
            <a:r>
              <a:rPr lang="en-JP" dirty="0"/>
              <a:t>ネット上に無料の情報がたくさんある。</a:t>
            </a:r>
          </a:p>
          <a:p>
            <a:r>
              <a:rPr lang="en-JP" dirty="0"/>
              <a:t>Posit Cloudでオンラインで実行可能。</a:t>
            </a:r>
          </a:p>
          <a:p>
            <a:r>
              <a:rPr lang="en-JP" dirty="0"/>
              <a:t>Rマークダウン等で統計分析と文書作成を融合できる。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248DF-3036-AEC6-F8FD-3E1F4A58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319-D270-454E-AAC8-C2A8560654BF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0798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202941-B8C4-E794-F307-927A7A16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Rの不便なところ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CDA7AC-DA3B-6249-9363-C5938540C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コードが実行可能かどうかが、 Rのバージョン、OS のバージョン 、パッケージのバージョンの組み合わせに依存している。パッケージ間のバージョンも整合的である必要がある。</a:t>
            </a:r>
          </a:p>
          <a:p>
            <a:pPr lvl="1"/>
            <a:r>
              <a:rPr lang="en-JP" dirty="0"/>
              <a:t>パソコンを買い直した時、過去のコードが動くかどうかは未知。</a:t>
            </a:r>
          </a:p>
          <a:p>
            <a:r>
              <a:rPr lang="en-JP" dirty="0"/>
              <a:t>世界中のユーザーが次々にパッケージを開発・更新しているため、一つのことに対して、複数のアプローチがありうる。どのアプローチが最適かは、パッケージの開発状況によって刻々と変わる。最新情報をチェックするのが面倒。（Stataの場合は、Stata社がStata公式コマンドに新機能を取り入れていくので、こうした問題は相対的に少ない。）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CA662-D92D-2164-3CA2-4BAD9159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319-D270-454E-AAC8-C2A8560654BF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4020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A966-0F5A-006A-9744-E21E296D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デスクトップ版とクラウド版の比較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5B4F-A745-2572-022F-B37BBBC612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dirty="0">
                <a:solidFill>
                  <a:srgbClr val="0432FF"/>
                </a:solidFill>
              </a:rPr>
              <a:t>RStudio Desktop版</a:t>
            </a:r>
          </a:p>
          <a:p>
            <a:r>
              <a:rPr lang="en-JP" dirty="0"/>
              <a:t>無料。長時間の作業が可能。</a:t>
            </a:r>
          </a:p>
          <a:p>
            <a:r>
              <a:rPr lang="en-JP" dirty="0"/>
              <a:t>マシン/OSによって、エラーの出方・動作が異なる。</a:t>
            </a:r>
          </a:p>
          <a:p>
            <a:r>
              <a:rPr lang="en-JP" dirty="0"/>
              <a:t>ファイルを保存したフォルダに日本語が含まれるとエラーとなることがある。</a:t>
            </a:r>
          </a:p>
          <a:p>
            <a:endParaRPr lang="en-JP" dirty="0"/>
          </a:p>
          <a:p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154B7-E2D9-DB41-4F2F-175AFDAA6A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dirty="0">
                <a:solidFill>
                  <a:srgbClr val="0432FF"/>
                </a:solidFill>
              </a:rPr>
              <a:t>Posit Cloud</a:t>
            </a:r>
            <a:r>
              <a:rPr lang="en-JP" sz="2400" dirty="0">
                <a:solidFill>
                  <a:srgbClr val="0432FF"/>
                </a:solidFill>
              </a:rPr>
              <a:t>（ 旧 RStudio Cloud）</a:t>
            </a:r>
          </a:p>
          <a:p>
            <a:r>
              <a:rPr lang="en-JP" dirty="0"/>
              <a:t>一定の時間を超えると</a:t>
            </a:r>
            <a:r>
              <a:rPr lang="en-JP" dirty="0">
                <a:solidFill>
                  <a:srgbClr val="FF0000"/>
                </a:solidFill>
              </a:rPr>
              <a:t>有料</a:t>
            </a:r>
            <a:r>
              <a:rPr lang="en-JP" dirty="0"/>
              <a:t>。</a:t>
            </a:r>
          </a:p>
          <a:p>
            <a:r>
              <a:rPr lang="en-JP" dirty="0"/>
              <a:t>自宅とオフィスのPCなど複数のPCで同じ環境が使える。</a:t>
            </a:r>
          </a:p>
          <a:p>
            <a:r>
              <a:rPr lang="en-JP" dirty="0"/>
              <a:t>負荷の大きい処理もメモリ/CPUの設定の増加で可能。</a:t>
            </a:r>
          </a:p>
          <a:p>
            <a:r>
              <a:rPr lang="en-JP" dirty="0"/>
              <a:t>プロジェクト毎にインストールするパッケージを決められる。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A362D-A2DF-E16B-2D37-E22623FE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319-D270-454E-AAC8-C2A8560654BF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311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250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StataとRの利点</vt:lpstr>
      <vt:lpstr>StataとRの比較</vt:lpstr>
      <vt:lpstr>StataとRの比較</vt:lpstr>
      <vt:lpstr>Rの不便なところ</vt:lpstr>
      <vt:lpstr>デスクトップ版とクラウド版の比較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StataとRの利点</dc:title>
  <dc:creator>Ayumu Tanaka</dc:creator>
  <cp:lastModifiedBy>Ayumu Tanaka</cp:lastModifiedBy>
  <cp:revision>61</cp:revision>
  <dcterms:created xsi:type="dcterms:W3CDTF">2024-04-10T12:36:25Z</dcterms:created>
  <dcterms:modified xsi:type="dcterms:W3CDTF">2024-04-10T13:17:13Z</dcterms:modified>
</cp:coreProperties>
</file>