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3" r:id="rId6"/>
    <p:sldId id="260" r:id="rId7"/>
    <p:sldId id="274" r:id="rId8"/>
    <p:sldId id="267" r:id="rId9"/>
    <p:sldId id="273" r:id="rId10"/>
    <p:sldId id="262" r:id="rId11"/>
    <p:sldId id="271" r:id="rId12"/>
    <p:sldId id="272" r:id="rId13"/>
    <p:sldId id="266" r:id="rId14"/>
    <p:sldId id="275" r:id="rId15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9"/>
          </a:xfrm>
          <a:prstGeom prst="rect">
            <a:avLst/>
          </a:prstGeom>
        </p:spPr>
        <p:txBody>
          <a:bodyPr vert="horz" lIns="94732" tIns="47366" rIns="94732" bIns="4736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9"/>
          </a:xfrm>
          <a:prstGeom prst="rect">
            <a:avLst/>
          </a:prstGeom>
        </p:spPr>
        <p:txBody>
          <a:bodyPr vert="horz" lIns="94732" tIns="47366" rIns="94732" bIns="47366" rtlCol="0"/>
          <a:lstStyle>
            <a:lvl1pPr algn="r">
              <a:defRPr sz="1200"/>
            </a:lvl1pPr>
          </a:lstStyle>
          <a:p>
            <a:fld id="{758F41B7-27FD-4D85-B996-EEE37AF3D131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7838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32" tIns="47366" rIns="94732" bIns="4736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4732" tIns="47366" rIns="94732" bIns="47366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8"/>
          </a:xfrm>
          <a:prstGeom prst="rect">
            <a:avLst/>
          </a:prstGeom>
        </p:spPr>
        <p:txBody>
          <a:bodyPr vert="horz" lIns="94732" tIns="47366" rIns="94732" bIns="4736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8"/>
          </a:xfrm>
          <a:prstGeom prst="rect">
            <a:avLst/>
          </a:prstGeom>
        </p:spPr>
        <p:txBody>
          <a:bodyPr vert="horz" lIns="94732" tIns="47366" rIns="94732" bIns="47366" rtlCol="0" anchor="b"/>
          <a:lstStyle>
            <a:lvl1pPr algn="r">
              <a:defRPr sz="1200"/>
            </a:lvl1pPr>
          </a:lstStyle>
          <a:p>
            <a:fld id="{3038464C-F3A5-4EB3-8E0D-077511C39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464C-F3A5-4EB3-8E0D-077511C3906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32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EDCD491-1CF0-6E37-62E8-89070904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4ECE0CCD-3116-F53A-4024-CB875761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90462FD-E7E6-4CB6-1551-95DA744E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822A-D8B9-4CD7-BFA5-6C29544EA87C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FFD00B0-575D-F0CF-FC52-E1F70B23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DE4BA9B-8829-F53F-3AA4-B42FE1BE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3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0F5AAB4-AA73-E09B-BA0D-605F558A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EAD0734D-F0DD-C197-473C-087760354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EA20558-7D13-BAF4-53F3-C0894C10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5A9-68EA-45E7-B625-1F708E18B983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F606F1C-610A-5C64-25AF-EA4F1322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8E3BF55-C408-D180-F3FD-F06DAB70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42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3A211B92-C5D3-5C9E-E013-452A5D409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0C330EE7-E400-E4F6-3869-E07CE6DA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918121C-2A5C-EA18-82D1-D89D62CA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8425-67FD-403F-A928-B1F35462D93A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2ED3E19-EAFF-BC71-6D9E-0EE2888D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156FE9D-C757-CE7B-017D-6FC86A56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87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EF219DE-FBFF-C343-2C28-D93AE6E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0145BF6-D4D8-1E3E-083F-CE6F4F24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9E8B75E-C395-384E-D47E-AFC84207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687-6139-46CD-A6EE-E91A9DC25045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3DD01BD-6496-F069-0F0E-9C1E740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AF46DC7-E618-2B09-3363-122A86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7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B866F6B-3289-F106-0E7D-FA7E6C19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153296B-B267-E33E-0B19-A4840F00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0C1487B-43DF-AC2B-22EF-680A6A81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0159-0D44-4B19-B380-94252006B02C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90AE5A9-EAAF-971D-657A-81B2877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4B80A66-54A7-C957-14A4-F2A58F03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57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74746E4-DBE4-F787-AA63-18C9833B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D91E3B2-7E1F-612E-77B3-B8286FEC9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B84109B-94BE-8843-047F-3E59C79CF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37C269FE-EEEE-FD2C-2B08-5E7B061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CCD1-CAF6-444D-9117-DF6576587373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B540E254-5A6D-0955-746A-9D01D915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F6DDE78-CC05-A0EA-62AC-AEED5EE1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8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4102770-A376-47D8-80A7-0E4E0B24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937A96F-29A3-9E64-164E-706D2E14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691CEB11-8CCA-DFC7-8897-539B070F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7936B436-2583-80D4-8C1C-33F78624C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051E687D-5B48-8946-F28D-DCE8DFB03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441B6DA0-C909-A262-FE78-029BB0A9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D11E-7A1B-4D9B-A8C1-9F941017043E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2ACE90AB-8E99-9BA0-0A0D-F891DF91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4D64AA72-73A4-8AFF-E96C-575D1F2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55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481556A-EAC6-BC87-729C-B7865526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ED241B05-3137-6E23-C533-4A859353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F034-5EE3-4F18-A1A6-B7D7A6029183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79D4D2D8-CB5B-399B-2575-8FAD95FD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22393D54-24EC-2BE0-8BFA-4BA15DC0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7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E9EEA7BE-8B3E-B93B-E7C0-0B8D2E0A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D40D-2F09-48C6-8065-6A001E166433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ECA8F379-4692-5A1F-7508-9C33B89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53C0C4DB-3E5C-9296-E2AB-A444AC7D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30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405FC7F-FAF6-8461-7A24-A95F379E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10224B6-14F3-8FBC-2F43-70AACF28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C26F9FB6-C3B8-BB89-F7FA-4CCE5D35A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5C6D030D-2B45-EAC2-7BDF-24349FE5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1253-03B4-4E56-ADDB-0745F7DA09A7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D1FF62FA-B8F9-D471-5FEB-470FBC59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3E5B214B-C5F7-A882-7A8B-C59230D4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39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9AB12BD-D098-E0A4-6E89-F4D70BD9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BCFD1D46-07C3-952A-8FF8-F84FFD936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C9EE94C-57C6-68AC-FA2E-9D0F20D8A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B37F04B5-55DE-FC3C-48A6-0A0AEB22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155-D861-404C-8605-FEC093361E60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1D477D13-7EC3-3BBF-09C3-DCB6E965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4CF9350-2D13-13EB-F2C0-A4A7EB0B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75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59D8BF97-A358-9874-2BFB-59597A06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D1CD896C-1CB5-FEC3-B5F9-E4449AD0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C1C8F14-5AFC-0D07-F957-CEC7A65FB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9F58-EE64-4306-A9DF-1DD739F82EA8}" type="datetime1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4FA2001-3B94-B6BD-DADF-F8F5D03F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C9D40A1-2273-1AE7-AFC9-1241DFB10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D3D7-484E-41BF-B54B-8259ACB1C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8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BA07FCB-A79B-2A9E-F4BF-DC10BB07A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7" y="1441175"/>
            <a:ext cx="9144000" cy="262393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伊藤恵子・遠藤正寛・大久保敏弘</a:t>
            </a:r>
            <a:r>
              <a:rPr kumimoji="1" lang="en-US" altLang="ja-JP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/>
            </a:r>
            <a:br>
              <a:rPr kumimoji="1" lang="en-US" altLang="ja-JP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</a:br>
            <a:r>
              <a:rPr kumimoji="1"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笹原彰・神事直人・松浦寿幸</a:t>
            </a:r>
            <a:r>
              <a:rPr kumimoji="1" lang="en-US" altLang="ja-JP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/>
            </a:r>
            <a:br>
              <a:rPr kumimoji="1" lang="en-US" altLang="ja-JP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</a:br>
            <a:r>
              <a: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　</a:t>
            </a:r>
            <a:r>
              <a:rPr lang="en-US" altLang="ja-JP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/>
            </a:r>
            <a:br>
              <a:rPr lang="en-US" altLang="ja-JP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</a:br>
            <a:r>
              <a:rPr kumimoji="1" lang="ja-JP" altLang="en-US" sz="4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「輸出入申告データを利用した日本の国際貿易の実態の検証」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269F29B9-D106-A024-4D0C-A019125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906" y="5456583"/>
            <a:ext cx="7593496" cy="993913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討論：若杉隆平（新潟県立大学）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CFDAE9EA-686D-212A-5CC9-D0CED5EC9228}"/>
              </a:ext>
            </a:extLst>
          </p:cNvPr>
          <p:cNvSpPr txBox="1"/>
          <p:nvPr/>
        </p:nvSpPr>
        <p:spPr>
          <a:xfrm>
            <a:off x="395332" y="407504"/>
            <a:ext cx="323678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/>
              <a:t>日本経済学会</a:t>
            </a:r>
            <a:r>
              <a:rPr lang="en-US" altLang="ja-JP" dirty="0"/>
              <a:t>2024</a:t>
            </a:r>
            <a:r>
              <a:rPr lang="ja-JP" altLang="en-US" dirty="0"/>
              <a:t>年春季大会</a:t>
            </a:r>
            <a:endParaRPr lang="en-US" altLang="ja-JP" dirty="0"/>
          </a:p>
          <a:p>
            <a:pPr algn="r"/>
            <a:r>
              <a:rPr kumimoji="1" lang="en-US" altLang="ja-JP" dirty="0"/>
              <a:t>2024.05.26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78F880C1-6393-464A-583D-22DDCAF5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C08AF98-E934-1753-002C-291B2F2E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47" y="4343400"/>
            <a:ext cx="4227688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13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xmlns="" id="{866223C3-33E1-1AA4-DE05-AE644B7C3042}"/>
              </a:ext>
            </a:extLst>
          </p:cNvPr>
          <p:cNvSpPr/>
          <p:nvPr/>
        </p:nvSpPr>
        <p:spPr>
          <a:xfrm>
            <a:off x="1003036" y="1922600"/>
            <a:ext cx="4886451" cy="2066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xmlns="" id="{4577B92D-0FB1-F8C1-A9F5-B9476E785262}"/>
              </a:ext>
            </a:extLst>
          </p:cNvPr>
          <p:cNvSpPr/>
          <p:nvPr/>
        </p:nvSpPr>
        <p:spPr>
          <a:xfrm>
            <a:off x="3103502" y="2022405"/>
            <a:ext cx="5197298" cy="1912214"/>
          </a:xfrm>
          <a:prstGeom prst="ellipse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xmlns="" id="{71605F3C-1C4E-9AC0-10AE-AF8FDFE2C599}"/>
              </a:ext>
            </a:extLst>
          </p:cNvPr>
          <p:cNvSpPr/>
          <p:nvPr/>
        </p:nvSpPr>
        <p:spPr>
          <a:xfrm>
            <a:off x="1682132" y="2102849"/>
            <a:ext cx="4886451" cy="1809303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E7020DF-4FEA-B347-201A-233F63BA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19" y="269403"/>
            <a:ext cx="11280916" cy="959134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 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申告データと企活調査との接続（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New!)</a:t>
            </a:r>
            <a:endParaRPr kumimoji="1" lang="ja-JP" altLang="en-US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A1F8EC-A1E2-6E84-A27C-B47BF61A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30" y="1466634"/>
            <a:ext cx="11633200" cy="35448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輸出入申告調査票⇔</a:t>
            </a:r>
            <a:r>
              <a:rPr kumimoji="1" lang="en-US" altLang="ja-JP" b="1" dirty="0"/>
              <a:t>Identifier (</a:t>
            </a:r>
            <a:r>
              <a:rPr kumimoji="1" lang="ja-JP" altLang="en-US" b="1" dirty="0"/>
              <a:t>法人番号</a:t>
            </a:r>
            <a:r>
              <a:rPr kumimoji="1" lang="en-US" altLang="ja-JP" b="1" dirty="0"/>
              <a:t>)</a:t>
            </a:r>
            <a:r>
              <a:rPr kumimoji="1" lang="ja-JP" altLang="en-US" dirty="0"/>
              <a:t>⇔企活調査（永久企業番号）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xmlns="" id="{E54D821F-0BBF-43FB-E593-0C920EB930DB}"/>
              </a:ext>
            </a:extLst>
          </p:cNvPr>
          <p:cNvSpPr txBox="1">
            <a:spLocks/>
          </p:cNvSpPr>
          <p:nvPr/>
        </p:nvSpPr>
        <p:spPr>
          <a:xfrm>
            <a:off x="450520" y="4976743"/>
            <a:ext cx="11546010" cy="100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D5D0F4BA-BB79-D8C4-B79D-A45E3F586726}"/>
              </a:ext>
            </a:extLst>
          </p:cNvPr>
          <p:cNvSpPr txBox="1"/>
          <p:nvPr/>
        </p:nvSpPr>
        <p:spPr>
          <a:xfrm>
            <a:off x="1491370" y="238462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輸出入申告企業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BB3DAA2F-6714-B466-BAD5-C47BA5965C6D}"/>
              </a:ext>
            </a:extLst>
          </p:cNvPr>
          <p:cNvSpPr txBox="1"/>
          <p:nvPr/>
        </p:nvSpPr>
        <p:spPr>
          <a:xfrm>
            <a:off x="6880259" y="207727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企活企業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B1A34A9D-B03F-115A-D8FE-D6EB9D07B3EA}"/>
              </a:ext>
            </a:extLst>
          </p:cNvPr>
          <p:cNvSpPr txBox="1"/>
          <p:nvPr/>
        </p:nvSpPr>
        <p:spPr>
          <a:xfrm>
            <a:off x="4189545" y="2495877"/>
            <a:ext cx="19800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接続データ</a:t>
            </a:r>
            <a:endParaRPr kumimoji="1" lang="en-US" altLang="ja-JP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88952275-AB51-25D2-5681-69B70A3DC8A8}"/>
              </a:ext>
            </a:extLst>
          </p:cNvPr>
          <p:cNvSpPr txBox="1"/>
          <p:nvPr/>
        </p:nvSpPr>
        <p:spPr>
          <a:xfrm>
            <a:off x="1609938" y="4290209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企活調査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輸出入企業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4CCC24C1-66B3-BE1E-FD54-5251225C97CC}"/>
              </a:ext>
            </a:extLst>
          </p:cNvPr>
          <p:cNvSpPr txBox="1"/>
          <p:nvPr/>
        </p:nvSpPr>
        <p:spPr>
          <a:xfrm>
            <a:off x="5531171" y="4278182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企活調査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輸出入漏れ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E9B2D772-6BE7-6B47-B8FF-B245147FD233}"/>
              </a:ext>
            </a:extLst>
          </p:cNvPr>
          <p:cNvCxnSpPr/>
          <p:nvPr/>
        </p:nvCxnSpPr>
        <p:spPr>
          <a:xfrm flipV="1">
            <a:off x="3889086" y="3136900"/>
            <a:ext cx="327314" cy="1090688"/>
          </a:xfrm>
          <a:prstGeom prst="straightConnector1">
            <a:avLst/>
          </a:prstGeom>
          <a:ln w="762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9CE5AED2-4CC3-6CDD-4818-6ACD402C9B94}"/>
              </a:ext>
            </a:extLst>
          </p:cNvPr>
          <p:cNvCxnSpPr>
            <a:cxnSpLocks/>
          </p:cNvCxnSpPr>
          <p:nvPr/>
        </p:nvCxnSpPr>
        <p:spPr>
          <a:xfrm flipH="1" flipV="1">
            <a:off x="6259657" y="3072260"/>
            <a:ext cx="55041" cy="1025673"/>
          </a:xfrm>
          <a:prstGeom prst="straightConnector1">
            <a:avLst/>
          </a:prstGeom>
          <a:ln w="762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9B1B50B7-B342-B3CA-1E08-B7AA0B10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8CB87601-AE4B-9864-86A2-17AF3174DCDD}"/>
              </a:ext>
            </a:extLst>
          </p:cNvPr>
          <p:cNvSpPr txBox="1"/>
          <p:nvPr/>
        </p:nvSpPr>
        <p:spPr>
          <a:xfrm>
            <a:off x="536712" y="5595730"/>
            <a:ext cx="10817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Q6. </a:t>
            </a:r>
            <a:r>
              <a:rPr kumimoji="1" lang="ja-JP" altLang="en-US" sz="2400" dirty="0"/>
              <a:t>表</a:t>
            </a:r>
            <a:r>
              <a:rPr kumimoji="1" lang="en-US" altLang="ja-JP" sz="2400" dirty="0"/>
              <a:t>27</a:t>
            </a:r>
            <a:r>
              <a:rPr kumimoji="1" lang="ja-JP" altLang="en-US" sz="2400" dirty="0"/>
              <a:t>の企活調査の輸出額＞申告データの輸出額？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(</a:t>
            </a:r>
            <a:r>
              <a:rPr lang="ja-JP" altLang="en-US" sz="2400" dirty="0"/>
              <a:t>「企活の輸出入額では複数企業による２重計上」</a:t>
            </a:r>
            <a:r>
              <a:rPr lang="en-US" altLang="ja-JP" sz="2400" dirty="0"/>
              <a:t>/</a:t>
            </a:r>
            <a:r>
              <a:rPr lang="ja-JP" altLang="en-US" sz="2400" dirty="0"/>
              <a:t>タイムラグを指摘</a:t>
            </a:r>
            <a:r>
              <a:rPr lang="en-US" altLang="ja-JP" sz="2400" dirty="0"/>
              <a:t>)</a:t>
            </a:r>
            <a:endParaRPr kumimoji="1" lang="ja-JP" altLang="en-US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367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E5EF546-0803-B695-F6B7-6CC09E7A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06" y="346968"/>
            <a:ext cx="11492504" cy="85040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6.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輸出入企業の</a:t>
            </a: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Premia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（先行研究との比較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xmlns="" id="{C48CF01E-17E1-24C9-B8A8-98009E180B61}"/>
                  </a:ext>
                </a:extLst>
              </p:cNvPr>
              <p:cNvSpPr txBox="1"/>
              <p:nvPr/>
            </p:nvSpPr>
            <p:spPr>
              <a:xfrm>
                <a:off x="665813" y="1263718"/>
                <a:ext cx="67945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32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ｙ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32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endParaRPr lang="ja-JP" altLang="ja-JP" sz="320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48CF01E-17E1-24C9-B8A8-98009E180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3" y="1263718"/>
                <a:ext cx="67945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="" id="{5F83CA26-FD9D-9CEA-F058-414CDE3333E0}"/>
                  </a:ext>
                </a:extLst>
              </p:cNvPr>
              <p:cNvSpPr txBox="1"/>
              <p:nvPr/>
            </p:nvSpPr>
            <p:spPr>
              <a:xfrm>
                <a:off x="5897384" y="1281491"/>
                <a:ext cx="47307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ja-JP" sz="32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32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=1 for Ex, </a:t>
                </a:r>
                <a:r>
                  <a:rPr lang="en-US" altLang="ja-JP" sz="3200" kern="100" dirty="0" err="1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Im</a:t>
                </a:r>
                <a:r>
                  <a:rPr lang="en-US" altLang="ja-JP" sz="32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3200" kern="100" dirty="0" err="1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Ex&amp;Im</a:t>
                </a:r>
                <a:r>
                  <a:rPr lang="en-US" altLang="ja-JP" sz="32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endParaRPr lang="ja-JP" altLang="ja-JP" sz="320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F83CA26-FD9D-9CEA-F058-414CDE33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384" y="1281491"/>
                <a:ext cx="4730750" cy="584775"/>
              </a:xfrm>
              <a:prstGeom prst="rect">
                <a:avLst/>
              </a:prstGeom>
              <a:blipFill>
                <a:blip r:embed="rId3"/>
                <a:stretch>
                  <a:fillRect t="-13542" r="-309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xmlns="" id="{996D497D-C2C3-E29B-F4CF-9A926CF8A811}"/>
                  </a:ext>
                </a:extLst>
              </p:cNvPr>
              <p:cNvSpPr txBox="1"/>
              <p:nvPr/>
            </p:nvSpPr>
            <p:spPr>
              <a:xfrm>
                <a:off x="702697" y="1905265"/>
                <a:ext cx="11080913" cy="9582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sz="2800" b="1" dirty="0" smtClean="0"/>
                      <m:t>係数</m:t>
                    </m:r>
                    <m:r>
                      <a:rPr kumimoji="1" lang="ja-JP" altLang="en-US" sz="28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ja-JP" altLang="en-US" sz="2800" b="1" dirty="0"/>
                  <a:t>は正・有為</a:t>
                </a:r>
                <a:r>
                  <a:rPr kumimoji="1" lang="ja-JP" altLang="en-US" sz="2800" dirty="0"/>
                  <a:t>、</a:t>
                </a:r>
                <a:r>
                  <a:rPr lang="en-US" altLang="ja-JP" sz="2800" kern="100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TFP</a:t>
                </a:r>
                <a:r>
                  <a:rPr lang="ja-JP" altLang="en-US" sz="2800" kern="100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の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sz="2800" b="1" dirty="0"/>
                      <m:t>係数</m:t>
                    </m:r>
                    <m:r>
                      <a:rPr lang="ja-JP" altLang="en-US" sz="28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ja-JP" altLang="en-US" sz="2800" b="1" dirty="0"/>
                  <a:t>は</a:t>
                </a:r>
                <a:r>
                  <a:rPr lang="en-US" altLang="ja-JP" sz="2800" b="1" dirty="0"/>
                  <a:t>0.06~0.08</a:t>
                </a:r>
                <a:r>
                  <a:rPr lang="ja-JP" altLang="en-US" sz="2800" b="1" dirty="0"/>
                  <a:t>、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i="1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en-US" altLang="ja-JP" sz="2800" i="1" smtClean="0">
                            <a:latin typeface="Cambria Math" panose="02040503050406030204" pitchFamily="18" charset="0"/>
                          </a:rPr>
                          <m:t>Im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</m:t>
                        </m:r>
                      </m:sub>
                    </m:sSub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2800" kern="100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2800" dirty="0"/>
                  <a:t>先行研究（企活調査データ）を裏付ける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D497D-C2C3-E29B-F4CF-9A926CF8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7" y="1905265"/>
                <a:ext cx="11080913" cy="958211"/>
              </a:xfrm>
              <a:prstGeom prst="rect">
                <a:avLst/>
              </a:prstGeom>
              <a:blipFill>
                <a:blip r:embed="rId4"/>
                <a:stretch>
                  <a:fillRect l="-1044" t="-5660" b="-163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8CE342C5-555B-D21E-178A-A4A1DCD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9D0EEEC4-B66F-2D84-19F7-92620BD4D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13" y="3624021"/>
            <a:ext cx="4641727" cy="1652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xmlns="" id="{3A104507-E5B3-A951-7157-C08227DD0A0A}"/>
                  </a:ext>
                </a:extLst>
              </p:cNvPr>
              <p:cNvSpPr txBox="1"/>
              <p:nvPr/>
            </p:nvSpPr>
            <p:spPr>
              <a:xfrm>
                <a:off x="447259" y="2987277"/>
                <a:ext cx="11336351" cy="523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Q7.</a:t>
                </a:r>
                <a14:m>
                  <m:oMath xmlns:m="http://schemas.openxmlformats.org/officeDocument/2006/math">
                    <m:r>
                      <a:rPr lang="ja-JP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dirty="0"/>
                  <a:t>Export/Import</a:t>
                </a:r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sz="2800" dirty="0"/>
                      <m:t>係数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値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ja-JP" altLang="en-US" sz="2800" dirty="0"/>
                  <a:t>の比較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A104507-E5B3-A951-7157-C08227DD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9" y="2987277"/>
                <a:ext cx="11336351" cy="523413"/>
              </a:xfrm>
              <a:prstGeom prst="rect">
                <a:avLst/>
              </a:prstGeom>
              <a:blipFill>
                <a:blip r:embed="rId6"/>
                <a:stretch>
                  <a:fillRect l="-1075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A87A88E6-F159-CC44-579E-D96F849C5B85}"/>
              </a:ext>
            </a:extLst>
          </p:cNvPr>
          <p:cNvSpPr/>
          <p:nvPr/>
        </p:nvSpPr>
        <p:spPr>
          <a:xfrm>
            <a:off x="291105" y="2962839"/>
            <a:ext cx="11648661" cy="3758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xmlns="" id="{35A4F14E-2A8E-8E13-7575-73865714F898}"/>
                  </a:ext>
                </a:extLst>
              </p:cNvPr>
              <p:cNvSpPr txBox="1"/>
              <p:nvPr/>
            </p:nvSpPr>
            <p:spPr>
              <a:xfrm>
                <a:off x="5463694" y="3372658"/>
                <a:ext cx="5964791" cy="1204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32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ｙ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200" i="1" kern="100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sz="3200" i="1" kern="100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3200" b="0" i="1" kern="100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ja-JP" sz="3200" b="0" i="1" kern="100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ja-JP" sz="3200" b="0" i="1" kern="100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200" b="0" i="1" kern="100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altLang="ja-JP" sz="3200" b="0" i="1" kern="100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bSup>
                    <m:d>
                      <m:dPr>
                        <m:ctrlPr>
                          <a:rPr lang="en-US" altLang="ja-JP" sz="3200" b="0" i="1" kern="100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3200" b="0" i="1" kern="100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ja-JP" sz="3200" b="0" i="1" kern="100" smtClean="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200" b="0" i="1" kern="100" smtClean="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ja-JP" sz="3200" b="0" i="1" kern="100" smtClean="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ja-JP" sz="3200" b="0" i="1" kern="100" smtClean="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  <m:r>
                      <a:rPr lang="en-US" altLang="ja-JP" sz="3200" b="0" i="1" kern="100" smtClean="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2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sz="3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32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altLang="ja-JP" sz="3200" b="0" i="1" kern="10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ja-JP" sz="3200" i="1" kern="10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200" i="1" kern="10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ja-JP" sz="3200" i="1" kern="10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ja-JP" sz="3200" b="0" i="1" kern="100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p>
                        </m:sSubSup>
                      </m:e>
                    </m:d>
                    <m:r>
                      <a:rPr lang="en-US" altLang="ja-JP" sz="3200" i="1" kern="100"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3200" b="0" i="1" kern="100" smtClean="0"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3200" b="0" i="1" kern="10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bSup>
                    <m:sSubSup>
                      <m:sSubSupPr>
                        <m:ctrlP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altLang="ja-JP" sz="3200" i="1" kern="100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  <m:r>
                      <a:rPr lang="en-US" altLang="ja-JP" sz="3200" i="1" kern="100"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32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endParaRPr lang="ja-JP" altLang="ja-JP" sz="320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5A4F14E-2A8E-8E13-7575-73865714F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94" y="3372658"/>
                <a:ext cx="5964791" cy="1204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="" id="{86DED3F9-9836-4AE3-6B9D-F1A875411C18}"/>
                  </a:ext>
                </a:extLst>
              </p:cNvPr>
              <p:cNvSpPr txBox="1"/>
              <p:nvPr/>
            </p:nvSpPr>
            <p:spPr>
              <a:xfrm>
                <a:off x="5606607" y="4671558"/>
                <a:ext cx="5343886" cy="54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ja-JP" sz="2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altLang="ja-JP" sz="2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bSup>
                    <m:r>
                      <a:rPr lang="en-US" altLang="ja-JP" sz="2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ja-JP" altLang="en-US" sz="28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8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for </a:t>
                </a:r>
                <a:r>
                  <a:rPr lang="ja-JP" altLang="en-US" sz="28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輸出</a:t>
                </a:r>
                <a:r>
                  <a:rPr lang="en-US" altLang="ja-JP" sz="28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ja-JP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altLang="ja-JP" sz="28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  <m:r>
                      <a:rPr lang="en-US" altLang="ja-JP" sz="28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ja-JP" altLang="en-US" sz="2800" kern="100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800" kern="100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for</a:t>
                </a:r>
                <a:r>
                  <a:rPr lang="ja-JP" altLang="en-US" sz="2800" kern="100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8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輸入</a:t>
                </a:r>
                <a:endParaRPr lang="ja-JP" altLang="ja-JP" sz="280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6DED3F9-9836-4AE3-6B9D-F1A87541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07" y="4671558"/>
                <a:ext cx="5343886" cy="546753"/>
              </a:xfrm>
              <a:prstGeom prst="rect">
                <a:avLst/>
              </a:prstGeom>
              <a:blipFill>
                <a:blip r:embed="rId8"/>
                <a:stretch>
                  <a:fillRect t="-6667" r="-685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xmlns="" id="{ABAA81B4-E830-0949-5A78-6799244E80A6}"/>
                  </a:ext>
                </a:extLst>
              </p:cNvPr>
              <p:cNvSpPr txBox="1"/>
              <p:nvPr/>
            </p:nvSpPr>
            <p:spPr>
              <a:xfrm>
                <a:off x="345993" y="5313289"/>
                <a:ext cx="10604500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kumimoji="1"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𝑠𝑎𝑙𝑒𝑠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ｍ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𝑝𝑙𝑜𝑦𝑚𝑒𝑛𝑡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32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ja-JP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𝑝𝑟𝑜𝑑𝑢𝑐𝑡𝑖𝑣𝑖𝑡𝑦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ja-JP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Chile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BAA81B4-E830-0949-5A78-6799244E8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3" y="5313289"/>
                <a:ext cx="10604500" cy="1077218"/>
              </a:xfrm>
              <a:prstGeom prst="rect">
                <a:avLst/>
              </a:prstGeom>
              <a:blipFill>
                <a:blip r:embed="rId9"/>
                <a:stretch>
                  <a:fillRect b="-16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5410B576-3A1C-8F4E-A170-490635181DB4}"/>
              </a:ext>
            </a:extLst>
          </p:cNvPr>
          <p:cNvSpPr txBox="1"/>
          <p:nvPr/>
        </p:nvSpPr>
        <p:spPr>
          <a:xfrm>
            <a:off x="7978026" y="6217023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Kasahara and Lapham (2013)</a:t>
            </a:r>
            <a:endParaRPr kumimoji="1" lang="ja-JP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3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E5EF546-0803-B695-F6B7-6CC09E7A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13" y="346968"/>
            <a:ext cx="9145766" cy="85040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7. Premia</a:t>
            </a:r>
            <a:r>
              <a:rPr lang="ja-JP" altLang="en-US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と</a:t>
            </a: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Causality</a:t>
            </a:r>
            <a:endParaRPr kumimoji="1" lang="ja-JP" altLang="en-US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8CE342C5-555B-D21E-178A-A4A1DCD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807C7672-5F58-8213-82E5-17BEF5833EFD}"/>
              </a:ext>
            </a:extLst>
          </p:cNvPr>
          <p:cNvSpPr txBox="1"/>
          <p:nvPr/>
        </p:nvSpPr>
        <p:spPr>
          <a:xfrm>
            <a:off x="246820" y="1300996"/>
            <a:ext cx="114018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Q8. </a:t>
            </a:r>
          </a:p>
          <a:p>
            <a:endParaRPr lang="en-US" altLang="ja-JP" sz="2800" dirty="0"/>
          </a:p>
          <a:p>
            <a:endParaRPr kumimoji="1" lang="en-US" altLang="ja-JP" sz="2800" dirty="0"/>
          </a:p>
          <a:p>
            <a:endParaRPr lang="en-US" altLang="ja-JP" sz="2800" dirty="0"/>
          </a:p>
          <a:p>
            <a:endParaRPr kumimoji="1" lang="en-US" altLang="ja-JP" sz="2800" dirty="0"/>
          </a:p>
          <a:p>
            <a:endParaRPr lang="en-US" altLang="ja-JP" sz="2800" dirty="0"/>
          </a:p>
          <a:p>
            <a:endParaRPr kumimoji="1" lang="en-US" altLang="ja-JP" sz="2800" dirty="0"/>
          </a:p>
          <a:p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xmlns="" id="{16970CD4-A6C1-012B-7E25-2EE49BD271F0}"/>
                  </a:ext>
                </a:extLst>
              </p:cNvPr>
              <p:cNvSpPr txBox="1"/>
              <p:nvPr/>
            </p:nvSpPr>
            <p:spPr>
              <a:xfrm>
                <a:off x="962439" y="1236173"/>
                <a:ext cx="62931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32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ｙ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32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32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endParaRPr lang="ja-JP" altLang="ja-JP" sz="320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6970CD4-A6C1-012B-7E25-2EE49BD2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" y="1236173"/>
                <a:ext cx="62931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xmlns="" id="{963A509F-4802-BA02-14BB-9979A16D8DCD}"/>
                  </a:ext>
                </a:extLst>
              </p:cNvPr>
              <p:cNvSpPr txBox="1"/>
              <p:nvPr/>
            </p:nvSpPr>
            <p:spPr>
              <a:xfrm>
                <a:off x="6096000" y="1295905"/>
                <a:ext cx="47307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ja-JP" sz="32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ja-JP" altLang="ja-JP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2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32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=1 for Ex, </a:t>
                </a:r>
                <a:r>
                  <a:rPr lang="en-US" altLang="ja-JP" sz="3200" kern="100" dirty="0" err="1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Im</a:t>
                </a:r>
                <a:r>
                  <a:rPr lang="en-US" altLang="ja-JP" sz="32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3200" kern="100" dirty="0" err="1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Ex&amp;Im</a:t>
                </a:r>
                <a:r>
                  <a:rPr lang="en-US" altLang="ja-JP" sz="320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endParaRPr lang="ja-JP" altLang="ja-JP" sz="320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63A509F-4802-BA02-14BB-9979A16D8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95905"/>
                <a:ext cx="4730750" cy="584775"/>
              </a:xfrm>
              <a:prstGeom prst="rect">
                <a:avLst/>
              </a:prstGeom>
              <a:blipFill>
                <a:blip r:embed="rId3"/>
                <a:stretch>
                  <a:fillRect t="-13542" r="-296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左 12">
            <a:extLst>
              <a:ext uri="{FF2B5EF4-FFF2-40B4-BE49-F238E27FC236}">
                <a16:creationId xmlns:a16="http://schemas.microsoft.com/office/drawing/2014/main" xmlns="" id="{7CC81AC4-1E93-79B2-D67B-BB3519DEF818}"/>
              </a:ext>
            </a:extLst>
          </p:cNvPr>
          <p:cNvSpPr/>
          <p:nvPr/>
        </p:nvSpPr>
        <p:spPr>
          <a:xfrm>
            <a:off x="4671390" y="2521616"/>
            <a:ext cx="934279" cy="4969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09ABADFC-7C17-432C-C5A2-769D0A3019D8}"/>
              </a:ext>
            </a:extLst>
          </p:cNvPr>
          <p:cNvSpPr/>
          <p:nvPr/>
        </p:nvSpPr>
        <p:spPr>
          <a:xfrm>
            <a:off x="4716891" y="3162639"/>
            <a:ext cx="1043609" cy="4174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FF721076-44DE-C88F-DEE0-0DDE8E1DE607}"/>
              </a:ext>
            </a:extLst>
          </p:cNvPr>
          <p:cNvSpPr txBox="1"/>
          <p:nvPr/>
        </p:nvSpPr>
        <p:spPr>
          <a:xfrm>
            <a:off x="858758" y="4105196"/>
            <a:ext cx="10915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・</a:t>
            </a:r>
            <a:r>
              <a:rPr lang="en-US" altLang="ja-JP" sz="3200" b="1" i="1" dirty="0"/>
              <a:t>Self-selection  or Learning by exporting /importing</a:t>
            </a:r>
            <a:endParaRPr lang="en-US" altLang="ja-JP" sz="3200" dirty="0"/>
          </a:p>
          <a:p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  内生性（</a:t>
            </a:r>
            <a:r>
              <a:rPr kumimoji="1" lang="en-US" altLang="ja-JP" sz="32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Premia</a:t>
            </a:r>
            <a:r>
              <a:rPr kumimoji="1" lang="ja-JP" altLang="en-US" sz="32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⇔ </a:t>
            </a:r>
            <a:r>
              <a:rPr kumimoji="1" lang="ja-JP" altLang="en-US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輸出入</a:t>
            </a:r>
            <a:r>
              <a:rPr kumimoji="1"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Status</a:t>
            </a:r>
            <a:r>
              <a:rPr kumimoji="1" lang="ja-JP" altLang="en-US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）</a:t>
            </a:r>
            <a:endParaRPr kumimoji="1" lang="en-US" altLang="ja-JP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   </a:t>
            </a:r>
            <a:endParaRPr kumimoji="1" lang="en-US" altLang="ja-JP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9781F2D1-1CEB-2224-D6B3-A29249F1C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756" y="1940412"/>
            <a:ext cx="5181434" cy="19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1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C59A7D5-13BE-B0B2-BCE1-189A10CF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7" y="365126"/>
            <a:ext cx="10952923" cy="966718"/>
          </a:xfrm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 </a:t>
            </a: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研究の発展：輸出入申告データと</a:t>
            </a:r>
            <a:r>
              <a: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Micro Data</a:t>
            </a:r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との接続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537772B-4A87-DF1A-4490-B625BDC8617E}"/>
              </a:ext>
            </a:extLst>
          </p:cNvPr>
          <p:cNvSpPr txBox="1">
            <a:spLocks/>
          </p:cNvSpPr>
          <p:nvPr/>
        </p:nvSpPr>
        <p:spPr>
          <a:xfrm>
            <a:off x="535056" y="1632641"/>
            <a:ext cx="11481353" cy="50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企業の輸出入</a:t>
            </a:r>
            <a:r>
              <a:rPr lang="en-US" altLang="ja-JP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国・品目の参入退出、</a:t>
            </a:r>
            <a:r>
              <a:rPr lang="en-US" altLang="ja-JP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Intensive Margin</a:t>
            </a:r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）と企業変化（雇用・成長・資本形成）</a:t>
            </a:r>
            <a:endParaRPr lang="en-US" altLang="ja-JP" sz="3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/>
              <a:t>　例えば、　</a:t>
            </a:r>
            <a:endParaRPr lang="en-US" altLang="ja-JP" dirty="0"/>
          </a:p>
          <a:p>
            <a:pPr lvl="1"/>
            <a:r>
              <a:rPr lang="en-US" altLang="ja-JP" b="1" i="1" dirty="0"/>
              <a:t>Heterogeneous effects of Chinese shock </a:t>
            </a:r>
            <a:r>
              <a:rPr lang="en-US" altLang="ja-JP" dirty="0"/>
              <a:t>on firm’s employment and growth</a:t>
            </a:r>
          </a:p>
          <a:p>
            <a:pPr lvl="1"/>
            <a:r>
              <a:rPr lang="en-US" altLang="ja-JP" dirty="0"/>
              <a:t>Export/Import (low-wage countries)</a:t>
            </a:r>
            <a:r>
              <a:rPr lang="ja-JP" altLang="en-US" dirty="0"/>
              <a:t>による</a:t>
            </a:r>
            <a:r>
              <a:rPr lang="en-US" altLang="ja-JP" b="1" i="1" dirty="0"/>
              <a:t>Reorganization of firm activities</a:t>
            </a:r>
            <a:r>
              <a:rPr lang="en-US" altLang="ja-JP" dirty="0"/>
              <a:t>: </a:t>
            </a:r>
            <a:r>
              <a:rPr lang="ja-JP" altLang="en-US" dirty="0"/>
              <a:t>企業の雇用、研究開発・設備投資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 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Bernard et.al. 2023,”Heterogenous Globalization: Offshoring and Reorganization” </a:t>
            </a:r>
          </a:p>
          <a:p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港湾・空港データと貿易費用、企業の立地と輸出入</a:t>
            </a:r>
            <a:endParaRPr lang="en-US" altLang="ja-JP" sz="3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3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為替レートと企業の価格設定</a:t>
            </a:r>
            <a:endParaRPr lang="en-US" altLang="ja-JP" sz="3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en-US" altLang="ja-JP" b="1" i="1" dirty="0"/>
              <a:t>PTM</a:t>
            </a:r>
            <a:r>
              <a:rPr lang="ja-JP" altLang="en-US" b="1" i="1" dirty="0"/>
              <a:t>行動とインボイス通貨</a:t>
            </a:r>
            <a:r>
              <a:rPr lang="ja-JP" altLang="en-US" b="1" dirty="0"/>
              <a:t>・</a:t>
            </a:r>
            <a:r>
              <a:rPr lang="ja-JP" altLang="en-US" b="1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市場における企業間競争</a:t>
            </a:r>
            <a:endParaRPr lang="en-US" altLang="ja-JP" sz="2400" b="1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4C7C01E3-408F-4B52-889B-79B431DA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46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5920DE3-CE3D-4EC7-192D-F42BB084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3626" cy="8711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Ending: </a:t>
            </a:r>
            <a:r>
              <a:rPr lang="ja-JP" alt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行政機関への要望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10D6B8F-475A-2F4C-8134-10FBAF61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1049000" cy="446231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世界（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US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）の活発な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Micro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による実証研究</a:t>
            </a:r>
            <a:r>
              <a:rPr lang="en-US" altLang="ja-JP" sz="2800" dirty="0">
                <a:latin typeface="+mn-ea"/>
              </a:rPr>
              <a:t>Programs</a:t>
            </a:r>
            <a:r>
              <a:rPr lang="ja-JP" altLang="en-US" sz="2800" dirty="0">
                <a:latin typeface="+mn-ea"/>
              </a:rPr>
              <a:t>：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latin typeface="+mn-ea"/>
              </a:rPr>
              <a:t>  </a:t>
            </a:r>
            <a:r>
              <a:rPr lang="en-US" altLang="ja-JP" sz="2800" dirty="0">
                <a:latin typeface="+mn-ea"/>
              </a:rPr>
              <a:t>Longitudinal Firm Trade Transactions Database (</a:t>
            </a:r>
            <a:r>
              <a:rPr lang="en-US" altLang="ja-JP" sz="2800" b="1" i="1" dirty="0">
                <a:latin typeface="+mn-ea"/>
              </a:rPr>
              <a:t>LFTTD</a:t>
            </a:r>
            <a:r>
              <a:rPr lang="en-US" altLang="ja-JP" sz="2800" dirty="0">
                <a:latin typeface="+mn-ea"/>
              </a:rPr>
              <a:t>) linked to </a:t>
            </a: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　　</a:t>
            </a:r>
            <a:r>
              <a:rPr lang="en-US" altLang="ja-JP" sz="2800" dirty="0">
                <a:latin typeface="+mn-ea"/>
              </a:rPr>
              <a:t>US Census of Manufacturers (</a:t>
            </a:r>
            <a:r>
              <a:rPr lang="en-US" altLang="ja-JP" sz="2800" b="1" i="1" dirty="0">
                <a:latin typeface="+mn-ea"/>
              </a:rPr>
              <a:t>CM</a:t>
            </a:r>
            <a:r>
              <a:rPr lang="en-US" altLang="ja-JP" sz="2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　　</a:t>
            </a:r>
            <a:r>
              <a:rPr lang="en-US" altLang="ja-JP" sz="2800" dirty="0">
                <a:latin typeface="+mn-ea"/>
              </a:rPr>
              <a:t>Longitudinal Business Database  (</a:t>
            </a:r>
            <a:r>
              <a:rPr lang="en-US" altLang="ja-JP" sz="2800" b="1" i="1" dirty="0">
                <a:latin typeface="+mn-ea"/>
              </a:rPr>
              <a:t>LBD</a:t>
            </a:r>
            <a:r>
              <a:rPr lang="en-US" altLang="ja-JP" sz="2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　　</a:t>
            </a:r>
            <a:r>
              <a:rPr lang="en-US" altLang="ja-JP" sz="2800" dirty="0">
                <a:latin typeface="+mn-ea"/>
              </a:rPr>
              <a:t>US Census Bureau’s Longitudinal Employer-Household </a:t>
            </a:r>
            <a:r>
              <a:rPr lang="ja-JP" altLang="en-US" sz="2800" dirty="0">
                <a:latin typeface="+mn-ea"/>
              </a:rPr>
              <a:t>　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　　</a:t>
            </a:r>
            <a:r>
              <a:rPr lang="en-US" altLang="ja-JP" sz="2800" dirty="0">
                <a:latin typeface="+mn-ea"/>
              </a:rPr>
              <a:t>Dynamics (</a:t>
            </a:r>
            <a:r>
              <a:rPr lang="en-US" altLang="ja-JP" sz="2800" b="1" i="1" dirty="0">
                <a:latin typeface="+mn-ea"/>
              </a:rPr>
              <a:t>LEHD</a:t>
            </a:r>
            <a:r>
              <a:rPr lang="en-US" altLang="ja-JP" sz="2800" dirty="0">
                <a:latin typeface="+mn-ea"/>
              </a:rPr>
              <a:t>)</a:t>
            </a:r>
          </a:p>
          <a:p>
            <a:endParaRPr lang="en-US" altLang="ja-JP" b="1" i="1" dirty="0"/>
          </a:p>
          <a:p>
            <a:r>
              <a:rPr lang="ja-JP" altLang="en-US" b="1" dirty="0"/>
              <a:t>業務統計の利用拡大と</a:t>
            </a:r>
            <a:r>
              <a:rPr lang="en-US" altLang="ja-JP" b="1" dirty="0"/>
              <a:t>EBPM</a:t>
            </a:r>
          </a:p>
          <a:p>
            <a:pPr lvl="1"/>
            <a:r>
              <a:rPr lang="en-US" altLang="ja-JP" dirty="0"/>
              <a:t>FTA</a:t>
            </a:r>
            <a:r>
              <a:rPr lang="ja-JP" altLang="en-US" dirty="0"/>
              <a:t>の評価</a:t>
            </a:r>
            <a:endParaRPr lang="en-US" altLang="ja-JP" dirty="0"/>
          </a:p>
          <a:p>
            <a:pPr lvl="1"/>
            <a:r>
              <a:rPr lang="ja-JP" altLang="en-US" dirty="0"/>
              <a:t>アメリカ、中国の貿易制限・国内保護補助金政策</a:t>
            </a:r>
            <a:r>
              <a:rPr lang="en-US" altLang="ja-JP" dirty="0"/>
              <a:t>/</a:t>
            </a:r>
            <a:r>
              <a:rPr lang="ja-JP" altLang="en-US" dirty="0"/>
              <a:t>日本の産業政策による企業の輸出入、雇用、設備投資等への影響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19C41768-D85E-A30E-DB5E-A977E4C9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B0DA7FD6-D46C-4AAD-01B4-B91AA17A5EEF}"/>
              </a:ext>
            </a:extLst>
          </p:cNvPr>
          <p:cNvSpPr txBox="1"/>
          <p:nvPr/>
        </p:nvSpPr>
        <p:spPr>
          <a:xfrm>
            <a:off x="2027583" y="6008969"/>
            <a:ext cx="888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 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国際貿易の実証研究と政策選択のコラボを</a:t>
            </a:r>
          </a:p>
        </p:txBody>
      </p:sp>
    </p:spTree>
    <p:extLst>
      <p:ext uri="{BB962C8B-B14F-4D97-AF65-F5344CB8AC3E}">
        <p14:creationId xmlns:p14="http://schemas.microsoft.com/office/powerpoint/2010/main" val="215458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4D4E3F3-2431-E1E7-D8CF-74CD3DA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44" y="200037"/>
            <a:ext cx="8030817" cy="8217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輸出入申告データ（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New!)</a:t>
            </a:r>
            <a:endParaRPr kumimoji="1" lang="ja-JP" altLang="en-US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77309A5-E5BF-097E-55E3-AF4212E1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825624"/>
            <a:ext cx="11131826" cy="4068279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824E115-82B1-B040-033B-4630A2C35FB6}"/>
              </a:ext>
            </a:extLst>
          </p:cNvPr>
          <p:cNvSpPr txBox="1"/>
          <p:nvPr/>
        </p:nvSpPr>
        <p:spPr>
          <a:xfrm>
            <a:off x="473765" y="1293035"/>
            <a:ext cx="115492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統計法による統計－</a:t>
            </a:r>
            <a:r>
              <a:rPr kumimoji="1" lang="ja-JP" altLang="en-US" sz="2800" b="1" dirty="0">
                <a:latin typeface="+mn-ea"/>
              </a:rPr>
              <a:t>基幹</a:t>
            </a:r>
            <a:r>
              <a:rPr kumimoji="1" lang="ja-JP" altLang="en-US" sz="2800" dirty="0">
                <a:latin typeface="+mn-ea"/>
              </a:rPr>
              <a:t>統計（国勢調査、国民所得計算</a:t>
            </a:r>
            <a:r>
              <a:rPr kumimoji="1" lang="ja-JP" altLang="en-US" sz="2800" dirty="0" smtClean="0">
                <a:latin typeface="+mn-ea"/>
              </a:rPr>
              <a:t>、　　　　　　　　</a:t>
            </a:r>
            <a:endParaRPr kumimoji="1" lang="en-US" altLang="ja-JP" sz="2800" dirty="0" smtClean="0">
              <a:latin typeface="+mn-ea"/>
            </a:endParaRPr>
          </a:p>
          <a:p>
            <a:r>
              <a:rPr kumimoji="1" lang="ja-JP" altLang="en-US" sz="2800" dirty="0" smtClean="0">
                <a:latin typeface="+mn-ea"/>
              </a:rPr>
              <a:t>　　　　　　　　　　　　　　企業</a:t>
            </a:r>
            <a:r>
              <a:rPr kumimoji="1" lang="ja-JP" altLang="en-US" sz="2800" dirty="0">
                <a:latin typeface="+mn-ea"/>
              </a:rPr>
              <a:t>活動基本</a:t>
            </a:r>
            <a:r>
              <a:rPr kumimoji="1" lang="ja-JP" altLang="en-US" sz="2800" dirty="0" smtClean="0">
                <a:latin typeface="+mn-ea"/>
              </a:rPr>
              <a:t>調査</a:t>
            </a:r>
            <a:r>
              <a:rPr kumimoji="1" lang="ja-JP" altLang="en-US" sz="2800" dirty="0">
                <a:latin typeface="+mn-ea"/>
              </a:rPr>
              <a:t>等）</a:t>
            </a:r>
            <a:r>
              <a:rPr lang="ja-JP" altLang="en-US" sz="2800" dirty="0">
                <a:latin typeface="+mn-ea"/>
              </a:rPr>
              <a:t> </a:t>
            </a:r>
            <a:endParaRPr kumimoji="1" lang="en-US" altLang="ja-JP" sz="2800" dirty="0">
              <a:latin typeface="+mn-ea"/>
            </a:endParaRPr>
          </a:p>
          <a:p>
            <a:r>
              <a:rPr kumimoji="1" lang="ja-JP" altLang="en-US" sz="2800" dirty="0">
                <a:latin typeface="+mn-ea"/>
              </a:rPr>
              <a:t>　　　　　　　　－</a:t>
            </a:r>
            <a:r>
              <a:rPr kumimoji="1" lang="ja-JP" altLang="en-US" sz="2800" b="1" dirty="0">
                <a:latin typeface="+mn-ea"/>
              </a:rPr>
              <a:t>一般</a:t>
            </a:r>
            <a:r>
              <a:rPr kumimoji="1" lang="ja-JP" altLang="en-US" sz="2800" dirty="0">
                <a:latin typeface="+mn-ea"/>
              </a:rPr>
              <a:t>統計（海外事業活動基本調査等）</a:t>
            </a:r>
            <a:endParaRPr kumimoji="1" lang="en-US" altLang="ja-JP" sz="2800" dirty="0">
              <a:latin typeface="+mn-ea"/>
            </a:endParaRPr>
          </a:p>
          <a:p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業務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統計</a:t>
            </a:r>
            <a:r>
              <a:rPr kumimoji="1" lang="ja-JP" altLang="en-US" sz="2800" dirty="0">
                <a:latin typeface="+mn-ea"/>
              </a:rPr>
              <a:t>－</a:t>
            </a:r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貿易統計（関税法に基づく輸出入申告を集計・公表）</a:t>
            </a:r>
            <a:endParaRPr kumimoji="1" lang="en-US" altLang="ja-JP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r>
              <a:rPr kumimoji="1" lang="ja-JP" altLang="en-US" sz="2800" dirty="0">
                <a:latin typeface="+mn-ea"/>
              </a:rPr>
              <a:t>　　　　－建築着工統計調査（建築基準法に基づく届出を調査・公　　</a:t>
            </a:r>
            <a:endParaRPr kumimoji="1" lang="en-US" altLang="ja-JP" sz="2800" dirty="0">
              <a:latin typeface="+mn-ea"/>
            </a:endParaRPr>
          </a:p>
          <a:p>
            <a:r>
              <a:rPr lang="en-US" altLang="ja-JP" sz="2800" dirty="0">
                <a:latin typeface="+mn-ea"/>
              </a:rPr>
              <a:t>		</a:t>
            </a:r>
            <a:r>
              <a:rPr kumimoji="1" lang="ja-JP" altLang="en-US" sz="2800" dirty="0">
                <a:latin typeface="+mn-ea"/>
              </a:rPr>
              <a:t>表）他</a:t>
            </a:r>
            <a:endParaRPr kumimoji="1"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latin typeface="+mn-ea"/>
              </a:rPr>
              <a:t>世界的に</a:t>
            </a:r>
            <a:r>
              <a:rPr lang="en-US" altLang="ja-JP" sz="2800" dirty="0">
                <a:latin typeface="+mn-ea"/>
              </a:rPr>
              <a:t>Microdata</a:t>
            </a:r>
            <a:r>
              <a:rPr lang="ja-JP" altLang="en-US" sz="2800" dirty="0">
                <a:latin typeface="+mn-ea"/>
              </a:rPr>
              <a:t>（個票データ）の学術研究利用の拡大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latin typeface="+mn-ea"/>
              </a:rPr>
              <a:t>調査対象の秘密保護を前提に、輸出入申告個票データの限定利用</a:t>
            </a:r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latin typeface="+mn-ea"/>
              </a:rPr>
              <a:t>（業務実施機関（財務総合政策研究所）との共同研究）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A79C44B9-FC4D-9618-2CAF-EAC448F8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12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4D4E3F3-2431-E1E7-D8CF-74CD3DA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41" y="248478"/>
            <a:ext cx="9879494" cy="7492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輸出入申告データによる日本の輸出入の解剖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77309A5-E5BF-097E-55E3-AF4212E1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825624"/>
            <a:ext cx="11131826" cy="4068279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FD8F4C18-E94B-D71B-987F-F4F39A25767F}"/>
              </a:ext>
            </a:extLst>
          </p:cNvPr>
          <p:cNvSpPr txBox="1"/>
          <p:nvPr/>
        </p:nvSpPr>
        <p:spPr>
          <a:xfrm>
            <a:off x="1081704" y="4569938"/>
            <a:ext cx="110534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Orbis </a:t>
            </a:r>
            <a:r>
              <a:rPr kumimoji="1" lang="ja-JP" altLang="en-US" sz="2800" dirty="0"/>
              <a:t>企業データベースと法人番号</a:t>
            </a:r>
            <a:r>
              <a:rPr kumimoji="1" lang="en-US" altLang="ja-JP" sz="2800" dirty="0"/>
              <a:t>(identifier) </a:t>
            </a:r>
            <a:r>
              <a:rPr kumimoji="1" lang="ja-JP" altLang="en-US" sz="2800" dirty="0"/>
              <a:t>企業の</a:t>
            </a:r>
            <a:r>
              <a:rPr kumimoji="1" lang="en-US" altLang="ja-JP" sz="2800" dirty="0"/>
              <a:t>97</a:t>
            </a:r>
            <a:r>
              <a:rPr kumimoji="1" lang="ja-JP" altLang="en-US" sz="2800" dirty="0"/>
              <a:t>％が対応）</a:t>
            </a:r>
            <a:endParaRPr kumimoji="1" lang="en-US" altLang="ja-JP" sz="2800" dirty="0"/>
          </a:p>
        </p:txBody>
      </p:sp>
      <p:sp>
        <p:nvSpPr>
          <p:cNvPr id="6" name="矢印: 折線 5">
            <a:extLst>
              <a:ext uri="{FF2B5EF4-FFF2-40B4-BE49-F238E27FC236}">
                <a16:creationId xmlns:a16="http://schemas.microsoft.com/office/drawing/2014/main" xmlns="" id="{D1314278-163D-A077-4387-9D1DE3678796}"/>
              </a:ext>
            </a:extLst>
          </p:cNvPr>
          <p:cNvSpPr/>
          <p:nvPr/>
        </p:nvSpPr>
        <p:spPr>
          <a:xfrm>
            <a:off x="611254" y="2313003"/>
            <a:ext cx="435667" cy="12388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xmlns="" id="{B941C78E-7383-61FB-8EBF-18E697F4C128}"/>
              </a:ext>
            </a:extLst>
          </p:cNvPr>
          <p:cNvSpPr/>
          <p:nvPr/>
        </p:nvSpPr>
        <p:spPr>
          <a:xfrm>
            <a:off x="616224" y="3387504"/>
            <a:ext cx="450575" cy="83488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xmlns="" id="{CD96F235-CEB7-B68B-756B-6D9E98BB4266}"/>
              </a:ext>
            </a:extLst>
          </p:cNvPr>
          <p:cNvSpPr/>
          <p:nvPr/>
        </p:nvSpPr>
        <p:spPr>
          <a:xfrm rot="10800000" flipH="1">
            <a:off x="601316" y="3604767"/>
            <a:ext cx="465484" cy="123888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98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365AFDC8-CCE3-0A0C-D067-05F214AFD2E1}"/>
              </a:ext>
            </a:extLst>
          </p:cNvPr>
          <p:cNvSpPr txBox="1"/>
          <p:nvPr/>
        </p:nvSpPr>
        <p:spPr>
          <a:xfrm>
            <a:off x="841510" y="3936313"/>
            <a:ext cx="1129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企業毎に輸出入品目・国別・出入港別パネルデータ</a:t>
            </a:r>
            <a:endParaRPr kumimoji="1" lang="en-US" altLang="ja-JP" sz="28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08215985-E2E2-C45A-381C-6ECBAB4DE01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801754" y="1005586"/>
            <a:ext cx="11293596" cy="3020667"/>
          </a:xfrm>
          <a:prstGeom prst="rect">
            <a:avLst/>
          </a:prstGeom>
          <a:ln>
            <a:noFill/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A2E27924-2A82-EAB9-19E0-A26530E80EEB}"/>
              </a:ext>
            </a:extLst>
          </p:cNvPr>
          <p:cNvSpPr txBox="1"/>
          <p:nvPr/>
        </p:nvSpPr>
        <p:spPr>
          <a:xfrm>
            <a:off x="586410" y="5265118"/>
            <a:ext cx="11019182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+mn-ea"/>
              </a:rPr>
              <a:t>研究の貢献：</a:t>
            </a:r>
            <a:r>
              <a:rPr lang="en-US" altLang="ja-JP" sz="2800" dirty="0">
                <a:latin typeface="+mn-ea"/>
              </a:rPr>
              <a:t>US(Bernard, Jensen, Redding and Schott, 2009, 2018 </a:t>
            </a:r>
            <a:r>
              <a:rPr lang="ja-JP" altLang="en-US" sz="2800" dirty="0">
                <a:latin typeface="+mn-ea"/>
              </a:rPr>
              <a:t>等</a:t>
            </a:r>
            <a:r>
              <a:rPr lang="en-US" altLang="ja-JP" sz="2800" dirty="0">
                <a:latin typeface="+mn-ea"/>
              </a:rPr>
              <a:t>)</a:t>
            </a:r>
            <a:r>
              <a:rPr lang="ja-JP" altLang="en-US" sz="2800" dirty="0">
                <a:latin typeface="+mn-ea"/>
              </a:rPr>
              <a:t>・</a:t>
            </a:r>
            <a:r>
              <a:rPr lang="en-US" altLang="ja-JP" sz="2800" dirty="0">
                <a:latin typeface="+mn-ea"/>
              </a:rPr>
              <a:t>EU(Mayer and </a:t>
            </a:r>
            <a:r>
              <a:rPr lang="en-US" altLang="ja-JP" sz="2800" dirty="0" err="1">
                <a:latin typeface="+mn-ea"/>
              </a:rPr>
              <a:t>Ottaviano</a:t>
            </a:r>
            <a:r>
              <a:rPr lang="en-US" altLang="ja-JP" sz="2800" dirty="0">
                <a:latin typeface="+mn-ea"/>
              </a:rPr>
              <a:t>, 2008 </a:t>
            </a:r>
            <a:r>
              <a:rPr lang="ja-JP" altLang="en-US" sz="2800" dirty="0">
                <a:latin typeface="+mn-ea"/>
              </a:rPr>
              <a:t>等</a:t>
            </a:r>
            <a:r>
              <a:rPr lang="en-US" altLang="ja-JP" sz="2800" dirty="0">
                <a:latin typeface="+mn-ea"/>
              </a:rPr>
              <a:t>)</a:t>
            </a:r>
            <a:r>
              <a:rPr lang="ja-JP" altLang="en-US" sz="2800" dirty="0">
                <a:latin typeface="+mn-ea"/>
              </a:rPr>
              <a:t>などと並ぶ日本企業の輸出入の分析・国際比較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871F95F7-1457-CC2C-1E2E-4919171F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76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CF895E6-BDAB-76EB-7651-9FA37660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0" y="123309"/>
            <a:ext cx="10883347" cy="83198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輸出入額の構成＆変動：</a:t>
            </a:r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Extensive/Intensive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Margin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の検証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C1E93C14-8383-4F2E-CA35-2A3DEBE40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517" y="955296"/>
                <a:ext cx="10515600" cy="2549726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ja-JP" sz="2400" dirty="0"/>
                  <a:t>Cross-Sectional Variation: </a:t>
                </a:r>
                <a:r>
                  <a:rPr kumimoji="1" lang="ja-JP" altLang="en-US" sz="24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国別輸出入額は</a:t>
                </a:r>
                <a:r>
                  <a:rPr kumimoji="1" lang="en-US" altLang="ja-JP" sz="24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Extensive</a:t>
                </a:r>
                <a:r>
                  <a:rPr lang="ja-JP" altLang="en-US" sz="24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 </a:t>
                </a:r>
                <a:r>
                  <a:rPr lang="en-US" altLang="ja-JP" sz="24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margin</a:t>
                </a:r>
                <a:r>
                  <a:rPr lang="ja-JP" altLang="en-US" sz="24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が説明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dirty="0"/>
                  <a:t>国別貿易額＝企業数</a:t>
                </a:r>
                <a:r>
                  <a:rPr kumimoji="1" lang="en-US" altLang="ja-JP" sz="2000" dirty="0"/>
                  <a:t>×</a:t>
                </a:r>
                <a:r>
                  <a:rPr kumimoji="1" lang="ja-JP" altLang="en-US" sz="2000" dirty="0"/>
                  <a:t>品目数</a:t>
                </a:r>
                <a:r>
                  <a:rPr kumimoji="1" lang="en-US" altLang="ja-JP" sz="2000" dirty="0"/>
                  <a:t>×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企業・品目数</m:t>
                            </m:r>
                          </m:num>
                          <m:den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潜在的企業・品目数</m:t>
                            </m:r>
                          </m:den>
                        </m:f>
                      </m:e>
                    </m:d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貿易額</m:t>
                            </m:r>
                          </m:num>
                          <m:den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企業・品目数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ja-JP" sz="2000" dirty="0"/>
              </a:p>
              <a:p>
                <a:endParaRPr lang="en-US" altLang="ja-JP" sz="2000" dirty="0"/>
              </a:p>
              <a:p>
                <a:pPr marL="0" indent="0">
                  <a:buNone/>
                </a:pPr>
                <a:r>
                  <a:rPr kumimoji="1" lang="ja-JP" altLang="en-US" sz="2000" dirty="0"/>
                  <a:t>　　　　　　　　　　　　　　　　　　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1E93C14-8383-4F2E-CA35-2A3DEBE40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517" y="955296"/>
                <a:ext cx="10515600" cy="2549726"/>
              </a:xfrm>
              <a:blipFill>
                <a:blip r:embed="rId2"/>
                <a:stretch>
                  <a:fillRect l="-754" t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中かっこ 3">
            <a:extLst>
              <a:ext uri="{FF2B5EF4-FFF2-40B4-BE49-F238E27FC236}">
                <a16:creationId xmlns:a16="http://schemas.microsoft.com/office/drawing/2014/main" xmlns="" id="{1BA9C2BB-790B-FDF7-566B-30B9A8D3A5A0}"/>
              </a:ext>
            </a:extLst>
          </p:cNvPr>
          <p:cNvSpPr/>
          <p:nvPr/>
        </p:nvSpPr>
        <p:spPr>
          <a:xfrm rot="16200000">
            <a:off x="4348945" y="649604"/>
            <a:ext cx="423078" cy="32352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xmlns="" id="{837A7BE1-3248-2820-F218-867159C71C13}"/>
              </a:ext>
            </a:extLst>
          </p:cNvPr>
          <p:cNvSpPr/>
          <p:nvPr/>
        </p:nvSpPr>
        <p:spPr>
          <a:xfrm rot="16200000">
            <a:off x="7747445" y="1769850"/>
            <a:ext cx="331709" cy="9948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xmlns="" id="{59588835-41FF-3ECD-949B-9A605FAC058E}"/>
              </a:ext>
            </a:extLst>
          </p:cNvPr>
          <p:cNvSpPr txBox="1">
            <a:spLocks/>
          </p:cNvSpPr>
          <p:nvPr/>
        </p:nvSpPr>
        <p:spPr>
          <a:xfrm>
            <a:off x="750518" y="4416283"/>
            <a:ext cx="11146622" cy="244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Time Series Variation: </a:t>
            </a:r>
            <a:r>
              <a:rPr lang="ja-JP" altLang="en-US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日本の輸出入額の変動は</a:t>
            </a:r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Intensive margin</a:t>
            </a:r>
            <a:r>
              <a:rPr lang="ja-JP" altLang="en-US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が説明</a:t>
            </a:r>
            <a:r>
              <a:rPr lang="en-US" altLang="ja-JP" sz="2400" dirty="0"/>
              <a:t>  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　　　　　　　　　　　　　　　　　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03DFDD3-C57D-BEDC-03E4-5B9AA5E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7C7DFE2E-294D-45E8-623A-475276EF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1" y="4952679"/>
            <a:ext cx="10815031" cy="174928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C324A6AA-DE81-26AB-C5AE-2369ACCC3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85" y="2402953"/>
            <a:ext cx="6995715" cy="200802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029F09C9-8C91-430D-1CC1-92234C3AE19D}"/>
              </a:ext>
            </a:extLst>
          </p:cNvPr>
          <p:cNvSpPr txBox="1"/>
          <p:nvPr/>
        </p:nvSpPr>
        <p:spPr>
          <a:xfrm>
            <a:off x="8610600" y="3947325"/>
            <a:ext cx="309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US: Bernard et.al, 2009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454C9E1-13AB-AFD1-9CDA-32C965A7A7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20" y="1422700"/>
            <a:ext cx="6526405" cy="47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A0B13650-B132-0444-B3D3-51A93239047A}"/>
              </a:ext>
            </a:extLst>
          </p:cNvPr>
          <p:cNvSpPr txBox="1"/>
          <p:nvPr/>
        </p:nvSpPr>
        <p:spPr>
          <a:xfrm>
            <a:off x="300496" y="264859"/>
            <a:ext cx="1166493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2.1 Skewness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：相手国・品目数の大きな企業に輸出入額が集中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xmlns="" id="{0DE27AFA-CF03-33DE-1CF5-22E86DCB864C}"/>
              </a:ext>
            </a:extLst>
          </p:cNvPr>
          <p:cNvSpPr/>
          <p:nvPr/>
        </p:nvSpPr>
        <p:spPr>
          <a:xfrm>
            <a:off x="6425270" y="1733040"/>
            <a:ext cx="1544455" cy="3299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30A0CAF8-F7AC-871E-02F9-C360B1ACB264}"/>
              </a:ext>
            </a:extLst>
          </p:cNvPr>
          <p:cNvSpPr txBox="1"/>
          <p:nvPr/>
        </p:nvSpPr>
        <p:spPr>
          <a:xfrm>
            <a:off x="7738717" y="37344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（輸出額の大きい順）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528E7E3A-B193-34DA-336F-3E484BA18064}"/>
              </a:ext>
            </a:extLst>
          </p:cNvPr>
          <p:cNvSpPr txBox="1"/>
          <p:nvPr/>
        </p:nvSpPr>
        <p:spPr>
          <a:xfrm>
            <a:off x="6559825" y="6100930"/>
            <a:ext cx="55062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出所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若杉・戸堂・佐藤・松浦・伊藤・田中</a:t>
            </a:r>
            <a:r>
              <a:rPr kumimoji="1" lang="en-US" altLang="ja-JP" sz="1600" dirty="0"/>
              <a:t>(2011)</a:t>
            </a:r>
            <a:endParaRPr kumimoji="1" lang="ja-JP" altLang="en-US" sz="16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F4D36DEA-F136-547C-F175-B6AF8D39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xmlns="" id="{869A5131-8860-22F7-DEA9-CC252EE368B9}"/>
              </a:ext>
            </a:extLst>
          </p:cNvPr>
          <p:cNvSpPr/>
          <p:nvPr/>
        </p:nvSpPr>
        <p:spPr>
          <a:xfrm>
            <a:off x="485097" y="1203003"/>
            <a:ext cx="3022600" cy="2128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xmlns="" id="{FCBC255F-C36A-4394-B98D-9C4B9FFA1F4F}"/>
              </a:ext>
            </a:extLst>
          </p:cNvPr>
          <p:cNvSpPr/>
          <p:nvPr/>
        </p:nvSpPr>
        <p:spPr>
          <a:xfrm>
            <a:off x="1996397" y="1203002"/>
            <a:ext cx="3231586" cy="2104461"/>
          </a:xfrm>
          <a:prstGeom prst="ellipse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B226478C-321E-A265-8579-BF65F6A0EED6}"/>
              </a:ext>
            </a:extLst>
          </p:cNvPr>
          <p:cNvSpPr txBox="1"/>
          <p:nvPr/>
        </p:nvSpPr>
        <p:spPr>
          <a:xfrm>
            <a:off x="3977597" y="1665346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輸入</a:t>
            </a:r>
            <a:endParaRPr kumimoji="1" lang="en-US" altLang="ja-JP" sz="2800" dirty="0"/>
          </a:p>
          <a:p>
            <a:r>
              <a:rPr lang="en-US" altLang="ja-JP" sz="2800" dirty="0"/>
              <a:t>5.1</a:t>
            </a:r>
            <a:r>
              <a:rPr lang="ja-JP" altLang="en-US" sz="2800" dirty="0"/>
              <a:t>万社</a:t>
            </a:r>
            <a:endParaRPr lang="en-US" altLang="ja-JP" sz="2800" dirty="0"/>
          </a:p>
          <a:p>
            <a:r>
              <a:rPr kumimoji="1" lang="en-US" altLang="ja-JP" sz="2800" dirty="0"/>
              <a:t>43%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B4A0BF05-FEEF-38A6-0097-935B8E28A397}"/>
              </a:ext>
            </a:extLst>
          </p:cNvPr>
          <p:cNvSpPr txBox="1"/>
          <p:nvPr/>
        </p:nvSpPr>
        <p:spPr>
          <a:xfrm>
            <a:off x="2286051" y="1533033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輸出入</a:t>
            </a:r>
            <a:endParaRPr kumimoji="1" lang="en-US" altLang="ja-JP" sz="2800" dirty="0"/>
          </a:p>
          <a:p>
            <a:r>
              <a:rPr lang="en-US" altLang="ja-JP" sz="2800" dirty="0"/>
              <a:t>4.5</a:t>
            </a:r>
            <a:r>
              <a:rPr lang="ja-JP" altLang="en-US" sz="2800" dirty="0"/>
              <a:t>万社</a:t>
            </a:r>
            <a:endParaRPr lang="en-US" altLang="ja-JP" sz="2800" dirty="0"/>
          </a:p>
          <a:p>
            <a:r>
              <a:rPr kumimoji="1" lang="en-US" altLang="ja-JP" sz="2800" dirty="0"/>
              <a:t>38%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95475092-146C-0DCE-789A-2634E59595C4}"/>
              </a:ext>
            </a:extLst>
          </p:cNvPr>
          <p:cNvSpPr txBox="1"/>
          <p:nvPr/>
        </p:nvSpPr>
        <p:spPr>
          <a:xfrm>
            <a:off x="594505" y="1665345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輸出</a:t>
            </a:r>
            <a:endParaRPr kumimoji="1" lang="en-US" altLang="ja-JP" sz="2800" dirty="0"/>
          </a:p>
          <a:p>
            <a:r>
              <a:rPr lang="en-US" altLang="ja-JP" sz="2800" dirty="0"/>
              <a:t>2.3</a:t>
            </a:r>
            <a:r>
              <a:rPr lang="ja-JP" altLang="en-US" sz="2800" dirty="0"/>
              <a:t>万社</a:t>
            </a:r>
            <a:endParaRPr lang="en-US" altLang="ja-JP" sz="2800" dirty="0"/>
          </a:p>
          <a:p>
            <a:r>
              <a:rPr kumimoji="1" lang="en-US" altLang="ja-JP" sz="2800" dirty="0"/>
              <a:t>19%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5FFBDA5C-67AF-4ED0-A8E4-81376D129F14}"/>
              </a:ext>
            </a:extLst>
          </p:cNvPr>
          <p:cNvSpPr txBox="1"/>
          <p:nvPr/>
        </p:nvSpPr>
        <p:spPr>
          <a:xfrm>
            <a:off x="300496" y="977110"/>
            <a:ext cx="3420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11.9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万社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2017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ja-JP" altLang="en-US" sz="28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xmlns="" id="{75B170BB-C486-EF8F-F25E-1471D589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2" y="3296905"/>
            <a:ext cx="5172420" cy="34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xmlns="" id="{9716FA9D-6143-FEA4-E1C5-6EE9C2A9B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51" y="2027014"/>
            <a:ext cx="6530717" cy="45100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2ABDBBB-C7ED-5921-4D1B-B5CB4E08C43A}"/>
              </a:ext>
            </a:extLst>
          </p:cNvPr>
          <p:cNvSpPr txBox="1"/>
          <p:nvPr/>
        </p:nvSpPr>
        <p:spPr>
          <a:xfrm>
            <a:off x="6659217" y="642385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輸出入額による</a:t>
            </a:r>
            <a:r>
              <a:rPr kumimoji="1" lang="en-US" altLang="ja-JP" dirty="0"/>
              <a:t>10</a:t>
            </a:r>
            <a:r>
              <a:rPr kumimoji="1" lang="ja-JP" altLang="en-US" dirty="0"/>
              <a:t>分位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0F554A-FD39-CC34-39B1-B06470BA0E06}"/>
              </a:ext>
            </a:extLst>
          </p:cNvPr>
          <p:cNvSpPr txBox="1"/>
          <p:nvPr/>
        </p:nvSpPr>
        <p:spPr>
          <a:xfrm>
            <a:off x="9558373" y="387038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輸出入額による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分位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855CE032-72E2-0BC2-6482-636608D87290}"/>
              </a:ext>
            </a:extLst>
          </p:cNvPr>
          <p:cNvSpPr txBox="1"/>
          <p:nvPr/>
        </p:nvSpPr>
        <p:spPr>
          <a:xfrm>
            <a:off x="6722548" y="2622641"/>
            <a:ext cx="259251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品目・相手国ペア数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</a:rPr>
              <a:t>品目数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</a:rPr>
              <a:t>相手国数</a:t>
            </a:r>
            <a:endParaRPr kumimoji="1" lang="en-US" altLang="ja-JP" sz="2000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xmlns="" id="{0337046F-A1EE-A900-B6F7-2A46F415383B}"/>
              </a:ext>
            </a:extLst>
          </p:cNvPr>
          <p:cNvCxnSpPr>
            <a:cxnSpLocks/>
          </p:cNvCxnSpPr>
          <p:nvPr/>
        </p:nvCxnSpPr>
        <p:spPr>
          <a:xfrm>
            <a:off x="9380056" y="2732677"/>
            <a:ext cx="541373" cy="218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4A032CD3-0F1B-A05E-E1F3-92F7DAC12D29}"/>
              </a:ext>
            </a:extLst>
          </p:cNvPr>
          <p:cNvCxnSpPr>
            <a:cxnSpLocks/>
          </p:cNvCxnSpPr>
          <p:nvPr/>
        </p:nvCxnSpPr>
        <p:spPr>
          <a:xfrm flipH="1">
            <a:off x="5997955" y="3324321"/>
            <a:ext cx="724593" cy="9758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22033B35-E227-5C08-3D19-07B7AA180C0F}"/>
              </a:ext>
            </a:extLst>
          </p:cNvPr>
          <p:cNvSpPr txBox="1"/>
          <p:nvPr/>
        </p:nvSpPr>
        <p:spPr>
          <a:xfrm>
            <a:off x="8883100" y="172998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Bernard et.al, 2018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xmlns="" id="{1F993AE9-94D2-DA82-3882-016B71AB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EBC05D30-F2BA-CAFC-681F-E23C0CDC5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" y="2916546"/>
            <a:ext cx="5822391" cy="380492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84722D12-0095-080D-6E7B-778359FBCFF0}"/>
              </a:ext>
            </a:extLst>
          </p:cNvPr>
          <p:cNvSpPr txBox="1"/>
          <p:nvPr/>
        </p:nvSpPr>
        <p:spPr>
          <a:xfrm>
            <a:off x="1126829" y="6352143"/>
            <a:ext cx="3344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国・品目数による企業分布</a:t>
            </a:r>
            <a:endParaRPr lang="ja-JP" altLang="en-US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xmlns="" id="{3A31F6DE-37B7-AF63-8202-52B57BCC744E}"/>
              </a:ext>
            </a:extLst>
          </p:cNvPr>
          <p:cNvSpPr/>
          <p:nvPr/>
        </p:nvSpPr>
        <p:spPr>
          <a:xfrm>
            <a:off x="775252" y="3476390"/>
            <a:ext cx="4114799" cy="2417514"/>
          </a:xfrm>
          <a:custGeom>
            <a:avLst/>
            <a:gdLst>
              <a:gd name="connsiteX0" fmla="*/ 0 w 3945834"/>
              <a:gd name="connsiteY0" fmla="*/ 1510748 h 1510748"/>
              <a:gd name="connsiteX1" fmla="*/ 1798982 w 3945834"/>
              <a:gd name="connsiteY1" fmla="*/ 1361661 h 1510748"/>
              <a:gd name="connsiteX2" fmla="*/ 3279913 w 3945834"/>
              <a:gd name="connsiteY2" fmla="*/ 1013791 h 1510748"/>
              <a:gd name="connsiteX3" fmla="*/ 3945834 w 3945834"/>
              <a:gd name="connsiteY3" fmla="*/ 0 h 151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5834" h="1510748">
                <a:moveTo>
                  <a:pt x="0" y="1510748"/>
                </a:moveTo>
                <a:cubicBezTo>
                  <a:pt x="626165" y="1477617"/>
                  <a:pt x="1252330" y="1444487"/>
                  <a:pt x="1798982" y="1361661"/>
                </a:cubicBezTo>
                <a:cubicBezTo>
                  <a:pt x="2345634" y="1278835"/>
                  <a:pt x="2922104" y="1240734"/>
                  <a:pt x="3279913" y="1013791"/>
                </a:cubicBezTo>
                <a:cubicBezTo>
                  <a:pt x="3637722" y="786848"/>
                  <a:pt x="3791778" y="393424"/>
                  <a:pt x="3945834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xmlns="" id="{49F61E62-80B0-B35A-9BEA-4DC6316D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52" y="135770"/>
            <a:ext cx="10611679" cy="10318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2.2</a:t>
            </a:r>
            <a:r>
              <a:rPr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Skewness 2. 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国・品目数の多い企業に国・品目が集中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（国・品目においても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”Happy Few”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6A017597-00B6-E475-BD43-B08FE348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76" y="1167622"/>
            <a:ext cx="6396418" cy="191321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xmlns="" id="{4B6C1335-3748-AF90-82D4-8649649F6BE8}"/>
              </a:ext>
            </a:extLst>
          </p:cNvPr>
          <p:cNvSpPr/>
          <p:nvPr/>
        </p:nvSpPr>
        <p:spPr>
          <a:xfrm>
            <a:off x="11574423" y="2419428"/>
            <a:ext cx="541373" cy="1943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89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A197E80-6B09-7D79-7690-615774B8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8305800" cy="900929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2.3 Skewness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の要因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608AC5BC-776C-1842-6E9A-1DEE8F78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xmlns="" id="{35AFA5ED-6CD3-2BC1-1FD8-F3B2AA4E2253}"/>
              </a:ext>
            </a:extLst>
          </p:cNvPr>
          <p:cNvSpPr txBox="1">
            <a:spLocks/>
          </p:cNvSpPr>
          <p:nvPr/>
        </p:nvSpPr>
        <p:spPr>
          <a:xfrm>
            <a:off x="405846" y="4435161"/>
            <a:ext cx="11660257" cy="2286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Q1. Skewness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の要因は？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Extensive margin(</a:t>
            </a: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国・品目数</a:t>
            </a:r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と企業の　　</a:t>
            </a:r>
            <a:endParaRPr kumimoji="1"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生産性と</a:t>
            </a: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の相関</a:t>
            </a:r>
            <a:endParaRPr kumimoji="1"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Q2. IIT</a:t>
            </a: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増減の要因？⇒</a:t>
            </a:r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Unit value (price)</a:t>
            </a: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による</a:t>
            </a:r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Horizontal/Vertical </a:t>
            </a: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kumimoji="1"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IIT</a:t>
            </a: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の分割⇒輸出入による企業の</a:t>
            </a:r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reorganization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CC9C05F6-F4D6-C9E4-1A39-579DB2A4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654351" y="1115566"/>
            <a:ext cx="8673497" cy="32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0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CCF641-E9F0-795D-D7B4-EA833805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6" y="600006"/>
            <a:ext cx="10217425" cy="787814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輸送インフラと企業の輸出入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(New)</a:t>
            </a:r>
            <a:endParaRPr kumimoji="1" lang="ja-JP" altLang="en-US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66C52A3-8F4C-9E58-CA94-74B0A74F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22" y="4924373"/>
            <a:ext cx="11678356" cy="95039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Q4. </a:t>
            </a:r>
            <a:r>
              <a:rPr kumimoji="1" lang="ja-JP" altLang="en-US" dirty="0"/>
              <a:t>企業データと利用港湾との紐付け：利用港湾・空港数、港湾・空港へのアクセス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貿易費用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と企業の輸出入選択（国、品目）との相関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3C1DCCCB-142E-2292-88AD-DCA6412B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94" y="2288822"/>
            <a:ext cx="5045767" cy="226890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B54A3341-8D7C-D0BF-AC71-955FBCA1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AE7CB57D-F7EB-22F7-7E3C-5D9606B579D5}"/>
              </a:ext>
            </a:extLst>
          </p:cNvPr>
          <p:cNvSpPr txBox="1"/>
          <p:nvPr/>
        </p:nvSpPr>
        <p:spPr>
          <a:xfrm>
            <a:off x="1262626" y="6010587"/>
            <a:ext cx="10658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Ito and Shirai, 2023, “City-specific determinants of cross-boarder M&amp;A”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112CB436-B1C7-0D3F-012B-16EAB269E88C}"/>
              </a:ext>
            </a:extLst>
          </p:cNvPr>
          <p:cNvSpPr txBox="1"/>
          <p:nvPr/>
        </p:nvSpPr>
        <p:spPr>
          <a:xfrm>
            <a:off x="1262626" y="1520481"/>
            <a:ext cx="6385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多くの港湾を利用する企業は少数の企業</a:t>
            </a:r>
          </a:p>
        </p:txBody>
      </p:sp>
    </p:spTree>
    <p:extLst>
      <p:ext uri="{BB962C8B-B14F-4D97-AF65-F5344CB8AC3E}">
        <p14:creationId xmlns:p14="http://schemas.microsoft.com/office/powerpoint/2010/main" val="107365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12F52B7-0156-95C6-6CB6-959BC05DC2F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輸出と輸入の正の相関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64E89D1-9841-7224-E6A3-8D2DC753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2190750"/>
            <a:ext cx="10515600" cy="3233392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観察事実：「輸出相手国数と輸入相手国数の相関が高い」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Q.5 Low-wage</a:t>
            </a:r>
            <a:r>
              <a:rPr lang="ja-JP" altLang="en-US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国からの輸入拡大→企業の</a:t>
            </a: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reorganization</a:t>
            </a:r>
            <a:r>
              <a:rPr lang="ja-JP" altLang="en-US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（生産性上昇、高価格財への生産シフト）→輸出国・品目の拡大・</a:t>
            </a: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Unit</a:t>
            </a:r>
            <a:r>
              <a:rPr lang="ja-JP" altLang="en-US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value</a:t>
            </a:r>
            <a:r>
              <a:rPr lang="ja-JP" altLang="en-US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の増加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ja-JP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Bernard, Fort, </a:t>
            </a:r>
            <a:r>
              <a:rPr lang="en-US" altLang="ja-JP" sz="2800" dirty="0" err="1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Smeets</a:t>
            </a:r>
            <a:r>
              <a:rPr lang="en-US" altLang="ja-JP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, and </a:t>
            </a:r>
            <a:r>
              <a:rPr lang="en-US" altLang="ja-JP" sz="2800" dirty="0" err="1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Warzynski</a:t>
            </a:r>
            <a:r>
              <a:rPr lang="en-US" altLang="ja-JP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, 2023. Heterogeneous Globalization: Offshoring and </a:t>
            </a:r>
            <a:r>
              <a:rPr lang="en-US" altLang="ja-JP" sz="2800" dirty="0" err="1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Reoganization</a:t>
            </a:r>
            <a:r>
              <a:rPr lang="en-US" altLang="ja-JP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,</a:t>
            </a:r>
            <a:r>
              <a:rPr lang="ja-JP" altLang="en-US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mimeo. (Denmark)</a:t>
            </a:r>
          </a:p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4D68CD25-07AB-B06D-D04C-5C908D77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D3D7-484E-41BF-B54B-8259ACB1C4E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6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743</Words>
  <Application>Microsoft Office PowerPoint</Application>
  <PresentationFormat>ワイド画面</PresentationFormat>
  <Paragraphs>142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ＭＳ Ｐゴシック</vt:lpstr>
      <vt:lpstr>ＭＳ Ｐ明朝</vt:lpstr>
      <vt:lpstr>游ゴシック</vt:lpstr>
      <vt:lpstr>游ゴシック Light</vt:lpstr>
      <vt:lpstr>游明朝</vt:lpstr>
      <vt:lpstr>Arial</vt:lpstr>
      <vt:lpstr>Cambria Math</vt:lpstr>
      <vt:lpstr>Times New Roman</vt:lpstr>
      <vt:lpstr>Office テーマ</vt:lpstr>
      <vt:lpstr>伊藤恵子・遠藤正寛・大久保敏弘 笹原彰・神事直人・松浦寿幸 　　　 「輸出入申告データを利用した日本の国際貿易の実態の検証」</vt:lpstr>
      <vt:lpstr>輸出入申告データ（New!)</vt:lpstr>
      <vt:lpstr>輸出入申告データによる日本の輸出入の解剖</vt:lpstr>
      <vt:lpstr>1. 輸出入額の構成＆変動：Extensive/Intensive Margin の検証</vt:lpstr>
      <vt:lpstr>PowerPoint プレゼンテーション</vt:lpstr>
      <vt:lpstr>2.2 Skewness 2. 国・品目数の多い企業に国・品目が集中 （国・品目においても”Happy Few”）</vt:lpstr>
      <vt:lpstr>2.3 Skewnessの要因 </vt:lpstr>
      <vt:lpstr>3. 輸送インフラと企業の輸出入(New)</vt:lpstr>
      <vt:lpstr>4. 輸出と輸入の正の相関</vt:lpstr>
      <vt:lpstr>5. 申告データと企活調査との接続（New!)</vt:lpstr>
      <vt:lpstr>6. 輸出入企業のPremia（先行研究との比較)</vt:lpstr>
      <vt:lpstr>7. PremiaとCausality</vt:lpstr>
      <vt:lpstr>8. 研究の発展：輸出入申告データとMicro Dataとの接続</vt:lpstr>
      <vt:lpstr>Ending: 行政機関への要望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コメント： 輸出入申告データを利用した日本の国際貿易の実態の検証</dc:title>
  <dc:creator>Ryuhei Wakasugi</dc:creator>
  <cp:lastModifiedBy>Ryuhei Wakasugi</cp:lastModifiedBy>
  <cp:revision>70</cp:revision>
  <cp:lastPrinted>2024-05-26T01:15:55Z</cp:lastPrinted>
  <dcterms:created xsi:type="dcterms:W3CDTF">2024-04-10T12:25:05Z</dcterms:created>
  <dcterms:modified xsi:type="dcterms:W3CDTF">2024-05-26T01:16:18Z</dcterms:modified>
</cp:coreProperties>
</file>