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333"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299" r:id="rId37"/>
  </p:sldIdLst>
  <p:sldSz cx="17340263"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1pPr>
    <a:lvl2pPr marL="0" marR="0" indent="228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2pPr>
    <a:lvl3pPr marL="0" marR="0" indent="457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3pPr>
    <a:lvl4pPr marL="0" marR="0" indent="685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4pPr>
    <a:lvl5pPr marL="0" marR="0" indent="9144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5pPr>
    <a:lvl6pPr marL="0" marR="0" indent="11430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6pPr>
    <a:lvl7pPr marL="0" marR="0" indent="13716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7pPr>
    <a:lvl8pPr marL="0" marR="0" indent="16002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8pPr>
    <a:lvl9pPr marL="0" marR="0" indent="182880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ヒラギノ角ゴ ProN W6"/>
          <a:ea typeface="ヒラギノ角ゴ ProN W6"/>
          <a:cs typeface="ヒラギノ角ゴ ProN W6"/>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ヒラギノ角ゴ ProN W6"/>
          <a:ea typeface="ヒラギノ角ゴ ProN W6"/>
          <a:cs typeface="ヒラギノ角ゴ ProN W6"/>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ヒラギノ角ゴ ProN W6"/>
          <a:ea typeface="ヒラギノ角ゴ ProN W6"/>
          <a:cs typeface="ヒラギノ角ゴ ProN W6"/>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ヒラギノ角ゴ ProN W6"/>
          <a:ea typeface="ヒラギノ角ゴ ProN W6"/>
          <a:cs typeface="ヒラギノ角ゴ ProN W6"/>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57"/>
    <p:restoredTop sz="94720"/>
  </p:normalViewPr>
  <p:slideViewPr>
    <p:cSldViewPr snapToGrid="0">
      <p:cViewPr varScale="1">
        <p:scale>
          <a:sx n="60" d="100"/>
          <a:sy n="60" d="100"/>
        </p:scale>
        <p:origin x="184"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07:01:27.76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1,'53'0,"-1"0,8 0,3 0,12 0,5 0,-15 0,2 0,3 0,7 0,2 0,1 0,0 0,0 0,-2 0,24 0,-6 0,-19 0,-4 0,-13 0,0 0,4 0,2 0,9 0,2 0,-1 0,-1 0,-10 0,-3 0,26 0,-35 0,-3 0,14 0,28 0,-38 0,0 0,38 0,-26 0,-27 0,-17 0,-4 0,-11 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45.15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2484 4690,'-77'0,"1"0,9 0,-3 0,-4 0,-18-1,-4-1,-4-3,12-2,-3-2,-2-2,0-4,14-1,-1-2,0-2,1-3,1-2,-16-10,1-3,2-4,5-3,9 0,2-4,5-2,5-2,-8-16,8-3,7-3,11 4,8-2,5-3,6-5,8-4,2-2,2-5,4-2,5-1,4 20,4 0,4-2,5 1,7-7,5 0,7 0,7-2,6 6,8-2,5 0,5 0,4 1,-10 16,4 0,2 1,4-1,1 1,3 1,2 0,0 1,4 0,1 1,3 0,1 1,2 0,1 1,1 0,-3 4,2-1,2 1,1 0,1 1,1 1,0 2,0 0,0 3,-1 2,1 1,0 2,1 0,0 2,0 1,0 2,1 0,-1 2,-2 1,1 1,0 2,0 0,0 2,0 1,-1 1,0 2,-1 2,3 0,-1 2,1 1,-2 2,1 2,-2 1,-1 2,-1 2,17 1,-2 2,-2 3,0 3,-2 3,-1 2,-8 3,0 3,-1 2,-2 2,0 3,-2 2,9 6,-1 3,-1 3,-3 4,-2 4,-4 3,-2 5,-2 3,-2 3,-3 2,-4 2,-3 3,-2 1,-3 3,-2 0,8 13,-3 3,-5 1,-4 2,-6-2,-4 1,-4 2,-4-2,-5-5,-3-1,-3 0,-2 0,3 22,-4-1,-6 1,-5 0,-7 0,-10 0,-4-23,-6 0,-5 0,-7 0,-12 8,-7 0,-7-1,-6-2,3-9,-6-1,-5-1,-2-1,-2-2,7-8,-3-1,-2-1,-2-1,0-1,-1-2,-1-1,-1-1,-1-1,-1-2,-1-1,-1-2,0-2,-1-2,-1-2,-1-2,1-1,0-1,-10 2,-1-2,1-3,0-1,0-3,5-3,-1-2,1-2,1-1,2-2,-14 1,1-2,3-2,4-2,-9-1,5-3,6-2,17-2,3-1,9-1,-39-1,60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46.43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3554 3901,'-99'0,"17"0,-12 0,4 0,-7 0,-7 0,27 0,-4 0,-2 0,-2 0,-2 0,6 0,-2 1,-1-1,-1 0,0-1,0 0,-1-1,0-1,-1 0,1-1,1-1,1-1,-11-2,2-1,1-1,2-3,2-3,-10-6,3-3,3-4,5-3,-6-11,7-5,6-4,15 2,6-4,4-2,9 3,4-1,5-2,-3-20,8-3,4 1,6-2,4 0,6-1,1-10,10-4,9 24,8-3,7-1,6 7,6-1,7-1,5 0,3 3,6 0,6-1,3 1,5 0,-10 13,4-1,2 1,3 1,3-1,3 1,3 0,-4 5,4-1,3 1,2-1,2 1,1 1,2 0,0 1,1 1,-3 3,2-1,1 1,2 0,0 2,1 0,1 0,1 2,-1 1,2 1,-7 4,2 0,0 1,1 0,1 2,0 0,0 2,0 0,0 1,0 1,-1 1,7-1,0 1,1 1,0 0,0 2,-1 1,0 2,-2 2,-1 1,-1 3,7 0,0 2,-2 2,-1 2,-1 2,-1 3,-2 3,-1 4,3 2,0 4,-2 2,-1 3,-3 4,-2 4,-3 4,2 6,-2 5,-4 5,-2 3,-5 4,-3 4,-7 2,-3 5,-4 3,-4 3,-3 2,-4 2,-3 2,-4 3,-4 2,-3 2,-3 0,-2 0,-4-1,-2 1,-3 1,-4 0,-3 0,-3 0,-3 13,-5 1,-4 0,-6-1,-5-1,-5 0,-6-1,-4-1,-6-1,-6-4,3-16,-4 0,-4-3,-4-1,-2-3,-4-3,-7 0,-4-3,-4-2,-2-3,-3-2,0-2,-5-2,-2-3,-3-2,-1-2,-1-3,0-3,-2-2,-2-3,-1-2,0-2,1-2,-1-2,5-2,-1-1,0-2,1-2,0-1,2 0,-10 0,0-2,2-2,1 0,2-1,9-2,1 0,1-2,3 0,2 1,-30 2,5-1,10-1,1-2,12 0,-15 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47.80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2829 3638,'-77'0,"0"0,11 1,-4 0,-4-3,2-2,-4-2,-3-2,0-4,-13-4,-2-4,-1-4,-1-3,13 0,-1-3,0-3,0-2,0-3,-1-4,-1-4,1-2,2-2,3 1,6 1,2 0,2-1,2-1,2 1,-7-7,2 0,4 0,5 0,-4-9,6 0,8 0,0-19,12-2,7-3,16-4,19 27,10-1,11 0,19-11,16-1,12 1,-17 28,8-1,4 1,6 0,3 0,3 0,-2 4,5 0,3 1,4-1,1 1,3 0,0 1,1 1,-10 4,2 1,1 0,1 1,1 0,1 0,1 1,1 0,1 2,0 0,-3 1,2 1,1 1,1 0,1 1,0 0,0 1,1 1,-1 1,1 1,-1 1,0 1,0 1,0 1,1 0,0 2,-1 0,1 2,0 0,-1 1,0 1,0 2,5-1,0 1,0 1,0 1,-1 1,1 1,-1 1,0 2,0 1,-1 1,-2 2,-1 0,1 2,0 1,-1 1,0 1,-1 1,-1 2,-1 0,-2 2,12 3,-2 1,0 2,-2 1,-1 2,-1 1,-3 2,-1 0,2 2,-3 2,0 1,-3 2,-1 0,-3 2,-2 2,2 2,-3 2,-2 2,-2 0,-3 1,-2-1,16 11,-3 0,-4 0,-4 1,9 10,-5 0,-7 3,-15-5,-5 2,-6 2,5 24,-13 4,-18-24,-5 2,-6 1,-5 2,-7 2,-8 0,-14 11,-10 0,-10 1,-2-11,-8 0,-5 1,-7 0,10-15,-5 0,-3 1,-4-1,-2 1,-1 0,0-1,-2 1,-3 0,-2 0,-1 0,-2-1,-1-1,5-3,-1-1,-2 0,-1 0,-1-1,-1-1,-2-1,0-1,4-3,0-2,-2 1,0-2,-2 0,0-2,-1-1,0-1,-1-2,-2 0,-1-3,0 0,-2-2,0-1,0-1,-1-2,0-1,-1-1,7-4,0-1,-1-1,0-2,0 0,-1-2,0 0,0-1,0-1,0-1,-1 0,0-2,0 0,-1-1,0-2,1 1,0-2,0 0,1-1,1 0,-4 0,1-1,0-1,0 0,1-1,1 0,0-1,2 0,0 0,-14 0,0-1,1 0,2-1,1 0,2 0,2-1,-1 1,2-1,2-1,2 1,3-1,3 0,-19-1,4 0,4-1,4 0,-9-2,5 0,8-1,-3-2,12-1,-9-9,49 1,24 7,12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50.48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1,'63'0,"1"0,20 0,8 0,-9 0,6 0,1 0,5 0,2 0,0 0,1 0,0 0,-1 0,-5 0,0 0,-4 0,-10 0,-4 0,-2 0,21 0,-9 0,-24 0,-8 0,8 0,-35 0,-15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51.91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1,'82'0,"-24"0,5 0,26 0,7 0,-26 0,2 0,1 0,3 0,2 0,-1 0,0 0,-1 0,-1 0,-7 0,-1 0,-2 0,22 0,-6 0,-21 0,-5 0,16 0,-32 0,-17 0,-11 0,-2 0,8 0,17 0,19 0,17 0,2 0,-15 0,-14 0,-25 0,-7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55.26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1 740,'61'0,"0"0,1 0,6 0,5 0,6 0,7 0,4 0,4 0,-1 0,4 0,4 0,2 0,2 0,-20 0,1 0,3 0,0 0,2 0,0 0,1 0,-4 0,1 0,1 0,1 0,0 0,1 0,0 0,-1 0,4 0,-1 0,1 0,1 0,-1 0,1 0,-1 0,1 0,0 0,1 0,-1 0,1 0,0 0,-1 0,1 0,-1 0,1 0,-1 0,1 0,-1 0,0 0,1 0,-2 0,1 0,-3 0,1 0,-1 0,0 0,-1 0,1 0,-1 0,-1 0,10-1,0 0,0 0,-1 0,-1 0,0 0,-1 0,-5 1,-1-1,0 1,0-1,-2 1,0 0,-1 0,7 1,0-1,-2 1,0 0,-1 0,-1 1,-4-1,-1 0,-1 0,-1 1,0-1,-1 1,10 1,-1 0,-1 0,-1 0,0-1,-4 0,1-1,-1 0,-1 0,0 0,14-1,0 0,-1 0,0 0,-1 0,-1 0,0 0,0 0,0-1,0 0,-1-1,0 0,-2 0,-1-1,0 0,0-1,-4 0,1-1,-2 0,0 0,-4 0,-1 0,-1-1,1 1,2 0,1 1,0-1,0 0,0 1,0-1,0 1,2 0,5 0,1 1,1-1,0 0,4 0,0 0,1 0,0 0,-18 1,0 1,0 0,0 0,1 0,2 0,1 1,0 0,0-1,0 1,-1 0,0 1,0-1,0 0,-1 1,0 0,0 0,-1 0,0 0,1 0,-3 0,1 0,-1 0,1 0,0 0,0 0,1 0,-1 0,1 0,-1 0,-1 0,-1 0,1 0,-1 0,0 0,17 0,-1 0,0 0,-1 0,-3 0,0 0,-2 0,-1 0,-6 0,-1 0,-1 0,-1 0,-3 0,0 0,-2 0,0 0,20-1,-2-1,-1 0,-8-1,-1 0,-2-2,-4 0,-3-2,-1-1,23-6,-4-1,-10 0,-3 0,-7 0,-2-1,-7 3,0 0,-1 1,0 0,-3-1,0 0,0 0,0-2,2 0,0-1,-3-1,-2 0,-3 1,-3 2,31-10,-24 8,-19 5,-7 1,7-1,10-3,7-2,-6 4,-14 1,-11 4,-8 4,-1-1,4 1,2-1,-2-2,-4-1,-7 0,-4-2,-2-3,3-9,8-17,-6 17,4-5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38.81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0 117,'66'0,"-1"0,1 0,8 0,5 0,2 0,6 0,4 0,2 0,-4 0,3 0,2 0,2 0,0 0,-10 0,1 0,2 0,-1 0,1 0,0 0,0 0,1 0,0 0,-1 0,1 0,-1 0,0 0,-1 0,0 0,0 0,0 0,-1 0,-1 0,0 0,0 0,-1 0,0 0,-1 0,13 0,0 0,-1 0,-1 0,-1 0,-4 0,0 0,-2 0,0 0,-2 0,13 0,-1 1,-2-1,-2-1,-9 1,-1-1,-2-1,-2 0,17 0,-3-2,-3 0,-9-1,-3 0,-2-1,24-3,-4 0,-12 1,-3 1,-8 1,-2-1,-7 3,-2-1,-5 1,-2-1,-4 1,-2 0,41 0,-12 0,-9 3,-10 1,-10 0,-9 0,-9 0,-11 0,-7 0,-6-2,-1-1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43.44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1,'84'0,"-28"0,5 0,26 0,8 0,-15 0,5 0,2 0,-13 0,2 0,2 0,0 0,3 0,2 0,0 0,0 0,-2 0,1 0,-2 0,1 0,-2 0,0 0,0 0,-1 0,-1 0,-2 0,1 0,-1 0,1 0,-1 0,0 0,0 0,25 2,0 0,-1 2,-5 1,0 2,-2 0,-1 1,-2 0,0 2,1 1,0 2,-1-1,-3 1,-1 0,1-1,0 0,1-1,-1 0,-1 2,0 0,-1-1,-3 0,0-1,-2 0,-3-1,-2-1,-1 0,-4 0,-3 0,0-1,25 2,-2 0,-5-1,-1 0,-2 1,1-1,-1 1,1-1,0 1,0 0,1-1,1 1,1 2,1-1,2 2,2-2,5-1,1 0,-3-1,0-1,-1-3,-2-1,-8-1,-2-1,-5 1,-1-2,0 0,-1-2,-4 1,-1 0,1 0,-1 0,-6 0,-1 0,-6 0,-1 0,-2 0,-2 0,47-3,2-5,-50 1,2-2,1-1,1-1,1 1,-1-1,-1 0,-2 2,40-4,-21 5,-18 2,-17 3,-13-1,-8 2,1 2,12-2,11-2,5-3,-2 0,-11 2,-12 0,-7 1,-6-4,-4-7,-3-6,3 9,-3-1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50.94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0,'54'0,"26"0,-26 0,4 0,13 0,1 0,2 0,-1 0,-6 0,-4 0,33 0,-30 0,-25 0,-11 0,-17 0,-2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52.31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1,'52'0,"1"0,2 0,1 0,0 0,2 0,0 0,0 0,-2 0,-1 0,-2 0,0 0,0 0,-2 0,45 0,-4 7,-17 2,-18 2,-16 2,-15-6,-8-2,-2-2,11-3,13 0,5 0,-14 0,-14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07:01:29.71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0,'92'0,"-4"0,-1 0,-8 0,3 0,1 0,0 0,-16 0,-18 0,-15 0,-11 0,-11 0,-6 0,-6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53.91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1,'83'0,"-15"0,9 0,-12 0,5 0,2 0,17 0,5 0,1 0,-21 0,1 0,0 0,1 0,2 2,0 0,0 1,-1 1,0 0,-1 0,0 1,-1 0,18 2,-2 1,-2 1,-7 0,-2 0,-4 0,17 0,-7-2,-19-2,-7 0,31-1,-37-4,-29 0,-11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54.84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0,'91'0,"-26"0,7 0,20 0,5 0,-26 0,0 0,1 0,-2 0,1 0,-1 0,30 0,-4 0,-12 0,-4 0,-11 0,-7 0,23 0,-42 0,-23 0,-13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2:57.14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00.25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1,'71'0,"12"0,-31 0,2 0,6 0,3 0,4 0,2 0,5 0,2 0,4 0,2 0,3 0,0 0,1 2,-2 1,-2 1,-1 1,-2 0,0-1,-2 1,-1-1,-1-2,-1 0,-4-2,-2 0,-7 0,-3 0,36 0,-17 0,-16 0,-13 0,-9 0,-10 0,-16 0,-4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07.8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1,'54'0,"1"0,6 0,2 0,14 0,3 0,11 0,3 0,-27 0,1 0,1 0,4 0,0 0,2 0,2 0,1 0,1 0,1 0,0 0,1 0,1 0,0 0,-1 0,-2 0,-2 0,-1 0,-7 0,-1 0,-1 0,23 2,-2 0,-9 0,-1 1,-3 1,0 2,-3 0,-1 1,-7-2,-3 0,-6 1,-4 0,33 2,-16-4,-4 0,0 0,5 2,7 1,4 0,4-4,0-1,-2-2,-1 0,1 0,2 0,-5 0,-12 0,-19 0,-16 0,-12 0,-9 0,-6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15.29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14,'93'0,"-1"0,-15 0,4 0,4 0,-8 0,2 0,3 0,0 0,4 0,2 0,1 0,0 0,-1 0,2 0,-2 0,-1 0,-6 0,-1 0,-2 0,-1 0,16 0,-2 0,-3 0,-7 0,-2 0,-2 0,22 0,-4 0,-9 0,-2 0,-11 0,-2 0,-8 0,-2 0,-5 0,-2 0,41 0,-2 0,-5 0,-8 0,-12-3,-12-1,-9 1,0 0,4 3,4 0,2 0,7 0,0 0,4 0,-3 0,-9 0,-9 3,-13 0,-10-2,-12 1,-6-4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17.77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1454 2196,'-88'0,"38"0,-1 0,-10 0,-2 0,-11 0,-1 0,-4-1,-1-3,0-5,2-5,4-6,4-7,4-7,5-7,5-3,4-2,6-1,4-2,5 1,4-1,5 2,4-1,2 1,4 1,-8-44,12 1,10 36,2-3,5-8,5-5,11-17,10-4,-2 23,6-1,4 1,8-5,5 2,3 1,4 0,2 2,3 4,-4 9,2 4,-1 4,23-14,0 10,-5 15,-1 8,-4 9,0 6,-1 4,0 3,0 5,-2 4,-2 4,-2 5,1 5,-2 5,-4 6,-2 5,-5 1,-4 2,-6-2,-3 1,-6 1,-3 2,18 42,-26-32,-3 3,-2 4,-3 3,-4 4,-2 1,-3 5,-2 2,-2 3,-2 2,-1 2,-3 0,-6 1,-4-1,-9-1,-7-2,-9-3,-6-1,-6-3,-3-1,-5-3,-1-2,-2-1,-1-1,-1-4,-1-1,-2-4,1-2,3-4,1-3,2-5,0-3,1-5,0-3,2-5,-1-5,0-3,0-8,4-12,5-3,-9 3,19-17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20.62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83,'0'53,"0"0,0 4,0 2,0 9,0 2,0 3,0 1,0-3,0 0,0-3,0-2,0-9,0-3,0 42,0-9,0-20,3-16,6-12,3-13,1 0,-1-5,-4-5,-1-5,5-4,5 1,9 2,17-3,16 0,18 0,21-1,-37-2,3 0,15 1,4 0,12 2,6-1,-19-1,4 1,2 0,-15-1,2 0,1 0,1 1,9 0,1 0,2 0,1 0,7 0,2-1,1 0,-1 1,-2-1,-1 1,1-1,1 0,-16-2,1 0,0 0,1 0,-1 0,0 0,1 0,-1 0,1-1,0 1,3 0,0-1,1 1,0-1,2 1,4-1,1 1,2-1,-1 1,0 0,0 0,0 1,0 0,0 0,0 1,2 0,0 0,0 1,0 0,-1 0,-3 0,0 1,-1 0,0 1,-1-1,-2 0,-1-1,0 1,0 0,-1 1,-2-1,-1 1,0 0,0-1,0 1,1 0,0 0,0-1,0 1,-1 0,1 0,-1 0,0-1,0 1,-1 0,-1 0,1-1,-1 1,-1-1,0 0,16 0,-1-1,-1 0,-2-1,-7-1,-2-1,-1 0,-1-1,-5 0,0 0,-1-1,-1 0,19-1,-1 0,-1 0,-3 0,-1 0,0 0,-4 0,0 0,-2 0,-2-1,-1-1,-1 1,-4-1,0 0,0 0,-3 0,0 0,0 0,-2 1,0-1,-1 1,30 1,-1 0,0 0,1 0,-28 0,2 0,1 0,0 0,2 0,0 0,7 0,1 0,0 0,0-1,1-1,-1 0,-5-1,-1-1,0-1,1-1,-1-1,1-2,-3 0,0-2,0 0,1 0,0-1,-1 1,1 0,0 0,-1 0,-2 2,0 0,-1 1,-2-1,0 1,-1-1,-3 1,0 0,-2 1,29-5,-2 0,-8 1,-3 1,-7 1,-4-1,-5 1,-1-2,-2-1,-1-1,1 0,0 0,-3 1,1 0,-3 2,-1 1,-4 2,-3 1,40-3,-5 5,-5 0,1 4,-8 0,-14 0,-12 0,-5 0,2 0,-1 0,-6 0,-11 0,-10-5,-7-17,-10-26,-5-28,-1 27,-1-2,-3-3,-2 1,2 4,-2 1,-15-41,5 4,-1-6,12 40,1 0,1-2,1 1,-8-37,7 21,5 22,3 22,3 9,-3 7,0-2,-1-9,1-21,3-18,0-16,0 6,0 17,0 25,0 17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22.36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863 1977,'-78'0,"-4"0,-12 0,-2-2,0-13,7-17,12-20,15-13,10-3,12-4,8-4,9-5,7-2,4 4,4 7,4 13,3 8,1 1,0-10,0-19,3-13,9-4,17 1,-4 46,6 1,8-3,5 1,11-4,4 2,6 1,3 3,2 3,2 2,0 5,1 3,-5 4,1 4,-2 4,2 4,1 6,2 3,3 3,3 4,5 4,1 5,4 8,1 6,2 9,-1 7,-2 10,-3 7,-7 3,-5 4,-9-1,-6 3,-11 0,-7 3,-7-2,-5 2,-5 3,-4 0,-6 3,-2 0,-4 4,-1 0,-3 3,-3 0,-2-3,-5 0,-3-6,-6-2,-3-10,-5-2,-7-4,-4-2,-4-2,-4-2,-1-2,-3-1,-4-2,-1-2,-2-4,-3-5,-2-3,-3-5,-3-3,-3-5,-3-4,-1-3,-1-2,1-2,2-2,1 0,5 0,1 0,6 0,1 0,3 0,1 0,-1 0,0 0,0 1,-1-2,-44-5,17-9,28-6,25-7,15 2,10 11,3 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25.84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1,'82'0,"-30"0,2 0,10 0,4 0,13 0,3 0,3 0,1 0,6 0,0 0,1 0,2 0,-29 0,0 0,2 0,2 0,0 0,1 0,1 0,0 0,0 0,0 0,0 0,-1 0,-1-1,-1 1,0 1,-1-1,0 0,0 1,-1 1,0 1,-1-1,32 3,-1 1,-2 1,-2-1,-4 1,-2-1,-7-2,-3 0,-6-1,-3-1,-8-1,-2-1,-5 1,-2-2,44 1,-7 0,-1 0,0 0,-39 0,1 0,5 0,0 0,4 0,1 0,1 2,0 0,-3 2,-1 0,-4 1,-3-1,36 4,-19-4,-14-1,-13 0,-8 0,-9 3,-11-5,-6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07:02:05.35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0,'82'0,"0"0,-11 0,4 0,4 0,-6 0,5 0,1 0,0 0,6 0,1 0,-1 0,-2 0,15 0,-4 0,-2 0,-13 0,-2 0,-5 0,13 0,-4 0,-5 0,-1 0,0 0,0 0,0 0,-1 0,-9 0,-3 0,34 0,-23 0,-18 0,1 0,8 0,11 0,1 0,-10 0,-13 0,-17 0,-8 0,-6 0,-4 0,2 0,5 0,5 0,2 0,-1 0,-6 0,-7 0,-2 0,-6 3,3 1,0 3,-3 0,3-3,-3 3,1-3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54.67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0,'80'0,"2"0,-1 0,1 0,-1 4,-1 3,-7 3,-4 4,-9-3,1 0,2-1,3-1,7-1,-3-3,-2 1,-5-2,-4 3,0 0,0-2,-4 2,-6-3,-9 2,-10-1,-11 0,-6 1,-1-1,3 3,7 2,7 6,4 1,6 4,2 2,-3-4,-7-3,-14-10,-9-3</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3:57.55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0,'63'0,"33"0,-37 0,3 0,7 0,0 0,-4 0,-2 0,-10 0,-2 0,40 0,-11 0,-5 3,1 5,-5 3,-7 0,-13-4,-17-4,-13-3,-2 0,5 0,5 0,4 0,-9 3,-9-3,-8 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08:01:31.09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0,'65'0,"1"0,10 0,6 0,-12 0,4 0,2 0,12 0,2 0,1 0,-2 0,0 0,1 0,0 0,0 0,-3 0,-12 0,-1 0,-5 0,12 0,-7 0,-15 0,-6 0,25 0,-3 0,2 0,2 0,-12 0,-19 0,-13 0,-8 0,1 0,1 0,-3 0,-4 0,-13 0,-3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07:02:33.89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69,'46'0,"16"0,9 0,10 0,-1 0,-11 0,-1 0,6 0,3 0,0 0,-8 0,-11 0,-5 0,5 0,1 0,2 0,-6 0,-11 0,-1 0,3 0,8 0,8 0,1 0,-4 0,-6 0,-11 0,-6 0,2 0,10 0,12 0,9 0,-2 0,-11 0,-10 0,-9-8,-5-2,1 0,-1 2,0 5,-1-1,-6 0,-2 0,0 3,3 1,4 0,2-1,0-2,-2-2,-4 1,-6 1,-10 3,-4-1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07:02:43.34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0 100,'82'0,"-28"0,4 0,12 0,2 0,9-3,1-2,-3 1,0-2,-7-2,-1 0,-6 0,-1 1,-7 2,-1 2,-3 0,-1 1,43 1,-9-3,-1-1,-3 0,5 0,-1 1,-5-1,-5 0,-9 2,-11 3,-8 0,-2 0,5 0,10 0,5 0,0 0,-2 0,-5 0,-2 3,-8 5,-6 2,-6 2,-8-1,-12-5,-6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07:03:34.909"/>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42,'55'0,"-1"0,-2 0,-1 0,3 0,2 0,7 0,2 0,12 0,3 0,9 0,0 0,-1 0,-3 0,-13 0,-4 0,-6 0,-2 0,0 0,1 0,12 0,3-1,9-3,0-2,-4 1,-4-1,-14 0,-6 1,18-3,-8 8,16 0,-30 0,4 0,5 0,-1 0,-5 0,-4 0,22 0,-33 0,-15 0,9 0,21 0,25 0,7 0,-15 0,-19 0,-7 0,27 0,-22 0,3 0,4 0,1 0,-2 0,-3 0,25 0,-32 0,0 2,29 4,-24-3,4 1,9-1,1 0,-2-1,-4 0,28-2,-32 0,-25 3,-16 4,-6 1,2-1,20-4,40-2,-19-1,5 0,5 0,0 0,-6 0,-3 0,21 0,-30 3,-23-2,-9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07:08:00.668"/>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19,'81'0,"1"0,-1 0,0 0,1 0,5 0,0 0,1 0,1 0,4 0,-4 0,3 0,1 0,2 0,-1 0,0 0,1 0,0 0,1 0,-1 0,-1 0,-2 0,-6 0,-2 0,0 0,-2 0,1 0,-1 0,12 0,1 0,-1 0,-3 0,-1 0,8 0,-2 0,-3 0,-3 0,-12 0,-2 0,-1 0,-3 0,12 0,-2 0,-5 0,15 0,-7 0,-13 0,-2 0,-1 0,-1 0,-3 0,-3 0,-9 0,-4 0,26 0,-23 0,-4 0,16 0,11 0,6 0,-12 0,-17 0,0 0,18 0,-21 0,4 0,10 0,2 0,-2 0,-2 0,37 0,-25 0,-3 0,17 0,-36 0,2 0,0 0,-2 0,30 0,-24 0,-24 0,-12 0,-2 0,5 0,17 0,22 0,14-1,-2-3,-13-1,-17 0,-15 2,-7 3,0 0,3 0,4 0,2 0,-1 0,-3 0,-6 0,-4 0,-1 0,-9 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07:08:04.684"/>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74,'90'0,"0"0,0 0,0 0,-12 0,2 0,3 0,2 0,3 0,3 0,-5 0,4 0,2 0,2 0,2 0,1 0,0 0,1 0,-2 0,0 0,2 0,1 0,1 0,0 0,1 0,0 0,0 0,-6 0,2 0,0 0,0 0,1 0,0 0,0 0,0 0,-1 0,-1 0,-2 0,1 0,-1 0,0 0,0 0,-1 0,0 0,-1 0,-2 0,0 0,13 0,-1 0,-1 0,-1 0,-2 0,0 0,-2 0,0 0,1 0,0 0,-1 0,-2 0,-1 0,-2 0,-2 0,-1 0,-2 0,-1 0,-3 0,-1 0,-3 0,22 0,-5 0,-2 0,-2 0,-11 0,-2 0,-3 0,-2 0,4 0,-3 0,-4 0,11 0,-6 0,-21 1,-5-2,23-7,-10-2,11-3,16-1,2 8,-7 1,-22 4,-3 1,4 0,3-4,3 0,-15-1,-25 2,-11 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4T07:01:43.767"/>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2854 3329,'-52'3,"0"1,-13 0,-6-2,-19-1,-7-5,15-4,-5-4,-2-5,12-1,-2-3,-1-4,0-2,-4-4,-1-4,1-1,1-4,0-2,0-3,3-1,1-1,6 1,2 0,2 0,2-1,-13-10,4-1,2 1,7 1,4 1,2-1,8 5,2 0,4 1,-16-20,6 1,10 7,5 1,9 6,4 0,5 2,4-2,4-9,7-4,10-9,12-4,8 17,10-3,8 1,3 7,7-1,6 0,5 3,1 5,4 1,5 2,3 0,3 2,-3 3,3 1,2 0,3 2,2 1,0 2,-4 4,1 0,2 2,1 1,1 1,1 2,0 1,5 0,2 2,0 2,1 1,1 1,0 1,0 2,1 1,1 1,0 1,1 1,0 2,-1 1,-1 0,-2 2,-1 1,1 1,-1 1,-1 0,0 2,-2 2,8 0,-2 1,0 2,-1 1,-2 2,-2 3,7 2,-2 3,-2 2,-2 4,-3 3,9 6,-2 5,-5 4,-5 7,-7 5,-4 5,-4 6,-5 3,-3 6,-5 5,-4 5,-4 3,-12-10,-3 4,-3 3,-3 1,-2 2,0 7,-4 2,-2 2,-2 1,-1-1,-2 2,-2 1,-2 0,-2 0,-1 0,-1 1,-2 0,-1 1,-2-2,-4-2,-2-7,-2 0,-3-3,-4-1,-6-2,-10 13,-7-3,-7-3,-9-6,1-19,-5-3,-6-4,-5-4,-3-4,-12-2,-5-5,-5-6,-2-2,-1-3,10-6,-2-3,-1-1,-1-3,0-2,2 0,2-3,0-1,0-2,0-1,2-1,2-1,-6 1,1-2,2-1,2 0,3-1,-3-1,2-1,5-1,8 1,-13 0,11 0,-17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ヒラギノ角ゴ ProN W3"/>
      </a:defRPr>
    </a:lvl1pPr>
    <a:lvl2pPr indent="228600" defTabSz="457200" latinLnBrk="0">
      <a:lnSpc>
        <a:spcPct val="117999"/>
      </a:lnSpc>
      <a:defRPr sz="2200">
        <a:latin typeface="+mn-lt"/>
        <a:ea typeface="+mn-ea"/>
        <a:cs typeface="+mn-cs"/>
        <a:sym typeface="ヒラギノ角ゴ ProN W3"/>
      </a:defRPr>
    </a:lvl2pPr>
    <a:lvl3pPr indent="457200" defTabSz="457200" latinLnBrk="0">
      <a:lnSpc>
        <a:spcPct val="117999"/>
      </a:lnSpc>
      <a:defRPr sz="2200">
        <a:latin typeface="+mn-lt"/>
        <a:ea typeface="+mn-ea"/>
        <a:cs typeface="+mn-cs"/>
        <a:sym typeface="ヒラギノ角ゴ ProN W3"/>
      </a:defRPr>
    </a:lvl3pPr>
    <a:lvl4pPr indent="685800" defTabSz="457200" latinLnBrk="0">
      <a:lnSpc>
        <a:spcPct val="117999"/>
      </a:lnSpc>
      <a:defRPr sz="2200">
        <a:latin typeface="+mn-lt"/>
        <a:ea typeface="+mn-ea"/>
        <a:cs typeface="+mn-cs"/>
        <a:sym typeface="ヒラギノ角ゴ ProN W3"/>
      </a:defRPr>
    </a:lvl4pPr>
    <a:lvl5pPr indent="914400" defTabSz="457200" latinLnBrk="0">
      <a:lnSpc>
        <a:spcPct val="117999"/>
      </a:lnSpc>
      <a:defRPr sz="2200">
        <a:latin typeface="+mn-lt"/>
        <a:ea typeface="+mn-ea"/>
        <a:cs typeface="+mn-cs"/>
        <a:sym typeface="ヒラギノ角ゴ ProN W3"/>
      </a:defRPr>
    </a:lvl5pPr>
    <a:lvl6pPr indent="1143000" defTabSz="457200" latinLnBrk="0">
      <a:lnSpc>
        <a:spcPct val="117999"/>
      </a:lnSpc>
      <a:defRPr sz="2200">
        <a:latin typeface="+mn-lt"/>
        <a:ea typeface="+mn-ea"/>
        <a:cs typeface="+mn-cs"/>
        <a:sym typeface="ヒラギノ角ゴ ProN W3"/>
      </a:defRPr>
    </a:lvl6pPr>
    <a:lvl7pPr indent="1371600" defTabSz="457200" latinLnBrk="0">
      <a:lnSpc>
        <a:spcPct val="117999"/>
      </a:lnSpc>
      <a:defRPr sz="2200">
        <a:latin typeface="+mn-lt"/>
        <a:ea typeface="+mn-ea"/>
        <a:cs typeface="+mn-cs"/>
        <a:sym typeface="ヒラギノ角ゴ ProN W3"/>
      </a:defRPr>
    </a:lvl7pPr>
    <a:lvl8pPr indent="1600200" defTabSz="457200" latinLnBrk="0">
      <a:lnSpc>
        <a:spcPct val="117999"/>
      </a:lnSpc>
      <a:defRPr sz="2200">
        <a:latin typeface="+mn-lt"/>
        <a:ea typeface="+mn-ea"/>
        <a:cs typeface="+mn-cs"/>
        <a:sym typeface="ヒラギノ角ゴ ProN W3"/>
      </a:defRPr>
    </a:lvl8pPr>
    <a:lvl9pPr indent="1828800" defTabSz="457200" latinLnBrk="0">
      <a:lnSpc>
        <a:spcPct val="117999"/>
      </a:lnSpc>
      <a:defRPr sz="2200">
        <a:latin typeface="+mn-lt"/>
        <a:ea typeface="+mn-ea"/>
        <a:cs typeface="+mn-cs"/>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amp;サブタイトル">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693385" y="1638300"/>
            <a:ext cx="13953493" cy="3302000"/>
          </a:xfrm>
          <a:prstGeom prst="rect">
            <a:avLst/>
          </a:prstGeom>
        </p:spPr>
        <p:txBody>
          <a:bodyPr anchor="b"/>
          <a:lstStyle/>
          <a:p>
            <a:r>
              <a:rPr dirty="0"/>
              <a:t>Title Text</a:t>
            </a:r>
          </a:p>
        </p:txBody>
      </p:sp>
      <p:sp>
        <p:nvSpPr>
          <p:cNvPr id="12" name="Body Level One…"/>
          <p:cNvSpPr txBox="1">
            <a:spLocks noGrp="1"/>
          </p:cNvSpPr>
          <p:nvPr>
            <p:ph type="body" sz="quarter" idx="1"/>
          </p:nvPr>
        </p:nvSpPr>
        <p:spPr>
          <a:xfrm>
            <a:off x="1693385" y="5041900"/>
            <a:ext cx="13953493" cy="1130300"/>
          </a:xfrm>
          <a:prstGeom prst="rect">
            <a:avLst/>
          </a:prstGeom>
        </p:spPr>
        <p:txBody>
          <a:bodyPr anchor="t"/>
          <a:lstStyle>
            <a:lvl1pPr marL="0" indent="0" algn="ctr">
              <a:spcBef>
                <a:spcPts val="0"/>
              </a:spcBef>
              <a:buSzTx/>
              <a:buNone/>
              <a:defRPr sz="4934"/>
            </a:lvl1pPr>
            <a:lvl2pPr marL="0" indent="0" algn="ctr">
              <a:spcBef>
                <a:spcPts val="0"/>
              </a:spcBef>
              <a:buSzTx/>
              <a:buNone/>
              <a:defRPr sz="4934"/>
            </a:lvl2pPr>
            <a:lvl3pPr marL="0" indent="0" algn="ctr">
              <a:spcBef>
                <a:spcPts val="0"/>
              </a:spcBef>
              <a:buSzTx/>
              <a:buNone/>
              <a:defRPr sz="4934"/>
            </a:lvl3pPr>
            <a:lvl4pPr marL="0" indent="0" algn="ctr">
              <a:spcBef>
                <a:spcPts val="0"/>
              </a:spcBef>
              <a:buSzTx/>
              <a:buNone/>
              <a:defRPr sz="4934"/>
            </a:lvl4pPr>
            <a:lvl5pPr marL="0" indent="0" algn="ctr">
              <a:spcBef>
                <a:spcPts val="0"/>
              </a:spcBef>
              <a:buSzTx/>
              <a:buNone/>
              <a:defRPr sz="4934"/>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13" name="Slide Number"/>
          <p:cNvSpPr txBox="1">
            <a:spLocks noGrp="1"/>
          </p:cNvSpPr>
          <p:nvPr>
            <p:ph type="sldNum" sz="quarter" idx="2"/>
          </p:nvPr>
        </p:nvSpPr>
        <p:spPr>
          <a:xfrm>
            <a:off x="16574224" y="9322776"/>
            <a:ext cx="511358" cy="430824"/>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中央）">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693385" y="3225800"/>
            <a:ext cx="13953493" cy="3302000"/>
          </a:xfrm>
          <a:prstGeom prst="rect">
            <a:avLst/>
          </a:prstGeom>
        </p:spPr>
        <p:txBody>
          <a:bodyPr/>
          <a:lstStyle/>
          <a:p>
            <a:r>
              <a:rPr dirty="0"/>
              <a:t>Title Text</a:t>
            </a:r>
          </a:p>
        </p:txBody>
      </p:sp>
      <p:sp>
        <p:nvSpPr>
          <p:cNvPr id="31" name="Slide Number"/>
          <p:cNvSpPr txBox="1">
            <a:spLocks noGrp="1"/>
          </p:cNvSpPr>
          <p:nvPr>
            <p:ph type="sldNum" sz="quarter" idx="2"/>
          </p:nvPr>
        </p:nvSpPr>
        <p:spPr>
          <a:xfrm>
            <a:off x="16469745" y="9296400"/>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画像（縦長）">
    <p:spTree>
      <p:nvGrpSpPr>
        <p:cNvPr id="1" name=""/>
        <p:cNvGrpSpPr/>
        <p:nvPr/>
      </p:nvGrpSpPr>
      <p:grpSpPr>
        <a:xfrm>
          <a:off x="0" y="0"/>
          <a:ext cx="0" cy="0"/>
          <a:chOff x="0" y="0"/>
          <a:chExt cx="0" cy="0"/>
        </a:xfrm>
      </p:grpSpPr>
      <p:sp>
        <p:nvSpPr>
          <p:cNvPr id="38" name="Image"/>
          <p:cNvSpPr>
            <a:spLocks noGrp="1"/>
          </p:cNvSpPr>
          <p:nvPr>
            <p:ph type="pic" idx="21"/>
          </p:nvPr>
        </p:nvSpPr>
        <p:spPr>
          <a:xfrm>
            <a:off x="3018459" y="613834"/>
            <a:ext cx="16535905"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270039" y="635000"/>
            <a:ext cx="7112217" cy="3987800"/>
          </a:xfrm>
          <a:prstGeom prst="rect">
            <a:avLst/>
          </a:prstGeom>
        </p:spPr>
        <p:txBody>
          <a:bodyPr anchor="b"/>
          <a:lstStyle>
            <a:lvl1pPr>
              <a:defRPr sz="8000"/>
            </a:lvl1pPr>
          </a:lstStyle>
          <a:p>
            <a:r>
              <a:t>Title Text</a:t>
            </a:r>
          </a:p>
        </p:txBody>
      </p:sp>
      <p:sp>
        <p:nvSpPr>
          <p:cNvPr id="40" name="Body Level One…"/>
          <p:cNvSpPr txBox="1">
            <a:spLocks noGrp="1"/>
          </p:cNvSpPr>
          <p:nvPr>
            <p:ph type="body" sz="quarter" idx="1"/>
          </p:nvPr>
        </p:nvSpPr>
        <p:spPr>
          <a:xfrm>
            <a:off x="1270039" y="4724400"/>
            <a:ext cx="7112217" cy="4114800"/>
          </a:xfrm>
          <a:prstGeom prst="rect">
            <a:avLst/>
          </a:prstGeom>
        </p:spPr>
        <p:txBody>
          <a:bodyPr anchor="t"/>
          <a:lstStyle>
            <a:lvl1pPr marL="0" indent="0" algn="ctr">
              <a:spcBef>
                <a:spcPts val="0"/>
              </a:spcBef>
              <a:buSzTx/>
              <a:buNone/>
              <a:defRPr sz="4934"/>
            </a:lvl1pPr>
            <a:lvl2pPr marL="0" indent="0" algn="ctr">
              <a:spcBef>
                <a:spcPts val="0"/>
              </a:spcBef>
              <a:buSzTx/>
              <a:buNone/>
              <a:defRPr sz="4934"/>
            </a:lvl2pPr>
            <a:lvl3pPr marL="0" indent="0" algn="ctr">
              <a:spcBef>
                <a:spcPts val="0"/>
              </a:spcBef>
              <a:buSzTx/>
              <a:buNone/>
              <a:defRPr sz="4934"/>
            </a:lvl3pPr>
            <a:lvl4pPr marL="0" indent="0" algn="ctr">
              <a:spcBef>
                <a:spcPts val="0"/>
              </a:spcBef>
              <a:buSzTx/>
              <a:buNone/>
              <a:defRPr sz="4934"/>
            </a:lvl4pPr>
            <a:lvl5pPr marL="0" indent="0" algn="ctr">
              <a:spcBef>
                <a:spcPts val="0"/>
              </a:spcBef>
              <a:buSzTx/>
              <a:buNone/>
              <a:defRPr sz="4934"/>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1" name="Slide Number"/>
          <p:cNvSpPr txBox="1">
            <a:spLocks noGrp="1"/>
          </p:cNvSpPr>
          <p:nvPr>
            <p:ph type="sldNum" sz="quarter" idx="2"/>
          </p:nvPr>
        </p:nvSpPr>
        <p:spPr>
          <a:xfrm>
            <a:off x="16717938" y="9296400"/>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stStyle>
          <a:p>
            <a:r>
              <a:rPr dirty="0"/>
              <a:t>Title Text</a:t>
            </a:r>
          </a:p>
        </p:txBody>
      </p:sp>
      <p:sp>
        <p:nvSpPr>
          <p:cNvPr id="57" name="Body Level One…"/>
          <p:cNvSpPr txBox="1">
            <a:spLocks noGrp="1"/>
          </p:cNvSpPr>
          <p:nvPr>
            <p:ph type="body" idx="1"/>
          </p:nvPr>
        </p:nvSpPr>
        <p:spPr>
          <a:prstGeom prst="rect">
            <a:avLst/>
          </a:prstGeom>
        </p:spPr>
        <p:txBody>
          <a:bodyPr/>
          <a:lstStyle>
            <a:lvl1pPr>
              <a:defRPr>
                <a:latin typeface="ＭＳ Ｐゴシック" panose="020B0600070205080204" pitchFamily="50" charset="-128"/>
                <a:ea typeface="ＭＳ Ｐゴシック" panose="020B0600070205080204" pitchFamily="50" charset="-128"/>
              </a:defRPr>
            </a:lvl1pPr>
            <a:lvl2pPr>
              <a:defRPr>
                <a:latin typeface="ＭＳ Ｐゴシック" panose="020B0600070205080204" pitchFamily="50" charset="-128"/>
                <a:ea typeface="ＭＳ Ｐゴシック" panose="020B0600070205080204" pitchFamily="50" charset="-128"/>
              </a:defRPr>
            </a:lvl2pPr>
            <a:lvl3pPr>
              <a:defRPr>
                <a:latin typeface="ＭＳ Ｐゴシック" panose="020B0600070205080204" pitchFamily="50" charset="-128"/>
                <a:ea typeface="ＭＳ Ｐゴシック" panose="020B0600070205080204" pitchFamily="50" charset="-128"/>
              </a:defRPr>
            </a:lvl3pPr>
            <a:lvl4pPr>
              <a:defRPr>
                <a:latin typeface="ＭＳ Ｐゴシック" panose="020B0600070205080204" pitchFamily="50" charset="-128"/>
                <a:ea typeface="ＭＳ Ｐゴシック" panose="020B0600070205080204" pitchFamily="50" charset="-128"/>
              </a:defRPr>
            </a:lvl4pPr>
            <a:lvl5pPr>
              <a:defRPr>
                <a:latin typeface="ＭＳ Ｐゴシック" panose="020B0600070205080204" pitchFamily="50" charset="-128"/>
                <a:ea typeface="ＭＳ Ｐゴシック" panose="020B0600070205080204" pitchFamily="50" charset="-128"/>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58" name="Slide Number"/>
          <p:cNvSpPr txBox="1">
            <a:spLocks noGrp="1"/>
          </p:cNvSpPr>
          <p:nvPr>
            <p:ph type="sldNum" sz="quarter" idx="2"/>
          </p:nvPr>
        </p:nvSpPr>
        <p:spPr>
          <a:xfrm>
            <a:off x="16352179" y="9296400"/>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5" name="Image"/>
          <p:cNvSpPr>
            <a:spLocks noGrp="1"/>
          </p:cNvSpPr>
          <p:nvPr>
            <p:ph type="pic" idx="21"/>
          </p:nvPr>
        </p:nvSpPr>
        <p:spPr>
          <a:xfrm>
            <a:off x="5448466" y="2586567"/>
            <a:ext cx="12573384"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rPr dirty="0"/>
              <a:t>Title Text</a:t>
            </a:r>
          </a:p>
        </p:txBody>
      </p:sp>
      <p:sp>
        <p:nvSpPr>
          <p:cNvPr id="67" name="Body Level One…"/>
          <p:cNvSpPr txBox="1">
            <a:spLocks noGrp="1"/>
          </p:cNvSpPr>
          <p:nvPr>
            <p:ph type="body" sz="half" idx="1"/>
          </p:nvPr>
        </p:nvSpPr>
        <p:spPr>
          <a:xfrm>
            <a:off x="1270039" y="2590800"/>
            <a:ext cx="7112217" cy="6286500"/>
          </a:xfrm>
          <a:prstGeom prst="rect">
            <a:avLst/>
          </a:prstGeom>
        </p:spPr>
        <p:txBody>
          <a:bodyPr/>
          <a:lstStyle>
            <a:lvl1pPr marL="457223" indent="-457223">
              <a:spcBef>
                <a:spcPts val="4267"/>
              </a:spcBef>
              <a:defRPr sz="3734"/>
            </a:lvl1pPr>
            <a:lvl2pPr marL="914446" indent="-457223">
              <a:spcBef>
                <a:spcPts val="4267"/>
              </a:spcBef>
              <a:defRPr sz="3734"/>
            </a:lvl2pPr>
            <a:lvl3pPr marL="1371669" indent="-457223">
              <a:spcBef>
                <a:spcPts val="4267"/>
              </a:spcBef>
              <a:defRPr sz="3734"/>
            </a:lvl3pPr>
            <a:lvl4pPr marL="1828891" indent="-457223">
              <a:spcBef>
                <a:spcPts val="4267"/>
              </a:spcBef>
              <a:defRPr sz="3734"/>
            </a:lvl4pPr>
            <a:lvl5pPr marL="2286114" indent="-457223">
              <a:spcBef>
                <a:spcPts val="4267"/>
              </a:spcBef>
              <a:defRPr sz="3734"/>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8" name="Slide Number"/>
          <p:cNvSpPr txBox="1">
            <a:spLocks noGrp="1"/>
          </p:cNvSpPr>
          <p:nvPr>
            <p:ph type="sldNum" sz="quarter" idx="2"/>
          </p:nvPr>
        </p:nvSpPr>
        <p:spPr>
          <a:xfrm>
            <a:off x="16260713" y="9165771"/>
            <a:ext cx="511358" cy="430824"/>
          </a:xfrm>
          <a:prstGeom prst="rect">
            <a:avLst/>
          </a:prstGeom>
        </p:spPr>
        <p:txBody>
          <a:bodyPr/>
          <a:lstStyle>
            <a:lvl1pPr>
              <a:defRPr b="0" i="0">
                <a:latin typeface="MS PGothic" panose="020B0600070205080204" pitchFamily="34" charset="-128"/>
                <a:ea typeface="+mn-ea"/>
                <a:cs typeface="+mn-cs"/>
                <a:sym typeface="ヒラギノ角ゴ ProN W3"/>
              </a:defRPr>
            </a:lvl1pPr>
          </a:lstStyle>
          <a:p>
            <a:fld id="{86CB4B4D-7CA3-9044-876B-883B54F8677D}" type="slidenum">
              <a:rPr lang="en-JP" smtClean="0"/>
              <a:pPr/>
              <a:t>‹#›</a:t>
            </a:fld>
            <a:endParaRPr lang="en-JP"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270039" y="1270000"/>
            <a:ext cx="14800185" cy="7213600"/>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6" name="Slide Number"/>
          <p:cNvSpPr txBox="1">
            <a:spLocks noGrp="1"/>
          </p:cNvSpPr>
          <p:nvPr>
            <p:ph type="sldNum" sz="quarter" idx="2"/>
          </p:nvPr>
        </p:nvSpPr>
        <p:spPr>
          <a:xfrm>
            <a:off x="16273778" y="9074331"/>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83" name="Image"/>
          <p:cNvSpPr>
            <a:spLocks noGrp="1"/>
          </p:cNvSpPr>
          <p:nvPr>
            <p:ph type="pic" sz="quarter" idx="21"/>
          </p:nvPr>
        </p:nvSpPr>
        <p:spPr>
          <a:xfrm>
            <a:off x="8907205" y="5029200"/>
            <a:ext cx="8073244"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8670131" y="889001"/>
            <a:ext cx="7823439" cy="3911601"/>
          </a:xfrm>
          <a:prstGeom prst="rect">
            <a:avLst/>
          </a:prstGeom>
        </p:spPr>
        <p:txBody>
          <a:bodyPr lIns="91439" tIns="45719" rIns="91439" bIns="45719" anchor="t">
            <a:noAutofit/>
          </a:bodyPr>
          <a:lstStyle/>
          <a:p>
            <a:endParaRPr/>
          </a:p>
        </p:txBody>
      </p:sp>
      <p:sp>
        <p:nvSpPr>
          <p:cNvPr id="85" name="Image"/>
          <p:cNvSpPr>
            <a:spLocks noGrp="1"/>
          </p:cNvSpPr>
          <p:nvPr>
            <p:ph type="pic" idx="23"/>
          </p:nvPr>
        </p:nvSpPr>
        <p:spPr>
          <a:xfrm>
            <a:off x="-3166630" y="889000"/>
            <a:ext cx="15977088"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xfrm>
            <a:off x="16352155" y="9252855"/>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1693385" y="6362700"/>
            <a:ext cx="13953493" cy="595035"/>
          </a:xfrm>
          <a:prstGeom prst="rect">
            <a:avLst/>
          </a:prstGeom>
        </p:spPr>
        <p:txBody>
          <a:bodyPr anchor="t">
            <a:spAutoFit/>
          </a:bodyPr>
          <a:lstStyle>
            <a:lvl1pPr marL="0" indent="0" algn="ctr">
              <a:spcBef>
                <a:spcPts val="0"/>
              </a:spcBef>
              <a:buSzTx/>
              <a:buNone/>
              <a:defRPr sz="3200"/>
            </a:lvl1pPr>
          </a:lstStyle>
          <a:p>
            <a:r>
              <a:t>–Johnny Appleseed</a:t>
            </a:r>
          </a:p>
        </p:txBody>
      </p:sp>
      <p:sp>
        <p:nvSpPr>
          <p:cNvPr id="94" name="“ここに引用を入力してください。”"/>
          <p:cNvSpPr txBox="1">
            <a:spLocks noGrp="1"/>
          </p:cNvSpPr>
          <p:nvPr>
            <p:ph type="body" sz="quarter" idx="22"/>
          </p:nvPr>
        </p:nvSpPr>
        <p:spPr>
          <a:xfrm>
            <a:off x="1693385" y="4171827"/>
            <a:ext cx="13953493" cy="800347"/>
          </a:xfrm>
          <a:prstGeom prst="rect">
            <a:avLst/>
          </a:prstGeom>
        </p:spPr>
        <p:txBody>
          <a:bodyPr>
            <a:spAutoFit/>
          </a:bodyPr>
          <a:lstStyle>
            <a:lvl1pPr marL="0" indent="0" algn="ctr">
              <a:spcBef>
                <a:spcPts val="0"/>
              </a:spcBef>
              <a:buSzTx/>
              <a:buNone/>
              <a:defRPr sz="4534"/>
            </a:lvl1pPr>
          </a:lstStyle>
          <a:p>
            <a:r>
              <a:rPr dirty="0"/>
              <a:t>“</a:t>
            </a:r>
            <a:r>
              <a:rPr dirty="0" err="1"/>
              <a:t>ここに引用を入力してください</a:t>
            </a:r>
            <a:r>
              <a:rPr dirty="0"/>
              <a:t>。”</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02" name="Image"/>
          <p:cNvSpPr>
            <a:spLocks noGrp="1"/>
          </p:cNvSpPr>
          <p:nvPr>
            <p:ph type="pic" idx="21"/>
          </p:nvPr>
        </p:nvSpPr>
        <p:spPr>
          <a:xfrm>
            <a:off x="-1266510" y="0"/>
            <a:ext cx="19873282"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xfrm>
            <a:off x="16430556" y="9296400"/>
            <a:ext cx="511358" cy="430824"/>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70039" y="254000"/>
            <a:ext cx="14800185" cy="2159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a:t>Title Text</a:t>
            </a:r>
          </a:p>
        </p:txBody>
      </p:sp>
      <p:sp>
        <p:nvSpPr>
          <p:cNvPr id="3" name="Slide Number"/>
          <p:cNvSpPr txBox="1">
            <a:spLocks noGrp="1"/>
          </p:cNvSpPr>
          <p:nvPr>
            <p:ph type="sldNum" sz="quarter" idx="2"/>
          </p:nvPr>
        </p:nvSpPr>
        <p:spPr>
          <a:xfrm>
            <a:off x="8409938" y="9296400"/>
            <a:ext cx="511358" cy="430824"/>
          </a:xfrm>
          <a:prstGeom prst="rect">
            <a:avLst/>
          </a:prstGeom>
          <a:ln w="12700">
            <a:miter lim="400000"/>
          </a:ln>
        </p:spPr>
        <p:txBody>
          <a:bodyPr wrap="none" lIns="50800" tIns="50800" rIns="50800" bIns="50800">
            <a:spAutoFit/>
          </a:bodyPr>
          <a:lstStyle>
            <a:lvl1pPr>
              <a:defRPr sz="2133" b="0" i="0">
                <a:latin typeface="MS PGothic" panose="020B0600070205080204" pitchFamily="34" charset="-128"/>
                <a:ea typeface="MS PGothic" panose="020B0600070205080204" pitchFamily="34" charset="-128"/>
                <a:cs typeface="MS PGothic" panose="020B0600070205080204" pitchFamily="34" charset="-128"/>
                <a:sym typeface="Helvetica Neue Light"/>
              </a:defRPr>
            </a:lvl1pPr>
          </a:lstStyle>
          <a:p>
            <a:fld id="{86CB4B4D-7CA3-9044-876B-883B54F8677D}" type="slidenum">
              <a:rPr lang="en-JP" smtClean="0"/>
              <a:pPr/>
              <a:t>‹#›</a:t>
            </a:fld>
            <a:endParaRPr lang="en-JP" dirty="0"/>
          </a:p>
        </p:txBody>
      </p:sp>
      <p:sp>
        <p:nvSpPr>
          <p:cNvPr id="4" name="Body Level One…"/>
          <p:cNvSpPr txBox="1">
            <a:spLocks noGrp="1"/>
          </p:cNvSpPr>
          <p:nvPr>
            <p:ph type="body" idx="1"/>
          </p:nvPr>
        </p:nvSpPr>
        <p:spPr>
          <a:xfrm>
            <a:off x="1270039" y="2590800"/>
            <a:ext cx="14800185" cy="6286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Lst>
  <p:transition spd="med"/>
  <p:hf hdr="0" ftr="0" dt="0"/>
  <p:txStyles>
    <p:titleStyle>
      <a:lvl1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2pPr>
      <a:lvl3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3pPr>
      <a:lvl4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4pPr>
      <a:lvl5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5pPr>
      <a:lvl6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6pPr>
      <a:lvl7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7pPr>
      <a:lvl8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8pPr>
      <a:lvl9pPr marL="0" marR="0" indent="0" algn="ctr" defTabSz="778972" rtl="0" latinLnBrk="0">
        <a:lnSpc>
          <a:spcPct val="100000"/>
        </a:lnSpc>
        <a:spcBef>
          <a:spcPts val="0"/>
        </a:spcBef>
        <a:spcAft>
          <a:spcPts val="0"/>
        </a:spcAft>
        <a:buClrTx/>
        <a:buSzTx/>
        <a:buFontTx/>
        <a:buNone/>
        <a:tabLst/>
        <a:defRPr sz="10667" b="0" i="0" u="none" strike="noStrike" cap="none" spc="0" baseline="0">
          <a:solidFill>
            <a:srgbClr val="000000"/>
          </a:solidFill>
          <a:uFillTx/>
          <a:latin typeface="+mn-lt"/>
          <a:ea typeface="+mn-ea"/>
          <a:cs typeface="+mn-cs"/>
          <a:sym typeface="ヒラギノ角ゴ ProN W3"/>
        </a:defRPr>
      </a:lvl9pPr>
    </p:titleStyle>
    <p:bodyStyle>
      <a:lvl1pPr marL="592696"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1pPr>
      <a:lvl2pPr marL="1185393"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2pPr>
      <a:lvl3pPr marL="1778089"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3pPr>
      <a:lvl4pPr marL="2370785"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4pPr>
      <a:lvl5pPr marL="2963482"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ＭＳ Ｐゴシック" panose="020B0600070205080204" pitchFamily="50" charset="-128"/>
          <a:ea typeface="ＭＳ Ｐゴシック" panose="020B0600070205080204" pitchFamily="50" charset="-128"/>
          <a:cs typeface="+mn-cs"/>
          <a:sym typeface="ヒラギノ角ゴ ProN W3"/>
        </a:defRPr>
      </a:lvl5pPr>
      <a:lvl6pPr marL="3556178"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mn-lt"/>
          <a:ea typeface="+mn-ea"/>
          <a:cs typeface="+mn-cs"/>
          <a:sym typeface="ヒラギノ角ゴ ProN W3"/>
        </a:defRPr>
      </a:lvl6pPr>
      <a:lvl7pPr marL="4148874"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mn-lt"/>
          <a:ea typeface="+mn-ea"/>
          <a:cs typeface="+mn-cs"/>
          <a:sym typeface="ヒラギノ角ゴ ProN W3"/>
        </a:defRPr>
      </a:lvl7pPr>
      <a:lvl8pPr marL="4741570"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mn-lt"/>
          <a:ea typeface="+mn-ea"/>
          <a:cs typeface="+mn-cs"/>
          <a:sym typeface="ヒラギノ角ゴ ProN W3"/>
        </a:defRPr>
      </a:lvl8pPr>
      <a:lvl9pPr marL="5334267" marR="0" indent="-592696" algn="l" defTabSz="778972" rtl="0" latinLnBrk="0">
        <a:lnSpc>
          <a:spcPct val="100000"/>
        </a:lnSpc>
        <a:spcBef>
          <a:spcPts val="5600"/>
        </a:spcBef>
        <a:spcAft>
          <a:spcPts val="0"/>
        </a:spcAft>
        <a:buClrTx/>
        <a:buSzPct val="145000"/>
        <a:buFontTx/>
        <a:buChar char="•"/>
        <a:tabLst/>
        <a:defRPr sz="4267" b="0" i="0" u="none" strike="noStrike" cap="none" spc="0" baseline="0">
          <a:solidFill>
            <a:srgbClr val="000000"/>
          </a:solidFill>
          <a:uFillTx/>
          <a:latin typeface="+mn-lt"/>
          <a:ea typeface="+mn-ea"/>
          <a:cs typeface="+mn-cs"/>
          <a:sym typeface="ヒラギノ角ゴ ProN W3"/>
        </a:defRPr>
      </a:lvl9pPr>
    </p:bodyStyle>
    <p:otherStyle>
      <a:lvl1pPr marL="0" marR="0" indent="0"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1pPr>
      <a:lvl2pPr marL="0" marR="0" indent="304815"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2pPr>
      <a:lvl3pPr marL="0" marR="0" indent="609630"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3pPr>
      <a:lvl4pPr marL="0" marR="0" indent="914446"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4pPr>
      <a:lvl5pPr marL="0" marR="0" indent="1219261"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5pPr>
      <a:lvl6pPr marL="0" marR="0" indent="1524076"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6pPr>
      <a:lvl7pPr marL="0" marR="0" indent="1828891"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7pPr>
      <a:lvl8pPr marL="0" marR="0" indent="2133707"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8pPr>
      <a:lvl9pPr marL="0" marR="0" indent="2438522" algn="ctr" defTabSz="778972" latinLnBrk="0">
        <a:lnSpc>
          <a:spcPct val="100000"/>
        </a:lnSpc>
        <a:spcBef>
          <a:spcPts val="0"/>
        </a:spcBef>
        <a:spcAft>
          <a:spcPts val="0"/>
        </a:spcAft>
        <a:buClrTx/>
        <a:buSzTx/>
        <a:buFontTx/>
        <a:buNone/>
        <a:tabLst/>
        <a:defRPr sz="2133"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customXml" Target="../ink/ink14.xml"/><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image" Target="../media/image130.png"/><Relationship Id="rId2" Type="http://schemas.openxmlformats.org/officeDocument/2006/relationships/image" Target="../media/image16.png"/><Relationship Id="rId16" Type="http://schemas.openxmlformats.org/officeDocument/2006/relationships/image" Target="../media/image150.png"/><Relationship Id="rId1" Type="http://schemas.openxmlformats.org/officeDocument/2006/relationships/slideLayout" Target="../slideLayouts/slideLayout4.xml"/><Relationship Id="rId6" Type="http://schemas.openxmlformats.org/officeDocument/2006/relationships/image" Target="../media/image100.png"/><Relationship Id="rId11" Type="http://schemas.openxmlformats.org/officeDocument/2006/relationships/customXml" Target="../ink/ink13.xml"/><Relationship Id="rId5" Type="http://schemas.openxmlformats.org/officeDocument/2006/relationships/customXml" Target="../ink/ink10.xml"/><Relationship Id="rId15" Type="http://schemas.openxmlformats.org/officeDocument/2006/relationships/customXml" Target="../ink/ink15.xml"/><Relationship Id="rId10" Type="http://schemas.openxmlformats.org/officeDocument/2006/relationships/image" Target="../media/image120.png"/><Relationship Id="rId4" Type="http://schemas.openxmlformats.org/officeDocument/2006/relationships/image" Target="../media/image90.png"/><Relationship Id="rId9" Type="http://schemas.openxmlformats.org/officeDocument/2006/relationships/customXml" Target="../ink/ink12.xml"/><Relationship Id="rId14" Type="http://schemas.openxmlformats.org/officeDocument/2006/relationships/image" Target="../media/image140.png"/></Relationships>
</file>

<file path=ppt/slides/_rels/slide2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customXml" Target="../ink/ink16.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customXml" Target="../ink/ink17.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customXml" Target="../ink/ink23.xml"/><Relationship Id="rId18" Type="http://schemas.openxmlformats.org/officeDocument/2006/relationships/image" Target="../media/image26.png"/><Relationship Id="rId26" Type="http://schemas.openxmlformats.org/officeDocument/2006/relationships/image" Target="../media/image30.png"/><Relationship Id="rId3" Type="http://schemas.openxmlformats.org/officeDocument/2006/relationships/customXml" Target="../ink/ink18.xml"/><Relationship Id="rId21" Type="http://schemas.openxmlformats.org/officeDocument/2006/relationships/customXml" Target="../ink/ink27.xml"/><Relationship Id="rId7" Type="http://schemas.openxmlformats.org/officeDocument/2006/relationships/customXml" Target="../ink/ink20.xml"/><Relationship Id="rId12" Type="http://schemas.openxmlformats.org/officeDocument/2006/relationships/image" Target="../media/image23.png"/><Relationship Id="rId17" Type="http://schemas.openxmlformats.org/officeDocument/2006/relationships/customXml" Target="../ink/ink25.xml"/><Relationship Id="rId25" Type="http://schemas.openxmlformats.org/officeDocument/2006/relationships/customXml" Target="../ink/ink29.xml"/><Relationship Id="rId2" Type="http://schemas.openxmlformats.org/officeDocument/2006/relationships/image" Target="../media/image18.png"/><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20.png"/><Relationship Id="rId11" Type="http://schemas.openxmlformats.org/officeDocument/2006/relationships/customXml" Target="../ink/ink22.xml"/><Relationship Id="rId24" Type="http://schemas.openxmlformats.org/officeDocument/2006/relationships/image" Target="../media/image29.png"/><Relationship Id="rId5" Type="http://schemas.openxmlformats.org/officeDocument/2006/relationships/customXml" Target="../ink/ink19.xml"/><Relationship Id="rId15" Type="http://schemas.openxmlformats.org/officeDocument/2006/relationships/customXml" Target="../ink/ink24.xml"/><Relationship Id="rId23" Type="http://schemas.openxmlformats.org/officeDocument/2006/relationships/customXml" Target="../ink/ink28.xml"/><Relationship Id="rId10" Type="http://schemas.openxmlformats.org/officeDocument/2006/relationships/image" Target="../media/image22.png"/><Relationship Id="rId19" Type="http://schemas.openxmlformats.org/officeDocument/2006/relationships/customXml" Target="../ink/ink26.xml"/><Relationship Id="rId4" Type="http://schemas.openxmlformats.org/officeDocument/2006/relationships/image" Target="../media/image19.png"/><Relationship Id="rId9" Type="http://schemas.openxmlformats.org/officeDocument/2006/relationships/customXml" Target="../ink/ink21.xml"/><Relationship Id="rId14" Type="http://schemas.openxmlformats.org/officeDocument/2006/relationships/image" Target="../media/image24.png"/><Relationship Id="rId22"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customXml" Target="../ink/ink30.xml"/><Relationship Id="rId7" Type="http://schemas.openxmlformats.org/officeDocument/2006/relationships/customXml" Target="../ink/ink32.xml"/><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customXml" Target="../ink/ink31.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customXml" Target="../ink/ink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第7回 ヘクシャー=オリーン・モデル1:…"/>
          <p:cNvSpPr txBox="1">
            <a:spLocks noGrp="1"/>
          </p:cNvSpPr>
          <p:nvPr>
            <p:ph type="ctrTitle"/>
          </p:nvPr>
        </p:nvSpPr>
        <p:spPr>
          <a:prstGeom prst="rect">
            <a:avLst/>
          </a:prstGeom>
        </p:spPr>
        <p:txBody>
          <a:bodyPr/>
          <a:lstStyle/>
          <a:p>
            <a:pPr>
              <a:defRPr sz="4700"/>
            </a:pPr>
            <a:r>
              <a:rPr lang="ja-JP" altLang="en-JP">
                <a:latin typeface="ＭＳ Ｐゴシック" panose="020B0600070205080204" pitchFamily="50" charset="-128"/>
                <a:ea typeface="ＭＳ Ｐゴシック" panose="020B0600070205080204" pitchFamily="50" charset="-128"/>
              </a:rPr>
              <a:t>第</a:t>
            </a:r>
            <a:r>
              <a:rPr lang="en-JP" altLang="ja-JP" dirty="0">
                <a:latin typeface="ＭＳ Ｐゴシック" panose="020B0600070205080204" pitchFamily="50" charset="-128"/>
                <a:ea typeface="ＭＳ Ｐゴシック" panose="020B0600070205080204" pitchFamily="50" charset="-128"/>
              </a:rPr>
              <a:t>3</a:t>
            </a:r>
            <a:r>
              <a:rPr lang="ja-JP" altLang="en-JP">
                <a:latin typeface="ＭＳ Ｐゴシック" panose="020B0600070205080204" pitchFamily="50" charset="-128"/>
                <a:ea typeface="ＭＳ Ｐゴシック" panose="020B0600070205080204" pitchFamily="50" charset="-128"/>
              </a:rPr>
              <a:t>章</a:t>
            </a:r>
            <a:br>
              <a:rPr lang="en-US" altLang="ja-JP" dirty="0">
                <a:latin typeface="ＭＳ Ｐゴシック" panose="020B0600070205080204" pitchFamily="50" charset="-128"/>
                <a:ea typeface="ＭＳ Ｐゴシック" panose="020B0600070205080204" pitchFamily="50" charset="-128"/>
              </a:rPr>
            </a:br>
            <a:r>
              <a:rPr lang="ja-JP" altLang="en-US">
                <a:latin typeface="ＭＳ Ｐゴシック" panose="020B0600070205080204" pitchFamily="50" charset="-128"/>
                <a:ea typeface="ＭＳ Ｐゴシック" panose="020B0600070205080204" pitchFamily="50" charset="-128"/>
              </a:rPr>
              <a:t>企業</a:t>
            </a:r>
            <a:r>
              <a:rPr lang="ja-JP" altLang="en-US" dirty="0">
                <a:latin typeface="ＭＳ Ｐゴシック" panose="020B0600070205080204" pitchFamily="50" charset="-128"/>
                <a:ea typeface="ＭＳ Ｐゴシック" panose="020B0600070205080204" pitchFamily="50" charset="-128"/>
              </a:rPr>
              <a:t>のグローバル化</a:t>
            </a:r>
            <a:endParaRPr dirty="0">
              <a:latin typeface="ＭＳ Ｐゴシック" panose="020B0600070205080204" pitchFamily="50" charset="-128"/>
              <a:ea typeface="ＭＳ Ｐゴシック" panose="020B0600070205080204" pitchFamily="50" charset="-128"/>
            </a:endParaRPr>
          </a:p>
        </p:txBody>
      </p:sp>
      <p:sp>
        <p:nvSpPr>
          <p:cNvPr id="2" name="Slide Number Placeholder 1">
            <a:extLst>
              <a:ext uri="{FF2B5EF4-FFF2-40B4-BE49-F238E27FC236}">
                <a16:creationId xmlns:a16="http://schemas.microsoft.com/office/drawing/2014/main" id="{C9BF72B0-719E-8A56-33A3-BC6382432DDD}"/>
              </a:ext>
            </a:extLst>
          </p:cNvPr>
          <p:cNvSpPr>
            <a:spLocks noGrp="1"/>
          </p:cNvSpPr>
          <p:nvPr>
            <p:ph type="sldNum" sz="quarter" idx="2"/>
          </p:nvPr>
        </p:nvSpPr>
        <p:spPr/>
        <p:txBody>
          <a:bodyPr/>
          <a:lstStyle/>
          <a:p>
            <a:fld id="{86CB4B4D-7CA3-9044-876B-883B54F8677D}" type="slidenum">
              <a:rPr lang="en-JP" smtClean="0"/>
              <a:t>1</a:t>
            </a:fld>
            <a:endParaRPr lang="en-JP"/>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FC7AF-9080-06A6-B9EA-B2BF3D1D43A1}"/>
              </a:ext>
            </a:extLst>
          </p:cNvPr>
          <p:cNvSpPr>
            <a:spLocks noGrp="1"/>
          </p:cNvSpPr>
          <p:nvPr>
            <p:ph type="title"/>
          </p:nvPr>
        </p:nvSpPr>
        <p:spPr>
          <a:xfrm>
            <a:off x="1270039" y="254000"/>
            <a:ext cx="14498281" cy="1917700"/>
          </a:xfrm>
        </p:spPr>
        <p:txBody>
          <a:bodyPr>
            <a:normAutofit/>
          </a:bodyPr>
          <a:lstStyle/>
          <a:p>
            <a:r>
              <a:rPr lang="ja-JP" altLang="en-US" sz="7200" dirty="0">
                <a:highlight>
                  <a:srgbClr val="00FFFF"/>
                </a:highlight>
              </a:rPr>
              <a:t>水平的</a:t>
            </a:r>
            <a:r>
              <a:rPr lang="ja-JP" altLang="en-US" sz="7200" dirty="0"/>
              <a:t>外国直接投資</a:t>
            </a:r>
            <a:endParaRPr kumimoji="1" lang="ja-JP" altLang="en-US" sz="7200" dirty="0"/>
          </a:p>
        </p:txBody>
      </p:sp>
      <p:sp>
        <p:nvSpPr>
          <p:cNvPr id="3" name="テキスト プレースホルダー 2">
            <a:extLst>
              <a:ext uri="{FF2B5EF4-FFF2-40B4-BE49-F238E27FC236}">
                <a16:creationId xmlns:a16="http://schemas.microsoft.com/office/drawing/2014/main" id="{AEB500E5-2C63-61EA-E159-322DFFD0AF5D}"/>
              </a:ext>
            </a:extLst>
          </p:cNvPr>
          <p:cNvSpPr>
            <a:spLocks noGrp="1"/>
          </p:cNvSpPr>
          <p:nvPr>
            <p:ph type="body" idx="1"/>
          </p:nvPr>
        </p:nvSpPr>
        <p:spPr/>
        <p:txBody>
          <a:bodyPr/>
          <a:lstStyle/>
          <a:p>
            <a:pPr marL="0" indent="0">
              <a:buNone/>
            </a:pPr>
            <a:r>
              <a:rPr lang="ja-JP" altLang="en-US" u="sng" dirty="0"/>
              <a:t>水平的外国直接</a:t>
            </a:r>
            <a:r>
              <a:rPr lang="ja-JP" altLang="en-US" u="sng"/>
              <a:t>投資 （</a:t>
            </a:r>
            <a:r>
              <a:rPr lang="en-US" altLang="ja-JP" u="sng" dirty="0"/>
              <a:t>horizontal FDI</a:t>
            </a:r>
            <a:r>
              <a:rPr lang="ja-JP" altLang="en-US" u="sng"/>
              <a:t>）　</a:t>
            </a:r>
            <a:endParaRPr lang="en-US" altLang="ja-JP" u="sng" dirty="0"/>
          </a:p>
          <a:p>
            <a:pPr marL="0" indent="0">
              <a:buNone/>
            </a:pPr>
            <a:r>
              <a:rPr lang="ja-JP" altLang="en-US"/>
              <a:t>　広い</a:t>
            </a:r>
            <a:r>
              <a:rPr lang="ja-JP" altLang="en-US" dirty="0"/>
              <a:t>意味での</a:t>
            </a:r>
            <a:r>
              <a:rPr lang="ja-JP" altLang="en-US" dirty="0">
                <a:highlight>
                  <a:srgbClr val="00FFFF"/>
                </a:highlight>
              </a:rPr>
              <a:t>輸送費用の節減</a:t>
            </a:r>
            <a:r>
              <a:rPr lang="ja-JP" altLang="en-US" dirty="0"/>
              <a:t>を目的とした外国</a:t>
            </a:r>
            <a:r>
              <a:rPr lang="ja-JP" altLang="en-US"/>
              <a:t>直接投資</a:t>
            </a:r>
            <a:endParaRPr lang="en-US" altLang="ja-JP" dirty="0"/>
          </a:p>
          <a:p>
            <a:pPr lvl="1"/>
            <a:r>
              <a:rPr lang="ja-JP" altLang="en-US"/>
              <a:t>輸送費用には</a:t>
            </a:r>
            <a:r>
              <a:rPr lang="ja-JP" altLang="en-US">
                <a:highlight>
                  <a:srgbClr val="FFFF00"/>
                </a:highlight>
              </a:rPr>
              <a:t>関税</a:t>
            </a:r>
            <a:r>
              <a:rPr lang="ja-JP" altLang="en-US"/>
              <a:t>も含む</a:t>
            </a:r>
            <a:endParaRPr lang="en-US" altLang="ja-JP" dirty="0"/>
          </a:p>
          <a:p>
            <a:pPr lvl="1"/>
            <a:r>
              <a:rPr lang="ja-JP" altLang="en-US">
                <a:highlight>
                  <a:srgbClr val="00FFFF"/>
                </a:highlight>
              </a:rPr>
              <a:t>先進国から先進国への</a:t>
            </a:r>
            <a:r>
              <a:rPr lang="ja-JP" altLang="en-US"/>
              <a:t>外国直接投資に多く見られる</a:t>
            </a:r>
            <a:endParaRPr lang="en-US" altLang="ja-JP" dirty="0"/>
          </a:p>
          <a:p>
            <a:pPr lvl="1"/>
            <a:r>
              <a:rPr lang="zh-CN" altLang="en-US" dirty="0"/>
              <a:t>「市場開拓型」</a:t>
            </a:r>
            <a:endParaRPr lang="en-US" altLang="ja-JP" dirty="0"/>
          </a:p>
        </p:txBody>
      </p:sp>
      <p:sp>
        <p:nvSpPr>
          <p:cNvPr id="5" name="Slide Number Placeholder 4">
            <a:extLst>
              <a:ext uri="{FF2B5EF4-FFF2-40B4-BE49-F238E27FC236}">
                <a16:creationId xmlns:a16="http://schemas.microsoft.com/office/drawing/2014/main" id="{F66406F7-0A95-5D67-EFEC-BA0751B06E82}"/>
              </a:ext>
            </a:extLst>
          </p:cNvPr>
          <p:cNvSpPr>
            <a:spLocks noGrp="1"/>
          </p:cNvSpPr>
          <p:nvPr>
            <p:ph type="sldNum" sz="quarter" idx="2"/>
          </p:nvPr>
        </p:nvSpPr>
        <p:spPr/>
        <p:txBody>
          <a:bodyPr/>
          <a:lstStyle/>
          <a:p>
            <a:fld id="{86CB4B4D-7CA3-9044-876B-883B54F8677D}" type="slidenum">
              <a:rPr lang="en-JP" smtClean="0"/>
              <a:t>10</a:t>
            </a:fld>
            <a:endParaRPr lang="en-JP"/>
          </a:p>
        </p:txBody>
      </p:sp>
    </p:spTree>
    <p:extLst>
      <p:ext uri="{BB962C8B-B14F-4D97-AF65-F5344CB8AC3E}">
        <p14:creationId xmlns:p14="http://schemas.microsoft.com/office/powerpoint/2010/main" val="26421447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with medium confidence">
            <a:extLst>
              <a:ext uri="{FF2B5EF4-FFF2-40B4-BE49-F238E27FC236}">
                <a16:creationId xmlns:a16="http://schemas.microsoft.com/office/drawing/2014/main" id="{D8017ADB-5680-42E8-F2E8-47D4799E4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46" y="254692"/>
            <a:ext cx="16765541" cy="7693048"/>
          </a:xfrm>
          <a:prstGeom prst="rect">
            <a:avLst/>
          </a:prstGeom>
        </p:spPr>
      </p:pic>
      <p:sp>
        <p:nvSpPr>
          <p:cNvPr id="7" name="TextBox 6">
            <a:extLst>
              <a:ext uri="{FF2B5EF4-FFF2-40B4-BE49-F238E27FC236}">
                <a16:creationId xmlns:a16="http://schemas.microsoft.com/office/drawing/2014/main" id="{A9D431C1-5C6E-7F79-D8AA-E6AB1FF4649C}"/>
              </a:ext>
            </a:extLst>
          </p:cNvPr>
          <p:cNvSpPr txBox="1"/>
          <p:nvPr/>
        </p:nvSpPr>
        <p:spPr>
          <a:xfrm>
            <a:off x="711234" y="7726740"/>
            <a:ext cx="15010165" cy="15696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a:t>例）キッコーマン</a:t>
            </a:r>
            <a:endParaRPr lang="en-US" altLang="ja-JP" sz="3200" dirty="0"/>
          </a:p>
          <a:p>
            <a:pPr algn="l"/>
            <a:r>
              <a:rPr lang="en-US" altLang="ja-JP" sz="3200" dirty="0"/>
              <a:t>1972 </a:t>
            </a:r>
            <a:r>
              <a:rPr lang="ja-JP" altLang="en-US" sz="3200"/>
              <a:t>年に，アメリカウィスコンシン州のウォルワース工場で現地生産を開始。</a:t>
            </a:r>
            <a:endParaRPr lang="en-US" altLang="ja-JP" sz="3200" dirty="0"/>
          </a:p>
          <a:p>
            <a:pPr algn="l"/>
            <a:r>
              <a:rPr lang="en-US" altLang="ja-JP" sz="3200" dirty="0">
                <a:sym typeface="Wingdings" panose="05000000000000000000" pitchFamily="2" charset="2"/>
              </a:rPr>
              <a:t></a:t>
            </a:r>
            <a:r>
              <a:rPr lang="ja-JP" altLang="en-US" sz="3200"/>
              <a:t>関税を含む広い意味での輸送費用を節減</a:t>
            </a:r>
            <a:endParaRPr kumimoji="1" lang="ja-JP" altLang="en-US" sz="3200" dirty="0"/>
          </a:p>
        </p:txBody>
      </p:sp>
      <p:sp>
        <p:nvSpPr>
          <p:cNvPr id="2" name="Slide Number Placeholder 1">
            <a:extLst>
              <a:ext uri="{FF2B5EF4-FFF2-40B4-BE49-F238E27FC236}">
                <a16:creationId xmlns:a16="http://schemas.microsoft.com/office/drawing/2014/main" id="{1B53BA7F-79C8-CF48-D0E9-5DB237F20318}"/>
              </a:ext>
            </a:extLst>
          </p:cNvPr>
          <p:cNvSpPr>
            <a:spLocks noGrp="1"/>
          </p:cNvSpPr>
          <p:nvPr>
            <p:ph type="sldNum" sz="quarter" idx="2"/>
          </p:nvPr>
        </p:nvSpPr>
        <p:spPr/>
        <p:txBody>
          <a:bodyPr/>
          <a:lstStyle/>
          <a:p>
            <a:fld id="{86CB4B4D-7CA3-9044-876B-883B54F8677D}" type="slidenum">
              <a:rPr lang="en-JP" smtClean="0"/>
              <a:t>11</a:t>
            </a:fld>
            <a:endParaRPr lang="en-JP"/>
          </a:p>
        </p:txBody>
      </p:sp>
    </p:spTree>
    <p:extLst>
      <p:ext uri="{BB962C8B-B14F-4D97-AF65-F5344CB8AC3E}">
        <p14:creationId xmlns:p14="http://schemas.microsoft.com/office/powerpoint/2010/main" val="300776512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E0B6B3-3C56-D772-E8C4-9B1B7787DE39}"/>
              </a:ext>
            </a:extLst>
          </p:cNvPr>
          <p:cNvSpPr>
            <a:spLocks noGrp="1"/>
          </p:cNvSpPr>
          <p:nvPr>
            <p:ph type="title"/>
          </p:nvPr>
        </p:nvSpPr>
        <p:spPr/>
        <p:txBody>
          <a:bodyPr>
            <a:normAutofit fontScale="90000"/>
          </a:bodyPr>
          <a:lstStyle/>
          <a:p>
            <a:r>
              <a:rPr lang="zh-CN" altLang="en-US" dirty="0"/>
              <a:t>輸出基地型外国直接投資</a:t>
            </a:r>
            <a:endParaRPr lang="en-JP" dirty="0"/>
          </a:p>
        </p:txBody>
      </p:sp>
      <p:sp>
        <p:nvSpPr>
          <p:cNvPr id="5" name="Text Placeholder 4">
            <a:extLst>
              <a:ext uri="{FF2B5EF4-FFF2-40B4-BE49-F238E27FC236}">
                <a16:creationId xmlns:a16="http://schemas.microsoft.com/office/drawing/2014/main" id="{191E9163-90A5-913D-8779-1D7F5D39A5BF}"/>
              </a:ext>
            </a:extLst>
          </p:cNvPr>
          <p:cNvSpPr>
            <a:spLocks noGrp="1"/>
          </p:cNvSpPr>
          <p:nvPr>
            <p:ph type="body" idx="1"/>
          </p:nvPr>
        </p:nvSpPr>
        <p:spPr/>
        <p:txBody>
          <a:bodyPr/>
          <a:lstStyle/>
          <a:p>
            <a:pPr marL="0" indent="0">
              <a:buNone/>
            </a:pPr>
            <a:r>
              <a:rPr lang="zh-CN" altLang="en-US" dirty="0"/>
              <a:t>輸出基地型外国直接投資</a:t>
            </a:r>
            <a:endParaRPr lang="en-US" altLang="zh-CN" dirty="0"/>
          </a:p>
          <a:p>
            <a:r>
              <a:rPr lang="zh-CN" altLang="en-US" dirty="0"/>
              <a:t>低賃金国</a:t>
            </a:r>
            <a:r>
              <a:rPr lang="ja-JP" altLang="en-US"/>
              <a:t>を</a:t>
            </a:r>
            <a:r>
              <a:rPr lang="zh-CN" altLang="en-US" dirty="0"/>
              <a:t>製造拠点</a:t>
            </a:r>
            <a:r>
              <a:rPr lang="ja-JP" altLang="en-US"/>
              <a:t>として，</a:t>
            </a:r>
            <a:r>
              <a:rPr lang="zh-CN" altLang="en-US" dirty="0"/>
              <a:t>第 </a:t>
            </a:r>
            <a:r>
              <a:rPr lang="en-US" altLang="zh-CN" dirty="0"/>
              <a:t>3 </a:t>
            </a:r>
            <a:r>
              <a:rPr lang="zh-CN" altLang="en-US" dirty="0"/>
              <a:t>国</a:t>
            </a:r>
            <a:r>
              <a:rPr lang="ja-JP" altLang="en-US"/>
              <a:t>に</a:t>
            </a:r>
            <a:r>
              <a:rPr lang="zh-CN" altLang="en-US" dirty="0"/>
              <a:t>輸出</a:t>
            </a:r>
            <a:r>
              <a:rPr lang="ja-JP" altLang="en-US"/>
              <a:t>する</a:t>
            </a:r>
            <a:r>
              <a:rPr lang="zh-CN" altLang="en-US" dirty="0"/>
              <a:t>戦略</a:t>
            </a:r>
            <a:endParaRPr lang="en-US" altLang="zh-CN" dirty="0"/>
          </a:p>
          <a:p>
            <a:r>
              <a:rPr lang="zh-CN" altLang="en-US" dirty="0"/>
              <a:t>水平的外国直接投資</a:t>
            </a:r>
            <a:r>
              <a:rPr lang="ja-JP" altLang="en-US"/>
              <a:t>と</a:t>
            </a:r>
            <a:r>
              <a:rPr lang="zh-CN" altLang="en-US" dirty="0"/>
              <a:t>垂直的外国直接投資</a:t>
            </a:r>
            <a:r>
              <a:rPr lang="ja-JP" altLang="en-US"/>
              <a:t>の</a:t>
            </a:r>
            <a:r>
              <a:rPr lang="zh-CN" altLang="en-US" dirty="0"/>
              <a:t>両方</a:t>
            </a:r>
            <a:r>
              <a:rPr lang="ja-JP" altLang="en-US"/>
              <a:t>の</a:t>
            </a:r>
            <a:r>
              <a:rPr lang="zh-CN" altLang="en-US" dirty="0"/>
              <a:t>要素</a:t>
            </a:r>
            <a:endParaRPr lang="en-US" altLang="zh-CN" dirty="0"/>
          </a:p>
          <a:p>
            <a:endParaRPr lang="en-US" altLang="zh-CN" dirty="0"/>
          </a:p>
          <a:p>
            <a:endParaRPr lang="en-JP" dirty="0"/>
          </a:p>
        </p:txBody>
      </p:sp>
      <p:sp>
        <p:nvSpPr>
          <p:cNvPr id="2" name="Slide Number Placeholder 1">
            <a:extLst>
              <a:ext uri="{FF2B5EF4-FFF2-40B4-BE49-F238E27FC236}">
                <a16:creationId xmlns:a16="http://schemas.microsoft.com/office/drawing/2014/main" id="{212CE4DA-65B5-0716-4CB3-76190D57E43D}"/>
              </a:ext>
            </a:extLst>
          </p:cNvPr>
          <p:cNvSpPr>
            <a:spLocks noGrp="1"/>
          </p:cNvSpPr>
          <p:nvPr>
            <p:ph type="sldNum" sz="quarter" idx="2"/>
          </p:nvPr>
        </p:nvSpPr>
        <p:spPr/>
        <p:txBody>
          <a:bodyPr/>
          <a:lstStyle/>
          <a:p>
            <a:fld id="{86CB4B4D-7CA3-9044-876B-883B54F8677D}" type="slidenum">
              <a:rPr lang="en-JP" smtClean="0"/>
              <a:t>12</a:t>
            </a:fld>
            <a:endParaRPr lang="en-JP"/>
          </a:p>
        </p:txBody>
      </p:sp>
    </p:spTree>
    <p:extLst>
      <p:ext uri="{BB962C8B-B14F-4D97-AF65-F5344CB8AC3E}">
        <p14:creationId xmlns:p14="http://schemas.microsoft.com/office/powerpoint/2010/main" val="294291653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D4DE9F7D-DFAF-84BF-CDDD-99CA82EEC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720" y="375409"/>
            <a:ext cx="12348252" cy="7813216"/>
          </a:xfrm>
          <a:prstGeom prst="rect">
            <a:avLst/>
          </a:prstGeom>
        </p:spPr>
      </p:pic>
      <p:sp>
        <p:nvSpPr>
          <p:cNvPr id="9" name="TextBox 8">
            <a:extLst>
              <a:ext uri="{FF2B5EF4-FFF2-40B4-BE49-F238E27FC236}">
                <a16:creationId xmlns:a16="http://schemas.microsoft.com/office/drawing/2014/main" id="{4020C6AB-0306-FDFD-E4A1-BF326BA83472}"/>
              </a:ext>
            </a:extLst>
          </p:cNvPr>
          <p:cNvSpPr txBox="1"/>
          <p:nvPr/>
        </p:nvSpPr>
        <p:spPr>
          <a:xfrm>
            <a:off x="512815" y="8219182"/>
            <a:ext cx="16305604"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a:latin typeface="UDReiminPr6N"/>
              </a:rPr>
              <a:t>マツダは，メキシコの</a:t>
            </a:r>
            <a:r>
              <a:rPr lang="zh-CN" altLang="en-US" sz="3200" dirty="0">
                <a:latin typeface="UDReiminPr6N"/>
              </a:rPr>
              <a:t>完成車工場</a:t>
            </a:r>
            <a:r>
              <a:rPr lang="ja-JP" altLang="en-US" sz="3200">
                <a:latin typeface="UDReiminPr6N"/>
              </a:rPr>
              <a:t>からアメリカ</a:t>
            </a:r>
            <a:r>
              <a:rPr lang="zh-CN" altLang="en-US" sz="3200" dirty="0">
                <a:latin typeface="UDReiminPr6N"/>
              </a:rPr>
              <a:t>向</a:t>
            </a:r>
            <a:r>
              <a:rPr lang="ja-JP" altLang="en-US" sz="3200">
                <a:latin typeface="UDReiminPr6N"/>
              </a:rPr>
              <a:t>けにセダン</a:t>
            </a:r>
            <a:r>
              <a:rPr lang="zh-CN" altLang="en-US" sz="3200" dirty="0">
                <a:latin typeface="UDReiminPr6N"/>
              </a:rPr>
              <a:t>車</a:t>
            </a:r>
            <a:r>
              <a:rPr lang="ja-JP" altLang="en-US" sz="3200">
                <a:latin typeface="UDReiminPr6N"/>
              </a:rPr>
              <a:t>を</a:t>
            </a:r>
            <a:r>
              <a:rPr lang="zh-CN" altLang="en-US" sz="3200" dirty="0">
                <a:latin typeface="UDReiminPr6N"/>
              </a:rPr>
              <a:t>輸出。</a:t>
            </a:r>
            <a:endParaRPr lang="en-US" altLang="zh-CN" sz="3200" dirty="0">
              <a:latin typeface="UDReiminPr6N"/>
            </a:endParaRPr>
          </a:p>
          <a:p>
            <a:pPr algn="l"/>
            <a:r>
              <a:rPr lang="en-US" altLang="zh-CN" sz="3200" dirty="0">
                <a:latin typeface="UDReiminPr6N"/>
                <a:sym typeface="Wingdings" pitchFamily="2" charset="2"/>
              </a:rPr>
              <a:t></a:t>
            </a:r>
            <a:r>
              <a:rPr lang="zh-CN" altLang="en-US" sz="3200" dirty="0">
                <a:latin typeface="UDReiminPr6N"/>
              </a:rPr>
              <a:t>生産費用と輸送費用の両方を削減。</a:t>
            </a:r>
            <a:endParaRPr lang="en-US" altLang="zh-CN" sz="3200" dirty="0">
              <a:latin typeface="UDReiminPr6N"/>
            </a:endParaRPr>
          </a:p>
        </p:txBody>
      </p:sp>
      <p:sp>
        <p:nvSpPr>
          <p:cNvPr id="2" name="Slide Number Placeholder 1">
            <a:extLst>
              <a:ext uri="{FF2B5EF4-FFF2-40B4-BE49-F238E27FC236}">
                <a16:creationId xmlns:a16="http://schemas.microsoft.com/office/drawing/2014/main" id="{6C3B4595-C1FE-0A3B-A65C-99B86DBE98F4}"/>
              </a:ext>
            </a:extLst>
          </p:cNvPr>
          <p:cNvSpPr>
            <a:spLocks noGrp="1"/>
          </p:cNvSpPr>
          <p:nvPr>
            <p:ph type="sldNum" sz="quarter" idx="2"/>
          </p:nvPr>
        </p:nvSpPr>
        <p:spPr/>
        <p:txBody>
          <a:bodyPr/>
          <a:lstStyle/>
          <a:p>
            <a:fld id="{86CB4B4D-7CA3-9044-876B-883B54F8677D}" type="slidenum">
              <a:rPr lang="en-JP" smtClean="0"/>
              <a:t>13</a:t>
            </a:fld>
            <a:endParaRPr lang="en-JP"/>
          </a:p>
        </p:txBody>
      </p:sp>
    </p:spTree>
    <p:extLst>
      <p:ext uri="{BB962C8B-B14F-4D97-AF65-F5344CB8AC3E}">
        <p14:creationId xmlns:p14="http://schemas.microsoft.com/office/powerpoint/2010/main" val="35983430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4F29D4-2146-CC0E-C151-F5BFEC1B2822}"/>
              </a:ext>
            </a:extLst>
          </p:cNvPr>
          <p:cNvSpPr>
            <a:spLocks noGrp="1"/>
          </p:cNvSpPr>
          <p:nvPr>
            <p:ph type="title"/>
          </p:nvPr>
        </p:nvSpPr>
        <p:spPr/>
        <p:txBody>
          <a:bodyPr>
            <a:normAutofit/>
          </a:bodyPr>
          <a:lstStyle/>
          <a:p>
            <a:r>
              <a:rPr lang="zh-CN" altLang="en-US" sz="6000" dirty="0"/>
              <a:t>市場参入戦略</a:t>
            </a:r>
            <a:r>
              <a:rPr lang="en-US" altLang="zh-CN" sz="6000" dirty="0"/>
              <a:t>(1)</a:t>
            </a:r>
            <a:br>
              <a:rPr lang="en-US" altLang="zh-CN" sz="6000" dirty="0"/>
            </a:br>
            <a:r>
              <a:rPr lang="zh-CN" altLang="en-US" sz="6000" dirty="0"/>
              <a:t>完全子会社</a:t>
            </a:r>
            <a:r>
              <a:rPr lang="ja-JP" altLang="en-US" sz="6000"/>
              <a:t>と</a:t>
            </a:r>
            <a:r>
              <a:rPr lang="zh-CN" altLang="en-US" sz="6000" dirty="0"/>
              <a:t>合弁事業</a:t>
            </a:r>
            <a:endParaRPr lang="en-JP" sz="6000" dirty="0"/>
          </a:p>
        </p:txBody>
      </p:sp>
      <p:sp>
        <p:nvSpPr>
          <p:cNvPr id="5" name="Text Placeholder 4">
            <a:extLst>
              <a:ext uri="{FF2B5EF4-FFF2-40B4-BE49-F238E27FC236}">
                <a16:creationId xmlns:a16="http://schemas.microsoft.com/office/drawing/2014/main" id="{0B4041FD-EDFA-3777-F259-8357F7091F04}"/>
              </a:ext>
            </a:extLst>
          </p:cNvPr>
          <p:cNvSpPr>
            <a:spLocks noGrp="1"/>
          </p:cNvSpPr>
          <p:nvPr>
            <p:ph type="body" idx="1"/>
          </p:nvPr>
        </p:nvSpPr>
        <p:spPr/>
        <p:txBody>
          <a:bodyPr>
            <a:normAutofit fontScale="70000" lnSpcReduction="20000"/>
          </a:bodyPr>
          <a:lstStyle/>
          <a:p>
            <a:pPr marL="0" indent="0">
              <a:buNone/>
            </a:pPr>
            <a:r>
              <a:rPr lang="zh-CN" altLang="en-US" dirty="0"/>
              <a:t>出資形態</a:t>
            </a:r>
            <a:r>
              <a:rPr lang="ja-JP" altLang="en-US"/>
              <a:t>で外国直接投資を分類</a:t>
            </a:r>
            <a:endParaRPr lang="en-US" altLang="ja-JP" dirty="0"/>
          </a:p>
          <a:p>
            <a:r>
              <a:rPr lang="zh-CN" altLang="en-US" dirty="0">
                <a:highlight>
                  <a:srgbClr val="00FFFF"/>
                </a:highlight>
              </a:rPr>
              <a:t>「全額出資方式」</a:t>
            </a:r>
            <a:endParaRPr lang="en-US" altLang="zh-CN" dirty="0">
              <a:highlight>
                <a:srgbClr val="00FFFF"/>
              </a:highlight>
            </a:endParaRPr>
          </a:p>
          <a:p>
            <a:pPr lvl="1"/>
            <a:r>
              <a:rPr lang="zh-CN" altLang="en-US" dirty="0"/>
              <a:t>自社</a:t>
            </a:r>
            <a:r>
              <a:rPr lang="ja-JP" altLang="en-US"/>
              <a:t>が</a:t>
            </a:r>
            <a:r>
              <a:rPr lang="zh-CN" altLang="en-US" dirty="0"/>
              <a:t>全額出資</a:t>
            </a:r>
            <a:r>
              <a:rPr lang="ja-JP" altLang="en-US"/>
              <a:t>し，</a:t>
            </a:r>
            <a:r>
              <a:rPr lang="zh-CN" altLang="en-US" dirty="0"/>
              <a:t>外国子会社設立</a:t>
            </a:r>
            <a:r>
              <a:rPr lang="ja-JP" altLang="en-US"/>
              <a:t>。</a:t>
            </a:r>
            <a:r>
              <a:rPr lang="zh-CN" altLang="en-US" dirty="0"/>
              <a:t>完全子会社方式</a:t>
            </a:r>
            <a:r>
              <a:rPr lang="ja-JP" altLang="en-US"/>
              <a:t>。</a:t>
            </a:r>
            <a:endParaRPr lang="en-US" altLang="ja-JP" dirty="0"/>
          </a:p>
          <a:p>
            <a:r>
              <a:rPr lang="zh-CN" altLang="en-US" dirty="0">
                <a:highlight>
                  <a:srgbClr val="FFFF00"/>
                </a:highlight>
              </a:rPr>
              <a:t>「共同出資方式」（</a:t>
            </a:r>
            <a:r>
              <a:rPr lang="en-US" altLang="zh-CN" dirty="0">
                <a:highlight>
                  <a:srgbClr val="FFFF00"/>
                </a:highlight>
              </a:rPr>
              <a:t>Joint Venture</a:t>
            </a:r>
            <a:r>
              <a:rPr lang="zh-CN" altLang="en-US" dirty="0">
                <a:highlight>
                  <a:srgbClr val="FFFF00"/>
                </a:highlight>
              </a:rPr>
              <a:t>）</a:t>
            </a:r>
            <a:endParaRPr lang="en-US" altLang="zh-CN" dirty="0">
              <a:highlight>
                <a:srgbClr val="FFFF00"/>
              </a:highlight>
            </a:endParaRPr>
          </a:p>
          <a:p>
            <a:pPr lvl="1"/>
            <a:r>
              <a:rPr lang="zh-CN" altLang="en-US" dirty="0"/>
              <a:t>他社</a:t>
            </a:r>
            <a:r>
              <a:rPr lang="ja-JP" altLang="en-US"/>
              <a:t>と</a:t>
            </a:r>
            <a:r>
              <a:rPr lang="zh-CN" altLang="en-US" dirty="0"/>
              <a:t>共同出資</a:t>
            </a:r>
            <a:r>
              <a:rPr lang="ja-JP" altLang="en-US"/>
              <a:t>し，</a:t>
            </a:r>
            <a:r>
              <a:rPr lang="zh-CN" altLang="en-US" dirty="0"/>
              <a:t>外国子会社設立。合弁事業方式</a:t>
            </a:r>
            <a:r>
              <a:rPr lang="ja-JP" altLang="en-US"/>
              <a:t>。</a:t>
            </a:r>
            <a:endParaRPr lang="en-US" altLang="ja-JP" dirty="0"/>
          </a:p>
          <a:p>
            <a:pPr marL="592696" lvl="1" indent="0">
              <a:buNone/>
            </a:pPr>
            <a:r>
              <a:rPr lang="en-US" altLang="zh-CN" dirty="0">
                <a:sym typeface="Wingdings" pitchFamily="2" charset="2"/>
              </a:rPr>
              <a:t></a:t>
            </a:r>
            <a:r>
              <a:rPr lang="zh-CN" altLang="en-US" dirty="0"/>
              <a:t>日本企業</a:t>
            </a:r>
            <a:r>
              <a:rPr lang="ja-JP" altLang="en-US"/>
              <a:t>の</a:t>
            </a:r>
            <a:r>
              <a:rPr lang="en-US" altLang="ja-JP" dirty="0"/>
              <a:t>1985〜2001 </a:t>
            </a:r>
            <a:r>
              <a:rPr lang="zh-CN" altLang="en-US" dirty="0"/>
              <a:t>年</a:t>
            </a:r>
            <a:r>
              <a:rPr lang="ja-JP" altLang="en-US"/>
              <a:t>の</a:t>
            </a:r>
            <a:r>
              <a:rPr lang="zh-CN" altLang="en-US" dirty="0"/>
              <a:t>先進国</a:t>
            </a:r>
            <a:r>
              <a:rPr lang="en-US" altLang="zh-CN" dirty="0"/>
              <a:t>(</a:t>
            </a:r>
            <a:r>
              <a:rPr lang="en-US" dirty="0"/>
              <a:t>OECD </a:t>
            </a:r>
            <a:r>
              <a:rPr lang="zh-CN" altLang="en-US" dirty="0"/>
              <a:t>加盟国</a:t>
            </a:r>
            <a:r>
              <a:rPr lang="en-US" altLang="zh-CN" dirty="0"/>
              <a:t>)</a:t>
            </a:r>
            <a:r>
              <a:rPr lang="ja-JP" altLang="en-US"/>
              <a:t>ヘの</a:t>
            </a:r>
            <a:r>
              <a:rPr lang="zh-CN" altLang="en-US" dirty="0"/>
              <a:t>外国直接投資</a:t>
            </a:r>
            <a:r>
              <a:rPr lang="en-US" altLang="zh-CN" dirty="0"/>
              <a:t>1512 </a:t>
            </a:r>
            <a:r>
              <a:rPr lang="zh-CN" altLang="en-US" dirty="0"/>
              <a:t>件</a:t>
            </a:r>
            <a:r>
              <a:rPr lang="ja-JP" altLang="en-US"/>
              <a:t>のうち，</a:t>
            </a:r>
            <a:r>
              <a:rPr lang="zh-CN" altLang="en-US" dirty="0"/>
              <a:t>約 </a:t>
            </a:r>
            <a:r>
              <a:rPr lang="en-US" altLang="zh-CN" dirty="0"/>
              <a:t>55% </a:t>
            </a:r>
            <a:r>
              <a:rPr lang="ja-JP" altLang="en-US"/>
              <a:t>が</a:t>
            </a:r>
            <a:r>
              <a:rPr lang="zh-CN" altLang="en-US" dirty="0"/>
              <a:t>全額出資方式，残</a:t>
            </a:r>
            <a:r>
              <a:rPr lang="ja-JP" altLang="en-US"/>
              <a:t>り</a:t>
            </a:r>
            <a:r>
              <a:rPr lang="zh-CN" altLang="en-US" dirty="0"/>
              <a:t>約 </a:t>
            </a:r>
            <a:r>
              <a:rPr lang="en-US" altLang="zh-CN" dirty="0"/>
              <a:t>45% </a:t>
            </a:r>
            <a:r>
              <a:rPr lang="ja-JP" altLang="en-US"/>
              <a:t>が</a:t>
            </a:r>
            <a:r>
              <a:rPr lang="zh-CN" altLang="en-US" dirty="0"/>
              <a:t>共同出資方式</a:t>
            </a:r>
            <a:r>
              <a:rPr lang="en-US" altLang="ja-JP" dirty="0"/>
              <a:t>(</a:t>
            </a:r>
            <a:r>
              <a:rPr lang="en-US" dirty="0"/>
              <a:t>Raff et al.[2009])。</a:t>
            </a:r>
            <a:endParaRPr lang="en-JP" dirty="0"/>
          </a:p>
        </p:txBody>
      </p:sp>
      <p:sp>
        <p:nvSpPr>
          <p:cNvPr id="2" name="Slide Number Placeholder 1">
            <a:extLst>
              <a:ext uri="{FF2B5EF4-FFF2-40B4-BE49-F238E27FC236}">
                <a16:creationId xmlns:a16="http://schemas.microsoft.com/office/drawing/2014/main" id="{92DA6E9E-9C74-1FF0-AD83-EC13E8DA9F6A}"/>
              </a:ext>
            </a:extLst>
          </p:cNvPr>
          <p:cNvSpPr>
            <a:spLocks noGrp="1"/>
          </p:cNvSpPr>
          <p:nvPr>
            <p:ph type="sldNum" sz="quarter" idx="2"/>
          </p:nvPr>
        </p:nvSpPr>
        <p:spPr/>
        <p:txBody>
          <a:bodyPr/>
          <a:lstStyle/>
          <a:p>
            <a:fld id="{86CB4B4D-7CA3-9044-876B-883B54F8677D}" type="slidenum">
              <a:rPr lang="en-JP" smtClean="0"/>
              <a:t>14</a:t>
            </a:fld>
            <a:endParaRPr lang="en-JP"/>
          </a:p>
        </p:txBody>
      </p:sp>
    </p:spTree>
    <p:extLst>
      <p:ext uri="{BB962C8B-B14F-4D97-AF65-F5344CB8AC3E}">
        <p14:creationId xmlns:p14="http://schemas.microsoft.com/office/powerpoint/2010/main" val="410485564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9EBD-E34E-F9E9-FD5E-059B67B9F58A}"/>
              </a:ext>
            </a:extLst>
          </p:cNvPr>
          <p:cNvSpPr>
            <a:spLocks noGrp="1"/>
          </p:cNvSpPr>
          <p:nvPr>
            <p:ph type="title"/>
          </p:nvPr>
        </p:nvSpPr>
        <p:spPr/>
        <p:txBody>
          <a:bodyPr>
            <a:noAutofit/>
          </a:bodyPr>
          <a:lstStyle/>
          <a:p>
            <a:r>
              <a:rPr lang="zh-CN" altLang="en-US" sz="6400" dirty="0"/>
              <a:t>市場参入戦略</a:t>
            </a:r>
            <a:r>
              <a:rPr lang="en-US" altLang="zh-CN" sz="6400" dirty="0"/>
              <a:t>(2)</a:t>
            </a:r>
            <a:br>
              <a:rPr lang="en-US" altLang="zh-CN" sz="6400" dirty="0"/>
            </a:br>
            <a:r>
              <a:rPr lang="ja-JP" altLang="en-US" sz="6400"/>
              <a:t>グリーンフィールド</a:t>
            </a:r>
            <a:r>
              <a:rPr lang="zh-CN" altLang="en-US" sz="6400" dirty="0"/>
              <a:t>投資</a:t>
            </a:r>
            <a:r>
              <a:rPr lang="ja-JP" altLang="en-US" sz="6400"/>
              <a:t>と</a:t>
            </a:r>
            <a:r>
              <a:rPr lang="zh-CN" altLang="en-US" sz="6400" dirty="0"/>
              <a:t>国際企業買収</a:t>
            </a:r>
            <a:endParaRPr lang="en-JP" sz="6400" dirty="0"/>
          </a:p>
        </p:txBody>
      </p:sp>
      <p:sp>
        <p:nvSpPr>
          <p:cNvPr id="3" name="Text Placeholder 2">
            <a:extLst>
              <a:ext uri="{FF2B5EF4-FFF2-40B4-BE49-F238E27FC236}">
                <a16:creationId xmlns:a16="http://schemas.microsoft.com/office/drawing/2014/main" id="{3CD635DA-9C31-07C8-673A-9B816CB66BCA}"/>
              </a:ext>
            </a:extLst>
          </p:cNvPr>
          <p:cNvSpPr>
            <a:spLocks noGrp="1"/>
          </p:cNvSpPr>
          <p:nvPr>
            <p:ph type="body" idx="1"/>
          </p:nvPr>
        </p:nvSpPr>
        <p:spPr/>
        <p:txBody>
          <a:bodyPr>
            <a:normAutofit fontScale="85000" lnSpcReduction="20000"/>
          </a:bodyPr>
          <a:lstStyle/>
          <a:p>
            <a:pPr marL="0" indent="0">
              <a:buNone/>
            </a:pPr>
            <a:r>
              <a:rPr lang="ja-JP" altLang="en-US">
                <a:highlight>
                  <a:srgbClr val="FFFF00"/>
                </a:highlight>
              </a:rPr>
              <a:t>グリーンフィールド</a:t>
            </a:r>
            <a:r>
              <a:rPr lang="zh-CN" altLang="en-US" dirty="0">
                <a:highlight>
                  <a:srgbClr val="FFFF00"/>
                </a:highlight>
              </a:rPr>
              <a:t>投資</a:t>
            </a:r>
            <a:endParaRPr lang="en-US" altLang="zh-CN" dirty="0">
              <a:highlight>
                <a:srgbClr val="FFFF00"/>
              </a:highlight>
            </a:endParaRPr>
          </a:p>
          <a:p>
            <a:r>
              <a:rPr lang="zh-CN" altLang="en-US" dirty="0"/>
              <a:t>自社</a:t>
            </a:r>
            <a:r>
              <a:rPr lang="ja-JP" altLang="en-US"/>
              <a:t>で</a:t>
            </a:r>
            <a:r>
              <a:rPr lang="zh-CN" altLang="en-US" dirty="0"/>
              <a:t>外国</a:t>
            </a:r>
            <a:r>
              <a:rPr lang="ja-JP" altLang="en-US"/>
              <a:t>に</a:t>
            </a:r>
            <a:r>
              <a:rPr lang="zh-CN" altLang="en-US" dirty="0"/>
              <a:t>子会社</a:t>
            </a:r>
            <a:r>
              <a:rPr lang="en-US" altLang="zh-CN" dirty="0"/>
              <a:t>(</a:t>
            </a:r>
            <a:r>
              <a:rPr lang="zh-CN" altLang="en-US" dirty="0"/>
              <a:t>工場</a:t>
            </a:r>
            <a:r>
              <a:rPr lang="en-US" altLang="zh-CN" dirty="0"/>
              <a:t>)</a:t>
            </a:r>
            <a:r>
              <a:rPr lang="ja-JP" altLang="en-US"/>
              <a:t>を</a:t>
            </a:r>
            <a:r>
              <a:rPr lang="zh-CN" altLang="en-US" dirty="0"/>
              <a:t>設立</a:t>
            </a:r>
            <a:r>
              <a:rPr lang="ja-JP" altLang="en-US"/>
              <a:t>。</a:t>
            </a:r>
            <a:endParaRPr lang="en-US" altLang="ja-JP" dirty="0"/>
          </a:p>
          <a:p>
            <a:r>
              <a:rPr lang="zh-CN" altLang="en-US" dirty="0"/>
              <a:t>新規雇用</a:t>
            </a:r>
            <a:r>
              <a:rPr lang="ja-JP" altLang="en-US"/>
              <a:t>や</a:t>
            </a:r>
            <a:r>
              <a:rPr lang="zh-CN" altLang="en-US" dirty="0"/>
              <a:t>新規法人税収</a:t>
            </a:r>
            <a:r>
              <a:rPr lang="ja-JP" altLang="en-US"/>
              <a:t>を</a:t>
            </a:r>
            <a:r>
              <a:rPr lang="zh-CN" altLang="en-US" dirty="0"/>
              <a:t>生</a:t>
            </a:r>
            <a:r>
              <a:rPr lang="ja-JP" altLang="en-US"/>
              <a:t>むため，</a:t>
            </a:r>
            <a:r>
              <a:rPr lang="zh-CN" altLang="en-US" dirty="0"/>
              <a:t>地元政府</a:t>
            </a:r>
            <a:r>
              <a:rPr lang="ja-JP" altLang="en-US"/>
              <a:t>から</a:t>
            </a:r>
            <a:r>
              <a:rPr lang="zh-CN" altLang="en-US" dirty="0"/>
              <a:t>歓迎</a:t>
            </a:r>
            <a:r>
              <a:rPr lang="ja-JP" altLang="en-US"/>
              <a:t>さ れやすい。</a:t>
            </a:r>
            <a:endParaRPr lang="en-US" altLang="ja-JP" dirty="0"/>
          </a:p>
          <a:p>
            <a:pPr marL="0" indent="0">
              <a:buNone/>
            </a:pPr>
            <a:r>
              <a:rPr lang="ja-JP" altLang="en-US"/>
              <a:t>例）ダイキン</a:t>
            </a:r>
            <a:endParaRPr lang="en-US" altLang="ja-JP" dirty="0"/>
          </a:p>
          <a:p>
            <a:pPr marL="0" indent="0">
              <a:buNone/>
            </a:pPr>
            <a:r>
              <a:rPr lang="ja-JP" altLang="en-US"/>
              <a:t>アメリカで</a:t>
            </a:r>
            <a:r>
              <a:rPr lang="zh-CN" altLang="en-US" dirty="0"/>
              <a:t>現地生産</a:t>
            </a:r>
            <a:r>
              <a:rPr lang="ja-JP" altLang="en-US"/>
              <a:t>を</a:t>
            </a:r>
            <a:r>
              <a:rPr lang="zh-CN" altLang="en-US" dirty="0"/>
              <a:t>行</a:t>
            </a:r>
            <a:r>
              <a:rPr lang="ja-JP" altLang="en-US"/>
              <a:t>うため，</a:t>
            </a:r>
            <a:r>
              <a:rPr lang="zh-CN" altLang="en-US" dirty="0"/>
              <a:t>約 </a:t>
            </a:r>
            <a:r>
              <a:rPr lang="en-US" altLang="zh-CN" dirty="0"/>
              <a:t>500 </a:t>
            </a:r>
            <a:r>
              <a:rPr lang="zh-CN" altLang="en-US" dirty="0"/>
              <a:t>億円</a:t>
            </a:r>
            <a:r>
              <a:rPr lang="ja-JP" altLang="en-US"/>
              <a:t>を</a:t>
            </a:r>
            <a:r>
              <a:rPr lang="zh-CN" altLang="en-US" dirty="0"/>
              <a:t>投</a:t>
            </a:r>
            <a:r>
              <a:rPr lang="ja-JP" altLang="en-US"/>
              <a:t>じて，テキサス</a:t>
            </a:r>
            <a:r>
              <a:rPr lang="zh-CN" altLang="en-US" dirty="0"/>
              <a:t>州</a:t>
            </a:r>
            <a:r>
              <a:rPr lang="ja-JP" altLang="en-US"/>
              <a:t>ヒューストン</a:t>
            </a:r>
            <a:r>
              <a:rPr lang="zh-CN" altLang="en-US" dirty="0"/>
              <a:t>郊外</a:t>
            </a:r>
            <a:r>
              <a:rPr lang="ja-JP" altLang="en-US"/>
              <a:t>に</a:t>
            </a:r>
            <a:r>
              <a:rPr lang="zh-CN" altLang="en-US" dirty="0"/>
              <a:t>東京</a:t>
            </a:r>
            <a:r>
              <a:rPr lang="ja-JP" altLang="en-US"/>
              <a:t>ドーム </a:t>
            </a:r>
            <a:r>
              <a:rPr lang="en-US" altLang="ja-JP" dirty="0"/>
              <a:t>42 </a:t>
            </a:r>
            <a:r>
              <a:rPr lang="zh-CN" altLang="en-US" dirty="0"/>
              <a:t>個分</a:t>
            </a:r>
            <a:r>
              <a:rPr lang="ja-JP" altLang="en-US"/>
              <a:t>の</a:t>
            </a:r>
            <a:r>
              <a:rPr lang="zh-CN" altLang="en-US" dirty="0"/>
              <a:t>広</a:t>
            </a:r>
            <a:r>
              <a:rPr lang="ja-JP" altLang="en-US"/>
              <a:t>さの</a:t>
            </a:r>
            <a:r>
              <a:rPr lang="zh-CN" altLang="en-US" dirty="0"/>
              <a:t>巨大工場</a:t>
            </a:r>
            <a:r>
              <a:rPr lang="ja-JP" altLang="en-US"/>
              <a:t>を </a:t>
            </a:r>
            <a:r>
              <a:rPr lang="zh-CN" altLang="en-US" dirty="0"/>
              <a:t>新設</a:t>
            </a:r>
            <a:r>
              <a:rPr lang="ja-JP" altLang="en-US"/>
              <a:t>し，</a:t>
            </a:r>
            <a:r>
              <a:rPr lang="en-US" altLang="ja-JP" dirty="0"/>
              <a:t>2017</a:t>
            </a:r>
            <a:r>
              <a:rPr lang="zh-CN" altLang="en-US" dirty="0"/>
              <a:t>年</a:t>
            </a:r>
            <a:r>
              <a:rPr lang="ja-JP" altLang="en-US"/>
              <a:t>に</a:t>
            </a:r>
            <a:r>
              <a:rPr lang="zh-CN" altLang="en-US" dirty="0"/>
              <a:t>空調機器</a:t>
            </a:r>
            <a:r>
              <a:rPr lang="ja-JP" altLang="en-US"/>
              <a:t>の</a:t>
            </a:r>
            <a:r>
              <a:rPr lang="zh-CN" altLang="en-US" dirty="0"/>
              <a:t>現地生産</a:t>
            </a:r>
            <a:r>
              <a:rPr lang="ja-JP" altLang="en-US"/>
              <a:t>を</a:t>
            </a:r>
            <a:r>
              <a:rPr lang="zh-CN" altLang="en-US" dirty="0"/>
              <a:t>開始</a:t>
            </a:r>
            <a:r>
              <a:rPr lang="ja-JP" altLang="en-US"/>
              <a:t>。</a:t>
            </a:r>
            <a:endParaRPr lang="en-JP" dirty="0"/>
          </a:p>
        </p:txBody>
      </p:sp>
      <p:sp>
        <p:nvSpPr>
          <p:cNvPr id="5" name="Slide Number Placeholder 4">
            <a:extLst>
              <a:ext uri="{FF2B5EF4-FFF2-40B4-BE49-F238E27FC236}">
                <a16:creationId xmlns:a16="http://schemas.microsoft.com/office/drawing/2014/main" id="{67939C11-394D-E0D2-F85C-A6522D78811F}"/>
              </a:ext>
            </a:extLst>
          </p:cNvPr>
          <p:cNvSpPr>
            <a:spLocks noGrp="1"/>
          </p:cNvSpPr>
          <p:nvPr>
            <p:ph type="sldNum" sz="quarter" idx="2"/>
          </p:nvPr>
        </p:nvSpPr>
        <p:spPr/>
        <p:txBody>
          <a:bodyPr/>
          <a:lstStyle/>
          <a:p>
            <a:fld id="{86CB4B4D-7CA3-9044-876B-883B54F8677D}" type="slidenum">
              <a:rPr lang="en-JP" smtClean="0"/>
              <a:t>15</a:t>
            </a:fld>
            <a:endParaRPr lang="en-JP"/>
          </a:p>
        </p:txBody>
      </p:sp>
    </p:spTree>
    <p:extLst>
      <p:ext uri="{BB962C8B-B14F-4D97-AF65-F5344CB8AC3E}">
        <p14:creationId xmlns:p14="http://schemas.microsoft.com/office/powerpoint/2010/main" val="22338647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117CC-7209-0882-8C45-EA4E3202753C}"/>
              </a:ext>
            </a:extLst>
          </p:cNvPr>
          <p:cNvSpPr>
            <a:spLocks noGrp="1"/>
          </p:cNvSpPr>
          <p:nvPr>
            <p:ph type="title"/>
          </p:nvPr>
        </p:nvSpPr>
        <p:spPr/>
        <p:txBody>
          <a:bodyPr>
            <a:normAutofit/>
          </a:bodyPr>
          <a:lstStyle/>
          <a:p>
            <a:r>
              <a:rPr lang="zh-CN" altLang="en-US" sz="6000" dirty="0"/>
              <a:t>越境</a:t>
            </a:r>
            <a:r>
              <a:rPr lang="en-US" sz="6000" dirty="0"/>
              <a:t>M&amp;A(</a:t>
            </a:r>
            <a:r>
              <a:rPr lang="zh-CN" altLang="en-US" sz="6000" dirty="0"/>
              <a:t>企業合併買収</a:t>
            </a:r>
            <a:r>
              <a:rPr lang="en-US" altLang="zh-CN" sz="6000" dirty="0"/>
              <a:t>)</a:t>
            </a:r>
            <a:endParaRPr lang="en-JP" sz="6000" dirty="0"/>
          </a:p>
        </p:txBody>
      </p:sp>
      <p:sp>
        <p:nvSpPr>
          <p:cNvPr id="5" name="Slide Number Placeholder 4">
            <a:extLst>
              <a:ext uri="{FF2B5EF4-FFF2-40B4-BE49-F238E27FC236}">
                <a16:creationId xmlns:a16="http://schemas.microsoft.com/office/drawing/2014/main" id="{C7133509-9D33-8E1E-1C8E-4EC0C372AAF1}"/>
              </a:ext>
            </a:extLst>
          </p:cNvPr>
          <p:cNvSpPr>
            <a:spLocks noGrp="1"/>
          </p:cNvSpPr>
          <p:nvPr>
            <p:ph type="sldNum" sz="quarter" idx="2"/>
          </p:nvPr>
        </p:nvSpPr>
        <p:spPr/>
        <p:txBody>
          <a:bodyPr/>
          <a:lstStyle/>
          <a:p>
            <a:fld id="{86CB4B4D-7CA3-9044-876B-883B54F8677D}" type="slidenum">
              <a:rPr lang="en-JP" smtClean="0"/>
              <a:t>16</a:t>
            </a:fld>
            <a:endParaRPr lang="en-JP"/>
          </a:p>
        </p:txBody>
      </p:sp>
      <p:sp>
        <p:nvSpPr>
          <p:cNvPr id="9" name="TextBox 8">
            <a:extLst>
              <a:ext uri="{FF2B5EF4-FFF2-40B4-BE49-F238E27FC236}">
                <a16:creationId xmlns:a16="http://schemas.microsoft.com/office/drawing/2014/main" id="{553E407B-5607-2360-4866-C3DCC86E2FF6}"/>
              </a:ext>
            </a:extLst>
          </p:cNvPr>
          <p:cNvSpPr txBox="1"/>
          <p:nvPr/>
        </p:nvSpPr>
        <p:spPr>
          <a:xfrm>
            <a:off x="1270038" y="2413000"/>
            <a:ext cx="15067242" cy="62478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JP" sz="4000" u="sng" dirty="0">
                <a:highlight>
                  <a:srgbClr val="FFFF00"/>
                </a:highlight>
              </a:rPr>
              <a:t>越境 M&amp;A(企業合併買収)</a:t>
            </a:r>
          </a:p>
          <a:p>
            <a:pPr algn="l"/>
            <a:r>
              <a:rPr lang="ja-JP" altLang="en-US" sz="4000"/>
              <a:t>　</a:t>
            </a:r>
            <a:endParaRPr lang="en-US" altLang="ja-JP" sz="4000" dirty="0"/>
          </a:p>
          <a:p>
            <a:pPr algn="l"/>
            <a:r>
              <a:rPr lang="ja-JP" altLang="en-US" sz="4000"/>
              <a:t>　</a:t>
            </a:r>
            <a:r>
              <a:rPr lang="en-JP" sz="4000" dirty="0"/>
              <a:t>すでにある既存外国企業を買収。</a:t>
            </a:r>
          </a:p>
          <a:p>
            <a:pPr algn="l"/>
            <a:endParaRPr lang="en-JP" sz="4000" dirty="0"/>
          </a:p>
          <a:p>
            <a:pPr algn="l"/>
            <a:r>
              <a:rPr lang="en-JP" sz="4000" dirty="0"/>
              <a:t>cross-border M&amp;A (Merger &amp; Acquisition) </a:t>
            </a:r>
          </a:p>
          <a:p>
            <a:pPr algn="l"/>
            <a:r>
              <a:rPr lang="en-JP" sz="4000" dirty="0"/>
              <a:t>ブラウンフィールド投資と呼ぶこともある。</a:t>
            </a:r>
          </a:p>
          <a:p>
            <a:pPr algn="l"/>
            <a:r>
              <a:rPr lang="en-JP" sz="4000" dirty="0"/>
              <a:t>自社では獲得することが困難な能力・資源を手に入れる。</a:t>
            </a:r>
          </a:p>
          <a:p>
            <a:pPr algn="l"/>
            <a:endParaRPr lang="en-JP" sz="4000" dirty="0"/>
          </a:p>
          <a:p>
            <a:pPr algn="l"/>
            <a:r>
              <a:rPr lang="en-JP" sz="4000" dirty="0"/>
              <a:t>例）武田薬品工業</a:t>
            </a:r>
          </a:p>
          <a:p>
            <a:pPr algn="l"/>
            <a:r>
              <a:rPr lang="en-JP" sz="4000" dirty="0"/>
              <a:t>2019 年にアイルランドの製薬大手シャイアーを買収</a:t>
            </a:r>
          </a:p>
        </p:txBody>
      </p:sp>
    </p:spTree>
    <p:extLst>
      <p:ext uri="{BB962C8B-B14F-4D97-AF65-F5344CB8AC3E}">
        <p14:creationId xmlns:p14="http://schemas.microsoft.com/office/powerpoint/2010/main" val="6557857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5716-CBD6-87CF-E3C3-522C4B46B9DC}"/>
              </a:ext>
            </a:extLst>
          </p:cNvPr>
          <p:cNvSpPr>
            <a:spLocks noGrp="1"/>
          </p:cNvSpPr>
          <p:nvPr>
            <p:ph type="title"/>
          </p:nvPr>
        </p:nvSpPr>
        <p:spPr/>
        <p:txBody>
          <a:bodyPr>
            <a:normAutofit/>
          </a:bodyPr>
          <a:lstStyle/>
          <a:p>
            <a:r>
              <a:rPr lang="en-JP" sz="6000" dirty="0"/>
              <a:t>3 海外生産</a:t>
            </a:r>
          </a:p>
        </p:txBody>
      </p:sp>
      <p:pic>
        <p:nvPicPr>
          <p:cNvPr id="7" name="Picture 6">
            <a:extLst>
              <a:ext uri="{FF2B5EF4-FFF2-40B4-BE49-F238E27FC236}">
                <a16:creationId xmlns:a16="http://schemas.microsoft.com/office/drawing/2014/main" id="{C481B827-DCE5-D117-A1C7-4D14228650BE}"/>
              </a:ext>
            </a:extLst>
          </p:cNvPr>
          <p:cNvPicPr>
            <a:picLocks noChangeAspect="1"/>
          </p:cNvPicPr>
          <p:nvPr/>
        </p:nvPicPr>
        <p:blipFill>
          <a:blip r:embed="rId2"/>
          <a:stretch>
            <a:fillRect/>
          </a:stretch>
        </p:blipFill>
        <p:spPr>
          <a:xfrm>
            <a:off x="167134" y="1820118"/>
            <a:ext cx="9604822" cy="7679482"/>
          </a:xfrm>
          <a:prstGeom prst="rect">
            <a:avLst/>
          </a:prstGeom>
        </p:spPr>
      </p:pic>
      <p:pic>
        <p:nvPicPr>
          <p:cNvPr id="5" name="Picture 4">
            <a:extLst>
              <a:ext uri="{FF2B5EF4-FFF2-40B4-BE49-F238E27FC236}">
                <a16:creationId xmlns:a16="http://schemas.microsoft.com/office/drawing/2014/main" id="{9BBADBC4-AFAE-9FFB-82D9-A6C25A44257B}"/>
              </a:ext>
            </a:extLst>
          </p:cNvPr>
          <p:cNvPicPr>
            <a:picLocks noChangeAspect="1"/>
          </p:cNvPicPr>
          <p:nvPr/>
        </p:nvPicPr>
        <p:blipFill>
          <a:blip r:embed="rId3"/>
          <a:stretch>
            <a:fillRect/>
          </a:stretch>
        </p:blipFill>
        <p:spPr>
          <a:xfrm>
            <a:off x="8323216" y="3491351"/>
            <a:ext cx="8849913" cy="1385449"/>
          </a:xfrm>
          <a:prstGeom prst="rect">
            <a:avLst/>
          </a:prstGeom>
          <a:ln w="12700">
            <a:solidFill>
              <a:schemeClr val="tx1"/>
            </a:solidFill>
          </a:ln>
        </p:spPr>
      </p:pic>
      <p:sp>
        <p:nvSpPr>
          <p:cNvPr id="3" name="Text Placeholder 2">
            <a:extLst>
              <a:ext uri="{FF2B5EF4-FFF2-40B4-BE49-F238E27FC236}">
                <a16:creationId xmlns:a16="http://schemas.microsoft.com/office/drawing/2014/main" id="{8041223C-D63A-D66E-BD1C-3772F7CCC975}"/>
              </a:ext>
            </a:extLst>
          </p:cNvPr>
          <p:cNvSpPr>
            <a:spLocks noGrp="1"/>
          </p:cNvSpPr>
          <p:nvPr>
            <p:ph type="body" idx="1"/>
          </p:nvPr>
        </p:nvSpPr>
        <p:spPr>
          <a:xfrm>
            <a:off x="9315824" y="5273624"/>
            <a:ext cx="7857305" cy="3625952"/>
          </a:xfrm>
          <a:ln w="12700">
            <a:solidFill>
              <a:schemeClr val="tx1"/>
            </a:solidFill>
          </a:ln>
        </p:spPr>
        <p:txBody>
          <a:bodyPr>
            <a:normAutofit/>
          </a:bodyPr>
          <a:lstStyle/>
          <a:p>
            <a:pPr marL="0" indent="0">
              <a:buNone/>
            </a:pPr>
            <a:r>
              <a:rPr lang="ja-JP" altLang="en-US"/>
              <a:t>上場企業の海外生産比率</a:t>
            </a:r>
            <a:endParaRPr lang="en-US" altLang="ja-JP" dirty="0"/>
          </a:p>
          <a:p>
            <a:r>
              <a:rPr lang="en-US" altLang="ja-JP" dirty="0">
                <a:highlight>
                  <a:srgbClr val="FFFF00"/>
                </a:highlight>
              </a:rPr>
              <a:t>1986 </a:t>
            </a:r>
            <a:r>
              <a:rPr lang="zh-CN" altLang="en-US" dirty="0">
                <a:highlight>
                  <a:srgbClr val="FFFF00"/>
                </a:highlight>
              </a:rPr>
              <a:t>年</a:t>
            </a:r>
            <a:r>
              <a:rPr lang="ja-JP" altLang="en-US">
                <a:highlight>
                  <a:srgbClr val="FFFF00"/>
                </a:highlight>
              </a:rPr>
              <a:t>にわずか </a:t>
            </a:r>
            <a:r>
              <a:rPr lang="en-US" altLang="ja-JP" dirty="0">
                <a:highlight>
                  <a:srgbClr val="FFFF00"/>
                </a:highlight>
              </a:rPr>
              <a:t>2.6% </a:t>
            </a:r>
          </a:p>
          <a:p>
            <a:r>
              <a:rPr lang="en-US" altLang="ja-JP" dirty="0">
                <a:highlight>
                  <a:srgbClr val="FFFF00"/>
                </a:highlight>
              </a:rPr>
              <a:t>2016 </a:t>
            </a:r>
            <a:r>
              <a:rPr lang="zh-CN" altLang="en-US" dirty="0">
                <a:highlight>
                  <a:srgbClr val="FFFF00"/>
                </a:highlight>
              </a:rPr>
              <a:t>年</a:t>
            </a:r>
            <a:r>
              <a:rPr lang="ja-JP" altLang="en-US">
                <a:highlight>
                  <a:srgbClr val="FFFF00"/>
                </a:highlight>
              </a:rPr>
              <a:t>には </a:t>
            </a:r>
            <a:r>
              <a:rPr lang="en-US" altLang="ja-JP" dirty="0">
                <a:highlight>
                  <a:srgbClr val="FFFF00"/>
                </a:highlight>
              </a:rPr>
              <a:t>23%</a:t>
            </a:r>
            <a:endParaRPr lang="en-JP" dirty="0">
              <a:highlight>
                <a:srgbClr val="FFFF00"/>
              </a:highlight>
            </a:endParaRPr>
          </a:p>
        </p:txBody>
      </p:sp>
      <p:sp>
        <p:nvSpPr>
          <p:cNvPr id="6" name="Slide Number Placeholder 5">
            <a:extLst>
              <a:ext uri="{FF2B5EF4-FFF2-40B4-BE49-F238E27FC236}">
                <a16:creationId xmlns:a16="http://schemas.microsoft.com/office/drawing/2014/main" id="{8B6791D9-5B12-65CA-E099-0F259E8AF93C}"/>
              </a:ext>
            </a:extLst>
          </p:cNvPr>
          <p:cNvSpPr>
            <a:spLocks noGrp="1"/>
          </p:cNvSpPr>
          <p:nvPr>
            <p:ph type="sldNum" sz="quarter" idx="2"/>
          </p:nvPr>
        </p:nvSpPr>
        <p:spPr/>
        <p:txBody>
          <a:bodyPr/>
          <a:lstStyle/>
          <a:p>
            <a:fld id="{86CB4B4D-7CA3-9044-876B-883B54F8677D}" type="slidenum">
              <a:rPr lang="en-JP" smtClean="0"/>
              <a:t>17</a:t>
            </a:fld>
            <a:endParaRPr lang="en-JP"/>
          </a:p>
        </p:txBody>
      </p:sp>
    </p:spTree>
    <p:extLst>
      <p:ext uri="{BB962C8B-B14F-4D97-AF65-F5344CB8AC3E}">
        <p14:creationId xmlns:p14="http://schemas.microsoft.com/office/powerpoint/2010/main" val="330338524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C0E5-38C7-89C3-AD51-AD77F2C74864}"/>
              </a:ext>
            </a:extLst>
          </p:cNvPr>
          <p:cNvSpPr>
            <a:spLocks noGrp="1"/>
          </p:cNvSpPr>
          <p:nvPr>
            <p:ph type="title"/>
          </p:nvPr>
        </p:nvSpPr>
        <p:spPr/>
        <p:txBody>
          <a:bodyPr>
            <a:normAutofit/>
          </a:bodyPr>
          <a:lstStyle/>
          <a:p>
            <a:r>
              <a:rPr lang="zh-CN" altLang="en-US" sz="6000" dirty="0"/>
              <a:t>製造業</a:t>
            </a:r>
            <a:r>
              <a:rPr lang="ja-JP" altLang="en-US" sz="6000"/>
              <a:t>のサービス</a:t>
            </a:r>
            <a:r>
              <a:rPr lang="zh-CN" altLang="en-US" sz="6000" dirty="0"/>
              <a:t>化</a:t>
            </a:r>
            <a:endParaRPr lang="en-JP" sz="6000" dirty="0"/>
          </a:p>
        </p:txBody>
      </p:sp>
      <p:sp>
        <p:nvSpPr>
          <p:cNvPr id="3" name="Text Placeholder 2">
            <a:extLst>
              <a:ext uri="{FF2B5EF4-FFF2-40B4-BE49-F238E27FC236}">
                <a16:creationId xmlns:a16="http://schemas.microsoft.com/office/drawing/2014/main" id="{3AAB3C45-64BB-B088-8C36-ED480076C774}"/>
              </a:ext>
            </a:extLst>
          </p:cNvPr>
          <p:cNvSpPr>
            <a:spLocks noGrp="1"/>
          </p:cNvSpPr>
          <p:nvPr>
            <p:ph type="body" idx="1"/>
          </p:nvPr>
        </p:nvSpPr>
        <p:spPr/>
        <p:txBody>
          <a:bodyPr/>
          <a:lstStyle/>
          <a:p>
            <a:pPr marL="0" indent="0">
              <a:buNone/>
            </a:pPr>
            <a:r>
              <a:rPr lang="zh-CN" altLang="en-US" dirty="0"/>
              <a:t>海外現地生産比率</a:t>
            </a:r>
            <a:r>
              <a:rPr lang="ja-JP" altLang="en-US"/>
              <a:t>の</a:t>
            </a:r>
            <a:r>
              <a:rPr lang="zh-CN" altLang="en-US" dirty="0"/>
              <a:t>高</a:t>
            </a:r>
            <a:r>
              <a:rPr lang="ja-JP" altLang="en-US"/>
              <a:t>まり</a:t>
            </a:r>
            <a:endParaRPr lang="en-US" altLang="ja-JP" dirty="0"/>
          </a:p>
          <a:p>
            <a:pPr marL="0" indent="0">
              <a:buNone/>
            </a:pPr>
            <a:r>
              <a:rPr lang="en-US" altLang="ja-JP" dirty="0">
                <a:sym typeface="Wingdings" pitchFamily="2" charset="2"/>
              </a:rPr>
              <a:t></a:t>
            </a:r>
            <a:r>
              <a:rPr lang="zh-CN" altLang="en-US" dirty="0"/>
              <a:t>製造業企業</a:t>
            </a:r>
            <a:r>
              <a:rPr lang="ja-JP" altLang="en-US"/>
              <a:t>の</a:t>
            </a:r>
            <a:r>
              <a:rPr lang="zh-CN" altLang="en-US" dirty="0"/>
              <a:t>日本</a:t>
            </a:r>
            <a:r>
              <a:rPr lang="ja-JP" altLang="en-US"/>
              <a:t>での</a:t>
            </a:r>
            <a:r>
              <a:rPr lang="zh-CN" altLang="en-US" dirty="0"/>
              <a:t>活動</a:t>
            </a:r>
            <a:r>
              <a:rPr lang="ja-JP" altLang="en-US"/>
              <a:t>の</a:t>
            </a:r>
            <a:r>
              <a:rPr lang="zh-CN" altLang="en-US" dirty="0"/>
              <a:t>重心が製造</a:t>
            </a:r>
            <a:r>
              <a:rPr lang="ja-JP" altLang="en-US"/>
              <a:t>からサービスへ</a:t>
            </a:r>
            <a:endParaRPr lang="en-US" altLang="ja-JP" dirty="0"/>
          </a:p>
          <a:p>
            <a:pPr marL="0" indent="0">
              <a:buNone/>
            </a:pPr>
            <a:r>
              <a:rPr lang="zh-CN" altLang="en-US" dirty="0"/>
              <a:t>製造業企業</a:t>
            </a:r>
            <a:r>
              <a:rPr lang="ja-JP" altLang="en-US"/>
              <a:t>でも，</a:t>
            </a:r>
            <a:r>
              <a:rPr lang="zh-CN" altLang="en-US" dirty="0"/>
              <a:t>日本</a:t>
            </a:r>
            <a:r>
              <a:rPr lang="ja-JP" altLang="en-US"/>
              <a:t>では</a:t>
            </a:r>
            <a:r>
              <a:rPr lang="zh-CN" altLang="en-US" dirty="0"/>
              <a:t>経営，企画，開発，販売</a:t>
            </a:r>
            <a:r>
              <a:rPr lang="ja-JP" altLang="en-US"/>
              <a:t>など</a:t>
            </a:r>
            <a:r>
              <a:rPr lang="zh-CN" altLang="en-US" dirty="0"/>
              <a:t>非製造業的活動</a:t>
            </a:r>
            <a:r>
              <a:rPr lang="en-US" altLang="zh-CN" dirty="0"/>
              <a:t>(</a:t>
            </a:r>
            <a:r>
              <a:rPr lang="ja-JP" altLang="en-US"/>
              <a:t>サービス</a:t>
            </a:r>
            <a:r>
              <a:rPr lang="en-US" altLang="ja-JP" dirty="0"/>
              <a:t>)</a:t>
            </a:r>
            <a:r>
              <a:rPr lang="ja-JP" altLang="en-US"/>
              <a:t>が中心</a:t>
            </a:r>
            <a:endParaRPr lang="en-US" altLang="ja-JP" dirty="0"/>
          </a:p>
          <a:p>
            <a:pPr marL="0" indent="0">
              <a:buNone/>
            </a:pPr>
            <a:r>
              <a:rPr lang="ja-JP" altLang="en-US"/>
              <a:t>・・・</a:t>
            </a:r>
            <a:r>
              <a:rPr lang="zh-CN" altLang="en-US" dirty="0"/>
              <a:t>「製造業</a:t>
            </a:r>
            <a:r>
              <a:rPr lang="ja-JP" altLang="en-US"/>
              <a:t>のサービス</a:t>
            </a:r>
            <a:r>
              <a:rPr lang="zh-CN" altLang="en-US" dirty="0"/>
              <a:t>化」</a:t>
            </a:r>
            <a:endParaRPr lang="en-JP" dirty="0"/>
          </a:p>
        </p:txBody>
      </p:sp>
      <p:sp>
        <p:nvSpPr>
          <p:cNvPr id="5" name="Slide Number Placeholder 4">
            <a:extLst>
              <a:ext uri="{FF2B5EF4-FFF2-40B4-BE49-F238E27FC236}">
                <a16:creationId xmlns:a16="http://schemas.microsoft.com/office/drawing/2014/main" id="{33A37840-49A0-9693-7D26-6C5BF50AD7C4}"/>
              </a:ext>
            </a:extLst>
          </p:cNvPr>
          <p:cNvSpPr>
            <a:spLocks noGrp="1"/>
          </p:cNvSpPr>
          <p:nvPr>
            <p:ph type="sldNum" sz="quarter" idx="2"/>
          </p:nvPr>
        </p:nvSpPr>
        <p:spPr/>
        <p:txBody>
          <a:bodyPr/>
          <a:lstStyle/>
          <a:p>
            <a:fld id="{86CB4B4D-7CA3-9044-876B-883B54F8677D}" type="slidenum">
              <a:rPr lang="en-JP" smtClean="0"/>
              <a:t>18</a:t>
            </a:fld>
            <a:endParaRPr lang="en-JP"/>
          </a:p>
        </p:txBody>
      </p:sp>
    </p:spTree>
    <p:extLst>
      <p:ext uri="{BB962C8B-B14F-4D97-AF65-F5344CB8AC3E}">
        <p14:creationId xmlns:p14="http://schemas.microsoft.com/office/powerpoint/2010/main" val="175307941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AD88B-797D-6980-8507-AD347C6B8DCF}"/>
              </a:ext>
            </a:extLst>
          </p:cNvPr>
          <p:cNvSpPr>
            <a:spLocks noGrp="1"/>
          </p:cNvSpPr>
          <p:nvPr>
            <p:ph type="title"/>
          </p:nvPr>
        </p:nvSpPr>
        <p:spPr/>
        <p:txBody>
          <a:bodyPr>
            <a:normAutofit/>
          </a:bodyPr>
          <a:lstStyle/>
          <a:p>
            <a:r>
              <a:rPr lang="zh-CN" altLang="en-US" sz="6000" dirty="0"/>
              <a:t>海外生産委託</a:t>
            </a:r>
            <a:endParaRPr lang="en-JP" sz="6000" dirty="0"/>
          </a:p>
        </p:txBody>
      </p:sp>
      <p:sp>
        <p:nvSpPr>
          <p:cNvPr id="3" name="Text Placeholder 2">
            <a:extLst>
              <a:ext uri="{FF2B5EF4-FFF2-40B4-BE49-F238E27FC236}">
                <a16:creationId xmlns:a16="http://schemas.microsoft.com/office/drawing/2014/main" id="{F18A2EF1-17AE-57FB-4AA8-DB44F9458DB5}"/>
              </a:ext>
            </a:extLst>
          </p:cNvPr>
          <p:cNvSpPr>
            <a:spLocks noGrp="1"/>
          </p:cNvSpPr>
          <p:nvPr>
            <p:ph type="body" idx="1"/>
          </p:nvPr>
        </p:nvSpPr>
        <p:spPr/>
        <p:txBody>
          <a:bodyPr/>
          <a:lstStyle/>
          <a:p>
            <a:pPr marL="0" indent="0">
              <a:buNone/>
            </a:pPr>
            <a:r>
              <a:rPr lang="en-JP" u="sng" dirty="0">
                <a:highlight>
                  <a:srgbClr val="FFFF00"/>
                </a:highlight>
              </a:rPr>
              <a:t>海外生産委託 (foreign outsourcing)</a:t>
            </a:r>
          </a:p>
          <a:p>
            <a:pPr marL="0" indent="0">
              <a:buNone/>
            </a:pPr>
            <a:r>
              <a:rPr lang="ja-JP" altLang="en-US"/>
              <a:t>　自分が所有しない，海外の非子会社に生産を委託すること</a:t>
            </a:r>
            <a:endParaRPr lang="en-US" altLang="ja-JP" dirty="0"/>
          </a:p>
          <a:p>
            <a:pPr marL="0" indent="0">
              <a:buNone/>
            </a:pPr>
            <a:r>
              <a:rPr lang="ja-JP" altLang="en-US" u="sng"/>
              <a:t>製造小売り</a:t>
            </a:r>
            <a:endParaRPr lang="en-US" altLang="ja-JP" u="sng" dirty="0"/>
          </a:p>
          <a:p>
            <a:pPr marL="0" indent="0">
              <a:buNone/>
            </a:pPr>
            <a:r>
              <a:rPr lang="ja-JP" altLang="en-US"/>
              <a:t>　</a:t>
            </a:r>
            <a:r>
              <a:rPr lang="en-US" altLang="ja-JP" dirty="0"/>
              <a:t>(Specialty store retailer of Private label Apparel: SPA)</a:t>
            </a:r>
          </a:p>
          <a:p>
            <a:pPr marL="0" indent="0">
              <a:buNone/>
            </a:pPr>
            <a:r>
              <a:rPr lang="ja-JP" altLang="en-US"/>
              <a:t>　</a:t>
            </a:r>
            <a:r>
              <a:rPr lang="zh-CN" altLang="en-US" dirty="0"/>
              <a:t>製造</a:t>
            </a:r>
            <a:r>
              <a:rPr lang="ja-JP" altLang="en-US"/>
              <a:t>を</a:t>
            </a:r>
            <a:r>
              <a:rPr lang="zh-CN" altLang="en-US" dirty="0"/>
              <a:t>他社</a:t>
            </a:r>
            <a:r>
              <a:rPr lang="ja-JP" altLang="en-US"/>
              <a:t>に</a:t>
            </a:r>
            <a:r>
              <a:rPr lang="zh-CN" altLang="en-US" dirty="0"/>
              <a:t>任</a:t>
            </a:r>
            <a:r>
              <a:rPr lang="ja-JP" altLang="en-US"/>
              <a:t>せ，</a:t>
            </a:r>
            <a:r>
              <a:rPr lang="zh-CN" altLang="en-US" dirty="0"/>
              <a:t>企画</a:t>
            </a:r>
            <a:r>
              <a:rPr lang="ja-JP" altLang="en-US"/>
              <a:t>や</a:t>
            </a:r>
            <a:r>
              <a:rPr lang="zh-CN" altLang="en-US" dirty="0"/>
              <a:t>小売</a:t>
            </a:r>
            <a:r>
              <a:rPr lang="ja-JP" altLang="en-US"/>
              <a:t>りに</a:t>
            </a:r>
            <a:r>
              <a:rPr lang="zh-CN" altLang="en-US" dirty="0"/>
              <a:t>重心</a:t>
            </a:r>
            <a:r>
              <a:rPr lang="ja-JP" altLang="en-US"/>
              <a:t>を</a:t>
            </a:r>
            <a:r>
              <a:rPr lang="zh-CN" altLang="en-US" dirty="0"/>
              <a:t>置く会社</a:t>
            </a:r>
            <a:endParaRPr lang="en-JP" dirty="0"/>
          </a:p>
        </p:txBody>
      </p:sp>
      <p:sp>
        <p:nvSpPr>
          <p:cNvPr id="5" name="Slide Number Placeholder 4">
            <a:extLst>
              <a:ext uri="{FF2B5EF4-FFF2-40B4-BE49-F238E27FC236}">
                <a16:creationId xmlns:a16="http://schemas.microsoft.com/office/drawing/2014/main" id="{4863F0EA-544F-BDBB-22E5-AA37A542B801}"/>
              </a:ext>
            </a:extLst>
          </p:cNvPr>
          <p:cNvSpPr>
            <a:spLocks noGrp="1"/>
          </p:cNvSpPr>
          <p:nvPr>
            <p:ph type="sldNum" sz="quarter" idx="2"/>
          </p:nvPr>
        </p:nvSpPr>
        <p:spPr/>
        <p:txBody>
          <a:bodyPr/>
          <a:lstStyle/>
          <a:p>
            <a:fld id="{86CB4B4D-7CA3-9044-876B-883B54F8677D}" type="slidenum">
              <a:rPr lang="en-JP" smtClean="0"/>
              <a:t>19</a:t>
            </a:fld>
            <a:endParaRPr lang="en-JP"/>
          </a:p>
        </p:txBody>
      </p:sp>
    </p:spTree>
    <p:extLst>
      <p:ext uri="{BB962C8B-B14F-4D97-AF65-F5344CB8AC3E}">
        <p14:creationId xmlns:p14="http://schemas.microsoft.com/office/powerpoint/2010/main" val="349953602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DCE95B-142C-0238-535A-E23AB61C151D}"/>
              </a:ext>
            </a:extLst>
          </p:cNvPr>
          <p:cNvPicPr>
            <a:picLocks noChangeAspect="1"/>
          </p:cNvPicPr>
          <p:nvPr/>
        </p:nvPicPr>
        <p:blipFill>
          <a:blip r:embed="rId2"/>
          <a:stretch>
            <a:fillRect/>
          </a:stretch>
        </p:blipFill>
        <p:spPr>
          <a:xfrm>
            <a:off x="1747520" y="522220"/>
            <a:ext cx="12804094" cy="8989592"/>
          </a:xfrm>
          <a:prstGeom prst="rect">
            <a:avLst/>
          </a:prstGeom>
        </p:spPr>
      </p:pic>
      <p:sp>
        <p:nvSpPr>
          <p:cNvPr id="2" name="Slide Number Placeholder 1">
            <a:extLst>
              <a:ext uri="{FF2B5EF4-FFF2-40B4-BE49-F238E27FC236}">
                <a16:creationId xmlns:a16="http://schemas.microsoft.com/office/drawing/2014/main" id="{36ED4041-BDF6-A4C4-699C-C67EEF2FA786}"/>
              </a:ext>
            </a:extLst>
          </p:cNvPr>
          <p:cNvSpPr>
            <a:spLocks noGrp="1"/>
          </p:cNvSpPr>
          <p:nvPr>
            <p:ph type="sldNum" sz="quarter" idx="2"/>
          </p:nvPr>
        </p:nvSpPr>
        <p:spPr/>
        <p:txBody>
          <a:bodyPr/>
          <a:lstStyle/>
          <a:p>
            <a:fld id="{86CB4B4D-7CA3-9044-876B-883B54F8677D}" type="slidenum">
              <a:rPr lang="en-JP" smtClean="0"/>
              <a:t>2</a:t>
            </a:fld>
            <a:endParaRPr lang="en-JP"/>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52AA6CD-38F4-4333-9877-EE4D5C41659F}"/>
                  </a:ext>
                </a:extLst>
              </p14:cNvPr>
              <p14:cNvContentPartPr/>
              <p14:nvPr/>
            </p14:nvContentPartPr>
            <p14:xfrm>
              <a:off x="3705622" y="3086531"/>
              <a:ext cx="1005120" cy="360"/>
            </p14:xfrm>
          </p:contentPart>
        </mc:Choice>
        <mc:Fallback>
          <p:pic>
            <p:nvPicPr>
              <p:cNvPr id="3" name="Ink 2">
                <a:extLst>
                  <a:ext uri="{FF2B5EF4-FFF2-40B4-BE49-F238E27FC236}">
                    <a16:creationId xmlns:a16="http://schemas.microsoft.com/office/drawing/2014/main" id="{252AA6CD-38F4-4333-9877-EE4D5C41659F}"/>
                  </a:ext>
                </a:extLst>
              </p:cNvPr>
              <p:cNvPicPr/>
              <p:nvPr/>
            </p:nvPicPr>
            <p:blipFill>
              <a:blip r:embed="rId4"/>
              <a:stretch>
                <a:fillRect/>
              </a:stretch>
            </p:blipFill>
            <p:spPr>
              <a:xfrm>
                <a:off x="3669622" y="3014891"/>
                <a:ext cx="10767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E276181C-9B4C-43EB-F72B-77714D29820F}"/>
                  </a:ext>
                </a:extLst>
              </p14:cNvPr>
              <p14:cNvContentPartPr/>
              <p14:nvPr/>
            </p14:nvContentPartPr>
            <p14:xfrm>
              <a:off x="2500702" y="3602051"/>
              <a:ext cx="282960" cy="360"/>
            </p14:xfrm>
          </p:contentPart>
        </mc:Choice>
        <mc:Fallback>
          <p:pic>
            <p:nvPicPr>
              <p:cNvPr id="5" name="Ink 4">
                <a:extLst>
                  <a:ext uri="{FF2B5EF4-FFF2-40B4-BE49-F238E27FC236}">
                    <a16:creationId xmlns:a16="http://schemas.microsoft.com/office/drawing/2014/main" id="{E276181C-9B4C-43EB-F72B-77714D29820F}"/>
                  </a:ext>
                </a:extLst>
              </p:cNvPr>
              <p:cNvPicPr/>
              <p:nvPr/>
            </p:nvPicPr>
            <p:blipFill>
              <a:blip r:embed="rId6"/>
              <a:stretch>
                <a:fillRect/>
              </a:stretch>
            </p:blipFill>
            <p:spPr>
              <a:xfrm>
                <a:off x="2464702" y="3530051"/>
                <a:ext cx="3546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E576CA4B-D72A-CBB3-7D01-156643B092F3}"/>
                  </a:ext>
                </a:extLst>
              </p14:cNvPr>
              <p14:cNvContentPartPr/>
              <p14:nvPr/>
            </p14:nvContentPartPr>
            <p14:xfrm>
              <a:off x="3370462" y="6447131"/>
              <a:ext cx="1183680" cy="13320"/>
            </p14:xfrm>
          </p:contentPart>
        </mc:Choice>
        <mc:Fallback>
          <p:pic>
            <p:nvPicPr>
              <p:cNvPr id="6" name="Ink 5">
                <a:extLst>
                  <a:ext uri="{FF2B5EF4-FFF2-40B4-BE49-F238E27FC236}">
                    <a16:creationId xmlns:a16="http://schemas.microsoft.com/office/drawing/2014/main" id="{E576CA4B-D72A-CBB3-7D01-156643B092F3}"/>
                  </a:ext>
                </a:extLst>
              </p:cNvPr>
              <p:cNvPicPr/>
              <p:nvPr/>
            </p:nvPicPr>
            <p:blipFill>
              <a:blip r:embed="rId8"/>
              <a:stretch>
                <a:fillRect/>
              </a:stretch>
            </p:blipFill>
            <p:spPr>
              <a:xfrm>
                <a:off x="3334822" y="6375131"/>
                <a:ext cx="12553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64A90723-3AF7-16A1-6F1C-E66F2A847B2C}"/>
                  </a:ext>
                </a:extLst>
              </p14:cNvPr>
              <p14:cNvContentPartPr/>
              <p14:nvPr/>
            </p14:nvContentPartPr>
            <p14:xfrm>
              <a:off x="6157942" y="3090491"/>
              <a:ext cx="894600" cy="25200"/>
            </p14:xfrm>
          </p:contentPart>
        </mc:Choice>
        <mc:Fallback>
          <p:pic>
            <p:nvPicPr>
              <p:cNvPr id="7" name="Ink 6">
                <a:extLst>
                  <a:ext uri="{FF2B5EF4-FFF2-40B4-BE49-F238E27FC236}">
                    <a16:creationId xmlns:a16="http://schemas.microsoft.com/office/drawing/2014/main" id="{64A90723-3AF7-16A1-6F1C-E66F2A847B2C}"/>
                  </a:ext>
                </a:extLst>
              </p:cNvPr>
              <p:cNvPicPr/>
              <p:nvPr/>
            </p:nvPicPr>
            <p:blipFill>
              <a:blip r:embed="rId10"/>
              <a:stretch>
                <a:fillRect/>
              </a:stretch>
            </p:blipFill>
            <p:spPr>
              <a:xfrm>
                <a:off x="6122302" y="3018491"/>
                <a:ext cx="9662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0A70AB86-CA80-3034-03B1-73DDD9A26A6D}"/>
                  </a:ext>
                </a:extLst>
              </p14:cNvPr>
              <p14:cNvContentPartPr/>
              <p14:nvPr/>
            </p14:nvContentPartPr>
            <p14:xfrm>
              <a:off x="6168382" y="5674571"/>
              <a:ext cx="954720" cy="36000"/>
            </p14:xfrm>
          </p:contentPart>
        </mc:Choice>
        <mc:Fallback>
          <p:pic>
            <p:nvPicPr>
              <p:cNvPr id="8" name="Ink 7">
                <a:extLst>
                  <a:ext uri="{FF2B5EF4-FFF2-40B4-BE49-F238E27FC236}">
                    <a16:creationId xmlns:a16="http://schemas.microsoft.com/office/drawing/2014/main" id="{0A70AB86-CA80-3034-03B1-73DDD9A26A6D}"/>
                  </a:ext>
                </a:extLst>
              </p:cNvPr>
              <p:cNvPicPr/>
              <p:nvPr/>
            </p:nvPicPr>
            <p:blipFill>
              <a:blip r:embed="rId12"/>
              <a:stretch>
                <a:fillRect/>
              </a:stretch>
            </p:blipFill>
            <p:spPr>
              <a:xfrm>
                <a:off x="6132382" y="5602931"/>
                <a:ext cx="10263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452EF7E2-FB96-8561-7DB7-F7BBC8E77F06}"/>
                  </a:ext>
                </a:extLst>
              </p14:cNvPr>
              <p14:cNvContentPartPr/>
              <p14:nvPr/>
            </p14:nvContentPartPr>
            <p14:xfrm>
              <a:off x="6665182" y="4201091"/>
              <a:ext cx="1777680" cy="22320"/>
            </p14:xfrm>
          </p:contentPart>
        </mc:Choice>
        <mc:Fallback>
          <p:pic>
            <p:nvPicPr>
              <p:cNvPr id="9" name="Ink 8">
                <a:extLst>
                  <a:ext uri="{FF2B5EF4-FFF2-40B4-BE49-F238E27FC236}">
                    <a16:creationId xmlns:a16="http://schemas.microsoft.com/office/drawing/2014/main" id="{452EF7E2-FB96-8561-7DB7-F7BBC8E77F06}"/>
                  </a:ext>
                </a:extLst>
              </p:cNvPr>
              <p:cNvPicPr/>
              <p:nvPr/>
            </p:nvPicPr>
            <p:blipFill>
              <a:blip r:embed="rId14"/>
              <a:stretch>
                <a:fillRect/>
              </a:stretch>
            </p:blipFill>
            <p:spPr>
              <a:xfrm>
                <a:off x="6629182" y="4129451"/>
                <a:ext cx="1849320" cy="165960"/>
              </a:xfrm>
              <a:prstGeom prst="rect">
                <a:avLst/>
              </a:prstGeom>
            </p:spPr>
          </p:pic>
        </mc:Fallback>
      </mc:AlternateContent>
    </p:spTree>
    <p:extLst>
      <p:ext uri="{BB962C8B-B14F-4D97-AF65-F5344CB8AC3E}">
        <p14:creationId xmlns:p14="http://schemas.microsoft.com/office/powerpoint/2010/main" val="235637525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924C9BC3-5262-0639-85EE-A793D4744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887" y="488506"/>
            <a:ext cx="13400386" cy="7756624"/>
          </a:xfrm>
          <a:prstGeom prst="rect">
            <a:avLst/>
          </a:prstGeom>
        </p:spPr>
      </p:pic>
      <p:sp>
        <p:nvSpPr>
          <p:cNvPr id="8" name="TextBox 7">
            <a:extLst>
              <a:ext uri="{FF2B5EF4-FFF2-40B4-BE49-F238E27FC236}">
                <a16:creationId xmlns:a16="http://schemas.microsoft.com/office/drawing/2014/main" id="{24026CAB-7C94-80B4-B315-80E3DDD10EDD}"/>
              </a:ext>
            </a:extLst>
          </p:cNvPr>
          <p:cNvSpPr txBox="1"/>
          <p:nvPr/>
        </p:nvSpPr>
        <p:spPr>
          <a:xfrm>
            <a:off x="713887" y="8595553"/>
            <a:ext cx="15449761"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a:t>ユニクロ</a:t>
            </a:r>
            <a:r>
              <a:rPr lang="en-US" altLang="ja-JP" sz="3200" dirty="0"/>
              <a:t>(</a:t>
            </a:r>
            <a:r>
              <a:rPr lang="ja-JP" altLang="en-US" sz="3200"/>
              <a:t>ファーストリテイリング</a:t>
            </a:r>
            <a:r>
              <a:rPr lang="en-US" altLang="ja-JP" sz="3200" dirty="0"/>
              <a:t>)</a:t>
            </a:r>
            <a:r>
              <a:rPr lang="ja-JP" altLang="en-US" sz="3200"/>
              <a:t>は，</a:t>
            </a:r>
            <a:r>
              <a:rPr lang="zh-CN" altLang="en-US" sz="3200" dirty="0"/>
              <a:t>衣料品</a:t>
            </a:r>
            <a:r>
              <a:rPr lang="ja-JP" altLang="en-US" sz="3200"/>
              <a:t>の</a:t>
            </a:r>
            <a:r>
              <a:rPr lang="zh-CN" altLang="en-US" sz="3200" dirty="0"/>
              <a:t>縫製</a:t>
            </a:r>
            <a:r>
              <a:rPr lang="ja-JP" altLang="en-US" sz="3200"/>
              <a:t>を</a:t>
            </a:r>
            <a:r>
              <a:rPr lang="zh-CN" altLang="en-US" sz="3200" dirty="0"/>
              <a:t>国内外 </a:t>
            </a:r>
            <a:r>
              <a:rPr lang="en-US" altLang="zh-CN" sz="3200" dirty="0"/>
              <a:t>20 </a:t>
            </a:r>
            <a:r>
              <a:rPr lang="ja-JP" altLang="en-US" sz="3200"/>
              <a:t>カ</a:t>
            </a:r>
            <a:r>
              <a:rPr lang="zh-CN" altLang="en-US" sz="3200" dirty="0"/>
              <a:t>国 </a:t>
            </a:r>
            <a:r>
              <a:rPr lang="en-US" altLang="zh-CN" sz="3200" dirty="0"/>
              <a:t>262</a:t>
            </a:r>
          </a:p>
          <a:p>
            <a:pPr algn="l"/>
            <a:r>
              <a:rPr lang="en-US" altLang="zh-CN" sz="3200" dirty="0"/>
              <a:t>(</a:t>
            </a:r>
            <a:r>
              <a:rPr lang="ja-JP" altLang="en-US" sz="3200"/>
              <a:t>うち</a:t>
            </a:r>
            <a:r>
              <a:rPr lang="zh-CN" altLang="en-US" sz="3200" dirty="0"/>
              <a:t>海外 </a:t>
            </a:r>
            <a:r>
              <a:rPr lang="en-US" altLang="zh-CN" sz="3200" dirty="0"/>
              <a:t>260)</a:t>
            </a:r>
            <a:r>
              <a:rPr lang="ja-JP" altLang="en-US" sz="3200"/>
              <a:t>の</a:t>
            </a:r>
            <a:r>
              <a:rPr lang="zh-CN" altLang="en-US" sz="3200" dirty="0"/>
              <a:t>縫製工場</a:t>
            </a:r>
            <a:r>
              <a:rPr lang="ja-JP" altLang="en-US" sz="3200"/>
              <a:t>に</a:t>
            </a:r>
            <a:r>
              <a:rPr lang="zh-CN" altLang="en-US" sz="3200" dirty="0"/>
              <a:t>委託</a:t>
            </a:r>
            <a:endParaRPr lang="en-JP" sz="3200" dirty="0"/>
          </a:p>
        </p:txBody>
      </p:sp>
      <p:sp>
        <p:nvSpPr>
          <p:cNvPr id="2" name="Slide Number Placeholder 1">
            <a:extLst>
              <a:ext uri="{FF2B5EF4-FFF2-40B4-BE49-F238E27FC236}">
                <a16:creationId xmlns:a16="http://schemas.microsoft.com/office/drawing/2014/main" id="{F03581B3-7FDD-B97D-A430-459533D56CFB}"/>
              </a:ext>
            </a:extLst>
          </p:cNvPr>
          <p:cNvSpPr>
            <a:spLocks noGrp="1"/>
          </p:cNvSpPr>
          <p:nvPr>
            <p:ph type="sldNum" sz="quarter" idx="2"/>
          </p:nvPr>
        </p:nvSpPr>
        <p:spPr/>
        <p:txBody>
          <a:bodyPr/>
          <a:lstStyle/>
          <a:p>
            <a:fld id="{86CB4B4D-7CA3-9044-876B-883B54F8677D}" type="slidenum">
              <a:rPr lang="en-JP" smtClean="0"/>
              <a:t>20</a:t>
            </a:fld>
            <a:endParaRPr lang="en-JP"/>
          </a:p>
        </p:txBody>
      </p:sp>
    </p:spTree>
    <p:extLst>
      <p:ext uri="{BB962C8B-B14F-4D97-AF65-F5344CB8AC3E}">
        <p14:creationId xmlns:p14="http://schemas.microsoft.com/office/powerpoint/2010/main" val="289561666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A5B2-AB49-B287-24CE-6AEF88F28DAD}"/>
              </a:ext>
            </a:extLst>
          </p:cNvPr>
          <p:cNvSpPr>
            <a:spLocks noGrp="1"/>
          </p:cNvSpPr>
          <p:nvPr>
            <p:ph type="title"/>
          </p:nvPr>
        </p:nvSpPr>
        <p:spPr/>
        <p:txBody>
          <a:bodyPr>
            <a:normAutofit/>
          </a:bodyPr>
          <a:lstStyle/>
          <a:p>
            <a:r>
              <a:rPr lang="zh-CN" altLang="en-US" sz="6000" dirty="0"/>
              <a:t>空洞化懸念</a:t>
            </a:r>
            <a:endParaRPr lang="en-JP" sz="6000" dirty="0"/>
          </a:p>
        </p:txBody>
      </p:sp>
      <p:sp>
        <p:nvSpPr>
          <p:cNvPr id="3" name="Text Placeholder 2">
            <a:extLst>
              <a:ext uri="{FF2B5EF4-FFF2-40B4-BE49-F238E27FC236}">
                <a16:creationId xmlns:a16="http://schemas.microsoft.com/office/drawing/2014/main" id="{F36524FE-3E9D-F576-0A8F-07F6DB5852C0}"/>
              </a:ext>
            </a:extLst>
          </p:cNvPr>
          <p:cNvSpPr>
            <a:spLocks noGrp="1"/>
          </p:cNvSpPr>
          <p:nvPr>
            <p:ph type="body" idx="1"/>
          </p:nvPr>
        </p:nvSpPr>
        <p:spPr/>
        <p:txBody>
          <a:bodyPr/>
          <a:lstStyle/>
          <a:p>
            <a:pPr marL="0" indent="0">
              <a:buNone/>
            </a:pPr>
            <a:r>
              <a:rPr lang="en-JP" u="sng" dirty="0"/>
              <a:t>空洞化懸念</a:t>
            </a:r>
          </a:p>
          <a:p>
            <a:pPr marL="0" indent="0">
              <a:buNone/>
            </a:pPr>
            <a:r>
              <a:rPr lang="zh-CN" altLang="en-US" dirty="0"/>
              <a:t>日本企業</a:t>
            </a:r>
            <a:r>
              <a:rPr lang="ja-JP" altLang="en-US"/>
              <a:t>の</a:t>
            </a:r>
            <a:r>
              <a:rPr lang="zh-CN" altLang="en-US" dirty="0"/>
              <a:t>海外生産</a:t>
            </a:r>
            <a:r>
              <a:rPr lang="ja-JP" altLang="en-US"/>
              <a:t>が</a:t>
            </a:r>
            <a:r>
              <a:rPr lang="zh-CN" altLang="en-US" dirty="0"/>
              <a:t>進展</a:t>
            </a:r>
            <a:r>
              <a:rPr lang="ja-JP" altLang="en-US"/>
              <a:t>することによって，</a:t>
            </a:r>
            <a:r>
              <a:rPr lang="zh-CN" altLang="en-US" dirty="0"/>
              <a:t>日本国内</a:t>
            </a:r>
            <a:r>
              <a:rPr lang="ja-JP" altLang="en-US"/>
              <a:t>に</a:t>
            </a:r>
            <a:r>
              <a:rPr lang="zh-CN" altLang="en-US" dirty="0"/>
              <a:t>何</a:t>
            </a:r>
            <a:r>
              <a:rPr lang="ja-JP" altLang="en-US"/>
              <a:t>らかの</a:t>
            </a:r>
            <a:r>
              <a:rPr lang="zh-CN" altLang="en-US" dirty="0"/>
              <a:t>負</a:t>
            </a:r>
            <a:r>
              <a:rPr lang="ja-JP" altLang="en-US"/>
              <a:t>の</a:t>
            </a:r>
            <a:r>
              <a:rPr lang="zh-CN" altLang="en-US" dirty="0"/>
              <a:t>影響</a:t>
            </a:r>
            <a:r>
              <a:rPr lang="ja-JP" altLang="en-US"/>
              <a:t>が</a:t>
            </a:r>
            <a:r>
              <a:rPr lang="zh-CN" altLang="en-US" dirty="0"/>
              <a:t>生</a:t>
            </a:r>
            <a:r>
              <a:rPr lang="ja-JP" altLang="en-US"/>
              <a:t>じるのではないかという</a:t>
            </a:r>
            <a:r>
              <a:rPr lang="zh-CN" altLang="en-US" dirty="0"/>
              <a:t>懸念</a:t>
            </a:r>
            <a:endParaRPr lang="en-US" altLang="zh-CN" dirty="0"/>
          </a:p>
          <a:p>
            <a:pPr lvl="1"/>
            <a:r>
              <a:rPr lang="zh-CN" altLang="en-US" dirty="0"/>
              <a:t>国内雇用</a:t>
            </a:r>
            <a:r>
              <a:rPr lang="ja-JP" altLang="en-US"/>
              <a:t>が</a:t>
            </a:r>
            <a:r>
              <a:rPr lang="zh-CN" altLang="en-US" dirty="0"/>
              <a:t>減</a:t>
            </a:r>
            <a:r>
              <a:rPr lang="ja-JP" altLang="en-US"/>
              <a:t>るのではという</a:t>
            </a:r>
            <a:r>
              <a:rPr lang="zh-CN" altLang="en-US" dirty="0"/>
              <a:t>懸念</a:t>
            </a:r>
            <a:endParaRPr lang="en-US" altLang="zh-CN" dirty="0"/>
          </a:p>
          <a:p>
            <a:pPr lvl="1"/>
            <a:r>
              <a:rPr lang="zh-CN" altLang="en-US" dirty="0"/>
              <a:t>国内</a:t>
            </a:r>
            <a:r>
              <a:rPr lang="ja-JP" altLang="en-US"/>
              <a:t>の</a:t>
            </a:r>
            <a:r>
              <a:rPr lang="zh-CN" altLang="en-US" dirty="0"/>
              <a:t>技術基盤</a:t>
            </a:r>
            <a:r>
              <a:rPr lang="ja-JP" altLang="en-US"/>
              <a:t>が</a:t>
            </a:r>
            <a:r>
              <a:rPr lang="zh-CN" altLang="en-US" dirty="0"/>
              <a:t>喪失</a:t>
            </a:r>
            <a:r>
              <a:rPr lang="ja-JP" altLang="en-US"/>
              <a:t>するのではという</a:t>
            </a:r>
            <a:r>
              <a:rPr lang="zh-CN" altLang="en-US" dirty="0"/>
              <a:t>懸念</a:t>
            </a:r>
            <a:endParaRPr lang="en-JP" dirty="0"/>
          </a:p>
        </p:txBody>
      </p:sp>
      <p:sp>
        <p:nvSpPr>
          <p:cNvPr id="5" name="Slide Number Placeholder 4">
            <a:extLst>
              <a:ext uri="{FF2B5EF4-FFF2-40B4-BE49-F238E27FC236}">
                <a16:creationId xmlns:a16="http://schemas.microsoft.com/office/drawing/2014/main" id="{D603192C-2964-21C1-1706-9E28CE3398A6}"/>
              </a:ext>
            </a:extLst>
          </p:cNvPr>
          <p:cNvSpPr>
            <a:spLocks noGrp="1"/>
          </p:cNvSpPr>
          <p:nvPr>
            <p:ph type="sldNum" sz="quarter" idx="2"/>
          </p:nvPr>
        </p:nvSpPr>
        <p:spPr/>
        <p:txBody>
          <a:bodyPr/>
          <a:lstStyle/>
          <a:p>
            <a:fld id="{86CB4B4D-7CA3-9044-876B-883B54F8677D}" type="slidenum">
              <a:rPr lang="en-JP" smtClean="0"/>
              <a:t>21</a:t>
            </a:fld>
            <a:endParaRPr lang="en-JP"/>
          </a:p>
        </p:txBody>
      </p:sp>
    </p:spTree>
    <p:extLst>
      <p:ext uri="{BB962C8B-B14F-4D97-AF65-F5344CB8AC3E}">
        <p14:creationId xmlns:p14="http://schemas.microsoft.com/office/powerpoint/2010/main" val="392136076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75ADF-AD1D-2B5C-47B4-98FE1594298D}"/>
              </a:ext>
            </a:extLst>
          </p:cNvPr>
          <p:cNvSpPr>
            <a:spLocks noGrp="1"/>
          </p:cNvSpPr>
          <p:nvPr>
            <p:ph type="title"/>
          </p:nvPr>
        </p:nvSpPr>
        <p:spPr/>
        <p:txBody>
          <a:bodyPr>
            <a:normAutofit/>
          </a:bodyPr>
          <a:lstStyle/>
          <a:p>
            <a:r>
              <a:rPr lang="zh-CN" altLang="en-US" sz="6000" dirty="0"/>
              <a:t>空洞化</a:t>
            </a:r>
            <a:r>
              <a:rPr lang="ja-JP" altLang="en-US" sz="6000"/>
              <a:t>の</a:t>
            </a:r>
            <a:r>
              <a:rPr lang="zh-CN" altLang="en-US" sz="6000" dirty="0"/>
              <a:t>実証分析</a:t>
            </a:r>
            <a:endParaRPr lang="en-JP" sz="6000" dirty="0"/>
          </a:p>
        </p:txBody>
      </p:sp>
      <p:sp>
        <p:nvSpPr>
          <p:cNvPr id="3" name="Text Placeholder 2">
            <a:extLst>
              <a:ext uri="{FF2B5EF4-FFF2-40B4-BE49-F238E27FC236}">
                <a16:creationId xmlns:a16="http://schemas.microsoft.com/office/drawing/2014/main" id="{2F756309-65CD-BF61-8F53-3B5704CEA948}"/>
              </a:ext>
            </a:extLst>
          </p:cNvPr>
          <p:cNvSpPr>
            <a:spLocks noGrp="1"/>
          </p:cNvSpPr>
          <p:nvPr>
            <p:ph type="body" idx="1"/>
          </p:nvPr>
        </p:nvSpPr>
        <p:spPr/>
        <p:txBody>
          <a:bodyPr>
            <a:normAutofit fontScale="62500" lnSpcReduction="20000"/>
          </a:bodyPr>
          <a:lstStyle/>
          <a:p>
            <a:pPr marL="0" indent="0">
              <a:buNone/>
            </a:pPr>
            <a:r>
              <a:rPr lang="zh-CN" altLang="en-US" dirty="0"/>
              <a:t>実証研究（実証分析）</a:t>
            </a:r>
            <a:endParaRPr lang="en-US" altLang="zh-CN" dirty="0"/>
          </a:p>
          <a:p>
            <a:r>
              <a:rPr lang="zh-CN" altLang="en-US" dirty="0"/>
              <a:t>国際経済学</a:t>
            </a:r>
            <a:r>
              <a:rPr lang="ja-JP" altLang="en-US"/>
              <a:t>の</a:t>
            </a:r>
            <a:r>
              <a:rPr lang="zh-CN" altLang="en-US" dirty="0"/>
              <a:t>場合，現実</a:t>
            </a:r>
            <a:r>
              <a:rPr lang="ja-JP" altLang="en-US"/>
              <a:t>のデータを</a:t>
            </a:r>
            <a:r>
              <a:rPr lang="zh-CN" altLang="en-US" dirty="0"/>
              <a:t>用</a:t>
            </a:r>
            <a:r>
              <a:rPr lang="ja-JP" altLang="en-US"/>
              <a:t>いた</a:t>
            </a:r>
            <a:r>
              <a:rPr lang="zh-CN" altLang="en-US" dirty="0"/>
              <a:t>研究</a:t>
            </a:r>
            <a:endParaRPr lang="en-US" altLang="zh-CN" dirty="0"/>
          </a:p>
          <a:p>
            <a:pPr marL="0" indent="0">
              <a:buNone/>
            </a:pPr>
            <a:r>
              <a:rPr lang="ja-JP" altLang="en-US"/>
              <a:t>空洞化の実証分析</a:t>
            </a:r>
            <a:endParaRPr lang="en-US" altLang="ja-JP" dirty="0"/>
          </a:p>
          <a:p>
            <a:r>
              <a:rPr lang="zh-CN" altLang="en-US" dirty="0"/>
              <a:t>「海外生産</a:t>
            </a:r>
            <a:r>
              <a:rPr lang="ja-JP" altLang="en-US"/>
              <a:t>を</a:t>
            </a:r>
            <a:r>
              <a:rPr lang="zh-CN" altLang="en-US" dirty="0"/>
              <a:t>行</a:t>
            </a:r>
            <a:r>
              <a:rPr lang="ja-JP" altLang="en-US"/>
              <a:t>うような</a:t>
            </a:r>
            <a:r>
              <a:rPr lang="zh-CN" altLang="en-US" dirty="0"/>
              <a:t>企業</a:t>
            </a:r>
            <a:r>
              <a:rPr lang="ja-JP" altLang="en-US"/>
              <a:t>はもともと</a:t>
            </a:r>
            <a:r>
              <a:rPr lang="zh-CN" altLang="en-US" dirty="0"/>
              <a:t>勢</a:t>
            </a:r>
            <a:r>
              <a:rPr lang="ja-JP" altLang="en-US"/>
              <a:t>いのある</a:t>
            </a:r>
            <a:r>
              <a:rPr lang="zh-CN" altLang="en-US" dirty="0"/>
              <a:t>企業</a:t>
            </a:r>
            <a:r>
              <a:rPr lang="ja-JP" altLang="en-US"/>
              <a:t>であり， </a:t>
            </a:r>
            <a:r>
              <a:rPr lang="zh-CN" altLang="en-US" dirty="0"/>
              <a:t>国内</a:t>
            </a:r>
            <a:r>
              <a:rPr lang="ja-JP" altLang="en-US"/>
              <a:t>の</a:t>
            </a:r>
            <a:r>
              <a:rPr lang="zh-CN" altLang="en-US" dirty="0"/>
              <a:t>雇用</a:t>
            </a:r>
            <a:r>
              <a:rPr lang="ja-JP" altLang="en-US"/>
              <a:t>を</a:t>
            </a:r>
            <a:r>
              <a:rPr lang="zh-CN" altLang="en-US" dirty="0"/>
              <a:t>増</a:t>
            </a:r>
            <a:r>
              <a:rPr lang="ja-JP" altLang="en-US"/>
              <a:t>やす</a:t>
            </a:r>
            <a:r>
              <a:rPr lang="zh-CN" altLang="en-US" dirty="0"/>
              <a:t>傾向</a:t>
            </a:r>
            <a:r>
              <a:rPr lang="ja-JP" altLang="en-US"/>
              <a:t>にあったかもしれない」ことを考慮して、海外生産と国内雇用との因果関係を識別するのは難しい</a:t>
            </a:r>
            <a:endParaRPr lang="en-US" altLang="ja-JP" dirty="0"/>
          </a:p>
          <a:p>
            <a:pPr marL="0" indent="0">
              <a:buNone/>
            </a:pPr>
            <a:r>
              <a:rPr lang="en-US" altLang="ja-JP" dirty="0">
                <a:sym typeface="Wingdings" pitchFamily="2" charset="2"/>
              </a:rPr>
              <a:t>	</a:t>
            </a:r>
            <a:r>
              <a:rPr lang="zh-CN" altLang="en-US" dirty="0">
                <a:sym typeface="Wingdings" pitchFamily="2" charset="2"/>
              </a:rPr>
              <a:t>傾向</a:t>
            </a:r>
            <a:r>
              <a:rPr lang="ja-JP" altLang="en-US">
                <a:sym typeface="Wingdings" pitchFamily="2" charset="2"/>
              </a:rPr>
              <a:t>スコアマッチング</a:t>
            </a:r>
            <a:r>
              <a:rPr lang="zh-CN" altLang="en-US" dirty="0">
                <a:sym typeface="Wingdings" pitchFamily="2" charset="2"/>
              </a:rPr>
              <a:t>法などのミクロ計量手法</a:t>
            </a:r>
            <a:endParaRPr lang="en-US" altLang="zh-CN" dirty="0">
              <a:sym typeface="Wingdings" pitchFamily="2" charset="2"/>
            </a:endParaRPr>
          </a:p>
          <a:p>
            <a:r>
              <a:rPr lang="zh-CN" altLang="en-US" dirty="0"/>
              <a:t>海外生産</a:t>
            </a:r>
            <a:r>
              <a:rPr lang="ja-JP" altLang="en-US"/>
              <a:t>が</a:t>
            </a:r>
            <a:r>
              <a:rPr lang="zh-CN" altLang="en-US" dirty="0"/>
              <a:t>国内雇用</a:t>
            </a:r>
            <a:r>
              <a:rPr lang="ja-JP" altLang="en-US"/>
              <a:t>に</a:t>
            </a:r>
            <a:r>
              <a:rPr lang="zh-CN" altLang="en-US" dirty="0"/>
              <a:t>与</a:t>
            </a:r>
            <a:r>
              <a:rPr lang="ja-JP" altLang="en-US"/>
              <a:t>える</a:t>
            </a:r>
            <a:r>
              <a:rPr lang="zh-CN" altLang="en-US" dirty="0"/>
              <a:t>影響</a:t>
            </a:r>
            <a:r>
              <a:rPr lang="ja-JP" altLang="en-US"/>
              <a:t>は</a:t>
            </a:r>
            <a:r>
              <a:rPr lang="zh-CN" altLang="en-US" dirty="0"/>
              <a:t>必</a:t>
            </a:r>
            <a:r>
              <a:rPr lang="ja-JP" altLang="en-US"/>
              <a:t>ずしもマイナスではない</a:t>
            </a:r>
            <a:endParaRPr lang="en-US" altLang="ja-JP" dirty="0"/>
          </a:p>
        </p:txBody>
      </p:sp>
      <p:sp>
        <p:nvSpPr>
          <p:cNvPr id="5" name="Slide Number Placeholder 4">
            <a:extLst>
              <a:ext uri="{FF2B5EF4-FFF2-40B4-BE49-F238E27FC236}">
                <a16:creationId xmlns:a16="http://schemas.microsoft.com/office/drawing/2014/main" id="{02DF5164-316D-E460-52EA-C19B6A794AE1}"/>
              </a:ext>
            </a:extLst>
          </p:cNvPr>
          <p:cNvSpPr>
            <a:spLocks noGrp="1"/>
          </p:cNvSpPr>
          <p:nvPr>
            <p:ph type="sldNum" sz="quarter" idx="2"/>
          </p:nvPr>
        </p:nvSpPr>
        <p:spPr/>
        <p:txBody>
          <a:bodyPr/>
          <a:lstStyle/>
          <a:p>
            <a:fld id="{86CB4B4D-7CA3-9044-876B-883B54F8677D}" type="slidenum">
              <a:rPr lang="en-JP" smtClean="0"/>
              <a:t>22</a:t>
            </a:fld>
            <a:endParaRPr lang="en-JP"/>
          </a:p>
        </p:txBody>
      </p:sp>
    </p:spTree>
    <p:extLst>
      <p:ext uri="{BB962C8B-B14F-4D97-AF65-F5344CB8AC3E}">
        <p14:creationId xmlns:p14="http://schemas.microsoft.com/office/powerpoint/2010/main" val="355684258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8902-496B-04C0-D3A5-3A27897F7E88}"/>
              </a:ext>
            </a:extLst>
          </p:cNvPr>
          <p:cNvSpPr>
            <a:spLocks noGrp="1"/>
          </p:cNvSpPr>
          <p:nvPr>
            <p:ph type="title"/>
          </p:nvPr>
        </p:nvSpPr>
        <p:spPr/>
        <p:txBody>
          <a:bodyPr>
            <a:normAutofit/>
          </a:bodyPr>
          <a:lstStyle/>
          <a:p>
            <a:r>
              <a:rPr lang="zh-CN" altLang="en-US" sz="6000" dirty="0"/>
              <a:t>海外生産</a:t>
            </a:r>
            <a:r>
              <a:rPr lang="ja-JP" altLang="en-US" sz="6000"/>
              <a:t>と</a:t>
            </a:r>
            <a:r>
              <a:rPr lang="zh-CN" altLang="en-US" sz="6000" dirty="0"/>
              <a:t>国内雇用</a:t>
            </a:r>
            <a:r>
              <a:rPr lang="ja-JP" altLang="en-US" sz="6000"/>
              <a:t>の</a:t>
            </a:r>
            <a:r>
              <a:rPr lang="zh-CN" altLang="en-US" sz="6000" dirty="0"/>
              <a:t>関係</a:t>
            </a:r>
            <a:endParaRPr lang="en-JP" sz="6000" dirty="0"/>
          </a:p>
        </p:txBody>
      </p:sp>
      <p:sp>
        <p:nvSpPr>
          <p:cNvPr id="3" name="Text Placeholder 2">
            <a:extLst>
              <a:ext uri="{FF2B5EF4-FFF2-40B4-BE49-F238E27FC236}">
                <a16:creationId xmlns:a16="http://schemas.microsoft.com/office/drawing/2014/main" id="{C6266F05-2684-8262-C307-1672681D612E}"/>
              </a:ext>
            </a:extLst>
          </p:cNvPr>
          <p:cNvSpPr>
            <a:spLocks noGrp="1"/>
          </p:cNvSpPr>
          <p:nvPr>
            <p:ph type="body" idx="1"/>
          </p:nvPr>
        </p:nvSpPr>
        <p:spPr/>
        <p:txBody>
          <a:bodyPr/>
          <a:lstStyle/>
          <a:p>
            <a:pPr marL="0" indent="0">
              <a:buNone/>
            </a:pPr>
            <a:r>
              <a:rPr lang="en-JP" dirty="0"/>
              <a:t>海外生産が国内雇用を減らさない理由は何か？</a:t>
            </a:r>
          </a:p>
          <a:p>
            <a:pPr marL="742950" indent="-742950">
              <a:buFont typeface="+mj-lt"/>
              <a:buAutoNum type="arabicPeriod"/>
            </a:pPr>
            <a:r>
              <a:rPr lang="zh-CN" altLang="en-US" dirty="0"/>
              <a:t>外国市場</a:t>
            </a:r>
            <a:r>
              <a:rPr lang="ja-JP" altLang="en-US"/>
              <a:t>を</a:t>
            </a:r>
            <a:r>
              <a:rPr lang="zh-CN" altLang="en-US" dirty="0"/>
              <a:t>開拓</a:t>
            </a:r>
            <a:r>
              <a:rPr lang="ja-JP" altLang="en-US"/>
              <a:t>するための</a:t>
            </a:r>
            <a:r>
              <a:rPr lang="zh-CN" altLang="en-US" dirty="0"/>
              <a:t>水平的外国直接投資</a:t>
            </a:r>
            <a:r>
              <a:rPr lang="ja-JP" altLang="en-US"/>
              <a:t>に</a:t>
            </a:r>
            <a:r>
              <a:rPr lang="zh-CN" altLang="en-US" dirty="0"/>
              <a:t>伴</a:t>
            </a:r>
            <a:r>
              <a:rPr lang="ja-JP" altLang="en-US"/>
              <a:t>う</a:t>
            </a:r>
            <a:r>
              <a:rPr lang="zh-CN" altLang="en-US" dirty="0"/>
              <a:t>海外生産</a:t>
            </a:r>
            <a:r>
              <a:rPr lang="ja-JP" altLang="en-US"/>
              <a:t>は，</a:t>
            </a:r>
            <a:r>
              <a:rPr lang="zh-CN" altLang="en-US" dirty="0"/>
              <a:t>国内雇用</a:t>
            </a:r>
            <a:r>
              <a:rPr lang="ja-JP" altLang="en-US"/>
              <a:t>を</a:t>
            </a:r>
            <a:r>
              <a:rPr lang="zh-CN" altLang="en-US" dirty="0"/>
              <a:t>減</a:t>
            </a:r>
            <a:r>
              <a:rPr lang="ja-JP" altLang="en-US"/>
              <a:t>らすとは考えにくい</a:t>
            </a:r>
            <a:endParaRPr lang="en-US" altLang="ja-JP" dirty="0"/>
          </a:p>
          <a:p>
            <a:pPr marL="742950" indent="-742950">
              <a:buFont typeface="+mj-lt"/>
              <a:buAutoNum type="arabicPeriod"/>
            </a:pPr>
            <a:r>
              <a:rPr lang="zh-CN" altLang="en-US" dirty="0"/>
              <a:t>外国</a:t>
            </a:r>
            <a:r>
              <a:rPr lang="ja-JP" altLang="en-US"/>
              <a:t>での</a:t>
            </a:r>
            <a:r>
              <a:rPr lang="zh-CN" altLang="en-US" dirty="0"/>
              <a:t>最終財</a:t>
            </a:r>
            <a:r>
              <a:rPr lang="ja-JP" altLang="en-US"/>
              <a:t>の</a:t>
            </a:r>
            <a:r>
              <a:rPr lang="zh-CN" altLang="en-US" dirty="0"/>
              <a:t>海外生産拡大</a:t>
            </a:r>
            <a:r>
              <a:rPr lang="ja-JP" altLang="en-US"/>
              <a:t>に</a:t>
            </a:r>
            <a:r>
              <a:rPr lang="zh-CN" altLang="en-US" dirty="0"/>
              <a:t>伴</a:t>
            </a:r>
            <a:r>
              <a:rPr lang="ja-JP" altLang="en-US"/>
              <a:t>い，</a:t>
            </a:r>
            <a:r>
              <a:rPr lang="zh-CN" altLang="en-US" dirty="0"/>
              <a:t>日本</a:t>
            </a:r>
            <a:r>
              <a:rPr lang="ja-JP" altLang="en-US"/>
              <a:t>からの</a:t>
            </a:r>
            <a:r>
              <a:rPr lang="zh-CN" altLang="en-US" dirty="0"/>
              <a:t>中 間財</a:t>
            </a:r>
            <a:r>
              <a:rPr lang="en-US" altLang="zh-CN" dirty="0"/>
              <a:t>(</a:t>
            </a:r>
            <a:r>
              <a:rPr lang="zh-CN" altLang="en-US" dirty="0"/>
              <a:t>部品等</a:t>
            </a:r>
            <a:r>
              <a:rPr lang="en-US" altLang="zh-CN" dirty="0"/>
              <a:t>)</a:t>
            </a:r>
            <a:r>
              <a:rPr lang="ja-JP" altLang="en-US"/>
              <a:t>の</a:t>
            </a:r>
            <a:r>
              <a:rPr lang="zh-CN" altLang="en-US" dirty="0"/>
              <a:t>輸出</a:t>
            </a:r>
            <a:r>
              <a:rPr lang="ja-JP" altLang="en-US"/>
              <a:t>が</a:t>
            </a:r>
            <a:r>
              <a:rPr lang="zh-CN" altLang="en-US" dirty="0"/>
              <a:t>増</a:t>
            </a:r>
            <a:r>
              <a:rPr lang="ja-JP" altLang="en-US"/>
              <a:t>える</a:t>
            </a:r>
            <a:r>
              <a:rPr lang="zh-CN" altLang="en-US" dirty="0"/>
              <a:t>可能性がある</a:t>
            </a:r>
            <a:endParaRPr lang="en-US" altLang="zh-CN" dirty="0"/>
          </a:p>
          <a:p>
            <a:pPr marL="742950" indent="-742950">
              <a:buFont typeface="+mj-lt"/>
              <a:buAutoNum type="arabicPeriod"/>
            </a:pPr>
            <a:r>
              <a:rPr lang="zh-CN" altLang="en-US" dirty="0"/>
              <a:t>海外生産</a:t>
            </a:r>
            <a:r>
              <a:rPr lang="ja-JP" altLang="en-US"/>
              <a:t>に</a:t>
            </a:r>
            <a:r>
              <a:rPr lang="zh-CN" altLang="en-US" dirty="0"/>
              <a:t>伴</a:t>
            </a:r>
            <a:r>
              <a:rPr lang="ja-JP" altLang="en-US"/>
              <a:t>い，</a:t>
            </a:r>
            <a:r>
              <a:rPr lang="zh-CN" altLang="en-US" dirty="0"/>
              <a:t>日本</a:t>
            </a:r>
            <a:r>
              <a:rPr lang="ja-JP" altLang="en-US"/>
              <a:t>の</a:t>
            </a:r>
            <a:r>
              <a:rPr lang="zh-CN" altLang="en-US" dirty="0"/>
              <a:t>本社機能</a:t>
            </a:r>
            <a:r>
              <a:rPr lang="ja-JP" altLang="en-US"/>
              <a:t>の</a:t>
            </a:r>
            <a:r>
              <a:rPr lang="zh-CN" altLang="en-US" dirty="0"/>
              <a:t>仕事</a:t>
            </a:r>
            <a:r>
              <a:rPr lang="ja-JP" altLang="en-US"/>
              <a:t>が</a:t>
            </a:r>
            <a:r>
              <a:rPr lang="zh-CN" altLang="en-US" dirty="0"/>
              <a:t>増</a:t>
            </a:r>
            <a:r>
              <a:rPr lang="ja-JP" altLang="en-US"/>
              <a:t>える</a:t>
            </a:r>
            <a:endParaRPr lang="en-JP" dirty="0"/>
          </a:p>
        </p:txBody>
      </p:sp>
      <p:sp>
        <p:nvSpPr>
          <p:cNvPr id="5" name="Slide Number Placeholder 4">
            <a:extLst>
              <a:ext uri="{FF2B5EF4-FFF2-40B4-BE49-F238E27FC236}">
                <a16:creationId xmlns:a16="http://schemas.microsoft.com/office/drawing/2014/main" id="{89FFF2AB-690A-8E61-39DB-67F3122DC34A}"/>
              </a:ext>
            </a:extLst>
          </p:cNvPr>
          <p:cNvSpPr>
            <a:spLocks noGrp="1"/>
          </p:cNvSpPr>
          <p:nvPr>
            <p:ph type="sldNum" sz="quarter" idx="2"/>
          </p:nvPr>
        </p:nvSpPr>
        <p:spPr/>
        <p:txBody>
          <a:bodyPr/>
          <a:lstStyle/>
          <a:p>
            <a:fld id="{86CB4B4D-7CA3-9044-876B-883B54F8677D}" type="slidenum">
              <a:rPr lang="en-JP" smtClean="0"/>
              <a:t>23</a:t>
            </a:fld>
            <a:endParaRPr lang="en-JP"/>
          </a:p>
        </p:txBody>
      </p:sp>
    </p:spTree>
    <p:extLst>
      <p:ext uri="{BB962C8B-B14F-4D97-AF65-F5344CB8AC3E}">
        <p14:creationId xmlns:p14="http://schemas.microsoft.com/office/powerpoint/2010/main" val="341012787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5379-B31E-89E5-578A-5995057B8456}"/>
              </a:ext>
            </a:extLst>
          </p:cNvPr>
          <p:cNvSpPr>
            <a:spLocks noGrp="1"/>
          </p:cNvSpPr>
          <p:nvPr>
            <p:ph type="title"/>
          </p:nvPr>
        </p:nvSpPr>
        <p:spPr/>
        <p:txBody>
          <a:bodyPr>
            <a:normAutofit/>
          </a:bodyPr>
          <a:lstStyle/>
          <a:p>
            <a:r>
              <a:rPr lang="zh-CN" altLang="en-US" sz="6000" dirty="0"/>
              <a:t>国内回帰</a:t>
            </a:r>
            <a:endParaRPr lang="en-JP" sz="6000" dirty="0"/>
          </a:p>
        </p:txBody>
      </p:sp>
      <p:sp>
        <p:nvSpPr>
          <p:cNvPr id="5" name="Slide Number Placeholder 4">
            <a:extLst>
              <a:ext uri="{FF2B5EF4-FFF2-40B4-BE49-F238E27FC236}">
                <a16:creationId xmlns:a16="http://schemas.microsoft.com/office/drawing/2014/main" id="{ED5CBE19-7A6A-76E1-8BA1-ACBAB0A7B8FA}"/>
              </a:ext>
            </a:extLst>
          </p:cNvPr>
          <p:cNvSpPr>
            <a:spLocks noGrp="1"/>
          </p:cNvSpPr>
          <p:nvPr>
            <p:ph type="sldNum" sz="quarter" idx="2"/>
          </p:nvPr>
        </p:nvSpPr>
        <p:spPr/>
        <p:txBody>
          <a:bodyPr/>
          <a:lstStyle/>
          <a:p>
            <a:fld id="{86CB4B4D-7CA3-9044-876B-883B54F8677D}" type="slidenum">
              <a:rPr lang="en-JP" smtClean="0"/>
              <a:t>24</a:t>
            </a:fld>
            <a:endParaRPr lang="en-JP"/>
          </a:p>
        </p:txBody>
      </p:sp>
      <p:sp>
        <p:nvSpPr>
          <p:cNvPr id="11" name="TextBox 10">
            <a:extLst>
              <a:ext uri="{FF2B5EF4-FFF2-40B4-BE49-F238E27FC236}">
                <a16:creationId xmlns:a16="http://schemas.microsoft.com/office/drawing/2014/main" id="{0DC56B74-7464-6B95-8B83-D3C692D49CE3}"/>
              </a:ext>
            </a:extLst>
          </p:cNvPr>
          <p:cNvSpPr txBox="1"/>
          <p:nvPr/>
        </p:nvSpPr>
        <p:spPr>
          <a:xfrm>
            <a:off x="924560" y="2758440"/>
            <a:ext cx="14800184" cy="62478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indent="-571500" algn="l">
              <a:buFont typeface="Arial" panose="020B0604020202020204" pitchFamily="34" charset="0"/>
              <a:buChar char="•"/>
            </a:pPr>
            <a:r>
              <a:rPr lang="en-JP" sz="4000" dirty="0">
                <a:latin typeface="MS PGothic" panose="020B0600070205080204" pitchFamily="34" charset="-128"/>
                <a:ea typeface="MS PGothic" panose="020B0600070205080204" pitchFamily="34" charset="-128"/>
              </a:rPr>
              <a:t>災害やパンデミックなどで海外生産のリスクが顕在化</a:t>
            </a:r>
          </a:p>
          <a:p>
            <a:pPr marL="571500" indent="-571500" algn="l">
              <a:buFont typeface="Arial" panose="020B0604020202020204" pitchFamily="34" charset="0"/>
              <a:buChar char="•"/>
            </a:pPr>
            <a:r>
              <a:rPr lang="en-JP" sz="4000" dirty="0">
                <a:latin typeface="MS PGothic" panose="020B0600070205080204" pitchFamily="34" charset="-128"/>
                <a:ea typeface="MS PGothic" panose="020B0600070205080204" pitchFamily="34" charset="-128"/>
              </a:rPr>
              <a:t>消費者がMade in Japan(国産品)を好む</a:t>
            </a:r>
          </a:p>
          <a:p>
            <a:pPr marL="571500" indent="-571500" algn="l">
              <a:buFont typeface="Arial" panose="020B0604020202020204" pitchFamily="34" charset="0"/>
              <a:buChar char="•"/>
            </a:pPr>
            <a:r>
              <a:rPr lang="en-JP" sz="4000" dirty="0">
                <a:latin typeface="MS PGothic" panose="020B0600070205080204" pitchFamily="34" charset="-128"/>
                <a:ea typeface="MS PGothic" panose="020B0600070205080204" pitchFamily="34" charset="-128"/>
              </a:rPr>
              <a:t>研究開発や市場と製造現場が近いことによる便益</a:t>
            </a:r>
          </a:p>
          <a:p>
            <a:pPr algn="l"/>
            <a:endParaRPr lang="en-JP" sz="4000" dirty="0">
              <a:latin typeface="MS PGothic" panose="020B0600070205080204" pitchFamily="34" charset="-128"/>
              <a:ea typeface="MS PGothic" panose="020B0600070205080204" pitchFamily="34" charset="-128"/>
            </a:endParaRPr>
          </a:p>
          <a:p>
            <a:pPr algn="l"/>
            <a:r>
              <a:rPr lang="en-JP" sz="4000" dirty="0">
                <a:latin typeface="MS PGothic" panose="020B0600070205080204" pitchFamily="34" charset="-128"/>
                <a:ea typeface="MS PGothic" panose="020B0600070205080204" pitchFamily="34" charset="-128"/>
                <a:sym typeface="Wingdings" pitchFamily="2" charset="2"/>
              </a:rPr>
              <a:t></a:t>
            </a:r>
            <a:r>
              <a:rPr lang="en-JP" sz="4000" dirty="0">
                <a:highlight>
                  <a:srgbClr val="FFFF00"/>
                </a:highlight>
                <a:latin typeface="MS PGothic" panose="020B0600070205080204" pitchFamily="34" charset="-128"/>
                <a:ea typeface="MS PGothic" panose="020B0600070205080204" pitchFamily="34" charset="-128"/>
              </a:rPr>
              <a:t>製造工場の国内回帰 (reshoring)</a:t>
            </a:r>
            <a:r>
              <a:rPr lang="en-JP" sz="4000" dirty="0">
                <a:latin typeface="MS PGothic" panose="020B0600070205080204" pitchFamily="34" charset="-128"/>
                <a:ea typeface="MS PGothic" panose="020B0600070205080204" pitchFamily="34" charset="-128"/>
              </a:rPr>
              <a:t>が注目される</a:t>
            </a:r>
          </a:p>
          <a:p>
            <a:pPr algn="l"/>
            <a:endParaRPr lang="en-JP" sz="4000" dirty="0">
              <a:latin typeface="MS PGothic" panose="020B0600070205080204" pitchFamily="34" charset="-128"/>
              <a:ea typeface="MS PGothic" panose="020B0600070205080204" pitchFamily="34" charset="-128"/>
            </a:endParaRPr>
          </a:p>
          <a:p>
            <a:pPr algn="l"/>
            <a:r>
              <a:rPr lang="en-JP" sz="4000" dirty="0">
                <a:latin typeface="MS PGothic" panose="020B0600070205080204" pitchFamily="34" charset="-128"/>
                <a:ea typeface="MS PGothic" panose="020B0600070205080204" pitchFamily="34" charset="-128"/>
              </a:rPr>
              <a:t>例）</a:t>
            </a:r>
          </a:p>
          <a:p>
            <a:pPr algn="l"/>
            <a:r>
              <a:rPr lang="en-JP" sz="4000" dirty="0">
                <a:latin typeface="MS PGothic" panose="020B0600070205080204" pitchFamily="34" charset="-128"/>
                <a:ea typeface="MS PGothic" panose="020B0600070205080204" pitchFamily="34" charset="-128"/>
              </a:rPr>
              <a:t>アイリスオーヤマが，2020 年に宮城県内の工場でマスク生産</a:t>
            </a:r>
          </a:p>
          <a:p>
            <a:pPr algn="l"/>
            <a:r>
              <a:rPr lang="en-JP" sz="4000" dirty="0">
                <a:latin typeface="MS PGothic" panose="020B0600070205080204" pitchFamily="34" charset="-128"/>
                <a:ea typeface="MS PGothic" panose="020B0600070205080204" pitchFamily="34" charset="-128"/>
              </a:rPr>
              <a:t>資生堂が，栃木県太田原市に新工場を建設し，2019 年から化粧水や乳液などのスキンケア製品を出荷</a:t>
            </a:r>
          </a:p>
        </p:txBody>
      </p:sp>
    </p:spTree>
    <p:extLst>
      <p:ext uri="{BB962C8B-B14F-4D97-AF65-F5344CB8AC3E}">
        <p14:creationId xmlns:p14="http://schemas.microsoft.com/office/powerpoint/2010/main" val="403469215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43B55-7962-64B8-EDE6-3F81F1F670C3}"/>
              </a:ext>
            </a:extLst>
          </p:cNvPr>
          <p:cNvSpPr>
            <a:spLocks noGrp="1"/>
          </p:cNvSpPr>
          <p:nvPr>
            <p:ph type="title"/>
          </p:nvPr>
        </p:nvSpPr>
        <p:spPr/>
        <p:txBody>
          <a:bodyPr>
            <a:noAutofit/>
          </a:bodyPr>
          <a:lstStyle/>
          <a:p>
            <a:r>
              <a:rPr lang="en-US" altLang="zh-CN" sz="6000" dirty="0"/>
              <a:t>4 </a:t>
            </a:r>
            <a:r>
              <a:rPr lang="zh-CN" altLang="en-US" sz="6000" dirty="0"/>
              <a:t>生産工程</a:t>
            </a:r>
            <a:r>
              <a:rPr lang="ja-JP" altLang="en-US" sz="6000"/>
              <a:t>レベルの</a:t>
            </a:r>
            <a:r>
              <a:rPr lang="zh-CN" altLang="en-US" sz="6000" dirty="0"/>
              <a:t>国際分業</a:t>
            </a:r>
            <a:endParaRPr lang="en-JP" sz="6000" dirty="0"/>
          </a:p>
        </p:txBody>
      </p:sp>
      <p:sp>
        <p:nvSpPr>
          <p:cNvPr id="5" name="Slide Number Placeholder 4">
            <a:extLst>
              <a:ext uri="{FF2B5EF4-FFF2-40B4-BE49-F238E27FC236}">
                <a16:creationId xmlns:a16="http://schemas.microsoft.com/office/drawing/2014/main" id="{7A97F4D8-6911-53AE-D233-3A1EE910C6E8}"/>
              </a:ext>
            </a:extLst>
          </p:cNvPr>
          <p:cNvSpPr>
            <a:spLocks noGrp="1"/>
          </p:cNvSpPr>
          <p:nvPr>
            <p:ph type="sldNum" sz="quarter" idx="2"/>
          </p:nvPr>
        </p:nvSpPr>
        <p:spPr/>
        <p:txBody>
          <a:bodyPr/>
          <a:lstStyle/>
          <a:p>
            <a:fld id="{86CB4B4D-7CA3-9044-876B-883B54F8677D}" type="slidenum">
              <a:rPr lang="en-JP" smtClean="0"/>
              <a:t>25</a:t>
            </a:fld>
            <a:endParaRPr lang="en-JP"/>
          </a:p>
        </p:txBody>
      </p:sp>
      <p:sp>
        <p:nvSpPr>
          <p:cNvPr id="9" name="TextBox 8">
            <a:extLst>
              <a:ext uri="{FF2B5EF4-FFF2-40B4-BE49-F238E27FC236}">
                <a16:creationId xmlns:a16="http://schemas.microsoft.com/office/drawing/2014/main" id="{9A11C889-910B-F357-AADF-C4380B18D990}"/>
              </a:ext>
            </a:extLst>
          </p:cNvPr>
          <p:cNvSpPr txBox="1"/>
          <p:nvPr/>
        </p:nvSpPr>
        <p:spPr>
          <a:xfrm>
            <a:off x="497839" y="2740134"/>
            <a:ext cx="16842423"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JP" sz="4000" dirty="0">
                <a:latin typeface="MS PGothic" panose="020B0600070205080204" pitchFamily="34" charset="-128"/>
                <a:ea typeface="MS PGothic" panose="020B0600070205080204" pitchFamily="34" charset="-128"/>
              </a:rPr>
              <a:t>リチャード・ボールドウィン</a:t>
            </a:r>
          </a:p>
          <a:p>
            <a:pPr algn="l"/>
            <a:r>
              <a:rPr lang="en-JP" sz="4000" u="sng" dirty="0">
                <a:latin typeface="MS PGothic" panose="020B0600070205080204" pitchFamily="34" charset="-128"/>
                <a:ea typeface="MS PGothic" panose="020B0600070205080204" pitchFamily="34" charset="-128"/>
              </a:rPr>
              <a:t>近代の第1のアンバンドリング(first unbundling)</a:t>
            </a:r>
          </a:p>
          <a:p>
            <a:pPr algn="l"/>
            <a:r>
              <a:rPr lang="ja-JP" altLang="en-US" sz="4000">
                <a:latin typeface="MS PGothic" panose="020B0600070205080204" pitchFamily="34" charset="-128"/>
                <a:ea typeface="MS PGothic" panose="020B0600070205080204" pitchFamily="34" charset="-128"/>
              </a:rPr>
              <a:t>　</a:t>
            </a:r>
            <a:r>
              <a:rPr lang="en-JP" sz="4000" dirty="0">
                <a:latin typeface="MS PGothic" panose="020B0600070205080204" pitchFamily="34" charset="-128"/>
                <a:ea typeface="MS PGothic" panose="020B0600070205080204" pitchFamily="34" charset="-128"/>
              </a:rPr>
              <a:t>蒸気機関の発達などで，財の貿易費用が低下</a:t>
            </a:r>
          </a:p>
          <a:p>
            <a:pPr algn="l"/>
            <a:r>
              <a:rPr lang="ja-JP" altLang="en-US" sz="4000">
                <a:latin typeface="MS PGothic" panose="020B0600070205080204" pitchFamily="34" charset="-128"/>
                <a:ea typeface="MS PGothic" panose="020B0600070205080204" pitchFamily="34" charset="-128"/>
              </a:rPr>
              <a:t>　</a:t>
            </a:r>
            <a:r>
              <a:rPr lang="en-JP" altLang="ja-JP" sz="4000" dirty="0">
                <a:latin typeface="MS PGothic" panose="020B0600070205080204" pitchFamily="34" charset="-128"/>
                <a:ea typeface="MS PGothic" panose="020B0600070205080204" pitchFamily="34" charset="-128"/>
                <a:sym typeface="Wingdings" pitchFamily="2" charset="2"/>
              </a:rPr>
              <a:t></a:t>
            </a:r>
            <a:r>
              <a:rPr lang="en-JP" sz="4000" dirty="0">
                <a:latin typeface="MS PGothic" panose="020B0600070205080204" pitchFamily="34" charset="-128"/>
                <a:ea typeface="MS PGothic" panose="020B0600070205080204" pitchFamily="34" charset="-128"/>
              </a:rPr>
              <a:t>財の国際貿易が拡大。</a:t>
            </a:r>
            <a:r>
              <a:rPr lang="en-JP" sz="4000" dirty="0">
                <a:solidFill>
                  <a:srgbClr val="FF0000"/>
                </a:solidFill>
                <a:latin typeface="MS PGothic" panose="020B0600070205080204" pitchFamily="34" charset="-128"/>
                <a:ea typeface="MS PGothic" panose="020B0600070205080204" pitchFamily="34" charset="-128"/>
              </a:rPr>
              <a:t>財レベ ルの国際分業発展</a:t>
            </a:r>
            <a:r>
              <a:rPr lang="en-JP" sz="4000" dirty="0">
                <a:latin typeface="MS PGothic" panose="020B0600070205080204" pitchFamily="34" charset="-128"/>
                <a:ea typeface="MS PGothic" panose="020B0600070205080204" pitchFamily="34" charset="-128"/>
              </a:rPr>
              <a:t>。</a:t>
            </a:r>
          </a:p>
          <a:p>
            <a:pPr algn="l"/>
            <a:endParaRPr lang="en-JP" sz="4000" dirty="0">
              <a:latin typeface="MS PGothic" panose="020B0600070205080204" pitchFamily="34" charset="-128"/>
              <a:ea typeface="MS PGothic" panose="020B0600070205080204" pitchFamily="34" charset="-128"/>
            </a:endParaRPr>
          </a:p>
          <a:p>
            <a:pPr algn="l"/>
            <a:r>
              <a:rPr lang="en-JP" sz="4000" u="sng" dirty="0">
                <a:latin typeface="MS PGothic" panose="020B0600070205080204" pitchFamily="34" charset="-128"/>
                <a:ea typeface="MS PGothic" panose="020B0600070205080204" pitchFamily="34" charset="-128"/>
              </a:rPr>
              <a:t>現代の第 2 のアンバンドリング(second unbundling)</a:t>
            </a:r>
          </a:p>
          <a:p>
            <a:pPr algn="l"/>
            <a:r>
              <a:rPr lang="ja-JP" altLang="en-US" sz="4000">
                <a:latin typeface="MS PGothic" panose="020B0600070205080204" pitchFamily="34" charset="-128"/>
                <a:ea typeface="MS PGothic" panose="020B0600070205080204" pitchFamily="34" charset="-128"/>
              </a:rPr>
              <a:t>　</a:t>
            </a:r>
            <a:r>
              <a:rPr lang="en-JP" sz="4000" dirty="0">
                <a:latin typeface="MS PGothic" panose="020B0600070205080204" pitchFamily="34" charset="-128"/>
                <a:ea typeface="MS PGothic" panose="020B0600070205080204" pitchFamily="34" charset="-128"/>
              </a:rPr>
              <a:t>情報通信技術(ICT)の発達などで，</a:t>
            </a:r>
            <a:r>
              <a:rPr lang="en-JP" sz="4000" dirty="0">
                <a:solidFill>
                  <a:srgbClr val="FF0000"/>
                </a:solidFill>
                <a:latin typeface="MS PGothic" panose="020B0600070205080204" pitchFamily="34" charset="-128"/>
                <a:ea typeface="MS PGothic" panose="020B0600070205080204" pitchFamily="34" charset="-128"/>
              </a:rPr>
              <a:t>通信費用が低下</a:t>
            </a:r>
          </a:p>
          <a:p>
            <a:pPr algn="l"/>
            <a:r>
              <a:rPr lang="ja-JP" altLang="en-US" sz="4000">
                <a:latin typeface="MS PGothic" panose="020B0600070205080204" pitchFamily="34" charset="-128"/>
                <a:ea typeface="MS PGothic" panose="020B0600070205080204" pitchFamily="34" charset="-128"/>
              </a:rPr>
              <a:t>　</a:t>
            </a:r>
            <a:r>
              <a:rPr lang="en-US" altLang="ja-JP" sz="4000" dirty="0">
                <a:latin typeface="MS PGothic" panose="020B0600070205080204" pitchFamily="34" charset="-128"/>
                <a:ea typeface="MS PGothic" panose="020B0600070205080204" pitchFamily="34" charset="-128"/>
                <a:sym typeface="Wingdings" pitchFamily="2" charset="2"/>
              </a:rPr>
              <a:t></a:t>
            </a:r>
            <a:r>
              <a:rPr lang="en-JP" sz="4000" dirty="0">
                <a:latin typeface="MS PGothic" panose="020B0600070205080204" pitchFamily="34" charset="-128"/>
                <a:ea typeface="MS PGothic" panose="020B0600070205080204" pitchFamily="34" charset="-128"/>
              </a:rPr>
              <a:t>1 つの財を生産する生産工程のうち一部の生産工程を海外に移転</a:t>
            </a:r>
          </a:p>
          <a:p>
            <a:pPr algn="l"/>
            <a:r>
              <a:rPr lang="ja-JP" altLang="en-US" sz="4000">
                <a:latin typeface="MS PGothic" panose="020B0600070205080204" pitchFamily="34" charset="-128"/>
                <a:ea typeface="MS PGothic" panose="020B0600070205080204" pitchFamily="34" charset="-128"/>
              </a:rPr>
              <a:t>　</a:t>
            </a:r>
            <a:r>
              <a:rPr lang="en-JP" altLang="ja-JP" sz="4000" dirty="0">
                <a:latin typeface="MS PGothic" panose="020B0600070205080204" pitchFamily="34" charset="-128"/>
                <a:ea typeface="MS PGothic" panose="020B0600070205080204" pitchFamily="34" charset="-128"/>
                <a:sym typeface="Wingdings" pitchFamily="2" charset="2"/>
              </a:rPr>
              <a:t></a:t>
            </a:r>
            <a:r>
              <a:rPr lang="en-JP" sz="4000" dirty="0">
                <a:solidFill>
                  <a:srgbClr val="FF0000"/>
                </a:solidFill>
                <a:latin typeface="MS PGothic" panose="020B0600070205080204" pitchFamily="34" charset="-128"/>
                <a:ea typeface="MS PGothic" panose="020B0600070205080204" pitchFamily="34" charset="-128"/>
              </a:rPr>
              <a:t>生産工程レベルの国際分業発展</a:t>
            </a:r>
            <a:r>
              <a:rPr lang="en-JP" sz="4000" dirty="0">
                <a:latin typeface="MS PGothic" panose="020B0600070205080204" pitchFamily="34" charset="-128"/>
                <a:ea typeface="MS PGothic" panose="020B0600070205080204" pitchFamily="34" charset="-128"/>
              </a:rPr>
              <a:t>。生産工程の断片化(fragmentation)。</a:t>
            </a:r>
          </a:p>
        </p:txBody>
      </p:sp>
    </p:spTree>
    <p:extLst>
      <p:ext uri="{BB962C8B-B14F-4D97-AF65-F5344CB8AC3E}">
        <p14:creationId xmlns:p14="http://schemas.microsoft.com/office/powerpoint/2010/main" val="224615899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6920C-E705-9CE2-9457-D2A84769CAB0}"/>
              </a:ext>
            </a:extLst>
          </p:cNvPr>
          <p:cNvSpPr>
            <a:spLocks noGrp="1"/>
          </p:cNvSpPr>
          <p:nvPr>
            <p:ph type="title"/>
          </p:nvPr>
        </p:nvSpPr>
        <p:spPr/>
        <p:txBody>
          <a:bodyPr>
            <a:normAutofit/>
          </a:bodyPr>
          <a:lstStyle/>
          <a:p>
            <a:r>
              <a:rPr lang="zh-CN" altLang="en-US" sz="6000" dirty="0"/>
              <a:t>業務</a:t>
            </a:r>
            <a:r>
              <a:rPr lang="ja-JP" altLang="en-US" sz="6000"/>
              <a:t>の</a:t>
            </a:r>
            <a:r>
              <a:rPr lang="zh-CN" altLang="en-US" sz="6000" dirty="0"/>
              <a:t>海外移転</a:t>
            </a:r>
            <a:endParaRPr lang="en-JP" sz="6000" dirty="0"/>
          </a:p>
        </p:txBody>
      </p:sp>
      <p:sp>
        <p:nvSpPr>
          <p:cNvPr id="3" name="Text Placeholder 2">
            <a:extLst>
              <a:ext uri="{FF2B5EF4-FFF2-40B4-BE49-F238E27FC236}">
                <a16:creationId xmlns:a16="http://schemas.microsoft.com/office/drawing/2014/main" id="{EDD58530-AD6A-DE9A-27CE-1F39A00B3BE2}"/>
              </a:ext>
            </a:extLst>
          </p:cNvPr>
          <p:cNvSpPr>
            <a:spLocks noGrp="1"/>
          </p:cNvSpPr>
          <p:nvPr>
            <p:ph type="body" idx="1"/>
          </p:nvPr>
        </p:nvSpPr>
        <p:spPr/>
        <p:txBody>
          <a:bodyPr>
            <a:normAutofit fontScale="77500" lnSpcReduction="20000"/>
          </a:bodyPr>
          <a:lstStyle/>
          <a:p>
            <a:pPr marL="0" indent="0">
              <a:buNone/>
            </a:pPr>
            <a:r>
              <a:rPr lang="ja-JP" altLang="en-US">
                <a:highlight>
                  <a:srgbClr val="FFFF00"/>
                </a:highlight>
              </a:rPr>
              <a:t>ジーン・グロスマン</a:t>
            </a:r>
            <a:r>
              <a:rPr lang="ja-JP" altLang="en-US"/>
              <a:t>らの論文</a:t>
            </a:r>
            <a:endParaRPr lang="en-US" altLang="ja-JP" dirty="0"/>
          </a:p>
          <a:p>
            <a:pPr marL="0" indent="0">
              <a:buNone/>
            </a:pPr>
            <a:r>
              <a:rPr lang="ja-JP" altLang="en-US"/>
              <a:t>以前の貿易</a:t>
            </a:r>
            <a:endParaRPr lang="en-US" altLang="ja-JP" dirty="0"/>
          </a:p>
          <a:p>
            <a:pPr lvl="1"/>
            <a:r>
              <a:rPr lang="zh-CN" altLang="en-US" dirty="0"/>
              <a:t>財</a:t>
            </a:r>
            <a:r>
              <a:rPr lang="ja-JP" altLang="en-US"/>
              <a:t>の</a:t>
            </a:r>
            <a:r>
              <a:rPr lang="zh-CN" altLang="en-US" dirty="0"/>
              <a:t>貿易</a:t>
            </a:r>
            <a:endParaRPr lang="en-US" altLang="zh-CN" dirty="0"/>
          </a:p>
          <a:p>
            <a:pPr lvl="2"/>
            <a:r>
              <a:rPr lang="ja-JP" altLang="en-US"/>
              <a:t>イギリスとポルトガルが</a:t>
            </a:r>
            <a:r>
              <a:rPr lang="zh-CN" altLang="en-US" dirty="0"/>
              <a:t>布</a:t>
            </a:r>
            <a:r>
              <a:rPr lang="ja-JP" altLang="en-US"/>
              <a:t>とワインを</a:t>
            </a:r>
            <a:r>
              <a:rPr lang="zh-CN" altLang="en-US" dirty="0"/>
              <a:t>交換</a:t>
            </a:r>
            <a:r>
              <a:rPr lang="ja-JP" altLang="en-US"/>
              <a:t>しあう</a:t>
            </a:r>
            <a:r>
              <a:rPr lang="zh-CN" altLang="en-US" dirty="0"/>
              <a:t>貿易</a:t>
            </a:r>
            <a:endParaRPr lang="en-US" altLang="zh-CN" dirty="0"/>
          </a:p>
          <a:p>
            <a:pPr marL="0" indent="0">
              <a:buNone/>
            </a:pPr>
            <a:r>
              <a:rPr lang="ja-JP" altLang="en-US"/>
              <a:t>現代の貿易</a:t>
            </a:r>
            <a:endParaRPr lang="en-US" altLang="ja-JP" dirty="0"/>
          </a:p>
          <a:p>
            <a:pPr lvl="1"/>
            <a:r>
              <a:rPr lang="zh-CN" altLang="en-US" dirty="0">
                <a:highlight>
                  <a:srgbClr val="FFFF00"/>
                </a:highlight>
              </a:rPr>
              <a:t>業務</a:t>
            </a:r>
            <a:r>
              <a:rPr lang="ja-JP" altLang="en-US">
                <a:highlight>
                  <a:srgbClr val="FFFF00"/>
                </a:highlight>
              </a:rPr>
              <a:t>の</a:t>
            </a:r>
            <a:r>
              <a:rPr lang="zh-CN" altLang="en-US" dirty="0">
                <a:highlight>
                  <a:srgbClr val="FFFF00"/>
                </a:highlight>
              </a:rPr>
              <a:t>貿易</a:t>
            </a:r>
            <a:r>
              <a:rPr lang="en-US" altLang="zh-CN" u="sng" dirty="0">
                <a:highlight>
                  <a:srgbClr val="FFFF00"/>
                </a:highlight>
              </a:rPr>
              <a:t>(</a:t>
            </a:r>
            <a:r>
              <a:rPr lang="en-US" u="sng" dirty="0">
                <a:highlight>
                  <a:srgbClr val="FFFF00"/>
                </a:highlight>
              </a:rPr>
              <a:t>trade in tasks)</a:t>
            </a:r>
            <a:endParaRPr lang="en-US" altLang="ja-JP" u="sng" dirty="0">
              <a:highlight>
                <a:srgbClr val="FFFF00"/>
              </a:highlight>
            </a:endParaRPr>
          </a:p>
        </p:txBody>
      </p:sp>
      <p:sp>
        <p:nvSpPr>
          <p:cNvPr id="5" name="Slide Number Placeholder 4">
            <a:extLst>
              <a:ext uri="{FF2B5EF4-FFF2-40B4-BE49-F238E27FC236}">
                <a16:creationId xmlns:a16="http://schemas.microsoft.com/office/drawing/2014/main" id="{AB5B7468-6688-78B1-EA3B-672CA92C2997}"/>
              </a:ext>
            </a:extLst>
          </p:cNvPr>
          <p:cNvSpPr>
            <a:spLocks noGrp="1"/>
          </p:cNvSpPr>
          <p:nvPr>
            <p:ph type="sldNum" sz="quarter" idx="2"/>
          </p:nvPr>
        </p:nvSpPr>
        <p:spPr/>
        <p:txBody>
          <a:bodyPr/>
          <a:lstStyle/>
          <a:p>
            <a:fld id="{86CB4B4D-7CA3-9044-876B-883B54F8677D}" type="slidenum">
              <a:rPr lang="en-JP" smtClean="0"/>
              <a:t>26</a:t>
            </a:fld>
            <a:endParaRPr lang="en-JP"/>
          </a:p>
        </p:txBody>
      </p:sp>
    </p:spTree>
    <p:extLst>
      <p:ext uri="{BB962C8B-B14F-4D97-AF65-F5344CB8AC3E}">
        <p14:creationId xmlns:p14="http://schemas.microsoft.com/office/powerpoint/2010/main" val="353698874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4E2A90BD-370D-593F-50F4-1AFAD7C4B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8106" y="481230"/>
            <a:ext cx="11657505" cy="7906508"/>
          </a:xfrm>
          <a:prstGeom prst="rect">
            <a:avLst/>
          </a:prstGeom>
        </p:spPr>
      </p:pic>
      <p:sp>
        <p:nvSpPr>
          <p:cNvPr id="8" name="TextBox 7">
            <a:extLst>
              <a:ext uri="{FF2B5EF4-FFF2-40B4-BE49-F238E27FC236}">
                <a16:creationId xmlns:a16="http://schemas.microsoft.com/office/drawing/2014/main" id="{4603715B-69EF-5E2C-55DE-A25576208E00}"/>
              </a:ext>
            </a:extLst>
          </p:cNvPr>
          <p:cNvSpPr txBox="1"/>
          <p:nvPr/>
        </p:nvSpPr>
        <p:spPr>
          <a:xfrm>
            <a:off x="1234331" y="8195152"/>
            <a:ext cx="14862571" cy="1077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zh-CN" altLang="en-US" sz="3200" dirty="0">
                <a:latin typeface="MS PGothic" panose="020B0600070205080204" pitchFamily="34" charset="-128"/>
                <a:ea typeface="MS PGothic" panose="020B0600070205080204" pitchFamily="34" charset="-128"/>
              </a:rPr>
              <a:t>企業</a:t>
            </a:r>
            <a:r>
              <a:rPr lang="ja-JP" altLang="en-US" sz="3200">
                <a:latin typeface="MS PGothic" panose="020B0600070205080204" pitchFamily="34" charset="-128"/>
                <a:ea typeface="MS PGothic" panose="020B0600070205080204" pitchFamily="34" charset="-128"/>
              </a:rPr>
              <a:t>が</a:t>
            </a:r>
            <a:r>
              <a:rPr lang="zh-CN" altLang="en-US" sz="3200" dirty="0">
                <a:latin typeface="MS PGothic" panose="020B0600070205080204" pitchFamily="34" charset="-128"/>
                <a:ea typeface="MS PGothic" panose="020B0600070205080204" pitchFamily="34" charset="-128"/>
              </a:rPr>
              <a:t>海外生産</a:t>
            </a:r>
            <a:r>
              <a:rPr lang="ja-JP" altLang="en-US" sz="3200">
                <a:latin typeface="MS PGothic" panose="020B0600070205080204" pitchFamily="34" charset="-128"/>
                <a:ea typeface="MS PGothic" panose="020B0600070205080204" pitchFamily="34" charset="-128"/>
              </a:rPr>
              <a:t>が</a:t>
            </a:r>
            <a:r>
              <a:rPr lang="zh-CN" altLang="en-US" sz="3200" dirty="0">
                <a:latin typeface="MS PGothic" panose="020B0600070205080204" pitchFamily="34" charset="-128"/>
                <a:ea typeface="MS PGothic" panose="020B0600070205080204" pitchFamily="34" charset="-128"/>
              </a:rPr>
              <a:t>比較的</a:t>
            </a:r>
            <a:r>
              <a:rPr lang="ja-JP" altLang="en-US" sz="3200">
                <a:latin typeface="MS PGothic" panose="020B0600070205080204" pitchFamily="34" charset="-128"/>
                <a:ea typeface="MS PGothic" panose="020B0600070205080204" pitchFamily="34" charset="-128"/>
              </a:rPr>
              <a:t>しやすい</a:t>
            </a:r>
            <a:r>
              <a:rPr lang="zh-CN" altLang="en-US" sz="3200" dirty="0">
                <a:latin typeface="MS PGothic" panose="020B0600070205080204" pitchFamily="34" charset="-128"/>
                <a:ea typeface="MS PGothic" panose="020B0600070205080204" pitchFamily="34" charset="-128"/>
              </a:rPr>
              <a:t>業務 </a:t>
            </a:r>
            <a:r>
              <a:rPr lang="en-US" altLang="zh-CN" sz="3200" dirty="0">
                <a:latin typeface="MS PGothic" panose="020B0600070205080204" pitchFamily="34" charset="-128"/>
                <a:ea typeface="MS PGothic" panose="020B0600070205080204" pitchFamily="34" charset="-128"/>
              </a:rPr>
              <a:t>1 </a:t>
            </a:r>
            <a:r>
              <a:rPr lang="ja-JP" altLang="en-US" sz="3200">
                <a:latin typeface="MS PGothic" panose="020B0600070205080204" pitchFamily="34" charset="-128"/>
                <a:ea typeface="MS PGothic" panose="020B0600070205080204" pitchFamily="34" charset="-128"/>
              </a:rPr>
              <a:t>と </a:t>
            </a:r>
            <a:r>
              <a:rPr lang="en-US" altLang="ja-JP" sz="3200" dirty="0">
                <a:latin typeface="MS PGothic" panose="020B0600070205080204" pitchFamily="34" charset="-128"/>
                <a:ea typeface="MS PGothic" panose="020B0600070205080204" pitchFamily="34" charset="-128"/>
              </a:rPr>
              <a:t>2 </a:t>
            </a:r>
            <a:r>
              <a:rPr lang="ja-JP" altLang="en-US" sz="3200">
                <a:latin typeface="MS PGothic" panose="020B0600070205080204" pitchFamily="34" charset="-128"/>
                <a:ea typeface="MS PGothic" panose="020B0600070205080204" pitchFamily="34" charset="-128"/>
              </a:rPr>
              <a:t>を</a:t>
            </a:r>
            <a:r>
              <a:rPr lang="zh-CN" altLang="en-US" sz="3200" dirty="0">
                <a:latin typeface="MS PGothic" panose="020B0600070205080204" pitchFamily="34" charset="-128"/>
                <a:ea typeface="MS PGothic" panose="020B0600070205080204" pitchFamily="34" charset="-128"/>
              </a:rPr>
              <a:t>海外</a:t>
            </a:r>
            <a:r>
              <a:rPr lang="ja-JP" altLang="en-US" sz="3200">
                <a:latin typeface="MS PGothic" panose="020B0600070205080204" pitchFamily="34" charset="-128"/>
                <a:ea typeface="MS PGothic" panose="020B0600070205080204" pitchFamily="34" charset="-128"/>
              </a:rPr>
              <a:t>で</a:t>
            </a:r>
            <a:r>
              <a:rPr lang="zh-CN" altLang="en-US" sz="3200" dirty="0">
                <a:latin typeface="MS PGothic" panose="020B0600070205080204" pitchFamily="34" charset="-128"/>
                <a:ea typeface="MS PGothic" panose="020B0600070205080204" pitchFamily="34" charset="-128"/>
              </a:rPr>
              <a:t>行 </a:t>
            </a:r>
            <a:r>
              <a:rPr lang="ja-JP" altLang="en-US" sz="3200">
                <a:latin typeface="MS PGothic" panose="020B0600070205080204" pitchFamily="34" charset="-128"/>
                <a:ea typeface="MS PGothic" panose="020B0600070205080204" pitchFamily="34" charset="-128"/>
              </a:rPr>
              <a:t>い，</a:t>
            </a:r>
            <a:endParaRPr lang="en-US" altLang="ja-JP" sz="3200" dirty="0">
              <a:latin typeface="MS PGothic" panose="020B0600070205080204" pitchFamily="34" charset="-128"/>
              <a:ea typeface="MS PGothic" panose="020B0600070205080204" pitchFamily="34" charset="-128"/>
            </a:endParaRPr>
          </a:p>
          <a:p>
            <a:pPr algn="l"/>
            <a:r>
              <a:rPr lang="zh-CN" altLang="en-US" sz="3200" dirty="0">
                <a:latin typeface="MS PGothic" panose="020B0600070205080204" pitchFamily="34" charset="-128"/>
                <a:ea typeface="MS PGothic" panose="020B0600070205080204" pitchFamily="34" charset="-128"/>
              </a:rPr>
              <a:t>業務 </a:t>
            </a:r>
            <a:r>
              <a:rPr lang="en-US" altLang="zh-CN" sz="3200" dirty="0">
                <a:latin typeface="MS PGothic" panose="020B0600070205080204" pitchFamily="34" charset="-128"/>
                <a:ea typeface="MS PGothic" panose="020B0600070205080204" pitchFamily="34" charset="-128"/>
              </a:rPr>
              <a:t>3 </a:t>
            </a:r>
            <a:r>
              <a:rPr lang="ja-JP" altLang="en-US" sz="3200">
                <a:latin typeface="MS PGothic" panose="020B0600070205080204" pitchFamily="34" charset="-128"/>
                <a:ea typeface="MS PGothic" panose="020B0600070205080204" pitchFamily="34" charset="-128"/>
              </a:rPr>
              <a:t>を</a:t>
            </a:r>
            <a:r>
              <a:rPr lang="zh-CN" altLang="en-US" sz="3200" dirty="0">
                <a:latin typeface="MS PGothic" panose="020B0600070205080204" pitchFamily="34" charset="-128"/>
                <a:ea typeface="MS PGothic" panose="020B0600070205080204" pitchFamily="34" charset="-128"/>
              </a:rPr>
              <a:t>国内</a:t>
            </a:r>
            <a:r>
              <a:rPr lang="ja-JP" altLang="en-US" sz="3200">
                <a:latin typeface="MS PGothic" panose="020B0600070205080204" pitchFamily="34" charset="-128"/>
                <a:ea typeface="MS PGothic" panose="020B0600070205080204" pitchFamily="34" charset="-128"/>
              </a:rPr>
              <a:t>で</a:t>
            </a:r>
            <a:r>
              <a:rPr lang="zh-CN" altLang="en-US" sz="3200" dirty="0">
                <a:latin typeface="MS PGothic" panose="020B0600070205080204" pitchFamily="34" charset="-128"/>
                <a:ea typeface="MS PGothic" panose="020B0600070205080204" pitchFamily="34" charset="-128"/>
              </a:rPr>
              <a:t>行</a:t>
            </a:r>
            <a:r>
              <a:rPr lang="ja-JP" altLang="en-US" sz="3200">
                <a:latin typeface="MS PGothic" panose="020B0600070205080204" pitchFamily="34" charset="-128"/>
                <a:ea typeface="MS PGothic" panose="020B0600070205080204" pitchFamily="34" charset="-128"/>
              </a:rPr>
              <a:t>う</a:t>
            </a:r>
            <a:r>
              <a:rPr lang="zh-CN" altLang="en-US" sz="3200" dirty="0">
                <a:latin typeface="MS PGothic" panose="020B0600070205080204" pitchFamily="34" charset="-128"/>
                <a:ea typeface="MS PGothic" panose="020B0600070205080204" pitchFamily="34" charset="-128"/>
              </a:rPr>
              <a:t>場合</a:t>
            </a:r>
            <a:r>
              <a:rPr lang="ja-JP" altLang="en-US" sz="3200">
                <a:latin typeface="MS PGothic" panose="020B0600070205080204" pitchFamily="34" charset="-128"/>
                <a:ea typeface="MS PGothic" panose="020B0600070205080204" pitchFamily="34" charset="-128"/>
              </a:rPr>
              <a:t>。</a:t>
            </a:r>
            <a:endParaRPr lang="en-JP" sz="3200" dirty="0">
              <a:latin typeface="MS PGothic" panose="020B0600070205080204" pitchFamily="34" charset="-128"/>
              <a:ea typeface="MS PGothic" panose="020B0600070205080204" pitchFamily="34" charset="-128"/>
            </a:endParaRPr>
          </a:p>
        </p:txBody>
      </p:sp>
      <p:sp>
        <p:nvSpPr>
          <p:cNvPr id="2" name="Slide Number Placeholder 1">
            <a:extLst>
              <a:ext uri="{FF2B5EF4-FFF2-40B4-BE49-F238E27FC236}">
                <a16:creationId xmlns:a16="http://schemas.microsoft.com/office/drawing/2014/main" id="{3C3DC1A6-C9A6-40C2-E361-C087F74DFDBB}"/>
              </a:ext>
            </a:extLst>
          </p:cNvPr>
          <p:cNvSpPr>
            <a:spLocks noGrp="1"/>
          </p:cNvSpPr>
          <p:nvPr>
            <p:ph type="sldNum" sz="quarter" idx="2"/>
          </p:nvPr>
        </p:nvSpPr>
        <p:spPr/>
        <p:txBody>
          <a:bodyPr/>
          <a:lstStyle/>
          <a:p>
            <a:fld id="{86CB4B4D-7CA3-9044-876B-883B54F8677D}" type="slidenum">
              <a:rPr lang="en-JP" smtClean="0"/>
              <a:t>27</a:t>
            </a:fld>
            <a:endParaRPr lang="en-JP"/>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5014F8F-DE2F-4E6C-82B6-9A4C734C2572}"/>
                  </a:ext>
                </a:extLst>
              </p14:cNvPr>
              <p14:cNvContentPartPr/>
              <p14:nvPr/>
            </p14:nvContentPartPr>
            <p14:xfrm>
              <a:off x="7231320" y="1291373"/>
              <a:ext cx="2125800" cy="1415880"/>
            </p14:xfrm>
          </p:contentPart>
        </mc:Choice>
        <mc:Fallback xmlns="">
          <p:pic>
            <p:nvPicPr>
              <p:cNvPr id="3" name="Ink 2">
                <a:extLst>
                  <a:ext uri="{FF2B5EF4-FFF2-40B4-BE49-F238E27FC236}">
                    <a16:creationId xmlns:a16="http://schemas.microsoft.com/office/drawing/2014/main" id="{E5014F8F-DE2F-4E6C-82B6-9A4C734C2572}"/>
                  </a:ext>
                </a:extLst>
              </p:cNvPr>
              <p:cNvPicPr/>
              <p:nvPr/>
            </p:nvPicPr>
            <p:blipFill>
              <a:blip r:embed="rId4"/>
              <a:stretch>
                <a:fillRect/>
              </a:stretch>
            </p:blipFill>
            <p:spPr>
              <a:xfrm>
                <a:off x="7195320" y="1219373"/>
                <a:ext cx="2197440" cy="1559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9B70CC32-BF69-C5E3-D522-9EFF24487CA1}"/>
                  </a:ext>
                </a:extLst>
              </p14:cNvPr>
              <p14:cNvContentPartPr/>
              <p14:nvPr/>
            </p14:nvContentPartPr>
            <p14:xfrm>
              <a:off x="3464640" y="4057973"/>
              <a:ext cx="2588040" cy="1688760"/>
            </p14:xfrm>
          </p:contentPart>
        </mc:Choice>
        <mc:Fallback xmlns="">
          <p:pic>
            <p:nvPicPr>
              <p:cNvPr id="4" name="Ink 3">
                <a:extLst>
                  <a:ext uri="{FF2B5EF4-FFF2-40B4-BE49-F238E27FC236}">
                    <a16:creationId xmlns:a16="http://schemas.microsoft.com/office/drawing/2014/main" id="{9B70CC32-BF69-C5E3-D522-9EFF24487CA1}"/>
                  </a:ext>
                </a:extLst>
              </p:cNvPr>
              <p:cNvPicPr/>
              <p:nvPr/>
            </p:nvPicPr>
            <p:blipFill>
              <a:blip r:embed="rId6"/>
              <a:stretch>
                <a:fillRect/>
              </a:stretch>
            </p:blipFill>
            <p:spPr>
              <a:xfrm>
                <a:off x="3428640" y="3985973"/>
                <a:ext cx="2659680" cy="1832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D366B2BC-D347-37A1-3378-F32D5EF4C35C}"/>
                  </a:ext>
                </a:extLst>
              </p14:cNvPr>
              <p14:cNvContentPartPr/>
              <p14:nvPr/>
            </p14:nvContentPartPr>
            <p14:xfrm>
              <a:off x="7372440" y="4400693"/>
              <a:ext cx="2578680" cy="1477080"/>
            </p14:xfrm>
          </p:contentPart>
        </mc:Choice>
        <mc:Fallback xmlns="">
          <p:pic>
            <p:nvPicPr>
              <p:cNvPr id="5" name="Ink 4">
                <a:extLst>
                  <a:ext uri="{FF2B5EF4-FFF2-40B4-BE49-F238E27FC236}">
                    <a16:creationId xmlns:a16="http://schemas.microsoft.com/office/drawing/2014/main" id="{D366B2BC-D347-37A1-3378-F32D5EF4C35C}"/>
                  </a:ext>
                </a:extLst>
              </p:cNvPr>
              <p:cNvPicPr/>
              <p:nvPr/>
            </p:nvPicPr>
            <p:blipFill>
              <a:blip r:embed="rId8"/>
              <a:stretch>
                <a:fillRect/>
              </a:stretch>
            </p:blipFill>
            <p:spPr>
              <a:xfrm>
                <a:off x="7336800" y="4328693"/>
                <a:ext cx="2650320" cy="1620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E71882C3-6419-7ECA-9ECB-4B920A4EC9DD}"/>
                  </a:ext>
                </a:extLst>
              </p14:cNvPr>
              <p14:cNvContentPartPr/>
              <p14:nvPr/>
            </p14:nvContentPartPr>
            <p14:xfrm>
              <a:off x="10618560" y="4430573"/>
              <a:ext cx="3159360" cy="1554120"/>
            </p14:xfrm>
          </p:contentPart>
        </mc:Choice>
        <mc:Fallback xmlns="">
          <p:pic>
            <p:nvPicPr>
              <p:cNvPr id="7" name="Ink 6">
                <a:extLst>
                  <a:ext uri="{FF2B5EF4-FFF2-40B4-BE49-F238E27FC236}">
                    <a16:creationId xmlns:a16="http://schemas.microsoft.com/office/drawing/2014/main" id="{E71882C3-6419-7ECA-9ECB-4B920A4EC9DD}"/>
                  </a:ext>
                </a:extLst>
              </p:cNvPr>
              <p:cNvPicPr/>
              <p:nvPr/>
            </p:nvPicPr>
            <p:blipFill>
              <a:blip r:embed="rId10"/>
              <a:stretch>
                <a:fillRect/>
              </a:stretch>
            </p:blipFill>
            <p:spPr>
              <a:xfrm>
                <a:off x="10582920" y="4358933"/>
                <a:ext cx="3231000" cy="1697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C97F9D1-050F-8A3A-96EF-407BF833FE80}"/>
                  </a:ext>
                </a:extLst>
              </p14:cNvPr>
              <p14:cNvContentPartPr/>
              <p14:nvPr/>
            </p14:nvContentPartPr>
            <p14:xfrm>
              <a:off x="2977920" y="7352693"/>
              <a:ext cx="730440" cy="360"/>
            </p14:xfrm>
          </p:contentPart>
        </mc:Choice>
        <mc:Fallback xmlns="">
          <p:pic>
            <p:nvPicPr>
              <p:cNvPr id="9" name="Ink 8">
                <a:extLst>
                  <a:ext uri="{FF2B5EF4-FFF2-40B4-BE49-F238E27FC236}">
                    <a16:creationId xmlns:a16="http://schemas.microsoft.com/office/drawing/2014/main" id="{4C97F9D1-050F-8A3A-96EF-407BF833FE80}"/>
                  </a:ext>
                </a:extLst>
              </p:cNvPr>
              <p:cNvPicPr/>
              <p:nvPr/>
            </p:nvPicPr>
            <p:blipFill>
              <a:blip r:embed="rId12"/>
              <a:stretch>
                <a:fillRect/>
              </a:stretch>
            </p:blipFill>
            <p:spPr>
              <a:xfrm>
                <a:off x="2942280" y="7281053"/>
                <a:ext cx="8020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8BA243D4-B1BC-CB8C-8188-7B16E8FDD6B2}"/>
                  </a:ext>
                </a:extLst>
              </p14:cNvPr>
              <p14:cNvContentPartPr/>
              <p14:nvPr/>
            </p14:nvContentPartPr>
            <p14:xfrm>
              <a:off x="11846520" y="7426133"/>
              <a:ext cx="746280" cy="360"/>
            </p14:xfrm>
          </p:contentPart>
        </mc:Choice>
        <mc:Fallback xmlns="">
          <p:pic>
            <p:nvPicPr>
              <p:cNvPr id="10" name="Ink 9">
                <a:extLst>
                  <a:ext uri="{FF2B5EF4-FFF2-40B4-BE49-F238E27FC236}">
                    <a16:creationId xmlns:a16="http://schemas.microsoft.com/office/drawing/2014/main" id="{8BA243D4-B1BC-CB8C-8188-7B16E8FDD6B2}"/>
                  </a:ext>
                </a:extLst>
              </p:cNvPr>
              <p:cNvPicPr/>
              <p:nvPr/>
            </p:nvPicPr>
            <p:blipFill>
              <a:blip r:embed="rId14"/>
              <a:stretch>
                <a:fillRect/>
              </a:stretch>
            </p:blipFill>
            <p:spPr>
              <a:xfrm>
                <a:off x="11810520" y="7354493"/>
                <a:ext cx="8179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09A5C490-6410-627C-CF23-1AE66364F0A8}"/>
                  </a:ext>
                </a:extLst>
              </p14:cNvPr>
              <p14:cNvContentPartPr/>
              <p14:nvPr/>
            </p14:nvContentPartPr>
            <p14:xfrm>
              <a:off x="2722680" y="5788493"/>
              <a:ext cx="7032960" cy="275400"/>
            </p14:xfrm>
          </p:contentPart>
        </mc:Choice>
        <mc:Fallback xmlns="">
          <p:pic>
            <p:nvPicPr>
              <p:cNvPr id="11" name="Ink 10">
                <a:extLst>
                  <a:ext uri="{FF2B5EF4-FFF2-40B4-BE49-F238E27FC236}">
                    <a16:creationId xmlns:a16="http://schemas.microsoft.com/office/drawing/2014/main" id="{09A5C490-6410-627C-CF23-1AE66364F0A8}"/>
                  </a:ext>
                </a:extLst>
              </p:cNvPr>
              <p:cNvPicPr/>
              <p:nvPr/>
            </p:nvPicPr>
            <p:blipFill>
              <a:blip r:embed="rId16"/>
              <a:stretch>
                <a:fillRect/>
              </a:stretch>
            </p:blipFill>
            <p:spPr>
              <a:xfrm>
                <a:off x="2687040" y="5716853"/>
                <a:ext cx="7104600" cy="419040"/>
              </a:xfrm>
              <a:prstGeom prst="rect">
                <a:avLst/>
              </a:prstGeom>
            </p:spPr>
          </p:pic>
        </mc:Fallback>
      </mc:AlternateContent>
    </p:spTree>
    <p:extLst>
      <p:ext uri="{BB962C8B-B14F-4D97-AF65-F5344CB8AC3E}">
        <p14:creationId xmlns:p14="http://schemas.microsoft.com/office/powerpoint/2010/main" val="178687636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48D33-1C28-A50B-9C2F-A819DAD7C4C9}"/>
              </a:ext>
            </a:extLst>
          </p:cNvPr>
          <p:cNvSpPr>
            <a:spLocks noGrp="1"/>
          </p:cNvSpPr>
          <p:nvPr>
            <p:ph type="title"/>
          </p:nvPr>
        </p:nvSpPr>
        <p:spPr/>
        <p:txBody>
          <a:bodyPr>
            <a:normAutofit/>
          </a:bodyPr>
          <a:lstStyle/>
          <a:p>
            <a:r>
              <a:rPr lang="zh-CN" altLang="en-US" sz="6000" dirty="0"/>
              <a:t>付加価値貿易</a:t>
            </a:r>
            <a:endParaRPr lang="en-JP" sz="6000" dirty="0"/>
          </a:p>
        </p:txBody>
      </p:sp>
      <p:sp>
        <p:nvSpPr>
          <p:cNvPr id="3" name="Text Placeholder 2">
            <a:extLst>
              <a:ext uri="{FF2B5EF4-FFF2-40B4-BE49-F238E27FC236}">
                <a16:creationId xmlns:a16="http://schemas.microsoft.com/office/drawing/2014/main" id="{B22F7C6A-50CD-2DF3-5408-EF950CF8AA0B}"/>
              </a:ext>
            </a:extLst>
          </p:cNvPr>
          <p:cNvSpPr>
            <a:spLocks noGrp="1"/>
          </p:cNvSpPr>
          <p:nvPr>
            <p:ph type="body" idx="1"/>
          </p:nvPr>
        </p:nvSpPr>
        <p:spPr/>
        <p:txBody>
          <a:bodyPr>
            <a:normAutofit fontScale="92500" lnSpcReduction="10000"/>
          </a:bodyPr>
          <a:lstStyle/>
          <a:p>
            <a:pPr marL="0" indent="0">
              <a:buNone/>
            </a:pPr>
            <a:r>
              <a:rPr lang="zh-CN" altLang="en-US" dirty="0"/>
              <a:t>輸出取引額</a:t>
            </a:r>
            <a:r>
              <a:rPr lang="en-US" altLang="zh-CN" dirty="0"/>
              <a:t>(</a:t>
            </a:r>
            <a:r>
              <a:rPr lang="zh-CN" altLang="en-US" dirty="0"/>
              <a:t>通常</a:t>
            </a:r>
            <a:r>
              <a:rPr lang="ja-JP" altLang="en-US"/>
              <a:t>の</a:t>
            </a:r>
            <a:r>
              <a:rPr lang="zh-CN" altLang="en-US" dirty="0"/>
              <a:t>輸出額</a:t>
            </a:r>
            <a:r>
              <a:rPr lang="en-US" altLang="zh-CN" dirty="0"/>
              <a:t>)</a:t>
            </a:r>
            <a:r>
              <a:rPr lang="zh-CN" altLang="en-US" dirty="0"/>
              <a:t>：取引額</a:t>
            </a:r>
            <a:r>
              <a:rPr lang="ja-JP" altLang="en-US"/>
              <a:t>で</a:t>
            </a:r>
            <a:r>
              <a:rPr lang="zh-CN" altLang="en-US" dirty="0"/>
              <a:t>測</a:t>
            </a:r>
            <a:r>
              <a:rPr lang="ja-JP" altLang="en-US"/>
              <a:t>った</a:t>
            </a:r>
            <a:r>
              <a:rPr lang="zh-CN" altLang="en-US" dirty="0"/>
              <a:t>輸出額</a:t>
            </a:r>
            <a:endParaRPr lang="en-US" altLang="zh-CN" b="1" dirty="0"/>
          </a:p>
          <a:p>
            <a:pPr marL="0" indent="0">
              <a:buNone/>
            </a:pPr>
            <a:r>
              <a:rPr lang="zh-CN" altLang="en-US" dirty="0"/>
              <a:t>付加価値輸出額：付加価値</a:t>
            </a:r>
            <a:r>
              <a:rPr lang="ja-JP" altLang="en-US"/>
              <a:t>を</a:t>
            </a:r>
            <a:r>
              <a:rPr lang="zh-CN" altLang="en-US" dirty="0"/>
              <a:t>生</a:t>
            </a:r>
            <a:r>
              <a:rPr lang="ja-JP" altLang="en-US"/>
              <a:t>み</a:t>
            </a:r>
            <a:r>
              <a:rPr lang="zh-CN" altLang="en-US" dirty="0"/>
              <a:t>出</a:t>
            </a:r>
            <a:r>
              <a:rPr lang="ja-JP" altLang="en-US"/>
              <a:t>した</a:t>
            </a:r>
            <a:r>
              <a:rPr lang="zh-CN" altLang="en-US" dirty="0"/>
              <a:t>国</a:t>
            </a:r>
            <a:r>
              <a:rPr lang="ja-JP" altLang="en-US"/>
              <a:t>から</a:t>
            </a:r>
            <a:r>
              <a:rPr lang="zh-CN" altLang="en-US" dirty="0"/>
              <a:t>付加価値</a:t>
            </a:r>
            <a:r>
              <a:rPr lang="ja-JP" altLang="en-US"/>
              <a:t>を</a:t>
            </a:r>
            <a:r>
              <a:rPr lang="zh-CN" altLang="en-US" dirty="0"/>
              <a:t>消費</a:t>
            </a:r>
            <a:r>
              <a:rPr lang="ja-JP" altLang="en-US"/>
              <a:t>する</a:t>
            </a:r>
            <a:r>
              <a:rPr lang="zh-CN" altLang="en-US" dirty="0"/>
              <a:t>国</a:t>
            </a:r>
            <a:r>
              <a:rPr lang="ja-JP" altLang="en-US"/>
              <a:t>への</a:t>
            </a:r>
            <a:r>
              <a:rPr lang="zh-CN" altLang="en-US" dirty="0"/>
              <a:t>付加価値額</a:t>
            </a:r>
            <a:r>
              <a:rPr lang="ja-JP" altLang="en-US"/>
              <a:t>で</a:t>
            </a:r>
            <a:r>
              <a:rPr lang="zh-CN" altLang="en-US" dirty="0"/>
              <a:t>測</a:t>
            </a:r>
            <a:r>
              <a:rPr lang="ja-JP" altLang="en-US"/>
              <a:t>った</a:t>
            </a:r>
            <a:r>
              <a:rPr lang="zh-CN" altLang="en-US" dirty="0"/>
              <a:t>輸出額</a:t>
            </a:r>
            <a:endParaRPr lang="en-US" altLang="zh-CN" dirty="0"/>
          </a:p>
          <a:p>
            <a:pPr marL="0" indent="0">
              <a:buNone/>
            </a:pPr>
            <a:r>
              <a:rPr lang="zh-CN" altLang="en-US" dirty="0"/>
              <a:t>生産工程</a:t>
            </a:r>
            <a:r>
              <a:rPr lang="ja-JP" altLang="en-US"/>
              <a:t>レベルでの</a:t>
            </a:r>
            <a:r>
              <a:rPr lang="zh-CN" altLang="en-US" dirty="0"/>
              <a:t>国際分業</a:t>
            </a:r>
            <a:r>
              <a:rPr lang="ja-JP" altLang="en-US"/>
              <a:t>が</a:t>
            </a:r>
            <a:r>
              <a:rPr lang="zh-CN" altLang="en-US" dirty="0"/>
              <a:t>進展</a:t>
            </a:r>
            <a:endParaRPr lang="en-US" altLang="zh-CN" dirty="0"/>
          </a:p>
          <a:p>
            <a:pPr marL="0" indent="0">
              <a:buNone/>
            </a:pPr>
            <a:r>
              <a:rPr lang="en-US" dirty="0">
                <a:sym typeface="Wingdings" pitchFamily="2" charset="2"/>
              </a:rPr>
              <a:t></a:t>
            </a:r>
            <a:r>
              <a:rPr lang="zh-CN" altLang="en-US" dirty="0">
                <a:sym typeface="Wingdings" pitchFamily="2" charset="2"/>
              </a:rPr>
              <a:t>貿易構造</a:t>
            </a:r>
            <a:r>
              <a:rPr lang="ja-JP" altLang="en-US">
                <a:sym typeface="Wingdings" pitchFamily="2" charset="2"/>
              </a:rPr>
              <a:t>も</a:t>
            </a:r>
            <a:r>
              <a:rPr lang="zh-CN" altLang="en-US" dirty="0">
                <a:sym typeface="Wingdings" pitchFamily="2" charset="2"/>
              </a:rPr>
              <a:t>変化</a:t>
            </a:r>
            <a:endParaRPr lang="en-US" altLang="zh-CN" dirty="0">
              <a:sym typeface="Wingdings" pitchFamily="2" charset="2"/>
            </a:endParaRPr>
          </a:p>
          <a:p>
            <a:pPr marL="0" indent="0">
              <a:buNone/>
            </a:pPr>
            <a:r>
              <a:rPr lang="en-US" dirty="0">
                <a:sym typeface="Wingdings" pitchFamily="2" charset="2"/>
              </a:rPr>
              <a:t></a:t>
            </a:r>
            <a:r>
              <a:rPr lang="zh-CN" altLang="en-US" dirty="0">
                <a:sym typeface="Wingdings" pitchFamily="2" charset="2"/>
              </a:rPr>
              <a:t>付加価値貿易という考え方が重要に</a:t>
            </a:r>
          </a:p>
        </p:txBody>
      </p:sp>
      <p:sp>
        <p:nvSpPr>
          <p:cNvPr id="5" name="Slide Number Placeholder 4">
            <a:extLst>
              <a:ext uri="{FF2B5EF4-FFF2-40B4-BE49-F238E27FC236}">
                <a16:creationId xmlns:a16="http://schemas.microsoft.com/office/drawing/2014/main" id="{B63E857D-8D62-849F-DAFC-E08C07170D12}"/>
              </a:ext>
            </a:extLst>
          </p:cNvPr>
          <p:cNvSpPr>
            <a:spLocks noGrp="1"/>
          </p:cNvSpPr>
          <p:nvPr>
            <p:ph type="sldNum" sz="quarter" idx="2"/>
          </p:nvPr>
        </p:nvSpPr>
        <p:spPr/>
        <p:txBody>
          <a:bodyPr/>
          <a:lstStyle/>
          <a:p>
            <a:fld id="{86CB4B4D-7CA3-9044-876B-883B54F8677D}" type="slidenum">
              <a:rPr lang="en-JP" smtClean="0"/>
              <a:t>28</a:t>
            </a:fld>
            <a:endParaRPr lang="en-JP"/>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7C30A0D-C2C1-EE04-56F9-1DA17BA3A988}"/>
                  </a:ext>
                </a:extLst>
              </p14:cNvPr>
              <p14:cNvContentPartPr/>
              <p14:nvPr/>
            </p14:nvContentPartPr>
            <p14:xfrm>
              <a:off x="1386000" y="2975453"/>
              <a:ext cx="2433960" cy="42840"/>
            </p14:xfrm>
          </p:contentPart>
        </mc:Choice>
        <mc:Fallback xmlns="">
          <p:pic>
            <p:nvPicPr>
              <p:cNvPr id="4" name="Ink 3">
                <a:extLst>
                  <a:ext uri="{FF2B5EF4-FFF2-40B4-BE49-F238E27FC236}">
                    <a16:creationId xmlns:a16="http://schemas.microsoft.com/office/drawing/2014/main" id="{57C30A0D-C2C1-EE04-56F9-1DA17BA3A988}"/>
                  </a:ext>
                </a:extLst>
              </p:cNvPr>
              <p:cNvPicPr/>
              <p:nvPr/>
            </p:nvPicPr>
            <p:blipFill>
              <a:blip r:embed="rId3"/>
              <a:stretch>
                <a:fillRect/>
              </a:stretch>
            </p:blipFill>
            <p:spPr>
              <a:xfrm>
                <a:off x="1350000" y="2903453"/>
                <a:ext cx="250560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846787B3-BC4F-B6D2-9EB5-B2214DB6CC43}"/>
                  </a:ext>
                </a:extLst>
              </p14:cNvPr>
              <p14:cNvContentPartPr/>
              <p14:nvPr/>
            </p14:nvContentPartPr>
            <p14:xfrm>
              <a:off x="1396440" y="4207013"/>
              <a:ext cx="3294720" cy="182160"/>
            </p14:xfrm>
          </p:contentPart>
        </mc:Choice>
        <mc:Fallback xmlns="">
          <p:pic>
            <p:nvPicPr>
              <p:cNvPr id="6" name="Ink 5">
                <a:extLst>
                  <a:ext uri="{FF2B5EF4-FFF2-40B4-BE49-F238E27FC236}">
                    <a16:creationId xmlns:a16="http://schemas.microsoft.com/office/drawing/2014/main" id="{846787B3-BC4F-B6D2-9EB5-B2214DB6CC43}"/>
                  </a:ext>
                </a:extLst>
              </p:cNvPr>
              <p:cNvPicPr/>
              <p:nvPr/>
            </p:nvPicPr>
            <p:blipFill>
              <a:blip r:embed="rId5"/>
              <a:stretch>
                <a:fillRect/>
              </a:stretch>
            </p:blipFill>
            <p:spPr>
              <a:xfrm>
                <a:off x="1360800" y="4135373"/>
                <a:ext cx="3366360" cy="325800"/>
              </a:xfrm>
              <a:prstGeom prst="rect">
                <a:avLst/>
              </a:prstGeom>
            </p:spPr>
          </p:pic>
        </mc:Fallback>
      </mc:AlternateContent>
    </p:spTree>
    <p:extLst>
      <p:ext uri="{BB962C8B-B14F-4D97-AF65-F5344CB8AC3E}">
        <p14:creationId xmlns:p14="http://schemas.microsoft.com/office/powerpoint/2010/main" val="391863223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64B6F6D9-D7D9-AA86-6E1A-BD6DABA58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82" y="200170"/>
            <a:ext cx="8466491" cy="9096230"/>
          </a:xfrm>
          <a:prstGeom prst="rect">
            <a:avLst/>
          </a:prstGeom>
        </p:spPr>
      </p:pic>
      <p:sp>
        <p:nvSpPr>
          <p:cNvPr id="2" name="Slide Number Placeholder 1">
            <a:extLst>
              <a:ext uri="{FF2B5EF4-FFF2-40B4-BE49-F238E27FC236}">
                <a16:creationId xmlns:a16="http://schemas.microsoft.com/office/drawing/2014/main" id="{E026A766-A30A-6024-651B-A721EC9202F3}"/>
              </a:ext>
            </a:extLst>
          </p:cNvPr>
          <p:cNvSpPr>
            <a:spLocks noGrp="1"/>
          </p:cNvSpPr>
          <p:nvPr>
            <p:ph type="sldNum" sz="quarter" idx="2"/>
          </p:nvPr>
        </p:nvSpPr>
        <p:spPr/>
        <p:txBody>
          <a:bodyPr/>
          <a:lstStyle/>
          <a:p>
            <a:fld id="{86CB4B4D-7CA3-9044-876B-883B54F8677D}" type="slidenum">
              <a:rPr lang="en-JP" smtClean="0"/>
              <a:t>29</a:t>
            </a:fld>
            <a:endParaRPr lang="en-JP"/>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B5A1E87-DA4D-2C80-289A-9804AD8635B4}"/>
                  </a:ext>
                </a:extLst>
              </p14:cNvPr>
              <p14:cNvContentPartPr/>
              <p14:nvPr/>
            </p14:nvContentPartPr>
            <p14:xfrm>
              <a:off x="1954440" y="1205693"/>
              <a:ext cx="332280" cy="360"/>
            </p14:xfrm>
          </p:contentPart>
        </mc:Choice>
        <mc:Fallback xmlns="">
          <p:pic>
            <p:nvPicPr>
              <p:cNvPr id="3" name="Ink 2">
                <a:extLst>
                  <a:ext uri="{FF2B5EF4-FFF2-40B4-BE49-F238E27FC236}">
                    <a16:creationId xmlns:a16="http://schemas.microsoft.com/office/drawing/2014/main" id="{0B5A1E87-DA4D-2C80-289A-9804AD8635B4}"/>
                  </a:ext>
                </a:extLst>
              </p:cNvPr>
              <p:cNvPicPr/>
              <p:nvPr/>
            </p:nvPicPr>
            <p:blipFill>
              <a:blip r:embed="rId4"/>
              <a:stretch>
                <a:fillRect/>
              </a:stretch>
            </p:blipFill>
            <p:spPr>
              <a:xfrm>
                <a:off x="1918440" y="1133693"/>
                <a:ext cx="4039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5B55E7AE-5D9C-8E3A-877B-B00153B18551}"/>
                  </a:ext>
                </a:extLst>
              </p14:cNvPr>
              <p14:cNvContentPartPr/>
              <p14:nvPr/>
            </p14:nvContentPartPr>
            <p14:xfrm>
              <a:off x="1938600" y="2085893"/>
              <a:ext cx="485640" cy="20160"/>
            </p14:xfrm>
          </p:contentPart>
        </mc:Choice>
        <mc:Fallback xmlns="">
          <p:pic>
            <p:nvPicPr>
              <p:cNvPr id="4" name="Ink 3">
                <a:extLst>
                  <a:ext uri="{FF2B5EF4-FFF2-40B4-BE49-F238E27FC236}">
                    <a16:creationId xmlns:a16="http://schemas.microsoft.com/office/drawing/2014/main" id="{5B55E7AE-5D9C-8E3A-877B-B00153B18551}"/>
                  </a:ext>
                </a:extLst>
              </p:cNvPr>
              <p:cNvPicPr/>
              <p:nvPr/>
            </p:nvPicPr>
            <p:blipFill>
              <a:blip r:embed="rId6"/>
              <a:stretch>
                <a:fillRect/>
              </a:stretch>
            </p:blipFill>
            <p:spPr>
              <a:xfrm>
                <a:off x="1902600" y="2014253"/>
                <a:ext cx="5572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2B61F551-B1FE-4D1C-8F05-90F4704B3179}"/>
                  </a:ext>
                </a:extLst>
              </p14:cNvPr>
              <p14:cNvContentPartPr/>
              <p14:nvPr/>
            </p14:nvContentPartPr>
            <p14:xfrm>
              <a:off x="4593240" y="1990853"/>
              <a:ext cx="946800" cy="39960"/>
            </p14:xfrm>
          </p:contentPart>
        </mc:Choice>
        <mc:Fallback xmlns="">
          <p:pic>
            <p:nvPicPr>
              <p:cNvPr id="5" name="Ink 4">
                <a:extLst>
                  <a:ext uri="{FF2B5EF4-FFF2-40B4-BE49-F238E27FC236}">
                    <a16:creationId xmlns:a16="http://schemas.microsoft.com/office/drawing/2014/main" id="{2B61F551-B1FE-4D1C-8F05-90F4704B3179}"/>
                  </a:ext>
                </a:extLst>
              </p:cNvPr>
              <p:cNvPicPr/>
              <p:nvPr/>
            </p:nvPicPr>
            <p:blipFill>
              <a:blip r:embed="rId8"/>
              <a:stretch>
                <a:fillRect/>
              </a:stretch>
            </p:blipFill>
            <p:spPr>
              <a:xfrm>
                <a:off x="4557600" y="1919213"/>
                <a:ext cx="101844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D067F3C2-81EB-3EB8-8A7B-6F8F1F63B551}"/>
                  </a:ext>
                </a:extLst>
              </p14:cNvPr>
              <p14:cNvContentPartPr/>
              <p14:nvPr/>
            </p14:nvContentPartPr>
            <p14:xfrm>
              <a:off x="4670640" y="2173013"/>
              <a:ext cx="536040" cy="360"/>
            </p14:xfrm>
          </p:contentPart>
        </mc:Choice>
        <mc:Fallback xmlns="">
          <p:pic>
            <p:nvPicPr>
              <p:cNvPr id="7" name="Ink 6">
                <a:extLst>
                  <a:ext uri="{FF2B5EF4-FFF2-40B4-BE49-F238E27FC236}">
                    <a16:creationId xmlns:a16="http://schemas.microsoft.com/office/drawing/2014/main" id="{D067F3C2-81EB-3EB8-8A7B-6F8F1F63B551}"/>
                  </a:ext>
                </a:extLst>
              </p:cNvPr>
              <p:cNvPicPr/>
              <p:nvPr/>
            </p:nvPicPr>
            <p:blipFill>
              <a:blip r:embed="rId10"/>
              <a:stretch>
                <a:fillRect/>
              </a:stretch>
            </p:blipFill>
            <p:spPr>
              <a:xfrm>
                <a:off x="4635000" y="2101013"/>
                <a:ext cx="6076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95B2CA38-0AEB-8864-6CBD-0C8C62D39A36}"/>
                  </a:ext>
                </a:extLst>
              </p14:cNvPr>
              <p14:cNvContentPartPr/>
              <p14:nvPr/>
            </p14:nvContentPartPr>
            <p14:xfrm>
              <a:off x="7354800" y="1945133"/>
              <a:ext cx="360" cy="360"/>
            </p14:xfrm>
          </p:contentPart>
        </mc:Choice>
        <mc:Fallback xmlns="">
          <p:pic>
            <p:nvPicPr>
              <p:cNvPr id="8" name="Ink 7">
                <a:extLst>
                  <a:ext uri="{FF2B5EF4-FFF2-40B4-BE49-F238E27FC236}">
                    <a16:creationId xmlns:a16="http://schemas.microsoft.com/office/drawing/2014/main" id="{95B2CA38-0AEB-8864-6CBD-0C8C62D39A36}"/>
                  </a:ext>
                </a:extLst>
              </p:cNvPr>
              <p:cNvPicPr/>
              <p:nvPr/>
            </p:nvPicPr>
            <p:blipFill>
              <a:blip r:embed="rId12"/>
              <a:stretch>
                <a:fillRect/>
              </a:stretch>
            </p:blipFill>
            <p:spPr>
              <a:xfrm>
                <a:off x="7318800" y="1873493"/>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9C571F91-9556-243B-BF0B-072E64B8E046}"/>
                  </a:ext>
                </a:extLst>
              </p14:cNvPr>
              <p14:cNvContentPartPr/>
              <p14:nvPr/>
            </p14:nvContentPartPr>
            <p14:xfrm>
              <a:off x="7355880" y="1914173"/>
              <a:ext cx="871920" cy="13320"/>
            </p14:xfrm>
          </p:contentPart>
        </mc:Choice>
        <mc:Fallback xmlns="">
          <p:pic>
            <p:nvPicPr>
              <p:cNvPr id="9" name="Ink 8">
                <a:extLst>
                  <a:ext uri="{FF2B5EF4-FFF2-40B4-BE49-F238E27FC236}">
                    <a16:creationId xmlns:a16="http://schemas.microsoft.com/office/drawing/2014/main" id="{9C571F91-9556-243B-BF0B-072E64B8E046}"/>
                  </a:ext>
                </a:extLst>
              </p:cNvPr>
              <p:cNvPicPr/>
              <p:nvPr/>
            </p:nvPicPr>
            <p:blipFill>
              <a:blip r:embed="rId14"/>
              <a:stretch>
                <a:fillRect/>
              </a:stretch>
            </p:blipFill>
            <p:spPr>
              <a:xfrm>
                <a:off x="7319880" y="1842533"/>
                <a:ext cx="9435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27EA8A74-0443-30CA-CD6D-42AEED1E37D9}"/>
                  </a:ext>
                </a:extLst>
              </p14:cNvPr>
              <p14:cNvContentPartPr/>
              <p14:nvPr/>
            </p14:nvContentPartPr>
            <p14:xfrm>
              <a:off x="2040480" y="3319613"/>
              <a:ext cx="1540800" cy="36000"/>
            </p14:xfrm>
          </p:contentPart>
        </mc:Choice>
        <mc:Fallback xmlns="">
          <p:pic>
            <p:nvPicPr>
              <p:cNvPr id="10" name="Ink 9">
                <a:extLst>
                  <a:ext uri="{FF2B5EF4-FFF2-40B4-BE49-F238E27FC236}">
                    <a16:creationId xmlns:a16="http://schemas.microsoft.com/office/drawing/2014/main" id="{27EA8A74-0443-30CA-CD6D-42AEED1E37D9}"/>
                  </a:ext>
                </a:extLst>
              </p:cNvPr>
              <p:cNvPicPr/>
              <p:nvPr/>
            </p:nvPicPr>
            <p:blipFill>
              <a:blip r:embed="rId16"/>
              <a:stretch>
                <a:fillRect/>
              </a:stretch>
            </p:blipFill>
            <p:spPr>
              <a:xfrm>
                <a:off x="2004840" y="3247973"/>
                <a:ext cx="16124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3CD0EA60-90FB-EAF0-C13E-83AE93A69A81}"/>
                  </a:ext>
                </a:extLst>
              </p14:cNvPr>
              <p14:cNvContentPartPr/>
              <p14:nvPr/>
            </p14:nvContentPartPr>
            <p14:xfrm>
              <a:off x="1883160" y="4604093"/>
              <a:ext cx="1510920" cy="5040"/>
            </p14:xfrm>
          </p:contentPart>
        </mc:Choice>
        <mc:Fallback xmlns="">
          <p:pic>
            <p:nvPicPr>
              <p:cNvPr id="11" name="Ink 10">
                <a:extLst>
                  <a:ext uri="{FF2B5EF4-FFF2-40B4-BE49-F238E27FC236}">
                    <a16:creationId xmlns:a16="http://schemas.microsoft.com/office/drawing/2014/main" id="{3CD0EA60-90FB-EAF0-C13E-83AE93A69A81}"/>
                  </a:ext>
                </a:extLst>
              </p:cNvPr>
              <p:cNvPicPr/>
              <p:nvPr/>
            </p:nvPicPr>
            <p:blipFill>
              <a:blip r:embed="rId18"/>
              <a:stretch>
                <a:fillRect/>
              </a:stretch>
            </p:blipFill>
            <p:spPr>
              <a:xfrm>
                <a:off x="1847160" y="4532453"/>
                <a:ext cx="15825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8CD080E3-271D-FEA7-0968-33329454FA81}"/>
                  </a:ext>
                </a:extLst>
              </p14:cNvPr>
              <p14:cNvContentPartPr/>
              <p14:nvPr/>
            </p14:nvContentPartPr>
            <p14:xfrm>
              <a:off x="1805400" y="5227613"/>
              <a:ext cx="788400" cy="911520"/>
            </p14:xfrm>
          </p:contentPart>
        </mc:Choice>
        <mc:Fallback xmlns="">
          <p:pic>
            <p:nvPicPr>
              <p:cNvPr id="12" name="Ink 11">
                <a:extLst>
                  <a:ext uri="{FF2B5EF4-FFF2-40B4-BE49-F238E27FC236}">
                    <a16:creationId xmlns:a16="http://schemas.microsoft.com/office/drawing/2014/main" id="{8CD080E3-271D-FEA7-0968-33329454FA81}"/>
                  </a:ext>
                </a:extLst>
              </p:cNvPr>
              <p:cNvPicPr/>
              <p:nvPr/>
            </p:nvPicPr>
            <p:blipFill>
              <a:blip r:embed="rId20"/>
              <a:stretch>
                <a:fillRect/>
              </a:stretch>
            </p:blipFill>
            <p:spPr>
              <a:xfrm>
                <a:off x="1769400" y="5155973"/>
                <a:ext cx="860040" cy="1055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E387781C-56C0-47C2-8D39-238FBAFF981B}"/>
                  </a:ext>
                </a:extLst>
              </p14:cNvPr>
              <p14:cNvContentPartPr/>
              <p14:nvPr/>
            </p14:nvContentPartPr>
            <p14:xfrm>
              <a:off x="2124720" y="6075053"/>
              <a:ext cx="5644080" cy="710640"/>
            </p14:xfrm>
          </p:contentPart>
        </mc:Choice>
        <mc:Fallback xmlns="">
          <p:pic>
            <p:nvPicPr>
              <p:cNvPr id="13" name="Ink 12">
                <a:extLst>
                  <a:ext uri="{FF2B5EF4-FFF2-40B4-BE49-F238E27FC236}">
                    <a16:creationId xmlns:a16="http://schemas.microsoft.com/office/drawing/2014/main" id="{E387781C-56C0-47C2-8D39-238FBAFF981B}"/>
                  </a:ext>
                </a:extLst>
              </p:cNvPr>
              <p:cNvPicPr/>
              <p:nvPr/>
            </p:nvPicPr>
            <p:blipFill>
              <a:blip r:embed="rId22"/>
              <a:stretch>
                <a:fillRect/>
              </a:stretch>
            </p:blipFill>
            <p:spPr>
              <a:xfrm>
                <a:off x="2088720" y="6003413"/>
                <a:ext cx="5715720" cy="8542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1933B3DB-3569-837E-F537-33A00C30B769}"/>
                  </a:ext>
                </a:extLst>
              </p14:cNvPr>
              <p14:cNvContentPartPr/>
              <p14:nvPr/>
            </p14:nvContentPartPr>
            <p14:xfrm>
              <a:off x="7366680" y="5355053"/>
              <a:ext cx="895680" cy="791280"/>
            </p14:xfrm>
          </p:contentPart>
        </mc:Choice>
        <mc:Fallback xmlns="">
          <p:pic>
            <p:nvPicPr>
              <p:cNvPr id="14" name="Ink 13">
                <a:extLst>
                  <a:ext uri="{FF2B5EF4-FFF2-40B4-BE49-F238E27FC236}">
                    <a16:creationId xmlns:a16="http://schemas.microsoft.com/office/drawing/2014/main" id="{1933B3DB-3569-837E-F537-33A00C30B769}"/>
                  </a:ext>
                </a:extLst>
              </p:cNvPr>
              <p:cNvPicPr/>
              <p:nvPr/>
            </p:nvPicPr>
            <p:blipFill>
              <a:blip r:embed="rId24"/>
              <a:stretch>
                <a:fillRect/>
              </a:stretch>
            </p:blipFill>
            <p:spPr>
              <a:xfrm>
                <a:off x="7331040" y="5283413"/>
                <a:ext cx="967320" cy="934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5" name="Ink 14">
                <a:extLst>
                  <a:ext uri="{FF2B5EF4-FFF2-40B4-BE49-F238E27FC236}">
                    <a16:creationId xmlns:a16="http://schemas.microsoft.com/office/drawing/2014/main" id="{BA3D066F-BEE9-7C5A-A69C-744FD846FDF6}"/>
                  </a:ext>
                </a:extLst>
              </p14:cNvPr>
              <p14:cNvContentPartPr/>
              <p14:nvPr/>
            </p14:nvContentPartPr>
            <p14:xfrm>
              <a:off x="1898640" y="7697933"/>
              <a:ext cx="1805040" cy="40320"/>
            </p14:xfrm>
          </p:contentPart>
        </mc:Choice>
        <mc:Fallback xmlns="">
          <p:pic>
            <p:nvPicPr>
              <p:cNvPr id="15" name="Ink 14">
                <a:extLst>
                  <a:ext uri="{FF2B5EF4-FFF2-40B4-BE49-F238E27FC236}">
                    <a16:creationId xmlns:a16="http://schemas.microsoft.com/office/drawing/2014/main" id="{BA3D066F-BEE9-7C5A-A69C-744FD846FDF6}"/>
                  </a:ext>
                </a:extLst>
              </p:cNvPr>
              <p:cNvPicPr/>
              <p:nvPr/>
            </p:nvPicPr>
            <p:blipFill>
              <a:blip r:embed="rId26"/>
              <a:stretch>
                <a:fillRect/>
              </a:stretch>
            </p:blipFill>
            <p:spPr>
              <a:xfrm>
                <a:off x="1863000" y="7625933"/>
                <a:ext cx="1876680" cy="183960"/>
              </a:xfrm>
              <a:prstGeom prst="rect">
                <a:avLst/>
              </a:prstGeom>
            </p:spPr>
          </p:pic>
        </mc:Fallback>
      </mc:AlternateContent>
    </p:spTree>
    <p:extLst>
      <p:ext uri="{BB962C8B-B14F-4D97-AF65-F5344CB8AC3E}">
        <p14:creationId xmlns:p14="http://schemas.microsoft.com/office/powerpoint/2010/main" val="8630757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F90A45-2CE9-814E-2215-01B179562BFC}"/>
              </a:ext>
            </a:extLst>
          </p:cNvPr>
          <p:cNvSpPr>
            <a:spLocks noGrp="1"/>
          </p:cNvSpPr>
          <p:nvPr>
            <p:ph type="title"/>
          </p:nvPr>
        </p:nvSpPr>
        <p:spPr>
          <a:xfrm>
            <a:off x="1270039" y="254000"/>
            <a:ext cx="14477961" cy="2062480"/>
          </a:xfrm>
        </p:spPr>
        <p:txBody>
          <a:bodyPr>
            <a:normAutofit/>
          </a:bodyPr>
          <a:lstStyle/>
          <a:p>
            <a:r>
              <a:rPr kumimoji="1" lang="ja-JP" altLang="en-US" sz="6000" dirty="0"/>
              <a:t>本章の問い</a:t>
            </a:r>
          </a:p>
        </p:txBody>
      </p:sp>
      <p:sp>
        <p:nvSpPr>
          <p:cNvPr id="3" name="テキスト プレースホルダー 2">
            <a:extLst>
              <a:ext uri="{FF2B5EF4-FFF2-40B4-BE49-F238E27FC236}">
                <a16:creationId xmlns:a16="http://schemas.microsoft.com/office/drawing/2014/main" id="{0A95134A-F05E-7BBA-E902-C4EFEAC366D8}"/>
              </a:ext>
            </a:extLst>
          </p:cNvPr>
          <p:cNvSpPr>
            <a:spLocks noGrp="1"/>
          </p:cNvSpPr>
          <p:nvPr>
            <p:ph type="body" idx="1"/>
          </p:nvPr>
        </p:nvSpPr>
        <p:spPr/>
        <p:txBody>
          <a:bodyPr/>
          <a:lstStyle/>
          <a:p>
            <a:pPr marL="0" indent="0">
              <a:buNone/>
            </a:pPr>
            <a:r>
              <a:rPr lang="en-US" altLang="ja-JP" dirty="0"/>
              <a:t>2020</a:t>
            </a:r>
            <a:r>
              <a:rPr lang="ja-JP" altLang="en-US" dirty="0"/>
              <a:t>年</a:t>
            </a:r>
            <a:r>
              <a:rPr lang="en-US" altLang="ja-JP" dirty="0"/>
              <a:t>2</a:t>
            </a:r>
            <a:r>
              <a:rPr lang="ja-JP" altLang="en-US" dirty="0"/>
              <a:t>月に新型コロナウイルス感染症の感染者が日本で確認されると，マスクが日本各地で品切れとなった。</a:t>
            </a:r>
            <a:endParaRPr lang="en-US" altLang="ja-JP" dirty="0"/>
          </a:p>
          <a:p>
            <a:pPr marL="0" indent="0">
              <a:buNone/>
            </a:pPr>
            <a:r>
              <a:rPr lang="ja-JP" altLang="en-US" dirty="0"/>
              <a:t>それを受け，マスクの国産化を求める議論も政府内で起こった。</a:t>
            </a:r>
            <a:endParaRPr lang="en-US" altLang="ja-JP" dirty="0"/>
          </a:p>
          <a:p>
            <a:pPr marL="0" indent="0">
              <a:buNone/>
            </a:pPr>
            <a:r>
              <a:rPr lang="ja-JP" altLang="en-US" dirty="0"/>
              <a:t>こうした国産化を求める議論は経済学的にどう評価できるだろうか。</a:t>
            </a:r>
            <a:endParaRPr kumimoji="1" lang="ja-JP" altLang="en-US" dirty="0"/>
          </a:p>
        </p:txBody>
      </p:sp>
      <p:sp>
        <p:nvSpPr>
          <p:cNvPr id="5" name="Slide Number Placeholder 4">
            <a:extLst>
              <a:ext uri="{FF2B5EF4-FFF2-40B4-BE49-F238E27FC236}">
                <a16:creationId xmlns:a16="http://schemas.microsoft.com/office/drawing/2014/main" id="{6AD88CF3-C061-3EE6-3FE1-13D3BF80DC80}"/>
              </a:ext>
            </a:extLst>
          </p:cNvPr>
          <p:cNvSpPr>
            <a:spLocks noGrp="1"/>
          </p:cNvSpPr>
          <p:nvPr>
            <p:ph type="sldNum" sz="quarter" idx="2"/>
          </p:nvPr>
        </p:nvSpPr>
        <p:spPr/>
        <p:txBody>
          <a:bodyPr/>
          <a:lstStyle/>
          <a:p>
            <a:fld id="{86CB4B4D-7CA3-9044-876B-883B54F8677D}" type="slidenum">
              <a:rPr lang="en-JP" smtClean="0"/>
              <a:t>3</a:t>
            </a:fld>
            <a:endParaRPr lang="en-JP"/>
          </a:p>
        </p:txBody>
      </p:sp>
    </p:spTree>
    <p:extLst>
      <p:ext uri="{BB962C8B-B14F-4D97-AF65-F5344CB8AC3E}">
        <p14:creationId xmlns:p14="http://schemas.microsoft.com/office/powerpoint/2010/main" val="414597942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CA5D-6E88-1DB1-2DCA-C0298BE66182}"/>
              </a:ext>
            </a:extLst>
          </p:cNvPr>
          <p:cNvSpPr>
            <a:spLocks noGrp="1"/>
          </p:cNvSpPr>
          <p:nvPr>
            <p:ph type="title"/>
          </p:nvPr>
        </p:nvSpPr>
        <p:spPr/>
        <p:txBody>
          <a:bodyPr>
            <a:normAutofit/>
          </a:bodyPr>
          <a:lstStyle/>
          <a:p>
            <a:r>
              <a:rPr lang="en-JP" sz="6000" dirty="0"/>
              <a:t>二重計上の問題</a:t>
            </a:r>
          </a:p>
        </p:txBody>
      </p:sp>
      <p:sp>
        <p:nvSpPr>
          <p:cNvPr id="3" name="Text Placeholder 2">
            <a:extLst>
              <a:ext uri="{FF2B5EF4-FFF2-40B4-BE49-F238E27FC236}">
                <a16:creationId xmlns:a16="http://schemas.microsoft.com/office/drawing/2014/main" id="{51646E8E-A468-A480-AC08-3E2F504713F5}"/>
              </a:ext>
            </a:extLst>
          </p:cNvPr>
          <p:cNvSpPr>
            <a:spLocks noGrp="1"/>
          </p:cNvSpPr>
          <p:nvPr>
            <p:ph type="body" idx="1"/>
          </p:nvPr>
        </p:nvSpPr>
        <p:spPr/>
        <p:txBody>
          <a:bodyPr/>
          <a:lstStyle/>
          <a:p>
            <a:pPr marL="0" indent="0">
              <a:buNone/>
            </a:pPr>
            <a:r>
              <a:rPr lang="zh-CN" altLang="en-US" dirty="0"/>
              <a:t>生産工程</a:t>
            </a:r>
            <a:r>
              <a:rPr lang="ja-JP" altLang="en-US"/>
              <a:t>レベルでの</a:t>
            </a:r>
            <a:r>
              <a:rPr lang="zh-CN" altLang="en-US" dirty="0"/>
              <a:t>国際分業</a:t>
            </a:r>
            <a:endParaRPr lang="en-US" altLang="zh-CN" dirty="0"/>
          </a:p>
          <a:p>
            <a:pPr marL="0" indent="0">
              <a:buNone/>
            </a:pPr>
            <a:r>
              <a:rPr lang="en-US" altLang="zh-CN" dirty="0">
                <a:sym typeface="Wingdings" pitchFamily="2" charset="2"/>
              </a:rPr>
              <a:t></a:t>
            </a:r>
            <a:r>
              <a:rPr lang="zh-CN" altLang="en-US" dirty="0"/>
              <a:t>財</a:t>
            </a:r>
            <a:r>
              <a:rPr lang="ja-JP" altLang="en-US"/>
              <a:t>が</a:t>
            </a:r>
            <a:r>
              <a:rPr lang="zh-CN" altLang="en-US" dirty="0"/>
              <a:t>最終的</a:t>
            </a:r>
            <a:r>
              <a:rPr lang="ja-JP" altLang="en-US"/>
              <a:t>に</a:t>
            </a:r>
            <a:r>
              <a:rPr lang="zh-CN" altLang="en-US" dirty="0"/>
              <a:t>完成</a:t>
            </a:r>
            <a:r>
              <a:rPr lang="ja-JP" altLang="en-US"/>
              <a:t>するまでに</a:t>
            </a:r>
            <a:r>
              <a:rPr lang="zh-CN" altLang="en-US" dirty="0"/>
              <a:t>複数</a:t>
            </a:r>
            <a:r>
              <a:rPr lang="ja-JP" altLang="en-US"/>
              <a:t>の</a:t>
            </a:r>
            <a:r>
              <a:rPr lang="zh-CN" altLang="en-US" dirty="0"/>
              <a:t>国</a:t>
            </a:r>
            <a:r>
              <a:rPr lang="ja-JP" altLang="en-US"/>
              <a:t>を</a:t>
            </a:r>
            <a:r>
              <a:rPr lang="zh-CN" altLang="en-US" dirty="0"/>
              <a:t>中間財</a:t>
            </a:r>
            <a:r>
              <a:rPr lang="ja-JP" altLang="en-US"/>
              <a:t>として</a:t>
            </a:r>
            <a:r>
              <a:rPr lang="zh-CN" altLang="en-US" dirty="0"/>
              <a:t>経由</a:t>
            </a:r>
            <a:endParaRPr lang="en-US" altLang="zh-CN" dirty="0"/>
          </a:p>
          <a:p>
            <a:pPr marL="0" indent="0">
              <a:buNone/>
            </a:pPr>
            <a:r>
              <a:rPr lang="en-US" altLang="zh-CN" dirty="0">
                <a:sym typeface="Wingdings" pitchFamily="2" charset="2"/>
              </a:rPr>
              <a:t></a:t>
            </a:r>
            <a:r>
              <a:rPr lang="zh-CN" altLang="en-US" dirty="0">
                <a:sym typeface="Wingdings" pitchFamily="2" charset="2"/>
              </a:rPr>
              <a:t>輸出取引額は国境を超えるたびに計上</a:t>
            </a:r>
            <a:endParaRPr lang="en-US" altLang="zh-CN" dirty="0">
              <a:sym typeface="Wingdings" pitchFamily="2" charset="2"/>
            </a:endParaRPr>
          </a:p>
          <a:p>
            <a:pPr marL="0" indent="0">
              <a:buNone/>
            </a:pPr>
            <a:r>
              <a:rPr lang="en-US" altLang="zh-CN" dirty="0">
                <a:sym typeface="Wingdings" pitchFamily="2" charset="2"/>
              </a:rPr>
              <a:t></a:t>
            </a:r>
            <a:r>
              <a:rPr lang="zh-CN" altLang="en-US" dirty="0">
                <a:sym typeface="Wingdings" pitchFamily="2" charset="2"/>
              </a:rPr>
              <a:t>中間財の貿易が二重計上</a:t>
            </a:r>
            <a:endParaRPr lang="en-US" altLang="zh-CN" dirty="0"/>
          </a:p>
          <a:p>
            <a:pPr marL="0" indent="0">
              <a:buNone/>
            </a:pPr>
            <a:r>
              <a:rPr lang="en-US" altLang="zh-CN" dirty="0">
                <a:sym typeface="Wingdings" pitchFamily="2" charset="2"/>
              </a:rPr>
              <a:t></a:t>
            </a:r>
            <a:r>
              <a:rPr lang="zh-CN" altLang="en-US" dirty="0"/>
              <a:t>輸出取引額</a:t>
            </a:r>
            <a:r>
              <a:rPr lang="ja-JP" altLang="en-US"/>
              <a:t>の</a:t>
            </a:r>
            <a:r>
              <a:rPr lang="zh-CN" altLang="en-US" dirty="0"/>
              <a:t>合計≧付加価値輸出額</a:t>
            </a:r>
            <a:r>
              <a:rPr lang="ja-JP" altLang="en-US"/>
              <a:t>の</a:t>
            </a:r>
            <a:r>
              <a:rPr lang="zh-CN" altLang="en-US" dirty="0"/>
              <a:t>合計</a:t>
            </a:r>
            <a:endParaRPr lang="en-US" altLang="zh-CN" dirty="0"/>
          </a:p>
        </p:txBody>
      </p:sp>
      <p:sp>
        <p:nvSpPr>
          <p:cNvPr id="5" name="Slide Number Placeholder 4">
            <a:extLst>
              <a:ext uri="{FF2B5EF4-FFF2-40B4-BE49-F238E27FC236}">
                <a16:creationId xmlns:a16="http://schemas.microsoft.com/office/drawing/2014/main" id="{4AA91DF2-53A3-7DFA-D8D4-9443F55C4733}"/>
              </a:ext>
            </a:extLst>
          </p:cNvPr>
          <p:cNvSpPr>
            <a:spLocks noGrp="1"/>
          </p:cNvSpPr>
          <p:nvPr>
            <p:ph type="sldNum" sz="quarter" idx="2"/>
          </p:nvPr>
        </p:nvSpPr>
        <p:spPr/>
        <p:txBody>
          <a:bodyPr/>
          <a:lstStyle/>
          <a:p>
            <a:fld id="{86CB4B4D-7CA3-9044-876B-883B54F8677D}" type="slidenum">
              <a:rPr lang="en-JP" smtClean="0"/>
              <a:t>30</a:t>
            </a:fld>
            <a:endParaRPr lang="en-JP"/>
          </a:p>
        </p:txBody>
      </p:sp>
    </p:spTree>
    <p:extLst>
      <p:ext uri="{BB962C8B-B14F-4D97-AF65-F5344CB8AC3E}">
        <p14:creationId xmlns:p14="http://schemas.microsoft.com/office/powerpoint/2010/main" val="407532793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24A18-07A3-E571-7AF0-F6F725972F64}"/>
              </a:ext>
            </a:extLst>
          </p:cNvPr>
          <p:cNvSpPr>
            <a:spLocks noGrp="1"/>
          </p:cNvSpPr>
          <p:nvPr>
            <p:ph type="title"/>
          </p:nvPr>
        </p:nvSpPr>
        <p:spPr/>
        <p:txBody>
          <a:bodyPr>
            <a:normAutofit/>
          </a:bodyPr>
          <a:lstStyle/>
          <a:p>
            <a:r>
              <a:rPr lang="en-JP" sz="6000" dirty="0"/>
              <a:t>5 外資系企業</a:t>
            </a:r>
          </a:p>
        </p:txBody>
      </p:sp>
      <p:sp>
        <p:nvSpPr>
          <p:cNvPr id="3" name="Text Placeholder 2">
            <a:extLst>
              <a:ext uri="{FF2B5EF4-FFF2-40B4-BE49-F238E27FC236}">
                <a16:creationId xmlns:a16="http://schemas.microsoft.com/office/drawing/2014/main" id="{6DA1BE88-D3D2-E9FA-CF9F-46B680E63C9A}"/>
              </a:ext>
            </a:extLst>
          </p:cNvPr>
          <p:cNvSpPr>
            <a:spLocks noGrp="1"/>
          </p:cNvSpPr>
          <p:nvPr>
            <p:ph type="body" idx="1"/>
          </p:nvPr>
        </p:nvSpPr>
        <p:spPr/>
        <p:txBody>
          <a:bodyPr>
            <a:normAutofit fontScale="77500" lnSpcReduction="20000"/>
          </a:bodyPr>
          <a:lstStyle/>
          <a:p>
            <a:pPr marL="0" indent="0">
              <a:buNone/>
            </a:pPr>
            <a:r>
              <a:rPr lang="zh-CN" altLang="en-US" u="sng" dirty="0"/>
              <a:t>外資系企業</a:t>
            </a:r>
            <a:endParaRPr lang="en-US" altLang="zh-CN" u="sng" dirty="0"/>
          </a:p>
          <a:p>
            <a:pPr marL="0" indent="0">
              <a:buNone/>
            </a:pPr>
            <a:r>
              <a:rPr lang="ja-JP" altLang="en-US"/>
              <a:t>　</a:t>
            </a:r>
            <a:r>
              <a:rPr lang="ja-JP" altLang="en-US" dirty="0"/>
              <a:t>　</a:t>
            </a:r>
            <a:r>
              <a:rPr lang="zh-CN" altLang="en-US" dirty="0"/>
              <a:t>外国直接投資</a:t>
            </a:r>
            <a:r>
              <a:rPr lang="ja-JP" altLang="en-US"/>
              <a:t>を</a:t>
            </a:r>
            <a:r>
              <a:rPr lang="zh-CN" altLang="en-US" dirty="0"/>
              <a:t>通</a:t>
            </a:r>
            <a:r>
              <a:rPr lang="ja-JP" altLang="en-US"/>
              <a:t>じて</a:t>
            </a:r>
            <a:r>
              <a:rPr lang="zh-CN" altLang="en-US" dirty="0"/>
              <a:t>日本</a:t>
            </a:r>
            <a:r>
              <a:rPr lang="ja-JP" altLang="en-US"/>
              <a:t>に</a:t>
            </a:r>
            <a:r>
              <a:rPr lang="zh-CN" altLang="en-US" dirty="0"/>
              <a:t>進出</a:t>
            </a:r>
            <a:r>
              <a:rPr lang="ja-JP" altLang="en-US"/>
              <a:t>してきた</a:t>
            </a:r>
            <a:r>
              <a:rPr lang="zh-CN" altLang="en-US" dirty="0"/>
              <a:t>外国企業</a:t>
            </a:r>
            <a:endParaRPr lang="en-US" altLang="zh-CN" dirty="0"/>
          </a:p>
          <a:p>
            <a:pPr marL="0" indent="0">
              <a:buNone/>
            </a:pPr>
            <a:r>
              <a:rPr lang="zh-CN" altLang="en-US" u="sng" dirty="0">
                <a:solidFill>
                  <a:srgbClr val="FF0000"/>
                </a:solidFill>
              </a:rPr>
              <a:t>対外</a:t>
            </a:r>
            <a:r>
              <a:rPr lang="zh-CN" altLang="en-US" u="sng" dirty="0"/>
              <a:t>外国直接投資</a:t>
            </a:r>
            <a:endParaRPr lang="en-US" altLang="zh-CN" u="sng" dirty="0"/>
          </a:p>
          <a:p>
            <a:pPr marL="0" indent="0">
              <a:buNone/>
            </a:pPr>
            <a:r>
              <a:rPr lang="ja-JP" altLang="en-US"/>
              <a:t>　　日本</a:t>
            </a:r>
            <a:r>
              <a:rPr lang="en-US" altLang="ja-JP" dirty="0"/>
              <a:t>(</a:t>
            </a:r>
            <a:r>
              <a:rPr lang="ja-JP" altLang="en-US"/>
              <a:t>自国</a:t>
            </a:r>
            <a:r>
              <a:rPr lang="en-US" altLang="ja-JP" dirty="0"/>
              <a:t>)</a:t>
            </a:r>
            <a:r>
              <a:rPr lang="ja-JP" altLang="en-US"/>
              <a:t>から外国へ行われる外国直接投資</a:t>
            </a:r>
            <a:endParaRPr lang="en-US" altLang="ja-JP" dirty="0"/>
          </a:p>
          <a:p>
            <a:pPr marL="0" indent="0">
              <a:buNone/>
            </a:pPr>
            <a:r>
              <a:rPr lang="zh-CN" altLang="en-US" u="sng" dirty="0">
                <a:solidFill>
                  <a:srgbClr val="FF0000"/>
                </a:solidFill>
              </a:rPr>
              <a:t>対内</a:t>
            </a:r>
            <a:r>
              <a:rPr lang="zh-CN" altLang="en-US" u="sng" dirty="0"/>
              <a:t>外国直接投資</a:t>
            </a:r>
            <a:endParaRPr lang="en-US" altLang="zh-CN" u="sng" dirty="0"/>
          </a:p>
          <a:p>
            <a:pPr marL="0" indent="0">
              <a:buNone/>
            </a:pPr>
            <a:r>
              <a:rPr lang="ja-JP" altLang="en-US"/>
              <a:t>　　</a:t>
            </a:r>
            <a:r>
              <a:rPr lang="zh-CN" altLang="en-US" dirty="0"/>
              <a:t>外国</a:t>
            </a:r>
            <a:r>
              <a:rPr lang="ja-JP" altLang="en-US"/>
              <a:t>から</a:t>
            </a:r>
            <a:r>
              <a:rPr lang="zh-CN" altLang="en-US" dirty="0"/>
              <a:t>日本</a:t>
            </a:r>
            <a:r>
              <a:rPr lang="en-US" altLang="zh-CN" dirty="0"/>
              <a:t>(</a:t>
            </a:r>
            <a:r>
              <a:rPr lang="zh-CN" altLang="en-US" dirty="0"/>
              <a:t>自国</a:t>
            </a:r>
            <a:r>
              <a:rPr lang="en-US" altLang="zh-CN" dirty="0"/>
              <a:t>)</a:t>
            </a:r>
            <a:r>
              <a:rPr lang="ja-JP" altLang="en-US"/>
              <a:t>へ</a:t>
            </a:r>
            <a:r>
              <a:rPr lang="zh-CN" altLang="en-US" dirty="0"/>
              <a:t>行</a:t>
            </a:r>
            <a:r>
              <a:rPr lang="ja-JP" altLang="en-US"/>
              <a:t>われる</a:t>
            </a:r>
            <a:r>
              <a:rPr lang="zh-CN" altLang="en-US" dirty="0"/>
              <a:t>外国直接投資</a:t>
            </a:r>
            <a:endParaRPr lang="en-JP" dirty="0"/>
          </a:p>
        </p:txBody>
      </p:sp>
      <p:sp>
        <p:nvSpPr>
          <p:cNvPr id="5" name="Slide Number Placeholder 4">
            <a:extLst>
              <a:ext uri="{FF2B5EF4-FFF2-40B4-BE49-F238E27FC236}">
                <a16:creationId xmlns:a16="http://schemas.microsoft.com/office/drawing/2014/main" id="{FB8BA9B5-43B0-F824-2D47-C43FBB739644}"/>
              </a:ext>
            </a:extLst>
          </p:cNvPr>
          <p:cNvSpPr>
            <a:spLocks noGrp="1"/>
          </p:cNvSpPr>
          <p:nvPr>
            <p:ph type="sldNum" sz="quarter" idx="2"/>
          </p:nvPr>
        </p:nvSpPr>
        <p:spPr/>
        <p:txBody>
          <a:bodyPr/>
          <a:lstStyle/>
          <a:p>
            <a:fld id="{86CB4B4D-7CA3-9044-876B-883B54F8677D}" type="slidenum">
              <a:rPr lang="en-JP" smtClean="0"/>
              <a:t>31</a:t>
            </a:fld>
            <a:endParaRPr lang="en-JP"/>
          </a:p>
        </p:txBody>
      </p:sp>
    </p:spTree>
    <p:extLst>
      <p:ext uri="{BB962C8B-B14F-4D97-AF65-F5344CB8AC3E}">
        <p14:creationId xmlns:p14="http://schemas.microsoft.com/office/powerpoint/2010/main" val="194922274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02A9-F731-7A98-55E6-32FD1E869399}"/>
              </a:ext>
            </a:extLst>
          </p:cNvPr>
          <p:cNvSpPr>
            <a:spLocks noGrp="1"/>
          </p:cNvSpPr>
          <p:nvPr>
            <p:ph type="title"/>
          </p:nvPr>
        </p:nvSpPr>
        <p:spPr/>
        <p:txBody>
          <a:bodyPr/>
          <a:lstStyle/>
          <a:p>
            <a:r>
              <a:rPr lang="zh-CN" altLang="en-US" dirty="0"/>
              <a:t>乏</a:t>
            </a:r>
            <a:r>
              <a:rPr lang="ja-JP" altLang="en-US"/>
              <a:t>しい</a:t>
            </a:r>
            <a:r>
              <a:rPr lang="zh-CN" altLang="en-US" dirty="0"/>
              <a:t>対日直接投資</a:t>
            </a:r>
            <a:endParaRPr lang="en-JP" dirty="0"/>
          </a:p>
        </p:txBody>
      </p:sp>
      <p:pic>
        <p:nvPicPr>
          <p:cNvPr id="6" name="Picture 5" descr="Table&#10;&#10;Description automatically generated">
            <a:extLst>
              <a:ext uri="{FF2B5EF4-FFF2-40B4-BE49-F238E27FC236}">
                <a16:creationId xmlns:a16="http://schemas.microsoft.com/office/drawing/2014/main" id="{D6ED9C39-1200-51BD-839D-BC23AC3A9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63" y="2309320"/>
            <a:ext cx="16548613" cy="7227675"/>
          </a:xfrm>
          <a:prstGeom prst="rect">
            <a:avLst/>
          </a:prstGeom>
        </p:spPr>
      </p:pic>
      <p:sp>
        <p:nvSpPr>
          <p:cNvPr id="3" name="Slide Number Placeholder 2">
            <a:extLst>
              <a:ext uri="{FF2B5EF4-FFF2-40B4-BE49-F238E27FC236}">
                <a16:creationId xmlns:a16="http://schemas.microsoft.com/office/drawing/2014/main" id="{1D8CBE8C-AFA5-84C3-851A-9569DEFD0194}"/>
              </a:ext>
            </a:extLst>
          </p:cNvPr>
          <p:cNvSpPr>
            <a:spLocks noGrp="1"/>
          </p:cNvSpPr>
          <p:nvPr>
            <p:ph type="sldNum" sz="quarter" idx="2"/>
          </p:nvPr>
        </p:nvSpPr>
        <p:spPr/>
        <p:txBody>
          <a:bodyPr/>
          <a:lstStyle/>
          <a:p>
            <a:fld id="{86CB4B4D-7CA3-9044-876B-883B54F8677D}" type="slidenum">
              <a:rPr lang="en-JP" smtClean="0"/>
              <a:t>32</a:t>
            </a:fld>
            <a:endParaRPr lang="en-JP"/>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9699990-BFA0-A5FB-38C1-480F0425D9DE}"/>
                  </a:ext>
                </a:extLst>
              </p14:cNvPr>
              <p14:cNvContentPartPr/>
              <p14:nvPr/>
            </p14:nvContentPartPr>
            <p14:xfrm>
              <a:off x="8563680" y="7348733"/>
              <a:ext cx="655560" cy="106560"/>
            </p14:xfrm>
          </p:contentPart>
        </mc:Choice>
        <mc:Fallback xmlns="">
          <p:pic>
            <p:nvPicPr>
              <p:cNvPr id="4" name="Ink 3">
                <a:extLst>
                  <a:ext uri="{FF2B5EF4-FFF2-40B4-BE49-F238E27FC236}">
                    <a16:creationId xmlns:a16="http://schemas.microsoft.com/office/drawing/2014/main" id="{29699990-BFA0-A5FB-38C1-480F0425D9DE}"/>
                  </a:ext>
                </a:extLst>
              </p:cNvPr>
              <p:cNvPicPr/>
              <p:nvPr/>
            </p:nvPicPr>
            <p:blipFill>
              <a:blip r:embed="rId4"/>
              <a:stretch>
                <a:fillRect/>
              </a:stretch>
            </p:blipFill>
            <p:spPr>
              <a:xfrm>
                <a:off x="8527680" y="7276733"/>
                <a:ext cx="72720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CAC1CAE-F540-ACE3-E7EC-B2A0AA208DB5}"/>
                  </a:ext>
                </a:extLst>
              </p14:cNvPr>
              <p14:cNvContentPartPr/>
              <p14:nvPr/>
            </p14:nvContentPartPr>
            <p14:xfrm>
              <a:off x="8676000" y="7453493"/>
              <a:ext cx="491040" cy="18000"/>
            </p14:xfrm>
          </p:contentPart>
        </mc:Choice>
        <mc:Fallback xmlns="">
          <p:pic>
            <p:nvPicPr>
              <p:cNvPr id="5" name="Ink 4">
                <a:extLst>
                  <a:ext uri="{FF2B5EF4-FFF2-40B4-BE49-F238E27FC236}">
                    <a16:creationId xmlns:a16="http://schemas.microsoft.com/office/drawing/2014/main" id="{5CAC1CAE-F540-ACE3-E7EC-B2A0AA208DB5}"/>
                  </a:ext>
                </a:extLst>
              </p:cNvPr>
              <p:cNvPicPr/>
              <p:nvPr/>
            </p:nvPicPr>
            <p:blipFill>
              <a:blip r:embed="rId6"/>
              <a:stretch>
                <a:fillRect/>
              </a:stretch>
            </p:blipFill>
            <p:spPr>
              <a:xfrm>
                <a:off x="8640000" y="7381493"/>
                <a:ext cx="5626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0B5BCBCF-520B-4AE4-1854-11A8FC8D6548}"/>
                  </a:ext>
                </a:extLst>
              </p14:cNvPr>
              <p14:cNvContentPartPr/>
              <p14:nvPr/>
            </p14:nvContentPartPr>
            <p14:xfrm>
              <a:off x="13490782" y="7459451"/>
              <a:ext cx="866160" cy="360"/>
            </p14:xfrm>
          </p:contentPart>
        </mc:Choice>
        <mc:Fallback>
          <p:pic>
            <p:nvPicPr>
              <p:cNvPr id="7" name="Ink 6">
                <a:extLst>
                  <a:ext uri="{FF2B5EF4-FFF2-40B4-BE49-F238E27FC236}">
                    <a16:creationId xmlns:a16="http://schemas.microsoft.com/office/drawing/2014/main" id="{0B5BCBCF-520B-4AE4-1854-11A8FC8D6548}"/>
                  </a:ext>
                </a:extLst>
              </p:cNvPr>
              <p:cNvPicPr/>
              <p:nvPr/>
            </p:nvPicPr>
            <p:blipFill>
              <a:blip r:embed="rId8"/>
              <a:stretch>
                <a:fillRect/>
              </a:stretch>
            </p:blipFill>
            <p:spPr>
              <a:xfrm>
                <a:off x="13455142" y="7387451"/>
                <a:ext cx="937800" cy="144000"/>
              </a:xfrm>
              <a:prstGeom prst="rect">
                <a:avLst/>
              </a:prstGeom>
            </p:spPr>
          </p:pic>
        </mc:Fallback>
      </mc:AlternateContent>
    </p:spTree>
    <p:extLst>
      <p:ext uri="{BB962C8B-B14F-4D97-AF65-F5344CB8AC3E}">
        <p14:creationId xmlns:p14="http://schemas.microsoft.com/office/powerpoint/2010/main" val="422103001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3B7A-B79D-37D4-9889-077D7F6EC2A0}"/>
              </a:ext>
            </a:extLst>
          </p:cNvPr>
          <p:cNvSpPr>
            <a:spLocks noGrp="1"/>
          </p:cNvSpPr>
          <p:nvPr>
            <p:ph type="title"/>
          </p:nvPr>
        </p:nvSpPr>
        <p:spPr/>
        <p:txBody>
          <a:bodyPr>
            <a:noAutofit/>
          </a:bodyPr>
          <a:lstStyle/>
          <a:p>
            <a:r>
              <a:rPr lang="zh-CN" altLang="en-US" sz="8800" dirty="0"/>
              <a:t>外資系企業</a:t>
            </a:r>
            <a:r>
              <a:rPr lang="ja-JP" altLang="en-US" sz="8800"/>
              <a:t>の</a:t>
            </a:r>
            <a:r>
              <a:rPr lang="zh-CN" altLang="en-US" sz="8800" dirty="0"/>
              <a:t>賃金</a:t>
            </a:r>
            <a:r>
              <a:rPr lang="ja-JP" altLang="en-US" sz="8800"/>
              <a:t>プレミアム</a:t>
            </a:r>
            <a:endParaRPr lang="en-JP" sz="8800" dirty="0"/>
          </a:p>
        </p:txBody>
      </p:sp>
      <p:sp>
        <p:nvSpPr>
          <p:cNvPr id="3" name="Text Placeholder 2">
            <a:extLst>
              <a:ext uri="{FF2B5EF4-FFF2-40B4-BE49-F238E27FC236}">
                <a16:creationId xmlns:a16="http://schemas.microsoft.com/office/drawing/2014/main" id="{C7766A50-C0BE-D5A6-2844-E978466BA518}"/>
              </a:ext>
            </a:extLst>
          </p:cNvPr>
          <p:cNvSpPr>
            <a:spLocks noGrp="1"/>
          </p:cNvSpPr>
          <p:nvPr>
            <p:ph type="body" idx="1"/>
          </p:nvPr>
        </p:nvSpPr>
        <p:spPr/>
        <p:txBody>
          <a:bodyPr>
            <a:normAutofit fontScale="47500" lnSpcReduction="20000"/>
          </a:bodyPr>
          <a:lstStyle/>
          <a:p>
            <a:pPr marL="0" indent="0">
              <a:buNone/>
            </a:pPr>
            <a:r>
              <a:rPr lang="zh-CN" altLang="en-US" dirty="0"/>
              <a:t>外資賃金</a:t>
            </a:r>
            <a:r>
              <a:rPr lang="ja-JP" altLang="en-US"/>
              <a:t>プレミアム</a:t>
            </a:r>
            <a:endParaRPr lang="en-US" altLang="ja-JP" dirty="0"/>
          </a:p>
          <a:p>
            <a:r>
              <a:rPr lang="ja-JP" altLang="en-US"/>
              <a:t>内資企業に比べた</a:t>
            </a:r>
            <a:r>
              <a:rPr lang="ja-JP" altLang="en-US">
                <a:solidFill>
                  <a:srgbClr val="FF0000"/>
                </a:solidFill>
              </a:rPr>
              <a:t>外資系企業の賃金の割り増し</a:t>
            </a:r>
            <a:endParaRPr lang="en-US" altLang="ja-JP" dirty="0">
              <a:solidFill>
                <a:srgbClr val="FF0000"/>
              </a:solidFill>
            </a:endParaRPr>
          </a:p>
          <a:p>
            <a:r>
              <a:rPr lang="ja-JP" altLang="en-US"/>
              <a:t>平均的に外資系企業の賃金が高い傾向にある</a:t>
            </a:r>
            <a:endParaRPr lang="en-US" altLang="ja-JP" dirty="0"/>
          </a:p>
          <a:p>
            <a:pPr marL="0" indent="0">
              <a:buNone/>
            </a:pPr>
            <a:r>
              <a:rPr lang="en-JP" dirty="0"/>
              <a:t>考えられる原因</a:t>
            </a:r>
          </a:p>
          <a:p>
            <a:r>
              <a:rPr lang="en-JP" dirty="0"/>
              <a:t>終身雇用・退職金など日本型雇用慣行を持たない外資系企業は、内資企業より高い賃金を提示しないと、人が集まらない。</a:t>
            </a:r>
          </a:p>
          <a:p>
            <a:r>
              <a:rPr lang="en-JP" dirty="0"/>
              <a:t>日本をいつ撤退するかわからない外資系企業で働くことに日本人は躊躇するため、外資系企業は高い賃金を提示する。</a:t>
            </a:r>
          </a:p>
          <a:p>
            <a:r>
              <a:rPr lang="en-JP" dirty="0"/>
              <a:t>外資系企業は生産性が高く、高い賃金を支払い、有能な労働者を採用できる。</a:t>
            </a:r>
          </a:p>
        </p:txBody>
      </p:sp>
      <p:sp>
        <p:nvSpPr>
          <p:cNvPr id="5" name="Slide Number Placeholder 4">
            <a:extLst>
              <a:ext uri="{FF2B5EF4-FFF2-40B4-BE49-F238E27FC236}">
                <a16:creationId xmlns:a16="http://schemas.microsoft.com/office/drawing/2014/main" id="{45EA30FD-94D3-E27E-265C-2F385366DCA5}"/>
              </a:ext>
            </a:extLst>
          </p:cNvPr>
          <p:cNvSpPr>
            <a:spLocks noGrp="1"/>
          </p:cNvSpPr>
          <p:nvPr>
            <p:ph type="sldNum" sz="quarter" idx="2"/>
          </p:nvPr>
        </p:nvSpPr>
        <p:spPr/>
        <p:txBody>
          <a:bodyPr/>
          <a:lstStyle/>
          <a:p>
            <a:fld id="{86CB4B4D-7CA3-9044-876B-883B54F8677D}" type="slidenum">
              <a:rPr lang="en-JP" smtClean="0"/>
              <a:t>33</a:t>
            </a:fld>
            <a:endParaRPr lang="en-JP"/>
          </a:p>
        </p:txBody>
      </p:sp>
    </p:spTree>
    <p:extLst>
      <p:ext uri="{BB962C8B-B14F-4D97-AF65-F5344CB8AC3E}">
        <p14:creationId xmlns:p14="http://schemas.microsoft.com/office/powerpoint/2010/main" val="4042137919"/>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EA60-311B-C49A-49CC-1F53BDC27731}"/>
              </a:ext>
            </a:extLst>
          </p:cNvPr>
          <p:cNvSpPr>
            <a:spLocks noGrp="1"/>
          </p:cNvSpPr>
          <p:nvPr>
            <p:ph type="title"/>
          </p:nvPr>
        </p:nvSpPr>
        <p:spPr/>
        <p:txBody>
          <a:bodyPr>
            <a:normAutofit/>
          </a:bodyPr>
          <a:lstStyle/>
          <a:p>
            <a:r>
              <a:rPr lang="zh-CN" altLang="en-US" sz="6000" dirty="0"/>
              <a:t>外資系企業</a:t>
            </a:r>
            <a:r>
              <a:rPr lang="ja-JP" altLang="en-US" sz="6000"/>
              <a:t>の</a:t>
            </a:r>
            <a:r>
              <a:rPr lang="zh-CN" altLang="en-US" sz="6000" dirty="0"/>
              <a:t>波及効果</a:t>
            </a:r>
            <a:endParaRPr lang="en-JP" sz="6000" dirty="0"/>
          </a:p>
        </p:txBody>
      </p:sp>
      <p:sp>
        <p:nvSpPr>
          <p:cNvPr id="3" name="Text Placeholder 2">
            <a:extLst>
              <a:ext uri="{FF2B5EF4-FFF2-40B4-BE49-F238E27FC236}">
                <a16:creationId xmlns:a16="http://schemas.microsoft.com/office/drawing/2014/main" id="{DA41D8DB-D774-F05F-1CE9-68AE7719DF65}"/>
              </a:ext>
            </a:extLst>
          </p:cNvPr>
          <p:cNvSpPr>
            <a:spLocks noGrp="1"/>
          </p:cNvSpPr>
          <p:nvPr>
            <p:ph type="body" idx="1"/>
          </p:nvPr>
        </p:nvSpPr>
        <p:spPr/>
        <p:txBody>
          <a:bodyPr>
            <a:normAutofit fontScale="77500" lnSpcReduction="20000"/>
          </a:bodyPr>
          <a:lstStyle/>
          <a:p>
            <a:pPr marL="0" indent="0">
              <a:buNone/>
            </a:pPr>
            <a:r>
              <a:rPr lang="zh-CN" altLang="en-US" dirty="0"/>
              <a:t>外資系企業</a:t>
            </a:r>
            <a:r>
              <a:rPr lang="ja-JP" altLang="en-US"/>
              <a:t>が</a:t>
            </a:r>
            <a:r>
              <a:rPr lang="zh-CN" altLang="en-US" dirty="0"/>
              <a:t>国内企業</a:t>
            </a:r>
            <a:r>
              <a:rPr lang="ja-JP" altLang="en-US"/>
              <a:t>に</a:t>
            </a:r>
            <a:r>
              <a:rPr lang="zh-CN" altLang="en-US" dirty="0"/>
              <a:t>与</a:t>
            </a:r>
            <a:r>
              <a:rPr lang="ja-JP" altLang="en-US"/>
              <a:t>える</a:t>
            </a:r>
            <a:r>
              <a:rPr lang="zh-CN" altLang="en-US" dirty="0"/>
              <a:t>影響</a:t>
            </a:r>
            <a:endParaRPr lang="en-US" altLang="zh-CN" dirty="0"/>
          </a:p>
          <a:p>
            <a:pPr marL="0" indent="0">
              <a:buNone/>
            </a:pPr>
            <a:r>
              <a:rPr lang="en-US" dirty="0"/>
              <a:t>(1) </a:t>
            </a:r>
            <a:r>
              <a:rPr lang="zh-CN" altLang="en-US" dirty="0">
                <a:highlight>
                  <a:srgbClr val="FFFF00"/>
                </a:highlight>
              </a:rPr>
              <a:t>競争効果</a:t>
            </a:r>
            <a:endParaRPr lang="en-US" altLang="zh-CN" dirty="0">
              <a:highlight>
                <a:srgbClr val="FFFF00"/>
              </a:highlight>
            </a:endParaRPr>
          </a:p>
          <a:p>
            <a:pPr marL="0" indent="0">
              <a:buNone/>
            </a:pPr>
            <a:r>
              <a:rPr lang="zh-CN" altLang="en-US" dirty="0"/>
              <a:t>優</a:t>
            </a:r>
            <a:r>
              <a:rPr lang="ja-JP" altLang="en-US"/>
              <a:t>れた</a:t>
            </a:r>
            <a:r>
              <a:rPr lang="zh-CN" altLang="en-US" dirty="0"/>
              <a:t>外資系企業</a:t>
            </a:r>
            <a:r>
              <a:rPr lang="ja-JP" altLang="en-US"/>
              <a:t>の</a:t>
            </a:r>
            <a:r>
              <a:rPr lang="zh-CN" altLang="en-US" dirty="0"/>
              <a:t>参入</a:t>
            </a:r>
            <a:r>
              <a:rPr lang="ja-JP" altLang="en-US"/>
              <a:t>によって，</a:t>
            </a:r>
            <a:r>
              <a:rPr lang="zh-CN" altLang="en-US" dirty="0"/>
              <a:t>国内企業</a:t>
            </a:r>
            <a:r>
              <a:rPr lang="ja-JP" altLang="en-US"/>
              <a:t>の</a:t>
            </a:r>
            <a:r>
              <a:rPr lang="zh-CN" altLang="en-US" dirty="0"/>
              <a:t>国内市場</a:t>
            </a:r>
            <a:r>
              <a:rPr lang="ja-JP" altLang="en-US"/>
              <a:t>シェアが</a:t>
            </a:r>
            <a:r>
              <a:rPr lang="zh-CN" altLang="en-US" dirty="0"/>
              <a:t>奪</a:t>
            </a:r>
            <a:r>
              <a:rPr lang="ja-JP" altLang="en-US"/>
              <a:t>われ，</a:t>
            </a:r>
            <a:r>
              <a:rPr lang="zh-CN" altLang="en-US" dirty="0"/>
              <a:t>規模</a:t>
            </a:r>
            <a:r>
              <a:rPr lang="ja-JP" altLang="en-US"/>
              <a:t>の</a:t>
            </a:r>
            <a:r>
              <a:rPr lang="zh-CN" altLang="en-US" dirty="0"/>
              <a:t>経済</a:t>
            </a:r>
            <a:r>
              <a:rPr lang="ja-JP" altLang="en-US"/>
              <a:t>が</a:t>
            </a:r>
            <a:r>
              <a:rPr lang="zh-CN" altLang="en-US" dirty="0"/>
              <a:t>損</a:t>
            </a:r>
            <a:r>
              <a:rPr lang="ja-JP" altLang="en-US"/>
              <a:t>なわれ，</a:t>
            </a:r>
            <a:r>
              <a:rPr lang="zh-CN" altLang="en-US" dirty="0"/>
              <a:t>生産性</a:t>
            </a:r>
            <a:r>
              <a:rPr lang="ja-JP" altLang="en-US"/>
              <a:t>が</a:t>
            </a:r>
            <a:r>
              <a:rPr lang="zh-CN" altLang="en-US" dirty="0"/>
              <a:t>低下</a:t>
            </a:r>
            <a:r>
              <a:rPr lang="ja-JP" altLang="en-US"/>
              <a:t>するという</a:t>
            </a:r>
            <a:r>
              <a:rPr lang="zh-CN" altLang="en-US" dirty="0"/>
              <a:t>負</a:t>
            </a:r>
            <a:r>
              <a:rPr lang="ja-JP" altLang="en-US"/>
              <a:t>の</a:t>
            </a:r>
            <a:r>
              <a:rPr lang="zh-CN" altLang="en-US" dirty="0"/>
              <a:t>効果</a:t>
            </a:r>
            <a:endParaRPr lang="en-US" altLang="zh-CN" dirty="0"/>
          </a:p>
          <a:p>
            <a:pPr marL="0" indent="0">
              <a:buNone/>
            </a:pPr>
            <a:r>
              <a:rPr lang="en-US" dirty="0"/>
              <a:t>(2) </a:t>
            </a:r>
            <a:r>
              <a:rPr lang="zh-CN" altLang="en-US" dirty="0">
                <a:highlight>
                  <a:srgbClr val="FFFF00"/>
                </a:highlight>
              </a:rPr>
              <a:t>集積効果</a:t>
            </a:r>
            <a:endParaRPr lang="en-US" altLang="zh-CN" dirty="0">
              <a:highlight>
                <a:srgbClr val="FFFF00"/>
              </a:highlight>
            </a:endParaRPr>
          </a:p>
          <a:p>
            <a:pPr marL="0" indent="0">
              <a:buNone/>
            </a:pPr>
            <a:r>
              <a:rPr lang="zh-CN" altLang="en-US" dirty="0"/>
              <a:t>外資系企業</a:t>
            </a:r>
            <a:r>
              <a:rPr lang="ja-JP" altLang="en-US"/>
              <a:t>が</a:t>
            </a:r>
            <a:r>
              <a:rPr lang="zh-CN" altLang="en-US" dirty="0"/>
              <a:t>持</a:t>
            </a:r>
            <a:r>
              <a:rPr lang="ja-JP" altLang="en-US"/>
              <a:t>つ</a:t>
            </a:r>
            <a:r>
              <a:rPr lang="zh-CN" altLang="en-US" dirty="0"/>
              <a:t>優</a:t>
            </a:r>
            <a:r>
              <a:rPr lang="ja-JP" altLang="en-US"/>
              <a:t>れた</a:t>
            </a:r>
            <a:r>
              <a:rPr lang="zh-CN" altLang="en-US" dirty="0"/>
              <a:t>技術</a:t>
            </a:r>
            <a:r>
              <a:rPr lang="ja-JP" altLang="en-US"/>
              <a:t>や</a:t>
            </a:r>
            <a:r>
              <a:rPr lang="zh-CN" altLang="en-US" dirty="0"/>
              <a:t>経営慣行</a:t>
            </a:r>
            <a:r>
              <a:rPr lang="ja-JP" altLang="en-US"/>
              <a:t>が</a:t>
            </a:r>
            <a:r>
              <a:rPr lang="zh-CN" altLang="en-US" dirty="0"/>
              <a:t>国内企業</a:t>
            </a:r>
            <a:r>
              <a:rPr lang="ja-JP" altLang="en-US"/>
              <a:t>に</a:t>
            </a:r>
            <a:r>
              <a:rPr lang="zh-CN" altLang="en-US" dirty="0"/>
              <a:t>伝播</a:t>
            </a:r>
            <a:r>
              <a:rPr lang="ja-JP" altLang="en-US"/>
              <a:t>したり，</a:t>
            </a:r>
            <a:r>
              <a:rPr lang="zh-CN" altLang="en-US" dirty="0"/>
              <a:t>外資系企業</a:t>
            </a:r>
            <a:r>
              <a:rPr lang="ja-JP" altLang="en-US"/>
              <a:t>で</a:t>
            </a:r>
            <a:r>
              <a:rPr lang="zh-CN" altLang="en-US" dirty="0"/>
              <a:t>働</a:t>
            </a:r>
            <a:r>
              <a:rPr lang="ja-JP" altLang="en-US"/>
              <a:t>いた</a:t>
            </a:r>
            <a:r>
              <a:rPr lang="zh-CN" altLang="en-US" dirty="0"/>
              <a:t>経験</a:t>
            </a:r>
            <a:r>
              <a:rPr lang="ja-JP" altLang="en-US"/>
              <a:t>を</a:t>
            </a:r>
            <a:r>
              <a:rPr lang="zh-CN" altLang="en-US" dirty="0"/>
              <a:t>持</a:t>
            </a:r>
            <a:r>
              <a:rPr lang="ja-JP" altLang="en-US"/>
              <a:t>つ</a:t>
            </a:r>
            <a:r>
              <a:rPr lang="zh-CN" altLang="en-US" dirty="0"/>
              <a:t>従業員</a:t>
            </a:r>
            <a:r>
              <a:rPr lang="ja-JP" altLang="en-US"/>
              <a:t>が</a:t>
            </a:r>
            <a:r>
              <a:rPr lang="zh-CN" altLang="en-US" dirty="0"/>
              <a:t>国内企業</a:t>
            </a:r>
            <a:r>
              <a:rPr lang="ja-JP" altLang="en-US"/>
              <a:t>に</a:t>
            </a:r>
            <a:r>
              <a:rPr lang="zh-CN" altLang="en-US" dirty="0"/>
              <a:t>転職</a:t>
            </a:r>
            <a:r>
              <a:rPr lang="ja-JP" altLang="en-US"/>
              <a:t>したり，</a:t>
            </a:r>
            <a:r>
              <a:rPr lang="zh-CN" altLang="en-US" dirty="0"/>
              <a:t>外資系企業</a:t>
            </a:r>
            <a:r>
              <a:rPr lang="ja-JP" altLang="en-US"/>
              <a:t>から</a:t>
            </a:r>
            <a:r>
              <a:rPr lang="zh-CN" altLang="en-US" dirty="0"/>
              <a:t>優</a:t>
            </a:r>
            <a:r>
              <a:rPr lang="ja-JP" altLang="en-US"/>
              <a:t>れた</a:t>
            </a:r>
            <a:r>
              <a:rPr lang="zh-CN" altLang="en-US" dirty="0"/>
              <a:t>中間財</a:t>
            </a:r>
            <a:r>
              <a:rPr lang="ja-JP" altLang="en-US"/>
              <a:t>が</a:t>
            </a:r>
            <a:r>
              <a:rPr lang="zh-CN" altLang="en-US" dirty="0"/>
              <a:t>手</a:t>
            </a:r>
            <a:r>
              <a:rPr lang="ja-JP" altLang="en-US"/>
              <a:t>に</a:t>
            </a:r>
            <a:r>
              <a:rPr lang="zh-CN" altLang="en-US" dirty="0"/>
              <a:t>入</a:t>
            </a:r>
            <a:r>
              <a:rPr lang="ja-JP" altLang="en-US"/>
              <a:t>るようになることなどを</a:t>
            </a:r>
            <a:r>
              <a:rPr lang="zh-CN" altLang="en-US" dirty="0"/>
              <a:t>通</a:t>
            </a:r>
            <a:r>
              <a:rPr lang="ja-JP" altLang="en-US"/>
              <a:t>じて，</a:t>
            </a:r>
            <a:r>
              <a:rPr lang="zh-CN" altLang="en-US" dirty="0"/>
              <a:t>国内企業</a:t>
            </a:r>
            <a:r>
              <a:rPr lang="ja-JP" altLang="en-US"/>
              <a:t>の</a:t>
            </a:r>
            <a:r>
              <a:rPr lang="zh-CN" altLang="en-US" dirty="0"/>
              <a:t>生産性</a:t>
            </a:r>
            <a:r>
              <a:rPr lang="ja-JP" altLang="en-US"/>
              <a:t>が</a:t>
            </a:r>
            <a:r>
              <a:rPr lang="zh-CN" altLang="en-US" dirty="0"/>
              <a:t>高</a:t>
            </a:r>
            <a:r>
              <a:rPr lang="ja-JP" altLang="en-US"/>
              <a:t>まる</a:t>
            </a:r>
            <a:r>
              <a:rPr lang="zh-CN" altLang="en-US" dirty="0"/>
              <a:t>正</a:t>
            </a:r>
            <a:r>
              <a:rPr lang="ja-JP" altLang="en-US"/>
              <a:t>の</a:t>
            </a:r>
            <a:r>
              <a:rPr lang="zh-CN" altLang="en-US" dirty="0"/>
              <a:t>効果。</a:t>
            </a:r>
            <a:endParaRPr lang="en-US" altLang="zh-CN" dirty="0"/>
          </a:p>
        </p:txBody>
      </p:sp>
      <p:sp>
        <p:nvSpPr>
          <p:cNvPr id="5" name="Slide Number Placeholder 4">
            <a:extLst>
              <a:ext uri="{FF2B5EF4-FFF2-40B4-BE49-F238E27FC236}">
                <a16:creationId xmlns:a16="http://schemas.microsoft.com/office/drawing/2014/main" id="{D0225BCA-713C-7F06-2349-38E1A468C672}"/>
              </a:ext>
            </a:extLst>
          </p:cNvPr>
          <p:cNvSpPr>
            <a:spLocks noGrp="1"/>
          </p:cNvSpPr>
          <p:nvPr>
            <p:ph type="sldNum" sz="quarter" idx="2"/>
          </p:nvPr>
        </p:nvSpPr>
        <p:spPr/>
        <p:txBody>
          <a:bodyPr/>
          <a:lstStyle/>
          <a:p>
            <a:fld id="{86CB4B4D-7CA3-9044-876B-883B54F8677D}" type="slidenum">
              <a:rPr lang="en-JP" smtClean="0"/>
              <a:t>34</a:t>
            </a:fld>
            <a:endParaRPr lang="en-JP"/>
          </a:p>
        </p:txBody>
      </p:sp>
    </p:spTree>
    <p:extLst>
      <p:ext uri="{BB962C8B-B14F-4D97-AF65-F5344CB8AC3E}">
        <p14:creationId xmlns:p14="http://schemas.microsoft.com/office/powerpoint/2010/main" val="176941681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5D28-038E-C631-2B1B-B253E2845130}"/>
              </a:ext>
            </a:extLst>
          </p:cNvPr>
          <p:cNvSpPr>
            <a:spLocks noGrp="1"/>
          </p:cNvSpPr>
          <p:nvPr>
            <p:ph type="title"/>
          </p:nvPr>
        </p:nvSpPr>
        <p:spPr/>
        <p:txBody>
          <a:bodyPr>
            <a:normAutofit/>
          </a:bodyPr>
          <a:lstStyle/>
          <a:p>
            <a:r>
              <a:rPr lang="en-JP" sz="6000" dirty="0"/>
              <a:t>水平的/垂直的波及効果</a:t>
            </a:r>
          </a:p>
        </p:txBody>
      </p:sp>
      <p:sp>
        <p:nvSpPr>
          <p:cNvPr id="3" name="Text Placeholder 2">
            <a:extLst>
              <a:ext uri="{FF2B5EF4-FFF2-40B4-BE49-F238E27FC236}">
                <a16:creationId xmlns:a16="http://schemas.microsoft.com/office/drawing/2014/main" id="{B4C80B2C-7B3E-EDD4-D091-0032C4616EA5}"/>
              </a:ext>
            </a:extLst>
          </p:cNvPr>
          <p:cNvSpPr>
            <a:spLocks noGrp="1"/>
          </p:cNvSpPr>
          <p:nvPr>
            <p:ph type="body" idx="1"/>
          </p:nvPr>
        </p:nvSpPr>
        <p:spPr/>
        <p:txBody>
          <a:bodyPr>
            <a:normAutofit fontScale="70000" lnSpcReduction="20000"/>
          </a:bodyPr>
          <a:lstStyle/>
          <a:p>
            <a:pPr marL="0" indent="0">
              <a:buNone/>
            </a:pPr>
            <a:r>
              <a:rPr lang="en-US" altLang="zh-CN" dirty="0"/>
              <a:t>(a) </a:t>
            </a:r>
            <a:r>
              <a:rPr lang="zh-CN" altLang="en-US" dirty="0"/>
              <a:t>水平的波及効果</a:t>
            </a:r>
            <a:endParaRPr lang="en-US" altLang="zh-CN" dirty="0"/>
          </a:p>
          <a:p>
            <a:pPr marL="592696" lvl="1" indent="0">
              <a:buNone/>
            </a:pPr>
            <a:r>
              <a:rPr lang="zh-CN" altLang="en-US" dirty="0"/>
              <a:t>同一産業内</a:t>
            </a:r>
            <a:r>
              <a:rPr lang="ja-JP" altLang="en-US"/>
              <a:t>の</a:t>
            </a:r>
            <a:r>
              <a:rPr lang="zh-CN" altLang="en-US" dirty="0"/>
              <a:t>国内企業</a:t>
            </a:r>
            <a:r>
              <a:rPr lang="ja-JP" altLang="en-US"/>
              <a:t>が</a:t>
            </a:r>
            <a:r>
              <a:rPr lang="zh-CN" altLang="en-US" dirty="0"/>
              <a:t>受</a:t>
            </a:r>
            <a:r>
              <a:rPr lang="ja-JP" altLang="en-US"/>
              <a:t>ける効果。</a:t>
            </a:r>
            <a:endParaRPr lang="en-US" altLang="ja-JP" dirty="0"/>
          </a:p>
          <a:p>
            <a:pPr marL="592696" lvl="1" indent="0">
              <a:buNone/>
            </a:pPr>
            <a:r>
              <a:rPr lang="zh-CN" altLang="en-US" dirty="0"/>
              <a:t>外資系企業</a:t>
            </a:r>
            <a:r>
              <a:rPr lang="ja-JP" altLang="en-US"/>
              <a:t>との</a:t>
            </a:r>
            <a:r>
              <a:rPr lang="zh-CN" altLang="en-US" dirty="0"/>
              <a:t>市場</a:t>
            </a:r>
            <a:r>
              <a:rPr lang="ja-JP" altLang="en-US"/>
              <a:t>シェアの</a:t>
            </a:r>
            <a:r>
              <a:rPr lang="zh-CN" altLang="en-US" dirty="0"/>
              <a:t>奪</a:t>
            </a:r>
            <a:r>
              <a:rPr lang="ja-JP" altLang="en-US"/>
              <a:t>いあいで，</a:t>
            </a:r>
            <a:r>
              <a:rPr lang="zh-CN" altLang="en-US" dirty="0"/>
              <a:t>負</a:t>
            </a:r>
            <a:r>
              <a:rPr lang="ja-JP" altLang="en-US"/>
              <a:t>の</a:t>
            </a:r>
            <a:r>
              <a:rPr lang="zh-CN" altLang="en-US" dirty="0"/>
              <a:t>競争効果</a:t>
            </a:r>
            <a:r>
              <a:rPr lang="ja-JP" altLang="en-US"/>
              <a:t>が</a:t>
            </a:r>
            <a:r>
              <a:rPr lang="zh-CN" altLang="en-US" dirty="0"/>
              <a:t>正</a:t>
            </a:r>
            <a:r>
              <a:rPr lang="ja-JP" altLang="en-US"/>
              <a:t>の</a:t>
            </a:r>
            <a:r>
              <a:rPr lang="zh-CN" altLang="en-US" dirty="0"/>
              <a:t>集積効果</a:t>
            </a:r>
            <a:r>
              <a:rPr lang="ja-JP" altLang="en-US"/>
              <a:t>を</a:t>
            </a:r>
            <a:r>
              <a:rPr lang="zh-CN" altLang="en-US" dirty="0"/>
              <a:t>上回</a:t>
            </a:r>
            <a:r>
              <a:rPr lang="ja-JP" altLang="en-US"/>
              <a:t>り，</a:t>
            </a:r>
            <a:r>
              <a:rPr lang="zh-CN" altLang="en-US" dirty="0"/>
              <a:t>負</a:t>
            </a:r>
            <a:r>
              <a:rPr lang="ja-JP" altLang="en-US"/>
              <a:t>となる</a:t>
            </a:r>
            <a:r>
              <a:rPr lang="zh-CN" altLang="en-US" dirty="0"/>
              <a:t>可能性</a:t>
            </a:r>
          </a:p>
          <a:p>
            <a:pPr marL="0" indent="0">
              <a:buNone/>
            </a:pPr>
            <a:r>
              <a:rPr lang="en-JP" dirty="0"/>
              <a:t>(b) </a:t>
            </a:r>
            <a:r>
              <a:rPr lang="zh-CN" altLang="en-US" dirty="0"/>
              <a:t>垂直的波及効果</a:t>
            </a:r>
            <a:endParaRPr lang="en-US" altLang="zh-CN" dirty="0"/>
          </a:p>
          <a:p>
            <a:pPr marL="592696" lvl="1" indent="0">
              <a:buNone/>
            </a:pPr>
            <a:r>
              <a:rPr lang="zh-CN" altLang="en-US" dirty="0"/>
              <a:t>外資系企業</a:t>
            </a:r>
            <a:r>
              <a:rPr lang="ja-JP" altLang="en-US"/>
              <a:t>と</a:t>
            </a:r>
            <a:r>
              <a:rPr lang="zh-CN" altLang="en-US" dirty="0"/>
              <a:t>取引関係</a:t>
            </a:r>
            <a:r>
              <a:rPr lang="ja-JP" altLang="en-US"/>
              <a:t>にある</a:t>
            </a:r>
            <a:r>
              <a:rPr lang="zh-CN" altLang="en-US" dirty="0"/>
              <a:t>川上産業</a:t>
            </a:r>
            <a:r>
              <a:rPr lang="ja-JP" altLang="en-US"/>
              <a:t>や</a:t>
            </a:r>
            <a:r>
              <a:rPr lang="zh-CN" altLang="en-US" dirty="0"/>
              <a:t>川下産業</a:t>
            </a:r>
            <a:r>
              <a:rPr lang="ja-JP" altLang="en-US"/>
              <a:t>の</a:t>
            </a:r>
            <a:r>
              <a:rPr lang="zh-CN" altLang="en-US" dirty="0"/>
              <a:t>国内企業</a:t>
            </a:r>
            <a:r>
              <a:rPr lang="ja-JP" altLang="en-US"/>
              <a:t>が</a:t>
            </a:r>
            <a:r>
              <a:rPr lang="zh-CN" altLang="en-US" dirty="0"/>
              <a:t>受</a:t>
            </a:r>
            <a:r>
              <a:rPr lang="ja-JP" altLang="en-US"/>
              <a:t>ける効果</a:t>
            </a:r>
            <a:endParaRPr lang="en-US" altLang="ja-JP" dirty="0"/>
          </a:p>
          <a:p>
            <a:pPr marL="592696" lvl="1" indent="0">
              <a:buNone/>
            </a:pPr>
            <a:r>
              <a:rPr lang="zh-CN" altLang="en-US" dirty="0"/>
              <a:t>外資系企業</a:t>
            </a:r>
            <a:r>
              <a:rPr lang="ja-JP" altLang="en-US"/>
              <a:t>から</a:t>
            </a:r>
            <a:r>
              <a:rPr lang="zh-CN" altLang="en-US" dirty="0"/>
              <a:t>負</a:t>
            </a:r>
            <a:r>
              <a:rPr lang="ja-JP" altLang="en-US"/>
              <a:t>の</a:t>
            </a:r>
            <a:r>
              <a:rPr lang="zh-CN" altLang="en-US" dirty="0"/>
              <a:t>競争効果</a:t>
            </a:r>
            <a:r>
              <a:rPr lang="ja-JP" altLang="en-US"/>
              <a:t>を</a:t>
            </a:r>
            <a:r>
              <a:rPr lang="zh-CN" altLang="en-US" dirty="0"/>
              <a:t>上回</a:t>
            </a:r>
            <a:r>
              <a:rPr lang="ja-JP" altLang="en-US"/>
              <a:t>る</a:t>
            </a:r>
            <a:r>
              <a:rPr lang="zh-CN" altLang="en-US" dirty="0"/>
              <a:t>正</a:t>
            </a:r>
            <a:r>
              <a:rPr lang="ja-JP" altLang="en-US"/>
              <a:t>の</a:t>
            </a:r>
            <a:r>
              <a:rPr lang="zh-CN" altLang="en-US" dirty="0"/>
              <a:t>集積効果</a:t>
            </a:r>
            <a:r>
              <a:rPr lang="ja-JP" altLang="en-US"/>
              <a:t>を</a:t>
            </a:r>
            <a:r>
              <a:rPr lang="zh-CN" altLang="en-US" dirty="0"/>
              <a:t>受</a:t>
            </a:r>
            <a:r>
              <a:rPr lang="ja-JP" altLang="en-US"/>
              <a:t>け，</a:t>
            </a:r>
            <a:r>
              <a:rPr lang="zh-CN" altLang="en-US" dirty="0"/>
              <a:t>正</a:t>
            </a:r>
            <a:r>
              <a:rPr lang="ja-JP" altLang="en-US"/>
              <a:t>となる</a:t>
            </a:r>
            <a:r>
              <a:rPr lang="zh-CN" altLang="en-US" dirty="0"/>
              <a:t>可能性</a:t>
            </a:r>
            <a:endParaRPr lang="en-JP" dirty="0"/>
          </a:p>
        </p:txBody>
      </p:sp>
      <p:sp>
        <p:nvSpPr>
          <p:cNvPr id="5" name="Slide Number Placeholder 4">
            <a:extLst>
              <a:ext uri="{FF2B5EF4-FFF2-40B4-BE49-F238E27FC236}">
                <a16:creationId xmlns:a16="http://schemas.microsoft.com/office/drawing/2014/main" id="{F8852632-8A82-DA52-4B76-5B8EB387D3AD}"/>
              </a:ext>
            </a:extLst>
          </p:cNvPr>
          <p:cNvSpPr>
            <a:spLocks noGrp="1"/>
          </p:cNvSpPr>
          <p:nvPr>
            <p:ph type="sldNum" sz="quarter" idx="2"/>
          </p:nvPr>
        </p:nvSpPr>
        <p:spPr/>
        <p:txBody>
          <a:bodyPr/>
          <a:lstStyle/>
          <a:p>
            <a:fld id="{86CB4B4D-7CA3-9044-876B-883B54F8677D}" type="slidenum">
              <a:rPr lang="en-JP" smtClean="0"/>
              <a:t>35</a:t>
            </a:fld>
            <a:endParaRPr lang="en-JP"/>
          </a:p>
        </p:txBody>
      </p:sp>
    </p:spTree>
    <p:extLst>
      <p:ext uri="{BB962C8B-B14F-4D97-AF65-F5344CB8AC3E}">
        <p14:creationId xmlns:p14="http://schemas.microsoft.com/office/powerpoint/2010/main" val="3097908170"/>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0C90D3-A7A1-4566-04DF-AE2F3A7380E0}"/>
              </a:ext>
            </a:extLst>
          </p:cNvPr>
          <p:cNvSpPr>
            <a:spLocks noGrp="1"/>
          </p:cNvSpPr>
          <p:nvPr>
            <p:ph type="title"/>
          </p:nvPr>
        </p:nvSpPr>
        <p:spPr/>
        <p:txBody>
          <a:bodyPr>
            <a:normAutofit/>
          </a:bodyPr>
          <a:lstStyle/>
          <a:p>
            <a:r>
              <a:rPr lang="ja-JP" altLang="en-US" sz="6000" dirty="0"/>
              <a:t>本章の問いの答え</a:t>
            </a:r>
            <a:endParaRPr kumimoji="1" lang="ja-JP" altLang="en-US" sz="6000" dirty="0"/>
          </a:p>
        </p:txBody>
      </p:sp>
      <p:sp>
        <p:nvSpPr>
          <p:cNvPr id="3" name="テキスト プレースホルダー 2">
            <a:extLst>
              <a:ext uri="{FF2B5EF4-FFF2-40B4-BE49-F238E27FC236}">
                <a16:creationId xmlns:a16="http://schemas.microsoft.com/office/drawing/2014/main" id="{6775FAF1-0E50-5E70-E3D4-EC7CBCE3AFDF}"/>
              </a:ext>
            </a:extLst>
          </p:cNvPr>
          <p:cNvSpPr>
            <a:spLocks noGrp="1"/>
          </p:cNvSpPr>
          <p:nvPr>
            <p:ph type="body" idx="1"/>
          </p:nvPr>
        </p:nvSpPr>
        <p:spPr/>
        <p:txBody>
          <a:bodyPr>
            <a:normAutofit lnSpcReduction="10000"/>
          </a:bodyPr>
          <a:lstStyle/>
          <a:p>
            <a:pPr marL="0" indent="0">
              <a:buNone/>
            </a:pPr>
            <a:r>
              <a:rPr kumimoji="1" lang="ja-JP" altLang="en-US" sz="4000"/>
              <a:t>現代経済では、巨大なグローバル企業が部品の国際調達，輸出，海外生産と</a:t>
            </a:r>
            <a:r>
              <a:rPr kumimoji="1" lang="ja-JP" altLang="en-US" sz="4000">
                <a:highlight>
                  <a:srgbClr val="FFFF00"/>
                </a:highlight>
              </a:rPr>
              <a:t>多方面にわたって国際化</a:t>
            </a:r>
            <a:r>
              <a:rPr kumimoji="1" lang="ja-JP" altLang="en-US" sz="4000"/>
              <a:t>し，膨大な数の従業員を雇用し，世界経済に大きな影響を及ぼしている。</a:t>
            </a:r>
            <a:endParaRPr kumimoji="1" lang="en-US" altLang="ja-JP" sz="4000" dirty="0"/>
          </a:p>
          <a:p>
            <a:pPr marL="0" indent="0">
              <a:buNone/>
            </a:pPr>
            <a:r>
              <a:rPr kumimoji="1" lang="ja-JP" altLang="en-US" sz="4000"/>
              <a:t>その根底にあるのは国境を越える</a:t>
            </a:r>
            <a:r>
              <a:rPr kumimoji="1" lang="ja-JP" altLang="en-US" sz="4000">
                <a:highlight>
                  <a:srgbClr val="FFFF00"/>
                </a:highlight>
              </a:rPr>
              <a:t>企業の利潤最大化</a:t>
            </a:r>
            <a:r>
              <a:rPr kumimoji="1" lang="ja-JP" altLang="en-US" sz="4000"/>
              <a:t>。</a:t>
            </a:r>
            <a:endParaRPr kumimoji="1" lang="en-US" altLang="ja-JP" sz="4000" dirty="0"/>
          </a:p>
          <a:p>
            <a:pPr marL="0" indent="0">
              <a:buNone/>
            </a:pPr>
            <a:r>
              <a:rPr kumimoji="1" lang="ja-JP" altLang="en-US" sz="4000"/>
              <a:t>補助金などの政策手段によって</a:t>
            </a:r>
            <a:r>
              <a:rPr kumimoji="1" lang="ja-JP" altLang="en-US" sz="4000">
                <a:highlight>
                  <a:srgbClr val="FFFF00"/>
                </a:highlight>
              </a:rPr>
              <a:t>マスクなど特定の財の国産化</a:t>
            </a:r>
            <a:r>
              <a:rPr kumimoji="1" lang="ja-JP" altLang="en-US" sz="4000"/>
              <a:t>を促す政策が，日本企業の最適化行動を歪めることを通じて，グローバルな企業間競争において日本企業を不利にしないか慎重な検討が求められる。</a:t>
            </a:r>
            <a:endParaRPr kumimoji="1" lang="ja-JP" altLang="en-US" sz="4000" dirty="0"/>
          </a:p>
        </p:txBody>
      </p:sp>
      <p:sp>
        <p:nvSpPr>
          <p:cNvPr id="5" name="Slide Number Placeholder 4">
            <a:extLst>
              <a:ext uri="{FF2B5EF4-FFF2-40B4-BE49-F238E27FC236}">
                <a16:creationId xmlns:a16="http://schemas.microsoft.com/office/drawing/2014/main" id="{4A9373D9-8A4D-8A93-EBAE-EA4C6C2FD7BE}"/>
              </a:ext>
            </a:extLst>
          </p:cNvPr>
          <p:cNvSpPr>
            <a:spLocks noGrp="1"/>
          </p:cNvSpPr>
          <p:nvPr>
            <p:ph type="sldNum" sz="quarter" idx="2"/>
          </p:nvPr>
        </p:nvSpPr>
        <p:spPr/>
        <p:txBody>
          <a:bodyPr/>
          <a:lstStyle/>
          <a:p>
            <a:fld id="{86CB4B4D-7CA3-9044-876B-883B54F8677D}" type="slidenum">
              <a:rPr lang="en-JP" smtClean="0"/>
              <a:t>36</a:t>
            </a:fld>
            <a:endParaRPr lang="en-JP"/>
          </a:p>
        </p:txBody>
      </p:sp>
    </p:spTree>
    <p:extLst>
      <p:ext uri="{BB962C8B-B14F-4D97-AF65-F5344CB8AC3E}">
        <p14:creationId xmlns:p14="http://schemas.microsoft.com/office/powerpoint/2010/main" val="10930511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C754D2-5F91-6C6B-BDB4-0BB6B0ACE8C7}"/>
              </a:ext>
            </a:extLst>
          </p:cNvPr>
          <p:cNvSpPr>
            <a:spLocks noGrp="1"/>
          </p:cNvSpPr>
          <p:nvPr>
            <p:ph type="title"/>
          </p:nvPr>
        </p:nvSpPr>
        <p:spPr>
          <a:xfrm>
            <a:off x="1270039" y="518160"/>
            <a:ext cx="13543241" cy="1432560"/>
          </a:xfrm>
        </p:spPr>
        <p:txBody>
          <a:bodyPr>
            <a:normAutofit/>
          </a:bodyPr>
          <a:lstStyle/>
          <a:p>
            <a:r>
              <a:rPr lang="en-US" altLang="ja-JP" sz="6000" dirty="0"/>
              <a:t>1 </a:t>
            </a:r>
            <a:r>
              <a:rPr lang="ja-JP" altLang="en-US" sz="6000" dirty="0"/>
              <a:t>グローバル企業</a:t>
            </a:r>
            <a:endParaRPr kumimoji="1" lang="ja-JP" altLang="en-US" sz="6000" dirty="0"/>
          </a:p>
        </p:txBody>
      </p:sp>
      <p:sp>
        <p:nvSpPr>
          <p:cNvPr id="5" name="Slide Number Placeholder 4">
            <a:extLst>
              <a:ext uri="{FF2B5EF4-FFF2-40B4-BE49-F238E27FC236}">
                <a16:creationId xmlns:a16="http://schemas.microsoft.com/office/drawing/2014/main" id="{3CBFDA51-750E-56D9-4B9D-61847047E470}"/>
              </a:ext>
            </a:extLst>
          </p:cNvPr>
          <p:cNvSpPr>
            <a:spLocks noGrp="1"/>
          </p:cNvSpPr>
          <p:nvPr>
            <p:ph type="sldNum" sz="quarter" idx="2"/>
          </p:nvPr>
        </p:nvSpPr>
        <p:spPr/>
        <p:txBody>
          <a:bodyPr/>
          <a:lstStyle/>
          <a:p>
            <a:fld id="{86CB4B4D-7CA3-9044-876B-883B54F8677D}" type="slidenum">
              <a:rPr lang="en-JP" smtClean="0"/>
              <a:t>4</a:t>
            </a:fld>
            <a:endParaRPr lang="en-JP"/>
          </a:p>
        </p:txBody>
      </p:sp>
      <p:sp>
        <p:nvSpPr>
          <p:cNvPr id="7" name="TextBox 6">
            <a:extLst>
              <a:ext uri="{FF2B5EF4-FFF2-40B4-BE49-F238E27FC236}">
                <a16:creationId xmlns:a16="http://schemas.microsoft.com/office/drawing/2014/main" id="{807E0411-8544-040D-C9CC-2838808C91C4}"/>
              </a:ext>
            </a:extLst>
          </p:cNvPr>
          <p:cNvSpPr txBox="1"/>
          <p:nvPr/>
        </p:nvSpPr>
        <p:spPr>
          <a:xfrm>
            <a:off x="709771" y="2823200"/>
            <a:ext cx="15920720" cy="61863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JP" sz="4400" u="sng" dirty="0">
                <a:highlight>
                  <a:srgbClr val="FFFF00"/>
                </a:highlight>
                <a:latin typeface="MS PGothic" panose="020B0600070205080204" pitchFamily="34" charset="-128"/>
                <a:ea typeface="MS PGothic" panose="020B0600070205080204" pitchFamily="34" charset="-128"/>
              </a:rPr>
              <a:t>グローバル企業</a:t>
            </a:r>
            <a:r>
              <a:rPr lang="en-JP" sz="4400" u="sng" dirty="0">
                <a:latin typeface="MS PGothic" panose="020B0600070205080204" pitchFamily="34" charset="-128"/>
                <a:ea typeface="MS PGothic" panose="020B0600070205080204" pitchFamily="34" charset="-128"/>
              </a:rPr>
              <a:t>（現代の大企業）</a:t>
            </a:r>
          </a:p>
          <a:p>
            <a:pPr algn="l"/>
            <a:r>
              <a:rPr lang="ja-JP" altLang="en-US" sz="4400" dirty="0">
                <a:latin typeface="MS PGothic" panose="020B0600070205080204" pitchFamily="34" charset="-128"/>
                <a:ea typeface="MS PGothic" panose="020B0600070205080204" pitchFamily="34" charset="-128"/>
              </a:rPr>
              <a:t>　</a:t>
            </a:r>
            <a:r>
              <a:rPr lang="en-JP" sz="4400" dirty="0">
                <a:latin typeface="MS PGothic" panose="020B0600070205080204" pitchFamily="34" charset="-128"/>
                <a:ea typeface="MS PGothic" panose="020B0600070205080204" pitchFamily="34" charset="-128"/>
              </a:rPr>
              <a:t>輸出・輸入・現地生産などと</a:t>
            </a:r>
            <a:r>
              <a:rPr lang="en-JP" sz="4400" dirty="0">
                <a:highlight>
                  <a:srgbClr val="FFFF00"/>
                </a:highlight>
                <a:latin typeface="MS PGothic" panose="020B0600070205080204" pitchFamily="34" charset="-128"/>
                <a:ea typeface="MS PGothic" panose="020B0600070205080204" pitchFamily="34" charset="-128"/>
              </a:rPr>
              <a:t>多方面に国際化</a:t>
            </a:r>
            <a:r>
              <a:rPr lang="en-JP" sz="4400" dirty="0">
                <a:latin typeface="MS PGothic" panose="020B0600070205080204" pitchFamily="34" charset="-128"/>
                <a:ea typeface="MS PGothic" panose="020B0600070205080204" pitchFamily="34" charset="-128"/>
              </a:rPr>
              <a:t> している企業</a:t>
            </a:r>
          </a:p>
          <a:p>
            <a:pPr algn="l"/>
            <a:r>
              <a:rPr lang="ja-JP" altLang="en-US" sz="4400">
                <a:latin typeface="MS PGothic" panose="020B0600070205080204" pitchFamily="34" charset="-128"/>
                <a:ea typeface="MS PGothic" panose="020B0600070205080204" pitchFamily="34" charset="-128"/>
              </a:rPr>
              <a:t>　・</a:t>
            </a:r>
            <a:r>
              <a:rPr lang="en-JP" sz="4400" dirty="0">
                <a:latin typeface="MS PGothic" panose="020B0600070205080204" pitchFamily="34" charset="-128"/>
                <a:ea typeface="MS PGothic" panose="020B0600070205080204" pitchFamily="34" charset="-128"/>
              </a:rPr>
              <a:t>外国から財を調達・輸入</a:t>
            </a:r>
          </a:p>
          <a:p>
            <a:pPr lvl="5" indent="0" algn="l"/>
            <a:r>
              <a:rPr lang="ja-JP" altLang="en-US" sz="4400">
                <a:latin typeface="MS PGothic" panose="020B0600070205080204" pitchFamily="34" charset="-128"/>
                <a:ea typeface="MS PGothic" panose="020B0600070205080204" pitchFamily="34" charset="-128"/>
              </a:rPr>
              <a:t>　・</a:t>
            </a:r>
            <a:r>
              <a:rPr lang="en-JP" sz="4400" dirty="0">
                <a:latin typeface="MS PGothic" panose="020B0600070205080204" pitchFamily="34" charset="-128"/>
                <a:ea typeface="MS PGothic" panose="020B0600070205080204" pitchFamily="34" charset="-128"/>
              </a:rPr>
              <a:t>外国へ自社製品を 輸出</a:t>
            </a:r>
          </a:p>
          <a:p>
            <a:pPr lvl="5" indent="0" algn="l"/>
            <a:r>
              <a:rPr lang="ja-JP" altLang="en-US" sz="4400">
                <a:latin typeface="MS PGothic" panose="020B0600070205080204" pitchFamily="34" charset="-128"/>
                <a:ea typeface="MS PGothic" panose="020B0600070205080204" pitchFamily="34" charset="-128"/>
              </a:rPr>
              <a:t>　・</a:t>
            </a:r>
            <a:r>
              <a:rPr lang="en-JP" sz="4400" dirty="0">
                <a:latin typeface="MS PGothic" panose="020B0600070205080204" pitchFamily="34" charset="-128"/>
                <a:ea typeface="MS PGothic" panose="020B0600070205080204" pitchFamily="34" charset="-128"/>
              </a:rPr>
              <a:t>外国で現地生産した自社製品を消費者に供給</a:t>
            </a:r>
          </a:p>
          <a:p>
            <a:pPr algn="l"/>
            <a:endParaRPr lang="en-JP" sz="4400" dirty="0">
              <a:latin typeface="MS PGothic" panose="020B0600070205080204" pitchFamily="34" charset="-128"/>
              <a:ea typeface="MS PGothic" panose="020B0600070205080204" pitchFamily="34" charset="-128"/>
            </a:endParaRPr>
          </a:p>
          <a:p>
            <a:pPr algn="l"/>
            <a:r>
              <a:rPr lang="en-JP" sz="4400" dirty="0">
                <a:latin typeface="MS PGothic" panose="020B0600070205080204" pitchFamily="34" charset="-128"/>
                <a:ea typeface="MS PGothic" panose="020B0600070205080204" pitchFamily="34" charset="-128"/>
              </a:rPr>
              <a:t>一握りのグローバル企業が，市場において多くのシェアを有する。 </a:t>
            </a:r>
          </a:p>
          <a:p>
            <a:pPr algn="l"/>
            <a:r>
              <a:rPr lang="en-JP" sz="4400" dirty="0">
                <a:latin typeface="MS PGothic" panose="020B0600070205080204" pitchFamily="34" charset="-128"/>
                <a:ea typeface="MS PGothic" panose="020B0600070205080204" pitchFamily="34" charset="-128"/>
              </a:rPr>
              <a:t>グローバル企業は</a:t>
            </a:r>
            <a:r>
              <a:rPr lang="en-JP" sz="4400" dirty="0">
                <a:highlight>
                  <a:srgbClr val="FFFF00"/>
                </a:highlight>
                <a:latin typeface="MS PGothic" panose="020B0600070205080204" pitchFamily="34" charset="-128"/>
                <a:ea typeface="MS PGothic" panose="020B0600070205080204" pitchFamily="34" charset="-128"/>
              </a:rPr>
              <a:t>生産性</a:t>
            </a:r>
            <a:r>
              <a:rPr lang="en-JP" sz="4400" dirty="0">
                <a:latin typeface="MS PGothic" panose="020B0600070205080204" pitchFamily="34" charset="-128"/>
                <a:ea typeface="MS PGothic" panose="020B0600070205080204" pitchFamily="34" charset="-128"/>
              </a:rPr>
              <a:t>が高く，雇用者数が大きく，売上高や付加価値額が大きく，賃金が高い。</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31DBFF58-48FC-485D-9A96-8E0FC5F81836}"/>
                  </a:ext>
                </a:extLst>
              </p14:cNvPr>
              <p14:cNvContentPartPr/>
              <p14:nvPr/>
            </p14:nvContentPartPr>
            <p14:xfrm>
              <a:off x="4897942" y="8652131"/>
              <a:ext cx="2509200" cy="6840"/>
            </p14:xfrm>
          </p:contentPart>
        </mc:Choice>
        <mc:Fallback>
          <p:pic>
            <p:nvPicPr>
              <p:cNvPr id="3" name="Ink 2">
                <a:extLst>
                  <a:ext uri="{FF2B5EF4-FFF2-40B4-BE49-F238E27FC236}">
                    <a16:creationId xmlns:a16="http://schemas.microsoft.com/office/drawing/2014/main" id="{31DBFF58-48FC-485D-9A96-8E0FC5F81836}"/>
                  </a:ext>
                </a:extLst>
              </p:cNvPr>
              <p:cNvPicPr/>
              <p:nvPr/>
            </p:nvPicPr>
            <p:blipFill>
              <a:blip r:embed="rId3"/>
              <a:stretch>
                <a:fillRect/>
              </a:stretch>
            </p:blipFill>
            <p:spPr>
              <a:xfrm>
                <a:off x="4861942" y="8580491"/>
                <a:ext cx="25808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7E227C60-F93B-D623-7FC9-A61D4FB155C4}"/>
                  </a:ext>
                </a:extLst>
              </p14:cNvPr>
              <p14:cNvContentPartPr/>
              <p14:nvPr/>
            </p14:nvContentPartPr>
            <p14:xfrm>
              <a:off x="5200702" y="8065691"/>
              <a:ext cx="3029760" cy="27000"/>
            </p14:xfrm>
          </p:contentPart>
        </mc:Choice>
        <mc:Fallback>
          <p:pic>
            <p:nvPicPr>
              <p:cNvPr id="4" name="Ink 3">
                <a:extLst>
                  <a:ext uri="{FF2B5EF4-FFF2-40B4-BE49-F238E27FC236}">
                    <a16:creationId xmlns:a16="http://schemas.microsoft.com/office/drawing/2014/main" id="{7E227C60-F93B-D623-7FC9-A61D4FB155C4}"/>
                  </a:ext>
                </a:extLst>
              </p:cNvPr>
              <p:cNvPicPr/>
              <p:nvPr/>
            </p:nvPicPr>
            <p:blipFill>
              <a:blip r:embed="rId5"/>
              <a:stretch>
                <a:fillRect/>
              </a:stretch>
            </p:blipFill>
            <p:spPr>
              <a:xfrm>
                <a:off x="5165062" y="7994051"/>
                <a:ext cx="3101400" cy="170640"/>
              </a:xfrm>
              <a:prstGeom prst="rect">
                <a:avLst/>
              </a:prstGeom>
            </p:spPr>
          </p:pic>
        </mc:Fallback>
      </mc:AlternateContent>
    </p:spTree>
    <p:extLst>
      <p:ext uri="{BB962C8B-B14F-4D97-AF65-F5344CB8AC3E}">
        <p14:creationId xmlns:p14="http://schemas.microsoft.com/office/powerpoint/2010/main" val="327782976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567D5A-B2DD-12D0-8541-8F0C366CEB50}"/>
              </a:ext>
            </a:extLst>
          </p:cNvPr>
          <p:cNvSpPr>
            <a:spLocks noGrp="1"/>
          </p:cNvSpPr>
          <p:nvPr>
            <p:ph type="title"/>
          </p:nvPr>
        </p:nvSpPr>
        <p:spPr/>
        <p:txBody>
          <a:bodyPr>
            <a:noAutofit/>
          </a:bodyPr>
          <a:lstStyle/>
          <a:p>
            <a:r>
              <a:rPr lang="en-US" altLang="ja-JP" sz="6400" dirty="0"/>
              <a:t>2 </a:t>
            </a:r>
            <a:r>
              <a:rPr lang="ja-JP" altLang="en-US" sz="6400" dirty="0"/>
              <a:t>なぜ企業は外国直接投資を行うのか</a:t>
            </a:r>
            <a:endParaRPr kumimoji="1" lang="ja-JP" altLang="en-US" sz="6400" dirty="0"/>
          </a:p>
        </p:txBody>
      </p:sp>
      <p:sp>
        <p:nvSpPr>
          <p:cNvPr id="3" name="テキスト プレースホルダー 2">
            <a:extLst>
              <a:ext uri="{FF2B5EF4-FFF2-40B4-BE49-F238E27FC236}">
                <a16:creationId xmlns:a16="http://schemas.microsoft.com/office/drawing/2014/main" id="{E66050D6-DD67-2862-F23C-AC694BDC757F}"/>
              </a:ext>
            </a:extLst>
          </p:cNvPr>
          <p:cNvSpPr>
            <a:spLocks noGrp="1"/>
          </p:cNvSpPr>
          <p:nvPr>
            <p:ph type="body" idx="1"/>
          </p:nvPr>
        </p:nvSpPr>
        <p:spPr/>
        <p:txBody>
          <a:bodyPr/>
          <a:lstStyle/>
          <a:p>
            <a:pPr marL="0" indent="0">
              <a:buNone/>
            </a:pPr>
            <a:r>
              <a:rPr lang="ja-JP" altLang="en-US" u="sng" dirty="0">
                <a:highlight>
                  <a:srgbClr val="FFFF00"/>
                </a:highlight>
              </a:rPr>
              <a:t>外国直接投資（</a:t>
            </a:r>
            <a:r>
              <a:rPr lang="de-DE" altLang="ja-JP" u="sng" dirty="0" err="1">
                <a:highlight>
                  <a:srgbClr val="FFFF00"/>
                </a:highlight>
              </a:rPr>
              <a:t>foreign</a:t>
            </a:r>
            <a:r>
              <a:rPr lang="de-DE" altLang="ja-JP" u="sng" dirty="0">
                <a:highlight>
                  <a:srgbClr val="FFFF00"/>
                </a:highlight>
              </a:rPr>
              <a:t> </a:t>
            </a:r>
            <a:r>
              <a:rPr lang="de-DE" altLang="ja-JP" u="sng" dirty="0" err="1">
                <a:highlight>
                  <a:srgbClr val="FFFF00"/>
                </a:highlight>
              </a:rPr>
              <a:t>direct</a:t>
            </a:r>
            <a:r>
              <a:rPr lang="de-DE" altLang="ja-JP" u="sng" dirty="0">
                <a:highlight>
                  <a:srgbClr val="FFFF00"/>
                </a:highlight>
              </a:rPr>
              <a:t> </a:t>
            </a:r>
            <a:r>
              <a:rPr lang="de-DE" altLang="ja-JP" u="sng" dirty="0" err="1">
                <a:highlight>
                  <a:srgbClr val="FFFF00"/>
                </a:highlight>
              </a:rPr>
              <a:t>investment</a:t>
            </a:r>
            <a:r>
              <a:rPr lang="de-DE" altLang="ja-JP" u="sng" dirty="0">
                <a:highlight>
                  <a:srgbClr val="FFFF00"/>
                </a:highlight>
              </a:rPr>
              <a:t>: FDI</a:t>
            </a:r>
            <a:r>
              <a:rPr lang="ja-JP" altLang="en-US" u="sng" dirty="0">
                <a:highlight>
                  <a:srgbClr val="FFFF00"/>
                </a:highlight>
              </a:rPr>
              <a:t>）</a:t>
            </a:r>
            <a:endParaRPr lang="en-US" altLang="ja-JP" u="sng" dirty="0">
              <a:highlight>
                <a:srgbClr val="FFFF00"/>
              </a:highlight>
            </a:endParaRPr>
          </a:p>
          <a:p>
            <a:pPr marL="592696" lvl="1" indent="0">
              <a:buNone/>
            </a:pPr>
            <a:r>
              <a:rPr lang="ja-JP" altLang="en-US" dirty="0">
                <a:highlight>
                  <a:srgbClr val="FFFF00"/>
                </a:highlight>
              </a:rPr>
              <a:t>経営権の取得</a:t>
            </a:r>
            <a:r>
              <a:rPr lang="ja-JP" altLang="en-US" dirty="0"/>
              <a:t>を伴う外国への投資</a:t>
            </a:r>
            <a:endParaRPr lang="en-US" altLang="ja-JP" dirty="0"/>
          </a:p>
          <a:p>
            <a:pPr marL="592696" lvl="1" indent="0">
              <a:buNone/>
            </a:pPr>
            <a:r>
              <a:rPr lang="en-US" altLang="ja-JP" dirty="0"/>
              <a:t>OECD</a:t>
            </a:r>
            <a:r>
              <a:rPr lang="ja-JP" altLang="en-US" dirty="0"/>
              <a:t>の基準では、</a:t>
            </a:r>
            <a:r>
              <a:rPr lang="ja-JP" altLang="en-US" dirty="0">
                <a:highlight>
                  <a:srgbClr val="FFFF00"/>
                </a:highlight>
              </a:rPr>
              <a:t>出資比率</a:t>
            </a:r>
            <a:r>
              <a:rPr lang="en-US" altLang="ja-JP" dirty="0">
                <a:highlight>
                  <a:srgbClr val="FFFF00"/>
                </a:highlight>
              </a:rPr>
              <a:t>10%</a:t>
            </a:r>
            <a:r>
              <a:rPr lang="ja-JP" altLang="en-US" dirty="0">
                <a:highlight>
                  <a:srgbClr val="FFFF00"/>
                </a:highlight>
              </a:rPr>
              <a:t>以上</a:t>
            </a:r>
            <a:r>
              <a:rPr lang="ja-JP" altLang="en-US" dirty="0"/>
              <a:t>の外国投資が直接投資に分類される。</a:t>
            </a:r>
            <a:endParaRPr lang="en-US" altLang="ja-JP" dirty="0"/>
          </a:p>
          <a:p>
            <a:pPr marL="592696" lvl="1" indent="0">
              <a:buNone/>
            </a:pPr>
            <a:r>
              <a:rPr lang="ja-JP" altLang="en-US" dirty="0"/>
              <a:t>企業が、外国に外国直接投資を行い、外国子会社を設立すると、</a:t>
            </a:r>
            <a:r>
              <a:rPr lang="ja-JP" altLang="en-US" dirty="0">
                <a:highlight>
                  <a:srgbClr val="FFFF00"/>
                </a:highlight>
              </a:rPr>
              <a:t>多国籍企業（</a:t>
            </a:r>
            <a:r>
              <a:rPr lang="en-US" altLang="ja-JP" dirty="0">
                <a:highlight>
                  <a:srgbClr val="FFFF00"/>
                </a:highlight>
              </a:rPr>
              <a:t>Multinational </a:t>
            </a:r>
            <a:r>
              <a:rPr lang="en-US" altLang="ja-JP" dirty="0">
                <a:solidFill>
                  <a:srgbClr val="0000FF"/>
                </a:solidFill>
                <a:highlight>
                  <a:srgbClr val="FFFF00"/>
                </a:highlight>
              </a:rPr>
              <a:t>Enterprise</a:t>
            </a:r>
            <a:r>
              <a:rPr lang="en-US" altLang="ja-JP" dirty="0">
                <a:highlight>
                  <a:srgbClr val="FFFF00"/>
                </a:highlight>
              </a:rPr>
              <a:t>: MNE</a:t>
            </a:r>
            <a:r>
              <a:rPr lang="ja-JP" altLang="en-US" dirty="0">
                <a:highlight>
                  <a:srgbClr val="FFFF00"/>
                </a:highlight>
              </a:rPr>
              <a:t>）</a:t>
            </a:r>
            <a:r>
              <a:rPr lang="ja-JP" altLang="en-US" dirty="0"/>
              <a:t>になる。</a:t>
            </a:r>
            <a:endParaRPr lang="en-US" altLang="ja-JP" dirty="0"/>
          </a:p>
        </p:txBody>
      </p:sp>
      <p:sp>
        <p:nvSpPr>
          <p:cNvPr id="5" name="Slide Number Placeholder 4">
            <a:extLst>
              <a:ext uri="{FF2B5EF4-FFF2-40B4-BE49-F238E27FC236}">
                <a16:creationId xmlns:a16="http://schemas.microsoft.com/office/drawing/2014/main" id="{716A9E46-A9E9-F8B9-36D6-F4F6AEEFC2E8}"/>
              </a:ext>
            </a:extLst>
          </p:cNvPr>
          <p:cNvSpPr>
            <a:spLocks noGrp="1"/>
          </p:cNvSpPr>
          <p:nvPr>
            <p:ph type="sldNum" sz="quarter" idx="2"/>
          </p:nvPr>
        </p:nvSpPr>
        <p:spPr/>
        <p:txBody>
          <a:bodyPr/>
          <a:lstStyle/>
          <a:p>
            <a:fld id="{86CB4B4D-7CA3-9044-876B-883B54F8677D}" type="slidenum">
              <a:rPr lang="en-JP" smtClean="0"/>
              <a:t>5</a:t>
            </a:fld>
            <a:endParaRPr lang="en-JP"/>
          </a:p>
        </p:txBody>
      </p:sp>
    </p:spTree>
    <p:extLst>
      <p:ext uri="{BB962C8B-B14F-4D97-AF65-F5344CB8AC3E}">
        <p14:creationId xmlns:p14="http://schemas.microsoft.com/office/powerpoint/2010/main" val="92312976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5A02BF-7AD9-0B6E-A254-3B012AABF276}"/>
              </a:ext>
            </a:extLst>
          </p:cNvPr>
          <p:cNvSpPr>
            <a:spLocks noGrp="1"/>
          </p:cNvSpPr>
          <p:nvPr>
            <p:ph type="title"/>
          </p:nvPr>
        </p:nvSpPr>
        <p:spPr/>
        <p:txBody>
          <a:bodyPr>
            <a:normAutofit/>
          </a:bodyPr>
          <a:lstStyle/>
          <a:p>
            <a:r>
              <a:rPr lang="ja-JP" altLang="en-US" sz="6000" dirty="0"/>
              <a:t>垂直的外国直接投資</a:t>
            </a:r>
            <a:endParaRPr kumimoji="1" lang="ja-JP" altLang="en-US" sz="6000" dirty="0"/>
          </a:p>
        </p:txBody>
      </p:sp>
      <p:sp>
        <p:nvSpPr>
          <p:cNvPr id="3" name="テキスト プレースホルダー 2">
            <a:extLst>
              <a:ext uri="{FF2B5EF4-FFF2-40B4-BE49-F238E27FC236}">
                <a16:creationId xmlns:a16="http://schemas.microsoft.com/office/drawing/2014/main" id="{7A1CC25C-DEF4-EF84-36D0-39590E764606}"/>
              </a:ext>
            </a:extLst>
          </p:cNvPr>
          <p:cNvSpPr>
            <a:spLocks noGrp="1"/>
          </p:cNvSpPr>
          <p:nvPr>
            <p:ph type="body" idx="1"/>
          </p:nvPr>
        </p:nvSpPr>
        <p:spPr/>
        <p:txBody>
          <a:bodyPr>
            <a:normAutofit fontScale="70000" lnSpcReduction="20000"/>
          </a:bodyPr>
          <a:lstStyle/>
          <a:p>
            <a:pPr marL="0" indent="0">
              <a:buNone/>
            </a:pPr>
            <a:r>
              <a:rPr lang="ja-JP" altLang="en-US" dirty="0">
                <a:highlight>
                  <a:srgbClr val="FFFF00"/>
                </a:highlight>
              </a:rPr>
              <a:t>垂直的</a:t>
            </a:r>
            <a:r>
              <a:rPr lang="ja-JP" altLang="en-US" dirty="0"/>
              <a:t>外国</a:t>
            </a:r>
            <a:r>
              <a:rPr lang="ja-JP" altLang="en-US"/>
              <a:t>直接投資（</a:t>
            </a:r>
            <a:r>
              <a:rPr lang="en-US" altLang="ja-JP" dirty="0"/>
              <a:t>vertical FDI</a:t>
            </a:r>
            <a:r>
              <a:rPr lang="ja-JP" altLang="en-US"/>
              <a:t>）</a:t>
            </a:r>
            <a:endParaRPr lang="en-US" altLang="ja-JP" dirty="0"/>
          </a:p>
          <a:p>
            <a:r>
              <a:rPr lang="ja-JP" altLang="en-US">
                <a:highlight>
                  <a:srgbClr val="FFFF00"/>
                </a:highlight>
              </a:rPr>
              <a:t>生産</a:t>
            </a:r>
            <a:r>
              <a:rPr lang="ja-JP" altLang="en-US" dirty="0">
                <a:highlight>
                  <a:srgbClr val="FFFF00"/>
                </a:highlight>
              </a:rPr>
              <a:t>費用を節約</a:t>
            </a:r>
            <a:r>
              <a:rPr lang="ja-JP" altLang="en-US" dirty="0"/>
              <a:t>する目的で行われる外国</a:t>
            </a:r>
            <a:r>
              <a:rPr lang="ja-JP" altLang="en-US"/>
              <a:t>直接投資</a:t>
            </a:r>
            <a:endParaRPr lang="en-US" altLang="ja-JP" dirty="0"/>
          </a:p>
          <a:p>
            <a:r>
              <a:rPr lang="zh-CN" altLang="en-US" dirty="0"/>
              <a:t>「生産費用節約型」</a:t>
            </a:r>
            <a:endParaRPr lang="en-US" altLang="ja-JP" dirty="0"/>
          </a:p>
          <a:p>
            <a:pPr marL="0" indent="0">
              <a:buNone/>
            </a:pPr>
            <a:r>
              <a:rPr kumimoji="1" lang="ja-JP" altLang="en-US" dirty="0"/>
              <a:t>例）</a:t>
            </a:r>
            <a:r>
              <a:rPr lang="ja-JP" altLang="en-US" dirty="0"/>
              <a:t>アイリスオーヤマ</a:t>
            </a:r>
            <a:endParaRPr kumimoji="1" lang="en-US" altLang="ja-JP" dirty="0"/>
          </a:p>
          <a:p>
            <a:pPr marL="0" indent="0">
              <a:buNone/>
            </a:pPr>
            <a:r>
              <a:rPr lang="ja-JP" altLang="en-US" dirty="0"/>
              <a:t>アイリスオーヤマがマスク生産のために行った中国への投資</a:t>
            </a:r>
            <a:endParaRPr kumimoji="1" lang="ja-JP" altLang="en-US" dirty="0"/>
          </a:p>
          <a:p>
            <a:pPr marL="0" indent="0">
              <a:buNone/>
            </a:pPr>
            <a:r>
              <a:rPr lang="ja-JP" altLang="en-US" dirty="0"/>
              <a:t>垂直的外国直接投資に基づく海外生産は，安価なマスク を日本に供給することを可能にしている。</a:t>
            </a:r>
            <a:endParaRPr kumimoji="1" lang="ja-JP" altLang="en-US" dirty="0"/>
          </a:p>
        </p:txBody>
      </p:sp>
      <p:sp>
        <p:nvSpPr>
          <p:cNvPr id="5" name="Slide Number Placeholder 4">
            <a:extLst>
              <a:ext uri="{FF2B5EF4-FFF2-40B4-BE49-F238E27FC236}">
                <a16:creationId xmlns:a16="http://schemas.microsoft.com/office/drawing/2014/main" id="{6FA3177B-4271-6F81-06F6-6ED04D9751CD}"/>
              </a:ext>
            </a:extLst>
          </p:cNvPr>
          <p:cNvSpPr>
            <a:spLocks noGrp="1"/>
          </p:cNvSpPr>
          <p:nvPr>
            <p:ph type="sldNum" sz="quarter" idx="2"/>
          </p:nvPr>
        </p:nvSpPr>
        <p:spPr/>
        <p:txBody>
          <a:bodyPr/>
          <a:lstStyle/>
          <a:p>
            <a:fld id="{86CB4B4D-7CA3-9044-876B-883B54F8677D}" type="slidenum">
              <a:rPr lang="en-JP" smtClean="0"/>
              <a:t>6</a:t>
            </a:fld>
            <a:endParaRPr lang="en-JP"/>
          </a:p>
        </p:txBody>
      </p:sp>
    </p:spTree>
    <p:extLst>
      <p:ext uri="{BB962C8B-B14F-4D97-AF65-F5344CB8AC3E}">
        <p14:creationId xmlns:p14="http://schemas.microsoft.com/office/powerpoint/2010/main" val="16182631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306E4F5F-3DBB-5E88-BC81-4429F4ED8455}"/>
              </a:ext>
            </a:extLst>
          </p:cNvPr>
          <p:cNvSpPr>
            <a:spLocks noGrp="1"/>
          </p:cNvSpPr>
          <p:nvPr>
            <p:ph type="body" idx="1"/>
          </p:nvPr>
        </p:nvSpPr>
        <p:spPr>
          <a:xfrm>
            <a:off x="1036470" y="8229437"/>
            <a:ext cx="13022224" cy="1066963"/>
          </a:xfrm>
        </p:spPr>
        <p:txBody>
          <a:bodyPr/>
          <a:lstStyle/>
          <a:p>
            <a:pPr marL="0" indent="0">
              <a:buNone/>
            </a:pPr>
            <a:r>
              <a:rPr lang="ja-JP" altLang="en-US" dirty="0"/>
              <a:t>垂直的外国直接投資には逆輸入が伴う。</a:t>
            </a:r>
            <a:endParaRPr kumimoji="1" lang="ja-JP" altLang="en-US" dirty="0"/>
          </a:p>
        </p:txBody>
      </p:sp>
      <p:pic>
        <p:nvPicPr>
          <p:cNvPr id="5" name="Picture 4" descr="Diagram&#10;&#10;Description automatically generated">
            <a:extLst>
              <a:ext uri="{FF2B5EF4-FFF2-40B4-BE49-F238E27FC236}">
                <a16:creationId xmlns:a16="http://schemas.microsoft.com/office/drawing/2014/main" id="{F6BF9EA8-0653-44AD-5838-DFFA58602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422" y="152743"/>
            <a:ext cx="13845192" cy="8400288"/>
          </a:xfrm>
          <a:prstGeom prst="rect">
            <a:avLst/>
          </a:prstGeom>
        </p:spPr>
      </p:pic>
      <p:sp>
        <p:nvSpPr>
          <p:cNvPr id="2" name="Slide Number Placeholder 1">
            <a:extLst>
              <a:ext uri="{FF2B5EF4-FFF2-40B4-BE49-F238E27FC236}">
                <a16:creationId xmlns:a16="http://schemas.microsoft.com/office/drawing/2014/main" id="{AFC51385-7388-54D5-010C-D84501B27B5D}"/>
              </a:ext>
            </a:extLst>
          </p:cNvPr>
          <p:cNvSpPr>
            <a:spLocks noGrp="1"/>
          </p:cNvSpPr>
          <p:nvPr>
            <p:ph type="sldNum" sz="quarter" idx="2"/>
          </p:nvPr>
        </p:nvSpPr>
        <p:spPr/>
        <p:txBody>
          <a:bodyPr/>
          <a:lstStyle/>
          <a:p>
            <a:fld id="{86CB4B4D-7CA3-9044-876B-883B54F8677D}" type="slidenum">
              <a:rPr lang="en-JP" smtClean="0"/>
              <a:t>7</a:t>
            </a:fld>
            <a:endParaRPr lang="en-JP"/>
          </a:p>
        </p:txBody>
      </p:sp>
    </p:spTree>
    <p:extLst>
      <p:ext uri="{BB962C8B-B14F-4D97-AF65-F5344CB8AC3E}">
        <p14:creationId xmlns:p14="http://schemas.microsoft.com/office/powerpoint/2010/main" val="14231548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7789-611C-FB53-BEBA-A3C64B89535E}"/>
              </a:ext>
            </a:extLst>
          </p:cNvPr>
          <p:cNvSpPr>
            <a:spLocks noGrp="1"/>
          </p:cNvSpPr>
          <p:nvPr>
            <p:ph type="title"/>
          </p:nvPr>
        </p:nvSpPr>
        <p:spPr/>
        <p:txBody>
          <a:bodyPr>
            <a:normAutofit/>
          </a:bodyPr>
          <a:lstStyle/>
          <a:p>
            <a:r>
              <a:rPr kumimoji="1" lang="ja-JP" altLang="en-US" sz="6000" dirty="0"/>
              <a:t>企業内貿易</a:t>
            </a:r>
          </a:p>
        </p:txBody>
      </p:sp>
      <p:sp>
        <p:nvSpPr>
          <p:cNvPr id="3" name="テキスト プレースホルダー 2">
            <a:extLst>
              <a:ext uri="{FF2B5EF4-FFF2-40B4-BE49-F238E27FC236}">
                <a16:creationId xmlns:a16="http://schemas.microsoft.com/office/drawing/2014/main" id="{D99DAC8E-5827-BC76-5B9F-96006A5E8E26}"/>
              </a:ext>
            </a:extLst>
          </p:cNvPr>
          <p:cNvSpPr>
            <a:spLocks noGrp="1"/>
          </p:cNvSpPr>
          <p:nvPr>
            <p:ph type="body" idx="1"/>
          </p:nvPr>
        </p:nvSpPr>
        <p:spPr/>
        <p:txBody>
          <a:bodyPr/>
          <a:lstStyle/>
          <a:p>
            <a:pPr marL="0" indent="0">
              <a:buNone/>
            </a:pPr>
            <a:r>
              <a:rPr lang="ja-JP" altLang="en-US" u="sng">
                <a:highlight>
                  <a:srgbClr val="FFFF00"/>
                </a:highlight>
              </a:rPr>
              <a:t>企業内貿易（</a:t>
            </a:r>
            <a:r>
              <a:rPr lang="en-US" altLang="ja-JP" u="sng" dirty="0">
                <a:highlight>
                  <a:srgbClr val="FFFF00"/>
                </a:highlight>
              </a:rPr>
              <a:t>intra</a:t>
            </a:r>
            <a:r>
              <a:rPr lang="en-US" altLang="ja-JP" b="1" u="sng" dirty="0">
                <a:solidFill>
                  <a:srgbClr val="0000FF"/>
                </a:solidFill>
                <a:highlight>
                  <a:srgbClr val="FFFF00"/>
                </a:highlight>
              </a:rPr>
              <a:t>firm</a:t>
            </a:r>
            <a:r>
              <a:rPr lang="en-US" altLang="ja-JP" u="sng" dirty="0">
                <a:highlight>
                  <a:srgbClr val="FFFF00"/>
                </a:highlight>
              </a:rPr>
              <a:t> trade</a:t>
            </a:r>
            <a:r>
              <a:rPr lang="ja-JP" altLang="en-US" u="sng">
                <a:highlight>
                  <a:srgbClr val="FFFF00"/>
                </a:highlight>
              </a:rPr>
              <a:t>）</a:t>
            </a:r>
            <a:endParaRPr lang="en-US" altLang="ja-JP" u="sng" dirty="0">
              <a:highlight>
                <a:srgbClr val="FFFF00"/>
              </a:highlight>
            </a:endParaRPr>
          </a:p>
          <a:p>
            <a:pPr marL="592696" lvl="1" indent="0">
              <a:buNone/>
            </a:pPr>
            <a:r>
              <a:rPr lang="ja-JP" altLang="en-US" dirty="0"/>
              <a:t>外国直接投資により設立された海外子会社と親会社との間の貿易</a:t>
            </a:r>
            <a:endParaRPr lang="en-US" altLang="ja-JP" dirty="0"/>
          </a:p>
          <a:p>
            <a:pPr marL="592696" lvl="1" indent="0">
              <a:buNone/>
            </a:pPr>
            <a:r>
              <a:rPr lang="en-US" altLang="ja-JP" dirty="0"/>
              <a:t>2000 </a:t>
            </a:r>
            <a:r>
              <a:rPr lang="ja-JP" altLang="en-US" dirty="0"/>
              <a:t>年には，企業内貿易がアメリカの輸出の </a:t>
            </a:r>
            <a:r>
              <a:rPr lang="en-US" altLang="ja-JP" dirty="0"/>
              <a:t>31</a:t>
            </a:r>
            <a:r>
              <a:rPr lang="ja-JP" altLang="en-US" dirty="0"/>
              <a:t>％，輸入の </a:t>
            </a:r>
            <a:r>
              <a:rPr lang="en-US" altLang="ja-JP" dirty="0"/>
              <a:t>46</a:t>
            </a:r>
            <a:r>
              <a:rPr lang="ja-JP" altLang="en-US" dirty="0"/>
              <a:t>％ を占めていた（</a:t>
            </a:r>
            <a:r>
              <a:rPr lang="en-US" altLang="ja-JP" dirty="0"/>
              <a:t>Ruhl</a:t>
            </a:r>
            <a:r>
              <a:rPr lang="ja-JP" altLang="en-US" dirty="0"/>
              <a:t>［</a:t>
            </a:r>
            <a:r>
              <a:rPr lang="en-US" altLang="ja-JP" dirty="0"/>
              <a:t>2015</a:t>
            </a:r>
            <a:r>
              <a:rPr lang="ja-JP" altLang="en-US" dirty="0"/>
              <a:t>］）。</a:t>
            </a:r>
            <a:endParaRPr kumimoji="1" lang="ja-JP" altLang="en-US" dirty="0"/>
          </a:p>
        </p:txBody>
      </p:sp>
      <p:sp>
        <p:nvSpPr>
          <p:cNvPr id="5" name="Slide Number Placeholder 4">
            <a:extLst>
              <a:ext uri="{FF2B5EF4-FFF2-40B4-BE49-F238E27FC236}">
                <a16:creationId xmlns:a16="http://schemas.microsoft.com/office/drawing/2014/main" id="{49EBB3C8-0007-3571-71AE-1C12A67AF6D1}"/>
              </a:ext>
            </a:extLst>
          </p:cNvPr>
          <p:cNvSpPr>
            <a:spLocks noGrp="1"/>
          </p:cNvSpPr>
          <p:nvPr>
            <p:ph type="sldNum" sz="quarter" idx="2"/>
          </p:nvPr>
        </p:nvSpPr>
        <p:spPr/>
        <p:txBody>
          <a:bodyPr/>
          <a:lstStyle/>
          <a:p>
            <a:fld id="{86CB4B4D-7CA3-9044-876B-883B54F8677D}" type="slidenum">
              <a:rPr lang="en-JP" smtClean="0"/>
              <a:t>8</a:t>
            </a:fld>
            <a:endParaRPr lang="en-JP"/>
          </a:p>
        </p:txBody>
      </p:sp>
    </p:spTree>
    <p:extLst>
      <p:ext uri="{BB962C8B-B14F-4D97-AF65-F5344CB8AC3E}">
        <p14:creationId xmlns:p14="http://schemas.microsoft.com/office/powerpoint/2010/main" val="263349460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C7A37-1664-5914-01A7-7439148AD2C9}"/>
              </a:ext>
            </a:extLst>
          </p:cNvPr>
          <p:cNvSpPr>
            <a:spLocks noGrp="1"/>
          </p:cNvSpPr>
          <p:nvPr>
            <p:ph type="title"/>
          </p:nvPr>
        </p:nvSpPr>
        <p:spPr/>
        <p:txBody>
          <a:bodyPr>
            <a:normAutofit/>
          </a:bodyPr>
          <a:lstStyle/>
          <a:p>
            <a:r>
              <a:rPr kumimoji="1" lang="ja-JP" altLang="en-US" sz="6000" dirty="0">
                <a:highlight>
                  <a:srgbClr val="FFFF00"/>
                </a:highlight>
              </a:rPr>
              <a:t>垂直的</a:t>
            </a:r>
            <a:r>
              <a:rPr kumimoji="1" lang="ja-JP" altLang="en-US" sz="6000" dirty="0"/>
              <a:t>外国直接投資の利益</a:t>
            </a:r>
          </a:p>
        </p:txBody>
      </p:sp>
      <p:sp>
        <p:nvSpPr>
          <p:cNvPr id="3" name="テキスト プレースホルダー 2">
            <a:extLst>
              <a:ext uri="{FF2B5EF4-FFF2-40B4-BE49-F238E27FC236}">
                <a16:creationId xmlns:a16="http://schemas.microsoft.com/office/drawing/2014/main" id="{784A8E28-9612-7F75-F0C2-5D16749D506A}"/>
              </a:ext>
            </a:extLst>
          </p:cNvPr>
          <p:cNvSpPr>
            <a:spLocks noGrp="1"/>
          </p:cNvSpPr>
          <p:nvPr>
            <p:ph type="body" idx="1"/>
          </p:nvPr>
        </p:nvSpPr>
        <p:spPr/>
        <p:txBody>
          <a:bodyPr>
            <a:normAutofit fontScale="85000" lnSpcReduction="20000"/>
          </a:bodyPr>
          <a:lstStyle/>
          <a:p>
            <a:pPr marL="0" indent="0">
              <a:buNone/>
            </a:pPr>
            <a:r>
              <a:rPr lang="ja-JP" altLang="en-US" dirty="0">
                <a:highlight>
                  <a:srgbClr val="FFFF00"/>
                </a:highlight>
              </a:rPr>
              <a:t>エルハナン・ヘルプマン</a:t>
            </a:r>
            <a:r>
              <a:rPr lang="ja-JP" altLang="en-US" dirty="0"/>
              <a:t>の考え</a:t>
            </a:r>
            <a:endParaRPr lang="en-US" altLang="ja-JP" dirty="0"/>
          </a:p>
          <a:p>
            <a:pPr marL="592696" lvl="1" indent="0">
              <a:buNone/>
            </a:pPr>
            <a:r>
              <a:rPr lang="ja-JP" altLang="en-US" dirty="0"/>
              <a:t>垂直的外国直接投資</a:t>
            </a:r>
            <a:endParaRPr lang="en-US" altLang="ja-JP" dirty="0"/>
          </a:p>
          <a:p>
            <a:pPr marL="592696" lvl="1" indent="0">
              <a:buNone/>
            </a:pPr>
            <a:r>
              <a:rPr lang="en-US" altLang="ja-JP" dirty="0">
                <a:sym typeface="Wingdings" panose="05000000000000000000" pitchFamily="2" charset="2"/>
              </a:rPr>
              <a:t></a:t>
            </a:r>
            <a:r>
              <a:rPr lang="ja-JP" altLang="en-US" dirty="0"/>
              <a:t>各国が相対的に</a:t>
            </a:r>
            <a:r>
              <a:rPr lang="ja-JP" altLang="en-US" dirty="0">
                <a:highlight>
                  <a:srgbClr val="FFFF00"/>
                </a:highlight>
              </a:rPr>
              <a:t>豊富に持つ資源</a:t>
            </a:r>
            <a:r>
              <a:rPr lang="ja-JP" altLang="en-US" dirty="0"/>
              <a:t>を集約的に用いる生産工程に資源を集中的に用いる</a:t>
            </a:r>
            <a:endParaRPr lang="en-US" altLang="ja-JP" dirty="0"/>
          </a:p>
          <a:p>
            <a:pPr marL="592696" lvl="1" indent="0">
              <a:buNone/>
            </a:pPr>
            <a:r>
              <a:rPr lang="en-US" altLang="ja-JP" dirty="0">
                <a:sym typeface="Wingdings" panose="05000000000000000000" pitchFamily="2" charset="2"/>
              </a:rPr>
              <a:t></a:t>
            </a:r>
            <a:r>
              <a:rPr lang="ja-JP" altLang="en-US" dirty="0"/>
              <a:t>世界規模で資源が効率的に使用される</a:t>
            </a:r>
            <a:endParaRPr lang="en-US" altLang="ja-JP" dirty="0"/>
          </a:p>
          <a:p>
            <a:pPr marL="0" indent="0">
              <a:buNone/>
            </a:pPr>
            <a:r>
              <a:rPr lang="ja-JP" altLang="en-US" dirty="0"/>
              <a:t>例）中国でマスクを生産することは，現地の低賃金労働者を利用することで， 日本企業の生産費用を節約し，利潤を大きくし，日本を豊かにする。</a:t>
            </a:r>
            <a:endParaRPr kumimoji="1" lang="ja-JP" altLang="en-US" dirty="0"/>
          </a:p>
        </p:txBody>
      </p:sp>
      <p:sp>
        <p:nvSpPr>
          <p:cNvPr id="5" name="Slide Number Placeholder 4">
            <a:extLst>
              <a:ext uri="{FF2B5EF4-FFF2-40B4-BE49-F238E27FC236}">
                <a16:creationId xmlns:a16="http://schemas.microsoft.com/office/drawing/2014/main" id="{CBA7D4A0-4034-E085-7BD2-BDA40544C510}"/>
              </a:ext>
            </a:extLst>
          </p:cNvPr>
          <p:cNvSpPr>
            <a:spLocks noGrp="1"/>
          </p:cNvSpPr>
          <p:nvPr>
            <p:ph type="sldNum" sz="quarter" idx="2"/>
          </p:nvPr>
        </p:nvSpPr>
        <p:spPr/>
        <p:txBody>
          <a:bodyPr/>
          <a:lstStyle/>
          <a:p>
            <a:fld id="{86CB4B4D-7CA3-9044-876B-883B54F8677D}" type="slidenum">
              <a:rPr lang="en-JP" smtClean="0"/>
              <a:t>9</a:t>
            </a:fld>
            <a:endParaRPr lang="en-JP"/>
          </a:p>
        </p:txBody>
      </p:sp>
    </p:spTree>
    <p:extLst>
      <p:ext uri="{BB962C8B-B14F-4D97-AF65-F5344CB8AC3E}">
        <p14:creationId xmlns:p14="http://schemas.microsoft.com/office/powerpoint/2010/main" val="2543159274"/>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ヒラギノ角ゴ ProN W3"/>
        <a:ea typeface="ヒラギノ角ゴ ProN W3"/>
        <a:cs typeface="ヒラギノ角ゴ ProN W3"/>
      </a:majorFont>
      <a:minorFont>
        <a:latin typeface="ヒラギノ角ゴ ProN W3"/>
        <a:ea typeface="ヒラギノ角ゴ ProN W3"/>
        <a:cs typeface="ヒラギノ角ゴ ProN W3"/>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ヒラギノ角ゴ ProN W3"/>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ヒラギノ角ゴ ProN W6"/>
            <a:ea typeface="ヒラギノ角ゴ ProN W6"/>
            <a:cs typeface="ヒラギノ角ゴ ProN W6"/>
            <a:sym typeface="ヒラギノ角ゴ ProN W6"/>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514</TotalTime>
  <Words>2199</Words>
  <Application>Microsoft Macintosh PowerPoint</Application>
  <PresentationFormat>Custom</PresentationFormat>
  <Paragraphs>220</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ＭＳ Ｐゴシック</vt:lpstr>
      <vt:lpstr>ＭＳ Ｐゴシック</vt:lpstr>
      <vt:lpstr>UDReiminPr6N</vt:lpstr>
      <vt:lpstr>ヒラギノ角ゴ ProN W3</vt:lpstr>
      <vt:lpstr>ヒラギノ角ゴ ProN W6</vt:lpstr>
      <vt:lpstr>Arial</vt:lpstr>
      <vt:lpstr>Helvetica Neue Thin</vt:lpstr>
      <vt:lpstr>Wingdings</vt:lpstr>
      <vt:lpstr>White</vt:lpstr>
      <vt:lpstr>第3章 企業のグローバル化</vt:lpstr>
      <vt:lpstr>PowerPoint Presentation</vt:lpstr>
      <vt:lpstr>本章の問い</vt:lpstr>
      <vt:lpstr>1 グローバル企業</vt:lpstr>
      <vt:lpstr>2 なぜ企業は外国直接投資を行うのか</vt:lpstr>
      <vt:lpstr>垂直的外国直接投資</vt:lpstr>
      <vt:lpstr>PowerPoint Presentation</vt:lpstr>
      <vt:lpstr>企業内貿易</vt:lpstr>
      <vt:lpstr>垂直的外国直接投資の利益</vt:lpstr>
      <vt:lpstr>水平的外国直接投資</vt:lpstr>
      <vt:lpstr>PowerPoint Presentation</vt:lpstr>
      <vt:lpstr>輸出基地型外国直接投資</vt:lpstr>
      <vt:lpstr>PowerPoint Presentation</vt:lpstr>
      <vt:lpstr>市場参入戦略(1) 完全子会社と合弁事業</vt:lpstr>
      <vt:lpstr>市場参入戦略(2) グリーンフィールド投資と国際企業買収</vt:lpstr>
      <vt:lpstr>越境M&amp;A(企業合併買収)</vt:lpstr>
      <vt:lpstr>3 海外生産</vt:lpstr>
      <vt:lpstr>製造業のサービス化</vt:lpstr>
      <vt:lpstr>海外生産委託</vt:lpstr>
      <vt:lpstr>PowerPoint Presentation</vt:lpstr>
      <vt:lpstr>空洞化懸念</vt:lpstr>
      <vt:lpstr>空洞化の実証分析</vt:lpstr>
      <vt:lpstr>海外生産と国内雇用の関係</vt:lpstr>
      <vt:lpstr>国内回帰</vt:lpstr>
      <vt:lpstr>4 生産工程レベルの国際分業</vt:lpstr>
      <vt:lpstr>業務の海外移転</vt:lpstr>
      <vt:lpstr>PowerPoint Presentation</vt:lpstr>
      <vt:lpstr>付加価値貿易</vt:lpstr>
      <vt:lpstr>PowerPoint Presentation</vt:lpstr>
      <vt:lpstr>二重計上の問題</vt:lpstr>
      <vt:lpstr>5 外資系企業</vt:lpstr>
      <vt:lpstr>乏しい対日直接投資</vt:lpstr>
      <vt:lpstr>外資系企業の賃金プレミアム</vt:lpstr>
      <vt:lpstr>外資系企業の波及効果</vt:lpstr>
      <vt:lpstr>水平的/垂直的波及効果</vt:lpstr>
      <vt:lpstr>本章の問いの答え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ヘクシャー=オリーン・モデル</dc:title>
  <cp:lastModifiedBy>Ayumu Tanaka</cp:lastModifiedBy>
  <cp:revision>322</cp:revision>
  <dcterms:modified xsi:type="dcterms:W3CDTF">2025-05-12T08:04:36Z</dcterms:modified>
</cp:coreProperties>
</file>