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56" r:id="rId2"/>
    <p:sldId id="257" r:id="rId3"/>
    <p:sldId id="267" r:id="rId4"/>
    <p:sldId id="268" r:id="rId5"/>
    <p:sldId id="266" r:id="rId6"/>
    <p:sldId id="269" r:id="rId7"/>
    <p:sldId id="270" r:id="rId8"/>
    <p:sldId id="271" r:id="rId9"/>
    <p:sldId id="272" r:id="rId10"/>
    <p:sldId id="296" r:id="rId11"/>
    <p:sldId id="273" r:id="rId12"/>
    <p:sldId id="258" r:id="rId13"/>
    <p:sldId id="274" r:id="rId14"/>
    <p:sldId id="259" r:id="rId15"/>
    <p:sldId id="260" r:id="rId16"/>
    <p:sldId id="275" r:id="rId17"/>
    <p:sldId id="276" r:id="rId18"/>
    <p:sldId id="277" r:id="rId19"/>
    <p:sldId id="278" r:id="rId20"/>
    <p:sldId id="279" r:id="rId21"/>
    <p:sldId id="280" r:id="rId22"/>
    <p:sldId id="261" r:id="rId23"/>
    <p:sldId id="281" r:id="rId24"/>
    <p:sldId id="262" r:id="rId25"/>
    <p:sldId id="282" r:id="rId26"/>
    <p:sldId id="283" r:id="rId27"/>
    <p:sldId id="284" r:id="rId28"/>
    <p:sldId id="285" r:id="rId29"/>
    <p:sldId id="263" r:id="rId30"/>
    <p:sldId id="286" r:id="rId31"/>
    <p:sldId id="291" r:id="rId32"/>
    <p:sldId id="288" r:id="rId33"/>
    <p:sldId id="289" r:id="rId34"/>
    <p:sldId id="287" r:id="rId35"/>
    <p:sldId id="290" r:id="rId36"/>
    <p:sldId id="265" r:id="rId37"/>
    <p:sldId id="292" r:id="rId38"/>
    <p:sldId id="293" r:id="rId39"/>
    <p:sldId id="294" r:id="rId40"/>
    <p:sldId id="295" r:id="rId41"/>
  </p:sldIdLst>
  <p:sldSz cx="12192000" cy="6858000"/>
  <p:notesSz cx="6858000" cy="9144000"/>
  <p:defaultText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693"/>
    <p:restoredTop sz="94676"/>
  </p:normalViewPr>
  <p:slideViewPr>
    <p:cSldViewPr snapToGrid="0">
      <p:cViewPr varScale="1">
        <p:scale>
          <a:sx n="87" d="100"/>
          <a:sy n="87" d="100"/>
        </p:scale>
        <p:origin x="200" y="4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28:29.477"/>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2888 5613,'-100'4,"44"-3,-3 0,-19-1,-5 0,-13 1,-4-2,23-1,-1-2,-2-3,-3-2,-1-3,1-4,0-2,0-4,3-3,5-2,2-4,2-1,7 1,1-2,3-1,-21-16,4 0,9 3,3 0,7 4,3-2,6 2,3-1,4 1,1-1,2-1,0-1,2-1,1 0,-1 2,2 0,2 2,1-1,1 1,2-1,1 2,1-2,1-5,0-2,1-2,2-3,1-10,3-5,2-4,4-3,4-2,3-2,2-3,1 1,3 7,0 1,0-6,1 0,4-1,3 1,5 1,4 1,6-2,4 3,5 4,3 2,0 5,2 1,-1 3,1 1,2 3,2 0,4-4,3-1,5-5,4 0,3-1,3 1,-17 21,2 0,0 2,1 1,1 2,1 1,4-1,0 1,2 0,4-3,2 0,1 0,5-3,3 0,3-1,-10 8,1 0,3-1,1 1,6-3,2-1,1 0,2 2,5-2,2 1,1 1,2 1,-17 10,1 0,1 2,0 0,1 2,0 0,0 2,1 0,0 2,1 1,1 2,2 1,-1 1,1 1,1 2,-1 0,1 2,0 1,1 1,-1 1,0 1,1 2,-1 0,0 2,1 0,-2 1,1 2,-1 0,1 1,-1 0,18 0,-1 1,0 1,0 0,0 1,-1 1,0 0,-1 0,-1 1,0 1,-2 0,0 1,-3 0,-2 1,0 0,-1 1,-5 1,-1 0,0 0,-2 1,18 2,-1 1,-3 0,-11 0,-3-1,-1 0,-6-2,-1 1,-2-1,26 4,-2 0,-10-1,-1 0,-2-2,-1 2,0 2,-2 1,-2 1,-1 1,3 3,0 2,0 1,-3 2,-5 0,-2 2,0 2,-1 2,-4 4,-1 4,1 5,-3 4,0 9,-2 5,1 13,-5 6,-19-20,-3 3,-3 2,0 7,-4 3,-2 2,-2 4,-3 3,-3 0,-2 0,-4 2,-1-2,-2-2,-2-2,-1 0,-2-5,-1-1,-3-1,-2-5,-1-2,-4 0,-10 31,-6-2,-5-4,-5-2,-8-1,-4-2,-2-4,-3-2,0-7,-3-1,-1 1,-3-2,3-6,-1-2,0 0,-1-1,0-3,-1-2,0-2,0-1,3-1,-1-2,0 0,-2-1,-1 3,-2 1,-3 2,-2 1,-3 2,-1-1,-3 3,0 0,-3-1,-2 0,25-20,-1 0,-1 1,-4 3,-1 0,-1 0,-4 2,-2-1,-1 0,-3 1,-1 0,-2-2,-4 2,-2-1,-1-2,-3 0,-2-1,-2-2,20-10,0 0,-2-2,0 0,-3 0,-1-1,-1-1,-1-1,-1-1,-1-1,0-1,-1-2,1-1,0-1,0-2,-1 0,3-3,0 0,0-2,0-1,1-2,1 0,0-2,1-1,-21 1,0-2,1-1,7 0,2-2,0 0,2 1,2-1,-1 1,1 0,0 1,2 1,3 0,2 0,0 1,1 0,0 0,1 1,-27 1,3-1,9-1,1-1,2-1,1 0,7-2,1 1,5-2,2 0,4 0,2 0,0 0,2 0,4-3,2-1,3-3,2-2,-44-19,9-9,3-3,1-2,4 3,6 1,7 3,11 2,10 2,8 3,5-1,5-3,3-6,2-8,3-7,4 1,5 10,6 14,15 21,-8 6,9 7</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30:42.340"/>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1,'64'0,"1"0,6 0,3 0,2 0,4 0,-11 0,5 0,2 0,13 0,3 0,1 0,-17 0,0 0,1 0,0 0,-1 0,0 0,0 0,0 0,21 0,0 1,-2 1,-11 0,-1 1,-2 1,-6 0,-1 0,-2 1,26 3,-4 1,-17-1,-3-1,-5-2,-2 0,-8-2,-1 1,-4-2,-1 0,45 1,-10 2,-12 0,-11 2,-9 0,-6-1,-5-1,-5-2,0-1,-1 0,1 0,-2 0,2 1,2 0,-2 1,2 0,0-1,1-2,5-1,1 0,4 3,5-1,3 1,1 0,-5 0,-7-1,-6 0,-4-2,-4 0,-3 0,-7 0,-5 0,-2 2,2 1,2 1,9-1,-5 1,-4-2,-6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30:45.826"/>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1,'80'0,"1"0,10 0,2 0,-26 0,1 0,1 0,6 1,0 0,1 1,1 1,0 1,-1 1,-3-1,-2 2,0 0,-3 0,0 1,-2 0,29 2,-2 0,-5-3,-1 0,-5-1,-1 1,-3 0,-1 0,-1 0,0 1,-1 1,0 1,-2-1,-1 0,-4-1,-1-1,-3 1,-1 0,-3-1,-1 0,-2 0,0 0,1 0,1 0,0-1,1 0,0 0,1-1,-4 0,0-1,-5 0,-1 0,42 5,-6-2,0 2,-1-2,-1-1,-10-1,-12 0,-12 0,-11-2,-4 1,-2 0,3-1,5 0,1-2,2 0,-1 0,0 0,0 0,1 0,0 0,-2 0,-4 0,-4 0,-4 0,0 0,-2 0,0 0,-3 1,-5 1,-1 0,5 0,-3-2,3 0,-7 0,4 0,-7-15,5-4</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32:28.288"/>
    </inkml:context>
    <inkml:brush xml:id="br0">
      <inkml:brushProperty name="width" value="0.4" units="cm"/>
      <inkml:brushProperty name="height" value="0.8" units="cm"/>
      <inkml:brushProperty name="color" value="#FFACD5"/>
      <inkml:brushProperty name="tip" value="rectangle"/>
      <inkml:brushProperty name="rasterOp" value="maskPen"/>
    </inkml:brush>
  </inkml:definitions>
  <inkml:trace contextRef="#ctx0" brushRef="#br0">1 1,'76'0,"1"0,0 0,-4 0,-2 0,-1 0,24 0,-2 0,-6 0,-2 0,-4 0,-2 0,-2 0,-1 0,-2 0,0 0,-4 0,-1 0,-2 0,-1 0,-5 0,-1 0,-4 0,-1 1,42 2,-5 0,-9 0,-12-2,-11-1,-19 0,-6 0,9 0,30 0,-20 0,6 0,13 0,4 0,9 0,1 0,-1 0,-1 0,-3 0,0 0,-6 0,0 0,-3 0,1 0,3 0,0 0,1 0,-1 0,1 0,-1 0,-2 0,-1 0,-3 0,-2 0,-3 0,0 0,-5 0,-1 0,-3 0,-1 0,-3 0,-2 0,37 0,-16 0,-18 0,1 0,23 0,-23 0,5 0,16 0,5 0,3 0,1 0,-8 0,-4 0,-14 0,-6 0,17 0,-20 0,5 3,19 3,6 0,-9 0,-21-1,-25-1,-13 1,-8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45:43.738"/>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19,'83'0,"0"0,13 0,4 0,-22 0,2 0,2 0,12 0,2 0,2 0,-21 0,1 0,2 0,-1 0,5 0,0 0,1 0,1 0,1 0,1 0,0 0,-2 0,-4 0,0 0,-1 0,-2 0,21 0,-2 0,-3 0,-10 0,-1 0,-3 0,-7 0,-1 0,-2 0,29 0,-2 0,-4 0,-1 0,-2 0,-1 0,-6 0,-1 0,-7 0,-3 0,-9 0,-3 0,-8 0,-3 0,39 0,-4 0,-3 0,-3 0,-7-4,-8-1,-6 0,-3 1,-1 4,-4 0,-2 0,-1 0,-5 0,-2 0,-6 0,-3 0,0 0,-1 0,-1 0,-6 0,-4 0,3 0,1 0,16 0,16 0,8 0,-6 0,-15 0,-21 0,-8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45:53.589"/>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1,'93'0,"6"0,-49 0,2 0,4 0,3 0,4 0,2 0,3 0,1 0,6 0,1 0,3 0,0 0,0 0,-1 0,-5-1,-1 2,-7 0,-3 2,-7 0,-3 0,38 5,-15 0,-11-3,-6 0,-7 0,-2 1,1 0,0 2,0 0,-1-2,-1 0,4 0,2 0,4 0,4 1,8-2,12 1,11-1,5 0,-3 3,-9 1,-12 0,-13-1,-13-2,-13 0,-11-2,-11 0,14 4,35 2,-6-1,10 1,-1-2,6 0,3 1,19 2,4 1,4 0,-19-2,3 0,1 0,1 1,5 0,1 2,1-1,-2 1,-4-1,0 1,-1 0,-1 0,-7 0,-1 0,-2 0,0 0,15 3,-1 1,-4-1,-11-1,-2 0,-3-1,23 5,-4-1,-9-3,-3-1,-12-4,-3-1,-9-4,-2-1,30-1,-22-3,-18 0,-15 0,-7 0,-1 0,7 0,7 0,2 0,-4 0,-9 0,-5 0,16-11,5-2,27-13,4 1,3 2,-7 3,-12 3,-12 7,-12 4,-9 1,8 1,6-2,20-5,8 2,0-1,-13 3,-14 4,-14 1,2-2,2 1,16-5,4 4,4-1,-4 0,-8 2,-10 1,-10 2,5 3,-2 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45:56.204"/>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0 179,'89'0,"0"0,0 0,8 0,6 0,-26 0,4 0,4 0,1 0,1 0,-3 0,2 0,2 0,1 0,1 0,-1 0,3 0,1 0,1 0,0 0,0 0,-1 0,1 0,-1 0,1 0,-1 0,1 0,-1 0,0 0,1 0,-1 0,1 0,-2 0,0 0,-5 0,-1 0,0 0,-1 0,-1 0,0 0,9 0,-1 0,-1 0,-2 0,-1 0,9 0,-2 0,-1 0,-3 0,-10 0,-1 0,-2 0,-2 0,18 0,-2 0,-2 0,-6 0,-2 0,-1 0,-3 0,0 0,-3 0,-6-2,-1 0,-2 0,26-2,-2 0,-7 0,-1-2,-4 1,-1 1,-4 1,-1 0,-2-2,1-1,1 1,0-1,3 0,1 0,3 2,0 0,3 2,0 1,-1 0,0 0,-2 0,-1 0,-3-2,-1 0,-3 0,-1 0,-3-3,-2 1,-2-1,-1-1,1 1,0 0,-1-1,0 0,0 2,-1 0,-1 1,-2 0,0 1,-1 0,-1 1,-1 1,1 0,-1 1,-1 1,-1 0,-1 1,-2 1,44 5,-11 2,-1 0,-3-1,6-1,7 2,-38-5,2 1,6 0,1 0,6 0,1-2,3 0,0-1,-1-3,0-1,-2-4,-2-1,-7-2,-2-2,39-9,-31 4,-19 8,-15 6,-10 1,-8 0,-3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45:57.154"/>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1,'68'0,"0"0,11 0,3 0,0 0,0 0,0 0,-2 0,-11 0,-5 0,28 0,-29 0,-29 0,-17 0,-8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46:08.853"/>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57,'69'0,"1"0,5 0,2 0,-2 0,3 0,10 0,3 0,-24 0,1 0,1 0,3 0,1-1,-1 1,1-1,-1-1,0 1,-3-1,0 0,-1 0,32-2,-3 1,-6 0,-3 1,0 0,-1 1,-6 0,-2 1,-6 0,0 0,-4 0,0 0,0 0,0 0,6 0,1 0,5 0,2 0,5 0,1 0,7 0,0 0,-28 2,0 0,0 0,3 1,0 0,1 1,-2 1,1 0,-2 0,30 2,-3 0,-4-1,-1-2,-4 0,0-1,-3-1,-1-1,-5 1,-2-1,-8-1,-3 0,-8 0,-2 0,37 0,-15 0,-5 0,-3-4,2-4,1-2,2 1,2 2,0 2,-1 0,2 0,-2 1,7-1,4 2,1-1,6 1,1 0,4 0,2 0,-5 0,-5-1,-4 0,-5 1,-4 1,-2 1,-3 1,-1 0,1 0,-6 0,-7 0,-12 0,-14 0,-12 0,-6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46:23.953"/>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0 128,'79'-4,"3"-6,-9-4,6-2,2 1,-1 2,-1 1,-6 2,-5 2,-3 2,-6 1,-1 0,-6 0,-9 2,-6 1,-9 2,-1 0,0 0,3 0,6 0,5 0,4 0,3 0,-2 0,-3 0,-2 0,-1 0,1 0,-1 0,-2 0,-1 0,-5 0,-1 0,0 0,1 0,1 0,1 0,-4 2,-3 1,-4 2,-2 1,-2 0,2 0,-2 0,5 1,-5 0,5-1,-5-1,3-1,-1 0,2-1,-2-1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46:26.620"/>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25,'75'0,"1"0,1 0,1 0,-4 0,1 0,2 0,-1 0,-4 0,-2 0,-6 0,-3 0,-8 0,-3 0,35 0,-13 0,-6 0,-9 0,-8 0,-10-4,-10-1,-7 1,-3 0,5 4,-6 0,11 0,-13 0,5 0,9 0,-3 0,10 0,-13-1,-4-1,-6-2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29:14.959"/>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1,'50'0,"0"0,12 0,5 0,19 0,4 0,-24 0,2 0,1 0,4 0,1 0,-1 0,-1 0,-1 0,-1 0,29 0,-2 0,-6 1,-2 1,-8 0,-2 1,-6 1,-2 1,-7-1,-2 1,-4-2,-2-1,40 1,-16-2,-15-1,-7 0,-8 0,-2 0,-1 0,-3 0,0 0,1 0,-3 0,1 0,-2 0,-4 0,0 0,-1 0,3 0,5 0,3 0,3 1,3 3,0 3,-2 0,-5 0,-8-1,-6-1,-6-1,-4-1,-1-1,-3 0,0-1,-2-1,-5 1,-3 1,9 6,-1-1,18 3,-1-1,2-2,-5 0,-10-1,-10-2,-5 2,-16 7,-19 5,-26 14,-28 3,28-15,-4-1,-6 1,-2-2,-5-2,-1-2,-4-1,0-3,4-2,-1-3,0-1,0-1,5-2,2 0,4 0,3-2,6 1,1 0,-39 0,8 0,12 0,4-2,1-3,2-4,-4-4,1 1,1 0,1 3,6 2,0 3,4 2,-3 2,-1 0,-3 0,-1 0,0 0,0 0,0 0,-3 0,4 0,2 0,7 0,6 0,5 0,5 0,4 0,4 0,2 0,2 0,4 0,4 0,6 0,5 0,-3 0,-1 0,-7 0,0 0,4 0,4 0,5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47:14.135"/>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0,'92'2,"1"-1,-1 0,-7 0,2 0,3-1,4 1,-3-1,3 0,4 0,1 0,3 0,-19 0,1 0,2 0,1 0,1 0,0 0,0 0,2 0,1 0,1-1,0 1,0 0,0 0,-1 1,2-1,-1 1,0 0,1 0,-1 0,-1 0,1 1,-4-1,1 1,-1 0,0 1,-1-1,1 0,-1 1,13 0,-1 1,0-1,0 1,0 0,0 0,-13-1,1 0,-1 0,0 0,1 0,-2 0,0-1,11 1,0-1,0 1,-2-2,0 1,-2 0,-5-1,-1 0,-1 0,-1-1,-2 1,0-1,5 1,0-1,-3 0,-1-1,-3 1,7 0,-2 0,-3 0,-3 0,10 0,-5 0,-2 0,20 0,-5 0,-16 0,-5 0,-11 1,-3 1,-8 0,-2 1,46 5,-47-4,0 1,3-1,0 0,3-1,1-1,-1 0,0-1,-3 0,-1-1,45 0,-4 0,0 0,1 0,-2 0,-8 0,-6 0,-6 0,-4-2,0-1,0-2,2 0,3 0,1-1,0 1,0 1,-3-1,5 0,0 0,-4-2,-7 0,-15 1,-14 2,-13 2,-11 1,-3-1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47:37.234"/>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47:40.751"/>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0,'59'0,"1"0,-2 0,-1 0,35 0,2 0,1 0,0 0,-45 0,2 0,1 0,1 0,5 0,2 0,3 0,2 0,2 0,2 0,1 0,1 0,0 0,0 0,-1 0,0 0,-3 0,-2 0,-5 0,-1 0,-6 0,-3 0,35 0,-15 0,-7 0,-9 0,-1 0,1 0,0 0,2 0,4 0,6 0,9 0,9 0,9 0,4 0,-47 0,1 0,0 0,0 0,0 0,1 0,1 0,0 0,-1 0,1 0,1 1,0 1,2-1,-1 1,0-1,0 1,-1-1,0 0,-3 0,0-2,45 1,-1 0,0 0,2 0,0 0,-6 0,-5 0,-9 0,-6 0,-11 2,-11 2,-12 1,-10 0,-9 0,-4-1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47:46.734"/>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1,'79'0,"0"0,10 0,3 0,1 0,2 0,-27 0,1 0,-1 0,30 0,-1 0,-5 0,-2 0,-3 0,-1 0,-6 0,-1 0,-7 0,-3 0,-5 0,-2 0,-8 0,-3 0,34 0,-17 0,-14 0,-9 0,-6 0,-5 0,-5 0,-2 0,-1 0,-1 0,0 0,-3 0,-2 0,-1 0,2 0,4 0,4 0,3 0,4 0,6 0,3 0,6 0,3 0,2 0,-1 0,-4 0,-5 0,-4 0,-5 0,-3 0,-5 0,0 0,-2 0,-3 0,-2 0,-4 0,13 0,-5 0,11 0,-8 0,2 0,0 0,3 0,2 2,4 0,3 1,2-1,2-2,1 0,2 0,3 0,5 0,3 0,0 0,-1 0,-7 0,-4 1,-4 1,-6 0,-2 1,-2-2,-1-1,0 0,-1 0,-2 0,-2 0,-3 0,-4 0,1 0,0 0,3 0,3 0,5 0,6 0,2 0,4 0,-1 0,2 0,2 0,1 0,5 0,3 0,0 0,6 0,2 0,2 0,0 0,-4 0,-4 0,-3 0,1 0,-1 0,3 2,1 2,3 1,1 2,-3 0,-2-2,-3 3,-6-1,-7 2,-8 0,-4 1,-3-2,-4 0,-4-2,-3-1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6:53:48.060"/>
    </inkml:context>
    <inkml:brush xml:id="br0">
      <inkml:brushProperty name="width" value="0.05" units="cm"/>
      <inkml:brushProperty name="height" value="0.05" units="cm"/>
    </inkml:brush>
  </inkml:definitions>
  <inkml:trace contextRef="#ctx0" brushRef="#br0">8 50 24575,'-2'57'0,"0"-3"0,0-1 0,1 3 0,0 34 0,2-36 0,1 1 0,4 41 0,4 2 0,2-9 0,2-7 0,0 1 0,3-8 0,-2 4 0,7-5 0,7 3 0,8-3 0,7-4 0,13-3 0,5-13 0,-15-16 0,40 6-334,-33-30 1,4-4 333,9 5 0,5-2 0,-9-5 0,4-3 0,3-3 0,7-6 0,3-4 0,-5 0 0,13-1 0,-3-4 0,16-9 0,-11-8 0,-8-25 0,-49 17 0,-3-4 0,-2-5 0,-3-3 0,-2-5 0,-2-2 0,-1 3 0,0 1 0,0 0 0,1 3 0,15-29 0,-5 11 667,-5 10-667,-6-2 0,-2-3 0,-4-12 0,0-6 0,-5-6 0,-3 1 0,-4 5 0,-7 14 0,-2 13 0,-10 13 0,-1 14 0,-6 4 0,-2 8 0,-8 3 0,1 6 0,-7 1 0,2 6 0,1 5 0,-7 9 0,-1 11 0,-7 13 0,-5 25 0,7 12 0,24-28 0,2 2 0,-16 42 0,23-42 0,2 0 0,-10 46 0,15-45 0,0-1 0,2 1 0,0 1 0,0 6 0,-1 0 0,-1 1 0,-1 3 0,-2 8 0,0 2 0,-1-6 0,1-1 0,-3 5 0,1-1 0,2-10 0,0-2 0,0-1 0,1-2 0,-9 33 0,5-19 0,4-24 0,4-9 0,1-10 0,0-1 0,-6 10 0,-3 8 0,-2-1 0,-3 5 0,-1-13 0,-1 3 0,-5-1 0,-1 0 0,-4 4 0,-2-4 0,-8-1 0,-3-8 0,-4-2 0,1-7 0,-2-2 0,-7-3 0,-4-1 0,3-5 0,1-1 0,13-6 0,5 0 0,1-3 0,12 1 0,2-1 0,15 1 0,5 1 0,5 2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6:53:54.103"/>
    </inkml:context>
    <inkml:brush xml:id="br0">
      <inkml:brushProperty name="width" value="0.05" units="cm"/>
      <inkml:brushProperty name="height" value="0.05" units="cm"/>
    </inkml:brush>
  </inkml:definitions>
  <inkml:trace contextRef="#ctx0" brushRef="#br0">511 985 24575,'-52'-1'0,"-15"-4"0,-24-6 0,15-1 0,16-4 0,32 2 0,2-10 0,9-9 0,-7-28 0,2-22 0,2-5 0,4-9 0,8 19 0,5 6 0,6 12 0,1 14 0,5 11 0,1 10 0,7 4 0,13-2 0,26-15 0,22-1 0,-32 17 0,1 2 0,2 2 0,1 4 0,41-6 0,-3 12 0,-3 8 0,-4 13 0,7 10 0,-39-5 0,0 1 0,-1-1 0,-1 1 0,6 4 0,-3-1 0,21 12 0,-7 4 0,-31-10 0,-8 7 0,-12-2 0,-6 5 0,-4 7 0,-5 5 0,-5 2 0,-1-5 0,-2-11 0,2-15 0,3-8 0,-1-8 0,-6 2 0,-22 10 0,-18 11 0,-15 4 0,6-4 0,12-11 0,13-6 0,6-5 0,4-3 0,-11 0 0,-8 3 0,-16 3 0,-9 4 0,3-1 0,15-3 0,15-6 0,18-2 0,1-1 0,2 0 0,-8 1 0,1 0 0,-3 2 0,2-1 0,-2 0 0,9-1 0,4-1 0,11 0 0,1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6:53:55.440"/>
    </inkml:context>
    <inkml:brush xml:id="br0">
      <inkml:brushProperty name="width" value="0.05" units="cm"/>
      <inkml:brushProperty name="height" value="0.05" units="cm"/>
    </inkml:brush>
  </inkml:definitions>
  <inkml:trace contextRef="#ctx0" brushRef="#br0">587 0 24575,'-19'45'0,"-2"6"0,-3 7 0,5-3 0,0 6 0,-3 5 0,-1 7 0,1-1 0,-3 23 0,2 0 0,5-23 0,0 1 0,0-3 0,-1 9 0,1-5 0,0-6 0,2-6 0,-7 25 0,6-17 0,1 2 0,0 6 0,2 3 0,2 4 0,4-14 0,2-8 0,2-17 0,1-5 0,2-6 0,-2 11 0,1 0 0,-2 18 0,-2 14 0,-3 16 0,5-44 0,0 1 0,-3 6 0,0-1 0,0-3 0,0-2 0,-1 0 0,-1-1 0,-7 31 0,4-15 0,4-19 0,3-15 0,3-11 0,0-9 0,1-6 0,0-1 0,1-4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9T06:57:11.782"/>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0 289,'16'-51,"6"0,0 14,5-2,-5 13,-1 4,6 4,4 4,12 2,1 1,3 7,1 1,3 3,7 0,-3 0,4 0,-12 0,-2 1,1 5,-19-1,4 18,-18 18,-5 8,-1 26,-6-17,-3-2,0-19,-2-15,-3-10,-1 0,-8 1,-12 5,-6 1,-8 2,-3-3,4-4,-6-2,6-6,-2-1,3-6,-1-9,-4-8,-8-15,-1 1,1 3,9 9,21 13,7 2,14 5,0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9T06:57:14.302"/>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1 189,'69'-2,"0"0,5 0,8 0,0 0,2-2,2 0,5 0,-5 1,5 0,1 0,-5 0,8-1,-4 0,0 1,7 0,0 0,-4 2,-15 0,-3 0,1 1,7-2,3 0,0-1,4-1,0-1,3-1,-15 1,2-1,1 0,0 0,3 1,0-1,1 0,1 1,1-1,0 1,0 0,-1 0,-9 2,0 2,-2-1,0 0,21 0,-1 0,-3 0,-8 1,-2 0,1 0,2-1,0-1,0 1,-6-1,0 1,0-1,3 1,0-1,-1 0,-6 2,-2-1,0 1,-3 0,0 0,-4 0,15 1,-3 0,-1 0,-3 0,-12 0,1 0,20 1,3 0,-2 0,2 0,-20 0,1 1,0 0,32 0,0 1,-4 1,3 0,-23-1,4 0,-2-1,-5 0,-1 0,1-1,2 0,0 0,-2 0,20-2,-5 0,-10 0,-3 0,-6 0,1 0,1 0,1 0,-2 1,-1 0,0 1,-2 0,-3 1,-2-1,-5 1,-1 0,44 1,-1-3,-43 2,3-1,15 1,2 0,-1 1,0 1,10-2,-3 1,-21-2,-3 0,40 1,-18-2,-7 0,-1 0,3 0,-14 0,13 0,-5 0,-12 0,-21 0,-22 0,11 0,40 1,23 2,5 1,-30-1,-37-1,-21-1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9T06:57:31.930"/>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0 32,'66'-5,"-7"1,-55 4,15 0,7 0,19 0,9 0,-13 0,-13 0,-18 0,6-10,-11 7,10-7,-14 10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29:29.143"/>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36,'79'0,"12"0,8 0,-42 0,2 0,-1 0,1 0,-2 0,0 0,-5 0,-2 0,41 0,-9 2,-7 1,-3 1,1 1,-4 0,0-1,-4 1,-3-1,-2-1,-5-1,-3 0,-3 1,-4-1,-2 0,-2-2,-2 0,-5 0,1 0,2 0,4 0,5 0,0 0,1 0,1 0,-1 0,0 0,-1 0,-1 0,0 0,0 0,3 0,1 0,0 0,-3 0,-9 0,-9 0,-9 0,-2 0,-15-36,5 26,-12-26</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9T06:55:32.142"/>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0,'74'6,"-8"2,-9-3,-14 0,-7-4,-12-1,12 0,-3 0,8 0,-14 0,-16 16,-5-9,-7 17,-1-11,-7 14,1-10,-6 5,3-12,-1-2,-5-1,3-2,-5-2,3-2,-1 0,4-1,-5 0,-9-4,-12 1,-15-4,6 2,15 2,14 1,17 2</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9T06:57:02.789"/>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922 843,'-39'15,"3"-2,6-5,4-2,9-3,0-1,-2-2,-15 0,-13-3,-10-2,-3-6,-1-3,3-3,-2 2,11 2,1 2,9-1,6-1,7-4,1-5,5-4,-2-5,-2-9,2-4,1-5,5 3,7 2,4 5,4-2,5 6,12-7,15-6,16-4,7 0,11 4,-10 16,6 0,-13 15,8 5,-14 8,6 2,-16 2,4 1,-1 7,8 7,10 13,-3-1,0 6,-15-12,-10-1,-10-6,-1 4,3 11,1 6,-1 3,0-1,-1-1,-2 2,-1 0,-5 2,-4-5,-2 4,-4 0,-4 5,-7-2,-6-2,-6-12,0-3,7-10,2-4,8-5,2-2,-8 4,9-6,-8 4</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9T06:57:06.506"/>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1 160,'71'-4,"-20"3,6-1,31 1,9 1,-23-1,3 1,2 0,10 0,3 0,3 0,-16 0,3 0,1 0,-1 0,-2 0,-1 0,1 0,1 0,9 1,2-1,1 1,-4-1,-12 1,-1 0,-2 0,2-1,6 1,1 0,-1 0,-2 1,11-1,-2 1,1 0,9-1,2 1,-4-1,-14 0,-2 0,1 0,5-1,1 0,-1-1,-8 1,-1-2,1 1,4 1,1-1,0 0,3-1,0 0,-2 1,-5 1,-2 1,0 0,-1-1,-1-1,-3 2,18 0,-5 0,-9-1,-1 0,-8-2,0 1,13-2,3 0,8 0,2 1,-27 1,1-1,1 1,1 0,0 1,0-1,28-1,-2 0,-8 0,-1 1,3-2,-3 1,-13-1,-1 0,1 0,-2-1,-18 0,-2 0,46-6,-16 0,-30 5,1 1,-2-1,1 1,5 0,1 1,-4 1,1 0,1 0,1 0,5 0,1 1,1-2,1 1,3-1,-1 0,-4 1,-1 1,1-1,-1 1,-11 1,0 0,7-1,-1 0,-5 1,0-1,3-2,0 0,44-5,-13-1,-22 0,-5 6,7 2,6 2,15 0,-3 0,-12-1,-3 0,7 1,-14 0,9 1,5-1,-22 0,1 0,35 0,3 1,-22-1,-2 0,-1 0,-3 0,-11 1,-4 0,32-1,-26 1,-16-2,-19 0,9 2,-11 0,24 0,-11-1,-5-1,-7 0,-13 0,29 0,-16-1,15 1,-24-1,-10 1,-1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9T06:57:27.329"/>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0 118,'20'-19,"-4"5,-11 9,-1-6,5-23,-3 8,3 18,-4 32,-2 24,2 5,-4-15,1-9,-2-13,0-11,0-4</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9T06:57:39.940"/>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1 4,'85'0,"0"0,-20 0,-1 0,18 0,-3 0,15-1,-11 0,-25 0,-8 1,-9 0,8 0,1 0,12 0,-4 0,-3 0,1 3,-5 1,2 3,-4-2,3 0,7 1,5-1,16 1,0-3,7 0,-5-3,-3 0,-2 0,0 0,12 0,-2 0,9 0,-6 0,-6 0,-14 0,23 3,-31-1,3 0,-6 0,0 0,10-1,-4 0,9-1,-3 2,-12 0,18 0,-1 0,23 1,-47-2,1 0,3 0,1 0,-2 0,-2-2,-1 1,-2-1,43 0,-3-1,-16 2,-9 0,-21 0,-1-1,-6-1,8-1,-2-1,-2 0,2 1,-8 0,7 2,-11-1,-3 0,-8 0,-7 1,-6 1,-2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46:30.529"/>
    </inkml:context>
    <inkml:brush xml:id="br0">
      <inkml:brushProperty name="width" value="0.4" units="cm"/>
      <inkml:brushProperty name="height" value="0.8" units="cm"/>
      <inkml:brushProperty name="color" value="#FFACD5"/>
      <inkml:brushProperty name="tip" value="rectangle"/>
      <inkml:brushProperty name="rasterOp" value="maskPen"/>
    </inkml:brush>
  </inkml:definitions>
  <inkml:trace contextRef="#ctx0" brushRef="#br0">0 1,'95'0,"3"0,-14 0,-33 0,0 0,3 0,1 0,3 0,2 0,3 0,1 0,3 0,0 0,3 0,1 0,0 0,0 0,-2 0,0 0,-4 0,-1 0,-2 0,-2 0,-4 0,-1 0,-4 0,-1 0,47 0,-5 0,-4 0,1 0,-1 0,-4 0,-4 0,-5 0,-7 0,-9 2,-16 3,-14 0,-11 0,11-3,6-2,11 0,-6 0,-12-2,-15-4,-6-3</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46:32.245"/>
    </inkml:context>
    <inkml:brush xml:id="br0">
      <inkml:brushProperty name="width" value="0.4" units="cm"/>
      <inkml:brushProperty name="height" value="0.8" units="cm"/>
      <inkml:brushProperty name="color" value="#FFACD5"/>
      <inkml:brushProperty name="tip" value="rectangle"/>
      <inkml:brushProperty name="rasterOp" value="maskPen"/>
    </inkml:brush>
  </inkml:definitions>
  <inkml:trace contextRef="#ctx0" brushRef="#br0">1 0,'59'0,"1"0,4 0,2 0,5 0,2 0,4 0,0 0,0 0,-1 0,1 0,-1 0,-4 0,1 0,-2 0,0 0,2 0,-1 0,0 0,-1 0,0 0,0 0,-6 0,-1 0,-6 0,-2 0,42 0,-9 0,-1 0,4 0,-1 0,-2 0,-1 0,-2 0,8 0,-1 0,-9 0,-18 0,-23 0,-12 0,6 0,20 0,16 0,3 0,-14 0,-25 0,-19 0,-13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46:35.795"/>
    </inkml:context>
    <inkml:brush xml:id="br0">
      <inkml:brushProperty name="width" value="0.4" units="cm"/>
      <inkml:brushProperty name="height" value="0.8" units="cm"/>
      <inkml:brushProperty name="color" value="#FFACD5"/>
      <inkml:brushProperty name="tip" value="rectangle"/>
      <inkml:brushProperty name="rasterOp" value="maskPen"/>
    </inkml:brush>
  </inkml:definitions>
  <inkml:trace contextRef="#ctx0" brushRef="#br0">1 1,'89'0,"-1"0,6 0,2 0,-30 0,1 0,1 0,1 0,1 0,0 0,3 0,0 0,1 0,0 0,-1 0,1 0,-4 0,1 0,-1 0,1 0,-1 0,0 0,30 0,-1 0,-3 0,-1 0,-4 0,-2 0,-5 0,-1 0,-8-1,-2 2,-6 0,-2 1,-5 0,-1 2,-6 1,-1 0,-1 2,-1 0,49 6,-49-6,0 0,45 6,-18-2,-23-2,-18-2,-17-3,-6-1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46:37.464"/>
    </inkml:context>
    <inkml:brush xml:id="br0">
      <inkml:brushProperty name="width" value="0.4" units="cm"/>
      <inkml:brushProperty name="height" value="0.8" units="cm"/>
      <inkml:brushProperty name="color" value="#FFACD5"/>
      <inkml:brushProperty name="tip" value="rectangle"/>
      <inkml:brushProperty name="rasterOp" value="maskPen"/>
    </inkml:brush>
  </inkml:definitions>
  <inkml:trace contextRef="#ctx0" brushRef="#br0">1 1,'100'0,"-1"0,-29 0,1 0,0 0,4 0,1 0,0 0,1 0,0 0,0 0,-1 0,0 0,-1 0,-3 0,0 0,-2 0,25 0,-2 0,-4 0,-2 0,-6 0,-2 0,-5 0,0 0,-2 0,1 0,-1 0,0 2,0 0,0 1,-4 0,-1 1,-5 1,-3 0,38 3,-30-4,-25-1,-19-3,-12 0,20 0,23 0,43 0,-40 0,1 0,-5 0,-2 0,27 0,-34 0,-25 0,-10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46:39.461"/>
    </inkml:context>
    <inkml:brush xml:id="br0">
      <inkml:brushProperty name="width" value="0.4" units="cm"/>
      <inkml:brushProperty name="height" value="0.8" units="cm"/>
      <inkml:brushProperty name="color" value="#FFACD5"/>
      <inkml:brushProperty name="tip" value="rectangle"/>
      <inkml:brushProperty name="rasterOp" value="maskPen"/>
    </inkml:brush>
  </inkml:definitions>
  <inkml:trace contextRef="#ctx0" brushRef="#br0">0 29,'82'0,"-1"0,-11 0,4 0,5 0,-4 0,4 0,2 0,2 0,6 0,2 0,2 0,-1 0,3 0,0 0,1 0,-1 0,-3 0,1 0,-1 0,-1 0,0 0,-1 0,-1 0,-1 0,-5 0,-2 0,0 0,-2 0,17 0,-1 0,-4 0,-10 0,-2 0,-4 0,20 1,-5-2,-8-1,-3-2,-13 0,-3 0,-11 0,-4 0,24-2,-27 6,-18 0,-9 0,9 0,20 0,26 0,12 0,-11 0,-20 0,-24 0,-17 0,-6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29:36.926"/>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8,'91'0,"0"0,-4-1,-2 0,-9-1,-4 0,-11 1,-4 0,29 3,-36 4,-31 3,-10-2,-7-2</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9T06:58:13.386"/>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0 17,'82'-2,"1"1,2 0,1-1,-11 1,-5-1,-12 1,-21 1,-13-1,-15 0,4 1,16-2,9 2,18-2,-7 2,-10 0,-13 0,-17 1,-4 0,45 37,-28-23,29 23,-43-33</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9T06:58:24.141"/>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0 33,'91'-11,"-38"6,1 0,0 2,-1 0,-2 2,-1-1,27 1,-32 1,-18 1,-17-1,-1 0,12 0,26 0,10 0,16-1,-22 1,-15-1,-20 0,-13 1,17 0,-6 0,20 0,-4 0,1 0,9 1,-8 0,-4 0,-10-1,-9 0,15 0,-10 0,10 0,-17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47:05.946"/>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4409,'71'0,"3"-5,21-12,-33 2,5-4,15-6,5-2,-20 8,3-1,1 0,7-2,1-1,3 0,7-1,2-1,2-1,-18 6,1-1,1 0,1-1,4-2,2-1,1 0,-1-1,3-1,-1 0,2-1,-1-1,3-2,1 0,0-1,0-1,-16 6,0-1,0 0,0 0,0 0,3-1,-1 0,0 0,1-1,0 1,0-1,0 1,0-1,0 0,-1 1,0 0,0 0,-1 0,0 1,1-1,16-6,0 1,0 0,0 0,-3 1,0 1,0 0,-1 1,-2 1,0 1,0 0,-1 2,-2 1,1 1,-1 1,0 0,-1 2,-1 0,1 1,0 1,0 1,0 1,0 0,1 0,1 1,0 0,0-1,0 1,0-2,0 1,0-2,0 0,2-1,-1-1,1-1,0 0,1-2,0 0,0-1,0 0,2-1,0-1,0 1,0-1,1 0,0 0,0 0,0 0,-1 1,-1 0,1 1,-1-1,-1 0,1 0,-1 0,0 1,-4 0,0 0,-1 1,0-1,-4 2,0 0,-1 1,0 0,-5 1,0 1,-1 1,0 0,19-6,0 2,-1 0,-2 1,-1 1,0-1,-1 1,-1 0,-1-1,-5 0,-2 0,-1-1,-6 0,0 0,-1 0,-4 1,0 0,-1-1,25-12,0 0,2 1,0 1,-2 2,-1 1,-1 2,0 0,0 1,0 1,-1 1,0-1,-3 2,0 0,-3 0,-1 1,-2 2,-1 0,-4 0,-1 1,-2 0,0 0,-4 0,-1 0,-1 2,-1 1,-1-1,0 1,1 1,-1 2,0 1,0 0,-4 2,-1 1,-3 0,-2 2,44-11,-6 1,-1-1,-5 4,-10 1,-9 0,-9 1,-8-2,-7 0,-9 5,-8 4,-11 4,-6 3</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47:10.360"/>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94,'56'0,"10"0,22 0,7 0,-44 0,2 0,4 0,1 0,2 0,0 0,6 0,1 0,6 0,1 0,4 0,2 0,7 0,0 0,1-2,-2-2,-3-1,-2-1,-7-1,-1-1,-6 0,-2 0,-5 2,-1-1,-2 2,-1 0,-3 2,0 0,-1-1,-1 1,47 0,-4-1,-6 1,-4 3,-6 0,0 0,1 0,-2 0,-7 0,-18 0,-17 0,-19 0,-8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47:28.034"/>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3402,'25'-72,"16"-5,16 5,-22 31,2 0,1 0,1 1,3-1,2 1,4-1,2 1,3-2,1 1,2-3,0 0,-3 3,-1 0,-3 1,-2 1,-3 1,-1 1,0 0,-1 0,-1 0,1 0,-3 2,0 1,35-32,-16 13,-15 11,-13 12,-11 9,5-8,21-16,27-19,-22 22,5-2,7-3,2 0,0 1,0 1,-1 1,0 0,-5 2,-1 1,-1 0,-1-1,-1-2,-1-1,-2 0,0 1,-1-2,-2 0,-3 2,-1 1,-1 2,-1 0,-4 3,0 0,31-28,-3 0,-9 8,-7 6,-11 10,-13 14,2 1,4 0,15-12,14-12,2-2,-4 4,-18 13,-16 13,-13 8,3-8,9-10,10-10,3-2,-7 11,-11 15,-10 10,-4 6</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47:29.676"/>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4130,'49'-31,"-1"0,7-4,2-4,12-11,1-2,2-1,-1-2,2-3,-1-1,-2 1,-2-1,-1 3,0-1,-1 0,0 0,0 3,0 1,1 1,-1-1,-2 2,-1 0,0 1,-1 1,-4 0,-1 0,-1 1,1-1,-1 0,1-1,-2 1,0 0,-2 1,-1 0,-2 1,-1 0,-3 3,-1 0,-1-1,0 0,5-2,1-2,3-2,2 0,6-5,2 0,3-2,2-1,-1 0,1-2,-19 16,0-1,0-2,2-3,1 0,0-2,1 0,0-1,0 1,2-1,1 0,-1 1,-1 3,-1 1,0 2,22-19,-2 3,-5 5,-3 2,-7 5,-1 2,-3 2,0 1,1 0,-1 1,1 1,-1 0,-4 5,-2 2,25-21,-26 18,-23 16,-14 10,-5 5,-5 3</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47:31.012"/>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2343,'43'-46,"-1"0,9-6,3 1,8-1,4 0,8-3,2 0,-2 1,3 1,-19 13,2 0,2-2,5-6,2-1,0-1,0-1,1 1,-1-2,2-2,-1 0,-1 0,-6 2,-1 1,-1 1,-6 5,0-1,-2 2,20-18,-3 3,-10 7,-4 3,-6 5,-3 0,-4 3,-2 0,-2 2,-3 0,28-30,-17 16,-16 17,-12 16,-3 2,7-7,8-7,22-18,15-6,-2 5,-9 10,-22 20,-20 12,-7 5</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47:32.493"/>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1 160,'69'0,"1"0,0 0,13 0,4 0,2 0,-12 0,2 0,1 0,0 0,0 0,1 0,-1 0,-2 0,13 0,-3 0,-2 0,-6 0,-2 0,-1 0,-7 0,0 0,-1 0,31 0,0-2,-31 0,1 0,-1-1,29-3,-2-1,3-2,-2 0,-10 0,-3 0,-11 1,-4 0,-10 1,-5 2,22-3,-19 1,-6 3,13-2,29-3,-37 4,3 0,0-1,-1 1,38-4,-33 4,-28 3,-22 0,-6 2</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49:16.489"/>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0 0,'57'0,"-1"0,4 0,2 0,3 0,2 0,3 0,1 0,1 0,0 0,3 0,1 0,6 0,3 0,2 0,0 0,1 0,0 0,-5 0,-1 0,-8 0,-3 0,-4 0,-1 0,-3 0,-1 0,-2 0,0 0,-1 0,-1 0,-2 0,-1 0,-3 0,-1 0,43 0,-5 0,-4 3,0 0,-1 0,1-1,-3-2,-14 0,-18 0,-17 0,-14 0,3 0,17 3,24 1,24-1,5 2,-17-1,-24 1,-20 0,-4-3,20 0,28 1,-25-1,3 0,5 1,0 0,-4 1,-3-1,30 0,-20-1,-5-2,18 0,23 0,-41 0,1 0,-2 0,-2 0,33 0,-28 0,-26 0,-11 0,7 0,9 0,6 0,-3 0,-13 0,-10 0,-4 0,0 0,8 0,12 0,2 0,-2 0,-15 0,-11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23:40:53.581"/>
    </inkml:context>
    <inkml:brush xml:id="br0">
      <inkml:brushProperty name="width" value="0.2" units="cm"/>
      <inkml:brushProperty name="height" value="0.4" units="cm"/>
      <inkml:brushProperty name="color" value="#A2D762"/>
      <inkml:brushProperty name="tip" value="rectangle"/>
      <inkml:brushProperty name="rasterOp" value="maskPen"/>
    </inkml:brush>
  </inkml:definitions>
  <inkml:trace contextRef="#ctx0" brushRef="#br0">0 350,'52'0,"0"0,16 0,5 0,21 0,6 0,-23 0,2 0,1 0,-2 0,1 0,2 0,10 0,2 0,0 0,-2 0,1 0,-1 0,-2 0,-1 0,1 0,0 0,0 0,-3 0,-15 0,-3 0,0 0,32 0,-2 0,-9 0,-2 0,-6 0,-2 0,-5 0,-1 0,-6 0,-2 0,-4 0,-1 0,-4 0,-1 0,-2 0,0 0,0 0,1 0,-1-1,0-1,2 0,1-2,3 1,2-1,4 0,1-1,4 0,1 0,4 1,2-1,4 0,2 0,4 1,2 0,3 2,2 0,3 0,2 1,-3 1,2 0,-27-1,1-1,2 0,3-1,2-1,-1-1,-1 0,0-2,0 1,0-1,1 0,-2-1,-5 0,-2 0,-1 0,27-3,-3 1,-5-1,-4-1,-10 2,-4-1,-10 3,-3-1,-6 1,-1 1,35-5,-13 0,-13-1,-14 1,-6 0,-8 0,-6 4,-4 2,-7 0,-5 2,-4-2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29:46.276"/>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35,'98'-2,"-46"0,0-2,36-3,-14-1,-25 1,-23 5,-14 0,-6 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53:25.898"/>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1 208,'77'0,"4"0,6 0,6 0,-4 0,-5 0,-8 0,-4 0,0 0,-3 0,-5 0,-6 0,-10 0,-4 0,-4 0,-1 0,2 0,-1 2,-5 3,-6 0,-7 0,-8-2,-7-1,10 2,4 2,20 2,0 0,-2-3,-9-2,-13-1,-7-1,-8-16,4 0,6-22,6 6,4-2,-6 8,-7 11,-7 6,-11 0,-11-5,-11-3,-9 1,-4 2,-4 6,-4 3,-6 2,-7 2,-4 0,-3 0,4 0,7 0,9-1,5-1,3-1,2 0,6 2,4 1,-3 0,-15 0,-23 6,-21 7,44-2,1 1,-37 15,27-4,29-7,17-6,10-4,1 6,2-4,0 5,0-1,-2 0,0 7,-1 3,-1 2,2-3,1-7,5-7,16 2,22 5,18 6,17 1,7-6,-3-7,-2-6,-6-2,-8 0,-1 0,-2 0,-1 0,-2 0,-5 0,-8 0,-5 0,-9 0,-6 0,-8 0,-7 0,-2 0,10 0,14 0,13 0,3 0,-10 0,-13 0,-15 0,-6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53:52.865"/>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30 252,'93'0,"-13"0,-22 0,-21 0,-16-4,-11-7,-7-13,-3-14,0-4,0 4,0 13,0 13,0 6,-15 1,0-2,-14-2,9-1,4 2,6 1,3 4,-10 1,-7 2,-16 0,-2 2,3 3,14 2,10 1,10-1,4 3,1 2,0 0,0 6,-5 11,4-14,-4 9</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53:54.947"/>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1 162,'57'-11,"-10"3,-23 8,-6-4,6-3,12-5,6-5,0 2,-11 3,-13 4,-9 4,-6-4,-3-3,0-4,0 2,-1 3,-13 5,-14 3,-20 6,-5 4,3 2,15 0,14-4,12-4,5-2</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54:05.947"/>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21,'90'0,"1"0,-7 0,-19 0,-22 0,-8 0,9 0,22 0,18 0,3 0,-14 0,-24 0,-18 0,-11 0,6 0,16 0,23 0,22 0,3 0,-5 0,-11 0,-6 0,4 0,6 0,10 0,5 0,-4 0,-6 0,-7 0,-7 0,-1 0,-3 0,-4 0,-1 0,-9-4,-11-2,-10 0,-8 2,8 4,14 0,22 0,13 0,-1 0,-14 0,-21 0,-18 0,-16 0,-3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54:25.919"/>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4,'60'0,"0"0,16 0,7 0,-12 0,4 0,3 0,13 0,3 0,1 0,0 0,0 0,0 0,-1 0,-1 0,-1 0,-8 0,-2 0,-1 0,-10 0,-3 0,0 0,31 0,-3 0,-10 0,-3 0,-5 0,-3 0,-3 0,-3 0,-5 0,-2 0,-3 0,-2 0,-3 0,-3 0,44 0,-9 0,-8 0,1 0,-3 0,1 0,-2 0,-3 0,-5 0,-8 0,-13 0,-12 0,-13 0,-9 0,-4-2,-2 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54:41.369"/>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0 427,'83'0,"-1"0,13 0,4 0,-23 0,3 0,1 0,3 0,1 0,1 0,0 0,1 0,-1 0,-3 0,-1 0,0 0,-3 0,-1 0,0 0,-3 0,-1 0,-2 0,30 0,-3 0,-2 1,-2-2,-6-1,-2 0,-3-2,0 0,-2 0,1 1,-3-1,0 1,1 1,-2 2,-3 0,-2 0,-3-1,-2-1,-5 0,0 0,-2-1,-1 0,-1-1,0 1,1 1,0 0,2-1,0 0,1 1,0 0,-2 1,0-1,-1-1,-1 0,-6 1,-1 0,42-1,-5-3,-4 2,1 1,0 0,0 3,2-2,9-1,-45 0,0-1,0 1,1 0,-2-1,0 1,42-4,-6 1,-2 0,-2 3,-2 1,-6 2,-3 0,-5 0,-1 0,2 0,-3 0,-1 0,4 0,5 0,3 0,0 0,-1 0,-4 0,-1 0,-9 0,-12 0,-15 0,-10 0,-2 0,2 0,1 0,-3 0,-6 0,-2 0,2 0,3 0,3 0,-4 0,-6 0,-4 0,-5-23,-1-11,-2-22,0 2,-5 9,-3 14,-10 11,-16 9,-21 6,-34 2,34 2,-3 0,-5 1,-2 0,-2 0,1 0,5 0,1 0,3 0,1 0,3 0,1 0,-47 0,48 0,0 0,-48 2,-1 1,1 3,4 5,1 3,0 5,45-8,0 0,-1-1,1 0,-47 9,7-6,8-7,-1-4,-5-2,-9 0,43-1,-2 0,-4-1,-3 0,-7-1,-4 0,-4-1,-1 1,-7 0,-1 2,-2-1,0 0,4 2,1 0,2 0,2 0,5 0,3 0,4 0,1 0,3 0,2 0,3 0,2 0,2 0,0 0,2 0,1 0,-44 0,4 0,6 0,12 0,2 0,4 0,-2-1,-6-5,-5-3,-9-4,-8-1,46 7,-2 1,-2 0,-1 2,1 0,-1 1,0 2,0 0,0 0,1 2,3-1,0 0,-48 0,5 0,9 0,15 0,18 0,19 0,2 3,-12 5,-25 5,-29 5,43-8,-1-1,2-1,3 0,-30 3,34-4,26-2,13 1,5 3,-2 9,-6 10,-2 6,1 6,6 1,4-2,2-4,0-9,0-7,6-8,11-2,30 2,44-1,-32-4,5-1,12-1,1-2,5-1,0-1,-3 0,1 0,-1 0,0 0,-6 0,0 0,-6 0,-1 0,2 0,0 0,0 0,2 0,9 0,3 0,5 0,0 0,5 0,1 0,-1 0,-2 0,-6 3,-1 1,-3 1,-1 1,-5 0,-1-1,2 1,0-2,2-2,2-1,3-1,0 0,1 0,0 0,-4 0,-1 0,-4 0,-1 0,-4 0,-1 0,3 0,1 0,4 0,2 0,3 0,1 0,3 0,0 0,-4 0,-2 2,-5 0,-2 1,-4 2,-2 0,-2 0,0 1,-2 0,0 2,-3-1,0 0,-1 0,-1 1,-1-1,0-1,0-1,-1-1,43 3,-15-4,-18-1,-3-2,21 0,-30 0,3 0,9 0,2 0,1 0,-2 0,-10 1,-4 1,21 0,-33 2,-19 1,-1 2,6 4,3 2,1-1,-7-5,-10-3,-10 0,-6 2</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9T07:00:43.403"/>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0 1,'34'0,"22"2,-19 0,9 1,-24-1,-15-1,3-1,5 0,11 1,4 2,-1-1,-6-1,-10-1,-5 0,13 0,-12 0,14 0,-17 0,8 0,-2 0,3 0,-4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9T07:00:45.665"/>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0 17,'39'-7,"1"3,-8 2,-3 2,-14 0,-1 0,-4-1,4 0,5 0,-2 1,3 0,1 0,0 0,6 0,1 1,-3 1,3 0,-8-1,-3 1,0-1,-10 0,4-1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56:51.225"/>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3656,'86'0,"-36"0,4-1,17-1,5-2,4-2,1-3,5-3,2-2,5-4,0-3,-26 5,0-2,0 1,3-2,0 1,0-1,1-2,-1 0,0-1,0 0,-1 0,0-1,-5 1,0-1,-1-1,0 0,0 0,-1 0,25-8,-1 0,-7 3,-2 2,-3 2,-2 2,-5 1,0 1,-1 1,-2-1,-3 1,0-1,-3 0,0 1,-2-1,-1 0,-1 1,-1 1,-2 0,0 1,-2 1,0-1,0 0,-1 0,1-2,1 0,0 0,0 0,-1 0,0 0,43-20,-9 4,-3 1,2 3,2 0,9 0,-42 15,1 1,4-1,1 1,3-1,2-1,1 0,2-2,3 0,0-1,6-4,1 0,10-3,3-1,-24 8,1 0,0 0,2-1,0 0,0 0,3 0,-1-1,1 1,-3-1,0-1,0 1,1-2,1 0,1-1,2 0,1 0,0 0,-1-1,1 0,-1 1,1 0,-1 1,-1 0,-3 1,-2 1,0 0,28-11,-1 2,-30 10,1 0,-1 2,31-10,0 1,-29 10,1-1,0 2,3-1,0 1,0 0,-2-1,0 1,0 0,0-1,0 0,-1 0,25-8,-1-1,-8 1,-1 1,-2 0,1 0,1 0,2 0,4 0,1 2,3 0,-1 2,-2 2,-2 1,-2 2,-2 0,-7 4,-1 0,-3 2,1 0,1 2,0 0,1 0,1 0,2-3,2-1,1-2,0-1,2-2,-1-2,2 0,-1 0,-2-1,-1-1,-6 1,-1 0,-6 0,-2 0,-6 1,-2-1,-4 3,-1-1,42-16,-6 3,-7 4,-8 4,-10 8,-6 6,-2 6,3 3,14 1,9-3,6-3,-13-1,-23-1,-19 3,-16 1,-8 1,-4-1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56:52.792"/>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1 172,'95'0,"-2"0,-14 0,1 0,3 0,7 0,-37 0,1 0,5 0,2 0,4 0,2 0,1 0,0 0,-4 0,-1 0,-5 0,0 0,-4 0,-1 0,-2-1,-1-1,41-3,-19-3,-16-2,-6 2,14 0,25-2,-37 5,1 1,1-1,-1 1,30-3,-29 4,-15 1,1 2,13 0,10 0,-4 0,-13 0,-19 0,-15-3,6-11,45-16,-34 12,30-6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30:07.959"/>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1,'57'0,"0"0,-1 1,-2 0,41 5,-21 0,-24 1,-17-2,-1-3,15 0,26-2,18 0,6 0,-14 0,-24 0,-20 0,-19 0,-5 0,8 0,18 0,23 0,11-3,-4 0,-20 0,-20 0,-17 3,-9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56:57.992"/>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0 6823,'57'-46,"10"4,10-5,-33 22,1-1,7-5,0-2,3-5,1-2,5-3,2-2,3-4,1-2,2 0,0-1,2-1,0 1,-2 0,-1 1,-4 3,-1 1,-3 2,-2 0,-4 4,-2 1,-3 3,0 1,-5 3,0 1,37-24,-6 1,-8 4,-11 6,-12 10,-14 13,-10 5,0-1,5-6,5-2,0 2,-5 6,-3-3,8-8,21-19,20-18,-33 33,-1 0,31-27,-12 11,5-8,-23 21,4-2,12-9,3-1,5-6,1 1,-4 3,-2 3,-8 6,-3 2,27-23,-14 13,6-6,10-6,-4 3,-6 3,-21 19,-14 12,-3 4,5-6,4-3,1 0,-7 6,-6 8,3-3,17-5,19-11,11-4,-6 3,-20 11,-12 4,1-1,17-9,23-9,6-1,-6 2,-10 3,-4-2,18-12,-33 20,2-2,-1 0,-2 0,34-23,-20 9,-11 5,13-11,-23 19,3-2,3-1,0-1,-3 2,-1 2,19-16,-11 12,1-1,22-13,-21 14,4-3,8-4,0-2,-1 2,-3 1,-7 5,-3 3,24-18,0 1,-24 19,4-3,17-10,5-3,-18 12,3-2,0 0,1-1,1 0,-1-1,-2 0,0-1,-2 1,-2 1,-1 0,-1-1,1-2,-1-1,2-1,6-6,0-2,2-1,4-3,2-1,1 0,-13 10,2 0,0-1,0 1,2 0,1 1,1 1,-1 0,18-12,1 2,-1 2,0 1,0 0,-2 3,-6 4,-2 2,-1 0,-3 3,-2 0,-1 1,22-15,-8 5,-31 20,-6 3,17-13</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56:59.442"/>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0 2553,'54'-27,"0"0,7-5,2-2,7-7,3-2,4-3,2-2,-3-1,-1 1,0 0,0 0,1-1,0-1,4-2,0 1,4-3,-1 0,-2 1,-2 0,-6 2,-2-1,-7 4,-3 1,-3 0,-1-1,-3 2,-2 0,-1-1,-2 1,-2 2,-2 1,-4 4,-2 0,33-28,2 10,4 4,-31 26,1-1,7-3,2 0,4-3,1 0,2-2,1 0,-2 1,-1 0,-3 2,0-1,-2 1,-1 1,-1 1,-1 0,-1 1,-1 1,-1 0,-2 2,-4 2,0 2,32-20,-13 9,-15 10,-15 6,-14 6,-10 3,-7 7,-3 3</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57:00.759"/>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0 11,'94'0,"-31"0,4 0,6 0,2 0,5 0,0 0,2 0,-2 0,-9 0,-1 0,3 0,0 0,-3 0,-1 0,-3 0,-2 0,-2 0,-2 0,-1 0,-2 0,-2 0,-2 0,-1 0,-1 0,46 0,-8 0,-13 0,-16 0,-18 0,-15 0,-5 0,4-2,5-1,1 0,-4 1,-8 1,-2 1,5 0,1 0,1 0,-2 0,-14 0,-1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7:01:40.617"/>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1403,'66'-29,"16"-13,-29 14,2-2,4-3,0 0,1-1,-1 1,-1 0,0 1,-1 0,1-1,2-3,0 1,1-3,1 0,1-2,0 0,-3-1,-2 0,-6 5,-4 0,29-24,-24 13,-22 17,-10 6,1-2,19-15,26-21,-23 24,2 0,-2 1,0 0,26-18,-24 23,-20 14,-2 4,2-4,3-2,-2 2,-12 9,-7 4</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7:01:42"/>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1 177,'54'0,"1"0,3 0,1 0,-1 0,0 0,4 0,0 0,1 0,1 0,1 0,0 0,1 0,1 0,-2 0,1 0,-1 0,1 0,0-2,-1 1,1-2,0 0,-3 0,-1-1,-5 0,-1 1,-3 1,-2 1,40-1,-6 2,-1 0,-3 0,4 0,1 0,0-3,4-5,1-6,0-7,-7-1,-11 0,-17 7,-16 5,-15 5,-9 3,-7 0,4 2,17-3,22 0,22-3,7 0,-15 2,-20 1,-27 3,-11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7:01:57.466"/>
    </inkml:context>
    <inkml:brush xml:id="br0">
      <inkml:brushProperty name="width" value="0.2" units="cm"/>
      <inkml:brushProperty name="height" value="0.4" units="cm"/>
      <inkml:brushProperty name="color" value="#FF9400"/>
      <inkml:brushProperty name="tip" value="rectangle"/>
      <inkml:brushProperty name="rasterOp" value="maskPen"/>
    </inkml:brush>
  </inkml:definitions>
  <inkml:trace contextRef="#ctx0" brushRef="#br0">1 1627,'40'0,"9"0,0 0,6 0,3-5,4-9,10-14,10-17,-37 18,1-2,4-3,-1 0,0 0,-2 0,-2 3,-3 0,33-20,-11 8,-3 4,7 1,4 0,8-4,0-1,-3 1,-4-1,-6 3,-4 0,-2-1,2 0,1-7,2-6,4-3,-4 2,-5 7,-14 11,-4 4,4 0,13-4,6-5,-4 3,-15 9,-7 4,13-9,17-10,-28 15,1 0,36-26,-19 14,-23 15,-20 15,-8 6</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7:02:17.217"/>
    </inkml:context>
    <inkml:brush xml:id="br0">
      <inkml:brushProperty name="width" value="0.2" units="cm"/>
      <inkml:brushProperty name="height" value="0.4" units="cm"/>
      <inkml:brushProperty name="color" value="#FF9400"/>
      <inkml:brushProperty name="tip" value="rectangle"/>
      <inkml:brushProperty name="rasterOp" value="maskPen"/>
    </inkml:brush>
  </inkml:definitions>
  <inkml:trace contextRef="#ctx0" brushRef="#br0">1 35,'71'0,"1"0,-2 0,1 0,12 0,3 0,3 0,0 0,-1 0,0 0,1 0,-2 0,-10 0,-4 0,-9 0,-3 0,-6-1,-3-1,38-3,-3-1,2-2,1 2,3 2,-8 1,-5 3,-4 0,-3 0,5 0,6 0,5 3,-2 3,-12 1,-10-1,-6-4,-1 1,-1 0,-8 2,-15 0,-12-3,-10 2,-4-1,10-1,33 5,-25-5,18 3</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7:02:18.700"/>
    </inkml:context>
    <inkml:brush xml:id="br0">
      <inkml:brushProperty name="width" value="0.2" units="cm"/>
      <inkml:brushProperty name="height" value="0.4" units="cm"/>
      <inkml:brushProperty name="color" value="#FF9400"/>
      <inkml:brushProperty name="tip" value="rectangle"/>
      <inkml:brushProperty name="rasterOp" value="maskPen"/>
    </inkml:brush>
  </inkml:definitions>
  <inkml:trace contextRef="#ctx0" brushRef="#br0">1 38,'57'0,"1"0,3 0,2 0,9 0,1 0,2 0,-1 0,1 0,1 0,-1 0,-1 0,-2 0,1 0,5 0,2 0,0 0,1 0,0 0,0 0,0 0,1 0,-5 0,-1 0,1 0,-1 0,-5 0,-2 0,-9 0,-4 0,33 0,-32 0,-21 0,-16 0,-10 0,1 0,19 0,31-3,29-4,4-3,-19 0,-28 5,-29 3,-8 2</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7:44:36.487"/>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0 1,'90'2,"1"0,-5 0,7-1,5 0,-21-1,4 0,3 0,1 0,1 0,10 0,2 0,1 0,1 0,0 0,-1 0,0 0,1 0,-2 0,0 0,-8 0,1 0,-2 0,-2 0,-1 0,10 0,-3 0,-1 0,-3 0,-11 0,-2 0,-1 0,-2 0,11 0,-1 0,-3 0,-4 0,-2 0,-1 0,-5 0,-1 0,0 0,28 0,-1 0,-7 0,0 0,-4-1,-1 2,-3 1,0 2,2 1,1 1,3 1,1 2,4 0,1 0,3-2,-1-1,-5-2,-2 0,-5-2,-4-1,-12 0,-4 1,35 4,-30 2,-25 2,-17-1,-13-1,-6 1,-4 16,-1-14,0 10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7:44:38.854"/>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13020 1,'-56'6,"-14"18,19-2,-3 5,-15 15,-3 5,18-11,-2 3,-1 0,-7 7,-2 1,0 1,-4 2,-1 2,-1 0,-1 0,-1 1,0-1,0 0,1 0,0-2,4-3,1-1,1 0,3-3,1-1,1 0,3-4,0-2,1 1,-1-2,0 0,1-1,-26 13,1-1,5-3,2 1,4-2,3 1,6-3,3 1,4-1,2 1,2 1,1 1,1 1,0 1,-2 5,0 1,-3 2,-1 0,-3 3,-2-1,-2 1,-2 0,-1 1,-1 0,-3 0,-1 1,1-3,1 0,0 0,0 0,2-1,1 1,2 0,1 2,0 2,2 2,-1 2,1 2,-2 1,-1 3,17-18,-1 2,0 1,-2 3,-1 1,-1 2,-3 2,0 1,-1 0,-4 5,-2 1,-1 0,-4 2,-1-1,-3 1,12-14,-1 0,-1 0,0 0,-5 3,-1-1,0 1,-1 0,0 0,0 1,-1-1,0 0,1-1,-1-1,0 0,2-2,4-3,1 0,1-2,0 0,-16 10,2 0,0-3,5-4,1-1,1-2,7-3,0-2,1-1,1-2,1 0,0-1,-21 17,2-1,3-4,1-1,2 0,0 0,0 1,0-1,0-1,-1 0,1-1,0-1,-2-2,1 0,2-2,-1 0,0-2,-1 1,-1 2,-1 1,-6 7,-3 1,22-14,-3 0,0 1,-2 3,-2 2,0-1,0 1,-2 1,2-1,2 0,0 1,1-1,5 0,0-1,1 1,2-1,1 1,0-1,4-2,1 1,0-2,-19 19,0 0,20-17,-1 0,-1 2,-4 2,-1 2,-1 1,-10 10,-3 2,-2 2,9-9,-1 1,-3 2,0 0,9-8,-1 0,0 1,-1 0,0-1,-1 0,0 0,-1 0,1-1,1-1,-11 8,1-1,1-1,3-3,-7 5,2-2,6-6,-6 4,9-6,20-14,8-4,3 3,14-9,-5 10,-9 13,-7 8,6-2,10-15,10-13,6-14,2-7,2-4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30:25.274"/>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1,'75'12,"-14"-4,-36-1,-9-4,11-1,-7 0,11 0,-13-1,8 2,-1-2,7 3,-8-4,-5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7:44:45.203"/>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3753,'57'-15,"1"0,26-11,8-6,-9 2,5-3,4-2,-10 4,4-1,1-1,2-1,-12 5,2 0,1-1,1 1,1-1,2 0,2 0,0 1,0-1,1 1,0-1,1 1,1 0,-1 1,1-1,-1 1,1 0,-1 0,1 1,0 0,0 0,-1 0,1 1,0-1,0 1,-1-1,0 0,0 0,0 0,-2-1,-3 2,-1 0,0 0,-1 0,-1 0,14-5,-2 0,-1 0,-2 0,-9 3,-2 0,-1 0,-2 1,20-8,-1 2,-3 0,-3 2,-3 0,0 1,-6 2,-1 2,-2 0,-2 1,-2 0,-1 2,-5 1,-1 0,-1 1,30-11,0 0,-5 2,-1 1,-6 2,0 1,-3 1,0 1,-1 2,0 0,1 0,1 1,-3 0,0 1,-3 0,-1 1,-1-1,1 0,0-1,1 0,4-2,2 1,5-1,0 0,5 0,1-1,3 0,0 0,2-1,0-1,-29 8,0 1,1-1,1 0,1 0,0-1,3 0,0-1,0 1,1 1,0-1,-1 1,-2 0,-1 0,-1 0,-3 2,0 1,-1 0,26-6,-2 2,-2 3,-1 1,-3 3,-1 1,-2 1,-1 2,0 0,0 1,-3 1,1 0,1 0,0 1,7-1,1 1,2 1,1-1,3 0,1 0,2 0,-1-2,-4 0,0-1,-1-1,-1-1,-3-2,0 1,-4-1,-1 1,-4-1,0 1,-1 0,-2-1,0 1,-1 0,-5 0,-2 1,-9 1,-2 0,42-9,-18 4,-15 3,-12 3,-21 3,-9 1,4 0,6-1,3 0,-3 0,-6 1,-8 1,4-1,4-3,7-3,9-4,7-5,5-5,9-6,5-10,1 0,-5 3,-15 8,-14 11,-9 5,-7 4,-2 1,-3 1,-2 3,-1 2,-3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7:44:46.604"/>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36,'96'0,"1"0,-19 0,3 0,3 0,12 0,4 0,0 0,-21 0,2 0,-1 0,0 0,20 0,-1 0,-3 0,-7 0,-2 0,-2 0,-7 0,-2 0,-2 0,-5 0,0 0,-2 0,29-2,-2-1,-11 0,-5-1,-10 1,-5-1,22-4,-35 4,-25 2,-15 0,-4 2</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7:44:50.270"/>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0 646,'49'0,"1"0,7 0,8 0,25 0,-37 1,1-2,6-3,2-2,4-2,0-4,-1-3,0-2,2-4,0-1,-1 3,-1-1,-5 2,-2 2,-4 3,-1 2,44-3,-11 4,-6 4,-1 0,1-3,5-1,4-4,-3-2,-2 0,-4-4,0-1,-2-3,-1 0,2 2,1 1,7-1,-39 9,2-1,1-1,2-1,2-1,-1 0,-4 1,-1 0,29-9,-23 6,-22 8,-14 5,-7 3,6 3,-10 0,6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7:44:51.654"/>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0 427,'80'0,"13"0,-41 0,3 0,3 0,1 0,4 0,1 0,2 0,1 0,-1 0,1 0,3 0,1 0,-4-2,0-1,-4-1,-1-1,-3-1,-2-2,-2-1,-2 0,-3-1,-2 0,46-10,-12 2,-16 3,-19 5,-18 2,-5 0,16-4,23-5,24-7,-38 12,-1 0,37-8,-23 5,-24 4,-16 2,1-6,14-5,20-8,12-4,3 5,-12 9,-28 10,-11 6</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7:45:12.637"/>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23 0,'0'72,"0"1,0 17,0 7,0-41,0 1,0 5,0 1,0 0,0-1,0-2,0-2,0-6,0-1,0 41,0-7,0-2,0-2,0-5,0-4,0-5,0 0,0 5,0 5,0 1,0 2,0-5,0-5,-5-5,-1-7,0-2,0-3,6-6,0-10,0-6,0 3,0 9,0 10,2 0,3-9,1-12,1-13,-1-8,0-6,11-1,19 0,33 2,-18-2,4-2,13 0,3 0,13-1,3-1,5 0,2-3,4-1,-1-2,0-4,-1-3,-6-2,-3-1,-8-1,-3 1,-11 1,-2 2,-9 3,-1 2,40-6,1 5,-44 5,1-1,4 1,2-1,3 1,1-1,2 2,0 0,-1-1,0 1,-3 1,-1 0,-2 0,-1 0,44 0,-7 2,-7 0,-2 0,2 0,7 0,6 0,-46 0,-1 0,3 0,-1 0,1 0,-1 0,0 0,0 0,-2 0,0 0,0 0,-1 0,44 0,-7 0,-11 0,-16 0,-13 0,-14 0,-13 0,-8 2,-8 7,-3 4</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7:45:24.519"/>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0,'0'65,"0"9,0 2,0 18,0-43,0 2,0 2,0 1,0 0,0-1,0-2,0-1,0-1,0-1,0 1,0 1,0 0,0 1,0 4,0 3,0 1,0 2,0 4,0 0,0 3,0 0,0-4,0-2,0-4,0-1,0-7,0-3,0 37,0-3,0-5,0 3,3 2,1 2,2 2,1 0,2 1,1-4,-1-3,-1-7,-3-14,-1-16,-2-16,-2-17,32-19,26-11,-10 3,5 0,11-1,2 2,1-1,-2 1,-7 2,-4 1,33-5,-33 8,-5 7,10 1,18-3,16 1,-41 0,0 0,2 1,0 0,-2 0,0 0,46 0,-10 1,-6 1,-1 0,5 0,9-2,-41 0,0 0,1 0,1 0,0 1,0 0,-1 0,0 2,-3-1,-1 0,44 0,-10 0,-11 0,-5 0,-3 0,-2 0,0 0,-2 0,-2 0,-8 0,-12 0,-12 0,-12 0,0 0,14 0,20 0,10 0,-5 0,-17 0,-24 0,-6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7:45:30.368"/>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5870,'61'-34,"5"-9,12-12,-39 24,0-1,2 0,1-1,1-2,1-1,1-2,2-2,3-2,1 0,1-1,0 0,0 1,-1 0,1 2,-1 1,-2 0,-2 1,0 0,-1 0,-2 2,0 1,-2 1,-1 0,-2 1,-1 1,33-28,-1 2,-2 1,1 2,0-2,-2 0,4-1,1-4,-35 29,1 0,-1 0,1-1,1-1,0-1,-2 0,1 1,35-33,-1 1,-3 4,4-3,-34 32,1-2,1 0,1 0,0-1,-1 0,0 1,0-1,-4 3,0 0,35-32,1 2,-1 2,4 2,3-1,-37 30,0-1,1 0,1-2,-1-1,-1 0,-1 1,-2 0,34-33,-2 1,-35 32,1 0,1-2,0-1,2-1,-1-1,1 0,0-1,0 2,1 0,0 1,1 0,-1 1,0 1,0 1,-1 0,1 3,-1-1,4-1,1 0,1 0,2-1,1 0,1-1,-1 0,0-1,-4 5,-2 0,38-26,-10 6,-9 5,-4-1,2-2,4-5,6-4,-31 26,1-1,4-4,0 0,3-3,1 0,2-3,2 1,-1 1,0 0,0 1,1-1,0 2,1 0,1 1,-1 1,2-1,-1 1,-2 3,-1 1,-4 4,-2 1,34-21,-7 3,2 1,7-5,4 2,-8 4,-19 11,-21 10,-15 10,-9 4,6 0,6-4,21-10,18-6,7-2,-5 2,-20 9,-16 8,-19 7,-4 3</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7:45:31.990"/>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0,'93'0,"-43"0,2 0,7 0,2 0,1 0,1 0,-2 0,1 0,-1 0,0 0,-2 0,-1 0,-1 0,0 0,-1 0,1 0,-1 0,1 0,4 0,1 0,5 0,1 0,3 0,1 0,-2 0,-1 0,-7 1,-2 0,-7 0,-3 1,28 1,-20 0,-16-3,-15 0,-9 0,-5 0,5 0,11 0,8 0,1 0,-9 0,-16 0,-7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7:45:58.879"/>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85 0,'0'59,"0"-1,-2 4,0 1,-1 5,-1 0,-2 1,0 0,-1 3,-1 1,0 3,1 1,0 4,0 0,2 0,0 0,2-4,1-1,0-8,2-3,0-5,0-2,0-2,0-1,0-3,0-2,0 44,0-10,0-9,0-3,0-1,0 1,0 0,0-1,2 1,2 3,5 10,3 10,-5-41,0 2,1 3,0 1,0 2,-1 0,1 1,0 0,0-3,0 0,-1-3,0 0,-1-5,0 0,-1-1,0 0,0 0,0 0,2 48,-3-49,-1 1,-1 38,-2-15,0-19,0-13,0-3,3 8,0 8,0-1,0-7,-3-13,0-12,0-9,0-4,0 4,0 1,0 11,0 0,0-1,0-6,0-6,0-4,0 10,0 3,0 9,0-3,0-8,0-6,0-4,0-4</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7:46:05.735"/>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1,'62'0,"-1"0,7 0,1 0,10 0,3 0,5 0,2 0,7 0,2 0,-32 0,2 0,-1 0,32 0,1 0,-33 0,1 0,0 0,31 0,0 0,-4 0,-2 0,-4 0,0 0,-4 0,-1 0,-5 0,-2 0,-3 0,-2 0,-5 0,-2 0,-8 0,-3 0,40 0,-9 2,-1 4,3 4,6 2,0 4,0 0,-1 3,-7 3,-5-3,-7 0,-9-4,-6-3,-7-3,-6-4,-1-2,-2-1,-3 1,-6 0,-8-2,-8-1,-5 0,6 0,19 0,27 0,26 0,4 0,-12 0,-24 0,-23 0,-6 0,5 3,15-1,12 1,1 0,-7-3,-15 0,-9 0,-1 0,8 0,8 0,4 0,-5 0,-10 0,-12 0,-8 0,-1 0,7 0,8 0,7 0,-1 0,-10 0,-11-2,-9 0,-5-2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30:27.242"/>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1,'66'0,"-11"0,-29 0,2 0,10 0,12 0,6 0,-9 0,-13 0,-13 1,-2 5,-3 2</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7:46:26.366"/>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0 1,'60'4,"12"-1,18-3,-38 0,2 0,0 0,-1 0,1 0,-1 0,41 0,-17 0,-20 0,-22 0,-14 0,-5 0,11 0,15 0,15 0,0 0,-13 0,-18 2,-15 2,-7 0,-4 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7:46:30.218"/>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0,'64'0,"14"0,21 0,-45 0,0 0,45 0,-5 0,-8 0,-3 0,7 0,5 0,-44 0,1 0,48 0,-17 0,-21 0,-24 0,-14 0,4 0,11 0,9 0,0 0,-13 0,-16 0,-10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30:12.474"/>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0,'53'5,"1"0,-1 0,-1 2,30 8,4 0,-1-1,1 0,-4-2,-6-2,-9-2,-12-1,-3-2,-1-1,7-2,3-2,3 0,1 0,-4 0,2 0,1 2,3 1,4 0,4-1,4-2,4 0,6 0,1 2,2 3,1 2,-3 3,-4 0,-6-1,-9-1,-7-1,-5-1,-5-2,1-2,-2-2,1 0,0 2,1 1,3-1,2 2,7-1,5 1,0 1,2-1,-2 0,4-1,6 1,2 1,2-3,-4 3,-2-1,-2 1,-3 3,4 0,1 0,-1 3,0-1,-3-1,-5-1,-2 0,-1 1,-1-2,-3 0,-6-1,-4 0,0 0,-2-2,0 1,-5-2,-3 1,-3 1,-5-1,-3 0,-1-1,2 1,3-2,3 0,-1-2,-2 0,-1 0,-4 0,-3 0,-2 0,-5 0,-2 0,4 0,-1 0,11 0,0 0,2 0,-3 0,-8 0,-8 0,-4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J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D8E939-9ECB-9C46-A248-99A4B8126363}" type="datetimeFigureOut">
              <a:rPr lang="en-JP" smtClean="0"/>
              <a:t>5/19/25</a:t>
            </a:fld>
            <a:endParaRPr lang="en-J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J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J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222822-2BA0-D548-8268-B2F1F6F289DC}" type="slidenum">
              <a:rPr lang="en-JP" smtClean="0"/>
              <a:t>‹#›</a:t>
            </a:fld>
            <a:endParaRPr lang="en-JP"/>
          </a:p>
        </p:txBody>
      </p:sp>
    </p:spTree>
    <p:extLst>
      <p:ext uri="{BB962C8B-B14F-4D97-AF65-F5344CB8AC3E}">
        <p14:creationId xmlns:p14="http://schemas.microsoft.com/office/powerpoint/2010/main" val="1105368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72F3E-78FD-FD56-D1E8-8845D482AE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JP"/>
          </a:p>
        </p:txBody>
      </p:sp>
      <p:sp>
        <p:nvSpPr>
          <p:cNvPr id="3" name="Subtitle 2">
            <a:extLst>
              <a:ext uri="{FF2B5EF4-FFF2-40B4-BE49-F238E27FC236}">
                <a16:creationId xmlns:a16="http://schemas.microsoft.com/office/drawing/2014/main" id="{3BBE503B-E283-FFB5-1C3D-26923B6D11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JP"/>
          </a:p>
        </p:txBody>
      </p:sp>
      <p:sp>
        <p:nvSpPr>
          <p:cNvPr id="4" name="Date Placeholder 3">
            <a:extLst>
              <a:ext uri="{FF2B5EF4-FFF2-40B4-BE49-F238E27FC236}">
                <a16:creationId xmlns:a16="http://schemas.microsoft.com/office/drawing/2014/main" id="{79078AD4-1B15-82C6-CFBE-DFBC54545D52}"/>
              </a:ext>
            </a:extLst>
          </p:cNvPr>
          <p:cNvSpPr>
            <a:spLocks noGrp="1"/>
          </p:cNvSpPr>
          <p:nvPr>
            <p:ph type="dt" sz="half" idx="10"/>
          </p:nvPr>
        </p:nvSpPr>
        <p:spPr/>
        <p:txBody>
          <a:bodyPr/>
          <a:lstStyle/>
          <a:p>
            <a:fld id="{B305A450-B214-F843-90D3-43D45AB970BF}" type="datetime1">
              <a:rPr lang="en-US" smtClean="0"/>
              <a:t>5/19/25</a:t>
            </a:fld>
            <a:endParaRPr lang="en-JP"/>
          </a:p>
        </p:txBody>
      </p:sp>
      <p:sp>
        <p:nvSpPr>
          <p:cNvPr id="5" name="Footer Placeholder 4">
            <a:extLst>
              <a:ext uri="{FF2B5EF4-FFF2-40B4-BE49-F238E27FC236}">
                <a16:creationId xmlns:a16="http://schemas.microsoft.com/office/drawing/2014/main" id="{1BC26DA0-1CF1-557D-2569-C62B32069F64}"/>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B5DD919E-D7F9-7E66-64FC-4B1F96E58266}"/>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1194434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DF566-5383-88B1-ED4A-8EF998BFECE7}"/>
              </a:ext>
            </a:extLst>
          </p:cNvPr>
          <p:cNvSpPr>
            <a:spLocks noGrp="1"/>
          </p:cNvSpPr>
          <p:nvPr>
            <p:ph type="title"/>
          </p:nvPr>
        </p:nvSpPr>
        <p:spPr/>
        <p:txBody>
          <a:bodyPr/>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4BE97042-728A-D0A9-BA5D-46F1B9D207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C8948679-B852-A33E-1F73-F70CCA3151B8}"/>
              </a:ext>
            </a:extLst>
          </p:cNvPr>
          <p:cNvSpPr>
            <a:spLocks noGrp="1"/>
          </p:cNvSpPr>
          <p:nvPr>
            <p:ph type="dt" sz="half" idx="10"/>
          </p:nvPr>
        </p:nvSpPr>
        <p:spPr/>
        <p:txBody>
          <a:bodyPr/>
          <a:lstStyle/>
          <a:p>
            <a:fld id="{3FE6076C-7478-7547-8EE6-BBCC8E0F5965}" type="datetime1">
              <a:rPr lang="en-US" smtClean="0"/>
              <a:t>5/19/25</a:t>
            </a:fld>
            <a:endParaRPr lang="en-JP"/>
          </a:p>
        </p:txBody>
      </p:sp>
      <p:sp>
        <p:nvSpPr>
          <p:cNvPr id="5" name="Footer Placeholder 4">
            <a:extLst>
              <a:ext uri="{FF2B5EF4-FFF2-40B4-BE49-F238E27FC236}">
                <a16:creationId xmlns:a16="http://schemas.microsoft.com/office/drawing/2014/main" id="{0E81B2D1-0458-7A70-2AA3-33C91AED6295}"/>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003F1C86-41ED-97A0-ED74-9438101C5566}"/>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1934312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5D9271-2AAE-E625-FFDE-5FD3F3D619C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B55FD438-20B8-5B97-C1EA-8D516544B9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6641AF5A-A8A8-2166-2476-69095BF6BE72}"/>
              </a:ext>
            </a:extLst>
          </p:cNvPr>
          <p:cNvSpPr>
            <a:spLocks noGrp="1"/>
          </p:cNvSpPr>
          <p:nvPr>
            <p:ph type="dt" sz="half" idx="10"/>
          </p:nvPr>
        </p:nvSpPr>
        <p:spPr/>
        <p:txBody>
          <a:bodyPr/>
          <a:lstStyle/>
          <a:p>
            <a:fld id="{9ACD9DBC-B76F-1F49-9ACB-B3C63B260788}" type="datetime1">
              <a:rPr lang="en-US" smtClean="0"/>
              <a:t>5/19/25</a:t>
            </a:fld>
            <a:endParaRPr lang="en-JP"/>
          </a:p>
        </p:txBody>
      </p:sp>
      <p:sp>
        <p:nvSpPr>
          <p:cNvPr id="5" name="Footer Placeholder 4">
            <a:extLst>
              <a:ext uri="{FF2B5EF4-FFF2-40B4-BE49-F238E27FC236}">
                <a16:creationId xmlns:a16="http://schemas.microsoft.com/office/drawing/2014/main" id="{083963ED-FABA-FB35-D697-F8A2227D48F4}"/>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3720B038-D4F7-D703-AE68-6908D8EC4C94}"/>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380855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03845-87DE-5239-2126-94B15D13EFC2}"/>
              </a:ext>
            </a:extLst>
          </p:cNvPr>
          <p:cNvSpPr>
            <a:spLocks noGrp="1"/>
          </p:cNvSpPr>
          <p:nvPr>
            <p:ph type="title"/>
          </p:nvPr>
        </p:nvSpPr>
        <p:spPr/>
        <p:txBody>
          <a:bodyPr/>
          <a:lstStyle/>
          <a:p>
            <a:r>
              <a:rPr lang="en-US" dirty="0"/>
              <a:t>Click to edit Master title style</a:t>
            </a:r>
            <a:endParaRPr lang="en-JP" dirty="0"/>
          </a:p>
        </p:txBody>
      </p:sp>
      <p:sp>
        <p:nvSpPr>
          <p:cNvPr id="3" name="Content Placeholder 2">
            <a:extLst>
              <a:ext uri="{FF2B5EF4-FFF2-40B4-BE49-F238E27FC236}">
                <a16:creationId xmlns:a16="http://schemas.microsoft.com/office/drawing/2014/main" id="{F860D30C-3C6E-2CEC-A0F7-E1B2F03BB3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28CDA00A-D67F-88A4-AB93-E71BAD1D8479}"/>
              </a:ext>
            </a:extLst>
          </p:cNvPr>
          <p:cNvSpPr>
            <a:spLocks noGrp="1"/>
          </p:cNvSpPr>
          <p:nvPr>
            <p:ph type="dt" sz="half" idx="10"/>
          </p:nvPr>
        </p:nvSpPr>
        <p:spPr/>
        <p:txBody>
          <a:bodyPr/>
          <a:lstStyle/>
          <a:p>
            <a:fld id="{97256E53-50F3-8B41-827D-E71E7A78D7C8}" type="datetime1">
              <a:rPr lang="en-US" smtClean="0"/>
              <a:t>5/19/25</a:t>
            </a:fld>
            <a:endParaRPr lang="en-JP"/>
          </a:p>
        </p:txBody>
      </p:sp>
      <p:sp>
        <p:nvSpPr>
          <p:cNvPr id="5" name="Footer Placeholder 4">
            <a:extLst>
              <a:ext uri="{FF2B5EF4-FFF2-40B4-BE49-F238E27FC236}">
                <a16:creationId xmlns:a16="http://schemas.microsoft.com/office/drawing/2014/main" id="{3DE4ACBC-FE6A-82FC-664B-EA7F07A570C7}"/>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C026C8E8-3B9B-2C84-C763-F5626F0DD6F2}"/>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1056683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15A0C-5984-7DC3-DFD1-008E94149A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JP"/>
          </a:p>
        </p:txBody>
      </p:sp>
      <p:sp>
        <p:nvSpPr>
          <p:cNvPr id="3" name="Text Placeholder 2">
            <a:extLst>
              <a:ext uri="{FF2B5EF4-FFF2-40B4-BE49-F238E27FC236}">
                <a16:creationId xmlns:a16="http://schemas.microsoft.com/office/drawing/2014/main" id="{7DC864F6-E78D-241C-3CE4-080DF997C8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EFAE3C-7671-4CA8-500E-7FDFF9EBBBF8}"/>
              </a:ext>
            </a:extLst>
          </p:cNvPr>
          <p:cNvSpPr>
            <a:spLocks noGrp="1"/>
          </p:cNvSpPr>
          <p:nvPr>
            <p:ph type="dt" sz="half" idx="10"/>
          </p:nvPr>
        </p:nvSpPr>
        <p:spPr/>
        <p:txBody>
          <a:bodyPr/>
          <a:lstStyle/>
          <a:p>
            <a:fld id="{60AD3F61-4B41-B048-9345-533AA47C1AFA}" type="datetime1">
              <a:rPr lang="en-US" smtClean="0"/>
              <a:t>5/19/25</a:t>
            </a:fld>
            <a:endParaRPr lang="en-JP"/>
          </a:p>
        </p:txBody>
      </p:sp>
      <p:sp>
        <p:nvSpPr>
          <p:cNvPr id="5" name="Footer Placeholder 4">
            <a:extLst>
              <a:ext uri="{FF2B5EF4-FFF2-40B4-BE49-F238E27FC236}">
                <a16:creationId xmlns:a16="http://schemas.microsoft.com/office/drawing/2014/main" id="{61935D76-BDD2-DB71-9EA0-095A1E822182}"/>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EADF232C-ACA5-8713-0E4C-81477E89480D}"/>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3217704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8FC0B-4775-29A3-250F-DCE0788DD496}"/>
              </a:ext>
            </a:extLst>
          </p:cNvPr>
          <p:cNvSpPr>
            <a:spLocks noGrp="1"/>
          </p:cNvSpPr>
          <p:nvPr>
            <p:ph type="title"/>
          </p:nvPr>
        </p:nvSpPr>
        <p:spPr/>
        <p:txBody>
          <a:bodyPr/>
          <a:lstStyle/>
          <a:p>
            <a:r>
              <a:rPr lang="en-US"/>
              <a:t>Click to edit Master title style</a:t>
            </a:r>
            <a:endParaRPr lang="en-JP"/>
          </a:p>
        </p:txBody>
      </p:sp>
      <p:sp>
        <p:nvSpPr>
          <p:cNvPr id="3" name="Content Placeholder 2">
            <a:extLst>
              <a:ext uri="{FF2B5EF4-FFF2-40B4-BE49-F238E27FC236}">
                <a16:creationId xmlns:a16="http://schemas.microsoft.com/office/drawing/2014/main" id="{2EDA0DD5-713E-3C65-7468-8F069DE34F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Content Placeholder 3">
            <a:extLst>
              <a:ext uri="{FF2B5EF4-FFF2-40B4-BE49-F238E27FC236}">
                <a16:creationId xmlns:a16="http://schemas.microsoft.com/office/drawing/2014/main" id="{7CF1EF51-56F2-1B76-E13F-BEF3E924CF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Date Placeholder 4">
            <a:extLst>
              <a:ext uri="{FF2B5EF4-FFF2-40B4-BE49-F238E27FC236}">
                <a16:creationId xmlns:a16="http://schemas.microsoft.com/office/drawing/2014/main" id="{55DF08EE-038C-EF72-7BBF-797710BCE7B3}"/>
              </a:ext>
            </a:extLst>
          </p:cNvPr>
          <p:cNvSpPr>
            <a:spLocks noGrp="1"/>
          </p:cNvSpPr>
          <p:nvPr>
            <p:ph type="dt" sz="half" idx="10"/>
          </p:nvPr>
        </p:nvSpPr>
        <p:spPr/>
        <p:txBody>
          <a:bodyPr/>
          <a:lstStyle/>
          <a:p>
            <a:fld id="{9E0C3DDA-75D5-FE45-B27F-09B23348A3CF}" type="datetime1">
              <a:rPr lang="en-US" smtClean="0"/>
              <a:t>5/19/25</a:t>
            </a:fld>
            <a:endParaRPr lang="en-JP"/>
          </a:p>
        </p:txBody>
      </p:sp>
      <p:sp>
        <p:nvSpPr>
          <p:cNvPr id="6" name="Footer Placeholder 5">
            <a:extLst>
              <a:ext uri="{FF2B5EF4-FFF2-40B4-BE49-F238E27FC236}">
                <a16:creationId xmlns:a16="http://schemas.microsoft.com/office/drawing/2014/main" id="{45A35B4C-E759-AA04-7D6A-20943A31455A}"/>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BB876B68-13A6-CCDE-506D-85249F3EE0E2}"/>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1344411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A8AC-5AA9-5062-A3A4-4E35BD53C2F6}"/>
              </a:ext>
            </a:extLst>
          </p:cNvPr>
          <p:cNvSpPr>
            <a:spLocks noGrp="1"/>
          </p:cNvSpPr>
          <p:nvPr>
            <p:ph type="title"/>
          </p:nvPr>
        </p:nvSpPr>
        <p:spPr>
          <a:xfrm>
            <a:off x="839788" y="365125"/>
            <a:ext cx="10515600" cy="1325563"/>
          </a:xfrm>
        </p:spPr>
        <p:txBody>
          <a:bodyPr/>
          <a:lstStyle/>
          <a:p>
            <a:r>
              <a:rPr lang="en-US"/>
              <a:t>Click to edit Master title style</a:t>
            </a:r>
            <a:endParaRPr lang="en-JP"/>
          </a:p>
        </p:txBody>
      </p:sp>
      <p:sp>
        <p:nvSpPr>
          <p:cNvPr id="3" name="Text Placeholder 2">
            <a:extLst>
              <a:ext uri="{FF2B5EF4-FFF2-40B4-BE49-F238E27FC236}">
                <a16:creationId xmlns:a16="http://schemas.microsoft.com/office/drawing/2014/main" id="{788F3058-565A-69F2-D8F4-C4B1B74710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D6A44D-0BAC-460C-CD3D-048B838477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Text Placeholder 4">
            <a:extLst>
              <a:ext uri="{FF2B5EF4-FFF2-40B4-BE49-F238E27FC236}">
                <a16:creationId xmlns:a16="http://schemas.microsoft.com/office/drawing/2014/main" id="{C1769FC2-836D-5A96-8D78-D574A51604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F544CB-0E5D-DD44-FA09-007B8EF272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7" name="Date Placeholder 6">
            <a:extLst>
              <a:ext uri="{FF2B5EF4-FFF2-40B4-BE49-F238E27FC236}">
                <a16:creationId xmlns:a16="http://schemas.microsoft.com/office/drawing/2014/main" id="{9F9F2551-C822-804E-10CF-460C633C6F08}"/>
              </a:ext>
            </a:extLst>
          </p:cNvPr>
          <p:cNvSpPr>
            <a:spLocks noGrp="1"/>
          </p:cNvSpPr>
          <p:nvPr>
            <p:ph type="dt" sz="half" idx="10"/>
          </p:nvPr>
        </p:nvSpPr>
        <p:spPr/>
        <p:txBody>
          <a:bodyPr/>
          <a:lstStyle/>
          <a:p>
            <a:fld id="{91B16E66-205B-D348-AF09-8C13DA8BDFF9}" type="datetime1">
              <a:rPr lang="en-US" smtClean="0"/>
              <a:t>5/19/25</a:t>
            </a:fld>
            <a:endParaRPr lang="en-JP"/>
          </a:p>
        </p:txBody>
      </p:sp>
      <p:sp>
        <p:nvSpPr>
          <p:cNvPr id="8" name="Footer Placeholder 7">
            <a:extLst>
              <a:ext uri="{FF2B5EF4-FFF2-40B4-BE49-F238E27FC236}">
                <a16:creationId xmlns:a16="http://schemas.microsoft.com/office/drawing/2014/main" id="{23F0376C-6FEF-7E0C-652E-ADDA981D2F8C}"/>
              </a:ext>
            </a:extLst>
          </p:cNvPr>
          <p:cNvSpPr>
            <a:spLocks noGrp="1"/>
          </p:cNvSpPr>
          <p:nvPr>
            <p:ph type="ftr" sz="quarter" idx="11"/>
          </p:nvPr>
        </p:nvSpPr>
        <p:spPr/>
        <p:txBody>
          <a:bodyPr/>
          <a:lstStyle/>
          <a:p>
            <a:endParaRPr lang="en-JP"/>
          </a:p>
        </p:txBody>
      </p:sp>
      <p:sp>
        <p:nvSpPr>
          <p:cNvPr id="9" name="Slide Number Placeholder 8">
            <a:extLst>
              <a:ext uri="{FF2B5EF4-FFF2-40B4-BE49-F238E27FC236}">
                <a16:creationId xmlns:a16="http://schemas.microsoft.com/office/drawing/2014/main" id="{AEB55E25-6D98-417E-913C-AE1F4DCCFA97}"/>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1370870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471B3-87A6-6720-9C0D-47E1636C235C}"/>
              </a:ext>
            </a:extLst>
          </p:cNvPr>
          <p:cNvSpPr>
            <a:spLocks noGrp="1"/>
          </p:cNvSpPr>
          <p:nvPr>
            <p:ph type="title"/>
          </p:nvPr>
        </p:nvSpPr>
        <p:spPr/>
        <p:txBody>
          <a:bodyPr/>
          <a:lstStyle/>
          <a:p>
            <a:r>
              <a:rPr lang="en-US"/>
              <a:t>Click to edit Master title style</a:t>
            </a:r>
            <a:endParaRPr lang="en-JP"/>
          </a:p>
        </p:txBody>
      </p:sp>
      <p:sp>
        <p:nvSpPr>
          <p:cNvPr id="3" name="Date Placeholder 2">
            <a:extLst>
              <a:ext uri="{FF2B5EF4-FFF2-40B4-BE49-F238E27FC236}">
                <a16:creationId xmlns:a16="http://schemas.microsoft.com/office/drawing/2014/main" id="{BDCB4BEB-3999-B2BE-620C-682FDA13E05B}"/>
              </a:ext>
            </a:extLst>
          </p:cNvPr>
          <p:cNvSpPr>
            <a:spLocks noGrp="1"/>
          </p:cNvSpPr>
          <p:nvPr>
            <p:ph type="dt" sz="half" idx="10"/>
          </p:nvPr>
        </p:nvSpPr>
        <p:spPr/>
        <p:txBody>
          <a:bodyPr/>
          <a:lstStyle/>
          <a:p>
            <a:fld id="{222CE9F2-560E-4648-82A4-0C4186C23AAC}" type="datetime1">
              <a:rPr lang="en-US" smtClean="0"/>
              <a:t>5/19/25</a:t>
            </a:fld>
            <a:endParaRPr lang="en-JP"/>
          </a:p>
        </p:txBody>
      </p:sp>
      <p:sp>
        <p:nvSpPr>
          <p:cNvPr id="4" name="Footer Placeholder 3">
            <a:extLst>
              <a:ext uri="{FF2B5EF4-FFF2-40B4-BE49-F238E27FC236}">
                <a16:creationId xmlns:a16="http://schemas.microsoft.com/office/drawing/2014/main" id="{3A3A82BF-3A16-D0FC-10A9-F98ED63D916D}"/>
              </a:ext>
            </a:extLst>
          </p:cNvPr>
          <p:cNvSpPr>
            <a:spLocks noGrp="1"/>
          </p:cNvSpPr>
          <p:nvPr>
            <p:ph type="ftr" sz="quarter" idx="11"/>
          </p:nvPr>
        </p:nvSpPr>
        <p:spPr/>
        <p:txBody>
          <a:bodyPr/>
          <a:lstStyle/>
          <a:p>
            <a:endParaRPr lang="en-JP"/>
          </a:p>
        </p:txBody>
      </p:sp>
      <p:sp>
        <p:nvSpPr>
          <p:cNvPr id="5" name="Slide Number Placeholder 4">
            <a:extLst>
              <a:ext uri="{FF2B5EF4-FFF2-40B4-BE49-F238E27FC236}">
                <a16:creationId xmlns:a16="http://schemas.microsoft.com/office/drawing/2014/main" id="{66B7616D-5E5E-1CC0-666D-6B15C9EF3F25}"/>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3862765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2D9B6A-053D-BF97-A84A-E96958D5A225}"/>
              </a:ext>
            </a:extLst>
          </p:cNvPr>
          <p:cNvSpPr>
            <a:spLocks noGrp="1"/>
          </p:cNvSpPr>
          <p:nvPr>
            <p:ph type="dt" sz="half" idx="10"/>
          </p:nvPr>
        </p:nvSpPr>
        <p:spPr/>
        <p:txBody>
          <a:bodyPr/>
          <a:lstStyle/>
          <a:p>
            <a:fld id="{2914F908-ED62-3949-B616-21C7C363772F}" type="datetime1">
              <a:rPr lang="en-US" smtClean="0"/>
              <a:t>5/19/25</a:t>
            </a:fld>
            <a:endParaRPr lang="en-JP"/>
          </a:p>
        </p:txBody>
      </p:sp>
      <p:sp>
        <p:nvSpPr>
          <p:cNvPr id="3" name="Footer Placeholder 2">
            <a:extLst>
              <a:ext uri="{FF2B5EF4-FFF2-40B4-BE49-F238E27FC236}">
                <a16:creationId xmlns:a16="http://schemas.microsoft.com/office/drawing/2014/main" id="{18D866BB-7A37-43CC-D6A7-D27952FD7DD2}"/>
              </a:ext>
            </a:extLst>
          </p:cNvPr>
          <p:cNvSpPr>
            <a:spLocks noGrp="1"/>
          </p:cNvSpPr>
          <p:nvPr>
            <p:ph type="ftr" sz="quarter" idx="11"/>
          </p:nvPr>
        </p:nvSpPr>
        <p:spPr/>
        <p:txBody>
          <a:bodyPr/>
          <a:lstStyle/>
          <a:p>
            <a:endParaRPr lang="en-JP"/>
          </a:p>
        </p:txBody>
      </p:sp>
      <p:sp>
        <p:nvSpPr>
          <p:cNvPr id="4" name="Slide Number Placeholder 3">
            <a:extLst>
              <a:ext uri="{FF2B5EF4-FFF2-40B4-BE49-F238E27FC236}">
                <a16:creationId xmlns:a16="http://schemas.microsoft.com/office/drawing/2014/main" id="{8904629B-456D-1B46-8351-245B048C993A}"/>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2558967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F948F-B182-A67B-2C1B-1DDB25678B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Content Placeholder 2">
            <a:extLst>
              <a:ext uri="{FF2B5EF4-FFF2-40B4-BE49-F238E27FC236}">
                <a16:creationId xmlns:a16="http://schemas.microsoft.com/office/drawing/2014/main" id="{8F99538B-FBE2-988C-0B0C-413117A8AC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Text Placeholder 3">
            <a:extLst>
              <a:ext uri="{FF2B5EF4-FFF2-40B4-BE49-F238E27FC236}">
                <a16:creationId xmlns:a16="http://schemas.microsoft.com/office/drawing/2014/main" id="{F332B8AB-DE97-44D1-0C0B-739322A374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D1FC6-4B33-15D6-4C3E-3EBE95579B1E}"/>
              </a:ext>
            </a:extLst>
          </p:cNvPr>
          <p:cNvSpPr>
            <a:spLocks noGrp="1"/>
          </p:cNvSpPr>
          <p:nvPr>
            <p:ph type="dt" sz="half" idx="10"/>
          </p:nvPr>
        </p:nvSpPr>
        <p:spPr/>
        <p:txBody>
          <a:bodyPr/>
          <a:lstStyle/>
          <a:p>
            <a:fld id="{8280A505-8893-D540-9413-F8B9ED1E178A}" type="datetime1">
              <a:rPr lang="en-US" smtClean="0"/>
              <a:t>5/19/25</a:t>
            </a:fld>
            <a:endParaRPr lang="en-JP"/>
          </a:p>
        </p:txBody>
      </p:sp>
      <p:sp>
        <p:nvSpPr>
          <p:cNvPr id="6" name="Footer Placeholder 5">
            <a:extLst>
              <a:ext uri="{FF2B5EF4-FFF2-40B4-BE49-F238E27FC236}">
                <a16:creationId xmlns:a16="http://schemas.microsoft.com/office/drawing/2014/main" id="{49ECC02F-4455-E82C-5E60-DC17F78295AE}"/>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77A30B19-1665-92A1-A546-81904D12A727}"/>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2781496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5DC14-2F7B-B311-BB01-C62AE6C065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Picture Placeholder 2">
            <a:extLst>
              <a:ext uri="{FF2B5EF4-FFF2-40B4-BE49-F238E27FC236}">
                <a16:creationId xmlns:a16="http://schemas.microsoft.com/office/drawing/2014/main" id="{B37190FC-485D-54E4-A4C4-88E1E66D4C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JP"/>
          </a:p>
        </p:txBody>
      </p:sp>
      <p:sp>
        <p:nvSpPr>
          <p:cNvPr id="4" name="Text Placeholder 3">
            <a:extLst>
              <a:ext uri="{FF2B5EF4-FFF2-40B4-BE49-F238E27FC236}">
                <a16:creationId xmlns:a16="http://schemas.microsoft.com/office/drawing/2014/main" id="{F6F2E8CB-553B-2886-37D1-2EDBC82A63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D2CEED-2F48-ECAB-564B-BCCC9345E553}"/>
              </a:ext>
            </a:extLst>
          </p:cNvPr>
          <p:cNvSpPr>
            <a:spLocks noGrp="1"/>
          </p:cNvSpPr>
          <p:nvPr>
            <p:ph type="dt" sz="half" idx="10"/>
          </p:nvPr>
        </p:nvSpPr>
        <p:spPr/>
        <p:txBody>
          <a:bodyPr/>
          <a:lstStyle/>
          <a:p>
            <a:fld id="{40CD7CE6-B77F-5744-9AB9-6E4139649818}" type="datetime1">
              <a:rPr lang="en-US" smtClean="0"/>
              <a:t>5/19/25</a:t>
            </a:fld>
            <a:endParaRPr lang="en-JP"/>
          </a:p>
        </p:txBody>
      </p:sp>
      <p:sp>
        <p:nvSpPr>
          <p:cNvPr id="6" name="Footer Placeholder 5">
            <a:extLst>
              <a:ext uri="{FF2B5EF4-FFF2-40B4-BE49-F238E27FC236}">
                <a16:creationId xmlns:a16="http://schemas.microsoft.com/office/drawing/2014/main" id="{D8D2B454-A1A8-AB13-B375-1DD06369B50E}"/>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96A7E627-AD7C-04EA-79D6-B8560C7A2224}"/>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557831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3C3EBD-729D-51A4-2C88-C8116EC7D6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JP" dirty="0"/>
          </a:p>
        </p:txBody>
      </p:sp>
      <p:sp>
        <p:nvSpPr>
          <p:cNvPr id="3" name="Text Placeholder 2">
            <a:extLst>
              <a:ext uri="{FF2B5EF4-FFF2-40B4-BE49-F238E27FC236}">
                <a16:creationId xmlns:a16="http://schemas.microsoft.com/office/drawing/2014/main" id="{A8369F51-F6FC-062B-E0ED-86B48482F9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JP" dirty="0"/>
          </a:p>
        </p:txBody>
      </p:sp>
      <p:sp>
        <p:nvSpPr>
          <p:cNvPr id="4" name="Date Placeholder 3">
            <a:extLst>
              <a:ext uri="{FF2B5EF4-FFF2-40B4-BE49-F238E27FC236}">
                <a16:creationId xmlns:a16="http://schemas.microsoft.com/office/drawing/2014/main" id="{715E86B1-5092-EB7F-15F2-DB788D5970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28B759-A9A1-7B41-B30F-900953345635}" type="datetime1">
              <a:rPr lang="en-US" smtClean="0"/>
              <a:t>5/19/25</a:t>
            </a:fld>
            <a:endParaRPr lang="en-JP"/>
          </a:p>
        </p:txBody>
      </p:sp>
      <p:sp>
        <p:nvSpPr>
          <p:cNvPr id="5" name="Footer Placeholder 4">
            <a:extLst>
              <a:ext uri="{FF2B5EF4-FFF2-40B4-BE49-F238E27FC236}">
                <a16:creationId xmlns:a16="http://schemas.microsoft.com/office/drawing/2014/main" id="{0733BE6A-0849-53E6-3442-9AB85FE5D9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JP"/>
          </a:p>
        </p:txBody>
      </p:sp>
      <p:sp>
        <p:nvSpPr>
          <p:cNvPr id="6" name="Slide Number Placeholder 5">
            <a:extLst>
              <a:ext uri="{FF2B5EF4-FFF2-40B4-BE49-F238E27FC236}">
                <a16:creationId xmlns:a16="http://schemas.microsoft.com/office/drawing/2014/main" id="{2F3DDE0E-8F82-58EA-0EF1-2252390EBD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B73B5B-4D98-3640-AE9D-0B488B8E4F8B}" type="slidenum">
              <a:rPr lang="en-JP" smtClean="0"/>
              <a:t>‹#›</a:t>
            </a:fld>
            <a:endParaRPr lang="en-JP"/>
          </a:p>
        </p:txBody>
      </p:sp>
    </p:spTree>
    <p:extLst>
      <p:ext uri="{BB962C8B-B14F-4D97-AF65-F5344CB8AC3E}">
        <p14:creationId xmlns:p14="http://schemas.microsoft.com/office/powerpoint/2010/main" val="1357666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S PGothic" panose="020B0600070205080204" pitchFamily="34" charset="-128"/>
          <a:ea typeface="MS PGothic" panose="020B0600070205080204" pitchFamily="34"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S PGothic" panose="020B0600070205080204" pitchFamily="34" charset="-128"/>
          <a:ea typeface="MS PGothic" panose="020B0600070205080204"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S PGothic" panose="020B0600070205080204" pitchFamily="34" charset="-128"/>
          <a:ea typeface="MS PGothic" panose="020B0600070205080204" pitchFamily="34"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S PGothic" panose="020B0600070205080204" pitchFamily="34" charset="-128"/>
          <a:ea typeface="MS PGothic" panose="020B0600070205080204" pitchFamily="34"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S PGothic" panose="020B0600070205080204" pitchFamily="34" charset="-128"/>
          <a:ea typeface="MS PGothic" panose="020B0600070205080204" pitchFamily="34"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S PGothic" panose="020B0600070205080204" pitchFamily="34" charset="-128"/>
          <a:ea typeface="MS PGothic" panose="020B060007020508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30.png"/><Relationship Id="rId13" Type="http://schemas.openxmlformats.org/officeDocument/2006/relationships/customXml" Target="../ink/ink40.xml"/><Relationship Id="rId3" Type="http://schemas.openxmlformats.org/officeDocument/2006/relationships/customXml" Target="../ink/ink35.xml"/><Relationship Id="rId7" Type="http://schemas.openxmlformats.org/officeDocument/2006/relationships/customXml" Target="../ink/ink37.xml"/><Relationship Id="rId12" Type="http://schemas.openxmlformats.org/officeDocument/2006/relationships/image" Target="../media/image250.png"/><Relationship Id="rId2" Type="http://schemas.openxmlformats.org/officeDocument/2006/relationships/image" Target="../media/image50.png"/><Relationship Id="rId16"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220.png"/><Relationship Id="rId11" Type="http://schemas.openxmlformats.org/officeDocument/2006/relationships/customXml" Target="../ink/ink39.xml"/><Relationship Id="rId5" Type="http://schemas.openxmlformats.org/officeDocument/2006/relationships/customXml" Target="../ink/ink36.xml"/><Relationship Id="rId15" Type="http://schemas.openxmlformats.org/officeDocument/2006/relationships/customXml" Target="../ink/ink41.xml"/><Relationship Id="rId10" Type="http://schemas.openxmlformats.org/officeDocument/2006/relationships/image" Target="../media/image240.png"/><Relationship Id="rId4" Type="http://schemas.openxmlformats.org/officeDocument/2006/relationships/image" Target="../media/image210.png"/><Relationship Id="rId9" Type="http://schemas.openxmlformats.org/officeDocument/2006/relationships/customXml" Target="../ink/ink38.xml"/><Relationship Id="rId14" Type="http://schemas.openxmlformats.org/officeDocument/2006/relationships/image" Target="../media/image32.png"/></Relationships>
</file>

<file path=ppt/slides/_rels/slide12.xml.rels><?xml version="1.0" encoding="UTF-8" standalone="yes"?>
<Relationships xmlns="http://schemas.openxmlformats.org/package/2006/relationships"><Relationship Id="rId8" Type="http://schemas.openxmlformats.org/officeDocument/2006/relationships/image" Target="../media/image290.png"/><Relationship Id="rId13" Type="http://schemas.openxmlformats.org/officeDocument/2006/relationships/customXml" Target="../ink/ink47.xml"/><Relationship Id="rId18" Type="http://schemas.openxmlformats.org/officeDocument/2006/relationships/image" Target="../media/image35.png"/><Relationship Id="rId3" Type="http://schemas.openxmlformats.org/officeDocument/2006/relationships/customXml" Target="../ink/ink42.xml"/><Relationship Id="rId7" Type="http://schemas.openxmlformats.org/officeDocument/2006/relationships/customXml" Target="../ink/ink44.xml"/><Relationship Id="rId12" Type="http://schemas.openxmlformats.org/officeDocument/2006/relationships/image" Target="../media/image320.png"/><Relationship Id="rId17" Type="http://schemas.openxmlformats.org/officeDocument/2006/relationships/customXml" Target="../ink/ink49.xml"/><Relationship Id="rId2" Type="http://schemas.openxmlformats.org/officeDocument/2006/relationships/image" Target="../media/image34.png"/><Relationship Id="rId16" Type="http://schemas.openxmlformats.org/officeDocument/2006/relationships/image" Target="../media/image340.png"/><Relationship Id="rId1" Type="http://schemas.openxmlformats.org/officeDocument/2006/relationships/slideLayout" Target="../slideLayouts/slideLayout7.xml"/><Relationship Id="rId6" Type="http://schemas.openxmlformats.org/officeDocument/2006/relationships/image" Target="../media/image280.png"/><Relationship Id="rId11" Type="http://schemas.openxmlformats.org/officeDocument/2006/relationships/customXml" Target="../ink/ink46.xml"/><Relationship Id="rId5" Type="http://schemas.openxmlformats.org/officeDocument/2006/relationships/customXml" Target="../ink/ink43.xml"/><Relationship Id="rId15" Type="http://schemas.openxmlformats.org/officeDocument/2006/relationships/customXml" Target="../ink/ink48.xml"/><Relationship Id="rId10" Type="http://schemas.openxmlformats.org/officeDocument/2006/relationships/image" Target="../media/image310.png"/><Relationship Id="rId4" Type="http://schemas.openxmlformats.org/officeDocument/2006/relationships/image" Target="../media/image270.png"/><Relationship Id="rId9" Type="http://schemas.openxmlformats.org/officeDocument/2006/relationships/customXml" Target="../ink/ink45.xml"/><Relationship Id="rId14" Type="http://schemas.openxmlformats.org/officeDocument/2006/relationships/image" Target="../media/image330.png"/></Relationships>
</file>

<file path=ppt/slides/_rels/slide13.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customXml" Target="../ink/ink55.xml"/><Relationship Id="rId18" Type="http://schemas.openxmlformats.org/officeDocument/2006/relationships/image" Target="../media/image43.png"/><Relationship Id="rId3" Type="http://schemas.openxmlformats.org/officeDocument/2006/relationships/customXml" Target="../ink/ink50.xml"/><Relationship Id="rId7" Type="http://schemas.openxmlformats.org/officeDocument/2006/relationships/customXml" Target="../ink/ink52.xml"/><Relationship Id="rId12" Type="http://schemas.openxmlformats.org/officeDocument/2006/relationships/image" Target="../media/image40.png"/><Relationship Id="rId17" Type="http://schemas.openxmlformats.org/officeDocument/2006/relationships/customXml" Target="../ink/ink57.xml"/><Relationship Id="rId2" Type="http://schemas.openxmlformats.org/officeDocument/2006/relationships/image" Target="../media/image70.png"/><Relationship Id="rId16"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customXml" Target="../ink/ink54.xml"/><Relationship Id="rId5" Type="http://schemas.openxmlformats.org/officeDocument/2006/relationships/customXml" Target="../ink/ink51.xml"/><Relationship Id="rId15" Type="http://schemas.openxmlformats.org/officeDocument/2006/relationships/customXml" Target="../ink/ink56.xml"/><Relationship Id="rId10" Type="http://schemas.openxmlformats.org/officeDocument/2006/relationships/image" Target="../media/image39.png"/><Relationship Id="rId4" Type="http://schemas.openxmlformats.org/officeDocument/2006/relationships/image" Target="../media/image36.png"/><Relationship Id="rId9" Type="http://schemas.openxmlformats.org/officeDocument/2006/relationships/customXml" Target="../ink/ink53.xml"/><Relationship Id="rId14" Type="http://schemas.openxmlformats.org/officeDocument/2006/relationships/image" Target="../media/image41.png"/></Relationships>
</file>

<file path=ppt/slides/_rels/slide14.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customXml" Target="../ink/ink58.xml"/><Relationship Id="rId7" Type="http://schemas.openxmlformats.org/officeDocument/2006/relationships/customXml" Target="../ink/ink60.xml"/><Relationship Id="rId12" Type="http://schemas.openxmlformats.org/officeDocument/2006/relationships/image" Target="../media/image47.png"/><Relationship Id="rId2" Type="http://schemas.openxmlformats.org/officeDocument/2006/relationships/image" Target="../media/image44.png"/><Relationship Id="rId1" Type="http://schemas.openxmlformats.org/officeDocument/2006/relationships/slideLayout" Target="../slideLayouts/slideLayout7.xml"/><Relationship Id="rId6" Type="http://schemas.openxmlformats.org/officeDocument/2006/relationships/image" Target="../media/image440.png"/><Relationship Id="rId11" Type="http://schemas.openxmlformats.org/officeDocument/2006/relationships/customXml" Target="../ink/ink62.xml"/><Relationship Id="rId5" Type="http://schemas.openxmlformats.org/officeDocument/2006/relationships/customXml" Target="../ink/ink59.xml"/><Relationship Id="rId10" Type="http://schemas.openxmlformats.org/officeDocument/2006/relationships/image" Target="../media/image46.png"/><Relationship Id="rId4" Type="http://schemas.openxmlformats.org/officeDocument/2006/relationships/image" Target="../media/image430.png"/><Relationship Id="rId9" Type="http://schemas.openxmlformats.org/officeDocument/2006/relationships/customXml" Target="../ink/ink61.xml"/></Relationships>
</file>

<file path=ppt/slides/_rels/slide15.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customXml" Target="../ink/ink66.xml"/><Relationship Id="rId18" Type="http://schemas.openxmlformats.org/officeDocument/2006/relationships/image" Target="../media/image57.png"/><Relationship Id="rId3" Type="http://schemas.openxmlformats.org/officeDocument/2006/relationships/customXml" Target="../ink/ink63.xml"/><Relationship Id="rId7" Type="http://schemas.openxmlformats.org/officeDocument/2006/relationships/customXml" Target="../ink/ink64.xml"/><Relationship Id="rId12" Type="http://schemas.openxmlformats.org/officeDocument/2006/relationships/image" Target="../media/image54.png"/><Relationship Id="rId17" Type="http://schemas.openxmlformats.org/officeDocument/2006/relationships/customXml" Target="../ink/ink67.xml"/><Relationship Id="rId2" Type="http://schemas.openxmlformats.org/officeDocument/2006/relationships/image" Target="../media/image48.png"/><Relationship Id="rId16"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51.png"/><Relationship Id="rId9" Type="http://schemas.openxmlformats.org/officeDocument/2006/relationships/customXml" Target="../ink/ink6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customXml" Target="../ink/ink73.xml"/><Relationship Id="rId18" Type="http://schemas.openxmlformats.org/officeDocument/2006/relationships/image" Target="../media/image67.png"/><Relationship Id="rId26" Type="http://schemas.openxmlformats.org/officeDocument/2006/relationships/image" Target="../media/image72.png"/><Relationship Id="rId3" Type="http://schemas.openxmlformats.org/officeDocument/2006/relationships/customXml" Target="../ink/ink68.xml"/><Relationship Id="rId21" Type="http://schemas.openxmlformats.org/officeDocument/2006/relationships/customXml" Target="../ink/ink77.xml"/><Relationship Id="rId7" Type="http://schemas.openxmlformats.org/officeDocument/2006/relationships/customXml" Target="../ink/ink70.xml"/><Relationship Id="rId12" Type="http://schemas.openxmlformats.org/officeDocument/2006/relationships/image" Target="../media/image64.png"/><Relationship Id="rId17" Type="http://schemas.openxmlformats.org/officeDocument/2006/relationships/customXml" Target="../ink/ink75.xml"/><Relationship Id="rId25" Type="http://schemas.openxmlformats.org/officeDocument/2006/relationships/customXml" Target="../ink/ink79.xml"/><Relationship Id="rId2" Type="http://schemas.openxmlformats.org/officeDocument/2006/relationships/image" Target="../media/image49.png"/><Relationship Id="rId16" Type="http://schemas.openxmlformats.org/officeDocument/2006/relationships/image" Target="../media/image66.png"/><Relationship Id="rId20" Type="http://schemas.openxmlformats.org/officeDocument/2006/relationships/image" Target="../media/image68.png"/><Relationship Id="rId1" Type="http://schemas.openxmlformats.org/officeDocument/2006/relationships/slideLayout" Target="../slideLayouts/slideLayout7.xml"/><Relationship Id="rId6" Type="http://schemas.openxmlformats.org/officeDocument/2006/relationships/image" Target="../media/image61.png"/><Relationship Id="rId11" Type="http://schemas.openxmlformats.org/officeDocument/2006/relationships/customXml" Target="../ink/ink72.xml"/><Relationship Id="rId24" Type="http://schemas.openxmlformats.org/officeDocument/2006/relationships/image" Target="../media/image71.png"/><Relationship Id="rId5" Type="http://schemas.openxmlformats.org/officeDocument/2006/relationships/customXml" Target="../ink/ink69.xml"/><Relationship Id="rId15" Type="http://schemas.openxmlformats.org/officeDocument/2006/relationships/customXml" Target="../ink/ink74.xml"/><Relationship Id="rId23" Type="http://schemas.openxmlformats.org/officeDocument/2006/relationships/customXml" Target="../ink/ink78.xml"/><Relationship Id="rId10" Type="http://schemas.openxmlformats.org/officeDocument/2006/relationships/image" Target="../media/image63.png"/><Relationship Id="rId19" Type="http://schemas.openxmlformats.org/officeDocument/2006/relationships/customXml" Target="../ink/ink76.xml"/><Relationship Id="rId4" Type="http://schemas.openxmlformats.org/officeDocument/2006/relationships/image" Target="../media/image600.png"/><Relationship Id="rId9" Type="http://schemas.openxmlformats.org/officeDocument/2006/relationships/customXml" Target="../ink/ink71.xml"/><Relationship Id="rId14" Type="http://schemas.openxmlformats.org/officeDocument/2006/relationships/image" Target="../media/image65.png"/><Relationship Id="rId22" Type="http://schemas.openxmlformats.org/officeDocument/2006/relationships/image" Target="../media/image69.png"/></Relationships>
</file>

<file path=ppt/slides/_rels/slide2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customXml" Target="../ink/ink80.xml"/><Relationship Id="rId1" Type="http://schemas.openxmlformats.org/officeDocument/2006/relationships/slideLayout" Target="../slideLayouts/slideLayout6.xml"/><Relationship Id="rId5" Type="http://schemas.openxmlformats.org/officeDocument/2006/relationships/image" Target="../media/image74.png"/><Relationship Id="rId4" Type="http://schemas.openxmlformats.org/officeDocument/2006/relationships/customXml" Target="../ink/ink81.xml"/></Relationships>
</file>

<file path=ppt/slides/_rels/slide2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customXml" Target="../ink/ink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customXml" Target="../ink/ink4.xml"/><Relationship Id="rId7" Type="http://schemas.openxmlformats.org/officeDocument/2006/relationships/customXml" Target="../ink/ink6.xml"/><Relationship Id="rId12"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customXml" Target="../ink/ink8.xml"/><Relationship Id="rId5" Type="http://schemas.openxmlformats.org/officeDocument/2006/relationships/customXml" Target="../ink/ink5.xml"/><Relationship Id="rId10"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customXml" Target="../ink/ink7.xml"/></Relationships>
</file>

<file path=ppt/slides/_rels/slide6.xml.rels><?xml version="1.0" encoding="UTF-8" standalone="yes"?>
<Relationships xmlns="http://schemas.openxmlformats.org/package/2006/relationships"><Relationship Id="rId8" Type="http://schemas.openxmlformats.org/officeDocument/2006/relationships/customXml" Target="../ink/ink12.xml"/><Relationship Id="rId3" Type="http://schemas.openxmlformats.org/officeDocument/2006/relationships/image" Target="../media/image610.png"/><Relationship Id="rId7" Type="http://schemas.openxmlformats.org/officeDocument/2006/relationships/image" Target="../media/image80.png"/><Relationship Id="rId2"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customXml" Target="../ink/ink11.xml"/><Relationship Id="rId5" Type="http://schemas.openxmlformats.org/officeDocument/2006/relationships/image" Target="../media/image79.png"/><Relationship Id="rId4" Type="http://schemas.openxmlformats.org/officeDocument/2006/relationships/customXml" Target="../ink/ink10.xml"/><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customXml" Target="../ink/ink16.xml"/><Relationship Id="rId13" Type="http://schemas.openxmlformats.org/officeDocument/2006/relationships/image" Target="../media/image14.png"/><Relationship Id="rId3" Type="http://schemas.openxmlformats.org/officeDocument/2006/relationships/image" Target="../media/image90.png"/><Relationship Id="rId7" Type="http://schemas.openxmlformats.org/officeDocument/2006/relationships/image" Target="../media/image111.png"/><Relationship Id="rId12" Type="http://schemas.openxmlformats.org/officeDocument/2006/relationships/customXml" Target="../ink/ink18.xml"/><Relationship Id="rId2" Type="http://schemas.openxmlformats.org/officeDocument/2006/relationships/customXml" Target="../ink/ink13.xml"/><Relationship Id="rId1" Type="http://schemas.openxmlformats.org/officeDocument/2006/relationships/slideLayout" Target="../slideLayouts/slideLayout2.xml"/><Relationship Id="rId6" Type="http://schemas.openxmlformats.org/officeDocument/2006/relationships/customXml" Target="../ink/ink15.xml"/><Relationship Id="rId11" Type="http://schemas.openxmlformats.org/officeDocument/2006/relationships/image" Target="../media/image13.png"/><Relationship Id="rId5" Type="http://schemas.openxmlformats.org/officeDocument/2006/relationships/image" Target="../media/image100.png"/><Relationship Id="rId15" Type="http://schemas.openxmlformats.org/officeDocument/2006/relationships/image" Target="../media/image15.png"/><Relationship Id="rId10" Type="http://schemas.openxmlformats.org/officeDocument/2006/relationships/customXml" Target="../ink/ink17.xml"/><Relationship Id="rId4" Type="http://schemas.openxmlformats.org/officeDocument/2006/relationships/customXml" Target="../ink/ink14.xml"/><Relationship Id="rId9" Type="http://schemas.openxmlformats.org/officeDocument/2006/relationships/image" Target="../media/image12.png"/><Relationship Id="rId14" Type="http://schemas.openxmlformats.org/officeDocument/2006/relationships/customXml" Target="../ink/ink19.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customXml" Target="../ink/ink25.xml"/><Relationship Id="rId18" Type="http://schemas.openxmlformats.org/officeDocument/2006/relationships/image" Target="../media/image23.png"/><Relationship Id="rId3" Type="http://schemas.openxmlformats.org/officeDocument/2006/relationships/customXml" Target="../ink/ink20.xml"/><Relationship Id="rId21" Type="http://schemas.openxmlformats.org/officeDocument/2006/relationships/customXml" Target="../ink/ink29.xml"/><Relationship Id="rId7" Type="http://schemas.openxmlformats.org/officeDocument/2006/relationships/customXml" Target="../ink/ink22.xml"/><Relationship Id="rId12" Type="http://schemas.openxmlformats.org/officeDocument/2006/relationships/image" Target="../media/image20.png"/><Relationship Id="rId17" Type="http://schemas.openxmlformats.org/officeDocument/2006/relationships/customXml" Target="../ink/ink27.xml"/><Relationship Id="rId2" Type="http://schemas.openxmlformats.org/officeDocument/2006/relationships/image" Target="../media/image30.png"/><Relationship Id="rId16" Type="http://schemas.openxmlformats.org/officeDocument/2006/relationships/image" Target="../media/image22.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customXml" Target="../ink/ink24.xml"/><Relationship Id="rId5" Type="http://schemas.openxmlformats.org/officeDocument/2006/relationships/customXml" Target="../ink/ink21.xml"/><Relationship Id="rId15" Type="http://schemas.openxmlformats.org/officeDocument/2006/relationships/customXml" Target="../ink/ink26.xml"/><Relationship Id="rId10" Type="http://schemas.openxmlformats.org/officeDocument/2006/relationships/image" Target="../media/image19.png"/><Relationship Id="rId19" Type="http://schemas.openxmlformats.org/officeDocument/2006/relationships/customXml" Target="../ink/ink28.xml"/><Relationship Id="rId4" Type="http://schemas.openxmlformats.org/officeDocument/2006/relationships/image" Target="../media/image16.png"/><Relationship Id="rId9" Type="http://schemas.openxmlformats.org/officeDocument/2006/relationships/customXml" Target="../ink/ink23.xml"/><Relationship Id="rId14" Type="http://schemas.openxmlformats.org/officeDocument/2006/relationships/image" Target="../media/image21.png"/><Relationship Id="rId22" Type="http://schemas.openxmlformats.org/officeDocument/2006/relationships/image" Target="../media/image25.png"/></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customXml" Target="../ink/ink30.xml"/><Relationship Id="rId7" Type="http://schemas.openxmlformats.org/officeDocument/2006/relationships/customXml" Target="../ink/ink32.xml"/><Relationship Id="rId12" Type="http://schemas.openxmlformats.org/officeDocument/2006/relationships/image" Target="../media/image31.png"/><Relationship Id="rId2" Type="http://schemas.openxmlformats.org/officeDocument/2006/relationships/image" Target="../media/image201.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customXml" Target="../ink/ink34.xml"/><Relationship Id="rId5" Type="http://schemas.openxmlformats.org/officeDocument/2006/relationships/customXml" Target="../ink/ink31.xml"/><Relationship Id="rId10" Type="http://schemas.openxmlformats.org/officeDocument/2006/relationships/image" Target="../media/image29.png"/><Relationship Id="rId4" Type="http://schemas.openxmlformats.org/officeDocument/2006/relationships/image" Target="../media/image26.png"/><Relationship Id="rId9" Type="http://schemas.openxmlformats.org/officeDocument/2006/relationships/customXml" Target="../ink/ink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C8BFA-9907-583B-C845-26862BF4946A}"/>
              </a:ext>
            </a:extLst>
          </p:cNvPr>
          <p:cNvSpPr>
            <a:spLocks noGrp="1"/>
          </p:cNvSpPr>
          <p:nvPr>
            <p:ph type="ctrTitle"/>
          </p:nvPr>
        </p:nvSpPr>
        <p:spPr/>
        <p:txBody>
          <a:bodyPr>
            <a:normAutofit/>
          </a:bodyPr>
          <a:lstStyle/>
          <a:p>
            <a:r>
              <a:rPr lang="zh-CN" altLang="en-JP" dirty="0">
                <a:latin typeface="MS PGothic" panose="020B0600070205080204" pitchFamily="34" charset="-128"/>
                <a:ea typeface="MS PGothic" panose="020B0600070205080204" pitchFamily="34" charset="-128"/>
              </a:rPr>
              <a:t>第</a:t>
            </a:r>
            <a:r>
              <a:rPr lang="en-JP" altLang="zh-CN" dirty="0">
                <a:latin typeface="MS PGothic" panose="020B0600070205080204" pitchFamily="34" charset="-128"/>
                <a:ea typeface="MS PGothic" panose="020B0600070205080204" pitchFamily="34" charset="-128"/>
              </a:rPr>
              <a:t>7</a:t>
            </a:r>
            <a:r>
              <a:rPr lang="zh-CN" altLang="en-JP" dirty="0">
                <a:latin typeface="MS PGothic" panose="020B0600070205080204" pitchFamily="34" charset="-128"/>
                <a:ea typeface="MS PGothic" panose="020B0600070205080204" pitchFamily="34" charset="-128"/>
              </a:rPr>
              <a:t>章</a:t>
            </a:r>
            <a:br>
              <a:rPr lang="en-US" altLang="zh-CN" dirty="0">
                <a:latin typeface="MS PGothic" panose="020B0600070205080204" pitchFamily="34" charset="-128"/>
                <a:ea typeface="MS PGothic" panose="020B0600070205080204" pitchFamily="34" charset="-128"/>
              </a:rPr>
            </a:br>
            <a:r>
              <a:rPr lang="zh-CN" altLang="en-US" dirty="0">
                <a:latin typeface="MS PGothic" panose="020B0600070205080204" pitchFamily="34" charset="-128"/>
                <a:ea typeface="MS PGothic" panose="020B0600070205080204" pitchFamily="34" charset="-128"/>
              </a:rPr>
              <a:t>新・新貿易理論</a:t>
            </a:r>
            <a:endParaRPr lang="en-JP" dirty="0">
              <a:latin typeface="MS PGothic" panose="020B0600070205080204" pitchFamily="34" charset="-128"/>
              <a:ea typeface="MS PGothic" panose="020B0600070205080204" pitchFamily="34" charset="-128"/>
            </a:endParaRPr>
          </a:p>
        </p:txBody>
      </p:sp>
      <p:sp>
        <p:nvSpPr>
          <p:cNvPr id="3" name="Subtitle 2">
            <a:extLst>
              <a:ext uri="{FF2B5EF4-FFF2-40B4-BE49-F238E27FC236}">
                <a16:creationId xmlns:a16="http://schemas.microsoft.com/office/drawing/2014/main" id="{51C89907-52B1-3E36-2624-23A82FB07670}"/>
              </a:ext>
            </a:extLst>
          </p:cNvPr>
          <p:cNvSpPr>
            <a:spLocks noGrp="1"/>
          </p:cNvSpPr>
          <p:nvPr>
            <p:ph type="subTitle" idx="1"/>
          </p:nvPr>
        </p:nvSpPr>
        <p:spPr/>
        <p:txBody>
          <a:bodyPr/>
          <a:lstStyle/>
          <a:p>
            <a:r>
              <a:rPr lang="zh-CN" altLang="en-US" dirty="0">
                <a:latin typeface="MS PGothic" panose="020B0600070205080204" pitchFamily="34" charset="-128"/>
                <a:ea typeface="MS PGothic" panose="020B0600070205080204" pitchFamily="34" charset="-128"/>
              </a:rPr>
              <a:t>メリッツ・モデル</a:t>
            </a:r>
            <a:endParaRPr lang="en-JP" dirty="0">
              <a:latin typeface="MS PGothic" panose="020B0600070205080204" pitchFamily="34" charset="-128"/>
              <a:ea typeface="MS PGothic" panose="020B0600070205080204" pitchFamily="34" charset="-128"/>
            </a:endParaRPr>
          </a:p>
        </p:txBody>
      </p:sp>
      <p:sp>
        <p:nvSpPr>
          <p:cNvPr id="4" name="Slide Number Placeholder 3">
            <a:extLst>
              <a:ext uri="{FF2B5EF4-FFF2-40B4-BE49-F238E27FC236}">
                <a16:creationId xmlns:a16="http://schemas.microsoft.com/office/drawing/2014/main" id="{8269DB6E-69F3-D12C-E622-BD81B544029B}"/>
              </a:ext>
            </a:extLst>
          </p:cNvPr>
          <p:cNvSpPr>
            <a:spLocks noGrp="1"/>
          </p:cNvSpPr>
          <p:nvPr>
            <p:ph type="sldNum" sz="quarter" idx="12"/>
          </p:nvPr>
        </p:nvSpPr>
        <p:spPr/>
        <p:txBody>
          <a:bodyPr/>
          <a:lstStyle/>
          <a:p>
            <a:fld id="{A0B73B5B-4D98-3640-AE9D-0B488B8E4F8B}" type="slidenum">
              <a:rPr lang="en-JP" smtClean="0"/>
              <a:t>1</a:t>
            </a:fld>
            <a:endParaRPr lang="en-JP"/>
          </a:p>
        </p:txBody>
      </p:sp>
    </p:spTree>
    <p:extLst>
      <p:ext uri="{BB962C8B-B14F-4D97-AF65-F5344CB8AC3E}">
        <p14:creationId xmlns:p14="http://schemas.microsoft.com/office/powerpoint/2010/main" val="1309272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C89D4-1AC2-0C9A-AFBD-1B3171A6DB2B}"/>
              </a:ext>
            </a:extLst>
          </p:cNvPr>
          <p:cNvSpPr>
            <a:spLocks noGrp="1"/>
          </p:cNvSpPr>
          <p:nvPr>
            <p:ph type="title"/>
          </p:nvPr>
        </p:nvSpPr>
        <p:spPr/>
        <p:txBody>
          <a:bodyPr/>
          <a:lstStyle/>
          <a:p>
            <a:endParaRPr lang="en-JP"/>
          </a:p>
        </p:txBody>
      </p:sp>
      <p:sp>
        <p:nvSpPr>
          <p:cNvPr id="3" name="Content Placeholder 2">
            <a:extLst>
              <a:ext uri="{FF2B5EF4-FFF2-40B4-BE49-F238E27FC236}">
                <a16:creationId xmlns:a16="http://schemas.microsoft.com/office/drawing/2014/main" id="{A6FB6BA3-B64E-C424-F693-3314EB5AE136}"/>
              </a:ext>
            </a:extLst>
          </p:cNvPr>
          <p:cNvSpPr>
            <a:spLocks noGrp="1"/>
          </p:cNvSpPr>
          <p:nvPr>
            <p:ph idx="1"/>
          </p:nvPr>
        </p:nvSpPr>
        <p:spPr/>
        <p:txBody>
          <a:bodyPr/>
          <a:lstStyle/>
          <a:p>
            <a:r>
              <a:rPr lang="en-JP" dirty="0"/>
              <a:t>生産性21の時、</a:t>
            </a:r>
          </a:p>
          <a:p>
            <a:r>
              <a:rPr lang="en-JP" dirty="0"/>
              <a:t>国内利潤=190</a:t>
            </a:r>
          </a:p>
          <a:p>
            <a:r>
              <a:rPr lang="en-JP" dirty="0"/>
              <a:t>輸出利潤=2</a:t>
            </a:r>
          </a:p>
          <a:p>
            <a:r>
              <a:rPr lang="en-JP" dirty="0"/>
              <a:t>合計=192</a:t>
            </a:r>
          </a:p>
          <a:p>
            <a:endParaRPr lang="en-JP" dirty="0"/>
          </a:p>
          <a:p>
            <a:r>
              <a:rPr lang="en-JP" dirty="0"/>
              <a:t>生産性30のとき、</a:t>
            </a:r>
          </a:p>
          <a:p>
            <a:r>
              <a:rPr lang="en-JP" dirty="0"/>
              <a:t>国内利潤=10*30-20=280</a:t>
            </a:r>
          </a:p>
          <a:p>
            <a:r>
              <a:rPr lang="en-JP" dirty="0"/>
              <a:t>輸出利潤=2*30-40=20</a:t>
            </a:r>
          </a:p>
          <a:p>
            <a:endParaRPr lang="en-JP" dirty="0"/>
          </a:p>
        </p:txBody>
      </p:sp>
      <p:sp>
        <p:nvSpPr>
          <p:cNvPr id="4" name="Slide Number Placeholder 3">
            <a:extLst>
              <a:ext uri="{FF2B5EF4-FFF2-40B4-BE49-F238E27FC236}">
                <a16:creationId xmlns:a16="http://schemas.microsoft.com/office/drawing/2014/main" id="{021865A0-174B-99A2-C6AF-E722DBFFAD30}"/>
              </a:ext>
            </a:extLst>
          </p:cNvPr>
          <p:cNvSpPr>
            <a:spLocks noGrp="1"/>
          </p:cNvSpPr>
          <p:nvPr>
            <p:ph type="sldNum" sz="quarter" idx="12"/>
          </p:nvPr>
        </p:nvSpPr>
        <p:spPr/>
        <p:txBody>
          <a:bodyPr/>
          <a:lstStyle/>
          <a:p>
            <a:fld id="{A0B73B5B-4D98-3640-AE9D-0B488B8E4F8B}" type="slidenum">
              <a:rPr lang="en-JP" smtClean="0"/>
              <a:t>10</a:t>
            </a:fld>
            <a:endParaRPr lang="en-JP"/>
          </a:p>
        </p:txBody>
      </p:sp>
    </p:spTree>
    <p:extLst>
      <p:ext uri="{BB962C8B-B14F-4D97-AF65-F5344CB8AC3E}">
        <p14:creationId xmlns:p14="http://schemas.microsoft.com/office/powerpoint/2010/main" val="1939218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18D31-AC23-6D02-93DB-E3E49093A58A}"/>
              </a:ext>
            </a:extLst>
          </p:cNvPr>
          <p:cNvSpPr>
            <a:spLocks noGrp="1"/>
          </p:cNvSpPr>
          <p:nvPr>
            <p:ph type="title"/>
          </p:nvPr>
        </p:nvSpPr>
        <p:spPr/>
        <p:txBody>
          <a:bodyPr/>
          <a:lstStyle/>
          <a:p>
            <a:r>
              <a:rPr lang="en-JP" dirty="0"/>
              <a:t>閾値(cutoffs)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2EF964D-1E9B-BDBF-04AC-2B5625E51400}"/>
                  </a:ext>
                </a:extLst>
              </p:cNvPr>
              <p:cNvSpPr>
                <a:spLocks noGrp="1"/>
              </p:cNvSpPr>
              <p:nvPr>
                <p:ph idx="1"/>
              </p:nvPr>
            </p:nvSpPr>
            <p:spPr/>
            <p:txBody>
              <a:bodyPr/>
              <a:lstStyle/>
              <a:p>
                <a:pPr marL="0" indent="0">
                  <a:buNone/>
                </a:pPr>
                <a:r>
                  <a:rPr lang="en-JP" dirty="0"/>
                  <a:t>参入閾値：</a:t>
                </a:r>
              </a:p>
              <a:p>
                <a:pPr marL="457200" lvl="1" indent="0">
                  <a:buNone/>
                </a:pPr>
                <a:r>
                  <a:rPr lang="en-JP" dirty="0"/>
                  <a:t>国内利潤がゼロとなる時の生産性</a:t>
                </a:r>
              </a:p>
              <a:p>
                <a:pPr marL="457200" lvl="1" indent="0">
                  <a:buNone/>
                </a:pPr>
                <a:endParaRPr lang="en-JP" dirty="0"/>
              </a:p>
              <a:p>
                <a:pPr marL="457200" lvl="1" indent="0" algn="ctr">
                  <a:buNone/>
                </a:pPr>
                <a14:m>
                  <m:oMath xmlns:m="http://schemas.openxmlformats.org/officeDocument/2006/math">
                    <m:sSup>
                      <m:sSupPr>
                        <m:ctrlPr>
                          <a:rPr kumimoji="1" lang="en-US" altLang="ja-JP" sz="2400" i="1" smtClean="0">
                            <a:latin typeface="Cambria Math" panose="02040503050406030204" pitchFamily="18" charset="0"/>
                            <a:ea typeface="Cambria Math" charset="0"/>
                            <a:cs typeface="Cambria Math" charset="0"/>
                          </a:rPr>
                        </m:ctrlPr>
                      </m:sSupPr>
                      <m:e>
                        <m:r>
                          <a:rPr lang="ja-JP" altLang="en-US" sz="2400" i="1">
                            <a:latin typeface="Cambria Math" charset="0"/>
                            <a:ea typeface="Cambria Math" charset="0"/>
                            <a:cs typeface="Cambria Math" charset="0"/>
                          </a:rPr>
                          <m:t>𝜋</m:t>
                        </m:r>
                      </m:e>
                      <m:sup>
                        <m:r>
                          <a:rPr kumimoji="1" lang="en-US" altLang="ja-JP" sz="2400" b="0" i="1" smtClean="0">
                            <a:solidFill>
                              <a:srgbClr val="FF0000"/>
                            </a:solidFill>
                            <a:latin typeface="Cambria Math" charset="0"/>
                            <a:ea typeface="Cambria Math" charset="0"/>
                            <a:cs typeface="Cambria Math" charset="0"/>
                          </a:rPr>
                          <m:t>𝐷</m:t>
                        </m:r>
                      </m:sup>
                    </m:sSup>
                    <m:r>
                      <a:rPr kumimoji="1" lang="en-US" altLang="ja-JP" sz="2400" b="0" i="1" smtClean="0">
                        <a:latin typeface="Cambria Math" charset="0"/>
                        <a:ea typeface="Cambria Math" charset="0"/>
                        <a:cs typeface="Cambria Math" charset="0"/>
                      </a:rPr>
                      <m:t>=10</m:t>
                    </m:r>
                    <m:r>
                      <a:rPr kumimoji="1" lang="en-US" altLang="ja-JP" sz="2400" b="0" i="1" smtClean="0">
                        <a:latin typeface="Cambria Math" charset="0"/>
                        <a:ea typeface="Cambria Math" charset="0"/>
                        <a:cs typeface="Cambria Math" charset="0"/>
                      </a:rPr>
                      <m:t>𝜑</m:t>
                    </m:r>
                    <m:r>
                      <a:rPr kumimoji="1" lang="en-US" altLang="ja-JP" sz="2400" b="0" i="1" smtClean="0">
                        <a:latin typeface="Cambria Math" charset="0"/>
                        <a:ea typeface="Cambria Math" charset="0"/>
                        <a:cs typeface="Cambria Math" charset="0"/>
                      </a:rPr>
                      <m:t>−20=0</m:t>
                    </m:r>
                  </m:oMath>
                </a14:m>
                <a:r>
                  <a:rPr kumimoji="1" lang="ja-JP" altLang="en-US" sz="2400" dirty="0"/>
                  <a:t>より</a:t>
                </a:r>
                <a:endParaRPr kumimoji="1" lang="en-US" altLang="ja-JP" sz="2400" dirty="0"/>
              </a:p>
              <a:p>
                <a:pPr marL="457200" lvl="1" indent="0" algn="ctr">
                  <a:buNone/>
                </a:pPr>
                <a14:m>
                  <m:oMathPara xmlns:m="http://schemas.openxmlformats.org/officeDocument/2006/math">
                    <m:oMathParaPr>
                      <m:jc m:val="centerGroup"/>
                    </m:oMathParaPr>
                    <m:oMath xmlns:m="http://schemas.openxmlformats.org/officeDocument/2006/math">
                      <m:sSup>
                        <m:sSupPr>
                          <m:ctrlPr>
                            <a:rPr kumimoji="1" lang="en-US" altLang="ja-JP" sz="2400" b="0" i="1" smtClean="0">
                              <a:latin typeface="Cambria Math" panose="02040503050406030204" pitchFamily="18" charset="0"/>
                              <a:ea typeface="Cambria Math" charset="0"/>
                            </a:rPr>
                          </m:ctrlPr>
                        </m:sSupPr>
                        <m:e>
                          <m:r>
                            <a:rPr kumimoji="1" lang="en-US" altLang="ja-JP" i="1">
                              <a:latin typeface="Cambria Math" charset="0"/>
                              <a:ea typeface="Cambria Math" charset="0"/>
                              <a:cs typeface="Cambria Math" charset="0"/>
                            </a:rPr>
                            <m:t>𝜑</m:t>
                          </m:r>
                        </m:e>
                        <m:sup>
                          <m:r>
                            <a:rPr kumimoji="1" lang="en-US" altLang="ja-JP" sz="2400" b="0" i="1" smtClean="0">
                              <a:latin typeface="Cambria Math" panose="02040503050406030204" pitchFamily="18" charset="0"/>
                              <a:ea typeface="Cambria Math" charset="0"/>
                            </a:rPr>
                            <m:t>𝐷</m:t>
                          </m:r>
                        </m:sup>
                      </m:sSup>
                      <m:r>
                        <a:rPr kumimoji="1" lang="en-US" altLang="ja-JP" sz="2400" b="0" i="1" smtClean="0">
                          <a:latin typeface="Cambria Math" panose="02040503050406030204" pitchFamily="18" charset="0"/>
                          <a:ea typeface="Cambria Math" charset="0"/>
                          <a:cs typeface="Cambria Math" charset="0"/>
                        </a:rPr>
                        <m:t>=2</m:t>
                      </m:r>
                    </m:oMath>
                  </m:oMathPara>
                </a14:m>
                <a:endParaRPr kumimoji="1" lang="en-US" altLang="ja-JP" sz="2400" dirty="0"/>
              </a:p>
              <a:p>
                <a:pPr marL="0" indent="0">
                  <a:buNone/>
                </a:pPr>
                <a:r>
                  <a:rPr lang="en-JP" dirty="0"/>
                  <a:t>輸出閾値：</a:t>
                </a:r>
              </a:p>
              <a:p>
                <a:pPr marL="457200" lvl="1" indent="0">
                  <a:buNone/>
                </a:pPr>
                <a:r>
                  <a:rPr lang="en-JP" dirty="0"/>
                  <a:t>輸出利潤がゼロとなる時の生産性</a:t>
                </a:r>
              </a:p>
              <a:p>
                <a:pPr marL="457200" lvl="1" indent="0">
                  <a:buNone/>
                </a:pPr>
                <a:endParaRPr lang="en-JP" dirty="0"/>
              </a:p>
              <a:p>
                <a:pPr marL="457200" lvl="1" indent="0" algn="ctr">
                  <a:buNone/>
                </a:pPr>
                <a14:m>
                  <m:oMath xmlns:m="http://schemas.openxmlformats.org/officeDocument/2006/math">
                    <m:sSup>
                      <m:sSupPr>
                        <m:ctrlPr>
                          <a:rPr kumimoji="1" lang="en-US" altLang="ja-JP" i="1">
                            <a:latin typeface="Cambria Math" panose="02040503050406030204" pitchFamily="18" charset="0"/>
                            <a:ea typeface="Cambria Math" charset="0"/>
                            <a:cs typeface="Cambria Math" charset="0"/>
                          </a:rPr>
                        </m:ctrlPr>
                      </m:sSupPr>
                      <m:e>
                        <m:r>
                          <a:rPr lang="ja-JP" altLang="en-US" i="1">
                            <a:latin typeface="Cambria Math" charset="0"/>
                            <a:ea typeface="Cambria Math" charset="0"/>
                            <a:cs typeface="Cambria Math" charset="0"/>
                          </a:rPr>
                          <m:t>𝜋</m:t>
                        </m:r>
                      </m:e>
                      <m:sup>
                        <m:r>
                          <a:rPr kumimoji="1" lang="en-US" altLang="ja-JP" i="1">
                            <a:solidFill>
                              <a:srgbClr val="FF0000"/>
                            </a:solidFill>
                            <a:latin typeface="Cambria Math" charset="0"/>
                            <a:ea typeface="Cambria Math" charset="0"/>
                            <a:cs typeface="Cambria Math" charset="0"/>
                          </a:rPr>
                          <m:t>𝑋</m:t>
                        </m:r>
                      </m:sup>
                    </m:sSup>
                    <m:r>
                      <a:rPr kumimoji="1" lang="en-US" altLang="ja-JP" i="1">
                        <a:latin typeface="Cambria Math" charset="0"/>
                        <a:ea typeface="Cambria Math" charset="0"/>
                        <a:cs typeface="Cambria Math" charset="0"/>
                      </a:rPr>
                      <m:t>=2</m:t>
                    </m:r>
                    <m:r>
                      <a:rPr kumimoji="1" lang="en-US" altLang="ja-JP" i="1">
                        <a:latin typeface="Cambria Math" charset="0"/>
                        <a:ea typeface="Cambria Math" charset="0"/>
                        <a:cs typeface="Cambria Math" charset="0"/>
                      </a:rPr>
                      <m:t>𝜑</m:t>
                    </m:r>
                    <m:r>
                      <a:rPr kumimoji="1" lang="en-US" altLang="ja-JP" i="1">
                        <a:latin typeface="Cambria Math" charset="0"/>
                        <a:ea typeface="Cambria Math" charset="0"/>
                        <a:cs typeface="Cambria Math" charset="0"/>
                      </a:rPr>
                      <m:t>−40=0</m:t>
                    </m:r>
                  </m:oMath>
                </a14:m>
                <a:r>
                  <a:rPr kumimoji="1" lang="ja-JP" altLang="en-US" sz="2400" dirty="0"/>
                  <a:t>より</a:t>
                </a:r>
                <a:endParaRPr kumimoji="1" lang="en-US" altLang="ja-JP" sz="2400" dirty="0"/>
              </a:p>
              <a:p>
                <a:pPr marL="457200" lvl="1" indent="0" algn="ctr">
                  <a:buNone/>
                </a:pPr>
                <a14:m>
                  <m:oMathPara xmlns:m="http://schemas.openxmlformats.org/officeDocument/2006/math">
                    <m:oMathParaPr>
                      <m:jc m:val="centerGroup"/>
                    </m:oMathParaPr>
                    <m:oMath xmlns:m="http://schemas.openxmlformats.org/officeDocument/2006/math">
                      <m:sSup>
                        <m:sSupPr>
                          <m:ctrlPr>
                            <a:rPr kumimoji="1" lang="en-US" altLang="ja-JP" i="1">
                              <a:latin typeface="Cambria Math" panose="02040503050406030204" pitchFamily="18" charset="0"/>
                              <a:ea typeface="Cambria Math" charset="0"/>
                            </a:rPr>
                          </m:ctrlPr>
                        </m:sSupPr>
                        <m:e>
                          <m:r>
                            <a:rPr kumimoji="1" lang="en-US" altLang="ja-JP" i="1">
                              <a:latin typeface="Cambria Math" charset="0"/>
                              <a:ea typeface="Cambria Math" charset="0"/>
                              <a:cs typeface="Cambria Math" charset="0"/>
                            </a:rPr>
                            <m:t>𝜑</m:t>
                          </m:r>
                        </m:e>
                        <m:sup>
                          <m:r>
                            <a:rPr kumimoji="1" lang="en-US" altLang="ja-JP" b="0" i="1" smtClean="0">
                              <a:latin typeface="Cambria Math" panose="02040503050406030204" pitchFamily="18" charset="0"/>
                              <a:ea typeface="Cambria Math" charset="0"/>
                              <a:cs typeface="Cambria Math" charset="0"/>
                            </a:rPr>
                            <m:t>𝑋</m:t>
                          </m:r>
                        </m:sup>
                      </m:sSup>
                      <m:r>
                        <a:rPr kumimoji="1" lang="en-US" altLang="ja-JP" i="1">
                          <a:latin typeface="Cambria Math" panose="02040503050406030204" pitchFamily="18" charset="0"/>
                          <a:ea typeface="Cambria Math" charset="0"/>
                          <a:cs typeface="Cambria Math" charset="0"/>
                        </a:rPr>
                        <m:t>=2</m:t>
                      </m:r>
                      <m:r>
                        <a:rPr kumimoji="1" lang="en-US" altLang="ja-JP" b="0" i="1" smtClean="0">
                          <a:latin typeface="Cambria Math" panose="02040503050406030204" pitchFamily="18" charset="0"/>
                          <a:ea typeface="Cambria Math" charset="0"/>
                          <a:cs typeface="Cambria Math" charset="0"/>
                        </a:rPr>
                        <m:t>0</m:t>
                      </m:r>
                    </m:oMath>
                  </m:oMathPara>
                </a14:m>
                <a:endParaRPr kumimoji="1" lang="en-US" altLang="ja-JP" dirty="0"/>
              </a:p>
              <a:p>
                <a:pPr marL="0" indent="0">
                  <a:buNone/>
                </a:pPr>
                <a:endParaRPr kumimoji="1" lang="en-US" altLang="ja-JP" dirty="0"/>
              </a:p>
            </p:txBody>
          </p:sp>
        </mc:Choice>
        <mc:Fallback xmlns="">
          <p:sp>
            <p:nvSpPr>
              <p:cNvPr id="3" name="Content Placeholder 2">
                <a:extLst>
                  <a:ext uri="{FF2B5EF4-FFF2-40B4-BE49-F238E27FC236}">
                    <a16:creationId xmlns:a16="http://schemas.microsoft.com/office/drawing/2014/main" id="{F2EF964D-1E9B-BDBF-04AC-2B5625E51400}"/>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JP">
                    <a:noFill/>
                  </a:rPr>
                  <a:t> </a:t>
                </a:r>
              </a:p>
            </p:txBody>
          </p:sp>
        </mc:Fallback>
      </mc:AlternateContent>
      <p:sp>
        <p:nvSpPr>
          <p:cNvPr id="4" name="Slide Number Placeholder 3">
            <a:extLst>
              <a:ext uri="{FF2B5EF4-FFF2-40B4-BE49-F238E27FC236}">
                <a16:creationId xmlns:a16="http://schemas.microsoft.com/office/drawing/2014/main" id="{0E2237DD-FD10-BA18-D13F-6E77D2419998}"/>
              </a:ext>
            </a:extLst>
          </p:cNvPr>
          <p:cNvSpPr>
            <a:spLocks noGrp="1"/>
          </p:cNvSpPr>
          <p:nvPr>
            <p:ph type="sldNum" sz="quarter" idx="12"/>
          </p:nvPr>
        </p:nvSpPr>
        <p:spPr/>
        <p:txBody>
          <a:bodyPr/>
          <a:lstStyle/>
          <a:p>
            <a:fld id="{A0B73B5B-4D98-3640-AE9D-0B488B8E4F8B}" type="slidenum">
              <a:rPr lang="en-JP" smtClean="0"/>
              <a:t>11</a:t>
            </a:fld>
            <a:endParaRPr lang="en-JP"/>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750A58C0-207C-2D32-D42D-EB1C27ECA616}"/>
                  </a:ext>
                </a:extLst>
              </p14:cNvPr>
              <p14:cNvContentPartPr/>
              <p14:nvPr/>
            </p14:nvContentPartPr>
            <p14:xfrm>
              <a:off x="5404343" y="3632872"/>
              <a:ext cx="1029600" cy="7200"/>
            </p14:xfrm>
          </p:contentPart>
        </mc:Choice>
        <mc:Fallback xmlns="">
          <p:pic>
            <p:nvPicPr>
              <p:cNvPr id="5" name="Ink 4">
                <a:extLst>
                  <a:ext uri="{FF2B5EF4-FFF2-40B4-BE49-F238E27FC236}">
                    <a16:creationId xmlns:a16="http://schemas.microsoft.com/office/drawing/2014/main" id="{750A58C0-207C-2D32-D42D-EB1C27ECA616}"/>
                  </a:ext>
                </a:extLst>
              </p:cNvPr>
              <p:cNvPicPr/>
              <p:nvPr/>
            </p:nvPicPr>
            <p:blipFill>
              <a:blip r:embed="rId4"/>
              <a:stretch>
                <a:fillRect/>
              </a:stretch>
            </p:blipFill>
            <p:spPr>
              <a:xfrm>
                <a:off x="5332343" y="3489232"/>
                <a:ext cx="117324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C82528B8-EEEE-EC7D-D8E0-8E3DB196E259}"/>
                  </a:ext>
                </a:extLst>
              </p14:cNvPr>
              <p14:cNvContentPartPr/>
              <p14:nvPr/>
            </p14:nvContentPartPr>
            <p14:xfrm>
              <a:off x="5264663" y="5683792"/>
              <a:ext cx="1192320" cy="360"/>
            </p14:xfrm>
          </p:contentPart>
        </mc:Choice>
        <mc:Fallback xmlns="">
          <p:pic>
            <p:nvPicPr>
              <p:cNvPr id="6" name="Ink 5">
                <a:extLst>
                  <a:ext uri="{FF2B5EF4-FFF2-40B4-BE49-F238E27FC236}">
                    <a16:creationId xmlns:a16="http://schemas.microsoft.com/office/drawing/2014/main" id="{C82528B8-EEEE-EC7D-D8E0-8E3DB196E259}"/>
                  </a:ext>
                </a:extLst>
              </p:cNvPr>
              <p:cNvPicPr/>
              <p:nvPr/>
            </p:nvPicPr>
            <p:blipFill>
              <a:blip r:embed="rId6"/>
              <a:stretch>
                <a:fillRect/>
              </a:stretch>
            </p:blipFill>
            <p:spPr>
              <a:xfrm>
                <a:off x="5193023" y="5539792"/>
                <a:ext cx="133596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6B787578-8FBA-0EB0-538C-8771A0341BDB}"/>
                  </a:ext>
                </a:extLst>
              </p14:cNvPr>
              <p14:cNvContentPartPr/>
              <p14:nvPr/>
            </p14:nvContentPartPr>
            <p14:xfrm>
              <a:off x="1005863" y="2011432"/>
              <a:ext cx="1251360" cy="39240"/>
            </p14:xfrm>
          </p:contentPart>
        </mc:Choice>
        <mc:Fallback xmlns="">
          <p:pic>
            <p:nvPicPr>
              <p:cNvPr id="7" name="Ink 6">
                <a:extLst>
                  <a:ext uri="{FF2B5EF4-FFF2-40B4-BE49-F238E27FC236}">
                    <a16:creationId xmlns:a16="http://schemas.microsoft.com/office/drawing/2014/main" id="{6B787578-8FBA-0EB0-538C-8771A0341BDB}"/>
                  </a:ext>
                </a:extLst>
              </p:cNvPr>
              <p:cNvPicPr/>
              <p:nvPr/>
            </p:nvPicPr>
            <p:blipFill>
              <a:blip r:embed="rId8"/>
              <a:stretch>
                <a:fillRect/>
              </a:stretch>
            </p:blipFill>
            <p:spPr>
              <a:xfrm>
                <a:off x="934223" y="1867432"/>
                <a:ext cx="1395000" cy="3268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D44F059E-8A25-D4D6-720B-A208961A0076}"/>
                  </a:ext>
                </a:extLst>
              </p14:cNvPr>
              <p14:cNvContentPartPr/>
              <p14:nvPr/>
            </p14:nvContentPartPr>
            <p14:xfrm>
              <a:off x="1049423" y="4104112"/>
              <a:ext cx="1246680" cy="14400"/>
            </p14:xfrm>
          </p:contentPart>
        </mc:Choice>
        <mc:Fallback xmlns="">
          <p:pic>
            <p:nvPicPr>
              <p:cNvPr id="8" name="Ink 7">
                <a:extLst>
                  <a:ext uri="{FF2B5EF4-FFF2-40B4-BE49-F238E27FC236}">
                    <a16:creationId xmlns:a16="http://schemas.microsoft.com/office/drawing/2014/main" id="{D44F059E-8A25-D4D6-720B-A208961A0076}"/>
                  </a:ext>
                </a:extLst>
              </p:cNvPr>
              <p:cNvPicPr/>
              <p:nvPr/>
            </p:nvPicPr>
            <p:blipFill>
              <a:blip r:embed="rId10"/>
              <a:stretch>
                <a:fillRect/>
              </a:stretch>
            </p:blipFill>
            <p:spPr>
              <a:xfrm>
                <a:off x="977783" y="3960472"/>
                <a:ext cx="1390320" cy="302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1CC4F20F-9CCC-D9D1-2975-8CC7C180D5E8}"/>
                  </a:ext>
                </a:extLst>
              </p14:cNvPr>
              <p14:cNvContentPartPr/>
              <p14:nvPr/>
            </p14:nvContentPartPr>
            <p14:xfrm>
              <a:off x="2310143" y="1088032"/>
              <a:ext cx="1499040" cy="10800"/>
            </p14:xfrm>
          </p:contentPart>
        </mc:Choice>
        <mc:Fallback xmlns="">
          <p:pic>
            <p:nvPicPr>
              <p:cNvPr id="9" name="Ink 8">
                <a:extLst>
                  <a:ext uri="{FF2B5EF4-FFF2-40B4-BE49-F238E27FC236}">
                    <a16:creationId xmlns:a16="http://schemas.microsoft.com/office/drawing/2014/main" id="{1CC4F20F-9CCC-D9D1-2975-8CC7C180D5E8}"/>
                  </a:ext>
                </a:extLst>
              </p:cNvPr>
              <p:cNvPicPr/>
              <p:nvPr/>
            </p:nvPicPr>
            <p:blipFill>
              <a:blip r:embed="rId12"/>
              <a:stretch>
                <a:fillRect/>
              </a:stretch>
            </p:blipFill>
            <p:spPr>
              <a:xfrm>
                <a:off x="2238143" y="944392"/>
                <a:ext cx="1642680" cy="2984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0" name="インク 9">
                <a:extLst>
                  <a:ext uri="{FF2B5EF4-FFF2-40B4-BE49-F238E27FC236}">
                    <a16:creationId xmlns:a16="http://schemas.microsoft.com/office/drawing/2014/main" id="{5C9A04AC-5FF8-B499-510B-0C97B11A11D5}"/>
                  </a:ext>
                </a:extLst>
              </p14:cNvPr>
              <p14:cNvContentPartPr/>
              <p14:nvPr/>
            </p14:nvContentPartPr>
            <p14:xfrm>
              <a:off x="6942170" y="3254284"/>
              <a:ext cx="361800" cy="35640"/>
            </p14:xfrm>
          </p:contentPart>
        </mc:Choice>
        <mc:Fallback>
          <p:pic>
            <p:nvPicPr>
              <p:cNvPr id="10" name="インク 9">
                <a:extLst>
                  <a:ext uri="{FF2B5EF4-FFF2-40B4-BE49-F238E27FC236}">
                    <a16:creationId xmlns:a16="http://schemas.microsoft.com/office/drawing/2014/main" id="{5C9A04AC-5FF8-B499-510B-0C97B11A11D5}"/>
                  </a:ext>
                </a:extLst>
              </p:cNvPr>
              <p:cNvPicPr/>
              <p:nvPr/>
            </p:nvPicPr>
            <p:blipFill>
              <a:blip r:embed="rId14"/>
              <a:stretch>
                <a:fillRect/>
              </a:stretch>
            </p:blipFill>
            <p:spPr>
              <a:xfrm>
                <a:off x="6906170" y="3182644"/>
                <a:ext cx="43344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1" name="インク 10">
                <a:extLst>
                  <a:ext uri="{FF2B5EF4-FFF2-40B4-BE49-F238E27FC236}">
                    <a16:creationId xmlns:a16="http://schemas.microsoft.com/office/drawing/2014/main" id="{5211A845-88F5-4A92-69CC-157860719B49}"/>
                  </a:ext>
                </a:extLst>
              </p14:cNvPr>
              <p14:cNvContentPartPr/>
              <p14:nvPr/>
            </p14:nvContentPartPr>
            <p14:xfrm>
              <a:off x="6838850" y="5296564"/>
              <a:ext cx="433080" cy="11880"/>
            </p14:xfrm>
          </p:contentPart>
        </mc:Choice>
        <mc:Fallback>
          <p:pic>
            <p:nvPicPr>
              <p:cNvPr id="11" name="インク 10">
                <a:extLst>
                  <a:ext uri="{FF2B5EF4-FFF2-40B4-BE49-F238E27FC236}">
                    <a16:creationId xmlns:a16="http://schemas.microsoft.com/office/drawing/2014/main" id="{5211A845-88F5-4A92-69CC-157860719B49}"/>
                  </a:ext>
                </a:extLst>
              </p:cNvPr>
              <p:cNvPicPr/>
              <p:nvPr/>
            </p:nvPicPr>
            <p:blipFill>
              <a:blip r:embed="rId16"/>
              <a:stretch>
                <a:fillRect/>
              </a:stretch>
            </p:blipFill>
            <p:spPr>
              <a:xfrm>
                <a:off x="6802850" y="5224564"/>
                <a:ext cx="504720" cy="155520"/>
              </a:xfrm>
              <a:prstGeom prst="rect">
                <a:avLst/>
              </a:prstGeom>
            </p:spPr>
          </p:pic>
        </mc:Fallback>
      </mc:AlternateContent>
    </p:spTree>
    <p:extLst>
      <p:ext uri="{BB962C8B-B14F-4D97-AF65-F5344CB8AC3E}">
        <p14:creationId xmlns:p14="http://schemas.microsoft.com/office/powerpoint/2010/main" val="261739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AD2E42-914F-1D39-3FEC-E699BB87500E}"/>
              </a:ext>
            </a:extLst>
          </p:cNvPr>
          <p:cNvSpPr>
            <a:spLocks noGrp="1"/>
          </p:cNvSpPr>
          <p:nvPr>
            <p:ph type="sldNum" sz="quarter" idx="12"/>
          </p:nvPr>
        </p:nvSpPr>
        <p:spPr/>
        <p:txBody>
          <a:bodyPr/>
          <a:lstStyle/>
          <a:p>
            <a:fld id="{A0B73B5B-4D98-3640-AE9D-0B488B8E4F8B}" type="slidenum">
              <a:rPr lang="en-JP" smtClean="0"/>
              <a:t>12</a:t>
            </a:fld>
            <a:endParaRPr lang="en-JP"/>
          </a:p>
        </p:txBody>
      </p:sp>
      <p:pic>
        <p:nvPicPr>
          <p:cNvPr id="4" name="Picture 3" descr="Diagram&#10;&#10;Description automatically generated">
            <a:extLst>
              <a:ext uri="{FF2B5EF4-FFF2-40B4-BE49-F238E27FC236}">
                <a16:creationId xmlns:a16="http://schemas.microsoft.com/office/drawing/2014/main" id="{114EE257-7AF1-A218-3963-719CBB644EC6}"/>
              </a:ext>
            </a:extLst>
          </p:cNvPr>
          <p:cNvPicPr>
            <a:picLocks noChangeAspect="1"/>
          </p:cNvPicPr>
          <p:nvPr/>
        </p:nvPicPr>
        <p:blipFill>
          <a:blip r:embed="rId2"/>
          <a:stretch>
            <a:fillRect/>
          </a:stretch>
        </p:blipFill>
        <p:spPr>
          <a:xfrm>
            <a:off x="1609725" y="334886"/>
            <a:ext cx="8491538" cy="6021464"/>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1E1E1111-EF84-E75A-B0B5-34A43EA4B5A8}"/>
                  </a:ext>
                </a:extLst>
              </p14:cNvPr>
              <p14:cNvContentPartPr/>
              <p14:nvPr/>
            </p14:nvContentPartPr>
            <p14:xfrm>
              <a:off x="2994143" y="3324352"/>
              <a:ext cx="5313960" cy="1587600"/>
            </p14:xfrm>
          </p:contentPart>
        </mc:Choice>
        <mc:Fallback xmlns="">
          <p:pic>
            <p:nvPicPr>
              <p:cNvPr id="6" name="Ink 5">
                <a:extLst>
                  <a:ext uri="{FF2B5EF4-FFF2-40B4-BE49-F238E27FC236}">
                    <a16:creationId xmlns:a16="http://schemas.microsoft.com/office/drawing/2014/main" id="{1E1E1111-EF84-E75A-B0B5-34A43EA4B5A8}"/>
                  </a:ext>
                </a:extLst>
              </p:cNvPr>
              <p:cNvPicPr/>
              <p:nvPr/>
            </p:nvPicPr>
            <p:blipFill>
              <a:blip r:embed="rId4"/>
              <a:stretch>
                <a:fillRect/>
              </a:stretch>
            </p:blipFill>
            <p:spPr>
              <a:xfrm>
                <a:off x="2958503" y="3252352"/>
                <a:ext cx="5385600" cy="1731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99DA62D5-5EBF-72AD-FD38-C6DC7879537E}"/>
                  </a:ext>
                </a:extLst>
              </p14:cNvPr>
              <p14:cNvContentPartPr/>
              <p14:nvPr/>
            </p14:nvContentPartPr>
            <p14:xfrm>
              <a:off x="8244743" y="3057952"/>
              <a:ext cx="1141560" cy="34200"/>
            </p14:xfrm>
          </p:contentPart>
        </mc:Choice>
        <mc:Fallback xmlns="">
          <p:pic>
            <p:nvPicPr>
              <p:cNvPr id="7" name="Ink 6">
                <a:extLst>
                  <a:ext uri="{FF2B5EF4-FFF2-40B4-BE49-F238E27FC236}">
                    <a16:creationId xmlns:a16="http://schemas.microsoft.com/office/drawing/2014/main" id="{99DA62D5-5EBF-72AD-FD38-C6DC7879537E}"/>
                  </a:ext>
                </a:extLst>
              </p:cNvPr>
              <p:cNvPicPr/>
              <p:nvPr/>
            </p:nvPicPr>
            <p:blipFill>
              <a:blip r:embed="rId6"/>
              <a:stretch>
                <a:fillRect/>
              </a:stretch>
            </p:blipFill>
            <p:spPr>
              <a:xfrm>
                <a:off x="8208743" y="2985952"/>
                <a:ext cx="1213200" cy="177840"/>
              </a:xfrm>
              <a:prstGeom prst="rect">
                <a:avLst/>
              </a:prstGeom>
            </p:spPr>
          </p:pic>
        </mc:Fallback>
      </mc:AlternateContent>
      <p:sp>
        <p:nvSpPr>
          <p:cNvPr id="8" name="TextBox 7">
            <a:extLst>
              <a:ext uri="{FF2B5EF4-FFF2-40B4-BE49-F238E27FC236}">
                <a16:creationId xmlns:a16="http://schemas.microsoft.com/office/drawing/2014/main" id="{DA7453F1-AB54-3773-81F3-3A5FDDAC3734}"/>
              </a:ext>
            </a:extLst>
          </p:cNvPr>
          <p:cNvSpPr txBox="1"/>
          <p:nvPr/>
        </p:nvSpPr>
        <p:spPr>
          <a:xfrm>
            <a:off x="8308103" y="2683823"/>
            <a:ext cx="1338828" cy="369332"/>
          </a:xfrm>
          <a:prstGeom prst="rect">
            <a:avLst/>
          </a:prstGeom>
          <a:noFill/>
        </p:spPr>
        <p:txBody>
          <a:bodyPr wrap="none" rtlCol="0">
            <a:spAutoFit/>
          </a:bodyPr>
          <a:lstStyle/>
          <a:p>
            <a:r>
              <a:rPr lang="en-JP" dirty="0"/>
              <a:t>輸出の利潤</a:t>
            </a:r>
          </a:p>
        </p:txBody>
      </p:sp>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E9C90BF2-EA7D-5312-9093-1C78B9FFBA4F}"/>
                  </a:ext>
                </a:extLst>
              </p14:cNvPr>
              <p14:cNvContentPartPr/>
              <p14:nvPr/>
            </p14:nvContentPartPr>
            <p14:xfrm>
              <a:off x="2954903" y="3443512"/>
              <a:ext cx="1328760" cy="1224720"/>
            </p14:xfrm>
          </p:contentPart>
        </mc:Choice>
        <mc:Fallback xmlns="">
          <p:pic>
            <p:nvPicPr>
              <p:cNvPr id="9" name="Ink 8">
                <a:extLst>
                  <a:ext uri="{FF2B5EF4-FFF2-40B4-BE49-F238E27FC236}">
                    <a16:creationId xmlns:a16="http://schemas.microsoft.com/office/drawing/2014/main" id="{E9C90BF2-EA7D-5312-9093-1C78B9FFBA4F}"/>
                  </a:ext>
                </a:extLst>
              </p:cNvPr>
              <p:cNvPicPr/>
              <p:nvPr/>
            </p:nvPicPr>
            <p:blipFill>
              <a:blip r:embed="rId8"/>
              <a:stretch>
                <a:fillRect/>
              </a:stretch>
            </p:blipFill>
            <p:spPr>
              <a:xfrm>
                <a:off x="2919263" y="3371872"/>
                <a:ext cx="1400400" cy="1368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110F9148-FFDE-6ADB-A067-375B6CAB6941}"/>
                  </a:ext>
                </a:extLst>
              </p14:cNvPr>
              <p14:cNvContentPartPr/>
              <p14:nvPr/>
            </p14:nvContentPartPr>
            <p14:xfrm>
              <a:off x="4302743" y="2002432"/>
              <a:ext cx="1712880" cy="1487160"/>
            </p14:xfrm>
          </p:contentPart>
        </mc:Choice>
        <mc:Fallback xmlns="">
          <p:pic>
            <p:nvPicPr>
              <p:cNvPr id="10" name="Ink 9">
                <a:extLst>
                  <a:ext uri="{FF2B5EF4-FFF2-40B4-BE49-F238E27FC236}">
                    <a16:creationId xmlns:a16="http://schemas.microsoft.com/office/drawing/2014/main" id="{110F9148-FFDE-6ADB-A067-375B6CAB6941}"/>
                  </a:ext>
                </a:extLst>
              </p:cNvPr>
              <p:cNvPicPr/>
              <p:nvPr/>
            </p:nvPicPr>
            <p:blipFill>
              <a:blip r:embed="rId10"/>
              <a:stretch>
                <a:fillRect/>
              </a:stretch>
            </p:blipFill>
            <p:spPr>
              <a:xfrm>
                <a:off x="4266743" y="1930432"/>
                <a:ext cx="1784520" cy="16308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6833B5DD-7C38-F762-7416-3B53D2C80582}"/>
                  </a:ext>
                </a:extLst>
              </p14:cNvPr>
              <p14:cNvContentPartPr/>
              <p14:nvPr/>
            </p14:nvContentPartPr>
            <p14:xfrm>
              <a:off x="5958383" y="1338952"/>
              <a:ext cx="1015200" cy="843840"/>
            </p14:xfrm>
          </p:contentPart>
        </mc:Choice>
        <mc:Fallback xmlns="">
          <p:pic>
            <p:nvPicPr>
              <p:cNvPr id="11" name="Ink 10">
                <a:extLst>
                  <a:ext uri="{FF2B5EF4-FFF2-40B4-BE49-F238E27FC236}">
                    <a16:creationId xmlns:a16="http://schemas.microsoft.com/office/drawing/2014/main" id="{6833B5DD-7C38-F762-7416-3B53D2C80582}"/>
                  </a:ext>
                </a:extLst>
              </p:cNvPr>
              <p:cNvPicPr/>
              <p:nvPr/>
            </p:nvPicPr>
            <p:blipFill>
              <a:blip r:embed="rId12"/>
              <a:stretch>
                <a:fillRect/>
              </a:stretch>
            </p:blipFill>
            <p:spPr>
              <a:xfrm>
                <a:off x="5922383" y="1266952"/>
                <a:ext cx="1086840" cy="987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7B9A2805-F679-FD76-91CD-2F516AC1C379}"/>
                  </a:ext>
                </a:extLst>
              </p14:cNvPr>
              <p14:cNvContentPartPr/>
              <p14:nvPr/>
            </p14:nvContentPartPr>
            <p14:xfrm>
              <a:off x="6965663" y="1207192"/>
              <a:ext cx="1376640" cy="57960"/>
            </p14:xfrm>
          </p:contentPart>
        </mc:Choice>
        <mc:Fallback xmlns="">
          <p:pic>
            <p:nvPicPr>
              <p:cNvPr id="12" name="Ink 11">
                <a:extLst>
                  <a:ext uri="{FF2B5EF4-FFF2-40B4-BE49-F238E27FC236}">
                    <a16:creationId xmlns:a16="http://schemas.microsoft.com/office/drawing/2014/main" id="{7B9A2805-F679-FD76-91CD-2F516AC1C379}"/>
                  </a:ext>
                </a:extLst>
              </p:cNvPr>
              <p:cNvPicPr/>
              <p:nvPr/>
            </p:nvPicPr>
            <p:blipFill>
              <a:blip r:embed="rId14"/>
              <a:stretch>
                <a:fillRect/>
              </a:stretch>
            </p:blipFill>
            <p:spPr>
              <a:xfrm>
                <a:off x="6930023" y="1135552"/>
                <a:ext cx="1448280" cy="201600"/>
              </a:xfrm>
              <a:prstGeom prst="rect">
                <a:avLst/>
              </a:prstGeom>
            </p:spPr>
          </p:pic>
        </mc:Fallback>
      </mc:AlternateContent>
      <p:sp>
        <p:nvSpPr>
          <p:cNvPr id="13" name="TextBox 12">
            <a:extLst>
              <a:ext uri="{FF2B5EF4-FFF2-40B4-BE49-F238E27FC236}">
                <a16:creationId xmlns:a16="http://schemas.microsoft.com/office/drawing/2014/main" id="{C5CB4BDE-4564-6C38-0A0E-4EACEE22D47E}"/>
              </a:ext>
            </a:extLst>
          </p:cNvPr>
          <p:cNvSpPr txBox="1"/>
          <p:nvPr/>
        </p:nvSpPr>
        <p:spPr>
          <a:xfrm>
            <a:off x="7137070" y="748145"/>
            <a:ext cx="1107996" cy="369332"/>
          </a:xfrm>
          <a:prstGeom prst="rect">
            <a:avLst/>
          </a:prstGeom>
          <a:noFill/>
        </p:spPr>
        <p:txBody>
          <a:bodyPr wrap="none" rtlCol="0">
            <a:spAutoFit/>
          </a:bodyPr>
          <a:lstStyle/>
          <a:p>
            <a:r>
              <a:rPr lang="en-JP" dirty="0"/>
              <a:t>国内利潤</a:t>
            </a:r>
          </a:p>
        </p:txBody>
      </p:sp>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46B1801D-CE58-2C25-F2D1-4154C1B5BFE2}"/>
                  </a:ext>
                </a:extLst>
              </p14:cNvPr>
              <p14:cNvContentPartPr/>
              <p14:nvPr/>
            </p14:nvContentPartPr>
            <p14:xfrm>
              <a:off x="3759863" y="4080712"/>
              <a:ext cx="1871640" cy="25200"/>
            </p14:xfrm>
          </p:contentPart>
        </mc:Choice>
        <mc:Fallback xmlns="">
          <p:pic>
            <p:nvPicPr>
              <p:cNvPr id="15" name="Ink 14">
                <a:extLst>
                  <a:ext uri="{FF2B5EF4-FFF2-40B4-BE49-F238E27FC236}">
                    <a16:creationId xmlns:a16="http://schemas.microsoft.com/office/drawing/2014/main" id="{46B1801D-CE58-2C25-F2D1-4154C1B5BFE2}"/>
                  </a:ext>
                </a:extLst>
              </p:cNvPr>
              <p:cNvPicPr/>
              <p:nvPr/>
            </p:nvPicPr>
            <p:blipFill>
              <a:blip r:embed="rId16"/>
              <a:stretch>
                <a:fillRect/>
              </a:stretch>
            </p:blipFill>
            <p:spPr>
              <a:xfrm>
                <a:off x="3723863" y="4008712"/>
                <a:ext cx="194328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 name="Ink 4">
                <a:extLst>
                  <a:ext uri="{FF2B5EF4-FFF2-40B4-BE49-F238E27FC236}">
                    <a16:creationId xmlns:a16="http://schemas.microsoft.com/office/drawing/2014/main" id="{467D8F4A-4753-6B23-9835-2B063D779EDA}"/>
                  </a:ext>
                </a:extLst>
              </p14:cNvPr>
              <p14:cNvContentPartPr/>
              <p14:nvPr/>
            </p14:nvContentPartPr>
            <p14:xfrm>
              <a:off x="5820143" y="4012312"/>
              <a:ext cx="2651400" cy="126360"/>
            </p14:xfrm>
          </p:contentPart>
        </mc:Choice>
        <mc:Fallback xmlns="">
          <p:pic>
            <p:nvPicPr>
              <p:cNvPr id="5" name="Ink 4">
                <a:extLst>
                  <a:ext uri="{FF2B5EF4-FFF2-40B4-BE49-F238E27FC236}">
                    <a16:creationId xmlns:a16="http://schemas.microsoft.com/office/drawing/2014/main" id="{467D8F4A-4753-6B23-9835-2B063D779EDA}"/>
                  </a:ext>
                </a:extLst>
              </p:cNvPr>
              <p:cNvPicPr/>
              <p:nvPr/>
            </p:nvPicPr>
            <p:blipFill>
              <a:blip r:embed="rId18"/>
              <a:stretch>
                <a:fillRect/>
              </a:stretch>
            </p:blipFill>
            <p:spPr>
              <a:xfrm>
                <a:off x="5784143" y="3940312"/>
                <a:ext cx="2723040" cy="270000"/>
              </a:xfrm>
              <a:prstGeom prst="rect">
                <a:avLst/>
              </a:prstGeom>
            </p:spPr>
          </p:pic>
        </mc:Fallback>
      </mc:AlternateContent>
    </p:spTree>
    <p:extLst>
      <p:ext uri="{BB962C8B-B14F-4D97-AF65-F5344CB8AC3E}">
        <p14:creationId xmlns:p14="http://schemas.microsoft.com/office/powerpoint/2010/main" val="1932348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419134-AA93-B269-C0B6-A786224C0522}"/>
              </a:ext>
            </a:extLst>
          </p:cNvPr>
          <p:cNvSpPr>
            <a:spLocks noGrp="1"/>
          </p:cNvSpPr>
          <p:nvPr>
            <p:ph type="title"/>
          </p:nvPr>
        </p:nvSpPr>
        <p:spPr/>
        <p:txBody>
          <a:bodyPr/>
          <a:lstStyle/>
          <a:p>
            <a:r>
              <a:rPr lang="zh-CN" altLang="en-US" dirty="0"/>
              <a:t>貿易自由化</a:t>
            </a:r>
            <a:r>
              <a:rPr lang="ja-JP" altLang="en-US"/>
              <a:t>の</a:t>
            </a:r>
            <a:r>
              <a:rPr lang="zh-CN" altLang="en-US" dirty="0"/>
              <a:t>効果</a:t>
            </a:r>
            <a:endParaRPr lang="en-JP"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88CDCEA9-F7DC-A2CB-CA81-6BB80B43DDE4}"/>
                  </a:ext>
                </a:extLst>
              </p:cNvPr>
              <p:cNvSpPr>
                <a:spLocks noGrp="1"/>
              </p:cNvSpPr>
              <p:nvPr>
                <p:ph idx="1"/>
              </p:nvPr>
            </p:nvSpPr>
            <p:spPr/>
            <p:txBody>
              <a:bodyPr>
                <a:normAutofit lnSpcReduction="10000"/>
              </a:bodyPr>
              <a:lstStyle/>
              <a:p>
                <a:pPr marL="0" indent="0">
                  <a:buNone/>
                </a:pPr>
                <a:r>
                  <a:rPr lang="ja-JP" altLang="en-US"/>
                  <a:t>想定：</a:t>
                </a:r>
                <a:endParaRPr lang="en-US" altLang="ja-JP" dirty="0"/>
              </a:p>
              <a:p>
                <a:pPr marL="0" indent="0">
                  <a:buNone/>
                </a:pPr>
                <a:r>
                  <a:rPr lang="zh-CN" altLang="en-US" dirty="0"/>
                  <a:t>世界</a:t>
                </a:r>
                <a:r>
                  <a:rPr lang="ja-JP" altLang="en-US"/>
                  <a:t>に</a:t>
                </a:r>
                <a:r>
                  <a:rPr lang="zh-CN" altLang="en-US" dirty="0"/>
                  <a:t>自国</a:t>
                </a:r>
                <a:r>
                  <a:rPr lang="ja-JP" altLang="en-US"/>
                  <a:t>と</a:t>
                </a:r>
                <a:r>
                  <a:rPr lang="zh-CN" altLang="en-US" dirty="0"/>
                  <a:t>外国</a:t>
                </a:r>
                <a:r>
                  <a:rPr lang="ja-JP" altLang="en-US"/>
                  <a:t>の </a:t>
                </a:r>
                <a:r>
                  <a:rPr lang="en-US" altLang="ja-JP" dirty="0"/>
                  <a:t>2 </a:t>
                </a:r>
                <a:r>
                  <a:rPr lang="zh-CN" altLang="en-US" dirty="0"/>
                  <a:t>国</a:t>
                </a:r>
                <a:r>
                  <a:rPr lang="ja-JP" altLang="en-US"/>
                  <a:t>のみが</a:t>
                </a:r>
                <a:r>
                  <a:rPr lang="zh-CN" altLang="en-US" dirty="0"/>
                  <a:t>存在</a:t>
                </a:r>
                <a:endParaRPr lang="en-US" altLang="zh-CN" dirty="0"/>
              </a:p>
              <a:p>
                <a:pPr marL="0" indent="0">
                  <a:buNone/>
                </a:pPr>
                <a:r>
                  <a:rPr lang="zh-CN" altLang="en-US" dirty="0"/>
                  <a:t>両国</a:t>
                </a:r>
                <a:r>
                  <a:rPr lang="ja-JP" altLang="en-US"/>
                  <a:t>の</a:t>
                </a:r>
                <a:r>
                  <a:rPr lang="zh-CN" altLang="en-US" dirty="0"/>
                  <a:t>間</a:t>
                </a:r>
                <a:r>
                  <a:rPr lang="ja-JP" altLang="en-US"/>
                  <a:t>で</a:t>
                </a:r>
                <a:r>
                  <a:rPr lang="zh-CN" altLang="en-US" dirty="0"/>
                  <a:t>輸入関税</a:t>
                </a:r>
                <a:r>
                  <a:rPr lang="ja-JP" altLang="en-US"/>
                  <a:t>をともに</a:t>
                </a:r>
                <a:r>
                  <a:rPr lang="zh-CN" altLang="en-US" dirty="0"/>
                  <a:t>下</a:t>
                </a:r>
                <a:r>
                  <a:rPr lang="ja-JP" altLang="en-US"/>
                  <a:t>げる</a:t>
                </a:r>
                <a:r>
                  <a:rPr lang="zh-CN" altLang="en-US" dirty="0"/>
                  <a:t>貿易自由化</a:t>
                </a:r>
                <a:r>
                  <a:rPr lang="ja-JP" altLang="en-US"/>
                  <a:t>が</a:t>
                </a:r>
                <a:r>
                  <a:rPr lang="zh-CN" altLang="en-US" dirty="0"/>
                  <a:t>実行</a:t>
                </a:r>
                <a:r>
                  <a:rPr lang="ja-JP" altLang="en-US"/>
                  <a:t>される。</a:t>
                </a:r>
                <a:endParaRPr lang="en-US" altLang="ja-JP" dirty="0"/>
              </a:p>
              <a:p>
                <a:pPr marL="0" indent="0">
                  <a:buNone/>
                </a:pPr>
                <a:r>
                  <a:rPr lang="zh-CN" altLang="en-US" dirty="0"/>
                  <a:t>輸入関税</a:t>
                </a:r>
                <a:r>
                  <a:rPr lang="ja-JP" altLang="en-US"/>
                  <a:t>の</a:t>
                </a:r>
                <a:r>
                  <a:rPr lang="zh-CN" altLang="en-US" dirty="0"/>
                  <a:t>低下</a:t>
                </a:r>
                <a:endParaRPr lang="en-US" altLang="zh-CN" dirty="0"/>
              </a:p>
              <a:p>
                <a:pPr marL="457200" lvl="1" indent="0">
                  <a:buNone/>
                </a:pPr>
                <a:endParaRPr lang="en-US" altLang="zh-CN" dirty="0"/>
              </a:p>
              <a:p>
                <a:pPr lvl="1"/>
                <a:r>
                  <a:rPr lang="zh-CN" altLang="en-US" dirty="0">
                    <a:sym typeface="Wingdings" pitchFamily="2" charset="2"/>
                  </a:rPr>
                  <a:t>輸出が容易に</a:t>
                </a:r>
                <a:r>
                  <a:rPr lang="en-US" altLang="zh-CN" dirty="0">
                    <a:sym typeface="Wingdings" pitchFamily="2" charset="2"/>
                  </a:rPr>
                  <a:t></a:t>
                </a:r>
                <a:r>
                  <a:rPr lang="zh-CN" altLang="en-US" dirty="0"/>
                  <a:t>輸出利潤式</a:t>
                </a:r>
                <a:r>
                  <a:rPr lang="ja-JP" altLang="en-US"/>
                  <a:t>の</a:t>
                </a:r>
                <a:r>
                  <a:rPr lang="zh-CN" altLang="en-US" dirty="0"/>
                  <a:t>傾</a:t>
                </a:r>
                <a:r>
                  <a:rPr lang="ja-JP" altLang="en-US"/>
                  <a:t>きが</a:t>
                </a:r>
                <a:r>
                  <a:rPr lang="en-US" altLang="ja-JP" dirty="0"/>
                  <a:t>2 </a:t>
                </a:r>
                <a:r>
                  <a:rPr lang="ja-JP" altLang="en-US"/>
                  <a:t>から </a:t>
                </a:r>
                <a:r>
                  <a:rPr lang="en-US" altLang="ja-JP" dirty="0"/>
                  <a:t>5 </a:t>
                </a:r>
                <a:r>
                  <a:rPr lang="ja-JP" altLang="en-US"/>
                  <a:t>へ上昇</a:t>
                </a:r>
                <a:endParaRPr lang="en-US" altLang="zh-CN" dirty="0"/>
              </a:p>
              <a:p>
                <a:pPr marL="457200" lvl="1" indent="0">
                  <a:buNone/>
                </a:pPr>
                <a:r>
                  <a:rPr lang="en-US" altLang="zh-CN" dirty="0"/>
                  <a:t>	</a:t>
                </a:r>
                <a:r>
                  <a:rPr lang="zh-CN" altLang="en-US" dirty="0"/>
                  <a:t>輸出利潤式： </a:t>
                </a:r>
                <a14:m>
                  <m:oMath xmlns:m="http://schemas.openxmlformats.org/officeDocument/2006/math">
                    <m:sSup>
                      <m:sSupPr>
                        <m:ctrlPr>
                          <a:rPr kumimoji="1" lang="en-US" altLang="ja-JP" sz="2400" i="1" smtClean="0">
                            <a:latin typeface="Cambria Math" panose="02040503050406030204" pitchFamily="18" charset="0"/>
                            <a:ea typeface="Cambria Math" charset="0"/>
                            <a:cs typeface="Cambria Math" charset="0"/>
                          </a:rPr>
                        </m:ctrlPr>
                      </m:sSupPr>
                      <m:e>
                        <m:r>
                          <a:rPr lang="ja-JP" altLang="en-US" sz="2400" i="1">
                            <a:latin typeface="Cambria Math" charset="0"/>
                            <a:ea typeface="Cambria Math" charset="0"/>
                            <a:cs typeface="Cambria Math" charset="0"/>
                          </a:rPr>
                          <m:t>𝜋</m:t>
                        </m:r>
                      </m:e>
                      <m:sup>
                        <m:r>
                          <a:rPr kumimoji="1" lang="en-US" altLang="ja-JP" sz="2400" b="0" i="1" smtClean="0">
                            <a:solidFill>
                              <a:srgbClr val="FF0000"/>
                            </a:solidFill>
                            <a:latin typeface="Cambria Math" charset="0"/>
                            <a:ea typeface="Cambria Math" charset="0"/>
                            <a:cs typeface="Cambria Math" charset="0"/>
                          </a:rPr>
                          <m:t>𝑋</m:t>
                        </m:r>
                      </m:sup>
                    </m:sSup>
                    <m:r>
                      <a:rPr kumimoji="1" lang="en-US" altLang="ja-JP" sz="2400" b="0" i="1" smtClean="0">
                        <a:latin typeface="Cambria Math" charset="0"/>
                        <a:ea typeface="Cambria Math" charset="0"/>
                        <a:cs typeface="Cambria Math" charset="0"/>
                      </a:rPr>
                      <m:t>=</m:t>
                    </m:r>
                    <m:r>
                      <a:rPr kumimoji="1" lang="en-US" altLang="ja-JP" sz="2400" b="0" i="1" smtClean="0">
                        <a:solidFill>
                          <a:srgbClr val="FF0000"/>
                        </a:solidFill>
                        <a:latin typeface="Cambria Math" panose="02040503050406030204" pitchFamily="18" charset="0"/>
                        <a:ea typeface="Cambria Math" charset="0"/>
                        <a:cs typeface="Cambria Math" charset="0"/>
                      </a:rPr>
                      <m:t>5</m:t>
                    </m:r>
                    <m:r>
                      <a:rPr kumimoji="1" lang="en-US" altLang="ja-JP" sz="2400" b="0" i="1" smtClean="0">
                        <a:latin typeface="Cambria Math" charset="0"/>
                        <a:ea typeface="Cambria Math" charset="0"/>
                        <a:cs typeface="Cambria Math" charset="0"/>
                      </a:rPr>
                      <m:t>𝜑</m:t>
                    </m:r>
                    <m:r>
                      <a:rPr kumimoji="1" lang="en-US" altLang="ja-JP" sz="2400" b="0" i="1" smtClean="0">
                        <a:latin typeface="Cambria Math" charset="0"/>
                        <a:ea typeface="Cambria Math" charset="0"/>
                        <a:cs typeface="Cambria Math" charset="0"/>
                      </a:rPr>
                      <m:t>−40</m:t>
                    </m:r>
                  </m:oMath>
                </a14:m>
                <a:r>
                  <a:rPr kumimoji="1" lang="en-US" altLang="ja-JP" dirty="0"/>
                  <a:t>		</a:t>
                </a:r>
                <a:r>
                  <a:rPr kumimoji="1" lang="en-US" altLang="ja-JP" dirty="0">
                    <a:sym typeface="Wingdings" pitchFamily="2" charset="2"/>
                  </a:rPr>
                  <a:t></a:t>
                </a:r>
                <a14:m>
                  <m:oMath xmlns:m="http://schemas.openxmlformats.org/officeDocument/2006/math">
                    <m:sSup>
                      <m:sSupPr>
                        <m:ctrlPr>
                          <a:rPr kumimoji="1" lang="en-US" altLang="ja-JP" i="1">
                            <a:latin typeface="Cambria Math" panose="02040503050406030204" pitchFamily="18" charset="0"/>
                            <a:ea typeface="Cambria Math" charset="0"/>
                          </a:rPr>
                        </m:ctrlPr>
                      </m:sSupPr>
                      <m:e>
                        <m:r>
                          <a:rPr kumimoji="1" lang="en-US" altLang="ja-JP" i="1">
                            <a:latin typeface="Cambria Math" charset="0"/>
                            <a:ea typeface="Cambria Math" charset="0"/>
                            <a:cs typeface="Cambria Math" charset="0"/>
                          </a:rPr>
                          <m:t>𝜑</m:t>
                        </m:r>
                      </m:e>
                      <m:sup>
                        <m:r>
                          <a:rPr kumimoji="1" lang="en-US" altLang="ja-JP" b="0" i="1" smtClean="0">
                            <a:latin typeface="Cambria Math" panose="02040503050406030204" pitchFamily="18" charset="0"/>
                            <a:ea typeface="Cambria Math" charset="0"/>
                            <a:cs typeface="Cambria Math" charset="0"/>
                          </a:rPr>
                          <m:t>𝑋</m:t>
                        </m:r>
                      </m:sup>
                    </m:sSup>
                    <m:r>
                      <a:rPr kumimoji="1" lang="en-US" altLang="ja-JP" i="1">
                        <a:latin typeface="Cambria Math" panose="02040503050406030204" pitchFamily="18" charset="0"/>
                        <a:ea typeface="Cambria Math" charset="0"/>
                        <a:cs typeface="Cambria Math" charset="0"/>
                      </a:rPr>
                      <m:t>=</m:t>
                    </m:r>
                    <m:r>
                      <a:rPr kumimoji="1" lang="en-US" altLang="ja-JP" b="0" i="1" smtClean="0">
                        <a:latin typeface="Cambria Math" panose="02040503050406030204" pitchFamily="18" charset="0"/>
                        <a:ea typeface="Cambria Math" charset="0"/>
                        <a:cs typeface="Cambria Math" charset="0"/>
                      </a:rPr>
                      <m:t>8</m:t>
                    </m:r>
                  </m:oMath>
                </a14:m>
                <a:endParaRPr kumimoji="1" lang="en-US" altLang="ja-JP" dirty="0"/>
              </a:p>
              <a:p>
                <a:pPr marL="457200" lvl="1" indent="0">
                  <a:buNone/>
                </a:pPr>
                <a:endParaRPr kumimoji="1" lang="en-US" altLang="ja-JP" dirty="0"/>
              </a:p>
              <a:p>
                <a:pPr lvl="1"/>
                <a:r>
                  <a:rPr lang="zh-CN" altLang="en-US" dirty="0"/>
                  <a:t>輸入品との競合激化</a:t>
                </a:r>
                <a:r>
                  <a:rPr lang="en-US" altLang="zh-CN" dirty="0">
                    <a:sym typeface="Wingdings" pitchFamily="2" charset="2"/>
                  </a:rPr>
                  <a:t></a:t>
                </a:r>
                <a:r>
                  <a:rPr lang="zh-CN" altLang="en-US" dirty="0"/>
                  <a:t>国内利潤式</a:t>
                </a:r>
                <a:r>
                  <a:rPr lang="ja-JP" altLang="en-US"/>
                  <a:t>の</a:t>
                </a:r>
                <a:r>
                  <a:rPr lang="zh-CN" altLang="en-US" dirty="0"/>
                  <a:t>傾きが</a:t>
                </a:r>
                <a:r>
                  <a:rPr lang="en-US" altLang="ja-JP" dirty="0"/>
                  <a:t>10 </a:t>
                </a:r>
                <a:r>
                  <a:rPr lang="ja-JP" altLang="en-US"/>
                  <a:t>から </a:t>
                </a:r>
                <a:r>
                  <a:rPr lang="en-US" altLang="ja-JP" dirty="0"/>
                  <a:t>8 </a:t>
                </a:r>
                <a:r>
                  <a:rPr lang="ja-JP" altLang="en-US"/>
                  <a:t>へ</a:t>
                </a:r>
                <a:r>
                  <a:rPr lang="zh-CN" altLang="en-US" dirty="0"/>
                  <a:t>低下</a:t>
                </a:r>
                <a:endParaRPr lang="en-US" altLang="zh-CN" dirty="0"/>
              </a:p>
              <a:p>
                <a:pPr marL="457200" lvl="1" indent="0">
                  <a:buNone/>
                </a:pPr>
                <a:r>
                  <a:rPr lang="en-US" altLang="zh-CN" dirty="0"/>
                  <a:t>	</a:t>
                </a:r>
                <a:r>
                  <a:rPr lang="zh-CN" altLang="en-US" dirty="0"/>
                  <a:t>国内利潤式：</a:t>
                </a:r>
                <a14:m>
                  <m:oMath xmlns:m="http://schemas.openxmlformats.org/officeDocument/2006/math">
                    <m:sSup>
                      <m:sSupPr>
                        <m:ctrlPr>
                          <a:rPr kumimoji="1" lang="en-US" altLang="ja-JP" sz="2400" i="1" smtClean="0">
                            <a:latin typeface="Cambria Math" panose="02040503050406030204" pitchFamily="18" charset="0"/>
                            <a:ea typeface="Cambria Math" charset="0"/>
                            <a:cs typeface="Cambria Math" charset="0"/>
                          </a:rPr>
                        </m:ctrlPr>
                      </m:sSupPr>
                      <m:e>
                        <m:r>
                          <a:rPr lang="ja-JP" altLang="en-US" sz="2400" i="1">
                            <a:latin typeface="Cambria Math" charset="0"/>
                            <a:ea typeface="Cambria Math" charset="0"/>
                            <a:cs typeface="Cambria Math" charset="0"/>
                          </a:rPr>
                          <m:t>𝜋</m:t>
                        </m:r>
                      </m:e>
                      <m:sup>
                        <m:r>
                          <a:rPr kumimoji="1" lang="en-US" altLang="ja-JP" sz="2400" b="0" i="1" smtClean="0">
                            <a:solidFill>
                              <a:srgbClr val="FF0000"/>
                            </a:solidFill>
                            <a:latin typeface="Cambria Math" charset="0"/>
                            <a:ea typeface="Cambria Math" charset="0"/>
                            <a:cs typeface="Cambria Math" charset="0"/>
                          </a:rPr>
                          <m:t>𝐷</m:t>
                        </m:r>
                      </m:sup>
                    </m:sSup>
                    <m:r>
                      <a:rPr kumimoji="1" lang="en-US" altLang="ja-JP" sz="2400" b="0" i="1" smtClean="0">
                        <a:latin typeface="Cambria Math" charset="0"/>
                        <a:ea typeface="Cambria Math" charset="0"/>
                        <a:cs typeface="Cambria Math" charset="0"/>
                      </a:rPr>
                      <m:t>=</m:t>
                    </m:r>
                    <m:r>
                      <a:rPr kumimoji="1" lang="en-US" altLang="ja-JP" sz="2400" b="0" i="1" smtClean="0">
                        <a:solidFill>
                          <a:srgbClr val="FF0000"/>
                        </a:solidFill>
                        <a:latin typeface="Cambria Math" panose="02040503050406030204" pitchFamily="18" charset="0"/>
                        <a:ea typeface="Cambria Math" charset="0"/>
                        <a:cs typeface="Cambria Math" charset="0"/>
                      </a:rPr>
                      <m:t>8</m:t>
                    </m:r>
                    <m:r>
                      <a:rPr kumimoji="1" lang="en-US" altLang="ja-JP" sz="2400" b="0" i="1" smtClean="0">
                        <a:latin typeface="Cambria Math" charset="0"/>
                        <a:ea typeface="Cambria Math" charset="0"/>
                        <a:cs typeface="Cambria Math" charset="0"/>
                      </a:rPr>
                      <m:t>𝜑</m:t>
                    </m:r>
                    <m:r>
                      <a:rPr kumimoji="1" lang="en-US" altLang="ja-JP" sz="2400" b="0" i="1" smtClean="0">
                        <a:latin typeface="Cambria Math" charset="0"/>
                        <a:ea typeface="Cambria Math" charset="0"/>
                        <a:cs typeface="Cambria Math" charset="0"/>
                      </a:rPr>
                      <m:t>−20</m:t>
                    </m:r>
                  </m:oMath>
                </a14:m>
                <a:r>
                  <a:rPr kumimoji="1" lang="en-US" altLang="ja-JP" sz="2400" dirty="0"/>
                  <a:t>		</a:t>
                </a:r>
                <a:r>
                  <a:rPr kumimoji="1" lang="en-US" altLang="ja-JP" sz="2400" dirty="0">
                    <a:sym typeface="Wingdings" pitchFamily="2" charset="2"/>
                  </a:rPr>
                  <a:t></a:t>
                </a:r>
                <a14:m>
                  <m:oMath xmlns:m="http://schemas.openxmlformats.org/officeDocument/2006/math">
                    <m:sSup>
                      <m:sSupPr>
                        <m:ctrlPr>
                          <a:rPr kumimoji="1" lang="en-US" altLang="ja-JP" i="1">
                            <a:latin typeface="Cambria Math" panose="02040503050406030204" pitchFamily="18" charset="0"/>
                            <a:ea typeface="Cambria Math" charset="0"/>
                          </a:rPr>
                        </m:ctrlPr>
                      </m:sSupPr>
                      <m:e>
                        <m:r>
                          <a:rPr kumimoji="1" lang="en-US" altLang="ja-JP" i="1">
                            <a:latin typeface="Cambria Math" charset="0"/>
                            <a:ea typeface="Cambria Math" charset="0"/>
                            <a:cs typeface="Cambria Math" charset="0"/>
                          </a:rPr>
                          <m:t>𝜑</m:t>
                        </m:r>
                      </m:e>
                      <m:sup>
                        <m:r>
                          <a:rPr kumimoji="1" lang="en-US" altLang="ja-JP" i="1">
                            <a:latin typeface="Cambria Math" panose="02040503050406030204" pitchFamily="18" charset="0"/>
                            <a:ea typeface="Cambria Math" charset="0"/>
                          </a:rPr>
                          <m:t>𝐷</m:t>
                        </m:r>
                      </m:sup>
                    </m:sSup>
                    <m:r>
                      <a:rPr kumimoji="1" lang="en-US" altLang="ja-JP" i="1">
                        <a:latin typeface="Cambria Math" panose="02040503050406030204" pitchFamily="18" charset="0"/>
                        <a:ea typeface="Cambria Math" charset="0"/>
                        <a:cs typeface="Cambria Math" charset="0"/>
                      </a:rPr>
                      <m:t>=</m:t>
                    </m:r>
                    <m:r>
                      <a:rPr kumimoji="1" lang="en-US" altLang="ja-JP" b="0" i="1" smtClean="0">
                        <a:latin typeface="Cambria Math" panose="02040503050406030204" pitchFamily="18" charset="0"/>
                        <a:ea typeface="Cambria Math" charset="0"/>
                        <a:cs typeface="Cambria Math" charset="0"/>
                      </a:rPr>
                      <m:t>2.5</m:t>
                    </m:r>
                  </m:oMath>
                </a14:m>
                <a:endParaRPr kumimoji="1" lang="ja-JP" altLang="en-US" sz="2400" dirty="0"/>
              </a:p>
              <a:p>
                <a:pPr marL="457200" lvl="1" indent="0">
                  <a:buNone/>
                </a:pPr>
                <a:endParaRPr kumimoji="1" lang="en-US" altLang="ja-JP" sz="2400" dirty="0"/>
              </a:p>
              <a:p>
                <a:pPr marL="457200" lvl="1" indent="0">
                  <a:buNone/>
                </a:pPr>
                <a:endParaRPr lang="en-JP" dirty="0"/>
              </a:p>
            </p:txBody>
          </p:sp>
        </mc:Choice>
        <mc:Fallback xmlns="">
          <p:sp>
            <p:nvSpPr>
              <p:cNvPr id="4" name="Content Placeholder 3">
                <a:extLst>
                  <a:ext uri="{FF2B5EF4-FFF2-40B4-BE49-F238E27FC236}">
                    <a16:creationId xmlns:a16="http://schemas.microsoft.com/office/drawing/2014/main" id="{88CDCEA9-F7DC-A2CB-CA81-6BB80B43DDE4}"/>
                  </a:ext>
                </a:extLst>
              </p:cNvPr>
              <p:cNvSpPr>
                <a:spLocks noGrp="1" noRot="1" noChangeAspect="1" noMove="1" noResize="1" noEditPoints="1" noAdjustHandles="1" noChangeArrowheads="1" noChangeShapeType="1" noTextEdit="1"/>
              </p:cNvSpPr>
              <p:nvPr>
                <p:ph idx="1"/>
              </p:nvPr>
            </p:nvSpPr>
            <p:spPr>
              <a:blipFill>
                <a:blip r:embed="rId2"/>
                <a:stretch>
                  <a:fillRect l="-1206" t="-3488"/>
                </a:stretch>
              </a:blipFill>
            </p:spPr>
            <p:txBody>
              <a:bodyPr/>
              <a:lstStyle/>
              <a:p>
                <a:r>
                  <a:rPr lang="en-JP">
                    <a:noFill/>
                  </a:rPr>
                  <a:t> </a:t>
                </a:r>
              </a:p>
            </p:txBody>
          </p:sp>
        </mc:Fallback>
      </mc:AlternateContent>
      <p:sp>
        <p:nvSpPr>
          <p:cNvPr id="2" name="Slide Number Placeholder 1">
            <a:extLst>
              <a:ext uri="{FF2B5EF4-FFF2-40B4-BE49-F238E27FC236}">
                <a16:creationId xmlns:a16="http://schemas.microsoft.com/office/drawing/2014/main" id="{F3CECB4D-F3A9-3CF7-2FAE-CC911C59708E}"/>
              </a:ext>
            </a:extLst>
          </p:cNvPr>
          <p:cNvSpPr>
            <a:spLocks noGrp="1"/>
          </p:cNvSpPr>
          <p:nvPr>
            <p:ph type="sldNum" sz="quarter" idx="12"/>
          </p:nvPr>
        </p:nvSpPr>
        <p:spPr/>
        <p:txBody>
          <a:bodyPr/>
          <a:lstStyle/>
          <a:p>
            <a:fld id="{A0B73B5B-4D98-3640-AE9D-0B488B8E4F8B}" type="slidenum">
              <a:rPr lang="en-JP" smtClean="0"/>
              <a:t>13</a:t>
            </a:fld>
            <a:endParaRPr lang="en-JP"/>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DD0ADC7A-A1EE-C6E0-22B9-32A0F68F57DE}"/>
                  </a:ext>
                </a:extLst>
              </p14:cNvPr>
              <p14:cNvContentPartPr/>
              <p14:nvPr/>
            </p14:nvContentPartPr>
            <p14:xfrm>
              <a:off x="4152263" y="2431192"/>
              <a:ext cx="570600" cy="136080"/>
            </p14:xfrm>
          </p:contentPart>
        </mc:Choice>
        <mc:Fallback xmlns="">
          <p:pic>
            <p:nvPicPr>
              <p:cNvPr id="5" name="Ink 4">
                <a:extLst>
                  <a:ext uri="{FF2B5EF4-FFF2-40B4-BE49-F238E27FC236}">
                    <a16:creationId xmlns:a16="http://schemas.microsoft.com/office/drawing/2014/main" id="{DD0ADC7A-A1EE-C6E0-22B9-32A0F68F57DE}"/>
                  </a:ext>
                </a:extLst>
              </p:cNvPr>
              <p:cNvPicPr/>
              <p:nvPr/>
            </p:nvPicPr>
            <p:blipFill>
              <a:blip r:embed="rId4"/>
              <a:stretch>
                <a:fillRect/>
              </a:stretch>
            </p:blipFill>
            <p:spPr>
              <a:xfrm>
                <a:off x="4116623" y="2359552"/>
                <a:ext cx="64224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449FD35C-55A4-1F93-7E73-1CB42F29F782}"/>
                  </a:ext>
                </a:extLst>
              </p14:cNvPr>
              <p14:cNvContentPartPr/>
              <p14:nvPr/>
            </p14:nvContentPartPr>
            <p14:xfrm>
              <a:off x="4403543" y="4465912"/>
              <a:ext cx="119520" cy="91080"/>
            </p14:xfrm>
          </p:contentPart>
        </mc:Choice>
        <mc:Fallback xmlns="">
          <p:pic>
            <p:nvPicPr>
              <p:cNvPr id="6" name="Ink 5">
                <a:extLst>
                  <a:ext uri="{FF2B5EF4-FFF2-40B4-BE49-F238E27FC236}">
                    <a16:creationId xmlns:a16="http://schemas.microsoft.com/office/drawing/2014/main" id="{449FD35C-55A4-1F93-7E73-1CB42F29F782}"/>
                  </a:ext>
                </a:extLst>
              </p:cNvPr>
              <p:cNvPicPr/>
              <p:nvPr/>
            </p:nvPicPr>
            <p:blipFill>
              <a:blip r:embed="rId6"/>
              <a:stretch>
                <a:fillRect/>
              </a:stretch>
            </p:blipFill>
            <p:spPr>
              <a:xfrm>
                <a:off x="4367903" y="4394272"/>
                <a:ext cx="19116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619D7F88-BE1A-695A-3D2D-C0FC311DB122}"/>
                  </a:ext>
                </a:extLst>
              </p14:cNvPr>
              <p14:cNvContentPartPr/>
              <p14:nvPr/>
            </p14:nvContentPartPr>
            <p14:xfrm>
              <a:off x="4308503" y="5532592"/>
              <a:ext cx="127080" cy="58680"/>
            </p14:xfrm>
          </p:contentPart>
        </mc:Choice>
        <mc:Fallback xmlns="">
          <p:pic>
            <p:nvPicPr>
              <p:cNvPr id="7" name="Ink 6">
                <a:extLst>
                  <a:ext uri="{FF2B5EF4-FFF2-40B4-BE49-F238E27FC236}">
                    <a16:creationId xmlns:a16="http://schemas.microsoft.com/office/drawing/2014/main" id="{619D7F88-BE1A-695A-3D2D-C0FC311DB122}"/>
                  </a:ext>
                </a:extLst>
              </p:cNvPr>
              <p:cNvPicPr/>
              <p:nvPr/>
            </p:nvPicPr>
            <p:blipFill>
              <a:blip r:embed="rId8"/>
              <a:stretch>
                <a:fillRect/>
              </a:stretch>
            </p:blipFill>
            <p:spPr>
              <a:xfrm>
                <a:off x="4272863" y="5460592"/>
                <a:ext cx="19872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25498EAD-9B77-184A-CC15-A993E6FFC47D}"/>
                  </a:ext>
                </a:extLst>
              </p14:cNvPr>
              <p14:cNvContentPartPr/>
              <p14:nvPr/>
            </p14:nvContentPartPr>
            <p14:xfrm>
              <a:off x="6494063" y="4127512"/>
              <a:ext cx="1040040" cy="7560"/>
            </p14:xfrm>
          </p:contentPart>
        </mc:Choice>
        <mc:Fallback xmlns="">
          <p:pic>
            <p:nvPicPr>
              <p:cNvPr id="8" name="Ink 7">
                <a:extLst>
                  <a:ext uri="{FF2B5EF4-FFF2-40B4-BE49-F238E27FC236}">
                    <a16:creationId xmlns:a16="http://schemas.microsoft.com/office/drawing/2014/main" id="{25498EAD-9B77-184A-CC15-A993E6FFC47D}"/>
                  </a:ext>
                </a:extLst>
              </p:cNvPr>
              <p:cNvPicPr/>
              <p:nvPr/>
            </p:nvPicPr>
            <p:blipFill>
              <a:blip r:embed="rId10"/>
              <a:stretch>
                <a:fillRect/>
              </a:stretch>
            </p:blipFill>
            <p:spPr>
              <a:xfrm>
                <a:off x="6458423" y="4055872"/>
                <a:ext cx="111168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ADABF4F8-1C88-FD40-C134-572BFBE546B0}"/>
                  </a:ext>
                </a:extLst>
              </p14:cNvPr>
              <p14:cNvContentPartPr/>
              <p14:nvPr/>
            </p14:nvContentPartPr>
            <p14:xfrm>
              <a:off x="7309463" y="5234152"/>
              <a:ext cx="1331280" cy="1440"/>
            </p14:xfrm>
          </p:contentPart>
        </mc:Choice>
        <mc:Fallback xmlns="">
          <p:pic>
            <p:nvPicPr>
              <p:cNvPr id="9" name="Ink 8">
                <a:extLst>
                  <a:ext uri="{FF2B5EF4-FFF2-40B4-BE49-F238E27FC236}">
                    <a16:creationId xmlns:a16="http://schemas.microsoft.com/office/drawing/2014/main" id="{ADABF4F8-1C88-FD40-C134-572BFBE546B0}"/>
                  </a:ext>
                </a:extLst>
              </p:cNvPr>
              <p:cNvPicPr/>
              <p:nvPr/>
            </p:nvPicPr>
            <p:blipFill>
              <a:blip r:embed="rId12"/>
              <a:stretch>
                <a:fillRect/>
              </a:stretch>
            </p:blipFill>
            <p:spPr>
              <a:xfrm>
                <a:off x="7273823" y="5162512"/>
                <a:ext cx="140292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1EC3BFE7-9879-853D-C762-8F1B70E1A893}"/>
                  </a:ext>
                </a:extLst>
              </p14:cNvPr>
              <p14:cNvContentPartPr/>
              <p14:nvPr/>
            </p14:nvContentPartPr>
            <p14:xfrm>
              <a:off x="1633343" y="5090872"/>
              <a:ext cx="2592000" cy="257040"/>
            </p14:xfrm>
          </p:contentPart>
        </mc:Choice>
        <mc:Fallback xmlns="">
          <p:pic>
            <p:nvPicPr>
              <p:cNvPr id="10" name="Ink 9">
                <a:extLst>
                  <a:ext uri="{FF2B5EF4-FFF2-40B4-BE49-F238E27FC236}">
                    <a16:creationId xmlns:a16="http://schemas.microsoft.com/office/drawing/2014/main" id="{1EC3BFE7-9879-853D-C762-8F1B70E1A893}"/>
                  </a:ext>
                </a:extLst>
              </p:cNvPr>
              <p:cNvPicPr/>
              <p:nvPr/>
            </p:nvPicPr>
            <p:blipFill>
              <a:blip r:embed="rId14"/>
              <a:stretch>
                <a:fillRect/>
              </a:stretch>
            </p:blipFill>
            <p:spPr>
              <a:xfrm>
                <a:off x="1597343" y="5018872"/>
                <a:ext cx="2663640" cy="4006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1" name="インク 10">
                <a:extLst>
                  <a:ext uri="{FF2B5EF4-FFF2-40B4-BE49-F238E27FC236}">
                    <a16:creationId xmlns:a16="http://schemas.microsoft.com/office/drawing/2014/main" id="{5FFBA23F-5BE7-EFB0-AD01-54002343A826}"/>
                  </a:ext>
                </a:extLst>
              </p14:cNvPr>
              <p14:cNvContentPartPr/>
              <p14:nvPr/>
            </p14:nvContentPartPr>
            <p14:xfrm>
              <a:off x="4377170" y="4737484"/>
              <a:ext cx="168480" cy="6840"/>
            </p14:xfrm>
          </p:contentPart>
        </mc:Choice>
        <mc:Fallback>
          <p:pic>
            <p:nvPicPr>
              <p:cNvPr id="11" name="インク 10">
                <a:extLst>
                  <a:ext uri="{FF2B5EF4-FFF2-40B4-BE49-F238E27FC236}">
                    <a16:creationId xmlns:a16="http://schemas.microsoft.com/office/drawing/2014/main" id="{5FFBA23F-5BE7-EFB0-AD01-54002343A826}"/>
                  </a:ext>
                </a:extLst>
              </p:cNvPr>
              <p:cNvPicPr/>
              <p:nvPr/>
            </p:nvPicPr>
            <p:blipFill>
              <a:blip r:embed="rId16"/>
              <a:stretch>
                <a:fillRect/>
              </a:stretch>
            </p:blipFill>
            <p:spPr>
              <a:xfrm>
                <a:off x="4341170" y="4665844"/>
                <a:ext cx="24012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2" name="インク 11">
                <a:extLst>
                  <a:ext uri="{FF2B5EF4-FFF2-40B4-BE49-F238E27FC236}">
                    <a16:creationId xmlns:a16="http://schemas.microsoft.com/office/drawing/2014/main" id="{2538048C-48F3-9518-D41E-07B9055C87BC}"/>
                  </a:ext>
                </a:extLst>
              </p14:cNvPr>
              <p14:cNvContentPartPr/>
              <p14:nvPr/>
            </p14:nvContentPartPr>
            <p14:xfrm>
              <a:off x="4309490" y="5862844"/>
              <a:ext cx="169920" cy="6120"/>
            </p14:xfrm>
          </p:contentPart>
        </mc:Choice>
        <mc:Fallback>
          <p:pic>
            <p:nvPicPr>
              <p:cNvPr id="12" name="インク 11">
                <a:extLst>
                  <a:ext uri="{FF2B5EF4-FFF2-40B4-BE49-F238E27FC236}">
                    <a16:creationId xmlns:a16="http://schemas.microsoft.com/office/drawing/2014/main" id="{2538048C-48F3-9518-D41E-07B9055C87BC}"/>
                  </a:ext>
                </a:extLst>
              </p:cNvPr>
              <p:cNvPicPr/>
              <p:nvPr/>
            </p:nvPicPr>
            <p:blipFill>
              <a:blip r:embed="rId18"/>
              <a:stretch>
                <a:fillRect/>
              </a:stretch>
            </p:blipFill>
            <p:spPr>
              <a:xfrm>
                <a:off x="4273490" y="5791204"/>
                <a:ext cx="241560" cy="149760"/>
              </a:xfrm>
              <a:prstGeom prst="rect">
                <a:avLst/>
              </a:prstGeom>
            </p:spPr>
          </p:pic>
        </mc:Fallback>
      </mc:AlternateContent>
    </p:spTree>
    <p:extLst>
      <p:ext uri="{BB962C8B-B14F-4D97-AF65-F5344CB8AC3E}">
        <p14:creationId xmlns:p14="http://schemas.microsoft.com/office/powerpoint/2010/main" val="1244615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ABFB3FB-88F5-F14E-859E-D12490AB598D}"/>
              </a:ext>
            </a:extLst>
          </p:cNvPr>
          <p:cNvSpPr>
            <a:spLocks noGrp="1"/>
          </p:cNvSpPr>
          <p:nvPr>
            <p:ph type="sldNum" sz="quarter" idx="12"/>
          </p:nvPr>
        </p:nvSpPr>
        <p:spPr/>
        <p:txBody>
          <a:bodyPr/>
          <a:lstStyle/>
          <a:p>
            <a:fld id="{A0B73B5B-4D98-3640-AE9D-0B488B8E4F8B}" type="slidenum">
              <a:rPr lang="en-JP" smtClean="0"/>
              <a:t>14</a:t>
            </a:fld>
            <a:endParaRPr lang="en-JP"/>
          </a:p>
        </p:txBody>
      </p:sp>
      <p:pic>
        <p:nvPicPr>
          <p:cNvPr id="4" name="Picture 3" descr="Chart, line chart&#10;&#10;Description automatically generated">
            <a:extLst>
              <a:ext uri="{FF2B5EF4-FFF2-40B4-BE49-F238E27FC236}">
                <a16:creationId xmlns:a16="http://schemas.microsoft.com/office/drawing/2014/main" id="{2206690D-97AB-E1E1-442D-98512DCD2984}"/>
              </a:ext>
            </a:extLst>
          </p:cNvPr>
          <p:cNvPicPr>
            <a:picLocks noChangeAspect="1"/>
          </p:cNvPicPr>
          <p:nvPr/>
        </p:nvPicPr>
        <p:blipFill>
          <a:blip r:embed="rId2"/>
          <a:stretch>
            <a:fillRect/>
          </a:stretch>
        </p:blipFill>
        <p:spPr>
          <a:xfrm>
            <a:off x="1974850" y="330200"/>
            <a:ext cx="7772400" cy="5844269"/>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D04D04FD-AAC7-46F3-CFCF-EF06BFC71A11}"/>
                  </a:ext>
                </a:extLst>
              </p14:cNvPr>
              <p14:cNvContentPartPr/>
              <p14:nvPr/>
            </p14:nvContentPartPr>
            <p14:xfrm>
              <a:off x="3247943" y="3713872"/>
              <a:ext cx="4590000" cy="1316520"/>
            </p14:xfrm>
          </p:contentPart>
        </mc:Choice>
        <mc:Fallback xmlns="">
          <p:pic>
            <p:nvPicPr>
              <p:cNvPr id="6" name="Ink 5">
                <a:extLst>
                  <a:ext uri="{FF2B5EF4-FFF2-40B4-BE49-F238E27FC236}">
                    <a16:creationId xmlns:a16="http://schemas.microsoft.com/office/drawing/2014/main" id="{D04D04FD-AAC7-46F3-CFCF-EF06BFC71A11}"/>
                  </a:ext>
                </a:extLst>
              </p:cNvPr>
              <p:cNvPicPr/>
              <p:nvPr/>
            </p:nvPicPr>
            <p:blipFill>
              <a:blip r:embed="rId4"/>
              <a:stretch>
                <a:fillRect/>
              </a:stretch>
            </p:blipFill>
            <p:spPr>
              <a:xfrm>
                <a:off x="3211943" y="3641872"/>
                <a:ext cx="4661640" cy="1460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EE108816-D293-507C-4BFC-CB17DF26C9DA}"/>
                  </a:ext>
                </a:extLst>
              </p14:cNvPr>
              <p14:cNvContentPartPr/>
              <p14:nvPr/>
            </p14:nvContentPartPr>
            <p14:xfrm>
              <a:off x="7950263" y="3556192"/>
              <a:ext cx="988560" cy="61920"/>
            </p14:xfrm>
          </p:contentPart>
        </mc:Choice>
        <mc:Fallback xmlns="">
          <p:pic>
            <p:nvPicPr>
              <p:cNvPr id="7" name="Ink 6">
                <a:extLst>
                  <a:ext uri="{FF2B5EF4-FFF2-40B4-BE49-F238E27FC236}">
                    <a16:creationId xmlns:a16="http://schemas.microsoft.com/office/drawing/2014/main" id="{EE108816-D293-507C-4BFC-CB17DF26C9DA}"/>
                  </a:ext>
                </a:extLst>
              </p:cNvPr>
              <p:cNvPicPr/>
              <p:nvPr/>
            </p:nvPicPr>
            <p:blipFill>
              <a:blip r:embed="rId6"/>
              <a:stretch>
                <a:fillRect/>
              </a:stretch>
            </p:blipFill>
            <p:spPr>
              <a:xfrm>
                <a:off x="7914623" y="3484552"/>
                <a:ext cx="106020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6DD5164C-68E3-05D1-E665-9DDDF65B5597}"/>
                  </a:ext>
                </a:extLst>
              </p14:cNvPr>
              <p14:cNvContentPartPr/>
              <p14:nvPr/>
            </p14:nvContentPartPr>
            <p14:xfrm>
              <a:off x="3193943" y="2544592"/>
              <a:ext cx="3427200" cy="2456640"/>
            </p14:xfrm>
          </p:contentPart>
        </mc:Choice>
        <mc:Fallback xmlns="">
          <p:pic>
            <p:nvPicPr>
              <p:cNvPr id="8" name="Ink 7">
                <a:extLst>
                  <a:ext uri="{FF2B5EF4-FFF2-40B4-BE49-F238E27FC236}">
                    <a16:creationId xmlns:a16="http://schemas.microsoft.com/office/drawing/2014/main" id="{6DD5164C-68E3-05D1-E665-9DDDF65B5597}"/>
                  </a:ext>
                </a:extLst>
              </p:cNvPr>
              <p:cNvPicPr/>
              <p:nvPr/>
            </p:nvPicPr>
            <p:blipFill>
              <a:blip r:embed="rId8"/>
              <a:stretch>
                <a:fillRect/>
              </a:stretch>
            </p:blipFill>
            <p:spPr>
              <a:xfrm>
                <a:off x="3157943" y="2472952"/>
                <a:ext cx="3498840" cy="2600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EF64FC19-42B9-888E-B3CE-278093F24D26}"/>
                  </a:ext>
                </a:extLst>
              </p14:cNvPr>
              <p14:cNvContentPartPr/>
              <p14:nvPr/>
            </p14:nvContentPartPr>
            <p14:xfrm>
              <a:off x="6630863" y="1665832"/>
              <a:ext cx="1416240" cy="919440"/>
            </p14:xfrm>
          </p:contentPart>
        </mc:Choice>
        <mc:Fallback xmlns="">
          <p:pic>
            <p:nvPicPr>
              <p:cNvPr id="9" name="Ink 8">
                <a:extLst>
                  <a:ext uri="{FF2B5EF4-FFF2-40B4-BE49-F238E27FC236}">
                    <a16:creationId xmlns:a16="http://schemas.microsoft.com/office/drawing/2014/main" id="{EF64FC19-42B9-888E-B3CE-278093F24D26}"/>
                  </a:ext>
                </a:extLst>
              </p:cNvPr>
              <p:cNvPicPr/>
              <p:nvPr/>
            </p:nvPicPr>
            <p:blipFill>
              <a:blip r:embed="rId10"/>
              <a:stretch>
                <a:fillRect/>
              </a:stretch>
            </p:blipFill>
            <p:spPr>
              <a:xfrm>
                <a:off x="6594863" y="1593832"/>
                <a:ext cx="1487880" cy="1063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249962B3-EA9B-E2F3-29CE-BA84D2404F50}"/>
                  </a:ext>
                </a:extLst>
              </p14:cNvPr>
              <p14:cNvContentPartPr/>
              <p14:nvPr/>
            </p14:nvContentPartPr>
            <p14:xfrm>
              <a:off x="8046743" y="1674112"/>
              <a:ext cx="856800" cy="3960"/>
            </p14:xfrm>
          </p:contentPart>
        </mc:Choice>
        <mc:Fallback xmlns="">
          <p:pic>
            <p:nvPicPr>
              <p:cNvPr id="10" name="Ink 9">
                <a:extLst>
                  <a:ext uri="{FF2B5EF4-FFF2-40B4-BE49-F238E27FC236}">
                    <a16:creationId xmlns:a16="http://schemas.microsoft.com/office/drawing/2014/main" id="{249962B3-EA9B-E2F3-29CE-BA84D2404F50}"/>
                  </a:ext>
                </a:extLst>
              </p:cNvPr>
              <p:cNvPicPr/>
              <p:nvPr/>
            </p:nvPicPr>
            <p:blipFill>
              <a:blip r:embed="rId12"/>
              <a:stretch>
                <a:fillRect/>
              </a:stretch>
            </p:blipFill>
            <p:spPr>
              <a:xfrm>
                <a:off x="8010743" y="1602112"/>
                <a:ext cx="928440" cy="147600"/>
              </a:xfrm>
              <a:prstGeom prst="rect">
                <a:avLst/>
              </a:prstGeom>
            </p:spPr>
          </p:pic>
        </mc:Fallback>
      </mc:AlternateContent>
      <p:sp>
        <p:nvSpPr>
          <p:cNvPr id="11" name="TextBox 10">
            <a:extLst>
              <a:ext uri="{FF2B5EF4-FFF2-40B4-BE49-F238E27FC236}">
                <a16:creationId xmlns:a16="http://schemas.microsoft.com/office/drawing/2014/main" id="{57F6600B-E5AF-6A63-C112-AC43551B9928}"/>
              </a:ext>
            </a:extLst>
          </p:cNvPr>
          <p:cNvSpPr txBox="1"/>
          <p:nvPr/>
        </p:nvSpPr>
        <p:spPr>
          <a:xfrm>
            <a:off x="118407" y="2236544"/>
            <a:ext cx="2492990" cy="1200329"/>
          </a:xfrm>
          <a:prstGeom prst="rect">
            <a:avLst/>
          </a:prstGeom>
          <a:noFill/>
        </p:spPr>
        <p:txBody>
          <a:bodyPr wrap="none" rtlCol="0">
            <a:spAutoFit/>
          </a:bodyPr>
          <a:lstStyle/>
          <a:p>
            <a:r>
              <a:rPr lang="en-JP" dirty="0"/>
              <a:t>輸出が簡単になった！</a:t>
            </a:r>
          </a:p>
          <a:p>
            <a:endParaRPr lang="en-JP" dirty="0"/>
          </a:p>
          <a:p>
            <a:r>
              <a:rPr lang="en-JP" dirty="0">
                <a:sym typeface="Wingdings" pitchFamily="2" charset="2"/>
              </a:rPr>
              <a:t></a:t>
            </a:r>
            <a:r>
              <a:rPr lang="en-JP" dirty="0"/>
              <a:t>輸出する企業増加</a:t>
            </a:r>
          </a:p>
          <a:p>
            <a:endParaRPr lang="en-JP" dirty="0"/>
          </a:p>
        </p:txBody>
      </p:sp>
      <p:sp>
        <p:nvSpPr>
          <p:cNvPr id="12" name="Oval 11">
            <a:extLst>
              <a:ext uri="{FF2B5EF4-FFF2-40B4-BE49-F238E27FC236}">
                <a16:creationId xmlns:a16="http://schemas.microsoft.com/office/drawing/2014/main" id="{32330186-162A-EA67-9A28-458B856E6D54}"/>
              </a:ext>
            </a:extLst>
          </p:cNvPr>
          <p:cNvSpPr/>
          <p:nvPr/>
        </p:nvSpPr>
        <p:spPr>
          <a:xfrm>
            <a:off x="5997039" y="3772912"/>
            <a:ext cx="624104" cy="599220"/>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3" name="Oval 12">
            <a:extLst>
              <a:ext uri="{FF2B5EF4-FFF2-40B4-BE49-F238E27FC236}">
                <a16:creationId xmlns:a16="http://schemas.microsoft.com/office/drawing/2014/main" id="{37026D5C-D583-E2EB-ED76-83B2FA218620}"/>
              </a:ext>
            </a:extLst>
          </p:cNvPr>
          <p:cNvSpPr/>
          <p:nvPr/>
        </p:nvSpPr>
        <p:spPr>
          <a:xfrm>
            <a:off x="4059382" y="3794687"/>
            <a:ext cx="624104" cy="599220"/>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5" name="TextBox 14">
            <a:extLst>
              <a:ext uri="{FF2B5EF4-FFF2-40B4-BE49-F238E27FC236}">
                <a16:creationId xmlns:a16="http://schemas.microsoft.com/office/drawing/2014/main" id="{833C527D-57ED-FDE3-03CB-E3E399119AC8}"/>
              </a:ext>
            </a:extLst>
          </p:cNvPr>
          <p:cNvSpPr txBox="1"/>
          <p:nvPr/>
        </p:nvSpPr>
        <p:spPr>
          <a:xfrm>
            <a:off x="6309091" y="2918739"/>
            <a:ext cx="1720333" cy="461665"/>
          </a:xfrm>
          <a:prstGeom prst="rect">
            <a:avLst/>
          </a:prstGeom>
          <a:noFill/>
        </p:spPr>
        <p:txBody>
          <a:bodyPr wrap="square">
            <a:spAutoFit/>
          </a:bodyPr>
          <a:lstStyle/>
          <a:p>
            <a:r>
              <a:rPr lang="en-JP" sz="1200" dirty="0">
                <a:sym typeface="Wingdings" pitchFamily="2" charset="2"/>
              </a:rPr>
              <a:t>前から輸出していた</a:t>
            </a:r>
          </a:p>
          <a:p>
            <a:r>
              <a:rPr lang="en-JP" sz="1200" dirty="0">
                <a:sym typeface="Wingdings" pitchFamily="2" charset="2"/>
              </a:rPr>
              <a:t>企業は輸出利潤増加</a:t>
            </a:r>
            <a:endParaRPr lang="en-JP" sz="1200" dirty="0"/>
          </a:p>
        </p:txBody>
      </p:sp>
      <p:sp>
        <p:nvSpPr>
          <p:cNvPr id="16" name="TextBox 15">
            <a:extLst>
              <a:ext uri="{FF2B5EF4-FFF2-40B4-BE49-F238E27FC236}">
                <a16:creationId xmlns:a16="http://schemas.microsoft.com/office/drawing/2014/main" id="{2DDDFB3D-7189-AA59-61E3-6DCF6B0DB7B6}"/>
              </a:ext>
            </a:extLst>
          </p:cNvPr>
          <p:cNvSpPr txBox="1"/>
          <p:nvPr/>
        </p:nvSpPr>
        <p:spPr>
          <a:xfrm>
            <a:off x="4916175" y="3694215"/>
            <a:ext cx="1253535" cy="461665"/>
          </a:xfrm>
          <a:prstGeom prst="rect">
            <a:avLst/>
          </a:prstGeom>
          <a:noFill/>
        </p:spPr>
        <p:txBody>
          <a:bodyPr wrap="square">
            <a:spAutoFit/>
          </a:bodyPr>
          <a:lstStyle/>
          <a:p>
            <a:r>
              <a:rPr lang="en-JP" sz="1200" dirty="0"/>
              <a:t>新規輸出企業の</a:t>
            </a:r>
          </a:p>
          <a:p>
            <a:r>
              <a:rPr lang="en-JP" sz="1200" dirty="0"/>
              <a:t>輸出利潤</a:t>
            </a:r>
          </a:p>
        </p:txBody>
      </p:sp>
    </p:spTree>
    <p:extLst>
      <p:ext uri="{BB962C8B-B14F-4D97-AF65-F5344CB8AC3E}">
        <p14:creationId xmlns:p14="http://schemas.microsoft.com/office/powerpoint/2010/main" val="32546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2B1B58-A69A-3213-C4F5-00BC78CE2010}"/>
              </a:ext>
            </a:extLst>
          </p:cNvPr>
          <p:cNvSpPr>
            <a:spLocks noGrp="1"/>
          </p:cNvSpPr>
          <p:nvPr>
            <p:ph type="sldNum" sz="quarter" idx="12"/>
          </p:nvPr>
        </p:nvSpPr>
        <p:spPr/>
        <p:txBody>
          <a:bodyPr/>
          <a:lstStyle/>
          <a:p>
            <a:fld id="{A0B73B5B-4D98-3640-AE9D-0B488B8E4F8B}" type="slidenum">
              <a:rPr lang="en-JP" smtClean="0"/>
              <a:t>15</a:t>
            </a:fld>
            <a:endParaRPr lang="en-JP"/>
          </a:p>
        </p:txBody>
      </p:sp>
      <p:pic>
        <p:nvPicPr>
          <p:cNvPr id="4" name="Picture 3" descr="Chart, line chart&#10;&#10;Description automatically generated">
            <a:extLst>
              <a:ext uri="{FF2B5EF4-FFF2-40B4-BE49-F238E27FC236}">
                <a16:creationId xmlns:a16="http://schemas.microsoft.com/office/drawing/2014/main" id="{C18A8202-E20D-4B85-79BC-A8F1E64E03CB}"/>
              </a:ext>
            </a:extLst>
          </p:cNvPr>
          <p:cNvPicPr>
            <a:picLocks noChangeAspect="1"/>
          </p:cNvPicPr>
          <p:nvPr/>
        </p:nvPicPr>
        <p:blipFill>
          <a:blip r:embed="rId2"/>
          <a:stretch>
            <a:fillRect/>
          </a:stretch>
        </p:blipFill>
        <p:spPr>
          <a:xfrm>
            <a:off x="2012950" y="323850"/>
            <a:ext cx="7772400" cy="5910892"/>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DAF0D5CD-6A66-A471-5540-1AF8BA9237D9}"/>
                  </a:ext>
                </a:extLst>
              </p14:cNvPr>
              <p14:cNvContentPartPr/>
              <p14:nvPr/>
            </p14:nvContentPartPr>
            <p14:xfrm>
              <a:off x="7160063" y="1508872"/>
              <a:ext cx="746280" cy="505080"/>
            </p14:xfrm>
          </p:contentPart>
        </mc:Choice>
        <mc:Fallback xmlns="">
          <p:pic>
            <p:nvPicPr>
              <p:cNvPr id="6" name="Ink 5">
                <a:extLst>
                  <a:ext uri="{FF2B5EF4-FFF2-40B4-BE49-F238E27FC236}">
                    <a16:creationId xmlns:a16="http://schemas.microsoft.com/office/drawing/2014/main" id="{DAF0D5CD-6A66-A471-5540-1AF8BA9237D9}"/>
                  </a:ext>
                </a:extLst>
              </p:cNvPr>
              <p:cNvPicPr/>
              <p:nvPr/>
            </p:nvPicPr>
            <p:blipFill>
              <a:blip r:embed="rId6"/>
              <a:stretch>
                <a:fillRect/>
              </a:stretch>
            </p:blipFill>
            <p:spPr>
              <a:xfrm>
                <a:off x="7124423" y="1437232"/>
                <a:ext cx="817920" cy="648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59E3EDB3-8080-794E-8975-F1F24706D9F7}"/>
                  </a:ext>
                </a:extLst>
              </p14:cNvPr>
              <p14:cNvContentPartPr/>
              <p14:nvPr/>
            </p14:nvContentPartPr>
            <p14:xfrm>
              <a:off x="7850903" y="1423552"/>
              <a:ext cx="1183320" cy="64080"/>
            </p14:xfrm>
          </p:contentPart>
        </mc:Choice>
        <mc:Fallback xmlns="">
          <p:pic>
            <p:nvPicPr>
              <p:cNvPr id="7" name="Ink 6">
                <a:extLst>
                  <a:ext uri="{FF2B5EF4-FFF2-40B4-BE49-F238E27FC236}">
                    <a16:creationId xmlns:a16="http://schemas.microsoft.com/office/drawing/2014/main" id="{59E3EDB3-8080-794E-8975-F1F24706D9F7}"/>
                  </a:ext>
                </a:extLst>
              </p:cNvPr>
              <p:cNvPicPr/>
              <p:nvPr/>
            </p:nvPicPr>
            <p:blipFill>
              <a:blip r:embed="rId8"/>
              <a:stretch>
                <a:fillRect/>
              </a:stretch>
            </p:blipFill>
            <p:spPr>
              <a:xfrm>
                <a:off x="7815263" y="1351552"/>
                <a:ext cx="125496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F4D66828-F53D-C3C1-DFBB-63CCAC856DC0}"/>
                  </a:ext>
                </a:extLst>
              </p14:cNvPr>
              <p14:cNvContentPartPr/>
              <p14:nvPr/>
            </p14:nvContentPartPr>
            <p14:xfrm>
              <a:off x="6815903" y="2315272"/>
              <a:ext cx="1041840" cy="586080"/>
            </p14:xfrm>
          </p:contentPart>
        </mc:Choice>
        <mc:Fallback xmlns="">
          <p:pic>
            <p:nvPicPr>
              <p:cNvPr id="9" name="Ink 8">
                <a:extLst>
                  <a:ext uri="{FF2B5EF4-FFF2-40B4-BE49-F238E27FC236}">
                    <a16:creationId xmlns:a16="http://schemas.microsoft.com/office/drawing/2014/main" id="{F4D66828-F53D-C3C1-DFBB-63CCAC856DC0}"/>
                  </a:ext>
                </a:extLst>
              </p:cNvPr>
              <p:cNvPicPr/>
              <p:nvPr/>
            </p:nvPicPr>
            <p:blipFill>
              <a:blip r:embed="rId12"/>
              <a:stretch>
                <a:fillRect/>
              </a:stretch>
            </p:blipFill>
            <p:spPr>
              <a:xfrm>
                <a:off x="6780263" y="2243272"/>
                <a:ext cx="1113480" cy="729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17DDAD7D-8CD2-CFE9-4106-BAB14DEE9E63}"/>
                  </a:ext>
                </a:extLst>
              </p14:cNvPr>
              <p14:cNvContentPartPr/>
              <p14:nvPr/>
            </p14:nvContentPartPr>
            <p14:xfrm>
              <a:off x="7854503" y="2247952"/>
              <a:ext cx="1096560" cy="23760"/>
            </p14:xfrm>
          </p:contentPart>
        </mc:Choice>
        <mc:Fallback xmlns="">
          <p:pic>
            <p:nvPicPr>
              <p:cNvPr id="11" name="Ink 10">
                <a:extLst>
                  <a:ext uri="{FF2B5EF4-FFF2-40B4-BE49-F238E27FC236}">
                    <a16:creationId xmlns:a16="http://schemas.microsoft.com/office/drawing/2014/main" id="{17DDAD7D-8CD2-CFE9-4106-BAB14DEE9E63}"/>
                  </a:ext>
                </a:extLst>
              </p:cNvPr>
              <p:cNvPicPr/>
              <p:nvPr/>
            </p:nvPicPr>
            <p:blipFill>
              <a:blip r:embed="rId16"/>
              <a:stretch>
                <a:fillRect/>
              </a:stretch>
            </p:blipFill>
            <p:spPr>
              <a:xfrm>
                <a:off x="7818863" y="2175952"/>
                <a:ext cx="116820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Ink 11">
                <a:extLst>
                  <a:ext uri="{FF2B5EF4-FFF2-40B4-BE49-F238E27FC236}">
                    <a16:creationId xmlns:a16="http://schemas.microsoft.com/office/drawing/2014/main" id="{C485547E-EE77-FDF4-6295-EC95B883DAF0}"/>
                  </a:ext>
                </a:extLst>
              </p14:cNvPr>
              <p14:cNvContentPartPr/>
              <p14:nvPr/>
            </p14:nvContentPartPr>
            <p14:xfrm>
              <a:off x="7887983" y="2357032"/>
              <a:ext cx="1020240" cy="13680"/>
            </p14:xfrm>
          </p:contentPart>
        </mc:Choice>
        <mc:Fallback xmlns="">
          <p:pic>
            <p:nvPicPr>
              <p:cNvPr id="12" name="Ink 11">
                <a:extLst>
                  <a:ext uri="{FF2B5EF4-FFF2-40B4-BE49-F238E27FC236}">
                    <a16:creationId xmlns:a16="http://schemas.microsoft.com/office/drawing/2014/main" id="{C485547E-EE77-FDF4-6295-EC95B883DAF0}"/>
                  </a:ext>
                </a:extLst>
              </p:cNvPr>
              <p:cNvPicPr/>
              <p:nvPr/>
            </p:nvPicPr>
            <p:blipFill>
              <a:blip r:embed="rId18"/>
              <a:stretch>
                <a:fillRect/>
              </a:stretch>
            </p:blipFill>
            <p:spPr>
              <a:xfrm>
                <a:off x="7852343" y="2285392"/>
                <a:ext cx="1091880" cy="157320"/>
              </a:xfrm>
              <a:prstGeom prst="rect">
                <a:avLst/>
              </a:prstGeom>
            </p:spPr>
          </p:pic>
        </mc:Fallback>
      </mc:AlternateContent>
      <p:sp>
        <p:nvSpPr>
          <p:cNvPr id="13" name="TextBox 12">
            <a:extLst>
              <a:ext uri="{FF2B5EF4-FFF2-40B4-BE49-F238E27FC236}">
                <a16:creationId xmlns:a16="http://schemas.microsoft.com/office/drawing/2014/main" id="{B755C79F-4093-4C1A-9B3D-F5D005BB618B}"/>
              </a:ext>
            </a:extLst>
          </p:cNvPr>
          <p:cNvSpPr txBox="1"/>
          <p:nvPr/>
        </p:nvSpPr>
        <p:spPr>
          <a:xfrm>
            <a:off x="62577" y="1810047"/>
            <a:ext cx="2492990" cy="646331"/>
          </a:xfrm>
          <a:prstGeom prst="rect">
            <a:avLst/>
          </a:prstGeom>
          <a:noFill/>
        </p:spPr>
        <p:txBody>
          <a:bodyPr wrap="none" rtlCol="0">
            <a:spAutoFit/>
          </a:bodyPr>
          <a:lstStyle/>
          <a:p>
            <a:r>
              <a:rPr lang="en-JP" dirty="0"/>
              <a:t>輸入が簡単になった！</a:t>
            </a:r>
          </a:p>
          <a:p>
            <a:endParaRPr lang="en-JP" dirty="0"/>
          </a:p>
        </p:txBody>
      </p:sp>
      <p:sp>
        <p:nvSpPr>
          <p:cNvPr id="17" name="TextBox 16">
            <a:extLst>
              <a:ext uri="{FF2B5EF4-FFF2-40B4-BE49-F238E27FC236}">
                <a16:creationId xmlns:a16="http://schemas.microsoft.com/office/drawing/2014/main" id="{1015E63F-5144-09AB-9B23-7D83F8A5714D}"/>
              </a:ext>
            </a:extLst>
          </p:cNvPr>
          <p:cNvSpPr txBox="1"/>
          <p:nvPr/>
        </p:nvSpPr>
        <p:spPr>
          <a:xfrm rot="19627768">
            <a:off x="5802457" y="2389187"/>
            <a:ext cx="1914896" cy="369332"/>
          </a:xfrm>
          <a:prstGeom prst="rect">
            <a:avLst/>
          </a:prstGeom>
          <a:noFill/>
        </p:spPr>
        <p:txBody>
          <a:bodyPr wrap="square">
            <a:spAutoFit/>
          </a:bodyPr>
          <a:lstStyle/>
          <a:p>
            <a:r>
              <a:rPr lang="en-JP" dirty="0"/>
              <a:t>国内利潤が低下</a:t>
            </a:r>
          </a:p>
        </p:txBody>
      </p:sp>
    </p:spTree>
    <p:extLst>
      <p:ext uri="{BB962C8B-B14F-4D97-AF65-F5344CB8AC3E}">
        <p14:creationId xmlns:p14="http://schemas.microsoft.com/office/powerpoint/2010/main" val="761184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B8650C-6A82-52B5-3EA2-95CE195FE325}"/>
              </a:ext>
            </a:extLst>
          </p:cNvPr>
          <p:cNvSpPr>
            <a:spLocks noGrp="1"/>
          </p:cNvSpPr>
          <p:nvPr>
            <p:ph type="title"/>
          </p:nvPr>
        </p:nvSpPr>
        <p:spPr/>
        <p:txBody>
          <a:bodyPr/>
          <a:lstStyle/>
          <a:p>
            <a:r>
              <a:rPr lang="zh-CN" altLang="en-US" dirty="0">
                <a:highlight>
                  <a:srgbClr val="FFFF00"/>
                </a:highlight>
              </a:rPr>
              <a:t>再配分効果</a:t>
            </a:r>
            <a:r>
              <a:rPr lang="en-US" altLang="ja-JP" dirty="0">
                <a:highlight>
                  <a:srgbClr val="FFFF00"/>
                </a:highlight>
              </a:rPr>
              <a:t>(</a:t>
            </a:r>
            <a:r>
              <a:rPr lang="ja-JP" altLang="en-US">
                <a:highlight>
                  <a:srgbClr val="FFFF00"/>
                </a:highlight>
              </a:rPr>
              <a:t>メリッツ</a:t>
            </a:r>
            <a:r>
              <a:rPr lang="zh-CN" altLang="en-US" dirty="0">
                <a:highlight>
                  <a:srgbClr val="FFFF00"/>
                </a:highlight>
              </a:rPr>
              <a:t>効果</a:t>
            </a:r>
            <a:r>
              <a:rPr lang="en-US" altLang="zh-CN" dirty="0">
                <a:highlight>
                  <a:srgbClr val="FFFF00"/>
                </a:highlight>
              </a:rPr>
              <a:t>)</a:t>
            </a:r>
            <a:endParaRPr lang="en-JP" dirty="0">
              <a:highlight>
                <a:srgbClr val="FFFF00"/>
              </a:highlight>
            </a:endParaRPr>
          </a:p>
        </p:txBody>
      </p:sp>
      <p:sp>
        <p:nvSpPr>
          <p:cNvPr id="4" name="Content Placeholder 3">
            <a:extLst>
              <a:ext uri="{FF2B5EF4-FFF2-40B4-BE49-F238E27FC236}">
                <a16:creationId xmlns:a16="http://schemas.microsoft.com/office/drawing/2014/main" id="{A7F1283E-D384-49A3-1C1B-E4E9981AEAAB}"/>
              </a:ext>
            </a:extLst>
          </p:cNvPr>
          <p:cNvSpPr>
            <a:spLocks noGrp="1"/>
          </p:cNvSpPr>
          <p:nvPr>
            <p:ph idx="1"/>
          </p:nvPr>
        </p:nvSpPr>
        <p:spPr/>
        <p:txBody>
          <a:bodyPr>
            <a:normAutofit fontScale="92500" lnSpcReduction="20000"/>
          </a:bodyPr>
          <a:lstStyle/>
          <a:p>
            <a:pPr marL="0" indent="0">
              <a:buNone/>
            </a:pPr>
            <a:r>
              <a:rPr lang="zh-CN" altLang="en-US" dirty="0"/>
              <a:t>輸入品との競争激化</a:t>
            </a:r>
            <a:r>
              <a:rPr lang="ja-JP" altLang="en-US"/>
              <a:t>によってすべての</a:t>
            </a:r>
            <a:r>
              <a:rPr lang="zh-CN" altLang="en-US" dirty="0"/>
              <a:t>企業</a:t>
            </a:r>
            <a:r>
              <a:rPr lang="ja-JP" altLang="en-US"/>
              <a:t>の</a:t>
            </a:r>
            <a:r>
              <a:rPr lang="zh-CN" altLang="en-US" dirty="0">
                <a:highlight>
                  <a:srgbClr val="FFFF00"/>
                </a:highlight>
              </a:rPr>
              <a:t>国内利潤減少</a:t>
            </a:r>
            <a:endParaRPr lang="en-US" altLang="zh-CN" dirty="0">
              <a:highlight>
                <a:srgbClr val="FFFF00"/>
              </a:highlight>
            </a:endParaRPr>
          </a:p>
          <a:p>
            <a:pPr marL="0" indent="0">
              <a:buNone/>
            </a:pPr>
            <a:r>
              <a:rPr lang="zh-CN" altLang="en-US" dirty="0"/>
              <a:t>生産性</a:t>
            </a:r>
            <a:r>
              <a:rPr lang="ja-JP" altLang="en-US"/>
              <a:t>が</a:t>
            </a:r>
            <a:r>
              <a:rPr lang="zh-CN" altLang="en-US" dirty="0"/>
              <a:t>高</a:t>
            </a:r>
            <a:r>
              <a:rPr lang="ja-JP" altLang="en-US"/>
              <a:t>い</a:t>
            </a:r>
            <a:r>
              <a:rPr lang="zh-CN" altLang="en-US" dirty="0"/>
              <a:t>企業</a:t>
            </a:r>
            <a:r>
              <a:rPr lang="ja-JP" altLang="en-US"/>
              <a:t>ほど， </a:t>
            </a:r>
            <a:r>
              <a:rPr lang="zh-CN" altLang="en-US" dirty="0">
                <a:highlight>
                  <a:srgbClr val="FF00FF"/>
                </a:highlight>
              </a:rPr>
              <a:t>輸出利潤増加</a:t>
            </a:r>
            <a:endParaRPr lang="en-US" altLang="ja-JP" dirty="0">
              <a:highlight>
                <a:srgbClr val="FF00FF"/>
              </a:highlight>
            </a:endParaRPr>
          </a:p>
          <a:p>
            <a:pPr marL="0" indent="0">
              <a:buNone/>
            </a:pPr>
            <a:r>
              <a:rPr lang="ja-JP" altLang="en-US"/>
              <a:t>　　　　　　　　　　　　↓</a:t>
            </a:r>
            <a:endParaRPr lang="en-US" altLang="ja-JP" dirty="0"/>
          </a:p>
          <a:p>
            <a:pPr marL="0" indent="0">
              <a:buNone/>
            </a:pPr>
            <a:r>
              <a:rPr lang="zh-CN" altLang="en-US" dirty="0">
                <a:highlight>
                  <a:srgbClr val="FFFF00"/>
                </a:highlight>
              </a:rPr>
              <a:t>生産性</a:t>
            </a:r>
            <a:r>
              <a:rPr lang="ja-JP" altLang="en-US">
                <a:highlight>
                  <a:srgbClr val="FFFF00"/>
                </a:highlight>
              </a:rPr>
              <a:t>の</a:t>
            </a:r>
            <a:r>
              <a:rPr lang="zh-CN" altLang="en-US" dirty="0">
                <a:highlight>
                  <a:srgbClr val="FFFF00"/>
                </a:highlight>
              </a:rPr>
              <a:t>低</a:t>
            </a:r>
            <a:r>
              <a:rPr lang="ja-JP" altLang="en-US">
                <a:highlight>
                  <a:srgbClr val="FFFF00"/>
                </a:highlight>
              </a:rPr>
              <a:t>い</a:t>
            </a:r>
            <a:r>
              <a:rPr lang="zh-CN" altLang="en-US" dirty="0"/>
              <a:t>企業</a:t>
            </a:r>
            <a:r>
              <a:rPr lang="ja-JP" altLang="en-US"/>
              <a:t>の</a:t>
            </a:r>
            <a:r>
              <a:rPr lang="zh-CN" altLang="en-US" dirty="0"/>
              <a:t>利潤合計額</a:t>
            </a:r>
            <a:r>
              <a:rPr lang="ja-JP" altLang="en-US"/>
              <a:t>は</a:t>
            </a:r>
            <a:r>
              <a:rPr lang="zh-CN" altLang="en-US" dirty="0"/>
              <a:t>減少</a:t>
            </a:r>
            <a:endParaRPr lang="en-US" altLang="zh-CN" dirty="0"/>
          </a:p>
          <a:p>
            <a:pPr marL="0" indent="0">
              <a:buNone/>
            </a:pPr>
            <a:r>
              <a:rPr lang="zh-CN" altLang="en-US" dirty="0">
                <a:highlight>
                  <a:srgbClr val="FF00FF"/>
                </a:highlight>
              </a:rPr>
              <a:t>生産性</a:t>
            </a:r>
            <a:r>
              <a:rPr lang="ja-JP" altLang="en-US">
                <a:highlight>
                  <a:srgbClr val="FF00FF"/>
                </a:highlight>
              </a:rPr>
              <a:t>が</a:t>
            </a:r>
            <a:r>
              <a:rPr lang="zh-CN" altLang="en-US" dirty="0">
                <a:highlight>
                  <a:srgbClr val="FF00FF"/>
                </a:highlight>
              </a:rPr>
              <a:t>十分高</a:t>
            </a:r>
            <a:r>
              <a:rPr lang="ja-JP" altLang="en-US">
                <a:highlight>
                  <a:srgbClr val="FF00FF"/>
                </a:highlight>
              </a:rPr>
              <a:t>い</a:t>
            </a:r>
            <a:r>
              <a:rPr lang="zh-CN" altLang="en-US" dirty="0">
                <a:highlight>
                  <a:srgbClr val="FF00FF"/>
                </a:highlight>
              </a:rPr>
              <a:t>企業</a:t>
            </a:r>
            <a:r>
              <a:rPr lang="ja-JP" altLang="en-US"/>
              <a:t>の</a:t>
            </a:r>
            <a:r>
              <a:rPr lang="zh-CN" altLang="en-US" dirty="0"/>
              <a:t>利潤合計額</a:t>
            </a:r>
            <a:r>
              <a:rPr lang="ja-JP" altLang="en-US"/>
              <a:t>は</a:t>
            </a:r>
            <a:r>
              <a:rPr lang="zh-CN" altLang="en-US" dirty="0"/>
              <a:t>増加</a:t>
            </a:r>
            <a:endParaRPr lang="en-US" altLang="zh-CN" dirty="0"/>
          </a:p>
          <a:p>
            <a:pPr marL="0" indent="0">
              <a:buNone/>
            </a:pPr>
            <a:r>
              <a:rPr lang="ja-JP" altLang="en-US"/>
              <a:t>　　　　　　　　　　　　↓</a:t>
            </a:r>
            <a:endParaRPr lang="en-US" altLang="ja-JP" dirty="0"/>
          </a:p>
          <a:p>
            <a:pPr marL="0" indent="0">
              <a:buNone/>
            </a:pPr>
            <a:r>
              <a:rPr lang="zh-CN" altLang="en-US" dirty="0">
                <a:highlight>
                  <a:srgbClr val="FFFF00"/>
                </a:highlight>
              </a:rPr>
              <a:t>低生産性企業</a:t>
            </a:r>
            <a:r>
              <a:rPr lang="ja-JP" altLang="en-US">
                <a:highlight>
                  <a:srgbClr val="FFFF00"/>
                </a:highlight>
              </a:rPr>
              <a:t>の</a:t>
            </a:r>
            <a:r>
              <a:rPr lang="zh-CN" altLang="en-US" dirty="0">
                <a:highlight>
                  <a:srgbClr val="FFFF00"/>
                </a:highlight>
              </a:rPr>
              <a:t>淘汰</a:t>
            </a:r>
            <a:endParaRPr lang="en-US" altLang="zh-CN" dirty="0">
              <a:highlight>
                <a:srgbClr val="FFFF00"/>
              </a:highlight>
            </a:endParaRPr>
          </a:p>
          <a:p>
            <a:pPr marL="0" indent="0">
              <a:buNone/>
            </a:pPr>
            <a:r>
              <a:rPr lang="zh-CN" altLang="en-US" dirty="0"/>
              <a:t>低生産性企業</a:t>
            </a:r>
            <a:r>
              <a:rPr lang="ja-JP" altLang="en-US"/>
              <a:t>から </a:t>
            </a:r>
            <a:r>
              <a:rPr lang="zh-CN" altLang="en-US" dirty="0"/>
              <a:t>高生産企業</a:t>
            </a:r>
            <a:r>
              <a:rPr lang="ja-JP" altLang="en-US"/>
              <a:t>への</a:t>
            </a:r>
            <a:r>
              <a:rPr lang="zh-CN" altLang="en-US" dirty="0">
                <a:highlight>
                  <a:srgbClr val="00FFFF"/>
                </a:highlight>
              </a:rPr>
              <a:t>市場</a:t>
            </a:r>
            <a:r>
              <a:rPr lang="en-US" altLang="zh-CN" dirty="0">
                <a:highlight>
                  <a:srgbClr val="00FFFF"/>
                </a:highlight>
              </a:rPr>
              <a:t>(</a:t>
            </a:r>
            <a:r>
              <a:rPr lang="zh-CN" altLang="en-US" dirty="0">
                <a:highlight>
                  <a:srgbClr val="00FFFF"/>
                </a:highlight>
              </a:rPr>
              <a:t>利潤</a:t>
            </a:r>
            <a:r>
              <a:rPr lang="en-US" altLang="zh-CN" dirty="0">
                <a:highlight>
                  <a:srgbClr val="00FFFF"/>
                </a:highlight>
              </a:rPr>
              <a:t>)</a:t>
            </a:r>
            <a:r>
              <a:rPr lang="ja-JP" altLang="en-US">
                <a:highlight>
                  <a:srgbClr val="00FFFF"/>
                </a:highlight>
              </a:rPr>
              <a:t>シェア</a:t>
            </a:r>
            <a:r>
              <a:rPr lang="en-US" altLang="ja-JP" dirty="0">
                <a:highlight>
                  <a:srgbClr val="00FFFF"/>
                </a:highlight>
              </a:rPr>
              <a:t>or</a:t>
            </a:r>
            <a:r>
              <a:rPr lang="ja-JP" altLang="en-US">
                <a:highlight>
                  <a:srgbClr val="00FFFF"/>
                </a:highlight>
              </a:rPr>
              <a:t>労働者の</a:t>
            </a:r>
            <a:r>
              <a:rPr lang="zh-CN" altLang="en-US" dirty="0">
                <a:highlight>
                  <a:srgbClr val="00FFFF"/>
                </a:highlight>
              </a:rPr>
              <a:t>移転</a:t>
            </a:r>
            <a:endParaRPr lang="en-US" altLang="zh-CN" dirty="0">
              <a:highlight>
                <a:srgbClr val="00FFFF"/>
              </a:highlight>
            </a:endParaRPr>
          </a:p>
          <a:p>
            <a:pPr marL="0" indent="0">
              <a:buNone/>
            </a:pPr>
            <a:r>
              <a:rPr lang="ja-JP" altLang="en-US"/>
              <a:t>　　　　　　　　　　　　↓</a:t>
            </a:r>
            <a:endParaRPr lang="en-US" altLang="zh-CN" dirty="0"/>
          </a:p>
          <a:p>
            <a:pPr marL="0" indent="0">
              <a:buNone/>
            </a:pPr>
            <a:r>
              <a:rPr lang="zh-CN" altLang="en-US" dirty="0">
                <a:sym typeface="Wingdings" pitchFamily="2" charset="2"/>
              </a:rPr>
              <a:t>経済全体</a:t>
            </a:r>
            <a:r>
              <a:rPr lang="ja-JP" altLang="en-US">
                <a:sym typeface="Wingdings" pitchFamily="2" charset="2"/>
              </a:rPr>
              <a:t>の</a:t>
            </a:r>
            <a:r>
              <a:rPr lang="zh-CN" altLang="en-US" dirty="0">
                <a:sym typeface="Wingdings" pitchFamily="2" charset="2"/>
              </a:rPr>
              <a:t>生産性</a:t>
            </a:r>
            <a:r>
              <a:rPr lang="ja-JP" altLang="en-US">
                <a:sym typeface="Wingdings" pitchFamily="2" charset="2"/>
              </a:rPr>
              <a:t>が</a:t>
            </a:r>
            <a:r>
              <a:rPr lang="zh-CN" altLang="en-US" dirty="0">
                <a:sym typeface="Wingdings" pitchFamily="2" charset="2"/>
              </a:rPr>
              <a:t>上昇</a:t>
            </a:r>
            <a:endParaRPr lang="en-JP" dirty="0"/>
          </a:p>
        </p:txBody>
      </p:sp>
      <p:sp>
        <p:nvSpPr>
          <p:cNvPr id="2" name="Slide Number Placeholder 1">
            <a:extLst>
              <a:ext uri="{FF2B5EF4-FFF2-40B4-BE49-F238E27FC236}">
                <a16:creationId xmlns:a16="http://schemas.microsoft.com/office/drawing/2014/main" id="{0219046A-9D50-2755-3045-C6B57BBF6D3F}"/>
              </a:ext>
            </a:extLst>
          </p:cNvPr>
          <p:cNvSpPr>
            <a:spLocks noGrp="1"/>
          </p:cNvSpPr>
          <p:nvPr>
            <p:ph type="sldNum" sz="quarter" idx="12"/>
          </p:nvPr>
        </p:nvSpPr>
        <p:spPr/>
        <p:txBody>
          <a:bodyPr/>
          <a:lstStyle/>
          <a:p>
            <a:fld id="{A0B73B5B-4D98-3640-AE9D-0B488B8E4F8B}" type="slidenum">
              <a:rPr lang="en-JP" smtClean="0"/>
              <a:t>16</a:t>
            </a:fld>
            <a:endParaRPr lang="en-JP"/>
          </a:p>
        </p:txBody>
      </p:sp>
    </p:spTree>
    <p:extLst>
      <p:ext uri="{BB962C8B-B14F-4D97-AF65-F5344CB8AC3E}">
        <p14:creationId xmlns:p14="http://schemas.microsoft.com/office/powerpoint/2010/main" val="3329382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77C19-FEBF-28F4-ACEB-A5121F8ED983}"/>
              </a:ext>
            </a:extLst>
          </p:cNvPr>
          <p:cNvSpPr>
            <a:spLocks noGrp="1"/>
          </p:cNvSpPr>
          <p:nvPr>
            <p:ph type="title"/>
          </p:nvPr>
        </p:nvSpPr>
        <p:spPr/>
        <p:txBody>
          <a:bodyPr/>
          <a:lstStyle/>
          <a:p>
            <a:r>
              <a:rPr lang="en-US" altLang="zh-CN" dirty="0"/>
              <a:t>3 </a:t>
            </a:r>
            <a:r>
              <a:rPr lang="zh-CN" altLang="en-US" dirty="0"/>
              <a:t>輸出</a:t>
            </a:r>
            <a:r>
              <a:rPr lang="ja-JP" altLang="en-US"/>
              <a:t>と</a:t>
            </a:r>
            <a:r>
              <a:rPr lang="zh-CN" altLang="en-US" dirty="0"/>
              <a:t>外国直接投資</a:t>
            </a:r>
            <a:endParaRPr lang="en-JP" dirty="0"/>
          </a:p>
        </p:txBody>
      </p:sp>
      <p:sp>
        <p:nvSpPr>
          <p:cNvPr id="3" name="Content Placeholder 2">
            <a:extLst>
              <a:ext uri="{FF2B5EF4-FFF2-40B4-BE49-F238E27FC236}">
                <a16:creationId xmlns:a16="http://schemas.microsoft.com/office/drawing/2014/main" id="{753B08F7-489F-25AE-14BE-F89399AEC072}"/>
              </a:ext>
            </a:extLst>
          </p:cNvPr>
          <p:cNvSpPr>
            <a:spLocks noGrp="1"/>
          </p:cNvSpPr>
          <p:nvPr>
            <p:ph idx="1"/>
          </p:nvPr>
        </p:nvSpPr>
        <p:spPr/>
        <p:txBody>
          <a:bodyPr/>
          <a:lstStyle/>
          <a:p>
            <a:pPr marL="0" indent="0">
              <a:buNone/>
            </a:pPr>
            <a:r>
              <a:rPr lang="zh-CN" altLang="en-US" dirty="0"/>
              <a:t>企業</a:t>
            </a:r>
            <a:r>
              <a:rPr lang="ja-JP" altLang="en-US"/>
              <a:t>が</a:t>
            </a:r>
            <a:r>
              <a:rPr lang="zh-CN" altLang="en-US" dirty="0"/>
              <a:t>海外</a:t>
            </a:r>
            <a:r>
              <a:rPr lang="ja-JP" altLang="en-US"/>
              <a:t>の</a:t>
            </a:r>
            <a:r>
              <a:rPr lang="zh-CN" altLang="en-US" dirty="0"/>
              <a:t>消費者</a:t>
            </a:r>
            <a:r>
              <a:rPr lang="ja-JP" altLang="en-US"/>
              <a:t>に</a:t>
            </a:r>
            <a:r>
              <a:rPr lang="zh-CN" altLang="en-US" dirty="0"/>
              <a:t>自社製品</a:t>
            </a:r>
            <a:r>
              <a:rPr lang="ja-JP" altLang="en-US"/>
              <a:t>を</a:t>
            </a:r>
            <a:r>
              <a:rPr lang="zh-CN" altLang="en-US" dirty="0"/>
              <a:t>販売</a:t>
            </a:r>
            <a:r>
              <a:rPr lang="ja-JP" altLang="en-US"/>
              <a:t>する</a:t>
            </a:r>
            <a:r>
              <a:rPr lang="zh-CN" altLang="en-US" dirty="0"/>
              <a:t>手段</a:t>
            </a:r>
            <a:endParaRPr lang="en-US" altLang="zh-CN" dirty="0"/>
          </a:p>
          <a:p>
            <a:pPr marL="514350" indent="-514350">
              <a:buFont typeface="+mj-lt"/>
              <a:buAutoNum type="arabicPeriod"/>
            </a:pPr>
            <a:r>
              <a:rPr lang="zh-CN" altLang="en-US" dirty="0"/>
              <a:t>国内工場</a:t>
            </a:r>
            <a:r>
              <a:rPr lang="ja-JP" altLang="en-US"/>
              <a:t>で</a:t>
            </a:r>
            <a:r>
              <a:rPr lang="zh-CN" altLang="en-US" dirty="0"/>
              <a:t>生産</a:t>
            </a:r>
            <a:r>
              <a:rPr lang="ja-JP" altLang="en-US"/>
              <a:t>した</a:t>
            </a:r>
            <a:r>
              <a:rPr lang="zh-CN" altLang="en-US" dirty="0"/>
              <a:t>製品</a:t>
            </a:r>
            <a:r>
              <a:rPr lang="ja-JP" altLang="en-US"/>
              <a:t>を</a:t>
            </a:r>
            <a:r>
              <a:rPr lang="zh-CN" altLang="en-US" dirty="0">
                <a:solidFill>
                  <a:srgbClr val="FF0000"/>
                </a:solidFill>
              </a:rPr>
              <a:t>輸出</a:t>
            </a:r>
            <a:r>
              <a:rPr lang="ja-JP" altLang="en-US"/>
              <a:t>する。</a:t>
            </a:r>
            <a:endParaRPr lang="en-US" altLang="ja-JP" dirty="0"/>
          </a:p>
          <a:p>
            <a:pPr marL="514350" indent="-514350">
              <a:buFont typeface="+mj-lt"/>
              <a:buAutoNum type="arabicPeriod"/>
            </a:pPr>
            <a:r>
              <a:rPr lang="zh-CN" altLang="en-US" dirty="0"/>
              <a:t>外国直接投資</a:t>
            </a:r>
            <a:r>
              <a:rPr lang="en-US" altLang="zh-CN" dirty="0"/>
              <a:t>(</a:t>
            </a:r>
            <a:r>
              <a:rPr lang="en-US" dirty="0"/>
              <a:t>Foreign Direct Investment: FDI)</a:t>
            </a:r>
            <a:r>
              <a:rPr lang="ja-JP" altLang="en-US"/>
              <a:t>で</a:t>
            </a:r>
            <a:r>
              <a:rPr lang="zh-CN" altLang="en-US" dirty="0"/>
              <a:t>設立</a:t>
            </a:r>
            <a:r>
              <a:rPr lang="ja-JP" altLang="en-US"/>
              <a:t>した</a:t>
            </a:r>
            <a:r>
              <a:rPr lang="zh-CN" altLang="en-US" dirty="0"/>
              <a:t>現地子会社</a:t>
            </a:r>
            <a:r>
              <a:rPr lang="ja-JP" altLang="en-US"/>
              <a:t>で，</a:t>
            </a:r>
            <a:r>
              <a:rPr lang="zh-CN" altLang="en-US" dirty="0"/>
              <a:t>生産</a:t>
            </a:r>
            <a:r>
              <a:rPr lang="ja-JP" altLang="en-US"/>
              <a:t>した</a:t>
            </a:r>
            <a:r>
              <a:rPr lang="zh-CN" altLang="en-US" dirty="0"/>
              <a:t>製品</a:t>
            </a:r>
            <a:r>
              <a:rPr lang="ja-JP" altLang="en-US"/>
              <a:t>を</a:t>
            </a:r>
            <a:r>
              <a:rPr lang="zh-CN" altLang="en-US" dirty="0"/>
              <a:t>供給</a:t>
            </a:r>
            <a:r>
              <a:rPr lang="ja-JP" altLang="en-US"/>
              <a:t>する。</a:t>
            </a:r>
            <a:r>
              <a:rPr lang="ja-JP" altLang="en-US">
                <a:solidFill>
                  <a:srgbClr val="FF0000"/>
                </a:solidFill>
              </a:rPr>
              <a:t>水平的</a:t>
            </a:r>
            <a:r>
              <a:rPr lang="en-US" altLang="ja-JP" dirty="0">
                <a:solidFill>
                  <a:srgbClr val="FF0000"/>
                </a:solidFill>
              </a:rPr>
              <a:t>FDI</a:t>
            </a:r>
            <a:r>
              <a:rPr lang="ja-JP" altLang="en-US"/>
              <a:t>。</a:t>
            </a:r>
            <a:endParaRPr lang="en-US" altLang="ja-JP" dirty="0"/>
          </a:p>
          <a:p>
            <a:pPr marL="514350" indent="-514350">
              <a:buFont typeface="+mj-lt"/>
              <a:buAutoNum type="arabicPeriod"/>
            </a:pPr>
            <a:endParaRPr lang="en-JP" dirty="0"/>
          </a:p>
        </p:txBody>
      </p:sp>
      <p:sp>
        <p:nvSpPr>
          <p:cNvPr id="4" name="Slide Number Placeholder 3">
            <a:extLst>
              <a:ext uri="{FF2B5EF4-FFF2-40B4-BE49-F238E27FC236}">
                <a16:creationId xmlns:a16="http://schemas.microsoft.com/office/drawing/2014/main" id="{73921354-C029-3B8D-66A9-B7A8D54FE411}"/>
              </a:ext>
            </a:extLst>
          </p:cNvPr>
          <p:cNvSpPr>
            <a:spLocks noGrp="1"/>
          </p:cNvSpPr>
          <p:nvPr>
            <p:ph type="sldNum" sz="quarter" idx="12"/>
          </p:nvPr>
        </p:nvSpPr>
        <p:spPr/>
        <p:txBody>
          <a:bodyPr/>
          <a:lstStyle/>
          <a:p>
            <a:fld id="{A0B73B5B-4D98-3640-AE9D-0B488B8E4F8B}" type="slidenum">
              <a:rPr lang="en-JP" smtClean="0"/>
              <a:t>17</a:t>
            </a:fld>
            <a:endParaRPr lang="en-JP"/>
          </a:p>
        </p:txBody>
      </p:sp>
      <p:sp>
        <p:nvSpPr>
          <p:cNvPr id="5" name="正方形/長方形 2">
            <a:extLst>
              <a:ext uri="{FF2B5EF4-FFF2-40B4-BE49-F238E27FC236}">
                <a16:creationId xmlns:a16="http://schemas.microsoft.com/office/drawing/2014/main" id="{2B138F56-BC20-D8B0-9693-A50AD97BCAB0}"/>
              </a:ext>
            </a:extLst>
          </p:cNvPr>
          <p:cNvSpPr/>
          <p:nvPr/>
        </p:nvSpPr>
        <p:spPr>
          <a:xfrm>
            <a:off x="1981642" y="4526638"/>
            <a:ext cx="2530550" cy="20520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E9BCF376-8059-0240-90AF-4181AC5071D3}"/>
              </a:ext>
            </a:extLst>
          </p:cNvPr>
          <p:cNvSpPr txBox="1"/>
          <p:nvPr/>
        </p:nvSpPr>
        <p:spPr>
          <a:xfrm>
            <a:off x="2161209" y="3945267"/>
            <a:ext cx="902811" cy="523220"/>
          </a:xfrm>
          <a:prstGeom prst="rect">
            <a:avLst/>
          </a:prstGeom>
          <a:noFill/>
        </p:spPr>
        <p:txBody>
          <a:bodyPr wrap="none" rtlCol="0">
            <a:spAutoFit/>
          </a:bodyPr>
          <a:lstStyle/>
          <a:p>
            <a:r>
              <a:rPr lang="ja-JP" altLang="en-US" sz="2800" dirty="0"/>
              <a:t>日本</a:t>
            </a:r>
            <a:endParaRPr kumimoji="1" lang="ja-JP" altLang="en-US" sz="2800" dirty="0"/>
          </a:p>
        </p:txBody>
      </p:sp>
      <p:sp>
        <p:nvSpPr>
          <p:cNvPr id="7" name="テキスト ボックス 4">
            <a:extLst>
              <a:ext uri="{FF2B5EF4-FFF2-40B4-BE49-F238E27FC236}">
                <a16:creationId xmlns:a16="http://schemas.microsoft.com/office/drawing/2014/main" id="{93487970-DECF-762E-F7E2-E46577393BA8}"/>
              </a:ext>
            </a:extLst>
          </p:cNvPr>
          <p:cNvSpPr txBox="1"/>
          <p:nvPr/>
        </p:nvSpPr>
        <p:spPr>
          <a:xfrm>
            <a:off x="2252730" y="4700301"/>
            <a:ext cx="1261884" cy="523220"/>
          </a:xfrm>
          <a:prstGeom prst="rect">
            <a:avLst/>
          </a:prstGeom>
          <a:noFill/>
        </p:spPr>
        <p:txBody>
          <a:bodyPr wrap="none" rtlCol="0">
            <a:spAutoFit/>
          </a:bodyPr>
          <a:lstStyle/>
          <a:p>
            <a:r>
              <a:rPr lang="ja-JP" altLang="en-US" sz="2800"/>
              <a:t>トヨタ</a:t>
            </a:r>
            <a:endParaRPr kumimoji="1" lang="ja-JP" altLang="en-US" sz="2800" dirty="0"/>
          </a:p>
        </p:txBody>
      </p:sp>
      <p:sp>
        <p:nvSpPr>
          <p:cNvPr id="8" name="正方形/長方形 5">
            <a:extLst>
              <a:ext uri="{FF2B5EF4-FFF2-40B4-BE49-F238E27FC236}">
                <a16:creationId xmlns:a16="http://schemas.microsoft.com/office/drawing/2014/main" id="{5EB1EFD4-36BD-E8ED-F8A3-751EA33BE3D4}"/>
              </a:ext>
            </a:extLst>
          </p:cNvPr>
          <p:cNvSpPr/>
          <p:nvPr/>
        </p:nvSpPr>
        <p:spPr>
          <a:xfrm>
            <a:off x="6026002" y="4526638"/>
            <a:ext cx="2530550" cy="20520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6">
            <a:extLst>
              <a:ext uri="{FF2B5EF4-FFF2-40B4-BE49-F238E27FC236}">
                <a16:creationId xmlns:a16="http://schemas.microsoft.com/office/drawing/2014/main" id="{03C19210-B2EC-2B27-4E3B-8B51E807460A}"/>
              </a:ext>
            </a:extLst>
          </p:cNvPr>
          <p:cNvSpPr txBox="1"/>
          <p:nvPr/>
        </p:nvSpPr>
        <p:spPr>
          <a:xfrm>
            <a:off x="6205569" y="3945267"/>
            <a:ext cx="580608" cy="523220"/>
          </a:xfrm>
          <a:prstGeom prst="rect">
            <a:avLst/>
          </a:prstGeom>
          <a:noFill/>
        </p:spPr>
        <p:txBody>
          <a:bodyPr wrap="none" rtlCol="0">
            <a:spAutoFit/>
          </a:bodyPr>
          <a:lstStyle/>
          <a:p>
            <a:r>
              <a:rPr lang="en-US" altLang="ja-JP" sz="2800" dirty="0"/>
              <a:t>US</a:t>
            </a:r>
            <a:endParaRPr kumimoji="1" lang="ja-JP" altLang="en-US" sz="2800" dirty="0"/>
          </a:p>
        </p:txBody>
      </p:sp>
      <p:cxnSp>
        <p:nvCxnSpPr>
          <p:cNvPr id="10" name="直線矢印コネクタ 8">
            <a:extLst>
              <a:ext uri="{FF2B5EF4-FFF2-40B4-BE49-F238E27FC236}">
                <a16:creationId xmlns:a16="http://schemas.microsoft.com/office/drawing/2014/main" id="{40D1D3F4-67F1-76E5-0A7A-DA37D6AACF85}"/>
              </a:ext>
            </a:extLst>
          </p:cNvPr>
          <p:cNvCxnSpPr>
            <a:endCxn id="14" idx="1"/>
          </p:cNvCxnSpPr>
          <p:nvPr/>
        </p:nvCxnSpPr>
        <p:spPr>
          <a:xfrm flipV="1">
            <a:off x="3746659" y="5033301"/>
            <a:ext cx="3201628" cy="83665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108D9669-AD58-D41E-AFAB-30F764A024E3}"/>
              </a:ext>
            </a:extLst>
          </p:cNvPr>
          <p:cNvSpPr txBox="1"/>
          <p:nvPr/>
        </p:nvSpPr>
        <p:spPr>
          <a:xfrm>
            <a:off x="4718755" y="5033301"/>
            <a:ext cx="800219" cy="461665"/>
          </a:xfrm>
          <a:prstGeom prst="rect">
            <a:avLst/>
          </a:prstGeom>
          <a:noFill/>
        </p:spPr>
        <p:txBody>
          <a:bodyPr wrap="none" rtlCol="0">
            <a:spAutoFit/>
          </a:bodyPr>
          <a:lstStyle/>
          <a:p>
            <a:r>
              <a:rPr kumimoji="1" lang="ja-JP" altLang="en-US" sz="2400" dirty="0">
                <a:solidFill>
                  <a:srgbClr val="FF0000"/>
                </a:solidFill>
                <a:highlight>
                  <a:srgbClr val="00FFFF"/>
                </a:highlight>
              </a:rPr>
              <a:t>輸出</a:t>
            </a:r>
          </a:p>
        </p:txBody>
      </p:sp>
      <p:sp>
        <p:nvSpPr>
          <p:cNvPr id="12" name="テキスト ボックス 12">
            <a:extLst>
              <a:ext uri="{FF2B5EF4-FFF2-40B4-BE49-F238E27FC236}">
                <a16:creationId xmlns:a16="http://schemas.microsoft.com/office/drawing/2014/main" id="{2D5C3AEE-831C-1786-D6A1-96020BFC4203}"/>
              </a:ext>
            </a:extLst>
          </p:cNvPr>
          <p:cNvSpPr txBox="1"/>
          <p:nvPr/>
        </p:nvSpPr>
        <p:spPr>
          <a:xfrm>
            <a:off x="2795511" y="5600630"/>
            <a:ext cx="902811" cy="523220"/>
          </a:xfrm>
          <a:prstGeom prst="rect">
            <a:avLst/>
          </a:prstGeom>
          <a:noFill/>
          <a:ln>
            <a:solidFill>
              <a:schemeClr val="tx1"/>
            </a:solidFill>
          </a:ln>
        </p:spPr>
        <p:txBody>
          <a:bodyPr wrap="none" rtlCol="0">
            <a:spAutoFit/>
          </a:bodyPr>
          <a:lstStyle/>
          <a:p>
            <a:r>
              <a:rPr lang="ja-JP" altLang="en-US" sz="2800"/>
              <a:t>工場</a:t>
            </a:r>
            <a:endParaRPr kumimoji="1" lang="ja-JP" altLang="en-US" sz="2800" dirty="0"/>
          </a:p>
        </p:txBody>
      </p:sp>
      <p:sp>
        <p:nvSpPr>
          <p:cNvPr id="13" name="テキスト ボックス 13">
            <a:extLst>
              <a:ext uri="{FF2B5EF4-FFF2-40B4-BE49-F238E27FC236}">
                <a16:creationId xmlns:a16="http://schemas.microsoft.com/office/drawing/2014/main" id="{33C20C60-74C9-A7EE-74DF-457B28C9F406}"/>
              </a:ext>
            </a:extLst>
          </p:cNvPr>
          <p:cNvSpPr txBox="1"/>
          <p:nvPr/>
        </p:nvSpPr>
        <p:spPr>
          <a:xfrm>
            <a:off x="6918632" y="5801574"/>
            <a:ext cx="902811" cy="523220"/>
          </a:xfrm>
          <a:prstGeom prst="rect">
            <a:avLst/>
          </a:prstGeom>
          <a:noFill/>
          <a:ln>
            <a:solidFill>
              <a:schemeClr val="tx1"/>
            </a:solidFill>
          </a:ln>
        </p:spPr>
        <p:txBody>
          <a:bodyPr wrap="none" rtlCol="0">
            <a:spAutoFit/>
          </a:bodyPr>
          <a:lstStyle/>
          <a:p>
            <a:r>
              <a:rPr lang="ja-JP" altLang="en-US" sz="2800"/>
              <a:t>工場</a:t>
            </a:r>
            <a:endParaRPr kumimoji="1" lang="ja-JP" altLang="en-US" sz="2800" dirty="0"/>
          </a:p>
        </p:txBody>
      </p:sp>
      <p:sp>
        <p:nvSpPr>
          <p:cNvPr id="14" name="テキスト ボックス 14">
            <a:extLst>
              <a:ext uri="{FF2B5EF4-FFF2-40B4-BE49-F238E27FC236}">
                <a16:creationId xmlns:a16="http://schemas.microsoft.com/office/drawing/2014/main" id="{93676190-1759-C8A9-C0C5-E4C76D47341F}"/>
              </a:ext>
            </a:extLst>
          </p:cNvPr>
          <p:cNvSpPr txBox="1"/>
          <p:nvPr/>
        </p:nvSpPr>
        <p:spPr>
          <a:xfrm>
            <a:off x="6948287" y="4771691"/>
            <a:ext cx="1261884" cy="523220"/>
          </a:xfrm>
          <a:prstGeom prst="rect">
            <a:avLst/>
          </a:prstGeom>
          <a:noFill/>
        </p:spPr>
        <p:txBody>
          <a:bodyPr wrap="none" rtlCol="0">
            <a:spAutoFit/>
          </a:bodyPr>
          <a:lstStyle/>
          <a:p>
            <a:r>
              <a:rPr lang="ja-JP" altLang="en-US" sz="2800" dirty="0"/>
              <a:t>消費者</a:t>
            </a:r>
            <a:endParaRPr kumimoji="1" lang="ja-JP" altLang="en-US" sz="2800" dirty="0"/>
          </a:p>
        </p:txBody>
      </p:sp>
      <p:cxnSp>
        <p:nvCxnSpPr>
          <p:cNvPr id="15" name="直線コネクタ 18">
            <a:extLst>
              <a:ext uri="{FF2B5EF4-FFF2-40B4-BE49-F238E27FC236}">
                <a16:creationId xmlns:a16="http://schemas.microsoft.com/office/drawing/2014/main" id="{1AA490EE-6BDB-62FB-CCA2-E3E9F1E186C5}"/>
              </a:ext>
            </a:extLst>
          </p:cNvPr>
          <p:cNvCxnSpPr>
            <a:cxnSpLocks/>
          </p:cNvCxnSpPr>
          <p:nvPr/>
        </p:nvCxnSpPr>
        <p:spPr>
          <a:xfrm>
            <a:off x="2538349" y="5217967"/>
            <a:ext cx="0" cy="161656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直線コネクタ 20">
            <a:extLst>
              <a:ext uri="{FF2B5EF4-FFF2-40B4-BE49-F238E27FC236}">
                <a16:creationId xmlns:a16="http://schemas.microsoft.com/office/drawing/2014/main" id="{91EED8F9-0C63-22E3-32FB-EDAB4D0867BD}"/>
              </a:ext>
            </a:extLst>
          </p:cNvPr>
          <p:cNvCxnSpPr/>
          <p:nvPr/>
        </p:nvCxnSpPr>
        <p:spPr>
          <a:xfrm flipV="1">
            <a:off x="2523903" y="6731120"/>
            <a:ext cx="4954773" cy="2126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直線矢印コネクタ 22">
            <a:extLst>
              <a:ext uri="{FF2B5EF4-FFF2-40B4-BE49-F238E27FC236}">
                <a16:creationId xmlns:a16="http://schemas.microsoft.com/office/drawing/2014/main" id="{B7A65460-1E24-F1D2-655C-F6897C004407}"/>
              </a:ext>
            </a:extLst>
          </p:cNvPr>
          <p:cNvCxnSpPr>
            <a:cxnSpLocks/>
          </p:cNvCxnSpPr>
          <p:nvPr/>
        </p:nvCxnSpPr>
        <p:spPr>
          <a:xfrm flipH="1" flipV="1">
            <a:off x="7478676" y="6367658"/>
            <a:ext cx="7269" cy="341699"/>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23">
            <a:extLst>
              <a:ext uri="{FF2B5EF4-FFF2-40B4-BE49-F238E27FC236}">
                <a16:creationId xmlns:a16="http://schemas.microsoft.com/office/drawing/2014/main" id="{718EA010-685C-32F7-776F-01A5B3D53252}"/>
              </a:ext>
            </a:extLst>
          </p:cNvPr>
          <p:cNvSpPr txBox="1"/>
          <p:nvPr/>
        </p:nvSpPr>
        <p:spPr>
          <a:xfrm>
            <a:off x="4747774" y="6198382"/>
            <a:ext cx="660758" cy="523220"/>
          </a:xfrm>
          <a:prstGeom prst="rect">
            <a:avLst/>
          </a:prstGeom>
          <a:noFill/>
        </p:spPr>
        <p:txBody>
          <a:bodyPr wrap="none" rtlCol="0">
            <a:spAutoFit/>
          </a:bodyPr>
          <a:lstStyle/>
          <a:p>
            <a:r>
              <a:rPr lang="en-US" altLang="ja-JP" sz="2800" dirty="0">
                <a:solidFill>
                  <a:srgbClr val="FF0000"/>
                </a:solidFill>
              </a:rPr>
              <a:t>FDI</a:t>
            </a:r>
            <a:endParaRPr kumimoji="1" lang="ja-JP" altLang="en-US" sz="2800" dirty="0">
              <a:solidFill>
                <a:srgbClr val="FF0000"/>
              </a:solidFill>
            </a:endParaRPr>
          </a:p>
        </p:txBody>
      </p:sp>
      <p:cxnSp>
        <p:nvCxnSpPr>
          <p:cNvPr id="19" name="直線矢印コネクタ 24">
            <a:extLst>
              <a:ext uri="{FF2B5EF4-FFF2-40B4-BE49-F238E27FC236}">
                <a16:creationId xmlns:a16="http://schemas.microsoft.com/office/drawing/2014/main" id="{968AF558-E04C-5158-0927-B37B2EA03709}"/>
              </a:ext>
            </a:extLst>
          </p:cNvPr>
          <p:cNvCxnSpPr>
            <a:endCxn id="14" idx="2"/>
          </p:cNvCxnSpPr>
          <p:nvPr/>
        </p:nvCxnSpPr>
        <p:spPr>
          <a:xfrm flipV="1">
            <a:off x="7392662" y="5294911"/>
            <a:ext cx="186567" cy="48802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27">
            <a:extLst>
              <a:ext uri="{FF2B5EF4-FFF2-40B4-BE49-F238E27FC236}">
                <a16:creationId xmlns:a16="http://schemas.microsoft.com/office/drawing/2014/main" id="{AB1B90BC-28B7-4FE9-CFEB-AD3CF9D96BE7}"/>
              </a:ext>
            </a:extLst>
          </p:cNvPr>
          <p:cNvSpPr txBox="1"/>
          <p:nvPr/>
        </p:nvSpPr>
        <p:spPr>
          <a:xfrm>
            <a:off x="7893083" y="5801574"/>
            <a:ext cx="1415772" cy="461665"/>
          </a:xfrm>
          <a:prstGeom prst="rect">
            <a:avLst/>
          </a:prstGeom>
          <a:noFill/>
        </p:spPr>
        <p:txBody>
          <a:bodyPr wrap="none" rtlCol="0">
            <a:spAutoFit/>
          </a:bodyPr>
          <a:lstStyle/>
          <a:p>
            <a:r>
              <a:rPr lang="ja-JP" altLang="en-US" sz="2400" dirty="0">
                <a:solidFill>
                  <a:srgbClr val="FF0000"/>
                </a:solidFill>
              </a:rPr>
              <a:t>現地生産</a:t>
            </a:r>
            <a:endParaRPr kumimoji="1" lang="ja-JP" altLang="en-US" sz="2400" dirty="0">
              <a:solidFill>
                <a:srgbClr val="FF0000"/>
              </a:solidFill>
            </a:endParaRPr>
          </a:p>
        </p:txBody>
      </p:sp>
    </p:spTree>
    <p:extLst>
      <p:ext uri="{BB962C8B-B14F-4D97-AF65-F5344CB8AC3E}">
        <p14:creationId xmlns:p14="http://schemas.microsoft.com/office/powerpoint/2010/main" val="716105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62766-44F7-2D42-2DE4-47C259DBEE52}"/>
              </a:ext>
            </a:extLst>
          </p:cNvPr>
          <p:cNvSpPr>
            <a:spLocks noGrp="1"/>
          </p:cNvSpPr>
          <p:nvPr>
            <p:ph type="title"/>
          </p:nvPr>
        </p:nvSpPr>
        <p:spPr/>
        <p:txBody>
          <a:bodyPr/>
          <a:lstStyle/>
          <a:p>
            <a:r>
              <a:rPr lang="zh-CN" altLang="en-US" dirty="0"/>
              <a:t>近接集中背反仮説</a:t>
            </a:r>
            <a:endParaRPr lang="en-JP" dirty="0"/>
          </a:p>
        </p:txBody>
      </p:sp>
      <p:sp>
        <p:nvSpPr>
          <p:cNvPr id="3" name="Content Placeholder 2">
            <a:extLst>
              <a:ext uri="{FF2B5EF4-FFF2-40B4-BE49-F238E27FC236}">
                <a16:creationId xmlns:a16="http://schemas.microsoft.com/office/drawing/2014/main" id="{5CED78F7-2464-82DF-B575-97557F5F7487}"/>
              </a:ext>
            </a:extLst>
          </p:cNvPr>
          <p:cNvSpPr>
            <a:spLocks noGrp="1"/>
          </p:cNvSpPr>
          <p:nvPr>
            <p:ph idx="1"/>
          </p:nvPr>
        </p:nvSpPr>
        <p:spPr/>
        <p:txBody>
          <a:bodyPr/>
          <a:lstStyle/>
          <a:p>
            <a:pPr marL="0" indent="0">
              <a:buNone/>
            </a:pPr>
            <a:r>
              <a:rPr lang="zh-CN" altLang="en-US" dirty="0"/>
              <a:t>＜輸出</a:t>
            </a:r>
            <a:r>
              <a:rPr lang="ja-JP" altLang="en-US"/>
              <a:t>の</a:t>
            </a:r>
            <a:r>
              <a:rPr lang="zh-CN" altLang="en-US" dirty="0"/>
              <a:t>場合＞</a:t>
            </a:r>
            <a:endParaRPr lang="en-US" altLang="zh-CN" dirty="0"/>
          </a:p>
          <a:p>
            <a:r>
              <a:rPr lang="zh-CN" altLang="en-US" dirty="0">
                <a:highlight>
                  <a:srgbClr val="FFFF00"/>
                </a:highlight>
              </a:rPr>
              <a:t>工場</a:t>
            </a:r>
            <a:r>
              <a:rPr lang="ja-JP" altLang="en-US">
                <a:highlight>
                  <a:srgbClr val="FFFF00"/>
                </a:highlight>
              </a:rPr>
              <a:t>を</a:t>
            </a:r>
            <a:r>
              <a:rPr lang="zh-CN" altLang="en-US" dirty="0">
                <a:highlight>
                  <a:srgbClr val="FFFF00"/>
                </a:highlight>
              </a:rPr>
              <a:t>国内</a:t>
            </a:r>
            <a:r>
              <a:rPr lang="ja-JP" altLang="en-US">
                <a:highlight>
                  <a:srgbClr val="FFFF00"/>
                </a:highlight>
              </a:rPr>
              <a:t>に</a:t>
            </a:r>
            <a:r>
              <a:rPr lang="zh-CN" altLang="en-US" dirty="0">
                <a:highlight>
                  <a:srgbClr val="FFFF00"/>
                </a:highlight>
              </a:rPr>
              <a:t>集約</a:t>
            </a:r>
            <a:r>
              <a:rPr lang="ja-JP" altLang="en-US"/>
              <a:t>することで，</a:t>
            </a:r>
            <a:r>
              <a:rPr lang="zh-CN" altLang="en-US" dirty="0"/>
              <a:t>工場</a:t>
            </a:r>
            <a:r>
              <a:rPr lang="ja-JP" altLang="en-US"/>
              <a:t>レベルの</a:t>
            </a:r>
            <a:r>
              <a:rPr lang="zh-CN" altLang="en-US" dirty="0"/>
              <a:t>規模</a:t>
            </a:r>
            <a:r>
              <a:rPr lang="ja-JP" altLang="en-US"/>
              <a:t>の</a:t>
            </a:r>
            <a:r>
              <a:rPr lang="zh-CN" altLang="en-US" dirty="0"/>
              <a:t>経済</a:t>
            </a:r>
            <a:r>
              <a:rPr lang="ja-JP" altLang="en-US"/>
              <a:t>を</a:t>
            </a:r>
            <a:r>
              <a:rPr lang="zh-CN" altLang="en-US" dirty="0"/>
              <a:t>生</a:t>
            </a:r>
            <a:r>
              <a:rPr lang="ja-JP" altLang="en-US"/>
              <a:t>かせる。</a:t>
            </a:r>
            <a:endParaRPr lang="en-US" altLang="ja-JP" dirty="0"/>
          </a:p>
          <a:p>
            <a:r>
              <a:rPr lang="zh-CN" altLang="en-US" dirty="0"/>
              <a:t>一方</a:t>
            </a:r>
            <a:r>
              <a:rPr lang="ja-JP" altLang="en-US"/>
              <a:t>で，</a:t>
            </a:r>
            <a:r>
              <a:rPr lang="zh-CN" altLang="en-US" dirty="0"/>
              <a:t>外国</a:t>
            </a:r>
            <a:r>
              <a:rPr lang="ja-JP" altLang="en-US"/>
              <a:t>へ</a:t>
            </a:r>
            <a:r>
              <a:rPr lang="zh-CN" altLang="en-US" dirty="0"/>
              <a:t>輸出</a:t>
            </a:r>
            <a:r>
              <a:rPr lang="ja-JP" altLang="en-US"/>
              <a:t>するために，</a:t>
            </a:r>
            <a:r>
              <a:rPr lang="zh-CN" altLang="en-US" dirty="0">
                <a:highlight>
                  <a:srgbClr val="FFFF00"/>
                </a:highlight>
              </a:rPr>
              <a:t>関税</a:t>
            </a:r>
            <a:r>
              <a:rPr lang="ja-JP" altLang="en-US">
                <a:highlight>
                  <a:srgbClr val="FFFF00"/>
                </a:highlight>
              </a:rPr>
              <a:t>を</a:t>
            </a:r>
            <a:r>
              <a:rPr lang="zh-CN" altLang="en-US" dirty="0">
                <a:highlight>
                  <a:srgbClr val="FFFF00"/>
                </a:highlight>
              </a:rPr>
              <a:t>含</a:t>
            </a:r>
            <a:r>
              <a:rPr lang="ja-JP" altLang="en-US">
                <a:highlight>
                  <a:srgbClr val="FFFF00"/>
                </a:highlight>
              </a:rPr>
              <a:t>む</a:t>
            </a:r>
            <a:r>
              <a:rPr lang="zh-CN" altLang="en-US" dirty="0">
                <a:highlight>
                  <a:srgbClr val="FFFF00"/>
                </a:highlight>
              </a:rPr>
              <a:t>輸送費用</a:t>
            </a:r>
            <a:r>
              <a:rPr lang="ja-JP" altLang="en-US"/>
              <a:t>を</a:t>
            </a:r>
            <a:r>
              <a:rPr lang="zh-CN" altLang="en-US" dirty="0"/>
              <a:t>負</a:t>
            </a:r>
            <a:r>
              <a:rPr lang="ja-JP" altLang="en-US"/>
              <a:t>わなければならないため，</a:t>
            </a:r>
            <a:r>
              <a:rPr lang="zh-CN" altLang="en-US" dirty="0"/>
              <a:t>可変費用</a:t>
            </a:r>
            <a:r>
              <a:rPr lang="ja-JP" altLang="en-US"/>
              <a:t>は</a:t>
            </a:r>
            <a:r>
              <a:rPr lang="zh-CN" altLang="en-US" dirty="0"/>
              <a:t>大</a:t>
            </a:r>
            <a:r>
              <a:rPr lang="ja-JP" altLang="en-US"/>
              <a:t>きくなる。</a:t>
            </a:r>
            <a:endParaRPr lang="en-US" altLang="ja-JP" dirty="0"/>
          </a:p>
          <a:p>
            <a:endParaRPr lang="en-US" dirty="0"/>
          </a:p>
          <a:p>
            <a:pPr marL="0" indent="0">
              <a:buNone/>
            </a:pPr>
            <a:r>
              <a:rPr lang="en-US" dirty="0"/>
              <a:t>＜FDI </a:t>
            </a:r>
            <a:r>
              <a:rPr lang="ja-JP" altLang="en-US"/>
              <a:t>の</a:t>
            </a:r>
            <a:r>
              <a:rPr lang="zh-CN" altLang="en-US" dirty="0"/>
              <a:t>場合＞</a:t>
            </a:r>
            <a:endParaRPr lang="en-US" altLang="zh-CN" dirty="0"/>
          </a:p>
          <a:p>
            <a:r>
              <a:rPr lang="zh-CN" altLang="en-US" dirty="0"/>
              <a:t>関税</a:t>
            </a:r>
            <a:r>
              <a:rPr lang="ja-JP" altLang="en-US"/>
              <a:t>を</a:t>
            </a:r>
            <a:r>
              <a:rPr lang="zh-CN" altLang="en-US" dirty="0"/>
              <a:t>払</a:t>
            </a:r>
            <a:r>
              <a:rPr lang="ja-JP" altLang="en-US"/>
              <a:t>う</a:t>
            </a:r>
            <a:r>
              <a:rPr lang="zh-CN" altLang="en-US" dirty="0"/>
              <a:t>必要</a:t>
            </a:r>
            <a:r>
              <a:rPr lang="ja-JP" altLang="en-US"/>
              <a:t>はなく，</a:t>
            </a:r>
            <a:r>
              <a:rPr lang="zh-CN" altLang="en-US" dirty="0"/>
              <a:t>輸出</a:t>
            </a:r>
            <a:r>
              <a:rPr lang="ja-JP" altLang="en-US"/>
              <a:t>の</a:t>
            </a:r>
            <a:r>
              <a:rPr lang="zh-CN" altLang="en-US" dirty="0"/>
              <a:t>場合</a:t>
            </a:r>
            <a:r>
              <a:rPr lang="ja-JP" altLang="en-US"/>
              <a:t>よりも</a:t>
            </a:r>
            <a:r>
              <a:rPr lang="zh-CN" altLang="en-US" dirty="0">
                <a:highlight>
                  <a:srgbClr val="00FFFF"/>
                </a:highlight>
              </a:rPr>
              <a:t>輸送費用</a:t>
            </a:r>
            <a:r>
              <a:rPr lang="ja-JP" altLang="en-US">
                <a:highlight>
                  <a:srgbClr val="00FFFF"/>
                </a:highlight>
              </a:rPr>
              <a:t>は</a:t>
            </a:r>
            <a:r>
              <a:rPr lang="zh-CN" altLang="en-US" dirty="0">
                <a:highlight>
                  <a:srgbClr val="00FFFF"/>
                </a:highlight>
              </a:rPr>
              <a:t>安</a:t>
            </a:r>
            <a:r>
              <a:rPr lang="ja-JP" altLang="en-US">
                <a:highlight>
                  <a:srgbClr val="00FFFF"/>
                </a:highlight>
              </a:rPr>
              <a:t>くすむ</a:t>
            </a:r>
            <a:r>
              <a:rPr lang="ja-JP" altLang="en-US"/>
              <a:t>。</a:t>
            </a:r>
            <a:endParaRPr lang="en-US" altLang="ja-JP" dirty="0"/>
          </a:p>
          <a:p>
            <a:r>
              <a:rPr lang="zh-CN" altLang="en-US" dirty="0"/>
              <a:t>一方</a:t>
            </a:r>
            <a:r>
              <a:rPr lang="ja-JP" altLang="en-US"/>
              <a:t>で，</a:t>
            </a:r>
            <a:r>
              <a:rPr lang="zh-CN" altLang="en-US" dirty="0">
                <a:highlight>
                  <a:srgbClr val="00FFFF"/>
                </a:highlight>
              </a:rPr>
              <a:t>国内工場</a:t>
            </a:r>
            <a:r>
              <a:rPr lang="ja-JP" altLang="en-US">
                <a:highlight>
                  <a:srgbClr val="00FFFF"/>
                </a:highlight>
              </a:rPr>
              <a:t>と</a:t>
            </a:r>
            <a:r>
              <a:rPr lang="zh-CN" altLang="en-US" dirty="0">
                <a:highlight>
                  <a:srgbClr val="00FFFF"/>
                </a:highlight>
              </a:rPr>
              <a:t>外国現地工場</a:t>
            </a:r>
            <a:r>
              <a:rPr lang="ja-JP" altLang="en-US"/>
              <a:t>の</a:t>
            </a:r>
            <a:r>
              <a:rPr lang="zh-CN" altLang="en-US" dirty="0"/>
              <a:t>少</a:t>
            </a:r>
            <a:r>
              <a:rPr lang="ja-JP" altLang="en-US"/>
              <a:t>なく とも</a:t>
            </a:r>
            <a:r>
              <a:rPr lang="en-US" altLang="ja-JP" dirty="0"/>
              <a:t>2 </a:t>
            </a:r>
            <a:r>
              <a:rPr lang="ja-JP" altLang="en-US"/>
              <a:t>カ</a:t>
            </a:r>
            <a:r>
              <a:rPr lang="zh-CN" altLang="en-US" dirty="0"/>
              <a:t>所</a:t>
            </a:r>
            <a:r>
              <a:rPr lang="ja-JP" altLang="en-US"/>
              <a:t>の</a:t>
            </a:r>
            <a:r>
              <a:rPr lang="zh-CN" altLang="en-US" dirty="0"/>
              <a:t>工場</a:t>
            </a:r>
            <a:r>
              <a:rPr lang="ja-JP" altLang="en-US"/>
              <a:t>を</a:t>
            </a:r>
            <a:r>
              <a:rPr lang="zh-CN" altLang="en-US" dirty="0"/>
              <a:t>設立、維持</a:t>
            </a:r>
            <a:r>
              <a:rPr lang="ja-JP" altLang="en-US"/>
              <a:t>しなければいけないため，</a:t>
            </a:r>
            <a:r>
              <a:rPr lang="zh-CN" altLang="en-US" dirty="0"/>
              <a:t>固定費用</a:t>
            </a:r>
            <a:r>
              <a:rPr lang="ja-JP" altLang="en-US"/>
              <a:t>は</a:t>
            </a:r>
            <a:r>
              <a:rPr lang="zh-CN" altLang="en-US" dirty="0"/>
              <a:t>大</a:t>
            </a:r>
            <a:r>
              <a:rPr lang="ja-JP" altLang="en-US"/>
              <a:t>きい。</a:t>
            </a:r>
            <a:endParaRPr lang="en-JP" dirty="0"/>
          </a:p>
        </p:txBody>
      </p:sp>
      <p:sp>
        <p:nvSpPr>
          <p:cNvPr id="4" name="Slide Number Placeholder 3">
            <a:extLst>
              <a:ext uri="{FF2B5EF4-FFF2-40B4-BE49-F238E27FC236}">
                <a16:creationId xmlns:a16="http://schemas.microsoft.com/office/drawing/2014/main" id="{7B181BC4-B88F-C9DF-1DD3-BBFA6A27CDC0}"/>
              </a:ext>
            </a:extLst>
          </p:cNvPr>
          <p:cNvSpPr>
            <a:spLocks noGrp="1"/>
          </p:cNvSpPr>
          <p:nvPr>
            <p:ph type="sldNum" sz="quarter" idx="12"/>
          </p:nvPr>
        </p:nvSpPr>
        <p:spPr/>
        <p:txBody>
          <a:bodyPr/>
          <a:lstStyle/>
          <a:p>
            <a:fld id="{A0B73B5B-4D98-3640-AE9D-0B488B8E4F8B}" type="slidenum">
              <a:rPr lang="en-JP" smtClean="0"/>
              <a:t>18</a:t>
            </a:fld>
            <a:endParaRPr lang="en-JP"/>
          </a:p>
        </p:txBody>
      </p:sp>
    </p:spTree>
    <p:extLst>
      <p:ext uri="{BB962C8B-B14F-4D97-AF65-F5344CB8AC3E}">
        <p14:creationId xmlns:p14="http://schemas.microsoft.com/office/powerpoint/2010/main" val="4051899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47DC4-E53C-299A-8C94-ED05B78316D6}"/>
              </a:ext>
            </a:extLst>
          </p:cNvPr>
          <p:cNvSpPr>
            <a:spLocks noGrp="1"/>
          </p:cNvSpPr>
          <p:nvPr>
            <p:ph type="title"/>
          </p:nvPr>
        </p:nvSpPr>
        <p:spPr/>
        <p:txBody>
          <a:bodyPr/>
          <a:lstStyle/>
          <a:p>
            <a:r>
              <a:rPr lang="en-US" dirty="0"/>
              <a:t>HMY</a:t>
            </a:r>
            <a:r>
              <a:rPr lang="ja-JP" altLang="en-US"/>
              <a:t>モデル</a:t>
            </a:r>
            <a:endParaRPr lang="en-JP"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6E2DDC-EFDC-37AE-F57C-CB30102B88D1}"/>
                  </a:ext>
                </a:extLst>
              </p:cNvPr>
              <p:cNvSpPr>
                <a:spLocks noGrp="1"/>
              </p:cNvSpPr>
              <p:nvPr>
                <p:ph idx="1"/>
              </p:nvPr>
            </p:nvSpPr>
            <p:spPr/>
            <p:txBody>
              <a:bodyPr/>
              <a:lstStyle/>
              <a:p>
                <a:r>
                  <a:rPr lang="ja-JP" altLang="en-US">
                    <a:highlight>
                      <a:srgbClr val="00FFFF"/>
                    </a:highlight>
                  </a:rPr>
                  <a:t>エルハナン・ヘルプマン</a:t>
                </a:r>
                <a:r>
                  <a:rPr lang="ja-JP" altLang="en-US"/>
                  <a:t>，メリッツ，ステファン・イェープルの </a:t>
                </a:r>
                <a:r>
                  <a:rPr lang="en-US" altLang="ja-JP" dirty="0"/>
                  <a:t>3 </a:t>
                </a:r>
                <a:r>
                  <a:rPr lang="zh-CN" altLang="en-US" dirty="0"/>
                  <a:t>人が</a:t>
                </a:r>
                <a:r>
                  <a:rPr lang="ja-JP" altLang="en-US"/>
                  <a:t>，</a:t>
                </a:r>
                <a:r>
                  <a:rPr lang="zh-CN" altLang="en-US" dirty="0"/>
                  <a:t>近接集中背反仮説</a:t>
                </a:r>
                <a:r>
                  <a:rPr lang="ja-JP" altLang="en-US"/>
                  <a:t>に</a:t>
                </a:r>
                <a:r>
                  <a:rPr lang="zh-CN" altLang="en-US" dirty="0"/>
                  <a:t>基</a:t>
                </a:r>
                <a:r>
                  <a:rPr lang="ja-JP" altLang="en-US"/>
                  <a:t>づき，メリッツ・モデルを</a:t>
                </a:r>
                <a:r>
                  <a:rPr lang="zh-CN" altLang="en-US" dirty="0"/>
                  <a:t>拡張</a:t>
                </a:r>
                <a:r>
                  <a:rPr lang="ja-JP" altLang="en-US"/>
                  <a:t>し， </a:t>
                </a:r>
                <a:r>
                  <a:rPr lang="zh-CN" altLang="en-US" dirty="0"/>
                  <a:t>企業</a:t>
                </a:r>
                <a:r>
                  <a:rPr lang="ja-JP" altLang="en-US"/>
                  <a:t>の</a:t>
                </a:r>
                <a:r>
                  <a:rPr lang="zh-CN" altLang="en-US" dirty="0"/>
                  <a:t>生産性</a:t>
                </a:r>
                <a:r>
                  <a:rPr lang="ja-JP" altLang="en-US"/>
                  <a:t>と</a:t>
                </a:r>
                <a:r>
                  <a:rPr lang="zh-CN" altLang="en-US" dirty="0"/>
                  <a:t>輸出・</a:t>
                </a:r>
                <a:r>
                  <a:rPr lang="en-US" dirty="0"/>
                  <a:t>FDI </a:t>
                </a:r>
                <a:r>
                  <a:rPr lang="ja-JP" altLang="en-US"/>
                  <a:t>の</a:t>
                </a:r>
                <a:r>
                  <a:rPr lang="zh-CN" altLang="en-US" dirty="0"/>
                  <a:t>関係</a:t>
                </a:r>
                <a:r>
                  <a:rPr lang="ja-JP" altLang="en-US"/>
                  <a:t>を</a:t>
                </a:r>
                <a:r>
                  <a:rPr lang="zh-CN" altLang="en-US" dirty="0"/>
                  <a:t>分析。</a:t>
                </a:r>
                <a:endParaRPr lang="en-US" altLang="zh-CN" dirty="0"/>
              </a:p>
              <a:p>
                <a:r>
                  <a:rPr lang="zh-CN" altLang="en-US" dirty="0"/>
                  <a:t>国内利潤</a:t>
                </a:r>
                <a:r>
                  <a:rPr lang="ja-JP" altLang="en-US"/>
                  <a:t>と</a:t>
                </a:r>
                <a:r>
                  <a:rPr lang="zh-CN" altLang="en-US" dirty="0"/>
                  <a:t>輸出利潤</a:t>
                </a:r>
                <a:r>
                  <a:rPr lang="ja-JP" altLang="en-US"/>
                  <a:t>については，メリッツ・モデルと</a:t>
                </a:r>
                <a:r>
                  <a:rPr lang="zh-CN" altLang="en-US" dirty="0"/>
                  <a:t>全</a:t>
                </a:r>
                <a:r>
                  <a:rPr lang="ja-JP" altLang="en-US"/>
                  <a:t>く</a:t>
                </a:r>
                <a:r>
                  <a:rPr lang="zh-CN" altLang="en-US" dirty="0"/>
                  <a:t>同</a:t>
                </a:r>
                <a:r>
                  <a:rPr lang="ja-JP" altLang="en-US"/>
                  <a:t>じであると </a:t>
                </a:r>
                <a:r>
                  <a:rPr lang="zh-CN" altLang="en-US" dirty="0"/>
                  <a:t>仮定：</a:t>
                </a:r>
                <a:endParaRPr lang="en-US" altLang="zh-CN" dirty="0"/>
              </a:p>
              <a:p>
                <a:endParaRPr lang="en-US" altLang="zh-CN" dirty="0"/>
              </a:p>
              <a:p>
                <a:pPr marL="457200" lvl="1" indent="0">
                  <a:buNone/>
                </a:pPr>
                <a:r>
                  <a:rPr lang="en-JP" sz="2800" dirty="0"/>
                  <a:t>国内利潤(</a:t>
                </a:r>
                <a14:m>
                  <m:oMath xmlns:m="http://schemas.openxmlformats.org/officeDocument/2006/math">
                    <m:sSup>
                      <m:sSupPr>
                        <m:ctrlPr>
                          <a:rPr kumimoji="1" lang="en-US" altLang="ja-JP" sz="2800" i="1" smtClean="0">
                            <a:latin typeface="Cambria Math" panose="02040503050406030204" pitchFamily="18" charset="0"/>
                            <a:ea typeface="Cambria Math" charset="0"/>
                            <a:cs typeface="Cambria Math" charset="0"/>
                          </a:rPr>
                        </m:ctrlPr>
                      </m:sSupPr>
                      <m:e>
                        <m:r>
                          <a:rPr lang="ja-JP" altLang="en-US" sz="2800" i="1">
                            <a:latin typeface="Cambria Math" charset="0"/>
                            <a:ea typeface="Cambria Math" charset="0"/>
                            <a:cs typeface="Cambria Math" charset="0"/>
                          </a:rPr>
                          <m:t>𝜋</m:t>
                        </m:r>
                      </m:e>
                      <m:sup>
                        <m:r>
                          <a:rPr kumimoji="1" lang="en-US" altLang="ja-JP" sz="2800" b="0" i="1" smtClean="0">
                            <a:solidFill>
                              <a:srgbClr val="FF0000"/>
                            </a:solidFill>
                            <a:latin typeface="Cambria Math" charset="0"/>
                            <a:ea typeface="Cambria Math" charset="0"/>
                            <a:cs typeface="Cambria Math" charset="0"/>
                          </a:rPr>
                          <m:t>𝐷</m:t>
                        </m:r>
                      </m:sup>
                    </m:sSup>
                  </m:oMath>
                </a14:m>
                <a:r>
                  <a:rPr lang="en-JP" sz="2800" dirty="0"/>
                  <a:t>)：		</a:t>
                </a:r>
                <a14:m>
                  <m:oMath xmlns:m="http://schemas.openxmlformats.org/officeDocument/2006/math">
                    <m:sSup>
                      <m:sSupPr>
                        <m:ctrlPr>
                          <a:rPr kumimoji="1" lang="en-US" altLang="ja-JP" sz="2800" i="1" smtClean="0">
                            <a:latin typeface="Cambria Math" panose="02040503050406030204" pitchFamily="18" charset="0"/>
                            <a:ea typeface="Cambria Math" charset="0"/>
                            <a:cs typeface="Cambria Math" charset="0"/>
                          </a:rPr>
                        </m:ctrlPr>
                      </m:sSupPr>
                      <m:e>
                        <m:r>
                          <a:rPr lang="ja-JP" altLang="en-US" sz="2800" i="1">
                            <a:latin typeface="Cambria Math" charset="0"/>
                            <a:ea typeface="Cambria Math" charset="0"/>
                            <a:cs typeface="Cambria Math" charset="0"/>
                          </a:rPr>
                          <m:t>𝜋</m:t>
                        </m:r>
                      </m:e>
                      <m:sup>
                        <m:r>
                          <a:rPr kumimoji="1" lang="en-US" altLang="ja-JP" sz="2800" b="0" i="1" smtClean="0">
                            <a:solidFill>
                              <a:srgbClr val="FF0000"/>
                            </a:solidFill>
                            <a:latin typeface="Cambria Math" charset="0"/>
                            <a:ea typeface="Cambria Math" charset="0"/>
                            <a:cs typeface="Cambria Math" charset="0"/>
                          </a:rPr>
                          <m:t>𝐷</m:t>
                        </m:r>
                      </m:sup>
                    </m:sSup>
                    <m:r>
                      <a:rPr kumimoji="1" lang="en-US" altLang="ja-JP" sz="2800" b="0" i="1" smtClean="0">
                        <a:latin typeface="Cambria Math" charset="0"/>
                        <a:ea typeface="Cambria Math" charset="0"/>
                        <a:cs typeface="Cambria Math" charset="0"/>
                      </a:rPr>
                      <m:t>=10</m:t>
                    </m:r>
                    <m:r>
                      <a:rPr kumimoji="1" lang="en-US" altLang="ja-JP" sz="2800" b="0" i="1" smtClean="0">
                        <a:latin typeface="Cambria Math" charset="0"/>
                        <a:ea typeface="Cambria Math" charset="0"/>
                        <a:cs typeface="Cambria Math" charset="0"/>
                      </a:rPr>
                      <m:t>𝜑</m:t>
                    </m:r>
                    <m:r>
                      <a:rPr kumimoji="1" lang="en-US" altLang="ja-JP" sz="2800" b="0" i="1" smtClean="0">
                        <a:latin typeface="Cambria Math" charset="0"/>
                        <a:ea typeface="Cambria Math" charset="0"/>
                        <a:cs typeface="Cambria Math" charset="0"/>
                      </a:rPr>
                      <m:t>−20</m:t>
                    </m:r>
                  </m:oMath>
                </a14:m>
                <a:endParaRPr lang="en-US" altLang="zh-CN" sz="2800" dirty="0"/>
              </a:p>
              <a:p>
                <a:pPr marL="457200" lvl="1" indent="0">
                  <a:buNone/>
                </a:pPr>
                <a:endParaRPr lang="en-US" altLang="zh-CN" sz="2800" dirty="0"/>
              </a:p>
              <a:p>
                <a:pPr marL="457200" lvl="1" indent="0">
                  <a:buNone/>
                </a:pPr>
                <a:r>
                  <a:rPr lang="zh-CN" altLang="en-US" sz="2800" dirty="0"/>
                  <a:t>輸出利潤</a:t>
                </a:r>
                <a:r>
                  <a:rPr lang="en-US" altLang="zh-CN" sz="2800" dirty="0"/>
                  <a:t>(</a:t>
                </a:r>
                <a14:m>
                  <m:oMath xmlns:m="http://schemas.openxmlformats.org/officeDocument/2006/math">
                    <m:sSup>
                      <m:sSupPr>
                        <m:ctrlPr>
                          <a:rPr kumimoji="1" lang="en-US" altLang="ja-JP" sz="2800" i="1" smtClean="0">
                            <a:latin typeface="Cambria Math" panose="02040503050406030204" pitchFamily="18" charset="0"/>
                            <a:ea typeface="Cambria Math" charset="0"/>
                            <a:cs typeface="Cambria Math" charset="0"/>
                          </a:rPr>
                        </m:ctrlPr>
                      </m:sSupPr>
                      <m:e>
                        <m:r>
                          <a:rPr lang="ja-JP" altLang="en-US" sz="2800" i="1">
                            <a:latin typeface="Cambria Math" charset="0"/>
                            <a:ea typeface="Cambria Math" charset="0"/>
                            <a:cs typeface="Cambria Math" charset="0"/>
                          </a:rPr>
                          <m:t>𝜋</m:t>
                        </m:r>
                      </m:e>
                      <m:sup>
                        <m:r>
                          <a:rPr kumimoji="1" lang="en-US" altLang="ja-JP" sz="2800" b="0" i="1" smtClean="0">
                            <a:solidFill>
                              <a:srgbClr val="FF0000"/>
                            </a:solidFill>
                            <a:latin typeface="Cambria Math" charset="0"/>
                            <a:ea typeface="Cambria Math" charset="0"/>
                            <a:cs typeface="Cambria Math" charset="0"/>
                          </a:rPr>
                          <m:t>𝑋</m:t>
                        </m:r>
                      </m:sup>
                    </m:sSup>
                  </m:oMath>
                </a14:m>
                <a:r>
                  <a:rPr lang="en-US" altLang="zh-CN" sz="2800" dirty="0"/>
                  <a:t>):		</a:t>
                </a:r>
                <a14:m>
                  <m:oMath xmlns:m="http://schemas.openxmlformats.org/officeDocument/2006/math">
                    <m:sSup>
                      <m:sSupPr>
                        <m:ctrlPr>
                          <a:rPr kumimoji="1" lang="en-US" altLang="ja-JP" sz="2800" i="1" smtClean="0">
                            <a:latin typeface="Cambria Math" panose="02040503050406030204" pitchFamily="18" charset="0"/>
                            <a:ea typeface="Cambria Math" charset="0"/>
                            <a:cs typeface="Cambria Math" charset="0"/>
                          </a:rPr>
                        </m:ctrlPr>
                      </m:sSupPr>
                      <m:e>
                        <m:r>
                          <a:rPr lang="ja-JP" altLang="en-US" sz="2800" i="1">
                            <a:latin typeface="Cambria Math" charset="0"/>
                            <a:ea typeface="Cambria Math" charset="0"/>
                            <a:cs typeface="Cambria Math" charset="0"/>
                          </a:rPr>
                          <m:t>𝜋</m:t>
                        </m:r>
                      </m:e>
                      <m:sup>
                        <m:r>
                          <a:rPr kumimoji="1" lang="en-US" altLang="ja-JP" sz="2800" b="0" i="1" smtClean="0">
                            <a:solidFill>
                              <a:srgbClr val="FF0000"/>
                            </a:solidFill>
                            <a:latin typeface="Cambria Math" charset="0"/>
                            <a:ea typeface="Cambria Math" charset="0"/>
                            <a:cs typeface="Cambria Math" charset="0"/>
                          </a:rPr>
                          <m:t>𝑋</m:t>
                        </m:r>
                      </m:sup>
                    </m:sSup>
                    <m:r>
                      <a:rPr kumimoji="1" lang="en-US" altLang="ja-JP" sz="2800" b="0" i="1" smtClean="0">
                        <a:latin typeface="Cambria Math" charset="0"/>
                        <a:ea typeface="Cambria Math" charset="0"/>
                        <a:cs typeface="Cambria Math" charset="0"/>
                      </a:rPr>
                      <m:t>=2</m:t>
                    </m:r>
                    <m:r>
                      <a:rPr kumimoji="1" lang="en-US" altLang="ja-JP" sz="2800" b="0" i="1" smtClean="0">
                        <a:latin typeface="Cambria Math" charset="0"/>
                        <a:ea typeface="Cambria Math" charset="0"/>
                        <a:cs typeface="Cambria Math" charset="0"/>
                      </a:rPr>
                      <m:t>𝜑</m:t>
                    </m:r>
                    <m:r>
                      <a:rPr kumimoji="1" lang="en-US" altLang="ja-JP" sz="2800" b="0" i="1" smtClean="0">
                        <a:latin typeface="Cambria Math" charset="0"/>
                        <a:ea typeface="Cambria Math" charset="0"/>
                        <a:cs typeface="Cambria Math" charset="0"/>
                      </a:rPr>
                      <m:t>−40</m:t>
                    </m:r>
                  </m:oMath>
                </a14:m>
                <a:endParaRPr kumimoji="1" lang="ja-JP" altLang="en-US" sz="2800" dirty="0"/>
              </a:p>
              <a:p>
                <a:pPr marL="457200" lvl="1" indent="0">
                  <a:buNone/>
                </a:pPr>
                <a:endParaRPr kumimoji="1" lang="en-US" altLang="ja-JP" sz="2800" dirty="0"/>
              </a:p>
              <a:p>
                <a:endParaRPr lang="en-JP" dirty="0"/>
              </a:p>
            </p:txBody>
          </p:sp>
        </mc:Choice>
        <mc:Fallback xmlns="">
          <p:sp>
            <p:nvSpPr>
              <p:cNvPr id="3" name="Content Placeholder 2">
                <a:extLst>
                  <a:ext uri="{FF2B5EF4-FFF2-40B4-BE49-F238E27FC236}">
                    <a16:creationId xmlns:a16="http://schemas.microsoft.com/office/drawing/2014/main" id="{216E2DDC-EFDC-37AE-F57C-CB30102B88D1}"/>
                  </a:ext>
                </a:extLst>
              </p:cNvPr>
              <p:cNvSpPr>
                <a:spLocks noGrp="1" noRot="1" noChangeAspect="1" noMove="1" noResize="1" noEditPoints="1" noAdjustHandles="1" noChangeArrowheads="1" noChangeShapeType="1" noTextEdit="1"/>
              </p:cNvSpPr>
              <p:nvPr>
                <p:ph idx="1"/>
              </p:nvPr>
            </p:nvSpPr>
            <p:spPr>
              <a:blipFill>
                <a:blip r:embed="rId2"/>
                <a:stretch>
                  <a:fillRect l="-1086" t="-2326" r="-483"/>
                </a:stretch>
              </a:blipFill>
            </p:spPr>
            <p:txBody>
              <a:bodyPr/>
              <a:lstStyle/>
              <a:p>
                <a:r>
                  <a:rPr lang="en-JP">
                    <a:noFill/>
                  </a:rPr>
                  <a:t> </a:t>
                </a:r>
              </a:p>
            </p:txBody>
          </p:sp>
        </mc:Fallback>
      </mc:AlternateContent>
      <p:sp>
        <p:nvSpPr>
          <p:cNvPr id="4" name="Slide Number Placeholder 3">
            <a:extLst>
              <a:ext uri="{FF2B5EF4-FFF2-40B4-BE49-F238E27FC236}">
                <a16:creationId xmlns:a16="http://schemas.microsoft.com/office/drawing/2014/main" id="{709816E0-3D8B-3EC2-315F-87FA9C72CBAB}"/>
              </a:ext>
            </a:extLst>
          </p:cNvPr>
          <p:cNvSpPr>
            <a:spLocks noGrp="1"/>
          </p:cNvSpPr>
          <p:nvPr>
            <p:ph type="sldNum" sz="quarter" idx="12"/>
          </p:nvPr>
        </p:nvSpPr>
        <p:spPr/>
        <p:txBody>
          <a:bodyPr/>
          <a:lstStyle/>
          <a:p>
            <a:fld id="{A0B73B5B-4D98-3640-AE9D-0B488B8E4F8B}" type="slidenum">
              <a:rPr lang="en-JP" smtClean="0"/>
              <a:t>19</a:t>
            </a:fld>
            <a:endParaRPr lang="en-JP"/>
          </a:p>
        </p:txBody>
      </p:sp>
    </p:spTree>
    <p:extLst>
      <p:ext uri="{BB962C8B-B14F-4D97-AF65-F5344CB8AC3E}">
        <p14:creationId xmlns:p14="http://schemas.microsoft.com/office/powerpoint/2010/main" val="1712816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81BD4D-F0D0-1C91-B46C-0492D6DB5243}"/>
              </a:ext>
            </a:extLst>
          </p:cNvPr>
          <p:cNvSpPr>
            <a:spLocks noGrp="1"/>
          </p:cNvSpPr>
          <p:nvPr>
            <p:ph type="sldNum" sz="quarter" idx="12"/>
          </p:nvPr>
        </p:nvSpPr>
        <p:spPr/>
        <p:txBody>
          <a:bodyPr/>
          <a:lstStyle/>
          <a:p>
            <a:fld id="{A0B73B5B-4D98-3640-AE9D-0B488B8E4F8B}" type="slidenum">
              <a:rPr lang="en-JP" smtClean="0"/>
              <a:t>2</a:t>
            </a:fld>
            <a:endParaRPr lang="en-JP"/>
          </a:p>
        </p:txBody>
      </p:sp>
      <p:pic>
        <p:nvPicPr>
          <p:cNvPr id="6" name="Picture 5" descr="Diagram&#10;&#10;Description automatically generated">
            <a:extLst>
              <a:ext uri="{FF2B5EF4-FFF2-40B4-BE49-F238E27FC236}">
                <a16:creationId xmlns:a16="http://schemas.microsoft.com/office/drawing/2014/main" id="{D39F47AA-3D35-EFC5-7778-DC9EE7AAF639}"/>
              </a:ext>
            </a:extLst>
          </p:cNvPr>
          <p:cNvPicPr>
            <a:picLocks noChangeAspect="1"/>
          </p:cNvPicPr>
          <p:nvPr/>
        </p:nvPicPr>
        <p:blipFill>
          <a:blip r:embed="rId2"/>
          <a:stretch>
            <a:fillRect/>
          </a:stretch>
        </p:blipFill>
        <p:spPr>
          <a:xfrm>
            <a:off x="1484313" y="361100"/>
            <a:ext cx="8502650" cy="6135800"/>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0B501208-5B64-02A4-421D-19BA542968CD}"/>
                  </a:ext>
                </a:extLst>
              </p14:cNvPr>
              <p14:cNvContentPartPr/>
              <p14:nvPr/>
            </p14:nvContentPartPr>
            <p14:xfrm>
              <a:off x="2241675" y="3763050"/>
              <a:ext cx="3489120" cy="2185920"/>
            </p14:xfrm>
          </p:contentPart>
        </mc:Choice>
        <mc:Fallback xmlns="">
          <p:pic>
            <p:nvPicPr>
              <p:cNvPr id="3" name="Ink 2">
                <a:extLst>
                  <a:ext uri="{FF2B5EF4-FFF2-40B4-BE49-F238E27FC236}">
                    <a16:creationId xmlns:a16="http://schemas.microsoft.com/office/drawing/2014/main" id="{0B501208-5B64-02A4-421D-19BA542968CD}"/>
                  </a:ext>
                </a:extLst>
              </p:cNvPr>
              <p:cNvPicPr/>
              <p:nvPr/>
            </p:nvPicPr>
            <p:blipFill>
              <a:blip r:embed="rId4"/>
              <a:stretch>
                <a:fillRect/>
              </a:stretch>
            </p:blipFill>
            <p:spPr>
              <a:xfrm>
                <a:off x="2206035" y="3691050"/>
                <a:ext cx="3560760" cy="2329560"/>
              </a:xfrm>
              <a:prstGeom prst="rect">
                <a:avLst/>
              </a:prstGeom>
            </p:spPr>
          </p:pic>
        </mc:Fallback>
      </mc:AlternateContent>
    </p:spTree>
    <p:extLst>
      <p:ext uri="{BB962C8B-B14F-4D97-AF65-F5344CB8AC3E}">
        <p14:creationId xmlns:p14="http://schemas.microsoft.com/office/powerpoint/2010/main" val="824688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A2EF7-F5BF-1C15-C36F-C8E194E6A629}"/>
              </a:ext>
            </a:extLst>
          </p:cNvPr>
          <p:cNvSpPr>
            <a:spLocks noGrp="1"/>
          </p:cNvSpPr>
          <p:nvPr>
            <p:ph type="title"/>
          </p:nvPr>
        </p:nvSpPr>
        <p:spPr/>
        <p:txBody>
          <a:bodyPr/>
          <a:lstStyle/>
          <a:p>
            <a:r>
              <a:rPr lang="en-US" dirty="0"/>
              <a:t>FDI </a:t>
            </a:r>
            <a:r>
              <a:rPr lang="zh-CN" altLang="en-US" dirty="0"/>
              <a:t>利潤</a:t>
            </a:r>
            <a:endParaRPr lang="en-JP"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6A29A63-6102-2D23-D2D1-384D348C1875}"/>
                  </a:ext>
                </a:extLst>
              </p:cNvPr>
              <p:cNvSpPr>
                <a:spLocks noGrp="1"/>
              </p:cNvSpPr>
              <p:nvPr>
                <p:ph idx="1"/>
              </p:nvPr>
            </p:nvSpPr>
            <p:spPr/>
            <p:txBody>
              <a:bodyPr>
                <a:normAutofit/>
              </a:bodyPr>
              <a:lstStyle/>
              <a:p>
                <a:pPr marL="0" indent="0">
                  <a:buNone/>
                </a:pPr>
                <a:r>
                  <a:rPr lang="en-US" dirty="0"/>
                  <a:t>FDI </a:t>
                </a:r>
                <a:r>
                  <a:rPr lang="ja-JP" altLang="en-US"/>
                  <a:t>から</a:t>
                </a:r>
                <a:r>
                  <a:rPr lang="zh-CN" altLang="en-US" dirty="0"/>
                  <a:t>得</a:t>
                </a:r>
                <a:r>
                  <a:rPr lang="ja-JP" altLang="en-US"/>
                  <a:t>られる</a:t>
                </a:r>
                <a:r>
                  <a:rPr lang="zh-CN" altLang="en-US" dirty="0"/>
                  <a:t>利潤</a:t>
                </a:r>
                <a:r>
                  <a:rPr lang="en-US" altLang="zh-CN" dirty="0"/>
                  <a:t>(</a:t>
                </a:r>
                <a:r>
                  <a:rPr lang="en-US" dirty="0"/>
                  <a:t>FDI </a:t>
                </a:r>
                <a:r>
                  <a:rPr lang="zh-CN" altLang="en-US" dirty="0"/>
                  <a:t>利潤</a:t>
                </a:r>
                <a:r>
                  <a:rPr lang="en-US" altLang="zh-CN" dirty="0"/>
                  <a:t>:</a:t>
                </a:r>
                <a:r>
                  <a:rPr lang="en-JP" altLang="zh-CN" dirty="0"/>
                  <a:t> </a:t>
                </a:r>
                <a14:m>
                  <m:oMath xmlns:m="http://schemas.openxmlformats.org/officeDocument/2006/math">
                    <m:sSup>
                      <m:sSupPr>
                        <m:ctrlPr>
                          <a:rPr kumimoji="1" lang="en-US" altLang="ja-JP" sz="2800" i="1" smtClean="0">
                            <a:latin typeface="Cambria Math" panose="02040503050406030204" pitchFamily="18" charset="0"/>
                            <a:ea typeface="Cambria Math" charset="0"/>
                            <a:cs typeface="Cambria Math" charset="0"/>
                          </a:rPr>
                        </m:ctrlPr>
                      </m:sSupPr>
                      <m:e>
                        <m:r>
                          <a:rPr lang="ja-JP" altLang="en-US" sz="2800" i="1">
                            <a:latin typeface="Cambria Math" charset="0"/>
                            <a:ea typeface="Cambria Math" charset="0"/>
                            <a:cs typeface="Cambria Math" charset="0"/>
                          </a:rPr>
                          <m:t>𝜋</m:t>
                        </m:r>
                      </m:e>
                      <m:sup>
                        <m:r>
                          <a:rPr kumimoji="1" lang="en-US" altLang="ja-JP" sz="2800" b="0" i="1" smtClean="0">
                            <a:solidFill>
                              <a:srgbClr val="FF0000"/>
                            </a:solidFill>
                            <a:latin typeface="Cambria Math" panose="02040503050406030204" pitchFamily="18" charset="0"/>
                            <a:ea typeface="Cambria Math" charset="0"/>
                            <a:cs typeface="Cambria Math" charset="0"/>
                          </a:rPr>
                          <m:t>𝐼</m:t>
                        </m:r>
                      </m:sup>
                    </m:sSup>
                  </m:oMath>
                </a14:m>
                <a:r>
                  <a:rPr lang="en-JP" sz="2800" dirty="0"/>
                  <a:t>)：	</a:t>
                </a:r>
              </a:p>
              <a:p>
                <a:pPr marL="0" indent="0">
                  <a:buNone/>
                </a:pPr>
                <a:endParaRPr lang="en-JP" sz="2800" dirty="0"/>
              </a:p>
              <a:p>
                <a:pPr marL="0" indent="0">
                  <a:buNone/>
                </a:pPr>
                <a14:m>
                  <m:oMathPara xmlns:m="http://schemas.openxmlformats.org/officeDocument/2006/math">
                    <m:oMathParaPr>
                      <m:jc m:val="centerGroup"/>
                    </m:oMathParaPr>
                    <m:oMath xmlns:m="http://schemas.openxmlformats.org/officeDocument/2006/math">
                      <m:sSup>
                        <m:sSupPr>
                          <m:ctrlPr>
                            <a:rPr kumimoji="1" lang="en-US" altLang="ja-JP" sz="2800" i="1" smtClean="0">
                              <a:latin typeface="Cambria Math" panose="02040503050406030204" pitchFamily="18" charset="0"/>
                              <a:ea typeface="Cambria Math" charset="0"/>
                              <a:cs typeface="Cambria Math" charset="0"/>
                            </a:rPr>
                          </m:ctrlPr>
                        </m:sSupPr>
                        <m:e>
                          <m:r>
                            <a:rPr lang="ja-JP" altLang="en-US" sz="2800" i="1">
                              <a:latin typeface="Cambria Math" charset="0"/>
                              <a:ea typeface="Cambria Math" charset="0"/>
                              <a:cs typeface="Cambria Math" charset="0"/>
                            </a:rPr>
                            <m:t>𝜋</m:t>
                          </m:r>
                        </m:e>
                        <m:sup>
                          <m:r>
                            <a:rPr kumimoji="1" lang="en-US" altLang="ja-JP" sz="2800" b="0" i="1" smtClean="0">
                              <a:solidFill>
                                <a:srgbClr val="FF0000"/>
                              </a:solidFill>
                              <a:latin typeface="Cambria Math" panose="02040503050406030204" pitchFamily="18" charset="0"/>
                              <a:ea typeface="Cambria Math" charset="0"/>
                              <a:cs typeface="Cambria Math" charset="0"/>
                            </a:rPr>
                            <m:t>𝐼</m:t>
                          </m:r>
                        </m:sup>
                      </m:sSup>
                      <m:r>
                        <a:rPr kumimoji="1" lang="en-US" altLang="ja-JP" sz="2800" b="0" i="1" smtClean="0">
                          <a:latin typeface="Cambria Math" charset="0"/>
                          <a:ea typeface="Cambria Math" charset="0"/>
                          <a:cs typeface="Cambria Math" charset="0"/>
                        </a:rPr>
                        <m:t>=10</m:t>
                      </m:r>
                      <m:r>
                        <a:rPr kumimoji="1" lang="en-US" altLang="ja-JP" sz="2800" b="0" i="1" smtClean="0">
                          <a:latin typeface="Cambria Math" charset="0"/>
                          <a:ea typeface="Cambria Math" charset="0"/>
                          <a:cs typeface="Cambria Math" charset="0"/>
                        </a:rPr>
                        <m:t>𝜑</m:t>
                      </m:r>
                      <m:r>
                        <a:rPr kumimoji="1" lang="en-US" altLang="ja-JP" sz="2800" b="0" i="1" smtClean="0">
                          <a:latin typeface="Cambria Math" charset="0"/>
                          <a:ea typeface="Cambria Math" charset="0"/>
                          <a:cs typeface="Cambria Math" charset="0"/>
                        </a:rPr>
                        <m:t>−360</m:t>
                      </m:r>
                    </m:oMath>
                  </m:oMathPara>
                </a14:m>
                <a:endParaRPr lang="en-US" altLang="zh-CN" sz="2800" dirty="0"/>
              </a:p>
              <a:p>
                <a:pPr marL="0" indent="0">
                  <a:buNone/>
                </a:pPr>
                <a:endParaRPr lang="en-JP" dirty="0"/>
              </a:p>
              <a:p>
                <a:r>
                  <a:rPr lang="en-US" dirty="0"/>
                  <a:t>FDI </a:t>
                </a:r>
                <a:r>
                  <a:rPr lang="zh-CN" altLang="en-US" dirty="0"/>
                  <a:t>利潤式</a:t>
                </a:r>
                <a:r>
                  <a:rPr lang="ja-JP" altLang="en-US"/>
                  <a:t>の</a:t>
                </a:r>
                <a:r>
                  <a:rPr lang="zh-CN" altLang="en-US" dirty="0"/>
                  <a:t>傾</a:t>
                </a:r>
                <a:r>
                  <a:rPr lang="ja-JP" altLang="en-US"/>
                  <a:t>きは，</a:t>
                </a:r>
                <a:r>
                  <a:rPr lang="zh-CN" altLang="en-US" dirty="0"/>
                  <a:t>国内利潤式</a:t>
                </a:r>
                <a:r>
                  <a:rPr lang="ja-JP" altLang="en-US"/>
                  <a:t>と</a:t>
                </a:r>
                <a:r>
                  <a:rPr lang="zh-CN" altLang="en-US" dirty="0"/>
                  <a:t>同</a:t>
                </a:r>
                <a:r>
                  <a:rPr lang="ja-JP" altLang="en-US"/>
                  <a:t>じ </a:t>
                </a:r>
                <a:r>
                  <a:rPr lang="en-US" altLang="ja-JP" dirty="0"/>
                  <a:t>10</a:t>
                </a:r>
                <a:r>
                  <a:rPr lang="ja-JP" altLang="en-US"/>
                  <a:t>。</a:t>
                </a:r>
                <a:endParaRPr lang="en-US" altLang="ja-JP" dirty="0"/>
              </a:p>
              <a:p>
                <a:pPr lvl="1"/>
                <a:r>
                  <a:rPr lang="en-US" dirty="0"/>
                  <a:t>FDI </a:t>
                </a:r>
                <a:r>
                  <a:rPr lang="ja-JP" altLang="en-US"/>
                  <a:t>の</a:t>
                </a:r>
                <a:r>
                  <a:rPr lang="zh-CN" altLang="en-US" dirty="0"/>
                  <a:t>場合，関税</a:t>
                </a:r>
                <a:r>
                  <a:rPr lang="ja-JP" altLang="en-US"/>
                  <a:t>を</a:t>
                </a:r>
                <a:r>
                  <a:rPr lang="zh-CN" altLang="en-US" dirty="0"/>
                  <a:t>含</a:t>
                </a:r>
                <a:r>
                  <a:rPr lang="ja-JP" altLang="en-US"/>
                  <a:t>む</a:t>
                </a:r>
                <a:r>
                  <a:rPr lang="zh-CN" altLang="en-US" dirty="0"/>
                  <a:t>国</a:t>
                </a:r>
                <a:r>
                  <a:rPr lang="zh-CN" altLang="en-US"/>
                  <a:t>際間</a:t>
                </a:r>
                <a:r>
                  <a:rPr lang="ja-JP" altLang="en-US"/>
                  <a:t>の</a:t>
                </a:r>
                <a:r>
                  <a:rPr lang="zh-CN" altLang="en-US" dirty="0"/>
                  <a:t>輸送費用</a:t>
                </a:r>
                <a:r>
                  <a:rPr lang="ja-JP" altLang="en-US"/>
                  <a:t>がかからないことを</a:t>
                </a:r>
                <a:r>
                  <a:rPr lang="zh-CN" altLang="en-US" dirty="0"/>
                  <a:t>反映</a:t>
                </a:r>
                <a:r>
                  <a:rPr lang="ja-JP" altLang="en-US"/>
                  <a:t>。</a:t>
                </a:r>
                <a:endParaRPr lang="en-US" altLang="ja-JP" dirty="0"/>
              </a:p>
              <a:p>
                <a:r>
                  <a:rPr lang="en-US" dirty="0"/>
                  <a:t>FDI </a:t>
                </a:r>
                <a:r>
                  <a:rPr lang="zh-CN" altLang="en-US" dirty="0"/>
                  <a:t>利潤式</a:t>
                </a:r>
                <a:r>
                  <a:rPr lang="ja-JP" altLang="en-US"/>
                  <a:t>の</a:t>
                </a:r>
                <a:r>
                  <a:rPr lang="zh-CN" altLang="en-US" dirty="0"/>
                  <a:t>切片</a:t>
                </a:r>
                <a:r>
                  <a:rPr lang="ja-JP" altLang="en-US"/>
                  <a:t>の</a:t>
                </a:r>
                <a:r>
                  <a:rPr lang="zh-CN" altLang="en-US" dirty="0"/>
                  <a:t>絶対値</a:t>
                </a:r>
                <a:r>
                  <a:rPr lang="en-US" altLang="zh-CN" dirty="0"/>
                  <a:t>(</a:t>
                </a:r>
                <a:r>
                  <a:rPr lang="en-US" dirty="0"/>
                  <a:t>FDI </a:t>
                </a:r>
                <a:r>
                  <a:rPr lang="zh-CN" altLang="en-US" dirty="0"/>
                  <a:t>固定費用</a:t>
                </a:r>
                <a:r>
                  <a:rPr lang="en-US" altLang="zh-CN" dirty="0"/>
                  <a:t>360)</a:t>
                </a:r>
                <a:r>
                  <a:rPr lang="ja-JP" altLang="en-US"/>
                  <a:t>は，</a:t>
                </a:r>
                <a:r>
                  <a:rPr lang="zh-CN" altLang="en-US" dirty="0"/>
                  <a:t>輸出</a:t>
                </a:r>
                <a:r>
                  <a:rPr lang="ja-JP" altLang="en-US"/>
                  <a:t>よりも</a:t>
                </a:r>
                <a:r>
                  <a:rPr lang="zh-CN" altLang="en-US" dirty="0"/>
                  <a:t>大</a:t>
                </a:r>
                <a:r>
                  <a:rPr lang="ja-JP" altLang="en-US"/>
                  <a:t>。</a:t>
                </a:r>
                <a:endParaRPr lang="en-US" altLang="ja-JP" dirty="0"/>
              </a:p>
              <a:p>
                <a:pPr lvl="1"/>
                <a:r>
                  <a:rPr lang="ja-JP" altLang="en-US"/>
                  <a:t>これは，</a:t>
                </a:r>
                <a:r>
                  <a:rPr lang="zh-CN" altLang="en-US" dirty="0"/>
                  <a:t>外国</a:t>
                </a:r>
                <a:r>
                  <a:rPr lang="ja-JP" altLang="en-US"/>
                  <a:t>において</a:t>
                </a:r>
                <a:r>
                  <a:rPr lang="zh-CN" altLang="en-US" dirty="0"/>
                  <a:t>子会社</a:t>
                </a:r>
                <a:r>
                  <a:rPr lang="ja-JP" altLang="en-US"/>
                  <a:t>を</a:t>
                </a:r>
                <a:r>
                  <a:rPr lang="zh-CN" altLang="en-US" dirty="0"/>
                  <a:t>設立，維持</a:t>
                </a:r>
                <a:r>
                  <a:rPr lang="ja-JP" altLang="en-US"/>
                  <a:t>する</a:t>
                </a:r>
                <a:r>
                  <a:rPr lang="zh-CN" altLang="en-US" dirty="0"/>
                  <a:t>費用</a:t>
                </a:r>
                <a:r>
                  <a:rPr lang="ja-JP" altLang="en-US"/>
                  <a:t>や</a:t>
                </a:r>
                <a:r>
                  <a:rPr lang="zh-CN" altLang="en-US" dirty="0"/>
                  <a:t>流通・</a:t>
                </a:r>
                <a:r>
                  <a:rPr lang="ja-JP" altLang="en-US"/>
                  <a:t>サービスネットワークの</a:t>
                </a:r>
                <a:r>
                  <a:rPr lang="zh-CN" altLang="en-US" dirty="0"/>
                  <a:t>費用</a:t>
                </a:r>
                <a:r>
                  <a:rPr lang="ja-JP" altLang="en-US"/>
                  <a:t>が，</a:t>
                </a:r>
                <a:r>
                  <a:rPr lang="en-US" dirty="0"/>
                  <a:t>FDI </a:t>
                </a:r>
                <a:r>
                  <a:rPr lang="ja-JP" altLang="en-US"/>
                  <a:t>の</a:t>
                </a:r>
                <a:r>
                  <a:rPr lang="zh-CN" altLang="en-US" dirty="0"/>
                  <a:t>場合，大</a:t>
                </a:r>
                <a:r>
                  <a:rPr lang="ja-JP" altLang="en-US"/>
                  <a:t>きいことを</a:t>
                </a:r>
                <a:r>
                  <a:rPr lang="zh-CN" altLang="en-US" dirty="0"/>
                  <a:t>反映。</a:t>
                </a:r>
                <a:endParaRPr lang="en-JP" dirty="0"/>
              </a:p>
            </p:txBody>
          </p:sp>
        </mc:Choice>
        <mc:Fallback xmlns="">
          <p:sp>
            <p:nvSpPr>
              <p:cNvPr id="3" name="Content Placeholder 2">
                <a:extLst>
                  <a:ext uri="{FF2B5EF4-FFF2-40B4-BE49-F238E27FC236}">
                    <a16:creationId xmlns:a16="http://schemas.microsoft.com/office/drawing/2014/main" id="{C6A29A63-6102-2D23-D2D1-384D348C1875}"/>
                  </a:ext>
                </a:extLst>
              </p:cNvPr>
              <p:cNvSpPr>
                <a:spLocks noGrp="1" noRot="1" noChangeAspect="1" noMove="1" noResize="1" noEditPoints="1" noAdjustHandles="1" noChangeArrowheads="1" noChangeShapeType="1" noTextEdit="1"/>
              </p:cNvSpPr>
              <p:nvPr>
                <p:ph idx="1"/>
              </p:nvPr>
            </p:nvSpPr>
            <p:spPr>
              <a:blipFill>
                <a:blip r:embed="rId2"/>
                <a:stretch>
                  <a:fillRect l="-1206" t="-2907"/>
                </a:stretch>
              </a:blipFill>
            </p:spPr>
            <p:txBody>
              <a:bodyPr/>
              <a:lstStyle/>
              <a:p>
                <a:r>
                  <a:rPr lang="en-JP">
                    <a:noFill/>
                  </a:rPr>
                  <a:t> </a:t>
                </a:r>
              </a:p>
            </p:txBody>
          </p:sp>
        </mc:Fallback>
      </mc:AlternateContent>
      <p:sp>
        <p:nvSpPr>
          <p:cNvPr id="4" name="Slide Number Placeholder 3">
            <a:extLst>
              <a:ext uri="{FF2B5EF4-FFF2-40B4-BE49-F238E27FC236}">
                <a16:creationId xmlns:a16="http://schemas.microsoft.com/office/drawing/2014/main" id="{E8BAA67C-23D5-B261-6E6B-B64FFDFE1A75}"/>
              </a:ext>
            </a:extLst>
          </p:cNvPr>
          <p:cNvSpPr>
            <a:spLocks noGrp="1"/>
          </p:cNvSpPr>
          <p:nvPr>
            <p:ph type="sldNum" sz="quarter" idx="12"/>
          </p:nvPr>
        </p:nvSpPr>
        <p:spPr/>
        <p:txBody>
          <a:bodyPr/>
          <a:lstStyle/>
          <a:p>
            <a:fld id="{A0B73B5B-4D98-3640-AE9D-0B488B8E4F8B}" type="slidenum">
              <a:rPr lang="en-JP" smtClean="0"/>
              <a:t>20</a:t>
            </a:fld>
            <a:endParaRPr lang="en-JP"/>
          </a:p>
        </p:txBody>
      </p:sp>
    </p:spTree>
    <p:extLst>
      <p:ext uri="{BB962C8B-B14F-4D97-AF65-F5344CB8AC3E}">
        <p14:creationId xmlns:p14="http://schemas.microsoft.com/office/powerpoint/2010/main" val="2972398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ED952-55F2-9247-0FFA-44795332753B}"/>
              </a:ext>
            </a:extLst>
          </p:cNvPr>
          <p:cNvSpPr>
            <a:spLocks noGrp="1"/>
          </p:cNvSpPr>
          <p:nvPr>
            <p:ph type="title"/>
          </p:nvPr>
        </p:nvSpPr>
        <p:spPr/>
        <p:txBody>
          <a:bodyPr/>
          <a:lstStyle/>
          <a:p>
            <a:r>
              <a:rPr lang="en-JP" dirty="0"/>
              <a:t>FDI閾値</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409CB77-65DE-8F98-EE3F-24146E42A103}"/>
                  </a:ext>
                </a:extLst>
              </p:cNvPr>
              <p:cNvSpPr>
                <a:spLocks noGrp="1"/>
              </p:cNvSpPr>
              <p:nvPr>
                <p:ph idx="1"/>
              </p:nvPr>
            </p:nvSpPr>
            <p:spPr/>
            <p:txBody>
              <a:bodyPr/>
              <a:lstStyle/>
              <a:p>
                <a:r>
                  <a:rPr lang="zh-CN" altLang="en-US" dirty="0"/>
                  <a:t>外国市場</a:t>
                </a:r>
                <a:r>
                  <a:rPr lang="ja-JP" altLang="en-US"/>
                  <a:t>に</a:t>
                </a:r>
                <a:r>
                  <a:rPr lang="zh-CN" altLang="en-US" dirty="0"/>
                  <a:t>参入</a:t>
                </a:r>
                <a:r>
                  <a:rPr lang="ja-JP" altLang="en-US"/>
                  <a:t>する</a:t>
                </a:r>
                <a:r>
                  <a:rPr lang="zh-CN" altLang="en-US" dirty="0"/>
                  <a:t>際</a:t>
                </a:r>
                <a:r>
                  <a:rPr lang="ja-JP" altLang="en-US"/>
                  <a:t>に，</a:t>
                </a:r>
                <a:r>
                  <a:rPr lang="zh-CN" altLang="en-US" dirty="0"/>
                  <a:t>輸出</a:t>
                </a:r>
                <a:r>
                  <a:rPr lang="ja-JP" altLang="en-US"/>
                  <a:t>と </a:t>
                </a:r>
                <a:r>
                  <a:rPr lang="en-US" dirty="0"/>
                  <a:t>FDI </a:t>
                </a:r>
                <a:r>
                  <a:rPr lang="ja-JP" altLang="en-US"/>
                  <a:t>を</a:t>
                </a:r>
                <a:r>
                  <a:rPr lang="zh-CN" altLang="en-US" dirty="0"/>
                  <a:t>比較</a:t>
                </a:r>
                <a:r>
                  <a:rPr lang="ja-JP" altLang="en-US"/>
                  <a:t>するため， </a:t>
                </a:r>
                <a:r>
                  <a:rPr lang="en-US" dirty="0"/>
                  <a:t>FDI </a:t>
                </a:r>
                <a:r>
                  <a:rPr lang="ja-JP" altLang="en-US"/>
                  <a:t>の</a:t>
                </a:r>
                <a:r>
                  <a:rPr lang="zh-CN" altLang="en-US" dirty="0"/>
                  <a:t>利潤</a:t>
                </a:r>
                <a:r>
                  <a:rPr lang="ja-JP" altLang="en-US"/>
                  <a:t>が</a:t>
                </a:r>
                <a:r>
                  <a:rPr lang="zh-CN" altLang="en-US" dirty="0"/>
                  <a:t>輸出</a:t>
                </a:r>
                <a:r>
                  <a:rPr lang="ja-JP" altLang="en-US"/>
                  <a:t>の</a:t>
                </a:r>
                <a:r>
                  <a:rPr lang="zh-CN" altLang="en-US" dirty="0"/>
                  <a:t>利潤</a:t>
                </a:r>
                <a:r>
                  <a:rPr lang="ja-JP" altLang="en-US"/>
                  <a:t>を</a:t>
                </a:r>
                <a:r>
                  <a:rPr lang="zh-CN" altLang="en-US" dirty="0"/>
                  <a:t>上回</a:t>
                </a:r>
                <a:r>
                  <a:rPr lang="ja-JP" altLang="en-US"/>
                  <a:t>れば，</a:t>
                </a:r>
                <a:r>
                  <a:rPr lang="en-US" dirty="0"/>
                  <a:t>FDI </a:t>
                </a:r>
                <a:r>
                  <a:rPr lang="ja-JP" altLang="en-US"/>
                  <a:t>を</a:t>
                </a:r>
                <a:r>
                  <a:rPr lang="zh-CN" altLang="en-US" dirty="0"/>
                  <a:t>選択</a:t>
                </a:r>
                <a:r>
                  <a:rPr lang="ja-JP" altLang="en-US"/>
                  <a:t>。</a:t>
                </a:r>
                <a:endParaRPr lang="en-US" altLang="ja-JP" dirty="0"/>
              </a:p>
              <a:p>
                <a:r>
                  <a:rPr lang="en-US" dirty="0"/>
                  <a:t>FDI </a:t>
                </a:r>
                <a:r>
                  <a:rPr lang="zh-CN" altLang="en-US" dirty="0"/>
                  <a:t>利潤</a:t>
                </a:r>
                <a:r>
                  <a:rPr lang="ja-JP" altLang="en-US"/>
                  <a:t>と</a:t>
                </a:r>
                <a:r>
                  <a:rPr lang="zh-CN" altLang="en-US" dirty="0"/>
                  <a:t>輸出利潤</a:t>
                </a:r>
                <a:r>
                  <a:rPr lang="ja-JP" altLang="en-US"/>
                  <a:t>が</a:t>
                </a:r>
                <a:r>
                  <a:rPr lang="zh-CN" altLang="en-US" dirty="0"/>
                  <a:t>等</a:t>
                </a:r>
                <a:r>
                  <a:rPr lang="ja-JP" altLang="en-US"/>
                  <a:t>しくなるとき，</a:t>
                </a:r>
                <a:br>
                  <a:rPr lang="en-JP" dirty="0"/>
                </a:br>
                <a:endParaRPr lang="en-JP" dirty="0"/>
              </a:p>
              <a:p>
                <a:pPr marL="0" indent="0">
                  <a:buNone/>
                </a:pPr>
                <a14:m>
                  <m:oMathPara xmlns:m="http://schemas.openxmlformats.org/officeDocument/2006/math">
                    <m:oMathParaPr>
                      <m:jc m:val="centerGroup"/>
                    </m:oMathParaPr>
                    <m:oMath xmlns:m="http://schemas.openxmlformats.org/officeDocument/2006/math">
                      <m:r>
                        <a:rPr kumimoji="1" lang="en-US" altLang="ja-JP" i="1">
                          <a:latin typeface="Cambria Math" charset="0"/>
                          <a:ea typeface="Cambria Math" charset="0"/>
                          <a:cs typeface="Cambria Math" charset="0"/>
                        </a:rPr>
                        <m:t>10</m:t>
                      </m:r>
                      <m:r>
                        <a:rPr kumimoji="1" lang="en-US" altLang="ja-JP" i="1">
                          <a:latin typeface="Cambria Math" charset="0"/>
                          <a:ea typeface="Cambria Math" charset="0"/>
                          <a:cs typeface="Cambria Math" charset="0"/>
                        </a:rPr>
                        <m:t>𝜑</m:t>
                      </m:r>
                      <m:r>
                        <a:rPr kumimoji="1" lang="en-US" altLang="ja-JP" i="1">
                          <a:latin typeface="Cambria Math" charset="0"/>
                          <a:ea typeface="Cambria Math" charset="0"/>
                          <a:cs typeface="Cambria Math" charset="0"/>
                        </a:rPr>
                        <m:t>−360</m:t>
                      </m:r>
                      <m:r>
                        <a:rPr kumimoji="1" lang="en-US" altLang="ja-JP" sz="2800" b="0" i="1" smtClean="0">
                          <a:latin typeface="Cambria Math" charset="0"/>
                          <a:ea typeface="Cambria Math" charset="0"/>
                          <a:cs typeface="Cambria Math" charset="0"/>
                        </a:rPr>
                        <m:t>=2</m:t>
                      </m:r>
                      <m:r>
                        <a:rPr kumimoji="1" lang="en-US" altLang="ja-JP" sz="2800" b="0" i="1" smtClean="0">
                          <a:latin typeface="Cambria Math" charset="0"/>
                          <a:ea typeface="Cambria Math" charset="0"/>
                          <a:cs typeface="Cambria Math" charset="0"/>
                        </a:rPr>
                        <m:t>𝜑</m:t>
                      </m:r>
                      <m:r>
                        <a:rPr kumimoji="1" lang="en-US" altLang="ja-JP" sz="2800" b="0" i="1" smtClean="0">
                          <a:latin typeface="Cambria Math" charset="0"/>
                          <a:ea typeface="Cambria Math" charset="0"/>
                          <a:cs typeface="Cambria Math" charset="0"/>
                        </a:rPr>
                        <m:t>−40</m:t>
                      </m:r>
                    </m:oMath>
                  </m:oMathPara>
                </a14:m>
                <a:endParaRPr kumimoji="1" lang="ja-JP" altLang="en-US" sz="2800" dirty="0"/>
              </a:p>
              <a:p>
                <a:endParaRPr lang="en-JP" dirty="0"/>
              </a:p>
              <a:p>
                <a:r>
                  <a:rPr lang="en-JP" dirty="0"/>
                  <a:t>この時の生産性、</a:t>
                </a:r>
                <a:r>
                  <a:rPr kumimoji="1" lang="en-US" altLang="ja-JP" dirty="0">
                    <a:ea typeface="Cambria Math" charset="0"/>
                  </a:rPr>
                  <a:t> </a:t>
                </a:r>
                <a14:m>
                  <m:oMath xmlns:m="http://schemas.openxmlformats.org/officeDocument/2006/math">
                    <m:sSup>
                      <m:sSupPr>
                        <m:ctrlPr>
                          <a:rPr kumimoji="1" lang="en-US" altLang="ja-JP" i="1">
                            <a:latin typeface="Cambria Math" panose="02040503050406030204" pitchFamily="18" charset="0"/>
                            <a:ea typeface="Cambria Math" charset="0"/>
                          </a:rPr>
                        </m:ctrlPr>
                      </m:sSupPr>
                      <m:e>
                        <m:r>
                          <a:rPr kumimoji="1" lang="en-US" altLang="ja-JP" i="1">
                            <a:latin typeface="Cambria Math" charset="0"/>
                            <a:ea typeface="Cambria Math" charset="0"/>
                            <a:cs typeface="Cambria Math" charset="0"/>
                          </a:rPr>
                          <m:t>𝜑</m:t>
                        </m:r>
                      </m:e>
                      <m:sup>
                        <m:r>
                          <a:rPr kumimoji="1" lang="en-US" altLang="ja-JP" b="0" i="1" smtClean="0">
                            <a:latin typeface="Cambria Math" panose="02040503050406030204" pitchFamily="18" charset="0"/>
                            <a:ea typeface="Cambria Math" charset="0"/>
                          </a:rPr>
                          <m:t>𝐼</m:t>
                        </m:r>
                      </m:sup>
                    </m:sSup>
                    <m:r>
                      <a:rPr kumimoji="1" lang="en-US" altLang="ja-JP" i="1">
                        <a:latin typeface="Cambria Math" panose="02040503050406030204" pitchFamily="18" charset="0"/>
                        <a:ea typeface="Cambria Math" charset="0"/>
                        <a:cs typeface="Cambria Math" charset="0"/>
                      </a:rPr>
                      <m:t>=</m:t>
                    </m:r>
                    <m:r>
                      <a:rPr kumimoji="1" lang="en-US" altLang="ja-JP" b="0" i="1" smtClean="0">
                        <a:latin typeface="Cambria Math" panose="02040503050406030204" pitchFamily="18" charset="0"/>
                        <a:ea typeface="Cambria Math" charset="0"/>
                        <a:cs typeface="Cambria Math" charset="0"/>
                      </a:rPr>
                      <m:t>40</m:t>
                    </m:r>
                  </m:oMath>
                </a14:m>
                <a:r>
                  <a:rPr lang="en-JP" dirty="0"/>
                  <a:t>。（</a:t>
                </a:r>
                <a:r>
                  <a:rPr lang="en-US" dirty="0"/>
                  <a:t>FDI</a:t>
                </a:r>
                <a:r>
                  <a:rPr lang="zh-CN" altLang="en-US" dirty="0"/>
                  <a:t>閾値</a:t>
                </a:r>
                <a:r>
                  <a:rPr lang="en-JP" dirty="0"/>
                  <a:t>）</a:t>
                </a:r>
              </a:p>
              <a:p>
                <a:pPr marL="0" indent="0">
                  <a:buNone/>
                </a:pPr>
                <a:r>
                  <a:rPr lang="en-JP" dirty="0">
                    <a:sym typeface="Wingdings" pitchFamily="2" charset="2"/>
                  </a:rPr>
                  <a:t></a:t>
                </a:r>
                <a:r>
                  <a:rPr lang="zh-CN" altLang="en-US" dirty="0">
                    <a:sym typeface="Wingdings" pitchFamily="2" charset="2"/>
                  </a:rPr>
                  <a:t>生産性</a:t>
                </a:r>
                <a:r>
                  <a:rPr lang="ja-JP" altLang="en-US">
                    <a:sym typeface="Wingdings" pitchFamily="2" charset="2"/>
                  </a:rPr>
                  <a:t>が </a:t>
                </a:r>
                <a:r>
                  <a:rPr lang="en-US" altLang="ja-JP" dirty="0">
                    <a:sym typeface="Wingdings" pitchFamily="2" charset="2"/>
                  </a:rPr>
                  <a:t>40 </a:t>
                </a:r>
                <a:r>
                  <a:rPr lang="ja-JP" altLang="en-US">
                    <a:sym typeface="Wingdings" pitchFamily="2" charset="2"/>
                  </a:rPr>
                  <a:t>を</a:t>
                </a:r>
                <a:r>
                  <a:rPr lang="zh-CN" altLang="en-US" dirty="0">
                    <a:sym typeface="Wingdings" pitchFamily="2" charset="2"/>
                  </a:rPr>
                  <a:t>超</a:t>
                </a:r>
                <a:r>
                  <a:rPr lang="ja-JP" altLang="en-US">
                    <a:sym typeface="Wingdings" pitchFamily="2" charset="2"/>
                  </a:rPr>
                  <a:t>える</a:t>
                </a:r>
                <a:r>
                  <a:rPr lang="zh-CN" altLang="en-US" dirty="0">
                    <a:sym typeface="Wingdings" pitchFamily="2" charset="2"/>
                  </a:rPr>
                  <a:t>企業</a:t>
                </a:r>
                <a:r>
                  <a:rPr lang="ja-JP" altLang="en-US">
                    <a:sym typeface="Wingdings" pitchFamily="2" charset="2"/>
                  </a:rPr>
                  <a:t>は，</a:t>
                </a:r>
                <a:r>
                  <a:rPr lang="zh-CN" altLang="en-US" dirty="0">
                    <a:sym typeface="Wingdings" pitchFamily="2" charset="2"/>
                  </a:rPr>
                  <a:t>輸出</a:t>
                </a:r>
                <a:r>
                  <a:rPr lang="ja-JP" altLang="en-US">
                    <a:sym typeface="Wingdings" pitchFamily="2" charset="2"/>
                  </a:rPr>
                  <a:t>ではなく </a:t>
                </a:r>
                <a:r>
                  <a:rPr lang="en-US" dirty="0">
                    <a:sym typeface="Wingdings" pitchFamily="2" charset="2"/>
                  </a:rPr>
                  <a:t>FDI </a:t>
                </a:r>
                <a:r>
                  <a:rPr lang="ja-JP" altLang="en-US">
                    <a:sym typeface="Wingdings" pitchFamily="2" charset="2"/>
                  </a:rPr>
                  <a:t>を</a:t>
                </a:r>
                <a:r>
                  <a:rPr lang="zh-CN" altLang="en-US" dirty="0">
                    <a:sym typeface="Wingdings" pitchFamily="2" charset="2"/>
                  </a:rPr>
                  <a:t>選択</a:t>
                </a:r>
                <a:endParaRPr lang="en-JP" dirty="0"/>
              </a:p>
            </p:txBody>
          </p:sp>
        </mc:Choice>
        <mc:Fallback xmlns="">
          <p:sp>
            <p:nvSpPr>
              <p:cNvPr id="3" name="Content Placeholder 2">
                <a:extLst>
                  <a:ext uri="{FF2B5EF4-FFF2-40B4-BE49-F238E27FC236}">
                    <a16:creationId xmlns:a16="http://schemas.microsoft.com/office/drawing/2014/main" id="{D409CB77-65DE-8F98-EE3F-24146E42A103}"/>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JP">
                    <a:noFill/>
                  </a:rPr>
                  <a:t> </a:t>
                </a:r>
              </a:p>
            </p:txBody>
          </p:sp>
        </mc:Fallback>
      </mc:AlternateContent>
      <p:sp>
        <p:nvSpPr>
          <p:cNvPr id="4" name="Slide Number Placeholder 3">
            <a:extLst>
              <a:ext uri="{FF2B5EF4-FFF2-40B4-BE49-F238E27FC236}">
                <a16:creationId xmlns:a16="http://schemas.microsoft.com/office/drawing/2014/main" id="{400B02F2-8315-11AB-6171-88D058875456}"/>
              </a:ext>
            </a:extLst>
          </p:cNvPr>
          <p:cNvSpPr>
            <a:spLocks noGrp="1"/>
          </p:cNvSpPr>
          <p:nvPr>
            <p:ph type="sldNum" sz="quarter" idx="12"/>
          </p:nvPr>
        </p:nvSpPr>
        <p:spPr/>
        <p:txBody>
          <a:bodyPr/>
          <a:lstStyle/>
          <a:p>
            <a:fld id="{A0B73B5B-4D98-3640-AE9D-0B488B8E4F8B}" type="slidenum">
              <a:rPr lang="en-JP" smtClean="0"/>
              <a:t>21</a:t>
            </a:fld>
            <a:endParaRPr lang="en-JP"/>
          </a:p>
        </p:txBody>
      </p:sp>
    </p:spTree>
    <p:extLst>
      <p:ext uri="{BB962C8B-B14F-4D97-AF65-F5344CB8AC3E}">
        <p14:creationId xmlns:p14="http://schemas.microsoft.com/office/powerpoint/2010/main" val="2477302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80DCAE-5A18-C66E-88A5-3A9A5285F625}"/>
              </a:ext>
            </a:extLst>
          </p:cNvPr>
          <p:cNvSpPr>
            <a:spLocks noGrp="1"/>
          </p:cNvSpPr>
          <p:nvPr>
            <p:ph type="sldNum" sz="quarter" idx="12"/>
          </p:nvPr>
        </p:nvSpPr>
        <p:spPr/>
        <p:txBody>
          <a:bodyPr/>
          <a:lstStyle/>
          <a:p>
            <a:fld id="{A0B73B5B-4D98-3640-AE9D-0B488B8E4F8B}" type="slidenum">
              <a:rPr lang="en-JP" smtClean="0"/>
              <a:t>22</a:t>
            </a:fld>
            <a:endParaRPr lang="en-JP"/>
          </a:p>
        </p:txBody>
      </p:sp>
      <p:pic>
        <p:nvPicPr>
          <p:cNvPr id="4" name="Picture 3" descr="Diagram&#10;&#10;Description automatically generated">
            <a:extLst>
              <a:ext uri="{FF2B5EF4-FFF2-40B4-BE49-F238E27FC236}">
                <a16:creationId xmlns:a16="http://schemas.microsoft.com/office/drawing/2014/main" id="{0392D585-4723-75E9-A1AA-979FB2C3891F}"/>
              </a:ext>
            </a:extLst>
          </p:cNvPr>
          <p:cNvPicPr>
            <a:picLocks noChangeAspect="1"/>
          </p:cNvPicPr>
          <p:nvPr/>
        </p:nvPicPr>
        <p:blipFill>
          <a:blip r:embed="rId2"/>
          <a:stretch>
            <a:fillRect/>
          </a:stretch>
        </p:blipFill>
        <p:spPr>
          <a:xfrm>
            <a:off x="2025650" y="266700"/>
            <a:ext cx="7772400" cy="6038463"/>
          </a:xfrm>
          <a:prstGeom prst="rect">
            <a:avLst/>
          </a:prstGeom>
        </p:spPr>
      </p:pic>
      <p:sp>
        <p:nvSpPr>
          <p:cNvPr id="3" name="TextBox 2">
            <a:extLst>
              <a:ext uri="{FF2B5EF4-FFF2-40B4-BE49-F238E27FC236}">
                <a16:creationId xmlns:a16="http://schemas.microsoft.com/office/drawing/2014/main" id="{0835916B-4E8C-91CD-1985-179EB1F4267E}"/>
              </a:ext>
            </a:extLst>
          </p:cNvPr>
          <p:cNvSpPr txBox="1"/>
          <p:nvPr/>
        </p:nvSpPr>
        <p:spPr>
          <a:xfrm>
            <a:off x="6412675" y="2814451"/>
            <a:ext cx="418704" cy="369332"/>
          </a:xfrm>
          <a:prstGeom prst="rect">
            <a:avLst/>
          </a:prstGeom>
          <a:noFill/>
        </p:spPr>
        <p:txBody>
          <a:bodyPr wrap="none" rtlCol="0">
            <a:spAutoFit/>
          </a:bodyPr>
          <a:lstStyle/>
          <a:p>
            <a:r>
              <a:rPr lang="en-JP" dirty="0"/>
              <a:t>36</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5BB5ADC1-3588-ECBD-F8B2-EC09AA689D95}"/>
                  </a:ext>
                </a:extLst>
              </p14:cNvPr>
              <p14:cNvContentPartPr/>
              <p14:nvPr/>
            </p14:nvContentPartPr>
            <p14:xfrm>
              <a:off x="6841103" y="1775992"/>
              <a:ext cx="2064960" cy="69840"/>
            </p14:xfrm>
          </p:contentPart>
        </mc:Choice>
        <mc:Fallback xmlns="">
          <p:pic>
            <p:nvPicPr>
              <p:cNvPr id="5" name="Ink 4">
                <a:extLst>
                  <a:ext uri="{FF2B5EF4-FFF2-40B4-BE49-F238E27FC236}">
                    <a16:creationId xmlns:a16="http://schemas.microsoft.com/office/drawing/2014/main" id="{5BB5ADC1-3588-ECBD-F8B2-EC09AA689D95}"/>
                  </a:ext>
                </a:extLst>
              </p:cNvPr>
              <p:cNvPicPr/>
              <p:nvPr/>
            </p:nvPicPr>
            <p:blipFill>
              <a:blip r:embed="rId4"/>
              <a:stretch>
                <a:fillRect/>
              </a:stretch>
            </p:blipFill>
            <p:spPr>
              <a:xfrm>
                <a:off x="6805103" y="1704352"/>
                <a:ext cx="213660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CF348D94-5E1D-299F-4D4A-3F54511C0E96}"/>
                  </a:ext>
                </a:extLst>
              </p14:cNvPr>
              <p14:cNvContentPartPr/>
              <p14:nvPr/>
            </p14:nvContentPartPr>
            <p14:xfrm>
              <a:off x="3025463" y="1997032"/>
              <a:ext cx="4687560" cy="3791520"/>
            </p14:xfrm>
          </p:contentPart>
        </mc:Choice>
        <mc:Fallback xmlns="">
          <p:pic>
            <p:nvPicPr>
              <p:cNvPr id="6" name="Ink 5">
                <a:extLst>
                  <a:ext uri="{FF2B5EF4-FFF2-40B4-BE49-F238E27FC236}">
                    <a16:creationId xmlns:a16="http://schemas.microsoft.com/office/drawing/2014/main" id="{CF348D94-5E1D-299F-4D4A-3F54511C0E96}"/>
                  </a:ext>
                </a:extLst>
              </p:cNvPr>
              <p:cNvPicPr/>
              <p:nvPr/>
            </p:nvPicPr>
            <p:blipFill>
              <a:blip r:embed="rId6"/>
              <a:stretch>
                <a:fillRect/>
              </a:stretch>
            </p:blipFill>
            <p:spPr>
              <a:xfrm>
                <a:off x="2989823" y="1925392"/>
                <a:ext cx="4759200" cy="3935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6AE20229-9FD6-FCCC-BAA2-F2CFBBA5CBD6}"/>
                  </a:ext>
                </a:extLst>
              </p14:cNvPr>
              <p14:cNvContentPartPr/>
              <p14:nvPr/>
            </p14:nvContentPartPr>
            <p14:xfrm>
              <a:off x="3258743" y="2319592"/>
              <a:ext cx="5006520" cy="1351440"/>
            </p14:xfrm>
          </p:contentPart>
        </mc:Choice>
        <mc:Fallback xmlns="">
          <p:pic>
            <p:nvPicPr>
              <p:cNvPr id="7" name="Ink 6">
                <a:extLst>
                  <a:ext uri="{FF2B5EF4-FFF2-40B4-BE49-F238E27FC236}">
                    <a16:creationId xmlns:a16="http://schemas.microsoft.com/office/drawing/2014/main" id="{6AE20229-9FD6-FCCC-BAA2-F2CFBBA5CBD6}"/>
                  </a:ext>
                </a:extLst>
              </p:cNvPr>
              <p:cNvPicPr/>
              <p:nvPr/>
            </p:nvPicPr>
            <p:blipFill>
              <a:blip r:embed="rId8"/>
              <a:stretch>
                <a:fillRect/>
              </a:stretch>
            </p:blipFill>
            <p:spPr>
              <a:xfrm>
                <a:off x="3223103" y="2247592"/>
                <a:ext cx="5078160" cy="1495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9B98D065-40E5-C3FE-E781-05BBCDC226FC}"/>
                  </a:ext>
                </a:extLst>
              </p14:cNvPr>
              <p14:cNvContentPartPr/>
              <p14:nvPr/>
            </p14:nvContentPartPr>
            <p14:xfrm>
              <a:off x="8235383" y="2264512"/>
              <a:ext cx="972000" cy="12960"/>
            </p14:xfrm>
          </p:contentPart>
        </mc:Choice>
        <mc:Fallback xmlns="">
          <p:pic>
            <p:nvPicPr>
              <p:cNvPr id="8" name="Ink 7">
                <a:extLst>
                  <a:ext uri="{FF2B5EF4-FFF2-40B4-BE49-F238E27FC236}">
                    <a16:creationId xmlns:a16="http://schemas.microsoft.com/office/drawing/2014/main" id="{9B98D065-40E5-C3FE-E781-05BBCDC226FC}"/>
                  </a:ext>
                </a:extLst>
              </p:cNvPr>
              <p:cNvPicPr/>
              <p:nvPr/>
            </p:nvPicPr>
            <p:blipFill>
              <a:blip r:embed="rId10"/>
              <a:stretch>
                <a:fillRect/>
              </a:stretch>
            </p:blipFill>
            <p:spPr>
              <a:xfrm>
                <a:off x="8199743" y="2192872"/>
                <a:ext cx="104364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AADA91EC-1CEB-2D62-57B7-D616F60D591F}"/>
                  </a:ext>
                </a:extLst>
              </p14:cNvPr>
              <p14:cNvContentPartPr/>
              <p14:nvPr/>
            </p14:nvContentPartPr>
            <p14:xfrm>
              <a:off x="7380383" y="2272792"/>
              <a:ext cx="1175760" cy="232920"/>
            </p14:xfrm>
          </p:contentPart>
        </mc:Choice>
        <mc:Fallback xmlns="">
          <p:pic>
            <p:nvPicPr>
              <p:cNvPr id="9" name="Ink 8">
                <a:extLst>
                  <a:ext uri="{FF2B5EF4-FFF2-40B4-BE49-F238E27FC236}">
                    <a16:creationId xmlns:a16="http://schemas.microsoft.com/office/drawing/2014/main" id="{AADA91EC-1CEB-2D62-57B7-D616F60D591F}"/>
                  </a:ext>
                </a:extLst>
              </p:cNvPr>
              <p:cNvPicPr/>
              <p:nvPr/>
            </p:nvPicPr>
            <p:blipFill>
              <a:blip r:embed="rId12"/>
              <a:stretch>
                <a:fillRect/>
              </a:stretch>
            </p:blipFill>
            <p:spPr>
              <a:xfrm>
                <a:off x="7344383" y="2201152"/>
                <a:ext cx="1247400" cy="3765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BD3BA9F0-C094-5B34-935C-4ACEDA8F0D49}"/>
                  </a:ext>
                </a:extLst>
              </p14:cNvPr>
              <p14:cNvContentPartPr/>
              <p14:nvPr/>
            </p14:nvContentPartPr>
            <p14:xfrm>
              <a:off x="7702943" y="2232832"/>
              <a:ext cx="978840" cy="154080"/>
            </p14:xfrm>
          </p:contentPart>
        </mc:Choice>
        <mc:Fallback xmlns="">
          <p:pic>
            <p:nvPicPr>
              <p:cNvPr id="10" name="Ink 9">
                <a:extLst>
                  <a:ext uri="{FF2B5EF4-FFF2-40B4-BE49-F238E27FC236}">
                    <a16:creationId xmlns:a16="http://schemas.microsoft.com/office/drawing/2014/main" id="{BD3BA9F0-C094-5B34-935C-4ACEDA8F0D49}"/>
                  </a:ext>
                </a:extLst>
              </p:cNvPr>
              <p:cNvPicPr/>
              <p:nvPr/>
            </p:nvPicPr>
            <p:blipFill>
              <a:blip r:embed="rId14"/>
              <a:stretch>
                <a:fillRect/>
              </a:stretch>
            </p:blipFill>
            <p:spPr>
              <a:xfrm>
                <a:off x="7666943" y="2160832"/>
                <a:ext cx="105048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DE3CD346-E65F-1D0C-AFF3-95C46A5F1253}"/>
                  </a:ext>
                </a:extLst>
              </p14:cNvPr>
              <p14:cNvContentPartPr/>
              <p14:nvPr/>
            </p14:nvContentPartPr>
            <p14:xfrm>
              <a:off x="7016063" y="2699392"/>
              <a:ext cx="1585440" cy="956880"/>
            </p14:xfrm>
          </p:contentPart>
        </mc:Choice>
        <mc:Fallback xmlns="">
          <p:pic>
            <p:nvPicPr>
              <p:cNvPr id="11" name="Ink 10">
                <a:extLst>
                  <a:ext uri="{FF2B5EF4-FFF2-40B4-BE49-F238E27FC236}">
                    <a16:creationId xmlns:a16="http://schemas.microsoft.com/office/drawing/2014/main" id="{DE3CD346-E65F-1D0C-AFF3-95C46A5F1253}"/>
                  </a:ext>
                </a:extLst>
              </p:cNvPr>
              <p:cNvPicPr/>
              <p:nvPr/>
            </p:nvPicPr>
            <p:blipFill>
              <a:blip r:embed="rId16"/>
              <a:stretch>
                <a:fillRect/>
              </a:stretch>
            </p:blipFill>
            <p:spPr>
              <a:xfrm>
                <a:off x="6980063" y="2627392"/>
                <a:ext cx="1657080" cy="11005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Ink 11">
                <a:extLst>
                  <a:ext uri="{FF2B5EF4-FFF2-40B4-BE49-F238E27FC236}">
                    <a16:creationId xmlns:a16="http://schemas.microsoft.com/office/drawing/2014/main" id="{950E0311-B2CD-05CB-345B-CEA3931359D8}"/>
                  </a:ext>
                </a:extLst>
              </p14:cNvPr>
              <p14:cNvContentPartPr/>
              <p14:nvPr/>
            </p14:nvContentPartPr>
            <p14:xfrm>
              <a:off x="5814383" y="2930512"/>
              <a:ext cx="1255680" cy="1099800"/>
            </p14:xfrm>
          </p:contentPart>
        </mc:Choice>
        <mc:Fallback xmlns="">
          <p:pic>
            <p:nvPicPr>
              <p:cNvPr id="12" name="Ink 11">
                <a:extLst>
                  <a:ext uri="{FF2B5EF4-FFF2-40B4-BE49-F238E27FC236}">
                    <a16:creationId xmlns:a16="http://schemas.microsoft.com/office/drawing/2014/main" id="{950E0311-B2CD-05CB-345B-CEA3931359D8}"/>
                  </a:ext>
                </a:extLst>
              </p:cNvPr>
              <p:cNvPicPr/>
              <p:nvPr/>
            </p:nvPicPr>
            <p:blipFill>
              <a:blip r:embed="rId18"/>
              <a:stretch>
                <a:fillRect/>
              </a:stretch>
            </p:blipFill>
            <p:spPr>
              <a:xfrm>
                <a:off x="5778743" y="2858512"/>
                <a:ext cx="1327320" cy="12434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 name="Ink 12">
                <a:extLst>
                  <a:ext uri="{FF2B5EF4-FFF2-40B4-BE49-F238E27FC236}">
                    <a16:creationId xmlns:a16="http://schemas.microsoft.com/office/drawing/2014/main" id="{9D00EBFA-4CA4-0B12-25BB-2303FF3D99B4}"/>
                  </a:ext>
                </a:extLst>
              </p14:cNvPr>
              <p14:cNvContentPartPr/>
              <p14:nvPr/>
            </p14:nvContentPartPr>
            <p14:xfrm>
              <a:off x="3249023" y="1291792"/>
              <a:ext cx="2703960" cy="2113200"/>
            </p14:xfrm>
          </p:contentPart>
        </mc:Choice>
        <mc:Fallback xmlns="">
          <p:pic>
            <p:nvPicPr>
              <p:cNvPr id="13" name="Ink 12">
                <a:extLst>
                  <a:ext uri="{FF2B5EF4-FFF2-40B4-BE49-F238E27FC236}">
                    <a16:creationId xmlns:a16="http://schemas.microsoft.com/office/drawing/2014/main" id="{9D00EBFA-4CA4-0B12-25BB-2303FF3D99B4}"/>
                  </a:ext>
                </a:extLst>
              </p:cNvPr>
              <p:cNvPicPr/>
              <p:nvPr/>
            </p:nvPicPr>
            <p:blipFill>
              <a:blip r:embed="rId20"/>
              <a:stretch>
                <a:fillRect/>
              </a:stretch>
            </p:blipFill>
            <p:spPr>
              <a:xfrm>
                <a:off x="3213023" y="1219792"/>
                <a:ext cx="2775600" cy="2256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4" name="Ink 13">
                <a:extLst>
                  <a:ext uri="{FF2B5EF4-FFF2-40B4-BE49-F238E27FC236}">
                    <a16:creationId xmlns:a16="http://schemas.microsoft.com/office/drawing/2014/main" id="{886D8DF2-6919-5641-9E14-73653EFC0AD5}"/>
                  </a:ext>
                </a:extLst>
              </p14:cNvPr>
              <p14:cNvContentPartPr/>
              <p14:nvPr/>
            </p14:nvContentPartPr>
            <p14:xfrm>
              <a:off x="5002943" y="1082992"/>
              <a:ext cx="833040" cy="4320"/>
            </p14:xfrm>
          </p:contentPart>
        </mc:Choice>
        <mc:Fallback xmlns="">
          <p:pic>
            <p:nvPicPr>
              <p:cNvPr id="14" name="Ink 13">
                <a:extLst>
                  <a:ext uri="{FF2B5EF4-FFF2-40B4-BE49-F238E27FC236}">
                    <a16:creationId xmlns:a16="http://schemas.microsoft.com/office/drawing/2014/main" id="{886D8DF2-6919-5641-9E14-73653EFC0AD5}"/>
                  </a:ext>
                </a:extLst>
              </p:cNvPr>
              <p:cNvPicPr/>
              <p:nvPr/>
            </p:nvPicPr>
            <p:blipFill>
              <a:blip r:embed="rId22"/>
              <a:stretch>
                <a:fillRect/>
              </a:stretch>
            </p:blipFill>
            <p:spPr>
              <a:xfrm>
                <a:off x="4966943" y="1010992"/>
                <a:ext cx="90468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 name="Ink 14">
                <a:extLst>
                  <a:ext uri="{FF2B5EF4-FFF2-40B4-BE49-F238E27FC236}">
                    <a16:creationId xmlns:a16="http://schemas.microsoft.com/office/drawing/2014/main" id="{880A48CB-2511-A4FF-B8D8-01A085961A61}"/>
                  </a:ext>
                </a:extLst>
              </p14:cNvPr>
              <p14:cNvContentPartPr/>
              <p14:nvPr/>
            </p14:nvContentPartPr>
            <p14:xfrm>
              <a:off x="3861383" y="2913232"/>
              <a:ext cx="64440" cy="1719360"/>
            </p14:xfrm>
          </p:contentPart>
        </mc:Choice>
        <mc:Fallback xmlns="">
          <p:pic>
            <p:nvPicPr>
              <p:cNvPr id="15" name="Ink 14">
                <a:extLst>
                  <a:ext uri="{FF2B5EF4-FFF2-40B4-BE49-F238E27FC236}">
                    <a16:creationId xmlns:a16="http://schemas.microsoft.com/office/drawing/2014/main" id="{880A48CB-2511-A4FF-B8D8-01A085961A61}"/>
                  </a:ext>
                </a:extLst>
              </p:cNvPr>
              <p:cNvPicPr/>
              <p:nvPr/>
            </p:nvPicPr>
            <p:blipFill>
              <a:blip r:embed="rId24"/>
              <a:stretch>
                <a:fillRect/>
              </a:stretch>
            </p:blipFill>
            <p:spPr>
              <a:xfrm>
                <a:off x="3825743" y="2841232"/>
                <a:ext cx="136080" cy="1863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6" name="Ink 15">
                <a:extLst>
                  <a:ext uri="{FF2B5EF4-FFF2-40B4-BE49-F238E27FC236}">
                    <a16:creationId xmlns:a16="http://schemas.microsoft.com/office/drawing/2014/main" id="{876A2942-B1AC-AB17-7FF2-3D5BB435CDC8}"/>
                  </a:ext>
                </a:extLst>
              </p14:cNvPr>
              <p14:cNvContentPartPr/>
              <p14:nvPr/>
            </p14:nvContentPartPr>
            <p14:xfrm>
              <a:off x="3900983" y="4662832"/>
              <a:ext cx="1930680" cy="74160"/>
            </p14:xfrm>
          </p:contentPart>
        </mc:Choice>
        <mc:Fallback xmlns="">
          <p:pic>
            <p:nvPicPr>
              <p:cNvPr id="16" name="Ink 15">
                <a:extLst>
                  <a:ext uri="{FF2B5EF4-FFF2-40B4-BE49-F238E27FC236}">
                    <a16:creationId xmlns:a16="http://schemas.microsoft.com/office/drawing/2014/main" id="{876A2942-B1AC-AB17-7FF2-3D5BB435CDC8}"/>
                  </a:ext>
                </a:extLst>
              </p:cNvPr>
              <p:cNvPicPr/>
              <p:nvPr/>
            </p:nvPicPr>
            <p:blipFill>
              <a:blip r:embed="rId26"/>
              <a:stretch>
                <a:fillRect/>
              </a:stretch>
            </p:blipFill>
            <p:spPr>
              <a:xfrm>
                <a:off x="3865343" y="4591192"/>
                <a:ext cx="2002320" cy="217800"/>
              </a:xfrm>
              <a:prstGeom prst="rect">
                <a:avLst/>
              </a:prstGeom>
            </p:spPr>
          </p:pic>
        </mc:Fallback>
      </mc:AlternateContent>
    </p:spTree>
    <p:extLst>
      <p:ext uri="{BB962C8B-B14F-4D97-AF65-F5344CB8AC3E}">
        <p14:creationId xmlns:p14="http://schemas.microsoft.com/office/powerpoint/2010/main" val="560134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AFD98-989F-8E4B-712C-1823B084B3BD}"/>
              </a:ext>
            </a:extLst>
          </p:cNvPr>
          <p:cNvSpPr>
            <a:spLocks noGrp="1"/>
          </p:cNvSpPr>
          <p:nvPr>
            <p:ph type="title"/>
          </p:nvPr>
        </p:nvSpPr>
        <p:spPr/>
        <p:txBody>
          <a:bodyPr/>
          <a:lstStyle/>
          <a:p>
            <a:r>
              <a:rPr lang="en-JP" dirty="0"/>
              <a:t>生産性順序</a:t>
            </a:r>
          </a:p>
        </p:txBody>
      </p:sp>
      <p:sp>
        <p:nvSpPr>
          <p:cNvPr id="3" name="Slide Number Placeholder 2">
            <a:extLst>
              <a:ext uri="{FF2B5EF4-FFF2-40B4-BE49-F238E27FC236}">
                <a16:creationId xmlns:a16="http://schemas.microsoft.com/office/drawing/2014/main" id="{2ACE0195-DE12-7302-5A79-373CA4B9BA7D}"/>
              </a:ext>
            </a:extLst>
          </p:cNvPr>
          <p:cNvSpPr>
            <a:spLocks noGrp="1"/>
          </p:cNvSpPr>
          <p:nvPr>
            <p:ph type="sldNum" sz="quarter" idx="12"/>
          </p:nvPr>
        </p:nvSpPr>
        <p:spPr/>
        <p:txBody>
          <a:bodyPr/>
          <a:lstStyle/>
          <a:p>
            <a:fld id="{A0B73B5B-4D98-3640-AE9D-0B488B8E4F8B}" type="slidenum">
              <a:rPr lang="en-JP" smtClean="0"/>
              <a:t>23</a:t>
            </a:fld>
            <a:endParaRPr lang="en-JP"/>
          </a:p>
        </p:txBody>
      </p:sp>
      <p:cxnSp>
        <p:nvCxnSpPr>
          <p:cNvPr id="4" name="直線コネクタ 4">
            <a:extLst>
              <a:ext uri="{FF2B5EF4-FFF2-40B4-BE49-F238E27FC236}">
                <a16:creationId xmlns:a16="http://schemas.microsoft.com/office/drawing/2014/main" id="{733EA0E5-6883-244D-AA17-8DB9EB6220F5}"/>
              </a:ext>
            </a:extLst>
          </p:cNvPr>
          <p:cNvCxnSpPr/>
          <p:nvPr/>
        </p:nvCxnSpPr>
        <p:spPr>
          <a:xfrm>
            <a:off x="1567209" y="2478387"/>
            <a:ext cx="0" cy="34119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矢印コネクタ 6">
            <a:extLst>
              <a:ext uri="{FF2B5EF4-FFF2-40B4-BE49-F238E27FC236}">
                <a16:creationId xmlns:a16="http://schemas.microsoft.com/office/drawing/2014/main" id="{EBA7C613-13C8-4BBD-D788-0A921D236D5F}"/>
              </a:ext>
            </a:extLst>
          </p:cNvPr>
          <p:cNvCxnSpPr/>
          <p:nvPr/>
        </p:nvCxnSpPr>
        <p:spPr>
          <a:xfrm flipV="1">
            <a:off x="1567209" y="5877108"/>
            <a:ext cx="6917635" cy="132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コネクタ 7">
            <a:extLst>
              <a:ext uri="{FF2B5EF4-FFF2-40B4-BE49-F238E27FC236}">
                <a16:creationId xmlns:a16="http://schemas.microsoft.com/office/drawing/2014/main" id="{9C6FBFC4-400D-893A-819A-FD829F81FBE8}"/>
              </a:ext>
            </a:extLst>
          </p:cNvPr>
          <p:cNvCxnSpPr/>
          <p:nvPr/>
        </p:nvCxnSpPr>
        <p:spPr>
          <a:xfrm>
            <a:off x="2453340" y="2478387"/>
            <a:ext cx="34895" cy="3411973"/>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7" name="直線コネクタ 8">
            <a:extLst>
              <a:ext uri="{FF2B5EF4-FFF2-40B4-BE49-F238E27FC236}">
                <a16:creationId xmlns:a16="http://schemas.microsoft.com/office/drawing/2014/main" id="{D24546F7-3B27-9C68-A997-A0E480DB28AC}"/>
              </a:ext>
            </a:extLst>
          </p:cNvPr>
          <p:cNvCxnSpPr/>
          <p:nvPr/>
        </p:nvCxnSpPr>
        <p:spPr>
          <a:xfrm>
            <a:off x="3625905" y="2531165"/>
            <a:ext cx="608" cy="33375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10">
            <a:extLst>
              <a:ext uri="{FF2B5EF4-FFF2-40B4-BE49-F238E27FC236}">
                <a16:creationId xmlns:a16="http://schemas.microsoft.com/office/drawing/2014/main" id="{D349CC22-BB95-D597-9656-06E48F614781}"/>
              </a:ext>
            </a:extLst>
          </p:cNvPr>
          <p:cNvCxnSpPr/>
          <p:nvPr/>
        </p:nvCxnSpPr>
        <p:spPr>
          <a:xfrm>
            <a:off x="5448991" y="2552815"/>
            <a:ext cx="19302" cy="33242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正方形/長方形 11">
            <a:extLst>
              <a:ext uri="{FF2B5EF4-FFF2-40B4-BE49-F238E27FC236}">
                <a16:creationId xmlns:a16="http://schemas.microsoft.com/office/drawing/2014/main" id="{FE4B2FB4-5119-D397-F2EF-8020C5912729}"/>
              </a:ext>
            </a:extLst>
          </p:cNvPr>
          <p:cNvSpPr/>
          <p:nvPr/>
        </p:nvSpPr>
        <p:spPr>
          <a:xfrm>
            <a:off x="8061879" y="5292333"/>
            <a:ext cx="1415772" cy="584775"/>
          </a:xfrm>
          <a:prstGeom prst="rect">
            <a:avLst/>
          </a:prstGeom>
        </p:spPr>
        <p:txBody>
          <a:bodyPr wrap="none">
            <a:spAutoFit/>
          </a:bodyPr>
          <a:lstStyle/>
          <a:p>
            <a:r>
              <a:rPr lang="ja-JP" altLang="en-US" sz="3200">
                <a:ea typeface="Cambria Math" charset="0"/>
                <a:cs typeface="Cambria Math" charset="0"/>
              </a:rPr>
              <a:t>生産性</a:t>
            </a:r>
            <a:endParaRPr lang="ja-JP" altLang="en-US" sz="3200" dirty="0"/>
          </a:p>
        </p:txBody>
      </p:sp>
      <p:sp>
        <p:nvSpPr>
          <p:cNvPr id="10" name="テキスト ボックス 13">
            <a:extLst>
              <a:ext uri="{FF2B5EF4-FFF2-40B4-BE49-F238E27FC236}">
                <a16:creationId xmlns:a16="http://schemas.microsoft.com/office/drawing/2014/main" id="{82A724BA-5F5C-3395-403E-6E5B8C758A79}"/>
              </a:ext>
            </a:extLst>
          </p:cNvPr>
          <p:cNvSpPr txBox="1"/>
          <p:nvPr/>
        </p:nvSpPr>
        <p:spPr>
          <a:xfrm>
            <a:off x="5295211" y="5883734"/>
            <a:ext cx="550151" cy="523220"/>
          </a:xfrm>
          <a:prstGeom prst="rect">
            <a:avLst/>
          </a:prstGeom>
          <a:noFill/>
        </p:spPr>
        <p:txBody>
          <a:bodyPr wrap="none" rtlCol="0">
            <a:spAutoFit/>
          </a:bodyPr>
          <a:lstStyle/>
          <a:p>
            <a:r>
              <a:rPr lang="en-US" altLang="ja-JP" sz="2800" dirty="0"/>
              <a:t>4</a:t>
            </a:r>
            <a:r>
              <a:rPr kumimoji="1" lang="en-US" altLang="ja-JP" sz="2800" dirty="0"/>
              <a:t>0</a:t>
            </a:r>
            <a:endParaRPr kumimoji="1" lang="ja-JP" altLang="en-US" sz="2800" dirty="0"/>
          </a:p>
        </p:txBody>
      </p:sp>
      <p:sp>
        <p:nvSpPr>
          <p:cNvPr id="11" name="テキスト ボックス 14">
            <a:extLst>
              <a:ext uri="{FF2B5EF4-FFF2-40B4-BE49-F238E27FC236}">
                <a16:creationId xmlns:a16="http://schemas.microsoft.com/office/drawing/2014/main" id="{8B10A665-A7A1-78E2-DAA8-2732218D50D1}"/>
              </a:ext>
            </a:extLst>
          </p:cNvPr>
          <p:cNvSpPr txBox="1"/>
          <p:nvPr/>
        </p:nvSpPr>
        <p:spPr>
          <a:xfrm>
            <a:off x="2269636" y="5877108"/>
            <a:ext cx="367408" cy="523220"/>
          </a:xfrm>
          <a:prstGeom prst="rect">
            <a:avLst/>
          </a:prstGeom>
          <a:noFill/>
        </p:spPr>
        <p:txBody>
          <a:bodyPr wrap="none" rtlCol="0">
            <a:spAutoFit/>
          </a:bodyPr>
          <a:lstStyle/>
          <a:p>
            <a:r>
              <a:rPr kumimoji="1" lang="en-US" altLang="ja-JP" sz="2800" dirty="0"/>
              <a:t>2</a:t>
            </a:r>
            <a:endParaRPr kumimoji="1" lang="ja-JP" altLang="en-US" sz="2800" dirty="0"/>
          </a:p>
        </p:txBody>
      </p:sp>
      <p:sp>
        <p:nvSpPr>
          <p:cNvPr id="12" name="テキスト ボックス 15">
            <a:extLst>
              <a:ext uri="{FF2B5EF4-FFF2-40B4-BE49-F238E27FC236}">
                <a16:creationId xmlns:a16="http://schemas.microsoft.com/office/drawing/2014/main" id="{974DA278-9BAE-0F28-EA6C-BEF8BD8687AC}"/>
              </a:ext>
            </a:extLst>
          </p:cNvPr>
          <p:cNvSpPr txBox="1"/>
          <p:nvPr/>
        </p:nvSpPr>
        <p:spPr>
          <a:xfrm>
            <a:off x="3342348" y="5877108"/>
            <a:ext cx="550151" cy="523220"/>
          </a:xfrm>
          <a:prstGeom prst="rect">
            <a:avLst/>
          </a:prstGeom>
          <a:noFill/>
        </p:spPr>
        <p:txBody>
          <a:bodyPr wrap="none" rtlCol="0">
            <a:spAutoFit/>
          </a:bodyPr>
          <a:lstStyle/>
          <a:p>
            <a:r>
              <a:rPr lang="en-US" altLang="ja-JP" sz="2800"/>
              <a:t>20</a:t>
            </a:r>
            <a:endParaRPr kumimoji="1" lang="ja-JP" altLang="en-US" sz="2800" dirty="0"/>
          </a:p>
        </p:txBody>
      </p:sp>
      <p:sp>
        <p:nvSpPr>
          <p:cNvPr id="13" name="テキスト ボックス 27">
            <a:extLst>
              <a:ext uri="{FF2B5EF4-FFF2-40B4-BE49-F238E27FC236}">
                <a16:creationId xmlns:a16="http://schemas.microsoft.com/office/drawing/2014/main" id="{775D568C-E7A0-4FF1-EF4A-B93CE1938626}"/>
              </a:ext>
            </a:extLst>
          </p:cNvPr>
          <p:cNvSpPr txBox="1"/>
          <p:nvPr/>
        </p:nvSpPr>
        <p:spPr>
          <a:xfrm>
            <a:off x="1656361" y="3941271"/>
            <a:ext cx="800219" cy="461665"/>
          </a:xfrm>
          <a:prstGeom prst="rect">
            <a:avLst/>
          </a:prstGeom>
          <a:noFill/>
        </p:spPr>
        <p:txBody>
          <a:bodyPr wrap="none" rtlCol="0">
            <a:spAutoFit/>
          </a:bodyPr>
          <a:lstStyle/>
          <a:p>
            <a:r>
              <a:rPr kumimoji="1" lang="ja-JP" altLang="en-US" sz="2400" dirty="0"/>
              <a:t>退出</a:t>
            </a:r>
          </a:p>
        </p:txBody>
      </p:sp>
      <p:sp>
        <p:nvSpPr>
          <p:cNvPr id="14" name="テキスト ボックス 33">
            <a:extLst>
              <a:ext uri="{FF2B5EF4-FFF2-40B4-BE49-F238E27FC236}">
                <a16:creationId xmlns:a16="http://schemas.microsoft.com/office/drawing/2014/main" id="{8E6F24A2-306C-648E-DFF4-9CF33F8C784E}"/>
              </a:ext>
            </a:extLst>
          </p:cNvPr>
          <p:cNvSpPr txBox="1"/>
          <p:nvPr/>
        </p:nvSpPr>
        <p:spPr>
          <a:xfrm>
            <a:off x="2594118" y="3943386"/>
            <a:ext cx="800219" cy="830997"/>
          </a:xfrm>
          <a:prstGeom prst="rect">
            <a:avLst/>
          </a:prstGeom>
          <a:noFill/>
        </p:spPr>
        <p:txBody>
          <a:bodyPr wrap="none" rtlCol="0">
            <a:spAutoFit/>
          </a:bodyPr>
          <a:lstStyle/>
          <a:p>
            <a:r>
              <a:rPr lang="ja-JP" altLang="en-US" sz="2400" dirty="0"/>
              <a:t>国内</a:t>
            </a:r>
            <a:endParaRPr lang="en-US" altLang="ja-JP" sz="2400" dirty="0"/>
          </a:p>
          <a:p>
            <a:r>
              <a:rPr lang="ja-JP" altLang="en-US" sz="2400" dirty="0"/>
              <a:t>のみ</a:t>
            </a:r>
            <a:endParaRPr kumimoji="1" lang="ja-JP" altLang="en-US" sz="2400" dirty="0"/>
          </a:p>
        </p:txBody>
      </p:sp>
      <p:sp>
        <p:nvSpPr>
          <p:cNvPr id="15" name="テキスト ボックス 26">
            <a:extLst>
              <a:ext uri="{FF2B5EF4-FFF2-40B4-BE49-F238E27FC236}">
                <a16:creationId xmlns:a16="http://schemas.microsoft.com/office/drawing/2014/main" id="{28120C84-29AD-EE5F-8528-A98D4F34D4C4}"/>
              </a:ext>
            </a:extLst>
          </p:cNvPr>
          <p:cNvSpPr txBox="1"/>
          <p:nvPr/>
        </p:nvSpPr>
        <p:spPr>
          <a:xfrm>
            <a:off x="3858081" y="3948813"/>
            <a:ext cx="800219" cy="1200329"/>
          </a:xfrm>
          <a:prstGeom prst="rect">
            <a:avLst/>
          </a:prstGeom>
          <a:noFill/>
        </p:spPr>
        <p:txBody>
          <a:bodyPr wrap="none" rtlCol="0">
            <a:spAutoFit/>
          </a:bodyPr>
          <a:lstStyle/>
          <a:p>
            <a:r>
              <a:rPr lang="ja-JP" altLang="en-US" sz="2400" dirty="0"/>
              <a:t>国内</a:t>
            </a:r>
            <a:endParaRPr lang="en-US" altLang="ja-JP" sz="2400" dirty="0"/>
          </a:p>
          <a:p>
            <a:r>
              <a:rPr lang="ja-JP" altLang="en-US" sz="2400" dirty="0"/>
              <a:t>＆</a:t>
            </a:r>
            <a:endParaRPr lang="en-US" altLang="ja-JP" sz="2400" dirty="0"/>
          </a:p>
          <a:p>
            <a:r>
              <a:rPr kumimoji="1" lang="ja-JP" altLang="en-US" sz="2400" dirty="0"/>
              <a:t>輸出</a:t>
            </a:r>
          </a:p>
        </p:txBody>
      </p:sp>
      <p:sp>
        <p:nvSpPr>
          <p:cNvPr id="16" name="テキスト ボックス 29">
            <a:extLst>
              <a:ext uri="{FF2B5EF4-FFF2-40B4-BE49-F238E27FC236}">
                <a16:creationId xmlns:a16="http://schemas.microsoft.com/office/drawing/2014/main" id="{D645296E-DFD0-1175-B68C-E1754D8D5464}"/>
              </a:ext>
            </a:extLst>
          </p:cNvPr>
          <p:cNvSpPr txBox="1"/>
          <p:nvPr/>
        </p:nvSpPr>
        <p:spPr>
          <a:xfrm>
            <a:off x="5725210" y="3941271"/>
            <a:ext cx="800219" cy="1200329"/>
          </a:xfrm>
          <a:prstGeom prst="rect">
            <a:avLst/>
          </a:prstGeom>
          <a:noFill/>
        </p:spPr>
        <p:txBody>
          <a:bodyPr wrap="none" rtlCol="0">
            <a:spAutoFit/>
          </a:bodyPr>
          <a:lstStyle/>
          <a:p>
            <a:r>
              <a:rPr lang="ja-JP" altLang="en-US" sz="2400" dirty="0"/>
              <a:t>国内</a:t>
            </a:r>
            <a:endParaRPr lang="en-US" altLang="ja-JP" sz="2400" dirty="0"/>
          </a:p>
          <a:p>
            <a:r>
              <a:rPr lang="ja-JP" altLang="en-US" sz="2400" dirty="0"/>
              <a:t>＆</a:t>
            </a:r>
            <a:endParaRPr lang="en-US" altLang="ja-JP" sz="2400" dirty="0"/>
          </a:p>
          <a:p>
            <a:r>
              <a:rPr lang="en-US" altLang="ja-JP" sz="2400" dirty="0"/>
              <a:t>FDI</a:t>
            </a:r>
            <a:endParaRPr kumimoji="1" lang="ja-JP" altLang="en-US" sz="2400" dirty="0"/>
          </a:p>
        </p:txBody>
      </p:sp>
      <p:sp>
        <p:nvSpPr>
          <p:cNvPr id="17" name="円/楕円 3">
            <a:extLst>
              <a:ext uri="{FF2B5EF4-FFF2-40B4-BE49-F238E27FC236}">
                <a16:creationId xmlns:a16="http://schemas.microsoft.com/office/drawing/2014/main" id="{5EC889C9-E6F4-0B4A-8337-2B18DE78989A}"/>
              </a:ext>
            </a:extLst>
          </p:cNvPr>
          <p:cNvSpPr/>
          <p:nvPr/>
        </p:nvSpPr>
        <p:spPr>
          <a:xfrm>
            <a:off x="5570286" y="3616071"/>
            <a:ext cx="1382083" cy="18181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5">
            <a:extLst>
              <a:ext uri="{FF2B5EF4-FFF2-40B4-BE49-F238E27FC236}">
                <a16:creationId xmlns:a16="http://schemas.microsoft.com/office/drawing/2014/main" id="{7D2393A7-E449-8EE8-AC1E-27D40040C798}"/>
              </a:ext>
            </a:extLst>
          </p:cNvPr>
          <p:cNvSpPr txBox="1"/>
          <p:nvPr/>
        </p:nvSpPr>
        <p:spPr>
          <a:xfrm>
            <a:off x="6431374" y="3073811"/>
            <a:ext cx="1723549" cy="830997"/>
          </a:xfrm>
          <a:prstGeom prst="rect">
            <a:avLst/>
          </a:prstGeom>
          <a:noFill/>
        </p:spPr>
        <p:txBody>
          <a:bodyPr wrap="none" rtlCol="0">
            <a:spAutoFit/>
          </a:bodyPr>
          <a:lstStyle/>
          <a:p>
            <a:r>
              <a:rPr kumimoji="1" lang="ja-JP" altLang="en-US" sz="2400" dirty="0">
                <a:solidFill>
                  <a:srgbClr val="FF0000"/>
                </a:solidFill>
              </a:rPr>
              <a:t>多国籍企業</a:t>
            </a:r>
            <a:endParaRPr kumimoji="1" lang="en-US" altLang="ja-JP" sz="2400" dirty="0">
              <a:solidFill>
                <a:srgbClr val="FF0000"/>
              </a:solidFill>
            </a:endParaRPr>
          </a:p>
          <a:p>
            <a:r>
              <a:rPr lang="en-US" altLang="ja-JP" sz="2400" dirty="0">
                <a:solidFill>
                  <a:srgbClr val="FF0000"/>
                </a:solidFill>
              </a:rPr>
              <a:t>FDI</a:t>
            </a:r>
            <a:r>
              <a:rPr lang="ja-JP" altLang="en-US" sz="2400" dirty="0">
                <a:solidFill>
                  <a:srgbClr val="FF0000"/>
                </a:solidFill>
              </a:rPr>
              <a:t>企業</a:t>
            </a:r>
            <a:endParaRPr kumimoji="1" lang="ja-JP" altLang="en-US" sz="2400" dirty="0">
              <a:solidFill>
                <a:srgbClr val="FF0000"/>
              </a:solidFill>
            </a:endParaRPr>
          </a:p>
        </p:txBody>
      </p:sp>
      <mc:AlternateContent xmlns:mc="http://schemas.openxmlformats.org/markup-compatibility/2006" xmlns:p14="http://schemas.microsoft.com/office/powerpoint/2010/main">
        <mc:Choice Requires="p14">
          <p:contentPart p14:bwMode="auto" r:id="rId2">
            <p14:nvContentPartPr>
              <p14:cNvPr id="19" name="Ink 18">
                <a:extLst>
                  <a:ext uri="{FF2B5EF4-FFF2-40B4-BE49-F238E27FC236}">
                    <a16:creationId xmlns:a16="http://schemas.microsoft.com/office/drawing/2014/main" id="{71693ECC-F0A0-9077-4A62-81974BC2B9FB}"/>
                  </a:ext>
                </a:extLst>
              </p14:cNvPr>
              <p14:cNvContentPartPr/>
              <p14:nvPr/>
            </p14:nvContentPartPr>
            <p14:xfrm>
              <a:off x="5818703" y="4875232"/>
              <a:ext cx="399960" cy="8280"/>
            </p14:xfrm>
          </p:contentPart>
        </mc:Choice>
        <mc:Fallback xmlns="">
          <p:pic>
            <p:nvPicPr>
              <p:cNvPr id="19" name="Ink 18">
                <a:extLst>
                  <a:ext uri="{FF2B5EF4-FFF2-40B4-BE49-F238E27FC236}">
                    <a16:creationId xmlns:a16="http://schemas.microsoft.com/office/drawing/2014/main" id="{71693ECC-F0A0-9077-4A62-81974BC2B9FB}"/>
                  </a:ext>
                </a:extLst>
              </p:cNvPr>
              <p:cNvPicPr/>
              <p:nvPr/>
            </p:nvPicPr>
            <p:blipFill>
              <a:blip r:embed="rId3"/>
              <a:stretch>
                <a:fillRect/>
              </a:stretch>
            </p:blipFill>
            <p:spPr>
              <a:xfrm>
                <a:off x="5782703" y="4803592"/>
                <a:ext cx="47160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0" name="Ink 19">
                <a:extLst>
                  <a:ext uri="{FF2B5EF4-FFF2-40B4-BE49-F238E27FC236}">
                    <a16:creationId xmlns:a16="http://schemas.microsoft.com/office/drawing/2014/main" id="{FE133CC0-BAC6-A58A-BAEB-3A7EAA024B94}"/>
                  </a:ext>
                </a:extLst>
              </p14:cNvPr>
              <p14:cNvContentPartPr/>
              <p14:nvPr/>
            </p14:nvContentPartPr>
            <p14:xfrm>
              <a:off x="3981263" y="4921312"/>
              <a:ext cx="551520" cy="360"/>
            </p14:xfrm>
          </p:contentPart>
        </mc:Choice>
        <mc:Fallback xmlns="">
          <p:pic>
            <p:nvPicPr>
              <p:cNvPr id="20" name="Ink 19">
                <a:extLst>
                  <a:ext uri="{FF2B5EF4-FFF2-40B4-BE49-F238E27FC236}">
                    <a16:creationId xmlns:a16="http://schemas.microsoft.com/office/drawing/2014/main" id="{FE133CC0-BAC6-A58A-BAEB-3A7EAA024B94}"/>
                  </a:ext>
                </a:extLst>
              </p:cNvPr>
              <p:cNvPicPr/>
              <p:nvPr/>
            </p:nvPicPr>
            <p:blipFill>
              <a:blip r:embed="rId5"/>
              <a:stretch>
                <a:fillRect/>
              </a:stretch>
            </p:blipFill>
            <p:spPr>
              <a:xfrm>
                <a:off x="3945263" y="4849312"/>
                <a:ext cx="623160" cy="144000"/>
              </a:xfrm>
              <a:prstGeom prst="rect">
                <a:avLst/>
              </a:prstGeom>
            </p:spPr>
          </p:pic>
        </mc:Fallback>
      </mc:AlternateContent>
    </p:spTree>
    <p:extLst>
      <p:ext uri="{BB962C8B-B14F-4D97-AF65-F5344CB8AC3E}">
        <p14:creationId xmlns:p14="http://schemas.microsoft.com/office/powerpoint/2010/main" val="544819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44D714E-06EB-A0A5-19C1-51C0AEC4624A}"/>
              </a:ext>
            </a:extLst>
          </p:cNvPr>
          <p:cNvSpPr>
            <a:spLocks noGrp="1"/>
          </p:cNvSpPr>
          <p:nvPr>
            <p:ph type="sldNum" sz="quarter" idx="12"/>
          </p:nvPr>
        </p:nvSpPr>
        <p:spPr/>
        <p:txBody>
          <a:bodyPr/>
          <a:lstStyle/>
          <a:p>
            <a:fld id="{A0B73B5B-4D98-3640-AE9D-0B488B8E4F8B}" type="slidenum">
              <a:rPr lang="en-JP" smtClean="0"/>
              <a:t>24</a:t>
            </a:fld>
            <a:endParaRPr lang="en-JP"/>
          </a:p>
        </p:txBody>
      </p:sp>
      <p:pic>
        <p:nvPicPr>
          <p:cNvPr id="4" name="Picture 3" descr="Diagram&#10;&#10;Description automatically generated">
            <a:extLst>
              <a:ext uri="{FF2B5EF4-FFF2-40B4-BE49-F238E27FC236}">
                <a16:creationId xmlns:a16="http://schemas.microsoft.com/office/drawing/2014/main" id="{FB74B289-CD8A-213B-D66B-56867ABC3FEB}"/>
              </a:ext>
            </a:extLst>
          </p:cNvPr>
          <p:cNvPicPr>
            <a:picLocks noChangeAspect="1"/>
          </p:cNvPicPr>
          <p:nvPr/>
        </p:nvPicPr>
        <p:blipFill>
          <a:blip r:embed="rId2"/>
          <a:stretch>
            <a:fillRect/>
          </a:stretch>
        </p:blipFill>
        <p:spPr>
          <a:xfrm>
            <a:off x="2129481" y="0"/>
            <a:ext cx="7772400" cy="6719130"/>
          </a:xfrm>
          <a:prstGeom prst="rect">
            <a:avLst/>
          </a:prstGeom>
        </p:spPr>
      </p:pic>
    </p:spTree>
    <p:extLst>
      <p:ext uri="{BB962C8B-B14F-4D97-AF65-F5344CB8AC3E}">
        <p14:creationId xmlns:p14="http://schemas.microsoft.com/office/powerpoint/2010/main" val="1380009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0541A-ECEE-5243-B773-C9F5F9701013}"/>
              </a:ext>
            </a:extLst>
          </p:cNvPr>
          <p:cNvSpPr>
            <a:spLocks noGrp="1"/>
          </p:cNvSpPr>
          <p:nvPr>
            <p:ph type="title"/>
          </p:nvPr>
        </p:nvSpPr>
        <p:spPr/>
        <p:txBody>
          <a:bodyPr/>
          <a:lstStyle/>
          <a:p>
            <a:r>
              <a:rPr lang="en-US" altLang="zh-CN" dirty="0"/>
              <a:t>4 </a:t>
            </a:r>
            <a:r>
              <a:rPr lang="zh-CN" altLang="en-US" dirty="0"/>
              <a:t>国際調達</a:t>
            </a:r>
            <a:endParaRPr lang="en-JP" dirty="0"/>
          </a:p>
        </p:txBody>
      </p:sp>
      <p:sp>
        <p:nvSpPr>
          <p:cNvPr id="3" name="Content Placeholder 2">
            <a:extLst>
              <a:ext uri="{FF2B5EF4-FFF2-40B4-BE49-F238E27FC236}">
                <a16:creationId xmlns:a16="http://schemas.microsoft.com/office/drawing/2014/main" id="{0CB13C5F-4BB3-7478-DC65-6542FDD7C5C4}"/>
              </a:ext>
            </a:extLst>
          </p:cNvPr>
          <p:cNvSpPr>
            <a:spLocks noGrp="1"/>
          </p:cNvSpPr>
          <p:nvPr>
            <p:ph idx="1"/>
          </p:nvPr>
        </p:nvSpPr>
        <p:spPr/>
        <p:txBody>
          <a:bodyPr>
            <a:normAutofit lnSpcReduction="10000"/>
          </a:bodyPr>
          <a:lstStyle/>
          <a:p>
            <a:pPr marL="0" indent="0">
              <a:buNone/>
            </a:pPr>
            <a:r>
              <a:rPr lang="zh-CN" altLang="en-US" dirty="0"/>
              <a:t>外国生産委託</a:t>
            </a:r>
            <a:r>
              <a:rPr lang="en-US" altLang="zh-CN" dirty="0"/>
              <a:t> (</a:t>
            </a:r>
            <a:r>
              <a:rPr lang="zh-CN" altLang="en-US" dirty="0"/>
              <a:t>外国</a:t>
            </a:r>
            <a:r>
              <a:rPr lang="ja-JP" altLang="en-US"/>
              <a:t>アウトソーシング</a:t>
            </a:r>
            <a:r>
              <a:rPr lang="en-US" altLang="ja-JP" dirty="0"/>
              <a:t>)</a:t>
            </a:r>
          </a:p>
          <a:p>
            <a:pPr marL="0" indent="0">
              <a:buNone/>
            </a:pPr>
            <a:r>
              <a:rPr lang="ja-JP" altLang="en-US"/>
              <a:t>　特に</a:t>
            </a:r>
            <a:r>
              <a:rPr lang="zh-CN" altLang="en-US" dirty="0"/>
              <a:t>先進国</a:t>
            </a:r>
            <a:r>
              <a:rPr lang="ja-JP" altLang="en-US"/>
              <a:t>の</a:t>
            </a:r>
            <a:r>
              <a:rPr lang="zh-CN" altLang="en-US" dirty="0"/>
              <a:t>企業</a:t>
            </a:r>
            <a:r>
              <a:rPr lang="ja-JP" altLang="en-US"/>
              <a:t>が，</a:t>
            </a:r>
            <a:r>
              <a:rPr lang="zh-CN" altLang="en-US" dirty="0"/>
              <a:t>自国</a:t>
            </a:r>
            <a:r>
              <a:rPr lang="ja-JP" altLang="en-US"/>
              <a:t>ではなく</a:t>
            </a:r>
            <a:r>
              <a:rPr lang="zh-CN" altLang="en-US" dirty="0"/>
              <a:t>外国</a:t>
            </a:r>
            <a:r>
              <a:rPr lang="ja-JP" altLang="en-US"/>
              <a:t>の</a:t>
            </a:r>
            <a:r>
              <a:rPr lang="zh-CN" altLang="en-US" dirty="0"/>
              <a:t>企業</a:t>
            </a:r>
            <a:r>
              <a:rPr lang="ja-JP" altLang="en-US"/>
              <a:t>に</a:t>
            </a:r>
            <a:r>
              <a:rPr lang="zh-CN" altLang="en-US" dirty="0"/>
              <a:t>生産委託</a:t>
            </a:r>
            <a:r>
              <a:rPr lang="ja-JP" altLang="en-US"/>
              <a:t>し，</a:t>
            </a:r>
            <a:endParaRPr lang="en-US" altLang="ja-JP" dirty="0"/>
          </a:p>
          <a:p>
            <a:pPr marL="0" indent="0">
              <a:buNone/>
            </a:pPr>
            <a:r>
              <a:rPr lang="ja-JP" altLang="en-US"/>
              <a:t>　</a:t>
            </a:r>
            <a:r>
              <a:rPr lang="zh-CN" altLang="en-US" dirty="0"/>
              <a:t>世界中</a:t>
            </a:r>
            <a:r>
              <a:rPr lang="ja-JP" altLang="en-US"/>
              <a:t>から</a:t>
            </a:r>
            <a:r>
              <a:rPr lang="zh-CN" altLang="en-US" dirty="0"/>
              <a:t>部品</a:t>
            </a:r>
            <a:r>
              <a:rPr lang="ja-JP" altLang="en-US"/>
              <a:t>や</a:t>
            </a:r>
            <a:r>
              <a:rPr lang="zh-CN" altLang="en-US" dirty="0"/>
              <a:t>製品</a:t>
            </a:r>
            <a:r>
              <a:rPr lang="ja-JP" altLang="en-US"/>
              <a:t>を</a:t>
            </a:r>
            <a:r>
              <a:rPr lang="zh-CN" altLang="en-US" dirty="0"/>
              <a:t>調達</a:t>
            </a:r>
            <a:r>
              <a:rPr lang="ja-JP" altLang="en-US"/>
              <a:t>し，</a:t>
            </a:r>
            <a:r>
              <a:rPr lang="zh-CN" altLang="en-US" dirty="0"/>
              <a:t>消費者</a:t>
            </a:r>
            <a:r>
              <a:rPr lang="ja-JP" altLang="en-US"/>
              <a:t>に</a:t>
            </a:r>
            <a:r>
              <a:rPr lang="zh-CN" altLang="en-US" dirty="0"/>
              <a:t>財</a:t>
            </a:r>
            <a:r>
              <a:rPr lang="ja-JP" altLang="en-US"/>
              <a:t>を</a:t>
            </a:r>
            <a:r>
              <a:rPr lang="zh-CN" altLang="en-US" dirty="0"/>
              <a:t>供給すること。</a:t>
            </a:r>
            <a:endParaRPr lang="en-US" altLang="zh-CN" dirty="0"/>
          </a:p>
          <a:p>
            <a:pPr marL="0" indent="0">
              <a:buNone/>
            </a:pPr>
            <a:endParaRPr lang="en-US" altLang="zh-CN" dirty="0"/>
          </a:p>
          <a:p>
            <a:pPr marL="0" indent="0">
              <a:buNone/>
            </a:pPr>
            <a:r>
              <a:rPr lang="zh-CN" altLang="en-US" dirty="0"/>
              <a:t>例）日本</a:t>
            </a:r>
            <a:r>
              <a:rPr lang="ja-JP" altLang="en-US"/>
              <a:t>のユニクロ</a:t>
            </a:r>
            <a:endParaRPr lang="en-US" altLang="ja-JP" dirty="0"/>
          </a:p>
          <a:p>
            <a:pPr marL="0" indent="0">
              <a:buNone/>
            </a:pPr>
            <a:r>
              <a:rPr lang="ja-JP" altLang="en-US"/>
              <a:t>　</a:t>
            </a:r>
            <a:r>
              <a:rPr lang="zh-CN" altLang="en-US" dirty="0"/>
              <a:t>生産委託</a:t>
            </a:r>
            <a:r>
              <a:rPr lang="ja-JP" altLang="en-US"/>
              <a:t>している</a:t>
            </a:r>
            <a:r>
              <a:rPr lang="zh-CN" altLang="en-US" dirty="0"/>
              <a:t>中国</a:t>
            </a:r>
            <a:r>
              <a:rPr lang="ja-JP" altLang="en-US"/>
              <a:t>の</a:t>
            </a:r>
            <a:r>
              <a:rPr lang="zh-CN" altLang="en-US" dirty="0"/>
              <a:t>工場</a:t>
            </a:r>
            <a:r>
              <a:rPr lang="ja-JP" altLang="en-US"/>
              <a:t>で</a:t>
            </a:r>
            <a:r>
              <a:rPr lang="zh-CN" altLang="en-US" dirty="0"/>
              <a:t>生産</a:t>
            </a:r>
            <a:r>
              <a:rPr lang="ja-JP" altLang="en-US"/>
              <a:t>された</a:t>
            </a:r>
            <a:r>
              <a:rPr lang="zh-CN" altLang="en-US" dirty="0"/>
              <a:t>衣類</a:t>
            </a:r>
            <a:r>
              <a:rPr lang="ja-JP" altLang="en-US"/>
              <a:t>を</a:t>
            </a:r>
            <a:endParaRPr lang="en-US" altLang="ja-JP" dirty="0"/>
          </a:p>
          <a:p>
            <a:pPr marL="0" indent="0">
              <a:buNone/>
            </a:pPr>
            <a:r>
              <a:rPr lang="ja-JP" altLang="en-US"/>
              <a:t>　</a:t>
            </a:r>
            <a:r>
              <a:rPr lang="zh-CN" altLang="en-US" dirty="0"/>
              <a:t>日本</a:t>
            </a:r>
            <a:r>
              <a:rPr lang="ja-JP" altLang="en-US"/>
              <a:t>をはじめとする</a:t>
            </a:r>
            <a:r>
              <a:rPr lang="zh-CN" altLang="en-US" dirty="0"/>
              <a:t>国々</a:t>
            </a:r>
            <a:r>
              <a:rPr lang="ja-JP" altLang="en-US"/>
              <a:t>の</a:t>
            </a:r>
            <a:r>
              <a:rPr lang="zh-CN" altLang="en-US" dirty="0"/>
              <a:t>消費者</a:t>
            </a:r>
            <a:r>
              <a:rPr lang="ja-JP" altLang="en-US"/>
              <a:t>に</a:t>
            </a:r>
            <a:r>
              <a:rPr lang="zh-CN" altLang="en-US" dirty="0"/>
              <a:t>供給</a:t>
            </a:r>
            <a:endParaRPr lang="en-US" altLang="zh-CN" dirty="0"/>
          </a:p>
          <a:p>
            <a:pPr marL="0" indent="0">
              <a:buNone/>
            </a:pPr>
            <a:endParaRPr lang="en-US" altLang="zh-CN" dirty="0"/>
          </a:p>
          <a:p>
            <a:pPr marL="0" indent="0">
              <a:buNone/>
            </a:pPr>
            <a:r>
              <a:rPr lang="en-US" dirty="0"/>
              <a:t>	</a:t>
            </a:r>
            <a:endParaRPr lang="en-JP" dirty="0"/>
          </a:p>
        </p:txBody>
      </p:sp>
      <p:sp>
        <p:nvSpPr>
          <p:cNvPr id="4" name="Slide Number Placeholder 3">
            <a:extLst>
              <a:ext uri="{FF2B5EF4-FFF2-40B4-BE49-F238E27FC236}">
                <a16:creationId xmlns:a16="http://schemas.microsoft.com/office/drawing/2014/main" id="{A18D41E6-312A-086B-18EA-6EC8B473E374}"/>
              </a:ext>
            </a:extLst>
          </p:cNvPr>
          <p:cNvSpPr>
            <a:spLocks noGrp="1"/>
          </p:cNvSpPr>
          <p:nvPr>
            <p:ph type="sldNum" sz="quarter" idx="12"/>
          </p:nvPr>
        </p:nvSpPr>
        <p:spPr/>
        <p:txBody>
          <a:bodyPr/>
          <a:lstStyle/>
          <a:p>
            <a:fld id="{A0B73B5B-4D98-3640-AE9D-0B488B8E4F8B}" type="slidenum">
              <a:rPr lang="en-JP" smtClean="0"/>
              <a:t>25</a:t>
            </a:fld>
            <a:endParaRPr lang="en-JP"/>
          </a:p>
        </p:txBody>
      </p:sp>
    </p:spTree>
    <p:extLst>
      <p:ext uri="{BB962C8B-B14F-4D97-AF65-F5344CB8AC3E}">
        <p14:creationId xmlns:p14="http://schemas.microsoft.com/office/powerpoint/2010/main" val="3716390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9E8CE-AB7F-21CC-4365-AC0D50B1A9D8}"/>
              </a:ext>
            </a:extLst>
          </p:cNvPr>
          <p:cNvSpPr>
            <a:spLocks noGrp="1"/>
          </p:cNvSpPr>
          <p:nvPr>
            <p:ph type="title"/>
          </p:nvPr>
        </p:nvSpPr>
        <p:spPr/>
        <p:txBody>
          <a:bodyPr/>
          <a:lstStyle/>
          <a:p>
            <a:r>
              <a:rPr lang="ja-JP" altLang="en-US"/>
              <a:t>アントラス </a:t>
            </a:r>
            <a:r>
              <a:rPr lang="en-US" altLang="ja-JP" dirty="0"/>
              <a:t>= </a:t>
            </a:r>
            <a:r>
              <a:rPr lang="ja-JP" altLang="en-US"/>
              <a:t>ヘルプマン・モデル</a:t>
            </a:r>
            <a:endParaRPr lang="en-JP" dirty="0"/>
          </a:p>
        </p:txBody>
      </p:sp>
      <p:sp>
        <p:nvSpPr>
          <p:cNvPr id="3" name="Content Placeholder 2">
            <a:extLst>
              <a:ext uri="{FF2B5EF4-FFF2-40B4-BE49-F238E27FC236}">
                <a16:creationId xmlns:a16="http://schemas.microsoft.com/office/drawing/2014/main" id="{0A2AE57B-85CB-438C-55DF-11641B570309}"/>
              </a:ext>
            </a:extLst>
          </p:cNvPr>
          <p:cNvSpPr>
            <a:spLocks noGrp="1"/>
          </p:cNvSpPr>
          <p:nvPr>
            <p:ph idx="1"/>
          </p:nvPr>
        </p:nvSpPr>
        <p:spPr/>
        <p:txBody>
          <a:bodyPr/>
          <a:lstStyle/>
          <a:p>
            <a:pPr marL="0" indent="0">
              <a:buNone/>
            </a:pPr>
            <a:r>
              <a:rPr lang="ja-JP" altLang="en-US"/>
              <a:t>メリッツ・モデルを</a:t>
            </a:r>
            <a:r>
              <a:rPr lang="zh-CN" altLang="en-US" dirty="0"/>
              <a:t>応用</a:t>
            </a:r>
            <a:r>
              <a:rPr lang="ja-JP" altLang="en-US"/>
              <a:t>し，</a:t>
            </a:r>
            <a:r>
              <a:rPr lang="zh-CN" altLang="en-US" dirty="0"/>
              <a:t>外国生産委託</a:t>
            </a:r>
            <a:r>
              <a:rPr lang="ja-JP" altLang="en-US"/>
              <a:t>を含む国際調達を</a:t>
            </a:r>
            <a:r>
              <a:rPr lang="zh-CN" altLang="en-US" dirty="0"/>
              <a:t>分析</a:t>
            </a:r>
            <a:endParaRPr lang="en-JP" dirty="0"/>
          </a:p>
        </p:txBody>
      </p:sp>
      <p:sp>
        <p:nvSpPr>
          <p:cNvPr id="4" name="Slide Number Placeholder 3">
            <a:extLst>
              <a:ext uri="{FF2B5EF4-FFF2-40B4-BE49-F238E27FC236}">
                <a16:creationId xmlns:a16="http://schemas.microsoft.com/office/drawing/2014/main" id="{10667700-8A1C-8E2A-6B51-FF8BCCA5E54D}"/>
              </a:ext>
            </a:extLst>
          </p:cNvPr>
          <p:cNvSpPr>
            <a:spLocks noGrp="1"/>
          </p:cNvSpPr>
          <p:nvPr>
            <p:ph type="sldNum" sz="quarter" idx="12"/>
          </p:nvPr>
        </p:nvSpPr>
        <p:spPr/>
        <p:txBody>
          <a:bodyPr/>
          <a:lstStyle/>
          <a:p>
            <a:fld id="{A0B73B5B-4D98-3640-AE9D-0B488B8E4F8B}" type="slidenum">
              <a:rPr lang="en-JP" smtClean="0"/>
              <a:t>26</a:t>
            </a:fld>
            <a:endParaRPr lang="en-JP"/>
          </a:p>
        </p:txBody>
      </p:sp>
      <p:pic>
        <p:nvPicPr>
          <p:cNvPr id="5" name="Picture 4" descr="Diagram&#10;&#10;Description automatically generated">
            <a:extLst>
              <a:ext uri="{FF2B5EF4-FFF2-40B4-BE49-F238E27FC236}">
                <a16:creationId xmlns:a16="http://schemas.microsoft.com/office/drawing/2014/main" id="{01DA544C-0A5A-ED37-AA41-A4D7D0265FC4}"/>
              </a:ext>
            </a:extLst>
          </p:cNvPr>
          <p:cNvPicPr>
            <a:picLocks noChangeAspect="1"/>
          </p:cNvPicPr>
          <p:nvPr/>
        </p:nvPicPr>
        <p:blipFill>
          <a:blip r:embed="rId2"/>
          <a:stretch>
            <a:fillRect/>
          </a:stretch>
        </p:blipFill>
        <p:spPr>
          <a:xfrm>
            <a:off x="1828800" y="2330750"/>
            <a:ext cx="7183628" cy="4425895"/>
          </a:xfrm>
          <a:prstGeom prst="rect">
            <a:avLst/>
          </a:prstGeom>
        </p:spPr>
      </p:pic>
    </p:spTree>
    <p:extLst>
      <p:ext uri="{BB962C8B-B14F-4D97-AF65-F5344CB8AC3E}">
        <p14:creationId xmlns:p14="http://schemas.microsoft.com/office/powerpoint/2010/main" val="13573280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9DA9-7321-A7F9-6350-D3CF579BD5F9}"/>
              </a:ext>
            </a:extLst>
          </p:cNvPr>
          <p:cNvSpPr>
            <a:spLocks noGrp="1"/>
          </p:cNvSpPr>
          <p:nvPr>
            <p:ph type="title"/>
          </p:nvPr>
        </p:nvSpPr>
        <p:spPr/>
        <p:txBody>
          <a:bodyPr/>
          <a:lstStyle/>
          <a:p>
            <a:r>
              <a:rPr lang="en-JP" dirty="0"/>
              <a:t>生産委託</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CD4B99-E818-A9D2-5AF0-9F3AD8EEBA48}"/>
                  </a:ext>
                </a:extLst>
              </p:cNvPr>
              <p:cNvSpPr>
                <a:spLocks noGrp="1"/>
              </p:cNvSpPr>
              <p:nvPr>
                <p:ph idx="1"/>
              </p:nvPr>
            </p:nvSpPr>
            <p:spPr/>
            <p:txBody>
              <a:bodyPr>
                <a:normAutofit/>
              </a:bodyPr>
              <a:lstStyle/>
              <a:p>
                <a:pPr marL="0" indent="0">
                  <a:buNone/>
                </a:pPr>
                <a:r>
                  <a:rPr lang="zh-CN" altLang="en-US" sz="3200" dirty="0"/>
                  <a:t>国内生産委託</a:t>
                </a:r>
                <a:r>
                  <a:rPr lang="en-US" altLang="zh-CN" sz="3200" dirty="0"/>
                  <a:t>(</a:t>
                </a:r>
                <a:r>
                  <a:rPr lang="en-US" sz="3200" dirty="0"/>
                  <a:t>Domestic Outsourcing: DO)</a:t>
                </a:r>
                <a:r>
                  <a:rPr lang="ja-JP" altLang="en-US" sz="3200"/>
                  <a:t>の</a:t>
                </a:r>
                <a:r>
                  <a:rPr lang="zh-CN" altLang="en-US" sz="3200" dirty="0"/>
                  <a:t>利潤式</a:t>
                </a:r>
                <a:endParaRPr lang="en-US" altLang="zh-CN" sz="3200" dirty="0"/>
              </a:p>
              <a:p>
                <a:pPr marL="0" indent="0" algn="just">
                  <a:buNone/>
                </a:pPr>
                <a:r>
                  <a:rPr lang="en-US" sz="3200" dirty="0">
                    <a:effectLst/>
                    <a:cs typeface="MS Mincho" panose="02020609040205080304" pitchFamily="49" charset="-128"/>
                  </a:rPr>
                  <a:t> </a:t>
                </a:r>
                <a:endParaRPr lang="en-JP" sz="3200" dirty="0">
                  <a:effectLst/>
                </a:endParaRPr>
              </a:p>
              <a:p>
                <a:pPr marL="0" indent="0" algn="just">
                  <a:buNone/>
                </a:pPr>
                <a14:m>
                  <m:oMathPara xmlns:m="http://schemas.openxmlformats.org/officeDocument/2006/math">
                    <m:oMathParaPr>
                      <m:jc m:val="centerGroup"/>
                    </m:oMathParaPr>
                    <m:oMath xmlns:m="http://schemas.openxmlformats.org/officeDocument/2006/math">
                      <m:eqArr>
                        <m:eqArrPr>
                          <m:ctrlPr>
                            <a:rPr lang="en-JP" sz="3200" i="1">
                              <a:effectLst/>
                              <a:latin typeface="Cambria Math" panose="02040503050406030204" pitchFamily="18" charset="0"/>
                              <a:ea typeface="MS Mincho" panose="02020609040205080304" pitchFamily="49" charset="-128"/>
                              <a:cs typeface="MS Mincho" panose="02020609040205080304" pitchFamily="49" charset="-128"/>
                            </a:rPr>
                          </m:ctrlPr>
                        </m:eqArrPr>
                        <m:e>
                          <m:sSup>
                            <m:sSupPr>
                              <m:ctrlPr>
                                <a:rPr lang="en-JP" sz="3200" i="1">
                                  <a:effectLst/>
                                  <a:latin typeface="Cambria Math" panose="02040503050406030204" pitchFamily="18" charset="0"/>
                                  <a:ea typeface="MS Mincho" panose="02020609040205080304" pitchFamily="49" charset="-128"/>
                                  <a:cs typeface="MS Mincho" panose="02020609040205080304" pitchFamily="49" charset="-128"/>
                                </a:rPr>
                              </m:ctrlPr>
                            </m:sSupPr>
                            <m:e>
                              <m:r>
                                <a:rPr lang="en-US" sz="3200" i="1">
                                  <a:effectLst/>
                                  <a:latin typeface="Cambria Math" panose="02040503050406030204" pitchFamily="18" charset="0"/>
                                  <a:ea typeface="MS Mincho" panose="02020609040205080304" pitchFamily="49" charset="-128"/>
                                  <a:cs typeface="MS Mincho" panose="02020609040205080304" pitchFamily="49" charset="-128"/>
                                </a:rPr>
                                <m:t>𝜋</m:t>
                              </m:r>
                            </m:e>
                            <m:sup>
                              <m:r>
                                <a:rPr lang="en-US" sz="3200" i="1">
                                  <a:effectLst/>
                                  <a:latin typeface="Cambria Math" panose="02040503050406030204" pitchFamily="18" charset="0"/>
                                  <a:ea typeface="MS Mincho" panose="02020609040205080304" pitchFamily="49" charset="-128"/>
                                  <a:cs typeface="MS Mincho" panose="02020609040205080304" pitchFamily="49" charset="-128"/>
                                </a:rPr>
                                <m:t>𝐷𝑂</m:t>
                              </m:r>
                            </m:sup>
                          </m:sSup>
                          <m:r>
                            <a:rPr lang="en-US" sz="3200" i="1">
                              <a:effectLst/>
                              <a:latin typeface="Cambria Math" panose="02040503050406030204" pitchFamily="18" charset="0"/>
                              <a:ea typeface="MS Mincho" panose="02020609040205080304" pitchFamily="49" charset="-128"/>
                              <a:cs typeface="MS Mincho" panose="02020609040205080304" pitchFamily="49" charset="-128"/>
                            </a:rPr>
                            <m:t>=</m:t>
                          </m:r>
                          <m:r>
                            <a:rPr lang="en-US" sz="3200" i="1">
                              <a:effectLst/>
                              <a:latin typeface="Cambria Math" panose="02040503050406030204" pitchFamily="18" charset="0"/>
                              <a:ea typeface="MS Mincho" panose="02020609040205080304" pitchFamily="49" charset="-128"/>
                              <a:cs typeface="MS Mincho" panose="02020609040205080304" pitchFamily="49" charset="-128"/>
                            </a:rPr>
                            <m:t>𝜑</m:t>
                          </m:r>
                          <m:r>
                            <a:rPr lang="en-US" sz="3200" i="1">
                              <a:effectLst/>
                              <a:latin typeface="Cambria Math" panose="02040503050406030204" pitchFamily="18" charset="0"/>
                              <a:ea typeface="MS Mincho" panose="02020609040205080304" pitchFamily="49" charset="-128"/>
                              <a:cs typeface="MS Mincho" panose="02020609040205080304" pitchFamily="49" charset="-128"/>
                            </a:rPr>
                            <m:t>−10#</m:t>
                          </m:r>
                        </m:e>
                      </m:eqArr>
                    </m:oMath>
                  </m:oMathPara>
                </a14:m>
                <a:endParaRPr lang="en-JP" sz="3200" dirty="0">
                  <a:effectLst/>
                </a:endParaRPr>
              </a:p>
              <a:p>
                <a:pPr marL="0" indent="0" algn="just">
                  <a:buNone/>
                </a:pPr>
                <a:r>
                  <a:rPr lang="en-US" sz="3200" dirty="0">
                    <a:effectLst/>
                    <a:cs typeface="MS Mincho" panose="02020609040205080304" pitchFamily="49" charset="-128"/>
                  </a:rPr>
                  <a:t> </a:t>
                </a:r>
                <a:endParaRPr lang="en-JP" sz="3200" dirty="0">
                  <a:effectLst/>
                </a:endParaRPr>
              </a:p>
              <a:p>
                <a:pPr marL="0" indent="0" algn="just">
                  <a:buNone/>
                </a:pPr>
                <a:r>
                  <a:rPr lang="ja-JP" sz="3200">
                    <a:effectLst/>
                    <a:cs typeface="MS Mincho" panose="02020609040205080304" pitchFamily="49" charset="-128"/>
                  </a:rPr>
                  <a:t>外国生産委託（</a:t>
                </a:r>
                <a:r>
                  <a:rPr lang="en-US" sz="3200" dirty="0">
                    <a:effectLst/>
                    <a:cs typeface="MS Mincho" panose="02020609040205080304" pitchFamily="49" charset="-128"/>
                  </a:rPr>
                  <a:t>Foreign Outsourcing: FO</a:t>
                </a:r>
                <a:r>
                  <a:rPr lang="ja-JP" sz="3200">
                    <a:effectLst/>
                    <a:cs typeface="MS Mincho" panose="02020609040205080304" pitchFamily="49" charset="-128"/>
                  </a:rPr>
                  <a:t>）の利潤式</a:t>
                </a:r>
                <a:endParaRPr lang="en-JP" sz="3200" dirty="0">
                  <a:effectLst/>
                </a:endParaRPr>
              </a:p>
              <a:p>
                <a:pPr marL="0" indent="0" algn="just">
                  <a:buNone/>
                </a:pPr>
                <a:r>
                  <a:rPr lang="en-US" sz="3200" dirty="0">
                    <a:effectLst/>
                    <a:cs typeface="MS Mincho" panose="02020609040205080304" pitchFamily="49" charset="-128"/>
                  </a:rPr>
                  <a:t> </a:t>
                </a:r>
                <a:endParaRPr lang="en-JP" sz="3200" dirty="0">
                  <a:effectLst/>
                </a:endParaRPr>
              </a:p>
              <a:p>
                <a:pPr marL="0" indent="0" algn="just">
                  <a:buNone/>
                </a:pPr>
                <a14:m>
                  <m:oMathPara xmlns:m="http://schemas.openxmlformats.org/officeDocument/2006/math">
                    <m:oMathParaPr>
                      <m:jc m:val="centerGroup"/>
                    </m:oMathParaPr>
                    <m:oMath xmlns:m="http://schemas.openxmlformats.org/officeDocument/2006/math">
                      <m:eqArr>
                        <m:eqArrPr>
                          <m:ctrlPr>
                            <a:rPr lang="en-JP" sz="3200" i="1">
                              <a:effectLst/>
                              <a:latin typeface="Cambria Math" panose="02040503050406030204" pitchFamily="18" charset="0"/>
                              <a:ea typeface="MS Mincho" panose="02020609040205080304" pitchFamily="49" charset="-128"/>
                              <a:cs typeface="MS Mincho" panose="02020609040205080304" pitchFamily="49" charset="-128"/>
                            </a:rPr>
                          </m:ctrlPr>
                        </m:eqArrPr>
                        <m:e>
                          <m:sSup>
                            <m:sSupPr>
                              <m:ctrlPr>
                                <a:rPr lang="en-JP" sz="3200" i="1">
                                  <a:effectLst/>
                                  <a:latin typeface="Cambria Math" panose="02040503050406030204" pitchFamily="18" charset="0"/>
                                  <a:ea typeface="MS Mincho" panose="02020609040205080304" pitchFamily="49" charset="-128"/>
                                  <a:cs typeface="MS Mincho" panose="02020609040205080304" pitchFamily="49" charset="-128"/>
                                </a:rPr>
                              </m:ctrlPr>
                            </m:sSupPr>
                            <m:e>
                              <m:r>
                                <a:rPr lang="en-US" sz="3200" i="1">
                                  <a:effectLst/>
                                  <a:latin typeface="Cambria Math" panose="02040503050406030204" pitchFamily="18" charset="0"/>
                                  <a:ea typeface="MS Mincho" panose="02020609040205080304" pitchFamily="49" charset="-128"/>
                                  <a:cs typeface="MS Mincho" panose="02020609040205080304" pitchFamily="49" charset="-128"/>
                                </a:rPr>
                                <m:t>𝜋</m:t>
                              </m:r>
                            </m:e>
                            <m:sup>
                              <m:r>
                                <a:rPr lang="en-US" sz="3200" i="1">
                                  <a:effectLst/>
                                  <a:latin typeface="Cambria Math" panose="02040503050406030204" pitchFamily="18" charset="0"/>
                                  <a:ea typeface="MS Mincho" panose="02020609040205080304" pitchFamily="49" charset="-128"/>
                                  <a:cs typeface="MS Mincho" panose="02020609040205080304" pitchFamily="49" charset="-128"/>
                                </a:rPr>
                                <m:t>𝐹𝑂</m:t>
                              </m:r>
                            </m:sup>
                          </m:sSup>
                          <m:r>
                            <a:rPr lang="en-US" sz="3200" i="1">
                              <a:effectLst/>
                              <a:latin typeface="Cambria Math" panose="02040503050406030204" pitchFamily="18" charset="0"/>
                              <a:ea typeface="MS Mincho" panose="02020609040205080304" pitchFamily="49" charset="-128"/>
                              <a:cs typeface="MS Mincho" panose="02020609040205080304" pitchFamily="49" charset="-128"/>
                            </a:rPr>
                            <m:t>=6</m:t>
                          </m:r>
                          <m:r>
                            <a:rPr lang="en-US" sz="3200" i="1">
                              <a:effectLst/>
                              <a:latin typeface="Cambria Math" panose="02040503050406030204" pitchFamily="18" charset="0"/>
                              <a:ea typeface="MS Mincho" panose="02020609040205080304" pitchFamily="49" charset="-128"/>
                              <a:cs typeface="MS Mincho" panose="02020609040205080304" pitchFamily="49" charset="-128"/>
                            </a:rPr>
                            <m:t>𝜑</m:t>
                          </m:r>
                          <m:r>
                            <a:rPr lang="en-US" sz="3200" i="1">
                              <a:effectLst/>
                              <a:latin typeface="Cambria Math" panose="02040503050406030204" pitchFamily="18" charset="0"/>
                              <a:ea typeface="MS Mincho" panose="02020609040205080304" pitchFamily="49" charset="-128"/>
                              <a:cs typeface="MS Mincho" panose="02020609040205080304" pitchFamily="49" charset="-128"/>
                            </a:rPr>
                            <m:t>−180</m:t>
                          </m:r>
                        </m:e>
                      </m:eqArr>
                    </m:oMath>
                  </m:oMathPara>
                </a14:m>
                <a:endParaRPr lang="en-JP" sz="3200" dirty="0">
                  <a:effectLst/>
                </a:endParaRPr>
              </a:p>
              <a:p>
                <a:pPr marL="0" indent="0" algn="just">
                  <a:buNone/>
                </a:pPr>
                <a:endParaRPr lang="en-JP" sz="3200" dirty="0">
                  <a:effectLst/>
                  <a:latin typeface="Times New Roman" panose="02020603050405020304" pitchFamily="18" charset="0"/>
                  <a:ea typeface="Times New Roman" panose="02020603050405020304" pitchFamily="18" charset="0"/>
                </a:endParaRPr>
              </a:p>
              <a:p>
                <a:pPr marL="0" indent="0">
                  <a:buNone/>
                </a:pPr>
                <a:endParaRPr lang="en-US" altLang="ja-JP" dirty="0"/>
              </a:p>
            </p:txBody>
          </p:sp>
        </mc:Choice>
        <mc:Fallback xmlns="">
          <p:sp>
            <p:nvSpPr>
              <p:cNvPr id="3" name="Content Placeholder 2">
                <a:extLst>
                  <a:ext uri="{FF2B5EF4-FFF2-40B4-BE49-F238E27FC236}">
                    <a16:creationId xmlns:a16="http://schemas.microsoft.com/office/drawing/2014/main" id="{E0CD4B99-E818-A9D2-5AF0-9F3AD8EEBA48}"/>
                  </a:ext>
                </a:extLst>
              </p:cNvPr>
              <p:cNvSpPr>
                <a:spLocks noGrp="1" noRot="1" noChangeAspect="1" noMove="1" noResize="1" noEditPoints="1" noAdjustHandles="1" noChangeArrowheads="1" noChangeShapeType="1" noTextEdit="1"/>
              </p:cNvSpPr>
              <p:nvPr>
                <p:ph idx="1"/>
              </p:nvPr>
            </p:nvSpPr>
            <p:spPr>
              <a:blipFill>
                <a:blip r:embed="rId2"/>
                <a:stretch>
                  <a:fillRect l="-1568" t="-2907"/>
                </a:stretch>
              </a:blipFill>
            </p:spPr>
            <p:txBody>
              <a:bodyPr/>
              <a:lstStyle/>
              <a:p>
                <a:r>
                  <a:rPr lang="en-JP">
                    <a:noFill/>
                  </a:rPr>
                  <a:t> </a:t>
                </a:r>
              </a:p>
            </p:txBody>
          </p:sp>
        </mc:Fallback>
      </mc:AlternateContent>
      <p:sp>
        <p:nvSpPr>
          <p:cNvPr id="4" name="Slide Number Placeholder 3">
            <a:extLst>
              <a:ext uri="{FF2B5EF4-FFF2-40B4-BE49-F238E27FC236}">
                <a16:creationId xmlns:a16="http://schemas.microsoft.com/office/drawing/2014/main" id="{7F12FF84-0CAD-107C-6A99-487A1F5CB840}"/>
              </a:ext>
            </a:extLst>
          </p:cNvPr>
          <p:cNvSpPr>
            <a:spLocks noGrp="1"/>
          </p:cNvSpPr>
          <p:nvPr>
            <p:ph type="sldNum" sz="quarter" idx="12"/>
          </p:nvPr>
        </p:nvSpPr>
        <p:spPr/>
        <p:txBody>
          <a:bodyPr/>
          <a:lstStyle/>
          <a:p>
            <a:fld id="{A0B73B5B-4D98-3640-AE9D-0B488B8E4F8B}" type="slidenum">
              <a:rPr lang="en-JP" smtClean="0"/>
              <a:t>27</a:t>
            </a:fld>
            <a:endParaRPr lang="en-JP"/>
          </a:p>
        </p:txBody>
      </p:sp>
    </p:spTree>
    <p:extLst>
      <p:ext uri="{BB962C8B-B14F-4D97-AF65-F5344CB8AC3E}">
        <p14:creationId xmlns:p14="http://schemas.microsoft.com/office/powerpoint/2010/main" val="2885179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39AEA-1C23-D47B-DFC0-364CC6470E84}"/>
              </a:ext>
            </a:extLst>
          </p:cNvPr>
          <p:cNvSpPr>
            <a:spLocks noGrp="1"/>
          </p:cNvSpPr>
          <p:nvPr>
            <p:ph type="title"/>
          </p:nvPr>
        </p:nvSpPr>
        <p:spPr/>
        <p:txBody>
          <a:bodyPr/>
          <a:lstStyle/>
          <a:p>
            <a:r>
              <a:rPr lang="zh-CN" altLang="en-US" dirty="0"/>
              <a:t>外国生産委託の利潤式の特徴</a:t>
            </a:r>
            <a:endParaRPr lang="en-JP" dirty="0"/>
          </a:p>
        </p:txBody>
      </p:sp>
      <p:sp>
        <p:nvSpPr>
          <p:cNvPr id="3" name="Content Placeholder 2">
            <a:extLst>
              <a:ext uri="{FF2B5EF4-FFF2-40B4-BE49-F238E27FC236}">
                <a16:creationId xmlns:a16="http://schemas.microsoft.com/office/drawing/2014/main" id="{81183341-4225-EABC-E328-B48564D9E6E3}"/>
              </a:ext>
            </a:extLst>
          </p:cNvPr>
          <p:cNvSpPr>
            <a:spLocks noGrp="1"/>
          </p:cNvSpPr>
          <p:nvPr>
            <p:ph idx="1"/>
          </p:nvPr>
        </p:nvSpPr>
        <p:spPr/>
        <p:txBody>
          <a:bodyPr>
            <a:normAutofit/>
          </a:bodyPr>
          <a:lstStyle/>
          <a:p>
            <a:pPr marL="0" indent="0">
              <a:buNone/>
            </a:pPr>
            <a:r>
              <a:rPr lang="zh-CN" altLang="en-US" dirty="0"/>
              <a:t>外国生産委託</a:t>
            </a:r>
            <a:endParaRPr lang="en-US" altLang="zh-CN" dirty="0"/>
          </a:p>
          <a:p>
            <a:pPr marL="0" indent="0">
              <a:buNone/>
            </a:pPr>
            <a:endParaRPr lang="en-US" altLang="ja-JP" dirty="0"/>
          </a:p>
          <a:p>
            <a:r>
              <a:rPr lang="zh-CN" altLang="en-US" dirty="0"/>
              <a:t>低賃金の利用→利潤</a:t>
            </a:r>
            <a:r>
              <a:rPr lang="ja-JP" altLang="en-US"/>
              <a:t>が</a:t>
            </a:r>
            <a:r>
              <a:rPr lang="zh-CN" altLang="en-US" dirty="0"/>
              <a:t>得やすい</a:t>
            </a:r>
            <a:r>
              <a:rPr lang="ja-JP" altLang="en-US"/>
              <a:t>→</a:t>
            </a:r>
            <a:r>
              <a:rPr lang="zh-CN" altLang="en-US" dirty="0"/>
              <a:t>傾</a:t>
            </a:r>
            <a:r>
              <a:rPr lang="ja-JP" altLang="en-US"/>
              <a:t>きが</a:t>
            </a:r>
            <a:r>
              <a:rPr lang="zh-CN" altLang="en-US" dirty="0"/>
              <a:t>大</a:t>
            </a:r>
            <a:r>
              <a:rPr lang="ja-JP" altLang="en-US"/>
              <a:t>きい。</a:t>
            </a:r>
            <a:endParaRPr lang="en-US" altLang="zh-CN" dirty="0"/>
          </a:p>
          <a:p>
            <a:r>
              <a:rPr lang="zh-CN" altLang="en-US" dirty="0"/>
              <a:t>委託先</a:t>
            </a:r>
            <a:r>
              <a:rPr lang="ja-JP" altLang="en-US"/>
              <a:t>を</a:t>
            </a:r>
            <a:r>
              <a:rPr lang="zh-CN" altLang="en-US" dirty="0"/>
              <a:t>探索</a:t>
            </a:r>
            <a:r>
              <a:rPr lang="ja-JP" altLang="en-US"/>
              <a:t>するなどの</a:t>
            </a:r>
            <a:r>
              <a:rPr lang="zh-CN" altLang="en-US" dirty="0"/>
              <a:t>固定費用大きい→切片大きい</a:t>
            </a:r>
            <a:r>
              <a:rPr lang="ja-JP" altLang="en-US"/>
              <a:t>。</a:t>
            </a:r>
            <a:endParaRPr lang="en-JP" dirty="0"/>
          </a:p>
        </p:txBody>
      </p:sp>
      <p:sp>
        <p:nvSpPr>
          <p:cNvPr id="4" name="Slide Number Placeholder 3">
            <a:extLst>
              <a:ext uri="{FF2B5EF4-FFF2-40B4-BE49-F238E27FC236}">
                <a16:creationId xmlns:a16="http://schemas.microsoft.com/office/drawing/2014/main" id="{DD7C1B39-4E65-A7D6-5BAB-DDEBEDAE11B9}"/>
              </a:ext>
            </a:extLst>
          </p:cNvPr>
          <p:cNvSpPr>
            <a:spLocks noGrp="1"/>
          </p:cNvSpPr>
          <p:nvPr>
            <p:ph type="sldNum" sz="quarter" idx="12"/>
          </p:nvPr>
        </p:nvSpPr>
        <p:spPr/>
        <p:txBody>
          <a:bodyPr/>
          <a:lstStyle/>
          <a:p>
            <a:fld id="{A0B73B5B-4D98-3640-AE9D-0B488B8E4F8B}" type="slidenum">
              <a:rPr lang="en-JP" smtClean="0"/>
              <a:t>28</a:t>
            </a:fld>
            <a:endParaRPr lang="en-JP"/>
          </a:p>
        </p:txBody>
      </p:sp>
    </p:spTree>
    <p:extLst>
      <p:ext uri="{BB962C8B-B14F-4D97-AF65-F5344CB8AC3E}">
        <p14:creationId xmlns:p14="http://schemas.microsoft.com/office/powerpoint/2010/main" val="37464417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390B39-BF50-BA20-38DE-662D48B660C0}"/>
              </a:ext>
            </a:extLst>
          </p:cNvPr>
          <p:cNvSpPr>
            <a:spLocks noGrp="1"/>
          </p:cNvSpPr>
          <p:nvPr>
            <p:ph type="sldNum" sz="quarter" idx="12"/>
          </p:nvPr>
        </p:nvSpPr>
        <p:spPr/>
        <p:txBody>
          <a:bodyPr/>
          <a:lstStyle/>
          <a:p>
            <a:fld id="{A0B73B5B-4D98-3640-AE9D-0B488B8E4F8B}" type="slidenum">
              <a:rPr lang="en-JP" smtClean="0"/>
              <a:t>29</a:t>
            </a:fld>
            <a:endParaRPr lang="en-JP"/>
          </a:p>
        </p:txBody>
      </p:sp>
      <p:pic>
        <p:nvPicPr>
          <p:cNvPr id="4" name="Picture 3" descr="Diagram&#10;&#10;Description automatically generated">
            <a:extLst>
              <a:ext uri="{FF2B5EF4-FFF2-40B4-BE49-F238E27FC236}">
                <a16:creationId xmlns:a16="http://schemas.microsoft.com/office/drawing/2014/main" id="{AEED99EA-4228-9FDB-9F62-6BF8902748EB}"/>
              </a:ext>
            </a:extLst>
          </p:cNvPr>
          <p:cNvPicPr>
            <a:picLocks noChangeAspect="1"/>
          </p:cNvPicPr>
          <p:nvPr/>
        </p:nvPicPr>
        <p:blipFill>
          <a:blip r:embed="rId2"/>
          <a:stretch>
            <a:fillRect/>
          </a:stretch>
        </p:blipFill>
        <p:spPr>
          <a:xfrm>
            <a:off x="838200" y="571499"/>
            <a:ext cx="8720138" cy="6110703"/>
          </a:xfrm>
          <a:prstGeom prst="rect">
            <a:avLst/>
          </a:prstGeom>
        </p:spPr>
      </p:pic>
      <p:sp>
        <p:nvSpPr>
          <p:cNvPr id="5" name="TextBox 4">
            <a:extLst>
              <a:ext uri="{FF2B5EF4-FFF2-40B4-BE49-F238E27FC236}">
                <a16:creationId xmlns:a16="http://schemas.microsoft.com/office/drawing/2014/main" id="{2472F24E-A9DD-DA3A-C332-7C439D196E70}"/>
              </a:ext>
            </a:extLst>
          </p:cNvPr>
          <p:cNvSpPr txBox="1"/>
          <p:nvPr/>
        </p:nvSpPr>
        <p:spPr>
          <a:xfrm>
            <a:off x="2836068" y="2172769"/>
            <a:ext cx="3136107" cy="646331"/>
          </a:xfrm>
          <a:prstGeom prst="rect">
            <a:avLst/>
          </a:prstGeom>
          <a:noFill/>
        </p:spPr>
        <p:txBody>
          <a:bodyPr wrap="square">
            <a:spAutoFit/>
          </a:bodyPr>
          <a:lstStyle/>
          <a:p>
            <a:r>
              <a:rPr lang="zh-CN" altLang="en-US" sz="1800" b="0" dirty="0">
                <a:solidFill>
                  <a:srgbClr val="FF0000"/>
                </a:solidFill>
                <a:effectLst/>
                <a:latin typeface="MS PGothic" panose="020B0600070205080204" pitchFamily="34" charset="-128"/>
                <a:ea typeface="MS PGothic" panose="020B0600070205080204" pitchFamily="34" charset="-128"/>
              </a:rPr>
              <a:t>生産性</a:t>
            </a:r>
            <a:r>
              <a:rPr lang="ja-JP" altLang="en-US" sz="1800" b="0">
                <a:solidFill>
                  <a:srgbClr val="FF0000"/>
                </a:solidFill>
                <a:effectLst/>
                <a:latin typeface="MS PGothic" panose="020B0600070205080204" pitchFamily="34" charset="-128"/>
                <a:ea typeface="MS PGothic" panose="020B0600070205080204" pitchFamily="34" charset="-128"/>
              </a:rPr>
              <a:t>が</a:t>
            </a:r>
            <a:r>
              <a:rPr lang="en-US" altLang="ja-JP" sz="1800" dirty="0">
                <a:solidFill>
                  <a:srgbClr val="FF0000"/>
                </a:solidFill>
                <a:effectLst/>
                <a:latin typeface="MS PGothic" panose="020B0600070205080204" pitchFamily="34" charset="-128"/>
                <a:ea typeface="MS PGothic" panose="020B0600070205080204" pitchFamily="34" charset="-128"/>
              </a:rPr>
              <a:t>10 </a:t>
            </a:r>
            <a:r>
              <a:rPr lang="ja-JP" altLang="en-US" sz="1800" b="0">
                <a:solidFill>
                  <a:srgbClr val="FF0000"/>
                </a:solidFill>
                <a:effectLst/>
                <a:latin typeface="MS PGothic" panose="020B0600070205080204" pitchFamily="34" charset="-128"/>
                <a:ea typeface="MS PGothic" panose="020B0600070205080204" pitchFamily="34" charset="-128"/>
              </a:rPr>
              <a:t>を</a:t>
            </a:r>
            <a:r>
              <a:rPr lang="zh-CN" altLang="en-US" sz="1800" b="0" dirty="0">
                <a:solidFill>
                  <a:srgbClr val="FF0000"/>
                </a:solidFill>
                <a:effectLst/>
                <a:latin typeface="MS PGothic" panose="020B0600070205080204" pitchFamily="34" charset="-128"/>
                <a:ea typeface="MS PGothic" panose="020B0600070205080204" pitchFamily="34" charset="-128"/>
              </a:rPr>
              <a:t>超</a:t>
            </a:r>
            <a:r>
              <a:rPr lang="ja-JP" altLang="en-US" sz="1800" b="0">
                <a:solidFill>
                  <a:srgbClr val="FF0000"/>
                </a:solidFill>
                <a:effectLst/>
                <a:latin typeface="MS PGothic" panose="020B0600070205080204" pitchFamily="34" charset="-128"/>
                <a:ea typeface="MS PGothic" panose="020B0600070205080204" pitchFamily="34" charset="-128"/>
              </a:rPr>
              <a:t>える</a:t>
            </a:r>
            <a:r>
              <a:rPr lang="zh-CN" altLang="en-US" sz="1800" b="0" dirty="0">
                <a:solidFill>
                  <a:srgbClr val="FF0000"/>
                </a:solidFill>
                <a:effectLst/>
                <a:latin typeface="MS PGothic" panose="020B0600070205080204" pitchFamily="34" charset="-128"/>
                <a:ea typeface="MS PGothic" panose="020B0600070205080204" pitchFamily="34" charset="-128"/>
              </a:rPr>
              <a:t>企業</a:t>
            </a:r>
            <a:r>
              <a:rPr lang="ja-JP" altLang="en-US" sz="1800" b="0">
                <a:solidFill>
                  <a:srgbClr val="FF0000"/>
                </a:solidFill>
                <a:effectLst/>
                <a:latin typeface="MS PGothic" panose="020B0600070205080204" pitchFamily="34" charset="-128"/>
                <a:ea typeface="MS PGothic" panose="020B0600070205080204" pitchFamily="34" charset="-128"/>
              </a:rPr>
              <a:t>は</a:t>
            </a:r>
            <a:r>
              <a:rPr lang="zh-CN" altLang="en-US" sz="1800" b="0" dirty="0">
                <a:solidFill>
                  <a:srgbClr val="FF0000"/>
                </a:solidFill>
                <a:effectLst/>
                <a:latin typeface="MS PGothic" panose="020B0600070205080204" pitchFamily="34" charset="-128"/>
                <a:ea typeface="MS PGothic" panose="020B0600070205080204" pitchFamily="34" charset="-128"/>
              </a:rPr>
              <a:t>国内生産委託</a:t>
            </a:r>
            <a:r>
              <a:rPr lang="ja-JP" altLang="en-US" sz="1800" b="0">
                <a:solidFill>
                  <a:srgbClr val="FF0000"/>
                </a:solidFill>
                <a:effectLst/>
                <a:latin typeface="MS PGothic" panose="020B0600070205080204" pitchFamily="34" charset="-128"/>
                <a:ea typeface="MS PGothic" panose="020B0600070205080204" pitchFamily="34" charset="-128"/>
              </a:rPr>
              <a:t>が</a:t>
            </a:r>
            <a:r>
              <a:rPr lang="zh-CN" altLang="en-US" sz="1800" b="0" dirty="0">
                <a:solidFill>
                  <a:srgbClr val="FF0000"/>
                </a:solidFill>
                <a:effectLst/>
                <a:latin typeface="MS PGothic" panose="020B0600070205080204" pitchFamily="34" charset="-128"/>
                <a:ea typeface="MS PGothic" panose="020B0600070205080204" pitchFamily="34" charset="-128"/>
              </a:rPr>
              <a:t>可能 </a:t>
            </a:r>
            <a:endParaRPr lang="zh-CN" altLang="en-US" dirty="0">
              <a:solidFill>
                <a:srgbClr val="FF0000"/>
              </a:solidFill>
              <a:latin typeface="MS PGothic" panose="020B0600070205080204" pitchFamily="34" charset="-128"/>
              <a:ea typeface="MS PGothic" panose="020B0600070205080204" pitchFamily="34" charset="-128"/>
            </a:endParaRPr>
          </a:p>
        </p:txBody>
      </p:sp>
      <p:sp>
        <p:nvSpPr>
          <p:cNvPr id="7" name="TextBox 6">
            <a:extLst>
              <a:ext uri="{FF2B5EF4-FFF2-40B4-BE49-F238E27FC236}">
                <a16:creationId xmlns:a16="http://schemas.microsoft.com/office/drawing/2014/main" id="{697B5D9C-69BD-5569-7F1C-E6C4CF5C3B26}"/>
              </a:ext>
            </a:extLst>
          </p:cNvPr>
          <p:cNvSpPr txBox="1"/>
          <p:nvPr/>
        </p:nvSpPr>
        <p:spPr>
          <a:xfrm>
            <a:off x="6610350" y="3342365"/>
            <a:ext cx="3629025" cy="923330"/>
          </a:xfrm>
          <a:prstGeom prst="rect">
            <a:avLst/>
          </a:prstGeom>
          <a:noFill/>
        </p:spPr>
        <p:txBody>
          <a:bodyPr wrap="square">
            <a:spAutoFit/>
          </a:bodyPr>
          <a:lstStyle/>
          <a:p>
            <a:r>
              <a:rPr lang="zh-CN" altLang="en-US" sz="1800" b="0" dirty="0">
                <a:solidFill>
                  <a:srgbClr val="FF0000"/>
                </a:solidFill>
                <a:effectLst/>
                <a:latin typeface="MS PGothic" panose="020B0600070205080204" pitchFamily="34" charset="-128"/>
                <a:ea typeface="MS PGothic" panose="020B0600070205080204" pitchFamily="34" charset="-128"/>
              </a:rPr>
              <a:t>生産性</a:t>
            </a:r>
            <a:r>
              <a:rPr lang="ja-JP" altLang="en-US" sz="1800" b="0">
                <a:solidFill>
                  <a:srgbClr val="FF0000"/>
                </a:solidFill>
                <a:effectLst/>
                <a:latin typeface="MS PGothic" panose="020B0600070205080204" pitchFamily="34" charset="-128"/>
                <a:ea typeface="MS PGothic" panose="020B0600070205080204" pitchFamily="34" charset="-128"/>
              </a:rPr>
              <a:t>が </a:t>
            </a:r>
            <a:r>
              <a:rPr lang="en-US" altLang="ja-JP" sz="1800" dirty="0">
                <a:solidFill>
                  <a:srgbClr val="FF0000"/>
                </a:solidFill>
                <a:effectLst/>
                <a:latin typeface="MS PGothic" panose="020B0600070205080204" pitchFamily="34" charset="-128"/>
                <a:ea typeface="MS PGothic" panose="020B0600070205080204" pitchFamily="34" charset="-128"/>
              </a:rPr>
              <a:t>34 </a:t>
            </a:r>
            <a:r>
              <a:rPr lang="ja-JP" altLang="en-US" sz="1800" b="0">
                <a:solidFill>
                  <a:srgbClr val="FF0000"/>
                </a:solidFill>
                <a:effectLst/>
                <a:latin typeface="MS PGothic" panose="020B0600070205080204" pitchFamily="34" charset="-128"/>
                <a:ea typeface="MS PGothic" panose="020B0600070205080204" pitchFamily="34" charset="-128"/>
              </a:rPr>
              <a:t>を</a:t>
            </a:r>
            <a:r>
              <a:rPr lang="zh-CN" altLang="en-US" sz="1800" b="0" dirty="0">
                <a:solidFill>
                  <a:srgbClr val="FF0000"/>
                </a:solidFill>
                <a:effectLst/>
                <a:latin typeface="MS PGothic" panose="020B0600070205080204" pitchFamily="34" charset="-128"/>
                <a:ea typeface="MS PGothic" panose="020B0600070205080204" pitchFamily="34" charset="-128"/>
              </a:rPr>
              <a:t>超</a:t>
            </a:r>
            <a:r>
              <a:rPr lang="ja-JP" altLang="en-US" sz="1800" b="0">
                <a:solidFill>
                  <a:srgbClr val="FF0000"/>
                </a:solidFill>
                <a:effectLst/>
                <a:latin typeface="MS PGothic" panose="020B0600070205080204" pitchFamily="34" charset="-128"/>
                <a:ea typeface="MS PGothic" panose="020B0600070205080204" pitchFamily="34" charset="-128"/>
              </a:rPr>
              <a:t>える</a:t>
            </a:r>
            <a:r>
              <a:rPr lang="zh-CN" altLang="en-US" sz="1800" b="0" dirty="0">
                <a:solidFill>
                  <a:srgbClr val="FF0000"/>
                </a:solidFill>
                <a:effectLst/>
                <a:latin typeface="MS PGothic" panose="020B0600070205080204" pitchFamily="34" charset="-128"/>
                <a:ea typeface="MS PGothic" panose="020B0600070205080204" pitchFamily="34" charset="-128"/>
              </a:rPr>
              <a:t>企業</a:t>
            </a:r>
            <a:r>
              <a:rPr lang="ja-JP" altLang="en-US" sz="1800" b="0">
                <a:solidFill>
                  <a:srgbClr val="FF0000"/>
                </a:solidFill>
                <a:effectLst/>
                <a:latin typeface="MS PGothic" panose="020B0600070205080204" pitchFamily="34" charset="-128"/>
                <a:ea typeface="MS PGothic" panose="020B0600070205080204" pitchFamily="34" charset="-128"/>
              </a:rPr>
              <a:t>は，</a:t>
            </a:r>
            <a:endParaRPr lang="en-US" altLang="ja-JP" sz="1800" b="0" dirty="0">
              <a:solidFill>
                <a:srgbClr val="FF0000"/>
              </a:solidFill>
              <a:effectLst/>
              <a:latin typeface="MS PGothic" panose="020B0600070205080204" pitchFamily="34" charset="-128"/>
              <a:ea typeface="MS PGothic" panose="020B0600070205080204" pitchFamily="34" charset="-128"/>
            </a:endParaRPr>
          </a:p>
          <a:p>
            <a:r>
              <a:rPr lang="zh-CN" altLang="en-US" sz="1800" b="0" dirty="0">
                <a:solidFill>
                  <a:srgbClr val="FF0000"/>
                </a:solidFill>
                <a:effectLst/>
                <a:latin typeface="MS PGothic" panose="020B0600070205080204" pitchFamily="34" charset="-128"/>
                <a:ea typeface="MS PGothic" panose="020B0600070205080204" pitchFamily="34" charset="-128"/>
              </a:rPr>
              <a:t>国内生産委託</a:t>
            </a:r>
            <a:r>
              <a:rPr lang="ja-JP" altLang="en-US" sz="1800" b="0">
                <a:solidFill>
                  <a:srgbClr val="FF0000"/>
                </a:solidFill>
                <a:effectLst/>
                <a:latin typeface="MS PGothic" panose="020B0600070205080204" pitchFamily="34" charset="-128"/>
                <a:ea typeface="MS PGothic" panose="020B0600070205080204" pitchFamily="34" charset="-128"/>
              </a:rPr>
              <a:t>ではなく</a:t>
            </a:r>
            <a:endParaRPr lang="en-US" altLang="ja-JP" sz="1800" b="0" dirty="0">
              <a:solidFill>
                <a:srgbClr val="FF0000"/>
              </a:solidFill>
              <a:effectLst/>
              <a:latin typeface="MS PGothic" panose="020B0600070205080204" pitchFamily="34" charset="-128"/>
              <a:ea typeface="MS PGothic" panose="020B0600070205080204" pitchFamily="34" charset="-128"/>
            </a:endParaRPr>
          </a:p>
          <a:p>
            <a:r>
              <a:rPr lang="zh-CN" altLang="en-US" sz="1800" b="0" dirty="0">
                <a:solidFill>
                  <a:srgbClr val="FF0000"/>
                </a:solidFill>
                <a:effectLst/>
                <a:latin typeface="MS PGothic" panose="020B0600070205080204" pitchFamily="34" charset="-128"/>
                <a:ea typeface="MS PGothic" panose="020B0600070205080204" pitchFamily="34" charset="-128"/>
              </a:rPr>
              <a:t>外国生産委託</a:t>
            </a:r>
            <a:r>
              <a:rPr lang="ja-JP" altLang="en-US" sz="1800" b="0">
                <a:solidFill>
                  <a:srgbClr val="FF0000"/>
                </a:solidFill>
                <a:effectLst/>
                <a:latin typeface="MS PGothic" panose="020B0600070205080204" pitchFamily="34" charset="-128"/>
                <a:ea typeface="MS PGothic" panose="020B0600070205080204" pitchFamily="34" charset="-128"/>
              </a:rPr>
              <a:t>を</a:t>
            </a:r>
            <a:r>
              <a:rPr lang="zh-CN" altLang="en-US" sz="1800" b="0" dirty="0">
                <a:solidFill>
                  <a:srgbClr val="FF0000"/>
                </a:solidFill>
                <a:effectLst/>
                <a:latin typeface="MS PGothic" panose="020B0600070205080204" pitchFamily="34" charset="-128"/>
                <a:ea typeface="MS PGothic" panose="020B0600070205080204" pitchFamily="34" charset="-128"/>
              </a:rPr>
              <a:t>選択</a:t>
            </a:r>
            <a:r>
              <a:rPr lang="ja-JP" altLang="en-US" sz="1800" b="0">
                <a:solidFill>
                  <a:srgbClr val="FF0000"/>
                </a:solidFill>
                <a:effectLst/>
                <a:latin typeface="MS PGothic" panose="020B0600070205080204" pitchFamily="34" charset="-128"/>
                <a:ea typeface="MS PGothic" panose="020B0600070205080204" pitchFamily="34" charset="-128"/>
              </a:rPr>
              <a:t> </a:t>
            </a:r>
            <a:endParaRPr lang="ja-JP" altLang="en-US">
              <a:solidFill>
                <a:srgbClr val="FF0000"/>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500577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8FB5337-0F74-6474-4F1C-C5FDFEB8282D}"/>
              </a:ext>
            </a:extLst>
          </p:cNvPr>
          <p:cNvSpPr>
            <a:spLocks noGrp="1"/>
          </p:cNvSpPr>
          <p:nvPr>
            <p:ph type="title"/>
          </p:nvPr>
        </p:nvSpPr>
        <p:spPr/>
        <p:txBody>
          <a:bodyPr/>
          <a:lstStyle/>
          <a:p>
            <a:r>
              <a:rPr lang="zh-CN" altLang="en-US" dirty="0"/>
              <a:t>本章</a:t>
            </a:r>
            <a:r>
              <a:rPr lang="ja-JP" altLang="en-US"/>
              <a:t>の</a:t>
            </a:r>
            <a:r>
              <a:rPr lang="zh-CN" altLang="en-US" dirty="0"/>
              <a:t>問</a:t>
            </a:r>
            <a:r>
              <a:rPr lang="ja-JP" altLang="en-US"/>
              <a:t>い</a:t>
            </a:r>
            <a:endParaRPr lang="en-JP" dirty="0"/>
          </a:p>
        </p:txBody>
      </p:sp>
      <p:sp>
        <p:nvSpPr>
          <p:cNvPr id="4" name="Content Placeholder 3">
            <a:extLst>
              <a:ext uri="{FF2B5EF4-FFF2-40B4-BE49-F238E27FC236}">
                <a16:creationId xmlns:a16="http://schemas.microsoft.com/office/drawing/2014/main" id="{FCA0EE43-3742-BAE5-1C14-EB365615B83B}"/>
              </a:ext>
            </a:extLst>
          </p:cNvPr>
          <p:cNvSpPr>
            <a:spLocks noGrp="1"/>
          </p:cNvSpPr>
          <p:nvPr>
            <p:ph idx="1"/>
          </p:nvPr>
        </p:nvSpPr>
        <p:spPr/>
        <p:txBody>
          <a:bodyPr/>
          <a:lstStyle/>
          <a:p>
            <a:r>
              <a:rPr lang="zh-CN" altLang="en-US" dirty="0"/>
              <a:t>企業</a:t>
            </a:r>
            <a:r>
              <a:rPr lang="ja-JP" altLang="en-US"/>
              <a:t>レベルデータを</a:t>
            </a:r>
            <a:r>
              <a:rPr lang="zh-CN" altLang="en-US" dirty="0"/>
              <a:t>用</a:t>
            </a:r>
            <a:r>
              <a:rPr lang="ja-JP" altLang="en-US"/>
              <a:t>いた</a:t>
            </a:r>
            <a:r>
              <a:rPr lang="zh-CN" altLang="en-US" dirty="0"/>
              <a:t>各国</a:t>
            </a:r>
            <a:r>
              <a:rPr lang="ja-JP" altLang="en-US"/>
              <a:t>の</a:t>
            </a:r>
            <a:r>
              <a:rPr lang="zh-CN" altLang="en-US" dirty="0"/>
              <a:t>研究</a:t>
            </a:r>
            <a:r>
              <a:rPr lang="ja-JP" altLang="en-US"/>
              <a:t>によれば，</a:t>
            </a:r>
            <a:r>
              <a:rPr lang="zh-CN" altLang="en-US" dirty="0"/>
              <a:t>貿易</a:t>
            </a:r>
            <a:r>
              <a:rPr lang="ja-JP" altLang="en-US"/>
              <a:t>や</a:t>
            </a:r>
            <a:r>
              <a:rPr lang="zh-CN" altLang="en-US" dirty="0"/>
              <a:t>外国直接投資，外国生産委託</a:t>
            </a:r>
            <a:r>
              <a:rPr lang="ja-JP" altLang="en-US"/>
              <a:t>を</a:t>
            </a:r>
            <a:r>
              <a:rPr lang="zh-CN" altLang="en-US" dirty="0"/>
              <a:t>通</a:t>
            </a:r>
            <a:r>
              <a:rPr lang="ja-JP" altLang="en-US"/>
              <a:t>じて</a:t>
            </a:r>
            <a:r>
              <a:rPr lang="zh-CN" altLang="en-US" dirty="0"/>
              <a:t>国際化</a:t>
            </a:r>
            <a:r>
              <a:rPr lang="ja-JP" altLang="en-US"/>
              <a:t>している</a:t>
            </a:r>
            <a:r>
              <a:rPr lang="zh-CN" altLang="en-US" dirty="0"/>
              <a:t>企業</a:t>
            </a:r>
            <a:r>
              <a:rPr lang="ja-JP" altLang="en-US"/>
              <a:t>は</a:t>
            </a:r>
            <a:r>
              <a:rPr lang="zh-CN" altLang="en-US" dirty="0"/>
              <a:t>全企業</a:t>
            </a:r>
            <a:r>
              <a:rPr lang="ja-JP" altLang="en-US"/>
              <a:t>のうちのごく</a:t>
            </a:r>
            <a:r>
              <a:rPr lang="zh-CN" altLang="en-US" dirty="0"/>
              <a:t>少数</a:t>
            </a:r>
            <a:r>
              <a:rPr lang="ja-JP" altLang="en-US"/>
              <a:t>である。</a:t>
            </a:r>
            <a:endParaRPr lang="en-US" altLang="ja-JP" dirty="0"/>
          </a:p>
          <a:p>
            <a:r>
              <a:rPr lang="ja-JP" altLang="en-US"/>
              <a:t>では，そうした</a:t>
            </a:r>
            <a:r>
              <a:rPr lang="zh-CN" altLang="en-US" dirty="0"/>
              <a:t>少数</a:t>
            </a:r>
            <a:r>
              <a:rPr lang="ja-JP" altLang="en-US"/>
              <a:t>の</a:t>
            </a:r>
            <a:r>
              <a:rPr lang="zh-CN" altLang="en-US" dirty="0"/>
              <a:t>企業</a:t>
            </a:r>
            <a:r>
              <a:rPr lang="ja-JP" altLang="en-US"/>
              <a:t>のみが</a:t>
            </a:r>
            <a:r>
              <a:rPr lang="zh-CN" altLang="en-US" dirty="0"/>
              <a:t>国際化</a:t>
            </a:r>
            <a:r>
              <a:rPr lang="ja-JP" altLang="en-US"/>
              <a:t>を</a:t>
            </a:r>
            <a:r>
              <a:rPr lang="zh-CN" altLang="en-US" dirty="0"/>
              <a:t>果</a:t>
            </a:r>
            <a:r>
              <a:rPr lang="ja-JP" altLang="en-US"/>
              <a:t>たせる</a:t>
            </a:r>
            <a:r>
              <a:rPr lang="zh-CN" altLang="en-US" dirty="0"/>
              <a:t>理由</a:t>
            </a:r>
            <a:r>
              <a:rPr lang="ja-JP" altLang="en-US"/>
              <a:t>は</a:t>
            </a:r>
            <a:r>
              <a:rPr lang="zh-CN" altLang="en-US" dirty="0"/>
              <a:t>何</a:t>
            </a:r>
            <a:r>
              <a:rPr lang="ja-JP" altLang="en-US"/>
              <a:t>か。</a:t>
            </a:r>
            <a:endParaRPr lang="en-JP" dirty="0"/>
          </a:p>
        </p:txBody>
      </p:sp>
      <p:sp>
        <p:nvSpPr>
          <p:cNvPr id="2" name="Slide Number Placeholder 1">
            <a:extLst>
              <a:ext uri="{FF2B5EF4-FFF2-40B4-BE49-F238E27FC236}">
                <a16:creationId xmlns:a16="http://schemas.microsoft.com/office/drawing/2014/main" id="{9EB6AB35-6137-0009-D8A7-9476FBAA4896}"/>
              </a:ext>
            </a:extLst>
          </p:cNvPr>
          <p:cNvSpPr>
            <a:spLocks noGrp="1"/>
          </p:cNvSpPr>
          <p:nvPr>
            <p:ph type="sldNum" sz="quarter" idx="12"/>
          </p:nvPr>
        </p:nvSpPr>
        <p:spPr/>
        <p:txBody>
          <a:bodyPr/>
          <a:lstStyle/>
          <a:p>
            <a:fld id="{A0B73B5B-4D98-3640-AE9D-0B488B8E4F8B}" type="slidenum">
              <a:rPr lang="en-JP" smtClean="0"/>
              <a:t>3</a:t>
            </a:fld>
            <a:endParaRPr lang="en-JP"/>
          </a:p>
        </p:txBody>
      </p:sp>
    </p:spTree>
    <p:extLst>
      <p:ext uri="{BB962C8B-B14F-4D97-AF65-F5344CB8AC3E}">
        <p14:creationId xmlns:p14="http://schemas.microsoft.com/office/powerpoint/2010/main" val="18258964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D7A1AE-AA26-791A-FF5E-9F92B5A2CE45}"/>
              </a:ext>
            </a:extLst>
          </p:cNvPr>
          <p:cNvSpPr>
            <a:spLocks noGrp="1"/>
          </p:cNvSpPr>
          <p:nvPr>
            <p:ph type="title"/>
          </p:nvPr>
        </p:nvSpPr>
        <p:spPr/>
        <p:txBody>
          <a:bodyPr/>
          <a:lstStyle/>
          <a:p>
            <a:r>
              <a:rPr lang="zh-CN" altLang="en-US" dirty="0"/>
              <a:t>企業</a:t>
            </a:r>
            <a:r>
              <a:rPr lang="ja-JP" altLang="en-US"/>
              <a:t>の</a:t>
            </a:r>
            <a:r>
              <a:rPr lang="zh-CN" altLang="en-US" dirty="0"/>
              <a:t>調達戦略</a:t>
            </a:r>
            <a:endParaRPr lang="en-JP" dirty="0"/>
          </a:p>
        </p:txBody>
      </p:sp>
      <p:sp>
        <p:nvSpPr>
          <p:cNvPr id="4" name="Content Placeholder 3">
            <a:extLst>
              <a:ext uri="{FF2B5EF4-FFF2-40B4-BE49-F238E27FC236}">
                <a16:creationId xmlns:a16="http://schemas.microsoft.com/office/drawing/2014/main" id="{649AE77C-34AF-431C-342B-9C8D6EB15CCA}"/>
              </a:ext>
            </a:extLst>
          </p:cNvPr>
          <p:cNvSpPr>
            <a:spLocks noGrp="1"/>
          </p:cNvSpPr>
          <p:nvPr>
            <p:ph idx="1"/>
          </p:nvPr>
        </p:nvSpPr>
        <p:spPr/>
        <p:txBody>
          <a:bodyPr>
            <a:normAutofit fontScale="92500" lnSpcReduction="10000"/>
          </a:bodyPr>
          <a:lstStyle/>
          <a:p>
            <a:pPr marL="0" indent="0">
              <a:buNone/>
            </a:pPr>
            <a:r>
              <a:rPr lang="zh-CN" altLang="en-US" dirty="0"/>
              <a:t>先進国</a:t>
            </a:r>
            <a:r>
              <a:rPr lang="ja-JP" altLang="en-US"/>
              <a:t>の</a:t>
            </a:r>
            <a:r>
              <a:rPr lang="zh-CN" altLang="en-US" dirty="0"/>
              <a:t>企業</a:t>
            </a:r>
            <a:r>
              <a:rPr lang="ja-JP" altLang="en-US"/>
              <a:t>の</a:t>
            </a:r>
            <a:r>
              <a:rPr lang="zh-CN" altLang="en-US" dirty="0"/>
              <a:t>調達手段</a:t>
            </a:r>
            <a:endParaRPr lang="en-US" altLang="zh-CN" dirty="0"/>
          </a:p>
          <a:p>
            <a:pPr marL="0" indent="0">
              <a:buNone/>
            </a:pPr>
            <a:r>
              <a:rPr lang="zh-CN" altLang="en-US" dirty="0"/>
              <a:t>＜国内生産＞</a:t>
            </a:r>
            <a:endParaRPr lang="en-US" altLang="ja-JP" dirty="0"/>
          </a:p>
          <a:p>
            <a:r>
              <a:rPr lang="zh-CN" altLang="en-US" dirty="0"/>
              <a:t>国内自社工場</a:t>
            </a:r>
            <a:r>
              <a:rPr lang="ja-JP" altLang="en-US"/>
              <a:t>で</a:t>
            </a:r>
            <a:r>
              <a:rPr lang="zh-CN" altLang="en-US" dirty="0"/>
              <a:t>生産</a:t>
            </a:r>
            <a:r>
              <a:rPr lang="ja-JP" altLang="en-US"/>
              <a:t>する</a:t>
            </a:r>
            <a:r>
              <a:rPr lang="zh-CN" altLang="en-US" dirty="0"/>
              <a:t>国内自社生産</a:t>
            </a:r>
            <a:endParaRPr lang="en-US" altLang="zh-CN" dirty="0"/>
          </a:p>
          <a:p>
            <a:r>
              <a:rPr lang="zh-CN" altLang="en-US" dirty="0"/>
              <a:t>国内</a:t>
            </a:r>
            <a:r>
              <a:rPr lang="ja-JP" altLang="en-US"/>
              <a:t>の</a:t>
            </a:r>
            <a:r>
              <a:rPr lang="zh-CN" altLang="en-US" dirty="0"/>
              <a:t>非子会社</a:t>
            </a:r>
            <a:r>
              <a:rPr lang="ja-JP" altLang="en-US"/>
              <a:t>に</a:t>
            </a:r>
            <a:r>
              <a:rPr lang="zh-CN" altLang="en-US" dirty="0"/>
              <a:t>生産委託</a:t>
            </a:r>
            <a:r>
              <a:rPr lang="ja-JP" altLang="en-US"/>
              <a:t>する</a:t>
            </a:r>
            <a:r>
              <a:rPr lang="zh-CN" altLang="en-US" dirty="0"/>
              <a:t>国内生産委託</a:t>
            </a:r>
            <a:endParaRPr lang="en-US" altLang="zh-CN" dirty="0"/>
          </a:p>
          <a:p>
            <a:endParaRPr lang="en-US" altLang="zh-CN" dirty="0"/>
          </a:p>
          <a:p>
            <a:pPr marL="0" indent="0">
              <a:buNone/>
            </a:pPr>
            <a:r>
              <a:rPr lang="zh-CN" altLang="en-US" dirty="0"/>
              <a:t>＜海外生産</a:t>
            </a:r>
            <a:r>
              <a:rPr lang="en-US" altLang="zh-CN" dirty="0"/>
              <a:t>(</a:t>
            </a:r>
            <a:r>
              <a:rPr lang="en-US" dirty="0"/>
              <a:t>offshoring，</a:t>
            </a:r>
            <a:r>
              <a:rPr lang="ja-JP" altLang="en-US"/>
              <a:t>オフショアリング</a:t>
            </a:r>
            <a:r>
              <a:rPr lang="en-US" altLang="ja-JP" dirty="0"/>
              <a:t>) </a:t>
            </a:r>
            <a:r>
              <a:rPr lang="zh-CN" altLang="en-US" dirty="0"/>
              <a:t>＞</a:t>
            </a:r>
            <a:endParaRPr lang="en-US" altLang="zh-CN" dirty="0"/>
          </a:p>
          <a:p>
            <a:r>
              <a:rPr lang="zh-CN" altLang="en-US" dirty="0"/>
              <a:t>賃金</a:t>
            </a:r>
            <a:r>
              <a:rPr lang="ja-JP" altLang="en-US"/>
              <a:t>の</a:t>
            </a:r>
            <a:r>
              <a:rPr lang="zh-CN" altLang="en-US" dirty="0"/>
              <a:t>安</a:t>
            </a:r>
            <a:r>
              <a:rPr lang="ja-JP" altLang="en-US"/>
              <a:t>い</a:t>
            </a:r>
            <a:r>
              <a:rPr lang="zh-CN" altLang="en-US" dirty="0"/>
              <a:t>外国</a:t>
            </a:r>
            <a:r>
              <a:rPr lang="ja-JP" altLang="en-US"/>
              <a:t>の</a:t>
            </a:r>
            <a:r>
              <a:rPr lang="zh-CN" altLang="en-US" dirty="0"/>
              <a:t>非子会社</a:t>
            </a:r>
            <a:r>
              <a:rPr lang="ja-JP" altLang="en-US"/>
              <a:t>に</a:t>
            </a:r>
            <a:r>
              <a:rPr lang="zh-CN" altLang="en-US" dirty="0"/>
              <a:t>生産委託</a:t>
            </a:r>
            <a:r>
              <a:rPr lang="ja-JP" altLang="en-US"/>
              <a:t>する</a:t>
            </a:r>
            <a:r>
              <a:rPr lang="zh-CN" altLang="en-US" dirty="0"/>
              <a:t>外国生産委託</a:t>
            </a:r>
            <a:endParaRPr lang="en-US" altLang="zh-CN" dirty="0"/>
          </a:p>
          <a:p>
            <a:pPr marL="457200" lvl="1" indent="0">
              <a:buNone/>
            </a:pPr>
            <a:r>
              <a:rPr lang="en-US" altLang="zh-CN" dirty="0">
                <a:sym typeface="Wingdings" pitchFamily="2" charset="2"/>
              </a:rPr>
              <a:t></a:t>
            </a:r>
            <a:r>
              <a:rPr lang="zh-CN" altLang="en-US" dirty="0"/>
              <a:t>企業外輸入</a:t>
            </a:r>
            <a:r>
              <a:rPr lang="en-US" altLang="zh-CN" dirty="0"/>
              <a:t>(arm’s length import)</a:t>
            </a:r>
          </a:p>
          <a:p>
            <a:r>
              <a:rPr lang="zh-CN" altLang="en-US" dirty="0"/>
              <a:t>外国自社工場</a:t>
            </a:r>
            <a:r>
              <a:rPr lang="ja-JP" altLang="en-US"/>
              <a:t>で</a:t>
            </a:r>
            <a:r>
              <a:rPr lang="zh-CN" altLang="en-US" dirty="0"/>
              <a:t>生産</a:t>
            </a:r>
            <a:r>
              <a:rPr lang="ja-JP" altLang="en-US"/>
              <a:t>する</a:t>
            </a:r>
            <a:r>
              <a:rPr lang="zh-CN" altLang="en-US" dirty="0"/>
              <a:t>外国自社生産（垂直的</a:t>
            </a:r>
            <a:r>
              <a:rPr lang="en-US" altLang="zh-CN" dirty="0"/>
              <a:t>FDI</a:t>
            </a:r>
            <a:r>
              <a:rPr lang="zh-CN" altLang="en-US" dirty="0"/>
              <a:t>）</a:t>
            </a:r>
            <a:endParaRPr lang="en-US" altLang="zh-CN" dirty="0"/>
          </a:p>
          <a:p>
            <a:pPr marL="457200" lvl="1" indent="0">
              <a:buNone/>
            </a:pPr>
            <a:r>
              <a:rPr lang="en-US" altLang="zh-CN" dirty="0">
                <a:sym typeface="Wingdings" pitchFamily="2" charset="2"/>
              </a:rPr>
              <a:t></a:t>
            </a:r>
            <a:r>
              <a:rPr lang="zh-CN" altLang="en-US" dirty="0"/>
              <a:t>企業内輸入</a:t>
            </a:r>
            <a:r>
              <a:rPr lang="en-US" altLang="zh-CN" dirty="0"/>
              <a:t>(</a:t>
            </a:r>
            <a:r>
              <a:rPr lang="en-US" dirty="0"/>
              <a:t>intrafirm import)</a:t>
            </a:r>
            <a:endParaRPr lang="en-JP" dirty="0"/>
          </a:p>
        </p:txBody>
      </p:sp>
      <p:sp>
        <p:nvSpPr>
          <p:cNvPr id="2" name="Slide Number Placeholder 1">
            <a:extLst>
              <a:ext uri="{FF2B5EF4-FFF2-40B4-BE49-F238E27FC236}">
                <a16:creationId xmlns:a16="http://schemas.microsoft.com/office/drawing/2014/main" id="{8A7359A9-1744-BACD-ED06-18643FFF318D}"/>
              </a:ext>
            </a:extLst>
          </p:cNvPr>
          <p:cNvSpPr>
            <a:spLocks noGrp="1"/>
          </p:cNvSpPr>
          <p:nvPr>
            <p:ph type="sldNum" sz="quarter" idx="12"/>
          </p:nvPr>
        </p:nvSpPr>
        <p:spPr/>
        <p:txBody>
          <a:bodyPr/>
          <a:lstStyle/>
          <a:p>
            <a:fld id="{A0B73B5B-4D98-3640-AE9D-0B488B8E4F8B}" type="slidenum">
              <a:rPr lang="en-JP" smtClean="0"/>
              <a:t>30</a:t>
            </a:fld>
            <a:endParaRPr lang="en-JP"/>
          </a:p>
        </p:txBody>
      </p:sp>
    </p:spTree>
    <p:extLst>
      <p:ext uri="{BB962C8B-B14F-4D97-AF65-F5344CB8AC3E}">
        <p14:creationId xmlns:p14="http://schemas.microsoft.com/office/powerpoint/2010/main" val="2620160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D5FB7-13A5-FC5D-6943-A0FA99DB5863}"/>
              </a:ext>
            </a:extLst>
          </p:cNvPr>
          <p:cNvSpPr>
            <a:spLocks noGrp="1"/>
          </p:cNvSpPr>
          <p:nvPr>
            <p:ph type="title"/>
          </p:nvPr>
        </p:nvSpPr>
        <p:spPr/>
        <p:txBody>
          <a:bodyPr/>
          <a:lstStyle/>
          <a:p>
            <a:r>
              <a:rPr lang="en-JP" dirty="0"/>
              <a:t>生産性順序</a:t>
            </a:r>
          </a:p>
        </p:txBody>
      </p:sp>
      <p:sp>
        <p:nvSpPr>
          <p:cNvPr id="3" name="Content Placeholder 2">
            <a:extLst>
              <a:ext uri="{FF2B5EF4-FFF2-40B4-BE49-F238E27FC236}">
                <a16:creationId xmlns:a16="http://schemas.microsoft.com/office/drawing/2014/main" id="{4E0095A1-72F0-51B8-0D19-F1C85E3426D3}"/>
              </a:ext>
            </a:extLst>
          </p:cNvPr>
          <p:cNvSpPr>
            <a:spLocks noGrp="1"/>
          </p:cNvSpPr>
          <p:nvPr>
            <p:ph idx="1"/>
          </p:nvPr>
        </p:nvSpPr>
        <p:spPr/>
        <p:txBody>
          <a:bodyPr/>
          <a:lstStyle/>
          <a:p>
            <a:r>
              <a:rPr lang="en-JP" dirty="0"/>
              <a:t>産業により各調達手段の固定費用や利潤式の傾きは異なると考えられ、一意に生産性順序は定まらない可能性がある。</a:t>
            </a:r>
          </a:p>
          <a:p>
            <a:r>
              <a:rPr lang="en-JP" dirty="0"/>
              <a:t>以下では、一連の仮定を置いて、各調達手段と企業の生産性との関係を導き出す。</a:t>
            </a:r>
          </a:p>
          <a:p>
            <a:endParaRPr lang="en-JP" dirty="0"/>
          </a:p>
        </p:txBody>
      </p:sp>
      <p:sp>
        <p:nvSpPr>
          <p:cNvPr id="4" name="Slide Number Placeholder 3">
            <a:extLst>
              <a:ext uri="{FF2B5EF4-FFF2-40B4-BE49-F238E27FC236}">
                <a16:creationId xmlns:a16="http://schemas.microsoft.com/office/drawing/2014/main" id="{2736F1FE-6622-599B-702A-018B8961F8A9}"/>
              </a:ext>
            </a:extLst>
          </p:cNvPr>
          <p:cNvSpPr>
            <a:spLocks noGrp="1"/>
          </p:cNvSpPr>
          <p:nvPr>
            <p:ph type="sldNum" sz="quarter" idx="12"/>
          </p:nvPr>
        </p:nvSpPr>
        <p:spPr/>
        <p:txBody>
          <a:bodyPr/>
          <a:lstStyle/>
          <a:p>
            <a:fld id="{A0B73B5B-4D98-3640-AE9D-0B488B8E4F8B}" type="slidenum">
              <a:rPr lang="en-JP" smtClean="0"/>
              <a:t>31</a:t>
            </a:fld>
            <a:endParaRPr lang="en-JP"/>
          </a:p>
        </p:txBody>
      </p:sp>
    </p:spTree>
    <p:extLst>
      <p:ext uri="{BB962C8B-B14F-4D97-AF65-F5344CB8AC3E}">
        <p14:creationId xmlns:p14="http://schemas.microsoft.com/office/powerpoint/2010/main" val="17524918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9838B-5BBB-8EE7-192C-5C6A926132E6}"/>
              </a:ext>
            </a:extLst>
          </p:cNvPr>
          <p:cNvSpPr>
            <a:spLocks noGrp="1"/>
          </p:cNvSpPr>
          <p:nvPr>
            <p:ph type="title"/>
          </p:nvPr>
        </p:nvSpPr>
        <p:spPr/>
        <p:txBody>
          <a:bodyPr/>
          <a:lstStyle/>
          <a:p>
            <a:r>
              <a:rPr lang="en-JP" dirty="0"/>
              <a:t>固定費用に関する仮定例</a:t>
            </a:r>
          </a:p>
        </p:txBody>
      </p:sp>
      <p:sp>
        <p:nvSpPr>
          <p:cNvPr id="3" name="Content Placeholder 2">
            <a:extLst>
              <a:ext uri="{FF2B5EF4-FFF2-40B4-BE49-F238E27FC236}">
                <a16:creationId xmlns:a16="http://schemas.microsoft.com/office/drawing/2014/main" id="{0FBC9411-4692-90D3-81E0-DC2462CDB302}"/>
              </a:ext>
            </a:extLst>
          </p:cNvPr>
          <p:cNvSpPr>
            <a:spLocks noGrp="1"/>
          </p:cNvSpPr>
          <p:nvPr>
            <p:ph idx="1"/>
          </p:nvPr>
        </p:nvSpPr>
        <p:spPr/>
        <p:txBody>
          <a:bodyPr/>
          <a:lstStyle/>
          <a:p>
            <a:pPr marL="0" indent="0">
              <a:buNone/>
            </a:pPr>
            <a:r>
              <a:rPr lang="en-US" altLang="zh-CN" dirty="0"/>
              <a:t>[</a:t>
            </a:r>
            <a:r>
              <a:rPr lang="zh-CN" altLang="en-US" dirty="0"/>
              <a:t>仮定</a:t>
            </a:r>
            <a:r>
              <a:rPr lang="en-US" altLang="zh-CN" dirty="0"/>
              <a:t>]</a:t>
            </a:r>
            <a:r>
              <a:rPr lang="zh-CN" altLang="en-US" dirty="0"/>
              <a:t>自社生産</a:t>
            </a:r>
            <a:r>
              <a:rPr lang="ja-JP" altLang="en-US"/>
              <a:t>の</a:t>
            </a:r>
            <a:r>
              <a:rPr lang="zh-CN" altLang="en-US" dirty="0"/>
              <a:t>固定費用</a:t>
            </a:r>
            <a:r>
              <a:rPr lang="ja-JP" altLang="en-US"/>
              <a:t>が</a:t>
            </a:r>
            <a:r>
              <a:rPr lang="zh-CN" altLang="en-US" dirty="0"/>
              <a:t>生産委託</a:t>
            </a:r>
            <a:r>
              <a:rPr lang="ja-JP" altLang="en-US"/>
              <a:t>の</a:t>
            </a:r>
            <a:r>
              <a:rPr lang="zh-CN" altLang="en-US" dirty="0"/>
              <a:t>固定費用</a:t>
            </a:r>
            <a:r>
              <a:rPr lang="ja-JP" altLang="en-US"/>
              <a:t>よりも</a:t>
            </a:r>
            <a:r>
              <a:rPr lang="zh-CN" altLang="en-US" dirty="0"/>
              <a:t>高</a:t>
            </a:r>
            <a:r>
              <a:rPr lang="ja-JP" altLang="en-US"/>
              <a:t>い。</a:t>
            </a:r>
            <a:endParaRPr lang="en-US" altLang="ja-JP" dirty="0"/>
          </a:p>
          <a:p>
            <a:pPr marL="0" indent="0">
              <a:buNone/>
            </a:pPr>
            <a:r>
              <a:rPr lang="en-US" altLang="zh-CN" dirty="0"/>
              <a:t>[</a:t>
            </a:r>
            <a:r>
              <a:rPr lang="zh-CN" altLang="en-US" dirty="0"/>
              <a:t>仮定</a:t>
            </a:r>
            <a:r>
              <a:rPr lang="en-US" altLang="zh-CN" dirty="0"/>
              <a:t>]</a:t>
            </a:r>
            <a:r>
              <a:rPr lang="zh-CN" altLang="en-US" dirty="0"/>
              <a:t>海外生産</a:t>
            </a:r>
            <a:r>
              <a:rPr lang="ja-JP" altLang="en-US"/>
              <a:t>の</a:t>
            </a:r>
            <a:r>
              <a:rPr lang="zh-CN" altLang="en-US" dirty="0"/>
              <a:t>固定費用</a:t>
            </a:r>
            <a:r>
              <a:rPr lang="ja-JP" altLang="en-US"/>
              <a:t>が</a:t>
            </a:r>
            <a:r>
              <a:rPr lang="zh-CN" altLang="en-US" dirty="0"/>
              <a:t>国内生産</a:t>
            </a:r>
            <a:r>
              <a:rPr lang="ja-JP" altLang="en-US"/>
              <a:t>の</a:t>
            </a:r>
            <a:r>
              <a:rPr lang="zh-CN" altLang="en-US" dirty="0"/>
              <a:t>固定費用</a:t>
            </a:r>
            <a:r>
              <a:rPr lang="ja-JP" altLang="en-US"/>
              <a:t>よりも</a:t>
            </a:r>
            <a:r>
              <a:rPr lang="zh-CN" altLang="en-US" dirty="0"/>
              <a:t>高</a:t>
            </a:r>
            <a:r>
              <a:rPr lang="ja-JP" altLang="en-US"/>
              <a:t>い。</a:t>
            </a:r>
            <a:endParaRPr lang="en-US" altLang="ja-JP" dirty="0"/>
          </a:p>
          <a:p>
            <a:pPr marL="0" indent="0">
              <a:buNone/>
            </a:pPr>
            <a:r>
              <a:rPr lang="en-US" altLang="ja-JP" dirty="0">
                <a:sym typeface="Wingdings" pitchFamily="2" charset="2"/>
              </a:rPr>
              <a:t></a:t>
            </a:r>
            <a:r>
              <a:rPr lang="ja-JP" altLang="en-US"/>
              <a:t>そのため，</a:t>
            </a:r>
            <a:r>
              <a:rPr lang="zh-CN" altLang="en-US" dirty="0"/>
              <a:t>外国自社生産</a:t>
            </a:r>
            <a:r>
              <a:rPr lang="ja-JP" altLang="en-US"/>
              <a:t>の</a:t>
            </a:r>
            <a:r>
              <a:rPr lang="zh-CN" altLang="en-US" dirty="0"/>
              <a:t>切片</a:t>
            </a:r>
            <a:r>
              <a:rPr lang="ja-JP" altLang="en-US"/>
              <a:t>の</a:t>
            </a:r>
            <a:r>
              <a:rPr lang="zh-CN" altLang="en-US" dirty="0"/>
              <a:t>絶対値</a:t>
            </a:r>
            <a:r>
              <a:rPr lang="ja-JP" altLang="en-US"/>
              <a:t>が</a:t>
            </a:r>
            <a:r>
              <a:rPr lang="zh-CN" altLang="en-US" dirty="0"/>
              <a:t>最</a:t>
            </a:r>
            <a:r>
              <a:rPr lang="ja-JP" altLang="en-US"/>
              <a:t>も</a:t>
            </a:r>
            <a:r>
              <a:rPr lang="zh-CN" altLang="en-US" dirty="0"/>
              <a:t>大</a:t>
            </a:r>
            <a:r>
              <a:rPr lang="ja-JP" altLang="en-US"/>
              <a:t>きい。</a:t>
            </a:r>
            <a:endParaRPr lang="en-US" altLang="ja-JP" dirty="0"/>
          </a:p>
          <a:p>
            <a:pPr marL="0" indent="0">
              <a:buNone/>
            </a:pPr>
            <a:endParaRPr lang="en-US" altLang="zh-CN" dirty="0"/>
          </a:p>
          <a:p>
            <a:pPr marL="0" indent="0">
              <a:buNone/>
            </a:pPr>
            <a:r>
              <a:rPr lang="en-US" altLang="zh-CN" dirty="0"/>
              <a:t>[</a:t>
            </a:r>
            <a:r>
              <a:rPr lang="zh-CN" altLang="en-US" dirty="0"/>
              <a:t>仮定</a:t>
            </a:r>
            <a:r>
              <a:rPr lang="en-US" altLang="zh-CN" dirty="0"/>
              <a:t>]</a:t>
            </a:r>
            <a:r>
              <a:rPr lang="zh-CN" altLang="en-US" dirty="0"/>
              <a:t>海外生産</a:t>
            </a:r>
            <a:r>
              <a:rPr lang="ja-JP" altLang="en-US"/>
              <a:t>が</a:t>
            </a:r>
            <a:r>
              <a:rPr lang="zh-CN" altLang="en-US" dirty="0"/>
              <a:t>比較的困難</a:t>
            </a:r>
            <a:r>
              <a:rPr lang="ja-JP" altLang="en-US"/>
              <a:t>であり，</a:t>
            </a:r>
            <a:r>
              <a:rPr lang="zh-CN" altLang="en-US" dirty="0"/>
              <a:t>外国生産委託</a:t>
            </a:r>
            <a:r>
              <a:rPr lang="ja-JP" altLang="en-US"/>
              <a:t>の</a:t>
            </a:r>
            <a:r>
              <a:rPr lang="zh-CN" altLang="en-US" dirty="0"/>
              <a:t>固定費用</a:t>
            </a:r>
            <a:r>
              <a:rPr lang="ja-JP" altLang="en-US"/>
              <a:t>は</a:t>
            </a:r>
            <a:r>
              <a:rPr lang="zh-CN" altLang="en-US" dirty="0"/>
              <a:t>国内自社生産</a:t>
            </a:r>
            <a:r>
              <a:rPr lang="ja-JP" altLang="en-US"/>
              <a:t>の</a:t>
            </a:r>
            <a:r>
              <a:rPr lang="zh-CN" altLang="en-US" dirty="0"/>
              <a:t>固定費用</a:t>
            </a:r>
            <a:r>
              <a:rPr lang="ja-JP" altLang="en-US"/>
              <a:t>よりも</a:t>
            </a:r>
            <a:r>
              <a:rPr lang="zh-CN" altLang="en-US" dirty="0"/>
              <a:t>高</a:t>
            </a:r>
            <a:r>
              <a:rPr lang="ja-JP" altLang="en-US"/>
              <a:t>い。</a:t>
            </a:r>
            <a:endParaRPr lang="en-JP" dirty="0"/>
          </a:p>
        </p:txBody>
      </p:sp>
      <p:sp>
        <p:nvSpPr>
          <p:cNvPr id="4" name="Slide Number Placeholder 3">
            <a:extLst>
              <a:ext uri="{FF2B5EF4-FFF2-40B4-BE49-F238E27FC236}">
                <a16:creationId xmlns:a16="http://schemas.microsoft.com/office/drawing/2014/main" id="{92E055E1-3182-524E-BB5F-1CC8188C0250}"/>
              </a:ext>
            </a:extLst>
          </p:cNvPr>
          <p:cNvSpPr>
            <a:spLocks noGrp="1"/>
          </p:cNvSpPr>
          <p:nvPr>
            <p:ph type="sldNum" sz="quarter" idx="12"/>
          </p:nvPr>
        </p:nvSpPr>
        <p:spPr/>
        <p:txBody>
          <a:bodyPr/>
          <a:lstStyle/>
          <a:p>
            <a:fld id="{A0B73B5B-4D98-3640-AE9D-0B488B8E4F8B}" type="slidenum">
              <a:rPr lang="en-JP" smtClean="0"/>
              <a:t>32</a:t>
            </a:fld>
            <a:endParaRPr lang="en-JP"/>
          </a:p>
        </p:txBody>
      </p:sp>
    </p:spTree>
    <p:extLst>
      <p:ext uri="{BB962C8B-B14F-4D97-AF65-F5344CB8AC3E}">
        <p14:creationId xmlns:p14="http://schemas.microsoft.com/office/powerpoint/2010/main" val="20868472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2595B-A10B-6ED7-E42D-DDFA07C8234E}"/>
              </a:ext>
            </a:extLst>
          </p:cNvPr>
          <p:cNvSpPr>
            <a:spLocks noGrp="1"/>
          </p:cNvSpPr>
          <p:nvPr>
            <p:ph type="title"/>
          </p:nvPr>
        </p:nvSpPr>
        <p:spPr/>
        <p:txBody>
          <a:bodyPr/>
          <a:lstStyle/>
          <a:p>
            <a:r>
              <a:rPr lang="en-JP" dirty="0"/>
              <a:t>利潤式の傾きに関する仮定例</a:t>
            </a:r>
          </a:p>
        </p:txBody>
      </p:sp>
      <p:sp>
        <p:nvSpPr>
          <p:cNvPr id="3" name="Content Placeholder 2">
            <a:extLst>
              <a:ext uri="{FF2B5EF4-FFF2-40B4-BE49-F238E27FC236}">
                <a16:creationId xmlns:a16="http://schemas.microsoft.com/office/drawing/2014/main" id="{D2D5BE18-7E85-93F3-C1DB-088A2EDE92F9}"/>
              </a:ext>
            </a:extLst>
          </p:cNvPr>
          <p:cNvSpPr>
            <a:spLocks noGrp="1"/>
          </p:cNvSpPr>
          <p:nvPr>
            <p:ph idx="1"/>
          </p:nvPr>
        </p:nvSpPr>
        <p:spPr/>
        <p:txBody>
          <a:bodyPr/>
          <a:lstStyle/>
          <a:p>
            <a:pPr marL="0" indent="0">
              <a:buNone/>
            </a:pPr>
            <a:r>
              <a:rPr lang="en-US" altLang="zh-CN" dirty="0"/>
              <a:t>[</a:t>
            </a:r>
            <a:r>
              <a:rPr lang="zh-CN" altLang="en-US" dirty="0"/>
              <a:t>仮定</a:t>
            </a:r>
            <a:r>
              <a:rPr lang="en-US" altLang="zh-CN" dirty="0"/>
              <a:t>]</a:t>
            </a:r>
            <a:r>
              <a:rPr lang="zh-CN" altLang="en-US" dirty="0"/>
              <a:t>生産委託</a:t>
            </a:r>
            <a:r>
              <a:rPr lang="ja-JP" altLang="en-US"/>
              <a:t>よりも</a:t>
            </a:r>
            <a:r>
              <a:rPr lang="zh-CN" altLang="en-US" dirty="0"/>
              <a:t>自社生産</a:t>
            </a:r>
            <a:r>
              <a:rPr lang="ja-JP" altLang="en-US"/>
              <a:t>の</a:t>
            </a:r>
            <a:r>
              <a:rPr lang="zh-CN" altLang="en-US" dirty="0"/>
              <a:t>方</a:t>
            </a:r>
            <a:r>
              <a:rPr lang="ja-JP" altLang="en-US"/>
              <a:t>が</a:t>
            </a:r>
            <a:r>
              <a:rPr lang="zh-CN" altLang="en-US" dirty="0"/>
              <a:t>利潤</a:t>
            </a:r>
            <a:r>
              <a:rPr lang="ja-JP" altLang="en-US"/>
              <a:t>が</a:t>
            </a:r>
            <a:r>
              <a:rPr lang="zh-CN" altLang="en-US" dirty="0"/>
              <a:t>得</a:t>
            </a:r>
            <a:r>
              <a:rPr lang="ja-JP" altLang="en-US"/>
              <a:t>やすく，</a:t>
            </a:r>
            <a:r>
              <a:rPr lang="zh-CN" altLang="en-US" dirty="0"/>
              <a:t>利潤式</a:t>
            </a:r>
            <a:r>
              <a:rPr lang="ja-JP" altLang="en-US"/>
              <a:t>の</a:t>
            </a:r>
            <a:r>
              <a:rPr lang="zh-CN" altLang="en-US" dirty="0"/>
              <a:t>傾</a:t>
            </a:r>
            <a:r>
              <a:rPr lang="ja-JP" altLang="en-US"/>
              <a:t>きは</a:t>
            </a:r>
            <a:r>
              <a:rPr lang="zh-CN" altLang="en-US" dirty="0"/>
              <a:t>大</a:t>
            </a:r>
            <a:r>
              <a:rPr lang="ja-JP" altLang="en-US"/>
              <a:t>きい。</a:t>
            </a:r>
            <a:endParaRPr lang="en-US" altLang="ja-JP" dirty="0"/>
          </a:p>
          <a:p>
            <a:pPr marL="457200" lvl="1" indent="0">
              <a:buNone/>
            </a:pPr>
            <a:r>
              <a:rPr lang="zh-CN" altLang="en-US" dirty="0"/>
              <a:t>生産委託</a:t>
            </a:r>
            <a:r>
              <a:rPr lang="ja-JP" altLang="en-US"/>
              <a:t>の</a:t>
            </a:r>
            <a:r>
              <a:rPr lang="zh-CN" altLang="en-US" dirty="0"/>
              <a:t>場合，委託先企業</a:t>
            </a:r>
            <a:r>
              <a:rPr lang="ja-JP" altLang="en-US"/>
              <a:t>に</a:t>
            </a:r>
            <a:r>
              <a:rPr lang="zh-CN" altLang="en-US" dirty="0"/>
              <a:t>収入</a:t>
            </a:r>
            <a:r>
              <a:rPr lang="ja-JP" altLang="en-US"/>
              <a:t>の</a:t>
            </a:r>
            <a:r>
              <a:rPr lang="zh-CN" altLang="en-US" dirty="0"/>
              <a:t>一部</a:t>
            </a:r>
            <a:r>
              <a:rPr lang="ja-JP" altLang="en-US"/>
              <a:t>を</a:t>
            </a:r>
            <a:r>
              <a:rPr lang="zh-CN" altLang="en-US" dirty="0"/>
              <a:t>外注費</a:t>
            </a:r>
            <a:r>
              <a:rPr lang="ja-JP" altLang="en-US"/>
              <a:t>として</a:t>
            </a:r>
            <a:r>
              <a:rPr lang="zh-CN" altLang="en-US" dirty="0"/>
              <a:t>支払</a:t>
            </a:r>
            <a:r>
              <a:rPr lang="ja-JP" altLang="en-US"/>
              <a:t>わなければならないため。</a:t>
            </a:r>
            <a:endParaRPr lang="en-US" altLang="ja-JP" dirty="0"/>
          </a:p>
          <a:p>
            <a:pPr marL="457200" lvl="1" indent="0">
              <a:buNone/>
            </a:pPr>
            <a:endParaRPr lang="en-US" altLang="ja-JP" dirty="0"/>
          </a:p>
          <a:p>
            <a:pPr marL="0" indent="0">
              <a:buNone/>
            </a:pPr>
            <a:r>
              <a:rPr lang="en-US" altLang="zh-CN" dirty="0"/>
              <a:t>[</a:t>
            </a:r>
            <a:r>
              <a:rPr lang="zh-CN" altLang="en-US" dirty="0"/>
              <a:t>仮定</a:t>
            </a:r>
            <a:r>
              <a:rPr lang="en-US" altLang="zh-CN" dirty="0"/>
              <a:t>]</a:t>
            </a:r>
            <a:r>
              <a:rPr lang="zh-CN" altLang="en-US" dirty="0"/>
              <a:t>低賃金</a:t>
            </a:r>
            <a:r>
              <a:rPr lang="ja-JP" altLang="en-US"/>
              <a:t>を</a:t>
            </a:r>
            <a:r>
              <a:rPr lang="zh-CN" altLang="en-US" dirty="0"/>
              <a:t>利用</a:t>
            </a:r>
            <a:r>
              <a:rPr lang="ja-JP" altLang="en-US"/>
              <a:t>できる</a:t>
            </a:r>
            <a:r>
              <a:rPr lang="zh-CN" altLang="en-US" dirty="0"/>
              <a:t>外国生産委託</a:t>
            </a:r>
            <a:r>
              <a:rPr lang="ja-JP" altLang="en-US"/>
              <a:t>の</a:t>
            </a:r>
            <a:r>
              <a:rPr lang="zh-CN" altLang="en-US" dirty="0"/>
              <a:t>利潤式</a:t>
            </a:r>
            <a:r>
              <a:rPr lang="ja-JP" altLang="en-US"/>
              <a:t>の</a:t>
            </a:r>
            <a:r>
              <a:rPr lang="zh-CN" altLang="en-US" dirty="0"/>
              <a:t>傾</a:t>
            </a:r>
            <a:r>
              <a:rPr lang="ja-JP" altLang="en-US"/>
              <a:t>きは，</a:t>
            </a:r>
            <a:r>
              <a:rPr lang="zh-CN" altLang="en-US" dirty="0"/>
              <a:t>国内自社生産</a:t>
            </a:r>
            <a:r>
              <a:rPr lang="ja-JP" altLang="en-US"/>
              <a:t>の</a:t>
            </a:r>
            <a:r>
              <a:rPr lang="zh-CN" altLang="en-US" dirty="0"/>
              <a:t>利潤式</a:t>
            </a:r>
            <a:r>
              <a:rPr lang="ja-JP" altLang="en-US"/>
              <a:t>の</a:t>
            </a:r>
            <a:r>
              <a:rPr lang="zh-CN" altLang="en-US" dirty="0"/>
              <a:t>傾</a:t>
            </a:r>
            <a:r>
              <a:rPr lang="ja-JP" altLang="en-US"/>
              <a:t>きよりも</a:t>
            </a:r>
            <a:r>
              <a:rPr lang="zh-CN" altLang="en-US" dirty="0"/>
              <a:t>大</a:t>
            </a:r>
            <a:r>
              <a:rPr lang="ja-JP" altLang="en-US"/>
              <a:t>きい。</a:t>
            </a:r>
            <a:endParaRPr lang="en-JP" dirty="0"/>
          </a:p>
        </p:txBody>
      </p:sp>
      <p:sp>
        <p:nvSpPr>
          <p:cNvPr id="4" name="Slide Number Placeholder 3">
            <a:extLst>
              <a:ext uri="{FF2B5EF4-FFF2-40B4-BE49-F238E27FC236}">
                <a16:creationId xmlns:a16="http://schemas.microsoft.com/office/drawing/2014/main" id="{6F9785B1-A520-833B-7915-8388076BAD33}"/>
              </a:ext>
            </a:extLst>
          </p:cNvPr>
          <p:cNvSpPr>
            <a:spLocks noGrp="1"/>
          </p:cNvSpPr>
          <p:nvPr>
            <p:ph type="sldNum" sz="quarter" idx="12"/>
          </p:nvPr>
        </p:nvSpPr>
        <p:spPr/>
        <p:txBody>
          <a:bodyPr/>
          <a:lstStyle/>
          <a:p>
            <a:fld id="{A0B73B5B-4D98-3640-AE9D-0B488B8E4F8B}" type="slidenum">
              <a:rPr lang="en-JP" smtClean="0"/>
              <a:t>33</a:t>
            </a:fld>
            <a:endParaRPr lang="en-JP"/>
          </a:p>
        </p:txBody>
      </p:sp>
    </p:spTree>
    <p:extLst>
      <p:ext uri="{BB962C8B-B14F-4D97-AF65-F5344CB8AC3E}">
        <p14:creationId xmlns:p14="http://schemas.microsoft.com/office/powerpoint/2010/main" val="18991537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6779B-17D2-8F63-4805-45F3FA276B47}"/>
              </a:ext>
            </a:extLst>
          </p:cNvPr>
          <p:cNvSpPr>
            <a:spLocks noGrp="1"/>
          </p:cNvSpPr>
          <p:nvPr>
            <p:ph type="title"/>
          </p:nvPr>
        </p:nvSpPr>
        <p:spPr/>
        <p:txBody>
          <a:bodyPr/>
          <a:lstStyle/>
          <a:p>
            <a:r>
              <a:rPr lang="en-JP" dirty="0"/>
              <a:t>自社生産の利潤式</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617568-16A6-0C90-EA78-9C797C01A269}"/>
                  </a:ext>
                </a:extLst>
              </p:cNvPr>
              <p:cNvSpPr>
                <a:spLocks noGrp="1"/>
              </p:cNvSpPr>
              <p:nvPr>
                <p:ph idx="1"/>
              </p:nvPr>
            </p:nvSpPr>
            <p:spPr/>
            <p:txBody>
              <a:bodyPr>
                <a:normAutofit/>
              </a:bodyPr>
              <a:lstStyle/>
              <a:p>
                <a:pPr marL="0" indent="0" algn="just">
                  <a:buNone/>
                </a:pPr>
                <a:r>
                  <a:rPr lang="ja-JP" sz="3200">
                    <a:effectLst/>
                    <a:cs typeface="MS Mincho" panose="02020609040205080304" pitchFamily="49" charset="-128"/>
                  </a:rPr>
                  <a:t>国内自社生産（</a:t>
                </a:r>
                <a:r>
                  <a:rPr lang="en-US" sz="3200" dirty="0">
                    <a:effectLst/>
                    <a:cs typeface="MS Mincho" panose="02020609040205080304" pitchFamily="49" charset="-128"/>
                  </a:rPr>
                  <a:t>Domestic production</a:t>
                </a:r>
                <a:r>
                  <a:rPr lang="ja-JP" sz="3200">
                    <a:effectLst/>
                    <a:cs typeface="MS Mincho" panose="02020609040205080304" pitchFamily="49" charset="-128"/>
                  </a:rPr>
                  <a:t>）の利潤式</a:t>
                </a:r>
                <a:endParaRPr lang="en-JP" sz="3200" dirty="0">
                  <a:effectLst/>
                </a:endParaRPr>
              </a:p>
              <a:p>
                <a:pPr marL="0" indent="0" algn="just">
                  <a:buNone/>
                </a:pPr>
                <a:r>
                  <a:rPr lang="en-US" sz="3200" dirty="0">
                    <a:effectLst/>
                    <a:cs typeface="MS Mincho" panose="02020609040205080304" pitchFamily="49" charset="-128"/>
                  </a:rPr>
                  <a:t> </a:t>
                </a:r>
                <a:endParaRPr lang="en-JP" sz="3200" dirty="0">
                  <a:effectLst/>
                </a:endParaRPr>
              </a:p>
              <a:p>
                <a:pPr marL="0" indent="0" algn="just">
                  <a:buNone/>
                </a:pPr>
                <a14:m>
                  <m:oMathPara xmlns:m="http://schemas.openxmlformats.org/officeDocument/2006/math">
                    <m:oMathParaPr>
                      <m:jc m:val="centerGroup"/>
                    </m:oMathParaPr>
                    <m:oMath xmlns:m="http://schemas.openxmlformats.org/officeDocument/2006/math">
                      <m:eqArr>
                        <m:eqArrPr>
                          <m:ctrlPr>
                            <a:rPr lang="en-JP" sz="3200" i="1">
                              <a:effectLst/>
                              <a:latin typeface="Cambria Math" panose="02040503050406030204" pitchFamily="18" charset="0"/>
                              <a:ea typeface="MS Mincho" panose="02020609040205080304" pitchFamily="49" charset="-128"/>
                              <a:cs typeface="MS Mincho" panose="02020609040205080304" pitchFamily="49" charset="-128"/>
                            </a:rPr>
                          </m:ctrlPr>
                        </m:eqArrPr>
                        <m:e>
                          <m:sSup>
                            <m:sSupPr>
                              <m:ctrlPr>
                                <a:rPr lang="en-JP" sz="3200" i="1">
                                  <a:effectLst/>
                                  <a:latin typeface="Cambria Math" panose="02040503050406030204" pitchFamily="18" charset="0"/>
                                  <a:ea typeface="MS Mincho" panose="02020609040205080304" pitchFamily="49" charset="-128"/>
                                  <a:cs typeface="MS Mincho" panose="02020609040205080304" pitchFamily="49" charset="-128"/>
                                </a:rPr>
                              </m:ctrlPr>
                            </m:sSupPr>
                            <m:e>
                              <m:r>
                                <a:rPr lang="en-US" sz="3200" i="1">
                                  <a:effectLst/>
                                  <a:latin typeface="Cambria Math" panose="02040503050406030204" pitchFamily="18" charset="0"/>
                                  <a:ea typeface="MS Mincho" panose="02020609040205080304" pitchFamily="49" charset="-128"/>
                                  <a:cs typeface="MS Mincho" panose="02020609040205080304" pitchFamily="49" charset="-128"/>
                                </a:rPr>
                                <m:t>𝜋</m:t>
                              </m:r>
                            </m:e>
                            <m:sup>
                              <m:r>
                                <a:rPr lang="en-US" sz="3200" i="1">
                                  <a:effectLst/>
                                  <a:latin typeface="Cambria Math" panose="02040503050406030204" pitchFamily="18" charset="0"/>
                                  <a:ea typeface="MS Mincho" panose="02020609040205080304" pitchFamily="49" charset="-128"/>
                                  <a:cs typeface="MS Mincho" panose="02020609040205080304" pitchFamily="49" charset="-128"/>
                                </a:rPr>
                                <m:t>𝐷</m:t>
                              </m:r>
                            </m:sup>
                          </m:sSup>
                          <m:r>
                            <a:rPr lang="en-US" sz="3200" i="1">
                              <a:effectLst/>
                              <a:latin typeface="Cambria Math" panose="02040503050406030204" pitchFamily="18" charset="0"/>
                              <a:ea typeface="MS Mincho" panose="02020609040205080304" pitchFamily="49" charset="-128"/>
                              <a:cs typeface="MS Mincho" panose="02020609040205080304" pitchFamily="49" charset="-128"/>
                            </a:rPr>
                            <m:t>=2</m:t>
                          </m:r>
                          <m:r>
                            <a:rPr lang="en-US" sz="3200" i="1">
                              <a:effectLst/>
                              <a:latin typeface="Cambria Math" panose="02040503050406030204" pitchFamily="18" charset="0"/>
                              <a:ea typeface="MS Mincho" panose="02020609040205080304" pitchFamily="49" charset="-128"/>
                              <a:cs typeface="MS Mincho" panose="02020609040205080304" pitchFamily="49" charset="-128"/>
                            </a:rPr>
                            <m:t>𝜑</m:t>
                          </m:r>
                          <m:r>
                            <a:rPr lang="en-US" sz="3200" i="1">
                              <a:effectLst/>
                              <a:latin typeface="Cambria Math" panose="02040503050406030204" pitchFamily="18" charset="0"/>
                              <a:ea typeface="MS Mincho" panose="02020609040205080304" pitchFamily="49" charset="-128"/>
                              <a:cs typeface="MS Mincho" panose="02020609040205080304" pitchFamily="49" charset="-128"/>
                            </a:rPr>
                            <m:t>−40#</m:t>
                          </m:r>
                        </m:e>
                      </m:eqArr>
                    </m:oMath>
                  </m:oMathPara>
                </a14:m>
                <a:endParaRPr lang="en-JP" sz="3200" dirty="0">
                  <a:effectLst/>
                </a:endParaRPr>
              </a:p>
              <a:p>
                <a:pPr marL="0" indent="0" algn="just">
                  <a:buNone/>
                </a:pPr>
                <a:r>
                  <a:rPr lang="en-US" sz="3200" dirty="0">
                    <a:effectLst/>
                    <a:cs typeface="MS Mincho" panose="02020609040205080304" pitchFamily="49" charset="-128"/>
                  </a:rPr>
                  <a:t> </a:t>
                </a:r>
                <a:endParaRPr lang="en-JP" sz="3200" dirty="0">
                  <a:effectLst/>
                </a:endParaRPr>
              </a:p>
              <a:p>
                <a:pPr marL="0" indent="0" algn="just">
                  <a:buNone/>
                </a:pPr>
                <a:r>
                  <a:rPr lang="ja-JP" sz="3200">
                    <a:effectLst/>
                    <a:cs typeface="MS Mincho" panose="02020609040205080304" pitchFamily="49" charset="-128"/>
                  </a:rPr>
                  <a:t>外国自社生産（</a:t>
                </a:r>
                <a:r>
                  <a:rPr lang="en-US" sz="3200" dirty="0">
                    <a:effectLst/>
                    <a:cs typeface="MS Mincho" panose="02020609040205080304" pitchFamily="49" charset="-128"/>
                  </a:rPr>
                  <a:t>FDI</a:t>
                </a:r>
                <a:r>
                  <a:rPr lang="ja-JP" sz="3200">
                    <a:effectLst/>
                    <a:cs typeface="MS Mincho" panose="02020609040205080304" pitchFamily="49" charset="-128"/>
                  </a:rPr>
                  <a:t>）の利潤式</a:t>
                </a:r>
                <a:endParaRPr lang="en-JP" sz="3200" dirty="0">
                  <a:effectLst/>
                </a:endParaRPr>
              </a:p>
              <a:p>
                <a:pPr marL="0" indent="0" algn="just">
                  <a:buNone/>
                </a:pPr>
                <a:r>
                  <a:rPr lang="en-US" sz="3200" dirty="0">
                    <a:effectLst/>
                    <a:cs typeface="MS Mincho" panose="02020609040205080304" pitchFamily="49" charset="-128"/>
                  </a:rPr>
                  <a:t> </a:t>
                </a:r>
                <a:endParaRPr lang="en-JP" sz="3200" dirty="0">
                  <a:effectLst/>
                </a:endParaRPr>
              </a:p>
              <a:p>
                <a:pPr marL="0" indent="0">
                  <a:buNone/>
                </a:pPr>
                <a14:m>
                  <m:oMathPara xmlns:m="http://schemas.openxmlformats.org/officeDocument/2006/math">
                    <m:oMathParaPr>
                      <m:jc m:val="centerGroup"/>
                    </m:oMathParaPr>
                    <m:oMath xmlns:m="http://schemas.openxmlformats.org/officeDocument/2006/math">
                      <m:eqArr>
                        <m:eqArrPr>
                          <m:ctrlPr>
                            <a:rPr lang="en-JP" sz="3200" i="1">
                              <a:effectLst/>
                              <a:latin typeface="Cambria Math" panose="02040503050406030204" pitchFamily="18" charset="0"/>
                              <a:ea typeface="MS Mincho" panose="02020609040205080304" pitchFamily="49" charset="-128"/>
                              <a:cs typeface="MS Mincho" panose="02020609040205080304" pitchFamily="49" charset="-128"/>
                            </a:rPr>
                          </m:ctrlPr>
                        </m:eqArrPr>
                        <m:e>
                          <m:sSup>
                            <m:sSupPr>
                              <m:ctrlPr>
                                <a:rPr lang="en-JP" sz="3200" i="1">
                                  <a:effectLst/>
                                  <a:latin typeface="Cambria Math" panose="02040503050406030204" pitchFamily="18" charset="0"/>
                                  <a:ea typeface="MS Mincho" panose="02020609040205080304" pitchFamily="49" charset="-128"/>
                                  <a:cs typeface="MS Mincho" panose="02020609040205080304" pitchFamily="49" charset="-128"/>
                                </a:rPr>
                              </m:ctrlPr>
                            </m:sSupPr>
                            <m:e>
                              <m:r>
                                <a:rPr lang="en-US" sz="3200" i="1">
                                  <a:effectLst/>
                                  <a:latin typeface="Cambria Math" panose="02040503050406030204" pitchFamily="18" charset="0"/>
                                  <a:ea typeface="MS Mincho" panose="02020609040205080304" pitchFamily="49" charset="-128"/>
                                  <a:cs typeface="MS Mincho" panose="02020609040205080304" pitchFamily="49" charset="-128"/>
                                </a:rPr>
                                <m:t>𝜋</m:t>
                              </m:r>
                            </m:e>
                            <m:sup>
                              <m:r>
                                <a:rPr lang="en-US" sz="3200" i="1">
                                  <a:effectLst/>
                                  <a:latin typeface="Cambria Math" panose="02040503050406030204" pitchFamily="18" charset="0"/>
                                  <a:ea typeface="MS Mincho" panose="02020609040205080304" pitchFamily="49" charset="-128"/>
                                  <a:cs typeface="MS Mincho" panose="02020609040205080304" pitchFamily="49" charset="-128"/>
                                </a:rPr>
                                <m:t>𝐼</m:t>
                              </m:r>
                            </m:sup>
                          </m:sSup>
                          <m:r>
                            <a:rPr lang="en-US" sz="3200" i="1">
                              <a:effectLst/>
                              <a:latin typeface="Cambria Math" panose="02040503050406030204" pitchFamily="18" charset="0"/>
                              <a:ea typeface="MS Mincho" panose="02020609040205080304" pitchFamily="49" charset="-128"/>
                              <a:cs typeface="MS Mincho" panose="02020609040205080304" pitchFamily="49" charset="-128"/>
                            </a:rPr>
                            <m:t>=10</m:t>
                          </m:r>
                          <m:r>
                            <a:rPr lang="en-US" sz="3200" i="1">
                              <a:effectLst/>
                              <a:latin typeface="Cambria Math" panose="02040503050406030204" pitchFamily="18" charset="0"/>
                              <a:ea typeface="MS Mincho" panose="02020609040205080304" pitchFamily="49" charset="-128"/>
                              <a:cs typeface="MS Mincho" panose="02020609040205080304" pitchFamily="49" charset="-128"/>
                            </a:rPr>
                            <m:t>𝜑</m:t>
                          </m:r>
                          <m:r>
                            <a:rPr lang="en-US" sz="3200" i="1">
                              <a:effectLst/>
                              <a:latin typeface="Cambria Math" panose="02040503050406030204" pitchFamily="18" charset="0"/>
                              <a:ea typeface="MS Mincho" panose="02020609040205080304" pitchFamily="49" charset="-128"/>
                              <a:cs typeface="MS Mincho" panose="02020609040205080304" pitchFamily="49" charset="-128"/>
                            </a:rPr>
                            <m:t>−360#</m:t>
                          </m:r>
                        </m:e>
                      </m:eqArr>
                    </m:oMath>
                  </m:oMathPara>
                </a14:m>
                <a:endParaRPr lang="en-JP" sz="3200" dirty="0">
                  <a:effectLst/>
                </a:endParaRPr>
              </a:p>
              <a:p>
                <a:pPr marL="0" indent="0">
                  <a:buNone/>
                </a:pPr>
                <a:endParaRPr lang="en-JP" sz="3200" dirty="0"/>
              </a:p>
            </p:txBody>
          </p:sp>
        </mc:Choice>
        <mc:Fallback xmlns="">
          <p:sp>
            <p:nvSpPr>
              <p:cNvPr id="3" name="Content Placeholder 2">
                <a:extLst>
                  <a:ext uri="{FF2B5EF4-FFF2-40B4-BE49-F238E27FC236}">
                    <a16:creationId xmlns:a16="http://schemas.microsoft.com/office/drawing/2014/main" id="{61617568-16A6-0C90-EA78-9C797C01A269}"/>
                  </a:ext>
                </a:extLst>
              </p:cNvPr>
              <p:cNvSpPr>
                <a:spLocks noGrp="1" noRot="1" noChangeAspect="1" noMove="1" noResize="1" noEditPoints="1" noAdjustHandles="1" noChangeArrowheads="1" noChangeShapeType="1" noTextEdit="1"/>
              </p:cNvSpPr>
              <p:nvPr>
                <p:ph idx="1"/>
              </p:nvPr>
            </p:nvSpPr>
            <p:spPr>
              <a:blipFill>
                <a:blip r:embed="rId2"/>
                <a:stretch>
                  <a:fillRect l="-1568" t="-2907"/>
                </a:stretch>
              </a:blipFill>
            </p:spPr>
            <p:txBody>
              <a:bodyPr/>
              <a:lstStyle/>
              <a:p>
                <a:r>
                  <a:rPr lang="en-JP">
                    <a:noFill/>
                  </a:rPr>
                  <a:t> </a:t>
                </a:r>
              </a:p>
            </p:txBody>
          </p:sp>
        </mc:Fallback>
      </mc:AlternateContent>
      <p:sp>
        <p:nvSpPr>
          <p:cNvPr id="4" name="Slide Number Placeholder 3">
            <a:extLst>
              <a:ext uri="{FF2B5EF4-FFF2-40B4-BE49-F238E27FC236}">
                <a16:creationId xmlns:a16="http://schemas.microsoft.com/office/drawing/2014/main" id="{E389A73D-4E50-F920-B72A-E89D6CE029D8}"/>
              </a:ext>
            </a:extLst>
          </p:cNvPr>
          <p:cNvSpPr>
            <a:spLocks noGrp="1"/>
          </p:cNvSpPr>
          <p:nvPr>
            <p:ph type="sldNum" sz="quarter" idx="12"/>
          </p:nvPr>
        </p:nvSpPr>
        <p:spPr/>
        <p:txBody>
          <a:bodyPr/>
          <a:lstStyle/>
          <a:p>
            <a:fld id="{A0B73B5B-4D98-3640-AE9D-0B488B8E4F8B}" type="slidenum">
              <a:rPr lang="en-JP" smtClean="0"/>
              <a:t>34</a:t>
            </a:fld>
            <a:endParaRPr lang="en-JP"/>
          </a:p>
        </p:txBody>
      </p:sp>
    </p:spTree>
    <p:extLst>
      <p:ext uri="{BB962C8B-B14F-4D97-AF65-F5344CB8AC3E}">
        <p14:creationId xmlns:p14="http://schemas.microsoft.com/office/powerpoint/2010/main" val="37541919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9DA9-7321-A7F9-6350-D3CF579BD5F9}"/>
              </a:ext>
            </a:extLst>
          </p:cNvPr>
          <p:cNvSpPr>
            <a:spLocks noGrp="1"/>
          </p:cNvSpPr>
          <p:nvPr>
            <p:ph type="title"/>
          </p:nvPr>
        </p:nvSpPr>
        <p:spPr/>
        <p:txBody>
          <a:bodyPr/>
          <a:lstStyle/>
          <a:p>
            <a:r>
              <a:rPr lang="en-JP" dirty="0"/>
              <a:t>生産委託(再掲)</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CD4B99-E818-A9D2-5AF0-9F3AD8EEBA48}"/>
                  </a:ext>
                </a:extLst>
              </p:cNvPr>
              <p:cNvSpPr>
                <a:spLocks noGrp="1"/>
              </p:cNvSpPr>
              <p:nvPr>
                <p:ph idx="1"/>
              </p:nvPr>
            </p:nvSpPr>
            <p:spPr/>
            <p:txBody>
              <a:bodyPr>
                <a:normAutofit/>
              </a:bodyPr>
              <a:lstStyle/>
              <a:p>
                <a:pPr marL="0" indent="0">
                  <a:buNone/>
                </a:pPr>
                <a:r>
                  <a:rPr lang="zh-CN" altLang="en-US" sz="3200" dirty="0"/>
                  <a:t>国内生産委託</a:t>
                </a:r>
                <a:r>
                  <a:rPr lang="en-US" altLang="zh-CN" sz="3200" dirty="0"/>
                  <a:t>(</a:t>
                </a:r>
                <a:r>
                  <a:rPr lang="en-US" sz="3200" dirty="0"/>
                  <a:t>Domestic Outsourcing: DO)</a:t>
                </a:r>
                <a:r>
                  <a:rPr lang="ja-JP" altLang="en-US" sz="3200"/>
                  <a:t>の</a:t>
                </a:r>
                <a:r>
                  <a:rPr lang="zh-CN" altLang="en-US" sz="3200" dirty="0"/>
                  <a:t>利潤式</a:t>
                </a:r>
                <a:endParaRPr lang="en-US" altLang="zh-CN" sz="3200" dirty="0"/>
              </a:p>
              <a:p>
                <a:pPr marL="0" indent="0" algn="just">
                  <a:buNone/>
                </a:pPr>
                <a:r>
                  <a:rPr lang="en-US" sz="3200" dirty="0">
                    <a:effectLst/>
                    <a:cs typeface="MS Mincho" panose="02020609040205080304" pitchFamily="49" charset="-128"/>
                  </a:rPr>
                  <a:t> </a:t>
                </a:r>
                <a:endParaRPr lang="en-JP" sz="3200" dirty="0">
                  <a:effectLst/>
                </a:endParaRPr>
              </a:p>
              <a:p>
                <a:pPr marL="0" indent="0" algn="just">
                  <a:buNone/>
                </a:pPr>
                <a14:m>
                  <m:oMathPara xmlns:m="http://schemas.openxmlformats.org/officeDocument/2006/math">
                    <m:oMathParaPr>
                      <m:jc m:val="centerGroup"/>
                    </m:oMathParaPr>
                    <m:oMath xmlns:m="http://schemas.openxmlformats.org/officeDocument/2006/math">
                      <m:eqArr>
                        <m:eqArrPr>
                          <m:ctrlPr>
                            <a:rPr lang="en-JP" sz="3200" i="1">
                              <a:effectLst/>
                              <a:latin typeface="Cambria Math" panose="02040503050406030204" pitchFamily="18" charset="0"/>
                              <a:ea typeface="MS Mincho" panose="02020609040205080304" pitchFamily="49" charset="-128"/>
                              <a:cs typeface="MS Mincho" panose="02020609040205080304" pitchFamily="49" charset="-128"/>
                            </a:rPr>
                          </m:ctrlPr>
                        </m:eqArrPr>
                        <m:e>
                          <m:sSup>
                            <m:sSupPr>
                              <m:ctrlPr>
                                <a:rPr lang="en-JP" sz="3200" i="1">
                                  <a:effectLst/>
                                  <a:latin typeface="Cambria Math" panose="02040503050406030204" pitchFamily="18" charset="0"/>
                                  <a:ea typeface="MS Mincho" panose="02020609040205080304" pitchFamily="49" charset="-128"/>
                                  <a:cs typeface="MS Mincho" panose="02020609040205080304" pitchFamily="49" charset="-128"/>
                                </a:rPr>
                              </m:ctrlPr>
                            </m:sSupPr>
                            <m:e>
                              <m:r>
                                <a:rPr lang="en-US" sz="3200" i="1">
                                  <a:effectLst/>
                                  <a:latin typeface="Cambria Math" panose="02040503050406030204" pitchFamily="18" charset="0"/>
                                  <a:ea typeface="MS Mincho" panose="02020609040205080304" pitchFamily="49" charset="-128"/>
                                  <a:cs typeface="MS Mincho" panose="02020609040205080304" pitchFamily="49" charset="-128"/>
                                </a:rPr>
                                <m:t>𝜋</m:t>
                              </m:r>
                            </m:e>
                            <m:sup>
                              <m:r>
                                <a:rPr lang="en-US" sz="3200" i="1">
                                  <a:effectLst/>
                                  <a:latin typeface="Cambria Math" panose="02040503050406030204" pitchFamily="18" charset="0"/>
                                  <a:ea typeface="MS Mincho" panose="02020609040205080304" pitchFamily="49" charset="-128"/>
                                  <a:cs typeface="MS Mincho" panose="02020609040205080304" pitchFamily="49" charset="-128"/>
                                </a:rPr>
                                <m:t>𝐷𝑂</m:t>
                              </m:r>
                            </m:sup>
                          </m:sSup>
                          <m:r>
                            <a:rPr lang="en-US" sz="3200" i="1">
                              <a:effectLst/>
                              <a:latin typeface="Cambria Math" panose="02040503050406030204" pitchFamily="18" charset="0"/>
                              <a:ea typeface="MS Mincho" panose="02020609040205080304" pitchFamily="49" charset="-128"/>
                              <a:cs typeface="MS Mincho" panose="02020609040205080304" pitchFamily="49" charset="-128"/>
                            </a:rPr>
                            <m:t>=</m:t>
                          </m:r>
                          <m:r>
                            <a:rPr lang="en-US" sz="3200" i="1">
                              <a:effectLst/>
                              <a:latin typeface="Cambria Math" panose="02040503050406030204" pitchFamily="18" charset="0"/>
                              <a:ea typeface="MS Mincho" panose="02020609040205080304" pitchFamily="49" charset="-128"/>
                              <a:cs typeface="MS Mincho" panose="02020609040205080304" pitchFamily="49" charset="-128"/>
                            </a:rPr>
                            <m:t>𝜑</m:t>
                          </m:r>
                          <m:r>
                            <a:rPr lang="en-US" sz="3200" i="1">
                              <a:effectLst/>
                              <a:latin typeface="Cambria Math" panose="02040503050406030204" pitchFamily="18" charset="0"/>
                              <a:ea typeface="MS Mincho" panose="02020609040205080304" pitchFamily="49" charset="-128"/>
                              <a:cs typeface="MS Mincho" panose="02020609040205080304" pitchFamily="49" charset="-128"/>
                            </a:rPr>
                            <m:t>−10#</m:t>
                          </m:r>
                        </m:e>
                      </m:eqArr>
                    </m:oMath>
                  </m:oMathPara>
                </a14:m>
                <a:endParaRPr lang="en-JP" sz="3200" dirty="0">
                  <a:effectLst/>
                </a:endParaRPr>
              </a:p>
              <a:p>
                <a:pPr marL="0" indent="0" algn="just">
                  <a:buNone/>
                </a:pPr>
                <a:r>
                  <a:rPr lang="en-US" sz="3200" dirty="0">
                    <a:effectLst/>
                    <a:cs typeface="MS Mincho" panose="02020609040205080304" pitchFamily="49" charset="-128"/>
                  </a:rPr>
                  <a:t> </a:t>
                </a:r>
                <a:endParaRPr lang="en-JP" sz="3200" dirty="0">
                  <a:effectLst/>
                </a:endParaRPr>
              </a:p>
              <a:p>
                <a:pPr marL="0" indent="0" algn="just">
                  <a:buNone/>
                </a:pPr>
                <a:r>
                  <a:rPr lang="ja-JP" sz="3200">
                    <a:effectLst/>
                    <a:cs typeface="MS Mincho" panose="02020609040205080304" pitchFamily="49" charset="-128"/>
                  </a:rPr>
                  <a:t>外国生産委託（</a:t>
                </a:r>
                <a:r>
                  <a:rPr lang="en-US" sz="3200" dirty="0">
                    <a:effectLst/>
                    <a:cs typeface="MS Mincho" panose="02020609040205080304" pitchFamily="49" charset="-128"/>
                  </a:rPr>
                  <a:t>Foreign Outsourcing: FO</a:t>
                </a:r>
                <a:r>
                  <a:rPr lang="ja-JP" sz="3200">
                    <a:effectLst/>
                    <a:cs typeface="MS Mincho" panose="02020609040205080304" pitchFamily="49" charset="-128"/>
                  </a:rPr>
                  <a:t>）の利潤式</a:t>
                </a:r>
                <a:endParaRPr lang="en-JP" sz="3200" dirty="0">
                  <a:effectLst/>
                </a:endParaRPr>
              </a:p>
              <a:p>
                <a:pPr marL="0" indent="0" algn="just">
                  <a:buNone/>
                </a:pPr>
                <a:r>
                  <a:rPr lang="en-US" sz="3200" dirty="0">
                    <a:effectLst/>
                    <a:cs typeface="MS Mincho" panose="02020609040205080304" pitchFamily="49" charset="-128"/>
                  </a:rPr>
                  <a:t> </a:t>
                </a:r>
                <a:endParaRPr lang="en-JP" sz="3200" dirty="0">
                  <a:effectLst/>
                </a:endParaRPr>
              </a:p>
              <a:p>
                <a:pPr marL="0" indent="0" algn="just">
                  <a:buNone/>
                </a:pPr>
                <a14:m>
                  <m:oMathPara xmlns:m="http://schemas.openxmlformats.org/officeDocument/2006/math">
                    <m:oMathParaPr>
                      <m:jc m:val="centerGroup"/>
                    </m:oMathParaPr>
                    <m:oMath xmlns:m="http://schemas.openxmlformats.org/officeDocument/2006/math">
                      <m:eqArr>
                        <m:eqArrPr>
                          <m:ctrlPr>
                            <a:rPr lang="en-JP" sz="3200" i="1">
                              <a:effectLst/>
                              <a:latin typeface="Cambria Math" panose="02040503050406030204" pitchFamily="18" charset="0"/>
                              <a:ea typeface="MS Mincho" panose="02020609040205080304" pitchFamily="49" charset="-128"/>
                              <a:cs typeface="MS Mincho" panose="02020609040205080304" pitchFamily="49" charset="-128"/>
                            </a:rPr>
                          </m:ctrlPr>
                        </m:eqArrPr>
                        <m:e>
                          <m:sSup>
                            <m:sSupPr>
                              <m:ctrlPr>
                                <a:rPr lang="en-JP" sz="3200" i="1">
                                  <a:effectLst/>
                                  <a:latin typeface="Cambria Math" panose="02040503050406030204" pitchFamily="18" charset="0"/>
                                  <a:ea typeface="MS Mincho" panose="02020609040205080304" pitchFamily="49" charset="-128"/>
                                  <a:cs typeface="MS Mincho" panose="02020609040205080304" pitchFamily="49" charset="-128"/>
                                </a:rPr>
                              </m:ctrlPr>
                            </m:sSupPr>
                            <m:e>
                              <m:r>
                                <a:rPr lang="en-US" sz="3200" i="1">
                                  <a:effectLst/>
                                  <a:latin typeface="Cambria Math" panose="02040503050406030204" pitchFamily="18" charset="0"/>
                                  <a:ea typeface="MS Mincho" panose="02020609040205080304" pitchFamily="49" charset="-128"/>
                                  <a:cs typeface="MS Mincho" panose="02020609040205080304" pitchFamily="49" charset="-128"/>
                                </a:rPr>
                                <m:t>𝜋</m:t>
                              </m:r>
                            </m:e>
                            <m:sup>
                              <m:r>
                                <a:rPr lang="en-US" sz="3200" i="1">
                                  <a:effectLst/>
                                  <a:latin typeface="Cambria Math" panose="02040503050406030204" pitchFamily="18" charset="0"/>
                                  <a:ea typeface="MS Mincho" panose="02020609040205080304" pitchFamily="49" charset="-128"/>
                                  <a:cs typeface="MS Mincho" panose="02020609040205080304" pitchFamily="49" charset="-128"/>
                                </a:rPr>
                                <m:t>𝐹𝑂</m:t>
                              </m:r>
                            </m:sup>
                          </m:sSup>
                          <m:r>
                            <a:rPr lang="en-US" sz="3200" i="1">
                              <a:effectLst/>
                              <a:latin typeface="Cambria Math" panose="02040503050406030204" pitchFamily="18" charset="0"/>
                              <a:ea typeface="MS Mincho" panose="02020609040205080304" pitchFamily="49" charset="-128"/>
                              <a:cs typeface="MS Mincho" panose="02020609040205080304" pitchFamily="49" charset="-128"/>
                            </a:rPr>
                            <m:t>=6</m:t>
                          </m:r>
                          <m:r>
                            <a:rPr lang="en-US" sz="3200" i="1">
                              <a:effectLst/>
                              <a:latin typeface="Cambria Math" panose="02040503050406030204" pitchFamily="18" charset="0"/>
                              <a:ea typeface="MS Mincho" panose="02020609040205080304" pitchFamily="49" charset="-128"/>
                              <a:cs typeface="MS Mincho" panose="02020609040205080304" pitchFamily="49" charset="-128"/>
                            </a:rPr>
                            <m:t>𝜑</m:t>
                          </m:r>
                          <m:r>
                            <a:rPr lang="en-US" sz="3200" i="1">
                              <a:effectLst/>
                              <a:latin typeface="Cambria Math" panose="02040503050406030204" pitchFamily="18" charset="0"/>
                              <a:ea typeface="MS Mincho" panose="02020609040205080304" pitchFamily="49" charset="-128"/>
                              <a:cs typeface="MS Mincho" panose="02020609040205080304" pitchFamily="49" charset="-128"/>
                            </a:rPr>
                            <m:t>−180</m:t>
                          </m:r>
                        </m:e>
                      </m:eqArr>
                    </m:oMath>
                  </m:oMathPara>
                </a14:m>
                <a:endParaRPr lang="en-JP" sz="3200" dirty="0">
                  <a:effectLst/>
                </a:endParaRPr>
              </a:p>
              <a:p>
                <a:pPr marL="0" indent="0" algn="just">
                  <a:buNone/>
                </a:pPr>
                <a:endParaRPr lang="en-JP" sz="3200" dirty="0">
                  <a:effectLst/>
                  <a:latin typeface="Times New Roman" panose="02020603050405020304" pitchFamily="18" charset="0"/>
                  <a:ea typeface="Times New Roman" panose="02020603050405020304" pitchFamily="18" charset="0"/>
                </a:endParaRPr>
              </a:p>
              <a:p>
                <a:pPr marL="0" indent="0">
                  <a:buNone/>
                </a:pPr>
                <a:endParaRPr lang="en-US" altLang="ja-JP" dirty="0"/>
              </a:p>
            </p:txBody>
          </p:sp>
        </mc:Choice>
        <mc:Fallback xmlns="">
          <p:sp>
            <p:nvSpPr>
              <p:cNvPr id="3" name="Content Placeholder 2">
                <a:extLst>
                  <a:ext uri="{FF2B5EF4-FFF2-40B4-BE49-F238E27FC236}">
                    <a16:creationId xmlns:a16="http://schemas.microsoft.com/office/drawing/2014/main" id="{E0CD4B99-E818-A9D2-5AF0-9F3AD8EEBA48}"/>
                  </a:ext>
                </a:extLst>
              </p:cNvPr>
              <p:cNvSpPr>
                <a:spLocks noGrp="1" noRot="1" noChangeAspect="1" noMove="1" noResize="1" noEditPoints="1" noAdjustHandles="1" noChangeArrowheads="1" noChangeShapeType="1" noTextEdit="1"/>
              </p:cNvSpPr>
              <p:nvPr>
                <p:ph idx="1"/>
              </p:nvPr>
            </p:nvSpPr>
            <p:spPr>
              <a:blipFill>
                <a:blip r:embed="rId2"/>
                <a:stretch>
                  <a:fillRect l="-1568" t="-2907"/>
                </a:stretch>
              </a:blipFill>
            </p:spPr>
            <p:txBody>
              <a:bodyPr/>
              <a:lstStyle/>
              <a:p>
                <a:r>
                  <a:rPr lang="en-JP">
                    <a:noFill/>
                  </a:rPr>
                  <a:t> </a:t>
                </a:r>
              </a:p>
            </p:txBody>
          </p:sp>
        </mc:Fallback>
      </mc:AlternateContent>
      <p:sp>
        <p:nvSpPr>
          <p:cNvPr id="4" name="Slide Number Placeholder 3">
            <a:extLst>
              <a:ext uri="{FF2B5EF4-FFF2-40B4-BE49-F238E27FC236}">
                <a16:creationId xmlns:a16="http://schemas.microsoft.com/office/drawing/2014/main" id="{7F12FF84-0CAD-107C-6A99-487A1F5CB840}"/>
              </a:ext>
            </a:extLst>
          </p:cNvPr>
          <p:cNvSpPr>
            <a:spLocks noGrp="1"/>
          </p:cNvSpPr>
          <p:nvPr>
            <p:ph type="sldNum" sz="quarter" idx="12"/>
          </p:nvPr>
        </p:nvSpPr>
        <p:spPr/>
        <p:txBody>
          <a:bodyPr/>
          <a:lstStyle/>
          <a:p>
            <a:fld id="{A0B73B5B-4D98-3640-AE9D-0B488B8E4F8B}" type="slidenum">
              <a:rPr lang="en-JP" smtClean="0"/>
              <a:t>35</a:t>
            </a:fld>
            <a:endParaRPr lang="en-JP"/>
          </a:p>
        </p:txBody>
      </p:sp>
    </p:spTree>
    <p:extLst>
      <p:ext uri="{BB962C8B-B14F-4D97-AF65-F5344CB8AC3E}">
        <p14:creationId xmlns:p14="http://schemas.microsoft.com/office/powerpoint/2010/main" val="32322350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43BCF15-04AA-6CBC-BEA7-8D2C1F73C23B}"/>
              </a:ext>
            </a:extLst>
          </p:cNvPr>
          <p:cNvSpPr>
            <a:spLocks noGrp="1"/>
          </p:cNvSpPr>
          <p:nvPr>
            <p:ph type="sldNum" sz="quarter" idx="12"/>
          </p:nvPr>
        </p:nvSpPr>
        <p:spPr/>
        <p:txBody>
          <a:bodyPr/>
          <a:lstStyle/>
          <a:p>
            <a:fld id="{A0B73B5B-4D98-3640-AE9D-0B488B8E4F8B}" type="slidenum">
              <a:rPr lang="en-JP" smtClean="0"/>
              <a:t>36</a:t>
            </a:fld>
            <a:endParaRPr lang="en-JP"/>
          </a:p>
        </p:txBody>
      </p:sp>
      <p:pic>
        <p:nvPicPr>
          <p:cNvPr id="4" name="Picture 3" descr="Diagram&#10;&#10;Description automatically generated">
            <a:extLst>
              <a:ext uri="{FF2B5EF4-FFF2-40B4-BE49-F238E27FC236}">
                <a16:creationId xmlns:a16="http://schemas.microsoft.com/office/drawing/2014/main" id="{936A8773-E198-CEE1-61C4-F6C84EC8C806}"/>
              </a:ext>
            </a:extLst>
          </p:cNvPr>
          <p:cNvPicPr>
            <a:picLocks noChangeAspect="1"/>
          </p:cNvPicPr>
          <p:nvPr/>
        </p:nvPicPr>
        <p:blipFill>
          <a:blip r:embed="rId2"/>
          <a:stretch>
            <a:fillRect/>
          </a:stretch>
        </p:blipFill>
        <p:spPr>
          <a:xfrm>
            <a:off x="838200" y="648606"/>
            <a:ext cx="8470592" cy="5707743"/>
          </a:xfrm>
          <a:prstGeom prst="rect">
            <a:avLst/>
          </a:prstGeom>
        </p:spPr>
      </p:pic>
    </p:spTree>
    <p:extLst>
      <p:ext uri="{BB962C8B-B14F-4D97-AF65-F5344CB8AC3E}">
        <p14:creationId xmlns:p14="http://schemas.microsoft.com/office/powerpoint/2010/main" val="39801597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AE3B23-61B5-2F54-E5AB-82A35270D58F}"/>
              </a:ext>
            </a:extLst>
          </p:cNvPr>
          <p:cNvSpPr>
            <a:spLocks noGrp="1"/>
          </p:cNvSpPr>
          <p:nvPr>
            <p:ph type="title"/>
          </p:nvPr>
        </p:nvSpPr>
        <p:spPr/>
        <p:txBody>
          <a:bodyPr/>
          <a:lstStyle/>
          <a:p>
            <a:r>
              <a:rPr lang="en-JP" dirty="0"/>
              <a:t>5 </a:t>
            </a:r>
            <a:r>
              <a:rPr lang="zh-CN" altLang="en-US" dirty="0"/>
              <a:t>新・新貿易理論</a:t>
            </a:r>
            <a:r>
              <a:rPr lang="ja-JP" altLang="en-US"/>
              <a:t>に</a:t>
            </a:r>
            <a:r>
              <a:rPr lang="zh-CN" altLang="en-US" dirty="0"/>
              <a:t>基</a:t>
            </a:r>
            <a:r>
              <a:rPr lang="ja-JP" altLang="en-US"/>
              <a:t>づく</a:t>
            </a:r>
            <a:r>
              <a:rPr lang="zh-CN" altLang="en-US" dirty="0"/>
              <a:t>貿易</a:t>
            </a:r>
            <a:r>
              <a:rPr lang="ja-JP" altLang="en-US"/>
              <a:t>データの</a:t>
            </a:r>
            <a:r>
              <a:rPr lang="zh-CN" altLang="en-US" dirty="0"/>
              <a:t>分析</a:t>
            </a:r>
            <a:endParaRPr lang="en-JP" dirty="0"/>
          </a:p>
        </p:txBody>
      </p:sp>
      <p:sp>
        <p:nvSpPr>
          <p:cNvPr id="4" name="Content Placeholder 3">
            <a:extLst>
              <a:ext uri="{FF2B5EF4-FFF2-40B4-BE49-F238E27FC236}">
                <a16:creationId xmlns:a16="http://schemas.microsoft.com/office/drawing/2014/main" id="{FF80BF45-9D7A-8474-2B11-9245E4F70C27}"/>
              </a:ext>
            </a:extLst>
          </p:cNvPr>
          <p:cNvSpPr>
            <a:spLocks noGrp="1"/>
          </p:cNvSpPr>
          <p:nvPr>
            <p:ph idx="1"/>
          </p:nvPr>
        </p:nvSpPr>
        <p:spPr/>
        <p:txBody>
          <a:bodyPr>
            <a:normAutofit lnSpcReduction="10000"/>
          </a:bodyPr>
          <a:lstStyle/>
          <a:p>
            <a:pPr marL="0" indent="0">
              <a:buNone/>
            </a:pPr>
            <a:r>
              <a:rPr lang="en-JP" dirty="0"/>
              <a:t>ゼロ貿易</a:t>
            </a:r>
          </a:p>
          <a:p>
            <a:pPr marL="0" indent="0">
              <a:buNone/>
            </a:pPr>
            <a:r>
              <a:rPr lang="ja-JP" altLang="en-US"/>
              <a:t>　</a:t>
            </a:r>
            <a:r>
              <a:rPr lang="en-US" altLang="zh-CN" dirty="0"/>
              <a:t>2</a:t>
            </a:r>
            <a:r>
              <a:rPr lang="zh-CN" altLang="en-US" dirty="0"/>
              <a:t>国間</a:t>
            </a:r>
            <a:r>
              <a:rPr lang="ja-JP" altLang="en-US"/>
              <a:t>の</a:t>
            </a:r>
            <a:r>
              <a:rPr lang="zh-CN" altLang="en-US" dirty="0"/>
              <a:t>貿易量</a:t>
            </a:r>
            <a:r>
              <a:rPr lang="ja-JP" altLang="en-US"/>
              <a:t>がゼロであること。</a:t>
            </a:r>
            <a:endParaRPr lang="en-US" altLang="ja-JP" dirty="0"/>
          </a:p>
          <a:p>
            <a:pPr marL="0" indent="0">
              <a:buNone/>
            </a:pPr>
            <a:endParaRPr lang="en-US" altLang="ja-JP" dirty="0"/>
          </a:p>
          <a:p>
            <a:pPr marL="0" indent="0">
              <a:buNone/>
            </a:pPr>
            <a:r>
              <a:rPr lang="ja-JP" altLang="en-US"/>
              <a:t>このゼロ</a:t>
            </a:r>
            <a:r>
              <a:rPr lang="zh-CN" altLang="en-US" dirty="0"/>
              <a:t>貿易</a:t>
            </a:r>
            <a:r>
              <a:rPr lang="ja-JP" altLang="en-US"/>
              <a:t>は</a:t>
            </a:r>
            <a:r>
              <a:rPr lang="zh-CN" altLang="en-US" dirty="0"/>
              <a:t>広</a:t>
            </a:r>
            <a:r>
              <a:rPr lang="ja-JP" altLang="en-US"/>
              <a:t>く</a:t>
            </a:r>
            <a:r>
              <a:rPr lang="zh-CN" altLang="en-US" dirty="0"/>
              <a:t>観察</a:t>
            </a:r>
            <a:r>
              <a:rPr lang="ja-JP" altLang="en-US"/>
              <a:t>される。</a:t>
            </a:r>
            <a:endParaRPr lang="en-US" altLang="ja-JP" dirty="0"/>
          </a:p>
          <a:p>
            <a:r>
              <a:rPr lang="zh-CN" altLang="en-US" dirty="0"/>
              <a:t>日本</a:t>
            </a:r>
            <a:r>
              <a:rPr lang="ja-JP" altLang="en-US"/>
              <a:t>のような</a:t>
            </a:r>
            <a:r>
              <a:rPr lang="zh-CN" altLang="en-US" dirty="0"/>
              <a:t>先進国</a:t>
            </a:r>
            <a:r>
              <a:rPr lang="ja-JP" altLang="en-US"/>
              <a:t>でも，</a:t>
            </a:r>
            <a:r>
              <a:rPr lang="zh-CN" altLang="en-US" dirty="0"/>
              <a:t>輸出総額</a:t>
            </a:r>
            <a:r>
              <a:rPr lang="ja-JP" altLang="en-US"/>
              <a:t>でみれば， </a:t>
            </a:r>
            <a:r>
              <a:rPr lang="zh-CN" altLang="en-US" dirty="0"/>
              <a:t>世界中</a:t>
            </a:r>
            <a:r>
              <a:rPr lang="ja-JP" altLang="en-US"/>
              <a:t>のほとんどすべての</a:t>
            </a:r>
            <a:r>
              <a:rPr lang="zh-CN" altLang="en-US" dirty="0"/>
              <a:t>国</a:t>
            </a:r>
            <a:r>
              <a:rPr lang="ja-JP" altLang="en-US"/>
              <a:t>に</a:t>
            </a:r>
            <a:r>
              <a:rPr lang="zh-CN" altLang="en-US" dirty="0"/>
              <a:t>輸出</a:t>
            </a:r>
            <a:r>
              <a:rPr lang="ja-JP" altLang="en-US"/>
              <a:t>を</a:t>
            </a:r>
            <a:r>
              <a:rPr lang="zh-CN" altLang="en-US" dirty="0"/>
              <a:t>行</a:t>
            </a:r>
            <a:r>
              <a:rPr lang="ja-JP" altLang="en-US"/>
              <a:t>っているが，</a:t>
            </a:r>
            <a:r>
              <a:rPr lang="zh-CN" altLang="en-US" dirty="0"/>
              <a:t>特定</a:t>
            </a:r>
            <a:r>
              <a:rPr lang="ja-JP" altLang="en-US"/>
              <a:t>の</a:t>
            </a:r>
            <a:r>
              <a:rPr lang="zh-CN" altLang="en-US" dirty="0"/>
              <a:t>製品</a:t>
            </a:r>
            <a:r>
              <a:rPr lang="ja-JP" altLang="en-US"/>
              <a:t>の</a:t>
            </a:r>
            <a:r>
              <a:rPr lang="zh-CN" altLang="en-US" dirty="0"/>
              <a:t>輸出</a:t>
            </a:r>
            <a:r>
              <a:rPr lang="ja-JP" altLang="en-US"/>
              <a:t>に</a:t>
            </a:r>
            <a:r>
              <a:rPr lang="zh-CN" altLang="en-US" dirty="0"/>
              <a:t>限定</a:t>
            </a:r>
            <a:r>
              <a:rPr lang="ja-JP" altLang="en-US"/>
              <a:t>してみれば，</a:t>
            </a:r>
            <a:r>
              <a:rPr lang="zh-CN" altLang="en-US" dirty="0"/>
              <a:t>一部</a:t>
            </a:r>
            <a:r>
              <a:rPr lang="ja-JP" altLang="en-US"/>
              <a:t>の</a:t>
            </a:r>
            <a:r>
              <a:rPr lang="zh-CN" altLang="en-US" dirty="0"/>
              <a:t>国</a:t>
            </a:r>
            <a:r>
              <a:rPr lang="ja-JP" altLang="en-US"/>
              <a:t>にしか</a:t>
            </a:r>
            <a:r>
              <a:rPr lang="zh-CN" altLang="en-US" dirty="0"/>
              <a:t>輸出</a:t>
            </a:r>
            <a:r>
              <a:rPr lang="ja-JP" altLang="en-US"/>
              <a:t>していないことは</a:t>
            </a:r>
            <a:r>
              <a:rPr lang="zh-CN" altLang="en-US" dirty="0"/>
              <a:t>多々</a:t>
            </a:r>
            <a:r>
              <a:rPr lang="ja-JP" altLang="en-US"/>
              <a:t>ある。</a:t>
            </a:r>
            <a:endParaRPr lang="en-US" altLang="ja-JP" dirty="0"/>
          </a:p>
          <a:p>
            <a:r>
              <a:rPr lang="zh-CN" altLang="en-US" dirty="0"/>
              <a:t>途上国</a:t>
            </a:r>
            <a:r>
              <a:rPr lang="ja-JP" altLang="en-US"/>
              <a:t>ではより</a:t>
            </a:r>
            <a:r>
              <a:rPr lang="zh-CN" altLang="en-US" dirty="0"/>
              <a:t>顕著</a:t>
            </a:r>
            <a:r>
              <a:rPr lang="ja-JP" altLang="en-US"/>
              <a:t>にゼロ</a:t>
            </a:r>
            <a:r>
              <a:rPr lang="zh-CN" altLang="en-US" dirty="0"/>
              <a:t>貿易</a:t>
            </a:r>
            <a:r>
              <a:rPr lang="ja-JP" altLang="en-US"/>
              <a:t>が</a:t>
            </a:r>
            <a:r>
              <a:rPr lang="zh-CN" altLang="en-US" dirty="0"/>
              <a:t>観察</a:t>
            </a:r>
            <a:r>
              <a:rPr lang="ja-JP" altLang="en-US"/>
              <a:t>される。</a:t>
            </a:r>
            <a:endParaRPr lang="en-US" altLang="ja-JP" dirty="0"/>
          </a:p>
          <a:p>
            <a:r>
              <a:rPr lang="ja-JP" altLang="en-US"/>
              <a:t>メリッツ・モデルに</a:t>
            </a:r>
            <a:r>
              <a:rPr lang="zh-CN" altLang="en-US" dirty="0"/>
              <a:t>基</a:t>
            </a:r>
            <a:r>
              <a:rPr lang="ja-JP" altLang="en-US"/>
              <a:t>づけば，</a:t>
            </a:r>
            <a:r>
              <a:rPr lang="zh-CN" altLang="en-US" dirty="0"/>
              <a:t>輸出閾値</a:t>
            </a:r>
            <a:r>
              <a:rPr lang="ja-JP" altLang="en-US"/>
              <a:t>を</a:t>
            </a:r>
            <a:r>
              <a:rPr lang="zh-CN" altLang="en-US" dirty="0"/>
              <a:t>超</a:t>
            </a:r>
            <a:r>
              <a:rPr lang="ja-JP" altLang="en-US"/>
              <a:t>える</a:t>
            </a:r>
            <a:r>
              <a:rPr lang="zh-CN" altLang="en-US" dirty="0"/>
              <a:t>生産性</a:t>
            </a:r>
            <a:r>
              <a:rPr lang="ja-JP" altLang="en-US"/>
              <a:t>の</a:t>
            </a:r>
            <a:r>
              <a:rPr lang="zh-CN" altLang="en-US" dirty="0"/>
              <a:t>企業</a:t>
            </a:r>
            <a:r>
              <a:rPr lang="ja-JP" altLang="en-US"/>
              <a:t>がその</a:t>
            </a:r>
            <a:r>
              <a:rPr lang="zh-CN" altLang="en-US" dirty="0"/>
              <a:t>国</a:t>
            </a:r>
            <a:r>
              <a:rPr lang="ja-JP" altLang="en-US"/>
              <a:t>に</a:t>
            </a:r>
            <a:r>
              <a:rPr lang="zh-CN" altLang="en-US" dirty="0"/>
              <a:t>存在</a:t>
            </a:r>
            <a:r>
              <a:rPr lang="ja-JP" altLang="en-US"/>
              <a:t>しないとき，ゼロ</a:t>
            </a:r>
            <a:r>
              <a:rPr lang="zh-CN" altLang="en-US" dirty="0"/>
              <a:t>貿易</a:t>
            </a:r>
            <a:r>
              <a:rPr lang="ja-JP" altLang="en-US"/>
              <a:t>が</a:t>
            </a:r>
            <a:r>
              <a:rPr lang="zh-CN" altLang="en-US" dirty="0"/>
              <a:t>生</a:t>
            </a:r>
            <a:r>
              <a:rPr lang="ja-JP" altLang="en-US"/>
              <a:t>じる。</a:t>
            </a:r>
            <a:endParaRPr lang="en-JP" dirty="0"/>
          </a:p>
        </p:txBody>
      </p:sp>
      <p:sp>
        <p:nvSpPr>
          <p:cNvPr id="2" name="Slide Number Placeholder 1">
            <a:extLst>
              <a:ext uri="{FF2B5EF4-FFF2-40B4-BE49-F238E27FC236}">
                <a16:creationId xmlns:a16="http://schemas.microsoft.com/office/drawing/2014/main" id="{F143D145-6E4A-F7BA-CFEC-C2FAA09C8BFB}"/>
              </a:ext>
            </a:extLst>
          </p:cNvPr>
          <p:cNvSpPr>
            <a:spLocks noGrp="1"/>
          </p:cNvSpPr>
          <p:nvPr>
            <p:ph type="sldNum" sz="quarter" idx="12"/>
          </p:nvPr>
        </p:nvSpPr>
        <p:spPr/>
        <p:txBody>
          <a:bodyPr/>
          <a:lstStyle/>
          <a:p>
            <a:fld id="{A0B73B5B-4D98-3640-AE9D-0B488B8E4F8B}" type="slidenum">
              <a:rPr lang="en-JP" smtClean="0"/>
              <a:t>37</a:t>
            </a:fld>
            <a:endParaRPr lang="en-JP"/>
          </a:p>
        </p:txBody>
      </p:sp>
    </p:spTree>
    <p:extLst>
      <p:ext uri="{BB962C8B-B14F-4D97-AF65-F5344CB8AC3E}">
        <p14:creationId xmlns:p14="http://schemas.microsoft.com/office/powerpoint/2010/main" val="38223608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AA00C-77C8-EAEC-90DD-5E91C6F6E327}"/>
              </a:ext>
            </a:extLst>
          </p:cNvPr>
          <p:cNvSpPr>
            <a:spLocks noGrp="1"/>
          </p:cNvSpPr>
          <p:nvPr>
            <p:ph type="title"/>
          </p:nvPr>
        </p:nvSpPr>
        <p:spPr/>
        <p:txBody>
          <a:bodyPr/>
          <a:lstStyle/>
          <a:p>
            <a:r>
              <a:rPr lang="zh-CN" altLang="en-US" dirty="0"/>
              <a:t>貿易</a:t>
            </a:r>
            <a:r>
              <a:rPr lang="ja-JP" altLang="en-US"/>
              <a:t>の</a:t>
            </a:r>
            <a:r>
              <a:rPr lang="zh-CN" altLang="en-US" dirty="0"/>
              <a:t>外延</a:t>
            </a:r>
            <a:r>
              <a:rPr lang="ja-JP" altLang="en-US"/>
              <a:t>と</a:t>
            </a:r>
            <a:r>
              <a:rPr lang="zh-CN" altLang="en-US" dirty="0"/>
              <a:t>内延</a:t>
            </a:r>
            <a:endParaRPr lang="en-JP" dirty="0"/>
          </a:p>
        </p:txBody>
      </p:sp>
      <p:sp>
        <p:nvSpPr>
          <p:cNvPr id="3" name="Content Placeholder 2">
            <a:extLst>
              <a:ext uri="{FF2B5EF4-FFF2-40B4-BE49-F238E27FC236}">
                <a16:creationId xmlns:a16="http://schemas.microsoft.com/office/drawing/2014/main" id="{0A9908D8-A030-41AF-F301-DF2E68B734EA}"/>
              </a:ext>
            </a:extLst>
          </p:cNvPr>
          <p:cNvSpPr>
            <a:spLocks noGrp="1"/>
          </p:cNvSpPr>
          <p:nvPr>
            <p:ph idx="1"/>
          </p:nvPr>
        </p:nvSpPr>
        <p:spPr/>
        <p:txBody>
          <a:bodyPr>
            <a:normAutofit/>
          </a:bodyPr>
          <a:lstStyle/>
          <a:p>
            <a:r>
              <a:rPr lang="zh-CN" altLang="en-US" dirty="0"/>
              <a:t>集計的貿易量</a:t>
            </a:r>
            <a:r>
              <a:rPr lang="ja-JP" altLang="en-US"/>
              <a:t>は，</a:t>
            </a:r>
            <a:r>
              <a:rPr lang="zh-CN" altLang="en-US" dirty="0"/>
              <a:t>貿易</a:t>
            </a:r>
            <a:r>
              <a:rPr lang="ja-JP" altLang="en-US"/>
              <a:t>の</a:t>
            </a:r>
            <a:r>
              <a:rPr lang="zh-CN" altLang="en-US" dirty="0"/>
              <a:t>外延</a:t>
            </a:r>
            <a:r>
              <a:rPr lang="en-US" altLang="zh-CN" dirty="0"/>
              <a:t>(</a:t>
            </a:r>
            <a:r>
              <a:rPr lang="en-US" dirty="0"/>
              <a:t>extensive margin)</a:t>
            </a:r>
            <a:r>
              <a:rPr lang="ja-JP" altLang="en-US"/>
              <a:t>と</a:t>
            </a:r>
            <a:r>
              <a:rPr lang="zh-CN" altLang="en-US" dirty="0"/>
              <a:t>貿易</a:t>
            </a:r>
            <a:r>
              <a:rPr lang="ja-JP" altLang="en-US"/>
              <a:t>の</a:t>
            </a:r>
            <a:r>
              <a:rPr lang="zh-CN" altLang="en-US" dirty="0"/>
              <a:t>内延</a:t>
            </a:r>
            <a:r>
              <a:rPr lang="en-US" altLang="zh-CN" dirty="0"/>
              <a:t>(</a:t>
            </a:r>
            <a:r>
              <a:rPr lang="en-US" dirty="0"/>
              <a:t>intensive margin)</a:t>
            </a:r>
            <a:r>
              <a:rPr lang="ja-JP" altLang="en-US"/>
              <a:t>に</a:t>
            </a:r>
            <a:r>
              <a:rPr lang="zh-CN" altLang="en-US" dirty="0"/>
              <a:t>分解</a:t>
            </a:r>
            <a:r>
              <a:rPr lang="ja-JP" altLang="en-US"/>
              <a:t>できる。</a:t>
            </a:r>
            <a:endParaRPr lang="en-US" altLang="ja-JP" dirty="0"/>
          </a:p>
          <a:p>
            <a:endParaRPr lang="en-US" altLang="ja-JP" dirty="0"/>
          </a:p>
          <a:p>
            <a:r>
              <a:rPr lang="zh-CN" altLang="en-US" dirty="0"/>
              <a:t>貿易</a:t>
            </a:r>
            <a:r>
              <a:rPr lang="ja-JP" altLang="en-US"/>
              <a:t>の</a:t>
            </a:r>
            <a:r>
              <a:rPr lang="zh-CN" altLang="en-US" dirty="0"/>
              <a:t>外延</a:t>
            </a:r>
            <a:endParaRPr lang="en-US" altLang="zh-CN" dirty="0"/>
          </a:p>
          <a:p>
            <a:pPr marL="0" indent="0">
              <a:buNone/>
            </a:pPr>
            <a:r>
              <a:rPr lang="ja-JP" altLang="en-US"/>
              <a:t>　　</a:t>
            </a:r>
            <a:r>
              <a:rPr lang="zh-CN" altLang="en-US" dirty="0"/>
              <a:t>貿易企業数， 貿易国数，貿易品目数</a:t>
            </a:r>
            <a:r>
              <a:rPr lang="ja-JP" altLang="en-US"/>
              <a:t>などを</a:t>
            </a:r>
            <a:r>
              <a:rPr lang="zh-CN" altLang="en-US" dirty="0"/>
              <a:t>意味</a:t>
            </a:r>
            <a:r>
              <a:rPr lang="ja-JP" altLang="en-US"/>
              <a:t>する。</a:t>
            </a:r>
            <a:endParaRPr lang="en-US" altLang="ja-JP" dirty="0"/>
          </a:p>
          <a:p>
            <a:r>
              <a:rPr lang="zh-CN" altLang="en-US" dirty="0"/>
              <a:t>貿易</a:t>
            </a:r>
            <a:r>
              <a:rPr lang="ja-JP" altLang="en-US"/>
              <a:t>の</a:t>
            </a:r>
            <a:r>
              <a:rPr lang="zh-CN" altLang="en-US" dirty="0"/>
              <a:t>内延</a:t>
            </a:r>
            <a:endParaRPr lang="en-US" altLang="zh-CN" dirty="0"/>
          </a:p>
          <a:p>
            <a:pPr marL="0" indent="0">
              <a:buNone/>
            </a:pPr>
            <a:r>
              <a:rPr lang="ja-JP" altLang="en-US"/>
              <a:t>　　</a:t>
            </a:r>
            <a:r>
              <a:rPr lang="en-US" altLang="ja-JP" dirty="0"/>
              <a:t>1</a:t>
            </a:r>
            <a:r>
              <a:rPr lang="zh-CN" altLang="en-US" dirty="0"/>
              <a:t>企業当</a:t>
            </a:r>
            <a:r>
              <a:rPr lang="ja-JP" altLang="en-US"/>
              <a:t>たりの</a:t>
            </a:r>
            <a:r>
              <a:rPr lang="zh-CN" altLang="en-US" dirty="0"/>
              <a:t>貿易額，貿易相手国</a:t>
            </a:r>
            <a:r>
              <a:rPr lang="en-US" altLang="zh-CN" dirty="0"/>
              <a:t>1</a:t>
            </a:r>
            <a:r>
              <a:rPr lang="zh-CN" altLang="en-US" dirty="0"/>
              <a:t>国当</a:t>
            </a:r>
            <a:r>
              <a:rPr lang="ja-JP" altLang="en-US"/>
              <a:t>たりの</a:t>
            </a:r>
            <a:r>
              <a:rPr lang="zh-CN" altLang="en-US" dirty="0"/>
              <a:t>貿易額，</a:t>
            </a:r>
            <a:endParaRPr lang="en-US" altLang="zh-CN" dirty="0"/>
          </a:p>
          <a:p>
            <a:pPr marL="0" indent="0">
              <a:buNone/>
            </a:pPr>
            <a:r>
              <a:rPr lang="ja-JP" altLang="en-US"/>
              <a:t>　　</a:t>
            </a:r>
            <a:r>
              <a:rPr lang="en-US" altLang="zh-CN" dirty="0"/>
              <a:t>1</a:t>
            </a:r>
            <a:r>
              <a:rPr lang="zh-CN" altLang="en-US" dirty="0"/>
              <a:t>品目当</a:t>
            </a:r>
            <a:r>
              <a:rPr lang="ja-JP" altLang="en-US"/>
              <a:t>たりの</a:t>
            </a:r>
            <a:r>
              <a:rPr lang="zh-CN" altLang="en-US" dirty="0"/>
              <a:t>貿易額</a:t>
            </a:r>
            <a:r>
              <a:rPr lang="ja-JP" altLang="en-US"/>
              <a:t>など</a:t>
            </a:r>
            <a:endParaRPr lang="en-JP" dirty="0"/>
          </a:p>
        </p:txBody>
      </p:sp>
      <p:sp>
        <p:nvSpPr>
          <p:cNvPr id="4" name="Slide Number Placeholder 3">
            <a:extLst>
              <a:ext uri="{FF2B5EF4-FFF2-40B4-BE49-F238E27FC236}">
                <a16:creationId xmlns:a16="http://schemas.microsoft.com/office/drawing/2014/main" id="{677B1BF3-E7EE-5D95-E8B3-F2CAC169CBB5}"/>
              </a:ext>
            </a:extLst>
          </p:cNvPr>
          <p:cNvSpPr>
            <a:spLocks noGrp="1"/>
          </p:cNvSpPr>
          <p:nvPr>
            <p:ph type="sldNum" sz="quarter" idx="12"/>
          </p:nvPr>
        </p:nvSpPr>
        <p:spPr/>
        <p:txBody>
          <a:bodyPr/>
          <a:lstStyle/>
          <a:p>
            <a:fld id="{A0B73B5B-4D98-3640-AE9D-0B488B8E4F8B}" type="slidenum">
              <a:rPr lang="en-JP" smtClean="0"/>
              <a:t>38</a:t>
            </a:fld>
            <a:endParaRPr lang="en-JP"/>
          </a:p>
        </p:txBody>
      </p:sp>
    </p:spTree>
    <p:extLst>
      <p:ext uri="{BB962C8B-B14F-4D97-AF65-F5344CB8AC3E}">
        <p14:creationId xmlns:p14="http://schemas.microsoft.com/office/powerpoint/2010/main" val="42112652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290E8-AAE5-1937-4B7B-25261BF89943}"/>
              </a:ext>
            </a:extLst>
          </p:cNvPr>
          <p:cNvSpPr>
            <a:spLocks noGrp="1"/>
          </p:cNvSpPr>
          <p:nvPr>
            <p:ph type="title"/>
          </p:nvPr>
        </p:nvSpPr>
        <p:spPr/>
        <p:txBody>
          <a:bodyPr/>
          <a:lstStyle/>
          <a:p>
            <a:r>
              <a:rPr lang="en-JP" dirty="0"/>
              <a:t>輸出総額の分解例</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70272FE-5E8D-6E33-5C09-780107C0C0AA}"/>
                  </a:ext>
                </a:extLst>
              </p:cNvPr>
              <p:cNvSpPr>
                <a:spLocks noGrp="1"/>
              </p:cNvSpPr>
              <p:nvPr>
                <p:ph idx="1"/>
              </p:nvPr>
            </p:nvSpPr>
            <p:spPr/>
            <p:txBody>
              <a:bodyPr/>
              <a:lstStyle/>
              <a:p>
                <a:pPr marL="0" indent="0">
                  <a:buNone/>
                </a:pPr>
                <a:r>
                  <a:rPr lang="ja-JP" altLang="en-US"/>
                  <a:t>たとえば，</a:t>
                </a:r>
                <a:r>
                  <a:rPr lang="zh-CN" altLang="en-US" dirty="0"/>
                  <a:t>国 </a:t>
                </a:r>
                <a:r>
                  <a:rPr lang="en-US" dirty="0"/>
                  <a:t>j </a:t>
                </a:r>
                <a:r>
                  <a:rPr lang="ja-JP" altLang="en-US"/>
                  <a:t>から</a:t>
                </a:r>
                <a:r>
                  <a:rPr lang="zh-CN" altLang="en-US" dirty="0"/>
                  <a:t>国 </a:t>
                </a:r>
                <a:r>
                  <a:rPr lang="en-US" dirty="0" err="1"/>
                  <a:t>i</a:t>
                </a:r>
                <a:r>
                  <a:rPr lang="en-US" dirty="0"/>
                  <a:t> </a:t>
                </a:r>
                <a:r>
                  <a:rPr lang="ja-JP" altLang="en-US"/>
                  <a:t>へ の</a:t>
                </a:r>
                <a:r>
                  <a:rPr lang="zh-CN" altLang="en-US" dirty="0"/>
                  <a:t>輸出総額</a:t>
                </a:r>
                <a:r>
                  <a:rPr lang="ja-JP" altLang="en-US"/>
                  <a:t>を，</a:t>
                </a:r>
                <a:r>
                  <a:rPr lang="zh-CN" altLang="en-US" dirty="0"/>
                  <a:t>輸出企業数</a:t>
                </a:r>
                <a:r>
                  <a:rPr lang="ja-JP" altLang="en-US"/>
                  <a:t>と </a:t>
                </a:r>
                <a:r>
                  <a:rPr lang="en-US" altLang="ja-JP" dirty="0"/>
                  <a:t>1 </a:t>
                </a:r>
                <a:r>
                  <a:rPr lang="zh-CN" altLang="en-US" dirty="0"/>
                  <a:t>企業当</a:t>
                </a:r>
                <a:r>
                  <a:rPr lang="ja-JP" altLang="en-US"/>
                  <a:t>たりの</a:t>
                </a:r>
                <a:r>
                  <a:rPr lang="zh-CN" altLang="en-US" dirty="0"/>
                  <a:t>平均輸出額</a:t>
                </a:r>
                <a:r>
                  <a:rPr lang="ja-JP" altLang="en-US"/>
                  <a:t>に</a:t>
                </a:r>
                <a:r>
                  <a:rPr lang="zh-CN" altLang="en-US" dirty="0"/>
                  <a:t>以下</a:t>
                </a:r>
                <a:r>
                  <a:rPr lang="ja-JP" altLang="en-US"/>
                  <a:t>のように</a:t>
                </a:r>
                <a:r>
                  <a:rPr lang="zh-CN" altLang="en-US" dirty="0"/>
                  <a:t>分解</a:t>
                </a:r>
                <a:r>
                  <a:rPr lang="ja-JP" altLang="en-US"/>
                  <a:t>できる。</a:t>
                </a:r>
                <a:endParaRPr lang="en-US" altLang="ja-JP" dirty="0"/>
              </a:p>
              <a:p>
                <a:endParaRPr lang="en-US" sz="3200" dirty="0"/>
              </a:p>
              <a:p>
                <a:pPr marL="0" indent="0" algn="just">
                  <a:buNone/>
                </a:pPr>
                <a:r>
                  <a:rPr lang="en-US" sz="3200" dirty="0">
                    <a:effectLst/>
                    <a:cs typeface="MS Mincho" panose="02020609040205080304" pitchFamily="49" charset="-128"/>
                  </a:rPr>
                  <a:t> </a:t>
                </a:r>
                <a:endParaRPr lang="en-JP" sz="3200" dirty="0">
                  <a:effectLst/>
                </a:endParaRPr>
              </a:p>
              <a:p>
                <a:pPr marL="0" indent="0">
                  <a:buNone/>
                </a:pPr>
                <a14:m>
                  <m:oMathPara xmlns:m="http://schemas.openxmlformats.org/officeDocument/2006/math">
                    <m:oMathParaPr>
                      <m:jc m:val="centerGroup"/>
                    </m:oMathParaPr>
                    <m:oMath xmlns:m="http://schemas.openxmlformats.org/officeDocument/2006/math">
                      <m:sSub>
                        <m:sSubPr>
                          <m:ctrlPr>
                            <a:rPr lang="en-JP" i="1">
                              <a:effectLst/>
                              <a:latin typeface="Cambria Math" panose="02040503050406030204" pitchFamily="18" charset="0"/>
                              <a:ea typeface="MS Mincho" panose="02020609040205080304" pitchFamily="49" charset="-128"/>
                            </a:rPr>
                          </m:ctrlPr>
                        </m:sSubPr>
                        <m:e>
                          <m:r>
                            <a:rPr lang="ja-JP">
                              <a:effectLst/>
                              <a:latin typeface="Cambria Math" panose="02040503050406030204" pitchFamily="18" charset="0"/>
                              <a:ea typeface="MS Mincho" panose="02020609040205080304" pitchFamily="49" charset="-128"/>
                            </a:rPr>
                            <m:t>輸出総額</m:t>
                          </m:r>
                        </m:e>
                        <m:sub>
                          <m:r>
                            <a:rPr lang="fr-FR" i="1">
                              <a:effectLst/>
                              <a:latin typeface="Cambria Math" panose="02040503050406030204" pitchFamily="18" charset="0"/>
                              <a:ea typeface="MS Mincho" panose="02020609040205080304" pitchFamily="49" charset="-128"/>
                            </a:rPr>
                            <m:t>𝑖𝑗</m:t>
                          </m:r>
                        </m:sub>
                      </m:sSub>
                      <m:r>
                        <a:rPr lang="fr-FR">
                          <a:effectLst/>
                          <a:latin typeface="Cambria Math" panose="02040503050406030204" pitchFamily="18" charset="0"/>
                          <a:ea typeface="MS Mincho" panose="02020609040205080304" pitchFamily="49" charset="-128"/>
                        </a:rPr>
                        <m:t>=</m:t>
                      </m:r>
                      <m:limLow>
                        <m:limLowPr>
                          <m:ctrlPr>
                            <a:rPr lang="en-JP" i="1">
                              <a:effectLst/>
                              <a:latin typeface="Cambria Math" panose="02040503050406030204" pitchFamily="18" charset="0"/>
                              <a:ea typeface="MS Mincho" panose="02020609040205080304" pitchFamily="49" charset="-128"/>
                            </a:rPr>
                          </m:ctrlPr>
                        </m:limLowPr>
                        <m:e>
                          <m:groupChr>
                            <m:groupChrPr>
                              <m:chr m:val="⏟"/>
                              <m:ctrlPr>
                                <a:rPr lang="en-JP" i="1">
                                  <a:effectLst/>
                                  <a:latin typeface="Cambria Math" panose="02040503050406030204" pitchFamily="18" charset="0"/>
                                  <a:ea typeface="MS Mincho" panose="02020609040205080304" pitchFamily="49" charset="-128"/>
                                </a:rPr>
                              </m:ctrlPr>
                            </m:groupChrPr>
                            <m:e>
                              <m:sSub>
                                <m:sSubPr>
                                  <m:ctrlPr>
                                    <a:rPr lang="en-JP" i="1">
                                      <a:effectLst/>
                                      <a:latin typeface="Cambria Math" panose="02040503050406030204" pitchFamily="18" charset="0"/>
                                      <a:ea typeface="MS Mincho" panose="02020609040205080304" pitchFamily="49" charset="-128"/>
                                    </a:rPr>
                                  </m:ctrlPr>
                                </m:sSubPr>
                                <m:e>
                                  <m:r>
                                    <a:rPr lang="ja-JP">
                                      <a:effectLst/>
                                      <a:latin typeface="Cambria Math" panose="02040503050406030204" pitchFamily="18" charset="0"/>
                                      <a:ea typeface="MS Mincho" panose="02020609040205080304" pitchFamily="49" charset="-128"/>
                                    </a:rPr>
                                    <m:t>輸出企業数</m:t>
                                  </m:r>
                                </m:e>
                                <m:sub>
                                  <m:r>
                                    <a:rPr lang="fr-FR" i="1">
                                      <a:effectLst/>
                                      <a:latin typeface="Cambria Math" panose="02040503050406030204" pitchFamily="18" charset="0"/>
                                      <a:ea typeface="MS Mincho" panose="02020609040205080304" pitchFamily="49" charset="-128"/>
                                    </a:rPr>
                                    <m:t>𝑖𝑗</m:t>
                                  </m:r>
                                </m:sub>
                              </m:sSub>
                            </m:e>
                          </m:groupChr>
                        </m:e>
                        <m:lim>
                          <m:r>
                            <a:rPr lang="ja-JP" smtClean="0">
                              <a:effectLst/>
                              <a:latin typeface="Cambria Math" panose="02040503050406030204" pitchFamily="18" charset="0"/>
                              <a:ea typeface="MS Mincho" panose="02020609040205080304" pitchFamily="49" charset="-128"/>
                            </a:rPr>
                            <m:t>外延</m:t>
                          </m:r>
                        </m:lim>
                      </m:limLow>
                      <m:r>
                        <a:rPr lang="fr-FR">
                          <a:effectLst/>
                          <a:latin typeface="Cambria Math" panose="02040503050406030204" pitchFamily="18" charset="0"/>
                          <a:ea typeface="MS Mincho" panose="02020609040205080304" pitchFamily="49" charset="-128"/>
                        </a:rPr>
                        <m:t>×</m:t>
                      </m:r>
                      <m:limLow>
                        <m:limLowPr>
                          <m:ctrlPr>
                            <a:rPr lang="en-JP" i="1">
                              <a:effectLst/>
                              <a:latin typeface="Cambria Math" panose="02040503050406030204" pitchFamily="18" charset="0"/>
                              <a:ea typeface="MS Mincho" panose="02020609040205080304" pitchFamily="49" charset="-128"/>
                            </a:rPr>
                          </m:ctrlPr>
                        </m:limLowPr>
                        <m:e>
                          <m:groupChr>
                            <m:groupChrPr>
                              <m:chr m:val="⏟"/>
                              <m:ctrlPr>
                                <a:rPr lang="en-JP" i="1">
                                  <a:effectLst/>
                                  <a:latin typeface="Cambria Math" panose="02040503050406030204" pitchFamily="18" charset="0"/>
                                  <a:ea typeface="MS Mincho" panose="02020609040205080304" pitchFamily="49" charset="-128"/>
                                </a:rPr>
                              </m:ctrlPr>
                            </m:groupChrPr>
                            <m:e>
                              <m:sSub>
                                <m:sSubPr>
                                  <m:ctrlPr>
                                    <a:rPr lang="en-JP" i="1">
                                      <a:effectLst/>
                                      <a:latin typeface="Cambria Math" panose="02040503050406030204" pitchFamily="18" charset="0"/>
                                      <a:ea typeface="MS Mincho" panose="02020609040205080304" pitchFamily="49" charset="-128"/>
                                    </a:rPr>
                                  </m:ctrlPr>
                                </m:sSubPr>
                                <m:e>
                                  <m:r>
                                    <a:rPr lang="fr-FR">
                                      <a:effectLst/>
                                      <a:latin typeface="Cambria Math" panose="02040503050406030204" pitchFamily="18" charset="0"/>
                                      <a:ea typeface="MS Mincho" panose="02020609040205080304" pitchFamily="49" charset="-128"/>
                                    </a:rPr>
                                    <m:t>1</m:t>
                                  </m:r>
                                  <m:r>
                                    <a:rPr lang="ja-JP">
                                      <a:effectLst/>
                                      <a:latin typeface="Cambria Math" panose="02040503050406030204" pitchFamily="18" charset="0"/>
                                      <a:ea typeface="MS Mincho" panose="02020609040205080304" pitchFamily="49" charset="-128"/>
                                    </a:rPr>
                                    <m:t>企業当たりの平均輸出額</m:t>
                                  </m:r>
                                </m:e>
                                <m:sub>
                                  <m:r>
                                    <a:rPr lang="fr-FR" i="1">
                                      <a:effectLst/>
                                      <a:latin typeface="Cambria Math" panose="02040503050406030204" pitchFamily="18" charset="0"/>
                                      <a:ea typeface="MS Mincho" panose="02020609040205080304" pitchFamily="49" charset="-128"/>
                                    </a:rPr>
                                    <m:t>𝑖𝑗</m:t>
                                  </m:r>
                                </m:sub>
                              </m:sSub>
                            </m:e>
                          </m:groupChr>
                        </m:e>
                        <m:lim>
                          <m:r>
                            <a:rPr lang="ja-JP">
                              <a:effectLst/>
                              <a:latin typeface="Cambria Math" panose="02040503050406030204" pitchFamily="18" charset="0"/>
                              <a:ea typeface="MS Mincho" panose="02020609040205080304" pitchFamily="49" charset="-128"/>
                            </a:rPr>
                            <m:t>内延</m:t>
                          </m:r>
                        </m:lim>
                      </m:limLow>
                    </m:oMath>
                  </m:oMathPara>
                </a14:m>
                <a:endParaRPr lang="en-JP" sz="3200" dirty="0">
                  <a:effectLst/>
                  <a:latin typeface="+mn-lt"/>
                </a:endParaRPr>
              </a:p>
              <a:p>
                <a:pPr marL="0" indent="0">
                  <a:buNone/>
                </a:pPr>
                <a:r>
                  <a:rPr lang="en-US" sz="3200" dirty="0">
                    <a:effectLst/>
                    <a:cs typeface="MS Mincho" panose="02020609040205080304" pitchFamily="49" charset="-128"/>
                  </a:rPr>
                  <a:t> </a:t>
                </a:r>
                <a:endParaRPr lang="en-JP" sz="3200" dirty="0">
                  <a:effectLst/>
                </a:endParaRPr>
              </a:p>
              <a:p>
                <a:pPr marL="0" indent="0">
                  <a:buNone/>
                </a:pPr>
                <a:endParaRPr lang="en-JP" dirty="0"/>
              </a:p>
            </p:txBody>
          </p:sp>
        </mc:Choice>
        <mc:Fallback xmlns="">
          <p:sp>
            <p:nvSpPr>
              <p:cNvPr id="3" name="Content Placeholder 2">
                <a:extLst>
                  <a:ext uri="{FF2B5EF4-FFF2-40B4-BE49-F238E27FC236}">
                    <a16:creationId xmlns:a16="http://schemas.microsoft.com/office/drawing/2014/main" id="{F70272FE-5E8D-6E33-5C09-780107C0C0AA}"/>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JP">
                    <a:noFill/>
                  </a:rPr>
                  <a:t> </a:t>
                </a:r>
              </a:p>
            </p:txBody>
          </p:sp>
        </mc:Fallback>
      </mc:AlternateContent>
      <p:sp>
        <p:nvSpPr>
          <p:cNvPr id="4" name="Slide Number Placeholder 3">
            <a:extLst>
              <a:ext uri="{FF2B5EF4-FFF2-40B4-BE49-F238E27FC236}">
                <a16:creationId xmlns:a16="http://schemas.microsoft.com/office/drawing/2014/main" id="{D452EF8B-DE86-0E9C-A153-BEE3273CACB0}"/>
              </a:ext>
            </a:extLst>
          </p:cNvPr>
          <p:cNvSpPr>
            <a:spLocks noGrp="1"/>
          </p:cNvSpPr>
          <p:nvPr>
            <p:ph type="sldNum" sz="quarter" idx="12"/>
          </p:nvPr>
        </p:nvSpPr>
        <p:spPr/>
        <p:txBody>
          <a:bodyPr/>
          <a:lstStyle/>
          <a:p>
            <a:fld id="{A0B73B5B-4D98-3640-AE9D-0B488B8E4F8B}" type="slidenum">
              <a:rPr lang="en-JP" smtClean="0"/>
              <a:t>39</a:t>
            </a:fld>
            <a:endParaRPr lang="en-JP"/>
          </a:p>
        </p:txBody>
      </p:sp>
    </p:spTree>
    <p:extLst>
      <p:ext uri="{BB962C8B-B14F-4D97-AF65-F5344CB8AC3E}">
        <p14:creationId xmlns:p14="http://schemas.microsoft.com/office/powerpoint/2010/main" val="1029653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0F62D-B092-ED3C-0A60-AF68192884C5}"/>
              </a:ext>
            </a:extLst>
          </p:cNvPr>
          <p:cNvSpPr>
            <a:spLocks noGrp="1"/>
          </p:cNvSpPr>
          <p:nvPr>
            <p:ph type="title"/>
          </p:nvPr>
        </p:nvSpPr>
        <p:spPr/>
        <p:txBody>
          <a:bodyPr/>
          <a:lstStyle/>
          <a:p>
            <a:r>
              <a:rPr lang="en-US" altLang="ja-JP" dirty="0"/>
              <a:t>1 </a:t>
            </a:r>
            <a:r>
              <a:rPr lang="ja-JP" altLang="en-US"/>
              <a:t>ミクロデータが</a:t>
            </a:r>
            <a:r>
              <a:rPr lang="zh-CN" altLang="en-US" dirty="0"/>
              <a:t>明</a:t>
            </a:r>
            <a:r>
              <a:rPr lang="ja-JP" altLang="en-US"/>
              <a:t>らかにした</a:t>
            </a:r>
            <a:r>
              <a:rPr lang="zh-CN" altLang="en-US" dirty="0"/>
              <a:t>貿易</a:t>
            </a:r>
            <a:r>
              <a:rPr lang="ja-JP" altLang="en-US"/>
              <a:t>の</a:t>
            </a:r>
            <a:r>
              <a:rPr lang="zh-CN" altLang="en-US" dirty="0"/>
              <a:t>実像</a:t>
            </a:r>
            <a:endParaRPr lang="en-JP" dirty="0"/>
          </a:p>
        </p:txBody>
      </p:sp>
      <p:sp>
        <p:nvSpPr>
          <p:cNvPr id="3" name="Content Placeholder 2">
            <a:extLst>
              <a:ext uri="{FF2B5EF4-FFF2-40B4-BE49-F238E27FC236}">
                <a16:creationId xmlns:a16="http://schemas.microsoft.com/office/drawing/2014/main" id="{B40CFAE1-0066-69BD-F429-40799E2721B5}"/>
              </a:ext>
            </a:extLst>
          </p:cNvPr>
          <p:cNvSpPr>
            <a:spLocks noGrp="1"/>
          </p:cNvSpPr>
          <p:nvPr>
            <p:ph idx="1"/>
          </p:nvPr>
        </p:nvSpPr>
        <p:spPr/>
        <p:txBody>
          <a:bodyPr/>
          <a:lstStyle/>
          <a:p>
            <a:pPr marL="0" indent="0">
              <a:buNone/>
            </a:pPr>
            <a:r>
              <a:rPr lang="ja-JP" altLang="en-US"/>
              <a:t>ミクロ</a:t>
            </a:r>
            <a:r>
              <a:rPr lang="zh-CN" altLang="en-US" dirty="0"/>
              <a:t>実証研究</a:t>
            </a:r>
            <a:r>
              <a:rPr lang="ja-JP" altLang="en-US"/>
              <a:t>によって明らかにされた定型化された事実</a:t>
            </a:r>
            <a:endParaRPr lang="en-US" altLang="ja-JP" dirty="0"/>
          </a:p>
          <a:p>
            <a:endParaRPr lang="en-US" altLang="ja-JP" dirty="0"/>
          </a:p>
          <a:p>
            <a:pPr marL="514350" indent="-514350">
              <a:buFont typeface="+mj-lt"/>
              <a:buAutoNum type="arabicPeriod"/>
            </a:pPr>
            <a:r>
              <a:rPr lang="zh-CN" altLang="en-US" dirty="0"/>
              <a:t>輸出</a:t>
            </a:r>
            <a:r>
              <a:rPr lang="ja-JP" altLang="en-US"/>
              <a:t>を</a:t>
            </a:r>
            <a:r>
              <a:rPr lang="zh-CN" altLang="en-US" dirty="0"/>
              <a:t>行</a:t>
            </a:r>
            <a:r>
              <a:rPr lang="ja-JP" altLang="en-US"/>
              <a:t>っている</a:t>
            </a:r>
            <a:r>
              <a:rPr lang="zh-CN" altLang="en-US" dirty="0"/>
              <a:t>企業</a:t>
            </a:r>
            <a:r>
              <a:rPr lang="en-US" altLang="zh-CN" dirty="0"/>
              <a:t>(</a:t>
            </a:r>
            <a:r>
              <a:rPr lang="zh-CN" altLang="en-US" dirty="0"/>
              <a:t>輸出企業</a:t>
            </a:r>
            <a:r>
              <a:rPr lang="en-US" altLang="zh-CN" dirty="0"/>
              <a:t>: exporter)</a:t>
            </a:r>
            <a:r>
              <a:rPr lang="ja-JP" altLang="en-US"/>
              <a:t>は</a:t>
            </a:r>
            <a:r>
              <a:rPr lang="zh-CN" altLang="en-US" dirty="0"/>
              <a:t>少数</a:t>
            </a:r>
            <a:r>
              <a:rPr lang="ja-JP" altLang="en-US"/>
              <a:t>である。</a:t>
            </a:r>
            <a:endParaRPr lang="en-US" altLang="ja-JP" dirty="0"/>
          </a:p>
          <a:p>
            <a:pPr marL="514350" indent="-514350">
              <a:buFont typeface="+mj-lt"/>
              <a:buAutoNum type="arabicPeriod"/>
            </a:pPr>
            <a:r>
              <a:rPr lang="ja-JP" altLang="en-US"/>
              <a:t>ほんの</a:t>
            </a:r>
            <a:r>
              <a:rPr lang="zh-CN" altLang="en-US" dirty="0"/>
              <a:t>一握</a:t>
            </a:r>
            <a:r>
              <a:rPr lang="ja-JP" altLang="en-US"/>
              <a:t>りの</a:t>
            </a:r>
            <a:r>
              <a:rPr lang="zh-CN" altLang="en-US" dirty="0"/>
              <a:t>企業</a:t>
            </a:r>
            <a:r>
              <a:rPr lang="ja-JP" altLang="en-US"/>
              <a:t>が</a:t>
            </a:r>
            <a:r>
              <a:rPr lang="zh-CN" altLang="en-US" dirty="0"/>
              <a:t>輸出</a:t>
            </a:r>
            <a:r>
              <a:rPr lang="ja-JP" altLang="en-US"/>
              <a:t>の</a:t>
            </a:r>
            <a:r>
              <a:rPr lang="zh-CN" altLang="en-US" dirty="0"/>
              <a:t>大部分</a:t>
            </a:r>
            <a:r>
              <a:rPr lang="ja-JP" altLang="en-US"/>
              <a:t>を</a:t>
            </a:r>
            <a:r>
              <a:rPr lang="zh-CN" altLang="en-US" dirty="0"/>
              <a:t>占</a:t>
            </a:r>
            <a:r>
              <a:rPr lang="ja-JP" altLang="en-US"/>
              <a:t>めている。</a:t>
            </a:r>
            <a:endParaRPr lang="en-US" altLang="ja-JP" dirty="0"/>
          </a:p>
          <a:p>
            <a:pPr marL="514350" indent="-514350">
              <a:buFont typeface="+mj-lt"/>
              <a:buAutoNum type="arabicPeriod"/>
            </a:pPr>
            <a:r>
              <a:rPr lang="zh-CN" altLang="en-US" dirty="0"/>
              <a:t>加</a:t>
            </a:r>
            <a:r>
              <a:rPr lang="ja-JP" altLang="en-US"/>
              <a:t>えて，</a:t>
            </a:r>
            <a:r>
              <a:rPr lang="zh-CN" altLang="en-US" dirty="0"/>
              <a:t>輸出企業</a:t>
            </a:r>
            <a:r>
              <a:rPr lang="ja-JP" altLang="en-US"/>
              <a:t>の</a:t>
            </a:r>
            <a:r>
              <a:rPr lang="zh-CN" altLang="en-US" dirty="0"/>
              <a:t>生産性</a:t>
            </a:r>
            <a:r>
              <a:rPr lang="ja-JP" altLang="en-US"/>
              <a:t>は</a:t>
            </a:r>
            <a:r>
              <a:rPr lang="zh-CN" altLang="en-US" dirty="0"/>
              <a:t>非輸出企業</a:t>
            </a:r>
            <a:r>
              <a:rPr lang="ja-JP" altLang="en-US"/>
              <a:t>より</a:t>
            </a:r>
            <a:r>
              <a:rPr lang="zh-CN" altLang="en-US" dirty="0"/>
              <a:t>高</a:t>
            </a:r>
            <a:r>
              <a:rPr lang="ja-JP" altLang="en-US"/>
              <a:t>い。</a:t>
            </a:r>
            <a:endParaRPr lang="en-US" altLang="ja-JP" dirty="0"/>
          </a:p>
          <a:p>
            <a:pPr marL="0" indent="0">
              <a:buNone/>
            </a:pPr>
            <a:endParaRPr lang="en-US" dirty="0"/>
          </a:p>
          <a:p>
            <a:pPr marL="0" indent="0">
              <a:buNone/>
            </a:pPr>
            <a:br>
              <a:rPr lang="en-US" dirty="0"/>
            </a:br>
            <a:r>
              <a:rPr lang="en-US" dirty="0">
                <a:sym typeface="Wingdings" pitchFamily="2" charset="2"/>
              </a:rPr>
              <a:t></a:t>
            </a:r>
            <a:r>
              <a:rPr lang="zh-CN" altLang="en-US" dirty="0"/>
              <a:t>既存理論</a:t>
            </a:r>
            <a:r>
              <a:rPr lang="en-US" altLang="zh-CN" dirty="0"/>
              <a:t>(</a:t>
            </a:r>
            <a:r>
              <a:rPr lang="zh-CN" altLang="en-US" dirty="0"/>
              <a:t>伝統的貿易理論・新貿易理論</a:t>
            </a:r>
            <a:r>
              <a:rPr lang="en-US" altLang="zh-CN" dirty="0"/>
              <a:t>)</a:t>
            </a:r>
            <a:r>
              <a:rPr lang="ja-JP" altLang="en-US"/>
              <a:t>はこうした</a:t>
            </a:r>
            <a:r>
              <a:rPr lang="zh-CN" altLang="en-US" dirty="0"/>
              <a:t>事実</a:t>
            </a:r>
            <a:r>
              <a:rPr lang="ja-JP" altLang="en-US"/>
              <a:t>を</a:t>
            </a:r>
            <a:r>
              <a:rPr lang="zh-CN" altLang="en-US" dirty="0"/>
              <a:t>説明</a:t>
            </a:r>
            <a:r>
              <a:rPr lang="ja-JP" altLang="en-US"/>
              <a:t>できなかった。</a:t>
            </a:r>
            <a:endParaRPr lang="en-JP" dirty="0"/>
          </a:p>
        </p:txBody>
      </p:sp>
      <p:sp>
        <p:nvSpPr>
          <p:cNvPr id="4" name="Slide Number Placeholder 3">
            <a:extLst>
              <a:ext uri="{FF2B5EF4-FFF2-40B4-BE49-F238E27FC236}">
                <a16:creationId xmlns:a16="http://schemas.microsoft.com/office/drawing/2014/main" id="{BFBC392A-6C9C-76A8-DEA6-91E9F2148649}"/>
              </a:ext>
            </a:extLst>
          </p:cNvPr>
          <p:cNvSpPr>
            <a:spLocks noGrp="1"/>
          </p:cNvSpPr>
          <p:nvPr>
            <p:ph type="sldNum" sz="quarter" idx="12"/>
          </p:nvPr>
        </p:nvSpPr>
        <p:spPr/>
        <p:txBody>
          <a:bodyPr/>
          <a:lstStyle/>
          <a:p>
            <a:fld id="{A0B73B5B-4D98-3640-AE9D-0B488B8E4F8B}" type="slidenum">
              <a:rPr lang="en-JP" smtClean="0"/>
              <a:t>4</a:t>
            </a:fld>
            <a:endParaRPr lang="en-JP"/>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1BA55FF4-596C-8982-533E-637F7BBC57F0}"/>
                  </a:ext>
                </a:extLst>
              </p14:cNvPr>
              <p14:cNvContentPartPr/>
              <p14:nvPr/>
            </p14:nvContentPartPr>
            <p14:xfrm>
              <a:off x="4913955" y="3019290"/>
              <a:ext cx="1284480" cy="145080"/>
            </p14:xfrm>
          </p:contentPart>
        </mc:Choice>
        <mc:Fallback xmlns="">
          <p:pic>
            <p:nvPicPr>
              <p:cNvPr id="5" name="Ink 4">
                <a:extLst>
                  <a:ext uri="{FF2B5EF4-FFF2-40B4-BE49-F238E27FC236}">
                    <a16:creationId xmlns:a16="http://schemas.microsoft.com/office/drawing/2014/main" id="{1BA55FF4-596C-8982-533E-637F7BBC57F0}"/>
                  </a:ext>
                </a:extLst>
              </p:cNvPr>
              <p:cNvPicPr/>
              <p:nvPr/>
            </p:nvPicPr>
            <p:blipFill>
              <a:blip r:embed="rId3"/>
              <a:stretch>
                <a:fillRect/>
              </a:stretch>
            </p:blipFill>
            <p:spPr>
              <a:xfrm>
                <a:off x="4878315" y="2947650"/>
                <a:ext cx="135612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14568E8A-22B5-E771-FB57-3A042CA0A3FD}"/>
                  </a:ext>
                </a:extLst>
              </p14:cNvPr>
              <p14:cNvContentPartPr/>
              <p14:nvPr/>
            </p14:nvContentPartPr>
            <p14:xfrm>
              <a:off x="4543515" y="4152210"/>
              <a:ext cx="962280" cy="29880"/>
            </p14:xfrm>
          </p:contentPart>
        </mc:Choice>
        <mc:Fallback xmlns="">
          <p:pic>
            <p:nvPicPr>
              <p:cNvPr id="6" name="Ink 5">
                <a:extLst>
                  <a:ext uri="{FF2B5EF4-FFF2-40B4-BE49-F238E27FC236}">
                    <a16:creationId xmlns:a16="http://schemas.microsoft.com/office/drawing/2014/main" id="{14568E8A-22B5-E771-FB57-3A042CA0A3FD}"/>
                  </a:ext>
                </a:extLst>
              </p:cNvPr>
              <p:cNvPicPr/>
              <p:nvPr/>
            </p:nvPicPr>
            <p:blipFill>
              <a:blip r:embed="rId5"/>
              <a:stretch>
                <a:fillRect/>
              </a:stretch>
            </p:blipFill>
            <p:spPr>
              <a:xfrm>
                <a:off x="4471875" y="4008210"/>
                <a:ext cx="1105920" cy="317520"/>
              </a:xfrm>
              <a:prstGeom prst="rect">
                <a:avLst/>
              </a:prstGeom>
            </p:spPr>
          </p:pic>
        </mc:Fallback>
      </mc:AlternateContent>
    </p:spTree>
    <p:extLst>
      <p:ext uri="{BB962C8B-B14F-4D97-AF65-F5344CB8AC3E}">
        <p14:creationId xmlns:p14="http://schemas.microsoft.com/office/powerpoint/2010/main" val="12916988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9A1A1-97DD-705E-D0D9-3FB4B95438F4}"/>
              </a:ext>
            </a:extLst>
          </p:cNvPr>
          <p:cNvSpPr>
            <a:spLocks noGrp="1"/>
          </p:cNvSpPr>
          <p:nvPr>
            <p:ph type="title"/>
          </p:nvPr>
        </p:nvSpPr>
        <p:spPr/>
        <p:txBody>
          <a:bodyPr/>
          <a:lstStyle/>
          <a:p>
            <a:r>
              <a:rPr lang="en-JP" dirty="0"/>
              <a:t>貿易の</a:t>
            </a:r>
            <a:r>
              <a:rPr lang="zh-CN" altLang="en-US" dirty="0"/>
              <a:t>外延の重要性</a:t>
            </a:r>
            <a:endParaRPr lang="en-JP" dirty="0"/>
          </a:p>
        </p:txBody>
      </p:sp>
      <p:sp>
        <p:nvSpPr>
          <p:cNvPr id="3" name="Content Placeholder 2">
            <a:extLst>
              <a:ext uri="{FF2B5EF4-FFF2-40B4-BE49-F238E27FC236}">
                <a16:creationId xmlns:a16="http://schemas.microsoft.com/office/drawing/2014/main" id="{25ECCC70-8921-6EAF-AFA8-ECD59826E6EF}"/>
              </a:ext>
            </a:extLst>
          </p:cNvPr>
          <p:cNvSpPr>
            <a:spLocks noGrp="1"/>
          </p:cNvSpPr>
          <p:nvPr>
            <p:ph idx="1"/>
          </p:nvPr>
        </p:nvSpPr>
        <p:spPr/>
        <p:txBody>
          <a:bodyPr>
            <a:normAutofit fontScale="92500" lnSpcReduction="10000"/>
          </a:bodyPr>
          <a:lstStyle/>
          <a:p>
            <a:pPr marL="0" indent="0">
              <a:buNone/>
            </a:pPr>
            <a:r>
              <a:rPr lang="zh-CN" altLang="en-US" dirty="0"/>
              <a:t>伝統的貿易理論</a:t>
            </a:r>
            <a:r>
              <a:rPr lang="ja-JP" altLang="en-US"/>
              <a:t>や</a:t>
            </a:r>
            <a:r>
              <a:rPr lang="zh-CN" altLang="en-US" dirty="0"/>
              <a:t>新貿易理論</a:t>
            </a:r>
            <a:endParaRPr lang="en-US" altLang="zh-CN" dirty="0"/>
          </a:p>
          <a:p>
            <a:pPr marL="457200" lvl="1" indent="0">
              <a:buNone/>
            </a:pPr>
            <a:r>
              <a:rPr lang="zh-CN" altLang="en-US" dirty="0"/>
              <a:t>輸出企業数</a:t>
            </a:r>
            <a:r>
              <a:rPr lang="en-US" altLang="zh-CN" dirty="0"/>
              <a:t>(</a:t>
            </a:r>
            <a:r>
              <a:rPr lang="zh-CN" altLang="en-US" dirty="0"/>
              <a:t>貿易</a:t>
            </a:r>
            <a:r>
              <a:rPr lang="ja-JP" altLang="en-US"/>
              <a:t>の</a:t>
            </a:r>
            <a:r>
              <a:rPr lang="zh-CN" altLang="en-US" dirty="0"/>
              <a:t>外延</a:t>
            </a:r>
            <a:r>
              <a:rPr lang="en-US" altLang="zh-CN" dirty="0"/>
              <a:t>)</a:t>
            </a:r>
            <a:r>
              <a:rPr lang="ja-JP" altLang="en-US"/>
              <a:t>が</a:t>
            </a:r>
            <a:r>
              <a:rPr lang="zh-CN" altLang="en-US" dirty="0"/>
              <a:t>果</a:t>
            </a:r>
            <a:r>
              <a:rPr lang="ja-JP" altLang="en-US"/>
              <a:t>たす</a:t>
            </a:r>
            <a:r>
              <a:rPr lang="zh-CN" altLang="en-US" dirty="0"/>
              <a:t>役割</a:t>
            </a:r>
            <a:r>
              <a:rPr lang="ja-JP" altLang="en-US"/>
              <a:t>を</a:t>
            </a:r>
            <a:r>
              <a:rPr lang="zh-CN" altLang="en-US" dirty="0"/>
              <a:t>考察</a:t>
            </a:r>
            <a:r>
              <a:rPr lang="ja-JP" altLang="en-US"/>
              <a:t>してこなかった。</a:t>
            </a:r>
            <a:endParaRPr lang="en-US" altLang="ja-JP" dirty="0"/>
          </a:p>
          <a:p>
            <a:pPr marL="0" indent="0">
              <a:buNone/>
            </a:pPr>
            <a:endParaRPr lang="en-US" altLang="zh-CN" dirty="0"/>
          </a:p>
          <a:p>
            <a:pPr marL="0" indent="0">
              <a:buNone/>
            </a:pPr>
            <a:r>
              <a:rPr lang="zh-CN" altLang="en-US" dirty="0"/>
              <a:t>新・新貿易理論</a:t>
            </a:r>
            <a:endParaRPr lang="en-US" altLang="zh-CN" dirty="0"/>
          </a:p>
          <a:p>
            <a:pPr marL="457200" lvl="1" indent="0">
              <a:buNone/>
            </a:pPr>
            <a:r>
              <a:rPr lang="zh-CN" altLang="en-US" dirty="0"/>
              <a:t>輸出企業数</a:t>
            </a:r>
            <a:r>
              <a:rPr lang="en-US" altLang="zh-CN" dirty="0"/>
              <a:t>(</a:t>
            </a:r>
            <a:r>
              <a:rPr lang="zh-CN" altLang="en-US" dirty="0"/>
              <a:t>貿易</a:t>
            </a:r>
            <a:r>
              <a:rPr lang="ja-JP" altLang="en-US"/>
              <a:t>の</a:t>
            </a:r>
            <a:r>
              <a:rPr lang="zh-CN" altLang="en-US" dirty="0"/>
              <a:t>外延</a:t>
            </a:r>
            <a:r>
              <a:rPr lang="en-US" altLang="zh-CN" dirty="0"/>
              <a:t>)</a:t>
            </a:r>
            <a:r>
              <a:rPr lang="ja-JP" altLang="en-US"/>
              <a:t>とその</a:t>
            </a:r>
            <a:r>
              <a:rPr lang="zh-CN" altLang="en-US" dirty="0"/>
              <a:t>背後</a:t>
            </a:r>
            <a:r>
              <a:rPr lang="ja-JP" altLang="en-US"/>
              <a:t>にある</a:t>
            </a:r>
            <a:r>
              <a:rPr lang="zh-CN" altLang="en-US" dirty="0"/>
              <a:t>企業</a:t>
            </a:r>
            <a:r>
              <a:rPr lang="ja-JP" altLang="en-US"/>
              <a:t>の</a:t>
            </a:r>
            <a:r>
              <a:rPr lang="zh-CN" altLang="en-US" dirty="0"/>
              <a:t>生産性</a:t>
            </a:r>
            <a:r>
              <a:rPr lang="ja-JP" altLang="en-US"/>
              <a:t>が，</a:t>
            </a:r>
            <a:r>
              <a:rPr lang="zh-CN" altLang="en-US" dirty="0"/>
              <a:t>輸出総額</a:t>
            </a:r>
            <a:r>
              <a:rPr lang="ja-JP" altLang="en-US"/>
              <a:t>を</a:t>
            </a:r>
            <a:r>
              <a:rPr lang="zh-CN" altLang="en-US" dirty="0"/>
              <a:t>決</a:t>
            </a:r>
            <a:r>
              <a:rPr lang="ja-JP" altLang="en-US"/>
              <a:t>める</a:t>
            </a:r>
            <a:r>
              <a:rPr lang="zh-CN" altLang="en-US" dirty="0"/>
              <a:t>重要</a:t>
            </a:r>
            <a:r>
              <a:rPr lang="ja-JP" altLang="en-US"/>
              <a:t>な</a:t>
            </a:r>
            <a:r>
              <a:rPr lang="zh-CN" altLang="en-US" dirty="0"/>
              <a:t>要因</a:t>
            </a:r>
            <a:r>
              <a:rPr lang="ja-JP" altLang="en-US"/>
              <a:t>であると</a:t>
            </a:r>
            <a:r>
              <a:rPr lang="zh-CN" altLang="en-US" dirty="0"/>
              <a:t>考</a:t>
            </a:r>
            <a:r>
              <a:rPr lang="ja-JP" altLang="en-US"/>
              <a:t>える。</a:t>
            </a:r>
            <a:endParaRPr lang="en-US" altLang="ja-JP" dirty="0"/>
          </a:p>
          <a:p>
            <a:pPr marL="0" indent="0">
              <a:buNone/>
            </a:pPr>
            <a:endParaRPr lang="en-US" altLang="zh-CN" dirty="0"/>
          </a:p>
          <a:p>
            <a:pPr marL="0" indent="0">
              <a:buNone/>
            </a:pPr>
            <a:r>
              <a:rPr lang="zh-CN" altLang="en-US" dirty="0"/>
              <a:t>重力方程式</a:t>
            </a:r>
            <a:r>
              <a:rPr lang="ja-JP" altLang="en-US"/>
              <a:t>を</a:t>
            </a:r>
            <a:r>
              <a:rPr lang="zh-CN" altLang="en-US" dirty="0"/>
              <a:t>用</a:t>
            </a:r>
            <a:r>
              <a:rPr lang="ja-JP" altLang="en-US"/>
              <a:t>いたこれまでの</a:t>
            </a:r>
            <a:r>
              <a:rPr lang="zh-CN" altLang="en-US" dirty="0"/>
              <a:t>実証研究</a:t>
            </a:r>
            <a:endParaRPr lang="en-US" altLang="zh-CN" dirty="0"/>
          </a:p>
          <a:p>
            <a:pPr marL="457200" lvl="1" indent="0">
              <a:buNone/>
            </a:pPr>
            <a:r>
              <a:rPr lang="zh-CN" altLang="en-US" dirty="0"/>
              <a:t>輸出企業数</a:t>
            </a:r>
            <a:r>
              <a:rPr lang="en-US" altLang="zh-CN" dirty="0"/>
              <a:t>(</a:t>
            </a:r>
            <a:r>
              <a:rPr lang="zh-CN" altLang="en-US" dirty="0"/>
              <a:t>貿易</a:t>
            </a:r>
            <a:r>
              <a:rPr lang="ja-JP" altLang="en-US"/>
              <a:t>の</a:t>
            </a:r>
            <a:r>
              <a:rPr lang="zh-CN" altLang="en-US" dirty="0"/>
              <a:t>外延</a:t>
            </a:r>
            <a:r>
              <a:rPr lang="en-US" altLang="zh-CN" dirty="0"/>
              <a:t>)</a:t>
            </a:r>
            <a:r>
              <a:rPr lang="ja-JP" altLang="en-US"/>
              <a:t>が</a:t>
            </a:r>
            <a:r>
              <a:rPr lang="zh-CN" altLang="en-US" dirty="0"/>
              <a:t>集計的貿易量</a:t>
            </a:r>
            <a:r>
              <a:rPr lang="ja-JP" altLang="en-US"/>
              <a:t>の</a:t>
            </a:r>
            <a:r>
              <a:rPr lang="zh-CN" altLang="en-US" dirty="0"/>
              <a:t>横断面</a:t>
            </a:r>
            <a:r>
              <a:rPr lang="ja-JP" altLang="en-US"/>
              <a:t>の</a:t>
            </a:r>
            <a:r>
              <a:rPr lang="zh-CN" altLang="en-US" dirty="0"/>
              <a:t>変動</a:t>
            </a:r>
            <a:r>
              <a:rPr lang="ja-JP" altLang="en-US"/>
              <a:t>の</a:t>
            </a:r>
            <a:r>
              <a:rPr lang="zh-CN" altLang="en-US" dirty="0"/>
              <a:t>多</a:t>
            </a:r>
            <a:r>
              <a:rPr lang="ja-JP" altLang="en-US"/>
              <a:t>くを</a:t>
            </a:r>
            <a:r>
              <a:rPr lang="zh-CN" altLang="en-US" dirty="0"/>
              <a:t>説明</a:t>
            </a:r>
            <a:r>
              <a:rPr lang="ja-JP" altLang="en-US"/>
              <a:t>する</a:t>
            </a:r>
            <a:r>
              <a:rPr lang="zh-CN" altLang="en-US" dirty="0"/>
              <a:t>要因</a:t>
            </a:r>
            <a:r>
              <a:rPr lang="ja-JP" altLang="en-US"/>
              <a:t>であることを</a:t>
            </a:r>
            <a:r>
              <a:rPr lang="zh-CN" altLang="en-US" dirty="0"/>
              <a:t>確認</a:t>
            </a:r>
            <a:r>
              <a:rPr lang="ja-JP" altLang="en-US"/>
              <a:t>。</a:t>
            </a:r>
            <a:endParaRPr lang="en-US" altLang="ja-JP" dirty="0"/>
          </a:p>
          <a:p>
            <a:pPr marL="457200" lvl="1" indent="0">
              <a:buNone/>
            </a:pPr>
            <a:r>
              <a:rPr lang="en-US" altLang="zh-CN" dirty="0">
                <a:sym typeface="Wingdings" pitchFamily="2" charset="2"/>
              </a:rPr>
              <a:t></a:t>
            </a:r>
            <a:r>
              <a:rPr lang="zh-CN" altLang="en-US" dirty="0"/>
              <a:t>貿易</a:t>
            </a:r>
            <a:r>
              <a:rPr lang="ja-JP" altLang="en-US"/>
              <a:t>の</a:t>
            </a:r>
            <a:r>
              <a:rPr lang="zh-CN" altLang="en-US" dirty="0"/>
              <a:t>外延</a:t>
            </a:r>
            <a:r>
              <a:rPr lang="ja-JP" altLang="en-US"/>
              <a:t>の</a:t>
            </a:r>
            <a:r>
              <a:rPr lang="zh-CN" altLang="en-US" dirty="0"/>
              <a:t>拡大，</a:t>
            </a:r>
            <a:r>
              <a:rPr lang="ja-JP" altLang="en-US"/>
              <a:t>すなわち，</a:t>
            </a:r>
            <a:r>
              <a:rPr lang="zh-CN" altLang="en-US" dirty="0"/>
              <a:t>輸出企業数</a:t>
            </a:r>
            <a:r>
              <a:rPr lang="ja-JP" altLang="en-US"/>
              <a:t>の</a:t>
            </a:r>
            <a:r>
              <a:rPr lang="zh-CN" altLang="en-US" dirty="0"/>
              <a:t>増加</a:t>
            </a:r>
            <a:r>
              <a:rPr lang="ja-JP" altLang="en-US"/>
              <a:t>が，</a:t>
            </a:r>
            <a:r>
              <a:rPr lang="zh-CN" altLang="en-US" dirty="0"/>
              <a:t>長期的</a:t>
            </a:r>
            <a:r>
              <a:rPr lang="ja-JP" altLang="en-US"/>
              <a:t>には </a:t>
            </a:r>
            <a:r>
              <a:rPr lang="en-US" altLang="ja-JP" dirty="0"/>
              <a:t>1 </a:t>
            </a:r>
            <a:r>
              <a:rPr lang="zh-CN" altLang="en-US" dirty="0"/>
              <a:t>国</a:t>
            </a:r>
            <a:r>
              <a:rPr lang="ja-JP" altLang="en-US"/>
              <a:t>の</a:t>
            </a:r>
            <a:r>
              <a:rPr lang="zh-CN" altLang="en-US" dirty="0"/>
              <a:t>輸出水準</a:t>
            </a:r>
            <a:r>
              <a:rPr lang="ja-JP" altLang="en-US"/>
              <a:t>の</a:t>
            </a:r>
            <a:r>
              <a:rPr lang="zh-CN" altLang="en-US" dirty="0"/>
              <a:t>成長</a:t>
            </a:r>
            <a:r>
              <a:rPr lang="ja-JP" altLang="en-US"/>
              <a:t>にとって</a:t>
            </a:r>
            <a:r>
              <a:rPr lang="zh-CN" altLang="en-US" dirty="0"/>
              <a:t>重要</a:t>
            </a:r>
            <a:r>
              <a:rPr lang="ja-JP" altLang="en-US"/>
              <a:t>であることを</a:t>
            </a:r>
            <a:r>
              <a:rPr lang="zh-CN" altLang="en-US" dirty="0"/>
              <a:t>示唆</a:t>
            </a:r>
            <a:r>
              <a:rPr lang="ja-JP" altLang="en-US"/>
              <a:t>。</a:t>
            </a:r>
            <a:endParaRPr lang="en-JP" dirty="0"/>
          </a:p>
        </p:txBody>
      </p:sp>
      <p:sp>
        <p:nvSpPr>
          <p:cNvPr id="4" name="Slide Number Placeholder 3">
            <a:extLst>
              <a:ext uri="{FF2B5EF4-FFF2-40B4-BE49-F238E27FC236}">
                <a16:creationId xmlns:a16="http://schemas.microsoft.com/office/drawing/2014/main" id="{EDA9F992-3780-E308-E410-80A347794E38}"/>
              </a:ext>
            </a:extLst>
          </p:cNvPr>
          <p:cNvSpPr>
            <a:spLocks noGrp="1"/>
          </p:cNvSpPr>
          <p:nvPr>
            <p:ph type="sldNum" sz="quarter" idx="12"/>
          </p:nvPr>
        </p:nvSpPr>
        <p:spPr/>
        <p:txBody>
          <a:bodyPr/>
          <a:lstStyle/>
          <a:p>
            <a:fld id="{A0B73B5B-4D98-3640-AE9D-0B488B8E4F8B}" type="slidenum">
              <a:rPr lang="en-JP" smtClean="0"/>
              <a:t>40</a:t>
            </a:fld>
            <a:endParaRPr lang="en-JP"/>
          </a:p>
        </p:txBody>
      </p:sp>
    </p:spTree>
    <p:extLst>
      <p:ext uri="{BB962C8B-B14F-4D97-AF65-F5344CB8AC3E}">
        <p14:creationId xmlns:p14="http://schemas.microsoft.com/office/powerpoint/2010/main" val="3554029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7E7403-B054-1F0D-68D1-54F7C4E58891}"/>
              </a:ext>
            </a:extLst>
          </p:cNvPr>
          <p:cNvSpPr>
            <a:spLocks noGrp="1"/>
          </p:cNvSpPr>
          <p:nvPr>
            <p:ph type="sldNum" sz="quarter" idx="12"/>
          </p:nvPr>
        </p:nvSpPr>
        <p:spPr/>
        <p:txBody>
          <a:bodyPr/>
          <a:lstStyle/>
          <a:p>
            <a:fld id="{A0B73B5B-4D98-3640-AE9D-0B488B8E4F8B}" type="slidenum">
              <a:rPr lang="en-JP" smtClean="0"/>
              <a:t>5</a:t>
            </a:fld>
            <a:endParaRPr lang="en-JP"/>
          </a:p>
        </p:txBody>
      </p:sp>
      <p:pic>
        <p:nvPicPr>
          <p:cNvPr id="6" name="Picture 5" descr="Table&#10;&#10;Description automatically generated">
            <a:extLst>
              <a:ext uri="{FF2B5EF4-FFF2-40B4-BE49-F238E27FC236}">
                <a16:creationId xmlns:a16="http://schemas.microsoft.com/office/drawing/2014/main" id="{E1AE4DD7-BB12-729E-AEF7-0F799CD15527}"/>
              </a:ext>
            </a:extLst>
          </p:cNvPr>
          <p:cNvPicPr>
            <a:picLocks noChangeAspect="1"/>
          </p:cNvPicPr>
          <p:nvPr/>
        </p:nvPicPr>
        <p:blipFill>
          <a:blip r:embed="rId2"/>
          <a:stretch>
            <a:fillRect/>
          </a:stretch>
        </p:blipFill>
        <p:spPr>
          <a:xfrm>
            <a:off x="2108060" y="0"/>
            <a:ext cx="7772400" cy="6683040"/>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F9BCAAE6-EEF9-0C84-5770-B42BC633E665}"/>
                  </a:ext>
                </a:extLst>
              </p14:cNvPr>
              <p14:cNvContentPartPr/>
              <p14:nvPr/>
            </p14:nvContentPartPr>
            <p14:xfrm>
              <a:off x="4704863" y="1410232"/>
              <a:ext cx="282960" cy="10800"/>
            </p14:xfrm>
          </p:contentPart>
        </mc:Choice>
        <mc:Fallback xmlns="">
          <p:pic>
            <p:nvPicPr>
              <p:cNvPr id="3" name="Ink 2">
                <a:extLst>
                  <a:ext uri="{FF2B5EF4-FFF2-40B4-BE49-F238E27FC236}">
                    <a16:creationId xmlns:a16="http://schemas.microsoft.com/office/drawing/2014/main" id="{F9BCAAE6-EEF9-0C84-5770-B42BC633E665}"/>
                  </a:ext>
                </a:extLst>
              </p:cNvPr>
              <p:cNvPicPr/>
              <p:nvPr/>
            </p:nvPicPr>
            <p:blipFill>
              <a:blip r:embed="rId4"/>
              <a:stretch>
                <a:fillRect/>
              </a:stretch>
            </p:blipFill>
            <p:spPr>
              <a:xfrm>
                <a:off x="4632863" y="1266232"/>
                <a:ext cx="426600"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FC2CE300-371B-48AF-9065-28F18FF2D3E6}"/>
                  </a:ext>
                </a:extLst>
              </p14:cNvPr>
              <p14:cNvContentPartPr/>
              <p14:nvPr/>
            </p14:nvContentPartPr>
            <p14:xfrm>
              <a:off x="6610343" y="1433272"/>
              <a:ext cx="164880" cy="12960"/>
            </p14:xfrm>
          </p:contentPart>
        </mc:Choice>
        <mc:Fallback xmlns="">
          <p:pic>
            <p:nvPicPr>
              <p:cNvPr id="4" name="Ink 3">
                <a:extLst>
                  <a:ext uri="{FF2B5EF4-FFF2-40B4-BE49-F238E27FC236}">
                    <a16:creationId xmlns:a16="http://schemas.microsoft.com/office/drawing/2014/main" id="{FC2CE300-371B-48AF-9065-28F18FF2D3E6}"/>
                  </a:ext>
                </a:extLst>
              </p:cNvPr>
              <p:cNvPicPr/>
              <p:nvPr/>
            </p:nvPicPr>
            <p:blipFill>
              <a:blip r:embed="rId6"/>
              <a:stretch>
                <a:fillRect/>
              </a:stretch>
            </p:blipFill>
            <p:spPr>
              <a:xfrm>
                <a:off x="6538343" y="1289272"/>
                <a:ext cx="308520" cy="300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C17F2DD0-765A-6677-C7A8-FE1BE4C551AE}"/>
                  </a:ext>
                </a:extLst>
              </p14:cNvPr>
              <p14:cNvContentPartPr/>
              <p14:nvPr/>
            </p14:nvContentPartPr>
            <p14:xfrm>
              <a:off x="5978543" y="233752"/>
              <a:ext cx="506880" cy="11160"/>
            </p14:xfrm>
          </p:contentPart>
        </mc:Choice>
        <mc:Fallback xmlns="">
          <p:pic>
            <p:nvPicPr>
              <p:cNvPr id="5" name="Ink 4">
                <a:extLst>
                  <a:ext uri="{FF2B5EF4-FFF2-40B4-BE49-F238E27FC236}">
                    <a16:creationId xmlns:a16="http://schemas.microsoft.com/office/drawing/2014/main" id="{C17F2DD0-765A-6677-C7A8-FE1BE4C551AE}"/>
                  </a:ext>
                </a:extLst>
              </p:cNvPr>
              <p:cNvPicPr/>
              <p:nvPr/>
            </p:nvPicPr>
            <p:blipFill>
              <a:blip r:embed="rId8"/>
              <a:stretch>
                <a:fillRect/>
              </a:stretch>
            </p:blipFill>
            <p:spPr>
              <a:xfrm>
                <a:off x="5906543" y="90112"/>
                <a:ext cx="65052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EC4E7441-CEC4-06FF-34A8-5D2BEFE3D498}"/>
                  </a:ext>
                </a:extLst>
              </p14:cNvPr>
              <p14:cNvContentPartPr/>
              <p14:nvPr/>
            </p14:nvContentPartPr>
            <p14:xfrm>
              <a:off x="8439863" y="3564112"/>
              <a:ext cx="144000" cy="16560"/>
            </p14:xfrm>
          </p:contentPart>
        </mc:Choice>
        <mc:Fallback xmlns="">
          <p:pic>
            <p:nvPicPr>
              <p:cNvPr id="7" name="Ink 6">
                <a:extLst>
                  <a:ext uri="{FF2B5EF4-FFF2-40B4-BE49-F238E27FC236}">
                    <a16:creationId xmlns:a16="http://schemas.microsoft.com/office/drawing/2014/main" id="{EC4E7441-CEC4-06FF-34A8-5D2BEFE3D498}"/>
                  </a:ext>
                </a:extLst>
              </p:cNvPr>
              <p:cNvPicPr/>
              <p:nvPr/>
            </p:nvPicPr>
            <p:blipFill>
              <a:blip r:embed="rId10"/>
              <a:stretch>
                <a:fillRect/>
              </a:stretch>
            </p:blipFill>
            <p:spPr>
              <a:xfrm>
                <a:off x="8367863" y="3420472"/>
                <a:ext cx="287640" cy="304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EE19490B-BEE0-C708-4BF8-1C3DED0FDF60}"/>
                  </a:ext>
                </a:extLst>
              </p14:cNvPr>
              <p14:cNvContentPartPr/>
              <p14:nvPr/>
            </p14:nvContentPartPr>
            <p14:xfrm>
              <a:off x="8432303" y="1442272"/>
              <a:ext cx="164520" cy="5760"/>
            </p14:xfrm>
          </p:contentPart>
        </mc:Choice>
        <mc:Fallback xmlns="">
          <p:pic>
            <p:nvPicPr>
              <p:cNvPr id="8" name="Ink 7">
                <a:extLst>
                  <a:ext uri="{FF2B5EF4-FFF2-40B4-BE49-F238E27FC236}">
                    <a16:creationId xmlns:a16="http://schemas.microsoft.com/office/drawing/2014/main" id="{EE19490B-BEE0-C708-4BF8-1C3DED0FDF60}"/>
                  </a:ext>
                </a:extLst>
              </p:cNvPr>
              <p:cNvPicPr/>
              <p:nvPr/>
            </p:nvPicPr>
            <p:blipFill>
              <a:blip r:embed="rId12"/>
              <a:stretch>
                <a:fillRect/>
              </a:stretch>
            </p:blipFill>
            <p:spPr>
              <a:xfrm>
                <a:off x="8360303" y="1298632"/>
                <a:ext cx="308160" cy="293400"/>
              </a:xfrm>
              <a:prstGeom prst="rect">
                <a:avLst/>
              </a:prstGeom>
            </p:spPr>
          </p:pic>
        </mc:Fallback>
      </mc:AlternateContent>
    </p:spTree>
    <p:extLst>
      <p:ext uri="{BB962C8B-B14F-4D97-AF65-F5344CB8AC3E}">
        <p14:creationId xmlns:p14="http://schemas.microsoft.com/office/powerpoint/2010/main" val="1027081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1C7E37-3304-23CF-A44F-C29DB78A0E56}"/>
              </a:ext>
            </a:extLst>
          </p:cNvPr>
          <p:cNvSpPr>
            <a:spLocks noGrp="1"/>
          </p:cNvSpPr>
          <p:nvPr>
            <p:ph type="title"/>
          </p:nvPr>
        </p:nvSpPr>
        <p:spPr/>
        <p:txBody>
          <a:bodyPr/>
          <a:lstStyle/>
          <a:p>
            <a:r>
              <a:rPr lang="zh-CN" altLang="en-US" dirty="0"/>
              <a:t>新・新貿易理論</a:t>
            </a:r>
            <a:endParaRPr lang="en-JP" dirty="0"/>
          </a:p>
        </p:txBody>
      </p:sp>
      <p:sp>
        <p:nvSpPr>
          <p:cNvPr id="4" name="Content Placeholder 3">
            <a:extLst>
              <a:ext uri="{FF2B5EF4-FFF2-40B4-BE49-F238E27FC236}">
                <a16:creationId xmlns:a16="http://schemas.microsoft.com/office/drawing/2014/main" id="{411D9863-F91C-983B-CE02-F80319571E0D}"/>
              </a:ext>
            </a:extLst>
          </p:cNvPr>
          <p:cNvSpPr>
            <a:spLocks noGrp="1"/>
          </p:cNvSpPr>
          <p:nvPr>
            <p:ph idx="1"/>
          </p:nvPr>
        </p:nvSpPr>
        <p:spPr/>
        <p:txBody>
          <a:bodyPr>
            <a:normAutofit/>
          </a:bodyPr>
          <a:lstStyle/>
          <a:p>
            <a:pPr marL="0" indent="0">
              <a:buNone/>
            </a:pPr>
            <a:r>
              <a:rPr lang="ja-JP" altLang="en-US"/>
              <a:t>メリッツ・モデル</a:t>
            </a:r>
            <a:endParaRPr lang="en-US" altLang="ja-JP" dirty="0"/>
          </a:p>
          <a:p>
            <a:pPr lvl="1"/>
            <a:r>
              <a:rPr lang="ja-JP" altLang="en-US"/>
              <a:t>マーク・メリッツの</a:t>
            </a:r>
            <a:r>
              <a:rPr lang="en-US" altLang="ja-JP" dirty="0"/>
              <a:t>2003</a:t>
            </a:r>
            <a:r>
              <a:rPr lang="zh-CN" altLang="en-US" dirty="0"/>
              <a:t>年</a:t>
            </a:r>
            <a:r>
              <a:rPr lang="ja-JP" altLang="en-US"/>
              <a:t>の</a:t>
            </a:r>
            <a:r>
              <a:rPr lang="zh-CN" altLang="en-US" dirty="0"/>
              <a:t>論文</a:t>
            </a:r>
            <a:r>
              <a:rPr lang="en-US" altLang="zh-CN" dirty="0"/>
              <a:t>(</a:t>
            </a:r>
            <a:r>
              <a:rPr lang="en-US" dirty="0"/>
              <a:t>Melitz[2003])</a:t>
            </a:r>
          </a:p>
          <a:p>
            <a:pPr lvl="1"/>
            <a:r>
              <a:rPr lang="zh-CN" altLang="en-US" dirty="0"/>
              <a:t>企業</a:t>
            </a:r>
            <a:r>
              <a:rPr lang="ja-JP" altLang="en-US"/>
              <a:t>の</a:t>
            </a:r>
            <a:r>
              <a:rPr lang="zh-CN" altLang="en-US" dirty="0"/>
              <a:t>生産性</a:t>
            </a:r>
            <a:r>
              <a:rPr lang="ja-JP" altLang="en-US"/>
              <a:t>は</a:t>
            </a:r>
            <a:r>
              <a:rPr lang="zh-CN" altLang="en-US" dirty="0"/>
              <a:t>大小</a:t>
            </a:r>
            <a:r>
              <a:rPr lang="ja-JP" altLang="en-US"/>
              <a:t>さまざまであるという「</a:t>
            </a:r>
            <a:r>
              <a:rPr lang="zh-CN" altLang="en-US" dirty="0"/>
              <a:t>企業</a:t>
            </a:r>
            <a:r>
              <a:rPr lang="ja-JP" altLang="en-US"/>
              <a:t>の</a:t>
            </a:r>
            <a:r>
              <a:rPr lang="zh-CN" altLang="en-US" dirty="0"/>
              <a:t>異質性」</a:t>
            </a:r>
            <a:r>
              <a:rPr lang="ja-JP" altLang="en-US"/>
              <a:t>を</a:t>
            </a:r>
            <a:r>
              <a:rPr lang="zh-CN" altLang="en-US" dirty="0"/>
              <a:t>貿易理論</a:t>
            </a:r>
            <a:r>
              <a:rPr lang="ja-JP" altLang="en-US"/>
              <a:t>に</a:t>
            </a:r>
            <a:r>
              <a:rPr lang="zh-CN" altLang="en-US" dirty="0"/>
              <a:t>組</a:t>
            </a:r>
            <a:r>
              <a:rPr lang="ja-JP" altLang="en-US"/>
              <a:t>み</a:t>
            </a:r>
            <a:r>
              <a:rPr lang="zh-CN" altLang="en-US" dirty="0"/>
              <a:t>入</a:t>
            </a:r>
            <a:r>
              <a:rPr lang="ja-JP" altLang="en-US"/>
              <a:t>れた</a:t>
            </a:r>
            <a:endParaRPr lang="en-US" altLang="ja-JP" dirty="0"/>
          </a:p>
          <a:p>
            <a:pPr lvl="1"/>
            <a:r>
              <a:rPr lang="zh-CN" altLang="en-US" dirty="0"/>
              <a:t>生産性</a:t>
            </a:r>
            <a:r>
              <a:rPr lang="ja-JP" altLang="en-US"/>
              <a:t>の</a:t>
            </a:r>
            <a:r>
              <a:rPr lang="zh-CN" altLang="en-US" dirty="0"/>
              <a:t>高</a:t>
            </a:r>
            <a:r>
              <a:rPr lang="ja-JP" altLang="en-US"/>
              <a:t>い</a:t>
            </a:r>
            <a:r>
              <a:rPr lang="zh-CN" altLang="en-US" dirty="0"/>
              <a:t>少数</a:t>
            </a:r>
            <a:r>
              <a:rPr lang="ja-JP" altLang="en-US"/>
              <a:t>の</a:t>
            </a:r>
            <a:r>
              <a:rPr lang="zh-CN" altLang="en-US" dirty="0"/>
              <a:t>企業</a:t>
            </a:r>
            <a:r>
              <a:rPr lang="ja-JP" altLang="en-US"/>
              <a:t>のみが</a:t>
            </a:r>
            <a:r>
              <a:rPr lang="zh-CN" altLang="en-US" dirty="0"/>
              <a:t>輸出</a:t>
            </a:r>
            <a:r>
              <a:rPr lang="ja-JP" altLang="en-US"/>
              <a:t>できるということを</a:t>
            </a:r>
            <a:r>
              <a:rPr lang="zh-CN" altLang="en-US" dirty="0"/>
              <a:t>理論的</a:t>
            </a:r>
            <a:r>
              <a:rPr lang="ja-JP" altLang="en-US"/>
              <a:t>に</a:t>
            </a:r>
            <a:r>
              <a:rPr lang="zh-CN" altLang="en-US" dirty="0"/>
              <a:t>示</a:t>
            </a:r>
            <a:r>
              <a:rPr lang="ja-JP" altLang="en-US"/>
              <a:t>した。</a:t>
            </a:r>
            <a:endParaRPr lang="en-US" altLang="ja-JP" dirty="0"/>
          </a:p>
          <a:p>
            <a:endParaRPr lang="en-US" altLang="ja-JP" dirty="0"/>
          </a:p>
          <a:p>
            <a:pPr marL="0" indent="0">
              <a:buNone/>
            </a:pPr>
            <a:r>
              <a:rPr lang="en-US" altLang="ja-JP" dirty="0">
                <a:sym typeface="Wingdings" pitchFamily="2" charset="2"/>
              </a:rPr>
              <a:t></a:t>
            </a:r>
            <a:r>
              <a:rPr lang="ja-JP" altLang="en-US"/>
              <a:t>その</a:t>
            </a:r>
            <a:r>
              <a:rPr lang="zh-CN" altLang="en-US" dirty="0"/>
              <a:t>後，</a:t>
            </a:r>
            <a:r>
              <a:rPr lang="ja-JP" altLang="en-US"/>
              <a:t>このメリッツ・モデルを</a:t>
            </a:r>
            <a:r>
              <a:rPr lang="zh-CN" altLang="en-US" dirty="0"/>
              <a:t>拡張</a:t>
            </a:r>
            <a:r>
              <a:rPr lang="ja-JP" altLang="en-US"/>
              <a:t>し，</a:t>
            </a:r>
            <a:r>
              <a:rPr lang="zh-CN" altLang="en-US" dirty="0"/>
              <a:t>企業</a:t>
            </a:r>
            <a:r>
              <a:rPr lang="ja-JP" altLang="en-US"/>
              <a:t>の</a:t>
            </a:r>
            <a:r>
              <a:rPr lang="zh-CN" altLang="en-US" dirty="0"/>
              <a:t>国際化</a:t>
            </a:r>
            <a:r>
              <a:rPr lang="ja-JP" altLang="en-US"/>
              <a:t>のさまざまな</a:t>
            </a:r>
            <a:r>
              <a:rPr lang="zh-CN" altLang="en-US" dirty="0"/>
              <a:t>側面</a:t>
            </a:r>
            <a:r>
              <a:rPr lang="ja-JP" altLang="en-US"/>
              <a:t>の</a:t>
            </a:r>
            <a:r>
              <a:rPr lang="zh-CN" altLang="en-US" dirty="0"/>
              <a:t>解明</a:t>
            </a:r>
            <a:r>
              <a:rPr lang="ja-JP" altLang="en-US"/>
              <a:t>が</a:t>
            </a:r>
            <a:r>
              <a:rPr lang="zh-CN" altLang="en-US" dirty="0"/>
              <a:t>進</a:t>
            </a:r>
            <a:r>
              <a:rPr lang="ja-JP" altLang="en-US"/>
              <a:t>んだ。</a:t>
            </a:r>
            <a:endParaRPr lang="en-US" altLang="ja-JP" dirty="0"/>
          </a:p>
          <a:p>
            <a:pPr marL="0" indent="0">
              <a:buNone/>
            </a:pPr>
            <a:r>
              <a:rPr lang="ja-JP" altLang="en-US"/>
              <a:t>・・・そうした</a:t>
            </a:r>
            <a:r>
              <a:rPr lang="zh-CN" altLang="en-US" dirty="0"/>
              <a:t>一連</a:t>
            </a:r>
            <a:r>
              <a:rPr lang="ja-JP" altLang="en-US"/>
              <a:t>の</a:t>
            </a:r>
            <a:r>
              <a:rPr lang="zh-CN" altLang="en-US" dirty="0"/>
              <a:t>研究</a:t>
            </a:r>
            <a:r>
              <a:rPr lang="ja-JP" altLang="en-US"/>
              <a:t>を</a:t>
            </a:r>
            <a:r>
              <a:rPr lang="zh-CN" altLang="en-US" dirty="0"/>
              <a:t>新・新貿易理論</a:t>
            </a:r>
            <a:r>
              <a:rPr lang="ja-JP" altLang="en-US"/>
              <a:t>と</a:t>
            </a:r>
            <a:r>
              <a:rPr lang="zh-CN" altLang="en-US" dirty="0"/>
              <a:t>呼</a:t>
            </a:r>
            <a:r>
              <a:rPr lang="ja-JP" altLang="en-US"/>
              <a:t>ぶ。</a:t>
            </a:r>
            <a:endParaRPr lang="en-JP" dirty="0"/>
          </a:p>
        </p:txBody>
      </p:sp>
      <p:sp>
        <p:nvSpPr>
          <p:cNvPr id="2" name="Slide Number Placeholder 1">
            <a:extLst>
              <a:ext uri="{FF2B5EF4-FFF2-40B4-BE49-F238E27FC236}">
                <a16:creationId xmlns:a16="http://schemas.microsoft.com/office/drawing/2014/main" id="{33EA3BF8-7536-1514-07E6-E9BE3290AFFF}"/>
              </a:ext>
            </a:extLst>
          </p:cNvPr>
          <p:cNvSpPr>
            <a:spLocks noGrp="1"/>
          </p:cNvSpPr>
          <p:nvPr>
            <p:ph type="sldNum" sz="quarter" idx="12"/>
          </p:nvPr>
        </p:nvSpPr>
        <p:spPr/>
        <p:txBody>
          <a:bodyPr/>
          <a:lstStyle/>
          <a:p>
            <a:fld id="{A0B73B5B-4D98-3640-AE9D-0B488B8E4F8B}" type="slidenum">
              <a:rPr lang="en-JP" smtClean="0"/>
              <a:t>6</a:t>
            </a:fld>
            <a:endParaRPr lang="en-JP"/>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59A084FA-1B20-643E-756E-4D72A9F7B1EC}"/>
                  </a:ext>
                </a:extLst>
              </p14:cNvPr>
              <p14:cNvContentPartPr/>
              <p14:nvPr/>
            </p14:nvContentPartPr>
            <p14:xfrm>
              <a:off x="1066635" y="2016690"/>
              <a:ext cx="2098800" cy="150840"/>
            </p14:xfrm>
          </p:contentPart>
        </mc:Choice>
        <mc:Fallback xmlns="">
          <p:pic>
            <p:nvPicPr>
              <p:cNvPr id="5" name="Ink 4">
                <a:extLst>
                  <a:ext uri="{FF2B5EF4-FFF2-40B4-BE49-F238E27FC236}">
                    <a16:creationId xmlns:a16="http://schemas.microsoft.com/office/drawing/2014/main" id="{59A084FA-1B20-643E-756E-4D72A9F7B1EC}"/>
                  </a:ext>
                </a:extLst>
              </p:cNvPr>
              <p:cNvPicPr/>
              <p:nvPr/>
            </p:nvPicPr>
            <p:blipFill>
              <a:blip r:embed="rId3"/>
              <a:stretch>
                <a:fillRect/>
              </a:stretch>
            </p:blipFill>
            <p:spPr>
              <a:xfrm>
                <a:off x="994995" y="1872690"/>
                <a:ext cx="2242440" cy="438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97B8B84C-303C-DB7F-077F-3363A880AB54}"/>
                  </a:ext>
                </a:extLst>
              </p14:cNvPr>
              <p14:cNvContentPartPr/>
              <p14:nvPr/>
            </p14:nvContentPartPr>
            <p14:xfrm>
              <a:off x="1693755" y="2804730"/>
              <a:ext cx="1698840" cy="66600"/>
            </p14:xfrm>
          </p:contentPart>
        </mc:Choice>
        <mc:Fallback xmlns="">
          <p:pic>
            <p:nvPicPr>
              <p:cNvPr id="6" name="Ink 5">
                <a:extLst>
                  <a:ext uri="{FF2B5EF4-FFF2-40B4-BE49-F238E27FC236}">
                    <a16:creationId xmlns:a16="http://schemas.microsoft.com/office/drawing/2014/main" id="{97B8B84C-303C-DB7F-077F-3363A880AB54}"/>
                  </a:ext>
                </a:extLst>
              </p:cNvPr>
              <p:cNvPicPr/>
              <p:nvPr/>
            </p:nvPicPr>
            <p:blipFill>
              <a:blip r:embed="rId5"/>
              <a:stretch>
                <a:fillRect/>
              </a:stretch>
            </p:blipFill>
            <p:spPr>
              <a:xfrm>
                <a:off x="1622115" y="2661090"/>
                <a:ext cx="1842480" cy="354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FD268C9B-F4A3-16C5-671F-294505693307}"/>
                  </a:ext>
                </a:extLst>
              </p14:cNvPr>
              <p14:cNvContentPartPr/>
              <p14:nvPr/>
            </p14:nvContentPartPr>
            <p14:xfrm>
              <a:off x="7063875" y="2886090"/>
              <a:ext cx="1870920" cy="111960"/>
            </p14:xfrm>
          </p:contentPart>
        </mc:Choice>
        <mc:Fallback xmlns="">
          <p:pic>
            <p:nvPicPr>
              <p:cNvPr id="7" name="Ink 6">
                <a:extLst>
                  <a:ext uri="{FF2B5EF4-FFF2-40B4-BE49-F238E27FC236}">
                    <a16:creationId xmlns:a16="http://schemas.microsoft.com/office/drawing/2014/main" id="{FD268C9B-F4A3-16C5-671F-294505693307}"/>
                  </a:ext>
                </a:extLst>
              </p:cNvPr>
              <p:cNvPicPr/>
              <p:nvPr/>
            </p:nvPicPr>
            <p:blipFill>
              <a:blip r:embed="rId7"/>
              <a:stretch>
                <a:fillRect/>
              </a:stretch>
            </p:blipFill>
            <p:spPr>
              <a:xfrm>
                <a:off x="6992235" y="2742450"/>
                <a:ext cx="2014560" cy="399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487E1157-13D0-74C7-3096-A9AFCB4466EB}"/>
                  </a:ext>
                </a:extLst>
              </p14:cNvPr>
              <p14:cNvContentPartPr/>
              <p14:nvPr/>
            </p14:nvContentPartPr>
            <p14:xfrm>
              <a:off x="4829423" y="5530072"/>
              <a:ext cx="2202480" cy="19080"/>
            </p14:xfrm>
          </p:contentPart>
        </mc:Choice>
        <mc:Fallback xmlns="">
          <p:pic>
            <p:nvPicPr>
              <p:cNvPr id="9" name="Ink 8">
                <a:extLst>
                  <a:ext uri="{FF2B5EF4-FFF2-40B4-BE49-F238E27FC236}">
                    <a16:creationId xmlns:a16="http://schemas.microsoft.com/office/drawing/2014/main" id="{487E1157-13D0-74C7-3096-A9AFCB4466EB}"/>
                  </a:ext>
                </a:extLst>
              </p:cNvPr>
              <p:cNvPicPr/>
              <p:nvPr/>
            </p:nvPicPr>
            <p:blipFill>
              <a:blip r:embed="rId9"/>
              <a:stretch>
                <a:fillRect/>
              </a:stretch>
            </p:blipFill>
            <p:spPr>
              <a:xfrm>
                <a:off x="4757783" y="5386432"/>
                <a:ext cx="2346120" cy="306720"/>
              </a:xfrm>
              <a:prstGeom prst="rect">
                <a:avLst/>
              </a:prstGeom>
            </p:spPr>
          </p:pic>
        </mc:Fallback>
      </mc:AlternateContent>
    </p:spTree>
    <p:extLst>
      <p:ext uri="{BB962C8B-B14F-4D97-AF65-F5344CB8AC3E}">
        <p14:creationId xmlns:p14="http://schemas.microsoft.com/office/powerpoint/2010/main" val="3730054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45B0-3858-0749-4C42-2451435C2E0B}"/>
              </a:ext>
            </a:extLst>
          </p:cNvPr>
          <p:cNvSpPr>
            <a:spLocks noGrp="1"/>
          </p:cNvSpPr>
          <p:nvPr>
            <p:ph type="title"/>
          </p:nvPr>
        </p:nvSpPr>
        <p:spPr/>
        <p:txBody>
          <a:bodyPr/>
          <a:lstStyle/>
          <a:p>
            <a:r>
              <a:rPr lang="en-US" altLang="zh-CN" dirty="0"/>
              <a:t>2 </a:t>
            </a:r>
            <a:r>
              <a:rPr lang="zh-CN" altLang="en-US" dirty="0"/>
              <a:t>新・新貿易理論</a:t>
            </a:r>
            <a:r>
              <a:rPr lang="ja-JP" altLang="en-US"/>
              <a:t>の</a:t>
            </a:r>
            <a:r>
              <a:rPr lang="zh-CN" altLang="en-US" dirty="0"/>
              <a:t>登場</a:t>
            </a:r>
            <a:endParaRPr lang="en-JP" dirty="0"/>
          </a:p>
        </p:txBody>
      </p:sp>
      <p:sp>
        <p:nvSpPr>
          <p:cNvPr id="3" name="Content Placeholder 2">
            <a:extLst>
              <a:ext uri="{FF2B5EF4-FFF2-40B4-BE49-F238E27FC236}">
                <a16:creationId xmlns:a16="http://schemas.microsoft.com/office/drawing/2014/main" id="{7FAFB3F8-7FD0-67AB-6542-2C1B9F4D7E32}"/>
              </a:ext>
            </a:extLst>
          </p:cNvPr>
          <p:cNvSpPr>
            <a:spLocks noGrp="1"/>
          </p:cNvSpPr>
          <p:nvPr>
            <p:ph idx="1"/>
          </p:nvPr>
        </p:nvSpPr>
        <p:spPr/>
        <p:txBody>
          <a:bodyPr/>
          <a:lstStyle/>
          <a:p>
            <a:pPr marL="0" indent="0">
              <a:buNone/>
            </a:pPr>
            <a:r>
              <a:rPr lang="zh-CN" altLang="en-US" dirty="0"/>
              <a:t>企業</a:t>
            </a:r>
            <a:r>
              <a:rPr lang="ja-JP" altLang="en-US"/>
              <a:t>の</a:t>
            </a:r>
            <a:r>
              <a:rPr lang="zh-CN" altLang="en-US" dirty="0"/>
              <a:t>生産性</a:t>
            </a:r>
            <a:endParaRPr lang="en-US" altLang="zh-CN" dirty="0"/>
          </a:p>
          <a:p>
            <a:pPr marL="457200" lvl="1" indent="0">
              <a:buNone/>
            </a:pPr>
            <a:r>
              <a:rPr lang="zh-CN" altLang="en-US" dirty="0"/>
              <a:t>一定</a:t>
            </a:r>
            <a:r>
              <a:rPr lang="ja-JP" altLang="en-US"/>
              <a:t>のインプット</a:t>
            </a:r>
            <a:r>
              <a:rPr lang="en-US" altLang="ja-JP" dirty="0"/>
              <a:t>(</a:t>
            </a:r>
            <a:r>
              <a:rPr lang="zh-CN" altLang="en-US" dirty="0"/>
              <a:t>労働</a:t>
            </a:r>
            <a:r>
              <a:rPr lang="ja-JP" altLang="en-US"/>
              <a:t>や</a:t>
            </a:r>
            <a:r>
              <a:rPr lang="zh-CN" altLang="en-US" dirty="0"/>
              <a:t>資本</a:t>
            </a:r>
            <a:r>
              <a:rPr lang="en-US" altLang="zh-CN" dirty="0"/>
              <a:t>)</a:t>
            </a:r>
            <a:r>
              <a:rPr lang="ja-JP" altLang="en-US"/>
              <a:t>でどれだけをアウトプット</a:t>
            </a:r>
            <a:r>
              <a:rPr lang="en-US" altLang="ja-JP" dirty="0"/>
              <a:t>(</a:t>
            </a:r>
            <a:r>
              <a:rPr lang="zh-CN" altLang="en-US" dirty="0"/>
              <a:t>付加価値額</a:t>
            </a:r>
            <a:r>
              <a:rPr lang="ja-JP" altLang="en-US"/>
              <a:t>や</a:t>
            </a:r>
            <a:r>
              <a:rPr lang="zh-CN" altLang="en-US" dirty="0"/>
              <a:t>売上高</a:t>
            </a:r>
            <a:r>
              <a:rPr lang="en-US" altLang="zh-CN" dirty="0"/>
              <a:t>)</a:t>
            </a:r>
            <a:r>
              <a:rPr lang="ja-JP" altLang="en-US"/>
              <a:t>を</a:t>
            </a:r>
            <a:r>
              <a:rPr lang="zh-CN" altLang="en-US" dirty="0"/>
              <a:t>生</a:t>
            </a:r>
            <a:r>
              <a:rPr lang="ja-JP" altLang="en-US"/>
              <a:t>み</a:t>
            </a:r>
            <a:r>
              <a:rPr lang="zh-CN" altLang="en-US" dirty="0"/>
              <a:t>出</a:t>
            </a:r>
            <a:r>
              <a:rPr lang="ja-JP" altLang="en-US"/>
              <a:t>せるかを</a:t>
            </a:r>
            <a:r>
              <a:rPr lang="zh-CN" altLang="en-US" dirty="0"/>
              <a:t>示</a:t>
            </a:r>
            <a:r>
              <a:rPr lang="ja-JP" altLang="en-US"/>
              <a:t>す</a:t>
            </a:r>
            <a:r>
              <a:rPr lang="zh-CN" altLang="en-US" dirty="0"/>
              <a:t>指標</a:t>
            </a:r>
            <a:endParaRPr lang="en-US" altLang="zh-CN" dirty="0"/>
          </a:p>
          <a:p>
            <a:pPr marL="0" indent="0">
              <a:buNone/>
            </a:pPr>
            <a:endParaRPr lang="en-US" dirty="0"/>
          </a:p>
          <a:p>
            <a:pPr marL="0" indent="0">
              <a:buNone/>
            </a:pPr>
            <a:r>
              <a:rPr lang="zh-CN" altLang="en-US" dirty="0"/>
              <a:t>労働生産性</a:t>
            </a:r>
            <a:endParaRPr lang="en-US" altLang="zh-CN" dirty="0"/>
          </a:p>
          <a:p>
            <a:pPr marL="457200" lvl="1" indent="0">
              <a:buNone/>
            </a:pPr>
            <a:r>
              <a:rPr lang="zh-CN" altLang="en-US" dirty="0"/>
              <a:t>一定</a:t>
            </a:r>
            <a:r>
              <a:rPr lang="ja-JP" altLang="en-US"/>
              <a:t>の</a:t>
            </a:r>
            <a:r>
              <a:rPr lang="zh-CN" altLang="en-US" dirty="0"/>
              <a:t>労働者</a:t>
            </a:r>
            <a:r>
              <a:rPr lang="ja-JP" altLang="en-US"/>
              <a:t>でどれだけのアウトプットを</a:t>
            </a:r>
            <a:r>
              <a:rPr lang="zh-CN" altLang="en-US" dirty="0"/>
              <a:t>生</a:t>
            </a:r>
            <a:r>
              <a:rPr lang="ja-JP" altLang="en-US"/>
              <a:t>み</a:t>
            </a:r>
            <a:r>
              <a:rPr lang="zh-CN" altLang="en-US" dirty="0"/>
              <a:t>出</a:t>
            </a:r>
            <a:r>
              <a:rPr lang="ja-JP" altLang="en-US"/>
              <a:t>せるかを</a:t>
            </a:r>
            <a:r>
              <a:rPr lang="zh-CN" altLang="en-US" dirty="0"/>
              <a:t>示</a:t>
            </a:r>
            <a:r>
              <a:rPr lang="ja-JP" altLang="en-US"/>
              <a:t>す</a:t>
            </a:r>
            <a:r>
              <a:rPr lang="zh-CN" altLang="en-US" dirty="0"/>
              <a:t>指標</a:t>
            </a:r>
            <a:endParaRPr lang="en-US" altLang="zh-CN" dirty="0"/>
          </a:p>
          <a:p>
            <a:pPr marL="457200" lvl="1" indent="0">
              <a:buNone/>
            </a:pPr>
            <a:r>
              <a:rPr lang="zh-CN" altLang="en-US" dirty="0"/>
              <a:t>付加価値額</a:t>
            </a:r>
            <a:r>
              <a:rPr lang="en-US" altLang="zh-CN" dirty="0"/>
              <a:t>/</a:t>
            </a:r>
            <a:r>
              <a:rPr lang="zh-CN" altLang="en-US" dirty="0"/>
              <a:t>従業員数</a:t>
            </a:r>
            <a:endParaRPr lang="en-US" altLang="zh-CN" dirty="0"/>
          </a:p>
          <a:p>
            <a:pPr marL="914400" lvl="2" indent="0">
              <a:buNone/>
            </a:pPr>
            <a:r>
              <a:rPr lang="zh-CN" altLang="en-US" dirty="0"/>
              <a:t>例）トヨタ（</a:t>
            </a:r>
            <a:r>
              <a:rPr lang="en-US" altLang="zh-CN" dirty="0"/>
              <a:t>2006</a:t>
            </a:r>
            <a:r>
              <a:rPr lang="zh-CN" altLang="en-US" dirty="0"/>
              <a:t>）</a:t>
            </a:r>
            <a:endParaRPr lang="en-US" altLang="zh-CN" dirty="0"/>
          </a:p>
          <a:p>
            <a:pPr marL="1371600" lvl="3" indent="0">
              <a:buNone/>
            </a:pPr>
            <a:r>
              <a:rPr lang="zh-CN" altLang="en-US" dirty="0"/>
              <a:t>付加価値額</a:t>
            </a:r>
            <a:r>
              <a:rPr lang="ja-JP" altLang="en-US"/>
              <a:t>は</a:t>
            </a:r>
            <a:r>
              <a:rPr lang="zh-CN" altLang="en-US" dirty="0"/>
              <a:t>約 </a:t>
            </a:r>
            <a:r>
              <a:rPr lang="en-US" altLang="zh-CN" dirty="0"/>
              <a:t>2 </a:t>
            </a:r>
            <a:r>
              <a:rPr lang="zh-CN" altLang="en-US" dirty="0"/>
              <a:t>兆円</a:t>
            </a:r>
            <a:r>
              <a:rPr lang="en-US" altLang="zh-CN" dirty="0"/>
              <a:t>/</a:t>
            </a:r>
            <a:r>
              <a:rPr lang="zh-CN" altLang="en-US" dirty="0"/>
              <a:t>従業員数約 </a:t>
            </a:r>
            <a:r>
              <a:rPr lang="en-US" altLang="zh-CN" dirty="0"/>
              <a:t>30 </a:t>
            </a:r>
            <a:r>
              <a:rPr lang="zh-CN" altLang="en-US" dirty="0"/>
              <a:t>万</a:t>
            </a:r>
            <a:r>
              <a:rPr lang="en-US" altLang="zh-CN" dirty="0"/>
              <a:t>=</a:t>
            </a:r>
            <a:r>
              <a:rPr lang="zh-CN" altLang="en-US" dirty="0"/>
              <a:t>約</a:t>
            </a:r>
            <a:r>
              <a:rPr lang="en-US" altLang="zh-CN" dirty="0"/>
              <a:t>660</a:t>
            </a:r>
            <a:r>
              <a:rPr lang="zh-CN" altLang="en-US" dirty="0"/>
              <a:t>万円</a:t>
            </a:r>
            <a:endParaRPr lang="en-US" altLang="zh-CN" dirty="0"/>
          </a:p>
          <a:p>
            <a:pPr marL="1371600" lvl="3" indent="0">
              <a:buNone/>
            </a:pPr>
            <a:endParaRPr lang="en-US" altLang="zh-CN" dirty="0"/>
          </a:p>
          <a:p>
            <a:pPr marL="914400" lvl="2" indent="0">
              <a:buNone/>
            </a:pPr>
            <a:r>
              <a:rPr lang="ja-JP" altLang="en-US"/>
              <a:t>ホンダの</a:t>
            </a:r>
            <a:r>
              <a:rPr lang="zh-CN" altLang="en-US" dirty="0"/>
              <a:t>労働生産性</a:t>
            </a:r>
            <a:r>
              <a:rPr lang="en-US" altLang="zh-CN" dirty="0"/>
              <a:t>=</a:t>
            </a:r>
            <a:r>
              <a:rPr lang="zh-CN" altLang="en-US" dirty="0"/>
              <a:t>約 </a:t>
            </a:r>
            <a:r>
              <a:rPr lang="en-US" altLang="zh-CN" dirty="0"/>
              <a:t>347 </a:t>
            </a:r>
            <a:r>
              <a:rPr lang="zh-CN" altLang="en-US" dirty="0"/>
              <a:t>万円，日産</a:t>
            </a:r>
            <a:r>
              <a:rPr lang="ja-JP" altLang="en-US"/>
              <a:t>の</a:t>
            </a:r>
            <a:r>
              <a:rPr lang="zh-CN" altLang="en-US" dirty="0"/>
              <a:t>労働生産性</a:t>
            </a:r>
            <a:r>
              <a:rPr lang="en-US" altLang="zh-CN" dirty="0"/>
              <a:t>=</a:t>
            </a:r>
            <a:r>
              <a:rPr lang="zh-CN" altLang="en-US" dirty="0"/>
              <a:t>約 </a:t>
            </a:r>
            <a:r>
              <a:rPr lang="en-US" altLang="zh-CN" dirty="0"/>
              <a:t>388 </a:t>
            </a:r>
            <a:r>
              <a:rPr lang="zh-CN" altLang="en-US" dirty="0"/>
              <a:t>万円</a:t>
            </a:r>
            <a:endParaRPr lang="en-JP" dirty="0"/>
          </a:p>
        </p:txBody>
      </p:sp>
      <p:sp>
        <p:nvSpPr>
          <p:cNvPr id="4" name="Slide Number Placeholder 3">
            <a:extLst>
              <a:ext uri="{FF2B5EF4-FFF2-40B4-BE49-F238E27FC236}">
                <a16:creationId xmlns:a16="http://schemas.microsoft.com/office/drawing/2014/main" id="{62A802B7-6E4D-C244-579D-98B8DAE7D6CA}"/>
              </a:ext>
            </a:extLst>
          </p:cNvPr>
          <p:cNvSpPr>
            <a:spLocks noGrp="1"/>
          </p:cNvSpPr>
          <p:nvPr>
            <p:ph type="sldNum" sz="quarter" idx="12"/>
          </p:nvPr>
        </p:nvSpPr>
        <p:spPr/>
        <p:txBody>
          <a:bodyPr/>
          <a:lstStyle/>
          <a:p>
            <a:fld id="{A0B73B5B-4D98-3640-AE9D-0B488B8E4F8B}" type="slidenum">
              <a:rPr lang="en-JP" smtClean="0"/>
              <a:t>7</a:t>
            </a:fld>
            <a:endParaRPr lang="en-JP"/>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C01286F6-FE7D-AF42-6BAB-8B19C2EC9AFA}"/>
                  </a:ext>
                </a:extLst>
              </p14:cNvPr>
              <p14:cNvContentPartPr/>
              <p14:nvPr/>
            </p14:nvContentPartPr>
            <p14:xfrm>
              <a:off x="1024155" y="2041170"/>
              <a:ext cx="1974600" cy="6840"/>
            </p14:xfrm>
          </p:contentPart>
        </mc:Choice>
        <mc:Fallback xmlns="">
          <p:pic>
            <p:nvPicPr>
              <p:cNvPr id="5" name="Ink 4">
                <a:extLst>
                  <a:ext uri="{FF2B5EF4-FFF2-40B4-BE49-F238E27FC236}">
                    <a16:creationId xmlns:a16="http://schemas.microsoft.com/office/drawing/2014/main" id="{C01286F6-FE7D-AF42-6BAB-8B19C2EC9AFA}"/>
                  </a:ext>
                </a:extLst>
              </p:cNvPr>
              <p:cNvPicPr/>
              <p:nvPr/>
            </p:nvPicPr>
            <p:blipFill>
              <a:blip r:embed="rId3"/>
              <a:stretch>
                <a:fillRect/>
              </a:stretch>
            </p:blipFill>
            <p:spPr>
              <a:xfrm>
                <a:off x="952155" y="1897530"/>
                <a:ext cx="2118240"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D2B613B7-A169-1C4E-72EB-5E2C9D447F5D}"/>
                  </a:ext>
                </a:extLst>
              </p14:cNvPr>
              <p14:cNvContentPartPr/>
              <p14:nvPr/>
            </p14:nvContentPartPr>
            <p14:xfrm>
              <a:off x="2340675" y="2423850"/>
              <a:ext cx="2825640" cy="238680"/>
            </p14:xfrm>
          </p:contentPart>
        </mc:Choice>
        <mc:Fallback xmlns="">
          <p:pic>
            <p:nvPicPr>
              <p:cNvPr id="6" name="Ink 5">
                <a:extLst>
                  <a:ext uri="{FF2B5EF4-FFF2-40B4-BE49-F238E27FC236}">
                    <a16:creationId xmlns:a16="http://schemas.microsoft.com/office/drawing/2014/main" id="{D2B613B7-A169-1C4E-72EB-5E2C9D447F5D}"/>
                  </a:ext>
                </a:extLst>
              </p:cNvPr>
              <p:cNvPicPr/>
              <p:nvPr/>
            </p:nvPicPr>
            <p:blipFill>
              <a:blip r:embed="rId5"/>
              <a:stretch>
                <a:fillRect/>
              </a:stretch>
            </p:blipFill>
            <p:spPr>
              <a:xfrm>
                <a:off x="2269035" y="2279850"/>
                <a:ext cx="2969280" cy="526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607DA533-80D0-905D-F90F-03F4FE313AD3}"/>
                  </a:ext>
                </a:extLst>
              </p14:cNvPr>
              <p14:cNvContentPartPr/>
              <p14:nvPr/>
            </p14:nvContentPartPr>
            <p14:xfrm>
              <a:off x="6934275" y="2489370"/>
              <a:ext cx="3867840" cy="64440"/>
            </p14:xfrm>
          </p:contentPart>
        </mc:Choice>
        <mc:Fallback xmlns="">
          <p:pic>
            <p:nvPicPr>
              <p:cNvPr id="7" name="Ink 6">
                <a:extLst>
                  <a:ext uri="{FF2B5EF4-FFF2-40B4-BE49-F238E27FC236}">
                    <a16:creationId xmlns:a16="http://schemas.microsoft.com/office/drawing/2014/main" id="{607DA533-80D0-905D-F90F-03F4FE313AD3}"/>
                  </a:ext>
                </a:extLst>
              </p:cNvPr>
              <p:cNvPicPr/>
              <p:nvPr/>
            </p:nvPicPr>
            <p:blipFill>
              <a:blip r:embed="rId7"/>
              <a:stretch>
                <a:fillRect/>
              </a:stretch>
            </p:blipFill>
            <p:spPr>
              <a:xfrm>
                <a:off x="6862275" y="2345730"/>
                <a:ext cx="4011480" cy="352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33FC9574-B9A6-B547-ED37-815E302D29BC}"/>
                  </a:ext>
                </a:extLst>
              </p14:cNvPr>
              <p14:cNvContentPartPr/>
              <p14:nvPr/>
            </p14:nvContentPartPr>
            <p14:xfrm>
              <a:off x="10808235" y="2489370"/>
              <a:ext cx="350280" cy="360"/>
            </p14:xfrm>
          </p:contentPart>
        </mc:Choice>
        <mc:Fallback xmlns="">
          <p:pic>
            <p:nvPicPr>
              <p:cNvPr id="8" name="Ink 7">
                <a:extLst>
                  <a:ext uri="{FF2B5EF4-FFF2-40B4-BE49-F238E27FC236}">
                    <a16:creationId xmlns:a16="http://schemas.microsoft.com/office/drawing/2014/main" id="{33FC9574-B9A6-B547-ED37-815E302D29BC}"/>
                  </a:ext>
                </a:extLst>
              </p:cNvPr>
              <p:cNvPicPr/>
              <p:nvPr/>
            </p:nvPicPr>
            <p:blipFill>
              <a:blip r:embed="rId9"/>
              <a:stretch>
                <a:fillRect/>
              </a:stretch>
            </p:blipFill>
            <p:spPr>
              <a:xfrm>
                <a:off x="10736595" y="2345730"/>
                <a:ext cx="49392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87178937-BDC2-47A6-7805-BC4D5DA93FD5}"/>
                  </a:ext>
                </a:extLst>
              </p14:cNvPr>
              <p14:cNvContentPartPr/>
              <p14:nvPr/>
            </p14:nvContentPartPr>
            <p14:xfrm>
              <a:off x="1489635" y="4589970"/>
              <a:ext cx="2713680" cy="35640"/>
            </p14:xfrm>
          </p:contentPart>
        </mc:Choice>
        <mc:Fallback xmlns="">
          <p:pic>
            <p:nvPicPr>
              <p:cNvPr id="9" name="Ink 8">
                <a:extLst>
                  <a:ext uri="{FF2B5EF4-FFF2-40B4-BE49-F238E27FC236}">
                    <a16:creationId xmlns:a16="http://schemas.microsoft.com/office/drawing/2014/main" id="{87178937-BDC2-47A6-7805-BC4D5DA93FD5}"/>
                  </a:ext>
                </a:extLst>
              </p:cNvPr>
              <p:cNvPicPr/>
              <p:nvPr/>
            </p:nvPicPr>
            <p:blipFill>
              <a:blip r:embed="rId11"/>
              <a:stretch>
                <a:fillRect/>
              </a:stretch>
            </p:blipFill>
            <p:spPr>
              <a:xfrm>
                <a:off x="1417995" y="4445970"/>
                <a:ext cx="2857320" cy="3232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40185516-4CEC-011B-474E-52176515B46F}"/>
                  </a:ext>
                </a:extLst>
              </p14:cNvPr>
              <p14:cNvContentPartPr/>
              <p14:nvPr/>
            </p14:nvContentPartPr>
            <p14:xfrm>
              <a:off x="3750795" y="5234730"/>
              <a:ext cx="771480" cy="46440"/>
            </p14:xfrm>
          </p:contentPart>
        </mc:Choice>
        <mc:Fallback xmlns="">
          <p:pic>
            <p:nvPicPr>
              <p:cNvPr id="10" name="Ink 9">
                <a:extLst>
                  <a:ext uri="{FF2B5EF4-FFF2-40B4-BE49-F238E27FC236}">
                    <a16:creationId xmlns:a16="http://schemas.microsoft.com/office/drawing/2014/main" id="{40185516-4CEC-011B-474E-52176515B46F}"/>
                  </a:ext>
                </a:extLst>
              </p:cNvPr>
              <p:cNvPicPr/>
              <p:nvPr/>
            </p:nvPicPr>
            <p:blipFill>
              <a:blip r:embed="rId13"/>
              <a:stretch>
                <a:fillRect/>
              </a:stretch>
            </p:blipFill>
            <p:spPr>
              <a:xfrm>
                <a:off x="3678795" y="5090730"/>
                <a:ext cx="91512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9A4074D8-B0B6-2D24-ECC1-C8F0E05096BD}"/>
                  </a:ext>
                </a:extLst>
              </p14:cNvPr>
              <p14:cNvContentPartPr/>
              <p14:nvPr/>
            </p14:nvContentPartPr>
            <p14:xfrm>
              <a:off x="5747355" y="5300610"/>
              <a:ext cx="603720" cy="9000"/>
            </p14:xfrm>
          </p:contentPart>
        </mc:Choice>
        <mc:Fallback xmlns="">
          <p:pic>
            <p:nvPicPr>
              <p:cNvPr id="11" name="Ink 10">
                <a:extLst>
                  <a:ext uri="{FF2B5EF4-FFF2-40B4-BE49-F238E27FC236}">
                    <a16:creationId xmlns:a16="http://schemas.microsoft.com/office/drawing/2014/main" id="{9A4074D8-B0B6-2D24-ECC1-C8F0E05096BD}"/>
                  </a:ext>
                </a:extLst>
              </p:cNvPr>
              <p:cNvPicPr/>
              <p:nvPr/>
            </p:nvPicPr>
            <p:blipFill>
              <a:blip r:embed="rId15"/>
              <a:stretch>
                <a:fillRect/>
              </a:stretch>
            </p:blipFill>
            <p:spPr>
              <a:xfrm>
                <a:off x="5675715" y="5156970"/>
                <a:ext cx="747360" cy="296640"/>
              </a:xfrm>
              <a:prstGeom prst="rect">
                <a:avLst/>
              </a:prstGeom>
            </p:spPr>
          </p:pic>
        </mc:Fallback>
      </mc:AlternateContent>
    </p:spTree>
    <p:extLst>
      <p:ext uri="{BB962C8B-B14F-4D97-AF65-F5344CB8AC3E}">
        <p14:creationId xmlns:p14="http://schemas.microsoft.com/office/powerpoint/2010/main" val="754734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3CCE4-068C-C9CF-00C1-DDCB9495D84F}"/>
              </a:ext>
            </a:extLst>
          </p:cNvPr>
          <p:cNvSpPr>
            <a:spLocks noGrp="1"/>
          </p:cNvSpPr>
          <p:nvPr>
            <p:ph type="title"/>
          </p:nvPr>
        </p:nvSpPr>
        <p:spPr/>
        <p:txBody>
          <a:bodyPr/>
          <a:lstStyle/>
          <a:p>
            <a:r>
              <a:rPr lang="en-JP" dirty="0"/>
              <a:t>簡略化したメリッツ・モデル（部分均衡）</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305F23-C8D1-93B1-7AF4-EFF67B625EA3}"/>
                  </a:ext>
                </a:extLst>
              </p:cNvPr>
              <p:cNvSpPr>
                <a:spLocks noGrp="1"/>
              </p:cNvSpPr>
              <p:nvPr>
                <p:ph idx="1"/>
              </p:nvPr>
            </p:nvSpPr>
            <p:spPr/>
            <p:txBody>
              <a:bodyPr>
                <a:normAutofit fontScale="92500"/>
              </a:bodyPr>
              <a:lstStyle/>
              <a:p>
                <a:pPr marL="0" indent="0">
                  <a:buNone/>
                </a:pPr>
                <a:r>
                  <a:rPr kumimoji="1" lang="zh-CN" altLang="en-US" dirty="0">
                    <a:cs typeface="Cambria Math" charset="0"/>
                  </a:rPr>
                  <a:t>独占的競争市場（財市場）</a:t>
                </a:r>
                <a:endParaRPr kumimoji="1" lang="en-US" altLang="zh-CN" dirty="0">
                  <a:cs typeface="Cambria Math" charset="0"/>
                </a:endParaRPr>
              </a:p>
              <a:p>
                <a:pPr marL="457200" lvl="1" indent="0">
                  <a:buNone/>
                </a:pPr>
                <a:r>
                  <a:rPr kumimoji="1" lang="zh-CN" altLang="en-US" dirty="0">
                    <a:cs typeface="Cambria Math" charset="0"/>
                  </a:rPr>
                  <a:t>無数</a:t>
                </a:r>
                <a:r>
                  <a:rPr kumimoji="1" lang="ja-JP" altLang="en-US">
                    <a:cs typeface="Cambria Math" charset="0"/>
                  </a:rPr>
                  <a:t>の</a:t>
                </a:r>
                <a:r>
                  <a:rPr kumimoji="1" lang="zh-CN" altLang="en-US" dirty="0">
                    <a:cs typeface="Cambria Math" charset="0"/>
                  </a:rPr>
                  <a:t>企業</a:t>
                </a:r>
                <a:r>
                  <a:rPr kumimoji="1" lang="ja-JP" altLang="en-US">
                    <a:cs typeface="Cambria Math" charset="0"/>
                  </a:rPr>
                  <a:t>が </a:t>
                </a:r>
                <a:r>
                  <a:rPr kumimoji="1" lang="zh-CN" altLang="en-US" dirty="0">
                    <a:cs typeface="Cambria Math" charset="0"/>
                  </a:rPr>
                  <a:t>同種</a:t>
                </a:r>
                <a:r>
                  <a:rPr kumimoji="1" lang="ja-JP" altLang="en-US">
                    <a:cs typeface="Cambria Math" charset="0"/>
                  </a:rPr>
                  <a:t>の</a:t>
                </a:r>
                <a:r>
                  <a:rPr kumimoji="1" lang="zh-CN" altLang="en-US" dirty="0">
                    <a:cs typeface="Cambria Math" charset="0"/>
                  </a:rPr>
                  <a:t>財</a:t>
                </a:r>
                <a:r>
                  <a:rPr kumimoji="1" lang="ja-JP" altLang="en-US">
                    <a:cs typeface="Cambria Math" charset="0"/>
                  </a:rPr>
                  <a:t>を</a:t>
                </a:r>
                <a:r>
                  <a:rPr kumimoji="1" lang="zh-CN" altLang="en-US" dirty="0">
                    <a:cs typeface="Cambria Math" charset="0"/>
                  </a:rPr>
                  <a:t>少</a:t>
                </a:r>
                <a:r>
                  <a:rPr kumimoji="1" lang="ja-JP" altLang="en-US">
                    <a:cs typeface="Cambria Math" charset="0"/>
                  </a:rPr>
                  <a:t>しずつ</a:t>
                </a:r>
                <a:r>
                  <a:rPr kumimoji="1" lang="zh-CN" altLang="en-US" dirty="0">
                    <a:cs typeface="Cambria Math" charset="0"/>
                  </a:rPr>
                  <a:t>差別化</a:t>
                </a:r>
                <a:r>
                  <a:rPr kumimoji="1" lang="ja-JP" altLang="en-US">
                    <a:cs typeface="Cambria Math" charset="0"/>
                  </a:rPr>
                  <a:t>して</a:t>
                </a:r>
                <a:r>
                  <a:rPr kumimoji="1" lang="zh-CN" altLang="en-US" dirty="0">
                    <a:cs typeface="Cambria Math" charset="0"/>
                  </a:rPr>
                  <a:t>販売</a:t>
                </a:r>
                <a:r>
                  <a:rPr kumimoji="1" lang="ja-JP" altLang="en-US">
                    <a:cs typeface="Cambria Math" charset="0"/>
                  </a:rPr>
                  <a:t>し，</a:t>
                </a:r>
                <a:r>
                  <a:rPr kumimoji="1" lang="zh-CN" altLang="en-US" dirty="0">
                    <a:cs typeface="Cambria Math" charset="0"/>
                  </a:rPr>
                  <a:t>競争</a:t>
                </a:r>
                <a:r>
                  <a:rPr kumimoji="1" lang="ja-JP" altLang="en-US">
                    <a:cs typeface="Cambria Math" charset="0"/>
                  </a:rPr>
                  <a:t>しあっている</a:t>
                </a:r>
                <a:endParaRPr kumimoji="1" lang="en-US" altLang="ja-JP" dirty="0">
                  <a:cs typeface="Cambria Math" charset="0"/>
                </a:endParaRPr>
              </a:p>
              <a:p>
                <a:pPr marL="457200" lvl="1" indent="0">
                  <a:buNone/>
                </a:pPr>
                <a:endParaRPr kumimoji="1" lang="en-US" altLang="ja-JP" dirty="0">
                  <a:cs typeface="Cambria Math" charset="0"/>
                </a:endParaRPr>
              </a:p>
              <a:p>
                <a:pPr marL="0" indent="0">
                  <a:buNone/>
                </a:pPr>
                <a:r>
                  <a:rPr lang="en-JP" dirty="0"/>
                  <a:t>国内利潤(</a:t>
                </a:r>
                <a14:m>
                  <m:oMath xmlns:m="http://schemas.openxmlformats.org/officeDocument/2006/math">
                    <m:sSup>
                      <m:sSupPr>
                        <m:ctrlPr>
                          <a:rPr kumimoji="1" lang="en-US" altLang="ja-JP" sz="2800" i="1" smtClean="0">
                            <a:latin typeface="Cambria Math" panose="02040503050406030204" pitchFamily="18" charset="0"/>
                            <a:ea typeface="Cambria Math" charset="0"/>
                            <a:cs typeface="Cambria Math" charset="0"/>
                          </a:rPr>
                        </m:ctrlPr>
                      </m:sSupPr>
                      <m:e>
                        <m:r>
                          <a:rPr lang="ja-JP" altLang="en-US" sz="2800" i="1">
                            <a:latin typeface="Cambria Math" charset="0"/>
                            <a:ea typeface="Cambria Math" charset="0"/>
                            <a:cs typeface="Cambria Math" charset="0"/>
                          </a:rPr>
                          <m:t>𝜋</m:t>
                        </m:r>
                      </m:e>
                      <m:sup>
                        <m:r>
                          <a:rPr kumimoji="1" lang="en-US" altLang="ja-JP" sz="2800" b="0" i="1" smtClean="0">
                            <a:solidFill>
                              <a:srgbClr val="FF0000"/>
                            </a:solidFill>
                            <a:latin typeface="Cambria Math" charset="0"/>
                            <a:ea typeface="Cambria Math" charset="0"/>
                            <a:cs typeface="Cambria Math" charset="0"/>
                          </a:rPr>
                          <m:t>𝐷</m:t>
                        </m:r>
                      </m:sup>
                    </m:sSup>
                  </m:oMath>
                </a14:m>
                <a:r>
                  <a:rPr lang="en-JP" dirty="0"/>
                  <a:t>)：</a:t>
                </a:r>
              </a:p>
              <a:p>
                <a:pPr marL="0" indent="0">
                  <a:buNone/>
                </a:pPr>
                <a:endParaRPr kumimoji="1" lang="en-US" altLang="ja-JP" dirty="0">
                  <a:cs typeface="Cambria Math" charset="0"/>
                </a:endParaRPr>
              </a:p>
              <a:p>
                <a:pPr marL="0" indent="0">
                  <a:buNone/>
                </a:pPr>
                <a14:m>
                  <m:oMathPara xmlns:m="http://schemas.openxmlformats.org/officeDocument/2006/math">
                    <m:oMathParaPr>
                      <m:jc m:val="centerGroup"/>
                    </m:oMathParaPr>
                    <m:oMath xmlns:m="http://schemas.openxmlformats.org/officeDocument/2006/math">
                      <m:sSup>
                        <m:sSupPr>
                          <m:ctrlPr>
                            <a:rPr kumimoji="1" lang="en-US" altLang="ja-JP" sz="2800" i="1" smtClean="0">
                              <a:latin typeface="Cambria Math" panose="02040503050406030204" pitchFamily="18" charset="0"/>
                              <a:ea typeface="Cambria Math" charset="0"/>
                              <a:cs typeface="Cambria Math" charset="0"/>
                            </a:rPr>
                          </m:ctrlPr>
                        </m:sSupPr>
                        <m:e>
                          <m:r>
                            <a:rPr lang="ja-JP" altLang="en-US" sz="2800" i="1">
                              <a:latin typeface="Cambria Math" charset="0"/>
                              <a:ea typeface="Cambria Math" charset="0"/>
                              <a:cs typeface="Cambria Math" charset="0"/>
                            </a:rPr>
                            <m:t>𝜋</m:t>
                          </m:r>
                        </m:e>
                        <m:sup>
                          <m:r>
                            <a:rPr kumimoji="1" lang="en-US" altLang="ja-JP" sz="2800" b="0" i="1" smtClean="0">
                              <a:solidFill>
                                <a:srgbClr val="FF0000"/>
                              </a:solidFill>
                              <a:latin typeface="Cambria Math" charset="0"/>
                              <a:ea typeface="Cambria Math" charset="0"/>
                              <a:cs typeface="Cambria Math" charset="0"/>
                            </a:rPr>
                            <m:t>𝐷</m:t>
                          </m:r>
                        </m:sup>
                      </m:sSup>
                      <m:r>
                        <a:rPr kumimoji="1" lang="en-US" altLang="ja-JP" sz="2800" b="0" i="1" smtClean="0">
                          <a:latin typeface="Cambria Math" charset="0"/>
                          <a:ea typeface="Cambria Math" charset="0"/>
                          <a:cs typeface="Cambria Math" charset="0"/>
                        </a:rPr>
                        <m:t>=10</m:t>
                      </m:r>
                      <m:r>
                        <a:rPr kumimoji="1" lang="en-US" altLang="ja-JP" sz="2800" b="0" i="1" smtClean="0">
                          <a:latin typeface="Cambria Math" charset="0"/>
                          <a:ea typeface="Cambria Math" charset="0"/>
                          <a:cs typeface="Cambria Math" charset="0"/>
                        </a:rPr>
                        <m:t>𝜑</m:t>
                      </m:r>
                      <m:r>
                        <a:rPr kumimoji="1" lang="en-US" altLang="ja-JP" sz="2800" b="0" i="1" smtClean="0">
                          <a:latin typeface="Cambria Math" charset="0"/>
                          <a:ea typeface="Cambria Math" charset="0"/>
                          <a:cs typeface="Cambria Math" charset="0"/>
                        </a:rPr>
                        <m:t>−20</m:t>
                      </m:r>
                    </m:oMath>
                  </m:oMathPara>
                </a14:m>
                <a:endParaRPr kumimoji="1" lang="en-US" altLang="ja-JP" sz="2800" dirty="0"/>
              </a:p>
              <a:p>
                <a:pPr marL="0" indent="0">
                  <a:buNone/>
                </a:pPr>
                <a:endParaRPr kumimoji="1" lang="ja-JP" altLang="en-US" sz="2800" dirty="0"/>
              </a:p>
              <a:p>
                <a:r>
                  <a:rPr lang="en-JP" dirty="0"/>
                  <a:t>ここで、</a:t>
                </a:r>
                <a:r>
                  <a:rPr kumimoji="1" lang="en-US" altLang="ja-JP" sz="2800" b="0" dirty="0">
                    <a:ea typeface="Cambria Math" charset="0"/>
                    <a:cs typeface="Cambria Math" charset="0"/>
                  </a:rPr>
                  <a:t> </a:t>
                </a:r>
                <a14:m>
                  <m:oMath xmlns:m="http://schemas.openxmlformats.org/officeDocument/2006/math">
                    <m:r>
                      <a:rPr kumimoji="1" lang="en-US" altLang="ja-JP" sz="2800" b="0" i="1" smtClean="0">
                        <a:latin typeface="Cambria Math" charset="0"/>
                        <a:ea typeface="Cambria Math" charset="0"/>
                        <a:cs typeface="Cambria Math" charset="0"/>
                      </a:rPr>
                      <m:t>𝜑</m:t>
                    </m:r>
                  </m:oMath>
                </a14:m>
                <a:r>
                  <a:rPr lang="en-JP" dirty="0"/>
                  <a:t>=企業の生産性(“バーファイ”と読む)。</a:t>
                </a:r>
              </a:p>
              <a:p>
                <a:r>
                  <a:rPr lang="en-JP" dirty="0"/>
                  <a:t>20は「</a:t>
                </a:r>
                <a:r>
                  <a:rPr lang="zh-CN" altLang="en-US" dirty="0"/>
                  <a:t>国内供給</a:t>
                </a:r>
                <a:r>
                  <a:rPr lang="ja-JP" altLang="en-US"/>
                  <a:t>の</a:t>
                </a:r>
                <a:r>
                  <a:rPr lang="zh-CN" altLang="en-US" dirty="0"/>
                  <a:t>固定費用</a:t>
                </a:r>
                <a:r>
                  <a:rPr lang="en-JP" dirty="0"/>
                  <a:t>」（</a:t>
                </a:r>
                <a:r>
                  <a:rPr lang="zh-CN" altLang="en-US" dirty="0"/>
                  <a:t>販路</a:t>
                </a:r>
                <a:r>
                  <a:rPr lang="ja-JP" altLang="en-US"/>
                  <a:t>を</a:t>
                </a:r>
                <a:r>
                  <a:rPr lang="zh-CN" altLang="en-US" dirty="0"/>
                  <a:t>開拓</a:t>
                </a:r>
                <a:r>
                  <a:rPr lang="ja-JP" altLang="en-US"/>
                  <a:t>する</a:t>
                </a:r>
                <a:r>
                  <a:rPr lang="zh-CN" altLang="en-US" dirty="0"/>
                  <a:t>費用，工場</a:t>
                </a:r>
                <a:r>
                  <a:rPr lang="ja-JP" altLang="en-US"/>
                  <a:t>を</a:t>
                </a:r>
                <a:r>
                  <a:rPr lang="zh-CN" altLang="en-US" dirty="0"/>
                  <a:t>維持</a:t>
                </a:r>
                <a:r>
                  <a:rPr lang="ja-JP" altLang="en-US"/>
                  <a:t>するための</a:t>
                </a:r>
                <a:r>
                  <a:rPr lang="zh-CN" altLang="en-US" dirty="0"/>
                  <a:t>費用</a:t>
                </a:r>
                <a:r>
                  <a:rPr lang="ja-JP" altLang="en-US"/>
                  <a:t>など，</a:t>
                </a:r>
                <a:r>
                  <a:rPr lang="zh-CN" altLang="en-US" dirty="0"/>
                  <a:t>国内市場</a:t>
                </a:r>
                <a:r>
                  <a:rPr lang="ja-JP" altLang="en-US"/>
                  <a:t>に</a:t>
                </a:r>
                <a:r>
                  <a:rPr lang="zh-CN" altLang="en-US" dirty="0"/>
                  <a:t>財</a:t>
                </a:r>
                <a:r>
                  <a:rPr lang="ja-JP" altLang="en-US"/>
                  <a:t>を</a:t>
                </a:r>
                <a:r>
                  <a:rPr lang="zh-CN" altLang="en-US" dirty="0"/>
                  <a:t>供給</a:t>
                </a:r>
                <a:r>
                  <a:rPr lang="ja-JP" altLang="en-US"/>
                  <a:t>するうえで</a:t>
                </a:r>
                <a:r>
                  <a:rPr lang="zh-CN" altLang="en-US" dirty="0"/>
                  <a:t>必要</a:t>
                </a:r>
                <a:r>
                  <a:rPr lang="ja-JP" altLang="en-US"/>
                  <a:t>となる</a:t>
                </a:r>
                <a:r>
                  <a:rPr lang="zh-CN" altLang="en-US" dirty="0"/>
                  <a:t>固定的費用</a:t>
                </a:r>
                <a:r>
                  <a:rPr lang="en-JP" dirty="0"/>
                  <a:t>）</a:t>
                </a:r>
              </a:p>
            </p:txBody>
          </p:sp>
        </mc:Choice>
        <mc:Fallback xmlns="">
          <p:sp>
            <p:nvSpPr>
              <p:cNvPr id="3" name="Content Placeholder 2">
                <a:extLst>
                  <a:ext uri="{FF2B5EF4-FFF2-40B4-BE49-F238E27FC236}">
                    <a16:creationId xmlns:a16="http://schemas.microsoft.com/office/drawing/2014/main" id="{DF305F23-C8D1-93B1-7AF4-EFF67B625EA3}"/>
                  </a:ext>
                </a:extLst>
              </p:cNvPr>
              <p:cNvSpPr>
                <a:spLocks noGrp="1" noRot="1" noChangeAspect="1" noMove="1" noResize="1" noEditPoints="1" noAdjustHandles="1" noChangeArrowheads="1" noChangeShapeType="1" noTextEdit="1"/>
              </p:cNvSpPr>
              <p:nvPr>
                <p:ph idx="1"/>
              </p:nvPr>
            </p:nvSpPr>
            <p:spPr>
              <a:blipFill>
                <a:blip r:embed="rId2"/>
                <a:stretch>
                  <a:fillRect l="-1086" t="-2035" r="-483" b="-2326"/>
                </a:stretch>
              </a:blipFill>
            </p:spPr>
            <p:txBody>
              <a:bodyPr/>
              <a:lstStyle/>
              <a:p>
                <a:r>
                  <a:rPr lang="en-JP">
                    <a:noFill/>
                  </a:rPr>
                  <a:t> </a:t>
                </a:r>
              </a:p>
            </p:txBody>
          </p:sp>
        </mc:Fallback>
      </mc:AlternateContent>
      <p:sp>
        <p:nvSpPr>
          <p:cNvPr id="4" name="Slide Number Placeholder 3">
            <a:extLst>
              <a:ext uri="{FF2B5EF4-FFF2-40B4-BE49-F238E27FC236}">
                <a16:creationId xmlns:a16="http://schemas.microsoft.com/office/drawing/2014/main" id="{EE5D362E-5934-9528-CAC7-96CF4FB86761}"/>
              </a:ext>
            </a:extLst>
          </p:cNvPr>
          <p:cNvSpPr>
            <a:spLocks noGrp="1"/>
          </p:cNvSpPr>
          <p:nvPr>
            <p:ph type="sldNum" sz="quarter" idx="12"/>
          </p:nvPr>
        </p:nvSpPr>
        <p:spPr/>
        <p:txBody>
          <a:bodyPr/>
          <a:lstStyle/>
          <a:p>
            <a:fld id="{A0B73B5B-4D98-3640-AE9D-0B488B8E4F8B}" type="slidenum">
              <a:rPr lang="en-JP" smtClean="0"/>
              <a:t>8</a:t>
            </a:fld>
            <a:endParaRPr lang="en-JP"/>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42308510-2936-E77A-2029-6AD11AA3AE14}"/>
                  </a:ext>
                </a:extLst>
              </p14:cNvPr>
              <p14:cNvContentPartPr/>
              <p14:nvPr/>
            </p14:nvContentPartPr>
            <p14:xfrm>
              <a:off x="907515" y="1983210"/>
              <a:ext cx="3572280" cy="47160"/>
            </p14:xfrm>
          </p:contentPart>
        </mc:Choice>
        <mc:Fallback xmlns="">
          <p:pic>
            <p:nvPicPr>
              <p:cNvPr id="5" name="Ink 4">
                <a:extLst>
                  <a:ext uri="{FF2B5EF4-FFF2-40B4-BE49-F238E27FC236}">
                    <a16:creationId xmlns:a16="http://schemas.microsoft.com/office/drawing/2014/main" id="{42308510-2936-E77A-2029-6AD11AA3AE14}"/>
                  </a:ext>
                </a:extLst>
              </p:cNvPr>
              <p:cNvPicPr/>
              <p:nvPr/>
            </p:nvPicPr>
            <p:blipFill>
              <a:blip r:embed="rId4"/>
              <a:stretch>
                <a:fillRect/>
              </a:stretch>
            </p:blipFill>
            <p:spPr>
              <a:xfrm>
                <a:off x="835875" y="1839210"/>
                <a:ext cx="3715920" cy="334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597F4D93-AFA2-BFE6-02C1-DDB43616E518}"/>
                  </a:ext>
                </a:extLst>
              </p14:cNvPr>
              <p14:cNvContentPartPr/>
              <p14:nvPr/>
            </p14:nvContentPartPr>
            <p14:xfrm>
              <a:off x="6288435" y="4192170"/>
              <a:ext cx="360" cy="360"/>
            </p14:xfrm>
          </p:contentPart>
        </mc:Choice>
        <mc:Fallback xmlns="">
          <p:pic>
            <p:nvPicPr>
              <p:cNvPr id="6" name="Ink 5">
                <a:extLst>
                  <a:ext uri="{FF2B5EF4-FFF2-40B4-BE49-F238E27FC236}">
                    <a16:creationId xmlns:a16="http://schemas.microsoft.com/office/drawing/2014/main" id="{597F4D93-AFA2-BFE6-02C1-DDB43616E518}"/>
                  </a:ext>
                </a:extLst>
              </p:cNvPr>
              <p:cNvPicPr/>
              <p:nvPr/>
            </p:nvPicPr>
            <p:blipFill>
              <a:blip r:embed="rId6"/>
              <a:stretch>
                <a:fillRect/>
              </a:stretch>
            </p:blipFill>
            <p:spPr>
              <a:xfrm>
                <a:off x="6216435" y="4048530"/>
                <a:ext cx="1440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EEE3E205-4C6E-0FA9-555C-4D4997B7904C}"/>
                  </a:ext>
                </a:extLst>
              </p14:cNvPr>
              <p14:cNvContentPartPr/>
              <p14:nvPr/>
            </p14:nvContentPartPr>
            <p14:xfrm>
              <a:off x="1028115" y="3267690"/>
              <a:ext cx="1827720" cy="13320"/>
            </p14:xfrm>
          </p:contentPart>
        </mc:Choice>
        <mc:Fallback xmlns="">
          <p:pic>
            <p:nvPicPr>
              <p:cNvPr id="7" name="Ink 6">
                <a:extLst>
                  <a:ext uri="{FF2B5EF4-FFF2-40B4-BE49-F238E27FC236}">
                    <a16:creationId xmlns:a16="http://schemas.microsoft.com/office/drawing/2014/main" id="{EEE3E205-4C6E-0FA9-555C-4D4997B7904C}"/>
                  </a:ext>
                </a:extLst>
              </p:cNvPr>
              <p:cNvPicPr/>
              <p:nvPr/>
            </p:nvPicPr>
            <p:blipFill>
              <a:blip r:embed="rId8"/>
              <a:stretch>
                <a:fillRect/>
              </a:stretch>
            </p:blipFill>
            <p:spPr>
              <a:xfrm>
                <a:off x="956475" y="3123690"/>
                <a:ext cx="1971360" cy="300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9D94DCD6-C043-F84C-2E0A-9410AB9B0106}"/>
                  </a:ext>
                </a:extLst>
              </p14:cNvPr>
              <p14:cNvContentPartPr/>
              <p14:nvPr/>
            </p14:nvContentPartPr>
            <p14:xfrm>
              <a:off x="2314035" y="5063010"/>
              <a:ext cx="2266560" cy="42840"/>
            </p14:xfrm>
          </p:contentPart>
        </mc:Choice>
        <mc:Fallback xmlns="">
          <p:pic>
            <p:nvPicPr>
              <p:cNvPr id="8" name="Ink 7">
                <a:extLst>
                  <a:ext uri="{FF2B5EF4-FFF2-40B4-BE49-F238E27FC236}">
                    <a16:creationId xmlns:a16="http://schemas.microsoft.com/office/drawing/2014/main" id="{9D94DCD6-C043-F84C-2E0A-9410AB9B0106}"/>
                  </a:ext>
                </a:extLst>
              </p:cNvPr>
              <p:cNvPicPr/>
              <p:nvPr/>
            </p:nvPicPr>
            <p:blipFill>
              <a:blip r:embed="rId10"/>
              <a:stretch>
                <a:fillRect/>
              </a:stretch>
            </p:blipFill>
            <p:spPr>
              <a:xfrm>
                <a:off x="2242035" y="4919370"/>
                <a:ext cx="2410200" cy="3304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0" name="インク 9">
                <a:extLst>
                  <a:ext uri="{FF2B5EF4-FFF2-40B4-BE49-F238E27FC236}">
                    <a16:creationId xmlns:a16="http://schemas.microsoft.com/office/drawing/2014/main" id="{345004B2-ED3B-1FA3-61E3-849C701D3FA5}"/>
                  </a:ext>
                </a:extLst>
              </p14:cNvPr>
              <p14:cNvContentPartPr/>
              <p14:nvPr/>
            </p14:nvContentPartPr>
            <p14:xfrm>
              <a:off x="9381530" y="3395764"/>
              <a:ext cx="728280" cy="900360"/>
            </p14:xfrm>
          </p:contentPart>
        </mc:Choice>
        <mc:Fallback>
          <p:pic>
            <p:nvPicPr>
              <p:cNvPr id="10" name="インク 9">
                <a:extLst>
                  <a:ext uri="{FF2B5EF4-FFF2-40B4-BE49-F238E27FC236}">
                    <a16:creationId xmlns:a16="http://schemas.microsoft.com/office/drawing/2014/main" id="{345004B2-ED3B-1FA3-61E3-849C701D3FA5}"/>
                  </a:ext>
                </a:extLst>
              </p:cNvPr>
              <p:cNvPicPr/>
              <p:nvPr/>
            </p:nvPicPr>
            <p:blipFill>
              <a:blip r:embed="rId12"/>
              <a:stretch>
                <a:fillRect/>
              </a:stretch>
            </p:blipFill>
            <p:spPr>
              <a:xfrm>
                <a:off x="9372530" y="3386764"/>
                <a:ext cx="745920" cy="918000"/>
              </a:xfrm>
              <a:prstGeom prst="rect">
                <a:avLst/>
              </a:prstGeom>
            </p:spPr>
          </p:pic>
        </mc:Fallback>
      </mc:AlternateContent>
      <p:grpSp>
        <p:nvGrpSpPr>
          <p:cNvPr id="14" name="グループ化 13">
            <a:extLst>
              <a:ext uri="{FF2B5EF4-FFF2-40B4-BE49-F238E27FC236}">
                <a16:creationId xmlns:a16="http://schemas.microsoft.com/office/drawing/2014/main" id="{7ABDDE31-656A-2E27-047A-86E1C4BEC26C}"/>
              </a:ext>
            </a:extLst>
          </p:cNvPr>
          <p:cNvGrpSpPr/>
          <p:nvPr/>
        </p:nvGrpSpPr>
        <p:grpSpPr>
          <a:xfrm>
            <a:off x="10841330" y="3334924"/>
            <a:ext cx="484560" cy="1050120"/>
            <a:chOff x="10841330" y="3334924"/>
            <a:chExt cx="484560" cy="1050120"/>
          </a:xfrm>
        </p:grpSpPr>
        <mc:AlternateContent xmlns:mc="http://schemas.openxmlformats.org/markup-compatibility/2006">
          <mc:Choice xmlns:p14="http://schemas.microsoft.com/office/powerpoint/2010/main" Requires="p14">
            <p:contentPart p14:bwMode="auto" r:id="rId13">
              <p14:nvContentPartPr>
                <p14:cNvPr id="11" name="インク 10">
                  <a:extLst>
                    <a:ext uri="{FF2B5EF4-FFF2-40B4-BE49-F238E27FC236}">
                      <a16:creationId xmlns:a16="http://schemas.microsoft.com/office/drawing/2014/main" id="{5A606760-0855-5F10-6B12-F483E899ECF1}"/>
                    </a:ext>
                  </a:extLst>
                </p14:cNvPr>
                <p14:cNvContentPartPr/>
                <p14:nvPr/>
              </p14:nvContentPartPr>
              <p14:xfrm>
                <a:off x="10841330" y="3680884"/>
                <a:ext cx="484560" cy="354960"/>
              </p14:xfrm>
            </p:contentPart>
          </mc:Choice>
          <mc:Fallback>
            <p:pic>
              <p:nvPicPr>
                <p:cNvPr id="11" name="インク 10">
                  <a:extLst>
                    <a:ext uri="{FF2B5EF4-FFF2-40B4-BE49-F238E27FC236}">
                      <a16:creationId xmlns:a16="http://schemas.microsoft.com/office/drawing/2014/main" id="{5A606760-0855-5F10-6B12-F483E899ECF1}"/>
                    </a:ext>
                  </a:extLst>
                </p:cNvPr>
                <p:cNvPicPr/>
                <p:nvPr/>
              </p:nvPicPr>
              <p:blipFill>
                <a:blip r:embed="rId14"/>
                <a:stretch>
                  <a:fillRect/>
                </a:stretch>
              </p:blipFill>
              <p:spPr>
                <a:xfrm>
                  <a:off x="10832690" y="3672244"/>
                  <a:ext cx="502200" cy="3726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2" name="インク 11">
                  <a:extLst>
                    <a:ext uri="{FF2B5EF4-FFF2-40B4-BE49-F238E27FC236}">
                      <a16:creationId xmlns:a16="http://schemas.microsoft.com/office/drawing/2014/main" id="{41168FE1-AD2E-2D9B-3172-CF8FD0AB33CD}"/>
                    </a:ext>
                  </a:extLst>
                </p14:cNvPr>
                <p14:cNvContentPartPr/>
                <p14:nvPr/>
              </p14:nvContentPartPr>
              <p14:xfrm>
                <a:off x="10974530" y="3334924"/>
                <a:ext cx="211320" cy="1050120"/>
              </p14:xfrm>
            </p:contentPart>
          </mc:Choice>
          <mc:Fallback>
            <p:pic>
              <p:nvPicPr>
                <p:cNvPr id="12" name="インク 11">
                  <a:extLst>
                    <a:ext uri="{FF2B5EF4-FFF2-40B4-BE49-F238E27FC236}">
                      <a16:creationId xmlns:a16="http://schemas.microsoft.com/office/drawing/2014/main" id="{41168FE1-AD2E-2D9B-3172-CF8FD0AB33CD}"/>
                    </a:ext>
                  </a:extLst>
                </p:cNvPr>
                <p:cNvPicPr/>
                <p:nvPr/>
              </p:nvPicPr>
              <p:blipFill>
                <a:blip r:embed="rId16"/>
                <a:stretch>
                  <a:fillRect/>
                </a:stretch>
              </p:blipFill>
              <p:spPr>
                <a:xfrm>
                  <a:off x="10965890" y="3325924"/>
                  <a:ext cx="228960" cy="1067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7">
            <p14:nvContentPartPr>
              <p14:cNvPr id="15" name="インク 14">
                <a:extLst>
                  <a:ext uri="{FF2B5EF4-FFF2-40B4-BE49-F238E27FC236}">
                    <a16:creationId xmlns:a16="http://schemas.microsoft.com/office/drawing/2014/main" id="{D8BF1F77-64D7-F841-4DF4-E4A500E4A0CD}"/>
                  </a:ext>
                </a:extLst>
              </p14:cNvPr>
              <p14:cNvContentPartPr/>
              <p14:nvPr/>
            </p14:nvContentPartPr>
            <p14:xfrm>
              <a:off x="6850010" y="4027204"/>
              <a:ext cx="294480" cy="188640"/>
            </p14:xfrm>
          </p:contentPart>
        </mc:Choice>
        <mc:Fallback>
          <p:pic>
            <p:nvPicPr>
              <p:cNvPr id="15" name="インク 14">
                <a:extLst>
                  <a:ext uri="{FF2B5EF4-FFF2-40B4-BE49-F238E27FC236}">
                    <a16:creationId xmlns:a16="http://schemas.microsoft.com/office/drawing/2014/main" id="{D8BF1F77-64D7-F841-4DF4-E4A500E4A0CD}"/>
                  </a:ext>
                </a:extLst>
              </p:cNvPr>
              <p:cNvPicPr/>
              <p:nvPr/>
            </p:nvPicPr>
            <p:blipFill>
              <a:blip r:embed="rId18"/>
              <a:stretch>
                <a:fillRect/>
              </a:stretch>
            </p:blipFill>
            <p:spPr>
              <a:xfrm>
                <a:off x="6814010" y="3955564"/>
                <a:ext cx="366120" cy="3322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6" name="インク 15">
                <a:extLst>
                  <a:ext uri="{FF2B5EF4-FFF2-40B4-BE49-F238E27FC236}">
                    <a16:creationId xmlns:a16="http://schemas.microsoft.com/office/drawing/2014/main" id="{0C618DB4-C2C6-8205-5C40-CE5DEF6862AE}"/>
                  </a:ext>
                </a:extLst>
              </p14:cNvPr>
              <p14:cNvContentPartPr/>
              <p14:nvPr/>
            </p14:nvContentPartPr>
            <p14:xfrm>
              <a:off x="1162370" y="5506084"/>
              <a:ext cx="3791160" cy="68400"/>
            </p14:xfrm>
          </p:contentPart>
        </mc:Choice>
        <mc:Fallback>
          <p:pic>
            <p:nvPicPr>
              <p:cNvPr id="16" name="インク 15">
                <a:extLst>
                  <a:ext uri="{FF2B5EF4-FFF2-40B4-BE49-F238E27FC236}">
                    <a16:creationId xmlns:a16="http://schemas.microsoft.com/office/drawing/2014/main" id="{0C618DB4-C2C6-8205-5C40-CE5DEF6862AE}"/>
                  </a:ext>
                </a:extLst>
              </p:cNvPr>
              <p:cNvPicPr/>
              <p:nvPr/>
            </p:nvPicPr>
            <p:blipFill>
              <a:blip r:embed="rId20"/>
              <a:stretch>
                <a:fillRect/>
              </a:stretch>
            </p:blipFill>
            <p:spPr>
              <a:xfrm>
                <a:off x="1126730" y="5434084"/>
                <a:ext cx="386280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7" name="インク 16">
                <a:extLst>
                  <a:ext uri="{FF2B5EF4-FFF2-40B4-BE49-F238E27FC236}">
                    <a16:creationId xmlns:a16="http://schemas.microsoft.com/office/drawing/2014/main" id="{E930BC6F-3CBB-2597-94B9-15CB6A7CAB57}"/>
                  </a:ext>
                </a:extLst>
              </p14:cNvPr>
              <p14:cNvContentPartPr/>
              <p14:nvPr/>
            </p14:nvContentPartPr>
            <p14:xfrm>
              <a:off x="5926970" y="4121884"/>
              <a:ext cx="140040" cy="11880"/>
            </p14:xfrm>
          </p:contentPart>
        </mc:Choice>
        <mc:Fallback>
          <p:pic>
            <p:nvPicPr>
              <p:cNvPr id="17" name="インク 16">
                <a:extLst>
                  <a:ext uri="{FF2B5EF4-FFF2-40B4-BE49-F238E27FC236}">
                    <a16:creationId xmlns:a16="http://schemas.microsoft.com/office/drawing/2014/main" id="{E930BC6F-3CBB-2597-94B9-15CB6A7CAB57}"/>
                  </a:ext>
                </a:extLst>
              </p:cNvPr>
              <p:cNvPicPr/>
              <p:nvPr/>
            </p:nvPicPr>
            <p:blipFill>
              <a:blip r:embed="rId22"/>
              <a:stretch>
                <a:fillRect/>
              </a:stretch>
            </p:blipFill>
            <p:spPr>
              <a:xfrm>
                <a:off x="5890970" y="4049884"/>
                <a:ext cx="211680" cy="155520"/>
              </a:xfrm>
              <a:prstGeom prst="rect">
                <a:avLst/>
              </a:prstGeom>
            </p:spPr>
          </p:pic>
        </mc:Fallback>
      </mc:AlternateContent>
    </p:spTree>
    <p:extLst>
      <p:ext uri="{BB962C8B-B14F-4D97-AF65-F5344CB8AC3E}">
        <p14:creationId xmlns:p14="http://schemas.microsoft.com/office/powerpoint/2010/main" val="2851665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C6002-C2AF-A1B7-7E52-45DF8517917B}"/>
              </a:ext>
            </a:extLst>
          </p:cNvPr>
          <p:cNvSpPr>
            <a:spLocks noGrp="1"/>
          </p:cNvSpPr>
          <p:nvPr>
            <p:ph type="title"/>
          </p:nvPr>
        </p:nvSpPr>
        <p:spPr/>
        <p:txBody>
          <a:bodyPr>
            <a:normAutofit/>
          </a:bodyPr>
          <a:lstStyle/>
          <a:p>
            <a:r>
              <a:rPr lang="zh-CN" altLang="en-US" dirty="0"/>
              <a:t>輸出利潤</a:t>
            </a:r>
            <a:endParaRPr lang="en-JP"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91428D-BE02-F7A7-DEC8-A00CEDA26161}"/>
                  </a:ext>
                </a:extLst>
              </p:cNvPr>
              <p:cNvSpPr>
                <a:spLocks noGrp="1"/>
              </p:cNvSpPr>
              <p:nvPr>
                <p:ph idx="1"/>
              </p:nvPr>
            </p:nvSpPr>
            <p:spPr/>
            <p:txBody>
              <a:bodyPr>
                <a:normAutofit fontScale="92500"/>
              </a:bodyPr>
              <a:lstStyle/>
              <a:p>
                <a:pPr marL="0" indent="0">
                  <a:buNone/>
                </a:pPr>
                <a:r>
                  <a:rPr lang="zh-CN" altLang="en-US" dirty="0"/>
                  <a:t>輸出利潤</a:t>
                </a:r>
                <a:r>
                  <a:rPr lang="en-US" altLang="zh-CN" dirty="0"/>
                  <a:t>(</a:t>
                </a:r>
                <a14:m>
                  <m:oMath xmlns:m="http://schemas.openxmlformats.org/officeDocument/2006/math">
                    <m:sSup>
                      <m:sSupPr>
                        <m:ctrlPr>
                          <a:rPr kumimoji="1" lang="en-US" altLang="ja-JP" sz="2800" i="1" smtClean="0">
                            <a:latin typeface="Cambria Math" panose="02040503050406030204" pitchFamily="18" charset="0"/>
                            <a:ea typeface="Cambria Math" charset="0"/>
                            <a:cs typeface="Cambria Math" charset="0"/>
                          </a:rPr>
                        </m:ctrlPr>
                      </m:sSupPr>
                      <m:e>
                        <m:r>
                          <a:rPr lang="ja-JP" altLang="en-US" sz="2800" i="1">
                            <a:latin typeface="Cambria Math" charset="0"/>
                            <a:ea typeface="Cambria Math" charset="0"/>
                            <a:cs typeface="Cambria Math" charset="0"/>
                          </a:rPr>
                          <m:t>𝜋</m:t>
                        </m:r>
                      </m:e>
                      <m:sup>
                        <m:r>
                          <a:rPr kumimoji="1" lang="en-US" altLang="ja-JP" sz="2800" b="0" i="1" smtClean="0">
                            <a:solidFill>
                              <a:srgbClr val="FF0000"/>
                            </a:solidFill>
                            <a:latin typeface="Cambria Math" charset="0"/>
                            <a:ea typeface="Cambria Math" charset="0"/>
                            <a:cs typeface="Cambria Math" charset="0"/>
                          </a:rPr>
                          <m:t>𝑋</m:t>
                        </m:r>
                      </m:sup>
                    </m:sSup>
                  </m:oMath>
                </a14:m>
                <a:r>
                  <a:rPr lang="en-US" altLang="zh-CN" dirty="0"/>
                  <a:t>):</a:t>
                </a:r>
              </a:p>
              <a:p>
                <a:pPr marL="0" indent="0">
                  <a:buNone/>
                </a:pPr>
                <a:endParaRPr lang="en-JP" dirty="0"/>
              </a:p>
              <a:p>
                <a:pPr marL="0" indent="0">
                  <a:buNone/>
                </a:pPr>
                <a14:m>
                  <m:oMathPara xmlns:m="http://schemas.openxmlformats.org/officeDocument/2006/math">
                    <m:oMathParaPr>
                      <m:jc m:val="centerGroup"/>
                    </m:oMathParaPr>
                    <m:oMath xmlns:m="http://schemas.openxmlformats.org/officeDocument/2006/math">
                      <m:sSup>
                        <m:sSupPr>
                          <m:ctrlPr>
                            <a:rPr kumimoji="1" lang="en-US" altLang="ja-JP" sz="2800" i="1" smtClean="0">
                              <a:latin typeface="Cambria Math" panose="02040503050406030204" pitchFamily="18" charset="0"/>
                              <a:ea typeface="Cambria Math" charset="0"/>
                              <a:cs typeface="Cambria Math" charset="0"/>
                            </a:rPr>
                          </m:ctrlPr>
                        </m:sSupPr>
                        <m:e>
                          <m:r>
                            <a:rPr lang="ja-JP" altLang="en-US" sz="2800" i="1">
                              <a:latin typeface="Cambria Math" charset="0"/>
                              <a:ea typeface="Cambria Math" charset="0"/>
                              <a:cs typeface="Cambria Math" charset="0"/>
                            </a:rPr>
                            <m:t>𝜋</m:t>
                          </m:r>
                        </m:e>
                        <m:sup>
                          <m:r>
                            <a:rPr kumimoji="1" lang="en-US" altLang="ja-JP" sz="2800" b="0" i="1" smtClean="0">
                              <a:solidFill>
                                <a:srgbClr val="FF0000"/>
                              </a:solidFill>
                              <a:latin typeface="Cambria Math" charset="0"/>
                              <a:ea typeface="Cambria Math" charset="0"/>
                              <a:cs typeface="Cambria Math" charset="0"/>
                            </a:rPr>
                            <m:t>𝑋</m:t>
                          </m:r>
                        </m:sup>
                      </m:sSup>
                      <m:r>
                        <a:rPr kumimoji="1" lang="en-US" altLang="ja-JP" sz="2800" b="0" i="1" smtClean="0">
                          <a:latin typeface="Cambria Math" charset="0"/>
                          <a:ea typeface="Cambria Math" charset="0"/>
                          <a:cs typeface="Cambria Math" charset="0"/>
                        </a:rPr>
                        <m:t>=2</m:t>
                      </m:r>
                      <m:r>
                        <a:rPr kumimoji="1" lang="en-US" altLang="ja-JP" sz="2800" b="0" i="1" smtClean="0">
                          <a:latin typeface="Cambria Math" charset="0"/>
                          <a:ea typeface="Cambria Math" charset="0"/>
                          <a:cs typeface="Cambria Math" charset="0"/>
                        </a:rPr>
                        <m:t>𝜑</m:t>
                      </m:r>
                      <m:r>
                        <a:rPr kumimoji="1" lang="en-US" altLang="ja-JP" sz="2800" b="0" i="1" smtClean="0">
                          <a:latin typeface="Cambria Math" charset="0"/>
                          <a:ea typeface="Cambria Math" charset="0"/>
                          <a:cs typeface="Cambria Math" charset="0"/>
                        </a:rPr>
                        <m:t>−40</m:t>
                      </m:r>
                    </m:oMath>
                  </m:oMathPara>
                </a14:m>
                <a:endParaRPr kumimoji="1" lang="ja-JP" altLang="en-US" sz="2800" dirty="0"/>
              </a:p>
              <a:p>
                <a:endParaRPr lang="en-JP" dirty="0"/>
              </a:p>
              <a:p>
                <a:r>
                  <a:rPr lang="en-JP" dirty="0"/>
                  <a:t>ここで、</a:t>
                </a:r>
                <a:r>
                  <a:rPr lang="en-US" altLang="ja-JP" dirty="0"/>
                  <a:t>40</a:t>
                </a:r>
                <a:r>
                  <a:rPr lang="ja-JP" altLang="en-US"/>
                  <a:t>の</a:t>
                </a:r>
                <a:r>
                  <a:rPr lang="zh-CN" altLang="en-US" dirty="0"/>
                  <a:t>部分</a:t>
                </a:r>
                <a:r>
                  <a:rPr lang="ja-JP" altLang="en-US"/>
                  <a:t>は</a:t>
                </a:r>
                <a:r>
                  <a:rPr lang="zh-CN" altLang="en-US" dirty="0"/>
                  <a:t>輸出</a:t>
                </a:r>
                <a:r>
                  <a:rPr lang="ja-JP" altLang="en-US"/>
                  <a:t>の</a:t>
                </a:r>
                <a:r>
                  <a:rPr lang="zh-CN" altLang="en-US" dirty="0"/>
                  <a:t>固定費用（外国市場</a:t>
                </a:r>
                <a:r>
                  <a:rPr lang="ja-JP" altLang="en-US"/>
                  <a:t>における</a:t>
                </a:r>
                <a:r>
                  <a:rPr lang="zh-CN" altLang="en-US" dirty="0"/>
                  <a:t>販路開拓費、情報収集費</a:t>
                </a:r>
                <a:r>
                  <a:rPr lang="ja-JP" altLang="en-US"/>
                  <a:t>など，</a:t>
                </a:r>
                <a:r>
                  <a:rPr lang="zh-CN" altLang="en-US" dirty="0"/>
                  <a:t>輸出</a:t>
                </a:r>
                <a:r>
                  <a:rPr lang="ja-JP" altLang="en-US"/>
                  <a:t>を</a:t>
                </a:r>
                <a:r>
                  <a:rPr lang="zh-CN" altLang="en-US" dirty="0"/>
                  <a:t>行</a:t>
                </a:r>
                <a:r>
                  <a:rPr lang="ja-JP" altLang="en-US"/>
                  <a:t>ううえでの</a:t>
                </a:r>
                <a:r>
                  <a:rPr lang="zh-CN" altLang="en-US" dirty="0"/>
                  <a:t>固定的</a:t>
                </a:r>
                <a:r>
                  <a:rPr lang="ja-JP" altLang="en-US"/>
                  <a:t>な</a:t>
                </a:r>
                <a:r>
                  <a:rPr lang="zh-CN" altLang="en-US" dirty="0"/>
                  <a:t>費用）</a:t>
                </a:r>
                <a:endParaRPr lang="en-US" altLang="zh-CN" dirty="0"/>
              </a:p>
              <a:p>
                <a:pPr lvl="1"/>
                <a:r>
                  <a:rPr lang="zh-CN" altLang="en-US" dirty="0"/>
                  <a:t>輸出固定費用</a:t>
                </a:r>
                <a:r>
                  <a:rPr lang="ja-JP" altLang="en-US"/>
                  <a:t>は，</a:t>
                </a:r>
                <a:r>
                  <a:rPr lang="zh-CN" altLang="en-US" dirty="0"/>
                  <a:t>国内生産固定費用</a:t>
                </a:r>
                <a:r>
                  <a:rPr lang="ja-JP" altLang="en-US"/>
                  <a:t>よりも</a:t>
                </a:r>
                <a:r>
                  <a:rPr lang="zh-CN" altLang="en-US" dirty="0"/>
                  <a:t>高</a:t>
                </a:r>
                <a:r>
                  <a:rPr lang="ja-JP" altLang="en-US"/>
                  <a:t>いと</a:t>
                </a:r>
                <a:r>
                  <a:rPr lang="zh-CN" altLang="en-US" dirty="0"/>
                  <a:t>仮定</a:t>
                </a:r>
                <a:endParaRPr lang="en-US" altLang="zh-CN" dirty="0"/>
              </a:p>
              <a:p>
                <a:r>
                  <a:rPr lang="zh-CN" altLang="en-US" dirty="0"/>
                  <a:t>輸出利潤式</a:t>
                </a:r>
                <a:r>
                  <a:rPr lang="ja-JP" altLang="en-US"/>
                  <a:t>の</a:t>
                </a:r>
                <a:r>
                  <a:rPr lang="zh-CN" altLang="en-US" dirty="0"/>
                  <a:t>傾</a:t>
                </a:r>
                <a:r>
                  <a:rPr lang="ja-JP" altLang="en-US"/>
                  <a:t>き</a:t>
                </a:r>
                <a:r>
                  <a:rPr lang="en-US" altLang="ja-JP" dirty="0"/>
                  <a:t>(</a:t>
                </a:r>
                <a:r>
                  <a:rPr lang="zh-CN" altLang="en-US" dirty="0"/>
                  <a:t>生産性</a:t>
                </a:r>
                <a:r>
                  <a:rPr lang="ja-JP" altLang="en-US"/>
                  <a:t>の</a:t>
                </a:r>
                <a:r>
                  <a:rPr lang="zh-CN" altLang="en-US" dirty="0"/>
                  <a:t>係数</a:t>
                </a:r>
                <a:r>
                  <a:rPr lang="en-US" altLang="zh-CN" dirty="0"/>
                  <a:t>)</a:t>
                </a:r>
                <a:r>
                  <a:rPr lang="en-US" altLang="ja-JP" dirty="0"/>
                  <a:t>2</a:t>
                </a:r>
                <a:r>
                  <a:rPr lang="ja-JP" altLang="en-US"/>
                  <a:t>は国内利潤式の傾きより小さい</a:t>
                </a:r>
                <a:endParaRPr lang="en-US" altLang="ja-JP" dirty="0"/>
              </a:p>
              <a:p>
                <a:pPr lvl="1"/>
                <a:r>
                  <a:rPr lang="zh-CN" altLang="en-US" dirty="0">
                    <a:highlight>
                      <a:srgbClr val="FFFF00"/>
                    </a:highlight>
                  </a:rPr>
                  <a:t>外国</a:t>
                </a:r>
                <a:r>
                  <a:rPr lang="ja-JP" altLang="en-US">
                    <a:highlight>
                      <a:srgbClr val="FFFF00"/>
                    </a:highlight>
                  </a:rPr>
                  <a:t>への</a:t>
                </a:r>
                <a:r>
                  <a:rPr lang="zh-CN" altLang="en-US" dirty="0">
                    <a:highlight>
                      <a:srgbClr val="FFFF00"/>
                    </a:highlight>
                  </a:rPr>
                  <a:t>輸送費</a:t>
                </a:r>
                <a:r>
                  <a:rPr lang="ja-JP" altLang="en-US">
                    <a:highlight>
                      <a:srgbClr val="FFFF00"/>
                    </a:highlight>
                  </a:rPr>
                  <a:t>や</a:t>
                </a:r>
                <a:r>
                  <a:rPr lang="zh-CN" altLang="en-US" dirty="0">
                    <a:highlight>
                      <a:srgbClr val="FFFF00"/>
                    </a:highlight>
                  </a:rPr>
                  <a:t>関税</a:t>
                </a:r>
                <a:r>
                  <a:rPr lang="ja-JP" altLang="en-US">
                    <a:highlight>
                      <a:srgbClr val="FFFF00"/>
                    </a:highlight>
                  </a:rPr>
                  <a:t>のため，</a:t>
                </a:r>
                <a:r>
                  <a:rPr lang="zh-CN" altLang="en-US" dirty="0">
                    <a:highlight>
                      <a:srgbClr val="FFFF00"/>
                    </a:highlight>
                  </a:rPr>
                  <a:t>利潤</a:t>
                </a:r>
                <a:r>
                  <a:rPr lang="ja-JP" altLang="en-US">
                    <a:highlight>
                      <a:srgbClr val="FFFF00"/>
                    </a:highlight>
                  </a:rPr>
                  <a:t>が</a:t>
                </a:r>
                <a:r>
                  <a:rPr lang="zh-CN" altLang="en-US" dirty="0">
                    <a:highlight>
                      <a:srgbClr val="FFFF00"/>
                    </a:highlight>
                  </a:rPr>
                  <a:t>得にくいため</a:t>
                </a:r>
                <a:r>
                  <a:rPr lang="zh-CN" altLang="en-US" dirty="0"/>
                  <a:t>。</a:t>
                </a:r>
                <a:endParaRPr lang="en-JP" dirty="0"/>
              </a:p>
            </p:txBody>
          </p:sp>
        </mc:Choice>
        <mc:Fallback xmlns="">
          <p:sp>
            <p:nvSpPr>
              <p:cNvPr id="3" name="Content Placeholder 2">
                <a:extLst>
                  <a:ext uri="{FF2B5EF4-FFF2-40B4-BE49-F238E27FC236}">
                    <a16:creationId xmlns:a16="http://schemas.microsoft.com/office/drawing/2014/main" id="{D591428D-BE02-F7A7-DEC8-A00CEDA26161}"/>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JP">
                    <a:noFill/>
                  </a:rPr>
                  <a:t> </a:t>
                </a:r>
              </a:p>
            </p:txBody>
          </p:sp>
        </mc:Fallback>
      </mc:AlternateContent>
      <p:sp>
        <p:nvSpPr>
          <p:cNvPr id="4" name="Slide Number Placeholder 3">
            <a:extLst>
              <a:ext uri="{FF2B5EF4-FFF2-40B4-BE49-F238E27FC236}">
                <a16:creationId xmlns:a16="http://schemas.microsoft.com/office/drawing/2014/main" id="{7B112AD1-0C74-80E7-BF96-C7CB00440ABE}"/>
              </a:ext>
            </a:extLst>
          </p:cNvPr>
          <p:cNvSpPr>
            <a:spLocks noGrp="1"/>
          </p:cNvSpPr>
          <p:nvPr>
            <p:ph type="sldNum" sz="quarter" idx="12"/>
          </p:nvPr>
        </p:nvSpPr>
        <p:spPr/>
        <p:txBody>
          <a:bodyPr/>
          <a:lstStyle/>
          <a:p>
            <a:fld id="{A0B73B5B-4D98-3640-AE9D-0B488B8E4F8B}" type="slidenum">
              <a:rPr lang="en-JP" smtClean="0"/>
              <a:t>9</a:t>
            </a:fld>
            <a:endParaRPr lang="en-JP"/>
          </a:p>
        </p:txBody>
      </p:sp>
      <mc:AlternateContent xmlns:mc="http://schemas.openxmlformats.org/markup-compatibility/2006">
        <mc:Choice xmlns:p14="http://schemas.microsoft.com/office/powerpoint/2010/main" Requires="p14">
          <p:contentPart p14:bwMode="auto" r:id="rId3">
            <p14:nvContentPartPr>
              <p14:cNvPr id="5" name="インク 4">
                <a:extLst>
                  <a:ext uri="{FF2B5EF4-FFF2-40B4-BE49-F238E27FC236}">
                    <a16:creationId xmlns:a16="http://schemas.microsoft.com/office/drawing/2014/main" id="{0BB19A34-91BB-79B6-44E3-F9D431E889FB}"/>
                  </a:ext>
                </a:extLst>
              </p14:cNvPr>
              <p14:cNvContentPartPr/>
              <p14:nvPr/>
            </p14:nvContentPartPr>
            <p14:xfrm>
              <a:off x="6102650" y="2884924"/>
              <a:ext cx="163800" cy="67320"/>
            </p14:xfrm>
          </p:contentPart>
        </mc:Choice>
        <mc:Fallback>
          <p:pic>
            <p:nvPicPr>
              <p:cNvPr id="5" name="インク 4">
                <a:extLst>
                  <a:ext uri="{FF2B5EF4-FFF2-40B4-BE49-F238E27FC236}">
                    <a16:creationId xmlns:a16="http://schemas.microsoft.com/office/drawing/2014/main" id="{0BB19A34-91BB-79B6-44E3-F9D431E889FB}"/>
                  </a:ext>
                </a:extLst>
              </p:cNvPr>
              <p:cNvPicPr/>
              <p:nvPr/>
            </p:nvPicPr>
            <p:blipFill>
              <a:blip r:embed="rId4"/>
              <a:stretch>
                <a:fillRect/>
              </a:stretch>
            </p:blipFill>
            <p:spPr>
              <a:xfrm>
                <a:off x="6066650" y="2812924"/>
                <a:ext cx="23544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インク 5">
                <a:extLst>
                  <a:ext uri="{FF2B5EF4-FFF2-40B4-BE49-F238E27FC236}">
                    <a16:creationId xmlns:a16="http://schemas.microsoft.com/office/drawing/2014/main" id="{C33C0404-3F58-F191-503E-845A65B887EC}"/>
                  </a:ext>
                </a:extLst>
              </p14:cNvPr>
              <p14:cNvContentPartPr/>
              <p14:nvPr/>
            </p14:nvContentPartPr>
            <p14:xfrm>
              <a:off x="6716090" y="2744524"/>
              <a:ext cx="375120" cy="320400"/>
            </p14:xfrm>
          </p:contentPart>
        </mc:Choice>
        <mc:Fallback>
          <p:pic>
            <p:nvPicPr>
              <p:cNvPr id="6" name="インク 5">
                <a:extLst>
                  <a:ext uri="{FF2B5EF4-FFF2-40B4-BE49-F238E27FC236}">
                    <a16:creationId xmlns:a16="http://schemas.microsoft.com/office/drawing/2014/main" id="{C33C0404-3F58-F191-503E-845A65B887EC}"/>
                  </a:ext>
                </a:extLst>
              </p:cNvPr>
              <p:cNvPicPr/>
              <p:nvPr/>
            </p:nvPicPr>
            <p:blipFill>
              <a:blip r:embed="rId6"/>
              <a:stretch>
                <a:fillRect/>
              </a:stretch>
            </p:blipFill>
            <p:spPr>
              <a:xfrm>
                <a:off x="6680450" y="2672884"/>
                <a:ext cx="446760" cy="4640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インク 6">
                <a:extLst>
                  <a:ext uri="{FF2B5EF4-FFF2-40B4-BE49-F238E27FC236}">
                    <a16:creationId xmlns:a16="http://schemas.microsoft.com/office/drawing/2014/main" id="{B2453433-203E-8722-BC9B-D3730D8FE8B7}"/>
                  </a:ext>
                </a:extLst>
              </p14:cNvPr>
              <p14:cNvContentPartPr/>
              <p14:nvPr/>
            </p14:nvContentPartPr>
            <p14:xfrm>
              <a:off x="2171450" y="3831004"/>
              <a:ext cx="3944880" cy="62280"/>
            </p14:xfrm>
          </p:contentPart>
        </mc:Choice>
        <mc:Fallback>
          <p:pic>
            <p:nvPicPr>
              <p:cNvPr id="7" name="インク 6">
                <a:extLst>
                  <a:ext uri="{FF2B5EF4-FFF2-40B4-BE49-F238E27FC236}">
                    <a16:creationId xmlns:a16="http://schemas.microsoft.com/office/drawing/2014/main" id="{B2453433-203E-8722-BC9B-D3730D8FE8B7}"/>
                  </a:ext>
                </a:extLst>
              </p:cNvPr>
              <p:cNvPicPr/>
              <p:nvPr/>
            </p:nvPicPr>
            <p:blipFill>
              <a:blip r:embed="rId8"/>
              <a:stretch>
                <a:fillRect/>
              </a:stretch>
            </p:blipFill>
            <p:spPr>
              <a:xfrm>
                <a:off x="2135810" y="3759364"/>
                <a:ext cx="401652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インク 7">
                <a:extLst>
                  <a:ext uri="{FF2B5EF4-FFF2-40B4-BE49-F238E27FC236}">
                    <a16:creationId xmlns:a16="http://schemas.microsoft.com/office/drawing/2014/main" id="{CB455826-E348-CED8-76B6-820EDC85BCAA}"/>
                  </a:ext>
                </a:extLst>
              </p14:cNvPr>
              <p14:cNvContentPartPr/>
              <p14:nvPr/>
            </p14:nvContentPartPr>
            <p14:xfrm>
              <a:off x="5990330" y="2864044"/>
              <a:ext cx="30960" cy="77400"/>
            </p14:xfrm>
          </p:contentPart>
        </mc:Choice>
        <mc:Fallback>
          <p:pic>
            <p:nvPicPr>
              <p:cNvPr id="8" name="インク 7">
                <a:extLst>
                  <a:ext uri="{FF2B5EF4-FFF2-40B4-BE49-F238E27FC236}">
                    <a16:creationId xmlns:a16="http://schemas.microsoft.com/office/drawing/2014/main" id="{CB455826-E348-CED8-76B6-820EDC85BCAA}"/>
                  </a:ext>
                </a:extLst>
              </p:cNvPr>
              <p:cNvPicPr/>
              <p:nvPr/>
            </p:nvPicPr>
            <p:blipFill>
              <a:blip r:embed="rId10"/>
              <a:stretch>
                <a:fillRect/>
              </a:stretch>
            </p:blipFill>
            <p:spPr>
              <a:xfrm>
                <a:off x="5954330" y="2792404"/>
                <a:ext cx="10260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インク 8">
                <a:extLst>
                  <a:ext uri="{FF2B5EF4-FFF2-40B4-BE49-F238E27FC236}">
                    <a16:creationId xmlns:a16="http://schemas.microsoft.com/office/drawing/2014/main" id="{CED9E246-D0F4-FD0E-F0F9-594F4E908869}"/>
                  </a:ext>
                </a:extLst>
              </p14:cNvPr>
              <p14:cNvContentPartPr/>
              <p14:nvPr/>
            </p14:nvContentPartPr>
            <p14:xfrm>
              <a:off x="2749250" y="5709124"/>
              <a:ext cx="1684080" cy="27720"/>
            </p14:xfrm>
          </p:contentPart>
        </mc:Choice>
        <mc:Fallback>
          <p:pic>
            <p:nvPicPr>
              <p:cNvPr id="9" name="インク 8">
                <a:extLst>
                  <a:ext uri="{FF2B5EF4-FFF2-40B4-BE49-F238E27FC236}">
                    <a16:creationId xmlns:a16="http://schemas.microsoft.com/office/drawing/2014/main" id="{CED9E246-D0F4-FD0E-F0F9-594F4E908869}"/>
                  </a:ext>
                </a:extLst>
              </p:cNvPr>
              <p:cNvPicPr/>
              <p:nvPr/>
            </p:nvPicPr>
            <p:blipFill>
              <a:blip r:embed="rId12"/>
              <a:stretch>
                <a:fillRect/>
              </a:stretch>
            </p:blipFill>
            <p:spPr>
              <a:xfrm>
                <a:off x="2713610" y="5637484"/>
                <a:ext cx="1755720" cy="171360"/>
              </a:xfrm>
              <a:prstGeom prst="rect">
                <a:avLst/>
              </a:prstGeom>
            </p:spPr>
          </p:pic>
        </mc:Fallback>
      </mc:AlternateContent>
    </p:spTree>
    <p:extLst>
      <p:ext uri="{BB962C8B-B14F-4D97-AF65-F5344CB8AC3E}">
        <p14:creationId xmlns:p14="http://schemas.microsoft.com/office/powerpoint/2010/main" val="3108090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921</TotalTime>
  <Words>2191</Words>
  <Application>Microsoft Macintosh PowerPoint</Application>
  <PresentationFormat>ワイド画面</PresentationFormat>
  <Paragraphs>306</Paragraphs>
  <Slides>40</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40</vt:i4>
      </vt:variant>
    </vt:vector>
  </HeadingPairs>
  <TitlesOfParts>
    <vt:vector size="48" baseType="lpstr">
      <vt:lpstr>MS PGothic</vt:lpstr>
      <vt:lpstr>MS Mincho</vt:lpstr>
      <vt:lpstr>Arial</vt:lpstr>
      <vt:lpstr>Calibri</vt:lpstr>
      <vt:lpstr>Cambria Math</vt:lpstr>
      <vt:lpstr>Times New Roman</vt:lpstr>
      <vt:lpstr>Wingdings</vt:lpstr>
      <vt:lpstr>Office Theme</vt:lpstr>
      <vt:lpstr>第7章 新・新貿易理論</vt:lpstr>
      <vt:lpstr>PowerPoint プレゼンテーション</vt:lpstr>
      <vt:lpstr>本章の問い</vt:lpstr>
      <vt:lpstr>1 ミクロデータが明らかにした貿易の実像</vt:lpstr>
      <vt:lpstr>PowerPoint プレゼンテーション</vt:lpstr>
      <vt:lpstr>新・新貿易理論</vt:lpstr>
      <vt:lpstr>2 新・新貿易理論の登場</vt:lpstr>
      <vt:lpstr>簡略化したメリッツ・モデル（部分均衡）</vt:lpstr>
      <vt:lpstr>輸出利潤</vt:lpstr>
      <vt:lpstr>PowerPoint プレゼンテーション</vt:lpstr>
      <vt:lpstr>閾値(cutoffs)</vt:lpstr>
      <vt:lpstr>PowerPoint プレゼンテーション</vt:lpstr>
      <vt:lpstr>貿易自由化の効果</vt:lpstr>
      <vt:lpstr>PowerPoint プレゼンテーション</vt:lpstr>
      <vt:lpstr>PowerPoint プレゼンテーション</vt:lpstr>
      <vt:lpstr>再配分効果(メリッツ効果)</vt:lpstr>
      <vt:lpstr>3 輸出と外国直接投資</vt:lpstr>
      <vt:lpstr>近接集中背反仮説</vt:lpstr>
      <vt:lpstr>HMYモデル</vt:lpstr>
      <vt:lpstr>FDI 利潤</vt:lpstr>
      <vt:lpstr>FDI閾値</vt:lpstr>
      <vt:lpstr>PowerPoint プレゼンテーション</vt:lpstr>
      <vt:lpstr>生産性順序</vt:lpstr>
      <vt:lpstr>PowerPoint プレゼンテーション</vt:lpstr>
      <vt:lpstr>4 国際調達</vt:lpstr>
      <vt:lpstr>アントラス = ヘルプマン・モデル</vt:lpstr>
      <vt:lpstr>生産委託</vt:lpstr>
      <vt:lpstr>外国生産委託の利潤式の特徴</vt:lpstr>
      <vt:lpstr>PowerPoint プレゼンテーション</vt:lpstr>
      <vt:lpstr>企業の調達戦略</vt:lpstr>
      <vt:lpstr>生産性順序</vt:lpstr>
      <vt:lpstr>固定費用に関する仮定例</vt:lpstr>
      <vt:lpstr>利潤式の傾きに関する仮定例</vt:lpstr>
      <vt:lpstr>自社生産の利潤式</vt:lpstr>
      <vt:lpstr>生産委託(再掲)</vt:lpstr>
      <vt:lpstr>PowerPoint プレゼンテーション</vt:lpstr>
      <vt:lpstr>5 新・新貿易理論に基づく貿易データの分析</vt:lpstr>
      <vt:lpstr>貿易の外延と内延</vt:lpstr>
      <vt:lpstr>輸出総額の分解例</vt:lpstr>
      <vt:lpstr>貿易の外延の重要性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田中　鮎夢</dc:creator>
  <cp:lastModifiedBy>Ayumu Tanaka</cp:lastModifiedBy>
  <cp:revision>173</cp:revision>
  <dcterms:created xsi:type="dcterms:W3CDTF">2022-12-03T12:36:26Z</dcterms:created>
  <dcterms:modified xsi:type="dcterms:W3CDTF">2025-05-19T07:10:03Z</dcterms:modified>
</cp:coreProperties>
</file>