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6" r:id="rId27"/>
    <p:sldId id="287" r:id="rId28"/>
    <p:sldId id="288" r:id="rId29"/>
    <p:sldId id="289" r:id="rId30"/>
    <p:sldId id="290" r:id="rId31"/>
    <p:sldId id="291" r:id="rId32"/>
    <p:sldId id="292" r:id="rId33"/>
    <p:sldId id="293" r:id="rId34"/>
    <p:sldId id="294" r:id="rId35"/>
    <p:sldId id="295" r:id="rId36"/>
    <p:sldId id="296" r:id="rId37"/>
    <p:sldId id="297" r:id="rId38"/>
    <p:sldId id="298" r:id="rId39"/>
    <p:sldId id="299" r:id="rId40"/>
    <p:sldId id="300" r:id="rId41"/>
    <p:sldId id="301" r:id="rId42"/>
    <p:sldId id="302" r:id="rId43"/>
    <p:sldId id="303" r:id="rId44"/>
    <p:sldId id="304" r:id="rId45"/>
    <p:sldId id="305" r:id="rId46"/>
    <p:sldId id="306" r:id="rId47"/>
    <p:sldId id="307" r:id="rId48"/>
    <p:sldId id="311" r:id="rId49"/>
    <p:sldId id="312" r:id="rId50"/>
    <p:sldId id="313" r:id="rId51"/>
    <p:sldId id="314" r:id="rId52"/>
    <p:sldId id="315" r:id="rId53"/>
    <p:sldId id="316" r:id="rId54"/>
    <p:sldId id="317" r:id="rId55"/>
    <p:sldId id="308" r:id="rId56"/>
    <p:sldId id="281" r:id="rId57"/>
    <p:sldId id="282" r:id="rId58"/>
    <p:sldId id="283" r:id="rId59"/>
    <p:sldId id="285" r:id="rId60"/>
    <p:sldId id="284" r:id="rId61"/>
    <p:sldId id="309" r:id="rId62"/>
    <p:sldId id="310" r:id="rId6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4890"/>
    <p:restoredTop sz="94732"/>
  </p:normalViewPr>
  <p:slideViewPr>
    <p:cSldViewPr snapToGrid="0" snapToObjects="1">
      <p:cViewPr varScale="1">
        <p:scale>
          <a:sx n="82" d="100"/>
          <a:sy n="82" d="100"/>
        </p:scale>
        <p:origin x="176" y="2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2B2083-7B58-BD48-B71B-98965CFD4639}" type="datetimeFigureOut">
              <a:rPr kumimoji="1" lang="ja-JP" altLang="en-US" smtClean="0"/>
              <a:t>2019/9/25</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30B83BE-C3A6-5D45-8F9B-105266C715A3}" type="slidenum">
              <a:rPr kumimoji="1" lang="ja-JP" altLang="en-US" smtClean="0"/>
              <a:t>‹#›</a:t>
            </a:fld>
            <a:endParaRPr kumimoji="1" lang="ja-JP" altLang="en-US"/>
          </a:p>
        </p:txBody>
      </p:sp>
    </p:spTree>
    <p:extLst>
      <p:ext uri="{BB962C8B-B14F-4D97-AF65-F5344CB8AC3E}">
        <p14:creationId xmlns:p14="http://schemas.microsoft.com/office/powerpoint/2010/main" val="125759479"/>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45D28B-E47F-B940-859B-FEA036F7D8DB}"/>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5BD517A-4358-0246-826B-CD606A23CC6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0FD2256-1B04-E245-AD55-0213B6D7F045}"/>
              </a:ext>
            </a:extLst>
          </p:cNvPr>
          <p:cNvSpPr>
            <a:spLocks noGrp="1"/>
          </p:cNvSpPr>
          <p:nvPr>
            <p:ph type="dt" sz="half" idx="10"/>
          </p:nvPr>
        </p:nvSpPr>
        <p:spPr/>
        <p:txBody>
          <a:bodyPr/>
          <a:lstStyle/>
          <a:p>
            <a:fld id="{F19B294C-5496-8D40-AED6-E74137A52E1B}" type="datetime1">
              <a:rPr kumimoji="1" lang="ja-JP" altLang="en-US" smtClean="0"/>
              <a:t>2019/9/25</a:t>
            </a:fld>
            <a:endParaRPr kumimoji="1" lang="ja-JP" altLang="en-US"/>
          </a:p>
        </p:txBody>
      </p:sp>
      <p:sp>
        <p:nvSpPr>
          <p:cNvPr id="5" name="フッター プレースホルダー 4">
            <a:extLst>
              <a:ext uri="{FF2B5EF4-FFF2-40B4-BE49-F238E27FC236}">
                <a16:creationId xmlns:a16="http://schemas.microsoft.com/office/drawing/2014/main" id="{DE698B76-E274-B041-9E3C-5E15238D92D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3968E1F-B985-6349-86B8-DF3227EF096A}"/>
              </a:ext>
            </a:extLst>
          </p:cNvPr>
          <p:cNvSpPr>
            <a:spLocks noGrp="1"/>
          </p:cNvSpPr>
          <p:nvPr>
            <p:ph type="sldNum" sz="quarter" idx="12"/>
          </p:nvPr>
        </p:nvSpPr>
        <p:spPr/>
        <p:txBody>
          <a:bodyPr/>
          <a:lstStyle/>
          <a:p>
            <a:fld id="{71DF1FF4-8DED-4A43-BE30-738998D3F214}" type="slidenum">
              <a:rPr kumimoji="1" lang="ja-JP" altLang="en-US" smtClean="0"/>
              <a:t>‹#›</a:t>
            </a:fld>
            <a:endParaRPr kumimoji="1" lang="ja-JP" altLang="en-US"/>
          </a:p>
        </p:txBody>
      </p:sp>
    </p:spTree>
    <p:extLst>
      <p:ext uri="{BB962C8B-B14F-4D97-AF65-F5344CB8AC3E}">
        <p14:creationId xmlns:p14="http://schemas.microsoft.com/office/powerpoint/2010/main" val="40879784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3610EC-13E9-6F4F-840B-071A21F4D312}"/>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40BC14D1-9FE4-1B44-A25E-B96795DD162D}"/>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11C745-8B6A-A441-BA59-C81F382E5407}"/>
              </a:ext>
            </a:extLst>
          </p:cNvPr>
          <p:cNvSpPr>
            <a:spLocks noGrp="1"/>
          </p:cNvSpPr>
          <p:nvPr>
            <p:ph type="dt" sz="half" idx="10"/>
          </p:nvPr>
        </p:nvSpPr>
        <p:spPr/>
        <p:txBody>
          <a:bodyPr/>
          <a:lstStyle/>
          <a:p>
            <a:fld id="{710EA827-E569-0742-89A6-AAB0361F1988}" type="datetime1">
              <a:rPr kumimoji="1" lang="ja-JP" altLang="en-US" smtClean="0"/>
              <a:t>2019/9/25</a:t>
            </a:fld>
            <a:endParaRPr kumimoji="1" lang="ja-JP" altLang="en-US"/>
          </a:p>
        </p:txBody>
      </p:sp>
      <p:sp>
        <p:nvSpPr>
          <p:cNvPr id="5" name="フッター プレースホルダー 4">
            <a:extLst>
              <a:ext uri="{FF2B5EF4-FFF2-40B4-BE49-F238E27FC236}">
                <a16:creationId xmlns:a16="http://schemas.microsoft.com/office/drawing/2014/main" id="{2F653B57-48CA-A24F-B141-F4F93BD43EB5}"/>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F5A3F53C-1F52-9E42-BB41-8A2ED0F3892E}"/>
              </a:ext>
            </a:extLst>
          </p:cNvPr>
          <p:cNvSpPr>
            <a:spLocks noGrp="1"/>
          </p:cNvSpPr>
          <p:nvPr>
            <p:ph type="sldNum" sz="quarter" idx="12"/>
          </p:nvPr>
        </p:nvSpPr>
        <p:spPr/>
        <p:txBody>
          <a:bodyPr/>
          <a:lstStyle/>
          <a:p>
            <a:fld id="{71DF1FF4-8DED-4A43-BE30-738998D3F214}" type="slidenum">
              <a:rPr kumimoji="1" lang="ja-JP" altLang="en-US" smtClean="0"/>
              <a:t>‹#›</a:t>
            </a:fld>
            <a:endParaRPr kumimoji="1" lang="ja-JP" altLang="en-US"/>
          </a:p>
        </p:txBody>
      </p:sp>
    </p:spTree>
    <p:extLst>
      <p:ext uri="{BB962C8B-B14F-4D97-AF65-F5344CB8AC3E}">
        <p14:creationId xmlns:p14="http://schemas.microsoft.com/office/powerpoint/2010/main" val="26944488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26C99E88-E5D6-7A43-A835-E57DAAF6E1E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7D6DF57-106A-9C44-B144-56F45A208C3D}"/>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851F56-7597-074F-AF81-D7FC3481A136}"/>
              </a:ext>
            </a:extLst>
          </p:cNvPr>
          <p:cNvSpPr>
            <a:spLocks noGrp="1"/>
          </p:cNvSpPr>
          <p:nvPr>
            <p:ph type="dt" sz="half" idx="10"/>
          </p:nvPr>
        </p:nvSpPr>
        <p:spPr/>
        <p:txBody>
          <a:bodyPr/>
          <a:lstStyle/>
          <a:p>
            <a:fld id="{E2B68583-E4AB-964E-ACD2-84AB6673FD40}" type="datetime1">
              <a:rPr kumimoji="1" lang="ja-JP" altLang="en-US" smtClean="0"/>
              <a:t>2019/9/25</a:t>
            </a:fld>
            <a:endParaRPr kumimoji="1" lang="ja-JP" altLang="en-US"/>
          </a:p>
        </p:txBody>
      </p:sp>
      <p:sp>
        <p:nvSpPr>
          <p:cNvPr id="5" name="フッター プレースホルダー 4">
            <a:extLst>
              <a:ext uri="{FF2B5EF4-FFF2-40B4-BE49-F238E27FC236}">
                <a16:creationId xmlns:a16="http://schemas.microsoft.com/office/drawing/2014/main" id="{A511662C-EB30-0F4F-AA63-F874876B91CF}"/>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7218534-5393-2949-A4FC-56BF6C7CDBE4}"/>
              </a:ext>
            </a:extLst>
          </p:cNvPr>
          <p:cNvSpPr>
            <a:spLocks noGrp="1"/>
          </p:cNvSpPr>
          <p:nvPr>
            <p:ph type="sldNum" sz="quarter" idx="12"/>
          </p:nvPr>
        </p:nvSpPr>
        <p:spPr/>
        <p:txBody>
          <a:bodyPr/>
          <a:lstStyle/>
          <a:p>
            <a:fld id="{71DF1FF4-8DED-4A43-BE30-738998D3F214}" type="slidenum">
              <a:rPr kumimoji="1" lang="ja-JP" altLang="en-US" smtClean="0"/>
              <a:t>‹#›</a:t>
            </a:fld>
            <a:endParaRPr kumimoji="1" lang="ja-JP" altLang="en-US"/>
          </a:p>
        </p:txBody>
      </p:sp>
    </p:spTree>
    <p:extLst>
      <p:ext uri="{BB962C8B-B14F-4D97-AF65-F5344CB8AC3E}">
        <p14:creationId xmlns:p14="http://schemas.microsoft.com/office/powerpoint/2010/main" val="2199137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BC8E761-715D-F147-873B-A5C17F8789F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4EC04805-2674-7841-B1B0-52FC325FE8E4}"/>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5DA46A92-6AB8-5547-8B87-072363F699CB}"/>
              </a:ext>
            </a:extLst>
          </p:cNvPr>
          <p:cNvSpPr>
            <a:spLocks noGrp="1"/>
          </p:cNvSpPr>
          <p:nvPr>
            <p:ph type="dt" sz="half" idx="10"/>
          </p:nvPr>
        </p:nvSpPr>
        <p:spPr/>
        <p:txBody>
          <a:bodyPr/>
          <a:lstStyle/>
          <a:p>
            <a:fld id="{E7E72967-6137-1548-B6B5-BAB7A2274A0A}" type="datetime1">
              <a:rPr kumimoji="1" lang="ja-JP" altLang="en-US" smtClean="0"/>
              <a:t>2019/9/25</a:t>
            </a:fld>
            <a:endParaRPr kumimoji="1" lang="ja-JP" altLang="en-US"/>
          </a:p>
        </p:txBody>
      </p:sp>
      <p:sp>
        <p:nvSpPr>
          <p:cNvPr id="5" name="フッター プレースホルダー 4">
            <a:extLst>
              <a:ext uri="{FF2B5EF4-FFF2-40B4-BE49-F238E27FC236}">
                <a16:creationId xmlns:a16="http://schemas.microsoft.com/office/drawing/2014/main" id="{E991C09E-5181-1343-A34F-9B6AC8EAA50E}"/>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0B81BEE0-C331-E348-8298-50666470FE1C}"/>
              </a:ext>
            </a:extLst>
          </p:cNvPr>
          <p:cNvSpPr>
            <a:spLocks noGrp="1"/>
          </p:cNvSpPr>
          <p:nvPr>
            <p:ph type="sldNum" sz="quarter" idx="12"/>
          </p:nvPr>
        </p:nvSpPr>
        <p:spPr/>
        <p:txBody>
          <a:bodyPr/>
          <a:lstStyle/>
          <a:p>
            <a:fld id="{71DF1FF4-8DED-4A43-BE30-738998D3F214}" type="slidenum">
              <a:rPr kumimoji="1" lang="ja-JP" altLang="en-US" smtClean="0"/>
              <a:t>‹#›</a:t>
            </a:fld>
            <a:endParaRPr kumimoji="1" lang="ja-JP" altLang="en-US"/>
          </a:p>
        </p:txBody>
      </p:sp>
    </p:spTree>
    <p:extLst>
      <p:ext uri="{BB962C8B-B14F-4D97-AF65-F5344CB8AC3E}">
        <p14:creationId xmlns:p14="http://schemas.microsoft.com/office/powerpoint/2010/main" val="30698907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26A49D1-C97F-AB49-8282-40653B101BA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CC5EAF7-2A5D-F740-BB09-89B8963480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AE72D4A-74FA-FE4B-B2E0-304922659103}"/>
              </a:ext>
            </a:extLst>
          </p:cNvPr>
          <p:cNvSpPr>
            <a:spLocks noGrp="1"/>
          </p:cNvSpPr>
          <p:nvPr>
            <p:ph type="dt" sz="half" idx="10"/>
          </p:nvPr>
        </p:nvSpPr>
        <p:spPr/>
        <p:txBody>
          <a:bodyPr/>
          <a:lstStyle/>
          <a:p>
            <a:fld id="{A2FC06C2-592D-B849-A9F3-BDB6665030C8}" type="datetime1">
              <a:rPr kumimoji="1" lang="ja-JP" altLang="en-US" smtClean="0"/>
              <a:t>2019/9/25</a:t>
            </a:fld>
            <a:endParaRPr kumimoji="1" lang="ja-JP" altLang="en-US"/>
          </a:p>
        </p:txBody>
      </p:sp>
      <p:sp>
        <p:nvSpPr>
          <p:cNvPr id="5" name="フッター プレースホルダー 4">
            <a:extLst>
              <a:ext uri="{FF2B5EF4-FFF2-40B4-BE49-F238E27FC236}">
                <a16:creationId xmlns:a16="http://schemas.microsoft.com/office/drawing/2014/main" id="{4A8C5ACC-322B-7F45-94FA-C909A95CDCA3}"/>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D16509F-722B-6B4A-A03B-7C83B0613631}"/>
              </a:ext>
            </a:extLst>
          </p:cNvPr>
          <p:cNvSpPr>
            <a:spLocks noGrp="1"/>
          </p:cNvSpPr>
          <p:nvPr>
            <p:ph type="sldNum" sz="quarter" idx="12"/>
          </p:nvPr>
        </p:nvSpPr>
        <p:spPr/>
        <p:txBody>
          <a:bodyPr/>
          <a:lstStyle/>
          <a:p>
            <a:fld id="{71DF1FF4-8DED-4A43-BE30-738998D3F214}" type="slidenum">
              <a:rPr kumimoji="1" lang="ja-JP" altLang="en-US" smtClean="0"/>
              <a:t>‹#›</a:t>
            </a:fld>
            <a:endParaRPr kumimoji="1" lang="ja-JP" altLang="en-US"/>
          </a:p>
        </p:txBody>
      </p:sp>
    </p:spTree>
    <p:extLst>
      <p:ext uri="{BB962C8B-B14F-4D97-AF65-F5344CB8AC3E}">
        <p14:creationId xmlns:p14="http://schemas.microsoft.com/office/powerpoint/2010/main" val="37404693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4AF4FA-DC8B-5F4C-87FB-9319E319A70D}"/>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A54A54A-347B-914B-AFA5-F40A8820477C}"/>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A30EEDA-A729-A44A-A83F-5FC91631ABF6}"/>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449EECE-AB53-A347-85B5-08704202A64B}"/>
              </a:ext>
            </a:extLst>
          </p:cNvPr>
          <p:cNvSpPr>
            <a:spLocks noGrp="1"/>
          </p:cNvSpPr>
          <p:nvPr>
            <p:ph type="dt" sz="half" idx="10"/>
          </p:nvPr>
        </p:nvSpPr>
        <p:spPr/>
        <p:txBody>
          <a:bodyPr/>
          <a:lstStyle/>
          <a:p>
            <a:fld id="{0B1A088F-A2CF-5D4E-8DB1-CD19972A1A30}" type="datetime1">
              <a:rPr kumimoji="1" lang="ja-JP" altLang="en-US" smtClean="0"/>
              <a:t>2019/9/25</a:t>
            </a:fld>
            <a:endParaRPr kumimoji="1" lang="ja-JP" altLang="en-US"/>
          </a:p>
        </p:txBody>
      </p:sp>
      <p:sp>
        <p:nvSpPr>
          <p:cNvPr id="6" name="フッター プレースホルダー 5">
            <a:extLst>
              <a:ext uri="{FF2B5EF4-FFF2-40B4-BE49-F238E27FC236}">
                <a16:creationId xmlns:a16="http://schemas.microsoft.com/office/drawing/2014/main" id="{AF37CAD9-1C18-EC4F-B836-E07BFBAFE5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9EDE05C-1A75-EA4D-B11A-3D8AE485B00F}"/>
              </a:ext>
            </a:extLst>
          </p:cNvPr>
          <p:cNvSpPr>
            <a:spLocks noGrp="1"/>
          </p:cNvSpPr>
          <p:nvPr>
            <p:ph type="sldNum" sz="quarter" idx="12"/>
          </p:nvPr>
        </p:nvSpPr>
        <p:spPr/>
        <p:txBody>
          <a:bodyPr/>
          <a:lstStyle/>
          <a:p>
            <a:fld id="{71DF1FF4-8DED-4A43-BE30-738998D3F214}" type="slidenum">
              <a:rPr kumimoji="1" lang="ja-JP" altLang="en-US" smtClean="0"/>
              <a:t>‹#›</a:t>
            </a:fld>
            <a:endParaRPr kumimoji="1" lang="ja-JP" altLang="en-US"/>
          </a:p>
        </p:txBody>
      </p:sp>
    </p:spTree>
    <p:extLst>
      <p:ext uri="{BB962C8B-B14F-4D97-AF65-F5344CB8AC3E}">
        <p14:creationId xmlns:p14="http://schemas.microsoft.com/office/powerpoint/2010/main" val="23653138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5ABB6C-3924-E24E-A666-9FBD98E1B8B0}"/>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8C92A390-D08F-0441-98FC-EB7BF96273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44E9B3D9-A6F0-CF47-B96D-E9A019464EA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53EEED8-2BA5-384C-9EE7-2810E6E1EE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1FA0F733-B9FB-194D-99FB-B4DE927C54E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5809703-F040-EB41-8678-B50A7CAF7E83}"/>
              </a:ext>
            </a:extLst>
          </p:cNvPr>
          <p:cNvSpPr>
            <a:spLocks noGrp="1"/>
          </p:cNvSpPr>
          <p:nvPr>
            <p:ph type="dt" sz="half" idx="10"/>
          </p:nvPr>
        </p:nvSpPr>
        <p:spPr/>
        <p:txBody>
          <a:bodyPr/>
          <a:lstStyle/>
          <a:p>
            <a:fld id="{157102FD-01D4-3144-9995-A513B8C7FDB8}" type="datetime1">
              <a:rPr kumimoji="1" lang="ja-JP" altLang="en-US" smtClean="0"/>
              <a:t>2019/9/25</a:t>
            </a:fld>
            <a:endParaRPr kumimoji="1" lang="ja-JP" altLang="en-US"/>
          </a:p>
        </p:txBody>
      </p:sp>
      <p:sp>
        <p:nvSpPr>
          <p:cNvPr id="8" name="フッター プレースホルダー 7">
            <a:extLst>
              <a:ext uri="{FF2B5EF4-FFF2-40B4-BE49-F238E27FC236}">
                <a16:creationId xmlns:a16="http://schemas.microsoft.com/office/drawing/2014/main" id="{C57A8EF2-F099-104C-AB58-F8F6E5ECF6C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0EEDFFCA-BA81-1B45-8D7B-7C4837B1D8D3}"/>
              </a:ext>
            </a:extLst>
          </p:cNvPr>
          <p:cNvSpPr>
            <a:spLocks noGrp="1"/>
          </p:cNvSpPr>
          <p:nvPr>
            <p:ph type="sldNum" sz="quarter" idx="12"/>
          </p:nvPr>
        </p:nvSpPr>
        <p:spPr/>
        <p:txBody>
          <a:bodyPr/>
          <a:lstStyle/>
          <a:p>
            <a:fld id="{71DF1FF4-8DED-4A43-BE30-738998D3F214}" type="slidenum">
              <a:rPr kumimoji="1" lang="ja-JP" altLang="en-US" smtClean="0"/>
              <a:t>‹#›</a:t>
            </a:fld>
            <a:endParaRPr kumimoji="1" lang="ja-JP" altLang="en-US"/>
          </a:p>
        </p:txBody>
      </p:sp>
    </p:spTree>
    <p:extLst>
      <p:ext uri="{BB962C8B-B14F-4D97-AF65-F5344CB8AC3E}">
        <p14:creationId xmlns:p14="http://schemas.microsoft.com/office/powerpoint/2010/main" val="36037749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AB56CFE-1ECD-9E4C-B02A-E8E364EE21EC}"/>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B2ACE247-BD11-B244-9340-8C166C0C6B92}"/>
              </a:ext>
            </a:extLst>
          </p:cNvPr>
          <p:cNvSpPr>
            <a:spLocks noGrp="1"/>
          </p:cNvSpPr>
          <p:nvPr>
            <p:ph type="dt" sz="half" idx="10"/>
          </p:nvPr>
        </p:nvSpPr>
        <p:spPr/>
        <p:txBody>
          <a:bodyPr/>
          <a:lstStyle/>
          <a:p>
            <a:fld id="{B018AD7A-FC4A-AF48-AA54-2C548AB7820C}" type="datetime1">
              <a:rPr kumimoji="1" lang="ja-JP" altLang="en-US" smtClean="0"/>
              <a:t>2019/9/25</a:t>
            </a:fld>
            <a:endParaRPr kumimoji="1" lang="ja-JP" altLang="en-US"/>
          </a:p>
        </p:txBody>
      </p:sp>
      <p:sp>
        <p:nvSpPr>
          <p:cNvPr id="4" name="フッター プレースホルダー 3">
            <a:extLst>
              <a:ext uri="{FF2B5EF4-FFF2-40B4-BE49-F238E27FC236}">
                <a16:creationId xmlns:a16="http://schemas.microsoft.com/office/drawing/2014/main" id="{C5A46B6F-405C-004C-B949-AD25224E9D49}"/>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21587BA7-438C-554A-B6BC-782DCF8DA5AD}"/>
              </a:ext>
            </a:extLst>
          </p:cNvPr>
          <p:cNvSpPr>
            <a:spLocks noGrp="1"/>
          </p:cNvSpPr>
          <p:nvPr>
            <p:ph type="sldNum" sz="quarter" idx="12"/>
          </p:nvPr>
        </p:nvSpPr>
        <p:spPr/>
        <p:txBody>
          <a:bodyPr/>
          <a:lstStyle/>
          <a:p>
            <a:fld id="{71DF1FF4-8DED-4A43-BE30-738998D3F214}" type="slidenum">
              <a:rPr kumimoji="1" lang="ja-JP" altLang="en-US" smtClean="0"/>
              <a:t>‹#›</a:t>
            </a:fld>
            <a:endParaRPr kumimoji="1" lang="ja-JP" altLang="en-US"/>
          </a:p>
        </p:txBody>
      </p:sp>
    </p:spTree>
    <p:extLst>
      <p:ext uri="{BB962C8B-B14F-4D97-AF65-F5344CB8AC3E}">
        <p14:creationId xmlns:p14="http://schemas.microsoft.com/office/powerpoint/2010/main" val="11173090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9674EF6-3834-F74B-9BD7-C1F3B8C5E87D}"/>
              </a:ext>
            </a:extLst>
          </p:cNvPr>
          <p:cNvSpPr>
            <a:spLocks noGrp="1"/>
          </p:cNvSpPr>
          <p:nvPr>
            <p:ph type="dt" sz="half" idx="10"/>
          </p:nvPr>
        </p:nvSpPr>
        <p:spPr/>
        <p:txBody>
          <a:bodyPr/>
          <a:lstStyle/>
          <a:p>
            <a:fld id="{1377D2F6-2C21-5344-A2C7-F95CFDAD2CAC}" type="datetime1">
              <a:rPr kumimoji="1" lang="ja-JP" altLang="en-US" smtClean="0"/>
              <a:t>2019/9/25</a:t>
            </a:fld>
            <a:endParaRPr kumimoji="1" lang="ja-JP" altLang="en-US"/>
          </a:p>
        </p:txBody>
      </p:sp>
      <p:sp>
        <p:nvSpPr>
          <p:cNvPr id="3" name="フッター プレースホルダー 2">
            <a:extLst>
              <a:ext uri="{FF2B5EF4-FFF2-40B4-BE49-F238E27FC236}">
                <a16:creationId xmlns:a16="http://schemas.microsoft.com/office/drawing/2014/main" id="{4BF16A7F-766F-EF43-970F-6DAF3E86AB85}"/>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62FA13EC-AE42-2549-A882-17824FE841DF}"/>
              </a:ext>
            </a:extLst>
          </p:cNvPr>
          <p:cNvSpPr>
            <a:spLocks noGrp="1"/>
          </p:cNvSpPr>
          <p:nvPr>
            <p:ph type="sldNum" sz="quarter" idx="12"/>
          </p:nvPr>
        </p:nvSpPr>
        <p:spPr/>
        <p:txBody>
          <a:bodyPr/>
          <a:lstStyle/>
          <a:p>
            <a:fld id="{71DF1FF4-8DED-4A43-BE30-738998D3F214}" type="slidenum">
              <a:rPr kumimoji="1" lang="ja-JP" altLang="en-US" smtClean="0"/>
              <a:t>‹#›</a:t>
            </a:fld>
            <a:endParaRPr kumimoji="1" lang="ja-JP" altLang="en-US"/>
          </a:p>
        </p:txBody>
      </p:sp>
    </p:spTree>
    <p:extLst>
      <p:ext uri="{BB962C8B-B14F-4D97-AF65-F5344CB8AC3E}">
        <p14:creationId xmlns:p14="http://schemas.microsoft.com/office/powerpoint/2010/main" val="24793028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97461D4-456C-F340-AD4C-B3BB0EF4F0C5}"/>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F6172B0-11C0-744B-8CC9-6582D1A55A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1ED65D6-8BE9-1545-9770-EADC193EB9A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E1A1AFD4-7E25-A147-BD96-33E298BCAFED}"/>
              </a:ext>
            </a:extLst>
          </p:cNvPr>
          <p:cNvSpPr>
            <a:spLocks noGrp="1"/>
          </p:cNvSpPr>
          <p:nvPr>
            <p:ph type="dt" sz="half" idx="10"/>
          </p:nvPr>
        </p:nvSpPr>
        <p:spPr/>
        <p:txBody>
          <a:bodyPr/>
          <a:lstStyle/>
          <a:p>
            <a:fld id="{F771B763-8703-4346-98AF-028B3E2DFC9E}" type="datetime1">
              <a:rPr kumimoji="1" lang="ja-JP" altLang="en-US" smtClean="0"/>
              <a:t>2019/9/25</a:t>
            </a:fld>
            <a:endParaRPr kumimoji="1" lang="ja-JP" altLang="en-US"/>
          </a:p>
        </p:txBody>
      </p:sp>
      <p:sp>
        <p:nvSpPr>
          <p:cNvPr id="6" name="フッター プレースホルダー 5">
            <a:extLst>
              <a:ext uri="{FF2B5EF4-FFF2-40B4-BE49-F238E27FC236}">
                <a16:creationId xmlns:a16="http://schemas.microsoft.com/office/drawing/2014/main" id="{F2BB1002-632F-9F4A-B146-6C8F4753B76E}"/>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0E8B432-CEB4-C442-87CA-90776D658BA0}"/>
              </a:ext>
            </a:extLst>
          </p:cNvPr>
          <p:cNvSpPr>
            <a:spLocks noGrp="1"/>
          </p:cNvSpPr>
          <p:nvPr>
            <p:ph type="sldNum" sz="quarter" idx="12"/>
          </p:nvPr>
        </p:nvSpPr>
        <p:spPr/>
        <p:txBody>
          <a:bodyPr/>
          <a:lstStyle/>
          <a:p>
            <a:fld id="{71DF1FF4-8DED-4A43-BE30-738998D3F214}" type="slidenum">
              <a:rPr kumimoji="1" lang="ja-JP" altLang="en-US" smtClean="0"/>
              <a:t>‹#›</a:t>
            </a:fld>
            <a:endParaRPr kumimoji="1" lang="ja-JP" altLang="en-US"/>
          </a:p>
        </p:txBody>
      </p:sp>
    </p:spTree>
    <p:extLst>
      <p:ext uri="{BB962C8B-B14F-4D97-AF65-F5344CB8AC3E}">
        <p14:creationId xmlns:p14="http://schemas.microsoft.com/office/powerpoint/2010/main" val="36977183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FC65CD-7152-0B4B-98F3-931E4C68D33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337059D-2228-6144-AD86-63C8C31C51E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9E007CDA-A491-C140-95CF-805C48203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A01DF1C3-0172-1445-9980-C65DA33706FF}"/>
              </a:ext>
            </a:extLst>
          </p:cNvPr>
          <p:cNvSpPr>
            <a:spLocks noGrp="1"/>
          </p:cNvSpPr>
          <p:nvPr>
            <p:ph type="dt" sz="half" idx="10"/>
          </p:nvPr>
        </p:nvSpPr>
        <p:spPr/>
        <p:txBody>
          <a:bodyPr/>
          <a:lstStyle/>
          <a:p>
            <a:fld id="{B2AA4A51-98EA-1E43-B223-108CAE8D820A}" type="datetime1">
              <a:rPr kumimoji="1" lang="ja-JP" altLang="en-US" smtClean="0"/>
              <a:t>2019/9/25</a:t>
            </a:fld>
            <a:endParaRPr kumimoji="1" lang="ja-JP" altLang="en-US"/>
          </a:p>
        </p:txBody>
      </p:sp>
      <p:sp>
        <p:nvSpPr>
          <p:cNvPr id="6" name="フッター プレースホルダー 5">
            <a:extLst>
              <a:ext uri="{FF2B5EF4-FFF2-40B4-BE49-F238E27FC236}">
                <a16:creationId xmlns:a16="http://schemas.microsoft.com/office/drawing/2014/main" id="{C9FE84EE-E324-FF46-B9BD-5A2B2620E04F}"/>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CD46FFE-9F37-6B41-BC41-C6F17BDD1B02}"/>
              </a:ext>
            </a:extLst>
          </p:cNvPr>
          <p:cNvSpPr>
            <a:spLocks noGrp="1"/>
          </p:cNvSpPr>
          <p:nvPr>
            <p:ph type="sldNum" sz="quarter" idx="12"/>
          </p:nvPr>
        </p:nvSpPr>
        <p:spPr/>
        <p:txBody>
          <a:bodyPr/>
          <a:lstStyle/>
          <a:p>
            <a:fld id="{71DF1FF4-8DED-4A43-BE30-738998D3F214}" type="slidenum">
              <a:rPr kumimoji="1" lang="ja-JP" altLang="en-US" smtClean="0"/>
              <a:t>‹#›</a:t>
            </a:fld>
            <a:endParaRPr kumimoji="1" lang="ja-JP" altLang="en-US"/>
          </a:p>
        </p:txBody>
      </p:sp>
    </p:spTree>
    <p:extLst>
      <p:ext uri="{BB962C8B-B14F-4D97-AF65-F5344CB8AC3E}">
        <p14:creationId xmlns:p14="http://schemas.microsoft.com/office/powerpoint/2010/main" val="17451120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8013277-4437-FA4C-8BB3-DD9737006D9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5EC2FC2A-460A-D14B-8A62-1F60DC553E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A5273A9-0AF6-5B43-A341-53D369B6637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4A69B7A-3738-6445-918F-A644B97F2B32}" type="datetime1">
              <a:rPr kumimoji="1" lang="ja-JP" altLang="en-US" smtClean="0"/>
              <a:t>2019/9/25</a:t>
            </a:fld>
            <a:endParaRPr kumimoji="1" lang="ja-JP" altLang="en-US"/>
          </a:p>
        </p:txBody>
      </p:sp>
      <p:sp>
        <p:nvSpPr>
          <p:cNvPr id="5" name="フッター プレースホルダー 4">
            <a:extLst>
              <a:ext uri="{FF2B5EF4-FFF2-40B4-BE49-F238E27FC236}">
                <a16:creationId xmlns:a16="http://schemas.microsoft.com/office/drawing/2014/main" id="{5F31BD4E-28D6-8444-8B4B-59201F0F841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E1691F04-8535-E64F-A96B-517FB2FE411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1DF1FF4-8DED-4A43-BE30-738998D3F214}" type="slidenum">
              <a:rPr kumimoji="1" lang="ja-JP" altLang="en-US" smtClean="0"/>
              <a:t>‹#›</a:t>
            </a:fld>
            <a:endParaRPr kumimoji="1" lang="ja-JP" altLang="en-US"/>
          </a:p>
        </p:txBody>
      </p:sp>
    </p:spTree>
    <p:extLst>
      <p:ext uri="{BB962C8B-B14F-4D97-AF65-F5344CB8AC3E}">
        <p14:creationId xmlns:p14="http://schemas.microsoft.com/office/powerpoint/2010/main" val="2795213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4.png"/><Relationship Id="rId7" Type="http://schemas.openxmlformats.org/officeDocument/2006/relationships/image" Target="../media/image48.pn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png"/><Relationship Id="rId4" Type="http://schemas.openxmlformats.org/officeDocument/2006/relationships/image" Target="../media/image4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9.png"/><Relationship Id="rId4" Type="http://schemas.openxmlformats.org/officeDocument/2006/relationships/image" Target="../media/image48.png"/></Relationships>
</file>

<file path=ppt/slides/_rels/slide41.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2" Type="http://schemas.openxmlformats.org/officeDocument/2006/relationships/hyperlink" Target="https://www.statisticshowto.datasciencecentral.com/frechet-distribution/" TargetMode="Externa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hyperlink" Target="http://www.internationaljournalssrg.org/IJCE/2014/Volume1-Issue4/IJCE-V1I4P102.pdf" TargetMode="External"/><Relationship Id="rId2" Type="http://schemas.openxmlformats.org/officeDocument/2006/relationships/image" Target="../media/image64.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image" Target="../media/image65.png"/><Relationship Id="rId1" Type="http://schemas.openxmlformats.org/officeDocument/2006/relationships/slideLayout" Target="../slideLayouts/slideLayout2.xml"/><Relationship Id="rId4" Type="http://schemas.openxmlformats.org/officeDocument/2006/relationships/image" Target="../media/image67.png"/></Relationships>
</file>

<file path=ppt/slides/_rels/slide59.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3" Type="http://schemas.openxmlformats.org/officeDocument/2006/relationships/hyperlink" Target="https://mathtrain.jp/gamma" TargetMode="External"/><Relationship Id="rId2" Type="http://schemas.openxmlformats.org/officeDocument/2006/relationships/image" Target="../media/image7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45D20F8-4130-F240-BBF4-AF7796D84D46}"/>
              </a:ext>
            </a:extLst>
          </p:cNvPr>
          <p:cNvSpPr>
            <a:spLocks noGrp="1"/>
          </p:cNvSpPr>
          <p:nvPr>
            <p:ph type="ctrTitle"/>
          </p:nvPr>
        </p:nvSpPr>
        <p:spPr/>
        <p:txBody>
          <a:bodyPr/>
          <a:lstStyle/>
          <a:p>
            <a:r>
              <a:rPr kumimoji="1" lang="ja-JP" altLang="en-US"/>
              <a:t>技術、地理、貿易</a:t>
            </a:r>
          </a:p>
        </p:txBody>
      </p:sp>
      <p:sp>
        <p:nvSpPr>
          <p:cNvPr id="3" name="字幕 2">
            <a:extLst>
              <a:ext uri="{FF2B5EF4-FFF2-40B4-BE49-F238E27FC236}">
                <a16:creationId xmlns:a16="http://schemas.microsoft.com/office/drawing/2014/main" id="{4E45514B-5990-E34D-8D61-F07AE5E1BEE9}"/>
              </a:ext>
            </a:extLst>
          </p:cNvPr>
          <p:cNvSpPr>
            <a:spLocks noGrp="1"/>
          </p:cNvSpPr>
          <p:nvPr>
            <p:ph type="subTitle" idx="1"/>
          </p:nvPr>
        </p:nvSpPr>
        <p:spPr/>
        <p:txBody>
          <a:bodyPr/>
          <a:lstStyle/>
          <a:p>
            <a:r>
              <a:rPr lang="en" altLang="ja-JP" dirty="0" err="1"/>
              <a:t>Econometrica</a:t>
            </a:r>
            <a:r>
              <a:rPr lang="en" altLang="ja-JP" dirty="0"/>
              <a:t>, Vol. 70, No. 5 (September, 2002), 1741–1779 </a:t>
            </a:r>
          </a:p>
          <a:p>
            <a:r>
              <a:rPr lang="en" altLang="ja-JP" dirty="0"/>
              <a:t>TECHNOLOGY, GEOGRAPHY, AND TRADE </a:t>
            </a:r>
          </a:p>
          <a:p>
            <a:r>
              <a:rPr lang="en" altLang="ja-JP" dirty="0"/>
              <a:t>By Jonathan Eaton and Samuel </a:t>
            </a:r>
            <a:r>
              <a:rPr lang="en" altLang="ja-JP" dirty="0" err="1"/>
              <a:t>Kortum</a:t>
            </a:r>
            <a:r>
              <a:rPr lang="en" altLang="ja-JP" dirty="0"/>
              <a:t> </a:t>
            </a:r>
          </a:p>
          <a:p>
            <a:endParaRPr kumimoji="1" lang="ja-JP" altLang="en-US"/>
          </a:p>
        </p:txBody>
      </p:sp>
      <p:sp>
        <p:nvSpPr>
          <p:cNvPr id="4" name="スライド番号プレースホルダー 3">
            <a:extLst>
              <a:ext uri="{FF2B5EF4-FFF2-40B4-BE49-F238E27FC236}">
                <a16:creationId xmlns:a16="http://schemas.microsoft.com/office/drawing/2014/main" id="{16593938-B157-D045-B8E9-F773E0CC5F9D}"/>
              </a:ext>
            </a:extLst>
          </p:cNvPr>
          <p:cNvSpPr>
            <a:spLocks noGrp="1"/>
          </p:cNvSpPr>
          <p:nvPr>
            <p:ph type="sldNum" sz="quarter" idx="12"/>
          </p:nvPr>
        </p:nvSpPr>
        <p:spPr/>
        <p:txBody>
          <a:bodyPr/>
          <a:lstStyle/>
          <a:p>
            <a:fld id="{71DF1FF4-8DED-4A43-BE30-738998D3F214}" type="slidenum">
              <a:rPr kumimoji="1" lang="ja-JP" altLang="en-US" smtClean="0"/>
              <a:t>1</a:t>
            </a:fld>
            <a:endParaRPr kumimoji="1" lang="ja-JP" altLang="en-US"/>
          </a:p>
        </p:txBody>
      </p:sp>
    </p:spTree>
    <p:extLst>
      <p:ext uri="{BB962C8B-B14F-4D97-AF65-F5344CB8AC3E}">
        <p14:creationId xmlns:p14="http://schemas.microsoft.com/office/powerpoint/2010/main" val="7679339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47B5BC0-5DC0-7E45-86CF-DE9E1BAAA8EB}"/>
              </a:ext>
            </a:extLst>
          </p:cNvPr>
          <p:cNvSpPr>
            <a:spLocks noGrp="1"/>
          </p:cNvSpPr>
          <p:nvPr>
            <p:ph type="title"/>
          </p:nvPr>
        </p:nvSpPr>
        <p:spPr/>
        <p:txBody>
          <a:bodyPr/>
          <a:lstStyle/>
          <a:p>
            <a:r>
              <a:rPr kumimoji="1" lang="ja-JP" altLang="en-US"/>
              <a:t>貿易の実証</a:t>
            </a:r>
          </a:p>
        </p:txBody>
      </p:sp>
      <p:sp>
        <p:nvSpPr>
          <p:cNvPr id="3" name="コンテンツ プレースホルダー 2">
            <a:extLst>
              <a:ext uri="{FF2B5EF4-FFF2-40B4-BE49-F238E27FC236}">
                <a16:creationId xmlns:a16="http://schemas.microsoft.com/office/drawing/2014/main" id="{601E9928-9BCB-0F43-AD70-9C81258AD964}"/>
              </a:ext>
            </a:extLst>
          </p:cNvPr>
          <p:cNvSpPr>
            <a:spLocks noGrp="1"/>
          </p:cNvSpPr>
          <p:nvPr>
            <p:ph idx="1"/>
          </p:nvPr>
        </p:nvSpPr>
        <p:spPr/>
        <p:txBody>
          <a:bodyPr/>
          <a:lstStyle/>
          <a:p>
            <a:r>
              <a:rPr lang="ja-JP" altLang="en-US"/>
              <a:t>一握りの例外を除いて、リカード・モデルはこれまで貿易フローの実証分析の基礎ではなかった。恐らく、これは、リカード・モデルの標準的な定式化が、多くのデータの特徴（多数国、多数財、中間財貿易、地理的障壁）とつじつまが合わなかったためであろう。</a:t>
            </a:r>
          </a:p>
          <a:p>
            <a:r>
              <a:rPr kumimoji="1" lang="en-US" altLang="ja-JP" dirty="0"/>
              <a:t>(</a:t>
            </a:r>
            <a:r>
              <a:rPr kumimoji="1" lang="en-US" altLang="ja-JP" dirty="0" err="1"/>
              <a:t>i</a:t>
            </a:r>
            <a:r>
              <a:rPr kumimoji="1" lang="en-US" altLang="ja-JP" dirty="0"/>
              <a:t>) </a:t>
            </a:r>
            <a:r>
              <a:rPr kumimoji="1" lang="ja-JP" altLang="en-US"/>
              <a:t>重力モデリング、</a:t>
            </a:r>
            <a:r>
              <a:rPr kumimoji="1" lang="en-US" altLang="ja-JP" dirty="0"/>
              <a:t>(ii) </a:t>
            </a:r>
            <a:r>
              <a:rPr kumimoji="1" lang="ja-JP" altLang="en-US"/>
              <a:t>計算可能な一般均衡</a:t>
            </a:r>
            <a:r>
              <a:rPr kumimoji="1" lang="en-US" altLang="ja-JP" dirty="0"/>
              <a:t> (CGE) </a:t>
            </a:r>
            <a:r>
              <a:rPr kumimoji="1" lang="ja-JP" altLang="en-US"/>
              <a:t>モデル、</a:t>
            </a:r>
            <a:r>
              <a:rPr kumimoji="1" lang="en-US" altLang="ja-JP" dirty="0"/>
              <a:t>(iii) </a:t>
            </a:r>
            <a:r>
              <a:rPr kumimoji="1" lang="ja-JP" altLang="en-US"/>
              <a:t>ヘクシャー</a:t>
            </a:r>
            <a:r>
              <a:rPr kumimoji="1" lang="en-US" altLang="ja-JP" dirty="0"/>
              <a:t>=</a:t>
            </a:r>
            <a:r>
              <a:rPr kumimoji="1" lang="ja-JP" altLang="en-US"/>
              <a:t>オリーン</a:t>
            </a:r>
            <a:r>
              <a:rPr kumimoji="1" lang="en-US" altLang="ja-JP" dirty="0"/>
              <a:t>=</a:t>
            </a:r>
            <a:r>
              <a:rPr kumimoji="1" lang="ja-JP" altLang="en-US"/>
              <a:t>ヴァネク</a:t>
            </a:r>
            <a:r>
              <a:rPr kumimoji="1" lang="en-US" altLang="ja-JP" dirty="0"/>
              <a:t> (HOV) </a:t>
            </a:r>
            <a:r>
              <a:rPr kumimoji="1" lang="ja-JP" altLang="en-US"/>
              <a:t>の説明、がより実証的には用いられてきた。</a:t>
            </a:r>
            <a:endParaRPr kumimoji="1" lang="en-US" altLang="ja-JP" dirty="0"/>
          </a:p>
        </p:txBody>
      </p:sp>
      <p:sp>
        <p:nvSpPr>
          <p:cNvPr id="4" name="スライド番号プレースホルダー 3">
            <a:extLst>
              <a:ext uri="{FF2B5EF4-FFF2-40B4-BE49-F238E27FC236}">
                <a16:creationId xmlns:a16="http://schemas.microsoft.com/office/drawing/2014/main" id="{0139F845-4AEA-464B-BB16-215CA17BA636}"/>
              </a:ext>
            </a:extLst>
          </p:cNvPr>
          <p:cNvSpPr>
            <a:spLocks noGrp="1"/>
          </p:cNvSpPr>
          <p:nvPr>
            <p:ph type="sldNum" sz="quarter" idx="12"/>
          </p:nvPr>
        </p:nvSpPr>
        <p:spPr/>
        <p:txBody>
          <a:bodyPr/>
          <a:lstStyle/>
          <a:p>
            <a:fld id="{71DF1FF4-8DED-4A43-BE30-738998D3F214}" type="slidenum">
              <a:rPr kumimoji="1" lang="ja-JP" altLang="en-US" smtClean="0"/>
              <a:t>10</a:t>
            </a:fld>
            <a:endParaRPr kumimoji="1" lang="ja-JP" altLang="en-US"/>
          </a:p>
        </p:txBody>
      </p:sp>
    </p:spTree>
    <p:extLst>
      <p:ext uri="{BB962C8B-B14F-4D97-AF65-F5344CB8AC3E}">
        <p14:creationId xmlns:p14="http://schemas.microsoft.com/office/powerpoint/2010/main" val="22091050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01F45D-D03E-AD47-A738-D259A5435045}"/>
              </a:ext>
            </a:extLst>
          </p:cNvPr>
          <p:cNvSpPr>
            <a:spLocks noGrp="1"/>
          </p:cNvSpPr>
          <p:nvPr>
            <p:ph type="title"/>
          </p:nvPr>
        </p:nvSpPr>
        <p:spPr/>
        <p:txBody>
          <a:bodyPr>
            <a:normAutofit/>
          </a:bodyPr>
          <a:lstStyle/>
          <a:p>
            <a:r>
              <a:rPr lang="en-US" altLang="ja-JP" sz="3600" dirty="0"/>
              <a:t>2. </a:t>
            </a:r>
            <a:r>
              <a:rPr lang="en" altLang="ja-JP" sz="3600" dirty="0"/>
              <a:t>a model of technology, prices, and trade flows </a:t>
            </a:r>
            <a:endParaRPr kumimoji="1" lang="ja-JP" altLang="en-US" sz="3600"/>
          </a:p>
        </p:txBody>
      </p:sp>
      <p:sp>
        <p:nvSpPr>
          <p:cNvPr id="3" name="コンテンツ プレースホルダー 2">
            <a:extLst>
              <a:ext uri="{FF2B5EF4-FFF2-40B4-BE49-F238E27FC236}">
                <a16:creationId xmlns:a16="http://schemas.microsoft.com/office/drawing/2014/main" id="{A2D2878E-D4D7-8F4E-8153-5BD891682C2C}"/>
              </a:ext>
            </a:extLst>
          </p:cNvPr>
          <p:cNvSpPr>
            <a:spLocks noGrp="1"/>
          </p:cNvSpPr>
          <p:nvPr>
            <p:ph idx="1"/>
          </p:nvPr>
        </p:nvSpPr>
        <p:spPr/>
        <p:txBody>
          <a:bodyPr/>
          <a:lstStyle/>
          <a:p>
            <a:r>
              <a:rPr kumimoji="1" lang="ja-JP" altLang="en-US"/>
              <a:t>財</a:t>
            </a:r>
            <a:r>
              <a:rPr kumimoji="1" lang="en-US" altLang="ja-JP" dirty="0"/>
              <a:t>j</a:t>
            </a:r>
            <a:r>
              <a:rPr lang="ja-JP" altLang="en-US"/>
              <a:t>の生産に</a:t>
            </a:r>
            <a:r>
              <a:rPr kumimoji="1" lang="ja-JP" altLang="en-US"/>
              <a:t>ついての国</a:t>
            </a:r>
            <a:r>
              <a:rPr kumimoji="1" lang="en-US" altLang="ja-JP" dirty="0" err="1"/>
              <a:t>i</a:t>
            </a:r>
            <a:r>
              <a:rPr kumimoji="1" lang="ja-JP" altLang="en-US"/>
              <a:t>の効率性：</a:t>
            </a:r>
            <a:endParaRPr kumimoji="1" lang="en-US" altLang="ja-JP" dirty="0"/>
          </a:p>
          <a:p>
            <a:pPr lvl="1"/>
            <a:r>
              <a:rPr kumimoji="1" lang="ja-JP" altLang="en-US"/>
              <a:t>ここで、</a:t>
            </a:r>
            <a:r>
              <a:rPr kumimoji="1" lang="en-US" altLang="ja-JP" dirty="0"/>
              <a:t>j</a:t>
            </a:r>
            <a:r>
              <a:rPr kumimoji="1" lang="ja-JP" altLang="en-US"/>
              <a:t>は</a:t>
            </a:r>
            <a:r>
              <a:rPr lang="en-US" altLang="ja-JP" dirty="0"/>
              <a:t>[0, 1]</a:t>
            </a:r>
          </a:p>
          <a:p>
            <a:pPr lvl="1"/>
            <a:endParaRPr lang="en-US" altLang="ja-JP" dirty="0"/>
          </a:p>
          <a:p>
            <a:r>
              <a:rPr lang="ja-JP" altLang="en-US"/>
              <a:t>国</a:t>
            </a:r>
            <a:r>
              <a:rPr lang="en-US" altLang="ja-JP" dirty="0" err="1"/>
              <a:t>i</a:t>
            </a:r>
            <a:r>
              <a:rPr lang="ja-JP" altLang="en-US"/>
              <a:t>での</a:t>
            </a:r>
            <a:r>
              <a:rPr kumimoji="1" lang="ja-JP" altLang="en-US"/>
              <a:t>生産費用：</a:t>
            </a:r>
            <a:endParaRPr kumimoji="1" lang="en-US" altLang="ja-JP" dirty="0"/>
          </a:p>
          <a:p>
            <a:pPr lvl="1"/>
            <a:r>
              <a:rPr kumimoji="1" lang="ja-JP" altLang="en-US"/>
              <a:t>国</a:t>
            </a:r>
            <a:r>
              <a:rPr kumimoji="1" lang="en-US" altLang="ja-JP" dirty="0" err="1"/>
              <a:t>i</a:t>
            </a:r>
            <a:r>
              <a:rPr kumimoji="1" lang="ja-JP" altLang="en-US"/>
              <a:t>で財</a:t>
            </a:r>
            <a:r>
              <a:rPr kumimoji="1" lang="en-US" altLang="ja-JP" dirty="0"/>
              <a:t>j</a:t>
            </a:r>
            <a:r>
              <a:rPr kumimoji="1" lang="ja-JP" altLang="en-US"/>
              <a:t>を</a:t>
            </a:r>
            <a:r>
              <a:rPr kumimoji="1" lang="en-US" altLang="ja-JP" dirty="0"/>
              <a:t>1</a:t>
            </a:r>
            <a:r>
              <a:rPr kumimoji="1" lang="ja-JP" altLang="en-US"/>
              <a:t>単位生産する費用：</a:t>
            </a:r>
            <a:endParaRPr kumimoji="1" lang="en-US" altLang="ja-JP" dirty="0"/>
          </a:p>
          <a:p>
            <a:pPr lvl="1"/>
            <a:endParaRPr lang="en-US" altLang="ja-JP" dirty="0"/>
          </a:p>
          <a:p>
            <a:r>
              <a:rPr kumimoji="1" lang="ja-JP" altLang="en-US"/>
              <a:t>氷塊型輸送費用（国</a:t>
            </a:r>
            <a:r>
              <a:rPr kumimoji="1" lang="en-US" altLang="ja-JP" dirty="0" err="1"/>
              <a:t>i</a:t>
            </a:r>
            <a:r>
              <a:rPr kumimoji="1" lang="ja-JP" altLang="en-US"/>
              <a:t>から国</a:t>
            </a:r>
            <a:r>
              <a:rPr kumimoji="1" lang="en-US" altLang="ja-JP" dirty="0"/>
              <a:t>n</a:t>
            </a:r>
            <a:r>
              <a:rPr kumimoji="1" lang="ja-JP" altLang="en-US"/>
              <a:t>）</a:t>
            </a:r>
            <a:r>
              <a:rPr kumimoji="1" lang="en-US" altLang="ja-JP" dirty="0"/>
              <a:t>:</a:t>
            </a:r>
          </a:p>
          <a:p>
            <a:pPr lvl="1"/>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2DFBDAAC-B49E-8643-9C66-07D5731AFE4A}"/>
              </a:ext>
            </a:extLst>
          </p:cNvPr>
          <p:cNvSpPr>
            <a:spLocks noGrp="1"/>
          </p:cNvSpPr>
          <p:nvPr>
            <p:ph type="sldNum" sz="quarter" idx="12"/>
          </p:nvPr>
        </p:nvSpPr>
        <p:spPr/>
        <p:txBody>
          <a:bodyPr/>
          <a:lstStyle/>
          <a:p>
            <a:fld id="{71DF1FF4-8DED-4A43-BE30-738998D3F214}" type="slidenum">
              <a:rPr kumimoji="1" lang="ja-JP" altLang="en-US" smtClean="0"/>
              <a:t>11</a:t>
            </a:fld>
            <a:endParaRPr kumimoji="1" lang="ja-JP" altLang="en-US"/>
          </a:p>
        </p:txBody>
      </p:sp>
      <p:pic>
        <p:nvPicPr>
          <p:cNvPr id="6" name="図 5">
            <a:extLst>
              <a:ext uri="{FF2B5EF4-FFF2-40B4-BE49-F238E27FC236}">
                <a16:creationId xmlns:a16="http://schemas.microsoft.com/office/drawing/2014/main" id="{820141B5-36F7-604E-B856-8AE85C7ADAEA}"/>
              </a:ext>
            </a:extLst>
          </p:cNvPr>
          <p:cNvPicPr>
            <a:picLocks noChangeAspect="1"/>
          </p:cNvPicPr>
          <p:nvPr/>
        </p:nvPicPr>
        <p:blipFill>
          <a:blip r:embed="rId2"/>
          <a:stretch>
            <a:fillRect/>
          </a:stretch>
        </p:blipFill>
        <p:spPr>
          <a:xfrm>
            <a:off x="6751371" y="1555094"/>
            <a:ext cx="1144156" cy="736162"/>
          </a:xfrm>
          <a:prstGeom prst="rect">
            <a:avLst/>
          </a:prstGeom>
        </p:spPr>
      </p:pic>
      <p:pic>
        <p:nvPicPr>
          <p:cNvPr id="7" name="図 6">
            <a:extLst>
              <a:ext uri="{FF2B5EF4-FFF2-40B4-BE49-F238E27FC236}">
                <a16:creationId xmlns:a16="http://schemas.microsoft.com/office/drawing/2014/main" id="{10025573-D51E-2B41-83B9-E1736ABBB74B}"/>
              </a:ext>
            </a:extLst>
          </p:cNvPr>
          <p:cNvPicPr>
            <a:picLocks noChangeAspect="1"/>
          </p:cNvPicPr>
          <p:nvPr/>
        </p:nvPicPr>
        <p:blipFill>
          <a:blip r:embed="rId3"/>
          <a:stretch>
            <a:fillRect/>
          </a:stretch>
        </p:blipFill>
        <p:spPr>
          <a:xfrm>
            <a:off x="4062167" y="2949396"/>
            <a:ext cx="520343" cy="608537"/>
          </a:xfrm>
          <a:prstGeom prst="rect">
            <a:avLst/>
          </a:prstGeom>
        </p:spPr>
      </p:pic>
      <p:pic>
        <p:nvPicPr>
          <p:cNvPr id="8" name="図 7">
            <a:extLst>
              <a:ext uri="{FF2B5EF4-FFF2-40B4-BE49-F238E27FC236}">
                <a16:creationId xmlns:a16="http://schemas.microsoft.com/office/drawing/2014/main" id="{46661A1D-6209-F349-8A73-C8C0628CA6CF}"/>
              </a:ext>
            </a:extLst>
          </p:cNvPr>
          <p:cNvPicPr>
            <a:picLocks noChangeAspect="1"/>
          </p:cNvPicPr>
          <p:nvPr/>
        </p:nvPicPr>
        <p:blipFill>
          <a:blip r:embed="rId4"/>
          <a:stretch>
            <a:fillRect/>
          </a:stretch>
        </p:blipFill>
        <p:spPr>
          <a:xfrm>
            <a:off x="5832539" y="3328821"/>
            <a:ext cx="2062988" cy="736781"/>
          </a:xfrm>
          <a:prstGeom prst="rect">
            <a:avLst/>
          </a:prstGeom>
        </p:spPr>
      </p:pic>
      <p:pic>
        <p:nvPicPr>
          <p:cNvPr id="9" name="図 8">
            <a:extLst>
              <a:ext uri="{FF2B5EF4-FFF2-40B4-BE49-F238E27FC236}">
                <a16:creationId xmlns:a16="http://schemas.microsoft.com/office/drawing/2014/main" id="{C4D66B95-A4FA-634D-8A84-A56DBE661A30}"/>
              </a:ext>
            </a:extLst>
          </p:cNvPr>
          <p:cNvPicPr>
            <a:picLocks noChangeAspect="1"/>
          </p:cNvPicPr>
          <p:nvPr/>
        </p:nvPicPr>
        <p:blipFill>
          <a:blip r:embed="rId5"/>
          <a:stretch>
            <a:fillRect/>
          </a:stretch>
        </p:blipFill>
        <p:spPr>
          <a:xfrm>
            <a:off x="6339199" y="4212415"/>
            <a:ext cx="1968499" cy="708660"/>
          </a:xfrm>
          <a:prstGeom prst="rect">
            <a:avLst/>
          </a:prstGeom>
        </p:spPr>
      </p:pic>
    </p:spTree>
    <p:extLst>
      <p:ext uri="{BB962C8B-B14F-4D97-AF65-F5344CB8AC3E}">
        <p14:creationId xmlns:p14="http://schemas.microsoft.com/office/powerpoint/2010/main" val="22242175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2461645-A5F4-644C-A21F-BF89568153A0}"/>
              </a:ext>
            </a:extLst>
          </p:cNvPr>
          <p:cNvSpPr>
            <a:spLocks noGrp="1"/>
          </p:cNvSpPr>
          <p:nvPr>
            <p:ph type="title"/>
          </p:nvPr>
        </p:nvSpPr>
        <p:spPr/>
        <p:txBody>
          <a:bodyPr/>
          <a:lstStyle/>
          <a:p>
            <a:r>
              <a:rPr kumimoji="1" lang="ja-JP" altLang="en-US"/>
              <a:t>輸入価格決定</a:t>
            </a:r>
          </a:p>
        </p:txBody>
      </p:sp>
      <p:sp>
        <p:nvSpPr>
          <p:cNvPr id="3" name="コンテンツ プレースホルダー 2">
            <a:extLst>
              <a:ext uri="{FF2B5EF4-FFF2-40B4-BE49-F238E27FC236}">
                <a16:creationId xmlns:a16="http://schemas.microsoft.com/office/drawing/2014/main" id="{C38597BC-E481-8545-83A2-7C616F3A63BE}"/>
              </a:ext>
            </a:extLst>
          </p:cNvPr>
          <p:cNvSpPr>
            <a:spLocks noGrp="1"/>
          </p:cNvSpPr>
          <p:nvPr>
            <p:ph idx="1"/>
          </p:nvPr>
        </p:nvSpPr>
        <p:spPr/>
        <p:txBody>
          <a:bodyPr/>
          <a:lstStyle/>
          <a:p>
            <a:r>
              <a:rPr lang="ja-JP" altLang="en-US"/>
              <a:t>国</a:t>
            </a:r>
            <a:r>
              <a:rPr lang="en-US" altLang="ja-JP" dirty="0" err="1"/>
              <a:t>i</a:t>
            </a:r>
            <a:r>
              <a:rPr lang="ja-JP" altLang="en-US"/>
              <a:t>で生産した財</a:t>
            </a:r>
            <a:r>
              <a:rPr lang="en-US" altLang="ja-JP" dirty="0"/>
              <a:t>j</a:t>
            </a:r>
            <a:r>
              <a:rPr lang="ja-JP" altLang="en-US"/>
              <a:t>を国</a:t>
            </a:r>
            <a:r>
              <a:rPr lang="en-US" altLang="ja-JP" dirty="0"/>
              <a:t>n</a:t>
            </a:r>
            <a:r>
              <a:rPr lang="ja-JP" altLang="en-US"/>
              <a:t>に輸送した時の価格</a:t>
            </a:r>
            <a:endParaRPr lang="en-US" altLang="ja-JP" dirty="0"/>
          </a:p>
          <a:p>
            <a:endParaRPr lang="en-US" altLang="ja-JP" dirty="0"/>
          </a:p>
          <a:p>
            <a:endParaRPr lang="en-US" altLang="ja-JP" dirty="0"/>
          </a:p>
          <a:p>
            <a:endParaRPr lang="en-US" altLang="ja-JP" dirty="0"/>
          </a:p>
          <a:p>
            <a:pPr marL="0" indent="0">
              <a:buNone/>
            </a:pPr>
            <a:endParaRPr lang="en-US" altLang="ja-JP" dirty="0"/>
          </a:p>
          <a:p>
            <a:r>
              <a:rPr lang="ja-JP" altLang="en-US"/>
              <a:t>完全競争を仮定</a:t>
            </a:r>
            <a:endParaRPr lang="en-US" altLang="ja-JP" dirty="0"/>
          </a:p>
          <a:p>
            <a:r>
              <a:rPr lang="ja-JP" altLang="en-US"/>
              <a:t>国</a:t>
            </a:r>
            <a:r>
              <a:rPr lang="en-US" altLang="ja-JP" dirty="0"/>
              <a:t>n</a:t>
            </a:r>
            <a:r>
              <a:rPr lang="ja-JP" altLang="en-US"/>
              <a:t>は最も安い輸入先の国を選択する</a:t>
            </a:r>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78457256-0F3A-1443-AE33-5206EDB12D7E}"/>
              </a:ext>
            </a:extLst>
          </p:cNvPr>
          <p:cNvSpPr>
            <a:spLocks noGrp="1"/>
          </p:cNvSpPr>
          <p:nvPr>
            <p:ph type="sldNum" sz="quarter" idx="12"/>
          </p:nvPr>
        </p:nvSpPr>
        <p:spPr/>
        <p:txBody>
          <a:bodyPr/>
          <a:lstStyle/>
          <a:p>
            <a:fld id="{71DF1FF4-8DED-4A43-BE30-738998D3F214}" type="slidenum">
              <a:rPr kumimoji="1" lang="ja-JP" altLang="en-US" smtClean="0"/>
              <a:t>12</a:t>
            </a:fld>
            <a:endParaRPr kumimoji="1" lang="ja-JP" altLang="en-US"/>
          </a:p>
        </p:txBody>
      </p:sp>
      <p:pic>
        <p:nvPicPr>
          <p:cNvPr id="5" name="図 4">
            <a:extLst>
              <a:ext uri="{FF2B5EF4-FFF2-40B4-BE49-F238E27FC236}">
                <a16:creationId xmlns:a16="http://schemas.microsoft.com/office/drawing/2014/main" id="{4E810220-688E-D64B-9E0D-7E3FE691BAC4}"/>
              </a:ext>
            </a:extLst>
          </p:cNvPr>
          <p:cNvPicPr>
            <a:picLocks noChangeAspect="1"/>
          </p:cNvPicPr>
          <p:nvPr/>
        </p:nvPicPr>
        <p:blipFill>
          <a:blip r:embed="rId2"/>
          <a:stretch>
            <a:fillRect/>
          </a:stretch>
        </p:blipFill>
        <p:spPr>
          <a:xfrm>
            <a:off x="2228700" y="2548799"/>
            <a:ext cx="5968063" cy="1170585"/>
          </a:xfrm>
          <a:prstGeom prst="rect">
            <a:avLst/>
          </a:prstGeom>
        </p:spPr>
      </p:pic>
      <p:sp>
        <p:nvSpPr>
          <p:cNvPr id="6" name="右中かっこ 5">
            <a:extLst>
              <a:ext uri="{FF2B5EF4-FFF2-40B4-BE49-F238E27FC236}">
                <a16:creationId xmlns:a16="http://schemas.microsoft.com/office/drawing/2014/main" id="{0E9EF32B-822B-344D-95B6-8B6C677E84CA}"/>
              </a:ext>
            </a:extLst>
          </p:cNvPr>
          <p:cNvSpPr/>
          <p:nvPr/>
        </p:nvSpPr>
        <p:spPr>
          <a:xfrm rot="5400000">
            <a:off x="6599856" y="3202042"/>
            <a:ext cx="306080" cy="131379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右中かっこ 6">
            <a:extLst>
              <a:ext uri="{FF2B5EF4-FFF2-40B4-BE49-F238E27FC236}">
                <a16:creationId xmlns:a16="http://schemas.microsoft.com/office/drawing/2014/main" id="{44E0485C-439A-474F-9791-97004B5F8D13}"/>
              </a:ext>
            </a:extLst>
          </p:cNvPr>
          <p:cNvSpPr/>
          <p:nvPr/>
        </p:nvSpPr>
        <p:spPr>
          <a:xfrm rot="5400000">
            <a:off x="7650237" y="3557244"/>
            <a:ext cx="306082" cy="58201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B8838DE9-433D-7B4C-B6A6-104D80D5D213}"/>
              </a:ext>
            </a:extLst>
          </p:cNvPr>
          <p:cNvSpPr txBox="1"/>
          <p:nvPr/>
        </p:nvSpPr>
        <p:spPr>
          <a:xfrm>
            <a:off x="6138040" y="4146916"/>
            <a:ext cx="1107996" cy="369332"/>
          </a:xfrm>
          <a:prstGeom prst="rect">
            <a:avLst/>
          </a:prstGeom>
          <a:noFill/>
        </p:spPr>
        <p:txBody>
          <a:bodyPr wrap="none" rtlCol="0">
            <a:spAutoFit/>
          </a:bodyPr>
          <a:lstStyle/>
          <a:p>
            <a:r>
              <a:rPr kumimoji="1" lang="ja-JP" altLang="en-US"/>
              <a:t>生産費用</a:t>
            </a:r>
          </a:p>
        </p:txBody>
      </p:sp>
      <p:sp>
        <p:nvSpPr>
          <p:cNvPr id="9" name="テキスト ボックス 8">
            <a:extLst>
              <a:ext uri="{FF2B5EF4-FFF2-40B4-BE49-F238E27FC236}">
                <a16:creationId xmlns:a16="http://schemas.microsoft.com/office/drawing/2014/main" id="{49EDB8F1-F149-0B49-B7FB-369F4AEA83C5}"/>
              </a:ext>
            </a:extLst>
          </p:cNvPr>
          <p:cNvSpPr txBox="1"/>
          <p:nvPr/>
        </p:nvSpPr>
        <p:spPr>
          <a:xfrm>
            <a:off x="7409793" y="4136231"/>
            <a:ext cx="1402948" cy="369332"/>
          </a:xfrm>
          <a:prstGeom prst="rect">
            <a:avLst/>
          </a:prstGeom>
          <a:noFill/>
        </p:spPr>
        <p:txBody>
          <a:bodyPr wrap="none" rtlCol="0">
            <a:spAutoFit/>
          </a:bodyPr>
          <a:lstStyle/>
          <a:p>
            <a:r>
              <a:rPr lang="ja-JP" altLang="en-US"/>
              <a:t>輸送</a:t>
            </a:r>
            <a:r>
              <a:rPr kumimoji="1" lang="ja-JP" altLang="en-US"/>
              <a:t>費用</a:t>
            </a:r>
            <a:r>
              <a:rPr kumimoji="1" lang="en-US" altLang="ja-JP" dirty="0"/>
              <a:t>&gt;1</a:t>
            </a:r>
            <a:endParaRPr kumimoji="1" lang="ja-JP" altLang="en-US"/>
          </a:p>
        </p:txBody>
      </p:sp>
      <p:pic>
        <p:nvPicPr>
          <p:cNvPr id="10" name="図 9">
            <a:extLst>
              <a:ext uri="{FF2B5EF4-FFF2-40B4-BE49-F238E27FC236}">
                <a16:creationId xmlns:a16="http://schemas.microsoft.com/office/drawing/2014/main" id="{32FFDAF8-407A-0344-A746-1273B4195D7F}"/>
              </a:ext>
            </a:extLst>
          </p:cNvPr>
          <p:cNvPicPr>
            <a:picLocks noChangeAspect="1"/>
          </p:cNvPicPr>
          <p:nvPr/>
        </p:nvPicPr>
        <p:blipFill>
          <a:blip r:embed="rId3"/>
          <a:stretch>
            <a:fillRect/>
          </a:stretch>
        </p:blipFill>
        <p:spPr>
          <a:xfrm>
            <a:off x="1499693" y="5386766"/>
            <a:ext cx="7825610" cy="714795"/>
          </a:xfrm>
          <a:prstGeom prst="rect">
            <a:avLst/>
          </a:prstGeom>
        </p:spPr>
      </p:pic>
      <p:sp>
        <p:nvSpPr>
          <p:cNvPr id="11" name="テキスト ボックス 10">
            <a:extLst>
              <a:ext uri="{FF2B5EF4-FFF2-40B4-BE49-F238E27FC236}">
                <a16:creationId xmlns:a16="http://schemas.microsoft.com/office/drawing/2014/main" id="{C5FF9EBB-83B5-C147-B063-542247B9ED2E}"/>
              </a:ext>
            </a:extLst>
          </p:cNvPr>
          <p:cNvSpPr txBox="1"/>
          <p:nvPr/>
        </p:nvSpPr>
        <p:spPr>
          <a:xfrm>
            <a:off x="6470270" y="6224478"/>
            <a:ext cx="2140330" cy="369332"/>
          </a:xfrm>
          <a:prstGeom prst="rect">
            <a:avLst/>
          </a:prstGeom>
          <a:noFill/>
        </p:spPr>
        <p:txBody>
          <a:bodyPr wrap="none" rtlCol="0">
            <a:spAutoFit/>
          </a:bodyPr>
          <a:lstStyle/>
          <a:p>
            <a:r>
              <a:rPr kumimoji="1" lang="ja-JP" altLang="en-US"/>
              <a:t>ここで、</a:t>
            </a:r>
            <a:r>
              <a:rPr kumimoji="1" lang="en-US" altLang="ja-JP" dirty="0"/>
              <a:t>N=</a:t>
            </a:r>
            <a:r>
              <a:rPr kumimoji="1" lang="ja-JP" altLang="en-US"/>
              <a:t>国の数</a:t>
            </a:r>
          </a:p>
        </p:txBody>
      </p:sp>
      <p:sp>
        <p:nvSpPr>
          <p:cNvPr id="12" name="右中かっこ 11">
            <a:extLst>
              <a:ext uri="{FF2B5EF4-FFF2-40B4-BE49-F238E27FC236}">
                <a16:creationId xmlns:a16="http://schemas.microsoft.com/office/drawing/2014/main" id="{547D1F7F-5027-FB4E-BAFD-E0523AC95A79}"/>
              </a:ext>
            </a:extLst>
          </p:cNvPr>
          <p:cNvSpPr/>
          <p:nvPr/>
        </p:nvSpPr>
        <p:spPr>
          <a:xfrm rot="5400000">
            <a:off x="3598403" y="5628898"/>
            <a:ext cx="257332" cy="1081413"/>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3" name="正方形/長方形 12">
            <a:extLst>
              <a:ext uri="{FF2B5EF4-FFF2-40B4-BE49-F238E27FC236}">
                <a16:creationId xmlns:a16="http://schemas.microsoft.com/office/drawing/2014/main" id="{27021649-5591-334A-837E-30F4E7458E97}"/>
              </a:ext>
            </a:extLst>
          </p:cNvPr>
          <p:cNvSpPr/>
          <p:nvPr/>
        </p:nvSpPr>
        <p:spPr>
          <a:xfrm>
            <a:off x="2349333" y="6311900"/>
            <a:ext cx="2464136" cy="369332"/>
          </a:xfrm>
          <a:prstGeom prst="rect">
            <a:avLst/>
          </a:prstGeom>
        </p:spPr>
        <p:txBody>
          <a:bodyPr wrap="none">
            <a:spAutoFit/>
          </a:bodyPr>
          <a:lstStyle/>
          <a:p>
            <a:r>
              <a:rPr lang="ja-JP" altLang="en-US"/>
              <a:t>国</a:t>
            </a:r>
            <a:r>
              <a:rPr lang="en-US" altLang="ja-JP" dirty="0"/>
              <a:t>n</a:t>
            </a:r>
            <a:r>
              <a:rPr lang="ja-JP" altLang="en-US"/>
              <a:t>における財</a:t>
            </a:r>
            <a:r>
              <a:rPr lang="en-US" altLang="ja-JP" dirty="0"/>
              <a:t>j</a:t>
            </a:r>
            <a:r>
              <a:rPr lang="ja-JP" altLang="en-US"/>
              <a:t>の価格</a:t>
            </a:r>
          </a:p>
        </p:txBody>
      </p:sp>
    </p:spTree>
    <p:extLst>
      <p:ext uri="{BB962C8B-B14F-4D97-AF65-F5344CB8AC3E}">
        <p14:creationId xmlns:p14="http://schemas.microsoft.com/office/powerpoint/2010/main" val="39311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E8D4AD-F9B8-DF47-B26D-018274490250}"/>
              </a:ext>
            </a:extLst>
          </p:cNvPr>
          <p:cNvSpPr>
            <a:spLocks noGrp="1"/>
          </p:cNvSpPr>
          <p:nvPr>
            <p:ph type="title"/>
          </p:nvPr>
        </p:nvSpPr>
        <p:spPr/>
        <p:txBody>
          <a:bodyPr/>
          <a:lstStyle/>
          <a:p>
            <a:r>
              <a:rPr kumimoji="1" lang="en-US" altLang="ja-JP" dirty="0"/>
              <a:t>CES</a:t>
            </a:r>
            <a:r>
              <a:rPr kumimoji="1" lang="ja-JP" altLang="en-US"/>
              <a:t>目的関数</a:t>
            </a:r>
          </a:p>
        </p:txBody>
      </p:sp>
      <p:sp>
        <p:nvSpPr>
          <p:cNvPr id="4" name="スライド番号プレースホルダー 3">
            <a:extLst>
              <a:ext uri="{FF2B5EF4-FFF2-40B4-BE49-F238E27FC236}">
                <a16:creationId xmlns:a16="http://schemas.microsoft.com/office/drawing/2014/main" id="{E8D038DF-6551-F045-A762-8E78F3D4A989}"/>
              </a:ext>
            </a:extLst>
          </p:cNvPr>
          <p:cNvSpPr>
            <a:spLocks noGrp="1"/>
          </p:cNvSpPr>
          <p:nvPr>
            <p:ph type="sldNum" sz="quarter" idx="12"/>
          </p:nvPr>
        </p:nvSpPr>
        <p:spPr/>
        <p:txBody>
          <a:bodyPr/>
          <a:lstStyle/>
          <a:p>
            <a:fld id="{71DF1FF4-8DED-4A43-BE30-738998D3F214}" type="slidenum">
              <a:rPr kumimoji="1" lang="ja-JP" altLang="en-US" smtClean="0"/>
              <a:t>13</a:t>
            </a:fld>
            <a:endParaRPr kumimoji="1" lang="ja-JP" altLang="en-US"/>
          </a:p>
        </p:txBody>
      </p:sp>
      <p:pic>
        <p:nvPicPr>
          <p:cNvPr id="5" name="図 4">
            <a:extLst>
              <a:ext uri="{FF2B5EF4-FFF2-40B4-BE49-F238E27FC236}">
                <a16:creationId xmlns:a16="http://schemas.microsoft.com/office/drawing/2014/main" id="{6E918E70-381E-9045-A3BD-DC19672872EF}"/>
              </a:ext>
            </a:extLst>
          </p:cNvPr>
          <p:cNvPicPr>
            <a:picLocks noChangeAspect="1"/>
          </p:cNvPicPr>
          <p:nvPr/>
        </p:nvPicPr>
        <p:blipFill>
          <a:blip r:embed="rId2"/>
          <a:stretch>
            <a:fillRect/>
          </a:stretch>
        </p:blipFill>
        <p:spPr>
          <a:xfrm>
            <a:off x="1013515" y="1870075"/>
            <a:ext cx="8410570" cy="1683798"/>
          </a:xfrm>
          <a:prstGeom prst="rect">
            <a:avLst/>
          </a:prstGeom>
        </p:spPr>
      </p:pic>
      <p:sp>
        <p:nvSpPr>
          <p:cNvPr id="6" name="右中かっこ 5">
            <a:extLst>
              <a:ext uri="{FF2B5EF4-FFF2-40B4-BE49-F238E27FC236}">
                <a16:creationId xmlns:a16="http://schemas.microsoft.com/office/drawing/2014/main" id="{808D05EC-F776-3A45-A308-503CC4B0BA40}"/>
              </a:ext>
            </a:extLst>
          </p:cNvPr>
          <p:cNvSpPr/>
          <p:nvPr/>
        </p:nvSpPr>
        <p:spPr>
          <a:xfrm rot="5400000">
            <a:off x="5503911" y="2880113"/>
            <a:ext cx="255503" cy="1180922"/>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54B5458E-C16B-024D-96AE-5317572DFB0B}"/>
              </a:ext>
            </a:extLst>
          </p:cNvPr>
          <p:cNvSpPr txBox="1"/>
          <p:nvPr/>
        </p:nvSpPr>
        <p:spPr>
          <a:xfrm>
            <a:off x="4871920" y="3733260"/>
            <a:ext cx="1813317" cy="461665"/>
          </a:xfrm>
          <a:prstGeom prst="rect">
            <a:avLst/>
          </a:prstGeom>
          <a:noFill/>
        </p:spPr>
        <p:txBody>
          <a:bodyPr wrap="none" rtlCol="0">
            <a:spAutoFit/>
          </a:bodyPr>
          <a:lstStyle/>
          <a:p>
            <a:r>
              <a:rPr kumimoji="1" lang="ja-JP" altLang="en-US" sz="2400"/>
              <a:t>財</a:t>
            </a:r>
            <a:r>
              <a:rPr kumimoji="1" lang="en-US" altLang="ja-JP" sz="2400" dirty="0"/>
              <a:t>j</a:t>
            </a:r>
            <a:r>
              <a:rPr kumimoji="1" lang="ja-JP" altLang="en-US" sz="2400"/>
              <a:t>の購入量</a:t>
            </a:r>
          </a:p>
        </p:txBody>
      </p:sp>
      <p:pic>
        <p:nvPicPr>
          <p:cNvPr id="8" name="図 7">
            <a:extLst>
              <a:ext uri="{FF2B5EF4-FFF2-40B4-BE49-F238E27FC236}">
                <a16:creationId xmlns:a16="http://schemas.microsoft.com/office/drawing/2014/main" id="{F9BD3530-4563-FF4C-AE87-DDF7FD41E528}"/>
              </a:ext>
            </a:extLst>
          </p:cNvPr>
          <p:cNvPicPr>
            <a:picLocks noChangeAspect="1"/>
          </p:cNvPicPr>
          <p:nvPr/>
        </p:nvPicPr>
        <p:blipFill>
          <a:blip r:embed="rId3"/>
          <a:stretch>
            <a:fillRect/>
          </a:stretch>
        </p:blipFill>
        <p:spPr>
          <a:xfrm>
            <a:off x="3887099" y="4364089"/>
            <a:ext cx="1819222" cy="870063"/>
          </a:xfrm>
          <a:prstGeom prst="rect">
            <a:avLst/>
          </a:prstGeom>
        </p:spPr>
      </p:pic>
      <p:sp>
        <p:nvSpPr>
          <p:cNvPr id="9" name="テキスト ボックス 8">
            <a:extLst>
              <a:ext uri="{FF2B5EF4-FFF2-40B4-BE49-F238E27FC236}">
                <a16:creationId xmlns:a16="http://schemas.microsoft.com/office/drawing/2014/main" id="{16FE9D0B-FFA7-814F-A958-B2C8E71C939D}"/>
              </a:ext>
            </a:extLst>
          </p:cNvPr>
          <p:cNvSpPr txBox="1"/>
          <p:nvPr/>
        </p:nvSpPr>
        <p:spPr>
          <a:xfrm>
            <a:off x="1240221" y="4564922"/>
            <a:ext cx="2646878" cy="584775"/>
          </a:xfrm>
          <a:prstGeom prst="rect">
            <a:avLst/>
          </a:prstGeom>
          <a:noFill/>
        </p:spPr>
        <p:txBody>
          <a:bodyPr wrap="none" rtlCol="0">
            <a:spAutoFit/>
          </a:bodyPr>
          <a:lstStyle/>
          <a:p>
            <a:r>
              <a:rPr kumimoji="1" lang="ja-JP" altLang="en-US" sz="3200"/>
              <a:t>代替の弾力性</a:t>
            </a:r>
          </a:p>
        </p:txBody>
      </p:sp>
      <p:sp>
        <p:nvSpPr>
          <p:cNvPr id="10" name="テキスト ボックス 9">
            <a:extLst>
              <a:ext uri="{FF2B5EF4-FFF2-40B4-BE49-F238E27FC236}">
                <a16:creationId xmlns:a16="http://schemas.microsoft.com/office/drawing/2014/main" id="{98701C85-E073-E34B-8F5E-2CA2EA164AF6}"/>
              </a:ext>
            </a:extLst>
          </p:cNvPr>
          <p:cNvSpPr txBox="1"/>
          <p:nvPr/>
        </p:nvSpPr>
        <p:spPr>
          <a:xfrm>
            <a:off x="1157360" y="6241459"/>
            <a:ext cx="4875053" cy="369332"/>
          </a:xfrm>
          <a:prstGeom prst="rect">
            <a:avLst/>
          </a:prstGeom>
          <a:noFill/>
        </p:spPr>
        <p:txBody>
          <a:bodyPr wrap="none" rtlCol="0">
            <a:spAutoFit/>
          </a:bodyPr>
          <a:lstStyle/>
          <a:p>
            <a:r>
              <a:rPr lang="ja-JP" altLang="en-US"/>
              <a:t>国</a:t>
            </a:r>
            <a:r>
              <a:rPr lang="en-US" altLang="ja-JP" dirty="0"/>
              <a:t>n</a:t>
            </a:r>
            <a:r>
              <a:rPr lang="ja-JP" altLang="en-US"/>
              <a:t>の総支出の制約のもとで、</a:t>
            </a:r>
            <a:r>
              <a:rPr lang="en-US" altLang="ja-JP" dirty="0"/>
              <a:t>U</a:t>
            </a:r>
            <a:r>
              <a:rPr lang="ja-JP" altLang="en-US"/>
              <a:t>を最大化する</a:t>
            </a:r>
            <a:endParaRPr kumimoji="1" lang="ja-JP" altLang="en-US"/>
          </a:p>
        </p:txBody>
      </p:sp>
      <p:pic>
        <p:nvPicPr>
          <p:cNvPr id="11" name="図 10">
            <a:extLst>
              <a:ext uri="{FF2B5EF4-FFF2-40B4-BE49-F238E27FC236}">
                <a16:creationId xmlns:a16="http://schemas.microsoft.com/office/drawing/2014/main" id="{91E84D41-7AF0-C34F-82D0-CFBC4942AC86}"/>
              </a:ext>
            </a:extLst>
          </p:cNvPr>
          <p:cNvPicPr>
            <a:picLocks noChangeAspect="1"/>
          </p:cNvPicPr>
          <p:nvPr/>
        </p:nvPicPr>
        <p:blipFill>
          <a:blip r:embed="rId4"/>
          <a:stretch>
            <a:fillRect/>
          </a:stretch>
        </p:blipFill>
        <p:spPr>
          <a:xfrm>
            <a:off x="3727408" y="5312699"/>
            <a:ext cx="903889" cy="766007"/>
          </a:xfrm>
          <a:prstGeom prst="rect">
            <a:avLst/>
          </a:prstGeom>
        </p:spPr>
      </p:pic>
      <p:sp>
        <p:nvSpPr>
          <p:cNvPr id="12" name="正方形/長方形 11">
            <a:extLst>
              <a:ext uri="{FF2B5EF4-FFF2-40B4-BE49-F238E27FC236}">
                <a16:creationId xmlns:a16="http://schemas.microsoft.com/office/drawing/2014/main" id="{2F9D16E3-73E4-CF4D-BD0D-773E7EC1C8C0}"/>
              </a:ext>
            </a:extLst>
          </p:cNvPr>
          <p:cNvSpPr/>
          <p:nvPr/>
        </p:nvSpPr>
        <p:spPr>
          <a:xfrm>
            <a:off x="1192060" y="5403316"/>
            <a:ext cx="2743200" cy="584775"/>
          </a:xfrm>
          <a:prstGeom prst="rect">
            <a:avLst/>
          </a:prstGeom>
        </p:spPr>
        <p:txBody>
          <a:bodyPr wrap="square">
            <a:spAutoFit/>
          </a:bodyPr>
          <a:lstStyle/>
          <a:p>
            <a:r>
              <a:rPr lang="ja-JP" altLang="en-US" sz="3200"/>
              <a:t>国</a:t>
            </a:r>
            <a:r>
              <a:rPr lang="en-US" altLang="ja-JP" sz="3200" dirty="0"/>
              <a:t>n</a:t>
            </a:r>
            <a:r>
              <a:rPr lang="ja-JP" altLang="en-US" sz="3200"/>
              <a:t>の総支出</a:t>
            </a:r>
          </a:p>
        </p:txBody>
      </p:sp>
    </p:spTree>
    <p:extLst>
      <p:ext uri="{BB962C8B-B14F-4D97-AF65-F5344CB8AC3E}">
        <p14:creationId xmlns:p14="http://schemas.microsoft.com/office/powerpoint/2010/main" val="35622640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E69F0C5-B78A-494D-BE17-1D5FF51FA8A8}"/>
              </a:ext>
            </a:extLst>
          </p:cNvPr>
          <p:cNvSpPr>
            <a:spLocks noGrp="1"/>
          </p:cNvSpPr>
          <p:nvPr>
            <p:ph type="title"/>
          </p:nvPr>
        </p:nvSpPr>
        <p:spPr/>
        <p:txBody>
          <a:bodyPr/>
          <a:lstStyle/>
          <a:p>
            <a:r>
              <a:rPr lang="en-US" altLang="ja-JP" dirty="0"/>
              <a:t>2.1.</a:t>
            </a:r>
            <a:r>
              <a:rPr lang="ja-JP" altLang="en-US"/>
              <a:t> </a:t>
            </a:r>
            <a:r>
              <a:rPr lang="en" altLang="ja-JP" dirty="0"/>
              <a:t>Technology </a:t>
            </a:r>
            <a:endParaRPr kumimoji="1" lang="ja-JP" altLang="en-US"/>
          </a:p>
        </p:txBody>
      </p:sp>
      <p:sp>
        <p:nvSpPr>
          <p:cNvPr id="3" name="コンテンツ プレースホルダー 2">
            <a:extLst>
              <a:ext uri="{FF2B5EF4-FFF2-40B4-BE49-F238E27FC236}">
                <a16:creationId xmlns:a16="http://schemas.microsoft.com/office/drawing/2014/main" id="{0A6FA9F9-021E-DD4E-AEC9-7B185FE657D9}"/>
              </a:ext>
            </a:extLst>
          </p:cNvPr>
          <p:cNvSpPr>
            <a:spLocks noGrp="1"/>
          </p:cNvSpPr>
          <p:nvPr>
            <p:ph idx="1"/>
          </p:nvPr>
        </p:nvSpPr>
        <p:spPr/>
        <p:txBody>
          <a:bodyPr/>
          <a:lstStyle/>
          <a:p>
            <a:r>
              <a:rPr kumimoji="1" lang="ja-JP" altLang="en-US"/>
              <a:t>財</a:t>
            </a:r>
            <a:r>
              <a:rPr kumimoji="1" lang="en-US" altLang="ja-JP" dirty="0"/>
              <a:t>j</a:t>
            </a:r>
            <a:r>
              <a:rPr kumimoji="1" lang="ja-JP" altLang="en-US"/>
              <a:t>を生産する上での国</a:t>
            </a:r>
            <a:r>
              <a:rPr kumimoji="1" lang="en-US" altLang="ja-JP" dirty="0" err="1"/>
              <a:t>i</a:t>
            </a:r>
            <a:r>
              <a:rPr kumimoji="1" lang="ja-JP" altLang="en-US"/>
              <a:t>の効率性が実現したもの：</a:t>
            </a:r>
            <a:endParaRPr kumimoji="1" lang="en-US" altLang="ja-JP" dirty="0"/>
          </a:p>
          <a:p>
            <a:pPr lvl="1"/>
            <a:r>
              <a:rPr kumimoji="1" lang="ja-JP" altLang="en-US"/>
              <a:t>確率変数</a:t>
            </a:r>
            <a:endParaRPr kumimoji="1" lang="en-US" altLang="ja-JP" dirty="0"/>
          </a:p>
          <a:p>
            <a:pPr lvl="1"/>
            <a:endParaRPr lang="en-US" altLang="ja-JP" dirty="0"/>
          </a:p>
          <a:p>
            <a:pPr lvl="1"/>
            <a:endParaRPr kumimoji="1" lang="en-US" altLang="ja-JP" dirty="0"/>
          </a:p>
          <a:p>
            <a:r>
              <a:rPr lang="ja-JP" altLang="en-US"/>
              <a:t>確率変数</a:t>
            </a:r>
            <a:r>
              <a:rPr lang="en-US" altLang="ja-JP" dirty="0"/>
              <a:t>Zi</a:t>
            </a:r>
            <a:r>
              <a:rPr lang="ja-JP" altLang="en-US"/>
              <a:t>は、国毎に異なる確率分布から引かれる</a:t>
            </a:r>
            <a:endParaRPr kumimoji="1" lang="ja-JP" altLang="en-US"/>
          </a:p>
        </p:txBody>
      </p:sp>
      <p:sp>
        <p:nvSpPr>
          <p:cNvPr id="4" name="スライド番号プレースホルダー 3">
            <a:extLst>
              <a:ext uri="{FF2B5EF4-FFF2-40B4-BE49-F238E27FC236}">
                <a16:creationId xmlns:a16="http://schemas.microsoft.com/office/drawing/2014/main" id="{F721165C-0CAF-2849-B7C7-07DE25B3ACEB}"/>
              </a:ext>
            </a:extLst>
          </p:cNvPr>
          <p:cNvSpPr>
            <a:spLocks noGrp="1"/>
          </p:cNvSpPr>
          <p:nvPr>
            <p:ph type="sldNum" sz="quarter" idx="12"/>
          </p:nvPr>
        </p:nvSpPr>
        <p:spPr/>
        <p:txBody>
          <a:bodyPr/>
          <a:lstStyle/>
          <a:p>
            <a:fld id="{71DF1FF4-8DED-4A43-BE30-738998D3F214}" type="slidenum">
              <a:rPr kumimoji="1" lang="ja-JP" altLang="en-US" smtClean="0"/>
              <a:t>14</a:t>
            </a:fld>
            <a:endParaRPr kumimoji="1" lang="ja-JP" altLang="en-US"/>
          </a:p>
        </p:txBody>
      </p:sp>
      <p:pic>
        <p:nvPicPr>
          <p:cNvPr id="5" name="図 4">
            <a:extLst>
              <a:ext uri="{FF2B5EF4-FFF2-40B4-BE49-F238E27FC236}">
                <a16:creationId xmlns:a16="http://schemas.microsoft.com/office/drawing/2014/main" id="{538A6769-0435-4C41-8EAF-5E13CB1AC2EC}"/>
              </a:ext>
            </a:extLst>
          </p:cNvPr>
          <p:cNvPicPr>
            <a:picLocks noChangeAspect="1"/>
          </p:cNvPicPr>
          <p:nvPr/>
        </p:nvPicPr>
        <p:blipFill>
          <a:blip r:embed="rId2"/>
          <a:stretch>
            <a:fillRect/>
          </a:stretch>
        </p:blipFill>
        <p:spPr>
          <a:xfrm>
            <a:off x="2908472" y="2269696"/>
            <a:ext cx="698307" cy="658855"/>
          </a:xfrm>
          <a:prstGeom prst="rect">
            <a:avLst/>
          </a:prstGeom>
        </p:spPr>
      </p:pic>
      <p:pic>
        <p:nvPicPr>
          <p:cNvPr id="6" name="図 5">
            <a:extLst>
              <a:ext uri="{FF2B5EF4-FFF2-40B4-BE49-F238E27FC236}">
                <a16:creationId xmlns:a16="http://schemas.microsoft.com/office/drawing/2014/main" id="{4950EB30-C088-CD42-900C-593765755E15}"/>
              </a:ext>
            </a:extLst>
          </p:cNvPr>
          <p:cNvPicPr>
            <a:picLocks noChangeAspect="1"/>
          </p:cNvPicPr>
          <p:nvPr/>
        </p:nvPicPr>
        <p:blipFill>
          <a:blip r:embed="rId3"/>
          <a:stretch>
            <a:fillRect/>
          </a:stretch>
        </p:blipFill>
        <p:spPr>
          <a:xfrm>
            <a:off x="1421028" y="4001295"/>
            <a:ext cx="7673545" cy="1275322"/>
          </a:xfrm>
          <a:prstGeom prst="rect">
            <a:avLst/>
          </a:prstGeom>
        </p:spPr>
      </p:pic>
      <p:sp>
        <p:nvSpPr>
          <p:cNvPr id="7" name="テキスト ボックス 6">
            <a:extLst>
              <a:ext uri="{FF2B5EF4-FFF2-40B4-BE49-F238E27FC236}">
                <a16:creationId xmlns:a16="http://schemas.microsoft.com/office/drawing/2014/main" id="{52B3FA4E-0E65-304B-ABAF-ECB7339EC590}"/>
              </a:ext>
            </a:extLst>
          </p:cNvPr>
          <p:cNvSpPr txBox="1"/>
          <p:nvPr/>
        </p:nvSpPr>
        <p:spPr>
          <a:xfrm>
            <a:off x="1779799" y="5620325"/>
            <a:ext cx="6519734" cy="646331"/>
          </a:xfrm>
          <a:prstGeom prst="rect">
            <a:avLst/>
          </a:prstGeom>
          <a:noFill/>
        </p:spPr>
        <p:txBody>
          <a:bodyPr wrap="none" rtlCol="0">
            <a:spAutoFit/>
          </a:bodyPr>
          <a:lstStyle/>
          <a:p>
            <a:r>
              <a:rPr kumimoji="1" lang="ja-JP" altLang="en-US" sz="3600"/>
              <a:t>国</a:t>
            </a:r>
            <a:r>
              <a:rPr kumimoji="1" lang="en-US" altLang="ja-JP" sz="3600" dirty="0" err="1"/>
              <a:t>i</a:t>
            </a:r>
            <a:r>
              <a:rPr kumimoji="1" lang="ja-JP" altLang="en-US" sz="3600"/>
              <a:t>で</a:t>
            </a:r>
            <a:r>
              <a:rPr kumimoji="1" lang="en-US" altLang="ja-JP" sz="3600" dirty="0"/>
              <a:t>z</a:t>
            </a:r>
            <a:r>
              <a:rPr lang="ja-JP" altLang="en-US" sz="3600"/>
              <a:t>下回る効率性の財の割合</a:t>
            </a:r>
            <a:endParaRPr kumimoji="1" lang="ja-JP" altLang="en-US" sz="3600"/>
          </a:p>
        </p:txBody>
      </p:sp>
    </p:spTree>
    <p:extLst>
      <p:ext uri="{BB962C8B-B14F-4D97-AF65-F5344CB8AC3E}">
        <p14:creationId xmlns:p14="http://schemas.microsoft.com/office/powerpoint/2010/main" val="36663664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02B06A-439E-0342-AAD7-ADFDAC4232B3}"/>
              </a:ext>
            </a:extLst>
          </p:cNvPr>
          <p:cNvSpPr>
            <a:spLocks noGrp="1"/>
          </p:cNvSpPr>
          <p:nvPr>
            <p:ph type="title"/>
          </p:nvPr>
        </p:nvSpPr>
        <p:spPr/>
        <p:txBody>
          <a:bodyPr/>
          <a:lstStyle/>
          <a:p>
            <a:r>
              <a:rPr kumimoji="1" lang="ja-JP" altLang="en-US"/>
              <a:t>費用</a:t>
            </a:r>
          </a:p>
        </p:txBody>
      </p:sp>
      <p:sp>
        <p:nvSpPr>
          <p:cNvPr id="3" name="コンテンツ プレースホルダー 2">
            <a:extLst>
              <a:ext uri="{FF2B5EF4-FFF2-40B4-BE49-F238E27FC236}">
                <a16:creationId xmlns:a16="http://schemas.microsoft.com/office/drawing/2014/main" id="{6ECAE183-AA64-6C4D-B492-458553D16553}"/>
              </a:ext>
            </a:extLst>
          </p:cNvPr>
          <p:cNvSpPr>
            <a:spLocks noGrp="1"/>
          </p:cNvSpPr>
          <p:nvPr>
            <p:ph idx="1"/>
          </p:nvPr>
        </p:nvSpPr>
        <p:spPr>
          <a:xfrm>
            <a:off x="838200" y="1825625"/>
            <a:ext cx="10515600" cy="2703195"/>
          </a:xfrm>
        </p:spPr>
        <p:txBody>
          <a:bodyPr/>
          <a:lstStyle/>
          <a:p>
            <a:r>
              <a:rPr kumimoji="1" lang="ja-JP" altLang="en-US"/>
              <a:t>式</a:t>
            </a:r>
            <a:r>
              <a:rPr kumimoji="1" lang="en-US" altLang="ja-JP" dirty="0"/>
              <a:t>(1)</a:t>
            </a:r>
            <a:r>
              <a:rPr kumimoji="1" lang="ja-JP" altLang="en-US"/>
              <a:t>より国</a:t>
            </a:r>
            <a:r>
              <a:rPr kumimoji="1" lang="en-US" altLang="ja-JP" dirty="0"/>
              <a:t>n</a:t>
            </a:r>
            <a:r>
              <a:rPr kumimoji="1" lang="ja-JP" altLang="en-US"/>
              <a:t>で国</a:t>
            </a:r>
            <a:r>
              <a:rPr kumimoji="1" lang="en-US" altLang="ja-JP" dirty="0" err="1"/>
              <a:t>i</a:t>
            </a:r>
            <a:r>
              <a:rPr kumimoji="1" lang="ja-JP" altLang="en-US"/>
              <a:t>から財を購入する時の費用</a:t>
            </a:r>
            <a:endParaRPr kumimoji="1" lang="en-US" altLang="ja-JP" dirty="0"/>
          </a:p>
          <a:p>
            <a:endParaRPr lang="en-US" altLang="ja-JP" dirty="0"/>
          </a:p>
          <a:p>
            <a:endParaRPr kumimoji="1" lang="en-US" altLang="ja-JP" dirty="0"/>
          </a:p>
          <a:p>
            <a:endParaRPr lang="en-US" altLang="ja-JP" dirty="0"/>
          </a:p>
          <a:p>
            <a:r>
              <a:rPr kumimoji="1" lang="ja-JP" altLang="en-US"/>
              <a:t>式</a:t>
            </a:r>
            <a:r>
              <a:rPr kumimoji="1" lang="en-US" altLang="ja-JP" dirty="0"/>
              <a:t>(2)</a:t>
            </a:r>
            <a:r>
              <a:rPr kumimoji="1" lang="ja-JP" altLang="en-US"/>
              <a:t>より最低価格</a:t>
            </a:r>
          </a:p>
        </p:txBody>
      </p:sp>
      <p:sp>
        <p:nvSpPr>
          <p:cNvPr id="4" name="スライド番号プレースホルダー 3">
            <a:extLst>
              <a:ext uri="{FF2B5EF4-FFF2-40B4-BE49-F238E27FC236}">
                <a16:creationId xmlns:a16="http://schemas.microsoft.com/office/drawing/2014/main" id="{60FA5340-ABDC-7C4C-ACC0-03FC47DCFBAB}"/>
              </a:ext>
            </a:extLst>
          </p:cNvPr>
          <p:cNvSpPr>
            <a:spLocks noGrp="1"/>
          </p:cNvSpPr>
          <p:nvPr>
            <p:ph type="sldNum" sz="quarter" idx="12"/>
          </p:nvPr>
        </p:nvSpPr>
        <p:spPr/>
        <p:txBody>
          <a:bodyPr/>
          <a:lstStyle/>
          <a:p>
            <a:fld id="{71DF1FF4-8DED-4A43-BE30-738998D3F214}" type="slidenum">
              <a:rPr kumimoji="1" lang="ja-JP" altLang="en-US" smtClean="0"/>
              <a:t>15</a:t>
            </a:fld>
            <a:endParaRPr kumimoji="1" lang="ja-JP" altLang="en-US"/>
          </a:p>
        </p:txBody>
      </p:sp>
      <p:pic>
        <p:nvPicPr>
          <p:cNvPr id="5" name="図 4">
            <a:extLst>
              <a:ext uri="{FF2B5EF4-FFF2-40B4-BE49-F238E27FC236}">
                <a16:creationId xmlns:a16="http://schemas.microsoft.com/office/drawing/2014/main" id="{F719039C-65C2-3C4D-84F6-9843FE2143DD}"/>
              </a:ext>
            </a:extLst>
          </p:cNvPr>
          <p:cNvPicPr>
            <a:picLocks noChangeAspect="1"/>
          </p:cNvPicPr>
          <p:nvPr/>
        </p:nvPicPr>
        <p:blipFill>
          <a:blip r:embed="rId2"/>
          <a:stretch>
            <a:fillRect/>
          </a:stretch>
        </p:blipFill>
        <p:spPr>
          <a:xfrm>
            <a:off x="2617470" y="2401934"/>
            <a:ext cx="4932861" cy="1022944"/>
          </a:xfrm>
          <a:prstGeom prst="rect">
            <a:avLst/>
          </a:prstGeom>
        </p:spPr>
      </p:pic>
      <p:pic>
        <p:nvPicPr>
          <p:cNvPr id="6" name="図 5">
            <a:extLst>
              <a:ext uri="{FF2B5EF4-FFF2-40B4-BE49-F238E27FC236}">
                <a16:creationId xmlns:a16="http://schemas.microsoft.com/office/drawing/2014/main" id="{315A960A-79E2-1945-A10D-FE051A3A584C}"/>
              </a:ext>
            </a:extLst>
          </p:cNvPr>
          <p:cNvPicPr>
            <a:picLocks noChangeAspect="1"/>
          </p:cNvPicPr>
          <p:nvPr/>
        </p:nvPicPr>
        <p:blipFill>
          <a:blip r:embed="rId3"/>
          <a:stretch>
            <a:fillRect/>
          </a:stretch>
        </p:blipFill>
        <p:spPr>
          <a:xfrm>
            <a:off x="1424396" y="4528820"/>
            <a:ext cx="9779000" cy="1092200"/>
          </a:xfrm>
          <a:prstGeom prst="rect">
            <a:avLst/>
          </a:prstGeom>
        </p:spPr>
      </p:pic>
    </p:spTree>
    <p:extLst>
      <p:ext uri="{BB962C8B-B14F-4D97-AF65-F5344CB8AC3E}">
        <p14:creationId xmlns:p14="http://schemas.microsoft.com/office/powerpoint/2010/main" val="3677104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6F0C252-9F0F-C749-A240-4B6078E0192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F8DACCD5-060F-ED49-9FEB-E280DD84160C}"/>
              </a:ext>
            </a:extLst>
          </p:cNvPr>
          <p:cNvSpPr>
            <a:spLocks noGrp="1"/>
          </p:cNvSpPr>
          <p:nvPr>
            <p:ph idx="1"/>
          </p:nvPr>
        </p:nvSpPr>
        <p:spPr/>
        <p:txBody>
          <a:bodyPr/>
          <a:lstStyle/>
          <a:p>
            <a:r>
              <a:rPr kumimoji="1" lang="ja-JP" altLang="en-US"/>
              <a:t>国</a:t>
            </a:r>
            <a:r>
              <a:rPr kumimoji="1" lang="en-US" altLang="ja-JP" dirty="0" err="1"/>
              <a:t>i</a:t>
            </a:r>
            <a:r>
              <a:rPr kumimoji="1" lang="ja-JP" altLang="en-US"/>
              <a:t>の価格が最安で国</a:t>
            </a:r>
            <a:r>
              <a:rPr kumimoji="1" lang="en-US" altLang="ja-JP" dirty="0"/>
              <a:t>n</a:t>
            </a:r>
            <a:r>
              <a:rPr kumimoji="1" lang="ja-JP" altLang="en-US"/>
              <a:t>が国</a:t>
            </a:r>
            <a:r>
              <a:rPr kumimoji="1" lang="en-US" altLang="ja-JP" dirty="0" err="1"/>
              <a:t>i</a:t>
            </a:r>
            <a:r>
              <a:rPr kumimoji="1" lang="ja-JP" altLang="en-US"/>
              <a:t>から購入する尤度</a:t>
            </a:r>
          </a:p>
        </p:txBody>
      </p:sp>
      <p:sp>
        <p:nvSpPr>
          <p:cNvPr id="4" name="スライド番号プレースホルダー 3">
            <a:extLst>
              <a:ext uri="{FF2B5EF4-FFF2-40B4-BE49-F238E27FC236}">
                <a16:creationId xmlns:a16="http://schemas.microsoft.com/office/drawing/2014/main" id="{4988A440-3086-6B4E-ADF6-A2A8AEB86EC1}"/>
              </a:ext>
            </a:extLst>
          </p:cNvPr>
          <p:cNvSpPr>
            <a:spLocks noGrp="1"/>
          </p:cNvSpPr>
          <p:nvPr>
            <p:ph type="sldNum" sz="quarter" idx="12"/>
          </p:nvPr>
        </p:nvSpPr>
        <p:spPr/>
        <p:txBody>
          <a:bodyPr/>
          <a:lstStyle/>
          <a:p>
            <a:fld id="{71DF1FF4-8DED-4A43-BE30-738998D3F214}" type="slidenum">
              <a:rPr kumimoji="1" lang="ja-JP" altLang="en-US" smtClean="0"/>
              <a:t>16</a:t>
            </a:fld>
            <a:endParaRPr kumimoji="1" lang="ja-JP" altLang="en-US"/>
          </a:p>
        </p:txBody>
      </p:sp>
      <p:pic>
        <p:nvPicPr>
          <p:cNvPr id="5" name="図 4">
            <a:extLst>
              <a:ext uri="{FF2B5EF4-FFF2-40B4-BE49-F238E27FC236}">
                <a16:creationId xmlns:a16="http://schemas.microsoft.com/office/drawing/2014/main" id="{0C1EEE78-5F87-5E40-9498-66D1D9E09493}"/>
              </a:ext>
            </a:extLst>
          </p:cNvPr>
          <p:cNvPicPr>
            <a:picLocks noChangeAspect="1"/>
          </p:cNvPicPr>
          <p:nvPr/>
        </p:nvPicPr>
        <p:blipFill>
          <a:blip r:embed="rId2"/>
          <a:stretch>
            <a:fillRect/>
          </a:stretch>
        </p:blipFill>
        <p:spPr>
          <a:xfrm>
            <a:off x="8471990" y="1646238"/>
            <a:ext cx="1607940" cy="1073224"/>
          </a:xfrm>
          <a:prstGeom prst="rect">
            <a:avLst/>
          </a:prstGeom>
        </p:spPr>
      </p:pic>
    </p:spTree>
    <p:extLst>
      <p:ext uri="{BB962C8B-B14F-4D97-AF65-F5344CB8AC3E}">
        <p14:creationId xmlns:p14="http://schemas.microsoft.com/office/powerpoint/2010/main" val="10735519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1CA828-2C9F-9E49-A87A-5477B7B1F50B}"/>
              </a:ext>
            </a:extLst>
          </p:cNvPr>
          <p:cNvSpPr>
            <a:spLocks noGrp="1"/>
          </p:cNvSpPr>
          <p:nvPr>
            <p:ph type="title"/>
          </p:nvPr>
        </p:nvSpPr>
        <p:spPr/>
        <p:txBody>
          <a:bodyPr/>
          <a:lstStyle/>
          <a:p>
            <a:r>
              <a:rPr lang="ja-JP" altLang="en-US"/>
              <a:t>効率性</a:t>
            </a:r>
            <a:r>
              <a:rPr lang="en-US" altLang="ja-JP" dirty="0"/>
              <a:t>z</a:t>
            </a:r>
            <a:r>
              <a:rPr lang="ja-JP" altLang="en-US"/>
              <a:t>の分布</a:t>
            </a:r>
            <a:endParaRPr kumimoji="1" lang="ja-JP" altLang="en-US"/>
          </a:p>
        </p:txBody>
      </p:sp>
      <p:sp>
        <p:nvSpPr>
          <p:cNvPr id="3" name="コンテンツ プレースホルダー 2">
            <a:extLst>
              <a:ext uri="{FF2B5EF4-FFF2-40B4-BE49-F238E27FC236}">
                <a16:creationId xmlns:a16="http://schemas.microsoft.com/office/drawing/2014/main" id="{947ABA85-32B8-214B-9E68-1C6DBC703049}"/>
              </a:ext>
            </a:extLst>
          </p:cNvPr>
          <p:cNvSpPr>
            <a:spLocks noGrp="1"/>
          </p:cNvSpPr>
          <p:nvPr>
            <p:ph idx="1"/>
          </p:nvPr>
        </p:nvSpPr>
        <p:spPr/>
        <p:txBody>
          <a:bodyPr/>
          <a:lstStyle/>
          <a:p>
            <a:r>
              <a:rPr kumimoji="1" lang="ja-JP" altLang="en-US"/>
              <a:t>効率性</a:t>
            </a:r>
            <a:r>
              <a:rPr kumimoji="1" lang="en-US" altLang="ja-JP" dirty="0"/>
              <a:t>z</a:t>
            </a:r>
            <a:r>
              <a:rPr kumimoji="1" lang="ja-JP" altLang="en-US"/>
              <a:t>の分布</a:t>
            </a:r>
            <a:r>
              <a:rPr lang="ja-JP" altLang="en-US"/>
              <a:t>がフレシェ分布</a:t>
            </a:r>
            <a:r>
              <a:rPr kumimoji="1" lang="ja-JP" altLang="en-US"/>
              <a:t>に従うと仮定</a:t>
            </a:r>
          </a:p>
        </p:txBody>
      </p:sp>
      <p:sp>
        <p:nvSpPr>
          <p:cNvPr id="4" name="スライド番号プレースホルダー 3">
            <a:extLst>
              <a:ext uri="{FF2B5EF4-FFF2-40B4-BE49-F238E27FC236}">
                <a16:creationId xmlns:a16="http://schemas.microsoft.com/office/drawing/2014/main" id="{F3912901-252E-F84E-B6BF-419383AB6452}"/>
              </a:ext>
            </a:extLst>
          </p:cNvPr>
          <p:cNvSpPr>
            <a:spLocks noGrp="1"/>
          </p:cNvSpPr>
          <p:nvPr>
            <p:ph type="sldNum" sz="quarter" idx="12"/>
          </p:nvPr>
        </p:nvSpPr>
        <p:spPr/>
        <p:txBody>
          <a:bodyPr/>
          <a:lstStyle/>
          <a:p>
            <a:fld id="{71DF1FF4-8DED-4A43-BE30-738998D3F214}" type="slidenum">
              <a:rPr kumimoji="1" lang="ja-JP" altLang="en-US" smtClean="0"/>
              <a:t>17</a:t>
            </a:fld>
            <a:endParaRPr kumimoji="1" lang="ja-JP" altLang="en-US"/>
          </a:p>
        </p:txBody>
      </p:sp>
      <p:pic>
        <p:nvPicPr>
          <p:cNvPr id="5" name="図 4">
            <a:extLst>
              <a:ext uri="{FF2B5EF4-FFF2-40B4-BE49-F238E27FC236}">
                <a16:creationId xmlns:a16="http://schemas.microsoft.com/office/drawing/2014/main" id="{32B86E97-2EE1-BA42-8BDB-17B08D1CF449}"/>
              </a:ext>
            </a:extLst>
          </p:cNvPr>
          <p:cNvPicPr>
            <a:picLocks noChangeAspect="1"/>
          </p:cNvPicPr>
          <p:nvPr/>
        </p:nvPicPr>
        <p:blipFill>
          <a:blip r:embed="rId2"/>
          <a:stretch>
            <a:fillRect/>
          </a:stretch>
        </p:blipFill>
        <p:spPr>
          <a:xfrm>
            <a:off x="2063931" y="2440317"/>
            <a:ext cx="6792686" cy="2421228"/>
          </a:xfrm>
          <a:prstGeom prst="rect">
            <a:avLst/>
          </a:prstGeom>
        </p:spPr>
      </p:pic>
      <p:sp>
        <p:nvSpPr>
          <p:cNvPr id="6" name="テキスト ボックス 5">
            <a:extLst>
              <a:ext uri="{FF2B5EF4-FFF2-40B4-BE49-F238E27FC236}">
                <a16:creationId xmlns:a16="http://schemas.microsoft.com/office/drawing/2014/main" id="{A404D8AA-964F-4D4F-8554-10923F762348}"/>
              </a:ext>
            </a:extLst>
          </p:cNvPr>
          <p:cNvSpPr txBox="1"/>
          <p:nvPr/>
        </p:nvSpPr>
        <p:spPr>
          <a:xfrm>
            <a:off x="287382" y="5153917"/>
            <a:ext cx="11325497" cy="954107"/>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2800"/>
              <a:t>ここで、</a:t>
            </a:r>
            <a:r>
              <a:rPr kumimoji="1" lang="en-US" altLang="ja-JP" sz="2800" dirty="0"/>
              <a:t>T</a:t>
            </a:r>
            <a:r>
              <a:rPr kumimoji="1" lang="ja-JP" altLang="en-US" sz="2800"/>
              <a:t>は分布の場所を決めるパラメータ（各国ごとに異なる）</a:t>
            </a:r>
            <a:endParaRPr kumimoji="1" lang="en-US" altLang="ja-JP" sz="2800" dirty="0"/>
          </a:p>
          <a:p>
            <a:pPr marL="457200" indent="-457200">
              <a:buFont typeface="Arial" panose="020B0604020202020204" pitchFamily="34" charset="0"/>
              <a:buChar char="•"/>
            </a:pPr>
            <a:r>
              <a:rPr lang="ja-JP" altLang="en-US" sz="2800"/>
              <a:t>また、パラメータ</a:t>
            </a:r>
            <a:r>
              <a:rPr lang="en-US" altLang="ja-JP" sz="2800" dirty="0" err="1"/>
              <a:t>θ</a:t>
            </a:r>
            <a:r>
              <a:rPr lang="ja-JP" altLang="en-US" sz="2800"/>
              <a:t>が大きいほど、分散が小さくなる（世界共通）。</a:t>
            </a:r>
            <a:endParaRPr kumimoji="1" lang="ja-JP" altLang="en-US" sz="2800"/>
          </a:p>
        </p:txBody>
      </p:sp>
    </p:spTree>
    <p:extLst>
      <p:ext uri="{BB962C8B-B14F-4D97-AF65-F5344CB8AC3E}">
        <p14:creationId xmlns:p14="http://schemas.microsoft.com/office/powerpoint/2010/main" val="5852492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141F2B-0F4B-8D4E-BD80-94FA927E7408}"/>
              </a:ext>
            </a:extLst>
          </p:cNvPr>
          <p:cNvSpPr>
            <a:spLocks noGrp="1"/>
          </p:cNvSpPr>
          <p:nvPr>
            <p:ph type="title"/>
          </p:nvPr>
        </p:nvSpPr>
        <p:spPr/>
        <p:txBody>
          <a:bodyPr/>
          <a:lstStyle/>
          <a:p>
            <a:r>
              <a:rPr kumimoji="1" lang="ja-JP" altLang="en-US"/>
              <a:t>分布パラメータの特性</a:t>
            </a:r>
          </a:p>
        </p:txBody>
      </p:sp>
      <p:sp>
        <p:nvSpPr>
          <p:cNvPr id="3" name="コンテンツ プレースホルダー 2">
            <a:extLst>
              <a:ext uri="{FF2B5EF4-FFF2-40B4-BE49-F238E27FC236}">
                <a16:creationId xmlns:a16="http://schemas.microsoft.com/office/drawing/2014/main" id="{184639D2-2916-A04E-9814-6CDD86D4C891}"/>
              </a:ext>
            </a:extLst>
          </p:cNvPr>
          <p:cNvSpPr>
            <a:spLocks noGrp="1"/>
          </p:cNvSpPr>
          <p:nvPr>
            <p:ph idx="1"/>
          </p:nvPr>
        </p:nvSpPr>
        <p:spPr/>
        <p:txBody>
          <a:bodyPr/>
          <a:lstStyle/>
          <a:p>
            <a:r>
              <a:rPr kumimoji="1" lang="ja-JP" altLang="en-US"/>
              <a:t>効率性</a:t>
            </a:r>
            <a:r>
              <a:rPr kumimoji="1" lang="en-US" altLang="ja-JP" dirty="0"/>
              <a:t>Z</a:t>
            </a:r>
            <a:r>
              <a:rPr kumimoji="1" lang="ja-JP" altLang="en-US"/>
              <a:t>の幾何平均</a:t>
            </a:r>
            <a:endParaRPr kumimoji="1" lang="en-US" altLang="ja-JP" dirty="0"/>
          </a:p>
          <a:p>
            <a:endParaRPr lang="en-US" altLang="ja-JP" dirty="0"/>
          </a:p>
          <a:p>
            <a:endParaRPr kumimoji="1" lang="en-US" altLang="ja-JP" dirty="0"/>
          </a:p>
          <a:p>
            <a:r>
              <a:rPr lang="ja-JP" altLang="en-US"/>
              <a:t>効率性</a:t>
            </a:r>
            <a:r>
              <a:rPr lang="en-US" altLang="ja-JP" dirty="0"/>
              <a:t>Z</a:t>
            </a:r>
            <a:r>
              <a:rPr lang="ja-JP" altLang="en-US"/>
              <a:t>の対数の標準誤差</a:t>
            </a:r>
            <a:endParaRPr kumimoji="1" lang="ja-JP" altLang="en-US"/>
          </a:p>
        </p:txBody>
      </p:sp>
      <p:sp>
        <p:nvSpPr>
          <p:cNvPr id="4" name="スライド番号プレースホルダー 3">
            <a:extLst>
              <a:ext uri="{FF2B5EF4-FFF2-40B4-BE49-F238E27FC236}">
                <a16:creationId xmlns:a16="http://schemas.microsoft.com/office/drawing/2014/main" id="{E23E1206-65B6-114B-91C0-CCB89A59F545}"/>
              </a:ext>
            </a:extLst>
          </p:cNvPr>
          <p:cNvSpPr>
            <a:spLocks noGrp="1"/>
          </p:cNvSpPr>
          <p:nvPr>
            <p:ph type="sldNum" sz="quarter" idx="12"/>
          </p:nvPr>
        </p:nvSpPr>
        <p:spPr/>
        <p:txBody>
          <a:bodyPr/>
          <a:lstStyle/>
          <a:p>
            <a:fld id="{71DF1FF4-8DED-4A43-BE30-738998D3F214}" type="slidenum">
              <a:rPr kumimoji="1" lang="ja-JP" altLang="en-US" smtClean="0"/>
              <a:t>18</a:t>
            </a:fld>
            <a:endParaRPr kumimoji="1" lang="ja-JP" altLang="en-US"/>
          </a:p>
        </p:txBody>
      </p:sp>
      <p:pic>
        <p:nvPicPr>
          <p:cNvPr id="6" name="図 5">
            <a:extLst>
              <a:ext uri="{FF2B5EF4-FFF2-40B4-BE49-F238E27FC236}">
                <a16:creationId xmlns:a16="http://schemas.microsoft.com/office/drawing/2014/main" id="{4EB85FF3-A257-814E-951A-FF2AE7BC3ED6}"/>
              </a:ext>
            </a:extLst>
          </p:cNvPr>
          <p:cNvPicPr>
            <a:picLocks noChangeAspect="1"/>
          </p:cNvPicPr>
          <p:nvPr/>
        </p:nvPicPr>
        <p:blipFill>
          <a:blip r:embed="rId2"/>
          <a:stretch>
            <a:fillRect/>
          </a:stretch>
        </p:blipFill>
        <p:spPr>
          <a:xfrm>
            <a:off x="4659267" y="1500135"/>
            <a:ext cx="4787426" cy="1608825"/>
          </a:xfrm>
          <a:prstGeom prst="rect">
            <a:avLst/>
          </a:prstGeom>
        </p:spPr>
      </p:pic>
      <p:pic>
        <p:nvPicPr>
          <p:cNvPr id="7" name="図 6">
            <a:extLst>
              <a:ext uri="{FF2B5EF4-FFF2-40B4-BE49-F238E27FC236}">
                <a16:creationId xmlns:a16="http://schemas.microsoft.com/office/drawing/2014/main" id="{6949AEE6-2541-5F48-A6A5-B8757E7F02C3}"/>
              </a:ext>
            </a:extLst>
          </p:cNvPr>
          <p:cNvPicPr>
            <a:picLocks noChangeAspect="1"/>
          </p:cNvPicPr>
          <p:nvPr/>
        </p:nvPicPr>
        <p:blipFill>
          <a:blip r:embed="rId3"/>
          <a:stretch>
            <a:fillRect/>
          </a:stretch>
        </p:blipFill>
        <p:spPr>
          <a:xfrm>
            <a:off x="4860056" y="4001294"/>
            <a:ext cx="4586637" cy="1426332"/>
          </a:xfrm>
          <a:prstGeom prst="rect">
            <a:avLst/>
          </a:prstGeom>
        </p:spPr>
      </p:pic>
      <p:pic>
        <p:nvPicPr>
          <p:cNvPr id="8" name="図 7">
            <a:extLst>
              <a:ext uri="{FF2B5EF4-FFF2-40B4-BE49-F238E27FC236}">
                <a16:creationId xmlns:a16="http://schemas.microsoft.com/office/drawing/2014/main" id="{FABB02E6-3469-9E4B-AB02-53385F7A345D}"/>
              </a:ext>
            </a:extLst>
          </p:cNvPr>
          <p:cNvPicPr>
            <a:picLocks noChangeAspect="1"/>
          </p:cNvPicPr>
          <p:nvPr/>
        </p:nvPicPr>
        <p:blipFill>
          <a:blip r:embed="rId4"/>
          <a:stretch>
            <a:fillRect/>
          </a:stretch>
        </p:blipFill>
        <p:spPr>
          <a:xfrm>
            <a:off x="838200" y="5920062"/>
            <a:ext cx="8948057" cy="513802"/>
          </a:xfrm>
          <a:prstGeom prst="rect">
            <a:avLst/>
          </a:prstGeom>
        </p:spPr>
      </p:pic>
    </p:spTree>
    <p:extLst>
      <p:ext uri="{BB962C8B-B14F-4D97-AF65-F5344CB8AC3E}">
        <p14:creationId xmlns:p14="http://schemas.microsoft.com/office/powerpoint/2010/main" val="25611958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A681E7-B6BA-C845-B27D-E43B39F76048}"/>
              </a:ext>
            </a:extLst>
          </p:cNvPr>
          <p:cNvSpPr>
            <a:spLocks noGrp="1"/>
          </p:cNvSpPr>
          <p:nvPr>
            <p:ph type="title"/>
          </p:nvPr>
        </p:nvSpPr>
        <p:spPr/>
        <p:txBody>
          <a:bodyPr/>
          <a:lstStyle/>
          <a:p>
            <a:r>
              <a:rPr kumimoji="1" lang="ja-JP" altLang="en-US"/>
              <a:t>絶対優位と比較優位</a:t>
            </a:r>
          </a:p>
        </p:txBody>
      </p:sp>
      <p:sp>
        <p:nvSpPr>
          <p:cNvPr id="3" name="コンテンツ プレースホルダー 2">
            <a:extLst>
              <a:ext uri="{FF2B5EF4-FFF2-40B4-BE49-F238E27FC236}">
                <a16:creationId xmlns:a16="http://schemas.microsoft.com/office/drawing/2014/main" id="{6AB67E31-3966-8C42-9D5D-4659964C5CDC}"/>
              </a:ext>
            </a:extLst>
          </p:cNvPr>
          <p:cNvSpPr>
            <a:spLocks noGrp="1"/>
          </p:cNvSpPr>
          <p:nvPr>
            <p:ph idx="1"/>
          </p:nvPr>
        </p:nvSpPr>
        <p:spPr/>
        <p:txBody>
          <a:bodyPr/>
          <a:lstStyle/>
          <a:p>
            <a:r>
              <a:rPr kumimoji="1" lang="ja-JP" altLang="en-US"/>
              <a:t>絶対優位：</a:t>
            </a:r>
            <a:r>
              <a:rPr kumimoji="1" lang="en-US" altLang="ja-JP" dirty="0" err="1"/>
              <a:t>Ti</a:t>
            </a:r>
            <a:endParaRPr kumimoji="1" lang="en-US" altLang="ja-JP" dirty="0"/>
          </a:p>
          <a:p>
            <a:endParaRPr lang="en-US" altLang="ja-JP" dirty="0"/>
          </a:p>
          <a:p>
            <a:r>
              <a:rPr lang="ja-JP" altLang="en-US"/>
              <a:t>パラメータ</a:t>
            </a:r>
            <a:r>
              <a:rPr lang="en-US" altLang="ja-JP" dirty="0" err="1"/>
              <a:t>θ</a:t>
            </a:r>
            <a:r>
              <a:rPr lang="ja-JP" altLang="en-US"/>
              <a:t>は、国々の相対的な効率性（比較優位）を決める。</a:t>
            </a:r>
            <a:endParaRPr lang="en-US" altLang="ja-JP" dirty="0"/>
          </a:p>
          <a:p>
            <a:pPr lvl="1"/>
            <a:r>
              <a:rPr lang="ja-JP" altLang="en-US"/>
              <a:t>パラメータ</a:t>
            </a:r>
            <a:r>
              <a:rPr lang="en-US" altLang="ja-JP" dirty="0" err="1"/>
              <a:t>θ</a:t>
            </a:r>
            <a:r>
              <a:rPr lang="ja-JP" altLang="en-US"/>
              <a:t>が小さいほど、異質性が大きく、比較優位が強く働き、貿易が促進されることを意味する。</a:t>
            </a:r>
            <a:endParaRPr kumimoji="1" lang="ja-JP" altLang="en-US"/>
          </a:p>
        </p:txBody>
      </p:sp>
      <p:sp>
        <p:nvSpPr>
          <p:cNvPr id="4" name="スライド番号プレースホルダー 3">
            <a:extLst>
              <a:ext uri="{FF2B5EF4-FFF2-40B4-BE49-F238E27FC236}">
                <a16:creationId xmlns:a16="http://schemas.microsoft.com/office/drawing/2014/main" id="{3882DDD7-BA5B-8640-A285-974E6579FD13}"/>
              </a:ext>
            </a:extLst>
          </p:cNvPr>
          <p:cNvSpPr>
            <a:spLocks noGrp="1"/>
          </p:cNvSpPr>
          <p:nvPr>
            <p:ph type="sldNum" sz="quarter" idx="12"/>
          </p:nvPr>
        </p:nvSpPr>
        <p:spPr/>
        <p:txBody>
          <a:bodyPr/>
          <a:lstStyle/>
          <a:p>
            <a:fld id="{71DF1FF4-8DED-4A43-BE30-738998D3F214}" type="slidenum">
              <a:rPr kumimoji="1" lang="ja-JP" altLang="en-US" smtClean="0"/>
              <a:t>19</a:t>
            </a:fld>
            <a:endParaRPr kumimoji="1" lang="ja-JP" altLang="en-US"/>
          </a:p>
        </p:txBody>
      </p:sp>
    </p:spTree>
    <p:extLst>
      <p:ext uri="{BB962C8B-B14F-4D97-AF65-F5344CB8AC3E}">
        <p14:creationId xmlns:p14="http://schemas.microsoft.com/office/powerpoint/2010/main" val="22790683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B0FFC6-9CDD-2C4E-9E1E-F8AAE975DB2A}"/>
              </a:ext>
            </a:extLst>
          </p:cNvPr>
          <p:cNvSpPr>
            <a:spLocks noGrp="1"/>
          </p:cNvSpPr>
          <p:nvPr>
            <p:ph type="title"/>
          </p:nvPr>
        </p:nvSpPr>
        <p:spPr/>
        <p:txBody>
          <a:bodyPr/>
          <a:lstStyle/>
          <a:p>
            <a:r>
              <a:rPr kumimoji="1" lang="ja-JP" altLang="en-US"/>
              <a:t>要旨</a:t>
            </a:r>
          </a:p>
        </p:txBody>
      </p:sp>
      <p:sp>
        <p:nvSpPr>
          <p:cNvPr id="3" name="コンテンツ プレースホルダー 2">
            <a:extLst>
              <a:ext uri="{FF2B5EF4-FFF2-40B4-BE49-F238E27FC236}">
                <a16:creationId xmlns:a16="http://schemas.microsoft.com/office/drawing/2014/main" id="{180F9AD7-19F0-E042-96B5-CE2D179892EC}"/>
              </a:ext>
            </a:extLst>
          </p:cNvPr>
          <p:cNvSpPr>
            <a:spLocks noGrp="1"/>
          </p:cNvSpPr>
          <p:nvPr>
            <p:ph idx="1"/>
          </p:nvPr>
        </p:nvSpPr>
        <p:spPr/>
        <p:txBody>
          <a:bodyPr/>
          <a:lstStyle/>
          <a:p>
            <a:r>
              <a:rPr kumimoji="1" lang="ja-JP" altLang="en-US"/>
              <a:t>リカード貿易モデルを発展させ、現実的な地理的特徴を一般均衡の中に組み込む。</a:t>
            </a:r>
            <a:endParaRPr kumimoji="1" lang="en-US" altLang="ja-JP" dirty="0"/>
          </a:p>
          <a:p>
            <a:r>
              <a:rPr lang="ja-JP" altLang="en-US"/>
              <a:t>絶対優位・比較優位、地理的障壁に関係するパラメータを持った、２国間貿易の単純な構造式を導き出す。</a:t>
            </a:r>
            <a:endParaRPr lang="en-US" altLang="ja-JP" dirty="0"/>
          </a:p>
          <a:p>
            <a:r>
              <a:rPr kumimoji="1" lang="ja-JP" altLang="en-US"/>
              <a:t>我々は、</a:t>
            </a:r>
            <a:r>
              <a:rPr kumimoji="1" lang="en-US" altLang="ja-JP" dirty="0"/>
              <a:t>1990</a:t>
            </a:r>
            <a:r>
              <a:rPr kumimoji="1" lang="ja-JP" altLang="en-US"/>
              <a:t>年の</a:t>
            </a:r>
            <a:r>
              <a:rPr kumimoji="1" lang="en-US" altLang="ja-JP" dirty="0"/>
              <a:t>OECD</a:t>
            </a:r>
            <a:r>
              <a:rPr kumimoji="1" lang="ja-JP" altLang="en-US"/>
              <a:t>諸国の製造業における２国間貿易、価格、地理についてのデータを用いて、パラメータを推定する。</a:t>
            </a:r>
            <a:endParaRPr kumimoji="1" lang="en-US" altLang="ja-JP" dirty="0"/>
          </a:p>
          <a:p>
            <a:r>
              <a:rPr lang="ja-JP" altLang="en-US"/>
              <a:t>我々は、貿易利益や、新技術の便益を広める貿易の役割、関税削減の効果、といった様々な問題を探索するモデルを用いる。</a:t>
            </a:r>
            <a:endParaRPr kumimoji="1" lang="ja-JP" altLang="en-US"/>
          </a:p>
        </p:txBody>
      </p:sp>
      <p:sp>
        <p:nvSpPr>
          <p:cNvPr id="4" name="スライド番号プレースホルダー 3">
            <a:extLst>
              <a:ext uri="{FF2B5EF4-FFF2-40B4-BE49-F238E27FC236}">
                <a16:creationId xmlns:a16="http://schemas.microsoft.com/office/drawing/2014/main" id="{71324C29-7596-0C4E-A21D-8B8342479024}"/>
              </a:ext>
            </a:extLst>
          </p:cNvPr>
          <p:cNvSpPr>
            <a:spLocks noGrp="1"/>
          </p:cNvSpPr>
          <p:nvPr>
            <p:ph type="sldNum" sz="quarter" idx="12"/>
          </p:nvPr>
        </p:nvSpPr>
        <p:spPr/>
        <p:txBody>
          <a:bodyPr/>
          <a:lstStyle/>
          <a:p>
            <a:fld id="{71DF1FF4-8DED-4A43-BE30-738998D3F214}" type="slidenum">
              <a:rPr kumimoji="1" lang="ja-JP" altLang="en-US" smtClean="0"/>
              <a:t>2</a:t>
            </a:fld>
            <a:endParaRPr kumimoji="1" lang="ja-JP" altLang="en-US"/>
          </a:p>
        </p:txBody>
      </p:sp>
    </p:spTree>
    <p:extLst>
      <p:ext uri="{BB962C8B-B14F-4D97-AF65-F5344CB8AC3E}">
        <p14:creationId xmlns:p14="http://schemas.microsoft.com/office/powerpoint/2010/main" val="37161170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4C45C8-9CF3-8D41-9D87-5C79DCB1B339}"/>
              </a:ext>
            </a:extLst>
          </p:cNvPr>
          <p:cNvSpPr>
            <a:spLocks noGrp="1"/>
          </p:cNvSpPr>
          <p:nvPr>
            <p:ph type="title"/>
          </p:nvPr>
        </p:nvSpPr>
        <p:spPr/>
        <p:txBody>
          <a:bodyPr/>
          <a:lstStyle/>
          <a:p>
            <a:r>
              <a:rPr lang="en-US" altLang="ja-JP" dirty="0"/>
              <a:t>2.2. </a:t>
            </a:r>
            <a:r>
              <a:rPr lang="en" altLang="ja-JP" dirty="0"/>
              <a:t>Prices </a:t>
            </a:r>
            <a:endParaRPr kumimoji="1" lang="ja-JP" altLang="en-US"/>
          </a:p>
        </p:txBody>
      </p:sp>
      <p:sp>
        <p:nvSpPr>
          <p:cNvPr id="3" name="コンテンツ プレースホルダー 2">
            <a:extLst>
              <a:ext uri="{FF2B5EF4-FFF2-40B4-BE49-F238E27FC236}">
                <a16:creationId xmlns:a16="http://schemas.microsoft.com/office/drawing/2014/main" id="{6DBE1645-9921-2049-96D7-3A1D589CAB01}"/>
              </a:ext>
            </a:extLst>
          </p:cNvPr>
          <p:cNvSpPr>
            <a:spLocks noGrp="1"/>
          </p:cNvSpPr>
          <p:nvPr>
            <p:ph idx="1"/>
          </p:nvPr>
        </p:nvSpPr>
        <p:spPr>
          <a:xfrm>
            <a:off x="611535" y="1687513"/>
            <a:ext cx="6869920" cy="954482"/>
          </a:xfrm>
        </p:spPr>
        <p:txBody>
          <a:bodyPr/>
          <a:lstStyle/>
          <a:p>
            <a:pPr marL="0" indent="0">
              <a:buNone/>
            </a:pPr>
            <a:r>
              <a:rPr kumimoji="1" lang="ja-JP" altLang="en-US"/>
              <a:t>効率性の分布式（</a:t>
            </a:r>
            <a:r>
              <a:rPr kumimoji="1" lang="en-US" altLang="ja-JP" dirty="0"/>
              <a:t>4</a:t>
            </a:r>
            <a:r>
              <a:rPr kumimoji="1" lang="ja-JP" altLang="en-US"/>
              <a:t>）に</a:t>
            </a:r>
            <a:r>
              <a:rPr kumimoji="1" lang="en-US" altLang="ja-JP" dirty="0" err="1"/>
              <a:t>Pni</a:t>
            </a:r>
            <a:r>
              <a:rPr kumimoji="1" lang="ja-JP" altLang="en-US"/>
              <a:t>を代入</a:t>
            </a:r>
          </a:p>
        </p:txBody>
      </p:sp>
      <p:sp>
        <p:nvSpPr>
          <p:cNvPr id="4" name="スライド番号プレースホルダー 3">
            <a:extLst>
              <a:ext uri="{FF2B5EF4-FFF2-40B4-BE49-F238E27FC236}">
                <a16:creationId xmlns:a16="http://schemas.microsoft.com/office/drawing/2014/main" id="{1ADFB4C5-BD4E-F749-9C3D-3EE70543BC26}"/>
              </a:ext>
            </a:extLst>
          </p:cNvPr>
          <p:cNvSpPr>
            <a:spLocks noGrp="1"/>
          </p:cNvSpPr>
          <p:nvPr>
            <p:ph type="sldNum" sz="quarter" idx="12"/>
          </p:nvPr>
        </p:nvSpPr>
        <p:spPr/>
        <p:txBody>
          <a:bodyPr/>
          <a:lstStyle/>
          <a:p>
            <a:fld id="{71DF1FF4-8DED-4A43-BE30-738998D3F214}" type="slidenum">
              <a:rPr kumimoji="1" lang="ja-JP" altLang="en-US" smtClean="0"/>
              <a:t>20</a:t>
            </a:fld>
            <a:endParaRPr kumimoji="1" lang="ja-JP" altLang="en-US"/>
          </a:p>
        </p:txBody>
      </p:sp>
      <p:pic>
        <p:nvPicPr>
          <p:cNvPr id="5" name="図 4">
            <a:extLst>
              <a:ext uri="{FF2B5EF4-FFF2-40B4-BE49-F238E27FC236}">
                <a16:creationId xmlns:a16="http://schemas.microsoft.com/office/drawing/2014/main" id="{5A0DC796-64C3-CA46-A88D-D07F95136DBC}"/>
              </a:ext>
            </a:extLst>
          </p:cNvPr>
          <p:cNvPicPr>
            <a:picLocks noChangeAspect="1"/>
          </p:cNvPicPr>
          <p:nvPr/>
        </p:nvPicPr>
        <p:blipFill>
          <a:blip r:embed="rId2"/>
          <a:stretch>
            <a:fillRect/>
          </a:stretch>
        </p:blipFill>
        <p:spPr>
          <a:xfrm>
            <a:off x="1725938" y="3502381"/>
            <a:ext cx="9047299" cy="1042276"/>
          </a:xfrm>
          <a:prstGeom prst="rect">
            <a:avLst/>
          </a:prstGeom>
        </p:spPr>
      </p:pic>
      <p:pic>
        <p:nvPicPr>
          <p:cNvPr id="6" name="図 5">
            <a:extLst>
              <a:ext uri="{FF2B5EF4-FFF2-40B4-BE49-F238E27FC236}">
                <a16:creationId xmlns:a16="http://schemas.microsoft.com/office/drawing/2014/main" id="{35387551-B4D7-664A-AC0D-BB308D24BC95}"/>
              </a:ext>
            </a:extLst>
          </p:cNvPr>
          <p:cNvPicPr>
            <a:picLocks noChangeAspect="1"/>
          </p:cNvPicPr>
          <p:nvPr/>
        </p:nvPicPr>
        <p:blipFill>
          <a:blip r:embed="rId3"/>
          <a:stretch>
            <a:fillRect/>
          </a:stretch>
        </p:blipFill>
        <p:spPr>
          <a:xfrm>
            <a:off x="888420" y="2893617"/>
            <a:ext cx="2443998" cy="749165"/>
          </a:xfrm>
          <a:prstGeom prst="rect">
            <a:avLst/>
          </a:prstGeom>
        </p:spPr>
      </p:pic>
      <p:pic>
        <p:nvPicPr>
          <p:cNvPr id="7" name="図 6">
            <a:extLst>
              <a:ext uri="{FF2B5EF4-FFF2-40B4-BE49-F238E27FC236}">
                <a16:creationId xmlns:a16="http://schemas.microsoft.com/office/drawing/2014/main" id="{C10DE699-D745-7242-96F2-49B2C8106531}"/>
              </a:ext>
            </a:extLst>
          </p:cNvPr>
          <p:cNvPicPr>
            <a:picLocks noChangeAspect="1"/>
          </p:cNvPicPr>
          <p:nvPr/>
        </p:nvPicPr>
        <p:blipFill>
          <a:blip r:embed="rId4"/>
          <a:stretch>
            <a:fillRect/>
          </a:stretch>
        </p:blipFill>
        <p:spPr>
          <a:xfrm>
            <a:off x="3332418" y="2898875"/>
            <a:ext cx="6733309" cy="743907"/>
          </a:xfrm>
          <a:prstGeom prst="rect">
            <a:avLst/>
          </a:prstGeom>
        </p:spPr>
      </p:pic>
      <p:sp>
        <p:nvSpPr>
          <p:cNvPr id="8" name="テキスト ボックス 7">
            <a:extLst>
              <a:ext uri="{FF2B5EF4-FFF2-40B4-BE49-F238E27FC236}">
                <a16:creationId xmlns:a16="http://schemas.microsoft.com/office/drawing/2014/main" id="{95E5F603-A9F2-EC4D-A54B-586B9E6F7186}"/>
              </a:ext>
            </a:extLst>
          </p:cNvPr>
          <p:cNvSpPr txBox="1"/>
          <p:nvPr/>
        </p:nvSpPr>
        <p:spPr>
          <a:xfrm>
            <a:off x="888420" y="3964383"/>
            <a:ext cx="516488" cy="523220"/>
          </a:xfrm>
          <a:prstGeom prst="rect">
            <a:avLst/>
          </a:prstGeom>
          <a:noFill/>
        </p:spPr>
        <p:txBody>
          <a:bodyPr wrap="none" rtlCol="0">
            <a:spAutoFit/>
          </a:bodyPr>
          <a:lstStyle/>
          <a:p>
            <a:r>
              <a:rPr kumimoji="1" lang="en-US" altLang="ja-JP" sz="2800" dirty="0"/>
              <a:t>or</a:t>
            </a:r>
            <a:endParaRPr kumimoji="1" lang="ja-JP" altLang="en-US" sz="2800"/>
          </a:p>
        </p:txBody>
      </p:sp>
      <p:sp>
        <p:nvSpPr>
          <p:cNvPr id="9" name="テキスト ボックス 8">
            <a:extLst>
              <a:ext uri="{FF2B5EF4-FFF2-40B4-BE49-F238E27FC236}">
                <a16:creationId xmlns:a16="http://schemas.microsoft.com/office/drawing/2014/main" id="{A21F3BEF-375B-4845-9495-657B1AFFD8BA}"/>
              </a:ext>
            </a:extLst>
          </p:cNvPr>
          <p:cNvSpPr txBox="1"/>
          <p:nvPr/>
        </p:nvSpPr>
        <p:spPr>
          <a:xfrm>
            <a:off x="180910" y="2300038"/>
            <a:ext cx="2492990" cy="646331"/>
          </a:xfrm>
          <a:prstGeom prst="rect">
            <a:avLst/>
          </a:prstGeom>
          <a:noFill/>
        </p:spPr>
        <p:txBody>
          <a:bodyPr wrap="none" rtlCol="0">
            <a:spAutoFit/>
          </a:bodyPr>
          <a:lstStyle/>
          <a:p>
            <a:r>
              <a:rPr kumimoji="1" lang="ja-JP" altLang="en-US" sz="3600" b="1" u="sng"/>
              <a:t>価格の分布</a:t>
            </a:r>
          </a:p>
        </p:txBody>
      </p:sp>
      <p:sp>
        <p:nvSpPr>
          <p:cNvPr id="10" name="テキスト ボックス 9">
            <a:extLst>
              <a:ext uri="{FF2B5EF4-FFF2-40B4-BE49-F238E27FC236}">
                <a16:creationId xmlns:a16="http://schemas.microsoft.com/office/drawing/2014/main" id="{0CB32D6D-B490-A141-9D9D-B7402F9C38B0}"/>
              </a:ext>
            </a:extLst>
          </p:cNvPr>
          <p:cNvSpPr txBox="1"/>
          <p:nvPr/>
        </p:nvSpPr>
        <p:spPr>
          <a:xfrm>
            <a:off x="1860331" y="5129048"/>
            <a:ext cx="7310014" cy="954107"/>
          </a:xfrm>
          <a:prstGeom prst="rect">
            <a:avLst/>
          </a:prstGeom>
          <a:noFill/>
        </p:spPr>
        <p:txBody>
          <a:bodyPr wrap="none" rtlCol="0">
            <a:spAutoFit/>
          </a:bodyPr>
          <a:lstStyle/>
          <a:p>
            <a:r>
              <a:rPr kumimoji="1" lang="ja-JP" altLang="en-US" sz="2800"/>
              <a:t>・・・国</a:t>
            </a:r>
            <a:r>
              <a:rPr kumimoji="1" lang="en-US" altLang="ja-JP" sz="2800" dirty="0"/>
              <a:t>n</a:t>
            </a:r>
            <a:r>
              <a:rPr kumimoji="1" lang="ja-JP" altLang="en-US" sz="2800"/>
              <a:t>が国</a:t>
            </a:r>
            <a:r>
              <a:rPr kumimoji="1" lang="en-US" altLang="ja-JP" sz="2800" dirty="0" err="1"/>
              <a:t>i</a:t>
            </a:r>
            <a:r>
              <a:rPr kumimoji="1" lang="ja-JP" altLang="en-US" sz="2800"/>
              <a:t>から輸入する財の価格の分布</a:t>
            </a:r>
            <a:endParaRPr kumimoji="1" lang="en-US" altLang="ja-JP" sz="2800" dirty="0"/>
          </a:p>
          <a:p>
            <a:r>
              <a:rPr lang="ja-JP" altLang="en-US" sz="2800"/>
              <a:t>　　　</a:t>
            </a:r>
            <a:r>
              <a:rPr lang="en-US" altLang="ja-JP" sz="2800" dirty="0"/>
              <a:t>(p</a:t>
            </a:r>
            <a:r>
              <a:rPr lang="ja-JP" altLang="en-US" sz="2800"/>
              <a:t>円以下になる確率</a:t>
            </a:r>
            <a:r>
              <a:rPr lang="en-US" altLang="ja-JP" sz="2800" dirty="0"/>
              <a:t>)</a:t>
            </a:r>
            <a:endParaRPr kumimoji="1" lang="ja-JP" altLang="en-US" sz="2800"/>
          </a:p>
        </p:txBody>
      </p:sp>
    </p:spTree>
    <p:extLst>
      <p:ext uri="{BB962C8B-B14F-4D97-AF65-F5344CB8AC3E}">
        <p14:creationId xmlns:p14="http://schemas.microsoft.com/office/powerpoint/2010/main" val="9830196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12A974FC-B00F-704D-9EAB-33300D4BDD64}"/>
              </a:ext>
            </a:extLst>
          </p:cNvPr>
          <p:cNvSpPr>
            <a:spLocks noGrp="1"/>
          </p:cNvSpPr>
          <p:nvPr>
            <p:ph idx="1"/>
          </p:nvPr>
        </p:nvSpPr>
        <p:spPr>
          <a:xfrm>
            <a:off x="838200" y="1825625"/>
            <a:ext cx="10515600" cy="4351338"/>
          </a:xfrm>
        </p:spPr>
        <p:txBody>
          <a:bodyPr>
            <a:normAutofit fontScale="92500" lnSpcReduction="10000"/>
          </a:bodyPr>
          <a:lstStyle/>
          <a:p>
            <a:r>
              <a:rPr lang="ja-JP" altLang="en-US"/>
              <a:t>国</a:t>
            </a:r>
            <a:r>
              <a:rPr lang="en-US" altLang="ja-JP" dirty="0"/>
              <a:t>n</a:t>
            </a:r>
            <a:r>
              <a:rPr lang="ja-JP" altLang="en-US"/>
              <a:t>の実際の価格の分布（最も安い国から輸入した結果）</a:t>
            </a:r>
            <a:endParaRPr lang="en-US" altLang="ja-JP" dirty="0"/>
          </a:p>
          <a:p>
            <a:endParaRPr kumimoji="1" lang="en-US" altLang="ja-JP" dirty="0"/>
          </a:p>
          <a:p>
            <a:endParaRPr lang="en-US" altLang="ja-JP" dirty="0"/>
          </a:p>
          <a:p>
            <a:endParaRPr lang="en-US" altLang="ja-JP" dirty="0"/>
          </a:p>
          <a:p>
            <a:r>
              <a:rPr lang="ja-JP" altLang="en-US"/>
              <a:t>例）</a:t>
            </a:r>
            <a:r>
              <a:rPr lang="en-US" altLang="ja-JP" dirty="0" err="1"/>
              <a:t>Gn</a:t>
            </a:r>
            <a:r>
              <a:rPr lang="en-US" altLang="ja-JP" dirty="0"/>
              <a:t>(100yen)</a:t>
            </a:r>
          </a:p>
          <a:p>
            <a:pPr marL="457200" lvl="1" indent="0">
              <a:buNone/>
            </a:pPr>
            <a:r>
              <a:rPr lang="en-US" altLang="ja-JP" sz="2200" dirty="0"/>
              <a:t>	=1-[1-US</a:t>
            </a:r>
            <a:r>
              <a:rPr lang="ja-JP" altLang="en-US" sz="2200"/>
              <a:t>からの輸入価格が</a:t>
            </a:r>
            <a:r>
              <a:rPr lang="en-US" altLang="ja-JP" sz="2200" dirty="0"/>
              <a:t>100</a:t>
            </a:r>
            <a:r>
              <a:rPr lang="ja-JP" altLang="en-US" sz="2200"/>
              <a:t>円以下になる確率</a:t>
            </a:r>
            <a:r>
              <a:rPr lang="en-US" altLang="ja-JP" sz="2200" dirty="0"/>
              <a:t>]</a:t>
            </a:r>
          </a:p>
          <a:p>
            <a:pPr marL="457200" lvl="1" indent="0">
              <a:buNone/>
            </a:pPr>
            <a:r>
              <a:rPr lang="en-US" altLang="ja-JP" sz="2200" dirty="0"/>
              <a:t>		×[1-</a:t>
            </a:r>
            <a:r>
              <a:rPr lang="ja-JP" altLang="en-US" sz="2200"/>
              <a:t>仏からの輸入価格が</a:t>
            </a:r>
            <a:r>
              <a:rPr lang="en-US" altLang="ja-JP" sz="2200" dirty="0"/>
              <a:t>100</a:t>
            </a:r>
            <a:r>
              <a:rPr lang="ja-JP" altLang="en-US" sz="2200"/>
              <a:t>円以下になる確率</a:t>
            </a:r>
            <a:r>
              <a:rPr lang="en-US" altLang="ja-JP" sz="2200" dirty="0"/>
              <a:t>] ×…</a:t>
            </a:r>
          </a:p>
          <a:p>
            <a:pPr marL="0" indent="0">
              <a:buNone/>
            </a:pPr>
            <a:r>
              <a:rPr kumimoji="1" lang="en-US" altLang="ja-JP" sz="2200" dirty="0"/>
              <a:t> 	=</a:t>
            </a:r>
            <a:r>
              <a:rPr lang="en-US" altLang="ja-JP" sz="2200" dirty="0"/>
              <a:t> 1-[US</a:t>
            </a:r>
            <a:r>
              <a:rPr lang="ja-JP" altLang="en-US" sz="2200"/>
              <a:t>からの輸入価格が</a:t>
            </a:r>
            <a:r>
              <a:rPr lang="en-US" altLang="ja-JP" sz="2200" dirty="0"/>
              <a:t>100</a:t>
            </a:r>
            <a:r>
              <a:rPr lang="ja-JP" altLang="en-US" sz="2200"/>
              <a:t>円以上になる確率</a:t>
            </a:r>
            <a:r>
              <a:rPr lang="en-US" altLang="ja-JP" sz="2200" dirty="0"/>
              <a:t>]</a:t>
            </a:r>
          </a:p>
          <a:p>
            <a:pPr marL="0" indent="0">
              <a:buNone/>
            </a:pPr>
            <a:r>
              <a:rPr lang="en-US" altLang="ja-JP" sz="2200" dirty="0"/>
              <a:t>		×[</a:t>
            </a:r>
            <a:r>
              <a:rPr lang="ja-JP" altLang="en-US" sz="2200"/>
              <a:t>仏からの輸入価格が</a:t>
            </a:r>
            <a:r>
              <a:rPr lang="en-US" altLang="ja-JP" sz="2200" dirty="0"/>
              <a:t>100</a:t>
            </a:r>
            <a:r>
              <a:rPr lang="ja-JP" altLang="en-US" sz="2200"/>
              <a:t>円以上になる確率</a:t>
            </a:r>
            <a:r>
              <a:rPr lang="en-US" altLang="ja-JP" sz="2200" dirty="0"/>
              <a:t>] ×…</a:t>
            </a:r>
          </a:p>
          <a:p>
            <a:pPr marL="0" indent="0">
              <a:buNone/>
            </a:pPr>
            <a:r>
              <a:rPr kumimoji="1" lang="en-US" altLang="ja-JP" sz="2200" dirty="0"/>
              <a:t>	=1-[</a:t>
            </a:r>
            <a:r>
              <a:rPr kumimoji="1" lang="ja-JP" altLang="en-US" sz="2200"/>
              <a:t>世界からの輸入価格が</a:t>
            </a:r>
            <a:r>
              <a:rPr kumimoji="1" lang="en-US" altLang="ja-JP" sz="2200" dirty="0"/>
              <a:t>100</a:t>
            </a:r>
            <a:r>
              <a:rPr kumimoji="1" lang="ja-JP" altLang="en-US" sz="2200"/>
              <a:t>円以上になる確率</a:t>
            </a:r>
            <a:r>
              <a:rPr kumimoji="1" lang="en-US" altLang="ja-JP" sz="2200" dirty="0"/>
              <a:t>]</a:t>
            </a:r>
          </a:p>
          <a:p>
            <a:pPr marL="0" indent="0">
              <a:buNone/>
            </a:pPr>
            <a:r>
              <a:rPr lang="en-US" altLang="ja-JP" sz="2200" dirty="0"/>
              <a:t>	=</a:t>
            </a:r>
            <a:r>
              <a:rPr lang="ja-JP" altLang="en-US" sz="2200"/>
              <a:t>国</a:t>
            </a:r>
            <a:r>
              <a:rPr lang="en-US" altLang="ja-JP" sz="2200" dirty="0"/>
              <a:t>n</a:t>
            </a:r>
            <a:r>
              <a:rPr lang="ja-JP" altLang="en-US" sz="2200"/>
              <a:t>の価格が</a:t>
            </a:r>
            <a:r>
              <a:rPr lang="en-US" altLang="ja-JP" sz="2200" dirty="0"/>
              <a:t>100</a:t>
            </a:r>
            <a:r>
              <a:rPr lang="ja-JP" altLang="en-US" sz="2200"/>
              <a:t>円以下になる確率</a:t>
            </a:r>
            <a:endParaRPr kumimoji="1" lang="en-US" altLang="ja-JP" sz="2200" dirty="0"/>
          </a:p>
        </p:txBody>
      </p:sp>
      <p:sp>
        <p:nvSpPr>
          <p:cNvPr id="4" name="スライド番号プレースホルダー 3">
            <a:extLst>
              <a:ext uri="{FF2B5EF4-FFF2-40B4-BE49-F238E27FC236}">
                <a16:creationId xmlns:a16="http://schemas.microsoft.com/office/drawing/2014/main" id="{577EED18-BD01-A449-9898-528FD7E30000}"/>
              </a:ext>
            </a:extLst>
          </p:cNvPr>
          <p:cNvSpPr>
            <a:spLocks noGrp="1"/>
          </p:cNvSpPr>
          <p:nvPr>
            <p:ph type="sldNum" sz="quarter" idx="12"/>
          </p:nvPr>
        </p:nvSpPr>
        <p:spPr/>
        <p:txBody>
          <a:bodyPr/>
          <a:lstStyle/>
          <a:p>
            <a:fld id="{71DF1FF4-8DED-4A43-BE30-738998D3F214}" type="slidenum">
              <a:rPr kumimoji="1" lang="ja-JP" altLang="en-US" smtClean="0"/>
              <a:t>21</a:t>
            </a:fld>
            <a:endParaRPr kumimoji="1" lang="ja-JP" altLang="en-US"/>
          </a:p>
        </p:txBody>
      </p:sp>
      <p:pic>
        <p:nvPicPr>
          <p:cNvPr id="5" name="図 4">
            <a:extLst>
              <a:ext uri="{FF2B5EF4-FFF2-40B4-BE49-F238E27FC236}">
                <a16:creationId xmlns:a16="http://schemas.microsoft.com/office/drawing/2014/main" id="{007FBBAC-6DEE-CB4E-B495-9AD6FD38CCA8}"/>
              </a:ext>
            </a:extLst>
          </p:cNvPr>
          <p:cNvPicPr>
            <a:picLocks noChangeAspect="1"/>
          </p:cNvPicPr>
          <p:nvPr/>
        </p:nvPicPr>
        <p:blipFill>
          <a:blip r:embed="rId2"/>
          <a:stretch>
            <a:fillRect/>
          </a:stretch>
        </p:blipFill>
        <p:spPr>
          <a:xfrm>
            <a:off x="2141151" y="2340340"/>
            <a:ext cx="5285259" cy="1278692"/>
          </a:xfrm>
          <a:prstGeom prst="rect">
            <a:avLst/>
          </a:prstGeom>
        </p:spPr>
      </p:pic>
    </p:spTree>
    <p:extLst>
      <p:ext uri="{BB962C8B-B14F-4D97-AF65-F5344CB8AC3E}">
        <p14:creationId xmlns:p14="http://schemas.microsoft.com/office/powerpoint/2010/main" val="26701949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68FE0DF-4251-8D43-AC1A-D55866B518B6}"/>
              </a:ext>
            </a:extLst>
          </p:cNvPr>
          <p:cNvSpPr>
            <a:spLocks noGrp="1"/>
          </p:cNvSpPr>
          <p:nvPr>
            <p:ph type="title"/>
          </p:nvPr>
        </p:nvSpPr>
        <p:spPr>
          <a:xfrm>
            <a:off x="838200" y="365125"/>
            <a:ext cx="10515600" cy="1325563"/>
          </a:xfrm>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7AEE55F-40BA-6F48-8892-C521211A383B}"/>
              </a:ext>
            </a:extLst>
          </p:cNvPr>
          <p:cNvSpPr>
            <a:spLocks noGrp="1"/>
          </p:cNvSpPr>
          <p:nvPr>
            <p:ph idx="1"/>
          </p:nvPr>
        </p:nvSpPr>
        <p:spPr>
          <a:xfrm>
            <a:off x="838200" y="1825625"/>
            <a:ext cx="10515600" cy="4351338"/>
          </a:xfrm>
        </p:spPr>
        <p:txBody>
          <a:bodyPr/>
          <a:lstStyle/>
          <a:p>
            <a:r>
              <a:rPr kumimoji="1" lang="ja-JP" altLang="en-US"/>
              <a:t>式</a:t>
            </a:r>
            <a:r>
              <a:rPr kumimoji="1" lang="en-US" altLang="ja-JP" dirty="0"/>
              <a:t>(5)</a:t>
            </a:r>
            <a:r>
              <a:rPr kumimoji="1" lang="ja-JP" altLang="en-US"/>
              <a:t>を代入すると、</a:t>
            </a:r>
          </a:p>
        </p:txBody>
      </p:sp>
      <p:sp>
        <p:nvSpPr>
          <p:cNvPr id="4" name="スライド番号プレースホルダー 3">
            <a:extLst>
              <a:ext uri="{FF2B5EF4-FFF2-40B4-BE49-F238E27FC236}">
                <a16:creationId xmlns:a16="http://schemas.microsoft.com/office/drawing/2014/main" id="{2061BE5F-182A-8548-A365-D7DDDBC65EFD}"/>
              </a:ext>
            </a:extLst>
          </p:cNvPr>
          <p:cNvSpPr>
            <a:spLocks noGrp="1"/>
          </p:cNvSpPr>
          <p:nvPr>
            <p:ph type="sldNum" sz="quarter" idx="12"/>
          </p:nvPr>
        </p:nvSpPr>
        <p:spPr>
          <a:xfrm>
            <a:off x="8610600" y="6356350"/>
            <a:ext cx="2743200" cy="365125"/>
          </a:xfrm>
        </p:spPr>
        <p:txBody>
          <a:bodyPr/>
          <a:lstStyle/>
          <a:p>
            <a:fld id="{71DF1FF4-8DED-4A43-BE30-738998D3F214}" type="slidenum">
              <a:rPr kumimoji="1" lang="ja-JP" altLang="en-US" smtClean="0"/>
              <a:t>22</a:t>
            </a:fld>
            <a:endParaRPr kumimoji="1" lang="ja-JP" altLang="en-US"/>
          </a:p>
        </p:txBody>
      </p:sp>
      <p:pic>
        <p:nvPicPr>
          <p:cNvPr id="5" name="図 4">
            <a:extLst>
              <a:ext uri="{FF2B5EF4-FFF2-40B4-BE49-F238E27FC236}">
                <a16:creationId xmlns:a16="http://schemas.microsoft.com/office/drawing/2014/main" id="{849EF083-8168-F74F-9DE2-BC9702194404}"/>
              </a:ext>
            </a:extLst>
          </p:cNvPr>
          <p:cNvPicPr>
            <a:picLocks noChangeAspect="1"/>
          </p:cNvPicPr>
          <p:nvPr/>
        </p:nvPicPr>
        <p:blipFill>
          <a:blip r:embed="rId2"/>
          <a:stretch>
            <a:fillRect/>
          </a:stretch>
        </p:blipFill>
        <p:spPr>
          <a:xfrm>
            <a:off x="838200" y="2622515"/>
            <a:ext cx="10107827" cy="2755766"/>
          </a:xfrm>
          <a:prstGeom prst="rect">
            <a:avLst/>
          </a:prstGeom>
        </p:spPr>
      </p:pic>
      <p:sp>
        <p:nvSpPr>
          <p:cNvPr id="6" name="テキスト ボックス 5">
            <a:extLst>
              <a:ext uri="{FF2B5EF4-FFF2-40B4-BE49-F238E27FC236}">
                <a16:creationId xmlns:a16="http://schemas.microsoft.com/office/drawing/2014/main" id="{4FE9203F-102C-DD45-BE9E-F663AC2489DD}"/>
              </a:ext>
            </a:extLst>
          </p:cNvPr>
          <p:cNvSpPr txBox="1"/>
          <p:nvPr/>
        </p:nvSpPr>
        <p:spPr>
          <a:xfrm>
            <a:off x="6257491" y="4494025"/>
            <a:ext cx="2236510" cy="584775"/>
          </a:xfrm>
          <a:prstGeom prst="rect">
            <a:avLst/>
          </a:prstGeom>
          <a:noFill/>
        </p:spPr>
        <p:txBody>
          <a:bodyPr wrap="none" rtlCol="0">
            <a:spAutoFit/>
          </a:bodyPr>
          <a:lstStyle/>
          <a:p>
            <a:r>
              <a:rPr kumimoji="1" lang="ja-JP" altLang="en-US" sz="3200"/>
              <a:t>パラメータ</a:t>
            </a:r>
          </a:p>
        </p:txBody>
      </p:sp>
      <p:sp>
        <p:nvSpPr>
          <p:cNvPr id="7" name="テキスト ボックス 6">
            <a:extLst>
              <a:ext uri="{FF2B5EF4-FFF2-40B4-BE49-F238E27FC236}">
                <a16:creationId xmlns:a16="http://schemas.microsoft.com/office/drawing/2014/main" id="{F3F4905E-5DCE-AC4B-9839-42362FE74A87}"/>
              </a:ext>
            </a:extLst>
          </p:cNvPr>
          <p:cNvSpPr txBox="1"/>
          <p:nvPr/>
        </p:nvSpPr>
        <p:spPr>
          <a:xfrm>
            <a:off x="1030014" y="5486400"/>
            <a:ext cx="7460697" cy="923330"/>
          </a:xfrm>
          <a:prstGeom prst="rect">
            <a:avLst/>
          </a:prstGeom>
          <a:noFill/>
        </p:spPr>
        <p:txBody>
          <a:bodyPr wrap="none" rtlCol="0">
            <a:spAutoFit/>
          </a:bodyPr>
          <a:lstStyle/>
          <a:p>
            <a:r>
              <a:rPr kumimoji="1" lang="ja-JP" altLang="en-US"/>
              <a:t>パラメータ</a:t>
            </a:r>
            <a:r>
              <a:rPr kumimoji="1" lang="en-US" altLang="ja-JP" dirty="0" err="1"/>
              <a:t>Φ</a:t>
            </a:r>
            <a:r>
              <a:rPr kumimoji="1" lang="ja-JP" altLang="en-US"/>
              <a:t>は重要。</a:t>
            </a:r>
            <a:endParaRPr kumimoji="1" lang="en-US" altLang="ja-JP" dirty="0"/>
          </a:p>
          <a:p>
            <a:r>
              <a:rPr kumimoji="1" lang="ja-JP" altLang="en-US"/>
              <a:t>地理的障壁なければ</a:t>
            </a:r>
            <a:r>
              <a:rPr kumimoji="1" lang="en-US" altLang="ja-JP" dirty="0"/>
              <a:t>(d=1)</a:t>
            </a:r>
            <a:r>
              <a:rPr kumimoji="1" lang="ja-JP" altLang="en-US"/>
              <a:t>、価格は世界中で均一になる。</a:t>
            </a:r>
            <a:endParaRPr kumimoji="1" lang="en-US" altLang="ja-JP" dirty="0"/>
          </a:p>
          <a:p>
            <a:r>
              <a:rPr lang="ja-JP" altLang="en-US"/>
              <a:t>地理的障壁無限ならば（</a:t>
            </a:r>
            <a:r>
              <a:rPr lang="en-US" altLang="ja-JP" dirty="0" err="1"/>
              <a:t>dni</a:t>
            </a:r>
            <a:r>
              <a:rPr lang="ja-JP" altLang="en-US"/>
              <a:t>が無限、</a:t>
            </a:r>
            <a:r>
              <a:rPr lang="en-US" altLang="ja-JP" dirty="0" err="1"/>
              <a:t>dnn</a:t>
            </a:r>
            <a:r>
              <a:rPr lang="ja-JP" altLang="en-US"/>
              <a:t>のみ</a:t>
            </a:r>
            <a:r>
              <a:rPr lang="en-US" altLang="ja-JP" dirty="0"/>
              <a:t>1</a:t>
            </a:r>
            <a:r>
              <a:rPr lang="ja-JP" altLang="en-US"/>
              <a:t>）、</a:t>
            </a:r>
            <a:r>
              <a:rPr lang="en-US" altLang="ja-JP" dirty="0"/>
              <a:t> </a:t>
            </a:r>
            <a:r>
              <a:rPr lang="en-US" altLang="ja-JP" dirty="0" err="1"/>
              <a:t>Φ</a:t>
            </a:r>
            <a:r>
              <a:rPr lang="en-US" altLang="ja-JP" dirty="0"/>
              <a:t>=</a:t>
            </a:r>
            <a:r>
              <a:rPr lang="en-US" altLang="ja-JP" dirty="0" err="1"/>
              <a:t>T_n</a:t>
            </a:r>
            <a:r>
              <a:rPr lang="en-US" altLang="ja-JP" dirty="0"/>
              <a:t>*</a:t>
            </a:r>
            <a:r>
              <a:rPr lang="en-US" altLang="ja-JP" dirty="0" err="1"/>
              <a:t>c_n</a:t>
            </a:r>
            <a:r>
              <a:rPr lang="ja-JP" altLang="en-US"/>
              <a:t>になる</a:t>
            </a:r>
            <a:endParaRPr kumimoji="1" lang="ja-JP" altLang="en-US"/>
          </a:p>
        </p:txBody>
      </p:sp>
    </p:spTree>
    <p:extLst>
      <p:ext uri="{BB962C8B-B14F-4D97-AF65-F5344CB8AC3E}">
        <p14:creationId xmlns:p14="http://schemas.microsoft.com/office/powerpoint/2010/main" val="4116293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5FA497-C137-8746-8F1C-C1487D5F6A21}"/>
              </a:ext>
            </a:extLst>
          </p:cNvPr>
          <p:cNvSpPr>
            <a:spLocks noGrp="1"/>
          </p:cNvSpPr>
          <p:nvPr>
            <p:ph type="title"/>
          </p:nvPr>
        </p:nvSpPr>
        <p:spPr/>
        <p:txBody>
          <a:bodyPr/>
          <a:lstStyle/>
          <a:p>
            <a:r>
              <a:rPr kumimoji="1" lang="ja-JP" altLang="en-US"/>
              <a:t>価格分布の便利な</a:t>
            </a:r>
            <a:r>
              <a:rPr kumimoji="1" lang="en-US" altLang="ja-JP" dirty="0"/>
              <a:t>3</a:t>
            </a:r>
            <a:r>
              <a:rPr kumimoji="1" lang="ja-JP" altLang="en-US"/>
              <a:t>つの性質</a:t>
            </a:r>
          </a:p>
        </p:txBody>
      </p:sp>
      <p:sp>
        <p:nvSpPr>
          <p:cNvPr id="3" name="コンテンツ プレースホルダー 2">
            <a:extLst>
              <a:ext uri="{FF2B5EF4-FFF2-40B4-BE49-F238E27FC236}">
                <a16:creationId xmlns:a16="http://schemas.microsoft.com/office/drawing/2014/main" id="{EC0D8A93-9647-DB41-AD5D-8CBF3F73AE0C}"/>
              </a:ext>
            </a:extLst>
          </p:cNvPr>
          <p:cNvSpPr>
            <a:spLocks noGrp="1"/>
          </p:cNvSpPr>
          <p:nvPr>
            <p:ph idx="1"/>
          </p:nvPr>
        </p:nvSpPr>
        <p:spPr>
          <a:xfrm>
            <a:off x="838200" y="1825625"/>
            <a:ext cx="10515600" cy="2557189"/>
          </a:xfrm>
        </p:spPr>
        <p:txBody>
          <a:bodyPr/>
          <a:lstStyle/>
          <a:p>
            <a:pPr marL="0" indent="0">
              <a:buNone/>
            </a:pPr>
            <a:r>
              <a:rPr kumimoji="1" lang="en-US" altLang="ja-JP" dirty="0"/>
              <a:t>(a) </a:t>
            </a:r>
            <a:r>
              <a:rPr kumimoji="1" lang="ja-JP" altLang="en-US"/>
              <a:t>国</a:t>
            </a:r>
            <a:r>
              <a:rPr kumimoji="1" lang="en-US" altLang="ja-JP" dirty="0" err="1"/>
              <a:t>i</a:t>
            </a:r>
            <a:r>
              <a:rPr kumimoji="1" lang="ja-JP" altLang="en-US"/>
              <a:t>が国</a:t>
            </a:r>
            <a:r>
              <a:rPr kumimoji="1" lang="en-US" altLang="ja-JP" dirty="0"/>
              <a:t>n</a:t>
            </a:r>
            <a:r>
              <a:rPr kumimoji="1" lang="ja-JP" altLang="en-US"/>
              <a:t>に最低価格で財を供給する確率</a:t>
            </a:r>
            <a:endParaRPr kumimoji="1" lang="en-US" altLang="ja-JP" dirty="0"/>
          </a:p>
          <a:p>
            <a:pPr marL="457200" lvl="1" indent="0">
              <a:buNone/>
            </a:pPr>
            <a:endParaRPr kumimoji="1" lang="ja-JP" altLang="en-US"/>
          </a:p>
        </p:txBody>
      </p:sp>
      <p:sp>
        <p:nvSpPr>
          <p:cNvPr id="4" name="スライド番号プレースホルダー 3">
            <a:extLst>
              <a:ext uri="{FF2B5EF4-FFF2-40B4-BE49-F238E27FC236}">
                <a16:creationId xmlns:a16="http://schemas.microsoft.com/office/drawing/2014/main" id="{EAF8059A-559A-2343-AEC3-8209661AD5C7}"/>
              </a:ext>
            </a:extLst>
          </p:cNvPr>
          <p:cNvSpPr>
            <a:spLocks noGrp="1"/>
          </p:cNvSpPr>
          <p:nvPr>
            <p:ph type="sldNum" sz="quarter" idx="12"/>
          </p:nvPr>
        </p:nvSpPr>
        <p:spPr/>
        <p:txBody>
          <a:bodyPr/>
          <a:lstStyle/>
          <a:p>
            <a:fld id="{71DF1FF4-8DED-4A43-BE30-738998D3F214}" type="slidenum">
              <a:rPr kumimoji="1" lang="ja-JP" altLang="en-US" smtClean="0"/>
              <a:t>23</a:t>
            </a:fld>
            <a:endParaRPr kumimoji="1" lang="ja-JP" altLang="en-US"/>
          </a:p>
        </p:txBody>
      </p:sp>
      <p:pic>
        <p:nvPicPr>
          <p:cNvPr id="5" name="図 4">
            <a:extLst>
              <a:ext uri="{FF2B5EF4-FFF2-40B4-BE49-F238E27FC236}">
                <a16:creationId xmlns:a16="http://schemas.microsoft.com/office/drawing/2014/main" id="{BB0DAEFB-7001-8347-9BFF-B1C33DA20D9F}"/>
              </a:ext>
            </a:extLst>
          </p:cNvPr>
          <p:cNvPicPr>
            <a:picLocks noChangeAspect="1"/>
          </p:cNvPicPr>
          <p:nvPr/>
        </p:nvPicPr>
        <p:blipFill>
          <a:blip r:embed="rId2"/>
          <a:stretch>
            <a:fillRect/>
          </a:stretch>
        </p:blipFill>
        <p:spPr>
          <a:xfrm>
            <a:off x="1699292" y="2351913"/>
            <a:ext cx="5889178" cy="1835588"/>
          </a:xfrm>
          <a:prstGeom prst="rect">
            <a:avLst/>
          </a:prstGeom>
        </p:spPr>
      </p:pic>
      <p:sp>
        <p:nvSpPr>
          <p:cNvPr id="6" name="テキスト ボックス 5">
            <a:extLst>
              <a:ext uri="{FF2B5EF4-FFF2-40B4-BE49-F238E27FC236}">
                <a16:creationId xmlns:a16="http://schemas.microsoft.com/office/drawing/2014/main" id="{92792162-856E-BC4F-B618-84D8713E6FA1}"/>
              </a:ext>
            </a:extLst>
          </p:cNvPr>
          <p:cNvSpPr txBox="1"/>
          <p:nvPr/>
        </p:nvSpPr>
        <p:spPr>
          <a:xfrm>
            <a:off x="1534510" y="4090426"/>
            <a:ext cx="9969396" cy="584775"/>
          </a:xfrm>
          <a:prstGeom prst="rect">
            <a:avLst/>
          </a:prstGeom>
          <a:noFill/>
        </p:spPr>
        <p:txBody>
          <a:bodyPr wrap="none" rtlCol="0">
            <a:spAutoFit/>
          </a:bodyPr>
          <a:lstStyle/>
          <a:p>
            <a:r>
              <a:rPr kumimoji="1" lang="ja-JP" altLang="en-US" sz="3200"/>
              <a:t>・・・これは、国</a:t>
            </a:r>
            <a:r>
              <a:rPr kumimoji="1" lang="en-US" altLang="ja-JP" sz="3200" dirty="0"/>
              <a:t>n</a:t>
            </a:r>
            <a:r>
              <a:rPr kumimoji="1" lang="ja-JP" altLang="en-US" sz="3200"/>
              <a:t>が国</a:t>
            </a:r>
            <a:r>
              <a:rPr kumimoji="1" lang="en-US" altLang="ja-JP" sz="3200" dirty="0" err="1"/>
              <a:t>i</a:t>
            </a:r>
            <a:r>
              <a:rPr kumimoji="1" lang="ja-JP" altLang="en-US" sz="3200"/>
              <a:t>から買う財の割合でもある。</a:t>
            </a:r>
            <a:endParaRPr kumimoji="1" lang="en-US" altLang="ja-JP" sz="3200" dirty="0"/>
          </a:p>
        </p:txBody>
      </p:sp>
      <p:pic>
        <p:nvPicPr>
          <p:cNvPr id="8" name="図 7">
            <a:extLst>
              <a:ext uri="{FF2B5EF4-FFF2-40B4-BE49-F238E27FC236}">
                <a16:creationId xmlns:a16="http://schemas.microsoft.com/office/drawing/2014/main" id="{66337982-1752-AE4E-B14D-E8513DD2CE6A}"/>
              </a:ext>
            </a:extLst>
          </p:cNvPr>
          <p:cNvPicPr>
            <a:picLocks noChangeAspect="1"/>
          </p:cNvPicPr>
          <p:nvPr/>
        </p:nvPicPr>
        <p:blipFill>
          <a:blip r:embed="rId3"/>
          <a:stretch>
            <a:fillRect/>
          </a:stretch>
        </p:blipFill>
        <p:spPr>
          <a:xfrm>
            <a:off x="641474" y="4846751"/>
            <a:ext cx="10058058" cy="1605551"/>
          </a:xfrm>
          <a:prstGeom prst="rect">
            <a:avLst/>
          </a:prstGeom>
          <a:ln>
            <a:solidFill>
              <a:schemeClr val="accent1"/>
            </a:solidFill>
          </a:ln>
        </p:spPr>
      </p:pic>
    </p:spTree>
    <p:extLst>
      <p:ext uri="{BB962C8B-B14F-4D97-AF65-F5344CB8AC3E}">
        <p14:creationId xmlns:p14="http://schemas.microsoft.com/office/powerpoint/2010/main" val="5178213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F81AB337-D2C3-0744-995F-E262FBAF427E}"/>
              </a:ext>
            </a:extLst>
          </p:cNvPr>
          <p:cNvSpPr>
            <a:spLocks noGrp="1"/>
          </p:cNvSpPr>
          <p:nvPr>
            <p:ph idx="1"/>
          </p:nvPr>
        </p:nvSpPr>
        <p:spPr/>
        <p:txBody>
          <a:bodyPr/>
          <a:lstStyle/>
          <a:p>
            <a:pPr marL="0" indent="0">
              <a:buNone/>
            </a:pPr>
            <a:r>
              <a:rPr kumimoji="1" lang="en-US" altLang="ja-JP" dirty="0"/>
              <a:t>(b) </a:t>
            </a:r>
            <a:r>
              <a:rPr kumimoji="1" lang="ja-JP" altLang="en-US"/>
              <a:t>国</a:t>
            </a:r>
            <a:r>
              <a:rPr kumimoji="1" lang="en-US" altLang="ja-JP" dirty="0"/>
              <a:t>n</a:t>
            </a:r>
            <a:r>
              <a:rPr kumimoji="1" lang="ja-JP" altLang="en-US"/>
              <a:t>が国</a:t>
            </a:r>
            <a:r>
              <a:rPr kumimoji="1" lang="en-US" altLang="ja-JP" dirty="0" err="1"/>
              <a:t>i</a:t>
            </a:r>
            <a:r>
              <a:rPr kumimoji="1" lang="ja-JP" altLang="en-US"/>
              <a:t>から実際に買う財の価格の分布は</a:t>
            </a:r>
            <a:r>
              <a:rPr kumimoji="1" lang="en-US" altLang="ja-JP" dirty="0" err="1"/>
              <a:t>Gn</a:t>
            </a:r>
            <a:r>
              <a:rPr kumimoji="1" lang="en-US" altLang="ja-JP" dirty="0"/>
              <a:t>(p)</a:t>
            </a:r>
            <a:r>
              <a:rPr kumimoji="1" lang="ja-JP" altLang="en-US"/>
              <a:t>になる。</a:t>
            </a:r>
          </a:p>
        </p:txBody>
      </p:sp>
      <p:sp>
        <p:nvSpPr>
          <p:cNvPr id="4" name="スライド番号プレースホルダー 3">
            <a:extLst>
              <a:ext uri="{FF2B5EF4-FFF2-40B4-BE49-F238E27FC236}">
                <a16:creationId xmlns:a16="http://schemas.microsoft.com/office/drawing/2014/main" id="{946E8DD1-36CD-184A-8C03-4134A179C4DB}"/>
              </a:ext>
            </a:extLst>
          </p:cNvPr>
          <p:cNvSpPr>
            <a:spLocks noGrp="1"/>
          </p:cNvSpPr>
          <p:nvPr>
            <p:ph type="sldNum" sz="quarter" idx="12"/>
          </p:nvPr>
        </p:nvSpPr>
        <p:spPr/>
        <p:txBody>
          <a:bodyPr/>
          <a:lstStyle/>
          <a:p>
            <a:fld id="{71DF1FF4-8DED-4A43-BE30-738998D3F214}" type="slidenum">
              <a:rPr kumimoji="1" lang="ja-JP" altLang="en-US" smtClean="0"/>
              <a:t>24</a:t>
            </a:fld>
            <a:endParaRPr kumimoji="1" lang="ja-JP" altLang="en-US"/>
          </a:p>
        </p:txBody>
      </p:sp>
      <p:pic>
        <p:nvPicPr>
          <p:cNvPr id="5" name="図 4">
            <a:extLst>
              <a:ext uri="{FF2B5EF4-FFF2-40B4-BE49-F238E27FC236}">
                <a16:creationId xmlns:a16="http://schemas.microsoft.com/office/drawing/2014/main" id="{C3F634D9-3531-6140-AE26-E74CF378D146}"/>
              </a:ext>
            </a:extLst>
          </p:cNvPr>
          <p:cNvPicPr>
            <a:picLocks noChangeAspect="1"/>
          </p:cNvPicPr>
          <p:nvPr/>
        </p:nvPicPr>
        <p:blipFill>
          <a:blip r:embed="rId2"/>
          <a:stretch>
            <a:fillRect/>
          </a:stretch>
        </p:blipFill>
        <p:spPr>
          <a:xfrm>
            <a:off x="1595925" y="3181864"/>
            <a:ext cx="9757875" cy="2488471"/>
          </a:xfrm>
          <a:prstGeom prst="rect">
            <a:avLst/>
          </a:prstGeom>
          <a:ln>
            <a:solidFill>
              <a:schemeClr val="accent1"/>
            </a:solidFill>
          </a:ln>
        </p:spPr>
      </p:pic>
    </p:spTree>
    <p:extLst>
      <p:ext uri="{BB962C8B-B14F-4D97-AF65-F5344CB8AC3E}">
        <p14:creationId xmlns:p14="http://schemas.microsoft.com/office/powerpoint/2010/main" val="392193708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001C543D-B84A-1442-8491-14FFB7DC7EE4}"/>
              </a:ext>
            </a:extLst>
          </p:cNvPr>
          <p:cNvSpPr>
            <a:spLocks noGrp="1"/>
          </p:cNvSpPr>
          <p:nvPr>
            <p:ph idx="1"/>
          </p:nvPr>
        </p:nvSpPr>
        <p:spPr>
          <a:xfrm>
            <a:off x="652848" y="539441"/>
            <a:ext cx="10515600" cy="4351338"/>
          </a:xfrm>
        </p:spPr>
        <p:txBody>
          <a:bodyPr/>
          <a:lstStyle/>
          <a:p>
            <a:pPr marL="0" indent="0">
              <a:buNone/>
            </a:pPr>
            <a:r>
              <a:rPr kumimoji="1" lang="en-US" altLang="ja-JP" dirty="0"/>
              <a:t>(c) CES</a:t>
            </a:r>
            <a:r>
              <a:rPr kumimoji="1" lang="ja-JP" altLang="en-US"/>
              <a:t>の目的関数に対する厳密な物価指数は、以下になる。</a:t>
            </a:r>
          </a:p>
        </p:txBody>
      </p:sp>
      <p:sp>
        <p:nvSpPr>
          <p:cNvPr id="4" name="スライド番号プレースホルダー 3">
            <a:extLst>
              <a:ext uri="{FF2B5EF4-FFF2-40B4-BE49-F238E27FC236}">
                <a16:creationId xmlns:a16="http://schemas.microsoft.com/office/drawing/2014/main" id="{8FBE8B41-CB40-E247-B811-CE1B82E1603D}"/>
              </a:ext>
            </a:extLst>
          </p:cNvPr>
          <p:cNvSpPr>
            <a:spLocks noGrp="1"/>
          </p:cNvSpPr>
          <p:nvPr>
            <p:ph type="sldNum" sz="quarter" idx="12"/>
          </p:nvPr>
        </p:nvSpPr>
        <p:spPr/>
        <p:txBody>
          <a:bodyPr/>
          <a:lstStyle/>
          <a:p>
            <a:fld id="{71DF1FF4-8DED-4A43-BE30-738998D3F214}" type="slidenum">
              <a:rPr kumimoji="1" lang="ja-JP" altLang="en-US" smtClean="0"/>
              <a:t>25</a:t>
            </a:fld>
            <a:endParaRPr kumimoji="1" lang="ja-JP" altLang="en-US"/>
          </a:p>
        </p:txBody>
      </p:sp>
      <p:pic>
        <p:nvPicPr>
          <p:cNvPr id="5" name="図 4">
            <a:extLst>
              <a:ext uri="{FF2B5EF4-FFF2-40B4-BE49-F238E27FC236}">
                <a16:creationId xmlns:a16="http://schemas.microsoft.com/office/drawing/2014/main" id="{FF7ADBBC-4668-AF40-90C3-96512E1DCC96}"/>
              </a:ext>
            </a:extLst>
          </p:cNvPr>
          <p:cNvPicPr>
            <a:picLocks noChangeAspect="1"/>
          </p:cNvPicPr>
          <p:nvPr/>
        </p:nvPicPr>
        <p:blipFill>
          <a:blip r:embed="rId2"/>
          <a:stretch>
            <a:fillRect/>
          </a:stretch>
        </p:blipFill>
        <p:spPr>
          <a:xfrm>
            <a:off x="2551542" y="1020471"/>
            <a:ext cx="4447414" cy="2280543"/>
          </a:xfrm>
          <a:prstGeom prst="rect">
            <a:avLst/>
          </a:prstGeom>
        </p:spPr>
      </p:pic>
      <p:pic>
        <p:nvPicPr>
          <p:cNvPr id="6" name="図 5">
            <a:extLst>
              <a:ext uri="{FF2B5EF4-FFF2-40B4-BE49-F238E27FC236}">
                <a16:creationId xmlns:a16="http://schemas.microsoft.com/office/drawing/2014/main" id="{875C0E9D-B561-5D42-9BFF-532710C19BE8}"/>
              </a:ext>
            </a:extLst>
          </p:cNvPr>
          <p:cNvPicPr>
            <a:picLocks noChangeAspect="1"/>
          </p:cNvPicPr>
          <p:nvPr/>
        </p:nvPicPr>
        <p:blipFill>
          <a:blip r:embed="rId3"/>
          <a:stretch>
            <a:fillRect/>
          </a:stretch>
        </p:blipFill>
        <p:spPr>
          <a:xfrm>
            <a:off x="682027" y="3441408"/>
            <a:ext cx="10107827" cy="1563594"/>
          </a:xfrm>
          <a:prstGeom prst="rect">
            <a:avLst/>
          </a:prstGeom>
          <a:ln>
            <a:solidFill>
              <a:schemeClr val="accent1"/>
            </a:solidFill>
          </a:ln>
        </p:spPr>
      </p:pic>
      <p:pic>
        <p:nvPicPr>
          <p:cNvPr id="14" name="図 13">
            <a:extLst>
              <a:ext uri="{FF2B5EF4-FFF2-40B4-BE49-F238E27FC236}">
                <a16:creationId xmlns:a16="http://schemas.microsoft.com/office/drawing/2014/main" id="{1DC79255-C711-F241-8AEA-E9FFDB9C29D8}"/>
              </a:ext>
            </a:extLst>
          </p:cNvPr>
          <p:cNvPicPr>
            <a:picLocks noChangeAspect="1"/>
          </p:cNvPicPr>
          <p:nvPr/>
        </p:nvPicPr>
        <p:blipFill>
          <a:blip r:embed="rId4"/>
          <a:stretch>
            <a:fillRect/>
          </a:stretch>
        </p:blipFill>
        <p:spPr>
          <a:xfrm>
            <a:off x="9432979" y="1639292"/>
            <a:ext cx="721663" cy="470650"/>
          </a:xfrm>
          <a:prstGeom prst="rect">
            <a:avLst/>
          </a:prstGeom>
        </p:spPr>
      </p:pic>
      <p:pic>
        <p:nvPicPr>
          <p:cNvPr id="15" name="図 14">
            <a:extLst>
              <a:ext uri="{FF2B5EF4-FFF2-40B4-BE49-F238E27FC236}">
                <a16:creationId xmlns:a16="http://schemas.microsoft.com/office/drawing/2014/main" id="{E92D42E0-E294-AC48-9358-EA0683B50BB0}"/>
              </a:ext>
            </a:extLst>
          </p:cNvPr>
          <p:cNvPicPr>
            <a:picLocks noChangeAspect="1"/>
          </p:cNvPicPr>
          <p:nvPr/>
        </p:nvPicPr>
        <p:blipFill>
          <a:blip r:embed="rId5"/>
          <a:stretch>
            <a:fillRect/>
          </a:stretch>
        </p:blipFill>
        <p:spPr>
          <a:xfrm>
            <a:off x="10079310" y="1664320"/>
            <a:ext cx="687312" cy="420594"/>
          </a:xfrm>
          <a:prstGeom prst="rect">
            <a:avLst/>
          </a:prstGeom>
        </p:spPr>
      </p:pic>
      <p:sp>
        <p:nvSpPr>
          <p:cNvPr id="16" name="テキスト ボックス 15">
            <a:extLst>
              <a:ext uri="{FF2B5EF4-FFF2-40B4-BE49-F238E27FC236}">
                <a16:creationId xmlns:a16="http://schemas.microsoft.com/office/drawing/2014/main" id="{7C447E0D-24DF-EB44-89A2-84EF4D657D67}"/>
              </a:ext>
            </a:extLst>
          </p:cNvPr>
          <p:cNvSpPr txBox="1"/>
          <p:nvPr/>
        </p:nvSpPr>
        <p:spPr>
          <a:xfrm>
            <a:off x="8786648" y="1692166"/>
            <a:ext cx="646331" cy="369332"/>
          </a:xfrm>
          <a:prstGeom prst="rect">
            <a:avLst/>
          </a:prstGeom>
          <a:noFill/>
        </p:spPr>
        <p:txBody>
          <a:bodyPr wrap="none" rtlCol="0">
            <a:spAutoFit/>
          </a:bodyPr>
          <a:lstStyle/>
          <a:p>
            <a:r>
              <a:rPr kumimoji="1" lang="ja-JP" altLang="en-US"/>
              <a:t>仮定</a:t>
            </a:r>
          </a:p>
        </p:txBody>
      </p:sp>
    </p:spTree>
    <p:extLst>
      <p:ext uri="{BB962C8B-B14F-4D97-AF65-F5344CB8AC3E}">
        <p14:creationId xmlns:p14="http://schemas.microsoft.com/office/powerpoint/2010/main" val="280120677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758BE60-4705-B148-9F06-67C112899BB9}"/>
              </a:ext>
            </a:extLst>
          </p:cNvPr>
          <p:cNvSpPr>
            <a:spLocks noGrp="1"/>
          </p:cNvSpPr>
          <p:nvPr>
            <p:ph type="title"/>
          </p:nvPr>
        </p:nvSpPr>
        <p:spPr/>
        <p:txBody>
          <a:bodyPr/>
          <a:lstStyle/>
          <a:p>
            <a:r>
              <a:rPr lang="en-US" altLang="ja-JP" dirty="0"/>
              <a:t>2.3.</a:t>
            </a:r>
            <a:r>
              <a:rPr lang="ja-JP" altLang="en-US"/>
              <a:t> </a:t>
            </a:r>
            <a:r>
              <a:rPr lang="en" altLang="ja-JP" dirty="0"/>
              <a:t>Trade Flows, and Gravity </a:t>
            </a:r>
            <a:endParaRPr kumimoji="1" lang="ja-JP" altLang="en-US"/>
          </a:p>
        </p:txBody>
      </p:sp>
      <p:sp>
        <p:nvSpPr>
          <p:cNvPr id="3" name="コンテンツ プレースホルダー 2">
            <a:extLst>
              <a:ext uri="{FF2B5EF4-FFF2-40B4-BE49-F238E27FC236}">
                <a16:creationId xmlns:a16="http://schemas.microsoft.com/office/drawing/2014/main" id="{F978543E-5099-FE43-9A16-224F2192210B}"/>
              </a:ext>
            </a:extLst>
          </p:cNvPr>
          <p:cNvSpPr>
            <a:spLocks noGrp="1"/>
          </p:cNvSpPr>
          <p:nvPr>
            <p:ph idx="1"/>
          </p:nvPr>
        </p:nvSpPr>
        <p:spPr/>
        <p:txBody>
          <a:bodyPr/>
          <a:lstStyle/>
          <a:p>
            <a:r>
              <a:rPr kumimoji="1" lang="ja-JP" altLang="en-US"/>
              <a:t>国</a:t>
            </a:r>
            <a:r>
              <a:rPr kumimoji="1" lang="en-US" altLang="ja-JP" dirty="0"/>
              <a:t>n</a:t>
            </a:r>
            <a:r>
              <a:rPr kumimoji="1" lang="ja-JP" altLang="en-US"/>
              <a:t>の財あたりの平均支出は輸入元により変わらないという性質</a:t>
            </a:r>
            <a:r>
              <a:rPr kumimoji="1" lang="en-US" altLang="ja-JP" dirty="0"/>
              <a:t>b</a:t>
            </a:r>
            <a:r>
              <a:rPr kumimoji="1" lang="ja-JP" altLang="en-US"/>
              <a:t>を用いて、モデルと貿易データを結びつける。</a:t>
            </a:r>
            <a:endParaRPr kumimoji="1" lang="en-US" altLang="ja-JP" dirty="0"/>
          </a:p>
          <a:p>
            <a:r>
              <a:rPr lang="ja-JP" altLang="en-US" b="1" u="sng"/>
              <a:t>国</a:t>
            </a:r>
            <a:r>
              <a:rPr lang="en-US" altLang="ja-JP" b="1" u="sng" dirty="0"/>
              <a:t>n</a:t>
            </a:r>
            <a:r>
              <a:rPr lang="ja-JP" altLang="en-US" b="1" u="sng"/>
              <a:t>が国</a:t>
            </a:r>
            <a:r>
              <a:rPr lang="en-US" altLang="ja-JP" b="1" u="sng" dirty="0" err="1"/>
              <a:t>i</a:t>
            </a:r>
            <a:r>
              <a:rPr lang="ja-JP" altLang="en-US" b="1" u="sng"/>
              <a:t>から買う財の割合</a:t>
            </a:r>
            <a:r>
              <a:rPr lang="ja-JP" altLang="en-US"/>
              <a:t>は、性質</a:t>
            </a:r>
            <a:r>
              <a:rPr lang="en-US" altLang="ja-JP" dirty="0"/>
              <a:t>a</a:t>
            </a:r>
            <a:r>
              <a:rPr lang="ja-JP" altLang="en-US"/>
              <a:t>から、国</a:t>
            </a:r>
            <a:r>
              <a:rPr lang="en-US" altLang="ja-JP" dirty="0" err="1"/>
              <a:t>i</a:t>
            </a:r>
            <a:r>
              <a:rPr lang="ja-JP" altLang="en-US"/>
              <a:t>からの財への支出の割合でもある。そのため、以下のように表せる。</a:t>
            </a:r>
            <a:endParaRPr lang="en-US" altLang="ja-JP" dirty="0"/>
          </a:p>
        </p:txBody>
      </p:sp>
      <p:sp>
        <p:nvSpPr>
          <p:cNvPr id="4" name="スライド番号プレースホルダー 3">
            <a:extLst>
              <a:ext uri="{FF2B5EF4-FFF2-40B4-BE49-F238E27FC236}">
                <a16:creationId xmlns:a16="http://schemas.microsoft.com/office/drawing/2014/main" id="{377E0FA3-EA8D-A04C-AE2C-E72F513E6B0B}"/>
              </a:ext>
            </a:extLst>
          </p:cNvPr>
          <p:cNvSpPr>
            <a:spLocks noGrp="1"/>
          </p:cNvSpPr>
          <p:nvPr>
            <p:ph type="sldNum" sz="quarter" idx="12"/>
          </p:nvPr>
        </p:nvSpPr>
        <p:spPr/>
        <p:txBody>
          <a:bodyPr/>
          <a:lstStyle/>
          <a:p>
            <a:fld id="{71DF1FF4-8DED-4A43-BE30-738998D3F214}" type="slidenum">
              <a:rPr kumimoji="1" lang="ja-JP" altLang="en-US" smtClean="0"/>
              <a:t>26</a:t>
            </a:fld>
            <a:endParaRPr kumimoji="1" lang="ja-JP" altLang="en-US"/>
          </a:p>
        </p:txBody>
      </p:sp>
      <p:pic>
        <p:nvPicPr>
          <p:cNvPr id="5" name="図 4">
            <a:extLst>
              <a:ext uri="{FF2B5EF4-FFF2-40B4-BE49-F238E27FC236}">
                <a16:creationId xmlns:a16="http://schemas.microsoft.com/office/drawing/2014/main" id="{AD85B7C9-F598-5442-8E30-D57B9375B7E2}"/>
              </a:ext>
            </a:extLst>
          </p:cNvPr>
          <p:cNvPicPr>
            <a:picLocks noChangeAspect="1"/>
          </p:cNvPicPr>
          <p:nvPr/>
        </p:nvPicPr>
        <p:blipFill>
          <a:blip r:embed="rId2"/>
          <a:stretch>
            <a:fillRect/>
          </a:stretch>
        </p:blipFill>
        <p:spPr>
          <a:xfrm>
            <a:off x="425670" y="4001294"/>
            <a:ext cx="11072648" cy="1816818"/>
          </a:xfrm>
          <a:prstGeom prst="rect">
            <a:avLst/>
          </a:prstGeom>
        </p:spPr>
      </p:pic>
      <p:sp>
        <p:nvSpPr>
          <p:cNvPr id="6" name="テキスト ボックス 5">
            <a:extLst>
              <a:ext uri="{FF2B5EF4-FFF2-40B4-BE49-F238E27FC236}">
                <a16:creationId xmlns:a16="http://schemas.microsoft.com/office/drawing/2014/main" id="{718598F9-3A2F-AC44-A713-EEC5A4F05A9A}"/>
              </a:ext>
            </a:extLst>
          </p:cNvPr>
          <p:cNvSpPr txBox="1"/>
          <p:nvPr/>
        </p:nvSpPr>
        <p:spPr>
          <a:xfrm>
            <a:off x="1751639" y="3866357"/>
            <a:ext cx="2457724" cy="369332"/>
          </a:xfrm>
          <a:prstGeom prst="rect">
            <a:avLst/>
          </a:prstGeom>
          <a:noFill/>
        </p:spPr>
        <p:txBody>
          <a:bodyPr wrap="none" rtlCol="0">
            <a:spAutoFit/>
          </a:bodyPr>
          <a:lstStyle/>
          <a:p>
            <a:r>
              <a:rPr lang="ja-JP" altLang="en-US"/>
              <a:t>国</a:t>
            </a:r>
            <a:r>
              <a:rPr lang="en-US" altLang="ja-JP" dirty="0"/>
              <a:t>n</a:t>
            </a:r>
            <a:r>
              <a:rPr lang="ja-JP" altLang="en-US"/>
              <a:t>の国</a:t>
            </a:r>
            <a:r>
              <a:rPr lang="en-US" altLang="ja-JP" dirty="0" err="1"/>
              <a:t>i</a:t>
            </a:r>
            <a:r>
              <a:rPr lang="ja-JP" altLang="en-US"/>
              <a:t>の財への支出</a:t>
            </a:r>
            <a:endParaRPr kumimoji="1" lang="ja-JP" altLang="en-US"/>
          </a:p>
        </p:txBody>
      </p:sp>
      <p:sp>
        <p:nvSpPr>
          <p:cNvPr id="7" name="テキスト ボックス 6">
            <a:extLst>
              <a:ext uri="{FF2B5EF4-FFF2-40B4-BE49-F238E27FC236}">
                <a16:creationId xmlns:a16="http://schemas.microsoft.com/office/drawing/2014/main" id="{81191422-A44B-C74C-BCFC-D7793C28E179}"/>
              </a:ext>
            </a:extLst>
          </p:cNvPr>
          <p:cNvSpPr txBox="1"/>
          <p:nvPr/>
        </p:nvSpPr>
        <p:spPr>
          <a:xfrm>
            <a:off x="2128345" y="5712531"/>
            <a:ext cx="1704313" cy="369332"/>
          </a:xfrm>
          <a:prstGeom prst="rect">
            <a:avLst/>
          </a:prstGeom>
          <a:noFill/>
        </p:spPr>
        <p:txBody>
          <a:bodyPr wrap="none" rtlCol="0">
            <a:spAutoFit/>
          </a:bodyPr>
          <a:lstStyle/>
          <a:p>
            <a:r>
              <a:rPr lang="ja-JP" altLang="en-US"/>
              <a:t>国</a:t>
            </a:r>
            <a:r>
              <a:rPr lang="en-US" altLang="ja-JP" dirty="0"/>
              <a:t>n</a:t>
            </a:r>
            <a:r>
              <a:rPr lang="ja-JP" altLang="en-US"/>
              <a:t>の支出総額</a:t>
            </a:r>
            <a:endParaRPr kumimoji="1" lang="ja-JP" altLang="en-US"/>
          </a:p>
        </p:txBody>
      </p:sp>
      <p:sp>
        <p:nvSpPr>
          <p:cNvPr id="8" name="テキスト ボックス 7">
            <a:extLst>
              <a:ext uri="{FF2B5EF4-FFF2-40B4-BE49-F238E27FC236}">
                <a16:creationId xmlns:a16="http://schemas.microsoft.com/office/drawing/2014/main" id="{ABA89416-B773-A14B-82C2-2992C55B48EF}"/>
              </a:ext>
            </a:extLst>
          </p:cNvPr>
          <p:cNvSpPr txBox="1"/>
          <p:nvPr/>
        </p:nvSpPr>
        <p:spPr>
          <a:xfrm>
            <a:off x="4824248" y="6261416"/>
            <a:ext cx="3918060" cy="369332"/>
          </a:xfrm>
          <a:prstGeom prst="rect">
            <a:avLst/>
          </a:prstGeom>
          <a:noFill/>
        </p:spPr>
        <p:txBody>
          <a:bodyPr wrap="none" rtlCol="0">
            <a:spAutoFit/>
          </a:bodyPr>
          <a:lstStyle/>
          <a:p>
            <a:r>
              <a:rPr kumimoji="1" lang="en-US" altLang="ja-JP" dirty="0" err="1"/>
              <a:t>Ti</a:t>
            </a:r>
            <a:r>
              <a:rPr kumimoji="1" lang="en-US" altLang="ja-JP" dirty="0"/>
              <a:t>: </a:t>
            </a:r>
            <a:r>
              <a:rPr kumimoji="1" lang="ja-JP" altLang="en-US"/>
              <a:t>効率性、</a:t>
            </a:r>
            <a:r>
              <a:rPr kumimoji="1" lang="en-US" altLang="ja-JP" dirty="0"/>
              <a:t>ci:</a:t>
            </a:r>
            <a:r>
              <a:rPr kumimoji="1" lang="ja-JP" altLang="en-US"/>
              <a:t>生産費、</a:t>
            </a:r>
            <a:r>
              <a:rPr kumimoji="1" lang="en-US" altLang="ja-JP" dirty="0" err="1"/>
              <a:t>d_ni</a:t>
            </a:r>
            <a:r>
              <a:rPr kumimoji="1" lang="en-US" altLang="ja-JP" dirty="0"/>
              <a:t>=</a:t>
            </a:r>
            <a:r>
              <a:rPr kumimoji="1" lang="ja-JP" altLang="en-US"/>
              <a:t>輸送費</a:t>
            </a:r>
          </a:p>
        </p:txBody>
      </p:sp>
    </p:spTree>
    <p:extLst>
      <p:ext uri="{BB962C8B-B14F-4D97-AF65-F5344CB8AC3E}">
        <p14:creationId xmlns:p14="http://schemas.microsoft.com/office/powerpoint/2010/main" val="33792287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EF62F44C-058D-BA4E-8266-B36F2E5CA4B9}"/>
              </a:ext>
            </a:extLst>
          </p:cNvPr>
          <p:cNvSpPr>
            <a:spLocks noGrp="1"/>
          </p:cNvSpPr>
          <p:nvPr>
            <p:ph type="sldNum" sz="quarter" idx="12"/>
          </p:nvPr>
        </p:nvSpPr>
        <p:spPr/>
        <p:txBody>
          <a:bodyPr/>
          <a:lstStyle/>
          <a:p>
            <a:fld id="{71DF1FF4-8DED-4A43-BE30-738998D3F214}" type="slidenum">
              <a:rPr kumimoji="1" lang="ja-JP" altLang="en-US" smtClean="0"/>
              <a:t>27</a:t>
            </a:fld>
            <a:endParaRPr kumimoji="1" lang="ja-JP" altLang="en-US"/>
          </a:p>
        </p:txBody>
      </p:sp>
      <p:pic>
        <p:nvPicPr>
          <p:cNvPr id="5" name="図 4">
            <a:extLst>
              <a:ext uri="{FF2B5EF4-FFF2-40B4-BE49-F238E27FC236}">
                <a16:creationId xmlns:a16="http://schemas.microsoft.com/office/drawing/2014/main" id="{4F262F7D-0779-C44C-A37D-6F2F35DD0205}"/>
              </a:ext>
            </a:extLst>
          </p:cNvPr>
          <p:cNvPicPr>
            <a:picLocks noChangeAspect="1"/>
          </p:cNvPicPr>
          <p:nvPr/>
        </p:nvPicPr>
        <p:blipFill>
          <a:blip r:embed="rId2"/>
          <a:stretch>
            <a:fillRect/>
          </a:stretch>
        </p:blipFill>
        <p:spPr>
          <a:xfrm>
            <a:off x="1331305" y="1478541"/>
            <a:ext cx="6369050" cy="1462468"/>
          </a:xfrm>
          <a:prstGeom prst="rect">
            <a:avLst/>
          </a:prstGeom>
        </p:spPr>
      </p:pic>
      <p:sp>
        <p:nvSpPr>
          <p:cNvPr id="6" name="正方形/長方形 5">
            <a:extLst>
              <a:ext uri="{FF2B5EF4-FFF2-40B4-BE49-F238E27FC236}">
                <a16:creationId xmlns:a16="http://schemas.microsoft.com/office/drawing/2014/main" id="{8EBFAFF5-5B74-A84A-BFAD-027A66AAEE53}"/>
              </a:ext>
            </a:extLst>
          </p:cNvPr>
          <p:cNvSpPr/>
          <p:nvPr/>
        </p:nvSpPr>
        <p:spPr>
          <a:xfrm>
            <a:off x="404110" y="832210"/>
            <a:ext cx="3538148" cy="646331"/>
          </a:xfrm>
          <a:prstGeom prst="rect">
            <a:avLst/>
          </a:prstGeom>
        </p:spPr>
        <p:txBody>
          <a:bodyPr wrap="none">
            <a:spAutoFit/>
          </a:bodyPr>
          <a:lstStyle/>
          <a:p>
            <a:r>
              <a:rPr lang="ja-JP" altLang="en-US" sz="3600"/>
              <a:t>輸出国</a:t>
            </a:r>
            <a:r>
              <a:rPr lang="en-US" altLang="ja-JP" sz="3600" dirty="0" err="1"/>
              <a:t>i</a:t>
            </a:r>
            <a:r>
              <a:rPr lang="ja-JP" altLang="en-US" sz="3600"/>
              <a:t>の総売上</a:t>
            </a:r>
          </a:p>
        </p:txBody>
      </p:sp>
      <p:sp>
        <p:nvSpPr>
          <p:cNvPr id="7" name="正方形/長方形 6">
            <a:extLst>
              <a:ext uri="{FF2B5EF4-FFF2-40B4-BE49-F238E27FC236}">
                <a16:creationId xmlns:a16="http://schemas.microsoft.com/office/drawing/2014/main" id="{155F15FF-C802-1D48-846B-C6028C570E95}"/>
              </a:ext>
            </a:extLst>
          </p:cNvPr>
          <p:cNvSpPr/>
          <p:nvPr/>
        </p:nvSpPr>
        <p:spPr>
          <a:xfrm>
            <a:off x="404111" y="3270661"/>
            <a:ext cx="10670289" cy="523220"/>
          </a:xfrm>
          <a:prstGeom prst="rect">
            <a:avLst/>
          </a:prstGeom>
        </p:spPr>
        <p:txBody>
          <a:bodyPr wrap="square">
            <a:spAutoFit/>
          </a:bodyPr>
          <a:lstStyle/>
          <a:p>
            <a:r>
              <a:rPr lang="en-US" altLang="ja-JP" sz="2800" dirty="0"/>
              <a:t>Tc^(-</a:t>
            </a:r>
            <a:r>
              <a:rPr lang="en-US" altLang="ja-JP" sz="2800" dirty="0" err="1"/>
              <a:t>θ</a:t>
            </a:r>
            <a:r>
              <a:rPr lang="en-US" altLang="ja-JP" sz="2800" dirty="0"/>
              <a:t>)</a:t>
            </a:r>
            <a:r>
              <a:rPr lang="ja-JP" altLang="en-US" sz="2800"/>
              <a:t>について解いて、</a:t>
            </a:r>
            <a:r>
              <a:rPr lang="en-US" altLang="ja-JP" sz="2800" dirty="0"/>
              <a:t>(10)</a:t>
            </a:r>
            <a:r>
              <a:rPr lang="ja-JP" altLang="en-US" sz="2800"/>
              <a:t>式に代入し、</a:t>
            </a:r>
            <a:r>
              <a:rPr lang="en-US" altLang="ja-JP" sz="2800" dirty="0"/>
              <a:t>(9)</a:t>
            </a:r>
            <a:r>
              <a:rPr lang="ja-JP" altLang="en-US" sz="2800"/>
              <a:t>式を組み入れると、</a:t>
            </a:r>
          </a:p>
        </p:txBody>
      </p:sp>
      <p:pic>
        <p:nvPicPr>
          <p:cNvPr id="8" name="図 7">
            <a:extLst>
              <a:ext uri="{FF2B5EF4-FFF2-40B4-BE49-F238E27FC236}">
                <a16:creationId xmlns:a16="http://schemas.microsoft.com/office/drawing/2014/main" id="{4118D88C-8FF4-8E47-8F4E-DD45CE1BFB6B}"/>
              </a:ext>
            </a:extLst>
          </p:cNvPr>
          <p:cNvPicPr>
            <a:picLocks noChangeAspect="1"/>
          </p:cNvPicPr>
          <p:nvPr/>
        </p:nvPicPr>
        <p:blipFill>
          <a:blip r:embed="rId3"/>
          <a:stretch>
            <a:fillRect/>
          </a:stretch>
        </p:blipFill>
        <p:spPr>
          <a:xfrm>
            <a:off x="0" y="4123533"/>
            <a:ext cx="12192000" cy="2382636"/>
          </a:xfrm>
          <a:prstGeom prst="rect">
            <a:avLst/>
          </a:prstGeom>
        </p:spPr>
      </p:pic>
      <p:sp>
        <p:nvSpPr>
          <p:cNvPr id="9" name="正方形/長方形 8">
            <a:extLst>
              <a:ext uri="{FF2B5EF4-FFF2-40B4-BE49-F238E27FC236}">
                <a16:creationId xmlns:a16="http://schemas.microsoft.com/office/drawing/2014/main" id="{CAB8A497-9168-EF4B-8382-62799FF4F31B}"/>
              </a:ext>
            </a:extLst>
          </p:cNvPr>
          <p:cNvSpPr/>
          <p:nvPr/>
        </p:nvSpPr>
        <p:spPr>
          <a:xfrm>
            <a:off x="162395" y="4945519"/>
            <a:ext cx="2688557" cy="369332"/>
          </a:xfrm>
          <a:prstGeom prst="rect">
            <a:avLst/>
          </a:prstGeom>
        </p:spPr>
        <p:txBody>
          <a:bodyPr wrap="none">
            <a:spAutoFit/>
          </a:bodyPr>
          <a:lstStyle/>
          <a:p>
            <a:r>
              <a:rPr lang="ja-JP" altLang="en-US" b="1"/>
              <a:t>輸出国</a:t>
            </a:r>
            <a:r>
              <a:rPr lang="en-US" altLang="ja-JP" b="1" dirty="0" err="1"/>
              <a:t>i</a:t>
            </a:r>
            <a:r>
              <a:rPr lang="ja-JP" altLang="en-US" b="1"/>
              <a:t>から国</a:t>
            </a:r>
            <a:r>
              <a:rPr lang="en-US" altLang="ja-JP" b="1" dirty="0"/>
              <a:t>n</a:t>
            </a:r>
            <a:r>
              <a:rPr lang="ja-JP" altLang="en-US" b="1"/>
              <a:t>への輸出</a:t>
            </a:r>
          </a:p>
        </p:txBody>
      </p:sp>
    </p:spTree>
    <p:extLst>
      <p:ext uri="{BB962C8B-B14F-4D97-AF65-F5344CB8AC3E}">
        <p14:creationId xmlns:p14="http://schemas.microsoft.com/office/powerpoint/2010/main" val="25310487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7336DAC-B7C4-704E-935F-8ECD2B820333}"/>
              </a:ext>
            </a:extLst>
          </p:cNvPr>
          <p:cNvSpPr>
            <a:spLocks noGrp="1"/>
          </p:cNvSpPr>
          <p:nvPr>
            <p:ph type="title"/>
          </p:nvPr>
        </p:nvSpPr>
        <p:spPr/>
        <p:txBody>
          <a:bodyPr/>
          <a:lstStyle/>
          <a:p>
            <a:r>
              <a:rPr kumimoji="1" lang="ja-JP" altLang="en-US"/>
              <a:t>輸出額</a:t>
            </a:r>
            <a:r>
              <a:rPr kumimoji="1" lang="en-US" altLang="ja-JP" dirty="0"/>
              <a:t>(</a:t>
            </a:r>
            <a:r>
              <a:rPr kumimoji="1" lang="ja-JP" altLang="en-US"/>
              <a:t>国</a:t>
            </a:r>
            <a:r>
              <a:rPr kumimoji="1" lang="en-US" altLang="ja-JP" dirty="0" err="1"/>
              <a:t>i</a:t>
            </a:r>
            <a:r>
              <a:rPr lang="en-US" altLang="ja-JP" dirty="0" err="1">
                <a:sym typeface="Wingdings" pitchFamily="2" charset="2"/>
              </a:rPr>
              <a:t>n</a:t>
            </a:r>
            <a:r>
              <a:rPr kumimoji="1" lang="en-US" altLang="ja-JP" dirty="0"/>
              <a:t>)</a:t>
            </a:r>
            <a:endParaRPr kumimoji="1" lang="ja-JP" altLang="en-US"/>
          </a:p>
        </p:txBody>
      </p:sp>
      <p:sp>
        <p:nvSpPr>
          <p:cNvPr id="4" name="スライド番号プレースホルダー 3">
            <a:extLst>
              <a:ext uri="{FF2B5EF4-FFF2-40B4-BE49-F238E27FC236}">
                <a16:creationId xmlns:a16="http://schemas.microsoft.com/office/drawing/2014/main" id="{AC043BDB-AEB2-C743-8F81-4CC3664C77A8}"/>
              </a:ext>
            </a:extLst>
          </p:cNvPr>
          <p:cNvSpPr>
            <a:spLocks noGrp="1"/>
          </p:cNvSpPr>
          <p:nvPr>
            <p:ph type="sldNum" sz="quarter" idx="12"/>
          </p:nvPr>
        </p:nvSpPr>
        <p:spPr/>
        <p:txBody>
          <a:bodyPr/>
          <a:lstStyle/>
          <a:p>
            <a:fld id="{71DF1FF4-8DED-4A43-BE30-738998D3F214}" type="slidenum">
              <a:rPr kumimoji="1" lang="ja-JP" altLang="en-US" smtClean="0"/>
              <a:t>28</a:t>
            </a:fld>
            <a:endParaRPr kumimoji="1" lang="ja-JP" altLang="en-US"/>
          </a:p>
        </p:txBody>
      </p:sp>
      <p:pic>
        <p:nvPicPr>
          <p:cNvPr id="5" name="図 4">
            <a:extLst>
              <a:ext uri="{FF2B5EF4-FFF2-40B4-BE49-F238E27FC236}">
                <a16:creationId xmlns:a16="http://schemas.microsoft.com/office/drawing/2014/main" id="{01C1170E-09B2-894C-91EA-F091EA0C719C}"/>
              </a:ext>
            </a:extLst>
          </p:cNvPr>
          <p:cNvPicPr>
            <a:picLocks noChangeAspect="1"/>
          </p:cNvPicPr>
          <p:nvPr/>
        </p:nvPicPr>
        <p:blipFill>
          <a:blip r:embed="rId2"/>
          <a:stretch>
            <a:fillRect/>
          </a:stretch>
        </p:blipFill>
        <p:spPr>
          <a:xfrm>
            <a:off x="770965" y="2338893"/>
            <a:ext cx="8928100" cy="2527300"/>
          </a:xfrm>
          <a:prstGeom prst="rect">
            <a:avLst/>
          </a:prstGeom>
        </p:spPr>
      </p:pic>
      <p:sp>
        <p:nvSpPr>
          <p:cNvPr id="6" name="テキスト ボックス 5">
            <a:extLst>
              <a:ext uri="{FF2B5EF4-FFF2-40B4-BE49-F238E27FC236}">
                <a16:creationId xmlns:a16="http://schemas.microsoft.com/office/drawing/2014/main" id="{769A2916-FA9E-3D44-A6EA-6BAA781F8C25}"/>
              </a:ext>
            </a:extLst>
          </p:cNvPr>
          <p:cNvSpPr txBox="1"/>
          <p:nvPr/>
        </p:nvSpPr>
        <p:spPr>
          <a:xfrm>
            <a:off x="7643027" y="2523510"/>
            <a:ext cx="1935145" cy="369332"/>
          </a:xfrm>
          <a:prstGeom prst="rect">
            <a:avLst/>
          </a:prstGeom>
          <a:noFill/>
        </p:spPr>
        <p:txBody>
          <a:bodyPr wrap="none" rtlCol="0">
            <a:spAutoFit/>
          </a:bodyPr>
          <a:lstStyle/>
          <a:p>
            <a:r>
              <a:rPr lang="ja-JP" altLang="en-US" b="1"/>
              <a:t>輸入国</a:t>
            </a:r>
            <a:r>
              <a:rPr lang="en-US" altLang="ja-JP" b="1" dirty="0"/>
              <a:t>n</a:t>
            </a:r>
            <a:r>
              <a:rPr lang="ja-JP" altLang="en-US" b="1"/>
              <a:t>の総支出</a:t>
            </a:r>
            <a:endParaRPr kumimoji="1" lang="ja-JP" altLang="en-US" b="1"/>
          </a:p>
        </p:txBody>
      </p:sp>
      <p:sp>
        <p:nvSpPr>
          <p:cNvPr id="7" name="テキスト ボックス 6">
            <a:extLst>
              <a:ext uri="{FF2B5EF4-FFF2-40B4-BE49-F238E27FC236}">
                <a16:creationId xmlns:a16="http://schemas.microsoft.com/office/drawing/2014/main" id="{0643CFCE-8B05-FC43-939E-1FEDFBE7B6CA}"/>
              </a:ext>
            </a:extLst>
          </p:cNvPr>
          <p:cNvSpPr txBox="1"/>
          <p:nvPr/>
        </p:nvSpPr>
        <p:spPr>
          <a:xfrm>
            <a:off x="9104273" y="3145779"/>
            <a:ext cx="1866217" cy="369332"/>
          </a:xfrm>
          <a:prstGeom prst="rect">
            <a:avLst/>
          </a:prstGeom>
          <a:noFill/>
        </p:spPr>
        <p:txBody>
          <a:bodyPr wrap="none" rtlCol="0">
            <a:spAutoFit/>
          </a:bodyPr>
          <a:lstStyle/>
          <a:p>
            <a:r>
              <a:rPr lang="ja-JP" altLang="en-US" b="1"/>
              <a:t>輸出国</a:t>
            </a:r>
            <a:r>
              <a:rPr lang="en-US" altLang="ja-JP" b="1" dirty="0"/>
              <a:t>i</a:t>
            </a:r>
            <a:r>
              <a:rPr lang="ja-JP" altLang="en-US" b="1"/>
              <a:t>の総売上</a:t>
            </a:r>
            <a:endParaRPr kumimoji="1" lang="ja-JP" altLang="en-US" b="1"/>
          </a:p>
        </p:txBody>
      </p:sp>
      <p:sp>
        <p:nvSpPr>
          <p:cNvPr id="8" name="右中かっこ 7">
            <a:extLst>
              <a:ext uri="{FF2B5EF4-FFF2-40B4-BE49-F238E27FC236}">
                <a16:creationId xmlns:a16="http://schemas.microsoft.com/office/drawing/2014/main" id="{31CA341B-1010-7A48-8BC4-09580A23220B}"/>
              </a:ext>
            </a:extLst>
          </p:cNvPr>
          <p:cNvSpPr/>
          <p:nvPr/>
        </p:nvSpPr>
        <p:spPr>
          <a:xfrm rot="5400000">
            <a:off x="7411512" y="3672480"/>
            <a:ext cx="531087" cy="2575300"/>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9D1684B9-390D-8345-812F-6102E65865C5}"/>
              </a:ext>
            </a:extLst>
          </p:cNvPr>
          <p:cNvSpPr txBox="1"/>
          <p:nvPr/>
        </p:nvSpPr>
        <p:spPr>
          <a:xfrm>
            <a:off x="6096000" y="5252704"/>
            <a:ext cx="5629994" cy="1200329"/>
          </a:xfrm>
          <a:prstGeom prst="rect">
            <a:avLst/>
          </a:prstGeom>
          <a:noFill/>
        </p:spPr>
        <p:txBody>
          <a:bodyPr wrap="square" rtlCol="0">
            <a:spAutoFit/>
          </a:bodyPr>
          <a:lstStyle/>
          <a:p>
            <a:r>
              <a:rPr lang="ja-JP" altLang="en-US" sz="2400" b="1"/>
              <a:t>輸出国</a:t>
            </a:r>
            <a:r>
              <a:rPr lang="en-US" altLang="ja-JP" sz="2400" b="1" dirty="0" err="1"/>
              <a:t>i</a:t>
            </a:r>
            <a:r>
              <a:rPr lang="ja-JP" altLang="en-US" sz="2400" b="1"/>
              <a:t>から見た</a:t>
            </a:r>
            <a:endParaRPr lang="en-US" altLang="ja-JP" sz="2400" b="1" dirty="0"/>
          </a:p>
          <a:p>
            <a:r>
              <a:rPr lang="ja-JP" altLang="en-US" sz="2400" b="1"/>
              <a:t>輸出先</a:t>
            </a:r>
            <a:r>
              <a:rPr lang="en-US" altLang="ja-JP" sz="2400" b="1" dirty="0"/>
              <a:t>m</a:t>
            </a:r>
            <a:r>
              <a:rPr lang="ja-JP" altLang="en-US" sz="2400" b="1"/>
              <a:t>の</a:t>
            </a:r>
            <a:endParaRPr lang="en-US" altLang="ja-JP" sz="2400" b="1" dirty="0"/>
          </a:p>
          <a:p>
            <a:r>
              <a:rPr lang="ja-JP" altLang="en-US" sz="2400" b="1"/>
              <a:t>輸送費</a:t>
            </a:r>
            <a:r>
              <a:rPr lang="en-US" altLang="ja-JP" sz="2400" b="1" dirty="0"/>
              <a:t>d</a:t>
            </a:r>
            <a:r>
              <a:rPr lang="ja-JP" altLang="en-US" sz="2400" b="1"/>
              <a:t>・物価</a:t>
            </a:r>
            <a:r>
              <a:rPr lang="en-US" altLang="ja-JP" sz="2400" b="1" dirty="0"/>
              <a:t>p</a:t>
            </a:r>
            <a:r>
              <a:rPr lang="ja-JP" altLang="en-US" sz="2400" b="1"/>
              <a:t>調整済み市場規模</a:t>
            </a:r>
            <a:endParaRPr lang="en-US" altLang="ja-JP" sz="2400" b="1" dirty="0"/>
          </a:p>
        </p:txBody>
      </p:sp>
      <p:sp>
        <p:nvSpPr>
          <p:cNvPr id="10" name="左中かっこ 9">
            <a:extLst>
              <a:ext uri="{FF2B5EF4-FFF2-40B4-BE49-F238E27FC236}">
                <a16:creationId xmlns:a16="http://schemas.microsoft.com/office/drawing/2014/main" id="{DD2DA330-04AC-5C4A-9CDC-02F1E2A581B9}"/>
              </a:ext>
            </a:extLst>
          </p:cNvPr>
          <p:cNvSpPr/>
          <p:nvPr/>
        </p:nvSpPr>
        <p:spPr>
          <a:xfrm rot="5400000">
            <a:off x="6758493" y="671403"/>
            <a:ext cx="671971" cy="3032241"/>
          </a:xfrm>
          <a:prstGeom prst="lef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E8AAA45F-1BE8-FD43-9247-A90969A5E98C}"/>
              </a:ext>
            </a:extLst>
          </p:cNvPr>
          <p:cNvSpPr txBox="1"/>
          <p:nvPr/>
        </p:nvSpPr>
        <p:spPr>
          <a:xfrm>
            <a:off x="5632762" y="670099"/>
            <a:ext cx="5483473" cy="1200329"/>
          </a:xfrm>
          <a:prstGeom prst="rect">
            <a:avLst/>
          </a:prstGeom>
          <a:noFill/>
        </p:spPr>
        <p:txBody>
          <a:bodyPr wrap="square" rtlCol="0">
            <a:spAutoFit/>
          </a:bodyPr>
          <a:lstStyle/>
          <a:p>
            <a:r>
              <a:rPr lang="ja-JP" altLang="en-US" sz="2400" b="1"/>
              <a:t>輸出国</a:t>
            </a:r>
            <a:r>
              <a:rPr lang="en-US" altLang="ja-JP" sz="2400" b="1" dirty="0" err="1"/>
              <a:t>i</a:t>
            </a:r>
            <a:r>
              <a:rPr lang="ja-JP" altLang="en-US" sz="2400" b="1"/>
              <a:t>から見た</a:t>
            </a:r>
            <a:endParaRPr lang="en-US" altLang="ja-JP" sz="2400" b="1" dirty="0"/>
          </a:p>
          <a:p>
            <a:r>
              <a:rPr lang="ja-JP" altLang="en-US" sz="2400" b="1"/>
              <a:t>輸出先</a:t>
            </a:r>
            <a:r>
              <a:rPr lang="en-US" altLang="ja-JP" sz="2400" b="1" dirty="0"/>
              <a:t>n</a:t>
            </a:r>
            <a:r>
              <a:rPr lang="ja-JP" altLang="en-US" sz="2400" b="1"/>
              <a:t>の</a:t>
            </a:r>
            <a:endParaRPr lang="en-US" altLang="ja-JP" sz="2400" b="1" dirty="0"/>
          </a:p>
          <a:p>
            <a:r>
              <a:rPr lang="ja-JP" altLang="en-US" sz="2400" b="1"/>
              <a:t>輸送費</a:t>
            </a:r>
            <a:r>
              <a:rPr lang="en-US" altLang="ja-JP" sz="2400" b="1" dirty="0"/>
              <a:t>d</a:t>
            </a:r>
            <a:r>
              <a:rPr lang="ja-JP" altLang="en-US" sz="2400" b="1"/>
              <a:t>・物価</a:t>
            </a:r>
            <a:r>
              <a:rPr lang="en-US" altLang="ja-JP" sz="2400" b="1" dirty="0"/>
              <a:t>p</a:t>
            </a:r>
            <a:r>
              <a:rPr lang="ja-JP" altLang="en-US" sz="2400" b="1"/>
              <a:t>調整済み市場規模</a:t>
            </a:r>
            <a:endParaRPr lang="en-US" altLang="ja-JP" sz="2400" b="1" dirty="0"/>
          </a:p>
        </p:txBody>
      </p:sp>
      <p:sp>
        <p:nvSpPr>
          <p:cNvPr id="12" name="テキスト ボックス 11">
            <a:extLst>
              <a:ext uri="{FF2B5EF4-FFF2-40B4-BE49-F238E27FC236}">
                <a16:creationId xmlns:a16="http://schemas.microsoft.com/office/drawing/2014/main" id="{5E05F576-81F0-414A-AC36-AE2CE831946B}"/>
              </a:ext>
            </a:extLst>
          </p:cNvPr>
          <p:cNvSpPr txBox="1"/>
          <p:nvPr/>
        </p:nvSpPr>
        <p:spPr>
          <a:xfrm>
            <a:off x="121025" y="5316115"/>
            <a:ext cx="4701928" cy="1384995"/>
          </a:xfrm>
          <a:prstGeom prst="rect">
            <a:avLst/>
          </a:prstGeom>
          <a:noFill/>
        </p:spPr>
        <p:txBody>
          <a:bodyPr wrap="none" rtlCol="0">
            <a:spAutoFit/>
          </a:bodyPr>
          <a:lstStyle/>
          <a:p>
            <a:r>
              <a:rPr kumimoji="1" lang="ja-JP" altLang="en-US" sz="2800"/>
              <a:t>輸出国</a:t>
            </a:r>
            <a:r>
              <a:rPr kumimoji="1" lang="en-US" altLang="ja-JP" sz="2800" dirty="0" err="1"/>
              <a:t>i</a:t>
            </a:r>
            <a:r>
              <a:rPr kumimoji="1" lang="ja-JP" altLang="en-US" sz="2800"/>
              <a:t>の売上に占める</a:t>
            </a:r>
            <a:endParaRPr kumimoji="1" lang="en-US" altLang="ja-JP" sz="2800" dirty="0"/>
          </a:p>
          <a:p>
            <a:r>
              <a:rPr kumimoji="1" lang="ja-JP" altLang="en-US" sz="2800"/>
              <a:t>国</a:t>
            </a:r>
            <a:r>
              <a:rPr kumimoji="1" lang="en-US" altLang="ja-JP" sz="2800" dirty="0"/>
              <a:t>n</a:t>
            </a:r>
            <a:r>
              <a:rPr kumimoji="1" lang="ja-JP" altLang="en-US" sz="2800"/>
              <a:t>のシェアは</a:t>
            </a:r>
            <a:endParaRPr kumimoji="1" lang="en-US" altLang="ja-JP" sz="2800" dirty="0"/>
          </a:p>
          <a:p>
            <a:r>
              <a:rPr lang="ja-JP" altLang="en-US" sz="2800"/>
              <a:t>国</a:t>
            </a:r>
            <a:r>
              <a:rPr lang="en-US" altLang="ja-JP" sz="2800" dirty="0"/>
              <a:t>n</a:t>
            </a:r>
            <a:r>
              <a:rPr lang="ja-JP" altLang="en-US" sz="2800"/>
              <a:t>の世界市場シェアに一致</a:t>
            </a:r>
            <a:endParaRPr kumimoji="1" lang="ja-JP" altLang="en-US" sz="2800"/>
          </a:p>
        </p:txBody>
      </p:sp>
    </p:spTree>
    <p:extLst>
      <p:ext uri="{BB962C8B-B14F-4D97-AF65-F5344CB8AC3E}">
        <p14:creationId xmlns:p14="http://schemas.microsoft.com/office/powerpoint/2010/main" val="320720107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1B84D63-59B4-234B-916D-0851F5EABB55}"/>
              </a:ext>
            </a:extLst>
          </p:cNvPr>
          <p:cNvSpPr>
            <a:spLocks noGrp="1"/>
          </p:cNvSpPr>
          <p:nvPr>
            <p:ph type="title"/>
          </p:nvPr>
        </p:nvSpPr>
        <p:spPr/>
        <p:txBody>
          <a:bodyPr>
            <a:normAutofit/>
          </a:bodyPr>
          <a:lstStyle/>
          <a:p>
            <a:r>
              <a:rPr lang="en-US" altLang="ja-JP" dirty="0"/>
              <a:t>3. </a:t>
            </a:r>
            <a:r>
              <a:rPr lang="en" altLang="ja-JP" dirty="0"/>
              <a:t>trade, geography, and prices: a first look </a:t>
            </a:r>
            <a:endParaRPr kumimoji="1" lang="ja-JP" altLang="en-US"/>
          </a:p>
        </p:txBody>
      </p:sp>
      <p:sp>
        <p:nvSpPr>
          <p:cNvPr id="3" name="コンテンツ プレースホルダー 2">
            <a:extLst>
              <a:ext uri="{FF2B5EF4-FFF2-40B4-BE49-F238E27FC236}">
                <a16:creationId xmlns:a16="http://schemas.microsoft.com/office/drawing/2014/main" id="{298D755C-A350-8D45-904D-771DDADC0A86}"/>
              </a:ext>
            </a:extLst>
          </p:cNvPr>
          <p:cNvSpPr>
            <a:spLocks noGrp="1"/>
          </p:cNvSpPr>
          <p:nvPr>
            <p:ph idx="1"/>
          </p:nvPr>
        </p:nvSpPr>
        <p:spPr>
          <a:xfrm>
            <a:off x="838200" y="1825625"/>
            <a:ext cx="10515600" cy="684493"/>
          </a:xfrm>
        </p:spPr>
        <p:txBody>
          <a:bodyPr/>
          <a:lstStyle/>
          <a:p>
            <a:r>
              <a:rPr kumimoji="1" lang="en-US" altLang="ja-JP" dirty="0"/>
              <a:t>(9)</a:t>
            </a:r>
            <a:r>
              <a:rPr kumimoji="1" lang="ja-JP" altLang="en-US"/>
              <a:t>式と</a:t>
            </a:r>
            <a:r>
              <a:rPr kumimoji="1" lang="en-US" altLang="ja-JP" dirty="0"/>
              <a:t>(10)</a:t>
            </a:r>
            <a:r>
              <a:rPr kumimoji="1" lang="ja-JP" altLang="en-US"/>
              <a:t>式を</a:t>
            </a:r>
            <a:r>
              <a:rPr lang="en-US" altLang="ja-JP" dirty="0"/>
              <a:t>n=</a:t>
            </a:r>
            <a:r>
              <a:rPr kumimoji="1" lang="en-US" altLang="ja-JP" dirty="0" err="1"/>
              <a:t>i</a:t>
            </a:r>
            <a:r>
              <a:rPr kumimoji="1" lang="ja-JP" altLang="en-US"/>
              <a:t>のケースについて、記述し、式</a:t>
            </a:r>
            <a:r>
              <a:rPr kumimoji="1" lang="en-US" altLang="ja-JP" dirty="0"/>
              <a:t>(12)</a:t>
            </a:r>
            <a:r>
              <a:rPr kumimoji="1" lang="ja-JP" altLang="en-US"/>
              <a:t>を導く。</a:t>
            </a:r>
          </a:p>
        </p:txBody>
      </p:sp>
      <p:sp>
        <p:nvSpPr>
          <p:cNvPr id="4" name="スライド番号プレースホルダー 3">
            <a:extLst>
              <a:ext uri="{FF2B5EF4-FFF2-40B4-BE49-F238E27FC236}">
                <a16:creationId xmlns:a16="http://schemas.microsoft.com/office/drawing/2014/main" id="{A816FF5F-20D1-8340-8B23-D0DCD113604C}"/>
              </a:ext>
            </a:extLst>
          </p:cNvPr>
          <p:cNvSpPr>
            <a:spLocks noGrp="1"/>
          </p:cNvSpPr>
          <p:nvPr>
            <p:ph type="sldNum" sz="quarter" idx="12"/>
          </p:nvPr>
        </p:nvSpPr>
        <p:spPr/>
        <p:txBody>
          <a:bodyPr/>
          <a:lstStyle/>
          <a:p>
            <a:fld id="{71DF1FF4-8DED-4A43-BE30-738998D3F214}" type="slidenum">
              <a:rPr kumimoji="1" lang="ja-JP" altLang="en-US" smtClean="0"/>
              <a:t>29</a:t>
            </a:fld>
            <a:endParaRPr kumimoji="1" lang="ja-JP" altLang="en-US"/>
          </a:p>
        </p:txBody>
      </p:sp>
      <p:pic>
        <p:nvPicPr>
          <p:cNvPr id="5" name="図 4">
            <a:extLst>
              <a:ext uri="{FF2B5EF4-FFF2-40B4-BE49-F238E27FC236}">
                <a16:creationId xmlns:a16="http://schemas.microsoft.com/office/drawing/2014/main" id="{119857C7-1250-9C49-9F67-6C49A50EE712}"/>
              </a:ext>
            </a:extLst>
          </p:cNvPr>
          <p:cNvPicPr>
            <a:picLocks noChangeAspect="1"/>
          </p:cNvPicPr>
          <p:nvPr/>
        </p:nvPicPr>
        <p:blipFill>
          <a:blip r:embed="rId2"/>
          <a:stretch>
            <a:fillRect/>
          </a:stretch>
        </p:blipFill>
        <p:spPr>
          <a:xfrm>
            <a:off x="1130300" y="2381817"/>
            <a:ext cx="8851900" cy="1911438"/>
          </a:xfrm>
          <a:prstGeom prst="rect">
            <a:avLst/>
          </a:prstGeom>
        </p:spPr>
      </p:pic>
      <p:sp>
        <p:nvSpPr>
          <p:cNvPr id="6" name="右中かっこ 5">
            <a:extLst>
              <a:ext uri="{FF2B5EF4-FFF2-40B4-BE49-F238E27FC236}">
                <a16:creationId xmlns:a16="http://schemas.microsoft.com/office/drawing/2014/main" id="{B4E561A7-4995-364C-8F5D-99D943D19C22}"/>
              </a:ext>
            </a:extLst>
          </p:cNvPr>
          <p:cNvSpPr/>
          <p:nvPr/>
        </p:nvSpPr>
        <p:spPr>
          <a:xfrm rot="5400000">
            <a:off x="3872752" y="3504361"/>
            <a:ext cx="519953" cy="1577788"/>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6D261E3E-3A76-6B4B-A717-94D8BA9587D5}"/>
              </a:ext>
            </a:extLst>
          </p:cNvPr>
          <p:cNvSpPr txBox="1"/>
          <p:nvPr/>
        </p:nvSpPr>
        <p:spPr>
          <a:xfrm>
            <a:off x="2120912" y="4678471"/>
            <a:ext cx="3249608" cy="923330"/>
          </a:xfrm>
          <a:prstGeom prst="rect">
            <a:avLst/>
          </a:prstGeom>
          <a:noFill/>
        </p:spPr>
        <p:txBody>
          <a:bodyPr wrap="none" rtlCol="0">
            <a:spAutoFit/>
          </a:bodyPr>
          <a:lstStyle/>
          <a:p>
            <a:r>
              <a:rPr kumimoji="1" lang="ja-JP" altLang="en-US" b="1"/>
              <a:t>国</a:t>
            </a:r>
            <a:r>
              <a:rPr kumimoji="1" lang="en-US" altLang="ja-JP" b="1" dirty="0"/>
              <a:t>n</a:t>
            </a:r>
            <a:r>
              <a:rPr kumimoji="1" lang="ja-JP" altLang="en-US" b="1"/>
              <a:t>における</a:t>
            </a:r>
            <a:endParaRPr kumimoji="1" lang="en-US" altLang="ja-JP" b="1" dirty="0"/>
          </a:p>
          <a:p>
            <a:r>
              <a:rPr lang="ja-JP" altLang="en-US" b="1"/>
              <a:t>基準化された国</a:t>
            </a:r>
            <a:r>
              <a:rPr lang="en-US" altLang="ja-JP" b="1" dirty="0" err="1"/>
              <a:t>i</a:t>
            </a:r>
            <a:r>
              <a:rPr lang="ja-JP" altLang="en-US" b="1"/>
              <a:t>の貿易シェア</a:t>
            </a:r>
            <a:endParaRPr lang="en-US" altLang="ja-JP" b="1" dirty="0"/>
          </a:p>
          <a:p>
            <a:r>
              <a:rPr lang="en-US" altLang="ja-JP" b="1" dirty="0"/>
              <a:t>“normalized import shares”</a:t>
            </a:r>
            <a:endParaRPr kumimoji="1" lang="ja-JP" altLang="en-US" b="1"/>
          </a:p>
        </p:txBody>
      </p:sp>
      <p:sp>
        <p:nvSpPr>
          <p:cNvPr id="8" name="テキスト ボックス 7">
            <a:extLst>
              <a:ext uri="{FF2B5EF4-FFF2-40B4-BE49-F238E27FC236}">
                <a16:creationId xmlns:a16="http://schemas.microsoft.com/office/drawing/2014/main" id="{EADA7B63-85A3-CE42-838D-1538180C8BCF}"/>
              </a:ext>
            </a:extLst>
          </p:cNvPr>
          <p:cNvSpPr txBox="1"/>
          <p:nvPr/>
        </p:nvSpPr>
        <p:spPr>
          <a:xfrm>
            <a:off x="7457503" y="4232195"/>
            <a:ext cx="2816797" cy="1815882"/>
          </a:xfrm>
          <a:prstGeom prst="rect">
            <a:avLst/>
          </a:prstGeom>
          <a:noFill/>
        </p:spPr>
        <p:txBody>
          <a:bodyPr wrap="none" rtlCol="0">
            <a:spAutoFit/>
          </a:bodyPr>
          <a:lstStyle/>
          <a:p>
            <a:pPr marL="285750" indent="-285750">
              <a:buFont typeface="Arial" panose="020B0604020202020204" pitchFamily="34" charset="0"/>
              <a:buChar char="•"/>
            </a:pPr>
            <a:r>
              <a:rPr lang="en-US" altLang="ja-JP" sz="2800" dirty="0" err="1"/>
              <a:t>p_i</a:t>
            </a:r>
            <a:r>
              <a:rPr lang="ja-JP" altLang="en-US" sz="2800"/>
              <a:t> </a:t>
            </a:r>
            <a:r>
              <a:rPr lang="en-US" altLang="ja-JP" sz="2800" dirty="0"/>
              <a:t>	</a:t>
            </a:r>
            <a:r>
              <a:rPr lang="ja-JP" altLang="en-US" sz="2800"/>
              <a:t>国</a:t>
            </a:r>
            <a:r>
              <a:rPr lang="en-US" altLang="ja-JP" sz="2800" dirty="0" err="1"/>
              <a:t>i</a:t>
            </a:r>
            <a:r>
              <a:rPr lang="ja-JP" altLang="en-US" sz="2800"/>
              <a:t>の価格</a:t>
            </a:r>
            <a:endParaRPr lang="en-US" altLang="ja-JP" sz="2800" dirty="0"/>
          </a:p>
          <a:p>
            <a:pPr marL="285750" indent="-285750">
              <a:buFont typeface="Arial" panose="020B0604020202020204" pitchFamily="34" charset="0"/>
              <a:buChar char="•"/>
            </a:pPr>
            <a:r>
              <a:rPr lang="en-US" altLang="ja-JP" sz="2800" dirty="0" err="1"/>
              <a:t>p_n</a:t>
            </a:r>
            <a:r>
              <a:rPr lang="en-US" altLang="ja-JP" sz="2800" dirty="0"/>
              <a:t> </a:t>
            </a:r>
            <a:r>
              <a:rPr lang="ja-JP" altLang="en-US" sz="2800"/>
              <a:t>国</a:t>
            </a:r>
            <a:r>
              <a:rPr lang="en-US" altLang="ja-JP" sz="2800" dirty="0"/>
              <a:t>n</a:t>
            </a:r>
            <a:r>
              <a:rPr lang="ja-JP" altLang="en-US" sz="2800"/>
              <a:t>の価格</a:t>
            </a:r>
            <a:endParaRPr lang="en-US" altLang="ja-JP" sz="2800" dirty="0"/>
          </a:p>
          <a:p>
            <a:pPr marL="285750" indent="-285750">
              <a:buFont typeface="Arial" panose="020B0604020202020204" pitchFamily="34" charset="0"/>
              <a:buChar char="•"/>
            </a:pPr>
            <a:r>
              <a:rPr lang="en-US" altLang="ja-JP" sz="2800" dirty="0" err="1"/>
              <a:t>d_ni</a:t>
            </a:r>
            <a:r>
              <a:rPr lang="en-US" altLang="ja-JP" sz="2800" dirty="0"/>
              <a:t> </a:t>
            </a:r>
            <a:r>
              <a:rPr lang="ja-JP" altLang="en-US" sz="2800"/>
              <a:t>輸送費</a:t>
            </a:r>
            <a:endParaRPr lang="en-US" altLang="ja-JP" sz="2800" dirty="0"/>
          </a:p>
          <a:p>
            <a:pPr marL="285750" indent="-285750">
              <a:buFont typeface="Arial" panose="020B0604020202020204" pitchFamily="34" charset="0"/>
              <a:buChar char="•"/>
            </a:pPr>
            <a:r>
              <a:rPr lang="en-US" altLang="ja-JP" sz="2800" dirty="0" err="1"/>
              <a:t>θ</a:t>
            </a:r>
            <a:r>
              <a:rPr lang="ja-JP" altLang="en-US" sz="2800"/>
              <a:t>比較優位</a:t>
            </a:r>
            <a:endParaRPr kumimoji="1" lang="ja-JP" altLang="en-US" sz="2800"/>
          </a:p>
        </p:txBody>
      </p:sp>
      <p:sp>
        <p:nvSpPr>
          <p:cNvPr id="9" name="テキスト ボックス 8">
            <a:extLst>
              <a:ext uri="{FF2B5EF4-FFF2-40B4-BE49-F238E27FC236}">
                <a16:creationId xmlns:a16="http://schemas.microsoft.com/office/drawing/2014/main" id="{9180E1BD-511D-8C42-95CB-E668B5AB2513}"/>
              </a:ext>
            </a:extLst>
          </p:cNvPr>
          <p:cNvSpPr txBox="1"/>
          <p:nvPr/>
        </p:nvSpPr>
        <p:spPr>
          <a:xfrm>
            <a:off x="422031" y="6175717"/>
            <a:ext cx="10669909" cy="400110"/>
          </a:xfrm>
          <a:prstGeom prst="rect">
            <a:avLst/>
          </a:prstGeom>
          <a:noFill/>
        </p:spPr>
        <p:txBody>
          <a:bodyPr wrap="none" rtlCol="0">
            <a:spAutoFit/>
          </a:bodyPr>
          <a:lstStyle/>
          <a:p>
            <a:r>
              <a:rPr kumimoji="1" lang="ja-JP" altLang="en-US" sz="2000"/>
              <a:t>輸出先の相対価格</a:t>
            </a:r>
            <a:r>
              <a:rPr kumimoji="1" lang="en-US" altLang="ja-JP" sz="2000" dirty="0"/>
              <a:t>(</a:t>
            </a:r>
            <a:r>
              <a:rPr kumimoji="1" lang="en-US" altLang="ja-JP" sz="2000" dirty="0" err="1"/>
              <a:t>p_n</a:t>
            </a:r>
            <a:r>
              <a:rPr kumimoji="1" lang="en-US" altLang="ja-JP" sz="2000" dirty="0"/>
              <a:t>/</a:t>
            </a:r>
            <a:r>
              <a:rPr kumimoji="1" lang="en-US" altLang="ja-JP" sz="2000" dirty="0" err="1"/>
              <a:t>p_i</a:t>
            </a:r>
            <a:r>
              <a:rPr kumimoji="1" lang="en-US" altLang="ja-JP" sz="2000" dirty="0"/>
              <a:t>)</a:t>
            </a:r>
            <a:r>
              <a:rPr kumimoji="1" lang="ja-JP" altLang="en-US" sz="2000"/>
              <a:t>が低下するか、輸送費</a:t>
            </a:r>
            <a:r>
              <a:rPr kumimoji="1" lang="en-US" altLang="ja-JP" sz="2000" dirty="0"/>
              <a:t>(d)</a:t>
            </a:r>
            <a:r>
              <a:rPr kumimoji="1" lang="ja-JP" altLang="en-US" sz="2000"/>
              <a:t>が大きくなれば、国</a:t>
            </a:r>
            <a:r>
              <a:rPr kumimoji="1" lang="en-US" altLang="ja-JP" sz="2000" dirty="0" err="1"/>
              <a:t>i</a:t>
            </a:r>
            <a:r>
              <a:rPr kumimoji="1" lang="ja-JP" altLang="en-US" sz="2000"/>
              <a:t>のシェアは低下。</a:t>
            </a:r>
          </a:p>
        </p:txBody>
      </p:sp>
    </p:spTree>
    <p:extLst>
      <p:ext uri="{BB962C8B-B14F-4D97-AF65-F5344CB8AC3E}">
        <p14:creationId xmlns:p14="http://schemas.microsoft.com/office/powerpoint/2010/main" val="22862727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FC1FCA-4FD1-B146-A425-92E77AA07789}"/>
              </a:ext>
            </a:extLst>
          </p:cNvPr>
          <p:cNvSpPr>
            <a:spLocks noGrp="1"/>
          </p:cNvSpPr>
          <p:nvPr>
            <p:ph type="title"/>
          </p:nvPr>
        </p:nvSpPr>
        <p:spPr/>
        <p:txBody>
          <a:bodyPr/>
          <a:lstStyle/>
          <a:p>
            <a:r>
              <a:rPr kumimoji="1" lang="en-US" altLang="ja-JP" dirty="0"/>
              <a:t>1. </a:t>
            </a:r>
            <a:r>
              <a:rPr kumimoji="1" lang="ja-JP" altLang="en-US"/>
              <a:t>序論</a:t>
            </a:r>
          </a:p>
        </p:txBody>
      </p:sp>
      <p:sp>
        <p:nvSpPr>
          <p:cNvPr id="3" name="コンテンツ プレースホルダー 2">
            <a:extLst>
              <a:ext uri="{FF2B5EF4-FFF2-40B4-BE49-F238E27FC236}">
                <a16:creationId xmlns:a16="http://schemas.microsoft.com/office/drawing/2014/main" id="{262D42BD-53E3-1441-A24A-E352FEE2F588}"/>
              </a:ext>
            </a:extLst>
          </p:cNvPr>
          <p:cNvSpPr>
            <a:spLocks noGrp="1"/>
          </p:cNvSpPr>
          <p:nvPr>
            <p:ph idx="1"/>
          </p:nvPr>
        </p:nvSpPr>
        <p:spPr/>
        <p:txBody>
          <a:bodyPr/>
          <a:lstStyle/>
          <a:p>
            <a:r>
              <a:rPr kumimoji="1" lang="ja-JP" altLang="en-US"/>
              <a:t>国際貿易の理論は、以下のような多くの基本的事実を取り込めていない。</a:t>
            </a:r>
            <a:endParaRPr kumimoji="1" lang="en-US" altLang="ja-JP" dirty="0"/>
          </a:p>
          <a:p>
            <a:pPr lvl="1"/>
            <a:r>
              <a:rPr lang="en-US" altLang="ja-JP" dirty="0"/>
              <a:t>(</a:t>
            </a:r>
            <a:r>
              <a:rPr lang="en-US" altLang="ja-JP" dirty="0" err="1"/>
              <a:t>i</a:t>
            </a:r>
            <a:r>
              <a:rPr lang="en-US" altLang="ja-JP" dirty="0"/>
              <a:t>) </a:t>
            </a:r>
            <a:r>
              <a:rPr lang="ja-JP" altLang="en-US"/>
              <a:t>貿易は距離とともに劇的に減少する。</a:t>
            </a:r>
            <a:endParaRPr lang="en-US" altLang="ja-JP" dirty="0"/>
          </a:p>
          <a:p>
            <a:pPr lvl="1"/>
            <a:r>
              <a:rPr kumimoji="1" lang="en-US" altLang="ja-JP" dirty="0"/>
              <a:t>(ii) </a:t>
            </a:r>
            <a:r>
              <a:rPr kumimoji="1" lang="ja-JP" altLang="en-US"/>
              <a:t>価格は場所によって異なる。</a:t>
            </a:r>
            <a:endParaRPr kumimoji="1" lang="en-US" altLang="ja-JP" dirty="0"/>
          </a:p>
          <a:p>
            <a:pPr lvl="1"/>
            <a:r>
              <a:rPr lang="en-US" altLang="ja-JP" dirty="0"/>
              <a:t>(iii) </a:t>
            </a:r>
            <a:r>
              <a:rPr lang="ja-JP" altLang="en-US"/>
              <a:t>要素報酬が国によって大きく異なる。</a:t>
            </a:r>
            <a:endParaRPr lang="en-US" altLang="ja-JP" dirty="0"/>
          </a:p>
          <a:p>
            <a:pPr lvl="1"/>
            <a:r>
              <a:rPr kumimoji="1" lang="en-US" altLang="ja-JP" dirty="0"/>
              <a:t>(iv) </a:t>
            </a:r>
            <a:r>
              <a:rPr kumimoji="1" lang="ja-JP" altLang="en-US"/>
              <a:t>国々の相対的な生産</a:t>
            </a:r>
            <a:r>
              <a:rPr lang="ja-JP" altLang="en-US"/>
              <a:t>性は産業によって大きく異なる。</a:t>
            </a:r>
            <a:endParaRPr lang="en-US" altLang="ja-JP" dirty="0"/>
          </a:p>
          <a:p>
            <a:pPr lvl="1"/>
            <a:r>
              <a:rPr kumimoji="1" lang="ja-JP" altLang="en-US"/>
              <a:t>最初の</a:t>
            </a:r>
            <a:r>
              <a:rPr kumimoji="1" lang="en-US" altLang="ja-JP" dirty="0"/>
              <a:t>2</a:t>
            </a:r>
            <a:r>
              <a:rPr kumimoji="1" lang="ja-JP" altLang="en-US"/>
              <a:t>つは、地理が経済活動に重要な役割を果たしていることを示す。</a:t>
            </a:r>
            <a:endParaRPr kumimoji="1" lang="en-US" altLang="ja-JP" dirty="0"/>
          </a:p>
          <a:p>
            <a:pPr lvl="1"/>
            <a:r>
              <a:rPr lang="ja-JP" altLang="en-US"/>
              <a:t>後半の</a:t>
            </a:r>
            <a:r>
              <a:rPr lang="en-US" altLang="ja-JP" dirty="0"/>
              <a:t>2</a:t>
            </a:r>
            <a:r>
              <a:rPr lang="ja-JP" altLang="en-US"/>
              <a:t>つは、国々が異なる技術を持っていることを示唆する。</a:t>
            </a:r>
            <a:endParaRPr lang="en-US" altLang="ja-JP" dirty="0"/>
          </a:p>
          <a:p>
            <a:pPr lvl="1"/>
            <a:endParaRPr lang="en-US" altLang="ja-JP" dirty="0"/>
          </a:p>
          <a:p>
            <a:pPr marL="457200" lvl="1" indent="0">
              <a:buNone/>
            </a:pPr>
            <a:r>
              <a:rPr kumimoji="1" lang="ja-JP" altLang="en-US"/>
              <a:t>多くの研究がこれらの特徴を個々に扱ってきたが、これらすべてを捉えた枠組みは提供されてこなかった。</a:t>
            </a:r>
          </a:p>
        </p:txBody>
      </p:sp>
      <p:sp>
        <p:nvSpPr>
          <p:cNvPr id="4" name="スライド番号プレースホルダー 3">
            <a:extLst>
              <a:ext uri="{FF2B5EF4-FFF2-40B4-BE49-F238E27FC236}">
                <a16:creationId xmlns:a16="http://schemas.microsoft.com/office/drawing/2014/main" id="{4BB338DB-2041-4042-83C4-5F46B2DBCD20}"/>
              </a:ext>
            </a:extLst>
          </p:cNvPr>
          <p:cNvSpPr>
            <a:spLocks noGrp="1"/>
          </p:cNvSpPr>
          <p:nvPr>
            <p:ph type="sldNum" sz="quarter" idx="12"/>
          </p:nvPr>
        </p:nvSpPr>
        <p:spPr/>
        <p:txBody>
          <a:bodyPr/>
          <a:lstStyle/>
          <a:p>
            <a:fld id="{71DF1FF4-8DED-4A43-BE30-738998D3F214}" type="slidenum">
              <a:rPr kumimoji="1" lang="ja-JP" altLang="en-US" smtClean="0"/>
              <a:t>3</a:t>
            </a:fld>
            <a:endParaRPr kumimoji="1" lang="ja-JP" altLang="en-US"/>
          </a:p>
        </p:txBody>
      </p:sp>
    </p:spTree>
    <p:extLst>
      <p:ext uri="{BB962C8B-B14F-4D97-AF65-F5344CB8AC3E}">
        <p14:creationId xmlns:p14="http://schemas.microsoft.com/office/powerpoint/2010/main" val="383430964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A2B0E4-7117-E544-98CA-4272FBC804C9}"/>
              </a:ext>
            </a:extLst>
          </p:cNvPr>
          <p:cNvSpPr>
            <a:spLocks noGrp="1"/>
          </p:cNvSpPr>
          <p:nvPr>
            <p:ph type="title"/>
          </p:nvPr>
        </p:nvSpPr>
        <p:spPr/>
        <p:txBody>
          <a:bodyPr/>
          <a:lstStyle/>
          <a:p>
            <a:r>
              <a:rPr kumimoji="1" lang="ja-JP" altLang="en-US"/>
              <a:t>比較優位パラメータの推定</a:t>
            </a:r>
          </a:p>
        </p:txBody>
      </p:sp>
      <p:sp>
        <p:nvSpPr>
          <p:cNvPr id="3" name="コンテンツ プレースホルダー 2">
            <a:extLst>
              <a:ext uri="{FF2B5EF4-FFF2-40B4-BE49-F238E27FC236}">
                <a16:creationId xmlns:a16="http://schemas.microsoft.com/office/drawing/2014/main" id="{92EFF3C1-1516-934A-8ABB-1E9AE816526B}"/>
              </a:ext>
            </a:extLst>
          </p:cNvPr>
          <p:cNvSpPr>
            <a:spLocks noGrp="1"/>
          </p:cNvSpPr>
          <p:nvPr>
            <p:ph idx="1"/>
          </p:nvPr>
        </p:nvSpPr>
        <p:spPr/>
        <p:txBody>
          <a:bodyPr/>
          <a:lstStyle/>
          <a:p>
            <a:r>
              <a:rPr kumimoji="1" lang="en-US" altLang="ja-JP" dirty="0"/>
              <a:t>(12)</a:t>
            </a:r>
            <a:r>
              <a:rPr kumimoji="1" lang="ja-JP" altLang="en-US"/>
              <a:t>式から</a:t>
            </a:r>
            <a:r>
              <a:rPr lang="ja-JP" altLang="en-US"/>
              <a:t>比較優位パラメータ</a:t>
            </a:r>
            <a:r>
              <a:rPr lang="en-US" altLang="ja-JP" dirty="0" err="1"/>
              <a:t>θ</a:t>
            </a:r>
            <a:r>
              <a:rPr lang="ja-JP" altLang="en-US"/>
              <a:t>の推定を行える。</a:t>
            </a:r>
            <a:endParaRPr kumimoji="1" lang="en-US" altLang="ja-JP" dirty="0"/>
          </a:p>
          <a:p>
            <a:r>
              <a:rPr kumimoji="1" lang="en-US" altLang="ja-JP" dirty="0"/>
              <a:t>OECD19</a:t>
            </a:r>
            <a:r>
              <a:rPr kumimoji="1" lang="ja-JP" altLang="en-US"/>
              <a:t>カ国の</a:t>
            </a:r>
            <a:r>
              <a:rPr kumimoji="1" lang="en-US" altLang="ja-JP" dirty="0"/>
              <a:t>1990</a:t>
            </a:r>
            <a:r>
              <a:rPr kumimoji="1" lang="ja-JP" altLang="en-US"/>
              <a:t>年のデータを用いて、</a:t>
            </a:r>
            <a:r>
              <a:rPr lang="ja-JP" altLang="en-US" b="1"/>
              <a:t>基準化された国</a:t>
            </a:r>
            <a:r>
              <a:rPr lang="en-US" altLang="ja-JP" b="1" dirty="0" err="1"/>
              <a:t>i</a:t>
            </a:r>
            <a:r>
              <a:rPr lang="ja-JP" altLang="en-US" b="1"/>
              <a:t>の貿易シェア</a:t>
            </a:r>
            <a:r>
              <a:rPr lang="ja-JP" altLang="en-US"/>
              <a:t>を計算できる。</a:t>
            </a:r>
            <a:endParaRPr lang="en-US" altLang="ja-JP" dirty="0"/>
          </a:p>
          <a:p>
            <a:pPr lvl="1"/>
            <a:r>
              <a:rPr lang="ja-JP" altLang="en-US"/>
              <a:t>２国間貿易＝</a:t>
            </a:r>
            <a:r>
              <a:rPr lang="en-US" altLang="ja-JP" dirty="0"/>
              <a:t>19*18=342</a:t>
            </a:r>
            <a:r>
              <a:rPr lang="ja-JP" altLang="en-US"/>
              <a:t>ペア</a:t>
            </a:r>
            <a:endParaRPr lang="en-US" altLang="ja-JP" dirty="0"/>
          </a:p>
          <a:p>
            <a:r>
              <a:rPr lang="ja-JP" altLang="en-US"/>
              <a:t>輸送費</a:t>
            </a:r>
            <a:r>
              <a:rPr lang="en-US" altLang="ja-JP" dirty="0"/>
              <a:t>d</a:t>
            </a:r>
            <a:r>
              <a:rPr lang="ja-JP" altLang="en-US"/>
              <a:t>は２国間の財の価格差の２番目に高い値で代替する。</a:t>
            </a:r>
            <a:endParaRPr lang="en-US" altLang="ja-JP" dirty="0"/>
          </a:p>
          <a:p>
            <a:endParaRPr lang="en-US" altLang="ja-JP" dirty="0"/>
          </a:p>
          <a:p>
            <a:r>
              <a:rPr lang="ja-JP" altLang="en-US"/>
              <a:t>価格は、</a:t>
            </a:r>
            <a:r>
              <a:rPr lang="en-US" altLang="ja-JP" dirty="0"/>
              <a:t>19</a:t>
            </a:r>
            <a:r>
              <a:rPr lang="ja-JP" altLang="en-US"/>
              <a:t>カ国の</a:t>
            </a:r>
            <a:r>
              <a:rPr lang="en-US" altLang="ja-JP" dirty="0"/>
              <a:t>50</a:t>
            </a:r>
            <a:r>
              <a:rPr lang="ja-JP" altLang="en-US"/>
              <a:t>の製造業製品の小売価格用いる。</a:t>
            </a:r>
            <a:endParaRPr lang="en-US" altLang="ja-JP" dirty="0"/>
          </a:p>
          <a:p>
            <a:pPr lvl="1"/>
            <a:r>
              <a:rPr lang="ja-JP" altLang="en-US"/>
              <a:t>財</a:t>
            </a:r>
            <a:r>
              <a:rPr lang="en-US" altLang="ja-JP" dirty="0"/>
              <a:t>j</a:t>
            </a:r>
            <a:r>
              <a:rPr lang="ja-JP" altLang="en-US"/>
              <a:t>について、国</a:t>
            </a:r>
            <a:r>
              <a:rPr lang="en-US" altLang="ja-JP" dirty="0"/>
              <a:t>n</a:t>
            </a:r>
            <a:r>
              <a:rPr lang="ja-JP" altLang="en-US"/>
              <a:t>の国</a:t>
            </a:r>
            <a:r>
              <a:rPr lang="en-US" altLang="ja-JP" dirty="0" err="1"/>
              <a:t>i</a:t>
            </a:r>
            <a:r>
              <a:rPr lang="ja-JP" altLang="en-US"/>
              <a:t>に対する相対価格を算出</a:t>
            </a:r>
            <a:endParaRPr lang="en-US" altLang="ja-JP" dirty="0"/>
          </a:p>
          <a:p>
            <a:endParaRPr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89679B3C-52F3-9B47-9ACF-70CC5E9B564D}"/>
              </a:ext>
            </a:extLst>
          </p:cNvPr>
          <p:cNvSpPr>
            <a:spLocks noGrp="1"/>
          </p:cNvSpPr>
          <p:nvPr>
            <p:ph type="sldNum" sz="quarter" idx="12"/>
          </p:nvPr>
        </p:nvSpPr>
        <p:spPr/>
        <p:txBody>
          <a:bodyPr/>
          <a:lstStyle/>
          <a:p>
            <a:fld id="{71DF1FF4-8DED-4A43-BE30-738998D3F214}" type="slidenum">
              <a:rPr kumimoji="1" lang="ja-JP" altLang="en-US" smtClean="0"/>
              <a:t>30</a:t>
            </a:fld>
            <a:endParaRPr kumimoji="1" lang="ja-JP" altLang="en-US"/>
          </a:p>
        </p:txBody>
      </p:sp>
      <p:pic>
        <p:nvPicPr>
          <p:cNvPr id="5" name="図 4">
            <a:extLst>
              <a:ext uri="{FF2B5EF4-FFF2-40B4-BE49-F238E27FC236}">
                <a16:creationId xmlns:a16="http://schemas.microsoft.com/office/drawing/2014/main" id="{D098779D-5EFE-1F44-B639-996D8B5B6B6A}"/>
              </a:ext>
            </a:extLst>
          </p:cNvPr>
          <p:cNvPicPr>
            <a:picLocks noChangeAspect="1"/>
          </p:cNvPicPr>
          <p:nvPr/>
        </p:nvPicPr>
        <p:blipFill>
          <a:blip r:embed="rId2"/>
          <a:stretch>
            <a:fillRect/>
          </a:stretch>
        </p:blipFill>
        <p:spPr>
          <a:xfrm>
            <a:off x="1828800" y="5630439"/>
            <a:ext cx="6960781" cy="908473"/>
          </a:xfrm>
          <a:prstGeom prst="rect">
            <a:avLst/>
          </a:prstGeom>
        </p:spPr>
      </p:pic>
    </p:spTree>
    <p:extLst>
      <p:ext uri="{BB962C8B-B14F-4D97-AF65-F5344CB8AC3E}">
        <p14:creationId xmlns:p14="http://schemas.microsoft.com/office/powerpoint/2010/main" val="39338000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A32E01E-3058-6B4C-ACD8-384E1EC42A42}"/>
              </a:ext>
            </a:extLst>
          </p:cNvPr>
          <p:cNvSpPr>
            <a:spLocks noGrp="1"/>
          </p:cNvSpPr>
          <p:nvPr>
            <p:ph type="sldNum" sz="quarter" idx="12"/>
          </p:nvPr>
        </p:nvSpPr>
        <p:spPr/>
        <p:txBody>
          <a:bodyPr/>
          <a:lstStyle/>
          <a:p>
            <a:fld id="{71DF1FF4-8DED-4A43-BE30-738998D3F214}" type="slidenum">
              <a:rPr kumimoji="1" lang="ja-JP" altLang="en-US" smtClean="0"/>
              <a:t>31</a:t>
            </a:fld>
            <a:endParaRPr kumimoji="1" lang="ja-JP" altLang="en-US"/>
          </a:p>
        </p:txBody>
      </p:sp>
      <p:pic>
        <p:nvPicPr>
          <p:cNvPr id="3" name="図 2">
            <a:extLst>
              <a:ext uri="{FF2B5EF4-FFF2-40B4-BE49-F238E27FC236}">
                <a16:creationId xmlns:a16="http://schemas.microsoft.com/office/drawing/2014/main" id="{AB2C0269-DD1C-AA41-9172-78D1BEBA0402}"/>
              </a:ext>
            </a:extLst>
          </p:cNvPr>
          <p:cNvPicPr>
            <a:picLocks noChangeAspect="1"/>
          </p:cNvPicPr>
          <p:nvPr/>
        </p:nvPicPr>
        <p:blipFill>
          <a:blip r:embed="rId2"/>
          <a:stretch>
            <a:fillRect/>
          </a:stretch>
        </p:blipFill>
        <p:spPr>
          <a:xfrm>
            <a:off x="1275358" y="351691"/>
            <a:ext cx="8706842" cy="5816991"/>
          </a:xfrm>
          <a:prstGeom prst="rect">
            <a:avLst/>
          </a:prstGeom>
        </p:spPr>
      </p:pic>
      <p:sp>
        <p:nvSpPr>
          <p:cNvPr id="4" name="テキスト ボックス 3">
            <a:extLst>
              <a:ext uri="{FF2B5EF4-FFF2-40B4-BE49-F238E27FC236}">
                <a16:creationId xmlns:a16="http://schemas.microsoft.com/office/drawing/2014/main" id="{3133FEA2-5518-7147-B9DD-CFAD9642D919}"/>
              </a:ext>
            </a:extLst>
          </p:cNvPr>
          <p:cNvSpPr txBox="1"/>
          <p:nvPr/>
        </p:nvSpPr>
        <p:spPr>
          <a:xfrm>
            <a:off x="7441810" y="5584874"/>
            <a:ext cx="1467068" cy="369332"/>
          </a:xfrm>
          <a:prstGeom prst="rect">
            <a:avLst/>
          </a:prstGeom>
          <a:noFill/>
        </p:spPr>
        <p:txBody>
          <a:bodyPr wrap="none" rtlCol="0">
            <a:spAutoFit/>
          </a:bodyPr>
          <a:lstStyle/>
          <a:p>
            <a:r>
              <a:rPr kumimoji="1" lang="en-US" altLang="ja-JP" dirty="0"/>
              <a:t>2</a:t>
            </a:r>
            <a:r>
              <a:rPr kumimoji="1" lang="ja-JP" altLang="en-US"/>
              <a:t>国間の距離</a:t>
            </a:r>
          </a:p>
        </p:txBody>
      </p:sp>
      <p:sp>
        <p:nvSpPr>
          <p:cNvPr id="5" name="テキスト ボックス 4">
            <a:extLst>
              <a:ext uri="{FF2B5EF4-FFF2-40B4-BE49-F238E27FC236}">
                <a16:creationId xmlns:a16="http://schemas.microsoft.com/office/drawing/2014/main" id="{A93C6088-21A3-A841-8319-7A9A398274EF}"/>
              </a:ext>
            </a:extLst>
          </p:cNvPr>
          <p:cNvSpPr txBox="1"/>
          <p:nvPr/>
        </p:nvSpPr>
        <p:spPr>
          <a:xfrm>
            <a:off x="818376" y="1553535"/>
            <a:ext cx="456982" cy="3139321"/>
          </a:xfrm>
          <a:prstGeom prst="rect">
            <a:avLst/>
          </a:prstGeom>
          <a:noFill/>
        </p:spPr>
        <p:txBody>
          <a:bodyPr wrap="square" rtlCol="0">
            <a:spAutoFit/>
          </a:bodyPr>
          <a:lstStyle/>
          <a:p>
            <a:r>
              <a:rPr kumimoji="1" lang="ja-JP" altLang="en-US"/>
              <a:t>基準化された</a:t>
            </a:r>
            <a:endParaRPr lang="en-US" altLang="ja-JP" dirty="0"/>
          </a:p>
          <a:p>
            <a:r>
              <a:rPr kumimoji="1" lang="ja-JP" altLang="en-US"/>
              <a:t>輸入シェア</a:t>
            </a:r>
          </a:p>
        </p:txBody>
      </p:sp>
      <p:sp>
        <p:nvSpPr>
          <p:cNvPr id="6" name="テキスト ボックス 5">
            <a:extLst>
              <a:ext uri="{FF2B5EF4-FFF2-40B4-BE49-F238E27FC236}">
                <a16:creationId xmlns:a16="http://schemas.microsoft.com/office/drawing/2014/main" id="{4C52E020-0863-3E41-8284-420D0A92F483}"/>
              </a:ext>
            </a:extLst>
          </p:cNvPr>
          <p:cNvSpPr txBox="1"/>
          <p:nvPr/>
        </p:nvSpPr>
        <p:spPr>
          <a:xfrm>
            <a:off x="838200" y="6321643"/>
            <a:ext cx="2262158" cy="369332"/>
          </a:xfrm>
          <a:prstGeom prst="rect">
            <a:avLst/>
          </a:prstGeom>
          <a:noFill/>
        </p:spPr>
        <p:txBody>
          <a:bodyPr wrap="none" rtlCol="0">
            <a:spAutoFit/>
          </a:bodyPr>
          <a:lstStyle/>
          <a:p>
            <a:r>
              <a:rPr kumimoji="1" lang="ja-JP" altLang="en-US"/>
              <a:t>＊対数スケール使用</a:t>
            </a:r>
          </a:p>
        </p:txBody>
      </p:sp>
      <p:sp>
        <p:nvSpPr>
          <p:cNvPr id="7" name="テキスト ボックス 6">
            <a:extLst>
              <a:ext uri="{FF2B5EF4-FFF2-40B4-BE49-F238E27FC236}">
                <a16:creationId xmlns:a16="http://schemas.microsoft.com/office/drawing/2014/main" id="{E930849A-FF69-5F4B-BD55-17CD8400CC98}"/>
              </a:ext>
            </a:extLst>
          </p:cNvPr>
          <p:cNvSpPr txBox="1"/>
          <p:nvPr/>
        </p:nvSpPr>
        <p:spPr>
          <a:xfrm>
            <a:off x="7962314" y="1026942"/>
            <a:ext cx="2954655" cy="646331"/>
          </a:xfrm>
          <a:prstGeom prst="rect">
            <a:avLst/>
          </a:prstGeom>
          <a:noFill/>
        </p:spPr>
        <p:txBody>
          <a:bodyPr wrap="none" rtlCol="0">
            <a:spAutoFit/>
          </a:bodyPr>
          <a:lstStyle/>
          <a:p>
            <a:r>
              <a:rPr lang="ja-JP" altLang="en-US"/>
              <a:t>物価を制御していないが、</a:t>
            </a:r>
            <a:endParaRPr lang="en-US" altLang="ja-JP" dirty="0"/>
          </a:p>
          <a:p>
            <a:r>
              <a:rPr kumimoji="1" lang="ja-JP" altLang="en-US"/>
              <a:t>負の相関が見られる</a:t>
            </a:r>
          </a:p>
        </p:txBody>
      </p:sp>
    </p:spTree>
    <p:extLst>
      <p:ext uri="{BB962C8B-B14F-4D97-AF65-F5344CB8AC3E}">
        <p14:creationId xmlns:p14="http://schemas.microsoft.com/office/powerpoint/2010/main" val="26491529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706F5CC-BF51-0545-A806-A34AE67B4DEA}"/>
              </a:ext>
            </a:extLst>
          </p:cNvPr>
          <p:cNvSpPr>
            <a:spLocks noGrp="1"/>
          </p:cNvSpPr>
          <p:nvPr>
            <p:ph type="title"/>
          </p:nvPr>
        </p:nvSpPr>
        <p:spPr/>
        <p:txBody>
          <a:bodyPr/>
          <a:lstStyle/>
          <a:p>
            <a:r>
              <a:rPr lang="ja-JP" altLang="en-US"/>
              <a:t>地理的障壁（輸送費）</a:t>
            </a:r>
            <a:r>
              <a:rPr kumimoji="1" lang="ja-JP" altLang="en-US"/>
              <a:t>の計算</a:t>
            </a:r>
          </a:p>
        </p:txBody>
      </p:sp>
      <p:sp>
        <p:nvSpPr>
          <p:cNvPr id="3" name="コンテンツ プレースホルダー 2">
            <a:extLst>
              <a:ext uri="{FF2B5EF4-FFF2-40B4-BE49-F238E27FC236}">
                <a16:creationId xmlns:a16="http://schemas.microsoft.com/office/drawing/2014/main" id="{129D0429-345D-5F43-8797-FEC51B62309C}"/>
              </a:ext>
            </a:extLst>
          </p:cNvPr>
          <p:cNvSpPr>
            <a:spLocks noGrp="1"/>
          </p:cNvSpPr>
          <p:nvPr>
            <p:ph idx="1"/>
          </p:nvPr>
        </p:nvSpPr>
        <p:spPr/>
        <p:txBody>
          <a:bodyPr/>
          <a:lstStyle/>
          <a:p>
            <a:r>
              <a:rPr kumimoji="1" lang="ja-JP" altLang="en-US"/>
              <a:t>輸出国</a:t>
            </a:r>
            <a:r>
              <a:rPr kumimoji="1" lang="en-US" altLang="ja-JP" dirty="0" err="1"/>
              <a:t>i</a:t>
            </a:r>
            <a:r>
              <a:rPr kumimoji="1" lang="ja-JP" altLang="en-US"/>
              <a:t>と輸入国</a:t>
            </a:r>
            <a:r>
              <a:rPr kumimoji="1" lang="en-US" altLang="ja-JP" dirty="0"/>
              <a:t>n</a:t>
            </a:r>
            <a:r>
              <a:rPr kumimoji="1" lang="ja-JP" altLang="en-US"/>
              <a:t>の間の財の価格差</a:t>
            </a:r>
            <a:r>
              <a:rPr kumimoji="1" lang="en-US" altLang="ja-JP" dirty="0" err="1"/>
              <a:t>r_ni</a:t>
            </a:r>
            <a:r>
              <a:rPr kumimoji="1" lang="ja-JP" altLang="en-US"/>
              <a:t>の２番目に大きな値を地理的障壁（輸送費）</a:t>
            </a:r>
            <a:r>
              <a:rPr kumimoji="1" lang="en-US" altLang="ja-JP" dirty="0"/>
              <a:t>ln </a:t>
            </a:r>
            <a:r>
              <a:rPr kumimoji="1" lang="en-US" altLang="ja-JP" dirty="0" err="1"/>
              <a:t>d_ni</a:t>
            </a:r>
            <a:r>
              <a:rPr lang="ja-JP" altLang="en-US"/>
              <a:t>の指標とする。</a:t>
            </a:r>
            <a:endParaRPr lang="en-US" altLang="ja-JP" dirty="0"/>
          </a:p>
          <a:p>
            <a:r>
              <a:rPr lang="ja-JP" altLang="en-US"/>
              <a:t>これはサンプルの国の間で財の価格差が地理的障壁によって制限されていると考えらえるからである。</a:t>
            </a:r>
            <a:endParaRPr lang="en-US" altLang="ja-JP" dirty="0"/>
          </a:p>
          <a:p>
            <a:r>
              <a:rPr kumimoji="1" lang="ja-JP" altLang="en-US"/>
              <a:t>結果として、</a:t>
            </a:r>
            <a:r>
              <a:rPr kumimoji="1" lang="en-US" altLang="ja-JP" dirty="0"/>
              <a:t>(12)</a:t>
            </a:r>
            <a:r>
              <a:rPr kumimoji="1" lang="ja-JP" altLang="en-US"/>
              <a:t>式の左辺の　　　　　　　　　について</a:t>
            </a:r>
            <a:endParaRPr kumimoji="1" lang="en-US" altLang="ja-JP" dirty="0"/>
          </a:p>
          <a:p>
            <a:pPr marL="0" indent="0">
              <a:buNone/>
            </a:pPr>
            <a:r>
              <a:rPr kumimoji="1" lang="ja-JP" altLang="en-US"/>
              <a:t>　以下の価格指標</a:t>
            </a:r>
            <a:r>
              <a:rPr kumimoji="1" lang="en-US" altLang="ja-JP" dirty="0"/>
              <a:t>D</a:t>
            </a:r>
            <a:r>
              <a:rPr kumimoji="1" lang="ja-JP" altLang="en-US"/>
              <a:t>で近似する。</a:t>
            </a:r>
          </a:p>
        </p:txBody>
      </p:sp>
      <p:sp>
        <p:nvSpPr>
          <p:cNvPr id="4" name="スライド番号プレースホルダー 3">
            <a:extLst>
              <a:ext uri="{FF2B5EF4-FFF2-40B4-BE49-F238E27FC236}">
                <a16:creationId xmlns:a16="http://schemas.microsoft.com/office/drawing/2014/main" id="{3400E839-1883-1249-9BE5-DCA1EACD9C4C}"/>
              </a:ext>
            </a:extLst>
          </p:cNvPr>
          <p:cNvSpPr>
            <a:spLocks noGrp="1"/>
          </p:cNvSpPr>
          <p:nvPr>
            <p:ph type="sldNum" sz="quarter" idx="12"/>
          </p:nvPr>
        </p:nvSpPr>
        <p:spPr/>
        <p:txBody>
          <a:bodyPr/>
          <a:lstStyle/>
          <a:p>
            <a:fld id="{71DF1FF4-8DED-4A43-BE30-738998D3F214}" type="slidenum">
              <a:rPr kumimoji="1" lang="ja-JP" altLang="en-US" smtClean="0"/>
              <a:t>32</a:t>
            </a:fld>
            <a:endParaRPr kumimoji="1" lang="ja-JP" altLang="en-US"/>
          </a:p>
        </p:txBody>
      </p:sp>
      <p:pic>
        <p:nvPicPr>
          <p:cNvPr id="5" name="図 4">
            <a:extLst>
              <a:ext uri="{FF2B5EF4-FFF2-40B4-BE49-F238E27FC236}">
                <a16:creationId xmlns:a16="http://schemas.microsoft.com/office/drawing/2014/main" id="{5C131ABE-5AAC-824E-BF22-CB1DFF98E9D8}"/>
              </a:ext>
            </a:extLst>
          </p:cNvPr>
          <p:cNvPicPr>
            <a:picLocks noChangeAspect="1"/>
          </p:cNvPicPr>
          <p:nvPr/>
        </p:nvPicPr>
        <p:blipFill>
          <a:blip r:embed="rId2"/>
          <a:stretch>
            <a:fillRect/>
          </a:stretch>
        </p:blipFill>
        <p:spPr>
          <a:xfrm>
            <a:off x="5797335" y="3524721"/>
            <a:ext cx="2813265" cy="735362"/>
          </a:xfrm>
          <a:prstGeom prst="rect">
            <a:avLst/>
          </a:prstGeom>
        </p:spPr>
      </p:pic>
      <p:pic>
        <p:nvPicPr>
          <p:cNvPr id="6" name="図 5">
            <a:extLst>
              <a:ext uri="{FF2B5EF4-FFF2-40B4-BE49-F238E27FC236}">
                <a16:creationId xmlns:a16="http://schemas.microsoft.com/office/drawing/2014/main" id="{A15C579E-82B7-6144-AFDB-03999333FCAB}"/>
              </a:ext>
            </a:extLst>
          </p:cNvPr>
          <p:cNvPicPr>
            <a:picLocks noChangeAspect="1"/>
          </p:cNvPicPr>
          <p:nvPr/>
        </p:nvPicPr>
        <p:blipFill>
          <a:blip r:embed="rId3"/>
          <a:stretch>
            <a:fillRect/>
          </a:stretch>
        </p:blipFill>
        <p:spPr>
          <a:xfrm>
            <a:off x="1504735" y="4727359"/>
            <a:ext cx="6228919" cy="1394176"/>
          </a:xfrm>
          <a:prstGeom prst="rect">
            <a:avLst/>
          </a:prstGeom>
        </p:spPr>
      </p:pic>
      <p:sp>
        <p:nvSpPr>
          <p:cNvPr id="7" name="テキスト ボックス 6">
            <a:extLst>
              <a:ext uri="{FF2B5EF4-FFF2-40B4-BE49-F238E27FC236}">
                <a16:creationId xmlns:a16="http://schemas.microsoft.com/office/drawing/2014/main" id="{E9D999ED-5D6F-DB43-9C23-5F4E7F7A9F3C}"/>
              </a:ext>
            </a:extLst>
          </p:cNvPr>
          <p:cNvSpPr txBox="1"/>
          <p:nvPr/>
        </p:nvSpPr>
        <p:spPr>
          <a:xfrm>
            <a:off x="2942864" y="6356350"/>
            <a:ext cx="4742004" cy="369332"/>
          </a:xfrm>
          <a:prstGeom prst="rect">
            <a:avLst/>
          </a:prstGeom>
          <a:noFill/>
        </p:spPr>
        <p:txBody>
          <a:bodyPr wrap="none" rtlCol="0">
            <a:spAutoFit/>
          </a:bodyPr>
          <a:lstStyle/>
          <a:p>
            <a:r>
              <a:rPr kumimoji="1" lang="ja-JP" altLang="en-US"/>
              <a:t>注）</a:t>
            </a:r>
            <a:r>
              <a:rPr lang="en-US" altLang="ja-JP" dirty="0"/>
              <a:t>m</a:t>
            </a:r>
            <a:r>
              <a:rPr kumimoji="1" lang="en-US" altLang="ja-JP" dirty="0"/>
              <a:t>ax2</a:t>
            </a:r>
            <a:r>
              <a:rPr kumimoji="1" lang="ja-JP" altLang="en-US"/>
              <a:t>は、</a:t>
            </a:r>
            <a:r>
              <a:rPr lang="ja-JP" altLang="en-US"/>
              <a:t> ２番目に大きな値という意味</a:t>
            </a:r>
            <a:endParaRPr kumimoji="1" lang="ja-JP" altLang="en-US"/>
          </a:p>
        </p:txBody>
      </p:sp>
      <p:cxnSp>
        <p:nvCxnSpPr>
          <p:cNvPr id="11" name="直線矢印コネクタ 10">
            <a:extLst>
              <a:ext uri="{FF2B5EF4-FFF2-40B4-BE49-F238E27FC236}">
                <a16:creationId xmlns:a16="http://schemas.microsoft.com/office/drawing/2014/main" id="{208E3F97-537B-8941-A1FE-C789BFFEB454}"/>
              </a:ext>
            </a:extLst>
          </p:cNvPr>
          <p:cNvCxnSpPr/>
          <p:nvPr/>
        </p:nvCxnSpPr>
        <p:spPr>
          <a:xfrm flipH="1">
            <a:off x="7733654" y="5734373"/>
            <a:ext cx="8769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2" name="テキスト ボックス 11">
            <a:extLst>
              <a:ext uri="{FF2B5EF4-FFF2-40B4-BE49-F238E27FC236}">
                <a16:creationId xmlns:a16="http://schemas.microsoft.com/office/drawing/2014/main" id="{63A66AEA-B5E7-064D-8DB2-88C19F67FC3A}"/>
              </a:ext>
            </a:extLst>
          </p:cNvPr>
          <p:cNvSpPr txBox="1"/>
          <p:nvPr/>
        </p:nvSpPr>
        <p:spPr>
          <a:xfrm>
            <a:off x="8610600" y="5530632"/>
            <a:ext cx="1569660" cy="646331"/>
          </a:xfrm>
          <a:prstGeom prst="rect">
            <a:avLst/>
          </a:prstGeom>
          <a:noFill/>
        </p:spPr>
        <p:txBody>
          <a:bodyPr wrap="none" rtlCol="0">
            <a:spAutoFit/>
          </a:bodyPr>
          <a:lstStyle/>
          <a:p>
            <a:r>
              <a:rPr lang="en-US" altLang="ja-JP" b="1" dirty="0"/>
              <a:t>50</a:t>
            </a:r>
            <a:r>
              <a:rPr lang="ja-JP" altLang="en-US" b="1"/>
              <a:t>個の財</a:t>
            </a:r>
            <a:r>
              <a:rPr lang="en-US" altLang="ja-JP" b="1" dirty="0"/>
              <a:t>j</a:t>
            </a:r>
            <a:r>
              <a:rPr lang="ja-JP" altLang="en-US" b="1"/>
              <a:t>の</a:t>
            </a:r>
            <a:endParaRPr lang="en-US" altLang="ja-JP" b="1" dirty="0"/>
          </a:p>
          <a:p>
            <a:r>
              <a:rPr lang="ja-JP" altLang="en-US" b="1"/>
              <a:t>価格差の平均</a:t>
            </a:r>
            <a:endParaRPr kumimoji="1" lang="ja-JP" altLang="en-US" b="1"/>
          </a:p>
        </p:txBody>
      </p:sp>
      <p:sp>
        <p:nvSpPr>
          <p:cNvPr id="13" name="正方形/長方形 12">
            <a:extLst>
              <a:ext uri="{FF2B5EF4-FFF2-40B4-BE49-F238E27FC236}">
                <a16:creationId xmlns:a16="http://schemas.microsoft.com/office/drawing/2014/main" id="{39F764D3-950B-0E47-82B7-39E38E9E0A11}"/>
              </a:ext>
            </a:extLst>
          </p:cNvPr>
          <p:cNvSpPr/>
          <p:nvPr/>
        </p:nvSpPr>
        <p:spPr>
          <a:xfrm>
            <a:off x="8580895" y="4700497"/>
            <a:ext cx="2031325" cy="646331"/>
          </a:xfrm>
          <a:prstGeom prst="rect">
            <a:avLst/>
          </a:prstGeom>
        </p:spPr>
        <p:txBody>
          <a:bodyPr wrap="none">
            <a:spAutoFit/>
          </a:bodyPr>
          <a:lstStyle/>
          <a:p>
            <a:r>
              <a:rPr lang="ja-JP" altLang="en-US" b="1"/>
              <a:t>財の価格差の</a:t>
            </a:r>
            <a:endParaRPr lang="en-US" altLang="ja-JP" b="1" dirty="0"/>
          </a:p>
          <a:p>
            <a:r>
              <a:rPr lang="ja-JP" altLang="en-US" b="1"/>
              <a:t>２番目に大きな値</a:t>
            </a:r>
          </a:p>
        </p:txBody>
      </p:sp>
      <p:cxnSp>
        <p:nvCxnSpPr>
          <p:cNvPr id="14" name="直線矢印コネクタ 13">
            <a:extLst>
              <a:ext uri="{FF2B5EF4-FFF2-40B4-BE49-F238E27FC236}">
                <a16:creationId xmlns:a16="http://schemas.microsoft.com/office/drawing/2014/main" id="{966A5872-DA06-6948-8541-9787FE38FB9A}"/>
              </a:ext>
            </a:extLst>
          </p:cNvPr>
          <p:cNvCxnSpPr/>
          <p:nvPr/>
        </p:nvCxnSpPr>
        <p:spPr>
          <a:xfrm flipH="1">
            <a:off x="7651118" y="5065362"/>
            <a:ext cx="876946" cy="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103755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スライド番号プレースホルダー 3">
            <a:extLst>
              <a:ext uri="{FF2B5EF4-FFF2-40B4-BE49-F238E27FC236}">
                <a16:creationId xmlns:a16="http://schemas.microsoft.com/office/drawing/2014/main" id="{92E7D8BF-8CDF-0940-B825-793B77338FDF}"/>
              </a:ext>
            </a:extLst>
          </p:cNvPr>
          <p:cNvSpPr>
            <a:spLocks noGrp="1"/>
          </p:cNvSpPr>
          <p:nvPr>
            <p:ph type="sldNum" sz="quarter" idx="12"/>
          </p:nvPr>
        </p:nvSpPr>
        <p:spPr/>
        <p:txBody>
          <a:bodyPr/>
          <a:lstStyle/>
          <a:p>
            <a:fld id="{71DF1FF4-8DED-4A43-BE30-738998D3F214}" type="slidenum">
              <a:rPr kumimoji="1" lang="ja-JP" altLang="en-US" smtClean="0"/>
              <a:t>33</a:t>
            </a:fld>
            <a:endParaRPr kumimoji="1" lang="ja-JP" altLang="en-US"/>
          </a:p>
        </p:txBody>
      </p:sp>
      <p:pic>
        <p:nvPicPr>
          <p:cNvPr id="5" name="図 4">
            <a:extLst>
              <a:ext uri="{FF2B5EF4-FFF2-40B4-BE49-F238E27FC236}">
                <a16:creationId xmlns:a16="http://schemas.microsoft.com/office/drawing/2014/main" id="{983EB910-D170-6040-BA4D-1F3FAB15EC8F}"/>
              </a:ext>
            </a:extLst>
          </p:cNvPr>
          <p:cNvPicPr>
            <a:picLocks noChangeAspect="1"/>
          </p:cNvPicPr>
          <p:nvPr/>
        </p:nvPicPr>
        <p:blipFill>
          <a:blip r:embed="rId2"/>
          <a:stretch>
            <a:fillRect/>
          </a:stretch>
        </p:blipFill>
        <p:spPr>
          <a:xfrm>
            <a:off x="689980" y="0"/>
            <a:ext cx="8921247" cy="6858000"/>
          </a:xfrm>
          <a:prstGeom prst="rect">
            <a:avLst/>
          </a:prstGeom>
        </p:spPr>
      </p:pic>
    </p:spTree>
    <p:extLst>
      <p:ext uri="{BB962C8B-B14F-4D97-AF65-F5344CB8AC3E}">
        <p14:creationId xmlns:p14="http://schemas.microsoft.com/office/powerpoint/2010/main" val="412243354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978D84B-CD9E-0547-82B1-DCA12FC6FFAD}"/>
              </a:ext>
            </a:extLst>
          </p:cNvPr>
          <p:cNvSpPr>
            <a:spLocks noGrp="1"/>
          </p:cNvSpPr>
          <p:nvPr>
            <p:ph type="title"/>
          </p:nvPr>
        </p:nvSpPr>
        <p:spPr/>
        <p:txBody>
          <a:bodyPr/>
          <a:lstStyle/>
          <a:p>
            <a:r>
              <a:rPr kumimoji="1" lang="en-US" altLang="ja-JP" dirty="0"/>
              <a:t>Table2 </a:t>
            </a:r>
            <a:r>
              <a:rPr kumimoji="1" lang="ja-JP" altLang="en-US"/>
              <a:t>の読み方</a:t>
            </a:r>
          </a:p>
        </p:txBody>
      </p:sp>
      <p:sp>
        <p:nvSpPr>
          <p:cNvPr id="3" name="コンテンツ プレースホルダー 2">
            <a:extLst>
              <a:ext uri="{FF2B5EF4-FFF2-40B4-BE49-F238E27FC236}">
                <a16:creationId xmlns:a16="http://schemas.microsoft.com/office/drawing/2014/main" id="{F206F1F6-C567-0C42-92FF-E3E55B7AAEE4}"/>
              </a:ext>
            </a:extLst>
          </p:cNvPr>
          <p:cNvSpPr>
            <a:spLocks noGrp="1"/>
          </p:cNvSpPr>
          <p:nvPr>
            <p:ph idx="1"/>
          </p:nvPr>
        </p:nvSpPr>
        <p:spPr/>
        <p:txBody>
          <a:bodyPr>
            <a:normAutofit lnSpcReduction="10000"/>
          </a:bodyPr>
          <a:lstStyle/>
          <a:p>
            <a:pPr marL="0" indent="0">
              <a:buNone/>
            </a:pPr>
            <a:r>
              <a:rPr kumimoji="1" lang="ja-JP" altLang="en-US"/>
              <a:t>＜フランスの輸入＞</a:t>
            </a:r>
            <a:endParaRPr kumimoji="1" lang="en-US" altLang="ja-JP" dirty="0"/>
          </a:p>
          <a:p>
            <a:r>
              <a:rPr kumimoji="1" lang="ja-JP" altLang="en-US"/>
              <a:t>フランスにとって、ドイツは最も安い輸入元、</a:t>
            </a:r>
            <a:r>
              <a:rPr kumimoji="1" lang="en-US" altLang="ja-JP" dirty="0"/>
              <a:t>NZ</a:t>
            </a:r>
            <a:r>
              <a:rPr kumimoji="1" lang="ja-JP" altLang="en-US"/>
              <a:t>は最も高い輸入元。</a:t>
            </a:r>
            <a:endParaRPr kumimoji="1" lang="en-US" altLang="ja-JP" dirty="0"/>
          </a:p>
          <a:p>
            <a:pPr lvl="1"/>
            <a:r>
              <a:rPr lang="ja-JP" altLang="en-US"/>
              <a:t>ドイツからの輸入品価格は</a:t>
            </a:r>
            <a:r>
              <a:rPr lang="en-US" altLang="ja-JP" dirty="0"/>
              <a:t>33%</a:t>
            </a:r>
            <a:r>
              <a:rPr lang="ja-JP" altLang="en-US"/>
              <a:t>高いが、</a:t>
            </a:r>
            <a:r>
              <a:rPr lang="en-US" altLang="ja-JP" dirty="0"/>
              <a:t>NZ</a:t>
            </a:r>
            <a:r>
              <a:rPr lang="ja-JP" altLang="en-US"/>
              <a:t>からの輸入品価格は</a:t>
            </a:r>
            <a:r>
              <a:rPr lang="en-US" altLang="ja-JP" dirty="0"/>
              <a:t>142%</a:t>
            </a:r>
            <a:r>
              <a:rPr lang="ja-JP" altLang="en-US"/>
              <a:t>高い。</a:t>
            </a:r>
            <a:endParaRPr lang="en-US" altLang="ja-JP" dirty="0"/>
          </a:p>
          <a:p>
            <a:pPr marL="0" indent="0">
              <a:buNone/>
            </a:pPr>
            <a:r>
              <a:rPr lang="ja-JP" altLang="en-US"/>
              <a:t>＜フランスの輸出＞</a:t>
            </a:r>
            <a:endParaRPr lang="en-US" altLang="ja-JP" dirty="0"/>
          </a:p>
          <a:p>
            <a:r>
              <a:rPr lang="ja-JP" altLang="en-US"/>
              <a:t>日本はフランスから輸入すると</a:t>
            </a:r>
            <a:r>
              <a:rPr lang="en-US" altLang="ja-JP" dirty="0"/>
              <a:t>140%</a:t>
            </a:r>
            <a:r>
              <a:rPr lang="ja-JP" altLang="en-US"/>
              <a:t>高い価格に直面するが、ベルギーはフランスから輸入すると</a:t>
            </a:r>
            <a:r>
              <a:rPr lang="en-US" altLang="ja-JP" dirty="0"/>
              <a:t>40%</a:t>
            </a:r>
            <a:r>
              <a:rPr lang="ja-JP" altLang="en-US"/>
              <a:t>高い価格に直面する。</a:t>
            </a:r>
            <a:endParaRPr lang="en-US" altLang="ja-JP" dirty="0"/>
          </a:p>
          <a:p>
            <a:pPr marL="0" indent="0">
              <a:buNone/>
            </a:pPr>
            <a:r>
              <a:rPr lang="ja-JP" altLang="en-US"/>
              <a:t>＜注＞近い国からほど安く輸入品を買え、大国ほど高く輸入品を買わざるを得ない。</a:t>
            </a:r>
            <a:endParaRPr lang="en-US" altLang="ja-JP" dirty="0"/>
          </a:p>
        </p:txBody>
      </p:sp>
      <p:sp>
        <p:nvSpPr>
          <p:cNvPr id="4" name="スライド番号プレースホルダー 3">
            <a:extLst>
              <a:ext uri="{FF2B5EF4-FFF2-40B4-BE49-F238E27FC236}">
                <a16:creationId xmlns:a16="http://schemas.microsoft.com/office/drawing/2014/main" id="{7738153D-3287-F347-B141-AD9111918387}"/>
              </a:ext>
            </a:extLst>
          </p:cNvPr>
          <p:cNvSpPr>
            <a:spLocks noGrp="1"/>
          </p:cNvSpPr>
          <p:nvPr>
            <p:ph type="sldNum" sz="quarter" idx="12"/>
          </p:nvPr>
        </p:nvSpPr>
        <p:spPr/>
        <p:txBody>
          <a:bodyPr/>
          <a:lstStyle/>
          <a:p>
            <a:fld id="{71DF1FF4-8DED-4A43-BE30-738998D3F214}" type="slidenum">
              <a:rPr kumimoji="1" lang="ja-JP" altLang="en-US" smtClean="0"/>
              <a:t>34</a:t>
            </a:fld>
            <a:endParaRPr kumimoji="1" lang="ja-JP" altLang="en-US"/>
          </a:p>
        </p:txBody>
      </p:sp>
    </p:spTree>
    <p:extLst>
      <p:ext uri="{BB962C8B-B14F-4D97-AF65-F5344CB8AC3E}">
        <p14:creationId xmlns:p14="http://schemas.microsoft.com/office/powerpoint/2010/main" val="2669194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番号プレースホルダー 1">
            <a:extLst>
              <a:ext uri="{FF2B5EF4-FFF2-40B4-BE49-F238E27FC236}">
                <a16:creationId xmlns:a16="http://schemas.microsoft.com/office/drawing/2014/main" id="{9E9BD8D5-6CE3-8A4C-A3F9-208A58DFD9C2}"/>
              </a:ext>
            </a:extLst>
          </p:cNvPr>
          <p:cNvSpPr>
            <a:spLocks noGrp="1"/>
          </p:cNvSpPr>
          <p:nvPr>
            <p:ph type="sldNum" sz="quarter" idx="12"/>
          </p:nvPr>
        </p:nvSpPr>
        <p:spPr/>
        <p:txBody>
          <a:bodyPr/>
          <a:lstStyle/>
          <a:p>
            <a:fld id="{71DF1FF4-8DED-4A43-BE30-738998D3F214}" type="slidenum">
              <a:rPr kumimoji="1" lang="ja-JP" altLang="en-US" smtClean="0"/>
              <a:t>35</a:t>
            </a:fld>
            <a:endParaRPr kumimoji="1" lang="ja-JP" altLang="en-US"/>
          </a:p>
        </p:txBody>
      </p:sp>
      <p:pic>
        <p:nvPicPr>
          <p:cNvPr id="3" name="図 2">
            <a:extLst>
              <a:ext uri="{FF2B5EF4-FFF2-40B4-BE49-F238E27FC236}">
                <a16:creationId xmlns:a16="http://schemas.microsoft.com/office/drawing/2014/main" id="{B1CCFFCF-D242-B347-95FA-294102CF6A85}"/>
              </a:ext>
            </a:extLst>
          </p:cNvPr>
          <p:cNvPicPr>
            <a:picLocks noChangeAspect="1"/>
          </p:cNvPicPr>
          <p:nvPr/>
        </p:nvPicPr>
        <p:blipFill>
          <a:blip r:embed="rId2"/>
          <a:stretch>
            <a:fillRect/>
          </a:stretch>
        </p:blipFill>
        <p:spPr>
          <a:xfrm>
            <a:off x="1115550" y="0"/>
            <a:ext cx="9960899" cy="6858000"/>
          </a:xfrm>
          <a:prstGeom prst="rect">
            <a:avLst/>
          </a:prstGeom>
        </p:spPr>
      </p:pic>
      <p:sp>
        <p:nvSpPr>
          <p:cNvPr id="4" name="正方形/長方形 3">
            <a:extLst>
              <a:ext uri="{FF2B5EF4-FFF2-40B4-BE49-F238E27FC236}">
                <a16:creationId xmlns:a16="http://schemas.microsoft.com/office/drawing/2014/main" id="{BF053D0A-7AFB-124C-B6CE-8497CD49A611}"/>
              </a:ext>
            </a:extLst>
          </p:cNvPr>
          <p:cNvSpPr/>
          <p:nvPr/>
        </p:nvSpPr>
        <p:spPr>
          <a:xfrm>
            <a:off x="7970841" y="6035159"/>
            <a:ext cx="1279517" cy="369332"/>
          </a:xfrm>
          <a:prstGeom prst="rect">
            <a:avLst/>
          </a:prstGeom>
        </p:spPr>
        <p:txBody>
          <a:bodyPr wrap="none">
            <a:spAutoFit/>
          </a:bodyPr>
          <a:lstStyle/>
          <a:p>
            <a:r>
              <a:rPr lang="ja-JP" altLang="en-US" b="1"/>
              <a:t>価格指標</a:t>
            </a:r>
            <a:r>
              <a:rPr lang="en-US" altLang="ja-JP" b="1" dirty="0"/>
              <a:t>D</a:t>
            </a:r>
            <a:endParaRPr lang="ja-JP" altLang="en-US" b="1"/>
          </a:p>
        </p:txBody>
      </p:sp>
      <p:sp>
        <p:nvSpPr>
          <p:cNvPr id="5" name="テキスト ボックス 4">
            <a:extLst>
              <a:ext uri="{FF2B5EF4-FFF2-40B4-BE49-F238E27FC236}">
                <a16:creationId xmlns:a16="http://schemas.microsoft.com/office/drawing/2014/main" id="{664EC202-E884-0B4B-9518-6BB226CB20C3}"/>
              </a:ext>
            </a:extLst>
          </p:cNvPr>
          <p:cNvSpPr txBox="1"/>
          <p:nvPr/>
        </p:nvSpPr>
        <p:spPr>
          <a:xfrm>
            <a:off x="818376" y="1553535"/>
            <a:ext cx="456982" cy="3139321"/>
          </a:xfrm>
          <a:prstGeom prst="rect">
            <a:avLst/>
          </a:prstGeom>
          <a:noFill/>
        </p:spPr>
        <p:txBody>
          <a:bodyPr wrap="square" rtlCol="0">
            <a:spAutoFit/>
          </a:bodyPr>
          <a:lstStyle/>
          <a:p>
            <a:r>
              <a:rPr kumimoji="1" lang="ja-JP" altLang="en-US" b="1"/>
              <a:t>基準化された</a:t>
            </a:r>
            <a:endParaRPr lang="en-US" altLang="ja-JP" b="1" dirty="0"/>
          </a:p>
          <a:p>
            <a:r>
              <a:rPr kumimoji="1" lang="ja-JP" altLang="en-US" b="1"/>
              <a:t>輸入シェア</a:t>
            </a:r>
          </a:p>
        </p:txBody>
      </p:sp>
      <p:sp>
        <p:nvSpPr>
          <p:cNvPr id="6" name="テキスト ボックス 5">
            <a:extLst>
              <a:ext uri="{FF2B5EF4-FFF2-40B4-BE49-F238E27FC236}">
                <a16:creationId xmlns:a16="http://schemas.microsoft.com/office/drawing/2014/main" id="{7D73A1B9-3B1D-5547-8B6A-939BB7BCE20F}"/>
              </a:ext>
            </a:extLst>
          </p:cNvPr>
          <p:cNvSpPr txBox="1"/>
          <p:nvPr/>
        </p:nvSpPr>
        <p:spPr>
          <a:xfrm>
            <a:off x="9358846" y="2208876"/>
            <a:ext cx="2262158" cy="1477328"/>
          </a:xfrm>
          <a:prstGeom prst="rect">
            <a:avLst/>
          </a:prstGeom>
          <a:noFill/>
        </p:spPr>
        <p:txBody>
          <a:bodyPr wrap="none" rtlCol="0">
            <a:spAutoFit/>
          </a:bodyPr>
          <a:lstStyle/>
          <a:p>
            <a:r>
              <a:rPr kumimoji="1" lang="ja-JP" altLang="en-US"/>
              <a:t>負の相関が見られる</a:t>
            </a:r>
            <a:endParaRPr kumimoji="1" lang="en-US" altLang="ja-JP" dirty="0"/>
          </a:p>
          <a:p>
            <a:endParaRPr lang="en-US" altLang="ja-JP" dirty="0"/>
          </a:p>
          <a:p>
            <a:r>
              <a:rPr kumimoji="1" lang="en-US" altLang="ja-JP" dirty="0"/>
              <a:t>Y=-2.17-4.57D</a:t>
            </a:r>
          </a:p>
          <a:p>
            <a:r>
              <a:rPr lang="en-US" altLang="ja-JP" dirty="0"/>
              <a:t>Or</a:t>
            </a:r>
          </a:p>
          <a:p>
            <a:r>
              <a:rPr kumimoji="1" lang="en-US" altLang="ja-JP" dirty="0"/>
              <a:t>Y=-8.03D</a:t>
            </a:r>
            <a:endParaRPr kumimoji="1" lang="ja-JP" altLang="en-US"/>
          </a:p>
        </p:txBody>
      </p:sp>
    </p:spTree>
    <p:extLst>
      <p:ext uri="{BB962C8B-B14F-4D97-AF65-F5344CB8AC3E}">
        <p14:creationId xmlns:p14="http://schemas.microsoft.com/office/powerpoint/2010/main" val="28082204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02EBB0-329C-C446-A478-6694445D0E21}"/>
              </a:ext>
            </a:extLst>
          </p:cNvPr>
          <p:cNvSpPr>
            <a:spLocks noGrp="1"/>
          </p:cNvSpPr>
          <p:nvPr>
            <p:ph type="title"/>
          </p:nvPr>
        </p:nvSpPr>
        <p:spPr/>
        <p:txBody>
          <a:bodyPr/>
          <a:lstStyle/>
          <a:p>
            <a:r>
              <a:rPr lang="ja-JP" altLang="en-US"/>
              <a:t>比較優位パラメータ</a:t>
            </a:r>
            <a:r>
              <a:rPr lang="en-US" altLang="ja-JP" dirty="0" err="1"/>
              <a:t>θ</a:t>
            </a:r>
            <a:r>
              <a:rPr lang="ja-JP" altLang="en-US"/>
              <a:t>の推定</a:t>
            </a:r>
            <a:endParaRPr kumimoji="1" lang="ja-JP" altLang="en-US"/>
          </a:p>
        </p:txBody>
      </p:sp>
      <p:sp>
        <p:nvSpPr>
          <p:cNvPr id="3" name="コンテンツ プレースホルダー 2">
            <a:extLst>
              <a:ext uri="{FF2B5EF4-FFF2-40B4-BE49-F238E27FC236}">
                <a16:creationId xmlns:a16="http://schemas.microsoft.com/office/drawing/2014/main" id="{1601AE76-44EA-924A-93FE-3EA22C5FAFD7}"/>
              </a:ext>
            </a:extLst>
          </p:cNvPr>
          <p:cNvSpPr>
            <a:spLocks noGrp="1"/>
          </p:cNvSpPr>
          <p:nvPr>
            <p:ph idx="1"/>
          </p:nvPr>
        </p:nvSpPr>
        <p:spPr/>
        <p:txBody>
          <a:bodyPr/>
          <a:lstStyle/>
          <a:p>
            <a:r>
              <a:rPr kumimoji="1" lang="ja-JP" altLang="en-US"/>
              <a:t>モーメント法に基づけば、左辺の平均</a:t>
            </a:r>
            <a:r>
              <a:rPr kumimoji="1" lang="en-US" altLang="ja-JP" dirty="0"/>
              <a:t>/</a:t>
            </a:r>
            <a:r>
              <a:rPr kumimoji="1" lang="ja-JP" altLang="en-US"/>
              <a:t>右辺の平均　により、</a:t>
            </a:r>
            <a:r>
              <a:rPr lang="ja-JP" altLang="en-US"/>
              <a:t>比較優位パラメータ</a:t>
            </a:r>
            <a:r>
              <a:rPr lang="en-US" altLang="ja-JP" dirty="0" err="1"/>
              <a:t>θ</a:t>
            </a:r>
            <a:r>
              <a:rPr lang="ja-JP" altLang="en-US"/>
              <a:t>の推定値を得ることができる。</a:t>
            </a:r>
            <a:endParaRPr lang="en-US" altLang="ja-JP" dirty="0"/>
          </a:p>
          <a:p>
            <a:r>
              <a:rPr kumimoji="1" lang="ja-JP" altLang="en-US"/>
              <a:t>この方法に基づけば、</a:t>
            </a:r>
            <a:r>
              <a:rPr lang="en-US" altLang="ja-JP" dirty="0"/>
              <a:t> </a:t>
            </a:r>
            <a:r>
              <a:rPr lang="en-US" altLang="ja-JP" dirty="0" err="1"/>
              <a:t>θ</a:t>
            </a:r>
            <a:r>
              <a:rPr lang="en-US" altLang="ja-JP" dirty="0"/>
              <a:t>=8.28</a:t>
            </a:r>
            <a:r>
              <a:rPr lang="ja-JP" altLang="en-US"/>
              <a:t>。</a:t>
            </a:r>
            <a:endParaRPr lang="en-US" altLang="ja-JP" dirty="0"/>
          </a:p>
          <a:p>
            <a:r>
              <a:rPr kumimoji="1" lang="ja-JP" altLang="en-US"/>
              <a:t>これは、効率性の標準偏差が</a:t>
            </a:r>
            <a:r>
              <a:rPr kumimoji="1" lang="en-US" altLang="ja-JP" dirty="0"/>
              <a:t>15%</a:t>
            </a:r>
            <a:r>
              <a:rPr kumimoji="1" lang="ja-JP" altLang="en-US"/>
              <a:t>であることを意味する。</a:t>
            </a:r>
            <a:endParaRPr kumimoji="1" lang="en-US" altLang="ja-JP" dirty="0"/>
          </a:p>
        </p:txBody>
      </p:sp>
      <p:sp>
        <p:nvSpPr>
          <p:cNvPr id="4" name="スライド番号プレースホルダー 3">
            <a:extLst>
              <a:ext uri="{FF2B5EF4-FFF2-40B4-BE49-F238E27FC236}">
                <a16:creationId xmlns:a16="http://schemas.microsoft.com/office/drawing/2014/main" id="{3BC4F3DB-C873-2A4F-BA01-D2C5F7DB0427}"/>
              </a:ext>
            </a:extLst>
          </p:cNvPr>
          <p:cNvSpPr>
            <a:spLocks noGrp="1"/>
          </p:cNvSpPr>
          <p:nvPr>
            <p:ph type="sldNum" sz="quarter" idx="12"/>
          </p:nvPr>
        </p:nvSpPr>
        <p:spPr/>
        <p:txBody>
          <a:bodyPr/>
          <a:lstStyle/>
          <a:p>
            <a:fld id="{71DF1FF4-8DED-4A43-BE30-738998D3F214}" type="slidenum">
              <a:rPr kumimoji="1" lang="ja-JP" altLang="en-US" smtClean="0"/>
              <a:t>36</a:t>
            </a:fld>
            <a:endParaRPr kumimoji="1" lang="ja-JP" altLang="en-US"/>
          </a:p>
        </p:txBody>
      </p:sp>
    </p:spTree>
    <p:extLst>
      <p:ext uri="{BB962C8B-B14F-4D97-AF65-F5344CB8AC3E}">
        <p14:creationId xmlns:p14="http://schemas.microsoft.com/office/powerpoint/2010/main" val="2266812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B4BC0EE-2E1A-6B4B-AE1D-6805A66DBD9A}"/>
              </a:ext>
            </a:extLst>
          </p:cNvPr>
          <p:cNvSpPr>
            <a:spLocks noGrp="1"/>
          </p:cNvSpPr>
          <p:nvPr>
            <p:ph type="title"/>
          </p:nvPr>
        </p:nvSpPr>
        <p:spPr/>
        <p:txBody>
          <a:bodyPr/>
          <a:lstStyle/>
          <a:p>
            <a:r>
              <a:rPr lang="en-US" altLang="ja-JP" dirty="0"/>
              <a:t>4.</a:t>
            </a:r>
            <a:r>
              <a:rPr lang="ja-JP" altLang="en-US"/>
              <a:t> </a:t>
            </a:r>
            <a:r>
              <a:rPr lang="en" altLang="ja-JP" dirty="0"/>
              <a:t>Equilibrium input costs </a:t>
            </a:r>
            <a:endParaRPr kumimoji="1" lang="ja-JP" altLang="en-US"/>
          </a:p>
        </p:txBody>
      </p:sp>
      <p:sp>
        <p:nvSpPr>
          <p:cNvPr id="3" name="コンテンツ プレースホルダー 2">
            <a:extLst>
              <a:ext uri="{FF2B5EF4-FFF2-40B4-BE49-F238E27FC236}">
                <a16:creationId xmlns:a16="http://schemas.microsoft.com/office/drawing/2014/main" id="{D91357C0-4DC5-054A-885E-C5B9EA6B5179}"/>
              </a:ext>
            </a:extLst>
          </p:cNvPr>
          <p:cNvSpPr>
            <a:spLocks noGrp="1"/>
          </p:cNvSpPr>
          <p:nvPr>
            <p:ph idx="1"/>
          </p:nvPr>
        </p:nvSpPr>
        <p:spPr/>
        <p:txBody>
          <a:bodyPr/>
          <a:lstStyle/>
          <a:p>
            <a:r>
              <a:rPr kumimoji="1" lang="ja-JP" altLang="en-US"/>
              <a:t>これまでは、投入費用が所与であるとしてきた。</a:t>
            </a:r>
            <a:endParaRPr kumimoji="1" lang="en-US" altLang="ja-JP" dirty="0"/>
          </a:p>
          <a:p>
            <a:r>
              <a:rPr lang="ja-JP" altLang="en-US"/>
              <a:t>モデルを閉じるために、投入物を労働と中間財に分解する。</a:t>
            </a:r>
            <a:endParaRPr lang="en-US" altLang="ja-JP" dirty="0"/>
          </a:p>
          <a:p>
            <a:r>
              <a:rPr kumimoji="1" lang="ja-JP" altLang="en-US"/>
              <a:t>それから、賃金所与のもとでの中間財の価格の決定に移る。</a:t>
            </a:r>
            <a:endParaRPr kumimoji="1" lang="en-US" altLang="ja-JP" dirty="0"/>
          </a:p>
          <a:p>
            <a:r>
              <a:rPr lang="ja-JP" altLang="en-US"/>
              <a:t>最後に、賃金決定を扱う。</a:t>
            </a:r>
            <a:endParaRPr lang="en-US" altLang="ja-JP" dirty="0"/>
          </a:p>
          <a:p>
            <a:r>
              <a:rPr lang="ja-JP" altLang="en-US"/>
              <a:t>フルモデルを完了した上で、クローズド・フォームの解を生む</a:t>
            </a:r>
            <a:r>
              <a:rPr lang="en-US" altLang="ja-JP" dirty="0"/>
              <a:t>2</a:t>
            </a:r>
            <a:r>
              <a:rPr lang="ja-JP" altLang="en-US"/>
              <a:t>つの特別のケースを説明する。</a:t>
            </a:r>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B70ED60E-B71B-DA42-BE43-10D1168722E1}"/>
              </a:ext>
            </a:extLst>
          </p:cNvPr>
          <p:cNvSpPr>
            <a:spLocks noGrp="1"/>
          </p:cNvSpPr>
          <p:nvPr>
            <p:ph type="sldNum" sz="quarter" idx="12"/>
          </p:nvPr>
        </p:nvSpPr>
        <p:spPr/>
        <p:txBody>
          <a:bodyPr/>
          <a:lstStyle/>
          <a:p>
            <a:fld id="{71DF1FF4-8DED-4A43-BE30-738998D3F214}" type="slidenum">
              <a:rPr kumimoji="1" lang="ja-JP" altLang="en-US" smtClean="0"/>
              <a:t>37</a:t>
            </a:fld>
            <a:endParaRPr kumimoji="1" lang="ja-JP" altLang="en-US"/>
          </a:p>
        </p:txBody>
      </p:sp>
    </p:spTree>
    <p:extLst>
      <p:ext uri="{BB962C8B-B14F-4D97-AF65-F5344CB8AC3E}">
        <p14:creationId xmlns:p14="http://schemas.microsoft.com/office/powerpoint/2010/main" val="1936295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092B24-6788-1E45-8D7F-D4BB9CAE5F1F}"/>
              </a:ext>
            </a:extLst>
          </p:cNvPr>
          <p:cNvSpPr>
            <a:spLocks noGrp="1"/>
          </p:cNvSpPr>
          <p:nvPr>
            <p:ph type="title"/>
          </p:nvPr>
        </p:nvSpPr>
        <p:spPr/>
        <p:txBody>
          <a:bodyPr/>
          <a:lstStyle/>
          <a:p>
            <a:r>
              <a:rPr kumimoji="1" lang="en-US" altLang="ja-JP" dirty="0"/>
              <a:t>4.1. Production</a:t>
            </a:r>
            <a:endParaRPr kumimoji="1" lang="ja-JP" altLang="en-US"/>
          </a:p>
        </p:txBody>
      </p:sp>
      <p:sp>
        <p:nvSpPr>
          <p:cNvPr id="3" name="コンテンツ プレースホルダー 2">
            <a:extLst>
              <a:ext uri="{FF2B5EF4-FFF2-40B4-BE49-F238E27FC236}">
                <a16:creationId xmlns:a16="http://schemas.microsoft.com/office/drawing/2014/main" id="{E9AAB50C-6946-E642-A6A1-E42C690B74B2}"/>
              </a:ext>
            </a:extLst>
          </p:cNvPr>
          <p:cNvSpPr>
            <a:spLocks noGrp="1"/>
          </p:cNvSpPr>
          <p:nvPr>
            <p:ph idx="1"/>
          </p:nvPr>
        </p:nvSpPr>
        <p:spPr/>
        <p:txBody>
          <a:bodyPr/>
          <a:lstStyle/>
          <a:p>
            <a:r>
              <a:rPr kumimoji="1" lang="ja-JP" altLang="en-US"/>
              <a:t>我々は、労働と中間財を結合して生産がなされると仮定する。</a:t>
            </a:r>
            <a:endParaRPr kumimoji="1" lang="en-US" altLang="ja-JP" dirty="0"/>
          </a:p>
          <a:p>
            <a:r>
              <a:rPr lang="ja-JP" altLang="en-US"/>
              <a:t>労働のシェアは</a:t>
            </a:r>
            <a:r>
              <a:rPr lang="en-US" altLang="ja-JP" dirty="0"/>
              <a:t>β</a:t>
            </a:r>
            <a:r>
              <a:rPr lang="ja-JP" altLang="en-US"/>
              <a:t>とする。</a:t>
            </a:r>
            <a:endParaRPr lang="en-US" altLang="ja-JP" dirty="0"/>
          </a:p>
          <a:p>
            <a:r>
              <a:rPr kumimoji="1" lang="ja-JP" altLang="en-US"/>
              <a:t>中間財は（３）式の</a:t>
            </a:r>
            <a:r>
              <a:rPr kumimoji="1" lang="en-US" altLang="ja-JP" dirty="0"/>
              <a:t>CES</a:t>
            </a:r>
            <a:r>
              <a:rPr kumimoji="1" lang="ja-JP" altLang="en-US"/>
              <a:t>集計量に従って全ての財から成る。</a:t>
            </a:r>
            <a:endParaRPr kumimoji="1" lang="en-US" altLang="ja-JP" dirty="0"/>
          </a:p>
          <a:p>
            <a:r>
              <a:rPr kumimoji="1" lang="ja-JP" altLang="en-US"/>
              <a:t>物価指標、</a:t>
            </a:r>
            <a:r>
              <a:rPr kumimoji="1" lang="en-US" altLang="ja-JP" dirty="0"/>
              <a:t>p_{</a:t>
            </a:r>
            <a:r>
              <a:rPr kumimoji="1" lang="en-US" altLang="ja-JP" dirty="0" err="1"/>
              <a:t>i</a:t>
            </a:r>
            <a:r>
              <a:rPr kumimoji="1" lang="en-US" altLang="ja-JP" dirty="0"/>
              <a:t>}</a:t>
            </a:r>
            <a:r>
              <a:rPr kumimoji="1" lang="ja-JP" altLang="en-US"/>
              <a:t>、は（</a:t>
            </a:r>
            <a:r>
              <a:rPr kumimoji="1" lang="en-US" altLang="ja-JP" dirty="0"/>
              <a:t>9</a:t>
            </a:r>
            <a:r>
              <a:rPr kumimoji="1" lang="ja-JP" altLang="en-US"/>
              <a:t>）式で与えられ、中間財の物価指標になる。</a:t>
            </a:r>
            <a:endParaRPr kumimoji="1" lang="en-US" altLang="ja-JP" dirty="0"/>
          </a:p>
          <a:p>
            <a:r>
              <a:rPr lang="ja-JP" altLang="en-US"/>
              <a:t>国</a:t>
            </a:r>
            <a:r>
              <a:rPr lang="en-US" altLang="ja-JP" dirty="0" err="1"/>
              <a:t>i</a:t>
            </a:r>
            <a:r>
              <a:rPr lang="ja-JP" altLang="en-US"/>
              <a:t>における投入束の費用は、（</a:t>
            </a:r>
            <a:r>
              <a:rPr lang="en-US" altLang="ja-JP" dirty="0"/>
              <a:t>14</a:t>
            </a:r>
            <a:r>
              <a:rPr lang="ja-JP" altLang="en-US"/>
              <a:t>）式で与えられる。</a:t>
            </a:r>
            <a:endParaRPr kumimoji="1" lang="en-US" altLang="ja-JP" dirty="0"/>
          </a:p>
          <a:p>
            <a:endParaRPr kumimoji="1" lang="ja-JP" altLang="en-US"/>
          </a:p>
        </p:txBody>
      </p:sp>
      <p:sp>
        <p:nvSpPr>
          <p:cNvPr id="4" name="スライド番号プレースホルダー 3">
            <a:extLst>
              <a:ext uri="{FF2B5EF4-FFF2-40B4-BE49-F238E27FC236}">
                <a16:creationId xmlns:a16="http://schemas.microsoft.com/office/drawing/2014/main" id="{83C8BA0F-DFD8-D541-85EC-514A70A43806}"/>
              </a:ext>
            </a:extLst>
          </p:cNvPr>
          <p:cNvSpPr>
            <a:spLocks noGrp="1"/>
          </p:cNvSpPr>
          <p:nvPr>
            <p:ph type="sldNum" sz="quarter" idx="12"/>
          </p:nvPr>
        </p:nvSpPr>
        <p:spPr/>
        <p:txBody>
          <a:bodyPr/>
          <a:lstStyle/>
          <a:p>
            <a:fld id="{71DF1FF4-8DED-4A43-BE30-738998D3F214}" type="slidenum">
              <a:rPr kumimoji="1" lang="ja-JP" altLang="en-US" smtClean="0"/>
              <a:t>38</a:t>
            </a:fld>
            <a:endParaRPr kumimoji="1" lang="ja-JP" altLang="en-US"/>
          </a:p>
        </p:txBody>
      </p:sp>
      <p:pic>
        <p:nvPicPr>
          <p:cNvPr id="5" name="図 4">
            <a:extLst>
              <a:ext uri="{FF2B5EF4-FFF2-40B4-BE49-F238E27FC236}">
                <a16:creationId xmlns:a16="http://schemas.microsoft.com/office/drawing/2014/main" id="{625ACE03-A1F7-1A41-A2C5-6A7E7DED169B}"/>
              </a:ext>
            </a:extLst>
          </p:cNvPr>
          <p:cNvPicPr>
            <a:picLocks noChangeAspect="1"/>
          </p:cNvPicPr>
          <p:nvPr/>
        </p:nvPicPr>
        <p:blipFill>
          <a:blip r:embed="rId2"/>
          <a:stretch>
            <a:fillRect/>
          </a:stretch>
        </p:blipFill>
        <p:spPr>
          <a:xfrm>
            <a:off x="1462320" y="4719980"/>
            <a:ext cx="6352943" cy="1443850"/>
          </a:xfrm>
          <a:prstGeom prst="rect">
            <a:avLst/>
          </a:prstGeom>
        </p:spPr>
      </p:pic>
      <p:sp>
        <p:nvSpPr>
          <p:cNvPr id="6" name="右中かっこ 5">
            <a:extLst>
              <a:ext uri="{FF2B5EF4-FFF2-40B4-BE49-F238E27FC236}">
                <a16:creationId xmlns:a16="http://schemas.microsoft.com/office/drawing/2014/main" id="{454D36B7-9EC6-2747-8716-ADC9F94345B8}"/>
              </a:ext>
            </a:extLst>
          </p:cNvPr>
          <p:cNvSpPr/>
          <p:nvPr/>
        </p:nvSpPr>
        <p:spPr>
          <a:xfrm rot="5400000">
            <a:off x="5810250" y="5788818"/>
            <a:ext cx="347663" cy="60801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21EC8167-0487-9944-A99D-84046AAA947A}"/>
              </a:ext>
            </a:extLst>
          </p:cNvPr>
          <p:cNvSpPr txBox="1"/>
          <p:nvPr/>
        </p:nvSpPr>
        <p:spPr>
          <a:xfrm>
            <a:off x="5660915" y="6356350"/>
            <a:ext cx="646331" cy="369332"/>
          </a:xfrm>
          <a:prstGeom prst="rect">
            <a:avLst/>
          </a:prstGeom>
          <a:noFill/>
        </p:spPr>
        <p:txBody>
          <a:bodyPr wrap="none" rtlCol="0">
            <a:spAutoFit/>
          </a:bodyPr>
          <a:lstStyle/>
          <a:p>
            <a:r>
              <a:rPr kumimoji="1" lang="ja-JP" altLang="en-US" b="1"/>
              <a:t>賃金</a:t>
            </a:r>
          </a:p>
        </p:txBody>
      </p:sp>
      <p:sp>
        <p:nvSpPr>
          <p:cNvPr id="8" name="右中かっこ 7">
            <a:extLst>
              <a:ext uri="{FF2B5EF4-FFF2-40B4-BE49-F238E27FC236}">
                <a16:creationId xmlns:a16="http://schemas.microsoft.com/office/drawing/2014/main" id="{6099179B-9CC2-A840-A0E3-11BBA3E2511D}"/>
              </a:ext>
            </a:extLst>
          </p:cNvPr>
          <p:cNvSpPr/>
          <p:nvPr/>
        </p:nvSpPr>
        <p:spPr>
          <a:xfrm rot="5400000">
            <a:off x="6605594" y="5855490"/>
            <a:ext cx="347663" cy="608013"/>
          </a:xfrm>
          <a:prstGeom prst="rightBrace">
            <a:avLst/>
          </a:prstGeom>
          <a:ln w="28575"/>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211227EF-E91B-5E4D-BDB4-60965DFAEA80}"/>
              </a:ext>
            </a:extLst>
          </p:cNvPr>
          <p:cNvSpPr txBox="1"/>
          <p:nvPr/>
        </p:nvSpPr>
        <p:spPr>
          <a:xfrm>
            <a:off x="6456259" y="6423022"/>
            <a:ext cx="3087705" cy="369332"/>
          </a:xfrm>
          <a:prstGeom prst="rect">
            <a:avLst/>
          </a:prstGeom>
          <a:noFill/>
        </p:spPr>
        <p:txBody>
          <a:bodyPr wrap="none" rtlCol="0">
            <a:spAutoFit/>
          </a:bodyPr>
          <a:lstStyle/>
          <a:p>
            <a:r>
              <a:rPr kumimoji="1" lang="ja-JP" altLang="en-US" b="1"/>
              <a:t>中間財バンドルの物価（</a:t>
            </a:r>
            <a:r>
              <a:rPr kumimoji="1" lang="en-US" altLang="ja-JP" b="1" dirty="0"/>
              <a:t>9</a:t>
            </a:r>
            <a:r>
              <a:rPr kumimoji="1" lang="ja-JP" altLang="en-US" b="1"/>
              <a:t>）</a:t>
            </a:r>
          </a:p>
        </p:txBody>
      </p:sp>
    </p:spTree>
    <p:extLst>
      <p:ext uri="{BB962C8B-B14F-4D97-AF65-F5344CB8AC3E}">
        <p14:creationId xmlns:p14="http://schemas.microsoft.com/office/powerpoint/2010/main" val="10961780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8686F98-9304-414A-BAF2-E34CBE39805E}"/>
              </a:ext>
            </a:extLst>
          </p:cNvPr>
          <p:cNvSpPr>
            <a:spLocks noGrp="1"/>
          </p:cNvSpPr>
          <p:nvPr>
            <p:ph type="title"/>
          </p:nvPr>
        </p:nvSpPr>
        <p:spPr/>
        <p:txBody>
          <a:bodyPr/>
          <a:lstStyle/>
          <a:p>
            <a:r>
              <a:rPr kumimoji="1" lang="ja-JP" altLang="en-US"/>
              <a:t>実質賃金</a:t>
            </a:r>
          </a:p>
        </p:txBody>
      </p:sp>
      <p:sp>
        <p:nvSpPr>
          <p:cNvPr id="3" name="コンテンツ プレースホルダー 2">
            <a:extLst>
              <a:ext uri="{FF2B5EF4-FFF2-40B4-BE49-F238E27FC236}">
                <a16:creationId xmlns:a16="http://schemas.microsoft.com/office/drawing/2014/main" id="{8DD3791F-E1FA-2F4E-8EC3-388ED2AF05C3}"/>
              </a:ext>
            </a:extLst>
          </p:cNvPr>
          <p:cNvSpPr>
            <a:spLocks noGrp="1"/>
          </p:cNvSpPr>
          <p:nvPr>
            <p:ph idx="1"/>
          </p:nvPr>
        </p:nvSpPr>
        <p:spPr/>
        <p:txBody>
          <a:bodyPr/>
          <a:lstStyle/>
          <a:p>
            <a:r>
              <a:rPr kumimoji="1" lang="ja-JP" altLang="en-US"/>
              <a:t>国</a:t>
            </a:r>
            <a:r>
              <a:rPr kumimoji="1" lang="en-US" altLang="ja-JP" dirty="0" err="1"/>
              <a:t>i</a:t>
            </a:r>
            <a:r>
              <a:rPr kumimoji="1" lang="ja-JP" altLang="en-US"/>
              <a:t>での実質賃金は、</a:t>
            </a:r>
            <a:r>
              <a:rPr kumimoji="1" lang="en-US" altLang="ja-JP" dirty="0"/>
              <a:t>(14)</a:t>
            </a:r>
            <a:r>
              <a:rPr lang="ja-JP" altLang="en-US"/>
              <a:t> 式を</a:t>
            </a:r>
            <a:r>
              <a:rPr lang="en-US" altLang="ja-JP" dirty="0"/>
              <a:t>(9), (7), (10)</a:t>
            </a:r>
            <a:r>
              <a:rPr lang="ja-JP" altLang="en-US"/>
              <a:t>式と合わせることで、導ける。</a:t>
            </a:r>
            <a:endParaRPr kumimoji="1" lang="ja-JP" altLang="en-US"/>
          </a:p>
        </p:txBody>
      </p:sp>
      <p:sp>
        <p:nvSpPr>
          <p:cNvPr id="4" name="スライド番号プレースホルダー 3">
            <a:extLst>
              <a:ext uri="{FF2B5EF4-FFF2-40B4-BE49-F238E27FC236}">
                <a16:creationId xmlns:a16="http://schemas.microsoft.com/office/drawing/2014/main" id="{34380CDD-F87B-3A4C-A105-E3FD1797693D}"/>
              </a:ext>
            </a:extLst>
          </p:cNvPr>
          <p:cNvSpPr>
            <a:spLocks noGrp="1"/>
          </p:cNvSpPr>
          <p:nvPr>
            <p:ph type="sldNum" sz="quarter" idx="12"/>
          </p:nvPr>
        </p:nvSpPr>
        <p:spPr/>
        <p:txBody>
          <a:bodyPr/>
          <a:lstStyle/>
          <a:p>
            <a:fld id="{71DF1FF4-8DED-4A43-BE30-738998D3F214}" type="slidenum">
              <a:rPr kumimoji="1" lang="ja-JP" altLang="en-US" smtClean="0"/>
              <a:t>39</a:t>
            </a:fld>
            <a:endParaRPr kumimoji="1" lang="ja-JP" altLang="en-US"/>
          </a:p>
        </p:txBody>
      </p:sp>
      <p:pic>
        <p:nvPicPr>
          <p:cNvPr id="5" name="図 4">
            <a:extLst>
              <a:ext uri="{FF2B5EF4-FFF2-40B4-BE49-F238E27FC236}">
                <a16:creationId xmlns:a16="http://schemas.microsoft.com/office/drawing/2014/main" id="{6F9FEAFB-6393-604E-9DB9-FFAEBF069E41}"/>
              </a:ext>
            </a:extLst>
          </p:cNvPr>
          <p:cNvPicPr>
            <a:picLocks noChangeAspect="1"/>
          </p:cNvPicPr>
          <p:nvPr/>
        </p:nvPicPr>
        <p:blipFill>
          <a:blip r:embed="rId2"/>
          <a:stretch>
            <a:fillRect/>
          </a:stretch>
        </p:blipFill>
        <p:spPr>
          <a:xfrm>
            <a:off x="635670" y="3973798"/>
            <a:ext cx="4777666" cy="1335215"/>
          </a:xfrm>
          <a:prstGeom prst="rect">
            <a:avLst/>
          </a:prstGeom>
          <a:ln w="12700">
            <a:solidFill>
              <a:schemeClr val="accent1"/>
            </a:solidFill>
          </a:ln>
        </p:spPr>
      </p:pic>
      <p:sp>
        <p:nvSpPr>
          <p:cNvPr id="6" name="正方形/長方形 5">
            <a:extLst>
              <a:ext uri="{FF2B5EF4-FFF2-40B4-BE49-F238E27FC236}">
                <a16:creationId xmlns:a16="http://schemas.microsoft.com/office/drawing/2014/main" id="{A9890477-FCFA-2048-B23A-07DF19881056}"/>
              </a:ext>
            </a:extLst>
          </p:cNvPr>
          <p:cNvSpPr/>
          <p:nvPr/>
        </p:nvSpPr>
        <p:spPr>
          <a:xfrm>
            <a:off x="452437" y="3279948"/>
            <a:ext cx="2427268" cy="461665"/>
          </a:xfrm>
          <a:prstGeom prst="rect">
            <a:avLst/>
          </a:prstGeom>
        </p:spPr>
        <p:txBody>
          <a:bodyPr wrap="none">
            <a:spAutoFit/>
          </a:bodyPr>
          <a:lstStyle/>
          <a:p>
            <a:r>
              <a:rPr lang="ja-JP" altLang="en-US" sz="2400" b="1"/>
              <a:t>国</a:t>
            </a:r>
            <a:r>
              <a:rPr lang="en-US" altLang="ja-JP" sz="2400" b="1" dirty="0" err="1"/>
              <a:t>i</a:t>
            </a:r>
            <a:r>
              <a:rPr lang="ja-JP" altLang="en-US" sz="2400" b="1"/>
              <a:t>での実質賃金</a:t>
            </a:r>
          </a:p>
        </p:txBody>
      </p:sp>
      <p:pic>
        <p:nvPicPr>
          <p:cNvPr id="7" name="図 6">
            <a:extLst>
              <a:ext uri="{FF2B5EF4-FFF2-40B4-BE49-F238E27FC236}">
                <a16:creationId xmlns:a16="http://schemas.microsoft.com/office/drawing/2014/main" id="{AAB97C9B-BF51-1B49-81F0-01A34BB1C697}"/>
              </a:ext>
            </a:extLst>
          </p:cNvPr>
          <p:cNvPicPr>
            <a:picLocks noChangeAspect="1"/>
          </p:cNvPicPr>
          <p:nvPr/>
        </p:nvPicPr>
        <p:blipFill>
          <a:blip r:embed="rId3"/>
          <a:stretch>
            <a:fillRect/>
          </a:stretch>
        </p:blipFill>
        <p:spPr>
          <a:xfrm>
            <a:off x="6342063" y="2354954"/>
            <a:ext cx="4487862" cy="1110191"/>
          </a:xfrm>
          <a:prstGeom prst="rect">
            <a:avLst/>
          </a:prstGeom>
        </p:spPr>
      </p:pic>
      <p:pic>
        <p:nvPicPr>
          <p:cNvPr id="8" name="図 7">
            <a:extLst>
              <a:ext uri="{FF2B5EF4-FFF2-40B4-BE49-F238E27FC236}">
                <a16:creationId xmlns:a16="http://schemas.microsoft.com/office/drawing/2014/main" id="{043D1945-61C2-0649-9CF4-1556C4A3C311}"/>
              </a:ext>
            </a:extLst>
          </p:cNvPr>
          <p:cNvPicPr>
            <a:picLocks noChangeAspect="1"/>
          </p:cNvPicPr>
          <p:nvPr/>
        </p:nvPicPr>
        <p:blipFill>
          <a:blip r:embed="rId4"/>
          <a:stretch>
            <a:fillRect/>
          </a:stretch>
        </p:blipFill>
        <p:spPr>
          <a:xfrm>
            <a:off x="6350895" y="3486641"/>
            <a:ext cx="3630130" cy="780900"/>
          </a:xfrm>
          <a:prstGeom prst="rect">
            <a:avLst/>
          </a:prstGeom>
        </p:spPr>
      </p:pic>
      <p:pic>
        <p:nvPicPr>
          <p:cNvPr id="9" name="図 8">
            <a:extLst>
              <a:ext uri="{FF2B5EF4-FFF2-40B4-BE49-F238E27FC236}">
                <a16:creationId xmlns:a16="http://schemas.microsoft.com/office/drawing/2014/main" id="{CD7FD5CD-57F0-B542-A161-1A947092FEDE}"/>
              </a:ext>
            </a:extLst>
          </p:cNvPr>
          <p:cNvPicPr>
            <a:picLocks noChangeAspect="1"/>
          </p:cNvPicPr>
          <p:nvPr/>
        </p:nvPicPr>
        <p:blipFill>
          <a:blip r:embed="rId5"/>
          <a:stretch>
            <a:fillRect/>
          </a:stretch>
        </p:blipFill>
        <p:spPr>
          <a:xfrm>
            <a:off x="1918844" y="5562373"/>
            <a:ext cx="2743200" cy="867950"/>
          </a:xfrm>
          <a:prstGeom prst="rect">
            <a:avLst/>
          </a:prstGeom>
        </p:spPr>
      </p:pic>
      <p:pic>
        <p:nvPicPr>
          <p:cNvPr id="10" name="図 9">
            <a:extLst>
              <a:ext uri="{FF2B5EF4-FFF2-40B4-BE49-F238E27FC236}">
                <a16:creationId xmlns:a16="http://schemas.microsoft.com/office/drawing/2014/main" id="{543E7547-45CC-E844-A916-6C95346C4830}"/>
              </a:ext>
            </a:extLst>
          </p:cNvPr>
          <p:cNvPicPr>
            <a:picLocks noChangeAspect="1"/>
          </p:cNvPicPr>
          <p:nvPr/>
        </p:nvPicPr>
        <p:blipFill>
          <a:blip r:embed="rId6"/>
          <a:stretch>
            <a:fillRect/>
          </a:stretch>
        </p:blipFill>
        <p:spPr>
          <a:xfrm>
            <a:off x="6471250" y="4411262"/>
            <a:ext cx="5085080" cy="887365"/>
          </a:xfrm>
          <a:prstGeom prst="rect">
            <a:avLst/>
          </a:prstGeom>
        </p:spPr>
      </p:pic>
      <p:cxnSp>
        <p:nvCxnSpPr>
          <p:cNvPr id="12" name="直線矢印コネクタ 11">
            <a:extLst>
              <a:ext uri="{FF2B5EF4-FFF2-40B4-BE49-F238E27FC236}">
                <a16:creationId xmlns:a16="http://schemas.microsoft.com/office/drawing/2014/main" id="{5501C527-7212-C949-BC55-01DF2FB83B9A}"/>
              </a:ext>
            </a:extLst>
          </p:cNvPr>
          <p:cNvCxnSpPr>
            <a:cxnSpLocks/>
          </p:cNvCxnSpPr>
          <p:nvPr/>
        </p:nvCxnSpPr>
        <p:spPr>
          <a:xfrm flipV="1">
            <a:off x="3190429" y="4899133"/>
            <a:ext cx="0" cy="800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図 12">
            <a:extLst>
              <a:ext uri="{FF2B5EF4-FFF2-40B4-BE49-F238E27FC236}">
                <a16:creationId xmlns:a16="http://schemas.microsoft.com/office/drawing/2014/main" id="{7BCB6E1E-4C9A-F648-AEDC-E14C99F2FD88}"/>
              </a:ext>
            </a:extLst>
          </p:cNvPr>
          <p:cNvPicPr>
            <a:picLocks noChangeAspect="1"/>
          </p:cNvPicPr>
          <p:nvPr/>
        </p:nvPicPr>
        <p:blipFill>
          <a:blip r:embed="rId7"/>
          <a:stretch>
            <a:fillRect/>
          </a:stretch>
        </p:blipFill>
        <p:spPr>
          <a:xfrm>
            <a:off x="4983234" y="5605235"/>
            <a:ext cx="3417105" cy="969719"/>
          </a:xfrm>
          <a:prstGeom prst="rect">
            <a:avLst/>
          </a:prstGeom>
        </p:spPr>
      </p:pic>
      <p:cxnSp>
        <p:nvCxnSpPr>
          <p:cNvPr id="15" name="直線矢印コネクタ 14">
            <a:extLst>
              <a:ext uri="{FF2B5EF4-FFF2-40B4-BE49-F238E27FC236}">
                <a16:creationId xmlns:a16="http://schemas.microsoft.com/office/drawing/2014/main" id="{652320A9-4ACA-D741-8660-B437C70E3E66}"/>
              </a:ext>
            </a:extLst>
          </p:cNvPr>
          <p:cNvCxnSpPr/>
          <p:nvPr/>
        </p:nvCxnSpPr>
        <p:spPr>
          <a:xfrm flipH="1" flipV="1">
            <a:off x="4662044" y="5186363"/>
            <a:ext cx="924369"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01D6129E-5B9A-DA47-A23F-B92A36555DA9}"/>
              </a:ext>
            </a:extLst>
          </p:cNvPr>
          <p:cNvSpPr txBox="1"/>
          <p:nvPr/>
        </p:nvSpPr>
        <p:spPr>
          <a:xfrm>
            <a:off x="6096000" y="6431698"/>
            <a:ext cx="2614818" cy="369332"/>
          </a:xfrm>
          <a:prstGeom prst="rect">
            <a:avLst/>
          </a:prstGeom>
          <a:noFill/>
        </p:spPr>
        <p:txBody>
          <a:bodyPr wrap="none" rtlCol="0">
            <a:spAutoFit/>
          </a:bodyPr>
          <a:lstStyle/>
          <a:p>
            <a:r>
              <a:rPr kumimoji="1" lang="ja-JP" altLang="en-US"/>
              <a:t>国</a:t>
            </a:r>
            <a:r>
              <a:rPr kumimoji="1" lang="en-US" altLang="ja-JP" dirty="0" err="1"/>
              <a:t>i</a:t>
            </a:r>
            <a:r>
              <a:rPr kumimoji="1" lang="ja-JP" altLang="en-US"/>
              <a:t>で国</a:t>
            </a:r>
            <a:r>
              <a:rPr kumimoji="1" lang="en-US" altLang="ja-JP" dirty="0" err="1"/>
              <a:t>i</a:t>
            </a:r>
            <a:r>
              <a:rPr kumimoji="1" lang="ja-JP" altLang="en-US"/>
              <a:t>の財を買う割合</a:t>
            </a:r>
          </a:p>
        </p:txBody>
      </p:sp>
      <p:sp>
        <p:nvSpPr>
          <p:cNvPr id="17" name="テキスト ボックス 16">
            <a:extLst>
              <a:ext uri="{FF2B5EF4-FFF2-40B4-BE49-F238E27FC236}">
                <a16:creationId xmlns:a16="http://schemas.microsoft.com/office/drawing/2014/main" id="{167E2E6A-562E-734D-BC17-6F42F5F6772D}"/>
              </a:ext>
            </a:extLst>
          </p:cNvPr>
          <p:cNvSpPr txBox="1"/>
          <p:nvPr/>
        </p:nvSpPr>
        <p:spPr>
          <a:xfrm>
            <a:off x="3540059" y="3141448"/>
            <a:ext cx="1800493" cy="369332"/>
          </a:xfrm>
          <a:prstGeom prst="rect">
            <a:avLst/>
          </a:prstGeom>
          <a:noFill/>
        </p:spPr>
        <p:txBody>
          <a:bodyPr wrap="none" rtlCol="0">
            <a:spAutoFit/>
          </a:bodyPr>
          <a:lstStyle/>
          <a:p>
            <a:r>
              <a:rPr kumimoji="1" lang="ja-JP" altLang="en-US"/>
              <a:t>技術パラメータ</a:t>
            </a:r>
          </a:p>
        </p:txBody>
      </p:sp>
      <p:cxnSp>
        <p:nvCxnSpPr>
          <p:cNvPr id="19" name="直線矢印コネクタ 18">
            <a:extLst>
              <a:ext uri="{FF2B5EF4-FFF2-40B4-BE49-F238E27FC236}">
                <a16:creationId xmlns:a16="http://schemas.microsoft.com/office/drawing/2014/main" id="{36186C15-EF1D-614A-8779-95DADF24D9EB}"/>
              </a:ext>
            </a:extLst>
          </p:cNvPr>
          <p:cNvCxnSpPr>
            <a:stCxn id="17" idx="2"/>
          </p:cNvCxnSpPr>
          <p:nvPr/>
        </p:nvCxnSpPr>
        <p:spPr>
          <a:xfrm>
            <a:off x="4440306" y="3510780"/>
            <a:ext cx="3107" cy="689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166641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94F8B20-5AAC-1741-B048-DFCE98C630EC}"/>
              </a:ext>
            </a:extLst>
          </p:cNvPr>
          <p:cNvSpPr>
            <a:spLocks noGrp="1"/>
          </p:cNvSpPr>
          <p:nvPr>
            <p:ph type="title"/>
          </p:nvPr>
        </p:nvSpPr>
        <p:spPr/>
        <p:txBody>
          <a:bodyPr/>
          <a:lstStyle/>
          <a:p>
            <a:r>
              <a:rPr lang="ja-JP" altLang="en-US"/>
              <a:t>国際貿易のリカード・モデル</a:t>
            </a:r>
            <a:endParaRPr kumimoji="1" lang="ja-JP" altLang="en-US"/>
          </a:p>
        </p:txBody>
      </p:sp>
      <p:sp>
        <p:nvSpPr>
          <p:cNvPr id="3" name="コンテンツ プレースホルダー 2">
            <a:extLst>
              <a:ext uri="{FF2B5EF4-FFF2-40B4-BE49-F238E27FC236}">
                <a16:creationId xmlns:a16="http://schemas.microsoft.com/office/drawing/2014/main" id="{4105B013-B26D-C44C-881A-D588530303A9}"/>
              </a:ext>
            </a:extLst>
          </p:cNvPr>
          <p:cNvSpPr>
            <a:spLocks noGrp="1"/>
          </p:cNvSpPr>
          <p:nvPr>
            <p:ph idx="1"/>
          </p:nvPr>
        </p:nvSpPr>
        <p:spPr/>
        <p:txBody>
          <a:bodyPr/>
          <a:lstStyle/>
          <a:p>
            <a:r>
              <a:rPr kumimoji="1" lang="ja-JP" altLang="en-US"/>
              <a:t>我々は、地理の役割を組み入れて、（技術の違いに基づく）国際貿易のリカード・モデルを発展させ、数量化する。</a:t>
            </a:r>
            <a:endParaRPr kumimoji="1" lang="en-US" altLang="ja-JP" dirty="0"/>
          </a:p>
          <a:p>
            <a:r>
              <a:rPr lang="ja-JP" altLang="en-US"/>
              <a:t>モデルは、</a:t>
            </a:r>
            <a:r>
              <a:rPr lang="ja-JP" altLang="en-US">
                <a:highlight>
                  <a:srgbClr val="FFFF00"/>
                </a:highlight>
              </a:rPr>
              <a:t>貿易を促進する比較優位</a:t>
            </a:r>
            <a:r>
              <a:rPr lang="ja-JP" altLang="en-US"/>
              <a:t>と、</a:t>
            </a:r>
            <a:r>
              <a:rPr lang="ja-JP" altLang="en-US">
                <a:highlight>
                  <a:srgbClr val="FFFF00"/>
                </a:highlight>
              </a:rPr>
              <a:t>貿易を妨げる地理的障壁</a:t>
            </a:r>
            <a:r>
              <a:rPr lang="ja-JP" altLang="en-US"/>
              <a:t>の競合する力を捉える。</a:t>
            </a:r>
            <a:endParaRPr lang="en-US" altLang="ja-JP" dirty="0"/>
          </a:p>
          <a:p>
            <a:r>
              <a:rPr kumimoji="1" lang="ja-JP" altLang="en-US"/>
              <a:t>これらの地理的な障壁は、輸送費用や関税、数量割当、遅れ、離れた場所で取引を交渉する問題など、無数の障害を反映している。</a:t>
            </a:r>
          </a:p>
        </p:txBody>
      </p:sp>
      <p:sp>
        <p:nvSpPr>
          <p:cNvPr id="4" name="スライド番号プレースホルダー 3">
            <a:extLst>
              <a:ext uri="{FF2B5EF4-FFF2-40B4-BE49-F238E27FC236}">
                <a16:creationId xmlns:a16="http://schemas.microsoft.com/office/drawing/2014/main" id="{B208B121-625B-9C4B-8309-A3DCEC8401A5}"/>
              </a:ext>
            </a:extLst>
          </p:cNvPr>
          <p:cNvSpPr>
            <a:spLocks noGrp="1"/>
          </p:cNvSpPr>
          <p:nvPr>
            <p:ph type="sldNum" sz="quarter" idx="12"/>
          </p:nvPr>
        </p:nvSpPr>
        <p:spPr/>
        <p:txBody>
          <a:bodyPr/>
          <a:lstStyle/>
          <a:p>
            <a:fld id="{71DF1FF4-8DED-4A43-BE30-738998D3F214}" type="slidenum">
              <a:rPr kumimoji="1" lang="ja-JP" altLang="en-US" smtClean="0"/>
              <a:t>4</a:t>
            </a:fld>
            <a:endParaRPr kumimoji="1" lang="ja-JP" altLang="en-US"/>
          </a:p>
        </p:txBody>
      </p:sp>
    </p:spTree>
    <p:extLst>
      <p:ext uri="{BB962C8B-B14F-4D97-AF65-F5344CB8AC3E}">
        <p14:creationId xmlns:p14="http://schemas.microsoft.com/office/powerpoint/2010/main" val="40880741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942D9B-5047-744E-87ED-59F2DF0DFF3C}"/>
              </a:ext>
            </a:extLst>
          </p:cNvPr>
          <p:cNvSpPr>
            <a:spLocks noGrp="1"/>
          </p:cNvSpPr>
          <p:nvPr>
            <p:ph type="title"/>
          </p:nvPr>
        </p:nvSpPr>
        <p:spPr/>
        <p:txBody>
          <a:bodyPr/>
          <a:lstStyle/>
          <a:p>
            <a:r>
              <a:rPr kumimoji="1" lang="ja-JP" altLang="en-US"/>
              <a:t>実質賃金と貿易利益</a:t>
            </a:r>
          </a:p>
        </p:txBody>
      </p:sp>
      <p:sp>
        <p:nvSpPr>
          <p:cNvPr id="3" name="コンテンツ プレースホルダー 2">
            <a:extLst>
              <a:ext uri="{FF2B5EF4-FFF2-40B4-BE49-F238E27FC236}">
                <a16:creationId xmlns:a16="http://schemas.microsoft.com/office/drawing/2014/main" id="{8A21C087-97C2-904E-8798-3E7050915020}"/>
              </a:ext>
            </a:extLst>
          </p:cNvPr>
          <p:cNvSpPr>
            <a:spLocks noGrp="1"/>
          </p:cNvSpPr>
          <p:nvPr>
            <p:ph idx="1"/>
          </p:nvPr>
        </p:nvSpPr>
        <p:spPr>
          <a:xfrm>
            <a:off x="753431" y="5988375"/>
            <a:ext cx="11323313" cy="647546"/>
          </a:xfrm>
        </p:spPr>
        <p:txBody>
          <a:bodyPr>
            <a:normAutofit fontScale="85000" lnSpcReduction="10000"/>
          </a:bodyPr>
          <a:lstStyle/>
          <a:p>
            <a:pPr marL="0" indent="0">
              <a:buNone/>
            </a:pPr>
            <a:r>
              <a:rPr kumimoji="1" lang="ja-JP" altLang="en-US"/>
              <a:t>閉鎖経済では　　　　のため、貿易により確実に実質賃金上昇（貿易利益）</a:t>
            </a:r>
            <a:endParaRPr kumimoji="1" lang="en-US" altLang="ja-JP" dirty="0"/>
          </a:p>
        </p:txBody>
      </p:sp>
      <p:sp>
        <p:nvSpPr>
          <p:cNvPr id="4" name="スライド番号プレースホルダー 3">
            <a:extLst>
              <a:ext uri="{FF2B5EF4-FFF2-40B4-BE49-F238E27FC236}">
                <a16:creationId xmlns:a16="http://schemas.microsoft.com/office/drawing/2014/main" id="{9106DA95-8C9E-FD43-B395-44254DE5DE5A}"/>
              </a:ext>
            </a:extLst>
          </p:cNvPr>
          <p:cNvSpPr>
            <a:spLocks noGrp="1"/>
          </p:cNvSpPr>
          <p:nvPr>
            <p:ph type="sldNum" sz="quarter" idx="12"/>
          </p:nvPr>
        </p:nvSpPr>
        <p:spPr/>
        <p:txBody>
          <a:bodyPr/>
          <a:lstStyle/>
          <a:p>
            <a:fld id="{71DF1FF4-8DED-4A43-BE30-738998D3F214}" type="slidenum">
              <a:rPr kumimoji="1" lang="ja-JP" altLang="en-US" smtClean="0"/>
              <a:t>40</a:t>
            </a:fld>
            <a:endParaRPr kumimoji="1" lang="ja-JP" altLang="en-US"/>
          </a:p>
        </p:txBody>
      </p:sp>
      <p:pic>
        <p:nvPicPr>
          <p:cNvPr id="5" name="図 4">
            <a:extLst>
              <a:ext uri="{FF2B5EF4-FFF2-40B4-BE49-F238E27FC236}">
                <a16:creationId xmlns:a16="http://schemas.microsoft.com/office/drawing/2014/main" id="{4671BF2F-F1C4-CC40-A870-5F3B165A01F0}"/>
              </a:ext>
            </a:extLst>
          </p:cNvPr>
          <p:cNvPicPr>
            <a:picLocks noChangeAspect="1"/>
          </p:cNvPicPr>
          <p:nvPr/>
        </p:nvPicPr>
        <p:blipFill>
          <a:blip r:embed="rId2"/>
          <a:stretch>
            <a:fillRect/>
          </a:stretch>
        </p:blipFill>
        <p:spPr>
          <a:xfrm>
            <a:off x="1464345" y="2657975"/>
            <a:ext cx="4777666" cy="1335215"/>
          </a:xfrm>
          <a:prstGeom prst="rect">
            <a:avLst/>
          </a:prstGeom>
          <a:ln w="12700">
            <a:solidFill>
              <a:schemeClr val="accent1"/>
            </a:solidFill>
          </a:ln>
        </p:spPr>
      </p:pic>
      <p:sp>
        <p:nvSpPr>
          <p:cNvPr id="6" name="正方形/長方形 5">
            <a:extLst>
              <a:ext uri="{FF2B5EF4-FFF2-40B4-BE49-F238E27FC236}">
                <a16:creationId xmlns:a16="http://schemas.microsoft.com/office/drawing/2014/main" id="{B65F5E6E-B436-564A-A5D7-1E2DC7079BA0}"/>
              </a:ext>
            </a:extLst>
          </p:cNvPr>
          <p:cNvSpPr/>
          <p:nvPr/>
        </p:nvSpPr>
        <p:spPr>
          <a:xfrm>
            <a:off x="1281112" y="1964125"/>
            <a:ext cx="2427268" cy="461665"/>
          </a:xfrm>
          <a:prstGeom prst="rect">
            <a:avLst/>
          </a:prstGeom>
        </p:spPr>
        <p:txBody>
          <a:bodyPr wrap="none">
            <a:spAutoFit/>
          </a:bodyPr>
          <a:lstStyle/>
          <a:p>
            <a:r>
              <a:rPr lang="ja-JP" altLang="en-US" sz="2400" b="1"/>
              <a:t>国</a:t>
            </a:r>
            <a:r>
              <a:rPr lang="en-US" altLang="ja-JP" sz="2400" b="1" dirty="0" err="1"/>
              <a:t>i</a:t>
            </a:r>
            <a:r>
              <a:rPr lang="ja-JP" altLang="en-US" sz="2400" b="1"/>
              <a:t>での実質賃金</a:t>
            </a:r>
          </a:p>
        </p:txBody>
      </p:sp>
      <p:pic>
        <p:nvPicPr>
          <p:cNvPr id="7" name="図 6">
            <a:extLst>
              <a:ext uri="{FF2B5EF4-FFF2-40B4-BE49-F238E27FC236}">
                <a16:creationId xmlns:a16="http://schemas.microsoft.com/office/drawing/2014/main" id="{0F36D761-A90C-EB4E-8E1D-C251C9299C22}"/>
              </a:ext>
            </a:extLst>
          </p:cNvPr>
          <p:cNvPicPr>
            <a:picLocks noChangeAspect="1"/>
          </p:cNvPicPr>
          <p:nvPr/>
        </p:nvPicPr>
        <p:blipFill>
          <a:blip r:embed="rId3"/>
          <a:stretch>
            <a:fillRect/>
          </a:stretch>
        </p:blipFill>
        <p:spPr>
          <a:xfrm>
            <a:off x="2747519" y="4246550"/>
            <a:ext cx="2743200" cy="867950"/>
          </a:xfrm>
          <a:prstGeom prst="rect">
            <a:avLst/>
          </a:prstGeom>
        </p:spPr>
      </p:pic>
      <p:cxnSp>
        <p:nvCxnSpPr>
          <p:cNvPr id="8" name="直線矢印コネクタ 7">
            <a:extLst>
              <a:ext uri="{FF2B5EF4-FFF2-40B4-BE49-F238E27FC236}">
                <a16:creationId xmlns:a16="http://schemas.microsoft.com/office/drawing/2014/main" id="{3802F027-E903-E244-89B9-0DF472F4FB24}"/>
              </a:ext>
            </a:extLst>
          </p:cNvPr>
          <p:cNvCxnSpPr>
            <a:cxnSpLocks/>
          </p:cNvCxnSpPr>
          <p:nvPr/>
        </p:nvCxnSpPr>
        <p:spPr>
          <a:xfrm flipV="1">
            <a:off x="4019104" y="3583310"/>
            <a:ext cx="0" cy="8000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12C81532-C9D7-2442-9EED-A10C0E8305F4}"/>
              </a:ext>
            </a:extLst>
          </p:cNvPr>
          <p:cNvCxnSpPr/>
          <p:nvPr/>
        </p:nvCxnSpPr>
        <p:spPr>
          <a:xfrm flipH="1" flipV="1">
            <a:off x="5490719" y="3870540"/>
            <a:ext cx="924369" cy="6858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9092702-76D2-344B-8045-688040F47599}"/>
              </a:ext>
            </a:extLst>
          </p:cNvPr>
          <p:cNvSpPr txBox="1"/>
          <p:nvPr/>
        </p:nvSpPr>
        <p:spPr>
          <a:xfrm>
            <a:off x="4368734" y="1825625"/>
            <a:ext cx="1800493" cy="369332"/>
          </a:xfrm>
          <a:prstGeom prst="rect">
            <a:avLst/>
          </a:prstGeom>
          <a:noFill/>
        </p:spPr>
        <p:txBody>
          <a:bodyPr wrap="none" rtlCol="0">
            <a:spAutoFit/>
          </a:bodyPr>
          <a:lstStyle/>
          <a:p>
            <a:r>
              <a:rPr kumimoji="1" lang="ja-JP" altLang="en-US"/>
              <a:t>技術パラメータ</a:t>
            </a:r>
          </a:p>
        </p:txBody>
      </p:sp>
      <p:cxnSp>
        <p:nvCxnSpPr>
          <p:cNvPr id="11" name="直線矢印コネクタ 10">
            <a:extLst>
              <a:ext uri="{FF2B5EF4-FFF2-40B4-BE49-F238E27FC236}">
                <a16:creationId xmlns:a16="http://schemas.microsoft.com/office/drawing/2014/main" id="{38A8832F-175F-3249-A8D0-A6B2EC70703C}"/>
              </a:ext>
            </a:extLst>
          </p:cNvPr>
          <p:cNvCxnSpPr>
            <a:stCxn id="10" idx="2"/>
          </p:cNvCxnSpPr>
          <p:nvPr/>
        </p:nvCxnSpPr>
        <p:spPr>
          <a:xfrm>
            <a:off x="5268981" y="2194957"/>
            <a:ext cx="3107" cy="6897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2" name="図 11">
            <a:extLst>
              <a:ext uri="{FF2B5EF4-FFF2-40B4-BE49-F238E27FC236}">
                <a16:creationId xmlns:a16="http://schemas.microsoft.com/office/drawing/2014/main" id="{9B61DFB3-56D6-2244-BA4C-57E1F0E8C22D}"/>
              </a:ext>
            </a:extLst>
          </p:cNvPr>
          <p:cNvPicPr>
            <a:picLocks noChangeAspect="1"/>
          </p:cNvPicPr>
          <p:nvPr/>
        </p:nvPicPr>
        <p:blipFill>
          <a:blip r:embed="rId4"/>
          <a:stretch>
            <a:fillRect/>
          </a:stretch>
        </p:blipFill>
        <p:spPr>
          <a:xfrm>
            <a:off x="5490719" y="4425854"/>
            <a:ext cx="3417105" cy="969719"/>
          </a:xfrm>
          <a:prstGeom prst="rect">
            <a:avLst/>
          </a:prstGeom>
        </p:spPr>
      </p:pic>
      <p:sp>
        <p:nvSpPr>
          <p:cNvPr id="13" name="テキスト ボックス 12">
            <a:extLst>
              <a:ext uri="{FF2B5EF4-FFF2-40B4-BE49-F238E27FC236}">
                <a16:creationId xmlns:a16="http://schemas.microsoft.com/office/drawing/2014/main" id="{65731759-DA27-DC41-AEEC-929BC7F04D27}"/>
              </a:ext>
            </a:extLst>
          </p:cNvPr>
          <p:cNvSpPr txBox="1"/>
          <p:nvPr/>
        </p:nvSpPr>
        <p:spPr>
          <a:xfrm>
            <a:off x="6603485" y="5252317"/>
            <a:ext cx="2614818" cy="369332"/>
          </a:xfrm>
          <a:prstGeom prst="rect">
            <a:avLst/>
          </a:prstGeom>
          <a:noFill/>
        </p:spPr>
        <p:txBody>
          <a:bodyPr wrap="none" rtlCol="0">
            <a:spAutoFit/>
          </a:bodyPr>
          <a:lstStyle/>
          <a:p>
            <a:r>
              <a:rPr kumimoji="1" lang="ja-JP" altLang="en-US"/>
              <a:t>国</a:t>
            </a:r>
            <a:r>
              <a:rPr kumimoji="1" lang="en-US" altLang="ja-JP" dirty="0" err="1"/>
              <a:t>i</a:t>
            </a:r>
            <a:r>
              <a:rPr kumimoji="1" lang="ja-JP" altLang="en-US"/>
              <a:t>で国</a:t>
            </a:r>
            <a:r>
              <a:rPr kumimoji="1" lang="en-US" altLang="ja-JP" dirty="0" err="1"/>
              <a:t>i</a:t>
            </a:r>
            <a:r>
              <a:rPr kumimoji="1" lang="ja-JP" altLang="en-US"/>
              <a:t>の財を買う割合</a:t>
            </a:r>
          </a:p>
        </p:txBody>
      </p:sp>
      <p:pic>
        <p:nvPicPr>
          <p:cNvPr id="14" name="図 13">
            <a:extLst>
              <a:ext uri="{FF2B5EF4-FFF2-40B4-BE49-F238E27FC236}">
                <a16:creationId xmlns:a16="http://schemas.microsoft.com/office/drawing/2014/main" id="{DB7C8C21-68B8-1E4A-B1CD-25FAB6392D34}"/>
              </a:ext>
            </a:extLst>
          </p:cNvPr>
          <p:cNvPicPr>
            <a:picLocks noChangeAspect="1"/>
          </p:cNvPicPr>
          <p:nvPr/>
        </p:nvPicPr>
        <p:blipFill>
          <a:blip r:embed="rId5"/>
          <a:stretch>
            <a:fillRect/>
          </a:stretch>
        </p:blipFill>
        <p:spPr>
          <a:xfrm>
            <a:off x="2641276" y="5872250"/>
            <a:ext cx="1067104" cy="528991"/>
          </a:xfrm>
          <a:prstGeom prst="rect">
            <a:avLst/>
          </a:prstGeom>
        </p:spPr>
      </p:pic>
    </p:spTree>
    <p:extLst>
      <p:ext uri="{BB962C8B-B14F-4D97-AF65-F5344CB8AC3E}">
        <p14:creationId xmlns:p14="http://schemas.microsoft.com/office/powerpoint/2010/main" val="112458664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47FBB8-3DAE-9540-AEBF-FE9162CD0A3A}"/>
              </a:ext>
            </a:extLst>
          </p:cNvPr>
          <p:cNvSpPr>
            <a:spLocks noGrp="1"/>
          </p:cNvSpPr>
          <p:nvPr>
            <p:ph type="title"/>
          </p:nvPr>
        </p:nvSpPr>
        <p:spPr/>
        <p:txBody>
          <a:bodyPr/>
          <a:lstStyle/>
          <a:p>
            <a:r>
              <a:rPr kumimoji="1" lang="en-US" altLang="ja-JP" dirty="0"/>
              <a:t>4.2. Price levels</a:t>
            </a:r>
            <a:endParaRPr kumimoji="1" lang="ja-JP" altLang="en-US"/>
          </a:p>
        </p:txBody>
      </p:sp>
      <p:sp>
        <p:nvSpPr>
          <p:cNvPr id="3" name="コンテンツ プレースホルダー 2">
            <a:extLst>
              <a:ext uri="{FF2B5EF4-FFF2-40B4-BE49-F238E27FC236}">
                <a16:creationId xmlns:a16="http://schemas.microsoft.com/office/drawing/2014/main" id="{4700292A-6BDA-1F4A-A012-CB25481936A2}"/>
              </a:ext>
            </a:extLst>
          </p:cNvPr>
          <p:cNvSpPr>
            <a:spLocks noGrp="1"/>
          </p:cNvSpPr>
          <p:nvPr>
            <p:ph idx="1"/>
          </p:nvPr>
        </p:nvSpPr>
        <p:spPr/>
        <p:txBody>
          <a:bodyPr/>
          <a:lstStyle/>
          <a:p>
            <a:pPr marL="0" indent="0">
              <a:buNone/>
            </a:pPr>
            <a:r>
              <a:rPr kumimoji="1" lang="en-US" altLang="ja-JP" dirty="0"/>
              <a:t>(14)</a:t>
            </a:r>
            <a:r>
              <a:rPr kumimoji="1" lang="ja-JP" altLang="en-US"/>
              <a:t>式を（</a:t>
            </a:r>
            <a:r>
              <a:rPr kumimoji="1" lang="en-US" altLang="ja-JP" dirty="0"/>
              <a:t>7</a:t>
            </a:r>
            <a:r>
              <a:rPr kumimoji="1" lang="ja-JP" altLang="en-US"/>
              <a:t>）式に代入し、</a:t>
            </a:r>
            <a:r>
              <a:rPr kumimoji="1" lang="en-US" altLang="ja-JP" dirty="0"/>
              <a:t>(9) </a:t>
            </a:r>
            <a:r>
              <a:rPr kumimoji="1" lang="ja-JP" altLang="en-US"/>
              <a:t>を使うと、国</a:t>
            </a:r>
            <a:r>
              <a:rPr kumimoji="1" lang="en-US" altLang="ja-JP" dirty="0"/>
              <a:t>n</a:t>
            </a:r>
            <a:r>
              <a:rPr lang="ja-JP" altLang="en-US"/>
              <a:t>の物価が国</a:t>
            </a:r>
            <a:r>
              <a:rPr lang="en-US" altLang="ja-JP" dirty="0" err="1"/>
              <a:t>i</a:t>
            </a:r>
            <a:r>
              <a:rPr lang="ja-JP" altLang="en-US"/>
              <a:t>の物価に依存していることが、以下のようにわかる。</a:t>
            </a:r>
            <a:endParaRPr kumimoji="1" lang="ja-JP" altLang="en-US"/>
          </a:p>
        </p:txBody>
      </p:sp>
      <p:sp>
        <p:nvSpPr>
          <p:cNvPr id="4" name="スライド番号プレースホルダー 3">
            <a:extLst>
              <a:ext uri="{FF2B5EF4-FFF2-40B4-BE49-F238E27FC236}">
                <a16:creationId xmlns:a16="http://schemas.microsoft.com/office/drawing/2014/main" id="{8BDAF6AF-4208-A045-BDAC-ED6653677C84}"/>
              </a:ext>
            </a:extLst>
          </p:cNvPr>
          <p:cNvSpPr>
            <a:spLocks noGrp="1"/>
          </p:cNvSpPr>
          <p:nvPr>
            <p:ph type="sldNum" sz="quarter" idx="12"/>
          </p:nvPr>
        </p:nvSpPr>
        <p:spPr/>
        <p:txBody>
          <a:bodyPr/>
          <a:lstStyle/>
          <a:p>
            <a:fld id="{71DF1FF4-8DED-4A43-BE30-738998D3F214}" type="slidenum">
              <a:rPr kumimoji="1" lang="ja-JP" altLang="en-US" smtClean="0"/>
              <a:t>41</a:t>
            </a:fld>
            <a:endParaRPr kumimoji="1" lang="ja-JP" altLang="en-US"/>
          </a:p>
        </p:txBody>
      </p:sp>
      <p:pic>
        <p:nvPicPr>
          <p:cNvPr id="5" name="図 4">
            <a:extLst>
              <a:ext uri="{FF2B5EF4-FFF2-40B4-BE49-F238E27FC236}">
                <a16:creationId xmlns:a16="http://schemas.microsoft.com/office/drawing/2014/main" id="{E2020E07-7835-604E-9735-C9A9AF1DBDDA}"/>
              </a:ext>
            </a:extLst>
          </p:cNvPr>
          <p:cNvPicPr>
            <a:picLocks noChangeAspect="1"/>
          </p:cNvPicPr>
          <p:nvPr/>
        </p:nvPicPr>
        <p:blipFill>
          <a:blip r:embed="rId2"/>
          <a:stretch>
            <a:fillRect/>
          </a:stretch>
        </p:blipFill>
        <p:spPr>
          <a:xfrm>
            <a:off x="1356499" y="3694906"/>
            <a:ext cx="9438760" cy="2134393"/>
          </a:xfrm>
          <a:prstGeom prst="rect">
            <a:avLst/>
          </a:prstGeom>
        </p:spPr>
      </p:pic>
      <p:sp>
        <p:nvSpPr>
          <p:cNvPr id="6" name="正方形/長方形 5">
            <a:extLst>
              <a:ext uri="{FF2B5EF4-FFF2-40B4-BE49-F238E27FC236}">
                <a16:creationId xmlns:a16="http://schemas.microsoft.com/office/drawing/2014/main" id="{FE91CD28-47AC-344A-8723-B350D1CB7BA6}"/>
              </a:ext>
            </a:extLst>
          </p:cNvPr>
          <p:cNvSpPr/>
          <p:nvPr/>
        </p:nvSpPr>
        <p:spPr>
          <a:xfrm>
            <a:off x="735175" y="3190638"/>
            <a:ext cx="2079415" cy="584775"/>
          </a:xfrm>
          <a:prstGeom prst="rect">
            <a:avLst/>
          </a:prstGeom>
        </p:spPr>
        <p:txBody>
          <a:bodyPr wrap="none">
            <a:spAutoFit/>
          </a:bodyPr>
          <a:lstStyle/>
          <a:p>
            <a:r>
              <a:rPr lang="ja-JP" altLang="en-US" sz="3200" b="1"/>
              <a:t>国</a:t>
            </a:r>
            <a:r>
              <a:rPr lang="en-US" altLang="ja-JP" sz="3200" b="1" dirty="0"/>
              <a:t>n</a:t>
            </a:r>
            <a:r>
              <a:rPr lang="ja-JP" altLang="en-US" sz="3200" b="1"/>
              <a:t>の物価</a:t>
            </a:r>
          </a:p>
        </p:txBody>
      </p:sp>
    </p:spTree>
    <p:extLst>
      <p:ext uri="{BB962C8B-B14F-4D97-AF65-F5344CB8AC3E}">
        <p14:creationId xmlns:p14="http://schemas.microsoft.com/office/powerpoint/2010/main" val="46769294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BBA111-5453-BA45-B7A3-84F5773151FE}"/>
              </a:ext>
            </a:extLst>
          </p:cNvPr>
          <p:cNvSpPr>
            <a:spLocks noGrp="1"/>
          </p:cNvSpPr>
          <p:nvPr>
            <p:ph type="title"/>
          </p:nvPr>
        </p:nvSpPr>
        <p:spPr/>
        <p:txBody>
          <a:bodyPr/>
          <a:lstStyle/>
          <a:p>
            <a:r>
              <a:rPr lang="ja-JP" altLang="en-US"/>
              <a:t>貿易シェア</a:t>
            </a:r>
            <a:endParaRPr kumimoji="1" lang="ja-JP" altLang="en-US"/>
          </a:p>
        </p:txBody>
      </p:sp>
      <p:sp>
        <p:nvSpPr>
          <p:cNvPr id="3" name="コンテンツ プレースホルダー 2">
            <a:extLst>
              <a:ext uri="{FF2B5EF4-FFF2-40B4-BE49-F238E27FC236}">
                <a16:creationId xmlns:a16="http://schemas.microsoft.com/office/drawing/2014/main" id="{7D319531-D9AF-0C4B-9E8A-54D34FA20768}"/>
              </a:ext>
            </a:extLst>
          </p:cNvPr>
          <p:cNvSpPr>
            <a:spLocks noGrp="1"/>
          </p:cNvSpPr>
          <p:nvPr>
            <p:ph idx="1"/>
          </p:nvPr>
        </p:nvSpPr>
        <p:spPr/>
        <p:txBody>
          <a:bodyPr/>
          <a:lstStyle/>
          <a:p>
            <a:pPr marL="0" indent="0">
              <a:buNone/>
            </a:pPr>
            <a:r>
              <a:rPr kumimoji="1" lang="en-US" altLang="ja-JP" dirty="0"/>
              <a:t>(14) </a:t>
            </a:r>
            <a:r>
              <a:rPr kumimoji="1" lang="ja-JP" altLang="en-US"/>
              <a:t>式を用いて、</a:t>
            </a:r>
            <a:r>
              <a:rPr kumimoji="1" lang="en-US" altLang="ja-JP" dirty="0"/>
              <a:t>(10) </a:t>
            </a:r>
            <a:r>
              <a:rPr kumimoji="1" lang="ja-JP" altLang="en-US"/>
              <a:t>式を展開することで、貿易シェアが賃金とモデルのパラメータの関数であることがわかる。</a:t>
            </a:r>
          </a:p>
        </p:txBody>
      </p:sp>
      <p:sp>
        <p:nvSpPr>
          <p:cNvPr id="4" name="スライド番号プレースホルダー 3">
            <a:extLst>
              <a:ext uri="{FF2B5EF4-FFF2-40B4-BE49-F238E27FC236}">
                <a16:creationId xmlns:a16="http://schemas.microsoft.com/office/drawing/2014/main" id="{16141660-D369-F745-AF19-3E04B7EDFBE1}"/>
              </a:ext>
            </a:extLst>
          </p:cNvPr>
          <p:cNvSpPr>
            <a:spLocks noGrp="1"/>
          </p:cNvSpPr>
          <p:nvPr>
            <p:ph type="sldNum" sz="quarter" idx="12"/>
          </p:nvPr>
        </p:nvSpPr>
        <p:spPr/>
        <p:txBody>
          <a:bodyPr/>
          <a:lstStyle/>
          <a:p>
            <a:fld id="{71DF1FF4-8DED-4A43-BE30-738998D3F214}" type="slidenum">
              <a:rPr kumimoji="1" lang="ja-JP" altLang="en-US" smtClean="0"/>
              <a:t>42</a:t>
            </a:fld>
            <a:endParaRPr kumimoji="1" lang="ja-JP" altLang="en-US"/>
          </a:p>
        </p:txBody>
      </p:sp>
      <p:pic>
        <p:nvPicPr>
          <p:cNvPr id="5" name="図 4">
            <a:extLst>
              <a:ext uri="{FF2B5EF4-FFF2-40B4-BE49-F238E27FC236}">
                <a16:creationId xmlns:a16="http://schemas.microsoft.com/office/drawing/2014/main" id="{D0FBC9FA-AA4C-4C4A-AA24-BE165D0AAD9E}"/>
              </a:ext>
            </a:extLst>
          </p:cNvPr>
          <p:cNvPicPr>
            <a:picLocks noChangeAspect="1"/>
          </p:cNvPicPr>
          <p:nvPr/>
        </p:nvPicPr>
        <p:blipFill>
          <a:blip r:embed="rId2"/>
          <a:stretch>
            <a:fillRect/>
          </a:stretch>
        </p:blipFill>
        <p:spPr>
          <a:xfrm>
            <a:off x="975818" y="3371057"/>
            <a:ext cx="9880600" cy="1930400"/>
          </a:xfrm>
          <a:prstGeom prst="rect">
            <a:avLst/>
          </a:prstGeom>
        </p:spPr>
      </p:pic>
    </p:spTree>
    <p:extLst>
      <p:ext uri="{BB962C8B-B14F-4D97-AF65-F5344CB8AC3E}">
        <p14:creationId xmlns:p14="http://schemas.microsoft.com/office/powerpoint/2010/main" val="257297728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080C072-05B9-5A48-8991-42B16F6023FD}"/>
              </a:ext>
            </a:extLst>
          </p:cNvPr>
          <p:cNvSpPr>
            <a:spLocks noGrp="1"/>
          </p:cNvSpPr>
          <p:nvPr>
            <p:ph type="title"/>
          </p:nvPr>
        </p:nvSpPr>
        <p:spPr>
          <a:xfrm>
            <a:off x="838200" y="365125"/>
            <a:ext cx="10515600" cy="1325563"/>
          </a:xfrm>
        </p:spPr>
        <p:txBody>
          <a:bodyPr/>
          <a:lstStyle/>
          <a:p>
            <a:r>
              <a:rPr lang="en-US" altLang="ja-JP"/>
              <a:t>4.3. Labor-market equilibrium</a:t>
            </a:r>
            <a:endParaRPr kumimoji="1" lang="ja-JP" altLang="en-US"/>
          </a:p>
        </p:txBody>
      </p:sp>
      <p:sp>
        <p:nvSpPr>
          <p:cNvPr id="3" name="コンテンツ プレースホルダー 2">
            <a:extLst>
              <a:ext uri="{FF2B5EF4-FFF2-40B4-BE49-F238E27FC236}">
                <a16:creationId xmlns:a16="http://schemas.microsoft.com/office/drawing/2014/main" id="{15766E56-D848-E84F-ABB6-18EDACFF3C58}"/>
              </a:ext>
            </a:extLst>
          </p:cNvPr>
          <p:cNvSpPr>
            <a:spLocks noGrp="1"/>
          </p:cNvSpPr>
          <p:nvPr>
            <p:ph idx="1"/>
          </p:nvPr>
        </p:nvSpPr>
        <p:spPr>
          <a:xfrm>
            <a:off x="838200" y="1825625"/>
            <a:ext cx="10515600" cy="4351338"/>
          </a:xfrm>
        </p:spPr>
        <p:txBody>
          <a:bodyPr/>
          <a:lstStyle/>
          <a:p>
            <a:r>
              <a:rPr kumimoji="1" lang="ja-JP" altLang="en-US"/>
              <a:t>労働所得は、製造業の売上（国内＋輸出）のうちの労働者のシェアである。</a:t>
            </a:r>
          </a:p>
        </p:txBody>
      </p:sp>
      <p:sp>
        <p:nvSpPr>
          <p:cNvPr id="4" name="スライド番号プレースホルダー 3">
            <a:extLst>
              <a:ext uri="{FF2B5EF4-FFF2-40B4-BE49-F238E27FC236}">
                <a16:creationId xmlns:a16="http://schemas.microsoft.com/office/drawing/2014/main" id="{04301BF9-7F06-4E45-999C-47D6C9F30404}"/>
              </a:ext>
            </a:extLst>
          </p:cNvPr>
          <p:cNvSpPr>
            <a:spLocks noGrp="1"/>
          </p:cNvSpPr>
          <p:nvPr>
            <p:ph type="sldNum" sz="quarter" idx="12"/>
          </p:nvPr>
        </p:nvSpPr>
        <p:spPr>
          <a:xfrm>
            <a:off x="8610600" y="6356350"/>
            <a:ext cx="2743200" cy="365125"/>
          </a:xfrm>
        </p:spPr>
        <p:txBody>
          <a:bodyPr/>
          <a:lstStyle/>
          <a:p>
            <a:fld id="{71DF1FF4-8DED-4A43-BE30-738998D3F214}" type="slidenum">
              <a:rPr kumimoji="1" lang="ja-JP" altLang="en-US" smtClean="0"/>
              <a:t>43</a:t>
            </a:fld>
            <a:endParaRPr kumimoji="1" lang="ja-JP" altLang="en-US"/>
          </a:p>
        </p:txBody>
      </p:sp>
      <p:pic>
        <p:nvPicPr>
          <p:cNvPr id="5" name="図 4">
            <a:extLst>
              <a:ext uri="{FF2B5EF4-FFF2-40B4-BE49-F238E27FC236}">
                <a16:creationId xmlns:a16="http://schemas.microsoft.com/office/drawing/2014/main" id="{101D6880-66FC-B04E-B925-7FD18FE2AA75}"/>
              </a:ext>
            </a:extLst>
          </p:cNvPr>
          <p:cNvPicPr>
            <a:picLocks noChangeAspect="1"/>
          </p:cNvPicPr>
          <p:nvPr/>
        </p:nvPicPr>
        <p:blipFill>
          <a:blip r:embed="rId2"/>
          <a:stretch>
            <a:fillRect/>
          </a:stretch>
        </p:blipFill>
        <p:spPr>
          <a:xfrm>
            <a:off x="1512928" y="3365722"/>
            <a:ext cx="6359486" cy="1475895"/>
          </a:xfrm>
          <a:prstGeom prst="rect">
            <a:avLst/>
          </a:prstGeom>
        </p:spPr>
      </p:pic>
      <p:sp>
        <p:nvSpPr>
          <p:cNvPr id="6" name="正方形/長方形 5">
            <a:extLst>
              <a:ext uri="{FF2B5EF4-FFF2-40B4-BE49-F238E27FC236}">
                <a16:creationId xmlns:a16="http://schemas.microsoft.com/office/drawing/2014/main" id="{4E2A4C8D-EB89-7446-83AC-E43100E6FF95}"/>
              </a:ext>
            </a:extLst>
          </p:cNvPr>
          <p:cNvSpPr/>
          <p:nvPr/>
        </p:nvSpPr>
        <p:spPr>
          <a:xfrm>
            <a:off x="1027152" y="2812165"/>
            <a:ext cx="2754280" cy="584775"/>
          </a:xfrm>
          <a:prstGeom prst="rect">
            <a:avLst/>
          </a:prstGeom>
        </p:spPr>
        <p:txBody>
          <a:bodyPr wrap="none">
            <a:spAutoFit/>
          </a:bodyPr>
          <a:lstStyle/>
          <a:p>
            <a:r>
              <a:rPr lang="ja-JP" altLang="en-US" sz="3200" b="1"/>
              <a:t>国</a:t>
            </a:r>
            <a:r>
              <a:rPr lang="en-US" altLang="ja-JP" sz="3200" b="1" dirty="0" err="1"/>
              <a:t>i</a:t>
            </a:r>
            <a:r>
              <a:rPr lang="ja-JP" altLang="en-US" sz="3200" b="1"/>
              <a:t>の労働所得</a:t>
            </a:r>
          </a:p>
        </p:txBody>
      </p:sp>
      <p:sp>
        <p:nvSpPr>
          <p:cNvPr id="7" name="正方形/長方形 6">
            <a:extLst>
              <a:ext uri="{FF2B5EF4-FFF2-40B4-BE49-F238E27FC236}">
                <a16:creationId xmlns:a16="http://schemas.microsoft.com/office/drawing/2014/main" id="{AF15C2FB-F054-5346-A53E-155EF52752C9}"/>
              </a:ext>
            </a:extLst>
          </p:cNvPr>
          <p:cNvSpPr/>
          <p:nvPr/>
        </p:nvSpPr>
        <p:spPr>
          <a:xfrm>
            <a:off x="3792424" y="5210508"/>
            <a:ext cx="1800493" cy="369332"/>
          </a:xfrm>
          <a:prstGeom prst="rect">
            <a:avLst/>
          </a:prstGeom>
        </p:spPr>
        <p:txBody>
          <a:bodyPr wrap="none">
            <a:spAutoFit/>
          </a:bodyPr>
          <a:lstStyle/>
          <a:p>
            <a:r>
              <a:rPr lang="ja-JP" altLang="en-US"/>
              <a:t>労働者のシェア</a:t>
            </a:r>
          </a:p>
        </p:txBody>
      </p:sp>
      <p:cxnSp>
        <p:nvCxnSpPr>
          <p:cNvPr id="9" name="直線矢印コネクタ 8">
            <a:extLst>
              <a:ext uri="{FF2B5EF4-FFF2-40B4-BE49-F238E27FC236}">
                <a16:creationId xmlns:a16="http://schemas.microsoft.com/office/drawing/2014/main" id="{D9F9A8EA-0900-2648-9D31-986049CF1C06}"/>
              </a:ext>
            </a:extLst>
          </p:cNvPr>
          <p:cNvCxnSpPr/>
          <p:nvPr/>
        </p:nvCxnSpPr>
        <p:spPr>
          <a:xfrm flipV="1">
            <a:off x="5300663" y="4471988"/>
            <a:ext cx="285750" cy="5045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右中かっこ 13">
            <a:extLst>
              <a:ext uri="{FF2B5EF4-FFF2-40B4-BE49-F238E27FC236}">
                <a16:creationId xmlns:a16="http://schemas.microsoft.com/office/drawing/2014/main" id="{AA7E4155-C8B4-1945-87F1-81960F47A47B}"/>
              </a:ext>
            </a:extLst>
          </p:cNvPr>
          <p:cNvSpPr/>
          <p:nvPr/>
        </p:nvSpPr>
        <p:spPr>
          <a:xfrm rot="5400000">
            <a:off x="6869648" y="4124067"/>
            <a:ext cx="600076" cy="1200409"/>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FD24C7F3-BCA1-124C-87C2-BCB8EC84BB64}"/>
              </a:ext>
            </a:extLst>
          </p:cNvPr>
          <p:cNvSpPr txBox="1"/>
          <p:nvPr/>
        </p:nvSpPr>
        <p:spPr>
          <a:xfrm>
            <a:off x="6771861" y="5210508"/>
            <a:ext cx="3778599" cy="923330"/>
          </a:xfrm>
          <a:prstGeom prst="rect">
            <a:avLst/>
          </a:prstGeom>
          <a:noFill/>
        </p:spPr>
        <p:txBody>
          <a:bodyPr wrap="none" rtlCol="0">
            <a:spAutoFit/>
          </a:bodyPr>
          <a:lstStyle/>
          <a:p>
            <a:r>
              <a:rPr kumimoji="1" lang="ja-JP" altLang="en-US"/>
              <a:t>国</a:t>
            </a:r>
            <a:r>
              <a:rPr kumimoji="1" lang="en-US" altLang="ja-JP" dirty="0"/>
              <a:t>n</a:t>
            </a:r>
            <a:r>
              <a:rPr kumimoji="1" lang="ja-JP" altLang="en-US"/>
              <a:t>での国</a:t>
            </a:r>
            <a:r>
              <a:rPr kumimoji="1" lang="en-US" altLang="ja-JP" dirty="0" err="1"/>
              <a:t>i</a:t>
            </a:r>
            <a:r>
              <a:rPr kumimoji="1" lang="ja-JP" altLang="en-US"/>
              <a:t>の売上</a:t>
            </a:r>
            <a:endParaRPr kumimoji="1" lang="en-US" altLang="ja-JP" dirty="0"/>
          </a:p>
          <a:p>
            <a:r>
              <a:rPr lang="en-US" altLang="ja-JP" dirty="0"/>
              <a:t>=</a:t>
            </a:r>
            <a:r>
              <a:rPr lang="ja-JP" altLang="en-US"/>
              <a:t>国</a:t>
            </a:r>
            <a:r>
              <a:rPr lang="en-US" altLang="ja-JP" dirty="0"/>
              <a:t>n</a:t>
            </a:r>
            <a:r>
              <a:rPr lang="ja-JP" altLang="en-US"/>
              <a:t>で国</a:t>
            </a:r>
            <a:r>
              <a:rPr lang="en-US" altLang="ja-JP" dirty="0" err="1"/>
              <a:t>i</a:t>
            </a:r>
            <a:r>
              <a:rPr lang="ja-JP" altLang="en-US"/>
              <a:t>の製品が購入される割合</a:t>
            </a:r>
            <a:endParaRPr lang="en-US" altLang="ja-JP" dirty="0"/>
          </a:p>
          <a:p>
            <a:r>
              <a:rPr lang="ja-JP" altLang="en-US"/>
              <a:t>＊国</a:t>
            </a:r>
            <a:r>
              <a:rPr lang="en-US" altLang="ja-JP" dirty="0"/>
              <a:t>n</a:t>
            </a:r>
            <a:r>
              <a:rPr lang="ja-JP" altLang="en-US"/>
              <a:t>での製造業への総支出</a:t>
            </a:r>
            <a:endParaRPr kumimoji="1" lang="ja-JP" altLang="en-US"/>
          </a:p>
        </p:txBody>
      </p:sp>
    </p:spTree>
    <p:extLst>
      <p:ext uri="{BB962C8B-B14F-4D97-AF65-F5344CB8AC3E}">
        <p14:creationId xmlns:p14="http://schemas.microsoft.com/office/powerpoint/2010/main" val="283263741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293FED6-40DB-5E4B-B178-BD2FFAD42F4F}"/>
              </a:ext>
            </a:extLst>
          </p:cNvPr>
          <p:cNvSpPr>
            <a:spLocks noGrp="1"/>
          </p:cNvSpPr>
          <p:nvPr>
            <p:ph type="title"/>
          </p:nvPr>
        </p:nvSpPr>
        <p:spPr/>
        <p:txBody>
          <a:bodyPr/>
          <a:lstStyle/>
          <a:p>
            <a:r>
              <a:rPr kumimoji="1" lang="ja-JP" altLang="en-US"/>
              <a:t>製造業への支出</a:t>
            </a:r>
          </a:p>
        </p:txBody>
      </p:sp>
      <p:sp>
        <p:nvSpPr>
          <p:cNvPr id="3" name="コンテンツ プレースホルダー 2">
            <a:extLst>
              <a:ext uri="{FF2B5EF4-FFF2-40B4-BE49-F238E27FC236}">
                <a16:creationId xmlns:a16="http://schemas.microsoft.com/office/drawing/2014/main" id="{21736FA7-CDC5-894D-99E3-01290F52D293}"/>
              </a:ext>
            </a:extLst>
          </p:cNvPr>
          <p:cNvSpPr>
            <a:spLocks noGrp="1"/>
          </p:cNvSpPr>
          <p:nvPr>
            <p:ph idx="1"/>
          </p:nvPr>
        </p:nvSpPr>
        <p:spPr/>
        <p:txBody>
          <a:bodyPr/>
          <a:lstStyle/>
          <a:p>
            <a:pPr marL="0" indent="0">
              <a:buNone/>
            </a:pPr>
            <a:r>
              <a:rPr lang="ja-JP" altLang="en-US"/>
              <a:t>国</a:t>
            </a:r>
            <a:r>
              <a:rPr lang="en-US" altLang="ja-JP" dirty="0"/>
              <a:t>n</a:t>
            </a:r>
            <a:r>
              <a:rPr lang="ja-JP" altLang="en-US"/>
              <a:t>での製造業への支出</a:t>
            </a:r>
            <a:endParaRPr kumimoji="1" lang="ja-JP" altLang="en-US"/>
          </a:p>
        </p:txBody>
      </p:sp>
      <p:sp>
        <p:nvSpPr>
          <p:cNvPr id="4" name="スライド番号プレースホルダー 3">
            <a:extLst>
              <a:ext uri="{FF2B5EF4-FFF2-40B4-BE49-F238E27FC236}">
                <a16:creationId xmlns:a16="http://schemas.microsoft.com/office/drawing/2014/main" id="{462C9FCB-5EF3-3844-9A38-C879D6B574C0}"/>
              </a:ext>
            </a:extLst>
          </p:cNvPr>
          <p:cNvSpPr>
            <a:spLocks noGrp="1"/>
          </p:cNvSpPr>
          <p:nvPr>
            <p:ph type="sldNum" sz="quarter" idx="12"/>
          </p:nvPr>
        </p:nvSpPr>
        <p:spPr/>
        <p:txBody>
          <a:bodyPr/>
          <a:lstStyle/>
          <a:p>
            <a:fld id="{71DF1FF4-8DED-4A43-BE30-738998D3F214}" type="slidenum">
              <a:rPr kumimoji="1" lang="ja-JP" altLang="en-US" smtClean="0"/>
              <a:t>44</a:t>
            </a:fld>
            <a:endParaRPr kumimoji="1" lang="ja-JP" altLang="en-US"/>
          </a:p>
        </p:txBody>
      </p:sp>
      <p:pic>
        <p:nvPicPr>
          <p:cNvPr id="5" name="図 4">
            <a:extLst>
              <a:ext uri="{FF2B5EF4-FFF2-40B4-BE49-F238E27FC236}">
                <a16:creationId xmlns:a16="http://schemas.microsoft.com/office/drawing/2014/main" id="{78EDD18F-ACC3-954B-AB58-DD7F807D5DC4}"/>
              </a:ext>
            </a:extLst>
          </p:cNvPr>
          <p:cNvPicPr>
            <a:picLocks noChangeAspect="1"/>
          </p:cNvPicPr>
          <p:nvPr/>
        </p:nvPicPr>
        <p:blipFill>
          <a:blip r:embed="rId2"/>
          <a:stretch>
            <a:fillRect/>
          </a:stretch>
        </p:blipFill>
        <p:spPr>
          <a:xfrm>
            <a:off x="838200" y="2178664"/>
            <a:ext cx="8039100" cy="1822630"/>
          </a:xfrm>
          <a:prstGeom prst="rect">
            <a:avLst/>
          </a:prstGeom>
        </p:spPr>
      </p:pic>
      <p:sp>
        <p:nvSpPr>
          <p:cNvPr id="6" name="右中かっこ 5">
            <a:extLst>
              <a:ext uri="{FF2B5EF4-FFF2-40B4-BE49-F238E27FC236}">
                <a16:creationId xmlns:a16="http://schemas.microsoft.com/office/drawing/2014/main" id="{BA048986-6A41-534D-A4FE-424A9868709A}"/>
              </a:ext>
            </a:extLst>
          </p:cNvPr>
          <p:cNvSpPr/>
          <p:nvPr/>
        </p:nvSpPr>
        <p:spPr>
          <a:xfrm rot="5400000">
            <a:off x="8112660" y="3235989"/>
            <a:ext cx="600076" cy="1200409"/>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32C03629-11CC-674D-A117-9FC11B47DE3C}"/>
              </a:ext>
            </a:extLst>
          </p:cNvPr>
          <p:cNvSpPr txBox="1"/>
          <p:nvPr/>
        </p:nvSpPr>
        <p:spPr>
          <a:xfrm>
            <a:off x="7812493" y="4315619"/>
            <a:ext cx="2858475" cy="646331"/>
          </a:xfrm>
          <a:prstGeom prst="rect">
            <a:avLst/>
          </a:prstGeom>
          <a:noFill/>
        </p:spPr>
        <p:txBody>
          <a:bodyPr wrap="none" rtlCol="0">
            <a:spAutoFit/>
          </a:bodyPr>
          <a:lstStyle/>
          <a:p>
            <a:r>
              <a:rPr kumimoji="1" lang="ja-JP" altLang="en-US"/>
              <a:t>国</a:t>
            </a:r>
            <a:r>
              <a:rPr kumimoji="1" lang="en-US" altLang="ja-JP" dirty="0"/>
              <a:t>n</a:t>
            </a:r>
            <a:r>
              <a:rPr kumimoji="1" lang="ja-JP" altLang="en-US"/>
              <a:t>での総最終支出のうち</a:t>
            </a:r>
            <a:endParaRPr kumimoji="1" lang="en-US" altLang="ja-JP" dirty="0"/>
          </a:p>
          <a:p>
            <a:r>
              <a:rPr lang="ja-JP" altLang="en-US"/>
              <a:t>製造業への支出分</a:t>
            </a:r>
            <a:endParaRPr kumimoji="1" lang="ja-JP" altLang="en-US"/>
          </a:p>
        </p:txBody>
      </p:sp>
      <p:sp>
        <p:nvSpPr>
          <p:cNvPr id="8" name="右中かっこ 7">
            <a:extLst>
              <a:ext uri="{FF2B5EF4-FFF2-40B4-BE49-F238E27FC236}">
                <a16:creationId xmlns:a16="http://schemas.microsoft.com/office/drawing/2014/main" id="{FEE74956-47FB-8241-8BFC-41843E9E1D5B}"/>
              </a:ext>
            </a:extLst>
          </p:cNvPr>
          <p:cNvSpPr/>
          <p:nvPr/>
        </p:nvSpPr>
        <p:spPr>
          <a:xfrm rot="5400000">
            <a:off x="5901133" y="2957911"/>
            <a:ext cx="456408" cy="2543175"/>
          </a:xfrm>
          <a:prstGeom prst="rightBrace">
            <a:avLst/>
          </a:prstGeom>
          <a:ln w="38100"/>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9" name="テキスト ボックス 8">
            <a:extLst>
              <a:ext uri="{FF2B5EF4-FFF2-40B4-BE49-F238E27FC236}">
                <a16:creationId xmlns:a16="http://schemas.microsoft.com/office/drawing/2014/main" id="{8B4668D1-C22C-6248-9FDF-D65394F62724}"/>
              </a:ext>
            </a:extLst>
          </p:cNvPr>
          <p:cNvSpPr txBox="1"/>
          <p:nvPr/>
        </p:nvSpPr>
        <p:spPr>
          <a:xfrm>
            <a:off x="4748234" y="4537758"/>
            <a:ext cx="2492990" cy="646331"/>
          </a:xfrm>
          <a:prstGeom prst="rect">
            <a:avLst/>
          </a:prstGeom>
          <a:noFill/>
        </p:spPr>
        <p:txBody>
          <a:bodyPr wrap="none" rtlCol="0">
            <a:spAutoFit/>
          </a:bodyPr>
          <a:lstStyle/>
          <a:p>
            <a:r>
              <a:rPr lang="ja-JP" altLang="en-US"/>
              <a:t>製造業の</a:t>
            </a:r>
            <a:endParaRPr lang="en-US" altLang="ja-JP" dirty="0"/>
          </a:p>
          <a:p>
            <a:r>
              <a:rPr lang="ja-JP" altLang="en-US"/>
              <a:t>製造業への中間財需要</a:t>
            </a:r>
            <a:endParaRPr kumimoji="1" lang="ja-JP" altLang="en-US"/>
          </a:p>
        </p:txBody>
      </p:sp>
      <p:sp>
        <p:nvSpPr>
          <p:cNvPr id="10" name="テキスト ボックス 9">
            <a:extLst>
              <a:ext uri="{FF2B5EF4-FFF2-40B4-BE49-F238E27FC236}">
                <a16:creationId xmlns:a16="http://schemas.microsoft.com/office/drawing/2014/main" id="{B9E4D60B-195B-314A-B036-EBF1002ACF81}"/>
              </a:ext>
            </a:extLst>
          </p:cNvPr>
          <p:cNvSpPr txBox="1"/>
          <p:nvPr/>
        </p:nvSpPr>
        <p:spPr>
          <a:xfrm>
            <a:off x="657225" y="5823924"/>
            <a:ext cx="9688871" cy="830997"/>
          </a:xfrm>
          <a:prstGeom prst="rect">
            <a:avLst/>
          </a:prstGeom>
          <a:noFill/>
        </p:spPr>
        <p:txBody>
          <a:bodyPr wrap="none" rtlCol="0">
            <a:spAutoFit/>
          </a:bodyPr>
          <a:lstStyle/>
          <a:p>
            <a:r>
              <a:rPr kumimoji="1" lang="ja-JP" altLang="en-US" sz="2400"/>
              <a:t>最終支出</a:t>
            </a:r>
            <a:r>
              <a:rPr lang="en-US" altLang="ja-JP" sz="2400" dirty="0" err="1"/>
              <a:t>Yn</a:t>
            </a:r>
            <a:r>
              <a:rPr lang="ja-JP" altLang="en-US" sz="2400"/>
              <a:t>は製造業の部分（</a:t>
            </a:r>
            <a:r>
              <a:rPr lang="en-US" altLang="ja-JP" sz="2400" dirty="0"/>
              <a:t>M</a:t>
            </a:r>
            <a:r>
              <a:rPr lang="ja-JP" altLang="en-US" sz="2400"/>
              <a:t>）と非製造業の部分（</a:t>
            </a:r>
            <a:r>
              <a:rPr lang="en-US" altLang="ja-JP" sz="2400" dirty="0"/>
              <a:t>O</a:t>
            </a:r>
            <a:r>
              <a:rPr lang="ja-JP" altLang="en-US" sz="2400"/>
              <a:t>）からなる。</a:t>
            </a:r>
            <a:endParaRPr lang="en-US" altLang="ja-JP" sz="2400" dirty="0"/>
          </a:p>
          <a:p>
            <a:r>
              <a:rPr kumimoji="1" lang="ja-JP" altLang="en-US" sz="2400"/>
              <a:t>非製造業の財はコスト無しに貿易され、ニューメレールとなる。</a:t>
            </a:r>
          </a:p>
        </p:txBody>
      </p:sp>
    </p:spTree>
    <p:extLst>
      <p:ext uri="{BB962C8B-B14F-4D97-AF65-F5344CB8AC3E}">
        <p14:creationId xmlns:p14="http://schemas.microsoft.com/office/powerpoint/2010/main" val="182459699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AB86C6-97BB-624E-802B-C785DFDC23A9}"/>
              </a:ext>
            </a:extLst>
          </p:cNvPr>
          <p:cNvSpPr>
            <a:spLocks noGrp="1"/>
          </p:cNvSpPr>
          <p:nvPr>
            <p:ph type="title"/>
          </p:nvPr>
        </p:nvSpPr>
        <p:spPr/>
        <p:txBody>
          <a:bodyPr/>
          <a:lstStyle/>
          <a:p>
            <a:r>
              <a:rPr kumimoji="1" lang="en-US" altLang="ja-JP" dirty="0"/>
              <a:t>2</a:t>
            </a:r>
            <a:r>
              <a:rPr kumimoji="1" lang="ja-JP" altLang="en-US"/>
              <a:t>つのケース</a:t>
            </a:r>
            <a:r>
              <a:rPr kumimoji="1" lang="en-US" altLang="ja-JP" dirty="0"/>
              <a:t>	</a:t>
            </a:r>
            <a:endParaRPr kumimoji="1" lang="ja-JP" altLang="en-US"/>
          </a:p>
        </p:txBody>
      </p:sp>
      <p:sp>
        <p:nvSpPr>
          <p:cNvPr id="3" name="コンテンツ プレースホルダー 2">
            <a:extLst>
              <a:ext uri="{FF2B5EF4-FFF2-40B4-BE49-F238E27FC236}">
                <a16:creationId xmlns:a16="http://schemas.microsoft.com/office/drawing/2014/main" id="{64290FF3-4DE3-4F4B-B917-ED80A864244F}"/>
              </a:ext>
            </a:extLst>
          </p:cNvPr>
          <p:cNvSpPr>
            <a:spLocks noGrp="1"/>
          </p:cNvSpPr>
          <p:nvPr>
            <p:ph idx="1"/>
          </p:nvPr>
        </p:nvSpPr>
        <p:spPr/>
        <p:txBody>
          <a:bodyPr/>
          <a:lstStyle/>
          <a:p>
            <a:pPr marL="0" indent="0">
              <a:buNone/>
            </a:pPr>
            <a:r>
              <a:rPr kumimoji="1" lang="ja-JP" altLang="en-US"/>
              <a:t>モデルを閉じるために、極端な</a:t>
            </a:r>
            <a:r>
              <a:rPr kumimoji="1" lang="en-US" altLang="ja-JP" dirty="0"/>
              <a:t>2</a:t>
            </a:r>
            <a:r>
              <a:rPr kumimoji="1" lang="ja-JP" altLang="en-US"/>
              <a:t>つのケースを想定する。</a:t>
            </a:r>
            <a:endParaRPr kumimoji="1" lang="en-US" altLang="ja-JP" dirty="0"/>
          </a:p>
          <a:p>
            <a:endParaRPr kumimoji="1" lang="en-US" altLang="ja-JP" dirty="0"/>
          </a:p>
          <a:p>
            <a:pPr marL="0" indent="0">
              <a:buNone/>
            </a:pPr>
            <a:r>
              <a:rPr lang="ja-JP" altLang="en-US"/>
              <a:t>ケース１：労働が部門間で移動可能。製造業と非製造業の間を自由に移動できる。</a:t>
            </a:r>
            <a:endParaRPr lang="en-US" altLang="ja-JP" dirty="0"/>
          </a:p>
          <a:p>
            <a:r>
              <a:rPr kumimoji="1" lang="ja-JP" altLang="en-US"/>
              <a:t>非製造業の生産性により賃金が与えられ、総所得</a:t>
            </a:r>
            <a:r>
              <a:rPr kumimoji="1" lang="en-US" altLang="ja-JP" dirty="0" err="1"/>
              <a:t>Y_n</a:t>
            </a:r>
            <a:r>
              <a:rPr kumimoji="1" lang="ja-JP" altLang="en-US"/>
              <a:t>は外生</a:t>
            </a:r>
            <a:endParaRPr kumimoji="1" lang="en-US" altLang="ja-JP" dirty="0"/>
          </a:p>
          <a:p>
            <a:r>
              <a:rPr lang="en-US" altLang="ja-JP" dirty="0"/>
              <a:t>18</a:t>
            </a:r>
            <a:r>
              <a:rPr lang="ja-JP" altLang="en-US"/>
              <a:t>式と</a:t>
            </a:r>
            <a:r>
              <a:rPr lang="en-US" altLang="ja-JP" dirty="0"/>
              <a:t>19</a:t>
            </a:r>
            <a:r>
              <a:rPr lang="ja-JP" altLang="en-US"/>
              <a:t>式より、</a:t>
            </a:r>
            <a:endParaRPr kumimoji="1"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82C90E95-2B25-8247-8483-AD54A9D81493}"/>
              </a:ext>
            </a:extLst>
          </p:cNvPr>
          <p:cNvSpPr>
            <a:spLocks noGrp="1"/>
          </p:cNvSpPr>
          <p:nvPr>
            <p:ph type="sldNum" sz="quarter" idx="12"/>
          </p:nvPr>
        </p:nvSpPr>
        <p:spPr/>
        <p:txBody>
          <a:bodyPr/>
          <a:lstStyle/>
          <a:p>
            <a:fld id="{71DF1FF4-8DED-4A43-BE30-738998D3F214}" type="slidenum">
              <a:rPr kumimoji="1" lang="ja-JP" altLang="en-US" smtClean="0"/>
              <a:t>45</a:t>
            </a:fld>
            <a:endParaRPr kumimoji="1" lang="ja-JP" altLang="en-US"/>
          </a:p>
        </p:txBody>
      </p:sp>
      <p:pic>
        <p:nvPicPr>
          <p:cNvPr id="5" name="図 4">
            <a:extLst>
              <a:ext uri="{FF2B5EF4-FFF2-40B4-BE49-F238E27FC236}">
                <a16:creationId xmlns:a16="http://schemas.microsoft.com/office/drawing/2014/main" id="{D4B35C04-3A0B-CF4C-B854-0220ABC30C5E}"/>
              </a:ext>
            </a:extLst>
          </p:cNvPr>
          <p:cNvPicPr>
            <a:picLocks noChangeAspect="1"/>
          </p:cNvPicPr>
          <p:nvPr/>
        </p:nvPicPr>
        <p:blipFill>
          <a:blip r:embed="rId2"/>
          <a:stretch>
            <a:fillRect/>
          </a:stretch>
        </p:blipFill>
        <p:spPr>
          <a:xfrm>
            <a:off x="1382713" y="4674404"/>
            <a:ext cx="7661275" cy="1061502"/>
          </a:xfrm>
          <a:prstGeom prst="rect">
            <a:avLst/>
          </a:prstGeom>
        </p:spPr>
      </p:pic>
      <p:sp>
        <p:nvSpPr>
          <p:cNvPr id="6" name="テキスト ボックス 5">
            <a:extLst>
              <a:ext uri="{FF2B5EF4-FFF2-40B4-BE49-F238E27FC236}">
                <a16:creationId xmlns:a16="http://schemas.microsoft.com/office/drawing/2014/main" id="{B6A469C9-A4A0-EC49-B214-C3BF80CF6F18}"/>
              </a:ext>
            </a:extLst>
          </p:cNvPr>
          <p:cNvSpPr txBox="1"/>
          <p:nvPr/>
        </p:nvSpPr>
        <p:spPr>
          <a:xfrm>
            <a:off x="1139825" y="6075659"/>
            <a:ext cx="3775393" cy="461665"/>
          </a:xfrm>
          <a:prstGeom prst="rect">
            <a:avLst/>
          </a:prstGeom>
          <a:noFill/>
        </p:spPr>
        <p:txBody>
          <a:bodyPr wrap="none" rtlCol="0">
            <a:spAutoFit/>
          </a:bodyPr>
          <a:lstStyle/>
          <a:p>
            <a:r>
              <a:rPr kumimoji="1" lang="en-US" altLang="ja-JP" sz="2400" dirty="0">
                <a:sym typeface="Wingdings" pitchFamily="2" charset="2"/>
              </a:rPr>
              <a:t></a:t>
            </a:r>
            <a:r>
              <a:rPr kumimoji="1" lang="ja-JP" altLang="en-US" sz="2400">
                <a:sym typeface="Wingdings" pitchFamily="2" charset="2"/>
              </a:rPr>
              <a:t>製造業の雇用</a:t>
            </a:r>
            <a:r>
              <a:rPr kumimoji="1" lang="en-US" altLang="ja-JP" sz="2400" dirty="0">
                <a:sym typeface="Wingdings" pitchFamily="2" charset="2"/>
              </a:rPr>
              <a:t>L</a:t>
            </a:r>
            <a:r>
              <a:rPr kumimoji="1" lang="ja-JP" altLang="en-US" sz="2400">
                <a:sym typeface="Wingdings" pitchFamily="2" charset="2"/>
              </a:rPr>
              <a:t>が決まる</a:t>
            </a:r>
            <a:endParaRPr kumimoji="1" lang="ja-JP" altLang="en-US" sz="2400"/>
          </a:p>
        </p:txBody>
      </p:sp>
    </p:spTree>
    <p:extLst>
      <p:ext uri="{BB962C8B-B14F-4D97-AF65-F5344CB8AC3E}">
        <p14:creationId xmlns:p14="http://schemas.microsoft.com/office/powerpoint/2010/main" val="354218400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50C893-8C5A-BC4C-8EDC-5D514BC4F602}"/>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E35D6E3A-4F0C-9F4F-BA50-EA116F6D831C}"/>
              </a:ext>
            </a:extLst>
          </p:cNvPr>
          <p:cNvSpPr>
            <a:spLocks noGrp="1"/>
          </p:cNvSpPr>
          <p:nvPr>
            <p:ph idx="1"/>
          </p:nvPr>
        </p:nvSpPr>
        <p:spPr/>
        <p:txBody>
          <a:bodyPr/>
          <a:lstStyle/>
          <a:p>
            <a:pPr marL="0" indent="0">
              <a:buNone/>
            </a:pPr>
            <a:r>
              <a:rPr lang="ja-JP" altLang="en-US"/>
              <a:t>ケース</a:t>
            </a:r>
            <a:r>
              <a:rPr lang="en-US" altLang="ja-JP" dirty="0"/>
              <a:t>2</a:t>
            </a:r>
            <a:r>
              <a:rPr lang="ja-JP" altLang="en-US"/>
              <a:t>：労働が部門間で移動できない。製造業の労働者数は</a:t>
            </a:r>
            <a:r>
              <a:rPr lang="en-US" altLang="ja-JP" dirty="0"/>
              <a:t>Ln</a:t>
            </a:r>
            <a:r>
              <a:rPr lang="ja-JP" altLang="en-US"/>
              <a:t>で固定。非製造業の所得</a:t>
            </a:r>
            <a:r>
              <a:rPr lang="en-US" altLang="ja-JP" dirty="0"/>
              <a:t>Y^O</a:t>
            </a:r>
            <a:r>
              <a:rPr lang="ja-JP" altLang="en-US"/>
              <a:t>は外生。</a:t>
            </a:r>
            <a:endParaRPr lang="en-US" altLang="ja-JP" dirty="0"/>
          </a:p>
          <a:p>
            <a:pPr marL="0" indent="0">
              <a:buNone/>
            </a:pPr>
            <a:endParaRPr lang="en-US" altLang="ja-JP" dirty="0"/>
          </a:p>
          <a:p>
            <a:pPr marL="0" indent="0">
              <a:buNone/>
            </a:pPr>
            <a:r>
              <a:rPr lang="en-US" altLang="ja-JP" dirty="0"/>
              <a:t>18</a:t>
            </a:r>
            <a:r>
              <a:rPr lang="ja-JP" altLang="en-US"/>
              <a:t>式と</a:t>
            </a:r>
            <a:r>
              <a:rPr lang="en-US" altLang="ja-JP" dirty="0"/>
              <a:t>19</a:t>
            </a:r>
            <a:r>
              <a:rPr lang="ja-JP" altLang="en-US"/>
              <a:t>式より、</a:t>
            </a:r>
            <a:endParaRPr lang="en-US"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9E61260C-359B-0244-841B-82EA3C87B853}"/>
              </a:ext>
            </a:extLst>
          </p:cNvPr>
          <p:cNvSpPr>
            <a:spLocks noGrp="1"/>
          </p:cNvSpPr>
          <p:nvPr>
            <p:ph type="sldNum" sz="quarter" idx="12"/>
          </p:nvPr>
        </p:nvSpPr>
        <p:spPr/>
        <p:txBody>
          <a:bodyPr/>
          <a:lstStyle/>
          <a:p>
            <a:fld id="{71DF1FF4-8DED-4A43-BE30-738998D3F214}" type="slidenum">
              <a:rPr kumimoji="1" lang="ja-JP" altLang="en-US" smtClean="0"/>
              <a:t>46</a:t>
            </a:fld>
            <a:endParaRPr kumimoji="1" lang="ja-JP" altLang="en-US"/>
          </a:p>
        </p:txBody>
      </p:sp>
      <p:pic>
        <p:nvPicPr>
          <p:cNvPr id="5" name="図 4">
            <a:extLst>
              <a:ext uri="{FF2B5EF4-FFF2-40B4-BE49-F238E27FC236}">
                <a16:creationId xmlns:a16="http://schemas.microsoft.com/office/drawing/2014/main" id="{9E397B42-F565-DC49-8581-F283ACB215F6}"/>
              </a:ext>
            </a:extLst>
          </p:cNvPr>
          <p:cNvPicPr>
            <a:picLocks noChangeAspect="1"/>
          </p:cNvPicPr>
          <p:nvPr/>
        </p:nvPicPr>
        <p:blipFill>
          <a:blip r:embed="rId2"/>
          <a:stretch>
            <a:fillRect/>
          </a:stretch>
        </p:blipFill>
        <p:spPr>
          <a:xfrm>
            <a:off x="1040548" y="3716337"/>
            <a:ext cx="9336359" cy="1319044"/>
          </a:xfrm>
          <a:prstGeom prst="rect">
            <a:avLst/>
          </a:prstGeom>
        </p:spPr>
      </p:pic>
      <p:sp>
        <p:nvSpPr>
          <p:cNvPr id="6" name="テキスト ボックス 5">
            <a:extLst>
              <a:ext uri="{FF2B5EF4-FFF2-40B4-BE49-F238E27FC236}">
                <a16:creationId xmlns:a16="http://schemas.microsoft.com/office/drawing/2014/main" id="{7944B7EE-22B2-DE40-951A-B7D4A0CB56E2}"/>
              </a:ext>
            </a:extLst>
          </p:cNvPr>
          <p:cNvSpPr txBox="1"/>
          <p:nvPr/>
        </p:nvSpPr>
        <p:spPr>
          <a:xfrm>
            <a:off x="1071563" y="5607135"/>
            <a:ext cx="4517583" cy="523220"/>
          </a:xfrm>
          <a:prstGeom prst="rect">
            <a:avLst/>
          </a:prstGeom>
          <a:noFill/>
        </p:spPr>
        <p:txBody>
          <a:bodyPr wrap="none" rtlCol="0">
            <a:spAutoFit/>
          </a:bodyPr>
          <a:lstStyle/>
          <a:p>
            <a:r>
              <a:rPr kumimoji="1" lang="en-US" altLang="ja-JP" sz="2800" dirty="0">
                <a:sym typeface="Wingdings" pitchFamily="2" charset="2"/>
              </a:rPr>
              <a:t></a:t>
            </a:r>
            <a:r>
              <a:rPr lang="ja-JP" altLang="en-US" sz="2800">
                <a:sym typeface="Wingdings" pitchFamily="2" charset="2"/>
              </a:rPr>
              <a:t>製造業の賃金が決まる。</a:t>
            </a:r>
            <a:endParaRPr kumimoji="1" lang="ja-JP" altLang="en-US" sz="2800"/>
          </a:p>
        </p:txBody>
      </p:sp>
    </p:spTree>
    <p:extLst>
      <p:ext uri="{BB962C8B-B14F-4D97-AF65-F5344CB8AC3E}">
        <p14:creationId xmlns:p14="http://schemas.microsoft.com/office/powerpoint/2010/main" val="402586447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7D7F484-335A-6042-9CD9-97B463C42519}"/>
              </a:ext>
            </a:extLst>
          </p:cNvPr>
          <p:cNvSpPr>
            <a:spLocks noGrp="1"/>
          </p:cNvSpPr>
          <p:nvPr>
            <p:ph type="title"/>
          </p:nvPr>
        </p:nvSpPr>
        <p:spPr/>
        <p:txBody>
          <a:bodyPr/>
          <a:lstStyle/>
          <a:p>
            <a:r>
              <a:rPr lang="en" altLang="ja-JP" dirty="0"/>
              <a:t>4.4. Zero-Gravity and Autarky </a:t>
            </a:r>
            <a:endParaRPr kumimoji="1" lang="ja-JP" altLang="en-US"/>
          </a:p>
        </p:txBody>
      </p:sp>
      <p:sp>
        <p:nvSpPr>
          <p:cNvPr id="3" name="コンテンツ プレースホルダー 2">
            <a:extLst>
              <a:ext uri="{FF2B5EF4-FFF2-40B4-BE49-F238E27FC236}">
                <a16:creationId xmlns:a16="http://schemas.microsoft.com/office/drawing/2014/main" id="{7C1096AE-65FD-B242-8DB3-D75C7E20E3FA}"/>
              </a:ext>
            </a:extLst>
          </p:cNvPr>
          <p:cNvSpPr>
            <a:spLocks noGrp="1"/>
          </p:cNvSpPr>
          <p:nvPr>
            <p:ph idx="1"/>
          </p:nvPr>
        </p:nvSpPr>
        <p:spPr/>
        <p:txBody>
          <a:bodyPr/>
          <a:lstStyle/>
          <a:p>
            <a:r>
              <a:rPr kumimoji="1" lang="ja-JP" altLang="en-US"/>
              <a:t>クローズド・フォームの解を得られる</a:t>
            </a:r>
            <a:r>
              <a:rPr kumimoji="1" lang="en-US" altLang="ja-JP" dirty="0"/>
              <a:t>2</a:t>
            </a:r>
            <a:r>
              <a:rPr kumimoji="1" lang="ja-JP" altLang="en-US"/>
              <a:t>つの特殊ケースに焦点を当てる。</a:t>
            </a:r>
            <a:endParaRPr kumimoji="1" lang="en-US" altLang="ja-JP" dirty="0"/>
          </a:p>
          <a:p>
            <a:endParaRPr kumimoji="1" lang="en-US" altLang="ja-JP" dirty="0"/>
          </a:p>
          <a:p>
            <a:pPr marL="914400" lvl="1" indent="-457200">
              <a:buFont typeface="+mj-lt"/>
              <a:buAutoNum type="arabicPeriod"/>
            </a:pPr>
            <a:r>
              <a:rPr lang="ja-JP" altLang="en-US"/>
              <a:t>地理的な障壁が消えるケース（ゼロ重力）</a:t>
            </a:r>
            <a:endParaRPr lang="en-US" altLang="ja-JP" dirty="0"/>
          </a:p>
          <a:p>
            <a:pPr marL="914400" lvl="1" indent="-457200">
              <a:buFont typeface="+mj-lt"/>
              <a:buAutoNum type="arabicPeriod"/>
            </a:pPr>
            <a:endParaRPr lang="en-US" altLang="ja-JP" dirty="0"/>
          </a:p>
          <a:p>
            <a:pPr marL="914400" lvl="1" indent="-457200">
              <a:buFont typeface="+mj-lt"/>
              <a:buAutoNum type="arabicPeriod"/>
            </a:pPr>
            <a:endParaRPr lang="en" altLang="ja-JP" dirty="0"/>
          </a:p>
          <a:p>
            <a:pPr marL="914400" lvl="1" indent="-457200">
              <a:buFont typeface="+mj-lt"/>
              <a:buAutoNum type="arabicPeriod"/>
            </a:pPr>
            <a:endParaRPr lang="en" altLang="ja-JP" dirty="0"/>
          </a:p>
          <a:p>
            <a:pPr marL="914400" lvl="1" indent="-457200">
              <a:buFont typeface="+mj-lt"/>
              <a:buAutoNum type="arabicPeriod"/>
            </a:pPr>
            <a:r>
              <a:rPr lang="ja-JP" altLang="en-US"/>
              <a:t>地理的な障壁が禁止的に高いケース（閉鎖経済）</a:t>
            </a:r>
            <a:endParaRPr lang="en-US" altLang="ja-JP" dirty="0"/>
          </a:p>
        </p:txBody>
      </p:sp>
      <p:sp>
        <p:nvSpPr>
          <p:cNvPr id="4" name="スライド番号プレースホルダー 3">
            <a:extLst>
              <a:ext uri="{FF2B5EF4-FFF2-40B4-BE49-F238E27FC236}">
                <a16:creationId xmlns:a16="http://schemas.microsoft.com/office/drawing/2014/main" id="{BBF99680-16DB-C946-8C17-0F932481DC86}"/>
              </a:ext>
            </a:extLst>
          </p:cNvPr>
          <p:cNvSpPr>
            <a:spLocks noGrp="1"/>
          </p:cNvSpPr>
          <p:nvPr>
            <p:ph type="sldNum" sz="quarter" idx="12"/>
          </p:nvPr>
        </p:nvSpPr>
        <p:spPr/>
        <p:txBody>
          <a:bodyPr/>
          <a:lstStyle/>
          <a:p>
            <a:fld id="{71DF1FF4-8DED-4A43-BE30-738998D3F214}" type="slidenum">
              <a:rPr kumimoji="1" lang="ja-JP" altLang="en-US" smtClean="0"/>
              <a:t>47</a:t>
            </a:fld>
            <a:endParaRPr kumimoji="1" lang="ja-JP" altLang="en-US"/>
          </a:p>
        </p:txBody>
      </p:sp>
      <p:pic>
        <p:nvPicPr>
          <p:cNvPr id="5" name="図 4">
            <a:extLst>
              <a:ext uri="{FF2B5EF4-FFF2-40B4-BE49-F238E27FC236}">
                <a16:creationId xmlns:a16="http://schemas.microsoft.com/office/drawing/2014/main" id="{C40A431E-9495-D646-97BD-5C3A5E4CC403}"/>
              </a:ext>
            </a:extLst>
          </p:cNvPr>
          <p:cNvPicPr>
            <a:picLocks noChangeAspect="1"/>
          </p:cNvPicPr>
          <p:nvPr/>
        </p:nvPicPr>
        <p:blipFill>
          <a:blip r:embed="rId2"/>
          <a:stretch>
            <a:fillRect/>
          </a:stretch>
        </p:blipFill>
        <p:spPr>
          <a:xfrm>
            <a:off x="2513213" y="5243982"/>
            <a:ext cx="3367326" cy="567527"/>
          </a:xfrm>
          <a:prstGeom prst="rect">
            <a:avLst/>
          </a:prstGeom>
        </p:spPr>
      </p:pic>
      <p:pic>
        <p:nvPicPr>
          <p:cNvPr id="6" name="図 5">
            <a:extLst>
              <a:ext uri="{FF2B5EF4-FFF2-40B4-BE49-F238E27FC236}">
                <a16:creationId xmlns:a16="http://schemas.microsoft.com/office/drawing/2014/main" id="{8577EB37-5A74-6949-A57E-CAF0DD1635D2}"/>
              </a:ext>
            </a:extLst>
          </p:cNvPr>
          <p:cNvPicPr>
            <a:picLocks noChangeAspect="1"/>
          </p:cNvPicPr>
          <p:nvPr/>
        </p:nvPicPr>
        <p:blipFill>
          <a:blip r:embed="rId3"/>
          <a:stretch>
            <a:fillRect/>
          </a:stretch>
        </p:blipFill>
        <p:spPr>
          <a:xfrm>
            <a:off x="2513212" y="3752724"/>
            <a:ext cx="2005692" cy="567527"/>
          </a:xfrm>
          <a:prstGeom prst="rect">
            <a:avLst/>
          </a:prstGeom>
        </p:spPr>
      </p:pic>
    </p:spTree>
    <p:extLst>
      <p:ext uri="{BB962C8B-B14F-4D97-AF65-F5344CB8AC3E}">
        <p14:creationId xmlns:p14="http://schemas.microsoft.com/office/powerpoint/2010/main" val="35217845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0137C2F-BFA9-CC4C-B947-A8364B5F9C93}"/>
              </a:ext>
            </a:extLst>
          </p:cNvPr>
          <p:cNvSpPr>
            <a:spLocks noGrp="1"/>
          </p:cNvSpPr>
          <p:nvPr>
            <p:ph type="title"/>
          </p:nvPr>
        </p:nvSpPr>
        <p:spPr/>
        <p:txBody>
          <a:bodyPr/>
          <a:lstStyle/>
          <a:p>
            <a:r>
              <a:rPr kumimoji="1" lang="en-US" altLang="ja-JP" dirty="0"/>
              <a:t>(1) </a:t>
            </a:r>
            <a:r>
              <a:rPr kumimoji="1" lang="ja-JP" altLang="en-US"/>
              <a:t>地理的な障壁なし</a:t>
            </a:r>
          </a:p>
        </p:txBody>
      </p:sp>
      <p:sp>
        <p:nvSpPr>
          <p:cNvPr id="3" name="コンテンツ プレースホルダー 2">
            <a:extLst>
              <a:ext uri="{FF2B5EF4-FFF2-40B4-BE49-F238E27FC236}">
                <a16:creationId xmlns:a16="http://schemas.microsoft.com/office/drawing/2014/main" id="{1B43D1FC-5986-2B4A-A722-F19A98DB259A}"/>
              </a:ext>
            </a:extLst>
          </p:cNvPr>
          <p:cNvSpPr>
            <a:spLocks noGrp="1"/>
          </p:cNvSpPr>
          <p:nvPr>
            <p:ph idx="1"/>
          </p:nvPr>
        </p:nvSpPr>
        <p:spPr/>
        <p:txBody>
          <a:bodyPr/>
          <a:lstStyle/>
          <a:p>
            <a:r>
              <a:rPr lang="ja-JP" altLang="en-US"/>
              <a:t>一物一価の法則（</a:t>
            </a:r>
            <a:r>
              <a:rPr lang="en" altLang="ja-JP" dirty="0"/>
              <a:t>law of one price</a:t>
            </a:r>
            <a:r>
              <a:rPr lang="ja-JP" altLang="en-US"/>
              <a:t>）成立。</a:t>
            </a:r>
            <a:endParaRPr lang="en-US" altLang="ja-JP" dirty="0"/>
          </a:p>
          <a:p>
            <a:r>
              <a:rPr kumimoji="1" lang="ja-JP" altLang="en-US"/>
              <a:t>労働が移動可能である場合もない場合も労働市場均衡条件が以下のように簡単になる。</a:t>
            </a:r>
          </a:p>
        </p:txBody>
      </p:sp>
      <p:sp>
        <p:nvSpPr>
          <p:cNvPr id="4" name="スライド番号プレースホルダー 3">
            <a:extLst>
              <a:ext uri="{FF2B5EF4-FFF2-40B4-BE49-F238E27FC236}">
                <a16:creationId xmlns:a16="http://schemas.microsoft.com/office/drawing/2014/main" id="{C5DA0B19-E33A-0241-A3B1-963AE38EB8C6}"/>
              </a:ext>
            </a:extLst>
          </p:cNvPr>
          <p:cNvSpPr>
            <a:spLocks noGrp="1"/>
          </p:cNvSpPr>
          <p:nvPr>
            <p:ph type="sldNum" sz="quarter" idx="12"/>
          </p:nvPr>
        </p:nvSpPr>
        <p:spPr/>
        <p:txBody>
          <a:bodyPr/>
          <a:lstStyle/>
          <a:p>
            <a:fld id="{71DF1FF4-8DED-4A43-BE30-738998D3F214}" type="slidenum">
              <a:rPr kumimoji="1" lang="ja-JP" altLang="en-US" smtClean="0"/>
              <a:t>48</a:t>
            </a:fld>
            <a:endParaRPr kumimoji="1" lang="ja-JP" altLang="en-US"/>
          </a:p>
        </p:txBody>
      </p:sp>
      <p:pic>
        <p:nvPicPr>
          <p:cNvPr id="5" name="図 4">
            <a:extLst>
              <a:ext uri="{FF2B5EF4-FFF2-40B4-BE49-F238E27FC236}">
                <a16:creationId xmlns:a16="http://schemas.microsoft.com/office/drawing/2014/main" id="{75A9EB36-FDCB-184E-A740-53D2AE30A5B0}"/>
              </a:ext>
            </a:extLst>
          </p:cNvPr>
          <p:cNvPicPr>
            <a:picLocks noChangeAspect="1"/>
          </p:cNvPicPr>
          <p:nvPr/>
        </p:nvPicPr>
        <p:blipFill>
          <a:blip r:embed="rId2"/>
          <a:stretch>
            <a:fillRect/>
          </a:stretch>
        </p:blipFill>
        <p:spPr>
          <a:xfrm>
            <a:off x="1881133" y="3294992"/>
            <a:ext cx="6127750" cy="1482392"/>
          </a:xfrm>
          <a:prstGeom prst="rect">
            <a:avLst/>
          </a:prstGeom>
        </p:spPr>
      </p:pic>
    </p:spTree>
    <p:extLst>
      <p:ext uri="{BB962C8B-B14F-4D97-AF65-F5344CB8AC3E}">
        <p14:creationId xmlns:p14="http://schemas.microsoft.com/office/powerpoint/2010/main" val="61481755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811853C-F6FC-3142-A647-529DA3156D63}"/>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1FB04DCB-75EF-4E49-B174-D214F7A2B512}"/>
              </a:ext>
            </a:extLst>
          </p:cNvPr>
          <p:cNvSpPr>
            <a:spLocks noGrp="1"/>
          </p:cNvSpPr>
          <p:nvPr>
            <p:ph idx="1"/>
          </p:nvPr>
        </p:nvSpPr>
        <p:spPr/>
        <p:txBody>
          <a:bodyPr>
            <a:normAutofit/>
          </a:bodyPr>
          <a:lstStyle/>
          <a:p>
            <a:r>
              <a:rPr lang="ja-JP" altLang="en-US"/>
              <a:t>労働が移動可能な時、</a:t>
            </a:r>
            <a:r>
              <a:rPr lang="en-US" altLang="ja-JP" dirty="0"/>
              <a:t>22</a:t>
            </a:r>
            <a:r>
              <a:rPr lang="ja-JP" altLang="en-US"/>
              <a:t>式が製造業の労働の相対的な量を決定する。</a:t>
            </a:r>
            <a:endParaRPr lang="en" altLang="ja-JP" dirty="0"/>
          </a:p>
          <a:p>
            <a:r>
              <a:rPr lang="ja-JP" altLang="en-US"/>
              <a:t>賃金に比べ、高い技術状態の国は、製造業により特化する。</a:t>
            </a:r>
            <a:endParaRPr lang="en-US" altLang="ja-JP" dirty="0"/>
          </a:p>
          <a:p>
            <a:endParaRPr lang="en" altLang="ja-JP" dirty="0"/>
          </a:p>
          <a:p>
            <a:r>
              <a:rPr lang="ja-JP" altLang="en-US"/>
              <a:t>労働が移動できない時、</a:t>
            </a:r>
            <a:r>
              <a:rPr lang="en-US" altLang="ja-JP" dirty="0"/>
              <a:t>22</a:t>
            </a:r>
            <a:r>
              <a:rPr lang="ja-JP" altLang="en-US"/>
              <a:t>式が相対賃金を与える。相対賃金は労働者一人当たりの技術状態に依存する。所与の</a:t>
            </a:r>
            <a:r>
              <a:rPr lang="en-US" altLang="ja-JP" dirty="0" err="1"/>
              <a:t>Ti</a:t>
            </a:r>
            <a:r>
              <a:rPr lang="ja-JP" altLang="en-US"/>
              <a:t>に対して、</a:t>
            </a:r>
            <a:r>
              <a:rPr lang="en-US" altLang="ja-JP" dirty="0"/>
              <a:t>Li</a:t>
            </a:r>
            <a:r>
              <a:rPr lang="ja-JP" altLang="en-US"/>
              <a:t>が増加するにつれて、労働者はその国が生産的ではない財の生産に移動することで、賃金が押し下げられる。</a:t>
            </a:r>
            <a:endParaRPr lang="en" altLang="ja-JP" dirty="0"/>
          </a:p>
        </p:txBody>
      </p:sp>
      <p:sp>
        <p:nvSpPr>
          <p:cNvPr id="4" name="スライド番号プレースホルダー 3">
            <a:extLst>
              <a:ext uri="{FF2B5EF4-FFF2-40B4-BE49-F238E27FC236}">
                <a16:creationId xmlns:a16="http://schemas.microsoft.com/office/drawing/2014/main" id="{4810AED1-4984-D940-81AD-40D459272677}"/>
              </a:ext>
            </a:extLst>
          </p:cNvPr>
          <p:cNvSpPr>
            <a:spLocks noGrp="1"/>
          </p:cNvSpPr>
          <p:nvPr>
            <p:ph type="sldNum" sz="quarter" idx="12"/>
          </p:nvPr>
        </p:nvSpPr>
        <p:spPr/>
        <p:txBody>
          <a:bodyPr/>
          <a:lstStyle/>
          <a:p>
            <a:fld id="{71DF1FF4-8DED-4A43-BE30-738998D3F214}" type="slidenum">
              <a:rPr kumimoji="1" lang="ja-JP" altLang="en-US" smtClean="0"/>
              <a:t>49</a:t>
            </a:fld>
            <a:endParaRPr kumimoji="1" lang="ja-JP" altLang="en-US"/>
          </a:p>
        </p:txBody>
      </p:sp>
    </p:spTree>
    <p:extLst>
      <p:ext uri="{BB962C8B-B14F-4D97-AF65-F5344CB8AC3E}">
        <p14:creationId xmlns:p14="http://schemas.microsoft.com/office/powerpoint/2010/main" val="2586278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4E4D35-8366-E54E-87FC-AAE474C1165F}"/>
              </a:ext>
            </a:extLst>
          </p:cNvPr>
          <p:cNvSpPr>
            <a:spLocks noGrp="1"/>
          </p:cNvSpPr>
          <p:nvPr>
            <p:ph type="title"/>
          </p:nvPr>
        </p:nvSpPr>
        <p:spPr/>
        <p:txBody>
          <a:bodyPr/>
          <a:lstStyle/>
          <a:p>
            <a:r>
              <a:rPr lang="ja-JP" altLang="en-US"/>
              <a:t>多数国連続財リカード・モデル</a:t>
            </a:r>
            <a:endParaRPr kumimoji="1" lang="ja-JP" altLang="en-US"/>
          </a:p>
        </p:txBody>
      </p:sp>
      <p:sp>
        <p:nvSpPr>
          <p:cNvPr id="3" name="コンテンツ プレースホルダー 2">
            <a:extLst>
              <a:ext uri="{FF2B5EF4-FFF2-40B4-BE49-F238E27FC236}">
                <a16:creationId xmlns:a16="http://schemas.microsoft.com/office/drawing/2014/main" id="{D153F496-7C0D-9B42-8F3B-8E39F2487498}"/>
              </a:ext>
            </a:extLst>
          </p:cNvPr>
          <p:cNvSpPr>
            <a:spLocks noGrp="1"/>
          </p:cNvSpPr>
          <p:nvPr>
            <p:ph idx="1"/>
          </p:nvPr>
        </p:nvSpPr>
        <p:spPr/>
        <p:txBody>
          <a:bodyPr>
            <a:normAutofit lnSpcReduction="10000"/>
          </a:bodyPr>
          <a:lstStyle/>
          <a:p>
            <a:r>
              <a:rPr lang="en" altLang="ja-JP" dirty="0"/>
              <a:t>Dornbusch, Fischer, and Samuelson (1977) </a:t>
            </a:r>
            <a:r>
              <a:rPr lang="ja-JP" altLang="en-US"/>
              <a:t>の２国連続財リカード・モデルが出発点の</a:t>
            </a:r>
            <a:r>
              <a:rPr lang="en-US" altLang="ja-JP" dirty="0"/>
              <a:t>1</a:t>
            </a:r>
            <a:r>
              <a:rPr lang="ja-JP" altLang="en-US"/>
              <a:t>つとなる。</a:t>
            </a:r>
            <a:endParaRPr lang="en-US" altLang="ja-JP" dirty="0"/>
          </a:p>
          <a:p>
            <a:r>
              <a:rPr lang="ja-JP" altLang="en-US"/>
              <a:t>技術的な異質性の確率的定式化を用いて、地理的障壁によって分断された多数国の世界にモデルを拡張する。</a:t>
            </a:r>
            <a:endParaRPr lang="en-US" altLang="ja-JP" dirty="0"/>
          </a:p>
          <a:p>
            <a:r>
              <a:rPr lang="ja-JP" altLang="en-US"/>
              <a:t>我々のモデルの追加的な特徴は、中間生産物の貿易の圧倒的な存在を単純な方法で認識していることである。</a:t>
            </a:r>
            <a:endParaRPr lang="en-US" altLang="ja-JP" dirty="0"/>
          </a:p>
          <a:p>
            <a:r>
              <a:rPr lang="ja-JP" altLang="en-US"/>
              <a:t>中間財の貿易は、要素費用や地理的障壁への貿易の感応性に関して、大きな含意を持っている。</a:t>
            </a:r>
            <a:endParaRPr lang="en-US" altLang="ja-JP" dirty="0"/>
          </a:p>
          <a:p>
            <a:r>
              <a:rPr lang="ja-JP" altLang="en-US"/>
              <a:t>さらに、中間財のため、立地が、投入費用への影響を通して、特化を決定する際に重要な役割を果たす。</a:t>
            </a:r>
            <a:endParaRPr lang="en" altLang="ja-JP" dirty="0"/>
          </a:p>
          <a:p>
            <a:endParaRPr kumimoji="1" lang="ja-JP" altLang="en-US"/>
          </a:p>
        </p:txBody>
      </p:sp>
      <p:sp>
        <p:nvSpPr>
          <p:cNvPr id="4" name="スライド番号プレースホルダー 3">
            <a:extLst>
              <a:ext uri="{FF2B5EF4-FFF2-40B4-BE49-F238E27FC236}">
                <a16:creationId xmlns:a16="http://schemas.microsoft.com/office/drawing/2014/main" id="{62C5C72A-77CF-734F-ADC3-F2E11C73C82F}"/>
              </a:ext>
            </a:extLst>
          </p:cNvPr>
          <p:cNvSpPr>
            <a:spLocks noGrp="1"/>
          </p:cNvSpPr>
          <p:nvPr>
            <p:ph type="sldNum" sz="quarter" idx="12"/>
          </p:nvPr>
        </p:nvSpPr>
        <p:spPr/>
        <p:txBody>
          <a:bodyPr/>
          <a:lstStyle/>
          <a:p>
            <a:fld id="{71DF1FF4-8DED-4A43-BE30-738998D3F214}" type="slidenum">
              <a:rPr kumimoji="1" lang="ja-JP" altLang="en-US" smtClean="0"/>
              <a:t>5</a:t>
            </a:fld>
            <a:endParaRPr kumimoji="1" lang="ja-JP" altLang="en-US"/>
          </a:p>
        </p:txBody>
      </p:sp>
    </p:spTree>
    <p:extLst>
      <p:ext uri="{BB962C8B-B14F-4D97-AF65-F5344CB8AC3E}">
        <p14:creationId xmlns:p14="http://schemas.microsoft.com/office/powerpoint/2010/main" val="100937017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2F121C0-7CD1-6B4E-86E5-A39DC986E6B9}"/>
              </a:ext>
            </a:extLst>
          </p:cNvPr>
          <p:cNvSpPr>
            <a:spLocks noGrp="1"/>
          </p:cNvSpPr>
          <p:nvPr>
            <p:ph type="title"/>
          </p:nvPr>
        </p:nvSpPr>
        <p:spPr>
          <a:xfrm>
            <a:off x="838200" y="365125"/>
            <a:ext cx="10515600" cy="1325563"/>
          </a:xfrm>
        </p:spPr>
        <p:txBody>
          <a:bodyPr/>
          <a:lstStyle/>
          <a:p>
            <a:r>
              <a:rPr lang="ja-JP" altLang="en-US"/>
              <a:t>労働者一人当たりの実質</a:t>
            </a:r>
            <a:r>
              <a:rPr lang="en-US" altLang="ja-JP" dirty="0"/>
              <a:t>GDP</a:t>
            </a:r>
            <a:br>
              <a:rPr lang="en-US" altLang="ja-JP" dirty="0"/>
            </a:br>
            <a:r>
              <a:rPr lang="ja-JP" altLang="en-US"/>
              <a:t>（厚生指標）</a:t>
            </a:r>
            <a:endParaRPr kumimoji="1" lang="ja-JP" altLang="en-US"/>
          </a:p>
        </p:txBody>
      </p:sp>
      <p:sp>
        <p:nvSpPr>
          <p:cNvPr id="3" name="コンテンツ プレースホルダー 2">
            <a:extLst>
              <a:ext uri="{FF2B5EF4-FFF2-40B4-BE49-F238E27FC236}">
                <a16:creationId xmlns:a16="http://schemas.microsoft.com/office/drawing/2014/main" id="{184010E4-54C5-E840-9D6A-22B1DFB94E12}"/>
              </a:ext>
            </a:extLst>
          </p:cNvPr>
          <p:cNvSpPr>
            <a:spLocks noGrp="1"/>
          </p:cNvSpPr>
          <p:nvPr>
            <p:ph idx="1"/>
          </p:nvPr>
        </p:nvSpPr>
        <p:spPr>
          <a:xfrm>
            <a:off x="838200" y="1825625"/>
            <a:ext cx="10515600" cy="4351338"/>
          </a:xfrm>
        </p:spPr>
        <p:txBody>
          <a:bodyPr>
            <a:normAutofit/>
          </a:bodyPr>
          <a:lstStyle/>
          <a:p>
            <a:r>
              <a:rPr lang="ja-JP" altLang="en-US"/>
              <a:t>製造業が唯一の活動と仮定する。つまり、以下が成り立つ。</a:t>
            </a:r>
            <a:endParaRPr lang="en-US" altLang="ja-JP" dirty="0"/>
          </a:p>
          <a:p>
            <a:endParaRPr lang="en-US" altLang="ja-JP" dirty="0"/>
          </a:p>
          <a:p>
            <a:endParaRPr lang="en" altLang="ja-JP" dirty="0"/>
          </a:p>
          <a:p>
            <a:r>
              <a:rPr lang="ja-JP" altLang="en-US"/>
              <a:t>賃金は、貿易バランスを維持するよう調整する。</a:t>
            </a:r>
            <a:endParaRPr lang="en-US" altLang="ja-JP" dirty="0"/>
          </a:p>
          <a:p>
            <a:r>
              <a:rPr lang="ja-JP" altLang="en-US"/>
              <a:t>労働者一人当たりの実質</a:t>
            </a:r>
            <a:r>
              <a:rPr lang="en-US" altLang="ja-JP" dirty="0"/>
              <a:t>GDP</a:t>
            </a:r>
            <a:r>
              <a:rPr lang="ja-JP" altLang="en-US"/>
              <a:t>（我々の厚生指標）は、以下のようになる。</a:t>
            </a:r>
            <a:endParaRPr lang="en"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55208177-7709-7F4A-B12B-EFD59E28F17E}"/>
              </a:ext>
            </a:extLst>
          </p:cNvPr>
          <p:cNvSpPr>
            <a:spLocks noGrp="1"/>
          </p:cNvSpPr>
          <p:nvPr>
            <p:ph type="sldNum" sz="quarter" idx="12"/>
          </p:nvPr>
        </p:nvSpPr>
        <p:spPr>
          <a:xfrm>
            <a:off x="8610600" y="6356350"/>
            <a:ext cx="2743200" cy="365125"/>
          </a:xfrm>
        </p:spPr>
        <p:txBody>
          <a:bodyPr/>
          <a:lstStyle/>
          <a:p>
            <a:fld id="{71DF1FF4-8DED-4A43-BE30-738998D3F214}" type="slidenum">
              <a:rPr kumimoji="1" lang="ja-JP" altLang="en-US" smtClean="0"/>
              <a:t>50</a:t>
            </a:fld>
            <a:endParaRPr kumimoji="1" lang="ja-JP" altLang="en-US"/>
          </a:p>
        </p:txBody>
      </p:sp>
      <p:pic>
        <p:nvPicPr>
          <p:cNvPr id="5" name="図 4">
            <a:extLst>
              <a:ext uri="{FF2B5EF4-FFF2-40B4-BE49-F238E27FC236}">
                <a16:creationId xmlns:a16="http://schemas.microsoft.com/office/drawing/2014/main" id="{42CF8436-A269-6243-9BCB-6372CB595782}"/>
              </a:ext>
            </a:extLst>
          </p:cNvPr>
          <p:cNvPicPr>
            <a:picLocks noChangeAspect="1"/>
          </p:cNvPicPr>
          <p:nvPr/>
        </p:nvPicPr>
        <p:blipFill>
          <a:blip r:embed="rId2"/>
          <a:stretch>
            <a:fillRect/>
          </a:stretch>
        </p:blipFill>
        <p:spPr>
          <a:xfrm>
            <a:off x="1941349" y="2412126"/>
            <a:ext cx="4522513" cy="703792"/>
          </a:xfrm>
          <a:prstGeom prst="rect">
            <a:avLst/>
          </a:prstGeom>
        </p:spPr>
      </p:pic>
      <p:pic>
        <p:nvPicPr>
          <p:cNvPr id="6" name="図 5">
            <a:extLst>
              <a:ext uri="{FF2B5EF4-FFF2-40B4-BE49-F238E27FC236}">
                <a16:creationId xmlns:a16="http://schemas.microsoft.com/office/drawing/2014/main" id="{55536AD8-5420-054F-85DD-EFAC520E9551}"/>
              </a:ext>
            </a:extLst>
          </p:cNvPr>
          <p:cNvPicPr>
            <a:picLocks noChangeAspect="1"/>
          </p:cNvPicPr>
          <p:nvPr/>
        </p:nvPicPr>
        <p:blipFill>
          <a:blip r:embed="rId3"/>
          <a:stretch>
            <a:fillRect/>
          </a:stretch>
        </p:blipFill>
        <p:spPr>
          <a:xfrm>
            <a:off x="1808346" y="4838661"/>
            <a:ext cx="5443366" cy="836926"/>
          </a:xfrm>
          <a:prstGeom prst="rect">
            <a:avLst/>
          </a:prstGeom>
        </p:spPr>
      </p:pic>
    </p:spTree>
    <p:extLst>
      <p:ext uri="{BB962C8B-B14F-4D97-AF65-F5344CB8AC3E}">
        <p14:creationId xmlns:p14="http://schemas.microsoft.com/office/powerpoint/2010/main" val="394759306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C41C238-0EBB-234A-8427-E0BFC94DB5B1}"/>
              </a:ext>
            </a:extLst>
          </p:cNvPr>
          <p:cNvSpPr>
            <a:spLocks noGrp="1"/>
          </p:cNvSpPr>
          <p:nvPr>
            <p:ph type="title"/>
          </p:nvPr>
        </p:nvSpPr>
        <p:spPr/>
        <p:txBody>
          <a:bodyPr/>
          <a:lstStyle/>
          <a:p>
            <a:r>
              <a:rPr lang="ja-JP" altLang="en-US"/>
              <a:t>経済厚生の指標</a:t>
            </a:r>
            <a:endParaRPr kumimoji="1" lang="ja-JP" altLang="en-US"/>
          </a:p>
        </p:txBody>
      </p:sp>
      <p:sp>
        <p:nvSpPr>
          <p:cNvPr id="3" name="コンテンツ プレースホルダー 2">
            <a:extLst>
              <a:ext uri="{FF2B5EF4-FFF2-40B4-BE49-F238E27FC236}">
                <a16:creationId xmlns:a16="http://schemas.microsoft.com/office/drawing/2014/main" id="{1236CBA8-6024-8347-809D-44B04BFB2373}"/>
              </a:ext>
            </a:extLst>
          </p:cNvPr>
          <p:cNvSpPr>
            <a:spLocks noGrp="1"/>
          </p:cNvSpPr>
          <p:nvPr>
            <p:ph idx="1"/>
          </p:nvPr>
        </p:nvSpPr>
        <p:spPr/>
        <p:txBody>
          <a:bodyPr/>
          <a:lstStyle/>
          <a:p>
            <a:r>
              <a:rPr lang="en" altLang="ja-JP" dirty="0"/>
              <a:t>(22) </a:t>
            </a:r>
            <a:r>
              <a:rPr lang="ja-JP" altLang="en-US"/>
              <a:t>と</a:t>
            </a:r>
            <a:r>
              <a:rPr lang="en" altLang="ja-JP" dirty="0"/>
              <a:t> (16) </a:t>
            </a:r>
            <a:r>
              <a:rPr lang="ja-JP" altLang="en-US"/>
              <a:t>を使って、以下が導き出される。</a:t>
            </a:r>
            <a:endParaRPr lang="en-US" altLang="ja-JP" dirty="0"/>
          </a:p>
          <a:p>
            <a:r>
              <a:rPr lang="ja-JP" altLang="en-US"/>
              <a:t>経済厚生の指標：</a:t>
            </a:r>
            <a:endParaRPr lang="en" altLang="ja-JP" dirty="0"/>
          </a:p>
          <a:p>
            <a:endParaRPr kumimoji="1" lang="en-US" altLang="ja-JP" dirty="0"/>
          </a:p>
          <a:p>
            <a:endParaRPr lang="en-US" altLang="ja-JP" dirty="0"/>
          </a:p>
          <a:p>
            <a:endParaRPr kumimoji="1" lang="en-US" altLang="ja-JP" dirty="0"/>
          </a:p>
          <a:p>
            <a:endParaRPr lang="en-US" altLang="ja-JP" dirty="0"/>
          </a:p>
          <a:p>
            <a:r>
              <a:rPr kumimoji="1" lang="ja-JP" altLang="en-US"/>
              <a:t>この指標は、</a:t>
            </a:r>
            <a:r>
              <a:rPr lang="en" altLang="ja-JP" dirty="0"/>
              <a:t> </a:t>
            </a:r>
            <a:r>
              <a:rPr lang="ja-JP" altLang="en-US"/>
              <a:t>技術（</a:t>
            </a:r>
            <a:r>
              <a:rPr lang="en" altLang="ja-JP" dirty="0"/>
              <a:t>Tk</a:t>
            </a:r>
            <a:r>
              <a:rPr lang="ja-JP" altLang="en-US"/>
              <a:t>）に応じて増加する。</a:t>
            </a:r>
            <a:r>
              <a:rPr lang="en" altLang="ja-JP" dirty="0"/>
              <a:t> </a:t>
            </a:r>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2692E6DF-EEB0-9143-A4AE-53C1B14DE856}"/>
              </a:ext>
            </a:extLst>
          </p:cNvPr>
          <p:cNvSpPr>
            <a:spLocks noGrp="1"/>
          </p:cNvSpPr>
          <p:nvPr>
            <p:ph type="sldNum" sz="quarter" idx="12"/>
          </p:nvPr>
        </p:nvSpPr>
        <p:spPr/>
        <p:txBody>
          <a:bodyPr/>
          <a:lstStyle/>
          <a:p>
            <a:fld id="{71DF1FF4-8DED-4A43-BE30-738998D3F214}" type="slidenum">
              <a:rPr kumimoji="1" lang="ja-JP" altLang="en-US" smtClean="0"/>
              <a:t>51</a:t>
            </a:fld>
            <a:endParaRPr kumimoji="1" lang="ja-JP" altLang="en-US"/>
          </a:p>
        </p:txBody>
      </p:sp>
      <p:pic>
        <p:nvPicPr>
          <p:cNvPr id="5" name="図 4">
            <a:extLst>
              <a:ext uri="{FF2B5EF4-FFF2-40B4-BE49-F238E27FC236}">
                <a16:creationId xmlns:a16="http://schemas.microsoft.com/office/drawing/2014/main" id="{17F6AC14-7CE5-0146-A539-5BF0FECDEB81}"/>
              </a:ext>
            </a:extLst>
          </p:cNvPr>
          <p:cNvPicPr>
            <a:picLocks noChangeAspect="1"/>
          </p:cNvPicPr>
          <p:nvPr/>
        </p:nvPicPr>
        <p:blipFill>
          <a:blip r:embed="rId2"/>
          <a:stretch>
            <a:fillRect/>
          </a:stretch>
        </p:blipFill>
        <p:spPr>
          <a:xfrm>
            <a:off x="905935" y="2878657"/>
            <a:ext cx="10447865" cy="1787935"/>
          </a:xfrm>
          <a:prstGeom prst="rect">
            <a:avLst/>
          </a:prstGeom>
        </p:spPr>
      </p:pic>
    </p:spTree>
    <p:extLst>
      <p:ext uri="{BB962C8B-B14F-4D97-AF65-F5344CB8AC3E}">
        <p14:creationId xmlns:p14="http://schemas.microsoft.com/office/powerpoint/2010/main" val="350076355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A2EF98-845A-0C44-9A93-B800E486EA45}"/>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C0A0FFEC-4156-B241-A81B-83462378A770}"/>
              </a:ext>
            </a:extLst>
          </p:cNvPr>
          <p:cNvSpPr>
            <a:spLocks noGrp="1"/>
          </p:cNvSpPr>
          <p:nvPr>
            <p:ph idx="1"/>
          </p:nvPr>
        </p:nvSpPr>
        <p:spPr/>
        <p:txBody>
          <a:bodyPr/>
          <a:lstStyle/>
          <a:p>
            <a:r>
              <a:rPr lang="ja-JP" altLang="en-US"/>
              <a:t>ある１国世界についての</a:t>
            </a:r>
            <a:r>
              <a:rPr lang="en-US" altLang="ja-JP" dirty="0"/>
              <a:t>(23)</a:t>
            </a:r>
            <a:r>
              <a:rPr lang="ja-JP" altLang="en-US"/>
              <a:t>式を解くことで、あるいは、 </a:t>
            </a:r>
            <a:r>
              <a:rPr lang="en-US" altLang="ja-JP" dirty="0"/>
              <a:t>π_{ii}</a:t>
            </a:r>
            <a:r>
              <a:rPr lang="ja-JP" altLang="en-US"/>
              <a:t>について</a:t>
            </a:r>
            <a:r>
              <a:rPr lang="en-US" altLang="ja-JP" dirty="0"/>
              <a:t>(15) </a:t>
            </a:r>
            <a:r>
              <a:rPr lang="ja-JP" altLang="en-US"/>
              <a:t>を参照することで、閉鎖経済における国の厚生を解くことができる。</a:t>
            </a:r>
            <a:endParaRPr lang="en" altLang="ja-JP" dirty="0"/>
          </a:p>
          <a:p>
            <a:pPr marL="0" indent="0">
              <a:buNone/>
            </a:pPr>
            <a:endParaRPr kumimoji="1" lang="ja-JP" altLang="en-US"/>
          </a:p>
        </p:txBody>
      </p:sp>
      <p:sp>
        <p:nvSpPr>
          <p:cNvPr id="4" name="スライド番号プレースホルダー 3">
            <a:extLst>
              <a:ext uri="{FF2B5EF4-FFF2-40B4-BE49-F238E27FC236}">
                <a16:creationId xmlns:a16="http://schemas.microsoft.com/office/drawing/2014/main" id="{1E833BC6-8815-464F-811B-547B9B488F7D}"/>
              </a:ext>
            </a:extLst>
          </p:cNvPr>
          <p:cNvSpPr>
            <a:spLocks noGrp="1"/>
          </p:cNvSpPr>
          <p:nvPr>
            <p:ph type="sldNum" sz="quarter" idx="12"/>
          </p:nvPr>
        </p:nvSpPr>
        <p:spPr/>
        <p:txBody>
          <a:bodyPr/>
          <a:lstStyle/>
          <a:p>
            <a:fld id="{71DF1FF4-8DED-4A43-BE30-738998D3F214}" type="slidenum">
              <a:rPr kumimoji="1" lang="ja-JP" altLang="en-US" smtClean="0"/>
              <a:t>52</a:t>
            </a:fld>
            <a:endParaRPr kumimoji="1" lang="ja-JP" altLang="en-US"/>
          </a:p>
        </p:txBody>
      </p:sp>
      <p:pic>
        <p:nvPicPr>
          <p:cNvPr id="5" name="図 4">
            <a:extLst>
              <a:ext uri="{FF2B5EF4-FFF2-40B4-BE49-F238E27FC236}">
                <a16:creationId xmlns:a16="http://schemas.microsoft.com/office/drawing/2014/main" id="{27852B0C-4676-4E4E-9AA2-B8A326041FC2}"/>
              </a:ext>
            </a:extLst>
          </p:cNvPr>
          <p:cNvPicPr>
            <a:picLocks noChangeAspect="1"/>
          </p:cNvPicPr>
          <p:nvPr/>
        </p:nvPicPr>
        <p:blipFill>
          <a:blip r:embed="rId2"/>
          <a:stretch>
            <a:fillRect/>
          </a:stretch>
        </p:blipFill>
        <p:spPr>
          <a:xfrm>
            <a:off x="1953986" y="3289664"/>
            <a:ext cx="6656614" cy="1180100"/>
          </a:xfrm>
          <a:prstGeom prst="rect">
            <a:avLst/>
          </a:prstGeom>
        </p:spPr>
      </p:pic>
    </p:spTree>
    <p:extLst>
      <p:ext uri="{BB962C8B-B14F-4D97-AF65-F5344CB8AC3E}">
        <p14:creationId xmlns:p14="http://schemas.microsoft.com/office/powerpoint/2010/main" val="35396810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E354FEC-B991-0F4C-A78B-713D6C1FCF6A}"/>
              </a:ext>
            </a:extLst>
          </p:cNvPr>
          <p:cNvSpPr>
            <a:spLocks noGrp="1"/>
          </p:cNvSpPr>
          <p:nvPr>
            <p:ph type="title"/>
          </p:nvPr>
        </p:nvSpPr>
        <p:spPr/>
        <p:txBody>
          <a:bodyPr>
            <a:normAutofit/>
          </a:bodyPr>
          <a:lstStyle/>
          <a:p>
            <a:r>
              <a:rPr lang="en-US" altLang="ja-JP" dirty="0"/>
              <a:t>5. </a:t>
            </a:r>
            <a:r>
              <a:rPr lang="ja-JP" altLang="en-US"/>
              <a:t>貿易方程式の推定</a:t>
            </a:r>
            <a:br>
              <a:rPr lang="en-US" altLang="ja-JP" dirty="0"/>
            </a:br>
            <a:r>
              <a:rPr lang="en-US" altLang="ja-JP" dirty="0"/>
              <a:t>estimating the trade equation</a:t>
            </a:r>
            <a:endParaRPr kumimoji="1" lang="ja-JP" altLang="en-US"/>
          </a:p>
        </p:txBody>
      </p:sp>
      <p:sp>
        <p:nvSpPr>
          <p:cNvPr id="3" name="コンテンツ プレースホルダー 2">
            <a:extLst>
              <a:ext uri="{FF2B5EF4-FFF2-40B4-BE49-F238E27FC236}">
                <a16:creationId xmlns:a16="http://schemas.microsoft.com/office/drawing/2014/main" id="{365FD66A-FEA0-C844-9520-1C49C0279CF2}"/>
              </a:ext>
            </a:extLst>
          </p:cNvPr>
          <p:cNvSpPr>
            <a:spLocks noGrp="1"/>
          </p:cNvSpPr>
          <p:nvPr>
            <p:ph idx="1"/>
          </p:nvPr>
        </p:nvSpPr>
        <p:spPr/>
        <p:txBody>
          <a:bodyPr>
            <a:normAutofit/>
          </a:bodyPr>
          <a:lstStyle/>
          <a:p>
            <a:r>
              <a:rPr lang="en" altLang="ja-JP" dirty="0"/>
              <a:t>Equations (16) and (17)</a:t>
            </a:r>
            <a:r>
              <a:rPr lang="ja-JP" altLang="en-US"/>
              <a:t>が、</a:t>
            </a:r>
            <a:r>
              <a:rPr lang="en" altLang="ja-JP" dirty="0"/>
              <a:t> (20) or (21)</a:t>
            </a:r>
            <a:r>
              <a:rPr lang="ja-JP" altLang="en-US"/>
              <a:t>のいずれかと合わせて、一般均衡を構成する。</a:t>
            </a:r>
            <a:endParaRPr lang="en-US" altLang="ja-JP" dirty="0"/>
          </a:p>
          <a:p>
            <a:r>
              <a:rPr lang="ja-JP" altLang="en-US"/>
              <a:t>これらの式が、物価水準、貿易シェア、製造業の労働供給（労働が移動自由な場合）もしくは製造業の賃金（労働が移動できない場合）を決定する。</a:t>
            </a:r>
            <a:endParaRPr lang="en-US" altLang="ja-JP" dirty="0"/>
          </a:p>
          <a:p>
            <a:r>
              <a:rPr lang="en" altLang="ja-JP" dirty="0"/>
              <a:t>Section 6 </a:t>
            </a:r>
            <a:r>
              <a:rPr lang="ja-JP" altLang="en-US"/>
              <a:t>では、これらの内生的な変数が反実仮想の設定の場合にどう変化するか、探求する。</a:t>
            </a:r>
            <a:endParaRPr lang="en-US" altLang="ja-JP" dirty="0"/>
          </a:p>
          <a:p>
            <a:r>
              <a:rPr lang="ja-JP" altLang="en-US"/>
              <a:t>本節では、これら反実仮想を検討するために使われるパラメータの値を生む推定を提示する。</a:t>
            </a:r>
            <a:endParaRPr lang="en" altLang="ja-JP" dirty="0"/>
          </a:p>
        </p:txBody>
      </p:sp>
      <p:sp>
        <p:nvSpPr>
          <p:cNvPr id="4" name="スライド番号プレースホルダー 3">
            <a:extLst>
              <a:ext uri="{FF2B5EF4-FFF2-40B4-BE49-F238E27FC236}">
                <a16:creationId xmlns:a16="http://schemas.microsoft.com/office/drawing/2014/main" id="{8C82D40C-B320-084E-B812-80FBC91582AC}"/>
              </a:ext>
            </a:extLst>
          </p:cNvPr>
          <p:cNvSpPr>
            <a:spLocks noGrp="1"/>
          </p:cNvSpPr>
          <p:nvPr>
            <p:ph type="sldNum" sz="quarter" idx="12"/>
          </p:nvPr>
        </p:nvSpPr>
        <p:spPr/>
        <p:txBody>
          <a:bodyPr/>
          <a:lstStyle/>
          <a:p>
            <a:fld id="{71DF1FF4-8DED-4A43-BE30-738998D3F214}" type="slidenum">
              <a:rPr kumimoji="1" lang="ja-JP" altLang="en-US" smtClean="0"/>
              <a:t>53</a:t>
            </a:fld>
            <a:endParaRPr kumimoji="1" lang="ja-JP" altLang="en-US"/>
          </a:p>
        </p:txBody>
      </p:sp>
    </p:spTree>
    <p:extLst>
      <p:ext uri="{BB962C8B-B14F-4D97-AF65-F5344CB8AC3E}">
        <p14:creationId xmlns:p14="http://schemas.microsoft.com/office/powerpoint/2010/main" val="28299738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E2DD265-0942-C34F-92E9-AC15E63068D1}"/>
              </a:ext>
            </a:extLst>
          </p:cNvPr>
          <p:cNvSpPr>
            <a:spLocks noGrp="1"/>
          </p:cNvSpPr>
          <p:nvPr>
            <p:ph type="title"/>
          </p:nvPr>
        </p:nvSpPr>
        <p:spPr/>
        <p:txBody>
          <a:bodyPr/>
          <a:lstStyle/>
          <a:p>
            <a:r>
              <a:rPr lang="en-US" altLang="ja-JP" dirty="0"/>
              <a:t>5.1</a:t>
            </a:r>
            <a:r>
              <a:rPr lang="ja-JP" altLang="en-US"/>
              <a:t> </a:t>
            </a:r>
            <a:r>
              <a:rPr lang="en" altLang="ja-JP" dirty="0"/>
              <a:t>Estimates with Source Effects </a:t>
            </a:r>
            <a:endParaRPr kumimoji="1" lang="ja-JP" altLang="en-US"/>
          </a:p>
        </p:txBody>
      </p:sp>
      <p:sp>
        <p:nvSpPr>
          <p:cNvPr id="3" name="コンテンツ プレースホルダー 2">
            <a:extLst>
              <a:ext uri="{FF2B5EF4-FFF2-40B4-BE49-F238E27FC236}">
                <a16:creationId xmlns:a16="http://schemas.microsoft.com/office/drawing/2014/main" id="{17C288E7-1DB2-4D40-B143-341AFDA27C9F}"/>
              </a:ext>
            </a:extLst>
          </p:cNvPr>
          <p:cNvSpPr>
            <a:spLocks noGrp="1"/>
          </p:cNvSpPr>
          <p:nvPr>
            <p:ph idx="1"/>
          </p:nvPr>
        </p:nvSpPr>
        <p:spPr/>
        <p:txBody>
          <a:bodyPr/>
          <a:lstStyle/>
          <a:p>
            <a:r>
              <a:rPr lang="en" altLang="ja-JP" dirty="0"/>
              <a:t>(17)</a:t>
            </a:r>
            <a:r>
              <a:rPr lang="ja-JP" altLang="en-US"/>
              <a:t>式は、標準的な重力方程式と同様に、２国間貿易量と貿易相手国の特性、貿易国間の地理とを関連づけている。</a:t>
            </a:r>
            <a:endParaRPr lang="en-US" altLang="ja-JP" dirty="0"/>
          </a:p>
          <a:p>
            <a:r>
              <a:rPr lang="en-US" altLang="ja-JP" dirty="0"/>
              <a:t>(17) </a:t>
            </a:r>
            <a:r>
              <a:rPr lang="ja-JP" altLang="en-US"/>
              <a:t>式を推定することで、技術状態</a:t>
            </a:r>
            <a:r>
              <a:rPr lang="en-US" altLang="ja-JP" dirty="0"/>
              <a:t>T_{</a:t>
            </a:r>
            <a:r>
              <a:rPr lang="en-US" altLang="ja-JP" dirty="0" err="1"/>
              <a:t>i</a:t>
            </a:r>
            <a:r>
              <a:rPr lang="en-US" altLang="ja-JP" dirty="0"/>
              <a:t>}</a:t>
            </a:r>
            <a:r>
              <a:rPr lang="ja-JP" altLang="en-US"/>
              <a:t>と地理的障壁</a:t>
            </a:r>
            <a:r>
              <a:rPr lang="en-US" altLang="ja-JP" dirty="0"/>
              <a:t>d_{</a:t>
            </a:r>
            <a:r>
              <a:rPr lang="en-US" altLang="ja-JP" dirty="0" err="1"/>
              <a:t>ni</a:t>
            </a:r>
            <a:r>
              <a:rPr lang="en-US" altLang="ja-JP" dirty="0"/>
              <a:t>}</a:t>
            </a:r>
            <a:r>
              <a:rPr lang="ja-JP" altLang="en-US"/>
              <a:t>について学ぶ方法となる。</a:t>
            </a:r>
            <a:endParaRPr lang="en" altLang="ja-JP" dirty="0"/>
          </a:p>
          <a:p>
            <a:r>
              <a:rPr lang="en" altLang="ja-JP" dirty="0"/>
              <a:t>(17)</a:t>
            </a:r>
            <a:r>
              <a:rPr lang="ja-JP" altLang="en-US"/>
              <a:t>式を輸入国の自国売上で基準化すると、以下が導かれる。</a:t>
            </a:r>
            <a:endParaRPr kumimoji="1" lang="ja-JP" altLang="en-US"/>
          </a:p>
        </p:txBody>
      </p:sp>
      <p:sp>
        <p:nvSpPr>
          <p:cNvPr id="4" name="スライド番号プレースホルダー 3">
            <a:extLst>
              <a:ext uri="{FF2B5EF4-FFF2-40B4-BE49-F238E27FC236}">
                <a16:creationId xmlns:a16="http://schemas.microsoft.com/office/drawing/2014/main" id="{9C1C736C-8D27-A74E-896E-F7C394658001}"/>
              </a:ext>
            </a:extLst>
          </p:cNvPr>
          <p:cNvSpPr>
            <a:spLocks noGrp="1"/>
          </p:cNvSpPr>
          <p:nvPr>
            <p:ph type="sldNum" sz="quarter" idx="12"/>
          </p:nvPr>
        </p:nvSpPr>
        <p:spPr/>
        <p:txBody>
          <a:bodyPr/>
          <a:lstStyle/>
          <a:p>
            <a:fld id="{71DF1FF4-8DED-4A43-BE30-738998D3F214}" type="slidenum">
              <a:rPr kumimoji="1" lang="ja-JP" altLang="en-US" smtClean="0"/>
              <a:t>54</a:t>
            </a:fld>
            <a:endParaRPr kumimoji="1" lang="ja-JP" altLang="en-US"/>
          </a:p>
        </p:txBody>
      </p:sp>
      <p:pic>
        <p:nvPicPr>
          <p:cNvPr id="5" name="図 4">
            <a:extLst>
              <a:ext uri="{FF2B5EF4-FFF2-40B4-BE49-F238E27FC236}">
                <a16:creationId xmlns:a16="http://schemas.microsoft.com/office/drawing/2014/main" id="{D7174BC0-53BB-EC40-B371-8548400F589C}"/>
              </a:ext>
            </a:extLst>
          </p:cNvPr>
          <p:cNvPicPr>
            <a:picLocks noChangeAspect="1"/>
          </p:cNvPicPr>
          <p:nvPr/>
        </p:nvPicPr>
        <p:blipFill>
          <a:blip r:embed="rId2"/>
          <a:stretch>
            <a:fillRect/>
          </a:stretch>
        </p:blipFill>
        <p:spPr>
          <a:xfrm>
            <a:off x="1390650" y="4292599"/>
            <a:ext cx="8803765" cy="1554163"/>
          </a:xfrm>
          <a:prstGeom prst="rect">
            <a:avLst/>
          </a:prstGeom>
        </p:spPr>
      </p:pic>
    </p:spTree>
    <p:extLst>
      <p:ext uri="{BB962C8B-B14F-4D97-AF65-F5344CB8AC3E}">
        <p14:creationId xmlns:p14="http://schemas.microsoft.com/office/powerpoint/2010/main" val="3417714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9A6906-72AF-0040-A686-05A37E73E652}"/>
              </a:ext>
            </a:extLst>
          </p:cNvPr>
          <p:cNvSpPr>
            <a:spLocks noGrp="1"/>
          </p:cNvSpPr>
          <p:nvPr>
            <p:ph type="title"/>
          </p:nvPr>
        </p:nvSpPr>
        <p:spPr/>
        <p:txBody>
          <a:bodyPr/>
          <a:lstStyle/>
          <a:p>
            <a:r>
              <a:rPr kumimoji="1" lang="ja-JP" altLang="en-US"/>
              <a:t>補論：フレシェ分布</a:t>
            </a:r>
          </a:p>
        </p:txBody>
      </p:sp>
      <p:sp>
        <p:nvSpPr>
          <p:cNvPr id="3" name="テキスト プレースホルダー 2">
            <a:extLst>
              <a:ext uri="{FF2B5EF4-FFF2-40B4-BE49-F238E27FC236}">
                <a16:creationId xmlns:a16="http://schemas.microsoft.com/office/drawing/2014/main" id="{1214F350-802B-4F4A-9DE0-6A178CA9F5F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382E1534-C8E6-114E-B9A0-A85EB277F393}"/>
              </a:ext>
            </a:extLst>
          </p:cNvPr>
          <p:cNvSpPr>
            <a:spLocks noGrp="1"/>
          </p:cNvSpPr>
          <p:nvPr>
            <p:ph type="sldNum" sz="quarter" idx="12"/>
          </p:nvPr>
        </p:nvSpPr>
        <p:spPr/>
        <p:txBody>
          <a:bodyPr/>
          <a:lstStyle/>
          <a:p>
            <a:fld id="{71DF1FF4-8DED-4A43-BE30-738998D3F214}" type="slidenum">
              <a:rPr kumimoji="1" lang="ja-JP" altLang="en-US" smtClean="0"/>
              <a:t>55</a:t>
            </a:fld>
            <a:endParaRPr kumimoji="1" lang="ja-JP" altLang="en-US"/>
          </a:p>
        </p:txBody>
      </p:sp>
    </p:spTree>
    <p:extLst>
      <p:ext uri="{BB962C8B-B14F-4D97-AF65-F5344CB8AC3E}">
        <p14:creationId xmlns:p14="http://schemas.microsoft.com/office/powerpoint/2010/main" val="61142768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FAF2D7-3F1F-4B4F-AFE7-AA4DFB2C6D71}"/>
              </a:ext>
            </a:extLst>
          </p:cNvPr>
          <p:cNvSpPr>
            <a:spLocks noGrp="1"/>
          </p:cNvSpPr>
          <p:nvPr>
            <p:ph type="title"/>
          </p:nvPr>
        </p:nvSpPr>
        <p:spPr/>
        <p:txBody>
          <a:bodyPr>
            <a:normAutofit/>
          </a:bodyPr>
          <a:lstStyle/>
          <a:p>
            <a:r>
              <a:rPr lang="ja-JP" altLang="en-US" sz="3600"/>
              <a:t>フレシェ分布</a:t>
            </a:r>
            <a:r>
              <a:rPr lang="en-US" altLang="ja-JP" sz="3600" dirty="0"/>
              <a:t>(</a:t>
            </a:r>
            <a:r>
              <a:rPr lang="en" altLang="ja-JP" sz="3600" dirty="0"/>
              <a:t>Fréchet Distribution</a:t>
            </a:r>
            <a:r>
              <a:rPr lang="en-US" altLang="ja-JP" sz="3600" dirty="0"/>
              <a:t>)</a:t>
            </a:r>
            <a:endParaRPr kumimoji="1" lang="ja-JP" altLang="en-US" sz="3600"/>
          </a:p>
        </p:txBody>
      </p:sp>
      <p:sp>
        <p:nvSpPr>
          <p:cNvPr id="3" name="コンテンツ プレースホルダー 2">
            <a:extLst>
              <a:ext uri="{FF2B5EF4-FFF2-40B4-BE49-F238E27FC236}">
                <a16:creationId xmlns:a16="http://schemas.microsoft.com/office/drawing/2014/main" id="{5821DAEF-77FB-0A4C-BD51-EF8600509F25}"/>
              </a:ext>
            </a:extLst>
          </p:cNvPr>
          <p:cNvSpPr>
            <a:spLocks noGrp="1"/>
          </p:cNvSpPr>
          <p:nvPr>
            <p:ph idx="1"/>
          </p:nvPr>
        </p:nvSpPr>
        <p:spPr>
          <a:xfrm>
            <a:off x="838200" y="1825625"/>
            <a:ext cx="10515600" cy="3597713"/>
          </a:xfrm>
        </p:spPr>
        <p:txBody>
          <a:bodyPr/>
          <a:lstStyle/>
          <a:p>
            <a:r>
              <a:rPr lang="ja-JP" altLang="en-US"/>
              <a:t>フレシェ分布は、タイプ２の極値分布</a:t>
            </a:r>
            <a:r>
              <a:rPr lang="en-US" altLang="ja-JP" dirty="0"/>
              <a:t>(</a:t>
            </a:r>
            <a:r>
              <a:rPr lang="en" altLang="ja-JP" dirty="0"/>
              <a:t>the extreme value distribution Type II</a:t>
            </a:r>
            <a:r>
              <a:rPr lang="en-US" altLang="ja-JP" dirty="0"/>
              <a:t>)</a:t>
            </a:r>
            <a:r>
              <a:rPr lang="ja-JP" altLang="en-US"/>
              <a:t>とも呼ばれる。</a:t>
            </a:r>
            <a:endParaRPr lang="en-US" altLang="ja-JP" dirty="0"/>
          </a:p>
          <a:p>
            <a:r>
              <a:rPr kumimoji="1" lang="ja-JP" altLang="en-US"/>
              <a:t>データセットの中の最大値</a:t>
            </a:r>
            <a:r>
              <a:rPr lang="ja-JP" altLang="en-US"/>
              <a:t>をモデル化するのに用いられる。</a:t>
            </a:r>
            <a:endParaRPr lang="en-US" altLang="ja-JP" dirty="0"/>
          </a:p>
          <a:p>
            <a:r>
              <a:rPr lang="en" altLang="ja-JP" dirty="0"/>
              <a:t>Gumbel Distribution</a:t>
            </a:r>
            <a:r>
              <a:rPr lang="ja-JP" altLang="en-US"/>
              <a:t>、</a:t>
            </a:r>
            <a:r>
              <a:rPr lang="en" altLang="ja-JP" dirty="0"/>
              <a:t>Weibull Distribution</a:t>
            </a:r>
            <a:r>
              <a:rPr lang="ja-JP" altLang="en-US"/>
              <a:t>、</a:t>
            </a:r>
            <a:r>
              <a:rPr lang="en" altLang="ja-JP" dirty="0"/>
              <a:t> Generalized Extreme Value Distribution</a:t>
            </a:r>
            <a:r>
              <a:rPr lang="ja-JP" altLang="en-US"/>
              <a:t>とともに</a:t>
            </a:r>
            <a:r>
              <a:rPr kumimoji="1" lang="ja-JP" altLang="en-US"/>
              <a:t>よく用いられる極値分布</a:t>
            </a:r>
            <a:r>
              <a:rPr kumimoji="1" lang="en-US" altLang="ja-JP" dirty="0"/>
              <a:t>4</a:t>
            </a:r>
            <a:r>
              <a:rPr kumimoji="1" lang="ja-JP" altLang="en-US"/>
              <a:t>つのうちの</a:t>
            </a:r>
            <a:r>
              <a:rPr kumimoji="1" lang="en-US" altLang="ja-JP" dirty="0"/>
              <a:t>1</a:t>
            </a:r>
            <a:r>
              <a:rPr kumimoji="1" lang="ja-JP" altLang="en-US"/>
              <a:t>つである</a:t>
            </a:r>
            <a:r>
              <a:rPr lang="ja-JP" altLang="en-US"/>
              <a:t>。</a:t>
            </a:r>
            <a:endParaRPr lang="en-US" altLang="ja-JP" dirty="0"/>
          </a:p>
          <a:p>
            <a:r>
              <a:rPr lang="ja-JP" altLang="en-US"/>
              <a:t>フレシェ分布は、洪水の分析や最大降水量の分析などに用いられる。</a:t>
            </a:r>
            <a:endParaRPr lang="en-US" altLang="ja-JP" dirty="0"/>
          </a:p>
        </p:txBody>
      </p:sp>
      <p:sp>
        <p:nvSpPr>
          <p:cNvPr id="4" name="スライド番号プレースホルダー 3">
            <a:extLst>
              <a:ext uri="{FF2B5EF4-FFF2-40B4-BE49-F238E27FC236}">
                <a16:creationId xmlns:a16="http://schemas.microsoft.com/office/drawing/2014/main" id="{09FEDC0A-BB74-8841-9BEC-9AE86C82972B}"/>
              </a:ext>
            </a:extLst>
          </p:cNvPr>
          <p:cNvSpPr>
            <a:spLocks noGrp="1"/>
          </p:cNvSpPr>
          <p:nvPr>
            <p:ph type="sldNum" sz="quarter" idx="12"/>
          </p:nvPr>
        </p:nvSpPr>
        <p:spPr/>
        <p:txBody>
          <a:bodyPr/>
          <a:lstStyle/>
          <a:p>
            <a:fld id="{71DF1FF4-8DED-4A43-BE30-738998D3F214}" type="slidenum">
              <a:rPr kumimoji="1" lang="ja-JP" altLang="en-US" smtClean="0"/>
              <a:t>56</a:t>
            </a:fld>
            <a:endParaRPr kumimoji="1" lang="ja-JP" altLang="en-US"/>
          </a:p>
        </p:txBody>
      </p:sp>
      <p:sp>
        <p:nvSpPr>
          <p:cNvPr id="5" name="正方形/長方形 4">
            <a:extLst>
              <a:ext uri="{FF2B5EF4-FFF2-40B4-BE49-F238E27FC236}">
                <a16:creationId xmlns:a16="http://schemas.microsoft.com/office/drawing/2014/main" id="{EA50238C-7A1B-E14D-9932-C2397F8EBEE4}"/>
              </a:ext>
            </a:extLst>
          </p:cNvPr>
          <p:cNvSpPr/>
          <p:nvPr/>
        </p:nvSpPr>
        <p:spPr>
          <a:xfrm>
            <a:off x="701495" y="5942568"/>
            <a:ext cx="8631692" cy="369332"/>
          </a:xfrm>
          <a:prstGeom prst="rect">
            <a:avLst/>
          </a:prstGeom>
        </p:spPr>
        <p:txBody>
          <a:bodyPr wrap="square">
            <a:spAutoFit/>
          </a:bodyPr>
          <a:lstStyle/>
          <a:p>
            <a:r>
              <a:rPr lang="ja-JP" altLang="en-US">
                <a:hlinkClick r:id="rId2"/>
              </a:rPr>
              <a:t>https://www.statisticshowto.datasciencecentral.com/frechet-distribution/</a:t>
            </a:r>
            <a:endParaRPr lang="en-US" altLang="ja-JP" dirty="0"/>
          </a:p>
        </p:txBody>
      </p:sp>
    </p:spTree>
    <p:extLst>
      <p:ext uri="{BB962C8B-B14F-4D97-AF65-F5344CB8AC3E}">
        <p14:creationId xmlns:p14="http://schemas.microsoft.com/office/powerpoint/2010/main" val="74124540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E65603-C108-6A49-A1A1-AC6BFCD1E223}"/>
              </a:ext>
            </a:extLst>
          </p:cNvPr>
          <p:cNvSpPr>
            <a:spLocks noGrp="1"/>
          </p:cNvSpPr>
          <p:nvPr>
            <p:ph type="title"/>
          </p:nvPr>
        </p:nvSpPr>
        <p:spPr/>
        <p:txBody>
          <a:bodyPr/>
          <a:lstStyle/>
          <a:p>
            <a:r>
              <a:rPr kumimoji="1" lang="ja-JP" altLang="en-US"/>
              <a:t>例）一日当たり最大降水量の分布</a:t>
            </a:r>
          </a:p>
        </p:txBody>
      </p:sp>
      <p:sp>
        <p:nvSpPr>
          <p:cNvPr id="4" name="スライド番号プレースホルダー 3">
            <a:extLst>
              <a:ext uri="{FF2B5EF4-FFF2-40B4-BE49-F238E27FC236}">
                <a16:creationId xmlns:a16="http://schemas.microsoft.com/office/drawing/2014/main" id="{85B3E7C9-78DD-F54C-9AF9-EA1B7ABDF724}"/>
              </a:ext>
            </a:extLst>
          </p:cNvPr>
          <p:cNvSpPr>
            <a:spLocks noGrp="1"/>
          </p:cNvSpPr>
          <p:nvPr>
            <p:ph type="sldNum" sz="quarter" idx="12"/>
          </p:nvPr>
        </p:nvSpPr>
        <p:spPr/>
        <p:txBody>
          <a:bodyPr/>
          <a:lstStyle/>
          <a:p>
            <a:fld id="{71DF1FF4-8DED-4A43-BE30-738998D3F214}" type="slidenum">
              <a:rPr kumimoji="1" lang="ja-JP" altLang="en-US" smtClean="0"/>
              <a:t>57</a:t>
            </a:fld>
            <a:endParaRPr kumimoji="1" lang="ja-JP" altLang="en-US"/>
          </a:p>
        </p:txBody>
      </p:sp>
      <p:sp>
        <p:nvSpPr>
          <p:cNvPr id="6" name="正方形/長方形 5">
            <a:extLst>
              <a:ext uri="{FF2B5EF4-FFF2-40B4-BE49-F238E27FC236}">
                <a16:creationId xmlns:a16="http://schemas.microsoft.com/office/drawing/2014/main" id="{EF2EDB76-ECEC-A947-98E1-6822C09E4198}"/>
              </a:ext>
            </a:extLst>
          </p:cNvPr>
          <p:cNvSpPr/>
          <p:nvPr/>
        </p:nvSpPr>
        <p:spPr>
          <a:xfrm>
            <a:off x="7653706" y="4949061"/>
            <a:ext cx="2492990" cy="369332"/>
          </a:xfrm>
          <a:prstGeom prst="rect">
            <a:avLst/>
          </a:prstGeom>
        </p:spPr>
        <p:txBody>
          <a:bodyPr wrap="none">
            <a:spAutoFit/>
          </a:bodyPr>
          <a:lstStyle/>
          <a:p>
            <a:r>
              <a:rPr lang="ja-JP" altLang="en-US"/>
              <a:t>一日当たり最大降水量</a:t>
            </a:r>
          </a:p>
        </p:txBody>
      </p:sp>
      <p:sp>
        <p:nvSpPr>
          <p:cNvPr id="7" name="テキスト ボックス 6">
            <a:extLst>
              <a:ext uri="{FF2B5EF4-FFF2-40B4-BE49-F238E27FC236}">
                <a16:creationId xmlns:a16="http://schemas.microsoft.com/office/drawing/2014/main" id="{33898081-0797-C74B-93E6-4F54F9EB62FC}"/>
              </a:ext>
            </a:extLst>
          </p:cNvPr>
          <p:cNvSpPr txBox="1"/>
          <p:nvPr/>
        </p:nvSpPr>
        <p:spPr>
          <a:xfrm>
            <a:off x="581085" y="1609939"/>
            <a:ext cx="1107996" cy="369332"/>
          </a:xfrm>
          <a:prstGeom prst="rect">
            <a:avLst/>
          </a:prstGeom>
          <a:noFill/>
        </p:spPr>
        <p:txBody>
          <a:bodyPr wrap="none" rtlCol="0">
            <a:spAutoFit/>
          </a:bodyPr>
          <a:lstStyle/>
          <a:p>
            <a:r>
              <a:rPr kumimoji="1" lang="ja-JP" altLang="en-US"/>
              <a:t>累積密度</a:t>
            </a:r>
          </a:p>
        </p:txBody>
      </p:sp>
      <p:pic>
        <p:nvPicPr>
          <p:cNvPr id="9" name="図 8">
            <a:extLst>
              <a:ext uri="{FF2B5EF4-FFF2-40B4-BE49-F238E27FC236}">
                <a16:creationId xmlns:a16="http://schemas.microsoft.com/office/drawing/2014/main" id="{D603AA1A-608D-224B-8D24-E7B076982281}"/>
              </a:ext>
            </a:extLst>
          </p:cNvPr>
          <p:cNvPicPr>
            <a:picLocks noChangeAspect="1"/>
          </p:cNvPicPr>
          <p:nvPr/>
        </p:nvPicPr>
        <p:blipFill>
          <a:blip r:embed="rId2"/>
          <a:stretch>
            <a:fillRect/>
          </a:stretch>
        </p:blipFill>
        <p:spPr>
          <a:xfrm>
            <a:off x="1938107" y="1586002"/>
            <a:ext cx="5425799" cy="3993388"/>
          </a:xfrm>
          <a:prstGeom prst="rect">
            <a:avLst/>
          </a:prstGeom>
        </p:spPr>
      </p:pic>
      <p:sp>
        <p:nvSpPr>
          <p:cNvPr id="10" name="正方形/長方形 9">
            <a:extLst>
              <a:ext uri="{FF2B5EF4-FFF2-40B4-BE49-F238E27FC236}">
                <a16:creationId xmlns:a16="http://schemas.microsoft.com/office/drawing/2014/main" id="{D27CCD9F-10A8-8246-8335-4F149B8083B3}"/>
              </a:ext>
            </a:extLst>
          </p:cNvPr>
          <p:cNvSpPr/>
          <p:nvPr/>
        </p:nvSpPr>
        <p:spPr>
          <a:xfrm>
            <a:off x="197649" y="5997653"/>
            <a:ext cx="9949047" cy="646331"/>
          </a:xfrm>
          <a:prstGeom prst="rect">
            <a:avLst/>
          </a:prstGeom>
        </p:spPr>
        <p:txBody>
          <a:bodyPr wrap="square">
            <a:spAutoFit/>
          </a:bodyPr>
          <a:lstStyle/>
          <a:p>
            <a:r>
              <a:rPr lang="en" altLang="ja-JP" dirty="0"/>
              <a:t>Rainfall Frequency Analysis using Order  Statistics Approach of Extreme Value Distributions </a:t>
            </a:r>
          </a:p>
          <a:p>
            <a:r>
              <a:rPr lang="ja-JP" altLang="en-US">
                <a:hlinkClick r:id="rId3"/>
              </a:rPr>
              <a:t>http://www.internationaljournalssrg.org/IJCE/2014/Volume1-Issue4/IJCE-V1I4P102.pdf</a:t>
            </a:r>
            <a:endParaRPr lang="en-US" altLang="ja-JP" dirty="0"/>
          </a:p>
        </p:txBody>
      </p:sp>
    </p:spTree>
    <p:extLst>
      <p:ext uri="{BB962C8B-B14F-4D97-AF65-F5344CB8AC3E}">
        <p14:creationId xmlns:p14="http://schemas.microsoft.com/office/powerpoint/2010/main" val="146765669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DB9F943-FBD6-684D-850F-594D3E9E86D0}"/>
              </a:ext>
            </a:extLst>
          </p:cNvPr>
          <p:cNvSpPr>
            <a:spLocks noGrp="1"/>
          </p:cNvSpPr>
          <p:nvPr>
            <p:ph type="title"/>
          </p:nvPr>
        </p:nvSpPr>
        <p:spPr/>
        <p:txBody>
          <a:bodyPr/>
          <a:lstStyle/>
          <a:p>
            <a:r>
              <a:rPr lang="ja-JP" altLang="en-US"/>
              <a:t>フレシェ分布の累積分布関数</a:t>
            </a:r>
            <a:endParaRPr kumimoji="1" lang="ja-JP" altLang="en-US"/>
          </a:p>
        </p:txBody>
      </p:sp>
      <p:sp>
        <p:nvSpPr>
          <p:cNvPr id="3" name="コンテンツ プレースホルダー 2">
            <a:extLst>
              <a:ext uri="{FF2B5EF4-FFF2-40B4-BE49-F238E27FC236}">
                <a16:creationId xmlns:a16="http://schemas.microsoft.com/office/drawing/2014/main" id="{37E1F8D4-2826-2846-9E8B-58D77BC316A9}"/>
              </a:ext>
            </a:extLst>
          </p:cNvPr>
          <p:cNvSpPr>
            <a:spLocks noGrp="1"/>
          </p:cNvSpPr>
          <p:nvPr>
            <p:ph idx="1"/>
          </p:nvPr>
        </p:nvSpPr>
        <p:spPr/>
        <p:txBody>
          <a:bodyPr/>
          <a:lstStyle/>
          <a:p>
            <a:r>
              <a:rPr lang="ja-JP" altLang="en-US"/>
              <a:t>フレシェ分布の累積分布関数</a:t>
            </a:r>
            <a:endParaRPr lang="en-US" altLang="ja-JP" dirty="0"/>
          </a:p>
          <a:p>
            <a:endParaRPr lang="en-US" altLang="ja-JP" dirty="0"/>
          </a:p>
          <a:p>
            <a:endParaRPr lang="en-US" altLang="ja-JP" dirty="0"/>
          </a:p>
          <a:p>
            <a:pPr lvl="1"/>
            <a:r>
              <a:rPr lang="ja-JP" altLang="en-US"/>
              <a:t>形状パラメータ</a:t>
            </a:r>
            <a:r>
              <a:rPr lang="en-US" altLang="ja-JP" dirty="0"/>
              <a:t>α&gt;0</a:t>
            </a:r>
          </a:p>
          <a:p>
            <a:r>
              <a:rPr lang="ja-JP" altLang="en-US"/>
              <a:t>フレシェ分布は、長いべき乗則の裾を持つ。</a:t>
            </a:r>
            <a:r>
              <a:rPr lang="en-US" altLang="ja-JP" dirty="0"/>
              <a:t>1</a:t>
            </a:r>
            <a:r>
              <a:rPr lang="ja-JP" altLang="en-US"/>
              <a:t>に収束するのが緩やかである。</a:t>
            </a:r>
            <a:endParaRPr lang="en-US" altLang="ja-JP" dirty="0"/>
          </a:p>
          <a:p>
            <a:r>
              <a:rPr lang="ja-JP" altLang="en-US"/>
              <a:t>フレシェ分布の確率密度関数</a:t>
            </a:r>
            <a:endParaRPr lang="en-US" altLang="ja-JP" dirty="0"/>
          </a:p>
          <a:p>
            <a:pPr marL="0" indent="0">
              <a:buNone/>
            </a:pPr>
            <a:endParaRPr lang="en-US" altLang="ja-JP" dirty="0"/>
          </a:p>
        </p:txBody>
      </p:sp>
      <p:sp>
        <p:nvSpPr>
          <p:cNvPr id="4" name="スライド番号プレースホルダー 3">
            <a:extLst>
              <a:ext uri="{FF2B5EF4-FFF2-40B4-BE49-F238E27FC236}">
                <a16:creationId xmlns:a16="http://schemas.microsoft.com/office/drawing/2014/main" id="{89F4F137-44CB-2B4F-A560-5894A70D60CA}"/>
              </a:ext>
            </a:extLst>
          </p:cNvPr>
          <p:cNvSpPr>
            <a:spLocks noGrp="1"/>
          </p:cNvSpPr>
          <p:nvPr>
            <p:ph type="sldNum" sz="quarter" idx="12"/>
          </p:nvPr>
        </p:nvSpPr>
        <p:spPr/>
        <p:txBody>
          <a:bodyPr/>
          <a:lstStyle/>
          <a:p>
            <a:fld id="{71DF1FF4-8DED-4A43-BE30-738998D3F214}" type="slidenum">
              <a:rPr kumimoji="1" lang="ja-JP" altLang="en-US" smtClean="0"/>
              <a:t>58</a:t>
            </a:fld>
            <a:endParaRPr kumimoji="1" lang="ja-JP" altLang="en-US"/>
          </a:p>
        </p:txBody>
      </p:sp>
      <p:pic>
        <p:nvPicPr>
          <p:cNvPr id="7" name="図 6">
            <a:extLst>
              <a:ext uri="{FF2B5EF4-FFF2-40B4-BE49-F238E27FC236}">
                <a16:creationId xmlns:a16="http://schemas.microsoft.com/office/drawing/2014/main" id="{7D3BF7FB-ABD3-194F-AAC5-3209D29A8888}"/>
              </a:ext>
            </a:extLst>
          </p:cNvPr>
          <p:cNvPicPr>
            <a:picLocks noChangeAspect="1"/>
          </p:cNvPicPr>
          <p:nvPr/>
        </p:nvPicPr>
        <p:blipFill>
          <a:blip r:embed="rId2"/>
          <a:stretch>
            <a:fillRect/>
          </a:stretch>
        </p:blipFill>
        <p:spPr>
          <a:xfrm>
            <a:off x="1742057" y="2253531"/>
            <a:ext cx="5740400" cy="901700"/>
          </a:xfrm>
          <a:prstGeom prst="rect">
            <a:avLst/>
          </a:prstGeom>
        </p:spPr>
      </p:pic>
      <p:pic>
        <p:nvPicPr>
          <p:cNvPr id="5" name="図 4">
            <a:extLst>
              <a:ext uri="{FF2B5EF4-FFF2-40B4-BE49-F238E27FC236}">
                <a16:creationId xmlns:a16="http://schemas.microsoft.com/office/drawing/2014/main" id="{DBC357F0-1154-DB42-BA32-D715EC63A901}"/>
              </a:ext>
            </a:extLst>
          </p:cNvPr>
          <p:cNvPicPr>
            <a:picLocks noChangeAspect="1"/>
          </p:cNvPicPr>
          <p:nvPr/>
        </p:nvPicPr>
        <p:blipFill>
          <a:blip r:embed="rId3"/>
          <a:stretch>
            <a:fillRect/>
          </a:stretch>
        </p:blipFill>
        <p:spPr>
          <a:xfrm>
            <a:off x="2040965" y="5193493"/>
            <a:ext cx="5602857" cy="1162857"/>
          </a:xfrm>
          <a:prstGeom prst="rect">
            <a:avLst/>
          </a:prstGeom>
        </p:spPr>
      </p:pic>
      <p:pic>
        <p:nvPicPr>
          <p:cNvPr id="6" name="図 5">
            <a:extLst>
              <a:ext uri="{FF2B5EF4-FFF2-40B4-BE49-F238E27FC236}">
                <a16:creationId xmlns:a16="http://schemas.microsoft.com/office/drawing/2014/main" id="{8D75EF8F-56F3-FF4E-A565-61FEF78C002C}"/>
              </a:ext>
            </a:extLst>
          </p:cNvPr>
          <p:cNvPicPr>
            <a:picLocks noChangeAspect="1"/>
          </p:cNvPicPr>
          <p:nvPr/>
        </p:nvPicPr>
        <p:blipFill>
          <a:blip r:embed="rId4"/>
          <a:stretch>
            <a:fillRect/>
          </a:stretch>
        </p:blipFill>
        <p:spPr>
          <a:xfrm>
            <a:off x="8386314" y="1261864"/>
            <a:ext cx="3487644" cy="1036117"/>
          </a:xfrm>
          <a:prstGeom prst="rect">
            <a:avLst/>
          </a:prstGeom>
          <a:ln w="28575">
            <a:solidFill>
              <a:schemeClr val="tx1"/>
            </a:solidFill>
          </a:ln>
        </p:spPr>
      </p:pic>
      <p:cxnSp>
        <p:nvCxnSpPr>
          <p:cNvPr id="9" name="直線矢印コネクタ 8">
            <a:extLst>
              <a:ext uri="{FF2B5EF4-FFF2-40B4-BE49-F238E27FC236}">
                <a16:creationId xmlns:a16="http://schemas.microsoft.com/office/drawing/2014/main" id="{8AF1D5A7-4236-7444-B6F4-CEDEED83990E}"/>
              </a:ext>
            </a:extLst>
          </p:cNvPr>
          <p:cNvCxnSpPr>
            <a:cxnSpLocks/>
          </p:cNvCxnSpPr>
          <p:nvPr/>
        </p:nvCxnSpPr>
        <p:spPr>
          <a:xfrm flipV="1">
            <a:off x="6787785" y="1690688"/>
            <a:ext cx="1389343" cy="607293"/>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 name="テキスト ボックス 9">
            <a:extLst>
              <a:ext uri="{FF2B5EF4-FFF2-40B4-BE49-F238E27FC236}">
                <a16:creationId xmlns:a16="http://schemas.microsoft.com/office/drawing/2014/main" id="{CA02D86D-F439-F847-9445-EA804910CF56}"/>
              </a:ext>
            </a:extLst>
          </p:cNvPr>
          <p:cNvSpPr txBox="1"/>
          <p:nvPr/>
        </p:nvSpPr>
        <p:spPr>
          <a:xfrm>
            <a:off x="9054353" y="896471"/>
            <a:ext cx="2876108" cy="369332"/>
          </a:xfrm>
          <a:prstGeom prst="rect">
            <a:avLst/>
          </a:prstGeom>
          <a:noFill/>
        </p:spPr>
        <p:txBody>
          <a:bodyPr wrap="none" rtlCol="0">
            <a:spAutoFit/>
          </a:bodyPr>
          <a:lstStyle/>
          <a:p>
            <a:r>
              <a:rPr kumimoji="1" lang="en-US" altLang="ja-JP" dirty="0"/>
              <a:t>Eaton and </a:t>
            </a:r>
            <a:r>
              <a:rPr kumimoji="1" lang="en-US" altLang="ja-JP" dirty="0" err="1"/>
              <a:t>Kortum</a:t>
            </a:r>
            <a:r>
              <a:rPr kumimoji="1" lang="en-US" altLang="ja-JP" dirty="0"/>
              <a:t> (2002)</a:t>
            </a:r>
            <a:endParaRPr kumimoji="1" lang="ja-JP" altLang="en-US"/>
          </a:p>
        </p:txBody>
      </p:sp>
    </p:spTree>
    <p:extLst>
      <p:ext uri="{BB962C8B-B14F-4D97-AF65-F5344CB8AC3E}">
        <p14:creationId xmlns:p14="http://schemas.microsoft.com/office/powerpoint/2010/main" val="208521082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119575-593B-8043-BAEB-B7517CE350E9}"/>
              </a:ext>
            </a:extLst>
          </p:cNvPr>
          <p:cNvSpPr>
            <a:spLocks noGrp="1"/>
          </p:cNvSpPr>
          <p:nvPr>
            <p:ph type="title"/>
          </p:nvPr>
        </p:nvSpPr>
        <p:spPr/>
        <p:txBody>
          <a:bodyPr/>
          <a:lstStyle/>
          <a:p>
            <a:r>
              <a:rPr lang="ja-JP" altLang="en-US"/>
              <a:t>フレシェ分布の期待値・分散</a:t>
            </a:r>
            <a:endParaRPr kumimoji="1" lang="ja-JP" altLang="en-US"/>
          </a:p>
        </p:txBody>
      </p:sp>
      <p:sp>
        <p:nvSpPr>
          <p:cNvPr id="3" name="コンテンツ プレースホルダー 2">
            <a:extLst>
              <a:ext uri="{FF2B5EF4-FFF2-40B4-BE49-F238E27FC236}">
                <a16:creationId xmlns:a16="http://schemas.microsoft.com/office/drawing/2014/main" id="{149C57A0-A895-C949-8DA7-E90697216D83}"/>
              </a:ext>
            </a:extLst>
          </p:cNvPr>
          <p:cNvSpPr>
            <a:spLocks noGrp="1"/>
          </p:cNvSpPr>
          <p:nvPr>
            <p:ph idx="1"/>
          </p:nvPr>
        </p:nvSpPr>
        <p:spPr/>
        <p:txBody>
          <a:bodyPr/>
          <a:lstStyle/>
          <a:p>
            <a:r>
              <a:rPr lang="ja-JP" altLang="en-US"/>
              <a:t>期待値</a:t>
            </a:r>
            <a:endParaRPr kumimoji="1" lang="en-US" altLang="ja-JP" dirty="0"/>
          </a:p>
          <a:p>
            <a:endParaRPr lang="en-US" altLang="ja-JP" dirty="0"/>
          </a:p>
          <a:p>
            <a:endParaRPr kumimoji="1" lang="en-US" altLang="ja-JP" dirty="0"/>
          </a:p>
          <a:p>
            <a:endParaRPr kumimoji="1" lang="en-US" altLang="ja-JP" dirty="0"/>
          </a:p>
          <a:p>
            <a:r>
              <a:rPr lang="ja-JP" altLang="en-US"/>
              <a:t>分散</a:t>
            </a:r>
            <a:endParaRPr kumimoji="1" lang="ja-JP" altLang="en-US"/>
          </a:p>
        </p:txBody>
      </p:sp>
      <p:sp>
        <p:nvSpPr>
          <p:cNvPr id="4" name="スライド番号プレースホルダー 3">
            <a:extLst>
              <a:ext uri="{FF2B5EF4-FFF2-40B4-BE49-F238E27FC236}">
                <a16:creationId xmlns:a16="http://schemas.microsoft.com/office/drawing/2014/main" id="{952D7E4D-9394-8B4B-A75E-A4C0B9D677AD}"/>
              </a:ext>
            </a:extLst>
          </p:cNvPr>
          <p:cNvSpPr>
            <a:spLocks noGrp="1"/>
          </p:cNvSpPr>
          <p:nvPr>
            <p:ph type="sldNum" sz="quarter" idx="12"/>
          </p:nvPr>
        </p:nvSpPr>
        <p:spPr/>
        <p:txBody>
          <a:bodyPr/>
          <a:lstStyle/>
          <a:p>
            <a:fld id="{71DF1FF4-8DED-4A43-BE30-738998D3F214}" type="slidenum">
              <a:rPr kumimoji="1" lang="ja-JP" altLang="en-US" smtClean="0"/>
              <a:t>59</a:t>
            </a:fld>
            <a:endParaRPr kumimoji="1" lang="ja-JP" altLang="en-US"/>
          </a:p>
        </p:txBody>
      </p:sp>
      <p:pic>
        <p:nvPicPr>
          <p:cNvPr id="7" name="図 6">
            <a:extLst>
              <a:ext uri="{FF2B5EF4-FFF2-40B4-BE49-F238E27FC236}">
                <a16:creationId xmlns:a16="http://schemas.microsoft.com/office/drawing/2014/main" id="{11CB122B-AF52-094D-A392-F2AA9084A619}"/>
              </a:ext>
            </a:extLst>
          </p:cNvPr>
          <p:cNvPicPr>
            <a:picLocks noChangeAspect="1"/>
          </p:cNvPicPr>
          <p:nvPr/>
        </p:nvPicPr>
        <p:blipFill>
          <a:blip r:embed="rId2"/>
          <a:stretch>
            <a:fillRect/>
          </a:stretch>
        </p:blipFill>
        <p:spPr>
          <a:xfrm>
            <a:off x="3387538" y="1825625"/>
            <a:ext cx="3695700" cy="1016000"/>
          </a:xfrm>
          <a:prstGeom prst="rect">
            <a:avLst/>
          </a:prstGeom>
        </p:spPr>
      </p:pic>
      <p:pic>
        <p:nvPicPr>
          <p:cNvPr id="8" name="図 7">
            <a:extLst>
              <a:ext uri="{FF2B5EF4-FFF2-40B4-BE49-F238E27FC236}">
                <a16:creationId xmlns:a16="http://schemas.microsoft.com/office/drawing/2014/main" id="{BAFDACF5-338A-4845-A8BB-0B8093F0A194}"/>
              </a:ext>
            </a:extLst>
          </p:cNvPr>
          <p:cNvPicPr>
            <a:picLocks noChangeAspect="1"/>
          </p:cNvPicPr>
          <p:nvPr/>
        </p:nvPicPr>
        <p:blipFill>
          <a:blip r:embed="rId3"/>
          <a:stretch>
            <a:fillRect/>
          </a:stretch>
        </p:blipFill>
        <p:spPr>
          <a:xfrm>
            <a:off x="2106010" y="4758504"/>
            <a:ext cx="9029700" cy="1308100"/>
          </a:xfrm>
          <a:prstGeom prst="rect">
            <a:avLst/>
          </a:prstGeom>
        </p:spPr>
      </p:pic>
    </p:spTree>
    <p:extLst>
      <p:ext uri="{BB962C8B-B14F-4D97-AF65-F5344CB8AC3E}">
        <p14:creationId xmlns:p14="http://schemas.microsoft.com/office/powerpoint/2010/main" val="1924253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957503-FD67-CB45-B527-A71EFBDC57E5}"/>
              </a:ext>
            </a:extLst>
          </p:cNvPr>
          <p:cNvSpPr>
            <a:spLocks noGrp="1"/>
          </p:cNvSpPr>
          <p:nvPr>
            <p:ph type="title"/>
          </p:nvPr>
        </p:nvSpPr>
        <p:spPr/>
        <p:txBody>
          <a:bodyPr/>
          <a:lstStyle/>
          <a:p>
            <a:r>
              <a:rPr kumimoji="1" lang="ja-JP" altLang="en-US"/>
              <a:t>モデルの推定</a:t>
            </a:r>
          </a:p>
        </p:txBody>
      </p:sp>
      <p:sp>
        <p:nvSpPr>
          <p:cNvPr id="3" name="コンテンツ プレースホルダー 2">
            <a:extLst>
              <a:ext uri="{FF2B5EF4-FFF2-40B4-BE49-F238E27FC236}">
                <a16:creationId xmlns:a16="http://schemas.microsoft.com/office/drawing/2014/main" id="{FAE73887-6739-DE42-9C87-8B19CE251003}"/>
              </a:ext>
            </a:extLst>
          </p:cNvPr>
          <p:cNvSpPr>
            <a:spLocks noGrp="1"/>
          </p:cNvSpPr>
          <p:nvPr>
            <p:ph idx="1"/>
          </p:nvPr>
        </p:nvSpPr>
        <p:spPr/>
        <p:txBody>
          <a:bodyPr/>
          <a:lstStyle/>
          <a:p>
            <a:r>
              <a:rPr kumimoji="1" lang="en-US" altLang="ja-JP" dirty="0"/>
              <a:t>1990</a:t>
            </a:r>
            <a:r>
              <a:rPr kumimoji="1" lang="ja-JP" altLang="en-US"/>
              <a:t>年の</a:t>
            </a:r>
            <a:r>
              <a:rPr kumimoji="1" lang="en-US" altLang="ja-JP" dirty="0"/>
              <a:t>19</a:t>
            </a:r>
            <a:r>
              <a:rPr kumimoji="1" lang="ja-JP" altLang="en-US"/>
              <a:t>か国の</a:t>
            </a:r>
            <a:r>
              <a:rPr kumimoji="1" lang="en-US" altLang="ja-JP" dirty="0"/>
              <a:t>OECD</a:t>
            </a:r>
            <a:r>
              <a:rPr kumimoji="1" lang="ja-JP" altLang="en-US"/>
              <a:t>諸国の横断面の製造業の２国間貿易のデータを用いてモデルを推定する。</a:t>
            </a:r>
            <a:endParaRPr kumimoji="1" lang="en-US" altLang="ja-JP" dirty="0"/>
          </a:p>
          <a:p>
            <a:r>
              <a:rPr lang="ja-JP" altLang="en-US"/>
              <a:t>パラメータは、</a:t>
            </a:r>
            <a:r>
              <a:rPr lang="en-US" altLang="ja-JP" dirty="0"/>
              <a:t>(</a:t>
            </a:r>
            <a:r>
              <a:rPr lang="en-US" altLang="ja-JP" dirty="0" err="1"/>
              <a:t>i</a:t>
            </a:r>
            <a:r>
              <a:rPr lang="en-US" altLang="ja-JP" dirty="0"/>
              <a:t>) </a:t>
            </a:r>
            <a:r>
              <a:rPr lang="ja-JP" altLang="en-US"/>
              <a:t>絶対優位を決める各国の技術状態、</a:t>
            </a:r>
            <a:r>
              <a:rPr lang="en-US" altLang="ja-JP" dirty="0"/>
              <a:t>(ii) </a:t>
            </a:r>
            <a:r>
              <a:rPr lang="ja-JP" altLang="en-US"/>
              <a:t>比較優位を決める技術の異質性、</a:t>
            </a:r>
            <a:r>
              <a:rPr lang="en-US" altLang="ja-JP" dirty="0"/>
              <a:t>(iii) </a:t>
            </a:r>
            <a:r>
              <a:rPr lang="ja-JP" altLang="en-US"/>
              <a:t>地理的障壁、に対応する。</a:t>
            </a:r>
            <a:endParaRPr lang="en-US" altLang="ja-JP" dirty="0"/>
          </a:p>
          <a:p>
            <a:r>
              <a:rPr kumimoji="1" lang="ja-JP" altLang="en-US"/>
              <a:t>我々は、モデルから導き出される、貿易フロー・価格・地理・賃金についての様々な構造式を用いて、これらのパラメータを推定する幾つかの戦略を追求する。</a:t>
            </a:r>
          </a:p>
        </p:txBody>
      </p:sp>
      <p:sp>
        <p:nvSpPr>
          <p:cNvPr id="4" name="スライド番号プレースホルダー 3">
            <a:extLst>
              <a:ext uri="{FF2B5EF4-FFF2-40B4-BE49-F238E27FC236}">
                <a16:creationId xmlns:a16="http://schemas.microsoft.com/office/drawing/2014/main" id="{C6A4B502-C1DA-924F-B3CE-2DC938E3128D}"/>
              </a:ext>
            </a:extLst>
          </p:cNvPr>
          <p:cNvSpPr>
            <a:spLocks noGrp="1"/>
          </p:cNvSpPr>
          <p:nvPr>
            <p:ph type="sldNum" sz="quarter" idx="12"/>
          </p:nvPr>
        </p:nvSpPr>
        <p:spPr/>
        <p:txBody>
          <a:bodyPr/>
          <a:lstStyle/>
          <a:p>
            <a:fld id="{71DF1FF4-8DED-4A43-BE30-738998D3F214}" type="slidenum">
              <a:rPr kumimoji="1" lang="ja-JP" altLang="en-US" smtClean="0"/>
              <a:t>6</a:t>
            </a:fld>
            <a:endParaRPr kumimoji="1" lang="ja-JP" altLang="en-US"/>
          </a:p>
        </p:txBody>
      </p:sp>
    </p:spTree>
    <p:extLst>
      <p:ext uri="{BB962C8B-B14F-4D97-AF65-F5344CB8AC3E}">
        <p14:creationId xmlns:p14="http://schemas.microsoft.com/office/powerpoint/2010/main" val="82643288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8F14CB-41D3-FE44-B75B-CDE9720D3C58}"/>
              </a:ext>
            </a:extLst>
          </p:cNvPr>
          <p:cNvSpPr>
            <a:spLocks noGrp="1"/>
          </p:cNvSpPr>
          <p:nvPr>
            <p:ph type="title"/>
          </p:nvPr>
        </p:nvSpPr>
        <p:spPr/>
        <p:txBody>
          <a:bodyPr>
            <a:normAutofit/>
          </a:bodyPr>
          <a:lstStyle/>
          <a:p>
            <a:r>
              <a:rPr lang="ja-JP" altLang="en-US" sz="4000"/>
              <a:t>フレシェ分布の一般的な累積分布関数</a:t>
            </a:r>
            <a:endParaRPr kumimoji="1" lang="ja-JP" altLang="en-US" sz="4000"/>
          </a:p>
        </p:txBody>
      </p:sp>
      <p:sp>
        <p:nvSpPr>
          <p:cNvPr id="3" name="コンテンツ プレースホルダー 2">
            <a:extLst>
              <a:ext uri="{FF2B5EF4-FFF2-40B4-BE49-F238E27FC236}">
                <a16:creationId xmlns:a16="http://schemas.microsoft.com/office/drawing/2014/main" id="{1F46939F-F1C9-D443-BA55-428483659CCC}"/>
              </a:ext>
            </a:extLst>
          </p:cNvPr>
          <p:cNvSpPr>
            <a:spLocks noGrp="1"/>
          </p:cNvSpPr>
          <p:nvPr>
            <p:ph idx="1"/>
          </p:nvPr>
        </p:nvSpPr>
        <p:spPr/>
        <p:txBody>
          <a:bodyPr/>
          <a:lstStyle/>
          <a:p>
            <a:r>
              <a:rPr lang="ja-JP" altLang="en-US"/>
              <a:t>フレシェ分布の一般的な累積分布関数は、以下の通り。</a:t>
            </a:r>
            <a:endParaRPr lang="en-US" altLang="ja-JP" dirty="0"/>
          </a:p>
          <a:p>
            <a:pPr lvl="1"/>
            <a:r>
              <a:rPr lang="ja-JP" altLang="en-US"/>
              <a:t>形状パラメータ</a:t>
            </a:r>
            <a:r>
              <a:rPr lang="en-US" altLang="ja-JP" dirty="0"/>
              <a:t>α&gt;0</a:t>
            </a:r>
          </a:p>
          <a:p>
            <a:pPr lvl="1"/>
            <a:r>
              <a:rPr lang="ja-JP" altLang="en-US"/>
              <a:t>尺度パラメータ</a:t>
            </a:r>
            <a:r>
              <a:rPr lang="en-US" altLang="ja-JP" dirty="0"/>
              <a:t>s&gt;0</a:t>
            </a:r>
          </a:p>
          <a:p>
            <a:pPr lvl="1"/>
            <a:r>
              <a:rPr lang="ja-JP" altLang="en-US"/>
              <a:t>位置パラメータ</a:t>
            </a:r>
            <a:r>
              <a:rPr lang="en-US" altLang="ja-JP" dirty="0"/>
              <a:t>m</a:t>
            </a:r>
          </a:p>
          <a:p>
            <a:endParaRPr kumimoji="1" lang="ja-JP" altLang="en-US"/>
          </a:p>
        </p:txBody>
      </p:sp>
      <p:sp>
        <p:nvSpPr>
          <p:cNvPr id="4" name="スライド番号プレースホルダー 3">
            <a:extLst>
              <a:ext uri="{FF2B5EF4-FFF2-40B4-BE49-F238E27FC236}">
                <a16:creationId xmlns:a16="http://schemas.microsoft.com/office/drawing/2014/main" id="{81EA6436-8242-1A4E-A9F1-8372A39C5D78}"/>
              </a:ext>
            </a:extLst>
          </p:cNvPr>
          <p:cNvSpPr>
            <a:spLocks noGrp="1"/>
          </p:cNvSpPr>
          <p:nvPr>
            <p:ph type="sldNum" sz="quarter" idx="12"/>
          </p:nvPr>
        </p:nvSpPr>
        <p:spPr/>
        <p:txBody>
          <a:bodyPr/>
          <a:lstStyle/>
          <a:p>
            <a:fld id="{71DF1FF4-8DED-4A43-BE30-738998D3F214}" type="slidenum">
              <a:rPr kumimoji="1" lang="ja-JP" altLang="en-US" smtClean="0"/>
              <a:t>60</a:t>
            </a:fld>
            <a:endParaRPr kumimoji="1" lang="ja-JP" altLang="en-US"/>
          </a:p>
        </p:txBody>
      </p:sp>
      <p:pic>
        <p:nvPicPr>
          <p:cNvPr id="5" name="図 4">
            <a:extLst>
              <a:ext uri="{FF2B5EF4-FFF2-40B4-BE49-F238E27FC236}">
                <a16:creationId xmlns:a16="http://schemas.microsoft.com/office/drawing/2014/main" id="{70AA4B89-1D94-5347-835A-8B0328A464F0}"/>
              </a:ext>
            </a:extLst>
          </p:cNvPr>
          <p:cNvPicPr>
            <a:picLocks noChangeAspect="1"/>
          </p:cNvPicPr>
          <p:nvPr/>
        </p:nvPicPr>
        <p:blipFill>
          <a:blip r:embed="rId2"/>
          <a:stretch>
            <a:fillRect/>
          </a:stretch>
        </p:blipFill>
        <p:spPr>
          <a:xfrm>
            <a:off x="998508" y="3584275"/>
            <a:ext cx="8724900" cy="1244600"/>
          </a:xfrm>
          <a:prstGeom prst="rect">
            <a:avLst/>
          </a:prstGeom>
        </p:spPr>
      </p:pic>
    </p:spTree>
    <p:extLst>
      <p:ext uri="{BB962C8B-B14F-4D97-AF65-F5344CB8AC3E}">
        <p14:creationId xmlns:p14="http://schemas.microsoft.com/office/powerpoint/2010/main" val="379611930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4AEB2F5-405C-9B4D-86FF-289AFB52EC65}"/>
              </a:ext>
            </a:extLst>
          </p:cNvPr>
          <p:cNvSpPr>
            <a:spLocks noGrp="1"/>
          </p:cNvSpPr>
          <p:nvPr>
            <p:ph type="title"/>
          </p:nvPr>
        </p:nvSpPr>
        <p:spPr/>
        <p:txBody>
          <a:bodyPr/>
          <a:lstStyle/>
          <a:p>
            <a:r>
              <a:rPr kumimoji="1" lang="ja-JP" altLang="en-US"/>
              <a:t>補論：ガンマ関数</a:t>
            </a:r>
          </a:p>
        </p:txBody>
      </p:sp>
      <p:sp>
        <p:nvSpPr>
          <p:cNvPr id="3" name="テキスト プレースホルダー 2">
            <a:extLst>
              <a:ext uri="{FF2B5EF4-FFF2-40B4-BE49-F238E27FC236}">
                <a16:creationId xmlns:a16="http://schemas.microsoft.com/office/drawing/2014/main" id="{95F1CC19-7875-5D4D-A2FC-5B1CBFA853B7}"/>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B745FEDF-2B7A-9A4F-B93D-9C644496277A}"/>
              </a:ext>
            </a:extLst>
          </p:cNvPr>
          <p:cNvSpPr>
            <a:spLocks noGrp="1"/>
          </p:cNvSpPr>
          <p:nvPr>
            <p:ph type="sldNum" sz="quarter" idx="12"/>
          </p:nvPr>
        </p:nvSpPr>
        <p:spPr/>
        <p:txBody>
          <a:bodyPr/>
          <a:lstStyle/>
          <a:p>
            <a:fld id="{71DF1FF4-8DED-4A43-BE30-738998D3F214}" type="slidenum">
              <a:rPr kumimoji="1" lang="ja-JP" altLang="en-US" smtClean="0"/>
              <a:t>61</a:t>
            </a:fld>
            <a:endParaRPr kumimoji="1" lang="ja-JP" altLang="en-US"/>
          </a:p>
        </p:txBody>
      </p:sp>
    </p:spTree>
    <p:extLst>
      <p:ext uri="{BB962C8B-B14F-4D97-AF65-F5344CB8AC3E}">
        <p14:creationId xmlns:p14="http://schemas.microsoft.com/office/powerpoint/2010/main" val="2504968143"/>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60B768-ED65-EB4F-ABC4-863BC2DE2CDF}"/>
              </a:ext>
            </a:extLst>
          </p:cNvPr>
          <p:cNvSpPr>
            <a:spLocks noGrp="1"/>
          </p:cNvSpPr>
          <p:nvPr>
            <p:ph type="title"/>
          </p:nvPr>
        </p:nvSpPr>
        <p:spPr/>
        <p:txBody>
          <a:bodyPr/>
          <a:lstStyle/>
          <a:p>
            <a:r>
              <a:rPr kumimoji="1" lang="ja-JP" altLang="en-US"/>
              <a:t>ガンマ関数</a:t>
            </a:r>
          </a:p>
        </p:txBody>
      </p:sp>
      <p:sp>
        <p:nvSpPr>
          <p:cNvPr id="4" name="スライド番号プレースホルダー 3">
            <a:extLst>
              <a:ext uri="{FF2B5EF4-FFF2-40B4-BE49-F238E27FC236}">
                <a16:creationId xmlns:a16="http://schemas.microsoft.com/office/drawing/2014/main" id="{86607D26-2027-A745-BF0D-99030075A88D}"/>
              </a:ext>
            </a:extLst>
          </p:cNvPr>
          <p:cNvSpPr>
            <a:spLocks noGrp="1"/>
          </p:cNvSpPr>
          <p:nvPr>
            <p:ph type="sldNum" sz="quarter" idx="12"/>
          </p:nvPr>
        </p:nvSpPr>
        <p:spPr/>
        <p:txBody>
          <a:bodyPr/>
          <a:lstStyle/>
          <a:p>
            <a:fld id="{71DF1FF4-8DED-4A43-BE30-738998D3F214}" type="slidenum">
              <a:rPr kumimoji="1" lang="ja-JP" altLang="en-US" smtClean="0"/>
              <a:t>62</a:t>
            </a:fld>
            <a:endParaRPr kumimoji="1" lang="ja-JP" altLang="en-US"/>
          </a:p>
        </p:txBody>
      </p:sp>
      <p:sp>
        <p:nvSpPr>
          <p:cNvPr id="5" name="正方形/長方形 4">
            <a:extLst>
              <a:ext uri="{FF2B5EF4-FFF2-40B4-BE49-F238E27FC236}">
                <a16:creationId xmlns:a16="http://schemas.microsoft.com/office/drawing/2014/main" id="{5AF94D87-8F76-E445-ADF1-26ECEAE88979}"/>
              </a:ext>
            </a:extLst>
          </p:cNvPr>
          <p:cNvSpPr/>
          <p:nvPr/>
        </p:nvSpPr>
        <p:spPr>
          <a:xfrm>
            <a:off x="786494" y="1577693"/>
            <a:ext cx="10099284" cy="1077218"/>
          </a:xfrm>
          <a:prstGeom prst="rect">
            <a:avLst/>
          </a:prstGeom>
        </p:spPr>
        <p:txBody>
          <a:bodyPr wrap="square">
            <a:spAutoFit/>
          </a:bodyPr>
          <a:lstStyle/>
          <a:p>
            <a:r>
              <a:rPr lang="ja-JP" altLang="en-US" sz="3200">
                <a:solidFill>
                  <a:srgbClr val="333333"/>
                </a:solidFill>
                <a:latin typeface="Lucida Grande" panose="020B0600040502020204" pitchFamily="34" charset="0"/>
              </a:rPr>
              <a:t>ガンマ関数：階乗  </a:t>
            </a:r>
            <a:r>
              <a:rPr lang="en" altLang="ja-JP" sz="3200" dirty="0">
                <a:solidFill>
                  <a:srgbClr val="333333"/>
                </a:solidFill>
                <a:latin typeface="MathJax_Math-italic"/>
              </a:rPr>
              <a:t>n</a:t>
            </a:r>
            <a:r>
              <a:rPr lang="en" altLang="ja-JP" sz="3200" dirty="0">
                <a:solidFill>
                  <a:srgbClr val="333333"/>
                </a:solidFill>
                <a:latin typeface="MathJax_Main"/>
              </a:rPr>
              <a:t>!</a:t>
            </a:r>
            <a:r>
              <a:rPr lang="en" altLang="ja-JP" sz="3200" dirty="0">
                <a:solidFill>
                  <a:srgbClr val="333333"/>
                </a:solidFill>
                <a:latin typeface="Lucida Grande" panose="020B0600040502020204" pitchFamily="34" charset="0"/>
              </a:rPr>
              <a:t> </a:t>
            </a:r>
            <a:r>
              <a:rPr lang="ja-JP" altLang="en-US" sz="3200">
                <a:solidFill>
                  <a:srgbClr val="333333"/>
                </a:solidFill>
                <a:latin typeface="Lucida Grande" panose="020B0600040502020204" pitchFamily="34" charset="0"/>
              </a:rPr>
              <a:t>の </a:t>
            </a:r>
            <a:r>
              <a:rPr lang="en" altLang="ja-JP" sz="3200" dirty="0">
                <a:solidFill>
                  <a:srgbClr val="333333"/>
                </a:solidFill>
                <a:latin typeface="MathJax_Math-italic"/>
              </a:rPr>
              <a:t>n</a:t>
            </a:r>
            <a:r>
              <a:rPr lang="en" altLang="ja-JP" sz="3200" dirty="0">
                <a:solidFill>
                  <a:srgbClr val="333333"/>
                </a:solidFill>
                <a:latin typeface="Lucida Grande" panose="020B0600040502020204" pitchFamily="34" charset="0"/>
              </a:rPr>
              <a:t> </a:t>
            </a:r>
            <a:r>
              <a:rPr lang="ja-JP" altLang="en-US" sz="3200">
                <a:solidFill>
                  <a:srgbClr val="333333"/>
                </a:solidFill>
                <a:latin typeface="Lucida Grande" panose="020B0600040502020204" pitchFamily="34" charset="0"/>
              </a:rPr>
              <a:t>を正の整数でない部分にも定義できるように一般化した概念</a:t>
            </a:r>
            <a:endParaRPr lang="ja-JP" altLang="en-US" sz="3200"/>
          </a:p>
        </p:txBody>
      </p:sp>
      <p:pic>
        <p:nvPicPr>
          <p:cNvPr id="6" name="図 5">
            <a:extLst>
              <a:ext uri="{FF2B5EF4-FFF2-40B4-BE49-F238E27FC236}">
                <a16:creationId xmlns:a16="http://schemas.microsoft.com/office/drawing/2014/main" id="{D2E15B34-37A6-8F4D-AD9D-12EFE9516E12}"/>
              </a:ext>
            </a:extLst>
          </p:cNvPr>
          <p:cNvPicPr>
            <a:picLocks noChangeAspect="1"/>
          </p:cNvPicPr>
          <p:nvPr/>
        </p:nvPicPr>
        <p:blipFill>
          <a:blip r:embed="rId2"/>
          <a:stretch>
            <a:fillRect/>
          </a:stretch>
        </p:blipFill>
        <p:spPr>
          <a:xfrm>
            <a:off x="3104385" y="3093367"/>
            <a:ext cx="4948616" cy="1548224"/>
          </a:xfrm>
          <a:prstGeom prst="rect">
            <a:avLst/>
          </a:prstGeom>
        </p:spPr>
      </p:pic>
      <p:sp>
        <p:nvSpPr>
          <p:cNvPr id="7" name="テキスト ボックス 6">
            <a:extLst>
              <a:ext uri="{FF2B5EF4-FFF2-40B4-BE49-F238E27FC236}">
                <a16:creationId xmlns:a16="http://schemas.microsoft.com/office/drawing/2014/main" id="{BFD862F4-7570-A545-B550-706CBBE94033}"/>
              </a:ext>
            </a:extLst>
          </p:cNvPr>
          <p:cNvSpPr txBox="1"/>
          <p:nvPr/>
        </p:nvSpPr>
        <p:spPr>
          <a:xfrm>
            <a:off x="838200" y="3575091"/>
            <a:ext cx="2015359" cy="584775"/>
          </a:xfrm>
          <a:prstGeom prst="rect">
            <a:avLst/>
          </a:prstGeom>
          <a:noFill/>
        </p:spPr>
        <p:txBody>
          <a:bodyPr wrap="square" rtlCol="0">
            <a:spAutoFit/>
          </a:bodyPr>
          <a:lstStyle/>
          <a:p>
            <a:r>
              <a:rPr kumimoji="1" lang="ja-JP" altLang="en-US" sz="3200"/>
              <a:t>＜定義＞</a:t>
            </a:r>
          </a:p>
        </p:txBody>
      </p:sp>
      <p:sp>
        <p:nvSpPr>
          <p:cNvPr id="8" name="正方形/長方形 7">
            <a:extLst>
              <a:ext uri="{FF2B5EF4-FFF2-40B4-BE49-F238E27FC236}">
                <a16:creationId xmlns:a16="http://schemas.microsoft.com/office/drawing/2014/main" id="{C4A3D152-D06A-B64E-8814-0D1DA767F0BC}"/>
              </a:ext>
            </a:extLst>
          </p:cNvPr>
          <p:cNvSpPr/>
          <p:nvPr/>
        </p:nvSpPr>
        <p:spPr>
          <a:xfrm>
            <a:off x="1866786" y="5293791"/>
            <a:ext cx="4229214" cy="369332"/>
          </a:xfrm>
          <a:prstGeom prst="rect">
            <a:avLst/>
          </a:prstGeom>
        </p:spPr>
        <p:txBody>
          <a:bodyPr wrap="square">
            <a:spAutoFit/>
          </a:bodyPr>
          <a:lstStyle/>
          <a:p>
            <a:r>
              <a:rPr lang="ja-JP" altLang="en-US">
                <a:hlinkClick r:id="rId3"/>
              </a:rPr>
              <a:t>https://mathtrain.jp/gamma</a:t>
            </a:r>
            <a:endParaRPr lang="en-US" altLang="ja-JP" dirty="0"/>
          </a:p>
        </p:txBody>
      </p:sp>
    </p:spTree>
    <p:extLst>
      <p:ext uri="{BB962C8B-B14F-4D97-AF65-F5344CB8AC3E}">
        <p14:creationId xmlns:p14="http://schemas.microsoft.com/office/powerpoint/2010/main" val="715514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599B7-6A47-ED48-BAA1-4E7386910A70}"/>
              </a:ext>
            </a:extLst>
          </p:cNvPr>
          <p:cNvSpPr>
            <a:spLocks noGrp="1"/>
          </p:cNvSpPr>
          <p:nvPr>
            <p:ph type="title"/>
          </p:nvPr>
        </p:nvSpPr>
        <p:spPr/>
        <p:txBody>
          <a:bodyPr/>
          <a:lstStyle/>
          <a:p>
            <a:r>
              <a:rPr lang="ja-JP" altLang="en-US"/>
              <a:t>反実仮想の状況</a:t>
            </a:r>
            <a:r>
              <a:rPr lang="en-US" altLang="ja-JP" dirty="0"/>
              <a:t>(</a:t>
            </a:r>
            <a:r>
              <a:rPr lang="en-US" altLang="ja-JP" dirty="0" err="1"/>
              <a:t>i</a:t>
            </a:r>
            <a:r>
              <a:rPr lang="en-US" altLang="ja-JP" dirty="0"/>
              <a:t>)</a:t>
            </a:r>
            <a:r>
              <a:rPr lang="ja-JP" altLang="en-US"/>
              <a:t>貿易利益</a:t>
            </a:r>
            <a:endParaRPr kumimoji="1" lang="ja-JP" altLang="en-US"/>
          </a:p>
        </p:txBody>
      </p:sp>
      <p:sp>
        <p:nvSpPr>
          <p:cNvPr id="3" name="コンテンツ プレースホルダー 2">
            <a:extLst>
              <a:ext uri="{FF2B5EF4-FFF2-40B4-BE49-F238E27FC236}">
                <a16:creationId xmlns:a16="http://schemas.microsoft.com/office/drawing/2014/main" id="{E29CE20F-2458-D547-BFA2-34DCFA6BB8E1}"/>
              </a:ext>
            </a:extLst>
          </p:cNvPr>
          <p:cNvSpPr>
            <a:spLocks noGrp="1"/>
          </p:cNvSpPr>
          <p:nvPr>
            <p:ph idx="1"/>
          </p:nvPr>
        </p:nvSpPr>
        <p:spPr/>
        <p:txBody>
          <a:bodyPr>
            <a:normAutofit/>
          </a:bodyPr>
          <a:lstStyle/>
          <a:p>
            <a:r>
              <a:rPr kumimoji="1" lang="ja-JP" altLang="en-US"/>
              <a:t>パラメータの推定値は、</a:t>
            </a:r>
            <a:r>
              <a:rPr lang="ja-JP" altLang="en-US"/>
              <a:t>反実仮想の状況を数値的に探索する為に、</a:t>
            </a:r>
            <a:r>
              <a:rPr kumimoji="1" lang="ja-JP" altLang="en-US"/>
              <a:t>モデルの一般均衡を数量化することを可能にする。</a:t>
            </a:r>
            <a:endParaRPr kumimoji="1" lang="en-US" altLang="ja-JP" dirty="0"/>
          </a:p>
          <a:p>
            <a:endParaRPr kumimoji="1" lang="en-US" altLang="ja-JP" dirty="0"/>
          </a:p>
          <a:p>
            <a:pPr lvl="1"/>
            <a:r>
              <a:rPr lang="en-US" altLang="ja-JP" dirty="0"/>
              <a:t>(</a:t>
            </a:r>
            <a:r>
              <a:rPr lang="en-US" altLang="ja-JP" dirty="0" err="1"/>
              <a:t>i</a:t>
            </a:r>
            <a:r>
              <a:rPr lang="en-US" altLang="ja-JP" dirty="0"/>
              <a:t>) </a:t>
            </a:r>
            <a:r>
              <a:rPr lang="ja-JP" altLang="en-US"/>
              <a:t>我々は、製造業における貿易利益を探求する。驚くべきことではないが、多くの国が自由な国際貿易から便益を受ける。小さい国ほど便益が大きい。</a:t>
            </a:r>
            <a:endParaRPr lang="en-US" altLang="ja-JP" dirty="0"/>
          </a:p>
          <a:p>
            <a:pPr lvl="1"/>
            <a:r>
              <a:rPr lang="ja-JP" altLang="en-US"/>
              <a:t>地理的障壁がないゼロ重力の世界へと移行する利益に比べれば、製造業において閉鎖経済に移行する費用は控えめなものである。</a:t>
            </a:r>
            <a:endParaRPr lang="en-US" altLang="ja-JP" dirty="0"/>
          </a:p>
        </p:txBody>
      </p:sp>
      <p:sp>
        <p:nvSpPr>
          <p:cNvPr id="4" name="スライド番号プレースホルダー 3">
            <a:extLst>
              <a:ext uri="{FF2B5EF4-FFF2-40B4-BE49-F238E27FC236}">
                <a16:creationId xmlns:a16="http://schemas.microsoft.com/office/drawing/2014/main" id="{D8199935-6436-6144-8C32-BA1E7B4384E5}"/>
              </a:ext>
            </a:extLst>
          </p:cNvPr>
          <p:cNvSpPr>
            <a:spLocks noGrp="1"/>
          </p:cNvSpPr>
          <p:nvPr>
            <p:ph type="sldNum" sz="quarter" idx="12"/>
          </p:nvPr>
        </p:nvSpPr>
        <p:spPr/>
        <p:txBody>
          <a:bodyPr/>
          <a:lstStyle/>
          <a:p>
            <a:fld id="{71DF1FF4-8DED-4A43-BE30-738998D3F214}" type="slidenum">
              <a:rPr kumimoji="1" lang="ja-JP" altLang="en-US" smtClean="0"/>
              <a:t>7</a:t>
            </a:fld>
            <a:endParaRPr kumimoji="1" lang="ja-JP" altLang="en-US"/>
          </a:p>
        </p:txBody>
      </p:sp>
    </p:spTree>
    <p:extLst>
      <p:ext uri="{BB962C8B-B14F-4D97-AF65-F5344CB8AC3E}">
        <p14:creationId xmlns:p14="http://schemas.microsoft.com/office/powerpoint/2010/main" val="27487956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599B7-6A47-ED48-BAA1-4E7386910A70}"/>
              </a:ext>
            </a:extLst>
          </p:cNvPr>
          <p:cNvSpPr>
            <a:spLocks noGrp="1"/>
          </p:cNvSpPr>
          <p:nvPr>
            <p:ph type="title"/>
          </p:nvPr>
        </p:nvSpPr>
        <p:spPr/>
        <p:txBody>
          <a:bodyPr/>
          <a:lstStyle/>
          <a:p>
            <a:r>
              <a:rPr lang="ja-JP" altLang="en-US"/>
              <a:t>反実仮想の状況</a:t>
            </a:r>
            <a:r>
              <a:rPr lang="en-US" altLang="ja-JP" dirty="0"/>
              <a:t>(ii) </a:t>
            </a:r>
            <a:r>
              <a:rPr lang="ja-JP" altLang="en-US"/>
              <a:t>地理的障壁の低下</a:t>
            </a:r>
            <a:br>
              <a:rPr lang="en-US" altLang="ja-JP" dirty="0"/>
            </a:br>
            <a:r>
              <a:rPr lang="en-US" altLang="ja-JP" dirty="0"/>
              <a:t>(iii) </a:t>
            </a:r>
            <a:r>
              <a:rPr lang="ja-JP" altLang="en-US"/>
              <a:t>新技術の便益</a:t>
            </a:r>
            <a:endParaRPr kumimoji="1" lang="ja-JP" altLang="en-US"/>
          </a:p>
        </p:txBody>
      </p:sp>
      <p:sp>
        <p:nvSpPr>
          <p:cNvPr id="3" name="コンテンツ プレースホルダー 2">
            <a:extLst>
              <a:ext uri="{FF2B5EF4-FFF2-40B4-BE49-F238E27FC236}">
                <a16:creationId xmlns:a16="http://schemas.microsoft.com/office/drawing/2014/main" id="{E29CE20F-2458-D547-BFA2-34DCFA6BB8E1}"/>
              </a:ext>
            </a:extLst>
          </p:cNvPr>
          <p:cNvSpPr>
            <a:spLocks noGrp="1"/>
          </p:cNvSpPr>
          <p:nvPr>
            <p:ph idx="1"/>
          </p:nvPr>
        </p:nvSpPr>
        <p:spPr/>
        <p:txBody>
          <a:bodyPr>
            <a:normAutofit/>
          </a:bodyPr>
          <a:lstStyle/>
          <a:p>
            <a:pPr lvl="1"/>
            <a:r>
              <a:rPr kumimoji="1" lang="en-US" altLang="ja-JP" dirty="0"/>
              <a:t>(ii) </a:t>
            </a:r>
            <a:r>
              <a:rPr kumimoji="1" lang="ja-JP" altLang="en-US"/>
              <a:t>我々は、いかに技術や地理が特化パターンを決めるのか検討する。地理的障壁が閉鎖経済のレベルから低下すれば、製造業は中間投入物が比較的安い大国に移転する。しかし、小国も中間財を安く買えるため、ある点でこのパターンは逆転する。</a:t>
            </a:r>
            <a:endParaRPr kumimoji="1" lang="en-US" altLang="ja-JP" dirty="0"/>
          </a:p>
          <a:p>
            <a:pPr lvl="1"/>
            <a:r>
              <a:rPr lang="ja-JP" altLang="en-US"/>
              <a:t>現在の水準からの地理的障壁の低下は、大国には不利に働き、小国には有利に働く。</a:t>
            </a:r>
            <a:endParaRPr lang="en-US" altLang="ja-JP" dirty="0"/>
          </a:p>
          <a:p>
            <a:pPr marL="457200" lvl="1" indent="0">
              <a:buNone/>
            </a:pPr>
            <a:endParaRPr lang="en-US" altLang="ja-JP" dirty="0"/>
          </a:p>
          <a:p>
            <a:pPr lvl="1"/>
            <a:r>
              <a:rPr kumimoji="1" lang="en-US" altLang="ja-JP" dirty="0"/>
              <a:t>(iii) </a:t>
            </a:r>
            <a:r>
              <a:rPr kumimoji="1" lang="ja-JP" altLang="en-US"/>
              <a:t>新技術の便益を広める際の貿易の役割を計算する。ある国の技術水準の向上は、ほとんどすべての国の厚生を上げる。しかし、利益の大きさは、技術源の国に近く、製造業を縮小する柔軟性を持つ国においてのみ</a:t>
            </a:r>
            <a:r>
              <a:rPr lang="ja-JP" altLang="en-US"/>
              <a:t>技術源の国に近いものとなる。</a:t>
            </a:r>
            <a:endParaRPr kumimoji="1" lang="ja-JP" altLang="en-US"/>
          </a:p>
        </p:txBody>
      </p:sp>
      <p:sp>
        <p:nvSpPr>
          <p:cNvPr id="4" name="スライド番号プレースホルダー 3">
            <a:extLst>
              <a:ext uri="{FF2B5EF4-FFF2-40B4-BE49-F238E27FC236}">
                <a16:creationId xmlns:a16="http://schemas.microsoft.com/office/drawing/2014/main" id="{D8199935-6436-6144-8C32-BA1E7B4384E5}"/>
              </a:ext>
            </a:extLst>
          </p:cNvPr>
          <p:cNvSpPr>
            <a:spLocks noGrp="1"/>
          </p:cNvSpPr>
          <p:nvPr>
            <p:ph type="sldNum" sz="quarter" idx="12"/>
          </p:nvPr>
        </p:nvSpPr>
        <p:spPr/>
        <p:txBody>
          <a:bodyPr/>
          <a:lstStyle/>
          <a:p>
            <a:fld id="{71DF1FF4-8DED-4A43-BE30-738998D3F214}" type="slidenum">
              <a:rPr kumimoji="1" lang="ja-JP" altLang="en-US" smtClean="0"/>
              <a:t>8</a:t>
            </a:fld>
            <a:endParaRPr kumimoji="1" lang="ja-JP" altLang="en-US"/>
          </a:p>
        </p:txBody>
      </p:sp>
    </p:spTree>
    <p:extLst>
      <p:ext uri="{BB962C8B-B14F-4D97-AF65-F5344CB8AC3E}">
        <p14:creationId xmlns:p14="http://schemas.microsoft.com/office/powerpoint/2010/main" val="22280170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55599B7-6A47-ED48-BAA1-4E7386910A70}"/>
              </a:ext>
            </a:extLst>
          </p:cNvPr>
          <p:cNvSpPr>
            <a:spLocks noGrp="1"/>
          </p:cNvSpPr>
          <p:nvPr>
            <p:ph type="title"/>
          </p:nvPr>
        </p:nvSpPr>
        <p:spPr/>
        <p:txBody>
          <a:bodyPr/>
          <a:lstStyle/>
          <a:p>
            <a:r>
              <a:rPr lang="ja-JP" altLang="en-US"/>
              <a:t>反実仮想の状況</a:t>
            </a:r>
            <a:r>
              <a:rPr lang="en-US" altLang="ja-JP" dirty="0"/>
              <a:t>(iv) </a:t>
            </a:r>
            <a:r>
              <a:rPr lang="ja-JP" altLang="en-US"/>
              <a:t>関税削減の結果</a:t>
            </a:r>
            <a:endParaRPr kumimoji="1" lang="ja-JP" altLang="en-US"/>
          </a:p>
        </p:txBody>
      </p:sp>
      <p:sp>
        <p:nvSpPr>
          <p:cNvPr id="3" name="コンテンツ プレースホルダー 2">
            <a:extLst>
              <a:ext uri="{FF2B5EF4-FFF2-40B4-BE49-F238E27FC236}">
                <a16:creationId xmlns:a16="http://schemas.microsoft.com/office/drawing/2014/main" id="{E29CE20F-2458-D547-BFA2-34DCFA6BB8E1}"/>
              </a:ext>
            </a:extLst>
          </p:cNvPr>
          <p:cNvSpPr>
            <a:spLocks noGrp="1"/>
          </p:cNvSpPr>
          <p:nvPr>
            <p:ph idx="1"/>
          </p:nvPr>
        </p:nvSpPr>
        <p:spPr/>
        <p:txBody>
          <a:bodyPr>
            <a:normAutofit/>
          </a:bodyPr>
          <a:lstStyle/>
          <a:p>
            <a:pPr lvl="1"/>
            <a:r>
              <a:rPr kumimoji="1" lang="en-US" altLang="ja-JP" dirty="0"/>
              <a:t>(iv) </a:t>
            </a:r>
            <a:r>
              <a:rPr kumimoji="1" lang="ja-JP" altLang="en-US"/>
              <a:t>関税削減の結果を分析する。ほとんどすべての国が自由貿易への多角的な移行により便益を受ける。しかし、米国は、関税を片務的に下げた場合、損失を被る。内部の労働のモビリティに依存して、欧州地域統合は、貿易転換を通じて潜在的に参加国に損失をもたらすか、あるいは交易条件の悪化を通じて非参加国に損失をもたらす。</a:t>
            </a:r>
            <a:endParaRPr kumimoji="1" lang="en-US" altLang="ja-JP" dirty="0"/>
          </a:p>
          <a:p>
            <a:pPr lvl="1"/>
            <a:endParaRPr lang="en-US" altLang="ja-JP" dirty="0"/>
          </a:p>
        </p:txBody>
      </p:sp>
      <p:sp>
        <p:nvSpPr>
          <p:cNvPr id="4" name="スライド番号プレースホルダー 3">
            <a:extLst>
              <a:ext uri="{FF2B5EF4-FFF2-40B4-BE49-F238E27FC236}">
                <a16:creationId xmlns:a16="http://schemas.microsoft.com/office/drawing/2014/main" id="{D8199935-6436-6144-8C32-BA1E7B4384E5}"/>
              </a:ext>
            </a:extLst>
          </p:cNvPr>
          <p:cNvSpPr>
            <a:spLocks noGrp="1"/>
          </p:cNvSpPr>
          <p:nvPr>
            <p:ph type="sldNum" sz="quarter" idx="12"/>
          </p:nvPr>
        </p:nvSpPr>
        <p:spPr/>
        <p:txBody>
          <a:bodyPr/>
          <a:lstStyle/>
          <a:p>
            <a:fld id="{71DF1FF4-8DED-4A43-BE30-738998D3F214}" type="slidenum">
              <a:rPr kumimoji="1" lang="ja-JP" altLang="en-US" smtClean="0"/>
              <a:t>9</a:t>
            </a:fld>
            <a:endParaRPr kumimoji="1" lang="ja-JP" altLang="en-US"/>
          </a:p>
        </p:txBody>
      </p:sp>
    </p:spTree>
    <p:extLst>
      <p:ext uri="{BB962C8B-B14F-4D97-AF65-F5344CB8AC3E}">
        <p14:creationId xmlns:p14="http://schemas.microsoft.com/office/powerpoint/2010/main" val="3713162700"/>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1962</TotalTime>
  <Words>3746</Words>
  <Application>Microsoft Macintosh PowerPoint</Application>
  <PresentationFormat>ワイド画面</PresentationFormat>
  <Paragraphs>395</Paragraphs>
  <Slides>62</Slides>
  <Notes>0</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62</vt:i4>
      </vt:variant>
    </vt:vector>
  </HeadingPairs>
  <TitlesOfParts>
    <vt:vector size="69" baseType="lpstr">
      <vt:lpstr>MathJax_Main</vt:lpstr>
      <vt:lpstr>MathJax_Math-italic</vt:lpstr>
      <vt:lpstr>游ゴシック</vt:lpstr>
      <vt:lpstr>游ゴシック Light</vt:lpstr>
      <vt:lpstr>Arial</vt:lpstr>
      <vt:lpstr>Lucida Grande</vt:lpstr>
      <vt:lpstr>Office テーマ</vt:lpstr>
      <vt:lpstr>技術、地理、貿易</vt:lpstr>
      <vt:lpstr>要旨</vt:lpstr>
      <vt:lpstr>1. 序論</vt:lpstr>
      <vt:lpstr>国際貿易のリカード・モデル</vt:lpstr>
      <vt:lpstr>多数国連続財リカード・モデル</vt:lpstr>
      <vt:lpstr>モデルの推定</vt:lpstr>
      <vt:lpstr>反実仮想の状況(i)貿易利益</vt:lpstr>
      <vt:lpstr>反実仮想の状況(ii) 地理的障壁の低下 (iii) 新技術の便益</vt:lpstr>
      <vt:lpstr>反実仮想の状況(iv) 関税削減の結果</vt:lpstr>
      <vt:lpstr>貿易の実証</vt:lpstr>
      <vt:lpstr>2. a model of technology, prices, and trade flows </vt:lpstr>
      <vt:lpstr>輸入価格決定</vt:lpstr>
      <vt:lpstr>CES目的関数</vt:lpstr>
      <vt:lpstr>2.1. Technology </vt:lpstr>
      <vt:lpstr>費用</vt:lpstr>
      <vt:lpstr>PowerPoint プレゼンテーション</vt:lpstr>
      <vt:lpstr>効率性zの分布</vt:lpstr>
      <vt:lpstr>分布パラメータの特性</vt:lpstr>
      <vt:lpstr>絶対優位と比較優位</vt:lpstr>
      <vt:lpstr>2.2. Prices </vt:lpstr>
      <vt:lpstr>PowerPoint プレゼンテーション</vt:lpstr>
      <vt:lpstr>PowerPoint プレゼンテーション</vt:lpstr>
      <vt:lpstr>価格分布の便利な3つの性質</vt:lpstr>
      <vt:lpstr>PowerPoint プレゼンテーション</vt:lpstr>
      <vt:lpstr>PowerPoint プレゼンテーション</vt:lpstr>
      <vt:lpstr>2.3. Trade Flows, and Gravity </vt:lpstr>
      <vt:lpstr>PowerPoint プレゼンテーション</vt:lpstr>
      <vt:lpstr>輸出額(国in)</vt:lpstr>
      <vt:lpstr>3. trade, geography, and prices: a first look </vt:lpstr>
      <vt:lpstr>比較優位パラメータの推定</vt:lpstr>
      <vt:lpstr>PowerPoint プレゼンテーション</vt:lpstr>
      <vt:lpstr>地理的障壁（輸送費）の計算</vt:lpstr>
      <vt:lpstr>PowerPoint プレゼンテーション</vt:lpstr>
      <vt:lpstr>Table2 の読み方</vt:lpstr>
      <vt:lpstr>PowerPoint プレゼンテーション</vt:lpstr>
      <vt:lpstr>比較優位パラメータθの推定</vt:lpstr>
      <vt:lpstr>4. Equilibrium input costs </vt:lpstr>
      <vt:lpstr>4.1. Production</vt:lpstr>
      <vt:lpstr>実質賃金</vt:lpstr>
      <vt:lpstr>実質賃金と貿易利益</vt:lpstr>
      <vt:lpstr>4.2. Price levels</vt:lpstr>
      <vt:lpstr>貿易シェア</vt:lpstr>
      <vt:lpstr>4.3. Labor-market equilibrium</vt:lpstr>
      <vt:lpstr>製造業への支出</vt:lpstr>
      <vt:lpstr>2つのケース </vt:lpstr>
      <vt:lpstr>PowerPoint プレゼンテーション</vt:lpstr>
      <vt:lpstr>4.4. Zero-Gravity and Autarky </vt:lpstr>
      <vt:lpstr>(1) 地理的な障壁なし</vt:lpstr>
      <vt:lpstr>PowerPoint プレゼンテーション</vt:lpstr>
      <vt:lpstr>労働者一人当たりの実質GDP （厚生指標）</vt:lpstr>
      <vt:lpstr>経済厚生の指標</vt:lpstr>
      <vt:lpstr>PowerPoint プレゼンテーション</vt:lpstr>
      <vt:lpstr>5. 貿易方程式の推定 estimating the trade equation</vt:lpstr>
      <vt:lpstr>5.1 Estimates with Source Effects </vt:lpstr>
      <vt:lpstr>補論：フレシェ分布</vt:lpstr>
      <vt:lpstr>フレシェ分布(Fréchet Distribution)</vt:lpstr>
      <vt:lpstr>例）一日当たり最大降水量の分布</vt:lpstr>
      <vt:lpstr>フレシェ分布の累積分布関数</vt:lpstr>
      <vt:lpstr>フレシェ分布の期待値・分散</vt:lpstr>
      <vt:lpstr>フレシェ分布の一般的な累積分布関数</vt:lpstr>
      <vt:lpstr>補論：ガンマ関数</vt:lpstr>
      <vt:lpstr>ガンマ関数</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技術、地理、貿易</dc:title>
  <dc:creator>田中鮎夢</dc:creator>
  <cp:lastModifiedBy>田中鮎夢</cp:lastModifiedBy>
  <cp:revision>323</cp:revision>
  <dcterms:created xsi:type="dcterms:W3CDTF">2019-08-19T14:05:30Z</dcterms:created>
  <dcterms:modified xsi:type="dcterms:W3CDTF">2019-09-25T07:52:28Z</dcterms:modified>
</cp:coreProperties>
</file>