
<file path=[Content_Types].xml><?xml version="1.0" encoding="utf-8"?>
<Types xmlns="http://schemas.openxmlformats.org/package/2006/content-types">
  <Default Extension="xml" ContentType="application/xml"/>
  <Default Extension="wmf" ContentType="image/x-wmf"/>
  <Default Extension="jpeg" ContentType="image/jpeg"/>
  <Default Extension="tiff" ContentType="image/tiff"/>
  <Default Extension="emf" ContentType="image/x-emf"/>
  <Default Extension="rels" ContentType="application/vnd.openxmlformats-package.relationships+xml"/>
  <Default Extension="vml" ContentType="application/vnd.openxmlformats-officedocument.vmlDrawing"/>
  <Default Extension="bin" ContentType="application/vnd.openxmlformats-officedocument.oleObject"/>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76" r:id="rId4"/>
    <p:sldId id="304" r:id="rId5"/>
    <p:sldId id="258" r:id="rId6"/>
    <p:sldId id="260" r:id="rId7"/>
    <p:sldId id="259" r:id="rId8"/>
    <p:sldId id="261" r:id="rId9"/>
    <p:sldId id="263" r:id="rId10"/>
    <p:sldId id="266" r:id="rId11"/>
    <p:sldId id="275" r:id="rId12"/>
    <p:sldId id="262" r:id="rId13"/>
    <p:sldId id="264" r:id="rId14"/>
    <p:sldId id="265" r:id="rId15"/>
    <p:sldId id="277" r:id="rId16"/>
    <p:sldId id="287" r:id="rId17"/>
    <p:sldId id="267" r:id="rId18"/>
    <p:sldId id="269" r:id="rId19"/>
    <p:sldId id="268" r:id="rId20"/>
    <p:sldId id="270" r:id="rId21"/>
    <p:sldId id="271" r:id="rId22"/>
    <p:sldId id="272" r:id="rId23"/>
    <p:sldId id="273" r:id="rId24"/>
    <p:sldId id="281" r:id="rId25"/>
    <p:sldId id="274" r:id="rId26"/>
    <p:sldId id="278" r:id="rId27"/>
    <p:sldId id="279" r:id="rId28"/>
    <p:sldId id="305" r:id="rId29"/>
    <p:sldId id="283" r:id="rId30"/>
    <p:sldId id="286" r:id="rId31"/>
    <p:sldId id="280" r:id="rId32"/>
    <p:sldId id="284" r:id="rId33"/>
    <p:sldId id="285" r:id="rId34"/>
    <p:sldId id="282" r:id="rId35"/>
    <p:sldId id="289" r:id="rId36"/>
    <p:sldId id="290" r:id="rId37"/>
    <p:sldId id="291" r:id="rId38"/>
    <p:sldId id="293" r:id="rId39"/>
    <p:sldId id="292" r:id="rId40"/>
    <p:sldId id="294" r:id="rId41"/>
    <p:sldId id="295" r:id="rId42"/>
    <p:sldId id="296" r:id="rId43"/>
    <p:sldId id="297" r:id="rId44"/>
    <p:sldId id="298" r:id="rId45"/>
    <p:sldId id="299" r:id="rId46"/>
    <p:sldId id="300" r:id="rId47"/>
    <p:sldId id="301" r:id="rId48"/>
    <p:sldId id="302" r:id="rId49"/>
    <p:sldId id="303" r:id="rId50"/>
    <p:sldId id="306" r:id="rId51"/>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20"/>
    <p:restoredTop sz="93955" autoAdjust="0"/>
  </p:normalViewPr>
  <p:slideViewPr>
    <p:cSldViewPr>
      <p:cViewPr varScale="1">
        <p:scale>
          <a:sx n="93" d="100"/>
          <a:sy n="93" d="100"/>
        </p:scale>
        <p:origin x="1088"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notesMaster" Target="notesMasters/notesMaster1.xml"/><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 Id="rId2" Type="http://schemas.openxmlformats.org/officeDocument/2006/relationships/image" Target="../media/image1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B0F3DA44-CCE8-444E-ADA0-CFA643E3F5BC}" type="datetimeFigureOut">
              <a:rPr kumimoji="1" lang="ja-JP" altLang="en-US" smtClean="0"/>
              <a:t>2017/12/5</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20BD8C93-D8EA-4329-94CC-472FFA516866}" type="slidenum">
              <a:rPr kumimoji="1" lang="ja-JP" altLang="en-US" smtClean="0"/>
              <a:t>‹#›</a:t>
            </a:fld>
            <a:endParaRPr kumimoji="1" lang="ja-JP" altLang="en-US"/>
          </a:p>
        </p:txBody>
      </p:sp>
    </p:spTree>
    <p:extLst>
      <p:ext uri="{BB962C8B-B14F-4D97-AF65-F5344CB8AC3E}">
        <p14:creationId xmlns:p14="http://schemas.microsoft.com/office/powerpoint/2010/main" val="277537233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20BD8C93-D8EA-4329-94CC-472FFA516866}" type="slidenum">
              <a:rPr kumimoji="1" lang="ja-JP" altLang="en-US" smtClean="0"/>
              <a:t>5</a:t>
            </a:fld>
            <a:endParaRPr kumimoji="1" lang="ja-JP" altLang="en-US"/>
          </a:p>
        </p:txBody>
      </p:sp>
    </p:spTree>
    <p:extLst>
      <p:ext uri="{BB962C8B-B14F-4D97-AF65-F5344CB8AC3E}">
        <p14:creationId xmlns:p14="http://schemas.microsoft.com/office/powerpoint/2010/main" val="4034377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293EFD06-D61E-4608-85F4-C26456B76526}" type="datetime1">
              <a:rPr kumimoji="1" lang="ja-JP" altLang="en-US" smtClean="0"/>
              <a:t>2017/12/5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B2CB2BD7-D4E2-4607-B2EE-016F26FA9413}" type="datetime1">
              <a:rPr kumimoji="1" lang="ja-JP" altLang="en-US" smtClean="0"/>
              <a:t>2017/12/5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24B32E2B-977D-4208-A017-F629933AB74E}" type="datetime1">
              <a:rPr kumimoji="1" lang="ja-JP" altLang="en-US" smtClean="0"/>
              <a:t>2017/12/5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BF7ED17B-31B9-4A5D-BEB5-F0701DD3125A}" type="datetime1">
              <a:rPr kumimoji="1" lang="ja-JP" altLang="en-US" smtClean="0"/>
              <a:t>2017/12/5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ACEC6F1F-F18F-411B-A8FE-84A2B77C6DEA}" type="datetime1">
              <a:rPr kumimoji="1" lang="ja-JP" altLang="en-US" smtClean="0"/>
              <a:t>2017/12/5</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5EEE4D14-424B-4277-A02A-51F5A1C4FBBE}" type="datetime1">
              <a:rPr kumimoji="1" lang="ja-JP" altLang="en-US" smtClean="0"/>
              <a:t>2017/12/5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292335FC-2508-4F22-B5FE-B0744C4A09CD}" type="datetime1">
              <a:rPr kumimoji="1" lang="ja-JP" altLang="en-US" smtClean="0"/>
              <a:t>2017/12/5</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9CB4E7A5-046D-4751-AF6B-F4B3CB618F5A}" type="datetime1">
              <a:rPr kumimoji="1" lang="ja-JP" altLang="en-US" smtClean="0"/>
              <a:t>2017/12/5</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8933EE32-D2B7-4076-A957-F0B392C0D8A2}" type="datetime1">
              <a:rPr kumimoji="1" lang="ja-JP" altLang="en-US" smtClean="0"/>
              <a:t>2017/12/5</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F5A1F64C-894C-4E7D-ACE6-128270EE973B}" type="datetime1">
              <a:rPr kumimoji="1" lang="ja-JP" altLang="en-US" smtClean="0"/>
              <a:t>2017/12/5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7FDC09F0-30D6-47FD-8F2D-6F19604ADA4F}" type="datetime1">
              <a:rPr kumimoji="1" lang="ja-JP" altLang="en-US" smtClean="0"/>
              <a:t>2017/12/5</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47788D-98DB-42ED-916A-D7B097D0FF90}" type="datetime1">
              <a:rPr kumimoji="1" lang="ja-JP" altLang="en-US" smtClean="0"/>
              <a:t>2017/12/5</a:t>
            </a:fld>
            <a:endParaRPr kumimoji="1" lang="ja-JP" altLang="en-US"/>
          </a:p>
        </p:txBody>
      </p:sp>
      <p:sp>
        <p:nvSpPr>
          <p:cNvPr id="5" name="フッター プレースホル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oleObject" Target="../embeddings/oleObject1.bin"/><Relationship Id="rId5" Type="http://schemas.openxmlformats.org/officeDocument/2006/relationships/image" Target="../media/image18.wmf"/><Relationship Id="rId6" Type="http://schemas.openxmlformats.org/officeDocument/2006/relationships/oleObject" Target="../embeddings/oleObject2.bin"/><Relationship Id="rId7" Type="http://schemas.openxmlformats.org/officeDocument/2006/relationships/image" Target="../media/image19.wmf"/><Relationship Id="rId8" Type="http://schemas.openxmlformats.org/officeDocument/2006/relationships/image" Target="../media/image17.png"/><Relationship Id="rId1" Type="http://schemas.openxmlformats.org/officeDocument/2006/relationships/vmlDrawing" Target="../drawings/vmlDrawing1.vml"/><Relationship Id="rId2"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 Id="rId3"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 Id="rId3" Type="http://schemas.openxmlformats.org/officeDocument/2006/relationships/image" Target="../media/image30.emf"/></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29.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image" Target="../media/image31.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6.png"/><Relationship Id="rId1" Type="http://schemas.openxmlformats.org/officeDocument/2006/relationships/slideLayout" Target="../slideLayouts/slideLayout7.xml"/><Relationship Id="rId2"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 Id="rId3"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2.png"/><Relationship Id="rId3" Type="http://schemas.openxmlformats.org/officeDocument/2006/relationships/image" Target="../media/image4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5.tiff"/><Relationship Id="rId3" Type="http://schemas.openxmlformats.org/officeDocument/2006/relationships/image" Target="../media/image46.tif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tif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tif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9.tiff"/><Relationship Id="rId3" Type="http://schemas.openxmlformats.org/officeDocument/2006/relationships/image" Target="../media/image50.tif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9.tif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ieti.go.jp/users/tanaka-ayumu/serial/029.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emf"/><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322388"/>
            <a:ext cx="7772400" cy="1470025"/>
          </a:xfrm>
        </p:spPr>
        <p:txBody>
          <a:bodyPr>
            <a:normAutofit fontScale="90000"/>
          </a:bodyPr>
          <a:lstStyle/>
          <a:p>
            <a:r>
              <a:rPr lang="ja-JP" altLang="en-US" dirty="0" smtClean="0"/>
              <a:t>貿易</a:t>
            </a:r>
            <a:r>
              <a:rPr lang="ja-JP" altLang="en-US" dirty="0"/>
              <a:t>と労働に関する最近の</a:t>
            </a:r>
            <a:r>
              <a:rPr lang="ja-JP" altLang="en-US" dirty="0" smtClean="0"/>
              <a:t>研究：</a:t>
            </a:r>
            <a:r>
              <a:rPr lang="en-US" altLang="ja-JP" dirty="0" smtClean="0"/>
              <a:t/>
            </a:r>
            <a:br>
              <a:rPr lang="en-US" altLang="ja-JP" dirty="0" smtClean="0"/>
            </a:br>
            <a:r>
              <a:rPr lang="ja-JP" altLang="en-US" dirty="0" smtClean="0"/>
              <a:t>サーベイ</a:t>
            </a:r>
            <a:r>
              <a:rPr lang="ja-JP" altLang="en-US" dirty="0"/>
              <a:t>と分析手法</a:t>
            </a:r>
            <a:endParaRPr kumimoji="1" lang="ja-JP" altLang="en-US" dirty="0"/>
          </a:p>
        </p:txBody>
      </p:sp>
      <p:sp>
        <p:nvSpPr>
          <p:cNvPr id="3" name="サブタイトル 2"/>
          <p:cNvSpPr>
            <a:spLocks noGrp="1"/>
          </p:cNvSpPr>
          <p:nvPr>
            <p:ph type="subTitle" idx="1"/>
          </p:nvPr>
        </p:nvSpPr>
        <p:spPr>
          <a:xfrm>
            <a:off x="1371600" y="3429000"/>
            <a:ext cx="6400800" cy="2927350"/>
          </a:xfrm>
        </p:spPr>
        <p:txBody>
          <a:bodyPr>
            <a:normAutofit fontScale="70000" lnSpcReduction="20000"/>
          </a:bodyPr>
          <a:lstStyle/>
          <a:p>
            <a:r>
              <a:rPr lang="ja-JP" altLang="en-US" dirty="0"/>
              <a:t>日本国際経済学会関西</a:t>
            </a:r>
            <a:r>
              <a:rPr lang="ja-JP" altLang="en-US" dirty="0" smtClean="0"/>
              <a:t>支部</a:t>
            </a:r>
            <a:endParaRPr lang="en-US" altLang="ja-JP" dirty="0" smtClean="0"/>
          </a:p>
          <a:p>
            <a:r>
              <a:rPr lang="ja-JP" altLang="en-US" dirty="0" smtClean="0"/>
              <a:t>チュートリアル研究会</a:t>
            </a:r>
            <a:endParaRPr lang="en-US" altLang="ja-JP" dirty="0" smtClean="0"/>
          </a:p>
          <a:p>
            <a:r>
              <a:rPr lang="ja-JP" altLang="en-US" dirty="0"/>
              <a:t>大阪大学豊中キャンパス </a:t>
            </a:r>
            <a:endParaRPr lang="en-US" altLang="ja-JP" dirty="0" smtClean="0"/>
          </a:p>
          <a:p>
            <a:r>
              <a:rPr lang="en-US" altLang="ja-JP" dirty="0" smtClean="0"/>
              <a:t>2017</a:t>
            </a:r>
            <a:r>
              <a:rPr lang="ja-JP" altLang="en-US" dirty="0" smtClean="0"/>
              <a:t>年</a:t>
            </a:r>
            <a:r>
              <a:rPr lang="en-US" altLang="ja-JP" dirty="0" smtClean="0"/>
              <a:t>12</a:t>
            </a:r>
            <a:r>
              <a:rPr lang="ja-JP" altLang="en-US" dirty="0" smtClean="0"/>
              <a:t>月</a:t>
            </a:r>
            <a:r>
              <a:rPr lang="en-US" altLang="ja-JP" dirty="0" smtClean="0"/>
              <a:t>16</a:t>
            </a:r>
            <a:r>
              <a:rPr lang="ja-JP" altLang="en-US" dirty="0" smtClean="0"/>
              <a:t>日（土）</a:t>
            </a:r>
            <a:endParaRPr lang="en-US" altLang="ja-JP" dirty="0" smtClean="0"/>
          </a:p>
          <a:p>
            <a:endParaRPr kumimoji="1" lang="en-US" altLang="ja-JP" dirty="0" smtClean="0"/>
          </a:p>
          <a:p>
            <a:r>
              <a:rPr kumimoji="1" lang="ja-JP" altLang="en-US" dirty="0" smtClean="0"/>
              <a:t>田中</a:t>
            </a:r>
            <a:r>
              <a:rPr kumimoji="1" lang="en-US" altLang="ja-JP" dirty="0" smtClean="0"/>
              <a:t> </a:t>
            </a:r>
            <a:r>
              <a:rPr kumimoji="1" lang="ja-JP" altLang="en-US" dirty="0" smtClean="0"/>
              <a:t>鮎夢</a:t>
            </a:r>
            <a:endParaRPr kumimoji="1" lang="en-US" altLang="ja-JP" dirty="0" smtClean="0"/>
          </a:p>
          <a:p>
            <a:r>
              <a:rPr kumimoji="1" lang="ja-JP" altLang="en-US" dirty="0" smtClean="0"/>
              <a:t>中央大学商学部</a:t>
            </a:r>
            <a:endParaRPr kumimoji="1" lang="en-US" altLang="ja-JP" dirty="0" smtClean="0"/>
          </a:p>
          <a:p>
            <a:r>
              <a:rPr kumimoji="1" lang="ja-JP" altLang="en-US" dirty="0" smtClean="0"/>
              <a:t>京都大学大学院経済学研究科プロジェクトセンター</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a:t>
            </a:fld>
            <a:endParaRPr kumimoji="1" lang="ja-JP" altLang="en-US"/>
          </a:p>
        </p:txBody>
      </p:sp>
    </p:spTree>
    <p:extLst>
      <p:ext uri="{BB962C8B-B14F-4D97-AF65-F5344CB8AC3E}">
        <p14:creationId xmlns:p14="http://schemas.microsoft.com/office/powerpoint/2010/main" val="2032734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10</a:t>
            </a:fld>
            <a:endParaRPr kumimoji="1" lang="ja-JP"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32656"/>
            <a:ext cx="8663508" cy="5943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94907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11</a:t>
            </a:fld>
            <a:endParaRPr kumimoji="1" lang="ja-JP"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19601"/>
            <a:ext cx="7829550" cy="614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340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企業の生産関数</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y</a:t>
            </a:r>
            <a:r>
              <a:rPr kumimoji="1" lang="en-US" altLang="ja-JP" dirty="0" smtClean="0"/>
              <a:t>: Output</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12</a:t>
            </a:fld>
            <a:endParaRPr kumimoji="1" lang="ja-JP" alt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9" y="2204864"/>
            <a:ext cx="5976664" cy="9176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直線矢印コネクタ 7"/>
          <p:cNvCxnSpPr/>
          <p:nvPr/>
        </p:nvCxnSpPr>
        <p:spPr>
          <a:xfrm flipV="1">
            <a:off x="2843808" y="2996952"/>
            <a:ext cx="0" cy="115212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551926" y="4149080"/>
            <a:ext cx="2656496" cy="584775"/>
          </a:xfrm>
          <a:prstGeom prst="rect">
            <a:avLst/>
          </a:prstGeom>
          <a:noFill/>
        </p:spPr>
        <p:txBody>
          <a:bodyPr wrap="none" rtlCol="0">
            <a:spAutoFit/>
          </a:bodyPr>
          <a:lstStyle/>
          <a:p>
            <a:r>
              <a:rPr kumimoji="1" lang="ja-JP" altLang="en-US" sz="3200" b="1" dirty="0" smtClean="0"/>
              <a:t>従業者数指標</a:t>
            </a:r>
            <a:endParaRPr kumimoji="1" lang="ja-JP" altLang="en-US" sz="3200" b="1" dirty="0"/>
          </a:p>
        </p:txBody>
      </p:sp>
      <p:cxnSp>
        <p:nvCxnSpPr>
          <p:cNvPr id="12" name="直線矢印コネクタ 11"/>
          <p:cNvCxnSpPr/>
          <p:nvPr/>
        </p:nvCxnSpPr>
        <p:spPr>
          <a:xfrm flipH="1" flipV="1">
            <a:off x="3347864" y="2996952"/>
            <a:ext cx="446564" cy="5105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3487983" y="3487011"/>
            <a:ext cx="3480440" cy="584775"/>
          </a:xfrm>
          <a:prstGeom prst="rect">
            <a:avLst/>
          </a:prstGeom>
          <a:noFill/>
        </p:spPr>
        <p:txBody>
          <a:bodyPr wrap="none" rtlCol="0">
            <a:spAutoFit/>
          </a:bodyPr>
          <a:lstStyle/>
          <a:p>
            <a:r>
              <a:rPr kumimoji="1" lang="ja-JP" altLang="en-US" sz="3200" b="1" dirty="0" smtClean="0"/>
              <a:t>従業者の平均能力</a:t>
            </a:r>
            <a:endParaRPr kumimoji="1" lang="ja-JP" altLang="en-US" sz="3200" b="1" dirty="0"/>
          </a:p>
        </p:txBody>
      </p:sp>
      <p:cxnSp>
        <p:nvCxnSpPr>
          <p:cNvPr id="15" name="直線矢印コネクタ 14"/>
          <p:cNvCxnSpPr/>
          <p:nvPr/>
        </p:nvCxnSpPr>
        <p:spPr>
          <a:xfrm flipV="1">
            <a:off x="2411760" y="2906469"/>
            <a:ext cx="0" cy="2106707"/>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1763688" y="5013176"/>
            <a:ext cx="2656496" cy="584775"/>
          </a:xfrm>
          <a:prstGeom prst="rect">
            <a:avLst/>
          </a:prstGeom>
          <a:noFill/>
        </p:spPr>
        <p:txBody>
          <a:bodyPr wrap="none" rtlCol="0">
            <a:spAutoFit/>
          </a:bodyPr>
          <a:lstStyle/>
          <a:p>
            <a:r>
              <a:rPr kumimoji="1" lang="ja-JP" altLang="en-US" sz="3200" b="1" dirty="0" smtClean="0"/>
              <a:t>企業の生産性</a:t>
            </a:r>
            <a:endParaRPr kumimoji="1" lang="ja-JP" altLang="en-US" sz="3200" b="1" dirty="0"/>
          </a:p>
        </p:txBody>
      </p:sp>
    </p:spTree>
    <p:extLst>
      <p:ext uri="{BB962C8B-B14F-4D97-AF65-F5344CB8AC3E}">
        <p14:creationId xmlns:p14="http://schemas.microsoft.com/office/powerpoint/2010/main" val="25070660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企業の求人</a:t>
            </a:r>
            <a:r>
              <a:rPr lang="en-US" altLang="ja-JP" dirty="0" smtClean="0"/>
              <a:t/>
            </a:r>
            <a:br>
              <a:rPr lang="en-US" altLang="ja-JP" dirty="0" smtClean="0"/>
            </a:br>
            <a:r>
              <a:rPr lang="en-US" altLang="ja-JP" sz="4000" dirty="0" smtClean="0"/>
              <a:t>Diamond–Mortensen–</a:t>
            </a:r>
            <a:r>
              <a:rPr lang="en-US" altLang="ja-JP" sz="4000" dirty="0" err="1" smtClean="0"/>
              <a:t>Pissarides</a:t>
            </a:r>
            <a:r>
              <a:rPr lang="en-US" altLang="ja-JP" sz="4000" dirty="0" smtClean="0"/>
              <a:t> approach</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dirty="0" smtClean="0"/>
              <a:t>労働市場</a:t>
            </a:r>
            <a:r>
              <a:rPr lang="ja-JP" altLang="en-US" dirty="0" smtClean="0"/>
              <a:t>は不完全。</a:t>
            </a:r>
            <a:endParaRPr lang="en-US" altLang="ja-JP" dirty="0"/>
          </a:p>
          <a:p>
            <a:pPr marL="0" indent="0">
              <a:buNone/>
            </a:pPr>
            <a:r>
              <a:rPr lang="en-US" altLang="ja-JP" dirty="0" smtClean="0"/>
              <a:t>	search and </a:t>
            </a:r>
            <a:r>
              <a:rPr lang="en-US" altLang="ja-JP" dirty="0"/>
              <a:t>matching </a:t>
            </a:r>
            <a:r>
              <a:rPr lang="en-US" altLang="ja-JP" dirty="0" smtClean="0"/>
              <a:t>frictions</a:t>
            </a:r>
          </a:p>
          <a:p>
            <a:r>
              <a:rPr kumimoji="1" lang="ja-JP" altLang="en-US" dirty="0" smtClean="0"/>
              <a:t>企業の探索費用</a:t>
            </a:r>
            <a:r>
              <a:rPr lang="en-US" altLang="ja-JP" dirty="0"/>
              <a:t>(search cost):</a:t>
            </a:r>
            <a:endParaRPr kumimoji="1" lang="en-US" altLang="ja-JP" dirty="0" smtClean="0"/>
          </a:p>
          <a:p>
            <a:pPr lvl="1">
              <a:buFont typeface="Arial" charset="0"/>
              <a:buChar char="•"/>
            </a:pPr>
            <a:r>
              <a:rPr lang="en-US" altLang="ja-JP" dirty="0" err="1" smtClean="0"/>
              <a:t>bn</a:t>
            </a:r>
            <a:r>
              <a:rPr lang="en-US" altLang="ja-JP" dirty="0" smtClean="0"/>
              <a:t>=</a:t>
            </a:r>
            <a:r>
              <a:rPr lang="ja-JP" altLang="en-US" dirty="0" smtClean="0"/>
              <a:t>一人当たり探索費用</a:t>
            </a:r>
            <a:r>
              <a:rPr lang="en-US" altLang="ja-JP" dirty="0" smtClean="0"/>
              <a:t>×n</a:t>
            </a:r>
            <a:r>
              <a:rPr lang="ja-JP" altLang="en-US" dirty="0" smtClean="0"/>
              <a:t>（人）の労働者</a:t>
            </a:r>
            <a:endParaRPr lang="en-US" altLang="ja-JP" dirty="0" smtClean="0"/>
          </a:p>
          <a:p>
            <a:r>
              <a:rPr lang="ja-JP" altLang="en-US" dirty="0"/>
              <a:t>企業</a:t>
            </a:r>
            <a:r>
              <a:rPr lang="ja-JP" altLang="en-US" dirty="0" smtClean="0"/>
              <a:t>の審査費用</a:t>
            </a:r>
            <a:r>
              <a:rPr lang="en-US" altLang="ja-JP" dirty="0"/>
              <a:t>(screening cost</a:t>
            </a:r>
            <a:r>
              <a:rPr lang="en-US" altLang="ja-JP" dirty="0" smtClean="0"/>
              <a:t>)</a:t>
            </a:r>
          </a:p>
          <a:p>
            <a:pPr lvl="1">
              <a:buFont typeface="Wingdings" charset="2"/>
              <a:buChar char="p"/>
            </a:pPr>
            <a:endParaRPr kumimoji="1" lang="en-US" altLang="ja-JP" dirty="0" smtClean="0"/>
          </a:p>
          <a:p>
            <a:pPr lvl="1">
              <a:buFont typeface="Arial" charset="0"/>
              <a:buChar char="•"/>
            </a:pPr>
            <a:r>
              <a:rPr kumimoji="1" lang="en-US" altLang="ja-JP" dirty="0" smtClean="0"/>
              <a:t>c</a:t>
            </a:r>
            <a:r>
              <a:rPr lang="ja-JP" altLang="en-US" dirty="0" smtClean="0"/>
              <a:t>と</a:t>
            </a:r>
            <a:r>
              <a:rPr lang="en-US" altLang="ja-JP" dirty="0" smtClean="0"/>
              <a:t>δ</a:t>
            </a:r>
            <a:r>
              <a:rPr lang="ja-JP" altLang="en-US" dirty="0" smtClean="0"/>
              <a:t>：正の係数</a:t>
            </a:r>
            <a:endParaRPr lang="en-US" altLang="ja-JP" dirty="0" smtClean="0"/>
          </a:p>
          <a:p>
            <a:pPr lvl="1">
              <a:buFont typeface="Arial" charset="0"/>
              <a:buChar char="•"/>
            </a:pPr>
            <a:r>
              <a:rPr kumimoji="1" lang="en-US" altLang="ja-JP" dirty="0" smtClean="0"/>
              <a:t>        :</a:t>
            </a:r>
            <a:r>
              <a:rPr lang="ja-JP" altLang="en-US" dirty="0" smtClean="0"/>
              <a:t>最低限の労働者の能力</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13</a:t>
            </a:fld>
            <a:endParaRPr kumimoji="1" lang="ja-JP"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327816"/>
            <a:ext cx="1314450"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4853418"/>
            <a:ext cx="2484512" cy="44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5445224"/>
            <a:ext cx="5619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94543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雇用者数・平均能力</a:t>
            </a:r>
            <a:endParaRPr kumimoji="1" lang="ja-JP" altLang="en-US" dirty="0"/>
          </a:p>
        </p:txBody>
      </p:sp>
      <p:sp>
        <p:nvSpPr>
          <p:cNvPr id="3" name="コンテンツ プレースホルダー 2"/>
          <p:cNvSpPr>
            <a:spLocks noGrp="1"/>
          </p:cNvSpPr>
          <p:nvPr>
            <p:ph idx="1"/>
          </p:nvPr>
        </p:nvSpPr>
        <p:spPr/>
        <p:txBody>
          <a:bodyPr/>
          <a:lstStyle/>
          <a:p>
            <a:pPr marL="0" lvl="1" indent="0">
              <a:buNone/>
            </a:pPr>
            <a:r>
              <a:rPr lang="ja-JP" altLang="en-US" dirty="0"/>
              <a:t>パレート分布の仮定より</a:t>
            </a:r>
            <a:r>
              <a:rPr lang="ja-JP" altLang="en-US" dirty="0" smtClean="0"/>
              <a:t>、</a:t>
            </a:r>
            <a:endParaRPr kumimoji="1" lang="en-US" altLang="ja-JP" dirty="0" smtClean="0"/>
          </a:p>
          <a:p>
            <a:r>
              <a:rPr kumimoji="1" lang="ja-JP" altLang="en-US" dirty="0" smtClean="0"/>
              <a:t>雇用者数</a:t>
            </a:r>
            <a:endParaRPr kumimoji="1" lang="en-US" altLang="ja-JP" dirty="0" smtClean="0"/>
          </a:p>
          <a:p>
            <a:pPr lvl="1"/>
            <a:endParaRPr lang="en-US" altLang="ja-JP" dirty="0"/>
          </a:p>
          <a:p>
            <a:endParaRPr kumimoji="1" lang="en-US" altLang="ja-JP" dirty="0" smtClean="0"/>
          </a:p>
          <a:p>
            <a:r>
              <a:rPr kumimoji="1" lang="ja-JP" altLang="en-US" dirty="0" smtClean="0"/>
              <a:t>平均能力</a:t>
            </a:r>
            <a:endParaRPr kumimoji="1" lang="en-US" altLang="ja-JP" dirty="0" smtClean="0"/>
          </a:p>
          <a:p>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14</a:t>
            </a:fld>
            <a:endParaRPr kumimoji="1" lang="ja-JP"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852936"/>
            <a:ext cx="32766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0660" y="4653136"/>
            <a:ext cx="287872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48977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15</a:t>
            </a:fld>
            <a:endParaRPr kumimoji="1" lang="ja-JP" alt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332656"/>
            <a:ext cx="8663508" cy="5943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テキスト ボックス 3"/>
          <p:cNvSpPr txBox="1"/>
          <p:nvPr/>
        </p:nvSpPr>
        <p:spPr>
          <a:xfrm>
            <a:off x="3641940" y="1667891"/>
            <a:ext cx="4098412" cy="1323439"/>
          </a:xfrm>
          <a:prstGeom prst="rect">
            <a:avLst/>
          </a:prstGeom>
          <a:noFill/>
        </p:spPr>
        <p:txBody>
          <a:bodyPr wrap="square" rtlCol="0">
            <a:spAutoFit/>
          </a:bodyPr>
          <a:lstStyle/>
          <a:p>
            <a:r>
              <a:rPr kumimoji="1" lang="ja-JP" altLang="en-US" sz="2000" dirty="0" smtClean="0"/>
              <a:t>企業が面接する</a:t>
            </a:r>
            <a:r>
              <a:rPr kumimoji="1" lang="en-US" altLang="ja-JP" sz="2000" dirty="0" smtClean="0"/>
              <a:t>n</a:t>
            </a:r>
            <a:r>
              <a:rPr kumimoji="1" lang="ja-JP" altLang="en-US" sz="2000" dirty="0" smtClean="0"/>
              <a:t>の労働</a:t>
            </a:r>
            <a:r>
              <a:rPr lang="ja-JP" altLang="en-US" sz="2000" dirty="0"/>
              <a:t>者</a:t>
            </a:r>
            <a:r>
              <a:rPr lang="ja-JP" altLang="en-US" sz="2000" dirty="0" smtClean="0"/>
              <a:t>の内、</a:t>
            </a:r>
            <a:endParaRPr lang="en-US" altLang="ja-JP" sz="2000" dirty="0" smtClean="0"/>
          </a:p>
          <a:p>
            <a:r>
              <a:rPr kumimoji="1" lang="ja-JP" altLang="en-US" sz="2000" dirty="0"/>
              <a:t>採用するの</a:t>
            </a:r>
            <a:r>
              <a:rPr kumimoji="1" lang="ja-JP" altLang="en-US" sz="2000" dirty="0" smtClean="0"/>
              <a:t>は、能力が</a:t>
            </a:r>
            <a:r>
              <a:rPr kumimoji="1" lang="en-US" altLang="ja-JP" sz="2000" dirty="0" smtClean="0"/>
              <a:t>a_{c}</a:t>
            </a:r>
            <a:r>
              <a:rPr kumimoji="1" lang="ja-JP" altLang="en-US" sz="2000" dirty="0" smtClean="0"/>
              <a:t>を超える</a:t>
            </a:r>
            <a:r>
              <a:rPr kumimoji="1" lang="en-US" altLang="ja-JP" sz="2000" dirty="0" smtClean="0"/>
              <a:t>h</a:t>
            </a:r>
            <a:r>
              <a:rPr kumimoji="1" lang="ja-JP" altLang="en-US" sz="2000" dirty="0" smtClean="0"/>
              <a:t>の労働者だけ。</a:t>
            </a:r>
            <a:endParaRPr kumimoji="1" lang="en-US" altLang="ja-JP" sz="2000" dirty="0" smtClean="0"/>
          </a:p>
          <a:p>
            <a:r>
              <a:rPr lang="ja-JP" altLang="en-US" sz="2000" dirty="0"/>
              <a:t>そう</a:t>
            </a:r>
            <a:r>
              <a:rPr lang="ja-JP" altLang="en-US" sz="2000" dirty="0" smtClean="0"/>
              <a:t>した労働者の割合は、</a:t>
            </a:r>
            <a:endParaRPr lang="en-US" altLang="ja-JP" sz="2000" dirty="0" smtClean="0"/>
          </a:p>
        </p:txBody>
      </p:sp>
      <p:graphicFrame>
        <p:nvGraphicFramePr>
          <p:cNvPr id="3" name="オブジェクト 2"/>
          <p:cNvGraphicFramePr>
            <a:graphicFrameLocks noChangeAspect="1"/>
          </p:cNvGraphicFramePr>
          <p:nvPr>
            <p:extLst>
              <p:ext uri="{D42A27DB-BD31-4B8C-83A1-F6EECF244321}">
                <p14:modId xmlns:p14="http://schemas.microsoft.com/office/powerpoint/2010/main" val="326453120"/>
              </p:ext>
            </p:extLst>
          </p:nvPr>
        </p:nvGraphicFramePr>
        <p:xfrm>
          <a:off x="4211960" y="3140968"/>
          <a:ext cx="3392487" cy="798512"/>
        </p:xfrm>
        <a:graphic>
          <a:graphicData uri="http://schemas.openxmlformats.org/presentationml/2006/ole">
            <mc:AlternateContent xmlns:mc="http://schemas.openxmlformats.org/markup-compatibility/2006">
              <mc:Choice xmlns:v="urn:schemas-microsoft-com:vml" Requires="v">
                <p:oleObj spid="_x0000_s3035" name="数式" r:id="rId4" imgW="2374560" imgH="558720" progId="Equation.3">
                  <p:embed/>
                </p:oleObj>
              </mc:Choice>
              <mc:Fallback>
                <p:oleObj name="数式" r:id="rId4" imgW="2374560" imgH="558720" progId="Equation.3">
                  <p:embed/>
                  <p:pic>
                    <p:nvPicPr>
                      <p:cNvPr id="0" name="オブジェクト 7"/>
                      <p:cNvPicPr>
                        <a:picLocks noChangeAspect="1" noChangeArrowheads="1"/>
                      </p:cNvPicPr>
                      <p:nvPr/>
                    </p:nvPicPr>
                    <p:blipFill>
                      <a:blip r:embed="rId5"/>
                      <a:srcRect/>
                      <a:stretch>
                        <a:fillRect/>
                      </a:stretch>
                    </p:blipFill>
                    <p:spPr bwMode="auto">
                      <a:xfrm>
                        <a:off x="4211960" y="3140968"/>
                        <a:ext cx="3392487"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6" name="直線矢印コネクタ 5"/>
          <p:cNvCxnSpPr/>
          <p:nvPr/>
        </p:nvCxnSpPr>
        <p:spPr>
          <a:xfrm flipH="1">
            <a:off x="4788024" y="4077072"/>
            <a:ext cx="576064" cy="648072"/>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7" name="右中かっこ 6"/>
          <p:cNvSpPr/>
          <p:nvPr/>
        </p:nvSpPr>
        <p:spPr>
          <a:xfrm rot="5400000">
            <a:off x="5337820" y="3815308"/>
            <a:ext cx="484582" cy="3168351"/>
          </a:xfrm>
          <a:prstGeom prst="rightBrace">
            <a:avLst>
              <a:gd name="adj1" fmla="val 8333"/>
              <a:gd name="adj2" fmla="val 89987"/>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p:cNvSpPr txBox="1"/>
          <p:nvPr/>
        </p:nvSpPr>
        <p:spPr>
          <a:xfrm>
            <a:off x="2568638" y="5612484"/>
            <a:ext cx="2507418" cy="369332"/>
          </a:xfrm>
          <a:prstGeom prst="rect">
            <a:avLst/>
          </a:prstGeom>
          <a:noFill/>
        </p:spPr>
        <p:txBody>
          <a:bodyPr wrap="none" rtlCol="0">
            <a:spAutoFit/>
          </a:bodyPr>
          <a:lstStyle/>
          <a:p>
            <a:r>
              <a:rPr kumimoji="1" lang="ja-JP" altLang="en-US" b="1" dirty="0" smtClean="0"/>
              <a:t>この部分もパレート分布</a:t>
            </a:r>
            <a:endParaRPr kumimoji="1" lang="ja-JP" altLang="en-US" b="1" dirty="0"/>
          </a:p>
        </p:txBody>
      </p:sp>
      <p:graphicFrame>
        <p:nvGraphicFramePr>
          <p:cNvPr id="10" name="オブジェクト 9"/>
          <p:cNvGraphicFramePr>
            <a:graphicFrameLocks noChangeAspect="1"/>
          </p:cNvGraphicFramePr>
          <p:nvPr>
            <p:extLst>
              <p:ext uri="{D42A27DB-BD31-4B8C-83A1-F6EECF244321}">
                <p14:modId xmlns:p14="http://schemas.microsoft.com/office/powerpoint/2010/main" val="2244640600"/>
              </p:ext>
            </p:extLst>
          </p:nvPr>
        </p:nvGraphicFramePr>
        <p:xfrm>
          <a:off x="2846791" y="5873732"/>
          <a:ext cx="1590297" cy="804503"/>
        </p:xfrm>
        <a:graphic>
          <a:graphicData uri="http://schemas.openxmlformats.org/presentationml/2006/ole">
            <mc:AlternateContent xmlns:mc="http://schemas.openxmlformats.org/markup-compatibility/2006">
              <mc:Choice xmlns:v="urn:schemas-microsoft-com:vml" Requires="v">
                <p:oleObj spid="_x0000_s3036" name="数式" r:id="rId6" imgW="1079280" imgH="545760" progId="Equation.3">
                  <p:embed/>
                </p:oleObj>
              </mc:Choice>
              <mc:Fallback>
                <p:oleObj name="数式" r:id="rId6" imgW="1079280" imgH="545760" progId="Equation.3">
                  <p:embed/>
                  <p:pic>
                    <p:nvPicPr>
                      <p:cNvPr id="0" name=""/>
                      <p:cNvPicPr/>
                      <p:nvPr/>
                    </p:nvPicPr>
                    <p:blipFill>
                      <a:blip r:embed="rId7"/>
                      <a:stretch>
                        <a:fillRect/>
                      </a:stretch>
                    </p:blipFill>
                    <p:spPr>
                      <a:xfrm>
                        <a:off x="2846791" y="5873732"/>
                        <a:ext cx="1590297" cy="804503"/>
                      </a:xfrm>
                      <a:prstGeom prst="rect">
                        <a:avLst/>
                      </a:prstGeom>
                    </p:spPr>
                  </p:pic>
                </p:oleObj>
              </mc:Fallback>
            </mc:AlternateContent>
          </a:graphicData>
        </a:graphic>
      </p:graphicFrame>
      <p:pic>
        <p:nvPicPr>
          <p:cNvPr id="1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6216" y="6185073"/>
            <a:ext cx="1876652" cy="328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テキスト ボックス 11"/>
          <p:cNvSpPr txBox="1"/>
          <p:nvPr/>
        </p:nvSpPr>
        <p:spPr>
          <a:xfrm>
            <a:off x="4514920" y="6164706"/>
            <a:ext cx="2138727" cy="369332"/>
          </a:xfrm>
          <a:prstGeom prst="rect">
            <a:avLst/>
          </a:prstGeom>
          <a:noFill/>
        </p:spPr>
        <p:txBody>
          <a:bodyPr wrap="none" rtlCol="0">
            <a:spAutoFit/>
          </a:bodyPr>
          <a:lstStyle/>
          <a:p>
            <a:r>
              <a:rPr kumimoji="1" lang="ja-JP" altLang="en-US" dirty="0" smtClean="0"/>
              <a:t>この部分の平均は、</a:t>
            </a:r>
            <a:endParaRPr kumimoji="1" lang="ja-JP" altLang="en-US" dirty="0"/>
          </a:p>
        </p:txBody>
      </p:sp>
    </p:spTree>
    <p:extLst>
      <p:ext uri="{BB962C8B-B14F-4D97-AF65-F5344CB8AC3E}">
        <p14:creationId xmlns:p14="http://schemas.microsoft.com/office/powerpoint/2010/main" val="30903612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生産、収入</a:t>
            </a:r>
            <a:endParaRPr kumimoji="1" lang="ja-JP" altLang="en-US" dirty="0"/>
          </a:p>
        </p:txBody>
      </p:sp>
      <p:sp>
        <p:nvSpPr>
          <p:cNvPr id="5" name="コンテンツ プレースホルダー 4"/>
          <p:cNvSpPr>
            <a:spLocks noGrp="1"/>
          </p:cNvSpPr>
          <p:nvPr>
            <p:ph idx="1"/>
          </p:nvPr>
        </p:nvSpPr>
        <p:spPr/>
        <p:txBody>
          <a:bodyPr/>
          <a:lstStyle/>
          <a:p>
            <a:r>
              <a:rPr lang="ja-JP" altLang="en-US" dirty="0"/>
              <a:t>生産</a:t>
            </a:r>
            <a:r>
              <a:rPr lang="ja-JP" altLang="en-US" dirty="0" smtClean="0"/>
              <a:t>関数</a:t>
            </a:r>
            <a:endParaRPr lang="en-US" altLang="ja-JP" dirty="0" smtClean="0"/>
          </a:p>
          <a:p>
            <a:endParaRPr lang="en-US" altLang="ja-JP" dirty="0" smtClean="0"/>
          </a:p>
          <a:p>
            <a:r>
              <a:rPr lang="ja-JP" altLang="en-US" dirty="0"/>
              <a:t>国内</a:t>
            </a:r>
            <a:r>
              <a:rPr lang="ja-JP" altLang="en-US" dirty="0" smtClean="0"/>
              <a:t>収入</a:t>
            </a:r>
            <a:endParaRPr lang="en-US" altLang="ja-JP" dirty="0" smtClean="0"/>
          </a:p>
          <a:p>
            <a:endParaRPr lang="en-US" altLang="ja-JP" dirty="0" smtClean="0"/>
          </a:p>
          <a:p>
            <a:r>
              <a:rPr lang="ja-JP" altLang="en-US" dirty="0" smtClean="0"/>
              <a:t>輸出収入</a:t>
            </a:r>
            <a:endParaRPr lang="en-US" altLang="ja-JP" dirty="0"/>
          </a:p>
          <a:p>
            <a:pPr marL="0" indent="0">
              <a:buNone/>
            </a:pPr>
            <a:endParaRPr lang="en-US" altLang="ja-JP" dirty="0"/>
          </a:p>
          <a:p>
            <a:pPr marL="0" indent="0">
              <a:buNone/>
            </a:pPr>
            <a:endParaRPr lang="en-US" altLang="ja-JP" dirty="0"/>
          </a:p>
          <a:p>
            <a:endParaRPr lang="ja-JP" altLang="en-US" dirty="0"/>
          </a:p>
          <a:p>
            <a:endParaRPr kumimoji="1" lang="ja-JP" altLang="en-US" dirty="0"/>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16</a:t>
            </a:fld>
            <a:endParaRPr kumimoji="1" lang="ja-JP" altLang="en-US"/>
          </a:p>
        </p:txBody>
      </p:sp>
      <p:pic>
        <p:nvPicPr>
          <p:cNvPr id="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2852936"/>
            <a:ext cx="4362450" cy="90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569343"/>
            <a:ext cx="4972050" cy="104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4" y="4193301"/>
            <a:ext cx="367665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2541" y="4360961"/>
            <a:ext cx="77152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59105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労使間交渉：収入の分配</a:t>
            </a:r>
            <a:r>
              <a:rPr kumimoji="1" lang="en-US" altLang="ja-JP" dirty="0" smtClean="0"/>
              <a:t/>
            </a:r>
            <a:br>
              <a:rPr kumimoji="1" lang="en-US" altLang="ja-JP" dirty="0" smtClean="0"/>
            </a:br>
            <a:r>
              <a:rPr lang="en-US" altLang="ja-JP" dirty="0" smtClean="0"/>
              <a:t>firm worker rent sharing</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収入を</a:t>
            </a:r>
            <a:r>
              <a:rPr kumimoji="1" lang="en-US" altLang="ja-JP" dirty="0" smtClean="0"/>
              <a:t>Nash</a:t>
            </a:r>
            <a:r>
              <a:rPr lang="ja-JP" altLang="en-US" dirty="0"/>
              <a:t>均衡</a:t>
            </a:r>
            <a:r>
              <a:rPr lang="ja-JP" altLang="en-US" dirty="0" smtClean="0"/>
              <a:t>の一般化である</a:t>
            </a:r>
            <a:r>
              <a:rPr lang="en-US" altLang="ja-JP" dirty="0"/>
              <a:t>Stole and </a:t>
            </a:r>
            <a:r>
              <a:rPr lang="en-US" altLang="ja-JP" dirty="0" err="1"/>
              <a:t>Zwiebel</a:t>
            </a:r>
            <a:r>
              <a:rPr lang="en-US" altLang="ja-JP" dirty="0"/>
              <a:t> (1996a, 1996b</a:t>
            </a:r>
            <a:r>
              <a:rPr lang="en-US" altLang="ja-JP" dirty="0" smtClean="0"/>
              <a:t>)</a:t>
            </a:r>
            <a:r>
              <a:rPr lang="ja-JP" altLang="en-US" dirty="0" smtClean="0"/>
              <a:t>に従って、企業と労働者は分配。</a:t>
            </a:r>
            <a:endParaRPr lang="en-US" altLang="ja-JP" dirty="0" smtClean="0"/>
          </a:p>
          <a:p>
            <a:pPr lvl="1">
              <a:buFont typeface="Arial" charset="0"/>
              <a:buChar char="•"/>
            </a:pPr>
            <a:r>
              <a:rPr lang="ja-JP" altLang="en-US" dirty="0"/>
              <a:t>企業</a:t>
            </a:r>
            <a:r>
              <a:rPr lang="ja-JP" altLang="en-US" dirty="0" smtClean="0"/>
              <a:t>のシェア：</a:t>
            </a:r>
            <a:endParaRPr lang="en-US" altLang="ja-JP" dirty="0" smtClean="0"/>
          </a:p>
          <a:p>
            <a:pPr lvl="1">
              <a:buFont typeface="Arial" charset="0"/>
              <a:buChar char="•"/>
            </a:pPr>
            <a:endParaRPr kumimoji="1" lang="en-US" altLang="ja-JP" dirty="0"/>
          </a:p>
          <a:p>
            <a:pPr lvl="1">
              <a:buFont typeface="Arial" charset="0"/>
              <a:buChar char="•"/>
            </a:pPr>
            <a:r>
              <a:rPr lang="ja-JP" altLang="en-US" dirty="0" smtClean="0"/>
              <a:t>労働者のシェア：</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17</a:t>
            </a:fld>
            <a:endParaRPr kumimoji="1" lang="ja-JP"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3470335"/>
            <a:ext cx="17811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2110" y="4725144"/>
            <a:ext cx="20288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テキスト ボックス 5"/>
          <p:cNvSpPr txBox="1"/>
          <p:nvPr/>
        </p:nvSpPr>
        <p:spPr>
          <a:xfrm>
            <a:off x="755576" y="5805264"/>
            <a:ext cx="7069884" cy="646331"/>
          </a:xfrm>
          <a:prstGeom prst="rect">
            <a:avLst/>
          </a:prstGeom>
          <a:noFill/>
          <a:ln>
            <a:solidFill>
              <a:schemeClr val="accent1"/>
            </a:solidFill>
          </a:ln>
        </p:spPr>
        <p:txBody>
          <a:bodyPr wrap="none" rtlCol="0">
            <a:spAutoFit/>
          </a:bodyPr>
          <a:lstStyle/>
          <a:p>
            <a:r>
              <a:rPr kumimoji="1" lang="ja-JP" altLang="en-US" dirty="0" smtClean="0"/>
              <a:t>企業が負担する採用費用</a:t>
            </a:r>
            <a:r>
              <a:rPr kumimoji="1" lang="en-US" altLang="ja-JP" dirty="0" smtClean="0"/>
              <a:t>(hiring cost)</a:t>
            </a:r>
            <a:r>
              <a:rPr kumimoji="1" lang="ja-JP" altLang="en-US" dirty="0" smtClean="0"/>
              <a:t>のために、企業内の労働者は、</a:t>
            </a:r>
            <a:endParaRPr kumimoji="1" lang="en-US" altLang="ja-JP" dirty="0" smtClean="0"/>
          </a:p>
          <a:p>
            <a:r>
              <a:rPr lang="ja-JP" altLang="en-US" dirty="0"/>
              <a:t>一定</a:t>
            </a:r>
            <a:r>
              <a:rPr lang="ja-JP" altLang="en-US" dirty="0" smtClean="0"/>
              <a:t>の交渉力を有する。</a:t>
            </a:r>
            <a:endParaRPr kumimoji="1" lang="ja-JP" altLang="en-US" dirty="0"/>
          </a:p>
        </p:txBody>
      </p:sp>
    </p:spTree>
    <p:extLst>
      <p:ext uri="{BB962C8B-B14F-4D97-AF65-F5344CB8AC3E}">
        <p14:creationId xmlns:p14="http://schemas.microsoft.com/office/powerpoint/2010/main" val="3667127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kumimoji="1" lang="ja-JP" altLang="en-US" dirty="0" smtClean="0"/>
              <a:t>利潤関数</a:t>
            </a:r>
            <a:endParaRPr kumimoji="1" lang="ja-JP" altLang="en-US" dirty="0"/>
          </a:p>
        </p:txBody>
      </p:sp>
      <p:sp>
        <p:nvSpPr>
          <p:cNvPr id="2" name="スライド番号プレースホルダー 1"/>
          <p:cNvSpPr>
            <a:spLocks noGrp="1"/>
          </p:cNvSpPr>
          <p:nvPr>
            <p:ph type="sldNum" sz="quarter" idx="12"/>
          </p:nvPr>
        </p:nvSpPr>
        <p:spPr/>
        <p:txBody>
          <a:bodyPr/>
          <a:lstStyle/>
          <a:p>
            <a:fld id="{D2D8002D-B5B0-4BAC-B1F6-782DDCCE6D9C}" type="slidenum">
              <a:rPr lang="ja-JP" altLang="en-US" smtClean="0"/>
              <a:pPr/>
              <a:t>18</a:t>
            </a:fld>
            <a:endParaRPr lang="ja-JP"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2009775"/>
            <a:ext cx="8401050"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左中かっこ 2"/>
          <p:cNvSpPr/>
          <p:nvPr/>
        </p:nvSpPr>
        <p:spPr>
          <a:xfrm rot="16200000">
            <a:off x="3281089" y="3773338"/>
            <a:ext cx="421581" cy="1728193"/>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 name="テキスト ボックス 4"/>
          <p:cNvSpPr txBox="1"/>
          <p:nvPr/>
        </p:nvSpPr>
        <p:spPr>
          <a:xfrm>
            <a:off x="3116616" y="5013176"/>
            <a:ext cx="803403" cy="369332"/>
          </a:xfrm>
          <a:prstGeom prst="rect">
            <a:avLst/>
          </a:prstGeom>
          <a:noFill/>
        </p:spPr>
        <p:txBody>
          <a:bodyPr wrap="square" rtlCol="0">
            <a:spAutoFit/>
          </a:bodyPr>
          <a:lstStyle/>
          <a:p>
            <a:r>
              <a:rPr kumimoji="1" lang="ja-JP" altLang="en-US" dirty="0" smtClean="0"/>
              <a:t>生産 </a:t>
            </a:r>
            <a:r>
              <a:rPr kumimoji="1" lang="en-US" altLang="ja-JP" dirty="0" smtClean="0"/>
              <a:t>y</a:t>
            </a:r>
            <a:endParaRPr kumimoji="1" lang="ja-JP" altLang="en-US" dirty="0"/>
          </a:p>
        </p:txBody>
      </p:sp>
      <p:sp>
        <p:nvSpPr>
          <p:cNvPr id="7" name="左中かっこ 6"/>
          <p:cNvSpPr/>
          <p:nvPr/>
        </p:nvSpPr>
        <p:spPr>
          <a:xfrm rot="16200000">
            <a:off x="6161410" y="1621481"/>
            <a:ext cx="421581" cy="3168353"/>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p:cNvSpPr txBox="1"/>
          <p:nvPr/>
        </p:nvSpPr>
        <p:spPr>
          <a:xfrm>
            <a:off x="5796136" y="3408269"/>
            <a:ext cx="1497526" cy="369332"/>
          </a:xfrm>
          <a:prstGeom prst="rect">
            <a:avLst/>
          </a:prstGeom>
          <a:noFill/>
        </p:spPr>
        <p:txBody>
          <a:bodyPr wrap="none" rtlCol="0">
            <a:spAutoFit/>
          </a:bodyPr>
          <a:lstStyle/>
          <a:p>
            <a:r>
              <a:rPr kumimoji="1" lang="ja-JP" altLang="en-US" dirty="0" smtClean="0"/>
              <a:t>輸出した場合</a:t>
            </a:r>
            <a:endParaRPr kumimoji="1" lang="ja-JP" altLang="en-US" dirty="0"/>
          </a:p>
        </p:txBody>
      </p:sp>
      <p:sp>
        <p:nvSpPr>
          <p:cNvPr id="9" name="テキスト ボックス 8"/>
          <p:cNvSpPr txBox="1"/>
          <p:nvPr/>
        </p:nvSpPr>
        <p:spPr>
          <a:xfrm>
            <a:off x="3518328" y="3376003"/>
            <a:ext cx="2122697" cy="369332"/>
          </a:xfrm>
          <a:prstGeom prst="rect">
            <a:avLst/>
          </a:prstGeom>
          <a:noFill/>
        </p:spPr>
        <p:txBody>
          <a:bodyPr wrap="none" rtlCol="0">
            <a:spAutoFit/>
          </a:bodyPr>
          <a:lstStyle/>
          <a:p>
            <a:r>
              <a:rPr kumimoji="1" lang="ja-JP" altLang="en-US" dirty="0" smtClean="0"/>
              <a:t>輸出しなかった場合</a:t>
            </a:r>
            <a:endParaRPr kumimoji="1" lang="ja-JP" altLang="en-US" dirty="0"/>
          </a:p>
        </p:txBody>
      </p:sp>
      <p:sp>
        <p:nvSpPr>
          <p:cNvPr id="10" name="左中かっこ 9"/>
          <p:cNvSpPr/>
          <p:nvPr/>
        </p:nvSpPr>
        <p:spPr>
          <a:xfrm rot="16200000">
            <a:off x="4145186" y="2935964"/>
            <a:ext cx="421581" cy="57606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3" name="直線矢印コネクタ 12"/>
          <p:cNvCxnSpPr/>
          <p:nvPr/>
        </p:nvCxnSpPr>
        <p:spPr>
          <a:xfrm flipH="1">
            <a:off x="4860032" y="2009775"/>
            <a:ext cx="72008" cy="49882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4170707" y="1661333"/>
            <a:ext cx="1234633" cy="369332"/>
          </a:xfrm>
          <a:prstGeom prst="rect">
            <a:avLst/>
          </a:prstGeom>
          <a:noFill/>
          <a:ln w="38100">
            <a:solidFill>
              <a:schemeClr val="accent1"/>
            </a:solidFill>
          </a:ln>
        </p:spPr>
        <p:txBody>
          <a:bodyPr wrap="none" rtlCol="0">
            <a:spAutoFit/>
          </a:bodyPr>
          <a:lstStyle/>
          <a:p>
            <a:r>
              <a:rPr kumimoji="1" lang="ja-JP" altLang="en-US" dirty="0" smtClean="0"/>
              <a:t>輸出ダミー</a:t>
            </a:r>
            <a:endParaRPr kumimoji="1" lang="ja-JP" altLang="en-US" dirty="0"/>
          </a:p>
        </p:txBody>
      </p:sp>
      <p:sp>
        <p:nvSpPr>
          <p:cNvPr id="16" name="左中かっこ 15"/>
          <p:cNvSpPr/>
          <p:nvPr/>
        </p:nvSpPr>
        <p:spPr>
          <a:xfrm rot="5400000">
            <a:off x="5505487" y="1785900"/>
            <a:ext cx="293266" cy="1152128"/>
          </a:xfrm>
          <a:prstGeom prst="leftBrace">
            <a:avLst>
              <a:gd name="adj1" fmla="val 8333"/>
              <a:gd name="adj2" fmla="val 48432"/>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テキスト ボックス 17"/>
          <p:cNvSpPr txBox="1"/>
          <p:nvPr/>
        </p:nvSpPr>
        <p:spPr>
          <a:xfrm>
            <a:off x="5361285" y="1845999"/>
            <a:ext cx="877163" cy="369332"/>
          </a:xfrm>
          <a:prstGeom prst="rect">
            <a:avLst/>
          </a:prstGeom>
          <a:noFill/>
        </p:spPr>
        <p:txBody>
          <a:bodyPr wrap="none" rtlCol="0">
            <a:spAutoFit/>
          </a:bodyPr>
          <a:lstStyle/>
          <a:p>
            <a:r>
              <a:rPr kumimoji="1" lang="ja-JP" altLang="en-US" dirty="0" smtClean="0"/>
              <a:t>輸送費</a:t>
            </a:r>
            <a:endParaRPr kumimoji="1" lang="ja-JP" altLang="en-US" dirty="0"/>
          </a:p>
        </p:txBody>
      </p:sp>
      <p:sp>
        <p:nvSpPr>
          <p:cNvPr id="20" name="左中かっこ 19"/>
          <p:cNvSpPr/>
          <p:nvPr/>
        </p:nvSpPr>
        <p:spPr>
          <a:xfrm rot="5400000">
            <a:off x="6503218" y="1710948"/>
            <a:ext cx="304388" cy="792088"/>
          </a:xfrm>
          <a:prstGeom prst="leftBrace">
            <a:avLst>
              <a:gd name="adj1" fmla="val 8333"/>
              <a:gd name="adj2" fmla="val 48432"/>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1" name="テキスト ボックス 20"/>
          <p:cNvSpPr txBox="1"/>
          <p:nvPr/>
        </p:nvSpPr>
        <p:spPr>
          <a:xfrm>
            <a:off x="6372200" y="1585466"/>
            <a:ext cx="2582758" cy="369332"/>
          </a:xfrm>
          <a:prstGeom prst="rect">
            <a:avLst/>
          </a:prstGeom>
          <a:noFill/>
        </p:spPr>
        <p:txBody>
          <a:bodyPr wrap="none" rtlCol="0">
            <a:spAutoFit/>
          </a:bodyPr>
          <a:lstStyle/>
          <a:p>
            <a:r>
              <a:rPr kumimoji="1" lang="ja-JP" altLang="en-US" dirty="0" smtClean="0"/>
              <a:t>海外</a:t>
            </a:r>
            <a:r>
              <a:rPr kumimoji="1" lang="en-US" altLang="ja-JP" dirty="0" smtClean="0"/>
              <a:t>/</a:t>
            </a:r>
            <a:r>
              <a:rPr kumimoji="1" lang="ja-JP" altLang="en-US" dirty="0" smtClean="0"/>
              <a:t>国内市場規模係数</a:t>
            </a:r>
            <a:endParaRPr kumimoji="1" lang="ja-JP" altLang="en-US" dirty="0"/>
          </a:p>
        </p:txBody>
      </p:sp>
      <p:sp>
        <p:nvSpPr>
          <p:cNvPr id="19" name="正方形/長方形 18"/>
          <p:cNvSpPr/>
          <p:nvPr/>
        </p:nvSpPr>
        <p:spPr>
          <a:xfrm>
            <a:off x="1763688" y="4845776"/>
            <a:ext cx="1107996" cy="646331"/>
          </a:xfrm>
          <a:prstGeom prst="rect">
            <a:avLst/>
          </a:prstGeom>
        </p:spPr>
        <p:txBody>
          <a:bodyPr wrap="none">
            <a:spAutoFit/>
          </a:bodyPr>
          <a:lstStyle/>
          <a:p>
            <a:r>
              <a:rPr lang="ja-JP" altLang="en-US" dirty="0" smtClean="0"/>
              <a:t>国内市場</a:t>
            </a:r>
            <a:endParaRPr lang="en-US" altLang="ja-JP" dirty="0" smtClean="0"/>
          </a:p>
          <a:p>
            <a:r>
              <a:rPr lang="ja-JP" altLang="en-US" dirty="0" smtClean="0"/>
              <a:t>規模係数</a:t>
            </a:r>
            <a:endParaRPr lang="ja-JP" altLang="en-US" dirty="0"/>
          </a:p>
        </p:txBody>
      </p:sp>
      <p:sp>
        <p:nvSpPr>
          <p:cNvPr id="23" name="左中かっこ 22"/>
          <p:cNvSpPr/>
          <p:nvPr/>
        </p:nvSpPr>
        <p:spPr>
          <a:xfrm rot="16200000">
            <a:off x="2180712" y="4419603"/>
            <a:ext cx="421581" cy="435662"/>
          </a:xfrm>
          <a:prstGeom prst="leftBrace">
            <a:avLst>
              <a:gd name="adj1" fmla="val 1453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左中かっこ 23"/>
          <p:cNvSpPr/>
          <p:nvPr/>
        </p:nvSpPr>
        <p:spPr>
          <a:xfrm rot="16200000">
            <a:off x="4992445" y="4600280"/>
            <a:ext cx="395336" cy="430456"/>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左中かっこ 24"/>
          <p:cNvSpPr/>
          <p:nvPr/>
        </p:nvSpPr>
        <p:spPr>
          <a:xfrm rot="16200000">
            <a:off x="5728645" y="4595010"/>
            <a:ext cx="395336" cy="48018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左中かっこ 25"/>
          <p:cNvSpPr/>
          <p:nvPr/>
        </p:nvSpPr>
        <p:spPr>
          <a:xfrm rot="16200000">
            <a:off x="6638560" y="4630548"/>
            <a:ext cx="395336" cy="430456"/>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左中かっこ 26"/>
          <p:cNvSpPr/>
          <p:nvPr/>
        </p:nvSpPr>
        <p:spPr>
          <a:xfrm rot="16200000">
            <a:off x="7469427" y="4558943"/>
            <a:ext cx="395336" cy="57856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テキスト ボックス 27"/>
          <p:cNvSpPr txBox="1"/>
          <p:nvPr/>
        </p:nvSpPr>
        <p:spPr>
          <a:xfrm>
            <a:off x="4788023" y="5099593"/>
            <a:ext cx="646331" cy="646331"/>
          </a:xfrm>
          <a:prstGeom prst="rect">
            <a:avLst/>
          </a:prstGeom>
          <a:noFill/>
          <a:ln w="38100">
            <a:solidFill>
              <a:schemeClr val="tx1"/>
            </a:solidFill>
          </a:ln>
        </p:spPr>
        <p:txBody>
          <a:bodyPr wrap="none" rtlCol="0">
            <a:spAutoFit/>
          </a:bodyPr>
          <a:lstStyle/>
          <a:p>
            <a:r>
              <a:rPr kumimoji="1" lang="ja-JP" altLang="en-US" dirty="0" smtClean="0"/>
              <a:t>探索</a:t>
            </a:r>
            <a:endParaRPr kumimoji="1" lang="en-US" altLang="ja-JP" dirty="0" smtClean="0"/>
          </a:p>
          <a:p>
            <a:r>
              <a:rPr kumimoji="1" lang="ja-JP" altLang="en-US" dirty="0" smtClean="0"/>
              <a:t>費用</a:t>
            </a:r>
            <a:endParaRPr kumimoji="1" lang="ja-JP" altLang="en-US" dirty="0"/>
          </a:p>
        </p:txBody>
      </p:sp>
      <p:sp>
        <p:nvSpPr>
          <p:cNvPr id="29" name="テキスト ボックス 28"/>
          <p:cNvSpPr txBox="1"/>
          <p:nvPr/>
        </p:nvSpPr>
        <p:spPr>
          <a:xfrm>
            <a:off x="5548780" y="5099593"/>
            <a:ext cx="646331" cy="646331"/>
          </a:xfrm>
          <a:prstGeom prst="rect">
            <a:avLst/>
          </a:prstGeom>
          <a:noFill/>
          <a:ln w="38100">
            <a:solidFill>
              <a:schemeClr val="tx1"/>
            </a:solidFill>
          </a:ln>
        </p:spPr>
        <p:txBody>
          <a:bodyPr wrap="none" rtlCol="0">
            <a:spAutoFit/>
          </a:bodyPr>
          <a:lstStyle/>
          <a:p>
            <a:r>
              <a:rPr kumimoji="1" lang="ja-JP" altLang="en-US" dirty="0" smtClean="0"/>
              <a:t>審査</a:t>
            </a:r>
            <a:endParaRPr kumimoji="1" lang="en-US" altLang="ja-JP" dirty="0" smtClean="0"/>
          </a:p>
          <a:p>
            <a:r>
              <a:rPr kumimoji="1" lang="ja-JP" altLang="en-US" dirty="0" smtClean="0"/>
              <a:t>費用</a:t>
            </a:r>
            <a:endParaRPr kumimoji="1" lang="ja-JP" altLang="en-US" dirty="0"/>
          </a:p>
        </p:txBody>
      </p:sp>
      <p:sp>
        <p:nvSpPr>
          <p:cNvPr id="30" name="テキスト ボックス 29"/>
          <p:cNvSpPr txBox="1"/>
          <p:nvPr/>
        </p:nvSpPr>
        <p:spPr>
          <a:xfrm>
            <a:off x="6450806" y="5152247"/>
            <a:ext cx="877163" cy="646331"/>
          </a:xfrm>
          <a:prstGeom prst="rect">
            <a:avLst/>
          </a:prstGeom>
          <a:noFill/>
        </p:spPr>
        <p:txBody>
          <a:bodyPr wrap="none" rtlCol="0">
            <a:spAutoFit/>
          </a:bodyPr>
          <a:lstStyle/>
          <a:p>
            <a:r>
              <a:rPr kumimoji="1" lang="ja-JP" altLang="en-US" dirty="0" smtClean="0"/>
              <a:t>国内</a:t>
            </a:r>
            <a:endParaRPr kumimoji="1" lang="en-US" altLang="ja-JP" dirty="0" smtClean="0"/>
          </a:p>
          <a:p>
            <a:r>
              <a:rPr lang="ja-JP" altLang="en-US" dirty="0"/>
              <a:t>固定費</a:t>
            </a:r>
            <a:endParaRPr kumimoji="1" lang="ja-JP" altLang="en-US" dirty="0"/>
          </a:p>
        </p:txBody>
      </p:sp>
      <p:sp>
        <p:nvSpPr>
          <p:cNvPr id="31" name="テキスト ボックス 30"/>
          <p:cNvSpPr txBox="1"/>
          <p:nvPr/>
        </p:nvSpPr>
        <p:spPr>
          <a:xfrm>
            <a:off x="7293662" y="5162083"/>
            <a:ext cx="877163" cy="646331"/>
          </a:xfrm>
          <a:prstGeom prst="rect">
            <a:avLst/>
          </a:prstGeom>
          <a:noFill/>
        </p:spPr>
        <p:txBody>
          <a:bodyPr wrap="none" rtlCol="0">
            <a:spAutoFit/>
          </a:bodyPr>
          <a:lstStyle/>
          <a:p>
            <a:r>
              <a:rPr lang="ja-JP" altLang="en-US" dirty="0" smtClean="0"/>
              <a:t>輸出</a:t>
            </a:r>
            <a:endParaRPr lang="en-US" altLang="ja-JP" dirty="0" smtClean="0"/>
          </a:p>
          <a:p>
            <a:r>
              <a:rPr lang="ja-JP" altLang="en-US" dirty="0" smtClean="0"/>
              <a:t>固定費</a:t>
            </a:r>
            <a:endParaRPr kumimoji="1" lang="ja-JP" altLang="en-US" dirty="0"/>
          </a:p>
        </p:txBody>
      </p:sp>
      <p:sp>
        <p:nvSpPr>
          <p:cNvPr id="32" name="左中かっこ 31"/>
          <p:cNvSpPr/>
          <p:nvPr/>
        </p:nvSpPr>
        <p:spPr>
          <a:xfrm rot="16200000">
            <a:off x="5339301" y="5050634"/>
            <a:ext cx="273280" cy="1663859"/>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 name="テキスト ボックス 32"/>
          <p:cNvSpPr txBox="1"/>
          <p:nvPr/>
        </p:nvSpPr>
        <p:spPr>
          <a:xfrm>
            <a:off x="5076056" y="6088044"/>
            <a:ext cx="1107996" cy="369332"/>
          </a:xfrm>
          <a:prstGeom prst="rect">
            <a:avLst/>
          </a:prstGeom>
          <a:noFill/>
          <a:ln w="38100">
            <a:solidFill>
              <a:schemeClr val="tx1"/>
            </a:solidFill>
          </a:ln>
        </p:spPr>
        <p:txBody>
          <a:bodyPr wrap="none" rtlCol="0">
            <a:spAutoFit/>
          </a:bodyPr>
          <a:lstStyle/>
          <a:p>
            <a:r>
              <a:rPr kumimoji="1" lang="ja-JP" altLang="en-US" dirty="0" smtClean="0"/>
              <a:t>採用費用</a:t>
            </a:r>
            <a:endParaRPr kumimoji="1" lang="ja-JP" altLang="en-US" dirty="0"/>
          </a:p>
        </p:txBody>
      </p:sp>
      <p:sp>
        <p:nvSpPr>
          <p:cNvPr id="34" name="左中かっこ 33"/>
          <p:cNvSpPr/>
          <p:nvPr/>
        </p:nvSpPr>
        <p:spPr>
          <a:xfrm rot="16200000">
            <a:off x="3161291" y="2887114"/>
            <a:ext cx="539678" cy="977777"/>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テキスト ボックス 34"/>
          <p:cNvSpPr txBox="1"/>
          <p:nvPr/>
        </p:nvSpPr>
        <p:spPr>
          <a:xfrm>
            <a:off x="2433229" y="3645842"/>
            <a:ext cx="1116011" cy="338554"/>
          </a:xfrm>
          <a:prstGeom prst="rect">
            <a:avLst/>
          </a:prstGeom>
          <a:noFill/>
          <a:ln w="38100">
            <a:solidFill>
              <a:schemeClr val="tx1"/>
            </a:solidFill>
          </a:ln>
        </p:spPr>
        <p:txBody>
          <a:bodyPr wrap="none" rtlCol="0">
            <a:spAutoFit/>
          </a:bodyPr>
          <a:lstStyle/>
          <a:p>
            <a:r>
              <a:rPr kumimoji="1" lang="ja-JP" altLang="en-US" sz="1600" dirty="0" smtClean="0"/>
              <a:t>企業シェア</a:t>
            </a:r>
            <a:endParaRPr kumimoji="1" lang="ja-JP" altLang="en-US" sz="1600" dirty="0"/>
          </a:p>
        </p:txBody>
      </p:sp>
      <p:sp>
        <p:nvSpPr>
          <p:cNvPr id="36" name="左中かっこ 35"/>
          <p:cNvSpPr/>
          <p:nvPr/>
        </p:nvSpPr>
        <p:spPr>
          <a:xfrm rot="16200000">
            <a:off x="3006083" y="4453532"/>
            <a:ext cx="273280" cy="2570527"/>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7" name="正方形/長方形 36"/>
          <p:cNvSpPr/>
          <p:nvPr/>
        </p:nvSpPr>
        <p:spPr>
          <a:xfrm>
            <a:off x="2570633" y="5949544"/>
            <a:ext cx="1107996" cy="369332"/>
          </a:xfrm>
          <a:prstGeom prst="rect">
            <a:avLst/>
          </a:prstGeom>
        </p:spPr>
        <p:txBody>
          <a:bodyPr wrap="none">
            <a:spAutoFit/>
          </a:bodyPr>
          <a:lstStyle/>
          <a:p>
            <a:r>
              <a:rPr lang="ja-JP" altLang="en-US" dirty="0" smtClean="0"/>
              <a:t>国内収入</a:t>
            </a:r>
            <a:endParaRPr lang="ja-JP" altLang="en-US" dirty="0"/>
          </a:p>
        </p:txBody>
      </p:sp>
    </p:spTree>
    <p:extLst>
      <p:ext uri="{BB962C8B-B14F-4D97-AF65-F5344CB8AC3E}">
        <p14:creationId xmlns:p14="http://schemas.microsoft.com/office/powerpoint/2010/main" val="3888141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利潤最大化</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0" indent="0">
              <a:buNone/>
            </a:pPr>
            <a:r>
              <a:rPr lang="ja-JP" altLang="en-US" dirty="0" smtClean="0"/>
              <a:t>下記の選択変数を決定し、企業は利潤最大化を図る。</a:t>
            </a:r>
            <a:endParaRPr lang="en-US" altLang="ja-JP" dirty="0" smtClean="0"/>
          </a:p>
          <a:p>
            <a:pPr marL="0" indent="0">
              <a:buNone/>
            </a:pPr>
            <a:endParaRPr lang="en-US" altLang="ja-JP" dirty="0" smtClean="0"/>
          </a:p>
          <a:p>
            <a:pPr marL="0" indent="0">
              <a:buNone/>
            </a:pPr>
            <a:r>
              <a:rPr lang="ja-JP" altLang="en-US" dirty="0" smtClean="0"/>
              <a:t>①</a:t>
            </a:r>
            <a:r>
              <a:rPr lang="ja-JP" altLang="en-US" dirty="0"/>
              <a:t>輸出の</a:t>
            </a:r>
            <a:r>
              <a:rPr lang="ja-JP" altLang="en-US" dirty="0" smtClean="0"/>
              <a:t>有無</a:t>
            </a:r>
            <a:endParaRPr lang="en-US" altLang="ja-JP" dirty="0"/>
          </a:p>
          <a:p>
            <a:pPr marL="0" indent="0">
              <a:buNone/>
            </a:pPr>
            <a:r>
              <a:rPr lang="en-US" altLang="ja-JP" dirty="0"/>
              <a:t>	(+)</a:t>
            </a:r>
            <a:r>
              <a:rPr lang="ja-JP" altLang="en-US" dirty="0"/>
              <a:t>輸出すると、収入増加</a:t>
            </a:r>
            <a:endParaRPr lang="en-US" altLang="ja-JP" dirty="0"/>
          </a:p>
          <a:p>
            <a:pPr marL="0" indent="0">
              <a:buNone/>
            </a:pPr>
            <a:r>
              <a:rPr lang="en-US" altLang="ja-JP" dirty="0"/>
              <a:t>	(-)</a:t>
            </a:r>
            <a:r>
              <a:rPr lang="ja-JP" altLang="en-US" dirty="0"/>
              <a:t>輸出すると、輸出固定費用かかる</a:t>
            </a:r>
            <a:endParaRPr lang="en-US" altLang="ja-JP" dirty="0"/>
          </a:p>
          <a:p>
            <a:pPr marL="0" indent="0">
              <a:buNone/>
            </a:pPr>
            <a:endParaRPr lang="en-US" altLang="ja-JP" dirty="0" smtClean="0"/>
          </a:p>
          <a:p>
            <a:pPr marL="0" indent="0">
              <a:buNone/>
            </a:pPr>
            <a:r>
              <a:rPr lang="ja-JP" altLang="en-US" dirty="0" smtClean="0"/>
              <a:t>②</a:t>
            </a:r>
            <a:r>
              <a:rPr kumimoji="1" lang="ja-JP" altLang="en-US" dirty="0" smtClean="0"/>
              <a:t>労働者のサーチ数</a:t>
            </a:r>
            <a:endParaRPr kumimoji="1" lang="en-US" altLang="ja-JP" dirty="0" smtClean="0"/>
          </a:p>
          <a:p>
            <a:pPr marL="0" indent="0">
              <a:buNone/>
            </a:pPr>
            <a:r>
              <a:rPr lang="en-US" altLang="ja-JP" dirty="0"/>
              <a:t>	</a:t>
            </a:r>
            <a:r>
              <a:rPr lang="en-US" altLang="ja-JP" dirty="0" smtClean="0"/>
              <a:t>(+)</a:t>
            </a:r>
            <a:r>
              <a:rPr lang="ja-JP" altLang="en-US" dirty="0" smtClean="0"/>
              <a:t>従業者数多いほど、生産増加</a:t>
            </a:r>
            <a:endParaRPr lang="en-US" altLang="ja-JP" dirty="0" smtClean="0"/>
          </a:p>
          <a:p>
            <a:pPr marL="0" indent="0">
              <a:buNone/>
            </a:pPr>
            <a:r>
              <a:rPr kumimoji="1" lang="en-US" altLang="ja-JP" dirty="0"/>
              <a:t>	</a:t>
            </a:r>
            <a:r>
              <a:rPr kumimoji="1" lang="en-US" altLang="ja-JP" dirty="0" smtClean="0"/>
              <a:t>(-)</a:t>
            </a:r>
            <a:r>
              <a:rPr kumimoji="1" lang="ja-JP" altLang="en-US" dirty="0" smtClean="0"/>
              <a:t>サーチ数多いほど、探索費用増加</a:t>
            </a:r>
            <a:endParaRPr kumimoji="1" lang="en-US" altLang="ja-JP" dirty="0" smtClean="0"/>
          </a:p>
          <a:p>
            <a:pPr marL="0" indent="0">
              <a:buNone/>
            </a:pPr>
            <a:endParaRPr kumimoji="1" lang="en-US" altLang="ja-JP" dirty="0" smtClean="0"/>
          </a:p>
          <a:p>
            <a:pPr marL="0" indent="0">
              <a:buNone/>
            </a:pPr>
            <a:r>
              <a:rPr lang="ja-JP" altLang="en-US" dirty="0"/>
              <a:t>③</a:t>
            </a:r>
            <a:r>
              <a:rPr kumimoji="1" lang="ja-JP" altLang="en-US" dirty="0" smtClean="0"/>
              <a:t>労働者の能力下限</a:t>
            </a:r>
            <a:endParaRPr kumimoji="1" lang="en-US" altLang="ja-JP" dirty="0" smtClean="0"/>
          </a:p>
          <a:p>
            <a:pPr marL="0" indent="0">
              <a:buNone/>
            </a:pPr>
            <a:r>
              <a:rPr lang="en-US" altLang="ja-JP" dirty="0"/>
              <a:t>	</a:t>
            </a:r>
            <a:r>
              <a:rPr lang="en-US" altLang="ja-JP" dirty="0" smtClean="0"/>
              <a:t>(+)</a:t>
            </a:r>
            <a:r>
              <a:rPr lang="ja-JP" altLang="en-US" dirty="0"/>
              <a:t>労働者</a:t>
            </a:r>
            <a:r>
              <a:rPr lang="ja-JP" altLang="en-US" dirty="0" smtClean="0"/>
              <a:t>の平均能力高いほど</a:t>
            </a:r>
            <a:r>
              <a:rPr lang="ja-JP" altLang="en-US" dirty="0"/>
              <a:t>、生産増加</a:t>
            </a:r>
            <a:endParaRPr lang="en-US" altLang="ja-JP" dirty="0"/>
          </a:p>
          <a:p>
            <a:pPr marL="0" indent="0">
              <a:buNone/>
            </a:pPr>
            <a:r>
              <a:rPr lang="en-US" altLang="ja-JP" dirty="0"/>
              <a:t>	</a:t>
            </a:r>
            <a:r>
              <a:rPr lang="en-US" altLang="ja-JP" dirty="0" smtClean="0"/>
              <a:t>(-)</a:t>
            </a:r>
            <a:r>
              <a:rPr lang="ja-JP" altLang="en-US" dirty="0"/>
              <a:t>労働者</a:t>
            </a:r>
            <a:r>
              <a:rPr lang="ja-JP" altLang="en-US" dirty="0" smtClean="0"/>
              <a:t>の</a:t>
            </a:r>
            <a:r>
              <a:rPr lang="ja-JP" altLang="en-US" dirty="0"/>
              <a:t>能力</a:t>
            </a:r>
            <a:r>
              <a:rPr lang="ja-JP" altLang="en-US" dirty="0" smtClean="0"/>
              <a:t>下限高いほど、審査費用増加</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19</a:t>
            </a:fld>
            <a:endParaRPr kumimoji="1" lang="ja-JP" altLang="en-US"/>
          </a:p>
        </p:txBody>
      </p:sp>
    </p:spTree>
    <p:extLst>
      <p:ext uri="{BB962C8B-B14F-4D97-AF65-F5344CB8AC3E}">
        <p14:creationId xmlns:p14="http://schemas.microsoft.com/office/powerpoint/2010/main" val="40789937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1</a:t>
            </a:r>
            <a:r>
              <a:rPr kumimoji="1" lang="ja-JP" altLang="en-US" dirty="0" err="1" smtClean="0"/>
              <a:t>．</a:t>
            </a:r>
            <a:r>
              <a:rPr kumimoji="1" lang="ja-JP" altLang="en-US" dirty="0" smtClean="0"/>
              <a:t>はじめに</a:t>
            </a:r>
            <a:endParaRPr kumimoji="1" lang="ja-JP" altLang="en-US" dirty="0"/>
          </a:p>
        </p:txBody>
      </p:sp>
      <p:sp>
        <p:nvSpPr>
          <p:cNvPr id="3" name="コンテンツ プレースホルダー 2"/>
          <p:cNvSpPr>
            <a:spLocks noGrp="1"/>
          </p:cNvSpPr>
          <p:nvPr>
            <p:ph idx="1"/>
          </p:nvPr>
        </p:nvSpPr>
        <p:spPr>
          <a:xfrm>
            <a:off x="3923928" y="2636912"/>
            <a:ext cx="4762872" cy="3489251"/>
          </a:xfrm>
        </p:spPr>
        <p:txBody>
          <a:bodyPr/>
          <a:lstStyle/>
          <a:p>
            <a:pPr marL="0" indent="0" algn="just">
              <a:buNone/>
            </a:pPr>
            <a:r>
              <a:rPr lang="ja-JP" altLang="en-US" dirty="0" smtClean="0"/>
              <a:t>米国、</a:t>
            </a:r>
            <a:r>
              <a:rPr lang="en-US" altLang="ja-JP" dirty="0" smtClean="0"/>
              <a:t>1984</a:t>
            </a:r>
            <a:r>
              <a:rPr lang="ja-JP" altLang="en-US" dirty="0" smtClean="0"/>
              <a:t>年</a:t>
            </a:r>
            <a:endParaRPr lang="en-US" altLang="ja-JP" dirty="0" smtClean="0"/>
          </a:p>
          <a:p>
            <a:pPr marL="0" indent="0" algn="just">
              <a:buNone/>
            </a:pPr>
            <a:r>
              <a:rPr lang="ja-JP" altLang="en-US" dirty="0" smtClean="0"/>
              <a:t>同一産業内であっても、</a:t>
            </a:r>
            <a:endParaRPr lang="en-US" altLang="ja-JP" dirty="0" smtClean="0"/>
          </a:p>
          <a:p>
            <a:pPr marL="0" indent="0" algn="just">
              <a:buNone/>
            </a:pPr>
            <a:r>
              <a:rPr lang="ja-JP" altLang="en-US" dirty="0" smtClean="0"/>
              <a:t>非輸出事業所に比べて</a:t>
            </a:r>
            <a:endParaRPr lang="en-US" altLang="ja-JP" dirty="0" smtClean="0"/>
          </a:p>
          <a:p>
            <a:pPr marL="0" indent="0" algn="just">
              <a:buNone/>
            </a:pPr>
            <a:r>
              <a:rPr lang="ja-JP" altLang="en-US" dirty="0" smtClean="0"/>
              <a:t>輸出事業所の平均賃金は、</a:t>
            </a:r>
            <a:r>
              <a:rPr lang="en-US" altLang="ja-JP" dirty="0" smtClean="0"/>
              <a:t>17.9%</a:t>
            </a:r>
            <a:r>
              <a:rPr lang="ja-JP" altLang="en-US" dirty="0" smtClean="0"/>
              <a:t>高い。</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a:t>
            </a:fld>
            <a:endParaRPr kumimoji="1" lang="ja-JP" alt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856" y="1340768"/>
            <a:ext cx="3312368" cy="4931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テキスト ボックス 4"/>
          <p:cNvSpPr txBox="1"/>
          <p:nvPr/>
        </p:nvSpPr>
        <p:spPr>
          <a:xfrm>
            <a:off x="557590" y="6304002"/>
            <a:ext cx="3050900" cy="369332"/>
          </a:xfrm>
          <a:prstGeom prst="rect">
            <a:avLst/>
          </a:prstGeom>
          <a:noFill/>
        </p:spPr>
        <p:txBody>
          <a:bodyPr wrap="none" rtlCol="0">
            <a:spAutoFit/>
          </a:bodyPr>
          <a:lstStyle/>
          <a:p>
            <a:r>
              <a:rPr kumimoji="1" lang="en-US" altLang="ja-JP" smtClean="0"/>
              <a:t>Bernard and Jensen (1999, JIE)</a:t>
            </a:r>
            <a:endParaRPr kumimoji="1" lang="ja-JP" altLang="en-US" dirty="0"/>
          </a:p>
        </p:txBody>
      </p:sp>
    </p:spTree>
    <p:extLst>
      <p:ext uri="{BB962C8B-B14F-4D97-AF65-F5344CB8AC3E}">
        <p14:creationId xmlns:p14="http://schemas.microsoft.com/office/powerpoint/2010/main" val="41611650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輸出意志決定</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dirty="0" smtClean="0"/>
              <a:t>①輸出閾値</a:t>
            </a:r>
            <a:r>
              <a:rPr kumimoji="1" lang="en-US" altLang="ja-JP" dirty="0" smtClean="0"/>
              <a:t>(θ_{x})</a:t>
            </a:r>
            <a:r>
              <a:rPr kumimoji="1" lang="ja-JP" altLang="en-US" dirty="0" smtClean="0"/>
              <a:t>超えれば、輸出する </a:t>
            </a:r>
            <a:r>
              <a:rPr kumimoji="1" lang="en-US" altLang="ja-JP" sz="1400" dirty="0" smtClean="0"/>
              <a:t>(as in </a:t>
            </a:r>
            <a:r>
              <a:rPr kumimoji="1" lang="en-US" altLang="ja-JP" sz="1400" dirty="0" err="1" smtClean="0"/>
              <a:t>Melitz</a:t>
            </a:r>
            <a:r>
              <a:rPr kumimoji="1" lang="en-US" altLang="ja-JP" sz="1400" dirty="0" smtClean="0"/>
              <a:t>, 2003)</a:t>
            </a:r>
            <a:endParaRPr kumimoji="1" lang="ja-JP" altLang="en-US" sz="14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20</a:t>
            </a:fld>
            <a:endParaRPr kumimoji="1" lang="ja-JP"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578171"/>
            <a:ext cx="4248472" cy="1826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4437112"/>
            <a:ext cx="8028384" cy="166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正方形/長方形 4"/>
          <p:cNvSpPr/>
          <p:nvPr/>
        </p:nvSpPr>
        <p:spPr>
          <a:xfrm>
            <a:off x="3923928" y="6101901"/>
            <a:ext cx="1107996" cy="369332"/>
          </a:xfrm>
          <a:prstGeom prst="rect">
            <a:avLst/>
          </a:prstGeom>
        </p:spPr>
        <p:txBody>
          <a:bodyPr wrap="none">
            <a:spAutoFit/>
          </a:bodyPr>
          <a:lstStyle/>
          <a:p>
            <a:r>
              <a:rPr lang="ja-JP" altLang="en-US" dirty="0"/>
              <a:t>輸出閾値</a:t>
            </a:r>
          </a:p>
        </p:txBody>
      </p:sp>
      <p:sp>
        <p:nvSpPr>
          <p:cNvPr id="8" name="正方形/長方形 7"/>
          <p:cNvSpPr/>
          <p:nvPr/>
        </p:nvSpPr>
        <p:spPr>
          <a:xfrm>
            <a:off x="7380312" y="5157192"/>
            <a:ext cx="1569660" cy="369332"/>
          </a:xfrm>
          <a:prstGeom prst="rect">
            <a:avLst/>
          </a:prstGeom>
        </p:spPr>
        <p:txBody>
          <a:bodyPr wrap="none">
            <a:spAutoFit/>
          </a:bodyPr>
          <a:lstStyle/>
          <a:p>
            <a:r>
              <a:rPr lang="ja-JP" altLang="en-US" dirty="0" smtClean="0"/>
              <a:t>企業の生産性</a:t>
            </a:r>
            <a:endParaRPr lang="ja-JP" altLang="en-US" dirty="0"/>
          </a:p>
        </p:txBody>
      </p:sp>
      <p:sp>
        <p:nvSpPr>
          <p:cNvPr id="6" name="正方形/長方形 5"/>
          <p:cNvSpPr/>
          <p:nvPr/>
        </p:nvSpPr>
        <p:spPr>
          <a:xfrm>
            <a:off x="152997" y="6442245"/>
            <a:ext cx="2216119" cy="369332"/>
          </a:xfrm>
          <a:prstGeom prst="rect">
            <a:avLst/>
          </a:prstGeom>
        </p:spPr>
        <p:txBody>
          <a:bodyPr wrap="none">
            <a:spAutoFit/>
          </a:bodyPr>
          <a:lstStyle/>
          <a:p>
            <a:r>
              <a:rPr lang="en-US" altLang="ja-JP" dirty="0" err="1"/>
              <a:t>Helpman</a:t>
            </a:r>
            <a:r>
              <a:rPr lang="en-US" altLang="ja-JP" dirty="0"/>
              <a:t> et al. (2008)</a:t>
            </a:r>
            <a:endParaRPr lang="ja-JP" altLang="en-US" dirty="0"/>
          </a:p>
        </p:txBody>
      </p:sp>
    </p:spTree>
    <p:extLst>
      <p:ext uri="{BB962C8B-B14F-4D97-AF65-F5344CB8AC3E}">
        <p14:creationId xmlns:p14="http://schemas.microsoft.com/office/powerpoint/2010/main" val="1226687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一階の条件</a:t>
            </a:r>
            <a:r>
              <a:rPr lang="en-US" altLang="ja-JP" dirty="0"/>
              <a:t>(FOCs)</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t>②労働者の</a:t>
            </a:r>
            <a:r>
              <a:rPr lang="ja-JP" altLang="en-US" dirty="0" smtClean="0"/>
              <a:t>サーチ数（雇用）</a:t>
            </a:r>
            <a:endParaRPr lang="en-US" altLang="ja-JP" dirty="0" smtClean="0"/>
          </a:p>
          <a:p>
            <a:pPr lvl="1">
              <a:buFont typeface="Arial" charset="0"/>
              <a:buChar char="•"/>
            </a:pPr>
            <a:r>
              <a:rPr lang="ja-JP" altLang="en-US" dirty="0" smtClean="0"/>
              <a:t>生産性</a:t>
            </a:r>
            <a:r>
              <a:rPr lang="en-US" altLang="ja-JP" dirty="0" smtClean="0"/>
              <a:t>θ</a:t>
            </a:r>
            <a:r>
              <a:rPr lang="ja-JP" altLang="en-US" dirty="0" smtClean="0"/>
              <a:t>高いと、収入</a:t>
            </a:r>
            <a:r>
              <a:rPr lang="en-US" altLang="ja-JP" dirty="0" smtClean="0"/>
              <a:t>r</a:t>
            </a:r>
            <a:r>
              <a:rPr lang="ja-JP" altLang="en-US" dirty="0" smtClean="0"/>
              <a:t>多く、サーチ数</a:t>
            </a:r>
            <a:r>
              <a:rPr lang="en-US" altLang="ja-JP" dirty="0" smtClean="0"/>
              <a:t>n</a:t>
            </a:r>
            <a:r>
              <a:rPr lang="ja-JP" altLang="en-US" dirty="0" smtClean="0"/>
              <a:t>（雇用</a:t>
            </a:r>
            <a:r>
              <a:rPr lang="en-US" altLang="ja-JP" dirty="0" smtClean="0"/>
              <a:t>h</a:t>
            </a:r>
            <a:r>
              <a:rPr lang="ja-JP" altLang="en-US" dirty="0" smtClean="0"/>
              <a:t>）大きい。</a:t>
            </a:r>
            <a:endParaRPr lang="en-US" altLang="ja-JP" dirty="0"/>
          </a:p>
          <a:p>
            <a:pPr marL="0" indent="0">
              <a:buNone/>
            </a:pPr>
            <a:r>
              <a:rPr lang="en-US" altLang="ja-JP" dirty="0"/>
              <a:t>	</a:t>
            </a:r>
            <a:endParaRPr lang="en-US" altLang="ja-JP" dirty="0" smtClean="0"/>
          </a:p>
          <a:p>
            <a:pPr marL="0" indent="0">
              <a:buNone/>
            </a:pPr>
            <a:endParaRPr lang="en-US" altLang="ja-JP" dirty="0" smtClean="0"/>
          </a:p>
          <a:p>
            <a:pPr marL="0" indent="0">
              <a:buNone/>
            </a:pPr>
            <a:r>
              <a:rPr lang="ja-JP" altLang="en-US" dirty="0" smtClean="0"/>
              <a:t>③</a:t>
            </a:r>
            <a:r>
              <a:rPr lang="ja-JP" altLang="en-US" dirty="0"/>
              <a:t>労働者の</a:t>
            </a:r>
            <a:r>
              <a:rPr lang="ja-JP" altLang="en-US" dirty="0" smtClean="0"/>
              <a:t>能力</a:t>
            </a:r>
            <a:r>
              <a:rPr lang="ja-JP" altLang="en-US" dirty="0"/>
              <a:t>下</a:t>
            </a:r>
            <a:r>
              <a:rPr lang="ja-JP" altLang="en-US" dirty="0" smtClean="0"/>
              <a:t>限</a:t>
            </a:r>
            <a:endParaRPr lang="en-US" altLang="ja-JP" dirty="0" smtClean="0"/>
          </a:p>
          <a:p>
            <a:pPr lvl="1">
              <a:buFont typeface="Arial" charset="0"/>
              <a:buChar char=""/>
            </a:pPr>
            <a:r>
              <a:rPr lang="ja-JP" altLang="en-US" dirty="0" smtClean="0"/>
              <a:t>生産性</a:t>
            </a:r>
            <a:r>
              <a:rPr lang="en-US" altLang="ja-JP" dirty="0"/>
              <a:t>θ</a:t>
            </a:r>
            <a:r>
              <a:rPr lang="ja-JP" altLang="en-US" dirty="0" smtClean="0"/>
              <a:t>高い</a:t>
            </a:r>
            <a:r>
              <a:rPr lang="ja-JP" altLang="en-US" dirty="0"/>
              <a:t>と、</a:t>
            </a:r>
            <a:r>
              <a:rPr lang="ja-JP" altLang="en-US" dirty="0" smtClean="0"/>
              <a:t>収入</a:t>
            </a:r>
            <a:r>
              <a:rPr lang="en-US" altLang="ja-JP" dirty="0" smtClean="0"/>
              <a:t>r</a:t>
            </a:r>
            <a:r>
              <a:rPr lang="ja-JP" altLang="en-US" dirty="0" smtClean="0"/>
              <a:t>多く、能力下限</a:t>
            </a:r>
            <a:r>
              <a:rPr lang="en-US" altLang="ja-JP" dirty="0" smtClean="0"/>
              <a:t>a_{c}</a:t>
            </a:r>
            <a:r>
              <a:rPr lang="ja-JP" altLang="en-US" dirty="0" smtClean="0"/>
              <a:t>高い。</a:t>
            </a:r>
            <a:endParaRPr lang="en-US" altLang="ja-JP" dirty="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21</a:t>
            </a:fld>
            <a:endParaRPr kumimoji="1" lang="ja-JP" alt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8199" y="3140968"/>
            <a:ext cx="2855823" cy="87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5625055"/>
            <a:ext cx="3031873" cy="73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46357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賃金</a:t>
            </a:r>
            <a:endParaRPr kumimoji="1" lang="ja-JP" altLang="en-US" dirty="0"/>
          </a:p>
        </p:txBody>
      </p:sp>
      <p:sp>
        <p:nvSpPr>
          <p:cNvPr id="3" name="コンテンツ プレースホルダー 2"/>
          <p:cNvSpPr>
            <a:spLocks noGrp="1"/>
          </p:cNvSpPr>
          <p:nvPr>
            <p:ph idx="1"/>
          </p:nvPr>
        </p:nvSpPr>
        <p:spPr/>
        <p:txBody>
          <a:bodyPr>
            <a:normAutofit fontScale="92500"/>
          </a:bodyPr>
          <a:lstStyle/>
          <a:p>
            <a:pPr marL="0" indent="0">
              <a:buNone/>
            </a:pPr>
            <a:r>
              <a:rPr kumimoji="1" lang="ja-JP" altLang="en-US" dirty="0" smtClean="0"/>
              <a:t>賃金は、</a:t>
            </a:r>
            <a:endParaRPr kumimoji="1" lang="en-US" altLang="ja-JP" dirty="0" smtClean="0"/>
          </a:p>
          <a:p>
            <a:endParaRPr lang="en-US" altLang="ja-JP" dirty="0"/>
          </a:p>
          <a:p>
            <a:endParaRPr kumimoji="1" lang="en-US" altLang="ja-JP" dirty="0" smtClean="0"/>
          </a:p>
          <a:p>
            <a:endParaRPr kumimoji="1" lang="en-US" altLang="ja-JP" dirty="0" smtClean="0"/>
          </a:p>
          <a:p>
            <a:pPr marL="0" indent="0">
              <a:buNone/>
            </a:pPr>
            <a:endParaRPr kumimoji="1" lang="en-US" altLang="ja-JP" dirty="0" smtClean="0">
              <a:sym typeface="Wingdings" pitchFamily="2" charset="2"/>
            </a:endParaRPr>
          </a:p>
          <a:p>
            <a:pPr marL="0" indent="0">
              <a:buNone/>
            </a:pPr>
            <a:endParaRPr kumimoji="1" lang="en-US" altLang="ja-JP" dirty="0" smtClean="0">
              <a:sym typeface="Wingdings" pitchFamily="2" charset="2"/>
            </a:endParaRPr>
          </a:p>
          <a:p>
            <a:pPr marL="0" indent="0">
              <a:buNone/>
            </a:pPr>
            <a:r>
              <a:rPr kumimoji="1" lang="en-US" altLang="ja-JP" dirty="0" smtClean="0">
                <a:sym typeface="Wingdings" pitchFamily="2" charset="2"/>
              </a:rPr>
              <a:t></a:t>
            </a:r>
            <a:r>
              <a:rPr kumimoji="1" lang="ja-JP" altLang="en-US" dirty="0" smtClean="0">
                <a:sym typeface="Wingdings" pitchFamily="2" charset="2"/>
              </a:rPr>
              <a:t>生産性</a:t>
            </a:r>
            <a:r>
              <a:rPr kumimoji="1" lang="en-US" altLang="ja-JP" dirty="0" smtClean="0">
                <a:sym typeface="Wingdings" pitchFamily="2" charset="2"/>
              </a:rPr>
              <a:t>θ</a:t>
            </a:r>
            <a:r>
              <a:rPr kumimoji="1" lang="ja-JP" altLang="en-US" dirty="0" smtClean="0">
                <a:sym typeface="Wingdings" pitchFamily="2" charset="2"/>
              </a:rPr>
              <a:t>高い企業ほど、</a:t>
            </a:r>
            <a:endParaRPr kumimoji="1" lang="en-US" altLang="ja-JP" dirty="0" smtClean="0">
              <a:sym typeface="Wingdings" pitchFamily="2" charset="2"/>
            </a:endParaRPr>
          </a:p>
          <a:p>
            <a:pPr marL="0" indent="0">
              <a:buNone/>
            </a:pPr>
            <a:r>
              <a:rPr lang="ja-JP" altLang="en-US" dirty="0">
                <a:sym typeface="Wingdings" pitchFamily="2" charset="2"/>
              </a:rPr>
              <a:t>　</a:t>
            </a:r>
            <a:r>
              <a:rPr kumimoji="1" lang="ja-JP" altLang="en-US" dirty="0" smtClean="0">
                <a:sym typeface="Wingdings" pitchFamily="2" charset="2"/>
              </a:rPr>
              <a:t>労働者の能力</a:t>
            </a:r>
            <a:r>
              <a:rPr lang="ja-JP" altLang="en-US" dirty="0" smtClean="0">
                <a:sym typeface="Wingdings" pitchFamily="2" charset="2"/>
              </a:rPr>
              <a:t>下限</a:t>
            </a:r>
            <a:r>
              <a:rPr lang="en-US" altLang="ja-JP" dirty="0" smtClean="0">
                <a:sym typeface="Wingdings" pitchFamily="2" charset="2"/>
              </a:rPr>
              <a:t>a_{c}</a:t>
            </a:r>
            <a:r>
              <a:rPr kumimoji="1" lang="ja-JP" altLang="en-US" dirty="0" smtClean="0">
                <a:sym typeface="Wingdings" pitchFamily="2" charset="2"/>
              </a:rPr>
              <a:t>高</a:t>
            </a:r>
            <a:r>
              <a:rPr lang="ja-JP" altLang="en-US" dirty="0">
                <a:sym typeface="Wingdings" pitchFamily="2" charset="2"/>
              </a:rPr>
              <a:t>いので</a:t>
            </a:r>
            <a:r>
              <a:rPr kumimoji="1" lang="ja-JP" altLang="en-US" dirty="0" smtClean="0">
                <a:sym typeface="Wingdings" pitchFamily="2" charset="2"/>
              </a:rPr>
              <a:t>、</a:t>
            </a:r>
            <a:r>
              <a:rPr lang="ja-JP" altLang="en-US" dirty="0" smtClean="0">
                <a:sym typeface="Wingdings" pitchFamily="2" charset="2"/>
              </a:rPr>
              <a:t>　賃金高い。</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22</a:t>
            </a:fld>
            <a:endParaRPr kumimoji="1" lang="ja-JP" alt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2241413"/>
            <a:ext cx="6074922" cy="1259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右中かっこ 4"/>
          <p:cNvSpPr/>
          <p:nvPr/>
        </p:nvSpPr>
        <p:spPr>
          <a:xfrm rot="5400000">
            <a:off x="2710245" y="2780928"/>
            <a:ext cx="576064" cy="1728192"/>
          </a:xfrm>
          <a:prstGeom prst="rightBrace">
            <a:avLst>
              <a:gd name="adj1" fmla="val 8333"/>
              <a:gd name="adj2" fmla="val 45538"/>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正方形/長方形 5"/>
          <p:cNvSpPr/>
          <p:nvPr/>
        </p:nvSpPr>
        <p:spPr>
          <a:xfrm>
            <a:off x="1911280" y="3951206"/>
            <a:ext cx="2832827" cy="584775"/>
          </a:xfrm>
          <a:prstGeom prst="rect">
            <a:avLst/>
          </a:prstGeom>
        </p:spPr>
        <p:txBody>
          <a:bodyPr wrap="none">
            <a:spAutoFit/>
          </a:bodyPr>
          <a:lstStyle/>
          <a:p>
            <a:r>
              <a:rPr lang="ja-JP" altLang="en-US" sz="3200" b="1" dirty="0"/>
              <a:t>賃金総額</a:t>
            </a:r>
            <a:r>
              <a:rPr lang="en-US" altLang="ja-JP" sz="3200" b="1" dirty="0"/>
              <a:t>/</a:t>
            </a:r>
            <a:r>
              <a:rPr lang="ja-JP" altLang="en-US" sz="3200" b="1" dirty="0"/>
              <a:t>雇用</a:t>
            </a:r>
          </a:p>
        </p:txBody>
      </p:sp>
      <p:sp>
        <p:nvSpPr>
          <p:cNvPr id="7" name="正方形/長方形 6"/>
          <p:cNvSpPr/>
          <p:nvPr/>
        </p:nvSpPr>
        <p:spPr>
          <a:xfrm>
            <a:off x="4947298" y="4058927"/>
            <a:ext cx="1412374" cy="646331"/>
          </a:xfrm>
          <a:prstGeom prst="rect">
            <a:avLst/>
          </a:prstGeom>
        </p:spPr>
        <p:txBody>
          <a:bodyPr wrap="none">
            <a:spAutoFit/>
          </a:bodyPr>
          <a:lstStyle/>
          <a:p>
            <a:r>
              <a:rPr lang="en-US" altLang="ja-JP" sz="3600" b="1" dirty="0"/>
              <a:t>FOC</a:t>
            </a:r>
            <a:r>
              <a:rPr lang="ja-JP" altLang="en-US" sz="3600" b="1" dirty="0"/>
              <a:t>②</a:t>
            </a:r>
          </a:p>
        </p:txBody>
      </p:sp>
      <p:cxnSp>
        <p:nvCxnSpPr>
          <p:cNvPr id="9" name="直線矢印コネクタ 8"/>
          <p:cNvCxnSpPr/>
          <p:nvPr/>
        </p:nvCxnSpPr>
        <p:spPr>
          <a:xfrm flipH="1" flipV="1">
            <a:off x="3995936" y="3035944"/>
            <a:ext cx="1227009" cy="1207649"/>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2198" y="1477105"/>
            <a:ext cx="327660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直線矢印コネクタ 11"/>
          <p:cNvCxnSpPr/>
          <p:nvPr/>
        </p:nvCxnSpPr>
        <p:spPr>
          <a:xfrm flipH="1">
            <a:off x="5222945" y="2014585"/>
            <a:ext cx="284297" cy="85380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7405594" y="2056747"/>
            <a:ext cx="1569660" cy="369332"/>
          </a:xfrm>
          <a:prstGeom prst="rect">
            <a:avLst/>
          </a:prstGeom>
          <a:noFill/>
        </p:spPr>
        <p:txBody>
          <a:bodyPr wrap="none" rtlCol="0">
            <a:spAutoFit/>
          </a:bodyPr>
          <a:lstStyle/>
          <a:p>
            <a:r>
              <a:rPr kumimoji="1" lang="ja-JP" altLang="en-US" dirty="0" smtClean="0"/>
              <a:t>雇用者数の式</a:t>
            </a:r>
            <a:endParaRPr kumimoji="1" lang="en-US" altLang="ja-JP" dirty="0" smtClean="0"/>
          </a:p>
        </p:txBody>
      </p:sp>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4058927"/>
            <a:ext cx="2387030" cy="728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9768" y="772411"/>
            <a:ext cx="202882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 name="直線矢印コネクタ 16"/>
          <p:cNvCxnSpPr/>
          <p:nvPr/>
        </p:nvCxnSpPr>
        <p:spPr>
          <a:xfrm>
            <a:off x="2411760" y="1269697"/>
            <a:ext cx="120309" cy="1307336"/>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1259632" y="510386"/>
            <a:ext cx="1338828" cy="369332"/>
          </a:xfrm>
          <a:prstGeom prst="rect">
            <a:avLst/>
          </a:prstGeom>
          <a:noFill/>
        </p:spPr>
        <p:txBody>
          <a:bodyPr wrap="none" rtlCol="0">
            <a:spAutoFit/>
          </a:bodyPr>
          <a:lstStyle/>
          <a:p>
            <a:r>
              <a:rPr kumimoji="1" lang="ja-JP" altLang="en-US" dirty="0" smtClean="0"/>
              <a:t>労働分配率</a:t>
            </a:r>
            <a:endParaRPr kumimoji="1" lang="en-US" altLang="ja-JP" dirty="0" smtClean="0"/>
          </a:p>
        </p:txBody>
      </p:sp>
    </p:spTree>
    <p:extLst>
      <p:ext uri="{BB962C8B-B14F-4D97-AF65-F5344CB8AC3E}">
        <p14:creationId xmlns:p14="http://schemas.microsoft.com/office/powerpoint/2010/main" val="17599737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賃金関数</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23</a:t>
            </a:fld>
            <a:endParaRPr kumimoji="1" lang="ja-JP"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572503"/>
            <a:ext cx="5534025"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3212977"/>
            <a:ext cx="3982222" cy="1351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正方形/長方形 6"/>
          <p:cNvSpPr/>
          <p:nvPr/>
        </p:nvSpPr>
        <p:spPr>
          <a:xfrm>
            <a:off x="3131403" y="4564086"/>
            <a:ext cx="1107996" cy="369332"/>
          </a:xfrm>
          <a:prstGeom prst="rect">
            <a:avLst/>
          </a:prstGeom>
        </p:spPr>
        <p:txBody>
          <a:bodyPr wrap="none">
            <a:spAutoFit/>
          </a:bodyPr>
          <a:lstStyle/>
          <a:p>
            <a:r>
              <a:rPr lang="ja-JP" altLang="en-US" dirty="0"/>
              <a:t>輸出閾値</a:t>
            </a:r>
          </a:p>
        </p:txBody>
      </p:sp>
      <p:sp>
        <p:nvSpPr>
          <p:cNvPr id="5" name="テキスト ボックス 4"/>
          <p:cNvSpPr txBox="1"/>
          <p:nvPr/>
        </p:nvSpPr>
        <p:spPr>
          <a:xfrm>
            <a:off x="251520" y="1335664"/>
            <a:ext cx="6463629" cy="400110"/>
          </a:xfrm>
          <a:prstGeom prst="rect">
            <a:avLst/>
          </a:prstGeom>
          <a:noFill/>
        </p:spPr>
        <p:txBody>
          <a:bodyPr wrap="none" rtlCol="0">
            <a:spAutoFit/>
          </a:bodyPr>
          <a:lstStyle/>
          <a:p>
            <a:r>
              <a:rPr kumimoji="1" lang="ja-JP" altLang="en-US" sz="2000" dirty="0" smtClean="0"/>
              <a:t>労働者の能力下限を消去すると、以下の賃金関数になる。</a:t>
            </a:r>
            <a:endParaRPr kumimoji="1" lang="ja-JP" altLang="en-US" sz="2000" dirty="0"/>
          </a:p>
        </p:txBody>
      </p:sp>
      <p:sp>
        <p:nvSpPr>
          <p:cNvPr id="8" name="正方形/長方形 7"/>
          <p:cNvSpPr/>
          <p:nvPr/>
        </p:nvSpPr>
        <p:spPr>
          <a:xfrm>
            <a:off x="4991885" y="4756476"/>
            <a:ext cx="3938863" cy="646331"/>
          </a:xfrm>
          <a:prstGeom prst="rect">
            <a:avLst/>
          </a:prstGeom>
          <a:solidFill>
            <a:schemeClr val="bg1"/>
          </a:solidFill>
          <a:ln>
            <a:solidFill>
              <a:schemeClr val="accent1"/>
            </a:solidFill>
          </a:ln>
        </p:spPr>
        <p:txBody>
          <a:bodyPr wrap="square">
            <a:spAutoFit/>
          </a:bodyPr>
          <a:lstStyle/>
          <a:p>
            <a:r>
              <a:rPr lang="ja-JP" altLang="en-US" dirty="0" smtClean="0"/>
              <a:t>生産性</a:t>
            </a:r>
            <a:r>
              <a:rPr lang="ja-JP" altLang="en-US" dirty="0"/>
              <a:t>高い企業ほど</a:t>
            </a:r>
            <a:r>
              <a:rPr lang="ja-JP" altLang="en-US" dirty="0" smtClean="0"/>
              <a:t>、賃金高い。</a:t>
            </a:r>
            <a:endParaRPr lang="en-US" altLang="ja-JP" dirty="0" smtClean="0"/>
          </a:p>
          <a:p>
            <a:r>
              <a:rPr lang="ja-JP" altLang="en-US" dirty="0" smtClean="0"/>
              <a:t>輸出収入得る企業はさらに賃金高い。</a:t>
            </a:r>
            <a:endParaRPr lang="ja-JP" altLang="en-US" dirty="0"/>
          </a:p>
        </p:txBody>
      </p:sp>
      <p:sp>
        <p:nvSpPr>
          <p:cNvPr id="3" name="正方形/長方形 2"/>
          <p:cNvSpPr/>
          <p:nvPr/>
        </p:nvSpPr>
        <p:spPr>
          <a:xfrm>
            <a:off x="1835696" y="6356350"/>
            <a:ext cx="2216119" cy="369332"/>
          </a:xfrm>
          <a:prstGeom prst="rect">
            <a:avLst/>
          </a:prstGeom>
        </p:spPr>
        <p:txBody>
          <a:bodyPr wrap="none">
            <a:spAutoFit/>
          </a:bodyPr>
          <a:lstStyle/>
          <a:p>
            <a:r>
              <a:rPr lang="en-US" altLang="ja-JP" dirty="0" err="1"/>
              <a:t>Helpman</a:t>
            </a:r>
            <a:r>
              <a:rPr lang="en-US" altLang="ja-JP" dirty="0"/>
              <a:t> et al. (2008)</a:t>
            </a:r>
            <a:endParaRPr lang="ja-JP" altLang="en-US" dirty="0"/>
          </a:p>
        </p:txBody>
      </p:sp>
    </p:spTree>
    <p:extLst>
      <p:ext uri="{BB962C8B-B14F-4D97-AF65-F5344CB8AC3E}">
        <p14:creationId xmlns:p14="http://schemas.microsoft.com/office/powerpoint/2010/main" val="31174855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noAutofit/>
          </a:bodyPr>
          <a:lstStyle/>
          <a:p>
            <a:r>
              <a:rPr lang="ja-JP" altLang="en-US" sz="3200" dirty="0"/>
              <a:t>不完全な労働市場を含めた新々貿易理論</a:t>
            </a:r>
            <a:endParaRPr kumimoji="1" lang="ja-JP" altLang="en-US" sz="3200" dirty="0"/>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24</a:t>
            </a:fld>
            <a:endParaRPr kumimoji="1" lang="ja-JP" altLang="en-US"/>
          </a:p>
        </p:txBody>
      </p:sp>
      <p:graphicFrame>
        <p:nvGraphicFramePr>
          <p:cNvPr id="3" name="表 2"/>
          <p:cNvGraphicFramePr>
            <a:graphicFrameLocks noGrp="1"/>
          </p:cNvGraphicFramePr>
          <p:nvPr>
            <p:extLst>
              <p:ext uri="{D42A27DB-BD31-4B8C-83A1-F6EECF244321}">
                <p14:modId xmlns:p14="http://schemas.microsoft.com/office/powerpoint/2010/main" val="4067746812"/>
              </p:ext>
            </p:extLst>
          </p:nvPr>
        </p:nvGraphicFramePr>
        <p:xfrm>
          <a:off x="395536" y="1988840"/>
          <a:ext cx="8280920" cy="3600398"/>
        </p:xfrm>
        <a:graphic>
          <a:graphicData uri="http://schemas.openxmlformats.org/drawingml/2006/table">
            <a:tbl>
              <a:tblPr>
                <a:tableStyleId>{5C22544A-7EE6-4342-B048-85BDC9FD1C3A}</a:tableStyleId>
              </a:tblPr>
              <a:tblGrid>
                <a:gridCol w="3221971"/>
                <a:gridCol w="5058949"/>
              </a:tblGrid>
              <a:tr h="374299">
                <a:tc>
                  <a:txBody>
                    <a:bodyPr/>
                    <a:lstStyle/>
                    <a:p>
                      <a:pPr algn="l" fontAlgn="b"/>
                      <a:r>
                        <a:rPr lang="ja-JP" altLang="en-US" sz="1100" u="none" strike="noStrike" dirty="0">
                          <a:effectLst/>
                        </a:rPr>
                        <a:t>　</a:t>
                      </a:r>
                      <a:endParaRPr lang="ja-JP" altLang="en-US" sz="1100" b="0" i="0" u="none" strike="noStrike" dirty="0">
                        <a:solidFill>
                          <a:srgbClr val="000000"/>
                        </a:solidFill>
                        <a:effectLst/>
                        <a:latin typeface="Times New Roman"/>
                      </a:endParaRPr>
                    </a:p>
                  </a:txBody>
                  <a:tcPr marL="9525" marR="9525" marT="9525" marB="0" anchor="b"/>
                </a:tc>
                <a:tc>
                  <a:txBody>
                    <a:bodyPr/>
                    <a:lstStyle/>
                    <a:p>
                      <a:pPr algn="l" fontAlgn="b"/>
                      <a:r>
                        <a:rPr lang="ja-JP" altLang="en-US" sz="1600" u="none" strike="noStrike" dirty="0">
                          <a:effectLst/>
                        </a:rPr>
                        <a:t>労働市場の理論の特徴</a:t>
                      </a:r>
                      <a:endParaRPr lang="ja-JP" altLang="en-US" sz="1600" b="0" i="0" u="none" strike="noStrike" dirty="0">
                        <a:solidFill>
                          <a:srgbClr val="000000"/>
                        </a:solidFill>
                        <a:effectLst/>
                        <a:latin typeface="Times New Roman"/>
                      </a:endParaRPr>
                    </a:p>
                  </a:txBody>
                  <a:tcPr marL="9525" marR="9525" marT="9525" marB="0" anchor="b"/>
                </a:tc>
              </a:tr>
              <a:tr h="356475">
                <a:tc>
                  <a:txBody>
                    <a:bodyPr/>
                    <a:lstStyle/>
                    <a:p>
                      <a:pPr algn="l" fontAlgn="b"/>
                      <a:r>
                        <a:rPr lang="ja-JP" altLang="en-US" sz="1100" u="none" strike="noStrike">
                          <a:effectLst/>
                        </a:rPr>
                        <a:t>　</a:t>
                      </a:r>
                      <a:endParaRPr lang="ja-JP" altLang="en-US" sz="1100" b="0" i="0" u="none" strike="noStrike">
                        <a:solidFill>
                          <a:srgbClr val="000000"/>
                        </a:solidFill>
                        <a:effectLst/>
                        <a:latin typeface="Times New Roman"/>
                      </a:endParaRPr>
                    </a:p>
                  </a:txBody>
                  <a:tcPr marL="9525" marR="9525" marT="9525" marB="0" anchor="b"/>
                </a:tc>
                <a:tc>
                  <a:txBody>
                    <a:bodyPr/>
                    <a:lstStyle/>
                    <a:p>
                      <a:pPr algn="r" fontAlgn="b"/>
                      <a:r>
                        <a:rPr lang="ja-JP" altLang="en-US" sz="1600" u="none" strike="noStrike" dirty="0">
                          <a:effectLst/>
                        </a:rPr>
                        <a:t>（主な原論文）</a:t>
                      </a:r>
                      <a:endParaRPr lang="ja-JP" altLang="en-US" sz="1600" b="0" i="0" u="none" strike="noStrike" dirty="0">
                        <a:solidFill>
                          <a:srgbClr val="000000"/>
                        </a:solidFill>
                        <a:effectLst/>
                        <a:latin typeface="Times New Roman"/>
                      </a:endParaRPr>
                    </a:p>
                  </a:txBody>
                  <a:tcPr marL="9525" marR="9525" marT="9525" marB="0" anchor="b"/>
                </a:tc>
              </a:tr>
              <a:tr h="356475">
                <a:tc>
                  <a:txBody>
                    <a:bodyPr/>
                    <a:lstStyle/>
                    <a:p>
                      <a:pPr algn="l" fontAlgn="b"/>
                      <a:r>
                        <a:rPr lang="en-US" sz="2000" u="none" strike="noStrike">
                          <a:effectLst/>
                        </a:rPr>
                        <a:t>Helpman et al. (2010)</a:t>
                      </a:r>
                      <a:endParaRPr lang="en-US" sz="2000" b="0" i="0" u="none" strike="noStrike">
                        <a:solidFill>
                          <a:srgbClr val="000000"/>
                        </a:solidFill>
                        <a:effectLst/>
                        <a:latin typeface="Times New Roman"/>
                      </a:endParaRPr>
                    </a:p>
                  </a:txBody>
                  <a:tcPr marL="9525" marR="9525" marT="9525" marB="0" anchor="b"/>
                </a:tc>
                <a:tc>
                  <a:txBody>
                    <a:bodyPr/>
                    <a:lstStyle/>
                    <a:p>
                      <a:pPr algn="l" fontAlgn="b"/>
                      <a:r>
                        <a:rPr lang="ja-JP" altLang="en-US" sz="1600" u="none" strike="noStrike" dirty="0">
                          <a:effectLst/>
                        </a:rPr>
                        <a:t>探索理論 </a:t>
                      </a:r>
                      <a:r>
                        <a:rPr lang="en-US" altLang="ja-JP" sz="1600" u="none" strike="noStrike" dirty="0">
                          <a:effectLst/>
                        </a:rPr>
                        <a:t>(</a:t>
                      </a:r>
                      <a:r>
                        <a:rPr lang="en-US" sz="1600" u="none" strike="noStrike" dirty="0">
                          <a:effectLst/>
                        </a:rPr>
                        <a:t>search and matching frictions)</a:t>
                      </a:r>
                      <a:endParaRPr lang="en-US" sz="1600" b="0" i="0" u="none" strike="noStrike" dirty="0">
                        <a:solidFill>
                          <a:srgbClr val="000000"/>
                        </a:solidFill>
                        <a:effectLst/>
                        <a:latin typeface="Times New Roman"/>
                      </a:endParaRPr>
                    </a:p>
                  </a:txBody>
                  <a:tcPr marL="9525" marR="9525" marT="9525" marB="0" anchor="b"/>
                </a:tc>
              </a:tr>
              <a:tr h="356475">
                <a:tc>
                  <a:txBody>
                    <a:bodyPr/>
                    <a:lstStyle/>
                    <a:p>
                      <a:pPr algn="l" fontAlgn="b"/>
                      <a:endParaRPr lang="ja-JP" altLang="en-US" sz="2000" b="0" i="0" u="none" strike="noStrike">
                        <a:solidFill>
                          <a:srgbClr val="000000"/>
                        </a:solidFill>
                        <a:effectLst/>
                        <a:latin typeface="Times New Roman"/>
                      </a:endParaRPr>
                    </a:p>
                  </a:txBody>
                  <a:tcPr marL="9525" marR="9525" marT="9525" marB="0" anchor="b"/>
                </a:tc>
                <a:tc>
                  <a:txBody>
                    <a:bodyPr/>
                    <a:lstStyle/>
                    <a:p>
                      <a:pPr algn="r" fontAlgn="b"/>
                      <a:r>
                        <a:rPr lang="en-US" sz="1600" u="none" strike="noStrike" dirty="0">
                          <a:effectLst/>
                        </a:rPr>
                        <a:t>Diamond (1982a, b), Mortensen and </a:t>
                      </a:r>
                      <a:r>
                        <a:rPr lang="en-US" sz="1600" u="none" strike="noStrike" dirty="0" err="1">
                          <a:effectLst/>
                        </a:rPr>
                        <a:t>Pissarides</a:t>
                      </a:r>
                      <a:r>
                        <a:rPr lang="en-US" sz="1600" u="none" strike="noStrike" dirty="0">
                          <a:effectLst/>
                        </a:rPr>
                        <a:t> (1994)</a:t>
                      </a:r>
                      <a:endParaRPr lang="en-US" sz="1600" b="0" i="0" u="none" strike="noStrike" dirty="0">
                        <a:solidFill>
                          <a:srgbClr val="000000"/>
                        </a:solidFill>
                        <a:effectLst/>
                        <a:latin typeface="Times New Roman"/>
                      </a:endParaRPr>
                    </a:p>
                  </a:txBody>
                  <a:tcPr marL="9525" marR="9525" marT="9525" marB="0" anchor="b"/>
                </a:tc>
              </a:tr>
              <a:tr h="356475">
                <a:tc>
                  <a:txBody>
                    <a:bodyPr/>
                    <a:lstStyle/>
                    <a:p>
                      <a:pPr algn="l" fontAlgn="b"/>
                      <a:endParaRPr lang="ja-JP" altLang="en-US" sz="2000" b="0" i="0" u="none" strike="noStrike">
                        <a:solidFill>
                          <a:srgbClr val="000000"/>
                        </a:solidFill>
                        <a:effectLst/>
                        <a:latin typeface="Times New Roman"/>
                      </a:endParaRPr>
                    </a:p>
                  </a:txBody>
                  <a:tcPr marL="9525" marR="9525" marT="9525" marB="0" anchor="b"/>
                </a:tc>
                <a:tc>
                  <a:txBody>
                    <a:bodyPr/>
                    <a:lstStyle/>
                    <a:p>
                      <a:pPr algn="l" fontAlgn="b"/>
                      <a:r>
                        <a:rPr lang="ja-JP" altLang="en-US" sz="1600" u="none" strike="noStrike" dirty="0">
                          <a:effectLst/>
                        </a:rPr>
                        <a:t>労使間の戦略的交渉 </a:t>
                      </a:r>
                      <a:r>
                        <a:rPr lang="en-US" altLang="ja-JP" sz="1600" u="none" strike="noStrike" dirty="0">
                          <a:effectLst/>
                        </a:rPr>
                        <a:t>(</a:t>
                      </a:r>
                      <a:r>
                        <a:rPr lang="en-US" sz="1600" u="none" strike="noStrike" dirty="0">
                          <a:effectLst/>
                        </a:rPr>
                        <a:t>strategic bargaining)</a:t>
                      </a:r>
                      <a:endParaRPr lang="en-US" sz="1600" b="0" i="0" u="none" strike="noStrike" dirty="0">
                        <a:solidFill>
                          <a:srgbClr val="000000"/>
                        </a:solidFill>
                        <a:effectLst/>
                        <a:latin typeface="Times New Roman"/>
                      </a:endParaRPr>
                    </a:p>
                  </a:txBody>
                  <a:tcPr marL="9525" marR="9525" marT="9525" marB="0" anchor="b"/>
                </a:tc>
              </a:tr>
              <a:tr h="356475">
                <a:tc>
                  <a:txBody>
                    <a:bodyPr/>
                    <a:lstStyle/>
                    <a:p>
                      <a:pPr algn="l" fontAlgn="b"/>
                      <a:endParaRPr lang="ja-JP" altLang="en-US" sz="2000" b="0" i="0" u="none" strike="noStrike">
                        <a:solidFill>
                          <a:srgbClr val="000000"/>
                        </a:solidFill>
                        <a:effectLst/>
                        <a:latin typeface="Times New Roman"/>
                      </a:endParaRPr>
                    </a:p>
                  </a:txBody>
                  <a:tcPr marL="9525" marR="9525" marT="9525" marB="0" anchor="b"/>
                </a:tc>
                <a:tc>
                  <a:txBody>
                    <a:bodyPr/>
                    <a:lstStyle/>
                    <a:p>
                      <a:pPr algn="r" fontAlgn="b"/>
                      <a:r>
                        <a:rPr lang="en-US" sz="1600" u="none" strike="noStrike" dirty="0">
                          <a:effectLst/>
                        </a:rPr>
                        <a:t>Stole and </a:t>
                      </a:r>
                      <a:r>
                        <a:rPr lang="en-US" sz="1600" u="none" strike="noStrike" dirty="0" err="1">
                          <a:effectLst/>
                        </a:rPr>
                        <a:t>Zwiebel</a:t>
                      </a:r>
                      <a:r>
                        <a:rPr lang="en-US" sz="1600" u="none" strike="noStrike" dirty="0">
                          <a:effectLst/>
                        </a:rPr>
                        <a:t> (1996) </a:t>
                      </a:r>
                      <a:endParaRPr lang="en-US" sz="1600" b="0" i="0" u="none" strike="noStrike" dirty="0">
                        <a:solidFill>
                          <a:srgbClr val="000000"/>
                        </a:solidFill>
                        <a:effectLst/>
                        <a:latin typeface="Times New Roman"/>
                      </a:endParaRPr>
                    </a:p>
                  </a:txBody>
                  <a:tcPr marL="9525" marR="9525" marT="9525" marB="0" anchor="b"/>
                </a:tc>
              </a:tr>
              <a:tr h="356475">
                <a:tc>
                  <a:txBody>
                    <a:bodyPr/>
                    <a:lstStyle/>
                    <a:p>
                      <a:pPr algn="l" fontAlgn="b"/>
                      <a:r>
                        <a:rPr lang="en-US" sz="2000" u="none" strike="noStrike">
                          <a:effectLst/>
                        </a:rPr>
                        <a:t>Amiti and Davis (2011)</a:t>
                      </a:r>
                      <a:endParaRPr lang="en-US" sz="2000" b="0" i="0" u="none" strike="noStrike">
                        <a:solidFill>
                          <a:srgbClr val="000000"/>
                        </a:solidFill>
                        <a:effectLst/>
                        <a:latin typeface="Times New Roman"/>
                      </a:endParaRPr>
                    </a:p>
                  </a:txBody>
                  <a:tcPr marL="9525" marR="9525" marT="9525" marB="0" anchor="b"/>
                </a:tc>
                <a:tc>
                  <a:txBody>
                    <a:bodyPr/>
                    <a:lstStyle/>
                    <a:p>
                      <a:pPr algn="l" fontAlgn="b"/>
                      <a:r>
                        <a:rPr lang="ja-JP" altLang="en-US" sz="1600" u="none" strike="noStrike" dirty="0">
                          <a:effectLst/>
                        </a:rPr>
                        <a:t>公正賃金理論 </a:t>
                      </a:r>
                      <a:r>
                        <a:rPr lang="en-US" altLang="ja-JP" sz="1600" u="none" strike="noStrike" dirty="0">
                          <a:effectLst/>
                        </a:rPr>
                        <a:t>(</a:t>
                      </a:r>
                      <a:r>
                        <a:rPr lang="en-US" sz="1600" u="none" strike="noStrike" dirty="0">
                          <a:effectLst/>
                        </a:rPr>
                        <a:t>fair wage model)</a:t>
                      </a:r>
                      <a:endParaRPr lang="en-US" sz="1600" b="0" i="0" u="none" strike="noStrike" dirty="0">
                        <a:solidFill>
                          <a:srgbClr val="000000"/>
                        </a:solidFill>
                        <a:effectLst/>
                        <a:latin typeface="Times New Roman"/>
                      </a:endParaRPr>
                    </a:p>
                  </a:txBody>
                  <a:tcPr marL="9525" marR="9525" marT="9525" marB="0" anchor="b"/>
                </a:tc>
              </a:tr>
              <a:tr h="356475">
                <a:tc>
                  <a:txBody>
                    <a:bodyPr/>
                    <a:lstStyle/>
                    <a:p>
                      <a:pPr algn="l" fontAlgn="b"/>
                      <a:endParaRPr lang="ja-JP" altLang="en-US" sz="2000" b="0" i="0" u="none" strike="noStrike">
                        <a:solidFill>
                          <a:srgbClr val="000000"/>
                        </a:solidFill>
                        <a:effectLst/>
                        <a:latin typeface="Times New Roman"/>
                      </a:endParaRPr>
                    </a:p>
                  </a:txBody>
                  <a:tcPr marL="9525" marR="9525" marT="9525" marB="0" anchor="b"/>
                </a:tc>
                <a:tc>
                  <a:txBody>
                    <a:bodyPr/>
                    <a:lstStyle/>
                    <a:p>
                      <a:pPr algn="r" fontAlgn="b"/>
                      <a:r>
                        <a:rPr lang="en-US" sz="1600" u="none" strike="noStrike" dirty="0" err="1">
                          <a:effectLst/>
                        </a:rPr>
                        <a:t>Akerlof</a:t>
                      </a:r>
                      <a:r>
                        <a:rPr lang="en-US" sz="1600" u="none" strike="noStrike" dirty="0">
                          <a:effectLst/>
                        </a:rPr>
                        <a:t> (1982)</a:t>
                      </a:r>
                      <a:endParaRPr lang="en-US" sz="1600" b="0" i="0" u="none" strike="noStrike" dirty="0">
                        <a:solidFill>
                          <a:srgbClr val="000000"/>
                        </a:solidFill>
                        <a:effectLst/>
                        <a:latin typeface="Times New Roman"/>
                      </a:endParaRPr>
                    </a:p>
                  </a:txBody>
                  <a:tcPr marL="9525" marR="9525" marT="9525" marB="0" anchor="b"/>
                </a:tc>
              </a:tr>
              <a:tr h="356475">
                <a:tc>
                  <a:txBody>
                    <a:bodyPr/>
                    <a:lstStyle/>
                    <a:p>
                      <a:pPr algn="l" fontAlgn="b"/>
                      <a:r>
                        <a:rPr lang="en-US" sz="2000" u="none" strike="noStrike" dirty="0">
                          <a:effectLst/>
                        </a:rPr>
                        <a:t>Davis and </a:t>
                      </a:r>
                      <a:r>
                        <a:rPr lang="en-US" sz="2000" u="none" strike="noStrike" dirty="0" err="1">
                          <a:effectLst/>
                        </a:rPr>
                        <a:t>Harrigan</a:t>
                      </a:r>
                      <a:r>
                        <a:rPr lang="en-US" sz="2000" u="none" strike="noStrike" dirty="0">
                          <a:effectLst/>
                        </a:rPr>
                        <a:t> (2011)</a:t>
                      </a:r>
                      <a:endParaRPr lang="en-US" sz="2000" b="0" i="0" u="none" strike="noStrike" dirty="0">
                        <a:solidFill>
                          <a:srgbClr val="000000"/>
                        </a:solidFill>
                        <a:effectLst/>
                        <a:latin typeface="Times New Roman"/>
                      </a:endParaRPr>
                    </a:p>
                  </a:txBody>
                  <a:tcPr marL="9525" marR="9525" marT="9525" marB="0" anchor="b"/>
                </a:tc>
                <a:tc>
                  <a:txBody>
                    <a:bodyPr/>
                    <a:lstStyle/>
                    <a:p>
                      <a:pPr algn="l" fontAlgn="b"/>
                      <a:r>
                        <a:rPr lang="ja-JP" altLang="en-US" sz="1600" u="none" strike="noStrike" dirty="0">
                          <a:effectLst/>
                        </a:rPr>
                        <a:t>効率賃金理論 </a:t>
                      </a:r>
                      <a:r>
                        <a:rPr lang="en-US" altLang="ja-JP" sz="1600" u="none" strike="noStrike" dirty="0">
                          <a:effectLst/>
                        </a:rPr>
                        <a:t>(</a:t>
                      </a:r>
                      <a:r>
                        <a:rPr lang="en-US" sz="1600" u="none" strike="noStrike" dirty="0">
                          <a:effectLst/>
                        </a:rPr>
                        <a:t>efficiency wage model)</a:t>
                      </a:r>
                      <a:endParaRPr lang="en-US" sz="1600" b="0" i="0" u="none" strike="noStrike" dirty="0">
                        <a:solidFill>
                          <a:srgbClr val="000000"/>
                        </a:solidFill>
                        <a:effectLst/>
                        <a:latin typeface="Times New Roman"/>
                      </a:endParaRPr>
                    </a:p>
                  </a:txBody>
                  <a:tcPr marL="9525" marR="9525" marT="9525" marB="0" anchor="b"/>
                </a:tc>
              </a:tr>
              <a:tr h="374299">
                <a:tc>
                  <a:txBody>
                    <a:bodyPr/>
                    <a:lstStyle/>
                    <a:p>
                      <a:pPr algn="l" fontAlgn="b"/>
                      <a:r>
                        <a:rPr lang="ja-JP" altLang="en-US" sz="1100" u="none" strike="noStrike">
                          <a:effectLst/>
                        </a:rPr>
                        <a:t>　</a:t>
                      </a:r>
                      <a:endParaRPr lang="ja-JP" altLang="en-US" sz="1100" b="0" i="0" u="none" strike="noStrike">
                        <a:solidFill>
                          <a:srgbClr val="000000"/>
                        </a:solidFill>
                        <a:effectLst/>
                        <a:latin typeface="Times New Roman"/>
                      </a:endParaRPr>
                    </a:p>
                  </a:txBody>
                  <a:tcPr marL="9525" marR="9525" marT="9525" marB="0" anchor="b"/>
                </a:tc>
                <a:tc>
                  <a:txBody>
                    <a:bodyPr/>
                    <a:lstStyle/>
                    <a:p>
                      <a:pPr algn="r" fontAlgn="b"/>
                      <a:r>
                        <a:rPr lang="en-US" sz="1600" u="none" strike="noStrike" dirty="0">
                          <a:effectLst/>
                        </a:rPr>
                        <a:t>Shapiro and </a:t>
                      </a:r>
                      <a:r>
                        <a:rPr lang="en-US" sz="1600" u="none" strike="noStrike" dirty="0" err="1">
                          <a:effectLst/>
                        </a:rPr>
                        <a:t>Stiglitz</a:t>
                      </a:r>
                      <a:r>
                        <a:rPr lang="en-US" sz="1600" u="none" strike="noStrike" dirty="0">
                          <a:effectLst/>
                        </a:rPr>
                        <a:t> (1984)</a:t>
                      </a:r>
                      <a:endParaRPr lang="en-US" sz="1600" b="0" i="0" u="none" strike="noStrike" dirty="0">
                        <a:solidFill>
                          <a:srgbClr val="000000"/>
                        </a:solidFill>
                        <a:effectLst/>
                        <a:latin typeface="Times New Roman"/>
                      </a:endParaRPr>
                    </a:p>
                  </a:txBody>
                  <a:tcPr marL="9525" marR="9525" marT="9525" marB="0" anchor="b"/>
                </a:tc>
              </a:tr>
            </a:tbl>
          </a:graphicData>
        </a:graphic>
      </p:graphicFrame>
    </p:spTree>
    <p:extLst>
      <p:ext uri="{BB962C8B-B14F-4D97-AF65-F5344CB8AC3E}">
        <p14:creationId xmlns:p14="http://schemas.microsoft.com/office/powerpoint/2010/main" val="42282509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4. </a:t>
            </a:r>
            <a:r>
              <a:rPr kumimoji="1" lang="ja-JP" altLang="en-US" dirty="0" smtClean="0"/>
              <a:t>輸出と賃金の実証</a:t>
            </a:r>
            <a:endParaRPr kumimoji="1" lang="ja-JP" altLang="en-US" dirty="0"/>
          </a:p>
        </p:txBody>
      </p:sp>
      <p:sp>
        <p:nvSpPr>
          <p:cNvPr id="3" name="コンテンツ プレースホルダー 2"/>
          <p:cNvSpPr>
            <a:spLocks noGrp="1"/>
          </p:cNvSpPr>
          <p:nvPr>
            <p:ph idx="1"/>
          </p:nvPr>
        </p:nvSpPr>
        <p:spPr>
          <a:xfrm>
            <a:off x="457200" y="1600201"/>
            <a:ext cx="8435280" cy="3268960"/>
          </a:xfrm>
          <a:ln>
            <a:solidFill>
              <a:schemeClr val="accent1">
                <a:shade val="50000"/>
              </a:schemeClr>
            </a:solidFill>
          </a:ln>
        </p:spPr>
        <p:txBody>
          <a:bodyPr>
            <a:normAutofit lnSpcReduction="10000"/>
          </a:bodyPr>
          <a:lstStyle/>
          <a:p>
            <a:pPr marL="0" indent="0">
              <a:buNone/>
            </a:pPr>
            <a:r>
              <a:rPr kumimoji="1" lang="en-US" altLang="ja-JP" dirty="0" err="1" smtClean="0"/>
              <a:t>Helpman</a:t>
            </a:r>
            <a:r>
              <a:rPr kumimoji="1" lang="en-US" altLang="ja-JP" dirty="0" smtClean="0"/>
              <a:t> et al. (2008)</a:t>
            </a:r>
            <a:r>
              <a:rPr kumimoji="1" lang="ja-JP" altLang="en-US" dirty="0" smtClean="0"/>
              <a:t>の結論</a:t>
            </a:r>
            <a:endParaRPr kumimoji="1" lang="en-US" altLang="ja-JP" dirty="0" smtClean="0"/>
          </a:p>
          <a:p>
            <a:pPr marL="0" indent="0">
              <a:buNone/>
            </a:pPr>
            <a:r>
              <a:rPr lang="ja-JP" altLang="en-US" dirty="0"/>
              <a:t>輸出企業</a:t>
            </a:r>
            <a:r>
              <a:rPr lang="ja-JP" altLang="en-US" dirty="0" smtClean="0"/>
              <a:t>の賃金が高い</a:t>
            </a:r>
            <a:r>
              <a:rPr lang="en-US" altLang="ja-JP" dirty="0" smtClean="0"/>
              <a:t>2</a:t>
            </a:r>
            <a:r>
              <a:rPr lang="ja-JP" altLang="en-US" dirty="0" err="1" smtClean="0"/>
              <a:t>つの</a:t>
            </a:r>
            <a:r>
              <a:rPr lang="ja-JP" altLang="en-US" dirty="0" smtClean="0"/>
              <a:t>理由</a:t>
            </a:r>
            <a:endParaRPr lang="en-US" altLang="ja-JP" dirty="0" smtClean="0"/>
          </a:p>
          <a:p>
            <a:pPr marL="514350" indent="-514350">
              <a:buFont typeface="+mj-ea"/>
              <a:buAutoNum type="circleNumDbPlain"/>
            </a:pPr>
            <a:r>
              <a:rPr kumimoji="1" lang="ja-JP" altLang="en-US" dirty="0" smtClean="0"/>
              <a:t>輸出</a:t>
            </a:r>
            <a:r>
              <a:rPr kumimoji="1" lang="ja-JP" altLang="en-US" dirty="0"/>
              <a:t>企業</a:t>
            </a:r>
            <a:r>
              <a:rPr kumimoji="1" lang="ja-JP" altLang="en-US" dirty="0" smtClean="0"/>
              <a:t>は、より能力の高い労働者を雇用している。</a:t>
            </a:r>
            <a:r>
              <a:rPr lang="ja-JP" altLang="en-US" dirty="0"/>
              <a:t> ･･</a:t>
            </a:r>
            <a:r>
              <a:rPr lang="ja-JP" altLang="en-US" dirty="0" smtClean="0"/>
              <a:t>･</a:t>
            </a:r>
            <a:r>
              <a:rPr lang="en-US" altLang="ja-JP" dirty="0" smtClean="0"/>
              <a:t>skill composition</a:t>
            </a:r>
            <a:endParaRPr kumimoji="1" lang="en-US" altLang="ja-JP" dirty="0" smtClean="0"/>
          </a:p>
          <a:p>
            <a:pPr marL="514350" indent="-514350">
              <a:buFont typeface="+mj-lt"/>
              <a:buAutoNum type="circleNumDbPlain"/>
            </a:pPr>
            <a:r>
              <a:rPr lang="ja-JP" altLang="en-US" dirty="0"/>
              <a:t>輸出企業</a:t>
            </a:r>
            <a:r>
              <a:rPr lang="ja-JP" altLang="en-US" dirty="0" smtClean="0"/>
              <a:t>は、輸出収入を労働者に分配している。</a:t>
            </a:r>
            <a:r>
              <a:rPr lang="ja-JP" altLang="en-US" dirty="0"/>
              <a:t>･･</a:t>
            </a:r>
            <a:r>
              <a:rPr lang="ja-JP" altLang="en-US" dirty="0" smtClean="0"/>
              <a:t>･</a:t>
            </a:r>
            <a:r>
              <a:rPr lang="en-US" altLang="ja-JP" dirty="0" smtClean="0"/>
              <a:t>wage </a:t>
            </a:r>
            <a:r>
              <a:rPr lang="en-US" altLang="ja-JP" dirty="0" err="1" smtClean="0"/>
              <a:t>premia</a:t>
            </a:r>
            <a:r>
              <a:rPr lang="ja-JP" altLang="en-US" dirty="0"/>
              <a:t> </a:t>
            </a:r>
            <a:r>
              <a:rPr lang="en-US" altLang="ja-JP" dirty="0" smtClean="0"/>
              <a:t>or rent sharing</a:t>
            </a:r>
            <a:endParaRPr kumimoji="1" lang="en-US" altLang="ja-JP" dirty="0" smtClean="0"/>
          </a:p>
          <a:p>
            <a:pPr marL="0" indent="0">
              <a:buNone/>
            </a:pPr>
            <a:endParaRPr kumimoji="1" lang="en-US" altLang="ja-JP" dirty="0" smtClean="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25</a:t>
            </a:fld>
            <a:endParaRPr kumimoji="1" lang="ja-JP" altLang="en-US"/>
          </a:p>
        </p:txBody>
      </p:sp>
      <p:sp>
        <p:nvSpPr>
          <p:cNvPr id="5" name="正方形/長方形 4"/>
          <p:cNvSpPr/>
          <p:nvPr/>
        </p:nvSpPr>
        <p:spPr>
          <a:xfrm>
            <a:off x="323528" y="5025370"/>
            <a:ext cx="8496944" cy="707886"/>
          </a:xfrm>
          <a:prstGeom prst="rect">
            <a:avLst/>
          </a:prstGeom>
          <a:ln>
            <a:solidFill>
              <a:schemeClr val="accent1"/>
            </a:solidFill>
          </a:ln>
        </p:spPr>
        <p:txBody>
          <a:bodyPr wrap="square">
            <a:spAutoFit/>
          </a:bodyPr>
          <a:lstStyle/>
          <a:p>
            <a:r>
              <a:rPr lang="en-US" altLang="ja-JP" sz="2000" b="1" dirty="0" smtClean="0"/>
              <a:t>wage </a:t>
            </a:r>
            <a:r>
              <a:rPr lang="en-US" altLang="ja-JP" sz="2000" b="1" dirty="0" err="1"/>
              <a:t>premia</a:t>
            </a:r>
            <a:r>
              <a:rPr lang="en-US" altLang="ja-JP" sz="2000" dirty="0"/>
              <a:t>, </a:t>
            </a:r>
            <a:r>
              <a:rPr lang="en-US" altLang="ja-JP" sz="2000" dirty="0" smtClean="0"/>
              <a:t>defined </a:t>
            </a:r>
            <a:r>
              <a:rPr lang="en-US" altLang="ja-JP" sz="2000" dirty="0"/>
              <a:t>as wages above </a:t>
            </a:r>
            <a:r>
              <a:rPr lang="en-US" altLang="ja-JP" sz="2000" dirty="0" smtClean="0"/>
              <a:t>what workers </a:t>
            </a:r>
            <a:r>
              <a:rPr lang="en-US" altLang="ja-JP" sz="2000" dirty="0"/>
              <a:t>would receive elsewhere in the labor </a:t>
            </a:r>
            <a:r>
              <a:rPr lang="en-US" altLang="ja-JP" sz="2000" dirty="0" smtClean="0"/>
              <a:t>market,  </a:t>
            </a:r>
            <a:r>
              <a:rPr lang="en-US" altLang="ja-JP" sz="2000" dirty="0"/>
              <a:t>in </a:t>
            </a:r>
            <a:r>
              <a:rPr lang="en-US" altLang="ja-JP" sz="2000" dirty="0" err="1"/>
              <a:t>Frias</a:t>
            </a:r>
            <a:r>
              <a:rPr lang="en-US" altLang="ja-JP" sz="2000" dirty="0"/>
              <a:t> et al. (2009</a:t>
            </a:r>
            <a:r>
              <a:rPr lang="en-US" altLang="ja-JP" sz="2000" dirty="0" smtClean="0"/>
              <a:t>)</a:t>
            </a:r>
            <a:r>
              <a:rPr lang="ja-JP" altLang="en-US" sz="2000" dirty="0" smtClean="0"/>
              <a:t>　</a:t>
            </a:r>
            <a:endParaRPr lang="en-US" altLang="ja-JP" sz="2000" dirty="0"/>
          </a:p>
        </p:txBody>
      </p:sp>
      <p:sp>
        <p:nvSpPr>
          <p:cNvPr id="6" name="正方形/長方形 5"/>
          <p:cNvSpPr/>
          <p:nvPr/>
        </p:nvSpPr>
        <p:spPr>
          <a:xfrm>
            <a:off x="354590" y="5760025"/>
            <a:ext cx="8136904" cy="830997"/>
          </a:xfrm>
          <a:prstGeom prst="rect">
            <a:avLst/>
          </a:prstGeom>
        </p:spPr>
        <p:txBody>
          <a:bodyPr wrap="square">
            <a:spAutoFit/>
          </a:bodyPr>
          <a:lstStyle/>
          <a:p>
            <a:r>
              <a:rPr lang="en-US" altLang="ja-JP" sz="1600" dirty="0" err="1"/>
              <a:t>Frias</a:t>
            </a:r>
            <a:r>
              <a:rPr lang="en-US" altLang="ja-JP" sz="1600" dirty="0"/>
              <a:t>, Judith A. and David S. Kaplan and Eric A. </a:t>
            </a:r>
            <a:r>
              <a:rPr lang="en-US" altLang="ja-JP" sz="1600" dirty="0" err="1"/>
              <a:t>Verhoogen</a:t>
            </a:r>
            <a:r>
              <a:rPr lang="en-US" altLang="ja-JP" sz="1600" dirty="0"/>
              <a:t>. (2009) “Exports and Wage </a:t>
            </a:r>
            <a:r>
              <a:rPr lang="en-US" altLang="ja-JP" sz="1600" dirty="0" err="1"/>
              <a:t>Premia</a:t>
            </a:r>
            <a:r>
              <a:rPr lang="en-US" altLang="ja-JP" sz="1600" dirty="0"/>
              <a:t>: Evidence from Mexican Employer-Employee Data,” unpublished manuscript, available at http://works.bepress.com/david_kaplan/15/.</a:t>
            </a:r>
            <a:endParaRPr lang="ja-JP" altLang="ja-JP" sz="1600" dirty="0"/>
          </a:p>
        </p:txBody>
      </p:sp>
    </p:spTree>
    <p:extLst>
      <p:ext uri="{BB962C8B-B14F-4D97-AF65-F5344CB8AC3E}">
        <p14:creationId xmlns:p14="http://schemas.microsoft.com/office/powerpoint/2010/main" val="12231405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a:t>「企業・労働者接合データ</a:t>
            </a:r>
            <a:r>
              <a:rPr lang="ja-JP" altLang="en-US" dirty="0" smtClean="0"/>
              <a:t>」</a:t>
            </a:r>
            <a:r>
              <a:rPr lang="en-US" altLang="ja-JP" dirty="0" smtClean="0"/>
              <a:t/>
            </a:r>
            <a:br>
              <a:rPr lang="en-US" altLang="ja-JP" dirty="0" smtClean="0"/>
            </a:br>
            <a:r>
              <a:rPr lang="en-US" altLang="ja-JP" dirty="0" smtClean="0"/>
              <a:t>(</a:t>
            </a:r>
            <a:r>
              <a:rPr lang="en-US" altLang="ja-JP" dirty="0"/>
              <a:t>linked employer–employee data) </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lang="ja-JP" altLang="en-US" dirty="0" smtClean="0"/>
              <a:t>では</a:t>
            </a:r>
            <a:r>
              <a:rPr lang="ja-JP" altLang="en-US" dirty="0"/>
              <a:t>、労働者の能力が等しくても、輸出企業の労働者の賃金は高いか</a:t>
            </a:r>
            <a:r>
              <a:rPr lang="en-US" altLang="ja-JP" dirty="0" smtClean="0"/>
              <a:t>?</a:t>
            </a:r>
          </a:p>
          <a:p>
            <a:pPr marL="0" indent="0">
              <a:buNone/>
            </a:pPr>
            <a:endParaRPr lang="en-US" altLang="ja-JP" dirty="0" smtClean="0">
              <a:sym typeface="Wingdings" pitchFamily="2" charset="2"/>
            </a:endParaRPr>
          </a:p>
          <a:p>
            <a:pPr marL="0" indent="0">
              <a:buNone/>
            </a:pPr>
            <a:r>
              <a:rPr lang="en-US" altLang="ja-JP" dirty="0" smtClean="0">
                <a:sym typeface="Wingdings" pitchFamily="2" charset="2"/>
              </a:rPr>
              <a:t></a:t>
            </a:r>
            <a:r>
              <a:rPr lang="ja-JP" altLang="en-US" dirty="0">
                <a:sym typeface="Wingdings" pitchFamily="2" charset="2"/>
              </a:rPr>
              <a:t>労働者の</a:t>
            </a:r>
            <a:r>
              <a:rPr lang="ja-JP" altLang="en-US" dirty="0" smtClean="0">
                <a:sym typeface="Wingdings" pitchFamily="2" charset="2"/>
              </a:rPr>
              <a:t>属性（学歴・年齢等）を</a:t>
            </a:r>
            <a:r>
              <a:rPr lang="ja-JP" altLang="en-US" dirty="0">
                <a:sym typeface="Wingdings" pitchFamily="2" charset="2"/>
              </a:rPr>
              <a:t>制御する必要がある</a:t>
            </a:r>
            <a:r>
              <a:rPr lang="ja-JP" altLang="en-US" dirty="0" smtClean="0">
                <a:sym typeface="Wingdings" pitchFamily="2" charset="2"/>
              </a:rPr>
              <a:t>。</a:t>
            </a:r>
            <a:endParaRPr lang="en-US" altLang="ja-JP" dirty="0" smtClean="0">
              <a:sym typeface="Wingdings" pitchFamily="2" charset="2"/>
            </a:endParaRPr>
          </a:p>
          <a:p>
            <a:pPr marL="0" indent="0">
              <a:buNone/>
            </a:pPr>
            <a:endParaRPr lang="en-US" altLang="ja-JP" dirty="0" smtClean="0">
              <a:sym typeface="Wingdings" pitchFamily="2" charset="2"/>
            </a:endParaRPr>
          </a:p>
          <a:p>
            <a:pPr marL="0" indent="0">
              <a:buNone/>
            </a:pPr>
            <a:r>
              <a:rPr lang="en-US" altLang="ja-JP" dirty="0" smtClean="0">
                <a:sym typeface="Wingdings" pitchFamily="2" charset="2"/>
              </a:rPr>
              <a:t></a:t>
            </a:r>
            <a:r>
              <a:rPr lang="ja-JP" altLang="en-US" dirty="0" smtClean="0">
                <a:sym typeface="Wingdings" pitchFamily="2" charset="2"/>
              </a:rPr>
              <a:t>「</a:t>
            </a:r>
            <a:r>
              <a:rPr lang="ja-JP" altLang="en-US" dirty="0" smtClean="0"/>
              <a:t>企業</a:t>
            </a:r>
            <a:r>
              <a:rPr lang="ja-JP" altLang="en-US" dirty="0"/>
              <a:t>・労働者接合</a:t>
            </a:r>
            <a:r>
              <a:rPr lang="ja-JP" altLang="en-US" dirty="0" smtClean="0"/>
              <a:t>データ」が必要。</a:t>
            </a:r>
            <a:endParaRPr lang="en-US" altLang="ja-JP" dirty="0" smtClean="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26</a:t>
            </a:fld>
            <a:endParaRPr kumimoji="1" lang="ja-JP" altLang="en-US"/>
          </a:p>
        </p:txBody>
      </p:sp>
    </p:spTree>
    <p:extLst>
      <p:ext uri="{BB962C8B-B14F-4D97-AF65-F5344CB8AC3E}">
        <p14:creationId xmlns:p14="http://schemas.microsoft.com/office/powerpoint/2010/main" val="39233238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27</a:t>
            </a:fld>
            <a:endParaRPr kumimoji="1" lang="ja-JP" alt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376" y="2889311"/>
            <a:ext cx="8187426" cy="138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正方形/長方形 4"/>
          <p:cNvSpPr/>
          <p:nvPr/>
        </p:nvSpPr>
        <p:spPr>
          <a:xfrm>
            <a:off x="266602" y="4581128"/>
            <a:ext cx="8288970" cy="1077218"/>
          </a:xfrm>
          <a:prstGeom prst="rect">
            <a:avLst/>
          </a:prstGeom>
          <a:noFill/>
          <a:ln>
            <a:solidFill>
              <a:schemeClr val="accent1"/>
            </a:solidFill>
          </a:ln>
        </p:spPr>
        <p:txBody>
          <a:bodyPr wrap="square">
            <a:spAutoFit/>
          </a:bodyPr>
          <a:lstStyle/>
          <a:p>
            <a:r>
              <a:rPr lang="ja-JP" altLang="en-US" sz="1600" dirty="0" smtClean="0"/>
              <a:t>先駆的研究：</a:t>
            </a:r>
            <a:endParaRPr lang="en-US" altLang="ja-JP" sz="1600" dirty="0" smtClean="0"/>
          </a:p>
          <a:p>
            <a:r>
              <a:rPr lang="en-US" altLang="ja-JP" sz="1600" dirty="0" err="1" smtClean="0"/>
              <a:t>Schank</a:t>
            </a:r>
            <a:r>
              <a:rPr lang="en-US" altLang="ja-JP" sz="1600" dirty="0"/>
              <a:t>, T., C. Schnabel, and J. Wagner (2007): “Do Exporters Really Pay Higher Wages? First Evidence from German Linked Employer-Employee Data,”</a:t>
            </a:r>
            <a:r>
              <a:rPr lang="en-US" altLang="ja-JP" sz="1600" i="1" dirty="0"/>
              <a:t> Journal of International Economics</a:t>
            </a:r>
            <a:r>
              <a:rPr lang="en-US" altLang="ja-JP" sz="1600" dirty="0"/>
              <a:t>, 72(1), 52–74.</a:t>
            </a:r>
            <a:endParaRPr lang="ja-JP" altLang="ja-JP" sz="1600" dirty="0"/>
          </a:p>
        </p:txBody>
      </p:sp>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32" y="1988840"/>
            <a:ext cx="8415513" cy="900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692" y="183866"/>
            <a:ext cx="8238654" cy="1804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テキスト ボックス 5"/>
          <p:cNvSpPr txBox="1"/>
          <p:nvPr/>
        </p:nvSpPr>
        <p:spPr>
          <a:xfrm>
            <a:off x="299847" y="5658346"/>
            <a:ext cx="8537915" cy="646331"/>
          </a:xfrm>
          <a:prstGeom prst="rect">
            <a:avLst/>
          </a:prstGeom>
          <a:noFill/>
        </p:spPr>
        <p:txBody>
          <a:bodyPr wrap="none" rtlCol="0">
            <a:spAutoFit/>
          </a:bodyPr>
          <a:lstStyle/>
          <a:p>
            <a:r>
              <a:rPr kumimoji="1" lang="ja-JP" altLang="en-US" dirty="0" smtClean="0"/>
              <a:t>ドイツの企業</a:t>
            </a:r>
            <a:r>
              <a:rPr lang="ja-JP" altLang="en-US" dirty="0" smtClean="0"/>
              <a:t>・事業所接合データを用いて、労働者属性を制御しても、</a:t>
            </a:r>
            <a:endParaRPr lang="en-US" altLang="ja-JP" dirty="0" smtClean="0"/>
          </a:p>
          <a:p>
            <a:r>
              <a:rPr kumimoji="1" lang="ja-JP" altLang="en-US" dirty="0" smtClean="0"/>
              <a:t>輸出事業所が労働者に</a:t>
            </a:r>
            <a:r>
              <a:rPr lang="ja-JP" altLang="en-US" dirty="0" smtClean="0"/>
              <a:t>非輸出</a:t>
            </a:r>
            <a:r>
              <a:rPr lang="ja-JP" altLang="en-US" dirty="0"/>
              <a:t>事業所よりも</a:t>
            </a:r>
            <a:r>
              <a:rPr kumimoji="1" lang="ja-JP" altLang="en-US" dirty="0" smtClean="0"/>
              <a:t>高い賃金を払っていることを明らかにした。</a:t>
            </a:r>
            <a:endParaRPr kumimoji="1" lang="en-US" altLang="ja-JP" dirty="0" smtClean="0"/>
          </a:p>
        </p:txBody>
      </p:sp>
      <p:sp>
        <p:nvSpPr>
          <p:cNvPr id="8" name="正方形/長方形 7"/>
          <p:cNvSpPr/>
          <p:nvPr/>
        </p:nvSpPr>
        <p:spPr>
          <a:xfrm>
            <a:off x="5868144" y="2011347"/>
            <a:ext cx="2636658" cy="3960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670864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輸出</a:t>
            </a:r>
            <a:r>
              <a:rPr lang="ja-JP" altLang="en-US" dirty="0" smtClean="0"/>
              <a:t>企業プレミア</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28</a:t>
            </a:fld>
            <a:endParaRPr kumimoji="1" lang="ja-JP"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62013"/>
            <a:ext cx="7365020" cy="4431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正方形/長方形 4"/>
          <p:cNvSpPr/>
          <p:nvPr/>
        </p:nvSpPr>
        <p:spPr>
          <a:xfrm>
            <a:off x="5796136" y="3623739"/>
            <a:ext cx="2304256" cy="39604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884" y="6109760"/>
            <a:ext cx="647700"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テキスト ボックス 5"/>
          <p:cNvSpPr txBox="1"/>
          <p:nvPr/>
        </p:nvSpPr>
        <p:spPr>
          <a:xfrm>
            <a:off x="850194" y="6378059"/>
            <a:ext cx="6938118" cy="369332"/>
          </a:xfrm>
          <a:prstGeom prst="rect">
            <a:avLst/>
          </a:prstGeom>
          <a:noFill/>
        </p:spPr>
        <p:txBody>
          <a:bodyPr wrap="none" rtlCol="0">
            <a:spAutoFit/>
          </a:bodyPr>
          <a:lstStyle/>
          <a:p>
            <a:r>
              <a:rPr kumimoji="1" lang="ja-JP" altLang="en-US" dirty="0" smtClean="0"/>
              <a:t>：労働者レベルでのミンサー型賃金関数での、企業・職種・年</a:t>
            </a:r>
            <a:r>
              <a:rPr lang="ja-JP" altLang="en-US" dirty="0"/>
              <a:t>固定効果</a:t>
            </a:r>
            <a:endParaRPr kumimoji="1" lang="ja-JP" altLang="en-US" dirty="0"/>
          </a:p>
        </p:txBody>
      </p:sp>
      <p:sp>
        <p:nvSpPr>
          <p:cNvPr id="7" name="テキスト ボックス 6"/>
          <p:cNvSpPr txBox="1"/>
          <p:nvPr/>
        </p:nvSpPr>
        <p:spPr>
          <a:xfrm>
            <a:off x="519461" y="1628800"/>
            <a:ext cx="6857968" cy="369332"/>
          </a:xfrm>
          <a:prstGeom prst="rect">
            <a:avLst/>
          </a:prstGeom>
          <a:noFill/>
        </p:spPr>
        <p:txBody>
          <a:bodyPr wrap="none" rtlCol="0">
            <a:spAutoFit/>
          </a:bodyPr>
          <a:lstStyle/>
          <a:p>
            <a:r>
              <a:rPr kumimoji="1" lang="ja-JP" altLang="en-US" dirty="0" smtClean="0"/>
              <a:t>労働者要因制御して、残った賃金格差は、輸出の有無で説明できる。</a:t>
            </a:r>
            <a:endParaRPr kumimoji="1" lang="ja-JP" altLang="en-US" dirty="0"/>
          </a:p>
        </p:txBody>
      </p:sp>
      <p:sp>
        <p:nvSpPr>
          <p:cNvPr id="11" name="正方形/長方形 10"/>
          <p:cNvSpPr/>
          <p:nvPr/>
        </p:nvSpPr>
        <p:spPr>
          <a:xfrm>
            <a:off x="6945371" y="44624"/>
            <a:ext cx="2216056" cy="369332"/>
          </a:xfrm>
          <a:prstGeom prst="rect">
            <a:avLst/>
          </a:prstGeom>
        </p:spPr>
        <p:txBody>
          <a:bodyPr wrap="none">
            <a:spAutoFit/>
          </a:bodyPr>
          <a:lstStyle/>
          <a:p>
            <a:r>
              <a:rPr lang="en-US" altLang="ja-JP" dirty="0" err="1"/>
              <a:t>Helpman</a:t>
            </a:r>
            <a:r>
              <a:rPr lang="en-US" altLang="ja-JP" dirty="0"/>
              <a:t> et al. (2012)</a:t>
            </a:r>
            <a:endParaRPr lang="ja-JP" altLang="en-US" dirty="0"/>
          </a:p>
        </p:txBody>
      </p:sp>
    </p:spTree>
    <p:extLst>
      <p:ext uri="{BB962C8B-B14F-4D97-AF65-F5344CB8AC3E}">
        <p14:creationId xmlns:p14="http://schemas.microsoft.com/office/powerpoint/2010/main" val="11980086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輸出と賃金：操作変数に何を使うか</a:t>
            </a:r>
            <a:r>
              <a:rPr lang="en-US" altLang="ja-JP" dirty="0" smtClean="0"/>
              <a:t/>
            </a:r>
            <a:br>
              <a:rPr lang="en-US" altLang="ja-JP" dirty="0" smtClean="0"/>
            </a:br>
            <a:r>
              <a:rPr lang="en-US" altLang="ja-JP" dirty="0" err="1"/>
              <a:t>Frias</a:t>
            </a:r>
            <a:r>
              <a:rPr lang="en-US" altLang="ja-JP" dirty="0"/>
              <a:t> et al. (2012</a:t>
            </a:r>
            <a:r>
              <a:rPr lang="en-US" altLang="ja-JP" dirty="0" smtClean="0"/>
              <a:t>)</a:t>
            </a:r>
            <a:endParaRPr kumimoji="1" lang="ja-JP" altLang="en-US" dirty="0"/>
          </a:p>
        </p:txBody>
      </p:sp>
      <p:sp>
        <p:nvSpPr>
          <p:cNvPr id="3" name="コンテンツ プレースホルダー 2"/>
          <p:cNvSpPr>
            <a:spLocks noGrp="1"/>
          </p:cNvSpPr>
          <p:nvPr>
            <p:ph idx="1"/>
          </p:nvPr>
        </p:nvSpPr>
        <p:spPr>
          <a:xfrm>
            <a:off x="4067944" y="1772816"/>
            <a:ext cx="2818656" cy="2121099"/>
          </a:xfrm>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29</a:t>
            </a:fld>
            <a:endParaRPr kumimoji="1" lang="ja-JP"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603878"/>
            <a:ext cx="8440326" cy="4795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テキスト ボックス 4"/>
          <p:cNvSpPr txBox="1"/>
          <p:nvPr/>
        </p:nvSpPr>
        <p:spPr>
          <a:xfrm>
            <a:off x="2915816" y="2204864"/>
            <a:ext cx="5174815" cy="646331"/>
          </a:xfrm>
          <a:prstGeom prst="rect">
            <a:avLst/>
          </a:prstGeom>
          <a:noFill/>
        </p:spPr>
        <p:txBody>
          <a:bodyPr wrap="none" rtlCol="0">
            <a:spAutoFit/>
          </a:bodyPr>
          <a:lstStyle/>
          <a:p>
            <a:r>
              <a:rPr kumimoji="1" lang="ja-JP" altLang="en-US" dirty="0" smtClean="0"/>
              <a:t>メキシコでは、</a:t>
            </a:r>
            <a:r>
              <a:rPr kumimoji="1" lang="en-US" altLang="ja-JP" dirty="0" smtClean="0"/>
              <a:t>1994</a:t>
            </a:r>
            <a:r>
              <a:rPr kumimoji="1" lang="ja-JP" altLang="en-US" dirty="0" smtClean="0"/>
              <a:t>年末に通貨ペソが急激に減価。</a:t>
            </a:r>
            <a:endParaRPr kumimoji="1" lang="en-US" altLang="ja-JP" dirty="0" smtClean="0"/>
          </a:p>
          <a:p>
            <a:r>
              <a:rPr lang="ja-JP" altLang="en-US" dirty="0" smtClean="0"/>
              <a:t>→通貨安（</a:t>
            </a:r>
            <a:r>
              <a:rPr lang="en-US" altLang="ja-JP" dirty="0" smtClean="0"/>
              <a:t>=</a:t>
            </a:r>
            <a:r>
              <a:rPr lang="ja-JP" altLang="en-US" dirty="0" smtClean="0"/>
              <a:t>外生的ショック）で輸出が容易になった。</a:t>
            </a:r>
            <a:endParaRPr kumimoji="1" lang="ja-JP" altLang="en-US" dirty="0"/>
          </a:p>
        </p:txBody>
      </p:sp>
      <p:sp>
        <p:nvSpPr>
          <p:cNvPr id="6" name="テキスト ボックス 5"/>
          <p:cNvSpPr txBox="1"/>
          <p:nvPr/>
        </p:nvSpPr>
        <p:spPr>
          <a:xfrm>
            <a:off x="774386" y="2448338"/>
            <a:ext cx="1189749" cy="369332"/>
          </a:xfrm>
          <a:prstGeom prst="rect">
            <a:avLst/>
          </a:prstGeom>
          <a:noFill/>
          <a:ln>
            <a:solidFill>
              <a:schemeClr val="accent1"/>
            </a:solidFill>
          </a:ln>
        </p:spPr>
        <p:txBody>
          <a:bodyPr wrap="none" rtlCol="0">
            <a:spAutoFit/>
          </a:bodyPr>
          <a:lstStyle/>
          <a:p>
            <a:r>
              <a:rPr kumimoji="1" lang="ja-JP" altLang="en-US" dirty="0" smtClean="0"/>
              <a:t>ペソ</a:t>
            </a:r>
            <a:r>
              <a:rPr kumimoji="1" lang="en-US" altLang="ja-JP" dirty="0" smtClean="0"/>
              <a:t>/1</a:t>
            </a:r>
            <a:r>
              <a:rPr kumimoji="1" lang="ja-JP" altLang="en-US" dirty="0" smtClean="0"/>
              <a:t>ドル</a:t>
            </a:r>
            <a:endParaRPr kumimoji="1" lang="ja-JP" altLang="en-US" dirty="0"/>
          </a:p>
        </p:txBody>
      </p:sp>
      <p:sp>
        <p:nvSpPr>
          <p:cNvPr id="8" name="テキスト ボックス 7"/>
          <p:cNvSpPr txBox="1"/>
          <p:nvPr/>
        </p:nvSpPr>
        <p:spPr>
          <a:xfrm>
            <a:off x="5076056" y="5229200"/>
            <a:ext cx="415498" cy="369332"/>
          </a:xfrm>
          <a:prstGeom prst="rect">
            <a:avLst/>
          </a:prstGeom>
          <a:noFill/>
          <a:ln>
            <a:solidFill>
              <a:schemeClr val="accent1"/>
            </a:solidFill>
          </a:ln>
        </p:spPr>
        <p:txBody>
          <a:bodyPr wrap="none" rtlCol="0">
            <a:spAutoFit/>
          </a:bodyPr>
          <a:lstStyle/>
          <a:p>
            <a:r>
              <a:rPr kumimoji="1" lang="ja-JP" altLang="en-US" dirty="0" smtClean="0"/>
              <a:t>年</a:t>
            </a:r>
            <a:endParaRPr kumimoji="1" lang="ja-JP" altLang="en-US" dirty="0"/>
          </a:p>
        </p:txBody>
      </p:sp>
      <p:sp>
        <p:nvSpPr>
          <p:cNvPr id="7" name="正方形/長方形 6"/>
          <p:cNvSpPr/>
          <p:nvPr/>
        </p:nvSpPr>
        <p:spPr>
          <a:xfrm>
            <a:off x="1836891" y="4847196"/>
            <a:ext cx="1114408" cy="369332"/>
          </a:xfrm>
          <a:prstGeom prst="rect">
            <a:avLst/>
          </a:prstGeom>
        </p:spPr>
        <p:txBody>
          <a:bodyPr wrap="none">
            <a:spAutoFit/>
          </a:bodyPr>
          <a:lstStyle/>
          <a:p>
            <a:r>
              <a:rPr lang="en-US" altLang="ja-JP" dirty="0"/>
              <a:t>1994</a:t>
            </a:r>
            <a:r>
              <a:rPr lang="ja-JP" altLang="en-US" dirty="0"/>
              <a:t>年末</a:t>
            </a:r>
          </a:p>
        </p:txBody>
      </p:sp>
      <p:sp>
        <p:nvSpPr>
          <p:cNvPr id="9" name="正方形/長方形 8"/>
          <p:cNvSpPr/>
          <p:nvPr/>
        </p:nvSpPr>
        <p:spPr>
          <a:xfrm>
            <a:off x="3347864" y="4359523"/>
            <a:ext cx="5184576" cy="954107"/>
          </a:xfrm>
          <a:prstGeom prst="rect">
            <a:avLst/>
          </a:prstGeom>
        </p:spPr>
        <p:txBody>
          <a:bodyPr wrap="square">
            <a:spAutoFit/>
          </a:bodyPr>
          <a:lstStyle/>
          <a:p>
            <a:r>
              <a:rPr lang="en-US" altLang="ja-JP" sz="1400" dirty="0" err="1"/>
              <a:t>Frias</a:t>
            </a:r>
            <a:r>
              <a:rPr lang="en-US" altLang="ja-JP" sz="1400" dirty="0"/>
              <a:t>, Judith A. and David S. Kaplan and Eric A. </a:t>
            </a:r>
            <a:r>
              <a:rPr lang="en-US" altLang="ja-JP" sz="1400" dirty="0" err="1"/>
              <a:t>Verhoogen</a:t>
            </a:r>
            <a:r>
              <a:rPr lang="en-US" altLang="ja-JP" sz="1400" dirty="0"/>
              <a:t>. (</a:t>
            </a:r>
            <a:r>
              <a:rPr lang="en-US" altLang="ja-JP" sz="1400" dirty="0" smtClean="0"/>
              <a:t>2012) </a:t>
            </a:r>
            <a:r>
              <a:rPr lang="en-US" altLang="ja-JP" sz="1400" dirty="0"/>
              <a:t>“Exports and Within-Plant Wage </a:t>
            </a:r>
            <a:r>
              <a:rPr lang="en-US" altLang="ja-JP" sz="1400" dirty="0" smtClean="0"/>
              <a:t>Distributions:</a:t>
            </a:r>
            <a:r>
              <a:rPr lang="ja-JP" altLang="en-US" sz="1400" dirty="0"/>
              <a:t> </a:t>
            </a:r>
            <a:r>
              <a:rPr lang="en-US" altLang="ja-JP" sz="1400" dirty="0" smtClean="0"/>
              <a:t>Evidence </a:t>
            </a:r>
            <a:r>
              <a:rPr lang="en-US" altLang="ja-JP" sz="1400" dirty="0"/>
              <a:t>from Mexico,” </a:t>
            </a:r>
            <a:r>
              <a:rPr lang="en-US" altLang="ja-JP" sz="1400" i="1" dirty="0" smtClean="0"/>
              <a:t>American </a:t>
            </a:r>
            <a:r>
              <a:rPr lang="en-US" altLang="ja-JP" sz="1400" i="1" dirty="0"/>
              <a:t>Economic Review: Papers &amp; </a:t>
            </a:r>
            <a:r>
              <a:rPr lang="en-US" altLang="ja-JP" sz="1400" i="1" dirty="0" smtClean="0"/>
              <a:t>Proceedings, </a:t>
            </a:r>
            <a:r>
              <a:rPr lang="en-US" altLang="ja-JP" sz="1400" dirty="0" smtClean="0"/>
              <a:t>2012</a:t>
            </a:r>
            <a:r>
              <a:rPr lang="en-US" altLang="ja-JP" sz="1400" dirty="0"/>
              <a:t>, 102(3): </a:t>
            </a:r>
            <a:r>
              <a:rPr lang="en-US" altLang="ja-JP" sz="1400" dirty="0" smtClean="0"/>
              <a:t>435–440.</a:t>
            </a:r>
            <a:endParaRPr lang="ja-JP" altLang="en-US" sz="1400" dirty="0"/>
          </a:p>
        </p:txBody>
      </p:sp>
    </p:spTree>
    <p:extLst>
      <p:ext uri="{BB962C8B-B14F-4D97-AF65-F5344CB8AC3E}">
        <p14:creationId xmlns:p14="http://schemas.microsoft.com/office/powerpoint/2010/main" val="1898165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pPr algn="just"/>
            <a:r>
              <a:rPr lang="en-US" altLang="ja-JP" sz="2800" dirty="0" err="1"/>
              <a:t>Ryuhei</a:t>
            </a:r>
            <a:r>
              <a:rPr lang="en-US" altLang="ja-JP" sz="2800" dirty="0"/>
              <a:t> </a:t>
            </a:r>
            <a:r>
              <a:rPr lang="en-US" altLang="ja-JP" sz="2800" dirty="0" err="1"/>
              <a:t>Wakasugi</a:t>
            </a:r>
            <a:r>
              <a:rPr lang="en-US" altLang="ja-JP" sz="2800" dirty="0"/>
              <a:t>, ed. (2014) </a:t>
            </a:r>
            <a:r>
              <a:rPr lang="en-US" altLang="ja-JP" sz="2800" i="1" dirty="0"/>
              <a:t>Internationalization of Japanese Firms: Evidence from Firm-level Data</a:t>
            </a:r>
            <a:r>
              <a:rPr lang="en-US" altLang="ja-JP" sz="2800" dirty="0"/>
              <a:t>, Springer. </a:t>
            </a:r>
            <a:endParaRPr kumimoji="1" lang="ja-JP" altLang="en-US" sz="2800"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334571544"/>
              </p:ext>
            </p:extLst>
          </p:nvPr>
        </p:nvGraphicFramePr>
        <p:xfrm>
          <a:off x="251520" y="1412772"/>
          <a:ext cx="8640961" cy="4896551"/>
        </p:xfrm>
        <a:graphic>
          <a:graphicData uri="http://schemas.openxmlformats.org/drawingml/2006/table">
            <a:tbl>
              <a:tblPr>
                <a:tableStyleId>{5C22544A-7EE6-4342-B048-85BDC9FD1C3A}</a:tableStyleId>
              </a:tblPr>
              <a:tblGrid>
                <a:gridCol w="1856736"/>
                <a:gridCol w="1356845"/>
                <a:gridCol w="1356845"/>
                <a:gridCol w="1356845"/>
                <a:gridCol w="1356845"/>
                <a:gridCol w="1356845"/>
              </a:tblGrid>
              <a:tr h="308732">
                <a:tc>
                  <a:txBody>
                    <a:bodyPr/>
                    <a:lstStyle/>
                    <a:p>
                      <a:pPr algn="l" fontAlgn="ctr"/>
                      <a:r>
                        <a:rPr lang="ja-JP" altLang="en-US" sz="1100" u="none" strike="noStrike" dirty="0">
                          <a:effectLst/>
                        </a:rPr>
                        <a:t>国</a:t>
                      </a:r>
                      <a:endParaRPr lang="ja-JP" altLang="en-US" sz="1100" b="0" i="0" u="none" strike="noStrike" dirty="0">
                        <a:solidFill>
                          <a:srgbClr val="000000"/>
                        </a:solidFill>
                        <a:effectLst/>
                        <a:latin typeface="ＭＳ 明朝"/>
                      </a:endParaRPr>
                    </a:p>
                  </a:txBody>
                  <a:tcPr marL="9525" marR="9525" marT="9525" marB="0" anchor="ctr"/>
                </a:tc>
                <a:tc>
                  <a:txBody>
                    <a:bodyPr/>
                    <a:lstStyle/>
                    <a:p>
                      <a:pPr algn="l" fontAlgn="ctr"/>
                      <a:r>
                        <a:rPr lang="ja-JP" altLang="en-US" sz="1100" u="none" strike="noStrike">
                          <a:effectLst/>
                        </a:rPr>
                        <a:t>雇用者数</a:t>
                      </a:r>
                      <a:endParaRPr lang="ja-JP" altLang="en-US" sz="1100" b="0" i="0" u="none" strike="noStrike">
                        <a:solidFill>
                          <a:srgbClr val="000000"/>
                        </a:solidFill>
                        <a:effectLst/>
                        <a:latin typeface="ＭＳ 明朝"/>
                      </a:endParaRPr>
                    </a:p>
                  </a:txBody>
                  <a:tcPr marL="9525" marR="9525" marT="9525" marB="0" anchor="ctr"/>
                </a:tc>
                <a:tc>
                  <a:txBody>
                    <a:bodyPr/>
                    <a:lstStyle/>
                    <a:p>
                      <a:pPr algn="l" fontAlgn="ctr"/>
                      <a:r>
                        <a:rPr lang="ja-JP" altLang="en-US" sz="1100" u="none" strike="noStrike">
                          <a:effectLst/>
                        </a:rPr>
                        <a:t>付加価値</a:t>
                      </a:r>
                      <a:endParaRPr lang="ja-JP" altLang="en-US" sz="1100" b="0" i="0" u="none" strike="noStrike">
                        <a:solidFill>
                          <a:srgbClr val="000000"/>
                        </a:solidFill>
                        <a:effectLst/>
                        <a:latin typeface="ＭＳ 明朝"/>
                      </a:endParaRPr>
                    </a:p>
                  </a:txBody>
                  <a:tcPr marL="9525" marR="9525" marT="9525" marB="0" anchor="ctr"/>
                </a:tc>
                <a:tc>
                  <a:txBody>
                    <a:bodyPr/>
                    <a:lstStyle/>
                    <a:p>
                      <a:pPr algn="l" fontAlgn="ctr"/>
                      <a:r>
                        <a:rPr lang="ja-JP" altLang="en-US" sz="1600" b="1" u="none" strike="noStrike" dirty="0">
                          <a:effectLst/>
                        </a:rPr>
                        <a:t>賃金</a:t>
                      </a:r>
                      <a:endParaRPr lang="ja-JP" altLang="en-US" sz="1600" b="1" i="0" u="none" strike="noStrike" dirty="0">
                        <a:solidFill>
                          <a:srgbClr val="000000"/>
                        </a:solidFill>
                        <a:effectLst/>
                        <a:latin typeface="ＭＳ 明朝"/>
                      </a:endParaRPr>
                    </a:p>
                  </a:txBody>
                  <a:tcPr marL="9525" marR="9525" marT="9525" marB="0" anchor="ctr"/>
                </a:tc>
                <a:tc>
                  <a:txBody>
                    <a:bodyPr/>
                    <a:lstStyle/>
                    <a:p>
                      <a:pPr algn="l" fontAlgn="ctr"/>
                      <a:r>
                        <a:rPr lang="ja-JP" altLang="en-US" sz="1100" u="none" strike="noStrike">
                          <a:effectLst/>
                        </a:rPr>
                        <a:t>資本集約度</a:t>
                      </a:r>
                      <a:endParaRPr lang="ja-JP" altLang="en-US" sz="1100" b="0" i="0" u="none" strike="noStrike">
                        <a:solidFill>
                          <a:srgbClr val="000000"/>
                        </a:solidFill>
                        <a:effectLst/>
                        <a:latin typeface="ＭＳ 明朝"/>
                      </a:endParaRPr>
                    </a:p>
                  </a:txBody>
                  <a:tcPr marL="9525" marR="9525" marT="9525" marB="0" anchor="ctr"/>
                </a:tc>
                <a:tc>
                  <a:txBody>
                    <a:bodyPr/>
                    <a:lstStyle/>
                    <a:p>
                      <a:pPr algn="l" fontAlgn="ctr"/>
                      <a:r>
                        <a:rPr lang="ja-JP" altLang="en-US" sz="1100" u="none" strike="noStrike">
                          <a:effectLst/>
                        </a:rPr>
                        <a:t>技能集約度</a:t>
                      </a:r>
                      <a:endParaRPr lang="ja-JP" altLang="en-US" sz="1100" b="0" i="0" u="none" strike="noStrike">
                        <a:solidFill>
                          <a:srgbClr val="000000"/>
                        </a:solidFill>
                        <a:effectLst/>
                        <a:latin typeface="ＭＳ 明朝"/>
                      </a:endParaRPr>
                    </a:p>
                  </a:txBody>
                  <a:tcPr marL="9525" marR="9525" marT="9525" marB="0" anchor="ctr"/>
                </a:tc>
              </a:tr>
              <a:tr h="315371">
                <a:tc>
                  <a:txBody>
                    <a:bodyPr/>
                    <a:lstStyle/>
                    <a:p>
                      <a:pPr algn="l" fontAlgn="ctr"/>
                      <a:r>
                        <a:rPr lang="ja-JP" altLang="en-US" sz="1100" u="none" strike="noStrike">
                          <a:effectLst/>
                        </a:rPr>
                        <a:t>　</a:t>
                      </a:r>
                      <a:endParaRPr lang="ja-JP" altLang="en-US" sz="1100" b="0" i="0" u="none" strike="noStrike">
                        <a:solidFill>
                          <a:srgbClr val="000000"/>
                        </a:solidFill>
                        <a:effectLst/>
                        <a:latin typeface="ＭＳ 明朝"/>
                      </a:endParaRPr>
                    </a:p>
                  </a:txBody>
                  <a:tcPr marL="9525" marR="9525" marT="9525" marB="0" anchor="ctr"/>
                </a:tc>
                <a:tc>
                  <a:txBody>
                    <a:bodyPr/>
                    <a:lstStyle/>
                    <a:p>
                      <a:pPr algn="l" fontAlgn="ctr"/>
                      <a:r>
                        <a:rPr lang="ja-JP" altLang="en-US" sz="1100" u="none" strike="noStrike">
                          <a:effectLst/>
                        </a:rPr>
                        <a:t>プレミア</a:t>
                      </a:r>
                      <a:endParaRPr lang="ja-JP" altLang="en-US" sz="1100" b="0" i="0" u="none" strike="noStrike">
                        <a:solidFill>
                          <a:srgbClr val="000000"/>
                        </a:solidFill>
                        <a:effectLst/>
                        <a:latin typeface="ＭＳ 明朝"/>
                      </a:endParaRPr>
                    </a:p>
                  </a:txBody>
                  <a:tcPr marL="9525" marR="9525" marT="9525" marB="0" anchor="ctr"/>
                </a:tc>
                <a:tc>
                  <a:txBody>
                    <a:bodyPr/>
                    <a:lstStyle/>
                    <a:p>
                      <a:pPr algn="l" fontAlgn="ctr"/>
                      <a:r>
                        <a:rPr lang="ja-JP" altLang="en-US" sz="1100" u="none" strike="noStrike">
                          <a:effectLst/>
                        </a:rPr>
                        <a:t>プレミア</a:t>
                      </a:r>
                      <a:endParaRPr lang="ja-JP" altLang="en-US" sz="1100" b="0" i="0" u="none" strike="noStrike">
                        <a:solidFill>
                          <a:srgbClr val="000000"/>
                        </a:solidFill>
                        <a:effectLst/>
                        <a:latin typeface="ＭＳ 明朝"/>
                      </a:endParaRPr>
                    </a:p>
                  </a:txBody>
                  <a:tcPr marL="9525" marR="9525" marT="9525" marB="0" anchor="ctr"/>
                </a:tc>
                <a:tc>
                  <a:txBody>
                    <a:bodyPr/>
                    <a:lstStyle/>
                    <a:p>
                      <a:pPr algn="l" fontAlgn="ctr"/>
                      <a:r>
                        <a:rPr lang="ja-JP" altLang="en-US" sz="1600" b="1" u="none" strike="noStrike" dirty="0">
                          <a:effectLst/>
                        </a:rPr>
                        <a:t>プレミア</a:t>
                      </a:r>
                      <a:endParaRPr lang="ja-JP" altLang="en-US" sz="1600" b="1" i="0" u="none" strike="noStrike" dirty="0">
                        <a:solidFill>
                          <a:srgbClr val="000000"/>
                        </a:solidFill>
                        <a:effectLst/>
                        <a:latin typeface="ＭＳ 明朝"/>
                      </a:endParaRPr>
                    </a:p>
                  </a:txBody>
                  <a:tcPr marL="9525" marR="9525" marT="9525" marB="0" anchor="ctr"/>
                </a:tc>
                <a:tc>
                  <a:txBody>
                    <a:bodyPr/>
                    <a:lstStyle/>
                    <a:p>
                      <a:pPr algn="l" fontAlgn="ctr"/>
                      <a:r>
                        <a:rPr lang="ja-JP" altLang="en-US" sz="1100" u="none" strike="noStrike">
                          <a:effectLst/>
                        </a:rPr>
                        <a:t>プレミア</a:t>
                      </a:r>
                      <a:endParaRPr lang="ja-JP" altLang="en-US" sz="1100" b="0" i="0" u="none" strike="noStrike">
                        <a:solidFill>
                          <a:srgbClr val="000000"/>
                        </a:solidFill>
                        <a:effectLst/>
                        <a:latin typeface="ＭＳ 明朝"/>
                      </a:endParaRPr>
                    </a:p>
                  </a:txBody>
                  <a:tcPr marL="9525" marR="9525" marT="9525" marB="0" anchor="ctr"/>
                </a:tc>
                <a:tc>
                  <a:txBody>
                    <a:bodyPr/>
                    <a:lstStyle/>
                    <a:p>
                      <a:pPr algn="l" fontAlgn="ctr"/>
                      <a:r>
                        <a:rPr lang="ja-JP" altLang="en-US" sz="1100" u="none" strike="noStrike">
                          <a:effectLst/>
                        </a:rPr>
                        <a:t>プレミア</a:t>
                      </a:r>
                      <a:endParaRPr lang="ja-JP" altLang="en-US" sz="1100" b="0" i="0" u="none" strike="noStrike">
                        <a:solidFill>
                          <a:srgbClr val="000000"/>
                        </a:solidFill>
                        <a:effectLst/>
                        <a:latin typeface="ＭＳ 明朝"/>
                      </a:endParaRPr>
                    </a:p>
                  </a:txBody>
                  <a:tcPr marL="9525" marR="9525" marT="9525" marB="0" anchor="ctr"/>
                </a:tc>
              </a:tr>
              <a:tr h="308732">
                <a:tc gridSpan="2">
                  <a:txBody>
                    <a:bodyPr/>
                    <a:lstStyle/>
                    <a:p>
                      <a:pPr algn="l" fontAlgn="ctr"/>
                      <a:r>
                        <a:rPr lang="ja-JP" altLang="en-US" sz="1100" u="none" strike="noStrike">
                          <a:effectLst/>
                        </a:rPr>
                        <a:t>輸出企業プレミア</a:t>
                      </a:r>
                      <a:endParaRPr lang="ja-JP" altLang="en-US" sz="1100" b="1" i="0" u="none" strike="noStrike">
                        <a:solidFill>
                          <a:srgbClr val="000000"/>
                        </a:solidFill>
                        <a:effectLst/>
                        <a:latin typeface="ＭＳ 明朝"/>
                      </a:endParaRPr>
                    </a:p>
                  </a:txBody>
                  <a:tcPr marL="9525" marR="9525" marT="9525" marB="0" anchor="ctr"/>
                </a:tc>
                <a:tc hMerge="1">
                  <a:txBody>
                    <a:bodyPr/>
                    <a:lstStyle/>
                    <a:p>
                      <a:endParaRPr kumimoji="1" lang="ja-JP" altLang="en-US"/>
                    </a:p>
                  </a:txBody>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ＭＳ 明朝"/>
                      </a:endParaRPr>
                    </a:p>
                  </a:txBody>
                  <a:tcPr marL="9525" marR="9525" marT="9525" marB="0" anchor="ctr"/>
                </a:tc>
                <a:tc>
                  <a:txBody>
                    <a:bodyPr/>
                    <a:lstStyle/>
                    <a:p>
                      <a:pPr algn="l" fontAlgn="ctr"/>
                      <a:r>
                        <a:rPr lang="ja-JP" altLang="en-US" sz="1600" b="1" u="none" strike="noStrike" dirty="0">
                          <a:effectLst/>
                        </a:rPr>
                        <a:t>　</a:t>
                      </a:r>
                      <a:endParaRPr lang="ja-JP" altLang="en-US" sz="1600" b="1" i="0" u="none" strike="noStrike" dirty="0">
                        <a:solidFill>
                          <a:srgbClr val="000000"/>
                        </a:solidFill>
                        <a:effectLst/>
                        <a:latin typeface="ＭＳ 明朝"/>
                      </a:endParaRPr>
                    </a:p>
                  </a:txBody>
                  <a:tcPr marL="9525" marR="9525" marT="9525"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ＭＳ 明朝"/>
                      </a:endParaRPr>
                    </a:p>
                  </a:txBody>
                  <a:tcPr marL="9525" marR="9525" marT="9525"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ＭＳ 明朝"/>
                      </a:endParaRPr>
                    </a:p>
                  </a:txBody>
                  <a:tcPr marL="9525" marR="9525" marT="9525" marB="0" anchor="ctr"/>
                </a:tc>
              </a:tr>
              <a:tr h="308732">
                <a:tc>
                  <a:txBody>
                    <a:bodyPr/>
                    <a:lstStyle/>
                    <a:p>
                      <a:pPr algn="l" fontAlgn="ctr"/>
                      <a:r>
                        <a:rPr lang="ja-JP" altLang="en-US" sz="1100" u="none" strike="noStrike" dirty="0">
                          <a:effectLst/>
                        </a:rPr>
                        <a:t>日本</a:t>
                      </a:r>
                      <a:endParaRPr lang="ja-JP" altLang="en-US" sz="1100" b="0" i="0" u="none" strike="noStrike" dirty="0">
                        <a:solidFill>
                          <a:srgbClr val="000000"/>
                        </a:solidFill>
                        <a:effectLst/>
                        <a:latin typeface="ＭＳ 明朝"/>
                      </a:endParaRPr>
                    </a:p>
                  </a:txBody>
                  <a:tcPr marL="9525" marR="9525" marT="9525" marB="0" anchor="ctr"/>
                </a:tc>
                <a:tc>
                  <a:txBody>
                    <a:bodyPr/>
                    <a:lstStyle/>
                    <a:p>
                      <a:pPr algn="l" fontAlgn="ctr"/>
                      <a:r>
                        <a:rPr lang="en-US" altLang="ja-JP" sz="1100" u="none" strike="noStrike" dirty="0">
                          <a:effectLst/>
                        </a:rPr>
                        <a:t>3.02[3.76]</a:t>
                      </a:r>
                      <a:endParaRPr lang="en-US" altLang="ja-JP" sz="1100" b="0" i="0" u="none" strike="noStrike" dirty="0">
                        <a:solidFill>
                          <a:srgbClr val="000000"/>
                        </a:solidFill>
                        <a:effectLst/>
                        <a:latin typeface="ＭＳ 明朝"/>
                      </a:endParaRPr>
                    </a:p>
                  </a:txBody>
                  <a:tcPr marL="9525" marR="9525" marT="9525" marB="0" anchor="ctr"/>
                </a:tc>
                <a:tc>
                  <a:txBody>
                    <a:bodyPr/>
                    <a:lstStyle/>
                    <a:p>
                      <a:pPr algn="l" fontAlgn="ctr"/>
                      <a:r>
                        <a:rPr lang="en-US" altLang="ja-JP" sz="1100" u="none" strike="noStrike" dirty="0">
                          <a:effectLst/>
                        </a:rPr>
                        <a:t>5.22[6.06]</a:t>
                      </a:r>
                      <a:endParaRPr lang="en-US" altLang="ja-JP" sz="1100" b="0" i="0" u="none" strike="noStrike" dirty="0">
                        <a:solidFill>
                          <a:srgbClr val="000000"/>
                        </a:solidFill>
                        <a:effectLst/>
                        <a:latin typeface="ＭＳ 明朝"/>
                      </a:endParaRPr>
                    </a:p>
                  </a:txBody>
                  <a:tcPr marL="9525" marR="9525" marT="9525" marB="0" anchor="ctr"/>
                </a:tc>
                <a:tc>
                  <a:txBody>
                    <a:bodyPr/>
                    <a:lstStyle/>
                    <a:p>
                      <a:pPr algn="l" fontAlgn="ctr"/>
                      <a:r>
                        <a:rPr lang="en-US" altLang="ja-JP" sz="1600" b="1" u="none" strike="noStrike" dirty="0">
                          <a:effectLst/>
                        </a:rPr>
                        <a:t>1.25[1.10]</a:t>
                      </a:r>
                      <a:endParaRPr lang="en-US" altLang="ja-JP" sz="1600" b="1" i="0" u="none" strike="noStrike" dirty="0">
                        <a:solidFill>
                          <a:srgbClr val="000000"/>
                        </a:solidFill>
                        <a:effectLst/>
                        <a:latin typeface="ＭＳ 明朝"/>
                      </a:endParaRPr>
                    </a:p>
                  </a:txBody>
                  <a:tcPr marL="9525" marR="9525" marT="9525" marB="0" anchor="ctr"/>
                </a:tc>
                <a:tc>
                  <a:txBody>
                    <a:bodyPr/>
                    <a:lstStyle/>
                    <a:p>
                      <a:pPr algn="l" fontAlgn="ctr"/>
                      <a:r>
                        <a:rPr lang="en-US" altLang="ja-JP" sz="1100" u="none" strike="noStrike">
                          <a:effectLst/>
                        </a:rPr>
                        <a:t>1.29[1.00]</a:t>
                      </a:r>
                      <a:endParaRPr lang="en-US" altLang="ja-JP" sz="1100" b="0" i="0" u="none" strike="noStrike">
                        <a:solidFill>
                          <a:srgbClr val="000000"/>
                        </a:solidFill>
                        <a:effectLst/>
                        <a:latin typeface="ＭＳ 明朝"/>
                      </a:endParaRPr>
                    </a:p>
                  </a:txBody>
                  <a:tcPr marL="9525" marR="9525" marT="9525" marB="0" anchor="ctr"/>
                </a:tc>
                <a:tc>
                  <a:txBody>
                    <a:bodyPr/>
                    <a:lstStyle/>
                    <a:p>
                      <a:pPr algn="l" fontAlgn="ctr"/>
                      <a:r>
                        <a:rPr lang="en-US" altLang="ja-JP" sz="1100" u="none" strike="noStrike">
                          <a:effectLst/>
                        </a:rPr>
                        <a:t>1.58[1.30]</a:t>
                      </a:r>
                      <a:endParaRPr lang="en-US" altLang="ja-JP" sz="1100" b="0" i="0" u="none" strike="noStrike">
                        <a:solidFill>
                          <a:srgbClr val="000000"/>
                        </a:solidFill>
                        <a:effectLst/>
                        <a:latin typeface="ＭＳ 明朝"/>
                      </a:endParaRPr>
                    </a:p>
                  </a:txBody>
                  <a:tcPr marL="9525" marR="9525" marT="9525" marB="0" anchor="ctr"/>
                </a:tc>
              </a:tr>
              <a:tr h="308732">
                <a:tc>
                  <a:txBody>
                    <a:bodyPr/>
                    <a:lstStyle/>
                    <a:p>
                      <a:pPr algn="l" fontAlgn="ctr"/>
                      <a:r>
                        <a:rPr lang="ja-JP" altLang="en-US" sz="1100" u="none" strike="noStrike">
                          <a:effectLst/>
                        </a:rPr>
                        <a:t>ドイツ</a:t>
                      </a:r>
                      <a:endParaRPr lang="ja-JP" altLang="en-US" sz="1100" b="0" i="0" u="none" strike="noStrike">
                        <a:solidFill>
                          <a:srgbClr val="000000"/>
                        </a:solidFill>
                        <a:effectLst/>
                        <a:latin typeface="ＭＳ 明朝"/>
                      </a:endParaRPr>
                    </a:p>
                  </a:txBody>
                  <a:tcPr marL="9525" marR="9525" marT="9525" marB="0" anchor="ctr"/>
                </a:tc>
                <a:tc>
                  <a:txBody>
                    <a:bodyPr/>
                    <a:lstStyle/>
                    <a:p>
                      <a:pPr algn="l" fontAlgn="ctr"/>
                      <a:r>
                        <a:rPr lang="en-US" altLang="ja-JP" sz="1100" u="none" strike="noStrike">
                          <a:effectLst/>
                        </a:rPr>
                        <a:t>2.99[4.39]</a:t>
                      </a:r>
                      <a:endParaRPr lang="en-US" altLang="ja-JP" sz="1100" b="0" i="0" u="none" strike="noStrike">
                        <a:solidFill>
                          <a:srgbClr val="000000"/>
                        </a:solidFill>
                        <a:effectLst/>
                        <a:latin typeface="ＭＳ 明朝"/>
                      </a:endParaRPr>
                    </a:p>
                  </a:txBody>
                  <a:tcPr marL="9525" marR="9525" marT="9525" marB="0" anchor="ctr"/>
                </a:tc>
                <a:tc>
                  <a:txBody>
                    <a:bodyPr/>
                    <a:lstStyle/>
                    <a:p>
                      <a:pPr algn="l" fontAlgn="ctr"/>
                      <a:endParaRPr lang="ja-JP" altLang="en-US" sz="1100" b="0" i="0" u="none" strike="noStrike">
                        <a:solidFill>
                          <a:srgbClr val="000000"/>
                        </a:solidFill>
                        <a:effectLst/>
                        <a:latin typeface="ＭＳ 明朝"/>
                      </a:endParaRPr>
                    </a:p>
                  </a:txBody>
                  <a:tcPr marL="9525" marR="9525" marT="9525" marB="0" anchor="ctr"/>
                </a:tc>
                <a:tc>
                  <a:txBody>
                    <a:bodyPr/>
                    <a:lstStyle/>
                    <a:p>
                      <a:pPr algn="l" fontAlgn="ctr"/>
                      <a:r>
                        <a:rPr lang="en-US" altLang="ja-JP" sz="1600" b="1" u="none" strike="noStrike" dirty="0">
                          <a:effectLst/>
                        </a:rPr>
                        <a:t>1.02[0.06]</a:t>
                      </a:r>
                      <a:endParaRPr lang="en-US" altLang="ja-JP" sz="1600" b="1" i="0" u="none" strike="noStrike" dirty="0">
                        <a:solidFill>
                          <a:srgbClr val="000000"/>
                        </a:solidFill>
                        <a:effectLst/>
                        <a:latin typeface="ＭＳ 明朝"/>
                      </a:endParaRPr>
                    </a:p>
                  </a:txBody>
                  <a:tcPr marL="9525" marR="9525" marT="9525" marB="0" anchor="ctr"/>
                </a:tc>
                <a:tc>
                  <a:txBody>
                    <a:bodyPr/>
                    <a:lstStyle/>
                    <a:p>
                      <a:pPr algn="l" fontAlgn="ctr"/>
                      <a:endParaRPr lang="ja-JP" altLang="en-US" sz="1100" b="0" i="0" u="none" strike="noStrike">
                        <a:solidFill>
                          <a:srgbClr val="000000"/>
                        </a:solidFill>
                        <a:effectLst/>
                        <a:latin typeface="ＭＳ 明朝"/>
                      </a:endParaRPr>
                    </a:p>
                  </a:txBody>
                  <a:tcPr marL="9525" marR="9525" marT="9525" marB="0" anchor="ctr"/>
                </a:tc>
                <a:tc>
                  <a:txBody>
                    <a:bodyPr/>
                    <a:lstStyle/>
                    <a:p>
                      <a:pPr algn="l" fontAlgn="ctr"/>
                      <a:endParaRPr lang="ja-JP" altLang="en-US" sz="1100" b="0" i="0" u="none" strike="noStrike" dirty="0">
                        <a:solidFill>
                          <a:srgbClr val="000000"/>
                        </a:solidFill>
                        <a:effectLst/>
                        <a:latin typeface="ＭＳ 明朝"/>
                      </a:endParaRPr>
                    </a:p>
                  </a:txBody>
                  <a:tcPr marL="9525" marR="9525" marT="9525" marB="0" anchor="ctr"/>
                </a:tc>
              </a:tr>
              <a:tr h="308732">
                <a:tc>
                  <a:txBody>
                    <a:bodyPr/>
                    <a:lstStyle/>
                    <a:p>
                      <a:pPr algn="l" fontAlgn="ctr"/>
                      <a:r>
                        <a:rPr lang="ja-JP" altLang="en-US" sz="1100" u="none" strike="noStrike">
                          <a:effectLst/>
                        </a:rPr>
                        <a:t>フランス</a:t>
                      </a:r>
                      <a:endParaRPr lang="ja-JP" altLang="en-US" sz="1100" b="0" i="0" u="none" strike="noStrike">
                        <a:solidFill>
                          <a:srgbClr val="000000"/>
                        </a:solidFill>
                        <a:effectLst/>
                        <a:latin typeface="ＭＳ 明朝"/>
                      </a:endParaRPr>
                    </a:p>
                  </a:txBody>
                  <a:tcPr marL="9525" marR="9525" marT="9525" marB="0" anchor="ctr"/>
                </a:tc>
                <a:tc>
                  <a:txBody>
                    <a:bodyPr/>
                    <a:lstStyle/>
                    <a:p>
                      <a:pPr algn="l" fontAlgn="ctr"/>
                      <a:r>
                        <a:rPr lang="en-US" altLang="ja-JP" sz="1100" u="none" strike="noStrike">
                          <a:effectLst/>
                        </a:rPr>
                        <a:t>2.24[0.47]</a:t>
                      </a:r>
                      <a:endParaRPr lang="en-US" altLang="ja-JP" sz="1100" b="0" i="0" u="none" strike="noStrike">
                        <a:solidFill>
                          <a:srgbClr val="000000"/>
                        </a:solidFill>
                        <a:effectLst/>
                        <a:latin typeface="ＭＳ 明朝"/>
                      </a:endParaRPr>
                    </a:p>
                  </a:txBody>
                  <a:tcPr marL="9525" marR="9525" marT="9525" marB="0" anchor="ctr"/>
                </a:tc>
                <a:tc>
                  <a:txBody>
                    <a:bodyPr/>
                    <a:lstStyle/>
                    <a:p>
                      <a:pPr algn="l" fontAlgn="ctr"/>
                      <a:r>
                        <a:rPr lang="en-US" altLang="ja-JP" sz="1100" u="none" strike="noStrike">
                          <a:effectLst/>
                        </a:rPr>
                        <a:t>2.68[0.84]</a:t>
                      </a:r>
                      <a:endParaRPr lang="en-US" altLang="ja-JP" sz="1100" b="0" i="0" u="none" strike="noStrike">
                        <a:solidFill>
                          <a:srgbClr val="000000"/>
                        </a:solidFill>
                        <a:effectLst/>
                        <a:latin typeface="ＭＳ 明朝"/>
                      </a:endParaRPr>
                    </a:p>
                  </a:txBody>
                  <a:tcPr marL="9525" marR="9525" marT="9525" marB="0" anchor="ctr"/>
                </a:tc>
                <a:tc>
                  <a:txBody>
                    <a:bodyPr/>
                    <a:lstStyle/>
                    <a:p>
                      <a:pPr algn="l" fontAlgn="ctr"/>
                      <a:r>
                        <a:rPr lang="en-US" altLang="ja-JP" sz="1600" b="1" u="none" strike="noStrike" dirty="0">
                          <a:effectLst/>
                        </a:rPr>
                        <a:t>1.09[1.12]</a:t>
                      </a:r>
                      <a:endParaRPr lang="en-US" altLang="ja-JP" sz="1600" b="1" i="0" u="none" strike="noStrike" dirty="0">
                        <a:solidFill>
                          <a:srgbClr val="000000"/>
                        </a:solidFill>
                        <a:effectLst/>
                        <a:latin typeface="ＭＳ 明朝"/>
                      </a:endParaRPr>
                    </a:p>
                  </a:txBody>
                  <a:tcPr marL="9525" marR="9525" marT="9525" marB="0" anchor="ctr"/>
                </a:tc>
                <a:tc>
                  <a:txBody>
                    <a:bodyPr/>
                    <a:lstStyle/>
                    <a:p>
                      <a:pPr algn="l" fontAlgn="ctr"/>
                      <a:r>
                        <a:rPr lang="en-US" altLang="ja-JP" sz="1100" u="none" strike="noStrike">
                          <a:effectLst/>
                        </a:rPr>
                        <a:t>1.49[5.6]</a:t>
                      </a:r>
                      <a:endParaRPr lang="en-US" altLang="ja-JP" sz="1100" b="0" i="0" u="none" strike="noStrike">
                        <a:solidFill>
                          <a:srgbClr val="000000"/>
                        </a:solidFill>
                        <a:effectLst/>
                        <a:latin typeface="ＭＳ 明朝"/>
                      </a:endParaRPr>
                    </a:p>
                  </a:txBody>
                  <a:tcPr marL="9525" marR="9525" marT="9525" marB="0" anchor="ctr"/>
                </a:tc>
                <a:tc>
                  <a:txBody>
                    <a:bodyPr/>
                    <a:lstStyle/>
                    <a:p>
                      <a:pPr algn="l" fontAlgn="ctr"/>
                      <a:endParaRPr lang="ja-JP" altLang="en-US" sz="1100" b="0" i="0" u="none" strike="noStrike">
                        <a:solidFill>
                          <a:srgbClr val="000000"/>
                        </a:solidFill>
                        <a:effectLst/>
                        <a:latin typeface="ＭＳ 明朝"/>
                      </a:endParaRPr>
                    </a:p>
                  </a:txBody>
                  <a:tcPr marL="9525" marR="9525" marT="9525" marB="0" anchor="ctr"/>
                </a:tc>
              </a:tr>
              <a:tr h="308732">
                <a:tc>
                  <a:txBody>
                    <a:bodyPr/>
                    <a:lstStyle/>
                    <a:p>
                      <a:pPr algn="l" fontAlgn="ctr"/>
                      <a:r>
                        <a:rPr lang="ja-JP" altLang="en-US" sz="1100" u="none" strike="noStrike">
                          <a:effectLst/>
                        </a:rPr>
                        <a:t>イギリス</a:t>
                      </a:r>
                      <a:endParaRPr lang="ja-JP" altLang="en-US" sz="1100" b="0" i="0" u="none" strike="noStrike">
                        <a:solidFill>
                          <a:srgbClr val="000000"/>
                        </a:solidFill>
                        <a:effectLst/>
                        <a:latin typeface="ＭＳ 明朝"/>
                      </a:endParaRPr>
                    </a:p>
                  </a:txBody>
                  <a:tcPr marL="9525" marR="9525" marT="9525" marB="0" anchor="ctr"/>
                </a:tc>
                <a:tc>
                  <a:txBody>
                    <a:bodyPr/>
                    <a:lstStyle/>
                    <a:p>
                      <a:pPr algn="l" fontAlgn="ctr"/>
                      <a:r>
                        <a:rPr lang="en-US" altLang="ja-JP" sz="1100" u="none" strike="noStrike">
                          <a:effectLst/>
                        </a:rPr>
                        <a:t>1.01[0.92]</a:t>
                      </a:r>
                      <a:endParaRPr lang="en-US" altLang="ja-JP" sz="1100" b="0" i="0" u="none" strike="noStrike">
                        <a:solidFill>
                          <a:srgbClr val="000000"/>
                        </a:solidFill>
                        <a:effectLst/>
                        <a:latin typeface="ＭＳ 明朝"/>
                      </a:endParaRPr>
                    </a:p>
                  </a:txBody>
                  <a:tcPr marL="9525" marR="9525" marT="9525" marB="0" anchor="ctr"/>
                </a:tc>
                <a:tc>
                  <a:txBody>
                    <a:bodyPr/>
                    <a:lstStyle/>
                    <a:p>
                      <a:pPr algn="l" fontAlgn="ctr"/>
                      <a:r>
                        <a:rPr lang="en-US" altLang="ja-JP" sz="1100" u="none" strike="noStrike">
                          <a:effectLst/>
                        </a:rPr>
                        <a:t>1.29[1.53]</a:t>
                      </a:r>
                      <a:endParaRPr lang="en-US" altLang="ja-JP" sz="1100" b="0" i="0" u="none" strike="noStrike">
                        <a:solidFill>
                          <a:srgbClr val="000000"/>
                        </a:solidFill>
                        <a:effectLst/>
                        <a:latin typeface="ＭＳ 明朝"/>
                      </a:endParaRPr>
                    </a:p>
                  </a:txBody>
                  <a:tcPr marL="9525" marR="9525" marT="9525" marB="0" anchor="ctr"/>
                </a:tc>
                <a:tc>
                  <a:txBody>
                    <a:bodyPr/>
                    <a:lstStyle/>
                    <a:p>
                      <a:pPr algn="l" fontAlgn="ctr"/>
                      <a:r>
                        <a:rPr lang="en-US" altLang="ja-JP" sz="1600" b="1" u="none" strike="noStrike" dirty="0">
                          <a:effectLst/>
                        </a:rPr>
                        <a:t>1.15[1.39]</a:t>
                      </a:r>
                      <a:endParaRPr lang="en-US" altLang="ja-JP" sz="1600" b="1" i="0" u="none" strike="noStrike" dirty="0">
                        <a:solidFill>
                          <a:srgbClr val="000000"/>
                        </a:solidFill>
                        <a:effectLst/>
                        <a:latin typeface="ＭＳ 明朝"/>
                      </a:endParaRPr>
                    </a:p>
                  </a:txBody>
                  <a:tcPr marL="9525" marR="9525" marT="9525" marB="0" anchor="ctr"/>
                </a:tc>
                <a:tc>
                  <a:txBody>
                    <a:bodyPr/>
                    <a:lstStyle/>
                    <a:p>
                      <a:pPr algn="l" fontAlgn="ctr"/>
                      <a:endParaRPr lang="ja-JP" altLang="en-US" sz="1100" b="0" i="0" u="none" strike="noStrike">
                        <a:solidFill>
                          <a:srgbClr val="000000"/>
                        </a:solidFill>
                        <a:effectLst/>
                        <a:latin typeface="ＭＳ 明朝"/>
                      </a:endParaRPr>
                    </a:p>
                  </a:txBody>
                  <a:tcPr marL="9525" marR="9525" marT="9525" marB="0" anchor="ctr"/>
                </a:tc>
                <a:tc>
                  <a:txBody>
                    <a:bodyPr/>
                    <a:lstStyle/>
                    <a:p>
                      <a:pPr algn="l" fontAlgn="ctr"/>
                      <a:endParaRPr lang="ja-JP" altLang="en-US" sz="1100" b="0" i="0" u="none" strike="noStrike">
                        <a:solidFill>
                          <a:srgbClr val="000000"/>
                        </a:solidFill>
                        <a:effectLst/>
                        <a:latin typeface="ＭＳ 明朝"/>
                      </a:endParaRPr>
                    </a:p>
                  </a:txBody>
                  <a:tcPr marL="9525" marR="9525" marT="9525" marB="0" anchor="ctr"/>
                </a:tc>
              </a:tr>
              <a:tr h="308732">
                <a:tc>
                  <a:txBody>
                    <a:bodyPr/>
                    <a:lstStyle/>
                    <a:p>
                      <a:pPr algn="l" fontAlgn="ctr"/>
                      <a:r>
                        <a:rPr lang="ja-JP" altLang="en-US" sz="1100" u="none" strike="noStrike">
                          <a:effectLst/>
                        </a:rPr>
                        <a:t>イタリア</a:t>
                      </a:r>
                      <a:endParaRPr lang="ja-JP" altLang="en-US" sz="1100" b="0" i="0" u="none" strike="noStrike">
                        <a:solidFill>
                          <a:srgbClr val="000000"/>
                        </a:solidFill>
                        <a:effectLst/>
                        <a:latin typeface="ＭＳ 明朝"/>
                      </a:endParaRPr>
                    </a:p>
                  </a:txBody>
                  <a:tcPr marL="9525" marR="9525" marT="9525" marB="0" anchor="ctr"/>
                </a:tc>
                <a:tc>
                  <a:txBody>
                    <a:bodyPr/>
                    <a:lstStyle/>
                    <a:p>
                      <a:pPr algn="l" fontAlgn="ctr"/>
                      <a:r>
                        <a:rPr lang="en-US" altLang="ja-JP" sz="1100" u="none" strike="noStrike">
                          <a:effectLst/>
                        </a:rPr>
                        <a:t>2.42[2.06]</a:t>
                      </a:r>
                      <a:endParaRPr lang="en-US" altLang="ja-JP" sz="1100" b="0" i="0" u="none" strike="noStrike">
                        <a:solidFill>
                          <a:srgbClr val="000000"/>
                        </a:solidFill>
                        <a:effectLst/>
                        <a:latin typeface="ＭＳ 明朝"/>
                      </a:endParaRPr>
                    </a:p>
                  </a:txBody>
                  <a:tcPr marL="9525" marR="9525" marT="9525" marB="0" anchor="ctr"/>
                </a:tc>
                <a:tc>
                  <a:txBody>
                    <a:bodyPr/>
                    <a:lstStyle/>
                    <a:p>
                      <a:pPr algn="l" fontAlgn="ctr"/>
                      <a:r>
                        <a:rPr lang="en-US" altLang="ja-JP" sz="1100" u="none" strike="noStrike">
                          <a:effectLst/>
                        </a:rPr>
                        <a:t>2.14[1.78]</a:t>
                      </a:r>
                      <a:endParaRPr lang="en-US" altLang="ja-JP" sz="1100" b="0" i="0" u="none" strike="noStrike">
                        <a:solidFill>
                          <a:srgbClr val="000000"/>
                        </a:solidFill>
                        <a:effectLst/>
                        <a:latin typeface="ＭＳ 明朝"/>
                      </a:endParaRPr>
                    </a:p>
                  </a:txBody>
                  <a:tcPr marL="9525" marR="9525" marT="9525" marB="0" anchor="ctr"/>
                </a:tc>
                <a:tc>
                  <a:txBody>
                    <a:bodyPr/>
                    <a:lstStyle/>
                    <a:p>
                      <a:pPr algn="l" fontAlgn="ctr"/>
                      <a:r>
                        <a:rPr lang="en-US" altLang="ja-JP" sz="1600" b="1" u="none" strike="noStrike" dirty="0">
                          <a:effectLst/>
                        </a:rPr>
                        <a:t>1.07[1.06]</a:t>
                      </a:r>
                      <a:endParaRPr lang="en-US" altLang="ja-JP" sz="1600" b="1" i="0" u="none" strike="noStrike" dirty="0">
                        <a:solidFill>
                          <a:srgbClr val="000000"/>
                        </a:solidFill>
                        <a:effectLst/>
                        <a:latin typeface="ＭＳ 明朝"/>
                      </a:endParaRPr>
                    </a:p>
                  </a:txBody>
                  <a:tcPr marL="9525" marR="9525" marT="9525" marB="0" anchor="ctr"/>
                </a:tc>
                <a:tc>
                  <a:txBody>
                    <a:bodyPr/>
                    <a:lstStyle/>
                    <a:p>
                      <a:pPr algn="l" fontAlgn="ctr"/>
                      <a:r>
                        <a:rPr lang="en-US" altLang="ja-JP" sz="1100" u="none" strike="noStrike">
                          <a:effectLst/>
                        </a:rPr>
                        <a:t>1.01[0.45]</a:t>
                      </a:r>
                      <a:endParaRPr lang="en-US" altLang="ja-JP" sz="1100" b="0" i="0" u="none" strike="noStrike">
                        <a:solidFill>
                          <a:srgbClr val="000000"/>
                        </a:solidFill>
                        <a:effectLst/>
                        <a:latin typeface="ＭＳ 明朝"/>
                      </a:endParaRPr>
                    </a:p>
                  </a:txBody>
                  <a:tcPr marL="9525" marR="9525" marT="9525" marB="0" anchor="ctr"/>
                </a:tc>
                <a:tc>
                  <a:txBody>
                    <a:bodyPr/>
                    <a:lstStyle/>
                    <a:p>
                      <a:pPr algn="l" fontAlgn="ctr"/>
                      <a:r>
                        <a:rPr lang="en-US" altLang="ja-JP" sz="1100" u="none" strike="noStrike">
                          <a:effectLst/>
                        </a:rPr>
                        <a:t>1.25[1.04]</a:t>
                      </a:r>
                      <a:endParaRPr lang="en-US" altLang="ja-JP" sz="1100" b="0" i="0" u="none" strike="noStrike">
                        <a:solidFill>
                          <a:srgbClr val="000000"/>
                        </a:solidFill>
                        <a:effectLst/>
                        <a:latin typeface="ＭＳ 明朝"/>
                      </a:endParaRPr>
                    </a:p>
                  </a:txBody>
                  <a:tcPr marL="9525" marR="9525" marT="9525" marB="0" anchor="ctr"/>
                </a:tc>
              </a:tr>
              <a:tr h="308732">
                <a:tc>
                  <a:txBody>
                    <a:bodyPr/>
                    <a:lstStyle/>
                    <a:p>
                      <a:pPr algn="l" fontAlgn="ctr"/>
                      <a:r>
                        <a:rPr lang="ja-JP" altLang="en-US" sz="1100" u="none" strike="noStrike">
                          <a:effectLst/>
                        </a:rPr>
                        <a:t>ハンガリー</a:t>
                      </a:r>
                      <a:endParaRPr lang="ja-JP" altLang="en-US" sz="1100" b="0" i="0" u="none" strike="noStrike">
                        <a:solidFill>
                          <a:srgbClr val="000000"/>
                        </a:solidFill>
                        <a:effectLst/>
                        <a:latin typeface="ＭＳ 明朝"/>
                      </a:endParaRPr>
                    </a:p>
                  </a:txBody>
                  <a:tcPr marL="9525" marR="9525" marT="9525" marB="0" anchor="ctr"/>
                </a:tc>
                <a:tc>
                  <a:txBody>
                    <a:bodyPr/>
                    <a:lstStyle/>
                    <a:p>
                      <a:pPr algn="l" fontAlgn="ctr"/>
                      <a:r>
                        <a:rPr lang="en-US" altLang="ja-JP" sz="1100" u="none" strike="noStrike">
                          <a:effectLst/>
                        </a:rPr>
                        <a:t>5.31[2.95]</a:t>
                      </a:r>
                      <a:endParaRPr lang="en-US" altLang="ja-JP" sz="1100" b="0" i="0" u="none" strike="noStrike">
                        <a:solidFill>
                          <a:srgbClr val="000000"/>
                        </a:solidFill>
                        <a:effectLst/>
                        <a:latin typeface="ＭＳ 明朝"/>
                      </a:endParaRPr>
                    </a:p>
                  </a:txBody>
                  <a:tcPr marL="9525" marR="9525" marT="9525" marB="0" anchor="ctr"/>
                </a:tc>
                <a:tc>
                  <a:txBody>
                    <a:bodyPr/>
                    <a:lstStyle/>
                    <a:p>
                      <a:pPr algn="l" fontAlgn="ctr"/>
                      <a:r>
                        <a:rPr lang="en-US" altLang="ja-JP" sz="1100" u="none" strike="noStrike">
                          <a:effectLst/>
                        </a:rPr>
                        <a:t>13.53[23.75]</a:t>
                      </a:r>
                      <a:endParaRPr lang="en-US" altLang="ja-JP" sz="1100" b="0" i="0" u="none" strike="noStrike">
                        <a:solidFill>
                          <a:srgbClr val="000000"/>
                        </a:solidFill>
                        <a:effectLst/>
                        <a:latin typeface="ＭＳ 明朝"/>
                      </a:endParaRPr>
                    </a:p>
                  </a:txBody>
                  <a:tcPr marL="9525" marR="9525" marT="9525" marB="0" anchor="ctr"/>
                </a:tc>
                <a:tc>
                  <a:txBody>
                    <a:bodyPr/>
                    <a:lstStyle/>
                    <a:p>
                      <a:pPr algn="l" fontAlgn="ctr"/>
                      <a:r>
                        <a:rPr lang="en-US" altLang="ja-JP" sz="1600" b="1" u="none" strike="noStrike" dirty="0">
                          <a:effectLst/>
                        </a:rPr>
                        <a:t>1.44[1.63]</a:t>
                      </a:r>
                      <a:endParaRPr lang="en-US" altLang="ja-JP" sz="1600" b="1" i="0" u="none" strike="noStrike" dirty="0">
                        <a:solidFill>
                          <a:srgbClr val="000000"/>
                        </a:solidFill>
                        <a:effectLst/>
                        <a:latin typeface="ＭＳ 明朝"/>
                      </a:endParaRPr>
                    </a:p>
                  </a:txBody>
                  <a:tcPr marL="9525" marR="9525" marT="9525" marB="0" anchor="ctr"/>
                </a:tc>
                <a:tc>
                  <a:txBody>
                    <a:bodyPr/>
                    <a:lstStyle/>
                    <a:p>
                      <a:pPr algn="l" fontAlgn="ctr"/>
                      <a:r>
                        <a:rPr lang="en-US" altLang="ja-JP" sz="1100" u="none" strike="noStrike">
                          <a:effectLst/>
                        </a:rPr>
                        <a:t>0.79[0.35]</a:t>
                      </a:r>
                      <a:endParaRPr lang="en-US" altLang="ja-JP" sz="1100" b="0" i="0" u="none" strike="noStrike">
                        <a:solidFill>
                          <a:srgbClr val="000000"/>
                        </a:solidFill>
                        <a:effectLst/>
                        <a:latin typeface="ＭＳ 明朝"/>
                      </a:endParaRPr>
                    </a:p>
                  </a:txBody>
                  <a:tcPr marL="9525" marR="9525" marT="9525" marB="0" anchor="ctr"/>
                </a:tc>
                <a:tc>
                  <a:txBody>
                    <a:bodyPr/>
                    <a:lstStyle/>
                    <a:p>
                      <a:pPr algn="l" fontAlgn="ctr"/>
                      <a:endParaRPr lang="ja-JP" altLang="en-US" sz="1100" b="0" i="0" u="none" strike="noStrike">
                        <a:solidFill>
                          <a:srgbClr val="000000"/>
                        </a:solidFill>
                        <a:effectLst/>
                        <a:latin typeface="ＭＳ 明朝"/>
                      </a:endParaRPr>
                    </a:p>
                  </a:txBody>
                  <a:tcPr marL="9525" marR="9525" marT="9525" marB="0" anchor="ctr"/>
                </a:tc>
              </a:tr>
              <a:tr h="308732">
                <a:tc>
                  <a:txBody>
                    <a:bodyPr/>
                    <a:lstStyle/>
                    <a:p>
                      <a:pPr algn="l" fontAlgn="ctr"/>
                      <a:r>
                        <a:rPr lang="ja-JP" altLang="en-US" sz="1100" u="none" strike="noStrike">
                          <a:effectLst/>
                        </a:rPr>
                        <a:t>ベルギー</a:t>
                      </a:r>
                      <a:endParaRPr lang="ja-JP" altLang="en-US" sz="1100" b="0" i="0" u="none" strike="noStrike">
                        <a:solidFill>
                          <a:srgbClr val="000000"/>
                        </a:solidFill>
                        <a:effectLst/>
                        <a:latin typeface="ＭＳ 明朝"/>
                      </a:endParaRPr>
                    </a:p>
                  </a:txBody>
                  <a:tcPr marL="9525" marR="9525" marT="9525" marB="0" anchor="ctr"/>
                </a:tc>
                <a:tc>
                  <a:txBody>
                    <a:bodyPr/>
                    <a:lstStyle/>
                    <a:p>
                      <a:pPr algn="l" fontAlgn="ctr"/>
                      <a:r>
                        <a:rPr lang="en-US" altLang="ja-JP" sz="1100" u="none" strike="noStrike">
                          <a:effectLst/>
                        </a:rPr>
                        <a:t>9.16[13.42]</a:t>
                      </a:r>
                      <a:endParaRPr lang="en-US" altLang="ja-JP" sz="1100" b="0" i="0" u="none" strike="noStrike">
                        <a:solidFill>
                          <a:srgbClr val="000000"/>
                        </a:solidFill>
                        <a:effectLst/>
                        <a:latin typeface="ＭＳ 明朝"/>
                      </a:endParaRPr>
                    </a:p>
                  </a:txBody>
                  <a:tcPr marL="9525" marR="9525" marT="9525" marB="0" anchor="ctr"/>
                </a:tc>
                <a:tc>
                  <a:txBody>
                    <a:bodyPr/>
                    <a:lstStyle/>
                    <a:p>
                      <a:pPr algn="l" fontAlgn="ctr"/>
                      <a:r>
                        <a:rPr lang="en-US" altLang="ja-JP" sz="1100" u="none" strike="noStrike">
                          <a:effectLst/>
                        </a:rPr>
                        <a:t>14.8[21.12]</a:t>
                      </a:r>
                      <a:endParaRPr lang="en-US" altLang="ja-JP" sz="1100" b="0" i="0" u="none" strike="noStrike">
                        <a:solidFill>
                          <a:srgbClr val="000000"/>
                        </a:solidFill>
                        <a:effectLst/>
                        <a:latin typeface="ＭＳ 明朝"/>
                      </a:endParaRPr>
                    </a:p>
                  </a:txBody>
                  <a:tcPr marL="9525" marR="9525" marT="9525" marB="0" anchor="ctr"/>
                </a:tc>
                <a:tc>
                  <a:txBody>
                    <a:bodyPr/>
                    <a:lstStyle/>
                    <a:p>
                      <a:pPr algn="l" fontAlgn="ctr"/>
                      <a:r>
                        <a:rPr lang="en-US" altLang="ja-JP" sz="1600" b="1" u="none" strike="noStrike" dirty="0">
                          <a:effectLst/>
                        </a:rPr>
                        <a:t>1.26[1.15]</a:t>
                      </a:r>
                      <a:endParaRPr lang="en-US" altLang="ja-JP" sz="1600" b="1" i="0" u="none" strike="noStrike" dirty="0">
                        <a:solidFill>
                          <a:srgbClr val="000000"/>
                        </a:solidFill>
                        <a:effectLst/>
                        <a:latin typeface="ＭＳ 明朝"/>
                      </a:endParaRPr>
                    </a:p>
                  </a:txBody>
                  <a:tcPr marL="9525" marR="9525" marT="9525" marB="0" anchor="ctr"/>
                </a:tc>
                <a:tc>
                  <a:txBody>
                    <a:bodyPr/>
                    <a:lstStyle/>
                    <a:p>
                      <a:pPr algn="l" fontAlgn="ctr"/>
                      <a:r>
                        <a:rPr lang="en-US" altLang="ja-JP" sz="1100" u="none" strike="noStrike">
                          <a:effectLst/>
                        </a:rPr>
                        <a:t>1.04[3.09]</a:t>
                      </a:r>
                      <a:endParaRPr lang="en-US" altLang="ja-JP" sz="1100" b="0" i="0" u="none" strike="noStrike">
                        <a:solidFill>
                          <a:srgbClr val="000000"/>
                        </a:solidFill>
                        <a:effectLst/>
                        <a:latin typeface="ＭＳ 明朝"/>
                      </a:endParaRPr>
                    </a:p>
                  </a:txBody>
                  <a:tcPr marL="9525" marR="9525" marT="9525" marB="0" anchor="ctr"/>
                </a:tc>
                <a:tc>
                  <a:txBody>
                    <a:bodyPr/>
                    <a:lstStyle/>
                    <a:p>
                      <a:pPr algn="l" fontAlgn="ctr"/>
                      <a:endParaRPr lang="ja-JP" altLang="en-US" sz="1100" b="0" i="0" u="none" strike="noStrike">
                        <a:solidFill>
                          <a:srgbClr val="000000"/>
                        </a:solidFill>
                        <a:effectLst/>
                        <a:latin typeface="ＭＳ 明朝"/>
                      </a:endParaRPr>
                    </a:p>
                  </a:txBody>
                  <a:tcPr marL="9525" marR="9525" marT="9525" marB="0" anchor="ctr"/>
                </a:tc>
              </a:tr>
              <a:tr h="308732">
                <a:tc>
                  <a:txBody>
                    <a:bodyPr/>
                    <a:lstStyle/>
                    <a:p>
                      <a:pPr algn="l" fontAlgn="ctr"/>
                      <a:r>
                        <a:rPr lang="ja-JP" altLang="en-US" sz="1100" u="none" strike="noStrike">
                          <a:effectLst/>
                        </a:rPr>
                        <a:t>ノルウェー</a:t>
                      </a:r>
                      <a:endParaRPr lang="ja-JP" altLang="en-US" sz="1100" b="0" i="0" u="none" strike="noStrike">
                        <a:solidFill>
                          <a:srgbClr val="000000"/>
                        </a:solidFill>
                        <a:effectLst/>
                        <a:latin typeface="ＭＳ 明朝"/>
                      </a:endParaRPr>
                    </a:p>
                  </a:txBody>
                  <a:tcPr marL="9525" marR="9525" marT="9525" marB="0" anchor="ctr"/>
                </a:tc>
                <a:tc>
                  <a:txBody>
                    <a:bodyPr/>
                    <a:lstStyle/>
                    <a:p>
                      <a:pPr algn="l" fontAlgn="ctr"/>
                      <a:r>
                        <a:rPr lang="en-US" altLang="ja-JP" sz="1100" u="none" strike="noStrike">
                          <a:effectLst/>
                        </a:rPr>
                        <a:t>6.11[5.59]</a:t>
                      </a:r>
                      <a:endParaRPr lang="en-US" altLang="ja-JP" sz="1100" b="0" i="0" u="none" strike="noStrike">
                        <a:solidFill>
                          <a:srgbClr val="000000"/>
                        </a:solidFill>
                        <a:effectLst/>
                        <a:latin typeface="ＭＳ 明朝"/>
                      </a:endParaRPr>
                    </a:p>
                  </a:txBody>
                  <a:tcPr marL="9525" marR="9525" marT="9525" marB="0" anchor="ctr"/>
                </a:tc>
                <a:tc>
                  <a:txBody>
                    <a:bodyPr/>
                    <a:lstStyle/>
                    <a:p>
                      <a:pPr algn="l" fontAlgn="ctr"/>
                      <a:r>
                        <a:rPr lang="en-US" altLang="ja-JP" sz="1100" u="none" strike="noStrike">
                          <a:effectLst/>
                        </a:rPr>
                        <a:t>7.95[7.48]</a:t>
                      </a:r>
                      <a:endParaRPr lang="en-US" altLang="ja-JP" sz="1100" b="0" i="0" u="none" strike="noStrike">
                        <a:solidFill>
                          <a:srgbClr val="000000"/>
                        </a:solidFill>
                        <a:effectLst/>
                        <a:latin typeface="ＭＳ 明朝"/>
                      </a:endParaRPr>
                    </a:p>
                  </a:txBody>
                  <a:tcPr marL="9525" marR="9525" marT="9525" marB="0" anchor="ctr"/>
                </a:tc>
                <a:tc>
                  <a:txBody>
                    <a:bodyPr/>
                    <a:lstStyle/>
                    <a:p>
                      <a:pPr algn="l" fontAlgn="ctr"/>
                      <a:r>
                        <a:rPr lang="en-US" altLang="ja-JP" sz="1600" b="1" u="none" strike="noStrike" dirty="0">
                          <a:effectLst/>
                        </a:rPr>
                        <a:t>1.08[0.68</a:t>
                      </a:r>
                      <a:endParaRPr lang="en-US" altLang="ja-JP" sz="1600" b="1" i="0" u="none" strike="noStrike" dirty="0">
                        <a:solidFill>
                          <a:srgbClr val="000000"/>
                        </a:solidFill>
                        <a:effectLst/>
                        <a:latin typeface="ＭＳ 明朝"/>
                      </a:endParaRPr>
                    </a:p>
                  </a:txBody>
                  <a:tcPr marL="9525" marR="9525" marT="9525" marB="0" anchor="ctr"/>
                </a:tc>
                <a:tc>
                  <a:txBody>
                    <a:bodyPr/>
                    <a:lstStyle/>
                    <a:p>
                      <a:pPr algn="l" fontAlgn="ctr"/>
                      <a:r>
                        <a:rPr lang="en-US" altLang="ja-JP" sz="1100" u="none" strike="noStrike">
                          <a:effectLst/>
                        </a:rPr>
                        <a:t>1.01[0.23]</a:t>
                      </a:r>
                      <a:endParaRPr lang="en-US" altLang="ja-JP" sz="1100" b="0" i="0" u="none" strike="noStrike">
                        <a:solidFill>
                          <a:srgbClr val="000000"/>
                        </a:solidFill>
                        <a:effectLst/>
                        <a:latin typeface="ＭＳ 明朝"/>
                      </a:endParaRPr>
                    </a:p>
                  </a:txBody>
                  <a:tcPr marL="9525" marR="9525" marT="9525" marB="0" anchor="ctr"/>
                </a:tc>
                <a:tc>
                  <a:txBody>
                    <a:bodyPr/>
                    <a:lstStyle/>
                    <a:p>
                      <a:pPr algn="l" fontAlgn="ctr"/>
                      <a:r>
                        <a:rPr lang="ja-JP" altLang="en-US" sz="1100" u="none" strike="noStrike">
                          <a:effectLst/>
                        </a:rPr>
                        <a:t>　</a:t>
                      </a:r>
                      <a:endParaRPr lang="ja-JP" altLang="en-US" sz="1100" b="0" i="0" u="none" strike="noStrike">
                        <a:solidFill>
                          <a:srgbClr val="000000"/>
                        </a:solidFill>
                        <a:effectLst/>
                        <a:latin typeface="ＭＳ 明朝"/>
                      </a:endParaRPr>
                    </a:p>
                  </a:txBody>
                  <a:tcPr marL="9525" marR="9525" marT="9525" marB="0" anchor="ctr"/>
                </a:tc>
              </a:tr>
              <a:tr h="600864">
                <a:tc gridSpan="6">
                  <a:txBody>
                    <a:bodyPr/>
                    <a:lstStyle/>
                    <a:p>
                      <a:pPr algn="l" fontAlgn="ctr"/>
                      <a:r>
                        <a:rPr lang="ja-JP" altLang="en-US" sz="1100" u="none" strike="noStrike" dirty="0">
                          <a:effectLst/>
                        </a:rPr>
                        <a:t>出所：日本のデータ</a:t>
                      </a:r>
                      <a:r>
                        <a:rPr lang="en-US" altLang="ja-JP" sz="1100" u="none" strike="noStrike" dirty="0">
                          <a:effectLst/>
                        </a:rPr>
                        <a:t>(2003</a:t>
                      </a:r>
                      <a:r>
                        <a:rPr lang="ja-JP" altLang="en-US" sz="1100" u="none" strike="noStrike" dirty="0">
                          <a:effectLst/>
                        </a:rPr>
                        <a:t>年</a:t>
                      </a:r>
                      <a:r>
                        <a:rPr lang="en-US" altLang="ja-JP" sz="1100" u="none" strike="noStrike" dirty="0">
                          <a:effectLst/>
                        </a:rPr>
                        <a:t>)</a:t>
                      </a:r>
                      <a:r>
                        <a:rPr lang="ja-JP" altLang="en-US" sz="1100" u="none" strike="noStrike" dirty="0">
                          <a:effectLst/>
                        </a:rPr>
                        <a:t>は、経済産業省</a:t>
                      </a:r>
                      <a:r>
                        <a:rPr lang="en-US" altLang="ja-JP" sz="1100" u="none" strike="noStrike" dirty="0">
                          <a:effectLst/>
                        </a:rPr>
                        <a:t>『</a:t>
                      </a:r>
                      <a:r>
                        <a:rPr lang="ja-JP" altLang="en-US" sz="1100" u="none" strike="noStrike" dirty="0">
                          <a:effectLst/>
                        </a:rPr>
                        <a:t>企業活動基本調査</a:t>
                      </a:r>
                      <a:r>
                        <a:rPr lang="en-US" altLang="ja-JP" sz="1100" u="none" strike="noStrike" dirty="0">
                          <a:effectLst/>
                        </a:rPr>
                        <a:t>』</a:t>
                      </a:r>
                      <a:r>
                        <a:rPr lang="ja-JP" altLang="en-US" sz="1100" u="none" strike="noStrike" dirty="0">
                          <a:effectLst/>
                        </a:rPr>
                        <a:t>より著者らが算出。その他の国は、</a:t>
                      </a:r>
                      <a:r>
                        <a:rPr lang="en-US" altLang="ja-JP" sz="1100" u="none" strike="noStrike" dirty="0">
                          <a:effectLst/>
                        </a:rPr>
                        <a:t>Mayer and </a:t>
                      </a:r>
                      <a:r>
                        <a:rPr lang="en-US" altLang="ja-JP" sz="1100" u="none" strike="noStrike" dirty="0" err="1">
                          <a:effectLst/>
                        </a:rPr>
                        <a:t>Ottaviano</a:t>
                      </a:r>
                      <a:r>
                        <a:rPr lang="en-US" altLang="ja-JP" sz="1100" u="none" strike="noStrike" dirty="0">
                          <a:effectLst/>
                        </a:rPr>
                        <a:t>(2007)</a:t>
                      </a:r>
                      <a:r>
                        <a:rPr lang="ja-JP" altLang="en-US" sz="1100" u="none" strike="noStrike" dirty="0" err="1">
                          <a:effectLst/>
                        </a:rPr>
                        <a:t>。</a:t>
                      </a:r>
                      <a:endParaRPr lang="ja-JP" altLang="en-US" sz="1100" b="0" i="0" u="none" strike="noStrike" dirty="0">
                        <a:solidFill>
                          <a:srgbClr val="000000"/>
                        </a:solidFill>
                        <a:effectLst/>
                        <a:latin typeface="ＭＳ 明朝"/>
                      </a:endParaRPr>
                    </a:p>
                  </a:txBody>
                  <a:tcPr marL="9525" marR="9525" marT="9525" marB="0" anchor="ct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892996">
                <a:tc gridSpan="6">
                  <a:txBody>
                    <a:bodyPr/>
                    <a:lstStyle/>
                    <a:p>
                      <a:pPr algn="l" fontAlgn="t"/>
                      <a:r>
                        <a:rPr lang="ja-JP" altLang="en-US" sz="1100" u="none" strike="noStrike" dirty="0">
                          <a:effectLst/>
                        </a:rPr>
                        <a:t>注：表の数値は、非輸出</a:t>
                      </a:r>
                      <a:r>
                        <a:rPr lang="en-US" altLang="ja-JP" sz="1100" u="none" strike="noStrike" dirty="0">
                          <a:effectLst/>
                        </a:rPr>
                        <a:t>(FDI)</a:t>
                      </a:r>
                      <a:r>
                        <a:rPr lang="ja-JP" altLang="en-US" sz="1100" u="none" strike="noStrike" dirty="0">
                          <a:effectLst/>
                        </a:rPr>
                        <a:t>企業に対する輸出</a:t>
                      </a:r>
                      <a:r>
                        <a:rPr lang="en-US" altLang="ja-JP" sz="1100" u="none" strike="noStrike" dirty="0">
                          <a:effectLst/>
                        </a:rPr>
                        <a:t>(FDI)</a:t>
                      </a:r>
                      <a:r>
                        <a:rPr lang="ja-JP" altLang="en-US" sz="1100" u="none" strike="noStrike" dirty="0">
                          <a:effectLst/>
                        </a:rPr>
                        <a:t>企業の比として各変数のプレミアを示す。括弧内の数値は、標準偏差の比である。日本は従業者数</a:t>
                      </a:r>
                      <a:r>
                        <a:rPr lang="en-US" altLang="ja-JP" sz="1100" u="none" strike="noStrike" dirty="0">
                          <a:effectLst/>
                        </a:rPr>
                        <a:t>50</a:t>
                      </a:r>
                      <a:r>
                        <a:rPr lang="ja-JP" altLang="en-US" sz="1100" u="none" strike="noStrike" dirty="0">
                          <a:effectLst/>
                        </a:rPr>
                        <a:t>人以上の企業のみ、フランス、ドイツ、ハンガリー、イタリア、イギリスは大企業のみ。ベルギーとノルウェーのデータは全企業を含む。</a:t>
                      </a:r>
                      <a:endParaRPr lang="ja-JP" altLang="en-US" sz="1100" b="0" i="0" u="none" strike="noStrike" dirty="0">
                        <a:solidFill>
                          <a:srgbClr val="000000"/>
                        </a:solidFill>
                        <a:effectLst/>
                        <a:latin typeface="ＭＳ 明朝"/>
                      </a:endParaRPr>
                    </a:p>
                  </a:txBody>
                  <a:tcPr marL="9525" marR="9525" marT="9525" marB="0"/>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bl>
          </a:graphicData>
        </a:graphic>
      </p:graphicFrame>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a:t>
            </a:fld>
            <a:endParaRPr kumimoji="1" lang="ja-JP" altLang="en-US"/>
          </a:p>
        </p:txBody>
      </p:sp>
    </p:spTree>
    <p:extLst>
      <p:ext uri="{BB962C8B-B14F-4D97-AF65-F5344CB8AC3E}">
        <p14:creationId xmlns:p14="http://schemas.microsoft.com/office/powerpoint/2010/main" val="21666857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30</a:t>
            </a:fld>
            <a:endParaRPr kumimoji="1" lang="ja-JP"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586407"/>
            <a:ext cx="8758506" cy="4412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直線矢印コネクタ 3"/>
          <p:cNvCxnSpPr/>
          <p:nvPr/>
        </p:nvCxnSpPr>
        <p:spPr>
          <a:xfrm flipH="1">
            <a:off x="3347864" y="4725144"/>
            <a:ext cx="50405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a:off x="1691680" y="4725144"/>
            <a:ext cx="648072"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1461718" y="4869160"/>
            <a:ext cx="1107996" cy="646331"/>
          </a:xfrm>
          <a:prstGeom prst="rect">
            <a:avLst/>
          </a:prstGeom>
          <a:noFill/>
        </p:spPr>
        <p:txBody>
          <a:bodyPr wrap="none" rtlCol="0">
            <a:spAutoFit/>
          </a:bodyPr>
          <a:lstStyle/>
          <a:p>
            <a:r>
              <a:rPr lang="ja-JP" altLang="en-US" dirty="0" smtClean="0"/>
              <a:t>参入閾値</a:t>
            </a:r>
            <a:endParaRPr lang="en-US" altLang="ja-JP" dirty="0" smtClean="0"/>
          </a:p>
          <a:p>
            <a:r>
              <a:rPr lang="ja-JP" altLang="en-US" dirty="0" smtClean="0"/>
              <a:t>＜上昇＞</a:t>
            </a:r>
            <a:endParaRPr kumimoji="1" lang="ja-JP" altLang="en-US" dirty="0"/>
          </a:p>
        </p:txBody>
      </p:sp>
      <p:sp>
        <p:nvSpPr>
          <p:cNvPr id="10" name="テキスト ボックス 9"/>
          <p:cNvSpPr txBox="1"/>
          <p:nvPr/>
        </p:nvSpPr>
        <p:spPr>
          <a:xfrm>
            <a:off x="3419872" y="4869160"/>
            <a:ext cx="1107996" cy="646331"/>
          </a:xfrm>
          <a:prstGeom prst="rect">
            <a:avLst/>
          </a:prstGeom>
          <a:noFill/>
        </p:spPr>
        <p:txBody>
          <a:bodyPr wrap="none" rtlCol="0">
            <a:spAutoFit/>
          </a:bodyPr>
          <a:lstStyle/>
          <a:p>
            <a:r>
              <a:rPr lang="ja-JP" altLang="en-US" dirty="0"/>
              <a:t>輸出</a:t>
            </a:r>
            <a:r>
              <a:rPr lang="ja-JP" altLang="en-US" dirty="0" smtClean="0"/>
              <a:t>閾値</a:t>
            </a:r>
            <a:endParaRPr lang="en-US" altLang="ja-JP" dirty="0" smtClean="0"/>
          </a:p>
          <a:p>
            <a:r>
              <a:rPr lang="ja-JP" altLang="en-US" dirty="0" smtClean="0"/>
              <a:t>＜下落＞</a:t>
            </a:r>
            <a:endParaRPr kumimoji="1" lang="ja-JP" altLang="en-US" dirty="0"/>
          </a:p>
        </p:txBody>
      </p:sp>
      <p:cxnSp>
        <p:nvCxnSpPr>
          <p:cNvPr id="11" name="直線矢印コネクタ 10"/>
          <p:cNvCxnSpPr/>
          <p:nvPr/>
        </p:nvCxnSpPr>
        <p:spPr>
          <a:xfrm>
            <a:off x="3347864" y="4221088"/>
            <a:ext cx="576064" cy="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
        <p:nvSpPr>
          <p:cNvPr id="15" name="テキスト ボックス 14"/>
          <p:cNvSpPr txBox="1"/>
          <p:nvPr/>
        </p:nvSpPr>
        <p:spPr>
          <a:xfrm>
            <a:off x="3444804" y="3933056"/>
            <a:ext cx="1569660" cy="369332"/>
          </a:xfrm>
          <a:prstGeom prst="rect">
            <a:avLst/>
          </a:prstGeom>
          <a:noFill/>
        </p:spPr>
        <p:txBody>
          <a:bodyPr wrap="none" rtlCol="0">
            <a:spAutoFit/>
          </a:bodyPr>
          <a:lstStyle/>
          <a:p>
            <a:r>
              <a:rPr kumimoji="1" lang="ja-JP" altLang="en-US" dirty="0" smtClean="0"/>
              <a:t>輸出開始企業</a:t>
            </a:r>
            <a:endParaRPr kumimoji="1" lang="ja-JP" altLang="en-US" dirty="0"/>
          </a:p>
        </p:txBody>
      </p:sp>
      <p:cxnSp>
        <p:nvCxnSpPr>
          <p:cNvPr id="17" name="直線矢印コネクタ 16"/>
          <p:cNvCxnSpPr/>
          <p:nvPr/>
        </p:nvCxnSpPr>
        <p:spPr>
          <a:xfrm>
            <a:off x="5580112" y="2420888"/>
            <a:ext cx="0" cy="371884"/>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5674081" y="2608106"/>
            <a:ext cx="1107996" cy="369332"/>
          </a:xfrm>
          <a:prstGeom prst="rect">
            <a:avLst/>
          </a:prstGeom>
          <a:noFill/>
        </p:spPr>
        <p:txBody>
          <a:bodyPr wrap="none" rtlCol="0">
            <a:spAutoFit/>
          </a:bodyPr>
          <a:lstStyle/>
          <a:p>
            <a:r>
              <a:rPr kumimoji="1" lang="ja-JP" altLang="en-US" dirty="0" smtClean="0"/>
              <a:t>賃金上昇</a:t>
            </a:r>
            <a:endParaRPr kumimoji="1" lang="ja-JP" altLang="en-US" dirty="0"/>
          </a:p>
        </p:txBody>
      </p:sp>
      <p:cxnSp>
        <p:nvCxnSpPr>
          <p:cNvPr id="22" name="直線矢印コネクタ 21"/>
          <p:cNvCxnSpPr/>
          <p:nvPr/>
        </p:nvCxnSpPr>
        <p:spPr>
          <a:xfrm>
            <a:off x="3635896" y="3501008"/>
            <a:ext cx="0" cy="432048"/>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
        <p:nvSpPr>
          <p:cNvPr id="3" name="テキスト ボックス 2"/>
          <p:cNvSpPr txBox="1"/>
          <p:nvPr/>
        </p:nvSpPr>
        <p:spPr>
          <a:xfrm>
            <a:off x="7020272" y="1916832"/>
            <a:ext cx="1800493" cy="369332"/>
          </a:xfrm>
          <a:prstGeom prst="rect">
            <a:avLst/>
          </a:prstGeom>
          <a:noFill/>
          <a:ln>
            <a:solidFill>
              <a:schemeClr val="accent1"/>
            </a:solidFill>
          </a:ln>
        </p:spPr>
        <p:txBody>
          <a:bodyPr wrap="none" rtlCol="0">
            <a:spAutoFit/>
          </a:bodyPr>
          <a:lstStyle/>
          <a:p>
            <a:r>
              <a:rPr kumimoji="1" lang="ja-JP" altLang="en-US" b="1" dirty="0" smtClean="0"/>
              <a:t>通貨下落＜前＞</a:t>
            </a:r>
            <a:endParaRPr kumimoji="1" lang="ja-JP" altLang="en-US" b="1" dirty="0"/>
          </a:p>
        </p:txBody>
      </p:sp>
      <p:sp>
        <p:nvSpPr>
          <p:cNvPr id="14" name="テキスト ボックス 13"/>
          <p:cNvSpPr txBox="1"/>
          <p:nvPr/>
        </p:nvSpPr>
        <p:spPr>
          <a:xfrm>
            <a:off x="7051207" y="1268760"/>
            <a:ext cx="1800493" cy="369332"/>
          </a:xfrm>
          <a:prstGeom prst="rect">
            <a:avLst/>
          </a:prstGeom>
          <a:noFill/>
          <a:ln>
            <a:solidFill>
              <a:schemeClr val="accent1"/>
            </a:solidFill>
          </a:ln>
        </p:spPr>
        <p:txBody>
          <a:bodyPr wrap="none" rtlCol="0">
            <a:spAutoFit/>
          </a:bodyPr>
          <a:lstStyle/>
          <a:p>
            <a:r>
              <a:rPr kumimoji="1" lang="ja-JP" altLang="en-US" b="1" dirty="0" smtClean="0"/>
              <a:t>通貨下落＜後＞</a:t>
            </a:r>
            <a:endParaRPr kumimoji="1" lang="ja-JP" altLang="en-US" b="1" dirty="0"/>
          </a:p>
        </p:txBody>
      </p:sp>
      <p:sp>
        <p:nvSpPr>
          <p:cNvPr id="5" name="正方形/長方形 4"/>
          <p:cNvSpPr/>
          <p:nvPr/>
        </p:nvSpPr>
        <p:spPr>
          <a:xfrm>
            <a:off x="7051207" y="5908630"/>
            <a:ext cx="1804084" cy="369332"/>
          </a:xfrm>
          <a:prstGeom prst="rect">
            <a:avLst/>
          </a:prstGeom>
        </p:spPr>
        <p:txBody>
          <a:bodyPr wrap="none">
            <a:spAutoFit/>
          </a:bodyPr>
          <a:lstStyle/>
          <a:p>
            <a:r>
              <a:rPr lang="en-US" altLang="ja-JP" dirty="0" err="1"/>
              <a:t>Frias</a:t>
            </a:r>
            <a:r>
              <a:rPr lang="en-US" altLang="ja-JP" dirty="0"/>
              <a:t> et al. (2009)</a:t>
            </a:r>
            <a:endParaRPr lang="ja-JP" altLang="en-US" dirty="0"/>
          </a:p>
        </p:txBody>
      </p:sp>
    </p:spTree>
    <p:extLst>
      <p:ext uri="{BB962C8B-B14F-4D97-AF65-F5344CB8AC3E}">
        <p14:creationId xmlns:p14="http://schemas.microsoft.com/office/powerpoint/2010/main" val="23313863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p:cNvSpPr>
            <a:spLocks noGrp="1"/>
          </p:cNvSpPr>
          <p:nvPr>
            <p:ph type="title"/>
          </p:nvPr>
        </p:nvSpPr>
        <p:spPr/>
        <p:txBody>
          <a:bodyPr/>
          <a:lstStyle/>
          <a:p>
            <a:r>
              <a:rPr lang="en-US" altLang="ja-JP" dirty="0" err="1"/>
              <a:t>Frias</a:t>
            </a:r>
            <a:r>
              <a:rPr lang="en-US" altLang="ja-JP" dirty="0"/>
              <a:t> et al. (2012)</a:t>
            </a:r>
            <a:endParaRPr kumimoji="1" lang="ja-JP" altLang="en-US" dirty="0"/>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31</a:t>
            </a:fld>
            <a:endParaRPr kumimoji="1" lang="ja-JP" alt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785220"/>
            <a:ext cx="8351996" cy="2253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テキスト ボックス 3"/>
          <p:cNvSpPr txBox="1"/>
          <p:nvPr/>
        </p:nvSpPr>
        <p:spPr>
          <a:xfrm>
            <a:off x="672450" y="4233492"/>
            <a:ext cx="7366119" cy="1938992"/>
          </a:xfrm>
          <a:prstGeom prst="rect">
            <a:avLst/>
          </a:prstGeom>
          <a:noFill/>
        </p:spPr>
        <p:txBody>
          <a:bodyPr wrap="none" rtlCol="0">
            <a:spAutoFit/>
          </a:bodyPr>
          <a:lstStyle/>
          <a:p>
            <a:r>
              <a:rPr kumimoji="1" lang="ja-JP" altLang="en-US" sz="2400" dirty="0" smtClean="0"/>
              <a:t>輸出指標（輸出有無、輸出比率）は内生変数。</a:t>
            </a:r>
            <a:endParaRPr kumimoji="1" lang="en-US" altLang="ja-JP" sz="2400" dirty="0" smtClean="0"/>
          </a:p>
          <a:p>
            <a:r>
              <a:rPr lang="ja-JP" altLang="en-US" sz="2400" dirty="0" smtClean="0"/>
              <a:t>→階差モデルを推定する。</a:t>
            </a:r>
            <a:endParaRPr kumimoji="1" lang="en-US" altLang="ja-JP" sz="2400" dirty="0" smtClean="0"/>
          </a:p>
          <a:p>
            <a:r>
              <a:rPr lang="ja-JP" altLang="en-US" sz="2400" dirty="0" smtClean="0"/>
              <a:t>→操作変数法を用いる。</a:t>
            </a:r>
            <a:endParaRPr lang="en-US" altLang="ja-JP" sz="2400" dirty="0" smtClean="0"/>
          </a:p>
          <a:p>
            <a:r>
              <a:rPr kumimoji="1" lang="ja-JP" altLang="en-US" sz="2400" dirty="0" smtClean="0"/>
              <a:t>　操作変数：</a:t>
            </a:r>
            <a:endParaRPr kumimoji="1" lang="en-US" altLang="ja-JP" sz="2400" dirty="0" smtClean="0"/>
          </a:p>
          <a:p>
            <a:r>
              <a:rPr lang="ja-JP" altLang="en-US" sz="2400" dirty="0"/>
              <a:t>　</a:t>
            </a:r>
            <a:r>
              <a:rPr lang="ja-JP" altLang="en-US" sz="2400" dirty="0" smtClean="0"/>
              <a:t>　</a:t>
            </a:r>
            <a:r>
              <a:rPr lang="ja-JP" altLang="en-US" sz="2400" dirty="0"/>
              <a:t>　</a:t>
            </a:r>
            <a:r>
              <a:rPr lang="ja-JP" altLang="en-US" sz="2400" dirty="0" smtClean="0"/>
              <a:t>　　通貨安の時期</a:t>
            </a:r>
            <a:r>
              <a:rPr lang="en-US" altLang="ja-JP" sz="2400" dirty="0" smtClean="0"/>
              <a:t>×</a:t>
            </a:r>
            <a:r>
              <a:rPr lang="ja-JP" altLang="en-US" sz="2400" dirty="0" smtClean="0"/>
              <a:t>初期の雇用者数（生産性指標）</a:t>
            </a:r>
            <a:endParaRPr kumimoji="1" lang="ja-JP" altLang="en-US" sz="2400" dirty="0"/>
          </a:p>
        </p:txBody>
      </p:sp>
    </p:spTree>
    <p:extLst>
      <p:ext uri="{BB962C8B-B14F-4D97-AF65-F5344CB8AC3E}">
        <p14:creationId xmlns:p14="http://schemas.microsoft.com/office/powerpoint/2010/main" val="28741935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32</a:t>
            </a:fld>
            <a:endParaRPr kumimoji="1" lang="ja-JP"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692696"/>
            <a:ext cx="8303671" cy="1246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100" y="1976319"/>
            <a:ext cx="8188123" cy="368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正方形/長方形 3"/>
          <p:cNvSpPr/>
          <p:nvPr/>
        </p:nvSpPr>
        <p:spPr>
          <a:xfrm>
            <a:off x="7956376" y="2060848"/>
            <a:ext cx="886847" cy="9361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7902707" y="2996952"/>
            <a:ext cx="994183" cy="369332"/>
          </a:xfrm>
          <a:prstGeom prst="rect">
            <a:avLst/>
          </a:prstGeom>
          <a:noFill/>
        </p:spPr>
        <p:txBody>
          <a:bodyPr wrap="none" rtlCol="0">
            <a:spAutoFit/>
          </a:bodyPr>
          <a:lstStyle/>
          <a:p>
            <a:r>
              <a:rPr kumimoji="1" lang="ja-JP" altLang="en-US" dirty="0" smtClean="0"/>
              <a:t>第</a:t>
            </a:r>
            <a:r>
              <a:rPr kumimoji="1" lang="en-US" altLang="ja-JP" dirty="0" smtClean="0"/>
              <a:t>1</a:t>
            </a:r>
            <a:r>
              <a:rPr kumimoji="1" lang="ja-JP" altLang="en-US" dirty="0" smtClean="0"/>
              <a:t>段階</a:t>
            </a:r>
            <a:endParaRPr kumimoji="1" lang="ja-JP" altLang="en-US" dirty="0"/>
          </a:p>
        </p:txBody>
      </p:sp>
      <p:sp>
        <p:nvSpPr>
          <p:cNvPr id="7" name="テキスト ボックス 6"/>
          <p:cNvSpPr txBox="1"/>
          <p:nvPr/>
        </p:nvSpPr>
        <p:spPr>
          <a:xfrm>
            <a:off x="538903" y="5949280"/>
            <a:ext cx="5575565" cy="646331"/>
          </a:xfrm>
          <a:prstGeom prst="rect">
            <a:avLst/>
          </a:prstGeom>
          <a:noFill/>
        </p:spPr>
        <p:txBody>
          <a:bodyPr wrap="none" rtlCol="0">
            <a:spAutoFit/>
          </a:bodyPr>
          <a:lstStyle/>
          <a:p>
            <a:r>
              <a:rPr kumimoji="1" lang="ja-JP" altLang="en-US" dirty="0" smtClean="0"/>
              <a:t>第</a:t>
            </a:r>
            <a:r>
              <a:rPr kumimoji="1" lang="en-US" altLang="ja-JP" dirty="0" smtClean="0"/>
              <a:t>1</a:t>
            </a:r>
            <a:r>
              <a:rPr kumimoji="1" lang="ja-JP" altLang="en-US" dirty="0" smtClean="0"/>
              <a:t>段階で推定された輸出比率の階差用いても、</a:t>
            </a:r>
            <a:endParaRPr kumimoji="1" lang="en-US" altLang="ja-JP" dirty="0" smtClean="0"/>
          </a:p>
          <a:p>
            <a:r>
              <a:rPr kumimoji="1" lang="ja-JP" altLang="en-US" dirty="0" smtClean="0"/>
              <a:t>輸出比率増分高いほど、賃金増分高いことが示された。</a:t>
            </a:r>
            <a:endParaRPr kumimoji="1" lang="en-US" altLang="ja-JP" dirty="0" smtClean="0"/>
          </a:p>
        </p:txBody>
      </p:sp>
      <p:sp>
        <p:nvSpPr>
          <p:cNvPr id="8" name="右中かっこ 7"/>
          <p:cNvSpPr/>
          <p:nvPr/>
        </p:nvSpPr>
        <p:spPr>
          <a:xfrm rot="5400000">
            <a:off x="5362417" y="2347211"/>
            <a:ext cx="1224135" cy="4539844"/>
          </a:xfrm>
          <a:prstGeom prst="rightBrace">
            <a:avLst>
              <a:gd name="adj1" fmla="val 8333"/>
              <a:gd name="adj2" fmla="val 4922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p:cNvSpPr txBox="1"/>
          <p:nvPr/>
        </p:nvSpPr>
        <p:spPr>
          <a:xfrm>
            <a:off x="4211961" y="5125100"/>
            <a:ext cx="4464496" cy="615553"/>
          </a:xfrm>
          <a:prstGeom prst="rect">
            <a:avLst/>
          </a:prstGeom>
          <a:noFill/>
        </p:spPr>
        <p:txBody>
          <a:bodyPr wrap="square" rtlCol="0">
            <a:spAutoFit/>
          </a:bodyPr>
          <a:lstStyle/>
          <a:p>
            <a:r>
              <a:rPr lang="ja-JP" altLang="en-US" dirty="0"/>
              <a:t>どの</a:t>
            </a:r>
            <a:r>
              <a:rPr kumimoji="1" lang="ja-JP" altLang="en-US" dirty="0" smtClean="0"/>
              <a:t>賃金水準でも、プレミア確認されている。</a:t>
            </a:r>
            <a:endParaRPr kumimoji="1" lang="en-US" altLang="ja-JP" dirty="0" smtClean="0"/>
          </a:p>
          <a:p>
            <a:r>
              <a:rPr kumimoji="1" lang="ja-JP" altLang="en-US" sz="1600" dirty="0" smtClean="0"/>
              <a:t>･･･恐らく</a:t>
            </a:r>
            <a:r>
              <a:rPr kumimoji="1" lang="en-US" altLang="ja-JP" sz="1600" dirty="0" smtClean="0"/>
              <a:t>OLS</a:t>
            </a:r>
            <a:r>
              <a:rPr kumimoji="1" lang="ja-JP" altLang="en-US" sz="1600" dirty="0" smtClean="0"/>
              <a:t>推定（</a:t>
            </a:r>
            <a:r>
              <a:rPr kumimoji="1" lang="en-US" altLang="ja-JP" sz="1600" dirty="0" err="1" smtClean="0"/>
              <a:t>quantile</a:t>
            </a:r>
            <a:r>
              <a:rPr kumimoji="1" lang="en-US" altLang="ja-JP" sz="1600" dirty="0" smtClean="0"/>
              <a:t> regression</a:t>
            </a:r>
            <a:r>
              <a:rPr kumimoji="1" lang="ja-JP" altLang="en-US" sz="1600" dirty="0" smtClean="0"/>
              <a:t>ではない）</a:t>
            </a:r>
            <a:endParaRPr kumimoji="1" lang="en-US" altLang="ja-JP" sz="1600" dirty="0" smtClean="0"/>
          </a:p>
        </p:txBody>
      </p:sp>
      <p:sp>
        <p:nvSpPr>
          <p:cNvPr id="12" name="右中かっこ 11"/>
          <p:cNvSpPr/>
          <p:nvPr/>
        </p:nvSpPr>
        <p:spPr>
          <a:xfrm rot="5400000">
            <a:off x="1619154" y="4073214"/>
            <a:ext cx="2020599" cy="1731533"/>
          </a:xfrm>
          <a:prstGeom prst="rightBrace">
            <a:avLst>
              <a:gd name="adj1" fmla="val 8333"/>
              <a:gd name="adj2" fmla="val 50227"/>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タイトル 4"/>
          <p:cNvSpPr txBox="1">
            <a:spLocks/>
          </p:cNvSpPr>
          <p:nvPr/>
        </p:nvSpPr>
        <p:spPr>
          <a:xfrm>
            <a:off x="457200" y="274638"/>
            <a:ext cx="8229600" cy="418058"/>
          </a:xfrm>
          <a:prstGeom prst="rect">
            <a:avLst/>
          </a:prstGeom>
        </p:spPr>
        <p:txBody>
          <a:bodyPr/>
          <a:lstStyle>
            <a:lvl1pPr algn="ctr" defTabSz="914400" rtl="0" eaLnBrk="1" latinLnBrk="0" hangingPunct="1">
              <a:spcBef>
                <a:spcPct val="0"/>
              </a:spcBef>
              <a:buNone/>
              <a:defRPr kumimoji="1" sz="4400" kern="1200">
                <a:solidFill>
                  <a:schemeClr val="tx1"/>
                </a:solidFill>
                <a:latin typeface="+mj-lt"/>
                <a:ea typeface="+mj-ea"/>
                <a:cs typeface="+mj-cs"/>
              </a:defRPr>
            </a:lvl1pPr>
          </a:lstStyle>
          <a:p>
            <a:r>
              <a:rPr lang="en-US" altLang="ja-JP" sz="2400" dirty="0" err="1" smtClean="0"/>
              <a:t>Frias</a:t>
            </a:r>
            <a:r>
              <a:rPr lang="en-US" altLang="ja-JP" sz="2400" dirty="0" smtClean="0"/>
              <a:t> et al. (2012)</a:t>
            </a:r>
            <a:endParaRPr lang="ja-JP" altLang="en-US" sz="2400" dirty="0"/>
          </a:p>
        </p:txBody>
      </p:sp>
    </p:spTree>
    <p:extLst>
      <p:ext uri="{BB962C8B-B14F-4D97-AF65-F5344CB8AC3E}">
        <p14:creationId xmlns:p14="http://schemas.microsoft.com/office/powerpoint/2010/main" val="9881530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274042"/>
          </a:xfrm>
        </p:spPr>
        <p:txBody>
          <a:bodyPr>
            <a:noAutofit/>
          </a:bodyPr>
          <a:lstStyle/>
          <a:p>
            <a:r>
              <a:rPr lang="en-US" altLang="ja-JP" sz="2000" dirty="0" err="1"/>
              <a:t>Frias</a:t>
            </a:r>
            <a:r>
              <a:rPr lang="en-US" altLang="ja-JP" sz="2000" dirty="0"/>
              <a:t> et al. (</a:t>
            </a:r>
            <a:r>
              <a:rPr lang="en-US" altLang="ja-JP" sz="2000" dirty="0" smtClean="0"/>
              <a:t>2009)</a:t>
            </a:r>
            <a:endParaRPr kumimoji="1" lang="ja-JP" altLang="en-US" sz="2000"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33</a:t>
            </a:fld>
            <a:endParaRPr kumimoji="1" lang="ja-JP"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620688"/>
            <a:ext cx="7776864" cy="5899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中かっこ 3"/>
          <p:cNvSpPr/>
          <p:nvPr/>
        </p:nvSpPr>
        <p:spPr>
          <a:xfrm rot="16200000">
            <a:off x="5112060" y="-59190"/>
            <a:ext cx="360040" cy="2016224"/>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p:cNvSpPr txBox="1"/>
          <p:nvPr/>
        </p:nvSpPr>
        <p:spPr>
          <a:xfrm>
            <a:off x="4932040" y="485136"/>
            <a:ext cx="1224136" cy="369332"/>
          </a:xfrm>
          <a:prstGeom prst="rect">
            <a:avLst/>
          </a:prstGeom>
          <a:noFill/>
        </p:spPr>
        <p:txBody>
          <a:bodyPr wrap="square" rtlCol="0">
            <a:spAutoFit/>
          </a:bodyPr>
          <a:lstStyle/>
          <a:p>
            <a:r>
              <a:rPr kumimoji="1" lang="ja-JP" altLang="en-US" dirty="0" smtClean="0"/>
              <a:t>平均賃金</a:t>
            </a:r>
            <a:endParaRPr kumimoji="1" lang="ja-JP" altLang="en-US" dirty="0"/>
          </a:p>
        </p:txBody>
      </p:sp>
      <p:sp>
        <p:nvSpPr>
          <p:cNvPr id="8" name="右中かっこ 7"/>
          <p:cNvSpPr/>
          <p:nvPr/>
        </p:nvSpPr>
        <p:spPr>
          <a:xfrm rot="16200000">
            <a:off x="6647230" y="457617"/>
            <a:ext cx="360040" cy="1008112"/>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右中かっこ 8"/>
          <p:cNvSpPr/>
          <p:nvPr/>
        </p:nvSpPr>
        <p:spPr>
          <a:xfrm rot="16200000">
            <a:off x="7776356" y="457617"/>
            <a:ext cx="360040" cy="1008112"/>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p:cNvSpPr txBox="1"/>
          <p:nvPr/>
        </p:nvSpPr>
        <p:spPr>
          <a:xfrm>
            <a:off x="6285224" y="478727"/>
            <a:ext cx="1224136" cy="307777"/>
          </a:xfrm>
          <a:prstGeom prst="rect">
            <a:avLst/>
          </a:prstGeom>
          <a:noFill/>
        </p:spPr>
        <p:txBody>
          <a:bodyPr wrap="square" rtlCol="0">
            <a:spAutoFit/>
          </a:bodyPr>
          <a:lstStyle/>
          <a:p>
            <a:r>
              <a:rPr kumimoji="1" lang="ja-JP" altLang="en-US" sz="1400" b="1" dirty="0" smtClean="0"/>
              <a:t>賃金プレミア</a:t>
            </a:r>
            <a:endParaRPr kumimoji="1" lang="ja-JP" altLang="en-US" sz="1400" b="1" dirty="0"/>
          </a:p>
        </p:txBody>
      </p:sp>
      <p:sp>
        <p:nvSpPr>
          <p:cNvPr id="11" name="テキスト ボックス 10"/>
          <p:cNvSpPr txBox="1"/>
          <p:nvPr/>
        </p:nvSpPr>
        <p:spPr>
          <a:xfrm>
            <a:off x="7596336" y="485136"/>
            <a:ext cx="1224136" cy="307777"/>
          </a:xfrm>
          <a:prstGeom prst="rect">
            <a:avLst/>
          </a:prstGeom>
          <a:noFill/>
        </p:spPr>
        <p:txBody>
          <a:bodyPr wrap="square" rtlCol="0">
            <a:spAutoFit/>
          </a:bodyPr>
          <a:lstStyle/>
          <a:p>
            <a:r>
              <a:rPr kumimoji="1" lang="ja-JP" altLang="en-US" sz="1400" b="1" dirty="0" smtClean="0"/>
              <a:t>技能構成</a:t>
            </a:r>
            <a:endParaRPr kumimoji="1" lang="ja-JP" altLang="en-US" sz="1400" b="1" dirty="0"/>
          </a:p>
        </p:txBody>
      </p:sp>
      <p:sp>
        <p:nvSpPr>
          <p:cNvPr id="5" name="左中かっこ 4"/>
          <p:cNvSpPr/>
          <p:nvPr/>
        </p:nvSpPr>
        <p:spPr>
          <a:xfrm>
            <a:off x="467544" y="2708920"/>
            <a:ext cx="216024" cy="1296144"/>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2" name="カギ線コネクタ 11"/>
          <p:cNvCxnSpPr/>
          <p:nvPr/>
        </p:nvCxnSpPr>
        <p:spPr>
          <a:xfrm rot="10800000" flipV="1">
            <a:off x="324839" y="3356992"/>
            <a:ext cx="144017" cy="936104"/>
          </a:xfrm>
          <a:prstGeom prst="bentConnector2">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4" name="テキスト ボックス 13"/>
          <p:cNvSpPr txBox="1"/>
          <p:nvPr/>
        </p:nvSpPr>
        <p:spPr>
          <a:xfrm>
            <a:off x="179512" y="4324454"/>
            <a:ext cx="415498" cy="369332"/>
          </a:xfrm>
          <a:prstGeom prst="rect">
            <a:avLst/>
          </a:prstGeom>
          <a:noFill/>
        </p:spPr>
        <p:txBody>
          <a:bodyPr wrap="none" rtlCol="0">
            <a:spAutoFit/>
          </a:bodyPr>
          <a:lstStyle/>
          <a:p>
            <a:r>
              <a:rPr lang="ja-JP" altLang="en-US" dirty="0"/>
              <a:t>差</a:t>
            </a:r>
            <a:endParaRPr kumimoji="1" lang="ja-JP" altLang="en-US" dirty="0"/>
          </a:p>
        </p:txBody>
      </p:sp>
      <p:sp>
        <p:nvSpPr>
          <p:cNvPr id="15" name="正方形/長方形 14"/>
          <p:cNvSpPr/>
          <p:nvPr/>
        </p:nvSpPr>
        <p:spPr>
          <a:xfrm>
            <a:off x="7520138" y="1700808"/>
            <a:ext cx="792088"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7514810" y="2852936"/>
            <a:ext cx="792088"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p:cNvCxnSpPr/>
          <p:nvPr/>
        </p:nvCxnSpPr>
        <p:spPr>
          <a:xfrm>
            <a:off x="8306898" y="2276872"/>
            <a:ext cx="0" cy="57606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a:off x="8208404" y="3409092"/>
            <a:ext cx="889987" cy="600164"/>
          </a:xfrm>
          <a:prstGeom prst="rect">
            <a:avLst/>
          </a:prstGeom>
          <a:noFill/>
        </p:spPr>
        <p:txBody>
          <a:bodyPr wrap="none" rtlCol="0">
            <a:spAutoFit/>
          </a:bodyPr>
          <a:lstStyle/>
          <a:p>
            <a:r>
              <a:rPr kumimoji="1" lang="ja-JP" altLang="en-US" sz="1100" dirty="0" smtClean="0"/>
              <a:t>階差とると</a:t>
            </a:r>
            <a:endParaRPr kumimoji="1" lang="en-US" altLang="ja-JP" sz="1100" dirty="0" smtClean="0"/>
          </a:p>
          <a:p>
            <a:r>
              <a:rPr lang="ja-JP" altLang="en-US" sz="1100" dirty="0" smtClean="0"/>
              <a:t>技能要因は</a:t>
            </a:r>
            <a:endParaRPr lang="en-US" altLang="ja-JP" sz="1100" dirty="0" smtClean="0"/>
          </a:p>
          <a:p>
            <a:r>
              <a:rPr kumimoji="1" lang="ja-JP" altLang="en-US" sz="1100" dirty="0"/>
              <a:t>なく</a:t>
            </a:r>
            <a:r>
              <a:rPr kumimoji="1" lang="ja-JP" altLang="en-US" sz="1100" dirty="0" smtClean="0"/>
              <a:t>なる。</a:t>
            </a:r>
            <a:endParaRPr kumimoji="1" lang="ja-JP" altLang="en-US" sz="1100" dirty="0"/>
          </a:p>
        </p:txBody>
      </p:sp>
      <p:sp>
        <p:nvSpPr>
          <p:cNvPr id="23" name="正方形/長方形 22"/>
          <p:cNvSpPr/>
          <p:nvPr/>
        </p:nvSpPr>
        <p:spPr>
          <a:xfrm>
            <a:off x="6431206" y="4293096"/>
            <a:ext cx="792088" cy="57606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58750" y="6408941"/>
            <a:ext cx="8685391" cy="338554"/>
          </a:xfrm>
          <a:prstGeom prst="rect">
            <a:avLst/>
          </a:prstGeom>
          <a:noFill/>
        </p:spPr>
        <p:txBody>
          <a:bodyPr wrap="none" rtlCol="0">
            <a:spAutoFit/>
          </a:bodyPr>
          <a:lstStyle/>
          <a:p>
            <a:r>
              <a:rPr kumimoji="1" lang="ja-JP" altLang="en-US" sz="1600" dirty="0" smtClean="0"/>
              <a:t>輸出が増えた通貨下落の時ほど、生産性指標高い事業所ほど、賃金プレミア高かった事がわかる。</a:t>
            </a:r>
            <a:endParaRPr kumimoji="1" lang="ja-JP" altLang="en-US" sz="1600" dirty="0"/>
          </a:p>
        </p:txBody>
      </p:sp>
      <p:sp>
        <p:nvSpPr>
          <p:cNvPr id="26" name="下矢印 25"/>
          <p:cNvSpPr/>
          <p:nvPr/>
        </p:nvSpPr>
        <p:spPr>
          <a:xfrm>
            <a:off x="7004053" y="4869160"/>
            <a:ext cx="188295" cy="16117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827584" y="3172326"/>
            <a:ext cx="1423788" cy="307777"/>
          </a:xfrm>
          <a:prstGeom prst="rect">
            <a:avLst/>
          </a:prstGeom>
          <a:noFill/>
        </p:spPr>
        <p:txBody>
          <a:bodyPr wrap="none" rtlCol="0">
            <a:spAutoFit/>
          </a:bodyPr>
          <a:lstStyle/>
          <a:p>
            <a:r>
              <a:rPr kumimoji="1" lang="ja-JP" altLang="en-US" sz="1400" b="1" dirty="0" smtClean="0"/>
              <a:t>→通貨安の時期</a:t>
            </a:r>
            <a:endParaRPr kumimoji="1" lang="ja-JP" altLang="en-US" sz="1400" b="1" dirty="0"/>
          </a:p>
        </p:txBody>
      </p:sp>
    </p:spTree>
    <p:extLst>
      <p:ext uri="{BB962C8B-B14F-4D97-AF65-F5344CB8AC3E}">
        <p14:creationId xmlns:p14="http://schemas.microsoft.com/office/powerpoint/2010/main" val="7830891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a:normAutofit/>
          </a:bodyPr>
          <a:lstStyle/>
          <a:p>
            <a:r>
              <a:rPr lang="ja-JP" altLang="en-US" dirty="0"/>
              <a:t>輸出と</a:t>
            </a:r>
            <a:r>
              <a:rPr lang="ja-JP" altLang="en-US" dirty="0" smtClean="0"/>
              <a:t>賃金：まとめ</a:t>
            </a:r>
            <a:endParaRPr kumimoji="1" lang="ja-JP" altLang="en-US" dirty="0"/>
          </a:p>
        </p:txBody>
      </p:sp>
      <p:sp>
        <p:nvSpPr>
          <p:cNvPr id="4" name="コンテンツ プレースホルダー 3"/>
          <p:cNvSpPr>
            <a:spLocks noGrp="1"/>
          </p:cNvSpPr>
          <p:nvPr>
            <p:ph idx="1"/>
          </p:nvPr>
        </p:nvSpPr>
        <p:spPr/>
        <p:txBody>
          <a:bodyPr>
            <a:normAutofit fontScale="77500" lnSpcReduction="20000"/>
          </a:bodyPr>
          <a:lstStyle/>
          <a:p>
            <a:pPr marL="0" indent="0">
              <a:buNone/>
            </a:pPr>
            <a:r>
              <a:rPr kumimoji="1" lang="ja-JP" altLang="en-US" dirty="0" smtClean="0"/>
              <a:t>同一産業内での輸出企業の賃金の高さは、</a:t>
            </a:r>
            <a:endParaRPr kumimoji="1" lang="en-US" altLang="ja-JP" dirty="0" smtClean="0"/>
          </a:p>
          <a:p>
            <a:pPr marL="0" indent="0">
              <a:buNone/>
            </a:pPr>
            <a:r>
              <a:rPr lang="ja-JP" altLang="en-US" dirty="0" smtClean="0"/>
              <a:t>　①能力の高い労働者が多いこと（労働者構成の違い）</a:t>
            </a:r>
            <a:endParaRPr lang="en-US" altLang="ja-JP" dirty="0" smtClean="0"/>
          </a:p>
          <a:p>
            <a:pPr marL="0" indent="0">
              <a:buNone/>
            </a:pPr>
            <a:r>
              <a:rPr kumimoji="1" lang="ja-JP" altLang="en-US" dirty="0" smtClean="0"/>
              <a:t>　②輸出収入の分配を行っていること（賃金プレミア）</a:t>
            </a:r>
            <a:endParaRPr kumimoji="1" lang="en-US" altLang="ja-JP" dirty="0" smtClean="0"/>
          </a:p>
          <a:p>
            <a:pPr marL="0" indent="0">
              <a:buNone/>
            </a:pPr>
            <a:r>
              <a:rPr lang="ja-JP" altLang="en-US" dirty="0" smtClean="0"/>
              <a:t>の</a:t>
            </a:r>
            <a:r>
              <a:rPr lang="en-US" altLang="ja-JP" dirty="0" smtClean="0"/>
              <a:t>2</a:t>
            </a:r>
            <a:r>
              <a:rPr lang="ja-JP" altLang="en-US" dirty="0" smtClean="0"/>
              <a:t>点で理論的に説明できる </a:t>
            </a:r>
            <a:r>
              <a:rPr lang="en-US" altLang="ja-JP" dirty="0" smtClean="0"/>
              <a:t>(</a:t>
            </a:r>
            <a:r>
              <a:rPr lang="en-US" altLang="ja-JP" dirty="0" err="1" smtClean="0"/>
              <a:t>Helpman</a:t>
            </a:r>
            <a:r>
              <a:rPr lang="en-US" altLang="ja-JP" dirty="0" smtClean="0"/>
              <a:t> et al. 2010)</a:t>
            </a:r>
            <a:r>
              <a:rPr lang="ja-JP" altLang="en-US" dirty="0" err="1" smtClean="0"/>
              <a:t>。</a:t>
            </a:r>
            <a:endParaRPr lang="en-US" altLang="ja-JP" dirty="0" smtClean="0"/>
          </a:p>
          <a:p>
            <a:pPr marL="0" indent="0">
              <a:buNone/>
            </a:pPr>
            <a:endParaRPr lang="en-US" altLang="ja-JP" dirty="0"/>
          </a:p>
          <a:p>
            <a:pPr marL="0" indent="0">
              <a:buNone/>
            </a:pPr>
            <a:r>
              <a:rPr lang="ja-JP" altLang="en-US" dirty="0" smtClean="0"/>
              <a:t>実証的には、①から②を分離するために、</a:t>
            </a:r>
            <a:endParaRPr lang="en-US" altLang="ja-JP" dirty="0" smtClean="0"/>
          </a:p>
          <a:p>
            <a:pPr marL="0" indent="0">
              <a:buNone/>
            </a:pPr>
            <a:r>
              <a:rPr lang="ja-JP" altLang="en-US" dirty="0" smtClean="0"/>
              <a:t>　</a:t>
            </a:r>
            <a:r>
              <a:rPr lang="en-US" altLang="ja-JP" dirty="0" smtClean="0"/>
              <a:t>(1)</a:t>
            </a:r>
            <a:r>
              <a:rPr lang="ja-JP" altLang="en-US" dirty="0" smtClean="0"/>
              <a:t>企業・労働者接合データの利用</a:t>
            </a:r>
            <a:endParaRPr lang="en-US" altLang="ja-JP" dirty="0" smtClean="0"/>
          </a:p>
          <a:p>
            <a:pPr marL="0" indent="0">
              <a:buNone/>
            </a:pPr>
            <a:r>
              <a:rPr lang="ja-JP" altLang="en-US" dirty="0" smtClean="0"/>
              <a:t>　</a:t>
            </a:r>
            <a:r>
              <a:rPr lang="en-US" altLang="ja-JP" dirty="0" smtClean="0"/>
              <a:t>(2)</a:t>
            </a:r>
            <a:r>
              <a:rPr lang="ja-JP" altLang="en-US" dirty="0" smtClean="0"/>
              <a:t>外生的輸出ショックを用いた操作変数法</a:t>
            </a:r>
            <a:endParaRPr lang="en-US" altLang="ja-JP" dirty="0" smtClean="0"/>
          </a:p>
          <a:p>
            <a:pPr marL="0" indent="0">
              <a:buNone/>
            </a:pPr>
            <a:r>
              <a:rPr lang="ja-JP" altLang="en-US" dirty="0" smtClean="0"/>
              <a:t>が海外で利用されている。</a:t>
            </a:r>
            <a:endParaRPr lang="en-US" altLang="ja-JP" dirty="0" smtClean="0"/>
          </a:p>
          <a:p>
            <a:pPr marL="0" indent="0">
              <a:buNone/>
            </a:pPr>
            <a:endParaRPr lang="en-US" altLang="ja-JP" dirty="0"/>
          </a:p>
          <a:p>
            <a:pPr marL="0" indent="0">
              <a:buNone/>
            </a:pPr>
            <a:r>
              <a:rPr lang="ja-JP" altLang="en-US" dirty="0" smtClean="0"/>
              <a:t>その結果、②が確認されている </a:t>
            </a:r>
            <a:r>
              <a:rPr lang="en-US" altLang="ja-JP" dirty="0"/>
              <a:t>(</a:t>
            </a:r>
            <a:r>
              <a:rPr lang="en-US" altLang="ja-JP" dirty="0" err="1" smtClean="0"/>
              <a:t>Frias</a:t>
            </a:r>
            <a:r>
              <a:rPr lang="en-US" altLang="ja-JP" dirty="0" smtClean="0"/>
              <a:t> </a:t>
            </a:r>
            <a:r>
              <a:rPr lang="en-US" altLang="ja-JP" dirty="0"/>
              <a:t>et al</a:t>
            </a:r>
            <a:r>
              <a:rPr lang="en-US" altLang="ja-JP" dirty="0" smtClean="0"/>
              <a:t>., 2012)</a:t>
            </a:r>
            <a:r>
              <a:rPr lang="ja-JP" altLang="en-US" dirty="0" err="1" smtClean="0"/>
              <a:t>。</a:t>
            </a:r>
            <a:endParaRPr lang="en-US" altLang="ja-JP" dirty="0" smtClean="0"/>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34</a:t>
            </a:fld>
            <a:endParaRPr kumimoji="1" lang="ja-JP" altLang="en-US"/>
          </a:p>
        </p:txBody>
      </p:sp>
    </p:spTree>
    <p:extLst>
      <p:ext uri="{BB962C8B-B14F-4D97-AF65-F5344CB8AC3E}">
        <p14:creationId xmlns:p14="http://schemas.microsoft.com/office/powerpoint/2010/main" val="10728972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64109"/>
            <a:ext cx="8229600" cy="1143000"/>
          </a:xfrm>
        </p:spPr>
        <p:txBody>
          <a:bodyPr>
            <a:normAutofit fontScale="90000"/>
          </a:bodyPr>
          <a:lstStyle/>
          <a:p>
            <a:r>
              <a:rPr kumimoji="1" lang="en-US" altLang="ja-JP" dirty="0" smtClean="0"/>
              <a:t>5. </a:t>
            </a:r>
            <a:r>
              <a:rPr kumimoji="1" lang="ja-JP" altLang="en-US" dirty="0" smtClean="0"/>
              <a:t>海外生産と賃金</a:t>
            </a:r>
            <a:r>
              <a:rPr kumimoji="1" lang="en-US" altLang="ja-JP" dirty="0" smtClean="0"/>
              <a:t/>
            </a:r>
            <a:br>
              <a:rPr kumimoji="1" lang="en-US" altLang="ja-JP" dirty="0" smtClean="0"/>
            </a:br>
            <a:r>
              <a:rPr lang="ja-JP" altLang="en-US" dirty="0" smtClean="0"/>
              <a:t>①</a:t>
            </a:r>
            <a:r>
              <a:rPr lang="en-US" altLang="ja-JP" b="1" dirty="0"/>
              <a:t> </a:t>
            </a:r>
            <a:r>
              <a:rPr lang="en-US" altLang="ja-JP" b="1" dirty="0" err="1"/>
              <a:t>Feenstra</a:t>
            </a:r>
            <a:r>
              <a:rPr lang="en-US" altLang="ja-JP" b="1" dirty="0"/>
              <a:t> and Hanson (1997)</a:t>
            </a:r>
            <a:endParaRPr kumimoji="1" lang="ja-JP" altLang="en-US" dirty="0"/>
          </a:p>
        </p:txBody>
      </p:sp>
      <p:sp>
        <p:nvSpPr>
          <p:cNvPr id="3" name="コンテンツ プレースホルダー 2"/>
          <p:cNvSpPr>
            <a:spLocks noGrp="1"/>
          </p:cNvSpPr>
          <p:nvPr>
            <p:ph idx="1"/>
          </p:nvPr>
        </p:nvSpPr>
        <p:spPr>
          <a:xfrm>
            <a:off x="451430" y="1547377"/>
            <a:ext cx="8422754" cy="1716239"/>
          </a:xfrm>
        </p:spPr>
        <p:txBody>
          <a:bodyPr>
            <a:normAutofit fontScale="70000" lnSpcReduction="20000"/>
          </a:bodyPr>
          <a:lstStyle/>
          <a:p>
            <a:pPr marL="0" indent="0">
              <a:buNone/>
            </a:pPr>
            <a:r>
              <a:rPr lang="en-US" altLang="ja-JP" dirty="0" err="1" smtClean="0"/>
              <a:t>Feenstra</a:t>
            </a:r>
            <a:r>
              <a:rPr lang="en-US" altLang="ja-JP" dirty="0"/>
              <a:t>, R. C., &amp; Hanson, G. H. (1997). Foreign direct investment and relative wages: Evidence from Mexico's maquiladoras. </a:t>
            </a:r>
            <a:r>
              <a:rPr lang="en-US" altLang="ja-JP" i="1" dirty="0"/>
              <a:t>Journal of international economics</a:t>
            </a:r>
            <a:r>
              <a:rPr lang="en-US" altLang="ja-JP" dirty="0"/>
              <a:t>, 42(3), 371-393</a:t>
            </a:r>
            <a:r>
              <a:rPr lang="en-US" altLang="ja-JP" dirty="0" smtClean="0"/>
              <a:t>.</a:t>
            </a:r>
          </a:p>
          <a:p>
            <a:pPr marL="0" indent="0">
              <a:buNone/>
            </a:pPr>
            <a:r>
              <a:rPr lang="en-US" altLang="ja-JP" dirty="0" smtClean="0">
                <a:sym typeface="Wingdings"/>
              </a:rPr>
              <a:t></a:t>
            </a:r>
            <a:r>
              <a:rPr lang="ja-JP" altLang="en-US" dirty="0"/>
              <a:t>海外生産（外国生産委託</a:t>
            </a:r>
            <a:r>
              <a:rPr lang="ja-JP" altLang="en-US" dirty="0" smtClean="0"/>
              <a:t>）を含めた理論によって、途上国（メキシコ）で賃金格差が拡大する仕組みを説明。</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35</a:t>
            </a:fld>
            <a:endParaRPr kumimoji="1" lang="ja-JP" altLang="en-US"/>
          </a:p>
        </p:txBody>
      </p:sp>
      <p:graphicFrame>
        <p:nvGraphicFramePr>
          <p:cNvPr id="6" name="表 5"/>
          <p:cNvGraphicFramePr>
            <a:graphicFrameLocks noGrp="1"/>
          </p:cNvGraphicFramePr>
          <p:nvPr>
            <p:extLst>
              <p:ext uri="{D42A27DB-BD31-4B8C-83A1-F6EECF244321}">
                <p14:modId xmlns:p14="http://schemas.microsoft.com/office/powerpoint/2010/main" val="1968698334"/>
              </p:ext>
            </p:extLst>
          </p:nvPr>
        </p:nvGraphicFramePr>
        <p:xfrm>
          <a:off x="548007" y="3077269"/>
          <a:ext cx="8229600" cy="3273024"/>
        </p:xfrm>
        <a:graphic>
          <a:graphicData uri="http://schemas.openxmlformats.org/drawingml/2006/table">
            <a:tbl>
              <a:tblPr/>
              <a:tblGrid>
                <a:gridCol w="2743200"/>
                <a:gridCol w="2743200"/>
                <a:gridCol w="2743200"/>
              </a:tblGrid>
              <a:tr h="200938">
                <a:tc gridSpan="3">
                  <a:txBody>
                    <a:bodyPr/>
                    <a:lstStyle/>
                    <a:p>
                      <a:endParaRPr lang="ja-JP" altLang="en-US" sz="1700" dirty="0"/>
                    </a:p>
                  </a:txBody>
                  <a:tcPr marL="85874" marR="85874" marT="42937" marB="42937" anchor="ctr">
                    <a:solidFill>
                      <a:srgbClr val="FFFFFF"/>
                    </a:solidFill>
                  </a:tcPr>
                </a:tc>
                <a:tc hMerge="1">
                  <a:txBody>
                    <a:bodyPr/>
                    <a:lstStyle/>
                    <a:p>
                      <a:endParaRPr kumimoji="1" lang="ja-JP" altLang="en-US"/>
                    </a:p>
                  </a:txBody>
                  <a:tcPr/>
                </a:tc>
                <a:tc hMerge="1">
                  <a:txBody>
                    <a:bodyPr/>
                    <a:lstStyle/>
                    <a:p>
                      <a:endParaRPr kumimoji="1" lang="ja-JP" altLang="en-US"/>
                    </a:p>
                  </a:txBody>
                  <a:tcPr/>
                </a:tc>
              </a:tr>
              <a:tr h="634514">
                <a:tc>
                  <a:txBody>
                    <a:bodyPr/>
                    <a:lstStyle/>
                    <a:p>
                      <a:pPr algn="ctr" fontAlgn="t"/>
                      <a:endParaRPr lang="ja-JP" altLang="en-US" sz="1700" b="1">
                        <a:effectLst/>
                      </a:endParaRP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B w="12700" cap="flat" cmpd="sng" algn="ctr">
                      <a:solidFill>
                        <a:srgbClr val="C0C0C0"/>
                      </a:solidFill>
                      <a:prstDash val="solid"/>
                      <a:round/>
                      <a:headEnd type="none" w="med" len="med"/>
                      <a:tailEnd type="none" w="med" len="med"/>
                    </a:lnB>
                    <a:solidFill>
                      <a:srgbClr val="E5E5E5"/>
                    </a:solidFill>
                  </a:tcPr>
                </a:tc>
                <a:tc>
                  <a:txBody>
                    <a:bodyPr/>
                    <a:lstStyle/>
                    <a:p>
                      <a:pPr algn="ctr" fontAlgn="t"/>
                      <a:r>
                        <a:rPr lang="ja-JP" altLang="en-US" sz="1700" b="1">
                          <a:effectLst/>
                        </a:rPr>
                        <a:t>先進国</a:t>
                      </a:r>
                      <a:br>
                        <a:rPr lang="ja-JP" altLang="en-US" sz="1700" b="1">
                          <a:effectLst/>
                        </a:rPr>
                      </a:br>
                      <a:r>
                        <a:rPr lang="ja-JP" altLang="en-US" sz="1700" b="1">
                          <a:effectLst/>
                        </a:rPr>
                        <a:t>（例：アメリカ）</a:t>
                      </a: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5E5E5"/>
                    </a:solidFill>
                  </a:tcPr>
                </a:tc>
                <a:tc>
                  <a:txBody>
                    <a:bodyPr/>
                    <a:lstStyle/>
                    <a:p>
                      <a:pPr algn="ctr" fontAlgn="t"/>
                      <a:r>
                        <a:rPr lang="ja-JP" altLang="en-US" sz="1700" b="1">
                          <a:effectLst/>
                        </a:rPr>
                        <a:t>途上国</a:t>
                      </a:r>
                      <a:br>
                        <a:rPr lang="ja-JP" altLang="en-US" sz="1700" b="1">
                          <a:effectLst/>
                        </a:rPr>
                      </a:br>
                      <a:r>
                        <a:rPr lang="ja-JP" altLang="en-US" sz="1700" b="1">
                          <a:effectLst/>
                        </a:rPr>
                        <a:t>（例：メキシコ）</a:t>
                      </a: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5E5E5"/>
                    </a:solidFill>
                  </a:tcPr>
                </a:tc>
              </a:tr>
              <a:tr h="634514">
                <a:tc>
                  <a:txBody>
                    <a:bodyPr/>
                    <a:lstStyle/>
                    <a:p>
                      <a:pPr algn="l" fontAlgn="t"/>
                      <a:r>
                        <a:rPr lang="ja-JP" altLang="en-US" sz="1700">
                          <a:effectLst/>
                        </a:rPr>
                        <a:t>ストルパー＝サミュエルソン定理</a:t>
                      </a: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6F6F6"/>
                    </a:solidFill>
                  </a:tcPr>
                </a:tc>
                <a:tc>
                  <a:txBody>
                    <a:bodyPr/>
                    <a:lstStyle/>
                    <a:p>
                      <a:pPr algn="ctr" fontAlgn="t"/>
                      <a:r>
                        <a:rPr lang="ja-JP" altLang="en-US" sz="1700" b="0" dirty="0" smtClean="0">
                          <a:effectLst/>
                        </a:rPr>
                        <a:t>高技能労働者</a:t>
                      </a:r>
                      <a:r>
                        <a:rPr lang="ja-JP" altLang="en-US" sz="1700" b="0" dirty="0">
                          <a:effectLst/>
                        </a:rPr>
                        <a:t>の相対賃金</a:t>
                      </a:r>
                      <a:br>
                        <a:rPr lang="ja-JP" altLang="en-US" sz="1700" b="0" dirty="0">
                          <a:effectLst/>
                        </a:rPr>
                      </a:br>
                      <a:r>
                        <a:rPr lang="ja-JP" altLang="en-US" sz="1700" b="0" dirty="0">
                          <a:effectLst/>
                        </a:rPr>
                        <a:t>上昇</a:t>
                      </a: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fontAlgn="t"/>
                      <a:r>
                        <a:rPr lang="ja-JP" altLang="en-US" sz="1700" b="0" dirty="0" smtClean="0">
                          <a:effectLst/>
                        </a:rPr>
                        <a:t>高技能労働者</a:t>
                      </a:r>
                      <a:r>
                        <a:rPr lang="ja-JP" altLang="en-US" sz="1700" b="0" dirty="0">
                          <a:effectLst/>
                        </a:rPr>
                        <a:t>の相対賃金</a:t>
                      </a:r>
                      <a:br>
                        <a:rPr lang="ja-JP" altLang="en-US" sz="1700" b="0" dirty="0">
                          <a:effectLst/>
                        </a:rPr>
                      </a:br>
                      <a:r>
                        <a:rPr lang="ja-JP" altLang="en-US" sz="1700" b="1" dirty="0">
                          <a:solidFill>
                            <a:srgbClr val="FF0000"/>
                          </a:solidFill>
                          <a:effectLst/>
                        </a:rPr>
                        <a:t>下落</a:t>
                      </a:r>
                      <a:endParaRPr lang="ja-JP" altLang="en-US" sz="1700" b="0" dirty="0">
                        <a:solidFill>
                          <a:srgbClr val="FF0000"/>
                        </a:solidFill>
                        <a:effectLst/>
                      </a:endParaRP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634514">
                <a:tc>
                  <a:txBody>
                    <a:bodyPr/>
                    <a:lstStyle/>
                    <a:p>
                      <a:pPr algn="l" fontAlgn="t"/>
                      <a:r>
                        <a:rPr lang="ja-JP" altLang="en-US" sz="1700">
                          <a:effectLst/>
                        </a:rPr>
                        <a:t>現実のデータ</a:t>
                      </a: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6F6F6"/>
                    </a:solidFill>
                  </a:tcPr>
                </a:tc>
                <a:tc>
                  <a:txBody>
                    <a:bodyPr/>
                    <a:lstStyle/>
                    <a:p>
                      <a:pPr algn="ctr" fontAlgn="t"/>
                      <a:r>
                        <a:rPr lang="ja-JP" altLang="en-US" sz="1700" b="0" dirty="0" smtClean="0">
                          <a:effectLst/>
                        </a:rPr>
                        <a:t>高技能労働者</a:t>
                      </a:r>
                      <a:r>
                        <a:rPr lang="ja-JP" altLang="en-US" sz="1700" b="0" dirty="0">
                          <a:effectLst/>
                        </a:rPr>
                        <a:t>の相対賃金</a:t>
                      </a:r>
                      <a:br>
                        <a:rPr lang="ja-JP" altLang="en-US" sz="1700" b="0" dirty="0">
                          <a:effectLst/>
                        </a:rPr>
                      </a:br>
                      <a:r>
                        <a:rPr lang="ja-JP" altLang="en-US" sz="1700" b="0" dirty="0">
                          <a:effectLst/>
                        </a:rPr>
                        <a:t>上昇</a:t>
                      </a: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fontAlgn="t"/>
                      <a:r>
                        <a:rPr lang="ja-JP" altLang="en-US" sz="1700" b="0" dirty="0" smtClean="0">
                          <a:effectLst/>
                        </a:rPr>
                        <a:t>高技能労働者</a:t>
                      </a:r>
                      <a:r>
                        <a:rPr lang="ja-JP" altLang="en-US" sz="1700" b="0" dirty="0">
                          <a:effectLst/>
                        </a:rPr>
                        <a:t>の相対賃金</a:t>
                      </a:r>
                      <a:br>
                        <a:rPr lang="ja-JP" altLang="en-US" sz="1700" b="0" dirty="0">
                          <a:effectLst/>
                        </a:rPr>
                      </a:br>
                      <a:r>
                        <a:rPr lang="ja-JP" altLang="en-US" sz="1700" b="1" dirty="0">
                          <a:effectLst/>
                        </a:rPr>
                        <a:t>上昇</a:t>
                      </a:r>
                      <a:endParaRPr lang="ja-JP" altLang="en-US" sz="1700" b="0" dirty="0">
                        <a:effectLst/>
                      </a:endParaRP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634514">
                <a:tc>
                  <a:txBody>
                    <a:bodyPr/>
                    <a:lstStyle/>
                    <a:p>
                      <a:pPr algn="l" fontAlgn="t"/>
                      <a:r>
                        <a:rPr lang="en-US" sz="1700">
                          <a:effectLst/>
                        </a:rPr>
                        <a:t>Feenstra and Hanson (1997)</a:t>
                      </a: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6F6F6"/>
                    </a:solidFill>
                  </a:tcPr>
                </a:tc>
                <a:tc>
                  <a:txBody>
                    <a:bodyPr/>
                    <a:lstStyle/>
                    <a:p>
                      <a:pPr algn="ctr" fontAlgn="t"/>
                      <a:r>
                        <a:rPr lang="ja-JP" altLang="en-US" sz="1700" b="0" smtClean="0">
                          <a:effectLst/>
                        </a:rPr>
                        <a:t>高技能労働者の相対賃金</a:t>
                      </a:r>
                      <a:br>
                        <a:rPr lang="ja-JP" altLang="en-US" sz="1700" b="0" smtClean="0">
                          <a:effectLst/>
                        </a:rPr>
                      </a:br>
                      <a:r>
                        <a:rPr lang="ja-JP" altLang="en-US" sz="1700" b="0" smtClean="0">
                          <a:effectLst/>
                        </a:rPr>
                        <a:t>上昇</a:t>
                      </a:r>
                      <a:endParaRPr lang="ja-JP" altLang="en-US" sz="1700" b="0" dirty="0">
                        <a:effectLst/>
                      </a:endParaRP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fontAlgn="t"/>
                      <a:r>
                        <a:rPr lang="ja-JP" altLang="en-US" sz="1700" b="0" dirty="0" smtClean="0">
                          <a:effectLst/>
                        </a:rPr>
                        <a:t>高技能労働者の相対賃金</a:t>
                      </a:r>
                      <a:br>
                        <a:rPr lang="ja-JP" altLang="en-US" sz="1700" b="0" dirty="0" smtClean="0">
                          <a:effectLst/>
                        </a:rPr>
                      </a:br>
                      <a:r>
                        <a:rPr lang="ja-JP" altLang="en-US" sz="1700" b="1" dirty="0" smtClean="0">
                          <a:effectLst/>
                        </a:rPr>
                        <a:t>上昇</a:t>
                      </a:r>
                      <a:endParaRPr lang="ja-JP" altLang="en-US" sz="1700" b="0" dirty="0">
                        <a:effectLst/>
                      </a:endParaRP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76892">
                <a:tc gridSpan="3">
                  <a:txBody>
                    <a:bodyPr/>
                    <a:lstStyle/>
                    <a:p>
                      <a:pPr algn="l" fontAlgn="t"/>
                      <a:r>
                        <a:rPr lang="ja-JP" altLang="en-US" sz="1700" b="0" dirty="0">
                          <a:solidFill>
                            <a:srgbClr val="666666"/>
                          </a:solidFill>
                          <a:effectLst/>
                        </a:rPr>
                        <a:t>出所：筆者作成</a:t>
                      </a: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kumimoji="1" lang="ja-JP" altLang="en-US"/>
                    </a:p>
                  </a:txBody>
                  <a:tcPr/>
                </a:tc>
                <a:tc hMerge="1">
                  <a:txBody>
                    <a:bodyPr/>
                    <a:lstStyle/>
                    <a:p>
                      <a:endParaRPr kumimoji="1" lang="ja-JP" altLang="en-US"/>
                    </a:p>
                  </a:txBody>
                  <a:tcPr/>
                </a:tc>
              </a:tr>
            </a:tbl>
          </a:graphicData>
        </a:graphic>
      </p:graphicFrame>
    </p:spTree>
    <p:extLst>
      <p:ext uri="{BB962C8B-B14F-4D97-AF65-F5344CB8AC3E}">
        <p14:creationId xmlns:p14="http://schemas.microsoft.com/office/powerpoint/2010/main" val="1239425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68931" y="274638"/>
            <a:ext cx="8229600" cy="1143000"/>
          </a:xfrm>
        </p:spPr>
        <p:txBody>
          <a:bodyPr>
            <a:normAutofit fontScale="90000"/>
          </a:bodyPr>
          <a:lstStyle/>
          <a:p>
            <a:r>
              <a:rPr lang="en-US" altLang="ja-JP" dirty="0" err="1"/>
              <a:t>Feenstra</a:t>
            </a:r>
            <a:r>
              <a:rPr lang="en-US" altLang="ja-JP" dirty="0"/>
              <a:t> and Hanson (</a:t>
            </a:r>
            <a:r>
              <a:rPr lang="en-US" altLang="ja-JP" dirty="0" smtClean="0"/>
              <a:t>1997) </a:t>
            </a:r>
            <a:r>
              <a:rPr lang="ja-JP" altLang="en-US" dirty="0" smtClean="0"/>
              <a:t>の仕組み</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36</a:t>
            </a:fld>
            <a:endParaRPr kumimoji="1" lang="ja-JP" altLang="en-US"/>
          </a:p>
        </p:txBody>
      </p:sp>
      <p:sp>
        <p:nvSpPr>
          <p:cNvPr id="5" name="正方形/長方形 4"/>
          <p:cNvSpPr/>
          <p:nvPr/>
        </p:nvSpPr>
        <p:spPr>
          <a:xfrm>
            <a:off x="424016" y="1445433"/>
            <a:ext cx="230425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000" dirty="0" smtClean="0"/>
              <a:t>アメリカ</a:t>
            </a:r>
            <a:endParaRPr kumimoji="1" lang="ja-JP" altLang="en-US" sz="4000" dirty="0"/>
          </a:p>
        </p:txBody>
      </p:sp>
      <p:sp>
        <p:nvSpPr>
          <p:cNvPr id="6" name="正方形/長方形 5"/>
          <p:cNvSpPr/>
          <p:nvPr/>
        </p:nvSpPr>
        <p:spPr>
          <a:xfrm>
            <a:off x="6156176" y="1445433"/>
            <a:ext cx="230425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dirty="0"/>
              <a:t>メキシコ</a:t>
            </a:r>
            <a:endParaRPr kumimoji="1" lang="ja-JP" altLang="en-US" sz="4000" dirty="0"/>
          </a:p>
        </p:txBody>
      </p:sp>
      <p:sp>
        <p:nvSpPr>
          <p:cNvPr id="9" name="正方形/長方形 8"/>
          <p:cNvSpPr/>
          <p:nvPr/>
        </p:nvSpPr>
        <p:spPr>
          <a:xfrm>
            <a:off x="5501798" y="2553348"/>
            <a:ext cx="3427541" cy="1077218"/>
          </a:xfrm>
          <a:prstGeom prst="rect">
            <a:avLst/>
          </a:prstGeom>
        </p:spPr>
        <p:txBody>
          <a:bodyPr wrap="none">
            <a:spAutoFit/>
          </a:bodyPr>
          <a:lstStyle/>
          <a:p>
            <a:r>
              <a:rPr lang="ja-JP" altLang="en-US" sz="3200" dirty="0" smtClean="0">
                <a:solidFill>
                  <a:srgbClr val="0070C0"/>
                </a:solidFill>
              </a:rPr>
              <a:t>相対的に高技能</a:t>
            </a:r>
            <a:endParaRPr lang="en-US" altLang="ja-JP" sz="3200" dirty="0" smtClean="0">
              <a:solidFill>
                <a:srgbClr val="0070C0"/>
              </a:solidFill>
            </a:endParaRPr>
          </a:p>
          <a:p>
            <a:r>
              <a:rPr lang="ja-JP" altLang="en-US" sz="3200" dirty="0" smtClean="0">
                <a:solidFill>
                  <a:srgbClr val="0070C0"/>
                </a:solidFill>
              </a:rPr>
              <a:t>労働集約的な</a:t>
            </a:r>
            <a:r>
              <a:rPr lang="ja-JP" altLang="en-US" sz="3200" dirty="0">
                <a:solidFill>
                  <a:srgbClr val="0070C0"/>
                </a:solidFill>
              </a:rPr>
              <a:t>仕事</a:t>
            </a:r>
          </a:p>
        </p:txBody>
      </p:sp>
      <p:sp>
        <p:nvSpPr>
          <p:cNvPr id="11" name="正方形/長方形 10"/>
          <p:cNvSpPr/>
          <p:nvPr/>
        </p:nvSpPr>
        <p:spPr>
          <a:xfrm>
            <a:off x="263133" y="2576086"/>
            <a:ext cx="3427541" cy="1077218"/>
          </a:xfrm>
          <a:prstGeom prst="rect">
            <a:avLst/>
          </a:prstGeom>
        </p:spPr>
        <p:txBody>
          <a:bodyPr wrap="none">
            <a:spAutoFit/>
          </a:bodyPr>
          <a:lstStyle/>
          <a:p>
            <a:r>
              <a:rPr lang="ja-JP" altLang="en-US" sz="3200" dirty="0" smtClean="0"/>
              <a:t>相対的に低技能</a:t>
            </a:r>
            <a:endParaRPr lang="en-US" altLang="ja-JP" sz="3200" dirty="0" smtClean="0"/>
          </a:p>
          <a:p>
            <a:r>
              <a:rPr lang="ja-JP" altLang="en-US" sz="3200" dirty="0" smtClean="0"/>
              <a:t>労働集約的な</a:t>
            </a:r>
            <a:r>
              <a:rPr lang="ja-JP" altLang="en-US" sz="3200" dirty="0"/>
              <a:t>仕事</a:t>
            </a:r>
          </a:p>
        </p:txBody>
      </p:sp>
      <p:sp>
        <p:nvSpPr>
          <p:cNvPr id="12" name="正方形/長方形 11"/>
          <p:cNvSpPr/>
          <p:nvPr/>
        </p:nvSpPr>
        <p:spPr>
          <a:xfrm>
            <a:off x="259362" y="4032859"/>
            <a:ext cx="3467616" cy="1077218"/>
          </a:xfrm>
          <a:prstGeom prst="rect">
            <a:avLst/>
          </a:prstGeom>
        </p:spPr>
        <p:txBody>
          <a:bodyPr wrap="none">
            <a:spAutoFit/>
          </a:bodyPr>
          <a:lstStyle/>
          <a:p>
            <a:r>
              <a:rPr lang="ja-JP" altLang="en-US" sz="3200" dirty="0"/>
              <a:t>高技能</a:t>
            </a:r>
            <a:r>
              <a:rPr lang="ja-JP" altLang="en-US" sz="3200" dirty="0" smtClean="0"/>
              <a:t>労働者への</a:t>
            </a:r>
            <a:endParaRPr lang="en-US" altLang="ja-JP" sz="3200" dirty="0" smtClean="0"/>
          </a:p>
          <a:p>
            <a:r>
              <a:rPr lang="ja-JP" altLang="en-US" sz="3200" dirty="0" smtClean="0"/>
              <a:t>相対需要</a:t>
            </a:r>
            <a:r>
              <a:rPr lang="ja-JP" altLang="en-US" sz="3200" dirty="0"/>
              <a:t>を増大</a:t>
            </a:r>
          </a:p>
        </p:txBody>
      </p:sp>
      <p:sp>
        <p:nvSpPr>
          <p:cNvPr id="13" name="正方形/長方形 12"/>
          <p:cNvSpPr/>
          <p:nvPr/>
        </p:nvSpPr>
        <p:spPr>
          <a:xfrm>
            <a:off x="5188969" y="4002162"/>
            <a:ext cx="3467616" cy="1077218"/>
          </a:xfrm>
          <a:prstGeom prst="rect">
            <a:avLst/>
          </a:prstGeom>
        </p:spPr>
        <p:txBody>
          <a:bodyPr wrap="none">
            <a:spAutoFit/>
          </a:bodyPr>
          <a:lstStyle/>
          <a:p>
            <a:r>
              <a:rPr lang="ja-JP" altLang="en-US" sz="3200" dirty="0"/>
              <a:t>高技能</a:t>
            </a:r>
            <a:r>
              <a:rPr lang="ja-JP" altLang="en-US" sz="3200" dirty="0" smtClean="0"/>
              <a:t>労働者への</a:t>
            </a:r>
            <a:endParaRPr lang="en-US" altLang="ja-JP" sz="3200" dirty="0" smtClean="0"/>
          </a:p>
          <a:p>
            <a:r>
              <a:rPr lang="ja-JP" altLang="en-US" sz="3200" dirty="0" smtClean="0"/>
              <a:t>相対需要</a:t>
            </a:r>
            <a:r>
              <a:rPr lang="ja-JP" altLang="en-US" sz="3200" dirty="0"/>
              <a:t>を増大</a:t>
            </a:r>
          </a:p>
        </p:txBody>
      </p:sp>
      <p:sp>
        <p:nvSpPr>
          <p:cNvPr id="14" name="下矢印 13"/>
          <p:cNvSpPr/>
          <p:nvPr/>
        </p:nvSpPr>
        <p:spPr>
          <a:xfrm>
            <a:off x="1576144" y="3607123"/>
            <a:ext cx="400759" cy="4976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下矢印 14"/>
          <p:cNvSpPr/>
          <p:nvPr/>
        </p:nvSpPr>
        <p:spPr>
          <a:xfrm>
            <a:off x="6907545" y="3572801"/>
            <a:ext cx="400759" cy="4976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279398" y="5789288"/>
            <a:ext cx="3467616" cy="584775"/>
          </a:xfrm>
          <a:prstGeom prst="rect">
            <a:avLst/>
          </a:prstGeom>
        </p:spPr>
        <p:txBody>
          <a:bodyPr wrap="none">
            <a:spAutoFit/>
          </a:bodyPr>
          <a:lstStyle/>
          <a:p>
            <a:r>
              <a:rPr lang="ja-JP" altLang="en-US" sz="3200" dirty="0" smtClean="0"/>
              <a:t>国内賃金格差拡大</a:t>
            </a:r>
            <a:endParaRPr lang="ja-JP" altLang="en-US" sz="3200" dirty="0"/>
          </a:p>
        </p:txBody>
      </p:sp>
      <p:sp>
        <p:nvSpPr>
          <p:cNvPr id="18" name="下矢印 17"/>
          <p:cNvSpPr/>
          <p:nvPr/>
        </p:nvSpPr>
        <p:spPr>
          <a:xfrm>
            <a:off x="1576143" y="5200871"/>
            <a:ext cx="400759" cy="4976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4992816" y="5864209"/>
            <a:ext cx="3467616" cy="584775"/>
          </a:xfrm>
          <a:prstGeom prst="rect">
            <a:avLst/>
          </a:prstGeom>
        </p:spPr>
        <p:txBody>
          <a:bodyPr wrap="none">
            <a:spAutoFit/>
          </a:bodyPr>
          <a:lstStyle/>
          <a:p>
            <a:r>
              <a:rPr lang="ja-JP" altLang="en-US" sz="3200" dirty="0" smtClean="0"/>
              <a:t>国内賃金格差拡大</a:t>
            </a:r>
            <a:endParaRPr lang="ja-JP" altLang="en-US" sz="3200" dirty="0"/>
          </a:p>
        </p:txBody>
      </p:sp>
      <p:sp>
        <p:nvSpPr>
          <p:cNvPr id="20" name="下矢印 19"/>
          <p:cNvSpPr/>
          <p:nvPr/>
        </p:nvSpPr>
        <p:spPr>
          <a:xfrm>
            <a:off x="6907545" y="5216006"/>
            <a:ext cx="400759" cy="4976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3529153" y="2300156"/>
            <a:ext cx="1826141" cy="584775"/>
          </a:xfrm>
          <a:prstGeom prst="rect">
            <a:avLst/>
          </a:prstGeom>
          <a:noFill/>
        </p:spPr>
        <p:txBody>
          <a:bodyPr wrap="none" rtlCol="0">
            <a:spAutoFit/>
          </a:bodyPr>
          <a:lstStyle/>
          <a:p>
            <a:r>
              <a:rPr kumimoji="1" lang="ja-JP" altLang="en-US" sz="3200" b="1" dirty="0" smtClean="0"/>
              <a:t>海外移転</a:t>
            </a:r>
            <a:endParaRPr kumimoji="1" lang="ja-JP" altLang="en-US" sz="3200" b="1" dirty="0"/>
          </a:p>
        </p:txBody>
      </p:sp>
      <p:cxnSp>
        <p:nvCxnSpPr>
          <p:cNvPr id="10" name="直線矢印コネクタ 9"/>
          <p:cNvCxnSpPr/>
          <p:nvPr/>
        </p:nvCxnSpPr>
        <p:spPr>
          <a:xfrm>
            <a:off x="3529153" y="2996952"/>
            <a:ext cx="182614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2970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Grossman and </a:t>
            </a:r>
            <a:r>
              <a:rPr lang="en-US" altLang="ja-JP" dirty="0" smtClean="0"/>
              <a:t>Rossi-</a:t>
            </a:r>
            <a:r>
              <a:rPr lang="en-US" altLang="ja-JP" dirty="0" err="1" smtClean="0"/>
              <a:t>Hansberg</a:t>
            </a:r>
            <a:r>
              <a:rPr lang="en-US" altLang="ja-JP" dirty="0" smtClean="0"/>
              <a:t> (2008)</a:t>
            </a:r>
            <a:endParaRPr kumimoji="1" lang="ja-JP" altLang="en-US" dirty="0"/>
          </a:p>
        </p:txBody>
      </p:sp>
      <p:graphicFrame>
        <p:nvGraphicFramePr>
          <p:cNvPr id="5" name="コンテンツ プレースホルダー 4"/>
          <p:cNvGraphicFramePr>
            <a:graphicFrameLocks noGrp="1"/>
          </p:cNvGraphicFramePr>
          <p:nvPr>
            <p:ph idx="1"/>
            <p:extLst>
              <p:ext uri="{D42A27DB-BD31-4B8C-83A1-F6EECF244321}">
                <p14:modId xmlns:p14="http://schemas.microsoft.com/office/powerpoint/2010/main" val="1350596147"/>
              </p:ext>
            </p:extLst>
          </p:nvPr>
        </p:nvGraphicFramePr>
        <p:xfrm>
          <a:off x="457200" y="1916832"/>
          <a:ext cx="8229600" cy="2492868"/>
        </p:xfrm>
        <a:graphic>
          <a:graphicData uri="http://schemas.openxmlformats.org/drawingml/2006/table">
            <a:tbl>
              <a:tblPr/>
              <a:tblGrid>
                <a:gridCol w="2743200"/>
                <a:gridCol w="2743200"/>
                <a:gridCol w="2743200"/>
              </a:tblGrid>
              <a:tr h="343496">
                <a:tc gridSpan="3">
                  <a:txBody>
                    <a:bodyPr/>
                    <a:lstStyle/>
                    <a:p>
                      <a:r>
                        <a:rPr lang="ja-JP" altLang="en-US" sz="1700"/>
                        <a:t>海外生産が国内の労働者に及ぼす影響</a:t>
                      </a:r>
                    </a:p>
                  </a:txBody>
                  <a:tcPr marL="85874" marR="85874" marT="42937" marB="42937" anchor="ctr">
                    <a:solidFill>
                      <a:srgbClr val="FFFFFF"/>
                    </a:solidFill>
                  </a:tcPr>
                </a:tc>
                <a:tc hMerge="1">
                  <a:txBody>
                    <a:bodyPr/>
                    <a:lstStyle/>
                    <a:p>
                      <a:endParaRPr kumimoji="1" lang="ja-JP" altLang="en-US"/>
                    </a:p>
                  </a:txBody>
                  <a:tcPr/>
                </a:tc>
                <a:tc hMerge="1">
                  <a:txBody>
                    <a:bodyPr/>
                    <a:lstStyle/>
                    <a:p>
                      <a:endParaRPr kumimoji="1" lang="ja-JP" altLang="en-US"/>
                    </a:p>
                  </a:txBody>
                  <a:tcPr/>
                </a:tc>
              </a:tr>
              <a:tr h="634514">
                <a:tc>
                  <a:txBody>
                    <a:bodyPr/>
                    <a:lstStyle/>
                    <a:p>
                      <a:pPr algn="ctr" fontAlgn="t"/>
                      <a:endParaRPr lang="ja-JP" altLang="en-US" sz="1700" b="1">
                        <a:effectLst/>
                      </a:endParaRP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B w="12700" cap="flat" cmpd="sng" algn="ctr">
                      <a:solidFill>
                        <a:srgbClr val="C0C0C0"/>
                      </a:solidFill>
                      <a:prstDash val="solid"/>
                      <a:round/>
                      <a:headEnd type="none" w="med" len="med"/>
                      <a:tailEnd type="none" w="med" len="med"/>
                    </a:lnB>
                    <a:solidFill>
                      <a:srgbClr val="E5E5E5"/>
                    </a:solidFill>
                  </a:tcPr>
                </a:tc>
                <a:tc>
                  <a:txBody>
                    <a:bodyPr/>
                    <a:lstStyle/>
                    <a:p>
                      <a:pPr algn="ctr" fontAlgn="t"/>
                      <a:r>
                        <a:rPr lang="ja-JP" altLang="en-US" sz="1700" b="1" dirty="0" smtClean="0">
                          <a:effectLst/>
                        </a:rPr>
                        <a:t>低技能労働者</a:t>
                      </a:r>
                      <a:endParaRPr lang="ja-JP" altLang="en-US" sz="1700" b="1" dirty="0">
                        <a:effectLst/>
                      </a:endParaRP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5E5E5"/>
                    </a:solidFill>
                  </a:tcPr>
                </a:tc>
                <a:tc>
                  <a:txBody>
                    <a:bodyPr/>
                    <a:lstStyle/>
                    <a:p>
                      <a:pPr algn="ctr" fontAlgn="t"/>
                      <a:r>
                        <a:rPr lang="ja-JP" altLang="en-US" sz="1700" b="1" dirty="0" smtClean="0">
                          <a:effectLst/>
                        </a:rPr>
                        <a:t>高技能労働者</a:t>
                      </a:r>
                      <a:endParaRPr lang="ja-JP" altLang="en-US" sz="1700" b="1" dirty="0">
                        <a:effectLst/>
                      </a:endParaRP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E5E5E5"/>
                    </a:solidFill>
                  </a:tcPr>
                </a:tc>
              </a:tr>
              <a:tr h="376892">
                <a:tc>
                  <a:txBody>
                    <a:bodyPr/>
                    <a:lstStyle/>
                    <a:p>
                      <a:pPr algn="l" fontAlgn="t"/>
                      <a:r>
                        <a:rPr lang="ja-JP" altLang="en-US" sz="1700" dirty="0" smtClean="0">
                          <a:effectLst/>
                        </a:rPr>
                        <a:t>①生産性</a:t>
                      </a:r>
                      <a:r>
                        <a:rPr lang="ja-JP" altLang="en-US" sz="1700" dirty="0">
                          <a:effectLst/>
                        </a:rPr>
                        <a:t>効果</a:t>
                      </a: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6F6F6"/>
                    </a:solidFill>
                  </a:tcPr>
                </a:tc>
                <a:tc>
                  <a:txBody>
                    <a:bodyPr/>
                    <a:lstStyle/>
                    <a:p>
                      <a:pPr algn="ctr" fontAlgn="t"/>
                      <a:r>
                        <a:rPr lang="mr-IN" sz="1700" b="0">
                          <a:effectLst/>
                        </a:rPr>
                        <a:t>+</a:t>
                      </a: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fontAlgn="t"/>
                      <a:r>
                        <a:rPr lang="en-US" sz="1700" b="0" dirty="0">
                          <a:effectLst/>
                        </a:rPr>
                        <a:t>No</a:t>
                      </a: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76892">
                <a:tc>
                  <a:txBody>
                    <a:bodyPr/>
                    <a:lstStyle/>
                    <a:p>
                      <a:pPr algn="l" fontAlgn="t"/>
                      <a:r>
                        <a:rPr lang="ja-JP" altLang="en-US" sz="1700" dirty="0" smtClean="0">
                          <a:effectLst/>
                        </a:rPr>
                        <a:t>②相対</a:t>
                      </a:r>
                      <a:r>
                        <a:rPr lang="ja-JP" altLang="en-US" sz="1700" dirty="0">
                          <a:effectLst/>
                        </a:rPr>
                        <a:t>価格効果</a:t>
                      </a: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6F6F6"/>
                    </a:solidFill>
                  </a:tcPr>
                </a:tc>
                <a:tc>
                  <a:txBody>
                    <a:bodyPr/>
                    <a:lstStyle/>
                    <a:p>
                      <a:pPr algn="ctr" fontAlgn="t"/>
                      <a:r>
                        <a:rPr lang="ja-JP" altLang="en-US" sz="1700" b="0">
                          <a:effectLst/>
                        </a:rPr>
                        <a:t>−</a:t>
                      </a: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fontAlgn="t"/>
                      <a:r>
                        <a:rPr lang="mr-IN" sz="1700" b="0">
                          <a:effectLst/>
                        </a:rPr>
                        <a:t>+</a:t>
                      </a: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76892">
                <a:tc>
                  <a:txBody>
                    <a:bodyPr/>
                    <a:lstStyle/>
                    <a:p>
                      <a:pPr algn="l" fontAlgn="t"/>
                      <a:r>
                        <a:rPr lang="ja-JP" altLang="en-US" sz="1700" dirty="0" smtClean="0">
                          <a:effectLst/>
                        </a:rPr>
                        <a:t>③労働</a:t>
                      </a:r>
                      <a:r>
                        <a:rPr lang="ja-JP" altLang="en-US" sz="1700" dirty="0">
                          <a:effectLst/>
                        </a:rPr>
                        <a:t>供給効果</a:t>
                      </a: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6F6F6"/>
                    </a:solidFill>
                  </a:tcPr>
                </a:tc>
                <a:tc>
                  <a:txBody>
                    <a:bodyPr/>
                    <a:lstStyle/>
                    <a:p>
                      <a:pPr algn="ctr" fontAlgn="t"/>
                      <a:r>
                        <a:rPr lang="ja-JP" altLang="en-US" sz="1700" b="0">
                          <a:effectLst/>
                        </a:rPr>
                        <a:t>−</a:t>
                      </a: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a:txBody>
                    <a:bodyPr/>
                    <a:lstStyle/>
                    <a:p>
                      <a:pPr algn="ctr" fontAlgn="t"/>
                      <a:r>
                        <a:rPr lang="mr-IN" sz="1700" b="0">
                          <a:effectLst/>
                        </a:rPr>
                        <a:t>+</a:t>
                      </a: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r>
              <a:tr h="376892">
                <a:tc gridSpan="3">
                  <a:txBody>
                    <a:bodyPr/>
                    <a:lstStyle/>
                    <a:p>
                      <a:pPr algn="l" fontAlgn="t"/>
                      <a:r>
                        <a:rPr lang="en-US" sz="1700" b="0" dirty="0" err="1">
                          <a:solidFill>
                            <a:srgbClr val="666666"/>
                          </a:solidFill>
                          <a:effectLst/>
                        </a:rPr>
                        <a:t>出所：Grossman</a:t>
                      </a:r>
                      <a:r>
                        <a:rPr lang="en-US" sz="1700" b="0" dirty="0">
                          <a:solidFill>
                            <a:srgbClr val="666666"/>
                          </a:solidFill>
                          <a:effectLst/>
                        </a:rPr>
                        <a:t> and Rossi-</a:t>
                      </a:r>
                      <a:r>
                        <a:rPr lang="en-US" sz="1700" b="0" dirty="0" err="1">
                          <a:solidFill>
                            <a:srgbClr val="666666"/>
                          </a:solidFill>
                          <a:effectLst/>
                        </a:rPr>
                        <a:t>Hansberg</a:t>
                      </a:r>
                      <a:r>
                        <a:rPr lang="en-US" sz="1700" b="0" dirty="0">
                          <a:solidFill>
                            <a:srgbClr val="666666"/>
                          </a:solidFill>
                          <a:effectLst/>
                        </a:rPr>
                        <a:t> (2008) に基づき筆者作成</a:t>
                      </a:r>
                    </a:p>
                  </a:txBody>
                  <a:tcPr marL="83489" marR="83489" marT="59635" marB="59635">
                    <a:lnL w="12700" cap="flat" cmpd="sng" algn="ctr">
                      <a:solidFill>
                        <a:srgbClr val="C0C0C0"/>
                      </a:solidFill>
                      <a:prstDash val="solid"/>
                      <a:round/>
                      <a:headEnd type="none" w="med" len="med"/>
                      <a:tailEnd type="none" w="med" len="med"/>
                    </a:lnL>
                    <a:lnR w="12700" cap="flat" cmpd="sng" algn="ctr">
                      <a:solidFill>
                        <a:srgbClr val="C0C0C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FFFFFF"/>
                    </a:solidFill>
                  </a:tcPr>
                </a:tc>
                <a:tc hMerge="1">
                  <a:txBody>
                    <a:bodyPr/>
                    <a:lstStyle/>
                    <a:p>
                      <a:endParaRPr kumimoji="1" lang="ja-JP" altLang="en-US"/>
                    </a:p>
                  </a:txBody>
                  <a:tcPr/>
                </a:tc>
                <a:tc hMerge="1">
                  <a:txBody>
                    <a:bodyPr/>
                    <a:lstStyle/>
                    <a:p>
                      <a:endParaRPr kumimoji="1" lang="ja-JP" altLang="en-US"/>
                    </a:p>
                  </a:txBody>
                  <a:tcPr/>
                </a:tc>
              </a:tr>
            </a:tbl>
          </a:graphicData>
        </a:graphic>
      </p:graphicFrame>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37</a:t>
            </a:fld>
            <a:endParaRPr kumimoji="1" lang="ja-JP" altLang="en-US"/>
          </a:p>
        </p:txBody>
      </p:sp>
      <p:sp>
        <p:nvSpPr>
          <p:cNvPr id="6" name="正方形/長方形 5"/>
          <p:cNvSpPr/>
          <p:nvPr/>
        </p:nvSpPr>
        <p:spPr>
          <a:xfrm>
            <a:off x="484584" y="1244243"/>
            <a:ext cx="7931224" cy="646331"/>
          </a:xfrm>
          <a:prstGeom prst="rect">
            <a:avLst/>
          </a:prstGeom>
        </p:spPr>
        <p:txBody>
          <a:bodyPr wrap="square">
            <a:spAutoFit/>
          </a:bodyPr>
          <a:lstStyle/>
          <a:p>
            <a:r>
              <a:rPr lang="en-US" altLang="ja-JP" dirty="0">
                <a:solidFill>
                  <a:srgbClr val="000000"/>
                </a:solidFill>
                <a:latin typeface="Yu Gothic M" charset="-128"/>
              </a:rPr>
              <a:t>Grossman, G. M., &amp; Rossi-</a:t>
            </a:r>
            <a:r>
              <a:rPr lang="en-US" altLang="ja-JP" dirty="0" err="1">
                <a:solidFill>
                  <a:srgbClr val="000000"/>
                </a:solidFill>
                <a:latin typeface="Yu Gothic M" charset="-128"/>
              </a:rPr>
              <a:t>Hansberg</a:t>
            </a:r>
            <a:r>
              <a:rPr lang="en-US" altLang="ja-JP" dirty="0">
                <a:solidFill>
                  <a:srgbClr val="000000"/>
                </a:solidFill>
                <a:latin typeface="Yu Gothic M" charset="-128"/>
              </a:rPr>
              <a:t>, E. (2008). Trading tasks: A simple theory of offshoring. </a:t>
            </a:r>
            <a:r>
              <a:rPr lang="en-US" altLang="ja-JP" i="1" dirty="0">
                <a:solidFill>
                  <a:srgbClr val="000000"/>
                </a:solidFill>
                <a:latin typeface="Yu Gothic M" charset="-128"/>
              </a:rPr>
              <a:t>The American Economic Review</a:t>
            </a:r>
            <a:r>
              <a:rPr lang="en-US" altLang="ja-JP" dirty="0">
                <a:solidFill>
                  <a:srgbClr val="000000"/>
                </a:solidFill>
                <a:latin typeface="Yu Gothic M" charset="-128"/>
              </a:rPr>
              <a:t>, 98(5), 1978-1997.</a:t>
            </a:r>
            <a:endParaRPr lang="en-US" altLang="ja-JP" b="0" i="0" dirty="0">
              <a:solidFill>
                <a:srgbClr val="000000"/>
              </a:solidFill>
              <a:effectLst/>
              <a:latin typeface="Yu Gothic M" charset="-128"/>
            </a:endParaRPr>
          </a:p>
        </p:txBody>
      </p:sp>
      <p:sp>
        <p:nvSpPr>
          <p:cNvPr id="7" name="テキスト ボックス 6"/>
          <p:cNvSpPr txBox="1"/>
          <p:nvPr/>
        </p:nvSpPr>
        <p:spPr>
          <a:xfrm>
            <a:off x="457200" y="4581128"/>
            <a:ext cx="8075280" cy="2031325"/>
          </a:xfrm>
          <a:prstGeom prst="rect">
            <a:avLst/>
          </a:prstGeom>
          <a:noFill/>
        </p:spPr>
        <p:txBody>
          <a:bodyPr wrap="square" rtlCol="0">
            <a:spAutoFit/>
          </a:bodyPr>
          <a:lstStyle/>
          <a:p>
            <a:r>
              <a:rPr lang="ja-JP" altLang="en-US" dirty="0" smtClean="0"/>
              <a:t>＜低技能労働者の賃金への影響＞</a:t>
            </a:r>
            <a:endParaRPr lang="en-US" altLang="ja-JP" dirty="0" smtClean="0"/>
          </a:p>
          <a:p>
            <a:pPr marL="342900" indent="-342900">
              <a:buFont typeface="+mj-lt"/>
              <a:buAutoNum type="arabicPeriod"/>
            </a:pPr>
            <a:r>
              <a:rPr lang="ja-JP" altLang="en-US" dirty="0" smtClean="0"/>
              <a:t>①生産性</a:t>
            </a:r>
            <a:r>
              <a:rPr lang="ja-JP" altLang="en-US" dirty="0"/>
              <a:t>効果は、海外生産により企業の生産性が高まることを通じて</a:t>
            </a:r>
            <a:r>
              <a:rPr lang="ja-JP" altLang="en-US" dirty="0" smtClean="0"/>
              <a:t>、</a:t>
            </a:r>
            <a:r>
              <a:rPr lang="ja-JP" altLang="en-US" dirty="0"/>
              <a:t>低技能労働者</a:t>
            </a:r>
            <a:r>
              <a:rPr lang="ja-JP" altLang="en-US" dirty="0" smtClean="0"/>
              <a:t>の</a:t>
            </a:r>
            <a:r>
              <a:rPr lang="ja-JP" altLang="en-US" dirty="0"/>
              <a:t>賃金を押し上げる方向で働く。</a:t>
            </a:r>
            <a:endParaRPr lang="en-US" altLang="ja-JP" dirty="0"/>
          </a:p>
          <a:p>
            <a:pPr marL="342900" indent="-342900">
              <a:buFont typeface="+mj-lt"/>
              <a:buAutoNum type="arabicPeriod"/>
            </a:pPr>
            <a:r>
              <a:rPr lang="ja-JP" altLang="en-US" dirty="0" smtClean="0"/>
              <a:t>②相対</a:t>
            </a:r>
            <a:r>
              <a:rPr lang="ja-JP" altLang="en-US" dirty="0"/>
              <a:t>価格効果</a:t>
            </a:r>
            <a:r>
              <a:rPr lang="ja-JP" altLang="en-US" dirty="0" smtClean="0"/>
              <a:t>と③労働</a:t>
            </a:r>
            <a:r>
              <a:rPr lang="ja-JP" altLang="en-US" dirty="0"/>
              <a:t>供給効果は</a:t>
            </a:r>
            <a:r>
              <a:rPr lang="ja-JP" altLang="en-US" dirty="0" smtClean="0"/>
              <a:t>、</a:t>
            </a:r>
            <a:r>
              <a:rPr lang="ja-JP" altLang="en-US" dirty="0"/>
              <a:t>低技能労働者</a:t>
            </a:r>
            <a:r>
              <a:rPr lang="ja-JP" altLang="en-US" dirty="0" smtClean="0"/>
              <a:t>の</a:t>
            </a:r>
            <a:r>
              <a:rPr lang="ja-JP" altLang="en-US" dirty="0"/>
              <a:t>賃金を押し下げる方向で働く</a:t>
            </a:r>
            <a:r>
              <a:rPr lang="ja-JP" altLang="en-US" dirty="0" smtClean="0"/>
              <a:t>。</a:t>
            </a:r>
            <a:endParaRPr lang="en-US" altLang="ja-JP" dirty="0" smtClean="0"/>
          </a:p>
          <a:p>
            <a:pPr marL="342900" indent="-342900">
              <a:buFont typeface="+mj-lt"/>
              <a:buAutoNum type="arabicPeriod"/>
            </a:pPr>
            <a:r>
              <a:rPr lang="ja-JP" altLang="en-US" dirty="0" smtClean="0"/>
              <a:t>①生産性</a:t>
            </a:r>
            <a:r>
              <a:rPr lang="ja-JP" altLang="en-US" dirty="0"/>
              <a:t>効果</a:t>
            </a:r>
            <a:r>
              <a:rPr lang="ja-JP" altLang="en-US" dirty="0" smtClean="0"/>
              <a:t>が②相対</a:t>
            </a:r>
            <a:r>
              <a:rPr lang="ja-JP" altLang="en-US" dirty="0"/>
              <a:t>価格効果</a:t>
            </a:r>
            <a:r>
              <a:rPr lang="ja-JP" altLang="en-US" dirty="0" smtClean="0"/>
              <a:t>と③労働</a:t>
            </a:r>
            <a:r>
              <a:rPr lang="ja-JP" altLang="en-US" dirty="0"/>
              <a:t>供給効果の</a:t>
            </a:r>
            <a:r>
              <a:rPr lang="en-US" altLang="ja-JP" dirty="0"/>
              <a:t>2</a:t>
            </a:r>
            <a:r>
              <a:rPr lang="ja-JP" altLang="en-US" dirty="0"/>
              <a:t>つの効果を上回れば、海外生産によって</a:t>
            </a:r>
            <a:r>
              <a:rPr lang="ja-JP" altLang="en-US" dirty="0" smtClean="0"/>
              <a:t>、</a:t>
            </a:r>
            <a:r>
              <a:rPr lang="ja-JP" altLang="en-US" dirty="0"/>
              <a:t>低技能労働者</a:t>
            </a:r>
            <a:r>
              <a:rPr lang="ja-JP" altLang="en-US" dirty="0" smtClean="0"/>
              <a:t>の</a:t>
            </a:r>
            <a:r>
              <a:rPr lang="ja-JP" altLang="en-US" dirty="0"/>
              <a:t>賃金が上昇する可能性がある。</a:t>
            </a:r>
            <a:endParaRPr kumimoji="1" lang="ja-JP" altLang="en-US" dirty="0"/>
          </a:p>
        </p:txBody>
      </p:sp>
    </p:spTree>
    <p:extLst>
      <p:ext uri="{BB962C8B-B14F-4D97-AF65-F5344CB8AC3E}">
        <p14:creationId xmlns:p14="http://schemas.microsoft.com/office/powerpoint/2010/main" val="527331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角丸四角形 18"/>
          <p:cNvSpPr/>
          <p:nvPr/>
        </p:nvSpPr>
        <p:spPr>
          <a:xfrm>
            <a:off x="4750234" y="1340768"/>
            <a:ext cx="4248472" cy="538070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角丸四角形 17"/>
          <p:cNvSpPr/>
          <p:nvPr/>
        </p:nvSpPr>
        <p:spPr>
          <a:xfrm>
            <a:off x="153074" y="1340768"/>
            <a:ext cx="4248472" cy="5380707"/>
          </a:xfrm>
          <a:prstGeom prst="round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p:cNvSpPr>
            <a:spLocks noGrp="1"/>
          </p:cNvSpPr>
          <p:nvPr>
            <p:ph type="sldNum" sz="quarter" idx="12"/>
          </p:nvPr>
        </p:nvSpPr>
        <p:spPr/>
        <p:txBody>
          <a:bodyPr/>
          <a:lstStyle/>
          <a:p>
            <a:fld id="{D2D8002D-B5B0-4BAC-B1F6-782DDCCE6D9C}" type="slidenum">
              <a:rPr kumimoji="1" lang="ja-JP" altLang="en-US" smtClean="0"/>
              <a:t>38</a:t>
            </a:fld>
            <a:endParaRPr kumimoji="1" lang="ja-JP" altLang="en-US" dirty="0"/>
          </a:p>
        </p:txBody>
      </p:sp>
      <p:sp>
        <p:nvSpPr>
          <p:cNvPr id="3" name="正方形/長方形 2"/>
          <p:cNvSpPr/>
          <p:nvPr/>
        </p:nvSpPr>
        <p:spPr>
          <a:xfrm>
            <a:off x="3419872" y="188640"/>
            <a:ext cx="230425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000" smtClean="0"/>
              <a:t>海外生産</a:t>
            </a:r>
            <a:endParaRPr kumimoji="1" lang="ja-JP" altLang="en-US" sz="4000" dirty="0"/>
          </a:p>
        </p:txBody>
      </p:sp>
      <p:sp>
        <p:nvSpPr>
          <p:cNvPr id="4" name="下矢印 3"/>
          <p:cNvSpPr/>
          <p:nvPr/>
        </p:nvSpPr>
        <p:spPr>
          <a:xfrm rot="2288345">
            <a:off x="3275856" y="1072499"/>
            <a:ext cx="288032"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23528" y="1740335"/>
            <a:ext cx="4134465" cy="523220"/>
          </a:xfrm>
          <a:prstGeom prst="rect">
            <a:avLst/>
          </a:prstGeom>
          <a:noFill/>
        </p:spPr>
        <p:txBody>
          <a:bodyPr wrap="none" rtlCol="0">
            <a:spAutoFit/>
          </a:bodyPr>
          <a:lstStyle/>
          <a:p>
            <a:r>
              <a:rPr kumimoji="1" lang="ja-JP" altLang="en-US" sz="2800" dirty="0" smtClean="0"/>
              <a:t>国内低技能労働</a:t>
            </a:r>
            <a:r>
              <a:rPr lang="ja-JP" altLang="en-US" sz="2800" dirty="0" smtClean="0"/>
              <a:t>者の置換</a:t>
            </a:r>
            <a:endParaRPr kumimoji="1" lang="ja-JP" altLang="en-US" sz="2800" dirty="0"/>
          </a:p>
        </p:txBody>
      </p:sp>
      <p:sp>
        <p:nvSpPr>
          <p:cNvPr id="6" name="下矢印 5"/>
          <p:cNvSpPr/>
          <p:nvPr/>
        </p:nvSpPr>
        <p:spPr>
          <a:xfrm>
            <a:off x="1691680" y="2263555"/>
            <a:ext cx="360040"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644034" y="2799756"/>
            <a:ext cx="3057247" cy="954107"/>
          </a:xfrm>
          <a:prstGeom prst="rect">
            <a:avLst/>
          </a:prstGeom>
          <a:noFill/>
        </p:spPr>
        <p:txBody>
          <a:bodyPr wrap="none" rtlCol="0">
            <a:spAutoFit/>
          </a:bodyPr>
          <a:lstStyle/>
          <a:p>
            <a:r>
              <a:rPr lang="ja-JP" altLang="en-US" sz="2800" dirty="0"/>
              <a:t>低技能</a:t>
            </a:r>
            <a:r>
              <a:rPr lang="ja-JP" altLang="en-US" sz="2800" dirty="0" smtClean="0"/>
              <a:t>労働者の</a:t>
            </a:r>
            <a:endParaRPr lang="en-US" altLang="ja-JP" sz="2800" dirty="0" smtClean="0"/>
          </a:p>
          <a:p>
            <a:r>
              <a:rPr lang="ja-JP" altLang="en-US" sz="2800" dirty="0" smtClean="0"/>
              <a:t>賃金低下（雇用減）</a:t>
            </a:r>
            <a:endParaRPr kumimoji="1" lang="ja-JP" altLang="en-US" sz="2800" dirty="0"/>
          </a:p>
        </p:txBody>
      </p:sp>
      <p:sp>
        <p:nvSpPr>
          <p:cNvPr id="8" name="下矢印 7"/>
          <p:cNvSpPr/>
          <p:nvPr/>
        </p:nvSpPr>
        <p:spPr>
          <a:xfrm rot="19163419">
            <a:off x="5289968" y="1072499"/>
            <a:ext cx="326919"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845040" y="1748927"/>
            <a:ext cx="3416320" cy="523220"/>
          </a:xfrm>
          <a:prstGeom prst="rect">
            <a:avLst/>
          </a:prstGeom>
          <a:noFill/>
        </p:spPr>
        <p:txBody>
          <a:bodyPr wrap="none" rtlCol="0">
            <a:spAutoFit/>
          </a:bodyPr>
          <a:lstStyle/>
          <a:p>
            <a:r>
              <a:rPr lang="ja-JP" altLang="en-US" sz="2800" smtClean="0"/>
              <a:t>海外の労働者の活用</a:t>
            </a:r>
            <a:endParaRPr kumimoji="1" lang="ja-JP" altLang="en-US" sz="2800" dirty="0"/>
          </a:p>
        </p:txBody>
      </p:sp>
      <p:sp>
        <p:nvSpPr>
          <p:cNvPr id="10" name="下矢印 9"/>
          <p:cNvSpPr/>
          <p:nvPr/>
        </p:nvSpPr>
        <p:spPr>
          <a:xfrm>
            <a:off x="6198910" y="2295700"/>
            <a:ext cx="360040"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453427" y="2799756"/>
            <a:ext cx="1745991" cy="523220"/>
          </a:xfrm>
          <a:prstGeom prst="rect">
            <a:avLst/>
          </a:prstGeom>
          <a:noFill/>
        </p:spPr>
        <p:txBody>
          <a:bodyPr wrap="none" rtlCol="0">
            <a:spAutoFit/>
          </a:bodyPr>
          <a:lstStyle/>
          <a:p>
            <a:r>
              <a:rPr kumimoji="1" lang="ja-JP" altLang="en-US" sz="2800" smtClean="0"/>
              <a:t>コスト削減</a:t>
            </a:r>
            <a:endParaRPr kumimoji="1" lang="ja-JP" altLang="en-US" sz="2800" dirty="0"/>
          </a:p>
        </p:txBody>
      </p:sp>
      <p:sp>
        <p:nvSpPr>
          <p:cNvPr id="12" name="下矢印 11"/>
          <p:cNvSpPr/>
          <p:nvPr/>
        </p:nvSpPr>
        <p:spPr>
          <a:xfrm>
            <a:off x="6262924" y="3346529"/>
            <a:ext cx="360040"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5453427" y="3881413"/>
            <a:ext cx="1980029" cy="523220"/>
          </a:xfrm>
          <a:prstGeom prst="rect">
            <a:avLst/>
          </a:prstGeom>
          <a:noFill/>
        </p:spPr>
        <p:txBody>
          <a:bodyPr wrap="none" rtlCol="0">
            <a:spAutoFit/>
          </a:bodyPr>
          <a:lstStyle/>
          <a:p>
            <a:r>
              <a:rPr lang="ja-JP" altLang="en-US" sz="2800" dirty="0" smtClean="0"/>
              <a:t>生産性上昇</a:t>
            </a:r>
            <a:endParaRPr kumimoji="1" lang="ja-JP" altLang="en-US" sz="2800" dirty="0"/>
          </a:p>
        </p:txBody>
      </p:sp>
      <p:sp>
        <p:nvSpPr>
          <p:cNvPr id="14" name="テキスト ボックス 13"/>
          <p:cNvSpPr txBox="1"/>
          <p:nvPr/>
        </p:nvSpPr>
        <p:spPr>
          <a:xfrm>
            <a:off x="5024576" y="4982797"/>
            <a:ext cx="3057247" cy="954107"/>
          </a:xfrm>
          <a:prstGeom prst="rect">
            <a:avLst/>
          </a:prstGeom>
          <a:noFill/>
        </p:spPr>
        <p:txBody>
          <a:bodyPr wrap="none" rtlCol="0">
            <a:spAutoFit/>
          </a:bodyPr>
          <a:lstStyle/>
          <a:p>
            <a:r>
              <a:rPr lang="ja-JP" altLang="en-US" sz="2800" dirty="0"/>
              <a:t>低技能</a:t>
            </a:r>
            <a:r>
              <a:rPr lang="ja-JP" altLang="en-US" sz="2800" dirty="0" smtClean="0"/>
              <a:t>労働者の</a:t>
            </a:r>
            <a:endParaRPr lang="en-US" altLang="ja-JP" sz="2800" dirty="0" smtClean="0"/>
          </a:p>
          <a:p>
            <a:r>
              <a:rPr lang="ja-JP" altLang="en-US" sz="2800" dirty="0" smtClean="0"/>
              <a:t>賃金上昇（雇用増）</a:t>
            </a:r>
            <a:endParaRPr kumimoji="1" lang="ja-JP" altLang="en-US" sz="2800" dirty="0"/>
          </a:p>
        </p:txBody>
      </p:sp>
      <p:sp>
        <p:nvSpPr>
          <p:cNvPr id="15" name="下矢印 14"/>
          <p:cNvSpPr/>
          <p:nvPr/>
        </p:nvSpPr>
        <p:spPr>
          <a:xfrm>
            <a:off x="6257244" y="4422382"/>
            <a:ext cx="360040"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323528" y="5756185"/>
            <a:ext cx="3934281" cy="1200329"/>
          </a:xfrm>
          <a:prstGeom prst="rect">
            <a:avLst/>
          </a:prstGeom>
        </p:spPr>
        <p:txBody>
          <a:bodyPr wrap="square">
            <a:spAutoFit/>
          </a:bodyPr>
          <a:lstStyle/>
          <a:p>
            <a:r>
              <a:rPr lang="en-US" altLang="ja-JP" b="1" dirty="0" err="1"/>
              <a:t>Feenstra</a:t>
            </a:r>
            <a:r>
              <a:rPr lang="en-US" altLang="ja-JP" b="1" dirty="0"/>
              <a:t> and Hanson (1997</a:t>
            </a:r>
            <a:r>
              <a:rPr lang="en-US" altLang="ja-JP" b="1" dirty="0" smtClean="0"/>
              <a:t>)</a:t>
            </a:r>
          </a:p>
          <a:p>
            <a:r>
              <a:rPr lang="en-US" altLang="ja-JP" b="1" dirty="0"/>
              <a:t>Grossman and Rossi-</a:t>
            </a:r>
            <a:r>
              <a:rPr lang="en-US" altLang="ja-JP" b="1" dirty="0" err="1"/>
              <a:t>Hansberg</a:t>
            </a:r>
            <a:r>
              <a:rPr lang="en-US" altLang="ja-JP" b="1" dirty="0"/>
              <a:t> (2008)</a:t>
            </a:r>
          </a:p>
          <a:p>
            <a:r>
              <a:rPr lang="ja-JP" altLang="en-US" b="1" dirty="0" smtClean="0"/>
              <a:t>「相対価格効果」「労働供給効果」</a:t>
            </a:r>
            <a:endParaRPr lang="en-US" altLang="ja-JP" b="1" dirty="0"/>
          </a:p>
          <a:p>
            <a:endParaRPr lang="ja-JP" altLang="en-US" dirty="0"/>
          </a:p>
        </p:txBody>
      </p:sp>
      <p:sp>
        <p:nvSpPr>
          <p:cNvPr id="17" name="正方形/長方形 16"/>
          <p:cNvSpPr/>
          <p:nvPr/>
        </p:nvSpPr>
        <p:spPr>
          <a:xfrm>
            <a:off x="5024576" y="6103323"/>
            <a:ext cx="3734099" cy="646331"/>
          </a:xfrm>
          <a:prstGeom prst="rect">
            <a:avLst/>
          </a:prstGeom>
        </p:spPr>
        <p:txBody>
          <a:bodyPr wrap="none">
            <a:spAutoFit/>
          </a:bodyPr>
          <a:lstStyle/>
          <a:p>
            <a:r>
              <a:rPr lang="en-US" altLang="ja-JP" b="1" dirty="0"/>
              <a:t>Grossman and Rossi-</a:t>
            </a:r>
            <a:r>
              <a:rPr lang="en-US" altLang="ja-JP" b="1" dirty="0" err="1"/>
              <a:t>Hansberg</a:t>
            </a:r>
            <a:r>
              <a:rPr lang="en-US" altLang="ja-JP" b="1" dirty="0"/>
              <a:t> (2008</a:t>
            </a:r>
            <a:r>
              <a:rPr lang="en-US" altLang="ja-JP" b="1" dirty="0" smtClean="0"/>
              <a:t>)</a:t>
            </a:r>
            <a:endParaRPr lang="en-US" altLang="ja-JP" b="1" dirty="0"/>
          </a:p>
          <a:p>
            <a:r>
              <a:rPr lang="ja-JP" altLang="en-US" b="1" dirty="0" smtClean="0"/>
              <a:t>「生産性効果」</a:t>
            </a:r>
            <a:endParaRPr lang="en-US" altLang="ja-JP" b="1" dirty="0" smtClean="0"/>
          </a:p>
        </p:txBody>
      </p:sp>
    </p:spTree>
    <p:extLst>
      <p:ext uri="{BB962C8B-B14F-4D97-AF65-F5344CB8AC3E}">
        <p14:creationId xmlns:p14="http://schemas.microsoft.com/office/powerpoint/2010/main" val="368215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海外生産と賃金＜実証＞</a:t>
            </a:r>
            <a:endParaRPr kumimoji="1" lang="ja-JP" altLang="en-US" dirty="0"/>
          </a:p>
        </p:txBody>
      </p:sp>
      <p:sp>
        <p:nvSpPr>
          <p:cNvPr id="3" name="コンテンツ プレースホルダー 2"/>
          <p:cNvSpPr>
            <a:spLocks noGrp="1"/>
          </p:cNvSpPr>
          <p:nvPr>
            <p:ph idx="1"/>
          </p:nvPr>
        </p:nvSpPr>
        <p:spPr/>
        <p:txBody>
          <a:bodyPr>
            <a:normAutofit fontScale="70000" lnSpcReduction="20000"/>
          </a:bodyPr>
          <a:lstStyle/>
          <a:p>
            <a:pPr marL="514350" indent="-514350">
              <a:buFont typeface="+mj-lt"/>
              <a:buAutoNum type="alphaLcPeriod"/>
            </a:pPr>
            <a:r>
              <a:rPr lang="en-US" altLang="ja-JP" dirty="0" err="1"/>
              <a:t>Hummels</a:t>
            </a:r>
            <a:r>
              <a:rPr lang="en-US" altLang="ja-JP" dirty="0"/>
              <a:t>, D., </a:t>
            </a:r>
            <a:r>
              <a:rPr lang="en-US" altLang="ja-JP" dirty="0" err="1"/>
              <a:t>Jørgensen</a:t>
            </a:r>
            <a:r>
              <a:rPr lang="en-US" altLang="ja-JP" dirty="0"/>
              <a:t>, R., Munch, J., &amp; Xiang, C. (2014). The wage effects of offshoring: Evidence from Danish matched worker-firm data. </a:t>
            </a:r>
            <a:r>
              <a:rPr lang="en-US" altLang="ja-JP" i="1" dirty="0"/>
              <a:t>The American Economic Review</a:t>
            </a:r>
            <a:r>
              <a:rPr lang="en-US" altLang="ja-JP" dirty="0"/>
              <a:t>, 104(6), 1597-1629</a:t>
            </a:r>
            <a:r>
              <a:rPr lang="en-US" altLang="ja-JP" dirty="0" smtClean="0"/>
              <a:t>.</a:t>
            </a:r>
          </a:p>
          <a:p>
            <a:pPr marL="971550" lvl="1" indent="-514350">
              <a:buFont typeface="+mj-lt"/>
              <a:buAutoNum type="arabicPeriod"/>
            </a:pPr>
            <a:r>
              <a:rPr lang="ja-JP" altLang="en-US" dirty="0"/>
              <a:t>海外生産により、高技能労働者の賃金が上昇した一方で、低技能労働者の賃金は</a:t>
            </a:r>
            <a:r>
              <a:rPr lang="ja-JP" altLang="en-US" dirty="0" smtClean="0"/>
              <a:t>下落。</a:t>
            </a:r>
            <a:endParaRPr lang="en-US" altLang="ja-JP" dirty="0" smtClean="0"/>
          </a:p>
          <a:p>
            <a:pPr marL="971550" lvl="1" indent="-514350">
              <a:buFont typeface="+mj-lt"/>
              <a:buAutoNum type="arabicPeriod"/>
            </a:pPr>
            <a:r>
              <a:rPr lang="ja-JP" altLang="en-US" dirty="0" smtClean="0"/>
              <a:t>輸出</a:t>
            </a:r>
            <a:r>
              <a:rPr lang="ja-JP" altLang="en-US" dirty="0"/>
              <a:t>により、高技能労働者の賃金のみならず、低技能労働者の賃金が</a:t>
            </a:r>
            <a:r>
              <a:rPr lang="ja-JP" altLang="en-US" dirty="0" smtClean="0"/>
              <a:t>上昇。</a:t>
            </a:r>
            <a:endParaRPr lang="en-US" altLang="ja-JP" dirty="0" smtClean="0"/>
          </a:p>
          <a:p>
            <a:pPr marL="971550" lvl="1" indent="-514350">
              <a:buFont typeface="+mj-lt"/>
              <a:buAutoNum type="arabicPeriod"/>
            </a:pPr>
            <a:r>
              <a:rPr lang="ja-JP" altLang="en-US" dirty="0"/>
              <a:t>低技能労働者の場合、海外生産の賃金弾力性は約</a:t>
            </a:r>
            <a:r>
              <a:rPr lang="en-US" altLang="ja-JP" dirty="0"/>
              <a:t>-0.022</a:t>
            </a:r>
            <a:r>
              <a:rPr lang="ja-JP" altLang="en-US" dirty="0"/>
              <a:t>、輸出の賃金弾力性は約</a:t>
            </a:r>
            <a:r>
              <a:rPr lang="en-US" altLang="ja-JP" dirty="0"/>
              <a:t>+0.05</a:t>
            </a:r>
          </a:p>
          <a:p>
            <a:pPr marL="514350" indent="-514350">
              <a:buFont typeface="+mj-lt"/>
              <a:buAutoNum type="alphaLcPeriod"/>
            </a:pPr>
            <a:r>
              <a:rPr lang="en-US" altLang="ja-JP" dirty="0" err="1" smtClean="0"/>
              <a:t>Endoh</a:t>
            </a:r>
            <a:r>
              <a:rPr lang="en-US" altLang="ja-JP" dirty="0"/>
              <a:t>, M. (2016). </a:t>
            </a:r>
            <a:r>
              <a:rPr lang="en-US" altLang="ja-JP" i="1" dirty="0"/>
              <a:t>The Effect of Offshoring on Skill Premiums: Evidence from Japanese Matched Worker-Firm Data</a:t>
            </a:r>
            <a:r>
              <a:rPr lang="en-US" altLang="ja-JP" dirty="0"/>
              <a:t> (No. 2016-005). Institute for Economics Studies, Keio University</a:t>
            </a:r>
            <a:r>
              <a:rPr lang="en-US" altLang="ja-JP" dirty="0" smtClean="0"/>
              <a:t>.</a:t>
            </a:r>
          </a:p>
          <a:p>
            <a:pPr marL="914400" lvl="1" indent="-514350">
              <a:buFont typeface="+mj-lt"/>
              <a:buAutoNum type="arabicPeriod"/>
            </a:pPr>
            <a:r>
              <a:rPr lang="ja-JP" altLang="en-US" dirty="0"/>
              <a:t>操作変数法を用いて</a:t>
            </a:r>
            <a:r>
              <a:rPr lang="ja-JP" altLang="en-US" dirty="0" smtClean="0"/>
              <a:t>、海外</a:t>
            </a:r>
            <a:r>
              <a:rPr lang="ja-JP" altLang="en-US" dirty="0"/>
              <a:t>生産と輸出が日本の労働者の賃金に統計的に有為な影響を与えていることを明らかにしている</a:t>
            </a:r>
            <a:r>
              <a:rPr lang="ja-JP" altLang="en-US" dirty="0" smtClean="0"/>
              <a:t>。</a:t>
            </a:r>
            <a:endParaRPr lang="en-US" altLang="ja-JP" dirty="0" smtClean="0"/>
          </a:p>
          <a:p>
            <a:pPr marL="914400" lvl="1" indent="-514350">
              <a:buFont typeface="+mj-lt"/>
              <a:buAutoNum type="arabicPeriod"/>
            </a:pPr>
            <a:r>
              <a:rPr lang="ja-JP" altLang="en-US" dirty="0" smtClean="0"/>
              <a:t>分析</a:t>
            </a:r>
            <a:r>
              <a:rPr lang="ja-JP" altLang="en-US" dirty="0"/>
              <a:t>結果によれば、海外生産は日本の労働者の賃金に正の影響を与えている。</a:t>
            </a:r>
            <a:endParaRPr lang="en-US" altLang="ja-JP"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39</a:t>
            </a:fld>
            <a:endParaRPr kumimoji="1" lang="ja-JP" altLang="en-US"/>
          </a:p>
        </p:txBody>
      </p:sp>
    </p:spTree>
    <p:extLst>
      <p:ext uri="{BB962C8B-B14F-4D97-AF65-F5344CB8AC3E}">
        <p14:creationId xmlns:p14="http://schemas.microsoft.com/office/powerpoint/2010/main" val="567293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職種内の賃金不平等拡大</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a:t>
            </a:fld>
            <a:endParaRPr kumimoji="1" lang="ja-JP" alt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268760"/>
            <a:ext cx="5511729" cy="400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テキスト ボックス 4"/>
          <p:cNvSpPr txBox="1"/>
          <p:nvPr/>
        </p:nvSpPr>
        <p:spPr>
          <a:xfrm>
            <a:off x="358362" y="5260346"/>
            <a:ext cx="8136904" cy="369332"/>
          </a:xfrm>
          <a:prstGeom prst="rect">
            <a:avLst/>
          </a:prstGeom>
          <a:noFill/>
        </p:spPr>
        <p:txBody>
          <a:bodyPr wrap="square" rtlCol="0">
            <a:spAutoFit/>
          </a:bodyPr>
          <a:lstStyle/>
          <a:p>
            <a:r>
              <a:rPr kumimoji="1" lang="ja-JP" altLang="en-US" dirty="0" smtClean="0"/>
              <a:t>ブラジルの賃金の不平等（分散）の拡大は、同じ職種内でほとんど起こっている。</a:t>
            </a:r>
            <a:endParaRPr kumimoji="1" lang="ja-JP" altLang="en-US" dirty="0"/>
          </a:p>
        </p:txBody>
      </p:sp>
      <p:sp>
        <p:nvSpPr>
          <p:cNvPr id="6" name="正方形/長方形 5"/>
          <p:cNvSpPr/>
          <p:nvPr/>
        </p:nvSpPr>
        <p:spPr>
          <a:xfrm>
            <a:off x="107504" y="5733256"/>
            <a:ext cx="8712968" cy="646331"/>
          </a:xfrm>
          <a:prstGeom prst="rect">
            <a:avLst/>
          </a:prstGeom>
        </p:spPr>
        <p:txBody>
          <a:bodyPr wrap="square">
            <a:spAutoFit/>
          </a:bodyPr>
          <a:lstStyle/>
          <a:p>
            <a:r>
              <a:rPr lang="en-US" altLang="ja-JP" dirty="0" err="1"/>
              <a:t>Helpman</a:t>
            </a:r>
            <a:r>
              <a:rPr lang="en-US" altLang="ja-JP" dirty="0"/>
              <a:t>, Elhanan, Oleg </a:t>
            </a:r>
            <a:r>
              <a:rPr lang="en-US" altLang="ja-JP" dirty="0" err="1"/>
              <a:t>Itskhoki</a:t>
            </a:r>
            <a:r>
              <a:rPr lang="en-US" altLang="ja-JP" dirty="0"/>
              <a:t>, Marc-Andreas </a:t>
            </a:r>
            <a:r>
              <a:rPr lang="en-US" altLang="ja-JP" dirty="0" err="1"/>
              <a:t>Muendler</a:t>
            </a:r>
            <a:r>
              <a:rPr lang="en-US" altLang="ja-JP" dirty="0"/>
              <a:t>, and Stephen J. Redding. (2012) “Trade and Inequality: From Theory to Estimation,” </a:t>
            </a:r>
            <a:r>
              <a:rPr lang="en-US" altLang="ja-JP" i="1" dirty="0"/>
              <a:t>NBER Working Paper</a:t>
            </a:r>
            <a:r>
              <a:rPr lang="en-US" altLang="ja-JP" dirty="0"/>
              <a:t>, No. 17991.</a:t>
            </a:r>
            <a:endParaRPr lang="ja-JP" altLang="ja-JP" dirty="0"/>
          </a:p>
        </p:txBody>
      </p:sp>
      <p:sp>
        <p:nvSpPr>
          <p:cNvPr id="7" name="テキスト ボックス 6"/>
          <p:cNvSpPr txBox="1"/>
          <p:nvPr/>
        </p:nvSpPr>
        <p:spPr>
          <a:xfrm>
            <a:off x="6372200" y="2902213"/>
            <a:ext cx="877163" cy="369332"/>
          </a:xfrm>
          <a:prstGeom prst="rect">
            <a:avLst/>
          </a:prstGeom>
          <a:noFill/>
        </p:spPr>
        <p:txBody>
          <a:bodyPr wrap="none" rtlCol="0">
            <a:spAutoFit/>
          </a:bodyPr>
          <a:lstStyle/>
          <a:p>
            <a:r>
              <a:rPr kumimoji="1" lang="ja-JP" altLang="en-US" dirty="0" smtClean="0"/>
              <a:t>職種内</a:t>
            </a:r>
            <a:endParaRPr kumimoji="1" lang="ja-JP" altLang="en-US" dirty="0"/>
          </a:p>
        </p:txBody>
      </p:sp>
      <p:sp>
        <p:nvSpPr>
          <p:cNvPr id="9" name="テキスト ボックス 8"/>
          <p:cNvSpPr txBox="1"/>
          <p:nvPr/>
        </p:nvSpPr>
        <p:spPr>
          <a:xfrm>
            <a:off x="6524599" y="3789040"/>
            <a:ext cx="877163" cy="369332"/>
          </a:xfrm>
          <a:prstGeom prst="rect">
            <a:avLst/>
          </a:prstGeom>
          <a:noFill/>
        </p:spPr>
        <p:txBody>
          <a:bodyPr wrap="none" rtlCol="0">
            <a:spAutoFit/>
          </a:bodyPr>
          <a:lstStyle/>
          <a:p>
            <a:r>
              <a:rPr kumimoji="1" lang="ja-JP" altLang="en-US" dirty="0" smtClean="0"/>
              <a:t>職種間</a:t>
            </a:r>
            <a:endParaRPr kumimoji="1" lang="ja-JP" altLang="en-US" dirty="0"/>
          </a:p>
        </p:txBody>
      </p:sp>
      <p:sp>
        <p:nvSpPr>
          <p:cNvPr id="10" name="テキスト ボックス 9"/>
          <p:cNvSpPr txBox="1"/>
          <p:nvPr/>
        </p:nvSpPr>
        <p:spPr>
          <a:xfrm>
            <a:off x="6372200" y="2564904"/>
            <a:ext cx="646331" cy="369332"/>
          </a:xfrm>
          <a:prstGeom prst="rect">
            <a:avLst/>
          </a:prstGeom>
          <a:noFill/>
        </p:spPr>
        <p:txBody>
          <a:bodyPr wrap="none" rtlCol="0">
            <a:spAutoFit/>
          </a:bodyPr>
          <a:lstStyle/>
          <a:p>
            <a:r>
              <a:rPr kumimoji="1" lang="ja-JP" altLang="en-US" dirty="0" smtClean="0"/>
              <a:t>全体</a:t>
            </a:r>
            <a:endParaRPr kumimoji="1" lang="ja-JP" altLang="en-US" dirty="0"/>
          </a:p>
        </p:txBody>
      </p:sp>
      <p:sp>
        <p:nvSpPr>
          <p:cNvPr id="11" name="テキスト ボックス 10"/>
          <p:cNvSpPr txBox="1"/>
          <p:nvPr/>
        </p:nvSpPr>
        <p:spPr>
          <a:xfrm>
            <a:off x="1475656" y="4524617"/>
            <a:ext cx="652743" cy="369332"/>
          </a:xfrm>
          <a:prstGeom prst="rect">
            <a:avLst/>
          </a:prstGeom>
          <a:noFill/>
        </p:spPr>
        <p:txBody>
          <a:bodyPr wrap="none" rtlCol="0">
            <a:spAutoFit/>
          </a:bodyPr>
          <a:lstStyle/>
          <a:p>
            <a:r>
              <a:rPr kumimoji="1" lang="en-US" altLang="ja-JP" dirty="0" smtClean="0"/>
              <a:t>1986</a:t>
            </a:r>
            <a:endParaRPr kumimoji="1" lang="ja-JP" altLang="en-US" dirty="0"/>
          </a:p>
        </p:txBody>
      </p:sp>
      <p:sp>
        <p:nvSpPr>
          <p:cNvPr id="12" name="テキスト ボックス 11"/>
          <p:cNvSpPr txBox="1"/>
          <p:nvPr/>
        </p:nvSpPr>
        <p:spPr>
          <a:xfrm>
            <a:off x="6484409" y="4520508"/>
            <a:ext cx="652743" cy="369332"/>
          </a:xfrm>
          <a:prstGeom prst="rect">
            <a:avLst/>
          </a:prstGeom>
          <a:noFill/>
        </p:spPr>
        <p:txBody>
          <a:bodyPr wrap="none" rtlCol="0">
            <a:spAutoFit/>
          </a:bodyPr>
          <a:lstStyle/>
          <a:p>
            <a:r>
              <a:rPr kumimoji="1" lang="en-US" altLang="ja-JP" dirty="0" smtClean="0"/>
              <a:t>1998</a:t>
            </a:r>
            <a:endParaRPr kumimoji="1" lang="ja-JP" altLang="en-US" dirty="0"/>
          </a:p>
        </p:txBody>
      </p:sp>
      <p:sp>
        <p:nvSpPr>
          <p:cNvPr id="8" name="正方形/長方形 7"/>
          <p:cNvSpPr/>
          <p:nvPr/>
        </p:nvSpPr>
        <p:spPr>
          <a:xfrm>
            <a:off x="6945371" y="44624"/>
            <a:ext cx="2216056" cy="369332"/>
          </a:xfrm>
          <a:prstGeom prst="rect">
            <a:avLst/>
          </a:prstGeom>
        </p:spPr>
        <p:txBody>
          <a:bodyPr wrap="none">
            <a:spAutoFit/>
          </a:bodyPr>
          <a:lstStyle/>
          <a:p>
            <a:r>
              <a:rPr lang="en-US" altLang="ja-JP" dirty="0" err="1"/>
              <a:t>Helpman</a:t>
            </a:r>
            <a:r>
              <a:rPr lang="en-US" altLang="ja-JP" dirty="0"/>
              <a:t> et al. (2012)</a:t>
            </a:r>
            <a:endParaRPr lang="ja-JP" altLang="en-US" dirty="0"/>
          </a:p>
        </p:txBody>
      </p:sp>
    </p:spTree>
    <p:extLst>
      <p:ext uri="{BB962C8B-B14F-4D97-AF65-F5344CB8AC3E}">
        <p14:creationId xmlns:p14="http://schemas.microsoft.com/office/powerpoint/2010/main" val="15659159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err="1" smtClean="0"/>
              <a:t>Hummels</a:t>
            </a:r>
            <a:r>
              <a:rPr lang="en-US" altLang="ja-JP" sz="3600" dirty="0" smtClean="0"/>
              <a:t> et al. (2014) </a:t>
            </a:r>
            <a:r>
              <a:rPr lang="ja-JP" altLang="en-US" sz="3600" dirty="0" smtClean="0"/>
              <a:t>の実証戦略①</a:t>
            </a:r>
            <a:endParaRPr kumimoji="1" lang="ja-JP" altLang="en-US" sz="36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40</a:t>
            </a:fld>
            <a:endParaRPr kumimoji="1" lang="ja-JP" altLang="en-US"/>
          </a:p>
        </p:txBody>
      </p:sp>
      <p:pic>
        <p:nvPicPr>
          <p:cNvPr id="6" name="図 5"/>
          <p:cNvPicPr>
            <a:picLocks noChangeAspect="1"/>
          </p:cNvPicPr>
          <p:nvPr/>
        </p:nvPicPr>
        <p:blipFill>
          <a:blip r:embed="rId2"/>
          <a:stretch>
            <a:fillRect/>
          </a:stretch>
        </p:blipFill>
        <p:spPr>
          <a:xfrm>
            <a:off x="1043608" y="1979357"/>
            <a:ext cx="3441700" cy="787400"/>
          </a:xfrm>
          <a:prstGeom prst="rect">
            <a:avLst/>
          </a:prstGeom>
        </p:spPr>
      </p:pic>
      <p:sp>
        <p:nvSpPr>
          <p:cNvPr id="7" name="テキスト ボックス 6"/>
          <p:cNvSpPr txBox="1"/>
          <p:nvPr/>
        </p:nvSpPr>
        <p:spPr>
          <a:xfrm>
            <a:off x="428620" y="1417638"/>
            <a:ext cx="3816424" cy="523220"/>
          </a:xfrm>
          <a:prstGeom prst="rect">
            <a:avLst/>
          </a:prstGeom>
          <a:noFill/>
          <a:ln>
            <a:solidFill>
              <a:schemeClr val="accent1">
                <a:shade val="50000"/>
              </a:schemeClr>
            </a:solidFill>
          </a:ln>
        </p:spPr>
        <p:txBody>
          <a:bodyPr wrap="square" rtlCol="0">
            <a:spAutoFit/>
          </a:bodyPr>
          <a:lstStyle/>
          <a:p>
            <a:r>
              <a:rPr kumimoji="1" lang="ja-JP" altLang="en-US" sz="2800" dirty="0" smtClean="0"/>
              <a:t>生産関数（企業</a:t>
            </a:r>
            <a:r>
              <a:rPr kumimoji="1" lang="en-US" altLang="ja-JP" sz="2800" dirty="0" smtClean="0"/>
              <a:t>j</a:t>
            </a:r>
            <a:r>
              <a:rPr kumimoji="1" lang="ja-JP" altLang="en-US" sz="2800" dirty="0" smtClean="0"/>
              <a:t>、年</a:t>
            </a:r>
            <a:r>
              <a:rPr kumimoji="1" lang="en-US" altLang="ja-JP" sz="2800" dirty="0" smtClean="0"/>
              <a:t>t</a:t>
            </a:r>
            <a:r>
              <a:rPr kumimoji="1" lang="ja-JP" altLang="en-US" sz="2800" dirty="0" smtClean="0"/>
              <a:t>）</a:t>
            </a:r>
            <a:endParaRPr kumimoji="1" lang="ja-JP" altLang="en-US" sz="2800" dirty="0"/>
          </a:p>
        </p:txBody>
      </p:sp>
      <p:sp>
        <p:nvSpPr>
          <p:cNvPr id="8" name="テキスト ボックス 7"/>
          <p:cNvSpPr txBox="1"/>
          <p:nvPr/>
        </p:nvSpPr>
        <p:spPr>
          <a:xfrm>
            <a:off x="1475656" y="2959144"/>
            <a:ext cx="877163" cy="369332"/>
          </a:xfrm>
          <a:prstGeom prst="rect">
            <a:avLst/>
          </a:prstGeom>
          <a:noFill/>
        </p:spPr>
        <p:txBody>
          <a:bodyPr wrap="none" rtlCol="0">
            <a:spAutoFit/>
          </a:bodyPr>
          <a:lstStyle/>
          <a:p>
            <a:r>
              <a:rPr kumimoji="1" lang="ja-JP" altLang="en-US" smtClean="0"/>
              <a:t>生産性</a:t>
            </a:r>
            <a:endParaRPr kumimoji="1" lang="ja-JP" altLang="en-US"/>
          </a:p>
        </p:txBody>
      </p:sp>
      <p:sp>
        <p:nvSpPr>
          <p:cNvPr id="9" name="テキスト ボックス 8"/>
          <p:cNvSpPr txBox="1"/>
          <p:nvPr/>
        </p:nvSpPr>
        <p:spPr>
          <a:xfrm>
            <a:off x="2357931" y="2975335"/>
            <a:ext cx="646331" cy="369332"/>
          </a:xfrm>
          <a:prstGeom prst="rect">
            <a:avLst/>
          </a:prstGeom>
          <a:noFill/>
        </p:spPr>
        <p:txBody>
          <a:bodyPr wrap="none" rtlCol="0">
            <a:spAutoFit/>
          </a:bodyPr>
          <a:lstStyle/>
          <a:p>
            <a:r>
              <a:rPr lang="ja-JP" altLang="en-US" smtClean="0"/>
              <a:t>資本</a:t>
            </a:r>
            <a:endParaRPr kumimoji="1" lang="ja-JP" altLang="en-US"/>
          </a:p>
        </p:txBody>
      </p:sp>
      <p:sp>
        <p:nvSpPr>
          <p:cNvPr id="10" name="テキスト ボックス 9"/>
          <p:cNvSpPr txBox="1"/>
          <p:nvPr/>
        </p:nvSpPr>
        <p:spPr>
          <a:xfrm>
            <a:off x="3004262" y="2975335"/>
            <a:ext cx="1569660" cy="369332"/>
          </a:xfrm>
          <a:prstGeom prst="rect">
            <a:avLst/>
          </a:prstGeom>
          <a:noFill/>
        </p:spPr>
        <p:txBody>
          <a:bodyPr wrap="none" rtlCol="0">
            <a:spAutoFit/>
          </a:bodyPr>
          <a:lstStyle/>
          <a:p>
            <a:r>
              <a:rPr lang="ja-JP" altLang="en-US" dirty="0" smtClean="0"/>
              <a:t>高技能労働者</a:t>
            </a:r>
            <a:endParaRPr kumimoji="1" lang="ja-JP" altLang="en-US" dirty="0"/>
          </a:p>
        </p:txBody>
      </p:sp>
      <p:sp>
        <p:nvSpPr>
          <p:cNvPr id="11" name="テキスト ボックス 10"/>
          <p:cNvSpPr txBox="1"/>
          <p:nvPr/>
        </p:nvSpPr>
        <p:spPr>
          <a:xfrm>
            <a:off x="4522684" y="2951988"/>
            <a:ext cx="877163" cy="369332"/>
          </a:xfrm>
          <a:prstGeom prst="rect">
            <a:avLst/>
          </a:prstGeom>
          <a:noFill/>
        </p:spPr>
        <p:txBody>
          <a:bodyPr wrap="none" rtlCol="0">
            <a:spAutoFit/>
          </a:bodyPr>
          <a:lstStyle/>
          <a:p>
            <a:r>
              <a:rPr lang="ja-JP" altLang="en-US" smtClean="0"/>
              <a:t>合成財</a:t>
            </a:r>
            <a:endParaRPr kumimoji="1" lang="ja-JP" altLang="en-US" dirty="0"/>
          </a:p>
        </p:txBody>
      </p:sp>
      <p:cxnSp>
        <p:nvCxnSpPr>
          <p:cNvPr id="13" name="直線矢印コネクタ 12"/>
          <p:cNvCxnSpPr>
            <a:stCxn id="8" idx="0"/>
          </p:cNvCxnSpPr>
          <p:nvPr/>
        </p:nvCxnSpPr>
        <p:spPr>
          <a:xfrm flipV="1">
            <a:off x="1914238" y="2564904"/>
            <a:ext cx="209490" cy="3942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flipV="1">
            <a:off x="2562310" y="2618970"/>
            <a:ext cx="29751" cy="3539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flipV="1">
            <a:off x="3105617" y="2598282"/>
            <a:ext cx="463768" cy="4295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H="1" flipV="1">
            <a:off x="3795462" y="2564904"/>
            <a:ext cx="1298129" cy="46296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21" name="図 20"/>
          <p:cNvPicPr>
            <a:picLocks noChangeAspect="1"/>
          </p:cNvPicPr>
          <p:nvPr/>
        </p:nvPicPr>
        <p:blipFill>
          <a:blip r:embed="rId3"/>
          <a:stretch>
            <a:fillRect/>
          </a:stretch>
        </p:blipFill>
        <p:spPr>
          <a:xfrm>
            <a:off x="1168285" y="3472670"/>
            <a:ext cx="5680843" cy="904297"/>
          </a:xfrm>
          <a:prstGeom prst="rect">
            <a:avLst/>
          </a:prstGeom>
        </p:spPr>
      </p:pic>
      <p:sp>
        <p:nvSpPr>
          <p:cNvPr id="22" name="テキスト ボックス 21"/>
          <p:cNvSpPr txBox="1"/>
          <p:nvPr/>
        </p:nvSpPr>
        <p:spPr>
          <a:xfrm>
            <a:off x="175031" y="3794289"/>
            <a:ext cx="877163" cy="369332"/>
          </a:xfrm>
          <a:prstGeom prst="rect">
            <a:avLst/>
          </a:prstGeom>
          <a:noFill/>
        </p:spPr>
        <p:txBody>
          <a:bodyPr wrap="none" rtlCol="0">
            <a:spAutoFit/>
          </a:bodyPr>
          <a:lstStyle/>
          <a:p>
            <a:r>
              <a:rPr lang="ja-JP" altLang="en-US" dirty="0" smtClean="0"/>
              <a:t>合成財</a:t>
            </a:r>
            <a:endParaRPr kumimoji="1" lang="ja-JP" altLang="en-US" dirty="0"/>
          </a:p>
        </p:txBody>
      </p:sp>
      <p:sp>
        <p:nvSpPr>
          <p:cNvPr id="23" name="テキスト ボックス 22"/>
          <p:cNvSpPr txBox="1"/>
          <p:nvPr/>
        </p:nvSpPr>
        <p:spPr>
          <a:xfrm>
            <a:off x="1434602" y="4577063"/>
            <a:ext cx="1569660" cy="369332"/>
          </a:xfrm>
          <a:prstGeom prst="rect">
            <a:avLst/>
          </a:prstGeom>
          <a:noFill/>
        </p:spPr>
        <p:txBody>
          <a:bodyPr wrap="none" rtlCol="0">
            <a:spAutoFit/>
          </a:bodyPr>
          <a:lstStyle/>
          <a:p>
            <a:r>
              <a:rPr lang="ja-JP" altLang="en-US" dirty="0" smtClean="0"/>
              <a:t>低技能労働者</a:t>
            </a:r>
            <a:endParaRPr kumimoji="1" lang="ja-JP" altLang="en-US" dirty="0"/>
          </a:p>
        </p:txBody>
      </p:sp>
      <p:cxnSp>
        <p:nvCxnSpPr>
          <p:cNvPr id="24" name="直線矢印コネクタ 23"/>
          <p:cNvCxnSpPr/>
          <p:nvPr/>
        </p:nvCxnSpPr>
        <p:spPr>
          <a:xfrm flipV="1">
            <a:off x="2387109" y="4184749"/>
            <a:ext cx="29751" cy="3539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p:cNvSpPr txBox="1"/>
          <p:nvPr/>
        </p:nvSpPr>
        <p:spPr>
          <a:xfrm>
            <a:off x="3078604" y="4577063"/>
            <a:ext cx="877163" cy="369332"/>
          </a:xfrm>
          <a:prstGeom prst="rect">
            <a:avLst/>
          </a:prstGeom>
          <a:noFill/>
        </p:spPr>
        <p:txBody>
          <a:bodyPr wrap="none" rtlCol="0">
            <a:spAutoFit/>
          </a:bodyPr>
          <a:lstStyle/>
          <a:p>
            <a:r>
              <a:rPr lang="ja-JP" altLang="en-US" dirty="0" smtClean="0"/>
              <a:t>輸入財</a:t>
            </a:r>
            <a:endParaRPr kumimoji="1" lang="ja-JP" altLang="en-US" dirty="0"/>
          </a:p>
        </p:txBody>
      </p:sp>
      <p:cxnSp>
        <p:nvCxnSpPr>
          <p:cNvPr id="26" name="直線矢印コネクタ 25"/>
          <p:cNvCxnSpPr/>
          <p:nvPr/>
        </p:nvCxnSpPr>
        <p:spPr>
          <a:xfrm flipV="1">
            <a:off x="3371791" y="4184749"/>
            <a:ext cx="29751" cy="3539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a:off x="0" y="5266602"/>
            <a:ext cx="9051250" cy="1200329"/>
          </a:xfrm>
          <a:prstGeom prst="rect">
            <a:avLst/>
          </a:prstGeom>
          <a:noFill/>
        </p:spPr>
        <p:txBody>
          <a:bodyPr wrap="square" rtlCol="0">
            <a:spAutoFit/>
          </a:bodyPr>
          <a:lstStyle/>
          <a:p>
            <a:r>
              <a:rPr kumimoji="1" lang="en-US" altLang="ja-JP" sz="2400" dirty="0" smtClean="0">
                <a:sym typeface="Wingdings"/>
              </a:rPr>
              <a:t></a:t>
            </a:r>
            <a:r>
              <a:rPr lang="ja-JP" altLang="en-US" sz="2400" dirty="0" smtClean="0">
                <a:sym typeface="Wingdings"/>
              </a:rPr>
              <a:t>低技能労働者への需要式を導き、次に</a:t>
            </a:r>
            <a:r>
              <a:rPr lang="ja-JP" altLang="en-US" sz="2400" dirty="0">
                <a:sym typeface="Wingdings"/>
              </a:rPr>
              <a:t>低技能</a:t>
            </a:r>
            <a:r>
              <a:rPr lang="ja-JP" altLang="en-US" sz="2400" dirty="0" smtClean="0">
                <a:sym typeface="Wingdings"/>
              </a:rPr>
              <a:t>労働者の賃金式を導く。</a:t>
            </a:r>
            <a:endParaRPr lang="en-US" altLang="ja-JP" sz="2400" dirty="0" smtClean="0">
              <a:sym typeface="Wingdings"/>
            </a:endParaRPr>
          </a:p>
          <a:p>
            <a:r>
              <a:rPr kumimoji="1" lang="ja-JP" altLang="en-US" sz="2400" dirty="0" smtClean="0">
                <a:sym typeface="Wingdings"/>
              </a:rPr>
              <a:t>（導出は面倒な様子）</a:t>
            </a:r>
            <a:endParaRPr kumimoji="1" lang="ja-JP" altLang="en-US" sz="2400" dirty="0"/>
          </a:p>
        </p:txBody>
      </p:sp>
    </p:spTree>
    <p:extLst>
      <p:ext uri="{BB962C8B-B14F-4D97-AF65-F5344CB8AC3E}">
        <p14:creationId xmlns:p14="http://schemas.microsoft.com/office/powerpoint/2010/main" val="17541914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err="1" smtClean="0"/>
              <a:t>Hummels</a:t>
            </a:r>
            <a:r>
              <a:rPr lang="en-US" altLang="ja-JP" sz="3600" dirty="0" smtClean="0"/>
              <a:t> et al. (2014) </a:t>
            </a:r>
            <a:r>
              <a:rPr lang="ja-JP" altLang="en-US" sz="3600" dirty="0" smtClean="0"/>
              <a:t>の実証戦略②</a:t>
            </a:r>
            <a:endParaRPr kumimoji="1" lang="ja-JP" altLang="en-US" sz="36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41</a:t>
            </a:fld>
            <a:endParaRPr kumimoji="1" lang="ja-JP" altLang="en-US"/>
          </a:p>
        </p:txBody>
      </p:sp>
      <p:sp>
        <p:nvSpPr>
          <p:cNvPr id="27" name="テキスト ボックス 26"/>
          <p:cNvSpPr txBox="1"/>
          <p:nvPr/>
        </p:nvSpPr>
        <p:spPr>
          <a:xfrm>
            <a:off x="401599" y="1676928"/>
            <a:ext cx="1107996" cy="461665"/>
          </a:xfrm>
          <a:prstGeom prst="rect">
            <a:avLst/>
          </a:prstGeom>
          <a:noFill/>
          <a:ln>
            <a:solidFill>
              <a:schemeClr val="tx1"/>
            </a:solidFill>
          </a:ln>
        </p:spPr>
        <p:txBody>
          <a:bodyPr wrap="none" rtlCol="0">
            <a:spAutoFit/>
          </a:bodyPr>
          <a:lstStyle/>
          <a:p>
            <a:r>
              <a:rPr kumimoji="1" lang="ja-JP" altLang="en-US" sz="2400" smtClean="0">
                <a:sym typeface="Wingdings"/>
              </a:rPr>
              <a:t>賃金式</a:t>
            </a:r>
            <a:endParaRPr kumimoji="1" lang="ja-JP" altLang="en-US" sz="2400" dirty="0"/>
          </a:p>
        </p:txBody>
      </p:sp>
      <p:sp>
        <p:nvSpPr>
          <p:cNvPr id="30" name="正方形/長方形 29"/>
          <p:cNvSpPr/>
          <p:nvPr/>
        </p:nvSpPr>
        <p:spPr>
          <a:xfrm>
            <a:off x="1547664" y="1700808"/>
            <a:ext cx="2292615" cy="369332"/>
          </a:xfrm>
          <a:prstGeom prst="rect">
            <a:avLst/>
          </a:prstGeom>
        </p:spPr>
        <p:txBody>
          <a:bodyPr wrap="none">
            <a:spAutoFit/>
          </a:bodyPr>
          <a:lstStyle/>
          <a:p>
            <a:r>
              <a:rPr lang="ja-JP" altLang="en-US" dirty="0" smtClean="0"/>
              <a:t>（労働者</a:t>
            </a:r>
            <a:r>
              <a:rPr lang="en-US" altLang="ja-JP" dirty="0" err="1" smtClean="0"/>
              <a:t>i</a:t>
            </a:r>
            <a:r>
              <a:rPr lang="ja-JP" altLang="en-US" dirty="0" smtClean="0"/>
              <a:t>、企業</a:t>
            </a:r>
            <a:r>
              <a:rPr lang="en-US" altLang="ja-JP" dirty="0"/>
              <a:t>j</a:t>
            </a:r>
            <a:r>
              <a:rPr lang="ja-JP" altLang="en-US" dirty="0"/>
              <a:t>、年</a:t>
            </a:r>
            <a:r>
              <a:rPr lang="en-US" altLang="ja-JP" dirty="0"/>
              <a:t>t</a:t>
            </a:r>
            <a:r>
              <a:rPr lang="ja-JP" altLang="en-US" dirty="0"/>
              <a:t>）</a:t>
            </a:r>
          </a:p>
        </p:txBody>
      </p:sp>
      <p:pic>
        <p:nvPicPr>
          <p:cNvPr id="31" name="図 30"/>
          <p:cNvPicPr>
            <a:picLocks noChangeAspect="1"/>
          </p:cNvPicPr>
          <p:nvPr/>
        </p:nvPicPr>
        <p:blipFill>
          <a:blip r:embed="rId2"/>
          <a:stretch>
            <a:fillRect/>
          </a:stretch>
        </p:blipFill>
        <p:spPr>
          <a:xfrm>
            <a:off x="237301" y="2413761"/>
            <a:ext cx="8669397" cy="1377799"/>
          </a:xfrm>
          <a:prstGeom prst="rect">
            <a:avLst/>
          </a:prstGeom>
        </p:spPr>
      </p:pic>
      <p:sp>
        <p:nvSpPr>
          <p:cNvPr id="3" name="テキスト ボックス 2"/>
          <p:cNvSpPr txBox="1"/>
          <p:nvPr/>
        </p:nvSpPr>
        <p:spPr>
          <a:xfrm>
            <a:off x="2255389" y="2168644"/>
            <a:ext cx="877163" cy="369332"/>
          </a:xfrm>
          <a:prstGeom prst="rect">
            <a:avLst/>
          </a:prstGeom>
          <a:noFill/>
        </p:spPr>
        <p:txBody>
          <a:bodyPr wrap="none" rtlCol="0">
            <a:spAutoFit/>
          </a:bodyPr>
          <a:lstStyle/>
          <a:p>
            <a:r>
              <a:rPr kumimoji="1" lang="ja-JP" altLang="en-US" smtClean="0"/>
              <a:t>輸入財</a:t>
            </a:r>
            <a:endParaRPr kumimoji="1" lang="ja-JP" altLang="en-US" dirty="0"/>
          </a:p>
        </p:txBody>
      </p:sp>
      <p:sp>
        <p:nvSpPr>
          <p:cNvPr id="28" name="テキスト ボックス 27"/>
          <p:cNvSpPr txBox="1"/>
          <p:nvPr/>
        </p:nvSpPr>
        <p:spPr>
          <a:xfrm>
            <a:off x="3203848" y="2168644"/>
            <a:ext cx="2273379" cy="369332"/>
          </a:xfrm>
          <a:prstGeom prst="rect">
            <a:avLst/>
          </a:prstGeom>
          <a:noFill/>
        </p:spPr>
        <p:txBody>
          <a:bodyPr wrap="none" rtlCol="0">
            <a:spAutoFit/>
          </a:bodyPr>
          <a:lstStyle/>
          <a:p>
            <a:r>
              <a:rPr kumimoji="1" lang="ja-JP" altLang="en-US" dirty="0" smtClean="0"/>
              <a:t>高技能ダミー</a:t>
            </a:r>
            <a:r>
              <a:rPr kumimoji="1" lang="en-US" altLang="ja-JP" dirty="0" smtClean="0"/>
              <a:t>*</a:t>
            </a:r>
            <a:r>
              <a:rPr kumimoji="1" lang="ja-JP" altLang="en-US" dirty="0" smtClean="0"/>
              <a:t>輸入財</a:t>
            </a:r>
            <a:endParaRPr kumimoji="1" lang="ja-JP" altLang="en-US" dirty="0"/>
          </a:p>
        </p:txBody>
      </p:sp>
      <p:sp>
        <p:nvSpPr>
          <p:cNvPr id="29" name="テキスト ボックス 28"/>
          <p:cNvSpPr txBox="1"/>
          <p:nvPr/>
        </p:nvSpPr>
        <p:spPr>
          <a:xfrm>
            <a:off x="5564455" y="2139776"/>
            <a:ext cx="1107996" cy="369332"/>
          </a:xfrm>
          <a:prstGeom prst="rect">
            <a:avLst/>
          </a:prstGeom>
          <a:noFill/>
        </p:spPr>
        <p:txBody>
          <a:bodyPr wrap="none" rtlCol="0">
            <a:spAutoFit/>
          </a:bodyPr>
          <a:lstStyle/>
          <a:p>
            <a:r>
              <a:rPr lang="ja-JP" altLang="en-US" smtClean="0"/>
              <a:t>製品需要</a:t>
            </a:r>
            <a:endParaRPr kumimoji="1" lang="ja-JP" altLang="en-US" dirty="0"/>
          </a:p>
        </p:txBody>
      </p:sp>
      <p:sp>
        <p:nvSpPr>
          <p:cNvPr id="32" name="テキスト ボックス 31"/>
          <p:cNvSpPr txBox="1"/>
          <p:nvPr/>
        </p:nvSpPr>
        <p:spPr>
          <a:xfrm>
            <a:off x="6708368" y="2138593"/>
            <a:ext cx="2504212" cy="369332"/>
          </a:xfrm>
          <a:prstGeom prst="rect">
            <a:avLst/>
          </a:prstGeom>
          <a:noFill/>
        </p:spPr>
        <p:txBody>
          <a:bodyPr wrap="none" rtlCol="0">
            <a:spAutoFit/>
          </a:bodyPr>
          <a:lstStyle/>
          <a:p>
            <a:r>
              <a:rPr lang="ja-JP" altLang="en-US" dirty="0"/>
              <a:t>高技能ダミー</a:t>
            </a:r>
            <a:r>
              <a:rPr lang="en-US" altLang="ja-JP" dirty="0"/>
              <a:t>*</a:t>
            </a:r>
            <a:r>
              <a:rPr lang="ja-JP" altLang="en-US" dirty="0" smtClean="0"/>
              <a:t>製品需要</a:t>
            </a:r>
            <a:endParaRPr kumimoji="1" lang="ja-JP" altLang="en-US" dirty="0"/>
          </a:p>
        </p:txBody>
      </p:sp>
      <p:sp>
        <p:nvSpPr>
          <p:cNvPr id="33" name="テキスト ボックス 32"/>
          <p:cNvSpPr txBox="1"/>
          <p:nvPr/>
        </p:nvSpPr>
        <p:spPr>
          <a:xfrm>
            <a:off x="893477" y="3697396"/>
            <a:ext cx="1800493" cy="369332"/>
          </a:xfrm>
          <a:prstGeom prst="rect">
            <a:avLst/>
          </a:prstGeom>
          <a:noFill/>
        </p:spPr>
        <p:txBody>
          <a:bodyPr wrap="none" rtlCol="0">
            <a:spAutoFit/>
          </a:bodyPr>
          <a:lstStyle/>
          <a:p>
            <a:r>
              <a:rPr kumimoji="1" lang="ja-JP" altLang="en-US" smtClean="0"/>
              <a:t>労働者の生産性</a:t>
            </a:r>
            <a:endParaRPr kumimoji="1" lang="ja-JP" altLang="en-US" dirty="0"/>
          </a:p>
        </p:txBody>
      </p:sp>
      <p:sp>
        <p:nvSpPr>
          <p:cNvPr id="34" name="テキスト ボックス 33"/>
          <p:cNvSpPr txBox="1"/>
          <p:nvPr/>
        </p:nvSpPr>
        <p:spPr>
          <a:xfrm>
            <a:off x="3026980" y="3688774"/>
            <a:ext cx="646331" cy="369332"/>
          </a:xfrm>
          <a:prstGeom prst="rect">
            <a:avLst/>
          </a:prstGeom>
          <a:noFill/>
        </p:spPr>
        <p:txBody>
          <a:bodyPr wrap="none" rtlCol="0">
            <a:spAutoFit/>
          </a:bodyPr>
          <a:lstStyle/>
          <a:p>
            <a:r>
              <a:rPr lang="ja-JP" altLang="en-US" smtClean="0"/>
              <a:t>資本</a:t>
            </a:r>
            <a:endParaRPr kumimoji="1" lang="ja-JP" altLang="en-US" dirty="0"/>
          </a:p>
        </p:txBody>
      </p:sp>
      <p:sp>
        <p:nvSpPr>
          <p:cNvPr id="5" name="正方形/長方形 4"/>
          <p:cNvSpPr/>
          <p:nvPr/>
        </p:nvSpPr>
        <p:spPr>
          <a:xfrm>
            <a:off x="3840279" y="3697396"/>
            <a:ext cx="1569660" cy="369332"/>
          </a:xfrm>
          <a:prstGeom prst="rect">
            <a:avLst/>
          </a:prstGeom>
        </p:spPr>
        <p:txBody>
          <a:bodyPr wrap="none">
            <a:spAutoFit/>
          </a:bodyPr>
          <a:lstStyle/>
          <a:p>
            <a:r>
              <a:rPr lang="ja-JP" altLang="en-US" smtClean="0"/>
              <a:t>高技能労働者</a:t>
            </a:r>
            <a:endParaRPr lang="ja-JP" altLang="en-US"/>
          </a:p>
        </p:txBody>
      </p:sp>
      <p:sp>
        <p:nvSpPr>
          <p:cNvPr id="35" name="テキスト ボックス 34"/>
          <p:cNvSpPr txBox="1"/>
          <p:nvPr/>
        </p:nvSpPr>
        <p:spPr>
          <a:xfrm>
            <a:off x="4730529" y="4116312"/>
            <a:ext cx="1569660" cy="369332"/>
          </a:xfrm>
          <a:prstGeom prst="rect">
            <a:avLst/>
          </a:prstGeom>
          <a:noFill/>
        </p:spPr>
        <p:txBody>
          <a:bodyPr wrap="none" rtlCol="0">
            <a:spAutoFit/>
          </a:bodyPr>
          <a:lstStyle/>
          <a:p>
            <a:r>
              <a:rPr lang="ja-JP" altLang="en-US" dirty="0" smtClean="0"/>
              <a:t>企業</a:t>
            </a:r>
            <a:r>
              <a:rPr kumimoji="1" lang="ja-JP" altLang="en-US" dirty="0" smtClean="0"/>
              <a:t>の生産性</a:t>
            </a:r>
            <a:endParaRPr kumimoji="1" lang="ja-JP" altLang="en-US" dirty="0"/>
          </a:p>
        </p:txBody>
      </p:sp>
      <p:cxnSp>
        <p:nvCxnSpPr>
          <p:cNvPr id="15" name="直線矢印コネクタ 14"/>
          <p:cNvCxnSpPr/>
          <p:nvPr/>
        </p:nvCxnSpPr>
        <p:spPr>
          <a:xfrm flipV="1">
            <a:off x="5796136" y="3697396"/>
            <a:ext cx="0" cy="4189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5630776" y="4513611"/>
            <a:ext cx="1941557" cy="369332"/>
          </a:xfrm>
          <a:prstGeom prst="rect">
            <a:avLst/>
          </a:prstGeom>
          <a:noFill/>
        </p:spPr>
        <p:txBody>
          <a:bodyPr wrap="none" rtlCol="0">
            <a:spAutoFit/>
          </a:bodyPr>
          <a:lstStyle/>
          <a:p>
            <a:r>
              <a:rPr lang="ja-JP" altLang="en-US" smtClean="0"/>
              <a:t>観測されない能力</a:t>
            </a:r>
            <a:endParaRPr kumimoji="1" lang="ja-JP" altLang="en-US" dirty="0"/>
          </a:p>
        </p:txBody>
      </p:sp>
      <p:cxnSp>
        <p:nvCxnSpPr>
          <p:cNvPr id="37" name="直線矢印コネクタ 36"/>
          <p:cNvCxnSpPr/>
          <p:nvPr/>
        </p:nvCxnSpPr>
        <p:spPr>
          <a:xfrm flipV="1">
            <a:off x="6804248" y="3697396"/>
            <a:ext cx="0" cy="8162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6443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err="1" smtClean="0"/>
              <a:t>Hummels</a:t>
            </a:r>
            <a:r>
              <a:rPr lang="en-US" altLang="ja-JP" sz="3600" dirty="0" smtClean="0"/>
              <a:t> et al. (2014) </a:t>
            </a:r>
            <a:r>
              <a:rPr lang="ja-JP" altLang="en-US" sz="3600" dirty="0" smtClean="0"/>
              <a:t>の実証戦略③</a:t>
            </a:r>
            <a:endParaRPr kumimoji="1" lang="ja-JP" altLang="en-US" sz="36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42</a:t>
            </a:fld>
            <a:endParaRPr kumimoji="1" lang="ja-JP" altLang="en-US"/>
          </a:p>
        </p:txBody>
      </p:sp>
      <p:sp>
        <p:nvSpPr>
          <p:cNvPr id="27" name="テキスト ボックス 26"/>
          <p:cNvSpPr txBox="1"/>
          <p:nvPr/>
        </p:nvSpPr>
        <p:spPr>
          <a:xfrm>
            <a:off x="401599" y="1676928"/>
            <a:ext cx="2031325" cy="461665"/>
          </a:xfrm>
          <a:prstGeom prst="rect">
            <a:avLst/>
          </a:prstGeom>
          <a:noFill/>
          <a:ln>
            <a:solidFill>
              <a:schemeClr val="tx1"/>
            </a:solidFill>
          </a:ln>
        </p:spPr>
        <p:txBody>
          <a:bodyPr wrap="none" rtlCol="0">
            <a:spAutoFit/>
          </a:bodyPr>
          <a:lstStyle/>
          <a:p>
            <a:r>
              <a:rPr kumimoji="1" lang="ja-JP" altLang="en-US" sz="2400" dirty="0" smtClean="0">
                <a:sym typeface="Wingdings"/>
              </a:rPr>
              <a:t>賃金式（</a:t>
            </a:r>
            <a:r>
              <a:rPr lang="ja-JP" altLang="en-US" sz="2400" dirty="0">
                <a:sym typeface="Wingdings"/>
              </a:rPr>
              <a:t>推定</a:t>
            </a:r>
            <a:r>
              <a:rPr kumimoji="1" lang="ja-JP" altLang="en-US" sz="2400" dirty="0" smtClean="0">
                <a:sym typeface="Wingdings"/>
              </a:rPr>
              <a:t>）</a:t>
            </a:r>
            <a:endParaRPr kumimoji="1" lang="ja-JP" altLang="en-US" sz="2400" dirty="0"/>
          </a:p>
        </p:txBody>
      </p:sp>
      <p:sp>
        <p:nvSpPr>
          <p:cNvPr id="30" name="正方形/長方形 29"/>
          <p:cNvSpPr/>
          <p:nvPr/>
        </p:nvSpPr>
        <p:spPr>
          <a:xfrm>
            <a:off x="2488871" y="1722006"/>
            <a:ext cx="2292615" cy="369332"/>
          </a:xfrm>
          <a:prstGeom prst="rect">
            <a:avLst/>
          </a:prstGeom>
        </p:spPr>
        <p:txBody>
          <a:bodyPr wrap="none">
            <a:spAutoFit/>
          </a:bodyPr>
          <a:lstStyle/>
          <a:p>
            <a:r>
              <a:rPr lang="ja-JP" altLang="en-US" dirty="0" smtClean="0"/>
              <a:t>（労働者</a:t>
            </a:r>
            <a:r>
              <a:rPr lang="en-US" altLang="ja-JP" dirty="0" err="1" smtClean="0"/>
              <a:t>i</a:t>
            </a:r>
            <a:r>
              <a:rPr lang="ja-JP" altLang="en-US" dirty="0" smtClean="0"/>
              <a:t>、企業</a:t>
            </a:r>
            <a:r>
              <a:rPr lang="en-US" altLang="ja-JP" dirty="0"/>
              <a:t>j</a:t>
            </a:r>
            <a:r>
              <a:rPr lang="ja-JP" altLang="en-US" dirty="0"/>
              <a:t>、年</a:t>
            </a:r>
            <a:r>
              <a:rPr lang="en-US" altLang="ja-JP" dirty="0"/>
              <a:t>t</a:t>
            </a:r>
            <a:r>
              <a:rPr lang="ja-JP" altLang="en-US" dirty="0"/>
              <a:t>）</a:t>
            </a:r>
          </a:p>
        </p:txBody>
      </p:sp>
      <p:sp>
        <p:nvSpPr>
          <p:cNvPr id="3" name="テキスト ボックス 2"/>
          <p:cNvSpPr txBox="1"/>
          <p:nvPr/>
        </p:nvSpPr>
        <p:spPr>
          <a:xfrm>
            <a:off x="2237948" y="2191110"/>
            <a:ext cx="646331" cy="369332"/>
          </a:xfrm>
          <a:prstGeom prst="rect">
            <a:avLst/>
          </a:prstGeom>
          <a:noFill/>
        </p:spPr>
        <p:txBody>
          <a:bodyPr wrap="none" rtlCol="0">
            <a:spAutoFit/>
          </a:bodyPr>
          <a:lstStyle/>
          <a:p>
            <a:r>
              <a:rPr kumimoji="1" lang="ja-JP" altLang="en-US" dirty="0" smtClean="0">
                <a:solidFill>
                  <a:srgbClr val="0070C0"/>
                </a:solidFill>
              </a:rPr>
              <a:t>輸入</a:t>
            </a:r>
            <a:endParaRPr kumimoji="1" lang="ja-JP" altLang="en-US" dirty="0">
              <a:solidFill>
                <a:srgbClr val="0070C0"/>
              </a:solidFill>
            </a:endParaRPr>
          </a:p>
        </p:txBody>
      </p:sp>
      <p:sp>
        <p:nvSpPr>
          <p:cNvPr id="28" name="テキスト ボックス 27"/>
          <p:cNvSpPr txBox="1"/>
          <p:nvPr/>
        </p:nvSpPr>
        <p:spPr>
          <a:xfrm>
            <a:off x="3144690" y="2182243"/>
            <a:ext cx="2042547" cy="369332"/>
          </a:xfrm>
          <a:prstGeom prst="rect">
            <a:avLst/>
          </a:prstGeom>
          <a:noFill/>
        </p:spPr>
        <p:txBody>
          <a:bodyPr wrap="none" rtlCol="0">
            <a:spAutoFit/>
          </a:bodyPr>
          <a:lstStyle/>
          <a:p>
            <a:r>
              <a:rPr kumimoji="1" lang="ja-JP" altLang="en-US" dirty="0" smtClean="0"/>
              <a:t>高技能ダミー</a:t>
            </a:r>
            <a:r>
              <a:rPr kumimoji="1" lang="en-US" altLang="ja-JP" dirty="0" smtClean="0"/>
              <a:t>*</a:t>
            </a:r>
            <a:r>
              <a:rPr kumimoji="1" lang="ja-JP" altLang="en-US" dirty="0" smtClean="0">
                <a:solidFill>
                  <a:srgbClr val="0070C0"/>
                </a:solidFill>
              </a:rPr>
              <a:t>輸入</a:t>
            </a:r>
            <a:endParaRPr kumimoji="1" lang="ja-JP" altLang="en-US" dirty="0">
              <a:solidFill>
                <a:srgbClr val="0070C0"/>
              </a:solidFill>
            </a:endParaRPr>
          </a:p>
        </p:txBody>
      </p:sp>
      <p:sp>
        <p:nvSpPr>
          <p:cNvPr id="29" name="テキスト ボックス 28"/>
          <p:cNvSpPr txBox="1"/>
          <p:nvPr/>
        </p:nvSpPr>
        <p:spPr>
          <a:xfrm>
            <a:off x="5938891" y="2150774"/>
            <a:ext cx="646331" cy="369332"/>
          </a:xfrm>
          <a:prstGeom prst="rect">
            <a:avLst/>
          </a:prstGeom>
          <a:noFill/>
        </p:spPr>
        <p:txBody>
          <a:bodyPr wrap="none" rtlCol="0">
            <a:spAutoFit/>
          </a:bodyPr>
          <a:lstStyle/>
          <a:p>
            <a:r>
              <a:rPr lang="ja-JP" altLang="en-US" dirty="0" smtClean="0">
                <a:solidFill>
                  <a:srgbClr val="FF0000"/>
                </a:solidFill>
              </a:rPr>
              <a:t>輸出</a:t>
            </a:r>
            <a:endParaRPr kumimoji="1" lang="ja-JP" altLang="en-US" dirty="0">
              <a:solidFill>
                <a:srgbClr val="FF0000"/>
              </a:solidFill>
            </a:endParaRPr>
          </a:p>
        </p:txBody>
      </p:sp>
      <p:sp>
        <p:nvSpPr>
          <p:cNvPr id="32" name="テキスト ボックス 31"/>
          <p:cNvSpPr txBox="1"/>
          <p:nvPr/>
        </p:nvSpPr>
        <p:spPr>
          <a:xfrm>
            <a:off x="7106044" y="2150774"/>
            <a:ext cx="2042547" cy="369332"/>
          </a:xfrm>
          <a:prstGeom prst="rect">
            <a:avLst/>
          </a:prstGeom>
          <a:noFill/>
        </p:spPr>
        <p:txBody>
          <a:bodyPr wrap="none" rtlCol="0">
            <a:spAutoFit/>
          </a:bodyPr>
          <a:lstStyle/>
          <a:p>
            <a:r>
              <a:rPr lang="ja-JP" altLang="en-US" dirty="0"/>
              <a:t>高技能ダミー</a:t>
            </a:r>
            <a:r>
              <a:rPr lang="en-US" altLang="ja-JP" dirty="0" smtClean="0"/>
              <a:t>*</a:t>
            </a:r>
            <a:r>
              <a:rPr lang="ja-JP" altLang="en-US" dirty="0" smtClean="0">
                <a:solidFill>
                  <a:srgbClr val="FF0000"/>
                </a:solidFill>
              </a:rPr>
              <a:t>輸出</a:t>
            </a:r>
            <a:endParaRPr kumimoji="1" lang="ja-JP" altLang="en-US" dirty="0">
              <a:solidFill>
                <a:srgbClr val="FF0000"/>
              </a:solidFill>
            </a:endParaRPr>
          </a:p>
        </p:txBody>
      </p:sp>
      <p:sp>
        <p:nvSpPr>
          <p:cNvPr id="33" name="テキスト ボックス 32"/>
          <p:cNvSpPr txBox="1"/>
          <p:nvPr/>
        </p:nvSpPr>
        <p:spPr>
          <a:xfrm>
            <a:off x="1094096" y="3918754"/>
            <a:ext cx="1338828" cy="369332"/>
          </a:xfrm>
          <a:prstGeom prst="rect">
            <a:avLst/>
          </a:prstGeom>
          <a:noFill/>
        </p:spPr>
        <p:txBody>
          <a:bodyPr wrap="none" rtlCol="0">
            <a:spAutoFit/>
          </a:bodyPr>
          <a:lstStyle/>
          <a:p>
            <a:r>
              <a:rPr kumimoji="1" lang="ja-JP" altLang="en-US" smtClean="0"/>
              <a:t>労働者属性</a:t>
            </a:r>
            <a:endParaRPr kumimoji="1" lang="ja-JP" altLang="en-US" dirty="0"/>
          </a:p>
        </p:txBody>
      </p:sp>
      <p:sp>
        <p:nvSpPr>
          <p:cNvPr id="34" name="テキスト ボックス 33"/>
          <p:cNvSpPr txBox="1"/>
          <p:nvPr/>
        </p:nvSpPr>
        <p:spPr>
          <a:xfrm>
            <a:off x="2694151" y="3910132"/>
            <a:ext cx="1107996" cy="369332"/>
          </a:xfrm>
          <a:prstGeom prst="rect">
            <a:avLst/>
          </a:prstGeom>
          <a:noFill/>
        </p:spPr>
        <p:txBody>
          <a:bodyPr wrap="none" rtlCol="0">
            <a:spAutoFit/>
          </a:bodyPr>
          <a:lstStyle/>
          <a:p>
            <a:r>
              <a:rPr lang="ja-JP" altLang="en-US" dirty="0" smtClean="0"/>
              <a:t>企業属性</a:t>
            </a:r>
            <a:endParaRPr kumimoji="1" lang="ja-JP" altLang="en-US" dirty="0"/>
          </a:p>
        </p:txBody>
      </p:sp>
      <p:sp>
        <p:nvSpPr>
          <p:cNvPr id="5" name="正方形/長方形 4"/>
          <p:cNvSpPr/>
          <p:nvPr/>
        </p:nvSpPr>
        <p:spPr>
          <a:xfrm>
            <a:off x="3303867" y="4754359"/>
            <a:ext cx="2262158" cy="369332"/>
          </a:xfrm>
          <a:prstGeom prst="rect">
            <a:avLst/>
          </a:prstGeom>
        </p:spPr>
        <p:txBody>
          <a:bodyPr wrap="none">
            <a:spAutoFit/>
          </a:bodyPr>
          <a:lstStyle/>
          <a:p>
            <a:r>
              <a:rPr lang="ja-JP" altLang="en-US" smtClean="0"/>
              <a:t>労働者企業固定</a:t>
            </a:r>
            <a:r>
              <a:rPr lang="ja-JP" altLang="en-US" dirty="0" smtClean="0"/>
              <a:t>効果</a:t>
            </a:r>
            <a:endParaRPr lang="ja-JP" altLang="en-US" dirty="0"/>
          </a:p>
        </p:txBody>
      </p:sp>
      <p:sp>
        <p:nvSpPr>
          <p:cNvPr id="35" name="テキスト ボックス 34"/>
          <p:cNvSpPr txBox="1"/>
          <p:nvPr/>
        </p:nvSpPr>
        <p:spPr>
          <a:xfrm>
            <a:off x="4666815" y="3891032"/>
            <a:ext cx="1234633" cy="369332"/>
          </a:xfrm>
          <a:prstGeom prst="rect">
            <a:avLst/>
          </a:prstGeom>
          <a:noFill/>
        </p:spPr>
        <p:txBody>
          <a:bodyPr wrap="none" rtlCol="0">
            <a:spAutoFit/>
          </a:bodyPr>
          <a:lstStyle/>
          <a:p>
            <a:r>
              <a:rPr lang="ja-JP" altLang="en-US" dirty="0" smtClean="0"/>
              <a:t>産業ダミー</a:t>
            </a:r>
            <a:endParaRPr kumimoji="1" lang="ja-JP" altLang="en-US" dirty="0"/>
          </a:p>
        </p:txBody>
      </p:sp>
      <p:sp>
        <p:nvSpPr>
          <p:cNvPr id="36" name="テキスト ボックス 35"/>
          <p:cNvSpPr txBox="1"/>
          <p:nvPr/>
        </p:nvSpPr>
        <p:spPr>
          <a:xfrm>
            <a:off x="5948855" y="3882956"/>
            <a:ext cx="1234633" cy="369332"/>
          </a:xfrm>
          <a:prstGeom prst="rect">
            <a:avLst/>
          </a:prstGeom>
          <a:noFill/>
        </p:spPr>
        <p:txBody>
          <a:bodyPr wrap="none" rtlCol="0">
            <a:spAutoFit/>
          </a:bodyPr>
          <a:lstStyle/>
          <a:p>
            <a:r>
              <a:rPr kumimoji="1" lang="ja-JP" altLang="en-US" smtClean="0"/>
              <a:t>地域ダミー</a:t>
            </a:r>
            <a:endParaRPr kumimoji="1" lang="ja-JP" altLang="en-US" dirty="0"/>
          </a:p>
        </p:txBody>
      </p:sp>
      <p:pic>
        <p:nvPicPr>
          <p:cNvPr id="6" name="図 5"/>
          <p:cNvPicPr>
            <a:picLocks noChangeAspect="1"/>
          </p:cNvPicPr>
          <p:nvPr/>
        </p:nvPicPr>
        <p:blipFill>
          <a:blip r:embed="rId2"/>
          <a:stretch>
            <a:fillRect/>
          </a:stretch>
        </p:blipFill>
        <p:spPr>
          <a:xfrm>
            <a:off x="0" y="2579542"/>
            <a:ext cx="9144000" cy="1311490"/>
          </a:xfrm>
          <a:prstGeom prst="rect">
            <a:avLst/>
          </a:prstGeom>
        </p:spPr>
      </p:pic>
      <p:cxnSp>
        <p:nvCxnSpPr>
          <p:cNvPr id="19" name="直線矢印コネクタ 18"/>
          <p:cNvCxnSpPr/>
          <p:nvPr/>
        </p:nvCxnSpPr>
        <p:spPr>
          <a:xfrm flipV="1">
            <a:off x="4283968" y="3951124"/>
            <a:ext cx="0" cy="8162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777276" y="3316180"/>
            <a:ext cx="941745" cy="1043051"/>
          </a:xfrm>
          <a:prstGeom prst="rect">
            <a:avLst/>
          </a:prstGeom>
          <a:noFill/>
          <a:ln w="38100">
            <a:solidFill>
              <a:srgbClr val="FF0000"/>
            </a:solidFill>
          </a:ln>
        </p:spPr>
        <p:txBody>
          <a:bodyPr wrap="square" rtlCol="0">
            <a:spAutoFit/>
          </a:bodyPr>
          <a:lstStyle/>
          <a:p>
            <a:endParaRPr kumimoji="1" lang="ja-JP" altLang="en-US" dirty="0"/>
          </a:p>
        </p:txBody>
      </p:sp>
      <p:cxnSp>
        <p:nvCxnSpPr>
          <p:cNvPr id="10" name="直線矢印コネクタ 9"/>
          <p:cNvCxnSpPr/>
          <p:nvPr/>
        </p:nvCxnSpPr>
        <p:spPr>
          <a:xfrm flipH="1">
            <a:off x="2051720" y="4359231"/>
            <a:ext cx="1008112" cy="137402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441166" y="5838819"/>
            <a:ext cx="8603637" cy="646331"/>
          </a:xfrm>
          <a:prstGeom prst="rect">
            <a:avLst/>
          </a:prstGeom>
          <a:noFill/>
        </p:spPr>
        <p:txBody>
          <a:bodyPr wrap="none" rtlCol="0">
            <a:spAutoFit/>
          </a:bodyPr>
          <a:lstStyle/>
          <a:p>
            <a:r>
              <a:rPr kumimoji="1" lang="ja-JP" altLang="en-US" dirty="0" smtClean="0"/>
              <a:t>企業属性変数除いて推定すれば、海外生産による生産性上昇効果を織り込んだ賃金を</a:t>
            </a:r>
            <a:endParaRPr kumimoji="1" lang="en-US" altLang="ja-JP" dirty="0" smtClean="0"/>
          </a:p>
          <a:p>
            <a:r>
              <a:rPr lang="ja-JP" altLang="en-US" dirty="0" smtClean="0"/>
              <a:t>推定することになる。</a:t>
            </a:r>
            <a:endParaRPr kumimoji="1" lang="ja-JP" altLang="en-US" dirty="0"/>
          </a:p>
        </p:txBody>
      </p:sp>
    </p:spTree>
    <p:extLst>
      <p:ext uri="{BB962C8B-B14F-4D97-AF65-F5344CB8AC3E}">
        <p14:creationId xmlns:p14="http://schemas.microsoft.com/office/powerpoint/2010/main" val="11615024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対角する 2 つの角を切り取った四角形 15"/>
          <p:cNvSpPr/>
          <p:nvPr/>
        </p:nvSpPr>
        <p:spPr>
          <a:xfrm>
            <a:off x="323528" y="1417638"/>
            <a:ext cx="8064896" cy="2443410"/>
          </a:xfrm>
          <a:prstGeom prst="snip2Diag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r>
              <a:rPr lang="en-US" altLang="ja-JP" sz="3600" dirty="0" err="1" smtClean="0"/>
              <a:t>Hummels</a:t>
            </a:r>
            <a:r>
              <a:rPr lang="en-US" altLang="ja-JP" sz="3600" dirty="0" smtClean="0"/>
              <a:t> et al. (2014) </a:t>
            </a:r>
            <a:r>
              <a:rPr lang="ja-JP" altLang="en-US" sz="3600" dirty="0" smtClean="0"/>
              <a:t>の実証戦略④</a:t>
            </a:r>
            <a:endParaRPr kumimoji="1" lang="ja-JP" altLang="en-US" sz="36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43</a:t>
            </a:fld>
            <a:endParaRPr kumimoji="1" lang="ja-JP" altLang="en-US"/>
          </a:p>
        </p:txBody>
      </p:sp>
      <p:sp>
        <p:nvSpPr>
          <p:cNvPr id="27" name="テキスト ボックス 26"/>
          <p:cNvSpPr txBox="1"/>
          <p:nvPr/>
        </p:nvSpPr>
        <p:spPr>
          <a:xfrm>
            <a:off x="2546960" y="1676927"/>
            <a:ext cx="2339102" cy="461665"/>
          </a:xfrm>
          <a:prstGeom prst="rect">
            <a:avLst/>
          </a:prstGeom>
          <a:noFill/>
          <a:ln>
            <a:solidFill>
              <a:schemeClr val="tx1"/>
            </a:solidFill>
          </a:ln>
        </p:spPr>
        <p:txBody>
          <a:bodyPr wrap="none" rtlCol="0">
            <a:spAutoFit/>
          </a:bodyPr>
          <a:lstStyle/>
          <a:p>
            <a:r>
              <a:rPr lang="ja-JP" altLang="en-US" sz="2400" dirty="0" smtClean="0">
                <a:sym typeface="Wingdings"/>
              </a:rPr>
              <a:t>輸入（海外生産）</a:t>
            </a:r>
            <a:endParaRPr kumimoji="1" lang="ja-JP" altLang="en-US" sz="2400" dirty="0"/>
          </a:p>
        </p:txBody>
      </p:sp>
      <p:cxnSp>
        <p:nvCxnSpPr>
          <p:cNvPr id="13" name="直線矢印コネクタ 12"/>
          <p:cNvCxnSpPr/>
          <p:nvPr/>
        </p:nvCxnSpPr>
        <p:spPr>
          <a:xfrm flipH="1">
            <a:off x="1403648" y="1907760"/>
            <a:ext cx="10801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a:off x="540237" y="1676927"/>
            <a:ext cx="800219" cy="461665"/>
          </a:xfrm>
          <a:prstGeom prst="rect">
            <a:avLst/>
          </a:prstGeom>
          <a:noFill/>
          <a:ln>
            <a:solidFill>
              <a:schemeClr val="tx1"/>
            </a:solidFill>
          </a:ln>
        </p:spPr>
        <p:txBody>
          <a:bodyPr wrap="none" rtlCol="0">
            <a:spAutoFit/>
          </a:bodyPr>
          <a:lstStyle/>
          <a:p>
            <a:r>
              <a:rPr kumimoji="1" lang="ja-JP" altLang="en-US" sz="2400" dirty="0" smtClean="0">
                <a:sym typeface="Wingdings"/>
              </a:rPr>
              <a:t>賃金</a:t>
            </a:r>
            <a:endParaRPr kumimoji="1" lang="ja-JP" altLang="en-US" sz="2400" dirty="0"/>
          </a:p>
        </p:txBody>
      </p:sp>
      <p:sp>
        <p:nvSpPr>
          <p:cNvPr id="25" name="テキスト ボックス 24"/>
          <p:cNvSpPr txBox="1"/>
          <p:nvPr/>
        </p:nvSpPr>
        <p:spPr>
          <a:xfrm>
            <a:off x="5076056" y="1676927"/>
            <a:ext cx="800219" cy="461665"/>
          </a:xfrm>
          <a:prstGeom prst="rect">
            <a:avLst/>
          </a:prstGeom>
          <a:noFill/>
          <a:ln>
            <a:solidFill>
              <a:schemeClr val="tx1"/>
            </a:solidFill>
          </a:ln>
        </p:spPr>
        <p:txBody>
          <a:bodyPr wrap="square" rtlCol="0">
            <a:spAutoFit/>
          </a:bodyPr>
          <a:lstStyle/>
          <a:p>
            <a:r>
              <a:rPr lang="ja-JP" altLang="en-US" sz="2400" dirty="0" smtClean="0">
                <a:sym typeface="Wingdings"/>
              </a:rPr>
              <a:t>輸出</a:t>
            </a:r>
            <a:endParaRPr kumimoji="1" lang="ja-JP" altLang="en-US" sz="2400" dirty="0"/>
          </a:p>
        </p:txBody>
      </p:sp>
      <p:sp>
        <p:nvSpPr>
          <p:cNvPr id="14" name="テキスト ボックス 13"/>
          <p:cNvSpPr txBox="1"/>
          <p:nvPr/>
        </p:nvSpPr>
        <p:spPr>
          <a:xfrm>
            <a:off x="1942562" y="2917497"/>
            <a:ext cx="2871299" cy="646331"/>
          </a:xfrm>
          <a:prstGeom prst="rect">
            <a:avLst/>
          </a:prstGeom>
          <a:noFill/>
          <a:ln w="57150">
            <a:solidFill>
              <a:schemeClr val="tx1"/>
            </a:solidFill>
          </a:ln>
        </p:spPr>
        <p:txBody>
          <a:bodyPr wrap="none" rtlCol="0">
            <a:spAutoFit/>
          </a:bodyPr>
          <a:lstStyle/>
          <a:p>
            <a:r>
              <a:rPr kumimoji="1" lang="ja-JP" altLang="en-US" dirty="0" smtClean="0"/>
              <a:t>企業レベルの</a:t>
            </a:r>
            <a:endParaRPr kumimoji="1" lang="en-US" altLang="ja-JP" dirty="0" smtClean="0"/>
          </a:p>
          <a:p>
            <a:r>
              <a:rPr kumimoji="1" lang="ja-JP" altLang="en-US" dirty="0" smtClean="0"/>
              <a:t>需要ショック・生産性ショック</a:t>
            </a:r>
            <a:endParaRPr kumimoji="1" lang="ja-JP" altLang="en-US" dirty="0"/>
          </a:p>
        </p:txBody>
      </p:sp>
      <p:sp>
        <p:nvSpPr>
          <p:cNvPr id="15" name="下矢印 14"/>
          <p:cNvSpPr/>
          <p:nvPr/>
        </p:nvSpPr>
        <p:spPr>
          <a:xfrm rot="10800000">
            <a:off x="2915816" y="2268236"/>
            <a:ext cx="216024" cy="519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下矢印 30"/>
          <p:cNvSpPr/>
          <p:nvPr/>
        </p:nvSpPr>
        <p:spPr>
          <a:xfrm rot="12669394">
            <a:off x="4931944" y="2243850"/>
            <a:ext cx="288225" cy="645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下矢印 36"/>
          <p:cNvSpPr/>
          <p:nvPr/>
        </p:nvSpPr>
        <p:spPr>
          <a:xfrm rot="7840228">
            <a:off x="1388223" y="2124523"/>
            <a:ext cx="279243" cy="9471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対角する 2 つの角を切り取った四角形 37"/>
          <p:cNvSpPr/>
          <p:nvPr/>
        </p:nvSpPr>
        <p:spPr>
          <a:xfrm>
            <a:off x="323528" y="4191094"/>
            <a:ext cx="8064896" cy="2443410"/>
          </a:xfrm>
          <a:prstGeom prst="snip2Diag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テキスト ボックス 38"/>
          <p:cNvSpPr txBox="1"/>
          <p:nvPr/>
        </p:nvSpPr>
        <p:spPr>
          <a:xfrm>
            <a:off x="2546960" y="4450383"/>
            <a:ext cx="2339102" cy="461665"/>
          </a:xfrm>
          <a:prstGeom prst="rect">
            <a:avLst/>
          </a:prstGeom>
          <a:noFill/>
          <a:ln>
            <a:solidFill>
              <a:schemeClr val="tx1"/>
            </a:solidFill>
          </a:ln>
        </p:spPr>
        <p:txBody>
          <a:bodyPr wrap="none" rtlCol="0">
            <a:spAutoFit/>
          </a:bodyPr>
          <a:lstStyle/>
          <a:p>
            <a:r>
              <a:rPr lang="ja-JP" altLang="en-US" sz="2400" dirty="0" smtClean="0">
                <a:sym typeface="Wingdings"/>
              </a:rPr>
              <a:t>輸入（海外生産）</a:t>
            </a:r>
            <a:endParaRPr kumimoji="1" lang="ja-JP" altLang="en-US" sz="2400" dirty="0"/>
          </a:p>
        </p:txBody>
      </p:sp>
      <p:cxnSp>
        <p:nvCxnSpPr>
          <p:cNvPr id="40" name="直線矢印コネクタ 39"/>
          <p:cNvCxnSpPr/>
          <p:nvPr/>
        </p:nvCxnSpPr>
        <p:spPr>
          <a:xfrm flipH="1">
            <a:off x="1403648" y="4681216"/>
            <a:ext cx="10801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540237" y="4450383"/>
            <a:ext cx="800219" cy="461665"/>
          </a:xfrm>
          <a:prstGeom prst="rect">
            <a:avLst/>
          </a:prstGeom>
          <a:noFill/>
          <a:ln>
            <a:solidFill>
              <a:schemeClr val="tx1"/>
            </a:solidFill>
          </a:ln>
        </p:spPr>
        <p:txBody>
          <a:bodyPr wrap="none" rtlCol="0">
            <a:spAutoFit/>
          </a:bodyPr>
          <a:lstStyle/>
          <a:p>
            <a:r>
              <a:rPr kumimoji="1" lang="ja-JP" altLang="en-US" sz="2400" dirty="0" smtClean="0">
                <a:sym typeface="Wingdings"/>
              </a:rPr>
              <a:t>賃金</a:t>
            </a:r>
            <a:endParaRPr kumimoji="1" lang="ja-JP" altLang="en-US" sz="2400" dirty="0"/>
          </a:p>
        </p:txBody>
      </p:sp>
      <p:sp>
        <p:nvSpPr>
          <p:cNvPr id="42" name="テキスト ボックス 41"/>
          <p:cNvSpPr txBox="1"/>
          <p:nvPr/>
        </p:nvSpPr>
        <p:spPr>
          <a:xfrm>
            <a:off x="5076056" y="4450383"/>
            <a:ext cx="800219" cy="461665"/>
          </a:xfrm>
          <a:prstGeom prst="rect">
            <a:avLst/>
          </a:prstGeom>
          <a:noFill/>
          <a:ln>
            <a:solidFill>
              <a:schemeClr val="tx1"/>
            </a:solidFill>
          </a:ln>
        </p:spPr>
        <p:txBody>
          <a:bodyPr wrap="square" rtlCol="0">
            <a:spAutoFit/>
          </a:bodyPr>
          <a:lstStyle/>
          <a:p>
            <a:r>
              <a:rPr lang="ja-JP" altLang="en-US" sz="2400" dirty="0" smtClean="0">
                <a:sym typeface="Wingdings"/>
              </a:rPr>
              <a:t>輸出</a:t>
            </a:r>
            <a:endParaRPr kumimoji="1" lang="ja-JP" altLang="en-US" sz="2400" dirty="0"/>
          </a:p>
        </p:txBody>
      </p:sp>
      <p:sp>
        <p:nvSpPr>
          <p:cNvPr id="43" name="テキスト ボックス 42"/>
          <p:cNvSpPr txBox="1"/>
          <p:nvPr/>
        </p:nvSpPr>
        <p:spPr>
          <a:xfrm>
            <a:off x="1942562" y="5706688"/>
            <a:ext cx="3061486" cy="369332"/>
          </a:xfrm>
          <a:prstGeom prst="rect">
            <a:avLst/>
          </a:prstGeom>
          <a:noFill/>
          <a:ln w="57150">
            <a:solidFill>
              <a:schemeClr val="tx1"/>
            </a:solidFill>
          </a:ln>
        </p:spPr>
        <p:txBody>
          <a:bodyPr wrap="square" rtlCol="0">
            <a:spAutoFit/>
          </a:bodyPr>
          <a:lstStyle/>
          <a:p>
            <a:r>
              <a:rPr kumimoji="1" lang="ja-JP" altLang="en-US" dirty="0" smtClean="0"/>
              <a:t>操作変数（</a:t>
            </a:r>
            <a:r>
              <a:rPr kumimoji="1" lang="en-US" altLang="ja-JP" dirty="0" smtClean="0"/>
              <a:t>IVs</a:t>
            </a:r>
            <a:r>
              <a:rPr kumimoji="1" lang="ja-JP" altLang="en-US" dirty="0" smtClean="0"/>
              <a:t>）</a:t>
            </a:r>
            <a:endParaRPr kumimoji="1" lang="ja-JP" altLang="en-US" dirty="0"/>
          </a:p>
        </p:txBody>
      </p:sp>
      <p:sp>
        <p:nvSpPr>
          <p:cNvPr id="44" name="下矢印 43"/>
          <p:cNvSpPr/>
          <p:nvPr/>
        </p:nvSpPr>
        <p:spPr>
          <a:xfrm rot="10800000">
            <a:off x="2915816" y="5041692"/>
            <a:ext cx="216024" cy="519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下矢印 44"/>
          <p:cNvSpPr/>
          <p:nvPr/>
        </p:nvSpPr>
        <p:spPr>
          <a:xfrm rot="12669394">
            <a:off x="4931944" y="5017306"/>
            <a:ext cx="288225" cy="645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下矢印 45"/>
          <p:cNvSpPr/>
          <p:nvPr/>
        </p:nvSpPr>
        <p:spPr>
          <a:xfrm rot="7840228">
            <a:off x="1388223" y="4897979"/>
            <a:ext cx="279243" cy="9471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3183352" y="5101492"/>
            <a:ext cx="1066318" cy="369332"/>
          </a:xfrm>
          <a:prstGeom prst="rect">
            <a:avLst/>
          </a:prstGeom>
          <a:noFill/>
        </p:spPr>
        <p:txBody>
          <a:bodyPr wrap="none" rtlCol="0">
            <a:spAutoFit/>
          </a:bodyPr>
          <a:lstStyle/>
          <a:p>
            <a:r>
              <a:rPr lang="ja-JP" altLang="en-US" smtClean="0"/>
              <a:t>相関する</a:t>
            </a:r>
            <a:endParaRPr kumimoji="1" lang="ja-JP" altLang="en-US" dirty="0"/>
          </a:p>
        </p:txBody>
      </p:sp>
      <p:sp>
        <p:nvSpPr>
          <p:cNvPr id="48" name="テキスト ボックス 47"/>
          <p:cNvSpPr txBox="1"/>
          <p:nvPr/>
        </p:nvSpPr>
        <p:spPr>
          <a:xfrm>
            <a:off x="5227520" y="5286158"/>
            <a:ext cx="1066318" cy="369332"/>
          </a:xfrm>
          <a:prstGeom prst="rect">
            <a:avLst/>
          </a:prstGeom>
          <a:noFill/>
        </p:spPr>
        <p:txBody>
          <a:bodyPr wrap="none" rtlCol="0">
            <a:spAutoFit/>
          </a:bodyPr>
          <a:lstStyle/>
          <a:p>
            <a:r>
              <a:rPr lang="ja-JP" altLang="en-US" smtClean="0"/>
              <a:t>相関する</a:t>
            </a:r>
            <a:endParaRPr kumimoji="1" lang="ja-JP" altLang="en-US" dirty="0"/>
          </a:p>
        </p:txBody>
      </p:sp>
      <p:sp>
        <p:nvSpPr>
          <p:cNvPr id="49" name="テキスト ボックス 48"/>
          <p:cNvSpPr txBox="1"/>
          <p:nvPr/>
        </p:nvSpPr>
        <p:spPr>
          <a:xfrm>
            <a:off x="616272" y="5563596"/>
            <a:ext cx="1249060" cy="369332"/>
          </a:xfrm>
          <a:prstGeom prst="rect">
            <a:avLst/>
          </a:prstGeom>
          <a:noFill/>
        </p:spPr>
        <p:txBody>
          <a:bodyPr wrap="none" rtlCol="0">
            <a:spAutoFit/>
          </a:bodyPr>
          <a:lstStyle/>
          <a:p>
            <a:r>
              <a:rPr lang="ja-JP" altLang="en-US" dirty="0" smtClean="0"/>
              <a:t>相関しない</a:t>
            </a:r>
            <a:endParaRPr kumimoji="1" lang="ja-JP" altLang="en-US" dirty="0"/>
          </a:p>
        </p:txBody>
      </p:sp>
      <p:sp>
        <p:nvSpPr>
          <p:cNvPr id="50" name="テキスト ボックス 49"/>
          <p:cNvSpPr txBox="1"/>
          <p:nvPr/>
        </p:nvSpPr>
        <p:spPr>
          <a:xfrm>
            <a:off x="5997804" y="5985536"/>
            <a:ext cx="2031325" cy="461665"/>
          </a:xfrm>
          <a:prstGeom prst="rect">
            <a:avLst/>
          </a:prstGeom>
          <a:noFill/>
          <a:ln>
            <a:solidFill>
              <a:schemeClr val="tx1"/>
            </a:solidFill>
          </a:ln>
        </p:spPr>
        <p:txBody>
          <a:bodyPr wrap="none" rtlCol="0">
            <a:spAutoFit/>
          </a:bodyPr>
          <a:lstStyle/>
          <a:p>
            <a:r>
              <a:rPr kumimoji="1" lang="ja-JP" altLang="en-US" sz="2400" dirty="0" smtClean="0"/>
              <a:t>企業の生産性</a:t>
            </a:r>
            <a:endParaRPr kumimoji="1" lang="ja-JP" altLang="en-US" sz="2400" dirty="0"/>
          </a:p>
        </p:txBody>
      </p:sp>
      <p:sp>
        <p:nvSpPr>
          <p:cNvPr id="51" name="テキスト ボックス 50"/>
          <p:cNvSpPr txBox="1"/>
          <p:nvPr/>
        </p:nvSpPr>
        <p:spPr>
          <a:xfrm>
            <a:off x="4379518" y="6171684"/>
            <a:ext cx="1249060" cy="369332"/>
          </a:xfrm>
          <a:prstGeom prst="rect">
            <a:avLst/>
          </a:prstGeom>
          <a:noFill/>
        </p:spPr>
        <p:txBody>
          <a:bodyPr wrap="none" rtlCol="0">
            <a:spAutoFit/>
          </a:bodyPr>
          <a:lstStyle/>
          <a:p>
            <a:r>
              <a:rPr lang="ja-JP" altLang="en-US" dirty="0" smtClean="0"/>
              <a:t>相関しない</a:t>
            </a:r>
            <a:endParaRPr kumimoji="1" lang="ja-JP" altLang="en-US" dirty="0"/>
          </a:p>
        </p:txBody>
      </p:sp>
      <p:sp>
        <p:nvSpPr>
          <p:cNvPr id="52" name="下矢印 51"/>
          <p:cNvSpPr/>
          <p:nvPr/>
        </p:nvSpPr>
        <p:spPr>
          <a:xfrm rot="16399044">
            <a:off x="5414032" y="5803264"/>
            <a:ext cx="288225" cy="6456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99504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Hummels</a:t>
            </a:r>
            <a:r>
              <a:rPr lang="en-US" altLang="ja-JP" dirty="0"/>
              <a:t> et al. (2014) </a:t>
            </a:r>
            <a:r>
              <a:rPr lang="ja-JP" altLang="en-US" dirty="0"/>
              <a:t>の実証</a:t>
            </a:r>
            <a:r>
              <a:rPr lang="ja-JP" altLang="en-US" dirty="0" smtClean="0"/>
              <a:t>戦略⑤</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44</a:t>
            </a:fld>
            <a:endParaRPr kumimoji="1" lang="ja-JP" altLang="en-US" dirty="0"/>
          </a:p>
        </p:txBody>
      </p:sp>
      <p:sp>
        <p:nvSpPr>
          <p:cNvPr id="5" name="テキスト ボックス 4"/>
          <p:cNvSpPr txBox="1"/>
          <p:nvPr/>
        </p:nvSpPr>
        <p:spPr>
          <a:xfrm>
            <a:off x="2762984" y="1772816"/>
            <a:ext cx="2339102" cy="461665"/>
          </a:xfrm>
          <a:prstGeom prst="rect">
            <a:avLst/>
          </a:prstGeom>
          <a:noFill/>
          <a:ln>
            <a:solidFill>
              <a:schemeClr val="tx1"/>
            </a:solidFill>
          </a:ln>
        </p:spPr>
        <p:txBody>
          <a:bodyPr wrap="none" rtlCol="0">
            <a:spAutoFit/>
          </a:bodyPr>
          <a:lstStyle/>
          <a:p>
            <a:r>
              <a:rPr lang="ja-JP" altLang="en-US" sz="2400" dirty="0" smtClean="0">
                <a:sym typeface="Wingdings"/>
              </a:rPr>
              <a:t>輸入（海外生産）</a:t>
            </a:r>
            <a:endParaRPr kumimoji="1" lang="ja-JP" altLang="en-US" sz="2400" dirty="0"/>
          </a:p>
        </p:txBody>
      </p:sp>
      <p:cxnSp>
        <p:nvCxnSpPr>
          <p:cNvPr id="6" name="直線矢印コネクタ 5"/>
          <p:cNvCxnSpPr/>
          <p:nvPr/>
        </p:nvCxnSpPr>
        <p:spPr>
          <a:xfrm flipH="1">
            <a:off x="1619672" y="2003649"/>
            <a:ext cx="10801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756261" y="1772816"/>
            <a:ext cx="800219" cy="461665"/>
          </a:xfrm>
          <a:prstGeom prst="rect">
            <a:avLst/>
          </a:prstGeom>
          <a:noFill/>
          <a:ln>
            <a:solidFill>
              <a:schemeClr val="tx1"/>
            </a:solidFill>
          </a:ln>
        </p:spPr>
        <p:txBody>
          <a:bodyPr wrap="none" rtlCol="0">
            <a:spAutoFit/>
          </a:bodyPr>
          <a:lstStyle/>
          <a:p>
            <a:r>
              <a:rPr kumimoji="1" lang="ja-JP" altLang="en-US" sz="2400" dirty="0" smtClean="0">
                <a:sym typeface="Wingdings"/>
              </a:rPr>
              <a:t>賃金</a:t>
            </a:r>
            <a:endParaRPr kumimoji="1" lang="ja-JP" altLang="en-US" sz="2400" dirty="0"/>
          </a:p>
        </p:txBody>
      </p:sp>
      <p:sp>
        <p:nvSpPr>
          <p:cNvPr id="8" name="テキスト ボックス 7"/>
          <p:cNvSpPr txBox="1"/>
          <p:nvPr/>
        </p:nvSpPr>
        <p:spPr>
          <a:xfrm>
            <a:off x="5692189" y="1783746"/>
            <a:ext cx="800219" cy="461665"/>
          </a:xfrm>
          <a:prstGeom prst="rect">
            <a:avLst/>
          </a:prstGeom>
          <a:noFill/>
          <a:ln>
            <a:solidFill>
              <a:schemeClr val="tx1"/>
            </a:solidFill>
          </a:ln>
        </p:spPr>
        <p:txBody>
          <a:bodyPr wrap="square" rtlCol="0">
            <a:spAutoFit/>
          </a:bodyPr>
          <a:lstStyle/>
          <a:p>
            <a:r>
              <a:rPr lang="ja-JP" altLang="en-US" sz="2400" dirty="0" smtClean="0">
                <a:sym typeface="Wingdings"/>
              </a:rPr>
              <a:t>輸出</a:t>
            </a:r>
            <a:endParaRPr kumimoji="1" lang="ja-JP" altLang="en-US" sz="2400" dirty="0"/>
          </a:p>
        </p:txBody>
      </p:sp>
      <p:sp>
        <p:nvSpPr>
          <p:cNvPr id="9" name="テキスト ボックス 8"/>
          <p:cNvSpPr txBox="1"/>
          <p:nvPr/>
        </p:nvSpPr>
        <p:spPr>
          <a:xfrm>
            <a:off x="1156370" y="3458683"/>
            <a:ext cx="3015520" cy="461665"/>
          </a:xfrm>
          <a:prstGeom prst="rect">
            <a:avLst/>
          </a:prstGeom>
          <a:noFill/>
          <a:ln w="57150">
            <a:solidFill>
              <a:schemeClr val="tx1"/>
            </a:solidFill>
          </a:ln>
        </p:spPr>
        <p:txBody>
          <a:bodyPr wrap="square" rtlCol="0">
            <a:spAutoFit/>
          </a:bodyPr>
          <a:lstStyle/>
          <a:p>
            <a:r>
              <a:rPr lang="ja-JP" altLang="en-US" sz="2400" dirty="0" smtClean="0"/>
              <a:t>世界輸出供給（</a:t>
            </a:r>
            <a:r>
              <a:rPr lang="en-US" altLang="ja-JP" sz="2400" dirty="0" smtClean="0"/>
              <a:t>WES</a:t>
            </a:r>
            <a:r>
              <a:rPr lang="ja-JP" altLang="en-US" sz="2400" dirty="0" smtClean="0"/>
              <a:t>）</a:t>
            </a:r>
            <a:endParaRPr lang="en-US" altLang="ja-JP" sz="2400" dirty="0" smtClean="0"/>
          </a:p>
        </p:txBody>
      </p:sp>
      <p:sp>
        <p:nvSpPr>
          <p:cNvPr id="10" name="下矢印 9"/>
          <p:cNvSpPr/>
          <p:nvPr/>
        </p:nvSpPr>
        <p:spPr>
          <a:xfrm rot="10800000">
            <a:off x="3123088" y="2294959"/>
            <a:ext cx="216024" cy="519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583445" y="3543348"/>
            <a:ext cx="373820" cy="369332"/>
          </a:xfrm>
          <a:prstGeom prst="rect">
            <a:avLst/>
          </a:prstGeom>
          <a:noFill/>
        </p:spPr>
        <p:txBody>
          <a:bodyPr wrap="none" rtlCol="0">
            <a:spAutoFit/>
          </a:bodyPr>
          <a:lstStyle/>
          <a:p>
            <a:r>
              <a:rPr lang="en-US" altLang="ja-JP" dirty="0" smtClean="0"/>
              <a:t>IV</a:t>
            </a:r>
            <a:endParaRPr kumimoji="1" lang="ja-JP" altLang="en-US" dirty="0"/>
          </a:p>
        </p:txBody>
      </p:sp>
      <p:sp>
        <p:nvSpPr>
          <p:cNvPr id="19" name="テキスト ボックス 18"/>
          <p:cNvSpPr txBox="1"/>
          <p:nvPr/>
        </p:nvSpPr>
        <p:spPr>
          <a:xfrm>
            <a:off x="4938957" y="3451015"/>
            <a:ext cx="2892685" cy="461665"/>
          </a:xfrm>
          <a:prstGeom prst="rect">
            <a:avLst/>
          </a:prstGeom>
          <a:noFill/>
          <a:ln w="57150">
            <a:solidFill>
              <a:schemeClr val="tx1"/>
            </a:solidFill>
          </a:ln>
        </p:spPr>
        <p:txBody>
          <a:bodyPr wrap="square" rtlCol="0">
            <a:spAutoFit/>
          </a:bodyPr>
          <a:lstStyle/>
          <a:p>
            <a:r>
              <a:rPr lang="ja-JP" altLang="en-US" sz="2400" dirty="0" smtClean="0"/>
              <a:t>世界輸入需要（</a:t>
            </a:r>
            <a:r>
              <a:rPr lang="en-US" altLang="ja-JP" sz="2400" dirty="0" smtClean="0"/>
              <a:t>WID</a:t>
            </a:r>
            <a:r>
              <a:rPr lang="ja-JP" altLang="en-US" sz="2400" dirty="0" smtClean="0"/>
              <a:t>）</a:t>
            </a:r>
            <a:endParaRPr lang="en-US" altLang="ja-JP" sz="2400" dirty="0" smtClean="0"/>
          </a:p>
        </p:txBody>
      </p:sp>
      <p:sp>
        <p:nvSpPr>
          <p:cNvPr id="20" name="下矢印 19"/>
          <p:cNvSpPr/>
          <p:nvPr/>
        </p:nvSpPr>
        <p:spPr>
          <a:xfrm rot="10800000">
            <a:off x="5922102" y="2294959"/>
            <a:ext cx="216024" cy="519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457200" y="3967427"/>
            <a:ext cx="4273478" cy="1754326"/>
          </a:xfrm>
          <a:prstGeom prst="rect">
            <a:avLst/>
          </a:prstGeom>
          <a:noFill/>
        </p:spPr>
        <p:txBody>
          <a:bodyPr wrap="none" rtlCol="0">
            <a:spAutoFit/>
          </a:bodyPr>
          <a:lstStyle/>
          <a:p>
            <a:r>
              <a:rPr kumimoji="1" lang="en-US" altLang="ja-JP" dirty="0" smtClean="0"/>
              <a:t>WES</a:t>
            </a:r>
            <a:r>
              <a:rPr lang="en-US" altLang="ja-JP" dirty="0" smtClean="0"/>
              <a:t>=</a:t>
            </a:r>
            <a:r>
              <a:rPr lang="ja-JP" altLang="en-US" dirty="0" smtClean="0"/>
              <a:t>デンマーク以外の全ての国への輸出</a:t>
            </a:r>
            <a:endParaRPr lang="en-US" altLang="ja-JP" dirty="0" smtClean="0"/>
          </a:p>
          <a:p>
            <a:r>
              <a:rPr kumimoji="1" lang="ja-JP" altLang="en-US" dirty="0" smtClean="0"/>
              <a:t>（国</a:t>
            </a:r>
            <a:r>
              <a:rPr kumimoji="1" lang="en-US" altLang="ja-JP" dirty="0" smtClean="0"/>
              <a:t>c</a:t>
            </a:r>
            <a:r>
              <a:rPr kumimoji="1" lang="ja-JP" altLang="en-US" dirty="0" smtClean="0"/>
              <a:t>・製品</a:t>
            </a:r>
            <a:r>
              <a:rPr kumimoji="1" lang="en-US" altLang="ja-JP" dirty="0" smtClean="0"/>
              <a:t>k</a:t>
            </a:r>
            <a:r>
              <a:rPr lang="ja-JP" altLang="en-US" dirty="0"/>
              <a:t> ・年</a:t>
            </a:r>
            <a:r>
              <a:rPr lang="en-US" altLang="ja-JP" dirty="0"/>
              <a:t>t</a:t>
            </a:r>
            <a:r>
              <a:rPr kumimoji="1" lang="ja-JP" altLang="en-US" dirty="0" smtClean="0"/>
              <a:t>レベル）</a:t>
            </a:r>
            <a:endParaRPr kumimoji="1" lang="en-US" altLang="ja-JP" dirty="0" smtClean="0"/>
          </a:p>
          <a:p>
            <a:endParaRPr lang="en-US" altLang="ja-JP" dirty="0"/>
          </a:p>
          <a:p>
            <a:r>
              <a:rPr kumimoji="1" lang="ja-JP" altLang="en-US" dirty="0" smtClean="0"/>
              <a:t>例）</a:t>
            </a:r>
            <a:endParaRPr kumimoji="1" lang="en-US" altLang="ja-JP" dirty="0" smtClean="0"/>
          </a:p>
          <a:p>
            <a:r>
              <a:rPr lang="ja-JP" altLang="en-US" dirty="0" smtClean="0"/>
              <a:t>中国</a:t>
            </a:r>
            <a:r>
              <a:rPr kumimoji="1" lang="ja-JP" altLang="en-US" dirty="0" smtClean="0"/>
              <a:t>の衣類輸出総額</a:t>
            </a:r>
            <a:endParaRPr kumimoji="1" lang="en-US" altLang="ja-JP" dirty="0" smtClean="0"/>
          </a:p>
          <a:p>
            <a:r>
              <a:rPr kumimoji="1" lang="ja-JP" altLang="en-US" dirty="0" smtClean="0"/>
              <a:t>➖</a:t>
            </a:r>
            <a:r>
              <a:rPr lang="ja-JP" altLang="en-US" dirty="0" smtClean="0"/>
              <a:t>中国</a:t>
            </a:r>
            <a:r>
              <a:rPr kumimoji="1" lang="ja-JP" altLang="en-US" dirty="0" smtClean="0"/>
              <a:t>のデンマークへの</a:t>
            </a:r>
            <a:r>
              <a:rPr lang="ja-JP" altLang="en-US" dirty="0" smtClean="0"/>
              <a:t>衣類</a:t>
            </a:r>
            <a:r>
              <a:rPr kumimoji="1" lang="ja-JP" altLang="en-US" dirty="0" smtClean="0"/>
              <a:t>輸出額</a:t>
            </a:r>
            <a:endParaRPr kumimoji="1" lang="en-US" altLang="ja-JP" dirty="0" smtClean="0"/>
          </a:p>
        </p:txBody>
      </p:sp>
      <p:sp>
        <p:nvSpPr>
          <p:cNvPr id="23" name="テキスト ボックス 22"/>
          <p:cNvSpPr txBox="1"/>
          <p:nvPr/>
        </p:nvSpPr>
        <p:spPr>
          <a:xfrm>
            <a:off x="4714915" y="3959759"/>
            <a:ext cx="4443845" cy="2031325"/>
          </a:xfrm>
          <a:prstGeom prst="rect">
            <a:avLst/>
          </a:prstGeom>
          <a:noFill/>
        </p:spPr>
        <p:txBody>
          <a:bodyPr wrap="none" rtlCol="0">
            <a:spAutoFit/>
          </a:bodyPr>
          <a:lstStyle/>
          <a:p>
            <a:r>
              <a:rPr kumimoji="1" lang="en-US" altLang="ja-JP" dirty="0" smtClean="0"/>
              <a:t>WID</a:t>
            </a:r>
            <a:r>
              <a:rPr lang="en-US" altLang="ja-JP" dirty="0" smtClean="0"/>
              <a:t>=</a:t>
            </a:r>
            <a:r>
              <a:rPr lang="ja-JP" altLang="en-US" dirty="0" smtClean="0"/>
              <a:t>デンマーク以外の全ての国からの輸入</a:t>
            </a:r>
            <a:endParaRPr lang="en-US" altLang="ja-JP" dirty="0" smtClean="0"/>
          </a:p>
          <a:p>
            <a:r>
              <a:rPr lang="ja-JP" altLang="en-US" dirty="0" smtClean="0"/>
              <a:t>（国</a:t>
            </a:r>
            <a:r>
              <a:rPr lang="en-US" altLang="ja-JP" dirty="0" smtClean="0"/>
              <a:t>c</a:t>
            </a:r>
            <a:r>
              <a:rPr lang="ja-JP" altLang="en-US" dirty="0" smtClean="0"/>
              <a:t>・</a:t>
            </a:r>
            <a:r>
              <a:rPr lang="ja-JP" altLang="en-US" dirty="0"/>
              <a:t>製品</a:t>
            </a:r>
            <a:r>
              <a:rPr lang="en-US" altLang="ja-JP" dirty="0" smtClean="0"/>
              <a:t>k</a:t>
            </a:r>
            <a:r>
              <a:rPr lang="ja-JP" altLang="en-US" dirty="0"/>
              <a:t> ・年</a:t>
            </a:r>
            <a:r>
              <a:rPr lang="en-US" altLang="ja-JP" dirty="0"/>
              <a:t>t</a:t>
            </a:r>
            <a:r>
              <a:rPr lang="ja-JP" altLang="en-US" dirty="0" smtClean="0"/>
              <a:t>レベル）</a:t>
            </a:r>
            <a:endParaRPr lang="en-US" altLang="ja-JP" dirty="0" smtClean="0"/>
          </a:p>
          <a:p>
            <a:endParaRPr lang="en-US" altLang="ja-JP" dirty="0"/>
          </a:p>
          <a:p>
            <a:r>
              <a:rPr lang="ja-JP" altLang="en-US" dirty="0"/>
              <a:t>例）</a:t>
            </a:r>
            <a:endParaRPr lang="en-US" altLang="ja-JP" dirty="0"/>
          </a:p>
          <a:p>
            <a:r>
              <a:rPr lang="ja-JP" altLang="en-US" dirty="0"/>
              <a:t>日本</a:t>
            </a:r>
            <a:r>
              <a:rPr lang="ja-JP" altLang="en-US" dirty="0" smtClean="0"/>
              <a:t>のスポーツ用品の輸入総額</a:t>
            </a:r>
            <a:endParaRPr lang="en-US" altLang="ja-JP" dirty="0"/>
          </a:p>
          <a:p>
            <a:r>
              <a:rPr lang="ja-JP" altLang="en-US" dirty="0"/>
              <a:t>➖日本の</a:t>
            </a:r>
            <a:r>
              <a:rPr lang="ja-JP" altLang="en-US" dirty="0" smtClean="0"/>
              <a:t>デンマークからの</a:t>
            </a:r>
            <a:endParaRPr lang="en-US" altLang="ja-JP" dirty="0" smtClean="0"/>
          </a:p>
          <a:p>
            <a:r>
              <a:rPr lang="ja-JP" altLang="en-US" dirty="0"/>
              <a:t>　</a:t>
            </a:r>
            <a:r>
              <a:rPr lang="ja-JP" altLang="en-US" dirty="0" smtClean="0"/>
              <a:t>　スポーツ</a:t>
            </a:r>
            <a:r>
              <a:rPr lang="ja-JP" altLang="en-US" dirty="0"/>
              <a:t>用品輸入</a:t>
            </a:r>
            <a:r>
              <a:rPr lang="ja-JP" altLang="en-US" dirty="0" smtClean="0"/>
              <a:t>額</a:t>
            </a:r>
            <a:endParaRPr lang="en-US" altLang="ja-JP" dirty="0"/>
          </a:p>
        </p:txBody>
      </p:sp>
      <p:sp>
        <p:nvSpPr>
          <p:cNvPr id="25" name="テキスト ボックス 24"/>
          <p:cNvSpPr txBox="1"/>
          <p:nvPr/>
        </p:nvSpPr>
        <p:spPr>
          <a:xfrm>
            <a:off x="1156370" y="2921330"/>
            <a:ext cx="3384376" cy="461665"/>
          </a:xfrm>
          <a:prstGeom prst="rect">
            <a:avLst/>
          </a:prstGeom>
          <a:noFill/>
          <a:ln w="57150">
            <a:solidFill>
              <a:schemeClr val="tx1"/>
            </a:solidFill>
          </a:ln>
        </p:spPr>
        <p:txBody>
          <a:bodyPr wrap="square" rtlCol="0">
            <a:spAutoFit/>
          </a:bodyPr>
          <a:lstStyle/>
          <a:p>
            <a:r>
              <a:rPr lang="ja-JP" altLang="en-US" sz="2400" smtClean="0"/>
              <a:t>デンマークへの輸送費</a:t>
            </a:r>
            <a:endParaRPr lang="ja-JP" altLang="en-US" sz="2400" dirty="0"/>
          </a:p>
        </p:txBody>
      </p:sp>
      <p:sp>
        <p:nvSpPr>
          <p:cNvPr id="26" name="テキスト ボックス 25"/>
          <p:cNvSpPr txBox="1"/>
          <p:nvPr/>
        </p:nvSpPr>
        <p:spPr>
          <a:xfrm>
            <a:off x="4938957" y="2912083"/>
            <a:ext cx="3384376" cy="461665"/>
          </a:xfrm>
          <a:prstGeom prst="rect">
            <a:avLst/>
          </a:prstGeom>
          <a:noFill/>
          <a:ln w="57150">
            <a:solidFill>
              <a:schemeClr val="tx1"/>
            </a:solidFill>
          </a:ln>
        </p:spPr>
        <p:txBody>
          <a:bodyPr wrap="square" rtlCol="0">
            <a:spAutoFit/>
          </a:bodyPr>
          <a:lstStyle/>
          <a:p>
            <a:r>
              <a:rPr lang="ja-JP" altLang="en-US" sz="2400" dirty="0" smtClean="0"/>
              <a:t>デンマークからの輸送費</a:t>
            </a:r>
            <a:endParaRPr lang="ja-JP" altLang="en-US" sz="2400" dirty="0"/>
          </a:p>
        </p:txBody>
      </p:sp>
      <p:sp>
        <p:nvSpPr>
          <p:cNvPr id="27" name="テキスト ボックス 26"/>
          <p:cNvSpPr txBox="1"/>
          <p:nvPr/>
        </p:nvSpPr>
        <p:spPr>
          <a:xfrm>
            <a:off x="583445" y="2956427"/>
            <a:ext cx="373820" cy="369332"/>
          </a:xfrm>
          <a:prstGeom prst="rect">
            <a:avLst/>
          </a:prstGeom>
          <a:noFill/>
        </p:spPr>
        <p:txBody>
          <a:bodyPr wrap="none" rtlCol="0">
            <a:spAutoFit/>
          </a:bodyPr>
          <a:lstStyle/>
          <a:p>
            <a:r>
              <a:rPr kumimoji="1" lang="en-US" altLang="ja-JP" dirty="0" smtClean="0"/>
              <a:t>IV</a:t>
            </a:r>
            <a:endParaRPr kumimoji="1" lang="ja-JP" altLang="en-US" dirty="0"/>
          </a:p>
        </p:txBody>
      </p:sp>
      <p:sp>
        <p:nvSpPr>
          <p:cNvPr id="4" name="テキスト ボックス 3"/>
          <p:cNvSpPr txBox="1"/>
          <p:nvPr/>
        </p:nvSpPr>
        <p:spPr>
          <a:xfrm>
            <a:off x="24389" y="6131635"/>
            <a:ext cx="5912561" cy="646331"/>
          </a:xfrm>
          <a:prstGeom prst="rect">
            <a:avLst/>
          </a:prstGeom>
          <a:noFill/>
        </p:spPr>
        <p:txBody>
          <a:bodyPr wrap="square" rtlCol="0">
            <a:spAutoFit/>
          </a:bodyPr>
          <a:lstStyle/>
          <a:p>
            <a:r>
              <a:rPr lang="en-US" altLang="ja-JP" dirty="0" smtClean="0"/>
              <a:t>※</a:t>
            </a:r>
            <a:r>
              <a:rPr lang="ja-JP" altLang="en-US" dirty="0" smtClean="0"/>
              <a:t>輸入</a:t>
            </a:r>
            <a:r>
              <a:rPr kumimoji="1" lang="ja-JP" altLang="en-US" dirty="0" smtClean="0"/>
              <a:t>とスキルの交差項の</a:t>
            </a:r>
            <a:r>
              <a:rPr kumimoji="1" lang="en-US" altLang="ja-JP" dirty="0" smtClean="0"/>
              <a:t>IV</a:t>
            </a:r>
            <a:r>
              <a:rPr lang="ja-JP" altLang="en-US" dirty="0" smtClean="0"/>
              <a:t>：</a:t>
            </a:r>
            <a:r>
              <a:rPr kumimoji="1" lang="en-US" altLang="ja-JP" dirty="0" smtClean="0"/>
              <a:t>WES</a:t>
            </a:r>
            <a:r>
              <a:rPr lang="ja-JP" altLang="en-US" dirty="0" smtClean="0"/>
              <a:t>とスキルの交差項</a:t>
            </a:r>
            <a:endParaRPr lang="en-US" altLang="ja-JP" dirty="0" smtClean="0"/>
          </a:p>
          <a:p>
            <a:r>
              <a:rPr lang="ja-JP" altLang="en-US" dirty="0"/>
              <a:t>　</a:t>
            </a:r>
            <a:r>
              <a:rPr lang="ja-JP" altLang="en-US" dirty="0" smtClean="0"/>
              <a:t>　輸出と</a:t>
            </a:r>
            <a:r>
              <a:rPr lang="ja-JP" altLang="en-US" dirty="0"/>
              <a:t>スキルの交差項の</a:t>
            </a:r>
            <a:r>
              <a:rPr lang="en-US" altLang="ja-JP" dirty="0"/>
              <a:t>IV</a:t>
            </a:r>
            <a:r>
              <a:rPr lang="ja-JP" altLang="en-US" dirty="0"/>
              <a:t>：</a:t>
            </a:r>
            <a:r>
              <a:rPr lang="en-US" altLang="ja-JP" dirty="0" smtClean="0"/>
              <a:t>WID</a:t>
            </a:r>
            <a:r>
              <a:rPr lang="ja-JP" altLang="en-US" dirty="0" smtClean="0"/>
              <a:t>と</a:t>
            </a:r>
            <a:r>
              <a:rPr lang="ja-JP" altLang="en-US" dirty="0"/>
              <a:t>スキルの交差</a:t>
            </a:r>
            <a:r>
              <a:rPr lang="ja-JP" altLang="en-US" dirty="0" smtClean="0"/>
              <a:t>項</a:t>
            </a:r>
            <a:endParaRPr lang="ja-JP" altLang="en-US" dirty="0"/>
          </a:p>
        </p:txBody>
      </p:sp>
    </p:spTree>
    <p:extLst>
      <p:ext uri="{BB962C8B-B14F-4D97-AF65-F5344CB8AC3E}">
        <p14:creationId xmlns:p14="http://schemas.microsoft.com/office/powerpoint/2010/main" val="2132179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Hummels</a:t>
            </a:r>
            <a:r>
              <a:rPr lang="en-US" altLang="ja-JP" dirty="0"/>
              <a:t> et al. (2014) </a:t>
            </a:r>
            <a:r>
              <a:rPr lang="ja-JP" altLang="en-US" dirty="0"/>
              <a:t>の</a:t>
            </a:r>
            <a:r>
              <a:rPr lang="ja-JP" altLang="en-US" dirty="0" smtClean="0"/>
              <a:t>実証戦略⑥</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45</a:t>
            </a:fld>
            <a:endParaRPr kumimoji="1" lang="ja-JP" altLang="en-US"/>
          </a:p>
        </p:txBody>
      </p:sp>
      <p:sp>
        <p:nvSpPr>
          <p:cNvPr id="28" name="正方形/長方形 27"/>
          <p:cNvSpPr/>
          <p:nvPr/>
        </p:nvSpPr>
        <p:spPr>
          <a:xfrm>
            <a:off x="441181" y="1268760"/>
            <a:ext cx="8532470" cy="2677656"/>
          </a:xfrm>
          <a:prstGeom prst="rect">
            <a:avLst/>
          </a:prstGeom>
          <a:ln w="38100">
            <a:solidFill>
              <a:schemeClr val="tx1"/>
            </a:solidFill>
          </a:ln>
        </p:spPr>
        <p:txBody>
          <a:bodyPr wrap="square">
            <a:spAutoFit/>
          </a:bodyPr>
          <a:lstStyle/>
          <a:p>
            <a:r>
              <a:rPr lang="ja-JP" altLang="en-US" sz="2400" dirty="0" smtClean="0">
                <a:solidFill>
                  <a:srgbClr val="3366FF"/>
                </a:solidFill>
              </a:rPr>
              <a:t>＜</a:t>
            </a:r>
            <a:r>
              <a:rPr lang="en-US" altLang="ja-JP" sz="2400" dirty="0" err="1" smtClean="0">
                <a:solidFill>
                  <a:srgbClr val="3366FF"/>
                </a:solidFill>
              </a:rPr>
              <a:t>Bartik</a:t>
            </a:r>
            <a:r>
              <a:rPr lang="en-US" altLang="ja-JP" sz="2400" dirty="0" smtClean="0">
                <a:solidFill>
                  <a:srgbClr val="3366FF"/>
                </a:solidFill>
              </a:rPr>
              <a:t>-type </a:t>
            </a:r>
            <a:r>
              <a:rPr lang="en-US" altLang="ja-JP" sz="2400" dirty="0">
                <a:solidFill>
                  <a:srgbClr val="3366FF"/>
                </a:solidFill>
              </a:rPr>
              <a:t>IV</a:t>
            </a:r>
            <a:r>
              <a:rPr lang="ja-JP" altLang="en-US" sz="2400" dirty="0">
                <a:solidFill>
                  <a:srgbClr val="3366FF"/>
                </a:solidFill>
              </a:rPr>
              <a:t> </a:t>
            </a:r>
            <a:r>
              <a:rPr lang="ja-JP" altLang="en-US" sz="2400" dirty="0" smtClean="0">
                <a:solidFill>
                  <a:srgbClr val="3366FF"/>
                </a:solidFill>
              </a:rPr>
              <a:t>＞</a:t>
            </a:r>
            <a:endParaRPr lang="en-US" altLang="ja-JP" sz="2400" dirty="0" smtClean="0">
              <a:solidFill>
                <a:srgbClr val="3366FF"/>
              </a:solidFill>
            </a:endParaRPr>
          </a:p>
          <a:p>
            <a:r>
              <a:rPr lang="ja-JP" altLang="en-US" sz="2400" dirty="0" smtClean="0"/>
              <a:t>プレサンプル年の何かのシェアを用いて構築された</a:t>
            </a:r>
            <a:r>
              <a:rPr lang="en-US" altLang="ja-JP" sz="2400" dirty="0" smtClean="0"/>
              <a:t>IV</a:t>
            </a:r>
            <a:r>
              <a:rPr lang="ja-JP" altLang="en-US" sz="2400" dirty="0" smtClean="0"/>
              <a:t>。</a:t>
            </a:r>
            <a:endParaRPr lang="en-US" altLang="ja-JP" sz="2400" dirty="0" smtClean="0"/>
          </a:p>
          <a:p>
            <a:r>
              <a:rPr lang="ja-JP" altLang="en-US" sz="2400" dirty="0" smtClean="0"/>
              <a:t>労働経済学の分野で用いられてきたが、近年国際貿易の実証でも多用されている。</a:t>
            </a:r>
            <a:endParaRPr lang="en-US" altLang="ja-JP" sz="2400" dirty="0" smtClean="0"/>
          </a:p>
          <a:p>
            <a:pPr marL="457200" indent="-457200">
              <a:buFont typeface="Arial" charset="0"/>
              <a:buChar char="•"/>
            </a:pPr>
            <a:r>
              <a:rPr lang="en-US" altLang="ja-JP" sz="2400" dirty="0" err="1"/>
              <a:t>Bartik</a:t>
            </a:r>
            <a:r>
              <a:rPr lang="en-US" altLang="ja-JP" sz="2400" dirty="0"/>
              <a:t>, T. J. (2015). How Effects of Local Labor Demand Shocks Vary with the Initial Local Unemployment Rate. </a:t>
            </a:r>
            <a:r>
              <a:rPr lang="en-US" altLang="ja-JP" sz="2400" i="1" dirty="0"/>
              <a:t>Growth and Change</a:t>
            </a:r>
            <a:r>
              <a:rPr lang="en-US" altLang="ja-JP" sz="2400" dirty="0"/>
              <a:t>, </a:t>
            </a:r>
            <a:r>
              <a:rPr lang="en-US" altLang="ja-JP" sz="2400" i="1" dirty="0"/>
              <a:t>46</a:t>
            </a:r>
            <a:r>
              <a:rPr lang="en-US" altLang="ja-JP" sz="2400" dirty="0"/>
              <a:t>(4), 529-557</a:t>
            </a:r>
            <a:r>
              <a:rPr lang="en-US" altLang="ja-JP" sz="2400" dirty="0" smtClean="0"/>
              <a:t>.</a:t>
            </a:r>
          </a:p>
        </p:txBody>
      </p:sp>
      <p:sp>
        <p:nvSpPr>
          <p:cNvPr id="4" name="正方形/長方形 3"/>
          <p:cNvSpPr/>
          <p:nvPr/>
        </p:nvSpPr>
        <p:spPr>
          <a:xfrm>
            <a:off x="428595" y="3951486"/>
            <a:ext cx="8500432" cy="2492990"/>
          </a:xfrm>
          <a:prstGeom prst="rect">
            <a:avLst/>
          </a:prstGeom>
        </p:spPr>
        <p:txBody>
          <a:bodyPr wrap="square">
            <a:spAutoFit/>
          </a:bodyPr>
          <a:lstStyle/>
          <a:p>
            <a:r>
              <a:rPr lang="ja-JP" altLang="en-US" sz="2400" dirty="0" smtClean="0"/>
              <a:t>＜</a:t>
            </a:r>
            <a:r>
              <a:rPr lang="en-US" altLang="ja-JP" sz="2400" dirty="0"/>
              <a:t> </a:t>
            </a:r>
            <a:r>
              <a:rPr lang="en-US" altLang="ja-JP" sz="2400" dirty="0" err="1"/>
              <a:t>Hummels</a:t>
            </a:r>
            <a:r>
              <a:rPr lang="en-US" altLang="ja-JP" sz="2400" dirty="0"/>
              <a:t> et al. (2014) </a:t>
            </a:r>
            <a:r>
              <a:rPr lang="ja-JP" altLang="en-US" sz="2400" dirty="0" smtClean="0"/>
              <a:t>＞</a:t>
            </a:r>
            <a:endParaRPr lang="en-US" altLang="ja-JP" sz="2400" dirty="0" smtClean="0"/>
          </a:p>
          <a:p>
            <a:r>
              <a:rPr lang="ja-JP" altLang="en-US" sz="2400" dirty="0" smtClean="0"/>
              <a:t>世界</a:t>
            </a:r>
            <a:r>
              <a:rPr lang="ja-JP" altLang="en-US" sz="2400" dirty="0"/>
              <a:t>輸出供給・世界輸入需要は</a:t>
            </a:r>
            <a:r>
              <a:rPr lang="ja-JP" altLang="en-US" sz="2400" dirty="0" smtClean="0"/>
              <a:t>、</a:t>
            </a:r>
            <a:r>
              <a:rPr lang="ja-JP" altLang="en-US" sz="2400" dirty="0"/>
              <a:t>企業</a:t>
            </a:r>
            <a:r>
              <a:rPr lang="en-US" altLang="ja-JP" sz="2400" dirty="0" smtClean="0"/>
              <a:t>j</a:t>
            </a:r>
            <a:r>
              <a:rPr lang="ja-JP" altLang="en-US" sz="2400" dirty="0" smtClean="0"/>
              <a:t>・国</a:t>
            </a:r>
            <a:r>
              <a:rPr lang="en-US" altLang="ja-JP" sz="2400" dirty="0"/>
              <a:t>c</a:t>
            </a:r>
            <a:r>
              <a:rPr lang="ja-JP" altLang="en-US" sz="2400" dirty="0"/>
              <a:t>・製品</a:t>
            </a:r>
            <a:r>
              <a:rPr lang="en-US" altLang="ja-JP" sz="2400" dirty="0"/>
              <a:t>k</a:t>
            </a:r>
            <a:r>
              <a:rPr lang="ja-JP" altLang="en-US" sz="2400" dirty="0"/>
              <a:t> ・年</a:t>
            </a:r>
            <a:r>
              <a:rPr lang="en-US" altLang="ja-JP" sz="2400" dirty="0"/>
              <a:t>t</a:t>
            </a:r>
            <a:r>
              <a:rPr lang="ja-JP" altLang="en-US" sz="2400" dirty="0"/>
              <a:t>レベル</a:t>
            </a:r>
            <a:endParaRPr lang="en-US" altLang="ja-JP" sz="2400" dirty="0"/>
          </a:p>
          <a:p>
            <a:r>
              <a:rPr lang="en-US" altLang="ja-JP" sz="2400" dirty="0" smtClean="0">
                <a:sym typeface="Wingdings"/>
              </a:rPr>
              <a:t></a:t>
            </a:r>
            <a:r>
              <a:rPr lang="ja-JP" altLang="en-US" sz="2400" dirty="0" smtClean="0">
                <a:sym typeface="Wingdings"/>
              </a:rPr>
              <a:t>企業ごとの</a:t>
            </a:r>
            <a:r>
              <a:rPr lang="ja-JP" altLang="en-US" sz="2400" dirty="0" smtClean="0"/>
              <a:t>プレサンプル</a:t>
            </a:r>
            <a:r>
              <a:rPr lang="ja-JP" altLang="en-US" sz="2400" dirty="0"/>
              <a:t>年（</a:t>
            </a:r>
            <a:r>
              <a:rPr lang="en-US" altLang="ja-JP" sz="2400" dirty="0"/>
              <a:t>1994</a:t>
            </a:r>
            <a:r>
              <a:rPr lang="ja-JP" altLang="en-US" sz="2400" dirty="0"/>
              <a:t>）の各国・各製品のシェアを用いて、</a:t>
            </a:r>
            <a:r>
              <a:rPr lang="en-US" altLang="ja-JP" sz="2400" dirty="0"/>
              <a:t>WES</a:t>
            </a:r>
            <a:r>
              <a:rPr lang="ja-JP" altLang="en-US" sz="2400" dirty="0"/>
              <a:t>、</a:t>
            </a:r>
            <a:r>
              <a:rPr lang="en-US" altLang="ja-JP" sz="2400" dirty="0"/>
              <a:t>WID</a:t>
            </a:r>
            <a:r>
              <a:rPr lang="ja-JP" altLang="en-US" sz="2400" dirty="0" smtClean="0"/>
              <a:t>を企業・年</a:t>
            </a:r>
            <a:r>
              <a:rPr lang="ja-JP" altLang="en-US" sz="2400" dirty="0"/>
              <a:t>レベルに</a:t>
            </a:r>
            <a:r>
              <a:rPr lang="ja-JP" altLang="en-US" sz="2400" dirty="0" smtClean="0"/>
              <a:t>集計。</a:t>
            </a:r>
            <a:endParaRPr lang="en-US" altLang="ja-JP" sz="2400" dirty="0" smtClean="0"/>
          </a:p>
          <a:p>
            <a:r>
              <a:rPr lang="ja-JP" altLang="en-US" sz="2400" dirty="0" smtClean="0"/>
              <a:t>＜その他＞</a:t>
            </a:r>
            <a:endParaRPr lang="en-US" altLang="ja-JP" sz="2400" dirty="0" smtClean="0"/>
          </a:p>
          <a:p>
            <a:r>
              <a:rPr lang="en-US" altLang="ja-JP" dirty="0" err="1">
                <a:solidFill>
                  <a:srgbClr val="3366FF"/>
                </a:solidFill>
              </a:rPr>
              <a:t>Autor</a:t>
            </a:r>
            <a:r>
              <a:rPr lang="en-US" altLang="ja-JP" dirty="0">
                <a:solidFill>
                  <a:srgbClr val="3366FF"/>
                </a:solidFill>
              </a:rPr>
              <a:t> et al. (2013) “The China syndrome.” AER.</a:t>
            </a:r>
          </a:p>
          <a:p>
            <a:r>
              <a:rPr lang="en-US" altLang="ja-JP" dirty="0"/>
              <a:t>Mayer at al. (2014) “Market Size, Competition, and the Product Mix of Exporters.” AER</a:t>
            </a:r>
            <a:r>
              <a:rPr lang="en-US" altLang="ja-JP" dirty="0" smtClean="0"/>
              <a:t>.</a:t>
            </a:r>
            <a:endParaRPr lang="en-US" altLang="ja-JP" dirty="0"/>
          </a:p>
        </p:txBody>
      </p:sp>
    </p:spTree>
    <p:extLst>
      <p:ext uri="{BB962C8B-B14F-4D97-AF65-F5344CB8AC3E}">
        <p14:creationId xmlns:p14="http://schemas.microsoft.com/office/powerpoint/2010/main" val="529843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Hummels</a:t>
            </a:r>
            <a:r>
              <a:rPr lang="en-US" altLang="ja-JP" dirty="0"/>
              <a:t> et al. (2014) </a:t>
            </a:r>
            <a:r>
              <a:rPr lang="ja-JP" altLang="en-US" dirty="0"/>
              <a:t>の</a:t>
            </a:r>
            <a:r>
              <a:rPr lang="ja-JP" altLang="en-US" dirty="0" smtClean="0"/>
              <a:t>実証戦略⑦</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46</a:t>
            </a:fld>
            <a:endParaRPr kumimoji="1" lang="ja-JP" altLang="en-US"/>
          </a:p>
        </p:txBody>
      </p:sp>
      <p:pic>
        <p:nvPicPr>
          <p:cNvPr id="5" name="図 4"/>
          <p:cNvPicPr>
            <a:picLocks noChangeAspect="1"/>
          </p:cNvPicPr>
          <p:nvPr/>
        </p:nvPicPr>
        <p:blipFill>
          <a:blip r:embed="rId2"/>
          <a:stretch>
            <a:fillRect/>
          </a:stretch>
        </p:blipFill>
        <p:spPr>
          <a:xfrm>
            <a:off x="1907704" y="1391370"/>
            <a:ext cx="4787821" cy="1080612"/>
          </a:xfrm>
          <a:prstGeom prst="rect">
            <a:avLst/>
          </a:prstGeom>
        </p:spPr>
      </p:pic>
      <p:sp>
        <p:nvSpPr>
          <p:cNvPr id="6" name="テキスト ボックス 5"/>
          <p:cNvSpPr txBox="1"/>
          <p:nvPr/>
        </p:nvSpPr>
        <p:spPr>
          <a:xfrm>
            <a:off x="6156176" y="2849078"/>
            <a:ext cx="1694695" cy="646331"/>
          </a:xfrm>
          <a:prstGeom prst="rect">
            <a:avLst/>
          </a:prstGeom>
          <a:noFill/>
          <a:ln>
            <a:solidFill>
              <a:srgbClr val="FF0000"/>
            </a:solidFill>
          </a:ln>
        </p:spPr>
        <p:txBody>
          <a:bodyPr wrap="none" rtlCol="0">
            <a:spAutoFit/>
          </a:bodyPr>
          <a:lstStyle/>
          <a:p>
            <a:r>
              <a:rPr kumimoji="1" lang="ja-JP" altLang="en-US" dirty="0" smtClean="0"/>
              <a:t>世界輸出供給</a:t>
            </a:r>
            <a:endParaRPr kumimoji="1" lang="en-US" altLang="ja-JP" dirty="0" smtClean="0"/>
          </a:p>
          <a:p>
            <a:r>
              <a:rPr lang="ja-JP" altLang="en-US" dirty="0" smtClean="0"/>
              <a:t>国</a:t>
            </a:r>
            <a:r>
              <a:rPr lang="en-US" altLang="ja-JP" dirty="0" smtClean="0"/>
              <a:t>c</a:t>
            </a:r>
            <a:r>
              <a:rPr lang="ja-JP" altLang="en-US" dirty="0" smtClean="0"/>
              <a:t>、製品</a:t>
            </a:r>
            <a:r>
              <a:rPr lang="en-US" altLang="ja-JP" dirty="0" smtClean="0"/>
              <a:t>k</a:t>
            </a:r>
            <a:r>
              <a:rPr lang="ja-JP" altLang="en-US" dirty="0" smtClean="0"/>
              <a:t>、年</a:t>
            </a:r>
            <a:r>
              <a:rPr lang="en-US" altLang="ja-JP" dirty="0" smtClean="0"/>
              <a:t>t</a:t>
            </a:r>
            <a:endParaRPr kumimoji="1" lang="ja-JP" altLang="en-US" dirty="0"/>
          </a:p>
        </p:txBody>
      </p:sp>
      <p:sp>
        <p:nvSpPr>
          <p:cNvPr id="8" name="左中かっこ 7"/>
          <p:cNvSpPr/>
          <p:nvPr/>
        </p:nvSpPr>
        <p:spPr>
          <a:xfrm rot="16200000">
            <a:off x="6084166" y="2183911"/>
            <a:ext cx="395336" cy="827381"/>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左中かっこ 8"/>
          <p:cNvSpPr/>
          <p:nvPr/>
        </p:nvSpPr>
        <p:spPr>
          <a:xfrm rot="16200000">
            <a:off x="5076055" y="2196587"/>
            <a:ext cx="395336" cy="827381"/>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p:cNvSpPr txBox="1"/>
          <p:nvPr/>
        </p:nvSpPr>
        <p:spPr>
          <a:xfrm>
            <a:off x="3911621" y="2854112"/>
            <a:ext cx="2073003" cy="1200329"/>
          </a:xfrm>
          <a:prstGeom prst="rect">
            <a:avLst/>
          </a:prstGeom>
          <a:noFill/>
          <a:ln>
            <a:solidFill>
              <a:srgbClr val="0070C0"/>
            </a:solidFill>
          </a:ln>
        </p:spPr>
        <p:txBody>
          <a:bodyPr wrap="none" rtlCol="0">
            <a:spAutoFit/>
          </a:bodyPr>
          <a:lstStyle/>
          <a:p>
            <a:r>
              <a:rPr lang="en-US" altLang="ja-JP" dirty="0" smtClean="0"/>
              <a:t>1994</a:t>
            </a:r>
            <a:r>
              <a:rPr lang="ja-JP" altLang="en-US" dirty="0" smtClean="0"/>
              <a:t>年の</a:t>
            </a:r>
            <a:endParaRPr lang="en-US" altLang="ja-JP" dirty="0" smtClean="0"/>
          </a:p>
          <a:p>
            <a:r>
              <a:rPr lang="ja-JP" altLang="en-US" dirty="0" smtClean="0"/>
              <a:t>企業</a:t>
            </a:r>
            <a:r>
              <a:rPr lang="en-US" altLang="ja-JP" dirty="0" smtClean="0"/>
              <a:t>j</a:t>
            </a:r>
            <a:r>
              <a:rPr lang="ja-JP" altLang="en-US" dirty="0" smtClean="0"/>
              <a:t>の輸入総額に</a:t>
            </a:r>
            <a:endParaRPr lang="en-US" altLang="ja-JP" dirty="0" smtClean="0"/>
          </a:p>
          <a:p>
            <a:r>
              <a:rPr lang="ja-JP" altLang="en-US" dirty="0" smtClean="0"/>
              <a:t>占める</a:t>
            </a:r>
            <a:endParaRPr lang="en-US" altLang="ja-JP" dirty="0" smtClean="0"/>
          </a:p>
          <a:p>
            <a:r>
              <a:rPr lang="ja-JP" altLang="en-US" dirty="0" smtClean="0"/>
              <a:t>国</a:t>
            </a:r>
            <a:r>
              <a:rPr lang="en-US" altLang="ja-JP" dirty="0" smtClean="0"/>
              <a:t>c</a:t>
            </a:r>
            <a:r>
              <a:rPr lang="ja-JP" altLang="en-US" dirty="0" smtClean="0"/>
              <a:t>、製品</a:t>
            </a:r>
            <a:r>
              <a:rPr lang="en-US" altLang="ja-JP" dirty="0" smtClean="0"/>
              <a:t>k</a:t>
            </a:r>
            <a:r>
              <a:rPr lang="ja-JP" altLang="en-US" dirty="0" smtClean="0"/>
              <a:t>のシェア</a:t>
            </a:r>
            <a:endParaRPr lang="en-US" altLang="ja-JP" dirty="0" smtClean="0"/>
          </a:p>
        </p:txBody>
      </p:sp>
      <p:sp>
        <p:nvSpPr>
          <p:cNvPr id="7" name="正方形/長方形 6"/>
          <p:cNvSpPr/>
          <p:nvPr/>
        </p:nvSpPr>
        <p:spPr>
          <a:xfrm>
            <a:off x="6281834" y="3626545"/>
            <a:ext cx="2270190" cy="1477328"/>
          </a:xfrm>
          <a:prstGeom prst="rect">
            <a:avLst/>
          </a:prstGeom>
          <a:ln>
            <a:solidFill>
              <a:srgbClr val="FF0000"/>
            </a:solidFill>
          </a:ln>
        </p:spPr>
        <p:txBody>
          <a:bodyPr wrap="square">
            <a:spAutoFit/>
          </a:bodyPr>
          <a:lstStyle/>
          <a:p>
            <a:r>
              <a:rPr lang="ja-JP" altLang="en-US" dirty="0"/>
              <a:t>例）</a:t>
            </a:r>
            <a:endParaRPr lang="en-US" altLang="ja-JP" dirty="0"/>
          </a:p>
          <a:p>
            <a:r>
              <a:rPr lang="en-US" altLang="ja-JP" dirty="0" smtClean="0"/>
              <a:t>2000</a:t>
            </a:r>
            <a:r>
              <a:rPr lang="ja-JP" altLang="en-US" dirty="0" smtClean="0"/>
              <a:t>年の</a:t>
            </a:r>
            <a:endParaRPr lang="en-US" altLang="ja-JP" dirty="0" smtClean="0"/>
          </a:p>
          <a:p>
            <a:r>
              <a:rPr lang="ja-JP" altLang="en-US" dirty="0" smtClean="0"/>
              <a:t>中国の衣類輸出</a:t>
            </a:r>
            <a:r>
              <a:rPr lang="ja-JP" altLang="en-US" dirty="0"/>
              <a:t>総額</a:t>
            </a:r>
            <a:endParaRPr lang="en-US" altLang="ja-JP" dirty="0"/>
          </a:p>
          <a:p>
            <a:r>
              <a:rPr lang="ja-JP" altLang="en-US" dirty="0" smtClean="0"/>
              <a:t>➖中国の</a:t>
            </a:r>
            <a:r>
              <a:rPr lang="ja-JP" altLang="en-US" dirty="0"/>
              <a:t>デンマークへ</a:t>
            </a:r>
            <a:r>
              <a:rPr lang="ja-JP" altLang="en-US" dirty="0" smtClean="0"/>
              <a:t>の衣類輸出</a:t>
            </a:r>
            <a:r>
              <a:rPr lang="ja-JP" altLang="en-US" dirty="0"/>
              <a:t>額</a:t>
            </a:r>
            <a:endParaRPr lang="en-US" altLang="ja-JP" dirty="0"/>
          </a:p>
        </p:txBody>
      </p:sp>
      <p:sp>
        <p:nvSpPr>
          <p:cNvPr id="11" name="正方形/長方形 10"/>
          <p:cNvSpPr/>
          <p:nvPr/>
        </p:nvSpPr>
        <p:spPr>
          <a:xfrm>
            <a:off x="407661" y="2710578"/>
            <a:ext cx="2685351" cy="923330"/>
          </a:xfrm>
          <a:prstGeom prst="rect">
            <a:avLst/>
          </a:prstGeom>
          <a:ln>
            <a:solidFill>
              <a:srgbClr val="00B050"/>
            </a:solidFill>
          </a:ln>
        </p:spPr>
        <p:txBody>
          <a:bodyPr wrap="none">
            <a:spAutoFit/>
          </a:bodyPr>
          <a:lstStyle/>
          <a:p>
            <a:r>
              <a:rPr lang="ja-JP" altLang="en-US" b="1" dirty="0" smtClean="0">
                <a:solidFill>
                  <a:srgbClr val="222222"/>
                </a:solidFill>
                <a:latin typeface="Arial" charset="0"/>
              </a:rPr>
              <a:t>例）</a:t>
            </a:r>
            <a:endParaRPr lang="en-US" altLang="ja-JP" b="1" dirty="0" smtClean="0">
              <a:solidFill>
                <a:srgbClr val="222222"/>
              </a:solidFill>
              <a:latin typeface="Arial" charset="0"/>
            </a:endParaRPr>
          </a:p>
          <a:p>
            <a:r>
              <a:rPr lang="ja-JP" altLang="en-US" b="1" dirty="0" smtClean="0">
                <a:solidFill>
                  <a:srgbClr val="222222"/>
                </a:solidFill>
                <a:latin typeface="Arial" charset="0"/>
              </a:rPr>
              <a:t>スポーツ</a:t>
            </a:r>
            <a:r>
              <a:rPr lang="ja-JP" altLang="en-US" b="1" dirty="0">
                <a:solidFill>
                  <a:srgbClr val="222222"/>
                </a:solidFill>
                <a:latin typeface="Arial" charset="0"/>
              </a:rPr>
              <a:t>会社ヒュンメル社</a:t>
            </a:r>
            <a:endParaRPr lang="en-US" altLang="ja-JP" b="1" dirty="0" smtClean="0">
              <a:solidFill>
                <a:srgbClr val="222222"/>
              </a:solidFill>
              <a:latin typeface="Arial" charset="0"/>
            </a:endParaRPr>
          </a:p>
          <a:p>
            <a:r>
              <a:rPr lang="ja-JP" altLang="en-US" b="1" dirty="0" smtClean="0">
                <a:solidFill>
                  <a:srgbClr val="222222"/>
                </a:solidFill>
                <a:latin typeface="Arial" charset="0"/>
              </a:rPr>
              <a:t>についての</a:t>
            </a:r>
            <a:r>
              <a:rPr lang="en-US" altLang="ja-JP" b="1" dirty="0" smtClean="0">
                <a:solidFill>
                  <a:srgbClr val="222222"/>
                </a:solidFill>
                <a:latin typeface="Arial" charset="0"/>
              </a:rPr>
              <a:t>2000</a:t>
            </a:r>
            <a:r>
              <a:rPr lang="ja-JP" altLang="en-US" b="1" dirty="0" smtClean="0">
                <a:solidFill>
                  <a:srgbClr val="222222"/>
                </a:solidFill>
                <a:latin typeface="Arial" charset="0"/>
              </a:rPr>
              <a:t>年の</a:t>
            </a:r>
            <a:r>
              <a:rPr lang="en-US" altLang="ja-JP" b="1" dirty="0" smtClean="0">
                <a:solidFill>
                  <a:srgbClr val="222222"/>
                </a:solidFill>
                <a:latin typeface="Arial" charset="0"/>
              </a:rPr>
              <a:t>IV</a:t>
            </a:r>
            <a:endParaRPr lang="ja-JP" altLang="en-US" dirty="0"/>
          </a:p>
        </p:txBody>
      </p:sp>
      <p:sp>
        <p:nvSpPr>
          <p:cNvPr id="12" name="正方形/長方形 11"/>
          <p:cNvSpPr/>
          <p:nvPr/>
        </p:nvSpPr>
        <p:spPr>
          <a:xfrm>
            <a:off x="827584" y="4193970"/>
            <a:ext cx="5157041" cy="1200329"/>
          </a:xfrm>
          <a:prstGeom prst="rect">
            <a:avLst/>
          </a:prstGeom>
          <a:ln>
            <a:solidFill>
              <a:srgbClr val="0070C0"/>
            </a:solidFill>
          </a:ln>
        </p:spPr>
        <p:txBody>
          <a:bodyPr wrap="square">
            <a:spAutoFit/>
          </a:bodyPr>
          <a:lstStyle/>
          <a:p>
            <a:r>
              <a:rPr lang="ja-JP" altLang="en-US" dirty="0"/>
              <a:t>例）</a:t>
            </a:r>
            <a:endParaRPr lang="en-US" altLang="ja-JP" dirty="0"/>
          </a:p>
          <a:p>
            <a:r>
              <a:rPr lang="ja-JP" altLang="en-US" dirty="0" smtClean="0"/>
              <a:t>　</a:t>
            </a:r>
            <a:r>
              <a:rPr lang="en-US" altLang="ja-JP" dirty="0" smtClean="0"/>
              <a:t>1994</a:t>
            </a:r>
            <a:r>
              <a:rPr lang="ja-JP" altLang="en-US" dirty="0" smtClean="0"/>
              <a:t>年のヒュンメル社の中国からの衣類輸入額</a:t>
            </a:r>
            <a:endParaRPr lang="en-US" altLang="ja-JP" dirty="0" smtClean="0"/>
          </a:p>
          <a:p>
            <a:endParaRPr lang="en-US" altLang="ja-JP" dirty="0" smtClean="0"/>
          </a:p>
          <a:p>
            <a:r>
              <a:rPr lang="ja-JP" altLang="en-US" dirty="0" smtClean="0"/>
              <a:t>　</a:t>
            </a:r>
            <a:r>
              <a:rPr lang="en-US" altLang="ja-JP" dirty="0" smtClean="0"/>
              <a:t>1994</a:t>
            </a:r>
            <a:r>
              <a:rPr lang="ja-JP" altLang="en-US" dirty="0"/>
              <a:t>年の</a:t>
            </a:r>
            <a:r>
              <a:rPr lang="ja-JP" altLang="en-US" dirty="0" smtClean="0"/>
              <a:t>ヒュンメル</a:t>
            </a:r>
            <a:r>
              <a:rPr lang="ja-JP" altLang="en-US" dirty="0"/>
              <a:t>社</a:t>
            </a:r>
            <a:r>
              <a:rPr lang="ja-JP" altLang="en-US" dirty="0" smtClean="0"/>
              <a:t>の</a:t>
            </a:r>
            <a:r>
              <a:rPr lang="ja-JP" altLang="en-US" dirty="0"/>
              <a:t>輸入</a:t>
            </a:r>
            <a:r>
              <a:rPr lang="ja-JP" altLang="en-US" dirty="0" smtClean="0"/>
              <a:t>総額</a:t>
            </a:r>
            <a:endParaRPr lang="en-US" altLang="ja-JP" dirty="0"/>
          </a:p>
        </p:txBody>
      </p:sp>
      <p:cxnSp>
        <p:nvCxnSpPr>
          <p:cNvPr id="15" name="直線コネクタ 14"/>
          <p:cNvCxnSpPr/>
          <p:nvPr/>
        </p:nvCxnSpPr>
        <p:spPr>
          <a:xfrm>
            <a:off x="927128" y="4941168"/>
            <a:ext cx="494101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pic>
        <p:nvPicPr>
          <p:cNvPr id="16" name="図 15"/>
          <p:cNvPicPr>
            <a:picLocks noChangeAspect="1"/>
          </p:cNvPicPr>
          <p:nvPr/>
        </p:nvPicPr>
        <p:blipFill>
          <a:blip r:embed="rId3"/>
          <a:stretch>
            <a:fillRect/>
          </a:stretch>
        </p:blipFill>
        <p:spPr>
          <a:xfrm>
            <a:off x="251520" y="5677840"/>
            <a:ext cx="2526441" cy="861072"/>
          </a:xfrm>
          <a:prstGeom prst="rect">
            <a:avLst/>
          </a:prstGeom>
        </p:spPr>
      </p:pic>
      <p:sp>
        <p:nvSpPr>
          <p:cNvPr id="17" name="正方形/長方形 16"/>
          <p:cNvSpPr/>
          <p:nvPr/>
        </p:nvSpPr>
        <p:spPr>
          <a:xfrm>
            <a:off x="457200" y="6528752"/>
            <a:ext cx="1814728" cy="276999"/>
          </a:xfrm>
          <a:prstGeom prst="rect">
            <a:avLst/>
          </a:prstGeom>
        </p:spPr>
        <p:txBody>
          <a:bodyPr wrap="none">
            <a:spAutoFit/>
          </a:bodyPr>
          <a:lstStyle/>
          <a:p>
            <a:r>
              <a:rPr lang="ja-JP" altLang="en-US" sz="1200" dirty="0" smtClean="0"/>
              <a:t>出所：https</a:t>
            </a:r>
            <a:r>
              <a:rPr lang="ja-JP" altLang="en-US" sz="1200" dirty="0"/>
              <a:t>://hummel.net</a:t>
            </a:r>
          </a:p>
        </p:txBody>
      </p:sp>
    </p:spTree>
    <p:extLst>
      <p:ext uri="{BB962C8B-B14F-4D97-AF65-F5344CB8AC3E}">
        <p14:creationId xmlns:p14="http://schemas.microsoft.com/office/powerpoint/2010/main" val="330037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a:t>Hummels</a:t>
            </a:r>
            <a:r>
              <a:rPr lang="en-US" altLang="ja-JP" dirty="0"/>
              <a:t> et al. (2014) </a:t>
            </a:r>
            <a:r>
              <a:rPr lang="ja-JP" altLang="en-US" dirty="0"/>
              <a:t>の</a:t>
            </a:r>
            <a:r>
              <a:rPr lang="ja-JP" altLang="en-US" dirty="0" smtClean="0"/>
              <a:t>実証戦略⑧</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47</a:t>
            </a:fld>
            <a:endParaRPr kumimoji="1" lang="ja-JP" altLang="en-US"/>
          </a:p>
        </p:txBody>
      </p:sp>
      <p:pic>
        <p:nvPicPr>
          <p:cNvPr id="5" name="図 4"/>
          <p:cNvPicPr>
            <a:picLocks noChangeAspect="1"/>
          </p:cNvPicPr>
          <p:nvPr/>
        </p:nvPicPr>
        <p:blipFill>
          <a:blip r:embed="rId2"/>
          <a:stretch>
            <a:fillRect/>
          </a:stretch>
        </p:blipFill>
        <p:spPr>
          <a:xfrm>
            <a:off x="1907704" y="1391370"/>
            <a:ext cx="4787821" cy="1080612"/>
          </a:xfrm>
          <a:prstGeom prst="rect">
            <a:avLst/>
          </a:prstGeom>
        </p:spPr>
      </p:pic>
      <p:sp>
        <p:nvSpPr>
          <p:cNvPr id="6" name="テキスト ボックス 5"/>
          <p:cNvSpPr txBox="1"/>
          <p:nvPr/>
        </p:nvSpPr>
        <p:spPr>
          <a:xfrm>
            <a:off x="6156176" y="2849078"/>
            <a:ext cx="1747594" cy="646331"/>
          </a:xfrm>
          <a:prstGeom prst="rect">
            <a:avLst/>
          </a:prstGeom>
          <a:noFill/>
          <a:ln>
            <a:solidFill>
              <a:srgbClr val="FF0000"/>
            </a:solidFill>
          </a:ln>
        </p:spPr>
        <p:txBody>
          <a:bodyPr wrap="none" rtlCol="0">
            <a:spAutoFit/>
          </a:bodyPr>
          <a:lstStyle/>
          <a:p>
            <a:r>
              <a:rPr kumimoji="1" lang="ja-JP" altLang="en-US" dirty="0" smtClean="0"/>
              <a:t>世界輸入需要</a:t>
            </a:r>
            <a:endParaRPr kumimoji="1" lang="en-US" altLang="ja-JP" dirty="0" smtClean="0"/>
          </a:p>
          <a:p>
            <a:r>
              <a:rPr lang="ja-JP" altLang="en-US" dirty="0" smtClean="0"/>
              <a:t>国</a:t>
            </a:r>
            <a:r>
              <a:rPr lang="en-US" altLang="ja-JP" dirty="0" smtClean="0"/>
              <a:t>c</a:t>
            </a:r>
            <a:r>
              <a:rPr lang="ja-JP" altLang="en-US" dirty="0" smtClean="0"/>
              <a:t>、製品</a:t>
            </a:r>
            <a:r>
              <a:rPr lang="en-US" altLang="ja-JP" dirty="0" smtClean="0"/>
              <a:t>k</a:t>
            </a:r>
            <a:r>
              <a:rPr lang="ja-JP" altLang="en-US" dirty="0" smtClean="0"/>
              <a:t>、年</a:t>
            </a:r>
            <a:r>
              <a:rPr lang="en-US" altLang="ja-JP" dirty="0" smtClean="0"/>
              <a:t>t</a:t>
            </a:r>
            <a:endParaRPr kumimoji="1" lang="ja-JP" altLang="en-US" dirty="0"/>
          </a:p>
        </p:txBody>
      </p:sp>
      <p:sp>
        <p:nvSpPr>
          <p:cNvPr id="8" name="左中かっこ 7"/>
          <p:cNvSpPr/>
          <p:nvPr/>
        </p:nvSpPr>
        <p:spPr>
          <a:xfrm rot="16200000">
            <a:off x="6084166" y="2183911"/>
            <a:ext cx="395336" cy="827381"/>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左中かっこ 8"/>
          <p:cNvSpPr/>
          <p:nvPr/>
        </p:nvSpPr>
        <p:spPr>
          <a:xfrm rot="16200000">
            <a:off x="5076055" y="2196587"/>
            <a:ext cx="395336" cy="827381"/>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p:cNvSpPr txBox="1"/>
          <p:nvPr/>
        </p:nvSpPr>
        <p:spPr>
          <a:xfrm>
            <a:off x="3911621" y="2854112"/>
            <a:ext cx="2073003" cy="1200329"/>
          </a:xfrm>
          <a:prstGeom prst="rect">
            <a:avLst/>
          </a:prstGeom>
          <a:noFill/>
          <a:ln>
            <a:solidFill>
              <a:srgbClr val="0070C0"/>
            </a:solidFill>
          </a:ln>
        </p:spPr>
        <p:txBody>
          <a:bodyPr wrap="none" rtlCol="0">
            <a:spAutoFit/>
          </a:bodyPr>
          <a:lstStyle/>
          <a:p>
            <a:r>
              <a:rPr lang="en-US" altLang="ja-JP" dirty="0" smtClean="0"/>
              <a:t>1994</a:t>
            </a:r>
            <a:r>
              <a:rPr lang="ja-JP" altLang="en-US" dirty="0" smtClean="0"/>
              <a:t>年の</a:t>
            </a:r>
            <a:endParaRPr lang="en-US" altLang="ja-JP" dirty="0" smtClean="0"/>
          </a:p>
          <a:p>
            <a:r>
              <a:rPr lang="ja-JP" altLang="en-US" dirty="0" smtClean="0"/>
              <a:t>企業</a:t>
            </a:r>
            <a:r>
              <a:rPr lang="en-US" altLang="ja-JP" dirty="0" smtClean="0"/>
              <a:t>j</a:t>
            </a:r>
            <a:r>
              <a:rPr lang="ja-JP" altLang="en-US" dirty="0" smtClean="0"/>
              <a:t>の輸出総額に</a:t>
            </a:r>
            <a:endParaRPr lang="en-US" altLang="ja-JP" dirty="0" smtClean="0"/>
          </a:p>
          <a:p>
            <a:r>
              <a:rPr lang="ja-JP" altLang="en-US" dirty="0" smtClean="0"/>
              <a:t>占める</a:t>
            </a:r>
            <a:endParaRPr lang="en-US" altLang="ja-JP" dirty="0" smtClean="0"/>
          </a:p>
          <a:p>
            <a:r>
              <a:rPr lang="ja-JP" altLang="en-US" dirty="0" smtClean="0"/>
              <a:t>国</a:t>
            </a:r>
            <a:r>
              <a:rPr lang="en-US" altLang="ja-JP" dirty="0" smtClean="0"/>
              <a:t>c</a:t>
            </a:r>
            <a:r>
              <a:rPr lang="ja-JP" altLang="en-US" dirty="0" smtClean="0"/>
              <a:t>、製品</a:t>
            </a:r>
            <a:r>
              <a:rPr lang="en-US" altLang="ja-JP" dirty="0" smtClean="0"/>
              <a:t>k</a:t>
            </a:r>
            <a:r>
              <a:rPr lang="ja-JP" altLang="en-US" dirty="0" smtClean="0"/>
              <a:t>のシェア</a:t>
            </a:r>
            <a:endParaRPr lang="en-US" altLang="ja-JP" dirty="0" smtClean="0"/>
          </a:p>
        </p:txBody>
      </p:sp>
      <p:sp>
        <p:nvSpPr>
          <p:cNvPr id="7" name="正方形/長方形 6"/>
          <p:cNvSpPr/>
          <p:nvPr/>
        </p:nvSpPr>
        <p:spPr>
          <a:xfrm>
            <a:off x="6281834" y="3626545"/>
            <a:ext cx="2270190" cy="2031325"/>
          </a:xfrm>
          <a:prstGeom prst="rect">
            <a:avLst/>
          </a:prstGeom>
          <a:ln>
            <a:solidFill>
              <a:srgbClr val="FF0000"/>
            </a:solidFill>
          </a:ln>
        </p:spPr>
        <p:txBody>
          <a:bodyPr wrap="square">
            <a:spAutoFit/>
          </a:bodyPr>
          <a:lstStyle/>
          <a:p>
            <a:r>
              <a:rPr lang="ja-JP" altLang="en-US" dirty="0"/>
              <a:t>例）</a:t>
            </a:r>
            <a:endParaRPr lang="en-US" altLang="ja-JP" dirty="0"/>
          </a:p>
          <a:p>
            <a:r>
              <a:rPr lang="en-US" altLang="ja-JP" dirty="0" smtClean="0"/>
              <a:t>2000</a:t>
            </a:r>
            <a:r>
              <a:rPr lang="ja-JP" altLang="en-US" dirty="0" smtClean="0"/>
              <a:t>年の</a:t>
            </a:r>
            <a:endParaRPr lang="en-US" altLang="ja-JP" dirty="0" smtClean="0"/>
          </a:p>
          <a:p>
            <a:r>
              <a:rPr lang="ja-JP" altLang="en-US" dirty="0" smtClean="0"/>
              <a:t>日本のスポーツ用品輸入総額</a:t>
            </a:r>
            <a:endParaRPr lang="en-US" altLang="ja-JP" dirty="0"/>
          </a:p>
          <a:p>
            <a:r>
              <a:rPr lang="ja-JP" altLang="en-US" dirty="0"/>
              <a:t>➖日本の</a:t>
            </a:r>
            <a:r>
              <a:rPr lang="ja-JP" altLang="en-US" dirty="0" smtClean="0"/>
              <a:t>デンマーク</a:t>
            </a:r>
            <a:r>
              <a:rPr lang="ja-JP" altLang="en-US" dirty="0"/>
              <a:t>からのスポーツ用品</a:t>
            </a:r>
            <a:r>
              <a:rPr lang="ja-JP" altLang="en-US" dirty="0" smtClean="0"/>
              <a:t>輸</a:t>
            </a:r>
            <a:r>
              <a:rPr lang="ja-JP" altLang="en-US" dirty="0"/>
              <a:t>入額</a:t>
            </a:r>
            <a:endParaRPr lang="en-US" altLang="ja-JP" dirty="0"/>
          </a:p>
        </p:txBody>
      </p:sp>
      <p:sp>
        <p:nvSpPr>
          <p:cNvPr id="11" name="正方形/長方形 10"/>
          <p:cNvSpPr/>
          <p:nvPr/>
        </p:nvSpPr>
        <p:spPr>
          <a:xfrm>
            <a:off x="407661" y="2710578"/>
            <a:ext cx="2685351" cy="923330"/>
          </a:xfrm>
          <a:prstGeom prst="rect">
            <a:avLst/>
          </a:prstGeom>
          <a:ln>
            <a:solidFill>
              <a:srgbClr val="00B050"/>
            </a:solidFill>
          </a:ln>
        </p:spPr>
        <p:txBody>
          <a:bodyPr wrap="none">
            <a:spAutoFit/>
          </a:bodyPr>
          <a:lstStyle/>
          <a:p>
            <a:r>
              <a:rPr lang="ja-JP" altLang="en-US" b="1" dirty="0" smtClean="0">
                <a:solidFill>
                  <a:srgbClr val="222222"/>
                </a:solidFill>
                <a:latin typeface="Arial" charset="0"/>
              </a:rPr>
              <a:t>例）</a:t>
            </a:r>
            <a:endParaRPr lang="en-US" altLang="ja-JP" b="1" dirty="0" smtClean="0">
              <a:solidFill>
                <a:srgbClr val="222222"/>
              </a:solidFill>
              <a:latin typeface="Arial" charset="0"/>
            </a:endParaRPr>
          </a:p>
          <a:p>
            <a:r>
              <a:rPr lang="ja-JP" altLang="en-US" b="1" dirty="0" smtClean="0">
                <a:solidFill>
                  <a:srgbClr val="222222"/>
                </a:solidFill>
                <a:latin typeface="Arial" charset="0"/>
              </a:rPr>
              <a:t>スポーツ</a:t>
            </a:r>
            <a:r>
              <a:rPr lang="ja-JP" altLang="en-US" b="1" dirty="0">
                <a:solidFill>
                  <a:srgbClr val="222222"/>
                </a:solidFill>
                <a:latin typeface="Arial" charset="0"/>
              </a:rPr>
              <a:t>会社ヒュンメル社</a:t>
            </a:r>
            <a:endParaRPr lang="en-US" altLang="ja-JP" b="1" dirty="0" smtClean="0">
              <a:solidFill>
                <a:srgbClr val="222222"/>
              </a:solidFill>
              <a:latin typeface="Arial" charset="0"/>
            </a:endParaRPr>
          </a:p>
          <a:p>
            <a:r>
              <a:rPr lang="ja-JP" altLang="en-US" b="1" dirty="0" smtClean="0">
                <a:solidFill>
                  <a:srgbClr val="222222"/>
                </a:solidFill>
                <a:latin typeface="Arial" charset="0"/>
              </a:rPr>
              <a:t>についての</a:t>
            </a:r>
            <a:r>
              <a:rPr lang="en-US" altLang="ja-JP" b="1" dirty="0" smtClean="0">
                <a:solidFill>
                  <a:srgbClr val="222222"/>
                </a:solidFill>
                <a:latin typeface="Arial" charset="0"/>
              </a:rPr>
              <a:t>2000</a:t>
            </a:r>
            <a:r>
              <a:rPr lang="ja-JP" altLang="en-US" b="1" dirty="0" smtClean="0">
                <a:solidFill>
                  <a:srgbClr val="222222"/>
                </a:solidFill>
                <a:latin typeface="Arial" charset="0"/>
              </a:rPr>
              <a:t>年の</a:t>
            </a:r>
            <a:r>
              <a:rPr lang="en-US" altLang="ja-JP" b="1" dirty="0" smtClean="0">
                <a:solidFill>
                  <a:srgbClr val="222222"/>
                </a:solidFill>
                <a:latin typeface="Arial" charset="0"/>
              </a:rPr>
              <a:t>IV</a:t>
            </a:r>
            <a:endParaRPr lang="ja-JP" altLang="en-US" dirty="0"/>
          </a:p>
        </p:txBody>
      </p:sp>
      <p:sp>
        <p:nvSpPr>
          <p:cNvPr id="12" name="正方形/長方形 11"/>
          <p:cNvSpPr/>
          <p:nvPr/>
        </p:nvSpPr>
        <p:spPr>
          <a:xfrm>
            <a:off x="407662" y="4193970"/>
            <a:ext cx="5576964" cy="1200329"/>
          </a:xfrm>
          <a:prstGeom prst="rect">
            <a:avLst/>
          </a:prstGeom>
          <a:ln>
            <a:solidFill>
              <a:srgbClr val="0070C0"/>
            </a:solidFill>
          </a:ln>
        </p:spPr>
        <p:txBody>
          <a:bodyPr wrap="square">
            <a:spAutoFit/>
          </a:bodyPr>
          <a:lstStyle/>
          <a:p>
            <a:r>
              <a:rPr lang="ja-JP" altLang="en-US" dirty="0"/>
              <a:t>例）</a:t>
            </a:r>
            <a:endParaRPr lang="en-US" altLang="ja-JP" dirty="0"/>
          </a:p>
          <a:p>
            <a:r>
              <a:rPr lang="en-US" altLang="ja-JP" dirty="0" smtClean="0"/>
              <a:t>1994</a:t>
            </a:r>
            <a:r>
              <a:rPr lang="ja-JP" altLang="en-US" dirty="0" smtClean="0"/>
              <a:t>年のヒュンメル社の日本へ</a:t>
            </a:r>
            <a:r>
              <a:rPr lang="ja-JP" altLang="en-US" dirty="0"/>
              <a:t>のスポーツ</a:t>
            </a:r>
            <a:r>
              <a:rPr lang="ja-JP" altLang="en-US" dirty="0" smtClean="0"/>
              <a:t>用品輸出額</a:t>
            </a:r>
            <a:endParaRPr lang="en-US" altLang="ja-JP" dirty="0" smtClean="0"/>
          </a:p>
          <a:p>
            <a:endParaRPr lang="en-US" altLang="ja-JP" dirty="0" smtClean="0"/>
          </a:p>
          <a:p>
            <a:r>
              <a:rPr lang="ja-JP" altLang="en-US" dirty="0" smtClean="0"/>
              <a:t>　　　　</a:t>
            </a:r>
            <a:r>
              <a:rPr lang="en-US" altLang="ja-JP" dirty="0" smtClean="0"/>
              <a:t>1994</a:t>
            </a:r>
            <a:r>
              <a:rPr lang="ja-JP" altLang="en-US" dirty="0"/>
              <a:t>年の</a:t>
            </a:r>
            <a:r>
              <a:rPr lang="ja-JP" altLang="en-US" dirty="0" smtClean="0"/>
              <a:t>ヒュンメル</a:t>
            </a:r>
            <a:r>
              <a:rPr lang="ja-JP" altLang="en-US" dirty="0"/>
              <a:t>社</a:t>
            </a:r>
            <a:r>
              <a:rPr lang="ja-JP" altLang="en-US" dirty="0" smtClean="0"/>
              <a:t>の</a:t>
            </a:r>
            <a:r>
              <a:rPr lang="ja-JP" altLang="en-US" dirty="0"/>
              <a:t>輸出</a:t>
            </a:r>
            <a:r>
              <a:rPr lang="ja-JP" altLang="en-US" dirty="0" smtClean="0"/>
              <a:t>総額</a:t>
            </a:r>
            <a:endParaRPr lang="en-US" altLang="ja-JP" dirty="0"/>
          </a:p>
        </p:txBody>
      </p:sp>
      <p:cxnSp>
        <p:nvCxnSpPr>
          <p:cNvPr id="15" name="直線コネクタ 14"/>
          <p:cNvCxnSpPr/>
          <p:nvPr/>
        </p:nvCxnSpPr>
        <p:spPr>
          <a:xfrm>
            <a:off x="500724" y="4941168"/>
            <a:ext cx="5184575" cy="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1265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lstStyle/>
          <a:p>
            <a:r>
              <a:rPr kumimoji="1" lang="ja-JP" altLang="en-US" dirty="0" smtClean="0"/>
              <a:t>第１段階推定</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48</a:t>
            </a:fld>
            <a:endParaRPr kumimoji="1" lang="ja-JP" altLang="en-US"/>
          </a:p>
        </p:txBody>
      </p:sp>
      <p:sp>
        <p:nvSpPr>
          <p:cNvPr id="7" name="テキスト ボックス 6"/>
          <p:cNvSpPr txBox="1"/>
          <p:nvPr/>
        </p:nvSpPr>
        <p:spPr>
          <a:xfrm>
            <a:off x="2843808" y="1484784"/>
            <a:ext cx="2409634" cy="461665"/>
          </a:xfrm>
          <a:prstGeom prst="rect">
            <a:avLst/>
          </a:prstGeom>
          <a:noFill/>
          <a:ln>
            <a:solidFill>
              <a:schemeClr val="tx1"/>
            </a:solidFill>
          </a:ln>
        </p:spPr>
        <p:txBody>
          <a:bodyPr wrap="none" rtlCol="0">
            <a:spAutoFit/>
          </a:bodyPr>
          <a:lstStyle/>
          <a:p>
            <a:r>
              <a:rPr lang="ja-JP" altLang="en-US" sz="2400" dirty="0" smtClean="0">
                <a:sym typeface="Wingdings"/>
              </a:rPr>
              <a:t>輸入（海外生産）</a:t>
            </a:r>
            <a:endParaRPr kumimoji="1" lang="ja-JP" altLang="en-US" sz="2400" dirty="0"/>
          </a:p>
        </p:txBody>
      </p:sp>
      <p:cxnSp>
        <p:nvCxnSpPr>
          <p:cNvPr id="8" name="直線矢印コネクタ 7"/>
          <p:cNvCxnSpPr/>
          <p:nvPr/>
        </p:nvCxnSpPr>
        <p:spPr>
          <a:xfrm flipH="1">
            <a:off x="1700496" y="1715617"/>
            <a:ext cx="1080120"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837085" y="1484784"/>
            <a:ext cx="800219" cy="461665"/>
          </a:xfrm>
          <a:prstGeom prst="rect">
            <a:avLst/>
          </a:prstGeom>
          <a:noFill/>
          <a:ln>
            <a:solidFill>
              <a:schemeClr val="tx1"/>
            </a:solidFill>
          </a:ln>
        </p:spPr>
        <p:txBody>
          <a:bodyPr wrap="none" rtlCol="0">
            <a:spAutoFit/>
          </a:bodyPr>
          <a:lstStyle/>
          <a:p>
            <a:r>
              <a:rPr kumimoji="1" lang="ja-JP" altLang="en-US" sz="2400" dirty="0" smtClean="0">
                <a:sym typeface="Wingdings"/>
              </a:rPr>
              <a:t>賃金</a:t>
            </a:r>
            <a:endParaRPr kumimoji="1" lang="ja-JP" altLang="en-US" sz="2400" dirty="0"/>
          </a:p>
        </p:txBody>
      </p:sp>
      <p:sp>
        <p:nvSpPr>
          <p:cNvPr id="10" name="テキスト ボックス 9"/>
          <p:cNvSpPr txBox="1"/>
          <p:nvPr/>
        </p:nvSpPr>
        <p:spPr>
          <a:xfrm>
            <a:off x="5773013" y="1495714"/>
            <a:ext cx="1967339" cy="461665"/>
          </a:xfrm>
          <a:prstGeom prst="rect">
            <a:avLst/>
          </a:prstGeom>
          <a:noFill/>
          <a:ln>
            <a:solidFill>
              <a:schemeClr val="tx1"/>
            </a:solidFill>
          </a:ln>
        </p:spPr>
        <p:txBody>
          <a:bodyPr wrap="square" rtlCol="0">
            <a:spAutoFit/>
          </a:bodyPr>
          <a:lstStyle/>
          <a:p>
            <a:r>
              <a:rPr lang="ja-JP" altLang="en-US" sz="2400" dirty="0" smtClean="0">
                <a:sym typeface="Wingdings"/>
              </a:rPr>
              <a:t>輸出</a:t>
            </a:r>
            <a:endParaRPr kumimoji="1" lang="ja-JP" altLang="en-US" sz="2400" dirty="0"/>
          </a:p>
        </p:txBody>
      </p:sp>
      <p:sp>
        <p:nvSpPr>
          <p:cNvPr id="11" name="テキスト ボックス 10"/>
          <p:cNvSpPr txBox="1"/>
          <p:nvPr/>
        </p:nvSpPr>
        <p:spPr>
          <a:xfrm>
            <a:off x="1272856" y="4319819"/>
            <a:ext cx="3015520" cy="461665"/>
          </a:xfrm>
          <a:prstGeom prst="rect">
            <a:avLst/>
          </a:prstGeom>
          <a:noFill/>
          <a:ln w="57150">
            <a:solidFill>
              <a:schemeClr val="tx1"/>
            </a:solidFill>
          </a:ln>
        </p:spPr>
        <p:txBody>
          <a:bodyPr wrap="square" rtlCol="0">
            <a:spAutoFit/>
          </a:bodyPr>
          <a:lstStyle/>
          <a:p>
            <a:r>
              <a:rPr lang="ja-JP" altLang="en-US" sz="2400" dirty="0" smtClean="0"/>
              <a:t>世界輸出供給（</a:t>
            </a:r>
            <a:r>
              <a:rPr lang="en-US" altLang="ja-JP" sz="2400" dirty="0" smtClean="0"/>
              <a:t>WES</a:t>
            </a:r>
            <a:r>
              <a:rPr lang="ja-JP" altLang="en-US" sz="2400" dirty="0" smtClean="0"/>
              <a:t>）</a:t>
            </a:r>
            <a:endParaRPr lang="en-US" altLang="ja-JP" sz="2400" dirty="0" smtClean="0"/>
          </a:p>
        </p:txBody>
      </p:sp>
      <p:sp>
        <p:nvSpPr>
          <p:cNvPr id="12" name="下矢印 11"/>
          <p:cNvSpPr/>
          <p:nvPr/>
        </p:nvSpPr>
        <p:spPr>
          <a:xfrm rot="10800000">
            <a:off x="3203912" y="2013595"/>
            <a:ext cx="216024" cy="6280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664269" y="4365985"/>
            <a:ext cx="373820" cy="369332"/>
          </a:xfrm>
          <a:prstGeom prst="rect">
            <a:avLst/>
          </a:prstGeom>
          <a:noFill/>
        </p:spPr>
        <p:txBody>
          <a:bodyPr wrap="none" rtlCol="0">
            <a:spAutoFit/>
          </a:bodyPr>
          <a:lstStyle/>
          <a:p>
            <a:r>
              <a:rPr lang="en-US" altLang="ja-JP" dirty="0" smtClean="0"/>
              <a:t>IV</a:t>
            </a:r>
            <a:endParaRPr kumimoji="1" lang="ja-JP" altLang="en-US" dirty="0"/>
          </a:p>
        </p:txBody>
      </p:sp>
      <p:sp>
        <p:nvSpPr>
          <p:cNvPr id="14" name="テキスト ボックス 13"/>
          <p:cNvSpPr txBox="1"/>
          <p:nvPr/>
        </p:nvSpPr>
        <p:spPr>
          <a:xfrm>
            <a:off x="4897197" y="4319061"/>
            <a:ext cx="2892685" cy="461665"/>
          </a:xfrm>
          <a:prstGeom prst="rect">
            <a:avLst/>
          </a:prstGeom>
          <a:noFill/>
          <a:ln w="57150">
            <a:solidFill>
              <a:schemeClr val="tx1"/>
            </a:solidFill>
          </a:ln>
        </p:spPr>
        <p:txBody>
          <a:bodyPr wrap="square" rtlCol="0">
            <a:spAutoFit/>
          </a:bodyPr>
          <a:lstStyle/>
          <a:p>
            <a:r>
              <a:rPr lang="ja-JP" altLang="en-US" sz="2400" dirty="0" smtClean="0"/>
              <a:t>世界輸入需要（</a:t>
            </a:r>
            <a:r>
              <a:rPr lang="en-US" altLang="ja-JP" sz="2400" dirty="0" smtClean="0"/>
              <a:t>WID</a:t>
            </a:r>
            <a:r>
              <a:rPr lang="ja-JP" altLang="en-US" sz="2400" dirty="0" smtClean="0"/>
              <a:t>）</a:t>
            </a:r>
            <a:endParaRPr lang="en-US" altLang="ja-JP" sz="2400" dirty="0" smtClean="0"/>
          </a:p>
        </p:txBody>
      </p:sp>
      <p:sp>
        <p:nvSpPr>
          <p:cNvPr id="15" name="下矢印 14"/>
          <p:cNvSpPr/>
          <p:nvPr/>
        </p:nvSpPr>
        <p:spPr>
          <a:xfrm rot="10800000">
            <a:off x="6002926" y="2006927"/>
            <a:ext cx="216024" cy="5196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1237194" y="2793651"/>
            <a:ext cx="2182742" cy="830997"/>
          </a:xfrm>
          <a:prstGeom prst="rect">
            <a:avLst/>
          </a:prstGeom>
          <a:noFill/>
          <a:ln w="57150">
            <a:solidFill>
              <a:schemeClr val="tx1"/>
            </a:solidFill>
          </a:ln>
        </p:spPr>
        <p:txBody>
          <a:bodyPr wrap="square" rtlCol="0">
            <a:spAutoFit/>
          </a:bodyPr>
          <a:lstStyle/>
          <a:p>
            <a:r>
              <a:rPr lang="ja-JP" altLang="en-US" sz="2400" dirty="0" smtClean="0"/>
              <a:t>デンマークへの</a:t>
            </a:r>
            <a:endParaRPr lang="en-US" altLang="ja-JP" sz="2400" dirty="0" smtClean="0"/>
          </a:p>
          <a:p>
            <a:r>
              <a:rPr lang="ja-JP" altLang="en-US" sz="2400" dirty="0" smtClean="0"/>
              <a:t>輸送費</a:t>
            </a:r>
            <a:endParaRPr lang="ja-JP" altLang="en-US" sz="2400" dirty="0"/>
          </a:p>
        </p:txBody>
      </p:sp>
      <p:sp>
        <p:nvSpPr>
          <p:cNvPr id="17" name="テキスト ボックス 16"/>
          <p:cNvSpPr txBox="1"/>
          <p:nvPr/>
        </p:nvSpPr>
        <p:spPr>
          <a:xfrm>
            <a:off x="4463649" y="2631207"/>
            <a:ext cx="2479386" cy="830997"/>
          </a:xfrm>
          <a:prstGeom prst="rect">
            <a:avLst/>
          </a:prstGeom>
          <a:noFill/>
          <a:ln w="57150">
            <a:solidFill>
              <a:schemeClr val="tx1"/>
            </a:solidFill>
          </a:ln>
        </p:spPr>
        <p:txBody>
          <a:bodyPr wrap="square" rtlCol="0">
            <a:spAutoFit/>
          </a:bodyPr>
          <a:lstStyle/>
          <a:p>
            <a:r>
              <a:rPr lang="ja-JP" altLang="en-US" sz="2400" dirty="0" smtClean="0"/>
              <a:t>デンマークからの</a:t>
            </a:r>
            <a:endParaRPr lang="en-US" altLang="ja-JP" sz="2400" dirty="0" smtClean="0"/>
          </a:p>
          <a:p>
            <a:r>
              <a:rPr lang="ja-JP" altLang="en-US" sz="2400" dirty="0" smtClean="0"/>
              <a:t>輸送費</a:t>
            </a:r>
            <a:endParaRPr lang="ja-JP" altLang="en-US" sz="2400" dirty="0"/>
          </a:p>
        </p:txBody>
      </p:sp>
      <p:sp>
        <p:nvSpPr>
          <p:cNvPr id="18" name="テキスト ボックス 17"/>
          <p:cNvSpPr txBox="1"/>
          <p:nvPr/>
        </p:nvSpPr>
        <p:spPr>
          <a:xfrm>
            <a:off x="664269" y="2668395"/>
            <a:ext cx="373820" cy="369332"/>
          </a:xfrm>
          <a:prstGeom prst="rect">
            <a:avLst/>
          </a:prstGeom>
          <a:noFill/>
        </p:spPr>
        <p:txBody>
          <a:bodyPr wrap="none" rtlCol="0">
            <a:spAutoFit/>
          </a:bodyPr>
          <a:lstStyle/>
          <a:p>
            <a:r>
              <a:rPr kumimoji="1" lang="en-US" altLang="ja-JP" dirty="0" smtClean="0"/>
              <a:t>IV</a:t>
            </a:r>
            <a:endParaRPr kumimoji="1" lang="ja-JP" altLang="en-US" dirty="0"/>
          </a:p>
        </p:txBody>
      </p:sp>
      <p:sp>
        <p:nvSpPr>
          <p:cNvPr id="19" name="下矢印 18"/>
          <p:cNvSpPr/>
          <p:nvPr/>
        </p:nvSpPr>
        <p:spPr>
          <a:xfrm rot="10800000">
            <a:off x="3731121" y="2035100"/>
            <a:ext cx="192807" cy="21139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2482750" y="3858155"/>
            <a:ext cx="1343638" cy="461665"/>
          </a:xfrm>
          <a:prstGeom prst="rect">
            <a:avLst/>
          </a:prstGeom>
          <a:noFill/>
        </p:spPr>
        <p:txBody>
          <a:bodyPr wrap="none" rtlCol="0">
            <a:spAutoFit/>
          </a:bodyPr>
          <a:lstStyle/>
          <a:p>
            <a:r>
              <a:rPr kumimoji="1" lang="en-US" altLang="ja-JP" sz="2400" smtClean="0"/>
              <a:t>+0.19***</a:t>
            </a:r>
            <a:endParaRPr kumimoji="1" lang="ja-JP" altLang="en-US" dirty="0"/>
          </a:p>
        </p:txBody>
      </p:sp>
      <p:sp>
        <p:nvSpPr>
          <p:cNvPr id="21" name="テキスト ボックス 20"/>
          <p:cNvSpPr txBox="1"/>
          <p:nvPr/>
        </p:nvSpPr>
        <p:spPr>
          <a:xfrm>
            <a:off x="1780045" y="2331985"/>
            <a:ext cx="1439818" cy="461665"/>
          </a:xfrm>
          <a:prstGeom prst="rect">
            <a:avLst/>
          </a:prstGeom>
          <a:noFill/>
        </p:spPr>
        <p:txBody>
          <a:bodyPr wrap="none" rtlCol="0">
            <a:spAutoFit/>
          </a:bodyPr>
          <a:lstStyle/>
          <a:p>
            <a:r>
              <a:rPr lang="en-US" altLang="ja-JP" sz="2400" smtClean="0">
                <a:solidFill>
                  <a:srgbClr val="FF0000"/>
                </a:solidFill>
              </a:rPr>
              <a:t>-17.19***</a:t>
            </a:r>
            <a:endParaRPr kumimoji="1" lang="ja-JP" altLang="en-US" dirty="0">
              <a:solidFill>
                <a:srgbClr val="FF0000"/>
              </a:solidFill>
            </a:endParaRPr>
          </a:p>
        </p:txBody>
      </p:sp>
      <p:sp>
        <p:nvSpPr>
          <p:cNvPr id="22" name="テキスト ボックス 21"/>
          <p:cNvSpPr txBox="1"/>
          <p:nvPr/>
        </p:nvSpPr>
        <p:spPr>
          <a:xfrm>
            <a:off x="6300534" y="2127147"/>
            <a:ext cx="822661" cy="461665"/>
          </a:xfrm>
          <a:prstGeom prst="rect">
            <a:avLst/>
          </a:prstGeom>
          <a:noFill/>
        </p:spPr>
        <p:txBody>
          <a:bodyPr wrap="none" rtlCol="0">
            <a:spAutoFit/>
          </a:bodyPr>
          <a:lstStyle/>
          <a:p>
            <a:r>
              <a:rPr lang="en-US" altLang="ja-JP" sz="2400" dirty="0" smtClean="0">
                <a:solidFill>
                  <a:srgbClr val="FF0000"/>
                </a:solidFill>
              </a:rPr>
              <a:t>-7.86</a:t>
            </a:r>
            <a:endParaRPr kumimoji="1" lang="ja-JP" altLang="en-US" dirty="0">
              <a:solidFill>
                <a:srgbClr val="FF0000"/>
              </a:solidFill>
            </a:endParaRPr>
          </a:p>
        </p:txBody>
      </p:sp>
      <p:sp>
        <p:nvSpPr>
          <p:cNvPr id="23" name="テキスト ボックス 22"/>
          <p:cNvSpPr txBox="1"/>
          <p:nvPr/>
        </p:nvSpPr>
        <p:spPr>
          <a:xfrm>
            <a:off x="7336671" y="3841704"/>
            <a:ext cx="1343638" cy="461665"/>
          </a:xfrm>
          <a:prstGeom prst="rect">
            <a:avLst/>
          </a:prstGeom>
          <a:noFill/>
        </p:spPr>
        <p:txBody>
          <a:bodyPr wrap="none" rtlCol="0">
            <a:spAutoFit/>
          </a:bodyPr>
          <a:lstStyle/>
          <a:p>
            <a:r>
              <a:rPr kumimoji="1" lang="en-US" altLang="ja-JP" sz="2400" dirty="0" smtClean="0"/>
              <a:t>+0.23***</a:t>
            </a:r>
            <a:endParaRPr kumimoji="1" lang="ja-JP" altLang="en-US" dirty="0"/>
          </a:p>
        </p:txBody>
      </p:sp>
      <p:sp>
        <p:nvSpPr>
          <p:cNvPr id="24" name="下矢印 23"/>
          <p:cNvSpPr/>
          <p:nvPr/>
        </p:nvSpPr>
        <p:spPr>
          <a:xfrm rot="10800000">
            <a:off x="7142727" y="2013594"/>
            <a:ext cx="193944" cy="21508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p:cNvSpPr txBox="1"/>
          <p:nvPr/>
        </p:nvSpPr>
        <p:spPr>
          <a:xfrm>
            <a:off x="2564592" y="5590263"/>
            <a:ext cx="4014816" cy="369332"/>
          </a:xfrm>
          <a:prstGeom prst="rect">
            <a:avLst/>
          </a:prstGeom>
          <a:noFill/>
        </p:spPr>
        <p:txBody>
          <a:bodyPr wrap="square" rtlCol="0">
            <a:spAutoFit/>
          </a:bodyPr>
          <a:lstStyle/>
          <a:p>
            <a:r>
              <a:rPr lang="en-US" altLang="ja-JP" u="sng"/>
              <a:t>Table 4—First-Stage FE-IV Regressions </a:t>
            </a:r>
          </a:p>
        </p:txBody>
      </p:sp>
    </p:spTree>
    <p:extLst>
      <p:ext uri="{BB962C8B-B14F-4D97-AF65-F5344CB8AC3E}">
        <p14:creationId xmlns:p14="http://schemas.microsoft.com/office/powerpoint/2010/main" val="4240544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a:xfrm>
            <a:off x="457200" y="226369"/>
            <a:ext cx="8229600" cy="1143000"/>
          </a:xfrm>
        </p:spPr>
        <p:txBody>
          <a:bodyPr/>
          <a:lstStyle/>
          <a:p>
            <a:r>
              <a:rPr kumimoji="1" lang="ja-JP" altLang="en-US" dirty="0" smtClean="0"/>
              <a:t>第</a:t>
            </a:r>
            <a:r>
              <a:rPr kumimoji="1" lang="en-US" altLang="ja-JP" dirty="0" smtClean="0"/>
              <a:t>2</a:t>
            </a:r>
            <a:r>
              <a:rPr kumimoji="1" lang="ja-JP" altLang="en-US" dirty="0" smtClean="0"/>
              <a:t>段階推定</a:t>
            </a:r>
            <a:endParaRPr kumimoji="1" lang="ja-JP" altLang="en-US" dirty="0"/>
          </a:p>
        </p:txBody>
      </p:sp>
      <p:sp>
        <p:nvSpPr>
          <p:cNvPr id="3" name="スライド番号プレースホルダー 2"/>
          <p:cNvSpPr>
            <a:spLocks noGrp="1"/>
          </p:cNvSpPr>
          <p:nvPr>
            <p:ph type="sldNum" sz="quarter" idx="12"/>
          </p:nvPr>
        </p:nvSpPr>
        <p:spPr/>
        <p:txBody>
          <a:bodyPr/>
          <a:lstStyle/>
          <a:p>
            <a:fld id="{D2D8002D-B5B0-4BAC-B1F6-782DDCCE6D9C}" type="slidenum">
              <a:rPr kumimoji="1" lang="ja-JP" altLang="en-US" smtClean="0"/>
              <a:t>49</a:t>
            </a:fld>
            <a:endParaRPr kumimoji="1" lang="ja-JP" altLang="en-US"/>
          </a:p>
        </p:txBody>
      </p:sp>
      <p:sp>
        <p:nvSpPr>
          <p:cNvPr id="7" name="テキスト ボックス 6"/>
          <p:cNvSpPr txBox="1"/>
          <p:nvPr/>
        </p:nvSpPr>
        <p:spPr>
          <a:xfrm>
            <a:off x="4067944" y="1424524"/>
            <a:ext cx="2409634" cy="461665"/>
          </a:xfrm>
          <a:prstGeom prst="rect">
            <a:avLst/>
          </a:prstGeom>
          <a:noFill/>
          <a:ln>
            <a:solidFill>
              <a:schemeClr val="tx1"/>
            </a:solidFill>
          </a:ln>
        </p:spPr>
        <p:txBody>
          <a:bodyPr wrap="none" rtlCol="0">
            <a:spAutoFit/>
          </a:bodyPr>
          <a:lstStyle/>
          <a:p>
            <a:r>
              <a:rPr lang="ja-JP" altLang="en-US" sz="2400" dirty="0" smtClean="0">
                <a:sym typeface="Wingdings"/>
              </a:rPr>
              <a:t>輸入（海外生産）</a:t>
            </a:r>
            <a:endParaRPr kumimoji="1" lang="ja-JP" altLang="en-US" sz="2400" dirty="0"/>
          </a:p>
        </p:txBody>
      </p:sp>
      <p:cxnSp>
        <p:nvCxnSpPr>
          <p:cNvPr id="8" name="直線矢印コネクタ 7"/>
          <p:cNvCxnSpPr/>
          <p:nvPr/>
        </p:nvCxnSpPr>
        <p:spPr>
          <a:xfrm flipH="1">
            <a:off x="1700496" y="1715616"/>
            <a:ext cx="2126981" cy="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837085" y="1484784"/>
            <a:ext cx="800219" cy="461665"/>
          </a:xfrm>
          <a:prstGeom prst="rect">
            <a:avLst/>
          </a:prstGeom>
          <a:noFill/>
          <a:ln>
            <a:solidFill>
              <a:schemeClr val="tx1"/>
            </a:solidFill>
          </a:ln>
        </p:spPr>
        <p:txBody>
          <a:bodyPr wrap="none" rtlCol="0">
            <a:spAutoFit/>
          </a:bodyPr>
          <a:lstStyle/>
          <a:p>
            <a:r>
              <a:rPr kumimoji="1" lang="ja-JP" altLang="en-US" sz="2400" dirty="0" smtClean="0">
                <a:sym typeface="Wingdings"/>
              </a:rPr>
              <a:t>賃金</a:t>
            </a:r>
            <a:endParaRPr kumimoji="1" lang="ja-JP" altLang="en-US" sz="2400" dirty="0"/>
          </a:p>
        </p:txBody>
      </p:sp>
      <p:sp>
        <p:nvSpPr>
          <p:cNvPr id="10" name="テキスト ボックス 9"/>
          <p:cNvSpPr txBox="1"/>
          <p:nvPr/>
        </p:nvSpPr>
        <p:spPr>
          <a:xfrm>
            <a:off x="1860138" y="3272433"/>
            <a:ext cx="1967339" cy="461665"/>
          </a:xfrm>
          <a:prstGeom prst="rect">
            <a:avLst/>
          </a:prstGeom>
          <a:noFill/>
          <a:ln>
            <a:solidFill>
              <a:schemeClr val="tx1"/>
            </a:solidFill>
          </a:ln>
        </p:spPr>
        <p:txBody>
          <a:bodyPr wrap="square" rtlCol="0">
            <a:spAutoFit/>
          </a:bodyPr>
          <a:lstStyle/>
          <a:p>
            <a:r>
              <a:rPr lang="ja-JP" altLang="en-US" sz="2400" dirty="0" smtClean="0">
                <a:sym typeface="Wingdings"/>
              </a:rPr>
              <a:t>輸出</a:t>
            </a:r>
            <a:endParaRPr kumimoji="1" lang="ja-JP" altLang="en-US" sz="2400" dirty="0"/>
          </a:p>
        </p:txBody>
      </p:sp>
      <p:cxnSp>
        <p:nvCxnSpPr>
          <p:cNvPr id="25" name="直線矢印コネクタ 24"/>
          <p:cNvCxnSpPr/>
          <p:nvPr/>
        </p:nvCxnSpPr>
        <p:spPr>
          <a:xfrm flipH="1" flipV="1">
            <a:off x="1212066" y="2071173"/>
            <a:ext cx="911833" cy="97042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p:cNvSpPr txBox="1"/>
          <p:nvPr/>
        </p:nvSpPr>
        <p:spPr>
          <a:xfrm>
            <a:off x="2797299" y="1768403"/>
            <a:ext cx="1285929" cy="461665"/>
          </a:xfrm>
          <a:prstGeom prst="rect">
            <a:avLst/>
          </a:prstGeom>
          <a:noFill/>
        </p:spPr>
        <p:txBody>
          <a:bodyPr wrap="none" rtlCol="0">
            <a:spAutoFit/>
          </a:bodyPr>
          <a:lstStyle/>
          <a:p>
            <a:r>
              <a:rPr lang="en-US" altLang="ja-JP" sz="2400" dirty="0" smtClean="0">
                <a:solidFill>
                  <a:srgbClr val="FF0000"/>
                </a:solidFill>
              </a:rPr>
              <a:t>-0.022**</a:t>
            </a:r>
            <a:endParaRPr kumimoji="1" lang="ja-JP" altLang="en-US" dirty="0">
              <a:solidFill>
                <a:srgbClr val="FF0000"/>
              </a:solidFill>
            </a:endParaRPr>
          </a:p>
        </p:txBody>
      </p:sp>
      <p:sp>
        <p:nvSpPr>
          <p:cNvPr id="27" name="テキスト ボックス 26"/>
          <p:cNvSpPr txBox="1"/>
          <p:nvPr/>
        </p:nvSpPr>
        <p:spPr>
          <a:xfrm>
            <a:off x="837085" y="2922889"/>
            <a:ext cx="1345240" cy="461665"/>
          </a:xfrm>
          <a:prstGeom prst="rect">
            <a:avLst/>
          </a:prstGeom>
          <a:noFill/>
        </p:spPr>
        <p:txBody>
          <a:bodyPr wrap="none" rtlCol="0">
            <a:spAutoFit/>
          </a:bodyPr>
          <a:lstStyle/>
          <a:p>
            <a:r>
              <a:rPr lang="en-US" altLang="ja-JP" sz="2400" dirty="0"/>
              <a:t>+</a:t>
            </a:r>
            <a:r>
              <a:rPr lang="en-US" altLang="ja-JP" sz="2400" dirty="0" smtClean="0"/>
              <a:t>0.049**</a:t>
            </a:r>
            <a:endParaRPr kumimoji="1" lang="ja-JP" altLang="en-US" dirty="0"/>
          </a:p>
        </p:txBody>
      </p:sp>
      <p:sp>
        <p:nvSpPr>
          <p:cNvPr id="28" name="正方形/長方形 27"/>
          <p:cNvSpPr/>
          <p:nvPr/>
        </p:nvSpPr>
        <p:spPr>
          <a:xfrm>
            <a:off x="2347778" y="5960700"/>
            <a:ext cx="4188262" cy="369332"/>
          </a:xfrm>
          <a:prstGeom prst="rect">
            <a:avLst/>
          </a:prstGeom>
        </p:spPr>
        <p:txBody>
          <a:bodyPr wrap="none">
            <a:spAutoFit/>
          </a:bodyPr>
          <a:lstStyle/>
          <a:p>
            <a:r>
              <a:rPr lang="de-DE" altLang="ja-JP" u="sng">
                <a:latin typeface="TimesLTStd" charset="0"/>
              </a:rPr>
              <a:t>Table 5—Worker-Level Wage </a:t>
            </a:r>
            <a:r>
              <a:rPr lang="de-DE" altLang="ja-JP" u="sng" dirty="0" err="1">
                <a:latin typeface="TimesLTStd" charset="0"/>
              </a:rPr>
              <a:t>Regressions</a:t>
            </a:r>
            <a:r>
              <a:rPr lang="de-DE" altLang="ja-JP" u="sng" dirty="0">
                <a:latin typeface="TimesLTStd" charset="0"/>
              </a:rPr>
              <a:t> </a:t>
            </a:r>
            <a:endParaRPr lang="de-DE" altLang="ja-JP" u="sng" dirty="0"/>
          </a:p>
        </p:txBody>
      </p:sp>
      <p:sp>
        <p:nvSpPr>
          <p:cNvPr id="29" name="テキスト ボックス 28"/>
          <p:cNvSpPr txBox="1"/>
          <p:nvPr/>
        </p:nvSpPr>
        <p:spPr>
          <a:xfrm>
            <a:off x="189213" y="4329484"/>
            <a:ext cx="8765573" cy="1631216"/>
          </a:xfrm>
          <a:prstGeom prst="rect">
            <a:avLst/>
          </a:prstGeom>
          <a:noFill/>
        </p:spPr>
        <p:txBody>
          <a:bodyPr wrap="square" rtlCol="0">
            <a:spAutoFit/>
          </a:bodyPr>
          <a:lstStyle/>
          <a:p>
            <a:pPr marL="285750" indent="-285750">
              <a:buFont typeface="Arial" charset="0"/>
              <a:buChar char="•"/>
            </a:pPr>
            <a:r>
              <a:rPr kumimoji="1" lang="ja-JP" altLang="en-US" sz="2000" dirty="0" smtClean="0"/>
              <a:t>低技能労働者の賃金に対する輸入・輸出の弾性値を示す。</a:t>
            </a:r>
            <a:endParaRPr kumimoji="1" lang="en-US" altLang="ja-JP" sz="2000" dirty="0" smtClean="0"/>
          </a:p>
          <a:p>
            <a:pPr marL="742950" lvl="1" indent="-285750">
              <a:buFont typeface="Arial" charset="0"/>
              <a:buChar char="•"/>
            </a:pPr>
            <a:r>
              <a:rPr lang="ja-JP" altLang="en-US" sz="2000" dirty="0" smtClean="0"/>
              <a:t>輸入はマイナスだが、輸出がプラスなため、貿易全体ではプラス。</a:t>
            </a:r>
            <a:endParaRPr kumimoji="1" lang="en-US" altLang="ja-JP" sz="2000" dirty="0" smtClean="0"/>
          </a:p>
          <a:p>
            <a:pPr marL="285750" indent="-285750">
              <a:buFont typeface="Arial" charset="0"/>
              <a:buChar char="•"/>
            </a:pPr>
            <a:r>
              <a:rPr lang="ja-JP" altLang="en-US" sz="2000" dirty="0" smtClean="0"/>
              <a:t>高技能</a:t>
            </a:r>
            <a:r>
              <a:rPr lang="ja-JP" altLang="en-US" sz="2000" dirty="0"/>
              <a:t>労働者の賃金に対する輸入・輸出の</a:t>
            </a:r>
            <a:r>
              <a:rPr lang="ja-JP" altLang="en-US" sz="2000" dirty="0" smtClean="0"/>
              <a:t>弾性値は交差項の係数に依存</a:t>
            </a:r>
            <a:endParaRPr lang="en-US" altLang="ja-JP" sz="2000" dirty="0" smtClean="0"/>
          </a:p>
          <a:p>
            <a:pPr marL="742950" lvl="1" indent="-285750">
              <a:buFont typeface="Arial" charset="0"/>
              <a:buChar char="•"/>
            </a:pPr>
            <a:r>
              <a:rPr lang="ja-JP" altLang="en-US" sz="2000" dirty="0" smtClean="0"/>
              <a:t>交差項の係数がプラスのため、全体として、</a:t>
            </a:r>
            <a:r>
              <a:rPr lang="ja-JP" altLang="en-US" sz="2000" dirty="0"/>
              <a:t>高技能労働者の賃金に対する輸入・輸出の弾性値</a:t>
            </a:r>
            <a:r>
              <a:rPr lang="ja-JP" altLang="en-US" sz="2000" dirty="0" smtClean="0"/>
              <a:t>はプラス。</a:t>
            </a:r>
            <a:endParaRPr lang="en-US" altLang="ja-JP" sz="2000" dirty="0"/>
          </a:p>
        </p:txBody>
      </p:sp>
    </p:spTree>
    <p:extLst>
      <p:ext uri="{BB962C8B-B14F-4D97-AF65-F5344CB8AC3E}">
        <p14:creationId xmlns:p14="http://schemas.microsoft.com/office/powerpoint/2010/main" val="179220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2</a:t>
            </a:r>
            <a:r>
              <a:rPr kumimoji="1" lang="ja-JP" altLang="en-US" dirty="0" err="1" smtClean="0"/>
              <a:t>．</a:t>
            </a:r>
            <a:r>
              <a:rPr kumimoji="1" lang="ja-JP" altLang="en-US" dirty="0" smtClean="0"/>
              <a:t>伝統的貿易理論の限界</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5</a:t>
            </a:fld>
            <a:endParaRPr kumimoji="1" lang="ja-JP" altLang="en-US"/>
          </a:p>
        </p:txBody>
      </p:sp>
      <p:sp>
        <p:nvSpPr>
          <p:cNvPr id="5" name="正方形/長方形 4"/>
          <p:cNvSpPr/>
          <p:nvPr/>
        </p:nvSpPr>
        <p:spPr>
          <a:xfrm>
            <a:off x="371716" y="1484784"/>
            <a:ext cx="8208912" cy="954107"/>
          </a:xfrm>
          <a:prstGeom prst="rect">
            <a:avLst/>
          </a:prstGeom>
        </p:spPr>
        <p:txBody>
          <a:bodyPr wrap="square">
            <a:spAutoFit/>
          </a:bodyPr>
          <a:lstStyle/>
          <a:p>
            <a:r>
              <a:rPr lang="en-US" altLang="ja-JP" sz="2800" b="1" dirty="0" err="1"/>
              <a:t>Stolper</a:t>
            </a:r>
            <a:r>
              <a:rPr lang="en-US" altLang="ja-JP" sz="2800" b="1" dirty="0"/>
              <a:t>–Samuelson theorem </a:t>
            </a:r>
            <a:r>
              <a:rPr lang="en-US" altLang="ja-JP" sz="2800" b="1" dirty="0" smtClean="0"/>
              <a:t>(1941)</a:t>
            </a:r>
          </a:p>
          <a:p>
            <a:r>
              <a:rPr lang="en-US" altLang="ja-JP" sz="2800" dirty="0"/>
              <a:t> </a:t>
            </a:r>
            <a:r>
              <a:rPr lang="en-US" altLang="ja-JP" sz="2800" dirty="0" smtClean="0"/>
              <a:t>  of the</a:t>
            </a:r>
            <a:r>
              <a:rPr lang="ja-JP" altLang="en-US" sz="2800" dirty="0"/>
              <a:t> </a:t>
            </a:r>
            <a:r>
              <a:rPr lang="en-US" altLang="ja-JP" sz="2800" dirty="0" err="1" smtClean="0"/>
              <a:t>Heckscher</a:t>
            </a:r>
            <a:r>
              <a:rPr lang="en-US" altLang="ja-JP" sz="2800" dirty="0" smtClean="0"/>
              <a:t>–Ohlin model</a:t>
            </a:r>
            <a:endParaRPr lang="en-US" altLang="ja-JP" sz="2800" dirty="0"/>
          </a:p>
        </p:txBody>
      </p:sp>
      <p:sp>
        <p:nvSpPr>
          <p:cNvPr id="8" name="コンテンツ プレースホルダー 7"/>
          <p:cNvSpPr>
            <a:spLocks noGrp="1"/>
          </p:cNvSpPr>
          <p:nvPr>
            <p:ph idx="1"/>
          </p:nvPr>
        </p:nvSpPr>
        <p:spPr>
          <a:xfrm>
            <a:off x="371716" y="3150755"/>
            <a:ext cx="8046352" cy="2376264"/>
          </a:xfrm>
          <a:ln>
            <a:solidFill>
              <a:schemeClr val="accent1"/>
            </a:solidFill>
          </a:ln>
        </p:spPr>
        <p:txBody>
          <a:bodyPr>
            <a:normAutofit fontScale="92500" lnSpcReduction="10000"/>
          </a:bodyPr>
          <a:lstStyle/>
          <a:p>
            <a:pPr marL="0" indent="0">
              <a:buNone/>
            </a:pPr>
            <a:r>
              <a:rPr lang="ja-JP" altLang="ja-JP" sz="3600" dirty="0"/>
              <a:t>ある財の相対価格の上昇は</a:t>
            </a:r>
            <a:r>
              <a:rPr lang="ja-JP" altLang="ja-JP" sz="3600" dirty="0" smtClean="0"/>
              <a:t>、</a:t>
            </a:r>
            <a:endParaRPr lang="en-US" altLang="ja-JP" sz="3600" dirty="0" smtClean="0"/>
          </a:p>
          <a:p>
            <a:pPr marL="0" indent="0">
              <a:buNone/>
            </a:pPr>
            <a:r>
              <a:rPr lang="ja-JP" altLang="ja-JP" sz="3600" dirty="0" smtClean="0"/>
              <a:t>その</a:t>
            </a:r>
            <a:r>
              <a:rPr lang="ja-JP" altLang="ja-JP" sz="3600" dirty="0"/>
              <a:t>財に集約的に用いられて</a:t>
            </a:r>
            <a:r>
              <a:rPr lang="ja-JP" altLang="ja-JP" sz="3600" dirty="0" smtClean="0"/>
              <a:t>いる</a:t>
            </a:r>
            <a:r>
              <a:rPr lang="ja-JP" altLang="en-US" sz="3600" dirty="0" smtClean="0"/>
              <a:t>、</a:t>
            </a:r>
            <a:endParaRPr lang="en-US" altLang="ja-JP" sz="3600" dirty="0" smtClean="0"/>
          </a:p>
          <a:p>
            <a:pPr marL="0" indent="0">
              <a:buNone/>
            </a:pPr>
            <a:r>
              <a:rPr lang="ja-JP" altLang="ja-JP" sz="3600" dirty="0" smtClean="0"/>
              <a:t>生産</a:t>
            </a:r>
            <a:r>
              <a:rPr lang="ja-JP" altLang="ja-JP" sz="3600" dirty="0"/>
              <a:t>要素の実質収益を増加させ</a:t>
            </a:r>
            <a:r>
              <a:rPr lang="ja-JP" altLang="ja-JP" sz="3600" dirty="0" smtClean="0"/>
              <a:t>、</a:t>
            </a:r>
            <a:endParaRPr lang="en-US" altLang="ja-JP" sz="3600" dirty="0" smtClean="0"/>
          </a:p>
          <a:p>
            <a:pPr marL="0" indent="0">
              <a:buNone/>
            </a:pPr>
            <a:r>
              <a:rPr lang="ja-JP" altLang="ja-JP" sz="3600" dirty="0" smtClean="0"/>
              <a:t>その他</a:t>
            </a:r>
            <a:r>
              <a:rPr lang="ja-JP" altLang="ja-JP" sz="3600" dirty="0"/>
              <a:t>の生産要素の実質収益を減少させる</a:t>
            </a:r>
            <a:r>
              <a:rPr lang="ja-JP" altLang="ja-JP" sz="3600" dirty="0" smtClean="0"/>
              <a:t>。</a:t>
            </a:r>
            <a:endParaRPr lang="ja-JP" altLang="ja-JP" sz="3600" dirty="0"/>
          </a:p>
        </p:txBody>
      </p:sp>
      <p:sp>
        <p:nvSpPr>
          <p:cNvPr id="9" name="正方形/長方形 8"/>
          <p:cNvSpPr/>
          <p:nvPr/>
        </p:nvSpPr>
        <p:spPr>
          <a:xfrm>
            <a:off x="539552" y="5517232"/>
            <a:ext cx="7272808" cy="646331"/>
          </a:xfrm>
          <a:prstGeom prst="rect">
            <a:avLst/>
          </a:prstGeom>
        </p:spPr>
        <p:txBody>
          <a:bodyPr wrap="square">
            <a:spAutoFit/>
          </a:bodyPr>
          <a:lstStyle/>
          <a:p>
            <a:r>
              <a:rPr lang="en-US" altLang="ja-JP" dirty="0" err="1"/>
              <a:t>Stolper</a:t>
            </a:r>
            <a:r>
              <a:rPr lang="en-US" altLang="ja-JP" dirty="0"/>
              <a:t>, Wolfgang F. and Paul A. Samuelson. (1941) “Protection and Real Wages,” The Review of Economic Studies, 9(1): 58-73.</a:t>
            </a:r>
            <a:endParaRPr lang="ja-JP" altLang="en-US" dirty="0"/>
          </a:p>
        </p:txBody>
      </p:sp>
      <p:sp>
        <p:nvSpPr>
          <p:cNvPr id="10" name="正方形/長方形 9"/>
          <p:cNvSpPr/>
          <p:nvPr/>
        </p:nvSpPr>
        <p:spPr>
          <a:xfrm>
            <a:off x="383392" y="2564904"/>
            <a:ext cx="2653290" cy="523220"/>
          </a:xfrm>
          <a:prstGeom prst="rect">
            <a:avLst/>
          </a:prstGeom>
        </p:spPr>
        <p:txBody>
          <a:bodyPr wrap="none">
            <a:spAutoFit/>
          </a:bodyPr>
          <a:lstStyle/>
          <a:p>
            <a:r>
              <a:rPr lang="en-US" altLang="ja-JP" sz="2800" dirty="0"/>
              <a:t>2</a:t>
            </a:r>
            <a:r>
              <a:rPr lang="ja-JP" altLang="en-US" sz="2800" dirty="0"/>
              <a:t>財</a:t>
            </a:r>
            <a:r>
              <a:rPr lang="en-US" altLang="ja-JP" sz="2800" dirty="0"/>
              <a:t>2</a:t>
            </a:r>
            <a:r>
              <a:rPr lang="ja-JP" altLang="en-US" sz="2800" dirty="0"/>
              <a:t>要素モデル</a:t>
            </a:r>
          </a:p>
        </p:txBody>
      </p:sp>
    </p:spTree>
    <p:extLst>
      <p:ext uri="{BB962C8B-B14F-4D97-AF65-F5344CB8AC3E}">
        <p14:creationId xmlns:p14="http://schemas.microsoft.com/office/powerpoint/2010/main" val="114450440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6. </a:t>
            </a:r>
            <a:r>
              <a:rPr kumimoji="1" lang="ja-JP" altLang="en-US" dirty="0" smtClean="0"/>
              <a:t>研究課題</a:t>
            </a:r>
            <a:endParaRPr kumimoji="1" lang="ja-JP" altLang="en-US" dirty="0"/>
          </a:p>
        </p:txBody>
      </p:sp>
      <p:sp>
        <p:nvSpPr>
          <p:cNvPr id="3" name="コンテンツ プレースホルダー 2"/>
          <p:cNvSpPr>
            <a:spLocks noGrp="1"/>
          </p:cNvSpPr>
          <p:nvPr>
            <p:ph idx="1"/>
          </p:nvPr>
        </p:nvSpPr>
        <p:spPr/>
        <p:txBody>
          <a:bodyPr>
            <a:noAutofit/>
          </a:bodyPr>
          <a:lstStyle/>
          <a:p>
            <a:pPr marL="514350" indent="-514350">
              <a:buFont typeface="+mj-lt"/>
              <a:buAutoNum type="arabicPeriod"/>
            </a:pPr>
            <a:r>
              <a:rPr kumimoji="1" lang="ja-JP" altLang="en-US" sz="2000" dirty="0" smtClean="0"/>
              <a:t>労使間交渉で</a:t>
            </a:r>
            <a:r>
              <a:rPr lang="ja-JP" altLang="en-US" sz="2000" dirty="0" smtClean="0"/>
              <a:t>、労働者は本当に収入の一定割合を受け取れるか。</a:t>
            </a:r>
            <a:endParaRPr lang="en-US" altLang="ja-JP" sz="2000" dirty="0" smtClean="0"/>
          </a:p>
          <a:p>
            <a:pPr lvl="1">
              <a:buFont typeface="Wingdings" charset="2"/>
              <a:buChar char="l"/>
            </a:pPr>
            <a:r>
              <a:rPr lang="ja-JP" altLang="en-US" sz="2000" dirty="0" smtClean="0"/>
              <a:t>非正規労働者の存在・生産委託の存在</a:t>
            </a:r>
            <a:r>
              <a:rPr lang="ja-JP" altLang="en-US" sz="2000" smtClean="0"/>
              <a:t>による交渉力低下</a:t>
            </a:r>
            <a:endParaRPr lang="en-US" altLang="ja-JP" sz="2000" dirty="0" smtClean="0"/>
          </a:p>
          <a:p>
            <a:pPr marL="514350" indent="-514350">
              <a:buFont typeface="+mj-lt"/>
              <a:buAutoNum type="arabicPeriod"/>
            </a:pPr>
            <a:r>
              <a:rPr lang="ja-JP" altLang="en-US" sz="2000" dirty="0" smtClean="0"/>
              <a:t>非正規</a:t>
            </a:r>
            <a:r>
              <a:rPr lang="ja-JP" altLang="en-US" sz="2000" dirty="0"/>
              <a:t>雇用に</a:t>
            </a:r>
            <a:r>
              <a:rPr lang="ja-JP" altLang="en-US" sz="2000" dirty="0" smtClean="0"/>
              <a:t>輸出（・</a:t>
            </a:r>
            <a:r>
              <a:rPr lang="en-US" altLang="ja-JP" sz="2000" dirty="0" smtClean="0"/>
              <a:t>FDI</a:t>
            </a:r>
            <a:r>
              <a:rPr lang="ja-JP" altLang="en-US" sz="2000" dirty="0" smtClean="0"/>
              <a:t>）は</a:t>
            </a:r>
            <a:r>
              <a:rPr lang="ja-JP" altLang="en-US" sz="2000" dirty="0"/>
              <a:t>どのような影響を及ぼすか</a:t>
            </a:r>
            <a:r>
              <a:rPr lang="ja-JP" altLang="en-US" sz="2000" dirty="0" smtClean="0"/>
              <a:t>。</a:t>
            </a:r>
            <a:endParaRPr lang="en-US" altLang="ja-JP" sz="2000" dirty="0" smtClean="0"/>
          </a:p>
          <a:p>
            <a:pPr marL="914400" lvl="1" indent="-514350">
              <a:buFont typeface="Wingdings" charset="2"/>
              <a:buChar char="Ø"/>
            </a:pPr>
            <a:r>
              <a:rPr lang="ja-JP" altLang="en-US" sz="2000" dirty="0" smtClean="0"/>
              <a:t>田中「</a:t>
            </a:r>
            <a:r>
              <a:rPr lang="ja-JP" altLang="en-US" sz="2000" dirty="0"/>
              <a:t>国際貿易と所得不平等：日本の状況</a:t>
            </a:r>
            <a:r>
              <a:rPr lang="ja-JP" altLang="en-US" sz="2000" dirty="0" smtClean="0"/>
              <a:t>」</a:t>
            </a:r>
            <a:endParaRPr lang="en-US" altLang="ja-JP" sz="2000" dirty="0" smtClean="0"/>
          </a:p>
          <a:p>
            <a:pPr marL="914400" lvl="1" indent="-514350">
              <a:buFont typeface="Wingdings" charset="2"/>
              <a:buChar char="Ø"/>
            </a:pPr>
            <a:r>
              <a:rPr lang="en-US" altLang="ja-JP" sz="2000" dirty="0">
                <a:hlinkClick r:id="rId2"/>
              </a:rPr>
              <a:t>https://</a:t>
            </a:r>
            <a:r>
              <a:rPr lang="en-US" altLang="ja-JP" sz="2000" dirty="0" smtClean="0">
                <a:hlinkClick r:id="rId2"/>
              </a:rPr>
              <a:t>www.rieti.go.jp/users/tanaka-ayumu/serial/029.html</a:t>
            </a:r>
            <a:endParaRPr lang="en-US" altLang="ja-JP" sz="2000" dirty="0" smtClean="0"/>
          </a:p>
          <a:p>
            <a:pPr marL="914400" lvl="1" indent="-514350">
              <a:buFont typeface="Wingdings" charset="2"/>
              <a:buChar char="Ø"/>
            </a:pPr>
            <a:r>
              <a:rPr kumimoji="1" lang="ja-JP" altLang="en-US" sz="2000" dirty="0" smtClean="0"/>
              <a:t>アメリカではホワイトカラー</a:t>
            </a:r>
            <a:r>
              <a:rPr kumimoji="1" lang="en-US" altLang="ja-JP" sz="2000" dirty="0" smtClean="0"/>
              <a:t>vs</a:t>
            </a:r>
            <a:r>
              <a:rPr kumimoji="1" lang="ja-JP" altLang="en-US" sz="2000" dirty="0" smtClean="0"/>
              <a:t>ブルーカラーの対比が有効だが、日本では、正規</a:t>
            </a:r>
            <a:r>
              <a:rPr kumimoji="1" lang="en-US" altLang="ja-JP" sz="2000" dirty="0" smtClean="0"/>
              <a:t>vs</a:t>
            </a:r>
            <a:r>
              <a:rPr kumimoji="1" lang="ja-JP" altLang="en-US" sz="2000" dirty="0" smtClean="0"/>
              <a:t>非正規の対比がより重要。</a:t>
            </a:r>
            <a:endParaRPr kumimoji="1" lang="en-US" altLang="ja-JP" sz="2000" dirty="0" smtClean="0"/>
          </a:p>
          <a:p>
            <a:pPr marL="514350" indent="-514350">
              <a:buFont typeface="+mj-lt"/>
              <a:buAutoNum type="arabicPeriod"/>
            </a:pPr>
            <a:r>
              <a:rPr kumimoji="1" lang="ja-JP" altLang="en-US" sz="2000" dirty="0" smtClean="0"/>
              <a:t>不完全労働市場で、外国直接投資（</a:t>
            </a:r>
            <a:r>
              <a:rPr kumimoji="1" lang="en-US" altLang="ja-JP" sz="2000" dirty="0" smtClean="0"/>
              <a:t>FDI</a:t>
            </a:r>
            <a:r>
              <a:rPr kumimoji="1" lang="ja-JP" altLang="en-US" sz="2000" dirty="0" smtClean="0"/>
              <a:t>）は、国内の労働者の賃金・雇用にどのような影響を及ぼすのか</a:t>
            </a:r>
            <a:r>
              <a:rPr lang="ja-JP" altLang="en-US" sz="2000" dirty="0" smtClean="0"/>
              <a:t>。</a:t>
            </a:r>
            <a:endParaRPr lang="en-US" altLang="ja-JP" sz="2000" dirty="0" smtClean="0"/>
          </a:p>
          <a:p>
            <a:pPr marL="914400" lvl="1" indent="-514350">
              <a:buFont typeface="Wingdings" charset="2"/>
              <a:buChar char="ü"/>
            </a:pPr>
            <a:r>
              <a:rPr lang="en-US" altLang="ja-JP" sz="2000" dirty="0"/>
              <a:t>Egger, H. and U. </a:t>
            </a:r>
            <a:r>
              <a:rPr lang="en-US" altLang="ja-JP" sz="2000" dirty="0" err="1"/>
              <a:t>Kreickemeier</a:t>
            </a:r>
            <a:r>
              <a:rPr lang="en-US" altLang="ja-JP" sz="2000" dirty="0"/>
              <a:t> (2013): "Why Foreign Ownership May Be Good For You," International Economic Review, 54, 693-716</a:t>
            </a:r>
            <a:r>
              <a:rPr lang="en-US" altLang="ja-JP" sz="2000" dirty="0" smtClean="0"/>
              <a:t>.</a:t>
            </a:r>
          </a:p>
          <a:p>
            <a:pPr lvl="1">
              <a:buFont typeface="Wingdings" charset="2"/>
              <a:buChar char="l"/>
            </a:pPr>
            <a:r>
              <a:rPr lang="ja-JP" altLang="en-US" sz="2000" dirty="0" smtClean="0"/>
              <a:t>海外からの利益送金（所得収支）の分配</a:t>
            </a:r>
            <a:endParaRPr lang="en-US" altLang="ja-JP" sz="2000" dirty="0" smtClean="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50</a:t>
            </a:fld>
            <a:endParaRPr kumimoji="1" lang="ja-JP" altLang="en-US" dirty="0"/>
          </a:p>
        </p:txBody>
      </p:sp>
    </p:spTree>
    <p:extLst>
      <p:ext uri="{BB962C8B-B14F-4D97-AF65-F5344CB8AC3E}">
        <p14:creationId xmlns:p14="http://schemas.microsoft.com/office/powerpoint/2010/main" val="8669558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p:cNvSpPr>
            <a:spLocks noGrp="1"/>
          </p:cNvSpPr>
          <p:nvPr>
            <p:ph type="title"/>
          </p:nvPr>
        </p:nvSpPr>
        <p:spPr/>
        <p:txBody>
          <a:bodyPr>
            <a:normAutofit fontScale="90000"/>
          </a:bodyPr>
          <a:lstStyle/>
          <a:p>
            <a:r>
              <a:rPr lang="en-US" altLang="ja-JP" dirty="0" err="1"/>
              <a:t>Stolper</a:t>
            </a:r>
            <a:r>
              <a:rPr lang="en-US" altLang="ja-JP" dirty="0"/>
              <a:t>–Samuelson </a:t>
            </a:r>
            <a:r>
              <a:rPr lang="en-US" altLang="ja-JP" dirty="0" smtClean="0"/>
              <a:t>theorem</a:t>
            </a:r>
            <a:r>
              <a:rPr lang="ja-JP" altLang="en-US" dirty="0" smtClean="0"/>
              <a:t>の応用</a:t>
            </a:r>
            <a:endParaRPr kumimoji="1" lang="ja-JP" altLang="en-US" dirty="0"/>
          </a:p>
        </p:txBody>
      </p:sp>
      <p:sp>
        <p:nvSpPr>
          <p:cNvPr id="7" name="コンテンツ プレースホルダー 6"/>
          <p:cNvSpPr>
            <a:spLocks noGrp="1"/>
          </p:cNvSpPr>
          <p:nvPr>
            <p:ph idx="1"/>
          </p:nvPr>
        </p:nvSpPr>
        <p:spPr/>
        <p:txBody>
          <a:bodyPr>
            <a:normAutofit fontScale="92500" lnSpcReduction="10000"/>
          </a:bodyPr>
          <a:lstStyle/>
          <a:p>
            <a:pPr marL="0" indent="0">
              <a:buNone/>
            </a:pPr>
            <a:r>
              <a:rPr lang="ja-JP" altLang="en-US" sz="2400" dirty="0" smtClean="0"/>
              <a:t>＜仮定＞</a:t>
            </a:r>
            <a:endParaRPr lang="en-US" altLang="ja-JP" sz="2400" dirty="0" smtClean="0"/>
          </a:p>
          <a:p>
            <a:pPr marL="0" indent="0">
              <a:buNone/>
            </a:pPr>
            <a:r>
              <a:rPr lang="ja-JP" altLang="en-US" sz="2400" dirty="0" smtClean="0"/>
              <a:t>先進国</a:t>
            </a:r>
            <a:r>
              <a:rPr lang="ja-JP" altLang="en-US" sz="2400" dirty="0"/>
              <a:t>：高技能労働者豊富</a:t>
            </a:r>
            <a:endParaRPr lang="en-US" altLang="ja-JP" sz="2400" dirty="0"/>
          </a:p>
          <a:p>
            <a:pPr marL="0" indent="0">
              <a:buNone/>
            </a:pPr>
            <a:r>
              <a:rPr lang="ja-JP" altLang="en-US" sz="2400" dirty="0"/>
              <a:t>途上国：低技能</a:t>
            </a:r>
            <a:r>
              <a:rPr lang="en-US" altLang="ja-JP" sz="2400" dirty="0" smtClean="0"/>
              <a:t>〃</a:t>
            </a:r>
          </a:p>
          <a:p>
            <a:pPr marL="0" indent="0">
              <a:buNone/>
            </a:pPr>
            <a:r>
              <a:rPr lang="ja-JP" altLang="en-US" sz="2400" dirty="0"/>
              <a:t>「高技能労働者の賃金＞低技能労働者の賃金」</a:t>
            </a:r>
          </a:p>
          <a:p>
            <a:endParaRPr lang="en-US" altLang="ja-JP" sz="2400" dirty="0"/>
          </a:p>
          <a:p>
            <a:pPr marL="0" indent="0">
              <a:buNone/>
            </a:pPr>
            <a:r>
              <a:rPr lang="ja-JP" altLang="en-US" sz="2400" dirty="0" smtClean="0"/>
              <a:t>＜貿易開始後＞</a:t>
            </a:r>
            <a:endParaRPr lang="en-US" altLang="ja-JP" sz="2400" dirty="0"/>
          </a:p>
          <a:p>
            <a:pPr marL="0" indent="0">
              <a:buNone/>
            </a:pPr>
            <a:r>
              <a:rPr lang="ja-JP" altLang="en-US" sz="2400" dirty="0"/>
              <a:t>先進国：高技能労働者集約財の</a:t>
            </a:r>
            <a:r>
              <a:rPr lang="ja-JP" altLang="en-US" sz="2400" dirty="0" smtClean="0"/>
              <a:t>輸出・同財の価格上昇</a:t>
            </a:r>
            <a:endParaRPr lang="en-US" altLang="ja-JP" sz="2400" dirty="0"/>
          </a:p>
          <a:p>
            <a:pPr marL="800100" lvl="1" indent="-342900">
              <a:buFont typeface="Arial" pitchFamily="34" charset="0"/>
              <a:buChar char="•"/>
            </a:pPr>
            <a:r>
              <a:rPr lang="ja-JP" altLang="en-US" sz="2400" dirty="0"/>
              <a:t>高技能労働者の実質賃金</a:t>
            </a:r>
            <a:r>
              <a:rPr lang="ja-JP" altLang="en-US" sz="2400" dirty="0" smtClean="0"/>
              <a:t>上昇↑</a:t>
            </a:r>
            <a:endParaRPr lang="en-US" altLang="ja-JP" sz="2400" dirty="0"/>
          </a:p>
          <a:p>
            <a:pPr marL="800100" lvl="1" indent="-342900">
              <a:buFont typeface="Arial" pitchFamily="34" charset="0"/>
              <a:buChar char="•"/>
            </a:pPr>
            <a:r>
              <a:rPr lang="ja-JP" altLang="en-US" sz="2400" dirty="0"/>
              <a:t>低技能　　</a:t>
            </a:r>
            <a:r>
              <a:rPr lang="en-US" altLang="ja-JP" sz="2400" dirty="0"/>
              <a:t>〃</a:t>
            </a:r>
            <a:r>
              <a:rPr lang="ja-JP" altLang="en-US" sz="2400" dirty="0"/>
              <a:t>　　　　　　　　　</a:t>
            </a:r>
            <a:r>
              <a:rPr lang="ja-JP" altLang="en-US" sz="2400" dirty="0" smtClean="0"/>
              <a:t>下落↓</a:t>
            </a:r>
            <a:endParaRPr lang="en-US" altLang="ja-JP" sz="2400" dirty="0"/>
          </a:p>
          <a:p>
            <a:pPr marL="0" indent="0">
              <a:buNone/>
            </a:pPr>
            <a:r>
              <a:rPr lang="ja-JP" altLang="en-US" sz="2400" dirty="0"/>
              <a:t>途上国：低技能労働者集約財の輸出・同財の価格</a:t>
            </a:r>
            <a:r>
              <a:rPr lang="ja-JP" altLang="en-US" sz="2400" dirty="0" smtClean="0"/>
              <a:t>上昇</a:t>
            </a:r>
            <a:endParaRPr lang="en-US" altLang="ja-JP" sz="2400" dirty="0"/>
          </a:p>
          <a:p>
            <a:pPr marL="800100" lvl="1" indent="-342900">
              <a:buFont typeface="Arial" pitchFamily="34" charset="0"/>
              <a:buChar char="•"/>
            </a:pPr>
            <a:r>
              <a:rPr lang="ja-JP" altLang="en-US" sz="2400" dirty="0" smtClean="0"/>
              <a:t>高技能</a:t>
            </a:r>
            <a:r>
              <a:rPr lang="ja-JP" altLang="en-US" sz="2400" dirty="0"/>
              <a:t>労働者の実質</a:t>
            </a:r>
            <a:r>
              <a:rPr lang="ja-JP" altLang="en-US" sz="2400" dirty="0" smtClean="0"/>
              <a:t>賃金下落↓</a:t>
            </a:r>
            <a:endParaRPr lang="en-US" altLang="ja-JP" sz="2400" dirty="0" smtClean="0"/>
          </a:p>
          <a:p>
            <a:pPr marL="800100" lvl="1" indent="-342900">
              <a:buFont typeface="Arial" pitchFamily="34" charset="0"/>
              <a:buChar char="•"/>
            </a:pPr>
            <a:r>
              <a:rPr lang="ja-JP" altLang="en-US" sz="2400" dirty="0" smtClean="0"/>
              <a:t>低技能</a:t>
            </a:r>
            <a:r>
              <a:rPr lang="ja-JP" altLang="en-US" sz="2400" dirty="0"/>
              <a:t>　　</a:t>
            </a:r>
            <a:r>
              <a:rPr lang="en-US" altLang="ja-JP" sz="2400" dirty="0"/>
              <a:t>〃</a:t>
            </a:r>
            <a:r>
              <a:rPr lang="ja-JP" altLang="en-US" sz="2400" dirty="0"/>
              <a:t>　　　　　　　　　</a:t>
            </a:r>
            <a:r>
              <a:rPr lang="ja-JP" altLang="en-US" sz="2400" dirty="0" smtClean="0"/>
              <a:t>上昇↑</a:t>
            </a:r>
            <a:endParaRPr lang="en-US" altLang="ja-JP" sz="2400" dirty="0" smtClean="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6</a:t>
            </a:fld>
            <a:endParaRPr kumimoji="1" lang="ja-JP" altLang="en-US"/>
          </a:p>
        </p:txBody>
      </p:sp>
      <p:sp>
        <p:nvSpPr>
          <p:cNvPr id="8" name="右中かっこ 7"/>
          <p:cNvSpPr/>
          <p:nvPr/>
        </p:nvSpPr>
        <p:spPr>
          <a:xfrm>
            <a:off x="5413073" y="4119580"/>
            <a:ext cx="360040" cy="7200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正方形/長方形 8"/>
          <p:cNvSpPr/>
          <p:nvPr/>
        </p:nvSpPr>
        <p:spPr>
          <a:xfrm>
            <a:off x="5917129" y="4263596"/>
            <a:ext cx="194421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t>格差拡大</a:t>
            </a:r>
            <a:endParaRPr kumimoji="1" lang="ja-JP" altLang="en-US" sz="2800" b="1" dirty="0"/>
          </a:p>
        </p:txBody>
      </p:sp>
      <p:sp>
        <p:nvSpPr>
          <p:cNvPr id="10" name="右中かっこ 9"/>
          <p:cNvSpPr/>
          <p:nvPr/>
        </p:nvSpPr>
        <p:spPr>
          <a:xfrm>
            <a:off x="5413073" y="5415724"/>
            <a:ext cx="360040" cy="7200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正方形/長方形 10"/>
          <p:cNvSpPr/>
          <p:nvPr/>
        </p:nvSpPr>
        <p:spPr>
          <a:xfrm>
            <a:off x="5923173" y="5415724"/>
            <a:ext cx="1944216"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t>格差縮小</a:t>
            </a:r>
            <a:endParaRPr kumimoji="1" lang="ja-JP" altLang="en-US" sz="2800" b="1" dirty="0"/>
          </a:p>
        </p:txBody>
      </p:sp>
    </p:spTree>
    <p:extLst>
      <p:ext uri="{BB962C8B-B14F-4D97-AF65-F5344CB8AC3E}">
        <p14:creationId xmlns:p14="http://schemas.microsoft.com/office/powerpoint/2010/main" val="23208429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7708" y="147889"/>
            <a:ext cx="8229600" cy="868958"/>
          </a:xfrm>
        </p:spPr>
        <p:txBody>
          <a:bodyPr>
            <a:normAutofit fontScale="90000"/>
          </a:bodyPr>
          <a:lstStyle/>
          <a:p>
            <a:r>
              <a:rPr lang="en-US" altLang="ja-JP" b="1" dirty="0" err="1"/>
              <a:t>Stolper</a:t>
            </a:r>
            <a:r>
              <a:rPr lang="en-US" altLang="ja-JP" b="1" dirty="0"/>
              <a:t>–Samuelson </a:t>
            </a:r>
            <a:r>
              <a:rPr lang="en-US" altLang="ja-JP" b="1" dirty="0" smtClean="0"/>
              <a:t>theorem</a:t>
            </a:r>
            <a:r>
              <a:rPr lang="ja-JP" altLang="en-US" dirty="0" smtClean="0"/>
              <a:t>の限界</a:t>
            </a:r>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7</a:t>
            </a:fld>
            <a:endParaRPr kumimoji="1" lang="ja-JP" altLang="en-US"/>
          </a:p>
        </p:txBody>
      </p:sp>
      <p:graphicFrame>
        <p:nvGraphicFramePr>
          <p:cNvPr id="5" name="コンテンツ プレースホルダー 5"/>
          <p:cNvGraphicFramePr>
            <a:graphicFrameLocks/>
          </p:cNvGraphicFramePr>
          <p:nvPr>
            <p:extLst>
              <p:ext uri="{D42A27DB-BD31-4B8C-83A1-F6EECF244321}">
                <p14:modId xmlns:p14="http://schemas.microsoft.com/office/powerpoint/2010/main" val="1374323370"/>
              </p:ext>
            </p:extLst>
          </p:nvPr>
        </p:nvGraphicFramePr>
        <p:xfrm>
          <a:off x="437708" y="932429"/>
          <a:ext cx="8388314" cy="2071379"/>
        </p:xfrm>
        <a:graphic>
          <a:graphicData uri="http://schemas.openxmlformats.org/drawingml/2006/table">
            <a:tbl>
              <a:tblPr firstRow="1" firstCol="1" bandRow="1">
                <a:tableStyleId>{5C22544A-7EE6-4342-B048-85BDC9FD1C3A}</a:tableStyleId>
              </a:tblPr>
              <a:tblGrid>
                <a:gridCol w="1880831"/>
                <a:gridCol w="3711027"/>
                <a:gridCol w="2796456"/>
              </a:tblGrid>
              <a:tr h="397349">
                <a:tc>
                  <a:txBody>
                    <a:bodyPr/>
                    <a:lstStyle/>
                    <a:p>
                      <a:pPr algn="just">
                        <a:spcAft>
                          <a:spcPts val="0"/>
                        </a:spcAft>
                      </a:pPr>
                      <a:r>
                        <a:rPr lang="en-US" sz="1050" kern="100" dirty="0">
                          <a:effectLst/>
                        </a:rPr>
                        <a:t> </a:t>
                      </a:r>
                      <a:endParaRPr lang="ja-JP" sz="1050" kern="100" dirty="0">
                        <a:effectLst/>
                        <a:latin typeface="Century"/>
                        <a:ea typeface="ＭＳ 明朝"/>
                        <a:cs typeface="Times New Roman"/>
                      </a:endParaRPr>
                    </a:p>
                  </a:txBody>
                  <a:tcPr marL="68580" marR="68580" marT="0" marB="0"/>
                </a:tc>
                <a:tc>
                  <a:txBody>
                    <a:bodyPr/>
                    <a:lstStyle/>
                    <a:p>
                      <a:pPr algn="just">
                        <a:spcAft>
                          <a:spcPts val="0"/>
                        </a:spcAft>
                      </a:pPr>
                      <a:r>
                        <a:rPr lang="ja-JP" sz="2400" kern="100" dirty="0">
                          <a:effectLst/>
                        </a:rPr>
                        <a:t>ストルパー＆サミュエルソン定理</a:t>
                      </a:r>
                      <a:endParaRPr lang="ja-JP" sz="2400" kern="100" dirty="0">
                        <a:effectLst/>
                        <a:latin typeface="Century"/>
                        <a:ea typeface="ＭＳ 明朝"/>
                        <a:cs typeface="Times New Roman"/>
                      </a:endParaRPr>
                    </a:p>
                  </a:txBody>
                  <a:tcPr marL="68580" marR="68580" marT="0" marB="0"/>
                </a:tc>
                <a:tc>
                  <a:txBody>
                    <a:bodyPr/>
                    <a:lstStyle/>
                    <a:p>
                      <a:pPr algn="just">
                        <a:spcAft>
                          <a:spcPts val="0"/>
                        </a:spcAft>
                      </a:pPr>
                      <a:r>
                        <a:rPr lang="ja-JP" sz="2400" kern="100" dirty="0">
                          <a:effectLst/>
                        </a:rPr>
                        <a:t>現実</a:t>
                      </a:r>
                      <a:endParaRPr lang="ja-JP" sz="2400" kern="100" dirty="0">
                        <a:effectLst/>
                        <a:latin typeface="Century"/>
                        <a:ea typeface="ＭＳ 明朝"/>
                        <a:cs typeface="Times New Roman"/>
                      </a:endParaRPr>
                    </a:p>
                  </a:txBody>
                  <a:tcPr marL="68580" marR="68580" marT="0" marB="0"/>
                </a:tc>
              </a:tr>
              <a:tr h="682353">
                <a:tc>
                  <a:txBody>
                    <a:bodyPr/>
                    <a:lstStyle/>
                    <a:p>
                      <a:pPr algn="just">
                        <a:spcAft>
                          <a:spcPts val="0"/>
                        </a:spcAft>
                      </a:pPr>
                      <a:r>
                        <a:rPr lang="ja-JP" sz="2800" kern="100" dirty="0">
                          <a:effectLst/>
                        </a:rPr>
                        <a:t>先進国</a:t>
                      </a:r>
                      <a:endParaRPr lang="ja-JP" sz="2800" kern="100" dirty="0">
                        <a:effectLst/>
                        <a:latin typeface="Century"/>
                        <a:ea typeface="ＭＳ 明朝"/>
                        <a:cs typeface="Times New Roman"/>
                      </a:endParaRPr>
                    </a:p>
                  </a:txBody>
                  <a:tcPr marL="68580" marR="68580" marT="0" marB="0"/>
                </a:tc>
                <a:tc>
                  <a:txBody>
                    <a:bodyPr/>
                    <a:lstStyle/>
                    <a:p>
                      <a:pPr algn="just">
                        <a:spcAft>
                          <a:spcPts val="0"/>
                        </a:spcAft>
                      </a:pPr>
                      <a:r>
                        <a:rPr lang="ja-JP" sz="2400" kern="100" dirty="0">
                          <a:effectLst/>
                        </a:rPr>
                        <a:t>不平等拡大</a:t>
                      </a:r>
                      <a:endParaRPr lang="ja-JP" sz="2400" kern="100" dirty="0">
                        <a:effectLst/>
                        <a:latin typeface="Century"/>
                        <a:ea typeface="ＭＳ 明朝"/>
                        <a:cs typeface="Times New Roman"/>
                      </a:endParaRPr>
                    </a:p>
                  </a:txBody>
                  <a:tcPr marL="68580" marR="68580" marT="0" marB="0"/>
                </a:tc>
                <a:tc>
                  <a:txBody>
                    <a:bodyPr/>
                    <a:lstStyle/>
                    <a:p>
                      <a:pPr algn="just">
                        <a:spcAft>
                          <a:spcPts val="0"/>
                        </a:spcAft>
                      </a:pPr>
                      <a:r>
                        <a:rPr lang="ja-JP" sz="2400" kern="100" dirty="0">
                          <a:effectLst/>
                        </a:rPr>
                        <a:t>不平等拡大</a:t>
                      </a:r>
                      <a:endParaRPr lang="ja-JP" sz="2400" kern="100" dirty="0">
                        <a:effectLst/>
                        <a:latin typeface="Century"/>
                        <a:ea typeface="ＭＳ 明朝"/>
                        <a:cs typeface="Times New Roman"/>
                      </a:endParaRPr>
                    </a:p>
                  </a:txBody>
                  <a:tcPr marL="68580" marR="68580" marT="0" marB="0"/>
                </a:tc>
              </a:tr>
              <a:tr h="657506">
                <a:tc>
                  <a:txBody>
                    <a:bodyPr/>
                    <a:lstStyle/>
                    <a:p>
                      <a:pPr algn="just">
                        <a:spcAft>
                          <a:spcPts val="0"/>
                        </a:spcAft>
                      </a:pPr>
                      <a:r>
                        <a:rPr lang="ja-JP" sz="2800" kern="100" dirty="0">
                          <a:effectLst/>
                        </a:rPr>
                        <a:t>途上国</a:t>
                      </a:r>
                      <a:endParaRPr lang="ja-JP" sz="2800" kern="100" dirty="0">
                        <a:effectLst/>
                        <a:latin typeface="Century"/>
                        <a:ea typeface="ＭＳ 明朝"/>
                        <a:cs typeface="Times New Roman"/>
                      </a:endParaRPr>
                    </a:p>
                  </a:txBody>
                  <a:tcPr marL="68580" marR="68580" marT="0" marB="0"/>
                </a:tc>
                <a:tc>
                  <a:txBody>
                    <a:bodyPr/>
                    <a:lstStyle/>
                    <a:p>
                      <a:pPr algn="just">
                        <a:spcAft>
                          <a:spcPts val="0"/>
                        </a:spcAft>
                      </a:pPr>
                      <a:r>
                        <a:rPr lang="ja-JP" sz="2400" kern="100" dirty="0">
                          <a:effectLst/>
                        </a:rPr>
                        <a:t>不平等「縮小」</a:t>
                      </a:r>
                      <a:endParaRPr lang="ja-JP" sz="2400" kern="100" dirty="0">
                        <a:effectLst/>
                        <a:latin typeface="Century"/>
                        <a:ea typeface="ＭＳ 明朝"/>
                        <a:cs typeface="Times New Roman"/>
                      </a:endParaRPr>
                    </a:p>
                  </a:txBody>
                  <a:tcPr marL="68580" marR="68580" marT="0" marB="0"/>
                </a:tc>
                <a:tc>
                  <a:txBody>
                    <a:bodyPr/>
                    <a:lstStyle/>
                    <a:p>
                      <a:pPr algn="just">
                        <a:spcAft>
                          <a:spcPts val="0"/>
                        </a:spcAft>
                      </a:pPr>
                      <a:r>
                        <a:rPr lang="ja-JP" sz="2400" kern="100" dirty="0">
                          <a:effectLst/>
                        </a:rPr>
                        <a:t>不平等「拡大」</a:t>
                      </a:r>
                      <a:endParaRPr lang="ja-JP" sz="2400" kern="100" dirty="0">
                        <a:effectLst/>
                        <a:latin typeface="Century"/>
                        <a:ea typeface="ＭＳ 明朝"/>
                        <a:cs typeface="Times New Roman"/>
                      </a:endParaRPr>
                    </a:p>
                  </a:txBody>
                  <a:tcPr marL="68580" marR="68580" marT="0" marB="0"/>
                </a:tc>
              </a:tr>
            </a:tbl>
          </a:graphicData>
        </a:graphic>
      </p:graphicFrame>
      <p:sp>
        <p:nvSpPr>
          <p:cNvPr id="6" name="正方形/長方形 5"/>
          <p:cNvSpPr/>
          <p:nvPr/>
        </p:nvSpPr>
        <p:spPr>
          <a:xfrm>
            <a:off x="80090" y="3058832"/>
            <a:ext cx="9036496" cy="1631216"/>
          </a:xfrm>
          <a:prstGeom prst="rect">
            <a:avLst/>
          </a:prstGeom>
        </p:spPr>
        <p:txBody>
          <a:bodyPr wrap="square">
            <a:spAutoFit/>
          </a:bodyPr>
          <a:lstStyle/>
          <a:p>
            <a:r>
              <a:rPr lang="en-US" altLang="ja-JP" sz="2000" dirty="0" smtClean="0">
                <a:sym typeface="Wingdings" pitchFamily="2" charset="2"/>
              </a:rPr>
              <a:t></a:t>
            </a:r>
            <a:r>
              <a:rPr lang="ja-JP" altLang="en-US" sz="2000" dirty="0" smtClean="0"/>
              <a:t>理論</a:t>
            </a:r>
            <a:r>
              <a:rPr lang="ja-JP" altLang="en-US" sz="2000" dirty="0"/>
              <a:t>が現実と</a:t>
            </a:r>
            <a:r>
              <a:rPr lang="ja-JP" altLang="en-US" sz="2000" dirty="0" smtClean="0"/>
              <a:t>あわない。</a:t>
            </a:r>
            <a:endParaRPr lang="en-US" altLang="ja-JP" sz="2000" dirty="0" smtClean="0"/>
          </a:p>
          <a:p>
            <a:pPr marL="514350" indent="-514350">
              <a:buFont typeface="+mj-lt"/>
              <a:buAutoNum type="romanUcPeriod"/>
            </a:pPr>
            <a:r>
              <a:rPr lang="en-US" altLang="ja-JP" sz="2000" dirty="0" smtClean="0"/>
              <a:t>Goldberg</a:t>
            </a:r>
            <a:r>
              <a:rPr lang="en-US" altLang="ja-JP" sz="2000" dirty="0"/>
              <a:t>, </a:t>
            </a:r>
            <a:r>
              <a:rPr lang="en-US" altLang="ja-JP" sz="2000" dirty="0" err="1"/>
              <a:t>Pinelopi</a:t>
            </a:r>
            <a:r>
              <a:rPr lang="en-US" altLang="ja-JP" sz="2000" dirty="0"/>
              <a:t> </a:t>
            </a:r>
            <a:r>
              <a:rPr lang="en-US" altLang="ja-JP" sz="2000" dirty="0" err="1"/>
              <a:t>Koujianou</a:t>
            </a:r>
            <a:r>
              <a:rPr lang="en-US" altLang="ja-JP" sz="2000" dirty="0"/>
              <a:t>, and Nina </a:t>
            </a:r>
            <a:r>
              <a:rPr lang="en-US" altLang="ja-JP" sz="2000" dirty="0" err="1"/>
              <a:t>Pavcnik</a:t>
            </a:r>
            <a:r>
              <a:rPr lang="en-US" altLang="ja-JP" sz="2000" dirty="0"/>
              <a:t>. (2007). “Distributional Effects of Globalization in Developing Countries,” </a:t>
            </a:r>
            <a:r>
              <a:rPr lang="en-US" altLang="ja-JP" sz="2000" i="1" dirty="0"/>
              <a:t>Journal of Economic Literature</a:t>
            </a:r>
            <a:r>
              <a:rPr lang="en-US" altLang="ja-JP" sz="2000" dirty="0"/>
              <a:t>, 45: 39-82</a:t>
            </a:r>
            <a:r>
              <a:rPr lang="en-US" altLang="ja-JP" sz="2000" dirty="0" smtClean="0"/>
              <a:t>.</a:t>
            </a:r>
          </a:p>
          <a:p>
            <a:pPr marL="514350" indent="-514350">
              <a:buFont typeface="+mj-lt"/>
              <a:buAutoNum type="romanUcPeriod"/>
            </a:pPr>
            <a:r>
              <a:rPr lang="en-US" altLang="ja-JP" sz="2000" dirty="0" smtClean="0"/>
              <a:t>Ann </a:t>
            </a:r>
            <a:r>
              <a:rPr lang="en-US" altLang="ja-JP" sz="2000" dirty="0"/>
              <a:t>Harrison, John McLaren, </a:t>
            </a:r>
            <a:r>
              <a:rPr lang="en-US" altLang="ja-JP" sz="2000" dirty="0" smtClean="0"/>
              <a:t>and Margaret </a:t>
            </a:r>
            <a:r>
              <a:rPr lang="en-US" altLang="ja-JP" sz="2000" dirty="0"/>
              <a:t>McMillan (2011), Recent Perspectives </a:t>
            </a:r>
            <a:r>
              <a:rPr lang="en-US" altLang="ja-JP" sz="2000" dirty="0" smtClean="0"/>
              <a:t>on Trade </a:t>
            </a:r>
            <a:r>
              <a:rPr lang="en-US" altLang="ja-JP" sz="2000" dirty="0"/>
              <a:t>and Inequality, </a:t>
            </a:r>
            <a:r>
              <a:rPr lang="en-US" altLang="ja-JP" sz="2000" i="1" dirty="0"/>
              <a:t>Annual Review of </a:t>
            </a:r>
            <a:r>
              <a:rPr lang="en-US" altLang="ja-JP" sz="2000" i="1" dirty="0" smtClean="0"/>
              <a:t>Economics</a:t>
            </a:r>
            <a:r>
              <a:rPr lang="en-US" altLang="ja-JP" sz="2000" dirty="0"/>
              <a:t>,</a:t>
            </a:r>
            <a:r>
              <a:rPr lang="is-IS" altLang="ja-JP" sz="2000" dirty="0" smtClean="0"/>
              <a:t> 3:261–89.</a:t>
            </a:r>
            <a:endParaRPr lang="ja-JP" altLang="en-US" sz="2000" dirty="0"/>
          </a:p>
        </p:txBody>
      </p:sp>
      <p:sp>
        <p:nvSpPr>
          <p:cNvPr id="7" name="テキスト ボックス 6"/>
          <p:cNvSpPr txBox="1"/>
          <p:nvPr/>
        </p:nvSpPr>
        <p:spPr>
          <a:xfrm>
            <a:off x="539552" y="5045793"/>
            <a:ext cx="8208912" cy="1584176"/>
          </a:xfrm>
          <a:prstGeom prst="rect">
            <a:avLst/>
          </a:prstGeom>
          <a:noFill/>
          <a:ln>
            <a:solidFill>
              <a:schemeClr val="accent1"/>
            </a:solidFill>
          </a:ln>
        </p:spPr>
        <p:txBody>
          <a:bodyPr wrap="square" rtlCol="0">
            <a:normAutofit/>
          </a:bodyPr>
          <a:lstStyle/>
          <a:p>
            <a:r>
              <a:rPr lang="ja-JP" altLang="en-US" sz="2400" dirty="0" smtClean="0"/>
              <a:t>＜その他の限界＞</a:t>
            </a:r>
            <a:endParaRPr lang="en-US" altLang="ja-JP" sz="2400" dirty="0"/>
          </a:p>
          <a:p>
            <a:pPr marL="457200" indent="-457200">
              <a:buFont typeface="+mj-lt"/>
              <a:buAutoNum type="arabicPeriod"/>
            </a:pPr>
            <a:r>
              <a:rPr kumimoji="1" lang="ja-JP" altLang="en-US" sz="2400" dirty="0" smtClean="0"/>
              <a:t>労働市場の均衡を仮定し、失業が説明できない。</a:t>
            </a:r>
            <a:endParaRPr kumimoji="1" lang="en-US" altLang="ja-JP" sz="2400" dirty="0" smtClean="0"/>
          </a:p>
          <a:p>
            <a:pPr marL="457200" indent="-457200">
              <a:buFont typeface="+mj-lt"/>
              <a:buAutoNum type="arabicPeriod"/>
            </a:pPr>
            <a:r>
              <a:rPr lang="ja-JP" altLang="en-US" sz="2400" u="sng" dirty="0" smtClean="0"/>
              <a:t>産業</a:t>
            </a:r>
            <a:r>
              <a:rPr lang="ja-JP" altLang="en-US" sz="2400" u="sng" dirty="0"/>
              <a:t>レベル</a:t>
            </a:r>
            <a:r>
              <a:rPr lang="ja-JP" altLang="en-US" sz="2400" u="sng" dirty="0" smtClean="0"/>
              <a:t>の</a:t>
            </a:r>
            <a:r>
              <a:rPr lang="ja-JP" altLang="en-US" sz="2400" u="sng" dirty="0"/>
              <a:t>理論の</a:t>
            </a:r>
            <a:r>
              <a:rPr lang="ja-JP" altLang="en-US" sz="2400" u="sng" dirty="0" smtClean="0"/>
              <a:t>ため、輸出企業の賃金の高さ（産業内の企業間賃金格差・職種内賃金格差）を説明できない。</a:t>
            </a:r>
            <a:endParaRPr lang="en-US" altLang="ja-JP" sz="2400" u="sng" dirty="0"/>
          </a:p>
        </p:txBody>
      </p:sp>
    </p:spTree>
    <p:extLst>
      <p:ext uri="{BB962C8B-B14F-4D97-AF65-F5344CB8AC3E}">
        <p14:creationId xmlns:p14="http://schemas.microsoft.com/office/powerpoint/2010/main" val="6989259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3600" dirty="0" smtClean="0"/>
              <a:t>3</a:t>
            </a:r>
            <a:r>
              <a:rPr kumimoji="1" lang="ja-JP" altLang="en-US" sz="3600" dirty="0" smtClean="0"/>
              <a:t>．輸出企業ではなぜ賃金が高いのか</a:t>
            </a:r>
            <a:endParaRPr kumimoji="1" lang="ja-JP" altLang="en-US" sz="3600"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8</a:t>
            </a:fld>
            <a:endParaRPr kumimoji="1" lang="ja-JP" altLang="en-US"/>
          </a:p>
        </p:txBody>
      </p:sp>
      <p:sp>
        <p:nvSpPr>
          <p:cNvPr id="5" name="正方形/長方形 4"/>
          <p:cNvSpPr/>
          <p:nvPr/>
        </p:nvSpPr>
        <p:spPr>
          <a:xfrm>
            <a:off x="467544" y="1519498"/>
            <a:ext cx="8424936" cy="646331"/>
          </a:xfrm>
          <a:prstGeom prst="rect">
            <a:avLst/>
          </a:prstGeom>
        </p:spPr>
        <p:txBody>
          <a:bodyPr wrap="square">
            <a:spAutoFit/>
          </a:bodyPr>
          <a:lstStyle/>
          <a:p>
            <a:r>
              <a:rPr lang="en-US" altLang="ja-JP" dirty="0" err="1" smtClean="0"/>
              <a:t>Helpman</a:t>
            </a:r>
            <a:r>
              <a:rPr lang="en-US" altLang="ja-JP" dirty="0" smtClean="0"/>
              <a:t>, Elhanan, Oleg </a:t>
            </a:r>
            <a:r>
              <a:rPr lang="en-US" altLang="ja-JP" dirty="0" err="1" smtClean="0"/>
              <a:t>Itskhoki</a:t>
            </a:r>
            <a:r>
              <a:rPr lang="en-US" altLang="ja-JP" dirty="0" smtClean="0"/>
              <a:t> and Stephen Redding. (2010) “Inequality and Unemployment in a Global Economy,” </a:t>
            </a:r>
            <a:r>
              <a:rPr lang="en-US" altLang="ja-JP" i="1" dirty="0" err="1" smtClean="0"/>
              <a:t>Econometrica</a:t>
            </a:r>
            <a:r>
              <a:rPr lang="en-US" altLang="ja-JP" dirty="0" smtClean="0"/>
              <a:t>, 78(4): 1239-1283.</a:t>
            </a:r>
            <a:endParaRPr lang="en-US" altLang="ja-JP"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902" y="2165829"/>
            <a:ext cx="6264696" cy="4291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テキスト ボックス 2"/>
          <p:cNvSpPr txBox="1"/>
          <p:nvPr/>
        </p:nvSpPr>
        <p:spPr>
          <a:xfrm>
            <a:off x="6012160" y="5910353"/>
            <a:ext cx="2232248" cy="369332"/>
          </a:xfrm>
          <a:prstGeom prst="rect">
            <a:avLst/>
          </a:prstGeom>
          <a:noFill/>
        </p:spPr>
        <p:txBody>
          <a:bodyPr wrap="square" rtlCol="0">
            <a:spAutoFit/>
          </a:bodyPr>
          <a:lstStyle/>
          <a:p>
            <a:r>
              <a:rPr kumimoji="1" lang="ja-JP" altLang="en-US" dirty="0" smtClean="0"/>
              <a:t>基本は</a:t>
            </a:r>
            <a:r>
              <a:rPr kumimoji="1" lang="en-US" altLang="ja-JP" dirty="0" err="1" smtClean="0"/>
              <a:t>Melitz</a:t>
            </a:r>
            <a:r>
              <a:rPr kumimoji="1" lang="en-US" altLang="ja-JP" dirty="0" smtClean="0"/>
              <a:t> (2003)</a:t>
            </a:r>
            <a:endParaRPr kumimoji="1" lang="ja-JP" altLang="en-US" dirty="0"/>
          </a:p>
        </p:txBody>
      </p:sp>
    </p:spTree>
    <p:extLst>
      <p:ext uri="{BB962C8B-B14F-4D97-AF65-F5344CB8AC3E}">
        <p14:creationId xmlns:p14="http://schemas.microsoft.com/office/powerpoint/2010/main" val="1405019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企業・労働者の異質性</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企業の生産性</a:t>
            </a:r>
            <a:r>
              <a:rPr kumimoji="1" lang="en-US" altLang="ja-JP" dirty="0" smtClean="0"/>
              <a:t>(θ)</a:t>
            </a:r>
            <a:r>
              <a:rPr kumimoji="1" lang="ja-JP" altLang="en-US" dirty="0" smtClean="0"/>
              <a:t>～パレート分布</a:t>
            </a:r>
            <a:endParaRPr kumimoji="1" lang="en-US" altLang="ja-JP" dirty="0" smtClean="0"/>
          </a:p>
          <a:p>
            <a:endParaRPr lang="en-US" altLang="ja-JP" dirty="0"/>
          </a:p>
          <a:p>
            <a:endParaRPr kumimoji="1" lang="en-US" altLang="ja-JP" dirty="0" smtClean="0"/>
          </a:p>
          <a:p>
            <a:endParaRPr kumimoji="1" lang="en-US" altLang="ja-JP" dirty="0" smtClean="0"/>
          </a:p>
          <a:p>
            <a:r>
              <a:rPr lang="ja-JP" altLang="en-US" dirty="0"/>
              <a:t>労働者</a:t>
            </a:r>
            <a:r>
              <a:rPr lang="ja-JP" altLang="en-US" dirty="0" smtClean="0"/>
              <a:t>の</a:t>
            </a:r>
            <a:r>
              <a:rPr lang="ja-JP" altLang="en-US" dirty="0"/>
              <a:t>能力</a:t>
            </a:r>
            <a:r>
              <a:rPr lang="en-US" altLang="ja-JP" dirty="0" smtClean="0"/>
              <a:t>(a)</a:t>
            </a:r>
            <a:r>
              <a:rPr lang="ja-JP" altLang="en-US" dirty="0" smtClean="0"/>
              <a:t>～パレート</a:t>
            </a:r>
            <a:r>
              <a:rPr lang="ja-JP" altLang="en-US" dirty="0"/>
              <a:t>分布</a:t>
            </a:r>
          </a:p>
          <a:p>
            <a:endParaRPr kumimoji="1" lang="ja-JP" altLang="en-US" dirty="0"/>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9</a:t>
            </a:fld>
            <a:endParaRPr kumimoji="1" lang="ja-JP"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388596"/>
            <a:ext cx="585787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271216"/>
            <a:ext cx="2541662" cy="479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7235" y="3207681"/>
            <a:ext cx="1283581" cy="606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759" y="4693704"/>
            <a:ext cx="6250631" cy="782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7784" y="5661248"/>
            <a:ext cx="2967159" cy="675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91611" y="5697251"/>
            <a:ext cx="1326289" cy="603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07706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TotalTime>
  <Words>3201</Words>
  <Application>Microsoft Macintosh PowerPoint</Application>
  <PresentationFormat>画面に合わせる (4:3)</PresentationFormat>
  <Paragraphs>610</Paragraphs>
  <Slides>50</Slides>
  <Notes>1</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50</vt:i4>
      </vt:variant>
    </vt:vector>
  </HeadingPairs>
  <TitlesOfParts>
    <vt:vector size="61" baseType="lpstr">
      <vt:lpstr>Calibri</vt:lpstr>
      <vt:lpstr>Century</vt:lpstr>
      <vt:lpstr>ＭＳ Ｐゴシック</vt:lpstr>
      <vt:lpstr>ＭＳ 明朝</vt:lpstr>
      <vt:lpstr>Times New Roman</vt:lpstr>
      <vt:lpstr>TimesLTStd</vt:lpstr>
      <vt:lpstr>Wingdings</vt:lpstr>
      <vt:lpstr>Yu Gothic M</vt:lpstr>
      <vt:lpstr>Arial</vt:lpstr>
      <vt:lpstr>Office テーマ</vt:lpstr>
      <vt:lpstr>数式</vt:lpstr>
      <vt:lpstr>貿易と労働に関する最近の研究： サーベイと分析手法</vt:lpstr>
      <vt:lpstr>1．はじめに</vt:lpstr>
      <vt:lpstr>Ryuhei Wakasugi, ed. (2014) Internationalization of Japanese Firms: Evidence from Firm-level Data, Springer. </vt:lpstr>
      <vt:lpstr>職種内の賃金不平等拡大</vt:lpstr>
      <vt:lpstr>2．伝統的貿易理論の限界</vt:lpstr>
      <vt:lpstr>Stolper–Samuelson theoremの応用</vt:lpstr>
      <vt:lpstr>Stolper–Samuelson theoremの限界</vt:lpstr>
      <vt:lpstr>3．輸出企業ではなぜ賃金が高いのか</vt:lpstr>
      <vt:lpstr>企業・労働者の異質性</vt:lpstr>
      <vt:lpstr>PowerPoint プレゼンテーション</vt:lpstr>
      <vt:lpstr>PowerPoint プレゼンテーション</vt:lpstr>
      <vt:lpstr>企業の生産関数</vt:lpstr>
      <vt:lpstr>企業の求人 Diamond–Mortensen–Pissarides approach</vt:lpstr>
      <vt:lpstr>雇用者数・平均能力</vt:lpstr>
      <vt:lpstr>PowerPoint プレゼンテーション</vt:lpstr>
      <vt:lpstr>生産、収入</vt:lpstr>
      <vt:lpstr>労使間交渉：収入の分配 firm worker rent sharing</vt:lpstr>
      <vt:lpstr>利潤関数</vt:lpstr>
      <vt:lpstr>利潤最大化</vt:lpstr>
      <vt:lpstr>輸出意志決定</vt:lpstr>
      <vt:lpstr>一階の条件(FOCs)</vt:lpstr>
      <vt:lpstr>賃金</vt:lpstr>
      <vt:lpstr>賃金関数</vt:lpstr>
      <vt:lpstr>不完全な労働市場を含めた新々貿易理論</vt:lpstr>
      <vt:lpstr>4. 輸出と賃金の実証</vt:lpstr>
      <vt:lpstr>「企業・労働者接合データ」 (linked employer–employee data) </vt:lpstr>
      <vt:lpstr>PowerPoint プレゼンテーション</vt:lpstr>
      <vt:lpstr>輸出企業プレミア</vt:lpstr>
      <vt:lpstr>輸出と賃金：操作変数に何を使うか Frias et al. (2012)</vt:lpstr>
      <vt:lpstr>PowerPoint プレゼンテーション</vt:lpstr>
      <vt:lpstr>Frias et al. (2012)</vt:lpstr>
      <vt:lpstr>PowerPoint プレゼンテーション</vt:lpstr>
      <vt:lpstr>Frias et al. (2009)</vt:lpstr>
      <vt:lpstr>輸出と賃金：まとめ</vt:lpstr>
      <vt:lpstr>5. 海外生産と賃金 ① Feenstra and Hanson (1997)</vt:lpstr>
      <vt:lpstr>Feenstra and Hanson (1997) の仕組み</vt:lpstr>
      <vt:lpstr>Grossman and Rossi-Hansberg (2008)</vt:lpstr>
      <vt:lpstr>PowerPoint プレゼンテーション</vt:lpstr>
      <vt:lpstr>海外生産と賃金＜実証＞</vt:lpstr>
      <vt:lpstr>Hummels et al. (2014) の実証戦略①</vt:lpstr>
      <vt:lpstr>Hummels et al. (2014) の実証戦略②</vt:lpstr>
      <vt:lpstr>Hummels et al. (2014) の実証戦略③</vt:lpstr>
      <vt:lpstr>Hummels et al. (2014) の実証戦略④</vt:lpstr>
      <vt:lpstr>Hummels et al. (2014) の実証戦略⑤</vt:lpstr>
      <vt:lpstr>Hummels et al. (2014) の実証戦略⑥</vt:lpstr>
      <vt:lpstr>Hummels et al. (2014) の実証戦略⑦</vt:lpstr>
      <vt:lpstr>Hummels et al. (2014) の実証戦略⑧</vt:lpstr>
      <vt:lpstr>第１段階推定</vt:lpstr>
      <vt:lpstr>第2段階推定</vt:lpstr>
      <vt:lpstr>6. 研究課題</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貿易と労働： 輸出企業の賃金はなぜ高いのか</dc:title>
  <dc:creator>ayumu</dc:creator>
  <cp:lastModifiedBy>田中鮎夢</cp:lastModifiedBy>
  <cp:revision>530</cp:revision>
  <cp:lastPrinted>2012-10-24T12:32:24Z</cp:lastPrinted>
  <dcterms:created xsi:type="dcterms:W3CDTF">2012-10-20T09:44:25Z</dcterms:created>
  <dcterms:modified xsi:type="dcterms:W3CDTF">2017-12-05T06:13:20Z</dcterms:modified>
</cp:coreProperties>
</file>