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36"/>
  </p:notesMasterIdLst>
  <p:handoutMasterIdLst>
    <p:handoutMasterId r:id="rId37"/>
  </p:handoutMasterIdLst>
  <p:sldIdLst>
    <p:sldId id="256" r:id="rId2"/>
    <p:sldId id="267" r:id="rId3"/>
    <p:sldId id="268" r:id="rId4"/>
    <p:sldId id="269" r:id="rId5"/>
    <p:sldId id="271" r:id="rId6"/>
    <p:sldId id="272" r:id="rId7"/>
    <p:sldId id="273" r:id="rId8"/>
    <p:sldId id="274" r:id="rId9"/>
    <p:sldId id="275" r:id="rId10"/>
    <p:sldId id="276" r:id="rId11"/>
    <p:sldId id="277" r:id="rId12"/>
    <p:sldId id="278" r:id="rId13"/>
    <p:sldId id="292" r:id="rId14"/>
    <p:sldId id="279" r:id="rId15"/>
    <p:sldId id="280" r:id="rId16"/>
    <p:sldId id="281" r:id="rId17"/>
    <p:sldId id="282" r:id="rId18"/>
    <p:sldId id="283" r:id="rId19"/>
    <p:sldId id="285" r:id="rId20"/>
    <p:sldId id="284" r:id="rId21"/>
    <p:sldId id="286" r:id="rId22"/>
    <p:sldId id="287" r:id="rId23"/>
    <p:sldId id="288" r:id="rId24"/>
    <p:sldId id="289" r:id="rId25"/>
    <p:sldId id="290" r:id="rId26"/>
    <p:sldId id="291" r:id="rId27"/>
    <p:sldId id="293" r:id="rId28"/>
    <p:sldId id="294" r:id="rId29"/>
    <p:sldId id="295" r:id="rId30"/>
    <p:sldId id="296" r:id="rId31"/>
    <p:sldId id="297" r:id="rId32"/>
    <p:sldId id="298" r:id="rId33"/>
    <p:sldId id="299" r:id="rId34"/>
    <p:sldId id="300" r:id="rId35"/>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2925" autoAdjust="0"/>
  </p:normalViewPr>
  <p:slideViewPr>
    <p:cSldViewPr>
      <p:cViewPr varScale="1">
        <p:scale>
          <a:sx n="119" d="100"/>
          <a:sy n="119" d="100"/>
        </p:scale>
        <p:origin x="198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A68BAAF4-81A8-7649-94B7-7D73DA9AC99A}"/>
              </a:ext>
            </a:extLst>
          </p:cNvPr>
          <p:cNvSpPr>
            <a:spLocks noGrp="1" noChangeArrowheads="1"/>
          </p:cNvSpPr>
          <p:nvPr>
            <p:ph type="hdr" sz="quarter"/>
          </p:nvPr>
        </p:nvSpPr>
        <p:spPr bwMode="auto">
          <a:xfrm>
            <a:off x="0" y="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858" tIns="47429" rIns="94858" bIns="47429" numCol="1" anchor="t" anchorCtr="0" compatLnSpc="1">
            <a:prstTxWarp prst="textNoShape">
              <a:avLst/>
            </a:prstTxWarp>
          </a:bodyPr>
          <a:lstStyle>
            <a:lvl1pPr defTabSz="949325">
              <a:defRPr sz="1200">
                <a:latin typeface="Arial" panose="020B0604020202020204" pitchFamily="34" charset="0"/>
              </a:defRPr>
            </a:lvl1pPr>
          </a:lstStyle>
          <a:p>
            <a:endParaRPr lang="en-US" altLang="ja-JP"/>
          </a:p>
        </p:txBody>
      </p:sp>
      <p:sp>
        <p:nvSpPr>
          <p:cNvPr id="77827" name="Rectangle 3">
            <a:extLst>
              <a:ext uri="{FF2B5EF4-FFF2-40B4-BE49-F238E27FC236}">
                <a16:creationId xmlns:a16="http://schemas.microsoft.com/office/drawing/2014/main" id="{575C073D-1467-BC49-B7C3-A8A23B947CC0}"/>
              </a:ext>
            </a:extLst>
          </p:cNvPr>
          <p:cNvSpPr>
            <a:spLocks noGrp="1" noChangeArrowheads="1"/>
          </p:cNvSpPr>
          <p:nvPr>
            <p:ph type="dt" sz="quarter" idx="1"/>
          </p:nvPr>
        </p:nvSpPr>
        <p:spPr bwMode="auto">
          <a:xfrm>
            <a:off x="3814763" y="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858" tIns="47429" rIns="94858" bIns="47429" numCol="1" anchor="t" anchorCtr="0" compatLnSpc="1">
            <a:prstTxWarp prst="textNoShape">
              <a:avLst/>
            </a:prstTxWarp>
          </a:bodyPr>
          <a:lstStyle>
            <a:lvl1pPr algn="r" defTabSz="949325">
              <a:defRPr sz="1200">
                <a:latin typeface="Arial" panose="020B0604020202020204" pitchFamily="34" charset="0"/>
              </a:defRPr>
            </a:lvl1pPr>
          </a:lstStyle>
          <a:p>
            <a:endParaRPr lang="en-US" altLang="ja-JP"/>
          </a:p>
        </p:txBody>
      </p:sp>
      <p:sp>
        <p:nvSpPr>
          <p:cNvPr id="77828" name="Rectangle 4">
            <a:extLst>
              <a:ext uri="{FF2B5EF4-FFF2-40B4-BE49-F238E27FC236}">
                <a16:creationId xmlns:a16="http://schemas.microsoft.com/office/drawing/2014/main" id="{6E2DBF96-7A82-A140-8FEE-63E1FFC679D4}"/>
              </a:ext>
            </a:extLst>
          </p:cNvPr>
          <p:cNvSpPr>
            <a:spLocks noGrp="1" noChangeArrowheads="1"/>
          </p:cNvSpPr>
          <p:nvPr>
            <p:ph type="ftr" sz="quarter" idx="2"/>
          </p:nvPr>
        </p:nvSpPr>
        <p:spPr bwMode="auto">
          <a:xfrm>
            <a:off x="0" y="937260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858" tIns="47429" rIns="94858" bIns="47429" numCol="1" anchor="b" anchorCtr="0" compatLnSpc="1">
            <a:prstTxWarp prst="textNoShape">
              <a:avLst/>
            </a:prstTxWarp>
          </a:bodyPr>
          <a:lstStyle>
            <a:lvl1pPr defTabSz="949325">
              <a:defRPr sz="1200">
                <a:latin typeface="Arial" panose="020B0604020202020204" pitchFamily="34" charset="0"/>
              </a:defRPr>
            </a:lvl1pPr>
          </a:lstStyle>
          <a:p>
            <a:endParaRPr lang="en-US" altLang="ja-JP"/>
          </a:p>
        </p:txBody>
      </p:sp>
      <p:sp>
        <p:nvSpPr>
          <p:cNvPr id="77829" name="Rectangle 5">
            <a:extLst>
              <a:ext uri="{FF2B5EF4-FFF2-40B4-BE49-F238E27FC236}">
                <a16:creationId xmlns:a16="http://schemas.microsoft.com/office/drawing/2014/main" id="{B2CC4E67-6403-7B4B-9E21-91063ED40488}"/>
              </a:ext>
            </a:extLst>
          </p:cNvPr>
          <p:cNvSpPr>
            <a:spLocks noGrp="1" noChangeArrowheads="1"/>
          </p:cNvSpPr>
          <p:nvPr>
            <p:ph type="sldNum" sz="quarter" idx="3"/>
          </p:nvPr>
        </p:nvSpPr>
        <p:spPr bwMode="auto">
          <a:xfrm>
            <a:off x="3814763" y="937260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858" tIns="47429" rIns="94858" bIns="47429" numCol="1" anchor="b" anchorCtr="0" compatLnSpc="1">
            <a:prstTxWarp prst="textNoShape">
              <a:avLst/>
            </a:prstTxWarp>
          </a:bodyPr>
          <a:lstStyle>
            <a:lvl1pPr algn="r" defTabSz="949325">
              <a:defRPr sz="1200">
                <a:latin typeface="Arial" panose="020B0604020202020204" pitchFamily="34" charset="0"/>
              </a:defRPr>
            </a:lvl1pPr>
          </a:lstStyle>
          <a:p>
            <a:fld id="{E381590A-9F61-0A49-AA08-1409099FA8DB}"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D26B25D2-1938-5141-B2B7-84C0D4559E5A}"/>
              </a:ext>
            </a:extLst>
          </p:cNvPr>
          <p:cNvSpPr>
            <a:spLocks noGrp="1" noChangeArrowheads="1"/>
          </p:cNvSpPr>
          <p:nvPr>
            <p:ph type="hdr" sz="quarter"/>
          </p:nvPr>
        </p:nvSpPr>
        <p:spPr bwMode="auto">
          <a:xfrm>
            <a:off x="0" y="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572" tIns="43786" rIns="87572" bIns="43786" numCol="1" anchor="t" anchorCtr="0" compatLnSpc="1">
            <a:prstTxWarp prst="textNoShape">
              <a:avLst/>
            </a:prstTxWarp>
          </a:bodyPr>
          <a:lstStyle>
            <a:lvl1pPr defTabSz="876300">
              <a:defRPr sz="1100">
                <a:latin typeface="Arial" panose="020B0604020202020204" pitchFamily="34" charset="0"/>
              </a:defRPr>
            </a:lvl1pPr>
          </a:lstStyle>
          <a:p>
            <a:endParaRPr lang="en-US" altLang="ja-JP"/>
          </a:p>
        </p:txBody>
      </p:sp>
      <p:sp>
        <p:nvSpPr>
          <p:cNvPr id="79875" name="Rectangle 3">
            <a:extLst>
              <a:ext uri="{FF2B5EF4-FFF2-40B4-BE49-F238E27FC236}">
                <a16:creationId xmlns:a16="http://schemas.microsoft.com/office/drawing/2014/main" id="{EF43DC92-952F-BC40-B1C1-E4B2620B4D68}"/>
              </a:ext>
            </a:extLst>
          </p:cNvPr>
          <p:cNvSpPr>
            <a:spLocks noGrp="1" noChangeArrowheads="1"/>
          </p:cNvSpPr>
          <p:nvPr>
            <p:ph type="dt" idx="1"/>
          </p:nvPr>
        </p:nvSpPr>
        <p:spPr bwMode="auto">
          <a:xfrm>
            <a:off x="3814763" y="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572" tIns="43786" rIns="87572" bIns="43786" numCol="1" anchor="t" anchorCtr="0" compatLnSpc="1">
            <a:prstTxWarp prst="textNoShape">
              <a:avLst/>
            </a:prstTxWarp>
          </a:bodyPr>
          <a:lstStyle>
            <a:lvl1pPr algn="r" defTabSz="876300">
              <a:defRPr sz="1100">
                <a:latin typeface="Arial" panose="020B0604020202020204" pitchFamily="34" charset="0"/>
              </a:defRPr>
            </a:lvl1pPr>
          </a:lstStyle>
          <a:p>
            <a:endParaRPr lang="en-US" altLang="ja-JP"/>
          </a:p>
        </p:txBody>
      </p:sp>
      <p:sp>
        <p:nvSpPr>
          <p:cNvPr id="79876" name="Rectangle 4">
            <a:extLst>
              <a:ext uri="{FF2B5EF4-FFF2-40B4-BE49-F238E27FC236}">
                <a16:creationId xmlns:a16="http://schemas.microsoft.com/office/drawing/2014/main" id="{9E91D1EA-2B3E-FB46-86B3-A2ECDBA1B78E}"/>
              </a:ext>
            </a:extLst>
          </p:cNvPr>
          <p:cNvSpPr>
            <a:spLocks noGrp="1" noRot="1" noChangeAspect="1" noChangeArrowheads="1" noTextEdit="1"/>
          </p:cNvSpPr>
          <p:nvPr>
            <p:ph type="sldImg" idx="2"/>
          </p:nvPr>
        </p:nvSpPr>
        <p:spPr bwMode="auto">
          <a:xfrm>
            <a:off x="901700" y="741363"/>
            <a:ext cx="4932363" cy="36988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9877" name="Rectangle 5">
            <a:extLst>
              <a:ext uri="{FF2B5EF4-FFF2-40B4-BE49-F238E27FC236}">
                <a16:creationId xmlns:a16="http://schemas.microsoft.com/office/drawing/2014/main" id="{E464E70F-A248-FC45-B437-D36551B0FCC3}"/>
              </a:ext>
            </a:extLst>
          </p:cNvPr>
          <p:cNvSpPr>
            <a:spLocks noGrp="1" noChangeArrowheads="1"/>
          </p:cNvSpPr>
          <p:nvPr>
            <p:ph type="body" sz="quarter" idx="3"/>
          </p:nvPr>
        </p:nvSpPr>
        <p:spPr bwMode="auto">
          <a:xfrm>
            <a:off x="673100" y="4686300"/>
            <a:ext cx="5389563"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572" tIns="43786" rIns="87572" bIns="43786"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9878" name="Rectangle 6">
            <a:extLst>
              <a:ext uri="{FF2B5EF4-FFF2-40B4-BE49-F238E27FC236}">
                <a16:creationId xmlns:a16="http://schemas.microsoft.com/office/drawing/2014/main" id="{573479B8-9CC0-3E48-A7DB-75CF843DB27E}"/>
              </a:ext>
            </a:extLst>
          </p:cNvPr>
          <p:cNvSpPr>
            <a:spLocks noGrp="1" noChangeArrowheads="1"/>
          </p:cNvSpPr>
          <p:nvPr>
            <p:ph type="ftr" sz="quarter" idx="4"/>
          </p:nvPr>
        </p:nvSpPr>
        <p:spPr bwMode="auto">
          <a:xfrm>
            <a:off x="0" y="937260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572" tIns="43786" rIns="87572" bIns="43786" numCol="1" anchor="b" anchorCtr="0" compatLnSpc="1">
            <a:prstTxWarp prst="textNoShape">
              <a:avLst/>
            </a:prstTxWarp>
          </a:bodyPr>
          <a:lstStyle>
            <a:lvl1pPr defTabSz="876300">
              <a:defRPr sz="1100">
                <a:latin typeface="Arial" panose="020B0604020202020204" pitchFamily="34" charset="0"/>
              </a:defRPr>
            </a:lvl1pPr>
          </a:lstStyle>
          <a:p>
            <a:endParaRPr lang="en-US" altLang="ja-JP"/>
          </a:p>
        </p:txBody>
      </p:sp>
      <p:sp>
        <p:nvSpPr>
          <p:cNvPr id="79879" name="Rectangle 7">
            <a:extLst>
              <a:ext uri="{FF2B5EF4-FFF2-40B4-BE49-F238E27FC236}">
                <a16:creationId xmlns:a16="http://schemas.microsoft.com/office/drawing/2014/main" id="{38F5386F-5ACB-E94A-A9C4-A229F0B1502D}"/>
              </a:ext>
            </a:extLst>
          </p:cNvPr>
          <p:cNvSpPr>
            <a:spLocks noGrp="1" noChangeArrowheads="1"/>
          </p:cNvSpPr>
          <p:nvPr>
            <p:ph type="sldNum" sz="quarter" idx="5"/>
          </p:nvPr>
        </p:nvSpPr>
        <p:spPr bwMode="auto">
          <a:xfrm>
            <a:off x="3814763" y="937260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572" tIns="43786" rIns="87572" bIns="43786" numCol="1" anchor="b" anchorCtr="0" compatLnSpc="1">
            <a:prstTxWarp prst="textNoShape">
              <a:avLst/>
            </a:prstTxWarp>
          </a:bodyPr>
          <a:lstStyle>
            <a:lvl1pPr algn="r" defTabSz="876300">
              <a:defRPr sz="1100">
                <a:latin typeface="Arial" panose="020B0604020202020204" pitchFamily="34" charset="0"/>
              </a:defRPr>
            </a:lvl1pPr>
          </a:lstStyle>
          <a:p>
            <a:fld id="{3A11E8B9-6572-AE45-BC05-A1CC0772A101}"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panose="020B0604020202020204" pitchFamily="34" charset="0"/>
        <a:ea typeface="ＭＳ Ｐ明朝" panose="02020600040205080304" pitchFamily="18" charset="-128"/>
        <a:cs typeface="+mn-cs"/>
      </a:defRPr>
    </a:lvl1pPr>
    <a:lvl2pPr marL="457200" algn="l" rtl="0" fontAlgn="base">
      <a:spcBef>
        <a:spcPct val="30000"/>
      </a:spcBef>
      <a:spcAft>
        <a:spcPct val="0"/>
      </a:spcAft>
      <a:defRPr kumimoji="1" sz="1200" kern="1200">
        <a:solidFill>
          <a:schemeClr val="tx1"/>
        </a:solidFill>
        <a:latin typeface="Arial" panose="020B0604020202020204" pitchFamily="34" charset="0"/>
        <a:ea typeface="ＭＳ Ｐ明朝" panose="02020600040205080304" pitchFamily="18" charset="-128"/>
        <a:cs typeface="+mn-cs"/>
      </a:defRPr>
    </a:lvl2pPr>
    <a:lvl3pPr marL="914400" algn="l" rtl="0" fontAlgn="base">
      <a:spcBef>
        <a:spcPct val="30000"/>
      </a:spcBef>
      <a:spcAft>
        <a:spcPct val="0"/>
      </a:spcAft>
      <a:defRPr kumimoji="1" sz="1200" kern="1200">
        <a:solidFill>
          <a:schemeClr val="tx1"/>
        </a:solidFill>
        <a:latin typeface="Arial" panose="020B0604020202020204" pitchFamily="34" charset="0"/>
        <a:ea typeface="ＭＳ Ｐ明朝" panose="02020600040205080304" pitchFamily="18" charset="-128"/>
        <a:cs typeface="+mn-cs"/>
      </a:defRPr>
    </a:lvl3pPr>
    <a:lvl4pPr marL="1371600" algn="l" rtl="0" fontAlgn="base">
      <a:spcBef>
        <a:spcPct val="30000"/>
      </a:spcBef>
      <a:spcAft>
        <a:spcPct val="0"/>
      </a:spcAft>
      <a:defRPr kumimoji="1" sz="1200" kern="1200">
        <a:solidFill>
          <a:schemeClr val="tx1"/>
        </a:solidFill>
        <a:latin typeface="Arial" panose="020B0604020202020204" pitchFamily="34" charset="0"/>
        <a:ea typeface="ＭＳ Ｐ明朝" panose="02020600040205080304" pitchFamily="18" charset="-128"/>
        <a:cs typeface="+mn-cs"/>
      </a:defRPr>
    </a:lvl4pPr>
    <a:lvl5pPr marL="1828800" algn="l" rtl="0" fontAlgn="base">
      <a:spcBef>
        <a:spcPct val="30000"/>
      </a:spcBef>
      <a:spcAft>
        <a:spcPct val="0"/>
      </a:spcAft>
      <a:defRPr kumimoji="1" sz="1200" kern="1200">
        <a:solidFill>
          <a:schemeClr val="tx1"/>
        </a:solidFill>
        <a:latin typeface="Arial" panose="020B0604020202020204" pitchFamily="34" charset="0"/>
        <a:ea typeface="ＭＳ Ｐ明朝" panose="02020600040205080304"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9054ABA8-68CE-B746-AE0F-01ABE1D7E234}"/>
              </a:ext>
            </a:extLst>
          </p:cNvPr>
          <p:cNvSpPr>
            <a:spLocks noGrp="1" noChangeArrowheads="1"/>
          </p:cNvSpPr>
          <p:nvPr>
            <p:ph type="sldNum" sz="quarter" idx="5"/>
          </p:nvPr>
        </p:nvSpPr>
        <p:spPr>
          <a:ln/>
        </p:spPr>
        <p:txBody>
          <a:bodyPr/>
          <a:lstStyle/>
          <a:p>
            <a:fld id="{64D1647E-578A-1D43-85AB-8401D727BE2A}" type="slidenum">
              <a:rPr lang="en-US" altLang="ja-JP"/>
              <a:pPr/>
              <a:t>2</a:t>
            </a:fld>
            <a:endParaRPr lang="en-US" altLang="ja-JP"/>
          </a:p>
        </p:txBody>
      </p:sp>
      <p:sp>
        <p:nvSpPr>
          <p:cNvPr id="80898" name="Rectangle 2">
            <a:extLst>
              <a:ext uri="{FF2B5EF4-FFF2-40B4-BE49-F238E27FC236}">
                <a16:creationId xmlns:a16="http://schemas.microsoft.com/office/drawing/2014/main" id="{5FBF2557-1547-1440-B940-8BECE86F4308}"/>
              </a:ext>
            </a:extLst>
          </p:cNvPr>
          <p:cNvSpPr>
            <a:spLocks noGrp="1" noRot="1" noChangeAspect="1" noChangeArrowheads="1" noTextEdit="1"/>
          </p:cNvSpPr>
          <p:nvPr>
            <p:ph type="sldImg"/>
          </p:nvPr>
        </p:nvSpPr>
        <p:spPr>
          <a:ln/>
        </p:spPr>
      </p:sp>
      <p:sp>
        <p:nvSpPr>
          <p:cNvPr id="80899" name="Rectangle 3">
            <a:extLst>
              <a:ext uri="{FF2B5EF4-FFF2-40B4-BE49-F238E27FC236}">
                <a16:creationId xmlns:a16="http://schemas.microsoft.com/office/drawing/2014/main" id="{7A123A3A-708B-184F-A618-EEE2E90A50F2}"/>
              </a:ext>
            </a:extLst>
          </p:cNvPr>
          <p:cNvSpPr>
            <a:spLocks noGrp="1" noChangeArrowheads="1"/>
          </p:cNvSpPr>
          <p:nvPr>
            <p:ph type="body" idx="1"/>
          </p:nvPr>
        </p:nvSpPr>
        <p:spPr/>
        <p:txBody>
          <a:bodyPr/>
          <a:lstStyle/>
          <a:p>
            <a:endParaRPr lang="ja-JP" altLang="ja-JP"/>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B59F7A-A1C9-5A4B-B12E-FC67F13444D8}"/>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6B7CE3F-C321-4D48-AD5C-392A54E7734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83F12C9-BCBD-6247-8BA4-69392E92DF29}"/>
              </a:ext>
            </a:extLst>
          </p:cNvPr>
          <p:cNvSpPr>
            <a:spLocks noGrp="1"/>
          </p:cNvSpPr>
          <p:nvPr>
            <p:ph type="dt" sz="half" idx="10"/>
          </p:nvPr>
        </p:nvSpPr>
        <p:spPr/>
        <p:txBody>
          <a:bodyPr/>
          <a:lstStyle/>
          <a:p>
            <a:endParaRPr lang="en-US" altLang="ja-JP"/>
          </a:p>
        </p:txBody>
      </p:sp>
      <p:sp>
        <p:nvSpPr>
          <p:cNvPr id="5" name="フッター プレースホルダー 4">
            <a:extLst>
              <a:ext uri="{FF2B5EF4-FFF2-40B4-BE49-F238E27FC236}">
                <a16:creationId xmlns:a16="http://schemas.microsoft.com/office/drawing/2014/main" id="{2FF19DF0-FF6C-574D-8C29-CE306EF41DE0}"/>
              </a:ext>
            </a:extLst>
          </p:cNvPr>
          <p:cNvSpPr>
            <a:spLocks noGrp="1"/>
          </p:cNvSpPr>
          <p:nvPr>
            <p:ph type="ftr" sz="quarter" idx="11"/>
          </p:nvPr>
        </p:nvSpPr>
        <p:spPr/>
        <p:txBody>
          <a:bodyPr/>
          <a:lstStyle/>
          <a:p>
            <a:endParaRPr lang="en-US" altLang="ja-JP"/>
          </a:p>
        </p:txBody>
      </p:sp>
      <p:sp>
        <p:nvSpPr>
          <p:cNvPr id="6" name="スライド番号プレースホルダー 5">
            <a:extLst>
              <a:ext uri="{FF2B5EF4-FFF2-40B4-BE49-F238E27FC236}">
                <a16:creationId xmlns:a16="http://schemas.microsoft.com/office/drawing/2014/main" id="{22D55C4F-A80F-984A-9028-2264B319E6F5}"/>
              </a:ext>
            </a:extLst>
          </p:cNvPr>
          <p:cNvSpPr>
            <a:spLocks noGrp="1"/>
          </p:cNvSpPr>
          <p:nvPr>
            <p:ph type="sldNum" sz="quarter" idx="12"/>
          </p:nvPr>
        </p:nvSpPr>
        <p:spPr/>
        <p:txBody>
          <a:bodyPr/>
          <a:lstStyle/>
          <a:p>
            <a:fld id="{6F5F0ED7-65DF-CA48-A593-9392FD201CE6}" type="slidenum">
              <a:rPr lang="en-US" altLang="ja-JP" smtClean="0"/>
              <a:pPr/>
              <a:t>‹#›</a:t>
            </a:fld>
            <a:endParaRPr lang="en-US" altLang="ja-JP"/>
          </a:p>
        </p:txBody>
      </p:sp>
    </p:spTree>
    <p:extLst>
      <p:ext uri="{BB962C8B-B14F-4D97-AF65-F5344CB8AC3E}">
        <p14:creationId xmlns:p14="http://schemas.microsoft.com/office/powerpoint/2010/main" val="976807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7203E7-F2D1-EF46-ACD1-9EEC5DC941D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30D66E9-8CE6-434B-9D45-CF1D28A55C9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8F5D86-EBBB-1C4F-A022-F18245EE9B0F}"/>
              </a:ext>
            </a:extLst>
          </p:cNvPr>
          <p:cNvSpPr>
            <a:spLocks noGrp="1"/>
          </p:cNvSpPr>
          <p:nvPr>
            <p:ph type="dt" sz="half" idx="10"/>
          </p:nvPr>
        </p:nvSpPr>
        <p:spPr/>
        <p:txBody>
          <a:bodyPr/>
          <a:lstStyle/>
          <a:p>
            <a:endParaRPr lang="en-US" altLang="ja-JP"/>
          </a:p>
        </p:txBody>
      </p:sp>
      <p:sp>
        <p:nvSpPr>
          <p:cNvPr id="5" name="フッター プレースホルダー 4">
            <a:extLst>
              <a:ext uri="{FF2B5EF4-FFF2-40B4-BE49-F238E27FC236}">
                <a16:creationId xmlns:a16="http://schemas.microsoft.com/office/drawing/2014/main" id="{63CBA87C-D886-E248-BEBC-6061A866DD9E}"/>
              </a:ext>
            </a:extLst>
          </p:cNvPr>
          <p:cNvSpPr>
            <a:spLocks noGrp="1"/>
          </p:cNvSpPr>
          <p:nvPr>
            <p:ph type="ftr" sz="quarter" idx="11"/>
          </p:nvPr>
        </p:nvSpPr>
        <p:spPr/>
        <p:txBody>
          <a:bodyPr/>
          <a:lstStyle/>
          <a:p>
            <a:endParaRPr lang="en-US" altLang="ja-JP"/>
          </a:p>
        </p:txBody>
      </p:sp>
      <p:sp>
        <p:nvSpPr>
          <p:cNvPr id="6" name="スライド番号プレースホルダー 5">
            <a:extLst>
              <a:ext uri="{FF2B5EF4-FFF2-40B4-BE49-F238E27FC236}">
                <a16:creationId xmlns:a16="http://schemas.microsoft.com/office/drawing/2014/main" id="{999993F2-9E35-E746-97DE-94834BFA4D72}"/>
              </a:ext>
            </a:extLst>
          </p:cNvPr>
          <p:cNvSpPr>
            <a:spLocks noGrp="1"/>
          </p:cNvSpPr>
          <p:nvPr>
            <p:ph type="sldNum" sz="quarter" idx="12"/>
          </p:nvPr>
        </p:nvSpPr>
        <p:spPr/>
        <p:txBody>
          <a:bodyPr/>
          <a:lstStyle/>
          <a:p>
            <a:fld id="{BFB96FDD-3C0C-9F43-B594-E84E00ED1FCB}" type="slidenum">
              <a:rPr lang="en-US" altLang="ja-JP" smtClean="0"/>
              <a:pPr/>
              <a:t>‹#›</a:t>
            </a:fld>
            <a:endParaRPr lang="en-US" altLang="ja-JP"/>
          </a:p>
        </p:txBody>
      </p:sp>
    </p:spTree>
    <p:extLst>
      <p:ext uri="{BB962C8B-B14F-4D97-AF65-F5344CB8AC3E}">
        <p14:creationId xmlns:p14="http://schemas.microsoft.com/office/powerpoint/2010/main" val="267953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3A5E523-8FBB-544B-8004-99BE10A382BB}"/>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17D71F2-8B3E-7A47-80BC-6319E67EAFEB}"/>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E783776-D7AF-874E-8F7E-353531D65CFF}"/>
              </a:ext>
            </a:extLst>
          </p:cNvPr>
          <p:cNvSpPr>
            <a:spLocks noGrp="1"/>
          </p:cNvSpPr>
          <p:nvPr>
            <p:ph type="dt" sz="half" idx="10"/>
          </p:nvPr>
        </p:nvSpPr>
        <p:spPr/>
        <p:txBody>
          <a:bodyPr/>
          <a:lstStyle/>
          <a:p>
            <a:endParaRPr lang="en-US" altLang="ja-JP"/>
          </a:p>
        </p:txBody>
      </p:sp>
      <p:sp>
        <p:nvSpPr>
          <p:cNvPr id="5" name="フッター プレースホルダー 4">
            <a:extLst>
              <a:ext uri="{FF2B5EF4-FFF2-40B4-BE49-F238E27FC236}">
                <a16:creationId xmlns:a16="http://schemas.microsoft.com/office/drawing/2014/main" id="{76EA18B8-E89A-5D45-8071-F4C0D583F92B}"/>
              </a:ext>
            </a:extLst>
          </p:cNvPr>
          <p:cNvSpPr>
            <a:spLocks noGrp="1"/>
          </p:cNvSpPr>
          <p:nvPr>
            <p:ph type="ftr" sz="quarter" idx="11"/>
          </p:nvPr>
        </p:nvSpPr>
        <p:spPr/>
        <p:txBody>
          <a:bodyPr/>
          <a:lstStyle/>
          <a:p>
            <a:endParaRPr lang="en-US" altLang="ja-JP"/>
          </a:p>
        </p:txBody>
      </p:sp>
      <p:sp>
        <p:nvSpPr>
          <p:cNvPr id="6" name="スライド番号プレースホルダー 5">
            <a:extLst>
              <a:ext uri="{FF2B5EF4-FFF2-40B4-BE49-F238E27FC236}">
                <a16:creationId xmlns:a16="http://schemas.microsoft.com/office/drawing/2014/main" id="{D7F61A88-14BB-F748-B099-B8DA842996DB}"/>
              </a:ext>
            </a:extLst>
          </p:cNvPr>
          <p:cNvSpPr>
            <a:spLocks noGrp="1"/>
          </p:cNvSpPr>
          <p:nvPr>
            <p:ph type="sldNum" sz="quarter" idx="12"/>
          </p:nvPr>
        </p:nvSpPr>
        <p:spPr/>
        <p:txBody>
          <a:bodyPr/>
          <a:lstStyle/>
          <a:p>
            <a:fld id="{8A4DF0E1-74CF-D146-9ACF-D50400EAADAB}" type="slidenum">
              <a:rPr lang="en-US" altLang="ja-JP" smtClean="0"/>
              <a:pPr/>
              <a:t>‹#›</a:t>
            </a:fld>
            <a:endParaRPr lang="en-US" altLang="ja-JP"/>
          </a:p>
        </p:txBody>
      </p:sp>
    </p:spTree>
    <p:extLst>
      <p:ext uri="{BB962C8B-B14F-4D97-AF65-F5344CB8AC3E}">
        <p14:creationId xmlns:p14="http://schemas.microsoft.com/office/powerpoint/2010/main" val="104031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099DEE-9B1B-3345-AE7B-C26B7C60CEF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808D6D5-07C4-1344-A11A-B4E481B27B4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4E3F176-20A0-3746-9350-9B7806778B09}"/>
              </a:ext>
            </a:extLst>
          </p:cNvPr>
          <p:cNvSpPr>
            <a:spLocks noGrp="1"/>
          </p:cNvSpPr>
          <p:nvPr>
            <p:ph type="dt" sz="half" idx="10"/>
          </p:nvPr>
        </p:nvSpPr>
        <p:spPr/>
        <p:txBody>
          <a:bodyPr/>
          <a:lstStyle/>
          <a:p>
            <a:endParaRPr lang="en-US" altLang="ja-JP"/>
          </a:p>
        </p:txBody>
      </p:sp>
      <p:sp>
        <p:nvSpPr>
          <p:cNvPr id="5" name="フッター プレースホルダー 4">
            <a:extLst>
              <a:ext uri="{FF2B5EF4-FFF2-40B4-BE49-F238E27FC236}">
                <a16:creationId xmlns:a16="http://schemas.microsoft.com/office/drawing/2014/main" id="{EAA614C1-9F5C-5642-8474-C46FEAFEE91B}"/>
              </a:ext>
            </a:extLst>
          </p:cNvPr>
          <p:cNvSpPr>
            <a:spLocks noGrp="1"/>
          </p:cNvSpPr>
          <p:nvPr>
            <p:ph type="ftr" sz="quarter" idx="11"/>
          </p:nvPr>
        </p:nvSpPr>
        <p:spPr/>
        <p:txBody>
          <a:bodyPr/>
          <a:lstStyle/>
          <a:p>
            <a:endParaRPr lang="en-US" altLang="ja-JP"/>
          </a:p>
        </p:txBody>
      </p:sp>
      <p:sp>
        <p:nvSpPr>
          <p:cNvPr id="6" name="スライド番号プレースホルダー 5">
            <a:extLst>
              <a:ext uri="{FF2B5EF4-FFF2-40B4-BE49-F238E27FC236}">
                <a16:creationId xmlns:a16="http://schemas.microsoft.com/office/drawing/2014/main" id="{E916DAD3-6880-6545-BBDD-FFEBE0AFC466}"/>
              </a:ext>
            </a:extLst>
          </p:cNvPr>
          <p:cNvSpPr>
            <a:spLocks noGrp="1"/>
          </p:cNvSpPr>
          <p:nvPr>
            <p:ph type="sldNum" sz="quarter" idx="12"/>
          </p:nvPr>
        </p:nvSpPr>
        <p:spPr/>
        <p:txBody>
          <a:bodyPr/>
          <a:lstStyle/>
          <a:p>
            <a:fld id="{BE98DFBE-94A6-524F-80BB-7AA95F046515}" type="slidenum">
              <a:rPr lang="en-US" altLang="ja-JP" smtClean="0"/>
              <a:pPr/>
              <a:t>‹#›</a:t>
            </a:fld>
            <a:endParaRPr lang="en-US" altLang="ja-JP"/>
          </a:p>
        </p:txBody>
      </p:sp>
    </p:spTree>
    <p:extLst>
      <p:ext uri="{BB962C8B-B14F-4D97-AF65-F5344CB8AC3E}">
        <p14:creationId xmlns:p14="http://schemas.microsoft.com/office/powerpoint/2010/main" val="549766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EBD160-B1F3-B945-81A1-54698CA1F57A}"/>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6C4C568-ECDA-624E-8D7E-D284B4705D7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18249FD-0169-454F-AE29-A7450F7E2195}"/>
              </a:ext>
            </a:extLst>
          </p:cNvPr>
          <p:cNvSpPr>
            <a:spLocks noGrp="1"/>
          </p:cNvSpPr>
          <p:nvPr>
            <p:ph type="dt" sz="half" idx="10"/>
          </p:nvPr>
        </p:nvSpPr>
        <p:spPr/>
        <p:txBody>
          <a:bodyPr/>
          <a:lstStyle/>
          <a:p>
            <a:endParaRPr lang="en-US" altLang="ja-JP"/>
          </a:p>
        </p:txBody>
      </p:sp>
      <p:sp>
        <p:nvSpPr>
          <p:cNvPr id="5" name="フッター プレースホルダー 4">
            <a:extLst>
              <a:ext uri="{FF2B5EF4-FFF2-40B4-BE49-F238E27FC236}">
                <a16:creationId xmlns:a16="http://schemas.microsoft.com/office/drawing/2014/main" id="{CA8EEEB2-61BA-B54E-B3E2-53A56AB6FB4E}"/>
              </a:ext>
            </a:extLst>
          </p:cNvPr>
          <p:cNvSpPr>
            <a:spLocks noGrp="1"/>
          </p:cNvSpPr>
          <p:nvPr>
            <p:ph type="ftr" sz="quarter" idx="11"/>
          </p:nvPr>
        </p:nvSpPr>
        <p:spPr/>
        <p:txBody>
          <a:bodyPr/>
          <a:lstStyle/>
          <a:p>
            <a:endParaRPr lang="en-US" altLang="ja-JP"/>
          </a:p>
        </p:txBody>
      </p:sp>
      <p:sp>
        <p:nvSpPr>
          <p:cNvPr id="6" name="スライド番号プレースホルダー 5">
            <a:extLst>
              <a:ext uri="{FF2B5EF4-FFF2-40B4-BE49-F238E27FC236}">
                <a16:creationId xmlns:a16="http://schemas.microsoft.com/office/drawing/2014/main" id="{C692CEB3-E87A-7A45-88C0-E6A0A97F5F40}"/>
              </a:ext>
            </a:extLst>
          </p:cNvPr>
          <p:cNvSpPr>
            <a:spLocks noGrp="1"/>
          </p:cNvSpPr>
          <p:nvPr>
            <p:ph type="sldNum" sz="quarter" idx="12"/>
          </p:nvPr>
        </p:nvSpPr>
        <p:spPr/>
        <p:txBody>
          <a:bodyPr/>
          <a:lstStyle/>
          <a:p>
            <a:fld id="{4A904261-BA63-C84F-A801-2F3BDA739B94}" type="slidenum">
              <a:rPr lang="en-US" altLang="ja-JP" smtClean="0"/>
              <a:pPr/>
              <a:t>‹#›</a:t>
            </a:fld>
            <a:endParaRPr lang="en-US" altLang="ja-JP"/>
          </a:p>
        </p:txBody>
      </p:sp>
    </p:spTree>
    <p:extLst>
      <p:ext uri="{BB962C8B-B14F-4D97-AF65-F5344CB8AC3E}">
        <p14:creationId xmlns:p14="http://schemas.microsoft.com/office/powerpoint/2010/main" val="3012128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23C9CA-C235-C040-826D-8756AC1B3E9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3D1BBAE-EC6B-0841-8625-737391F98A90}"/>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76A21DD-F1F4-5245-9099-CB47A7814684}"/>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A5A5F18-3CBA-8743-A5DB-C85E02A6A5FC}"/>
              </a:ext>
            </a:extLst>
          </p:cNvPr>
          <p:cNvSpPr>
            <a:spLocks noGrp="1"/>
          </p:cNvSpPr>
          <p:nvPr>
            <p:ph type="dt" sz="half" idx="10"/>
          </p:nvPr>
        </p:nvSpPr>
        <p:spPr/>
        <p:txBody>
          <a:bodyPr/>
          <a:lstStyle/>
          <a:p>
            <a:endParaRPr lang="en-US" altLang="ja-JP"/>
          </a:p>
        </p:txBody>
      </p:sp>
      <p:sp>
        <p:nvSpPr>
          <p:cNvPr id="6" name="フッター プレースホルダー 5">
            <a:extLst>
              <a:ext uri="{FF2B5EF4-FFF2-40B4-BE49-F238E27FC236}">
                <a16:creationId xmlns:a16="http://schemas.microsoft.com/office/drawing/2014/main" id="{5B275516-32A5-854D-BFDE-7F2BAE74F9C4}"/>
              </a:ext>
            </a:extLst>
          </p:cNvPr>
          <p:cNvSpPr>
            <a:spLocks noGrp="1"/>
          </p:cNvSpPr>
          <p:nvPr>
            <p:ph type="ftr" sz="quarter" idx="11"/>
          </p:nvPr>
        </p:nvSpPr>
        <p:spPr/>
        <p:txBody>
          <a:bodyPr/>
          <a:lstStyle/>
          <a:p>
            <a:endParaRPr lang="en-US" altLang="ja-JP"/>
          </a:p>
        </p:txBody>
      </p:sp>
      <p:sp>
        <p:nvSpPr>
          <p:cNvPr id="7" name="スライド番号プレースホルダー 6">
            <a:extLst>
              <a:ext uri="{FF2B5EF4-FFF2-40B4-BE49-F238E27FC236}">
                <a16:creationId xmlns:a16="http://schemas.microsoft.com/office/drawing/2014/main" id="{73D62C28-505E-A545-A8A7-A2478CD8B841}"/>
              </a:ext>
            </a:extLst>
          </p:cNvPr>
          <p:cNvSpPr>
            <a:spLocks noGrp="1"/>
          </p:cNvSpPr>
          <p:nvPr>
            <p:ph type="sldNum" sz="quarter" idx="12"/>
          </p:nvPr>
        </p:nvSpPr>
        <p:spPr/>
        <p:txBody>
          <a:bodyPr/>
          <a:lstStyle/>
          <a:p>
            <a:fld id="{9718B3F2-5608-6944-A6A8-28289664D07C}" type="slidenum">
              <a:rPr lang="en-US" altLang="ja-JP" smtClean="0"/>
              <a:pPr/>
              <a:t>‹#›</a:t>
            </a:fld>
            <a:endParaRPr lang="en-US" altLang="ja-JP"/>
          </a:p>
        </p:txBody>
      </p:sp>
    </p:spTree>
    <p:extLst>
      <p:ext uri="{BB962C8B-B14F-4D97-AF65-F5344CB8AC3E}">
        <p14:creationId xmlns:p14="http://schemas.microsoft.com/office/powerpoint/2010/main" val="251130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86A9AF-3805-514D-8BE5-0ED505E0E441}"/>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A48BA6-F3AC-3940-8C33-43ED06D8BA6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AB3D2F5-2F3E-C04D-B9D8-FFD34F3A58F6}"/>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E95E833-90E8-5B4F-A3AE-1AA7DB9B802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6F08487-E887-004E-A969-2834574B4F82}"/>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01E1B90-1F58-C44F-9514-615153518439}"/>
              </a:ext>
            </a:extLst>
          </p:cNvPr>
          <p:cNvSpPr>
            <a:spLocks noGrp="1"/>
          </p:cNvSpPr>
          <p:nvPr>
            <p:ph type="dt" sz="half" idx="10"/>
          </p:nvPr>
        </p:nvSpPr>
        <p:spPr/>
        <p:txBody>
          <a:bodyPr/>
          <a:lstStyle/>
          <a:p>
            <a:endParaRPr lang="en-US" altLang="ja-JP"/>
          </a:p>
        </p:txBody>
      </p:sp>
      <p:sp>
        <p:nvSpPr>
          <p:cNvPr id="8" name="フッター プレースホルダー 7">
            <a:extLst>
              <a:ext uri="{FF2B5EF4-FFF2-40B4-BE49-F238E27FC236}">
                <a16:creationId xmlns:a16="http://schemas.microsoft.com/office/drawing/2014/main" id="{532CED49-0A0B-2C41-8CA2-A2EF929537B7}"/>
              </a:ext>
            </a:extLst>
          </p:cNvPr>
          <p:cNvSpPr>
            <a:spLocks noGrp="1"/>
          </p:cNvSpPr>
          <p:nvPr>
            <p:ph type="ftr" sz="quarter" idx="11"/>
          </p:nvPr>
        </p:nvSpPr>
        <p:spPr/>
        <p:txBody>
          <a:bodyPr/>
          <a:lstStyle/>
          <a:p>
            <a:endParaRPr lang="en-US" altLang="ja-JP"/>
          </a:p>
        </p:txBody>
      </p:sp>
      <p:sp>
        <p:nvSpPr>
          <p:cNvPr id="9" name="スライド番号プレースホルダー 8">
            <a:extLst>
              <a:ext uri="{FF2B5EF4-FFF2-40B4-BE49-F238E27FC236}">
                <a16:creationId xmlns:a16="http://schemas.microsoft.com/office/drawing/2014/main" id="{DB1B53C6-F921-334D-B073-5CABAB0E4DC4}"/>
              </a:ext>
            </a:extLst>
          </p:cNvPr>
          <p:cNvSpPr>
            <a:spLocks noGrp="1"/>
          </p:cNvSpPr>
          <p:nvPr>
            <p:ph type="sldNum" sz="quarter" idx="12"/>
          </p:nvPr>
        </p:nvSpPr>
        <p:spPr/>
        <p:txBody>
          <a:bodyPr/>
          <a:lstStyle/>
          <a:p>
            <a:fld id="{CEC6125D-3100-9947-AF3C-4BA958D1A69D}" type="slidenum">
              <a:rPr lang="en-US" altLang="ja-JP" smtClean="0"/>
              <a:pPr/>
              <a:t>‹#›</a:t>
            </a:fld>
            <a:endParaRPr lang="en-US" altLang="ja-JP"/>
          </a:p>
        </p:txBody>
      </p:sp>
    </p:spTree>
    <p:extLst>
      <p:ext uri="{BB962C8B-B14F-4D97-AF65-F5344CB8AC3E}">
        <p14:creationId xmlns:p14="http://schemas.microsoft.com/office/powerpoint/2010/main" val="80270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1CDB8A-72D1-1148-98C6-4FEAB12766C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AD339E1-FF74-264D-BBA5-DF143F87F28F}"/>
              </a:ext>
            </a:extLst>
          </p:cNvPr>
          <p:cNvSpPr>
            <a:spLocks noGrp="1"/>
          </p:cNvSpPr>
          <p:nvPr>
            <p:ph type="dt" sz="half" idx="10"/>
          </p:nvPr>
        </p:nvSpPr>
        <p:spPr/>
        <p:txBody>
          <a:bodyPr/>
          <a:lstStyle/>
          <a:p>
            <a:endParaRPr lang="en-US" altLang="ja-JP"/>
          </a:p>
        </p:txBody>
      </p:sp>
      <p:sp>
        <p:nvSpPr>
          <p:cNvPr id="4" name="フッター プレースホルダー 3">
            <a:extLst>
              <a:ext uri="{FF2B5EF4-FFF2-40B4-BE49-F238E27FC236}">
                <a16:creationId xmlns:a16="http://schemas.microsoft.com/office/drawing/2014/main" id="{8E4F718F-416C-3D43-A2A8-E807C2F035D4}"/>
              </a:ext>
            </a:extLst>
          </p:cNvPr>
          <p:cNvSpPr>
            <a:spLocks noGrp="1"/>
          </p:cNvSpPr>
          <p:nvPr>
            <p:ph type="ftr" sz="quarter" idx="11"/>
          </p:nvPr>
        </p:nvSpPr>
        <p:spPr/>
        <p:txBody>
          <a:bodyPr/>
          <a:lstStyle/>
          <a:p>
            <a:endParaRPr lang="en-US" altLang="ja-JP"/>
          </a:p>
        </p:txBody>
      </p:sp>
      <p:sp>
        <p:nvSpPr>
          <p:cNvPr id="5" name="スライド番号プレースホルダー 4">
            <a:extLst>
              <a:ext uri="{FF2B5EF4-FFF2-40B4-BE49-F238E27FC236}">
                <a16:creationId xmlns:a16="http://schemas.microsoft.com/office/drawing/2014/main" id="{77C8A812-86F6-3D48-B626-4A77BD00711A}"/>
              </a:ext>
            </a:extLst>
          </p:cNvPr>
          <p:cNvSpPr>
            <a:spLocks noGrp="1"/>
          </p:cNvSpPr>
          <p:nvPr>
            <p:ph type="sldNum" sz="quarter" idx="12"/>
          </p:nvPr>
        </p:nvSpPr>
        <p:spPr/>
        <p:txBody>
          <a:bodyPr/>
          <a:lstStyle/>
          <a:p>
            <a:fld id="{A09DE7D6-7136-E242-B5B9-5C40EA779671}" type="slidenum">
              <a:rPr lang="en-US" altLang="ja-JP" smtClean="0"/>
              <a:pPr/>
              <a:t>‹#›</a:t>
            </a:fld>
            <a:endParaRPr lang="en-US" altLang="ja-JP"/>
          </a:p>
        </p:txBody>
      </p:sp>
    </p:spTree>
    <p:extLst>
      <p:ext uri="{BB962C8B-B14F-4D97-AF65-F5344CB8AC3E}">
        <p14:creationId xmlns:p14="http://schemas.microsoft.com/office/powerpoint/2010/main" val="3749631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6843739-E7BB-F546-A95F-04992D206F4C}"/>
              </a:ext>
            </a:extLst>
          </p:cNvPr>
          <p:cNvSpPr>
            <a:spLocks noGrp="1"/>
          </p:cNvSpPr>
          <p:nvPr>
            <p:ph type="dt" sz="half" idx="10"/>
          </p:nvPr>
        </p:nvSpPr>
        <p:spPr/>
        <p:txBody>
          <a:bodyPr/>
          <a:lstStyle/>
          <a:p>
            <a:endParaRPr lang="en-US" altLang="ja-JP"/>
          </a:p>
        </p:txBody>
      </p:sp>
      <p:sp>
        <p:nvSpPr>
          <p:cNvPr id="3" name="フッター プレースホルダー 2">
            <a:extLst>
              <a:ext uri="{FF2B5EF4-FFF2-40B4-BE49-F238E27FC236}">
                <a16:creationId xmlns:a16="http://schemas.microsoft.com/office/drawing/2014/main" id="{EDB60A02-D76A-DC47-8D6B-52E17398143C}"/>
              </a:ext>
            </a:extLst>
          </p:cNvPr>
          <p:cNvSpPr>
            <a:spLocks noGrp="1"/>
          </p:cNvSpPr>
          <p:nvPr>
            <p:ph type="ftr" sz="quarter" idx="11"/>
          </p:nvPr>
        </p:nvSpPr>
        <p:spPr/>
        <p:txBody>
          <a:bodyPr/>
          <a:lstStyle/>
          <a:p>
            <a:endParaRPr lang="en-US" altLang="ja-JP"/>
          </a:p>
        </p:txBody>
      </p:sp>
      <p:sp>
        <p:nvSpPr>
          <p:cNvPr id="4" name="スライド番号プレースホルダー 3">
            <a:extLst>
              <a:ext uri="{FF2B5EF4-FFF2-40B4-BE49-F238E27FC236}">
                <a16:creationId xmlns:a16="http://schemas.microsoft.com/office/drawing/2014/main" id="{C3554ADC-97BB-4248-A25A-61B267A55189}"/>
              </a:ext>
            </a:extLst>
          </p:cNvPr>
          <p:cNvSpPr>
            <a:spLocks noGrp="1"/>
          </p:cNvSpPr>
          <p:nvPr>
            <p:ph type="sldNum" sz="quarter" idx="12"/>
          </p:nvPr>
        </p:nvSpPr>
        <p:spPr/>
        <p:txBody>
          <a:bodyPr/>
          <a:lstStyle/>
          <a:p>
            <a:fld id="{95520A0E-EC56-EB44-9E27-F7E2616FAC96}" type="slidenum">
              <a:rPr lang="en-US" altLang="ja-JP" smtClean="0"/>
              <a:pPr/>
              <a:t>‹#›</a:t>
            </a:fld>
            <a:endParaRPr lang="en-US" altLang="ja-JP"/>
          </a:p>
        </p:txBody>
      </p:sp>
    </p:spTree>
    <p:extLst>
      <p:ext uri="{BB962C8B-B14F-4D97-AF65-F5344CB8AC3E}">
        <p14:creationId xmlns:p14="http://schemas.microsoft.com/office/powerpoint/2010/main" val="342425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1D4319-8FD3-4545-A97A-B9F798724998}"/>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D731141-6F61-8F46-845E-FCDCA8DEA66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9148273-86FE-6E40-98B9-B40570437FB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14EA285-3E0C-6E42-84F5-535BAE164981}"/>
              </a:ext>
            </a:extLst>
          </p:cNvPr>
          <p:cNvSpPr>
            <a:spLocks noGrp="1"/>
          </p:cNvSpPr>
          <p:nvPr>
            <p:ph type="dt" sz="half" idx="10"/>
          </p:nvPr>
        </p:nvSpPr>
        <p:spPr/>
        <p:txBody>
          <a:bodyPr/>
          <a:lstStyle/>
          <a:p>
            <a:endParaRPr lang="en-US" altLang="ja-JP"/>
          </a:p>
        </p:txBody>
      </p:sp>
      <p:sp>
        <p:nvSpPr>
          <p:cNvPr id="6" name="フッター プレースホルダー 5">
            <a:extLst>
              <a:ext uri="{FF2B5EF4-FFF2-40B4-BE49-F238E27FC236}">
                <a16:creationId xmlns:a16="http://schemas.microsoft.com/office/drawing/2014/main" id="{C63CED6A-6A08-FC41-A7F5-8D56FCD604F9}"/>
              </a:ext>
            </a:extLst>
          </p:cNvPr>
          <p:cNvSpPr>
            <a:spLocks noGrp="1"/>
          </p:cNvSpPr>
          <p:nvPr>
            <p:ph type="ftr" sz="quarter" idx="11"/>
          </p:nvPr>
        </p:nvSpPr>
        <p:spPr/>
        <p:txBody>
          <a:bodyPr/>
          <a:lstStyle/>
          <a:p>
            <a:endParaRPr lang="en-US" altLang="ja-JP"/>
          </a:p>
        </p:txBody>
      </p:sp>
      <p:sp>
        <p:nvSpPr>
          <p:cNvPr id="7" name="スライド番号プレースホルダー 6">
            <a:extLst>
              <a:ext uri="{FF2B5EF4-FFF2-40B4-BE49-F238E27FC236}">
                <a16:creationId xmlns:a16="http://schemas.microsoft.com/office/drawing/2014/main" id="{051CA911-C992-BA4F-8867-41CE095A0D84}"/>
              </a:ext>
            </a:extLst>
          </p:cNvPr>
          <p:cNvSpPr>
            <a:spLocks noGrp="1"/>
          </p:cNvSpPr>
          <p:nvPr>
            <p:ph type="sldNum" sz="quarter" idx="12"/>
          </p:nvPr>
        </p:nvSpPr>
        <p:spPr/>
        <p:txBody>
          <a:bodyPr/>
          <a:lstStyle/>
          <a:p>
            <a:fld id="{2D9F61F0-6403-424A-A7D3-19C2F8DE24B8}" type="slidenum">
              <a:rPr lang="en-US" altLang="ja-JP" smtClean="0"/>
              <a:pPr/>
              <a:t>‹#›</a:t>
            </a:fld>
            <a:endParaRPr lang="en-US" altLang="ja-JP"/>
          </a:p>
        </p:txBody>
      </p:sp>
    </p:spTree>
    <p:extLst>
      <p:ext uri="{BB962C8B-B14F-4D97-AF65-F5344CB8AC3E}">
        <p14:creationId xmlns:p14="http://schemas.microsoft.com/office/powerpoint/2010/main" val="4061515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D8ABCF-6F53-8D47-905D-8333B63D742E}"/>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27B7F18-C4C8-EC43-A0A2-205661964D6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448ED490-E6AC-DC4D-B566-8A9FCBC5B5A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9204797-43B3-254F-BCA5-F6008FDEB043}"/>
              </a:ext>
            </a:extLst>
          </p:cNvPr>
          <p:cNvSpPr>
            <a:spLocks noGrp="1"/>
          </p:cNvSpPr>
          <p:nvPr>
            <p:ph type="dt" sz="half" idx="10"/>
          </p:nvPr>
        </p:nvSpPr>
        <p:spPr/>
        <p:txBody>
          <a:bodyPr/>
          <a:lstStyle/>
          <a:p>
            <a:endParaRPr lang="en-US" altLang="ja-JP"/>
          </a:p>
        </p:txBody>
      </p:sp>
      <p:sp>
        <p:nvSpPr>
          <p:cNvPr id="6" name="フッター プレースホルダー 5">
            <a:extLst>
              <a:ext uri="{FF2B5EF4-FFF2-40B4-BE49-F238E27FC236}">
                <a16:creationId xmlns:a16="http://schemas.microsoft.com/office/drawing/2014/main" id="{5D78F2C8-2EBD-454C-BEDC-7E122B7A87DD}"/>
              </a:ext>
            </a:extLst>
          </p:cNvPr>
          <p:cNvSpPr>
            <a:spLocks noGrp="1"/>
          </p:cNvSpPr>
          <p:nvPr>
            <p:ph type="ftr" sz="quarter" idx="11"/>
          </p:nvPr>
        </p:nvSpPr>
        <p:spPr/>
        <p:txBody>
          <a:bodyPr/>
          <a:lstStyle/>
          <a:p>
            <a:endParaRPr lang="en-US" altLang="ja-JP"/>
          </a:p>
        </p:txBody>
      </p:sp>
      <p:sp>
        <p:nvSpPr>
          <p:cNvPr id="7" name="スライド番号プレースホルダー 6">
            <a:extLst>
              <a:ext uri="{FF2B5EF4-FFF2-40B4-BE49-F238E27FC236}">
                <a16:creationId xmlns:a16="http://schemas.microsoft.com/office/drawing/2014/main" id="{EC07E091-989D-9143-B1D8-3CE1628967CD}"/>
              </a:ext>
            </a:extLst>
          </p:cNvPr>
          <p:cNvSpPr>
            <a:spLocks noGrp="1"/>
          </p:cNvSpPr>
          <p:nvPr>
            <p:ph type="sldNum" sz="quarter" idx="12"/>
          </p:nvPr>
        </p:nvSpPr>
        <p:spPr/>
        <p:txBody>
          <a:bodyPr/>
          <a:lstStyle/>
          <a:p>
            <a:fld id="{E78274AC-A50B-7F41-AEB5-113E24704553}" type="slidenum">
              <a:rPr lang="en-US" altLang="ja-JP" smtClean="0"/>
              <a:pPr/>
              <a:t>‹#›</a:t>
            </a:fld>
            <a:endParaRPr lang="en-US" altLang="ja-JP"/>
          </a:p>
        </p:txBody>
      </p:sp>
    </p:spTree>
    <p:extLst>
      <p:ext uri="{BB962C8B-B14F-4D97-AF65-F5344CB8AC3E}">
        <p14:creationId xmlns:p14="http://schemas.microsoft.com/office/powerpoint/2010/main" val="4251616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F1FBF61-52B1-D541-A5DE-BFDC6BAEAD7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021106C-559D-3347-9813-E3F1104F8A4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3A4B01A-A818-9748-B48A-93DD4CA9ED8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ja-JP"/>
          </a:p>
        </p:txBody>
      </p:sp>
      <p:sp>
        <p:nvSpPr>
          <p:cNvPr id="5" name="フッター プレースホルダー 4">
            <a:extLst>
              <a:ext uri="{FF2B5EF4-FFF2-40B4-BE49-F238E27FC236}">
                <a16:creationId xmlns:a16="http://schemas.microsoft.com/office/drawing/2014/main" id="{51CA5914-223D-494C-A8BB-A66052B4823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ltLang="ja-JP"/>
          </a:p>
        </p:txBody>
      </p:sp>
      <p:sp>
        <p:nvSpPr>
          <p:cNvPr id="6" name="スライド番号プレースホルダー 5">
            <a:extLst>
              <a:ext uri="{FF2B5EF4-FFF2-40B4-BE49-F238E27FC236}">
                <a16:creationId xmlns:a16="http://schemas.microsoft.com/office/drawing/2014/main" id="{ED326046-745D-6344-A15C-0D031B2A2F3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BFE8D6-5CB3-4B42-8449-E97A7F326671}" type="slidenum">
              <a:rPr lang="en-US" altLang="ja-JP" smtClean="0"/>
              <a:pPr/>
              <a:t>‹#›</a:t>
            </a:fld>
            <a:endParaRPr lang="en-US" altLang="ja-JP"/>
          </a:p>
        </p:txBody>
      </p:sp>
    </p:spTree>
    <p:extLst>
      <p:ext uri="{BB962C8B-B14F-4D97-AF65-F5344CB8AC3E}">
        <p14:creationId xmlns:p14="http://schemas.microsoft.com/office/powerpoint/2010/main" val="280397124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ftr="0" dt="0"/>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bruegel.org/wp-content/uploads/imported/publications/BP_Nov2008_The_happy_few.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bruegel.org/wp-content/uploads/imported/publications/BP_Nov2008_The_happy_few.pdf" TargetMode="External"/><Relationship Id="rId2" Type="http://schemas.openxmlformats.org/officeDocument/2006/relationships/hyperlink" Target="http://aei.pitt.edu/8353/" TargetMode="External"/><Relationship Id="rId1" Type="http://schemas.openxmlformats.org/officeDocument/2006/relationships/slideLayout" Target="../slideLayouts/slideLayout2.xml"/><Relationship Id="rId5" Type="http://schemas.openxmlformats.org/officeDocument/2006/relationships/hyperlink" Target="https://www.rieti.go.jp/jp/publications/summary/08090008.html" TargetMode="External"/><Relationship Id="rId4" Type="http://schemas.openxmlformats.org/officeDocument/2006/relationships/hyperlink" Target="https://doi.org/10.1007/s10272-008-0247-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ECE5043-D8CC-8B46-BE38-927F9FCE5D22}"/>
              </a:ext>
            </a:extLst>
          </p:cNvPr>
          <p:cNvSpPr>
            <a:spLocks noGrp="1" noChangeArrowheads="1"/>
          </p:cNvSpPr>
          <p:nvPr>
            <p:ph type="ctrTitle"/>
          </p:nvPr>
        </p:nvSpPr>
        <p:spPr>
          <a:xfrm>
            <a:off x="723900" y="1524000"/>
            <a:ext cx="7696200" cy="3810000"/>
          </a:xfrm>
        </p:spPr>
        <p:txBody>
          <a:bodyPr>
            <a:normAutofit/>
          </a:bodyPr>
          <a:lstStyle/>
          <a:p>
            <a:r>
              <a:rPr lang="en-US" altLang="ja-JP" sz="2800" dirty="0">
                <a:effectLst/>
              </a:rPr>
              <a:t>The Happy Few:</a:t>
            </a:r>
            <a:br>
              <a:rPr lang="en-US" altLang="ja-JP" sz="2800" dirty="0">
                <a:effectLst/>
              </a:rPr>
            </a:br>
            <a:r>
              <a:rPr lang="en-US" altLang="ja-JP" sz="2800" dirty="0">
                <a:effectLst/>
              </a:rPr>
              <a:t>The </a:t>
            </a:r>
            <a:r>
              <a:rPr lang="en-US" altLang="ja-JP" sz="2800" dirty="0" err="1">
                <a:effectLst/>
              </a:rPr>
              <a:t>internationalisation</a:t>
            </a:r>
            <a:r>
              <a:rPr lang="en-US" altLang="ja-JP" sz="2800" dirty="0">
                <a:effectLst/>
              </a:rPr>
              <a:t> of European firms</a:t>
            </a:r>
            <a:br>
              <a:rPr lang="en-US" altLang="ja-JP" sz="2800" dirty="0">
                <a:effectLst/>
              </a:rPr>
            </a:br>
            <a:br>
              <a:rPr lang="en-US" altLang="ja-JP" sz="2800" dirty="0">
                <a:effectLst/>
              </a:rPr>
            </a:br>
            <a:r>
              <a:rPr lang="en-US" altLang="en-US" sz="2800" dirty="0">
                <a:effectLst/>
              </a:rPr>
              <a:t>New facts based on firm-level evidence</a:t>
            </a:r>
            <a:br>
              <a:rPr lang="en-US" altLang="en-US" sz="2800" dirty="0">
                <a:effectLst/>
              </a:rPr>
            </a:br>
            <a:br>
              <a:rPr lang="en-US" altLang="ja-JP" sz="1400" dirty="0">
                <a:effectLst/>
              </a:rPr>
            </a:br>
            <a:r>
              <a:rPr lang="en-US" altLang="en-US" sz="2000" dirty="0">
                <a:effectLst/>
              </a:rPr>
              <a:t>BY </a:t>
            </a:r>
            <a:r>
              <a:rPr lang="en-US" altLang="ja-JP" sz="2000" dirty="0">
                <a:effectLst/>
              </a:rPr>
              <a:t>Thierry</a:t>
            </a:r>
            <a:r>
              <a:rPr lang="en-US" altLang="en-US" sz="2000" dirty="0">
                <a:effectLst/>
              </a:rPr>
              <a:t> MAYER </a:t>
            </a:r>
            <a:r>
              <a:rPr lang="en-US" altLang="ja-JP" sz="2000" dirty="0">
                <a:effectLst/>
              </a:rPr>
              <a:t>and</a:t>
            </a:r>
            <a:r>
              <a:rPr lang="en-US" altLang="en-US" sz="2000" dirty="0">
                <a:effectLst/>
              </a:rPr>
              <a:t> </a:t>
            </a:r>
            <a:r>
              <a:rPr lang="en-US" altLang="ja-JP" sz="2000" dirty="0" err="1">
                <a:effectLst/>
              </a:rPr>
              <a:t>Gianmarco</a:t>
            </a:r>
            <a:r>
              <a:rPr lang="en-US" altLang="en-US" sz="2000" dirty="0">
                <a:effectLst/>
              </a:rPr>
              <a:t> I.P. OTTAVIANO</a:t>
            </a:r>
            <a:br>
              <a:rPr lang="en-US" altLang="en-US" sz="2000" dirty="0">
                <a:effectLst/>
              </a:rPr>
            </a:br>
            <a:r>
              <a:rPr lang="en-US" altLang="en-US" sz="2000" dirty="0">
                <a:effectLst/>
              </a:rPr>
              <a:t>2007</a:t>
            </a:r>
            <a:br>
              <a:rPr lang="en-US" altLang="en-US" sz="2400" dirty="0">
                <a:effectLst/>
              </a:rPr>
            </a:br>
            <a:br>
              <a:rPr lang="en-US" altLang="en-US" sz="2400" dirty="0">
                <a:effectLst/>
              </a:rPr>
            </a:br>
            <a:r>
              <a:rPr lang="en-US" altLang="en-US" sz="1600" dirty="0">
                <a:effectLst/>
                <a:hlinkClick r:id="rId2"/>
              </a:rPr>
              <a:t>https://www.bruegel.org/wp-content/uploads/imported/publications/BP_Nov2008_The_happy_few.pdf</a:t>
            </a:r>
            <a:br>
              <a:rPr lang="en-US" altLang="en-US" sz="2400" dirty="0">
                <a:effectLst/>
              </a:rPr>
            </a:br>
            <a:endParaRPr lang="en-US" altLang="ja-JP" sz="2400" dirty="0">
              <a:effectLst/>
            </a:endParaRPr>
          </a:p>
        </p:txBody>
      </p:sp>
      <p:sp>
        <p:nvSpPr>
          <p:cNvPr id="4099" name="Rectangle 3">
            <a:extLst>
              <a:ext uri="{FF2B5EF4-FFF2-40B4-BE49-F238E27FC236}">
                <a16:creationId xmlns:a16="http://schemas.microsoft.com/office/drawing/2014/main" id="{1E5B2EEC-2D12-7640-B0A8-AA8185BA6634}"/>
              </a:ext>
            </a:extLst>
          </p:cNvPr>
          <p:cNvSpPr>
            <a:spLocks noGrp="1" noChangeArrowheads="1"/>
          </p:cNvSpPr>
          <p:nvPr>
            <p:ph type="subTitle" idx="1"/>
          </p:nvPr>
        </p:nvSpPr>
        <p:spPr>
          <a:xfrm>
            <a:off x="1295400" y="5167313"/>
            <a:ext cx="6400800" cy="1371600"/>
          </a:xfrm>
        </p:spPr>
        <p:txBody>
          <a:bodyPr/>
          <a:lstStyle/>
          <a:p>
            <a:pPr>
              <a:lnSpc>
                <a:spcPct val="80000"/>
              </a:lnSpc>
            </a:pPr>
            <a:endParaRPr lang="en-US" altLang="ja-JP" sz="2400" dirty="0">
              <a:effectLst/>
            </a:endParaRPr>
          </a:p>
          <a:p>
            <a:pPr>
              <a:lnSpc>
                <a:spcPct val="80000"/>
              </a:lnSpc>
            </a:pPr>
            <a:r>
              <a:rPr lang="en-US" altLang="ja-JP" sz="2400" dirty="0">
                <a:effectLst/>
              </a:rPr>
              <a:t>2020</a:t>
            </a:r>
            <a:r>
              <a:rPr lang="ja-JP" altLang="en-US" sz="2400">
                <a:effectLst/>
              </a:rPr>
              <a:t>年</a:t>
            </a:r>
            <a:r>
              <a:rPr lang="en-US" altLang="ja-JP" sz="2400" dirty="0"/>
              <a:t>11</a:t>
            </a:r>
            <a:r>
              <a:rPr lang="ja-JP" altLang="en-US" sz="2400">
                <a:effectLst/>
              </a:rPr>
              <a:t>月</a:t>
            </a:r>
            <a:endParaRPr lang="en-US" altLang="ja-JP" sz="2400" dirty="0">
              <a:effectLst/>
            </a:endParaRPr>
          </a:p>
          <a:p>
            <a:pPr>
              <a:lnSpc>
                <a:spcPct val="80000"/>
              </a:lnSpc>
            </a:pPr>
            <a:r>
              <a:rPr lang="ja-JP" altLang="en-US" sz="2400">
                <a:effectLst/>
              </a:rPr>
              <a:t>田中</a:t>
            </a:r>
            <a:r>
              <a:rPr lang="en-US" altLang="ja-JP" sz="2400" dirty="0">
                <a:effectLst/>
              </a:rPr>
              <a:t> </a:t>
            </a:r>
            <a:r>
              <a:rPr lang="ja-JP" altLang="en-US" sz="2400">
                <a:effectLst/>
              </a:rPr>
              <a:t>鮎夢</a:t>
            </a:r>
          </a:p>
        </p:txBody>
      </p:sp>
      <p:sp>
        <p:nvSpPr>
          <p:cNvPr id="4" name="Rectangle 6">
            <a:extLst>
              <a:ext uri="{FF2B5EF4-FFF2-40B4-BE49-F238E27FC236}">
                <a16:creationId xmlns:a16="http://schemas.microsoft.com/office/drawing/2014/main" id="{06C711A4-847E-A844-AAF0-A6A76FA4CB95}"/>
              </a:ext>
            </a:extLst>
          </p:cNvPr>
          <p:cNvSpPr>
            <a:spLocks noGrp="1" noChangeArrowheads="1"/>
          </p:cNvSpPr>
          <p:nvPr>
            <p:ph type="sldNum" sz="quarter" idx="12"/>
          </p:nvPr>
        </p:nvSpPr>
        <p:spPr/>
        <p:txBody>
          <a:bodyPr/>
          <a:lstStyle/>
          <a:p>
            <a:fld id="{8F56BEB1-411E-B541-848A-B031B6C43E6B}" type="slidenum">
              <a:rPr lang="en-US" altLang="ja-JP"/>
              <a:pPr/>
              <a:t>1</a:t>
            </a:fld>
            <a:endParaRPr lang="en-US" altLang="ja-JP"/>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スライド番号プレースホルダー 5">
            <a:extLst>
              <a:ext uri="{FF2B5EF4-FFF2-40B4-BE49-F238E27FC236}">
                <a16:creationId xmlns:a16="http://schemas.microsoft.com/office/drawing/2014/main" id="{44051D8B-416F-4B47-AAE6-B44BCB6C97D9}"/>
              </a:ext>
            </a:extLst>
          </p:cNvPr>
          <p:cNvSpPr>
            <a:spLocks noGrp="1"/>
          </p:cNvSpPr>
          <p:nvPr>
            <p:ph type="sldNum" sz="quarter" idx="12"/>
          </p:nvPr>
        </p:nvSpPr>
        <p:spPr/>
        <p:txBody>
          <a:bodyPr/>
          <a:lstStyle/>
          <a:p>
            <a:fld id="{3FC8E536-1A1A-2C49-AC16-AB792D35A0ED}" type="slidenum">
              <a:rPr lang="en-US" altLang="ja-JP"/>
              <a:pPr/>
              <a:t>10</a:t>
            </a:fld>
            <a:endParaRPr lang="en-US" altLang="ja-JP"/>
          </a:p>
        </p:txBody>
      </p:sp>
      <p:pic>
        <p:nvPicPr>
          <p:cNvPr id="94213" name="Picture 5">
            <a:extLst>
              <a:ext uri="{FF2B5EF4-FFF2-40B4-BE49-F238E27FC236}">
                <a16:creationId xmlns:a16="http://schemas.microsoft.com/office/drawing/2014/main" id="{242C79A3-87DC-EC4C-8B7E-09E01D3191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4800"/>
            <a:ext cx="7348538" cy="6249988"/>
          </a:xfrm>
          <a:prstGeom prst="rect">
            <a:avLst/>
          </a:prstGeom>
          <a:noFill/>
          <a:ln>
            <a:noFill/>
          </a:ln>
          <a:effectLst/>
        </p:spPr>
      </p:pic>
      <p:sp>
        <p:nvSpPr>
          <p:cNvPr id="94214" name="Oval 6">
            <a:extLst>
              <a:ext uri="{FF2B5EF4-FFF2-40B4-BE49-F238E27FC236}">
                <a16:creationId xmlns:a16="http://schemas.microsoft.com/office/drawing/2014/main" id="{94F8648B-0819-1D4E-B674-BC792F7B42F2}"/>
              </a:ext>
            </a:extLst>
          </p:cNvPr>
          <p:cNvSpPr>
            <a:spLocks noChangeArrowheads="1"/>
          </p:cNvSpPr>
          <p:nvPr/>
        </p:nvSpPr>
        <p:spPr bwMode="auto">
          <a:xfrm>
            <a:off x="5943600" y="5410200"/>
            <a:ext cx="533400" cy="381000"/>
          </a:xfrm>
          <a:prstGeom prst="ellipse">
            <a:avLst/>
          </a:prstGeom>
          <a:solidFill>
            <a:schemeClr val="accent1">
              <a:alpha val="0"/>
            </a:schemeClr>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94215" name="Oval 7">
            <a:extLst>
              <a:ext uri="{FF2B5EF4-FFF2-40B4-BE49-F238E27FC236}">
                <a16:creationId xmlns:a16="http://schemas.microsoft.com/office/drawing/2014/main" id="{BED1D6C1-28D6-CE41-AEFA-EBAE853253A2}"/>
              </a:ext>
            </a:extLst>
          </p:cNvPr>
          <p:cNvSpPr>
            <a:spLocks noChangeArrowheads="1"/>
          </p:cNvSpPr>
          <p:nvPr/>
        </p:nvSpPr>
        <p:spPr bwMode="auto">
          <a:xfrm>
            <a:off x="4114800" y="2057400"/>
            <a:ext cx="685800" cy="381000"/>
          </a:xfrm>
          <a:prstGeom prst="ellipse">
            <a:avLst/>
          </a:prstGeom>
          <a:solidFill>
            <a:schemeClr val="accent1">
              <a:alpha val="0"/>
            </a:schemeClr>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94216" name="Oval 8">
            <a:extLst>
              <a:ext uri="{FF2B5EF4-FFF2-40B4-BE49-F238E27FC236}">
                <a16:creationId xmlns:a16="http://schemas.microsoft.com/office/drawing/2014/main" id="{233568CD-3DB6-BA4D-B01E-8483D8E2BFF6}"/>
              </a:ext>
            </a:extLst>
          </p:cNvPr>
          <p:cNvSpPr>
            <a:spLocks noChangeArrowheads="1"/>
          </p:cNvSpPr>
          <p:nvPr/>
        </p:nvSpPr>
        <p:spPr bwMode="auto">
          <a:xfrm>
            <a:off x="5867400" y="2743200"/>
            <a:ext cx="685800" cy="381000"/>
          </a:xfrm>
          <a:prstGeom prst="ellipse">
            <a:avLst/>
          </a:prstGeom>
          <a:solidFill>
            <a:schemeClr val="accent1">
              <a:alpha val="0"/>
            </a:schemeClr>
          </a:solidFill>
          <a:ln w="3810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94217" name="Rectangle 9">
            <a:extLst>
              <a:ext uri="{FF2B5EF4-FFF2-40B4-BE49-F238E27FC236}">
                <a16:creationId xmlns:a16="http://schemas.microsoft.com/office/drawing/2014/main" id="{726E2D5B-B666-AD46-950B-B60867F249A7}"/>
              </a:ext>
            </a:extLst>
          </p:cNvPr>
          <p:cNvSpPr>
            <a:spLocks noChangeArrowheads="1"/>
          </p:cNvSpPr>
          <p:nvPr/>
        </p:nvSpPr>
        <p:spPr bwMode="auto">
          <a:xfrm>
            <a:off x="6858000" y="1371600"/>
            <a:ext cx="914400" cy="381000"/>
          </a:xfrm>
          <a:prstGeom prst="rect">
            <a:avLst/>
          </a:prstGeom>
          <a:noFill/>
          <a:ln w="9525">
            <a:solidFill>
              <a:schemeClr val="tx1"/>
            </a:solidFill>
            <a:miter lim="800000"/>
            <a:headEnd/>
            <a:tailEnd/>
          </a:ln>
          <a:effectLst/>
        </p:spPr>
        <p:txBody>
          <a:bodyPr wrap="none" anchor="ctr"/>
          <a:lstStyle/>
          <a:p>
            <a:pPr algn="ctr"/>
            <a:r>
              <a:rPr lang="ja-JP" altLang="en-US" b="1"/>
              <a:t>対象国</a:t>
            </a:r>
          </a:p>
        </p:txBody>
      </p:sp>
      <p:sp>
        <p:nvSpPr>
          <p:cNvPr id="94218" name="Rectangle 10">
            <a:extLst>
              <a:ext uri="{FF2B5EF4-FFF2-40B4-BE49-F238E27FC236}">
                <a16:creationId xmlns:a16="http://schemas.microsoft.com/office/drawing/2014/main" id="{49C7CF14-625C-BB42-9ADF-E444889690D6}"/>
              </a:ext>
            </a:extLst>
          </p:cNvPr>
          <p:cNvSpPr>
            <a:spLocks noChangeArrowheads="1"/>
          </p:cNvSpPr>
          <p:nvPr/>
        </p:nvSpPr>
        <p:spPr bwMode="auto">
          <a:xfrm>
            <a:off x="1600200" y="1828800"/>
            <a:ext cx="914400" cy="381000"/>
          </a:xfrm>
          <a:prstGeom prst="rect">
            <a:avLst/>
          </a:prstGeom>
          <a:noFill/>
          <a:ln w="9525">
            <a:solidFill>
              <a:schemeClr val="tx1"/>
            </a:solidFill>
            <a:miter lim="800000"/>
            <a:headEnd/>
            <a:tailEnd/>
          </a:ln>
          <a:effectLst/>
        </p:spPr>
        <p:txBody>
          <a:bodyPr wrap="none" anchor="ctr"/>
          <a:lstStyle/>
          <a:p>
            <a:pPr algn="ctr"/>
            <a:r>
              <a:rPr lang="ja-JP" altLang="en-US" b="1"/>
              <a:t>製品数</a:t>
            </a:r>
          </a:p>
        </p:txBody>
      </p:sp>
      <p:sp>
        <p:nvSpPr>
          <p:cNvPr id="94219" name="Rectangle 11">
            <a:extLst>
              <a:ext uri="{FF2B5EF4-FFF2-40B4-BE49-F238E27FC236}">
                <a16:creationId xmlns:a16="http://schemas.microsoft.com/office/drawing/2014/main" id="{D7E3A436-DCD3-B341-8D97-87CA4B294280}"/>
              </a:ext>
            </a:extLst>
          </p:cNvPr>
          <p:cNvSpPr>
            <a:spLocks noChangeArrowheads="1"/>
          </p:cNvSpPr>
          <p:nvPr/>
        </p:nvSpPr>
        <p:spPr bwMode="auto">
          <a:xfrm>
            <a:off x="1600200" y="1828800"/>
            <a:ext cx="914400" cy="381000"/>
          </a:xfrm>
          <a:prstGeom prst="rect">
            <a:avLst/>
          </a:prstGeom>
          <a:noFill/>
          <a:ln w="9525">
            <a:solidFill>
              <a:schemeClr val="tx1"/>
            </a:solidFill>
            <a:miter lim="800000"/>
            <a:headEnd/>
            <a:tailEnd/>
          </a:ln>
          <a:effectLst/>
        </p:spPr>
        <p:txBody>
          <a:bodyPr wrap="none" anchor="ctr"/>
          <a:lstStyle/>
          <a:p>
            <a:pPr algn="ctr"/>
            <a:r>
              <a:rPr lang="ja-JP" altLang="en-US" b="1"/>
              <a:t>製品数</a:t>
            </a:r>
          </a:p>
        </p:txBody>
      </p:sp>
      <p:sp>
        <p:nvSpPr>
          <p:cNvPr id="94220" name="Rectangle 12">
            <a:extLst>
              <a:ext uri="{FF2B5EF4-FFF2-40B4-BE49-F238E27FC236}">
                <a16:creationId xmlns:a16="http://schemas.microsoft.com/office/drawing/2014/main" id="{C758C91B-9578-214D-B941-223E3A1C9499}"/>
              </a:ext>
            </a:extLst>
          </p:cNvPr>
          <p:cNvSpPr>
            <a:spLocks noChangeArrowheads="1"/>
          </p:cNvSpPr>
          <p:nvPr/>
        </p:nvSpPr>
        <p:spPr bwMode="auto">
          <a:xfrm>
            <a:off x="6705600" y="4038600"/>
            <a:ext cx="914400" cy="381000"/>
          </a:xfrm>
          <a:prstGeom prst="rect">
            <a:avLst/>
          </a:prstGeom>
          <a:noFill/>
          <a:ln w="9525">
            <a:solidFill>
              <a:schemeClr val="tx1"/>
            </a:solidFill>
            <a:miter lim="800000"/>
            <a:headEnd/>
            <a:tailEnd/>
          </a:ln>
          <a:effectLst/>
        </p:spPr>
        <p:txBody>
          <a:bodyPr wrap="none" anchor="ctr"/>
          <a:lstStyle/>
          <a:p>
            <a:pPr algn="ctr"/>
            <a:r>
              <a:rPr lang="ja-JP" altLang="en-US" b="1"/>
              <a:t>対象国</a:t>
            </a:r>
          </a:p>
        </p:txBody>
      </p:sp>
      <p:sp>
        <p:nvSpPr>
          <p:cNvPr id="94221" name="Rectangle 13">
            <a:extLst>
              <a:ext uri="{FF2B5EF4-FFF2-40B4-BE49-F238E27FC236}">
                <a16:creationId xmlns:a16="http://schemas.microsoft.com/office/drawing/2014/main" id="{6893717B-E708-A145-B4D7-6A76A82AEFE4}"/>
              </a:ext>
            </a:extLst>
          </p:cNvPr>
          <p:cNvSpPr>
            <a:spLocks noChangeArrowheads="1"/>
          </p:cNvSpPr>
          <p:nvPr/>
        </p:nvSpPr>
        <p:spPr bwMode="auto">
          <a:xfrm>
            <a:off x="1600200" y="1828800"/>
            <a:ext cx="914400" cy="381000"/>
          </a:xfrm>
          <a:prstGeom prst="rect">
            <a:avLst/>
          </a:prstGeom>
          <a:noFill/>
          <a:ln w="9525">
            <a:solidFill>
              <a:schemeClr val="tx1"/>
            </a:solidFill>
            <a:miter lim="800000"/>
            <a:headEnd/>
            <a:tailEnd/>
          </a:ln>
          <a:effectLst/>
        </p:spPr>
        <p:txBody>
          <a:bodyPr wrap="none" anchor="ctr"/>
          <a:lstStyle/>
          <a:p>
            <a:pPr algn="ctr"/>
            <a:r>
              <a:rPr lang="ja-JP" altLang="en-US" b="1"/>
              <a:t>製品数</a:t>
            </a:r>
          </a:p>
        </p:txBody>
      </p:sp>
      <p:sp>
        <p:nvSpPr>
          <p:cNvPr id="94222" name="Rectangle 14">
            <a:extLst>
              <a:ext uri="{FF2B5EF4-FFF2-40B4-BE49-F238E27FC236}">
                <a16:creationId xmlns:a16="http://schemas.microsoft.com/office/drawing/2014/main" id="{2F35043E-73AC-3340-A718-5EEF0E0DC236}"/>
              </a:ext>
            </a:extLst>
          </p:cNvPr>
          <p:cNvSpPr>
            <a:spLocks noChangeArrowheads="1"/>
          </p:cNvSpPr>
          <p:nvPr/>
        </p:nvSpPr>
        <p:spPr bwMode="auto">
          <a:xfrm>
            <a:off x="1600200" y="4343400"/>
            <a:ext cx="914400" cy="381000"/>
          </a:xfrm>
          <a:prstGeom prst="rect">
            <a:avLst/>
          </a:prstGeom>
          <a:noFill/>
          <a:ln w="9525">
            <a:solidFill>
              <a:schemeClr val="tx1"/>
            </a:solidFill>
            <a:miter lim="800000"/>
            <a:headEnd/>
            <a:tailEnd/>
          </a:ln>
          <a:effectLst/>
        </p:spPr>
        <p:txBody>
          <a:bodyPr wrap="none" anchor="ctr"/>
          <a:lstStyle/>
          <a:p>
            <a:pPr algn="ctr"/>
            <a:r>
              <a:rPr lang="ja-JP" altLang="en-US" b="1"/>
              <a:t>製品数</a:t>
            </a:r>
          </a:p>
        </p:txBody>
      </p:sp>
      <p:sp>
        <p:nvSpPr>
          <p:cNvPr id="94223" name="Rectangle 15">
            <a:extLst>
              <a:ext uri="{FF2B5EF4-FFF2-40B4-BE49-F238E27FC236}">
                <a16:creationId xmlns:a16="http://schemas.microsoft.com/office/drawing/2014/main" id="{CF418C80-B954-C142-BEC1-2BD62BBCDA5A}"/>
              </a:ext>
            </a:extLst>
          </p:cNvPr>
          <p:cNvSpPr>
            <a:spLocks noChangeArrowheads="1"/>
          </p:cNvSpPr>
          <p:nvPr/>
        </p:nvSpPr>
        <p:spPr bwMode="auto">
          <a:xfrm>
            <a:off x="762000" y="3352800"/>
            <a:ext cx="1295400" cy="304800"/>
          </a:xfrm>
          <a:prstGeom prst="rect">
            <a:avLst/>
          </a:prstGeom>
          <a:noFill/>
          <a:ln w="9525">
            <a:solidFill>
              <a:schemeClr val="tx1"/>
            </a:solidFill>
            <a:miter lim="800000"/>
            <a:headEnd/>
            <a:tailEnd/>
          </a:ln>
          <a:effectLst/>
        </p:spPr>
        <p:txBody>
          <a:bodyPr wrap="none" anchor="ctr"/>
          <a:lstStyle/>
          <a:p>
            <a:pPr algn="ctr"/>
            <a:r>
              <a:rPr lang="ja-JP" altLang="en-US" b="1"/>
              <a:t>輸出シェア</a:t>
            </a:r>
          </a:p>
        </p:txBody>
      </p:sp>
      <p:sp>
        <p:nvSpPr>
          <p:cNvPr id="94224" name="Rectangle 16">
            <a:extLst>
              <a:ext uri="{FF2B5EF4-FFF2-40B4-BE49-F238E27FC236}">
                <a16:creationId xmlns:a16="http://schemas.microsoft.com/office/drawing/2014/main" id="{98F04203-69C8-7244-979A-EC0345991CF6}"/>
              </a:ext>
            </a:extLst>
          </p:cNvPr>
          <p:cNvSpPr>
            <a:spLocks noChangeArrowheads="1"/>
          </p:cNvSpPr>
          <p:nvPr/>
        </p:nvSpPr>
        <p:spPr bwMode="auto">
          <a:xfrm>
            <a:off x="685800" y="685800"/>
            <a:ext cx="1524000" cy="304800"/>
          </a:xfrm>
          <a:prstGeom prst="rect">
            <a:avLst/>
          </a:prstGeom>
          <a:noFill/>
          <a:ln w="9525">
            <a:solidFill>
              <a:schemeClr val="tx1"/>
            </a:solidFill>
            <a:miter lim="800000"/>
            <a:headEnd/>
            <a:tailEnd/>
          </a:ln>
          <a:effectLst/>
        </p:spPr>
        <p:txBody>
          <a:bodyPr wrap="none" anchor="ctr"/>
          <a:lstStyle/>
          <a:p>
            <a:pPr algn="ctr"/>
            <a:r>
              <a:rPr lang="ja-JP" altLang="en-US" b="1"/>
              <a:t>輸出者シェア</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06609899-F7FB-7F47-93ED-ABDE15DD4489}"/>
              </a:ext>
            </a:extLst>
          </p:cNvPr>
          <p:cNvSpPr>
            <a:spLocks noGrp="1" noChangeArrowheads="1"/>
          </p:cNvSpPr>
          <p:nvPr>
            <p:ph type="title"/>
          </p:nvPr>
        </p:nvSpPr>
        <p:spPr/>
        <p:txBody>
          <a:bodyPr/>
          <a:lstStyle/>
          <a:p>
            <a:r>
              <a:rPr lang="ja-JP" altLang="en-US"/>
              <a:t>事実</a:t>
            </a:r>
            <a:r>
              <a:rPr lang="en-US" altLang="ja-JP"/>
              <a:t>4</a:t>
            </a:r>
          </a:p>
        </p:txBody>
      </p:sp>
      <p:sp>
        <p:nvSpPr>
          <p:cNvPr id="95235" name="Rectangle 3">
            <a:extLst>
              <a:ext uri="{FF2B5EF4-FFF2-40B4-BE49-F238E27FC236}">
                <a16:creationId xmlns:a16="http://schemas.microsoft.com/office/drawing/2014/main" id="{55AA462E-3BDD-FE40-85B6-8260EB7ECFE4}"/>
              </a:ext>
            </a:extLst>
          </p:cNvPr>
          <p:cNvSpPr>
            <a:spLocks noGrp="1" noChangeArrowheads="1"/>
          </p:cNvSpPr>
          <p:nvPr>
            <p:ph idx="1"/>
          </p:nvPr>
        </p:nvSpPr>
        <p:spPr/>
        <p:txBody>
          <a:bodyPr/>
          <a:lstStyle/>
          <a:p>
            <a:r>
              <a:rPr lang="en-US" altLang="ja-JP"/>
              <a:t>FDI</a:t>
            </a:r>
            <a:r>
              <a:rPr lang="ja-JP" altLang="en-US"/>
              <a:t>を行っている企業は、輸出を行っている企業よりもよりよい。</a:t>
            </a:r>
          </a:p>
          <a:p>
            <a:r>
              <a:rPr lang="ja-JP" altLang="en-US"/>
              <a:t>輸出を行っている企業は輸出を行っていない企業よりもよりよい。</a:t>
            </a:r>
          </a:p>
          <a:p>
            <a:pPr lvl="1"/>
            <a:r>
              <a:rPr lang="ja-JP" altLang="en-US"/>
              <a:t>輸出企業は一般に輸出を行っていない企業よりも、大きく、高収益で、資本集約的、生産的、高賃金である。</a:t>
            </a:r>
          </a:p>
          <a:p>
            <a:pPr lvl="1"/>
            <a:r>
              <a:rPr lang="en-US" altLang="ja-JP"/>
              <a:t>FDI</a:t>
            </a:r>
            <a:r>
              <a:rPr lang="ja-JP" altLang="en-US"/>
              <a:t>企業は輸出企業に比べてさらによりよい。</a:t>
            </a:r>
          </a:p>
        </p:txBody>
      </p:sp>
      <p:sp>
        <p:nvSpPr>
          <p:cNvPr id="4" name="スライド番号プレースホルダー 5">
            <a:extLst>
              <a:ext uri="{FF2B5EF4-FFF2-40B4-BE49-F238E27FC236}">
                <a16:creationId xmlns:a16="http://schemas.microsoft.com/office/drawing/2014/main" id="{54D02AB8-9BB6-D24F-8946-8B6F7B1E3F2A}"/>
              </a:ext>
            </a:extLst>
          </p:cNvPr>
          <p:cNvSpPr>
            <a:spLocks noGrp="1"/>
          </p:cNvSpPr>
          <p:nvPr>
            <p:ph type="sldNum" sz="quarter" idx="12"/>
          </p:nvPr>
        </p:nvSpPr>
        <p:spPr/>
        <p:txBody>
          <a:bodyPr/>
          <a:lstStyle/>
          <a:p>
            <a:fld id="{42590FDD-5776-1443-AC0A-5E7667AB696E}" type="slidenum">
              <a:rPr lang="en-US" altLang="ja-JP"/>
              <a:pPr/>
              <a:t>11</a:t>
            </a:fld>
            <a:endParaRPr lang="en-US" altLang="ja-JP"/>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3">
            <a:extLst>
              <a:ext uri="{FF2B5EF4-FFF2-40B4-BE49-F238E27FC236}">
                <a16:creationId xmlns:a16="http://schemas.microsoft.com/office/drawing/2014/main" id="{24D85B0F-BC90-C64B-ACE0-BD24DE9264B1}"/>
              </a:ext>
            </a:extLst>
          </p:cNvPr>
          <p:cNvSpPr>
            <a:spLocks noGrp="1"/>
          </p:cNvSpPr>
          <p:nvPr>
            <p:ph type="sldNum" sz="quarter" idx="12"/>
          </p:nvPr>
        </p:nvSpPr>
        <p:spPr/>
        <p:txBody>
          <a:bodyPr/>
          <a:lstStyle/>
          <a:p>
            <a:fld id="{6A45D38D-987C-2D4D-BA21-585220431DEE}" type="slidenum">
              <a:rPr lang="en-US" altLang="ja-JP"/>
              <a:pPr/>
              <a:t>12</a:t>
            </a:fld>
            <a:endParaRPr lang="en-US" altLang="ja-JP"/>
          </a:p>
        </p:txBody>
      </p:sp>
      <p:pic>
        <p:nvPicPr>
          <p:cNvPr id="96260" name="Picture 4">
            <a:extLst>
              <a:ext uri="{FF2B5EF4-FFF2-40B4-BE49-F238E27FC236}">
                <a16:creationId xmlns:a16="http://schemas.microsoft.com/office/drawing/2014/main" id="{15FEB2E2-9505-304D-BCA8-DD6027A49C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9600"/>
            <a:ext cx="9023350" cy="566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261" name="Rectangle 5">
            <a:extLst>
              <a:ext uri="{FF2B5EF4-FFF2-40B4-BE49-F238E27FC236}">
                <a16:creationId xmlns:a16="http://schemas.microsoft.com/office/drawing/2014/main" id="{E0A0AB75-2070-7F4A-B209-C6F46EFF2620}"/>
              </a:ext>
            </a:extLst>
          </p:cNvPr>
          <p:cNvSpPr>
            <a:spLocks noChangeArrowheads="1"/>
          </p:cNvSpPr>
          <p:nvPr/>
        </p:nvSpPr>
        <p:spPr bwMode="auto">
          <a:xfrm>
            <a:off x="3962400" y="2895600"/>
            <a:ext cx="1371600" cy="381000"/>
          </a:xfrm>
          <a:prstGeom prst="rect">
            <a:avLst/>
          </a:prstGeom>
          <a:noFill/>
          <a:ln w="9525">
            <a:solidFill>
              <a:schemeClr val="tx1"/>
            </a:solidFill>
            <a:miter lim="800000"/>
            <a:headEnd/>
            <a:tailEnd/>
          </a:ln>
          <a:effectLst/>
        </p:spPr>
        <p:txBody>
          <a:bodyPr wrap="none" anchor="ctr"/>
          <a:lstStyle/>
          <a:p>
            <a:pPr algn="ctr"/>
            <a:r>
              <a:rPr lang="ja-JP" altLang="en-US" b="1"/>
              <a:t>国内企業</a:t>
            </a:r>
          </a:p>
        </p:txBody>
      </p:sp>
      <p:sp>
        <p:nvSpPr>
          <p:cNvPr id="96262" name="Rectangle 6">
            <a:extLst>
              <a:ext uri="{FF2B5EF4-FFF2-40B4-BE49-F238E27FC236}">
                <a16:creationId xmlns:a16="http://schemas.microsoft.com/office/drawing/2014/main" id="{DE94E857-BEC8-F148-9874-FE0802782FCF}"/>
              </a:ext>
            </a:extLst>
          </p:cNvPr>
          <p:cNvSpPr>
            <a:spLocks noChangeArrowheads="1"/>
          </p:cNvSpPr>
          <p:nvPr/>
        </p:nvSpPr>
        <p:spPr bwMode="auto">
          <a:xfrm>
            <a:off x="4267200" y="3429000"/>
            <a:ext cx="1371600" cy="381000"/>
          </a:xfrm>
          <a:prstGeom prst="rect">
            <a:avLst/>
          </a:prstGeom>
          <a:noFill/>
          <a:ln w="9525">
            <a:solidFill>
              <a:schemeClr val="tx1"/>
            </a:solidFill>
            <a:miter lim="800000"/>
            <a:headEnd/>
            <a:tailEnd/>
          </a:ln>
          <a:effectLst/>
        </p:spPr>
        <p:txBody>
          <a:bodyPr wrap="none" anchor="ctr"/>
          <a:lstStyle/>
          <a:p>
            <a:pPr algn="ctr"/>
            <a:r>
              <a:rPr lang="ja-JP" altLang="en-US" b="1"/>
              <a:t>輸出企業</a:t>
            </a:r>
          </a:p>
        </p:txBody>
      </p:sp>
      <p:sp>
        <p:nvSpPr>
          <p:cNvPr id="96263" name="Rectangle 7">
            <a:extLst>
              <a:ext uri="{FF2B5EF4-FFF2-40B4-BE49-F238E27FC236}">
                <a16:creationId xmlns:a16="http://schemas.microsoft.com/office/drawing/2014/main" id="{27C511B2-F24D-1145-87E2-0C92D460AA43}"/>
              </a:ext>
            </a:extLst>
          </p:cNvPr>
          <p:cNvSpPr>
            <a:spLocks noChangeArrowheads="1"/>
          </p:cNvSpPr>
          <p:nvPr/>
        </p:nvSpPr>
        <p:spPr bwMode="auto">
          <a:xfrm>
            <a:off x="4953000" y="3962400"/>
            <a:ext cx="1371600" cy="381000"/>
          </a:xfrm>
          <a:prstGeom prst="rect">
            <a:avLst/>
          </a:prstGeom>
          <a:noFill/>
          <a:ln w="9525">
            <a:solidFill>
              <a:schemeClr val="tx1"/>
            </a:solidFill>
            <a:miter lim="800000"/>
            <a:headEnd/>
            <a:tailEnd/>
          </a:ln>
          <a:effectLst/>
        </p:spPr>
        <p:txBody>
          <a:bodyPr wrap="none" anchor="ctr"/>
          <a:lstStyle/>
          <a:p>
            <a:pPr algn="ctr"/>
            <a:r>
              <a:rPr lang="en-US" altLang="ja-JP" b="1"/>
              <a:t>FDI</a:t>
            </a:r>
            <a:r>
              <a:rPr lang="ja-JP" altLang="en-US" b="1"/>
              <a:t>企業</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ー 3">
            <a:extLst>
              <a:ext uri="{FF2B5EF4-FFF2-40B4-BE49-F238E27FC236}">
                <a16:creationId xmlns:a16="http://schemas.microsoft.com/office/drawing/2014/main" id="{1ACD1206-E078-BC41-A1E8-088161169CE4}"/>
              </a:ext>
            </a:extLst>
          </p:cNvPr>
          <p:cNvSpPr>
            <a:spLocks noGrp="1"/>
          </p:cNvSpPr>
          <p:nvPr>
            <p:ph type="sldNum" sz="quarter" idx="12"/>
          </p:nvPr>
        </p:nvSpPr>
        <p:spPr/>
        <p:txBody>
          <a:bodyPr/>
          <a:lstStyle/>
          <a:p>
            <a:fld id="{C9DF1648-FD9E-9B4F-A2AB-4A6B2FF4840D}" type="slidenum">
              <a:rPr lang="en-US" altLang="ja-JP"/>
              <a:pPr/>
              <a:t>13</a:t>
            </a:fld>
            <a:endParaRPr lang="en-US" altLang="ja-JP"/>
          </a:p>
        </p:txBody>
      </p:sp>
      <p:pic>
        <p:nvPicPr>
          <p:cNvPr id="110596" name="Picture 4">
            <a:extLst>
              <a:ext uri="{FF2B5EF4-FFF2-40B4-BE49-F238E27FC236}">
                <a16:creationId xmlns:a16="http://schemas.microsoft.com/office/drawing/2014/main" id="{57CA52AA-B344-6A43-AD6A-D1E7A7B31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9600"/>
            <a:ext cx="9228138" cy="5614988"/>
          </a:xfrm>
          <a:prstGeom prst="rect">
            <a:avLst/>
          </a:prstGeom>
          <a:noFill/>
          <a:ln>
            <a:noFill/>
          </a:ln>
          <a:effectLst/>
        </p:spPr>
      </p:pic>
      <p:sp>
        <p:nvSpPr>
          <p:cNvPr id="110597" name="Rectangle 5">
            <a:extLst>
              <a:ext uri="{FF2B5EF4-FFF2-40B4-BE49-F238E27FC236}">
                <a16:creationId xmlns:a16="http://schemas.microsoft.com/office/drawing/2014/main" id="{1A40107F-7557-3A45-955D-E2743C2610B1}"/>
              </a:ext>
            </a:extLst>
          </p:cNvPr>
          <p:cNvSpPr>
            <a:spLocks noChangeArrowheads="1"/>
          </p:cNvSpPr>
          <p:nvPr/>
        </p:nvSpPr>
        <p:spPr bwMode="auto">
          <a:xfrm>
            <a:off x="762000" y="3657600"/>
            <a:ext cx="1295400" cy="609600"/>
          </a:xfrm>
          <a:prstGeom prst="rect">
            <a:avLst/>
          </a:prstGeom>
          <a:noFill/>
          <a:ln w="9525">
            <a:solidFill>
              <a:schemeClr val="tx1"/>
            </a:solidFill>
            <a:miter lim="800000"/>
            <a:headEnd/>
            <a:tailEnd/>
          </a:ln>
          <a:effectLst/>
        </p:spPr>
        <p:txBody>
          <a:bodyPr wrap="none" anchor="ctr"/>
          <a:lstStyle/>
          <a:p>
            <a:pPr algn="ctr"/>
            <a:r>
              <a:rPr lang="ja-JP" altLang="en-US" sz="2400" b="1"/>
              <a:t>国内企業</a:t>
            </a:r>
          </a:p>
        </p:txBody>
      </p:sp>
      <p:sp>
        <p:nvSpPr>
          <p:cNvPr id="110598" name="Rectangle 6">
            <a:extLst>
              <a:ext uri="{FF2B5EF4-FFF2-40B4-BE49-F238E27FC236}">
                <a16:creationId xmlns:a16="http://schemas.microsoft.com/office/drawing/2014/main" id="{0905D2D4-267D-754E-A836-481845F91D13}"/>
              </a:ext>
            </a:extLst>
          </p:cNvPr>
          <p:cNvSpPr>
            <a:spLocks noChangeArrowheads="1"/>
          </p:cNvSpPr>
          <p:nvPr/>
        </p:nvSpPr>
        <p:spPr bwMode="auto">
          <a:xfrm>
            <a:off x="2590800" y="3886200"/>
            <a:ext cx="1295400" cy="609600"/>
          </a:xfrm>
          <a:prstGeom prst="rect">
            <a:avLst/>
          </a:prstGeom>
          <a:noFill/>
          <a:ln w="9525">
            <a:solidFill>
              <a:schemeClr val="tx1"/>
            </a:solidFill>
            <a:miter lim="800000"/>
            <a:headEnd/>
            <a:tailEnd/>
          </a:ln>
          <a:effectLst/>
        </p:spPr>
        <p:txBody>
          <a:bodyPr wrap="none" anchor="ctr"/>
          <a:lstStyle/>
          <a:p>
            <a:pPr algn="ctr"/>
            <a:r>
              <a:rPr lang="ja-JP" altLang="en-US" sz="2400" b="1"/>
              <a:t>輸出企業</a:t>
            </a:r>
          </a:p>
        </p:txBody>
      </p:sp>
      <p:sp>
        <p:nvSpPr>
          <p:cNvPr id="110599" name="Rectangle 7">
            <a:extLst>
              <a:ext uri="{FF2B5EF4-FFF2-40B4-BE49-F238E27FC236}">
                <a16:creationId xmlns:a16="http://schemas.microsoft.com/office/drawing/2014/main" id="{92076E4D-9503-A24D-A9FD-0C876B043DD1}"/>
              </a:ext>
            </a:extLst>
          </p:cNvPr>
          <p:cNvSpPr>
            <a:spLocks noChangeArrowheads="1"/>
          </p:cNvSpPr>
          <p:nvPr/>
        </p:nvSpPr>
        <p:spPr bwMode="auto">
          <a:xfrm>
            <a:off x="4495800" y="4572000"/>
            <a:ext cx="1295400" cy="609600"/>
          </a:xfrm>
          <a:prstGeom prst="rect">
            <a:avLst/>
          </a:prstGeom>
          <a:noFill/>
          <a:ln w="9525">
            <a:solidFill>
              <a:schemeClr val="tx1"/>
            </a:solidFill>
            <a:miter lim="800000"/>
            <a:headEnd/>
            <a:tailEnd/>
          </a:ln>
          <a:effectLst/>
        </p:spPr>
        <p:txBody>
          <a:bodyPr wrap="none" anchor="ctr"/>
          <a:lstStyle/>
          <a:p>
            <a:pPr algn="ctr"/>
            <a:r>
              <a:rPr lang="en-US" altLang="ja-JP" sz="2400" b="1"/>
              <a:t>FDI</a:t>
            </a:r>
            <a:r>
              <a:rPr lang="ja-JP" altLang="en-US" sz="2400" b="1"/>
              <a:t>企業</a:t>
            </a:r>
          </a:p>
        </p:txBody>
      </p:sp>
      <p:sp>
        <p:nvSpPr>
          <p:cNvPr id="110600" name="Rectangle 8">
            <a:extLst>
              <a:ext uri="{FF2B5EF4-FFF2-40B4-BE49-F238E27FC236}">
                <a16:creationId xmlns:a16="http://schemas.microsoft.com/office/drawing/2014/main" id="{83416EB2-EC30-CE41-B078-DCDE03346F88}"/>
              </a:ext>
            </a:extLst>
          </p:cNvPr>
          <p:cNvSpPr>
            <a:spLocks noChangeArrowheads="1"/>
          </p:cNvSpPr>
          <p:nvPr/>
        </p:nvSpPr>
        <p:spPr bwMode="auto">
          <a:xfrm>
            <a:off x="7239000" y="5562600"/>
            <a:ext cx="1371600" cy="381000"/>
          </a:xfrm>
          <a:prstGeom prst="rect">
            <a:avLst/>
          </a:prstGeom>
          <a:noFill/>
          <a:ln w="9525">
            <a:solidFill>
              <a:schemeClr val="tx1"/>
            </a:solidFill>
            <a:miter lim="800000"/>
            <a:headEnd/>
            <a:tailEnd/>
          </a:ln>
          <a:effectLst/>
        </p:spPr>
        <p:txBody>
          <a:bodyPr wrap="none" anchor="ctr"/>
          <a:lstStyle/>
          <a:p>
            <a:pPr algn="ctr"/>
            <a:r>
              <a:rPr lang="en-US" altLang="ja-JP" sz="2400" b="1"/>
              <a:t>TFP</a:t>
            </a:r>
          </a:p>
        </p:txBody>
      </p:sp>
      <p:sp>
        <p:nvSpPr>
          <p:cNvPr id="110601" name="Rectangle 9">
            <a:extLst>
              <a:ext uri="{FF2B5EF4-FFF2-40B4-BE49-F238E27FC236}">
                <a16:creationId xmlns:a16="http://schemas.microsoft.com/office/drawing/2014/main" id="{65023B16-29B4-7646-A1AA-007405A334E3}"/>
              </a:ext>
            </a:extLst>
          </p:cNvPr>
          <p:cNvSpPr>
            <a:spLocks noChangeArrowheads="1"/>
          </p:cNvSpPr>
          <p:nvPr/>
        </p:nvSpPr>
        <p:spPr bwMode="auto">
          <a:xfrm>
            <a:off x="0" y="1371600"/>
            <a:ext cx="914400" cy="381000"/>
          </a:xfrm>
          <a:prstGeom prst="rect">
            <a:avLst/>
          </a:prstGeom>
          <a:noFill/>
          <a:ln w="9525">
            <a:solidFill>
              <a:schemeClr val="tx1"/>
            </a:solidFill>
            <a:miter lim="800000"/>
            <a:headEnd/>
            <a:tailEnd/>
          </a:ln>
          <a:effectLst/>
        </p:spPr>
        <p:txBody>
          <a:bodyPr wrap="none" anchor="ctr"/>
          <a:lstStyle/>
          <a:p>
            <a:pPr algn="ctr"/>
            <a:r>
              <a:rPr lang="ja-JP" altLang="en-US" sz="2400" b="1"/>
              <a:t>密度</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184A29CD-2E38-F04D-8773-9454F13EE670}"/>
              </a:ext>
            </a:extLst>
          </p:cNvPr>
          <p:cNvSpPr>
            <a:spLocks noGrp="1" noChangeArrowheads="1"/>
          </p:cNvSpPr>
          <p:nvPr>
            <p:ph type="title"/>
          </p:nvPr>
        </p:nvSpPr>
        <p:spPr/>
        <p:txBody>
          <a:bodyPr/>
          <a:lstStyle/>
          <a:p>
            <a:r>
              <a:rPr lang="ja-JP" altLang="en-US"/>
              <a:t>事実</a:t>
            </a:r>
            <a:r>
              <a:rPr lang="en-US" altLang="ja-JP"/>
              <a:t>5</a:t>
            </a:r>
          </a:p>
        </p:txBody>
      </p:sp>
      <p:sp>
        <p:nvSpPr>
          <p:cNvPr id="97283" name="Rectangle 3">
            <a:extLst>
              <a:ext uri="{FF2B5EF4-FFF2-40B4-BE49-F238E27FC236}">
                <a16:creationId xmlns:a16="http://schemas.microsoft.com/office/drawing/2014/main" id="{CAEF72EB-DBCC-D445-921A-BDA2581998AB}"/>
              </a:ext>
            </a:extLst>
          </p:cNvPr>
          <p:cNvSpPr>
            <a:spLocks noGrp="1" noChangeArrowheads="1"/>
          </p:cNvSpPr>
          <p:nvPr>
            <p:ph idx="1"/>
          </p:nvPr>
        </p:nvSpPr>
        <p:spPr/>
        <p:txBody>
          <a:bodyPr/>
          <a:lstStyle/>
          <a:p>
            <a:r>
              <a:rPr lang="ja-JP" altLang="en-US"/>
              <a:t>輸出企業は、非輸出企業に比べ、外国所有の場合が多い。</a:t>
            </a:r>
          </a:p>
        </p:txBody>
      </p:sp>
      <p:sp>
        <p:nvSpPr>
          <p:cNvPr id="8" name="スライド番号プレースホルダー 5">
            <a:extLst>
              <a:ext uri="{FF2B5EF4-FFF2-40B4-BE49-F238E27FC236}">
                <a16:creationId xmlns:a16="http://schemas.microsoft.com/office/drawing/2014/main" id="{FAD7D43E-01D2-294A-BB2B-D1114A1AD22B}"/>
              </a:ext>
            </a:extLst>
          </p:cNvPr>
          <p:cNvSpPr>
            <a:spLocks noGrp="1"/>
          </p:cNvSpPr>
          <p:nvPr>
            <p:ph type="sldNum" sz="quarter" idx="12"/>
          </p:nvPr>
        </p:nvSpPr>
        <p:spPr/>
        <p:txBody>
          <a:bodyPr/>
          <a:lstStyle/>
          <a:p>
            <a:fld id="{957CBAB4-4C76-BE45-9EB0-62086B50B242}" type="slidenum">
              <a:rPr lang="en-US" altLang="ja-JP"/>
              <a:pPr/>
              <a:t>14</a:t>
            </a:fld>
            <a:endParaRPr lang="en-US" altLang="ja-JP"/>
          </a:p>
        </p:txBody>
      </p:sp>
      <p:pic>
        <p:nvPicPr>
          <p:cNvPr id="97284" name="Picture 4">
            <a:extLst>
              <a:ext uri="{FF2B5EF4-FFF2-40B4-BE49-F238E27FC236}">
                <a16:creationId xmlns:a16="http://schemas.microsoft.com/office/drawing/2014/main" id="{84F059EF-A8D8-6D40-B02D-7DC97448CA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8972550" cy="271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285" name="Rectangle 5">
            <a:extLst>
              <a:ext uri="{FF2B5EF4-FFF2-40B4-BE49-F238E27FC236}">
                <a16:creationId xmlns:a16="http://schemas.microsoft.com/office/drawing/2014/main" id="{3F8DDC26-A425-AC4E-B265-C47B61481C2F}"/>
              </a:ext>
            </a:extLst>
          </p:cNvPr>
          <p:cNvSpPr>
            <a:spLocks noChangeArrowheads="1"/>
          </p:cNvSpPr>
          <p:nvPr/>
        </p:nvSpPr>
        <p:spPr bwMode="auto">
          <a:xfrm>
            <a:off x="4038600" y="3810000"/>
            <a:ext cx="1447800" cy="533400"/>
          </a:xfrm>
          <a:prstGeom prst="rect">
            <a:avLst/>
          </a:prstGeom>
          <a:solidFill>
            <a:schemeClr val="bg1"/>
          </a:solidFill>
          <a:ln w="9525">
            <a:solidFill>
              <a:schemeClr val="tx1"/>
            </a:solidFill>
            <a:miter lim="800000"/>
            <a:headEnd/>
            <a:tailEnd/>
          </a:ln>
          <a:effectLst/>
        </p:spPr>
        <p:txBody>
          <a:bodyPr wrap="none" anchor="ctr"/>
          <a:lstStyle/>
          <a:p>
            <a:pPr algn="ctr"/>
            <a:r>
              <a:rPr lang="ja-JP" altLang="en-US" sz="2000" b="1"/>
              <a:t>非輸出企業</a:t>
            </a:r>
          </a:p>
        </p:txBody>
      </p:sp>
      <p:sp>
        <p:nvSpPr>
          <p:cNvPr id="97286" name="Rectangle 6">
            <a:extLst>
              <a:ext uri="{FF2B5EF4-FFF2-40B4-BE49-F238E27FC236}">
                <a16:creationId xmlns:a16="http://schemas.microsoft.com/office/drawing/2014/main" id="{2E1432DF-5504-1C43-81EF-2326A99D62D9}"/>
              </a:ext>
            </a:extLst>
          </p:cNvPr>
          <p:cNvSpPr>
            <a:spLocks noChangeArrowheads="1"/>
          </p:cNvSpPr>
          <p:nvPr/>
        </p:nvSpPr>
        <p:spPr bwMode="auto">
          <a:xfrm>
            <a:off x="5562600" y="3810000"/>
            <a:ext cx="1447800" cy="533400"/>
          </a:xfrm>
          <a:prstGeom prst="rect">
            <a:avLst/>
          </a:prstGeom>
          <a:solidFill>
            <a:schemeClr val="bg1"/>
          </a:solidFill>
          <a:ln w="9525">
            <a:solidFill>
              <a:schemeClr val="tx1"/>
            </a:solidFill>
            <a:miter lim="800000"/>
            <a:headEnd/>
            <a:tailEnd/>
          </a:ln>
          <a:effectLst/>
        </p:spPr>
        <p:txBody>
          <a:bodyPr wrap="none" anchor="ctr"/>
          <a:lstStyle/>
          <a:p>
            <a:pPr algn="ctr"/>
            <a:r>
              <a:rPr lang="ja-JP" altLang="en-US" sz="2000" b="1"/>
              <a:t>輸出企業</a:t>
            </a:r>
          </a:p>
        </p:txBody>
      </p:sp>
      <p:sp>
        <p:nvSpPr>
          <p:cNvPr id="97288" name="Rectangle 8">
            <a:extLst>
              <a:ext uri="{FF2B5EF4-FFF2-40B4-BE49-F238E27FC236}">
                <a16:creationId xmlns:a16="http://schemas.microsoft.com/office/drawing/2014/main" id="{6739BA5B-5098-F145-AF12-D3442EFB292C}"/>
              </a:ext>
            </a:extLst>
          </p:cNvPr>
          <p:cNvSpPr>
            <a:spLocks noChangeArrowheads="1"/>
          </p:cNvSpPr>
          <p:nvPr/>
        </p:nvSpPr>
        <p:spPr bwMode="auto">
          <a:xfrm>
            <a:off x="5257800" y="4419600"/>
            <a:ext cx="457200" cy="1143000"/>
          </a:xfrm>
          <a:prstGeom prst="rect">
            <a:avLst/>
          </a:prstGeom>
          <a:solidFill>
            <a:schemeClr val="bg1"/>
          </a:solidFill>
          <a:ln w="9525">
            <a:solidFill>
              <a:schemeClr val="tx1"/>
            </a:solidFill>
            <a:miter lim="800000"/>
            <a:headEnd/>
            <a:tailEnd/>
          </a:ln>
          <a:effectLst/>
        </p:spPr>
        <p:txBody>
          <a:bodyPr wrap="none" anchor="ctr"/>
          <a:lstStyle/>
          <a:p>
            <a:pPr algn="ctr"/>
            <a:r>
              <a:rPr lang="en-US" altLang="ja-JP" sz="3200" b="1"/>
              <a:t>&lt;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66EE8A3A-EB34-FF4B-B87C-69254F47F695}"/>
              </a:ext>
            </a:extLst>
          </p:cNvPr>
          <p:cNvSpPr>
            <a:spLocks noGrp="1" noChangeArrowheads="1"/>
          </p:cNvSpPr>
          <p:nvPr>
            <p:ph type="title"/>
          </p:nvPr>
        </p:nvSpPr>
        <p:spPr/>
        <p:txBody>
          <a:bodyPr/>
          <a:lstStyle/>
          <a:p>
            <a:r>
              <a:rPr lang="ja-JP" altLang="en-US"/>
              <a:t>事実</a:t>
            </a:r>
            <a:r>
              <a:rPr lang="en-US" altLang="ja-JP"/>
              <a:t>6</a:t>
            </a:r>
          </a:p>
        </p:txBody>
      </p:sp>
      <p:sp>
        <p:nvSpPr>
          <p:cNvPr id="98307" name="Rectangle 3">
            <a:extLst>
              <a:ext uri="{FF2B5EF4-FFF2-40B4-BE49-F238E27FC236}">
                <a16:creationId xmlns:a16="http://schemas.microsoft.com/office/drawing/2014/main" id="{967518D4-CDFF-834D-9474-4CA5490E5E21}"/>
              </a:ext>
            </a:extLst>
          </p:cNvPr>
          <p:cNvSpPr>
            <a:spLocks noGrp="1" noChangeArrowheads="1"/>
          </p:cNvSpPr>
          <p:nvPr>
            <p:ph idx="1"/>
          </p:nvPr>
        </p:nvSpPr>
        <p:spPr/>
        <p:txBody>
          <a:bodyPr/>
          <a:lstStyle/>
          <a:p>
            <a:r>
              <a:rPr lang="ja-JP" altLang="en-US"/>
              <a:t>海外市場に進出した企業のパフォーマンスがよいかどうかははっきりしない。</a:t>
            </a:r>
          </a:p>
          <a:p>
            <a:pPr lvl="1"/>
            <a:r>
              <a:rPr lang="ja-JP" altLang="en-US"/>
              <a:t>輸出を始めた企業のパフォーマンスは、非輸出企業に比べて一般に</a:t>
            </a:r>
            <a:r>
              <a:rPr lang="en-US" altLang="ja-JP"/>
              <a:t>1</a:t>
            </a:r>
            <a:r>
              <a:rPr lang="ja-JP" altLang="en-US"/>
              <a:t>年後かそれ以上の間よい。しかし、時間を通じたパターンははっきりしていない。</a:t>
            </a:r>
          </a:p>
          <a:p>
            <a:r>
              <a:rPr lang="en-US" altLang="ja-JP"/>
              <a:t>FDI</a:t>
            </a:r>
            <a:r>
              <a:rPr lang="ja-JP" altLang="en-US"/>
              <a:t>に関しては、パフォーマンスの違いはさらにはっきりしない。</a:t>
            </a:r>
          </a:p>
        </p:txBody>
      </p:sp>
      <p:sp>
        <p:nvSpPr>
          <p:cNvPr id="4" name="スライド番号プレースホルダー 5">
            <a:extLst>
              <a:ext uri="{FF2B5EF4-FFF2-40B4-BE49-F238E27FC236}">
                <a16:creationId xmlns:a16="http://schemas.microsoft.com/office/drawing/2014/main" id="{4F6977D9-3432-0041-A3BE-2DFA9FE96750}"/>
              </a:ext>
            </a:extLst>
          </p:cNvPr>
          <p:cNvSpPr>
            <a:spLocks noGrp="1"/>
          </p:cNvSpPr>
          <p:nvPr>
            <p:ph type="sldNum" sz="quarter" idx="12"/>
          </p:nvPr>
        </p:nvSpPr>
        <p:spPr/>
        <p:txBody>
          <a:bodyPr/>
          <a:lstStyle/>
          <a:p>
            <a:fld id="{5BA8BEBF-DD2A-074A-B2E7-268C500CB0EA}" type="slidenum">
              <a:rPr lang="en-US" altLang="ja-JP"/>
              <a:pPr/>
              <a:t>15</a:t>
            </a:fld>
            <a:endParaRPr lang="en-US" altLang="ja-JP"/>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C44A3C00-7EFD-8B4D-817D-93A9BEA9EEF0}"/>
              </a:ext>
            </a:extLst>
          </p:cNvPr>
          <p:cNvSpPr>
            <a:spLocks noGrp="1" noChangeArrowheads="1"/>
          </p:cNvSpPr>
          <p:nvPr>
            <p:ph type="title"/>
          </p:nvPr>
        </p:nvSpPr>
        <p:spPr/>
        <p:txBody>
          <a:bodyPr/>
          <a:lstStyle/>
          <a:p>
            <a:r>
              <a:rPr lang="ja-JP" altLang="en-US"/>
              <a:t>事実</a:t>
            </a:r>
            <a:r>
              <a:rPr lang="en-US" altLang="ja-JP"/>
              <a:t>7</a:t>
            </a:r>
          </a:p>
        </p:txBody>
      </p:sp>
      <p:sp>
        <p:nvSpPr>
          <p:cNvPr id="99331" name="Rectangle 3">
            <a:extLst>
              <a:ext uri="{FF2B5EF4-FFF2-40B4-BE49-F238E27FC236}">
                <a16:creationId xmlns:a16="http://schemas.microsoft.com/office/drawing/2014/main" id="{B0B59083-B981-F045-8384-E966FD0406BD}"/>
              </a:ext>
            </a:extLst>
          </p:cNvPr>
          <p:cNvSpPr>
            <a:spLocks noGrp="1" noChangeArrowheads="1"/>
          </p:cNvSpPr>
          <p:nvPr>
            <p:ph idx="1"/>
          </p:nvPr>
        </p:nvSpPr>
        <p:spPr/>
        <p:txBody>
          <a:bodyPr/>
          <a:lstStyle/>
          <a:p>
            <a:r>
              <a:rPr lang="ja-JP" altLang="en-US"/>
              <a:t>輸出企業の数は最も重要である。</a:t>
            </a:r>
          </a:p>
          <a:p>
            <a:pPr lvl="1"/>
            <a:r>
              <a:rPr lang="ja-JP" altLang="en-US"/>
              <a:t>輸出企業数の変化が、</a:t>
            </a:r>
            <a:r>
              <a:rPr lang="en-US" altLang="ja-JP"/>
              <a:t>2</a:t>
            </a:r>
            <a:r>
              <a:rPr lang="ja-JP" altLang="en-US"/>
              <a:t>国間貿易への貿易障壁の負の影響や輸入国の規模の正の影響の多くを負っている。</a:t>
            </a:r>
          </a:p>
          <a:p>
            <a:pPr lvl="1"/>
            <a:r>
              <a:rPr lang="ja-JP" altLang="en-US"/>
              <a:t>輸出企業数の増加は、輸出国の規模の正の影響の大部分を負っている。</a:t>
            </a:r>
          </a:p>
        </p:txBody>
      </p:sp>
      <p:sp>
        <p:nvSpPr>
          <p:cNvPr id="4" name="スライド番号プレースホルダー 5">
            <a:extLst>
              <a:ext uri="{FF2B5EF4-FFF2-40B4-BE49-F238E27FC236}">
                <a16:creationId xmlns:a16="http://schemas.microsoft.com/office/drawing/2014/main" id="{833FEF58-50BC-9C42-8A60-123F7F2E3075}"/>
              </a:ext>
            </a:extLst>
          </p:cNvPr>
          <p:cNvSpPr>
            <a:spLocks noGrp="1"/>
          </p:cNvSpPr>
          <p:nvPr>
            <p:ph type="sldNum" sz="quarter" idx="12"/>
          </p:nvPr>
        </p:nvSpPr>
        <p:spPr/>
        <p:txBody>
          <a:bodyPr/>
          <a:lstStyle/>
          <a:p>
            <a:fld id="{50483C7B-E525-CC40-8C33-EC5E84E7D093}" type="slidenum">
              <a:rPr lang="en-US" altLang="ja-JP"/>
              <a:pPr/>
              <a:t>16</a:t>
            </a:fld>
            <a:endParaRPr lang="en-US" altLang="ja-JP"/>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ー 3">
            <a:extLst>
              <a:ext uri="{FF2B5EF4-FFF2-40B4-BE49-F238E27FC236}">
                <a16:creationId xmlns:a16="http://schemas.microsoft.com/office/drawing/2014/main" id="{86657C9D-ACB9-6248-8030-3E83C9E6053A}"/>
              </a:ext>
            </a:extLst>
          </p:cNvPr>
          <p:cNvSpPr>
            <a:spLocks noGrp="1"/>
          </p:cNvSpPr>
          <p:nvPr>
            <p:ph type="sldNum" sz="quarter" idx="12"/>
          </p:nvPr>
        </p:nvSpPr>
        <p:spPr/>
        <p:txBody>
          <a:bodyPr/>
          <a:lstStyle/>
          <a:p>
            <a:fld id="{87189555-7166-8244-97EB-244D5275393E}" type="slidenum">
              <a:rPr lang="en-US" altLang="ja-JP"/>
              <a:pPr/>
              <a:t>17</a:t>
            </a:fld>
            <a:endParaRPr lang="en-US" altLang="ja-JP"/>
          </a:p>
        </p:txBody>
      </p:sp>
      <p:pic>
        <p:nvPicPr>
          <p:cNvPr id="100356" name="Picture 4">
            <a:extLst>
              <a:ext uri="{FF2B5EF4-FFF2-40B4-BE49-F238E27FC236}">
                <a16:creationId xmlns:a16="http://schemas.microsoft.com/office/drawing/2014/main" id="{E8C995A8-FF7B-9649-B4FA-63CBFCC704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8667750" cy="608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7" name="Rectangle 5">
            <a:extLst>
              <a:ext uri="{FF2B5EF4-FFF2-40B4-BE49-F238E27FC236}">
                <a16:creationId xmlns:a16="http://schemas.microsoft.com/office/drawing/2014/main" id="{480EBC95-971E-D049-8188-D8649192D354}"/>
              </a:ext>
            </a:extLst>
          </p:cNvPr>
          <p:cNvSpPr>
            <a:spLocks noChangeArrowheads="1"/>
          </p:cNvSpPr>
          <p:nvPr/>
        </p:nvSpPr>
        <p:spPr bwMode="auto">
          <a:xfrm>
            <a:off x="3733800" y="990600"/>
            <a:ext cx="1447800" cy="533400"/>
          </a:xfrm>
          <a:prstGeom prst="rect">
            <a:avLst/>
          </a:prstGeom>
          <a:solidFill>
            <a:schemeClr val="bg1"/>
          </a:solidFill>
          <a:ln w="9525">
            <a:solidFill>
              <a:schemeClr val="tx1"/>
            </a:solidFill>
            <a:miter lim="800000"/>
            <a:headEnd/>
            <a:tailEnd/>
          </a:ln>
          <a:effectLst/>
        </p:spPr>
        <p:txBody>
          <a:bodyPr wrap="none" anchor="ctr"/>
          <a:lstStyle/>
          <a:p>
            <a:pPr algn="ctr"/>
            <a:r>
              <a:rPr lang="ja-JP" altLang="en-US" sz="2000" b="1">
                <a:effectLst>
                  <a:outerShdw blurRad="38100" dist="38100" dir="2700000" algn="tl">
                    <a:srgbClr val="000000"/>
                  </a:outerShdw>
                </a:effectLst>
              </a:rPr>
              <a:t>輸出企業数</a:t>
            </a:r>
          </a:p>
        </p:txBody>
      </p:sp>
      <p:sp>
        <p:nvSpPr>
          <p:cNvPr id="100358" name="Line 6">
            <a:extLst>
              <a:ext uri="{FF2B5EF4-FFF2-40B4-BE49-F238E27FC236}">
                <a16:creationId xmlns:a16="http://schemas.microsoft.com/office/drawing/2014/main" id="{0CB3AFE0-9CE1-EA41-A5C4-7CF335751C53}"/>
              </a:ext>
            </a:extLst>
          </p:cNvPr>
          <p:cNvSpPr>
            <a:spLocks noChangeShapeType="1"/>
          </p:cNvSpPr>
          <p:nvPr/>
        </p:nvSpPr>
        <p:spPr bwMode="auto">
          <a:xfrm flipH="1">
            <a:off x="3429000" y="1524000"/>
            <a:ext cx="381000" cy="457200"/>
          </a:xfrm>
          <a:prstGeom prst="line">
            <a:avLst/>
          </a:prstGeom>
          <a:noFill/>
          <a:ln w="571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0359" name="Rectangle 7">
            <a:extLst>
              <a:ext uri="{FF2B5EF4-FFF2-40B4-BE49-F238E27FC236}">
                <a16:creationId xmlns:a16="http://schemas.microsoft.com/office/drawing/2014/main" id="{15E5BFBA-A55E-D246-B404-2EA47CA2CE69}"/>
              </a:ext>
            </a:extLst>
          </p:cNvPr>
          <p:cNvSpPr>
            <a:spLocks noChangeArrowheads="1"/>
          </p:cNvSpPr>
          <p:nvPr/>
        </p:nvSpPr>
        <p:spPr bwMode="auto">
          <a:xfrm>
            <a:off x="2209800" y="4343400"/>
            <a:ext cx="1371600" cy="457200"/>
          </a:xfrm>
          <a:prstGeom prst="rect">
            <a:avLst/>
          </a:prstGeom>
          <a:solidFill>
            <a:schemeClr val="bg1"/>
          </a:solidFill>
          <a:ln w="9525">
            <a:solidFill>
              <a:schemeClr val="tx1"/>
            </a:solidFill>
            <a:miter lim="800000"/>
            <a:headEnd/>
            <a:tailEnd/>
          </a:ln>
          <a:effectLst/>
        </p:spPr>
        <p:txBody>
          <a:bodyPr wrap="none" anchor="ctr"/>
          <a:lstStyle/>
          <a:p>
            <a:pPr algn="ctr"/>
            <a:r>
              <a:rPr lang="ja-JP" altLang="en-US" b="1"/>
              <a:t>輸出国</a:t>
            </a:r>
            <a:r>
              <a:rPr lang="en-US" altLang="ja-JP" b="1"/>
              <a:t>GDP</a:t>
            </a:r>
          </a:p>
        </p:txBody>
      </p:sp>
      <p:sp>
        <p:nvSpPr>
          <p:cNvPr id="100360" name="Rectangle 8">
            <a:extLst>
              <a:ext uri="{FF2B5EF4-FFF2-40B4-BE49-F238E27FC236}">
                <a16:creationId xmlns:a16="http://schemas.microsoft.com/office/drawing/2014/main" id="{E27F382C-7CD4-E34E-8D4B-62CC8B1B012F}"/>
              </a:ext>
            </a:extLst>
          </p:cNvPr>
          <p:cNvSpPr>
            <a:spLocks noChangeArrowheads="1"/>
          </p:cNvSpPr>
          <p:nvPr/>
        </p:nvSpPr>
        <p:spPr bwMode="auto">
          <a:xfrm>
            <a:off x="4495800" y="4343400"/>
            <a:ext cx="1371600" cy="457200"/>
          </a:xfrm>
          <a:prstGeom prst="rect">
            <a:avLst/>
          </a:prstGeom>
          <a:solidFill>
            <a:schemeClr val="bg1"/>
          </a:solidFill>
          <a:ln w="9525">
            <a:solidFill>
              <a:schemeClr val="tx1"/>
            </a:solidFill>
            <a:miter lim="800000"/>
            <a:headEnd/>
            <a:tailEnd/>
          </a:ln>
          <a:effectLst/>
        </p:spPr>
        <p:txBody>
          <a:bodyPr wrap="none" anchor="ctr"/>
          <a:lstStyle/>
          <a:p>
            <a:pPr algn="ctr"/>
            <a:r>
              <a:rPr lang="ja-JP" altLang="en-US" b="1"/>
              <a:t>輸入国</a:t>
            </a:r>
            <a:r>
              <a:rPr lang="en-US" altLang="ja-JP" b="1"/>
              <a:t>GDP</a:t>
            </a:r>
          </a:p>
        </p:txBody>
      </p:sp>
      <p:sp>
        <p:nvSpPr>
          <p:cNvPr id="100361" name="Rectangle 9">
            <a:extLst>
              <a:ext uri="{FF2B5EF4-FFF2-40B4-BE49-F238E27FC236}">
                <a16:creationId xmlns:a16="http://schemas.microsoft.com/office/drawing/2014/main" id="{32AEAA3B-CB9E-1D41-8F8E-3687920F9B15}"/>
              </a:ext>
            </a:extLst>
          </p:cNvPr>
          <p:cNvSpPr>
            <a:spLocks noChangeArrowheads="1"/>
          </p:cNvSpPr>
          <p:nvPr/>
        </p:nvSpPr>
        <p:spPr bwMode="auto">
          <a:xfrm>
            <a:off x="6781800" y="2895600"/>
            <a:ext cx="1371600" cy="457200"/>
          </a:xfrm>
          <a:prstGeom prst="rect">
            <a:avLst/>
          </a:prstGeom>
          <a:solidFill>
            <a:schemeClr val="bg1"/>
          </a:solidFill>
          <a:ln w="9525">
            <a:solidFill>
              <a:schemeClr val="tx1"/>
            </a:solidFill>
            <a:miter lim="800000"/>
            <a:headEnd/>
            <a:tailEnd/>
          </a:ln>
          <a:effectLst/>
        </p:spPr>
        <p:txBody>
          <a:bodyPr wrap="none" anchor="ctr"/>
          <a:lstStyle/>
          <a:p>
            <a:pPr algn="ctr"/>
            <a:r>
              <a:rPr lang="ja-JP" altLang="en-US" b="1"/>
              <a:t>距離</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7CF0EA7F-AF34-CC43-B011-59533909B259}"/>
              </a:ext>
            </a:extLst>
          </p:cNvPr>
          <p:cNvSpPr>
            <a:spLocks noGrp="1" noChangeArrowheads="1"/>
          </p:cNvSpPr>
          <p:nvPr>
            <p:ph type="title"/>
          </p:nvPr>
        </p:nvSpPr>
        <p:spPr/>
        <p:txBody>
          <a:bodyPr/>
          <a:lstStyle/>
          <a:p>
            <a:r>
              <a:rPr lang="ja-JP" altLang="en-US"/>
              <a:t>事実</a:t>
            </a:r>
            <a:r>
              <a:rPr lang="en-US" altLang="ja-JP"/>
              <a:t>8</a:t>
            </a:r>
          </a:p>
        </p:txBody>
      </p:sp>
      <p:sp>
        <p:nvSpPr>
          <p:cNvPr id="101379" name="Rectangle 3">
            <a:extLst>
              <a:ext uri="{FF2B5EF4-FFF2-40B4-BE49-F238E27FC236}">
                <a16:creationId xmlns:a16="http://schemas.microsoft.com/office/drawing/2014/main" id="{9E3E7138-9EF3-CB42-953A-95C1BBFEADB7}"/>
              </a:ext>
            </a:extLst>
          </p:cNvPr>
          <p:cNvSpPr>
            <a:spLocks noGrp="1" noChangeArrowheads="1"/>
          </p:cNvSpPr>
          <p:nvPr>
            <p:ph idx="1"/>
          </p:nvPr>
        </p:nvSpPr>
        <p:spPr/>
        <p:txBody>
          <a:bodyPr/>
          <a:lstStyle/>
          <a:p>
            <a:r>
              <a:rPr lang="ja-JP" altLang="en-US"/>
              <a:t>輸出製品の数も重要である。</a:t>
            </a:r>
          </a:p>
          <a:p>
            <a:pPr lvl="1"/>
            <a:r>
              <a:rPr lang="ja-JP" altLang="en-US"/>
              <a:t>大国にはより多くの輸出企業があり、より多くの製品が輸出されている。そのため輸出企業の</a:t>
            </a:r>
            <a:r>
              <a:rPr lang="en-US" altLang="ja-JP"/>
              <a:t>1</a:t>
            </a:r>
            <a:r>
              <a:rPr lang="ja-JP" altLang="en-US"/>
              <a:t>製品当たりの平均輸出量は小さい。</a:t>
            </a:r>
          </a:p>
          <a:p>
            <a:pPr lvl="1"/>
            <a:r>
              <a:rPr lang="en-US" altLang="ja-JP"/>
              <a:t>2</a:t>
            </a:r>
            <a:r>
              <a:rPr lang="ja-JP" altLang="en-US"/>
              <a:t>国間の貿易障壁の増加は、国の規模の輸出企業と輸出製品の数への正の影響を減らす。同時に、 国の規模の</a:t>
            </a:r>
            <a:r>
              <a:rPr lang="en-US" altLang="ja-JP"/>
              <a:t>1</a:t>
            </a:r>
            <a:r>
              <a:rPr lang="ja-JP" altLang="en-US"/>
              <a:t>製品当たりの平均輸出量への負の影響を減らす。</a:t>
            </a:r>
          </a:p>
        </p:txBody>
      </p:sp>
      <p:sp>
        <p:nvSpPr>
          <p:cNvPr id="4" name="スライド番号プレースホルダー 5">
            <a:extLst>
              <a:ext uri="{FF2B5EF4-FFF2-40B4-BE49-F238E27FC236}">
                <a16:creationId xmlns:a16="http://schemas.microsoft.com/office/drawing/2014/main" id="{B2E3D8E4-DD83-7040-A83B-B74A4ACAFE3A}"/>
              </a:ext>
            </a:extLst>
          </p:cNvPr>
          <p:cNvSpPr>
            <a:spLocks noGrp="1"/>
          </p:cNvSpPr>
          <p:nvPr>
            <p:ph type="sldNum" sz="quarter" idx="12"/>
          </p:nvPr>
        </p:nvSpPr>
        <p:spPr/>
        <p:txBody>
          <a:bodyPr/>
          <a:lstStyle/>
          <a:p>
            <a:fld id="{677DEE99-48F1-8644-9B49-6F2DA717BF77}" type="slidenum">
              <a:rPr lang="en-US" altLang="ja-JP"/>
              <a:pPr/>
              <a:t>18</a:t>
            </a:fld>
            <a:endParaRPr lang="en-US" altLang="ja-JP"/>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ECBCB52C-4427-4A43-B6FD-AD0D1945C629}"/>
              </a:ext>
            </a:extLst>
          </p:cNvPr>
          <p:cNvSpPr>
            <a:spLocks noGrp="1" noChangeArrowheads="1"/>
          </p:cNvSpPr>
          <p:nvPr>
            <p:ph type="title"/>
          </p:nvPr>
        </p:nvSpPr>
        <p:spPr/>
        <p:txBody>
          <a:bodyPr/>
          <a:lstStyle/>
          <a:p>
            <a:r>
              <a:rPr lang="ja-JP" altLang="en-US"/>
              <a:t>事実</a:t>
            </a:r>
            <a:r>
              <a:rPr lang="en-US" altLang="ja-JP"/>
              <a:t>9</a:t>
            </a:r>
          </a:p>
        </p:txBody>
      </p:sp>
      <p:sp>
        <p:nvSpPr>
          <p:cNvPr id="103427" name="Rectangle 3">
            <a:extLst>
              <a:ext uri="{FF2B5EF4-FFF2-40B4-BE49-F238E27FC236}">
                <a16:creationId xmlns:a16="http://schemas.microsoft.com/office/drawing/2014/main" id="{15AC9873-21AD-6544-BC12-1FDA459D3EE4}"/>
              </a:ext>
            </a:extLst>
          </p:cNvPr>
          <p:cNvSpPr>
            <a:spLocks noGrp="1" noChangeArrowheads="1"/>
          </p:cNvSpPr>
          <p:nvPr>
            <p:ph idx="1"/>
          </p:nvPr>
        </p:nvSpPr>
        <p:spPr/>
        <p:txBody>
          <a:bodyPr/>
          <a:lstStyle/>
          <a:p>
            <a:r>
              <a:rPr lang="ja-JP" altLang="en-US"/>
              <a:t>企業の製品毎の平均輸出量は、それほど重要ではない。</a:t>
            </a:r>
          </a:p>
          <a:p>
            <a:pPr lvl="1"/>
            <a:r>
              <a:rPr lang="ja-JP" altLang="en-US"/>
              <a:t>輸出企業・輸出製品の数の変化が、貿易障壁の負の影響や国の規模の正の影響の大部分を負っている。</a:t>
            </a:r>
          </a:p>
        </p:txBody>
      </p:sp>
      <p:sp>
        <p:nvSpPr>
          <p:cNvPr id="4" name="スライド番号プレースホルダー 5">
            <a:extLst>
              <a:ext uri="{FF2B5EF4-FFF2-40B4-BE49-F238E27FC236}">
                <a16:creationId xmlns:a16="http://schemas.microsoft.com/office/drawing/2014/main" id="{77013873-CEAB-3146-9A4B-18A5A4FC4D63}"/>
              </a:ext>
            </a:extLst>
          </p:cNvPr>
          <p:cNvSpPr>
            <a:spLocks noGrp="1"/>
          </p:cNvSpPr>
          <p:nvPr>
            <p:ph type="sldNum" sz="quarter" idx="12"/>
          </p:nvPr>
        </p:nvSpPr>
        <p:spPr/>
        <p:txBody>
          <a:bodyPr/>
          <a:lstStyle/>
          <a:p>
            <a:fld id="{37593888-E932-BB4E-B440-9A40A863F05D}" type="slidenum">
              <a:rPr lang="en-US" altLang="ja-JP"/>
              <a:pPr/>
              <a:t>19</a:t>
            </a:fld>
            <a:endParaRPr lang="en-US" altLang="ja-JP"/>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B4973548-BF80-7B46-8FF7-3C91389E3252}"/>
              </a:ext>
            </a:extLst>
          </p:cNvPr>
          <p:cNvSpPr>
            <a:spLocks noGrp="1" noChangeArrowheads="1"/>
          </p:cNvSpPr>
          <p:nvPr>
            <p:ph type="title"/>
          </p:nvPr>
        </p:nvSpPr>
        <p:spPr/>
        <p:txBody>
          <a:bodyPr/>
          <a:lstStyle/>
          <a:p>
            <a:r>
              <a:rPr lang="en-US" altLang="ja-JP">
                <a:effectLst/>
              </a:rPr>
              <a:t>EFIM </a:t>
            </a:r>
            <a:r>
              <a:rPr lang="en-US" altLang="ja-JP"/>
              <a:t>(</a:t>
            </a:r>
            <a:r>
              <a:rPr lang="ja-JP" altLang="en-US"/>
              <a:t>欧州企業と国際市場</a:t>
            </a:r>
            <a:r>
              <a:rPr lang="en-US" altLang="ja-JP"/>
              <a:t>)</a:t>
            </a:r>
          </a:p>
        </p:txBody>
      </p:sp>
      <p:sp>
        <p:nvSpPr>
          <p:cNvPr id="57347" name="Rectangle 3">
            <a:extLst>
              <a:ext uri="{FF2B5EF4-FFF2-40B4-BE49-F238E27FC236}">
                <a16:creationId xmlns:a16="http://schemas.microsoft.com/office/drawing/2014/main" id="{BB0D543E-9DAD-F040-88BC-F4DE90761A03}"/>
              </a:ext>
            </a:extLst>
          </p:cNvPr>
          <p:cNvSpPr>
            <a:spLocks noGrp="1" noChangeArrowheads="1"/>
          </p:cNvSpPr>
          <p:nvPr>
            <p:ph idx="1"/>
          </p:nvPr>
        </p:nvSpPr>
        <p:spPr/>
        <p:txBody>
          <a:bodyPr/>
          <a:lstStyle/>
          <a:p>
            <a:pPr>
              <a:buFont typeface="Wingdings" pitchFamily="2" charset="2"/>
              <a:buNone/>
            </a:pPr>
            <a:r>
              <a:rPr lang="en-US" altLang="ja-JP"/>
              <a:t>European Firms and International Markets (EFIM)</a:t>
            </a:r>
          </a:p>
          <a:p>
            <a:r>
              <a:rPr lang="en-US" altLang="ja-JP"/>
              <a:t>Bruegel(G. Ottaviano )</a:t>
            </a:r>
            <a:r>
              <a:rPr lang="ja-JP" altLang="en-US"/>
              <a:t>と</a:t>
            </a:r>
            <a:r>
              <a:rPr lang="en-US" altLang="ja-JP"/>
              <a:t>CEPR(T. Mayer )</a:t>
            </a:r>
            <a:r>
              <a:rPr lang="ja-JP" altLang="en-US"/>
              <a:t>が主導する研究ネットワーク</a:t>
            </a:r>
          </a:p>
          <a:p>
            <a:r>
              <a:rPr lang="en-US" altLang="ja-JP"/>
              <a:t>2006</a:t>
            </a:r>
            <a:r>
              <a:rPr lang="ja-JP" altLang="en-US"/>
              <a:t>年に開始。</a:t>
            </a:r>
            <a:r>
              <a:rPr lang="en-US" altLang="ja-JP"/>
              <a:t>2</a:t>
            </a:r>
            <a:r>
              <a:rPr lang="ja-JP" altLang="en-US"/>
              <a:t>年</a:t>
            </a:r>
            <a:r>
              <a:rPr lang="en-US" altLang="ja-JP"/>
              <a:t>+α</a:t>
            </a:r>
            <a:r>
              <a:rPr lang="ja-JP" altLang="en-US"/>
              <a:t>の期間。</a:t>
            </a:r>
          </a:p>
          <a:p>
            <a:r>
              <a:rPr lang="en-US" altLang="ja-JP"/>
              <a:t>2007</a:t>
            </a:r>
            <a:r>
              <a:rPr lang="ja-JP" altLang="en-US"/>
              <a:t>年にカンファレンス開催。</a:t>
            </a:r>
          </a:p>
          <a:p>
            <a:r>
              <a:rPr lang="en-US" altLang="ja-JP"/>
              <a:t>8</a:t>
            </a:r>
            <a:r>
              <a:rPr lang="ja-JP" altLang="en-US"/>
              <a:t>つの</a:t>
            </a:r>
            <a:r>
              <a:rPr lang="en-US" altLang="ja-JP"/>
              <a:t>EU</a:t>
            </a:r>
            <a:r>
              <a:rPr lang="ja-JP" altLang="en-US"/>
              <a:t>諸国の研究所が関わる。</a:t>
            </a:r>
          </a:p>
        </p:txBody>
      </p:sp>
      <p:sp>
        <p:nvSpPr>
          <p:cNvPr id="4" name="スライド番号プレースホルダー 5">
            <a:extLst>
              <a:ext uri="{FF2B5EF4-FFF2-40B4-BE49-F238E27FC236}">
                <a16:creationId xmlns:a16="http://schemas.microsoft.com/office/drawing/2014/main" id="{84EF6613-532E-1041-B628-E5822DEADC5A}"/>
              </a:ext>
            </a:extLst>
          </p:cNvPr>
          <p:cNvSpPr>
            <a:spLocks noGrp="1"/>
          </p:cNvSpPr>
          <p:nvPr>
            <p:ph type="sldNum" sz="quarter" idx="12"/>
          </p:nvPr>
        </p:nvSpPr>
        <p:spPr/>
        <p:txBody>
          <a:bodyPr/>
          <a:lstStyle/>
          <a:p>
            <a:fld id="{58715225-A994-6E47-8A99-95FF9DA1251A}" type="slidenum">
              <a:rPr lang="en-US" altLang="ja-JP"/>
              <a:pPr/>
              <a:t>2</a:t>
            </a:fld>
            <a:endParaRPr lang="en-US" altLang="ja-JP"/>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スライド番号プレースホルダー 3">
            <a:extLst>
              <a:ext uri="{FF2B5EF4-FFF2-40B4-BE49-F238E27FC236}">
                <a16:creationId xmlns:a16="http://schemas.microsoft.com/office/drawing/2014/main" id="{E6B6701F-A568-3143-8875-DF46019EA442}"/>
              </a:ext>
            </a:extLst>
          </p:cNvPr>
          <p:cNvSpPr>
            <a:spLocks noGrp="1"/>
          </p:cNvSpPr>
          <p:nvPr>
            <p:ph type="sldNum" sz="quarter" idx="12"/>
          </p:nvPr>
        </p:nvSpPr>
        <p:spPr/>
        <p:txBody>
          <a:bodyPr/>
          <a:lstStyle/>
          <a:p>
            <a:fld id="{CEFA2BE7-F7E3-4649-9515-27D626C8391F}" type="slidenum">
              <a:rPr lang="en-US" altLang="ja-JP"/>
              <a:pPr/>
              <a:t>20</a:t>
            </a:fld>
            <a:endParaRPr lang="en-US" altLang="ja-JP"/>
          </a:p>
        </p:txBody>
      </p:sp>
      <p:pic>
        <p:nvPicPr>
          <p:cNvPr id="102404" name="Picture 4">
            <a:extLst>
              <a:ext uri="{FF2B5EF4-FFF2-40B4-BE49-F238E27FC236}">
                <a16:creationId xmlns:a16="http://schemas.microsoft.com/office/drawing/2014/main" id="{F09641B9-59A5-5C49-A200-E089CEF3A8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33400"/>
            <a:ext cx="8108950" cy="580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05" name="Rectangle 5">
            <a:extLst>
              <a:ext uri="{FF2B5EF4-FFF2-40B4-BE49-F238E27FC236}">
                <a16:creationId xmlns:a16="http://schemas.microsoft.com/office/drawing/2014/main" id="{DACFD4E6-73F0-1941-A147-3CC893ADF4F2}"/>
              </a:ext>
            </a:extLst>
          </p:cNvPr>
          <p:cNvSpPr>
            <a:spLocks noChangeArrowheads="1"/>
          </p:cNvSpPr>
          <p:nvPr/>
        </p:nvSpPr>
        <p:spPr bwMode="auto">
          <a:xfrm>
            <a:off x="3810000" y="4572000"/>
            <a:ext cx="2667000" cy="457200"/>
          </a:xfrm>
          <a:prstGeom prst="rect">
            <a:avLst/>
          </a:prstGeom>
          <a:solidFill>
            <a:schemeClr val="bg1"/>
          </a:solidFill>
          <a:ln w="9525">
            <a:solidFill>
              <a:schemeClr val="tx1"/>
            </a:solidFill>
            <a:miter lim="800000"/>
            <a:headEnd/>
            <a:tailEnd/>
          </a:ln>
          <a:effectLst/>
        </p:spPr>
        <p:txBody>
          <a:bodyPr wrap="none" anchor="ctr"/>
          <a:lstStyle/>
          <a:p>
            <a:pPr algn="ctr"/>
            <a:r>
              <a:rPr lang="ja-JP" altLang="en-US" sz="2000" b="1">
                <a:effectLst>
                  <a:outerShdw blurRad="38100" dist="38100" dir="2700000" algn="tl">
                    <a:srgbClr val="000000"/>
                  </a:outerShdw>
                </a:effectLst>
              </a:rPr>
              <a:t>製品毎の平均輸出量</a:t>
            </a:r>
          </a:p>
        </p:txBody>
      </p:sp>
      <p:sp>
        <p:nvSpPr>
          <p:cNvPr id="102406" name="Line 6">
            <a:extLst>
              <a:ext uri="{FF2B5EF4-FFF2-40B4-BE49-F238E27FC236}">
                <a16:creationId xmlns:a16="http://schemas.microsoft.com/office/drawing/2014/main" id="{34079ECC-3312-BC4D-B172-658DE3C58D45}"/>
              </a:ext>
            </a:extLst>
          </p:cNvPr>
          <p:cNvSpPr>
            <a:spLocks noChangeShapeType="1"/>
          </p:cNvSpPr>
          <p:nvPr/>
        </p:nvSpPr>
        <p:spPr bwMode="auto">
          <a:xfrm flipH="1" flipV="1">
            <a:off x="3429000" y="4191000"/>
            <a:ext cx="609600" cy="381000"/>
          </a:xfrm>
          <a:prstGeom prst="line">
            <a:avLst/>
          </a:prstGeom>
          <a:noFill/>
          <a:ln w="7620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407" name="Rectangle 7">
            <a:extLst>
              <a:ext uri="{FF2B5EF4-FFF2-40B4-BE49-F238E27FC236}">
                <a16:creationId xmlns:a16="http://schemas.microsoft.com/office/drawing/2014/main" id="{5AAAC16A-752B-CB46-AAA2-2D3205F2ADB8}"/>
              </a:ext>
            </a:extLst>
          </p:cNvPr>
          <p:cNvSpPr>
            <a:spLocks noChangeArrowheads="1"/>
          </p:cNvSpPr>
          <p:nvPr/>
        </p:nvSpPr>
        <p:spPr bwMode="auto">
          <a:xfrm>
            <a:off x="4038600" y="1828800"/>
            <a:ext cx="1447800" cy="533400"/>
          </a:xfrm>
          <a:prstGeom prst="rect">
            <a:avLst/>
          </a:prstGeom>
          <a:solidFill>
            <a:schemeClr val="bg1"/>
          </a:solidFill>
          <a:ln w="9525">
            <a:solidFill>
              <a:schemeClr val="tx1"/>
            </a:solidFill>
            <a:miter lim="800000"/>
            <a:headEnd/>
            <a:tailEnd/>
          </a:ln>
          <a:effectLst/>
        </p:spPr>
        <p:txBody>
          <a:bodyPr wrap="none" anchor="ctr"/>
          <a:lstStyle/>
          <a:p>
            <a:pPr algn="ctr"/>
            <a:r>
              <a:rPr lang="ja-JP" altLang="en-US" sz="2000" b="1">
                <a:effectLst>
                  <a:outerShdw blurRad="38100" dist="38100" dir="2700000" algn="tl">
                    <a:srgbClr val="000000"/>
                  </a:outerShdw>
                </a:effectLst>
              </a:rPr>
              <a:t>輸出企業数</a:t>
            </a:r>
          </a:p>
        </p:txBody>
      </p:sp>
      <p:sp>
        <p:nvSpPr>
          <p:cNvPr id="102408" name="Line 8">
            <a:extLst>
              <a:ext uri="{FF2B5EF4-FFF2-40B4-BE49-F238E27FC236}">
                <a16:creationId xmlns:a16="http://schemas.microsoft.com/office/drawing/2014/main" id="{F0C60184-5727-FF44-B23C-C50307482B30}"/>
              </a:ext>
            </a:extLst>
          </p:cNvPr>
          <p:cNvSpPr>
            <a:spLocks noChangeShapeType="1"/>
          </p:cNvSpPr>
          <p:nvPr/>
        </p:nvSpPr>
        <p:spPr bwMode="auto">
          <a:xfrm flipH="1">
            <a:off x="3429000" y="2209800"/>
            <a:ext cx="609600" cy="838200"/>
          </a:xfrm>
          <a:prstGeom prst="line">
            <a:avLst/>
          </a:prstGeom>
          <a:noFill/>
          <a:ln w="571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409" name="Rectangle 9">
            <a:extLst>
              <a:ext uri="{FF2B5EF4-FFF2-40B4-BE49-F238E27FC236}">
                <a16:creationId xmlns:a16="http://schemas.microsoft.com/office/drawing/2014/main" id="{675BC112-3C71-FF4B-B86C-D1C127321BE1}"/>
              </a:ext>
            </a:extLst>
          </p:cNvPr>
          <p:cNvSpPr>
            <a:spLocks noChangeArrowheads="1"/>
          </p:cNvSpPr>
          <p:nvPr/>
        </p:nvSpPr>
        <p:spPr bwMode="auto">
          <a:xfrm>
            <a:off x="3810000" y="1143000"/>
            <a:ext cx="1828800" cy="457200"/>
          </a:xfrm>
          <a:prstGeom prst="rect">
            <a:avLst/>
          </a:prstGeom>
          <a:solidFill>
            <a:schemeClr val="bg1"/>
          </a:solidFill>
          <a:ln w="9525">
            <a:solidFill>
              <a:schemeClr val="tx1"/>
            </a:solidFill>
            <a:miter lim="800000"/>
            <a:headEnd/>
            <a:tailEnd/>
          </a:ln>
          <a:effectLst/>
        </p:spPr>
        <p:txBody>
          <a:bodyPr wrap="none" anchor="ctr"/>
          <a:lstStyle/>
          <a:p>
            <a:pPr algn="ctr"/>
            <a:r>
              <a:rPr lang="ja-JP" altLang="en-US" sz="2000" b="1">
                <a:effectLst>
                  <a:outerShdw blurRad="38100" dist="38100" dir="2700000" algn="tl">
                    <a:srgbClr val="000000"/>
                  </a:outerShdw>
                </a:effectLst>
              </a:rPr>
              <a:t>輸出製品の数</a:t>
            </a:r>
          </a:p>
        </p:txBody>
      </p:sp>
      <p:sp>
        <p:nvSpPr>
          <p:cNvPr id="102410" name="Line 10">
            <a:extLst>
              <a:ext uri="{FF2B5EF4-FFF2-40B4-BE49-F238E27FC236}">
                <a16:creationId xmlns:a16="http://schemas.microsoft.com/office/drawing/2014/main" id="{B246D5BA-ED0A-1743-B3B3-3E5BD02F66D2}"/>
              </a:ext>
            </a:extLst>
          </p:cNvPr>
          <p:cNvSpPr>
            <a:spLocks noChangeShapeType="1"/>
          </p:cNvSpPr>
          <p:nvPr/>
        </p:nvSpPr>
        <p:spPr bwMode="auto">
          <a:xfrm flipH="1">
            <a:off x="3429000" y="1447800"/>
            <a:ext cx="381000" cy="457200"/>
          </a:xfrm>
          <a:prstGeom prst="line">
            <a:avLst/>
          </a:prstGeom>
          <a:noFill/>
          <a:ln w="571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2411" name="Rectangle 11">
            <a:extLst>
              <a:ext uri="{FF2B5EF4-FFF2-40B4-BE49-F238E27FC236}">
                <a16:creationId xmlns:a16="http://schemas.microsoft.com/office/drawing/2014/main" id="{D9AEC938-B50C-6346-9D93-681C0DBF988F}"/>
              </a:ext>
            </a:extLst>
          </p:cNvPr>
          <p:cNvSpPr>
            <a:spLocks noChangeArrowheads="1"/>
          </p:cNvSpPr>
          <p:nvPr/>
        </p:nvSpPr>
        <p:spPr bwMode="auto">
          <a:xfrm>
            <a:off x="2209800" y="4648200"/>
            <a:ext cx="1371600" cy="457200"/>
          </a:xfrm>
          <a:prstGeom prst="rect">
            <a:avLst/>
          </a:prstGeom>
          <a:solidFill>
            <a:schemeClr val="bg1"/>
          </a:solidFill>
          <a:ln w="9525">
            <a:solidFill>
              <a:schemeClr val="tx1"/>
            </a:solidFill>
            <a:miter lim="800000"/>
            <a:headEnd/>
            <a:tailEnd/>
          </a:ln>
          <a:effectLst/>
        </p:spPr>
        <p:txBody>
          <a:bodyPr wrap="none" anchor="ctr"/>
          <a:lstStyle/>
          <a:p>
            <a:pPr algn="ctr"/>
            <a:r>
              <a:rPr lang="ja-JP" altLang="en-US" b="1"/>
              <a:t>輸出国</a:t>
            </a:r>
            <a:r>
              <a:rPr lang="en-US" altLang="ja-JP" b="1"/>
              <a:t>GDP</a:t>
            </a:r>
          </a:p>
        </p:txBody>
      </p:sp>
      <p:sp>
        <p:nvSpPr>
          <p:cNvPr id="102412" name="Rectangle 12">
            <a:extLst>
              <a:ext uri="{FF2B5EF4-FFF2-40B4-BE49-F238E27FC236}">
                <a16:creationId xmlns:a16="http://schemas.microsoft.com/office/drawing/2014/main" id="{A89F7141-365D-774B-8A29-761EE2C67D0B}"/>
              </a:ext>
            </a:extLst>
          </p:cNvPr>
          <p:cNvSpPr>
            <a:spLocks noChangeArrowheads="1"/>
          </p:cNvSpPr>
          <p:nvPr/>
        </p:nvSpPr>
        <p:spPr bwMode="auto">
          <a:xfrm>
            <a:off x="4495800" y="4038600"/>
            <a:ext cx="1371600" cy="457200"/>
          </a:xfrm>
          <a:prstGeom prst="rect">
            <a:avLst/>
          </a:prstGeom>
          <a:solidFill>
            <a:schemeClr val="bg1"/>
          </a:solidFill>
          <a:ln w="9525">
            <a:solidFill>
              <a:schemeClr val="tx1"/>
            </a:solidFill>
            <a:miter lim="800000"/>
            <a:headEnd/>
            <a:tailEnd/>
          </a:ln>
          <a:effectLst/>
        </p:spPr>
        <p:txBody>
          <a:bodyPr wrap="none" anchor="ctr"/>
          <a:lstStyle/>
          <a:p>
            <a:pPr algn="ctr"/>
            <a:r>
              <a:rPr lang="ja-JP" altLang="en-US" b="1"/>
              <a:t>輸入国</a:t>
            </a:r>
            <a:r>
              <a:rPr lang="en-US" altLang="ja-JP" b="1"/>
              <a:t>GDP</a:t>
            </a:r>
          </a:p>
        </p:txBody>
      </p:sp>
      <p:sp>
        <p:nvSpPr>
          <p:cNvPr id="102413" name="Rectangle 13">
            <a:extLst>
              <a:ext uri="{FF2B5EF4-FFF2-40B4-BE49-F238E27FC236}">
                <a16:creationId xmlns:a16="http://schemas.microsoft.com/office/drawing/2014/main" id="{227BBBCF-88FE-2E4B-ACCE-193D6EE9E348}"/>
              </a:ext>
            </a:extLst>
          </p:cNvPr>
          <p:cNvSpPr>
            <a:spLocks noChangeArrowheads="1"/>
          </p:cNvSpPr>
          <p:nvPr/>
        </p:nvSpPr>
        <p:spPr bwMode="auto">
          <a:xfrm>
            <a:off x="6629400" y="2590800"/>
            <a:ext cx="1371600" cy="457200"/>
          </a:xfrm>
          <a:prstGeom prst="rect">
            <a:avLst/>
          </a:prstGeom>
          <a:solidFill>
            <a:schemeClr val="bg1"/>
          </a:solidFill>
          <a:ln w="9525">
            <a:solidFill>
              <a:schemeClr val="tx1"/>
            </a:solidFill>
            <a:miter lim="800000"/>
            <a:headEnd/>
            <a:tailEnd/>
          </a:ln>
          <a:effectLst/>
        </p:spPr>
        <p:txBody>
          <a:bodyPr wrap="none" anchor="ctr"/>
          <a:lstStyle/>
          <a:p>
            <a:pPr algn="ctr"/>
            <a:r>
              <a:rPr lang="ja-JP" altLang="en-US" b="1"/>
              <a:t>距離</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E487E3E1-093F-B840-ABEA-A3608B65E39E}"/>
              </a:ext>
            </a:extLst>
          </p:cNvPr>
          <p:cNvSpPr>
            <a:spLocks noGrp="1" noChangeArrowheads="1"/>
          </p:cNvSpPr>
          <p:nvPr>
            <p:ph type="title"/>
          </p:nvPr>
        </p:nvSpPr>
        <p:spPr/>
        <p:txBody>
          <a:bodyPr/>
          <a:lstStyle/>
          <a:p>
            <a:r>
              <a:rPr lang="ja-JP" altLang="en-US"/>
              <a:t>事実</a:t>
            </a:r>
            <a:r>
              <a:rPr lang="en-US" altLang="ja-JP"/>
              <a:t>10</a:t>
            </a:r>
          </a:p>
        </p:txBody>
      </p:sp>
      <p:sp>
        <p:nvSpPr>
          <p:cNvPr id="104451" name="Rectangle 3">
            <a:extLst>
              <a:ext uri="{FF2B5EF4-FFF2-40B4-BE49-F238E27FC236}">
                <a16:creationId xmlns:a16="http://schemas.microsoft.com/office/drawing/2014/main" id="{4A339E70-EA4A-224E-BC29-BEF43CBCBAF0}"/>
              </a:ext>
            </a:extLst>
          </p:cNvPr>
          <p:cNvSpPr>
            <a:spLocks noGrp="1" noChangeArrowheads="1"/>
          </p:cNvSpPr>
          <p:nvPr>
            <p:ph idx="1"/>
          </p:nvPr>
        </p:nvSpPr>
        <p:spPr/>
        <p:txBody>
          <a:bodyPr/>
          <a:lstStyle/>
          <a:p>
            <a:r>
              <a:rPr lang="ja-JP" altLang="en-US"/>
              <a:t>価格と数量は重力に抗する。</a:t>
            </a:r>
          </a:p>
          <a:p>
            <a:pPr lvl="1"/>
            <a:r>
              <a:rPr lang="ja-JP" altLang="en-US"/>
              <a:t>企業による平均的な輸出数量は、大国において小さい。</a:t>
            </a:r>
          </a:p>
          <a:p>
            <a:pPr lvl="1"/>
            <a:r>
              <a:rPr lang="ja-JP" altLang="en-US"/>
              <a:t>製品毎の平均輸出価格は、大国において大きい。</a:t>
            </a:r>
          </a:p>
          <a:p>
            <a:pPr lvl="1"/>
            <a:r>
              <a:rPr lang="ja-JP" altLang="en-US"/>
              <a:t>貿易障壁の削減によって、その両方の低下がもたらされる。</a:t>
            </a:r>
          </a:p>
          <a:p>
            <a:pPr lvl="1"/>
            <a:endParaRPr lang="ja-JP" altLang="en-US"/>
          </a:p>
          <a:p>
            <a:pPr lvl="1">
              <a:buFont typeface="Wingdings" pitchFamily="2" charset="2"/>
              <a:buNone/>
            </a:pPr>
            <a:r>
              <a:rPr lang="en-US" altLang="ja-JP"/>
              <a:t>Fig. 15</a:t>
            </a:r>
          </a:p>
        </p:txBody>
      </p:sp>
      <p:sp>
        <p:nvSpPr>
          <p:cNvPr id="4" name="スライド番号プレースホルダー 5">
            <a:extLst>
              <a:ext uri="{FF2B5EF4-FFF2-40B4-BE49-F238E27FC236}">
                <a16:creationId xmlns:a16="http://schemas.microsoft.com/office/drawing/2014/main" id="{C07B117F-D8F8-F74F-8B68-BC0058AB2BE3}"/>
              </a:ext>
            </a:extLst>
          </p:cNvPr>
          <p:cNvSpPr>
            <a:spLocks noGrp="1"/>
          </p:cNvSpPr>
          <p:nvPr>
            <p:ph type="sldNum" sz="quarter" idx="12"/>
          </p:nvPr>
        </p:nvSpPr>
        <p:spPr/>
        <p:txBody>
          <a:bodyPr/>
          <a:lstStyle/>
          <a:p>
            <a:fld id="{829E75B6-459F-7243-B6AF-6FAF42672801}" type="slidenum">
              <a:rPr lang="en-US" altLang="ja-JP"/>
              <a:pPr/>
              <a:t>21</a:t>
            </a:fld>
            <a:endParaRPr lang="en-US" altLang="ja-JP"/>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2B96081D-E659-744D-82B8-578087534D38}"/>
              </a:ext>
            </a:extLst>
          </p:cNvPr>
          <p:cNvSpPr>
            <a:spLocks noGrp="1" noChangeArrowheads="1"/>
          </p:cNvSpPr>
          <p:nvPr>
            <p:ph type="title"/>
          </p:nvPr>
        </p:nvSpPr>
        <p:spPr/>
        <p:txBody>
          <a:bodyPr/>
          <a:lstStyle/>
          <a:p>
            <a:r>
              <a:rPr lang="ja-JP" altLang="en-US"/>
              <a:t>事実</a:t>
            </a:r>
            <a:r>
              <a:rPr lang="en-US" altLang="ja-JP"/>
              <a:t>11</a:t>
            </a:r>
          </a:p>
        </p:txBody>
      </p:sp>
      <p:sp>
        <p:nvSpPr>
          <p:cNvPr id="105475" name="Rectangle 3">
            <a:extLst>
              <a:ext uri="{FF2B5EF4-FFF2-40B4-BE49-F238E27FC236}">
                <a16:creationId xmlns:a16="http://schemas.microsoft.com/office/drawing/2014/main" id="{B473021C-7EA7-8648-BADA-32121C925FAC}"/>
              </a:ext>
            </a:extLst>
          </p:cNvPr>
          <p:cNvSpPr>
            <a:spLocks noGrp="1" noChangeArrowheads="1"/>
          </p:cNvSpPr>
          <p:nvPr>
            <p:ph idx="1"/>
          </p:nvPr>
        </p:nvSpPr>
        <p:spPr/>
        <p:txBody>
          <a:bodyPr/>
          <a:lstStyle/>
          <a:p>
            <a:r>
              <a:rPr lang="ja-JP" altLang="en-US"/>
              <a:t>歴史的経緯や共通言語は重要である。</a:t>
            </a:r>
          </a:p>
          <a:p>
            <a:pPr lvl="1"/>
            <a:r>
              <a:rPr lang="ja-JP" altLang="en-US"/>
              <a:t>旧植民地関係のような歴史的経緯や共通言語は、輸出を促進し、効率性の劣る企業にも輸出を容易にする。</a:t>
            </a:r>
          </a:p>
        </p:txBody>
      </p:sp>
      <p:sp>
        <p:nvSpPr>
          <p:cNvPr id="4" name="スライド番号プレースホルダー 5">
            <a:extLst>
              <a:ext uri="{FF2B5EF4-FFF2-40B4-BE49-F238E27FC236}">
                <a16:creationId xmlns:a16="http://schemas.microsoft.com/office/drawing/2014/main" id="{844D81EA-E5C7-6A46-88FA-0717E1F9AD04}"/>
              </a:ext>
            </a:extLst>
          </p:cNvPr>
          <p:cNvSpPr>
            <a:spLocks noGrp="1"/>
          </p:cNvSpPr>
          <p:nvPr>
            <p:ph type="sldNum" sz="quarter" idx="12"/>
          </p:nvPr>
        </p:nvSpPr>
        <p:spPr/>
        <p:txBody>
          <a:bodyPr/>
          <a:lstStyle/>
          <a:p>
            <a:fld id="{B2533445-F63F-9F49-8BD9-D5C91BA42258}" type="slidenum">
              <a:rPr lang="en-US" altLang="ja-JP"/>
              <a:pPr/>
              <a:t>22</a:t>
            </a:fld>
            <a:endParaRPr lang="en-US" altLang="ja-JP"/>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スライド番号プレースホルダー 3">
            <a:extLst>
              <a:ext uri="{FF2B5EF4-FFF2-40B4-BE49-F238E27FC236}">
                <a16:creationId xmlns:a16="http://schemas.microsoft.com/office/drawing/2014/main" id="{99E24162-82B0-394A-B27F-7568512F6BA1}"/>
              </a:ext>
            </a:extLst>
          </p:cNvPr>
          <p:cNvSpPr>
            <a:spLocks noGrp="1"/>
          </p:cNvSpPr>
          <p:nvPr>
            <p:ph type="sldNum" sz="quarter" idx="12"/>
          </p:nvPr>
        </p:nvSpPr>
        <p:spPr/>
        <p:txBody>
          <a:bodyPr/>
          <a:lstStyle/>
          <a:p>
            <a:fld id="{8F060AF6-EAAE-2740-B937-8CA4E5EC1801}" type="slidenum">
              <a:rPr lang="en-US" altLang="ja-JP"/>
              <a:pPr/>
              <a:t>23</a:t>
            </a:fld>
            <a:endParaRPr lang="en-US" altLang="ja-JP"/>
          </a:p>
        </p:txBody>
      </p:sp>
      <p:pic>
        <p:nvPicPr>
          <p:cNvPr id="106500" name="Picture 4">
            <a:extLst>
              <a:ext uri="{FF2B5EF4-FFF2-40B4-BE49-F238E27FC236}">
                <a16:creationId xmlns:a16="http://schemas.microsoft.com/office/drawing/2014/main" id="{FD291924-77FA-8846-AA5A-990D70170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1000"/>
            <a:ext cx="8515350" cy="586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501" name="Rectangle 5">
            <a:extLst>
              <a:ext uri="{FF2B5EF4-FFF2-40B4-BE49-F238E27FC236}">
                <a16:creationId xmlns:a16="http://schemas.microsoft.com/office/drawing/2014/main" id="{D567568C-BF51-4D45-9A4F-BECA01781926}"/>
              </a:ext>
            </a:extLst>
          </p:cNvPr>
          <p:cNvSpPr>
            <a:spLocks noChangeArrowheads="1"/>
          </p:cNvSpPr>
          <p:nvPr/>
        </p:nvSpPr>
        <p:spPr bwMode="auto">
          <a:xfrm>
            <a:off x="3124200" y="2667000"/>
            <a:ext cx="1447800" cy="457200"/>
          </a:xfrm>
          <a:prstGeom prst="rect">
            <a:avLst/>
          </a:prstGeom>
          <a:solidFill>
            <a:schemeClr val="bg1"/>
          </a:solidFill>
          <a:ln w="9525">
            <a:solidFill>
              <a:schemeClr val="tx1"/>
            </a:solidFill>
            <a:miter lim="800000"/>
            <a:headEnd/>
            <a:tailEnd/>
          </a:ln>
          <a:effectLst/>
        </p:spPr>
        <p:txBody>
          <a:bodyPr wrap="none" anchor="ctr"/>
          <a:lstStyle/>
          <a:p>
            <a:pPr algn="ctr"/>
            <a:r>
              <a:rPr lang="ja-JP" altLang="en-US" b="1"/>
              <a:t>仏語使用国</a:t>
            </a:r>
          </a:p>
        </p:txBody>
      </p:sp>
      <p:sp>
        <p:nvSpPr>
          <p:cNvPr id="106502" name="Rectangle 6">
            <a:extLst>
              <a:ext uri="{FF2B5EF4-FFF2-40B4-BE49-F238E27FC236}">
                <a16:creationId xmlns:a16="http://schemas.microsoft.com/office/drawing/2014/main" id="{C7CD0DC8-8DC4-1D45-BC94-33A4F314D7B9}"/>
              </a:ext>
            </a:extLst>
          </p:cNvPr>
          <p:cNvSpPr>
            <a:spLocks noChangeArrowheads="1"/>
          </p:cNvSpPr>
          <p:nvPr/>
        </p:nvSpPr>
        <p:spPr bwMode="auto">
          <a:xfrm>
            <a:off x="3908425" y="3246438"/>
            <a:ext cx="1327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b="1"/>
              <a:t>仏語使用国</a:t>
            </a:r>
          </a:p>
        </p:txBody>
      </p:sp>
      <p:sp>
        <p:nvSpPr>
          <p:cNvPr id="106503" name="Rectangle 7">
            <a:extLst>
              <a:ext uri="{FF2B5EF4-FFF2-40B4-BE49-F238E27FC236}">
                <a16:creationId xmlns:a16="http://schemas.microsoft.com/office/drawing/2014/main" id="{3AF57D42-70ED-204D-8928-510A61892B96}"/>
              </a:ext>
            </a:extLst>
          </p:cNvPr>
          <p:cNvSpPr>
            <a:spLocks noChangeArrowheads="1"/>
          </p:cNvSpPr>
          <p:nvPr/>
        </p:nvSpPr>
        <p:spPr bwMode="auto">
          <a:xfrm>
            <a:off x="2438400" y="2133600"/>
            <a:ext cx="1447800" cy="457200"/>
          </a:xfrm>
          <a:prstGeom prst="rect">
            <a:avLst/>
          </a:prstGeom>
          <a:solidFill>
            <a:schemeClr val="bg1"/>
          </a:solidFill>
          <a:ln w="9525">
            <a:solidFill>
              <a:schemeClr val="tx1"/>
            </a:solidFill>
            <a:miter lim="800000"/>
            <a:headEnd/>
            <a:tailEnd/>
          </a:ln>
          <a:effectLst/>
        </p:spPr>
        <p:txBody>
          <a:bodyPr wrap="none" anchor="ctr"/>
          <a:lstStyle/>
          <a:p>
            <a:pPr algn="ctr"/>
            <a:r>
              <a:rPr lang="ja-JP" altLang="en-US" b="1"/>
              <a:t>旧植民地国</a:t>
            </a:r>
          </a:p>
        </p:txBody>
      </p:sp>
      <p:sp>
        <p:nvSpPr>
          <p:cNvPr id="106504" name="Rectangle 8">
            <a:extLst>
              <a:ext uri="{FF2B5EF4-FFF2-40B4-BE49-F238E27FC236}">
                <a16:creationId xmlns:a16="http://schemas.microsoft.com/office/drawing/2014/main" id="{35BC64F6-88BF-9846-8189-3F9FEE391AF0}"/>
              </a:ext>
            </a:extLst>
          </p:cNvPr>
          <p:cNvSpPr>
            <a:spLocks noChangeArrowheads="1"/>
          </p:cNvSpPr>
          <p:nvPr/>
        </p:nvSpPr>
        <p:spPr bwMode="auto">
          <a:xfrm>
            <a:off x="4038600" y="3276600"/>
            <a:ext cx="1447800" cy="457200"/>
          </a:xfrm>
          <a:prstGeom prst="rect">
            <a:avLst/>
          </a:prstGeom>
          <a:solidFill>
            <a:schemeClr val="bg1"/>
          </a:solidFill>
          <a:ln w="9525">
            <a:solidFill>
              <a:schemeClr val="tx1"/>
            </a:solidFill>
            <a:miter lim="800000"/>
            <a:headEnd/>
            <a:tailEnd/>
          </a:ln>
          <a:effectLst/>
        </p:spPr>
        <p:txBody>
          <a:bodyPr wrap="none" anchor="ctr"/>
          <a:lstStyle/>
          <a:p>
            <a:pPr algn="ctr"/>
            <a:r>
              <a:rPr lang="ja-JP" altLang="en-US" b="1"/>
              <a:t>その他の国</a:t>
            </a:r>
          </a:p>
        </p:txBody>
      </p:sp>
      <p:sp>
        <p:nvSpPr>
          <p:cNvPr id="106505" name="Rectangle 9">
            <a:extLst>
              <a:ext uri="{FF2B5EF4-FFF2-40B4-BE49-F238E27FC236}">
                <a16:creationId xmlns:a16="http://schemas.microsoft.com/office/drawing/2014/main" id="{91E9FD46-2D18-7044-88B0-9CF7B81829E7}"/>
              </a:ext>
            </a:extLst>
          </p:cNvPr>
          <p:cNvSpPr>
            <a:spLocks noChangeArrowheads="1"/>
          </p:cNvSpPr>
          <p:nvPr/>
        </p:nvSpPr>
        <p:spPr bwMode="auto">
          <a:xfrm>
            <a:off x="6477000" y="5943600"/>
            <a:ext cx="1447800" cy="533400"/>
          </a:xfrm>
          <a:prstGeom prst="rect">
            <a:avLst/>
          </a:prstGeom>
          <a:solidFill>
            <a:schemeClr val="bg1"/>
          </a:solidFill>
          <a:ln w="9525">
            <a:solidFill>
              <a:schemeClr val="tx1"/>
            </a:solidFill>
            <a:miter lim="800000"/>
            <a:headEnd/>
            <a:tailEnd/>
          </a:ln>
          <a:effectLst/>
        </p:spPr>
        <p:txBody>
          <a:bodyPr wrap="none" anchor="ctr"/>
          <a:lstStyle/>
          <a:p>
            <a:pPr algn="ctr"/>
            <a:r>
              <a:rPr lang="en-US" altLang="ja-JP" sz="2000"/>
              <a:t>GDP/</a:t>
            </a:r>
            <a:r>
              <a:rPr lang="ja-JP" altLang="en-US" sz="2000"/>
              <a:t>距離</a:t>
            </a:r>
          </a:p>
        </p:txBody>
      </p:sp>
      <p:sp>
        <p:nvSpPr>
          <p:cNvPr id="106506" name="Rectangle 10">
            <a:extLst>
              <a:ext uri="{FF2B5EF4-FFF2-40B4-BE49-F238E27FC236}">
                <a16:creationId xmlns:a16="http://schemas.microsoft.com/office/drawing/2014/main" id="{AFCA213D-8E7A-9E4F-9FE4-B75749AFC530}"/>
              </a:ext>
            </a:extLst>
          </p:cNvPr>
          <p:cNvSpPr>
            <a:spLocks noChangeArrowheads="1"/>
          </p:cNvSpPr>
          <p:nvPr/>
        </p:nvSpPr>
        <p:spPr bwMode="auto">
          <a:xfrm>
            <a:off x="381000" y="838200"/>
            <a:ext cx="1447800" cy="533400"/>
          </a:xfrm>
          <a:prstGeom prst="rect">
            <a:avLst/>
          </a:prstGeom>
          <a:solidFill>
            <a:schemeClr val="bg1"/>
          </a:solidFill>
          <a:ln w="9525">
            <a:solidFill>
              <a:schemeClr val="tx1"/>
            </a:solidFill>
            <a:miter lim="800000"/>
            <a:headEnd/>
            <a:tailEnd/>
          </a:ln>
          <a:effectLst/>
        </p:spPr>
        <p:txBody>
          <a:bodyPr wrap="none" anchor="ctr"/>
          <a:lstStyle/>
          <a:p>
            <a:pPr algn="ctr"/>
            <a:r>
              <a:rPr lang="ja-JP" altLang="en-US" sz="2000" b="1"/>
              <a:t>輸出企業数</a:t>
            </a:r>
          </a:p>
        </p:txBody>
      </p:sp>
      <p:sp>
        <p:nvSpPr>
          <p:cNvPr id="106507" name="AutoShape 11">
            <a:extLst>
              <a:ext uri="{FF2B5EF4-FFF2-40B4-BE49-F238E27FC236}">
                <a16:creationId xmlns:a16="http://schemas.microsoft.com/office/drawing/2014/main" id="{9C1D2CA8-CA4D-8D40-AD5B-4FCC9F8BD99B}"/>
              </a:ext>
            </a:extLst>
          </p:cNvPr>
          <p:cNvSpPr>
            <a:spLocks noChangeArrowheads="1"/>
          </p:cNvSpPr>
          <p:nvPr/>
        </p:nvSpPr>
        <p:spPr bwMode="auto">
          <a:xfrm>
            <a:off x="8001000" y="5257800"/>
            <a:ext cx="762000" cy="609600"/>
          </a:xfrm>
          <a:prstGeom prst="roundRect">
            <a:avLst>
              <a:gd name="adj" fmla="val 16667"/>
            </a:avLst>
          </a:prstGeom>
          <a:solidFill>
            <a:schemeClr val="bg1"/>
          </a:solidFill>
          <a:ln w="9525">
            <a:solidFill>
              <a:schemeClr val="tx1"/>
            </a:solidFill>
            <a:round/>
            <a:headEnd/>
            <a:tailEnd/>
          </a:ln>
          <a:effectLst/>
        </p:spPr>
        <p:txBody>
          <a:bodyPr wrap="none" anchor="ctr"/>
          <a:lstStyle/>
          <a:p>
            <a:pPr algn="ctr"/>
            <a:r>
              <a:rPr lang="en-US" altLang="ja-JP"/>
              <a:t>GDP</a:t>
            </a:r>
            <a:r>
              <a:rPr lang="ja-JP" altLang="en-US"/>
              <a:t>大</a:t>
            </a:r>
          </a:p>
          <a:p>
            <a:pPr algn="ctr"/>
            <a:r>
              <a:rPr lang="ja-JP" altLang="en-US"/>
              <a:t>近い</a:t>
            </a:r>
          </a:p>
        </p:txBody>
      </p:sp>
      <p:sp>
        <p:nvSpPr>
          <p:cNvPr id="106508" name="AutoShape 12">
            <a:extLst>
              <a:ext uri="{FF2B5EF4-FFF2-40B4-BE49-F238E27FC236}">
                <a16:creationId xmlns:a16="http://schemas.microsoft.com/office/drawing/2014/main" id="{63021E3E-BEE0-0C4B-933C-2A15B8C8AC5D}"/>
              </a:ext>
            </a:extLst>
          </p:cNvPr>
          <p:cNvSpPr>
            <a:spLocks noChangeArrowheads="1"/>
          </p:cNvSpPr>
          <p:nvPr/>
        </p:nvSpPr>
        <p:spPr bwMode="auto">
          <a:xfrm>
            <a:off x="609600" y="5105400"/>
            <a:ext cx="762000" cy="609600"/>
          </a:xfrm>
          <a:prstGeom prst="roundRect">
            <a:avLst>
              <a:gd name="adj" fmla="val 16667"/>
            </a:avLst>
          </a:prstGeom>
          <a:solidFill>
            <a:schemeClr val="bg1"/>
          </a:solidFill>
          <a:ln w="9525">
            <a:solidFill>
              <a:schemeClr val="tx1"/>
            </a:solidFill>
            <a:round/>
            <a:headEnd/>
            <a:tailEnd/>
          </a:ln>
          <a:effectLst/>
        </p:spPr>
        <p:txBody>
          <a:bodyPr wrap="none" anchor="ctr"/>
          <a:lstStyle/>
          <a:p>
            <a:pPr algn="ctr"/>
            <a:r>
              <a:rPr lang="en-US" altLang="ja-JP"/>
              <a:t>GDP</a:t>
            </a:r>
            <a:r>
              <a:rPr lang="ja-JP" altLang="en-US"/>
              <a:t>小</a:t>
            </a:r>
          </a:p>
          <a:p>
            <a:pPr algn="ctr"/>
            <a:r>
              <a:rPr lang="ja-JP" altLang="en-US"/>
              <a:t>遠い</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6C03EC08-9E88-2748-B518-4E131D402A1B}"/>
              </a:ext>
            </a:extLst>
          </p:cNvPr>
          <p:cNvSpPr>
            <a:spLocks noGrp="1" noChangeArrowheads="1"/>
          </p:cNvSpPr>
          <p:nvPr>
            <p:ph type="title"/>
          </p:nvPr>
        </p:nvSpPr>
        <p:spPr/>
        <p:txBody>
          <a:bodyPr/>
          <a:lstStyle/>
          <a:p>
            <a:r>
              <a:rPr lang="ja-JP" altLang="en-US"/>
              <a:t>事実</a:t>
            </a:r>
            <a:r>
              <a:rPr lang="en-US" altLang="ja-JP"/>
              <a:t>12</a:t>
            </a:r>
          </a:p>
        </p:txBody>
      </p:sp>
      <p:sp>
        <p:nvSpPr>
          <p:cNvPr id="107523" name="Rectangle 3">
            <a:extLst>
              <a:ext uri="{FF2B5EF4-FFF2-40B4-BE49-F238E27FC236}">
                <a16:creationId xmlns:a16="http://schemas.microsoft.com/office/drawing/2014/main" id="{563C7EFD-3BCE-2844-844D-6B06D84D67AB}"/>
              </a:ext>
            </a:extLst>
          </p:cNvPr>
          <p:cNvSpPr>
            <a:spLocks noGrp="1" noChangeArrowheads="1"/>
          </p:cNvSpPr>
          <p:nvPr>
            <p:ph idx="1"/>
          </p:nvPr>
        </p:nvSpPr>
        <p:spPr/>
        <p:txBody>
          <a:bodyPr/>
          <a:lstStyle/>
          <a:p>
            <a:r>
              <a:rPr lang="ja-JP" altLang="en-US"/>
              <a:t>海外子会社数は重要である。</a:t>
            </a:r>
          </a:p>
          <a:p>
            <a:pPr lvl="1"/>
            <a:r>
              <a:rPr lang="ja-JP" altLang="en-US"/>
              <a:t>大国や貿易障壁が低い国は、より多国籍企業活動を引き付ける。</a:t>
            </a:r>
          </a:p>
          <a:p>
            <a:pPr lvl="2"/>
            <a:r>
              <a:rPr lang="ja-JP" altLang="en-US"/>
              <a:t>この傾向は、子会社あたりの売上においてよりも、海外子会社数において明瞭である。</a:t>
            </a:r>
          </a:p>
        </p:txBody>
      </p:sp>
      <p:sp>
        <p:nvSpPr>
          <p:cNvPr id="4" name="スライド番号プレースホルダー 5">
            <a:extLst>
              <a:ext uri="{FF2B5EF4-FFF2-40B4-BE49-F238E27FC236}">
                <a16:creationId xmlns:a16="http://schemas.microsoft.com/office/drawing/2014/main" id="{06C4EA0C-F17F-DD4E-942E-68EADA299CB4}"/>
              </a:ext>
            </a:extLst>
          </p:cNvPr>
          <p:cNvSpPr>
            <a:spLocks noGrp="1"/>
          </p:cNvSpPr>
          <p:nvPr>
            <p:ph type="sldNum" sz="quarter" idx="12"/>
          </p:nvPr>
        </p:nvSpPr>
        <p:spPr/>
        <p:txBody>
          <a:bodyPr/>
          <a:lstStyle/>
          <a:p>
            <a:fld id="{3D9071E6-F3C6-154F-BF12-92244CDBF103}" type="slidenum">
              <a:rPr lang="en-US" altLang="ja-JP"/>
              <a:pPr/>
              <a:t>24</a:t>
            </a:fld>
            <a:endParaRPr lang="en-US" altLang="ja-JP"/>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スライド番号プレースホルダー 3">
            <a:extLst>
              <a:ext uri="{FF2B5EF4-FFF2-40B4-BE49-F238E27FC236}">
                <a16:creationId xmlns:a16="http://schemas.microsoft.com/office/drawing/2014/main" id="{FC28734D-5D8D-8E4F-801E-7BD7FD04C136}"/>
              </a:ext>
            </a:extLst>
          </p:cNvPr>
          <p:cNvSpPr>
            <a:spLocks noGrp="1"/>
          </p:cNvSpPr>
          <p:nvPr>
            <p:ph type="sldNum" sz="quarter" idx="12"/>
          </p:nvPr>
        </p:nvSpPr>
        <p:spPr/>
        <p:txBody>
          <a:bodyPr/>
          <a:lstStyle/>
          <a:p>
            <a:fld id="{DEA37E7D-986E-6249-9BD6-697DA513FEB2}" type="slidenum">
              <a:rPr lang="en-US" altLang="ja-JP"/>
              <a:pPr/>
              <a:t>25</a:t>
            </a:fld>
            <a:endParaRPr lang="en-US" altLang="ja-JP"/>
          </a:p>
        </p:txBody>
      </p:sp>
      <p:pic>
        <p:nvPicPr>
          <p:cNvPr id="108548" name="Picture 4">
            <a:extLst>
              <a:ext uri="{FF2B5EF4-FFF2-40B4-BE49-F238E27FC236}">
                <a16:creationId xmlns:a16="http://schemas.microsoft.com/office/drawing/2014/main" id="{09615463-5C34-6448-904D-A6AA681E80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52600"/>
            <a:ext cx="6891338" cy="3417888"/>
          </a:xfrm>
          <a:prstGeom prst="rect">
            <a:avLst/>
          </a:prstGeom>
          <a:solidFill>
            <a:schemeClr val="bg1"/>
          </a:solidFill>
          <a:ln>
            <a:noFill/>
          </a:ln>
          <a:effectLst/>
        </p:spPr>
      </p:pic>
      <p:pic>
        <p:nvPicPr>
          <p:cNvPr id="108549" name="Picture 5">
            <a:extLst>
              <a:ext uri="{FF2B5EF4-FFF2-40B4-BE49-F238E27FC236}">
                <a16:creationId xmlns:a16="http://schemas.microsoft.com/office/drawing/2014/main" id="{E639B66C-0873-3341-A89D-21C179051B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5181600"/>
            <a:ext cx="4251325"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8550" name="Text Box 6">
            <a:extLst>
              <a:ext uri="{FF2B5EF4-FFF2-40B4-BE49-F238E27FC236}">
                <a16:creationId xmlns:a16="http://schemas.microsoft.com/office/drawing/2014/main" id="{BA754239-EC25-B94B-91E8-0518A81B1FC2}"/>
              </a:ext>
            </a:extLst>
          </p:cNvPr>
          <p:cNvSpPr txBox="1">
            <a:spLocks noChangeArrowheads="1"/>
          </p:cNvSpPr>
          <p:nvPr/>
        </p:nvSpPr>
        <p:spPr bwMode="auto">
          <a:xfrm>
            <a:off x="2574925" y="6116638"/>
            <a:ext cx="2670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ja-JP" altLang="en-US" sz="2400"/>
              <a:t>ノルウェーのケース</a:t>
            </a:r>
          </a:p>
        </p:txBody>
      </p:sp>
      <p:sp>
        <p:nvSpPr>
          <p:cNvPr id="108551" name="Rectangle 7">
            <a:extLst>
              <a:ext uri="{FF2B5EF4-FFF2-40B4-BE49-F238E27FC236}">
                <a16:creationId xmlns:a16="http://schemas.microsoft.com/office/drawing/2014/main" id="{3D6DB96F-D154-2146-8A3B-96BC5DE30AE7}"/>
              </a:ext>
            </a:extLst>
          </p:cNvPr>
          <p:cNvSpPr>
            <a:spLocks noChangeArrowheads="1"/>
          </p:cNvSpPr>
          <p:nvPr/>
        </p:nvSpPr>
        <p:spPr bwMode="auto">
          <a:xfrm>
            <a:off x="5638800" y="2133600"/>
            <a:ext cx="1295400" cy="533400"/>
          </a:xfrm>
          <a:prstGeom prst="rect">
            <a:avLst/>
          </a:prstGeom>
          <a:solidFill>
            <a:schemeClr val="bg1"/>
          </a:solidFill>
          <a:ln w="9525">
            <a:solidFill>
              <a:schemeClr val="tx1"/>
            </a:solidFill>
            <a:miter lim="800000"/>
            <a:headEnd/>
            <a:tailEnd/>
          </a:ln>
          <a:effectLst/>
        </p:spPr>
        <p:txBody>
          <a:bodyPr wrap="none" anchor="ctr"/>
          <a:lstStyle/>
          <a:p>
            <a:pPr algn="ctr"/>
            <a:r>
              <a:rPr lang="ja-JP" altLang="en-US" sz="2000" b="1"/>
              <a:t>平均売上</a:t>
            </a:r>
          </a:p>
        </p:txBody>
      </p:sp>
      <p:sp>
        <p:nvSpPr>
          <p:cNvPr id="108552" name="Line 8">
            <a:extLst>
              <a:ext uri="{FF2B5EF4-FFF2-40B4-BE49-F238E27FC236}">
                <a16:creationId xmlns:a16="http://schemas.microsoft.com/office/drawing/2014/main" id="{91705045-4F3C-8F4D-B9B8-19240097FA68}"/>
              </a:ext>
            </a:extLst>
          </p:cNvPr>
          <p:cNvSpPr>
            <a:spLocks noChangeShapeType="1"/>
          </p:cNvSpPr>
          <p:nvPr/>
        </p:nvSpPr>
        <p:spPr bwMode="auto">
          <a:xfrm flipH="1">
            <a:off x="5410200" y="2514600"/>
            <a:ext cx="228600" cy="5334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8553" name="Rectangle 9">
            <a:extLst>
              <a:ext uri="{FF2B5EF4-FFF2-40B4-BE49-F238E27FC236}">
                <a16:creationId xmlns:a16="http://schemas.microsoft.com/office/drawing/2014/main" id="{77C633A4-0AD6-3043-8D03-361C69ED6DC7}"/>
              </a:ext>
            </a:extLst>
          </p:cNvPr>
          <p:cNvSpPr>
            <a:spLocks noChangeArrowheads="1"/>
          </p:cNvSpPr>
          <p:nvPr/>
        </p:nvSpPr>
        <p:spPr bwMode="auto">
          <a:xfrm>
            <a:off x="5791200" y="3048000"/>
            <a:ext cx="1295400" cy="533400"/>
          </a:xfrm>
          <a:prstGeom prst="rect">
            <a:avLst/>
          </a:prstGeom>
          <a:solidFill>
            <a:schemeClr val="bg1"/>
          </a:solidFill>
          <a:ln w="9525">
            <a:solidFill>
              <a:schemeClr val="tx1"/>
            </a:solidFill>
            <a:miter lim="800000"/>
            <a:headEnd/>
            <a:tailEnd/>
          </a:ln>
          <a:effectLst/>
        </p:spPr>
        <p:txBody>
          <a:bodyPr wrap="none" anchor="ctr"/>
          <a:lstStyle/>
          <a:p>
            <a:pPr algn="ctr"/>
            <a:r>
              <a:rPr lang="ja-JP" altLang="en-US" sz="2000" b="1"/>
              <a:t>子会社数</a:t>
            </a:r>
          </a:p>
        </p:txBody>
      </p:sp>
      <p:sp>
        <p:nvSpPr>
          <p:cNvPr id="108554" name="Line 10">
            <a:extLst>
              <a:ext uri="{FF2B5EF4-FFF2-40B4-BE49-F238E27FC236}">
                <a16:creationId xmlns:a16="http://schemas.microsoft.com/office/drawing/2014/main" id="{6C00A000-B996-2C41-B91B-68FF629F6E0F}"/>
              </a:ext>
            </a:extLst>
          </p:cNvPr>
          <p:cNvSpPr>
            <a:spLocks noChangeShapeType="1"/>
          </p:cNvSpPr>
          <p:nvPr/>
        </p:nvSpPr>
        <p:spPr bwMode="auto">
          <a:xfrm flipH="1">
            <a:off x="5410200" y="3429000"/>
            <a:ext cx="45720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108555" name="Rectangle 11">
            <a:extLst>
              <a:ext uri="{FF2B5EF4-FFF2-40B4-BE49-F238E27FC236}">
                <a16:creationId xmlns:a16="http://schemas.microsoft.com/office/drawing/2014/main" id="{934E5446-54F8-2440-88CB-13E163F7C9B6}"/>
              </a:ext>
            </a:extLst>
          </p:cNvPr>
          <p:cNvSpPr>
            <a:spLocks noChangeArrowheads="1"/>
          </p:cNvSpPr>
          <p:nvPr/>
        </p:nvSpPr>
        <p:spPr bwMode="auto">
          <a:xfrm>
            <a:off x="4495800" y="4495800"/>
            <a:ext cx="1371600" cy="381000"/>
          </a:xfrm>
          <a:prstGeom prst="rect">
            <a:avLst/>
          </a:prstGeom>
          <a:solidFill>
            <a:schemeClr val="bg1"/>
          </a:solidFill>
          <a:ln w="9525">
            <a:solidFill>
              <a:schemeClr val="tx1"/>
            </a:solidFill>
            <a:miter lim="800000"/>
            <a:headEnd/>
            <a:tailEnd/>
          </a:ln>
          <a:effectLst/>
        </p:spPr>
        <p:txBody>
          <a:bodyPr wrap="none" anchor="ctr"/>
          <a:lstStyle/>
          <a:p>
            <a:pPr algn="ctr"/>
            <a:r>
              <a:rPr lang="ja-JP" altLang="en-US" b="1"/>
              <a:t>受入国</a:t>
            </a:r>
            <a:r>
              <a:rPr lang="en-US" altLang="ja-JP" b="1"/>
              <a:t>GDP</a:t>
            </a:r>
          </a:p>
        </p:txBody>
      </p:sp>
      <p:sp>
        <p:nvSpPr>
          <p:cNvPr id="108556" name="Rectangle 12">
            <a:extLst>
              <a:ext uri="{FF2B5EF4-FFF2-40B4-BE49-F238E27FC236}">
                <a16:creationId xmlns:a16="http://schemas.microsoft.com/office/drawing/2014/main" id="{E02B8210-43C8-BE4D-A618-1485E26F851F}"/>
              </a:ext>
            </a:extLst>
          </p:cNvPr>
          <p:cNvSpPr>
            <a:spLocks noChangeArrowheads="1"/>
          </p:cNvSpPr>
          <p:nvPr/>
        </p:nvSpPr>
        <p:spPr bwMode="auto">
          <a:xfrm>
            <a:off x="6629400" y="3657600"/>
            <a:ext cx="609600" cy="381000"/>
          </a:xfrm>
          <a:prstGeom prst="rect">
            <a:avLst/>
          </a:prstGeom>
          <a:solidFill>
            <a:schemeClr val="bg1"/>
          </a:solidFill>
          <a:ln w="9525">
            <a:solidFill>
              <a:schemeClr val="tx1"/>
            </a:solidFill>
            <a:miter lim="800000"/>
            <a:headEnd/>
            <a:tailEnd/>
          </a:ln>
          <a:effectLst/>
        </p:spPr>
        <p:txBody>
          <a:bodyPr wrap="none" anchor="ctr"/>
          <a:lstStyle/>
          <a:p>
            <a:pPr algn="ctr"/>
            <a:r>
              <a:rPr lang="ja-JP" altLang="en-US" b="1"/>
              <a:t>距離</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BF93E2F2-9909-874D-BB85-308C887EDE3B}"/>
              </a:ext>
            </a:extLst>
          </p:cNvPr>
          <p:cNvSpPr>
            <a:spLocks noGrp="1" noChangeArrowheads="1"/>
          </p:cNvSpPr>
          <p:nvPr>
            <p:ph type="title"/>
          </p:nvPr>
        </p:nvSpPr>
        <p:spPr/>
        <p:txBody>
          <a:bodyPr/>
          <a:lstStyle/>
          <a:p>
            <a:r>
              <a:rPr lang="ja-JP" altLang="en-US"/>
              <a:t>事実</a:t>
            </a:r>
            <a:r>
              <a:rPr lang="en-US" altLang="ja-JP"/>
              <a:t>13</a:t>
            </a:r>
          </a:p>
        </p:txBody>
      </p:sp>
      <p:sp>
        <p:nvSpPr>
          <p:cNvPr id="109571" name="Rectangle 3">
            <a:extLst>
              <a:ext uri="{FF2B5EF4-FFF2-40B4-BE49-F238E27FC236}">
                <a16:creationId xmlns:a16="http://schemas.microsoft.com/office/drawing/2014/main" id="{2D53EA89-995A-974E-967E-F52EBB020F4E}"/>
              </a:ext>
            </a:extLst>
          </p:cNvPr>
          <p:cNvSpPr>
            <a:spLocks noGrp="1" noChangeArrowheads="1"/>
          </p:cNvSpPr>
          <p:nvPr>
            <p:ph idx="1"/>
          </p:nvPr>
        </p:nvSpPr>
        <p:spPr/>
        <p:txBody>
          <a:bodyPr/>
          <a:lstStyle/>
          <a:p>
            <a:pPr>
              <a:lnSpc>
                <a:spcPct val="90000"/>
              </a:lnSpc>
            </a:pPr>
            <a:r>
              <a:rPr lang="ja-JP" altLang="en-US" sz="2800"/>
              <a:t>輸出や</a:t>
            </a:r>
            <a:r>
              <a:rPr lang="en-US" altLang="ja-JP" sz="2800"/>
              <a:t>FDI</a:t>
            </a:r>
            <a:r>
              <a:rPr lang="ja-JP" altLang="en-US" sz="2800"/>
              <a:t>の余地は、産業によって異なる。</a:t>
            </a:r>
          </a:p>
          <a:p>
            <a:pPr lvl="1">
              <a:lnSpc>
                <a:spcPct val="90000"/>
              </a:lnSpc>
            </a:pPr>
            <a:r>
              <a:rPr lang="ja-JP" altLang="en-US" sz="2400"/>
              <a:t>他の産業に比べて、輸出企業数や</a:t>
            </a:r>
            <a:r>
              <a:rPr lang="en-US" altLang="ja-JP" sz="2400"/>
              <a:t>FDI</a:t>
            </a:r>
            <a:r>
              <a:rPr lang="ja-JP" altLang="en-US" sz="2400"/>
              <a:t>実施企業数の調整によりショックに対応しやすい産業がある。</a:t>
            </a:r>
          </a:p>
          <a:p>
            <a:pPr lvl="1">
              <a:lnSpc>
                <a:spcPct val="90000"/>
              </a:lnSpc>
            </a:pPr>
            <a:endParaRPr lang="ja-JP" altLang="en-US" sz="2400"/>
          </a:p>
          <a:p>
            <a:pPr lvl="1">
              <a:lnSpc>
                <a:spcPct val="90000"/>
              </a:lnSpc>
            </a:pPr>
            <a:endParaRPr lang="ja-JP" altLang="en-US" sz="2400"/>
          </a:p>
          <a:p>
            <a:pPr lvl="2">
              <a:lnSpc>
                <a:spcPct val="90000"/>
              </a:lnSpc>
            </a:pPr>
            <a:endParaRPr lang="ja-JP" altLang="en-US" sz="2000"/>
          </a:p>
          <a:p>
            <a:pPr lvl="1">
              <a:lnSpc>
                <a:spcPct val="90000"/>
              </a:lnSpc>
              <a:buFont typeface="Wingdings" pitchFamily="2" charset="2"/>
              <a:buNone/>
            </a:pPr>
            <a:r>
              <a:rPr lang="en-US" altLang="ja-JP" sz="2400"/>
              <a:t>※</a:t>
            </a:r>
            <a:r>
              <a:rPr lang="ja-JP" altLang="en-US" sz="2400"/>
              <a:t>パレートの</a:t>
            </a:r>
            <a:r>
              <a:rPr lang="en-US" altLang="ja-JP" sz="2400"/>
              <a:t>k</a:t>
            </a:r>
            <a:r>
              <a:rPr lang="ja-JP" altLang="en-US" sz="2400"/>
              <a:t>が大きい産業ほど、小規模で非生産的な企業のシェアが大きく、輸出や</a:t>
            </a:r>
            <a:r>
              <a:rPr lang="en-US" altLang="ja-JP" sz="2400"/>
              <a:t>FDI</a:t>
            </a:r>
            <a:r>
              <a:rPr lang="ja-JP" altLang="en-US" sz="2400"/>
              <a:t>の余地が大きい。</a:t>
            </a:r>
            <a:r>
              <a:rPr lang="en-US" altLang="ja-JP" sz="2400"/>
              <a:t>Table. 7</a:t>
            </a:r>
            <a:r>
              <a:rPr lang="ja-JP" altLang="en-US" sz="2400"/>
              <a:t>参照。</a:t>
            </a:r>
          </a:p>
          <a:p>
            <a:pPr lvl="1">
              <a:lnSpc>
                <a:spcPct val="90000"/>
              </a:lnSpc>
              <a:buFont typeface="Wingdings" pitchFamily="2" charset="2"/>
              <a:buNone/>
            </a:pPr>
            <a:r>
              <a:rPr lang="ja-JP" altLang="en-US" sz="2400"/>
              <a:t>例</a:t>
            </a:r>
            <a:r>
              <a:rPr lang="en-US" altLang="ja-JP" sz="2400"/>
              <a:t>)</a:t>
            </a:r>
            <a:r>
              <a:rPr lang="ja-JP" altLang="en-US" sz="2400"/>
              <a:t>伊ではリサイクル産業など、仏では金属製品産業など。</a:t>
            </a:r>
          </a:p>
        </p:txBody>
      </p:sp>
      <p:sp>
        <p:nvSpPr>
          <p:cNvPr id="4" name="スライド番号プレースホルダー 5">
            <a:extLst>
              <a:ext uri="{FF2B5EF4-FFF2-40B4-BE49-F238E27FC236}">
                <a16:creationId xmlns:a16="http://schemas.microsoft.com/office/drawing/2014/main" id="{88AA4A4F-F2A3-3A4F-B7AA-CD8D46DF99AF}"/>
              </a:ext>
            </a:extLst>
          </p:cNvPr>
          <p:cNvSpPr>
            <a:spLocks noGrp="1"/>
          </p:cNvSpPr>
          <p:nvPr>
            <p:ph type="sldNum" sz="quarter" idx="12"/>
          </p:nvPr>
        </p:nvSpPr>
        <p:spPr/>
        <p:txBody>
          <a:bodyPr/>
          <a:lstStyle/>
          <a:p>
            <a:fld id="{DFEE6A7A-CC7A-C741-A00E-5036A8C32421}" type="slidenum">
              <a:rPr lang="en-US" altLang="ja-JP"/>
              <a:pPr/>
              <a:t>26</a:t>
            </a:fld>
            <a:endParaRPr lang="en-US" altLang="ja-JP"/>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FB407736-1AC1-F84E-8DC5-096E28CDAC74}"/>
              </a:ext>
            </a:extLst>
          </p:cNvPr>
          <p:cNvSpPr>
            <a:spLocks noGrp="1" noChangeArrowheads="1"/>
          </p:cNvSpPr>
          <p:nvPr>
            <p:ph type="title"/>
          </p:nvPr>
        </p:nvSpPr>
        <p:spPr/>
        <p:txBody>
          <a:bodyPr/>
          <a:lstStyle/>
          <a:p>
            <a:r>
              <a:rPr lang="ja-JP" altLang="en-US"/>
              <a:t>事実</a:t>
            </a:r>
            <a:r>
              <a:rPr lang="en-US" altLang="ja-JP"/>
              <a:t>14</a:t>
            </a:r>
          </a:p>
        </p:txBody>
      </p:sp>
      <p:sp>
        <p:nvSpPr>
          <p:cNvPr id="111619" name="Rectangle 3">
            <a:extLst>
              <a:ext uri="{FF2B5EF4-FFF2-40B4-BE49-F238E27FC236}">
                <a16:creationId xmlns:a16="http://schemas.microsoft.com/office/drawing/2014/main" id="{ABB466B9-9208-384C-8C46-9692E43E34B1}"/>
              </a:ext>
            </a:extLst>
          </p:cNvPr>
          <p:cNvSpPr>
            <a:spLocks noGrp="1" noChangeArrowheads="1"/>
          </p:cNvSpPr>
          <p:nvPr>
            <p:ph idx="1"/>
          </p:nvPr>
        </p:nvSpPr>
        <p:spPr/>
        <p:txBody>
          <a:bodyPr/>
          <a:lstStyle/>
          <a:p>
            <a:r>
              <a:rPr lang="ja-JP" altLang="en-US"/>
              <a:t>各国のマクロ・レベルでの相対的輸出パフォーマンスは、ミクロ・レベルで測定された相対的生産性と相関している。</a:t>
            </a:r>
          </a:p>
        </p:txBody>
      </p:sp>
      <p:sp>
        <p:nvSpPr>
          <p:cNvPr id="4" name="スライド番号プレースホルダー 5">
            <a:extLst>
              <a:ext uri="{FF2B5EF4-FFF2-40B4-BE49-F238E27FC236}">
                <a16:creationId xmlns:a16="http://schemas.microsoft.com/office/drawing/2014/main" id="{528E8524-0D4D-4640-B403-C5D2C6F4395D}"/>
              </a:ext>
            </a:extLst>
          </p:cNvPr>
          <p:cNvSpPr>
            <a:spLocks noGrp="1"/>
          </p:cNvSpPr>
          <p:nvPr>
            <p:ph type="sldNum" sz="quarter" idx="12"/>
          </p:nvPr>
        </p:nvSpPr>
        <p:spPr/>
        <p:txBody>
          <a:bodyPr/>
          <a:lstStyle/>
          <a:p>
            <a:fld id="{4E00DA56-CD1C-6744-BA9F-2D98D7200C7B}" type="slidenum">
              <a:rPr lang="en-US" altLang="ja-JP"/>
              <a:pPr/>
              <a:t>27</a:t>
            </a:fld>
            <a:endParaRPr lang="en-US" altLang="ja-JP"/>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3">
            <a:extLst>
              <a:ext uri="{FF2B5EF4-FFF2-40B4-BE49-F238E27FC236}">
                <a16:creationId xmlns:a16="http://schemas.microsoft.com/office/drawing/2014/main" id="{C055F3F9-6D22-6F47-A7DD-92BD73E4AE6B}"/>
              </a:ext>
            </a:extLst>
          </p:cNvPr>
          <p:cNvSpPr>
            <a:spLocks noGrp="1"/>
          </p:cNvSpPr>
          <p:nvPr>
            <p:ph type="sldNum" sz="quarter" idx="12"/>
          </p:nvPr>
        </p:nvSpPr>
        <p:spPr/>
        <p:txBody>
          <a:bodyPr/>
          <a:lstStyle/>
          <a:p>
            <a:fld id="{EBDA14A9-7DA2-F04E-8C95-7EC4B7A547E8}" type="slidenum">
              <a:rPr lang="en-US" altLang="ja-JP"/>
              <a:pPr/>
              <a:t>28</a:t>
            </a:fld>
            <a:endParaRPr lang="en-US" altLang="ja-JP"/>
          </a:p>
        </p:txBody>
      </p:sp>
      <p:pic>
        <p:nvPicPr>
          <p:cNvPr id="112644" name="Picture 4">
            <a:extLst>
              <a:ext uri="{FF2B5EF4-FFF2-40B4-BE49-F238E27FC236}">
                <a16:creationId xmlns:a16="http://schemas.microsoft.com/office/drawing/2014/main" id="{329C9DE3-288C-2945-B22D-F950F9B84B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0"/>
            <a:ext cx="8210550" cy="631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45" name="Rectangle 5">
            <a:extLst>
              <a:ext uri="{FF2B5EF4-FFF2-40B4-BE49-F238E27FC236}">
                <a16:creationId xmlns:a16="http://schemas.microsoft.com/office/drawing/2014/main" id="{30255E29-1A19-714F-8B51-A4D40AF365E5}"/>
              </a:ext>
            </a:extLst>
          </p:cNvPr>
          <p:cNvSpPr>
            <a:spLocks noChangeArrowheads="1"/>
          </p:cNvSpPr>
          <p:nvPr/>
        </p:nvSpPr>
        <p:spPr bwMode="auto">
          <a:xfrm>
            <a:off x="6477000" y="5791200"/>
            <a:ext cx="1905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2400" b="1"/>
              <a:t>生産性</a:t>
            </a:r>
          </a:p>
        </p:txBody>
      </p:sp>
      <p:sp>
        <p:nvSpPr>
          <p:cNvPr id="112646" name="Rectangle 6">
            <a:extLst>
              <a:ext uri="{FF2B5EF4-FFF2-40B4-BE49-F238E27FC236}">
                <a16:creationId xmlns:a16="http://schemas.microsoft.com/office/drawing/2014/main" id="{2DA033E8-3C57-2247-9872-822E4BE6B17A}"/>
              </a:ext>
            </a:extLst>
          </p:cNvPr>
          <p:cNvSpPr>
            <a:spLocks noChangeArrowheads="1"/>
          </p:cNvSpPr>
          <p:nvPr/>
        </p:nvSpPr>
        <p:spPr bwMode="auto">
          <a:xfrm>
            <a:off x="5334000" y="5791200"/>
            <a:ext cx="2971800" cy="457200"/>
          </a:xfrm>
          <a:prstGeom prst="rect">
            <a:avLst/>
          </a:prstGeom>
          <a:solidFill>
            <a:schemeClr val="bg1"/>
          </a:solidFill>
          <a:ln w="9525">
            <a:solidFill>
              <a:schemeClr val="tx1"/>
            </a:solidFill>
            <a:miter lim="800000"/>
            <a:headEnd/>
            <a:tailEnd/>
          </a:ln>
          <a:effectLst/>
        </p:spPr>
        <p:txBody>
          <a:bodyPr wrap="none" anchor="ctr"/>
          <a:lstStyle/>
          <a:p>
            <a:pPr algn="ctr"/>
            <a:r>
              <a:rPr lang="ja-JP" altLang="en-US" sz="2400" b="1"/>
              <a:t>ミクロ生産性指標</a:t>
            </a:r>
            <a:r>
              <a:rPr lang="en-US" altLang="ja-JP" sz="2400" b="1"/>
              <a:t>ECA</a:t>
            </a:r>
          </a:p>
        </p:txBody>
      </p:sp>
      <p:sp>
        <p:nvSpPr>
          <p:cNvPr id="112648" name="Rectangle 8">
            <a:extLst>
              <a:ext uri="{FF2B5EF4-FFF2-40B4-BE49-F238E27FC236}">
                <a16:creationId xmlns:a16="http://schemas.microsoft.com/office/drawing/2014/main" id="{F4B351FD-BB69-A44A-8CF4-89204CC11F99}"/>
              </a:ext>
            </a:extLst>
          </p:cNvPr>
          <p:cNvSpPr>
            <a:spLocks noChangeArrowheads="1"/>
          </p:cNvSpPr>
          <p:nvPr/>
        </p:nvSpPr>
        <p:spPr bwMode="auto">
          <a:xfrm>
            <a:off x="533400" y="533400"/>
            <a:ext cx="3200400" cy="533400"/>
          </a:xfrm>
          <a:prstGeom prst="rect">
            <a:avLst/>
          </a:prstGeom>
          <a:solidFill>
            <a:schemeClr val="bg1"/>
          </a:solidFill>
          <a:ln w="9525">
            <a:solidFill>
              <a:schemeClr val="tx1"/>
            </a:solidFill>
            <a:miter lim="800000"/>
            <a:headEnd/>
            <a:tailEnd/>
          </a:ln>
          <a:effectLst/>
        </p:spPr>
        <p:txBody>
          <a:bodyPr wrap="none" anchor="ctr"/>
          <a:lstStyle/>
          <a:p>
            <a:pPr algn="ctr"/>
            <a:r>
              <a:rPr lang="ja-JP" altLang="en-US" sz="2400" b="1"/>
              <a:t>マクロ輸出量指標</a:t>
            </a:r>
            <a:r>
              <a:rPr lang="en-US" altLang="ja-JP" sz="2400" b="1"/>
              <a:t>RCA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6671DEB5-5EB5-1445-A333-9429B2A3D419}"/>
              </a:ext>
            </a:extLst>
          </p:cNvPr>
          <p:cNvSpPr>
            <a:spLocks noGrp="1" noChangeArrowheads="1"/>
          </p:cNvSpPr>
          <p:nvPr>
            <p:ph type="title"/>
          </p:nvPr>
        </p:nvSpPr>
        <p:spPr/>
        <p:txBody>
          <a:bodyPr/>
          <a:lstStyle/>
          <a:p>
            <a:r>
              <a:rPr lang="ja-JP" altLang="en-US"/>
              <a:t>政策含意：提言</a:t>
            </a:r>
            <a:r>
              <a:rPr lang="en-US" altLang="ja-JP"/>
              <a:t>1~6</a:t>
            </a:r>
          </a:p>
        </p:txBody>
      </p:sp>
      <p:sp>
        <p:nvSpPr>
          <p:cNvPr id="113667" name="Rectangle 3">
            <a:extLst>
              <a:ext uri="{FF2B5EF4-FFF2-40B4-BE49-F238E27FC236}">
                <a16:creationId xmlns:a16="http://schemas.microsoft.com/office/drawing/2014/main" id="{48911A73-0A3D-384B-B9A5-6F2724B08F5C}"/>
              </a:ext>
            </a:extLst>
          </p:cNvPr>
          <p:cNvSpPr>
            <a:spLocks noGrp="1" noChangeArrowheads="1"/>
          </p:cNvSpPr>
          <p:nvPr>
            <p:ph idx="1"/>
          </p:nvPr>
        </p:nvSpPr>
        <p:spPr/>
        <p:txBody>
          <a:bodyPr/>
          <a:lstStyle/>
          <a:p>
            <a:pPr marL="609600" indent="-609600">
              <a:buFont typeface="Wingdings" pitchFamily="2" charset="2"/>
              <a:buAutoNum type="arabicPeriod"/>
            </a:pPr>
            <a:r>
              <a:rPr lang="ja-JP" altLang="en-US"/>
              <a:t>産業間競争の促進</a:t>
            </a:r>
          </a:p>
          <a:p>
            <a:pPr marL="609600" indent="-609600">
              <a:buFont typeface="Wingdings" pitchFamily="2" charset="2"/>
              <a:buAutoNum type="arabicPeriod"/>
            </a:pPr>
            <a:r>
              <a:rPr lang="ja-JP" altLang="en-US"/>
              <a:t>輸出企業数・多国籍企業数の増加</a:t>
            </a:r>
          </a:p>
          <a:p>
            <a:pPr marL="609600" indent="-609600">
              <a:buFont typeface="Wingdings" pitchFamily="2" charset="2"/>
              <a:buAutoNum type="arabicPeriod"/>
            </a:pPr>
            <a:r>
              <a:rPr lang="ja-JP" altLang="en-US"/>
              <a:t>既存スーパースター企業に関わらない</a:t>
            </a:r>
          </a:p>
          <a:p>
            <a:pPr marL="609600" indent="-609600">
              <a:buFont typeface="Wingdings" pitchFamily="2" charset="2"/>
              <a:buAutoNum type="arabicPeriod"/>
            </a:pPr>
            <a:r>
              <a:rPr lang="ja-JP" altLang="en-US"/>
              <a:t>将来のスーパースター企業の育成</a:t>
            </a:r>
          </a:p>
          <a:p>
            <a:pPr marL="609600" indent="-609600">
              <a:buFont typeface="Wingdings" pitchFamily="2" charset="2"/>
              <a:buAutoNum type="arabicPeriod"/>
            </a:pPr>
            <a:r>
              <a:rPr lang="ja-JP" altLang="en-US"/>
              <a:t>小さな貿易費用の削減を行う</a:t>
            </a:r>
          </a:p>
          <a:p>
            <a:pPr marL="609600" indent="-609600">
              <a:buFont typeface="Wingdings" pitchFamily="2" charset="2"/>
              <a:buAutoNum type="arabicPeriod"/>
            </a:pPr>
            <a:r>
              <a:rPr lang="ja-JP" altLang="en-US"/>
              <a:t>自国産業の輸出や</a:t>
            </a:r>
            <a:r>
              <a:rPr lang="en-US" altLang="ja-JP"/>
              <a:t>FDI</a:t>
            </a:r>
            <a:r>
              <a:rPr lang="ja-JP" altLang="en-US"/>
              <a:t>の余地を精査する</a:t>
            </a:r>
          </a:p>
        </p:txBody>
      </p:sp>
      <p:sp>
        <p:nvSpPr>
          <p:cNvPr id="4" name="スライド番号プレースホルダー 5">
            <a:extLst>
              <a:ext uri="{FF2B5EF4-FFF2-40B4-BE49-F238E27FC236}">
                <a16:creationId xmlns:a16="http://schemas.microsoft.com/office/drawing/2014/main" id="{703EBFC4-E638-B141-B163-C0EE7C8189F6}"/>
              </a:ext>
            </a:extLst>
          </p:cNvPr>
          <p:cNvSpPr>
            <a:spLocks noGrp="1"/>
          </p:cNvSpPr>
          <p:nvPr>
            <p:ph type="sldNum" sz="quarter" idx="12"/>
          </p:nvPr>
        </p:nvSpPr>
        <p:spPr/>
        <p:txBody>
          <a:bodyPr/>
          <a:lstStyle/>
          <a:p>
            <a:fld id="{82055505-EBF6-9A46-A6BC-3A4B0AF56D50}" type="slidenum">
              <a:rPr lang="en-US" altLang="ja-JP"/>
              <a:pPr/>
              <a:t>29</a:t>
            </a:fld>
            <a:endParaRPr lang="en-US" altLang="ja-JP"/>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400D71FE-7CEB-ED48-B67D-941FA8E4F2F9}"/>
              </a:ext>
            </a:extLst>
          </p:cNvPr>
          <p:cNvSpPr>
            <a:spLocks noGrp="1" noChangeArrowheads="1"/>
          </p:cNvSpPr>
          <p:nvPr>
            <p:ph type="title"/>
          </p:nvPr>
        </p:nvSpPr>
        <p:spPr/>
        <p:txBody>
          <a:bodyPr/>
          <a:lstStyle/>
          <a:p>
            <a:r>
              <a:rPr lang="en-US" altLang="ja-JP"/>
              <a:t>8</a:t>
            </a:r>
            <a:r>
              <a:rPr lang="ja-JP" altLang="en-US"/>
              <a:t>ヵ国の拠点とリーダー</a:t>
            </a:r>
          </a:p>
        </p:txBody>
      </p:sp>
      <p:sp>
        <p:nvSpPr>
          <p:cNvPr id="86019" name="Rectangle 3">
            <a:extLst>
              <a:ext uri="{FF2B5EF4-FFF2-40B4-BE49-F238E27FC236}">
                <a16:creationId xmlns:a16="http://schemas.microsoft.com/office/drawing/2014/main" id="{D64FD745-6D7C-A246-B727-7B8B55BF4F80}"/>
              </a:ext>
            </a:extLst>
          </p:cNvPr>
          <p:cNvSpPr>
            <a:spLocks noGrp="1" noChangeArrowheads="1"/>
          </p:cNvSpPr>
          <p:nvPr>
            <p:ph idx="1"/>
          </p:nvPr>
        </p:nvSpPr>
        <p:spPr>
          <a:xfrm>
            <a:off x="457200" y="1676400"/>
            <a:ext cx="8229600" cy="4876800"/>
          </a:xfrm>
        </p:spPr>
        <p:txBody>
          <a:bodyPr>
            <a:normAutofit lnSpcReduction="10000"/>
          </a:bodyPr>
          <a:lstStyle/>
          <a:p>
            <a:pPr>
              <a:lnSpc>
                <a:spcPct val="80000"/>
              </a:lnSpc>
            </a:pPr>
            <a:r>
              <a:rPr lang="en-US" altLang="ja-JP" sz="2000"/>
              <a:t>CEPII (</a:t>
            </a:r>
            <a:r>
              <a:rPr lang="ja-JP" altLang="en-US" sz="2000"/>
              <a:t>仏</a:t>
            </a:r>
            <a:r>
              <a:rPr lang="en-US" altLang="ja-JP" sz="2000"/>
              <a:t>)</a:t>
            </a:r>
          </a:p>
          <a:p>
            <a:pPr lvl="1">
              <a:lnSpc>
                <a:spcPct val="80000"/>
              </a:lnSpc>
            </a:pPr>
            <a:r>
              <a:rPr lang="en-US" altLang="ja-JP" sz="1800">
                <a:effectLst/>
              </a:rPr>
              <a:t>Lionel Fontagne</a:t>
            </a:r>
            <a:endParaRPr lang="en-US" altLang="ja-JP" sz="1800"/>
          </a:p>
          <a:p>
            <a:pPr>
              <a:lnSpc>
                <a:spcPct val="80000"/>
              </a:lnSpc>
            </a:pPr>
            <a:r>
              <a:rPr lang="en-US" altLang="ja-JP" sz="2000"/>
              <a:t>Hungarian Academy of Sciences (</a:t>
            </a:r>
            <a:r>
              <a:rPr lang="ja-JP" altLang="en-US" sz="2000"/>
              <a:t>ハンガリー</a:t>
            </a:r>
            <a:r>
              <a:rPr lang="en-US" altLang="ja-JP" sz="2000"/>
              <a:t>)</a:t>
            </a:r>
          </a:p>
          <a:p>
            <a:pPr lvl="1">
              <a:lnSpc>
                <a:spcPct val="80000"/>
              </a:lnSpc>
            </a:pPr>
            <a:r>
              <a:rPr lang="en-US" altLang="ja-JP" sz="1800">
                <a:effectLst/>
              </a:rPr>
              <a:t>Laszlo Halpern</a:t>
            </a:r>
            <a:endParaRPr lang="en-US" altLang="ja-JP" sz="1800"/>
          </a:p>
          <a:p>
            <a:pPr>
              <a:lnSpc>
                <a:spcPct val="80000"/>
              </a:lnSpc>
            </a:pPr>
            <a:r>
              <a:rPr lang="en-US" altLang="ja-JP" sz="2000"/>
              <a:t>Milan University of Studies (</a:t>
            </a:r>
            <a:r>
              <a:rPr lang="ja-JP" altLang="en-US" sz="2000"/>
              <a:t>伊</a:t>
            </a:r>
            <a:r>
              <a:rPr lang="en-US" altLang="ja-JP" sz="2000"/>
              <a:t>)</a:t>
            </a:r>
          </a:p>
          <a:p>
            <a:pPr lvl="1">
              <a:lnSpc>
                <a:spcPct val="80000"/>
              </a:lnSpc>
            </a:pPr>
            <a:r>
              <a:rPr lang="en-US" altLang="ja-JP" sz="1800">
                <a:effectLst/>
              </a:rPr>
              <a:t>Giorgio Barba Navaretti</a:t>
            </a:r>
            <a:endParaRPr lang="en-US" altLang="ja-JP" sz="1800"/>
          </a:p>
          <a:p>
            <a:pPr>
              <a:lnSpc>
                <a:spcPct val="80000"/>
              </a:lnSpc>
            </a:pPr>
            <a:r>
              <a:rPr lang="en-US" altLang="ja-JP" sz="2000"/>
              <a:t>GEP at the University of Nottingham (</a:t>
            </a:r>
            <a:r>
              <a:rPr lang="ja-JP" altLang="en-US" sz="2000"/>
              <a:t>英</a:t>
            </a:r>
            <a:r>
              <a:rPr lang="en-US" altLang="ja-JP" sz="2000"/>
              <a:t>)</a:t>
            </a:r>
          </a:p>
          <a:p>
            <a:pPr lvl="1">
              <a:lnSpc>
                <a:spcPct val="80000"/>
              </a:lnSpc>
            </a:pPr>
            <a:r>
              <a:rPr lang="en-US" altLang="ja-JP" sz="1800">
                <a:effectLst/>
              </a:rPr>
              <a:t>Holger Gorg</a:t>
            </a:r>
            <a:endParaRPr lang="en-US" altLang="ja-JP" sz="1800"/>
          </a:p>
          <a:p>
            <a:pPr>
              <a:lnSpc>
                <a:spcPct val="80000"/>
              </a:lnSpc>
            </a:pPr>
            <a:r>
              <a:rPr lang="en-US" altLang="ja-JP" sz="2000"/>
              <a:t>Stockholm University (</a:t>
            </a:r>
            <a:r>
              <a:rPr lang="ja-JP" altLang="en-US" sz="2000"/>
              <a:t>スウェーデン</a:t>
            </a:r>
            <a:r>
              <a:rPr lang="en-US" altLang="ja-JP" sz="2000"/>
              <a:t>)</a:t>
            </a:r>
          </a:p>
          <a:p>
            <a:pPr lvl="1">
              <a:lnSpc>
                <a:spcPct val="80000"/>
              </a:lnSpc>
            </a:pPr>
            <a:r>
              <a:rPr lang="en-US" altLang="ja-JP" sz="1800">
                <a:effectLst/>
              </a:rPr>
              <a:t>Karolina Ekholm</a:t>
            </a:r>
            <a:endParaRPr lang="en-US" altLang="ja-JP" sz="1800"/>
          </a:p>
          <a:p>
            <a:pPr>
              <a:lnSpc>
                <a:spcPct val="80000"/>
              </a:lnSpc>
            </a:pPr>
            <a:r>
              <a:rPr lang="en-US" altLang="ja-JP" sz="2000"/>
              <a:t>IAW Tubingen (</a:t>
            </a:r>
            <a:r>
              <a:rPr lang="ja-JP" altLang="en-US" sz="2000"/>
              <a:t>独</a:t>
            </a:r>
            <a:r>
              <a:rPr lang="en-US" altLang="ja-JP" sz="2000"/>
              <a:t>) </a:t>
            </a:r>
          </a:p>
          <a:p>
            <a:pPr lvl="1">
              <a:lnSpc>
                <a:spcPct val="80000"/>
              </a:lnSpc>
            </a:pPr>
            <a:r>
              <a:rPr lang="en-US" altLang="ja-JP" sz="1800">
                <a:effectLst/>
              </a:rPr>
              <a:t>Claudia Buch</a:t>
            </a:r>
            <a:endParaRPr lang="en-US" altLang="ja-JP" sz="1800"/>
          </a:p>
          <a:p>
            <a:pPr>
              <a:lnSpc>
                <a:spcPct val="80000"/>
              </a:lnSpc>
            </a:pPr>
            <a:r>
              <a:rPr lang="en-US" altLang="ja-JP" sz="2000"/>
              <a:t>The National Bank of Belgium (</a:t>
            </a:r>
            <a:r>
              <a:rPr lang="ja-JP" altLang="en-US" sz="2000"/>
              <a:t>ベルギー</a:t>
            </a:r>
            <a:r>
              <a:rPr lang="en-US" altLang="ja-JP" sz="2000"/>
              <a:t>)</a:t>
            </a:r>
          </a:p>
          <a:p>
            <a:pPr lvl="1">
              <a:lnSpc>
                <a:spcPct val="80000"/>
              </a:lnSpc>
            </a:pPr>
            <a:r>
              <a:rPr lang="en-US" altLang="ja-JP" sz="1800">
                <a:effectLst/>
              </a:rPr>
              <a:t>Mauro Pisu</a:t>
            </a:r>
            <a:endParaRPr lang="en-US" altLang="ja-JP" sz="1800"/>
          </a:p>
          <a:p>
            <a:pPr>
              <a:lnSpc>
                <a:spcPct val="80000"/>
              </a:lnSpc>
            </a:pPr>
            <a:r>
              <a:rPr lang="en-US" altLang="ja-JP" sz="2000"/>
              <a:t>the University of Oslo (</a:t>
            </a:r>
            <a:r>
              <a:rPr lang="ja-JP" altLang="en-US" sz="2000"/>
              <a:t>ノルウェー</a:t>
            </a:r>
            <a:r>
              <a:rPr lang="en-US" altLang="ja-JP" sz="2000"/>
              <a:t>)</a:t>
            </a:r>
          </a:p>
          <a:p>
            <a:pPr lvl="1">
              <a:lnSpc>
                <a:spcPct val="80000"/>
              </a:lnSpc>
            </a:pPr>
            <a:r>
              <a:rPr lang="en-US" altLang="en-US" sz="1800">
                <a:effectLst/>
              </a:rPr>
              <a:t>Karen Helene</a:t>
            </a:r>
          </a:p>
        </p:txBody>
      </p:sp>
      <p:sp>
        <p:nvSpPr>
          <p:cNvPr id="4" name="スライド番号プレースホルダー 5">
            <a:extLst>
              <a:ext uri="{FF2B5EF4-FFF2-40B4-BE49-F238E27FC236}">
                <a16:creationId xmlns:a16="http://schemas.microsoft.com/office/drawing/2014/main" id="{1706DA42-6C87-AF4F-A184-56E4347A3B24}"/>
              </a:ext>
            </a:extLst>
          </p:cNvPr>
          <p:cNvSpPr>
            <a:spLocks noGrp="1"/>
          </p:cNvSpPr>
          <p:nvPr>
            <p:ph type="sldNum" sz="quarter" idx="12"/>
          </p:nvPr>
        </p:nvSpPr>
        <p:spPr/>
        <p:txBody>
          <a:bodyPr/>
          <a:lstStyle/>
          <a:p>
            <a:fld id="{1D72AF45-A5BA-9C4E-BD84-963B935AB2D4}" type="slidenum">
              <a:rPr lang="en-US" altLang="ja-JP"/>
              <a:pPr/>
              <a:t>3</a:t>
            </a:fld>
            <a:endParaRPr lang="en-US" altLang="ja-JP"/>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952170B9-FABF-E142-814C-C6A215E60C98}"/>
              </a:ext>
            </a:extLst>
          </p:cNvPr>
          <p:cNvSpPr>
            <a:spLocks noGrp="1" noChangeArrowheads="1"/>
          </p:cNvSpPr>
          <p:nvPr>
            <p:ph type="title"/>
          </p:nvPr>
        </p:nvSpPr>
        <p:spPr/>
        <p:txBody>
          <a:bodyPr/>
          <a:lstStyle/>
          <a:p>
            <a:r>
              <a:rPr lang="ja-JP" altLang="en-US"/>
              <a:t>残された政策問題</a:t>
            </a:r>
          </a:p>
        </p:txBody>
      </p:sp>
      <p:sp>
        <p:nvSpPr>
          <p:cNvPr id="114691" name="Rectangle 3">
            <a:extLst>
              <a:ext uri="{FF2B5EF4-FFF2-40B4-BE49-F238E27FC236}">
                <a16:creationId xmlns:a16="http://schemas.microsoft.com/office/drawing/2014/main" id="{193F3C98-C165-514B-AE61-CDA36809C0D3}"/>
              </a:ext>
            </a:extLst>
          </p:cNvPr>
          <p:cNvSpPr>
            <a:spLocks noGrp="1" noChangeArrowheads="1"/>
          </p:cNvSpPr>
          <p:nvPr>
            <p:ph idx="1"/>
          </p:nvPr>
        </p:nvSpPr>
        <p:spPr/>
        <p:txBody>
          <a:bodyPr/>
          <a:lstStyle/>
          <a:p>
            <a:pPr marL="609600" indent="-609600">
              <a:lnSpc>
                <a:spcPct val="90000"/>
              </a:lnSpc>
              <a:buFont typeface="Wingdings" pitchFamily="2" charset="2"/>
              <a:buAutoNum type="alphaUcParenR"/>
            </a:pPr>
            <a:r>
              <a:rPr lang="ja-JP" altLang="en-US"/>
              <a:t>国内市場規模の重要性：</a:t>
            </a:r>
            <a:r>
              <a:rPr lang="en-US" altLang="ja-JP"/>
              <a:t>EU</a:t>
            </a:r>
            <a:r>
              <a:rPr lang="ja-JP" altLang="en-US"/>
              <a:t>市場統合の効果</a:t>
            </a:r>
          </a:p>
          <a:p>
            <a:pPr marL="609600" indent="-609600">
              <a:lnSpc>
                <a:spcPct val="90000"/>
              </a:lnSpc>
              <a:buFont typeface="Wingdings" pitchFamily="2" charset="2"/>
              <a:buAutoNum type="alphaUcParenR"/>
            </a:pPr>
            <a:r>
              <a:rPr lang="ja-JP" altLang="en-US"/>
              <a:t>産業動学：効果的な生産的資源の再配分</a:t>
            </a:r>
          </a:p>
          <a:p>
            <a:pPr marL="609600" indent="-609600">
              <a:lnSpc>
                <a:spcPct val="90000"/>
              </a:lnSpc>
              <a:buFont typeface="Wingdings" pitchFamily="2" charset="2"/>
              <a:buAutoNum type="alphaUcParenR"/>
            </a:pPr>
            <a:r>
              <a:rPr lang="ja-JP" altLang="en-US"/>
              <a:t>国際化の固定費用：政府は政策介入をどう行うべきか。</a:t>
            </a:r>
          </a:p>
          <a:p>
            <a:pPr marL="609600" indent="-609600">
              <a:lnSpc>
                <a:spcPct val="90000"/>
              </a:lnSpc>
              <a:buFont typeface="Wingdings" pitchFamily="2" charset="2"/>
              <a:buAutoNum type="alphaUcParenR"/>
            </a:pPr>
            <a:r>
              <a:rPr lang="ja-JP" altLang="en-US"/>
              <a:t>国際的活動を通した学習効果：国際競争にさらされることで企業のパフォーマンスは向上するのか。</a:t>
            </a:r>
          </a:p>
        </p:txBody>
      </p:sp>
      <p:sp>
        <p:nvSpPr>
          <p:cNvPr id="4" name="スライド番号プレースホルダー 5">
            <a:extLst>
              <a:ext uri="{FF2B5EF4-FFF2-40B4-BE49-F238E27FC236}">
                <a16:creationId xmlns:a16="http://schemas.microsoft.com/office/drawing/2014/main" id="{81CB8F0B-BF02-224A-BC06-9FBE870309D9}"/>
              </a:ext>
            </a:extLst>
          </p:cNvPr>
          <p:cNvSpPr>
            <a:spLocks noGrp="1"/>
          </p:cNvSpPr>
          <p:nvPr>
            <p:ph type="sldNum" sz="quarter" idx="12"/>
          </p:nvPr>
        </p:nvSpPr>
        <p:spPr/>
        <p:txBody>
          <a:bodyPr/>
          <a:lstStyle/>
          <a:p>
            <a:fld id="{CCD73693-028D-F746-A264-59E29D5675B4}" type="slidenum">
              <a:rPr lang="en-US" altLang="ja-JP"/>
              <a:pPr/>
              <a:t>30</a:t>
            </a:fld>
            <a:endParaRPr lang="en-US" altLang="ja-JP"/>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86565292-3C3E-3C46-B4B9-287DDC8FA37F}"/>
              </a:ext>
            </a:extLst>
          </p:cNvPr>
          <p:cNvSpPr>
            <a:spLocks noGrp="1" noChangeArrowheads="1"/>
          </p:cNvSpPr>
          <p:nvPr>
            <p:ph type="title"/>
          </p:nvPr>
        </p:nvSpPr>
        <p:spPr/>
        <p:txBody>
          <a:bodyPr/>
          <a:lstStyle/>
          <a:p>
            <a:endParaRPr lang="ja-JP" altLang="ja-JP"/>
          </a:p>
        </p:txBody>
      </p:sp>
      <p:sp>
        <p:nvSpPr>
          <p:cNvPr id="115715" name="Rectangle 3">
            <a:extLst>
              <a:ext uri="{FF2B5EF4-FFF2-40B4-BE49-F238E27FC236}">
                <a16:creationId xmlns:a16="http://schemas.microsoft.com/office/drawing/2014/main" id="{0D48C8F5-3FB8-D04A-AF82-CBC1B8712573}"/>
              </a:ext>
            </a:extLst>
          </p:cNvPr>
          <p:cNvSpPr>
            <a:spLocks noGrp="1" noChangeArrowheads="1"/>
          </p:cNvSpPr>
          <p:nvPr>
            <p:ph idx="1"/>
          </p:nvPr>
        </p:nvSpPr>
        <p:spPr/>
        <p:txBody>
          <a:bodyPr/>
          <a:lstStyle/>
          <a:p>
            <a:pPr marL="609600" indent="-609600">
              <a:buFont typeface="Wingdings" pitchFamily="2" charset="2"/>
              <a:buAutoNum type="alphaUcParenR" startAt="5"/>
            </a:pPr>
            <a:r>
              <a:rPr lang="ja-JP" altLang="en-US"/>
              <a:t>地域生産ネットワーク：国をまたがる生産工程の細分化は、企業の競争力を高めるのか。</a:t>
            </a:r>
          </a:p>
          <a:p>
            <a:pPr marL="609600" indent="-609600">
              <a:buFont typeface="Wingdings" pitchFamily="2" charset="2"/>
              <a:buAutoNum type="alphaUcParenR" startAt="5"/>
            </a:pPr>
            <a:r>
              <a:rPr lang="ja-JP" altLang="en-US"/>
              <a:t>企業の国際化と単一市場の政治経済学：国際化に取り残された企業は単一市場への政治的支持を掘り崩すか。</a:t>
            </a:r>
          </a:p>
          <a:p>
            <a:pPr marL="609600" indent="-609600">
              <a:buFont typeface="Wingdings" pitchFamily="2" charset="2"/>
              <a:buAutoNum type="alphaUcParenR" startAt="5"/>
            </a:pPr>
            <a:endParaRPr lang="en-US" altLang="ja-JP"/>
          </a:p>
        </p:txBody>
      </p:sp>
      <p:sp>
        <p:nvSpPr>
          <p:cNvPr id="4" name="スライド番号プレースホルダー 5">
            <a:extLst>
              <a:ext uri="{FF2B5EF4-FFF2-40B4-BE49-F238E27FC236}">
                <a16:creationId xmlns:a16="http://schemas.microsoft.com/office/drawing/2014/main" id="{5188CBC5-56E6-D143-BCFE-B9C93BDF080C}"/>
              </a:ext>
            </a:extLst>
          </p:cNvPr>
          <p:cNvSpPr>
            <a:spLocks noGrp="1"/>
          </p:cNvSpPr>
          <p:nvPr>
            <p:ph type="sldNum" sz="quarter" idx="12"/>
          </p:nvPr>
        </p:nvSpPr>
        <p:spPr/>
        <p:txBody>
          <a:bodyPr/>
          <a:lstStyle/>
          <a:p>
            <a:fld id="{1AE32B9F-9705-224B-84FD-F2A35DBD9396}" type="slidenum">
              <a:rPr lang="en-US" altLang="ja-JP"/>
              <a:pPr/>
              <a:t>31</a:t>
            </a:fld>
            <a:endParaRPr lang="en-US" altLang="ja-JP"/>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E8C3D327-2983-6742-833B-AE70955A3443}"/>
              </a:ext>
            </a:extLst>
          </p:cNvPr>
          <p:cNvSpPr>
            <a:spLocks noGrp="1" noChangeArrowheads="1"/>
          </p:cNvSpPr>
          <p:nvPr>
            <p:ph type="title"/>
          </p:nvPr>
        </p:nvSpPr>
        <p:spPr/>
        <p:txBody>
          <a:bodyPr/>
          <a:lstStyle/>
          <a:p>
            <a:r>
              <a:rPr lang="ja-JP" altLang="en-US"/>
              <a:t>提言</a:t>
            </a:r>
            <a:r>
              <a:rPr lang="en-US" altLang="ja-JP"/>
              <a:t>7</a:t>
            </a:r>
          </a:p>
        </p:txBody>
      </p:sp>
      <p:sp>
        <p:nvSpPr>
          <p:cNvPr id="116739" name="Rectangle 3">
            <a:extLst>
              <a:ext uri="{FF2B5EF4-FFF2-40B4-BE49-F238E27FC236}">
                <a16:creationId xmlns:a16="http://schemas.microsoft.com/office/drawing/2014/main" id="{301EABBA-64AA-7941-BDF3-8DF929165AC3}"/>
              </a:ext>
            </a:extLst>
          </p:cNvPr>
          <p:cNvSpPr>
            <a:spLocks noGrp="1" noChangeArrowheads="1"/>
          </p:cNvSpPr>
          <p:nvPr>
            <p:ph idx="1"/>
          </p:nvPr>
        </p:nvSpPr>
        <p:spPr/>
        <p:txBody>
          <a:bodyPr/>
          <a:lstStyle/>
          <a:p>
            <a:pPr marL="609600" indent="-609600">
              <a:buFont typeface="Wingdings" pitchFamily="2" charset="2"/>
              <a:buAutoNum type="arabicPeriod" startAt="7"/>
            </a:pPr>
            <a:r>
              <a:rPr lang="ja-JP" altLang="en-US" sz="2800"/>
              <a:t>政策志向の研究が、欧州企業の今後の国際競争力を左右する</a:t>
            </a:r>
            <a:r>
              <a:rPr lang="en-US" altLang="ja-JP" sz="2800"/>
              <a:t>6</a:t>
            </a:r>
            <a:r>
              <a:rPr lang="ja-JP" altLang="en-US" sz="2800"/>
              <a:t>つの問題を優先すべきである。</a:t>
            </a:r>
          </a:p>
          <a:p>
            <a:pPr marL="990600" lvl="1" indent="-533400">
              <a:buFont typeface="Wingdings" pitchFamily="2" charset="2"/>
              <a:buAutoNum type="arabicPeriod"/>
            </a:pPr>
            <a:r>
              <a:rPr lang="ja-JP" altLang="en-US" sz="2400"/>
              <a:t>国内市場の外部便益</a:t>
            </a:r>
          </a:p>
          <a:p>
            <a:pPr marL="990600" lvl="1" indent="-533400">
              <a:buFont typeface="Wingdings" pitchFamily="2" charset="2"/>
              <a:buAutoNum type="arabicPeriod"/>
            </a:pPr>
            <a:r>
              <a:rPr lang="ja-JP" altLang="en-US" sz="2400"/>
              <a:t>産業内再配分のスピード</a:t>
            </a:r>
          </a:p>
          <a:p>
            <a:pPr marL="990600" lvl="1" indent="-533400">
              <a:buFont typeface="Wingdings" pitchFamily="2" charset="2"/>
              <a:buAutoNum type="arabicPeriod"/>
            </a:pPr>
            <a:r>
              <a:rPr lang="ja-JP" altLang="en-US" sz="2400"/>
              <a:t>国際化の可変費用に対する固定費用の相対的影響</a:t>
            </a:r>
          </a:p>
          <a:p>
            <a:pPr marL="990600" lvl="1" indent="-533400">
              <a:buFont typeface="Wingdings" pitchFamily="2" charset="2"/>
              <a:buAutoNum type="arabicPeriod"/>
            </a:pPr>
            <a:r>
              <a:rPr lang="ja-JP" altLang="en-US" sz="2400"/>
              <a:t>国際活動を通じた学習の妥当性</a:t>
            </a:r>
          </a:p>
          <a:p>
            <a:pPr marL="990600" lvl="1" indent="-533400">
              <a:buFont typeface="Wingdings" pitchFamily="2" charset="2"/>
              <a:buAutoNum type="arabicPeriod"/>
            </a:pPr>
            <a:r>
              <a:rPr lang="ja-JP" altLang="en-US" sz="2400"/>
              <a:t>地域生産ネットワークの機会</a:t>
            </a:r>
          </a:p>
          <a:p>
            <a:pPr marL="990600" lvl="1" indent="-533400">
              <a:buFont typeface="Wingdings" pitchFamily="2" charset="2"/>
              <a:buAutoNum type="arabicPeriod"/>
            </a:pPr>
            <a:r>
              <a:rPr lang="ja-JP" altLang="en-US" sz="2400"/>
              <a:t>単一市場の政治経済学</a:t>
            </a:r>
          </a:p>
        </p:txBody>
      </p:sp>
      <p:sp>
        <p:nvSpPr>
          <p:cNvPr id="4" name="スライド番号プレースホルダー 5">
            <a:extLst>
              <a:ext uri="{FF2B5EF4-FFF2-40B4-BE49-F238E27FC236}">
                <a16:creationId xmlns:a16="http://schemas.microsoft.com/office/drawing/2014/main" id="{BAF72A78-A3DE-244E-9BCB-349C9E98090E}"/>
              </a:ext>
            </a:extLst>
          </p:cNvPr>
          <p:cNvSpPr>
            <a:spLocks noGrp="1"/>
          </p:cNvSpPr>
          <p:nvPr>
            <p:ph type="sldNum" sz="quarter" idx="12"/>
          </p:nvPr>
        </p:nvSpPr>
        <p:spPr/>
        <p:txBody>
          <a:bodyPr/>
          <a:lstStyle/>
          <a:p>
            <a:fld id="{C294D331-391A-8446-8867-64AF4BD597ED}" type="slidenum">
              <a:rPr lang="en-US" altLang="ja-JP"/>
              <a:pPr/>
              <a:t>32</a:t>
            </a:fld>
            <a:endParaRPr lang="en-US" altLang="ja-JP"/>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902F85F8-3334-B540-A433-6F8F4E906AD6}"/>
              </a:ext>
            </a:extLst>
          </p:cNvPr>
          <p:cNvSpPr>
            <a:spLocks noGrp="1" noChangeArrowheads="1"/>
          </p:cNvSpPr>
          <p:nvPr>
            <p:ph type="title"/>
          </p:nvPr>
        </p:nvSpPr>
        <p:spPr/>
        <p:txBody>
          <a:bodyPr/>
          <a:lstStyle/>
          <a:p>
            <a:r>
              <a:rPr lang="ja-JP" altLang="en-US"/>
              <a:t>提言</a:t>
            </a:r>
            <a:r>
              <a:rPr lang="en-US" altLang="ja-JP"/>
              <a:t>8~9</a:t>
            </a:r>
          </a:p>
        </p:txBody>
      </p:sp>
      <p:sp>
        <p:nvSpPr>
          <p:cNvPr id="117763" name="Rectangle 3">
            <a:extLst>
              <a:ext uri="{FF2B5EF4-FFF2-40B4-BE49-F238E27FC236}">
                <a16:creationId xmlns:a16="http://schemas.microsoft.com/office/drawing/2014/main" id="{F418AB26-D689-5E42-9B56-446C2DEE132B}"/>
              </a:ext>
            </a:extLst>
          </p:cNvPr>
          <p:cNvSpPr>
            <a:spLocks noGrp="1" noChangeArrowheads="1"/>
          </p:cNvSpPr>
          <p:nvPr>
            <p:ph idx="1"/>
          </p:nvPr>
        </p:nvSpPr>
        <p:spPr/>
        <p:txBody>
          <a:bodyPr/>
          <a:lstStyle/>
          <a:p>
            <a:pPr marL="609600" indent="-609600">
              <a:buFont typeface="Wingdings" pitchFamily="2" charset="2"/>
              <a:buAutoNum type="arabicPeriod" startAt="8"/>
            </a:pPr>
            <a:r>
              <a:rPr lang="ja-JP" altLang="en-US"/>
              <a:t>上記の政策問題に答えるためには、欧州諸国間で比較可能で代表的な企業レベルのデータの詳細な分析が必要である。</a:t>
            </a:r>
          </a:p>
          <a:p>
            <a:pPr marL="609600" indent="-609600">
              <a:buFont typeface="Wingdings" pitchFamily="2" charset="2"/>
              <a:buAutoNum type="arabicPeriod" startAt="8"/>
            </a:pPr>
            <a:r>
              <a:rPr lang="ja-JP" altLang="en-US"/>
              <a:t>代表的で比較可能なデータが現在は利用不可能であるので、統合的な欧州企業レベルのデータセットの作成が欧州企業の国際競争力を支える優れた政策のために必要とされている。</a:t>
            </a:r>
          </a:p>
        </p:txBody>
      </p:sp>
      <p:sp>
        <p:nvSpPr>
          <p:cNvPr id="4" name="スライド番号プレースホルダー 5">
            <a:extLst>
              <a:ext uri="{FF2B5EF4-FFF2-40B4-BE49-F238E27FC236}">
                <a16:creationId xmlns:a16="http://schemas.microsoft.com/office/drawing/2014/main" id="{FF2D5A64-E1F1-1A45-BCD4-87AA2D6F6666}"/>
              </a:ext>
            </a:extLst>
          </p:cNvPr>
          <p:cNvSpPr>
            <a:spLocks noGrp="1"/>
          </p:cNvSpPr>
          <p:nvPr>
            <p:ph type="sldNum" sz="quarter" idx="12"/>
          </p:nvPr>
        </p:nvSpPr>
        <p:spPr/>
        <p:txBody>
          <a:bodyPr/>
          <a:lstStyle/>
          <a:p>
            <a:fld id="{85675FA5-25A6-314F-917B-9689ADD2A74F}" type="slidenum">
              <a:rPr lang="en-US" altLang="ja-JP"/>
              <a:pPr/>
              <a:t>33</a:t>
            </a:fld>
            <a:endParaRPr lang="en-US" altLang="ja-JP"/>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16985A-E851-A945-B425-363DC80E5018}"/>
              </a:ext>
            </a:extLst>
          </p:cNvPr>
          <p:cNvSpPr>
            <a:spLocks noGrp="1"/>
          </p:cNvSpPr>
          <p:nvPr>
            <p:ph type="title"/>
          </p:nvPr>
        </p:nvSpPr>
        <p:spPr/>
        <p:txBody>
          <a:bodyPr/>
          <a:lstStyle/>
          <a:p>
            <a:r>
              <a:rPr kumimoji="1" lang="en-US" altLang="ja-JP" dirty="0"/>
              <a:t>References</a:t>
            </a:r>
            <a:endParaRPr kumimoji="1" lang="ja-JP" altLang="en-US"/>
          </a:p>
        </p:txBody>
      </p:sp>
      <p:sp>
        <p:nvSpPr>
          <p:cNvPr id="3" name="コンテンツ プレースホルダー 2">
            <a:extLst>
              <a:ext uri="{FF2B5EF4-FFF2-40B4-BE49-F238E27FC236}">
                <a16:creationId xmlns:a16="http://schemas.microsoft.com/office/drawing/2014/main" id="{2FB95AFF-69B4-8C46-A5C4-AB2B7ACC89E4}"/>
              </a:ext>
            </a:extLst>
          </p:cNvPr>
          <p:cNvSpPr>
            <a:spLocks noGrp="1"/>
          </p:cNvSpPr>
          <p:nvPr>
            <p:ph idx="1"/>
          </p:nvPr>
        </p:nvSpPr>
        <p:spPr/>
        <p:txBody>
          <a:bodyPr>
            <a:normAutofit fontScale="92500"/>
          </a:bodyPr>
          <a:lstStyle/>
          <a:p>
            <a:r>
              <a:rPr lang="en-US" altLang="ja-JP" dirty="0"/>
              <a:t>Mayer, Thierry and </a:t>
            </a:r>
            <a:r>
              <a:rPr lang="en-US" altLang="ja-JP" dirty="0" err="1"/>
              <a:t>Ottaviano</a:t>
            </a:r>
            <a:r>
              <a:rPr lang="en-US" altLang="ja-JP" dirty="0"/>
              <a:t>, </a:t>
            </a:r>
            <a:r>
              <a:rPr lang="en-US" altLang="ja-JP" dirty="0" err="1"/>
              <a:t>Gianmarco</a:t>
            </a:r>
            <a:r>
              <a:rPr lang="en-US" altLang="ja-JP" dirty="0"/>
              <a:t> I.P. (2007) The Happy Few: The </a:t>
            </a:r>
            <a:r>
              <a:rPr lang="en-US" altLang="ja-JP" dirty="0" err="1"/>
              <a:t>internationalisation</a:t>
            </a:r>
            <a:r>
              <a:rPr lang="en-US" altLang="ja-JP" dirty="0"/>
              <a:t> of European firms. New facts based on firm-level evidence. Bruegel blueprint series, Volume 3, November 2007. </a:t>
            </a:r>
            <a:r>
              <a:rPr lang="en-US" altLang="ja-JP" dirty="0">
                <a:hlinkClick r:id="rId2"/>
              </a:rPr>
              <a:t>http://aei.pitt.edu/8353/</a:t>
            </a:r>
            <a:endParaRPr lang="en-US" altLang="ja-JP" dirty="0"/>
          </a:p>
          <a:p>
            <a:pPr lvl="1"/>
            <a:r>
              <a:rPr lang="en-US" altLang="ja-JP" dirty="0">
                <a:hlinkClick r:id="rId3"/>
              </a:rPr>
              <a:t>http://bruegel.org/wp-content/uploads/imported/publications/BP_Nov2008_The_happy_few.pdf</a:t>
            </a:r>
            <a:endParaRPr lang="en-US" altLang="ja-JP" dirty="0"/>
          </a:p>
          <a:p>
            <a:r>
              <a:rPr lang="en-US" altLang="ja-JP" dirty="0"/>
              <a:t>Mayer, T., </a:t>
            </a:r>
            <a:r>
              <a:rPr lang="en-US" altLang="ja-JP" dirty="0" err="1"/>
              <a:t>Ottaviano</a:t>
            </a:r>
            <a:r>
              <a:rPr lang="en-US" altLang="ja-JP" dirty="0"/>
              <a:t>, G.I.P. (2008) The Happy Few: The </a:t>
            </a:r>
            <a:r>
              <a:rPr lang="en-US" altLang="ja-JP" dirty="0" err="1"/>
              <a:t>Internationalisation</a:t>
            </a:r>
            <a:r>
              <a:rPr lang="en-US" altLang="ja-JP" dirty="0"/>
              <a:t> of European Firms. </a:t>
            </a:r>
            <a:r>
              <a:rPr lang="en-US" altLang="ja-JP" i="1" dirty="0" err="1"/>
              <a:t>Intereconomics</a:t>
            </a:r>
            <a:r>
              <a:rPr lang="en-US" altLang="ja-JP" i="1" dirty="0"/>
              <a:t> </a:t>
            </a:r>
            <a:r>
              <a:rPr lang="en-US" altLang="ja-JP" b="1" dirty="0"/>
              <a:t>43, </a:t>
            </a:r>
            <a:r>
              <a:rPr lang="en-US" altLang="ja-JP" dirty="0"/>
              <a:t>135–148 </a:t>
            </a:r>
            <a:r>
              <a:rPr lang="en-US" altLang="ja-JP" dirty="0">
                <a:hlinkClick r:id="rId4"/>
              </a:rPr>
              <a:t>https://doi.org/10.1007/s10272-008-0247-x</a:t>
            </a:r>
            <a:endParaRPr lang="en-US" altLang="ja-JP" dirty="0"/>
          </a:p>
          <a:p>
            <a:endParaRPr lang="en-US" altLang="ja-JP" dirty="0"/>
          </a:p>
          <a:p>
            <a:r>
              <a:rPr lang="ja-JP" altLang="en-US"/>
              <a:t>若杉隆平他（</a:t>
            </a:r>
            <a:r>
              <a:rPr lang="en-US" altLang="ja-JP" dirty="0"/>
              <a:t>2008</a:t>
            </a:r>
            <a:r>
              <a:rPr lang="ja-JP" altLang="en-US"/>
              <a:t>）「国際化する日本企業の実像－企業レベルデータに基づく分析－」</a:t>
            </a:r>
            <a:r>
              <a:rPr lang="en-US" altLang="ja-JP" dirty="0"/>
              <a:t>RIETI-DP</a:t>
            </a:r>
          </a:p>
          <a:p>
            <a:pPr lvl="1"/>
            <a:r>
              <a:rPr lang="en-US" altLang="ja-JP" dirty="0">
                <a:hlinkClick r:id="rId5"/>
              </a:rPr>
              <a:t>https://www.rieti.go.jp/jp/publications/summary/08090008.html</a:t>
            </a:r>
            <a:endParaRPr lang="en-US" altLang="ja-JP" dirty="0"/>
          </a:p>
          <a:p>
            <a:pPr lvl="1"/>
            <a:r>
              <a:rPr lang="en-US" altLang="ja-JP" dirty="0"/>
              <a:t>Mayer and </a:t>
            </a:r>
            <a:r>
              <a:rPr lang="en-US" altLang="ja-JP" dirty="0" err="1"/>
              <a:t>Ottaviano</a:t>
            </a:r>
            <a:r>
              <a:rPr lang="en-US" altLang="ja-JP" dirty="0"/>
              <a:t> (2008) </a:t>
            </a:r>
            <a:r>
              <a:rPr lang="ja-JP" altLang="en-US"/>
              <a:t>に倣って、日本企業の国際化を分析した論文</a:t>
            </a:r>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14DA857B-A2A8-534A-8FDD-20BED239F479}"/>
              </a:ext>
            </a:extLst>
          </p:cNvPr>
          <p:cNvSpPr>
            <a:spLocks noGrp="1"/>
          </p:cNvSpPr>
          <p:nvPr>
            <p:ph type="sldNum" sz="quarter" idx="12"/>
          </p:nvPr>
        </p:nvSpPr>
        <p:spPr/>
        <p:txBody>
          <a:bodyPr/>
          <a:lstStyle/>
          <a:p>
            <a:fld id="{BE98DFBE-94A6-524F-80BB-7AA95F046515}" type="slidenum">
              <a:rPr lang="en-US" altLang="ja-JP" smtClean="0"/>
              <a:pPr/>
              <a:t>34</a:t>
            </a:fld>
            <a:endParaRPr lang="en-US" altLang="ja-JP"/>
          </a:p>
        </p:txBody>
      </p:sp>
    </p:spTree>
    <p:extLst>
      <p:ext uri="{BB962C8B-B14F-4D97-AF65-F5344CB8AC3E}">
        <p14:creationId xmlns:p14="http://schemas.microsoft.com/office/powerpoint/2010/main" val="253984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6BF955F2-6C6A-C049-B6E5-ED6DD357E199}"/>
              </a:ext>
            </a:extLst>
          </p:cNvPr>
          <p:cNvSpPr>
            <a:spLocks noGrp="1" noChangeArrowheads="1"/>
          </p:cNvSpPr>
          <p:nvPr>
            <p:ph type="title"/>
          </p:nvPr>
        </p:nvSpPr>
        <p:spPr/>
        <p:txBody>
          <a:bodyPr/>
          <a:lstStyle/>
          <a:p>
            <a:r>
              <a:rPr lang="en-US" altLang="ja-JP"/>
              <a:t>EFIM(</a:t>
            </a:r>
            <a:r>
              <a:rPr lang="ja-JP" altLang="en-US"/>
              <a:t>欧州企業と国際市場</a:t>
            </a:r>
            <a:r>
              <a:rPr lang="en-US" altLang="ja-JP"/>
              <a:t>)</a:t>
            </a:r>
          </a:p>
        </p:txBody>
      </p:sp>
      <p:sp>
        <p:nvSpPr>
          <p:cNvPr id="87043" name="Rectangle 3">
            <a:extLst>
              <a:ext uri="{FF2B5EF4-FFF2-40B4-BE49-F238E27FC236}">
                <a16:creationId xmlns:a16="http://schemas.microsoft.com/office/drawing/2014/main" id="{903378A2-CBEF-D94C-A658-DB59EA6A7E3D}"/>
              </a:ext>
            </a:extLst>
          </p:cNvPr>
          <p:cNvSpPr>
            <a:spLocks noGrp="1" noChangeArrowheads="1"/>
          </p:cNvSpPr>
          <p:nvPr>
            <p:ph idx="1"/>
          </p:nvPr>
        </p:nvSpPr>
        <p:spPr/>
        <p:txBody>
          <a:bodyPr/>
          <a:lstStyle/>
          <a:p>
            <a:r>
              <a:rPr lang="ja-JP" altLang="en-US"/>
              <a:t>企業の異質性を考慮して分析していく。</a:t>
            </a:r>
          </a:p>
          <a:p>
            <a:pPr lvl="1"/>
            <a:r>
              <a:rPr lang="ja-JP" altLang="en-US"/>
              <a:t>企業レベルでの貿易・</a:t>
            </a:r>
            <a:r>
              <a:rPr lang="en-US" altLang="ja-JP"/>
              <a:t>FDI</a:t>
            </a:r>
            <a:r>
              <a:rPr lang="ja-JP" altLang="en-US"/>
              <a:t>データを用いる。</a:t>
            </a:r>
          </a:p>
          <a:p>
            <a:pPr lvl="1"/>
            <a:r>
              <a:rPr lang="ja-JP" altLang="en-US"/>
              <a:t>グローバリゼーションの下での、部門内での勝ち組企業と負け組企業の分析が可能になる。 </a:t>
            </a:r>
          </a:p>
          <a:p>
            <a:endParaRPr lang="en-US" altLang="ja-JP"/>
          </a:p>
        </p:txBody>
      </p:sp>
      <p:sp>
        <p:nvSpPr>
          <p:cNvPr id="4" name="スライド番号プレースホルダー 5">
            <a:extLst>
              <a:ext uri="{FF2B5EF4-FFF2-40B4-BE49-F238E27FC236}">
                <a16:creationId xmlns:a16="http://schemas.microsoft.com/office/drawing/2014/main" id="{5B52F52D-B722-CD48-8916-07DBE6BD9932}"/>
              </a:ext>
            </a:extLst>
          </p:cNvPr>
          <p:cNvSpPr>
            <a:spLocks noGrp="1"/>
          </p:cNvSpPr>
          <p:nvPr>
            <p:ph type="sldNum" sz="quarter" idx="12"/>
          </p:nvPr>
        </p:nvSpPr>
        <p:spPr/>
        <p:txBody>
          <a:bodyPr/>
          <a:lstStyle/>
          <a:p>
            <a:fld id="{0DA5E061-8705-AA48-9B77-71C43803BAE9}" type="slidenum">
              <a:rPr lang="en-US" altLang="ja-JP"/>
              <a:pPr/>
              <a:t>4</a:t>
            </a:fld>
            <a:endParaRPr lang="en-US" altLang="ja-JP"/>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10B0ABF4-FF3D-A84F-B9B7-CCD6E969E879}"/>
              </a:ext>
            </a:extLst>
          </p:cNvPr>
          <p:cNvSpPr>
            <a:spLocks noGrp="1" noChangeArrowheads="1"/>
          </p:cNvSpPr>
          <p:nvPr>
            <p:ph type="title"/>
          </p:nvPr>
        </p:nvSpPr>
        <p:spPr/>
        <p:txBody>
          <a:bodyPr/>
          <a:lstStyle/>
          <a:p>
            <a:r>
              <a:rPr lang="ja-JP" altLang="en-US"/>
              <a:t>事実</a:t>
            </a:r>
            <a:r>
              <a:rPr lang="en-US" altLang="ja-JP"/>
              <a:t>1</a:t>
            </a:r>
          </a:p>
        </p:txBody>
      </p:sp>
      <p:sp>
        <p:nvSpPr>
          <p:cNvPr id="89091" name="Rectangle 3">
            <a:extLst>
              <a:ext uri="{FF2B5EF4-FFF2-40B4-BE49-F238E27FC236}">
                <a16:creationId xmlns:a16="http://schemas.microsoft.com/office/drawing/2014/main" id="{11EB192B-6A13-7F4D-B6B9-987BAEE12827}"/>
              </a:ext>
            </a:extLst>
          </p:cNvPr>
          <p:cNvSpPr>
            <a:spLocks noGrp="1" noChangeArrowheads="1"/>
          </p:cNvSpPr>
          <p:nvPr>
            <p:ph idx="1"/>
          </p:nvPr>
        </p:nvSpPr>
        <p:spPr/>
        <p:txBody>
          <a:bodyPr/>
          <a:lstStyle/>
          <a:p>
            <a:r>
              <a:rPr lang="ja-JP" altLang="en-US"/>
              <a:t>少数の上位輸出企業が、輸出集計を左右している。</a:t>
            </a:r>
          </a:p>
          <a:p>
            <a:pPr lvl="1"/>
            <a:r>
              <a:rPr lang="ja-JP" altLang="en-US"/>
              <a:t>上位</a:t>
            </a:r>
            <a:r>
              <a:rPr lang="en-US" altLang="ja-JP"/>
              <a:t>1%</a:t>
            </a:r>
            <a:r>
              <a:rPr lang="ja-JP" altLang="en-US"/>
              <a:t>の輸出企業が輸出集計の</a:t>
            </a:r>
            <a:r>
              <a:rPr lang="en-US" altLang="ja-JP"/>
              <a:t>40%</a:t>
            </a:r>
            <a:r>
              <a:rPr lang="ja-JP" altLang="en-US"/>
              <a:t>以上</a:t>
            </a:r>
          </a:p>
          <a:p>
            <a:pPr lvl="1"/>
            <a:r>
              <a:rPr lang="ja-JP" altLang="en-US"/>
              <a:t>上位</a:t>
            </a:r>
            <a:r>
              <a:rPr lang="en-US" altLang="ja-JP"/>
              <a:t>5%</a:t>
            </a:r>
            <a:r>
              <a:rPr lang="ja-JP" altLang="en-US"/>
              <a:t>の輸出企業が輸出集計の</a:t>
            </a:r>
            <a:r>
              <a:rPr lang="en-US" altLang="ja-JP"/>
              <a:t>70%</a:t>
            </a:r>
            <a:r>
              <a:rPr lang="ja-JP" altLang="en-US"/>
              <a:t>以上</a:t>
            </a:r>
          </a:p>
          <a:p>
            <a:pPr lvl="1"/>
            <a:r>
              <a:rPr lang="ja-JP" altLang="en-US"/>
              <a:t>上位</a:t>
            </a:r>
            <a:r>
              <a:rPr lang="en-US" altLang="ja-JP"/>
              <a:t>10%</a:t>
            </a:r>
            <a:r>
              <a:rPr lang="ja-JP" altLang="en-US"/>
              <a:t>の輸出企業が輸出集計の</a:t>
            </a:r>
            <a:r>
              <a:rPr lang="en-US" altLang="ja-JP"/>
              <a:t>80%</a:t>
            </a:r>
            <a:r>
              <a:rPr lang="ja-JP" altLang="en-US"/>
              <a:t>以上</a:t>
            </a:r>
          </a:p>
          <a:p>
            <a:pPr lvl="1">
              <a:buFont typeface="Wingdings" pitchFamily="2" charset="2"/>
              <a:buNone/>
            </a:pPr>
            <a:r>
              <a:rPr lang="ja-JP" altLang="en-US"/>
              <a:t>を占める。</a:t>
            </a:r>
          </a:p>
          <a:p>
            <a:endParaRPr lang="ja-JP" altLang="en-US"/>
          </a:p>
          <a:p>
            <a:pPr lvl="1"/>
            <a:endParaRPr lang="en-US" altLang="ja-JP"/>
          </a:p>
        </p:txBody>
      </p:sp>
      <p:sp>
        <p:nvSpPr>
          <p:cNvPr id="4" name="スライド番号プレースホルダー 5">
            <a:extLst>
              <a:ext uri="{FF2B5EF4-FFF2-40B4-BE49-F238E27FC236}">
                <a16:creationId xmlns:a16="http://schemas.microsoft.com/office/drawing/2014/main" id="{CF571F69-EA36-294B-90EE-5923CBE3635D}"/>
              </a:ext>
            </a:extLst>
          </p:cNvPr>
          <p:cNvSpPr>
            <a:spLocks noGrp="1"/>
          </p:cNvSpPr>
          <p:nvPr>
            <p:ph type="sldNum" sz="quarter" idx="12"/>
          </p:nvPr>
        </p:nvSpPr>
        <p:spPr/>
        <p:txBody>
          <a:bodyPr/>
          <a:lstStyle/>
          <a:p>
            <a:fld id="{AB771E87-63FE-9D4A-B2BA-A4562938A09E}" type="slidenum">
              <a:rPr lang="en-US" altLang="ja-JP"/>
              <a:pPr/>
              <a:t>5</a:t>
            </a:fld>
            <a:endParaRPr lang="en-US" altLang="ja-JP"/>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5">
            <a:extLst>
              <a:ext uri="{FF2B5EF4-FFF2-40B4-BE49-F238E27FC236}">
                <a16:creationId xmlns:a16="http://schemas.microsoft.com/office/drawing/2014/main" id="{93E117B7-9056-E344-A4CF-55F535BB271E}"/>
              </a:ext>
            </a:extLst>
          </p:cNvPr>
          <p:cNvSpPr>
            <a:spLocks noGrp="1"/>
          </p:cNvSpPr>
          <p:nvPr>
            <p:ph type="sldNum" sz="quarter" idx="12"/>
          </p:nvPr>
        </p:nvSpPr>
        <p:spPr/>
        <p:txBody>
          <a:bodyPr/>
          <a:lstStyle/>
          <a:p>
            <a:fld id="{BCAEA579-6109-F14B-8E8E-2DFC46545137}" type="slidenum">
              <a:rPr lang="en-US" altLang="ja-JP"/>
              <a:pPr/>
              <a:t>6</a:t>
            </a:fld>
            <a:endParaRPr lang="en-US" altLang="ja-JP"/>
          </a:p>
        </p:txBody>
      </p:sp>
      <p:pic>
        <p:nvPicPr>
          <p:cNvPr id="90116" name="Picture 4">
            <a:extLst>
              <a:ext uri="{FF2B5EF4-FFF2-40B4-BE49-F238E27FC236}">
                <a16:creationId xmlns:a16="http://schemas.microsoft.com/office/drawing/2014/main" id="{5EEE8053-0F8D-1B41-A240-E2ED2AC608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650" y="0"/>
            <a:ext cx="8769350" cy="665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17" name="Rectangle 5">
            <a:extLst>
              <a:ext uri="{FF2B5EF4-FFF2-40B4-BE49-F238E27FC236}">
                <a16:creationId xmlns:a16="http://schemas.microsoft.com/office/drawing/2014/main" id="{37498032-43B4-B849-B30B-829C9A0B7A18}"/>
              </a:ext>
            </a:extLst>
          </p:cNvPr>
          <p:cNvSpPr>
            <a:spLocks noChangeArrowheads="1"/>
          </p:cNvSpPr>
          <p:nvPr/>
        </p:nvSpPr>
        <p:spPr bwMode="auto">
          <a:xfrm>
            <a:off x="6477000" y="6248400"/>
            <a:ext cx="2133600" cy="381000"/>
          </a:xfrm>
          <a:prstGeom prst="rect">
            <a:avLst/>
          </a:prstGeom>
          <a:noFill/>
          <a:ln w="9525">
            <a:solidFill>
              <a:schemeClr val="tx1"/>
            </a:solidFill>
            <a:miter lim="800000"/>
            <a:headEnd/>
            <a:tailEnd/>
          </a:ln>
          <a:effectLst/>
        </p:spPr>
        <p:txBody>
          <a:bodyPr wrap="none" anchor="ctr"/>
          <a:lstStyle/>
          <a:p>
            <a:pPr algn="ctr"/>
            <a:r>
              <a:rPr lang="ja-JP" altLang="en-US" sz="2000" b="1"/>
              <a:t>輸出企業の</a:t>
            </a:r>
            <a:r>
              <a:rPr lang="en-US" altLang="ja-JP" sz="2000" b="1"/>
              <a:t>%</a:t>
            </a:r>
          </a:p>
        </p:txBody>
      </p:sp>
      <p:sp>
        <p:nvSpPr>
          <p:cNvPr id="90118" name="Rectangle 6">
            <a:extLst>
              <a:ext uri="{FF2B5EF4-FFF2-40B4-BE49-F238E27FC236}">
                <a16:creationId xmlns:a16="http://schemas.microsoft.com/office/drawing/2014/main" id="{36827327-094B-654B-B026-00CD4C7176AC}"/>
              </a:ext>
            </a:extLst>
          </p:cNvPr>
          <p:cNvSpPr>
            <a:spLocks noChangeArrowheads="1"/>
          </p:cNvSpPr>
          <p:nvPr/>
        </p:nvSpPr>
        <p:spPr bwMode="auto">
          <a:xfrm>
            <a:off x="381000" y="762000"/>
            <a:ext cx="1219200" cy="381000"/>
          </a:xfrm>
          <a:prstGeom prst="rect">
            <a:avLst/>
          </a:prstGeom>
          <a:noFill/>
          <a:ln w="9525">
            <a:solidFill>
              <a:schemeClr val="tx1"/>
            </a:solidFill>
            <a:miter lim="800000"/>
            <a:headEnd/>
            <a:tailEnd/>
          </a:ln>
          <a:effectLst/>
        </p:spPr>
        <p:txBody>
          <a:bodyPr wrap="none" anchor="ctr"/>
          <a:lstStyle/>
          <a:p>
            <a:pPr algn="ctr"/>
            <a:r>
              <a:rPr lang="ja-JP" altLang="en-US" sz="2000" b="1"/>
              <a:t>輸出の</a:t>
            </a:r>
            <a:r>
              <a:rPr lang="en-US" altLang="ja-JP" sz="2000" b="1"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B6747497-5EC1-4C4A-90B9-25248D4360F8}"/>
              </a:ext>
            </a:extLst>
          </p:cNvPr>
          <p:cNvSpPr>
            <a:spLocks noGrp="1" noChangeArrowheads="1"/>
          </p:cNvSpPr>
          <p:nvPr>
            <p:ph type="title"/>
          </p:nvPr>
        </p:nvSpPr>
        <p:spPr/>
        <p:txBody>
          <a:bodyPr/>
          <a:lstStyle/>
          <a:p>
            <a:r>
              <a:rPr lang="ja-JP" altLang="en-US"/>
              <a:t>事実</a:t>
            </a:r>
            <a:r>
              <a:rPr lang="en-US" altLang="ja-JP"/>
              <a:t>2</a:t>
            </a:r>
          </a:p>
        </p:txBody>
      </p:sp>
      <p:sp>
        <p:nvSpPr>
          <p:cNvPr id="91139" name="Rectangle 3">
            <a:extLst>
              <a:ext uri="{FF2B5EF4-FFF2-40B4-BE49-F238E27FC236}">
                <a16:creationId xmlns:a16="http://schemas.microsoft.com/office/drawing/2014/main" id="{D6F55FF0-F8D9-4444-AC87-381DC7045D8E}"/>
              </a:ext>
            </a:extLst>
          </p:cNvPr>
          <p:cNvSpPr>
            <a:spLocks noGrp="1" noChangeArrowheads="1"/>
          </p:cNvSpPr>
          <p:nvPr>
            <p:ph idx="1"/>
          </p:nvPr>
        </p:nvSpPr>
        <p:spPr/>
        <p:txBody>
          <a:bodyPr/>
          <a:lstStyle/>
          <a:p>
            <a:r>
              <a:rPr lang="ja-JP" altLang="en-US"/>
              <a:t>ほんのわずかな企業が総売上高の大部分を輸出している。</a:t>
            </a:r>
          </a:p>
          <a:p>
            <a:pPr lvl="1"/>
            <a:r>
              <a:rPr lang="ja-JP" altLang="en-US"/>
              <a:t>約</a:t>
            </a:r>
            <a:r>
              <a:rPr lang="en-US" altLang="ja-JP"/>
              <a:t>5%(25%)</a:t>
            </a:r>
            <a:r>
              <a:rPr lang="ja-JP" altLang="en-US"/>
              <a:t>の企業が総売上高の</a:t>
            </a:r>
            <a:r>
              <a:rPr lang="en-US" altLang="ja-JP"/>
              <a:t>90%(50%)</a:t>
            </a:r>
            <a:r>
              <a:rPr lang="ja-JP" altLang="en-US"/>
              <a:t>以上を輸出し、総輸出の約</a:t>
            </a:r>
            <a:r>
              <a:rPr lang="en-US" altLang="ja-JP"/>
              <a:t>10%(70%)</a:t>
            </a:r>
            <a:r>
              <a:rPr lang="ja-JP" altLang="en-US"/>
              <a:t>を占める。</a:t>
            </a:r>
          </a:p>
          <a:p>
            <a:pPr lvl="1"/>
            <a:endParaRPr lang="en-US" altLang="ja-JP"/>
          </a:p>
        </p:txBody>
      </p:sp>
      <p:sp>
        <p:nvSpPr>
          <p:cNvPr id="4" name="スライド番号プレースホルダー 5">
            <a:extLst>
              <a:ext uri="{FF2B5EF4-FFF2-40B4-BE49-F238E27FC236}">
                <a16:creationId xmlns:a16="http://schemas.microsoft.com/office/drawing/2014/main" id="{0C4633A2-1442-0F46-B9AE-71FF74D95EF5}"/>
              </a:ext>
            </a:extLst>
          </p:cNvPr>
          <p:cNvSpPr>
            <a:spLocks noGrp="1"/>
          </p:cNvSpPr>
          <p:nvPr>
            <p:ph type="sldNum" sz="quarter" idx="12"/>
          </p:nvPr>
        </p:nvSpPr>
        <p:spPr/>
        <p:txBody>
          <a:bodyPr/>
          <a:lstStyle/>
          <a:p>
            <a:fld id="{6E7EFA3E-3D13-4D41-9981-3BD0CB13481E}" type="slidenum">
              <a:rPr lang="en-US" altLang="ja-JP"/>
              <a:pPr/>
              <a:t>7</a:t>
            </a:fld>
            <a:endParaRPr lang="en-US" altLang="ja-JP"/>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5">
            <a:extLst>
              <a:ext uri="{FF2B5EF4-FFF2-40B4-BE49-F238E27FC236}">
                <a16:creationId xmlns:a16="http://schemas.microsoft.com/office/drawing/2014/main" id="{83740197-86E7-D84B-847E-0F038D7F95C7}"/>
              </a:ext>
            </a:extLst>
          </p:cNvPr>
          <p:cNvSpPr>
            <a:spLocks noGrp="1"/>
          </p:cNvSpPr>
          <p:nvPr>
            <p:ph type="sldNum" sz="quarter" idx="12"/>
          </p:nvPr>
        </p:nvSpPr>
        <p:spPr/>
        <p:txBody>
          <a:bodyPr/>
          <a:lstStyle/>
          <a:p>
            <a:fld id="{E11A8D64-A47F-1040-B143-93C3A2BD9E0A}" type="slidenum">
              <a:rPr lang="en-US" altLang="ja-JP"/>
              <a:pPr/>
              <a:t>8</a:t>
            </a:fld>
            <a:endParaRPr lang="en-US" altLang="ja-JP"/>
          </a:p>
        </p:txBody>
      </p:sp>
      <p:pic>
        <p:nvPicPr>
          <p:cNvPr id="92165" name="Picture 5">
            <a:extLst>
              <a:ext uri="{FF2B5EF4-FFF2-40B4-BE49-F238E27FC236}">
                <a16:creationId xmlns:a16="http://schemas.microsoft.com/office/drawing/2014/main" id="{954046B0-5DDC-1743-9744-5D95B69FFB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09600"/>
            <a:ext cx="8718550" cy="560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66" name="Rectangle 6">
            <a:extLst>
              <a:ext uri="{FF2B5EF4-FFF2-40B4-BE49-F238E27FC236}">
                <a16:creationId xmlns:a16="http://schemas.microsoft.com/office/drawing/2014/main" id="{7EDEE96E-D321-0344-BA59-ED49FC9D197A}"/>
              </a:ext>
            </a:extLst>
          </p:cNvPr>
          <p:cNvSpPr>
            <a:spLocks noChangeArrowheads="1"/>
          </p:cNvSpPr>
          <p:nvPr/>
        </p:nvSpPr>
        <p:spPr bwMode="auto">
          <a:xfrm>
            <a:off x="228600" y="1600200"/>
            <a:ext cx="990600" cy="457200"/>
          </a:xfrm>
          <a:prstGeom prst="rect">
            <a:avLst/>
          </a:prstGeom>
          <a:noFill/>
          <a:ln w="9525">
            <a:solidFill>
              <a:schemeClr val="tx1"/>
            </a:solidFill>
            <a:miter lim="800000"/>
            <a:headEnd/>
            <a:tailEnd/>
          </a:ln>
          <a:effectLst/>
        </p:spPr>
        <p:txBody>
          <a:bodyPr wrap="none" anchor="ctr"/>
          <a:lstStyle/>
          <a:p>
            <a:pPr algn="ctr"/>
            <a:r>
              <a:rPr lang="ja-JP" altLang="en-US"/>
              <a:t>企業の</a:t>
            </a:r>
            <a:r>
              <a:rPr lang="en-US" altLang="ja-JP"/>
              <a:t>%</a:t>
            </a:r>
          </a:p>
        </p:txBody>
      </p:sp>
      <p:sp>
        <p:nvSpPr>
          <p:cNvPr id="92167" name="Rectangle 7">
            <a:extLst>
              <a:ext uri="{FF2B5EF4-FFF2-40B4-BE49-F238E27FC236}">
                <a16:creationId xmlns:a16="http://schemas.microsoft.com/office/drawing/2014/main" id="{E592B7B9-F928-B84A-AAF1-AA7A1BB6920F}"/>
              </a:ext>
            </a:extLst>
          </p:cNvPr>
          <p:cNvSpPr>
            <a:spLocks noChangeArrowheads="1"/>
          </p:cNvSpPr>
          <p:nvPr/>
        </p:nvSpPr>
        <p:spPr bwMode="auto">
          <a:xfrm>
            <a:off x="5943600" y="4876800"/>
            <a:ext cx="1828800" cy="609600"/>
          </a:xfrm>
          <a:prstGeom prst="rect">
            <a:avLst/>
          </a:prstGeom>
          <a:noFill/>
          <a:ln w="9525">
            <a:solidFill>
              <a:schemeClr val="tx1"/>
            </a:solidFill>
            <a:miter lim="800000"/>
            <a:headEnd/>
            <a:tailEnd/>
          </a:ln>
          <a:effectLst/>
        </p:spPr>
        <p:txBody>
          <a:bodyPr wrap="none" anchor="ctr"/>
          <a:lstStyle/>
          <a:p>
            <a:pPr algn="ctr"/>
            <a:r>
              <a:rPr lang="ja-JP" altLang="en-US" b="1"/>
              <a:t>総売上高の</a:t>
            </a:r>
          </a:p>
          <a:p>
            <a:pPr algn="ctr"/>
            <a:r>
              <a:rPr lang="ja-JP" altLang="en-US" b="1"/>
              <a:t>輸出の</a:t>
            </a:r>
            <a:r>
              <a:rPr lang="en-US" altLang="ja-JP" b="1"/>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DE44FE20-BBD4-3546-9D5E-941D2F87292A}"/>
              </a:ext>
            </a:extLst>
          </p:cNvPr>
          <p:cNvSpPr>
            <a:spLocks noGrp="1" noChangeArrowheads="1"/>
          </p:cNvSpPr>
          <p:nvPr>
            <p:ph type="title"/>
          </p:nvPr>
        </p:nvSpPr>
        <p:spPr/>
        <p:txBody>
          <a:bodyPr/>
          <a:lstStyle/>
          <a:p>
            <a:r>
              <a:rPr lang="ja-JP" altLang="en-US"/>
              <a:t>事実</a:t>
            </a:r>
            <a:r>
              <a:rPr lang="en-US" altLang="ja-JP"/>
              <a:t>3</a:t>
            </a:r>
          </a:p>
        </p:txBody>
      </p:sp>
      <p:sp>
        <p:nvSpPr>
          <p:cNvPr id="93187" name="Rectangle 3">
            <a:extLst>
              <a:ext uri="{FF2B5EF4-FFF2-40B4-BE49-F238E27FC236}">
                <a16:creationId xmlns:a16="http://schemas.microsoft.com/office/drawing/2014/main" id="{B35DC53B-0871-6946-88DB-3C2E3637F01A}"/>
              </a:ext>
            </a:extLst>
          </p:cNvPr>
          <p:cNvSpPr>
            <a:spLocks noGrp="1" noChangeArrowheads="1"/>
          </p:cNvSpPr>
          <p:nvPr>
            <p:ph idx="1"/>
          </p:nvPr>
        </p:nvSpPr>
        <p:spPr/>
        <p:txBody>
          <a:bodyPr/>
          <a:lstStyle/>
          <a:p>
            <a:r>
              <a:rPr lang="ja-JP" altLang="en-US"/>
              <a:t>上位輸出企業が、多数の製品を多数の市場に輸出している。</a:t>
            </a:r>
          </a:p>
          <a:p>
            <a:pPr lvl="1"/>
            <a:r>
              <a:rPr lang="en-US" altLang="ja-JP"/>
              <a:t>10</a:t>
            </a:r>
            <a:r>
              <a:rPr lang="ja-JP" altLang="en-US"/>
              <a:t>以上の製品を</a:t>
            </a:r>
            <a:r>
              <a:rPr lang="en-US" altLang="ja-JP"/>
              <a:t>10</a:t>
            </a:r>
            <a:r>
              <a:rPr lang="ja-JP" altLang="en-US"/>
              <a:t>以上の市場に輸出している企業が、総輸出の</a:t>
            </a:r>
            <a:r>
              <a:rPr lang="en-US" altLang="ja-JP"/>
              <a:t>75%</a:t>
            </a:r>
            <a:r>
              <a:rPr lang="ja-JP" altLang="en-US"/>
              <a:t>を占める。</a:t>
            </a:r>
          </a:p>
        </p:txBody>
      </p:sp>
      <p:sp>
        <p:nvSpPr>
          <p:cNvPr id="4" name="スライド番号プレースホルダー 5">
            <a:extLst>
              <a:ext uri="{FF2B5EF4-FFF2-40B4-BE49-F238E27FC236}">
                <a16:creationId xmlns:a16="http://schemas.microsoft.com/office/drawing/2014/main" id="{225AE92B-A3E7-1749-BF58-2FE03177C17C}"/>
              </a:ext>
            </a:extLst>
          </p:cNvPr>
          <p:cNvSpPr>
            <a:spLocks noGrp="1"/>
          </p:cNvSpPr>
          <p:nvPr>
            <p:ph type="sldNum" sz="quarter" idx="12"/>
          </p:nvPr>
        </p:nvSpPr>
        <p:spPr/>
        <p:txBody>
          <a:bodyPr/>
          <a:lstStyle/>
          <a:p>
            <a:fld id="{8B7210B4-56E8-8448-B74F-2619AB2CE417}" type="slidenum">
              <a:rPr lang="en-US" altLang="ja-JP"/>
              <a:pPr/>
              <a:t>9</a:t>
            </a:fld>
            <a:endParaRPr lang="en-US" altLang="ja-JP"/>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458</TotalTime>
  <Words>1637</Words>
  <Application>Microsoft Macintosh PowerPoint</Application>
  <PresentationFormat>画面に合わせる (4:3)</PresentationFormat>
  <Paragraphs>209</Paragraphs>
  <Slides>34</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34</vt:i4>
      </vt:variant>
    </vt:vector>
  </HeadingPairs>
  <TitlesOfParts>
    <vt:vector size="39" baseType="lpstr">
      <vt:lpstr>游ゴシック</vt:lpstr>
      <vt:lpstr>游ゴシック Light</vt:lpstr>
      <vt:lpstr>Arial</vt:lpstr>
      <vt:lpstr>Wingdings</vt:lpstr>
      <vt:lpstr>Office テーマ</vt:lpstr>
      <vt:lpstr>The Happy Few: The internationalisation of European firms  New facts based on firm-level evidence  BY Thierry MAYER and Gianmarco I.P. OTTAVIANO 2007  https://www.bruegel.org/wp-content/uploads/imported/publications/BP_Nov2008_The_happy_few.pdf </vt:lpstr>
      <vt:lpstr>EFIM (欧州企業と国際市場)</vt:lpstr>
      <vt:lpstr>8ヵ国の拠点とリーダー</vt:lpstr>
      <vt:lpstr>EFIM(欧州企業と国際市場)</vt:lpstr>
      <vt:lpstr>事実1</vt:lpstr>
      <vt:lpstr>PowerPoint プレゼンテーション</vt:lpstr>
      <vt:lpstr>事実2</vt:lpstr>
      <vt:lpstr>PowerPoint プレゼンテーション</vt:lpstr>
      <vt:lpstr>事実3</vt:lpstr>
      <vt:lpstr>PowerPoint プレゼンテーション</vt:lpstr>
      <vt:lpstr>事実4</vt:lpstr>
      <vt:lpstr>PowerPoint プレゼンテーション</vt:lpstr>
      <vt:lpstr>PowerPoint プレゼンテーション</vt:lpstr>
      <vt:lpstr>事実5</vt:lpstr>
      <vt:lpstr>事実6</vt:lpstr>
      <vt:lpstr>事実7</vt:lpstr>
      <vt:lpstr>PowerPoint プレゼンテーション</vt:lpstr>
      <vt:lpstr>事実8</vt:lpstr>
      <vt:lpstr>事実9</vt:lpstr>
      <vt:lpstr>PowerPoint プレゼンテーション</vt:lpstr>
      <vt:lpstr>事実10</vt:lpstr>
      <vt:lpstr>事実11</vt:lpstr>
      <vt:lpstr>PowerPoint プレゼンテーション</vt:lpstr>
      <vt:lpstr>事実12</vt:lpstr>
      <vt:lpstr>PowerPoint プレゼンテーション</vt:lpstr>
      <vt:lpstr>事実13</vt:lpstr>
      <vt:lpstr>事実14</vt:lpstr>
      <vt:lpstr>PowerPoint プレゼンテーション</vt:lpstr>
      <vt:lpstr>政策含意：提言1~6</vt:lpstr>
      <vt:lpstr>残された政策問題</vt:lpstr>
      <vt:lpstr>PowerPoint プレゼンテーション</vt:lpstr>
      <vt:lpstr>提言7</vt:lpstr>
      <vt:lpstr>提言8~9</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田中鮎夢</cp:lastModifiedBy>
  <cp:revision>281</cp:revision>
  <cp:lastPrinted>1601-01-01T00:00:00Z</cp:lastPrinted>
  <dcterms:created xsi:type="dcterms:W3CDTF">1601-01-01T00:00:00Z</dcterms:created>
  <dcterms:modified xsi:type="dcterms:W3CDTF">2020-11-06T00:45:06Z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