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59" r:id="rId4"/>
    <p:sldId id="278" r:id="rId5"/>
    <p:sldId id="276" r:id="rId6"/>
    <p:sldId id="275" r:id="rId7"/>
    <p:sldId id="264" r:id="rId8"/>
    <p:sldId id="280" r:id="rId9"/>
    <p:sldId id="266" r:id="rId10"/>
    <p:sldId id="263" r:id="rId11"/>
    <p:sldId id="279" r:id="rId12"/>
    <p:sldId id="265" r:id="rId13"/>
    <p:sldId id="267" r:id="rId14"/>
    <p:sldId id="281" r:id="rId15"/>
    <p:sldId id="282" r:id="rId16"/>
    <p:sldId id="283" r:id="rId17"/>
    <p:sldId id="285" r:id="rId18"/>
    <p:sldId id="262" r:id="rId19"/>
    <p:sldId id="268" r:id="rId20"/>
    <p:sldId id="269" r:id="rId21"/>
    <p:sldId id="270" r:id="rId22"/>
    <p:sldId id="271" r:id="rId23"/>
    <p:sldId id="272" r:id="rId24"/>
    <p:sldId id="284" r:id="rId25"/>
    <p:sldId id="273" r:id="rId26"/>
    <p:sldId id="274" r:id="rId2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7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22BF-1A6E-401B-9C37-B678E4BA28B9}" type="datetimeFigureOut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55CB8-F880-4447-B65C-21CD11F19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5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A2082-DC0A-4E58-8288-CE871BCCBAAF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63-8F32-4FC5-83B3-D27C36ECD1CC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F34E-3E7B-46FB-BE2E-B43D77BAC3E8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702E-5FEE-474C-BDEB-7924D671D420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4D4E-F2F7-453D-B19A-26B6A14529B3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34D8-9108-4A13-BF07-9053470FB997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7F43-F8A1-416A-B9C7-332AE1707F33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361D-0227-4704-B685-5EC73BDFBF2D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D4C-7799-402A-8EC2-4213571DA638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D3DE-508E-4E50-8F5B-F40F390C71DA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714B-4238-4868-86A6-C95C17155B69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8D11-1EF9-49BE-912F-C25FF9191768}" type="datetime1">
              <a:rPr kumimoji="1" lang="ja-JP" altLang="en-US" smtClean="0"/>
              <a:t>2012/10/26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emf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新々</a:t>
            </a:r>
            <a:r>
              <a:rPr lang="ja-JP" altLang="en-US" dirty="0"/>
              <a:t>貿易</a:t>
            </a:r>
            <a:r>
              <a:rPr lang="ja-JP" altLang="en-US" dirty="0" smtClean="0"/>
              <a:t>理論：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生産性は本当に重要なのか？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慶応義塾大学大学院</a:t>
            </a:r>
            <a:r>
              <a:rPr kumimoji="1" lang="en-US" altLang="ja-JP" dirty="0" smtClean="0"/>
              <a:t>mini lecture</a:t>
            </a:r>
          </a:p>
          <a:p>
            <a:r>
              <a:rPr lang="en-US" altLang="ja-JP" dirty="0" smtClean="0"/>
              <a:t>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smtClean="0"/>
              <a:t>日（</a:t>
            </a:r>
            <a:r>
              <a:rPr lang="ja-JP" altLang="en-US" dirty="0" smtClean="0"/>
              <a:t>木）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田中鮎夢（経済産業研究所）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6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0" y="2085219"/>
            <a:ext cx="6686327" cy="477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32" y="2278106"/>
            <a:ext cx="2792143" cy="4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92" y="3489035"/>
            <a:ext cx="2816552" cy="39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78" y="2055705"/>
            <a:ext cx="3410581" cy="53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利潤関数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9432" y="155896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国内利潤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25418" y="288298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輸出</a:t>
            </a:r>
            <a:r>
              <a:rPr kumimoji="1" lang="ja-JP" altLang="en-US" sz="3200" b="1" dirty="0" smtClean="0"/>
              <a:t>利潤</a:t>
            </a:r>
            <a:endParaRPr kumimoji="1" lang="ja-JP" altLang="en-US" sz="3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842992" y="1470269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FDI</a:t>
            </a:r>
            <a:r>
              <a:rPr kumimoji="1" lang="ja-JP" altLang="en-US" sz="3200" b="1" dirty="0" smtClean="0"/>
              <a:t>利潤</a:t>
            </a:r>
            <a:endParaRPr kumimoji="1" lang="ja-JP" altLang="en-US" sz="32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52872" y="4941168"/>
            <a:ext cx="3405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ここで</a:t>
            </a:r>
            <a:r>
              <a:rPr lang="ja-JP" altLang="en-US" dirty="0" smtClean="0"/>
              <a:t>、</a:t>
            </a:r>
            <a:r>
              <a:rPr lang="en-US" altLang="ja-JP" dirty="0" smtClean="0"/>
              <a:t>ε=σ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また、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は投入係数。</a:t>
            </a:r>
            <a:endParaRPr lang="en-US" altLang="ja-JP" dirty="0" smtClean="0"/>
          </a:p>
          <a:p>
            <a:r>
              <a:rPr lang="en-US" altLang="ja-JP" dirty="0" smtClean="0"/>
              <a:t>a=1/</a:t>
            </a:r>
            <a:r>
              <a:rPr lang="en-US" altLang="ja-JP" dirty="0" err="1" smtClean="0"/>
              <a:t>varphi</a:t>
            </a:r>
            <a:r>
              <a:rPr lang="ja-JP" altLang="en-US" dirty="0" smtClean="0"/>
              <a:t>なので、</a:t>
            </a:r>
            <a:endParaRPr lang="en-US" altLang="ja-JP" dirty="0" smtClean="0"/>
          </a:p>
          <a:p>
            <a:r>
              <a:rPr lang="en-US" altLang="ja-JP" dirty="0" smtClean="0"/>
              <a:t>a^{1-ε}</a:t>
            </a:r>
            <a:r>
              <a:rPr lang="en-US" altLang="ja-JP" dirty="0"/>
              <a:t>=</a:t>
            </a:r>
            <a:r>
              <a:rPr lang="en-US" altLang="ja-JP" dirty="0" err="1" smtClean="0"/>
              <a:t>varphi</a:t>
            </a:r>
            <a:r>
              <a:rPr lang="en-US" altLang="ja-JP" dirty="0" smtClean="0"/>
              <a:t> ^{ε-1}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よって、横軸は生産性指標。</a:t>
            </a:r>
            <a:endParaRPr lang="en-US" altLang="ja-JP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5837718" y="42869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生産性指標</a:t>
            </a:r>
          </a:p>
        </p:txBody>
      </p:sp>
    </p:spTree>
    <p:extLst>
      <p:ext uri="{BB962C8B-B14F-4D97-AF65-F5344CB8AC3E}">
        <p14:creationId xmlns:p14="http://schemas.microsoft.com/office/powerpoint/2010/main" val="25780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生産性閾値条件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参入閾値：国内利潤＝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の時の生産性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輸出閾値：輸出利潤</a:t>
            </a:r>
            <a:r>
              <a:rPr lang="ja-JP" altLang="en-US" dirty="0"/>
              <a:t>＝</a:t>
            </a:r>
            <a:r>
              <a:rPr lang="en-US" altLang="ja-JP" dirty="0"/>
              <a:t>0</a:t>
            </a:r>
            <a:r>
              <a:rPr lang="ja-JP" altLang="en-US" dirty="0"/>
              <a:t>の時の</a:t>
            </a:r>
            <a:r>
              <a:rPr lang="ja-JP" altLang="en-US" dirty="0" smtClean="0"/>
              <a:t>生産性</a:t>
            </a:r>
            <a:endParaRPr lang="en-US" altLang="ja-JP" sz="2800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en-US" altLang="ja-JP" dirty="0"/>
              <a:t>FDI</a:t>
            </a:r>
            <a:r>
              <a:rPr lang="ja-JP" altLang="en-US" dirty="0" smtClean="0"/>
              <a:t>閾値</a:t>
            </a:r>
            <a:r>
              <a:rPr lang="ja-JP" altLang="en-US" dirty="0"/>
              <a:t>：輸出利潤</a:t>
            </a:r>
            <a:r>
              <a:rPr lang="ja-JP" altLang="en-US" dirty="0" smtClean="0"/>
              <a:t>＝</a:t>
            </a:r>
            <a:r>
              <a:rPr lang="en-US" altLang="ja-JP" dirty="0" smtClean="0"/>
              <a:t>FDI</a:t>
            </a:r>
            <a:r>
              <a:rPr lang="ja-JP" altLang="en-US" dirty="0" smtClean="0"/>
              <a:t>利潤の</a:t>
            </a:r>
            <a:r>
              <a:rPr lang="ja-JP" altLang="en-US" dirty="0"/>
              <a:t>時の</a:t>
            </a:r>
            <a:r>
              <a:rPr lang="ja-JP" altLang="en-US" dirty="0" smtClean="0"/>
              <a:t>生産性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553523"/>
              </p:ext>
            </p:extLst>
          </p:nvPr>
        </p:nvGraphicFramePr>
        <p:xfrm>
          <a:off x="1782763" y="2208213"/>
          <a:ext cx="46529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" name="数式" r:id="rId3" imgW="1244520" imgH="253800" progId="Equation.3">
                  <p:embed/>
                </p:oleObj>
              </mc:Choice>
              <mc:Fallback>
                <p:oleObj name="数式" r:id="rId3" imgW="12445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2763" y="2208213"/>
                        <a:ext cx="4652962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48225"/>
              </p:ext>
            </p:extLst>
          </p:nvPr>
        </p:nvGraphicFramePr>
        <p:xfrm>
          <a:off x="1438275" y="3979863"/>
          <a:ext cx="61769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" name="数式" r:id="rId5" imgW="1536480" imgH="266400" progId="Equation.3">
                  <p:embed/>
                </p:oleObj>
              </mc:Choice>
              <mc:Fallback>
                <p:oleObj name="数式" r:id="rId5" imgW="1536480" imgH="266400" progId="Equation.3">
                  <p:embed/>
                  <p:pic>
                    <p:nvPicPr>
                      <p:cNvPr id="0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3979863"/>
                        <a:ext cx="6176963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659353"/>
              </p:ext>
            </p:extLst>
          </p:nvPr>
        </p:nvGraphicFramePr>
        <p:xfrm>
          <a:off x="1550988" y="5805488"/>
          <a:ext cx="49244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数式" r:id="rId7" imgW="1815840" imgH="291960" progId="Equation.3">
                  <p:embed/>
                </p:oleObj>
              </mc:Choice>
              <mc:Fallback>
                <p:oleObj name="数式" r:id="rId7" imgW="1815840" imgH="291960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5805488"/>
                        <a:ext cx="49244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9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生産性順序</a:t>
            </a:r>
            <a:endParaRPr kumimoji="1" lang="ja-JP" altLang="en-US" dirty="0"/>
          </a:p>
        </p:txBody>
      </p:sp>
      <p:pic>
        <p:nvPicPr>
          <p:cNvPr id="6146" name="Picture 2" descr="C:\Users\ayumu\Desktop\columns2012\05\sor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" y="2276872"/>
            <a:ext cx="9040444" cy="41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70776"/>
              </p:ext>
            </p:extLst>
          </p:nvPr>
        </p:nvGraphicFramePr>
        <p:xfrm>
          <a:off x="1403648" y="6021288"/>
          <a:ext cx="698748" cy="59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数式" r:id="rId4" imgW="266400" imgH="228600" progId="Equation.3">
                  <p:embed/>
                </p:oleObj>
              </mc:Choice>
              <mc:Fallback>
                <p:oleObj name="数式" r:id="rId4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6021288"/>
                        <a:ext cx="698748" cy="598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061115"/>
              </p:ext>
            </p:extLst>
          </p:nvPr>
        </p:nvGraphicFramePr>
        <p:xfrm>
          <a:off x="3203848" y="6021288"/>
          <a:ext cx="648072" cy="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数式" r:id="rId6" imgW="266400" imgH="228600" progId="Equation.3">
                  <p:embed/>
                </p:oleObj>
              </mc:Choice>
              <mc:Fallback>
                <p:oleObj name="数式" r:id="rId6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848" y="6021288"/>
                        <a:ext cx="648072" cy="55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24914"/>
              </p:ext>
            </p:extLst>
          </p:nvPr>
        </p:nvGraphicFramePr>
        <p:xfrm>
          <a:off x="5292080" y="6093296"/>
          <a:ext cx="576064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数式" r:id="rId8" imgW="266400" imgH="228600" progId="Equation.3">
                  <p:embed/>
                </p:oleObj>
              </mc:Choice>
              <mc:Fallback>
                <p:oleObj name="数式" r:id="rId8" imgW="266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2080" y="6093296"/>
                        <a:ext cx="576064" cy="49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89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kumimoji="1" lang="ja-JP" altLang="en-US" dirty="0" err="1" smtClean="0"/>
              <a:t>．</a:t>
            </a:r>
            <a:r>
              <a:rPr lang="ja-JP" altLang="en-US" dirty="0" smtClean="0"/>
              <a:t>新々貿易理論の実証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大量の実証研究が、</a:t>
            </a:r>
            <a:r>
              <a:rPr kumimoji="1" lang="en-US" altLang="ja-JP" dirty="0" err="1" smtClean="0"/>
              <a:t>Melitz</a:t>
            </a:r>
            <a:r>
              <a:rPr kumimoji="1" lang="en-US" altLang="ja-JP" dirty="0" smtClean="0"/>
              <a:t> (2003)</a:t>
            </a:r>
            <a:r>
              <a:rPr lang="ja-JP" altLang="en-US" dirty="0"/>
              <a:t>、</a:t>
            </a:r>
            <a:r>
              <a:rPr kumimoji="1" lang="en-US" altLang="ja-JP" dirty="0" err="1" smtClean="0"/>
              <a:t>Helpman</a:t>
            </a:r>
            <a:r>
              <a:rPr kumimoji="1" lang="en-US" altLang="ja-JP" dirty="0" smtClean="0"/>
              <a:t> et al. (2004) </a:t>
            </a:r>
            <a:r>
              <a:rPr lang="ja-JP" altLang="en-US" dirty="0" smtClean="0"/>
              <a:t>と整合的な結果を得ている。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err="1" smtClean="0"/>
              <a:t>Melitz</a:t>
            </a:r>
            <a:r>
              <a:rPr kumimoji="1" lang="en-US" altLang="ja-JP" dirty="0" smtClean="0"/>
              <a:t> (2003)</a:t>
            </a:r>
            <a:r>
              <a:rPr kumimoji="1" lang="ja-JP" altLang="en-US" dirty="0" smtClean="0"/>
              <a:t>の実証</a:t>
            </a:r>
            <a:endParaRPr kumimoji="1"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 smtClean="0"/>
              <a:t>Delgado et al. (2002, JIE)</a:t>
            </a:r>
          </a:p>
          <a:p>
            <a:pPr marL="0" indent="0">
              <a:buNone/>
            </a:pPr>
            <a:r>
              <a:rPr lang="en-US" altLang="ja-JP" dirty="0" err="1"/>
              <a:t>Helpman</a:t>
            </a:r>
            <a:r>
              <a:rPr lang="en-US" altLang="ja-JP" dirty="0"/>
              <a:t> et al. </a:t>
            </a:r>
            <a:r>
              <a:rPr lang="en-US" altLang="ja-JP" dirty="0" smtClean="0"/>
              <a:t>(2004)</a:t>
            </a:r>
            <a:r>
              <a:rPr lang="ja-JP" altLang="en-US" dirty="0" smtClean="0"/>
              <a:t>の実証</a:t>
            </a:r>
            <a:endParaRPr lang="en-US" altLang="ja-JP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smtClean="0"/>
              <a:t>Head and </a:t>
            </a:r>
            <a:r>
              <a:rPr lang="en-US" altLang="ja-JP" dirty="0" err="1" smtClean="0"/>
              <a:t>Ries</a:t>
            </a:r>
            <a:r>
              <a:rPr lang="en-US" altLang="ja-JP" dirty="0" smtClean="0"/>
              <a:t> (2003, JJIE)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Kimura and </a:t>
            </a:r>
            <a:r>
              <a:rPr lang="en-US" altLang="ja-JP" dirty="0" err="1"/>
              <a:t>Kiyota</a:t>
            </a:r>
            <a:r>
              <a:rPr lang="en-US" altLang="ja-JP" dirty="0"/>
              <a:t> </a:t>
            </a:r>
            <a:r>
              <a:rPr lang="en-US" altLang="ja-JP" dirty="0" smtClean="0"/>
              <a:t>(2006, RWE)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 err="1" smtClean="0"/>
              <a:t>Tomiura</a:t>
            </a:r>
            <a:r>
              <a:rPr lang="en-US" altLang="ja-JP" dirty="0" smtClean="0"/>
              <a:t> (2007, JIE)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Melitz</a:t>
            </a:r>
            <a:r>
              <a:rPr lang="en-US" altLang="ja-JP" dirty="0" smtClean="0"/>
              <a:t> (2003)</a:t>
            </a:r>
            <a:r>
              <a:rPr lang="ja-JP" altLang="en-US" dirty="0"/>
              <a:t> </a:t>
            </a:r>
            <a:r>
              <a:rPr lang="ja-JP" altLang="en-US" dirty="0" smtClean="0"/>
              <a:t>の一般均衡理論的側面と整合的な実証としては、</a:t>
            </a:r>
            <a:r>
              <a:rPr lang="en-US" altLang="ja-JP" dirty="0" err="1" smtClean="0"/>
              <a:t>Pavcnik</a:t>
            </a:r>
            <a:r>
              <a:rPr lang="en-US" altLang="ja-JP" dirty="0" smtClean="0"/>
              <a:t> (2002, RES)</a:t>
            </a:r>
            <a:r>
              <a:rPr lang="ja-JP" altLang="en-US" dirty="0"/>
              <a:t> </a:t>
            </a:r>
            <a:r>
              <a:rPr lang="ja-JP" altLang="en-US" dirty="0" smtClean="0"/>
              <a:t>が著名。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7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Kimura and </a:t>
            </a:r>
            <a:r>
              <a:rPr kumimoji="1" lang="en-US" altLang="ja-JP" dirty="0" err="1" smtClean="0"/>
              <a:t>Kiyota</a:t>
            </a:r>
            <a:r>
              <a:rPr lang="ja-JP" altLang="en-US" dirty="0"/>
              <a:t> </a:t>
            </a:r>
            <a:r>
              <a:rPr lang="en-US" altLang="ja-JP" dirty="0" smtClean="0"/>
              <a:t>(2006, RWE)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23887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83568" y="598158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『</a:t>
            </a:r>
            <a:r>
              <a:rPr kumimoji="1" lang="ja-JP" altLang="en-US" sz="2400" dirty="0" smtClean="0"/>
              <a:t>企業活動基本調査</a:t>
            </a:r>
            <a:r>
              <a:rPr kumimoji="1" lang="en-US" altLang="ja-JP" sz="2400" dirty="0" smtClean="0"/>
              <a:t>』</a:t>
            </a:r>
            <a:r>
              <a:rPr kumimoji="1" lang="ja-JP" altLang="en-US" sz="2400" dirty="0" smtClean="0"/>
              <a:t>（経済産業省）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53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Kimura and </a:t>
            </a:r>
            <a:r>
              <a:rPr lang="en-US" altLang="ja-JP" dirty="0" err="1"/>
              <a:t>Kiyota</a:t>
            </a:r>
            <a:r>
              <a:rPr lang="ja-JP" altLang="en-US" dirty="0"/>
              <a:t> </a:t>
            </a:r>
            <a:r>
              <a:rPr lang="en-US" altLang="ja-JP" dirty="0"/>
              <a:t>(2006, RWE)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59490" cy="69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78688"/>
            <a:ext cx="3672615" cy="36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915906"/>
            <a:ext cx="4923772" cy="42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73372"/>
            <a:ext cx="5904656" cy="447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9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Kimura and </a:t>
            </a:r>
            <a:r>
              <a:rPr lang="en-US" altLang="ja-JP" dirty="0" err="1"/>
              <a:t>Kiyota</a:t>
            </a:r>
            <a:r>
              <a:rPr lang="ja-JP" altLang="en-US" dirty="0"/>
              <a:t> </a:t>
            </a:r>
            <a:r>
              <a:rPr lang="en-US" altLang="ja-JP" dirty="0"/>
              <a:t>(2006, RWE)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79071" cy="284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683568" y="465313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/>
              <a:t>Note: </a:t>
            </a:r>
            <a:r>
              <a:rPr lang="en-US" altLang="ja-JP" dirty="0"/>
              <a:t>Random-effect </a:t>
            </a:r>
            <a:r>
              <a:rPr lang="en-US" altLang="ja-JP" dirty="0" err="1"/>
              <a:t>probit</a:t>
            </a:r>
            <a:r>
              <a:rPr lang="en-US" altLang="ja-JP" dirty="0"/>
              <a:t> model is used for estimation. All </a:t>
            </a:r>
            <a:r>
              <a:rPr lang="en-US" altLang="ja-JP" dirty="0" err="1"/>
              <a:t>indenpendent</a:t>
            </a:r>
            <a:r>
              <a:rPr lang="en-US" altLang="ja-JP" dirty="0"/>
              <a:t> variables are at period t − 1.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9" y="54452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注）</a:t>
            </a:r>
            <a:r>
              <a:rPr lang="ja-JP" altLang="en-US" dirty="0"/>
              <a:t>前期</a:t>
            </a:r>
            <a:r>
              <a:rPr lang="ja-JP" altLang="en-US" dirty="0" smtClean="0"/>
              <a:t>の被説明変数（輸出</a:t>
            </a:r>
            <a:r>
              <a:rPr lang="ja-JP" altLang="en-US" dirty="0"/>
              <a:t>・</a:t>
            </a:r>
            <a:r>
              <a:rPr lang="en-US" altLang="ja-JP" dirty="0"/>
              <a:t>FDI</a:t>
            </a:r>
            <a:r>
              <a:rPr lang="ja-JP" altLang="en-US" dirty="0" smtClean="0"/>
              <a:t>ダミー）を説明変数として用いる</a:t>
            </a:r>
            <a:r>
              <a:rPr kumimoji="1" lang="ja-JP" altLang="en-US" dirty="0" smtClean="0"/>
              <a:t>推定を、</a:t>
            </a:r>
            <a:endParaRPr kumimoji="1" lang="en-US" altLang="ja-JP" dirty="0" smtClean="0"/>
          </a:p>
          <a:p>
            <a:r>
              <a:rPr lang="ja-JP" altLang="en-US" dirty="0"/>
              <a:t>　　階差</a:t>
            </a:r>
            <a:r>
              <a:rPr lang="ja-JP" altLang="en-US" dirty="0" smtClean="0"/>
              <a:t>をとらずに</a:t>
            </a:r>
            <a:r>
              <a:rPr kumimoji="1" lang="ja-JP" altLang="en-US" dirty="0" smtClean="0"/>
              <a:t>推定</a:t>
            </a:r>
            <a:r>
              <a:rPr lang="ja-JP" altLang="en-US" dirty="0"/>
              <a:t>すると</a:t>
            </a:r>
            <a:r>
              <a:rPr kumimoji="1" lang="ja-JP" altLang="en-US" dirty="0" smtClean="0"/>
              <a:t>バイアスが生じる。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一階の階差をとり、線形確率モデルを</a:t>
            </a:r>
            <a:r>
              <a:rPr kumimoji="1" lang="en-US" altLang="ja-JP" dirty="0" smtClean="0"/>
              <a:t>GMM</a:t>
            </a:r>
            <a:r>
              <a:rPr kumimoji="1" lang="ja-JP" altLang="en-US" dirty="0" smtClean="0"/>
              <a:t>で推定する方がよい</a:t>
            </a:r>
            <a:r>
              <a:rPr lang="ja-JP" altLang="en-US" dirty="0"/>
              <a:t>。</a:t>
            </a:r>
            <a:r>
              <a:rPr kumimoji="1" lang="ja-JP" altLang="en-US" dirty="0" smtClean="0"/>
              <a:t> </a:t>
            </a:r>
            <a:endParaRPr kumimoji="1" lang="en-US" altLang="ja-JP" dirty="0" smtClean="0"/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en-US" altLang="ja-JP" dirty="0" smtClean="0"/>
              <a:t>(Bernard and Jensen, RESTAT 2004)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58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398856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1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</a:t>
            </a:r>
            <a:r>
              <a:rPr lang="ja-JP" altLang="en-US" dirty="0" smtClean="0"/>
              <a:t> 新々貿易理論への実証的挑戦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268760"/>
            <a:ext cx="8496944" cy="1296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b="1" dirty="0" smtClean="0"/>
              <a:t>生産性順序は、確かに、理論通り。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en-US" altLang="ja-JP" sz="2400" b="1" dirty="0" smtClean="0"/>
              <a:t>		</a:t>
            </a:r>
            <a:r>
              <a:rPr lang="ja-JP" altLang="en-US" sz="2400" b="1" dirty="0" smtClean="0"/>
              <a:t>非国際化＜輸出＜</a:t>
            </a:r>
            <a:r>
              <a:rPr lang="en-US" altLang="ja-JP" sz="2400" b="1" dirty="0" smtClean="0"/>
              <a:t>FDI</a:t>
            </a:r>
            <a:r>
              <a:rPr lang="ja-JP" altLang="en-US" sz="2400" b="1" dirty="0" smtClean="0"/>
              <a:t>＜輸出</a:t>
            </a:r>
            <a:r>
              <a:rPr lang="en-US" altLang="ja-JP" sz="2400" b="1" dirty="0" smtClean="0"/>
              <a:t>&amp;FDI</a:t>
            </a:r>
          </a:p>
          <a:p>
            <a:pPr marL="0" indent="0">
              <a:buNone/>
            </a:pPr>
            <a:r>
              <a:rPr kumimoji="1" lang="ja-JP" altLang="en-US" sz="2400" b="1" dirty="0" smtClean="0"/>
              <a:t>しかし、企業タイプ毎の生産性分布にかなりの重複がある。</a:t>
            </a:r>
            <a:endParaRPr kumimoji="1" lang="ja-JP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2100"/>
            <a:ext cx="5902612" cy="392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44008" y="4150546"/>
            <a:ext cx="4320480" cy="1271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 smtClean="0"/>
              <a:t>生産性高くても、輸出</a:t>
            </a:r>
            <a:r>
              <a:rPr lang="en-US" altLang="ja-JP" sz="2800" b="1" dirty="0" smtClean="0"/>
              <a:t>and/or FDI</a:t>
            </a:r>
            <a:r>
              <a:rPr lang="ja-JP" altLang="en-US" sz="2800" b="1" dirty="0" smtClean="0"/>
              <a:t>できない「臥</a:t>
            </a:r>
            <a:r>
              <a:rPr lang="ja-JP" altLang="en-US" sz="2800" b="1" dirty="0"/>
              <a:t>龍</a:t>
            </a:r>
            <a:r>
              <a:rPr lang="ja-JP" altLang="en-US" sz="2800" b="1" dirty="0" smtClean="0"/>
              <a:t>企業」がいるのはなぜ？</a:t>
            </a:r>
            <a:endParaRPr lang="ja-JP" altLang="en-US" sz="28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4932040" y="6381328"/>
            <a:ext cx="3164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Wakasugi</a:t>
            </a:r>
            <a:r>
              <a:rPr lang="en-US" altLang="ja-JP" dirty="0"/>
              <a:t> et al. (2008, RIETI-DP)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2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Todo</a:t>
            </a:r>
            <a:r>
              <a:rPr kumimoji="1" lang="en-US" altLang="ja-JP" dirty="0" smtClean="0"/>
              <a:t> (2011, WE</a:t>
            </a:r>
            <a:r>
              <a:rPr kumimoji="1" lang="ja-JP" altLang="en-US" dirty="0" smtClean="0"/>
              <a:t>）</a:t>
            </a:r>
            <a:r>
              <a:rPr lang="ja-JP" altLang="en-US" dirty="0"/>
              <a:t>の指摘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輸出・</a:t>
            </a:r>
            <a:r>
              <a:rPr kumimoji="1" lang="en-US" altLang="ja-JP" dirty="0" smtClean="0"/>
              <a:t>FDI</a:t>
            </a:r>
            <a:r>
              <a:rPr kumimoji="1" lang="ja-JP" altLang="en-US" dirty="0" err="1" smtClean="0"/>
              <a:t>への</a:t>
            </a:r>
            <a:r>
              <a:rPr lang="ja-JP" altLang="en-US" dirty="0"/>
              <a:t>生産性の</a:t>
            </a:r>
            <a:r>
              <a:rPr kumimoji="1" lang="ja-JP" altLang="en-US" dirty="0" smtClean="0"/>
              <a:t>効果は統計的に有意。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しかし、</a:t>
            </a:r>
            <a:r>
              <a:rPr kumimoji="1" lang="ja-JP" altLang="en-US" dirty="0" smtClean="0"/>
              <a:t>量的には無視できるほど小さい。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むしろ、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lang="ja-JP" altLang="en-US" dirty="0"/>
              <a:t>前期</a:t>
            </a:r>
            <a:r>
              <a:rPr lang="ja-JP" altLang="en-US" dirty="0" smtClean="0"/>
              <a:t>に輸出・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していたか、</a:t>
            </a:r>
            <a:endParaRPr lang="en-US" altLang="ja-JP" dirty="0" smtClean="0"/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dirty="0"/>
              <a:t>観測</a:t>
            </a:r>
            <a:r>
              <a:rPr kumimoji="1" lang="ja-JP" altLang="en-US" dirty="0" smtClean="0"/>
              <a:t>できない企業属性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によって、今期の輸出・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はほとんど決まる。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67544" y="616530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注）　①の履歴効果は、必ずしも</a:t>
            </a:r>
            <a:r>
              <a:rPr lang="en-US" altLang="ja-JP" dirty="0" err="1" smtClean="0"/>
              <a:t>Melitz</a:t>
            </a:r>
            <a:r>
              <a:rPr lang="en-US" altLang="ja-JP" dirty="0" smtClean="0"/>
              <a:t> </a:t>
            </a:r>
            <a:r>
              <a:rPr lang="en-US" altLang="ja-JP" dirty="0"/>
              <a:t>(2003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の動</a:t>
            </a:r>
            <a:r>
              <a:rPr lang="ja-JP" altLang="en-US" dirty="0" smtClean="0"/>
              <a:t>学版と</a:t>
            </a:r>
            <a:r>
              <a:rPr lang="ja-JP" altLang="en-US" dirty="0"/>
              <a:t>矛盾しない。</a:t>
            </a:r>
          </a:p>
        </p:txBody>
      </p:sp>
    </p:spTree>
    <p:extLst>
      <p:ext uri="{BB962C8B-B14F-4D97-AF65-F5344CB8AC3E}">
        <p14:creationId xmlns:p14="http://schemas.microsoft.com/office/powerpoint/2010/main" val="12477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</a:t>
            </a:r>
            <a:r>
              <a:rPr lang="ja-JP" altLang="en-US" dirty="0" err="1"/>
              <a:t>．</a:t>
            </a:r>
            <a:r>
              <a:rPr lang="ja-JP" altLang="en-US" dirty="0"/>
              <a:t>生産性は本当に重要なのか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8195" y="2564904"/>
            <a:ext cx="8229600" cy="262088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altLang="ja-JP" dirty="0" err="1" smtClean="0"/>
              <a:t>Melitz</a:t>
            </a:r>
            <a:r>
              <a:rPr lang="en-US" altLang="ja-JP" dirty="0" smtClean="0"/>
              <a:t> (2003, </a:t>
            </a:r>
            <a:r>
              <a:rPr lang="en-US" altLang="ja-JP" dirty="0" err="1" smtClean="0"/>
              <a:t>Econometrica</a:t>
            </a:r>
            <a:r>
              <a:rPr lang="en-US" altLang="ja-JP" dirty="0" smtClean="0"/>
              <a:t>) </a:t>
            </a:r>
          </a:p>
          <a:p>
            <a:pPr lvl="1"/>
            <a:r>
              <a:rPr lang="ja-JP" altLang="en-US" dirty="0" smtClean="0"/>
              <a:t>生産性の高い企業</a:t>
            </a:r>
            <a:r>
              <a:rPr lang="ja-JP" altLang="en-US" dirty="0"/>
              <a:t>が</a:t>
            </a:r>
            <a:r>
              <a:rPr lang="ja-JP" altLang="en-US" dirty="0" smtClean="0"/>
              <a:t>輸出できる。</a:t>
            </a:r>
            <a:endParaRPr lang="en-US" altLang="ja-JP" dirty="0" smtClean="0"/>
          </a:p>
          <a:p>
            <a:pPr lvl="1"/>
            <a:r>
              <a:rPr lang="ja-JP" altLang="en-US" dirty="0"/>
              <a:t>生産性</a:t>
            </a:r>
            <a:r>
              <a:rPr lang="ja-JP" altLang="en-US" dirty="0" smtClean="0"/>
              <a:t>の低い企業は輸出できない。</a:t>
            </a:r>
            <a:endParaRPr lang="en-US" altLang="ja-JP" dirty="0" smtClean="0"/>
          </a:p>
          <a:p>
            <a:r>
              <a:rPr lang="en-US" altLang="ja-JP" dirty="0" err="1" smtClean="0"/>
              <a:t>Helpman</a:t>
            </a:r>
            <a:r>
              <a:rPr lang="en-US" altLang="ja-JP" dirty="0" smtClean="0"/>
              <a:t> et al. (2004, AER)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lvl="1"/>
            <a:r>
              <a:rPr lang="ja-JP" altLang="en-US" dirty="0"/>
              <a:t>生産性</a:t>
            </a:r>
            <a:r>
              <a:rPr lang="ja-JP" altLang="en-US" dirty="0" smtClean="0"/>
              <a:t>の最も高い企業が水平的外国直接投資</a:t>
            </a:r>
            <a:r>
              <a:rPr lang="en-US" altLang="ja-JP" dirty="0" smtClean="0"/>
              <a:t>(FDI)</a:t>
            </a:r>
            <a:r>
              <a:rPr lang="ja-JP" altLang="en-US" dirty="0" smtClean="0"/>
              <a:t>行える。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次いで生産性の高い企業は、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できないが、輸出できる。</a:t>
            </a:r>
            <a:endParaRPr lang="en-US" altLang="ja-JP" dirty="0" smtClean="0"/>
          </a:p>
          <a:p>
            <a:pPr lvl="1"/>
            <a:r>
              <a:rPr lang="ja-JP" altLang="en-US" dirty="0"/>
              <a:t>生産性の低い企業は</a:t>
            </a:r>
            <a:r>
              <a:rPr lang="ja-JP" altLang="en-US" dirty="0" smtClean="0"/>
              <a:t>輸出も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もできない。</a:t>
            </a:r>
            <a:endParaRPr lang="en-US" altLang="ja-JP" dirty="0" smtClean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07504" y="5429274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800" dirty="0" smtClean="0"/>
              <a:t>しかし</a:t>
            </a:r>
            <a:r>
              <a:rPr lang="ja-JP" altLang="en-US" sz="2800" dirty="0"/>
              <a:t>、現実に生産性は本当に重要なのか？</a:t>
            </a:r>
            <a:endParaRPr lang="en-US" altLang="ja-JP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368115" y="1484784"/>
            <a:ext cx="6840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新々貿易理論</a:t>
            </a:r>
            <a:endParaRPr lang="en-US" altLang="ja-JP" sz="2800" dirty="0"/>
          </a:p>
          <a:p>
            <a:r>
              <a:rPr lang="en-US" altLang="ja-JP" sz="2800" dirty="0"/>
              <a:t>Firm heterogeneity model of trade &amp;</a:t>
            </a:r>
            <a:r>
              <a:rPr lang="ja-JP" altLang="en-US" sz="2800" dirty="0"/>
              <a:t>　</a:t>
            </a:r>
            <a:r>
              <a:rPr lang="en-US" altLang="ja-JP" sz="2800" dirty="0"/>
              <a:t>FDI</a:t>
            </a:r>
          </a:p>
        </p:txBody>
      </p:sp>
    </p:spTree>
    <p:extLst>
      <p:ext uri="{BB962C8B-B14F-4D97-AF65-F5344CB8AC3E}">
        <p14:creationId xmlns:p14="http://schemas.microsoft.com/office/powerpoint/2010/main" val="335574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64088" y="476672"/>
            <a:ext cx="3528392" cy="432048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800" dirty="0" smtClean="0"/>
              <a:t>Bernard and Jensen (2004, RESTAT)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単純</a:t>
            </a:r>
            <a:r>
              <a:rPr lang="ja-JP" altLang="en-US" dirty="0" smtClean="0"/>
              <a:t>な推定</a:t>
            </a:r>
            <a:r>
              <a:rPr lang="en-US" altLang="ja-JP" dirty="0" smtClean="0"/>
              <a:t>(1)</a:t>
            </a:r>
            <a:r>
              <a:rPr lang="ja-JP" altLang="en-US" dirty="0" smtClean="0"/>
              <a:t>では、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生産性</a:t>
            </a:r>
            <a:r>
              <a:rPr kumimoji="1" lang="ja-JP" altLang="en-US" dirty="0" smtClean="0"/>
              <a:t>は有意。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but</a:t>
            </a:r>
          </a:p>
          <a:p>
            <a:pPr marL="0" indent="0">
              <a:buNone/>
            </a:pPr>
            <a:r>
              <a:rPr lang="ja-JP" altLang="en-US" dirty="0"/>
              <a:t>厳密</a:t>
            </a:r>
            <a:r>
              <a:rPr lang="ja-JP" altLang="en-US" dirty="0" smtClean="0"/>
              <a:t>な推定</a:t>
            </a:r>
            <a:r>
              <a:rPr lang="en-US" altLang="ja-JP" dirty="0" smtClean="0"/>
              <a:t>(3)</a:t>
            </a:r>
            <a:r>
              <a:rPr lang="ja-JP" altLang="en-US" dirty="0" smtClean="0"/>
              <a:t>では、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z="2400" dirty="0"/>
              <a:t>生産性</a:t>
            </a:r>
            <a:r>
              <a:rPr kumimoji="1" lang="ja-JP" altLang="en-US" sz="2400" dirty="0" smtClean="0"/>
              <a:t>は有意でない。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Note: </a:t>
            </a:r>
            <a:r>
              <a:rPr lang="ja-JP" altLang="en-US" sz="2400" dirty="0"/>
              <a:t>輸出経験は有意</a:t>
            </a:r>
            <a:r>
              <a:rPr lang="ja-JP" altLang="en-US" sz="2400" dirty="0" smtClean="0"/>
              <a:t>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5052832" cy="620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364088" y="5085184"/>
            <a:ext cx="3707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注</a:t>
            </a:r>
            <a:r>
              <a:rPr lang="ja-JP" altLang="en-US" dirty="0"/>
              <a:t>）列</a:t>
            </a:r>
            <a:r>
              <a:rPr lang="en-US" altLang="ja-JP" dirty="0"/>
              <a:t>(3)</a:t>
            </a:r>
            <a:r>
              <a:rPr lang="ja-JP" altLang="en-US" dirty="0"/>
              <a:t>では、説明変数のラグを操作変数とした、</a:t>
            </a:r>
            <a:r>
              <a:rPr lang="en-US" altLang="ja-JP" dirty="0"/>
              <a:t>Arellano-Bond (1991) GMM </a:t>
            </a:r>
            <a:r>
              <a:rPr lang="ja-JP" altLang="en-US" dirty="0"/>
              <a:t>推定量を用いている。</a:t>
            </a:r>
          </a:p>
        </p:txBody>
      </p:sp>
    </p:spTree>
    <p:extLst>
      <p:ext uri="{BB962C8B-B14F-4D97-AF65-F5344CB8AC3E}">
        <p14:creationId xmlns:p14="http://schemas.microsoft.com/office/powerpoint/2010/main" val="17244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 err="1" smtClean="0"/>
              <a:t>．</a:t>
            </a:r>
            <a:r>
              <a:rPr kumimoji="1" lang="en-US" altLang="ja-JP" dirty="0" smtClean="0"/>
              <a:t>Pecking order: </a:t>
            </a:r>
            <a:r>
              <a:rPr kumimoji="1" lang="ja-JP" altLang="en-US" dirty="0" smtClean="0"/>
              <a:t>理論と現実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936105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生産性の高い企業ほど、多くの国（市場）に輸出・</a:t>
            </a:r>
            <a:r>
              <a:rPr kumimoji="1" lang="en-US" altLang="ja-JP" dirty="0" smtClean="0"/>
              <a:t>FDI</a:t>
            </a:r>
            <a:r>
              <a:rPr kumimoji="1" lang="ja-JP" altLang="en-US" dirty="0" smtClean="0"/>
              <a:t>できる。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721220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39552" y="5877272"/>
            <a:ext cx="805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Lawless (2009, JIE)</a:t>
            </a:r>
          </a:p>
          <a:p>
            <a:r>
              <a:rPr kumimoji="1" lang="ja-JP" altLang="en-US" sz="2400" b="1" dirty="0" smtClean="0"/>
              <a:t>多くの市場に輸出する企業ほど、平均的に労働生産性高い。</a:t>
            </a:r>
            <a:endParaRPr kumimoji="1" lang="ja-JP" altLang="en-US" sz="24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1393567"/>
            <a:ext cx="8418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/>
              <a:t>Pecking </a:t>
            </a:r>
            <a:r>
              <a:rPr lang="en-US" altLang="ja-JP" sz="2800" b="1" dirty="0" smtClean="0"/>
              <a:t>order</a:t>
            </a:r>
            <a:r>
              <a:rPr lang="ja-JP" altLang="en-US" sz="2800" b="1" dirty="0" smtClean="0"/>
              <a:t>（序列）仮説</a:t>
            </a:r>
            <a:endParaRPr lang="en-US" altLang="ja-JP" sz="2800" b="1" dirty="0" smtClean="0"/>
          </a:p>
          <a:p>
            <a:r>
              <a:rPr lang="en-US" altLang="ja-JP" sz="2800" dirty="0" smtClean="0"/>
              <a:t> </a:t>
            </a:r>
            <a:r>
              <a:rPr lang="ja-JP" altLang="en-US" sz="2800" dirty="0" smtClean="0"/>
              <a:t>　　　</a:t>
            </a:r>
            <a:r>
              <a:rPr lang="en-US" altLang="ja-JP" sz="2800" dirty="0" err="1" smtClean="0"/>
              <a:t>Melitz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(2003), </a:t>
            </a:r>
            <a:r>
              <a:rPr lang="en-US" altLang="ja-JP" sz="2800" dirty="0" err="1"/>
              <a:t>Yeaple</a:t>
            </a:r>
            <a:r>
              <a:rPr lang="en-US" altLang="ja-JP" sz="2800" dirty="0"/>
              <a:t> (2008, JIE)</a:t>
            </a:r>
          </a:p>
        </p:txBody>
      </p:sp>
    </p:spTree>
    <p:extLst>
      <p:ext uri="{BB962C8B-B14F-4D97-AF65-F5344CB8AC3E}">
        <p14:creationId xmlns:p14="http://schemas.microsoft.com/office/powerpoint/2010/main" val="25846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20688"/>
            <a:ext cx="68103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3528" y="3861048"/>
            <a:ext cx="83920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Scope: </a:t>
            </a:r>
            <a:r>
              <a:rPr lang="en-US" altLang="ja-JP" sz="2800" b="1" dirty="0" smtClean="0"/>
              <a:t>FDI</a:t>
            </a:r>
            <a:r>
              <a:rPr lang="ja-JP" altLang="en-US" sz="2800" b="1" dirty="0" smtClean="0"/>
              <a:t>進出先の国の数</a:t>
            </a:r>
            <a:endParaRPr lang="en-US" altLang="ja-JP" sz="2800" b="1" dirty="0" smtClean="0"/>
          </a:p>
          <a:p>
            <a:r>
              <a:rPr kumimoji="1" lang="en-US" altLang="ja-JP" sz="2800" b="1" dirty="0" smtClean="0"/>
              <a:t>Scale: </a:t>
            </a:r>
            <a:r>
              <a:rPr lang="en-US" altLang="ja-JP" sz="2800" b="1" dirty="0" smtClean="0"/>
              <a:t>FDI</a:t>
            </a:r>
            <a:r>
              <a:rPr lang="ja-JP" altLang="en-US" sz="2800" b="1" dirty="0" smtClean="0"/>
              <a:t>進出先での売上</a:t>
            </a:r>
            <a:endParaRPr lang="en-US" altLang="ja-JP" sz="2800" b="1" dirty="0"/>
          </a:p>
          <a:p>
            <a:endParaRPr kumimoji="1" lang="en-US" altLang="ja-JP" sz="2800" b="1" dirty="0" smtClean="0"/>
          </a:p>
          <a:p>
            <a:r>
              <a:rPr kumimoji="1" lang="en-US" altLang="ja-JP" sz="2800" b="1" dirty="0" err="1" smtClean="0"/>
              <a:t>Yeaple</a:t>
            </a:r>
            <a:r>
              <a:rPr kumimoji="1" lang="en-US" altLang="ja-JP" sz="2800" b="1" dirty="0" smtClean="0"/>
              <a:t> (2009, JIE)</a:t>
            </a:r>
          </a:p>
          <a:p>
            <a:r>
              <a:rPr lang="ja-JP" altLang="en-US" sz="2800" b="1" dirty="0"/>
              <a:t>労働生産性高い企業ほど、多くの市場</a:t>
            </a:r>
            <a:r>
              <a:rPr lang="ja-JP" altLang="en-US" sz="2800" b="1" dirty="0" smtClean="0"/>
              <a:t>に</a:t>
            </a:r>
            <a:r>
              <a:rPr lang="en-US" altLang="ja-JP" sz="2800" b="1" dirty="0" smtClean="0"/>
              <a:t>FDI</a:t>
            </a:r>
            <a:r>
              <a:rPr lang="ja-JP" altLang="en-US" sz="2800" b="1" dirty="0" smtClean="0"/>
              <a:t>行う傾向。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Pecking order</a:t>
            </a:r>
            <a:r>
              <a:rPr kumimoji="1" lang="ja-JP" altLang="en-US" dirty="0" smtClean="0"/>
              <a:t>からの乖離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現実のデータは、</a:t>
            </a:r>
            <a:r>
              <a:rPr kumimoji="1" lang="en-US" altLang="ja-JP" dirty="0" smtClean="0"/>
              <a:t>pecking order</a:t>
            </a:r>
            <a:r>
              <a:rPr lang="ja-JP" altLang="en-US" dirty="0" smtClean="0"/>
              <a:t>に概ね従うが、やや乖離するという実証研究がある。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Eaton et al. (2011, </a:t>
            </a:r>
            <a:r>
              <a:rPr kumimoji="1" lang="en-US" altLang="ja-JP" dirty="0" err="1" smtClean="0"/>
              <a:t>Econometrica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フランスの輸出企業の進出先の数について。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Yeaple</a:t>
            </a:r>
            <a:r>
              <a:rPr lang="en-US" altLang="ja-JP" dirty="0"/>
              <a:t> (</a:t>
            </a:r>
            <a:r>
              <a:rPr lang="en-US" altLang="ja-JP" dirty="0" smtClean="0"/>
              <a:t>2009)</a:t>
            </a:r>
          </a:p>
          <a:p>
            <a:r>
              <a:rPr kumimoji="1" lang="ja-JP" altLang="en-US" dirty="0"/>
              <a:t>米国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FDI</a:t>
            </a:r>
            <a:r>
              <a:rPr kumimoji="1" lang="ja-JP" altLang="en-US" dirty="0" smtClean="0"/>
              <a:t>進出先の国の数について。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 err="1" smtClean="0"/>
              <a:t>Yeaple</a:t>
            </a:r>
            <a:r>
              <a:rPr kumimoji="1" lang="en-US" altLang="ja-JP" sz="2400" dirty="0" smtClean="0"/>
              <a:t> (2009)</a:t>
            </a:r>
            <a:r>
              <a:rPr kumimoji="1" lang="ja-JP" altLang="en-US" sz="2400" dirty="0" smtClean="0"/>
              <a:t>：大企業の過小投資・中小企業の過大投資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709284" y="6316277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309022" cy="475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 flipH="1">
            <a:off x="2555776" y="1556792"/>
            <a:ext cx="3240360" cy="7200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2708176" y="1772816"/>
            <a:ext cx="3592016" cy="137653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809038" y="1268760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理論値（</a:t>
            </a:r>
            <a:r>
              <a:rPr lang="ja-JP" altLang="en-US" dirty="0"/>
              <a:t>大企業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00192" y="1732166"/>
            <a:ext cx="180049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実際値（</a:t>
            </a:r>
            <a:r>
              <a:rPr lang="ja-JP" altLang="en-US" dirty="0"/>
              <a:t>大企業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3528" y="163809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FDI</a:t>
            </a:r>
            <a:r>
              <a:rPr kumimoji="1" lang="ja-JP" altLang="en-US" dirty="0" smtClean="0"/>
              <a:t>進出国数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09284" y="47657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企業規模（小）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4842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企業規模（大）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6349" y="6312070"/>
            <a:ext cx="7476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大企業は、理論値よりも少ない数の国にしか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を通じて進出できていない。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0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7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理論と現実の乖離をどう考えるか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 smtClean="0"/>
              <a:t>企業特殊性</a:t>
            </a:r>
            <a:endParaRPr kumimoji="1" lang="en-US" altLang="ja-JP" dirty="0" smtClean="0"/>
          </a:p>
          <a:p>
            <a:pPr marL="400050" lvl="1" indent="0">
              <a:buNone/>
            </a:pPr>
            <a:r>
              <a:rPr kumimoji="1" lang="ja-JP" altLang="en-US" dirty="0" smtClean="0"/>
              <a:t>企業毎に、市場規模・固定費用が異なる</a:t>
            </a:r>
            <a:r>
              <a:rPr kumimoji="1" lang="en-US" altLang="ja-JP" sz="2200" dirty="0" smtClean="0"/>
              <a:t>(Eaton et al., 2011)</a:t>
            </a:r>
            <a:endParaRPr kumimoji="1" lang="en-US" altLang="ja-JP" dirty="0" smtClean="0"/>
          </a:p>
          <a:p>
            <a:pPr marL="914400" lvl="1" indent="-514350"/>
            <a:r>
              <a:rPr lang="ja-JP" altLang="en-US" dirty="0"/>
              <a:t>平均値の比較には限界がある。</a:t>
            </a:r>
            <a:endParaRPr lang="en-US" altLang="ja-JP" dirty="0"/>
          </a:p>
          <a:p>
            <a:pPr marL="914400" lvl="1" indent="-514350"/>
            <a:r>
              <a:rPr lang="en-US" altLang="ja-JP" dirty="0"/>
              <a:t>KS</a:t>
            </a:r>
            <a:r>
              <a:rPr lang="ja-JP" altLang="en-US" dirty="0"/>
              <a:t>検定・分位回帰が有効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914400" lvl="1" indent="-514350"/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smtClean="0"/>
              <a:t>FDI</a:t>
            </a:r>
            <a:r>
              <a:rPr lang="ja-JP" altLang="en-US" dirty="0" smtClean="0"/>
              <a:t>の近接集中仮説の限界：</a:t>
            </a:r>
            <a:endParaRPr lang="en-US" altLang="ja-JP" dirty="0" smtClean="0"/>
          </a:p>
          <a:p>
            <a:pPr marL="857250" lvl="1" indent="-457200"/>
            <a:r>
              <a:rPr lang="ja-JP" altLang="en-US" dirty="0" smtClean="0"/>
              <a:t>中間財の貿易</a:t>
            </a:r>
            <a:r>
              <a:rPr lang="en-US" altLang="ja-JP" dirty="0" smtClean="0"/>
              <a:t>(Keller and </a:t>
            </a:r>
            <a:r>
              <a:rPr lang="en-US" altLang="ja-JP" dirty="0" err="1" smtClean="0"/>
              <a:t>Yeaple</a:t>
            </a:r>
            <a:r>
              <a:rPr lang="en-US" altLang="ja-JP" dirty="0" smtClean="0"/>
              <a:t>, 2009 NBER-WP)</a:t>
            </a:r>
            <a:endParaRPr lang="en-US" altLang="ja-JP" dirty="0"/>
          </a:p>
          <a:p>
            <a:pPr marL="857250" lvl="1" indent="-457200"/>
            <a:r>
              <a:rPr lang="ja-JP" altLang="en-US" dirty="0" smtClean="0"/>
              <a:t>ハブの存在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Yeaple</a:t>
            </a:r>
            <a:r>
              <a:rPr lang="en-US" altLang="ja-JP" dirty="0" smtClean="0"/>
              <a:t>, 2008 in </a:t>
            </a:r>
            <a:r>
              <a:rPr lang="en-US" altLang="ja-JP" dirty="0" err="1" smtClean="0"/>
              <a:t>Helpman’s</a:t>
            </a:r>
            <a:r>
              <a:rPr lang="en-US" altLang="ja-JP" dirty="0" smtClean="0"/>
              <a:t> book)</a:t>
            </a:r>
          </a:p>
          <a:p>
            <a:pPr marL="857250" lvl="1" indent="-457200"/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生産性以外</a:t>
            </a:r>
            <a:r>
              <a:rPr lang="ja-JP" altLang="en-US" dirty="0" smtClean="0"/>
              <a:t>の要因</a:t>
            </a:r>
            <a:endParaRPr lang="en-US" altLang="ja-JP" dirty="0" smtClean="0"/>
          </a:p>
          <a:p>
            <a:pPr marL="914400" lvl="1" indent="-514350"/>
            <a:r>
              <a:rPr lang="ja-JP" altLang="en-US" dirty="0" smtClean="0"/>
              <a:t>例） </a:t>
            </a:r>
            <a:r>
              <a:rPr lang="en-US" altLang="ja-JP" dirty="0" smtClean="0"/>
              <a:t>Hayakawa and </a:t>
            </a:r>
            <a:r>
              <a:rPr lang="en-US" altLang="ja-JP" dirty="0"/>
              <a:t>Matsuura</a:t>
            </a:r>
            <a:r>
              <a:rPr lang="en-US" altLang="ja-JP" dirty="0" smtClean="0"/>
              <a:t> (JJIE, 2011)</a:t>
            </a:r>
          </a:p>
          <a:p>
            <a:pPr marL="857250" lvl="1" indent="-457200"/>
            <a:endParaRPr kumimoji="1" lang="en-US" altLang="ja-JP" dirty="0"/>
          </a:p>
          <a:p>
            <a:pPr marL="400050" lvl="1" indent="0">
              <a:buNone/>
            </a:pPr>
            <a:endParaRPr kumimoji="1" lang="en-US" altLang="ja-JP" dirty="0" smtClean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8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ja-JP" altLang="en-US" sz="2800" dirty="0" smtClean="0"/>
              <a:t>（参考）</a:t>
            </a:r>
            <a:r>
              <a:rPr lang="en-US" altLang="ja-JP" sz="2800" dirty="0" smtClean="0"/>
              <a:t>Kolmogorov–Smirnov tests</a:t>
            </a:r>
            <a:r>
              <a:rPr lang="ja-JP" altLang="en-US" sz="2800" dirty="0" smtClean="0"/>
              <a:t>はなぜ必要か？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543452" cy="476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220072" y="2492896"/>
            <a:ext cx="3775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現実に</a:t>
            </a:r>
            <a:r>
              <a:rPr lang="ja-JP" altLang="en-US" dirty="0" smtClean="0"/>
              <a:t>は、企業によって、</a:t>
            </a:r>
            <a:endParaRPr lang="en-US" altLang="ja-JP" dirty="0" smtClean="0"/>
          </a:p>
          <a:p>
            <a:r>
              <a:rPr lang="ja-JP" altLang="en-US" dirty="0" smtClean="0"/>
              <a:t>輸出・</a:t>
            </a:r>
            <a:r>
              <a:rPr lang="en-US" altLang="ja-JP" dirty="0" smtClean="0"/>
              <a:t>FDI</a:t>
            </a:r>
            <a:r>
              <a:rPr lang="ja-JP" altLang="en-US" dirty="0" smtClean="0"/>
              <a:t>に必要な最低限の生産性</a:t>
            </a:r>
            <a:endParaRPr lang="en-US" altLang="ja-JP" dirty="0" smtClean="0"/>
          </a:p>
          <a:p>
            <a:r>
              <a:rPr kumimoji="1" lang="ja-JP" altLang="en-US" dirty="0" smtClean="0"/>
              <a:t>（カットオフ）は、異なりうる。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そのため、生産性の平均値ではなく、</a:t>
            </a:r>
            <a:endParaRPr kumimoji="1" lang="en-US" altLang="ja-JP" dirty="0" smtClean="0"/>
          </a:p>
          <a:p>
            <a:r>
              <a:rPr lang="ja-JP" altLang="en-US" dirty="0"/>
              <a:t>生産性</a:t>
            </a:r>
            <a:r>
              <a:rPr lang="ja-JP" altLang="en-US" dirty="0" smtClean="0"/>
              <a:t>の分布全体を比較することが</a:t>
            </a:r>
            <a:endParaRPr lang="en-US" altLang="ja-JP" dirty="0" smtClean="0"/>
          </a:p>
          <a:p>
            <a:r>
              <a:rPr kumimoji="1" lang="ja-JP" altLang="en-US" dirty="0"/>
              <a:t>必要</a:t>
            </a:r>
            <a:r>
              <a:rPr kumimoji="1" lang="ja-JP" altLang="en-US" dirty="0" smtClean="0"/>
              <a:t>になる。</a:t>
            </a:r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3382842" y="6248417"/>
            <a:ext cx="2484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Girma</a:t>
            </a:r>
            <a:r>
              <a:rPr lang="en-US" altLang="ja-JP" dirty="0"/>
              <a:t> at al. (2005, RWE)</a:t>
            </a:r>
          </a:p>
        </p:txBody>
      </p:sp>
    </p:spTree>
    <p:extLst>
      <p:ext uri="{BB962C8B-B14F-4D97-AF65-F5344CB8AC3E}">
        <p14:creationId xmlns:p14="http://schemas.microsoft.com/office/powerpoint/2010/main" val="5857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 err="1" smtClean="0"/>
              <a:t>．</a:t>
            </a:r>
            <a:r>
              <a:rPr kumimoji="1" lang="en-US" altLang="ja-JP" dirty="0" err="1" smtClean="0"/>
              <a:t>Melitz</a:t>
            </a:r>
            <a:r>
              <a:rPr kumimoji="1" lang="en-US" altLang="ja-JP" dirty="0" smtClean="0"/>
              <a:t> (2003)</a:t>
            </a:r>
            <a:r>
              <a:rPr lang="ja-JP" altLang="en-US" dirty="0"/>
              <a:t>の</a:t>
            </a:r>
            <a:r>
              <a:rPr kumimoji="1" lang="ja-JP" altLang="en-US" dirty="0" smtClean="0"/>
              <a:t>部分均衡・静学版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72183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国内利潤</a:t>
            </a:r>
            <a:r>
              <a:rPr kumimoji="1" lang="en-US" altLang="ja-JP" sz="3200" b="1" dirty="0" smtClean="0"/>
              <a:t>πd</a:t>
            </a:r>
            <a:r>
              <a:rPr lang="ja-JP" altLang="en-US" sz="3200" b="1" dirty="0"/>
              <a:t> </a:t>
            </a:r>
            <a:r>
              <a:rPr lang="ja-JP" altLang="en-US" sz="3200" b="1" dirty="0" smtClean="0"/>
              <a:t>                           国内収入</a:t>
            </a:r>
            <a:r>
              <a:rPr lang="en-US" altLang="ja-JP" sz="3200" b="1" dirty="0" err="1" smtClean="0"/>
              <a:t>rd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5616" y="3401119"/>
            <a:ext cx="3592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f: </a:t>
            </a:r>
            <a:r>
              <a:rPr kumimoji="1" lang="ja-JP" altLang="en-US" sz="3200" b="1" dirty="0" smtClean="0"/>
              <a:t>国内固定費用</a:t>
            </a:r>
            <a:endParaRPr lang="en-US" altLang="ja-JP" sz="3200" b="1" dirty="0"/>
          </a:p>
          <a:p>
            <a:r>
              <a:rPr lang="en-US" altLang="ja-JP" sz="3200" b="1" dirty="0" smtClean="0"/>
              <a:t>σ</a:t>
            </a:r>
            <a:r>
              <a:rPr lang="ja-JP" altLang="en-US" sz="3200" b="1" dirty="0" smtClean="0"/>
              <a:t>： 代替の弾力性</a:t>
            </a:r>
            <a:r>
              <a:rPr lang="en-US" altLang="ja-JP" sz="3200" b="1" dirty="0" smtClean="0"/>
              <a:t>&gt;1</a:t>
            </a:r>
          </a:p>
          <a:p>
            <a:r>
              <a:rPr lang="en-US" altLang="ja-JP" sz="3200" b="1" dirty="0" err="1"/>
              <a:t>Varphi</a:t>
            </a:r>
            <a:r>
              <a:rPr lang="ja-JP" altLang="en-US" sz="3200" b="1" dirty="0"/>
              <a:t>は、</a:t>
            </a:r>
            <a:r>
              <a:rPr lang="ja-JP" altLang="en-US" sz="3200" b="1" dirty="0" smtClean="0"/>
              <a:t>生産性</a:t>
            </a:r>
            <a:endParaRPr kumimoji="1" lang="ja-JP" altLang="en-US" sz="3200" b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01" y="2346297"/>
            <a:ext cx="3963661" cy="6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6608"/>
            <a:ext cx="3494361" cy="109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3654058"/>
            <a:ext cx="3000223" cy="47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5" y="5381091"/>
            <a:ext cx="3941425" cy="82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752453" y="6093296"/>
            <a:ext cx="760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</a:t>
            </a:r>
            <a:r>
              <a:rPr kumimoji="1" lang="ja-JP" altLang="en-US" sz="2400" dirty="0" smtClean="0"/>
              <a:t>は集計的な支出、</a:t>
            </a:r>
            <a:r>
              <a:rPr kumimoji="1" lang="en-US" altLang="ja-JP" sz="2400" dirty="0" smtClean="0"/>
              <a:t>P</a:t>
            </a:r>
            <a:r>
              <a:rPr kumimoji="1" lang="ja-JP" altLang="en-US" sz="2400" dirty="0" smtClean="0"/>
              <a:t>は物価、</a:t>
            </a:r>
            <a:r>
              <a:rPr kumimoji="1" lang="en-US" altLang="ja-JP" sz="2400" dirty="0" smtClean="0"/>
              <a:t>Q</a:t>
            </a:r>
            <a:r>
              <a:rPr kumimoji="1" lang="ja-JP" altLang="en-US" sz="2400" dirty="0" smtClean="0"/>
              <a:t>は集計的消費、</a:t>
            </a:r>
            <a:r>
              <a:rPr kumimoji="1" lang="en-US" altLang="ja-JP" sz="2400" dirty="0" smtClean="0"/>
              <a:t>ω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variety</a:t>
            </a:r>
            <a:endParaRPr kumimoji="1" lang="ja-JP" altLang="en-US" sz="24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4" y="4159183"/>
            <a:ext cx="2784211" cy="5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7150447" y="4601447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マークアップ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13" name="左中かっこ 12"/>
          <p:cNvSpPr/>
          <p:nvPr/>
        </p:nvSpPr>
        <p:spPr>
          <a:xfrm>
            <a:off x="4554263" y="3757900"/>
            <a:ext cx="341738" cy="8025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4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生産性</a:t>
            </a:r>
            <a:r>
              <a:rPr lang="ja-JP" altLang="en-US" dirty="0" smtClean="0"/>
              <a:t>と費用関数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 smtClean="0"/>
              <a:t>生産に必要な従業者数</a:t>
            </a:r>
            <a:r>
              <a:rPr lang="en-US" altLang="ja-JP" sz="1800" dirty="0" smtClean="0"/>
              <a:t>l</a:t>
            </a:r>
            <a:r>
              <a:rPr lang="ja-JP" altLang="en-US" sz="1800" dirty="0" smtClean="0"/>
              <a:t>は、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固定費用部分</a:t>
            </a:r>
            <a:r>
              <a:rPr lang="en-US" altLang="ja-JP" sz="1800" dirty="0" smtClean="0"/>
              <a:t>f</a:t>
            </a:r>
            <a:r>
              <a:rPr lang="ja-JP" altLang="en-US" sz="1800" dirty="0" smtClean="0"/>
              <a:t>と、可変費用部分からなる（</a:t>
            </a:r>
            <a:r>
              <a:rPr lang="ja-JP" altLang="en-US" sz="1800" dirty="0"/>
              <a:t>規模の</a:t>
            </a:r>
            <a:r>
              <a:rPr lang="ja-JP" altLang="en-US" sz="1800" dirty="0" smtClean="0"/>
              <a:t>経済）・・・</a:t>
            </a:r>
            <a:r>
              <a:rPr lang="en-US" altLang="ja-JP" sz="1800" dirty="0" err="1" smtClean="0"/>
              <a:t>Krugman</a:t>
            </a:r>
            <a:r>
              <a:rPr lang="en-US" altLang="ja-JP" sz="1800" dirty="0" smtClean="0"/>
              <a:t> (1980)</a:t>
            </a:r>
            <a:r>
              <a:rPr lang="ja-JP" altLang="en-US" sz="1800" dirty="0" smtClean="0"/>
              <a:t>と同じ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2000" dirty="0"/>
              <a:t>各企業は、生産性</a:t>
            </a:r>
            <a:r>
              <a:rPr lang="en-US" altLang="ja-JP" sz="2000" dirty="0" err="1"/>
              <a:t>varphi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与えられる</a:t>
            </a:r>
            <a:r>
              <a:rPr lang="ja-JP" altLang="en-US" sz="2000" dirty="0"/>
              <a:t>・・・</a:t>
            </a:r>
            <a:r>
              <a:rPr lang="en-US" altLang="ja-JP" sz="2000" dirty="0" err="1"/>
              <a:t>Krugman</a:t>
            </a:r>
            <a:r>
              <a:rPr lang="en-US" altLang="ja-JP" sz="2000" dirty="0"/>
              <a:t> (1980)</a:t>
            </a:r>
            <a:r>
              <a:rPr lang="ja-JP" altLang="en-US" sz="2000" dirty="0" smtClean="0"/>
              <a:t>と異なる。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生産性</a:t>
            </a:r>
            <a:r>
              <a:rPr lang="en-US" altLang="ja-JP" sz="2000" dirty="0" err="1" smtClean="0"/>
              <a:t>varphi</a:t>
            </a:r>
            <a:r>
              <a:rPr lang="ja-JP" altLang="en-US" sz="2000" dirty="0" smtClean="0"/>
              <a:t>が高いほど、ある生産量</a:t>
            </a:r>
            <a:r>
              <a:rPr lang="en-US" altLang="ja-JP" sz="2000" dirty="0" smtClean="0"/>
              <a:t>q</a:t>
            </a:r>
            <a:r>
              <a:rPr lang="ja-JP" altLang="en-US" sz="2000" dirty="0" smtClean="0"/>
              <a:t>を少ない人数で生産できる。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※</a:t>
            </a:r>
            <a:r>
              <a:rPr kumimoji="1" lang="ja-JP" altLang="en-US" sz="2000" dirty="0" smtClean="0"/>
              <a:t>生産性</a:t>
            </a:r>
            <a:r>
              <a:rPr kumimoji="1" lang="en-US" altLang="ja-JP" sz="2000" dirty="0" err="1" smtClean="0"/>
              <a:t>varphi</a:t>
            </a:r>
            <a:r>
              <a:rPr kumimoji="1" lang="en-US" altLang="ja-JP" sz="2000" dirty="0" smtClean="0"/>
              <a:t>=</a:t>
            </a:r>
            <a:r>
              <a:rPr kumimoji="1" lang="ja-JP" altLang="en-US" sz="2000" dirty="0" smtClean="0"/>
              <a:t>労働投入係数の逆数</a:t>
            </a:r>
            <a:r>
              <a:rPr kumimoji="1" lang="en-US" altLang="ja-JP" sz="2000" dirty="0" smtClean="0"/>
              <a:t>=1/a</a:t>
            </a:r>
          </a:p>
          <a:p>
            <a:pPr marL="0" indent="0">
              <a:buNone/>
            </a:pPr>
            <a:r>
              <a:rPr lang="en-US" altLang="ja-JP" sz="2000" dirty="0"/>
              <a:t> </a:t>
            </a:r>
            <a:r>
              <a:rPr lang="en-US" altLang="ja-JP" sz="2000" dirty="0" smtClean="0"/>
              <a:t>    </a:t>
            </a:r>
            <a:r>
              <a:rPr lang="ja-JP" altLang="en-US" sz="2000" dirty="0" smtClean="0"/>
              <a:t>生産性は、確率分布（</a:t>
            </a:r>
            <a:r>
              <a:rPr lang="en-US" altLang="ja-JP" sz="2000" dirty="0" err="1" smtClean="0"/>
              <a:t>Helpman</a:t>
            </a:r>
            <a:r>
              <a:rPr lang="en-US" altLang="ja-JP" sz="2000" dirty="0" smtClean="0"/>
              <a:t> et al, 2004</a:t>
            </a:r>
            <a:r>
              <a:rPr lang="ja-JP" altLang="en-US" sz="2000" dirty="0" smtClean="0"/>
              <a:t>では下記パレート分布）から引かれる。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4320480" cy="105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10443"/>
              </p:ext>
            </p:extLst>
          </p:nvPr>
        </p:nvGraphicFramePr>
        <p:xfrm>
          <a:off x="1979712" y="5751012"/>
          <a:ext cx="1872208" cy="89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数式" r:id="rId4" imgW="1040948" imgH="495085" progId="Equation.3">
                  <p:embed/>
                </p:oleObj>
              </mc:Choice>
              <mc:Fallback>
                <p:oleObj name="数式" r:id="rId4" imgW="1040948" imgH="4950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51012"/>
                        <a:ext cx="1872208" cy="893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99003"/>
              </p:ext>
            </p:extLst>
          </p:nvPr>
        </p:nvGraphicFramePr>
        <p:xfrm>
          <a:off x="4424536" y="6048212"/>
          <a:ext cx="1440160" cy="495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数式" r:id="rId6" imgW="583947" imgH="203112" progId="Equation.3">
                  <p:embed/>
                </p:oleObj>
              </mc:Choice>
              <mc:Fallback>
                <p:oleObj name="数式" r:id="rId6" imgW="583947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536" y="6048212"/>
                        <a:ext cx="1440160" cy="4957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23928" y="6165304"/>
            <a:ext cx="7920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itchFamily="18" charset="0"/>
                <a:ea typeface="ＭＳ 明朝" pitchFamily="17" charset="-128"/>
                <a:cs typeface="Times New Roman" pitchFamily="18" charset="0"/>
              </a:rPr>
              <a:t>, for </a:t>
            </a:r>
            <a:endParaRPr kumimoji="1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8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輸出利潤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642" y="1545337"/>
            <a:ext cx="6983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/>
              <a:t>輸出</a:t>
            </a:r>
            <a:r>
              <a:rPr lang="ja-JP" altLang="en-US" sz="3200" b="1" dirty="0"/>
              <a:t>利潤</a:t>
            </a:r>
            <a:r>
              <a:rPr lang="en-US" altLang="ja-JP" sz="3200" b="1" dirty="0" smtClean="0"/>
              <a:t>πx</a:t>
            </a:r>
            <a:r>
              <a:rPr lang="ja-JP" altLang="en-US" sz="3200" b="1" dirty="0"/>
              <a:t>　</a:t>
            </a:r>
            <a:r>
              <a:rPr lang="ja-JP" altLang="en-US" sz="3200" b="1" dirty="0" smtClean="0"/>
              <a:t>　　　　　　　　　輸出収入</a:t>
            </a:r>
            <a:r>
              <a:rPr lang="en-US" altLang="ja-JP" sz="3200" b="1" dirty="0" err="1" smtClean="0"/>
              <a:t>rx</a:t>
            </a:r>
            <a:endParaRPr kumimoji="1" lang="ja-JP" altLang="en-US" sz="32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8" y="2147840"/>
            <a:ext cx="3991971" cy="120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611560" y="3501008"/>
            <a:ext cx="77385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err="1" smtClean="0"/>
              <a:t>fX</a:t>
            </a:r>
            <a:r>
              <a:rPr lang="en-US" altLang="ja-JP" sz="2800" b="1" dirty="0"/>
              <a:t>: </a:t>
            </a:r>
            <a:r>
              <a:rPr lang="ja-JP" altLang="en-US" sz="2800" b="1" dirty="0"/>
              <a:t>輸出固定</a:t>
            </a:r>
            <a:r>
              <a:rPr lang="ja-JP" altLang="en-US" sz="2800" b="1" dirty="0" smtClean="0"/>
              <a:t>費用</a:t>
            </a:r>
            <a:endParaRPr lang="en-US" altLang="ja-JP" sz="2800" b="1" dirty="0" smtClean="0"/>
          </a:p>
          <a:p>
            <a:r>
              <a:rPr lang="en-US" altLang="ja-JP" sz="2800" b="1" dirty="0" smtClean="0"/>
              <a:t>τ: </a:t>
            </a:r>
            <a:r>
              <a:rPr lang="ja-JP" altLang="en-US" sz="2800" b="1" dirty="0" smtClean="0"/>
              <a:t>氷塊型輸送費用（</a:t>
            </a:r>
            <a:r>
              <a:rPr lang="en-US" altLang="ja-JP" sz="2800" b="1" dirty="0" smtClean="0"/>
              <a:t>1</a:t>
            </a:r>
            <a:r>
              <a:rPr lang="ja-JP" altLang="en-US" sz="2800" b="1" dirty="0" smtClean="0"/>
              <a:t>単位の財を外国に届けるには、</a:t>
            </a:r>
            <a:r>
              <a:rPr lang="en-US" altLang="ja-JP" sz="2800" b="1" dirty="0" smtClean="0"/>
              <a:t>τ&gt;1</a:t>
            </a:r>
            <a:r>
              <a:rPr lang="ja-JP" altLang="en-US" sz="2800" b="1" dirty="0" smtClean="0"/>
              <a:t>単位を出荷しないといけない）</a:t>
            </a:r>
            <a:endParaRPr lang="en-US" altLang="ja-JP" sz="2800" b="1" dirty="0" smtClean="0"/>
          </a:p>
          <a:p>
            <a:endParaRPr lang="en-US" altLang="ja-JP" sz="2800" b="1" dirty="0"/>
          </a:p>
          <a:p>
            <a:r>
              <a:rPr lang="ja-JP" altLang="en-US" sz="2800" b="1" dirty="0" smtClean="0"/>
              <a:t>ここで、</a:t>
            </a:r>
            <a:r>
              <a:rPr lang="en-US" altLang="ja-JP" sz="2800" b="1" dirty="0" smtClean="0"/>
              <a:t>σ&gt;1</a:t>
            </a:r>
            <a:r>
              <a:rPr lang="ja-JP" altLang="en-US" sz="2800" b="1" dirty="0" smtClean="0"/>
              <a:t>なので、</a:t>
            </a:r>
            <a:r>
              <a:rPr lang="en-US" altLang="ja-JP" sz="2800" b="1" dirty="0" smtClean="0"/>
              <a:t>1-σ&lt;0</a:t>
            </a:r>
            <a:r>
              <a:rPr lang="ja-JP" altLang="en-US" sz="2800" b="1" dirty="0" err="1" smtClean="0"/>
              <a:t>。</a:t>
            </a:r>
            <a:r>
              <a:rPr lang="ja-JP" altLang="en-US" sz="2800" b="1" dirty="0" smtClean="0"/>
              <a:t>つまり、輸送費のために、輸出収入・利潤は、国内収入・利潤より小さい。</a:t>
            </a:r>
            <a:endParaRPr lang="en-US" altLang="ja-JP" sz="28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98" y="2448247"/>
            <a:ext cx="3810403" cy="603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0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生産性閾値（</a:t>
            </a:r>
            <a:r>
              <a:rPr kumimoji="1" lang="en-US" altLang="ja-JP" dirty="0" smtClean="0"/>
              <a:t>cutoff</a:t>
            </a:r>
            <a:r>
              <a:rPr kumimoji="1" lang="ja-JP" altLang="en-US" dirty="0" smtClean="0"/>
              <a:t>）条件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参入閾値：国内利潤＝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の時の生産性</a:t>
            </a:r>
            <a:r>
              <a:rPr kumimoji="1" lang="ja-JP" altLang="en-US" sz="2800" dirty="0" smtClean="0"/>
              <a:t>（指標）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輸出</a:t>
            </a:r>
            <a:r>
              <a:rPr lang="ja-JP" altLang="en-US" dirty="0" smtClean="0"/>
              <a:t>閾値：輸出利潤</a:t>
            </a:r>
            <a:r>
              <a:rPr lang="ja-JP" altLang="en-US" dirty="0"/>
              <a:t>＝</a:t>
            </a:r>
            <a:r>
              <a:rPr lang="en-US" altLang="ja-JP" dirty="0"/>
              <a:t>0</a:t>
            </a:r>
            <a:r>
              <a:rPr lang="ja-JP" altLang="en-US" dirty="0"/>
              <a:t>の時の</a:t>
            </a:r>
            <a:r>
              <a:rPr lang="ja-JP" altLang="en-US" dirty="0" smtClean="0"/>
              <a:t>生産性</a:t>
            </a:r>
            <a:r>
              <a:rPr lang="ja-JP" altLang="en-US" sz="2800" dirty="0"/>
              <a:t>（指標）</a:t>
            </a:r>
            <a:endParaRPr lang="en-US" altLang="ja-JP" sz="28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65653"/>
              </p:ext>
            </p:extLst>
          </p:nvPr>
        </p:nvGraphicFramePr>
        <p:xfrm>
          <a:off x="1503363" y="2205038"/>
          <a:ext cx="56149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" name="数式" r:id="rId3" imgW="1320480" imgH="253800" progId="Equation.3">
                  <p:embed/>
                </p:oleObj>
              </mc:Choice>
              <mc:Fallback>
                <p:oleObj name="数式" r:id="rId3" imgW="13204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3363" y="2205038"/>
                        <a:ext cx="5614987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51601"/>
              </p:ext>
            </p:extLst>
          </p:nvPr>
        </p:nvGraphicFramePr>
        <p:xfrm>
          <a:off x="1565275" y="4652963"/>
          <a:ext cx="68040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" name="数式" r:id="rId5" imgW="1600200" imgH="253800" progId="Equation.3">
                  <p:embed/>
                </p:oleObj>
              </mc:Choice>
              <mc:Fallback>
                <p:oleObj name="数式" r:id="rId5" imgW="1600200" imgH="253800" progId="Equation.3">
                  <p:embed/>
                  <p:pic>
                    <p:nvPicPr>
                      <p:cNvPr id="0" name="オブジェクト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652963"/>
                        <a:ext cx="68040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中かっこ 4"/>
          <p:cNvSpPr/>
          <p:nvPr/>
        </p:nvSpPr>
        <p:spPr>
          <a:xfrm rot="5400000">
            <a:off x="5508104" y="1687868"/>
            <a:ext cx="216024" cy="3240360"/>
          </a:xfrm>
          <a:prstGeom prst="rightBrace">
            <a:avLst>
              <a:gd name="adj1" fmla="val 36285"/>
              <a:gd name="adj2" fmla="val 47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20944"/>
              </p:ext>
            </p:extLst>
          </p:nvPr>
        </p:nvGraphicFramePr>
        <p:xfrm>
          <a:off x="5424105" y="3416060"/>
          <a:ext cx="575289" cy="460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数式" r:id="rId7" imgW="317160" imgH="253800" progId="Equation.3">
                  <p:embed/>
                </p:oleObj>
              </mc:Choice>
              <mc:Fallback>
                <p:oleObj name="数式" r:id="rId7" imgW="317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4105" y="3416060"/>
                        <a:ext cx="575289" cy="460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中かっこ 10"/>
          <p:cNvSpPr/>
          <p:nvPr/>
        </p:nvSpPr>
        <p:spPr>
          <a:xfrm rot="5400000">
            <a:off x="6660232" y="4149080"/>
            <a:ext cx="216024" cy="3240360"/>
          </a:xfrm>
          <a:prstGeom prst="rightBrace">
            <a:avLst>
              <a:gd name="adj1" fmla="val 36285"/>
              <a:gd name="adj2" fmla="val 470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54851"/>
              </p:ext>
            </p:extLst>
          </p:nvPr>
        </p:nvGraphicFramePr>
        <p:xfrm>
          <a:off x="6638925" y="5888038"/>
          <a:ext cx="6207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" name="数式" r:id="rId9" imgW="342720" imgH="253800" progId="Equation.3">
                  <p:embed/>
                </p:oleObj>
              </mc:Choice>
              <mc:Fallback>
                <p:oleObj name="数式" r:id="rId9" imgW="342720" imgH="25380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888038"/>
                        <a:ext cx="6207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336049" y="3417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国内</a:t>
            </a:r>
            <a:r>
              <a:rPr kumimoji="1" lang="ja-JP" altLang="en-US" dirty="0" smtClean="0"/>
              <a:t>市場規模</a:t>
            </a:r>
            <a:r>
              <a:rPr lang="ja-JP" altLang="en-US" dirty="0" smtClean="0"/>
              <a:t>の逆数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40152" y="623731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外国市場規模</a:t>
            </a:r>
            <a:r>
              <a:rPr lang="ja-JP" altLang="en-US" dirty="0" smtClean="0"/>
              <a:t>の逆数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7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生産性順序</a:t>
            </a:r>
            <a:endParaRPr kumimoji="1" lang="ja-JP" altLang="en-US" dirty="0"/>
          </a:p>
        </p:txBody>
      </p:sp>
      <p:pic>
        <p:nvPicPr>
          <p:cNvPr id="5124" name="Picture 4" descr="C:\Users\ayumu\Desktop\columns2012\04\Melitz_sort_J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092280" cy="501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03464"/>
              </p:ext>
            </p:extLst>
          </p:nvPr>
        </p:nvGraphicFramePr>
        <p:xfrm>
          <a:off x="2483768" y="6021288"/>
          <a:ext cx="834327" cy="61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" name="数式" r:id="rId4" imgW="342720" imgH="253800" progId="Equation.3">
                  <p:embed/>
                </p:oleObj>
              </mc:Choice>
              <mc:Fallback>
                <p:oleObj name="数式" r:id="rId4" imgW="3427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6021288"/>
                        <a:ext cx="834327" cy="61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17992"/>
              </p:ext>
            </p:extLst>
          </p:nvPr>
        </p:nvGraphicFramePr>
        <p:xfrm>
          <a:off x="5220072" y="5949280"/>
          <a:ext cx="949136" cy="70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" name="数式" r:id="rId6" imgW="342720" imgH="253800" progId="Equation.3">
                  <p:embed/>
                </p:oleObj>
              </mc:Choice>
              <mc:Fallback>
                <p:oleObj name="数式" r:id="rId6" imgW="3427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0072" y="5949280"/>
                        <a:ext cx="949136" cy="70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72206"/>
              </p:ext>
            </p:extLst>
          </p:nvPr>
        </p:nvGraphicFramePr>
        <p:xfrm>
          <a:off x="7758113" y="5067300"/>
          <a:ext cx="914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" name="数式" r:id="rId8" imgW="330120" imgH="266400" progId="Equation.3">
                  <p:embed/>
                </p:oleObj>
              </mc:Choice>
              <mc:Fallback>
                <p:oleObj name="数式" r:id="rId8" imgW="330120" imgH="266400" progId="Equation.3">
                  <p:embed/>
                  <p:pic>
                    <p:nvPicPr>
                      <p:cNvPr id="0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5067300"/>
                        <a:ext cx="914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1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生産</a:t>
            </a:r>
            <a:r>
              <a:rPr lang="ja-JP" altLang="en-US" dirty="0"/>
              <a:t>性</a:t>
            </a:r>
            <a:r>
              <a:rPr lang="ja-JP" altLang="en-US" dirty="0" smtClean="0"/>
              <a:t>と企業規模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en-US" altLang="ja-JP" dirty="0" err="1" smtClean="0"/>
              <a:t>Melitz</a:t>
            </a:r>
            <a:r>
              <a:rPr kumimoji="1" lang="en-US" altLang="ja-JP" dirty="0" smtClean="0"/>
              <a:t> (2003) </a:t>
            </a:r>
            <a:r>
              <a:rPr kumimoji="1" lang="ja-JP" altLang="en-US" dirty="0" smtClean="0"/>
              <a:t>モデルでは、生産性が高いほど、企業規模が大きくなる。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生産性高いと、国内売上</a:t>
            </a:r>
            <a:r>
              <a:rPr lang="en-US" altLang="ja-JP" dirty="0" err="1" smtClean="0"/>
              <a:t>rd</a:t>
            </a:r>
            <a:r>
              <a:rPr lang="ja-JP" altLang="en-US" dirty="0" smtClean="0"/>
              <a:t>大きくなる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生産性高いと、従業者数ｌ大きくなる。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生産性高いと</a:t>
            </a:r>
            <a:r>
              <a:rPr lang="ja-JP" altLang="en-US" dirty="0" smtClean="0"/>
              <a:t>、輸出売上額</a:t>
            </a:r>
            <a:r>
              <a:rPr lang="en-US" altLang="ja-JP" dirty="0" err="1" smtClean="0"/>
              <a:t>rx</a:t>
            </a:r>
            <a:r>
              <a:rPr lang="ja-JP" altLang="en-US" dirty="0" smtClean="0"/>
              <a:t>大きく</a:t>
            </a:r>
            <a:r>
              <a:rPr lang="ja-JP" altLang="en-US" dirty="0"/>
              <a:t>なる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一方で、生産性と輸出比率（輸出売上</a:t>
            </a:r>
            <a:r>
              <a:rPr lang="en-US" altLang="ja-JP" dirty="0" smtClean="0"/>
              <a:t>/</a:t>
            </a:r>
            <a:r>
              <a:rPr lang="ja-JP" altLang="en-US" dirty="0" smtClean="0"/>
              <a:t>国内売上）は無関係。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輸出比率</a:t>
            </a:r>
            <a:r>
              <a:rPr lang="en-US" altLang="ja-JP" dirty="0" err="1" smtClean="0"/>
              <a:t>rx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rd</a:t>
            </a:r>
            <a:r>
              <a:rPr lang="en-US" altLang="ja-JP" dirty="0" smtClean="0"/>
              <a:t>=τ^{1-σ}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8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 err="1" smtClean="0"/>
              <a:t>．</a:t>
            </a:r>
            <a:r>
              <a:rPr lang="en-US" altLang="ja-JP" dirty="0" err="1"/>
              <a:t>Helpman</a:t>
            </a:r>
            <a:r>
              <a:rPr lang="en-US" altLang="ja-JP" dirty="0"/>
              <a:t> et al. (2004)</a:t>
            </a:r>
            <a:endParaRPr kumimoji="1" lang="ja-JP" altLang="en-US" dirty="0"/>
          </a:p>
        </p:txBody>
      </p:sp>
      <p:pic>
        <p:nvPicPr>
          <p:cNvPr id="7170" name="Picture 2" descr="C:\Users\ayumu\Desktop\columns2012\05\hmy_int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481690" cy="45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89656"/>
            <a:ext cx="739527" cy="68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4439" y="46476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国内生産固定費用</a:t>
            </a:r>
            <a:endParaRPr kumimoji="1" lang="ja-JP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628" y="2015754"/>
            <a:ext cx="496411" cy="51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926811" y="20556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輸出固定費用</a:t>
            </a:r>
            <a:endParaRPr kumimoji="1" lang="ja-JP" altLang="en-US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9" y="5358161"/>
            <a:ext cx="621035" cy="85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74451" y="57247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FDI</a:t>
            </a:r>
            <a:r>
              <a:rPr kumimoji="1" lang="ja-JP" altLang="en-US" b="1" dirty="0" smtClean="0"/>
              <a:t>固定費用</a:t>
            </a:r>
            <a:endParaRPr kumimoji="1" lang="ja-JP" altLang="en-U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01" y="5358161"/>
            <a:ext cx="697861" cy="69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683793" y="557150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市場規模</a:t>
            </a:r>
            <a:endParaRPr kumimoji="1" lang="ja-JP" altLang="en-US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35" y="2190576"/>
            <a:ext cx="642938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テキスト ボックス 13"/>
          <p:cNvSpPr txBox="1"/>
          <p:nvPr/>
        </p:nvSpPr>
        <p:spPr>
          <a:xfrm>
            <a:off x="7144241" y="234317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市場規模</a:t>
            </a:r>
            <a:endParaRPr kumimoji="1" lang="ja-JP" altLang="en-US" b="1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23" y="1254788"/>
            <a:ext cx="659232" cy="76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2917193" y="145060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/>
              <a:t>輸出可変費用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229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1332</Words>
  <Application>Microsoft Office PowerPoint</Application>
  <PresentationFormat>画面に合わせる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8" baseType="lpstr">
      <vt:lpstr>Office テーマ</vt:lpstr>
      <vt:lpstr>数式</vt:lpstr>
      <vt:lpstr>新々貿易理論： 生産性は本当に重要なのか？</vt:lpstr>
      <vt:lpstr>1．生産性は本当に重要なのか？</vt:lpstr>
      <vt:lpstr>2．Melitz (2003)の部分均衡・静学版</vt:lpstr>
      <vt:lpstr>生産性と費用関数</vt:lpstr>
      <vt:lpstr>輸出利潤</vt:lpstr>
      <vt:lpstr>生産性閾値（cutoff）条件</vt:lpstr>
      <vt:lpstr>生産性順序</vt:lpstr>
      <vt:lpstr>注: 生産性と企業規模 </vt:lpstr>
      <vt:lpstr>3．Helpman et al. (2004)</vt:lpstr>
      <vt:lpstr>利潤関数</vt:lpstr>
      <vt:lpstr>生産性閾値条件</vt:lpstr>
      <vt:lpstr>生産性順序</vt:lpstr>
      <vt:lpstr>4．新々貿易理論の実証</vt:lpstr>
      <vt:lpstr>Kimura and Kiyota (2006, RWE)</vt:lpstr>
      <vt:lpstr>Kimura and Kiyota (2006, RWE)</vt:lpstr>
      <vt:lpstr>Kimura and Kiyota (2006, RWE)</vt:lpstr>
      <vt:lpstr>PowerPoint プレゼンテーション</vt:lpstr>
      <vt:lpstr>5. 新々貿易理論への実証的挑戦 </vt:lpstr>
      <vt:lpstr>Todo (2011, WE）の指摘</vt:lpstr>
      <vt:lpstr>PowerPoint プレゼンテーション</vt:lpstr>
      <vt:lpstr>6．Pecking order: 理論と現実</vt:lpstr>
      <vt:lpstr>PowerPoint プレゼンテーション</vt:lpstr>
      <vt:lpstr>Pecking orderからの乖離</vt:lpstr>
      <vt:lpstr>Yeaple (2009)：大企業の過小投資・中小企業の過大投資</vt:lpstr>
      <vt:lpstr>7. 理論と現実の乖離をどう考えるか</vt:lpstr>
      <vt:lpstr>（参考）Kolmogorov–Smirnov testsはなぜ必要か？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新貿易理論から新々貿易理論 </dc:title>
  <dc:creator>ayumu</dc:creator>
  <cp:lastModifiedBy>Administrator</cp:lastModifiedBy>
  <cp:revision>315</cp:revision>
  <cp:lastPrinted>2012-10-18T06:03:09Z</cp:lastPrinted>
  <dcterms:created xsi:type="dcterms:W3CDTF">2012-10-12T12:56:17Z</dcterms:created>
  <dcterms:modified xsi:type="dcterms:W3CDTF">2012-10-26T02:33:23Z</dcterms:modified>
</cp:coreProperties>
</file>