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64" r:id="rId4"/>
    <p:sldId id="265" r:id="rId5"/>
    <p:sldId id="271" r:id="rId6"/>
    <p:sldId id="258" r:id="rId7"/>
    <p:sldId id="266" r:id="rId8"/>
    <p:sldId id="272" r:id="rId9"/>
    <p:sldId id="273" r:id="rId10"/>
    <p:sldId id="274" r:id="rId11"/>
    <p:sldId id="275" r:id="rId12"/>
    <p:sldId id="276" r:id="rId13"/>
    <p:sldId id="259" r:id="rId14"/>
    <p:sldId id="267" r:id="rId15"/>
    <p:sldId id="277" r:id="rId16"/>
    <p:sldId id="260" r:id="rId17"/>
    <p:sldId id="278" r:id="rId18"/>
    <p:sldId id="279" r:id="rId19"/>
    <p:sldId id="280" r:id="rId20"/>
    <p:sldId id="281" r:id="rId21"/>
    <p:sldId id="261" r:id="rId22"/>
    <p:sldId id="263" r:id="rId23"/>
    <p:sldId id="282" r:id="rId24"/>
    <p:sldId id="268" r:id="rId25"/>
    <p:sldId id="283" r:id="rId26"/>
    <p:sldId id="284" r:id="rId27"/>
    <p:sldId id="285" r:id="rId28"/>
    <p:sldId id="262" r:id="rId29"/>
    <p:sldId id="286" r:id="rId30"/>
    <p:sldId id="287" r:id="rId31"/>
    <p:sldId id="269" r:id="rId32"/>
    <p:sldId id="288" r:id="rId33"/>
    <p:sldId id="289" r:id="rId34"/>
    <p:sldId id="290" r:id="rId35"/>
    <p:sldId id="291" r:id="rId36"/>
    <p:sldId id="292" r:id="rId37"/>
    <p:sldId id="270" r:id="rId38"/>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26"/>
    <p:restoredTop sz="94705"/>
  </p:normalViewPr>
  <p:slideViewPr>
    <p:cSldViewPr snapToGrid="0">
      <p:cViewPr varScale="1">
        <p:scale>
          <a:sx n="108" d="100"/>
          <a:sy n="108" d="100"/>
        </p:scale>
        <p:origin x="4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0:28.80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70,'74'0,"-25"0,4 0,16 0,4 0,6 0,3 0,2 0,1 0,-1 0,0 0,-4 0,-1 0,-2 0,-1 0,-6 0,-2 0,-6 0,-2 0,-2 0,-2 0,-2 0,-1 0,-2 0,-1 0,43 0,-9-6,-13-2,-7 0,-3 0,-1 5,5-1,0 0,4 1,-3-1,-5 0,-3-2,-6 2,0 0,0 1,-3 3,3 0,-3 0,-2 0,-2 0,-4 0,0 0,-1 0,3 0,2 0,0 0,4 0,2 0,7 0,7 0,2 0,7 0,3 0,5 0,2 0,0 0,-3 0,-3 0,-5 0,-6 0,-2 0,-3 0,-4 0,-4 0,-6 0,-8 0,-10 0,-6 0,-6 0,-3 0,-6 0,-4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3:07.61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1,'75'5,"6"4,4 6,10 3,2-4,1 3,-1-3,1 2,-2-2,0-2,-5-3,-4-1,-3 1,-4-2,3 2,1-1,3 0,-3-1,-1-4,-3 4,-4-4,-6 1,-7-1,-3-3,-2 0,2 0,-1 0,-2 0,0 0,-4 0,-1 0,-3 0,-4 0,2 0,-2 0,2 0,1 0,-2 0,3 0,-2 0,1 0,1 0,0 0,4 0,2 0,2-3,0-1,-2-2,-1-1,-1 0,-2 1,0-1,1 0,-2 2,2-1,1 0,1-1,4 1,-4 0,-1 2,-4-2,-4 0,-1 3,-4-1,1 1,1 0,-2 0,-3 0,-2 1,-2-2,-5 1,-3 0,-5 3,-2 0,-3 0,-3 0,-6-10,-2 0,1-5,14 6,-11 6,9 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3:16.451"/>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4:13.13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1,'0'34,"0"-4,0-12,0-2,0-2,0-4,0 0,0 1,0-1,0 2,0-3,0 2,0 0,0 2,0-3,0 2,0-2,0 0,0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4:18.460"/>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0,'53'0,"5"0,6 0,4 0,-3 0,-7 0,-8 0,-10 0,-9 0,-6 0,-5 0,-2 0,-3 0,-3 0,-3 0,2 3,-1-1,5 2,-3-2,-2 1,0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4:23.022"/>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0,'39'0,"-4"0,-17 0,0 0,-3 0,-2 0,-2 0,-1 0,-1 0,4 0,-1 0,3 0,3 0,3 0,1 0,-1 0,-5 0,-7 0,-4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4:46.092"/>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0,'33'0,"3"0,-4 0,9 0,8 1,5 2,3 1,-2-1,-2-2,0-1,-5 0,-8 0,-9 0,-10 0,-2 0,-6 2,-3 0,-5 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5:40.958"/>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1,'54'21,"34"6,-22-13,8 0,-7-1,6 1,2 0,11 2,3 0,2-1,3 1,2 0,-2-1,-3-1,-1 0,-2-1,-8-1,-2 0,-3-1,23 5,-5-1,-13-1,-4-1,-15-2,-5-1,30 4,-22-7,-10-4,-6-3,-4 0,-1 0,2 0,1 0,-1 0,-3 0,-1 0,0 0,-1 0,4 0,3 0,4-3,5-4,8-3,6-4,5 1,3 1,3 1,-2 0,4 1,1-3,1 2,3 0,-2 3,-2 0,-5 1,-3 0,0 1,-1 2,-1 1,0 3,-8 0,-3 0,-7 0,-5 0,-2 0,-3 0,-2 0,-4 0,-2 0,-2 0,0 0,0 0,-2 0,-4 0,-2 0,-4 0,-3 0,-2 0,-2 0,-2 0,-1 0,1 0,1 0,6 0,5 0,-11 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5:51.977"/>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0,'54'0,"-2"2,-4 3,1 2,-4 2,-2 1,-6-3,-7 1,-5-3,-5-2,-5-1,-4 0,-2 2,-2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5:58.529"/>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6:07.694"/>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0,'49'0,"-5"0,-15 0,-3 0,-1 0,-3 0,-2 0,-4 0,-4 0,-4 0,3 0,-2 0,4 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1:14.70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2:06.83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1 107,'76'0,"-27"0,5 0,17 0,7 0,15 0,4 0,-23 0,1 0,1 0,3 0,1 0,-1 0,-3 0,-1 0,0 0,0-1,0 0,-1-1,-3-1,0 0,-2 0,28-4,-3 0,-7-1,-4 0,-12 1,-4 1,-13 0,-3 1,24-5,-18 3,-13 1,-3 0,-3 2,-1 0,-2 1,-2 3,0 0,-2 0,-2 0,2 0,2 0,5 0,3 0,-1 0,3 0,5 0,5 0,11 0,12 0,-27 0,5 0,16 1,3 0,9 2,2 0,12 3,2 2,-31-2,0 2,0 0,0 1,0 0,2 1,5 1,2 0,-1 0,-1 0,0 0,0 0,-1-1,0 0,0-2,-3 1,0-2,-1 1,26 1,-2 0,-5-3,-2 0,-5 0,-2-1,-7 0,-3-1,-6-2,-2 0,-6 2,-2-1,45 1,-1 1,-3 2,2-3,-2 0,-6-2,0-2,-6 0,-4 0,-5 0,-4 0,0 0,0 0,-3 0,-6 0,-3 0,-6 0,-3 0,-6 0,-5 0,0 0,0 0,1 0,-1 0,-3 0,-6 0,-3 0,-4 0,-4 0,-4 0,-3 0,12 10,-16-7,12 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2:09.841"/>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0,'31'0,"-3"0,-10 0,-1 0,1 0,0 0,-3 0,0 0,-1 0,1 0,2 0,1 0,-1 0,1 0,-1 0,0 0,-3 0,-2 0,-2 0,1 0,1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4:43.786"/>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1 1,'87'0,"-25"0,6 0,24 0,8 0,-24 0,2 0,2 0,8 0,1 0,1 0,1 0,0 0,0 0,-1 0,0 0,-1 0,-2 0,0 0,-2 0,-4 0,-2 0,1 0,-2 0,0 0,-1 0,-4 0,0 0,0 0,-4 0,-1 0,-2 0,22 0,-4 0,-13 0,-3 0,-11 0,-3 0,36 0,-18 0,-18 0,-11 0,-8 0,-2 0,2 0,3 0,4 0,3 0,7 0,8 0,5 0,3 0,8 0,4 0,9 0,9 3,1 1,-46-2,0 0,2 0,-1 0,0-2,0 1,-2 0,-1 1,44 2,-7-1,-4-1,0 2,2 0,-3 3,-4 0,-7-2,-7 1,-4-3,-3 1,0-3,0-1,-2 0,-2 0,1 0,1 0,4 0,4 0,-2 0,-2 0,-5 0,-2 0,3 0,5 0,2 0,2 0,-1 0,-1 0,0 0,2 0,-3 0,1 0,2 0,0 0,2 0,0 0,2 0,0 0,0 0,7 0,3 0,2 3,2 3,-3 3,-6 1,-4 0,-10 1,-9-2,-12-3,-8-2,-4-2,-6 1,-3 0,-6-2,-5-3,-3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5:05.415"/>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0 0,'38'0,"-4"0,-16 0,2 0,3 0,2 0,3 0,-3 0,-3 0,-1 0,-3 0,0 0,-1 0,1 0,0 0,-1 0,0 0,-3 0,-3 0,-2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7:28.738"/>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7:38.839"/>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1 1,'0'0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8:19.84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1613,'0'-32,"0"3,0 14,2-2,1-1,0 1,2-1,-2 2,2 1,0 1,-3 1,3-1,-2 1,1 1,1-5,0-2,2-6,2-2,2-2,0-1,0 2,-3 1,3 0,-1 0,1-1,-1 1,0-2,1-3,0-2,1 0,-1 2,2 1,-1 2,-1-1,-1 1,-1 3,0 2,1 3,-2-1,0 3,-3 1,0 0,0 0,-1 1,2-1,0 0,0 0,-1 1,1-2,-4-2,3 0,-1-4,1-1,0 0,1-2,-1 0,1-3,3-4,-3-3,3 0,-3 5,-1 8,1 7,-1 4,-1 4,-1 0,3-2,-3 2,4-1,-5 0,4 3,-4-4,5 5,-2-1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8:38.14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3441,'34'-24,"-4"1,-11 4,2-2,3-5,5-2,3 1,0-2,-3 2,-3 1,-1 2,-3 2,-1 3,-1 0,-2 2,-2 0,-3 3,-3 2,-1 4,-1 2,1 0,1-1,-2 0,3-4,-3 3,2 1,-1-2,2 0,0-2,2-2,2 0,0-1,-1-1,1 1,-1-1,1 0,0 3,0-1,-3 1,0 2,0-3,0 1,-1 2,-1-2,1 2,-2-1,-2 1,0 3,0 0,-1-1,-5-4,1 2,3 0,-1 0,9 5,-5 0,-1 0,4 0,-4-4,3 3,-1 2,1 1,-1-4,-1 3,-3-7,6 5,-3 1,2-2,1 4,-5-3,5 0,-4-2,0 0,1-1,-2 1,2 2,-1-1,3-2,-5 2,5-2,-4 3,2 0,3-3,-5 3,4-1,0-2,-2 2,3-3,-3 2,0 0,2 0,2-2,1-1,2-1,0-1,1 1,-1-1,0 0,-3-2,0 2,2 1,-1 3,-1 1,-3-1,2 0,-1 1,0 0,-1 0,-2 0,3-1,1-1,1 2,-1 0,1-1,-1 0,0 0,1-1,0 0,1-1,0-2,2 3,0-3,3 2,0-2,-1 1,-2 0,0 0,-3 2,0 1,-3 1,-1 2,0-1,0 0,0 0,5 0,-5 0,5 1,-5-1,0 0,-1 0,1-2,1 3,-1 0,2-2,-2 7,3-4,-1 5,-3 14,-3-8,-4 11,0-6,0-6,0 9,0-4,0 0,0 5,0-9,1 8,3-6,0 1,6 1,-4-3,2 3,-2-3,-1 1,5 2,-3-2,2 2,-2-4,-1 1,5 1,-3 1,2 3,-3-4,-2 1,2 2,-1-5,1 4,-1-2,0-2,1 5,1-2,-4 2,2-3,1 3,-2-5,2 5,-3 0,0-4,3 5,1-5,-1 0,2 1,-2-3,1 6,2-4,-1 5,-1-4,-1 2,0 0,-1 0,-1 0,0 2,0-1,1 2,0-1,1 0,-1 2,1-1,0 1,2 1,1 0,3 3,1-1,-1 1,2 0,0-1,-1 1,-1-1,-2 0,-2-2,1-3,-1-2,-1-2,0 1,-1-1,-2 1,2 0,-1-2,1 3,1-2,-4-1,8-2,-3-3,2-2,2 0,-6 0,5 0,-1-11,-5 2,1-14,-5 5,1-1,0 1,-1 3,-2 1,3 1,-1 1,1 1,-1 2,-2-1,3-4,-1 3,3-2,-2 5,-1-4,0 2,0-2,1-1,-1 4,1-2,-2 0,1 3,1-5,1 3,2-3,1-5,6-7,4-7,2-2,1 1,-1 3,-3 5,-2 4,-2 1,-5 3,1-1,0 0,-3 1,3-1,0 0,0 0,0 1,0 2,-3 1,0 0,0 0,0 0,2-1,-2-1,3-2,-1-1,1-3,0 0,0-2,-2 2,1-3,-1 1,-2 2,2 2,-3 2,-1 2,-1 1,-1 2,2 0,0 0,1 0,0 0,0 1,0 0,1 1,0 2,-1 0,3-1,-3 2,2-6,-2 4,0-4,1 4,-1-1,-1-1,3-2,1-3,2-3,2-3,2-5,2-6,3-5,2-6,4-4,3-7,3-4,2 2,2 1,-3 6,-3 5,-1 4,-2 5,-1 3,-1 2,-3 3,0 2,1 1,2 0,0 0,0 4,-3 1,-1 3,0-3,0 0,0-1,0 0,0 0,0 1,0 2,0 3,-1 1,1 2,-1-2,-2 3,-2 0,-1 0,-2 2,1-1,-2 1,2-3,-4-1,1-3,0 0,0-1,4-3,-2-4,1 0,0-3,-1 4,-2 5,-2 3,-4 6,-2 1,0-1,0-2,0-2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8:40.83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4332,'0'-61,"0"-14,1-19,2 42,3-1,2-5,2 1,3-1,2 2,3 0,0 1,-1-1,0 1,1 2,-1 2,15-40,-3 11,-4 12,-3 10,-1 13,-2 6,-2 4,-2 1,-2 0,-1 3,-1 3,-2 6,-1 1,-1 4,0-1,0-2,2-4,1-4,2-3,2-3,-1-2,0 0,-1 2,-1 5,-2 4,-1 4,-1 2,0 2,1-3,-2-2,1 1,1-1,-2 4,1 0,1 0,-1 1,1 0,-1 2,0 1,-2 0,1 0,0 0,-2-1,1-2,2-3,3-6,3-5,3-6,2-3,2-4,1-4,0-3,1-2,2-1,2-1,-1-2,0 3,-4 5,0 4,1 5,1-1,1 0,1 0,0 0,-2 1,0-1,-1 0,-2 0,0 0,0 0,-2 4,-1 0,-3 3,-3 3,3 1,-3 1,1-1,1-2,0 1,1 3,-1 1,1 1,-1 0,3-5,1-1,2-2,1-1,-3 4,-3 2,-1 6,-2 2,1 3,-2 0,3-2,1-2,2-3,3-2,0 1,-1 0,1 1,-1 1,0 0,0 3,0-2,3 0,1 1,0 0,-1 2,-3 5,-2 1,-2 3,-4 3,-2 2,-1 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01:09.90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0,'5'30,"-1"-3,0-17,-2 1,2-1,0 1,0 0,2 0,-3 1,-1-4,2 3,-3-1,3 2,-1-2,0-2,-1 4,1-2,2 1,-4-1,3-1,-4 2,5 1,-4-3,3 2,-4-1,0-1,1 6,1-5,1 3,-1-2,2 0,-1-1,2 1,0-1,-1 0,1 1,-2-1,-1-1,3 2,-4-2,5 4,-4-4,1 1,1 1,0-4,-2 7,2-6,-1 2,-1 2,3-5,-2 5,3-4,-2 0,2 5,-3-6,-1 6,3-2,-2-2,1 4,1-6,-3 6,5-3,-4 1,2-1,-2 0,0 0,1 0,0 0,-2 2,1-4,-1 4,1 0,0-3,0 2,1 4,-2-5,3 7,-3-6,1 2,0 0,1 1,-2-1,1-2,-3 0,2-1,1 3,-1-5,4 5,-4-5,2 1,-4 3,1-3,2 4,-1-3,1-1,-3 2,4-2,-3 3,3-1,-4-1,0 4,0-3,3 3,0-3,0 1,-1 2,-2-1,0 1,2-2,1-1,0 0,0-1,-2 1,2 1,1-2,0 0,-1 0,4-2,-5 4,3-2,-2-1,0 3,3-3,-2 2,-1-3,3 3,-4-2,6 2,-2-2,0-2,7-1,-8-1,7 2,-5 0,-1 1,5-2,-3-3,4-1,2-2,-6 0,5 0,-4 0,1 0,4 0,-4 0,1 0,0 0,-3 0,5 0,-4 0,1 0,1 0,-1 0,2 0,-1 0,-1 0,1 5,-1-4,3 3,-3-4,1 0,2 0,-3 0,1 0,0 0,-2 0,3 3,-1 2,-4 0,5 2,-5-4,7-1,-5 0,2-2,1 3,-1 0,2 2,-3 0,0 0,1-1,-1 1,2 0,-1 0,1 0,0-1,-2 3,1-2,0 3,0-2,-1-2,0 1,0-2,0 3,-2-3,2 4,-1-5,2 3,1-5,-2 0,2 0,-4 0,4 0,0 2,-2 0,2 2,-4 1,3-2,-3 2,4-1,-5 2,3-3,-2 5,1-3,1 1,-3 1,5-5,-4 6,2-4,1 5,-2-5,2 4,-2-3,-1 2,0-1,1-1,0 2,2 0,-1-1,-1 0,0-2,-1 3,-1 1,2 1,0-2,1 0,0 1,-2 0,0 2,0-3,-1 0,1-1,-1 1,0 2,1-1,-1-1,1 3,-1-5,1 8,-3-5,3 1,-3 1,-1-4,3 6,-4-3,1 2,-4 3,0-5,0 3,1-2,2-2,1 5,1-4,-1 1,2-1,-1 0,0 0,4 1,-5-4,6 3,-3-1,1-1,-2 3,1-3,-1 3,5-3,-5-1,4 1,-2-1,-1 2,2 1,-3-3,5 2,-4-2,2 2,-1 0,0 0,0 0,3-2,-5 1,4-2,0 0,-1 1,3 2,-5 1,2-1,-1 0,0-2,0 3,-2-1,1 1,1-3,-3 5,-1-3,-4 5,0-1,0-4,2 6,1-4,-1 0,2 2,-1-3,-1 1,3 1,-2-2,0 2,3-2,-5-1,8 3,-8 0,5-3,-3 4,2-2,0-1,0 4,-1-6,-2 5,3 0,-2 0,1 1,-3-3,2-1,-1 3,1-3,1 5,-1-4,0 0,1 0,-1 2,-1 2,2-2,-1 3,0-2,-1 0,0 0,0-1,1 1,0 0,0-1,0-2,0-2,-1 3,0 0,1 0,-1-2,2 1,-1-1,0 3,0-2,0-1,-1 3,1-3,1 4,-3-5,5 1,-3 4,-1-5,8 1,-8 0,6-2,-6 6,3-4,2-2,1 2,1-4,-2 3,0 0,0-1,2 0,-1-1,2 0,-2 1,0 0,0-1,1 1,1-2,2 5,2 0,3 2,0 3,1-3,0 3,-1 0,1-1,0 0,-1-1,-1-3,-5-3,-2 0,-1-1,-1 1,0-26,-2 15,-3-21,-2 17,1 3,2-12,-1 9,1-6,1 5,-3 2,10-5,-8 5,6-2,-3 2,1-1,3 3,0 1,-1 2,3-1,-4 0,3 1,-1-2,1 2,0-2,-1 3,2-2,-3 1,2-2,1 3,-4 1,7 0,-7 0,3 0,0 0,-2 0,4 0,-3 0,0 0,-4 12,-2-6,-3 10,-1-6,0-4,0 9,0-7,0 5,0-2,0-2,2 5,0-5,1 2,2-1,-1-1,3 0,1 0,-2-2,4 2,-4-2,1 1,1 3,-4-4,3 2,-2 3,0-4,2 3,0-4,0 1,3 1,-4-4,0 7,1-4,-2 1,4 2,-4-5,2 7,0-4,-1 3,2-1,-1-1,1 2,1 1,1 0,-1 2,2-2,-2 1,-1-1,-2-2,1-1,0-1,0 0,0 2,0-1,2 2,0-1,2 1,-1 0,0 0,-1 0,-1 0,1-2,-2 0,-2 0,1-1,-2 2,-1-2,-1 1,-2 4,0-6,0 7,5-4,-4 3,4-1,-4-4,2 3,-1-2,1 3,-2-1,2-1,0 1,-1 0,0 3,-2-1,2 0,1-2,0-1,-1 0,-2-1,4 0,-3 0,3 2,-3-2,-1 0,0 4,0-6,0 5,14-37,-8 19,11-24,-13 25,1-1,4-6,-3 4,2-3,0 2,-3 2,4-6,-4 6,4-4,-5 0,4 5,-6-10,4 10,-4-10,2 7,-1-3,3 1,0 4,2-4,-2 1,-1 1,2-3,-2 3,2-2,1-1,0 3,0-5,0 2,0-1,1 0,-1 0,-2 2,2-3,-2-1,0 3,-1-1,0 2,2 3,0-5,0 6,-2-4,4 1,-4 4,4-5,0 8,0-3,4 5,-3 0,0 5,-2 2,0 0,1 0,2-5,1-2,-2 0,1 0,0 4,2-2,-1 1,-2-1,1 1,0 1,2 0,1-1,0 0,-1-1,1 1,0 1,-1 1,0-2,-3 2,-1-1,0 0,1 1,1-1,-1 1,1 1,0-1,2-1,-3 1,1-1,-1 1,3-1,-1 1,1 2,-1-2,-3 3,1-3,-1-1,1 4,-1-4,0 3,0-1,-2-2,3 2,-1 0,-1 0,2 1,-4-1,9-12,-6 1,5-12,-4 5,0-3,0 3,0-1,-1 3,-2 1,0-1,-1 1,1 1,0-2,0 3,1-4,-3 4,2-3,-3 2,4 0,-1 0,0 0,0 0,0-1,-2 1,3 0,-4-1,2 0,-6-2,0-2,0 5,2-4,9 1,1-6,9-5,-3 1,4-1,-1 4,1-2,0 1,-7 0,0 4,-2 0,-2 2,-2 0,-1 0,-1 1,0 0,-2 2,0 3,0-3,0 2,0-5,-2 6,3-3,-2 1,8 4,-3-1,3 6,-2 0,-1 0,5 0,-3 0,4 0,-4 0,0 0,1 0,1 0,0 0,1 0,0 0,1 0,1 0,2 0,-1 0,1 0,-1 0,-2 0,-1 0,-1 0,0 0,-1 0,-1 0,0 0,0 0,0 0,-1 0,0 0,3 0,-2 0,2 0,-3 0,-1 0,7 0,-7 0,7 0,-6 0,1 0,1 0,0 0,0 0,1 0,-2 0,-1 0,1 0,-1 0,1 0,1 0,-3 0,2 0,0 0,2 0,5 0,8 0,8 0,4 0,0 0,-1 0,0 0,2 0,1 0,-2 0,-4 0,-7 0,-5 0,-2 0,-3 0,0 0,-2 0,-4 0,0 0,-1 0,0 0,3-2,-3 0,1-1,1-2,-2 1,4-2,-1 0,1-2,2 0,-1 0,-1 0,-1 1,0-1,-1 1,-2 0,-1-1,-1 0,0-1,-1-3,2 1,-1-3,2-2,1-3,-1-8,3-6,0-5,-1-7,3-1,-3 0,0-2,-1 3,-2-4,-1 0,0 4,0 3,-1 8,-1 2,-1 6,0 2,-2-2,2-3,0-6,0-5,1-2,-3-3,3 0,-2 0,0-3,1 0,-2-3,1-3,1 2,-1 1,-1 3,2 3,-1 2,2-2,-1-4,-1-2,1-1,-1-4,2-3,0-2,-2 0,2 6,-3 6,1 1,-2 4,-2 1,3 1,0 3,0-1,0 0,-1-1,1 0,0 0,3 0,-2 1,2 3,0 2,0 5,-1 2,0 3,0 3,-2 4,0 3,-3 2,3 3,0 1,0-3,-1 2,-2-2,0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1:16.34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1,'67'0,"10"0,17 0,4 0,1 0,-4 0,-7 0,-11 0,-16 0,-11 0,-8 0,-3 0,-4 0,-5 0,-3 0,-2 0,-4 0,-1 0,-2 0,-1 0,1 0,0 0,-1 0,-2 0,-2 0,-5 0,-2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02:44.94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0,'0'30,"0"-4,0-13,0 2,0 0,1 0,1 0,1 0,0-2,1 1,-1 0,1 1,0 1,2 2,1-1,0 4,2 3,1 1,0 1,-1-1,1-4,-2 0,-2-2,2-1,-3-3,-1-2,-1-4,1 1,-2-2,4 7,-4-6,1 3,2-3,-3 0,2 2,0 2,-3-1,3 0,-3-2,-1 1,2-1,0 2,1 2,0 2,-1-2,1 1,0 0,1 0,-1 3,-1-1,1-2,-1 0,0-1,1 2,0-1,-2 0,2-1,-1 0,1-1,0 2,-2 0,1 2,1 0,0 1,0-3,0 0,0 0,0 0,-1 3,1-1,2 1,0 2,-1 1,1 4,-2 2,2 0,-1 1,1-1,1 0,-2 0,1 4,1 0,1 1,0 2,0-5,-2-3,2-6,-1-2,-3-1,0 1,-1-3,1-2,0-1,2-2,-2 0,0 0,-1 1,2-1,-2 1,5-2,-4-1,4 2,0 0,0 2,2 0,-1 0,3 2,2 2,2 1,3 1,-1 0,-1 3,-1 1,0-1,1-1,1-3,1 1,0 0,-3-1,0 0,-3-2,0-2,2-1,-1 1,0 0,-2-1,-1-1,0-2,-1 0,-2-1,0 0,0 1,1-1,1 0,0-1,-1-1,0 1,-1 0,0 1,1 2,0-1,2 0,-1 0,2 1,0 2,2 0,2 1,1 2,2 0,2 3,3 0,1 1,1-1,-4 0,-1 0,-3 0,1-1,0 1,-1-2,-2-1,0-3,-2-1,-3-1,-1-1,-1 1,1 1,1-1,1 0,0 1,-1 0,2 0,0 1,0 1,2 1,-2 1,3-1,-1 1,0 1,0-1,-1 0,-2-1,1-2,1 3,-1-1,1 0,-1 0,1-1,-1-2,-2 1,0-2,-1-1,-1-1,-1-1,2 2,-3-2,3 1,-1 0,-2-3,3 7,-3-6,1 2,1 0,0-1,0 4,1-2,-3-2,1 0,1 1,1 1,0-1,0 1,1 0,0 1,0 2,1-3,0 4,1 0,3-1,1 3,1 0,1 2,-1 0,3 1,1 0,4 0,-1 1,-1-3,1-1,-3 0,2-1,1 1,-3 0,0-1,-1 0,-3-3,-2-3,-3-1,-4-4,0 4,1-2,0 3,-1 0,-2-2,1 4,1-5,1 4,-1-3,-1 1,1 1,0 0,2 1,-4 0,0-1,-1-30,-3 13,1-22,-2 20,-1 1,0-1,0-1,2 2,0-1,1 2,-1-1,-1-1,-1 1,0-1,0 0,0 0,0-1,0 3,4-5,-3 5,3-3,-4-2,1 4,2-4,-1 3,1 1,-1 0,2 0,1-1,4 0,3-4,3-3,3-3,4-4,3-3,6-4,3-2,-2-1,0 5,-5 4,-3 5,-4 5,-2 4,0 2,-3 2,-2 2,-4 0,-1 0,4 3,-4-2,4 2,-2 0,-2 1,4 2,-5 12,-2-3,-3 9,-2-7,0 1,0-1,0 0,0 0,0-1,0 3,0-1,0 1,0-4,0 2,0-1,0 1,4-1,-3 2,4-4,-1 2,2-2,4 0,-2-2,2 1,-3-2,1 1,0 2,3-1,-1 0,3 3,0-1,0 1,-1 0,-1-1,0 1,-1 0,2 1,-2-2,-1 0,0-1,-3-2,1 1,4 2,-3 0,3 0,-2-1,0 0,-2-1,0 0,0 3,-1-3,0 4,0-4,-1 3,1-1,2 0,-2-3,3 1,2-5,-33-32,7 4,-17-12,17 20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03:07.85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3090,'0'-95,"0"42,0 0,0 2,0 1,0-3,0 2,0-39,0 7,0 3,0 1,3 1,3 4,2 5,2 12,-3 9,0 6,-2 1,0-2,1-3,1-3,0 0,-1 2,0 3,-1 3,3-1,3-3,1-4,2-2,1-5,-2-1,2-4,2-4,-1-1,1 1,-3 4,-2 7,-3 4,0 2,-4 3,2-2,1 2,-1 0,2 0,0 2,0-1,3-1,1-5,0 1,2-1,3 1,0 4,3-1,-3 4,-2 3,-3 4,-2 7,-2 6,-3 5,-2 6,0 4,0 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03:29.85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0,'0'35,"0"-5,0-16,1-1,2-1,0-1,2 1,-1 0,1-2,0 1,-2-2,1-1,-1 3,0 0,0-1,1 3,-2-7,6 6,-7-2,5-2,-3 7,0-8,0 5,0-2,-1-2,1 4,-3-3,2 2,0 1,1-4,-1 5,-2-3,0 0,1 3,1-5,1 3,-1-1,0 2,-2-1,1 0,2-1,-1 1,1 0,-3 1,0-1,2-2,1 5,-1-5,1 1,0 5,-1-3,2 6,0-2,-1 2,0-1,1 1,-2-1,1 1,0-3,-3-1,3 1,-1 0,1 3,0-1,0 1,0-3,-1 0,2-1,-2-2,1 2,0 1,0 0,0 3,2-1,0 1,-2-1,2 1,-2 0,2-1,0 4,-2 0,2 4,-1-1,-1-2,2 1,-1-1,-1-1,1 0,-2-3,1-1,0 1,-2-1,2 1,0-1,-1 1,0 2,0 2,0 2,1 3,0 2,-2 3,2 0,1 0,-1-1,2-4,-2-2,0-4,0-4,0-1,0-3,2-2,-2-1,0 0,2 1,-3-1,5-2,3-3,1-3,2-2,-2 0,-2 0,2 0,0 0,-1-2,-2-6,0-4,1-5,0-1,0 0,-4 1,-1-1,-1 3,0 1,2 2,-1 0,-1 0,1-1,-1 0,2 0,0-2,-2 0,-1 0,0 0,1 0,0 2,0-1,-3 2,0 0,0 1,2 1,4-1,-1 2,3 0,-4-1,1 2,1-1,1-2,-1 4,2-4,-1 6,2-1,0 0,0 0,0 2,3 1,1-1,0 1,1 0,1-1,1 1,2 0,0 1,-1-1,2 0,2 0,0 1,1 2,0 0,0 0,-1 0,0 0,-4 0,1 0,0 0,-2 0,-2 0,-2 0,-2 0,1 7,-3 1,0 7,-2-1,-1 0,-2 1,-1 2,-2 1,2-1,2 4,1 3,5 3,-1 2,4-1,4 2,-1 1,4 0,-1 0,0-2,0 1,0 0,-1-2,-2-3,-1-4,-3-3,-3 0,1 0,-1-1,2-2,0-2,1-1,0 0,6 3,6 2,8 3,6 3,5 1,2 3,0-1,-1-2,-6-2,-4-2,-2-4,-1-3,-4-3,0-4,-3-2,-3-1,0 0,-2 0,2 0,0-3,1 0,2 0,-2 0,-1 0,-1 0,-3 0,1 0,-1 0,1 0,-2 0,-3 0,-2 0,-1 0,0 0,3-3,-4 0,3-3,-4 0,-1-3,1-1,-1 0,0-1,0-2,-1-3,4 0,3-5,3-2,4-7,10-13,12-17,16-19,-24 32,0-1,-1 0,0 0,-3 4,-1 0,16-30,-13 18,-8 14,-10 13,-4 8,-4 5,-3 3,-1 2,-2 2,4-2,1 3,4 1,2 3,-1 3,0 10,-6 1,-1 10,-3-3,0 2,0 3,0 2,0 1,0-2,0 1,0-2,0 2,0 0,0-3,-3 1,0-1,0 3,1 5,2 5,0 3,0 4,0 3,0 1,0 4,0 4,0 1,0 1,0-1,0 2,0 0,0 5,0 3,0-2,0 2,0-7,0-3,0 0,0-3,0 1,0 2,0 4,0 11,0 10,0 6,3 0,2-6,2-11,1-10,-1-9,-1-8,-2-7,0-2,-1-4,2-1,-1 1,-1 0,2 3,-2 0,1-2,1-2,0-1,1-5,1-1,0-2,-1-1,2 1,-1 0,0-1,1-4,-1-3,0-4,7-1,-4 0,6 0,-6 0,0-3,2 3,2 1,-1-1,1 3,-1-3,-2-2,-1 0,2-3,-3 0,3 0,-2 0,0-1,0-5,-1 0,-1-5,-1 2,0 0,-1 1,2-3,2 0,2-6,5-1,4-2,5-4,2 1,1 0,0 1,2 3,0-4,-2 0,-1 1,0 0,-2 3,-2 1,-3-1,-4 3,1 0,-3 2,-2 2,-4 2,-3 3,-1 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11.96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0,'67'0,"-4"0,-17 0,-8 0,-11 0,3 0,11 0,16 0,18 0,9 0,-6 0,-15 0,-19 0,-17 0,-9 0,-8 0,-1 0,2 0,13 0,10 0,15 0,5 0,-2 0,-7 0,-14 0,-11 0,-7 0,-1 0,3 0,15 0,21 0,20 0,9 0,-6 0,-17 0,-17 0,-15 0,-9 0,-3 0,5 0,8 0,8 0,3 0,-5 0,-5 0,-15 0,-3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19.25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0 160,'49'5,"8"-1,0-4,13 0,5-4,0-7,7-6,2-7,5-1,0 1,-8 3,-10 4,-17 5,-12 5,-16 2,-10 3,-5 2,-3 0,6 0,1 0,4 0,-1 0,0 0,-3 0,-2 0,-3 0,7 0,15 0,20 0,14 0,6 0,-12 0,-16 0,-14 0,-13 0,-8 0,-3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43.78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1 149,'50'0,"1"0,7 0,2 0,9 0,2 0,11 0,3 0,5 0,1 0,-2 0,-1 0,-5-2,-1 0,-6-2,-1 0,-5-1,-1-2,-1 0,-1-2,-3 1,-2 0,-8 1,-2 1,30-6,-23 5,-20 3,-5 2,2 2,6-3,9 0,6-4,1 0,-4-1,-9 2,-14 2,-11 1,-6 3,-2 0,6 0,14-3,18-1,18 1,6-1,-6 4,-14 0,-19 0,-13 0,-6 0,3 0,12 0,19 0,17 0,0 0,-10 0,-17 0,-15 0,-9 0,-7 0,4 3,0 2,6 2,-2 0,0 0,-4-1,-4-2,-2-1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47.21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69,'93'0,"-34"0,3 0,11 0,3 0,5 0,0 0,2 0,0 0,-2 0,-2 0,-1 0,0 0,-4 0,-2 0,-8 0,-3 0,-4 0,-2 0,-3 0,-2 0,49-6,-11-1,-15-1,-13 2,-11 5,-2 0,0-2,5-3,11-1,4 1,0 1,-10 0,-16 2,-9 0,-10 2,1 1,7 0,12 0,10 0,-1 0,-9 0,-12 0,-10 0,-2 0,0 0,5 0,5 0,4 0,-1 0,-7 0,-7 0,-2 0,6 0,4 0,5 0,-3 0,-8 0,-7 0,-7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54.46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0,'55'0,"-1"0,3 0,2 0,6 0,2 0,4 0,1 0,-2 0,-1 0,0 0,-1 0,-10 0,-2 0,35 0,-24 0,-22 0,-9 0,-5 0,6 0,8 0,5 0,-1 0,-4 0,-9 0,-8 0,-7 0,-3 0,-1 0,11 0,9 0,19 0,12 0,2 0,-3 0,-18 0,-13 0,-12 0,-10 0,-3 0,3 0,4 0,13 0,5 0,1 0,-5 0,-7 0,-12 0,-6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57.34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0,'67'0,"25"0,-29 0,5 0,12 0,3 0,1 0,2 0,0 0,0 0,-2 0,-1 0,-4 0,-1 0,0 0,-1 0,-11 0,-3 0,-5 0,-3 0,37 0,-16 0,-14 0,-18 0,-14 0,-9 0,-8 0,-1 0,4 0,10 0,11 0,12 0,-3 0,-4 0,-10 0,-10 0,-5 0,-3 0,0 0,1 0,1 0,-3 0,-3 0,1 0,-1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5:11.11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0,'62'0,"0"0,15 0,4 0,13 0,3 0,-27 0,1 0,0 0,-3 0,-2 0,1 0,33 0,-1 0,-7 0,-1 0,-3 0,-3 0,-6 0,-3 0,-13 0,-3 0,35 0,-33 0,-26 0,-16 0,-8 0,-1 0,1 1,6 2,4 1,-1 2,0-2,-4-2,1-1,7-1,7 0,3 0,0 0,-8 0,-9 0,-7 0,-7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1:31.30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5:12.99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688 0,'18'67,"7"-1,19 3,10 1,-6-5,-1-7,-11-10,-7-7,-5-10,-3-1,-3-5,-6-8,-4-4,-4-4,0 2,2 0,9 12,7 5,13 12,8 4,0-5,-8-7,-10-11,-9-5,-4-3,-3-5,-3-2,4 2,11 7,16 11,11 5,3 3,-6-2,-12-7,-10-8,-8-6,-8-5,-40 6,-4 7,-5 2,-6 4,-1 6,-2 4,-15 12,-4 3,-5 3,-2 2,3-3,-1-1,2 0,2-2,12-8,2-2,6-5,3-2,-29 17,7-7,7-4,-5 5,-8 5,7-4,5-3,16-8,20-8,15-9,9-10,4-30,0 14,0-18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1:46.58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1,'96'6,"-1"-1,0 1,0 0,0-1,0 1,0 0,0-1,0 1,16 1,7 0,2 0,-7-1,-13 0,-21-1,-27-1,-18-1,2 1,-3-1,1 0,-1-1,3-2,6 0,6 0,8 0,16 0,14 0,-36 1,4 1,5 1,3 1,3 1,1 1,3 1,1 1,0 0,0 0,-3 1,0-1,-4 1,-1-1,-6 0,-1-1,40 4,-13-3,-10-2,-7 1,-5-2,-7 1,-5-1,-6-2,-5-1,-4-2,-1 0,2 0,2 0,4 0,-1 0,0 0,0 0,5 0,10 0,13 1,7 4,6 1,0 2,-8-1,-3-3,-9 2,-6-3,-5 0,-6-1,-4-2,-3 0,-1 0,-1 0,-3 0,1 0,4 0,6 0,7 0,2 0,-2 0,-3 2,-4 1,0 0,-2 1,-3-2,-4 0,-5 0,-7-1,-7 1,-8 0,-5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1:48.50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23,'79'0,"0"0,-7 0,-10 0,-19 0,-17 0,-12 0,-6 0,2 0,11 0,16 0,10 0,3-2,-9-1,-15 0,-10 0,-2 3,10 0,20 0,17-2,0-1,-13-1,-20 2,-17 2,-4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1:53.01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0 136,'51'0,"12"0,13 2,13 4,4 1,-1-1,-3-3,5-3,6 0,-49 0,-1 0,44 0,-20-2,-24-1,-19-1,-9-3,3-1,14-5,14-3,12-3,7 0,-4 3,-5 2,-6 5,-6 4,-1 0,3 2,5-3,16 1,13 1,13 2,-50 2,0 0,42 0,-17 0,-12 0,-9 0,-4 0,-1 0,-4 0,-5 0,-11 0,-9 0,-10 0,-5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1:58.94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4,'52'0,"5"0,4 0,10 0,3 0,-2 0,0 0,-3 0,-1 0,-3 0,-9 0,-4 0,-6 0,-4 0,-5 0,-3 0,-3 0,-1 0,3 0,-1 0,1 0,0 0,-4 0,2 0,4 0,3 0,2 0,5 0,1 0,4 0,2 0,2 0,0 0,0 0,2 0,0 0,-1 0,-4 0,-8 0,-6 0,-1 0,-2 0,0 0,-1 0,-1 0,-1 0,0 0,0 0,1 0,2 0,0 0,1 0,-1 0,0 0,1 0,1 0,-1 0,-3 0,-7 0,-7 0,-6 0,-4 0,3 0,9 0,8 0,2 0,-4 0,-8 0,-7-2,-4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2:15.001"/>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0,'61'0,"0"0,12 0,5 0,-13 0,2 0,2 0,3 0,2 0,0 0,-5 0,0 0,-1 0,28 0,-2 0,-8 0,-2 0,-8 2,-2 0,-2 2,-1 0,-5 3,-2 0,-3 1,-1 0,0-2,0 0,-2-1,-1-2,-1-1,-1-1,-3 0,1-1,2 0,1 0,0 0,0 1,0 0,-1 1,0 0,-1 0,44 4,-48-1,0-1,2 1,1 0,0 1,2 0,3 0,0 0,1 0,0 0,2-1,-1 0,1-1,0 1,-5-1,0-1,-5 1,0-1,42 4,1-1,2-1,3 2,-48-5,0 1,48 0,0 0,-9-3,-5 0,-4 3,-1 3,0 1,-4 1,-1-2,-8-3,-8 0,-11-3,-12 0,-9 0,-5 0,-12 0,-2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2:17.049"/>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24,'72'0,"26"0,-33 0,3 0,9 0,3 0,6 0,1 0,-1 0,1 0,-1 0,-1 0,-3 0,0 0,-6 0,-1 0,-6 0,-3 0,-4 0,-3 0,-4 0,-2 0,43 0,-10-3,-5 0,-4 0,-8-2,-5 1,-11 1,-7 1,-4 2,-3 0,0 0,-4 0,-7 0,-8 0,-2 0,7 0,9 0,9 0,-3 0,-9 0,-11 0,-12 0,-3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4:12.115"/>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1,'72'0,"-1"0,16 0,6 0,-20 0,3 0,4 0,13 0,4 0,1 0,-20 0,1 0,0 0,1 0,-1 0,0 0,0 0,-1 0,22 0,-2 0,-1 0,-9 0,-3 0,0 0,-7 0,-1 0,-1 0,-4 0,-2 0,-1 0,27 0,-3 0,-9 0,-2 0,-9 0,-3 0,-11 2,-2-1,40 3,-17-1,-14-1,-11-2,-8 0,-5 0,-8 0,-7 0,-8 0,-5 0,4 0,14 0,17 0,10 0,-2 0,-15 2,-14 2,-13 1,-8 2,-5 4,-2 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4:26.93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1 154,'44'0,"5"0,-5 0,5 0,-7 0,-9 0,-10 0,-8 0,-4 0,4 0,17 0,24 0,18 0,14 0,-8 0,-15 0,-18 0,-23 0,-9 0,-7 0,5 0,10 0,27 0,16 0,10 0,-4 0,-17 0,-16 0,-15 0,-11 0,3 0,21 0,27 0,25 0,7 0,-9 0,-13-3,-12 0,-1 0,-2-2,4 0,-1-3,-5-1,-4 1,-6 3,-3-1,-2 1,3-1,1 1,0-1,0-1,-7 2,3 0,1 0,4 1,2-1,1 0,4 1,3-1,4 2,3-2,1 0,-2 2,-2-2,-6 1,1 1,2 1,7 2,11 0,2 0,0 0,-9 0,-11 0,-4 0,2 0,5 0,7 0,3 0,0 0,1 0,-4 0,-5 0,-5 0,-6 0,-1 0,1 0,4 0,5 0,3 0,3 0,2 0,2 3,1 0,-3 2,-3 4,-8-1,-12 0,-12-2,-12-2,-10-3,-6-2,-4-19,-2 12,0-11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4:29.21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1,'64'0,"26"0,-35 0,3 0,12 0,3 0,2 0,2 0,5 0,0 0,4 1,0 1,-4 0,-1 0,-2 0,-2 1,-9-2,-2 1,-7-2,-1 0,-4 0,-1 0,-2 0,0 0,0 0,1 0,-1 0,1 0,46 0,-7 0,-9 0,-8 0,-8 0,-2 0,-3 0,4 1,2 1,2 4,2 2,-1-1,-5 1,-9-3,-13-1,-13-1,-12-3,-7 0,-3 0,15 0,13 0,24 0,6 0,-4 0,-10 0,-14 0,-12 0,-10 0,-9 0,-4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1:32.37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0,'32'0,"-5"0,-13 0,0 0,-1 0,2 0,0 0,0 0,0 0,-2 0,-2 0,-2 1,3 2,-3-1,4 2,-4-4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5:21.28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0 235,'67'0,"1"0,2 0,2 0,10 0,3 0,-20 0,2 0,1 0,4 0,2 0,1 0,2 0,1 0,-1 0,0 0,-1 0,-1 0,-4 0,0 0,-2 0,31-2,-3 0,-2 1,-2-2,-7 0,-2-1,-6-1,-1-1,2 1,-1-1,-3 0,-1 0,0 1,0-1,-4 2,-1 0,-8 1,-1-1,-4 1,-2-1,38-3,-10 2,-8 0,1 0,4-1,14-3,-40 4,2 0,6-1,2-1,3 0,0 1,2-1,0-1,-2 1,-2-1,-4 1,-2 0,-5 1,-4 0,27-2,-24 3,-22 2,-14 2,-9-1,-5-2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5:27.067"/>
    </inkml:context>
    <inkml:brush xml:id="br0">
      <inkml:brushProperty name="width" value="0.2" units="cm"/>
      <inkml:brushProperty name="height" value="0.4" units="cm"/>
      <inkml:brushProperty name="color" value="#FF8517"/>
      <inkml:brushProperty name="tip" value="rectangle"/>
      <inkml:brushProperty name="rasterOp" value="maskPen"/>
    </inkml:brush>
  </inkml:definitions>
  <inkml:trace contextRef="#ctx0" brushRef="#br0">0 50,'76'0,"-1"0,19 0,5 0,-16 0,5 0,1 0,-14 0,1 0,2 0,-1 0,-1 0,0 0,0 0,-1 0,20 0,-1 0,-3 0,-6 0,-1 0,-4 0,-8 0,-2 0,-1 0,32 0,-2 0,-5 0,-2 0,-4 0,-1 0,-2 1,-1 0,-7 0,-3 1,-5 0,-3 0,-9 0,-3-1,38 1,-14-2,-12 0,-2 0,-3 0,3 0,4 0,0 0,6 0,3-3,-1-3,3-3,2 0,4 0,8 3,7 1,-46 2,0 0,1 0,0 2,-2-1,-1 0,43 0,-13 2,-9 0,-8 0,-5 0,-3 0,1 0,1 0,2 0,-6 0,-7 0,-13 0,-13 0,-8 0,-1 0,10 0,-11 0,8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5:28.701"/>
    </inkml:context>
    <inkml:brush xml:id="br0">
      <inkml:brushProperty name="width" value="0.2" units="cm"/>
      <inkml:brushProperty name="height" value="0.4" units="cm"/>
      <inkml:brushProperty name="color" value="#FF8517"/>
      <inkml:brushProperty name="tip" value="rectangle"/>
      <inkml:brushProperty name="rasterOp" value="maskPen"/>
    </inkml:brush>
  </inkml:definitions>
  <inkml:trace contextRef="#ctx0" brushRef="#br0">1 0,'54'0,"1"0,14 0,7 0,-12 0,4 0,2 0,6 0,1 0,2 0,3 0,1 0,0 0,3 0,0 0,0 0,-2 0,0 0,0 0,1 0,-1 0,0 0,-3 0,0 0,-2 0,-5 0,-1 0,-1 0,27 0,-3 0,-17 0,-4 0,-17 0,-4 0,28 0,-28 3,-17-1,-13 2,-11 0,-5 0,15 0,24-2,36 5,10 4,-7 5,-28 0,-32-7,-12-5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5:40.204"/>
    </inkml:context>
    <inkml:brush xml:id="br0">
      <inkml:brushProperty name="width" value="0.2" units="cm"/>
      <inkml:brushProperty name="height" value="0.4" units="cm"/>
      <inkml:brushProperty name="color" value="#FF8517"/>
      <inkml:brushProperty name="tip" value="rectangle"/>
      <inkml:brushProperty name="rasterOp" value="maskPen"/>
    </inkml:brush>
  </inkml:definitions>
  <inkml:trace contextRef="#ctx0" brushRef="#br0">1 120,'99'0,"-42"0,2 0,11 0,1 0,5 0,1 0,9 0,2 0,1 0,1 0,5 0,0 0,0 0,-1 0,-8 0,-2 0,-2 0,-1 0,-4 0,-1 0,-3 0,0 0,-1 0,-1 0,-2 0,-1 0,-3 0,0 0,-4 0,-1 0,-5 0,0 0,-5 0,0 0,43 0,-7 0,-1 0,4 0,6 0,-44-2,1-1,1-1,1 0,-1 0,1-1,-1 1,0-1,-1 2,0 0,46-7,-8 0,-9-2,-7 2,-7 5,-4-1,-7 3,-9 0,-5-2,0 2,4-2,4 0,-1 2,-4 1,-4 2,-6 0,-5 0,-8 0,-6 0,-6 0,4 0,12 0,23 0,-19 0,3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3T07:07:00.962"/>
    </inkml:context>
    <inkml:brush xml:id="br0">
      <inkml:brushProperty name="width" value="0.05" units="cm"/>
      <inkml:brushProperty name="height" value="0.05" units="cm"/>
      <inkml:brushProperty name="color" value="#0432FF"/>
    </inkml:brush>
  </inkml:definitions>
  <inkml:trace contextRef="#ctx0" brushRef="#br0">0 0 24575,'38'0'0,"55"0"0,-17 0 0,8 0 0,-18 0 0,1 0 0,2 0 0,3 0 0,0 0 0,-1 0 0,25 0 0,-4 0 0,-20 0 0,-5 0 0,31 0 0,-45 0 0,-31 0 0,-5 0 0,7 0 0,-12 0 0,6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3T07:07:02.928"/>
    </inkml:context>
    <inkml:brush xml:id="br0">
      <inkml:brushProperty name="width" value="0.05" units="cm"/>
      <inkml:brushProperty name="height" value="0.05" units="cm"/>
      <inkml:brushProperty name="color" value="#0432FF"/>
    </inkml:brush>
  </inkml:definitions>
  <inkml:trace contextRef="#ctx0" brushRef="#br0">1161 2058 24575,'-13'0'0,"-11"0"0,-16 0 0,-22 0 0,-14 0 0,-9-8 0,0-10 0,-1-21 0,40 12 0,1-3 0,-1-3 0,0-3 0,-1 0 0,-1 0 0,3 2 0,1 0 0,3 2 0,1 0 0,-29-29 0,14 1 0,15-3 0,11 3 0,8-5 0,5-3 0,8 0 0,5-9 0,3-5 0,0-10 0,2 39 0,2-1 0,4-4 0,4-1 0,4-1 0,3 2 0,5 0 0,3 3 0,2 4 0,4 2 0,2 5 0,3 3 0,3 2 0,4 3 0,7 4 0,3 3 0,7 1 0,3 4 0,6 1 0,4 3 0,7 2 0,2 2 0,5 2 0,0 2 0,2 2 0,1 2 0,-2 2 0,-2 2 0,-7 1 0,-3 0 0,-10 2 0,-3 1 0,-12-1 0,-3 2 0,29 4 0,-18 9 0,-14 15 0,-3 18 0,-4 15 0,-1 10 0,-4 8 0,-4 1 0,-5 1 0,-4-2 0,-6-4 0,-7-3 0,-6-6 0,-3-2 0,0-2 0,-2-2 0,-5-5 0,-7-3 0,-9-4 0,-7 2 0,-9 4 0,-6 5 0,-6 5 0,-3 0 0,0-5 0,2-7 0,-1-5 0,-2-4 0,-9 2 0,-6-1 0,-4-5 0,-1-6 0,6-7 0,4-4 0,7-4 0,9-6 0,10-6 0,13-4 0,12-1 0,8-2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3T07:07:04.094"/>
    </inkml:context>
    <inkml:brush xml:id="br0">
      <inkml:brushProperty name="width" value="0.05" units="cm"/>
      <inkml:brushProperty name="height" value="0.05" units="cm"/>
      <inkml:brushProperty name="color" value="#0432FF"/>
    </inkml:brush>
  </inkml:definitions>
  <inkml:trace contextRef="#ctx0" brushRef="#br0">1 1 24575,'61'0'0,"0"0"0,29 0 0,9 0 0,-22 0 0,3 0 0,1 0 0,2 0 0,1 0 0,-4 0 0,20 0 0,-10 0 0,-30 0 0,-8 0 0,11 0 0,-42 0 0,-14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3T07:07:04.944"/>
    </inkml:context>
    <inkml:brush xml:id="br0">
      <inkml:brushProperty name="width" value="0.05" units="cm"/>
      <inkml:brushProperty name="height" value="0.05" units="cm"/>
      <inkml:brushProperty name="color" value="#0432FF"/>
    </inkml:brush>
  </inkml:definitions>
  <inkml:trace contextRef="#ctx0" brushRef="#br0">0 0 24575,'0'30'0,"0"31"0,0 39 0,0-36 0,0 4 0,0 2 0,0 0 0,0 0 0,0-2 0,0-2 0,0-2 0,0-8 0,0-2 0,0 38 0,0-29 0,0-22 0,0-15 0,0-17 0,0-2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3T07:07:06.764"/>
    </inkml:context>
    <inkml:brush xml:id="br0">
      <inkml:brushProperty name="width" value="0.05" units="cm"/>
      <inkml:brushProperty name="height" value="0.05" units="cm"/>
      <inkml:brushProperty name="color" value="#0432FF"/>
    </inkml:brush>
  </inkml:definitions>
  <inkml:trace contextRef="#ctx0" brushRef="#br0">1065 2602 24575,'-10'0'0,"-5"0"0,-7 0 0,-10 0 0,-12-1 0,-9-12 0,-8-13 0,-10-18 0,31 13 0,0-4 0,-3-3 0,0-2 0,-4-5 0,1-3 0,0-2 0,0-3 0,1 0 0,2-1 0,3 0 0,2 1 0,5 2 0,2 0 0,4 4 0,2-1 0,4 2 0,1-2 0,3-1 0,1-3 0,3-3 0,3-1 0,1-3 0,3-2 0,1-2 0,2 0 0,1 0 0,1 0 0,0 1 0,2 1 0,2 1 0,4 1 0,8-4 0,7 1 0,11-2 0,9 2 0,11-1 0,9 3 0,9-1 0,6 4 0,6 5 0,4 4-149,-26 17 0,2 2 0,0 2 149,1 2 0,1 1 0,0 2 0,30-5 0,-1 5 0,-6 5 0,-2 4 0,-9 5 0,-1 2 0,-6 3 0,-2 3 0,-7 3 0,-2 3 0,-2 6 0,-1 5 0,-3 6 0,-1 5 0,-1 9 0,-2 4 0,1 5 0,-2 3 0,-3 2 0,-3 3 0,-3 0 0,-5 1 0,-4 2 0,-4 1 223,-4 0 1,-3 2-224,-3 1 0,-3 0 0,-2 2 0,-3 1 0,-2-1 0,-2 0 0,-2 0 0,-1 0 0,-1 0 0,0 0 0,-2-2 0,-2-1 0,-4-1 0,-5-1 0,-4-3 0,-6-1 0,-5-3 0,-4-3 0,-3-2 0,-2-3 0,0-4 0,-2-3 0,-36 23 0,-2-12 0,-3-7 0,-5-7 0,-4-2 0,1-6 0,-1-6 0,4-4 0,8-2 0,8-1 0,11 0 0,13-3 0,12-4 0,12-3 0,1-2 0,-15 0 0,-21 0 0,-21 0 0,-7 0 0,34 0 0,15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3T07:07:12.962"/>
    </inkml:context>
    <inkml:brush xml:id="br0">
      <inkml:brushProperty name="width" value="0.05" units="cm"/>
      <inkml:brushProperty name="height" value="0.05" units="cm"/>
      <inkml:brushProperty name="color" value="#0432FF"/>
    </inkml:brush>
  </inkml:definitions>
  <inkml:trace contextRef="#ctx0" brushRef="#br0">5508 14745 24575,'-24'0'0,"-25"0"0,-1 0 0,-8 0 0,-36 1 0,-12-2 0,34 0 0,-5 0 0,-3-2 0,-1-2-881,-14-4 1,-3-2-1,-3-4 1,0-2 880,14-1 0,-1-3 0,-1-1 0,0-4 0,0-3 0,-2-5 0,-1-4 0,1-2 0,1-4 0,1-4 0,14 5 0,0-4 0,2-1 0,0-3 0,1-2 0,1-1-432,-1-4 0,0-2 1,2-2-1,0-1 1,1-2-1,2-2 432,-1-2 0,2-3 0,1-1 0,1-1 0,1 0 0,1-1 0,3 2 0,1 0 0,1-1 0,1-1 0,2 1 0,1 1 0,-7-10 0,2-1 0,2 2 0,1-1 0,2 2 0,5 7 0,2 1 0,1 0 0,1 1 0,2 1-255,-6-10 1,2 2 0,2 0-1,0 0 255,4 4 0,1-1 0,2 1 0,0 0 0,1 1 0,1 0 0,1 0 0,0 0 0,0 0 0,1 0 0,0 1 0,-1-1 0,1-2 0,-1 1 0,0 0 0,0-2 0,-1-3 0,-1 0 0,1-2 0,0-3-426,4 8 1,1-2-1,-1-2 1,2-2-1,0-1 426,4 6 0,0-1 0,1-1 0,1-2 0,0-1 0,1-2 0,3 4 0,0-2 0,0-1 0,1-1 0,1-2 0,1 0 0,1-1-236,0-7 1,1-1 0,1-1 0,1-2-1,1 0 1,0 0 0,2-1 235,1 10 0,2-1 0,-1 1 0,2-2 0,0 0 0,1 0 0,1-2 0,0 0-116,0 4 0,1-2 0,-1 0 0,2-1 0,0 0 0,1-1 0,1 0 0,1 1 1,1-1 115,2-3 0,1 1 0,0-1 0,2-1 0,1 1 0,1 0 0,1 0 0,1 0 0,1 1 0,0 2 0,1 0 0,1-1 0,1 2 0,2-1 0,0 1 0,1 1 0,2 0 0,1 1 0,1 2 0,1 0 0,2 0 0,1 1 0,0 1 0,2 0 0,1 2 0,2 0 0,0 2-175,4-5 0,2 2 0,1 0 0,1 2 0,1 1 0,1 0 0,1 2 0,-1 0 175,4-5 0,2 0 0,0 2 0,0 1 0,2 1 0,-1 0 0,1 1 0,-2 3 0,1 1 0,0 0 0,1 1 0,0 1 0,0 1 0,1 1 0,5-6 0,1 1 0,-1 1 0,2 2 0,0 0 0,1 2 18,-1 3 0,1 1 1,1 1-1,0 1 0,1 2 1,1 0-19,0 1 0,0 2 0,2 0 0,-1 2 0,2 1 0,-1 2 0,10-7 0,1 2 0,0 1 0,1 2 0,0 3 0,-1 2 0,0 2 0,1 2 0,0 3 0,-1 2 423,12-4 1,0 4 0,0 4-1,-1 3-423,-5 5 0,1 4 0,-1 2 0,2 3 0,2 2 0,1 2 0,1 3 0,0 3 0,1 4 0,-1 2 0,2 3 0,2 0 511,5 1 1,3 1 0,0 1-1,1 0-511,-15 0 0,0 1 0,2 0 0,-1 1 0,1 2 226,3 1 0,1 1 0,0 1 0,1 2 0,0 2-226,5 2 0,0 1 0,1 3 0,0 1 0,0 3 0,-14-2 0,0 3 0,0 0 0,1 2 0,-2 2 0,1 2 0,1 2 0,-1 2 0,1 1 0,-1 2 0,-1 2 0,-1 0 0,-2 1 0,-1 0 0,0 2 0,-1 2 0,-1 0 0,-2 3 0,-1 0 0,-1 2 0,-2 1 0,0 2 0,-1 1 0,-1 2 0,1 2 0,-1 3 0,-2 0 0,0 3 0,-1 1 0,0 2 0,0 3 0,0 2 0,-1 2 0,-1 1 0,-1 2 0,0 1-101,-8-7 0,0 1 1,-1 1-1,-1 1 1,0 1-1,-1 1 1,-2 0 100,1 3 0,-1 1 0,0 1 0,-2 1 0,-1 0 0,0 1 0,-3 1 0,0-1 0,-1 1 0,-2 1 0,-1 0 0,-1 1 0,-1 0 0,-1 1 0,-2-2 0,-1 2 0,-1-1 0,-2 1 0,0 1 0,-2 0 0,-1 2-248,0 3 1,-2 1 0,-1 1-1,-2 0 1,0 2 0,-1-1 0,-1 1 247,-1 3 0,0 1 0,-2 0 0,-1 1 0,0 0 0,-2 1 0,1 0-202,-4-10 0,0 0 0,0 1 0,-1 0 0,-1 1 1,0 0-1,-1 0 0,-1-1 202,1 2 0,-2 1 0,0-1 0,-1 1 0,0-1 0,0 1 0,-1-1 0,-1 0 0,1-2 0,-2-1 0,1 1 0,-1-1 0,0 0 0,-1 0 0,0 0 0,0 0-86,-1 11 0,1 0 1,-1 0-1,-1-1 0,0 1 1,-1-1-1,0-1 86,-1-1 0,0 0 0,-1-1 0,0 0 0,-2 0 0,0-1 0,-2 0 0,-1-1 0,-1 0 0,-1-1 0,-1 0 0,-1 0 0,-2 0 0,-1-1 0,-2-1 0,-2 1 0,0-1 0,-2-1 0,-2 0 0,-1 0 0,-2-1 0,-2 0 0,-1 0 0,-2-1 0,-2 0 0,-1-1 0,-1-1 0,-1 0 0,0-3 0,-1-1 0,-2 0 0,0-1 0,-1-1 0,-1-1 0,-1-1 0,-7 9 0,-1-1 0,0-2 0,-2-1 0,-1-1 0,-1-1 0,2-5 0,-2-1 0,0-1 0,-1-1 0,-1-1 0,0-1 137,0-3 0,0-1 0,-1-1 0,0-1 0,0 0 0,-1 0-137,1-2 0,-1 1 0,0-1 0,-1-1 0,2-1 0,0-1 0,-6 7 0,0-1 0,1-1 0,1-1 0,1-2 0,-9 9 0,2-2 0,1-2 0,2-1 529,10-9 0,0-1 0,3-1 0,0-3-529,-8 9 0,2-3 0,0-2 0,4-4 0,1-3 0,-1-2 0,-22 14 0,-3-6 0,-7-6 0,-3-4 0,-4-7 0,-3-5 0,22-11 0,-2-3 0,-1-2 0,0 0 0,-2-2 0,1-1 0,-1-1 0,0-1 0,0 0 0,-1 0 0,0 1 0,1 1 0,7-1 0,1 2 0,0 0 0,2 2 0,1 0 0,1 2 1852,-23 8 0,2 1-1852,8-1 0,1 0 0,4-1 0,5-4 0,-7 3 0,18-8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1:58.93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1,'34'0,"0"0,-9 0,2 0,-2 0,-2 0,-2 0,-4 0,-3 0,-2 0,-3 0,1 0,2 0,1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22:44.82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1,'36'5,"1"-1,-9-4,-6 0,-6 0,-8 0,4 4,-1 1,6 5,1 3,3 0,1-1,-2-3,-6-1,-5-3,-3-1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2:04.80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2:06.63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1,'67'0,"18"4,-31 0,3 0,6 3,1 1,0 0,0 1,-6-2,-2 0,40 4,-17-5,-14 0,-12-2,-9-1,-9-1,-8-2,-5 2,-4 1,-2 0,-3-1,-4-2,1 0,0 0,1 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2:26.85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0,'55'0,"0"0,6 0,2 0,16 0,2 0,4 0,2 0,0 0,0 0,-4 0,-3 0,-13 0,-3 0,-8 0,-4 0,28 0,-24 0,-16 0,-13 0,-9 0,-9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8E939-9ECB-9C46-A248-99A4B8126363}" type="datetimeFigureOut">
              <a:rPr lang="en-JP" smtClean="0"/>
              <a:t>2024/06/03</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22822-2BA0-D548-8268-B2F1F6F289DC}" type="slidenum">
              <a:rPr lang="en-JP" smtClean="0"/>
              <a:t>‹#›</a:t>
            </a:fld>
            <a:endParaRPr lang="en-JP"/>
          </a:p>
        </p:txBody>
      </p:sp>
    </p:spTree>
    <p:extLst>
      <p:ext uri="{BB962C8B-B14F-4D97-AF65-F5344CB8AC3E}">
        <p14:creationId xmlns:p14="http://schemas.microsoft.com/office/powerpoint/2010/main" val="11053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E1222822-2BA0-D548-8268-B2F1F6F289DC}" type="slidenum">
              <a:rPr lang="en-JP" smtClean="0"/>
              <a:t>21</a:t>
            </a:fld>
            <a:endParaRPr lang="en-JP"/>
          </a:p>
        </p:txBody>
      </p:sp>
    </p:spTree>
    <p:extLst>
      <p:ext uri="{BB962C8B-B14F-4D97-AF65-F5344CB8AC3E}">
        <p14:creationId xmlns:p14="http://schemas.microsoft.com/office/powerpoint/2010/main" val="1793861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1222822-2BA0-D548-8268-B2F1F6F289DC}" type="slidenum">
              <a:rPr lang="en-JP" smtClean="0"/>
              <a:t>31</a:t>
            </a:fld>
            <a:endParaRPr lang="en-JP"/>
          </a:p>
        </p:txBody>
      </p:sp>
    </p:spTree>
    <p:extLst>
      <p:ext uri="{BB962C8B-B14F-4D97-AF65-F5344CB8AC3E}">
        <p14:creationId xmlns:p14="http://schemas.microsoft.com/office/powerpoint/2010/main" val="2493383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2F3E-78FD-FD56-D1E8-8845D482A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3BBE503B-E283-FFB5-1C3D-26923B6D11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9078AD4-1B15-82C6-CFBE-DFBC54545D52}"/>
              </a:ext>
            </a:extLst>
          </p:cNvPr>
          <p:cNvSpPr>
            <a:spLocks noGrp="1"/>
          </p:cNvSpPr>
          <p:nvPr>
            <p:ph type="dt" sz="half" idx="10"/>
          </p:nvPr>
        </p:nvSpPr>
        <p:spPr/>
        <p:txBody>
          <a:bodyPr/>
          <a:lstStyle/>
          <a:p>
            <a:fld id="{B305A450-B214-F843-90D3-43D45AB970BF}" type="datetime1">
              <a:rPr lang="en-US" smtClean="0"/>
              <a:t>6/3/24</a:t>
            </a:fld>
            <a:endParaRPr lang="en-JP"/>
          </a:p>
        </p:txBody>
      </p:sp>
      <p:sp>
        <p:nvSpPr>
          <p:cNvPr id="5" name="Footer Placeholder 4">
            <a:extLst>
              <a:ext uri="{FF2B5EF4-FFF2-40B4-BE49-F238E27FC236}">
                <a16:creationId xmlns:a16="http://schemas.microsoft.com/office/drawing/2014/main" id="{1BC26DA0-1CF1-557D-2569-C62B32069F64}"/>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B5DD919E-D7F9-7E66-64FC-4B1F96E58266}"/>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19443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F566-5383-88B1-ED4A-8EF998BFECE7}"/>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4BE97042-728A-D0A9-BA5D-46F1B9D207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C8948679-B852-A33E-1F73-F70CCA3151B8}"/>
              </a:ext>
            </a:extLst>
          </p:cNvPr>
          <p:cNvSpPr>
            <a:spLocks noGrp="1"/>
          </p:cNvSpPr>
          <p:nvPr>
            <p:ph type="dt" sz="half" idx="10"/>
          </p:nvPr>
        </p:nvSpPr>
        <p:spPr/>
        <p:txBody>
          <a:bodyPr/>
          <a:lstStyle/>
          <a:p>
            <a:fld id="{3FE6076C-7478-7547-8EE6-BBCC8E0F5965}" type="datetime1">
              <a:rPr lang="en-US" smtClean="0"/>
              <a:t>6/3/24</a:t>
            </a:fld>
            <a:endParaRPr lang="en-JP"/>
          </a:p>
        </p:txBody>
      </p:sp>
      <p:sp>
        <p:nvSpPr>
          <p:cNvPr id="5" name="Footer Placeholder 4">
            <a:extLst>
              <a:ext uri="{FF2B5EF4-FFF2-40B4-BE49-F238E27FC236}">
                <a16:creationId xmlns:a16="http://schemas.microsoft.com/office/drawing/2014/main" id="{0E81B2D1-0458-7A70-2AA3-33C91AED6295}"/>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03F1C86-41ED-97A0-ED74-9438101C5566}"/>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93431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D9271-2AAE-E625-FFDE-5FD3F3D619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B55FD438-20B8-5B97-C1EA-8D516544B9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6641AF5A-A8A8-2166-2476-69095BF6BE72}"/>
              </a:ext>
            </a:extLst>
          </p:cNvPr>
          <p:cNvSpPr>
            <a:spLocks noGrp="1"/>
          </p:cNvSpPr>
          <p:nvPr>
            <p:ph type="dt" sz="half" idx="10"/>
          </p:nvPr>
        </p:nvSpPr>
        <p:spPr/>
        <p:txBody>
          <a:bodyPr/>
          <a:lstStyle/>
          <a:p>
            <a:fld id="{9ACD9DBC-B76F-1F49-9ACB-B3C63B260788}" type="datetime1">
              <a:rPr lang="en-US" smtClean="0"/>
              <a:t>6/3/24</a:t>
            </a:fld>
            <a:endParaRPr lang="en-JP"/>
          </a:p>
        </p:txBody>
      </p:sp>
      <p:sp>
        <p:nvSpPr>
          <p:cNvPr id="5" name="Footer Placeholder 4">
            <a:extLst>
              <a:ext uri="{FF2B5EF4-FFF2-40B4-BE49-F238E27FC236}">
                <a16:creationId xmlns:a16="http://schemas.microsoft.com/office/drawing/2014/main" id="{083963ED-FABA-FB35-D697-F8A2227D48F4}"/>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720B038-D4F7-D703-AE68-6908D8EC4C94}"/>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8085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3845-87DE-5239-2126-94B15D13EFC2}"/>
              </a:ext>
            </a:extLst>
          </p:cNvPr>
          <p:cNvSpPr>
            <a:spLocks noGrp="1"/>
          </p:cNvSpPr>
          <p:nvPr>
            <p:ph type="title"/>
          </p:nvPr>
        </p:nvSpPr>
        <p:spPr/>
        <p:txBody>
          <a:bodyPr/>
          <a:lstStyle/>
          <a:p>
            <a:r>
              <a:rPr lang="en-US" dirty="0"/>
              <a:t>Click to edit Master title style</a:t>
            </a:r>
            <a:endParaRPr lang="en-JP" dirty="0"/>
          </a:p>
        </p:txBody>
      </p:sp>
      <p:sp>
        <p:nvSpPr>
          <p:cNvPr id="3" name="Content Placeholder 2">
            <a:extLst>
              <a:ext uri="{FF2B5EF4-FFF2-40B4-BE49-F238E27FC236}">
                <a16:creationId xmlns:a16="http://schemas.microsoft.com/office/drawing/2014/main" id="{F860D30C-3C6E-2CEC-A0F7-E1B2F03BB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28CDA00A-D67F-88A4-AB93-E71BAD1D8479}"/>
              </a:ext>
            </a:extLst>
          </p:cNvPr>
          <p:cNvSpPr>
            <a:spLocks noGrp="1"/>
          </p:cNvSpPr>
          <p:nvPr>
            <p:ph type="dt" sz="half" idx="10"/>
          </p:nvPr>
        </p:nvSpPr>
        <p:spPr/>
        <p:txBody>
          <a:bodyPr/>
          <a:lstStyle/>
          <a:p>
            <a:fld id="{97256E53-50F3-8B41-827D-E71E7A78D7C8}" type="datetime1">
              <a:rPr lang="en-US" smtClean="0"/>
              <a:t>6/3/24</a:t>
            </a:fld>
            <a:endParaRPr lang="en-JP"/>
          </a:p>
        </p:txBody>
      </p:sp>
      <p:sp>
        <p:nvSpPr>
          <p:cNvPr id="5" name="Footer Placeholder 4">
            <a:extLst>
              <a:ext uri="{FF2B5EF4-FFF2-40B4-BE49-F238E27FC236}">
                <a16:creationId xmlns:a16="http://schemas.microsoft.com/office/drawing/2014/main" id="{3DE4ACBC-FE6A-82FC-664B-EA7F07A570C7}"/>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C026C8E8-3B9B-2C84-C763-F5626F0DD6F2}"/>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05668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5A0C-5984-7DC3-DFD1-008E94149A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7DC864F6-E78D-241C-3CE4-080DF997C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EFAE3C-7671-4CA8-500E-7FDFF9EBBBF8}"/>
              </a:ext>
            </a:extLst>
          </p:cNvPr>
          <p:cNvSpPr>
            <a:spLocks noGrp="1"/>
          </p:cNvSpPr>
          <p:nvPr>
            <p:ph type="dt" sz="half" idx="10"/>
          </p:nvPr>
        </p:nvSpPr>
        <p:spPr/>
        <p:txBody>
          <a:bodyPr/>
          <a:lstStyle/>
          <a:p>
            <a:fld id="{60AD3F61-4B41-B048-9345-533AA47C1AFA}" type="datetime1">
              <a:rPr lang="en-US" smtClean="0"/>
              <a:t>6/3/24</a:t>
            </a:fld>
            <a:endParaRPr lang="en-JP"/>
          </a:p>
        </p:txBody>
      </p:sp>
      <p:sp>
        <p:nvSpPr>
          <p:cNvPr id="5" name="Footer Placeholder 4">
            <a:extLst>
              <a:ext uri="{FF2B5EF4-FFF2-40B4-BE49-F238E27FC236}">
                <a16:creationId xmlns:a16="http://schemas.microsoft.com/office/drawing/2014/main" id="{61935D76-BDD2-DB71-9EA0-095A1E822182}"/>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ADF232C-ACA5-8713-0E4C-81477E89480D}"/>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21770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FC0B-4775-29A3-250F-DCE0788DD496}"/>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2EDA0DD5-713E-3C65-7468-8F069DE34F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7CF1EF51-56F2-1B76-E13F-BEF3E924C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55DF08EE-038C-EF72-7BBF-797710BCE7B3}"/>
              </a:ext>
            </a:extLst>
          </p:cNvPr>
          <p:cNvSpPr>
            <a:spLocks noGrp="1"/>
          </p:cNvSpPr>
          <p:nvPr>
            <p:ph type="dt" sz="half" idx="10"/>
          </p:nvPr>
        </p:nvSpPr>
        <p:spPr/>
        <p:txBody>
          <a:bodyPr/>
          <a:lstStyle/>
          <a:p>
            <a:fld id="{9E0C3DDA-75D5-FE45-B27F-09B23348A3CF}" type="datetime1">
              <a:rPr lang="en-US" smtClean="0"/>
              <a:t>6/3/24</a:t>
            </a:fld>
            <a:endParaRPr lang="en-JP"/>
          </a:p>
        </p:txBody>
      </p:sp>
      <p:sp>
        <p:nvSpPr>
          <p:cNvPr id="6" name="Footer Placeholder 5">
            <a:extLst>
              <a:ext uri="{FF2B5EF4-FFF2-40B4-BE49-F238E27FC236}">
                <a16:creationId xmlns:a16="http://schemas.microsoft.com/office/drawing/2014/main" id="{45A35B4C-E759-AA04-7D6A-20943A31455A}"/>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BB876B68-13A6-CCDE-506D-85249F3EE0E2}"/>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3444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A8AC-5AA9-5062-A3A4-4E35BD53C2F6}"/>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788F3058-565A-69F2-D8F4-C4B1B7471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6A44D-0BAC-460C-CD3D-048B838477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C1769FC2-836D-5A96-8D78-D574A5160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F544CB-0E5D-DD44-FA09-007B8EF272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9F9F2551-C822-804E-10CF-460C633C6F08}"/>
              </a:ext>
            </a:extLst>
          </p:cNvPr>
          <p:cNvSpPr>
            <a:spLocks noGrp="1"/>
          </p:cNvSpPr>
          <p:nvPr>
            <p:ph type="dt" sz="half" idx="10"/>
          </p:nvPr>
        </p:nvSpPr>
        <p:spPr/>
        <p:txBody>
          <a:bodyPr/>
          <a:lstStyle/>
          <a:p>
            <a:fld id="{91B16E66-205B-D348-AF09-8C13DA8BDFF9}" type="datetime1">
              <a:rPr lang="en-US" smtClean="0"/>
              <a:t>6/3/24</a:t>
            </a:fld>
            <a:endParaRPr lang="en-JP"/>
          </a:p>
        </p:txBody>
      </p:sp>
      <p:sp>
        <p:nvSpPr>
          <p:cNvPr id="8" name="Footer Placeholder 7">
            <a:extLst>
              <a:ext uri="{FF2B5EF4-FFF2-40B4-BE49-F238E27FC236}">
                <a16:creationId xmlns:a16="http://schemas.microsoft.com/office/drawing/2014/main" id="{23F0376C-6FEF-7E0C-652E-ADDA981D2F8C}"/>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EB55E25-6D98-417E-913C-AE1F4DCCFA97}"/>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37087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71B3-87A6-6720-9C0D-47E1636C235C}"/>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BDCB4BEB-3999-B2BE-620C-682FDA13E05B}"/>
              </a:ext>
            </a:extLst>
          </p:cNvPr>
          <p:cNvSpPr>
            <a:spLocks noGrp="1"/>
          </p:cNvSpPr>
          <p:nvPr>
            <p:ph type="dt" sz="half" idx="10"/>
          </p:nvPr>
        </p:nvSpPr>
        <p:spPr/>
        <p:txBody>
          <a:bodyPr/>
          <a:lstStyle/>
          <a:p>
            <a:fld id="{222CE9F2-560E-4648-82A4-0C4186C23AAC}" type="datetime1">
              <a:rPr lang="en-US" smtClean="0"/>
              <a:t>6/3/24</a:t>
            </a:fld>
            <a:endParaRPr lang="en-JP"/>
          </a:p>
        </p:txBody>
      </p:sp>
      <p:sp>
        <p:nvSpPr>
          <p:cNvPr id="4" name="Footer Placeholder 3">
            <a:extLst>
              <a:ext uri="{FF2B5EF4-FFF2-40B4-BE49-F238E27FC236}">
                <a16:creationId xmlns:a16="http://schemas.microsoft.com/office/drawing/2014/main" id="{3A3A82BF-3A16-D0FC-10A9-F98ED63D916D}"/>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66B7616D-5E5E-1CC0-666D-6B15C9EF3F25}"/>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86276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D9B6A-053D-BF97-A84A-E96958D5A225}"/>
              </a:ext>
            </a:extLst>
          </p:cNvPr>
          <p:cNvSpPr>
            <a:spLocks noGrp="1"/>
          </p:cNvSpPr>
          <p:nvPr>
            <p:ph type="dt" sz="half" idx="10"/>
          </p:nvPr>
        </p:nvSpPr>
        <p:spPr/>
        <p:txBody>
          <a:bodyPr/>
          <a:lstStyle/>
          <a:p>
            <a:fld id="{2914F908-ED62-3949-B616-21C7C363772F}" type="datetime1">
              <a:rPr lang="en-US" smtClean="0"/>
              <a:t>6/3/24</a:t>
            </a:fld>
            <a:endParaRPr lang="en-JP"/>
          </a:p>
        </p:txBody>
      </p:sp>
      <p:sp>
        <p:nvSpPr>
          <p:cNvPr id="3" name="Footer Placeholder 2">
            <a:extLst>
              <a:ext uri="{FF2B5EF4-FFF2-40B4-BE49-F238E27FC236}">
                <a16:creationId xmlns:a16="http://schemas.microsoft.com/office/drawing/2014/main" id="{18D866BB-7A37-43CC-D6A7-D27952FD7DD2}"/>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8904629B-456D-1B46-8351-245B048C993A}"/>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2558967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948F-B182-A67B-2C1B-1DDB25678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8F99538B-FBE2-988C-0B0C-413117A8AC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F332B8AB-DE97-44D1-0C0B-739322A37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D1FC6-4B33-15D6-4C3E-3EBE95579B1E}"/>
              </a:ext>
            </a:extLst>
          </p:cNvPr>
          <p:cNvSpPr>
            <a:spLocks noGrp="1"/>
          </p:cNvSpPr>
          <p:nvPr>
            <p:ph type="dt" sz="half" idx="10"/>
          </p:nvPr>
        </p:nvSpPr>
        <p:spPr/>
        <p:txBody>
          <a:bodyPr/>
          <a:lstStyle/>
          <a:p>
            <a:fld id="{8280A505-8893-D540-9413-F8B9ED1E178A}" type="datetime1">
              <a:rPr lang="en-US" smtClean="0"/>
              <a:t>6/3/24</a:t>
            </a:fld>
            <a:endParaRPr lang="en-JP"/>
          </a:p>
        </p:txBody>
      </p:sp>
      <p:sp>
        <p:nvSpPr>
          <p:cNvPr id="6" name="Footer Placeholder 5">
            <a:extLst>
              <a:ext uri="{FF2B5EF4-FFF2-40B4-BE49-F238E27FC236}">
                <a16:creationId xmlns:a16="http://schemas.microsoft.com/office/drawing/2014/main" id="{49ECC02F-4455-E82C-5E60-DC17F78295AE}"/>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77A30B19-1665-92A1-A546-81904D12A727}"/>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278149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DC14-2F7B-B311-BB01-C62AE6C06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B37190FC-485D-54E4-A4C4-88E1E66D4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F6F2E8CB-553B-2886-37D1-2EDBC82A6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2CEED-2F48-ECAB-564B-BCCC9345E553}"/>
              </a:ext>
            </a:extLst>
          </p:cNvPr>
          <p:cNvSpPr>
            <a:spLocks noGrp="1"/>
          </p:cNvSpPr>
          <p:nvPr>
            <p:ph type="dt" sz="half" idx="10"/>
          </p:nvPr>
        </p:nvSpPr>
        <p:spPr/>
        <p:txBody>
          <a:bodyPr/>
          <a:lstStyle/>
          <a:p>
            <a:fld id="{40CD7CE6-B77F-5744-9AB9-6E4139649818}" type="datetime1">
              <a:rPr lang="en-US" smtClean="0"/>
              <a:t>6/3/24</a:t>
            </a:fld>
            <a:endParaRPr lang="en-JP"/>
          </a:p>
        </p:txBody>
      </p:sp>
      <p:sp>
        <p:nvSpPr>
          <p:cNvPr id="6" name="Footer Placeholder 5">
            <a:extLst>
              <a:ext uri="{FF2B5EF4-FFF2-40B4-BE49-F238E27FC236}">
                <a16:creationId xmlns:a16="http://schemas.microsoft.com/office/drawing/2014/main" id="{D8D2B454-A1A8-AB13-B375-1DD06369B50E}"/>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96A7E627-AD7C-04EA-79D6-B8560C7A2224}"/>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55783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C3EBD-729D-51A4-2C88-C8116EC7D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JP" dirty="0"/>
          </a:p>
        </p:txBody>
      </p:sp>
      <p:sp>
        <p:nvSpPr>
          <p:cNvPr id="3" name="Text Placeholder 2">
            <a:extLst>
              <a:ext uri="{FF2B5EF4-FFF2-40B4-BE49-F238E27FC236}">
                <a16:creationId xmlns:a16="http://schemas.microsoft.com/office/drawing/2014/main" id="{A8369F51-F6FC-062B-E0ED-86B48482F9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P" dirty="0"/>
          </a:p>
        </p:txBody>
      </p:sp>
      <p:sp>
        <p:nvSpPr>
          <p:cNvPr id="4" name="Date Placeholder 3">
            <a:extLst>
              <a:ext uri="{FF2B5EF4-FFF2-40B4-BE49-F238E27FC236}">
                <a16:creationId xmlns:a16="http://schemas.microsoft.com/office/drawing/2014/main" id="{715E86B1-5092-EB7F-15F2-DB788D597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8B759-A9A1-7B41-B30F-900953345635}" type="datetime1">
              <a:rPr lang="en-US" smtClean="0"/>
              <a:t>6/3/24</a:t>
            </a:fld>
            <a:endParaRPr lang="en-JP"/>
          </a:p>
        </p:txBody>
      </p:sp>
      <p:sp>
        <p:nvSpPr>
          <p:cNvPr id="5" name="Footer Placeholder 4">
            <a:extLst>
              <a:ext uri="{FF2B5EF4-FFF2-40B4-BE49-F238E27FC236}">
                <a16:creationId xmlns:a16="http://schemas.microsoft.com/office/drawing/2014/main" id="{0733BE6A-0849-53E6-3442-9AB85FE5D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2F3DDE0E-8F82-58EA-0EF1-2252390EB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73B5B-4D98-3640-AE9D-0B488B8E4F8B}" type="slidenum">
              <a:rPr lang="en-JP" smtClean="0"/>
              <a:t>‹#›</a:t>
            </a:fld>
            <a:endParaRPr lang="en-JP"/>
          </a:p>
        </p:txBody>
      </p:sp>
    </p:spTree>
    <p:extLst>
      <p:ext uri="{BB962C8B-B14F-4D97-AF65-F5344CB8AC3E}">
        <p14:creationId xmlns:p14="http://schemas.microsoft.com/office/powerpoint/2010/main" val="1357666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S PGothic" panose="020B0600070205080204" pitchFamily="34" charset="-128"/>
          <a:ea typeface="MS PGothic" panose="020B060007020508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S PGothic" panose="020B0600070205080204" pitchFamily="34" charset="-128"/>
          <a:ea typeface="MS PGothic" panose="020B060007020508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S PGothic" panose="020B0600070205080204" pitchFamily="34" charset="-128"/>
          <a:ea typeface="MS PGothic" panose="020B060007020508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S PGothic" panose="020B0600070205080204" pitchFamily="34" charset="-128"/>
          <a:ea typeface="MS PGothic" panose="020B060007020508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S PGothic" panose="020B0600070205080204" pitchFamily="34" charset="-128"/>
          <a:ea typeface="MS PGothic" panose="020B060007020508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S PGothic" panose="020B0600070205080204" pitchFamily="34" charset="-128"/>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25.xml"/><Relationship Id="rId18" Type="http://schemas.openxmlformats.org/officeDocument/2006/relationships/customXml" Target="../ink/ink28.xml"/><Relationship Id="rId26" Type="http://schemas.openxmlformats.org/officeDocument/2006/relationships/customXml" Target="../ink/ink32.xml"/><Relationship Id="rId3" Type="http://schemas.openxmlformats.org/officeDocument/2006/relationships/customXml" Target="../ink/ink20.xml"/><Relationship Id="rId21" Type="http://schemas.openxmlformats.org/officeDocument/2006/relationships/image" Target="../media/image30.png"/><Relationship Id="rId7" Type="http://schemas.openxmlformats.org/officeDocument/2006/relationships/customXml" Target="../ink/ink22.xml"/><Relationship Id="rId12" Type="http://schemas.openxmlformats.org/officeDocument/2006/relationships/image" Target="../media/image26.png"/><Relationship Id="rId17" Type="http://schemas.openxmlformats.org/officeDocument/2006/relationships/image" Target="../media/image28.png"/><Relationship Id="rId25" Type="http://schemas.openxmlformats.org/officeDocument/2006/relationships/image" Target="../media/image32.png"/><Relationship Id="rId2" Type="http://schemas.openxmlformats.org/officeDocument/2006/relationships/image" Target="../media/image21.png"/><Relationship Id="rId16" Type="http://schemas.openxmlformats.org/officeDocument/2006/relationships/customXml" Target="../ink/ink27.xml"/><Relationship Id="rId20" Type="http://schemas.openxmlformats.org/officeDocument/2006/relationships/customXml" Target="../ink/ink29.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customXml" Target="../ink/ink24.xml"/><Relationship Id="rId24" Type="http://schemas.openxmlformats.org/officeDocument/2006/relationships/customXml" Target="../ink/ink31.xml"/><Relationship Id="rId5" Type="http://schemas.openxmlformats.org/officeDocument/2006/relationships/customXml" Target="../ink/ink21.xml"/><Relationship Id="rId15" Type="http://schemas.openxmlformats.org/officeDocument/2006/relationships/image" Target="../media/image27.png"/><Relationship Id="rId23" Type="http://schemas.openxmlformats.org/officeDocument/2006/relationships/image" Target="../media/image31.png"/><Relationship Id="rId10" Type="http://schemas.openxmlformats.org/officeDocument/2006/relationships/image" Target="../media/image25.png"/><Relationship Id="rId19" Type="http://schemas.openxmlformats.org/officeDocument/2006/relationships/image" Target="../media/image29.png"/><Relationship Id="rId4" Type="http://schemas.openxmlformats.org/officeDocument/2006/relationships/image" Target="../media/image22.png"/><Relationship Id="rId9" Type="http://schemas.openxmlformats.org/officeDocument/2006/relationships/customXml" Target="../ink/ink23.xml"/><Relationship Id="rId14" Type="http://schemas.openxmlformats.org/officeDocument/2006/relationships/customXml" Target="../ink/ink26.xml"/><Relationship Id="rId22" Type="http://schemas.openxmlformats.org/officeDocument/2006/relationships/customXml" Target="../ink/ink30.xml"/><Relationship Id="rId27"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38.xml"/><Relationship Id="rId18" Type="http://schemas.openxmlformats.org/officeDocument/2006/relationships/image" Target="../media/image42.png"/><Relationship Id="rId3" Type="http://schemas.openxmlformats.org/officeDocument/2006/relationships/customXml" Target="../ink/ink33.xml"/><Relationship Id="rId7" Type="http://schemas.openxmlformats.org/officeDocument/2006/relationships/customXml" Target="../ink/ink35.xml"/><Relationship Id="rId12" Type="http://schemas.openxmlformats.org/officeDocument/2006/relationships/image" Target="../media/image39.png"/><Relationship Id="rId17" Type="http://schemas.openxmlformats.org/officeDocument/2006/relationships/customXml" Target="../ink/ink40.xml"/><Relationship Id="rId2" Type="http://schemas.openxmlformats.org/officeDocument/2006/relationships/image" Target="../media/image34.png"/><Relationship Id="rId16"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customXml" Target="../ink/ink37.xml"/><Relationship Id="rId5" Type="http://schemas.openxmlformats.org/officeDocument/2006/relationships/customXml" Target="../ink/ink34.xml"/><Relationship Id="rId15" Type="http://schemas.openxmlformats.org/officeDocument/2006/relationships/customXml" Target="../ink/ink39.xml"/><Relationship Id="rId10"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customXml" Target="../ink/ink36.xml"/><Relationship Id="rId14"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image" Target="../media/image48.png"/><Relationship Id="rId18" Type="http://schemas.openxmlformats.org/officeDocument/2006/relationships/customXml" Target="../ink/ink48.xml"/><Relationship Id="rId26" Type="http://schemas.openxmlformats.org/officeDocument/2006/relationships/customXml" Target="../ink/ink52.xml"/><Relationship Id="rId39" Type="http://schemas.openxmlformats.org/officeDocument/2006/relationships/image" Target="../media/image61.png"/><Relationship Id="rId21" Type="http://schemas.openxmlformats.org/officeDocument/2006/relationships/image" Target="../media/image52.png"/><Relationship Id="rId34" Type="http://schemas.openxmlformats.org/officeDocument/2006/relationships/customXml" Target="../ink/ink56.xml"/><Relationship Id="rId7" Type="http://schemas.openxmlformats.org/officeDocument/2006/relationships/image" Target="../media/image45.png"/><Relationship Id="rId2" Type="http://schemas.openxmlformats.org/officeDocument/2006/relationships/notesSlide" Target="../notesSlides/notesSlide1.xml"/><Relationship Id="rId16" Type="http://schemas.openxmlformats.org/officeDocument/2006/relationships/customXml" Target="../ink/ink47.xml"/><Relationship Id="rId20" Type="http://schemas.openxmlformats.org/officeDocument/2006/relationships/customXml" Target="../ink/ink49.xml"/><Relationship Id="rId29" Type="http://schemas.openxmlformats.org/officeDocument/2006/relationships/image" Target="../media/image56.png"/><Relationship Id="rId41"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customXml" Target="../ink/ink42.xml"/><Relationship Id="rId11" Type="http://schemas.openxmlformats.org/officeDocument/2006/relationships/image" Target="../media/image47.png"/><Relationship Id="rId24" Type="http://schemas.openxmlformats.org/officeDocument/2006/relationships/customXml" Target="../ink/ink51.xml"/><Relationship Id="rId32" Type="http://schemas.openxmlformats.org/officeDocument/2006/relationships/customXml" Target="../ink/ink55.xml"/><Relationship Id="rId37" Type="http://schemas.openxmlformats.org/officeDocument/2006/relationships/image" Target="../media/image60.png"/><Relationship Id="rId40" Type="http://schemas.openxmlformats.org/officeDocument/2006/relationships/customXml" Target="../ink/ink59.xml"/><Relationship Id="rId5" Type="http://schemas.openxmlformats.org/officeDocument/2006/relationships/image" Target="../media/image44.png"/><Relationship Id="rId15" Type="http://schemas.openxmlformats.org/officeDocument/2006/relationships/image" Target="../media/image49.png"/><Relationship Id="rId23" Type="http://schemas.openxmlformats.org/officeDocument/2006/relationships/image" Target="../media/image53.png"/><Relationship Id="rId28" Type="http://schemas.openxmlformats.org/officeDocument/2006/relationships/customXml" Target="../ink/ink53.xml"/><Relationship Id="rId36" Type="http://schemas.openxmlformats.org/officeDocument/2006/relationships/customXml" Target="../ink/ink57.xml"/><Relationship Id="rId10" Type="http://schemas.openxmlformats.org/officeDocument/2006/relationships/customXml" Target="../ink/ink44.xml"/><Relationship Id="rId19" Type="http://schemas.openxmlformats.org/officeDocument/2006/relationships/image" Target="../media/image51.png"/><Relationship Id="rId31" Type="http://schemas.openxmlformats.org/officeDocument/2006/relationships/image" Target="../media/image57.png"/><Relationship Id="rId4" Type="http://schemas.openxmlformats.org/officeDocument/2006/relationships/customXml" Target="../ink/ink41.xml"/><Relationship Id="rId9" Type="http://schemas.openxmlformats.org/officeDocument/2006/relationships/image" Target="../media/image46.png"/><Relationship Id="rId14" Type="http://schemas.openxmlformats.org/officeDocument/2006/relationships/customXml" Target="../ink/ink46.xml"/><Relationship Id="rId22" Type="http://schemas.openxmlformats.org/officeDocument/2006/relationships/customXml" Target="../ink/ink50.xml"/><Relationship Id="rId27" Type="http://schemas.openxmlformats.org/officeDocument/2006/relationships/image" Target="../media/image55.png"/><Relationship Id="rId30" Type="http://schemas.openxmlformats.org/officeDocument/2006/relationships/customXml" Target="../ink/ink54.xml"/><Relationship Id="rId35" Type="http://schemas.openxmlformats.org/officeDocument/2006/relationships/image" Target="../media/image59.png"/><Relationship Id="rId8" Type="http://schemas.openxmlformats.org/officeDocument/2006/relationships/customXml" Target="../ink/ink43.xml"/><Relationship Id="rId3" Type="http://schemas.openxmlformats.org/officeDocument/2006/relationships/image" Target="../media/image43.png"/><Relationship Id="rId12" Type="http://schemas.openxmlformats.org/officeDocument/2006/relationships/customXml" Target="../ink/ink45.xml"/><Relationship Id="rId17" Type="http://schemas.openxmlformats.org/officeDocument/2006/relationships/image" Target="../media/image50.png"/><Relationship Id="rId25" Type="http://schemas.openxmlformats.org/officeDocument/2006/relationships/image" Target="../media/image54.png"/><Relationship Id="rId33" Type="http://schemas.openxmlformats.org/officeDocument/2006/relationships/image" Target="../media/image58.png"/><Relationship Id="rId38" Type="http://schemas.openxmlformats.org/officeDocument/2006/relationships/customXml" Target="../ink/ink58.xml"/></Relationships>
</file>

<file path=ppt/slides/_rels/slide22.xml.rels><?xml version="1.0" encoding="UTF-8" standalone="yes"?>
<Relationships xmlns="http://schemas.openxmlformats.org/package/2006/relationships"><Relationship Id="rId3" Type="http://schemas.openxmlformats.org/officeDocument/2006/relationships/customXml" Target="../ink/ink60.xml"/><Relationship Id="rId2" Type="http://schemas.openxmlformats.org/officeDocument/2006/relationships/image" Target="../media/image63.png"/><Relationship Id="rId1" Type="http://schemas.openxmlformats.org/officeDocument/2006/relationships/slideLayout" Target="../slideLayouts/slideLayout7.xml"/><Relationship Id="rId4" Type="http://schemas.openxmlformats.org/officeDocument/2006/relationships/image" Target="../media/image45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9.png"/><Relationship Id="rId26" Type="http://schemas.openxmlformats.org/officeDocument/2006/relationships/image" Target="../media/image13.png"/><Relationship Id="rId21" Type="http://schemas.openxmlformats.org/officeDocument/2006/relationships/customXml" Target="../ink/ink11.xml"/><Relationship Id="rId34" Type="http://schemas.openxmlformats.org/officeDocument/2006/relationships/image" Target="../media/image17.png"/><Relationship Id="rId7" Type="http://schemas.openxmlformats.org/officeDocument/2006/relationships/customXml" Target="../ink/ink3.xml"/><Relationship Id="rId12" Type="http://schemas.openxmlformats.org/officeDocument/2006/relationships/customXml" Target="../ink/ink6.xml"/><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19.png"/><Relationship Id="rId2" Type="http://schemas.openxmlformats.org/officeDocument/2006/relationships/image" Target="../media/image2.png"/><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15.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6.png"/><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9.xml"/><Relationship Id="rId5" Type="http://schemas.openxmlformats.org/officeDocument/2006/relationships/customXml" Target="../ink/ink2.xml"/><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customXml" Target="../ink/ink5.xml"/><Relationship Id="rId19" Type="http://schemas.openxmlformats.org/officeDocument/2006/relationships/customXml" Target="../ink/ink10.xml"/><Relationship Id="rId31" Type="http://schemas.openxmlformats.org/officeDocument/2006/relationships/customXml" Target="../ink/ink16.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customXml" Target="../ink/ink7.xml"/><Relationship Id="rId22" Type="http://schemas.openxmlformats.org/officeDocument/2006/relationships/image" Target="../media/image11.png"/><Relationship Id="rId27" Type="http://schemas.openxmlformats.org/officeDocument/2006/relationships/customXml" Target="../ink/ink14.xml"/><Relationship Id="rId30" Type="http://schemas.openxmlformats.org/officeDocument/2006/relationships/image" Target="../media/image15.png"/><Relationship Id="rId35" Type="http://schemas.openxmlformats.org/officeDocument/2006/relationships/customXml" Target="../ink/ink18.xml"/><Relationship Id="rId8" Type="http://schemas.openxmlformats.org/officeDocument/2006/relationships/image" Target="../media/image5.png"/><Relationship Id="rId3" Type="http://schemas.openxmlformats.org/officeDocument/2006/relationships/customXml" Target="../ink/ink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8BFA-9907-583B-C845-26862BF4946A}"/>
              </a:ext>
            </a:extLst>
          </p:cNvPr>
          <p:cNvSpPr>
            <a:spLocks noGrp="1"/>
          </p:cNvSpPr>
          <p:nvPr>
            <p:ph type="ctrTitle"/>
          </p:nvPr>
        </p:nvSpPr>
        <p:spPr/>
        <p:txBody>
          <a:bodyPr/>
          <a:lstStyle/>
          <a:p>
            <a:r>
              <a:rPr lang="ja-JP" altLang="en-US" dirty="0">
                <a:latin typeface="MS PGothic" panose="020B0600070205080204" pitchFamily="34" charset="-128"/>
                <a:ea typeface="MS PGothic" panose="020B0600070205080204" pitchFamily="34" charset="-128"/>
              </a:rPr>
              <a:t>第</a:t>
            </a:r>
            <a:r>
              <a:rPr lang="en-US" altLang="ja-JP" dirty="0">
                <a:latin typeface="MS PGothic" panose="020B0600070205080204" pitchFamily="34" charset="-128"/>
                <a:ea typeface="MS PGothic" panose="020B0600070205080204" pitchFamily="34" charset="-128"/>
              </a:rPr>
              <a:t>11</a:t>
            </a:r>
            <a:r>
              <a:rPr lang="ja-JP" altLang="en-US" dirty="0">
                <a:latin typeface="MS PGothic" panose="020B0600070205080204" pitchFamily="34" charset="-128"/>
                <a:ea typeface="MS PGothic" panose="020B0600070205080204" pitchFamily="34" charset="-128"/>
              </a:rPr>
              <a:t>章</a:t>
            </a:r>
            <a:br>
              <a:rPr lang="en-US" altLang="ja-JP" dirty="0">
                <a:latin typeface="MS PGothic" panose="020B0600070205080204" pitchFamily="34" charset="-128"/>
                <a:ea typeface="MS PGothic" panose="020B0600070205080204" pitchFamily="34" charset="-128"/>
              </a:rPr>
            </a:br>
            <a:r>
              <a:rPr lang="ja-JP" altLang="en-US" dirty="0">
                <a:latin typeface="MS PGothic" panose="020B0600070205080204" pitchFamily="34" charset="-128"/>
                <a:ea typeface="MS PGothic" panose="020B0600070205080204" pitchFamily="34" charset="-128"/>
              </a:rPr>
              <a:t>グローバル</a:t>
            </a:r>
            <a:r>
              <a:rPr lang="zh-CN" altLang="en-US" dirty="0">
                <a:latin typeface="MS PGothic" panose="020B0600070205080204" pitchFamily="34" charset="-128"/>
                <a:ea typeface="MS PGothic" panose="020B0600070205080204" pitchFamily="34" charset="-128"/>
              </a:rPr>
              <a:t>化</a:t>
            </a:r>
            <a:r>
              <a:rPr lang="ja-JP" altLang="en-US" dirty="0">
                <a:latin typeface="MS PGothic" panose="020B0600070205080204" pitchFamily="34" charset="-128"/>
                <a:ea typeface="MS PGothic" panose="020B0600070205080204" pitchFamily="34" charset="-128"/>
              </a:rPr>
              <a:t>と</a:t>
            </a:r>
            <a:r>
              <a:rPr lang="zh-CN" altLang="en-US" dirty="0">
                <a:latin typeface="MS PGothic" panose="020B0600070205080204" pitchFamily="34" charset="-128"/>
                <a:ea typeface="MS PGothic" panose="020B0600070205080204" pitchFamily="34" charset="-128"/>
              </a:rPr>
              <a:t>格差</a:t>
            </a:r>
            <a:endParaRPr lang="en-JP" dirty="0">
              <a:latin typeface="MS PGothic" panose="020B0600070205080204" pitchFamily="34" charset="-128"/>
              <a:ea typeface="MS PGothic" panose="020B0600070205080204" pitchFamily="34" charset="-128"/>
            </a:endParaRPr>
          </a:p>
        </p:txBody>
      </p:sp>
      <p:sp>
        <p:nvSpPr>
          <p:cNvPr id="4" name="Slide Number Placeholder 3">
            <a:extLst>
              <a:ext uri="{FF2B5EF4-FFF2-40B4-BE49-F238E27FC236}">
                <a16:creationId xmlns:a16="http://schemas.microsoft.com/office/drawing/2014/main" id="{8269DB6E-69F3-D12C-E622-BD81B544029B}"/>
              </a:ext>
            </a:extLst>
          </p:cNvPr>
          <p:cNvSpPr>
            <a:spLocks noGrp="1"/>
          </p:cNvSpPr>
          <p:nvPr>
            <p:ph type="sldNum" sz="quarter" idx="12"/>
          </p:nvPr>
        </p:nvSpPr>
        <p:spPr/>
        <p:txBody>
          <a:bodyPr/>
          <a:lstStyle/>
          <a:p>
            <a:fld id="{A0B73B5B-4D98-3640-AE9D-0B488B8E4F8B}" type="slidenum">
              <a:rPr lang="en-JP" smtClean="0"/>
              <a:t>1</a:t>
            </a:fld>
            <a:endParaRPr lang="en-JP"/>
          </a:p>
        </p:txBody>
      </p:sp>
    </p:spTree>
    <p:extLst>
      <p:ext uri="{BB962C8B-B14F-4D97-AF65-F5344CB8AC3E}">
        <p14:creationId xmlns:p14="http://schemas.microsoft.com/office/powerpoint/2010/main" val="1309272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05FA-2B9E-E4E0-53C3-A81A69D81F41}"/>
              </a:ext>
            </a:extLst>
          </p:cNvPr>
          <p:cNvSpPr>
            <a:spLocks noGrp="1"/>
          </p:cNvSpPr>
          <p:nvPr>
            <p:ph type="title"/>
          </p:nvPr>
        </p:nvSpPr>
        <p:spPr/>
        <p:txBody>
          <a:bodyPr/>
          <a:lstStyle/>
          <a:p>
            <a:r>
              <a:rPr lang="ja-JP" altLang="en-US"/>
              <a:t>これまでの</a:t>
            </a:r>
            <a:r>
              <a:rPr lang="zh-CN" altLang="en-US" dirty="0"/>
              <a:t>研究</a:t>
            </a:r>
            <a:endParaRPr lang="en-JP" dirty="0"/>
          </a:p>
        </p:txBody>
      </p:sp>
      <p:sp>
        <p:nvSpPr>
          <p:cNvPr id="3" name="Content Placeholder 2">
            <a:extLst>
              <a:ext uri="{FF2B5EF4-FFF2-40B4-BE49-F238E27FC236}">
                <a16:creationId xmlns:a16="http://schemas.microsoft.com/office/drawing/2014/main" id="{973770AA-CE97-5D48-3607-DFD5AD37707F}"/>
              </a:ext>
            </a:extLst>
          </p:cNvPr>
          <p:cNvSpPr>
            <a:spLocks noGrp="1"/>
          </p:cNvSpPr>
          <p:nvPr>
            <p:ph idx="1"/>
          </p:nvPr>
        </p:nvSpPr>
        <p:spPr/>
        <p:txBody>
          <a:bodyPr>
            <a:normAutofit/>
          </a:bodyPr>
          <a:lstStyle/>
          <a:p>
            <a:pPr marL="0" indent="0">
              <a:buNone/>
            </a:pPr>
            <a:r>
              <a:rPr lang="ja-JP" altLang="en-US" dirty="0"/>
              <a:t>ストルパー＝サミュエルソン</a:t>
            </a:r>
            <a:r>
              <a:rPr lang="zh-CN" altLang="en-US" dirty="0"/>
              <a:t>定理</a:t>
            </a:r>
            <a:r>
              <a:rPr lang="ja-JP" altLang="en-US" dirty="0"/>
              <a:t>と</a:t>
            </a:r>
            <a:r>
              <a:rPr lang="zh-CN" altLang="en-US" dirty="0">
                <a:highlight>
                  <a:srgbClr val="FF00FF"/>
                </a:highlight>
              </a:rPr>
              <a:t>現実</a:t>
            </a:r>
            <a:r>
              <a:rPr lang="ja-JP" altLang="en-US" dirty="0"/>
              <a:t>が</a:t>
            </a:r>
            <a:r>
              <a:rPr lang="zh-CN" altLang="en-US" dirty="0"/>
              <a:t>食</a:t>
            </a:r>
            <a:r>
              <a:rPr lang="ja-JP" altLang="en-US" dirty="0"/>
              <a:t>い</a:t>
            </a:r>
            <a:r>
              <a:rPr lang="zh-CN" altLang="en-US" dirty="0"/>
              <a:t>違</a:t>
            </a:r>
            <a:r>
              <a:rPr lang="ja-JP" altLang="en-US" dirty="0"/>
              <a:t>う。</a:t>
            </a:r>
            <a:endParaRPr lang="en-US" altLang="ja-JP" dirty="0"/>
          </a:p>
          <a:p>
            <a:pPr marL="0" indent="0">
              <a:buNone/>
            </a:pPr>
            <a:endParaRPr lang="en-US" altLang="ja-JP" dirty="0"/>
          </a:p>
          <a:p>
            <a:r>
              <a:rPr lang="ja-JP" altLang="en-US" dirty="0">
                <a:solidFill>
                  <a:srgbClr val="0432FF"/>
                </a:solidFill>
              </a:rPr>
              <a:t>ストルパー＝サミュエルソン</a:t>
            </a:r>
            <a:r>
              <a:rPr lang="zh-CN" altLang="en-US" dirty="0">
                <a:solidFill>
                  <a:srgbClr val="0432FF"/>
                </a:solidFill>
              </a:rPr>
              <a:t>定理</a:t>
            </a:r>
            <a:r>
              <a:rPr lang="ja-JP" altLang="en-US" dirty="0"/>
              <a:t>のメカニズムが</a:t>
            </a:r>
            <a:r>
              <a:rPr lang="zh-CN" altLang="en-US" dirty="0"/>
              <a:t>働</a:t>
            </a:r>
            <a:r>
              <a:rPr lang="ja-JP" altLang="en-US" dirty="0"/>
              <a:t>いているならば，</a:t>
            </a:r>
            <a:r>
              <a:rPr lang="zh-CN" altLang="en-US" dirty="0"/>
              <a:t>高卒労働集約的製品（例：靴）</a:t>
            </a:r>
            <a:r>
              <a:rPr lang="ja-JP" altLang="en-US" dirty="0"/>
              <a:t>に</a:t>
            </a:r>
            <a:r>
              <a:rPr lang="zh-CN" altLang="en-US" dirty="0"/>
              <a:t>対</a:t>
            </a:r>
            <a:r>
              <a:rPr lang="ja-JP" altLang="en-US" dirty="0"/>
              <a:t>する</a:t>
            </a:r>
            <a:r>
              <a:rPr lang="zh-CN" altLang="en-US" dirty="0"/>
              <a:t>大卒労働集約的製品（例：</a:t>
            </a:r>
            <a:r>
              <a:rPr lang="ja-JP" altLang="en-US" dirty="0"/>
              <a:t>コンピューター）の</a:t>
            </a:r>
            <a:r>
              <a:rPr lang="zh-CN" altLang="en-US" dirty="0"/>
              <a:t>相対価格</a:t>
            </a:r>
            <a:r>
              <a:rPr lang="ja-JP" altLang="en-US" dirty="0"/>
              <a:t>の</a:t>
            </a:r>
            <a:r>
              <a:rPr lang="zh-CN" altLang="en-US" dirty="0"/>
              <a:t>上昇</a:t>
            </a:r>
            <a:r>
              <a:rPr lang="ja-JP" altLang="en-US" dirty="0"/>
              <a:t>が</a:t>
            </a:r>
            <a:r>
              <a:rPr lang="zh-CN" altLang="en-US" dirty="0"/>
              <a:t>大卒賃金</a:t>
            </a:r>
            <a:r>
              <a:rPr lang="ja-JP" altLang="en-US" dirty="0"/>
              <a:t>プレミアムの</a:t>
            </a:r>
            <a:r>
              <a:rPr lang="zh-CN" altLang="en-US" dirty="0"/>
              <a:t>上昇</a:t>
            </a:r>
            <a:r>
              <a:rPr lang="ja-JP" altLang="en-US" dirty="0"/>
              <a:t>もたらすはず。</a:t>
            </a:r>
            <a:endParaRPr lang="en-US" altLang="ja-JP" dirty="0"/>
          </a:p>
          <a:p>
            <a:pPr marL="457200" lvl="1" indent="0">
              <a:buNone/>
            </a:pPr>
            <a:r>
              <a:rPr lang="en-US" altLang="zh-CN" dirty="0">
                <a:sym typeface="Wingdings" pitchFamily="2" charset="2"/>
              </a:rPr>
              <a:t></a:t>
            </a:r>
            <a:r>
              <a:rPr lang="zh-CN" altLang="en-US" dirty="0"/>
              <a:t>実際</a:t>
            </a:r>
            <a:r>
              <a:rPr lang="ja-JP" altLang="en-US" dirty="0"/>
              <a:t>には</a:t>
            </a:r>
            <a:r>
              <a:rPr lang="zh-CN" altLang="en-US" u="sng" dirty="0"/>
              <a:t>相対価格</a:t>
            </a:r>
            <a:r>
              <a:rPr lang="ja-JP" altLang="en-US" u="sng" dirty="0"/>
              <a:t>の</a:t>
            </a:r>
            <a:r>
              <a:rPr lang="zh-CN" altLang="en-US" u="sng" dirty="0"/>
              <a:t>上昇</a:t>
            </a:r>
            <a:r>
              <a:rPr lang="ja-JP" altLang="en-US" u="sng" dirty="0"/>
              <a:t>は</a:t>
            </a:r>
            <a:r>
              <a:rPr lang="zh-CN" altLang="en-US" u="sng" dirty="0"/>
              <a:t>見</a:t>
            </a:r>
            <a:r>
              <a:rPr lang="ja-JP" altLang="en-US" u="sng" dirty="0"/>
              <a:t>られなかった</a:t>
            </a:r>
            <a:r>
              <a:rPr lang="ja-JP" altLang="en-US" dirty="0"/>
              <a:t>。</a:t>
            </a:r>
            <a:endParaRPr lang="en-US" altLang="ja-JP" dirty="0"/>
          </a:p>
          <a:p>
            <a:r>
              <a:rPr lang="ja-JP" altLang="en-US">
                <a:solidFill>
                  <a:srgbClr val="0432FF"/>
                </a:solidFill>
              </a:rPr>
              <a:t>途上国</a:t>
            </a:r>
            <a:r>
              <a:rPr lang="en-US" altLang="ja-JP" dirty="0">
                <a:solidFill>
                  <a:srgbClr val="0432FF"/>
                </a:solidFill>
              </a:rPr>
              <a:t>(</a:t>
            </a:r>
            <a:r>
              <a:rPr lang="ja-JP" altLang="en-US">
                <a:solidFill>
                  <a:srgbClr val="0432FF"/>
                </a:solidFill>
              </a:rPr>
              <a:t>高卒労働豊富国</a:t>
            </a:r>
            <a:r>
              <a:rPr lang="en-US" altLang="ja-JP" dirty="0">
                <a:solidFill>
                  <a:srgbClr val="0432FF"/>
                </a:solidFill>
              </a:rPr>
              <a:t>)</a:t>
            </a:r>
            <a:r>
              <a:rPr lang="ja-JP" altLang="en-US">
                <a:solidFill>
                  <a:srgbClr val="0432FF"/>
                </a:solidFill>
              </a:rPr>
              <a:t>では</a:t>
            </a:r>
            <a:r>
              <a:rPr lang="ja-JP" altLang="en-US"/>
              <a:t>ストルパー</a:t>
            </a:r>
            <a:r>
              <a:rPr lang="ja-JP" altLang="en-US" dirty="0"/>
              <a:t>＝サミュエルソン</a:t>
            </a:r>
            <a:r>
              <a:rPr lang="zh-CN" altLang="en-US" dirty="0"/>
              <a:t>定理</a:t>
            </a:r>
            <a:r>
              <a:rPr lang="ja-JP" altLang="en-US" dirty="0"/>
              <a:t>に</a:t>
            </a:r>
            <a:r>
              <a:rPr lang="zh-CN" altLang="en-US" dirty="0"/>
              <a:t>従</a:t>
            </a:r>
            <a:r>
              <a:rPr lang="ja-JP" altLang="en-US" dirty="0"/>
              <a:t>えば</a:t>
            </a:r>
            <a:r>
              <a:rPr lang="zh-CN" altLang="en-US" dirty="0"/>
              <a:t>大卒賃金</a:t>
            </a:r>
            <a:r>
              <a:rPr lang="ja-JP" altLang="en-US" dirty="0"/>
              <a:t>プレミアムが</a:t>
            </a:r>
            <a:r>
              <a:rPr lang="zh-CN" altLang="en-US" dirty="0"/>
              <a:t>下落</a:t>
            </a:r>
            <a:r>
              <a:rPr lang="ja-JP" altLang="en-US" dirty="0"/>
              <a:t>するはず。</a:t>
            </a:r>
            <a:endParaRPr lang="en-US" altLang="ja-JP" dirty="0"/>
          </a:p>
          <a:p>
            <a:pPr marL="457200" lvl="1" indent="0">
              <a:buNone/>
            </a:pPr>
            <a:r>
              <a:rPr lang="en-US" altLang="ja-JP" dirty="0">
                <a:sym typeface="Wingdings" pitchFamily="2" charset="2"/>
              </a:rPr>
              <a:t></a:t>
            </a:r>
            <a:r>
              <a:rPr lang="ja-JP" altLang="en-US" u="sng" dirty="0"/>
              <a:t>メキシコなどの</a:t>
            </a:r>
            <a:r>
              <a:rPr lang="zh-CN" altLang="en-US" u="sng" dirty="0"/>
              <a:t>高卒労働豊富国</a:t>
            </a:r>
            <a:r>
              <a:rPr lang="ja-JP" altLang="en-US" u="sng" dirty="0"/>
              <a:t>でも，</a:t>
            </a:r>
            <a:r>
              <a:rPr lang="zh-CN" altLang="en-US" u="sng" dirty="0"/>
              <a:t>大卒賃金</a:t>
            </a:r>
            <a:r>
              <a:rPr lang="ja-JP" altLang="en-US" u="sng" dirty="0"/>
              <a:t>プレミアムが</a:t>
            </a:r>
            <a:r>
              <a:rPr lang="zh-CN" altLang="en-US" u="sng" dirty="0"/>
              <a:t>上昇</a:t>
            </a:r>
            <a:r>
              <a:rPr lang="ja-JP" altLang="en-US" u="sng" dirty="0"/>
              <a:t>した。</a:t>
            </a:r>
            <a:endParaRPr lang="en-JP" u="sng" dirty="0"/>
          </a:p>
        </p:txBody>
      </p:sp>
      <p:sp>
        <p:nvSpPr>
          <p:cNvPr id="4" name="Slide Number Placeholder 3">
            <a:extLst>
              <a:ext uri="{FF2B5EF4-FFF2-40B4-BE49-F238E27FC236}">
                <a16:creationId xmlns:a16="http://schemas.microsoft.com/office/drawing/2014/main" id="{F6F5F21C-33D1-249B-0FB5-101EC78D33B6}"/>
              </a:ext>
            </a:extLst>
          </p:cNvPr>
          <p:cNvSpPr>
            <a:spLocks noGrp="1"/>
          </p:cNvSpPr>
          <p:nvPr>
            <p:ph type="sldNum" sz="quarter" idx="12"/>
          </p:nvPr>
        </p:nvSpPr>
        <p:spPr/>
        <p:txBody>
          <a:bodyPr/>
          <a:lstStyle/>
          <a:p>
            <a:fld id="{A0B73B5B-4D98-3640-AE9D-0B488B8E4F8B}" type="slidenum">
              <a:rPr lang="en-JP" smtClean="0"/>
              <a:t>10</a:t>
            </a:fld>
            <a:endParaRPr lang="en-JP"/>
          </a:p>
        </p:txBody>
      </p:sp>
    </p:spTree>
    <p:extLst>
      <p:ext uri="{BB962C8B-B14F-4D97-AF65-F5344CB8AC3E}">
        <p14:creationId xmlns:p14="http://schemas.microsoft.com/office/powerpoint/2010/main" val="403059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07A95-119A-EB82-C18A-36A81E9198E8}"/>
              </a:ext>
            </a:extLst>
          </p:cNvPr>
          <p:cNvSpPr>
            <a:spLocks noGrp="1"/>
          </p:cNvSpPr>
          <p:nvPr>
            <p:ph type="title"/>
          </p:nvPr>
        </p:nvSpPr>
        <p:spPr/>
        <p:txBody>
          <a:bodyPr/>
          <a:lstStyle/>
          <a:p>
            <a:r>
              <a:rPr lang="zh-CN" altLang="en-US" dirty="0"/>
              <a:t>技能偏向型技術変化</a:t>
            </a:r>
            <a:r>
              <a:rPr lang="en-US" altLang="zh-CN" dirty="0"/>
              <a:t> [</a:t>
            </a:r>
            <a:r>
              <a:rPr lang="zh-CN" altLang="en-US" dirty="0"/>
              <a:t>仮説</a:t>
            </a:r>
            <a:r>
              <a:rPr lang="en-US" altLang="zh-CN" dirty="0"/>
              <a:t>1]</a:t>
            </a:r>
            <a:endParaRPr lang="en-JP" dirty="0"/>
          </a:p>
        </p:txBody>
      </p:sp>
      <p:sp>
        <p:nvSpPr>
          <p:cNvPr id="3" name="Content Placeholder 2">
            <a:extLst>
              <a:ext uri="{FF2B5EF4-FFF2-40B4-BE49-F238E27FC236}">
                <a16:creationId xmlns:a16="http://schemas.microsoft.com/office/drawing/2014/main" id="{2D81D035-CA72-9621-2D81-232980B8FDBA}"/>
              </a:ext>
            </a:extLst>
          </p:cNvPr>
          <p:cNvSpPr>
            <a:spLocks noGrp="1"/>
          </p:cNvSpPr>
          <p:nvPr>
            <p:ph idx="1"/>
          </p:nvPr>
        </p:nvSpPr>
        <p:spPr/>
        <p:txBody>
          <a:bodyPr/>
          <a:lstStyle/>
          <a:p>
            <a:r>
              <a:rPr lang="zh-CN" altLang="en-US" dirty="0">
                <a:highlight>
                  <a:srgbClr val="FF00FF"/>
                </a:highlight>
              </a:rPr>
              <a:t>労働経済学者</a:t>
            </a:r>
            <a:r>
              <a:rPr lang="ja-JP" altLang="en-US" dirty="0"/>
              <a:t>の</a:t>
            </a:r>
            <a:r>
              <a:rPr lang="zh-CN" altLang="en-US" dirty="0"/>
              <a:t>研究（</a:t>
            </a:r>
            <a:r>
              <a:rPr lang="en-US" dirty="0"/>
              <a:t>Katz and Murphy, 1992</a:t>
            </a:r>
            <a:r>
              <a:rPr lang="zh-CN" altLang="en-US" dirty="0"/>
              <a:t>等）</a:t>
            </a:r>
            <a:r>
              <a:rPr lang="ja-JP" altLang="en-US" dirty="0"/>
              <a:t>によれば，アメリカにおける</a:t>
            </a:r>
            <a:r>
              <a:rPr lang="zh-CN" altLang="en-US" u="sng" dirty="0"/>
              <a:t>大卒賃金</a:t>
            </a:r>
            <a:r>
              <a:rPr lang="ja-JP" altLang="en-US" u="sng" dirty="0"/>
              <a:t>プレミアムが</a:t>
            </a:r>
            <a:r>
              <a:rPr lang="zh-CN" altLang="en-US" u="sng" dirty="0"/>
              <a:t>上昇</a:t>
            </a:r>
            <a:r>
              <a:rPr lang="ja-JP" altLang="en-US" u="sng" dirty="0"/>
              <a:t>した</a:t>
            </a:r>
            <a:r>
              <a:rPr lang="zh-CN" altLang="en-US" u="sng" dirty="0"/>
              <a:t>背景</a:t>
            </a:r>
            <a:r>
              <a:rPr lang="ja-JP" altLang="en-US" u="sng" dirty="0"/>
              <a:t>には，</a:t>
            </a:r>
            <a:r>
              <a:rPr lang="zh-CN" altLang="en-US" u="sng" dirty="0"/>
              <a:t>大卒労働者</a:t>
            </a:r>
            <a:r>
              <a:rPr lang="ja-JP" altLang="en-US" u="sng" dirty="0"/>
              <a:t>への</a:t>
            </a:r>
            <a:r>
              <a:rPr lang="zh-CN" altLang="en-US" u="sng" dirty="0"/>
              <a:t>労働需要</a:t>
            </a:r>
            <a:r>
              <a:rPr lang="ja-JP" altLang="en-US" u="sng" dirty="0"/>
              <a:t>が</a:t>
            </a:r>
            <a:r>
              <a:rPr lang="zh-CN" altLang="en-US" u="sng" dirty="0"/>
              <a:t>増加</a:t>
            </a:r>
            <a:r>
              <a:rPr lang="ja-JP" altLang="en-US" u="sng" dirty="0"/>
              <a:t>したことがある</a:t>
            </a:r>
            <a:r>
              <a:rPr lang="ja-JP" altLang="en-US" dirty="0"/>
              <a:t>と</a:t>
            </a:r>
            <a:r>
              <a:rPr lang="zh-CN" altLang="en-US" dirty="0"/>
              <a:t>考</a:t>
            </a:r>
            <a:r>
              <a:rPr lang="ja-JP" altLang="en-US" dirty="0"/>
              <a:t>えられている。</a:t>
            </a:r>
            <a:endParaRPr lang="en-US" altLang="ja-JP" dirty="0"/>
          </a:p>
          <a:p>
            <a:r>
              <a:rPr lang="ja-JP" altLang="en-US" dirty="0"/>
              <a:t>しかも，</a:t>
            </a:r>
            <a:r>
              <a:rPr lang="zh-CN" altLang="en-US" dirty="0"/>
              <a:t>高卒労働者</a:t>
            </a:r>
            <a:r>
              <a:rPr lang="ja-JP" altLang="en-US" dirty="0"/>
              <a:t>を</a:t>
            </a:r>
            <a:r>
              <a:rPr lang="zh-CN" altLang="en-US" dirty="0"/>
              <a:t>集約的</a:t>
            </a:r>
            <a:r>
              <a:rPr lang="ja-JP" altLang="en-US" dirty="0"/>
              <a:t>に</a:t>
            </a:r>
            <a:r>
              <a:rPr lang="zh-CN" altLang="en-US" dirty="0"/>
              <a:t>必要</a:t>
            </a:r>
            <a:r>
              <a:rPr lang="ja-JP" altLang="en-US" dirty="0"/>
              <a:t>とする</a:t>
            </a:r>
            <a:r>
              <a:rPr lang="zh-CN" altLang="en-US" dirty="0"/>
              <a:t>産業</a:t>
            </a:r>
            <a:r>
              <a:rPr lang="ja-JP" altLang="en-US" dirty="0"/>
              <a:t>から</a:t>
            </a:r>
            <a:r>
              <a:rPr lang="zh-CN" altLang="en-US" dirty="0"/>
              <a:t>大卒労働者</a:t>
            </a:r>
            <a:r>
              <a:rPr lang="ja-JP" altLang="en-US" dirty="0"/>
              <a:t>を</a:t>
            </a:r>
            <a:r>
              <a:rPr lang="zh-CN" altLang="en-US" dirty="0"/>
              <a:t>集約的</a:t>
            </a:r>
            <a:r>
              <a:rPr lang="ja-JP" altLang="en-US" dirty="0"/>
              <a:t>に</a:t>
            </a:r>
            <a:r>
              <a:rPr lang="zh-CN" altLang="en-US" dirty="0"/>
              <a:t>必要</a:t>
            </a:r>
            <a:r>
              <a:rPr lang="ja-JP" altLang="en-US" dirty="0"/>
              <a:t>とする</a:t>
            </a:r>
            <a:r>
              <a:rPr lang="zh-CN" altLang="en-US" dirty="0"/>
              <a:t>産業</a:t>
            </a:r>
            <a:r>
              <a:rPr lang="ja-JP" altLang="en-US" dirty="0"/>
              <a:t>へ</a:t>
            </a:r>
            <a:r>
              <a:rPr lang="zh-CN" altLang="en-US" dirty="0"/>
              <a:t>労働需要</a:t>
            </a:r>
            <a:r>
              <a:rPr lang="ja-JP" altLang="en-US" dirty="0"/>
              <a:t>が</a:t>
            </a:r>
            <a:r>
              <a:rPr lang="zh-CN" altLang="en-US" dirty="0"/>
              <a:t>移動</a:t>
            </a:r>
            <a:r>
              <a:rPr lang="ja-JP" altLang="en-US" dirty="0"/>
              <a:t>したのではなく，</a:t>
            </a:r>
            <a:r>
              <a:rPr lang="zh-CN" altLang="en-US" dirty="0"/>
              <a:t>産業内</a:t>
            </a:r>
            <a:r>
              <a:rPr lang="ja-JP" altLang="en-US" dirty="0"/>
              <a:t>において</a:t>
            </a:r>
            <a:r>
              <a:rPr lang="zh-CN" altLang="en-US" dirty="0"/>
              <a:t>大卒労働者</a:t>
            </a:r>
            <a:r>
              <a:rPr lang="ja-JP" altLang="en-US" dirty="0"/>
              <a:t>への</a:t>
            </a:r>
            <a:r>
              <a:rPr lang="zh-CN" altLang="en-US" dirty="0"/>
              <a:t>労働需要</a:t>
            </a:r>
            <a:r>
              <a:rPr lang="ja-JP" altLang="en-US" dirty="0"/>
              <a:t>が</a:t>
            </a:r>
            <a:r>
              <a:rPr lang="zh-CN" altLang="en-US" dirty="0"/>
              <a:t>増加</a:t>
            </a:r>
            <a:r>
              <a:rPr lang="ja-JP" altLang="en-US" dirty="0"/>
              <a:t>したことから，</a:t>
            </a:r>
            <a:r>
              <a:rPr lang="zh-CN" altLang="en-US" dirty="0"/>
              <a:t>比較優位</a:t>
            </a:r>
            <a:r>
              <a:rPr lang="ja-JP" altLang="en-US" dirty="0"/>
              <a:t>に</a:t>
            </a:r>
            <a:r>
              <a:rPr lang="zh-CN" altLang="en-US" dirty="0"/>
              <a:t>基</a:t>
            </a:r>
            <a:r>
              <a:rPr lang="ja-JP" altLang="en-US" dirty="0"/>
              <a:t>づく</a:t>
            </a:r>
            <a:r>
              <a:rPr lang="zh-CN" altLang="en-US" dirty="0"/>
              <a:t>国際貿易</a:t>
            </a:r>
            <a:r>
              <a:rPr lang="ja-JP" altLang="en-US" dirty="0"/>
              <a:t>ではなく，</a:t>
            </a:r>
            <a:r>
              <a:rPr lang="ja-JP" altLang="en-US" dirty="0">
                <a:highlight>
                  <a:srgbClr val="FFFF00"/>
                </a:highlight>
              </a:rPr>
              <a:t>コンピューターの</a:t>
            </a:r>
            <a:r>
              <a:rPr lang="zh-CN" altLang="en-US" dirty="0">
                <a:highlight>
                  <a:srgbClr val="FFFF00"/>
                </a:highlight>
              </a:rPr>
              <a:t>普及</a:t>
            </a:r>
            <a:r>
              <a:rPr lang="ja-JP" altLang="en-US" dirty="0"/>
              <a:t>など</a:t>
            </a:r>
            <a:r>
              <a:rPr lang="zh-CN" altLang="en-US" dirty="0"/>
              <a:t>大卒労働者</a:t>
            </a:r>
            <a:r>
              <a:rPr lang="ja-JP" altLang="en-US" dirty="0"/>
              <a:t>を</a:t>
            </a:r>
            <a:r>
              <a:rPr lang="zh-CN" altLang="en-US" dirty="0"/>
              <a:t>以前</a:t>
            </a:r>
            <a:r>
              <a:rPr lang="ja-JP" altLang="en-US" dirty="0"/>
              <a:t>よりも</a:t>
            </a:r>
            <a:r>
              <a:rPr lang="zh-CN" altLang="en-US" dirty="0"/>
              <a:t>必要</a:t>
            </a:r>
            <a:r>
              <a:rPr lang="ja-JP" altLang="en-US" dirty="0"/>
              <a:t>とする</a:t>
            </a:r>
            <a:r>
              <a:rPr lang="zh-CN" altLang="en-US" dirty="0">
                <a:solidFill>
                  <a:srgbClr val="0432FF"/>
                </a:solidFill>
              </a:rPr>
              <a:t>技能偏向型技術変化</a:t>
            </a:r>
            <a:r>
              <a:rPr lang="ja-JP" altLang="en-US" dirty="0"/>
              <a:t>が</a:t>
            </a:r>
            <a:r>
              <a:rPr lang="zh-CN" altLang="en-US" dirty="0"/>
              <a:t>賃金格差拡大</a:t>
            </a:r>
            <a:r>
              <a:rPr lang="ja-JP" altLang="en-US" dirty="0"/>
              <a:t>の</a:t>
            </a:r>
            <a:r>
              <a:rPr lang="zh-CN" altLang="en-US" dirty="0"/>
              <a:t>主因</a:t>
            </a:r>
            <a:r>
              <a:rPr lang="ja-JP" altLang="en-US" dirty="0"/>
              <a:t>であると</a:t>
            </a:r>
            <a:r>
              <a:rPr lang="zh-CN" altLang="en-US" dirty="0"/>
              <a:t>考</a:t>
            </a:r>
            <a:r>
              <a:rPr lang="ja-JP" altLang="en-US" dirty="0"/>
              <a:t>えられている。</a:t>
            </a:r>
            <a:endParaRPr lang="en-JP" dirty="0"/>
          </a:p>
        </p:txBody>
      </p:sp>
      <p:sp>
        <p:nvSpPr>
          <p:cNvPr id="4" name="Slide Number Placeholder 3">
            <a:extLst>
              <a:ext uri="{FF2B5EF4-FFF2-40B4-BE49-F238E27FC236}">
                <a16:creationId xmlns:a16="http://schemas.microsoft.com/office/drawing/2014/main" id="{AED3AF7E-DA2C-92F6-0308-C4A14D246A07}"/>
              </a:ext>
            </a:extLst>
          </p:cNvPr>
          <p:cNvSpPr>
            <a:spLocks noGrp="1"/>
          </p:cNvSpPr>
          <p:nvPr>
            <p:ph type="sldNum" sz="quarter" idx="12"/>
          </p:nvPr>
        </p:nvSpPr>
        <p:spPr/>
        <p:txBody>
          <a:bodyPr/>
          <a:lstStyle/>
          <a:p>
            <a:fld id="{A0B73B5B-4D98-3640-AE9D-0B488B8E4F8B}" type="slidenum">
              <a:rPr lang="en-JP" smtClean="0"/>
              <a:t>11</a:t>
            </a:fld>
            <a:endParaRPr lang="en-JP"/>
          </a:p>
        </p:txBody>
      </p:sp>
    </p:spTree>
    <p:extLst>
      <p:ext uri="{BB962C8B-B14F-4D97-AF65-F5344CB8AC3E}">
        <p14:creationId xmlns:p14="http://schemas.microsoft.com/office/powerpoint/2010/main" val="369684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7690-A1A7-6213-0534-9538A47EDC0A}"/>
              </a:ext>
            </a:extLst>
          </p:cNvPr>
          <p:cNvSpPr>
            <a:spLocks noGrp="1"/>
          </p:cNvSpPr>
          <p:nvPr>
            <p:ph type="title"/>
          </p:nvPr>
        </p:nvSpPr>
        <p:spPr/>
        <p:txBody>
          <a:bodyPr/>
          <a:lstStyle/>
          <a:p>
            <a:r>
              <a:rPr lang="en-JP" dirty="0"/>
              <a:t>日本</a:t>
            </a:r>
          </a:p>
        </p:txBody>
      </p:sp>
      <p:sp>
        <p:nvSpPr>
          <p:cNvPr id="3" name="Content Placeholder 2">
            <a:extLst>
              <a:ext uri="{FF2B5EF4-FFF2-40B4-BE49-F238E27FC236}">
                <a16:creationId xmlns:a16="http://schemas.microsoft.com/office/drawing/2014/main" id="{CE66E35B-E9C4-3DFA-0EE2-9F8692463C1D}"/>
              </a:ext>
            </a:extLst>
          </p:cNvPr>
          <p:cNvSpPr>
            <a:spLocks noGrp="1"/>
          </p:cNvSpPr>
          <p:nvPr>
            <p:ph idx="1"/>
          </p:nvPr>
        </p:nvSpPr>
        <p:spPr/>
        <p:txBody>
          <a:bodyPr>
            <a:normAutofit/>
          </a:bodyPr>
          <a:lstStyle/>
          <a:p>
            <a:r>
              <a:rPr lang="zh-CN" altLang="en-US" dirty="0"/>
              <a:t>日本</a:t>
            </a:r>
            <a:r>
              <a:rPr lang="ja-JP" altLang="en-US" dirty="0"/>
              <a:t>でもジニ</a:t>
            </a:r>
            <a:r>
              <a:rPr lang="zh-CN" altLang="en-US" dirty="0"/>
              <a:t>係数</a:t>
            </a:r>
            <a:r>
              <a:rPr lang="ja-JP" altLang="en-US" dirty="0"/>
              <a:t>の</a:t>
            </a:r>
            <a:r>
              <a:rPr lang="zh-CN" altLang="en-US" dirty="0"/>
              <a:t>上昇</a:t>
            </a:r>
            <a:r>
              <a:rPr lang="ja-JP" altLang="en-US" dirty="0"/>
              <a:t>が</a:t>
            </a:r>
            <a:r>
              <a:rPr lang="zh-CN" altLang="en-US" dirty="0"/>
              <a:t>示</a:t>
            </a:r>
            <a:r>
              <a:rPr lang="ja-JP" altLang="en-US" dirty="0"/>
              <a:t>すように</a:t>
            </a:r>
            <a:r>
              <a:rPr lang="zh-CN" altLang="en-US" dirty="0">
                <a:highlight>
                  <a:srgbClr val="FFFF00"/>
                </a:highlight>
              </a:rPr>
              <a:t>所得格差</a:t>
            </a:r>
            <a:r>
              <a:rPr lang="ja-JP" altLang="en-US" dirty="0">
                <a:highlight>
                  <a:srgbClr val="FFFF00"/>
                </a:highlight>
              </a:rPr>
              <a:t>が</a:t>
            </a:r>
            <a:r>
              <a:rPr lang="zh-CN" altLang="en-US" dirty="0">
                <a:highlight>
                  <a:srgbClr val="FFFF00"/>
                </a:highlight>
              </a:rPr>
              <a:t>拡大</a:t>
            </a:r>
            <a:r>
              <a:rPr lang="ja-JP" altLang="en-US" dirty="0"/>
              <a:t>しているが，アメリカのように</a:t>
            </a:r>
            <a:r>
              <a:rPr lang="zh-CN" altLang="en-US" b="1" u="sng" dirty="0"/>
              <a:t>大卒</a:t>
            </a:r>
            <a:r>
              <a:rPr lang="ja-JP" altLang="en-US" b="1" u="sng" dirty="0"/>
              <a:t>と</a:t>
            </a:r>
            <a:r>
              <a:rPr lang="zh-CN" altLang="en-US" b="1" u="sng" dirty="0"/>
              <a:t>高卒</a:t>
            </a:r>
            <a:r>
              <a:rPr lang="ja-JP" altLang="en-US" b="1" u="sng" dirty="0"/>
              <a:t>の</a:t>
            </a:r>
            <a:r>
              <a:rPr lang="zh-CN" altLang="en-US" b="1" u="sng" dirty="0"/>
              <a:t>賃金格差</a:t>
            </a:r>
            <a:r>
              <a:rPr lang="ja-JP" altLang="en-US" b="1" u="sng" dirty="0"/>
              <a:t>が</a:t>
            </a:r>
            <a:r>
              <a:rPr lang="zh-CN" altLang="en-US" b="1" u="sng" dirty="0"/>
              <a:t>大</a:t>
            </a:r>
            <a:r>
              <a:rPr lang="ja-JP" altLang="en-US" b="1" u="sng" dirty="0"/>
              <a:t>きく</a:t>
            </a:r>
            <a:r>
              <a:rPr lang="zh-CN" altLang="en-US" b="1" u="sng" dirty="0"/>
              <a:t>拡大</a:t>
            </a:r>
            <a:r>
              <a:rPr lang="ja-JP" altLang="en-US" b="1" u="sng" dirty="0"/>
              <a:t>したわけではない</a:t>
            </a:r>
            <a:r>
              <a:rPr lang="ja-JP" altLang="en-US" dirty="0"/>
              <a:t>。</a:t>
            </a:r>
            <a:endParaRPr lang="en-US" altLang="ja-JP" dirty="0"/>
          </a:p>
          <a:p>
            <a:r>
              <a:rPr lang="ja-JP" altLang="en-US" dirty="0"/>
              <a:t>アメリカにおいて</a:t>
            </a:r>
            <a:r>
              <a:rPr lang="zh-CN" altLang="en-US" dirty="0"/>
              <a:t>観察</a:t>
            </a:r>
            <a:r>
              <a:rPr lang="ja-JP" altLang="en-US" dirty="0"/>
              <a:t>されるような</a:t>
            </a:r>
            <a:r>
              <a:rPr lang="zh-CN" altLang="en-US" dirty="0"/>
              <a:t>大卒賃金</a:t>
            </a:r>
            <a:r>
              <a:rPr lang="ja-JP" altLang="en-US" dirty="0"/>
              <a:t>プレミアムの</a:t>
            </a:r>
            <a:r>
              <a:rPr lang="zh-CN" altLang="en-US" dirty="0"/>
              <a:t>一貫</a:t>
            </a:r>
            <a:r>
              <a:rPr lang="ja-JP" altLang="en-US" dirty="0"/>
              <a:t>した</a:t>
            </a:r>
            <a:r>
              <a:rPr lang="zh-CN" altLang="en-US" dirty="0"/>
              <a:t>上昇傾向</a:t>
            </a:r>
            <a:r>
              <a:rPr lang="ja-JP" altLang="en-US" dirty="0"/>
              <a:t>はない。</a:t>
            </a:r>
            <a:endParaRPr lang="en-US" altLang="ja-JP" dirty="0"/>
          </a:p>
          <a:p>
            <a:r>
              <a:rPr lang="zh-CN" altLang="en-US" dirty="0"/>
              <a:t>日本</a:t>
            </a:r>
            <a:r>
              <a:rPr lang="ja-JP" altLang="en-US" dirty="0"/>
              <a:t>では</a:t>
            </a:r>
            <a:r>
              <a:rPr lang="zh-CN" altLang="en-US" dirty="0"/>
              <a:t>大卒賃金</a:t>
            </a:r>
            <a:r>
              <a:rPr lang="ja-JP" altLang="en-US" dirty="0"/>
              <a:t>プレミアムの</a:t>
            </a:r>
            <a:r>
              <a:rPr lang="zh-CN" altLang="en-US" dirty="0"/>
              <a:t>上昇</a:t>
            </a:r>
            <a:r>
              <a:rPr lang="ja-JP" altLang="en-US" dirty="0"/>
              <a:t>が</a:t>
            </a:r>
            <a:r>
              <a:rPr lang="zh-CN" altLang="en-US" dirty="0"/>
              <a:t>所得格差</a:t>
            </a:r>
            <a:r>
              <a:rPr lang="ja-JP" altLang="en-US" dirty="0"/>
              <a:t>を</a:t>
            </a:r>
            <a:r>
              <a:rPr lang="zh-CN" altLang="en-US" dirty="0"/>
              <a:t>拡大</a:t>
            </a:r>
            <a:r>
              <a:rPr lang="ja-JP" altLang="en-US" dirty="0"/>
              <a:t>した</a:t>
            </a:r>
            <a:r>
              <a:rPr lang="zh-CN" altLang="en-US" dirty="0"/>
              <a:t>主因</a:t>
            </a:r>
            <a:r>
              <a:rPr lang="ja-JP" altLang="en-US" dirty="0"/>
              <a:t>である</a:t>
            </a:r>
            <a:r>
              <a:rPr lang="zh-CN" altLang="en-US" dirty="0"/>
              <a:t>可能性</a:t>
            </a:r>
            <a:r>
              <a:rPr lang="ja-JP" altLang="en-US" dirty="0"/>
              <a:t>は</a:t>
            </a:r>
            <a:r>
              <a:rPr lang="zh-CN" altLang="en-US" dirty="0"/>
              <a:t>低</a:t>
            </a:r>
            <a:r>
              <a:rPr lang="ja-JP" altLang="en-US" dirty="0"/>
              <a:t>い。</a:t>
            </a:r>
            <a:endParaRPr lang="en-US" altLang="ja-JP" dirty="0"/>
          </a:p>
          <a:p>
            <a:r>
              <a:rPr lang="zh-CN" altLang="en-US" dirty="0">
                <a:highlight>
                  <a:srgbClr val="FFFF00"/>
                </a:highlight>
              </a:rPr>
              <a:t>大学進学者</a:t>
            </a:r>
            <a:r>
              <a:rPr lang="ja-JP" altLang="en-US" dirty="0">
                <a:highlight>
                  <a:srgbClr val="FFFF00"/>
                </a:highlight>
              </a:rPr>
              <a:t>が</a:t>
            </a:r>
            <a:r>
              <a:rPr lang="zh-CN" altLang="en-US" dirty="0">
                <a:highlight>
                  <a:srgbClr val="FFFF00"/>
                </a:highlight>
              </a:rPr>
              <a:t>増加</a:t>
            </a:r>
            <a:r>
              <a:rPr lang="ja-JP" altLang="en-US" dirty="0">
                <a:highlight>
                  <a:srgbClr val="FFFF00"/>
                </a:highlight>
              </a:rPr>
              <a:t>し，</a:t>
            </a:r>
            <a:r>
              <a:rPr lang="zh-CN" altLang="en-US" dirty="0">
                <a:highlight>
                  <a:srgbClr val="FFFF00"/>
                </a:highlight>
              </a:rPr>
              <a:t>大卒労働者</a:t>
            </a:r>
            <a:r>
              <a:rPr lang="ja-JP" altLang="en-US" dirty="0">
                <a:highlight>
                  <a:srgbClr val="FFFF00"/>
                </a:highlight>
              </a:rPr>
              <a:t>の</a:t>
            </a:r>
            <a:r>
              <a:rPr lang="zh-CN" altLang="en-US" dirty="0">
                <a:highlight>
                  <a:srgbClr val="FFFF00"/>
                </a:highlight>
              </a:rPr>
              <a:t>供給</a:t>
            </a:r>
            <a:r>
              <a:rPr lang="ja-JP" altLang="en-US" dirty="0">
                <a:highlight>
                  <a:srgbClr val="FFFF00"/>
                </a:highlight>
              </a:rPr>
              <a:t>が</a:t>
            </a:r>
            <a:r>
              <a:rPr lang="zh-CN" altLang="en-US" dirty="0">
                <a:highlight>
                  <a:srgbClr val="FFFF00"/>
                </a:highlight>
              </a:rPr>
              <a:t>増加</a:t>
            </a:r>
            <a:r>
              <a:rPr lang="ja-JP" altLang="en-US" dirty="0"/>
              <a:t>したことが，</a:t>
            </a:r>
            <a:r>
              <a:rPr lang="zh-CN" altLang="en-US" dirty="0"/>
              <a:t>大卒賃金</a:t>
            </a:r>
            <a:r>
              <a:rPr lang="ja-JP" altLang="en-US" dirty="0"/>
              <a:t>の</a:t>
            </a:r>
            <a:r>
              <a:rPr lang="zh-CN" altLang="en-US" dirty="0"/>
              <a:t>上昇</a:t>
            </a:r>
            <a:r>
              <a:rPr lang="ja-JP" altLang="en-US" dirty="0"/>
              <a:t>を</a:t>
            </a:r>
            <a:r>
              <a:rPr lang="zh-CN" altLang="en-US" dirty="0"/>
              <a:t>抑制</a:t>
            </a:r>
            <a:r>
              <a:rPr lang="ja-JP" altLang="en-US" dirty="0"/>
              <a:t>したため，アメリカのように</a:t>
            </a:r>
            <a:r>
              <a:rPr lang="zh-CN" altLang="en-US" dirty="0"/>
              <a:t>大卒賃金</a:t>
            </a:r>
            <a:r>
              <a:rPr lang="ja-JP" altLang="en-US" dirty="0"/>
              <a:t>プレミアムが</a:t>
            </a:r>
            <a:r>
              <a:rPr lang="zh-CN" altLang="en-US" dirty="0"/>
              <a:t>上昇</a:t>
            </a:r>
            <a:r>
              <a:rPr lang="ja-JP" altLang="en-US" dirty="0"/>
              <a:t>しなかった可能性がある</a:t>
            </a:r>
            <a:r>
              <a:rPr lang="en-US" altLang="ja-JP" dirty="0"/>
              <a:t>(</a:t>
            </a:r>
            <a:r>
              <a:rPr lang="en-US" dirty="0"/>
              <a:t>Kawaguchi and Mori, 2016)。</a:t>
            </a:r>
            <a:endParaRPr lang="en-JP" dirty="0"/>
          </a:p>
        </p:txBody>
      </p:sp>
      <p:sp>
        <p:nvSpPr>
          <p:cNvPr id="4" name="Slide Number Placeholder 3">
            <a:extLst>
              <a:ext uri="{FF2B5EF4-FFF2-40B4-BE49-F238E27FC236}">
                <a16:creationId xmlns:a16="http://schemas.microsoft.com/office/drawing/2014/main" id="{9DE3F809-C182-135B-B462-7204EB1C9E43}"/>
              </a:ext>
            </a:extLst>
          </p:cNvPr>
          <p:cNvSpPr>
            <a:spLocks noGrp="1"/>
          </p:cNvSpPr>
          <p:nvPr>
            <p:ph type="sldNum" sz="quarter" idx="12"/>
          </p:nvPr>
        </p:nvSpPr>
        <p:spPr/>
        <p:txBody>
          <a:bodyPr/>
          <a:lstStyle/>
          <a:p>
            <a:fld id="{A0B73B5B-4D98-3640-AE9D-0B488B8E4F8B}" type="slidenum">
              <a:rPr lang="en-JP" smtClean="0"/>
              <a:t>12</a:t>
            </a:fld>
            <a:endParaRPr lang="en-JP"/>
          </a:p>
        </p:txBody>
      </p:sp>
    </p:spTree>
    <p:extLst>
      <p:ext uri="{BB962C8B-B14F-4D97-AF65-F5344CB8AC3E}">
        <p14:creationId xmlns:p14="http://schemas.microsoft.com/office/powerpoint/2010/main" val="1199690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51196D-8CCF-4267-A9CC-030E15D8B0BD}"/>
              </a:ext>
            </a:extLst>
          </p:cNvPr>
          <p:cNvSpPr>
            <a:spLocks noGrp="1"/>
          </p:cNvSpPr>
          <p:nvPr>
            <p:ph type="sldNum" sz="quarter" idx="12"/>
          </p:nvPr>
        </p:nvSpPr>
        <p:spPr/>
        <p:txBody>
          <a:bodyPr/>
          <a:lstStyle/>
          <a:p>
            <a:fld id="{A0B73B5B-4D98-3640-AE9D-0B488B8E4F8B}" type="slidenum">
              <a:rPr lang="en-JP" smtClean="0"/>
              <a:t>13</a:t>
            </a:fld>
            <a:endParaRPr lang="en-JP"/>
          </a:p>
        </p:txBody>
      </p:sp>
      <p:pic>
        <p:nvPicPr>
          <p:cNvPr id="4" name="Picture 3" descr="Chart&#10;&#10;Description automatically generated">
            <a:extLst>
              <a:ext uri="{FF2B5EF4-FFF2-40B4-BE49-F238E27FC236}">
                <a16:creationId xmlns:a16="http://schemas.microsoft.com/office/drawing/2014/main" id="{4981BAB5-26E2-B80A-1747-AE46C1F67491}"/>
              </a:ext>
            </a:extLst>
          </p:cNvPr>
          <p:cNvPicPr>
            <a:picLocks noChangeAspect="1"/>
          </p:cNvPicPr>
          <p:nvPr/>
        </p:nvPicPr>
        <p:blipFill>
          <a:blip r:embed="rId2"/>
          <a:stretch>
            <a:fillRect/>
          </a:stretch>
        </p:blipFill>
        <p:spPr>
          <a:xfrm>
            <a:off x="139692" y="352608"/>
            <a:ext cx="9169417" cy="6208939"/>
          </a:xfrm>
          <a:prstGeom prst="rect">
            <a:avLst/>
          </a:prstGeom>
        </p:spPr>
      </p:pic>
      <p:sp>
        <p:nvSpPr>
          <p:cNvPr id="5" name="TextBox 4">
            <a:extLst>
              <a:ext uri="{FF2B5EF4-FFF2-40B4-BE49-F238E27FC236}">
                <a16:creationId xmlns:a16="http://schemas.microsoft.com/office/drawing/2014/main" id="{AEEC37B3-DD49-51F4-67E0-965F99BC9BC1}"/>
              </a:ext>
            </a:extLst>
          </p:cNvPr>
          <p:cNvSpPr txBox="1"/>
          <p:nvPr/>
        </p:nvSpPr>
        <p:spPr>
          <a:xfrm>
            <a:off x="8829675" y="945318"/>
            <a:ext cx="3222633" cy="3785652"/>
          </a:xfrm>
          <a:prstGeom prst="rect">
            <a:avLst/>
          </a:prstGeom>
          <a:noFill/>
        </p:spPr>
        <p:txBody>
          <a:bodyPr wrap="square">
            <a:spAutoFit/>
          </a:bodyPr>
          <a:lstStyle/>
          <a:p>
            <a:r>
              <a:rPr lang="en-US" altLang="ja-JP" sz="2000" dirty="0">
                <a:latin typeface="MS PGothic" panose="020B0600070205080204" pitchFamily="34" charset="-128"/>
                <a:ea typeface="MS PGothic" panose="020B0600070205080204" pitchFamily="34" charset="-128"/>
              </a:rPr>
              <a:t>1970</a:t>
            </a:r>
            <a:r>
              <a:rPr lang="zh-CN" altLang="en-US" sz="2000" dirty="0">
                <a:latin typeface="MS PGothic" panose="020B0600070205080204" pitchFamily="34" charset="-128"/>
                <a:ea typeface="MS PGothic" panose="020B0600070205080204" pitchFamily="34" charset="-128"/>
              </a:rPr>
              <a:t>年代</a:t>
            </a:r>
            <a:r>
              <a:rPr lang="ja-JP" altLang="en-US" sz="2000" dirty="0">
                <a:latin typeface="MS PGothic" panose="020B0600070205080204" pitchFamily="34" charset="-128"/>
                <a:ea typeface="MS PGothic" panose="020B0600070205080204" pitchFamily="34" charset="-128"/>
              </a:rPr>
              <a:t>に</a:t>
            </a:r>
            <a:r>
              <a:rPr lang="en-US" altLang="ja-JP" sz="2000" dirty="0">
                <a:latin typeface="MS PGothic" panose="020B0600070205080204" pitchFamily="34" charset="-128"/>
                <a:ea typeface="MS PGothic" panose="020B0600070205080204" pitchFamily="34" charset="-128"/>
              </a:rPr>
              <a:t>23</a:t>
            </a:r>
            <a:r>
              <a:rPr lang="ja-JP" altLang="en-US" sz="2000" dirty="0">
                <a:latin typeface="MS PGothic" panose="020B0600070205080204" pitchFamily="34" charset="-128"/>
                <a:ea typeface="MS PGothic" panose="020B0600070205080204" pitchFamily="34" charset="-128"/>
              </a:rPr>
              <a:t>％</a:t>
            </a:r>
            <a:r>
              <a:rPr lang="zh-CN" altLang="en-US" sz="2000" dirty="0">
                <a:latin typeface="MS PGothic" panose="020B0600070205080204" pitchFamily="34" charset="-128"/>
                <a:ea typeface="MS PGothic" panose="020B0600070205080204" pitchFamily="34" charset="-128"/>
              </a:rPr>
              <a:t>程度</a:t>
            </a:r>
            <a:r>
              <a:rPr lang="ja-JP" altLang="en-US" sz="2000" dirty="0">
                <a:latin typeface="MS PGothic" panose="020B0600070205080204" pitchFamily="34" charset="-128"/>
                <a:ea typeface="MS PGothic" panose="020B0600070205080204" pitchFamily="34" charset="-128"/>
              </a:rPr>
              <a:t>であった</a:t>
            </a:r>
            <a:r>
              <a:rPr lang="zh-CN" altLang="en-US" sz="2000" dirty="0">
                <a:latin typeface="MS PGothic" panose="020B0600070205080204" pitchFamily="34" charset="-128"/>
                <a:ea typeface="MS PGothic" panose="020B0600070205080204" pitchFamily="34" charset="-128"/>
              </a:rPr>
              <a:t>男性</a:t>
            </a:r>
            <a:r>
              <a:rPr lang="ja-JP" altLang="en-US" sz="2000" dirty="0">
                <a:latin typeface="MS PGothic" panose="020B0600070205080204" pitchFamily="34" charset="-128"/>
                <a:ea typeface="MS PGothic" panose="020B0600070205080204" pitchFamily="34" charset="-128"/>
              </a:rPr>
              <a:t>の</a:t>
            </a:r>
            <a:r>
              <a:rPr lang="zh-CN" altLang="en-US" sz="2000" dirty="0">
                <a:latin typeface="MS PGothic" panose="020B0600070205080204" pitchFamily="34" charset="-128"/>
                <a:ea typeface="MS PGothic" panose="020B0600070205080204" pitchFamily="34" charset="-128"/>
              </a:rPr>
              <a:t>大卒賃金</a:t>
            </a:r>
            <a:r>
              <a:rPr lang="ja-JP" altLang="en-US" sz="2000" dirty="0">
                <a:latin typeface="MS PGothic" panose="020B0600070205080204" pitchFamily="34" charset="-128"/>
                <a:ea typeface="MS PGothic" panose="020B0600070205080204" pitchFamily="34" charset="-128"/>
              </a:rPr>
              <a:t>プレミアムは</a:t>
            </a:r>
            <a:r>
              <a:rPr lang="en-US" altLang="ja-JP" sz="2000" dirty="0">
                <a:latin typeface="MS PGothic" panose="020B0600070205080204" pitchFamily="34" charset="-128"/>
                <a:ea typeface="MS PGothic" panose="020B0600070205080204" pitchFamily="34" charset="-128"/>
              </a:rPr>
              <a:t>1980</a:t>
            </a:r>
            <a:r>
              <a:rPr lang="zh-CN" altLang="en-US" sz="2000" dirty="0">
                <a:latin typeface="MS PGothic" panose="020B0600070205080204" pitchFamily="34" charset="-128"/>
                <a:ea typeface="MS PGothic" panose="020B0600070205080204" pitchFamily="34" charset="-128"/>
              </a:rPr>
              <a:t>年代後半頃</a:t>
            </a:r>
            <a:r>
              <a:rPr lang="ja-JP" altLang="en-US" sz="2000" dirty="0">
                <a:latin typeface="MS PGothic" panose="020B0600070205080204" pitchFamily="34" charset="-128"/>
                <a:ea typeface="MS PGothic" panose="020B0600070205080204" pitchFamily="34" charset="-128"/>
              </a:rPr>
              <a:t>には</a:t>
            </a:r>
            <a:r>
              <a:rPr lang="en-US" altLang="ja-JP" sz="2000" dirty="0">
                <a:latin typeface="MS PGothic" panose="020B0600070205080204" pitchFamily="34" charset="-128"/>
                <a:ea typeface="MS PGothic" panose="020B0600070205080204" pitchFamily="34" charset="-128"/>
              </a:rPr>
              <a:t>28%</a:t>
            </a:r>
            <a:r>
              <a:rPr lang="zh-CN" altLang="en-US" sz="2000" dirty="0">
                <a:latin typeface="MS PGothic" panose="020B0600070205080204" pitchFamily="34" charset="-128"/>
                <a:ea typeface="MS PGothic" panose="020B0600070205080204" pitchFamily="34" charset="-128"/>
              </a:rPr>
              <a:t>程度</a:t>
            </a:r>
            <a:r>
              <a:rPr lang="ja-JP" altLang="en-US" sz="2000" dirty="0">
                <a:latin typeface="MS PGothic" panose="020B0600070205080204" pitchFamily="34" charset="-128"/>
                <a:ea typeface="MS PGothic" panose="020B0600070205080204" pitchFamily="34" charset="-128"/>
              </a:rPr>
              <a:t>にまで</a:t>
            </a:r>
            <a:r>
              <a:rPr lang="zh-CN" altLang="en-US" sz="2000" dirty="0">
                <a:latin typeface="MS PGothic" panose="020B0600070205080204" pitchFamily="34" charset="-128"/>
                <a:ea typeface="MS PGothic" panose="020B0600070205080204" pitchFamily="34" charset="-128"/>
              </a:rPr>
              <a:t>上昇</a:t>
            </a:r>
            <a:r>
              <a:rPr lang="ja-JP" altLang="en-US" sz="2000" dirty="0">
                <a:latin typeface="MS PGothic" panose="020B0600070205080204" pitchFamily="34" charset="-128"/>
                <a:ea typeface="MS PGothic" panose="020B0600070205080204" pitchFamily="34" charset="-128"/>
              </a:rPr>
              <a:t>しているが，その</a:t>
            </a:r>
            <a:r>
              <a:rPr lang="zh-CN" altLang="en-US" sz="2000" dirty="0">
                <a:latin typeface="MS PGothic" panose="020B0600070205080204" pitchFamily="34" charset="-128"/>
                <a:ea typeface="MS PGothic" panose="020B0600070205080204" pitchFamily="34" charset="-128"/>
              </a:rPr>
              <a:t>後下落，上昇</a:t>
            </a:r>
            <a:r>
              <a:rPr lang="ja-JP" altLang="en-US" sz="2000" dirty="0">
                <a:latin typeface="MS PGothic" panose="020B0600070205080204" pitchFamily="34" charset="-128"/>
                <a:ea typeface="MS PGothic" panose="020B0600070205080204" pitchFamily="34" charset="-128"/>
              </a:rPr>
              <a:t>を</a:t>
            </a:r>
            <a:r>
              <a:rPr lang="zh-CN" altLang="en-US" sz="2000" dirty="0">
                <a:latin typeface="MS PGothic" panose="020B0600070205080204" pitchFamily="34" charset="-128"/>
                <a:ea typeface="MS PGothic" panose="020B0600070205080204" pitchFamily="34" charset="-128"/>
              </a:rPr>
              <a:t>繰</a:t>
            </a:r>
            <a:r>
              <a:rPr lang="ja-JP" altLang="en-US" sz="2000" dirty="0">
                <a:latin typeface="MS PGothic" panose="020B0600070205080204" pitchFamily="34" charset="-128"/>
                <a:ea typeface="MS PGothic" panose="020B0600070205080204" pitchFamily="34" charset="-128"/>
              </a:rPr>
              <a:t>り</a:t>
            </a:r>
            <a:r>
              <a:rPr lang="zh-CN" altLang="en-US" sz="2000" dirty="0">
                <a:latin typeface="MS PGothic" panose="020B0600070205080204" pitchFamily="34" charset="-128"/>
                <a:ea typeface="MS PGothic" panose="020B0600070205080204" pitchFamily="34" charset="-128"/>
              </a:rPr>
              <a:t>返</a:t>
            </a:r>
            <a:r>
              <a:rPr lang="ja-JP" altLang="en-US" sz="2000" dirty="0">
                <a:latin typeface="MS PGothic" panose="020B0600070205080204" pitchFamily="34" charset="-128"/>
                <a:ea typeface="MS PGothic" panose="020B0600070205080204" pitchFamily="34" charset="-128"/>
              </a:rPr>
              <a:t>しており，</a:t>
            </a:r>
            <a:r>
              <a:rPr lang="zh-CN" altLang="en-US" sz="2000" dirty="0">
                <a:latin typeface="MS PGothic" panose="020B0600070205080204" pitchFamily="34" charset="-128"/>
                <a:ea typeface="MS PGothic" panose="020B0600070205080204" pitchFamily="34" charset="-128"/>
              </a:rPr>
              <a:t>一貫</a:t>
            </a:r>
            <a:r>
              <a:rPr lang="ja-JP" altLang="en-US" sz="2000" dirty="0">
                <a:latin typeface="MS PGothic" panose="020B0600070205080204" pitchFamily="34" charset="-128"/>
                <a:ea typeface="MS PGothic" panose="020B0600070205080204" pitchFamily="34" charset="-128"/>
              </a:rPr>
              <a:t>した</a:t>
            </a:r>
            <a:r>
              <a:rPr lang="zh-CN" altLang="en-US" sz="2000" dirty="0">
                <a:latin typeface="MS PGothic" panose="020B0600070205080204" pitchFamily="34" charset="-128"/>
                <a:ea typeface="MS PGothic" panose="020B0600070205080204" pitchFamily="34" charset="-128"/>
              </a:rPr>
              <a:t>上昇傾向</a:t>
            </a:r>
            <a:r>
              <a:rPr lang="ja-JP" altLang="en-US" sz="2000" dirty="0">
                <a:latin typeface="MS PGothic" panose="020B0600070205080204" pitchFamily="34" charset="-128"/>
                <a:ea typeface="MS PGothic" panose="020B0600070205080204" pitchFamily="34" charset="-128"/>
              </a:rPr>
              <a:t>は</a:t>
            </a:r>
            <a:r>
              <a:rPr lang="zh-CN" altLang="en-US" sz="2000" dirty="0">
                <a:latin typeface="MS PGothic" panose="020B0600070205080204" pitchFamily="34" charset="-128"/>
                <a:ea typeface="MS PGothic" panose="020B0600070205080204" pitchFamily="34" charset="-128"/>
              </a:rPr>
              <a:t>見受</a:t>
            </a:r>
            <a:r>
              <a:rPr lang="ja-JP" altLang="en-US" sz="2000" dirty="0">
                <a:latin typeface="MS PGothic" panose="020B0600070205080204" pitchFamily="34" charset="-128"/>
                <a:ea typeface="MS PGothic" panose="020B0600070205080204" pitchFamily="34" charset="-128"/>
              </a:rPr>
              <a:t>けられない。</a:t>
            </a:r>
            <a:endParaRPr lang="en-US" altLang="ja-JP" sz="2000" dirty="0">
              <a:latin typeface="MS PGothic" panose="020B0600070205080204" pitchFamily="34" charset="-128"/>
              <a:ea typeface="MS PGothic" panose="020B0600070205080204" pitchFamily="34" charset="-128"/>
            </a:endParaRPr>
          </a:p>
          <a:p>
            <a:endParaRPr lang="en-US" altLang="zh-CN" sz="2000" dirty="0">
              <a:latin typeface="MS PGothic" panose="020B0600070205080204" pitchFamily="34" charset="-128"/>
              <a:ea typeface="MS PGothic" panose="020B0600070205080204" pitchFamily="34" charset="-128"/>
            </a:endParaRPr>
          </a:p>
          <a:p>
            <a:r>
              <a:rPr lang="zh-CN" altLang="en-US" sz="2000" dirty="0">
                <a:latin typeface="MS PGothic" panose="020B0600070205080204" pitchFamily="34" charset="-128"/>
                <a:ea typeface="MS PGothic" panose="020B0600070205080204" pitchFamily="34" charset="-128"/>
              </a:rPr>
              <a:t>女性</a:t>
            </a:r>
            <a:r>
              <a:rPr lang="ja-JP" altLang="en-US" sz="2000" dirty="0">
                <a:latin typeface="MS PGothic" panose="020B0600070205080204" pitchFamily="34" charset="-128"/>
                <a:ea typeface="MS PGothic" panose="020B0600070205080204" pitchFamily="34" charset="-128"/>
              </a:rPr>
              <a:t>の</a:t>
            </a:r>
            <a:r>
              <a:rPr lang="zh-CN" altLang="en-US" sz="2000" dirty="0">
                <a:latin typeface="MS PGothic" panose="020B0600070205080204" pitchFamily="34" charset="-128"/>
                <a:ea typeface="MS PGothic" panose="020B0600070205080204" pitchFamily="34" charset="-128"/>
              </a:rPr>
              <a:t>大卒賃金</a:t>
            </a:r>
            <a:r>
              <a:rPr lang="ja-JP" altLang="en-US" sz="2000" dirty="0">
                <a:latin typeface="MS PGothic" panose="020B0600070205080204" pitchFamily="34" charset="-128"/>
                <a:ea typeface="MS PGothic" panose="020B0600070205080204" pitchFamily="34" charset="-128"/>
              </a:rPr>
              <a:t>プレミアムは，</a:t>
            </a:r>
            <a:r>
              <a:rPr lang="en-US" altLang="ja-JP" sz="2000" dirty="0">
                <a:latin typeface="MS PGothic" panose="020B0600070205080204" pitchFamily="34" charset="-128"/>
                <a:ea typeface="MS PGothic" panose="020B0600070205080204" pitchFamily="34" charset="-128"/>
              </a:rPr>
              <a:t>1976</a:t>
            </a:r>
            <a:r>
              <a:rPr lang="zh-CN" altLang="en-US" sz="2000" dirty="0">
                <a:latin typeface="MS PGothic" panose="020B0600070205080204" pitchFamily="34" charset="-128"/>
                <a:ea typeface="MS PGothic" panose="020B0600070205080204" pitchFamily="34" charset="-128"/>
              </a:rPr>
              <a:t>年</a:t>
            </a:r>
            <a:r>
              <a:rPr lang="ja-JP" altLang="en-US" sz="2000" dirty="0">
                <a:latin typeface="MS PGothic" panose="020B0600070205080204" pitchFamily="34" charset="-128"/>
                <a:ea typeface="MS PGothic" panose="020B0600070205080204" pitchFamily="34" charset="-128"/>
              </a:rPr>
              <a:t>に</a:t>
            </a:r>
            <a:r>
              <a:rPr lang="en-US" altLang="ja-JP" sz="2000" dirty="0">
                <a:latin typeface="MS PGothic" panose="020B0600070205080204" pitchFamily="34" charset="-128"/>
                <a:ea typeface="MS PGothic" panose="020B0600070205080204" pitchFamily="34" charset="-128"/>
              </a:rPr>
              <a:t>20</a:t>
            </a:r>
            <a:r>
              <a:rPr lang="ja-JP" altLang="en-US" sz="2000" dirty="0">
                <a:latin typeface="MS PGothic" panose="020B0600070205080204" pitchFamily="34" charset="-128"/>
                <a:ea typeface="MS PGothic" panose="020B0600070205080204" pitchFamily="34" charset="-128"/>
              </a:rPr>
              <a:t>％</a:t>
            </a:r>
            <a:r>
              <a:rPr lang="zh-CN" altLang="en-US" sz="2000" dirty="0">
                <a:latin typeface="MS PGothic" panose="020B0600070205080204" pitchFamily="34" charset="-128"/>
                <a:ea typeface="MS PGothic" panose="020B0600070205080204" pitchFamily="34" charset="-128"/>
              </a:rPr>
              <a:t>程度</a:t>
            </a:r>
            <a:r>
              <a:rPr lang="ja-JP" altLang="en-US" sz="2000" dirty="0">
                <a:latin typeface="MS PGothic" panose="020B0600070205080204" pitchFamily="34" charset="-128"/>
                <a:ea typeface="MS PGothic" panose="020B0600070205080204" pitchFamily="34" charset="-128"/>
              </a:rPr>
              <a:t>であったのが，</a:t>
            </a:r>
            <a:r>
              <a:rPr lang="en-US" altLang="ja-JP" sz="2000" dirty="0">
                <a:latin typeface="MS PGothic" panose="020B0600070205080204" pitchFamily="34" charset="-128"/>
                <a:ea typeface="MS PGothic" panose="020B0600070205080204" pitchFamily="34" charset="-128"/>
              </a:rPr>
              <a:t>1989</a:t>
            </a:r>
            <a:r>
              <a:rPr lang="zh-CN" altLang="en-US" sz="2000" dirty="0">
                <a:latin typeface="MS PGothic" panose="020B0600070205080204" pitchFamily="34" charset="-128"/>
                <a:ea typeface="MS PGothic" panose="020B0600070205080204" pitchFamily="34" charset="-128"/>
              </a:rPr>
              <a:t>年</a:t>
            </a:r>
            <a:r>
              <a:rPr lang="ja-JP" altLang="en-US" sz="2000" dirty="0">
                <a:latin typeface="MS PGothic" panose="020B0600070205080204" pitchFamily="34" charset="-128"/>
                <a:ea typeface="MS PGothic" panose="020B0600070205080204" pitchFamily="34" charset="-128"/>
              </a:rPr>
              <a:t>には</a:t>
            </a:r>
            <a:r>
              <a:rPr lang="en-US" altLang="ja-JP" sz="2000" dirty="0">
                <a:latin typeface="MS PGothic" panose="020B0600070205080204" pitchFamily="34" charset="-128"/>
                <a:ea typeface="MS PGothic" panose="020B0600070205080204" pitchFamily="34" charset="-128"/>
              </a:rPr>
              <a:t>30%</a:t>
            </a:r>
            <a:r>
              <a:rPr lang="zh-CN" altLang="en-US" sz="2000" dirty="0">
                <a:latin typeface="MS PGothic" panose="020B0600070205080204" pitchFamily="34" charset="-128"/>
                <a:ea typeface="MS PGothic" panose="020B0600070205080204" pitchFamily="34" charset="-128"/>
              </a:rPr>
              <a:t>程度</a:t>
            </a:r>
            <a:r>
              <a:rPr lang="ja-JP" altLang="en-US" sz="2000" dirty="0">
                <a:latin typeface="MS PGothic" panose="020B0600070205080204" pitchFamily="34" charset="-128"/>
                <a:ea typeface="MS PGothic" panose="020B0600070205080204" pitchFamily="34" charset="-128"/>
              </a:rPr>
              <a:t>まで</a:t>
            </a:r>
            <a:r>
              <a:rPr lang="zh-CN" altLang="en-US" sz="2000" dirty="0">
                <a:latin typeface="MS PGothic" panose="020B0600070205080204" pitchFamily="34" charset="-128"/>
                <a:ea typeface="MS PGothic" panose="020B0600070205080204" pitchFamily="34" charset="-128"/>
              </a:rPr>
              <a:t>上昇</a:t>
            </a:r>
            <a:r>
              <a:rPr lang="ja-JP" altLang="en-US" sz="2000" dirty="0">
                <a:latin typeface="MS PGothic" panose="020B0600070205080204" pitchFamily="34" charset="-128"/>
                <a:ea typeface="MS PGothic" panose="020B0600070205080204" pitchFamily="34" charset="-128"/>
              </a:rPr>
              <a:t>した。</a:t>
            </a:r>
            <a:endParaRPr lang="en-JP" sz="2000" dirty="0">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A14DE273-5ED5-4292-4EB0-615DDB047B47}"/>
              </a:ext>
            </a:extLst>
          </p:cNvPr>
          <p:cNvSpPr txBox="1"/>
          <p:nvPr/>
        </p:nvSpPr>
        <p:spPr>
          <a:xfrm>
            <a:off x="838200" y="6337303"/>
            <a:ext cx="8434388" cy="369332"/>
          </a:xfrm>
          <a:prstGeom prst="rect">
            <a:avLst/>
          </a:prstGeom>
          <a:noFill/>
        </p:spPr>
        <p:txBody>
          <a:bodyPr wrap="square">
            <a:spAutoFit/>
          </a:bodyPr>
          <a:lstStyle/>
          <a:p>
            <a:r>
              <a:rPr lang="zh-CN" altLang="en-US" dirty="0"/>
              <a:t>参考）男女雇用機会均等法は，</a:t>
            </a:r>
            <a:r>
              <a:rPr lang="en-US" altLang="zh-CN" dirty="0"/>
              <a:t>1986</a:t>
            </a:r>
            <a:r>
              <a:rPr lang="zh-CN" altLang="en-US" dirty="0"/>
              <a:t>年施行，</a:t>
            </a:r>
            <a:r>
              <a:rPr lang="en-US" altLang="zh-CN" dirty="0"/>
              <a:t>1999</a:t>
            </a:r>
            <a:r>
              <a:rPr lang="zh-CN" altLang="en-US" dirty="0"/>
              <a:t>年，</a:t>
            </a:r>
            <a:r>
              <a:rPr lang="en-US" altLang="zh-CN" dirty="0"/>
              <a:t>2007</a:t>
            </a:r>
            <a:r>
              <a:rPr lang="zh-CN" altLang="en-US" dirty="0"/>
              <a:t>年改正法施行。</a:t>
            </a:r>
            <a:endParaRPr lang="en-JP"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A8DFECF-3695-4F52-F6B0-4333B50F553A}"/>
                  </a:ext>
                </a:extLst>
              </p14:cNvPr>
              <p14:cNvContentPartPr/>
              <p14:nvPr/>
            </p14:nvContentPartPr>
            <p14:xfrm>
              <a:off x="3773722" y="1553827"/>
              <a:ext cx="2788560" cy="108000"/>
            </p14:xfrm>
          </p:contentPart>
        </mc:Choice>
        <mc:Fallback xmlns="">
          <p:pic>
            <p:nvPicPr>
              <p:cNvPr id="6" name="Ink 5">
                <a:extLst>
                  <a:ext uri="{FF2B5EF4-FFF2-40B4-BE49-F238E27FC236}">
                    <a16:creationId xmlns:a16="http://schemas.microsoft.com/office/drawing/2014/main" id="{8A8DFECF-3695-4F52-F6B0-4333B50F553A}"/>
                  </a:ext>
                </a:extLst>
              </p:cNvPr>
              <p:cNvPicPr/>
              <p:nvPr/>
            </p:nvPicPr>
            <p:blipFill>
              <a:blip r:embed="rId4"/>
              <a:stretch>
                <a:fillRect/>
              </a:stretch>
            </p:blipFill>
            <p:spPr>
              <a:xfrm>
                <a:off x="3738082" y="1481827"/>
                <a:ext cx="28602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20FFE9B8-D768-9DBE-D17E-8BA0696601FC}"/>
                  </a:ext>
                </a:extLst>
              </p14:cNvPr>
              <p14:cNvContentPartPr/>
              <p14:nvPr/>
            </p14:nvContentPartPr>
            <p14:xfrm>
              <a:off x="1288642" y="5057347"/>
              <a:ext cx="127080" cy="360"/>
            </p14:xfrm>
          </p:contentPart>
        </mc:Choice>
        <mc:Fallback xmlns="">
          <p:pic>
            <p:nvPicPr>
              <p:cNvPr id="8" name="Ink 7">
                <a:extLst>
                  <a:ext uri="{FF2B5EF4-FFF2-40B4-BE49-F238E27FC236}">
                    <a16:creationId xmlns:a16="http://schemas.microsoft.com/office/drawing/2014/main" id="{20FFE9B8-D768-9DBE-D17E-8BA0696601FC}"/>
                  </a:ext>
                </a:extLst>
              </p:cNvPr>
              <p:cNvPicPr/>
              <p:nvPr/>
            </p:nvPicPr>
            <p:blipFill>
              <a:blip r:embed="rId6"/>
              <a:stretch>
                <a:fillRect/>
              </a:stretch>
            </p:blipFill>
            <p:spPr>
              <a:xfrm>
                <a:off x="1252642" y="4985347"/>
                <a:ext cx="198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E874951B-32D2-7BDF-A376-D61042854F34}"/>
                  </a:ext>
                </a:extLst>
              </p14:cNvPr>
              <p14:cNvContentPartPr/>
              <p14:nvPr/>
            </p14:nvContentPartPr>
            <p14:xfrm>
              <a:off x="4366642" y="4025947"/>
              <a:ext cx="2910600" cy="53280"/>
            </p14:xfrm>
          </p:contentPart>
        </mc:Choice>
        <mc:Fallback xmlns="">
          <p:pic>
            <p:nvPicPr>
              <p:cNvPr id="9" name="Ink 8">
                <a:extLst>
                  <a:ext uri="{FF2B5EF4-FFF2-40B4-BE49-F238E27FC236}">
                    <a16:creationId xmlns:a16="http://schemas.microsoft.com/office/drawing/2014/main" id="{E874951B-32D2-7BDF-A376-D61042854F34}"/>
                  </a:ext>
                </a:extLst>
              </p:cNvPr>
              <p:cNvPicPr/>
              <p:nvPr/>
            </p:nvPicPr>
            <p:blipFill>
              <a:blip r:embed="rId8"/>
              <a:stretch>
                <a:fillRect/>
              </a:stretch>
            </p:blipFill>
            <p:spPr>
              <a:xfrm>
                <a:off x="4331002" y="3954307"/>
                <a:ext cx="29822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3A6B1CD2-628E-A8D8-6AA6-4FF961FC60AF}"/>
                  </a:ext>
                </a:extLst>
              </p14:cNvPr>
              <p14:cNvContentPartPr/>
              <p14:nvPr/>
            </p14:nvContentPartPr>
            <p14:xfrm>
              <a:off x="1294762" y="4117747"/>
              <a:ext cx="148320" cy="360"/>
            </p14:xfrm>
          </p:contentPart>
        </mc:Choice>
        <mc:Fallback xmlns="">
          <p:pic>
            <p:nvPicPr>
              <p:cNvPr id="10" name="Ink 9">
                <a:extLst>
                  <a:ext uri="{FF2B5EF4-FFF2-40B4-BE49-F238E27FC236}">
                    <a16:creationId xmlns:a16="http://schemas.microsoft.com/office/drawing/2014/main" id="{3A6B1CD2-628E-A8D8-6AA6-4FF961FC60AF}"/>
                  </a:ext>
                </a:extLst>
              </p:cNvPr>
              <p:cNvPicPr/>
              <p:nvPr/>
            </p:nvPicPr>
            <p:blipFill>
              <a:blip r:embed="rId10"/>
              <a:stretch>
                <a:fillRect/>
              </a:stretch>
            </p:blipFill>
            <p:spPr>
              <a:xfrm>
                <a:off x="1258762" y="4045747"/>
                <a:ext cx="2199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A1298ABF-2C67-0F3D-733A-6DED5AA937B0}"/>
                  </a:ext>
                </a:extLst>
              </p14:cNvPr>
              <p14:cNvContentPartPr/>
              <p14:nvPr/>
            </p14:nvContentPartPr>
            <p14:xfrm>
              <a:off x="6672082" y="3268867"/>
              <a:ext cx="360" cy="360"/>
            </p14:xfrm>
          </p:contentPart>
        </mc:Choice>
        <mc:Fallback xmlns="">
          <p:pic>
            <p:nvPicPr>
              <p:cNvPr id="11" name="Ink 10">
                <a:extLst>
                  <a:ext uri="{FF2B5EF4-FFF2-40B4-BE49-F238E27FC236}">
                    <a16:creationId xmlns:a16="http://schemas.microsoft.com/office/drawing/2014/main" id="{A1298ABF-2C67-0F3D-733A-6DED5AA937B0}"/>
                  </a:ext>
                </a:extLst>
              </p:cNvPr>
              <p:cNvPicPr/>
              <p:nvPr/>
            </p:nvPicPr>
            <p:blipFill>
              <a:blip r:embed="rId12"/>
              <a:stretch>
                <a:fillRect/>
              </a:stretch>
            </p:blipFill>
            <p:spPr>
              <a:xfrm>
                <a:off x="6636442" y="3196867"/>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79D18632-CFDE-D6C4-6D01-18C3BA31A1B8}"/>
                  </a:ext>
                </a:extLst>
              </p14:cNvPr>
              <p14:cNvContentPartPr/>
              <p14:nvPr/>
            </p14:nvContentPartPr>
            <p14:xfrm>
              <a:off x="2016562" y="3987067"/>
              <a:ext cx="360" cy="360"/>
            </p14:xfrm>
          </p:contentPart>
        </mc:Choice>
        <mc:Fallback xmlns="">
          <p:pic>
            <p:nvPicPr>
              <p:cNvPr id="12" name="Ink 11">
                <a:extLst>
                  <a:ext uri="{FF2B5EF4-FFF2-40B4-BE49-F238E27FC236}">
                    <a16:creationId xmlns:a16="http://schemas.microsoft.com/office/drawing/2014/main" id="{79D18632-CFDE-D6C4-6D01-18C3BA31A1B8}"/>
                  </a:ext>
                </a:extLst>
              </p:cNvPr>
              <p:cNvPicPr/>
              <p:nvPr/>
            </p:nvPicPr>
            <p:blipFill>
              <a:blip r:embed="rId12"/>
              <a:stretch>
                <a:fillRect/>
              </a:stretch>
            </p:blipFill>
            <p:spPr>
              <a:xfrm>
                <a:off x="1980922" y="3915427"/>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D80E7E72-58ED-BC42-45B9-E32071A4DCEC}"/>
                  </a:ext>
                </a:extLst>
              </p14:cNvPr>
              <p14:cNvContentPartPr/>
              <p14:nvPr/>
            </p14:nvContentPartPr>
            <p14:xfrm>
              <a:off x="1356682" y="4494307"/>
              <a:ext cx="169920" cy="581040"/>
            </p14:xfrm>
          </p:contentPart>
        </mc:Choice>
        <mc:Fallback xmlns="">
          <p:pic>
            <p:nvPicPr>
              <p:cNvPr id="14" name="Ink 13">
                <a:extLst>
                  <a:ext uri="{FF2B5EF4-FFF2-40B4-BE49-F238E27FC236}">
                    <a16:creationId xmlns:a16="http://schemas.microsoft.com/office/drawing/2014/main" id="{D80E7E72-58ED-BC42-45B9-E32071A4DCEC}"/>
                  </a:ext>
                </a:extLst>
              </p:cNvPr>
              <p:cNvPicPr/>
              <p:nvPr/>
            </p:nvPicPr>
            <p:blipFill>
              <a:blip r:embed="rId15"/>
              <a:stretch>
                <a:fillRect/>
              </a:stretch>
            </p:blipFill>
            <p:spPr>
              <a:xfrm>
                <a:off x="1321042" y="4422307"/>
                <a:ext cx="241560" cy="724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358B0F45-2A17-F520-08F0-2314D025A788}"/>
                  </a:ext>
                </a:extLst>
              </p14:cNvPr>
              <p14:cNvContentPartPr/>
              <p14:nvPr/>
            </p14:nvContentPartPr>
            <p14:xfrm>
              <a:off x="1526602" y="3252307"/>
              <a:ext cx="1358280" cy="1238760"/>
            </p14:xfrm>
          </p:contentPart>
        </mc:Choice>
        <mc:Fallback xmlns="">
          <p:pic>
            <p:nvPicPr>
              <p:cNvPr id="15" name="Ink 14">
                <a:extLst>
                  <a:ext uri="{FF2B5EF4-FFF2-40B4-BE49-F238E27FC236}">
                    <a16:creationId xmlns:a16="http://schemas.microsoft.com/office/drawing/2014/main" id="{358B0F45-2A17-F520-08F0-2314D025A788}"/>
                  </a:ext>
                </a:extLst>
              </p:cNvPr>
              <p:cNvPicPr/>
              <p:nvPr/>
            </p:nvPicPr>
            <p:blipFill>
              <a:blip r:embed="rId17"/>
              <a:stretch>
                <a:fillRect/>
              </a:stretch>
            </p:blipFill>
            <p:spPr>
              <a:xfrm>
                <a:off x="1490602" y="3180667"/>
                <a:ext cx="1429920" cy="1382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C22F069F-DFF1-9ED6-2B47-820E4FAFD776}"/>
                  </a:ext>
                </a:extLst>
              </p14:cNvPr>
              <p14:cNvContentPartPr/>
              <p14:nvPr/>
            </p14:nvContentPartPr>
            <p14:xfrm>
              <a:off x="2884522" y="1693147"/>
              <a:ext cx="668880" cy="1559520"/>
            </p14:xfrm>
          </p:contentPart>
        </mc:Choice>
        <mc:Fallback xmlns="">
          <p:pic>
            <p:nvPicPr>
              <p:cNvPr id="16" name="Ink 15">
                <a:extLst>
                  <a:ext uri="{FF2B5EF4-FFF2-40B4-BE49-F238E27FC236}">
                    <a16:creationId xmlns:a16="http://schemas.microsoft.com/office/drawing/2014/main" id="{C22F069F-DFF1-9ED6-2B47-820E4FAFD776}"/>
                  </a:ext>
                </a:extLst>
              </p:cNvPr>
              <p:cNvPicPr/>
              <p:nvPr/>
            </p:nvPicPr>
            <p:blipFill>
              <a:blip r:embed="rId19"/>
              <a:stretch>
                <a:fillRect/>
              </a:stretch>
            </p:blipFill>
            <p:spPr>
              <a:xfrm>
                <a:off x="2848522" y="1621507"/>
                <a:ext cx="740520" cy="1703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0DE6E5B3-D863-EEAD-339A-74F4FEF9633A}"/>
                  </a:ext>
                </a:extLst>
              </p14:cNvPr>
              <p14:cNvContentPartPr/>
              <p14:nvPr/>
            </p14:nvContentPartPr>
            <p14:xfrm>
              <a:off x="3509842" y="1790347"/>
              <a:ext cx="2342160" cy="1513080"/>
            </p14:xfrm>
          </p:contentPart>
        </mc:Choice>
        <mc:Fallback xmlns="">
          <p:pic>
            <p:nvPicPr>
              <p:cNvPr id="17" name="Ink 16">
                <a:extLst>
                  <a:ext uri="{FF2B5EF4-FFF2-40B4-BE49-F238E27FC236}">
                    <a16:creationId xmlns:a16="http://schemas.microsoft.com/office/drawing/2014/main" id="{0DE6E5B3-D863-EEAD-339A-74F4FEF9633A}"/>
                  </a:ext>
                </a:extLst>
              </p:cNvPr>
              <p:cNvPicPr/>
              <p:nvPr/>
            </p:nvPicPr>
            <p:blipFill>
              <a:blip r:embed="rId21"/>
              <a:stretch>
                <a:fillRect/>
              </a:stretch>
            </p:blipFill>
            <p:spPr>
              <a:xfrm>
                <a:off x="3474202" y="1718347"/>
                <a:ext cx="2413800" cy="1656720"/>
              </a:xfrm>
              <a:prstGeom prst="rect">
                <a:avLst/>
              </a:prstGeom>
            </p:spPr>
          </p:pic>
        </mc:Fallback>
      </mc:AlternateContent>
      <p:sp>
        <p:nvSpPr>
          <p:cNvPr id="18" name="TextBox 17">
            <a:extLst>
              <a:ext uri="{FF2B5EF4-FFF2-40B4-BE49-F238E27FC236}">
                <a16:creationId xmlns:a16="http://schemas.microsoft.com/office/drawing/2014/main" id="{8CAE0ACE-633A-E79A-BB4B-F5896BA9365B}"/>
              </a:ext>
            </a:extLst>
          </p:cNvPr>
          <p:cNvSpPr txBox="1"/>
          <p:nvPr/>
        </p:nvSpPr>
        <p:spPr>
          <a:xfrm>
            <a:off x="5055394" y="1759027"/>
            <a:ext cx="883575" cy="369332"/>
          </a:xfrm>
          <a:prstGeom prst="rect">
            <a:avLst/>
          </a:prstGeom>
          <a:noFill/>
        </p:spPr>
        <p:txBody>
          <a:bodyPr wrap="none" rtlCol="0">
            <a:spAutoFit/>
          </a:bodyPr>
          <a:lstStyle/>
          <a:p>
            <a:r>
              <a:rPr lang="en-JP" dirty="0"/>
              <a:t>2002年</a:t>
            </a:r>
          </a:p>
        </p:txBody>
      </p:sp>
      <p:sp>
        <p:nvSpPr>
          <p:cNvPr id="19" name="TextBox 18">
            <a:extLst>
              <a:ext uri="{FF2B5EF4-FFF2-40B4-BE49-F238E27FC236}">
                <a16:creationId xmlns:a16="http://schemas.microsoft.com/office/drawing/2014/main" id="{C806E0AD-9FD4-8CEE-FCCC-947491CCCA54}"/>
              </a:ext>
            </a:extLst>
          </p:cNvPr>
          <p:cNvSpPr txBox="1"/>
          <p:nvPr/>
        </p:nvSpPr>
        <p:spPr>
          <a:xfrm>
            <a:off x="2836061" y="1311353"/>
            <a:ext cx="883575" cy="369332"/>
          </a:xfrm>
          <a:prstGeom prst="rect">
            <a:avLst/>
          </a:prstGeom>
          <a:noFill/>
        </p:spPr>
        <p:txBody>
          <a:bodyPr wrap="none" rtlCol="0">
            <a:spAutoFit/>
          </a:bodyPr>
          <a:lstStyle/>
          <a:p>
            <a:r>
              <a:rPr lang="en-JP" dirty="0"/>
              <a:t>1989年</a:t>
            </a:r>
          </a:p>
        </p:txBody>
      </p:sp>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2EE8979B-3FD0-E6FA-EE8B-A8B203A59D57}"/>
                  </a:ext>
                </a:extLst>
              </p14:cNvPr>
              <p14:cNvContentPartPr/>
              <p14:nvPr/>
            </p14:nvContentPartPr>
            <p14:xfrm>
              <a:off x="5873962" y="1905187"/>
              <a:ext cx="1126440" cy="1269000"/>
            </p14:xfrm>
          </p:contentPart>
        </mc:Choice>
        <mc:Fallback xmlns="">
          <p:pic>
            <p:nvPicPr>
              <p:cNvPr id="20" name="Ink 19">
                <a:extLst>
                  <a:ext uri="{FF2B5EF4-FFF2-40B4-BE49-F238E27FC236}">
                    <a16:creationId xmlns:a16="http://schemas.microsoft.com/office/drawing/2014/main" id="{2EE8979B-3FD0-E6FA-EE8B-A8B203A59D57}"/>
                  </a:ext>
                </a:extLst>
              </p:cNvPr>
              <p:cNvPicPr/>
              <p:nvPr/>
            </p:nvPicPr>
            <p:blipFill>
              <a:blip r:embed="rId23"/>
              <a:stretch>
                <a:fillRect/>
              </a:stretch>
            </p:blipFill>
            <p:spPr>
              <a:xfrm>
                <a:off x="5837962" y="1833187"/>
                <a:ext cx="1198080" cy="1412640"/>
              </a:xfrm>
              <a:prstGeom prst="rect">
                <a:avLst/>
              </a:prstGeom>
            </p:spPr>
          </p:pic>
        </mc:Fallback>
      </mc:AlternateContent>
      <p:sp>
        <p:nvSpPr>
          <p:cNvPr id="21" name="TextBox 20">
            <a:extLst>
              <a:ext uri="{FF2B5EF4-FFF2-40B4-BE49-F238E27FC236}">
                <a16:creationId xmlns:a16="http://schemas.microsoft.com/office/drawing/2014/main" id="{4F6D60CA-F348-281B-13E9-47CB9440D651}"/>
              </a:ext>
            </a:extLst>
          </p:cNvPr>
          <p:cNvSpPr txBox="1"/>
          <p:nvPr/>
        </p:nvSpPr>
        <p:spPr>
          <a:xfrm>
            <a:off x="7100888" y="1680685"/>
            <a:ext cx="883575" cy="369332"/>
          </a:xfrm>
          <a:prstGeom prst="rect">
            <a:avLst/>
          </a:prstGeom>
          <a:noFill/>
        </p:spPr>
        <p:txBody>
          <a:bodyPr wrap="none" rtlCol="0">
            <a:spAutoFit/>
          </a:bodyPr>
          <a:lstStyle/>
          <a:p>
            <a:r>
              <a:rPr lang="en-JP" dirty="0"/>
              <a:t>2010年</a:t>
            </a:r>
          </a:p>
        </p:txBody>
      </p:sp>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6B9FFFED-3860-6489-D071-5B4E875F73BA}"/>
                  </a:ext>
                </a:extLst>
              </p14:cNvPr>
              <p14:cNvContentPartPr/>
              <p14:nvPr/>
            </p14:nvContentPartPr>
            <p14:xfrm>
              <a:off x="6985282" y="2051347"/>
              <a:ext cx="186840" cy="1112400"/>
            </p14:xfrm>
          </p:contentPart>
        </mc:Choice>
        <mc:Fallback xmlns="">
          <p:pic>
            <p:nvPicPr>
              <p:cNvPr id="22" name="Ink 21">
                <a:extLst>
                  <a:ext uri="{FF2B5EF4-FFF2-40B4-BE49-F238E27FC236}">
                    <a16:creationId xmlns:a16="http://schemas.microsoft.com/office/drawing/2014/main" id="{6B9FFFED-3860-6489-D071-5B4E875F73BA}"/>
                  </a:ext>
                </a:extLst>
              </p:cNvPr>
              <p:cNvPicPr/>
              <p:nvPr/>
            </p:nvPicPr>
            <p:blipFill>
              <a:blip r:embed="rId25"/>
              <a:stretch>
                <a:fillRect/>
              </a:stretch>
            </p:blipFill>
            <p:spPr>
              <a:xfrm>
                <a:off x="6949282" y="1979347"/>
                <a:ext cx="258480" cy="1256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9F7D1614-01C2-E9B0-2BA3-E38C1213DFAC}"/>
                  </a:ext>
                </a:extLst>
              </p14:cNvPr>
              <p14:cNvContentPartPr/>
              <p14:nvPr/>
            </p14:nvContentPartPr>
            <p14:xfrm>
              <a:off x="7180402" y="2054587"/>
              <a:ext cx="1350720" cy="1454760"/>
            </p14:xfrm>
          </p:contentPart>
        </mc:Choice>
        <mc:Fallback xmlns="">
          <p:pic>
            <p:nvPicPr>
              <p:cNvPr id="23" name="Ink 22">
                <a:extLst>
                  <a:ext uri="{FF2B5EF4-FFF2-40B4-BE49-F238E27FC236}">
                    <a16:creationId xmlns:a16="http://schemas.microsoft.com/office/drawing/2014/main" id="{9F7D1614-01C2-E9B0-2BA3-E38C1213DFAC}"/>
                  </a:ext>
                </a:extLst>
              </p:cNvPr>
              <p:cNvPicPr/>
              <p:nvPr/>
            </p:nvPicPr>
            <p:blipFill>
              <a:blip r:embed="rId27"/>
              <a:stretch>
                <a:fillRect/>
              </a:stretch>
            </p:blipFill>
            <p:spPr>
              <a:xfrm>
                <a:off x="7144402" y="1982587"/>
                <a:ext cx="1422360" cy="1598400"/>
              </a:xfrm>
              <a:prstGeom prst="rect">
                <a:avLst/>
              </a:prstGeom>
            </p:spPr>
          </p:pic>
        </mc:Fallback>
      </mc:AlternateContent>
      <p:sp>
        <p:nvSpPr>
          <p:cNvPr id="24" name="TextBox 23">
            <a:extLst>
              <a:ext uri="{FF2B5EF4-FFF2-40B4-BE49-F238E27FC236}">
                <a16:creationId xmlns:a16="http://schemas.microsoft.com/office/drawing/2014/main" id="{3E897513-06CF-2003-9CB6-95DDCD72D748}"/>
              </a:ext>
            </a:extLst>
          </p:cNvPr>
          <p:cNvSpPr txBox="1"/>
          <p:nvPr/>
        </p:nvSpPr>
        <p:spPr>
          <a:xfrm>
            <a:off x="8216790" y="2838144"/>
            <a:ext cx="814647" cy="369332"/>
          </a:xfrm>
          <a:prstGeom prst="rect">
            <a:avLst/>
          </a:prstGeom>
          <a:noFill/>
        </p:spPr>
        <p:txBody>
          <a:bodyPr wrap="none" rtlCol="0">
            <a:spAutoFit/>
          </a:bodyPr>
          <a:lstStyle/>
          <a:p>
            <a:r>
              <a:rPr lang="en-JP" b="1" dirty="0"/>
              <a:t>約26%</a:t>
            </a:r>
          </a:p>
        </p:txBody>
      </p:sp>
    </p:spTree>
    <p:extLst>
      <p:ext uri="{BB962C8B-B14F-4D97-AF65-F5344CB8AC3E}">
        <p14:creationId xmlns:p14="http://schemas.microsoft.com/office/powerpoint/2010/main" val="4132121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D539C1-C0EA-A805-F763-E6A463A8E916}"/>
              </a:ext>
            </a:extLst>
          </p:cNvPr>
          <p:cNvSpPr>
            <a:spLocks noGrp="1"/>
          </p:cNvSpPr>
          <p:nvPr>
            <p:ph type="title"/>
          </p:nvPr>
        </p:nvSpPr>
        <p:spPr/>
        <p:txBody>
          <a:bodyPr/>
          <a:lstStyle/>
          <a:p>
            <a:r>
              <a:rPr lang="en-JP" dirty="0"/>
              <a:t>3	</a:t>
            </a:r>
            <a:r>
              <a:rPr lang="zh-CN" altLang="en-US" dirty="0"/>
              <a:t>海外生産</a:t>
            </a:r>
            <a:r>
              <a:rPr lang="ja-JP" altLang="en-US"/>
              <a:t>と</a:t>
            </a:r>
            <a:r>
              <a:rPr lang="zh-CN" altLang="en-US" dirty="0"/>
              <a:t>格差拡大</a:t>
            </a:r>
            <a:endParaRPr lang="en-JP" dirty="0"/>
          </a:p>
        </p:txBody>
      </p:sp>
      <p:sp>
        <p:nvSpPr>
          <p:cNvPr id="4" name="Content Placeholder 3">
            <a:extLst>
              <a:ext uri="{FF2B5EF4-FFF2-40B4-BE49-F238E27FC236}">
                <a16:creationId xmlns:a16="http://schemas.microsoft.com/office/drawing/2014/main" id="{C33971F4-C5B3-8FF6-C67D-24D18656BD36}"/>
              </a:ext>
            </a:extLst>
          </p:cNvPr>
          <p:cNvSpPr>
            <a:spLocks noGrp="1"/>
          </p:cNvSpPr>
          <p:nvPr>
            <p:ph idx="1"/>
          </p:nvPr>
        </p:nvSpPr>
        <p:spPr/>
        <p:txBody>
          <a:bodyPr/>
          <a:lstStyle/>
          <a:p>
            <a:r>
              <a:rPr lang="ja-JP" altLang="en-US" dirty="0">
                <a:solidFill>
                  <a:srgbClr val="0432FF"/>
                </a:solidFill>
              </a:rPr>
              <a:t>ストルパー＝サミュエルソン</a:t>
            </a:r>
            <a:r>
              <a:rPr lang="zh-CN" altLang="en-US" dirty="0">
                <a:solidFill>
                  <a:srgbClr val="0432FF"/>
                </a:solidFill>
              </a:rPr>
              <a:t>定理</a:t>
            </a:r>
            <a:r>
              <a:rPr lang="ja-JP" altLang="en-US" dirty="0"/>
              <a:t>がアメリカの</a:t>
            </a:r>
            <a:r>
              <a:rPr lang="zh-CN" altLang="en-US" dirty="0"/>
              <a:t>現実</a:t>
            </a:r>
            <a:r>
              <a:rPr lang="ja-JP" altLang="en-US" dirty="0"/>
              <a:t>と</a:t>
            </a:r>
            <a:r>
              <a:rPr lang="zh-CN" altLang="en-US" dirty="0"/>
              <a:t>食</a:t>
            </a:r>
            <a:r>
              <a:rPr lang="ja-JP" altLang="en-US" dirty="0"/>
              <a:t>い</a:t>
            </a:r>
            <a:r>
              <a:rPr lang="zh-CN" altLang="en-US" dirty="0"/>
              <a:t>違</a:t>
            </a:r>
            <a:r>
              <a:rPr lang="ja-JP" altLang="en-US" dirty="0"/>
              <a:t>うことから，</a:t>
            </a:r>
            <a:r>
              <a:rPr lang="zh-CN" altLang="en-US" dirty="0"/>
              <a:t>貿易理論</a:t>
            </a:r>
            <a:r>
              <a:rPr lang="ja-JP" altLang="en-US" dirty="0"/>
              <a:t>と</a:t>
            </a:r>
            <a:r>
              <a:rPr lang="zh-CN" altLang="en-US" dirty="0"/>
              <a:t>現実</a:t>
            </a:r>
            <a:r>
              <a:rPr lang="ja-JP" altLang="en-US" dirty="0"/>
              <a:t>の</a:t>
            </a:r>
            <a:r>
              <a:rPr lang="zh-CN" altLang="en-US" dirty="0"/>
              <a:t>乖離</a:t>
            </a:r>
            <a:r>
              <a:rPr lang="ja-JP" altLang="en-US" dirty="0"/>
              <a:t>を</a:t>
            </a:r>
            <a:r>
              <a:rPr lang="zh-CN" altLang="en-US" dirty="0"/>
              <a:t>埋</a:t>
            </a:r>
            <a:r>
              <a:rPr lang="ja-JP" altLang="en-US" dirty="0"/>
              <a:t>める</a:t>
            </a:r>
            <a:r>
              <a:rPr lang="zh-CN" altLang="en-US" dirty="0"/>
              <a:t>試</a:t>
            </a:r>
            <a:r>
              <a:rPr lang="ja-JP" altLang="en-US" dirty="0"/>
              <a:t>みがこれまでに</a:t>
            </a:r>
            <a:r>
              <a:rPr lang="zh-CN" altLang="en-US" dirty="0"/>
              <a:t>数多</a:t>
            </a:r>
            <a:r>
              <a:rPr lang="ja-JP" altLang="en-US" dirty="0"/>
              <a:t>くなされてきた。</a:t>
            </a:r>
            <a:endParaRPr lang="en-US" altLang="ja-JP" dirty="0"/>
          </a:p>
          <a:p>
            <a:r>
              <a:rPr lang="ja-JP" altLang="en-US" dirty="0"/>
              <a:t>その</a:t>
            </a:r>
            <a:r>
              <a:rPr lang="zh-CN" altLang="en-US" dirty="0"/>
              <a:t>中</a:t>
            </a:r>
            <a:r>
              <a:rPr lang="ja-JP" altLang="en-US" dirty="0"/>
              <a:t>でも，ロバート・フィーンストラとゴードン・ハンソンが</a:t>
            </a:r>
            <a:r>
              <a:rPr lang="zh-CN" altLang="en-US" dirty="0"/>
              <a:t>唱</a:t>
            </a:r>
            <a:r>
              <a:rPr lang="ja-JP" altLang="en-US" dirty="0"/>
              <a:t>えた</a:t>
            </a:r>
            <a:r>
              <a:rPr lang="zh-CN" altLang="en-US" dirty="0"/>
              <a:t>海外生産</a:t>
            </a:r>
            <a:r>
              <a:rPr lang="ja-JP" altLang="en-US" dirty="0"/>
              <a:t>の</a:t>
            </a:r>
            <a:r>
              <a:rPr lang="zh-CN" altLang="en-US" dirty="0"/>
              <a:t>理論</a:t>
            </a:r>
            <a:r>
              <a:rPr lang="ja-JP" altLang="en-US" dirty="0"/>
              <a:t>は</a:t>
            </a:r>
            <a:r>
              <a:rPr lang="zh-CN" altLang="en-US" dirty="0"/>
              <a:t>大</a:t>
            </a:r>
            <a:r>
              <a:rPr lang="ja-JP" altLang="en-US" dirty="0"/>
              <a:t>きな</a:t>
            </a:r>
            <a:r>
              <a:rPr lang="zh-CN" altLang="en-US" dirty="0"/>
              <a:t>影響力</a:t>
            </a:r>
            <a:r>
              <a:rPr lang="ja-JP" altLang="en-US" dirty="0"/>
              <a:t>を</a:t>
            </a:r>
            <a:r>
              <a:rPr lang="zh-CN" altLang="en-US" dirty="0"/>
              <a:t>持</a:t>
            </a:r>
            <a:r>
              <a:rPr lang="ja-JP" altLang="en-US" dirty="0"/>
              <a:t>った。</a:t>
            </a:r>
            <a:endParaRPr lang="en-US" altLang="ja-JP" dirty="0"/>
          </a:p>
          <a:p>
            <a:r>
              <a:rPr lang="zh-CN" altLang="en-US" dirty="0"/>
              <a:t>彼</a:t>
            </a:r>
            <a:r>
              <a:rPr lang="ja-JP" altLang="en-US" dirty="0"/>
              <a:t>らの</a:t>
            </a:r>
            <a:r>
              <a:rPr lang="zh-CN" altLang="en-US" dirty="0"/>
              <a:t>論文（</a:t>
            </a:r>
            <a:r>
              <a:rPr lang="en-US" dirty="0" err="1">
                <a:solidFill>
                  <a:srgbClr val="0432FF"/>
                </a:solidFill>
              </a:rPr>
              <a:t>Feenstra</a:t>
            </a:r>
            <a:r>
              <a:rPr lang="en-US" dirty="0">
                <a:solidFill>
                  <a:srgbClr val="0432FF"/>
                </a:solidFill>
              </a:rPr>
              <a:t> and Hanson, 1997</a:t>
            </a:r>
            <a:r>
              <a:rPr lang="en-US" dirty="0"/>
              <a:t>）</a:t>
            </a:r>
            <a:r>
              <a:rPr lang="ja-JP" altLang="en-US" dirty="0"/>
              <a:t>は，アメリカのような</a:t>
            </a:r>
            <a:r>
              <a:rPr lang="zh-CN" altLang="en-US" dirty="0"/>
              <a:t>先進国</a:t>
            </a:r>
            <a:r>
              <a:rPr lang="ja-JP" altLang="en-US" dirty="0"/>
              <a:t>だけではなく，メキシコのような</a:t>
            </a:r>
            <a:r>
              <a:rPr lang="zh-CN" altLang="en-US" dirty="0"/>
              <a:t>途上国</a:t>
            </a:r>
            <a:r>
              <a:rPr lang="ja-JP" altLang="en-US" dirty="0"/>
              <a:t>においても，</a:t>
            </a:r>
            <a:r>
              <a:rPr lang="zh-CN" altLang="en-US" dirty="0"/>
              <a:t>賃金格差</a:t>
            </a:r>
            <a:r>
              <a:rPr lang="ja-JP" altLang="en-US" dirty="0"/>
              <a:t>が</a:t>
            </a:r>
            <a:r>
              <a:rPr lang="zh-CN" altLang="en-US" dirty="0"/>
              <a:t>拡大</a:t>
            </a:r>
            <a:r>
              <a:rPr lang="ja-JP" altLang="en-US" dirty="0"/>
              <a:t>する</a:t>
            </a:r>
            <a:r>
              <a:rPr lang="zh-CN" altLang="en-US" dirty="0"/>
              <a:t>仕組</a:t>
            </a:r>
            <a:r>
              <a:rPr lang="ja-JP" altLang="en-US" dirty="0"/>
              <a:t>みを</a:t>
            </a:r>
            <a:r>
              <a:rPr lang="zh-CN" altLang="en-US" dirty="0"/>
              <a:t>理論的</a:t>
            </a:r>
            <a:r>
              <a:rPr lang="ja-JP" altLang="en-US" dirty="0"/>
              <a:t>に</a:t>
            </a:r>
            <a:r>
              <a:rPr lang="zh-CN" altLang="en-US" dirty="0"/>
              <a:t>明</a:t>
            </a:r>
            <a:r>
              <a:rPr lang="ja-JP" altLang="en-US" dirty="0"/>
              <a:t>らかにした。</a:t>
            </a:r>
            <a:endParaRPr lang="en-JP" dirty="0"/>
          </a:p>
        </p:txBody>
      </p:sp>
      <p:sp>
        <p:nvSpPr>
          <p:cNvPr id="2" name="Slide Number Placeholder 1">
            <a:extLst>
              <a:ext uri="{FF2B5EF4-FFF2-40B4-BE49-F238E27FC236}">
                <a16:creationId xmlns:a16="http://schemas.microsoft.com/office/drawing/2014/main" id="{BBA5F24E-55FE-22A6-B9F1-CD45D1590F46}"/>
              </a:ext>
            </a:extLst>
          </p:cNvPr>
          <p:cNvSpPr>
            <a:spLocks noGrp="1"/>
          </p:cNvSpPr>
          <p:nvPr>
            <p:ph type="sldNum" sz="quarter" idx="12"/>
          </p:nvPr>
        </p:nvSpPr>
        <p:spPr/>
        <p:txBody>
          <a:bodyPr/>
          <a:lstStyle/>
          <a:p>
            <a:fld id="{A0B73B5B-4D98-3640-AE9D-0B488B8E4F8B}" type="slidenum">
              <a:rPr lang="en-JP" smtClean="0"/>
              <a:t>14</a:t>
            </a:fld>
            <a:endParaRPr lang="en-JP"/>
          </a:p>
        </p:txBody>
      </p:sp>
    </p:spTree>
    <p:extLst>
      <p:ext uri="{BB962C8B-B14F-4D97-AF65-F5344CB8AC3E}">
        <p14:creationId xmlns:p14="http://schemas.microsoft.com/office/powerpoint/2010/main" val="3126969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8350-625C-AFDF-5BC0-359077E0A3CA}"/>
              </a:ext>
            </a:extLst>
          </p:cNvPr>
          <p:cNvSpPr>
            <a:spLocks noGrp="1"/>
          </p:cNvSpPr>
          <p:nvPr>
            <p:ph type="title"/>
          </p:nvPr>
        </p:nvSpPr>
        <p:spPr/>
        <p:txBody>
          <a:bodyPr/>
          <a:lstStyle/>
          <a:p>
            <a:r>
              <a:rPr lang="ja-JP" altLang="en-US"/>
              <a:t>フィーンストラ</a:t>
            </a:r>
            <a:r>
              <a:rPr lang="en-US" altLang="ja-JP" dirty="0"/>
              <a:t>=</a:t>
            </a:r>
            <a:r>
              <a:rPr lang="ja-JP" altLang="en-US"/>
              <a:t>ハンソン・モデル</a:t>
            </a:r>
            <a:endParaRPr lang="en-JP" dirty="0"/>
          </a:p>
        </p:txBody>
      </p:sp>
      <p:sp>
        <p:nvSpPr>
          <p:cNvPr id="3" name="Content Placeholder 2">
            <a:extLst>
              <a:ext uri="{FF2B5EF4-FFF2-40B4-BE49-F238E27FC236}">
                <a16:creationId xmlns:a16="http://schemas.microsoft.com/office/drawing/2014/main" id="{4077FF1C-14FF-51E3-D300-45899EDAF616}"/>
              </a:ext>
            </a:extLst>
          </p:cNvPr>
          <p:cNvSpPr>
            <a:spLocks noGrp="1"/>
          </p:cNvSpPr>
          <p:nvPr>
            <p:ph idx="1"/>
          </p:nvPr>
        </p:nvSpPr>
        <p:spPr/>
        <p:txBody>
          <a:bodyPr>
            <a:normAutofit fontScale="92500"/>
          </a:bodyPr>
          <a:lstStyle/>
          <a:p>
            <a:pPr marL="0" indent="0">
              <a:buNone/>
            </a:pPr>
            <a:r>
              <a:rPr lang="en-US" altLang="zh-CN" dirty="0"/>
              <a:t>1980</a:t>
            </a:r>
            <a:r>
              <a:rPr lang="zh-CN" altLang="en-US" dirty="0"/>
              <a:t>年代初頭，</a:t>
            </a:r>
            <a:r>
              <a:rPr lang="ja-JP" altLang="en-US" dirty="0"/>
              <a:t>メキシコ</a:t>
            </a:r>
            <a:r>
              <a:rPr lang="zh-CN" altLang="en-US" dirty="0"/>
              <a:t>政府</a:t>
            </a:r>
            <a:r>
              <a:rPr lang="ja-JP" altLang="en-US" dirty="0"/>
              <a:t>は</a:t>
            </a:r>
            <a:r>
              <a:rPr lang="zh-CN" altLang="en-US" u="sng" dirty="0"/>
              <a:t>外国</a:t>
            </a:r>
            <a:r>
              <a:rPr lang="ja-JP" altLang="en-US" u="sng" dirty="0"/>
              <a:t>からの</a:t>
            </a:r>
            <a:r>
              <a:rPr lang="zh-CN" altLang="en-US" u="sng" dirty="0"/>
              <a:t>投資</a:t>
            </a:r>
            <a:r>
              <a:rPr lang="ja-JP" altLang="en-US" u="sng" dirty="0"/>
              <a:t>に</a:t>
            </a:r>
            <a:r>
              <a:rPr lang="zh-CN" altLang="en-US" u="sng" dirty="0"/>
              <a:t>対</a:t>
            </a:r>
            <a:r>
              <a:rPr lang="ja-JP" altLang="en-US" u="sng" dirty="0"/>
              <a:t>する</a:t>
            </a:r>
            <a:r>
              <a:rPr lang="zh-CN" altLang="en-US" u="sng" dirty="0"/>
              <a:t>制限</a:t>
            </a:r>
            <a:r>
              <a:rPr lang="ja-JP" altLang="en-US" u="sng" dirty="0"/>
              <a:t>を</a:t>
            </a:r>
            <a:r>
              <a:rPr lang="zh-CN" altLang="en-US" u="sng" dirty="0"/>
              <a:t>緩和</a:t>
            </a:r>
            <a:r>
              <a:rPr lang="ja-JP" altLang="en-US" dirty="0"/>
              <a:t>。</a:t>
            </a:r>
            <a:endParaRPr lang="en-US" altLang="ja-JP" dirty="0"/>
          </a:p>
          <a:p>
            <a:pPr marL="0" indent="0">
              <a:buNone/>
            </a:pPr>
            <a:r>
              <a:rPr lang="en-US" altLang="ja-JP" dirty="0">
                <a:sym typeface="Wingdings" pitchFamily="2" charset="2"/>
              </a:rPr>
              <a:t></a:t>
            </a:r>
            <a:r>
              <a:rPr lang="zh-CN" altLang="en-US" i="1" dirty="0"/>
              <a:t>外国資本</a:t>
            </a:r>
            <a:r>
              <a:rPr lang="ja-JP" altLang="en-US" i="1" dirty="0"/>
              <a:t>が</a:t>
            </a:r>
            <a:r>
              <a:rPr lang="zh-CN" altLang="en-US" i="1" dirty="0"/>
              <a:t>急激</a:t>
            </a:r>
            <a:r>
              <a:rPr lang="ja-JP" altLang="en-US" i="1" dirty="0"/>
              <a:t>に</a:t>
            </a:r>
            <a:r>
              <a:rPr lang="zh-CN" altLang="en-US" i="1" dirty="0"/>
              <a:t>流入</a:t>
            </a:r>
            <a:r>
              <a:rPr lang="ja-JP" altLang="en-US" dirty="0"/>
              <a:t>。</a:t>
            </a:r>
            <a:endParaRPr lang="en-US" altLang="ja-JP" dirty="0"/>
          </a:p>
          <a:p>
            <a:r>
              <a:rPr lang="zh-CN" altLang="en-US" dirty="0"/>
              <a:t>製造業</a:t>
            </a:r>
            <a:r>
              <a:rPr lang="ja-JP" altLang="en-US" dirty="0"/>
              <a:t>への</a:t>
            </a:r>
            <a:r>
              <a:rPr lang="zh-CN" altLang="en-US" dirty="0"/>
              <a:t>外国直接投資</a:t>
            </a:r>
            <a:r>
              <a:rPr lang="ja-JP" altLang="en-US" dirty="0"/>
              <a:t>の</a:t>
            </a:r>
            <a:r>
              <a:rPr lang="zh-CN" altLang="en-US" dirty="0"/>
              <a:t>大部分</a:t>
            </a:r>
            <a:r>
              <a:rPr lang="ja-JP" altLang="en-US" dirty="0"/>
              <a:t>は，メキシコと</a:t>
            </a:r>
            <a:r>
              <a:rPr lang="zh-CN" altLang="en-US" dirty="0"/>
              <a:t>米国</a:t>
            </a:r>
            <a:r>
              <a:rPr lang="ja-JP" altLang="en-US" dirty="0"/>
              <a:t>の</a:t>
            </a:r>
            <a:r>
              <a:rPr lang="zh-CN" altLang="en-US" dirty="0"/>
              <a:t>国境地帯</a:t>
            </a:r>
            <a:r>
              <a:rPr lang="ja-JP" altLang="en-US" dirty="0"/>
              <a:t>に</a:t>
            </a:r>
            <a:r>
              <a:rPr lang="zh-CN" altLang="en-US" dirty="0"/>
              <a:t>集中</a:t>
            </a:r>
            <a:r>
              <a:rPr lang="ja-JP" altLang="en-US" dirty="0"/>
              <a:t>する</a:t>
            </a:r>
            <a:r>
              <a:rPr lang="ja-JP" altLang="en-US" dirty="0">
                <a:solidFill>
                  <a:srgbClr val="0432FF"/>
                </a:solidFill>
              </a:rPr>
              <a:t>マキラドーラ</a:t>
            </a:r>
            <a:r>
              <a:rPr lang="ja-JP" altLang="en-US" dirty="0"/>
              <a:t>と</a:t>
            </a:r>
            <a:r>
              <a:rPr lang="zh-CN" altLang="en-US" dirty="0"/>
              <a:t>呼</a:t>
            </a:r>
            <a:r>
              <a:rPr lang="ja-JP" altLang="en-US" dirty="0"/>
              <a:t>ばれる</a:t>
            </a:r>
            <a:r>
              <a:rPr lang="zh-CN" altLang="en-US" dirty="0"/>
              <a:t>外資系組立工場</a:t>
            </a:r>
            <a:r>
              <a:rPr lang="ja-JP" altLang="en-US" dirty="0"/>
              <a:t>の</a:t>
            </a:r>
            <a:r>
              <a:rPr lang="zh-CN" altLang="en-US" dirty="0"/>
              <a:t>設立</a:t>
            </a:r>
            <a:r>
              <a:rPr lang="ja-JP" altLang="en-US" dirty="0"/>
              <a:t>に</a:t>
            </a:r>
            <a:r>
              <a:rPr lang="zh-CN" altLang="en-US" dirty="0"/>
              <a:t>投</a:t>
            </a:r>
            <a:r>
              <a:rPr lang="ja-JP" altLang="en-US" dirty="0"/>
              <a:t>じられた。</a:t>
            </a:r>
            <a:endParaRPr lang="en-US" altLang="ja-JP" dirty="0"/>
          </a:p>
          <a:p>
            <a:r>
              <a:rPr lang="ja-JP" altLang="en-US" dirty="0"/>
              <a:t>マキラドーラは</a:t>
            </a:r>
            <a:r>
              <a:rPr lang="zh-CN" altLang="en-US" dirty="0">
                <a:solidFill>
                  <a:srgbClr val="0432FF"/>
                </a:solidFill>
              </a:rPr>
              <a:t>中間投入物</a:t>
            </a:r>
            <a:r>
              <a:rPr lang="ja-JP" altLang="en-US" dirty="0"/>
              <a:t>の</a:t>
            </a:r>
            <a:r>
              <a:rPr lang="zh-CN" altLang="en-US" dirty="0"/>
              <a:t>大部分</a:t>
            </a:r>
            <a:r>
              <a:rPr lang="ja-JP" altLang="en-US" dirty="0"/>
              <a:t>をアメリカをはじめとする</a:t>
            </a:r>
            <a:r>
              <a:rPr lang="zh-CN" altLang="en-US" dirty="0"/>
              <a:t>海外</a:t>
            </a:r>
            <a:r>
              <a:rPr lang="ja-JP" altLang="en-US" dirty="0"/>
              <a:t>から</a:t>
            </a:r>
            <a:r>
              <a:rPr lang="zh-CN" altLang="en-US" dirty="0"/>
              <a:t>輸入</a:t>
            </a:r>
            <a:r>
              <a:rPr lang="ja-JP" altLang="en-US" dirty="0"/>
              <a:t>し，</a:t>
            </a:r>
            <a:r>
              <a:rPr lang="zh-CN" altLang="en-US" dirty="0">
                <a:solidFill>
                  <a:srgbClr val="0432FF"/>
                </a:solidFill>
              </a:rPr>
              <a:t>生産物</a:t>
            </a:r>
            <a:r>
              <a:rPr lang="ja-JP" altLang="en-US" dirty="0"/>
              <a:t>のほとんどをアメリカに</a:t>
            </a:r>
            <a:r>
              <a:rPr lang="zh-CN" altLang="en-US" dirty="0"/>
              <a:t>輸出</a:t>
            </a:r>
            <a:r>
              <a:rPr lang="ja-JP" altLang="en-US" dirty="0"/>
              <a:t>。</a:t>
            </a:r>
            <a:endParaRPr lang="en-US" altLang="ja-JP" dirty="0"/>
          </a:p>
          <a:p>
            <a:r>
              <a:rPr lang="zh-CN" altLang="en-US" dirty="0"/>
              <a:t>急激</a:t>
            </a:r>
            <a:r>
              <a:rPr lang="ja-JP" altLang="en-US" dirty="0"/>
              <a:t>な</a:t>
            </a:r>
            <a:r>
              <a:rPr lang="zh-CN" altLang="en-US" dirty="0"/>
              <a:t>外資規制緩和</a:t>
            </a:r>
            <a:r>
              <a:rPr lang="ja-JP" altLang="en-US" dirty="0"/>
              <a:t>と</a:t>
            </a:r>
            <a:r>
              <a:rPr lang="zh-CN" altLang="en-US" dirty="0"/>
              <a:t>国境地帯</a:t>
            </a:r>
            <a:r>
              <a:rPr lang="ja-JP" altLang="en-US" dirty="0"/>
              <a:t>への</a:t>
            </a:r>
            <a:r>
              <a:rPr lang="en-US" dirty="0"/>
              <a:t>FDI</a:t>
            </a:r>
            <a:r>
              <a:rPr lang="ja-JP" altLang="en-US" dirty="0"/>
              <a:t>の</a:t>
            </a:r>
            <a:r>
              <a:rPr lang="zh-CN" altLang="en-US" dirty="0"/>
              <a:t>集中</a:t>
            </a:r>
            <a:r>
              <a:rPr lang="ja-JP" altLang="en-US" dirty="0"/>
              <a:t>は</a:t>
            </a:r>
            <a:r>
              <a:rPr lang="zh-CN" altLang="en-US" dirty="0"/>
              <a:t>一種</a:t>
            </a:r>
            <a:r>
              <a:rPr lang="ja-JP" altLang="en-US" dirty="0"/>
              <a:t>の</a:t>
            </a:r>
            <a:r>
              <a:rPr lang="zh-CN" altLang="en-US" dirty="0"/>
              <a:t>自然実験</a:t>
            </a:r>
            <a:r>
              <a:rPr lang="ja-JP" altLang="en-US" dirty="0"/>
              <a:t>。</a:t>
            </a:r>
            <a:endParaRPr lang="en-US" altLang="ja-JP" dirty="0"/>
          </a:p>
          <a:p>
            <a:r>
              <a:rPr lang="ja-JP" altLang="en-US" dirty="0"/>
              <a:t>こうした</a:t>
            </a:r>
            <a:r>
              <a:rPr lang="zh-CN" altLang="en-US" dirty="0"/>
              <a:t>中，</a:t>
            </a:r>
            <a:r>
              <a:rPr lang="ja-JP" altLang="en-US" dirty="0"/>
              <a:t>メキシコにおいても</a:t>
            </a:r>
            <a:r>
              <a:rPr lang="en-US" altLang="ja-JP" dirty="0"/>
              <a:t>1985</a:t>
            </a:r>
            <a:r>
              <a:rPr lang="zh-CN" altLang="en-US" dirty="0"/>
              <a:t>年以降，</a:t>
            </a:r>
            <a:r>
              <a:rPr lang="zh-CN" altLang="en-US" dirty="0">
                <a:highlight>
                  <a:srgbClr val="FFFF00"/>
                </a:highlight>
              </a:rPr>
              <a:t>大卒労働者（高技能労働者）</a:t>
            </a:r>
            <a:r>
              <a:rPr lang="ja-JP" altLang="en-US" dirty="0"/>
              <a:t>の</a:t>
            </a:r>
            <a:r>
              <a:rPr lang="zh-CN" altLang="en-US" dirty="0"/>
              <a:t>賃金</a:t>
            </a:r>
            <a:r>
              <a:rPr lang="ja-JP" altLang="en-US" dirty="0"/>
              <a:t>は</a:t>
            </a:r>
            <a:r>
              <a:rPr lang="zh-CN" altLang="en-US" dirty="0"/>
              <a:t>高卒労働者（低技能労働者）</a:t>
            </a:r>
            <a:r>
              <a:rPr lang="ja-JP" altLang="en-US" dirty="0"/>
              <a:t>の</a:t>
            </a:r>
            <a:r>
              <a:rPr lang="zh-CN" altLang="en-US" dirty="0"/>
              <a:t>賃金</a:t>
            </a:r>
            <a:r>
              <a:rPr lang="ja-JP" altLang="en-US" dirty="0"/>
              <a:t>に</a:t>
            </a:r>
            <a:r>
              <a:rPr lang="zh-CN" altLang="en-US" dirty="0"/>
              <a:t>比</a:t>
            </a:r>
            <a:r>
              <a:rPr lang="ja-JP" altLang="en-US" dirty="0"/>
              <a:t>べて</a:t>
            </a:r>
            <a:r>
              <a:rPr lang="zh-CN" altLang="en-US" dirty="0"/>
              <a:t>劇的</a:t>
            </a:r>
            <a:r>
              <a:rPr lang="ja-JP" altLang="en-US" dirty="0"/>
              <a:t>に</a:t>
            </a:r>
            <a:r>
              <a:rPr lang="zh-CN" altLang="en-US" dirty="0"/>
              <a:t>上昇</a:t>
            </a:r>
            <a:r>
              <a:rPr lang="ja-JP" altLang="en-US" dirty="0"/>
              <a:t>。</a:t>
            </a:r>
            <a:endParaRPr lang="en-JP" dirty="0"/>
          </a:p>
        </p:txBody>
      </p:sp>
      <p:sp>
        <p:nvSpPr>
          <p:cNvPr id="4" name="Slide Number Placeholder 3">
            <a:extLst>
              <a:ext uri="{FF2B5EF4-FFF2-40B4-BE49-F238E27FC236}">
                <a16:creationId xmlns:a16="http://schemas.microsoft.com/office/drawing/2014/main" id="{84E834D4-B153-9153-6698-ACB3D6A2BDA1}"/>
              </a:ext>
            </a:extLst>
          </p:cNvPr>
          <p:cNvSpPr>
            <a:spLocks noGrp="1"/>
          </p:cNvSpPr>
          <p:nvPr>
            <p:ph type="sldNum" sz="quarter" idx="12"/>
          </p:nvPr>
        </p:nvSpPr>
        <p:spPr/>
        <p:txBody>
          <a:bodyPr/>
          <a:lstStyle/>
          <a:p>
            <a:fld id="{A0B73B5B-4D98-3640-AE9D-0B488B8E4F8B}" type="slidenum">
              <a:rPr lang="en-JP" smtClean="0"/>
              <a:t>15</a:t>
            </a:fld>
            <a:endParaRPr lang="en-JP"/>
          </a:p>
        </p:txBody>
      </p:sp>
    </p:spTree>
    <p:extLst>
      <p:ext uri="{BB962C8B-B14F-4D97-AF65-F5344CB8AC3E}">
        <p14:creationId xmlns:p14="http://schemas.microsoft.com/office/powerpoint/2010/main" val="1899202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B1C05D-2B7F-E991-EF61-10DB768228A8}"/>
              </a:ext>
            </a:extLst>
          </p:cNvPr>
          <p:cNvSpPr>
            <a:spLocks noGrp="1"/>
          </p:cNvSpPr>
          <p:nvPr>
            <p:ph type="sldNum" sz="quarter" idx="12"/>
          </p:nvPr>
        </p:nvSpPr>
        <p:spPr/>
        <p:txBody>
          <a:bodyPr/>
          <a:lstStyle/>
          <a:p>
            <a:fld id="{A0B73B5B-4D98-3640-AE9D-0B488B8E4F8B}" type="slidenum">
              <a:rPr lang="en-JP" smtClean="0"/>
              <a:t>16</a:t>
            </a:fld>
            <a:endParaRPr lang="en-JP"/>
          </a:p>
        </p:txBody>
      </p:sp>
      <p:pic>
        <p:nvPicPr>
          <p:cNvPr id="4" name="Picture 3" descr="Diagram&#10;&#10;Description automatically generated">
            <a:extLst>
              <a:ext uri="{FF2B5EF4-FFF2-40B4-BE49-F238E27FC236}">
                <a16:creationId xmlns:a16="http://schemas.microsoft.com/office/drawing/2014/main" id="{A7CFED0F-CBD2-4067-ED62-21E60399CC23}"/>
              </a:ext>
            </a:extLst>
          </p:cNvPr>
          <p:cNvPicPr>
            <a:picLocks noChangeAspect="1"/>
          </p:cNvPicPr>
          <p:nvPr/>
        </p:nvPicPr>
        <p:blipFill>
          <a:blip r:embed="rId2"/>
          <a:stretch>
            <a:fillRect/>
          </a:stretch>
        </p:blipFill>
        <p:spPr>
          <a:xfrm>
            <a:off x="138793" y="136525"/>
            <a:ext cx="9036709" cy="5131254"/>
          </a:xfrm>
          <a:prstGeom prst="rect">
            <a:avLst/>
          </a:prstGeom>
        </p:spPr>
      </p:pic>
      <p:sp>
        <p:nvSpPr>
          <p:cNvPr id="5" name="TextBox 4">
            <a:extLst>
              <a:ext uri="{FF2B5EF4-FFF2-40B4-BE49-F238E27FC236}">
                <a16:creationId xmlns:a16="http://schemas.microsoft.com/office/drawing/2014/main" id="{2FC4A87E-1F04-DA73-DFDC-11EB62011F4E}"/>
              </a:ext>
            </a:extLst>
          </p:cNvPr>
          <p:cNvSpPr txBox="1"/>
          <p:nvPr/>
        </p:nvSpPr>
        <p:spPr>
          <a:xfrm>
            <a:off x="138793" y="5244147"/>
            <a:ext cx="10519682" cy="1200329"/>
          </a:xfrm>
          <a:prstGeom prst="rect">
            <a:avLst/>
          </a:prstGeom>
          <a:noFill/>
        </p:spPr>
        <p:txBody>
          <a:bodyPr wrap="square">
            <a:spAutoFit/>
          </a:bodyPr>
          <a:lstStyle/>
          <a:p>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アメリカの企業は</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アメリカにおいては高卒労働集約的（低技能労働集約的）な仕事をメキシコに生産移転する。一方</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生産移転された仕事は</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メキシコにとっては</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在来の仕事に比べれば</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大卒労働集約的（知識労働集約的）である。結果として</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アメリカのみならずメキシコでも大卒労働者（高技能労働者）への相対的な需要が増加し</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大卒労働者の相対的な賃金が上昇する。そのため</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賃金格差が両国で拡大する。</a:t>
            </a:r>
            <a:r>
              <a:rPr lang="en-JP" dirty="0">
                <a:effectLst/>
                <a:latin typeface="MS PGothic" panose="020B0600070205080204" pitchFamily="34" charset="-128"/>
                <a:ea typeface="MS PGothic" panose="020B0600070205080204" pitchFamily="34" charset="-128"/>
              </a:rPr>
              <a:t> </a:t>
            </a:r>
            <a:endParaRPr lang="en-JP" dirty="0">
              <a:latin typeface="MS PGothic" panose="020B0600070205080204" pitchFamily="34" charset="-128"/>
              <a:ea typeface="MS PGothic" panose="020B0600070205080204" pitchFamily="34" charset="-128"/>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0271404-648C-6E07-A2ED-24CFF739F13A}"/>
                  </a:ext>
                </a:extLst>
              </p14:cNvPr>
              <p14:cNvContentPartPr/>
              <p14:nvPr/>
            </p14:nvContentPartPr>
            <p14:xfrm>
              <a:off x="2479882" y="1814107"/>
              <a:ext cx="644400" cy="360"/>
            </p14:xfrm>
          </p:contentPart>
        </mc:Choice>
        <mc:Fallback xmlns="">
          <p:pic>
            <p:nvPicPr>
              <p:cNvPr id="3" name="Ink 2">
                <a:extLst>
                  <a:ext uri="{FF2B5EF4-FFF2-40B4-BE49-F238E27FC236}">
                    <a16:creationId xmlns:a16="http://schemas.microsoft.com/office/drawing/2014/main" id="{40271404-648C-6E07-A2ED-24CFF739F13A}"/>
                  </a:ext>
                </a:extLst>
              </p:cNvPr>
              <p:cNvPicPr/>
              <p:nvPr/>
            </p:nvPicPr>
            <p:blipFill>
              <a:blip r:embed="rId4"/>
              <a:stretch>
                <a:fillRect/>
              </a:stretch>
            </p:blipFill>
            <p:spPr>
              <a:xfrm>
                <a:off x="2443882" y="1742107"/>
                <a:ext cx="7160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CC9266D-BB74-4C63-9465-B15E24C6E0DA}"/>
                  </a:ext>
                </a:extLst>
              </p14:cNvPr>
              <p14:cNvContentPartPr/>
              <p14:nvPr/>
            </p14:nvContentPartPr>
            <p14:xfrm>
              <a:off x="6795202" y="1807627"/>
              <a:ext cx="563040" cy="61200"/>
            </p14:xfrm>
          </p:contentPart>
        </mc:Choice>
        <mc:Fallback xmlns="">
          <p:pic>
            <p:nvPicPr>
              <p:cNvPr id="6" name="Ink 5">
                <a:extLst>
                  <a:ext uri="{FF2B5EF4-FFF2-40B4-BE49-F238E27FC236}">
                    <a16:creationId xmlns:a16="http://schemas.microsoft.com/office/drawing/2014/main" id="{DCC9266D-BB74-4C63-9465-B15E24C6E0DA}"/>
                  </a:ext>
                </a:extLst>
              </p:cNvPr>
              <p:cNvPicPr/>
              <p:nvPr/>
            </p:nvPicPr>
            <p:blipFill>
              <a:blip r:embed="rId6"/>
              <a:stretch>
                <a:fillRect/>
              </a:stretch>
            </p:blipFill>
            <p:spPr>
              <a:xfrm>
                <a:off x="6759202" y="1735627"/>
                <a:ext cx="6346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1A911CD-75DC-87AA-FC0F-0927440D79EB}"/>
                  </a:ext>
                </a:extLst>
              </p14:cNvPr>
              <p14:cNvContentPartPr/>
              <p14:nvPr/>
            </p14:nvContentPartPr>
            <p14:xfrm>
              <a:off x="1495642" y="3102907"/>
              <a:ext cx="1176120" cy="53640"/>
            </p14:xfrm>
          </p:contentPart>
        </mc:Choice>
        <mc:Fallback xmlns="">
          <p:pic>
            <p:nvPicPr>
              <p:cNvPr id="7" name="Ink 6">
                <a:extLst>
                  <a:ext uri="{FF2B5EF4-FFF2-40B4-BE49-F238E27FC236}">
                    <a16:creationId xmlns:a16="http://schemas.microsoft.com/office/drawing/2014/main" id="{B1A911CD-75DC-87AA-FC0F-0927440D79EB}"/>
                  </a:ext>
                </a:extLst>
              </p:cNvPr>
              <p:cNvPicPr/>
              <p:nvPr/>
            </p:nvPicPr>
            <p:blipFill>
              <a:blip r:embed="rId8"/>
              <a:stretch>
                <a:fillRect/>
              </a:stretch>
            </p:blipFill>
            <p:spPr>
              <a:xfrm>
                <a:off x="1460002" y="3030907"/>
                <a:ext cx="12477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AFAEA1B4-54C4-484E-4DFA-1C339FFDA06F}"/>
                  </a:ext>
                </a:extLst>
              </p14:cNvPr>
              <p14:cNvContentPartPr/>
              <p14:nvPr/>
            </p14:nvContentPartPr>
            <p14:xfrm>
              <a:off x="5831122" y="3116587"/>
              <a:ext cx="1076760" cy="24840"/>
            </p14:xfrm>
          </p:contentPart>
        </mc:Choice>
        <mc:Fallback xmlns="">
          <p:pic>
            <p:nvPicPr>
              <p:cNvPr id="8" name="Ink 7">
                <a:extLst>
                  <a:ext uri="{FF2B5EF4-FFF2-40B4-BE49-F238E27FC236}">
                    <a16:creationId xmlns:a16="http://schemas.microsoft.com/office/drawing/2014/main" id="{AFAEA1B4-54C4-484E-4DFA-1C339FFDA06F}"/>
                  </a:ext>
                </a:extLst>
              </p:cNvPr>
              <p:cNvPicPr/>
              <p:nvPr/>
            </p:nvPicPr>
            <p:blipFill>
              <a:blip r:embed="rId10"/>
              <a:stretch>
                <a:fillRect/>
              </a:stretch>
            </p:blipFill>
            <p:spPr>
              <a:xfrm>
                <a:off x="5795122" y="3044947"/>
                <a:ext cx="114840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D6921596-056A-D74E-45A3-6563B464093F}"/>
                  </a:ext>
                </a:extLst>
              </p14:cNvPr>
              <p14:cNvContentPartPr/>
              <p14:nvPr/>
            </p14:nvContentPartPr>
            <p14:xfrm>
              <a:off x="2438842" y="4441387"/>
              <a:ext cx="784800" cy="360"/>
            </p14:xfrm>
          </p:contentPart>
        </mc:Choice>
        <mc:Fallback xmlns="">
          <p:pic>
            <p:nvPicPr>
              <p:cNvPr id="9" name="Ink 8">
                <a:extLst>
                  <a:ext uri="{FF2B5EF4-FFF2-40B4-BE49-F238E27FC236}">
                    <a16:creationId xmlns:a16="http://schemas.microsoft.com/office/drawing/2014/main" id="{D6921596-056A-D74E-45A3-6563B464093F}"/>
                  </a:ext>
                </a:extLst>
              </p:cNvPr>
              <p:cNvPicPr/>
              <p:nvPr/>
            </p:nvPicPr>
            <p:blipFill>
              <a:blip r:embed="rId12"/>
              <a:stretch>
                <a:fillRect/>
              </a:stretch>
            </p:blipFill>
            <p:spPr>
              <a:xfrm>
                <a:off x="2402842" y="4369387"/>
                <a:ext cx="8564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23737662-FA54-8196-AEDE-B3E8DB401E0F}"/>
                  </a:ext>
                </a:extLst>
              </p14:cNvPr>
              <p14:cNvContentPartPr/>
              <p14:nvPr/>
            </p14:nvContentPartPr>
            <p14:xfrm>
              <a:off x="6786562" y="4512667"/>
              <a:ext cx="812160" cy="360"/>
            </p14:xfrm>
          </p:contentPart>
        </mc:Choice>
        <mc:Fallback xmlns="">
          <p:pic>
            <p:nvPicPr>
              <p:cNvPr id="10" name="Ink 9">
                <a:extLst>
                  <a:ext uri="{FF2B5EF4-FFF2-40B4-BE49-F238E27FC236}">
                    <a16:creationId xmlns:a16="http://schemas.microsoft.com/office/drawing/2014/main" id="{23737662-FA54-8196-AEDE-B3E8DB401E0F}"/>
                  </a:ext>
                </a:extLst>
              </p:cNvPr>
              <p:cNvPicPr/>
              <p:nvPr/>
            </p:nvPicPr>
            <p:blipFill>
              <a:blip r:embed="rId14"/>
              <a:stretch>
                <a:fillRect/>
              </a:stretch>
            </p:blipFill>
            <p:spPr>
              <a:xfrm>
                <a:off x="6750562" y="4440667"/>
                <a:ext cx="8838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F23B6F3C-8CBD-49EA-BAED-EDFB57FC2EE3}"/>
                  </a:ext>
                </a:extLst>
              </p14:cNvPr>
              <p14:cNvContentPartPr/>
              <p14:nvPr/>
            </p14:nvContentPartPr>
            <p14:xfrm>
              <a:off x="300442" y="1953067"/>
              <a:ext cx="817920" cy="7920"/>
            </p14:xfrm>
          </p:contentPart>
        </mc:Choice>
        <mc:Fallback xmlns="">
          <p:pic>
            <p:nvPicPr>
              <p:cNvPr id="11" name="Ink 10">
                <a:extLst>
                  <a:ext uri="{FF2B5EF4-FFF2-40B4-BE49-F238E27FC236}">
                    <a16:creationId xmlns:a16="http://schemas.microsoft.com/office/drawing/2014/main" id="{F23B6F3C-8CBD-49EA-BAED-EDFB57FC2EE3}"/>
                  </a:ext>
                </a:extLst>
              </p:cNvPr>
              <p:cNvPicPr/>
              <p:nvPr/>
            </p:nvPicPr>
            <p:blipFill>
              <a:blip r:embed="rId16"/>
              <a:stretch>
                <a:fillRect/>
              </a:stretch>
            </p:blipFill>
            <p:spPr>
              <a:xfrm>
                <a:off x="264802" y="1881067"/>
                <a:ext cx="8895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4A4CF199-BD80-E5E1-2194-59671F3F39B6}"/>
                  </a:ext>
                </a:extLst>
              </p14:cNvPr>
              <p14:cNvContentPartPr/>
              <p14:nvPr/>
            </p14:nvContentPartPr>
            <p14:xfrm>
              <a:off x="561082" y="1623307"/>
              <a:ext cx="589320" cy="787680"/>
            </p14:xfrm>
          </p:contentPart>
        </mc:Choice>
        <mc:Fallback xmlns="">
          <p:pic>
            <p:nvPicPr>
              <p:cNvPr id="12" name="Ink 11">
                <a:extLst>
                  <a:ext uri="{FF2B5EF4-FFF2-40B4-BE49-F238E27FC236}">
                    <a16:creationId xmlns:a16="http://schemas.microsoft.com/office/drawing/2014/main" id="{4A4CF199-BD80-E5E1-2194-59671F3F39B6}"/>
                  </a:ext>
                </a:extLst>
              </p:cNvPr>
              <p:cNvPicPr/>
              <p:nvPr/>
            </p:nvPicPr>
            <p:blipFill>
              <a:blip r:embed="rId18"/>
              <a:stretch>
                <a:fillRect/>
              </a:stretch>
            </p:blipFill>
            <p:spPr>
              <a:xfrm>
                <a:off x="525442" y="1551307"/>
                <a:ext cx="660960" cy="931320"/>
              </a:xfrm>
              <a:prstGeom prst="rect">
                <a:avLst/>
              </a:prstGeom>
            </p:spPr>
          </p:pic>
        </mc:Fallback>
      </mc:AlternateContent>
    </p:spTree>
    <p:extLst>
      <p:ext uri="{BB962C8B-B14F-4D97-AF65-F5344CB8AC3E}">
        <p14:creationId xmlns:p14="http://schemas.microsoft.com/office/powerpoint/2010/main" val="56736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81672A-73E0-8A6B-D5E3-17D24F26D715}"/>
              </a:ext>
            </a:extLst>
          </p:cNvPr>
          <p:cNvSpPr>
            <a:spLocks noGrp="1"/>
          </p:cNvSpPr>
          <p:nvPr>
            <p:ph type="title"/>
          </p:nvPr>
        </p:nvSpPr>
        <p:spPr/>
        <p:txBody>
          <a:bodyPr/>
          <a:lstStyle/>
          <a:p>
            <a:r>
              <a:rPr lang="ja-JP" altLang="en-US"/>
              <a:t>グロスマン</a:t>
            </a:r>
            <a:r>
              <a:rPr lang="en-US" altLang="ja-JP" dirty="0"/>
              <a:t>=</a:t>
            </a:r>
            <a:r>
              <a:rPr lang="ja-JP" altLang="en-US"/>
              <a:t>ロシ</a:t>
            </a:r>
            <a:r>
              <a:rPr lang="en-US" altLang="ja-JP" dirty="0"/>
              <a:t>-</a:t>
            </a:r>
            <a:r>
              <a:rPr lang="ja-JP" altLang="en-US"/>
              <a:t>ハンスバーグ・モデル</a:t>
            </a:r>
            <a:endParaRPr lang="en-JP" dirty="0"/>
          </a:p>
        </p:txBody>
      </p:sp>
      <p:sp>
        <p:nvSpPr>
          <p:cNvPr id="4" name="Content Placeholder 3">
            <a:extLst>
              <a:ext uri="{FF2B5EF4-FFF2-40B4-BE49-F238E27FC236}">
                <a16:creationId xmlns:a16="http://schemas.microsoft.com/office/drawing/2014/main" id="{6468286D-63C8-E299-E87E-E0FB86FF2847}"/>
              </a:ext>
            </a:extLst>
          </p:cNvPr>
          <p:cNvSpPr>
            <a:spLocks noGrp="1"/>
          </p:cNvSpPr>
          <p:nvPr>
            <p:ph idx="1"/>
          </p:nvPr>
        </p:nvSpPr>
        <p:spPr/>
        <p:txBody>
          <a:bodyPr/>
          <a:lstStyle/>
          <a:p>
            <a:r>
              <a:rPr lang="zh-CN" altLang="en-US" dirty="0"/>
              <a:t>現代</a:t>
            </a:r>
            <a:r>
              <a:rPr lang="ja-JP" altLang="en-US" dirty="0"/>
              <a:t>の</a:t>
            </a:r>
            <a:r>
              <a:rPr lang="zh-CN" altLang="en-US" dirty="0"/>
              <a:t>貿易</a:t>
            </a:r>
            <a:r>
              <a:rPr lang="ja-JP" altLang="en-US" dirty="0"/>
              <a:t>は，</a:t>
            </a:r>
            <a:r>
              <a:rPr lang="zh-CN" altLang="en-US" dirty="0">
                <a:solidFill>
                  <a:srgbClr val="0432FF"/>
                </a:solidFill>
              </a:rPr>
              <a:t>財</a:t>
            </a:r>
            <a:r>
              <a:rPr lang="ja-JP" altLang="en-US" dirty="0">
                <a:solidFill>
                  <a:srgbClr val="0432FF"/>
                </a:solidFill>
              </a:rPr>
              <a:t>の</a:t>
            </a:r>
            <a:r>
              <a:rPr lang="zh-CN" altLang="en-US" dirty="0">
                <a:solidFill>
                  <a:srgbClr val="0432FF"/>
                </a:solidFill>
              </a:rPr>
              <a:t>貿易</a:t>
            </a:r>
            <a:r>
              <a:rPr lang="ja-JP" altLang="en-US" dirty="0"/>
              <a:t>から</a:t>
            </a:r>
            <a:r>
              <a:rPr lang="zh-CN" altLang="en-US" dirty="0">
                <a:solidFill>
                  <a:srgbClr val="0432FF"/>
                </a:solidFill>
              </a:rPr>
              <a:t>業務（</a:t>
            </a:r>
            <a:r>
              <a:rPr lang="ja-JP" altLang="en-US" dirty="0">
                <a:solidFill>
                  <a:srgbClr val="0432FF"/>
                </a:solidFill>
              </a:rPr>
              <a:t>タスク）の</a:t>
            </a:r>
            <a:r>
              <a:rPr lang="zh-CN" altLang="en-US" dirty="0">
                <a:solidFill>
                  <a:srgbClr val="0432FF"/>
                </a:solidFill>
              </a:rPr>
              <a:t>貿易</a:t>
            </a:r>
            <a:r>
              <a:rPr lang="ja-JP" altLang="en-US" dirty="0"/>
              <a:t>へと</a:t>
            </a:r>
            <a:r>
              <a:rPr lang="zh-CN" altLang="en-US" dirty="0"/>
              <a:t>変質。</a:t>
            </a:r>
            <a:endParaRPr lang="en-US" altLang="ja-JP" dirty="0"/>
          </a:p>
          <a:p>
            <a:r>
              <a:rPr lang="zh-CN" altLang="en-US" u="sng" dirty="0"/>
              <a:t>設計・企画工程</a:t>
            </a:r>
            <a:r>
              <a:rPr lang="ja-JP" altLang="en-US" dirty="0"/>
              <a:t>は</a:t>
            </a:r>
            <a:r>
              <a:rPr lang="ja-JP" altLang="en-US" dirty="0">
                <a:highlight>
                  <a:srgbClr val="FFFF00"/>
                </a:highlight>
              </a:rPr>
              <a:t>アメリカ</a:t>
            </a:r>
            <a:r>
              <a:rPr lang="ja-JP" altLang="en-US" dirty="0"/>
              <a:t>で</a:t>
            </a:r>
            <a:r>
              <a:rPr lang="zh-CN" altLang="en-US" dirty="0"/>
              <a:t>行</a:t>
            </a:r>
            <a:r>
              <a:rPr lang="ja-JP" altLang="en-US" dirty="0"/>
              <a:t>い，</a:t>
            </a:r>
            <a:r>
              <a:rPr lang="zh-CN" altLang="en-US" u="sng" dirty="0"/>
              <a:t>製造工程</a:t>
            </a:r>
            <a:r>
              <a:rPr lang="ja-JP" altLang="en-US" dirty="0"/>
              <a:t>は</a:t>
            </a:r>
            <a:r>
              <a:rPr lang="zh-CN" altLang="en-US" dirty="0">
                <a:highlight>
                  <a:srgbClr val="FF0000"/>
                </a:highlight>
              </a:rPr>
              <a:t>中国</a:t>
            </a:r>
            <a:r>
              <a:rPr lang="ja-JP" altLang="en-US" dirty="0"/>
              <a:t>で</a:t>
            </a:r>
            <a:r>
              <a:rPr lang="zh-CN" altLang="en-US" dirty="0"/>
              <a:t>行</a:t>
            </a:r>
            <a:r>
              <a:rPr lang="ja-JP" altLang="en-US" dirty="0"/>
              <a:t>うといった</a:t>
            </a:r>
            <a:r>
              <a:rPr lang="zh-CN" altLang="en-US" dirty="0"/>
              <a:t>生産工程</a:t>
            </a:r>
            <a:r>
              <a:rPr lang="ja-JP" altLang="en-US" dirty="0"/>
              <a:t>レベルでの</a:t>
            </a:r>
            <a:r>
              <a:rPr lang="zh-CN" altLang="en-US" dirty="0"/>
              <a:t>国際分業</a:t>
            </a:r>
            <a:r>
              <a:rPr lang="ja-JP" altLang="en-US" dirty="0"/>
              <a:t>が</a:t>
            </a:r>
            <a:r>
              <a:rPr lang="zh-CN" altLang="en-US" dirty="0"/>
              <a:t>進展</a:t>
            </a:r>
            <a:r>
              <a:rPr lang="ja-JP" altLang="en-US" dirty="0"/>
              <a:t>。</a:t>
            </a:r>
            <a:endParaRPr lang="en-US" altLang="ja-JP" dirty="0"/>
          </a:p>
          <a:p>
            <a:r>
              <a:rPr lang="zh-CN" altLang="en-US" dirty="0">
                <a:solidFill>
                  <a:srgbClr val="0432FF"/>
                </a:solidFill>
              </a:rPr>
              <a:t>海外生産（</a:t>
            </a:r>
            <a:r>
              <a:rPr lang="en-US" dirty="0">
                <a:solidFill>
                  <a:srgbClr val="0432FF"/>
                </a:solidFill>
              </a:rPr>
              <a:t>offshoring）</a:t>
            </a:r>
            <a:r>
              <a:rPr lang="ja-JP" altLang="en-US" dirty="0"/>
              <a:t>についての</a:t>
            </a:r>
            <a:r>
              <a:rPr lang="zh-CN" altLang="en-US" dirty="0"/>
              <a:t>影響力</a:t>
            </a:r>
            <a:r>
              <a:rPr lang="ja-JP" altLang="en-US" dirty="0"/>
              <a:t>ある</a:t>
            </a:r>
            <a:r>
              <a:rPr lang="zh-CN" altLang="en-US" dirty="0"/>
              <a:t>理論（</a:t>
            </a:r>
            <a:r>
              <a:rPr lang="en-US" dirty="0"/>
              <a:t>Grossman and Rossi-</a:t>
            </a:r>
            <a:r>
              <a:rPr lang="en-US" dirty="0" err="1"/>
              <a:t>Hansberg</a:t>
            </a:r>
            <a:r>
              <a:rPr lang="en-US" dirty="0"/>
              <a:t>, 2008）</a:t>
            </a:r>
            <a:r>
              <a:rPr lang="ja-JP" altLang="en-US" dirty="0"/>
              <a:t>において，グロスマンらは，</a:t>
            </a:r>
            <a:r>
              <a:rPr lang="zh-CN" altLang="en-US" dirty="0"/>
              <a:t>海外生産</a:t>
            </a:r>
            <a:r>
              <a:rPr lang="ja-JP" altLang="en-US" dirty="0"/>
              <a:t>は，</a:t>
            </a:r>
            <a:r>
              <a:rPr lang="zh-CN" altLang="en-US" dirty="0"/>
              <a:t>高卒労働者（低技能労働者）</a:t>
            </a:r>
            <a:r>
              <a:rPr lang="ja-JP" altLang="en-US" dirty="0"/>
              <a:t>の</a:t>
            </a:r>
            <a:r>
              <a:rPr lang="zh-CN" altLang="en-US" dirty="0"/>
              <a:t>賃金</a:t>
            </a:r>
            <a:r>
              <a:rPr lang="ja-JP" altLang="en-US" dirty="0"/>
              <a:t>に</a:t>
            </a:r>
            <a:r>
              <a:rPr lang="en-US" altLang="ja-JP" dirty="0">
                <a:solidFill>
                  <a:srgbClr val="0432FF"/>
                </a:solidFill>
              </a:rPr>
              <a:t>3</a:t>
            </a:r>
            <a:r>
              <a:rPr lang="ja-JP" altLang="en-US" dirty="0">
                <a:solidFill>
                  <a:srgbClr val="0432FF"/>
                </a:solidFill>
              </a:rPr>
              <a:t>つの</a:t>
            </a:r>
            <a:r>
              <a:rPr lang="zh-CN" altLang="en-US" dirty="0">
                <a:solidFill>
                  <a:srgbClr val="0432FF"/>
                </a:solidFill>
              </a:rPr>
              <a:t>影響</a:t>
            </a:r>
            <a:r>
              <a:rPr lang="ja-JP" altLang="en-US" dirty="0"/>
              <a:t>を</a:t>
            </a:r>
            <a:r>
              <a:rPr lang="zh-CN" altLang="en-US" dirty="0"/>
              <a:t>及</a:t>
            </a:r>
            <a:r>
              <a:rPr lang="ja-JP" altLang="en-US" dirty="0"/>
              <a:t>ぼすと</a:t>
            </a:r>
            <a:r>
              <a:rPr lang="zh-CN" altLang="en-US" dirty="0"/>
              <a:t>主張。</a:t>
            </a:r>
            <a:endParaRPr lang="en-US" altLang="zh-CN" dirty="0"/>
          </a:p>
          <a:p>
            <a:pPr marL="457200" lvl="1" indent="0">
              <a:buNone/>
            </a:pPr>
            <a:r>
              <a:rPr lang="zh-CN" altLang="en-US" dirty="0"/>
              <a:t>①生産性効果</a:t>
            </a:r>
            <a:endParaRPr lang="en-US" altLang="zh-CN" dirty="0"/>
          </a:p>
          <a:p>
            <a:pPr marL="457200" lvl="1" indent="0">
              <a:buNone/>
            </a:pPr>
            <a:r>
              <a:rPr lang="zh-CN" altLang="en-US" dirty="0"/>
              <a:t>②相対価格効果</a:t>
            </a:r>
            <a:endParaRPr lang="en-US" altLang="zh-CN" dirty="0"/>
          </a:p>
          <a:p>
            <a:pPr marL="457200" lvl="1" indent="0">
              <a:buNone/>
            </a:pPr>
            <a:r>
              <a:rPr lang="zh-CN" altLang="en-US" dirty="0"/>
              <a:t>③労働供給効果</a:t>
            </a:r>
            <a:endParaRPr lang="en-JP" dirty="0"/>
          </a:p>
        </p:txBody>
      </p:sp>
      <p:sp>
        <p:nvSpPr>
          <p:cNvPr id="2" name="Slide Number Placeholder 1">
            <a:extLst>
              <a:ext uri="{FF2B5EF4-FFF2-40B4-BE49-F238E27FC236}">
                <a16:creationId xmlns:a16="http://schemas.microsoft.com/office/drawing/2014/main" id="{14EB2975-F981-AB1E-6B8C-B09D8DDDDA92}"/>
              </a:ext>
            </a:extLst>
          </p:cNvPr>
          <p:cNvSpPr>
            <a:spLocks noGrp="1"/>
          </p:cNvSpPr>
          <p:nvPr>
            <p:ph type="sldNum" sz="quarter" idx="12"/>
          </p:nvPr>
        </p:nvSpPr>
        <p:spPr/>
        <p:txBody>
          <a:bodyPr/>
          <a:lstStyle/>
          <a:p>
            <a:fld id="{A0B73B5B-4D98-3640-AE9D-0B488B8E4F8B}" type="slidenum">
              <a:rPr lang="en-JP" smtClean="0"/>
              <a:t>17</a:t>
            </a:fld>
            <a:endParaRPr lang="en-JP"/>
          </a:p>
        </p:txBody>
      </p:sp>
    </p:spTree>
    <p:extLst>
      <p:ext uri="{BB962C8B-B14F-4D97-AF65-F5344CB8AC3E}">
        <p14:creationId xmlns:p14="http://schemas.microsoft.com/office/powerpoint/2010/main" val="1091848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9905-7425-6570-B316-6553C861C043}"/>
              </a:ext>
            </a:extLst>
          </p:cNvPr>
          <p:cNvSpPr>
            <a:spLocks noGrp="1"/>
          </p:cNvSpPr>
          <p:nvPr>
            <p:ph type="title"/>
          </p:nvPr>
        </p:nvSpPr>
        <p:spPr/>
        <p:txBody>
          <a:bodyPr/>
          <a:lstStyle/>
          <a:p>
            <a:r>
              <a:rPr lang="en-JP" dirty="0"/>
              <a:t>例</a:t>
            </a:r>
          </a:p>
        </p:txBody>
      </p:sp>
      <p:sp>
        <p:nvSpPr>
          <p:cNvPr id="3" name="Content Placeholder 2">
            <a:extLst>
              <a:ext uri="{FF2B5EF4-FFF2-40B4-BE49-F238E27FC236}">
                <a16:creationId xmlns:a16="http://schemas.microsoft.com/office/drawing/2014/main" id="{76393C27-43DA-D725-3CB6-BD57F29A2615}"/>
              </a:ext>
            </a:extLst>
          </p:cNvPr>
          <p:cNvSpPr>
            <a:spLocks noGrp="1"/>
          </p:cNvSpPr>
          <p:nvPr>
            <p:ph idx="1"/>
          </p:nvPr>
        </p:nvSpPr>
        <p:spPr/>
        <p:txBody>
          <a:bodyPr>
            <a:normAutofit/>
          </a:bodyPr>
          <a:lstStyle/>
          <a:p>
            <a:r>
              <a:rPr lang="ja-JP" altLang="en-US" dirty="0">
                <a:highlight>
                  <a:srgbClr val="FFFF00"/>
                </a:highlight>
              </a:rPr>
              <a:t>アメリカの</a:t>
            </a:r>
            <a:r>
              <a:rPr lang="zh-CN" altLang="en-US" dirty="0">
                <a:highlight>
                  <a:srgbClr val="FFFF00"/>
                </a:highlight>
              </a:rPr>
              <a:t>企業</a:t>
            </a:r>
            <a:r>
              <a:rPr lang="ja-JP" altLang="en-US" dirty="0"/>
              <a:t>が</a:t>
            </a:r>
            <a:r>
              <a:rPr lang="zh-CN" altLang="en-US" dirty="0"/>
              <a:t>大卒労働者（知識労働者）</a:t>
            </a:r>
            <a:r>
              <a:rPr lang="ja-JP" altLang="en-US" dirty="0"/>
              <a:t>が</a:t>
            </a:r>
            <a:r>
              <a:rPr lang="zh-CN" altLang="en-US" dirty="0"/>
              <a:t>企画・</a:t>
            </a:r>
            <a:r>
              <a:rPr lang="ja-JP" altLang="en-US" dirty="0"/>
              <a:t>デザインした</a:t>
            </a:r>
            <a:r>
              <a:rPr lang="zh-CN" altLang="en-US" dirty="0"/>
              <a:t>衣服</a:t>
            </a:r>
            <a:r>
              <a:rPr lang="ja-JP" altLang="en-US" dirty="0"/>
              <a:t>を</a:t>
            </a:r>
            <a:r>
              <a:rPr lang="zh-CN" altLang="en-US" dirty="0">
                <a:highlight>
                  <a:srgbClr val="00FFFF"/>
                </a:highlight>
              </a:rPr>
              <a:t>高卒労働者</a:t>
            </a:r>
            <a:r>
              <a:rPr lang="ja-JP" altLang="en-US" dirty="0">
                <a:highlight>
                  <a:srgbClr val="00FFFF"/>
                </a:highlight>
              </a:rPr>
              <a:t>が</a:t>
            </a:r>
            <a:r>
              <a:rPr lang="zh-CN" altLang="en-US" dirty="0">
                <a:highlight>
                  <a:srgbClr val="00FFFF"/>
                </a:highlight>
              </a:rPr>
              <a:t>縫製</a:t>
            </a:r>
            <a:r>
              <a:rPr lang="ja-JP" altLang="en-US" dirty="0"/>
              <a:t>して</a:t>
            </a:r>
            <a:r>
              <a:rPr lang="zh-CN" altLang="en-US" dirty="0"/>
              <a:t>生産</a:t>
            </a:r>
            <a:r>
              <a:rPr lang="ja-JP" altLang="en-US" dirty="0"/>
              <a:t>。</a:t>
            </a:r>
            <a:endParaRPr lang="en-US" altLang="ja-JP" dirty="0"/>
          </a:p>
          <a:p>
            <a:r>
              <a:rPr lang="zh-CN" altLang="en-US" dirty="0"/>
              <a:t>衣服</a:t>
            </a:r>
            <a:r>
              <a:rPr lang="ja-JP" altLang="en-US" dirty="0"/>
              <a:t>は</a:t>
            </a:r>
            <a:r>
              <a:rPr lang="zh-CN" altLang="en-US" dirty="0"/>
              <a:t>他</a:t>
            </a:r>
            <a:r>
              <a:rPr lang="ja-JP" altLang="en-US" dirty="0"/>
              <a:t>の</a:t>
            </a:r>
            <a:r>
              <a:rPr lang="zh-CN" altLang="en-US" dirty="0"/>
              <a:t>財</a:t>
            </a:r>
            <a:r>
              <a:rPr lang="ja-JP" altLang="en-US" dirty="0"/>
              <a:t>に</a:t>
            </a:r>
            <a:r>
              <a:rPr lang="zh-CN" altLang="en-US" dirty="0"/>
              <a:t>比</a:t>
            </a:r>
            <a:r>
              <a:rPr lang="ja-JP" altLang="en-US" dirty="0"/>
              <a:t>べて，</a:t>
            </a:r>
            <a:r>
              <a:rPr lang="zh-CN" altLang="en-US" dirty="0"/>
              <a:t>高卒労働集約的</a:t>
            </a:r>
            <a:r>
              <a:rPr lang="ja-JP" altLang="en-US" dirty="0"/>
              <a:t>な</a:t>
            </a:r>
            <a:r>
              <a:rPr lang="zh-CN" altLang="en-US" dirty="0"/>
              <a:t>財</a:t>
            </a:r>
            <a:r>
              <a:rPr lang="ja-JP" altLang="en-US" dirty="0"/>
              <a:t>。</a:t>
            </a:r>
            <a:endParaRPr lang="en-US" altLang="ja-JP" dirty="0"/>
          </a:p>
          <a:p>
            <a:pPr marL="0" indent="0" algn="ctr">
              <a:buNone/>
            </a:pPr>
            <a:r>
              <a:rPr lang="ja-JP" altLang="en-US" dirty="0"/>
              <a:t>↓</a:t>
            </a:r>
            <a:endParaRPr lang="en-US" altLang="ja-JP" dirty="0"/>
          </a:p>
          <a:p>
            <a:pPr marL="0" indent="0">
              <a:buNone/>
            </a:pPr>
            <a:r>
              <a:rPr lang="zh-CN" altLang="en-US" dirty="0"/>
              <a:t>情報通信技術</a:t>
            </a:r>
            <a:r>
              <a:rPr lang="ja-JP" altLang="en-US" dirty="0"/>
              <a:t>の</a:t>
            </a:r>
            <a:r>
              <a:rPr lang="zh-CN" altLang="en-US" dirty="0"/>
              <a:t>発展</a:t>
            </a:r>
            <a:r>
              <a:rPr lang="ja-JP" altLang="en-US" dirty="0"/>
              <a:t>により</a:t>
            </a:r>
            <a:r>
              <a:rPr lang="zh-CN" altLang="en-US" dirty="0">
                <a:solidFill>
                  <a:srgbClr val="0432FF"/>
                </a:solidFill>
              </a:rPr>
              <a:t>海外生産</a:t>
            </a:r>
            <a:r>
              <a:rPr lang="ja-JP" altLang="en-US" dirty="0">
                <a:solidFill>
                  <a:srgbClr val="0432FF"/>
                </a:solidFill>
              </a:rPr>
              <a:t>にかかる</a:t>
            </a:r>
            <a:r>
              <a:rPr lang="zh-CN" altLang="en-US" dirty="0">
                <a:solidFill>
                  <a:srgbClr val="0432FF"/>
                </a:solidFill>
              </a:rPr>
              <a:t>費用</a:t>
            </a:r>
            <a:r>
              <a:rPr lang="ja-JP" altLang="en-US" dirty="0">
                <a:solidFill>
                  <a:srgbClr val="0432FF"/>
                </a:solidFill>
              </a:rPr>
              <a:t>が</a:t>
            </a:r>
            <a:r>
              <a:rPr lang="zh-CN" altLang="en-US" dirty="0">
                <a:solidFill>
                  <a:srgbClr val="0432FF"/>
                </a:solidFill>
              </a:rPr>
              <a:t>低下</a:t>
            </a:r>
            <a:endParaRPr lang="en-US" altLang="zh-CN" dirty="0">
              <a:solidFill>
                <a:srgbClr val="0432FF"/>
              </a:solidFill>
            </a:endParaRPr>
          </a:p>
          <a:p>
            <a:pPr marL="0" indent="0">
              <a:buNone/>
            </a:pPr>
            <a:r>
              <a:rPr lang="ja-JP" altLang="en-US" dirty="0"/>
              <a:t>→</a:t>
            </a:r>
            <a:r>
              <a:rPr lang="zh-CN" altLang="en-US" dirty="0"/>
              <a:t>低賃金国</a:t>
            </a:r>
            <a:r>
              <a:rPr lang="ja-JP" altLang="en-US" dirty="0"/>
              <a:t>である</a:t>
            </a:r>
            <a:r>
              <a:rPr lang="zh-CN" altLang="en-US" dirty="0">
                <a:highlight>
                  <a:srgbClr val="FF0000"/>
                </a:highlight>
              </a:rPr>
              <a:t>中国</a:t>
            </a:r>
            <a:r>
              <a:rPr lang="ja-JP" altLang="en-US" dirty="0"/>
              <a:t>にこれまで</a:t>
            </a:r>
            <a:r>
              <a:rPr lang="zh-CN" altLang="en-US" b="1" u="sng" dirty="0">
                <a:highlight>
                  <a:srgbClr val="00FFFF"/>
                </a:highlight>
              </a:rPr>
              <a:t>高卒労働者</a:t>
            </a:r>
            <a:r>
              <a:rPr lang="ja-JP" altLang="en-US" b="1" u="sng" dirty="0">
                <a:highlight>
                  <a:srgbClr val="00FFFF"/>
                </a:highlight>
              </a:rPr>
              <a:t>が</a:t>
            </a:r>
            <a:r>
              <a:rPr lang="zh-CN" altLang="en-US" b="1" u="sng" dirty="0">
                <a:highlight>
                  <a:srgbClr val="00FFFF"/>
                </a:highlight>
              </a:rPr>
              <a:t>行</a:t>
            </a:r>
            <a:r>
              <a:rPr lang="ja-JP" altLang="en-US" b="1" u="sng" dirty="0">
                <a:highlight>
                  <a:srgbClr val="00FFFF"/>
                </a:highlight>
              </a:rPr>
              <a:t>っていた</a:t>
            </a:r>
            <a:r>
              <a:rPr lang="zh-CN" altLang="en-US" b="1" u="sng" dirty="0">
                <a:highlight>
                  <a:srgbClr val="00FFFF"/>
                </a:highlight>
              </a:rPr>
              <a:t>縫製工程</a:t>
            </a:r>
            <a:r>
              <a:rPr lang="ja-JP" altLang="en-US" dirty="0"/>
              <a:t>の</a:t>
            </a:r>
            <a:r>
              <a:rPr lang="zh-CN" altLang="en-US" dirty="0"/>
              <a:t>一部</a:t>
            </a:r>
            <a:r>
              <a:rPr lang="ja-JP" altLang="en-US" dirty="0"/>
              <a:t>を</a:t>
            </a:r>
            <a:r>
              <a:rPr lang="zh-CN" altLang="en-US" dirty="0"/>
              <a:t>移転</a:t>
            </a:r>
            <a:r>
              <a:rPr lang="ja-JP" altLang="en-US" dirty="0"/>
              <a:t>。</a:t>
            </a:r>
            <a:endParaRPr lang="en-US" altLang="ja-JP" dirty="0"/>
          </a:p>
          <a:p>
            <a:pPr marL="0" indent="0">
              <a:buNone/>
            </a:pPr>
            <a:r>
              <a:rPr lang="ja-JP" altLang="en-US" dirty="0"/>
              <a:t>ただし，</a:t>
            </a:r>
            <a:r>
              <a:rPr lang="zh-CN" altLang="en-US" dirty="0"/>
              <a:t>縫製工程</a:t>
            </a:r>
            <a:r>
              <a:rPr lang="ja-JP" altLang="en-US" dirty="0"/>
              <a:t>の</a:t>
            </a:r>
            <a:r>
              <a:rPr lang="zh-CN" altLang="en-US" dirty="0"/>
              <a:t>中</a:t>
            </a:r>
            <a:r>
              <a:rPr lang="ja-JP" altLang="en-US" dirty="0"/>
              <a:t>でも</a:t>
            </a:r>
            <a:r>
              <a:rPr lang="zh-CN" altLang="en-US" dirty="0"/>
              <a:t>複雑</a:t>
            </a:r>
            <a:r>
              <a:rPr lang="ja-JP" altLang="en-US" dirty="0"/>
              <a:t>で</a:t>
            </a:r>
            <a:r>
              <a:rPr lang="zh-CN" altLang="en-US" dirty="0"/>
              <a:t>海外移転</a:t>
            </a:r>
            <a:r>
              <a:rPr lang="ja-JP" altLang="en-US" dirty="0"/>
              <a:t>が</a:t>
            </a:r>
            <a:r>
              <a:rPr lang="zh-CN" altLang="en-US" dirty="0"/>
              <a:t>困難</a:t>
            </a:r>
            <a:r>
              <a:rPr lang="ja-JP" altLang="en-US" dirty="0"/>
              <a:t>な</a:t>
            </a:r>
            <a:r>
              <a:rPr lang="zh-CN" altLang="en-US" dirty="0"/>
              <a:t>工程</a:t>
            </a:r>
            <a:r>
              <a:rPr lang="ja-JP" altLang="en-US" dirty="0"/>
              <a:t>は，アメリカ</a:t>
            </a:r>
            <a:r>
              <a:rPr lang="zh-CN" altLang="en-US" dirty="0"/>
              <a:t>国内</a:t>
            </a:r>
            <a:r>
              <a:rPr lang="ja-JP" altLang="en-US" dirty="0"/>
              <a:t>の</a:t>
            </a:r>
            <a:r>
              <a:rPr lang="zh-CN" altLang="en-US" dirty="0"/>
              <a:t>高卒労働者</a:t>
            </a:r>
            <a:r>
              <a:rPr lang="ja-JP" altLang="en-US" dirty="0"/>
              <a:t>が</a:t>
            </a:r>
            <a:r>
              <a:rPr lang="zh-CN" altLang="en-US" dirty="0"/>
              <a:t>引</a:t>
            </a:r>
            <a:r>
              <a:rPr lang="ja-JP" altLang="en-US" dirty="0"/>
              <a:t>き</a:t>
            </a:r>
            <a:r>
              <a:rPr lang="zh-CN" altLang="en-US" dirty="0"/>
              <a:t>続</a:t>
            </a:r>
            <a:r>
              <a:rPr lang="ja-JP" altLang="en-US" dirty="0"/>
              <a:t>き</a:t>
            </a:r>
            <a:r>
              <a:rPr lang="zh-CN" altLang="en-US" dirty="0"/>
              <a:t>担</a:t>
            </a:r>
            <a:r>
              <a:rPr lang="ja-JP" altLang="en-US" dirty="0"/>
              <a:t>う。</a:t>
            </a:r>
            <a:endParaRPr lang="en-US" altLang="ja-JP" dirty="0"/>
          </a:p>
        </p:txBody>
      </p:sp>
      <p:sp>
        <p:nvSpPr>
          <p:cNvPr id="4" name="Slide Number Placeholder 3">
            <a:extLst>
              <a:ext uri="{FF2B5EF4-FFF2-40B4-BE49-F238E27FC236}">
                <a16:creationId xmlns:a16="http://schemas.microsoft.com/office/drawing/2014/main" id="{DE983950-C7D3-D42A-9E83-D3DC2A4FDAD8}"/>
              </a:ext>
            </a:extLst>
          </p:cNvPr>
          <p:cNvSpPr>
            <a:spLocks noGrp="1"/>
          </p:cNvSpPr>
          <p:nvPr>
            <p:ph type="sldNum" sz="quarter" idx="12"/>
          </p:nvPr>
        </p:nvSpPr>
        <p:spPr/>
        <p:txBody>
          <a:bodyPr/>
          <a:lstStyle/>
          <a:p>
            <a:fld id="{A0B73B5B-4D98-3640-AE9D-0B488B8E4F8B}" type="slidenum">
              <a:rPr lang="en-JP" smtClean="0"/>
              <a:t>18</a:t>
            </a:fld>
            <a:endParaRPr lang="en-JP"/>
          </a:p>
        </p:txBody>
      </p:sp>
    </p:spTree>
    <p:extLst>
      <p:ext uri="{BB962C8B-B14F-4D97-AF65-F5344CB8AC3E}">
        <p14:creationId xmlns:p14="http://schemas.microsoft.com/office/powerpoint/2010/main" val="2529868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9905-7425-6570-B316-6553C861C043}"/>
              </a:ext>
            </a:extLst>
          </p:cNvPr>
          <p:cNvSpPr>
            <a:spLocks noGrp="1"/>
          </p:cNvSpPr>
          <p:nvPr>
            <p:ph type="title"/>
          </p:nvPr>
        </p:nvSpPr>
        <p:spPr/>
        <p:txBody>
          <a:bodyPr/>
          <a:lstStyle/>
          <a:p>
            <a:r>
              <a:rPr lang="zh-CN" altLang="en-US" dirty="0"/>
              <a:t>生産性効果</a:t>
            </a:r>
            <a:endParaRPr lang="en-JP" dirty="0"/>
          </a:p>
        </p:txBody>
      </p:sp>
      <p:sp>
        <p:nvSpPr>
          <p:cNvPr id="3" name="Content Placeholder 2">
            <a:extLst>
              <a:ext uri="{FF2B5EF4-FFF2-40B4-BE49-F238E27FC236}">
                <a16:creationId xmlns:a16="http://schemas.microsoft.com/office/drawing/2014/main" id="{76393C27-43DA-D725-3CB6-BD57F29A2615}"/>
              </a:ext>
            </a:extLst>
          </p:cNvPr>
          <p:cNvSpPr>
            <a:spLocks noGrp="1"/>
          </p:cNvSpPr>
          <p:nvPr>
            <p:ph idx="1"/>
          </p:nvPr>
        </p:nvSpPr>
        <p:spPr/>
        <p:txBody>
          <a:bodyPr>
            <a:normAutofit/>
          </a:bodyPr>
          <a:lstStyle/>
          <a:p>
            <a:pPr marL="0" indent="0" algn="ctr">
              <a:buNone/>
            </a:pPr>
            <a:r>
              <a:rPr lang="zh-CN" altLang="en-US" dirty="0"/>
              <a:t>↓</a:t>
            </a:r>
            <a:endParaRPr lang="en-US" altLang="zh-CN" dirty="0"/>
          </a:p>
          <a:p>
            <a:pPr marL="0" indent="0">
              <a:buNone/>
            </a:pPr>
            <a:r>
              <a:rPr lang="zh-CN" altLang="en-US" dirty="0"/>
              <a:t>企業</a:t>
            </a:r>
            <a:r>
              <a:rPr lang="ja-JP" altLang="en-US" dirty="0"/>
              <a:t>は，</a:t>
            </a:r>
            <a:r>
              <a:rPr lang="zh-CN" altLang="en-US" u="sng" dirty="0"/>
              <a:t>低賃金国</a:t>
            </a:r>
            <a:r>
              <a:rPr lang="ja-JP" altLang="en-US" u="sng" dirty="0"/>
              <a:t>である</a:t>
            </a:r>
            <a:r>
              <a:rPr lang="zh-CN" altLang="en-US" u="sng" dirty="0"/>
              <a:t>中国</a:t>
            </a:r>
            <a:r>
              <a:rPr lang="ja-JP" altLang="en-US" u="sng" dirty="0"/>
              <a:t>に</a:t>
            </a:r>
            <a:r>
              <a:rPr lang="zh-CN" altLang="en-US" u="sng" dirty="0"/>
              <a:t>縫製工程</a:t>
            </a:r>
            <a:r>
              <a:rPr lang="ja-JP" altLang="en-US" u="sng" dirty="0"/>
              <a:t>の</a:t>
            </a:r>
            <a:r>
              <a:rPr lang="zh-CN" altLang="en-US" u="sng" dirty="0"/>
              <a:t>一部</a:t>
            </a:r>
            <a:r>
              <a:rPr lang="ja-JP" altLang="en-US" u="sng" dirty="0"/>
              <a:t>を</a:t>
            </a:r>
            <a:r>
              <a:rPr lang="zh-CN" altLang="en-US" u="sng" dirty="0"/>
              <a:t>生産移転</a:t>
            </a:r>
            <a:r>
              <a:rPr lang="ja-JP" altLang="en-US" dirty="0"/>
              <a:t>することで，</a:t>
            </a:r>
            <a:r>
              <a:rPr lang="zh-CN" altLang="en-US" u="sng" dirty="0"/>
              <a:t>縫製工程</a:t>
            </a:r>
            <a:r>
              <a:rPr lang="ja-JP" altLang="en-US" u="sng" dirty="0"/>
              <a:t>について</a:t>
            </a:r>
            <a:r>
              <a:rPr lang="zh-CN" altLang="en-US" u="sng" dirty="0"/>
              <a:t>生産性</a:t>
            </a:r>
            <a:r>
              <a:rPr lang="ja-JP" altLang="en-US" u="sng" dirty="0"/>
              <a:t>が</a:t>
            </a:r>
            <a:r>
              <a:rPr lang="zh-CN" altLang="en-US" u="sng" dirty="0"/>
              <a:t>上昇</a:t>
            </a:r>
            <a:r>
              <a:rPr lang="ja-JP" altLang="en-US" dirty="0"/>
              <a:t>。</a:t>
            </a:r>
            <a:endParaRPr lang="en-US" altLang="ja-JP" dirty="0"/>
          </a:p>
          <a:p>
            <a:pPr marL="0" indent="0">
              <a:buNone/>
            </a:pPr>
            <a:endParaRPr lang="en-US" altLang="ja-JP" dirty="0"/>
          </a:p>
          <a:p>
            <a:pPr marL="0" indent="0">
              <a:buNone/>
            </a:pPr>
            <a:r>
              <a:rPr lang="ja-JP" altLang="en-US" dirty="0"/>
              <a:t>グロスマンらは，このように</a:t>
            </a:r>
            <a:r>
              <a:rPr lang="zh-CN" altLang="en-US" dirty="0"/>
              <a:t>海外移転</a:t>
            </a:r>
            <a:r>
              <a:rPr lang="ja-JP" altLang="en-US" dirty="0"/>
              <a:t>によって</a:t>
            </a:r>
            <a:r>
              <a:rPr lang="zh-CN" altLang="en-US" dirty="0"/>
              <a:t>企業</a:t>
            </a:r>
            <a:r>
              <a:rPr lang="ja-JP" altLang="en-US" dirty="0"/>
              <a:t>の</a:t>
            </a:r>
            <a:r>
              <a:rPr lang="zh-CN" altLang="en-US" dirty="0"/>
              <a:t>生産性</a:t>
            </a:r>
            <a:r>
              <a:rPr lang="ja-JP" altLang="en-US" dirty="0"/>
              <a:t>が</a:t>
            </a:r>
            <a:r>
              <a:rPr lang="zh-CN" altLang="en-US" dirty="0"/>
              <a:t>改善</a:t>
            </a:r>
            <a:r>
              <a:rPr lang="ja-JP" altLang="en-US" dirty="0"/>
              <a:t>することを</a:t>
            </a:r>
            <a:r>
              <a:rPr lang="zh-CN" altLang="en-US" dirty="0">
                <a:solidFill>
                  <a:srgbClr val="0432FF"/>
                </a:solidFill>
              </a:rPr>
              <a:t>生産性効果</a:t>
            </a:r>
            <a:r>
              <a:rPr lang="ja-JP" altLang="en-US" dirty="0"/>
              <a:t>と</a:t>
            </a:r>
            <a:r>
              <a:rPr lang="zh-CN" altLang="en-US" dirty="0"/>
              <a:t>呼</a:t>
            </a:r>
            <a:r>
              <a:rPr lang="ja-JP" altLang="en-US" dirty="0"/>
              <a:t>んだ。</a:t>
            </a:r>
            <a:endParaRPr lang="en-US" altLang="ja-JP" dirty="0"/>
          </a:p>
          <a:p>
            <a:pPr marL="0" indent="0">
              <a:buNone/>
            </a:pPr>
            <a:r>
              <a:rPr lang="zh-CN" altLang="en-US" dirty="0"/>
              <a:t>衣服</a:t>
            </a:r>
            <a:r>
              <a:rPr lang="ja-JP" altLang="en-US" dirty="0"/>
              <a:t>の</a:t>
            </a:r>
            <a:r>
              <a:rPr lang="zh-CN" altLang="en-US" dirty="0"/>
              <a:t>価格</a:t>
            </a:r>
            <a:r>
              <a:rPr lang="ja-JP" altLang="en-US" dirty="0"/>
              <a:t>が</a:t>
            </a:r>
            <a:r>
              <a:rPr lang="zh-CN" altLang="en-US" dirty="0"/>
              <a:t>低下</a:t>
            </a:r>
            <a:r>
              <a:rPr lang="ja-JP" altLang="en-US" dirty="0"/>
              <a:t>せず，</a:t>
            </a:r>
            <a:r>
              <a:rPr lang="zh-CN" altLang="en-US" dirty="0"/>
              <a:t>企画・</a:t>
            </a:r>
            <a:r>
              <a:rPr lang="ja-JP" altLang="en-US" dirty="0"/>
              <a:t>デザインを</a:t>
            </a:r>
            <a:r>
              <a:rPr lang="zh-CN" altLang="en-US" dirty="0"/>
              <a:t>担当</a:t>
            </a:r>
            <a:r>
              <a:rPr lang="ja-JP" altLang="en-US" dirty="0"/>
              <a:t>する</a:t>
            </a:r>
            <a:r>
              <a:rPr lang="zh-CN" altLang="en-US" dirty="0"/>
              <a:t>大卒労働者</a:t>
            </a:r>
            <a:r>
              <a:rPr lang="ja-JP" altLang="en-US" dirty="0"/>
              <a:t>の</a:t>
            </a:r>
            <a:r>
              <a:rPr lang="zh-CN" altLang="en-US" dirty="0"/>
              <a:t>賃金</a:t>
            </a:r>
            <a:r>
              <a:rPr lang="ja-JP" altLang="en-US" dirty="0"/>
              <a:t>が</a:t>
            </a:r>
            <a:r>
              <a:rPr lang="zh-CN" altLang="en-US" dirty="0"/>
              <a:t>変化</a:t>
            </a:r>
            <a:r>
              <a:rPr lang="ja-JP" altLang="en-US" dirty="0"/>
              <a:t>しないのであれば，</a:t>
            </a:r>
            <a:r>
              <a:rPr lang="zh-CN" altLang="en-US" dirty="0"/>
              <a:t>海外移転</a:t>
            </a:r>
            <a:r>
              <a:rPr lang="ja-JP" altLang="en-US" dirty="0"/>
              <a:t>は</a:t>
            </a:r>
            <a:r>
              <a:rPr lang="zh-CN" altLang="en-US" dirty="0"/>
              <a:t>生産性効果</a:t>
            </a:r>
            <a:r>
              <a:rPr lang="ja-JP" altLang="en-US" dirty="0"/>
              <a:t>を</a:t>
            </a:r>
            <a:r>
              <a:rPr lang="zh-CN" altLang="en-US" dirty="0"/>
              <a:t>通</a:t>
            </a:r>
            <a:r>
              <a:rPr lang="ja-JP" altLang="en-US" dirty="0"/>
              <a:t>じてアメリカの</a:t>
            </a:r>
            <a:r>
              <a:rPr lang="zh-CN" altLang="en-US" i="1" u="sng" dirty="0"/>
              <a:t>高卒労働者</a:t>
            </a:r>
            <a:r>
              <a:rPr lang="ja-JP" altLang="en-US" i="1" u="sng" dirty="0"/>
              <a:t>の</a:t>
            </a:r>
            <a:r>
              <a:rPr lang="zh-CN" altLang="en-US" i="1" u="sng" dirty="0"/>
              <a:t>賃金</a:t>
            </a:r>
            <a:r>
              <a:rPr lang="ja-JP" altLang="en-US" i="1" u="sng" dirty="0"/>
              <a:t>を</a:t>
            </a:r>
            <a:r>
              <a:rPr lang="zh-CN" altLang="en-US" i="1" u="sng" dirty="0"/>
              <a:t>上昇</a:t>
            </a:r>
            <a:r>
              <a:rPr lang="ja-JP" altLang="en-US" i="1" u="sng" dirty="0"/>
              <a:t>させる</a:t>
            </a:r>
            <a:r>
              <a:rPr lang="ja-JP" altLang="en-US" dirty="0"/>
              <a:t>はずである。</a:t>
            </a:r>
            <a:endParaRPr lang="en-JP" dirty="0"/>
          </a:p>
        </p:txBody>
      </p:sp>
      <p:sp>
        <p:nvSpPr>
          <p:cNvPr id="4" name="Slide Number Placeholder 3">
            <a:extLst>
              <a:ext uri="{FF2B5EF4-FFF2-40B4-BE49-F238E27FC236}">
                <a16:creationId xmlns:a16="http://schemas.microsoft.com/office/drawing/2014/main" id="{DE983950-C7D3-D42A-9E83-D3DC2A4FDAD8}"/>
              </a:ext>
            </a:extLst>
          </p:cNvPr>
          <p:cNvSpPr>
            <a:spLocks noGrp="1"/>
          </p:cNvSpPr>
          <p:nvPr>
            <p:ph type="sldNum" sz="quarter" idx="12"/>
          </p:nvPr>
        </p:nvSpPr>
        <p:spPr/>
        <p:txBody>
          <a:bodyPr/>
          <a:lstStyle/>
          <a:p>
            <a:fld id="{A0B73B5B-4D98-3640-AE9D-0B488B8E4F8B}" type="slidenum">
              <a:rPr lang="en-JP" smtClean="0"/>
              <a:t>19</a:t>
            </a:fld>
            <a:endParaRPr lang="en-JP"/>
          </a:p>
        </p:txBody>
      </p:sp>
    </p:spTree>
    <p:extLst>
      <p:ext uri="{BB962C8B-B14F-4D97-AF65-F5344CB8AC3E}">
        <p14:creationId xmlns:p14="http://schemas.microsoft.com/office/powerpoint/2010/main" val="255301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81BD4D-F0D0-1C91-B46C-0492D6DB5243}"/>
              </a:ext>
            </a:extLst>
          </p:cNvPr>
          <p:cNvSpPr>
            <a:spLocks noGrp="1"/>
          </p:cNvSpPr>
          <p:nvPr>
            <p:ph type="sldNum" sz="quarter" idx="12"/>
          </p:nvPr>
        </p:nvSpPr>
        <p:spPr/>
        <p:txBody>
          <a:bodyPr/>
          <a:lstStyle/>
          <a:p>
            <a:fld id="{A0B73B5B-4D98-3640-AE9D-0B488B8E4F8B}" type="slidenum">
              <a:rPr lang="en-JP" smtClean="0"/>
              <a:t>2</a:t>
            </a:fld>
            <a:endParaRPr lang="en-JP"/>
          </a:p>
        </p:txBody>
      </p:sp>
      <p:pic>
        <p:nvPicPr>
          <p:cNvPr id="6" name="Picture 5" descr="Table&#10;&#10;Description automatically generated with low confidence">
            <a:extLst>
              <a:ext uri="{FF2B5EF4-FFF2-40B4-BE49-F238E27FC236}">
                <a16:creationId xmlns:a16="http://schemas.microsoft.com/office/drawing/2014/main" id="{202BFF92-D2C8-A2B9-BBDD-28A519F2D8B0}"/>
              </a:ext>
            </a:extLst>
          </p:cNvPr>
          <p:cNvPicPr>
            <a:picLocks noChangeAspect="1"/>
          </p:cNvPicPr>
          <p:nvPr/>
        </p:nvPicPr>
        <p:blipFill>
          <a:blip r:embed="rId2"/>
          <a:stretch>
            <a:fillRect/>
          </a:stretch>
        </p:blipFill>
        <p:spPr>
          <a:xfrm>
            <a:off x="136977" y="491218"/>
            <a:ext cx="10133705" cy="6230257"/>
          </a:xfrm>
          <a:prstGeom prst="rect">
            <a:avLst/>
          </a:prstGeom>
        </p:spPr>
      </p:pic>
    </p:spTree>
    <p:extLst>
      <p:ext uri="{BB962C8B-B14F-4D97-AF65-F5344CB8AC3E}">
        <p14:creationId xmlns:p14="http://schemas.microsoft.com/office/powerpoint/2010/main" val="824688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7F44-F9A6-EB35-56F0-AA59A0DE65AF}"/>
              </a:ext>
            </a:extLst>
          </p:cNvPr>
          <p:cNvSpPr>
            <a:spLocks noGrp="1"/>
          </p:cNvSpPr>
          <p:nvPr>
            <p:ph type="title"/>
          </p:nvPr>
        </p:nvSpPr>
        <p:spPr/>
        <p:txBody>
          <a:bodyPr/>
          <a:lstStyle/>
          <a:p>
            <a:r>
              <a:rPr lang="zh-CN" altLang="en-US" dirty="0"/>
              <a:t>相対価格効果</a:t>
            </a:r>
            <a:r>
              <a:rPr lang="en-US" altLang="zh-CN" dirty="0"/>
              <a:t>/</a:t>
            </a:r>
            <a:r>
              <a:rPr lang="zh-CN" altLang="en-US" dirty="0"/>
              <a:t>労働供給効果</a:t>
            </a:r>
            <a:endParaRPr lang="en-JP" dirty="0"/>
          </a:p>
        </p:txBody>
      </p:sp>
      <p:sp>
        <p:nvSpPr>
          <p:cNvPr id="3" name="Content Placeholder 2">
            <a:extLst>
              <a:ext uri="{FF2B5EF4-FFF2-40B4-BE49-F238E27FC236}">
                <a16:creationId xmlns:a16="http://schemas.microsoft.com/office/drawing/2014/main" id="{1C8C7C3A-4E33-7CF9-BAEC-5A594472F86E}"/>
              </a:ext>
            </a:extLst>
          </p:cNvPr>
          <p:cNvSpPr>
            <a:spLocks noGrp="1"/>
          </p:cNvSpPr>
          <p:nvPr>
            <p:ph idx="1"/>
          </p:nvPr>
        </p:nvSpPr>
        <p:spPr/>
        <p:txBody>
          <a:bodyPr>
            <a:normAutofit/>
          </a:bodyPr>
          <a:lstStyle/>
          <a:p>
            <a:pPr marL="0" indent="0">
              <a:buNone/>
            </a:pPr>
            <a:r>
              <a:rPr lang="zh-CN" altLang="en-US" dirty="0"/>
              <a:t>例</a:t>
            </a:r>
            <a:r>
              <a:rPr lang="ja-JP" altLang="en-US" dirty="0"/>
              <a:t>えば</a:t>
            </a:r>
            <a:r>
              <a:rPr lang="zh-CN" altLang="en-US" dirty="0">
                <a:highlight>
                  <a:srgbClr val="FFFF00"/>
                </a:highlight>
              </a:rPr>
              <a:t>製薬</a:t>
            </a:r>
            <a:r>
              <a:rPr lang="ja-JP" altLang="en-US" dirty="0"/>
              <a:t>のように</a:t>
            </a:r>
            <a:r>
              <a:rPr lang="zh-CN" altLang="en-US" dirty="0"/>
              <a:t>海外移転</a:t>
            </a:r>
            <a:r>
              <a:rPr lang="ja-JP" altLang="en-US" dirty="0"/>
              <a:t>が</a:t>
            </a:r>
            <a:r>
              <a:rPr lang="zh-CN" altLang="en-US" dirty="0"/>
              <a:t>比較的進</a:t>
            </a:r>
            <a:r>
              <a:rPr lang="ja-JP" altLang="en-US" dirty="0"/>
              <a:t>まない</a:t>
            </a:r>
            <a:r>
              <a:rPr lang="zh-CN" altLang="en-US" dirty="0"/>
              <a:t>財</a:t>
            </a:r>
            <a:r>
              <a:rPr lang="ja-JP" altLang="en-US" dirty="0"/>
              <a:t>に</a:t>
            </a:r>
            <a:r>
              <a:rPr lang="zh-CN" altLang="en-US" dirty="0"/>
              <a:t>比</a:t>
            </a:r>
            <a:r>
              <a:rPr lang="ja-JP" altLang="en-US" dirty="0"/>
              <a:t>べて，</a:t>
            </a:r>
            <a:r>
              <a:rPr lang="zh-CN" altLang="en-US" dirty="0"/>
              <a:t>海外移転</a:t>
            </a:r>
            <a:r>
              <a:rPr lang="ja-JP" altLang="en-US" dirty="0"/>
              <a:t>が</a:t>
            </a:r>
            <a:r>
              <a:rPr lang="zh-CN" altLang="en-US" dirty="0"/>
              <a:t>可能</a:t>
            </a:r>
            <a:r>
              <a:rPr lang="ja-JP" altLang="en-US" dirty="0"/>
              <a:t>になった</a:t>
            </a:r>
            <a:r>
              <a:rPr lang="zh-CN" altLang="en-US" dirty="0">
                <a:highlight>
                  <a:srgbClr val="00FFFF"/>
                </a:highlight>
              </a:rPr>
              <a:t>衣服</a:t>
            </a:r>
            <a:r>
              <a:rPr lang="ja-JP" altLang="en-US" dirty="0"/>
              <a:t>の</a:t>
            </a:r>
            <a:r>
              <a:rPr lang="zh-CN" altLang="en-US" dirty="0"/>
              <a:t>価格</a:t>
            </a:r>
            <a:r>
              <a:rPr lang="ja-JP" altLang="en-US" dirty="0"/>
              <a:t>が</a:t>
            </a:r>
            <a:r>
              <a:rPr lang="zh-CN" altLang="en-US" dirty="0"/>
              <a:t>低下</a:t>
            </a:r>
            <a:r>
              <a:rPr lang="ja-JP" altLang="en-US" dirty="0"/>
              <a:t>する</a:t>
            </a:r>
            <a:r>
              <a:rPr lang="zh-CN" altLang="en-US" dirty="0"/>
              <a:t>可能性</a:t>
            </a:r>
            <a:r>
              <a:rPr lang="ja-JP" altLang="en-US" dirty="0"/>
              <a:t>もある。</a:t>
            </a:r>
            <a:endParaRPr lang="en-US" altLang="ja-JP" dirty="0"/>
          </a:p>
          <a:p>
            <a:pPr marL="0" indent="0">
              <a:buNone/>
            </a:pPr>
            <a:r>
              <a:rPr lang="en-US" altLang="zh-CN" dirty="0">
                <a:sym typeface="Wingdings" pitchFamily="2" charset="2"/>
              </a:rPr>
              <a:t></a:t>
            </a:r>
            <a:r>
              <a:rPr lang="zh-CN" altLang="en-US" dirty="0">
                <a:highlight>
                  <a:srgbClr val="00FFFF"/>
                </a:highlight>
              </a:rPr>
              <a:t>衣服</a:t>
            </a:r>
            <a:r>
              <a:rPr lang="ja-JP" altLang="en-US" dirty="0"/>
              <a:t>の</a:t>
            </a:r>
            <a:r>
              <a:rPr lang="zh-CN" altLang="en-US" dirty="0"/>
              <a:t>価格</a:t>
            </a:r>
            <a:r>
              <a:rPr lang="ja-JP" altLang="en-US" dirty="0"/>
              <a:t>が</a:t>
            </a:r>
            <a:r>
              <a:rPr lang="zh-CN" altLang="en-US" u="sng" dirty="0"/>
              <a:t>相対的</a:t>
            </a:r>
            <a:r>
              <a:rPr lang="ja-JP" altLang="en-US" u="sng" dirty="0"/>
              <a:t>に</a:t>
            </a:r>
            <a:r>
              <a:rPr lang="zh-CN" altLang="en-US" u="sng" dirty="0"/>
              <a:t>低下</a:t>
            </a:r>
            <a:r>
              <a:rPr lang="ja-JP" altLang="en-US" dirty="0"/>
              <a:t>すれば，</a:t>
            </a:r>
            <a:r>
              <a:rPr lang="ja-JP" altLang="en-US" dirty="0">
                <a:solidFill>
                  <a:srgbClr val="0432FF"/>
                </a:solidFill>
              </a:rPr>
              <a:t>ストルパー＝サミュエルソンの</a:t>
            </a:r>
            <a:r>
              <a:rPr lang="zh-CN" altLang="en-US" dirty="0">
                <a:solidFill>
                  <a:srgbClr val="0432FF"/>
                </a:solidFill>
              </a:rPr>
              <a:t>定理</a:t>
            </a:r>
            <a:r>
              <a:rPr lang="ja-JP" altLang="en-US" dirty="0"/>
              <a:t>から，</a:t>
            </a:r>
            <a:r>
              <a:rPr lang="zh-CN" altLang="en-US" dirty="0"/>
              <a:t>衣服</a:t>
            </a:r>
            <a:r>
              <a:rPr lang="ja-JP" altLang="en-US" dirty="0"/>
              <a:t>の</a:t>
            </a:r>
            <a:r>
              <a:rPr lang="zh-CN" altLang="en-US" dirty="0"/>
              <a:t>生産</a:t>
            </a:r>
            <a:r>
              <a:rPr lang="ja-JP" altLang="en-US" dirty="0"/>
              <a:t>に</a:t>
            </a:r>
            <a:r>
              <a:rPr lang="zh-CN" altLang="en-US" dirty="0"/>
              <a:t>集約的</a:t>
            </a:r>
            <a:r>
              <a:rPr lang="ja-JP" altLang="en-US" dirty="0"/>
              <a:t>に</a:t>
            </a:r>
            <a:r>
              <a:rPr lang="zh-CN" altLang="en-US" dirty="0"/>
              <a:t>投入</a:t>
            </a:r>
            <a:r>
              <a:rPr lang="ja-JP" altLang="en-US" dirty="0"/>
              <a:t>されている</a:t>
            </a:r>
            <a:r>
              <a:rPr lang="zh-CN" altLang="en-US" i="1" u="sng" dirty="0"/>
              <a:t>高卒労働者</a:t>
            </a:r>
            <a:r>
              <a:rPr lang="ja-JP" altLang="en-US" i="1" u="sng" dirty="0"/>
              <a:t>の</a:t>
            </a:r>
            <a:r>
              <a:rPr lang="zh-CN" altLang="en-US" i="1" u="sng" dirty="0"/>
              <a:t>賃金</a:t>
            </a:r>
            <a:r>
              <a:rPr lang="ja-JP" altLang="en-US" i="1" u="sng" dirty="0"/>
              <a:t>は</a:t>
            </a:r>
            <a:r>
              <a:rPr lang="zh-CN" altLang="en-US" i="1" u="sng" dirty="0"/>
              <a:t>下押</a:t>
            </a:r>
            <a:r>
              <a:rPr lang="ja-JP" altLang="en-US" i="1" u="sng" dirty="0"/>
              <a:t>し</a:t>
            </a:r>
            <a:r>
              <a:rPr lang="zh-CN" altLang="en-US" i="1" u="sng" dirty="0"/>
              <a:t>圧力</a:t>
            </a:r>
            <a:r>
              <a:rPr lang="ja-JP" altLang="en-US" dirty="0"/>
              <a:t>を</a:t>
            </a:r>
            <a:r>
              <a:rPr lang="zh-CN" altLang="en-US" dirty="0"/>
              <a:t>受</a:t>
            </a:r>
            <a:r>
              <a:rPr lang="ja-JP" altLang="en-US" dirty="0"/>
              <a:t>ける（</a:t>
            </a:r>
            <a:r>
              <a:rPr lang="zh-CN" altLang="en-US" dirty="0">
                <a:solidFill>
                  <a:srgbClr val="0432FF"/>
                </a:solidFill>
              </a:rPr>
              <a:t>相対価格効果</a:t>
            </a:r>
            <a:r>
              <a:rPr lang="ja-JP" altLang="en-US" dirty="0"/>
              <a:t>）。</a:t>
            </a:r>
            <a:endParaRPr lang="en-US" altLang="ja-JP" dirty="0"/>
          </a:p>
          <a:p>
            <a:pPr marL="0" indent="0">
              <a:buNone/>
            </a:pPr>
            <a:endParaRPr lang="en-US" altLang="ja-JP" dirty="0"/>
          </a:p>
          <a:p>
            <a:pPr marL="0" indent="0">
              <a:buNone/>
            </a:pPr>
            <a:r>
              <a:rPr lang="ja-JP" altLang="en-US" dirty="0"/>
              <a:t>さらに，</a:t>
            </a:r>
            <a:r>
              <a:rPr lang="zh-CN" altLang="en-US" dirty="0"/>
              <a:t>高卒労働者</a:t>
            </a:r>
            <a:r>
              <a:rPr lang="ja-JP" altLang="en-US" dirty="0"/>
              <a:t>が</a:t>
            </a:r>
            <a:r>
              <a:rPr lang="zh-CN" altLang="en-US" dirty="0"/>
              <a:t>担</a:t>
            </a:r>
            <a:r>
              <a:rPr lang="ja-JP" altLang="en-US" dirty="0"/>
              <a:t>っていた</a:t>
            </a:r>
            <a:r>
              <a:rPr lang="zh-CN" altLang="en-US" dirty="0"/>
              <a:t>生産工程</a:t>
            </a:r>
            <a:r>
              <a:rPr lang="ja-JP" altLang="en-US" dirty="0"/>
              <a:t>の</a:t>
            </a:r>
            <a:r>
              <a:rPr lang="zh-CN" altLang="en-US" i="1" u="sng" dirty="0"/>
              <a:t>海外生産</a:t>
            </a:r>
            <a:r>
              <a:rPr lang="ja-JP" altLang="en-US" i="1" u="sng" dirty="0"/>
              <a:t>には</a:t>
            </a:r>
            <a:r>
              <a:rPr lang="zh-CN" altLang="en-US" i="1" u="sng" dirty="0"/>
              <a:t>高卒労働者</a:t>
            </a:r>
            <a:r>
              <a:rPr lang="ja-JP" altLang="en-US" i="1" u="sng" dirty="0"/>
              <a:t>の</a:t>
            </a:r>
            <a:r>
              <a:rPr lang="zh-CN" altLang="en-US" i="1" u="sng" dirty="0"/>
              <a:t>労働供給</a:t>
            </a:r>
            <a:r>
              <a:rPr lang="ja-JP" altLang="en-US" i="1" u="sng" dirty="0"/>
              <a:t>を</a:t>
            </a:r>
            <a:r>
              <a:rPr lang="zh-CN" altLang="en-US" i="1" u="sng" dirty="0"/>
              <a:t>増加</a:t>
            </a:r>
            <a:r>
              <a:rPr lang="ja-JP" altLang="en-US" i="1" u="sng" dirty="0"/>
              <a:t>させるのと</a:t>
            </a:r>
            <a:r>
              <a:rPr lang="zh-CN" altLang="en-US" i="1" u="sng" dirty="0"/>
              <a:t>同</a:t>
            </a:r>
            <a:r>
              <a:rPr lang="ja-JP" altLang="en-US" i="1" u="sng" dirty="0"/>
              <a:t>じ</a:t>
            </a:r>
            <a:r>
              <a:rPr lang="zh-CN" altLang="en-US" i="1" u="sng" dirty="0"/>
              <a:t>効果</a:t>
            </a:r>
            <a:r>
              <a:rPr lang="ja-JP" altLang="en-US" dirty="0"/>
              <a:t>がある。この</a:t>
            </a:r>
            <a:r>
              <a:rPr lang="zh-CN" altLang="en-US" b="1" dirty="0">
                <a:solidFill>
                  <a:srgbClr val="0432FF"/>
                </a:solidFill>
              </a:rPr>
              <a:t>労働供給効果</a:t>
            </a:r>
            <a:r>
              <a:rPr lang="ja-JP" altLang="en-US" dirty="0"/>
              <a:t>も，アメリカにおける</a:t>
            </a:r>
            <a:r>
              <a:rPr lang="zh-CN" altLang="en-US" i="1" u="sng" dirty="0"/>
              <a:t>高卒労働者</a:t>
            </a:r>
            <a:r>
              <a:rPr lang="ja-JP" altLang="en-US" i="1" u="sng" dirty="0"/>
              <a:t>の</a:t>
            </a:r>
            <a:r>
              <a:rPr lang="zh-CN" altLang="en-US" i="1" u="sng" dirty="0"/>
              <a:t>賃金</a:t>
            </a:r>
            <a:r>
              <a:rPr lang="ja-JP" altLang="en-US" i="1" u="sng" dirty="0"/>
              <a:t>への</a:t>
            </a:r>
            <a:r>
              <a:rPr lang="zh-CN" altLang="en-US" i="1" u="sng" dirty="0"/>
              <a:t>下押</a:t>
            </a:r>
            <a:r>
              <a:rPr lang="ja-JP" altLang="en-US" i="1" u="sng" dirty="0"/>
              <a:t>し</a:t>
            </a:r>
            <a:r>
              <a:rPr lang="zh-CN" altLang="en-US" i="1" u="sng" dirty="0"/>
              <a:t>圧力</a:t>
            </a:r>
            <a:r>
              <a:rPr lang="ja-JP" altLang="en-US" dirty="0"/>
              <a:t>となる。</a:t>
            </a:r>
            <a:endParaRPr lang="en-JP" dirty="0"/>
          </a:p>
        </p:txBody>
      </p:sp>
      <p:sp>
        <p:nvSpPr>
          <p:cNvPr id="4" name="Slide Number Placeholder 3">
            <a:extLst>
              <a:ext uri="{FF2B5EF4-FFF2-40B4-BE49-F238E27FC236}">
                <a16:creationId xmlns:a16="http://schemas.microsoft.com/office/drawing/2014/main" id="{AD1C77F3-F198-ADC4-0C50-BA72254C1DBC}"/>
              </a:ext>
            </a:extLst>
          </p:cNvPr>
          <p:cNvSpPr>
            <a:spLocks noGrp="1"/>
          </p:cNvSpPr>
          <p:nvPr>
            <p:ph type="sldNum" sz="quarter" idx="12"/>
          </p:nvPr>
        </p:nvSpPr>
        <p:spPr/>
        <p:txBody>
          <a:bodyPr/>
          <a:lstStyle/>
          <a:p>
            <a:fld id="{A0B73B5B-4D98-3640-AE9D-0B488B8E4F8B}" type="slidenum">
              <a:rPr lang="en-JP" smtClean="0"/>
              <a:t>20</a:t>
            </a:fld>
            <a:endParaRPr lang="en-JP"/>
          </a:p>
        </p:txBody>
      </p:sp>
    </p:spTree>
    <p:extLst>
      <p:ext uri="{BB962C8B-B14F-4D97-AF65-F5344CB8AC3E}">
        <p14:creationId xmlns:p14="http://schemas.microsoft.com/office/powerpoint/2010/main" val="854282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2652D0-C408-E75D-6FFD-DBF71245D95B}"/>
              </a:ext>
            </a:extLst>
          </p:cNvPr>
          <p:cNvSpPr>
            <a:spLocks noGrp="1"/>
          </p:cNvSpPr>
          <p:nvPr>
            <p:ph type="sldNum" sz="quarter" idx="12"/>
          </p:nvPr>
        </p:nvSpPr>
        <p:spPr/>
        <p:txBody>
          <a:bodyPr/>
          <a:lstStyle/>
          <a:p>
            <a:fld id="{A0B73B5B-4D98-3640-AE9D-0B488B8E4F8B}" type="slidenum">
              <a:rPr lang="en-JP" smtClean="0"/>
              <a:t>21</a:t>
            </a:fld>
            <a:endParaRPr lang="en-JP"/>
          </a:p>
        </p:txBody>
      </p:sp>
      <p:pic>
        <p:nvPicPr>
          <p:cNvPr id="4" name="Picture 3" descr="Text&#10;&#10;Description automatically generated">
            <a:extLst>
              <a:ext uri="{FF2B5EF4-FFF2-40B4-BE49-F238E27FC236}">
                <a16:creationId xmlns:a16="http://schemas.microsoft.com/office/drawing/2014/main" id="{86F78E96-2FEB-5694-7C80-43281D4D804E}"/>
              </a:ext>
            </a:extLst>
          </p:cNvPr>
          <p:cNvPicPr>
            <a:picLocks noChangeAspect="1"/>
          </p:cNvPicPr>
          <p:nvPr/>
        </p:nvPicPr>
        <p:blipFill>
          <a:blip r:embed="rId3"/>
          <a:stretch>
            <a:fillRect/>
          </a:stretch>
        </p:blipFill>
        <p:spPr>
          <a:xfrm>
            <a:off x="1053275" y="625475"/>
            <a:ext cx="8285044" cy="560705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0ECD521E-D9BB-BB9D-5B18-74CE96BE9045}"/>
                  </a:ext>
                </a:extLst>
              </p14:cNvPr>
              <p14:cNvContentPartPr/>
              <p14:nvPr/>
            </p14:nvContentPartPr>
            <p14:xfrm>
              <a:off x="2663930" y="2500672"/>
              <a:ext cx="1944360" cy="119880"/>
            </p14:xfrm>
          </p:contentPart>
        </mc:Choice>
        <mc:Fallback>
          <p:pic>
            <p:nvPicPr>
              <p:cNvPr id="3" name="Ink 2">
                <a:extLst>
                  <a:ext uri="{FF2B5EF4-FFF2-40B4-BE49-F238E27FC236}">
                    <a16:creationId xmlns:a16="http://schemas.microsoft.com/office/drawing/2014/main" id="{0ECD521E-D9BB-BB9D-5B18-74CE96BE9045}"/>
                  </a:ext>
                </a:extLst>
              </p:cNvPr>
              <p:cNvPicPr/>
              <p:nvPr/>
            </p:nvPicPr>
            <p:blipFill>
              <a:blip r:embed="rId5"/>
              <a:stretch>
                <a:fillRect/>
              </a:stretch>
            </p:blipFill>
            <p:spPr>
              <a:xfrm>
                <a:off x="2627930" y="2429032"/>
                <a:ext cx="20160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1A6C543B-1D4E-A03B-7DCB-F894959581D4}"/>
                  </a:ext>
                </a:extLst>
              </p14:cNvPr>
              <p14:cNvContentPartPr/>
              <p14:nvPr/>
            </p14:nvContentPartPr>
            <p14:xfrm>
              <a:off x="2688410" y="2807032"/>
              <a:ext cx="334440" cy="8280"/>
            </p14:xfrm>
          </p:contentPart>
        </mc:Choice>
        <mc:Fallback>
          <p:pic>
            <p:nvPicPr>
              <p:cNvPr id="5" name="Ink 4">
                <a:extLst>
                  <a:ext uri="{FF2B5EF4-FFF2-40B4-BE49-F238E27FC236}">
                    <a16:creationId xmlns:a16="http://schemas.microsoft.com/office/drawing/2014/main" id="{1A6C543B-1D4E-A03B-7DCB-F894959581D4}"/>
                  </a:ext>
                </a:extLst>
              </p:cNvPr>
              <p:cNvPicPr/>
              <p:nvPr/>
            </p:nvPicPr>
            <p:blipFill>
              <a:blip r:embed="rId7"/>
              <a:stretch>
                <a:fillRect/>
              </a:stretch>
            </p:blipFill>
            <p:spPr>
              <a:xfrm>
                <a:off x="2652410" y="2735392"/>
                <a:ext cx="4060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C211F102-98FA-0D94-6CD9-DDA0DD4D03D6}"/>
                  </a:ext>
                </a:extLst>
              </p14:cNvPr>
              <p14:cNvContentPartPr/>
              <p14:nvPr/>
            </p14:nvContentPartPr>
            <p14:xfrm>
              <a:off x="3288170" y="3388432"/>
              <a:ext cx="960120" cy="57600"/>
            </p14:xfrm>
          </p:contentPart>
        </mc:Choice>
        <mc:Fallback>
          <p:pic>
            <p:nvPicPr>
              <p:cNvPr id="6" name="Ink 5">
                <a:extLst>
                  <a:ext uri="{FF2B5EF4-FFF2-40B4-BE49-F238E27FC236}">
                    <a16:creationId xmlns:a16="http://schemas.microsoft.com/office/drawing/2014/main" id="{C211F102-98FA-0D94-6CD9-DDA0DD4D03D6}"/>
                  </a:ext>
                </a:extLst>
              </p:cNvPr>
              <p:cNvPicPr/>
              <p:nvPr/>
            </p:nvPicPr>
            <p:blipFill>
              <a:blip r:embed="rId9"/>
              <a:stretch>
                <a:fillRect/>
              </a:stretch>
            </p:blipFill>
            <p:spPr>
              <a:xfrm>
                <a:off x="3252170" y="3316432"/>
                <a:ext cx="103176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C801A5DB-9D26-15D9-739D-71B8ED6DA5F5}"/>
                  </a:ext>
                </a:extLst>
              </p14:cNvPr>
              <p14:cNvContentPartPr/>
              <p14:nvPr/>
            </p14:nvContentPartPr>
            <p14:xfrm>
              <a:off x="3204650" y="4104832"/>
              <a:ext cx="994680" cy="1800"/>
            </p14:xfrm>
          </p:contentPart>
        </mc:Choice>
        <mc:Fallback>
          <p:pic>
            <p:nvPicPr>
              <p:cNvPr id="7" name="Ink 6">
                <a:extLst>
                  <a:ext uri="{FF2B5EF4-FFF2-40B4-BE49-F238E27FC236}">
                    <a16:creationId xmlns:a16="http://schemas.microsoft.com/office/drawing/2014/main" id="{C801A5DB-9D26-15D9-739D-71B8ED6DA5F5}"/>
                  </a:ext>
                </a:extLst>
              </p:cNvPr>
              <p:cNvPicPr/>
              <p:nvPr/>
            </p:nvPicPr>
            <p:blipFill>
              <a:blip r:embed="rId11"/>
              <a:stretch>
                <a:fillRect/>
              </a:stretch>
            </p:blipFill>
            <p:spPr>
              <a:xfrm>
                <a:off x="3168650" y="4032832"/>
                <a:ext cx="10663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87C89450-BAEF-A0C1-DEA8-0795DBCF6174}"/>
                  </a:ext>
                </a:extLst>
              </p14:cNvPr>
              <p14:cNvContentPartPr/>
              <p14:nvPr/>
            </p14:nvContentPartPr>
            <p14:xfrm>
              <a:off x="2709650" y="4734112"/>
              <a:ext cx="1917720" cy="86760"/>
            </p14:xfrm>
          </p:contentPart>
        </mc:Choice>
        <mc:Fallback>
          <p:pic>
            <p:nvPicPr>
              <p:cNvPr id="8" name="Ink 7">
                <a:extLst>
                  <a:ext uri="{FF2B5EF4-FFF2-40B4-BE49-F238E27FC236}">
                    <a16:creationId xmlns:a16="http://schemas.microsoft.com/office/drawing/2014/main" id="{87C89450-BAEF-A0C1-DEA8-0795DBCF6174}"/>
                  </a:ext>
                </a:extLst>
              </p:cNvPr>
              <p:cNvPicPr/>
              <p:nvPr/>
            </p:nvPicPr>
            <p:blipFill>
              <a:blip r:embed="rId13"/>
              <a:stretch>
                <a:fillRect/>
              </a:stretch>
            </p:blipFill>
            <p:spPr>
              <a:xfrm>
                <a:off x="2673650" y="4662112"/>
                <a:ext cx="198936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3B3CCC8D-936F-AB68-9C24-AF9969AD71AD}"/>
                  </a:ext>
                </a:extLst>
              </p14:cNvPr>
              <p14:cNvContentPartPr/>
              <p14:nvPr/>
            </p14:nvContentPartPr>
            <p14:xfrm>
              <a:off x="2749970" y="4985032"/>
              <a:ext cx="956520" cy="8640"/>
            </p14:xfrm>
          </p:contentPart>
        </mc:Choice>
        <mc:Fallback>
          <p:pic>
            <p:nvPicPr>
              <p:cNvPr id="9" name="Ink 8">
                <a:extLst>
                  <a:ext uri="{FF2B5EF4-FFF2-40B4-BE49-F238E27FC236}">
                    <a16:creationId xmlns:a16="http://schemas.microsoft.com/office/drawing/2014/main" id="{3B3CCC8D-936F-AB68-9C24-AF9969AD71AD}"/>
                  </a:ext>
                </a:extLst>
              </p:cNvPr>
              <p:cNvPicPr/>
              <p:nvPr/>
            </p:nvPicPr>
            <p:blipFill>
              <a:blip r:embed="rId15"/>
              <a:stretch>
                <a:fillRect/>
              </a:stretch>
            </p:blipFill>
            <p:spPr>
              <a:xfrm>
                <a:off x="2714330" y="4913392"/>
                <a:ext cx="10281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B83FBD82-5C5C-C0FC-59A6-9E682F1E6521}"/>
                  </a:ext>
                </a:extLst>
              </p14:cNvPr>
              <p14:cNvContentPartPr/>
              <p14:nvPr/>
            </p14:nvContentPartPr>
            <p14:xfrm>
              <a:off x="3009170" y="5379592"/>
              <a:ext cx="1393200" cy="19800"/>
            </p14:xfrm>
          </p:contentPart>
        </mc:Choice>
        <mc:Fallback>
          <p:pic>
            <p:nvPicPr>
              <p:cNvPr id="10" name="Ink 9">
                <a:extLst>
                  <a:ext uri="{FF2B5EF4-FFF2-40B4-BE49-F238E27FC236}">
                    <a16:creationId xmlns:a16="http://schemas.microsoft.com/office/drawing/2014/main" id="{B83FBD82-5C5C-C0FC-59A6-9E682F1E6521}"/>
                  </a:ext>
                </a:extLst>
              </p:cNvPr>
              <p:cNvPicPr/>
              <p:nvPr/>
            </p:nvPicPr>
            <p:blipFill>
              <a:blip r:embed="rId17"/>
              <a:stretch>
                <a:fillRect/>
              </a:stretch>
            </p:blipFill>
            <p:spPr>
              <a:xfrm>
                <a:off x="2973170" y="5307952"/>
                <a:ext cx="146484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889CE4ED-7659-962B-27A1-E6351F48CCC3}"/>
                  </a:ext>
                </a:extLst>
              </p14:cNvPr>
              <p14:cNvContentPartPr/>
              <p14:nvPr/>
            </p14:nvContentPartPr>
            <p14:xfrm>
              <a:off x="5650850" y="2418232"/>
              <a:ext cx="1908720" cy="55440"/>
            </p14:xfrm>
          </p:contentPart>
        </mc:Choice>
        <mc:Fallback>
          <p:pic>
            <p:nvPicPr>
              <p:cNvPr id="11" name="Ink 10">
                <a:extLst>
                  <a:ext uri="{FF2B5EF4-FFF2-40B4-BE49-F238E27FC236}">
                    <a16:creationId xmlns:a16="http://schemas.microsoft.com/office/drawing/2014/main" id="{889CE4ED-7659-962B-27A1-E6351F48CCC3}"/>
                  </a:ext>
                </a:extLst>
              </p:cNvPr>
              <p:cNvPicPr/>
              <p:nvPr/>
            </p:nvPicPr>
            <p:blipFill>
              <a:blip r:embed="rId19"/>
              <a:stretch>
                <a:fillRect/>
              </a:stretch>
            </p:blipFill>
            <p:spPr>
              <a:xfrm>
                <a:off x="5615210" y="2346592"/>
                <a:ext cx="198036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37647A16-2990-5740-C819-A52E68375F52}"/>
                  </a:ext>
                </a:extLst>
              </p14:cNvPr>
              <p14:cNvContentPartPr/>
              <p14:nvPr/>
            </p14:nvContentPartPr>
            <p14:xfrm>
              <a:off x="5689370" y="2791552"/>
              <a:ext cx="1217880" cy="21600"/>
            </p14:xfrm>
          </p:contentPart>
        </mc:Choice>
        <mc:Fallback>
          <p:pic>
            <p:nvPicPr>
              <p:cNvPr id="12" name="Ink 11">
                <a:extLst>
                  <a:ext uri="{FF2B5EF4-FFF2-40B4-BE49-F238E27FC236}">
                    <a16:creationId xmlns:a16="http://schemas.microsoft.com/office/drawing/2014/main" id="{37647A16-2990-5740-C819-A52E68375F52}"/>
                  </a:ext>
                </a:extLst>
              </p:cNvPr>
              <p:cNvPicPr/>
              <p:nvPr/>
            </p:nvPicPr>
            <p:blipFill>
              <a:blip r:embed="rId21"/>
              <a:stretch>
                <a:fillRect/>
              </a:stretch>
            </p:blipFill>
            <p:spPr>
              <a:xfrm>
                <a:off x="5653730" y="2719912"/>
                <a:ext cx="12895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AD55318D-DAD1-8BC6-3120-C288FF89068F}"/>
                  </a:ext>
                </a:extLst>
              </p14:cNvPr>
              <p14:cNvContentPartPr/>
              <p14:nvPr/>
            </p14:nvContentPartPr>
            <p14:xfrm>
              <a:off x="5847050" y="5036872"/>
              <a:ext cx="1655280" cy="84600"/>
            </p14:xfrm>
          </p:contentPart>
        </mc:Choice>
        <mc:Fallback>
          <p:pic>
            <p:nvPicPr>
              <p:cNvPr id="13" name="Ink 12">
                <a:extLst>
                  <a:ext uri="{FF2B5EF4-FFF2-40B4-BE49-F238E27FC236}">
                    <a16:creationId xmlns:a16="http://schemas.microsoft.com/office/drawing/2014/main" id="{AD55318D-DAD1-8BC6-3120-C288FF89068F}"/>
                  </a:ext>
                </a:extLst>
              </p:cNvPr>
              <p:cNvPicPr/>
              <p:nvPr/>
            </p:nvPicPr>
            <p:blipFill>
              <a:blip r:embed="rId23"/>
              <a:stretch>
                <a:fillRect/>
              </a:stretch>
            </p:blipFill>
            <p:spPr>
              <a:xfrm>
                <a:off x="5811050" y="4965232"/>
                <a:ext cx="172692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F9A15FDA-8C04-4A36-EC88-3542A2181CFB}"/>
                  </a:ext>
                </a:extLst>
              </p14:cNvPr>
              <p14:cNvContentPartPr/>
              <p14:nvPr/>
            </p14:nvContentPartPr>
            <p14:xfrm>
              <a:off x="5717450" y="3156592"/>
              <a:ext cx="1973160" cy="23040"/>
            </p14:xfrm>
          </p:contentPart>
        </mc:Choice>
        <mc:Fallback>
          <p:pic>
            <p:nvPicPr>
              <p:cNvPr id="14" name="Ink 13">
                <a:extLst>
                  <a:ext uri="{FF2B5EF4-FFF2-40B4-BE49-F238E27FC236}">
                    <a16:creationId xmlns:a16="http://schemas.microsoft.com/office/drawing/2014/main" id="{F9A15FDA-8C04-4A36-EC88-3542A2181CFB}"/>
                  </a:ext>
                </a:extLst>
              </p:cNvPr>
              <p:cNvPicPr/>
              <p:nvPr/>
            </p:nvPicPr>
            <p:blipFill>
              <a:blip r:embed="rId25"/>
              <a:stretch>
                <a:fillRect/>
              </a:stretch>
            </p:blipFill>
            <p:spPr>
              <a:xfrm>
                <a:off x="5681450" y="3084952"/>
                <a:ext cx="204480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D9BBD08F-B289-B762-EA91-D0608E74774A}"/>
                  </a:ext>
                </a:extLst>
              </p14:cNvPr>
              <p14:cNvContentPartPr/>
              <p14:nvPr/>
            </p14:nvContentPartPr>
            <p14:xfrm>
              <a:off x="5743010" y="3422272"/>
              <a:ext cx="1176840" cy="31320"/>
            </p14:xfrm>
          </p:contentPart>
        </mc:Choice>
        <mc:Fallback>
          <p:pic>
            <p:nvPicPr>
              <p:cNvPr id="15" name="Ink 14">
                <a:extLst>
                  <a:ext uri="{FF2B5EF4-FFF2-40B4-BE49-F238E27FC236}">
                    <a16:creationId xmlns:a16="http://schemas.microsoft.com/office/drawing/2014/main" id="{D9BBD08F-B289-B762-EA91-D0608E74774A}"/>
                  </a:ext>
                </a:extLst>
              </p:cNvPr>
              <p:cNvPicPr/>
              <p:nvPr/>
            </p:nvPicPr>
            <p:blipFill>
              <a:blip r:embed="rId27"/>
              <a:stretch>
                <a:fillRect/>
              </a:stretch>
            </p:blipFill>
            <p:spPr>
              <a:xfrm>
                <a:off x="5707370" y="3350272"/>
                <a:ext cx="12484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BE549216-A6FB-212D-1AF4-5F7CE8BF21BB}"/>
                  </a:ext>
                </a:extLst>
              </p14:cNvPr>
              <p14:cNvContentPartPr/>
              <p14:nvPr/>
            </p14:nvContentPartPr>
            <p14:xfrm>
              <a:off x="5780810" y="5303992"/>
              <a:ext cx="1708920" cy="43560"/>
            </p14:xfrm>
          </p:contentPart>
        </mc:Choice>
        <mc:Fallback>
          <p:pic>
            <p:nvPicPr>
              <p:cNvPr id="16" name="Ink 15">
                <a:extLst>
                  <a:ext uri="{FF2B5EF4-FFF2-40B4-BE49-F238E27FC236}">
                    <a16:creationId xmlns:a16="http://schemas.microsoft.com/office/drawing/2014/main" id="{BE549216-A6FB-212D-1AF4-5F7CE8BF21BB}"/>
                  </a:ext>
                </a:extLst>
              </p:cNvPr>
              <p:cNvPicPr/>
              <p:nvPr/>
            </p:nvPicPr>
            <p:blipFill>
              <a:blip r:embed="rId29"/>
              <a:stretch>
                <a:fillRect/>
              </a:stretch>
            </p:blipFill>
            <p:spPr>
              <a:xfrm>
                <a:off x="5745170" y="5232352"/>
                <a:ext cx="1780560" cy="187200"/>
              </a:xfrm>
              <a:prstGeom prst="rect">
                <a:avLst/>
              </a:prstGeom>
            </p:spPr>
          </p:pic>
        </mc:Fallback>
      </mc:AlternateContent>
      <p:grpSp>
        <p:nvGrpSpPr>
          <p:cNvPr id="25" name="Group 24">
            <a:extLst>
              <a:ext uri="{FF2B5EF4-FFF2-40B4-BE49-F238E27FC236}">
                <a16:creationId xmlns:a16="http://schemas.microsoft.com/office/drawing/2014/main" id="{96E1693C-4E47-8486-1BB8-DDFF1D6CEF1E}"/>
              </a:ext>
            </a:extLst>
          </p:cNvPr>
          <p:cNvGrpSpPr/>
          <p:nvPr/>
        </p:nvGrpSpPr>
        <p:grpSpPr>
          <a:xfrm>
            <a:off x="3422090" y="1302592"/>
            <a:ext cx="5397120" cy="5308560"/>
            <a:chOff x="3422090" y="1302592"/>
            <a:chExt cx="5397120" cy="5308560"/>
          </a:xfrm>
        </p:grpSpPr>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0095EFA1-8487-5CE9-B1A1-453F3D07C69F}"/>
                    </a:ext>
                  </a:extLst>
                </p14:cNvPr>
                <p14:cNvContentPartPr/>
                <p14:nvPr/>
              </p14:nvContentPartPr>
              <p14:xfrm>
                <a:off x="6343850" y="6091672"/>
                <a:ext cx="460800" cy="360"/>
              </p14:xfrm>
            </p:contentPart>
          </mc:Choice>
          <mc:Fallback>
            <p:pic>
              <p:nvPicPr>
                <p:cNvPr id="17" name="Ink 16">
                  <a:extLst>
                    <a:ext uri="{FF2B5EF4-FFF2-40B4-BE49-F238E27FC236}">
                      <a16:creationId xmlns:a16="http://schemas.microsoft.com/office/drawing/2014/main" id="{0095EFA1-8487-5CE9-B1A1-453F3D07C69F}"/>
                    </a:ext>
                  </a:extLst>
                </p:cNvPr>
                <p:cNvPicPr/>
                <p:nvPr/>
              </p:nvPicPr>
              <p:blipFill>
                <a:blip r:embed="rId31"/>
                <a:stretch>
                  <a:fillRect/>
                </a:stretch>
              </p:blipFill>
              <p:spPr>
                <a:xfrm>
                  <a:off x="6334850" y="6082672"/>
                  <a:ext cx="478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AC9825E0-4194-5863-C47A-79FBF9F0A9FB}"/>
                    </a:ext>
                  </a:extLst>
                </p14:cNvPr>
                <p14:cNvContentPartPr/>
                <p14:nvPr/>
              </p14:nvContentPartPr>
              <p14:xfrm>
                <a:off x="6210290" y="5757232"/>
                <a:ext cx="815760" cy="740880"/>
              </p14:xfrm>
            </p:contentPart>
          </mc:Choice>
          <mc:Fallback>
            <p:pic>
              <p:nvPicPr>
                <p:cNvPr id="18" name="Ink 17">
                  <a:extLst>
                    <a:ext uri="{FF2B5EF4-FFF2-40B4-BE49-F238E27FC236}">
                      <a16:creationId xmlns:a16="http://schemas.microsoft.com/office/drawing/2014/main" id="{AC9825E0-4194-5863-C47A-79FBF9F0A9FB}"/>
                    </a:ext>
                  </a:extLst>
                </p:cNvPr>
                <p:cNvPicPr/>
                <p:nvPr/>
              </p:nvPicPr>
              <p:blipFill>
                <a:blip r:embed="rId33"/>
                <a:stretch>
                  <a:fillRect/>
                </a:stretch>
              </p:blipFill>
              <p:spPr>
                <a:xfrm>
                  <a:off x="6201650" y="5748232"/>
                  <a:ext cx="833400" cy="758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B4473156-7772-A067-2A41-A20E5A8DCC0C}"/>
                    </a:ext>
                  </a:extLst>
                </p14:cNvPr>
                <p14:cNvContentPartPr/>
                <p14:nvPr/>
              </p14:nvContentPartPr>
              <p14:xfrm>
                <a:off x="3564650" y="6156832"/>
                <a:ext cx="428400" cy="360"/>
              </p14:xfrm>
            </p:contentPart>
          </mc:Choice>
          <mc:Fallback>
            <p:pic>
              <p:nvPicPr>
                <p:cNvPr id="20" name="Ink 19">
                  <a:extLst>
                    <a:ext uri="{FF2B5EF4-FFF2-40B4-BE49-F238E27FC236}">
                      <a16:creationId xmlns:a16="http://schemas.microsoft.com/office/drawing/2014/main" id="{B4473156-7772-A067-2A41-A20E5A8DCC0C}"/>
                    </a:ext>
                  </a:extLst>
                </p:cNvPr>
                <p:cNvPicPr/>
                <p:nvPr/>
              </p:nvPicPr>
              <p:blipFill>
                <a:blip r:embed="rId35"/>
                <a:stretch>
                  <a:fillRect/>
                </a:stretch>
              </p:blipFill>
              <p:spPr>
                <a:xfrm>
                  <a:off x="3556010" y="6148192"/>
                  <a:ext cx="446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6F1EB2B7-D0CD-3C78-91E6-17F66B2DF02A}"/>
                    </a:ext>
                  </a:extLst>
                </p14:cNvPr>
                <p14:cNvContentPartPr/>
                <p14:nvPr/>
              </p14:nvContentPartPr>
              <p14:xfrm>
                <a:off x="3805490" y="5929672"/>
                <a:ext cx="360" cy="388440"/>
              </p14:xfrm>
            </p:contentPart>
          </mc:Choice>
          <mc:Fallback>
            <p:pic>
              <p:nvPicPr>
                <p:cNvPr id="21" name="Ink 20">
                  <a:extLst>
                    <a:ext uri="{FF2B5EF4-FFF2-40B4-BE49-F238E27FC236}">
                      <a16:creationId xmlns:a16="http://schemas.microsoft.com/office/drawing/2014/main" id="{6F1EB2B7-D0CD-3C78-91E6-17F66B2DF02A}"/>
                    </a:ext>
                  </a:extLst>
                </p:cNvPr>
                <p:cNvPicPr/>
                <p:nvPr/>
              </p:nvPicPr>
              <p:blipFill>
                <a:blip r:embed="rId37"/>
                <a:stretch>
                  <a:fillRect/>
                </a:stretch>
              </p:blipFill>
              <p:spPr>
                <a:xfrm>
                  <a:off x="3796490" y="5920672"/>
                  <a:ext cx="18000" cy="406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49A87F3D-F9C4-2E75-8346-0111E6E4DFDB}"/>
                    </a:ext>
                  </a:extLst>
                </p14:cNvPr>
                <p14:cNvContentPartPr/>
                <p14:nvPr/>
              </p14:nvContentPartPr>
              <p14:xfrm>
                <a:off x="3422090" y="5647432"/>
                <a:ext cx="880560" cy="937080"/>
              </p14:xfrm>
            </p:contentPart>
          </mc:Choice>
          <mc:Fallback>
            <p:pic>
              <p:nvPicPr>
                <p:cNvPr id="22" name="Ink 21">
                  <a:extLst>
                    <a:ext uri="{FF2B5EF4-FFF2-40B4-BE49-F238E27FC236}">
                      <a16:creationId xmlns:a16="http://schemas.microsoft.com/office/drawing/2014/main" id="{49A87F3D-F9C4-2E75-8346-0111E6E4DFDB}"/>
                    </a:ext>
                  </a:extLst>
                </p:cNvPr>
                <p:cNvPicPr/>
                <p:nvPr/>
              </p:nvPicPr>
              <p:blipFill>
                <a:blip r:embed="rId39"/>
                <a:stretch>
                  <a:fillRect/>
                </a:stretch>
              </p:blipFill>
              <p:spPr>
                <a:xfrm>
                  <a:off x="3413090" y="5638792"/>
                  <a:ext cx="898200" cy="954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9E97FFFF-AB0C-587C-F671-0B5F5416CCD3}"/>
                    </a:ext>
                  </a:extLst>
                </p14:cNvPr>
                <p14:cNvContentPartPr/>
                <p14:nvPr/>
              </p14:nvContentPartPr>
              <p14:xfrm>
                <a:off x="4917170" y="1302592"/>
                <a:ext cx="3902040" cy="5308560"/>
              </p14:xfrm>
            </p:contentPart>
          </mc:Choice>
          <mc:Fallback>
            <p:pic>
              <p:nvPicPr>
                <p:cNvPr id="24" name="Ink 23">
                  <a:extLst>
                    <a:ext uri="{FF2B5EF4-FFF2-40B4-BE49-F238E27FC236}">
                      <a16:creationId xmlns:a16="http://schemas.microsoft.com/office/drawing/2014/main" id="{9E97FFFF-AB0C-587C-F671-0B5F5416CCD3}"/>
                    </a:ext>
                  </a:extLst>
                </p:cNvPr>
                <p:cNvPicPr/>
                <p:nvPr/>
              </p:nvPicPr>
              <p:blipFill>
                <a:blip r:embed="rId41"/>
                <a:stretch>
                  <a:fillRect/>
                </a:stretch>
              </p:blipFill>
              <p:spPr>
                <a:xfrm>
                  <a:off x="4908530" y="1293952"/>
                  <a:ext cx="3919680" cy="5326200"/>
                </a:xfrm>
                <a:prstGeom prst="rect">
                  <a:avLst/>
                </a:prstGeom>
              </p:spPr>
            </p:pic>
          </mc:Fallback>
        </mc:AlternateContent>
      </p:grpSp>
    </p:spTree>
    <p:extLst>
      <p:ext uri="{BB962C8B-B14F-4D97-AF65-F5344CB8AC3E}">
        <p14:creationId xmlns:p14="http://schemas.microsoft.com/office/powerpoint/2010/main" val="1280256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3186DE-573A-81C4-3536-21A259DE7DFF}"/>
              </a:ext>
            </a:extLst>
          </p:cNvPr>
          <p:cNvSpPr>
            <a:spLocks noGrp="1"/>
          </p:cNvSpPr>
          <p:nvPr>
            <p:ph type="sldNum" sz="quarter" idx="12"/>
          </p:nvPr>
        </p:nvSpPr>
        <p:spPr/>
        <p:txBody>
          <a:bodyPr/>
          <a:lstStyle/>
          <a:p>
            <a:fld id="{A0B73B5B-4D98-3640-AE9D-0B488B8E4F8B}" type="slidenum">
              <a:rPr lang="en-JP" smtClean="0"/>
              <a:t>22</a:t>
            </a:fld>
            <a:endParaRPr lang="en-JP"/>
          </a:p>
        </p:txBody>
      </p:sp>
      <p:pic>
        <p:nvPicPr>
          <p:cNvPr id="4" name="Picture 3" descr="Table&#10;&#10;Description automatically generated">
            <a:extLst>
              <a:ext uri="{FF2B5EF4-FFF2-40B4-BE49-F238E27FC236}">
                <a16:creationId xmlns:a16="http://schemas.microsoft.com/office/drawing/2014/main" id="{234E0434-0B4F-CD94-575F-5F1C6DC73898}"/>
              </a:ext>
            </a:extLst>
          </p:cNvPr>
          <p:cNvPicPr>
            <a:picLocks noChangeAspect="1"/>
          </p:cNvPicPr>
          <p:nvPr/>
        </p:nvPicPr>
        <p:blipFill>
          <a:blip r:embed="rId2"/>
          <a:stretch>
            <a:fillRect/>
          </a:stretch>
        </p:blipFill>
        <p:spPr>
          <a:xfrm>
            <a:off x="713920" y="375158"/>
            <a:ext cx="10095593" cy="3941060"/>
          </a:xfrm>
          <a:prstGeom prst="rect">
            <a:avLst/>
          </a:prstGeom>
        </p:spPr>
      </p:pic>
      <p:sp>
        <p:nvSpPr>
          <p:cNvPr id="3" name="TextBox 2">
            <a:extLst>
              <a:ext uri="{FF2B5EF4-FFF2-40B4-BE49-F238E27FC236}">
                <a16:creationId xmlns:a16="http://schemas.microsoft.com/office/drawing/2014/main" id="{9F1D3FE4-3F23-BDA3-7478-EAB2892FCEF1}"/>
              </a:ext>
            </a:extLst>
          </p:cNvPr>
          <p:cNvSpPr txBox="1"/>
          <p:nvPr/>
        </p:nvSpPr>
        <p:spPr>
          <a:xfrm>
            <a:off x="674296" y="4316218"/>
            <a:ext cx="10347552" cy="1569660"/>
          </a:xfrm>
          <a:prstGeom prst="rect">
            <a:avLst/>
          </a:prstGeom>
          <a:noFill/>
        </p:spPr>
        <p:txBody>
          <a:bodyPr wrap="square">
            <a:spAutoFit/>
          </a:bodyPr>
          <a:lstStyle/>
          <a:p>
            <a:r>
              <a:rPr lang="zh-CN" altLang="en-US" sz="3200" dirty="0">
                <a:latin typeface="MS PGothic" panose="020B0600070205080204" pitchFamily="34" charset="-128"/>
                <a:ea typeface="MS PGothic" panose="020B0600070205080204" pitchFamily="34" charset="-128"/>
              </a:rPr>
              <a:t>生産性効果</a:t>
            </a:r>
            <a:r>
              <a:rPr lang="ja-JP" altLang="en-US" sz="3200" dirty="0">
                <a:latin typeface="MS PGothic" panose="020B0600070205080204" pitchFamily="34" charset="-128"/>
                <a:ea typeface="MS PGothic" panose="020B0600070205080204" pitchFamily="34" charset="-128"/>
              </a:rPr>
              <a:t>が</a:t>
            </a:r>
            <a:r>
              <a:rPr lang="zh-CN" altLang="en-US" sz="3200" dirty="0">
                <a:latin typeface="MS PGothic" panose="020B0600070205080204" pitchFamily="34" charset="-128"/>
                <a:ea typeface="MS PGothic" panose="020B0600070205080204" pitchFamily="34" charset="-128"/>
              </a:rPr>
              <a:t>相対価格効果</a:t>
            </a:r>
            <a:r>
              <a:rPr lang="ja-JP" altLang="en-US" sz="3200" dirty="0">
                <a:latin typeface="MS PGothic" panose="020B0600070205080204" pitchFamily="34" charset="-128"/>
                <a:ea typeface="MS PGothic" panose="020B0600070205080204" pitchFamily="34" charset="-128"/>
              </a:rPr>
              <a:t>と</a:t>
            </a:r>
            <a:r>
              <a:rPr lang="zh-CN" altLang="en-US" sz="3200" dirty="0">
                <a:latin typeface="MS PGothic" panose="020B0600070205080204" pitchFamily="34" charset="-128"/>
                <a:ea typeface="MS PGothic" panose="020B0600070205080204" pitchFamily="34" charset="-128"/>
              </a:rPr>
              <a:t>労働供給効果</a:t>
            </a:r>
            <a:r>
              <a:rPr lang="ja-JP" altLang="en-US" sz="3200" dirty="0">
                <a:latin typeface="MS PGothic" panose="020B0600070205080204" pitchFamily="34" charset="-128"/>
                <a:ea typeface="MS PGothic" panose="020B0600070205080204" pitchFamily="34" charset="-128"/>
              </a:rPr>
              <a:t>の</a:t>
            </a:r>
            <a:r>
              <a:rPr lang="en-US" altLang="ja-JP" sz="3200" dirty="0">
                <a:latin typeface="MS PGothic" panose="020B0600070205080204" pitchFamily="34" charset="-128"/>
                <a:ea typeface="MS PGothic" panose="020B0600070205080204" pitchFamily="34" charset="-128"/>
              </a:rPr>
              <a:t>2</a:t>
            </a:r>
            <a:r>
              <a:rPr lang="ja-JP" altLang="en-US" sz="3200" dirty="0">
                <a:latin typeface="MS PGothic" panose="020B0600070205080204" pitchFamily="34" charset="-128"/>
                <a:ea typeface="MS PGothic" panose="020B0600070205080204" pitchFamily="34" charset="-128"/>
              </a:rPr>
              <a:t>つの</a:t>
            </a:r>
            <a:r>
              <a:rPr lang="zh-CN" altLang="en-US" sz="3200" dirty="0">
                <a:latin typeface="MS PGothic" panose="020B0600070205080204" pitchFamily="34" charset="-128"/>
                <a:ea typeface="MS PGothic" panose="020B0600070205080204" pitchFamily="34" charset="-128"/>
              </a:rPr>
              <a:t>効果</a:t>
            </a:r>
            <a:r>
              <a:rPr lang="ja-JP" altLang="en-US" sz="3200" dirty="0">
                <a:latin typeface="MS PGothic" panose="020B0600070205080204" pitchFamily="34" charset="-128"/>
                <a:ea typeface="MS PGothic" panose="020B0600070205080204" pitchFamily="34" charset="-128"/>
              </a:rPr>
              <a:t>を</a:t>
            </a:r>
            <a:r>
              <a:rPr lang="zh-CN" altLang="en-US" sz="3200" dirty="0">
                <a:latin typeface="MS PGothic" panose="020B0600070205080204" pitchFamily="34" charset="-128"/>
                <a:ea typeface="MS PGothic" panose="020B0600070205080204" pitchFamily="34" charset="-128"/>
              </a:rPr>
              <a:t>上回</a:t>
            </a:r>
            <a:r>
              <a:rPr lang="ja-JP" altLang="en-US" sz="3200" dirty="0">
                <a:latin typeface="MS PGothic" panose="020B0600070205080204" pitchFamily="34" charset="-128"/>
                <a:ea typeface="MS PGothic" panose="020B0600070205080204" pitchFamily="34" charset="-128"/>
              </a:rPr>
              <a:t>れば，</a:t>
            </a:r>
            <a:r>
              <a:rPr lang="zh-CN" altLang="en-US" sz="3200" dirty="0">
                <a:latin typeface="MS PGothic" panose="020B0600070205080204" pitchFamily="34" charset="-128"/>
                <a:ea typeface="MS PGothic" panose="020B0600070205080204" pitchFamily="34" charset="-128"/>
              </a:rPr>
              <a:t>海外生産</a:t>
            </a:r>
            <a:r>
              <a:rPr lang="ja-JP" altLang="en-US" sz="3200" dirty="0">
                <a:latin typeface="MS PGothic" panose="020B0600070205080204" pitchFamily="34" charset="-128"/>
                <a:ea typeface="MS PGothic" panose="020B0600070205080204" pitchFamily="34" charset="-128"/>
              </a:rPr>
              <a:t>によって，</a:t>
            </a:r>
            <a:r>
              <a:rPr lang="zh-CN" altLang="en-US" sz="3200" dirty="0">
                <a:latin typeface="MS PGothic" panose="020B0600070205080204" pitchFamily="34" charset="-128"/>
                <a:ea typeface="MS PGothic" panose="020B0600070205080204" pitchFamily="34" charset="-128"/>
              </a:rPr>
              <a:t>高卒労働者</a:t>
            </a:r>
            <a:r>
              <a:rPr lang="ja-JP" altLang="en-US" sz="3200" dirty="0">
                <a:latin typeface="MS PGothic" panose="020B0600070205080204" pitchFamily="34" charset="-128"/>
                <a:ea typeface="MS PGothic" panose="020B0600070205080204" pitchFamily="34" charset="-128"/>
              </a:rPr>
              <a:t>の</a:t>
            </a:r>
            <a:r>
              <a:rPr lang="zh-CN" altLang="en-US" sz="3200" dirty="0">
                <a:latin typeface="MS PGothic" panose="020B0600070205080204" pitchFamily="34" charset="-128"/>
                <a:ea typeface="MS PGothic" panose="020B0600070205080204" pitchFamily="34" charset="-128"/>
              </a:rPr>
              <a:t>賃金</a:t>
            </a:r>
            <a:r>
              <a:rPr lang="ja-JP" altLang="en-US" sz="3200" dirty="0">
                <a:latin typeface="MS PGothic" panose="020B0600070205080204" pitchFamily="34" charset="-128"/>
                <a:ea typeface="MS PGothic" panose="020B0600070205080204" pitchFamily="34" charset="-128"/>
              </a:rPr>
              <a:t>が</a:t>
            </a:r>
            <a:r>
              <a:rPr lang="zh-CN" altLang="en-US" sz="3200" dirty="0">
                <a:latin typeface="MS PGothic" panose="020B0600070205080204" pitchFamily="34" charset="-128"/>
                <a:ea typeface="MS PGothic" panose="020B0600070205080204" pitchFamily="34" charset="-128"/>
              </a:rPr>
              <a:t>上昇</a:t>
            </a:r>
            <a:r>
              <a:rPr lang="ja-JP" altLang="en-US" sz="3200" dirty="0">
                <a:latin typeface="MS PGothic" panose="020B0600070205080204" pitchFamily="34" charset="-128"/>
                <a:ea typeface="MS PGothic" panose="020B0600070205080204" pitchFamily="34" charset="-128"/>
              </a:rPr>
              <a:t>する</a:t>
            </a:r>
            <a:r>
              <a:rPr lang="zh-CN" altLang="en-US" sz="3200" dirty="0">
                <a:latin typeface="MS PGothic" panose="020B0600070205080204" pitchFamily="34" charset="-128"/>
                <a:ea typeface="MS PGothic" panose="020B0600070205080204" pitchFamily="34" charset="-128"/>
              </a:rPr>
              <a:t>可能性</a:t>
            </a:r>
            <a:r>
              <a:rPr lang="ja-JP" altLang="en-US" sz="3200" dirty="0">
                <a:latin typeface="MS PGothic" panose="020B0600070205080204" pitchFamily="34" charset="-128"/>
                <a:ea typeface="MS PGothic" panose="020B0600070205080204" pitchFamily="34" charset="-128"/>
              </a:rPr>
              <a:t>がある。</a:t>
            </a:r>
            <a:endParaRPr lang="en-JP" sz="3200" dirty="0">
              <a:latin typeface="MS PGothic" panose="020B0600070205080204" pitchFamily="34" charset="-128"/>
              <a:ea typeface="MS PGothic" panose="020B0600070205080204" pitchFamily="34" charset="-128"/>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4F572D0-74ED-8379-A1CB-DC834D24CDD5}"/>
                  </a:ext>
                </a:extLst>
              </p14:cNvPr>
              <p14:cNvContentPartPr/>
              <p14:nvPr/>
            </p14:nvContentPartPr>
            <p14:xfrm>
              <a:off x="6989962" y="1821667"/>
              <a:ext cx="107280" cy="33840"/>
            </p14:xfrm>
          </p:contentPart>
        </mc:Choice>
        <mc:Fallback xmlns="">
          <p:pic>
            <p:nvPicPr>
              <p:cNvPr id="7" name="Ink 6">
                <a:extLst>
                  <a:ext uri="{FF2B5EF4-FFF2-40B4-BE49-F238E27FC236}">
                    <a16:creationId xmlns:a16="http://schemas.microsoft.com/office/drawing/2014/main" id="{D4F572D0-74ED-8379-A1CB-DC834D24CDD5}"/>
                  </a:ext>
                </a:extLst>
              </p:cNvPr>
              <p:cNvPicPr/>
              <p:nvPr/>
            </p:nvPicPr>
            <p:blipFill>
              <a:blip r:embed="rId4"/>
              <a:stretch>
                <a:fillRect/>
              </a:stretch>
            </p:blipFill>
            <p:spPr>
              <a:xfrm>
                <a:off x="6954322" y="1750027"/>
                <a:ext cx="178920" cy="177480"/>
              </a:xfrm>
              <a:prstGeom prst="rect">
                <a:avLst/>
              </a:prstGeom>
            </p:spPr>
          </p:pic>
        </mc:Fallback>
      </mc:AlternateContent>
    </p:spTree>
    <p:extLst>
      <p:ext uri="{BB962C8B-B14F-4D97-AF65-F5344CB8AC3E}">
        <p14:creationId xmlns:p14="http://schemas.microsoft.com/office/powerpoint/2010/main" val="2950737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07A032-C730-54D3-DD75-80B7310802F8}"/>
              </a:ext>
            </a:extLst>
          </p:cNvPr>
          <p:cNvSpPr>
            <a:spLocks noGrp="1"/>
          </p:cNvSpPr>
          <p:nvPr>
            <p:ph type="title"/>
          </p:nvPr>
        </p:nvSpPr>
        <p:spPr/>
        <p:txBody>
          <a:bodyPr/>
          <a:lstStyle/>
          <a:p>
            <a:r>
              <a:rPr lang="zh-CN" altLang="en-US" dirty="0"/>
              <a:t>実証研究</a:t>
            </a:r>
            <a:endParaRPr lang="en-JP" dirty="0"/>
          </a:p>
        </p:txBody>
      </p:sp>
      <p:sp>
        <p:nvSpPr>
          <p:cNvPr id="4" name="Content Placeholder 3">
            <a:extLst>
              <a:ext uri="{FF2B5EF4-FFF2-40B4-BE49-F238E27FC236}">
                <a16:creationId xmlns:a16="http://schemas.microsoft.com/office/drawing/2014/main" id="{6DBB17DC-15BD-A643-0673-85647F03612F}"/>
              </a:ext>
            </a:extLst>
          </p:cNvPr>
          <p:cNvSpPr>
            <a:spLocks noGrp="1"/>
          </p:cNvSpPr>
          <p:nvPr>
            <p:ph idx="1"/>
          </p:nvPr>
        </p:nvSpPr>
        <p:spPr/>
        <p:txBody>
          <a:bodyPr>
            <a:normAutofit fontScale="85000" lnSpcReduction="20000"/>
          </a:bodyPr>
          <a:lstStyle/>
          <a:p>
            <a:pPr marL="0" indent="0">
              <a:buNone/>
            </a:pPr>
            <a:r>
              <a:rPr lang="zh-CN" altLang="en-US" dirty="0"/>
              <a:t>海外生産</a:t>
            </a:r>
            <a:r>
              <a:rPr lang="ja-JP" altLang="en-US" dirty="0"/>
              <a:t>が</a:t>
            </a:r>
            <a:r>
              <a:rPr lang="zh-CN" altLang="en-US" dirty="0"/>
              <a:t>賃金</a:t>
            </a:r>
            <a:r>
              <a:rPr lang="ja-JP" altLang="en-US" dirty="0"/>
              <a:t>に</a:t>
            </a:r>
            <a:r>
              <a:rPr lang="zh-CN" altLang="en-US" dirty="0"/>
              <a:t>及</a:t>
            </a:r>
            <a:r>
              <a:rPr lang="ja-JP" altLang="en-US" dirty="0"/>
              <a:t>ぼす</a:t>
            </a:r>
            <a:r>
              <a:rPr lang="zh-CN" altLang="en-US" dirty="0"/>
              <a:t>影響</a:t>
            </a:r>
            <a:r>
              <a:rPr lang="ja-JP" altLang="en-US" dirty="0"/>
              <a:t>を</a:t>
            </a:r>
            <a:r>
              <a:rPr lang="zh-CN" altLang="en-US" dirty="0"/>
              <a:t>検証</a:t>
            </a:r>
            <a:r>
              <a:rPr lang="ja-JP" altLang="en-US" dirty="0"/>
              <a:t>した</a:t>
            </a:r>
            <a:r>
              <a:rPr lang="zh-CN" altLang="en-US" dirty="0"/>
              <a:t>実証研究</a:t>
            </a:r>
            <a:r>
              <a:rPr lang="ja-JP" altLang="en-US" dirty="0"/>
              <a:t>の</a:t>
            </a:r>
            <a:r>
              <a:rPr lang="zh-CN" altLang="en-US" dirty="0"/>
              <a:t>結果</a:t>
            </a:r>
            <a:r>
              <a:rPr lang="ja-JP" altLang="en-US" dirty="0"/>
              <a:t>は</a:t>
            </a:r>
            <a:r>
              <a:rPr lang="zh-CN" altLang="en-US" dirty="0"/>
              <a:t>対象</a:t>
            </a:r>
            <a:r>
              <a:rPr lang="ja-JP" altLang="en-US" dirty="0"/>
              <a:t>とする</a:t>
            </a:r>
            <a:r>
              <a:rPr lang="zh-CN" altLang="en-US" dirty="0"/>
              <a:t>国</a:t>
            </a:r>
            <a:r>
              <a:rPr lang="ja-JP" altLang="en-US" dirty="0"/>
              <a:t>によって</a:t>
            </a:r>
            <a:r>
              <a:rPr lang="zh-CN" altLang="en-US" dirty="0"/>
              <a:t>結果</a:t>
            </a:r>
            <a:r>
              <a:rPr lang="ja-JP" altLang="en-US" dirty="0"/>
              <a:t>がさまざま。</a:t>
            </a:r>
            <a:endParaRPr lang="en-US" altLang="ja-JP" dirty="0"/>
          </a:p>
          <a:p>
            <a:pPr marL="0" indent="0">
              <a:buNone/>
            </a:pPr>
            <a:endParaRPr lang="en-US" altLang="ja-JP" dirty="0"/>
          </a:p>
          <a:p>
            <a:pPr marL="0" indent="0">
              <a:buNone/>
            </a:pPr>
            <a:r>
              <a:rPr lang="ja-JP" altLang="en-US" u="sng" dirty="0"/>
              <a:t>デビッド・フメルズらの</a:t>
            </a:r>
            <a:r>
              <a:rPr lang="zh-CN" altLang="en-US" u="sng" dirty="0"/>
              <a:t>研究（</a:t>
            </a:r>
            <a:r>
              <a:rPr lang="en-US" u="sng" dirty="0"/>
              <a:t>Hummels, Munch, and Xiang, 2014）</a:t>
            </a:r>
          </a:p>
          <a:p>
            <a:r>
              <a:rPr lang="ja-JP" altLang="en-US" dirty="0"/>
              <a:t>デンマークにおいては，</a:t>
            </a:r>
            <a:r>
              <a:rPr lang="zh-CN" altLang="en-US" dirty="0"/>
              <a:t>海外生産</a:t>
            </a:r>
            <a:r>
              <a:rPr lang="ja-JP" altLang="en-US" dirty="0"/>
              <a:t>により，</a:t>
            </a:r>
            <a:r>
              <a:rPr lang="zh-CN" altLang="en-US" dirty="0"/>
              <a:t>高技能労働者</a:t>
            </a:r>
            <a:r>
              <a:rPr lang="ja-JP" altLang="en-US" dirty="0"/>
              <a:t>の</a:t>
            </a:r>
            <a:r>
              <a:rPr lang="zh-CN" altLang="en-US" dirty="0"/>
              <a:t>賃金</a:t>
            </a:r>
            <a:r>
              <a:rPr lang="ja-JP" altLang="en-US" dirty="0"/>
              <a:t>が</a:t>
            </a:r>
            <a:r>
              <a:rPr lang="zh-CN" altLang="en-US" dirty="0"/>
              <a:t>上昇</a:t>
            </a:r>
            <a:r>
              <a:rPr lang="ja-JP" altLang="en-US" dirty="0"/>
              <a:t>した</a:t>
            </a:r>
            <a:r>
              <a:rPr lang="zh-CN" altLang="en-US" dirty="0"/>
              <a:t>一方</a:t>
            </a:r>
            <a:r>
              <a:rPr lang="ja-JP" altLang="en-US" dirty="0"/>
              <a:t>で，</a:t>
            </a:r>
            <a:r>
              <a:rPr lang="zh-CN" altLang="en-US" b="1" dirty="0">
                <a:highlight>
                  <a:srgbClr val="00FFFF"/>
                </a:highlight>
              </a:rPr>
              <a:t>低技能労働者</a:t>
            </a:r>
            <a:r>
              <a:rPr lang="ja-JP" altLang="en-US" b="1" dirty="0">
                <a:highlight>
                  <a:srgbClr val="00FFFF"/>
                </a:highlight>
              </a:rPr>
              <a:t>の</a:t>
            </a:r>
            <a:r>
              <a:rPr lang="zh-CN" altLang="en-US" b="1" dirty="0">
                <a:highlight>
                  <a:srgbClr val="00FFFF"/>
                </a:highlight>
              </a:rPr>
              <a:t>賃金</a:t>
            </a:r>
            <a:r>
              <a:rPr lang="ja-JP" altLang="en-US" b="1" dirty="0">
                <a:highlight>
                  <a:srgbClr val="00FFFF"/>
                </a:highlight>
              </a:rPr>
              <a:t>は</a:t>
            </a:r>
            <a:r>
              <a:rPr lang="zh-CN" altLang="en-US" b="1" dirty="0">
                <a:highlight>
                  <a:srgbClr val="00FFFF"/>
                </a:highlight>
              </a:rPr>
              <a:t>下落</a:t>
            </a:r>
            <a:r>
              <a:rPr lang="ja-JP" altLang="en-US" b="1" dirty="0">
                <a:highlight>
                  <a:srgbClr val="00FFFF"/>
                </a:highlight>
              </a:rPr>
              <a:t>した</a:t>
            </a:r>
            <a:r>
              <a:rPr lang="ja-JP" altLang="en-US" dirty="0"/>
              <a:t>。</a:t>
            </a:r>
            <a:endParaRPr lang="en-US" altLang="ja-JP" dirty="0"/>
          </a:p>
          <a:p>
            <a:r>
              <a:rPr lang="ja-JP" altLang="en-US" dirty="0"/>
              <a:t>ただし，</a:t>
            </a:r>
            <a:r>
              <a:rPr lang="zh-CN" altLang="en-US" dirty="0"/>
              <a:t>海外生産</a:t>
            </a:r>
            <a:r>
              <a:rPr lang="ja-JP" altLang="en-US" dirty="0"/>
              <a:t>が</a:t>
            </a:r>
            <a:r>
              <a:rPr lang="zh-CN" altLang="en-US" dirty="0"/>
              <a:t>賃金</a:t>
            </a:r>
            <a:r>
              <a:rPr lang="ja-JP" altLang="en-US" dirty="0"/>
              <a:t>に</a:t>
            </a:r>
            <a:r>
              <a:rPr lang="zh-CN" altLang="en-US" dirty="0"/>
              <a:t>与</a:t>
            </a:r>
            <a:r>
              <a:rPr lang="ja-JP" altLang="en-US" dirty="0"/>
              <a:t>える</a:t>
            </a:r>
            <a:r>
              <a:rPr lang="zh-CN" altLang="en-US" dirty="0"/>
              <a:t>影響</a:t>
            </a:r>
            <a:r>
              <a:rPr lang="ja-JP" altLang="en-US" dirty="0"/>
              <a:t>は，</a:t>
            </a:r>
            <a:r>
              <a:rPr lang="en-US" altLang="ja-JP" dirty="0"/>
              <a:t>2%</a:t>
            </a:r>
            <a:r>
              <a:rPr lang="zh-CN" altLang="en-US" dirty="0"/>
              <a:t>程度</a:t>
            </a:r>
            <a:r>
              <a:rPr lang="ja-JP" altLang="en-US" dirty="0"/>
              <a:t>と</a:t>
            </a:r>
            <a:r>
              <a:rPr lang="zh-CN" altLang="en-US" dirty="0"/>
              <a:t>量的</a:t>
            </a:r>
            <a:r>
              <a:rPr lang="ja-JP" altLang="en-US" dirty="0"/>
              <a:t>には</a:t>
            </a:r>
            <a:r>
              <a:rPr lang="zh-CN" altLang="en-US" dirty="0"/>
              <a:t>小</a:t>
            </a:r>
            <a:r>
              <a:rPr lang="ja-JP" altLang="en-US" dirty="0"/>
              <a:t>さい。</a:t>
            </a:r>
            <a:endParaRPr lang="en-US" altLang="ja-JP" dirty="0"/>
          </a:p>
          <a:p>
            <a:pPr marL="0" indent="0">
              <a:buNone/>
            </a:pPr>
            <a:r>
              <a:rPr lang="ja-JP" altLang="en-US" u="sng" dirty="0"/>
              <a:t>ダニエル・バウムガルテンらの</a:t>
            </a:r>
            <a:r>
              <a:rPr lang="zh-CN" altLang="en-US" u="sng" dirty="0"/>
              <a:t>研究</a:t>
            </a:r>
            <a:r>
              <a:rPr lang="en-US" altLang="zh-CN" u="sng" dirty="0"/>
              <a:t> (Baumgarten et al., 2013)</a:t>
            </a:r>
          </a:p>
          <a:p>
            <a:r>
              <a:rPr lang="ja-JP" altLang="en-US" dirty="0"/>
              <a:t>ドイツにおいては，</a:t>
            </a:r>
            <a:r>
              <a:rPr lang="zh-CN" altLang="en-US" dirty="0"/>
              <a:t>海外生産</a:t>
            </a:r>
            <a:r>
              <a:rPr lang="ja-JP" altLang="en-US" dirty="0"/>
              <a:t>により，</a:t>
            </a:r>
            <a:r>
              <a:rPr lang="zh-CN" altLang="en-US" dirty="0">
                <a:highlight>
                  <a:srgbClr val="00FFFF"/>
                </a:highlight>
              </a:rPr>
              <a:t>低技能労働者</a:t>
            </a:r>
            <a:r>
              <a:rPr lang="ja-JP" altLang="en-US" dirty="0">
                <a:highlight>
                  <a:srgbClr val="00FFFF"/>
                </a:highlight>
              </a:rPr>
              <a:t>ばかりではなく</a:t>
            </a:r>
            <a:r>
              <a:rPr lang="zh-CN" altLang="en-US" dirty="0">
                <a:highlight>
                  <a:srgbClr val="00FFFF"/>
                </a:highlight>
              </a:rPr>
              <a:t>高技能労働者</a:t>
            </a:r>
            <a:r>
              <a:rPr lang="ja-JP" altLang="en-US" dirty="0">
                <a:highlight>
                  <a:srgbClr val="00FFFF"/>
                </a:highlight>
              </a:rPr>
              <a:t>の</a:t>
            </a:r>
            <a:r>
              <a:rPr lang="zh-CN" altLang="en-US" dirty="0">
                <a:highlight>
                  <a:srgbClr val="00FFFF"/>
                </a:highlight>
              </a:rPr>
              <a:t>賃金</a:t>
            </a:r>
            <a:r>
              <a:rPr lang="ja-JP" altLang="en-US" dirty="0">
                <a:highlight>
                  <a:srgbClr val="00FFFF"/>
                </a:highlight>
              </a:rPr>
              <a:t>も</a:t>
            </a:r>
            <a:r>
              <a:rPr lang="zh-CN" altLang="en-US" dirty="0">
                <a:highlight>
                  <a:srgbClr val="00FFFF"/>
                </a:highlight>
              </a:rPr>
              <a:t>押</a:t>
            </a:r>
            <a:r>
              <a:rPr lang="ja-JP" altLang="en-US" dirty="0">
                <a:highlight>
                  <a:srgbClr val="00FFFF"/>
                </a:highlight>
              </a:rPr>
              <a:t>し</a:t>
            </a:r>
            <a:r>
              <a:rPr lang="zh-CN" altLang="en-US" dirty="0">
                <a:highlight>
                  <a:srgbClr val="00FFFF"/>
                </a:highlight>
              </a:rPr>
              <a:t>下</a:t>
            </a:r>
            <a:r>
              <a:rPr lang="ja-JP" altLang="en-US" dirty="0">
                <a:highlight>
                  <a:srgbClr val="00FFFF"/>
                </a:highlight>
              </a:rPr>
              <a:t>げられている</a:t>
            </a:r>
            <a:r>
              <a:rPr lang="ja-JP" altLang="en-US" dirty="0"/>
              <a:t>。</a:t>
            </a:r>
            <a:endParaRPr lang="en-US" altLang="ja-JP" dirty="0"/>
          </a:p>
          <a:p>
            <a:r>
              <a:rPr lang="ja-JP" altLang="en-US" dirty="0"/>
              <a:t>その</a:t>
            </a:r>
            <a:r>
              <a:rPr lang="zh-CN" altLang="en-US" dirty="0"/>
              <a:t>押</a:t>
            </a:r>
            <a:r>
              <a:rPr lang="ja-JP" altLang="en-US" dirty="0"/>
              <a:t>し</a:t>
            </a:r>
            <a:r>
              <a:rPr lang="zh-CN" altLang="en-US" dirty="0"/>
              <a:t>下</a:t>
            </a:r>
            <a:r>
              <a:rPr lang="ja-JP" altLang="en-US" dirty="0"/>
              <a:t>げ</a:t>
            </a:r>
            <a:r>
              <a:rPr lang="zh-CN" altLang="en-US" dirty="0"/>
              <a:t>効果</a:t>
            </a:r>
            <a:r>
              <a:rPr lang="ja-JP" altLang="en-US" dirty="0"/>
              <a:t>は，</a:t>
            </a:r>
            <a:r>
              <a:rPr lang="zh-CN" altLang="en-US" dirty="0"/>
              <a:t>仕事</a:t>
            </a:r>
            <a:r>
              <a:rPr lang="ja-JP" altLang="en-US" dirty="0"/>
              <a:t>が</a:t>
            </a:r>
            <a:r>
              <a:rPr lang="zh-CN" altLang="en-US" dirty="0"/>
              <a:t>海外生産</a:t>
            </a:r>
            <a:r>
              <a:rPr lang="ja-JP" altLang="en-US" dirty="0"/>
              <a:t>されやすいものであるかどうか（</a:t>
            </a:r>
            <a:r>
              <a:rPr lang="en-US" dirty="0" err="1"/>
              <a:t>offshorability</a:t>
            </a:r>
            <a:r>
              <a:rPr lang="en-US" dirty="0"/>
              <a:t>）</a:t>
            </a:r>
            <a:r>
              <a:rPr lang="ja-JP" altLang="en-US" dirty="0"/>
              <a:t>に</a:t>
            </a:r>
            <a:r>
              <a:rPr lang="zh-CN" altLang="en-US" dirty="0"/>
              <a:t>依存</a:t>
            </a:r>
            <a:r>
              <a:rPr lang="ja-JP" altLang="en-US" dirty="0"/>
              <a:t>している。</a:t>
            </a:r>
            <a:r>
              <a:rPr lang="zh-CN" altLang="en-US" dirty="0">
                <a:highlight>
                  <a:srgbClr val="00FFFF"/>
                </a:highlight>
              </a:rPr>
              <a:t>決</a:t>
            </a:r>
            <a:r>
              <a:rPr lang="ja-JP" altLang="en-US" dirty="0">
                <a:highlight>
                  <a:srgbClr val="00FFFF"/>
                </a:highlight>
              </a:rPr>
              <a:t>まり</a:t>
            </a:r>
            <a:r>
              <a:rPr lang="zh-CN" altLang="en-US" dirty="0">
                <a:highlight>
                  <a:srgbClr val="00FFFF"/>
                </a:highlight>
              </a:rPr>
              <a:t>切</a:t>
            </a:r>
            <a:r>
              <a:rPr lang="ja-JP" altLang="en-US" dirty="0">
                <a:highlight>
                  <a:srgbClr val="00FFFF"/>
                </a:highlight>
              </a:rPr>
              <a:t>った</a:t>
            </a:r>
            <a:r>
              <a:rPr lang="zh-CN" altLang="en-US" dirty="0">
                <a:highlight>
                  <a:srgbClr val="00FFFF"/>
                </a:highlight>
              </a:rPr>
              <a:t>内容</a:t>
            </a:r>
            <a:r>
              <a:rPr lang="ja-JP" altLang="en-US" dirty="0">
                <a:highlight>
                  <a:srgbClr val="00FFFF"/>
                </a:highlight>
              </a:rPr>
              <a:t>の</a:t>
            </a:r>
            <a:r>
              <a:rPr lang="zh-CN" altLang="en-US" dirty="0">
                <a:highlight>
                  <a:srgbClr val="00FFFF"/>
                </a:highlight>
              </a:rPr>
              <a:t>仕事</a:t>
            </a:r>
            <a:r>
              <a:rPr lang="ja-JP" altLang="en-US" dirty="0">
                <a:highlight>
                  <a:srgbClr val="00FFFF"/>
                </a:highlight>
              </a:rPr>
              <a:t>をしている</a:t>
            </a:r>
            <a:r>
              <a:rPr lang="zh-CN" altLang="en-US" dirty="0">
                <a:highlight>
                  <a:srgbClr val="00FFFF"/>
                </a:highlight>
              </a:rPr>
              <a:t>労働者</a:t>
            </a:r>
            <a:r>
              <a:rPr lang="ja-JP" altLang="en-US" dirty="0">
                <a:highlight>
                  <a:srgbClr val="00FFFF"/>
                </a:highlight>
              </a:rPr>
              <a:t>の</a:t>
            </a:r>
            <a:r>
              <a:rPr lang="zh-CN" altLang="en-US" dirty="0">
                <a:highlight>
                  <a:srgbClr val="00FFFF"/>
                </a:highlight>
              </a:rPr>
              <a:t>場合</a:t>
            </a:r>
            <a:r>
              <a:rPr lang="ja-JP" altLang="en-US" dirty="0">
                <a:highlight>
                  <a:srgbClr val="00FFFF"/>
                </a:highlight>
              </a:rPr>
              <a:t>は</a:t>
            </a:r>
            <a:r>
              <a:rPr lang="zh-CN" altLang="en-US" dirty="0">
                <a:highlight>
                  <a:srgbClr val="00FFFF"/>
                </a:highlight>
              </a:rPr>
              <a:t>特</a:t>
            </a:r>
            <a:r>
              <a:rPr lang="ja-JP" altLang="en-US" dirty="0">
                <a:highlight>
                  <a:srgbClr val="00FFFF"/>
                </a:highlight>
              </a:rPr>
              <a:t>に</a:t>
            </a:r>
            <a:r>
              <a:rPr lang="zh-CN" altLang="en-US" dirty="0">
                <a:highlight>
                  <a:srgbClr val="00FFFF"/>
                </a:highlight>
              </a:rPr>
              <a:t>深刻</a:t>
            </a:r>
            <a:r>
              <a:rPr lang="ja-JP" altLang="en-US" dirty="0">
                <a:highlight>
                  <a:srgbClr val="00FFFF"/>
                </a:highlight>
              </a:rPr>
              <a:t>な</a:t>
            </a:r>
            <a:r>
              <a:rPr lang="zh-CN" altLang="en-US" dirty="0">
                <a:highlight>
                  <a:srgbClr val="00FFFF"/>
                </a:highlight>
              </a:rPr>
              <a:t>賃金押</a:t>
            </a:r>
            <a:r>
              <a:rPr lang="ja-JP" altLang="en-US" dirty="0">
                <a:highlight>
                  <a:srgbClr val="00FFFF"/>
                </a:highlight>
              </a:rPr>
              <a:t>し</a:t>
            </a:r>
            <a:r>
              <a:rPr lang="zh-CN" altLang="en-US" dirty="0">
                <a:highlight>
                  <a:srgbClr val="00FFFF"/>
                </a:highlight>
              </a:rPr>
              <a:t>下</a:t>
            </a:r>
            <a:r>
              <a:rPr lang="ja-JP" altLang="en-US" dirty="0">
                <a:highlight>
                  <a:srgbClr val="00FFFF"/>
                </a:highlight>
              </a:rPr>
              <a:t>げ</a:t>
            </a:r>
            <a:r>
              <a:rPr lang="zh-CN" altLang="en-US" dirty="0">
                <a:highlight>
                  <a:srgbClr val="00FFFF"/>
                </a:highlight>
              </a:rPr>
              <a:t>効果</a:t>
            </a:r>
            <a:r>
              <a:rPr lang="ja-JP" altLang="en-US" dirty="0">
                <a:highlight>
                  <a:srgbClr val="00FFFF"/>
                </a:highlight>
              </a:rPr>
              <a:t>を</a:t>
            </a:r>
            <a:r>
              <a:rPr lang="zh-CN" altLang="en-US" dirty="0">
                <a:highlight>
                  <a:srgbClr val="00FFFF"/>
                </a:highlight>
              </a:rPr>
              <a:t>被</a:t>
            </a:r>
            <a:r>
              <a:rPr lang="ja-JP" altLang="en-US" dirty="0">
                <a:highlight>
                  <a:srgbClr val="00FFFF"/>
                </a:highlight>
              </a:rPr>
              <a:t>る</a:t>
            </a:r>
            <a:r>
              <a:rPr lang="zh-CN" altLang="en-US" dirty="0"/>
              <a:t>傾向</a:t>
            </a:r>
            <a:r>
              <a:rPr lang="ja-JP" altLang="en-US" dirty="0"/>
              <a:t>にあった。</a:t>
            </a:r>
            <a:endParaRPr lang="en-JP" dirty="0"/>
          </a:p>
        </p:txBody>
      </p:sp>
      <p:sp>
        <p:nvSpPr>
          <p:cNvPr id="2" name="Slide Number Placeholder 1">
            <a:extLst>
              <a:ext uri="{FF2B5EF4-FFF2-40B4-BE49-F238E27FC236}">
                <a16:creationId xmlns:a16="http://schemas.microsoft.com/office/drawing/2014/main" id="{FE7BE699-16F2-9291-2733-45935B898C44}"/>
              </a:ext>
            </a:extLst>
          </p:cNvPr>
          <p:cNvSpPr>
            <a:spLocks noGrp="1"/>
          </p:cNvSpPr>
          <p:nvPr>
            <p:ph type="sldNum" sz="quarter" idx="12"/>
          </p:nvPr>
        </p:nvSpPr>
        <p:spPr/>
        <p:txBody>
          <a:bodyPr/>
          <a:lstStyle/>
          <a:p>
            <a:fld id="{A0B73B5B-4D98-3640-AE9D-0B488B8E4F8B}" type="slidenum">
              <a:rPr lang="en-JP" smtClean="0"/>
              <a:t>23</a:t>
            </a:fld>
            <a:endParaRPr lang="en-JP"/>
          </a:p>
        </p:txBody>
      </p:sp>
    </p:spTree>
    <p:extLst>
      <p:ext uri="{BB962C8B-B14F-4D97-AF65-F5344CB8AC3E}">
        <p14:creationId xmlns:p14="http://schemas.microsoft.com/office/powerpoint/2010/main" val="628874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A8DF-0447-00D9-59CE-2A603F1172C8}"/>
              </a:ext>
            </a:extLst>
          </p:cNvPr>
          <p:cNvSpPr>
            <a:spLocks noGrp="1"/>
          </p:cNvSpPr>
          <p:nvPr>
            <p:ph type="title"/>
          </p:nvPr>
        </p:nvSpPr>
        <p:spPr/>
        <p:txBody>
          <a:bodyPr/>
          <a:lstStyle/>
          <a:p>
            <a:r>
              <a:rPr lang="en-US" altLang="zh-CN" dirty="0"/>
              <a:t>4	</a:t>
            </a:r>
            <a:r>
              <a:rPr lang="zh-CN" altLang="en-US" dirty="0"/>
              <a:t>企業</a:t>
            </a:r>
            <a:r>
              <a:rPr lang="ja-JP" altLang="en-US"/>
              <a:t>の</a:t>
            </a:r>
            <a:r>
              <a:rPr lang="zh-CN" altLang="en-US" dirty="0"/>
              <a:t>国際化</a:t>
            </a:r>
            <a:r>
              <a:rPr lang="ja-JP" altLang="en-US"/>
              <a:t>と</a:t>
            </a:r>
            <a:r>
              <a:rPr lang="zh-CN" altLang="en-US" dirty="0"/>
              <a:t>賃金</a:t>
            </a:r>
            <a:r>
              <a:rPr lang="ja-JP" altLang="en-US"/>
              <a:t>の</a:t>
            </a:r>
            <a:r>
              <a:rPr lang="zh-CN" altLang="en-US" dirty="0"/>
              <a:t>企業間格差</a:t>
            </a:r>
            <a:endParaRPr lang="en-JP" dirty="0"/>
          </a:p>
        </p:txBody>
      </p:sp>
      <p:sp>
        <p:nvSpPr>
          <p:cNvPr id="3" name="Content Placeholder 2">
            <a:extLst>
              <a:ext uri="{FF2B5EF4-FFF2-40B4-BE49-F238E27FC236}">
                <a16:creationId xmlns:a16="http://schemas.microsoft.com/office/drawing/2014/main" id="{C38806E8-EEDB-CED1-BA42-712943B26B95}"/>
              </a:ext>
            </a:extLst>
          </p:cNvPr>
          <p:cNvSpPr>
            <a:spLocks noGrp="1"/>
          </p:cNvSpPr>
          <p:nvPr>
            <p:ph idx="1"/>
          </p:nvPr>
        </p:nvSpPr>
        <p:spPr/>
        <p:txBody>
          <a:bodyPr/>
          <a:lstStyle/>
          <a:p>
            <a:r>
              <a:rPr lang="ja-JP" altLang="en-US" dirty="0"/>
              <a:t>アメリカや</a:t>
            </a:r>
            <a:r>
              <a:rPr lang="zh-CN" altLang="en-US" dirty="0"/>
              <a:t>日本，</a:t>
            </a:r>
            <a:r>
              <a:rPr lang="ja-JP" altLang="en-US" dirty="0"/>
              <a:t>ドイツ，フランス，イギリスなど</a:t>
            </a:r>
            <a:r>
              <a:rPr lang="zh-CN" altLang="en-US" dirty="0"/>
              <a:t>各国</a:t>
            </a:r>
            <a:r>
              <a:rPr lang="ja-JP" altLang="en-US" dirty="0"/>
              <a:t>の</a:t>
            </a:r>
            <a:r>
              <a:rPr lang="zh-CN" altLang="en-US" dirty="0"/>
              <a:t>研究</a:t>
            </a:r>
            <a:r>
              <a:rPr lang="ja-JP" altLang="en-US" dirty="0"/>
              <a:t>から，</a:t>
            </a:r>
            <a:r>
              <a:rPr lang="zh-CN" altLang="en-US" dirty="0"/>
              <a:t>非輸出企業</a:t>
            </a:r>
            <a:r>
              <a:rPr lang="ja-JP" altLang="en-US" dirty="0"/>
              <a:t>に</a:t>
            </a:r>
            <a:r>
              <a:rPr lang="zh-CN" altLang="en-US" dirty="0"/>
              <a:t>比</a:t>
            </a:r>
            <a:r>
              <a:rPr lang="ja-JP" altLang="en-US" dirty="0"/>
              <a:t>べて</a:t>
            </a:r>
            <a:r>
              <a:rPr lang="zh-CN" altLang="en-US" dirty="0"/>
              <a:t>輸出企業</a:t>
            </a:r>
            <a:r>
              <a:rPr lang="ja-JP" altLang="en-US" dirty="0"/>
              <a:t>の</a:t>
            </a:r>
            <a:r>
              <a:rPr lang="zh-CN" altLang="en-US" dirty="0"/>
              <a:t>平均賃金</a:t>
            </a:r>
            <a:r>
              <a:rPr lang="ja-JP" altLang="en-US" dirty="0"/>
              <a:t>が</a:t>
            </a:r>
            <a:r>
              <a:rPr lang="zh-CN" altLang="en-US" dirty="0"/>
              <a:t>高</a:t>
            </a:r>
            <a:r>
              <a:rPr lang="ja-JP" altLang="en-US" dirty="0"/>
              <a:t>いことが</a:t>
            </a:r>
            <a:r>
              <a:rPr lang="zh-CN" altLang="en-US" dirty="0"/>
              <a:t>明</a:t>
            </a:r>
            <a:r>
              <a:rPr lang="ja-JP" altLang="en-US" dirty="0"/>
              <a:t>らかになった。</a:t>
            </a:r>
            <a:endParaRPr lang="en-US" altLang="ja-JP" dirty="0"/>
          </a:p>
          <a:p>
            <a:r>
              <a:rPr lang="ja-JP" altLang="en-US" dirty="0"/>
              <a:t>こうした</a:t>
            </a:r>
            <a:r>
              <a:rPr lang="zh-CN" altLang="en-US" dirty="0"/>
              <a:t>企業間</a:t>
            </a:r>
            <a:r>
              <a:rPr lang="ja-JP" altLang="en-US" dirty="0"/>
              <a:t>の</a:t>
            </a:r>
            <a:r>
              <a:rPr lang="zh-CN" altLang="en-US" dirty="0"/>
              <a:t>賃金格差</a:t>
            </a:r>
            <a:r>
              <a:rPr lang="ja-JP" altLang="en-US" dirty="0"/>
              <a:t>を</a:t>
            </a:r>
            <a:r>
              <a:rPr lang="zh-CN" altLang="en-US" dirty="0"/>
              <a:t>伝統的貿易理論</a:t>
            </a:r>
            <a:r>
              <a:rPr lang="ja-JP" altLang="en-US" dirty="0"/>
              <a:t>や</a:t>
            </a:r>
            <a:r>
              <a:rPr lang="zh-CN" altLang="en-US" dirty="0"/>
              <a:t>新貿易理論</a:t>
            </a:r>
            <a:r>
              <a:rPr lang="ja-JP" altLang="en-US" dirty="0"/>
              <a:t>によって</a:t>
            </a:r>
            <a:r>
              <a:rPr lang="zh-CN" altLang="en-US" dirty="0"/>
              <a:t>説明</a:t>
            </a:r>
            <a:r>
              <a:rPr lang="ja-JP" altLang="en-US" dirty="0"/>
              <a:t>することは</a:t>
            </a:r>
            <a:r>
              <a:rPr lang="zh-CN" altLang="en-US" dirty="0"/>
              <a:t>難</a:t>
            </a:r>
            <a:r>
              <a:rPr lang="ja-JP" altLang="en-US" dirty="0"/>
              <a:t>しい。それは，</a:t>
            </a:r>
            <a:r>
              <a:rPr lang="zh-CN" altLang="en-US" dirty="0"/>
              <a:t>伝統的貿易理論</a:t>
            </a:r>
            <a:r>
              <a:rPr lang="ja-JP" altLang="en-US" dirty="0"/>
              <a:t>や</a:t>
            </a:r>
            <a:r>
              <a:rPr lang="zh-CN" altLang="en-US" dirty="0"/>
              <a:t>新貿易理論</a:t>
            </a:r>
            <a:r>
              <a:rPr lang="ja-JP" altLang="en-US" dirty="0"/>
              <a:t>が</a:t>
            </a:r>
            <a:r>
              <a:rPr lang="zh-CN" altLang="en-US" dirty="0"/>
              <a:t>企業</a:t>
            </a:r>
            <a:r>
              <a:rPr lang="ja-JP" altLang="en-US" dirty="0"/>
              <a:t>の</a:t>
            </a:r>
            <a:r>
              <a:rPr lang="zh-CN" altLang="en-US" dirty="0"/>
              <a:t>異質性</a:t>
            </a:r>
            <a:r>
              <a:rPr lang="ja-JP" altLang="en-US" dirty="0"/>
              <a:t>を</a:t>
            </a:r>
            <a:r>
              <a:rPr lang="zh-CN" altLang="en-US" dirty="0"/>
              <a:t>考慮</a:t>
            </a:r>
            <a:r>
              <a:rPr lang="ja-JP" altLang="en-US" dirty="0"/>
              <a:t>していないからである。</a:t>
            </a:r>
            <a:endParaRPr lang="en-US" altLang="ja-JP" dirty="0"/>
          </a:p>
          <a:p>
            <a:r>
              <a:rPr lang="ja-JP" altLang="en-US" dirty="0"/>
              <a:t>そのため，</a:t>
            </a:r>
            <a:r>
              <a:rPr lang="zh-CN" altLang="en-US" dirty="0"/>
              <a:t>第</a:t>
            </a:r>
            <a:r>
              <a:rPr lang="en-US" altLang="zh-CN" dirty="0"/>
              <a:t>7</a:t>
            </a:r>
            <a:r>
              <a:rPr lang="zh-CN" altLang="en-US" dirty="0"/>
              <a:t>章</a:t>
            </a:r>
            <a:r>
              <a:rPr lang="ja-JP" altLang="en-US" dirty="0"/>
              <a:t>で</a:t>
            </a:r>
            <a:r>
              <a:rPr lang="zh-CN" altLang="en-US" dirty="0"/>
              <a:t>扱</a:t>
            </a:r>
            <a:r>
              <a:rPr lang="ja-JP" altLang="en-US" dirty="0"/>
              <a:t>ったメリッツ・モデルを</a:t>
            </a:r>
            <a:r>
              <a:rPr lang="zh-CN" altLang="en-US" dirty="0"/>
              <a:t>拡張</a:t>
            </a:r>
            <a:r>
              <a:rPr lang="ja-JP" altLang="en-US" dirty="0"/>
              <a:t>し，</a:t>
            </a:r>
            <a:r>
              <a:rPr lang="zh-CN" altLang="en-US" dirty="0"/>
              <a:t>企業</a:t>
            </a:r>
            <a:r>
              <a:rPr lang="ja-JP" altLang="en-US" dirty="0"/>
              <a:t>の</a:t>
            </a:r>
            <a:r>
              <a:rPr lang="zh-CN" altLang="en-US" dirty="0"/>
              <a:t>異質性</a:t>
            </a:r>
            <a:r>
              <a:rPr lang="ja-JP" altLang="en-US" dirty="0"/>
              <a:t>を</a:t>
            </a:r>
            <a:r>
              <a:rPr lang="zh-CN" altLang="en-US" dirty="0"/>
              <a:t>考慮</a:t>
            </a:r>
            <a:r>
              <a:rPr lang="ja-JP" altLang="en-US" dirty="0"/>
              <a:t>した</a:t>
            </a:r>
            <a:r>
              <a:rPr lang="zh-CN" altLang="en-US" dirty="0"/>
              <a:t>上</a:t>
            </a:r>
            <a:r>
              <a:rPr lang="ja-JP" altLang="en-US" dirty="0"/>
              <a:t>で，</a:t>
            </a:r>
            <a:r>
              <a:rPr lang="zh-CN" altLang="en-US" dirty="0"/>
              <a:t>企業間</a:t>
            </a:r>
            <a:r>
              <a:rPr lang="ja-JP" altLang="en-US" dirty="0"/>
              <a:t>の</a:t>
            </a:r>
            <a:r>
              <a:rPr lang="zh-CN" altLang="en-US" dirty="0"/>
              <a:t>賃金格差</a:t>
            </a:r>
            <a:r>
              <a:rPr lang="ja-JP" altLang="en-US" dirty="0"/>
              <a:t>を</a:t>
            </a:r>
            <a:r>
              <a:rPr lang="zh-CN" altLang="en-US" dirty="0"/>
              <a:t>説明</a:t>
            </a:r>
            <a:r>
              <a:rPr lang="ja-JP" altLang="en-US" dirty="0"/>
              <a:t>するモデルが</a:t>
            </a:r>
            <a:r>
              <a:rPr lang="zh-CN" altLang="en-US" dirty="0"/>
              <a:t>開発</a:t>
            </a:r>
            <a:r>
              <a:rPr lang="ja-JP" altLang="en-US" dirty="0"/>
              <a:t>されてきた。</a:t>
            </a:r>
            <a:endParaRPr lang="en-JP" dirty="0"/>
          </a:p>
          <a:p>
            <a:endParaRPr lang="en-JP" dirty="0"/>
          </a:p>
        </p:txBody>
      </p:sp>
      <p:sp>
        <p:nvSpPr>
          <p:cNvPr id="4" name="Slide Number Placeholder 3">
            <a:extLst>
              <a:ext uri="{FF2B5EF4-FFF2-40B4-BE49-F238E27FC236}">
                <a16:creationId xmlns:a16="http://schemas.microsoft.com/office/drawing/2014/main" id="{A0D75B87-3D17-1285-3861-E7EB6306D7F1}"/>
              </a:ext>
            </a:extLst>
          </p:cNvPr>
          <p:cNvSpPr>
            <a:spLocks noGrp="1"/>
          </p:cNvSpPr>
          <p:nvPr>
            <p:ph type="sldNum" sz="quarter" idx="12"/>
          </p:nvPr>
        </p:nvSpPr>
        <p:spPr/>
        <p:txBody>
          <a:bodyPr/>
          <a:lstStyle/>
          <a:p>
            <a:fld id="{A0B73B5B-4D98-3640-AE9D-0B488B8E4F8B}" type="slidenum">
              <a:rPr lang="en-JP" smtClean="0"/>
              <a:t>24</a:t>
            </a:fld>
            <a:endParaRPr lang="en-JP"/>
          </a:p>
        </p:txBody>
      </p:sp>
    </p:spTree>
    <p:extLst>
      <p:ext uri="{BB962C8B-B14F-4D97-AF65-F5344CB8AC3E}">
        <p14:creationId xmlns:p14="http://schemas.microsoft.com/office/powerpoint/2010/main" val="3080034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E767-5F36-8ABD-088F-2FD6CB93FC45}"/>
              </a:ext>
            </a:extLst>
          </p:cNvPr>
          <p:cNvSpPr>
            <a:spLocks noGrp="1"/>
          </p:cNvSpPr>
          <p:nvPr>
            <p:ph type="title"/>
          </p:nvPr>
        </p:nvSpPr>
        <p:spPr/>
        <p:txBody>
          <a:bodyPr/>
          <a:lstStyle/>
          <a:p>
            <a:r>
              <a:rPr lang="en-US" dirty="0" err="1"/>
              <a:t>Helpman</a:t>
            </a:r>
            <a:r>
              <a:rPr lang="en-US" dirty="0"/>
              <a:t>, </a:t>
            </a:r>
            <a:r>
              <a:rPr lang="en-US" dirty="0" err="1"/>
              <a:t>Itskhoki</a:t>
            </a:r>
            <a:r>
              <a:rPr lang="en-US" dirty="0"/>
              <a:t>, and Redding (2010)</a:t>
            </a:r>
            <a:endParaRPr lang="en-JP" dirty="0"/>
          </a:p>
        </p:txBody>
      </p:sp>
      <p:sp>
        <p:nvSpPr>
          <p:cNvPr id="3" name="Content Placeholder 2">
            <a:extLst>
              <a:ext uri="{FF2B5EF4-FFF2-40B4-BE49-F238E27FC236}">
                <a16:creationId xmlns:a16="http://schemas.microsoft.com/office/drawing/2014/main" id="{D4C65050-E1E6-4962-B0EB-05940BA7624E}"/>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1</a:t>
            </a:r>
            <a:r>
              <a:rPr kumimoji="1" lang="ja-JP" altLang="en-US" dirty="0"/>
              <a:t>）</a:t>
            </a:r>
            <a:r>
              <a:rPr kumimoji="1" lang="en-US" altLang="ja-JP" dirty="0"/>
              <a:t>Melitz</a:t>
            </a:r>
            <a:r>
              <a:rPr kumimoji="1" lang="ja-JP" altLang="en-US" dirty="0"/>
              <a:t>（</a:t>
            </a:r>
            <a:r>
              <a:rPr kumimoji="1" lang="en-US" altLang="ja-JP" dirty="0"/>
              <a:t>2003</a:t>
            </a:r>
            <a:r>
              <a:rPr kumimoji="1" lang="ja-JP" altLang="en-US" dirty="0"/>
              <a:t>）モデルと同じ点</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　　①</a:t>
            </a:r>
            <a:r>
              <a:rPr lang="ja-JP" altLang="en-US" dirty="0">
                <a:solidFill>
                  <a:srgbClr val="FF0000"/>
                </a:solidFill>
              </a:rPr>
              <a:t>企業の生産性</a:t>
            </a:r>
            <a:r>
              <a:rPr lang="ja-JP" altLang="en-US" dirty="0"/>
              <a:t>は様々</a:t>
            </a: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　　②生産性の高い企業のみが</a:t>
            </a:r>
            <a:r>
              <a:rPr lang="ja-JP" altLang="en-US" dirty="0">
                <a:solidFill>
                  <a:srgbClr val="FF0000"/>
                </a:solidFill>
              </a:rPr>
              <a:t>輸出</a:t>
            </a:r>
            <a:endParaRPr lang="en-US" altLang="ja-JP" dirty="0">
              <a:solidFill>
                <a:srgbClr val="FF0000"/>
              </a:solidFill>
            </a:endParaRPr>
          </a:p>
          <a:p>
            <a:pPr marL="0" lvl="0" indent="0">
              <a:lnSpc>
                <a:spcPct val="100000"/>
              </a:lnSpc>
              <a:spcBef>
                <a:spcPts val="0"/>
              </a:spcBef>
              <a:buNone/>
            </a:pPr>
            <a:r>
              <a:rPr lang="ja-JP" altLang="en-US" dirty="0"/>
              <a:t>　　③生産性の高い企業ほど</a:t>
            </a:r>
            <a:r>
              <a:rPr lang="ja-JP" altLang="en-US" dirty="0">
                <a:solidFill>
                  <a:srgbClr val="FF0000"/>
                </a:solidFill>
              </a:rPr>
              <a:t>売上・従業員</a:t>
            </a:r>
            <a:r>
              <a:rPr lang="ja-JP" altLang="en-US" dirty="0"/>
              <a:t>多い</a:t>
            </a:r>
            <a:endParaRPr lang="en-US" altLang="ja-JP" dirty="0"/>
          </a:p>
          <a:p>
            <a:pPr marL="0" lvl="0" indent="0">
              <a:lnSpc>
                <a:spcPct val="100000"/>
              </a:lnSpc>
              <a:spcBef>
                <a:spcPts val="0"/>
              </a:spcBef>
              <a:buNone/>
            </a:pPr>
            <a:endParaRPr lang="en-US" altLang="ja-JP" dirty="0"/>
          </a:p>
          <a:p>
            <a:pPr marL="0" lvl="0" indent="0">
              <a:lnSpc>
                <a:spcPct val="100000"/>
              </a:lnSpc>
              <a:spcBef>
                <a:spcPts val="0"/>
              </a:spcBef>
              <a:buNone/>
            </a:pPr>
            <a:r>
              <a:rPr lang="ja-JP" altLang="en-US" dirty="0"/>
              <a:t>（</a:t>
            </a:r>
            <a:r>
              <a:rPr lang="en-US" altLang="ja-JP" dirty="0"/>
              <a:t>2</a:t>
            </a:r>
            <a:r>
              <a:rPr lang="ja-JP" altLang="en-US" dirty="0"/>
              <a:t>）違う点</a:t>
            </a:r>
            <a:endParaRPr lang="en-US" altLang="ja-JP" dirty="0"/>
          </a:p>
          <a:p>
            <a:pPr marL="0" indent="0">
              <a:lnSpc>
                <a:spcPct val="100000"/>
              </a:lnSpc>
              <a:spcBef>
                <a:spcPts val="0"/>
              </a:spcBef>
              <a:buNone/>
            </a:pPr>
            <a:r>
              <a:rPr lang="ja-JP" altLang="en-US" dirty="0"/>
              <a:t>　　①</a:t>
            </a:r>
            <a:r>
              <a:rPr lang="ja-JP" altLang="en-US" dirty="0">
                <a:solidFill>
                  <a:srgbClr val="FF0000"/>
                </a:solidFill>
              </a:rPr>
              <a:t>労働者の能力</a:t>
            </a:r>
            <a:r>
              <a:rPr lang="ja-JP" altLang="en-US" dirty="0"/>
              <a:t>が様々</a:t>
            </a:r>
            <a:endParaRPr lang="en-US" altLang="ja-JP" dirty="0"/>
          </a:p>
          <a:p>
            <a:endParaRPr lang="en-JP" dirty="0"/>
          </a:p>
        </p:txBody>
      </p:sp>
      <p:sp>
        <p:nvSpPr>
          <p:cNvPr id="4" name="Slide Number Placeholder 3">
            <a:extLst>
              <a:ext uri="{FF2B5EF4-FFF2-40B4-BE49-F238E27FC236}">
                <a16:creationId xmlns:a16="http://schemas.microsoft.com/office/drawing/2014/main" id="{F5174C47-C1E1-74CD-D19F-28429615BB1F}"/>
              </a:ext>
            </a:extLst>
          </p:cNvPr>
          <p:cNvSpPr>
            <a:spLocks noGrp="1"/>
          </p:cNvSpPr>
          <p:nvPr>
            <p:ph type="sldNum" sz="quarter" idx="12"/>
          </p:nvPr>
        </p:nvSpPr>
        <p:spPr/>
        <p:txBody>
          <a:bodyPr/>
          <a:lstStyle/>
          <a:p>
            <a:fld id="{A0B73B5B-4D98-3640-AE9D-0B488B8E4F8B}" type="slidenum">
              <a:rPr lang="en-JP" smtClean="0"/>
              <a:t>25</a:t>
            </a:fld>
            <a:endParaRPr lang="en-JP"/>
          </a:p>
        </p:txBody>
      </p:sp>
    </p:spTree>
    <p:extLst>
      <p:ext uri="{BB962C8B-B14F-4D97-AF65-F5344CB8AC3E}">
        <p14:creationId xmlns:p14="http://schemas.microsoft.com/office/powerpoint/2010/main" val="2847147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CD25-FC42-8041-0B87-C4BE7DC38ADA}"/>
              </a:ext>
            </a:extLst>
          </p:cNvPr>
          <p:cNvSpPr>
            <a:spLocks noGrp="1"/>
          </p:cNvSpPr>
          <p:nvPr>
            <p:ph type="title"/>
          </p:nvPr>
        </p:nvSpPr>
        <p:spPr/>
        <p:txBody>
          <a:bodyPr/>
          <a:lstStyle/>
          <a:p>
            <a:r>
              <a:rPr lang="en-JP" dirty="0"/>
              <a:t>労働市場の不完全性（摩擦）</a:t>
            </a:r>
          </a:p>
        </p:txBody>
      </p:sp>
      <p:sp>
        <p:nvSpPr>
          <p:cNvPr id="3" name="Content Placeholder 2">
            <a:extLst>
              <a:ext uri="{FF2B5EF4-FFF2-40B4-BE49-F238E27FC236}">
                <a16:creationId xmlns:a16="http://schemas.microsoft.com/office/drawing/2014/main" id="{ECABAD33-4A4F-6A73-86EF-8A631D5D2653}"/>
              </a:ext>
            </a:extLst>
          </p:cNvPr>
          <p:cNvSpPr>
            <a:spLocks noGrp="1"/>
          </p:cNvSpPr>
          <p:nvPr>
            <p:ph idx="1"/>
          </p:nvPr>
        </p:nvSpPr>
        <p:spPr/>
        <p:txBody>
          <a:bodyPr>
            <a:normAutofit lnSpcReduction="10000"/>
          </a:bodyPr>
          <a:lstStyle/>
          <a:p>
            <a:pPr marL="0" lvl="0" indent="0">
              <a:lnSpc>
                <a:spcPct val="100000"/>
              </a:lnSpc>
              <a:spcBef>
                <a:spcPts val="0"/>
              </a:spcBef>
              <a:buNone/>
            </a:pPr>
            <a:r>
              <a:rPr lang="ja-JP" altLang="en-US" dirty="0"/>
              <a:t>②労働市場に</a:t>
            </a:r>
            <a:r>
              <a:rPr lang="ja-JP" altLang="en-US" dirty="0">
                <a:solidFill>
                  <a:srgbClr val="FF0000"/>
                </a:solidFill>
              </a:rPr>
              <a:t>摩擦あり</a:t>
            </a:r>
            <a:endParaRPr lang="en-US" altLang="ja-JP" dirty="0">
              <a:solidFill>
                <a:srgbClr val="FF0000"/>
              </a:solidFill>
            </a:endParaRPr>
          </a:p>
          <a:p>
            <a:pPr marL="0" indent="0">
              <a:lnSpc>
                <a:spcPct val="100000"/>
              </a:lnSpc>
              <a:spcBef>
                <a:spcPts val="0"/>
              </a:spcBef>
              <a:buNone/>
            </a:pPr>
            <a:r>
              <a:rPr kumimoji="1" lang="ja-JP" altLang="en-US" dirty="0"/>
              <a:t>　　</a:t>
            </a:r>
            <a:r>
              <a:rPr lang="ja-JP" altLang="en-US" dirty="0">
                <a:solidFill>
                  <a:srgbClr val="FF0000"/>
                </a:solidFill>
              </a:rPr>
              <a:t>従業員</a:t>
            </a:r>
            <a:r>
              <a:rPr kumimoji="1" lang="ja-JP" altLang="en-US" dirty="0"/>
              <a:t>の募集を行い，能力を調べるには費用</a:t>
            </a:r>
            <a:r>
              <a:rPr lang="ja-JP" altLang="en-US" dirty="0"/>
              <a:t>かかる</a:t>
            </a:r>
          </a:p>
          <a:p>
            <a:pPr marL="0" lvl="0" indent="0">
              <a:lnSpc>
                <a:spcPct val="100000"/>
              </a:lnSpc>
              <a:spcBef>
                <a:spcPts val="0"/>
              </a:spcBef>
              <a:buNone/>
            </a:pPr>
            <a:endParaRPr kumimoji="1" lang="en-US" altLang="ja-JP" dirty="0"/>
          </a:p>
          <a:p>
            <a:pPr marL="0" lvl="0" indent="0">
              <a:lnSpc>
                <a:spcPct val="100000"/>
              </a:lnSpc>
              <a:spcBef>
                <a:spcPts val="0"/>
              </a:spcBef>
              <a:buNone/>
            </a:pPr>
            <a:r>
              <a:rPr lang="ja-JP" altLang="en-US" dirty="0"/>
              <a:t>　　　　</a:t>
            </a:r>
            <a:r>
              <a:rPr lang="en-US" altLang="ja-JP" dirty="0"/>
              <a:t>a. </a:t>
            </a:r>
            <a:r>
              <a:rPr lang="ja-JP" altLang="en-US" dirty="0">
                <a:solidFill>
                  <a:srgbClr val="FF0000"/>
                </a:solidFill>
              </a:rPr>
              <a:t>探索費用</a:t>
            </a:r>
            <a:r>
              <a:rPr lang="ja-JP" altLang="en-US" dirty="0"/>
              <a:t>（サーチ・コスト）</a:t>
            </a:r>
            <a:endParaRPr lang="en-US" altLang="ja-JP" dirty="0"/>
          </a:p>
          <a:p>
            <a:pPr marL="0" lvl="0" indent="0">
              <a:lnSpc>
                <a:spcPct val="100000"/>
              </a:lnSpc>
              <a:spcBef>
                <a:spcPts val="0"/>
              </a:spcBef>
              <a:buNone/>
            </a:pPr>
            <a:r>
              <a:rPr lang="en-US" altLang="ja-JP" dirty="0"/>
              <a:t>                        </a:t>
            </a:r>
            <a:r>
              <a:rPr lang="ja-JP" altLang="en-US" dirty="0"/>
              <a:t>　例）求人サイト，説明会，インターン</a:t>
            </a:r>
            <a:endParaRPr lang="en-US" altLang="ja-JP" dirty="0"/>
          </a:p>
          <a:p>
            <a:pPr marL="0" lvl="0" indent="0">
              <a:lnSpc>
                <a:spcPct val="100000"/>
              </a:lnSpc>
              <a:spcBef>
                <a:spcPts val="0"/>
              </a:spcBef>
              <a:buNone/>
            </a:pPr>
            <a:endParaRPr lang="en-US" altLang="ja-JP" dirty="0"/>
          </a:p>
          <a:p>
            <a:pPr marL="0" lvl="0" indent="0">
              <a:lnSpc>
                <a:spcPct val="100000"/>
              </a:lnSpc>
              <a:spcBef>
                <a:spcPts val="0"/>
              </a:spcBef>
              <a:buNone/>
            </a:pPr>
            <a:r>
              <a:rPr kumimoji="1" lang="ja-JP" altLang="en-US" dirty="0"/>
              <a:t>　　　　</a:t>
            </a:r>
            <a:r>
              <a:rPr kumimoji="1" lang="en-US" altLang="ja-JP" dirty="0"/>
              <a:t>b. </a:t>
            </a:r>
            <a:r>
              <a:rPr kumimoji="1" lang="ja-JP" altLang="en-US" dirty="0">
                <a:solidFill>
                  <a:srgbClr val="FF0000"/>
                </a:solidFill>
              </a:rPr>
              <a:t>審査費用</a:t>
            </a:r>
            <a:r>
              <a:rPr kumimoji="1" lang="ja-JP" altLang="en-US" dirty="0"/>
              <a:t>（スクリーニング・コスト）</a:t>
            </a:r>
            <a:endParaRPr kumimoji="1" lang="en-US" altLang="ja-JP" dirty="0"/>
          </a:p>
          <a:p>
            <a:pPr marL="0" lvl="0" indent="0">
              <a:lnSpc>
                <a:spcPct val="100000"/>
              </a:lnSpc>
              <a:spcBef>
                <a:spcPts val="0"/>
              </a:spcBef>
              <a:buNone/>
            </a:pPr>
            <a:r>
              <a:rPr lang="ja-JP" altLang="en-US" dirty="0"/>
              <a:t>　　　　　　例）</a:t>
            </a:r>
            <a:r>
              <a:rPr lang="en-US" altLang="ja-JP" dirty="0"/>
              <a:t>ES</a:t>
            </a:r>
            <a:r>
              <a:rPr lang="ja-JP" altLang="en-US" dirty="0"/>
              <a:t>，</a:t>
            </a:r>
            <a:r>
              <a:rPr lang="en-US" altLang="ja-JP" dirty="0"/>
              <a:t>SPI</a:t>
            </a:r>
            <a:r>
              <a:rPr lang="ja-JP" altLang="en-US" dirty="0"/>
              <a:t>，面接</a:t>
            </a:r>
            <a:endParaRPr lang="en-US" altLang="ja-JP" dirty="0"/>
          </a:p>
          <a:p>
            <a:pPr marL="0" lvl="0" indent="0">
              <a:lnSpc>
                <a:spcPct val="100000"/>
              </a:lnSpc>
              <a:spcBef>
                <a:spcPts val="0"/>
              </a:spcBef>
              <a:buNone/>
            </a:pPr>
            <a:endParaRPr kumimoji="1" lang="en-US" altLang="ja-JP" dirty="0"/>
          </a:p>
          <a:p>
            <a:pPr marL="0" indent="0">
              <a:buNone/>
            </a:pPr>
            <a:r>
              <a:rPr lang="ja-JP" altLang="en-US" sz="2800" dirty="0"/>
              <a:t>③</a:t>
            </a:r>
            <a:r>
              <a:rPr kumimoji="1" lang="ja-JP" altLang="en-US" sz="2800" dirty="0"/>
              <a:t>生産性の高い企業ほど，</a:t>
            </a:r>
            <a:r>
              <a:rPr lang="ja-JP" altLang="en-US" sz="2800" dirty="0">
                <a:solidFill>
                  <a:srgbClr val="FF0000"/>
                </a:solidFill>
              </a:rPr>
              <a:t>探索＆審査費用</a:t>
            </a:r>
            <a:r>
              <a:rPr lang="ja-JP" altLang="en-US" sz="2800" dirty="0"/>
              <a:t>払える</a:t>
            </a:r>
            <a:endParaRPr kumimoji="1" lang="ja-JP" altLang="en-US" sz="2800" dirty="0"/>
          </a:p>
          <a:p>
            <a:endParaRPr lang="en-JP" dirty="0"/>
          </a:p>
        </p:txBody>
      </p:sp>
      <p:sp>
        <p:nvSpPr>
          <p:cNvPr id="4" name="Slide Number Placeholder 3">
            <a:extLst>
              <a:ext uri="{FF2B5EF4-FFF2-40B4-BE49-F238E27FC236}">
                <a16:creationId xmlns:a16="http://schemas.microsoft.com/office/drawing/2014/main" id="{B8DC546E-2A47-BEF8-E7BB-BA7F5C221943}"/>
              </a:ext>
            </a:extLst>
          </p:cNvPr>
          <p:cNvSpPr>
            <a:spLocks noGrp="1"/>
          </p:cNvSpPr>
          <p:nvPr>
            <p:ph type="sldNum" sz="quarter" idx="12"/>
          </p:nvPr>
        </p:nvSpPr>
        <p:spPr/>
        <p:txBody>
          <a:bodyPr/>
          <a:lstStyle/>
          <a:p>
            <a:fld id="{A0B73B5B-4D98-3640-AE9D-0B488B8E4F8B}" type="slidenum">
              <a:rPr lang="en-JP" smtClean="0"/>
              <a:t>26</a:t>
            </a:fld>
            <a:endParaRPr lang="en-JP"/>
          </a:p>
        </p:txBody>
      </p:sp>
    </p:spTree>
    <p:extLst>
      <p:ext uri="{BB962C8B-B14F-4D97-AF65-F5344CB8AC3E}">
        <p14:creationId xmlns:p14="http://schemas.microsoft.com/office/powerpoint/2010/main" val="4249699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8E7203-36EE-C901-596D-70C60FC90127}"/>
              </a:ext>
            </a:extLst>
          </p:cNvPr>
          <p:cNvSpPr>
            <a:spLocks noGrp="1"/>
          </p:cNvSpPr>
          <p:nvPr>
            <p:ph type="title"/>
          </p:nvPr>
        </p:nvSpPr>
        <p:spPr/>
        <p:txBody>
          <a:bodyPr/>
          <a:lstStyle/>
          <a:p>
            <a:r>
              <a:rPr lang="en-US" altLang="ja-JP" dirty="0" err="1"/>
              <a:t>Helpman</a:t>
            </a:r>
            <a:r>
              <a:rPr lang="en-US" altLang="ja-JP" dirty="0"/>
              <a:t> et al. (2010) </a:t>
            </a:r>
            <a:r>
              <a:rPr lang="ja-JP" altLang="en-US" dirty="0"/>
              <a:t>モデルの数値例</a:t>
            </a:r>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1DF47993-CDCD-3237-CFC0-AE2724C5A513}"/>
                  </a:ext>
                </a:extLst>
              </p:cNvPr>
              <p:cNvSpPr>
                <a:spLocks noGrp="1"/>
              </p:cNvSpPr>
              <p:nvPr>
                <p:ph idx="1"/>
              </p:nvPr>
            </p:nvSpPr>
            <p:spPr/>
            <p:txBody>
              <a:bodyPr>
                <a:normAutofit lnSpcReduction="10000"/>
              </a:bodyPr>
              <a:lstStyle/>
              <a:p>
                <a:pPr marL="0" indent="0">
                  <a:buNone/>
                </a:pP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en-US" sz="1800" dirty="0">
                    <a:latin typeface="ＭＳ Ｐゴシック" panose="020B0600070205080204" pitchFamily="50" charset="-128"/>
                    <a:ea typeface="ＭＳ Ｐゴシック" panose="020B0600070205080204" pitchFamily="50" charset="-128"/>
                    <a:cs typeface="ＭＳ 明朝" panose="02020609040205080304" pitchFamily="17" charset="-128"/>
                  </a:rPr>
                  <a:t>設定</a:t>
                </a: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en-US"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企業は売上の</a:t>
                </a: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50%</a:t>
                </a: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を労働者に分配</a:t>
                </a:r>
                <a:endPar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メリッツ・モデルと同じ仕組みで</a:t>
                </a:r>
                <a:r>
                  <a:rPr lang="ja-JP" altLang="en-US"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輸出閾値（</a:t>
                </a: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1000</a:t>
                </a: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）をこえる生産性（</a:t>
                </a:r>
                <a14:m>
                  <m:oMath xmlns:m="http://schemas.openxmlformats.org/officeDocument/2006/math">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𝜑</m:t>
                    </m:r>
                  </m:oMath>
                </a14:m>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）の企業は輸出を行う輸出企業になるが</a:t>
                </a:r>
                <a:r>
                  <a:rPr lang="ja-JP" altLang="en-US"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輸出閾値をこえない生産性の企業は非輸出企業となるとする。</a:t>
                </a:r>
                <a:endPar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endPar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非輸出企業の賃金</a:t>
                </a:r>
                <a:r>
                  <a:rPr lang="ja-JP" altLang="en-US"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14:m>
                  <m:oMathPara xmlns:m="http://schemas.openxmlformats.org/officeDocument/2006/math">
                    <m:oMathParaPr>
                      <m:jc m:val="centerGroup"/>
                    </m:oMathParaPr>
                    <m:oMath xmlns:m="http://schemas.openxmlformats.org/officeDocument/2006/math">
                      <m:sSup>
                        <m:sSup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sSupPr>
                        <m:e>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𝑤</m:t>
                          </m:r>
                        </m:e>
                        <m:sup>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𝐷</m:t>
                          </m:r>
                        </m:sup>
                      </m:sSup>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400</m:t>
                          </m:r>
                        </m:num>
                        <m:den>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𝜑</m:t>
                      </m:r>
                    </m:oMath>
                  </m:oMathPara>
                </a14:m>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輸出企業の賃金</a:t>
                </a:r>
                <a:r>
                  <a:rPr lang="ja-JP" altLang="en-US"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14:m>
                  <m:oMathPara xmlns:m="http://schemas.openxmlformats.org/officeDocument/2006/math">
                    <m:oMathParaPr>
                      <m:jc m:val="centerGroup"/>
                    </m:oMathParaPr>
                    <m:oMath xmlns:m="http://schemas.openxmlformats.org/officeDocument/2006/math">
                      <m:sSup>
                        <m:sSup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sSupPr>
                        <m:e>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𝑤</m:t>
                          </m:r>
                        </m:e>
                        <m:sup>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𝑋</m:t>
                          </m:r>
                        </m:sup>
                      </m:sSup>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550</m:t>
                          </m:r>
                        </m:num>
                        <m:den>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𝜑</m:t>
                      </m:r>
                    </m:oMath>
                  </m:oMathPara>
                </a14:m>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endParaRPr lang="ja-JP" altLang="ja-JP" sz="1800" dirty="0">
                  <a:effectLst/>
                  <a:latin typeface="ＭＳ Ｐゴシック" panose="020B0600070205080204" pitchFamily="50" charset="-128"/>
                  <a:ea typeface="ＭＳ Ｐゴシック" panose="020B0600070205080204" pitchFamily="50" charset="-128"/>
                </a:endParaRPr>
              </a:p>
            </p:txBody>
          </p:sp>
        </mc:Choice>
        <mc:Fallback xmlns="">
          <p:sp>
            <p:nvSpPr>
              <p:cNvPr id="6" name="コンテンツ プレースホルダー 5">
                <a:extLst>
                  <a:ext uri="{FF2B5EF4-FFF2-40B4-BE49-F238E27FC236}">
                    <a16:creationId xmlns:a16="http://schemas.microsoft.com/office/drawing/2014/main" id="{1DF47993-CDCD-3237-CFC0-AE2724C5A513}"/>
                  </a:ext>
                </a:extLst>
              </p:cNvPr>
              <p:cNvSpPr>
                <a:spLocks noGrp="1" noRot="1" noChangeAspect="1" noMove="1" noResize="1" noEditPoints="1" noAdjustHandles="1" noChangeArrowheads="1" noChangeShapeType="1" noTextEdit="1"/>
              </p:cNvSpPr>
              <p:nvPr>
                <p:ph idx="1"/>
              </p:nvPr>
            </p:nvSpPr>
            <p:spPr>
              <a:blipFill>
                <a:blip r:embed="rId2"/>
                <a:stretch>
                  <a:fillRect l="-522" t="-19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965B6F4-06B9-A976-31B6-3E0FAA3CDC9C}"/>
              </a:ext>
            </a:extLst>
          </p:cNvPr>
          <p:cNvSpPr>
            <a:spLocks noGrp="1"/>
          </p:cNvSpPr>
          <p:nvPr>
            <p:ph type="sldNum" sz="quarter" idx="12"/>
          </p:nvPr>
        </p:nvSpPr>
        <p:spPr/>
        <p:txBody>
          <a:bodyPr/>
          <a:lstStyle/>
          <a:p>
            <a:fld id="{A0B73B5B-4D98-3640-AE9D-0B488B8E4F8B}" type="slidenum">
              <a:rPr lang="en-JP" smtClean="0"/>
              <a:t>27</a:t>
            </a:fld>
            <a:endParaRPr lang="en-JP"/>
          </a:p>
        </p:txBody>
      </p:sp>
    </p:spTree>
    <p:extLst>
      <p:ext uri="{BB962C8B-B14F-4D97-AF65-F5344CB8AC3E}">
        <p14:creationId xmlns:p14="http://schemas.microsoft.com/office/powerpoint/2010/main" val="2448872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3AB9C4-B31A-720A-2539-6A5FD05FA5CF}"/>
              </a:ext>
            </a:extLst>
          </p:cNvPr>
          <p:cNvSpPr>
            <a:spLocks noGrp="1"/>
          </p:cNvSpPr>
          <p:nvPr>
            <p:ph type="sldNum" sz="quarter" idx="12"/>
          </p:nvPr>
        </p:nvSpPr>
        <p:spPr/>
        <p:txBody>
          <a:bodyPr/>
          <a:lstStyle/>
          <a:p>
            <a:fld id="{A0B73B5B-4D98-3640-AE9D-0B488B8E4F8B}" type="slidenum">
              <a:rPr lang="en-JP" smtClean="0"/>
              <a:t>28</a:t>
            </a:fld>
            <a:endParaRPr lang="en-JP"/>
          </a:p>
        </p:txBody>
      </p:sp>
      <p:pic>
        <p:nvPicPr>
          <p:cNvPr id="4" name="Picture 3" descr="Diagram, schematic&#10;&#10;Description automatically generated">
            <a:extLst>
              <a:ext uri="{FF2B5EF4-FFF2-40B4-BE49-F238E27FC236}">
                <a16:creationId xmlns:a16="http://schemas.microsoft.com/office/drawing/2014/main" id="{5C90BE5E-CD54-B152-8DBC-17C417C75466}"/>
              </a:ext>
            </a:extLst>
          </p:cNvPr>
          <p:cNvPicPr>
            <a:picLocks noChangeAspect="1"/>
          </p:cNvPicPr>
          <p:nvPr/>
        </p:nvPicPr>
        <p:blipFill>
          <a:blip r:embed="rId2"/>
          <a:stretch>
            <a:fillRect/>
          </a:stretch>
        </p:blipFill>
        <p:spPr>
          <a:xfrm>
            <a:off x="451354" y="136525"/>
            <a:ext cx="9351014" cy="6281058"/>
          </a:xfrm>
          <a:prstGeom prst="rect">
            <a:avLst/>
          </a:prstGeom>
        </p:spPr>
      </p:pic>
      <p:sp>
        <p:nvSpPr>
          <p:cNvPr id="5" name="テキスト ボックス 4">
            <a:extLst>
              <a:ext uri="{FF2B5EF4-FFF2-40B4-BE49-F238E27FC236}">
                <a16:creationId xmlns:a16="http://schemas.microsoft.com/office/drawing/2014/main" id="{72EDED21-D2DD-06A0-A3F1-6761758B9EF1}"/>
              </a:ext>
            </a:extLst>
          </p:cNvPr>
          <p:cNvSpPr txBox="1"/>
          <p:nvPr/>
        </p:nvSpPr>
        <p:spPr>
          <a:xfrm>
            <a:off x="7744968" y="1042416"/>
            <a:ext cx="4114800" cy="3785652"/>
          </a:xfrm>
          <a:prstGeom prst="rect">
            <a:avLst/>
          </a:prstGeom>
          <a:noFill/>
        </p:spPr>
        <p:txBody>
          <a:bodyPr wrap="square">
            <a:spAutoFit/>
          </a:bodyPr>
          <a:lstStyle/>
          <a:p>
            <a:pPr marL="342900" indent="-342900">
              <a:buFont typeface="+mj-lt"/>
              <a:buAutoNum type="arabicPeriod"/>
            </a:pP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生産性が高い企業ほど</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賃金が高くなる。</a:t>
            </a:r>
            <a:endParaRPr lang="en-US" altLang="ja-JP" sz="2400" dirty="0">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342900" indent="-342900">
              <a:buFont typeface="+mj-lt"/>
              <a:buAutoNum type="arabicPeriod"/>
            </a:pP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輸出閾値のところで賃金関数が</a:t>
            </a:r>
            <a:r>
              <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50</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だけ</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ジャンプする。</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800100" lvl="1" indent="-342900">
              <a:buFont typeface="Arial" panose="020B0604020202020204" pitchFamily="34" charset="0"/>
              <a:buChar char="•"/>
            </a:pP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これは</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輸出企業では輸出売上を労働者に分配できるが</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非輸出企業ではそのような輸出売上がないことから生じる</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「輸出プレミアム」。</a:t>
            </a:r>
            <a:endParaRPr lang="ja-JP" altLang="ja-JP" sz="2400" dirty="0">
              <a:effectLst/>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7A03F58-5EFB-D76E-5740-4A43657A3543}"/>
                  </a:ext>
                </a:extLst>
              </p:cNvPr>
              <p:cNvSpPr txBox="1"/>
              <p:nvPr/>
            </p:nvSpPr>
            <p:spPr>
              <a:xfrm>
                <a:off x="5126861" y="2740833"/>
                <a:ext cx="2092452" cy="489365"/>
              </a:xfrm>
              <a:prstGeom prst="rect">
                <a:avLst/>
              </a:prstGeom>
              <a:noFill/>
              <a:ln>
                <a:solidFill>
                  <a:schemeClr val="accent1"/>
                </a:solidFill>
              </a:ln>
            </p:spPr>
            <p:txBody>
              <a:bodyPr wrap="square">
                <a:spAutoFit/>
              </a:bodyPr>
              <a:lstStyle/>
              <a:p>
                <a14:m>
                  <m:oMath xmlns:m="http://schemas.openxmlformats.org/officeDocument/2006/math">
                    <m:f>
                      <m:fPr>
                        <m:ctrlPr>
                          <a:rPr lang="ja-JP" altLang="ja-JP" sz="1800" i="1" smtClean="0">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550</m:t>
                        </m:r>
                        <m:r>
                          <a:rPr lang="en-US" altLang="ja-JP" sz="1800" b="0" i="1" smtClean="0">
                            <a:effectLst/>
                            <a:latin typeface="Cambria Math" panose="02040503050406030204" pitchFamily="18" charset="0"/>
                            <a:ea typeface="ＭＳ 明朝" panose="02020609040205080304" pitchFamily="17" charset="-128"/>
                            <a:cs typeface="ＭＳ 明朝" panose="02020609040205080304" pitchFamily="17" charset="-128"/>
                          </a:rPr>
                          <m:t>−400</m:t>
                        </m:r>
                      </m:num>
                      <m:den>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1800" b="0" i="0" smtClean="0">
                        <a:effectLst/>
                        <a:latin typeface="Cambria Math" panose="02040503050406030204" pitchFamily="18" charset="0"/>
                        <a:ea typeface="ＭＳ 明朝" panose="02020609040205080304" pitchFamily="17" charset="-128"/>
                        <a:cs typeface="ＭＳ 明朝" panose="02020609040205080304" pitchFamily="17" charset="-128"/>
                      </a:rPr>
                      <m:t>=</m:t>
                    </m:r>
                  </m:oMath>
                </a14:m>
                <a:r>
                  <a:rPr lang="ja-JP" altLang="ja-JP" dirty="0">
                    <a:ea typeface="Cambria Math" panose="02040503050406030204" pitchFamily="18" charset="0"/>
                    <a:cs typeface="ＭＳ 明朝" panose="02020609040205080304" pitchFamily="17" charset="-128"/>
                  </a:rPr>
                  <a:t> </a:t>
                </a:r>
                <a14:m>
                  <m:oMath xmlns:m="http://schemas.openxmlformats.org/officeDocument/2006/math">
                    <m:f>
                      <m:fPr>
                        <m:ctrlPr>
                          <a:rPr lang="ja-JP" altLang="ja-JP"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b="0" i="1" smtClean="0">
                            <a:latin typeface="Cambria Math" panose="02040503050406030204" pitchFamily="18" charset="0"/>
                            <a:ea typeface="Cambria Math" panose="02040503050406030204" pitchFamily="18" charset="0"/>
                            <a:cs typeface="ＭＳ 明朝" panose="02020609040205080304" pitchFamily="17" charset="-128"/>
                          </a:rPr>
                          <m:t>15</m:t>
                        </m:r>
                        <m:r>
                          <a:rPr lang="en-US" altLang="ja-JP" i="1">
                            <a:latin typeface="Cambria Math" panose="02040503050406030204" pitchFamily="18" charset="0"/>
                            <a:ea typeface="ＭＳ 明朝" panose="02020609040205080304" pitchFamily="17" charset="-128"/>
                            <a:cs typeface="ＭＳ 明朝" panose="02020609040205080304" pitchFamily="17" charset="-128"/>
                          </a:rPr>
                          <m:t>0</m:t>
                        </m:r>
                      </m:num>
                      <m:den>
                        <m:r>
                          <a:rPr lang="en-US" altLang="ja-JP"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=50</m:t>
                    </m:r>
                  </m:oMath>
                </a14:m>
                <a:endParaRPr lang="ja-JP" altLang="en-US" dirty="0"/>
              </a:p>
            </p:txBody>
          </p:sp>
        </mc:Choice>
        <mc:Fallback xmlns="">
          <p:sp>
            <p:nvSpPr>
              <p:cNvPr id="7" name="テキスト ボックス 6">
                <a:extLst>
                  <a:ext uri="{FF2B5EF4-FFF2-40B4-BE49-F238E27FC236}">
                    <a16:creationId xmlns:a16="http://schemas.microsoft.com/office/drawing/2014/main" id="{27A03F58-5EFB-D76E-5740-4A43657A3543}"/>
                  </a:ext>
                </a:extLst>
              </p:cNvPr>
              <p:cNvSpPr txBox="1">
                <a:spLocks noRot="1" noChangeAspect="1" noMove="1" noResize="1" noEditPoints="1" noAdjustHandles="1" noChangeArrowheads="1" noChangeShapeType="1" noTextEdit="1"/>
              </p:cNvSpPr>
              <p:nvPr/>
            </p:nvSpPr>
            <p:spPr>
              <a:xfrm>
                <a:off x="5126861" y="2740833"/>
                <a:ext cx="2092452" cy="489365"/>
              </a:xfrm>
              <a:prstGeom prst="rect">
                <a:avLst/>
              </a:prstGeom>
              <a:blipFill>
                <a:blip r:embed="rId3"/>
                <a:stretch>
                  <a:fillRect/>
                </a:stretch>
              </a:blipFill>
              <a:ln>
                <a:solidFill>
                  <a:schemeClr val="accent1"/>
                </a:solidFill>
              </a:ln>
            </p:spPr>
            <p:txBody>
              <a:bodyPr/>
              <a:lstStyle/>
              <a:p>
                <a:r>
                  <a:rPr lang="ja-JP" altLang="en-US">
                    <a:noFill/>
                  </a:rPr>
                  <a:t> </a:t>
                </a:r>
              </a:p>
            </p:txBody>
          </p:sp>
        </mc:Fallback>
      </mc:AlternateContent>
      <p:sp>
        <p:nvSpPr>
          <p:cNvPr id="8" name="矢印: 左 7">
            <a:extLst>
              <a:ext uri="{FF2B5EF4-FFF2-40B4-BE49-F238E27FC236}">
                <a16:creationId xmlns:a16="http://schemas.microsoft.com/office/drawing/2014/main" id="{BA18ECAF-9A87-4004-0F9E-741940AA8015}"/>
              </a:ext>
            </a:extLst>
          </p:cNvPr>
          <p:cNvSpPr/>
          <p:nvPr/>
        </p:nvSpPr>
        <p:spPr>
          <a:xfrm>
            <a:off x="4773168" y="2889504"/>
            <a:ext cx="274320" cy="192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74110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030FEA-8970-6773-311A-087942924795}"/>
              </a:ext>
            </a:extLst>
          </p:cNvPr>
          <p:cNvSpPr>
            <a:spLocks noGrp="1"/>
          </p:cNvSpPr>
          <p:nvPr>
            <p:ph type="title"/>
          </p:nvPr>
        </p:nvSpPr>
        <p:spPr/>
        <p:txBody>
          <a:bodyPr/>
          <a:lstStyle/>
          <a:p>
            <a:r>
              <a:rPr lang="ja-JP" altLang="en-US" dirty="0"/>
              <a:t>例）企業の生産性と賃金の関係</a:t>
            </a:r>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C5B7AA15-AB07-ADBB-27BA-FFB98B228188}"/>
                  </a:ext>
                </a:extLst>
              </p:cNvPr>
              <p:cNvSpPr>
                <a:spLocks noGrp="1"/>
              </p:cNvSpPr>
              <p:nvPr>
                <p:ph idx="1"/>
              </p:nvPr>
            </p:nvSpPr>
            <p:spPr>
              <a:xfrm>
                <a:off x="838200" y="1871345"/>
                <a:ext cx="10515600" cy="4351338"/>
              </a:xfrm>
            </p:spPr>
            <p:txBody>
              <a:bodyPr/>
              <a:lstStyle/>
              <a:p>
                <a:pPr marL="0" indent="0">
                  <a:buNone/>
                </a:pPr>
                <a:r>
                  <a:rPr lang="ja-JP" altLang="en-US" dirty="0">
                    <a:latin typeface="ＭＳ Ｐゴシック" panose="020B0600070205080204" pitchFamily="50" charset="-128"/>
                    <a:ea typeface="ＭＳ Ｐゴシック" panose="020B0600070205080204" pitchFamily="50" charset="-128"/>
                    <a:cs typeface="ＭＳ 明朝" panose="02020609040205080304" pitchFamily="17" charset="-128"/>
                  </a:rPr>
                  <a:t>生産性</a:t>
                </a:r>
                <a:r>
                  <a:rPr lang="en-US" altLang="ja-JP" dirty="0">
                    <a:latin typeface="ＭＳ Ｐゴシック" panose="020B0600070205080204" pitchFamily="50" charset="-128"/>
                    <a:ea typeface="ＭＳ Ｐゴシック" panose="020B0600070205080204" pitchFamily="50" charset="-128"/>
                    <a:cs typeface="ＭＳ 明朝" panose="02020609040205080304" pitchFamily="17" charset="-128"/>
                  </a:rPr>
                  <a:t>800</a:t>
                </a:r>
                <a:r>
                  <a:rPr lang="ja-JP" altLang="en-US" dirty="0">
                    <a:latin typeface="ＭＳ Ｐゴシック" panose="020B0600070205080204" pitchFamily="50" charset="-128"/>
                    <a:ea typeface="ＭＳ Ｐゴシック" panose="020B0600070205080204" pitchFamily="50" charset="-128"/>
                    <a:cs typeface="ＭＳ 明朝" panose="02020609040205080304" pitchFamily="17" charset="-128"/>
                  </a:rPr>
                  <a:t>の</a:t>
                </a:r>
                <a:r>
                  <a:rPr lang="ja-JP" altLang="ja-JP"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非輸出企業の賃金</a:t>
                </a:r>
                <a:r>
                  <a:rPr lang="ja-JP" altLang="en-US"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14:m>
                  <m:oMathPara xmlns:m="http://schemas.openxmlformats.org/officeDocument/2006/math">
                    <m:oMathParaPr>
                      <m:jc m:val="centerGroup"/>
                    </m:oMathParaPr>
                    <m:oMath xmlns:m="http://schemas.openxmlformats.org/officeDocument/2006/math">
                      <m:sSup>
                        <m:sSup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sSupPr>
                        <m:e>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𝑤</m:t>
                          </m:r>
                        </m:e>
                        <m:sup>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𝐷</m:t>
                          </m:r>
                        </m:sup>
                      </m:sSup>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400</m:t>
                          </m:r>
                        </m:num>
                        <m:den>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2800" i="1" smtClean="0">
                          <a:effectLst/>
                          <a:latin typeface="Cambria Math" panose="02040503050406030204" pitchFamily="18" charset="0"/>
                          <a:ea typeface="Cambria Math" panose="02040503050406030204" pitchFamily="18" charset="0"/>
                          <a:cs typeface="ＭＳ 明朝" panose="02020609040205080304" pitchFamily="17" charset="-128"/>
                        </a:rPr>
                        <m:t>×</m:t>
                      </m:r>
                      <m:r>
                        <a:rPr lang="en-US" altLang="ja-JP" sz="2800" b="0" i="1" smtClean="0">
                          <a:effectLst/>
                          <a:latin typeface="Cambria Math" panose="02040503050406030204" pitchFamily="18" charset="0"/>
                          <a:ea typeface="Cambria Math" panose="02040503050406030204" pitchFamily="18" charset="0"/>
                          <a:cs typeface="ＭＳ 明朝" panose="02020609040205080304" pitchFamily="17" charset="-128"/>
                        </a:rPr>
                        <m:t>800=</m:t>
                      </m:r>
                      <m:f>
                        <m:fPr>
                          <m:ctrlPr>
                            <a:rPr lang="ja-JP" altLang="ja-JP"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b="0" i="1" smtClean="0">
                              <a:latin typeface="Cambria Math" panose="02040503050406030204" pitchFamily="18" charset="0"/>
                              <a:ea typeface="Cambria Math" panose="02040503050406030204" pitchFamily="18" charset="0"/>
                              <a:cs typeface="ＭＳ 明朝" panose="02020609040205080304" pitchFamily="17" charset="-128"/>
                            </a:rPr>
                            <m:t>12</m:t>
                          </m:r>
                          <m:r>
                            <a:rPr lang="en-US" altLang="ja-JP" i="1">
                              <a:latin typeface="Cambria Math" panose="02040503050406030204" pitchFamily="18" charset="0"/>
                              <a:ea typeface="ＭＳ 明朝" panose="02020609040205080304" pitchFamily="17" charset="-128"/>
                              <a:cs typeface="ＭＳ 明朝" panose="02020609040205080304" pitchFamily="17" charset="-128"/>
                            </a:rPr>
                            <m:t>00</m:t>
                          </m:r>
                        </m:num>
                        <m:den>
                          <m:r>
                            <a:rPr lang="en-US" altLang="ja-JP"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=400</m:t>
                      </m:r>
                    </m:oMath>
                  </m:oMathPara>
                </a14:m>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r>
                  <a:rPr lang="ja-JP" altLang="en-US" dirty="0">
                    <a:latin typeface="ＭＳ Ｐゴシック" panose="020B0600070205080204" pitchFamily="50" charset="-128"/>
                    <a:ea typeface="ＭＳ Ｐゴシック" panose="020B0600070205080204" pitchFamily="50" charset="-128"/>
                    <a:cs typeface="ＭＳ 明朝" panose="02020609040205080304" pitchFamily="17" charset="-128"/>
                  </a:rPr>
                  <a:t>生産性</a:t>
                </a:r>
                <a:r>
                  <a:rPr lang="en-US" altLang="ja-JP" dirty="0">
                    <a:latin typeface="ＭＳ Ｐゴシック" panose="020B0600070205080204" pitchFamily="50" charset="-128"/>
                    <a:ea typeface="ＭＳ Ｐゴシック" panose="020B0600070205080204" pitchFamily="50" charset="-128"/>
                    <a:cs typeface="ＭＳ 明朝" panose="02020609040205080304" pitchFamily="17" charset="-128"/>
                  </a:rPr>
                  <a:t>1100</a:t>
                </a:r>
                <a:r>
                  <a:rPr lang="ja-JP" altLang="en-US" dirty="0">
                    <a:latin typeface="ＭＳ Ｐゴシック" panose="020B0600070205080204" pitchFamily="50" charset="-128"/>
                    <a:ea typeface="ＭＳ Ｐゴシック" panose="020B0600070205080204" pitchFamily="50" charset="-128"/>
                    <a:cs typeface="ＭＳ 明朝" panose="02020609040205080304" pitchFamily="17" charset="-128"/>
                  </a:rPr>
                  <a:t>の</a:t>
                </a:r>
                <a:r>
                  <a:rPr lang="ja-JP" altLang="ja-JP"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輸出企業の賃金</a:t>
                </a:r>
                <a:r>
                  <a:rPr lang="ja-JP" altLang="en-US"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14:m>
                  <m:oMathPara xmlns:m="http://schemas.openxmlformats.org/officeDocument/2006/math">
                    <m:oMathParaPr>
                      <m:jc m:val="centerGroup"/>
                    </m:oMathParaPr>
                    <m:oMath xmlns:m="http://schemas.openxmlformats.org/officeDocument/2006/math">
                      <m:sSup>
                        <m:sSup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sSupPr>
                        <m:e>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𝑤</m:t>
                          </m:r>
                        </m:e>
                        <m:sup>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𝑋</m:t>
                          </m:r>
                        </m:sup>
                      </m:sSup>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550</m:t>
                          </m:r>
                        </m:num>
                        <m:den>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2800" i="1" smtClean="0">
                          <a:effectLst/>
                          <a:latin typeface="Cambria Math" panose="02040503050406030204" pitchFamily="18" charset="0"/>
                          <a:ea typeface="Cambria Math" panose="02040503050406030204" pitchFamily="18" charset="0"/>
                          <a:cs typeface="ＭＳ 明朝" panose="02020609040205080304" pitchFamily="17" charset="-128"/>
                        </a:rPr>
                        <m:t>×</m:t>
                      </m:r>
                      <m:r>
                        <a:rPr lang="en-US" altLang="ja-JP" sz="2800" b="0" i="1" smtClean="0">
                          <a:effectLst/>
                          <a:latin typeface="Cambria Math" panose="02040503050406030204" pitchFamily="18" charset="0"/>
                          <a:ea typeface="Cambria Math" panose="02040503050406030204" pitchFamily="18" charset="0"/>
                          <a:cs typeface="ＭＳ 明朝" panose="02020609040205080304" pitchFamily="17" charset="-128"/>
                        </a:rPr>
                        <m:t>1100=</m:t>
                      </m:r>
                      <m:f>
                        <m:fPr>
                          <m:ctrlPr>
                            <a:rPr lang="ja-JP" altLang="ja-JP"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i="1">
                              <a:latin typeface="Cambria Math" panose="02040503050406030204" pitchFamily="18" charset="0"/>
                              <a:ea typeface="ＭＳ 明朝" panose="02020609040205080304" pitchFamily="17" charset="-128"/>
                              <a:cs typeface="ＭＳ 明朝" panose="02020609040205080304" pitchFamily="17" charset="-128"/>
                            </a:rPr>
                            <m:t>550</m:t>
                          </m:r>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+1100</m:t>
                          </m:r>
                        </m:num>
                        <m:den>
                          <m:r>
                            <a:rPr lang="en-US" altLang="ja-JP"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i="1">
                              <a:latin typeface="Cambria Math" panose="02040503050406030204" pitchFamily="18" charset="0"/>
                              <a:ea typeface="ＭＳ 明朝" panose="02020609040205080304" pitchFamily="17" charset="-128"/>
                              <a:cs typeface="ＭＳ 明朝" panose="02020609040205080304" pitchFamily="17" charset="-128"/>
                            </a:rPr>
                            <m:t>1</m:t>
                          </m:r>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65</m:t>
                          </m:r>
                          <m:r>
                            <a:rPr lang="en-US" altLang="ja-JP" i="1">
                              <a:latin typeface="Cambria Math" panose="02040503050406030204" pitchFamily="18" charset="0"/>
                              <a:ea typeface="ＭＳ 明朝" panose="02020609040205080304" pitchFamily="17" charset="-128"/>
                              <a:cs typeface="ＭＳ 明朝" panose="02020609040205080304" pitchFamily="17" charset="-128"/>
                            </a:rPr>
                            <m:t>0</m:t>
                          </m:r>
                        </m:num>
                        <m:den>
                          <m:r>
                            <a:rPr lang="en-US" altLang="ja-JP"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=550</m:t>
                      </m:r>
                    </m:oMath>
                  </m:oMathPara>
                </a14:m>
                <a:endParaRPr lang="ja-JP" altLang="ja-JP" sz="2800" dirty="0">
                  <a:effectLst/>
                  <a:latin typeface="ＭＳ Ｐゴシック" panose="020B0600070205080204" pitchFamily="50" charset="-128"/>
                  <a:ea typeface="ＭＳ Ｐゴシック" panose="020B0600070205080204" pitchFamily="50" charset="-128"/>
                </a:endParaRPr>
              </a:p>
              <a:p>
                <a:endParaRPr lang="ja-JP" altLang="en-US" dirty="0"/>
              </a:p>
            </p:txBody>
          </p:sp>
        </mc:Choice>
        <mc:Fallback xmlns="">
          <p:sp>
            <p:nvSpPr>
              <p:cNvPr id="4" name="コンテンツ プレースホルダー 3">
                <a:extLst>
                  <a:ext uri="{FF2B5EF4-FFF2-40B4-BE49-F238E27FC236}">
                    <a16:creationId xmlns:a16="http://schemas.microsoft.com/office/drawing/2014/main" id="{C5B7AA15-AB07-ADBB-27BA-FFB98B228188}"/>
                  </a:ext>
                </a:extLst>
              </p:cNvPr>
              <p:cNvSpPr>
                <a:spLocks noGrp="1" noRot="1" noChangeAspect="1" noMove="1" noResize="1" noEditPoints="1" noAdjustHandles="1" noChangeArrowheads="1" noChangeShapeType="1" noTextEdit="1"/>
              </p:cNvSpPr>
              <p:nvPr>
                <p:ph idx="1"/>
              </p:nvPr>
            </p:nvSpPr>
            <p:spPr>
              <a:xfrm>
                <a:off x="838200" y="1871345"/>
                <a:ext cx="10515600" cy="4351338"/>
              </a:xfrm>
              <a:blipFill>
                <a:blip r:embed="rId2"/>
                <a:stretch>
                  <a:fillRect l="-1217" t="-2521"/>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52C4AD40-748F-4A4C-A756-A06DB15271D8}"/>
              </a:ext>
            </a:extLst>
          </p:cNvPr>
          <p:cNvSpPr>
            <a:spLocks noGrp="1"/>
          </p:cNvSpPr>
          <p:nvPr>
            <p:ph type="sldNum" sz="quarter" idx="12"/>
          </p:nvPr>
        </p:nvSpPr>
        <p:spPr/>
        <p:txBody>
          <a:bodyPr/>
          <a:lstStyle/>
          <a:p>
            <a:fld id="{A0B73B5B-4D98-3640-AE9D-0B488B8E4F8B}" type="slidenum">
              <a:rPr lang="en-JP" smtClean="0"/>
              <a:t>29</a:t>
            </a:fld>
            <a:endParaRPr lang="en-JP"/>
          </a:p>
        </p:txBody>
      </p:sp>
    </p:spTree>
    <p:extLst>
      <p:ext uri="{BB962C8B-B14F-4D97-AF65-F5344CB8AC3E}">
        <p14:creationId xmlns:p14="http://schemas.microsoft.com/office/powerpoint/2010/main" val="182901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A12ACB-852D-E4DF-6853-B057D4908BA0}"/>
              </a:ext>
            </a:extLst>
          </p:cNvPr>
          <p:cNvSpPr>
            <a:spLocks noGrp="1"/>
          </p:cNvSpPr>
          <p:nvPr>
            <p:ph type="title"/>
          </p:nvPr>
        </p:nvSpPr>
        <p:spPr/>
        <p:txBody>
          <a:bodyPr/>
          <a:lstStyle/>
          <a:p>
            <a:r>
              <a:rPr lang="zh-CN" altLang="en-US" dirty="0"/>
              <a:t>本章</a:t>
            </a:r>
            <a:r>
              <a:rPr lang="ja-JP" altLang="en-US"/>
              <a:t>の</a:t>
            </a:r>
            <a:r>
              <a:rPr lang="zh-CN" altLang="en-US" dirty="0"/>
              <a:t>問</a:t>
            </a:r>
            <a:r>
              <a:rPr lang="ja-JP" altLang="en-US"/>
              <a:t>い</a:t>
            </a:r>
            <a:endParaRPr lang="en-JP" dirty="0"/>
          </a:p>
        </p:txBody>
      </p:sp>
      <p:sp>
        <p:nvSpPr>
          <p:cNvPr id="4" name="Content Placeholder 3">
            <a:extLst>
              <a:ext uri="{FF2B5EF4-FFF2-40B4-BE49-F238E27FC236}">
                <a16:creationId xmlns:a16="http://schemas.microsoft.com/office/drawing/2014/main" id="{1FDB520B-268C-A6A7-DBFC-7C0A776A7171}"/>
              </a:ext>
            </a:extLst>
          </p:cNvPr>
          <p:cNvSpPr>
            <a:spLocks noGrp="1"/>
          </p:cNvSpPr>
          <p:nvPr>
            <p:ph idx="1"/>
          </p:nvPr>
        </p:nvSpPr>
        <p:spPr/>
        <p:txBody>
          <a:bodyPr/>
          <a:lstStyle/>
          <a:p>
            <a:pPr marL="0" indent="0">
              <a:buNone/>
            </a:pPr>
            <a:r>
              <a:rPr lang="ja-JP" altLang="en-US" dirty="0"/>
              <a:t>グローバル</a:t>
            </a:r>
            <a:r>
              <a:rPr lang="zh-CN" altLang="en-US" dirty="0"/>
              <a:t>化</a:t>
            </a:r>
            <a:r>
              <a:rPr lang="ja-JP" altLang="en-US" dirty="0"/>
              <a:t>が</a:t>
            </a:r>
            <a:r>
              <a:rPr lang="zh-CN" altLang="en-US" dirty="0"/>
              <a:t>進展</a:t>
            </a:r>
            <a:r>
              <a:rPr lang="ja-JP" altLang="en-US" dirty="0"/>
              <a:t>する</a:t>
            </a:r>
            <a:r>
              <a:rPr lang="zh-CN" altLang="en-US" dirty="0"/>
              <a:t>中</a:t>
            </a:r>
            <a:r>
              <a:rPr lang="ja-JP" altLang="en-US" dirty="0"/>
              <a:t>で，</a:t>
            </a:r>
            <a:r>
              <a:rPr lang="zh-CN" altLang="en-US" dirty="0"/>
              <a:t>格差</a:t>
            </a:r>
            <a:r>
              <a:rPr lang="ja-JP" altLang="en-US" dirty="0"/>
              <a:t>は</a:t>
            </a:r>
            <a:r>
              <a:rPr lang="zh-CN" altLang="en-US" dirty="0"/>
              <a:t>拡大</a:t>
            </a:r>
            <a:r>
              <a:rPr lang="ja-JP" altLang="en-US" dirty="0"/>
              <a:t>していると</a:t>
            </a:r>
            <a:r>
              <a:rPr lang="zh-CN" altLang="en-US" dirty="0"/>
              <a:t>言</a:t>
            </a:r>
            <a:r>
              <a:rPr lang="ja-JP" altLang="en-US" dirty="0"/>
              <a:t>われる。</a:t>
            </a:r>
            <a:endParaRPr lang="en-US" altLang="ja-JP" dirty="0"/>
          </a:p>
          <a:p>
            <a:pPr marL="0" indent="0">
              <a:buNone/>
            </a:pPr>
            <a:r>
              <a:rPr lang="ja-JP" altLang="en-US" dirty="0"/>
              <a:t>しかし，グローバル</a:t>
            </a:r>
            <a:r>
              <a:rPr lang="zh-CN" altLang="en-US" dirty="0"/>
              <a:t>化</a:t>
            </a:r>
            <a:r>
              <a:rPr lang="ja-JP" altLang="en-US" dirty="0"/>
              <a:t>が</a:t>
            </a:r>
            <a:r>
              <a:rPr lang="zh-CN" altLang="en-US" dirty="0"/>
              <a:t>格差拡大</a:t>
            </a:r>
            <a:r>
              <a:rPr lang="ja-JP" altLang="en-US" dirty="0"/>
              <a:t>の</a:t>
            </a:r>
            <a:r>
              <a:rPr lang="zh-CN" altLang="en-US" dirty="0"/>
              <a:t>直接</a:t>
            </a:r>
            <a:r>
              <a:rPr lang="ja-JP" altLang="en-US" dirty="0"/>
              <a:t>の</a:t>
            </a:r>
            <a:r>
              <a:rPr lang="zh-CN" altLang="en-US" dirty="0"/>
              <a:t>原因</a:t>
            </a:r>
            <a:r>
              <a:rPr lang="ja-JP" altLang="en-US" dirty="0"/>
              <a:t>といえるのだろうか。</a:t>
            </a:r>
            <a:endParaRPr lang="en-US" altLang="ja-JP" dirty="0"/>
          </a:p>
          <a:p>
            <a:pPr marL="0" indent="0">
              <a:buNone/>
            </a:pPr>
            <a:r>
              <a:rPr lang="ja-JP" altLang="en-US" dirty="0"/>
              <a:t>グローバル</a:t>
            </a:r>
            <a:r>
              <a:rPr lang="zh-CN" altLang="en-US" dirty="0"/>
              <a:t>化</a:t>
            </a:r>
            <a:r>
              <a:rPr lang="ja-JP" altLang="en-US" dirty="0"/>
              <a:t>が</a:t>
            </a:r>
            <a:r>
              <a:rPr lang="zh-CN" altLang="en-US" dirty="0"/>
              <a:t>格差拡大</a:t>
            </a:r>
            <a:r>
              <a:rPr lang="ja-JP" altLang="en-US" dirty="0"/>
              <a:t>に</a:t>
            </a:r>
            <a:r>
              <a:rPr lang="zh-CN" altLang="en-US" dirty="0"/>
              <a:t>関係</a:t>
            </a:r>
            <a:r>
              <a:rPr lang="ja-JP" altLang="en-US" dirty="0"/>
              <a:t>する</a:t>
            </a:r>
            <a:r>
              <a:rPr lang="zh-CN" altLang="en-US" dirty="0"/>
              <a:t>理論的</a:t>
            </a:r>
            <a:r>
              <a:rPr lang="ja-JP" altLang="en-US" dirty="0"/>
              <a:t>な</a:t>
            </a:r>
            <a:r>
              <a:rPr lang="zh-CN" altLang="en-US" dirty="0"/>
              <a:t>経路</a:t>
            </a:r>
            <a:r>
              <a:rPr lang="ja-JP" altLang="en-US" dirty="0"/>
              <a:t>や</a:t>
            </a:r>
            <a:r>
              <a:rPr lang="zh-CN" altLang="en-US" dirty="0"/>
              <a:t>実証的</a:t>
            </a:r>
            <a:r>
              <a:rPr lang="ja-JP" altLang="en-US" dirty="0"/>
              <a:t>な</a:t>
            </a:r>
            <a:r>
              <a:rPr lang="zh-CN" altLang="en-US" dirty="0"/>
              <a:t>証拠</a:t>
            </a:r>
            <a:r>
              <a:rPr lang="ja-JP" altLang="en-US" dirty="0"/>
              <a:t>はあるのだろうか。また，アメリカと</a:t>
            </a:r>
            <a:r>
              <a:rPr lang="zh-CN" altLang="en-US" dirty="0"/>
              <a:t>日本</a:t>
            </a:r>
            <a:r>
              <a:rPr lang="ja-JP" altLang="en-US" dirty="0"/>
              <a:t>で</a:t>
            </a:r>
            <a:r>
              <a:rPr lang="zh-CN" altLang="en-US" dirty="0"/>
              <a:t>格差拡大</a:t>
            </a:r>
            <a:r>
              <a:rPr lang="ja-JP" altLang="en-US" dirty="0"/>
              <a:t>の</a:t>
            </a:r>
            <a:r>
              <a:rPr lang="zh-CN" altLang="en-US" dirty="0"/>
              <a:t>実態</a:t>
            </a:r>
            <a:r>
              <a:rPr lang="ja-JP" altLang="en-US" dirty="0"/>
              <a:t>に</a:t>
            </a:r>
            <a:r>
              <a:rPr lang="zh-CN" altLang="en-US" dirty="0"/>
              <a:t>違</a:t>
            </a:r>
            <a:r>
              <a:rPr lang="ja-JP" altLang="en-US" dirty="0"/>
              <a:t>いはあるのだろうか。</a:t>
            </a:r>
            <a:endParaRPr lang="en-JP" dirty="0"/>
          </a:p>
        </p:txBody>
      </p:sp>
      <p:sp>
        <p:nvSpPr>
          <p:cNvPr id="2" name="Slide Number Placeholder 1">
            <a:extLst>
              <a:ext uri="{FF2B5EF4-FFF2-40B4-BE49-F238E27FC236}">
                <a16:creationId xmlns:a16="http://schemas.microsoft.com/office/drawing/2014/main" id="{E0756289-4FD6-ABFE-755F-544C3C11BCF1}"/>
              </a:ext>
            </a:extLst>
          </p:cNvPr>
          <p:cNvSpPr>
            <a:spLocks noGrp="1"/>
          </p:cNvSpPr>
          <p:nvPr>
            <p:ph type="sldNum" sz="quarter" idx="12"/>
          </p:nvPr>
        </p:nvSpPr>
        <p:spPr/>
        <p:txBody>
          <a:bodyPr/>
          <a:lstStyle/>
          <a:p>
            <a:fld id="{A0B73B5B-4D98-3640-AE9D-0B488B8E4F8B}" type="slidenum">
              <a:rPr lang="en-JP" smtClean="0"/>
              <a:t>3</a:t>
            </a:fld>
            <a:endParaRPr lang="en-JP"/>
          </a:p>
        </p:txBody>
      </p:sp>
    </p:spTree>
    <p:extLst>
      <p:ext uri="{BB962C8B-B14F-4D97-AF65-F5344CB8AC3E}">
        <p14:creationId xmlns:p14="http://schemas.microsoft.com/office/powerpoint/2010/main" val="864917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B09FC0-9E0C-DF13-37DF-14F37C23B794}"/>
              </a:ext>
            </a:extLst>
          </p:cNvPr>
          <p:cNvSpPr>
            <a:spLocks noGrp="1"/>
          </p:cNvSpPr>
          <p:nvPr>
            <p:ph type="title"/>
          </p:nvPr>
        </p:nvSpPr>
        <p:spPr/>
        <p:txBody>
          <a:bodyPr/>
          <a:lstStyle/>
          <a:p>
            <a:r>
              <a:rPr kumimoji="1" lang="ja-JP" altLang="en-US" dirty="0"/>
              <a:t>実証研究</a:t>
            </a:r>
          </a:p>
        </p:txBody>
      </p:sp>
      <p:sp>
        <p:nvSpPr>
          <p:cNvPr id="3" name="コンテンツ プレースホルダー 2">
            <a:extLst>
              <a:ext uri="{FF2B5EF4-FFF2-40B4-BE49-F238E27FC236}">
                <a16:creationId xmlns:a16="http://schemas.microsoft.com/office/drawing/2014/main" id="{235B5106-492B-2E28-4E03-4EF5D7DD0408}"/>
              </a:ext>
            </a:extLst>
          </p:cNvPr>
          <p:cNvSpPr>
            <a:spLocks noGrp="1"/>
          </p:cNvSpPr>
          <p:nvPr>
            <p:ph idx="1"/>
          </p:nvPr>
        </p:nvSpPr>
        <p:spPr/>
        <p:txBody>
          <a:bodyPr>
            <a:normAutofit fontScale="92500"/>
          </a:bodyPr>
          <a:lstStyle/>
          <a:p>
            <a:pPr marL="0" indent="0">
              <a:buNone/>
            </a:pPr>
            <a:r>
              <a:rPr lang="ja-JP" altLang="ja-JP" b="1"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企業・労働者接合データ</a:t>
            </a:r>
            <a:r>
              <a:rPr lang="ja-JP" altLang="en-US" b="1"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r>
              <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(linked employer-employee data: LEED) </a:t>
            </a:r>
          </a:p>
          <a:p>
            <a:pPr marL="0" indent="0">
              <a:buNone/>
            </a:pPr>
            <a:r>
              <a:rPr lang="ja-JP" altLang="en-US" kern="0" dirty="0">
                <a:latin typeface="ＭＳ Ｐゴシック" panose="020B0600070205080204" pitchFamily="50" charset="-128"/>
                <a:ea typeface="ＭＳ Ｐゴシック" panose="020B0600070205080204" pitchFamily="50" charset="-128"/>
                <a:cs typeface="ＭＳ 明朝" panose="02020609040205080304" pitchFamily="17" charset="-128"/>
              </a:rPr>
              <a:t>　</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企業（雇用主）と労働者（雇用者）双方の情報を統合したデータ</a:t>
            </a:r>
            <a:endPar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endParaRPr lang="en-US" altLang="ja-JP" kern="0" dirty="0">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LEED</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を用いた実証研究から，</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労働者の能力の違いを制御してもなお</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輸出企業の労働者の賃金は</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輸出収入の分配によって高いことが確認されてきた。</a:t>
            </a:r>
            <a:endPar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例えば</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ドイツやメキシコのデータを用いた研究では</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労働者の質を制御してもやはり輸出事業所の賃金が高い傾向にあることが見出されている。</a:t>
            </a:r>
            <a:endPar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日本についても</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労働者の質を制御しても輸出企業の方が賃金が高い傾向にあることが分かっている（</a:t>
            </a:r>
            <a:r>
              <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Tanaka,2022</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kumimoji="1" lang="ja-JP" altLang="en-US" sz="400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C3D46EE8-EF2F-F1C5-3B6C-156FD9323B64}"/>
              </a:ext>
            </a:extLst>
          </p:cNvPr>
          <p:cNvSpPr>
            <a:spLocks noGrp="1"/>
          </p:cNvSpPr>
          <p:nvPr>
            <p:ph type="sldNum" sz="quarter" idx="12"/>
          </p:nvPr>
        </p:nvSpPr>
        <p:spPr/>
        <p:txBody>
          <a:bodyPr/>
          <a:lstStyle/>
          <a:p>
            <a:fld id="{A0B73B5B-4D98-3640-AE9D-0B488B8E4F8B}" type="slidenum">
              <a:rPr lang="en-JP" smtClean="0"/>
              <a:t>30</a:t>
            </a:fld>
            <a:endParaRPr lang="en-JP"/>
          </a:p>
        </p:txBody>
      </p:sp>
    </p:spTree>
    <p:extLst>
      <p:ext uri="{BB962C8B-B14F-4D97-AF65-F5344CB8AC3E}">
        <p14:creationId xmlns:p14="http://schemas.microsoft.com/office/powerpoint/2010/main" val="1902457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9368-78CD-BC7C-8CA6-ED954E6C630D}"/>
              </a:ext>
            </a:extLst>
          </p:cNvPr>
          <p:cNvSpPr>
            <a:spLocks noGrp="1"/>
          </p:cNvSpPr>
          <p:nvPr>
            <p:ph type="title"/>
          </p:nvPr>
        </p:nvSpPr>
        <p:spPr/>
        <p:txBody>
          <a:bodyPr/>
          <a:lstStyle/>
          <a:p>
            <a:r>
              <a:rPr lang="en-JP" dirty="0"/>
              <a:t>5	</a:t>
            </a:r>
            <a:r>
              <a:rPr lang="zh-CN" altLang="en-US" dirty="0"/>
              <a:t>中国</a:t>
            </a:r>
            <a:r>
              <a:rPr lang="ja-JP" altLang="en-US"/>
              <a:t>の</a:t>
            </a:r>
            <a:r>
              <a:rPr lang="zh-CN" altLang="en-US" dirty="0"/>
              <a:t>衝撃</a:t>
            </a:r>
            <a:endParaRPr lang="en-JP" dirty="0"/>
          </a:p>
        </p:txBody>
      </p:sp>
      <p:sp>
        <p:nvSpPr>
          <p:cNvPr id="3" name="Content Placeholder 2">
            <a:extLst>
              <a:ext uri="{FF2B5EF4-FFF2-40B4-BE49-F238E27FC236}">
                <a16:creationId xmlns:a16="http://schemas.microsoft.com/office/drawing/2014/main" id="{5BDC6629-F759-8C88-49E7-172CDE0B8774}"/>
              </a:ext>
            </a:extLst>
          </p:cNvPr>
          <p:cNvSpPr>
            <a:spLocks noGrp="1"/>
          </p:cNvSpPr>
          <p:nvPr>
            <p:ph idx="1"/>
          </p:nvPr>
        </p:nvSpPr>
        <p:spPr/>
        <p:txBody>
          <a:bodyPr>
            <a:normAutofit lnSpcReduction="10000"/>
          </a:bodyPr>
          <a:lstStyle/>
          <a:p>
            <a:pPr marL="0" indent="0">
              <a:buNone/>
            </a:pPr>
            <a:r>
              <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2001</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年の中国の</a:t>
            </a:r>
            <a:r>
              <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WTO</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（世界貿易機関）加盟</a:t>
            </a:r>
            <a:endPar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sym typeface="Wingdings" panose="05000000000000000000" pitchFamily="2" charset="2"/>
              </a:rPr>
              <a:t></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アメリカへの中国の輸出は急拡大</a:t>
            </a:r>
            <a:endPar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sym typeface="Wingdings" panose="05000000000000000000" pitchFamily="2" charset="2"/>
              </a:rPr>
              <a:t></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アメリカの労働市場</a:t>
            </a:r>
            <a:r>
              <a:rPr lang="ja-JP" altLang="en-US"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へ様々な影響</a:t>
            </a:r>
            <a:endPar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endParaRPr lang="en-US" altLang="ja-JP" sz="3200" kern="0" dirty="0">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マサチューセッツ工科大学の労働経済学者であるデビッド・オーターらの研究チームは</a:t>
            </a:r>
            <a:r>
              <a:rPr lang="ja-JP" altLang="en-US"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中国からの輸入がアメリカの労働市場に与えた影響を分析した研究を公表してきた。中国からの輸入増大によって</a:t>
            </a:r>
            <a:r>
              <a:rPr lang="ja-JP" altLang="en-US"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アメリカでは格差が拡大し</a:t>
            </a:r>
            <a:r>
              <a:rPr lang="ja-JP" altLang="en-US"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労働市場の二極化傾向が強まっていることが指摘されている。</a:t>
            </a:r>
            <a:endParaRPr lang="en-JP" sz="4400" dirty="0">
              <a:latin typeface="ＭＳ Ｐゴシック" panose="020B0600070205080204" pitchFamily="50" charset="-128"/>
              <a:ea typeface="ＭＳ Ｐゴシック" panose="020B0600070205080204" pitchFamily="50" charset="-128"/>
            </a:endParaRPr>
          </a:p>
        </p:txBody>
      </p:sp>
      <p:sp>
        <p:nvSpPr>
          <p:cNvPr id="4" name="Slide Number Placeholder 3">
            <a:extLst>
              <a:ext uri="{FF2B5EF4-FFF2-40B4-BE49-F238E27FC236}">
                <a16:creationId xmlns:a16="http://schemas.microsoft.com/office/drawing/2014/main" id="{6A65B0C5-DC8D-4524-5008-8479864F7981}"/>
              </a:ext>
            </a:extLst>
          </p:cNvPr>
          <p:cNvSpPr>
            <a:spLocks noGrp="1"/>
          </p:cNvSpPr>
          <p:nvPr>
            <p:ph type="sldNum" sz="quarter" idx="12"/>
          </p:nvPr>
        </p:nvSpPr>
        <p:spPr/>
        <p:txBody>
          <a:bodyPr/>
          <a:lstStyle/>
          <a:p>
            <a:fld id="{A0B73B5B-4D98-3640-AE9D-0B488B8E4F8B}" type="slidenum">
              <a:rPr lang="en-JP" smtClean="0"/>
              <a:t>31</a:t>
            </a:fld>
            <a:endParaRPr lang="en-JP"/>
          </a:p>
        </p:txBody>
      </p:sp>
    </p:spTree>
    <p:extLst>
      <p:ext uri="{BB962C8B-B14F-4D97-AF65-F5344CB8AC3E}">
        <p14:creationId xmlns:p14="http://schemas.microsoft.com/office/powerpoint/2010/main" val="3357670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7920B-0F9A-0D57-4992-B557BA6CD3DB}"/>
              </a:ext>
            </a:extLst>
          </p:cNvPr>
          <p:cNvSpPr>
            <a:spLocks noGrp="1"/>
          </p:cNvSpPr>
          <p:nvPr>
            <p:ph type="title"/>
          </p:nvPr>
        </p:nvSpPr>
        <p:spPr/>
        <p:txBody>
          <a:bodyPr/>
          <a:lstStyle/>
          <a:p>
            <a:r>
              <a:rPr lang="ja-JP" altLang="ja-JP" sz="4400" b="1"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中国の衝撃</a:t>
            </a:r>
            <a:r>
              <a:rPr lang="ja-JP" altLang="ja-JP" sz="4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4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China shock</a:t>
            </a:r>
            <a:r>
              <a:rPr lang="ja-JP" altLang="ja-JP" sz="4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kumimoji="1" lang="ja-JP" altLang="en-US" dirty="0"/>
          </a:p>
        </p:txBody>
      </p:sp>
      <p:sp>
        <p:nvSpPr>
          <p:cNvPr id="3" name="コンテンツ プレースホルダー 2">
            <a:extLst>
              <a:ext uri="{FF2B5EF4-FFF2-40B4-BE49-F238E27FC236}">
                <a16:creationId xmlns:a16="http://schemas.microsoft.com/office/drawing/2014/main" id="{B851633F-4EF3-D731-F0DE-0296817E6E37}"/>
              </a:ext>
            </a:extLst>
          </p:cNvPr>
          <p:cNvSpPr>
            <a:spLocks noGrp="1"/>
          </p:cNvSpPr>
          <p:nvPr>
            <p:ph idx="1"/>
          </p:nvPr>
        </p:nvSpPr>
        <p:spPr/>
        <p:txBody>
          <a:bodyPr>
            <a:normAutofit/>
          </a:bodyPr>
          <a:lstStyle/>
          <a:p>
            <a:pPr marL="0" indent="0">
              <a:buNone/>
            </a:pPr>
            <a:r>
              <a:rPr lang="ja-JP" altLang="ja-JP" sz="2400" b="1"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中国症候群</a:t>
            </a:r>
            <a:r>
              <a:rPr lang="ja-JP"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China syndrome</a:t>
            </a:r>
            <a:r>
              <a:rPr lang="ja-JP"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en-US"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b="1"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中国の衝撃</a:t>
            </a:r>
            <a:r>
              <a:rPr lang="ja-JP"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China shock</a:t>
            </a:r>
            <a:r>
              <a:rPr lang="ja-JP"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lang="en-US"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1990</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年から</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2007</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年までの中国からの輸入拡大によって</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輸入品と競合する産業の立地する地域において</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失業の増加</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労働参加率の低下</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賃金低下といった現象が生じた。</a:t>
            </a:r>
            <a:endPar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こうした地域においては</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失業給付や障害給付といった社会保障給付が著しく増加した。</a:t>
            </a:r>
            <a:endPar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オウター教授らは</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このような現象を</a:t>
            </a:r>
            <a:r>
              <a:rPr lang="ja-JP" altLang="ja-JP" sz="2400" b="1"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中国症候群</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China syndrome</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）や</a:t>
            </a:r>
            <a:r>
              <a:rPr lang="ja-JP" altLang="ja-JP" sz="2400" b="1"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中国の衝撃</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China shock</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）と名付けている。</a:t>
            </a:r>
            <a:endPar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アメリカの製造業雇用の衰退の</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4</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分の</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1</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は</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中国からの輸入によってもたらされたものだという。より最近の研究によれば</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中国との輸入競争によるアメリカの職の喪失は</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1999</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2011</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年の期間に</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200</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万〜</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240</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万人に及ぶと推定されている。</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7A77D011-EA76-6182-6665-CBB5CFF1E56A}"/>
              </a:ext>
            </a:extLst>
          </p:cNvPr>
          <p:cNvSpPr>
            <a:spLocks noGrp="1"/>
          </p:cNvSpPr>
          <p:nvPr>
            <p:ph type="sldNum" sz="quarter" idx="12"/>
          </p:nvPr>
        </p:nvSpPr>
        <p:spPr/>
        <p:txBody>
          <a:bodyPr/>
          <a:lstStyle/>
          <a:p>
            <a:fld id="{A0B73B5B-4D98-3640-AE9D-0B488B8E4F8B}" type="slidenum">
              <a:rPr lang="en-JP" smtClean="0"/>
              <a:t>32</a:t>
            </a:fld>
            <a:endParaRPr lang="en-JP"/>
          </a:p>
        </p:txBody>
      </p:sp>
    </p:spTree>
    <p:extLst>
      <p:ext uri="{BB962C8B-B14F-4D97-AF65-F5344CB8AC3E}">
        <p14:creationId xmlns:p14="http://schemas.microsoft.com/office/powerpoint/2010/main" val="3460252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CC5063-9051-9436-F349-7AC2A47A306B}"/>
              </a:ext>
            </a:extLst>
          </p:cNvPr>
          <p:cNvSpPr>
            <a:spLocks noGrp="1"/>
          </p:cNvSpPr>
          <p:nvPr>
            <p:ph type="title"/>
          </p:nvPr>
        </p:nvSpPr>
        <p:spPr/>
        <p:txBody>
          <a:bodyPr/>
          <a:lstStyle/>
          <a:p>
            <a:r>
              <a:rPr lang="ja-JP" altLang="ja-JP" sz="4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労働調整費用</a:t>
            </a:r>
            <a:endParaRPr kumimoji="1" lang="ja-JP" altLang="en-US" dirty="0"/>
          </a:p>
        </p:txBody>
      </p:sp>
      <p:sp>
        <p:nvSpPr>
          <p:cNvPr id="3" name="コンテンツ プレースホルダー 2">
            <a:extLst>
              <a:ext uri="{FF2B5EF4-FFF2-40B4-BE49-F238E27FC236}">
                <a16:creationId xmlns:a16="http://schemas.microsoft.com/office/drawing/2014/main" id="{E9436AEF-3A27-AD49-32D4-ACE7872086BF}"/>
              </a:ext>
            </a:extLst>
          </p:cNvPr>
          <p:cNvSpPr>
            <a:spLocks noGrp="1"/>
          </p:cNvSpPr>
          <p:nvPr>
            <p:ph idx="1"/>
          </p:nvPr>
        </p:nvSpPr>
        <p:spPr/>
        <p:txBody>
          <a:bodyPr>
            <a:normAutofit fontScale="92500" lnSpcReduction="10000"/>
          </a:bodyPr>
          <a:lstStyle/>
          <a:p>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製造業で職を失った人々が非製造業でこれまでのような賃金の職を見つけられなかったことが分かってきた。</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製造業の産業レベルの輸入データと組み合わせて</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アメリカの労働者個々人のパネルデータ（</a:t>
            </a:r>
            <a:r>
              <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1992</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2007</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）を用いた分析によれば</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中国との輸入競争にさらされた産業の労働者ほど</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その後の所得が低下し</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公的扶助を得ることになる確率が高い。</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こうした所得の減少は</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もともと賃金が低かった労働者ほど</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顕著である。</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高賃金労働者は</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所得の低下を最低限に抑えながら</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転職に成功している。製造業外に転職することも多い。</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その一方で</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低賃金労働者は</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製造業内で転職することが多く</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中国との輸入競争に結局さらされてしまう。</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sym typeface="Wingdings" panose="05000000000000000000" pitchFamily="2" charset="2"/>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中国からの輸入増大に伴う</a:t>
            </a:r>
            <a:r>
              <a:rPr lang="ja-JP" altLang="ja-JP" sz="2400" b="1"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労働調整費用</a:t>
            </a:r>
            <a:r>
              <a:rPr lang="ja-JP" altLang="en-US" sz="2400" b="1"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失業や転職などに伴う費用</a:t>
            </a:r>
            <a:r>
              <a:rPr lang="ja-JP" altLang="en-US" sz="2400" b="1"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が無視できないこと</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さらにその費用が低賃金労働者に重くのしかかっていることが明らかになっている。</a:t>
            </a:r>
            <a:endParaRPr lang="ja-JP" altLang="ja-JP" sz="2400" dirty="0">
              <a:effectLst/>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4BFCCF39-9651-1365-F03B-BB3EBFB69EB2}"/>
              </a:ext>
            </a:extLst>
          </p:cNvPr>
          <p:cNvSpPr>
            <a:spLocks noGrp="1"/>
          </p:cNvSpPr>
          <p:nvPr>
            <p:ph type="sldNum" sz="quarter" idx="12"/>
          </p:nvPr>
        </p:nvSpPr>
        <p:spPr/>
        <p:txBody>
          <a:bodyPr/>
          <a:lstStyle/>
          <a:p>
            <a:fld id="{A0B73B5B-4D98-3640-AE9D-0B488B8E4F8B}" type="slidenum">
              <a:rPr lang="en-JP" smtClean="0"/>
              <a:t>33</a:t>
            </a:fld>
            <a:endParaRPr lang="en-JP"/>
          </a:p>
        </p:txBody>
      </p:sp>
    </p:spTree>
    <p:extLst>
      <p:ext uri="{BB962C8B-B14F-4D97-AF65-F5344CB8AC3E}">
        <p14:creationId xmlns:p14="http://schemas.microsoft.com/office/powerpoint/2010/main" val="3775331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06FDD-2104-6D60-6F72-FD869D09C97F}"/>
              </a:ext>
            </a:extLst>
          </p:cNvPr>
          <p:cNvSpPr>
            <a:spLocks noGrp="1"/>
          </p:cNvSpPr>
          <p:nvPr>
            <p:ph type="title"/>
          </p:nvPr>
        </p:nvSpPr>
        <p:spPr/>
        <p:txBody>
          <a:bodyPr/>
          <a:lstStyle/>
          <a:p>
            <a:r>
              <a:rPr lang="ja-JP" altLang="en-US" sz="4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労働市場の</a:t>
            </a:r>
            <a:r>
              <a:rPr lang="ja-JP" altLang="ja-JP" sz="4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二極化</a:t>
            </a:r>
            <a:endParaRPr kumimoji="1" lang="ja-JP" altLang="en-US" dirty="0"/>
          </a:p>
        </p:txBody>
      </p:sp>
      <p:sp>
        <p:nvSpPr>
          <p:cNvPr id="3" name="コンテンツ プレースホルダー 2">
            <a:extLst>
              <a:ext uri="{FF2B5EF4-FFF2-40B4-BE49-F238E27FC236}">
                <a16:creationId xmlns:a16="http://schemas.microsoft.com/office/drawing/2014/main" id="{8314E582-1DF8-4A62-D936-DB766FC0912B}"/>
              </a:ext>
            </a:extLst>
          </p:cNvPr>
          <p:cNvSpPr>
            <a:spLocks noGrp="1"/>
          </p:cNvSpPr>
          <p:nvPr>
            <p:ph idx="1"/>
          </p:nvPr>
        </p:nvSpPr>
        <p:spPr/>
        <p:txBody>
          <a:bodyPr/>
          <a:lstStyle/>
          <a:p>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中国からの輸入増大が与える影響が労働者間で均一ではないことは</a:t>
            </a:r>
            <a:r>
              <a:rPr lang="ja-JP" altLang="en-US"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アメリカに限ったことではない。</a:t>
            </a:r>
            <a:endParaRPr lang="en-US"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デンマークの企業</a:t>
            </a:r>
            <a:r>
              <a:rPr lang="en-US"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労働者接合データを用いた</a:t>
            </a:r>
            <a:r>
              <a:rPr lang="en-US"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Keller et al. (2016)</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も</a:t>
            </a:r>
            <a:r>
              <a:rPr lang="ja-JP" altLang="en-US"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中国からの輸入によって</a:t>
            </a:r>
            <a:r>
              <a:rPr lang="ja-JP" altLang="en-US"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中程度の賃金の職が減り</a:t>
            </a:r>
            <a:r>
              <a:rPr lang="ja-JP" altLang="en-US"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高賃金・低賃金の職が増える「二極化」（</a:t>
            </a:r>
            <a:r>
              <a:rPr lang="en-US"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job polarization</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）が進展したことを明らかにしている。</a:t>
            </a:r>
            <a:endParaRPr lang="ja-JP" altLang="ja-JP" sz="3200" dirty="0">
              <a:effectLst/>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DFC23955-4AF2-595B-9FC1-B586763EA59F}"/>
              </a:ext>
            </a:extLst>
          </p:cNvPr>
          <p:cNvSpPr>
            <a:spLocks noGrp="1"/>
          </p:cNvSpPr>
          <p:nvPr>
            <p:ph type="sldNum" sz="quarter" idx="12"/>
          </p:nvPr>
        </p:nvSpPr>
        <p:spPr/>
        <p:txBody>
          <a:bodyPr/>
          <a:lstStyle/>
          <a:p>
            <a:fld id="{A0B73B5B-4D98-3640-AE9D-0B488B8E4F8B}" type="slidenum">
              <a:rPr lang="en-JP" smtClean="0"/>
              <a:t>34</a:t>
            </a:fld>
            <a:endParaRPr lang="en-JP"/>
          </a:p>
        </p:txBody>
      </p:sp>
    </p:spTree>
    <p:extLst>
      <p:ext uri="{BB962C8B-B14F-4D97-AF65-F5344CB8AC3E}">
        <p14:creationId xmlns:p14="http://schemas.microsoft.com/office/powerpoint/2010/main" val="10864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D4389-DF63-249B-C7FD-57A9DC0920F3}"/>
              </a:ext>
            </a:extLst>
          </p:cNvPr>
          <p:cNvSpPr>
            <a:spLocks noGrp="1"/>
          </p:cNvSpPr>
          <p:nvPr>
            <p:ph type="title"/>
          </p:nvPr>
        </p:nvSpPr>
        <p:spPr/>
        <p:txBody>
          <a:bodyPr/>
          <a:lstStyle/>
          <a:p>
            <a:r>
              <a:rPr kumimoji="1" lang="ja-JP" altLang="en-US" dirty="0"/>
              <a:t>政治の二極化</a:t>
            </a:r>
          </a:p>
        </p:txBody>
      </p:sp>
      <p:sp>
        <p:nvSpPr>
          <p:cNvPr id="3" name="コンテンツ プレースホルダー 2">
            <a:extLst>
              <a:ext uri="{FF2B5EF4-FFF2-40B4-BE49-F238E27FC236}">
                <a16:creationId xmlns:a16="http://schemas.microsoft.com/office/drawing/2014/main" id="{3E624603-A032-9217-1CC7-D0ECA5780483}"/>
              </a:ext>
            </a:extLst>
          </p:cNvPr>
          <p:cNvSpPr>
            <a:spLocks noGrp="1"/>
          </p:cNvSpPr>
          <p:nvPr>
            <p:ph idx="1"/>
          </p:nvPr>
        </p:nvSpPr>
        <p:spPr/>
        <p:txBody>
          <a:bodyPr>
            <a:normAutofit/>
          </a:bodyPr>
          <a:lstStyle/>
          <a:p>
            <a:r>
              <a:rPr kumimoji="1" lang="ja-JP" altLang="en-US" dirty="0"/>
              <a:t>オーターらの研究によれば，アメリカでは労働市場の二極化に伴い，人々の政治への態度も極端になる傾向が見られる。</a:t>
            </a:r>
            <a:endParaRPr kumimoji="1" lang="en-US" altLang="ja-JP" dirty="0"/>
          </a:p>
          <a:p>
            <a:pPr lvl="1"/>
            <a:r>
              <a:rPr kumimoji="1" lang="ja-JP" altLang="en-US" dirty="0"/>
              <a:t>中国からの輸入との競争に強くさらされた選挙区では，穏健派候補への支持が減少している。たとえば，もともと共和党が握っていた選挙区では，保守的な共和党候補が選出され，もともと民主党が握っていた選挙区では，リベラルな民主党候補か保守的な共和党候補が選出される傾向が見られる。</a:t>
            </a:r>
            <a:endParaRPr kumimoji="1" lang="en-US" altLang="ja-JP" dirty="0"/>
          </a:p>
          <a:p>
            <a:pPr lvl="1"/>
            <a:r>
              <a:rPr kumimoji="1" lang="ja-JP" altLang="en-US" dirty="0"/>
              <a:t>人種別に分析した結果によれば，白人が多数派の選挙区では，保守的な共和党候補，非白人が多数派の選挙区では，リベラルな民主党候補が選出される傾向にある。</a:t>
            </a:r>
            <a:endParaRPr kumimoji="1" lang="en-US" altLang="ja-JP" dirty="0"/>
          </a:p>
          <a:p>
            <a:pPr lvl="1"/>
            <a:r>
              <a:rPr kumimoji="1" lang="ja-JP" altLang="en-US" dirty="0"/>
              <a:t>このように，中国からの輸入の増大により，アメリカ政治の二極化が助長された。</a:t>
            </a:r>
          </a:p>
        </p:txBody>
      </p:sp>
      <p:sp>
        <p:nvSpPr>
          <p:cNvPr id="4" name="スライド番号プレースホルダー 3">
            <a:extLst>
              <a:ext uri="{FF2B5EF4-FFF2-40B4-BE49-F238E27FC236}">
                <a16:creationId xmlns:a16="http://schemas.microsoft.com/office/drawing/2014/main" id="{FE05FF28-69B2-67BE-DC6C-3FF845D2BA70}"/>
              </a:ext>
            </a:extLst>
          </p:cNvPr>
          <p:cNvSpPr>
            <a:spLocks noGrp="1"/>
          </p:cNvSpPr>
          <p:nvPr>
            <p:ph type="sldNum" sz="quarter" idx="12"/>
          </p:nvPr>
        </p:nvSpPr>
        <p:spPr/>
        <p:txBody>
          <a:bodyPr/>
          <a:lstStyle/>
          <a:p>
            <a:fld id="{A0B73B5B-4D98-3640-AE9D-0B488B8E4F8B}" type="slidenum">
              <a:rPr lang="en-JP" smtClean="0"/>
              <a:t>35</a:t>
            </a:fld>
            <a:endParaRPr lang="en-JP"/>
          </a:p>
        </p:txBody>
      </p:sp>
    </p:spTree>
    <p:extLst>
      <p:ext uri="{BB962C8B-B14F-4D97-AF65-F5344CB8AC3E}">
        <p14:creationId xmlns:p14="http://schemas.microsoft.com/office/powerpoint/2010/main" val="2124250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A2485B-9402-711F-AA43-12E46019CAB5}"/>
              </a:ext>
            </a:extLst>
          </p:cNvPr>
          <p:cNvSpPr>
            <a:spLocks noGrp="1"/>
          </p:cNvSpPr>
          <p:nvPr>
            <p:ph type="title"/>
          </p:nvPr>
        </p:nvSpPr>
        <p:spPr/>
        <p:txBody>
          <a:bodyPr/>
          <a:lstStyle/>
          <a:p>
            <a:r>
              <a:rPr kumimoji="1" lang="ja-JP" altLang="en-US" dirty="0"/>
              <a:t>日本の場合</a:t>
            </a:r>
          </a:p>
        </p:txBody>
      </p:sp>
      <p:sp>
        <p:nvSpPr>
          <p:cNvPr id="3" name="コンテンツ プレースホルダー 2">
            <a:extLst>
              <a:ext uri="{FF2B5EF4-FFF2-40B4-BE49-F238E27FC236}">
                <a16:creationId xmlns:a16="http://schemas.microsoft.com/office/drawing/2014/main" id="{D36DB3AD-A7C7-2954-80DA-1ECF1DB17603}"/>
              </a:ext>
            </a:extLst>
          </p:cNvPr>
          <p:cNvSpPr>
            <a:spLocks noGrp="1"/>
          </p:cNvSpPr>
          <p:nvPr>
            <p:ph idx="1"/>
          </p:nvPr>
        </p:nvSpPr>
        <p:spPr/>
        <p:txBody>
          <a:bodyPr>
            <a:normAutofit lnSpcReduction="10000"/>
          </a:bodyPr>
          <a:lstStyle/>
          <a:p>
            <a:pPr marL="0" indent="0">
              <a:buNone/>
            </a:pPr>
            <a:r>
              <a:rPr kumimoji="1" lang="ja-JP" altLang="en-US" dirty="0"/>
              <a:t>日本も中国からの輸入を増大させてきた。しかし，その影響はアメリカとは異なる。</a:t>
            </a:r>
            <a:endParaRPr kumimoji="1" lang="en-US" altLang="ja-JP" dirty="0"/>
          </a:p>
          <a:p>
            <a:r>
              <a:rPr kumimoji="1" lang="en-US" altLang="ja-JP" dirty="0"/>
              <a:t>1995〜2007</a:t>
            </a:r>
            <a:r>
              <a:rPr kumimoji="1" lang="ja-JP" altLang="en-US" dirty="0"/>
              <a:t>年のデータを用いた研究（</a:t>
            </a:r>
            <a:r>
              <a:rPr kumimoji="1" lang="en-US" altLang="ja-JP" dirty="0"/>
              <a:t>Taniguchi, 2019) </a:t>
            </a:r>
            <a:r>
              <a:rPr kumimoji="1" lang="ja-JP" altLang="en-US" dirty="0"/>
              <a:t>によれば，中国からの輸入の増大は，日本ではむしろ製造業の雇用を増やす傾向を持っている。</a:t>
            </a:r>
            <a:endParaRPr kumimoji="1" lang="en-US" altLang="ja-JP" dirty="0"/>
          </a:p>
          <a:p>
            <a:pPr lvl="1"/>
            <a:r>
              <a:rPr kumimoji="1" lang="ja-JP" altLang="en-US" dirty="0"/>
              <a:t>これは，日本の場合，中国から中間財の輸入が多いことによる。つまり，日本の製造業は，中国の製造業との間で国際生産分業をすることで，競合を避けていることが示唆される。日本については，アメリカと異なり，中国からの輸入増大が格差拡大に寄与した証拠はいまのところ見つかってはいない。</a:t>
            </a:r>
            <a:endParaRPr kumimoji="1" lang="en-US" altLang="ja-JP" dirty="0"/>
          </a:p>
          <a:p>
            <a:r>
              <a:rPr kumimoji="1" lang="ja-JP" altLang="en-US" dirty="0"/>
              <a:t>しかしながら，</a:t>
            </a:r>
            <a:r>
              <a:rPr kumimoji="1" lang="en-US" altLang="ja-JP" dirty="0"/>
              <a:t>Ito (2021) </a:t>
            </a:r>
            <a:r>
              <a:rPr kumimoji="1" lang="ja-JP" altLang="en-US" dirty="0"/>
              <a:t>によれば，中国との輸入競争に強くさらされている選挙区の候補者ほど，保護主義的な貿易政策を主張する傾向が強いことが明らかになっている。</a:t>
            </a:r>
          </a:p>
        </p:txBody>
      </p:sp>
      <p:sp>
        <p:nvSpPr>
          <p:cNvPr id="4" name="スライド番号プレースホルダー 3">
            <a:extLst>
              <a:ext uri="{FF2B5EF4-FFF2-40B4-BE49-F238E27FC236}">
                <a16:creationId xmlns:a16="http://schemas.microsoft.com/office/drawing/2014/main" id="{9B7AF4F3-794B-90E5-A2D5-AB6395A0C512}"/>
              </a:ext>
            </a:extLst>
          </p:cNvPr>
          <p:cNvSpPr>
            <a:spLocks noGrp="1"/>
          </p:cNvSpPr>
          <p:nvPr>
            <p:ph type="sldNum" sz="quarter" idx="12"/>
          </p:nvPr>
        </p:nvSpPr>
        <p:spPr/>
        <p:txBody>
          <a:bodyPr/>
          <a:lstStyle/>
          <a:p>
            <a:fld id="{A0B73B5B-4D98-3640-AE9D-0B488B8E4F8B}" type="slidenum">
              <a:rPr lang="en-JP" smtClean="0"/>
              <a:t>36</a:t>
            </a:fld>
            <a:endParaRPr lang="en-JP"/>
          </a:p>
        </p:txBody>
      </p:sp>
    </p:spTree>
    <p:extLst>
      <p:ext uri="{BB962C8B-B14F-4D97-AF65-F5344CB8AC3E}">
        <p14:creationId xmlns:p14="http://schemas.microsoft.com/office/powerpoint/2010/main" val="2273133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E428-4585-BE61-A2A3-1BEC460B575F}"/>
              </a:ext>
            </a:extLst>
          </p:cNvPr>
          <p:cNvSpPr>
            <a:spLocks noGrp="1"/>
          </p:cNvSpPr>
          <p:nvPr>
            <p:ph type="title"/>
          </p:nvPr>
        </p:nvSpPr>
        <p:spPr/>
        <p:txBody>
          <a:bodyPr/>
          <a:lstStyle/>
          <a:p>
            <a:r>
              <a:rPr lang="zh-CN" altLang="en-US" dirty="0"/>
              <a:t>本章</a:t>
            </a:r>
            <a:r>
              <a:rPr lang="ja-JP" altLang="en-US"/>
              <a:t>の</a:t>
            </a:r>
            <a:r>
              <a:rPr lang="zh-CN" altLang="en-US" dirty="0"/>
              <a:t>問</a:t>
            </a:r>
            <a:r>
              <a:rPr lang="ja-JP" altLang="en-US"/>
              <a:t>いの</a:t>
            </a:r>
            <a:r>
              <a:rPr lang="zh-CN" altLang="en-US" dirty="0"/>
              <a:t>答</a:t>
            </a:r>
            <a:r>
              <a:rPr lang="ja-JP" altLang="en-US"/>
              <a:t>え</a:t>
            </a:r>
            <a:endParaRPr lang="en-JP" dirty="0"/>
          </a:p>
        </p:txBody>
      </p:sp>
      <p:sp>
        <p:nvSpPr>
          <p:cNvPr id="3" name="Content Placeholder 2">
            <a:extLst>
              <a:ext uri="{FF2B5EF4-FFF2-40B4-BE49-F238E27FC236}">
                <a16:creationId xmlns:a16="http://schemas.microsoft.com/office/drawing/2014/main" id="{84FA44E6-93D4-92E1-D905-C7850091145F}"/>
              </a:ext>
            </a:extLst>
          </p:cNvPr>
          <p:cNvSpPr>
            <a:spLocks noGrp="1"/>
          </p:cNvSpPr>
          <p:nvPr>
            <p:ph idx="1"/>
          </p:nvPr>
        </p:nvSpPr>
        <p:spPr/>
        <p:txBody>
          <a:bodyPr/>
          <a:lstStyle/>
          <a:p>
            <a:pPr marL="0" indent="0">
              <a:buNone/>
            </a:pPr>
            <a:r>
              <a:rPr lang="ja-JP" altLang="en-US" dirty="0"/>
              <a:t>グローバル化と国内格差拡大の関係について多くの研究がなされてきた。</a:t>
            </a:r>
            <a:endParaRPr lang="en-US" altLang="ja-JP" dirty="0"/>
          </a:p>
          <a:p>
            <a:r>
              <a:rPr lang="ja-JP" altLang="en-US" dirty="0"/>
              <a:t>メキシコでの海外生産の拡大，中国からの輸入増大を受けて，アメリカでは国際貿易が国内格差拡大に少なくとも部分的にはつながったのではないかと活発な研究がなされてきた。</a:t>
            </a:r>
            <a:endParaRPr lang="en-US" altLang="ja-JP" dirty="0"/>
          </a:p>
          <a:p>
            <a:r>
              <a:rPr lang="ja-JP" altLang="en-US" dirty="0"/>
              <a:t>一方で，日本については，国際貿易が国内格差拡大につながったとする証拠は乏しい。</a:t>
            </a:r>
            <a:endParaRPr lang="en-US" altLang="ja-JP" dirty="0"/>
          </a:p>
          <a:p>
            <a:r>
              <a:rPr lang="ja-JP" altLang="en-US" dirty="0"/>
              <a:t>また，国際貿易と格差の問題を考えるときには，貿易によって安価な輸入品が供給され，特に貧しい人々の生活を助けている側面があることも無視できない。</a:t>
            </a:r>
            <a:endParaRPr lang="en-JP" dirty="0"/>
          </a:p>
        </p:txBody>
      </p:sp>
      <p:sp>
        <p:nvSpPr>
          <p:cNvPr id="4" name="Slide Number Placeholder 3">
            <a:extLst>
              <a:ext uri="{FF2B5EF4-FFF2-40B4-BE49-F238E27FC236}">
                <a16:creationId xmlns:a16="http://schemas.microsoft.com/office/drawing/2014/main" id="{77F75280-AC02-FB29-DA0E-AAD541CB0219}"/>
              </a:ext>
            </a:extLst>
          </p:cNvPr>
          <p:cNvSpPr>
            <a:spLocks noGrp="1"/>
          </p:cNvSpPr>
          <p:nvPr>
            <p:ph type="sldNum" sz="quarter" idx="12"/>
          </p:nvPr>
        </p:nvSpPr>
        <p:spPr/>
        <p:txBody>
          <a:bodyPr/>
          <a:lstStyle/>
          <a:p>
            <a:fld id="{A0B73B5B-4D98-3640-AE9D-0B488B8E4F8B}" type="slidenum">
              <a:rPr lang="en-JP" smtClean="0"/>
              <a:t>37</a:t>
            </a:fld>
            <a:endParaRPr lang="en-JP"/>
          </a:p>
        </p:txBody>
      </p:sp>
    </p:spTree>
    <p:extLst>
      <p:ext uri="{BB962C8B-B14F-4D97-AF65-F5344CB8AC3E}">
        <p14:creationId xmlns:p14="http://schemas.microsoft.com/office/powerpoint/2010/main" val="145070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5A22-573F-C1C0-7E66-1803C37DDE03}"/>
              </a:ext>
            </a:extLst>
          </p:cNvPr>
          <p:cNvSpPr>
            <a:spLocks noGrp="1"/>
          </p:cNvSpPr>
          <p:nvPr>
            <p:ph type="title"/>
          </p:nvPr>
        </p:nvSpPr>
        <p:spPr/>
        <p:txBody>
          <a:bodyPr/>
          <a:lstStyle/>
          <a:p>
            <a:r>
              <a:rPr lang="en-JP" dirty="0"/>
              <a:t>1	</a:t>
            </a:r>
            <a:r>
              <a:rPr lang="zh-CN" altLang="en-US" dirty="0"/>
              <a:t>格差拡大</a:t>
            </a:r>
            <a:endParaRPr lang="en-JP" dirty="0"/>
          </a:p>
        </p:txBody>
      </p:sp>
      <p:sp>
        <p:nvSpPr>
          <p:cNvPr id="3" name="Content Placeholder 2">
            <a:extLst>
              <a:ext uri="{FF2B5EF4-FFF2-40B4-BE49-F238E27FC236}">
                <a16:creationId xmlns:a16="http://schemas.microsoft.com/office/drawing/2014/main" id="{AB135D95-E7B9-2ABD-9277-EACD32A6DD0C}"/>
              </a:ext>
            </a:extLst>
          </p:cNvPr>
          <p:cNvSpPr>
            <a:spLocks noGrp="1"/>
          </p:cNvSpPr>
          <p:nvPr>
            <p:ph idx="1"/>
          </p:nvPr>
        </p:nvSpPr>
        <p:spPr/>
        <p:txBody>
          <a:bodyPr/>
          <a:lstStyle/>
          <a:p>
            <a:r>
              <a:rPr lang="ja-JP" altLang="en-US" dirty="0"/>
              <a:t>これまでの</a:t>
            </a:r>
            <a:r>
              <a:rPr lang="zh-CN" altLang="en-US" dirty="0"/>
              <a:t>章</a:t>
            </a:r>
            <a:r>
              <a:rPr lang="ja-JP" altLang="en-US" dirty="0"/>
              <a:t>で</a:t>
            </a:r>
            <a:r>
              <a:rPr lang="zh-CN" altLang="en-US" dirty="0"/>
              <a:t>見</a:t>
            </a:r>
            <a:r>
              <a:rPr lang="ja-JP" altLang="en-US" dirty="0"/>
              <a:t>てきたように，</a:t>
            </a:r>
            <a:r>
              <a:rPr lang="zh-CN" altLang="en-US" dirty="0">
                <a:highlight>
                  <a:srgbClr val="FFFF00"/>
                </a:highlight>
              </a:rPr>
              <a:t>国際貿易</a:t>
            </a:r>
            <a:r>
              <a:rPr lang="ja-JP" altLang="en-US" dirty="0">
                <a:highlight>
                  <a:srgbClr val="FFFF00"/>
                </a:highlight>
              </a:rPr>
              <a:t>は</a:t>
            </a:r>
            <a:r>
              <a:rPr lang="zh-CN" altLang="en-US" dirty="0">
                <a:highlight>
                  <a:srgbClr val="FFFF00"/>
                </a:highlight>
              </a:rPr>
              <a:t>貿易利益</a:t>
            </a:r>
            <a:r>
              <a:rPr lang="ja-JP" altLang="en-US" dirty="0">
                <a:highlight>
                  <a:srgbClr val="FFFF00"/>
                </a:highlight>
              </a:rPr>
              <a:t>をもたらす</a:t>
            </a:r>
            <a:r>
              <a:rPr lang="ja-JP" altLang="en-US" dirty="0"/>
              <a:t>。</a:t>
            </a:r>
            <a:endParaRPr lang="en-US" altLang="ja-JP" dirty="0"/>
          </a:p>
          <a:p>
            <a:r>
              <a:rPr lang="ja-JP" altLang="en-US" dirty="0"/>
              <a:t>しかし，</a:t>
            </a:r>
            <a:r>
              <a:rPr lang="zh-CN" altLang="en-US" dirty="0"/>
              <a:t>貿易利益</a:t>
            </a:r>
            <a:r>
              <a:rPr lang="ja-JP" altLang="en-US" dirty="0"/>
              <a:t>が</a:t>
            </a:r>
            <a:r>
              <a:rPr lang="zh-CN" altLang="en-US" dirty="0">
                <a:highlight>
                  <a:srgbClr val="FFFF00"/>
                </a:highlight>
              </a:rPr>
              <a:t>平等</a:t>
            </a:r>
            <a:r>
              <a:rPr lang="ja-JP" altLang="en-US" dirty="0">
                <a:highlight>
                  <a:srgbClr val="FFFF00"/>
                </a:highlight>
              </a:rPr>
              <a:t>に</a:t>
            </a:r>
            <a:r>
              <a:rPr lang="zh-CN" altLang="en-US" dirty="0"/>
              <a:t>人々</a:t>
            </a:r>
            <a:r>
              <a:rPr lang="ja-JP" altLang="en-US" dirty="0"/>
              <a:t>に</a:t>
            </a:r>
            <a:r>
              <a:rPr lang="zh-CN" altLang="en-US" dirty="0"/>
              <a:t>分配</a:t>
            </a:r>
            <a:r>
              <a:rPr lang="ja-JP" altLang="en-US" dirty="0"/>
              <a:t>されるとは</a:t>
            </a:r>
            <a:r>
              <a:rPr lang="zh-CN" altLang="en-US" dirty="0"/>
              <a:t>限</a:t>
            </a:r>
            <a:r>
              <a:rPr lang="ja-JP" altLang="en-US" dirty="0"/>
              <a:t>らない。</a:t>
            </a:r>
            <a:endParaRPr lang="en-US" altLang="ja-JP" dirty="0"/>
          </a:p>
          <a:p>
            <a:r>
              <a:rPr lang="en-US" altLang="ja-JP" dirty="0"/>
              <a:t>1970</a:t>
            </a:r>
            <a:r>
              <a:rPr lang="zh-CN" altLang="en-US" dirty="0"/>
              <a:t>年代半</a:t>
            </a:r>
            <a:r>
              <a:rPr lang="ja-JP" altLang="en-US" dirty="0"/>
              <a:t>ばから</a:t>
            </a:r>
            <a:r>
              <a:rPr lang="zh-CN" altLang="en-US" dirty="0"/>
              <a:t>多</a:t>
            </a:r>
            <a:r>
              <a:rPr lang="ja-JP" altLang="en-US" dirty="0"/>
              <a:t>くの</a:t>
            </a:r>
            <a:r>
              <a:rPr lang="zh-CN" altLang="en-US" dirty="0"/>
              <a:t>国（英語圏，北欧，</a:t>
            </a:r>
            <a:r>
              <a:rPr lang="ja-JP" altLang="en-US" dirty="0"/>
              <a:t>インド，</a:t>
            </a:r>
            <a:r>
              <a:rPr lang="zh-CN" altLang="en-US" dirty="0"/>
              <a:t>中国）</a:t>
            </a:r>
            <a:r>
              <a:rPr lang="ja-JP" altLang="en-US" dirty="0"/>
              <a:t>で</a:t>
            </a:r>
            <a:r>
              <a:rPr lang="zh-CN" altLang="en-US" dirty="0"/>
              <a:t>格差</a:t>
            </a:r>
            <a:r>
              <a:rPr lang="ja-JP" altLang="en-US" dirty="0"/>
              <a:t>が</a:t>
            </a:r>
            <a:r>
              <a:rPr lang="zh-CN" altLang="en-US" dirty="0"/>
              <a:t>拡大</a:t>
            </a:r>
            <a:r>
              <a:rPr lang="ja-JP" altLang="en-US" dirty="0"/>
              <a:t>。</a:t>
            </a:r>
            <a:endParaRPr lang="en-US" altLang="ja-JP" dirty="0"/>
          </a:p>
          <a:p>
            <a:pPr lvl="1"/>
            <a:r>
              <a:rPr lang="zh-CN" altLang="en-US" dirty="0"/>
              <a:t>例</a:t>
            </a:r>
            <a:r>
              <a:rPr lang="ja-JP" altLang="en-US" dirty="0"/>
              <a:t>えば，アメリカでは，</a:t>
            </a:r>
            <a:r>
              <a:rPr lang="en-US" altLang="ja-JP" dirty="0"/>
              <a:t>1970</a:t>
            </a:r>
            <a:r>
              <a:rPr lang="zh-CN" altLang="en-US" dirty="0"/>
              <a:t>年代半</a:t>
            </a:r>
            <a:r>
              <a:rPr lang="ja-JP" altLang="en-US" dirty="0"/>
              <a:t>ばには</a:t>
            </a:r>
            <a:r>
              <a:rPr lang="zh-CN" altLang="en-US" dirty="0">
                <a:highlight>
                  <a:srgbClr val="FFFF00"/>
                </a:highlight>
              </a:rPr>
              <a:t>所得上位１％</a:t>
            </a:r>
            <a:r>
              <a:rPr lang="ja-JP" altLang="en-US" dirty="0">
                <a:highlight>
                  <a:srgbClr val="FFFF00"/>
                </a:highlight>
              </a:rPr>
              <a:t>の</a:t>
            </a:r>
            <a:r>
              <a:rPr lang="zh-CN" altLang="en-US" dirty="0">
                <a:highlight>
                  <a:srgbClr val="FFFF00"/>
                </a:highlight>
              </a:rPr>
              <a:t>富裕層</a:t>
            </a:r>
            <a:r>
              <a:rPr lang="ja-JP" altLang="en-US" dirty="0"/>
              <a:t>が</a:t>
            </a:r>
            <a:r>
              <a:rPr lang="zh-CN" altLang="en-US" dirty="0"/>
              <a:t>所得全体</a:t>
            </a:r>
            <a:r>
              <a:rPr lang="ja-JP" altLang="en-US" dirty="0"/>
              <a:t>に</a:t>
            </a:r>
            <a:r>
              <a:rPr lang="zh-CN" altLang="en-US" dirty="0"/>
              <a:t>占</a:t>
            </a:r>
            <a:r>
              <a:rPr lang="ja-JP" altLang="en-US" dirty="0"/>
              <a:t>める</a:t>
            </a:r>
            <a:r>
              <a:rPr lang="ja-JP" altLang="en-US" dirty="0">
                <a:highlight>
                  <a:srgbClr val="FFFF00"/>
                </a:highlight>
              </a:rPr>
              <a:t>シェアは</a:t>
            </a:r>
            <a:r>
              <a:rPr lang="en-US" altLang="ja-JP" dirty="0">
                <a:highlight>
                  <a:srgbClr val="FFFF00"/>
                </a:highlight>
              </a:rPr>
              <a:t>8%</a:t>
            </a:r>
            <a:r>
              <a:rPr lang="ja-JP" altLang="en-US" dirty="0"/>
              <a:t>に</a:t>
            </a:r>
            <a:r>
              <a:rPr lang="zh-CN" altLang="en-US" dirty="0"/>
              <a:t>過</a:t>
            </a:r>
            <a:r>
              <a:rPr lang="ja-JP" altLang="en-US" dirty="0"/>
              <a:t>ぎなかったが，そのシェアは</a:t>
            </a:r>
            <a:r>
              <a:rPr lang="en-US" altLang="ja-JP" dirty="0"/>
              <a:t>1990</a:t>
            </a:r>
            <a:r>
              <a:rPr lang="zh-CN" altLang="en-US" dirty="0"/>
              <a:t>年</a:t>
            </a:r>
            <a:r>
              <a:rPr lang="ja-JP" altLang="en-US" dirty="0"/>
              <a:t>に</a:t>
            </a:r>
            <a:r>
              <a:rPr lang="en-US" altLang="ja-JP" dirty="0">
                <a:highlight>
                  <a:srgbClr val="FFFF00"/>
                </a:highlight>
              </a:rPr>
              <a:t>13%</a:t>
            </a:r>
            <a:r>
              <a:rPr lang="ja-JP" altLang="en-US" dirty="0"/>
              <a:t>，</a:t>
            </a:r>
            <a:r>
              <a:rPr lang="en-US" altLang="ja-JP" dirty="0"/>
              <a:t>2008</a:t>
            </a:r>
            <a:r>
              <a:rPr lang="zh-CN" altLang="en-US" dirty="0"/>
              <a:t>年</a:t>
            </a:r>
            <a:r>
              <a:rPr lang="ja-JP" altLang="en-US" dirty="0"/>
              <a:t>に</a:t>
            </a:r>
            <a:r>
              <a:rPr lang="en-US" altLang="ja-JP" dirty="0">
                <a:highlight>
                  <a:srgbClr val="FFFF00"/>
                </a:highlight>
              </a:rPr>
              <a:t>18%</a:t>
            </a:r>
            <a:r>
              <a:rPr lang="ja-JP" altLang="en-US" dirty="0"/>
              <a:t>にまで</a:t>
            </a:r>
            <a:r>
              <a:rPr lang="zh-CN" altLang="en-US" dirty="0"/>
              <a:t>上昇</a:t>
            </a:r>
            <a:r>
              <a:rPr lang="ja-JP" altLang="en-US" dirty="0"/>
              <a:t>した。</a:t>
            </a:r>
            <a:endParaRPr lang="en-US" altLang="ja-JP" dirty="0"/>
          </a:p>
          <a:p>
            <a:pPr lvl="1"/>
            <a:r>
              <a:rPr lang="ja-JP" altLang="en-US" dirty="0"/>
              <a:t>カナダやイギリスでも</a:t>
            </a:r>
            <a:r>
              <a:rPr lang="zh-CN" altLang="en-US" dirty="0"/>
              <a:t>同様</a:t>
            </a:r>
            <a:r>
              <a:rPr lang="ja-JP" altLang="en-US" dirty="0"/>
              <a:t>の</a:t>
            </a:r>
            <a:r>
              <a:rPr lang="zh-CN" altLang="en-US" dirty="0"/>
              <a:t>上昇傾向</a:t>
            </a:r>
            <a:r>
              <a:rPr lang="ja-JP" altLang="en-US" dirty="0"/>
              <a:t>が</a:t>
            </a:r>
            <a:r>
              <a:rPr lang="zh-CN" altLang="en-US" dirty="0"/>
              <a:t>見</a:t>
            </a:r>
            <a:r>
              <a:rPr lang="ja-JP" altLang="en-US" dirty="0"/>
              <a:t>られる。</a:t>
            </a:r>
            <a:endParaRPr lang="en-JP" dirty="0"/>
          </a:p>
        </p:txBody>
      </p:sp>
      <p:sp>
        <p:nvSpPr>
          <p:cNvPr id="4" name="Slide Number Placeholder 3">
            <a:extLst>
              <a:ext uri="{FF2B5EF4-FFF2-40B4-BE49-F238E27FC236}">
                <a16:creationId xmlns:a16="http://schemas.microsoft.com/office/drawing/2014/main" id="{23A747DB-1C72-A038-98F0-3A38DB46E823}"/>
              </a:ext>
            </a:extLst>
          </p:cNvPr>
          <p:cNvSpPr>
            <a:spLocks noGrp="1"/>
          </p:cNvSpPr>
          <p:nvPr>
            <p:ph type="sldNum" sz="quarter" idx="12"/>
          </p:nvPr>
        </p:nvSpPr>
        <p:spPr/>
        <p:txBody>
          <a:bodyPr/>
          <a:lstStyle/>
          <a:p>
            <a:fld id="{A0B73B5B-4D98-3640-AE9D-0B488B8E4F8B}" type="slidenum">
              <a:rPr lang="en-JP" smtClean="0"/>
              <a:t>4</a:t>
            </a:fld>
            <a:endParaRPr lang="en-JP"/>
          </a:p>
        </p:txBody>
      </p:sp>
    </p:spTree>
    <p:extLst>
      <p:ext uri="{BB962C8B-B14F-4D97-AF65-F5344CB8AC3E}">
        <p14:creationId xmlns:p14="http://schemas.microsoft.com/office/powerpoint/2010/main" val="152153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9A2B9-3508-C722-830D-720D490DB7D0}"/>
              </a:ext>
            </a:extLst>
          </p:cNvPr>
          <p:cNvSpPr>
            <a:spLocks noGrp="1"/>
          </p:cNvSpPr>
          <p:nvPr>
            <p:ph type="title"/>
          </p:nvPr>
        </p:nvSpPr>
        <p:spPr/>
        <p:txBody>
          <a:bodyPr/>
          <a:lstStyle/>
          <a:p>
            <a:r>
              <a:rPr lang="ja-JP" altLang="en-US"/>
              <a:t>ジニ</a:t>
            </a:r>
            <a:r>
              <a:rPr lang="zh-CN" altLang="en-US" dirty="0"/>
              <a:t>係数</a:t>
            </a:r>
            <a:endParaRPr lang="en-JP" dirty="0"/>
          </a:p>
        </p:txBody>
      </p:sp>
      <p:sp>
        <p:nvSpPr>
          <p:cNvPr id="3" name="Content Placeholder 2">
            <a:extLst>
              <a:ext uri="{FF2B5EF4-FFF2-40B4-BE49-F238E27FC236}">
                <a16:creationId xmlns:a16="http://schemas.microsoft.com/office/drawing/2014/main" id="{32BDB91D-84E2-93A5-7CCE-7EFE6E2B44DF}"/>
              </a:ext>
            </a:extLst>
          </p:cNvPr>
          <p:cNvSpPr>
            <a:spLocks noGrp="1"/>
          </p:cNvSpPr>
          <p:nvPr>
            <p:ph idx="1"/>
          </p:nvPr>
        </p:nvSpPr>
        <p:spPr/>
        <p:txBody>
          <a:bodyPr>
            <a:normAutofit lnSpcReduction="10000"/>
          </a:bodyPr>
          <a:lstStyle/>
          <a:p>
            <a:pPr marL="0" indent="0">
              <a:buNone/>
            </a:pPr>
            <a:r>
              <a:rPr lang="ja-JP" altLang="en-US" u="sng" dirty="0"/>
              <a:t>ジニ</a:t>
            </a:r>
            <a:r>
              <a:rPr lang="zh-CN" altLang="en-US" u="sng" dirty="0"/>
              <a:t>係数</a:t>
            </a:r>
            <a:endParaRPr lang="en-US" altLang="zh-CN" u="sng" dirty="0"/>
          </a:p>
          <a:p>
            <a:pPr marL="0" indent="0">
              <a:buNone/>
            </a:pPr>
            <a:endParaRPr lang="en-US" altLang="zh-CN" u="sng" dirty="0"/>
          </a:p>
          <a:p>
            <a:pPr marL="0" indent="0">
              <a:buNone/>
            </a:pPr>
            <a:r>
              <a:rPr lang="zh-CN" altLang="en-US" dirty="0"/>
              <a:t>所得</a:t>
            </a:r>
            <a:r>
              <a:rPr lang="ja-JP" altLang="en-US" dirty="0"/>
              <a:t>の</a:t>
            </a:r>
            <a:r>
              <a:rPr lang="zh-CN" altLang="en-US" dirty="0"/>
              <a:t>不平等度</a:t>
            </a:r>
            <a:r>
              <a:rPr lang="ja-JP" altLang="en-US" dirty="0"/>
              <a:t>を</a:t>
            </a:r>
            <a:r>
              <a:rPr lang="zh-CN" altLang="en-US" dirty="0"/>
              <a:t>表</a:t>
            </a:r>
            <a:r>
              <a:rPr lang="ja-JP" altLang="en-US" dirty="0"/>
              <a:t>すものであり，</a:t>
            </a:r>
            <a:r>
              <a:rPr lang="en-US" altLang="ja-JP" dirty="0"/>
              <a:t>0</a:t>
            </a:r>
            <a:r>
              <a:rPr lang="ja-JP" altLang="en-US" dirty="0"/>
              <a:t>から</a:t>
            </a:r>
            <a:r>
              <a:rPr lang="en-US" altLang="ja-JP" dirty="0"/>
              <a:t>1</a:t>
            </a:r>
            <a:r>
              <a:rPr lang="ja-JP" altLang="en-US" dirty="0"/>
              <a:t>の</a:t>
            </a:r>
            <a:r>
              <a:rPr lang="zh-CN" altLang="en-US" dirty="0"/>
              <a:t>値</a:t>
            </a:r>
            <a:r>
              <a:rPr lang="ja-JP" altLang="en-US" dirty="0"/>
              <a:t>をとる。</a:t>
            </a:r>
            <a:endParaRPr lang="en-US" altLang="ja-JP" dirty="0"/>
          </a:p>
          <a:p>
            <a:pPr marL="0" indent="0">
              <a:buNone/>
            </a:pPr>
            <a:endParaRPr lang="en-US" altLang="zh-CN" dirty="0"/>
          </a:p>
          <a:p>
            <a:pPr marL="0" indent="0">
              <a:buNone/>
            </a:pPr>
            <a:r>
              <a:rPr lang="zh-CN" altLang="en-US" dirty="0">
                <a:highlight>
                  <a:srgbClr val="00FFFF"/>
                </a:highlight>
              </a:rPr>
              <a:t>所得格差</a:t>
            </a:r>
            <a:r>
              <a:rPr lang="ja-JP" altLang="en-US" dirty="0">
                <a:highlight>
                  <a:srgbClr val="00FFFF"/>
                </a:highlight>
              </a:rPr>
              <a:t>が</a:t>
            </a:r>
            <a:r>
              <a:rPr lang="zh-CN" altLang="en-US" dirty="0">
                <a:highlight>
                  <a:srgbClr val="00FFFF"/>
                </a:highlight>
              </a:rPr>
              <a:t>小</a:t>
            </a:r>
            <a:r>
              <a:rPr lang="ja-JP" altLang="en-US" dirty="0">
                <a:highlight>
                  <a:srgbClr val="00FFFF"/>
                </a:highlight>
              </a:rPr>
              <a:t>さいほど</a:t>
            </a:r>
            <a:r>
              <a:rPr lang="en-US" altLang="ja-JP" dirty="0">
                <a:highlight>
                  <a:srgbClr val="00FFFF"/>
                </a:highlight>
              </a:rPr>
              <a:t>0</a:t>
            </a:r>
            <a:r>
              <a:rPr lang="ja-JP" altLang="en-US" dirty="0">
                <a:highlight>
                  <a:srgbClr val="00FFFF"/>
                </a:highlight>
              </a:rPr>
              <a:t>に</a:t>
            </a:r>
            <a:r>
              <a:rPr lang="zh-CN" altLang="en-US" dirty="0">
                <a:highlight>
                  <a:srgbClr val="00FFFF"/>
                </a:highlight>
              </a:rPr>
              <a:t>近</a:t>
            </a:r>
            <a:r>
              <a:rPr lang="ja-JP" altLang="en-US" dirty="0">
                <a:highlight>
                  <a:srgbClr val="00FFFF"/>
                </a:highlight>
              </a:rPr>
              <a:t>い</a:t>
            </a:r>
            <a:r>
              <a:rPr lang="zh-CN" altLang="en-US" dirty="0"/>
              <a:t>値</a:t>
            </a:r>
            <a:r>
              <a:rPr lang="ja-JP" altLang="en-US" dirty="0"/>
              <a:t>をとり，</a:t>
            </a:r>
            <a:endParaRPr lang="en-US" altLang="ja-JP" dirty="0"/>
          </a:p>
          <a:p>
            <a:pPr marL="0" indent="0">
              <a:buNone/>
            </a:pPr>
            <a:r>
              <a:rPr lang="zh-CN" altLang="en-US" dirty="0">
                <a:highlight>
                  <a:srgbClr val="FFFF00"/>
                </a:highlight>
              </a:rPr>
              <a:t>所得格差</a:t>
            </a:r>
            <a:r>
              <a:rPr lang="ja-JP" altLang="en-US" dirty="0">
                <a:highlight>
                  <a:srgbClr val="FFFF00"/>
                </a:highlight>
              </a:rPr>
              <a:t>が</a:t>
            </a:r>
            <a:r>
              <a:rPr lang="zh-CN" altLang="en-US" dirty="0">
                <a:highlight>
                  <a:srgbClr val="FFFF00"/>
                </a:highlight>
              </a:rPr>
              <a:t>大</a:t>
            </a:r>
            <a:r>
              <a:rPr lang="ja-JP" altLang="en-US" dirty="0">
                <a:highlight>
                  <a:srgbClr val="FFFF00"/>
                </a:highlight>
              </a:rPr>
              <a:t>きいほど</a:t>
            </a:r>
            <a:r>
              <a:rPr lang="en-US" altLang="ja-JP" dirty="0">
                <a:highlight>
                  <a:srgbClr val="FFFF00"/>
                </a:highlight>
              </a:rPr>
              <a:t>1</a:t>
            </a:r>
            <a:r>
              <a:rPr lang="ja-JP" altLang="en-US" dirty="0">
                <a:highlight>
                  <a:srgbClr val="FFFF00"/>
                </a:highlight>
              </a:rPr>
              <a:t>に</a:t>
            </a:r>
            <a:r>
              <a:rPr lang="zh-CN" altLang="en-US" dirty="0">
                <a:highlight>
                  <a:srgbClr val="FFFF00"/>
                </a:highlight>
              </a:rPr>
              <a:t>近</a:t>
            </a:r>
            <a:r>
              <a:rPr lang="ja-JP" altLang="en-US" dirty="0">
                <a:highlight>
                  <a:srgbClr val="FFFF00"/>
                </a:highlight>
              </a:rPr>
              <a:t>い</a:t>
            </a:r>
            <a:r>
              <a:rPr lang="zh-CN" altLang="en-US" dirty="0"/>
              <a:t>値</a:t>
            </a:r>
            <a:r>
              <a:rPr lang="ja-JP" altLang="en-US" dirty="0"/>
              <a:t>をとる。</a:t>
            </a:r>
            <a:endParaRPr lang="en-US" altLang="ja-JP" dirty="0"/>
          </a:p>
          <a:p>
            <a:pPr marL="0" indent="0">
              <a:buNone/>
            </a:pPr>
            <a:endParaRPr lang="en-US" dirty="0"/>
          </a:p>
          <a:p>
            <a:pPr marL="0" indent="0">
              <a:buNone/>
            </a:pPr>
            <a:r>
              <a:rPr lang="zh-CN" altLang="en-US" u="sng" dirty="0"/>
              <a:t>当初所得</a:t>
            </a:r>
            <a:r>
              <a:rPr lang="ja-JP" altLang="en-US" u="sng" dirty="0"/>
              <a:t>のジニ</a:t>
            </a:r>
            <a:r>
              <a:rPr lang="zh-CN" altLang="en-US" u="sng" dirty="0"/>
              <a:t>係数</a:t>
            </a:r>
            <a:endParaRPr lang="en-US" altLang="zh-CN" u="sng" dirty="0"/>
          </a:p>
          <a:p>
            <a:pPr marL="0" indent="0">
              <a:buNone/>
            </a:pPr>
            <a:r>
              <a:rPr lang="ja-JP" altLang="en-US" dirty="0"/>
              <a:t>　</a:t>
            </a:r>
            <a:r>
              <a:rPr lang="zh-CN" altLang="en-US" dirty="0"/>
              <a:t>政府</a:t>
            </a:r>
            <a:r>
              <a:rPr lang="ja-JP" altLang="en-US" dirty="0"/>
              <a:t>による</a:t>
            </a:r>
            <a:r>
              <a:rPr lang="zh-CN" altLang="en-US" dirty="0">
                <a:solidFill>
                  <a:srgbClr val="0432FF"/>
                </a:solidFill>
              </a:rPr>
              <a:t>所得再分配</a:t>
            </a:r>
            <a:r>
              <a:rPr lang="ja-JP" altLang="en-US" dirty="0"/>
              <a:t>が</a:t>
            </a:r>
            <a:r>
              <a:rPr lang="zh-CN" altLang="en-US" dirty="0"/>
              <a:t>行</a:t>
            </a:r>
            <a:r>
              <a:rPr lang="ja-JP" altLang="en-US" dirty="0"/>
              <a:t>われる</a:t>
            </a:r>
            <a:r>
              <a:rPr lang="zh-CN" altLang="en-US" dirty="0"/>
              <a:t>前</a:t>
            </a:r>
            <a:r>
              <a:rPr lang="ja-JP" altLang="en-US" dirty="0"/>
              <a:t>のジニ</a:t>
            </a:r>
            <a:r>
              <a:rPr lang="zh-CN" altLang="en-US" dirty="0"/>
              <a:t>係数</a:t>
            </a:r>
            <a:endParaRPr lang="en-JP" dirty="0"/>
          </a:p>
        </p:txBody>
      </p:sp>
      <p:sp>
        <p:nvSpPr>
          <p:cNvPr id="4" name="Slide Number Placeholder 3">
            <a:extLst>
              <a:ext uri="{FF2B5EF4-FFF2-40B4-BE49-F238E27FC236}">
                <a16:creationId xmlns:a16="http://schemas.microsoft.com/office/drawing/2014/main" id="{6CC4CCCB-554A-C562-E697-B25970FB8321}"/>
              </a:ext>
            </a:extLst>
          </p:cNvPr>
          <p:cNvSpPr>
            <a:spLocks noGrp="1"/>
          </p:cNvSpPr>
          <p:nvPr>
            <p:ph type="sldNum" sz="quarter" idx="12"/>
          </p:nvPr>
        </p:nvSpPr>
        <p:spPr/>
        <p:txBody>
          <a:bodyPr/>
          <a:lstStyle/>
          <a:p>
            <a:fld id="{A0B73B5B-4D98-3640-AE9D-0B488B8E4F8B}" type="slidenum">
              <a:rPr lang="en-JP" smtClean="0"/>
              <a:t>5</a:t>
            </a:fld>
            <a:endParaRPr lang="en-JP"/>
          </a:p>
        </p:txBody>
      </p:sp>
    </p:spTree>
    <p:extLst>
      <p:ext uri="{BB962C8B-B14F-4D97-AF65-F5344CB8AC3E}">
        <p14:creationId xmlns:p14="http://schemas.microsoft.com/office/powerpoint/2010/main" val="1636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ECB961-B7FF-78A9-C33F-520CE3F21460}"/>
              </a:ext>
            </a:extLst>
          </p:cNvPr>
          <p:cNvSpPr>
            <a:spLocks noGrp="1"/>
          </p:cNvSpPr>
          <p:nvPr>
            <p:ph type="sldNum" sz="quarter" idx="12"/>
          </p:nvPr>
        </p:nvSpPr>
        <p:spPr/>
        <p:txBody>
          <a:bodyPr/>
          <a:lstStyle/>
          <a:p>
            <a:fld id="{A0B73B5B-4D98-3640-AE9D-0B488B8E4F8B}" type="slidenum">
              <a:rPr lang="en-JP" smtClean="0"/>
              <a:t>6</a:t>
            </a:fld>
            <a:endParaRPr lang="en-JP"/>
          </a:p>
        </p:txBody>
      </p:sp>
      <p:pic>
        <p:nvPicPr>
          <p:cNvPr id="4" name="Picture 3" descr="Diagram&#10;&#10;Description automatically generated with medium confidence">
            <a:extLst>
              <a:ext uri="{FF2B5EF4-FFF2-40B4-BE49-F238E27FC236}">
                <a16:creationId xmlns:a16="http://schemas.microsoft.com/office/drawing/2014/main" id="{E806B234-CFE2-E29D-0BD0-B30F89A6733E}"/>
              </a:ext>
            </a:extLst>
          </p:cNvPr>
          <p:cNvPicPr>
            <a:picLocks noChangeAspect="1"/>
          </p:cNvPicPr>
          <p:nvPr/>
        </p:nvPicPr>
        <p:blipFill>
          <a:blip r:embed="rId2"/>
          <a:stretch>
            <a:fillRect/>
          </a:stretch>
        </p:blipFill>
        <p:spPr>
          <a:xfrm>
            <a:off x="364188" y="428108"/>
            <a:ext cx="8246412" cy="6352105"/>
          </a:xfrm>
          <a:prstGeom prst="rect">
            <a:avLst/>
          </a:prstGeom>
        </p:spPr>
      </p:pic>
      <p:sp>
        <p:nvSpPr>
          <p:cNvPr id="5" name="TextBox 4">
            <a:extLst>
              <a:ext uri="{FF2B5EF4-FFF2-40B4-BE49-F238E27FC236}">
                <a16:creationId xmlns:a16="http://schemas.microsoft.com/office/drawing/2014/main" id="{3EA088A2-C54C-7A66-B731-9F9BB9EF5136}"/>
              </a:ext>
            </a:extLst>
          </p:cNvPr>
          <p:cNvSpPr txBox="1"/>
          <p:nvPr/>
        </p:nvSpPr>
        <p:spPr>
          <a:xfrm>
            <a:off x="8610600" y="2521059"/>
            <a:ext cx="3362325" cy="1815882"/>
          </a:xfrm>
          <a:prstGeom prst="rect">
            <a:avLst/>
          </a:prstGeom>
          <a:noFill/>
        </p:spPr>
        <p:txBody>
          <a:bodyPr wrap="square">
            <a:spAutoFit/>
          </a:bodyPr>
          <a:lstStyle/>
          <a:p>
            <a:r>
              <a:rPr lang="ja-JP" sz="2800" kern="0" dirty="0">
                <a:effectLst/>
                <a:latin typeface="MS PGothic" panose="020B0600070205080204" pitchFamily="34" charset="-128"/>
                <a:ea typeface="MS PGothic" panose="020B0600070205080204" pitchFamily="34" charset="-128"/>
                <a:cs typeface="MS Mincho" panose="02020609040205080304" pitchFamily="49" charset="-128"/>
              </a:rPr>
              <a:t>輸出と</a:t>
            </a:r>
            <a:r>
              <a:rPr lang="en-US" sz="2800" kern="0" dirty="0">
                <a:effectLst/>
                <a:latin typeface="MS PGothic" panose="020B0600070205080204" pitchFamily="34" charset="-128"/>
                <a:ea typeface="MS PGothic" panose="020B0600070205080204" pitchFamily="34" charset="-128"/>
                <a:cs typeface="MS Mincho" panose="02020609040205080304" pitchFamily="49" charset="-128"/>
              </a:rPr>
              <a:t>GDP</a:t>
            </a:r>
            <a:r>
              <a:rPr lang="ja-JP" sz="2800" kern="0" dirty="0">
                <a:effectLst/>
                <a:latin typeface="MS PGothic" panose="020B0600070205080204" pitchFamily="34" charset="-128"/>
                <a:ea typeface="MS PGothic" panose="020B0600070205080204" pitchFamily="34" charset="-128"/>
                <a:cs typeface="MS Mincho" panose="02020609040205080304" pitchFamily="49" charset="-128"/>
              </a:rPr>
              <a:t>が成長する一方で</a:t>
            </a:r>
            <a:r>
              <a:rPr lang="ja-JP" altLang="en-US" sz="2800" kern="0" dirty="0">
                <a:effectLst/>
                <a:latin typeface="MS PGothic" panose="020B0600070205080204" pitchFamily="34" charset="-128"/>
                <a:ea typeface="MS PGothic" panose="020B0600070205080204" pitchFamily="34" charset="-128"/>
                <a:cs typeface="MS Mincho" panose="02020609040205080304" pitchFamily="49" charset="-128"/>
              </a:rPr>
              <a:t>，</a:t>
            </a:r>
            <a:endParaRPr lang="en-US" altLang="ja-JP" sz="2800" kern="0" dirty="0">
              <a:effectLst/>
              <a:latin typeface="MS PGothic" panose="020B0600070205080204" pitchFamily="34" charset="-128"/>
              <a:ea typeface="MS PGothic" panose="020B0600070205080204" pitchFamily="34" charset="-128"/>
              <a:cs typeface="MS Mincho" panose="02020609040205080304" pitchFamily="49" charset="-128"/>
            </a:endParaRPr>
          </a:p>
          <a:p>
            <a:r>
              <a:rPr lang="en-US" sz="2800" kern="0" dirty="0">
                <a:effectLst/>
                <a:latin typeface="MS PGothic" panose="020B0600070205080204" pitchFamily="34" charset="-128"/>
                <a:ea typeface="MS PGothic" panose="020B0600070205080204" pitchFamily="34" charset="-128"/>
                <a:cs typeface="MS Mincho" panose="02020609040205080304" pitchFamily="49" charset="-128"/>
              </a:rPr>
              <a:t>1980</a:t>
            </a:r>
            <a:r>
              <a:rPr lang="ja-JP" sz="2800" kern="0" dirty="0">
                <a:effectLst/>
                <a:latin typeface="MS PGothic" panose="020B0600070205080204" pitchFamily="34" charset="-128"/>
                <a:ea typeface="MS PGothic" panose="020B0600070205080204" pitchFamily="34" charset="-128"/>
                <a:cs typeface="MS Mincho" panose="02020609040205080304" pitchFamily="49" charset="-128"/>
              </a:rPr>
              <a:t>年代からジニ係数は上昇傾向にある。</a:t>
            </a:r>
            <a:r>
              <a:rPr lang="en-JP" sz="2800" dirty="0">
                <a:effectLst/>
                <a:latin typeface="MS PGothic" panose="020B0600070205080204" pitchFamily="34" charset="-128"/>
                <a:ea typeface="MS PGothic" panose="020B0600070205080204" pitchFamily="34" charset="-128"/>
              </a:rPr>
              <a:t> </a:t>
            </a:r>
            <a:endParaRPr lang="en-JP" sz="2800" dirty="0">
              <a:latin typeface="MS PGothic" panose="020B0600070205080204" pitchFamily="34" charset="-128"/>
              <a:ea typeface="MS PGothic" panose="020B0600070205080204" pitchFamily="34" charset="-128"/>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A8148F3-D1A6-194E-B5B3-9F256B2A73D9}"/>
                  </a:ext>
                </a:extLst>
              </p14:cNvPr>
              <p14:cNvContentPartPr/>
              <p14:nvPr/>
            </p14:nvContentPartPr>
            <p14:xfrm>
              <a:off x="3483922" y="2529427"/>
              <a:ext cx="1655640" cy="25560"/>
            </p14:xfrm>
          </p:contentPart>
        </mc:Choice>
        <mc:Fallback xmlns="">
          <p:pic>
            <p:nvPicPr>
              <p:cNvPr id="3" name="Ink 2">
                <a:extLst>
                  <a:ext uri="{FF2B5EF4-FFF2-40B4-BE49-F238E27FC236}">
                    <a16:creationId xmlns:a16="http://schemas.microsoft.com/office/drawing/2014/main" id="{8A8148F3-D1A6-194E-B5B3-9F256B2A73D9}"/>
                  </a:ext>
                </a:extLst>
              </p:cNvPr>
              <p:cNvPicPr/>
              <p:nvPr/>
            </p:nvPicPr>
            <p:blipFill>
              <a:blip r:embed="rId4"/>
              <a:stretch>
                <a:fillRect/>
              </a:stretch>
            </p:blipFill>
            <p:spPr>
              <a:xfrm>
                <a:off x="3447922" y="2457787"/>
                <a:ext cx="17272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9C37C55-6D5E-BF20-2A6A-3584D7045D8E}"/>
                  </a:ext>
                </a:extLst>
              </p14:cNvPr>
              <p14:cNvContentPartPr/>
              <p14:nvPr/>
            </p14:nvContentPartPr>
            <p14:xfrm>
              <a:off x="1637122" y="4977787"/>
              <a:ext cx="360" cy="360"/>
            </p14:xfrm>
          </p:contentPart>
        </mc:Choice>
        <mc:Fallback xmlns="">
          <p:pic>
            <p:nvPicPr>
              <p:cNvPr id="6" name="Ink 5">
                <a:extLst>
                  <a:ext uri="{FF2B5EF4-FFF2-40B4-BE49-F238E27FC236}">
                    <a16:creationId xmlns:a16="http://schemas.microsoft.com/office/drawing/2014/main" id="{D9C37C55-6D5E-BF20-2A6A-3584D7045D8E}"/>
                  </a:ext>
                </a:extLst>
              </p:cNvPr>
              <p:cNvPicPr/>
              <p:nvPr/>
            </p:nvPicPr>
            <p:blipFill>
              <a:blip r:embed="rId6"/>
              <a:stretch>
                <a:fillRect/>
              </a:stretch>
            </p:blipFill>
            <p:spPr>
              <a:xfrm>
                <a:off x="1601122" y="4905787"/>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02373BD-D908-3B01-B354-3DB5515F5D66}"/>
                  </a:ext>
                </a:extLst>
              </p14:cNvPr>
              <p14:cNvContentPartPr/>
              <p14:nvPr/>
            </p14:nvContentPartPr>
            <p14:xfrm>
              <a:off x="712642" y="5066707"/>
              <a:ext cx="423360" cy="360"/>
            </p14:xfrm>
          </p:contentPart>
        </mc:Choice>
        <mc:Fallback xmlns="">
          <p:pic>
            <p:nvPicPr>
              <p:cNvPr id="7" name="Ink 6">
                <a:extLst>
                  <a:ext uri="{FF2B5EF4-FFF2-40B4-BE49-F238E27FC236}">
                    <a16:creationId xmlns:a16="http://schemas.microsoft.com/office/drawing/2014/main" id="{602373BD-D908-3B01-B354-3DB5515F5D66}"/>
                  </a:ext>
                </a:extLst>
              </p:cNvPr>
              <p:cNvPicPr/>
              <p:nvPr/>
            </p:nvPicPr>
            <p:blipFill>
              <a:blip r:embed="rId8"/>
              <a:stretch>
                <a:fillRect/>
              </a:stretch>
            </p:blipFill>
            <p:spPr>
              <a:xfrm>
                <a:off x="676642" y="4995067"/>
                <a:ext cx="495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A8413869-4463-6DCE-591D-2448A781B3B6}"/>
                  </a:ext>
                </a:extLst>
              </p14:cNvPr>
              <p14:cNvContentPartPr/>
              <p14:nvPr/>
            </p14:nvContentPartPr>
            <p14:xfrm>
              <a:off x="5434762" y="2457427"/>
              <a:ext cx="360" cy="360"/>
            </p14:xfrm>
          </p:contentPart>
        </mc:Choice>
        <mc:Fallback xmlns="">
          <p:pic>
            <p:nvPicPr>
              <p:cNvPr id="8" name="Ink 7">
                <a:extLst>
                  <a:ext uri="{FF2B5EF4-FFF2-40B4-BE49-F238E27FC236}">
                    <a16:creationId xmlns:a16="http://schemas.microsoft.com/office/drawing/2014/main" id="{A8413869-4463-6DCE-591D-2448A781B3B6}"/>
                  </a:ext>
                </a:extLst>
              </p:cNvPr>
              <p:cNvPicPr/>
              <p:nvPr/>
            </p:nvPicPr>
            <p:blipFill>
              <a:blip r:embed="rId6"/>
              <a:stretch>
                <a:fillRect/>
              </a:stretch>
            </p:blipFill>
            <p:spPr>
              <a:xfrm>
                <a:off x="5398762" y="2385427"/>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5EBC03D2-F9F1-598E-BC1E-5283F80F8260}"/>
                  </a:ext>
                </a:extLst>
              </p14:cNvPr>
              <p14:cNvContentPartPr/>
              <p14:nvPr/>
            </p14:nvContentPartPr>
            <p14:xfrm>
              <a:off x="5434762" y="2457427"/>
              <a:ext cx="85320" cy="3960"/>
            </p14:xfrm>
          </p:contentPart>
        </mc:Choice>
        <mc:Fallback xmlns="">
          <p:pic>
            <p:nvPicPr>
              <p:cNvPr id="9" name="Ink 8">
                <a:extLst>
                  <a:ext uri="{FF2B5EF4-FFF2-40B4-BE49-F238E27FC236}">
                    <a16:creationId xmlns:a16="http://schemas.microsoft.com/office/drawing/2014/main" id="{5EBC03D2-F9F1-598E-BC1E-5283F80F8260}"/>
                  </a:ext>
                </a:extLst>
              </p:cNvPr>
              <p:cNvPicPr/>
              <p:nvPr/>
            </p:nvPicPr>
            <p:blipFill>
              <a:blip r:embed="rId11"/>
              <a:stretch>
                <a:fillRect/>
              </a:stretch>
            </p:blipFill>
            <p:spPr>
              <a:xfrm>
                <a:off x="5398762" y="2385427"/>
                <a:ext cx="15696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3C950231-4721-815C-1DDF-1F9B66DDF493}"/>
                  </a:ext>
                </a:extLst>
              </p14:cNvPr>
              <p14:cNvContentPartPr/>
              <p14:nvPr/>
            </p14:nvContentPartPr>
            <p14:xfrm>
              <a:off x="7355722" y="1302187"/>
              <a:ext cx="99720" cy="360"/>
            </p14:xfrm>
          </p:contentPart>
        </mc:Choice>
        <mc:Fallback xmlns="">
          <p:pic>
            <p:nvPicPr>
              <p:cNvPr id="10" name="Ink 9">
                <a:extLst>
                  <a:ext uri="{FF2B5EF4-FFF2-40B4-BE49-F238E27FC236}">
                    <a16:creationId xmlns:a16="http://schemas.microsoft.com/office/drawing/2014/main" id="{3C950231-4721-815C-1DDF-1F9B66DDF493}"/>
                  </a:ext>
                </a:extLst>
              </p:cNvPr>
              <p:cNvPicPr/>
              <p:nvPr/>
            </p:nvPicPr>
            <p:blipFill>
              <a:blip r:embed="rId13"/>
              <a:stretch>
                <a:fillRect/>
              </a:stretch>
            </p:blipFill>
            <p:spPr>
              <a:xfrm>
                <a:off x="7320082" y="1230547"/>
                <a:ext cx="1713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5BCF0629-D964-7EE8-60CB-1ED6FABB6511}"/>
                  </a:ext>
                </a:extLst>
              </p14:cNvPr>
              <p14:cNvContentPartPr/>
              <p14:nvPr/>
            </p14:nvContentPartPr>
            <p14:xfrm>
              <a:off x="699682" y="1535467"/>
              <a:ext cx="360" cy="360"/>
            </p14:xfrm>
          </p:contentPart>
        </mc:Choice>
        <mc:Fallback xmlns="">
          <p:pic>
            <p:nvPicPr>
              <p:cNvPr id="11" name="Ink 10">
                <a:extLst>
                  <a:ext uri="{FF2B5EF4-FFF2-40B4-BE49-F238E27FC236}">
                    <a16:creationId xmlns:a16="http://schemas.microsoft.com/office/drawing/2014/main" id="{5BCF0629-D964-7EE8-60CB-1ED6FABB6511}"/>
                  </a:ext>
                </a:extLst>
              </p:cNvPr>
              <p:cNvPicPr/>
              <p:nvPr/>
            </p:nvPicPr>
            <p:blipFill>
              <a:blip r:embed="rId6"/>
              <a:stretch>
                <a:fillRect/>
              </a:stretch>
            </p:blipFill>
            <p:spPr>
              <a:xfrm>
                <a:off x="664042" y="1463827"/>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3A79C6AD-EF88-34A2-DE23-D1668464FB97}"/>
                  </a:ext>
                </a:extLst>
              </p14:cNvPr>
              <p14:cNvContentPartPr/>
              <p14:nvPr/>
            </p14:nvContentPartPr>
            <p14:xfrm>
              <a:off x="709402" y="1535467"/>
              <a:ext cx="415080" cy="36720"/>
            </p14:xfrm>
          </p:contentPart>
        </mc:Choice>
        <mc:Fallback xmlns="">
          <p:pic>
            <p:nvPicPr>
              <p:cNvPr id="12" name="Ink 11">
                <a:extLst>
                  <a:ext uri="{FF2B5EF4-FFF2-40B4-BE49-F238E27FC236}">
                    <a16:creationId xmlns:a16="http://schemas.microsoft.com/office/drawing/2014/main" id="{3A79C6AD-EF88-34A2-DE23-D1668464FB97}"/>
                  </a:ext>
                </a:extLst>
              </p:cNvPr>
              <p:cNvPicPr/>
              <p:nvPr/>
            </p:nvPicPr>
            <p:blipFill>
              <a:blip r:embed="rId16"/>
              <a:stretch>
                <a:fillRect/>
              </a:stretch>
            </p:blipFill>
            <p:spPr>
              <a:xfrm>
                <a:off x="673402" y="1463827"/>
                <a:ext cx="4867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E1919B67-CEC7-3DF5-C0D0-2B8FED4A128D}"/>
                  </a:ext>
                </a:extLst>
              </p14:cNvPr>
              <p14:cNvContentPartPr/>
              <p14:nvPr/>
            </p14:nvContentPartPr>
            <p14:xfrm>
              <a:off x="735682" y="261787"/>
              <a:ext cx="496080" cy="360"/>
            </p14:xfrm>
          </p:contentPart>
        </mc:Choice>
        <mc:Fallback xmlns="">
          <p:pic>
            <p:nvPicPr>
              <p:cNvPr id="13" name="Ink 12">
                <a:extLst>
                  <a:ext uri="{FF2B5EF4-FFF2-40B4-BE49-F238E27FC236}">
                    <a16:creationId xmlns:a16="http://schemas.microsoft.com/office/drawing/2014/main" id="{E1919B67-CEC7-3DF5-C0D0-2B8FED4A128D}"/>
                  </a:ext>
                </a:extLst>
              </p:cNvPr>
              <p:cNvPicPr/>
              <p:nvPr/>
            </p:nvPicPr>
            <p:blipFill>
              <a:blip r:embed="rId18"/>
              <a:stretch>
                <a:fillRect/>
              </a:stretch>
            </p:blipFill>
            <p:spPr>
              <a:xfrm>
                <a:off x="699682" y="189787"/>
                <a:ext cx="567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B9266FA0-21C6-A605-C368-2F8EE59D7BC1}"/>
                  </a:ext>
                </a:extLst>
              </p14:cNvPr>
              <p14:cNvContentPartPr/>
              <p14:nvPr/>
            </p14:nvContentPartPr>
            <p14:xfrm>
              <a:off x="5103562" y="3845227"/>
              <a:ext cx="1616760" cy="79200"/>
            </p14:xfrm>
          </p:contentPart>
        </mc:Choice>
        <mc:Fallback xmlns="">
          <p:pic>
            <p:nvPicPr>
              <p:cNvPr id="14" name="Ink 13">
                <a:extLst>
                  <a:ext uri="{FF2B5EF4-FFF2-40B4-BE49-F238E27FC236}">
                    <a16:creationId xmlns:a16="http://schemas.microsoft.com/office/drawing/2014/main" id="{B9266FA0-21C6-A605-C368-2F8EE59D7BC1}"/>
                  </a:ext>
                </a:extLst>
              </p:cNvPr>
              <p:cNvPicPr/>
              <p:nvPr/>
            </p:nvPicPr>
            <p:blipFill>
              <a:blip r:embed="rId20"/>
              <a:stretch>
                <a:fillRect/>
              </a:stretch>
            </p:blipFill>
            <p:spPr>
              <a:xfrm>
                <a:off x="5067562" y="3773587"/>
                <a:ext cx="16884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36689F80-D403-382C-5AEF-F61580276622}"/>
                  </a:ext>
                </a:extLst>
              </p14:cNvPr>
              <p14:cNvContentPartPr/>
              <p14:nvPr/>
            </p14:nvContentPartPr>
            <p14:xfrm>
              <a:off x="1347322" y="4918747"/>
              <a:ext cx="360" cy="360"/>
            </p14:xfrm>
          </p:contentPart>
        </mc:Choice>
        <mc:Fallback xmlns="">
          <p:pic>
            <p:nvPicPr>
              <p:cNvPr id="15" name="Ink 14">
                <a:extLst>
                  <a:ext uri="{FF2B5EF4-FFF2-40B4-BE49-F238E27FC236}">
                    <a16:creationId xmlns:a16="http://schemas.microsoft.com/office/drawing/2014/main" id="{36689F80-D403-382C-5AEF-F61580276622}"/>
                  </a:ext>
                </a:extLst>
              </p:cNvPr>
              <p:cNvPicPr/>
              <p:nvPr/>
            </p:nvPicPr>
            <p:blipFill>
              <a:blip r:embed="rId22"/>
              <a:stretch>
                <a:fillRect/>
              </a:stretch>
            </p:blipFill>
            <p:spPr>
              <a:xfrm>
                <a:off x="1311682" y="4846747"/>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23F9384E-BBD0-54C3-83D9-F5538B55DB2E}"/>
                  </a:ext>
                </a:extLst>
              </p14:cNvPr>
              <p14:cNvContentPartPr/>
              <p14:nvPr/>
            </p14:nvContentPartPr>
            <p14:xfrm>
              <a:off x="1354162" y="4986787"/>
              <a:ext cx="360" cy="95040"/>
            </p14:xfrm>
          </p:contentPart>
        </mc:Choice>
        <mc:Fallback xmlns="">
          <p:pic>
            <p:nvPicPr>
              <p:cNvPr id="16" name="Ink 15">
                <a:extLst>
                  <a:ext uri="{FF2B5EF4-FFF2-40B4-BE49-F238E27FC236}">
                    <a16:creationId xmlns:a16="http://schemas.microsoft.com/office/drawing/2014/main" id="{23F9384E-BBD0-54C3-83D9-F5538B55DB2E}"/>
                  </a:ext>
                </a:extLst>
              </p:cNvPr>
              <p:cNvPicPr/>
              <p:nvPr/>
            </p:nvPicPr>
            <p:blipFill>
              <a:blip r:embed="rId24"/>
              <a:stretch>
                <a:fillRect/>
              </a:stretch>
            </p:blipFill>
            <p:spPr>
              <a:xfrm>
                <a:off x="1318522" y="4915147"/>
                <a:ext cx="7200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47ED386C-66EE-0D4A-AB52-DD31FF79A2E4}"/>
                  </a:ext>
                </a:extLst>
              </p14:cNvPr>
              <p14:cNvContentPartPr/>
              <p14:nvPr/>
            </p14:nvContentPartPr>
            <p14:xfrm>
              <a:off x="7997242" y="4882747"/>
              <a:ext cx="235800" cy="6840"/>
            </p14:xfrm>
          </p:contentPart>
        </mc:Choice>
        <mc:Fallback xmlns="">
          <p:pic>
            <p:nvPicPr>
              <p:cNvPr id="17" name="Ink 16">
                <a:extLst>
                  <a:ext uri="{FF2B5EF4-FFF2-40B4-BE49-F238E27FC236}">
                    <a16:creationId xmlns:a16="http://schemas.microsoft.com/office/drawing/2014/main" id="{47ED386C-66EE-0D4A-AB52-DD31FF79A2E4}"/>
                  </a:ext>
                </a:extLst>
              </p:cNvPr>
              <p:cNvPicPr/>
              <p:nvPr/>
            </p:nvPicPr>
            <p:blipFill>
              <a:blip r:embed="rId26"/>
              <a:stretch>
                <a:fillRect/>
              </a:stretch>
            </p:blipFill>
            <p:spPr>
              <a:xfrm>
                <a:off x="7961242" y="4810747"/>
                <a:ext cx="3074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98472297-0C3E-B0DB-04FB-1C07EDE86E86}"/>
                  </a:ext>
                </a:extLst>
              </p14:cNvPr>
              <p14:cNvContentPartPr/>
              <p14:nvPr/>
            </p14:nvContentPartPr>
            <p14:xfrm>
              <a:off x="7477762" y="2945947"/>
              <a:ext cx="115200" cy="360"/>
            </p14:xfrm>
          </p:contentPart>
        </mc:Choice>
        <mc:Fallback xmlns="">
          <p:pic>
            <p:nvPicPr>
              <p:cNvPr id="18" name="Ink 17">
                <a:extLst>
                  <a:ext uri="{FF2B5EF4-FFF2-40B4-BE49-F238E27FC236}">
                    <a16:creationId xmlns:a16="http://schemas.microsoft.com/office/drawing/2014/main" id="{98472297-0C3E-B0DB-04FB-1C07EDE86E86}"/>
                  </a:ext>
                </a:extLst>
              </p:cNvPr>
              <p:cNvPicPr/>
              <p:nvPr/>
            </p:nvPicPr>
            <p:blipFill>
              <a:blip r:embed="rId28"/>
              <a:stretch>
                <a:fillRect/>
              </a:stretch>
            </p:blipFill>
            <p:spPr>
              <a:xfrm>
                <a:off x="7441762" y="2873947"/>
                <a:ext cx="1868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BD2AA6D8-C78A-22BB-94BF-0D6AE74463C7}"/>
                  </a:ext>
                </a:extLst>
              </p14:cNvPr>
              <p14:cNvContentPartPr/>
              <p14:nvPr/>
            </p14:nvContentPartPr>
            <p14:xfrm>
              <a:off x="7954402" y="2969347"/>
              <a:ext cx="234360" cy="7560"/>
            </p14:xfrm>
          </p:contentPart>
        </mc:Choice>
        <mc:Fallback xmlns="">
          <p:pic>
            <p:nvPicPr>
              <p:cNvPr id="19" name="Ink 18">
                <a:extLst>
                  <a:ext uri="{FF2B5EF4-FFF2-40B4-BE49-F238E27FC236}">
                    <a16:creationId xmlns:a16="http://schemas.microsoft.com/office/drawing/2014/main" id="{BD2AA6D8-C78A-22BB-94BF-0D6AE74463C7}"/>
                  </a:ext>
                </a:extLst>
              </p:cNvPr>
              <p:cNvPicPr/>
              <p:nvPr/>
            </p:nvPicPr>
            <p:blipFill>
              <a:blip r:embed="rId30"/>
              <a:stretch>
                <a:fillRect/>
              </a:stretch>
            </p:blipFill>
            <p:spPr>
              <a:xfrm>
                <a:off x="7918762" y="2897347"/>
                <a:ext cx="30600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BC207497-0ABE-F163-9E31-979B539DEBB5}"/>
                  </a:ext>
                </a:extLst>
              </p14:cNvPr>
              <p14:cNvContentPartPr/>
              <p14:nvPr/>
            </p14:nvContentPartPr>
            <p14:xfrm>
              <a:off x="4160722" y="1312267"/>
              <a:ext cx="1849680" cy="140760"/>
            </p14:xfrm>
          </p:contentPart>
        </mc:Choice>
        <mc:Fallback xmlns="">
          <p:pic>
            <p:nvPicPr>
              <p:cNvPr id="20" name="Ink 19">
                <a:extLst>
                  <a:ext uri="{FF2B5EF4-FFF2-40B4-BE49-F238E27FC236}">
                    <a16:creationId xmlns:a16="http://schemas.microsoft.com/office/drawing/2014/main" id="{BC207497-0ABE-F163-9E31-979B539DEBB5}"/>
                  </a:ext>
                </a:extLst>
              </p:cNvPr>
              <p:cNvPicPr/>
              <p:nvPr/>
            </p:nvPicPr>
            <p:blipFill>
              <a:blip r:embed="rId32"/>
              <a:stretch>
                <a:fillRect/>
              </a:stretch>
            </p:blipFill>
            <p:spPr>
              <a:xfrm>
                <a:off x="4125082" y="1240627"/>
                <a:ext cx="192132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a:extLst>
                  <a:ext uri="{FF2B5EF4-FFF2-40B4-BE49-F238E27FC236}">
                    <a16:creationId xmlns:a16="http://schemas.microsoft.com/office/drawing/2014/main" id="{72F4CE22-9229-E3D1-4C00-6C49665640CB}"/>
                  </a:ext>
                </a:extLst>
              </p14:cNvPr>
              <p14:cNvContentPartPr/>
              <p14:nvPr/>
            </p14:nvContentPartPr>
            <p14:xfrm>
              <a:off x="1342642" y="2468947"/>
              <a:ext cx="160560" cy="25200"/>
            </p14:xfrm>
          </p:contentPart>
        </mc:Choice>
        <mc:Fallback xmlns="">
          <p:pic>
            <p:nvPicPr>
              <p:cNvPr id="21" name="Ink 20">
                <a:extLst>
                  <a:ext uri="{FF2B5EF4-FFF2-40B4-BE49-F238E27FC236}">
                    <a16:creationId xmlns:a16="http://schemas.microsoft.com/office/drawing/2014/main" id="{72F4CE22-9229-E3D1-4C00-6C49665640CB}"/>
                  </a:ext>
                </a:extLst>
              </p:cNvPr>
              <p:cNvPicPr/>
              <p:nvPr/>
            </p:nvPicPr>
            <p:blipFill>
              <a:blip r:embed="rId34"/>
              <a:stretch>
                <a:fillRect/>
              </a:stretch>
            </p:blipFill>
            <p:spPr>
              <a:xfrm>
                <a:off x="1306642" y="2396947"/>
                <a:ext cx="23220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Ink 21">
                <a:extLst>
                  <a:ext uri="{FF2B5EF4-FFF2-40B4-BE49-F238E27FC236}">
                    <a16:creationId xmlns:a16="http://schemas.microsoft.com/office/drawing/2014/main" id="{C4022FE0-99E3-7012-8E8E-67B6BED790C1}"/>
                  </a:ext>
                </a:extLst>
              </p14:cNvPr>
              <p14:cNvContentPartPr/>
              <p14:nvPr/>
            </p14:nvContentPartPr>
            <p14:xfrm>
              <a:off x="7608802" y="1589467"/>
              <a:ext cx="360" cy="360"/>
            </p14:xfrm>
          </p:contentPart>
        </mc:Choice>
        <mc:Fallback xmlns="">
          <p:pic>
            <p:nvPicPr>
              <p:cNvPr id="22" name="Ink 21">
                <a:extLst>
                  <a:ext uri="{FF2B5EF4-FFF2-40B4-BE49-F238E27FC236}">
                    <a16:creationId xmlns:a16="http://schemas.microsoft.com/office/drawing/2014/main" id="{C4022FE0-99E3-7012-8E8E-67B6BED790C1}"/>
                  </a:ext>
                </a:extLst>
              </p:cNvPr>
              <p:cNvPicPr/>
              <p:nvPr/>
            </p:nvPicPr>
            <p:blipFill>
              <a:blip r:embed="rId36"/>
              <a:stretch>
                <a:fillRect/>
              </a:stretch>
            </p:blipFill>
            <p:spPr>
              <a:xfrm>
                <a:off x="7572802" y="1517827"/>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id="{C3CA6446-D3C0-132C-CB65-804B79F06F62}"/>
                  </a:ext>
                </a:extLst>
              </p14:cNvPr>
              <p14:cNvContentPartPr/>
              <p14:nvPr/>
            </p14:nvContentPartPr>
            <p14:xfrm>
              <a:off x="7562722" y="1652467"/>
              <a:ext cx="105840" cy="360"/>
            </p14:xfrm>
          </p:contentPart>
        </mc:Choice>
        <mc:Fallback xmlns="">
          <p:pic>
            <p:nvPicPr>
              <p:cNvPr id="23" name="Ink 22">
                <a:extLst>
                  <a:ext uri="{FF2B5EF4-FFF2-40B4-BE49-F238E27FC236}">
                    <a16:creationId xmlns:a16="http://schemas.microsoft.com/office/drawing/2014/main" id="{C3CA6446-D3C0-132C-CB65-804B79F06F62}"/>
                  </a:ext>
                </a:extLst>
              </p:cNvPr>
              <p:cNvPicPr/>
              <p:nvPr/>
            </p:nvPicPr>
            <p:blipFill>
              <a:blip r:embed="rId38"/>
              <a:stretch>
                <a:fillRect/>
              </a:stretch>
            </p:blipFill>
            <p:spPr>
              <a:xfrm>
                <a:off x="7526722" y="1580467"/>
                <a:ext cx="177480" cy="144000"/>
              </a:xfrm>
              <a:prstGeom prst="rect">
                <a:avLst/>
              </a:prstGeom>
            </p:spPr>
          </p:pic>
        </mc:Fallback>
      </mc:AlternateContent>
      <p:sp>
        <p:nvSpPr>
          <p:cNvPr id="24" name="TextBox 23">
            <a:extLst>
              <a:ext uri="{FF2B5EF4-FFF2-40B4-BE49-F238E27FC236}">
                <a16:creationId xmlns:a16="http://schemas.microsoft.com/office/drawing/2014/main" id="{64391169-275B-4B71-5E72-222D3F5CF164}"/>
              </a:ext>
            </a:extLst>
          </p:cNvPr>
          <p:cNvSpPr txBox="1"/>
          <p:nvPr/>
        </p:nvSpPr>
        <p:spPr>
          <a:xfrm>
            <a:off x="8465994" y="1467801"/>
            <a:ext cx="3361818" cy="369332"/>
          </a:xfrm>
          <a:prstGeom prst="rect">
            <a:avLst/>
          </a:prstGeom>
          <a:noFill/>
        </p:spPr>
        <p:txBody>
          <a:bodyPr wrap="none" rtlCol="0">
            <a:spAutoFit/>
          </a:bodyPr>
          <a:lstStyle/>
          <a:p>
            <a:r>
              <a:rPr lang="en-JP" dirty="0"/>
              <a:t>GDPよりも輸出の成長率が高い</a:t>
            </a:r>
          </a:p>
        </p:txBody>
      </p:sp>
      <p:sp>
        <p:nvSpPr>
          <p:cNvPr id="25" name="TextBox 24">
            <a:extLst>
              <a:ext uri="{FF2B5EF4-FFF2-40B4-BE49-F238E27FC236}">
                <a16:creationId xmlns:a16="http://schemas.microsoft.com/office/drawing/2014/main" id="{142FCF6C-670E-06E8-150B-24E8D113DD18}"/>
              </a:ext>
            </a:extLst>
          </p:cNvPr>
          <p:cNvSpPr txBox="1"/>
          <p:nvPr/>
        </p:nvSpPr>
        <p:spPr>
          <a:xfrm>
            <a:off x="5043074" y="4286974"/>
            <a:ext cx="2262158" cy="646331"/>
          </a:xfrm>
          <a:prstGeom prst="rect">
            <a:avLst/>
          </a:prstGeom>
          <a:noFill/>
        </p:spPr>
        <p:txBody>
          <a:bodyPr wrap="none" rtlCol="0">
            <a:spAutoFit/>
          </a:bodyPr>
          <a:lstStyle/>
          <a:p>
            <a:r>
              <a:rPr lang="en-JP" dirty="0"/>
              <a:t>生産工程の国際分業</a:t>
            </a:r>
          </a:p>
          <a:p>
            <a:r>
              <a:rPr lang="en-JP" dirty="0"/>
              <a:t>例）iPhone</a:t>
            </a:r>
          </a:p>
        </p:txBody>
      </p:sp>
    </p:spTree>
    <p:extLst>
      <p:ext uri="{BB962C8B-B14F-4D97-AF65-F5344CB8AC3E}">
        <p14:creationId xmlns:p14="http://schemas.microsoft.com/office/powerpoint/2010/main" val="303453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EA9BAD-0CA0-E269-4B7B-A73B4C2E561E}"/>
              </a:ext>
            </a:extLst>
          </p:cNvPr>
          <p:cNvSpPr>
            <a:spLocks noGrp="1"/>
          </p:cNvSpPr>
          <p:nvPr>
            <p:ph type="title"/>
          </p:nvPr>
        </p:nvSpPr>
        <p:spPr/>
        <p:txBody>
          <a:bodyPr/>
          <a:lstStyle/>
          <a:p>
            <a:r>
              <a:rPr lang="en-JP" dirty="0"/>
              <a:t>2	</a:t>
            </a:r>
            <a:r>
              <a:rPr lang="zh-CN" altLang="en-US" dirty="0"/>
              <a:t>大卒賃金</a:t>
            </a:r>
            <a:r>
              <a:rPr lang="ja-JP" altLang="en-US"/>
              <a:t>プレミアム</a:t>
            </a:r>
            <a:r>
              <a:rPr lang="zh-CN" altLang="en-US" dirty="0"/>
              <a:t>上昇</a:t>
            </a:r>
            <a:endParaRPr lang="en-JP" dirty="0"/>
          </a:p>
        </p:txBody>
      </p:sp>
      <p:sp>
        <p:nvSpPr>
          <p:cNvPr id="4" name="Content Placeholder 3">
            <a:extLst>
              <a:ext uri="{FF2B5EF4-FFF2-40B4-BE49-F238E27FC236}">
                <a16:creationId xmlns:a16="http://schemas.microsoft.com/office/drawing/2014/main" id="{BC782711-F118-13EF-ADE6-C5880D5864DE}"/>
              </a:ext>
            </a:extLst>
          </p:cNvPr>
          <p:cNvSpPr>
            <a:spLocks noGrp="1"/>
          </p:cNvSpPr>
          <p:nvPr>
            <p:ph idx="1"/>
          </p:nvPr>
        </p:nvSpPr>
        <p:spPr/>
        <p:txBody>
          <a:bodyPr/>
          <a:lstStyle/>
          <a:p>
            <a:pPr marL="0" indent="0">
              <a:buNone/>
            </a:pPr>
            <a:r>
              <a:rPr lang="ja-JP" altLang="en-US" dirty="0"/>
              <a:t>アメリカにおいて，</a:t>
            </a:r>
            <a:r>
              <a:rPr lang="zh-CN" altLang="en-US" dirty="0">
                <a:solidFill>
                  <a:srgbClr val="0432FF"/>
                </a:solidFill>
              </a:rPr>
              <a:t>大卒賃金</a:t>
            </a:r>
            <a:r>
              <a:rPr lang="ja-JP" altLang="en-US" dirty="0">
                <a:solidFill>
                  <a:srgbClr val="0432FF"/>
                </a:solidFill>
              </a:rPr>
              <a:t>プレミアム</a:t>
            </a:r>
            <a:r>
              <a:rPr lang="ja-JP" altLang="en-US" dirty="0"/>
              <a:t>が</a:t>
            </a:r>
            <a:r>
              <a:rPr lang="en-US" altLang="ja-JP" dirty="0"/>
              <a:t>1980</a:t>
            </a:r>
            <a:r>
              <a:rPr lang="zh-CN" altLang="en-US" dirty="0"/>
              <a:t>年頃</a:t>
            </a:r>
            <a:r>
              <a:rPr lang="ja-JP" altLang="en-US" dirty="0"/>
              <a:t>から</a:t>
            </a:r>
            <a:r>
              <a:rPr lang="zh-CN" altLang="en-US" dirty="0"/>
              <a:t>急激</a:t>
            </a:r>
            <a:r>
              <a:rPr lang="ja-JP" altLang="en-US" dirty="0"/>
              <a:t>に</a:t>
            </a:r>
            <a:r>
              <a:rPr lang="zh-CN" altLang="en-US" dirty="0"/>
              <a:t>上昇</a:t>
            </a:r>
            <a:r>
              <a:rPr lang="ja-JP" altLang="en-US" dirty="0"/>
              <a:t>。</a:t>
            </a:r>
            <a:endParaRPr lang="en-US" altLang="ja-JP" dirty="0"/>
          </a:p>
          <a:p>
            <a:pPr marL="0" indent="0">
              <a:buNone/>
            </a:pPr>
            <a:endParaRPr lang="en-US" altLang="zh-CN" dirty="0"/>
          </a:p>
          <a:p>
            <a:pPr marL="0" indent="0">
              <a:buNone/>
            </a:pPr>
            <a:r>
              <a:rPr lang="en-US" altLang="zh-CN" dirty="0"/>
              <a:t>[</a:t>
            </a:r>
            <a:r>
              <a:rPr lang="zh-CN" altLang="en-US" dirty="0"/>
              <a:t>仮説１</a:t>
            </a:r>
            <a:r>
              <a:rPr lang="en-US" altLang="zh-CN" dirty="0"/>
              <a:t>]</a:t>
            </a:r>
          </a:p>
          <a:p>
            <a:pPr marL="0" indent="0">
              <a:buNone/>
            </a:pPr>
            <a:r>
              <a:rPr lang="ja-JP" altLang="en-US" dirty="0">
                <a:highlight>
                  <a:srgbClr val="FFFF00"/>
                </a:highlight>
              </a:rPr>
              <a:t>コンピューターと</a:t>
            </a:r>
            <a:r>
              <a:rPr lang="zh-CN" altLang="en-US" dirty="0">
                <a:highlight>
                  <a:srgbClr val="FFFF00"/>
                </a:highlight>
              </a:rPr>
              <a:t>関連技術</a:t>
            </a:r>
            <a:r>
              <a:rPr lang="ja-JP" altLang="en-US" dirty="0">
                <a:highlight>
                  <a:srgbClr val="FFFF00"/>
                </a:highlight>
              </a:rPr>
              <a:t>の</a:t>
            </a:r>
            <a:r>
              <a:rPr lang="zh-CN" altLang="en-US" dirty="0">
                <a:highlight>
                  <a:srgbClr val="FFFF00"/>
                </a:highlight>
              </a:rPr>
              <a:t>出現</a:t>
            </a:r>
            <a:r>
              <a:rPr lang="ja-JP" altLang="en-US" dirty="0"/>
              <a:t>により，</a:t>
            </a:r>
            <a:r>
              <a:rPr lang="zh-CN" altLang="en-US" dirty="0"/>
              <a:t>企業</a:t>
            </a:r>
            <a:r>
              <a:rPr lang="ja-JP" altLang="en-US" dirty="0"/>
              <a:t>が</a:t>
            </a:r>
            <a:r>
              <a:rPr lang="zh-CN" altLang="en-US" dirty="0"/>
              <a:t>大卒労働者</a:t>
            </a:r>
            <a:r>
              <a:rPr lang="ja-JP" altLang="en-US" dirty="0"/>
              <a:t>に</a:t>
            </a:r>
            <a:r>
              <a:rPr lang="zh-CN" altLang="en-US" dirty="0"/>
              <a:t>有利</a:t>
            </a:r>
            <a:r>
              <a:rPr lang="ja-JP" altLang="en-US" dirty="0"/>
              <a:t>な</a:t>
            </a:r>
            <a:r>
              <a:rPr lang="zh-CN" altLang="en-US" dirty="0"/>
              <a:t>生産技術</a:t>
            </a:r>
            <a:r>
              <a:rPr lang="ja-JP" altLang="en-US" dirty="0"/>
              <a:t>へと</a:t>
            </a:r>
            <a:r>
              <a:rPr lang="zh-CN" altLang="en-US" dirty="0"/>
              <a:t>転換</a:t>
            </a:r>
            <a:r>
              <a:rPr lang="ja-JP" altLang="en-US" dirty="0"/>
              <a:t>するようになったため。</a:t>
            </a:r>
            <a:endParaRPr lang="en-US" altLang="ja-JP" dirty="0"/>
          </a:p>
          <a:p>
            <a:pPr marL="0" indent="0">
              <a:buNone/>
            </a:pPr>
            <a:endParaRPr lang="en-US" altLang="ja-JP" dirty="0"/>
          </a:p>
          <a:p>
            <a:pPr marL="0" indent="0">
              <a:buNone/>
            </a:pPr>
            <a:r>
              <a:rPr lang="en-US" altLang="ja-JP" dirty="0"/>
              <a:t>[</a:t>
            </a:r>
            <a:r>
              <a:rPr lang="zh-CN" altLang="en-US" dirty="0"/>
              <a:t>仮説２</a:t>
            </a:r>
            <a:r>
              <a:rPr lang="en-US" altLang="zh-CN" dirty="0"/>
              <a:t>]</a:t>
            </a:r>
          </a:p>
          <a:p>
            <a:pPr marL="0" indent="0">
              <a:buNone/>
            </a:pPr>
            <a:r>
              <a:rPr lang="zh-CN" altLang="en-US" dirty="0">
                <a:highlight>
                  <a:srgbClr val="FFFF00"/>
                </a:highlight>
              </a:rPr>
              <a:t>低賃金国</a:t>
            </a:r>
            <a:r>
              <a:rPr lang="ja-JP" altLang="en-US" dirty="0">
                <a:highlight>
                  <a:srgbClr val="FFFF00"/>
                </a:highlight>
              </a:rPr>
              <a:t>からの</a:t>
            </a:r>
            <a:r>
              <a:rPr lang="zh-CN" altLang="en-US" dirty="0">
                <a:highlight>
                  <a:srgbClr val="FFFF00"/>
                </a:highlight>
              </a:rPr>
              <a:t>輸入競争</a:t>
            </a:r>
            <a:r>
              <a:rPr lang="ja-JP" altLang="en-US" dirty="0"/>
              <a:t>の</a:t>
            </a:r>
            <a:r>
              <a:rPr lang="zh-CN" altLang="en-US" dirty="0"/>
              <a:t>増加</a:t>
            </a:r>
            <a:r>
              <a:rPr lang="ja-JP" altLang="en-US" dirty="0"/>
              <a:t>により，</a:t>
            </a:r>
            <a:r>
              <a:rPr lang="zh-CN" altLang="en-US" dirty="0"/>
              <a:t>資源</a:t>
            </a:r>
            <a:r>
              <a:rPr lang="ja-JP" altLang="en-US" dirty="0"/>
              <a:t>が</a:t>
            </a:r>
            <a:r>
              <a:rPr lang="zh-CN" altLang="en-US" dirty="0"/>
              <a:t>大卒労働</a:t>
            </a:r>
            <a:r>
              <a:rPr lang="ja-JP" altLang="en-US" dirty="0"/>
              <a:t>を</a:t>
            </a:r>
            <a:r>
              <a:rPr lang="zh-CN" altLang="en-US" dirty="0"/>
              <a:t>比較的集約的</a:t>
            </a:r>
            <a:r>
              <a:rPr lang="ja-JP" altLang="en-US" dirty="0"/>
              <a:t>に</a:t>
            </a:r>
            <a:r>
              <a:rPr lang="zh-CN" altLang="en-US" dirty="0"/>
              <a:t>使用</a:t>
            </a:r>
            <a:r>
              <a:rPr lang="ja-JP" altLang="en-US" dirty="0"/>
              <a:t>する</a:t>
            </a:r>
            <a:r>
              <a:rPr lang="zh-CN" altLang="en-US" dirty="0"/>
              <a:t>産業</a:t>
            </a:r>
            <a:r>
              <a:rPr lang="ja-JP" altLang="en-US" dirty="0"/>
              <a:t>へとシフトしたため。</a:t>
            </a:r>
            <a:endParaRPr lang="en-JP" dirty="0"/>
          </a:p>
        </p:txBody>
      </p:sp>
      <p:sp>
        <p:nvSpPr>
          <p:cNvPr id="2" name="Slide Number Placeholder 1">
            <a:extLst>
              <a:ext uri="{FF2B5EF4-FFF2-40B4-BE49-F238E27FC236}">
                <a16:creationId xmlns:a16="http://schemas.microsoft.com/office/drawing/2014/main" id="{13CADD0E-0BF8-6922-7FD6-4DA7F601F869}"/>
              </a:ext>
            </a:extLst>
          </p:cNvPr>
          <p:cNvSpPr>
            <a:spLocks noGrp="1"/>
          </p:cNvSpPr>
          <p:nvPr>
            <p:ph type="sldNum" sz="quarter" idx="12"/>
          </p:nvPr>
        </p:nvSpPr>
        <p:spPr/>
        <p:txBody>
          <a:bodyPr/>
          <a:lstStyle/>
          <a:p>
            <a:fld id="{A0B73B5B-4D98-3640-AE9D-0B488B8E4F8B}" type="slidenum">
              <a:rPr lang="en-JP" smtClean="0"/>
              <a:t>7</a:t>
            </a:fld>
            <a:endParaRPr lang="en-JP"/>
          </a:p>
        </p:txBody>
      </p:sp>
    </p:spTree>
    <p:extLst>
      <p:ext uri="{BB962C8B-B14F-4D97-AF65-F5344CB8AC3E}">
        <p14:creationId xmlns:p14="http://schemas.microsoft.com/office/powerpoint/2010/main" val="240281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344D-A493-A6EF-CD9E-C1CD93CDC21B}"/>
              </a:ext>
            </a:extLst>
          </p:cNvPr>
          <p:cNvSpPr>
            <a:spLocks noGrp="1"/>
          </p:cNvSpPr>
          <p:nvPr>
            <p:ph type="title"/>
          </p:nvPr>
        </p:nvSpPr>
        <p:spPr/>
        <p:txBody>
          <a:bodyPr>
            <a:normAutofit/>
          </a:bodyPr>
          <a:lstStyle/>
          <a:p>
            <a:r>
              <a:rPr lang="zh-CN" altLang="en-US" dirty="0"/>
              <a:t>大卒賃金</a:t>
            </a:r>
            <a:r>
              <a:rPr lang="ja-JP" altLang="en-US"/>
              <a:t>プレミアム</a:t>
            </a:r>
            <a:endParaRPr lang="en-JP"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326846-6710-982B-6A96-99D75C7EF42C}"/>
                  </a:ext>
                </a:extLst>
              </p:cNvPr>
              <p:cNvSpPr>
                <a:spLocks noGrp="1"/>
              </p:cNvSpPr>
              <p:nvPr>
                <p:ph idx="1"/>
              </p:nvPr>
            </p:nvSpPr>
            <p:spPr/>
            <p:txBody>
              <a:bodyPr>
                <a:normAutofit/>
              </a:bodyPr>
              <a:lstStyle/>
              <a:p>
                <a:pPr marL="0" indent="0">
                  <a:buNone/>
                </a:pPr>
                <a:r>
                  <a:rPr lang="ja-JP" sz="2400" b="1" u="sng" dirty="0">
                    <a:effectLst/>
                    <a:cs typeface="MS Mincho" panose="02020609040205080304" pitchFamily="49" charset="-128"/>
                  </a:rPr>
                  <a:t>大卒賃金プレミアム</a:t>
                </a:r>
                <a:endParaRPr lang="en-US" altLang="ja-JP" sz="2400" b="1" u="sng" dirty="0">
                  <a:cs typeface="MS Mincho" panose="02020609040205080304" pitchFamily="49" charset="-128"/>
                </a:endParaRPr>
              </a:p>
              <a:p>
                <a:pPr marL="0" indent="0">
                  <a:buNone/>
                </a:pPr>
                <a:r>
                  <a:rPr lang="ja-JP" sz="2400" dirty="0">
                    <a:solidFill>
                      <a:srgbClr val="00B050"/>
                    </a:solidFill>
                    <a:effectLst/>
                    <a:cs typeface="MS Mincho" panose="02020609040205080304" pitchFamily="49" charset="-128"/>
                  </a:rPr>
                  <a:t>高卒労働者</a:t>
                </a:r>
                <a:r>
                  <a:rPr lang="ja-JP" sz="2400" dirty="0">
                    <a:effectLst/>
                    <a:cs typeface="MS Mincho" panose="02020609040205080304" pitchFamily="49" charset="-128"/>
                  </a:rPr>
                  <a:t>に比べて</a:t>
                </a:r>
                <a:r>
                  <a:rPr lang="ja-JP" sz="2400" dirty="0">
                    <a:solidFill>
                      <a:srgbClr val="0432FF"/>
                    </a:solidFill>
                    <a:effectLst/>
                    <a:cs typeface="MS Mincho" panose="02020609040205080304" pitchFamily="49" charset="-128"/>
                  </a:rPr>
                  <a:t>大卒労働者</a:t>
                </a:r>
                <a:r>
                  <a:rPr lang="ja-JP" sz="2400" dirty="0">
                    <a:effectLst/>
                    <a:cs typeface="MS Mincho" panose="02020609040205080304" pitchFamily="49" charset="-128"/>
                  </a:rPr>
                  <a:t>がより多く得ている賃金のこと。</a:t>
                </a:r>
                <a:endParaRPr lang="en-US" altLang="ja-JP" sz="2400" dirty="0">
                  <a:effectLst/>
                  <a:cs typeface="MS Mincho" panose="02020609040205080304" pitchFamily="49" charset="-128"/>
                </a:endParaRPr>
              </a:p>
              <a:p>
                <a:pPr marL="0" indent="0">
                  <a:buNone/>
                </a:pPr>
                <a:r>
                  <a:rPr lang="ja-JP" sz="2400" dirty="0">
                    <a:effectLst/>
                    <a:cs typeface="MS Mincho" panose="02020609040205080304" pitchFamily="49" charset="-128"/>
                  </a:rPr>
                  <a:t>大卒賃金プレミアムの一つの定義</a:t>
                </a:r>
                <a:r>
                  <a:rPr lang="en-US" altLang="ja-JP" sz="2400" dirty="0">
                    <a:cs typeface="MS Mincho" panose="02020609040205080304" pitchFamily="49" charset="-128"/>
                  </a:rPr>
                  <a:t>:</a:t>
                </a:r>
                <a:endParaRPr lang="en-JP" sz="2400" dirty="0">
                  <a:effectLst/>
                </a:endParaRPr>
              </a:p>
              <a:p>
                <a:pPr marL="0" indent="0">
                  <a:buNone/>
                </a:pPr>
                <a:r>
                  <a:rPr lang="en-US" sz="2400" dirty="0">
                    <a:effectLst/>
                    <a:cs typeface="MS Mincho" panose="02020609040205080304" pitchFamily="49" charset="-128"/>
                  </a:rPr>
                  <a:t> </a:t>
                </a:r>
                <a:endParaRPr lang="en-JP" sz="2400" dirty="0">
                  <a:effectLst/>
                </a:endParaRPr>
              </a:p>
              <a:p>
                <a:pPr marL="0" indent="0">
                  <a:buNone/>
                </a:pPr>
                <a14:m>
                  <m:oMathPara xmlns:m="http://schemas.openxmlformats.org/officeDocument/2006/math">
                    <m:oMathParaPr>
                      <m:jc m:val="centerGroup"/>
                    </m:oMathParaPr>
                    <m:oMath xmlns:m="http://schemas.openxmlformats.org/officeDocument/2006/math">
                      <m:f>
                        <m:fPr>
                          <m:ctrlPr>
                            <a:rPr lang="en-JP" sz="2400" i="1">
                              <a:effectLst/>
                              <a:latin typeface="Cambria Math" panose="02040503050406030204" pitchFamily="18" charset="0"/>
                              <a:ea typeface="MS Mincho" panose="02020609040205080304" pitchFamily="49" charset="-128"/>
                              <a:cs typeface="MS Mincho" panose="02020609040205080304" pitchFamily="49" charset="-128"/>
                            </a:rPr>
                          </m:ctrlPr>
                        </m:fPr>
                        <m:num>
                          <m:r>
                            <a:rPr lang="ja-JP" sz="2400" smtClean="0">
                              <a:solidFill>
                                <a:srgbClr val="0432FF"/>
                              </a:solidFill>
                              <a:effectLst/>
                              <a:latin typeface="Cambria Math" panose="02040503050406030204" pitchFamily="18" charset="0"/>
                              <a:ea typeface="MS Mincho" panose="02020609040205080304" pitchFamily="49" charset="-128"/>
                              <a:cs typeface="MS Mincho" panose="02020609040205080304" pitchFamily="49" charset="-128"/>
                            </a:rPr>
                            <m:t>大卒賃金</m:t>
                          </m:r>
                          <m:r>
                            <a:rPr lang="en-US" sz="2400" i="1">
                              <a:effectLst/>
                              <a:latin typeface="Cambria Math" panose="02040503050406030204" pitchFamily="18" charset="0"/>
                              <a:ea typeface="MS Mincho" panose="02020609040205080304" pitchFamily="49" charset="-128"/>
                              <a:cs typeface="MS Mincho" panose="02020609040205080304" pitchFamily="49" charset="-128"/>
                            </a:rPr>
                            <m:t>−</m:t>
                          </m:r>
                          <m:r>
                            <a:rPr lang="ja-JP" sz="2400" smtClean="0">
                              <a:solidFill>
                                <a:srgbClr val="00B050"/>
                              </a:solidFill>
                              <a:effectLst/>
                              <a:latin typeface="Cambria Math" panose="02040503050406030204" pitchFamily="18" charset="0"/>
                              <a:ea typeface="MS Mincho" panose="02020609040205080304" pitchFamily="49" charset="-128"/>
                              <a:cs typeface="MS Mincho" panose="02020609040205080304" pitchFamily="49" charset="-128"/>
                            </a:rPr>
                            <m:t>高卒賃金</m:t>
                          </m:r>
                        </m:num>
                        <m:den>
                          <m:r>
                            <a:rPr lang="ja-JP" sz="2400" smtClean="0">
                              <a:solidFill>
                                <a:srgbClr val="00B050"/>
                              </a:solidFill>
                              <a:effectLst/>
                              <a:latin typeface="Cambria Math" panose="02040503050406030204" pitchFamily="18" charset="0"/>
                              <a:ea typeface="MS Mincho" panose="02020609040205080304" pitchFamily="49" charset="-128"/>
                              <a:cs typeface="MS Mincho" panose="02020609040205080304" pitchFamily="49" charset="-128"/>
                            </a:rPr>
                            <m:t>高卒賃金</m:t>
                          </m:r>
                        </m:den>
                      </m:f>
                    </m:oMath>
                  </m:oMathPara>
                </a14:m>
                <a:endParaRPr lang="en-JP" sz="2400" dirty="0">
                  <a:effectLst/>
                </a:endParaRPr>
              </a:p>
              <a:p>
                <a:pPr marL="0" indent="0">
                  <a:buNone/>
                </a:pPr>
                <a:r>
                  <a:rPr lang="en-US" sz="2400" dirty="0">
                    <a:effectLst/>
                    <a:cs typeface="MS Mincho" panose="02020609040205080304" pitchFamily="49" charset="-128"/>
                  </a:rPr>
                  <a:t> </a:t>
                </a:r>
                <a:endParaRPr lang="en-US" altLang="ja-JP" sz="2400" dirty="0">
                  <a:effectLst/>
                  <a:cs typeface="MS Mincho" panose="02020609040205080304" pitchFamily="49" charset="-128"/>
                </a:endParaRPr>
              </a:p>
              <a:p>
                <a:pPr marL="0" indent="0">
                  <a:buNone/>
                </a:pPr>
                <a:r>
                  <a:rPr lang="ja-JP" sz="2400" dirty="0">
                    <a:effectLst/>
                    <a:cs typeface="MS Mincho" panose="02020609040205080304" pitchFamily="49" charset="-128"/>
                  </a:rPr>
                  <a:t>アメリカでは</a:t>
                </a:r>
                <a:r>
                  <a:rPr lang="ja-JP" altLang="en-US" sz="2400" dirty="0">
                    <a:effectLst/>
                    <a:cs typeface="MS Mincho" panose="02020609040205080304" pitchFamily="49" charset="-128"/>
                  </a:rPr>
                  <a:t>，</a:t>
                </a:r>
                <a:r>
                  <a:rPr lang="ja-JP" sz="2400" dirty="0">
                    <a:effectLst/>
                    <a:cs typeface="MS Mincho" panose="02020609040205080304" pitchFamily="49" charset="-128"/>
                  </a:rPr>
                  <a:t>この大卒賃金プレミアムは</a:t>
                </a:r>
                <a:r>
                  <a:rPr lang="en-US" sz="2400" dirty="0">
                    <a:effectLst/>
                    <a:highlight>
                      <a:srgbClr val="FFFF00"/>
                    </a:highlight>
                    <a:cs typeface="MS Mincho" panose="02020609040205080304" pitchFamily="49" charset="-128"/>
                  </a:rPr>
                  <a:t>1979</a:t>
                </a:r>
                <a:r>
                  <a:rPr lang="ja-JP" sz="2400" dirty="0">
                    <a:effectLst/>
                    <a:highlight>
                      <a:srgbClr val="FFFF00"/>
                    </a:highlight>
                    <a:cs typeface="MS Mincho" panose="02020609040205080304" pitchFamily="49" charset="-128"/>
                  </a:rPr>
                  <a:t>年に</a:t>
                </a:r>
                <a:r>
                  <a:rPr lang="en-US" sz="2400" dirty="0">
                    <a:effectLst/>
                    <a:highlight>
                      <a:srgbClr val="FFFF00"/>
                    </a:highlight>
                    <a:cs typeface="MS Mincho" panose="02020609040205080304" pitchFamily="49" charset="-128"/>
                  </a:rPr>
                  <a:t>48%</a:t>
                </a:r>
                <a:r>
                  <a:rPr lang="ja-JP" sz="2400" dirty="0">
                    <a:effectLst/>
                    <a:cs typeface="MS Mincho" panose="02020609040205080304" pitchFamily="49" charset="-128"/>
                  </a:rPr>
                  <a:t>であったが</a:t>
                </a:r>
                <a:r>
                  <a:rPr lang="ja-JP" altLang="en-US" sz="2400" dirty="0">
                    <a:effectLst/>
                    <a:cs typeface="MS Mincho" panose="02020609040205080304" pitchFamily="49" charset="-128"/>
                  </a:rPr>
                  <a:t>，</a:t>
                </a:r>
                <a:r>
                  <a:rPr lang="en-US" sz="2400" dirty="0">
                    <a:effectLst/>
                    <a:cs typeface="MS Mincho" panose="02020609040205080304" pitchFamily="49" charset="-128"/>
                  </a:rPr>
                  <a:t>1980</a:t>
                </a:r>
                <a:r>
                  <a:rPr lang="ja-JP" sz="2400" dirty="0">
                    <a:effectLst/>
                    <a:cs typeface="MS Mincho" panose="02020609040205080304" pitchFamily="49" charset="-128"/>
                  </a:rPr>
                  <a:t>年頃から上昇し</a:t>
                </a:r>
                <a:r>
                  <a:rPr lang="ja-JP" altLang="en-US" sz="2400" dirty="0">
                    <a:effectLst/>
                    <a:cs typeface="MS Mincho" panose="02020609040205080304" pitchFamily="49" charset="-128"/>
                  </a:rPr>
                  <a:t>，</a:t>
                </a:r>
                <a:r>
                  <a:rPr lang="en-US" sz="2400" dirty="0">
                    <a:effectLst/>
                    <a:highlight>
                      <a:srgbClr val="FFFF00"/>
                    </a:highlight>
                    <a:cs typeface="MS Mincho" panose="02020609040205080304" pitchFamily="49" charset="-128"/>
                  </a:rPr>
                  <a:t>2012</a:t>
                </a:r>
                <a:r>
                  <a:rPr lang="ja-JP" sz="2400" dirty="0">
                    <a:effectLst/>
                    <a:highlight>
                      <a:srgbClr val="FFFF00"/>
                    </a:highlight>
                    <a:cs typeface="MS Mincho" panose="02020609040205080304" pitchFamily="49" charset="-128"/>
                  </a:rPr>
                  <a:t>年には</a:t>
                </a:r>
                <a:r>
                  <a:rPr lang="en-US" sz="2400" dirty="0">
                    <a:effectLst/>
                    <a:highlight>
                      <a:srgbClr val="FFFF00"/>
                    </a:highlight>
                    <a:cs typeface="MS Mincho" panose="02020609040205080304" pitchFamily="49" charset="-128"/>
                  </a:rPr>
                  <a:t>96%</a:t>
                </a:r>
                <a:r>
                  <a:rPr lang="ja-JP" sz="2400" dirty="0">
                    <a:effectLst/>
                    <a:cs typeface="MS Mincho" panose="02020609040205080304" pitchFamily="49" charset="-128"/>
                  </a:rPr>
                  <a:t>に達している。</a:t>
                </a:r>
                <a:endParaRPr lang="en-JP" sz="2400" dirty="0">
                  <a:effectLst/>
                </a:endParaRPr>
              </a:p>
            </p:txBody>
          </p:sp>
        </mc:Choice>
        <mc:Fallback xmlns="">
          <p:sp>
            <p:nvSpPr>
              <p:cNvPr id="3" name="Content Placeholder 2">
                <a:extLst>
                  <a:ext uri="{FF2B5EF4-FFF2-40B4-BE49-F238E27FC236}">
                    <a16:creationId xmlns:a16="http://schemas.microsoft.com/office/drawing/2014/main" id="{C4326846-6710-982B-6A96-99D75C7EF42C}"/>
                  </a:ext>
                </a:extLst>
              </p:cNvPr>
              <p:cNvSpPr>
                <a:spLocks noGrp="1" noRot="1" noChangeAspect="1" noMove="1" noResize="1" noEditPoints="1" noAdjustHandles="1" noChangeArrowheads="1" noChangeShapeType="1" noTextEdit="1"/>
              </p:cNvSpPr>
              <p:nvPr>
                <p:ph idx="1"/>
              </p:nvPr>
            </p:nvSpPr>
            <p:spPr>
              <a:blipFill>
                <a:blip r:embed="rId2"/>
                <a:stretch>
                  <a:fillRect l="-965" t="-2035"/>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E29BD43D-03F2-64A5-307E-4156453A637E}"/>
              </a:ext>
            </a:extLst>
          </p:cNvPr>
          <p:cNvSpPr>
            <a:spLocks noGrp="1"/>
          </p:cNvSpPr>
          <p:nvPr>
            <p:ph type="sldNum" sz="quarter" idx="12"/>
          </p:nvPr>
        </p:nvSpPr>
        <p:spPr/>
        <p:txBody>
          <a:bodyPr/>
          <a:lstStyle/>
          <a:p>
            <a:fld id="{A0B73B5B-4D98-3640-AE9D-0B488B8E4F8B}" type="slidenum">
              <a:rPr lang="en-JP" smtClean="0"/>
              <a:t>8</a:t>
            </a:fld>
            <a:endParaRPr lang="en-JP"/>
          </a:p>
        </p:txBody>
      </p:sp>
    </p:spTree>
    <p:extLst>
      <p:ext uri="{BB962C8B-B14F-4D97-AF65-F5344CB8AC3E}">
        <p14:creationId xmlns:p14="http://schemas.microsoft.com/office/powerpoint/2010/main" val="280896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2734-3E83-1FCC-D69F-E61E205016A7}"/>
              </a:ext>
            </a:extLst>
          </p:cNvPr>
          <p:cNvSpPr>
            <a:spLocks noGrp="1"/>
          </p:cNvSpPr>
          <p:nvPr>
            <p:ph type="title"/>
          </p:nvPr>
        </p:nvSpPr>
        <p:spPr/>
        <p:txBody>
          <a:bodyPr/>
          <a:lstStyle/>
          <a:p>
            <a:r>
              <a:rPr lang="en-JP" dirty="0"/>
              <a:t>国際貿易原因説 [仮説2]</a:t>
            </a:r>
          </a:p>
        </p:txBody>
      </p:sp>
      <p:sp>
        <p:nvSpPr>
          <p:cNvPr id="3" name="Content Placeholder 2">
            <a:extLst>
              <a:ext uri="{FF2B5EF4-FFF2-40B4-BE49-F238E27FC236}">
                <a16:creationId xmlns:a16="http://schemas.microsoft.com/office/drawing/2014/main" id="{D0D40A8E-8872-CD8D-5FB3-FBF073E53012}"/>
              </a:ext>
            </a:extLst>
          </p:cNvPr>
          <p:cNvSpPr>
            <a:spLocks noGrp="1"/>
          </p:cNvSpPr>
          <p:nvPr>
            <p:ph idx="1"/>
          </p:nvPr>
        </p:nvSpPr>
        <p:spPr/>
        <p:txBody>
          <a:bodyPr>
            <a:normAutofit/>
          </a:bodyPr>
          <a:lstStyle/>
          <a:p>
            <a:pPr marL="0" indent="0">
              <a:buNone/>
            </a:pPr>
            <a:r>
              <a:rPr lang="ja-JP" altLang="en-US" b="1" dirty="0"/>
              <a:t>ヘクシャー＝オーリン・モデル</a:t>
            </a:r>
            <a:endParaRPr lang="en-US" altLang="ja-JP" b="1" dirty="0"/>
          </a:p>
          <a:p>
            <a:pPr marL="457200" lvl="1" indent="0">
              <a:buNone/>
            </a:pPr>
            <a:r>
              <a:rPr lang="zh-CN" altLang="en-US" dirty="0">
                <a:highlight>
                  <a:srgbClr val="FFFF00"/>
                </a:highlight>
              </a:rPr>
              <a:t>大卒労働</a:t>
            </a:r>
            <a:r>
              <a:rPr lang="zh-CN" altLang="en-US" dirty="0"/>
              <a:t>豊富国</a:t>
            </a:r>
            <a:r>
              <a:rPr lang="ja-JP" altLang="en-US" dirty="0"/>
              <a:t>であるアメリカは，</a:t>
            </a:r>
            <a:r>
              <a:rPr lang="zh-CN" altLang="en-US" dirty="0">
                <a:highlight>
                  <a:srgbClr val="FFFF00"/>
                </a:highlight>
              </a:rPr>
              <a:t>大卒労働</a:t>
            </a:r>
            <a:r>
              <a:rPr lang="zh-CN" altLang="en-US" dirty="0"/>
              <a:t>集約的</a:t>
            </a:r>
            <a:r>
              <a:rPr lang="ja-JP" altLang="en-US" dirty="0"/>
              <a:t>な</a:t>
            </a:r>
            <a:r>
              <a:rPr lang="zh-CN" altLang="en-US" dirty="0"/>
              <a:t>財</a:t>
            </a:r>
            <a:r>
              <a:rPr lang="ja-JP" altLang="en-US" dirty="0"/>
              <a:t>を</a:t>
            </a:r>
            <a:r>
              <a:rPr lang="zh-CN" altLang="en-US" dirty="0"/>
              <a:t>輸出</a:t>
            </a:r>
            <a:r>
              <a:rPr lang="ja-JP" altLang="en-US" dirty="0"/>
              <a:t>する。</a:t>
            </a:r>
            <a:endParaRPr lang="en-US" altLang="ja-JP" dirty="0"/>
          </a:p>
          <a:p>
            <a:pPr marL="457200" lvl="1" indent="0">
              <a:buNone/>
            </a:pPr>
            <a:endParaRPr lang="en-US" altLang="ja-JP" dirty="0"/>
          </a:p>
          <a:p>
            <a:pPr marL="0" indent="0">
              <a:buNone/>
            </a:pPr>
            <a:r>
              <a:rPr lang="ja-JP" altLang="en-US" dirty="0"/>
              <a:t>　　　　　　　　　　　　　↓</a:t>
            </a:r>
            <a:endParaRPr lang="en-US" altLang="ja-JP" dirty="0"/>
          </a:p>
          <a:p>
            <a:pPr marL="0" indent="0">
              <a:buNone/>
            </a:pPr>
            <a:r>
              <a:rPr lang="ja-JP" altLang="en-US" dirty="0">
                <a:solidFill>
                  <a:srgbClr val="0432FF"/>
                </a:solidFill>
              </a:rPr>
              <a:t>ストルパー＝サミュエルソン</a:t>
            </a:r>
            <a:r>
              <a:rPr lang="zh-CN" altLang="en-US" dirty="0">
                <a:solidFill>
                  <a:srgbClr val="0432FF"/>
                </a:solidFill>
              </a:rPr>
              <a:t>定理</a:t>
            </a:r>
            <a:endParaRPr lang="en-US" altLang="zh-CN" dirty="0">
              <a:solidFill>
                <a:srgbClr val="0432FF"/>
              </a:solidFill>
            </a:endParaRPr>
          </a:p>
          <a:p>
            <a:pPr marL="457200" lvl="1" indent="0">
              <a:buNone/>
            </a:pPr>
            <a:r>
              <a:rPr lang="ja-JP" altLang="en-US" dirty="0"/>
              <a:t>アメリカでは，</a:t>
            </a:r>
            <a:r>
              <a:rPr lang="zh-CN" altLang="en-US" dirty="0">
                <a:highlight>
                  <a:srgbClr val="FFFF00"/>
                </a:highlight>
              </a:rPr>
              <a:t>大卒労働</a:t>
            </a:r>
            <a:r>
              <a:rPr lang="zh-CN" altLang="en-US" dirty="0"/>
              <a:t>者</a:t>
            </a:r>
            <a:r>
              <a:rPr lang="ja-JP" altLang="en-US" dirty="0"/>
              <a:t>の</a:t>
            </a:r>
            <a:r>
              <a:rPr lang="zh-CN" altLang="en-US" dirty="0"/>
              <a:t>相対賃金</a:t>
            </a:r>
            <a:r>
              <a:rPr lang="ja-JP" altLang="en-US" dirty="0"/>
              <a:t>が</a:t>
            </a:r>
            <a:r>
              <a:rPr lang="zh-CN" altLang="en-US" dirty="0"/>
              <a:t>上昇</a:t>
            </a:r>
            <a:r>
              <a:rPr lang="ja-JP" altLang="en-US" dirty="0"/>
              <a:t>し，</a:t>
            </a:r>
            <a:r>
              <a:rPr lang="zh-CN" altLang="en-US" dirty="0"/>
              <a:t>大卒</a:t>
            </a:r>
            <a:r>
              <a:rPr lang="ja-JP" altLang="en-US" dirty="0"/>
              <a:t>と</a:t>
            </a:r>
            <a:r>
              <a:rPr lang="zh-CN" altLang="en-US" dirty="0">
                <a:highlight>
                  <a:srgbClr val="00FFFF"/>
                </a:highlight>
              </a:rPr>
              <a:t>高卒</a:t>
            </a:r>
            <a:r>
              <a:rPr lang="ja-JP" altLang="en-US" dirty="0"/>
              <a:t>の</a:t>
            </a:r>
            <a:r>
              <a:rPr lang="zh-CN" altLang="en-US" dirty="0"/>
              <a:t>賃金格差</a:t>
            </a:r>
            <a:r>
              <a:rPr lang="ja-JP" altLang="en-US" dirty="0"/>
              <a:t>が</a:t>
            </a:r>
            <a:r>
              <a:rPr lang="zh-CN" altLang="en-US" dirty="0"/>
              <a:t>拡大</a:t>
            </a:r>
            <a:r>
              <a:rPr lang="ja-JP" altLang="en-US" dirty="0"/>
              <a:t>する。</a:t>
            </a:r>
            <a:endParaRPr lang="en-US" altLang="ja-JP" dirty="0"/>
          </a:p>
          <a:p>
            <a:pPr marL="457200" lvl="1" indent="0">
              <a:buNone/>
            </a:pPr>
            <a:endParaRPr lang="en-US" altLang="ja-JP" dirty="0"/>
          </a:p>
          <a:p>
            <a:pPr marL="0" indent="0">
              <a:buNone/>
            </a:pPr>
            <a:r>
              <a:rPr lang="ja-JP" altLang="en-US" dirty="0"/>
              <a:t>・・・アメリカにおける</a:t>
            </a:r>
            <a:r>
              <a:rPr lang="zh-CN" altLang="en-US" dirty="0"/>
              <a:t>大卒賃金</a:t>
            </a:r>
            <a:r>
              <a:rPr lang="ja-JP" altLang="en-US" dirty="0"/>
              <a:t>プレミアムの</a:t>
            </a:r>
            <a:r>
              <a:rPr lang="zh-CN" altLang="en-US" dirty="0"/>
              <a:t>上昇</a:t>
            </a:r>
            <a:r>
              <a:rPr lang="ja-JP" altLang="en-US" dirty="0"/>
              <a:t>の</a:t>
            </a:r>
            <a:r>
              <a:rPr lang="zh-CN" altLang="en-US" dirty="0"/>
              <a:t>原因</a:t>
            </a:r>
            <a:r>
              <a:rPr lang="ja-JP" altLang="en-US" dirty="0"/>
              <a:t>には</a:t>
            </a:r>
            <a:r>
              <a:rPr lang="zh-CN" altLang="en-US" dirty="0"/>
              <a:t>国際貿易</a:t>
            </a:r>
            <a:r>
              <a:rPr lang="ja-JP" altLang="en-US" dirty="0"/>
              <a:t>があるのではないかという</a:t>
            </a:r>
            <a:r>
              <a:rPr lang="zh-CN" altLang="en-US" dirty="0"/>
              <a:t>議論</a:t>
            </a:r>
            <a:r>
              <a:rPr lang="ja-JP" altLang="en-US" dirty="0"/>
              <a:t>がなされてきた。</a:t>
            </a:r>
            <a:endParaRPr lang="en-JP" dirty="0"/>
          </a:p>
        </p:txBody>
      </p:sp>
      <p:sp>
        <p:nvSpPr>
          <p:cNvPr id="4" name="Slide Number Placeholder 3">
            <a:extLst>
              <a:ext uri="{FF2B5EF4-FFF2-40B4-BE49-F238E27FC236}">
                <a16:creationId xmlns:a16="http://schemas.microsoft.com/office/drawing/2014/main" id="{7A2D8087-59BA-0F45-63E5-F57DFE695338}"/>
              </a:ext>
            </a:extLst>
          </p:cNvPr>
          <p:cNvSpPr>
            <a:spLocks noGrp="1"/>
          </p:cNvSpPr>
          <p:nvPr>
            <p:ph type="sldNum" sz="quarter" idx="12"/>
          </p:nvPr>
        </p:nvSpPr>
        <p:spPr/>
        <p:txBody>
          <a:bodyPr/>
          <a:lstStyle/>
          <a:p>
            <a:fld id="{A0B73B5B-4D98-3640-AE9D-0B488B8E4F8B}" type="slidenum">
              <a:rPr lang="en-JP" smtClean="0"/>
              <a:t>9</a:t>
            </a:fld>
            <a:endParaRPr lang="en-JP"/>
          </a:p>
        </p:txBody>
      </p:sp>
    </p:spTree>
    <p:extLst>
      <p:ext uri="{BB962C8B-B14F-4D97-AF65-F5344CB8AC3E}">
        <p14:creationId xmlns:p14="http://schemas.microsoft.com/office/powerpoint/2010/main" val="3947515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4267</Words>
  <Application>Microsoft Macintosh PowerPoint</Application>
  <PresentationFormat>Widescreen</PresentationFormat>
  <Paragraphs>251</Paragraphs>
  <Slides>37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MS Mincho</vt:lpstr>
      <vt:lpstr>ＭＳ Ｐゴシック</vt:lpstr>
      <vt:lpstr>ＭＳ Ｐゴシック</vt:lpstr>
      <vt:lpstr>Arial</vt:lpstr>
      <vt:lpstr>Calibri</vt:lpstr>
      <vt:lpstr>Cambria Math</vt:lpstr>
      <vt:lpstr>Wingdings</vt:lpstr>
      <vt:lpstr>Office Theme</vt:lpstr>
      <vt:lpstr>第11章 グローバル化と格差</vt:lpstr>
      <vt:lpstr>PowerPoint Presentation</vt:lpstr>
      <vt:lpstr>本章の問い</vt:lpstr>
      <vt:lpstr>1 格差拡大</vt:lpstr>
      <vt:lpstr>ジニ係数</vt:lpstr>
      <vt:lpstr>PowerPoint Presentation</vt:lpstr>
      <vt:lpstr>2 大卒賃金プレミアム上昇</vt:lpstr>
      <vt:lpstr>大卒賃金プレミアム</vt:lpstr>
      <vt:lpstr>国際貿易原因説 [仮説2]</vt:lpstr>
      <vt:lpstr>これまでの研究</vt:lpstr>
      <vt:lpstr>技能偏向型技術変化 [仮説1]</vt:lpstr>
      <vt:lpstr>日本</vt:lpstr>
      <vt:lpstr>PowerPoint Presentation</vt:lpstr>
      <vt:lpstr>3 海外生産と格差拡大</vt:lpstr>
      <vt:lpstr>フィーンストラ=ハンソン・モデル</vt:lpstr>
      <vt:lpstr>PowerPoint Presentation</vt:lpstr>
      <vt:lpstr>グロスマン=ロシ-ハンスバーグ・モデル</vt:lpstr>
      <vt:lpstr>例</vt:lpstr>
      <vt:lpstr>生産性効果</vt:lpstr>
      <vt:lpstr>相対価格効果/労働供給効果</vt:lpstr>
      <vt:lpstr>PowerPoint Presentation</vt:lpstr>
      <vt:lpstr>PowerPoint Presentation</vt:lpstr>
      <vt:lpstr>実証研究</vt:lpstr>
      <vt:lpstr>4 企業の国際化と賃金の企業間格差</vt:lpstr>
      <vt:lpstr>Helpman, Itskhoki, and Redding (2010)</vt:lpstr>
      <vt:lpstr>労働市場の不完全性（摩擦）</vt:lpstr>
      <vt:lpstr>Helpman et al. (2010) モデルの数値例</vt:lpstr>
      <vt:lpstr>PowerPoint Presentation</vt:lpstr>
      <vt:lpstr>例）企業の生産性と賃金の関係</vt:lpstr>
      <vt:lpstr>実証研究</vt:lpstr>
      <vt:lpstr>5 中国の衝撃</vt:lpstr>
      <vt:lpstr>中国の衝撃（China shock）</vt:lpstr>
      <vt:lpstr>労働調整費用</vt:lpstr>
      <vt:lpstr>労働市場の二極化</vt:lpstr>
      <vt:lpstr>政治の二極化</vt:lpstr>
      <vt:lpstr>日本の場合</vt:lpstr>
      <vt:lpstr>本章の問いの答え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田中　鮎夢</dc:creator>
  <cp:lastModifiedBy>Ayumu Tanaka</cp:lastModifiedBy>
  <cp:revision>107</cp:revision>
  <cp:lastPrinted>2024-06-03T06:11:57Z</cp:lastPrinted>
  <dcterms:created xsi:type="dcterms:W3CDTF">2022-12-03T12:36:26Z</dcterms:created>
  <dcterms:modified xsi:type="dcterms:W3CDTF">2024-06-03T07:08:14Z</dcterms:modified>
</cp:coreProperties>
</file>