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/>
    <p:restoredTop sz="94618"/>
  </p:normalViewPr>
  <p:slideViewPr>
    <p:cSldViewPr snapToGrid="0" snapToObjects="1">
      <p:cViewPr>
        <p:scale>
          <a:sx n="97" d="100"/>
          <a:sy n="97" d="100"/>
        </p:scale>
        <p:origin x="10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3977-4030-5F45-B92D-F2A4700DA7C2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12C2-88DF-534B-A9BA-4DDF2FCE6D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9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C12C2-88DF-534B-A9BA-4DDF2FCE6D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1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F44-E145-6147-B92F-E9C980C959E5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A25-389C-7248-9925-0632F513D71A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E8CE-1642-7846-9596-3C910972CDCD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BAE5-759E-1F47-9AEC-264561DEBF3B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D77A-6591-9842-A481-1B750267871E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A13-484F-6C47-91A6-B083F7E986CE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3E39-C27F-554B-AF90-AB6D7B109F5F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A52-32A8-F44E-A4A8-F083FF47469E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01F9-9A4E-9445-9DC7-052A3DCC94B9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9D8F-B726-314C-9A6A-8C28099BCEFE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219-281A-8B4D-96B4-988572D76D3F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D7B0-7CAB-0345-9850-FBB9BB925747}" type="datetime1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F5A3-08DA-3343-A602-01E1DCDDC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mathtrain.jp/jensen_proo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The log of gravity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Silva, J. S., &amp; </a:t>
            </a:r>
            <a:r>
              <a:rPr lang="en-US" altLang="ja-JP" dirty="0" err="1"/>
              <a:t>Tenreyro</a:t>
            </a:r>
            <a:r>
              <a:rPr lang="en-US" altLang="ja-JP" dirty="0"/>
              <a:t>, S. (2006). The log of gravity. </a:t>
            </a:r>
            <a:r>
              <a:rPr lang="en-US" altLang="ja-JP" i="1" dirty="0"/>
              <a:t>The Review of Economics and statistics</a:t>
            </a:r>
            <a:r>
              <a:rPr lang="en-US" altLang="ja-JP" dirty="0"/>
              <a:t>, </a:t>
            </a:r>
            <a:r>
              <a:rPr lang="en-US" altLang="ja-JP" i="1" dirty="0"/>
              <a:t>88</a:t>
            </a:r>
            <a:r>
              <a:rPr lang="en-US" altLang="ja-JP" dirty="0"/>
              <a:t>(4), 641-658.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作成：</a:t>
            </a:r>
            <a:r>
              <a:rPr kumimoji="1" lang="en-US" altLang="ja-JP" dirty="0" smtClean="0"/>
              <a:t>2018/9/10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7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i="1" dirty="0"/>
              <a:t>B. </a:t>
            </a:r>
            <a:r>
              <a:rPr lang="en-US" altLang="ja-JP" sz="3600" i="1" dirty="0" smtClean="0"/>
              <a:t>The </a:t>
            </a:r>
            <a:r>
              <a:rPr lang="en-US" altLang="ja-JP" sz="3600" i="1" dirty="0"/>
              <a:t>Anderson–van </a:t>
            </a:r>
            <a:r>
              <a:rPr lang="en-US" altLang="ja-JP" sz="3600" i="1" dirty="0" err="1"/>
              <a:t>Wincoop</a:t>
            </a:r>
            <a:r>
              <a:rPr lang="en-US" altLang="ja-JP" sz="3600" i="1" dirty="0"/>
              <a:t> Gravity Equation 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7103"/>
            <a:ext cx="7664450" cy="78105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28650" y="2665126"/>
            <a:ext cx="72442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輸出国ダミー：</a:t>
            </a:r>
            <a:r>
              <a:rPr kumimoji="1" lang="en-US" altLang="ja-JP" sz="2800" dirty="0" smtClean="0"/>
              <a:t>di</a:t>
            </a:r>
          </a:p>
          <a:p>
            <a:r>
              <a:rPr lang="ja-JP" altLang="en-US" sz="2800" dirty="0" smtClean="0"/>
              <a:t>輸入国ダミー：</a:t>
            </a:r>
            <a:r>
              <a:rPr lang="en-US" altLang="ja-JP" sz="2800" dirty="0" err="1" smtClean="0"/>
              <a:t>dj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モデルから</a:t>
            </a:r>
            <a:r>
              <a:rPr lang="en-US" altLang="ja-JP" sz="2800" dirty="0" smtClean="0"/>
              <a:t>α1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α2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であると予測される。</a:t>
            </a:r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" y="4481009"/>
            <a:ext cx="4018208" cy="73429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89397" y="537583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確率版は、以下の通り。</a:t>
            </a:r>
            <a:endParaRPr kumimoji="1"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5998043"/>
            <a:ext cx="8293100" cy="662983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55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III. Constant-Elasticity Models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92" y="2341980"/>
            <a:ext cx="3733084" cy="6889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87400" y="188031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弾力性が一定の経済モデル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4832646"/>
            <a:ext cx="5434885" cy="44289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17" y="4761979"/>
            <a:ext cx="999532" cy="58796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18583" y="400965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例：重力モデル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21" y="5567057"/>
            <a:ext cx="3046927" cy="6058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91" y="3103750"/>
            <a:ext cx="1109385" cy="50236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716601" y="30898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ym typeface="Wingdings"/>
              </a:rPr>
              <a:t></a:t>
            </a:r>
            <a:r>
              <a:rPr kumimoji="1" lang="ja-JP" altLang="en-US" sz="2400" dirty="0" smtClean="0"/>
              <a:t>条件付き期待値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1088" y="5603443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ym typeface="Wingdings"/>
              </a:rPr>
              <a:t></a:t>
            </a:r>
            <a:r>
              <a:rPr kumimoji="1" lang="ja-JP" altLang="en-US" sz="2400" dirty="0" smtClean="0"/>
              <a:t>条件付き期待値</a:t>
            </a:r>
            <a:endParaRPr kumimoji="1" lang="ja-JP" altLang="en-US" sz="24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58" y="4758062"/>
            <a:ext cx="1020485" cy="66401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04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38"/>
            <a:ext cx="9144000" cy="255837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669812"/>
            <a:ext cx="6616700" cy="37465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7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確率モデル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0" y="1798212"/>
            <a:ext cx="7096259" cy="5313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85" y="2437039"/>
            <a:ext cx="4028225" cy="49108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8649" y="3709116"/>
            <a:ext cx="749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対数線形化して、</a:t>
            </a:r>
            <a:r>
              <a:rPr kumimoji="1" lang="en-US" altLang="ja-JP" sz="2400" dirty="0" smtClean="0"/>
              <a:t>OLS</a:t>
            </a:r>
            <a:r>
              <a:rPr kumimoji="1" lang="ja-JP" altLang="en-US" sz="2400" dirty="0" smtClean="0"/>
              <a:t>で推定すると、一致性ない。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1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y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のとき、</a:t>
            </a:r>
            <a:r>
              <a:rPr lang="ja-JP" altLang="en-US" sz="2400" dirty="0"/>
              <a:t>対数</a:t>
            </a:r>
            <a:r>
              <a:rPr lang="ja-JP" altLang="en-US" sz="2400" dirty="0" smtClean="0"/>
              <a:t>線形化できない。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、</a:t>
            </a:r>
            <a:r>
              <a:rPr lang="ja-JP" altLang="en-US" sz="2400" dirty="0"/>
              <a:t>対数</a:t>
            </a:r>
            <a:r>
              <a:rPr lang="ja-JP" altLang="en-US" sz="2400" dirty="0" smtClean="0"/>
              <a:t>線形化したエラーは説明変数に依存する。</a:t>
            </a:r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A. </a:t>
            </a:r>
            <a:r>
              <a:rPr lang="ja-JP" altLang="en-US" dirty="0" smtClean="0"/>
              <a:t>推定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" y="2245933"/>
            <a:ext cx="7276563" cy="165112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4" y="4614481"/>
            <a:ext cx="8210281" cy="113338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19228" y="1744364"/>
            <a:ext cx="510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/>
              <a:t>非線形推定量（</a:t>
            </a:r>
            <a:r>
              <a:rPr lang="en-US" altLang="ja-JP" sz="2400" b="1" dirty="0"/>
              <a:t> The NLS estimator </a:t>
            </a:r>
            <a:r>
              <a:rPr lang="ja-JP" altLang="en-US" sz="2400" b="1" dirty="0" smtClean="0"/>
              <a:t>）</a:t>
            </a:r>
            <a:endParaRPr lang="ja-JP" altLang="en-US" sz="24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56294" y="4056836"/>
            <a:ext cx="306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>
                <a:latin typeface="Times" charset="0"/>
              </a:rPr>
              <a:t>first-order conditions </a:t>
            </a:r>
            <a:endParaRPr lang="en-US" altLang="ja-JP" sz="2400" b="1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67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NLS</a:t>
            </a:r>
            <a:r>
              <a:rPr lang="ja-JP" altLang="en-US" dirty="0" smtClean="0"/>
              <a:t> 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NLS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xb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が大きい観測値によりウェイトを置く。</a:t>
            </a:r>
            <a:endParaRPr lang="en-US" altLang="ja-JP" dirty="0" smtClean="0"/>
          </a:p>
          <a:p>
            <a:r>
              <a:rPr kumimoji="1" lang="ja-JP" altLang="en-US" dirty="0" smtClean="0"/>
              <a:t>しかし、そうした観測値の分散は大きい。</a:t>
            </a:r>
            <a:endParaRPr kumimoji="1" lang="en-US" altLang="ja-JP" dirty="0" smtClean="0"/>
          </a:p>
          <a:p>
            <a:r>
              <a:rPr lang="ja-JP" altLang="en-US" dirty="0" smtClean="0"/>
              <a:t>そのため、ノイザーによりウェイトを置くことになる。</a:t>
            </a:r>
            <a:endParaRPr lang="en-US" altLang="ja-JP" dirty="0" smtClean="0"/>
          </a:p>
          <a:p>
            <a:r>
              <a:rPr kumimoji="1" lang="ja-JP" altLang="en-US" dirty="0" smtClean="0"/>
              <a:t>よって、</a:t>
            </a:r>
            <a:r>
              <a:rPr kumimoji="1" lang="en-US" altLang="ja-JP" dirty="0" smtClean="0"/>
              <a:t>NLS</a:t>
            </a:r>
            <a:r>
              <a:rPr lang="ja-JP" altLang="en-US" dirty="0" smtClean="0"/>
              <a:t>は有効ではない。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2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PML</a:t>
            </a:r>
            <a:r>
              <a:rPr kumimoji="1" lang="ja-JP" altLang="en-US" dirty="0" smtClean="0"/>
              <a:t>推定量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38037"/>
          </a:xfrm>
        </p:spPr>
        <p:txBody>
          <a:bodyPr/>
          <a:lstStyle/>
          <a:p>
            <a:r>
              <a:rPr kumimoji="1" lang="ja-JP" altLang="en-US" dirty="0" smtClean="0"/>
              <a:t>条件付き分散が条件付き平均に比例するという仮定を置く。</a:t>
            </a:r>
            <a:endParaRPr kumimoji="1" lang="en-US" altLang="ja-JP" dirty="0" smtClean="0"/>
          </a:p>
          <a:p>
            <a:r>
              <a:rPr lang="ja-JP" altLang="en-US" dirty="0" smtClean="0"/>
              <a:t>その上で、</a:t>
            </a:r>
            <a:r>
              <a:rPr lang="en-US" altLang="ja-JP" dirty="0" smtClean="0"/>
              <a:t>PML</a:t>
            </a:r>
            <a:r>
              <a:rPr lang="ja-JP" altLang="en-US" dirty="0" smtClean="0"/>
              <a:t>推定量を用いる。</a:t>
            </a:r>
            <a:endParaRPr lang="en-US" altLang="ja-JP" dirty="0" smtClean="0"/>
          </a:p>
          <a:p>
            <a:r>
              <a:rPr lang="ja-JP" altLang="en-US" dirty="0" smtClean="0"/>
              <a:t>一階の条件（</a:t>
            </a:r>
            <a:r>
              <a:rPr lang="en-US" altLang="ja-JP" dirty="0" smtClean="0"/>
              <a:t>PML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2" y="3734158"/>
            <a:ext cx="7791718" cy="106539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7281" y="5064309"/>
            <a:ext cx="8258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ja-JP" altLang="en-US" sz="2000" dirty="0" smtClean="0"/>
              <a:t>標準的な</a:t>
            </a:r>
            <a:r>
              <a:rPr kumimoji="1" lang="en-US" altLang="ja-JP" sz="2000" dirty="0" smtClean="0"/>
              <a:t>NLS</a:t>
            </a:r>
            <a:r>
              <a:rPr lang="ja-JP" altLang="en-US" sz="2000" dirty="0" smtClean="0"/>
              <a:t>と比べて、</a:t>
            </a:r>
            <a:r>
              <a:rPr lang="en-US" altLang="ja-JP" sz="2000" dirty="0" smtClean="0"/>
              <a:t>PML</a:t>
            </a:r>
            <a:r>
              <a:rPr lang="ja-JP" altLang="en-US" sz="2000" dirty="0" smtClean="0"/>
              <a:t>は、全ての観測値に同じウェイトを置く。</a:t>
            </a:r>
            <a:endParaRPr lang="en-US" altLang="ja-JP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ja-JP" sz="2000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ja-JP" altLang="en-US" sz="2000" dirty="0" smtClean="0"/>
              <a:t>この</a:t>
            </a:r>
            <a:r>
              <a:rPr kumimoji="1" lang="en-US" altLang="ja-JP" sz="2000" dirty="0" smtClean="0"/>
              <a:t>(9) </a:t>
            </a:r>
            <a:r>
              <a:rPr kumimoji="1" lang="ja-JP" altLang="en-US" sz="2000" dirty="0" smtClean="0"/>
              <a:t>式で定義される推定量は、ポワソン擬似最尤法（</a:t>
            </a:r>
            <a:r>
              <a:rPr lang="en-US" altLang="ja-JP" sz="2000" dirty="0"/>
              <a:t>the Poisson pseudo-maximum-likelihood (PPML) estimator</a:t>
            </a:r>
            <a:r>
              <a:rPr kumimoji="1" lang="ja-JP" altLang="en-US" sz="2000" dirty="0" smtClean="0"/>
              <a:t>）と数値的に等しい。</a:t>
            </a:r>
            <a:endParaRPr kumimoji="1" lang="ja-JP" altLang="en-US" sz="2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69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PPML estimation 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08482"/>
          </a:xfrm>
        </p:spPr>
        <p:txBody>
          <a:bodyPr/>
          <a:lstStyle/>
          <a:p>
            <a:r>
              <a:rPr kumimoji="1" lang="en-US" altLang="ja-JP" dirty="0" smtClean="0"/>
              <a:t>Stata</a:t>
            </a:r>
            <a:r>
              <a:rPr kumimoji="1" lang="ja-JP" altLang="en-US" dirty="0" smtClean="0"/>
              <a:t>コマンド例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9" y="2434107"/>
            <a:ext cx="6284890" cy="13333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9" y="3878925"/>
            <a:ext cx="7315199" cy="497026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42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V. The Gravity Equation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1990</a:t>
            </a:r>
            <a:r>
              <a:rPr kumimoji="1" lang="ja-JP" altLang="en-US" dirty="0" smtClean="0"/>
              <a:t>年の</a:t>
            </a:r>
            <a:r>
              <a:rPr kumimoji="1" lang="en-US" altLang="ja-JP" dirty="0" smtClean="0"/>
              <a:t>136</a:t>
            </a:r>
            <a:r>
              <a:rPr kumimoji="1" lang="ja-JP" altLang="en-US" dirty="0" smtClean="0"/>
              <a:t>カ国の横断面データ</a:t>
            </a:r>
            <a:endParaRPr kumimoji="1" lang="en-US" altLang="ja-JP" dirty="0" smtClean="0"/>
          </a:p>
          <a:p>
            <a:r>
              <a:rPr kumimoji="1" lang="en-US" altLang="ja-JP" dirty="0" smtClean="0"/>
              <a:t>136*135=18360</a:t>
            </a:r>
            <a:r>
              <a:rPr kumimoji="1" lang="ja-JP" altLang="en-US" dirty="0" smtClean="0"/>
              <a:t>の輸出の観測数</a:t>
            </a:r>
            <a:endParaRPr kumimoji="1" lang="en-US" altLang="ja-JP" dirty="0" smtClean="0"/>
          </a:p>
          <a:p>
            <a:pPr lvl="1"/>
            <a:r>
              <a:rPr lang="nb-NO" altLang="ja-JP" dirty="0" err="1"/>
              <a:t>Feenstra</a:t>
            </a:r>
            <a:r>
              <a:rPr lang="nb-NO" altLang="ja-JP" dirty="0"/>
              <a:t> et al. (1997) </a:t>
            </a:r>
            <a:endParaRPr lang="nb-NO" altLang="ja-JP" dirty="0"/>
          </a:p>
          <a:p>
            <a:r>
              <a:rPr lang="nb-NO" altLang="ja-JP" dirty="0"/>
              <a:t>real GDP per </a:t>
            </a:r>
            <a:r>
              <a:rPr lang="nb-NO" altLang="ja-JP" dirty="0" err="1"/>
              <a:t>capita</a:t>
            </a:r>
            <a:r>
              <a:rPr lang="nb-NO" altLang="ja-JP" dirty="0"/>
              <a:t> and </a:t>
            </a:r>
            <a:r>
              <a:rPr lang="nb-NO" altLang="ja-JP" dirty="0" err="1"/>
              <a:t>population</a:t>
            </a:r>
            <a:r>
              <a:rPr lang="nb-NO" altLang="ja-JP" dirty="0"/>
              <a:t> </a:t>
            </a:r>
            <a:endParaRPr lang="nb-NO" altLang="ja-JP" dirty="0"/>
          </a:p>
          <a:p>
            <a:pPr lvl="1"/>
            <a:r>
              <a:rPr lang="nb-NO" altLang="ja-JP" i="1" dirty="0"/>
              <a:t>World Development </a:t>
            </a:r>
            <a:r>
              <a:rPr lang="nb-NO" altLang="ja-JP" i="1" dirty="0" err="1"/>
              <a:t>Indicators</a:t>
            </a:r>
            <a:r>
              <a:rPr lang="nb-NO" altLang="ja-JP" i="1" dirty="0"/>
              <a:t> </a:t>
            </a:r>
            <a:endParaRPr lang="nb-NO" altLang="ja-JP" dirty="0"/>
          </a:p>
          <a:p>
            <a:r>
              <a:rPr lang="ja-JP" altLang="en-US" dirty="0" smtClean="0"/>
              <a:t>場所、国境、言語（公式）、植民地関係、水へのアクセス</a:t>
            </a:r>
            <a:endParaRPr lang="en-US" altLang="ja-JP" dirty="0" smtClean="0"/>
          </a:p>
          <a:p>
            <a:pPr lvl="1"/>
            <a:r>
              <a:rPr lang="nb-NO" altLang="ja-JP" dirty="0" err="1" smtClean="0"/>
              <a:t>CIA’s</a:t>
            </a:r>
            <a:r>
              <a:rPr lang="nb-NO" altLang="ja-JP" dirty="0" smtClean="0"/>
              <a:t> </a:t>
            </a:r>
            <a:r>
              <a:rPr lang="nb-NO" altLang="ja-JP" dirty="0"/>
              <a:t>(2002) </a:t>
            </a:r>
            <a:r>
              <a:rPr lang="nb-NO" altLang="ja-JP" i="1" dirty="0"/>
              <a:t>World </a:t>
            </a:r>
            <a:r>
              <a:rPr lang="nb-NO" altLang="ja-JP" i="1" dirty="0" err="1"/>
              <a:t>Factbook</a:t>
            </a:r>
            <a:r>
              <a:rPr lang="nb-NO" altLang="ja-JP" i="1" dirty="0"/>
              <a:t> </a:t>
            </a:r>
            <a:endParaRPr lang="nb-NO" altLang="ja-JP" i="1" dirty="0" smtClean="0"/>
          </a:p>
          <a:p>
            <a:r>
              <a:rPr lang="nb-NO" altLang="ja-JP" dirty="0" err="1"/>
              <a:t>Remoteness</a:t>
            </a:r>
            <a:r>
              <a:rPr lang="nb-NO" altLang="ja-JP" dirty="0"/>
              <a:t>—or relative </a:t>
            </a:r>
            <a:r>
              <a:rPr lang="nb-NO" altLang="ja-JP" dirty="0" err="1"/>
              <a:t>distance</a:t>
            </a:r>
            <a:r>
              <a:rPr lang="nb-NO" altLang="ja-JP" dirty="0"/>
              <a:t> </a:t>
            </a:r>
            <a:endParaRPr lang="nb-NO" altLang="ja-JP" dirty="0"/>
          </a:p>
          <a:p>
            <a:pPr lvl="1"/>
            <a:r>
              <a:rPr lang="nb-NO" altLang="ja-JP" dirty="0" smtClean="0"/>
              <a:t>GDP</a:t>
            </a:r>
            <a:r>
              <a:rPr lang="ja-JP" altLang="en-US" dirty="0" smtClean="0"/>
              <a:t>でウェイトづけした他国への平均距離</a:t>
            </a:r>
            <a:endParaRPr lang="nb-NO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51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61247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163339" y="5724939"/>
            <a:ext cx="636104" cy="1987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0" y="5738190"/>
            <a:ext cx="3001617" cy="1855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40695" y="62347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全ての国ペア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80243" y="62056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全ての国ペア</a:t>
            </a:r>
            <a:endParaRPr kumimoji="1" lang="ja-JP" altLang="en-US" dirty="0"/>
          </a:p>
        </p:txBody>
      </p:sp>
      <p:sp>
        <p:nvSpPr>
          <p:cNvPr id="7" name="左中かっこ 6"/>
          <p:cNvSpPr/>
          <p:nvPr/>
        </p:nvSpPr>
        <p:spPr>
          <a:xfrm rot="5400000">
            <a:off x="7800381" y="-256943"/>
            <a:ext cx="437320" cy="19583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60974" y="17227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PPML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52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Jensen</a:t>
            </a:r>
            <a:r>
              <a:rPr kumimoji="1" lang="ja-JP" altLang="en-US" dirty="0" smtClean="0"/>
              <a:t>の不等式について知りながら、計量経済学の分析の際にはその含意を無視してきた。</a:t>
            </a:r>
            <a:endParaRPr kumimoji="1" lang="en-US" altLang="ja-JP" dirty="0" smtClean="0"/>
          </a:p>
          <a:p>
            <a:r>
              <a:rPr lang="ja-JP" altLang="en-US" dirty="0" smtClean="0"/>
              <a:t>不均一分散のもとでは、対数線形化したモデルを</a:t>
            </a:r>
            <a:r>
              <a:rPr lang="en-US" altLang="ja-JP" dirty="0" smtClean="0"/>
              <a:t>OLS</a:t>
            </a:r>
            <a:r>
              <a:rPr lang="ja-JP" altLang="en-US" dirty="0" smtClean="0"/>
              <a:t>で推定したパラメータは、真の弾力性のバイアスある推定値となる。</a:t>
            </a:r>
            <a:endParaRPr lang="en-US" altLang="ja-JP" dirty="0" smtClean="0"/>
          </a:p>
          <a:p>
            <a:r>
              <a:rPr kumimoji="1" lang="ja-JP" altLang="en-US" dirty="0" smtClean="0"/>
              <a:t>貿易の重力方程式を例にして、従来の推定値と本研究が提案する推定値を比較する。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55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FTA</a:t>
            </a:r>
            <a:r>
              <a:rPr kumimoji="1" lang="ja-JP" altLang="en-US" dirty="0" smtClean="0"/>
              <a:t>の効果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35" y="2500044"/>
            <a:ext cx="4149504" cy="651684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786348" y="1422825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推定係数を</a:t>
            </a:r>
            <a:r>
              <a:rPr lang="en-US" altLang="ja-JP" sz="3200" dirty="0" smtClean="0"/>
              <a:t>b</a:t>
            </a:r>
            <a:r>
              <a:rPr lang="ja-JP" altLang="en-US" sz="3200" dirty="0" smtClean="0"/>
              <a:t>とすると、</a:t>
            </a:r>
            <a:endParaRPr lang="en-US" altLang="ja-JP" sz="3200" dirty="0" smtClean="0"/>
          </a:p>
          <a:p>
            <a:r>
              <a:rPr lang="ja-JP" altLang="en-US" sz="3200" dirty="0" smtClean="0"/>
              <a:t>各係数の効果は、以下の式で計算可能。</a:t>
            </a:r>
            <a:endParaRPr kumimoji="1" lang="ja-JP" altLang="en-US" sz="32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99179"/>
              </p:ext>
            </p:extLst>
          </p:nvPr>
        </p:nvGraphicFramePr>
        <p:xfrm>
          <a:off x="304800" y="3151728"/>
          <a:ext cx="8210550" cy="1635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33"/>
                <a:gridCol w="1544902"/>
                <a:gridCol w="1440752"/>
                <a:gridCol w="1718488"/>
                <a:gridCol w="2516975"/>
              </a:tblGrid>
              <a:tr h="545263">
                <a:tc>
                  <a:txBody>
                    <a:bodyPr/>
                    <a:lstStyle/>
                    <a:p>
                      <a:pPr algn="l" fontAlgn="b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400" u="none" strike="noStrike">
                          <a:effectLst/>
                        </a:rPr>
                        <a:t>FTA</a:t>
                      </a:r>
                      <a:r>
                        <a:rPr lang="ja-JP" altLang="en-US" sz="2400" u="none" strike="noStrike">
                          <a:effectLst/>
                        </a:rPr>
                        <a:t>の係数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u="none" strike="noStrike">
                          <a:effectLst/>
                        </a:rPr>
                        <a:t>exp(係数)</a:t>
                      </a:r>
                      <a:endParaRPr lang="mr-IN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u="none" strike="noStrike">
                          <a:effectLst/>
                        </a:rPr>
                        <a:t>exp(係数)-1</a:t>
                      </a:r>
                      <a:endParaRPr lang="mr-IN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400" u="none" strike="noStrike" dirty="0">
                          <a:effectLst/>
                        </a:rPr>
                        <a:t>[</a:t>
                      </a:r>
                      <a:r>
                        <a:rPr lang="mr-IN" sz="2400" u="none" strike="noStrike" dirty="0" err="1">
                          <a:effectLst/>
                        </a:rPr>
                        <a:t>exp</a:t>
                      </a:r>
                      <a:r>
                        <a:rPr lang="mr-IN" sz="2400" u="none" strike="noStrike" dirty="0">
                          <a:effectLst/>
                        </a:rPr>
                        <a:t>(</a:t>
                      </a:r>
                      <a:r>
                        <a:rPr lang="mr-IN" sz="2400" u="none" strike="noStrike" dirty="0" err="1">
                          <a:effectLst/>
                        </a:rPr>
                        <a:t>係数</a:t>
                      </a:r>
                      <a:r>
                        <a:rPr lang="mr-IN" sz="2400" u="none" strike="noStrike" dirty="0">
                          <a:effectLst/>
                        </a:rPr>
                        <a:t>)-1]*100</a:t>
                      </a:r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</a:tr>
              <a:tr h="54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OLS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0.491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1.63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0.63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400" u="none" strike="noStrike" dirty="0">
                          <a:effectLst/>
                        </a:rPr>
                        <a:t>63.4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</a:tr>
              <a:tr h="54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PPML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0.181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1.20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400" u="none" strike="noStrike">
                          <a:effectLst/>
                        </a:rPr>
                        <a:t>0.20</a:t>
                      </a:r>
                      <a:endParaRPr lang="nb-NO" sz="24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400" u="none" strike="noStrike" dirty="0">
                          <a:effectLst/>
                        </a:rPr>
                        <a:t>19.8</a:t>
                      </a:r>
                      <a:endParaRPr lang="hr-HR" sz="2400" b="0" i="0" u="none" strike="noStrike" dirty="0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8" y="4880283"/>
            <a:ext cx="6362492" cy="1745805"/>
          </a:xfrm>
          <a:prstGeom prst="rect">
            <a:avLst/>
          </a:prstGeom>
        </p:spPr>
      </p:pic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24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991"/>
            <a:ext cx="9144000" cy="299269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070573" y="3429964"/>
            <a:ext cx="636104" cy="1987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4835" y="3429964"/>
            <a:ext cx="3001617" cy="1855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34677" y="38758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全ての国ペア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74225" y="38467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全ての国ペア</a:t>
            </a:r>
            <a:endParaRPr kumimoji="1" lang="ja-JP" altLang="en-US" dirty="0"/>
          </a:p>
        </p:txBody>
      </p:sp>
      <p:sp>
        <p:nvSpPr>
          <p:cNvPr id="7" name="左中かっこ 6"/>
          <p:cNvSpPr/>
          <p:nvPr/>
        </p:nvSpPr>
        <p:spPr>
          <a:xfrm rot="5400000">
            <a:off x="7846038" y="202464"/>
            <a:ext cx="437320" cy="19583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06631" y="159909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PPML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38870"/>
              </p:ext>
            </p:extLst>
          </p:nvPr>
        </p:nvGraphicFramePr>
        <p:xfrm>
          <a:off x="100403" y="4692709"/>
          <a:ext cx="8943481" cy="143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7996"/>
                <a:gridCol w="734552"/>
                <a:gridCol w="1146930"/>
                <a:gridCol w="1069609"/>
                <a:gridCol w="1275799"/>
                <a:gridCol w="1868595"/>
              </a:tblGrid>
              <a:tr h="246932">
                <a:tc>
                  <a:txBody>
                    <a:bodyPr/>
                    <a:lstStyle/>
                    <a:p>
                      <a:pPr algn="l" fontAlgn="b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FTA</a:t>
                      </a:r>
                      <a:r>
                        <a:rPr lang="ja-JP" altLang="en-US" sz="1800" u="none" strike="noStrike">
                          <a:effectLst/>
                        </a:rPr>
                        <a:t>の係数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exp(係数)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exp(係数)-1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u="none" strike="noStrike">
                          <a:effectLst/>
                        </a:rPr>
                        <a:t>[exp(係数)-1]*100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</a:tr>
              <a:tr h="24693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u="none" strike="noStrike">
                          <a:effectLst/>
                        </a:rPr>
                        <a:t>伝統的推定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0.491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1.63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0.63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63.4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</a:tr>
              <a:tr h="24693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u="none" strike="noStrike">
                          <a:effectLst/>
                        </a:rPr>
                        <a:t>伝統的推定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PPML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0.181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1.20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effectLst/>
                        </a:rPr>
                        <a:t>0.20</a:t>
                      </a:r>
                      <a:endParaRPr lang="nb-NO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>
                          <a:effectLst/>
                        </a:rPr>
                        <a:t>19.8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</a:tr>
              <a:tr h="246932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ANDERSON–VAN WINCOOP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0.31</a:t>
                      </a:r>
                      <a:endParaRPr lang="nb-NO" sz="1800" b="0" i="0" u="none" strike="noStrike" dirty="0">
                        <a:solidFill>
                          <a:srgbClr val="FF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solidFill>
                            <a:srgbClr val="FF0000"/>
                          </a:solidFill>
                          <a:effectLst/>
                        </a:rPr>
                        <a:t>1.36</a:t>
                      </a:r>
                      <a:endParaRPr lang="nb-NO" sz="1800" b="0" i="0" u="none" strike="noStrike">
                        <a:solidFill>
                          <a:srgbClr val="FF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0.36</a:t>
                      </a:r>
                      <a:endParaRPr lang="nb-NO" sz="1800" b="0" i="0" u="none" strike="noStrike">
                        <a:solidFill>
                          <a:srgbClr val="FF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36.3</a:t>
                      </a:r>
                      <a:endParaRPr lang="hr-HR" sz="1800" b="0" i="0" u="none" strike="noStrike" dirty="0">
                        <a:solidFill>
                          <a:srgbClr val="FF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</a:tr>
              <a:tr h="246932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ANDERSON–VAN WINCOOP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PPML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0.376</a:t>
                      </a:r>
                      <a:endParaRPr lang="nb-NO" sz="1800" b="0" i="0" u="none" strike="noStrike" dirty="0">
                        <a:solidFill>
                          <a:srgbClr val="FF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1.46</a:t>
                      </a:r>
                      <a:endParaRPr lang="nb-NO" sz="1800" b="0" i="0" u="none" strike="noStrike" dirty="0">
                        <a:solidFill>
                          <a:srgbClr val="FF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0.46</a:t>
                      </a:r>
                      <a:endParaRPr lang="nb-NO" sz="1800" b="0" i="0" u="none" strike="noStrike" dirty="0">
                        <a:solidFill>
                          <a:srgbClr val="FF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45.6</a:t>
                      </a:r>
                      <a:endParaRPr lang="nb-NO" sz="1800" b="0" i="0" u="none" strike="noStrike" dirty="0">
                        <a:solidFill>
                          <a:srgbClr val="FF0000"/>
                        </a:solidFill>
                        <a:effectLst/>
                        <a:latin typeface="Yu Gothic" charset="-128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77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序論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Jensen’s </a:t>
            </a:r>
            <a:r>
              <a:rPr lang="en-US" altLang="ja-JP" dirty="0" smtClean="0"/>
              <a:t>inequality 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確率変数の対数値の期待値は、その</a:t>
            </a:r>
            <a:r>
              <a:rPr lang="ja-JP" altLang="en-US" dirty="0" smtClean="0"/>
              <a:t>確率</a:t>
            </a:r>
            <a:r>
              <a:rPr lang="ja-JP" altLang="en-US" dirty="0"/>
              <a:t>変数の</a:t>
            </a:r>
            <a:r>
              <a:rPr kumimoji="1" lang="ja-JP" altLang="en-US" dirty="0" smtClean="0"/>
              <a:t>期待値の対数とは異なる。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37" y="2479004"/>
            <a:ext cx="2730500" cy="431800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2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Jensen’s inequality </a:t>
            </a:r>
            <a:br>
              <a:rPr lang="en-US" altLang="ja-JP" dirty="0"/>
            </a:br>
            <a:r>
              <a:rPr lang="ja-JP" altLang="en-US" dirty="0"/>
              <a:t>イェンゼンの</a:t>
            </a:r>
            <a:r>
              <a:rPr lang="ja-JP" altLang="en-US" dirty="0" smtClean="0"/>
              <a:t>不等式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" y="1985034"/>
            <a:ext cx="5299017" cy="2870301"/>
          </a:xfrm>
        </p:spPr>
      </p:pic>
      <p:sp>
        <p:nvSpPr>
          <p:cNvPr id="5" name="正方形/長方形 4"/>
          <p:cNvSpPr/>
          <p:nvPr/>
        </p:nvSpPr>
        <p:spPr>
          <a:xfrm>
            <a:off x="858591" y="5149680"/>
            <a:ext cx="3405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https://mathtrain.jp/</a:t>
            </a:r>
            <a:r>
              <a:rPr lang="ja-JP" altLang="en-US" dirty="0" smtClean="0">
                <a:hlinkClick r:id="rId3"/>
              </a:rPr>
              <a:t>jensen_proof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91673"/>
            <a:ext cx="7886700" cy="5185290"/>
          </a:xfrm>
        </p:spPr>
        <p:txBody>
          <a:bodyPr>
            <a:normAutofit/>
          </a:bodyPr>
          <a:lstStyle/>
          <a:p>
            <a:r>
              <a:rPr lang="ja-JP" altLang="en-US" dirty="0"/>
              <a:t>重力方程式のように弾力性一定のモデルは、</a:t>
            </a:r>
            <a:r>
              <a:rPr lang="en-US" altLang="ja-JP" dirty="0"/>
              <a:t>multiplicative form </a:t>
            </a:r>
            <a:r>
              <a:rPr lang="ja-JP" altLang="en-US" dirty="0"/>
              <a:t>（掛け算の形）で推定すべきである。</a:t>
            </a:r>
            <a:endParaRPr lang="en-US" altLang="ja-JP" dirty="0"/>
          </a:p>
          <a:p>
            <a:r>
              <a:rPr lang="ja-JP" altLang="en-US" dirty="0"/>
              <a:t>本研究は、</a:t>
            </a:r>
            <a:r>
              <a:rPr lang="en-US" altLang="ja-JP" dirty="0"/>
              <a:t>pseudo-maximum-likelihood (PML) estimation technique</a:t>
            </a:r>
            <a:r>
              <a:rPr lang="ja-JP" altLang="en-US" dirty="0"/>
              <a:t>を提案する。</a:t>
            </a:r>
            <a:endParaRPr lang="en-US" altLang="ja-JP" dirty="0"/>
          </a:p>
          <a:p>
            <a:r>
              <a:rPr lang="ja-JP" altLang="en-US" dirty="0"/>
              <a:t>不均一分散のもとでは、対数線形化したモデルを</a:t>
            </a:r>
            <a:r>
              <a:rPr lang="en-US" altLang="ja-JP" dirty="0"/>
              <a:t>OLS</a:t>
            </a:r>
            <a:r>
              <a:rPr lang="ja-JP" altLang="en-US" dirty="0"/>
              <a:t>で推定したパラメータには深刻なバイアスがある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たとえ</a:t>
            </a:r>
            <a:r>
              <a:rPr lang="nl-NL" altLang="ja-JP" dirty="0"/>
              <a:t>Anderson–van </a:t>
            </a:r>
            <a:r>
              <a:rPr lang="nl-NL" altLang="ja-JP" dirty="0" err="1"/>
              <a:t>Wincoop</a:t>
            </a:r>
            <a:r>
              <a:rPr lang="nl-NL" altLang="ja-JP" dirty="0"/>
              <a:t> (2003) </a:t>
            </a:r>
            <a:r>
              <a:rPr lang="ja-JP" altLang="en-US" dirty="0" smtClean="0"/>
              <a:t>の議論を踏まえて、</a:t>
            </a:r>
            <a:r>
              <a:rPr kumimoji="1" lang="ja-JP" altLang="en-US" dirty="0" smtClean="0"/>
              <a:t>固定効果を制御しても、</a:t>
            </a:r>
            <a:r>
              <a:rPr lang="ja-JP" altLang="en-US" dirty="0"/>
              <a:t>不均一分散のもとでは</a:t>
            </a:r>
            <a:r>
              <a:rPr lang="ja-JP" altLang="en-US" dirty="0" smtClean="0"/>
              <a:t>、</a:t>
            </a:r>
            <a:r>
              <a:rPr lang="ja-JP" altLang="en-US" dirty="0"/>
              <a:t>対数線形化したモデルを</a:t>
            </a:r>
            <a:r>
              <a:rPr lang="en-US" altLang="ja-JP" dirty="0"/>
              <a:t>OLS</a:t>
            </a:r>
            <a:r>
              <a:rPr lang="ja-JP" altLang="en-US" dirty="0"/>
              <a:t>で</a:t>
            </a:r>
            <a:r>
              <a:rPr lang="ja-JP" altLang="en-US" dirty="0" smtClean="0"/>
              <a:t>推定すると、バイアスのある推定値となる。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8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重力方程式の計量経済学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4000" dirty="0"/>
              <a:t>A. </a:t>
            </a:r>
            <a:r>
              <a:rPr lang="ja-JP" altLang="en-US" sz="4000" dirty="0" smtClean="0"/>
              <a:t>伝統的な重力方程式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4" y="2018048"/>
            <a:ext cx="8049296" cy="69338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37882" y="3258355"/>
            <a:ext cx="4867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 smtClean="0"/>
              <a:t>Tij</a:t>
            </a:r>
            <a:r>
              <a:rPr lang="en-US" altLang="ja-JP" sz="3600" dirty="0" smtClean="0"/>
              <a:t>: </a:t>
            </a:r>
            <a:r>
              <a:rPr lang="ja-JP" altLang="en-US" sz="3600" dirty="0" smtClean="0"/>
              <a:t> 国</a:t>
            </a:r>
            <a:r>
              <a:rPr lang="en-US" altLang="ja-JP" sz="3600" dirty="0" err="1" smtClean="0"/>
              <a:t>i</a:t>
            </a:r>
            <a:r>
              <a:rPr lang="ja-JP" altLang="en-US" sz="3600" dirty="0" smtClean="0"/>
              <a:t>から国</a:t>
            </a:r>
            <a:r>
              <a:rPr lang="en-US" altLang="ja-JP" sz="3600" dirty="0" smtClean="0"/>
              <a:t>j</a:t>
            </a:r>
            <a:r>
              <a:rPr lang="ja-JP" altLang="en-US" sz="3600" dirty="0" smtClean="0"/>
              <a:t>への輸出</a:t>
            </a:r>
            <a:endParaRPr lang="en-US" altLang="ja-JP" sz="3600" dirty="0" smtClean="0"/>
          </a:p>
          <a:p>
            <a:r>
              <a:rPr kumimoji="1" lang="en-US" altLang="ja-JP" sz="3600" dirty="0" smtClean="0"/>
              <a:t>Yi</a:t>
            </a:r>
            <a:r>
              <a:rPr kumimoji="1" lang="ja-JP" altLang="en-US" sz="3600" dirty="0" smtClean="0"/>
              <a:t>：輸出国の</a:t>
            </a:r>
            <a:r>
              <a:rPr kumimoji="1" lang="en-US" altLang="ja-JP" sz="3600" dirty="0" smtClean="0"/>
              <a:t>GDP</a:t>
            </a:r>
          </a:p>
          <a:p>
            <a:r>
              <a:rPr lang="en-US" altLang="ja-JP" sz="3600" dirty="0" err="1" smtClean="0"/>
              <a:t>Yj</a:t>
            </a:r>
            <a:r>
              <a:rPr lang="ja-JP" altLang="en-US" sz="3600" dirty="0" smtClean="0"/>
              <a:t>：輸入国</a:t>
            </a:r>
            <a:r>
              <a:rPr lang="ja-JP" altLang="en-US" sz="3600" dirty="0"/>
              <a:t>の</a:t>
            </a:r>
            <a:r>
              <a:rPr lang="en-US" altLang="ja-JP" sz="3600" dirty="0"/>
              <a:t>GDP</a:t>
            </a:r>
          </a:p>
          <a:p>
            <a:r>
              <a:rPr kumimoji="1" lang="en-US" altLang="ja-JP" sz="3600" dirty="0" err="1" smtClean="0"/>
              <a:t>Dij</a:t>
            </a:r>
            <a:r>
              <a:rPr kumimoji="1" lang="ja-JP" altLang="en-US" sz="3600" dirty="0" smtClean="0"/>
              <a:t>：貿易抵抗要因全て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92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重力方程式の確率版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0" y="2209622"/>
            <a:ext cx="8113690" cy="5082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34096" y="3541690"/>
            <a:ext cx="413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ここで、</a:t>
            </a:r>
            <a:r>
              <a:rPr lang="en-US" altLang="ja-JP" sz="2800" dirty="0" err="1" smtClean="0"/>
              <a:t>η</a:t>
            </a:r>
            <a:r>
              <a:rPr kumimoji="1" lang="en-US" altLang="ja-JP" sz="2800" dirty="0" err="1" smtClean="0"/>
              <a:t>ij</a:t>
            </a:r>
            <a:r>
              <a:rPr kumimoji="1" lang="ja-JP" altLang="en-US" sz="2800" dirty="0" smtClean="0"/>
              <a:t>：エラー要因</a:t>
            </a:r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07" y="4400819"/>
            <a:ext cx="4584700" cy="838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2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対数線形化</a:t>
            </a:r>
            <a:r>
              <a:rPr kumimoji="1" lang="ja-JP" altLang="en-US" smtClean="0"/>
              <a:t>された重力方程式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2" y="1690689"/>
            <a:ext cx="7886700" cy="1067931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12124" y="3016252"/>
            <a:ext cx="8103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対数線形化が正当であるには、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エラー項</a:t>
            </a:r>
            <a:r>
              <a:rPr lang="en-US" altLang="ja-JP" sz="2000" dirty="0" smtClean="0"/>
              <a:t>ln </a:t>
            </a:r>
            <a:r>
              <a:rPr lang="en-US" altLang="ja-JP" sz="2000" dirty="0" err="1" smtClean="0"/>
              <a:t>ηij</a:t>
            </a:r>
            <a:r>
              <a:rPr lang="ja-JP" altLang="en-US" sz="2000" dirty="0" smtClean="0"/>
              <a:t>が回帰変数と独立である必要がある。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しかし、実際には、重力方程式では、</a:t>
            </a:r>
            <a:r>
              <a:rPr lang="ja-JP" altLang="en-US" sz="2000" dirty="0" smtClean="0"/>
              <a:t>エラー項は不均一分散である。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そのため、独立性の仮定が満たされず、一致性のない推定値となる。</a:t>
            </a:r>
            <a:endParaRPr kumimoji="1" lang="en-US" altLang="ja-JP" sz="2000" dirty="0"/>
          </a:p>
          <a:p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72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ゼロ貿易の処置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加えて、ゼロ貿易の処置が問題となる。</a:t>
            </a:r>
            <a:endParaRPr kumimoji="1" lang="en-US" altLang="ja-JP" dirty="0" smtClean="0"/>
          </a:p>
          <a:p>
            <a:r>
              <a:rPr lang="en-US" altLang="ja-JP" dirty="0" smtClean="0"/>
              <a:t>T=0</a:t>
            </a:r>
            <a:r>
              <a:rPr lang="ja-JP" altLang="en-US" dirty="0" smtClean="0"/>
              <a:t>の観測値を捨てるのではなく、</a:t>
            </a:r>
            <a:r>
              <a:rPr lang="en-US" altLang="ja-JP" dirty="0" smtClean="0"/>
              <a:t>T+1</a:t>
            </a:r>
            <a:r>
              <a:rPr lang="ja-JP" altLang="en-US" dirty="0" smtClean="0"/>
              <a:t>を従属変数として用いるモデルを推定したり、</a:t>
            </a:r>
            <a:r>
              <a:rPr lang="en-US" altLang="ja-JP" dirty="0" err="1" smtClean="0"/>
              <a:t>tobit</a:t>
            </a:r>
            <a:r>
              <a:rPr lang="ja-JP" altLang="en-US" smtClean="0"/>
              <a:t>モデルを用いる研究</a:t>
            </a:r>
            <a:r>
              <a:rPr lang="ja-JP" altLang="en-US" dirty="0" smtClean="0"/>
              <a:t>も</a:t>
            </a:r>
            <a:r>
              <a:rPr lang="ja-JP" altLang="en-US" smtClean="0"/>
              <a:t>ある。こうした手法も一致性のない推定値をもたらす。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5A3-08DA-3343-A602-01E1DCDDCE3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72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" id="{69CAED19-C883-BC44-9493-890DA1692862}" vid="{8A91B8DD-3321-1E45-B5C3-5B67DEF2A67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4-3</Template>
  <TotalTime>85</TotalTime>
  <Words>853</Words>
  <Application>Microsoft Macintosh PowerPoint</Application>
  <PresentationFormat>画面に合わせる (4:3)</PresentationFormat>
  <Paragraphs>150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Calibri</vt:lpstr>
      <vt:lpstr>Calibri Light</vt:lpstr>
      <vt:lpstr>Mangal</vt:lpstr>
      <vt:lpstr>Times</vt:lpstr>
      <vt:lpstr>Wingdings</vt:lpstr>
      <vt:lpstr>Yu Gothic</vt:lpstr>
      <vt:lpstr>游ゴシック</vt:lpstr>
      <vt:lpstr>游ゴシック Light</vt:lpstr>
      <vt:lpstr>Arial</vt:lpstr>
      <vt:lpstr>ホワイト</vt:lpstr>
      <vt:lpstr>The log of gravity</vt:lpstr>
      <vt:lpstr>要旨</vt:lpstr>
      <vt:lpstr>1. 序論</vt:lpstr>
      <vt:lpstr>Jensen’s inequality  イェンゼンの不等式</vt:lpstr>
      <vt:lpstr>PowerPoint プレゼンテーション</vt:lpstr>
      <vt:lpstr>2. 重力方程式の計量経済学 A. 伝統的な重力方程式</vt:lpstr>
      <vt:lpstr>重力方程式の確率版</vt:lpstr>
      <vt:lpstr>対数線形化された重力方程式</vt:lpstr>
      <vt:lpstr>ゼロ貿易の処置</vt:lpstr>
      <vt:lpstr>B. The Anderson–van Wincoop Gravity Equation </vt:lpstr>
      <vt:lpstr>III. Constant-Elasticity Models </vt:lpstr>
      <vt:lpstr>PowerPoint プレゼンテーション</vt:lpstr>
      <vt:lpstr>確率モデル</vt:lpstr>
      <vt:lpstr>A. 推定</vt:lpstr>
      <vt:lpstr>NLS の問題</vt:lpstr>
      <vt:lpstr>PML推定量</vt:lpstr>
      <vt:lpstr>the PPML estimation </vt:lpstr>
      <vt:lpstr>V. The Gravity Equation </vt:lpstr>
      <vt:lpstr>PowerPoint プレゼンテーション</vt:lpstr>
      <vt:lpstr>FTAの効果</vt:lpstr>
      <vt:lpstr>PowerPoint プレゼンテーション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log of gravity</dc:title>
  <dc:creator>田中鮎夢</dc:creator>
  <cp:lastModifiedBy>田中鮎夢</cp:lastModifiedBy>
  <cp:revision>77</cp:revision>
  <dcterms:created xsi:type="dcterms:W3CDTF">2018-09-10T07:29:40Z</dcterms:created>
  <dcterms:modified xsi:type="dcterms:W3CDTF">2018-09-10T12:22:49Z</dcterms:modified>
</cp:coreProperties>
</file>