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1" r:id="rId15"/>
    <p:sldId id="272" r:id="rId16"/>
    <p:sldId id="273" r:id="rId17"/>
    <p:sldId id="27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C91B-26C2-754D-599B-74B2125617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7E3015C-579D-7E03-B792-C934EE851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BC45DE-C1F7-B83F-7471-B78B4E571808}"/>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D0FB4E73-35DC-9D86-02C6-B939E2D8BC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C59ED0-B1AC-6758-B5E2-3C9555BB83E3}"/>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145649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0E96C2-2043-217E-D17C-BCADCEBF74B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931575B-201E-FB77-3822-CA177216E2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1EEFE-2183-2573-BA85-42809B5E97A6}"/>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A82423B9-F17A-2E5F-B3C6-91BE893F93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27750E-1A42-F232-F8EC-98D4B5F946F3}"/>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416635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B738AE-C3C0-E0E1-A904-2CECAC7171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94556B-8991-9467-1738-A314A719FC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019756-1734-A87E-508F-298EDA8994C2}"/>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64985843-BA10-11A2-F92F-921965EE5F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3CB010-D475-6F08-9E06-E680BBF5AF2D}"/>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330533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2C852-254D-A4CA-E134-A9570BFDD96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7F586D-4EAF-1725-4149-5CD45DCE9C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64BAB4-F736-2C9B-23B7-EB4A9256C2E9}"/>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9935B604-BEF6-3F51-3BF8-78A1F0A787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7070C5-6D4D-E7AC-A7AD-BF57A8992005}"/>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231663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B553C-ABC8-87D0-0BDB-7904599305F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A57FCF-C051-D126-99C2-00C0266BB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51C5EB-64E3-06E8-A5F0-139DEF721DA5}"/>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E67CFE3E-8629-454F-935C-FF7C071852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1E2D29-5E0A-0A40-EC8E-818D8AA7B162}"/>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268353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99472-4C1C-C52F-F743-DABE855472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86BD20-1BA1-D076-C1E9-99621326D5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F4F345-3536-E8F3-2AE1-1D37137847F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3F8FF5A-7303-5020-AD07-94394EBF168B}"/>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360B7956-CC34-7284-31A3-D0B96BFD31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25D262-9CCB-513B-8D89-6005FD76675D}"/>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249258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28E38-737D-3377-2272-90493E1A75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AB4500-8CE5-A1B1-F14D-9E95E8DE3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2620A6C-72DA-99FF-A021-E189BA507A7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2648536-2BB3-FA17-699C-4E479EE6E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6BE9E0-CFE3-A2F9-A258-C4791B42F1E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EF2CD4-9701-59A4-5F9E-100CFB4F0EFD}"/>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8" name="フッター プレースホルダー 7">
            <a:extLst>
              <a:ext uri="{FF2B5EF4-FFF2-40B4-BE49-F238E27FC236}">
                <a16:creationId xmlns:a16="http://schemas.microsoft.com/office/drawing/2014/main" id="{F25A1C05-ABB2-A2AC-4D75-C3EB2B2B5D8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4DD3B1-35A3-C9EA-826E-C37116011AD5}"/>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341619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077AD-A86D-3451-31B2-1D57F871735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E0A251-1160-0205-9B82-0CF202BC727B}"/>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4" name="フッター プレースホルダー 3">
            <a:extLst>
              <a:ext uri="{FF2B5EF4-FFF2-40B4-BE49-F238E27FC236}">
                <a16:creationId xmlns:a16="http://schemas.microsoft.com/office/drawing/2014/main" id="{D6865294-6DFE-84CB-7B1A-A9A181D748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CC9CA5A-8BB1-47B6-7FCB-8C4DD742BA51}"/>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120291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DC7C8D1-8029-1E1F-88D0-3B24387ECEBF}"/>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3" name="フッター プレースホルダー 2">
            <a:extLst>
              <a:ext uri="{FF2B5EF4-FFF2-40B4-BE49-F238E27FC236}">
                <a16:creationId xmlns:a16="http://schemas.microsoft.com/office/drawing/2014/main" id="{122F2962-9E27-EF68-4586-EDF315DB5EF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703C32B-C8F1-E8CA-39E9-6BECCC56A05F}"/>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66325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15576-F469-C323-A265-0A1962CE8D0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D4219F-9BF3-A543-0048-CBB7C7D84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D3A1817-9AED-4F4D-D858-9E13C63C8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FA7C45-7DED-CAB4-CF2D-071BA32C320B}"/>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7225D2EC-FC71-6047-D0ED-7D67BE868F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7A59FE-925B-CF6C-D007-9313D606B3C9}"/>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371965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F0243-8042-3BE4-0340-9819C13F47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054AB3-6F31-FB5D-12B7-A1EE3719E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A7489E-448A-4AA8-CCE4-BE1D57F9E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8DFB7E-D004-F1A5-C2CF-E910D49CB647}"/>
              </a:ext>
            </a:extLst>
          </p:cNvPr>
          <p:cNvSpPr>
            <a:spLocks noGrp="1"/>
          </p:cNvSpPr>
          <p:nvPr>
            <p:ph type="dt" sz="half" idx="10"/>
          </p:nvPr>
        </p:nvSpPr>
        <p:spPr/>
        <p:txBody>
          <a:bodyPr/>
          <a:lstStyle/>
          <a:p>
            <a:fld id="{B021F600-B443-4BBB-99F9-534748CA50D8}" type="datetimeFigureOut">
              <a:rPr kumimoji="1" lang="ja-JP" altLang="en-US" smtClean="0"/>
              <a:t>2024/9/24</a:t>
            </a:fld>
            <a:endParaRPr kumimoji="1" lang="ja-JP" altLang="en-US"/>
          </a:p>
        </p:txBody>
      </p:sp>
      <p:sp>
        <p:nvSpPr>
          <p:cNvPr id="6" name="フッター プレースホルダー 5">
            <a:extLst>
              <a:ext uri="{FF2B5EF4-FFF2-40B4-BE49-F238E27FC236}">
                <a16:creationId xmlns:a16="http://schemas.microsoft.com/office/drawing/2014/main" id="{B8980A41-4402-18E0-6445-EAB01ED9D8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9DC2F0-CE28-3F36-C23E-8F22A808B88A}"/>
              </a:ext>
            </a:extLst>
          </p:cNvPr>
          <p:cNvSpPr>
            <a:spLocks noGrp="1"/>
          </p:cNvSpPr>
          <p:nvPr>
            <p:ph type="sldNum" sz="quarter" idx="12"/>
          </p:nvPr>
        </p:nvSpPr>
        <p:spPr/>
        <p:txBody>
          <a:body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246877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1A8BEB-2260-DE26-A783-8B404A9A4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B629BE-DFD4-38B4-E623-073D77D87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E1530B-CD3D-5519-9B0C-2A6D79BC7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1F600-B443-4BBB-99F9-534748CA50D8}" type="datetimeFigureOut">
              <a:rPr kumimoji="1" lang="ja-JP" altLang="en-US" smtClean="0"/>
              <a:t>2024/9/24</a:t>
            </a:fld>
            <a:endParaRPr kumimoji="1" lang="ja-JP" altLang="en-US"/>
          </a:p>
        </p:txBody>
      </p:sp>
      <p:sp>
        <p:nvSpPr>
          <p:cNvPr id="5" name="フッター プレースホルダー 4">
            <a:extLst>
              <a:ext uri="{FF2B5EF4-FFF2-40B4-BE49-F238E27FC236}">
                <a16:creationId xmlns:a16="http://schemas.microsoft.com/office/drawing/2014/main" id="{24FA3F4C-D00E-406B-5685-27FAF1E87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CB123EF-CD28-582C-73BD-8A1E82D03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AECDD-70FD-434C-A8F3-FEF6FD26E08F}" type="slidenum">
              <a:rPr kumimoji="1" lang="ja-JP" altLang="en-US" smtClean="0"/>
              <a:t>‹#›</a:t>
            </a:fld>
            <a:endParaRPr kumimoji="1" lang="ja-JP" altLang="en-US"/>
          </a:p>
        </p:txBody>
      </p:sp>
    </p:spTree>
    <p:extLst>
      <p:ext uri="{BB962C8B-B14F-4D97-AF65-F5344CB8AC3E}">
        <p14:creationId xmlns:p14="http://schemas.microsoft.com/office/powerpoint/2010/main" val="4369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640C7-231B-F6EE-5E5F-D2C960489D68}"/>
              </a:ext>
            </a:extLst>
          </p:cNvPr>
          <p:cNvSpPr>
            <a:spLocks noGrp="1"/>
          </p:cNvSpPr>
          <p:nvPr>
            <p:ph type="ctrTitle"/>
          </p:nvPr>
        </p:nvSpPr>
        <p:spPr/>
        <p:txBody>
          <a:bodyPr/>
          <a:lstStyle/>
          <a:p>
            <a:r>
              <a:rPr kumimoji="1" lang="en-US" altLang="ja-JP" b="1" dirty="0"/>
              <a:t>HTML</a:t>
            </a:r>
            <a:r>
              <a:rPr kumimoji="1" lang="ja-JP" altLang="en-US" b="1" dirty="0"/>
              <a:t>を学ぼう</a:t>
            </a:r>
          </a:p>
        </p:txBody>
      </p:sp>
      <p:sp>
        <p:nvSpPr>
          <p:cNvPr id="3" name="字幕 2">
            <a:extLst>
              <a:ext uri="{FF2B5EF4-FFF2-40B4-BE49-F238E27FC236}">
                <a16:creationId xmlns:a16="http://schemas.microsoft.com/office/drawing/2014/main" id="{8F3ECD14-817C-3E3C-789B-11C6D770596F}"/>
              </a:ext>
            </a:extLst>
          </p:cNvPr>
          <p:cNvSpPr>
            <a:spLocks noGrp="1"/>
          </p:cNvSpPr>
          <p:nvPr>
            <p:ph type="subTitle" idx="1"/>
          </p:nvPr>
        </p:nvSpPr>
        <p:spPr>
          <a:xfrm>
            <a:off x="1524000" y="3602038"/>
            <a:ext cx="9144000" cy="1011526"/>
          </a:xfrm>
        </p:spPr>
        <p:txBody>
          <a:bodyPr/>
          <a:lstStyle/>
          <a:p>
            <a:pPr algn="ctr"/>
            <a:r>
              <a:rPr lang="ja-JP" altLang="en-US" sz="2400" dirty="0"/>
              <a:t>資料作成</a:t>
            </a:r>
            <a:r>
              <a:rPr lang="en-US" altLang="ja-JP" sz="2400" dirty="0"/>
              <a:t>:</a:t>
            </a:r>
            <a:r>
              <a:rPr lang="ja-JP" altLang="en-US" sz="2400" dirty="0"/>
              <a:t>海賊の場合</a:t>
            </a:r>
            <a:endParaRPr lang="en-US" altLang="ja-JP" sz="2400" dirty="0"/>
          </a:p>
          <a:p>
            <a:pPr algn="ctr"/>
            <a:r>
              <a:rPr lang="en-US" altLang="ja-JP" sz="2400" dirty="0"/>
              <a:t>Discord:arm_203</a:t>
            </a:r>
          </a:p>
          <a:p>
            <a:endParaRPr kumimoji="1" lang="ja-JP" altLang="en-US" dirty="0"/>
          </a:p>
        </p:txBody>
      </p:sp>
    </p:spTree>
    <p:extLst>
      <p:ext uri="{BB962C8B-B14F-4D97-AF65-F5344CB8AC3E}">
        <p14:creationId xmlns:p14="http://schemas.microsoft.com/office/powerpoint/2010/main" val="254156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手紙&#10;&#10;自動的に生成された説明">
            <a:extLst>
              <a:ext uri="{FF2B5EF4-FFF2-40B4-BE49-F238E27FC236}">
                <a16:creationId xmlns:a16="http://schemas.microsoft.com/office/drawing/2014/main" id="{B6942894-BE3C-BF3B-0C20-36B339CC5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885" y="1568682"/>
            <a:ext cx="7602011" cy="4953691"/>
          </a:xfrm>
          <a:prstGeom prst="rect">
            <a:avLst/>
          </a:prstGeom>
        </p:spPr>
      </p:pic>
      <p:sp>
        <p:nvSpPr>
          <p:cNvPr id="4" name="テキスト ボックス 3">
            <a:extLst>
              <a:ext uri="{FF2B5EF4-FFF2-40B4-BE49-F238E27FC236}">
                <a16:creationId xmlns:a16="http://schemas.microsoft.com/office/drawing/2014/main" id="{F338AD0E-0B0E-BA2C-68A4-E22BFA1AECEB}"/>
              </a:ext>
            </a:extLst>
          </p:cNvPr>
          <p:cNvSpPr txBox="1"/>
          <p:nvPr/>
        </p:nvSpPr>
        <p:spPr>
          <a:xfrm>
            <a:off x="1163782" y="471055"/>
            <a:ext cx="5216236" cy="461665"/>
          </a:xfrm>
          <a:prstGeom prst="rect">
            <a:avLst/>
          </a:prstGeom>
          <a:noFill/>
        </p:spPr>
        <p:txBody>
          <a:bodyPr wrap="square" rtlCol="0">
            <a:spAutoFit/>
          </a:bodyPr>
          <a:lstStyle/>
          <a:p>
            <a:r>
              <a:rPr kumimoji="1" lang="ja-JP" altLang="en-US" sz="2400" dirty="0"/>
              <a:t>実行結果</a:t>
            </a:r>
          </a:p>
        </p:txBody>
      </p:sp>
    </p:spTree>
    <p:extLst>
      <p:ext uri="{BB962C8B-B14F-4D97-AF65-F5344CB8AC3E}">
        <p14:creationId xmlns:p14="http://schemas.microsoft.com/office/powerpoint/2010/main" val="419339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0144D-96E9-D519-2E20-301ABACF39C0}"/>
              </a:ext>
            </a:extLst>
          </p:cNvPr>
          <p:cNvSpPr>
            <a:spLocks noGrp="1"/>
          </p:cNvSpPr>
          <p:nvPr>
            <p:ph type="title"/>
          </p:nvPr>
        </p:nvSpPr>
        <p:spPr/>
        <p:txBody>
          <a:bodyPr/>
          <a:lstStyle/>
          <a:p>
            <a:r>
              <a:rPr kumimoji="1" lang="ja-JP" altLang="en-US" dirty="0"/>
              <a:t>解説</a:t>
            </a:r>
          </a:p>
        </p:txBody>
      </p:sp>
      <p:sp>
        <p:nvSpPr>
          <p:cNvPr id="3" name="コンテンツ プレースホルダー 2">
            <a:extLst>
              <a:ext uri="{FF2B5EF4-FFF2-40B4-BE49-F238E27FC236}">
                <a16:creationId xmlns:a16="http://schemas.microsoft.com/office/drawing/2014/main" id="{2958F078-BB39-C366-9309-DE66B756EE52}"/>
              </a:ext>
            </a:extLst>
          </p:cNvPr>
          <p:cNvSpPr>
            <a:spLocks noGrp="1"/>
          </p:cNvSpPr>
          <p:nvPr>
            <p:ph idx="1"/>
          </p:nvPr>
        </p:nvSpPr>
        <p:spPr/>
        <p:txBody>
          <a:bodyPr>
            <a:normAutofit/>
          </a:bodyPr>
          <a:lstStyle/>
          <a:p>
            <a:r>
              <a:rPr kumimoji="1" lang="en-US" altLang="ja-JP" dirty="0"/>
              <a:t>&lt;p&gt;</a:t>
            </a:r>
            <a:r>
              <a:rPr lang="ja-JP" altLang="en-US" dirty="0"/>
              <a:t>タグは段落として使う。</a:t>
            </a:r>
            <a:endParaRPr lang="en-US" altLang="ja-JP" dirty="0"/>
          </a:p>
          <a:p>
            <a:r>
              <a:rPr lang="ja-JP" altLang="en-US" dirty="0"/>
              <a:t>使い方</a:t>
            </a:r>
            <a:endParaRPr lang="en-US" altLang="ja-JP" dirty="0"/>
          </a:p>
          <a:p>
            <a:pPr marL="0" indent="0">
              <a:buNone/>
            </a:pPr>
            <a:r>
              <a:rPr lang="en-US" altLang="ja-JP" dirty="0"/>
              <a:t>&lt;p&gt;</a:t>
            </a:r>
            <a:r>
              <a:rPr lang="ja-JP" altLang="en-US" dirty="0"/>
              <a:t>文章</a:t>
            </a:r>
            <a:r>
              <a:rPr lang="en-US" altLang="ja-JP" dirty="0"/>
              <a:t>1&lt;/p&gt;</a:t>
            </a:r>
          </a:p>
          <a:p>
            <a:pPr marL="0" indent="0">
              <a:buNone/>
            </a:pPr>
            <a:r>
              <a:rPr lang="en-US" altLang="ja-JP" dirty="0"/>
              <a:t>&lt;p&gt;</a:t>
            </a:r>
            <a:r>
              <a:rPr lang="ja-JP" altLang="en-US" dirty="0"/>
              <a:t>文章</a:t>
            </a:r>
            <a:r>
              <a:rPr lang="en-US" altLang="ja-JP" dirty="0"/>
              <a:t>2&lt;/p&gt;</a:t>
            </a:r>
          </a:p>
          <a:p>
            <a:pPr marL="0" indent="0">
              <a:buNone/>
            </a:pPr>
            <a:r>
              <a:rPr lang="en-US" altLang="ja-JP" dirty="0"/>
              <a:t>&lt;p&gt;</a:t>
            </a:r>
            <a:r>
              <a:rPr lang="ja-JP" altLang="en-US" dirty="0"/>
              <a:t>文章</a:t>
            </a:r>
            <a:r>
              <a:rPr lang="en-US" altLang="ja-JP" dirty="0"/>
              <a:t>3&lt;/p&gt;</a:t>
            </a:r>
          </a:p>
          <a:p>
            <a:endParaRPr lang="en-US" altLang="ja-JP" dirty="0"/>
          </a:p>
          <a:p>
            <a:pPr marL="0" indent="0">
              <a:buNone/>
            </a:pPr>
            <a:r>
              <a:rPr lang="ja-JP" altLang="en-US" dirty="0"/>
              <a:t>基本タイトル以外は</a:t>
            </a:r>
            <a:r>
              <a:rPr lang="en-US" altLang="ja-JP" dirty="0"/>
              <a:t>p</a:t>
            </a:r>
            <a:r>
              <a:rPr lang="ja-JP" altLang="en-US" dirty="0"/>
              <a:t>タグを使うよ</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4068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5420B-A3BC-0401-2D0F-C2AF5A1A6151}"/>
              </a:ext>
            </a:extLst>
          </p:cNvPr>
          <p:cNvSpPr>
            <a:spLocks noGrp="1"/>
          </p:cNvSpPr>
          <p:nvPr>
            <p:ph type="title"/>
          </p:nvPr>
        </p:nvSpPr>
        <p:spPr/>
        <p:txBody>
          <a:bodyPr/>
          <a:lstStyle/>
          <a:p>
            <a:r>
              <a:rPr kumimoji="1" lang="ja-JP" altLang="en-US" dirty="0"/>
              <a:t>次に扱うもの</a:t>
            </a:r>
          </a:p>
        </p:txBody>
      </p:sp>
      <p:sp>
        <p:nvSpPr>
          <p:cNvPr id="3" name="コンテンツ プレースホルダー 2">
            <a:extLst>
              <a:ext uri="{FF2B5EF4-FFF2-40B4-BE49-F238E27FC236}">
                <a16:creationId xmlns:a16="http://schemas.microsoft.com/office/drawing/2014/main" id="{76A2C46D-32FE-985E-BB6B-D83719C141B0}"/>
              </a:ext>
            </a:extLst>
          </p:cNvPr>
          <p:cNvSpPr>
            <a:spLocks noGrp="1"/>
          </p:cNvSpPr>
          <p:nvPr>
            <p:ph idx="1"/>
          </p:nvPr>
        </p:nvSpPr>
        <p:spPr/>
        <p:txBody>
          <a:bodyPr/>
          <a:lstStyle/>
          <a:p>
            <a:r>
              <a:rPr kumimoji="1" lang="ja-JP" altLang="en-US" dirty="0"/>
              <a:t>箇条書き</a:t>
            </a:r>
            <a:endParaRPr kumimoji="1" lang="en-US" altLang="ja-JP" dirty="0"/>
          </a:p>
          <a:p>
            <a:endParaRPr lang="en-US" altLang="ja-JP" dirty="0"/>
          </a:p>
          <a:p>
            <a:r>
              <a:rPr kumimoji="1" lang="ja-JP" altLang="en-US" dirty="0"/>
              <a:t>画像</a:t>
            </a:r>
            <a:endParaRPr kumimoji="1" lang="en-US" altLang="ja-JP" dirty="0"/>
          </a:p>
          <a:p>
            <a:endParaRPr lang="en-US" altLang="ja-JP" dirty="0"/>
          </a:p>
          <a:p>
            <a:r>
              <a:rPr kumimoji="1" lang="ja-JP" altLang="en-US" dirty="0"/>
              <a:t>ボタン</a:t>
            </a:r>
          </a:p>
        </p:txBody>
      </p:sp>
    </p:spTree>
    <p:extLst>
      <p:ext uri="{BB962C8B-B14F-4D97-AF65-F5344CB8AC3E}">
        <p14:creationId xmlns:p14="http://schemas.microsoft.com/office/powerpoint/2010/main" val="131798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5909310"/>
          </a:xfrm>
          <a:prstGeom prst="rect">
            <a:avLst/>
          </a:prstGeom>
          <a:noFill/>
        </p:spPr>
        <p:txBody>
          <a:bodyPr wrap="square" rtlCol="0">
            <a:spAutoFit/>
          </a:bodyPr>
          <a:lstStyle/>
          <a:p>
            <a:r>
              <a:rPr lang="en-US" altLang="ja-JP" b="0" dirty="0">
                <a:solidFill>
                  <a:srgbClr val="57A64A"/>
                </a:solidFill>
                <a:effectLst/>
                <a:latin typeface="Consolas" panose="020B0609020204030204" pitchFamily="49" charset="0"/>
              </a:rPr>
              <a:t>&lt;!-- STEP5 --&gt;</a:t>
            </a:r>
          </a:p>
          <a:p>
            <a:r>
              <a:rPr lang="ja-JP" altLang="en-US" dirty="0">
                <a:solidFill>
                  <a:srgbClr val="57A64A"/>
                </a:solidFill>
                <a:latin typeface="Consolas" panose="020B0609020204030204" pitchFamily="49" charset="0"/>
              </a:rPr>
              <a:t>箇条書き</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候補が出てるときに</a:t>
            </a:r>
            <a:r>
              <a:rPr lang="en-US" altLang="ja-JP" b="0" dirty="0">
                <a:solidFill>
                  <a:srgbClr val="57A64A"/>
                </a:solidFill>
                <a:effectLst/>
                <a:latin typeface="Consolas" panose="020B0609020204030204" pitchFamily="49" charset="0"/>
              </a:rPr>
              <a:t>Tab</a:t>
            </a:r>
            <a:r>
              <a:rPr lang="ja-JP" altLang="en-US" b="0" dirty="0">
                <a:solidFill>
                  <a:srgbClr val="57A64A"/>
                </a:solidFill>
                <a:effectLst/>
                <a:latin typeface="Consolas" panose="020B0609020204030204" pitchFamily="49" charset="0"/>
              </a:rPr>
              <a:t>キーを押すと補完してくれるぜ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ja-JP" altLang="en-US"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err="1">
                <a:solidFill>
                  <a:srgbClr val="569CD6"/>
                </a:solidFill>
                <a:effectLst/>
                <a:latin typeface="Consolas" panose="020B0609020204030204" pitchFamily="49" charset="0"/>
              </a:rPr>
              <a:t>ul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あいうえお</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さしすせと</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はまやらわ</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li</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err="1">
                <a:solidFill>
                  <a:srgbClr val="569CD6"/>
                </a:solidFill>
                <a:effectLst/>
                <a:latin typeface="Consolas" panose="020B0609020204030204" pitchFamily="49" charset="0"/>
              </a:rPr>
              <a:t>ul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425192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4801314"/>
          </a:xfrm>
          <a:prstGeom prst="rect">
            <a:avLst/>
          </a:prstGeom>
          <a:noFill/>
        </p:spPr>
        <p:txBody>
          <a:bodyPr wrap="square" rtlCol="0">
            <a:spAutoFit/>
          </a:bodyPr>
          <a:lstStyle/>
          <a:p>
            <a:r>
              <a:rPr lang="en-US" altLang="ja-JP" b="0" dirty="0">
                <a:solidFill>
                  <a:srgbClr val="57A64A"/>
                </a:solidFill>
                <a:effectLst/>
                <a:latin typeface="Consolas" panose="020B0609020204030204" pitchFamily="49" charset="0"/>
              </a:rPr>
              <a:t>&lt;!– STEP</a:t>
            </a:r>
            <a:r>
              <a:rPr lang="en-US" altLang="ja-JP" dirty="0">
                <a:solidFill>
                  <a:srgbClr val="57A64A"/>
                </a:solidFill>
                <a:latin typeface="Consolas" panose="020B0609020204030204" pitchFamily="49" charset="0"/>
              </a:rPr>
              <a:t>6</a:t>
            </a:r>
            <a:r>
              <a:rPr lang="ja-JP" altLang="en-US" b="0" dirty="0">
                <a:solidFill>
                  <a:srgbClr val="57A64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--&gt;</a:t>
            </a:r>
          </a:p>
          <a:p>
            <a:r>
              <a:rPr lang="ja-JP" altLang="en-US" dirty="0">
                <a:solidFill>
                  <a:srgbClr val="57A64A"/>
                </a:solidFill>
                <a:latin typeface="Consolas" panose="020B0609020204030204" pitchFamily="49" charset="0"/>
              </a:rPr>
              <a:t>画像</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こいつは好きな画像をダウンロードして、このフォルダに置く必要あり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ja-JP" altLang="en-US"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err="1">
                <a:solidFill>
                  <a:srgbClr val="569CD6"/>
                </a:solidFill>
                <a:effectLst/>
                <a:latin typeface="Consolas" panose="020B0609020204030204" pitchFamily="49" charset="0"/>
              </a:rPr>
              <a:t>img</a:t>
            </a:r>
            <a:r>
              <a:rPr lang="en-US" altLang="ja-JP" b="0" dirty="0">
                <a:solidFill>
                  <a:srgbClr val="DADADA"/>
                </a:solidFill>
                <a:effectLst/>
                <a:latin typeface="Consolas" panose="020B0609020204030204" pitchFamily="49" charset="0"/>
              </a:rPr>
              <a:t> </a:t>
            </a:r>
            <a:r>
              <a:rPr lang="en-US" altLang="ja-JP" b="0" dirty="0" err="1">
                <a:solidFill>
                  <a:srgbClr val="9CDCFE"/>
                </a:solidFill>
                <a:effectLst/>
                <a:latin typeface="Consolas" panose="020B0609020204030204" pitchFamily="49" charset="0"/>
              </a:rPr>
              <a:t>src</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ikachan.jpg</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38248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4524315"/>
          </a:xfrm>
          <a:prstGeom prst="rect">
            <a:avLst/>
          </a:prstGeom>
          <a:noFill/>
        </p:spPr>
        <p:txBody>
          <a:bodyPr wrap="square" rtlCol="0">
            <a:spAutoFit/>
          </a:bodyPr>
          <a:lstStyle/>
          <a:p>
            <a:r>
              <a:rPr lang="en-US" altLang="ja-JP" b="0" dirty="0">
                <a:solidFill>
                  <a:srgbClr val="57A64A"/>
                </a:solidFill>
                <a:effectLst/>
                <a:latin typeface="Consolas" panose="020B0609020204030204" pitchFamily="49" charset="0"/>
              </a:rPr>
              <a:t>&lt;!-- STEP7 --&gt;</a:t>
            </a:r>
          </a:p>
          <a:p>
            <a:r>
              <a:rPr lang="ja-JP" altLang="en-US" dirty="0">
                <a:solidFill>
                  <a:srgbClr val="57A64A"/>
                </a:solidFill>
                <a:latin typeface="Consolas" panose="020B0609020204030204" pitchFamily="49" charset="0"/>
              </a:rPr>
              <a:t>ボタン</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button</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ボタン</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button</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342167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45956C-816D-BF7F-3859-F76F95EC57EE}"/>
              </a:ext>
            </a:extLst>
          </p:cNvPr>
          <p:cNvSpPr>
            <a:spLocks noGrp="1"/>
          </p:cNvSpPr>
          <p:nvPr>
            <p:ph type="title"/>
          </p:nvPr>
        </p:nvSpPr>
        <p:spPr/>
        <p:txBody>
          <a:bodyPr/>
          <a:lstStyle/>
          <a:p>
            <a:r>
              <a:rPr lang="ja-JP" altLang="en-US" dirty="0"/>
              <a:t>しゅくだい</a:t>
            </a:r>
            <a:endParaRPr kumimoji="1" lang="ja-JP" altLang="en-US" dirty="0"/>
          </a:p>
        </p:txBody>
      </p:sp>
      <p:sp>
        <p:nvSpPr>
          <p:cNvPr id="3" name="コンテンツ プレースホルダー 2">
            <a:extLst>
              <a:ext uri="{FF2B5EF4-FFF2-40B4-BE49-F238E27FC236}">
                <a16:creationId xmlns:a16="http://schemas.microsoft.com/office/drawing/2014/main" id="{8C6F70CA-BF0F-0B29-C455-ABA72B102E6D}"/>
              </a:ext>
            </a:extLst>
          </p:cNvPr>
          <p:cNvSpPr>
            <a:spLocks noGrp="1"/>
          </p:cNvSpPr>
          <p:nvPr>
            <p:ph idx="1"/>
          </p:nvPr>
        </p:nvSpPr>
        <p:spPr/>
        <p:txBody>
          <a:bodyPr/>
          <a:lstStyle/>
          <a:p>
            <a:r>
              <a:rPr kumimoji="1" lang="ja-JP" altLang="en-US" dirty="0"/>
              <a:t>上で学んだこと、自分で調べたことで自己紹介のサイトを作ってみよう</a:t>
            </a:r>
            <a:endParaRPr kumimoji="1" lang="en-US" altLang="ja-JP" dirty="0"/>
          </a:p>
          <a:p>
            <a:endParaRPr lang="en-US" altLang="ja-JP" dirty="0"/>
          </a:p>
          <a:p>
            <a:r>
              <a:rPr kumimoji="1" lang="ja-JP" altLang="en-US" dirty="0"/>
              <a:t>前回と同じでやりたい人用</a:t>
            </a:r>
            <a:endParaRPr kumimoji="1" lang="en-US" altLang="ja-JP" dirty="0"/>
          </a:p>
          <a:p>
            <a:endParaRPr lang="en-US" altLang="ja-JP" dirty="0"/>
          </a:p>
          <a:p>
            <a:r>
              <a:rPr lang="ja-JP" altLang="en-US" dirty="0"/>
              <a:t>レイアウト・デザインは</a:t>
            </a:r>
            <a:r>
              <a:rPr lang="en-US" altLang="ja-JP" dirty="0"/>
              <a:t>HTML</a:t>
            </a:r>
            <a:r>
              <a:rPr lang="ja-JP" altLang="en-US" dirty="0"/>
              <a:t>だけだと難しいので、下手でも出してほしい</a:t>
            </a:r>
            <a:endParaRPr lang="en-US" altLang="ja-JP" dirty="0"/>
          </a:p>
          <a:p>
            <a:endParaRPr lang="en-US" altLang="ja-JP" dirty="0"/>
          </a:p>
          <a:p>
            <a:r>
              <a:rPr lang="ja-JP" altLang="en-US" dirty="0"/>
              <a:t>できたら課題提出</a:t>
            </a:r>
            <a:r>
              <a:rPr lang="en-US" altLang="ja-JP" dirty="0"/>
              <a:t>2</a:t>
            </a:r>
            <a:r>
              <a:rPr lang="ja-JP" altLang="en-US"/>
              <a:t>にだしてー</a:t>
            </a:r>
            <a:endParaRPr kumimoji="1" lang="ja-JP" altLang="en-US" dirty="0"/>
          </a:p>
        </p:txBody>
      </p:sp>
    </p:spTree>
    <p:extLst>
      <p:ext uri="{BB962C8B-B14F-4D97-AF65-F5344CB8AC3E}">
        <p14:creationId xmlns:p14="http://schemas.microsoft.com/office/powerpoint/2010/main" val="328269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31D7531-B89A-9182-0F48-5B789E2B063E}"/>
              </a:ext>
            </a:extLst>
          </p:cNvPr>
          <p:cNvSpPr>
            <a:spLocks noGrp="1"/>
          </p:cNvSpPr>
          <p:nvPr>
            <p:ph type="title"/>
          </p:nvPr>
        </p:nvSpPr>
        <p:spPr>
          <a:xfrm>
            <a:off x="761803" y="350196"/>
            <a:ext cx="4646904" cy="1624520"/>
          </a:xfrm>
        </p:spPr>
        <p:txBody>
          <a:bodyPr anchor="ctr">
            <a:normAutofit/>
          </a:bodyPr>
          <a:lstStyle/>
          <a:p>
            <a:r>
              <a:rPr kumimoji="1" lang="ja-JP" altLang="en-US" sz="3700" dirty="0"/>
              <a:t>れい</a:t>
            </a:r>
            <a:r>
              <a:rPr lang="ja-JP" altLang="en-US" sz="3700" dirty="0"/>
              <a:t>。。。</a:t>
            </a:r>
            <a:endParaRPr kumimoji="1" lang="ja-JP" altLang="en-US" sz="3700" dirty="0"/>
          </a:p>
        </p:txBody>
      </p:sp>
      <p:sp>
        <p:nvSpPr>
          <p:cNvPr id="20" name="Content Placeholder 8">
            <a:extLst>
              <a:ext uri="{FF2B5EF4-FFF2-40B4-BE49-F238E27FC236}">
                <a16:creationId xmlns:a16="http://schemas.microsoft.com/office/drawing/2014/main" id="{73388C0D-36F2-6CAB-91D7-06456605250B}"/>
              </a:ext>
            </a:extLst>
          </p:cNvPr>
          <p:cNvSpPr>
            <a:spLocks noGrp="1"/>
          </p:cNvSpPr>
          <p:nvPr>
            <p:ph idx="1"/>
          </p:nvPr>
        </p:nvSpPr>
        <p:spPr>
          <a:xfrm>
            <a:off x="761802" y="2743200"/>
            <a:ext cx="4646905" cy="3613149"/>
          </a:xfrm>
        </p:spPr>
        <p:txBody>
          <a:bodyPr anchor="ctr">
            <a:normAutofit/>
          </a:bodyPr>
          <a:lstStyle/>
          <a:p>
            <a:r>
              <a:rPr lang="en-US" altLang="ja-JP" sz="2000" dirty="0"/>
              <a:t>HTML</a:t>
            </a:r>
            <a:r>
              <a:rPr lang="ja-JP" altLang="en-US" sz="2000" dirty="0"/>
              <a:t>だけだとこんなもんしかつくれんよ、、、</a:t>
            </a:r>
            <a:endParaRPr lang="en-US" sz="2000" dirty="0"/>
          </a:p>
        </p:txBody>
      </p:sp>
      <p:pic>
        <p:nvPicPr>
          <p:cNvPr id="5" name="コンテンツ プレースホルダー 4"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EE19C821-8242-BC32-A6EC-62AA7647A983}"/>
              </a:ext>
            </a:extLst>
          </p:cNvPr>
          <p:cNvPicPr>
            <a:picLocks noChangeAspect="1"/>
          </p:cNvPicPr>
          <p:nvPr/>
        </p:nvPicPr>
        <p:blipFill>
          <a:blip r:embed="rId2">
            <a:extLst>
              <a:ext uri="{28A0092B-C50C-407E-A947-70E740481C1C}">
                <a14:useLocalDpi xmlns:a14="http://schemas.microsoft.com/office/drawing/2010/main" val="0"/>
              </a:ext>
            </a:extLst>
          </a:blip>
          <a:srcRect r="5331"/>
          <a:stretch/>
        </p:blipFill>
        <p:spPr>
          <a:xfrm>
            <a:off x="6372445" y="431868"/>
            <a:ext cx="5334199" cy="5994263"/>
          </a:xfrm>
          <a:prstGeom prst="rect">
            <a:avLst/>
          </a:prstGeom>
        </p:spPr>
      </p:pic>
    </p:spTree>
    <p:extLst>
      <p:ext uri="{BB962C8B-B14F-4D97-AF65-F5344CB8AC3E}">
        <p14:creationId xmlns:p14="http://schemas.microsoft.com/office/powerpoint/2010/main" val="43309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9AD43E-A446-FD9D-324D-2E8824A4454E}"/>
              </a:ext>
            </a:extLst>
          </p:cNvPr>
          <p:cNvSpPr>
            <a:spLocks noGrp="1"/>
          </p:cNvSpPr>
          <p:nvPr>
            <p:ph type="title"/>
          </p:nvPr>
        </p:nvSpPr>
        <p:spPr/>
        <p:txBody>
          <a:bodyPr/>
          <a:lstStyle/>
          <a:p>
            <a:r>
              <a:rPr kumimoji="1" lang="en-US" altLang="ja-JP" dirty="0"/>
              <a:t>HTML</a:t>
            </a:r>
            <a:r>
              <a:rPr kumimoji="1" lang="ja-JP" altLang="en-US" dirty="0"/>
              <a:t>とは</a:t>
            </a:r>
          </a:p>
        </p:txBody>
      </p:sp>
      <p:sp>
        <p:nvSpPr>
          <p:cNvPr id="3" name="コンテンツ プレースホルダー 2">
            <a:extLst>
              <a:ext uri="{FF2B5EF4-FFF2-40B4-BE49-F238E27FC236}">
                <a16:creationId xmlns:a16="http://schemas.microsoft.com/office/drawing/2014/main" id="{1F213F36-A550-3E67-FBE7-2C5BDBBD500F}"/>
              </a:ext>
            </a:extLst>
          </p:cNvPr>
          <p:cNvSpPr>
            <a:spLocks noGrp="1"/>
          </p:cNvSpPr>
          <p:nvPr>
            <p:ph idx="1"/>
          </p:nvPr>
        </p:nvSpPr>
        <p:spPr/>
        <p:txBody>
          <a:bodyPr/>
          <a:lstStyle/>
          <a:p>
            <a:r>
              <a:rPr kumimoji="1" lang="en-US" altLang="ja-JP" dirty="0"/>
              <a:t>HTML</a:t>
            </a:r>
            <a:r>
              <a:rPr kumimoji="1" lang="ja-JP" altLang="en-US" dirty="0"/>
              <a:t>は</a:t>
            </a:r>
            <a:r>
              <a:rPr kumimoji="1" lang="en-US" altLang="ja-JP" dirty="0"/>
              <a:t>Web</a:t>
            </a:r>
            <a:r>
              <a:rPr kumimoji="1" lang="ja-JP" altLang="en-US" dirty="0"/>
              <a:t>ページの骨格を作るためのプログラミング言語</a:t>
            </a:r>
            <a:endParaRPr kumimoji="1" lang="en-US" altLang="ja-JP" dirty="0"/>
          </a:p>
          <a:p>
            <a:endParaRPr lang="en-US" altLang="ja-JP" dirty="0"/>
          </a:p>
          <a:p>
            <a:r>
              <a:rPr kumimoji="1" lang="ja-JP" altLang="en-US" dirty="0"/>
              <a:t>これをマスターすると最低限文字や画像を扱うブログ的なのもつくることができるかも？？？</a:t>
            </a:r>
          </a:p>
        </p:txBody>
      </p:sp>
    </p:spTree>
    <p:extLst>
      <p:ext uri="{BB962C8B-B14F-4D97-AF65-F5344CB8AC3E}">
        <p14:creationId xmlns:p14="http://schemas.microsoft.com/office/powerpoint/2010/main" val="36256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09223-E171-E61D-09EA-06CF9E454052}"/>
              </a:ext>
            </a:extLst>
          </p:cNvPr>
          <p:cNvSpPr>
            <a:spLocks noGrp="1"/>
          </p:cNvSpPr>
          <p:nvPr>
            <p:ph type="title"/>
          </p:nvPr>
        </p:nvSpPr>
        <p:spPr/>
        <p:txBody>
          <a:bodyPr/>
          <a:lstStyle/>
          <a:p>
            <a:r>
              <a:rPr kumimoji="1" lang="ja-JP" altLang="en-US" dirty="0"/>
              <a:t>実践</a:t>
            </a:r>
          </a:p>
        </p:txBody>
      </p:sp>
      <p:sp>
        <p:nvSpPr>
          <p:cNvPr id="3" name="コンテンツ プレースホルダー 2">
            <a:extLst>
              <a:ext uri="{FF2B5EF4-FFF2-40B4-BE49-F238E27FC236}">
                <a16:creationId xmlns:a16="http://schemas.microsoft.com/office/drawing/2014/main" id="{7F7EFC12-1FD3-27E0-0252-49712CA1D4E8}"/>
              </a:ext>
            </a:extLst>
          </p:cNvPr>
          <p:cNvSpPr>
            <a:spLocks noGrp="1"/>
          </p:cNvSpPr>
          <p:nvPr>
            <p:ph idx="1"/>
          </p:nvPr>
        </p:nvSpPr>
        <p:spPr/>
        <p:txBody>
          <a:bodyPr/>
          <a:lstStyle/>
          <a:p>
            <a:r>
              <a:rPr kumimoji="1" lang="ja-JP" altLang="en-US" dirty="0"/>
              <a:t>まずは</a:t>
            </a:r>
            <a:r>
              <a:rPr lang="ja-JP" altLang="en-US" dirty="0"/>
              <a:t>このまえ作ったフォルダを</a:t>
            </a:r>
            <a:r>
              <a:rPr lang="en-US" altLang="ja-JP" dirty="0" err="1"/>
              <a:t>Vscode</a:t>
            </a:r>
            <a:r>
              <a:rPr lang="ja-JP" altLang="en-US" dirty="0"/>
              <a:t>で開く</a:t>
            </a:r>
            <a:endParaRPr lang="en-US" altLang="ja-JP" dirty="0"/>
          </a:p>
          <a:p>
            <a:endParaRPr kumimoji="1" lang="en-US" altLang="ja-JP" dirty="0"/>
          </a:p>
          <a:p>
            <a:r>
              <a:rPr lang="ja-JP" altLang="en-US" dirty="0"/>
              <a:t>今回使うためのファイルを作る</a:t>
            </a:r>
            <a:endParaRPr lang="en-US" altLang="ja-JP" dirty="0"/>
          </a:p>
          <a:p>
            <a:endParaRPr lang="en-US" altLang="ja-JP" dirty="0"/>
          </a:p>
          <a:p>
            <a:r>
              <a:rPr lang="ja-JP" altLang="en-US" dirty="0"/>
              <a:t>「</a:t>
            </a:r>
            <a:r>
              <a:rPr lang="en-US" altLang="ja-JP" dirty="0"/>
              <a:t>Shift+!</a:t>
            </a:r>
            <a:r>
              <a:rPr lang="ja-JP" altLang="en-US" dirty="0"/>
              <a:t>」から「</a:t>
            </a:r>
            <a:r>
              <a:rPr lang="en-US" altLang="ja-JP" dirty="0"/>
              <a:t>Enter</a:t>
            </a:r>
            <a:r>
              <a:rPr lang="ja-JP" altLang="en-US" dirty="0"/>
              <a:t>」でテンプレートを作成</a:t>
            </a:r>
            <a:endParaRPr lang="en-US" altLang="ja-JP" dirty="0"/>
          </a:p>
          <a:p>
            <a:endParaRPr kumimoji="1" lang="en-US" altLang="ja-JP" dirty="0"/>
          </a:p>
          <a:p>
            <a:r>
              <a:rPr lang="ja-JP" altLang="en-US" dirty="0"/>
              <a:t>忘れてたら、前回の資料見てねー</a:t>
            </a:r>
            <a:endParaRPr kumimoji="1" lang="ja-JP" altLang="en-US" dirty="0"/>
          </a:p>
        </p:txBody>
      </p:sp>
    </p:spTree>
    <p:extLst>
      <p:ext uri="{BB962C8B-B14F-4D97-AF65-F5344CB8AC3E}">
        <p14:creationId xmlns:p14="http://schemas.microsoft.com/office/powerpoint/2010/main" val="31013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7ADA4-AAD5-DE74-9E5A-0D8190515113}"/>
              </a:ext>
            </a:extLst>
          </p:cNvPr>
          <p:cNvSpPr>
            <a:spLocks noGrp="1"/>
          </p:cNvSpPr>
          <p:nvPr>
            <p:ph type="title"/>
          </p:nvPr>
        </p:nvSpPr>
        <p:spPr>
          <a:xfrm>
            <a:off x="481013" y="3752849"/>
            <a:ext cx="3290887" cy="2452687"/>
          </a:xfrm>
        </p:spPr>
        <p:txBody>
          <a:bodyPr anchor="ctr">
            <a:normAutofit/>
          </a:bodyPr>
          <a:lstStyle/>
          <a:p>
            <a:r>
              <a:rPr kumimoji="1" lang="ja-JP" altLang="en-US" sz="3600" dirty="0"/>
              <a:t>こんなかんじ</a:t>
            </a:r>
          </a:p>
        </p:txBody>
      </p:sp>
      <p:pic>
        <p:nvPicPr>
          <p:cNvPr id="5" name="コンテンツ プレースホルダー 4" descr="テキスト&#10;&#10;自動的に生成された説明">
            <a:extLst>
              <a:ext uri="{FF2B5EF4-FFF2-40B4-BE49-F238E27FC236}">
                <a16:creationId xmlns:a16="http://schemas.microsoft.com/office/drawing/2014/main" id="{439EEC47-A0CC-BC24-4615-F79D0680E068}"/>
              </a:ext>
            </a:extLst>
          </p:cNvPr>
          <p:cNvPicPr>
            <a:picLocks noChangeAspect="1"/>
          </p:cNvPicPr>
          <p:nvPr/>
        </p:nvPicPr>
        <p:blipFill>
          <a:blip r:embed="rId2">
            <a:extLst>
              <a:ext uri="{28A0092B-C50C-407E-A947-70E740481C1C}">
                <a14:useLocalDpi xmlns:a14="http://schemas.microsoft.com/office/drawing/2010/main" val="0"/>
              </a:ext>
            </a:extLst>
          </a:blip>
          <a:srcRect b="2196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9" name="Content Placeholder 8">
            <a:extLst>
              <a:ext uri="{FF2B5EF4-FFF2-40B4-BE49-F238E27FC236}">
                <a16:creationId xmlns:a16="http://schemas.microsoft.com/office/drawing/2014/main" id="{5255FE71-FD36-124F-CF05-7573AB46C47E}"/>
              </a:ext>
            </a:extLst>
          </p:cNvPr>
          <p:cNvSpPr>
            <a:spLocks noGrp="1"/>
          </p:cNvSpPr>
          <p:nvPr>
            <p:ph idx="1"/>
          </p:nvPr>
        </p:nvSpPr>
        <p:spPr>
          <a:xfrm>
            <a:off x="4223982" y="3752850"/>
            <a:ext cx="7485413" cy="2452687"/>
          </a:xfrm>
        </p:spPr>
        <p:txBody>
          <a:bodyPr anchor="ctr">
            <a:normAutofit/>
          </a:bodyPr>
          <a:lstStyle/>
          <a:p>
            <a:r>
              <a:rPr lang="ja-JP" altLang="en-US" sz="1800" dirty="0"/>
              <a:t>次からは全部画像で指示をだすよー</a:t>
            </a:r>
            <a:endParaRPr lang="en-US" sz="1800" dirty="0"/>
          </a:p>
        </p:txBody>
      </p:sp>
    </p:spTree>
    <p:extLst>
      <p:ext uri="{BB962C8B-B14F-4D97-AF65-F5344CB8AC3E}">
        <p14:creationId xmlns:p14="http://schemas.microsoft.com/office/powerpoint/2010/main" val="150014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4801314"/>
          </a:xfrm>
          <a:prstGeom prst="rect">
            <a:avLst/>
          </a:prstGeom>
          <a:noFill/>
        </p:spPr>
        <p:txBody>
          <a:bodyPr wrap="square" rtlCol="0">
            <a:spAutoFit/>
          </a:bodyPr>
          <a:lstStyle/>
          <a:p>
            <a:r>
              <a:rPr lang="ja-JP" altLang="en-US" b="0" dirty="0">
                <a:solidFill>
                  <a:srgbClr val="57A64A"/>
                </a:solidFill>
                <a:effectLst/>
                <a:latin typeface="Consolas" panose="020B0609020204030204" pitchFamily="49" charset="0"/>
              </a:rPr>
              <a:t>テンプレートの変更</a:t>
            </a:r>
            <a:endParaRPr lang="en-US" altLang="ja-JP" b="0" dirty="0">
              <a:solidFill>
                <a:srgbClr val="57A64A"/>
              </a:solidFill>
              <a:effectLst/>
              <a:latin typeface="Consolas" panose="020B0609020204030204" pitchFamily="49" charset="0"/>
            </a:endParaRPr>
          </a:p>
          <a:p>
            <a:endParaRPr lang="en-US" altLang="ja-JP" dirty="0">
              <a:solidFill>
                <a:srgbClr val="57A64A"/>
              </a:solidFill>
              <a:latin typeface="Consolas" panose="020B0609020204030204" pitchFamily="49" charset="0"/>
            </a:endParaRPr>
          </a:p>
          <a:p>
            <a:r>
              <a:rPr lang="en-US" altLang="ja-JP" b="0" dirty="0">
                <a:solidFill>
                  <a:srgbClr val="57A64A"/>
                </a:solidFill>
                <a:effectLst/>
                <a:latin typeface="Consolas" panose="020B0609020204030204" pitchFamily="49" charset="0"/>
              </a:rPr>
              <a:t>&lt;!-- STEP</a:t>
            </a:r>
            <a:r>
              <a:rPr lang="ja-JP" altLang="en-US" b="0" dirty="0">
                <a:solidFill>
                  <a:srgbClr val="57A64A"/>
                </a:solidFill>
                <a:effectLst/>
                <a:latin typeface="Consolas" panose="020B0609020204030204" pitchFamily="49" charset="0"/>
              </a:rPr>
              <a:t>１ </a:t>
            </a:r>
            <a:r>
              <a:rPr lang="en-US" altLang="ja-JP" b="0" dirty="0">
                <a:solidFill>
                  <a:srgbClr val="57A64A"/>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60917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5355312"/>
          </a:xfrm>
          <a:prstGeom prst="rect">
            <a:avLst/>
          </a:prstGeom>
          <a:noFill/>
        </p:spPr>
        <p:txBody>
          <a:bodyPr wrap="square" rtlCol="0">
            <a:spAutoFit/>
          </a:bodyPr>
          <a:lstStyle/>
          <a:p>
            <a:r>
              <a:rPr lang="en-US" altLang="ja-JP" b="0" dirty="0">
                <a:solidFill>
                  <a:srgbClr val="57A64A"/>
                </a:solidFill>
                <a:effectLst/>
                <a:latin typeface="Consolas" panose="020B0609020204030204" pitchFamily="49" charset="0"/>
              </a:rPr>
              <a:t>&lt;!– STEP2</a:t>
            </a:r>
            <a:r>
              <a:rPr lang="ja-JP" altLang="en-US" b="0" dirty="0">
                <a:solidFill>
                  <a:srgbClr val="57A64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h</a:t>
            </a:r>
            <a:r>
              <a:rPr lang="ja-JP" altLang="en-US" b="0" dirty="0">
                <a:solidFill>
                  <a:srgbClr val="57A64A"/>
                </a:solidFill>
                <a:effectLst/>
                <a:latin typeface="Consolas" panose="020B0609020204030204" pitchFamily="49" charset="0"/>
              </a:rPr>
              <a:t>タグの実験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ja-JP" altLang="en-US"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h1</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h1</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h2</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h2</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h3</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h3</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h4</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h4</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78873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D933-C404-6AF0-8B1C-C562113C9EB8}"/>
              </a:ext>
            </a:extLst>
          </p:cNvPr>
          <p:cNvSpPr>
            <a:spLocks noGrp="1"/>
          </p:cNvSpPr>
          <p:nvPr>
            <p:ph type="title"/>
          </p:nvPr>
        </p:nvSpPr>
        <p:spPr/>
        <p:txBody>
          <a:bodyPr/>
          <a:lstStyle/>
          <a:p>
            <a:r>
              <a:rPr kumimoji="1" lang="ja-JP" altLang="en-US" dirty="0"/>
              <a:t>実践</a:t>
            </a:r>
          </a:p>
        </p:txBody>
      </p:sp>
      <p:sp>
        <p:nvSpPr>
          <p:cNvPr id="3" name="コンテンツ プレースホルダー 2">
            <a:extLst>
              <a:ext uri="{FF2B5EF4-FFF2-40B4-BE49-F238E27FC236}">
                <a16:creationId xmlns:a16="http://schemas.microsoft.com/office/drawing/2014/main" id="{D462F42D-48EC-DFB4-0B84-E6C26FA2DBE0}"/>
              </a:ext>
            </a:extLst>
          </p:cNvPr>
          <p:cNvSpPr>
            <a:spLocks noGrp="1"/>
          </p:cNvSpPr>
          <p:nvPr>
            <p:ph idx="1"/>
          </p:nvPr>
        </p:nvSpPr>
        <p:spPr>
          <a:xfrm>
            <a:off x="838200" y="1825625"/>
            <a:ext cx="10515600" cy="1686502"/>
          </a:xfrm>
        </p:spPr>
        <p:txBody>
          <a:bodyPr/>
          <a:lstStyle/>
          <a:p>
            <a:r>
              <a:rPr kumimoji="1" lang="ja-JP" altLang="en-US" dirty="0"/>
              <a:t>ここまででいったん</a:t>
            </a:r>
            <a:r>
              <a:rPr kumimoji="1" lang="en-US" altLang="ja-JP" dirty="0"/>
              <a:t>Web</a:t>
            </a:r>
            <a:r>
              <a:rPr kumimoji="1" lang="ja-JP" altLang="en-US" dirty="0"/>
              <a:t>ページを開いてみよう</a:t>
            </a:r>
            <a:endParaRPr kumimoji="1" lang="en-US" altLang="ja-JP" dirty="0"/>
          </a:p>
          <a:p>
            <a:endParaRPr lang="en-US" altLang="ja-JP" dirty="0"/>
          </a:p>
          <a:p>
            <a:r>
              <a:rPr lang="ja-JP" altLang="en-US" dirty="0"/>
              <a:t>下みたいな</a:t>
            </a:r>
            <a:r>
              <a:rPr kumimoji="1" lang="ja-JP" altLang="en-US" dirty="0"/>
              <a:t>感じになったら正解</a:t>
            </a:r>
          </a:p>
        </p:txBody>
      </p:sp>
      <p:pic>
        <p:nvPicPr>
          <p:cNvPr id="5" name="図 4" descr="テキスト, 手紙&#10;&#10;自動的に生成された説明">
            <a:extLst>
              <a:ext uri="{FF2B5EF4-FFF2-40B4-BE49-F238E27FC236}">
                <a16:creationId xmlns:a16="http://schemas.microsoft.com/office/drawing/2014/main" id="{10C75CB4-2CD3-FE23-6BA3-C48E6A16A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16926"/>
            <a:ext cx="6450353" cy="2798619"/>
          </a:xfrm>
          <a:prstGeom prst="rect">
            <a:avLst/>
          </a:prstGeom>
        </p:spPr>
      </p:pic>
    </p:spTree>
    <p:extLst>
      <p:ext uri="{BB962C8B-B14F-4D97-AF65-F5344CB8AC3E}">
        <p14:creationId xmlns:p14="http://schemas.microsoft.com/office/powerpoint/2010/main" val="237663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0144D-96E9-D519-2E20-301ABACF39C0}"/>
              </a:ext>
            </a:extLst>
          </p:cNvPr>
          <p:cNvSpPr>
            <a:spLocks noGrp="1"/>
          </p:cNvSpPr>
          <p:nvPr>
            <p:ph type="title"/>
          </p:nvPr>
        </p:nvSpPr>
        <p:spPr/>
        <p:txBody>
          <a:bodyPr/>
          <a:lstStyle/>
          <a:p>
            <a:r>
              <a:rPr kumimoji="1" lang="ja-JP" altLang="en-US" dirty="0"/>
              <a:t>解説</a:t>
            </a:r>
          </a:p>
        </p:txBody>
      </p:sp>
      <p:sp>
        <p:nvSpPr>
          <p:cNvPr id="3" name="コンテンツ プレースホルダー 2">
            <a:extLst>
              <a:ext uri="{FF2B5EF4-FFF2-40B4-BE49-F238E27FC236}">
                <a16:creationId xmlns:a16="http://schemas.microsoft.com/office/drawing/2014/main" id="{2958F078-BB39-C366-9309-DE66B756EE52}"/>
              </a:ext>
            </a:extLst>
          </p:cNvPr>
          <p:cNvSpPr>
            <a:spLocks noGrp="1"/>
          </p:cNvSpPr>
          <p:nvPr>
            <p:ph idx="1"/>
          </p:nvPr>
        </p:nvSpPr>
        <p:spPr/>
        <p:txBody>
          <a:bodyPr/>
          <a:lstStyle/>
          <a:p>
            <a:r>
              <a:rPr kumimoji="1" lang="en-US" altLang="ja-JP" dirty="0"/>
              <a:t>&lt;h1&gt;</a:t>
            </a:r>
            <a:r>
              <a:rPr lang="ja-JP" altLang="en-US" dirty="0"/>
              <a:t>系のタグはタイトルなどの大きい文字を書くときに使う。</a:t>
            </a:r>
            <a:endParaRPr lang="en-US" altLang="ja-JP" dirty="0"/>
          </a:p>
          <a:p>
            <a:endParaRPr kumimoji="1" lang="en-US" altLang="ja-JP" dirty="0"/>
          </a:p>
          <a:p>
            <a:r>
              <a:rPr lang="ja-JP" altLang="en-US" dirty="0"/>
              <a:t>タグとは</a:t>
            </a:r>
            <a:r>
              <a:rPr lang="en-US" altLang="ja-JP" dirty="0"/>
              <a:t>&lt;h1&gt;</a:t>
            </a:r>
            <a:r>
              <a:rPr lang="ja-JP" altLang="en-US" dirty="0"/>
              <a:t>や</a:t>
            </a:r>
            <a:r>
              <a:rPr lang="en-US" altLang="ja-JP" dirty="0"/>
              <a:t>&lt;p&gt;</a:t>
            </a:r>
            <a:r>
              <a:rPr lang="ja-JP" altLang="en-US" dirty="0"/>
              <a:t>などの</a:t>
            </a:r>
            <a:r>
              <a:rPr lang="en-US" altLang="ja-JP" dirty="0"/>
              <a:t>&lt;&gt;</a:t>
            </a:r>
            <a:r>
              <a:rPr lang="ja-JP" altLang="en-US" dirty="0"/>
              <a:t>で囲まれたもののこと。</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55752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E3BC50-D2B9-868C-7A9C-6CD591997653}"/>
              </a:ext>
            </a:extLst>
          </p:cNvPr>
          <p:cNvSpPr txBox="1"/>
          <p:nvPr/>
        </p:nvSpPr>
        <p:spPr>
          <a:xfrm>
            <a:off x="921327" y="533400"/>
            <a:ext cx="10813473" cy="6463308"/>
          </a:xfrm>
          <a:prstGeom prst="rect">
            <a:avLst/>
          </a:prstGeom>
          <a:noFill/>
        </p:spPr>
        <p:txBody>
          <a:bodyPr wrap="square" rtlCol="0">
            <a:spAutoFit/>
          </a:bodyPr>
          <a:lstStyle/>
          <a:p>
            <a:r>
              <a:rPr lang="en-US" altLang="ja-JP" b="0" dirty="0">
                <a:solidFill>
                  <a:srgbClr val="57A64A"/>
                </a:solidFill>
                <a:effectLst/>
                <a:latin typeface="Consolas" panose="020B0609020204030204" pitchFamily="49" charset="0"/>
              </a:rPr>
              <a:t>&lt;!– STEP</a:t>
            </a:r>
            <a:r>
              <a:rPr lang="en-US" altLang="ja-JP" dirty="0">
                <a:solidFill>
                  <a:srgbClr val="57A64A"/>
                </a:solidFill>
                <a:latin typeface="Consolas" panose="020B0609020204030204" pitchFamily="49" charset="0"/>
              </a:rPr>
              <a:t>3</a:t>
            </a:r>
            <a:r>
              <a:rPr lang="ja-JP" altLang="en-US" b="0" dirty="0">
                <a:solidFill>
                  <a:srgbClr val="57A64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DOCTYPE</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lang</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ja</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en-US" altLang="ja-JP" b="0" dirty="0" err="1">
                <a:solidFill>
                  <a:srgbClr val="57A64A"/>
                </a:solidFill>
                <a:effectLst/>
                <a:latin typeface="Consolas" panose="020B0609020204030204" pitchFamily="49" charset="0"/>
              </a:rPr>
              <a:t>en</a:t>
            </a:r>
            <a:r>
              <a:rPr lang="en-US" altLang="ja-JP" b="0" dirty="0">
                <a:solidFill>
                  <a:srgbClr val="57A64A"/>
                </a:solidFill>
                <a:effectLst/>
                <a:latin typeface="Consolas" panose="020B0609020204030204" pitchFamily="49" charset="0"/>
              </a:rPr>
              <a:t>"</a:t>
            </a:r>
            <a:r>
              <a:rPr lang="ja-JP" altLang="en-US" b="0" dirty="0">
                <a:solidFill>
                  <a:srgbClr val="57A64A"/>
                </a:solidFill>
                <a:effectLst/>
                <a:latin typeface="Consolas" panose="020B0609020204030204" pitchFamily="49" charset="0"/>
              </a:rPr>
              <a:t>を</a:t>
            </a:r>
            <a:r>
              <a:rPr lang="en-US" altLang="ja-JP" b="0" dirty="0">
                <a:solidFill>
                  <a:srgbClr val="57A64A"/>
                </a:solidFill>
                <a:effectLst/>
                <a:latin typeface="Consolas" panose="020B0609020204030204" pitchFamily="49" charset="0"/>
              </a:rPr>
              <a:t>"ja"</a:t>
            </a:r>
            <a:r>
              <a:rPr lang="ja-JP" altLang="en-US" b="0" dirty="0">
                <a:solidFill>
                  <a:srgbClr val="57A64A"/>
                </a:solidFill>
                <a:effectLst/>
                <a:latin typeface="Consolas" panose="020B0609020204030204" pitchFamily="49" charset="0"/>
              </a:rPr>
              <a:t>に変更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charset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UTF-8</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meta</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name</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viewport</a:t>
            </a:r>
            <a:r>
              <a:rPr lang="en-US" altLang="ja-JP" b="0" dirty="0">
                <a:solidFill>
                  <a:srgbClr val="E8C9BB"/>
                </a:solidFill>
                <a:effectLst/>
                <a:latin typeface="Consolas" panose="020B0609020204030204" pitchFamily="49" charset="0"/>
              </a:rPr>
              <a:t>"</a:t>
            </a:r>
            <a:r>
              <a:rPr lang="en-US" altLang="ja-JP" b="0" dirty="0">
                <a:solidFill>
                  <a:srgbClr val="DADADA"/>
                </a:solidFill>
                <a:effectLst/>
                <a:latin typeface="Consolas" panose="020B0609020204030204" pitchFamily="49" charset="0"/>
              </a:rPr>
              <a:t> </a:t>
            </a:r>
            <a:r>
              <a:rPr lang="en-US" altLang="ja-JP" b="0" dirty="0">
                <a:solidFill>
                  <a:srgbClr val="9CDCFE"/>
                </a:solidFill>
                <a:effectLst/>
                <a:latin typeface="Consolas" panose="020B0609020204030204" pitchFamily="49" charset="0"/>
              </a:rPr>
              <a:t>content</a:t>
            </a:r>
            <a:r>
              <a:rPr lang="en-US" altLang="ja-JP" b="0" dirty="0">
                <a:solidFill>
                  <a:srgbClr val="B4B4B4"/>
                </a:solidFill>
                <a:effectLst/>
                <a:latin typeface="Consolas" panose="020B0609020204030204" pitchFamily="49" charset="0"/>
              </a:rPr>
              <a:t>=</a:t>
            </a:r>
            <a:r>
              <a:rPr lang="en-US" altLang="ja-JP" b="0" dirty="0">
                <a:solidFill>
                  <a:srgbClr val="E8C9BB"/>
                </a:solidFill>
                <a:effectLst/>
                <a:latin typeface="Consolas" panose="020B0609020204030204" pitchFamily="49" charset="0"/>
              </a:rPr>
              <a:t>"</a:t>
            </a:r>
            <a:r>
              <a:rPr lang="en-US" altLang="ja-JP" b="0" dirty="0">
                <a:solidFill>
                  <a:srgbClr val="CE9178"/>
                </a:solidFill>
                <a:effectLst/>
                <a:latin typeface="Consolas" panose="020B0609020204030204" pitchFamily="49" charset="0"/>
              </a:rPr>
              <a:t>width=device-width, initial-scale=1.0</a:t>
            </a:r>
            <a:r>
              <a:rPr lang="en-US" altLang="ja-JP" b="0" dirty="0">
                <a:solidFill>
                  <a:srgbClr val="E8C9BB"/>
                </a:solidFill>
                <a:effectLst/>
                <a:latin typeface="Consolas" panose="020B0609020204030204" pitchFamily="49" charset="0"/>
              </a:rPr>
              <a:t>"</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HTML</a:t>
            </a:r>
            <a:r>
              <a:rPr lang="ja-JP" altLang="en-US" b="0" dirty="0">
                <a:solidFill>
                  <a:srgbClr val="DADADA"/>
                </a:solidFill>
                <a:effectLst/>
                <a:latin typeface="Consolas" panose="020B0609020204030204" pitchFamily="49" charset="0"/>
              </a:rPr>
              <a:t>の練習</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title</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a:t>
            </a:r>
            <a:r>
              <a:rPr lang="ja-JP" altLang="en-US" b="0" dirty="0">
                <a:solidFill>
                  <a:srgbClr val="57A64A"/>
                </a:solidFill>
                <a:effectLst/>
                <a:latin typeface="Consolas" panose="020B0609020204030204" pitchFamily="49" charset="0"/>
              </a:rPr>
              <a:t>タイトルを変更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head</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h</a:t>
            </a:r>
            <a:r>
              <a:rPr lang="ja-JP" altLang="en-US" b="0" dirty="0">
                <a:solidFill>
                  <a:srgbClr val="57A64A"/>
                </a:solidFill>
                <a:effectLst/>
                <a:latin typeface="Consolas" panose="020B0609020204030204" pitchFamily="49" charset="0"/>
              </a:rPr>
              <a:t>タグの実験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ja-JP" altLang="en-US"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h1</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h1</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h2</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h2</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h3</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h3</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h4</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文字を書いてみる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h4</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57A64A"/>
                </a:solidFill>
                <a:effectLst/>
                <a:latin typeface="Consolas" panose="020B0609020204030204" pitchFamily="49" charset="0"/>
              </a:rPr>
              <a:t>&lt;!-- p</a:t>
            </a:r>
            <a:r>
              <a:rPr lang="ja-JP" altLang="en-US" b="0" dirty="0">
                <a:solidFill>
                  <a:srgbClr val="57A64A"/>
                </a:solidFill>
                <a:effectLst/>
                <a:latin typeface="Consolas" panose="020B0609020204030204" pitchFamily="49" charset="0"/>
              </a:rPr>
              <a:t>タグの実験 </a:t>
            </a:r>
            <a:r>
              <a:rPr lang="en-US" altLang="ja-JP" b="0" dirty="0">
                <a:solidFill>
                  <a:srgbClr val="57A64A"/>
                </a:solidFill>
                <a:effectLst/>
                <a:latin typeface="Consolas" panose="020B0609020204030204" pitchFamily="49" charset="0"/>
              </a:rPr>
              <a:t>--&gt;</a:t>
            </a:r>
            <a:endParaRPr lang="ja-JP" altLang="en-US" b="0" dirty="0">
              <a:solidFill>
                <a:srgbClr val="DADADA"/>
              </a:solidFill>
              <a:effectLst/>
              <a:latin typeface="Consolas" panose="020B0609020204030204" pitchFamily="49" charset="0"/>
            </a:endParaRPr>
          </a:p>
          <a:p>
            <a:r>
              <a:rPr lang="ja-JP" altLang="en-US"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p</a:t>
            </a:r>
            <a:r>
              <a:rPr lang="ja-JP" altLang="en-US" b="0" dirty="0">
                <a:solidFill>
                  <a:srgbClr val="DADADA"/>
                </a:solidFill>
                <a:effectLst/>
                <a:latin typeface="Consolas" panose="020B0609020204030204" pitchFamily="49" charset="0"/>
              </a:rPr>
              <a:t>タグはどんなタグだろう</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r>
              <a:rPr lang="ja-JP" altLang="en-US" b="0" dirty="0">
                <a:solidFill>
                  <a:srgbClr val="DADADA"/>
                </a:solidFill>
                <a:effectLst/>
                <a:latin typeface="Consolas" panose="020B0609020204030204" pitchFamily="49" charset="0"/>
              </a:rPr>
              <a:t>実行するとどうなるんだろうか</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DADADA"/>
                </a:solidFill>
                <a:effectLst/>
                <a:latin typeface="Consolas" panose="020B0609020204030204" pitchFamily="49" charset="0"/>
              </a:rPr>
              <a:t>     </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r>
              <a:rPr lang="en-US" altLang="ja-JP" b="0" dirty="0">
                <a:solidFill>
                  <a:srgbClr val="DADADA"/>
                </a:solidFill>
                <a:effectLst/>
                <a:latin typeface="Consolas" panose="020B0609020204030204" pitchFamily="49" charset="0"/>
              </a:rPr>
              <a:t>3</a:t>
            </a:r>
            <a:r>
              <a:rPr lang="ja-JP" altLang="en-US" b="0" dirty="0">
                <a:solidFill>
                  <a:srgbClr val="DADADA"/>
                </a:solidFill>
                <a:effectLst/>
                <a:latin typeface="Consolas" panose="020B0609020204030204" pitchFamily="49" charset="0"/>
              </a:rPr>
              <a:t>行くらい書けば十分かなあ</a:t>
            </a:r>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p</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body</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r>
              <a:rPr lang="en-US" altLang="ja-JP" b="0" dirty="0">
                <a:solidFill>
                  <a:srgbClr val="808080"/>
                </a:solidFill>
                <a:effectLst/>
                <a:latin typeface="Consolas" panose="020B0609020204030204" pitchFamily="49" charset="0"/>
              </a:rPr>
              <a:t>&lt;/</a:t>
            </a:r>
            <a:r>
              <a:rPr lang="en-US" altLang="ja-JP" b="0" dirty="0">
                <a:solidFill>
                  <a:srgbClr val="569CD6"/>
                </a:solidFill>
                <a:effectLst/>
                <a:latin typeface="Consolas" panose="020B0609020204030204" pitchFamily="49" charset="0"/>
              </a:rPr>
              <a:t>html</a:t>
            </a:r>
            <a:r>
              <a:rPr lang="en-US" altLang="ja-JP" b="0" dirty="0">
                <a:solidFill>
                  <a:srgbClr val="808080"/>
                </a:solidFill>
                <a:effectLst/>
                <a:latin typeface="Consolas" panose="020B0609020204030204" pitchFamily="49" charset="0"/>
              </a:rPr>
              <a:t>&gt;</a:t>
            </a:r>
            <a:endParaRPr lang="en-US" altLang="ja-JP" b="0" dirty="0">
              <a:solidFill>
                <a:srgbClr val="DADADA"/>
              </a:solidFill>
              <a:effectLst/>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13926957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999</Words>
  <Application>Microsoft Office PowerPoint</Application>
  <PresentationFormat>ワイド画面</PresentationFormat>
  <Paragraphs>157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Consolas</vt:lpstr>
      <vt:lpstr>Office テーマ</vt:lpstr>
      <vt:lpstr>HTMLを学ぼう</vt:lpstr>
      <vt:lpstr>HTMLとは</vt:lpstr>
      <vt:lpstr>実践</vt:lpstr>
      <vt:lpstr>こんなかんじ</vt:lpstr>
      <vt:lpstr>PowerPoint プレゼンテーション</vt:lpstr>
      <vt:lpstr>PowerPoint プレゼンテーション</vt:lpstr>
      <vt:lpstr>実践</vt:lpstr>
      <vt:lpstr>解説</vt:lpstr>
      <vt:lpstr>PowerPoint プレゼンテーション</vt:lpstr>
      <vt:lpstr>PowerPoint プレゼンテーション</vt:lpstr>
      <vt:lpstr>解説</vt:lpstr>
      <vt:lpstr>次に扱うもの</vt:lpstr>
      <vt:lpstr>PowerPoint プレゼンテーション</vt:lpstr>
      <vt:lpstr>PowerPoint プレゼンテーション</vt:lpstr>
      <vt:lpstr>PowerPoint プレゼンテーション</vt:lpstr>
      <vt:lpstr>しゅくだい</vt:lpstr>
      <vt:lpstr>れい。。。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HTMLを学ぼう</dc:title>
  <dc:creator>Ochiai Ayumu (落合歩夢)</dc:creator>
  <cp:lastModifiedBy>Ochiai Ayumu (落合歩夢)</cp:lastModifiedBy>
  <cp:revision>16</cp:revision>
  <dcterms:created xsi:type="dcterms:W3CDTF">2024-09-24T11:53:57Z</dcterms:created>
  <dcterms:modified xsi:type="dcterms:W3CDTF">2024-09-24T12:39:56Z</dcterms:modified>
</cp:coreProperties>
</file>