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sb+lPnVYKxr5l4ciw13FlAHeh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40D7DC-F59D-4625-AB8D-44979253769C}">
  <a:tblStyle styleId="{6240D7DC-F59D-4625-AB8D-44979253769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2246DDE-4967-409E-A03C-A873036C54D6}" styleName="Table_1">
    <a:wholeTbl>
      <a:tcTxStyle b="off" i="off">
        <a:font>
          <a:latin typeface="맑은 고딕"/>
          <a:ea typeface="맑은 고딕"/>
          <a:cs typeface="맑은 고딕"/>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맑은 고딕"/>
          <a:ea typeface="맑은 고딕"/>
          <a:cs typeface="맑은 고딕"/>
        </a:font>
        <a:schemeClr val="lt1"/>
      </a:tcTxStyle>
      <a:tcStyle>
        <a:fill>
          <a:solidFill>
            <a:schemeClr val="accent5"/>
          </a:solidFill>
        </a:fill>
      </a:tcStyle>
    </a:lastCol>
    <a:firstCol>
      <a:tcTxStyle b="on" i="off">
        <a:font>
          <a:latin typeface="맑은 고딕"/>
          <a:ea typeface="맑은 고딕"/>
          <a:cs typeface="맑은 고딕"/>
        </a:font>
        <a:schemeClr val="lt1"/>
      </a:tcTxStyle>
      <a:tcStyle>
        <a:fill>
          <a:solidFill>
            <a:schemeClr val="accent5"/>
          </a:solidFill>
        </a:fill>
      </a:tcStyle>
    </a:firstCol>
    <a:lastRow>
      <a:tcTxStyle b="on" i="off">
        <a:font>
          <a:latin typeface="맑은 고딕"/>
          <a:ea typeface="맑은 고딕"/>
          <a:cs typeface="맑은 고딕"/>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맑은 고딕"/>
          <a:ea typeface="맑은 고딕"/>
          <a:cs typeface="맑은 고딕"/>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5183188" y="987425"/>
            <a:ext cx="6172200" cy="4873625"/>
          </a:xfrm>
          <a:prstGeom prst="rect">
            <a:avLst/>
          </a:prstGeom>
          <a:noFill/>
          <a:ln>
            <a:noFill/>
          </a:ln>
        </p:spPr>
      </p:sp>
      <p:sp>
        <p:nvSpPr>
          <p:cNvPr id="68" name="Google Shape;68;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9.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31.png"/><Relationship Id="rId5"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45.png"/><Relationship Id="rId5"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5.png"/><Relationship Id="rId5" Type="http://schemas.openxmlformats.org/officeDocument/2006/relationships/image" Target="../media/image37.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32.png"/><Relationship Id="rId5" Type="http://schemas.openxmlformats.org/officeDocument/2006/relationships/image" Target="../media/image39.png"/><Relationship Id="rId6" Type="http://schemas.openxmlformats.org/officeDocument/2006/relationships/image" Target="../media/image46.png"/><Relationship Id="rId7" Type="http://schemas.openxmlformats.org/officeDocument/2006/relationships/image" Target="../media/image40.png"/><Relationship Id="rId8"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35.png"/><Relationship Id="rId5" Type="http://schemas.openxmlformats.org/officeDocument/2006/relationships/image" Target="../media/image52.png"/><Relationship Id="rId6"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2.png"/><Relationship Id="rId4" Type="http://schemas.openxmlformats.org/officeDocument/2006/relationships/image" Target="../media/image15.jpg"/><Relationship Id="rId5" Type="http://schemas.openxmlformats.org/officeDocument/2006/relationships/image" Target="../media/image8.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2.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1" y="-1304"/>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89" name="Google Shape;89;p1"/>
          <p:cNvGrpSpPr/>
          <p:nvPr/>
        </p:nvGrpSpPr>
        <p:grpSpPr>
          <a:xfrm>
            <a:off x="317384" y="249573"/>
            <a:ext cx="11557232" cy="6308520"/>
            <a:chOff x="317384" y="274740"/>
            <a:chExt cx="11557232" cy="6308520"/>
          </a:xfrm>
        </p:grpSpPr>
        <p:sp>
          <p:nvSpPr>
            <p:cNvPr id="90" name="Google Shape;90;p1"/>
            <p:cNvSpPr/>
            <p:nvPr/>
          </p:nvSpPr>
          <p:spPr>
            <a:xfrm>
              <a:off x="317384" y="274740"/>
              <a:ext cx="11557232" cy="630852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91" name="Google Shape;91;p1"/>
            <p:cNvSpPr/>
            <p:nvPr/>
          </p:nvSpPr>
          <p:spPr>
            <a:xfrm>
              <a:off x="419450" y="369116"/>
              <a:ext cx="11375471" cy="6115574"/>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pic>
        <p:nvPicPr>
          <p:cNvPr descr="Justitia Goddess Of - Free photo on Pixabay" id="92" name="Google Shape;92;p1"/>
          <p:cNvPicPr preferRelativeResize="0"/>
          <p:nvPr/>
        </p:nvPicPr>
        <p:blipFill rotWithShape="1">
          <a:blip r:embed="rId3">
            <a:alphaModFix/>
          </a:blip>
          <a:srcRect b="8772" l="30228" r="22824" t="11898"/>
          <a:stretch/>
        </p:blipFill>
        <p:spPr>
          <a:xfrm>
            <a:off x="5034792" y="780175"/>
            <a:ext cx="2122415" cy="2390863"/>
          </a:xfrm>
          <a:prstGeom prst="rect">
            <a:avLst/>
          </a:prstGeom>
          <a:noFill/>
          <a:ln>
            <a:noFill/>
          </a:ln>
        </p:spPr>
      </p:pic>
      <p:sp>
        <p:nvSpPr>
          <p:cNvPr id="93" name="Google Shape;93;p1"/>
          <p:cNvSpPr txBox="1"/>
          <p:nvPr/>
        </p:nvSpPr>
        <p:spPr>
          <a:xfrm>
            <a:off x="3305262" y="3265414"/>
            <a:ext cx="560384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ko-KR" sz="4000" u="none" cap="none" strike="noStrike">
                <a:solidFill>
                  <a:srgbClr val="FFD966"/>
                </a:solidFill>
                <a:latin typeface="Arial"/>
                <a:ea typeface="Arial"/>
                <a:cs typeface="Arial"/>
                <a:sym typeface="Arial"/>
              </a:rPr>
              <a:t>판결문</a:t>
            </a:r>
            <a:r>
              <a:rPr b="0" i="0" lang="ko-KR" sz="4000" u="none" cap="none" strike="noStrike">
                <a:solidFill>
                  <a:schemeClr val="lt1"/>
                </a:solidFill>
                <a:latin typeface="Arial"/>
                <a:ea typeface="Arial"/>
                <a:cs typeface="Arial"/>
                <a:sym typeface="Arial"/>
              </a:rPr>
              <a:t> 추천시스템</a:t>
            </a:r>
            <a:endParaRPr/>
          </a:p>
        </p:txBody>
      </p:sp>
      <p:grpSp>
        <p:nvGrpSpPr>
          <p:cNvPr id="94" name="Google Shape;94;p1"/>
          <p:cNvGrpSpPr/>
          <p:nvPr/>
        </p:nvGrpSpPr>
        <p:grpSpPr>
          <a:xfrm>
            <a:off x="4331694" y="4097951"/>
            <a:ext cx="3528610" cy="50604"/>
            <a:chOff x="3556932" y="1946246"/>
            <a:chExt cx="4714613" cy="50334"/>
          </a:xfrm>
        </p:grpSpPr>
        <p:cxnSp>
          <p:nvCxnSpPr>
            <p:cNvPr id="95" name="Google Shape;95;p1"/>
            <p:cNvCxnSpPr/>
            <p:nvPr/>
          </p:nvCxnSpPr>
          <p:spPr>
            <a:xfrm>
              <a:off x="3556932" y="1946246"/>
              <a:ext cx="4714613" cy="0"/>
            </a:xfrm>
            <a:prstGeom prst="straightConnector1">
              <a:avLst/>
            </a:prstGeom>
            <a:noFill/>
            <a:ln cap="flat" cmpd="sng" w="9525">
              <a:solidFill>
                <a:schemeClr val="lt1"/>
              </a:solidFill>
              <a:prstDash val="solid"/>
              <a:miter lim="800000"/>
              <a:headEnd len="sm" w="sm" type="none"/>
              <a:tailEnd len="sm" w="sm" type="none"/>
            </a:ln>
          </p:spPr>
        </p:cxnSp>
        <p:cxnSp>
          <p:nvCxnSpPr>
            <p:cNvPr id="96" name="Google Shape;96;p1"/>
            <p:cNvCxnSpPr/>
            <p:nvPr/>
          </p:nvCxnSpPr>
          <p:spPr>
            <a:xfrm>
              <a:off x="3556932" y="1996580"/>
              <a:ext cx="4714613" cy="0"/>
            </a:xfrm>
            <a:prstGeom prst="straightConnector1">
              <a:avLst/>
            </a:prstGeom>
            <a:noFill/>
            <a:ln cap="flat" cmpd="sng" w="9525">
              <a:solidFill>
                <a:schemeClr val="lt1"/>
              </a:solidFill>
              <a:prstDash val="solid"/>
              <a:miter lim="800000"/>
              <a:headEnd len="sm" w="sm" type="none"/>
              <a:tailEnd len="sm" w="sm" type="none"/>
            </a:ln>
          </p:spPr>
        </p:cxnSp>
      </p:grpSp>
      <p:sp>
        <p:nvSpPr>
          <p:cNvPr id="97" name="Google Shape;97;p1"/>
          <p:cNvSpPr txBox="1"/>
          <p:nvPr/>
        </p:nvSpPr>
        <p:spPr>
          <a:xfrm>
            <a:off x="4342880" y="6073498"/>
            <a:ext cx="35286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ko-KR" sz="1400" u="none" cap="none" strike="noStrike">
                <a:solidFill>
                  <a:schemeClr val="lt1"/>
                </a:solidFill>
                <a:latin typeface="Arial"/>
                <a:ea typeface="Arial"/>
                <a:cs typeface="Arial"/>
                <a:sym typeface="Arial"/>
              </a:rPr>
              <a:t>3조 유미리 노아윤 황민규 박지원</a:t>
            </a:r>
            <a:endParaRPr/>
          </a:p>
        </p:txBody>
      </p:sp>
      <p:sp>
        <p:nvSpPr>
          <p:cNvPr id="98" name="Google Shape;9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0" name="Google Shape;230;p10"/>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1" name="Google Shape;231;p10"/>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232" name="Google Shape;232;p10"/>
          <p:cNvGrpSpPr/>
          <p:nvPr/>
        </p:nvGrpSpPr>
        <p:grpSpPr>
          <a:xfrm>
            <a:off x="1392441" y="1513087"/>
            <a:ext cx="4131577" cy="45719"/>
            <a:chOff x="3556932" y="1946246"/>
            <a:chExt cx="4714613" cy="50334"/>
          </a:xfrm>
        </p:grpSpPr>
        <p:cxnSp>
          <p:nvCxnSpPr>
            <p:cNvPr id="233" name="Google Shape;233;p10"/>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234" name="Google Shape;234;p10"/>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235" name="Google Shape;235;p10"/>
          <p:cNvSpPr txBox="1"/>
          <p:nvPr/>
        </p:nvSpPr>
        <p:spPr>
          <a:xfrm>
            <a:off x="1404016" y="905452"/>
            <a:ext cx="46919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203864"/>
                </a:solidFill>
                <a:latin typeface="Arial"/>
                <a:ea typeface="Arial"/>
                <a:cs typeface="Arial"/>
                <a:sym typeface="Arial"/>
              </a:rPr>
              <a:t>Fine Tuning</a:t>
            </a:r>
            <a:endParaRPr sz="2800">
              <a:solidFill>
                <a:srgbClr val="203864"/>
              </a:solidFill>
              <a:latin typeface="Arial"/>
              <a:ea typeface="Arial"/>
              <a:cs typeface="Arial"/>
              <a:sym typeface="Arial"/>
            </a:endParaRPr>
          </a:p>
        </p:txBody>
      </p:sp>
      <p:pic>
        <p:nvPicPr>
          <p:cNvPr descr="brown wooden smoking pipe on white surface" id="236" name="Google Shape;236;p10"/>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sp>
        <p:nvSpPr>
          <p:cNvPr id="237" name="Google Shape;237;p10"/>
          <p:cNvSpPr txBox="1"/>
          <p:nvPr/>
        </p:nvSpPr>
        <p:spPr>
          <a:xfrm>
            <a:off x="1066240" y="1872417"/>
            <a:ext cx="993368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 기존에 학습되어 있는 모델을 기반으로 목적에 맞게 변형하여 이미 학습된 모델의 가중치를 미세하게 조정하여 학습시키는 방법론</a:t>
            </a:r>
            <a:endParaRPr sz="1800">
              <a:solidFill>
                <a:srgbClr val="203864"/>
              </a:solidFill>
              <a:latin typeface="Arial"/>
              <a:ea typeface="Arial"/>
              <a:cs typeface="Arial"/>
              <a:sym typeface="Arial"/>
            </a:endParaRPr>
          </a:p>
        </p:txBody>
      </p:sp>
      <p:pic>
        <p:nvPicPr>
          <p:cNvPr id="238" name="Google Shape;238;p10"/>
          <p:cNvPicPr preferRelativeResize="0"/>
          <p:nvPr/>
        </p:nvPicPr>
        <p:blipFill rotWithShape="1">
          <a:blip r:embed="rId4">
            <a:alphaModFix/>
          </a:blip>
          <a:srcRect b="0" l="0" r="0" t="0"/>
          <a:stretch/>
        </p:blipFill>
        <p:spPr>
          <a:xfrm>
            <a:off x="2936123" y="2619632"/>
            <a:ext cx="6319754" cy="3243811"/>
          </a:xfrm>
          <a:prstGeom prst="rect">
            <a:avLst/>
          </a:prstGeom>
          <a:noFill/>
          <a:ln cap="flat" cmpd="sng" w="28575">
            <a:solidFill>
              <a:srgbClr val="33599D"/>
            </a:solidFill>
            <a:prstDash val="solid"/>
            <a:round/>
            <a:headEnd len="sm" w="sm" type="none"/>
            <a:tailEnd len="sm" w="sm" type="none"/>
          </a:ln>
        </p:spPr>
      </p:pic>
      <p:sp>
        <p:nvSpPr>
          <p:cNvPr id="239" name="Google Shape;2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1"/>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45" name="Google Shape;245;p11"/>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46" name="Google Shape;246;p11"/>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247" name="Google Shape;247;p11"/>
          <p:cNvGrpSpPr/>
          <p:nvPr/>
        </p:nvGrpSpPr>
        <p:grpSpPr>
          <a:xfrm>
            <a:off x="1392441" y="1513087"/>
            <a:ext cx="4131577" cy="45719"/>
            <a:chOff x="3556932" y="1946246"/>
            <a:chExt cx="4714613" cy="50334"/>
          </a:xfrm>
        </p:grpSpPr>
        <p:cxnSp>
          <p:nvCxnSpPr>
            <p:cNvPr id="248" name="Google Shape;248;p11"/>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249" name="Google Shape;249;p11"/>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250" name="Google Shape;250;p11"/>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모델</a:t>
            </a:r>
            <a:endParaRPr/>
          </a:p>
        </p:txBody>
      </p:sp>
      <p:sp>
        <p:nvSpPr>
          <p:cNvPr id="251" name="Google Shape;251;p11"/>
          <p:cNvSpPr txBox="1"/>
          <p:nvPr/>
        </p:nvSpPr>
        <p:spPr>
          <a:xfrm>
            <a:off x="1706858" y="2010704"/>
            <a:ext cx="80619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203864"/>
                </a:solidFill>
                <a:latin typeface="Arial"/>
                <a:ea typeface="Arial"/>
                <a:cs typeface="Arial"/>
                <a:sym typeface="Arial"/>
              </a:rPr>
              <a:t>Sentence BERT</a:t>
            </a:r>
            <a:endParaRPr b="1" sz="2000">
              <a:solidFill>
                <a:srgbClr val="203864"/>
              </a:solidFill>
              <a:latin typeface="Arial"/>
              <a:ea typeface="Arial"/>
              <a:cs typeface="Arial"/>
              <a:sym typeface="Arial"/>
            </a:endParaRPr>
          </a:p>
        </p:txBody>
      </p:sp>
      <p:pic>
        <p:nvPicPr>
          <p:cNvPr descr="brown wooden smoking pipe on white surface" id="252" name="Google Shape;252;p11"/>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pic>
        <p:nvPicPr>
          <p:cNvPr id="253" name="Google Shape;253;p11"/>
          <p:cNvPicPr preferRelativeResize="0"/>
          <p:nvPr/>
        </p:nvPicPr>
        <p:blipFill rotWithShape="1">
          <a:blip r:embed="rId4">
            <a:alphaModFix/>
          </a:blip>
          <a:srcRect b="0" l="0" r="0" t="0"/>
          <a:stretch/>
        </p:blipFill>
        <p:spPr>
          <a:xfrm>
            <a:off x="6016047" y="963050"/>
            <a:ext cx="4131577" cy="4599518"/>
          </a:xfrm>
          <a:prstGeom prst="rect">
            <a:avLst/>
          </a:prstGeom>
          <a:noFill/>
          <a:ln>
            <a:noFill/>
          </a:ln>
        </p:spPr>
      </p:pic>
      <p:sp>
        <p:nvSpPr>
          <p:cNvPr id="254" name="Google Shape;254;p11"/>
          <p:cNvSpPr txBox="1"/>
          <p:nvPr/>
        </p:nvSpPr>
        <p:spPr>
          <a:xfrm>
            <a:off x="1571603" y="2750347"/>
            <a:ext cx="5990306" cy="26161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모델 선정 이유</a:t>
            </a:r>
            <a:endParaRPr sz="2400">
              <a:solidFill>
                <a:srgbClr val="203864"/>
              </a:solidFill>
              <a:latin typeface="Arial"/>
              <a:ea typeface="Arial"/>
              <a:cs typeface="Arial"/>
              <a:sym typeface="Arial"/>
            </a:endParaRPr>
          </a:p>
          <a:p>
            <a:pPr indent="0" lvl="0" marL="0" marR="0" rtl="0" algn="l">
              <a:spcBef>
                <a:spcPts val="0"/>
              </a:spcBef>
              <a:spcAft>
                <a:spcPts val="0"/>
              </a:spcAft>
              <a:buNone/>
            </a:pPr>
            <a:r>
              <a:t/>
            </a:r>
            <a:endParaRPr sz="2000">
              <a:solidFill>
                <a:srgbClr val="203864"/>
              </a:solidFill>
              <a:latin typeface="Arial"/>
              <a:ea typeface="Arial"/>
              <a:cs typeface="Arial"/>
              <a:sym typeface="Arial"/>
            </a:endParaRPr>
          </a:p>
          <a:p>
            <a:pPr indent="0" lvl="0" marL="0" marR="0" rtl="0" algn="l">
              <a:spcBef>
                <a:spcPts val="0"/>
              </a:spcBef>
              <a:spcAft>
                <a:spcPts val="0"/>
              </a:spcAft>
              <a:buNone/>
            </a:pPr>
            <a:r>
              <a:rPr lang="ko-KR" sz="2000">
                <a:solidFill>
                  <a:srgbClr val="203864"/>
                </a:solidFill>
                <a:latin typeface="Arial"/>
                <a:ea typeface="Arial"/>
                <a:cs typeface="Arial"/>
                <a:sym typeface="Arial"/>
              </a:rPr>
              <a:t>BERT의 한계</a:t>
            </a:r>
            <a:endParaRPr sz="2000">
              <a:solidFill>
                <a:srgbClr val="203864"/>
              </a:solidFill>
              <a:latin typeface="Arial"/>
              <a:ea typeface="Arial"/>
              <a:cs typeface="Arial"/>
              <a:sym typeface="Arial"/>
            </a:endParaRPr>
          </a:p>
          <a:p>
            <a:pPr indent="-342900" lvl="0" marL="342900" marR="0" rtl="0" algn="l">
              <a:spcBef>
                <a:spcPts val="0"/>
              </a:spcBef>
              <a:spcAft>
                <a:spcPts val="0"/>
              </a:spcAft>
              <a:buClr>
                <a:srgbClr val="203864"/>
              </a:buClr>
              <a:buSzPts val="2000"/>
              <a:buFont typeface="Arial"/>
              <a:buChar char="-"/>
            </a:pPr>
            <a:r>
              <a:rPr lang="ko-KR" sz="2000">
                <a:solidFill>
                  <a:srgbClr val="203864"/>
                </a:solidFill>
                <a:latin typeface="Arial"/>
                <a:ea typeface="Arial"/>
                <a:cs typeface="Arial"/>
                <a:sym typeface="Arial"/>
              </a:rPr>
              <a:t>연산 속도</a:t>
            </a:r>
            <a:endParaRPr sz="2000">
              <a:solidFill>
                <a:srgbClr val="203864"/>
              </a:solidFill>
              <a:latin typeface="Arial"/>
              <a:ea typeface="Arial"/>
              <a:cs typeface="Arial"/>
              <a:sym typeface="Arial"/>
            </a:endParaRPr>
          </a:p>
          <a:p>
            <a:pPr indent="-342900" lvl="0" marL="342900" marR="0" rtl="0" algn="l">
              <a:spcBef>
                <a:spcPts val="0"/>
              </a:spcBef>
              <a:spcAft>
                <a:spcPts val="0"/>
              </a:spcAft>
              <a:buClr>
                <a:srgbClr val="203864"/>
              </a:buClr>
              <a:buSzPts val="2000"/>
              <a:buFont typeface="Arial"/>
              <a:buChar char="-"/>
            </a:pPr>
            <a:r>
              <a:rPr lang="ko-KR" sz="2000">
                <a:solidFill>
                  <a:srgbClr val="203864"/>
                </a:solidFill>
                <a:latin typeface="Arial"/>
                <a:ea typeface="Arial"/>
                <a:cs typeface="Arial"/>
                <a:sym typeface="Arial"/>
              </a:rPr>
              <a:t>장문의 유사도 판별 어려움</a:t>
            </a:r>
            <a:endParaRPr sz="2000">
              <a:solidFill>
                <a:srgbClr val="203864"/>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Malgun Gothic"/>
              <a:buNone/>
            </a:pPr>
            <a:r>
              <a:t/>
            </a:r>
            <a:endParaRPr sz="2000">
              <a:solidFill>
                <a:srgbClr val="203864"/>
              </a:solidFill>
              <a:latin typeface="Arial"/>
              <a:ea typeface="Arial"/>
              <a:cs typeface="Arial"/>
              <a:sym typeface="Arial"/>
            </a:endParaRPr>
          </a:p>
          <a:p>
            <a:pPr indent="0" lvl="0" marL="0" marR="0" rtl="0" algn="l">
              <a:spcBef>
                <a:spcPts val="0"/>
              </a:spcBef>
              <a:spcAft>
                <a:spcPts val="0"/>
              </a:spcAft>
              <a:buNone/>
            </a:pPr>
            <a:r>
              <a:rPr lang="ko-KR" sz="2000">
                <a:solidFill>
                  <a:srgbClr val="203864"/>
                </a:solidFill>
                <a:latin typeface="Arial"/>
                <a:ea typeface="Arial"/>
                <a:cs typeface="Arial"/>
                <a:sym typeface="Arial"/>
              </a:rPr>
              <a:t>SBERT의 장점</a:t>
            </a:r>
            <a:endParaRPr sz="2000">
              <a:solidFill>
                <a:srgbClr val="203864"/>
              </a:solidFill>
              <a:latin typeface="Arial"/>
              <a:ea typeface="Arial"/>
              <a:cs typeface="Arial"/>
              <a:sym typeface="Arial"/>
            </a:endParaRPr>
          </a:p>
          <a:p>
            <a:pPr indent="0" lvl="0" marL="0" marR="0" rtl="0" algn="l">
              <a:spcBef>
                <a:spcPts val="0"/>
              </a:spcBef>
              <a:spcAft>
                <a:spcPts val="0"/>
              </a:spcAft>
              <a:buNone/>
            </a:pPr>
            <a:r>
              <a:rPr lang="ko-KR" sz="2000">
                <a:solidFill>
                  <a:srgbClr val="203864"/>
                </a:solidFill>
                <a:latin typeface="Arial"/>
                <a:ea typeface="Arial"/>
                <a:cs typeface="Arial"/>
                <a:sym typeface="Arial"/>
              </a:rPr>
              <a:t>-   원샷 모델과 빠른 연산 속도</a:t>
            </a:r>
            <a:endParaRPr sz="2000">
              <a:solidFill>
                <a:srgbClr val="203864"/>
              </a:solidFill>
              <a:latin typeface="Arial"/>
              <a:ea typeface="Arial"/>
              <a:cs typeface="Arial"/>
              <a:sym typeface="Arial"/>
            </a:endParaRPr>
          </a:p>
        </p:txBody>
      </p:sp>
      <p:sp>
        <p:nvSpPr>
          <p:cNvPr id="255" name="Google Shape;255;p11"/>
          <p:cNvSpPr/>
          <p:nvPr/>
        </p:nvSpPr>
        <p:spPr>
          <a:xfrm>
            <a:off x="8938457" y="1567705"/>
            <a:ext cx="533533" cy="198425"/>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56" name="Google Shape;256;p11"/>
          <p:cNvSpPr/>
          <p:nvPr/>
        </p:nvSpPr>
        <p:spPr>
          <a:xfrm>
            <a:off x="8938456" y="1751309"/>
            <a:ext cx="533533" cy="198425"/>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57" name="Google Shape;257;p11"/>
          <p:cNvSpPr/>
          <p:nvPr/>
        </p:nvSpPr>
        <p:spPr>
          <a:xfrm>
            <a:off x="8938455" y="2291962"/>
            <a:ext cx="533533" cy="209780"/>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58" name="Google Shape;258;p11"/>
          <p:cNvSpPr txBox="1"/>
          <p:nvPr/>
        </p:nvSpPr>
        <p:spPr>
          <a:xfrm>
            <a:off x="6480837" y="5562568"/>
            <a:ext cx="3887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 문장 벡터 구성 방법에 따른 Score</a:t>
            </a:r>
            <a:endParaRPr/>
          </a:p>
        </p:txBody>
      </p:sp>
      <p:sp>
        <p:nvSpPr>
          <p:cNvPr id="259" name="Google Shape;259;p11"/>
          <p:cNvSpPr/>
          <p:nvPr/>
        </p:nvSpPr>
        <p:spPr>
          <a:xfrm>
            <a:off x="8671688" y="4251369"/>
            <a:ext cx="533533" cy="209780"/>
          </a:xfrm>
          <a:prstGeom prst="frame">
            <a:avLst>
              <a:gd fmla="val 12500" name="adj1"/>
            </a:avLst>
          </a:prstGeom>
          <a:solidFill>
            <a:srgbClr val="2E75B5"/>
          </a:solidFill>
          <a:ln cap="flat" cmpd="sng" w="12700">
            <a:solidFill>
              <a:srgbClr val="33599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60" name="Google Shape;260;p11"/>
          <p:cNvSpPr/>
          <p:nvPr/>
        </p:nvSpPr>
        <p:spPr>
          <a:xfrm>
            <a:off x="8671688" y="3086763"/>
            <a:ext cx="533533" cy="209780"/>
          </a:xfrm>
          <a:prstGeom prst="frame">
            <a:avLst>
              <a:gd fmla="val 12500" name="adj1"/>
            </a:avLst>
          </a:prstGeom>
          <a:solidFill>
            <a:srgbClr val="2E75B5"/>
          </a:solidFill>
          <a:ln cap="flat" cmpd="sng" w="12700">
            <a:solidFill>
              <a:srgbClr val="33599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61" name="Google Shape;26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2"/>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67" name="Google Shape;267;p12"/>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68" name="Google Shape;268;p12"/>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269" name="Google Shape;269;p12"/>
          <p:cNvGrpSpPr/>
          <p:nvPr/>
        </p:nvGrpSpPr>
        <p:grpSpPr>
          <a:xfrm>
            <a:off x="1392441" y="1513087"/>
            <a:ext cx="4131577" cy="45719"/>
            <a:chOff x="3556932" y="1946246"/>
            <a:chExt cx="4714613" cy="50334"/>
          </a:xfrm>
        </p:grpSpPr>
        <p:cxnSp>
          <p:nvCxnSpPr>
            <p:cNvPr id="270" name="Google Shape;270;p12"/>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271" name="Google Shape;271;p12"/>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272" name="Google Shape;272;p12"/>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모델</a:t>
            </a:r>
            <a:endParaRPr/>
          </a:p>
        </p:txBody>
      </p:sp>
      <p:sp>
        <p:nvSpPr>
          <p:cNvPr id="273" name="Google Shape;273;p12"/>
          <p:cNvSpPr txBox="1"/>
          <p:nvPr/>
        </p:nvSpPr>
        <p:spPr>
          <a:xfrm>
            <a:off x="1706858" y="2010704"/>
            <a:ext cx="80619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203864"/>
                </a:solidFill>
                <a:latin typeface="Arial"/>
                <a:ea typeface="Arial"/>
                <a:cs typeface="Arial"/>
                <a:sym typeface="Arial"/>
              </a:rPr>
              <a:t>Sentence BERT</a:t>
            </a:r>
            <a:endParaRPr b="1" sz="2000">
              <a:solidFill>
                <a:srgbClr val="203864"/>
              </a:solidFill>
              <a:latin typeface="Arial"/>
              <a:ea typeface="Arial"/>
              <a:cs typeface="Arial"/>
              <a:sym typeface="Arial"/>
            </a:endParaRPr>
          </a:p>
        </p:txBody>
      </p:sp>
      <p:sp>
        <p:nvSpPr>
          <p:cNvPr id="274" name="Google Shape;274;p12"/>
          <p:cNvSpPr txBox="1"/>
          <p:nvPr/>
        </p:nvSpPr>
        <p:spPr>
          <a:xfrm>
            <a:off x="1706858" y="2816374"/>
            <a:ext cx="599030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000">
                <a:solidFill>
                  <a:srgbClr val="203864"/>
                </a:solidFill>
                <a:latin typeface="Arial"/>
                <a:ea typeface="Arial"/>
                <a:cs typeface="Arial"/>
                <a:sym typeface="Arial"/>
              </a:rPr>
              <a:t>2.  데이터셋 구조</a:t>
            </a:r>
            <a:endParaRPr sz="2000">
              <a:solidFill>
                <a:srgbClr val="203864"/>
              </a:solidFill>
              <a:latin typeface="Arial"/>
              <a:ea typeface="Arial"/>
              <a:cs typeface="Arial"/>
              <a:sym typeface="Arial"/>
            </a:endParaRPr>
          </a:p>
        </p:txBody>
      </p:sp>
      <p:pic>
        <p:nvPicPr>
          <p:cNvPr descr="brown wooden smoking pipe on white surface" id="275" name="Google Shape;275;p12"/>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pic>
        <p:nvPicPr>
          <p:cNvPr id="276" name="Google Shape;276;p12"/>
          <p:cNvPicPr preferRelativeResize="0"/>
          <p:nvPr/>
        </p:nvPicPr>
        <p:blipFill rotWithShape="1">
          <a:blip r:embed="rId4">
            <a:alphaModFix/>
          </a:blip>
          <a:srcRect b="0" l="0" r="0" t="0"/>
          <a:stretch/>
        </p:blipFill>
        <p:spPr>
          <a:xfrm>
            <a:off x="6201878" y="1513087"/>
            <a:ext cx="3899696" cy="3849215"/>
          </a:xfrm>
          <a:prstGeom prst="rect">
            <a:avLst/>
          </a:prstGeom>
          <a:noFill/>
          <a:ln cap="flat" cmpd="sng" w="28575">
            <a:solidFill>
              <a:srgbClr val="002060"/>
            </a:solidFill>
            <a:prstDash val="solid"/>
            <a:round/>
            <a:headEnd len="sm" w="sm" type="none"/>
            <a:tailEnd len="sm" w="sm" type="none"/>
          </a:ln>
        </p:spPr>
      </p:pic>
      <p:pic>
        <p:nvPicPr>
          <p:cNvPr id="277" name="Google Shape;277;p12"/>
          <p:cNvPicPr preferRelativeResize="0"/>
          <p:nvPr/>
        </p:nvPicPr>
        <p:blipFill rotWithShape="1">
          <a:blip r:embed="rId5">
            <a:alphaModFix/>
          </a:blip>
          <a:srcRect b="0" l="0" r="0" t="0"/>
          <a:stretch/>
        </p:blipFill>
        <p:spPr>
          <a:xfrm>
            <a:off x="1293240" y="2620910"/>
            <a:ext cx="3500517" cy="3375125"/>
          </a:xfrm>
          <a:prstGeom prst="rect">
            <a:avLst/>
          </a:prstGeom>
          <a:noFill/>
          <a:ln cap="flat" cmpd="sng" w="28575">
            <a:solidFill>
              <a:srgbClr val="203864"/>
            </a:solidFill>
            <a:prstDash val="solid"/>
            <a:round/>
            <a:headEnd len="sm" w="sm" type="none"/>
            <a:tailEnd len="sm" w="sm" type="none"/>
          </a:ln>
        </p:spPr>
      </p:pic>
      <p:sp>
        <p:nvSpPr>
          <p:cNvPr id="278" name="Google Shape;278;p12"/>
          <p:cNvSpPr txBox="1"/>
          <p:nvPr/>
        </p:nvSpPr>
        <p:spPr>
          <a:xfrm>
            <a:off x="8708721" y="5514702"/>
            <a:ext cx="3887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 Regression</a:t>
            </a:r>
            <a:endParaRPr/>
          </a:p>
        </p:txBody>
      </p:sp>
      <p:sp>
        <p:nvSpPr>
          <p:cNvPr id="279" name="Google Shape;279;p12"/>
          <p:cNvSpPr txBox="1"/>
          <p:nvPr/>
        </p:nvSpPr>
        <p:spPr>
          <a:xfrm>
            <a:off x="4946157" y="5619565"/>
            <a:ext cx="3887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 Classifier</a:t>
            </a:r>
            <a:endParaRPr/>
          </a:p>
        </p:txBody>
      </p:sp>
      <p:sp>
        <p:nvSpPr>
          <p:cNvPr id="280" name="Google Shape;2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3"/>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6" name="Google Shape;286;p13"/>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7" name="Google Shape;287;p13"/>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288" name="Google Shape;288;p13"/>
          <p:cNvGrpSpPr/>
          <p:nvPr/>
        </p:nvGrpSpPr>
        <p:grpSpPr>
          <a:xfrm>
            <a:off x="1392441" y="1513087"/>
            <a:ext cx="4131577" cy="45719"/>
            <a:chOff x="3556932" y="1946246"/>
            <a:chExt cx="4714613" cy="50334"/>
          </a:xfrm>
        </p:grpSpPr>
        <p:cxnSp>
          <p:nvCxnSpPr>
            <p:cNvPr id="289" name="Google Shape;289;p13"/>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290" name="Google Shape;290;p13"/>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291" name="Google Shape;291;p13"/>
          <p:cNvSpPr txBox="1"/>
          <p:nvPr/>
        </p:nvSpPr>
        <p:spPr>
          <a:xfrm>
            <a:off x="1404016" y="905452"/>
            <a:ext cx="46919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203864"/>
                </a:solidFill>
                <a:latin typeface="Arial"/>
                <a:ea typeface="Arial"/>
                <a:cs typeface="Arial"/>
                <a:sym typeface="Arial"/>
              </a:rPr>
              <a:t>SBERT-STS 데이터셋</a:t>
            </a:r>
            <a:endParaRPr/>
          </a:p>
        </p:txBody>
      </p:sp>
      <p:pic>
        <p:nvPicPr>
          <p:cNvPr descr="brown wooden smoking pipe on white surface" id="292" name="Google Shape;292;p13"/>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pic>
        <p:nvPicPr>
          <p:cNvPr id="293" name="Google Shape;293;p13"/>
          <p:cNvPicPr preferRelativeResize="0"/>
          <p:nvPr/>
        </p:nvPicPr>
        <p:blipFill rotWithShape="1">
          <a:blip r:embed="rId4">
            <a:alphaModFix/>
          </a:blip>
          <a:srcRect b="0" l="0" r="0" t="0"/>
          <a:stretch/>
        </p:blipFill>
        <p:spPr>
          <a:xfrm>
            <a:off x="1111634" y="2582355"/>
            <a:ext cx="9016814" cy="1893723"/>
          </a:xfrm>
          <a:prstGeom prst="rect">
            <a:avLst/>
          </a:prstGeom>
          <a:noFill/>
          <a:ln>
            <a:noFill/>
          </a:ln>
        </p:spPr>
      </p:pic>
      <p:sp>
        <p:nvSpPr>
          <p:cNvPr id="294" name="Google Shape;294;p13"/>
          <p:cNvSpPr txBox="1"/>
          <p:nvPr/>
        </p:nvSpPr>
        <p:spPr>
          <a:xfrm>
            <a:off x="7025490" y="4722726"/>
            <a:ext cx="3887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 Train을 위한 STS DATA 예시</a:t>
            </a:r>
            <a:endParaRPr sz="1800">
              <a:solidFill>
                <a:srgbClr val="203864"/>
              </a:solidFill>
              <a:latin typeface="Arial"/>
              <a:ea typeface="Arial"/>
              <a:cs typeface="Arial"/>
              <a:sym typeface="Arial"/>
            </a:endParaRPr>
          </a:p>
        </p:txBody>
      </p:sp>
      <p:sp>
        <p:nvSpPr>
          <p:cNvPr id="295" name="Google Shape;29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4"/>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01" name="Google Shape;301;p14"/>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02" name="Google Shape;302;p14"/>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303" name="Google Shape;303;p14"/>
          <p:cNvGrpSpPr/>
          <p:nvPr/>
        </p:nvGrpSpPr>
        <p:grpSpPr>
          <a:xfrm>
            <a:off x="1392441" y="1513087"/>
            <a:ext cx="4131577" cy="45719"/>
            <a:chOff x="3556932" y="1946246"/>
            <a:chExt cx="4714613" cy="50334"/>
          </a:xfrm>
        </p:grpSpPr>
        <p:cxnSp>
          <p:nvCxnSpPr>
            <p:cNvPr id="304" name="Google Shape;304;p14"/>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305" name="Google Shape;305;p14"/>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306" name="Google Shape;306;p14"/>
          <p:cNvSpPr txBox="1"/>
          <p:nvPr/>
        </p:nvSpPr>
        <p:spPr>
          <a:xfrm>
            <a:off x="1404016" y="905452"/>
            <a:ext cx="46919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203864"/>
                </a:solidFill>
                <a:latin typeface="Arial"/>
                <a:ea typeface="Arial"/>
                <a:cs typeface="Arial"/>
                <a:sym typeface="Arial"/>
              </a:rPr>
              <a:t>SBERT-STS 데이터셋</a:t>
            </a:r>
            <a:endParaRPr/>
          </a:p>
        </p:txBody>
      </p:sp>
      <p:pic>
        <p:nvPicPr>
          <p:cNvPr descr="brown wooden smoking pipe on white surface" id="307" name="Google Shape;307;p14"/>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sp>
        <p:nvSpPr>
          <p:cNvPr id="308" name="Google Shape;308;p14"/>
          <p:cNvSpPr txBox="1"/>
          <p:nvPr/>
        </p:nvSpPr>
        <p:spPr>
          <a:xfrm>
            <a:off x="1850485" y="5281659"/>
            <a:ext cx="3887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 Human’s Labeling</a:t>
            </a:r>
            <a:endParaRPr/>
          </a:p>
        </p:txBody>
      </p:sp>
      <p:pic>
        <p:nvPicPr>
          <p:cNvPr id="309" name="Google Shape;309;p14"/>
          <p:cNvPicPr preferRelativeResize="0"/>
          <p:nvPr/>
        </p:nvPicPr>
        <p:blipFill rotWithShape="1">
          <a:blip r:embed="rId4">
            <a:alphaModFix/>
          </a:blip>
          <a:srcRect b="0" l="0" r="0" t="0"/>
          <a:stretch/>
        </p:blipFill>
        <p:spPr>
          <a:xfrm>
            <a:off x="1669393" y="2205413"/>
            <a:ext cx="3806942" cy="2965516"/>
          </a:xfrm>
          <a:prstGeom prst="rect">
            <a:avLst/>
          </a:prstGeom>
          <a:noFill/>
          <a:ln>
            <a:noFill/>
          </a:ln>
        </p:spPr>
      </p:pic>
      <p:pic>
        <p:nvPicPr>
          <p:cNvPr id="310" name="Google Shape;310;p14"/>
          <p:cNvPicPr preferRelativeResize="0"/>
          <p:nvPr/>
        </p:nvPicPr>
        <p:blipFill rotWithShape="1">
          <a:blip r:embed="rId5">
            <a:alphaModFix/>
          </a:blip>
          <a:srcRect b="0" l="0" r="0" t="0"/>
          <a:stretch/>
        </p:blipFill>
        <p:spPr>
          <a:xfrm>
            <a:off x="6239592" y="2205413"/>
            <a:ext cx="3887349" cy="3001754"/>
          </a:xfrm>
          <a:prstGeom prst="rect">
            <a:avLst/>
          </a:prstGeom>
          <a:noFill/>
          <a:ln>
            <a:noFill/>
          </a:ln>
        </p:spPr>
      </p:pic>
      <p:sp>
        <p:nvSpPr>
          <p:cNvPr id="311" name="Google Shape;311;p14"/>
          <p:cNvSpPr txBox="1"/>
          <p:nvPr/>
        </p:nvSpPr>
        <p:spPr>
          <a:xfrm>
            <a:off x="6331809" y="5281659"/>
            <a:ext cx="3887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 Cosine Similarity</a:t>
            </a:r>
            <a:endParaRPr/>
          </a:p>
        </p:txBody>
      </p:sp>
      <p:sp>
        <p:nvSpPr>
          <p:cNvPr id="312" name="Google Shape;31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5"/>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18" name="Google Shape;318;p15"/>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19" name="Google Shape;319;p15"/>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320" name="Google Shape;320;p15"/>
          <p:cNvGrpSpPr/>
          <p:nvPr/>
        </p:nvGrpSpPr>
        <p:grpSpPr>
          <a:xfrm>
            <a:off x="1392441" y="1513087"/>
            <a:ext cx="4131577" cy="45719"/>
            <a:chOff x="3556932" y="1946246"/>
            <a:chExt cx="4714613" cy="50334"/>
          </a:xfrm>
        </p:grpSpPr>
        <p:cxnSp>
          <p:nvCxnSpPr>
            <p:cNvPr id="321" name="Google Shape;321;p15"/>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322" name="Google Shape;322;p15"/>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323" name="Google Shape;323;p15"/>
          <p:cNvSpPr txBox="1"/>
          <p:nvPr/>
        </p:nvSpPr>
        <p:spPr>
          <a:xfrm>
            <a:off x="1404016" y="905452"/>
            <a:ext cx="46919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203864"/>
                </a:solidFill>
                <a:latin typeface="Arial"/>
                <a:ea typeface="Arial"/>
                <a:cs typeface="Arial"/>
                <a:sym typeface="Arial"/>
              </a:rPr>
              <a:t>SBERT-STS 데이터셋</a:t>
            </a:r>
            <a:endParaRPr/>
          </a:p>
        </p:txBody>
      </p:sp>
      <p:pic>
        <p:nvPicPr>
          <p:cNvPr descr="brown wooden smoking pipe on white surface" id="324" name="Google Shape;324;p15"/>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sp>
        <p:nvSpPr>
          <p:cNvPr id="325" name="Google Shape;325;p15"/>
          <p:cNvSpPr txBox="1"/>
          <p:nvPr/>
        </p:nvSpPr>
        <p:spPr>
          <a:xfrm>
            <a:off x="1850485" y="5036962"/>
            <a:ext cx="3887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 Spearman rank corr.</a:t>
            </a:r>
            <a:endParaRPr/>
          </a:p>
        </p:txBody>
      </p:sp>
      <p:sp>
        <p:nvSpPr>
          <p:cNvPr id="326" name="Google Shape;326;p15"/>
          <p:cNvSpPr txBox="1"/>
          <p:nvPr/>
        </p:nvSpPr>
        <p:spPr>
          <a:xfrm>
            <a:off x="6331809" y="5655148"/>
            <a:ext cx="3887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 Label &amp; Score Scatter plot</a:t>
            </a:r>
            <a:endParaRPr/>
          </a:p>
        </p:txBody>
      </p:sp>
      <p:pic>
        <p:nvPicPr>
          <p:cNvPr id="327" name="Google Shape;327;p15"/>
          <p:cNvPicPr preferRelativeResize="0"/>
          <p:nvPr/>
        </p:nvPicPr>
        <p:blipFill rotWithShape="1">
          <a:blip r:embed="rId4">
            <a:alphaModFix/>
          </a:blip>
          <a:srcRect b="0" l="0" r="0" t="0"/>
          <a:stretch/>
        </p:blipFill>
        <p:spPr>
          <a:xfrm>
            <a:off x="1750079" y="2638607"/>
            <a:ext cx="3416300" cy="1778000"/>
          </a:xfrm>
          <a:prstGeom prst="rect">
            <a:avLst/>
          </a:prstGeom>
          <a:noFill/>
          <a:ln>
            <a:noFill/>
          </a:ln>
        </p:spPr>
      </p:pic>
      <p:pic>
        <p:nvPicPr>
          <p:cNvPr id="328" name="Google Shape;328;p15"/>
          <p:cNvPicPr preferRelativeResize="0"/>
          <p:nvPr/>
        </p:nvPicPr>
        <p:blipFill rotWithShape="1">
          <a:blip r:embed="rId5">
            <a:alphaModFix/>
          </a:blip>
          <a:srcRect b="0" l="0" r="0" t="0"/>
          <a:stretch/>
        </p:blipFill>
        <p:spPr>
          <a:xfrm>
            <a:off x="6096001" y="1651629"/>
            <a:ext cx="4060704" cy="3894814"/>
          </a:xfrm>
          <a:prstGeom prst="rect">
            <a:avLst/>
          </a:prstGeom>
          <a:noFill/>
          <a:ln>
            <a:noFill/>
          </a:ln>
        </p:spPr>
      </p:pic>
      <p:sp>
        <p:nvSpPr>
          <p:cNvPr id="329" name="Google Shape;32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6"/>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5" name="Google Shape;335;p16"/>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6" name="Google Shape;336;p16"/>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337" name="Google Shape;337;p16"/>
          <p:cNvGrpSpPr/>
          <p:nvPr/>
        </p:nvGrpSpPr>
        <p:grpSpPr>
          <a:xfrm>
            <a:off x="1392441" y="1513087"/>
            <a:ext cx="4131577" cy="45719"/>
            <a:chOff x="3556932" y="1946246"/>
            <a:chExt cx="4714613" cy="50334"/>
          </a:xfrm>
        </p:grpSpPr>
        <p:cxnSp>
          <p:nvCxnSpPr>
            <p:cNvPr id="338" name="Google Shape;338;p16"/>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339" name="Google Shape;339;p16"/>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340" name="Google Shape;340;p16"/>
          <p:cNvSpPr txBox="1"/>
          <p:nvPr/>
        </p:nvSpPr>
        <p:spPr>
          <a:xfrm>
            <a:off x="1404016" y="905452"/>
            <a:ext cx="46919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203864"/>
                </a:solidFill>
                <a:latin typeface="Arial"/>
                <a:ea typeface="Arial"/>
                <a:cs typeface="Arial"/>
                <a:sym typeface="Arial"/>
              </a:rPr>
              <a:t>KLUE 데이터셋</a:t>
            </a:r>
            <a:endParaRPr/>
          </a:p>
        </p:txBody>
      </p:sp>
      <p:sp>
        <p:nvSpPr>
          <p:cNvPr id="341" name="Google Shape;341;p16"/>
          <p:cNvSpPr txBox="1"/>
          <p:nvPr/>
        </p:nvSpPr>
        <p:spPr>
          <a:xfrm>
            <a:off x="1706858" y="2816374"/>
            <a:ext cx="599030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203864"/>
                </a:solidFill>
                <a:latin typeface="Arial"/>
                <a:ea typeface="Arial"/>
                <a:cs typeface="Arial"/>
                <a:sym typeface="Arial"/>
              </a:rPr>
              <a:t>2.  데이터셋 구조</a:t>
            </a:r>
            <a:endParaRPr b="1" sz="2000">
              <a:solidFill>
                <a:srgbClr val="203864"/>
              </a:solidFill>
              <a:latin typeface="Arial"/>
              <a:ea typeface="Arial"/>
              <a:cs typeface="Arial"/>
              <a:sym typeface="Arial"/>
            </a:endParaRPr>
          </a:p>
        </p:txBody>
      </p:sp>
      <p:pic>
        <p:nvPicPr>
          <p:cNvPr descr="brown wooden smoking pipe on white surface" id="342" name="Google Shape;342;p16"/>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sp>
        <p:nvSpPr>
          <p:cNvPr id="343" name="Google Shape;343;p16"/>
          <p:cNvSpPr/>
          <p:nvPr/>
        </p:nvSpPr>
        <p:spPr>
          <a:xfrm>
            <a:off x="5479047" y="3476573"/>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344" name="Google Shape;344;p16"/>
          <p:cNvSpPr/>
          <p:nvPr/>
        </p:nvSpPr>
        <p:spPr>
          <a:xfrm>
            <a:off x="9098677" y="3476573"/>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345" name="Google Shape;345;p16"/>
          <p:cNvSpPr/>
          <p:nvPr/>
        </p:nvSpPr>
        <p:spPr>
          <a:xfrm>
            <a:off x="9593838" y="3476573"/>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id="346" name="Google Shape;346;p16"/>
          <p:cNvPicPr preferRelativeResize="0"/>
          <p:nvPr/>
        </p:nvPicPr>
        <p:blipFill rotWithShape="1">
          <a:blip r:embed="rId4">
            <a:alphaModFix/>
          </a:blip>
          <a:srcRect b="0" l="0" r="0" t="0"/>
          <a:stretch/>
        </p:blipFill>
        <p:spPr>
          <a:xfrm>
            <a:off x="944017" y="2652585"/>
            <a:ext cx="10303965" cy="1170906"/>
          </a:xfrm>
          <a:prstGeom prst="rect">
            <a:avLst/>
          </a:prstGeom>
          <a:noFill/>
          <a:ln>
            <a:noFill/>
          </a:ln>
        </p:spPr>
      </p:pic>
      <p:pic>
        <p:nvPicPr>
          <p:cNvPr id="347" name="Google Shape;347;p16"/>
          <p:cNvPicPr preferRelativeResize="0"/>
          <p:nvPr/>
        </p:nvPicPr>
        <p:blipFill rotWithShape="1">
          <a:blip r:embed="rId5">
            <a:alphaModFix/>
          </a:blip>
          <a:srcRect b="0" l="0" r="0" t="0"/>
          <a:stretch/>
        </p:blipFill>
        <p:spPr>
          <a:xfrm>
            <a:off x="944017" y="4029346"/>
            <a:ext cx="10303965" cy="890050"/>
          </a:xfrm>
          <a:prstGeom prst="rect">
            <a:avLst/>
          </a:prstGeom>
          <a:noFill/>
          <a:ln>
            <a:noFill/>
          </a:ln>
        </p:spPr>
      </p:pic>
      <p:sp>
        <p:nvSpPr>
          <p:cNvPr id="348" name="Google Shape;3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7"/>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54" name="Google Shape;354;p17"/>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55" name="Google Shape;355;p17"/>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356" name="Google Shape;356;p17"/>
          <p:cNvGrpSpPr/>
          <p:nvPr/>
        </p:nvGrpSpPr>
        <p:grpSpPr>
          <a:xfrm>
            <a:off x="1392441" y="1513087"/>
            <a:ext cx="4131577" cy="45719"/>
            <a:chOff x="3556932" y="1946246"/>
            <a:chExt cx="4714613" cy="50334"/>
          </a:xfrm>
        </p:grpSpPr>
        <p:cxnSp>
          <p:nvCxnSpPr>
            <p:cNvPr id="357" name="Google Shape;357;p17"/>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358" name="Google Shape;358;p17"/>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359" name="Google Shape;359;p17"/>
          <p:cNvSpPr txBox="1"/>
          <p:nvPr/>
        </p:nvSpPr>
        <p:spPr>
          <a:xfrm>
            <a:off x="1706858" y="2010704"/>
            <a:ext cx="80619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000">
                <a:solidFill>
                  <a:srgbClr val="203864"/>
                </a:solidFill>
                <a:latin typeface="Arial"/>
                <a:ea typeface="Arial"/>
                <a:cs typeface="Arial"/>
                <a:sym typeface="Arial"/>
              </a:rPr>
              <a:t>1.  Sentence BERT</a:t>
            </a:r>
            <a:endParaRPr sz="2000">
              <a:solidFill>
                <a:srgbClr val="203864"/>
              </a:solidFill>
              <a:latin typeface="Arial"/>
              <a:ea typeface="Arial"/>
              <a:cs typeface="Arial"/>
              <a:sym typeface="Arial"/>
            </a:endParaRPr>
          </a:p>
        </p:txBody>
      </p:sp>
      <p:sp>
        <p:nvSpPr>
          <p:cNvPr id="360" name="Google Shape;360;p17"/>
          <p:cNvSpPr txBox="1"/>
          <p:nvPr/>
        </p:nvSpPr>
        <p:spPr>
          <a:xfrm>
            <a:off x="1706858" y="2816374"/>
            <a:ext cx="599030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203864"/>
                </a:solidFill>
                <a:latin typeface="Arial"/>
                <a:ea typeface="Arial"/>
                <a:cs typeface="Arial"/>
                <a:sym typeface="Arial"/>
              </a:rPr>
              <a:t>2.  데이터셋 구조</a:t>
            </a:r>
            <a:endParaRPr b="1" sz="2000">
              <a:solidFill>
                <a:srgbClr val="203864"/>
              </a:solidFill>
              <a:latin typeface="Arial"/>
              <a:ea typeface="Arial"/>
              <a:cs typeface="Arial"/>
              <a:sym typeface="Arial"/>
            </a:endParaRPr>
          </a:p>
        </p:txBody>
      </p:sp>
      <p:pic>
        <p:nvPicPr>
          <p:cNvPr descr="brown wooden smoking pipe on white surface" id="361" name="Google Shape;361;p17"/>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sp>
        <p:nvSpPr>
          <p:cNvPr id="362" name="Google Shape;362;p17"/>
          <p:cNvSpPr/>
          <p:nvPr/>
        </p:nvSpPr>
        <p:spPr>
          <a:xfrm>
            <a:off x="5479047" y="3476573"/>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363" name="Google Shape;363;p17"/>
          <p:cNvSpPr/>
          <p:nvPr/>
        </p:nvSpPr>
        <p:spPr>
          <a:xfrm>
            <a:off x="9098677" y="3476573"/>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id="364" name="Google Shape;364;p17"/>
          <p:cNvPicPr preferRelativeResize="0"/>
          <p:nvPr/>
        </p:nvPicPr>
        <p:blipFill rotWithShape="1">
          <a:blip r:embed="rId4">
            <a:alphaModFix/>
          </a:blip>
          <a:srcRect b="0" l="0" r="0" t="0"/>
          <a:stretch/>
        </p:blipFill>
        <p:spPr>
          <a:xfrm>
            <a:off x="1142007" y="1892993"/>
            <a:ext cx="9037108" cy="2568441"/>
          </a:xfrm>
          <a:prstGeom prst="rect">
            <a:avLst/>
          </a:prstGeom>
          <a:noFill/>
          <a:ln>
            <a:noFill/>
          </a:ln>
        </p:spPr>
      </p:pic>
      <p:pic>
        <p:nvPicPr>
          <p:cNvPr id="365" name="Google Shape;365;p17"/>
          <p:cNvPicPr preferRelativeResize="0"/>
          <p:nvPr/>
        </p:nvPicPr>
        <p:blipFill rotWithShape="1">
          <a:blip r:embed="rId5">
            <a:alphaModFix/>
          </a:blip>
          <a:srcRect b="13705" l="0" r="0" t="0"/>
          <a:stretch/>
        </p:blipFill>
        <p:spPr>
          <a:xfrm>
            <a:off x="753689" y="5014928"/>
            <a:ext cx="10607724" cy="512265"/>
          </a:xfrm>
          <a:prstGeom prst="rect">
            <a:avLst/>
          </a:prstGeom>
          <a:noFill/>
          <a:ln>
            <a:noFill/>
          </a:ln>
        </p:spPr>
      </p:pic>
      <p:sp>
        <p:nvSpPr>
          <p:cNvPr id="366" name="Google Shape;366;p17"/>
          <p:cNvSpPr txBox="1"/>
          <p:nvPr/>
        </p:nvSpPr>
        <p:spPr>
          <a:xfrm>
            <a:off x="1404016" y="905452"/>
            <a:ext cx="46919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203864"/>
                </a:solidFill>
                <a:latin typeface="Arial"/>
                <a:ea typeface="Arial"/>
                <a:cs typeface="Arial"/>
                <a:sym typeface="Arial"/>
              </a:rPr>
              <a:t>KLUE-NLI 데이터셋</a:t>
            </a:r>
            <a:endParaRPr/>
          </a:p>
        </p:txBody>
      </p:sp>
      <p:sp>
        <p:nvSpPr>
          <p:cNvPr id="367" name="Google Shape;3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8"/>
          <p:cNvSpPr/>
          <p:nvPr/>
        </p:nvSpPr>
        <p:spPr>
          <a:xfrm>
            <a:off x="-1"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73" name="Google Shape;373;p18"/>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74" name="Google Shape;374;p18"/>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375" name="Google Shape;375;p18"/>
          <p:cNvGrpSpPr/>
          <p:nvPr/>
        </p:nvGrpSpPr>
        <p:grpSpPr>
          <a:xfrm>
            <a:off x="1392441" y="1513087"/>
            <a:ext cx="4131577" cy="45719"/>
            <a:chOff x="3556932" y="1946246"/>
            <a:chExt cx="4714613" cy="50334"/>
          </a:xfrm>
        </p:grpSpPr>
        <p:cxnSp>
          <p:nvCxnSpPr>
            <p:cNvPr id="376" name="Google Shape;376;p18"/>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377" name="Google Shape;377;p18"/>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378" name="Google Shape;378;p18"/>
          <p:cNvSpPr txBox="1"/>
          <p:nvPr/>
        </p:nvSpPr>
        <p:spPr>
          <a:xfrm>
            <a:off x="1706858" y="2010704"/>
            <a:ext cx="80619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000">
                <a:solidFill>
                  <a:srgbClr val="203864"/>
                </a:solidFill>
                <a:latin typeface="Arial"/>
                <a:ea typeface="Arial"/>
                <a:cs typeface="Arial"/>
                <a:sym typeface="Arial"/>
              </a:rPr>
              <a:t>1.  Sentence BERT</a:t>
            </a:r>
            <a:endParaRPr sz="2000">
              <a:solidFill>
                <a:srgbClr val="203864"/>
              </a:solidFill>
              <a:latin typeface="Arial"/>
              <a:ea typeface="Arial"/>
              <a:cs typeface="Arial"/>
              <a:sym typeface="Arial"/>
            </a:endParaRPr>
          </a:p>
        </p:txBody>
      </p:sp>
      <p:sp>
        <p:nvSpPr>
          <p:cNvPr id="379" name="Google Shape;379;p18"/>
          <p:cNvSpPr txBox="1"/>
          <p:nvPr/>
        </p:nvSpPr>
        <p:spPr>
          <a:xfrm>
            <a:off x="1706858" y="2816374"/>
            <a:ext cx="599030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203864"/>
                </a:solidFill>
                <a:latin typeface="Arial"/>
                <a:ea typeface="Arial"/>
                <a:cs typeface="Arial"/>
                <a:sym typeface="Arial"/>
              </a:rPr>
              <a:t>2.  데이터셋 구조</a:t>
            </a:r>
            <a:endParaRPr b="1" sz="2000">
              <a:solidFill>
                <a:srgbClr val="203864"/>
              </a:solidFill>
              <a:latin typeface="Arial"/>
              <a:ea typeface="Arial"/>
              <a:cs typeface="Arial"/>
              <a:sym typeface="Arial"/>
            </a:endParaRPr>
          </a:p>
        </p:txBody>
      </p:sp>
      <p:pic>
        <p:nvPicPr>
          <p:cNvPr descr="brown wooden smoking pipe on white surface" id="380" name="Google Shape;380;p18"/>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sp>
        <p:nvSpPr>
          <p:cNvPr id="381" name="Google Shape;381;p18"/>
          <p:cNvSpPr/>
          <p:nvPr/>
        </p:nvSpPr>
        <p:spPr>
          <a:xfrm>
            <a:off x="5479047" y="3476573"/>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382" name="Google Shape;382;p18"/>
          <p:cNvSpPr txBox="1"/>
          <p:nvPr/>
        </p:nvSpPr>
        <p:spPr>
          <a:xfrm>
            <a:off x="1404016" y="905452"/>
            <a:ext cx="46919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203864"/>
                </a:solidFill>
                <a:latin typeface="Arial"/>
                <a:ea typeface="Arial"/>
                <a:cs typeface="Arial"/>
                <a:sym typeface="Arial"/>
              </a:rPr>
              <a:t>KLUE-STS 데이터셋</a:t>
            </a:r>
            <a:endParaRPr/>
          </a:p>
        </p:txBody>
      </p:sp>
      <p:pic>
        <p:nvPicPr>
          <p:cNvPr id="383" name="Google Shape;383;p18"/>
          <p:cNvPicPr preferRelativeResize="0"/>
          <p:nvPr/>
        </p:nvPicPr>
        <p:blipFill rotWithShape="1">
          <a:blip r:embed="rId4">
            <a:alphaModFix/>
          </a:blip>
          <a:srcRect b="0" l="0" r="0" t="0"/>
          <a:stretch/>
        </p:blipFill>
        <p:spPr>
          <a:xfrm>
            <a:off x="1649587" y="1905944"/>
            <a:ext cx="8119225" cy="2627918"/>
          </a:xfrm>
          <a:prstGeom prst="rect">
            <a:avLst/>
          </a:prstGeom>
          <a:noFill/>
          <a:ln>
            <a:noFill/>
          </a:ln>
        </p:spPr>
      </p:pic>
      <p:pic>
        <p:nvPicPr>
          <p:cNvPr id="384" name="Google Shape;384;p18"/>
          <p:cNvPicPr preferRelativeResize="0"/>
          <p:nvPr/>
        </p:nvPicPr>
        <p:blipFill rotWithShape="1">
          <a:blip r:embed="rId5">
            <a:alphaModFix/>
          </a:blip>
          <a:srcRect b="0" l="0" r="0" t="0"/>
          <a:stretch/>
        </p:blipFill>
        <p:spPr>
          <a:xfrm>
            <a:off x="691683" y="4863683"/>
            <a:ext cx="10551573" cy="803019"/>
          </a:xfrm>
          <a:prstGeom prst="rect">
            <a:avLst/>
          </a:prstGeom>
          <a:noFill/>
          <a:ln>
            <a:noFill/>
          </a:ln>
        </p:spPr>
      </p:pic>
      <p:sp>
        <p:nvSpPr>
          <p:cNvPr id="385" name="Google Shape;38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9"/>
          <p:cNvSpPr/>
          <p:nvPr/>
        </p:nvSpPr>
        <p:spPr>
          <a:xfrm>
            <a:off x="-1"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91" name="Google Shape;391;p19"/>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92" name="Google Shape;392;p19"/>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393" name="Google Shape;393;p19"/>
          <p:cNvGrpSpPr/>
          <p:nvPr/>
        </p:nvGrpSpPr>
        <p:grpSpPr>
          <a:xfrm>
            <a:off x="1392441" y="1513087"/>
            <a:ext cx="4131577" cy="45719"/>
            <a:chOff x="3556932" y="1946246"/>
            <a:chExt cx="4714613" cy="50334"/>
          </a:xfrm>
        </p:grpSpPr>
        <p:cxnSp>
          <p:nvCxnSpPr>
            <p:cNvPr id="394" name="Google Shape;394;p19"/>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395" name="Google Shape;395;p19"/>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pic>
        <p:nvPicPr>
          <p:cNvPr descr="brown wooden smoking pipe on white surface" id="396" name="Google Shape;396;p19"/>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sp>
        <p:nvSpPr>
          <p:cNvPr id="397" name="Google Shape;397;p19"/>
          <p:cNvSpPr txBox="1"/>
          <p:nvPr/>
        </p:nvSpPr>
        <p:spPr>
          <a:xfrm>
            <a:off x="1404016" y="905452"/>
            <a:ext cx="46919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203864"/>
                </a:solidFill>
                <a:latin typeface="Arial"/>
                <a:ea typeface="Arial"/>
                <a:cs typeface="Arial"/>
                <a:sym typeface="Arial"/>
              </a:rPr>
              <a:t>데이터셋</a:t>
            </a:r>
            <a:endParaRPr/>
          </a:p>
        </p:txBody>
      </p:sp>
      <p:sp>
        <p:nvSpPr>
          <p:cNvPr id="398" name="Google Shape;398;p19"/>
          <p:cNvSpPr/>
          <p:nvPr/>
        </p:nvSpPr>
        <p:spPr>
          <a:xfrm>
            <a:off x="1665043" y="2212848"/>
            <a:ext cx="1928161" cy="1216152"/>
          </a:xfrm>
          <a:prstGeom prst="cube">
            <a:avLst>
              <a:gd fmla="val 4879" name="adj"/>
            </a:avLst>
          </a:prstGeom>
          <a:solidFill>
            <a:srgbClr val="203864"/>
          </a:solidFill>
          <a:ln cap="flat" cmpd="sng" w="12700">
            <a:solidFill>
              <a:srgbClr val="20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1800" u="none" strike="noStrike">
                <a:solidFill>
                  <a:schemeClr val="lt1"/>
                </a:solidFill>
                <a:latin typeface="Arial"/>
                <a:ea typeface="Arial"/>
                <a:cs typeface="Arial"/>
                <a:sym typeface="Arial"/>
              </a:rPr>
              <a:t>KorNLUDatasets/KorSTS</a:t>
            </a:r>
            <a:endParaRPr sz="1800">
              <a:solidFill>
                <a:schemeClr val="lt1"/>
              </a:solidFill>
              <a:latin typeface="Malgun Gothic"/>
              <a:ea typeface="Malgun Gothic"/>
              <a:cs typeface="Malgun Gothic"/>
              <a:sym typeface="Malgun Gothic"/>
            </a:endParaRPr>
          </a:p>
        </p:txBody>
      </p:sp>
      <p:sp>
        <p:nvSpPr>
          <p:cNvPr id="399" name="Google Shape;399;p19"/>
          <p:cNvSpPr/>
          <p:nvPr/>
        </p:nvSpPr>
        <p:spPr>
          <a:xfrm>
            <a:off x="1665042" y="3928493"/>
            <a:ext cx="1928161" cy="1216152"/>
          </a:xfrm>
          <a:prstGeom prst="cube">
            <a:avLst>
              <a:gd fmla="val 4879" name="adj"/>
            </a:avLst>
          </a:prstGeom>
          <a:solidFill>
            <a:srgbClr val="203864"/>
          </a:solidFill>
          <a:ln cap="flat" cmpd="sng" w="12700">
            <a:solidFill>
              <a:srgbClr val="20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1800" u="none" strike="noStrike">
                <a:solidFill>
                  <a:schemeClr val="lt1"/>
                </a:solidFill>
                <a:latin typeface="Arial"/>
                <a:ea typeface="Arial"/>
                <a:cs typeface="Arial"/>
                <a:sym typeface="Arial"/>
              </a:rPr>
              <a:t>KorNLUDatasets/KorSTS</a:t>
            </a:r>
            <a:endParaRPr sz="1800">
              <a:solidFill>
                <a:schemeClr val="lt1"/>
              </a:solidFill>
              <a:latin typeface="Malgun Gothic"/>
              <a:ea typeface="Malgun Gothic"/>
              <a:cs typeface="Malgun Gothic"/>
              <a:sym typeface="Malgun Gothic"/>
            </a:endParaRPr>
          </a:p>
        </p:txBody>
      </p:sp>
      <p:sp>
        <p:nvSpPr>
          <p:cNvPr id="400" name="Google Shape;400;p19"/>
          <p:cNvSpPr/>
          <p:nvPr/>
        </p:nvSpPr>
        <p:spPr>
          <a:xfrm>
            <a:off x="4635618" y="2267838"/>
            <a:ext cx="1646604" cy="1110803"/>
          </a:xfrm>
          <a:prstGeom prst="cube">
            <a:avLst>
              <a:gd fmla="val 4879" name="adj"/>
            </a:avLst>
          </a:prstGeom>
          <a:solidFill>
            <a:srgbClr val="8DA9DB"/>
          </a:solidFill>
          <a:ln cap="flat" cmpd="sng" w="12700">
            <a:solidFill>
              <a:srgbClr val="20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1800" u="none" strike="noStrike">
                <a:solidFill>
                  <a:srgbClr val="000000"/>
                </a:solidFill>
                <a:latin typeface="Arial"/>
                <a:ea typeface="Arial"/>
                <a:cs typeface="Arial"/>
                <a:sym typeface="Arial"/>
              </a:rPr>
              <a:t>Score</a:t>
            </a:r>
            <a:endParaRPr/>
          </a:p>
          <a:p>
            <a:pPr indent="0" lvl="0" marL="0" marR="0" rtl="0" algn="ctr">
              <a:spcBef>
                <a:spcPts val="0"/>
              </a:spcBef>
              <a:spcAft>
                <a:spcPts val="0"/>
              </a:spcAft>
              <a:buNone/>
            </a:pPr>
            <a:r>
              <a:rPr lang="ko-KR" sz="1800">
                <a:solidFill>
                  <a:srgbClr val="000000"/>
                </a:solidFill>
                <a:latin typeface="Arial"/>
                <a:ea typeface="Arial"/>
                <a:cs typeface="Arial"/>
                <a:sym typeface="Arial"/>
              </a:rPr>
              <a:t>N</a:t>
            </a:r>
            <a:r>
              <a:rPr b="0" i="0" lang="ko-KR" sz="1800" u="none" strike="noStrike">
                <a:solidFill>
                  <a:srgbClr val="000000"/>
                </a:solidFill>
                <a:latin typeface="Arial"/>
                <a:ea typeface="Arial"/>
                <a:cs typeface="Arial"/>
                <a:sym typeface="Arial"/>
              </a:rPr>
              <a:t>omalization</a:t>
            </a:r>
            <a:endParaRPr sz="1800">
              <a:solidFill>
                <a:schemeClr val="lt1"/>
              </a:solidFill>
              <a:latin typeface="Malgun Gothic"/>
              <a:ea typeface="Malgun Gothic"/>
              <a:cs typeface="Malgun Gothic"/>
              <a:sym typeface="Malgun Gothic"/>
            </a:endParaRPr>
          </a:p>
        </p:txBody>
      </p:sp>
      <p:sp>
        <p:nvSpPr>
          <p:cNvPr id="401" name="Google Shape;401;p19"/>
          <p:cNvSpPr/>
          <p:nvPr/>
        </p:nvSpPr>
        <p:spPr>
          <a:xfrm>
            <a:off x="4643682" y="3923990"/>
            <a:ext cx="1646604" cy="1110803"/>
          </a:xfrm>
          <a:prstGeom prst="cube">
            <a:avLst>
              <a:gd fmla="val 4879" name="adj"/>
            </a:avLst>
          </a:prstGeom>
          <a:solidFill>
            <a:srgbClr val="8DA9DB"/>
          </a:solidFill>
          <a:ln cap="flat" cmpd="sng" w="12700">
            <a:solidFill>
              <a:srgbClr val="20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1800" u="none" strike="noStrike">
                <a:solidFill>
                  <a:srgbClr val="000000"/>
                </a:solidFill>
                <a:latin typeface="Arial"/>
                <a:ea typeface="Arial"/>
                <a:cs typeface="Arial"/>
                <a:sym typeface="Arial"/>
              </a:rPr>
              <a:t>Pairing</a:t>
            </a:r>
            <a:endParaRPr sz="1800">
              <a:solidFill>
                <a:schemeClr val="lt1"/>
              </a:solidFill>
              <a:latin typeface="Malgun Gothic"/>
              <a:ea typeface="Malgun Gothic"/>
              <a:cs typeface="Malgun Gothic"/>
              <a:sym typeface="Malgun Gothic"/>
            </a:endParaRPr>
          </a:p>
        </p:txBody>
      </p:sp>
      <p:pic>
        <p:nvPicPr>
          <p:cNvPr descr="오른쪽 화살표 단색으로 채워진" id="402" name="Google Shape;402;p19"/>
          <p:cNvPicPr preferRelativeResize="0"/>
          <p:nvPr/>
        </p:nvPicPr>
        <p:blipFill rotWithShape="1">
          <a:blip r:embed="rId4">
            <a:alphaModFix/>
          </a:blip>
          <a:srcRect b="0" l="0" r="0" t="0"/>
          <a:stretch/>
        </p:blipFill>
        <p:spPr>
          <a:xfrm>
            <a:off x="3753227" y="2514446"/>
            <a:ext cx="680355" cy="680355"/>
          </a:xfrm>
          <a:prstGeom prst="rect">
            <a:avLst/>
          </a:prstGeom>
          <a:noFill/>
          <a:ln>
            <a:noFill/>
          </a:ln>
        </p:spPr>
      </p:pic>
      <p:pic>
        <p:nvPicPr>
          <p:cNvPr descr="오른쪽 화살표 단색으로 채워진" id="403" name="Google Shape;403;p19"/>
          <p:cNvPicPr preferRelativeResize="0"/>
          <p:nvPr/>
        </p:nvPicPr>
        <p:blipFill rotWithShape="1">
          <a:blip r:embed="rId4">
            <a:alphaModFix/>
          </a:blip>
          <a:srcRect b="0" l="0" r="0" t="0"/>
          <a:stretch/>
        </p:blipFill>
        <p:spPr>
          <a:xfrm>
            <a:off x="3774233" y="4196391"/>
            <a:ext cx="680355" cy="680355"/>
          </a:xfrm>
          <a:prstGeom prst="rect">
            <a:avLst/>
          </a:prstGeom>
          <a:noFill/>
          <a:ln>
            <a:noFill/>
          </a:ln>
        </p:spPr>
      </p:pic>
      <p:pic>
        <p:nvPicPr>
          <p:cNvPr descr="오른쪽 화살표 단색으로 채워진" id="404" name="Google Shape;404;p19"/>
          <p:cNvPicPr preferRelativeResize="0"/>
          <p:nvPr/>
        </p:nvPicPr>
        <p:blipFill rotWithShape="1">
          <a:blip r:embed="rId4">
            <a:alphaModFix/>
          </a:blip>
          <a:srcRect b="0" l="0" r="0" t="0"/>
          <a:stretch/>
        </p:blipFill>
        <p:spPr>
          <a:xfrm>
            <a:off x="6484258" y="2514445"/>
            <a:ext cx="680355" cy="680355"/>
          </a:xfrm>
          <a:prstGeom prst="rect">
            <a:avLst/>
          </a:prstGeom>
          <a:noFill/>
          <a:ln>
            <a:noFill/>
          </a:ln>
        </p:spPr>
      </p:pic>
      <p:pic>
        <p:nvPicPr>
          <p:cNvPr descr="오른쪽 화살표 단색으로 채워진" id="405" name="Google Shape;405;p19"/>
          <p:cNvPicPr preferRelativeResize="0"/>
          <p:nvPr/>
        </p:nvPicPr>
        <p:blipFill rotWithShape="1">
          <a:blip r:embed="rId4">
            <a:alphaModFix/>
          </a:blip>
          <a:srcRect b="0" l="0" r="0" t="0"/>
          <a:stretch/>
        </p:blipFill>
        <p:spPr>
          <a:xfrm>
            <a:off x="6484257" y="4176427"/>
            <a:ext cx="680355" cy="680355"/>
          </a:xfrm>
          <a:prstGeom prst="rect">
            <a:avLst/>
          </a:prstGeom>
          <a:noFill/>
          <a:ln>
            <a:noFill/>
          </a:ln>
        </p:spPr>
      </p:pic>
      <p:graphicFrame>
        <p:nvGraphicFramePr>
          <p:cNvPr id="406" name="Google Shape;406;p19"/>
          <p:cNvGraphicFramePr/>
          <p:nvPr/>
        </p:nvGraphicFramePr>
        <p:xfrm>
          <a:off x="7510886" y="2258075"/>
          <a:ext cx="3000000" cy="3000000"/>
        </p:xfrm>
        <a:graphic>
          <a:graphicData uri="http://schemas.openxmlformats.org/drawingml/2006/table">
            <a:tbl>
              <a:tblPr>
                <a:noFill/>
                <a:tableStyleId>{6240D7DC-F59D-4625-AB8D-44979253769C}</a:tableStyleId>
              </a:tblPr>
              <a:tblGrid>
                <a:gridCol w="781050"/>
                <a:gridCol w="781050"/>
                <a:gridCol w="781050"/>
              </a:tblGrid>
              <a:tr h="400050">
                <a:tc>
                  <a:txBody>
                    <a:bodyPr/>
                    <a:lstStyle/>
                    <a:p>
                      <a:pPr indent="0" lvl="0" marL="0" marR="0" rtl="0" algn="ctr">
                        <a:spcBef>
                          <a:spcPts val="0"/>
                        </a:spcBef>
                        <a:spcAft>
                          <a:spcPts val="0"/>
                        </a:spcAft>
                        <a:buNone/>
                      </a:pPr>
                      <a:r>
                        <a:rPr b="0" i="0" lang="ko-KR" sz="1400" u="none" cap="none" strike="noStrike">
                          <a:solidFill>
                            <a:srgbClr val="000000"/>
                          </a:solidFill>
                          <a:latin typeface="Arial"/>
                          <a:ea typeface="Arial"/>
                          <a:cs typeface="Arial"/>
                          <a:sym typeface="Arial"/>
                        </a:rPr>
                        <a:t>sent1</a:t>
                      </a:r>
                      <a:endParaRPr sz="18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1400" u="none" cap="none" strike="noStrike">
                          <a:solidFill>
                            <a:srgbClr val="000000"/>
                          </a:solidFill>
                          <a:latin typeface="Arial"/>
                          <a:ea typeface="Arial"/>
                          <a:cs typeface="Arial"/>
                          <a:sym typeface="Arial"/>
                        </a:rPr>
                        <a:t>sent2</a:t>
                      </a:r>
                      <a:endParaRPr sz="18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1400" u="none" cap="none" strike="noStrike">
                          <a:solidFill>
                            <a:srgbClr val="000000"/>
                          </a:solidFill>
                          <a:latin typeface="Arial"/>
                          <a:ea typeface="Arial"/>
                          <a:cs typeface="Arial"/>
                          <a:sym typeface="Arial"/>
                        </a:rPr>
                        <a:t>score</a:t>
                      </a:r>
                      <a:endParaRPr sz="18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62000">
                <a:tc>
                  <a:txBody>
                    <a:bodyPr/>
                    <a:lstStyle/>
                    <a:p>
                      <a:pPr indent="0" lvl="0" marL="0" marR="0" rtl="0" algn="l">
                        <a:spcBef>
                          <a:spcPts val="0"/>
                        </a:spcBef>
                        <a:spcAft>
                          <a:spcPts val="0"/>
                        </a:spcAft>
                        <a:buNone/>
                      </a:pPr>
                      <a:r>
                        <a:rPr lang="ko-KR" sz="1800" u="none" cap="none" strike="noStrike"/>
                        <a:t> </a:t>
                      </a:r>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lang="ko-KR" sz="1800" u="none" cap="none" strike="noStrike"/>
                        <a:t> </a:t>
                      </a:r>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lang="ko-KR" sz="1800" u="none" cap="none" strike="noStrike"/>
                        <a:t> </a:t>
                      </a:r>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07" name="Google Shape;407;p19"/>
          <p:cNvSpPr/>
          <p:nvPr/>
        </p:nvSpPr>
        <p:spPr>
          <a:xfrm>
            <a:off x="4924425" y="34178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aphicFrame>
        <p:nvGraphicFramePr>
          <p:cNvPr id="408" name="Google Shape;408;p19"/>
          <p:cNvGraphicFramePr/>
          <p:nvPr/>
        </p:nvGraphicFramePr>
        <p:xfrm>
          <a:off x="7479999" y="3764901"/>
          <a:ext cx="3000000" cy="3000000"/>
        </p:xfrm>
        <a:graphic>
          <a:graphicData uri="http://schemas.openxmlformats.org/drawingml/2006/table">
            <a:tbl>
              <a:tblPr>
                <a:noFill/>
                <a:tableStyleId>{6240D7DC-F59D-4625-AB8D-44979253769C}</a:tableStyleId>
              </a:tblPr>
              <a:tblGrid>
                <a:gridCol w="790575"/>
                <a:gridCol w="790575"/>
                <a:gridCol w="790575"/>
              </a:tblGrid>
              <a:tr h="457200">
                <a:tc>
                  <a:txBody>
                    <a:bodyPr/>
                    <a:lstStyle/>
                    <a:p>
                      <a:pPr indent="0" lvl="0" marL="0" marR="0" rtl="0" algn="ctr">
                        <a:spcBef>
                          <a:spcPts val="0"/>
                        </a:spcBef>
                        <a:spcAft>
                          <a:spcPts val="0"/>
                        </a:spcAft>
                        <a:buNone/>
                      </a:pPr>
                      <a:r>
                        <a:rPr b="0" i="0" lang="ko-KR" sz="1400" u="none" cap="none" strike="noStrike">
                          <a:solidFill>
                            <a:srgbClr val="000000"/>
                          </a:solidFill>
                          <a:latin typeface="Arial"/>
                          <a:ea typeface="Arial"/>
                          <a:cs typeface="Arial"/>
                          <a:sym typeface="Arial"/>
                        </a:rPr>
                        <a:t>sent1</a:t>
                      </a:r>
                      <a:endParaRPr sz="18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1400" u="none" cap="none" strike="noStrike">
                          <a:solidFill>
                            <a:srgbClr val="000000"/>
                          </a:solidFill>
                          <a:latin typeface="Arial"/>
                          <a:ea typeface="Arial"/>
                          <a:cs typeface="Arial"/>
                          <a:sym typeface="Arial"/>
                        </a:rPr>
                        <a:t>sent2</a:t>
                      </a:r>
                      <a:endParaRPr sz="18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1400" u="none" cap="none" strike="noStrike">
                          <a:solidFill>
                            <a:srgbClr val="000000"/>
                          </a:solidFill>
                          <a:latin typeface="Arial"/>
                          <a:ea typeface="Arial"/>
                          <a:cs typeface="Arial"/>
                          <a:sym typeface="Arial"/>
                        </a:rPr>
                        <a:t>N_sent</a:t>
                      </a:r>
                      <a:endParaRPr sz="18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62000">
                <a:tc>
                  <a:txBody>
                    <a:bodyPr/>
                    <a:lstStyle/>
                    <a:p>
                      <a:pPr indent="0" lvl="0" marL="0" marR="0" rtl="0" algn="l">
                        <a:spcBef>
                          <a:spcPts val="0"/>
                        </a:spcBef>
                        <a:spcAft>
                          <a:spcPts val="0"/>
                        </a:spcAft>
                        <a:buNone/>
                      </a:pPr>
                      <a:r>
                        <a:rPr lang="ko-KR" sz="1800" u="none" cap="none" strike="noStrike"/>
                        <a:t> </a:t>
                      </a:r>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lang="ko-KR" sz="1800" u="none" cap="none" strike="noStrike"/>
                        <a:t> </a:t>
                      </a:r>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rPr lang="ko-KR" sz="1800" u="none" cap="none" strike="noStrike"/>
                        <a:t> </a:t>
                      </a:r>
                      <a:endParaRPr/>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09" name="Google Shape;409;p19"/>
          <p:cNvSpPr/>
          <p:nvPr/>
        </p:nvSpPr>
        <p:spPr>
          <a:xfrm>
            <a:off x="4910138" y="33924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10" name="Google Shape;4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04" name="Google Shape;104;p2"/>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05" name="Google Shape;105;p2"/>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06" name="Google Shape;106;p2"/>
          <p:cNvSpPr txBox="1"/>
          <p:nvPr/>
        </p:nvSpPr>
        <p:spPr>
          <a:xfrm>
            <a:off x="1392441" y="905453"/>
            <a:ext cx="472300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ko-KR" sz="3200" u="none" cap="none" strike="noStrike">
                <a:solidFill>
                  <a:srgbClr val="203864"/>
                </a:solidFill>
                <a:latin typeface="Arial"/>
                <a:ea typeface="Arial"/>
                <a:cs typeface="Arial"/>
                <a:sym typeface="Arial"/>
              </a:rPr>
              <a:t>목차</a:t>
            </a:r>
            <a:endParaRPr/>
          </a:p>
        </p:txBody>
      </p:sp>
      <p:grpSp>
        <p:nvGrpSpPr>
          <p:cNvPr id="107" name="Google Shape;107;p2"/>
          <p:cNvGrpSpPr/>
          <p:nvPr/>
        </p:nvGrpSpPr>
        <p:grpSpPr>
          <a:xfrm>
            <a:off x="1392441" y="1513087"/>
            <a:ext cx="4131577" cy="45719"/>
            <a:chOff x="3556932" y="1946246"/>
            <a:chExt cx="4714613" cy="50334"/>
          </a:xfrm>
        </p:grpSpPr>
        <p:cxnSp>
          <p:nvCxnSpPr>
            <p:cNvPr id="108" name="Google Shape;108;p2"/>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109" name="Google Shape;109;p2"/>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pic>
        <p:nvPicPr>
          <p:cNvPr descr="Lady Justice Small Bronze Statue 5.25 Inch Statue" id="110" name="Google Shape;110;p2"/>
          <p:cNvPicPr preferRelativeResize="0"/>
          <p:nvPr/>
        </p:nvPicPr>
        <p:blipFill rotWithShape="1">
          <a:blip r:embed="rId3">
            <a:alphaModFix/>
          </a:blip>
          <a:srcRect b="0" l="22477" r="22165" t="0"/>
          <a:stretch/>
        </p:blipFill>
        <p:spPr>
          <a:xfrm>
            <a:off x="9648737" y="2118370"/>
            <a:ext cx="2543263" cy="4594175"/>
          </a:xfrm>
          <a:prstGeom prst="rect">
            <a:avLst/>
          </a:prstGeom>
          <a:noFill/>
          <a:ln>
            <a:noFill/>
          </a:ln>
        </p:spPr>
      </p:pic>
      <p:sp>
        <p:nvSpPr>
          <p:cNvPr id="111" name="Google Shape;111;p2"/>
          <p:cNvSpPr txBox="1"/>
          <p:nvPr/>
        </p:nvSpPr>
        <p:spPr>
          <a:xfrm>
            <a:off x="1706859" y="2034154"/>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1. 주제 및 데이터 선정</a:t>
            </a:r>
            <a:endParaRPr/>
          </a:p>
        </p:txBody>
      </p:sp>
      <p:sp>
        <p:nvSpPr>
          <p:cNvPr id="112" name="Google Shape;112;p2"/>
          <p:cNvSpPr txBox="1"/>
          <p:nvPr/>
        </p:nvSpPr>
        <p:spPr>
          <a:xfrm>
            <a:off x="1706859" y="2928062"/>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2. 크롤링 &amp; 전처리</a:t>
            </a:r>
            <a:endParaRPr sz="2400">
              <a:solidFill>
                <a:srgbClr val="203864"/>
              </a:solidFill>
              <a:latin typeface="Arial"/>
              <a:ea typeface="Arial"/>
              <a:cs typeface="Arial"/>
              <a:sym typeface="Arial"/>
            </a:endParaRPr>
          </a:p>
        </p:txBody>
      </p:sp>
      <p:sp>
        <p:nvSpPr>
          <p:cNvPr id="113" name="Google Shape;113;p2"/>
          <p:cNvSpPr txBox="1"/>
          <p:nvPr/>
        </p:nvSpPr>
        <p:spPr>
          <a:xfrm>
            <a:off x="1706859" y="3821970"/>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3. 데이터 셋 &amp; 모델</a:t>
            </a:r>
            <a:endParaRPr/>
          </a:p>
        </p:txBody>
      </p:sp>
      <p:sp>
        <p:nvSpPr>
          <p:cNvPr id="114" name="Google Shape;114;p2"/>
          <p:cNvSpPr txBox="1"/>
          <p:nvPr/>
        </p:nvSpPr>
        <p:spPr>
          <a:xfrm>
            <a:off x="1706859" y="4715878"/>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4. 결론 &amp; 보완점</a:t>
            </a:r>
            <a:endParaRPr/>
          </a:p>
        </p:txBody>
      </p:sp>
      <p:sp>
        <p:nvSpPr>
          <p:cNvPr id="115" name="Google Shape;1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0"/>
          <p:cNvSpPr/>
          <p:nvPr/>
        </p:nvSpPr>
        <p:spPr>
          <a:xfrm>
            <a:off x="-1"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16" name="Google Shape;416;p20"/>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17" name="Google Shape;417;p20"/>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418" name="Google Shape;418;p20"/>
          <p:cNvGrpSpPr/>
          <p:nvPr/>
        </p:nvGrpSpPr>
        <p:grpSpPr>
          <a:xfrm>
            <a:off x="1392441" y="1513087"/>
            <a:ext cx="4131577" cy="45719"/>
            <a:chOff x="3556932" y="1946246"/>
            <a:chExt cx="4714613" cy="50334"/>
          </a:xfrm>
        </p:grpSpPr>
        <p:cxnSp>
          <p:nvCxnSpPr>
            <p:cNvPr id="419" name="Google Shape;419;p20"/>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420" name="Google Shape;420;p20"/>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421" name="Google Shape;421;p20"/>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데이터셋</a:t>
            </a:r>
            <a:endParaRPr/>
          </a:p>
        </p:txBody>
      </p:sp>
      <p:pic>
        <p:nvPicPr>
          <p:cNvPr descr="brown wooden smoking pipe on white surface" id="422" name="Google Shape;422;p20"/>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pic>
        <p:nvPicPr>
          <p:cNvPr id="423" name="Google Shape;423;p20"/>
          <p:cNvPicPr preferRelativeResize="0"/>
          <p:nvPr/>
        </p:nvPicPr>
        <p:blipFill rotWithShape="1">
          <a:blip r:embed="rId4">
            <a:alphaModFix/>
          </a:blip>
          <a:srcRect b="36997" l="0" r="0" t="0"/>
          <a:stretch/>
        </p:blipFill>
        <p:spPr>
          <a:xfrm>
            <a:off x="1246112" y="1998497"/>
            <a:ext cx="9631065" cy="1571371"/>
          </a:xfrm>
          <a:prstGeom prst="rect">
            <a:avLst/>
          </a:prstGeom>
          <a:noFill/>
          <a:ln>
            <a:noFill/>
          </a:ln>
        </p:spPr>
      </p:pic>
      <p:sp>
        <p:nvSpPr>
          <p:cNvPr id="424" name="Google Shape;424;p20"/>
          <p:cNvSpPr/>
          <p:nvPr/>
        </p:nvSpPr>
        <p:spPr>
          <a:xfrm>
            <a:off x="5542405" y="1993059"/>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25" name="Google Shape;425;p20"/>
          <p:cNvSpPr/>
          <p:nvPr/>
        </p:nvSpPr>
        <p:spPr>
          <a:xfrm>
            <a:off x="9725030" y="1990787"/>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26" name="Google Shape;426;p20"/>
          <p:cNvSpPr/>
          <p:nvPr/>
        </p:nvSpPr>
        <p:spPr>
          <a:xfrm>
            <a:off x="10297465" y="1990787"/>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27" name="Google Shape;427;p20"/>
          <p:cNvSpPr txBox="1"/>
          <p:nvPr/>
        </p:nvSpPr>
        <p:spPr>
          <a:xfrm>
            <a:off x="5752673" y="1161982"/>
            <a:ext cx="52679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203864"/>
                </a:solidFill>
                <a:latin typeface="Arial"/>
                <a:ea typeface="Arial"/>
                <a:cs typeface="Arial"/>
                <a:sym typeface="Arial"/>
              </a:rPr>
              <a:t>Dataset  =  KLUE NLI + KLUE STS + Custom STS</a:t>
            </a:r>
            <a:endParaRPr/>
          </a:p>
          <a:p>
            <a:pPr indent="0" lvl="0" marL="0" marR="0" rtl="0" algn="l">
              <a:spcBef>
                <a:spcPts val="0"/>
              </a:spcBef>
              <a:spcAft>
                <a:spcPts val="0"/>
              </a:spcAft>
              <a:buNone/>
            </a:pPr>
            <a:r>
              <a:rPr lang="ko-KR" sz="1800">
                <a:solidFill>
                  <a:srgbClr val="203864"/>
                </a:solidFill>
                <a:latin typeface="Arial"/>
                <a:ea typeface="Arial"/>
                <a:cs typeface="Arial"/>
                <a:sym typeface="Arial"/>
              </a:rPr>
              <a:t>(700,000)    (570,000)      (5,000)        (125,000)</a:t>
            </a:r>
            <a:endParaRPr/>
          </a:p>
        </p:txBody>
      </p:sp>
      <p:sp>
        <p:nvSpPr>
          <p:cNvPr id="428" name="Google Shape;428;p20"/>
          <p:cNvSpPr txBox="1"/>
          <p:nvPr/>
        </p:nvSpPr>
        <p:spPr>
          <a:xfrm>
            <a:off x="1121131" y="3608258"/>
            <a:ext cx="558548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600">
                <a:solidFill>
                  <a:srgbClr val="000000"/>
                </a:solidFill>
                <a:latin typeface="Arial"/>
                <a:ea typeface="Arial"/>
                <a:cs typeface="Arial"/>
                <a:sym typeface="Arial"/>
              </a:rPr>
              <a:t>- </a:t>
            </a:r>
            <a:r>
              <a:rPr b="0" i="0" lang="ko-KR" sz="1600" u="none" strike="noStrike">
                <a:solidFill>
                  <a:srgbClr val="000000"/>
                </a:solidFill>
                <a:latin typeface="Arial"/>
                <a:ea typeface="Arial"/>
                <a:cs typeface="Arial"/>
                <a:sym typeface="Arial"/>
              </a:rPr>
              <a:t>Score </a:t>
            </a:r>
            <a:r>
              <a:rPr lang="ko-KR" sz="1600">
                <a:solidFill>
                  <a:srgbClr val="000000"/>
                </a:solidFill>
                <a:latin typeface="Arial"/>
                <a:ea typeface="Arial"/>
                <a:cs typeface="Arial"/>
                <a:sym typeface="Arial"/>
              </a:rPr>
              <a:t>N</a:t>
            </a:r>
            <a:r>
              <a:rPr b="0" i="0" lang="ko-KR" sz="1600" u="none" strike="noStrike">
                <a:solidFill>
                  <a:srgbClr val="000000"/>
                </a:solidFill>
                <a:latin typeface="Arial"/>
                <a:ea typeface="Arial"/>
                <a:cs typeface="Arial"/>
                <a:sym typeface="Arial"/>
              </a:rPr>
              <a:t>omalization : Cosine Similarity Loss Function</a:t>
            </a:r>
            <a:endParaRPr sz="1600">
              <a:solidFill>
                <a:schemeClr val="lt1"/>
              </a:solidFill>
              <a:latin typeface="Malgun Gothic"/>
              <a:ea typeface="Malgun Gothic"/>
              <a:cs typeface="Malgun Gothic"/>
              <a:sym typeface="Malgun Gothic"/>
            </a:endParaRPr>
          </a:p>
        </p:txBody>
      </p:sp>
      <p:sp>
        <p:nvSpPr>
          <p:cNvPr id="429" name="Google Shape;4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pic>
        <p:nvPicPr>
          <p:cNvPr id="430" name="Google Shape;430;p20"/>
          <p:cNvPicPr preferRelativeResize="0"/>
          <p:nvPr/>
        </p:nvPicPr>
        <p:blipFill rotWithShape="1">
          <a:blip r:embed="rId5">
            <a:alphaModFix/>
          </a:blip>
          <a:srcRect b="37331" l="0" r="0" t="0"/>
          <a:stretch/>
        </p:blipFill>
        <p:spPr>
          <a:xfrm>
            <a:off x="1233232" y="4088708"/>
            <a:ext cx="9631065" cy="1195809"/>
          </a:xfrm>
          <a:prstGeom prst="rect">
            <a:avLst/>
          </a:prstGeom>
          <a:noFill/>
          <a:ln>
            <a:noFill/>
          </a:ln>
        </p:spPr>
      </p:pic>
      <p:sp>
        <p:nvSpPr>
          <p:cNvPr id="431" name="Google Shape;431;p20"/>
          <p:cNvSpPr txBox="1"/>
          <p:nvPr/>
        </p:nvSpPr>
        <p:spPr>
          <a:xfrm>
            <a:off x="1292372" y="5344913"/>
            <a:ext cx="496676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ko-KR" sz="1600" u="none" strike="noStrike">
                <a:solidFill>
                  <a:srgbClr val="000000"/>
                </a:solidFill>
                <a:latin typeface="Arial"/>
                <a:ea typeface="Arial"/>
                <a:cs typeface="Arial"/>
                <a:sym typeface="Arial"/>
              </a:rPr>
              <a:t>- </a:t>
            </a:r>
            <a:r>
              <a:rPr lang="ko-KR" sz="1600">
                <a:solidFill>
                  <a:srgbClr val="000000"/>
                </a:solidFill>
                <a:latin typeface="Arial"/>
                <a:ea typeface="Arial"/>
                <a:cs typeface="Arial"/>
                <a:sym typeface="Arial"/>
              </a:rPr>
              <a:t>Pairing : Multiple Negative Ranking Loss Function</a:t>
            </a:r>
            <a:endParaRPr sz="1600">
              <a:solidFill>
                <a:schemeClr val="lt1"/>
              </a:solidFill>
              <a:latin typeface="Malgun Gothic"/>
              <a:ea typeface="Malgun Gothic"/>
              <a:cs typeface="Malgun Gothic"/>
              <a:sym typeface="Malgun Gothic"/>
            </a:endParaRPr>
          </a:p>
        </p:txBody>
      </p:sp>
      <p:sp>
        <p:nvSpPr>
          <p:cNvPr id="432" name="Google Shape;432;p20"/>
          <p:cNvSpPr/>
          <p:nvPr/>
        </p:nvSpPr>
        <p:spPr>
          <a:xfrm>
            <a:off x="1652304" y="4048301"/>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33" name="Google Shape;433;p20"/>
          <p:cNvSpPr/>
          <p:nvPr/>
        </p:nvSpPr>
        <p:spPr>
          <a:xfrm>
            <a:off x="4951848" y="4053955"/>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34" name="Google Shape;434;p20"/>
          <p:cNvSpPr/>
          <p:nvPr/>
        </p:nvSpPr>
        <p:spPr>
          <a:xfrm>
            <a:off x="8290029" y="4042839"/>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1"/>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40" name="Google Shape;440;p21"/>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41" name="Google Shape;441;p21"/>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442" name="Google Shape;442;p21"/>
          <p:cNvGrpSpPr/>
          <p:nvPr/>
        </p:nvGrpSpPr>
        <p:grpSpPr>
          <a:xfrm>
            <a:off x="1392441" y="1513087"/>
            <a:ext cx="4131577" cy="45719"/>
            <a:chOff x="3556932" y="1946246"/>
            <a:chExt cx="4714613" cy="50334"/>
          </a:xfrm>
        </p:grpSpPr>
        <p:cxnSp>
          <p:nvCxnSpPr>
            <p:cNvPr id="443" name="Google Shape;443;p21"/>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444" name="Google Shape;444;p21"/>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445" name="Google Shape;445;p21"/>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모델링</a:t>
            </a:r>
            <a:endParaRPr/>
          </a:p>
        </p:txBody>
      </p:sp>
      <p:pic>
        <p:nvPicPr>
          <p:cNvPr descr="brown wooden smoking pipe on white surface" id="446" name="Google Shape;446;p21"/>
          <p:cNvPicPr preferRelativeResize="0"/>
          <p:nvPr/>
        </p:nvPicPr>
        <p:blipFill rotWithShape="1">
          <a:blip r:embed="rId3">
            <a:alphaModFix/>
          </a:blip>
          <a:srcRect b="9825" l="29949" r="43365" t="19663"/>
          <a:stretch/>
        </p:blipFill>
        <p:spPr>
          <a:xfrm>
            <a:off x="10128448" y="3429000"/>
            <a:ext cx="1822306" cy="3211587"/>
          </a:xfrm>
          <a:prstGeom prst="rect">
            <a:avLst/>
          </a:prstGeom>
          <a:noFill/>
          <a:ln>
            <a:noFill/>
          </a:ln>
        </p:spPr>
      </p:pic>
      <p:graphicFrame>
        <p:nvGraphicFramePr>
          <p:cNvPr id="447" name="Google Shape;447;p21"/>
          <p:cNvGraphicFramePr/>
          <p:nvPr/>
        </p:nvGraphicFramePr>
        <p:xfrm>
          <a:off x="1202260" y="1971201"/>
          <a:ext cx="3000000" cy="3000000"/>
        </p:xfrm>
        <a:graphic>
          <a:graphicData uri="http://schemas.openxmlformats.org/drawingml/2006/table">
            <a:tbl>
              <a:tblPr bandRow="1" firstRow="1">
                <a:noFill/>
                <a:tableStyleId>{22246DDE-4967-409E-A03C-A873036C54D6}</a:tableStyleId>
              </a:tblPr>
              <a:tblGrid>
                <a:gridCol w="2975400"/>
                <a:gridCol w="1979175"/>
                <a:gridCol w="3971600"/>
              </a:tblGrid>
              <a:tr h="843425">
                <a:tc>
                  <a:txBody>
                    <a:bodyPr/>
                    <a:lstStyle/>
                    <a:p>
                      <a:pPr indent="0" lvl="0" marL="0" marR="0" rtl="0" algn="ctr">
                        <a:spcBef>
                          <a:spcPts val="0"/>
                        </a:spcBef>
                        <a:spcAft>
                          <a:spcPts val="0"/>
                        </a:spcAft>
                        <a:buNone/>
                      </a:pPr>
                      <a:r>
                        <a:rPr lang="ko-KR" sz="1800" u="none" cap="none" strike="noStrike"/>
                        <a:t>Model</a:t>
                      </a:r>
                      <a:endParaRPr sz="1800" u="none" cap="none" strike="noStrike"/>
                    </a:p>
                  </a:txBody>
                  <a:tcPr marT="45725" marB="45725" marR="91450" marL="91450" anchor="ctr">
                    <a:solidFill>
                      <a:srgbClr val="2F5496"/>
                    </a:solidFill>
                  </a:tcPr>
                </a:tc>
                <a:tc>
                  <a:txBody>
                    <a:bodyPr/>
                    <a:lstStyle/>
                    <a:p>
                      <a:pPr indent="0" lvl="0" marL="0" marR="0" rtl="0" algn="ctr">
                        <a:spcBef>
                          <a:spcPts val="0"/>
                        </a:spcBef>
                        <a:spcAft>
                          <a:spcPts val="0"/>
                        </a:spcAft>
                        <a:buNone/>
                      </a:pPr>
                      <a:r>
                        <a:rPr lang="ko-KR" sz="1800" u="none" cap="none" strike="noStrike"/>
                        <a:t>Transformer</a:t>
                      </a:r>
                      <a:endParaRPr sz="1800" u="none" cap="none" strike="noStrike"/>
                    </a:p>
                  </a:txBody>
                  <a:tcPr marT="45725" marB="45725" marR="91450" marL="91450" anchor="ctr">
                    <a:solidFill>
                      <a:srgbClr val="2F5496"/>
                    </a:solidFill>
                  </a:tcPr>
                </a:tc>
                <a:tc>
                  <a:txBody>
                    <a:bodyPr/>
                    <a:lstStyle/>
                    <a:p>
                      <a:pPr indent="0" lvl="0" marL="0" marR="0" rtl="0" algn="ctr">
                        <a:spcBef>
                          <a:spcPts val="0"/>
                        </a:spcBef>
                        <a:spcAft>
                          <a:spcPts val="0"/>
                        </a:spcAft>
                        <a:buNone/>
                      </a:pPr>
                      <a:r>
                        <a:rPr lang="ko-KR" sz="1800" u="none" cap="none" strike="noStrike"/>
                        <a:t>DataSet</a:t>
                      </a:r>
                      <a:endParaRPr sz="1800" u="none" cap="none" strike="noStrike"/>
                    </a:p>
                  </a:txBody>
                  <a:tcPr marT="45725" marB="45725" marR="91450" marL="91450" anchor="ctr">
                    <a:solidFill>
                      <a:srgbClr val="2F5496"/>
                    </a:solidFill>
                  </a:tcPr>
                </a:tc>
              </a:tr>
              <a:tr h="843425">
                <a:tc>
                  <a:txBody>
                    <a:bodyPr/>
                    <a:lstStyle/>
                    <a:p>
                      <a:pPr indent="0" lvl="0" marL="0" marR="0" rtl="0" algn="ctr">
                        <a:spcBef>
                          <a:spcPts val="0"/>
                        </a:spcBef>
                        <a:spcAft>
                          <a:spcPts val="0"/>
                        </a:spcAft>
                        <a:buNone/>
                      </a:pPr>
                      <a:r>
                        <a:rPr lang="ko-KR" sz="1800" u="none" cap="none" strike="noStrike"/>
                        <a:t>SBERT - 1</a:t>
                      </a:r>
                      <a:endParaRPr sz="1800" u="none" cap="none" strike="noStrike"/>
                    </a:p>
                  </a:txBody>
                  <a:tcPr marT="45725" marB="45725" marR="91450" marL="91450" anchor="ctr">
                    <a:solidFill>
                      <a:srgbClr val="D8E2F3"/>
                    </a:solidFill>
                  </a:tcPr>
                </a:tc>
                <a:tc>
                  <a:txBody>
                    <a:bodyPr/>
                    <a:lstStyle/>
                    <a:p>
                      <a:pPr indent="0" lvl="0" marL="0" marR="0" rtl="0" algn="ctr">
                        <a:spcBef>
                          <a:spcPts val="0"/>
                        </a:spcBef>
                        <a:spcAft>
                          <a:spcPts val="0"/>
                        </a:spcAft>
                        <a:buNone/>
                      </a:pPr>
                      <a:r>
                        <a:rPr lang="ko-KR" sz="1800" u="none" cap="none" strike="noStrike"/>
                        <a:t>KoBERTa</a:t>
                      </a:r>
                      <a:endParaRPr sz="1800" u="none" cap="none" strike="noStrike"/>
                    </a:p>
                  </a:txBody>
                  <a:tcPr marT="45725" marB="45725" marR="91450" marL="91450" anchor="ctr">
                    <a:solidFill>
                      <a:srgbClr val="D8E2F3"/>
                    </a:solidFill>
                  </a:tcPr>
                </a:tc>
                <a:tc>
                  <a:txBody>
                    <a:bodyPr/>
                    <a:lstStyle/>
                    <a:p>
                      <a:pPr indent="0" lvl="0" marL="0" marR="0" rtl="0" algn="ctr">
                        <a:spcBef>
                          <a:spcPts val="0"/>
                        </a:spcBef>
                        <a:spcAft>
                          <a:spcPts val="0"/>
                        </a:spcAft>
                        <a:buNone/>
                      </a:pPr>
                      <a:r>
                        <a:rPr lang="ko-KR" sz="1800" u="none" cap="none" strike="noStrike"/>
                        <a:t>Custom STS (125,000)</a:t>
                      </a:r>
                      <a:endParaRPr sz="1800" u="none" cap="none" strike="noStrike"/>
                    </a:p>
                  </a:txBody>
                  <a:tcPr marT="45725" marB="45725" marR="91450" marL="91450" anchor="ctr">
                    <a:solidFill>
                      <a:srgbClr val="D8E2F3"/>
                    </a:solidFill>
                  </a:tcPr>
                </a:tc>
              </a:tr>
              <a:tr h="843425">
                <a:tc>
                  <a:txBody>
                    <a:bodyPr/>
                    <a:lstStyle/>
                    <a:p>
                      <a:pPr indent="0" lvl="0" marL="0" marR="0" rtl="0" algn="ctr">
                        <a:spcBef>
                          <a:spcPts val="0"/>
                        </a:spcBef>
                        <a:spcAft>
                          <a:spcPts val="0"/>
                        </a:spcAft>
                        <a:buNone/>
                      </a:pPr>
                      <a:r>
                        <a:rPr lang="ko-KR" sz="1800" u="none" cap="none" strike="noStrike"/>
                        <a:t>SBERT - 2</a:t>
                      </a:r>
                      <a:endParaRPr sz="1800" u="none" cap="none" strike="noStrike"/>
                    </a:p>
                  </a:txBody>
                  <a:tcPr marT="45725" marB="45725" marR="91450" marL="91450" anchor="ctr">
                    <a:solidFill>
                      <a:srgbClr val="D8E2F3"/>
                    </a:solidFill>
                  </a:tcPr>
                </a:tc>
                <a:tc>
                  <a:txBody>
                    <a:bodyPr/>
                    <a:lstStyle/>
                    <a:p>
                      <a:pPr indent="0" lvl="0" marL="0" marR="0" rtl="0" algn="ctr">
                        <a:spcBef>
                          <a:spcPts val="0"/>
                        </a:spcBef>
                        <a:spcAft>
                          <a:spcPts val="0"/>
                        </a:spcAft>
                        <a:buNone/>
                      </a:pPr>
                      <a:r>
                        <a:rPr lang="ko-KR" sz="1800" u="none" cap="none" strike="noStrike"/>
                        <a:t>KLUE RoBERTa</a:t>
                      </a:r>
                      <a:endParaRPr sz="1800" u="none" cap="none" strike="noStrike"/>
                    </a:p>
                  </a:txBody>
                  <a:tcPr marT="45725" marB="45725" marR="91450" marL="91450" anchor="ctr">
                    <a:solidFill>
                      <a:srgbClr val="D8E2F3"/>
                    </a:solidFill>
                  </a:tcPr>
                </a:tc>
                <a:tc>
                  <a:txBody>
                    <a:bodyPr/>
                    <a:lstStyle/>
                    <a:p>
                      <a:pPr indent="0" lvl="0" marL="0" marR="0" rtl="0" algn="ctr">
                        <a:spcBef>
                          <a:spcPts val="0"/>
                        </a:spcBef>
                        <a:spcAft>
                          <a:spcPts val="0"/>
                        </a:spcAft>
                        <a:buNone/>
                      </a:pPr>
                      <a:r>
                        <a:rPr lang="ko-KR" sz="1800" u="none" cap="none" strike="noStrike"/>
                        <a:t>Custom STS (125,000)</a:t>
                      </a:r>
                      <a:endParaRPr sz="1800" u="none" cap="none" strike="noStrike"/>
                    </a:p>
                  </a:txBody>
                  <a:tcPr marT="45725" marB="45725" marR="91450" marL="91450" anchor="ctr">
                    <a:solidFill>
                      <a:srgbClr val="D8E2F3"/>
                    </a:solidFill>
                  </a:tcPr>
                </a:tc>
              </a:tr>
              <a:tr h="843425">
                <a:tc>
                  <a:txBody>
                    <a:bodyPr/>
                    <a:lstStyle/>
                    <a:p>
                      <a:pPr indent="0" lvl="0" marL="0" marR="0" rtl="0" algn="ctr">
                        <a:spcBef>
                          <a:spcPts val="0"/>
                        </a:spcBef>
                        <a:spcAft>
                          <a:spcPts val="0"/>
                        </a:spcAft>
                        <a:buNone/>
                      </a:pPr>
                      <a:r>
                        <a:rPr lang="ko-KR" sz="1800" u="none" cap="none" strike="noStrike"/>
                        <a:t>SBERT - 3</a:t>
                      </a:r>
                      <a:endParaRPr sz="1800" u="none" cap="none" strike="noStrike"/>
                    </a:p>
                  </a:txBody>
                  <a:tcPr marT="45725" marB="45725" marR="91450" marL="91450" anchor="ctr">
                    <a:solidFill>
                      <a:srgbClr val="D8E2F3"/>
                    </a:solidFill>
                  </a:tcPr>
                </a:tc>
                <a:tc>
                  <a:txBody>
                    <a:bodyPr/>
                    <a:lstStyle/>
                    <a:p>
                      <a:pPr indent="0" lvl="0" marL="0" marR="0" rtl="0" algn="ctr">
                        <a:lnSpc>
                          <a:spcPct val="100000"/>
                        </a:lnSpc>
                        <a:spcBef>
                          <a:spcPts val="0"/>
                        </a:spcBef>
                        <a:spcAft>
                          <a:spcPts val="0"/>
                        </a:spcAft>
                        <a:buClr>
                          <a:schemeClr val="dk1"/>
                        </a:buClr>
                        <a:buSzPts val="1800"/>
                        <a:buFont typeface="Malgun Gothic"/>
                        <a:buNone/>
                      </a:pPr>
                      <a:r>
                        <a:rPr lang="ko-KR" sz="1800" u="none" cap="none" strike="noStrike"/>
                        <a:t>KLUE RoBERTa</a:t>
                      </a:r>
                      <a:endParaRPr sz="1800" u="none" cap="none" strike="noStrike"/>
                    </a:p>
                  </a:txBody>
                  <a:tcPr marT="45725" marB="45725" marR="91450" marL="91450" anchor="ctr">
                    <a:solidFill>
                      <a:srgbClr val="D8E2F3"/>
                    </a:solidFill>
                  </a:tcPr>
                </a:tc>
                <a:tc>
                  <a:txBody>
                    <a:bodyPr/>
                    <a:lstStyle/>
                    <a:p>
                      <a:pPr indent="0" lvl="0" marL="0" marR="0" rtl="0" algn="ctr">
                        <a:lnSpc>
                          <a:spcPct val="100000"/>
                        </a:lnSpc>
                        <a:spcBef>
                          <a:spcPts val="0"/>
                        </a:spcBef>
                        <a:spcAft>
                          <a:spcPts val="0"/>
                        </a:spcAft>
                        <a:buClr>
                          <a:schemeClr val="dk1"/>
                        </a:buClr>
                        <a:buSzPts val="1800"/>
                        <a:buFont typeface="Malgun Gothic"/>
                        <a:buNone/>
                      </a:pPr>
                      <a:r>
                        <a:rPr lang="ko-KR" sz="1800" u="none" cap="none" strike="noStrike"/>
                        <a:t>Total Dataset (700,000)</a:t>
                      </a:r>
                      <a:endParaRPr sz="1800" u="none" cap="none" strike="noStrike"/>
                    </a:p>
                  </a:txBody>
                  <a:tcPr marT="45725" marB="45725" marR="91450" marL="91450" anchor="ctr">
                    <a:solidFill>
                      <a:srgbClr val="D8E2F3"/>
                    </a:solidFill>
                  </a:tcPr>
                </a:tc>
              </a:tr>
            </a:tbl>
          </a:graphicData>
        </a:graphic>
      </p:graphicFrame>
      <p:sp>
        <p:nvSpPr>
          <p:cNvPr id="448" name="Google Shape;4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descr="book lot on black wooden shelf" id="453" name="Google Shape;453;p22"/>
          <p:cNvPicPr preferRelativeResize="0"/>
          <p:nvPr/>
        </p:nvPicPr>
        <p:blipFill rotWithShape="1">
          <a:blip r:embed="rId3">
            <a:alphaModFix/>
          </a:blip>
          <a:srcRect b="0" l="0" r="0" t="0"/>
          <a:stretch/>
        </p:blipFill>
        <p:spPr>
          <a:xfrm>
            <a:off x="1" y="0"/>
            <a:ext cx="12192000" cy="6858000"/>
          </a:xfrm>
          <a:prstGeom prst="rect">
            <a:avLst/>
          </a:prstGeom>
          <a:noFill/>
          <a:ln>
            <a:noFill/>
          </a:ln>
        </p:spPr>
      </p:pic>
      <p:sp>
        <p:nvSpPr>
          <p:cNvPr id="454" name="Google Shape;454;p22"/>
          <p:cNvSpPr/>
          <p:nvPr/>
        </p:nvSpPr>
        <p:spPr>
          <a:xfrm flipH="1">
            <a:off x="-12879" y="3905371"/>
            <a:ext cx="12192000" cy="2965508"/>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55" name="Google Shape;455;p22"/>
          <p:cNvSpPr txBox="1"/>
          <p:nvPr/>
        </p:nvSpPr>
        <p:spPr>
          <a:xfrm>
            <a:off x="5964572" y="5375246"/>
            <a:ext cx="687058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000">
                <a:solidFill>
                  <a:schemeClr val="lt1"/>
                </a:solidFill>
                <a:latin typeface="Arial"/>
                <a:ea typeface="Arial"/>
                <a:cs typeface="Arial"/>
                <a:sym typeface="Arial"/>
              </a:rPr>
              <a:t>결론 및 보완점</a:t>
            </a:r>
            <a:endParaRPr/>
          </a:p>
        </p:txBody>
      </p:sp>
      <p:cxnSp>
        <p:nvCxnSpPr>
          <p:cNvPr id="456" name="Google Shape;456;p22"/>
          <p:cNvCxnSpPr/>
          <p:nvPr/>
        </p:nvCxnSpPr>
        <p:spPr>
          <a:xfrm>
            <a:off x="4918046" y="5331204"/>
            <a:ext cx="5358468" cy="0"/>
          </a:xfrm>
          <a:prstGeom prst="straightConnector1">
            <a:avLst/>
          </a:prstGeom>
          <a:noFill/>
          <a:ln cap="flat" cmpd="sng" w="9525">
            <a:solidFill>
              <a:schemeClr val="lt1"/>
            </a:solidFill>
            <a:prstDash val="solid"/>
            <a:miter lim="800000"/>
            <a:headEnd len="sm" w="sm" type="none"/>
            <a:tailEnd len="sm" w="sm" type="none"/>
          </a:ln>
        </p:spPr>
      </p:cxnSp>
      <p:sp>
        <p:nvSpPr>
          <p:cNvPr id="457" name="Google Shape;457;p22"/>
          <p:cNvSpPr txBox="1"/>
          <p:nvPr/>
        </p:nvSpPr>
        <p:spPr>
          <a:xfrm>
            <a:off x="5023607" y="4451916"/>
            <a:ext cx="107239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5400">
                <a:solidFill>
                  <a:schemeClr val="lt1"/>
                </a:solidFill>
                <a:latin typeface="Arial"/>
                <a:ea typeface="Arial"/>
                <a:cs typeface="Arial"/>
                <a:sym typeface="Arial"/>
              </a:rPr>
              <a:t>04</a:t>
            </a:r>
            <a:endParaRPr sz="5400">
              <a:solidFill>
                <a:schemeClr val="lt1"/>
              </a:solidFill>
              <a:latin typeface="Arial"/>
              <a:ea typeface="Arial"/>
              <a:cs typeface="Arial"/>
              <a:sym typeface="Arial"/>
            </a:endParaRPr>
          </a:p>
        </p:txBody>
      </p:sp>
      <p:sp>
        <p:nvSpPr>
          <p:cNvPr id="458" name="Google Shape;4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3"/>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64" name="Google Shape;464;p23"/>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65" name="Google Shape;465;p23"/>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466" name="Google Shape;466;p23"/>
          <p:cNvGrpSpPr/>
          <p:nvPr/>
        </p:nvGrpSpPr>
        <p:grpSpPr>
          <a:xfrm>
            <a:off x="1392441" y="1513087"/>
            <a:ext cx="4131577" cy="45719"/>
            <a:chOff x="3556932" y="1946246"/>
            <a:chExt cx="4714613" cy="50334"/>
          </a:xfrm>
        </p:grpSpPr>
        <p:cxnSp>
          <p:nvCxnSpPr>
            <p:cNvPr id="467" name="Google Shape;467;p23"/>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468" name="Google Shape;468;p23"/>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469" name="Google Shape;469;p23"/>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모델 성능</a:t>
            </a:r>
            <a:endParaRPr/>
          </a:p>
        </p:txBody>
      </p:sp>
      <p:sp>
        <p:nvSpPr>
          <p:cNvPr id="470" name="Google Shape;470;p23"/>
          <p:cNvSpPr txBox="1"/>
          <p:nvPr/>
        </p:nvSpPr>
        <p:spPr>
          <a:xfrm>
            <a:off x="-1290918" y="127298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71" name="Google Shape;471;p23"/>
          <p:cNvSpPr/>
          <p:nvPr/>
        </p:nvSpPr>
        <p:spPr>
          <a:xfrm>
            <a:off x="5643423" y="2276371"/>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72" name="Google Shape;472;p23"/>
          <p:cNvSpPr/>
          <p:nvPr/>
        </p:nvSpPr>
        <p:spPr>
          <a:xfrm>
            <a:off x="6761447" y="1945503"/>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id="473" name="Google Shape;473;p23"/>
          <p:cNvPicPr preferRelativeResize="0"/>
          <p:nvPr/>
        </p:nvPicPr>
        <p:blipFill rotWithShape="1">
          <a:blip r:embed="rId3">
            <a:alphaModFix/>
          </a:blip>
          <a:srcRect b="0" l="1910" r="0" t="20643"/>
          <a:stretch/>
        </p:blipFill>
        <p:spPr>
          <a:xfrm>
            <a:off x="5298847" y="3673681"/>
            <a:ext cx="3967645" cy="351086"/>
          </a:xfrm>
          <a:prstGeom prst="rect">
            <a:avLst/>
          </a:prstGeom>
          <a:noFill/>
          <a:ln>
            <a:noFill/>
          </a:ln>
        </p:spPr>
      </p:pic>
      <p:sp>
        <p:nvSpPr>
          <p:cNvPr id="474" name="Google Shape;474;p23"/>
          <p:cNvSpPr/>
          <p:nvPr/>
        </p:nvSpPr>
        <p:spPr>
          <a:xfrm>
            <a:off x="8210260" y="3673681"/>
            <a:ext cx="966079" cy="351086"/>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descr="테이블이(가) 표시된 사진&#10;&#10;자동 생성된 설명" id="475" name="Google Shape;475;p23"/>
          <p:cNvPicPr preferRelativeResize="0"/>
          <p:nvPr/>
        </p:nvPicPr>
        <p:blipFill rotWithShape="1">
          <a:blip r:embed="rId4">
            <a:alphaModFix/>
          </a:blip>
          <a:srcRect b="0" l="0" r="0" t="0"/>
          <a:stretch/>
        </p:blipFill>
        <p:spPr>
          <a:xfrm>
            <a:off x="2629715" y="2942090"/>
            <a:ext cx="2159000" cy="2463800"/>
          </a:xfrm>
          <a:prstGeom prst="rect">
            <a:avLst/>
          </a:prstGeom>
          <a:noFill/>
          <a:ln>
            <a:noFill/>
          </a:ln>
        </p:spPr>
      </p:pic>
      <p:pic>
        <p:nvPicPr>
          <p:cNvPr id="476" name="Google Shape;476;p23"/>
          <p:cNvPicPr preferRelativeResize="0"/>
          <p:nvPr/>
        </p:nvPicPr>
        <p:blipFill rotWithShape="1">
          <a:blip r:embed="rId5">
            <a:alphaModFix/>
          </a:blip>
          <a:srcRect b="0" l="0" r="0" t="9966"/>
          <a:stretch/>
        </p:blipFill>
        <p:spPr>
          <a:xfrm>
            <a:off x="5285968" y="2980727"/>
            <a:ext cx="3967645" cy="481651"/>
          </a:xfrm>
          <a:prstGeom prst="rect">
            <a:avLst/>
          </a:prstGeom>
          <a:noFill/>
          <a:ln cap="flat" cmpd="sng" w="12700">
            <a:solidFill>
              <a:srgbClr val="203864"/>
            </a:solidFill>
            <a:prstDash val="solid"/>
            <a:round/>
            <a:headEnd len="sm" w="sm" type="none"/>
            <a:tailEnd len="sm" w="sm" type="none"/>
          </a:ln>
        </p:spPr>
      </p:pic>
      <p:pic>
        <p:nvPicPr>
          <p:cNvPr id="477" name="Google Shape;477;p23"/>
          <p:cNvPicPr preferRelativeResize="0"/>
          <p:nvPr/>
        </p:nvPicPr>
        <p:blipFill rotWithShape="1">
          <a:blip r:embed="rId6">
            <a:alphaModFix/>
          </a:blip>
          <a:srcRect b="-1" l="0" r="0" t="11133"/>
          <a:stretch/>
        </p:blipFill>
        <p:spPr>
          <a:xfrm>
            <a:off x="5285967" y="4293204"/>
            <a:ext cx="4044919" cy="442414"/>
          </a:xfrm>
          <a:prstGeom prst="rect">
            <a:avLst/>
          </a:prstGeom>
          <a:noFill/>
          <a:ln cap="flat" cmpd="sng" w="12700">
            <a:solidFill>
              <a:srgbClr val="203864"/>
            </a:solidFill>
            <a:prstDash val="solid"/>
            <a:round/>
            <a:headEnd len="sm" w="sm" type="none"/>
            <a:tailEnd len="sm" w="sm" type="none"/>
          </a:ln>
        </p:spPr>
      </p:pic>
      <p:pic>
        <p:nvPicPr>
          <p:cNvPr id="478" name="Google Shape;478;p23"/>
          <p:cNvPicPr preferRelativeResize="0"/>
          <p:nvPr/>
        </p:nvPicPr>
        <p:blipFill rotWithShape="1">
          <a:blip r:embed="rId7">
            <a:alphaModFix/>
          </a:blip>
          <a:srcRect b="0" l="0" r="0" t="0"/>
          <a:stretch/>
        </p:blipFill>
        <p:spPr>
          <a:xfrm>
            <a:off x="5285967" y="4865838"/>
            <a:ext cx="4044656" cy="433356"/>
          </a:xfrm>
          <a:prstGeom prst="rect">
            <a:avLst/>
          </a:prstGeom>
          <a:noFill/>
          <a:ln cap="flat" cmpd="sng" w="12700">
            <a:solidFill>
              <a:srgbClr val="203864"/>
            </a:solidFill>
            <a:prstDash val="solid"/>
            <a:round/>
            <a:headEnd len="sm" w="sm" type="none"/>
            <a:tailEnd len="sm" w="sm" type="none"/>
          </a:ln>
        </p:spPr>
      </p:pic>
      <p:sp>
        <p:nvSpPr>
          <p:cNvPr id="479" name="Google Shape;479;p23"/>
          <p:cNvSpPr/>
          <p:nvPr/>
        </p:nvSpPr>
        <p:spPr>
          <a:xfrm>
            <a:off x="8101802" y="3000859"/>
            <a:ext cx="966079" cy="351086"/>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80" name="Google Shape;480;p23"/>
          <p:cNvSpPr/>
          <p:nvPr/>
        </p:nvSpPr>
        <p:spPr>
          <a:xfrm>
            <a:off x="8127560" y="4312987"/>
            <a:ext cx="966079" cy="351086"/>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81" name="Google Shape;481;p23"/>
          <p:cNvSpPr/>
          <p:nvPr/>
        </p:nvSpPr>
        <p:spPr>
          <a:xfrm>
            <a:off x="8140439" y="4903770"/>
            <a:ext cx="966079" cy="351086"/>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descr="Lady Justice Small Bronze Statue 5.25 Inch Statue" id="482" name="Google Shape;482;p23"/>
          <p:cNvPicPr preferRelativeResize="0"/>
          <p:nvPr/>
        </p:nvPicPr>
        <p:blipFill rotWithShape="1">
          <a:blip r:embed="rId8">
            <a:alphaModFix/>
          </a:blip>
          <a:srcRect b="0" l="22477" r="22165" t="0"/>
          <a:stretch/>
        </p:blipFill>
        <p:spPr>
          <a:xfrm>
            <a:off x="9648737" y="2118370"/>
            <a:ext cx="2543263" cy="4594175"/>
          </a:xfrm>
          <a:prstGeom prst="rect">
            <a:avLst/>
          </a:prstGeom>
          <a:noFill/>
          <a:ln>
            <a:noFill/>
          </a:ln>
        </p:spPr>
      </p:pic>
      <p:sp>
        <p:nvSpPr>
          <p:cNvPr id="483" name="Google Shape;4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pic>
        <p:nvPicPr>
          <p:cNvPr id="484" name="Google Shape;484;p23"/>
          <p:cNvPicPr preferRelativeResize="0"/>
          <p:nvPr/>
        </p:nvPicPr>
        <p:blipFill rotWithShape="1">
          <a:blip r:embed="rId9">
            <a:alphaModFix/>
          </a:blip>
          <a:srcRect b="36753" l="0" r="16752" t="0"/>
          <a:stretch/>
        </p:blipFill>
        <p:spPr>
          <a:xfrm>
            <a:off x="952173" y="1913772"/>
            <a:ext cx="10149416" cy="650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4"/>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90" name="Google Shape;490;p24"/>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91" name="Google Shape;491;p24"/>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492" name="Google Shape;492;p24"/>
          <p:cNvGrpSpPr/>
          <p:nvPr/>
        </p:nvGrpSpPr>
        <p:grpSpPr>
          <a:xfrm>
            <a:off x="1392441" y="1513087"/>
            <a:ext cx="4131577" cy="45719"/>
            <a:chOff x="3556932" y="1946246"/>
            <a:chExt cx="4714613" cy="50334"/>
          </a:xfrm>
        </p:grpSpPr>
        <p:cxnSp>
          <p:nvCxnSpPr>
            <p:cNvPr id="493" name="Google Shape;493;p24"/>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494" name="Google Shape;494;p24"/>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495" name="Google Shape;495;p24"/>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모델 성능</a:t>
            </a:r>
            <a:endParaRPr/>
          </a:p>
        </p:txBody>
      </p:sp>
      <p:sp>
        <p:nvSpPr>
          <p:cNvPr id="496" name="Google Shape;496;p24"/>
          <p:cNvSpPr txBox="1"/>
          <p:nvPr/>
        </p:nvSpPr>
        <p:spPr>
          <a:xfrm>
            <a:off x="-1290918" y="127298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id="497" name="Google Shape;497;p24"/>
          <p:cNvPicPr preferRelativeResize="0"/>
          <p:nvPr/>
        </p:nvPicPr>
        <p:blipFill rotWithShape="1">
          <a:blip r:embed="rId3">
            <a:alphaModFix/>
          </a:blip>
          <a:srcRect b="36753" l="0" r="16752" t="0"/>
          <a:stretch/>
        </p:blipFill>
        <p:spPr>
          <a:xfrm>
            <a:off x="952173" y="1913772"/>
            <a:ext cx="10149416" cy="650625"/>
          </a:xfrm>
          <a:prstGeom prst="rect">
            <a:avLst/>
          </a:prstGeom>
          <a:noFill/>
          <a:ln>
            <a:noFill/>
          </a:ln>
        </p:spPr>
      </p:pic>
      <p:pic>
        <p:nvPicPr>
          <p:cNvPr descr="테이블이(가) 표시된 사진&#10;&#10;자동 생성된 설명" id="498" name="Google Shape;498;p24"/>
          <p:cNvPicPr preferRelativeResize="0"/>
          <p:nvPr/>
        </p:nvPicPr>
        <p:blipFill rotWithShape="1">
          <a:blip r:embed="rId4">
            <a:alphaModFix/>
          </a:blip>
          <a:srcRect b="0" l="0" r="0" t="0"/>
          <a:stretch/>
        </p:blipFill>
        <p:spPr>
          <a:xfrm>
            <a:off x="2629715" y="2942090"/>
            <a:ext cx="2159000" cy="2463800"/>
          </a:xfrm>
          <a:prstGeom prst="rect">
            <a:avLst/>
          </a:prstGeom>
          <a:noFill/>
          <a:ln>
            <a:noFill/>
          </a:ln>
        </p:spPr>
      </p:pic>
      <p:pic>
        <p:nvPicPr>
          <p:cNvPr id="499" name="Google Shape;499;p24"/>
          <p:cNvPicPr preferRelativeResize="0"/>
          <p:nvPr/>
        </p:nvPicPr>
        <p:blipFill rotWithShape="1">
          <a:blip r:embed="rId5">
            <a:alphaModFix/>
          </a:blip>
          <a:srcRect b="4848" l="1353" r="73591" t="78761"/>
          <a:stretch/>
        </p:blipFill>
        <p:spPr>
          <a:xfrm>
            <a:off x="5285966" y="3642222"/>
            <a:ext cx="4044656" cy="382241"/>
          </a:xfrm>
          <a:prstGeom prst="rect">
            <a:avLst/>
          </a:prstGeom>
          <a:noFill/>
          <a:ln cap="flat" cmpd="sng" w="12700">
            <a:solidFill>
              <a:srgbClr val="203864"/>
            </a:solidFill>
            <a:prstDash val="solid"/>
            <a:round/>
            <a:headEnd len="sm" w="sm" type="none"/>
            <a:tailEnd len="sm" w="sm" type="none"/>
          </a:ln>
        </p:spPr>
      </p:pic>
      <p:sp>
        <p:nvSpPr>
          <p:cNvPr id="500" name="Google Shape;500;p24"/>
          <p:cNvSpPr/>
          <p:nvPr/>
        </p:nvSpPr>
        <p:spPr>
          <a:xfrm>
            <a:off x="8222875" y="3642222"/>
            <a:ext cx="966079" cy="351086"/>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id="501" name="Google Shape;501;p24"/>
          <p:cNvPicPr preferRelativeResize="0"/>
          <p:nvPr/>
        </p:nvPicPr>
        <p:blipFill rotWithShape="1">
          <a:blip r:embed="rId6">
            <a:alphaModFix/>
          </a:blip>
          <a:srcRect b="9988" l="0" r="2158" t="0"/>
          <a:stretch/>
        </p:blipFill>
        <p:spPr>
          <a:xfrm>
            <a:off x="5285966" y="2976410"/>
            <a:ext cx="4044656" cy="427918"/>
          </a:xfrm>
          <a:prstGeom prst="rect">
            <a:avLst/>
          </a:prstGeom>
          <a:noFill/>
          <a:ln cap="flat" cmpd="sng" w="12700">
            <a:solidFill>
              <a:srgbClr val="203864"/>
            </a:solidFill>
            <a:prstDash val="solid"/>
            <a:round/>
            <a:headEnd len="sm" w="sm" type="none"/>
            <a:tailEnd len="sm" w="sm" type="none"/>
          </a:ln>
        </p:spPr>
      </p:pic>
      <p:sp>
        <p:nvSpPr>
          <p:cNvPr id="502" name="Google Shape;502;p24"/>
          <p:cNvSpPr/>
          <p:nvPr/>
        </p:nvSpPr>
        <p:spPr>
          <a:xfrm>
            <a:off x="8101802" y="3000859"/>
            <a:ext cx="966079" cy="351086"/>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id="503" name="Google Shape;503;p24"/>
          <p:cNvPicPr preferRelativeResize="0"/>
          <p:nvPr/>
        </p:nvPicPr>
        <p:blipFill rotWithShape="1">
          <a:blip r:embed="rId7">
            <a:alphaModFix/>
          </a:blip>
          <a:srcRect b="0" l="0" r="0" t="0"/>
          <a:stretch/>
        </p:blipFill>
        <p:spPr>
          <a:xfrm>
            <a:off x="5293212" y="4244908"/>
            <a:ext cx="4037410" cy="416228"/>
          </a:xfrm>
          <a:prstGeom prst="rect">
            <a:avLst/>
          </a:prstGeom>
          <a:noFill/>
          <a:ln cap="flat" cmpd="sng" w="12700">
            <a:solidFill>
              <a:srgbClr val="203864"/>
            </a:solidFill>
            <a:prstDash val="solid"/>
            <a:round/>
            <a:headEnd len="sm" w="sm" type="none"/>
            <a:tailEnd len="sm" w="sm" type="none"/>
          </a:ln>
        </p:spPr>
      </p:pic>
      <p:sp>
        <p:nvSpPr>
          <p:cNvPr id="504" name="Google Shape;504;p24"/>
          <p:cNvSpPr/>
          <p:nvPr/>
        </p:nvSpPr>
        <p:spPr>
          <a:xfrm>
            <a:off x="8180230" y="4275183"/>
            <a:ext cx="966079" cy="351086"/>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id="505" name="Google Shape;505;p24"/>
          <p:cNvPicPr preferRelativeResize="0"/>
          <p:nvPr/>
        </p:nvPicPr>
        <p:blipFill rotWithShape="1">
          <a:blip r:embed="rId8">
            <a:alphaModFix/>
          </a:blip>
          <a:srcRect b="0" l="0" r="0" t="0"/>
          <a:stretch/>
        </p:blipFill>
        <p:spPr>
          <a:xfrm>
            <a:off x="5293211" y="4851745"/>
            <a:ext cx="4037409" cy="455503"/>
          </a:xfrm>
          <a:prstGeom prst="rect">
            <a:avLst/>
          </a:prstGeom>
          <a:noFill/>
          <a:ln cap="flat" cmpd="sng" w="12700">
            <a:solidFill>
              <a:srgbClr val="203864"/>
            </a:solidFill>
            <a:prstDash val="solid"/>
            <a:round/>
            <a:headEnd len="sm" w="sm" type="none"/>
            <a:tailEnd len="sm" w="sm" type="none"/>
          </a:ln>
        </p:spPr>
      </p:pic>
      <p:sp>
        <p:nvSpPr>
          <p:cNvPr id="506" name="Google Shape;506;p24"/>
          <p:cNvSpPr/>
          <p:nvPr/>
        </p:nvSpPr>
        <p:spPr>
          <a:xfrm>
            <a:off x="8203143" y="4891074"/>
            <a:ext cx="966079" cy="351086"/>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descr="Lady Justice Small Bronze Statue 5.25 Inch Statue" id="507" name="Google Shape;507;p24"/>
          <p:cNvPicPr preferRelativeResize="0"/>
          <p:nvPr/>
        </p:nvPicPr>
        <p:blipFill rotWithShape="1">
          <a:blip r:embed="rId9">
            <a:alphaModFix/>
          </a:blip>
          <a:srcRect b="0" l="22477" r="22165" t="0"/>
          <a:stretch/>
        </p:blipFill>
        <p:spPr>
          <a:xfrm>
            <a:off x="9648737" y="2118370"/>
            <a:ext cx="2543263" cy="4594175"/>
          </a:xfrm>
          <a:prstGeom prst="rect">
            <a:avLst/>
          </a:prstGeom>
          <a:noFill/>
          <a:ln>
            <a:noFill/>
          </a:ln>
        </p:spPr>
      </p:pic>
      <p:sp>
        <p:nvSpPr>
          <p:cNvPr id="508" name="Google Shape;50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pic>
        <p:nvPicPr>
          <p:cNvPr id="509" name="Google Shape;509;p24"/>
          <p:cNvPicPr preferRelativeResize="0"/>
          <p:nvPr/>
        </p:nvPicPr>
        <p:blipFill rotWithShape="1">
          <a:blip r:embed="rId5">
            <a:alphaModFix/>
          </a:blip>
          <a:srcRect b="30591" l="0" r="16317" t="2884"/>
          <a:stretch/>
        </p:blipFill>
        <p:spPr>
          <a:xfrm>
            <a:off x="952173" y="1915185"/>
            <a:ext cx="10149416" cy="9939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5"/>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15" name="Google Shape;515;p25"/>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16" name="Google Shape;516;p25"/>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517" name="Google Shape;517;p25"/>
          <p:cNvGrpSpPr/>
          <p:nvPr/>
        </p:nvGrpSpPr>
        <p:grpSpPr>
          <a:xfrm>
            <a:off x="1392441" y="1513087"/>
            <a:ext cx="4131577" cy="45719"/>
            <a:chOff x="3556932" y="1946246"/>
            <a:chExt cx="4714613" cy="50334"/>
          </a:xfrm>
        </p:grpSpPr>
        <p:cxnSp>
          <p:nvCxnSpPr>
            <p:cNvPr id="518" name="Google Shape;518;p25"/>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519" name="Google Shape;519;p25"/>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520" name="Google Shape;520;p25"/>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Inference</a:t>
            </a:r>
            <a:endParaRPr sz="3200">
              <a:solidFill>
                <a:srgbClr val="203864"/>
              </a:solidFill>
              <a:latin typeface="Arial"/>
              <a:ea typeface="Arial"/>
              <a:cs typeface="Arial"/>
              <a:sym typeface="Arial"/>
            </a:endParaRPr>
          </a:p>
        </p:txBody>
      </p:sp>
      <p:sp>
        <p:nvSpPr>
          <p:cNvPr id="521" name="Google Shape;521;p25"/>
          <p:cNvSpPr txBox="1"/>
          <p:nvPr/>
        </p:nvSpPr>
        <p:spPr>
          <a:xfrm>
            <a:off x="-1290918" y="127298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descr="Lady Justice Small Bronze Statue 5.25 Inch Statue" id="522" name="Google Shape;522;p25"/>
          <p:cNvPicPr preferRelativeResize="0"/>
          <p:nvPr/>
        </p:nvPicPr>
        <p:blipFill rotWithShape="1">
          <a:blip r:embed="rId3">
            <a:alphaModFix/>
          </a:blip>
          <a:srcRect b="0" l="22477" r="22165" t="0"/>
          <a:stretch/>
        </p:blipFill>
        <p:spPr>
          <a:xfrm>
            <a:off x="9648737" y="2118370"/>
            <a:ext cx="2543263" cy="4594175"/>
          </a:xfrm>
          <a:prstGeom prst="rect">
            <a:avLst/>
          </a:prstGeom>
          <a:noFill/>
          <a:ln>
            <a:noFill/>
          </a:ln>
        </p:spPr>
      </p:pic>
      <p:pic>
        <p:nvPicPr>
          <p:cNvPr id="523" name="Google Shape;523;p25"/>
          <p:cNvPicPr preferRelativeResize="0"/>
          <p:nvPr/>
        </p:nvPicPr>
        <p:blipFill rotWithShape="1">
          <a:blip r:embed="rId4">
            <a:alphaModFix/>
          </a:blip>
          <a:srcRect b="69118" l="0" r="16752" t="0"/>
          <a:stretch/>
        </p:blipFill>
        <p:spPr>
          <a:xfrm>
            <a:off x="958375" y="1899744"/>
            <a:ext cx="10149416" cy="317689"/>
          </a:xfrm>
          <a:prstGeom prst="rect">
            <a:avLst/>
          </a:prstGeom>
          <a:noFill/>
          <a:ln>
            <a:noFill/>
          </a:ln>
        </p:spPr>
      </p:pic>
      <p:sp>
        <p:nvSpPr>
          <p:cNvPr id="524" name="Google Shape;52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pic>
        <p:nvPicPr>
          <p:cNvPr id="525" name="Google Shape;525;p25"/>
          <p:cNvPicPr preferRelativeResize="0"/>
          <p:nvPr/>
        </p:nvPicPr>
        <p:blipFill rotWithShape="1">
          <a:blip r:embed="rId5">
            <a:alphaModFix/>
          </a:blip>
          <a:srcRect b="0" l="0" r="0" t="1946"/>
          <a:stretch/>
        </p:blipFill>
        <p:spPr>
          <a:xfrm>
            <a:off x="906037" y="2558370"/>
            <a:ext cx="7115794" cy="3394178"/>
          </a:xfrm>
          <a:prstGeom prst="rect">
            <a:avLst/>
          </a:prstGeom>
          <a:noFill/>
          <a:ln cap="flat" cmpd="sng" w="12700">
            <a:solidFill>
              <a:srgbClr val="203864"/>
            </a:solidFill>
            <a:prstDash val="solid"/>
            <a:round/>
            <a:headEnd len="sm" w="sm" type="none"/>
            <a:tailEnd len="sm" w="sm" type="none"/>
          </a:ln>
        </p:spPr>
      </p:pic>
      <p:sp>
        <p:nvSpPr>
          <p:cNvPr id="526" name="Google Shape;526;p25"/>
          <p:cNvSpPr/>
          <p:nvPr/>
        </p:nvSpPr>
        <p:spPr>
          <a:xfrm>
            <a:off x="6761447" y="1945503"/>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527" name="Google Shape;527;p25"/>
          <p:cNvSpPr/>
          <p:nvPr/>
        </p:nvSpPr>
        <p:spPr>
          <a:xfrm>
            <a:off x="5816354" y="3520290"/>
            <a:ext cx="533533" cy="285958"/>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id="528" name="Google Shape;528;p25"/>
          <p:cNvPicPr preferRelativeResize="0"/>
          <p:nvPr/>
        </p:nvPicPr>
        <p:blipFill rotWithShape="1">
          <a:blip r:embed="rId6">
            <a:alphaModFix/>
          </a:blip>
          <a:srcRect b="5622" l="0" r="0" t="58349"/>
          <a:stretch/>
        </p:blipFill>
        <p:spPr>
          <a:xfrm>
            <a:off x="4917185" y="5291713"/>
            <a:ext cx="5592730" cy="643165"/>
          </a:xfrm>
          <a:prstGeom prst="rect">
            <a:avLst/>
          </a:prstGeom>
          <a:noFill/>
          <a:ln cap="flat" cmpd="sng" w="38100">
            <a:solidFill>
              <a:srgbClr val="FF0000"/>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6"/>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34" name="Google Shape;534;p26"/>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35" name="Google Shape;535;p26"/>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536" name="Google Shape;536;p26"/>
          <p:cNvGrpSpPr/>
          <p:nvPr/>
        </p:nvGrpSpPr>
        <p:grpSpPr>
          <a:xfrm>
            <a:off x="1392441" y="1513087"/>
            <a:ext cx="4131577" cy="45719"/>
            <a:chOff x="3556932" y="1946246"/>
            <a:chExt cx="4714613" cy="50334"/>
          </a:xfrm>
        </p:grpSpPr>
        <p:cxnSp>
          <p:nvCxnSpPr>
            <p:cNvPr id="537" name="Google Shape;537;p26"/>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538" name="Google Shape;538;p26"/>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539" name="Google Shape;539;p26"/>
          <p:cNvSpPr txBox="1"/>
          <p:nvPr/>
        </p:nvSpPr>
        <p:spPr>
          <a:xfrm>
            <a:off x="1404016" y="905452"/>
            <a:ext cx="46919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203864"/>
                </a:solidFill>
                <a:latin typeface="Arial"/>
                <a:ea typeface="Arial"/>
                <a:cs typeface="Arial"/>
                <a:sym typeface="Arial"/>
              </a:rPr>
              <a:t>보완점</a:t>
            </a:r>
            <a:endParaRPr/>
          </a:p>
        </p:txBody>
      </p:sp>
      <p:sp>
        <p:nvSpPr>
          <p:cNvPr id="540" name="Google Shape;540;p26"/>
          <p:cNvSpPr txBox="1"/>
          <p:nvPr/>
        </p:nvSpPr>
        <p:spPr>
          <a:xfrm>
            <a:off x="1084669" y="1823468"/>
            <a:ext cx="8878698"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1. Crawling Data</a:t>
            </a:r>
            <a:endParaRPr/>
          </a:p>
          <a:p>
            <a:pPr indent="-285750" lvl="0" marL="285750" marR="0" rtl="0" algn="l">
              <a:spcBef>
                <a:spcPts val="0"/>
              </a:spcBef>
              <a:spcAft>
                <a:spcPts val="0"/>
              </a:spcAft>
              <a:buClr>
                <a:srgbClr val="203864"/>
              </a:buClr>
              <a:buSzPts val="1800"/>
              <a:buFont typeface="Arial"/>
              <a:buChar char="-"/>
            </a:pPr>
            <a:r>
              <a:rPr lang="ko-KR" sz="1800">
                <a:solidFill>
                  <a:srgbClr val="203864"/>
                </a:solidFill>
                <a:latin typeface="Arial"/>
                <a:ea typeface="Arial"/>
                <a:cs typeface="Arial"/>
                <a:sym typeface="Arial"/>
              </a:rPr>
              <a:t>한 판결문 200개의 문장이 125,000개의 문장 조합으로 생성되면서 판례 주제 축소</a:t>
            </a:r>
            <a:endParaRPr sz="1800">
              <a:solidFill>
                <a:srgbClr val="203864"/>
              </a:solidFill>
              <a:latin typeface="Arial"/>
              <a:ea typeface="Arial"/>
              <a:cs typeface="Arial"/>
              <a:sym typeface="Arial"/>
            </a:endParaRPr>
          </a:p>
          <a:p>
            <a:pPr indent="-285750" lvl="0" marL="285750" marR="0" rtl="0" algn="l">
              <a:spcBef>
                <a:spcPts val="0"/>
              </a:spcBef>
              <a:spcAft>
                <a:spcPts val="0"/>
              </a:spcAft>
              <a:buClr>
                <a:srgbClr val="203864"/>
              </a:buClr>
              <a:buSzPts val="1800"/>
              <a:buFont typeface="Arial"/>
              <a:buChar char="-"/>
            </a:pPr>
            <a:r>
              <a:rPr lang="ko-KR" sz="1800">
                <a:solidFill>
                  <a:srgbClr val="203864"/>
                </a:solidFill>
                <a:latin typeface="Arial"/>
                <a:ea typeface="Arial"/>
                <a:cs typeface="Arial"/>
                <a:sym typeface="Arial"/>
              </a:rPr>
              <a:t>사이트 및 판결문 마다 작성된 구조가 달라서 사용된 크롤링 데이터의 제한</a:t>
            </a:r>
            <a:endParaRPr sz="1800">
              <a:solidFill>
                <a:srgbClr val="203864"/>
              </a:solidFill>
              <a:latin typeface="Arial"/>
              <a:ea typeface="Arial"/>
              <a:cs typeface="Arial"/>
              <a:sym typeface="Arial"/>
            </a:endParaRPr>
          </a:p>
          <a:p>
            <a:pPr indent="-285750" lvl="0" marL="285750" marR="0" rtl="0" algn="l">
              <a:spcBef>
                <a:spcPts val="0"/>
              </a:spcBef>
              <a:spcAft>
                <a:spcPts val="0"/>
              </a:spcAft>
              <a:buClr>
                <a:srgbClr val="203864"/>
              </a:buClr>
              <a:buSzPts val="1800"/>
              <a:buFont typeface="Arial"/>
              <a:buChar char="-"/>
            </a:pPr>
            <a:r>
              <a:rPr lang="ko-KR" sz="1800">
                <a:solidFill>
                  <a:srgbClr val="203864"/>
                </a:solidFill>
                <a:latin typeface="Arial"/>
                <a:ea typeface="Arial"/>
                <a:cs typeface="Arial"/>
                <a:sym typeface="Arial"/>
              </a:rPr>
              <a:t>데이터셋 생성 과정에서 Label의 타당성 부족</a:t>
            </a:r>
            <a:endParaRPr sz="1800">
              <a:solidFill>
                <a:srgbClr val="203864"/>
              </a:solidFill>
              <a:latin typeface="Arial"/>
              <a:ea typeface="Arial"/>
              <a:cs typeface="Arial"/>
              <a:sym typeface="Arial"/>
            </a:endParaRPr>
          </a:p>
        </p:txBody>
      </p:sp>
      <p:pic>
        <p:nvPicPr>
          <p:cNvPr descr="Lady Justice Small Bronze Statue 5.25 Inch Statue" id="541" name="Google Shape;541;p26"/>
          <p:cNvPicPr preferRelativeResize="0"/>
          <p:nvPr/>
        </p:nvPicPr>
        <p:blipFill rotWithShape="1">
          <a:blip r:embed="rId3">
            <a:alphaModFix/>
          </a:blip>
          <a:srcRect b="0" l="22477" r="22165" t="0"/>
          <a:stretch/>
        </p:blipFill>
        <p:spPr>
          <a:xfrm>
            <a:off x="9648737" y="2118370"/>
            <a:ext cx="2543263" cy="4594175"/>
          </a:xfrm>
          <a:prstGeom prst="rect">
            <a:avLst/>
          </a:prstGeom>
          <a:noFill/>
          <a:ln>
            <a:noFill/>
          </a:ln>
        </p:spPr>
      </p:pic>
      <p:sp>
        <p:nvSpPr>
          <p:cNvPr id="542" name="Google Shape;542;p26"/>
          <p:cNvSpPr txBox="1"/>
          <p:nvPr/>
        </p:nvSpPr>
        <p:spPr>
          <a:xfrm>
            <a:off x="1071785" y="4168432"/>
            <a:ext cx="906388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3. Test data (Law Talk)</a:t>
            </a:r>
            <a:endParaRPr/>
          </a:p>
          <a:p>
            <a:pPr indent="-285750" lvl="0" marL="285750" marR="0" rtl="0" algn="l">
              <a:spcBef>
                <a:spcPts val="0"/>
              </a:spcBef>
              <a:spcAft>
                <a:spcPts val="0"/>
              </a:spcAft>
              <a:buClr>
                <a:srgbClr val="203864"/>
              </a:buClr>
              <a:buSzPts val="1800"/>
              <a:buFont typeface="Arial"/>
              <a:buChar char="-"/>
            </a:pPr>
            <a:r>
              <a:rPr lang="ko-KR" sz="1800">
                <a:solidFill>
                  <a:srgbClr val="203864"/>
                </a:solidFill>
                <a:latin typeface="Arial"/>
                <a:ea typeface="Arial"/>
                <a:cs typeface="Arial"/>
                <a:sym typeface="Arial"/>
              </a:rPr>
              <a:t>Test set으로 모델 별 정확도-속도 그래프 가시화를 통해 모델 선정하도록 하는 idea</a:t>
            </a:r>
            <a:endParaRPr/>
          </a:p>
        </p:txBody>
      </p:sp>
      <p:sp>
        <p:nvSpPr>
          <p:cNvPr id="543" name="Google Shape;543;p26"/>
          <p:cNvSpPr txBox="1"/>
          <p:nvPr/>
        </p:nvSpPr>
        <p:spPr>
          <a:xfrm>
            <a:off x="1084665" y="3258362"/>
            <a:ext cx="906388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2. Sentence BERT</a:t>
            </a:r>
            <a:endParaRPr/>
          </a:p>
          <a:p>
            <a:pPr indent="-285750" lvl="0" marL="285750" marR="0" rtl="0" algn="l">
              <a:spcBef>
                <a:spcPts val="0"/>
              </a:spcBef>
              <a:spcAft>
                <a:spcPts val="0"/>
              </a:spcAft>
              <a:buClr>
                <a:srgbClr val="203864"/>
              </a:buClr>
              <a:buSzPts val="1800"/>
              <a:buFont typeface="Arial"/>
              <a:buChar char="-"/>
            </a:pPr>
            <a:r>
              <a:rPr lang="ko-KR" sz="1800">
                <a:solidFill>
                  <a:srgbClr val="203864"/>
                </a:solidFill>
                <a:latin typeface="Arial"/>
                <a:ea typeface="Arial"/>
                <a:cs typeface="Arial"/>
                <a:sym typeface="Arial"/>
              </a:rPr>
              <a:t>모델의 output에 판결문을 판단하는 알고리즘 개선</a:t>
            </a:r>
            <a:endParaRPr sz="1800">
              <a:solidFill>
                <a:srgbClr val="203864"/>
              </a:solidFill>
              <a:latin typeface="Arial"/>
              <a:ea typeface="Arial"/>
              <a:cs typeface="Arial"/>
              <a:sym typeface="Arial"/>
            </a:endParaRPr>
          </a:p>
        </p:txBody>
      </p:sp>
      <p:sp>
        <p:nvSpPr>
          <p:cNvPr id="544" name="Google Shape;544;p26"/>
          <p:cNvSpPr txBox="1"/>
          <p:nvPr/>
        </p:nvSpPr>
        <p:spPr>
          <a:xfrm>
            <a:off x="1071786" y="5078502"/>
            <a:ext cx="906388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4. 최종 모델 선정</a:t>
            </a:r>
            <a:endParaRPr sz="2400">
              <a:solidFill>
                <a:srgbClr val="203864"/>
              </a:solidFill>
              <a:latin typeface="Arial"/>
              <a:ea typeface="Arial"/>
              <a:cs typeface="Arial"/>
              <a:sym typeface="Arial"/>
            </a:endParaRPr>
          </a:p>
          <a:p>
            <a:pPr indent="-285750" lvl="0" marL="285750" marR="0" rtl="0" algn="l">
              <a:spcBef>
                <a:spcPts val="0"/>
              </a:spcBef>
              <a:spcAft>
                <a:spcPts val="0"/>
              </a:spcAft>
              <a:buClr>
                <a:srgbClr val="203864"/>
              </a:buClr>
              <a:buSzPts val="1800"/>
              <a:buFont typeface="Arial"/>
              <a:buChar char="-"/>
            </a:pPr>
            <a:r>
              <a:rPr lang="ko-KR" sz="1800">
                <a:solidFill>
                  <a:srgbClr val="203864"/>
                </a:solidFill>
                <a:latin typeface="Arial"/>
                <a:ea typeface="Arial"/>
                <a:cs typeface="Arial"/>
                <a:sym typeface="Arial"/>
              </a:rPr>
              <a:t>3가지 모델을 Voting하여 모델 선정 idea</a:t>
            </a:r>
            <a:endParaRPr/>
          </a:p>
        </p:txBody>
      </p:sp>
      <p:sp>
        <p:nvSpPr>
          <p:cNvPr id="545" name="Google Shape;54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7"/>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51" name="Google Shape;551;p27"/>
          <p:cNvSpPr txBox="1"/>
          <p:nvPr/>
        </p:nvSpPr>
        <p:spPr>
          <a:xfrm>
            <a:off x="4202705" y="3314700"/>
            <a:ext cx="3657600" cy="76944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ko-KR" sz="4400">
                <a:solidFill>
                  <a:srgbClr val="FFD966"/>
                </a:solidFill>
                <a:latin typeface="Arial"/>
                <a:ea typeface="Arial"/>
                <a:cs typeface="Arial"/>
                <a:sym typeface="Arial"/>
              </a:rPr>
              <a:t>감사</a:t>
            </a:r>
            <a:r>
              <a:rPr lang="ko-KR" sz="4400">
                <a:solidFill>
                  <a:schemeClr val="lt1"/>
                </a:solidFill>
                <a:latin typeface="Arial"/>
                <a:ea typeface="Arial"/>
                <a:cs typeface="Arial"/>
                <a:sym typeface="Arial"/>
              </a:rPr>
              <a:t>합니다</a:t>
            </a:r>
            <a:endParaRPr/>
          </a:p>
        </p:txBody>
      </p:sp>
      <p:grpSp>
        <p:nvGrpSpPr>
          <p:cNvPr id="552" name="Google Shape;552;p27"/>
          <p:cNvGrpSpPr/>
          <p:nvPr/>
        </p:nvGrpSpPr>
        <p:grpSpPr>
          <a:xfrm>
            <a:off x="317384" y="249573"/>
            <a:ext cx="11557232" cy="6308520"/>
            <a:chOff x="317384" y="274740"/>
            <a:chExt cx="11557232" cy="6308520"/>
          </a:xfrm>
        </p:grpSpPr>
        <p:sp>
          <p:nvSpPr>
            <p:cNvPr id="553" name="Google Shape;553;p27"/>
            <p:cNvSpPr/>
            <p:nvPr/>
          </p:nvSpPr>
          <p:spPr>
            <a:xfrm>
              <a:off x="317384" y="274740"/>
              <a:ext cx="11557232" cy="630852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54" name="Google Shape;554;p27"/>
            <p:cNvSpPr/>
            <p:nvPr/>
          </p:nvSpPr>
          <p:spPr>
            <a:xfrm>
              <a:off x="419450" y="369116"/>
              <a:ext cx="11375471" cy="6115574"/>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pic>
        <p:nvPicPr>
          <p:cNvPr descr="Justitia Goddess Of - Free photo on Pixabay" id="555" name="Google Shape;555;p27"/>
          <p:cNvPicPr preferRelativeResize="0"/>
          <p:nvPr/>
        </p:nvPicPr>
        <p:blipFill rotWithShape="1">
          <a:blip r:embed="rId3">
            <a:alphaModFix/>
          </a:blip>
          <a:srcRect b="8772" l="30228" r="22824" t="11898"/>
          <a:stretch/>
        </p:blipFill>
        <p:spPr>
          <a:xfrm>
            <a:off x="5034792" y="780175"/>
            <a:ext cx="2122415" cy="2390863"/>
          </a:xfrm>
          <a:prstGeom prst="rect">
            <a:avLst/>
          </a:prstGeom>
          <a:noFill/>
          <a:ln>
            <a:noFill/>
          </a:ln>
        </p:spPr>
      </p:pic>
      <p:grpSp>
        <p:nvGrpSpPr>
          <p:cNvPr id="556" name="Google Shape;556;p27"/>
          <p:cNvGrpSpPr/>
          <p:nvPr/>
        </p:nvGrpSpPr>
        <p:grpSpPr>
          <a:xfrm>
            <a:off x="4267200" y="3169719"/>
            <a:ext cx="3528610" cy="50604"/>
            <a:chOff x="3556932" y="1946246"/>
            <a:chExt cx="4714613" cy="50334"/>
          </a:xfrm>
        </p:grpSpPr>
        <p:cxnSp>
          <p:nvCxnSpPr>
            <p:cNvPr id="557" name="Google Shape;557;p27"/>
            <p:cNvCxnSpPr/>
            <p:nvPr/>
          </p:nvCxnSpPr>
          <p:spPr>
            <a:xfrm>
              <a:off x="3556932" y="1946246"/>
              <a:ext cx="4714613" cy="0"/>
            </a:xfrm>
            <a:prstGeom prst="straightConnector1">
              <a:avLst/>
            </a:prstGeom>
            <a:noFill/>
            <a:ln cap="flat" cmpd="sng" w="9525">
              <a:solidFill>
                <a:schemeClr val="lt1"/>
              </a:solidFill>
              <a:prstDash val="solid"/>
              <a:miter lim="800000"/>
              <a:headEnd len="sm" w="sm" type="none"/>
              <a:tailEnd len="sm" w="sm" type="none"/>
            </a:ln>
          </p:spPr>
        </p:cxnSp>
        <p:cxnSp>
          <p:nvCxnSpPr>
            <p:cNvPr id="558" name="Google Shape;558;p27"/>
            <p:cNvCxnSpPr/>
            <p:nvPr/>
          </p:nvCxnSpPr>
          <p:spPr>
            <a:xfrm>
              <a:off x="3556932" y="1996580"/>
              <a:ext cx="4714613" cy="0"/>
            </a:xfrm>
            <a:prstGeom prst="straightConnector1">
              <a:avLst/>
            </a:prstGeom>
            <a:noFill/>
            <a:ln cap="flat" cmpd="sng" w="9525">
              <a:solidFill>
                <a:schemeClr val="lt1"/>
              </a:solidFill>
              <a:prstDash val="solid"/>
              <a:miter lim="800000"/>
              <a:headEnd len="sm" w="sm" type="none"/>
              <a:tailEnd len="sm" w="sm" type="none"/>
            </a:ln>
          </p:spPr>
        </p:cxnSp>
      </p:grpSp>
      <p:sp>
        <p:nvSpPr>
          <p:cNvPr id="559" name="Google Shape;559;p27"/>
          <p:cNvSpPr txBox="1"/>
          <p:nvPr/>
        </p:nvSpPr>
        <p:spPr>
          <a:xfrm>
            <a:off x="4342880" y="6073498"/>
            <a:ext cx="35286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400">
                <a:solidFill>
                  <a:schemeClr val="lt1"/>
                </a:solidFill>
                <a:latin typeface="Arial"/>
                <a:ea typeface="Arial"/>
                <a:cs typeface="Arial"/>
                <a:sym typeface="Arial"/>
              </a:rPr>
              <a:t>3조 유미리 노아윤 황민규 박지원</a:t>
            </a:r>
            <a:endParaRPr/>
          </a:p>
        </p:txBody>
      </p:sp>
      <p:sp>
        <p:nvSpPr>
          <p:cNvPr id="560" name="Google Shape;5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book lot on black wooden shelf" id="120" name="Google Shape;120;p3"/>
          <p:cNvPicPr preferRelativeResize="0"/>
          <p:nvPr/>
        </p:nvPicPr>
        <p:blipFill rotWithShape="1">
          <a:blip r:embed="rId3">
            <a:alphaModFix/>
          </a:blip>
          <a:srcRect b="0" l="0" r="0" t="0"/>
          <a:stretch/>
        </p:blipFill>
        <p:spPr>
          <a:xfrm>
            <a:off x="1" y="0"/>
            <a:ext cx="12192000" cy="6858000"/>
          </a:xfrm>
          <a:prstGeom prst="rect">
            <a:avLst/>
          </a:prstGeom>
          <a:noFill/>
          <a:ln>
            <a:noFill/>
          </a:ln>
        </p:spPr>
      </p:pic>
      <p:sp>
        <p:nvSpPr>
          <p:cNvPr id="121" name="Google Shape;121;p3"/>
          <p:cNvSpPr/>
          <p:nvPr/>
        </p:nvSpPr>
        <p:spPr>
          <a:xfrm flipH="1">
            <a:off x="0" y="3892492"/>
            <a:ext cx="12192000" cy="2965508"/>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22" name="Google Shape;122;p3"/>
          <p:cNvSpPr txBox="1"/>
          <p:nvPr/>
        </p:nvSpPr>
        <p:spPr>
          <a:xfrm>
            <a:off x="5964572" y="5375246"/>
            <a:ext cx="687058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000">
                <a:solidFill>
                  <a:schemeClr val="lt1"/>
                </a:solidFill>
                <a:latin typeface="Arial"/>
                <a:ea typeface="Arial"/>
                <a:cs typeface="Arial"/>
                <a:sym typeface="Arial"/>
              </a:rPr>
              <a:t>주제 및 데이터 선정</a:t>
            </a:r>
            <a:endParaRPr/>
          </a:p>
        </p:txBody>
      </p:sp>
      <p:cxnSp>
        <p:nvCxnSpPr>
          <p:cNvPr id="123" name="Google Shape;123;p3"/>
          <p:cNvCxnSpPr/>
          <p:nvPr/>
        </p:nvCxnSpPr>
        <p:spPr>
          <a:xfrm>
            <a:off x="4918046" y="5331204"/>
            <a:ext cx="5358468" cy="0"/>
          </a:xfrm>
          <a:prstGeom prst="straightConnector1">
            <a:avLst/>
          </a:prstGeom>
          <a:noFill/>
          <a:ln cap="flat" cmpd="sng" w="9525">
            <a:solidFill>
              <a:schemeClr val="lt1"/>
            </a:solidFill>
            <a:prstDash val="solid"/>
            <a:miter lim="800000"/>
            <a:headEnd len="sm" w="sm" type="none"/>
            <a:tailEnd len="sm" w="sm" type="none"/>
          </a:ln>
        </p:spPr>
      </p:cxnSp>
      <p:sp>
        <p:nvSpPr>
          <p:cNvPr id="124" name="Google Shape;124;p3"/>
          <p:cNvSpPr txBox="1"/>
          <p:nvPr/>
        </p:nvSpPr>
        <p:spPr>
          <a:xfrm>
            <a:off x="5023607" y="4451916"/>
            <a:ext cx="107239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5400">
                <a:solidFill>
                  <a:schemeClr val="lt1"/>
                </a:solidFill>
                <a:latin typeface="Arial"/>
                <a:ea typeface="Arial"/>
                <a:cs typeface="Arial"/>
                <a:sym typeface="Arial"/>
              </a:rPr>
              <a:t>01</a:t>
            </a:r>
            <a:endParaRPr sz="5400">
              <a:solidFill>
                <a:schemeClr val="lt1"/>
              </a:solidFill>
              <a:latin typeface="Arial"/>
              <a:ea typeface="Arial"/>
              <a:cs typeface="Arial"/>
              <a:sym typeface="Arial"/>
            </a:endParaRPr>
          </a:p>
        </p:txBody>
      </p:sp>
      <p:sp>
        <p:nvSpPr>
          <p:cNvPr id="125" name="Google Shape;1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1" name="Google Shape;131;p4"/>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2" name="Google Shape;132;p4"/>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133" name="Google Shape;133;p4"/>
          <p:cNvGrpSpPr/>
          <p:nvPr/>
        </p:nvGrpSpPr>
        <p:grpSpPr>
          <a:xfrm>
            <a:off x="1392441" y="1513087"/>
            <a:ext cx="4131577" cy="45719"/>
            <a:chOff x="3556932" y="1946246"/>
            <a:chExt cx="4714613" cy="50334"/>
          </a:xfrm>
        </p:grpSpPr>
        <p:cxnSp>
          <p:nvCxnSpPr>
            <p:cNvPr id="134" name="Google Shape;134;p4"/>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135" name="Google Shape;135;p4"/>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pic>
        <p:nvPicPr>
          <p:cNvPr descr="Lady Justice Small Bronze Statue 5.25 Inch Statue" id="136" name="Google Shape;136;p4"/>
          <p:cNvPicPr preferRelativeResize="0"/>
          <p:nvPr/>
        </p:nvPicPr>
        <p:blipFill rotWithShape="1">
          <a:blip r:embed="rId3">
            <a:alphaModFix/>
          </a:blip>
          <a:srcRect b="0" l="22477" r="22165" t="0"/>
          <a:stretch/>
        </p:blipFill>
        <p:spPr>
          <a:xfrm>
            <a:off x="9648737" y="2118370"/>
            <a:ext cx="2543263" cy="4594175"/>
          </a:xfrm>
          <a:prstGeom prst="rect">
            <a:avLst/>
          </a:prstGeom>
          <a:noFill/>
          <a:ln>
            <a:noFill/>
          </a:ln>
        </p:spPr>
      </p:pic>
      <p:sp>
        <p:nvSpPr>
          <p:cNvPr id="137" name="Google Shape;137;p4"/>
          <p:cNvSpPr txBox="1"/>
          <p:nvPr/>
        </p:nvSpPr>
        <p:spPr>
          <a:xfrm>
            <a:off x="6908258" y="4664076"/>
            <a:ext cx="3227948"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203864"/>
              </a:buClr>
              <a:buSzPts val="2400"/>
              <a:buFont typeface="Arial"/>
              <a:buChar char="-"/>
            </a:pPr>
            <a:r>
              <a:rPr lang="ko-KR" sz="2400">
                <a:solidFill>
                  <a:srgbClr val="203864"/>
                </a:solidFill>
                <a:latin typeface="Arial"/>
                <a:ea typeface="Arial"/>
                <a:cs typeface="Arial"/>
                <a:sym typeface="Arial"/>
              </a:rPr>
              <a:t>합리적 가격</a:t>
            </a:r>
            <a:endParaRPr sz="2400">
              <a:solidFill>
                <a:srgbClr val="203864"/>
              </a:solidFill>
              <a:latin typeface="Arial"/>
              <a:ea typeface="Arial"/>
              <a:cs typeface="Arial"/>
              <a:sym typeface="Arial"/>
            </a:endParaRPr>
          </a:p>
          <a:p>
            <a:pPr indent="-342900" lvl="0" marL="342900" marR="0" rtl="0" algn="l">
              <a:spcBef>
                <a:spcPts val="0"/>
              </a:spcBef>
              <a:spcAft>
                <a:spcPts val="0"/>
              </a:spcAft>
              <a:buClr>
                <a:srgbClr val="203864"/>
              </a:buClr>
              <a:buSzPts val="2400"/>
              <a:buFont typeface="Arial"/>
              <a:buChar char="-"/>
            </a:pPr>
            <a:r>
              <a:rPr lang="ko-KR" sz="2400">
                <a:solidFill>
                  <a:srgbClr val="203864"/>
                </a:solidFill>
                <a:latin typeface="Arial"/>
                <a:ea typeface="Arial"/>
                <a:cs typeface="Arial"/>
                <a:sym typeface="Arial"/>
              </a:rPr>
              <a:t>변호사와의 접근성</a:t>
            </a:r>
            <a:endParaRPr/>
          </a:p>
        </p:txBody>
      </p:sp>
      <p:sp>
        <p:nvSpPr>
          <p:cNvPr id="138" name="Google Shape;138;p4"/>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주제 선정</a:t>
            </a:r>
            <a:endParaRPr/>
          </a:p>
        </p:txBody>
      </p:sp>
      <p:pic>
        <p:nvPicPr>
          <p:cNvPr descr="공정위 “로톡 이용금지 중단하라”…변협 등에 과징금 20억원 대한변호사협회(변협)가 소속 변호사의 로톡 서비스 이용을 금지하는 것은 위법이라는 공정거래위원회 판단이 23일 나왔다. 로톡은 변호사에게 월정액 광고료를 받거나 무료로 소비자에게 노출해주는 법률 서비스 플랫폼이다. 사진은 이날 로톡의 운영사 로앤컴퍼니의 모습. 2023.2.23. 연합뉴스" id="139" name="Google Shape;139;p4"/>
          <p:cNvPicPr preferRelativeResize="0"/>
          <p:nvPr/>
        </p:nvPicPr>
        <p:blipFill rotWithShape="1">
          <a:blip r:embed="rId4">
            <a:alphaModFix/>
          </a:blip>
          <a:srcRect b="16365" l="0" r="18128" t="0"/>
          <a:stretch/>
        </p:blipFill>
        <p:spPr>
          <a:xfrm>
            <a:off x="1158441" y="1942221"/>
            <a:ext cx="4263484" cy="2916734"/>
          </a:xfrm>
          <a:prstGeom prst="rect">
            <a:avLst/>
          </a:prstGeom>
          <a:noFill/>
          <a:ln>
            <a:noFill/>
          </a:ln>
        </p:spPr>
      </p:pic>
      <p:pic>
        <p:nvPicPr>
          <p:cNvPr id="140" name="Google Shape;140;p4"/>
          <p:cNvPicPr preferRelativeResize="0"/>
          <p:nvPr/>
        </p:nvPicPr>
        <p:blipFill rotWithShape="1">
          <a:blip r:embed="rId5">
            <a:alphaModFix/>
          </a:blip>
          <a:srcRect b="0" l="0" r="0" t="0"/>
          <a:stretch/>
        </p:blipFill>
        <p:spPr>
          <a:xfrm>
            <a:off x="6132700" y="1815456"/>
            <a:ext cx="3439837" cy="1920576"/>
          </a:xfrm>
          <a:prstGeom prst="rect">
            <a:avLst/>
          </a:prstGeom>
          <a:noFill/>
          <a:ln>
            <a:noFill/>
          </a:ln>
        </p:spPr>
      </p:pic>
      <p:pic>
        <p:nvPicPr>
          <p:cNvPr descr="텍스트이(가) 표시된 사진&#10;&#10;자동 생성된 설명" id="141" name="Google Shape;141;p4"/>
          <p:cNvPicPr preferRelativeResize="0"/>
          <p:nvPr/>
        </p:nvPicPr>
        <p:blipFill rotWithShape="1">
          <a:blip r:embed="rId6">
            <a:alphaModFix/>
          </a:blip>
          <a:srcRect b="0" l="0" r="0" t="0"/>
          <a:stretch/>
        </p:blipFill>
        <p:spPr>
          <a:xfrm>
            <a:off x="1784262" y="4552520"/>
            <a:ext cx="4586605" cy="907836"/>
          </a:xfrm>
          <a:prstGeom prst="rect">
            <a:avLst/>
          </a:prstGeom>
          <a:noFill/>
          <a:ln>
            <a:noFill/>
          </a:ln>
        </p:spPr>
      </p:pic>
      <p:sp>
        <p:nvSpPr>
          <p:cNvPr id="142" name="Google Shape;14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48" name="Google Shape;148;p5"/>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49" name="Google Shape;149;p5"/>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150" name="Google Shape;150;p5"/>
          <p:cNvGrpSpPr/>
          <p:nvPr/>
        </p:nvGrpSpPr>
        <p:grpSpPr>
          <a:xfrm>
            <a:off x="1392441" y="1513087"/>
            <a:ext cx="4131577" cy="45719"/>
            <a:chOff x="3556932" y="1946246"/>
            <a:chExt cx="4714613" cy="50334"/>
          </a:xfrm>
        </p:grpSpPr>
        <p:cxnSp>
          <p:nvCxnSpPr>
            <p:cNvPr id="151" name="Google Shape;151;p5"/>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152" name="Google Shape;152;p5"/>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pic>
        <p:nvPicPr>
          <p:cNvPr descr="Lady Justice Small Bronze Statue 5.25 Inch Statue" id="153" name="Google Shape;153;p5"/>
          <p:cNvPicPr preferRelativeResize="0"/>
          <p:nvPr/>
        </p:nvPicPr>
        <p:blipFill rotWithShape="1">
          <a:blip r:embed="rId3">
            <a:alphaModFix/>
          </a:blip>
          <a:srcRect b="0" l="22477" r="22165" t="0"/>
          <a:stretch/>
        </p:blipFill>
        <p:spPr>
          <a:xfrm>
            <a:off x="9648737" y="2118370"/>
            <a:ext cx="2543263" cy="4594175"/>
          </a:xfrm>
          <a:prstGeom prst="rect">
            <a:avLst/>
          </a:prstGeom>
          <a:noFill/>
          <a:ln>
            <a:noFill/>
          </a:ln>
        </p:spPr>
      </p:pic>
      <p:sp>
        <p:nvSpPr>
          <p:cNvPr id="154" name="Google Shape;154;p5"/>
          <p:cNvSpPr txBox="1"/>
          <p:nvPr/>
        </p:nvSpPr>
        <p:spPr>
          <a:xfrm>
            <a:off x="1706859" y="2010704"/>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 CaseNote</a:t>
            </a:r>
            <a:endParaRPr sz="2400">
              <a:solidFill>
                <a:srgbClr val="203864"/>
              </a:solidFill>
              <a:latin typeface="Arial"/>
              <a:ea typeface="Arial"/>
              <a:cs typeface="Arial"/>
              <a:sym typeface="Arial"/>
            </a:endParaRPr>
          </a:p>
        </p:txBody>
      </p:sp>
      <p:sp>
        <p:nvSpPr>
          <p:cNvPr id="155" name="Google Shape;155;p5"/>
          <p:cNvSpPr txBox="1"/>
          <p:nvPr/>
        </p:nvSpPr>
        <p:spPr>
          <a:xfrm>
            <a:off x="1706859" y="2884048"/>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 종합법률정보 </a:t>
            </a:r>
            <a:endParaRPr/>
          </a:p>
        </p:txBody>
      </p:sp>
      <p:sp>
        <p:nvSpPr>
          <p:cNvPr id="156" name="Google Shape;156;p5"/>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데이터 선정</a:t>
            </a:r>
            <a:endParaRPr/>
          </a:p>
        </p:txBody>
      </p:sp>
      <p:sp>
        <p:nvSpPr>
          <p:cNvPr id="157" name="Google Shape;157;p5"/>
          <p:cNvSpPr txBox="1"/>
          <p:nvPr/>
        </p:nvSpPr>
        <p:spPr>
          <a:xfrm>
            <a:off x="1706859" y="3757392"/>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 국가법령정보센터 </a:t>
            </a:r>
            <a:endParaRPr/>
          </a:p>
        </p:txBody>
      </p:sp>
      <p:sp>
        <p:nvSpPr>
          <p:cNvPr id="158" name="Google Shape;158;p5"/>
          <p:cNvSpPr txBox="1"/>
          <p:nvPr/>
        </p:nvSpPr>
        <p:spPr>
          <a:xfrm>
            <a:off x="1724788" y="4630736"/>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 AI Hub </a:t>
            </a:r>
            <a:endParaRPr/>
          </a:p>
        </p:txBody>
      </p:sp>
      <p:sp>
        <p:nvSpPr>
          <p:cNvPr id="159" name="Google Shape;159;p5"/>
          <p:cNvSpPr txBox="1"/>
          <p:nvPr/>
        </p:nvSpPr>
        <p:spPr>
          <a:xfrm>
            <a:off x="7782804" y="3198167"/>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판결문</a:t>
            </a:r>
            <a:endParaRPr/>
          </a:p>
        </p:txBody>
      </p:sp>
      <p:pic>
        <p:nvPicPr>
          <p:cNvPr descr="오른쪽 화살표 단색으로 채워진" id="160" name="Google Shape;160;p5"/>
          <p:cNvPicPr preferRelativeResize="0"/>
          <p:nvPr/>
        </p:nvPicPr>
        <p:blipFill rotWithShape="1">
          <a:blip r:embed="rId4">
            <a:alphaModFix/>
          </a:blip>
          <a:srcRect b="0" l="0" r="0" t="0"/>
          <a:stretch/>
        </p:blipFill>
        <p:spPr>
          <a:xfrm>
            <a:off x="6033083" y="3100608"/>
            <a:ext cx="680355" cy="680355"/>
          </a:xfrm>
          <a:prstGeom prst="rect">
            <a:avLst/>
          </a:prstGeom>
          <a:noFill/>
          <a:ln>
            <a:noFill/>
          </a:ln>
        </p:spPr>
      </p:pic>
      <p:pic>
        <p:nvPicPr>
          <p:cNvPr descr="확인 표시 단색으로 채워진" id="161" name="Google Shape;161;p5"/>
          <p:cNvPicPr preferRelativeResize="0"/>
          <p:nvPr/>
        </p:nvPicPr>
        <p:blipFill rotWithShape="1">
          <a:blip r:embed="rId5">
            <a:alphaModFix/>
          </a:blip>
          <a:srcRect b="0" l="0" r="0" t="0"/>
          <a:stretch/>
        </p:blipFill>
        <p:spPr>
          <a:xfrm rot="-796051">
            <a:off x="1635142" y="1921584"/>
            <a:ext cx="489002" cy="489002"/>
          </a:xfrm>
          <a:prstGeom prst="rect">
            <a:avLst/>
          </a:prstGeom>
          <a:noFill/>
          <a:ln>
            <a:noFill/>
          </a:ln>
        </p:spPr>
      </p:pic>
      <p:pic>
        <p:nvPicPr>
          <p:cNvPr descr="문서 단색으로 채워진" id="162" name="Google Shape;162;p5"/>
          <p:cNvPicPr preferRelativeResize="0"/>
          <p:nvPr/>
        </p:nvPicPr>
        <p:blipFill rotWithShape="1">
          <a:blip r:embed="rId6">
            <a:alphaModFix/>
          </a:blip>
          <a:srcRect b="0" l="0" r="0" t="0"/>
          <a:stretch/>
        </p:blipFill>
        <p:spPr>
          <a:xfrm>
            <a:off x="6985557" y="2952320"/>
            <a:ext cx="914400" cy="914400"/>
          </a:xfrm>
          <a:prstGeom prst="rect">
            <a:avLst/>
          </a:prstGeom>
          <a:noFill/>
          <a:ln>
            <a:noFill/>
          </a:ln>
        </p:spPr>
      </p:pic>
      <p:sp>
        <p:nvSpPr>
          <p:cNvPr id="163" name="Google Shape;16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woman holding sword statue during daytime" id="168" name="Google Shape;168;p6"/>
          <p:cNvPicPr preferRelativeResize="0"/>
          <p:nvPr/>
        </p:nvPicPr>
        <p:blipFill rotWithShape="1">
          <a:blip r:embed="rId3">
            <a:alphaModFix/>
          </a:blip>
          <a:srcRect b="0" l="0" r="0" t="0"/>
          <a:stretch/>
        </p:blipFill>
        <p:spPr>
          <a:xfrm>
            <a:off x="1910141" y="0"/>
            <a:ext cx="10281859" cy="6858000"/>
          </a:xfrm>
          <a:prstGeom prst="rect">
            <a:avLst/>
          </a:prstGeom>
          <a:noFill/>
          <a:ln>
            <a:noFill/>
          </a:ln>
        </p:spPr>
      </p:pic>
      <p:grpSp>
        <p:nvGrpSpPr>
          <p:cNvPr id="169" name="Google Shape;169;p6"/>
          <p:cNvGrpSpPr/>
          <p:nvPr/>
        </p:nvGrpSpPr>
        <p:grpSpPr>
          <a:xfrm>
            <a:off x="0" y="0"/>
            <a:ext cx="5469622" cy="6858000"/>
            <a:chOff x="0" y="0"/>
            <a:chExt cx="5469622" cy="6858000"/>
          </a:xfrm>
        </p:grpSpPr>
        <p:sp>
          <p:nvSpPr>
            <p:cNvPr id="170" name="Google Shape;170;p6"/>
            <p:cNvSpPr/>
            <p:nvPr/>
          </p:nvSpPr>
          <p:spPr>
            <a:xfrm>
              <a:off x="3716323" y="0"/>
              <a:ext cx="1753299" cy="6857999"/>
            </a:xfrm>
            <a:prstGeom prst="rtTriangle">
              <a:avLst/>
            </a:prstGeom>
            <a:solidFill>
              <a:srgbClr val="20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71" name="Google Shape;171;p6"/>
            <p:cNvSpPr/>
            <p:nvPr/>
          </p:nvSpPr>
          <p:spPr>
            <a:xfrm>
              <a:off x="0" y="0"/>
              <a:ext cx="3716323"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sp>
        <p:nvSpPr>
          <p:cNvPr id="172" name="Google Shape;172;p6"/>
          <p:cNvSpPr txBox="1"/>
          <p:nvPr/>
        </p:nvSpPr>
        <p:spPr>
          <a:xfrm>
            <a:off x="697359" y="4314407"/>
            <a:ext cx="687058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000">
                <a:solidFill>
                  <a:schemeClr val="lt1"/>
                </a:solidFill>
                <a:latin typeface="Arial"/>
                <a:ea typeface="Arial"/>
                <a:cs typeface="Arial"/>
                <a:sym typeface="Arial"/>
              </a:rPr>
              <a:t>크롤링 및 전처리</a:t>
            </a:r>
            <a:endParaRPr sz="4000">
              <a:solidFill>
                <a:schemeClr val="lt1"/>
              </a:solidFill>
              <a:latin typeface="Arial"/>
              <a:ea typeface="Arial"/>
              <a:cs typeface="Arial"/>
              <a:sym typeface="Arial"/>
            </a:endParaRPr>
          </a:p>
        </p:txBody>
      </p:sp>
      <p:cxnSp>
        <p:nvCxnSpPr>
          <p:cNvPr id="173" name="Google Shape;173;p6"/>
          <p:cNvCxnSpPr/>
          <p:nvPr/>
        </p:nvCxnSpPr>
        <p:spPr>
          <a:xfrm>
            <a:off x="111154" y="5022293"/>
            <a:ext cx="5358468" cy="0"/>
          </a:xfrm>
          <a:prstGeom prst="straightConnector1">
            <a:avLst/>
          </a:prstGeom>
          <a:noFill/>
          <a:ln cap="flat" cmpd="sng" w="9525">
            <a:solidFill>
              <a:schemeClr val="lt1"/>
            </a:solidFill>
            <a:prstDash val="solid"/>
            <a:miter lim="800000"/>
            <a:headEnd len="sm" w="sm" type="none"/>
            <a:tailEnd len="sm" w="sm" type="none"/>
          </a:ln>
        </p:spPr>
      </p:cxnSp>
      <p:sp>
        <p:nvSpPr>
          <p:cNvPr id="174" name="Google Shape;174;p6"/>
          <p:cNvSpPr txBox="1"/>
          <p:nvPr/>
        </p:nvSpPr>
        <p:spPr>
          <a:xfrm>
            <a:off x="3802723" y="3512526"/>
            <a:ext cx="122191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5400">
                <a:solidFill>
                  <a:schemeClr val="lt1"/>
                </a:solidFill>
                <a:latin typeface="Arial"/>
                <a:ea typeface="Arial"/>
                <a:cs typeface="Arial"/>
                <a:sym typeface="Arial"/>
              </a:rPr>
              <a:t>02</a:t>
            </a:r>
            <a:endParaRPr sz="5400">
              <a:solidFill>
                <a:schemeClr val="lt1"/>
              </a:solidFill>
              <a:latin typeface="Arial"/>
              <a:ea typeface="Arial"/>
              <a:cs typeface="Arial"/>
              <a:sym typeface="Arial"/>
            </a:endParaRPr>
          </a:p>
        </p:txBody>
      </p:sp>
      <p:sp>
        <p:nvSpPr>
          <p:cNvPr id="175" name="Google Shape;17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81" name="Google Shape;181;p7"/>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82" name="Google Shape;182;p7"/>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183" name="Google Shape;183;p7"/>
          <p:cNvGrpSpPr/>
          <p:nvPr/>
        </p:nvGrpSpPr>
        <p:grpSpPr>
          <a:xfrm>
            <a:off x="1392441" y="1513087"/>
            <a:ext cx="4131577" cy="45719"/>
            <a:chOff x="3556932" y="1946246"/>
            <a:chExt cx="4714613" cy="50334"/>
          </a:xfrm>
        </p:grpSpPr>
        <p:cxnSp>
          <p:nvCxnSpPr>
            <p:cNvPr id="184" name="Google Shape;184;p7"/>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185" name="Google Shape;185;p7"/>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186" name="Google Shape;186;p7"/>
          <p:cNvSpPr txBox="1"/>
          <p:nvPr/>
        </p:nvSpPr>
        <p:spPr>
          <a:xfrm>
            <a:off x="1706859" y="2010704"/>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Topic : 의료사고, 사기, 마약, …</a:t>
            </a:r>
            <a:endParaRPr sz="2400">
              <a:solidFill>
                <a:srgbClr val="203864"/>
              </a:solidFill>
              <a:latin typeface="Arial"/>
              <a:ea typeface="Arial"/>
              <a:cs typeface="Arial"/>
              <a:sym typeface="Arial"/>
            </a:endParaRPr>
          </a:p>
        </p:txBody>
      </p:sp>
      <p:sp>
        <p:nvSpPr>
          <p:cNvPr id="187" name="Google Shape;187;p7"/>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크롤링</a:t>
            </a:r>
            <a:endParaRPr sz="3200">
              <a:solidFill>
                <a:srgbClr val="203864"/>
              </a:solidFill>
              <a:latin typeface="Arial"/>
              <a:ea typeface="Arial"/>
              <a:cs typeface="Arial"/>
              <a:sym typeface="Arial"/>
            </a:endParaRPr>
          </a:p>
        </p:txBody>
      </p:sp>
      <p:pic>
        <p:nvPicPr>
          <p:cNvPr id="188" name="Google Shape;188;p7"/>
          <p:cNvPicPr preferRelativeResize="0"/>
          <p:nvPr/>
        </p:nvPicPr>
        <p:blipFill rotWithShape="1">
          <a:blip r:embed="rId3">
            <a:alphaModFix/>
          </a:blip>
          <a:srcRect b="0" l="0" r="0" t="0"/>
          <a:stretch/>
        </p:blipFill>
        <p:spPr>
          <a:xfrm>
            <a:off x="1460682" y="3012064"/>
            <a:ext cx="5285824" cy="2647956"/>
          </a:xfrm>
          <a:prstGeom prst="rect">
            <a:avLst/>
          </a:prstGeom>
          <a:noFill/>
          <a:ln>
            <a:noFill/>
          </a:ln>
        </p:spPr>
      </p:pic>
      <p:pic>
        <p:nvPicPr>
          <p:cNvPr id="189" name="Google Shape;189;p7"/>
          <p:cNvPicPr preferRelativeResize="0"/>
          <p:nvPr/>
        </p:nvPicPr>
        <p:blipFill rotWithShape="1">
          <a:blip r:embed="rId4">
            <a:alphaModFix/>
          </a:blip>
          <a:srcRect b="0" l="0" r="0" t="0"/>
          <a:stretch/>
        </p:blipFill>
        <p:spPr>
          <a:xfrm>
            <a:off x="6548404" y="1005352"/>
            <a:ext cx="3560294" cy="4847296"/>
          </a:xfrm>
          <a:prstGeom prst="rect">
            <a:avLst/>
          </a:prstGeom>
          <a:noFill/>
          <a:ln cap="flat" cmpd="sng" w="28575">
            <a:solidFill>
              <a:srgbClr val="002060"/>
            </a:solidFill>
            <a:prstDash val="solid"/>
            <a:round/>
            <a:headEnd len="sm" w="sm" type="none"/>
            <a:tailEnd len="sm" w="sm" type="none"/>
          </a:ln>
        </p:spPr>
      </p:pic>
      <p:pic>
        <p:nvPicPr>
          <p:cNvPr descr="Lady Justice Small Bronze Statue 5.25 Inch Statue" id="190" name="Google Shape;190;p7"/>
          <p:cNvPicPr preferRelativeResize="0"/>
          <p:nvPr/>
        </p:nvPicPr>
        <p:blipFill rotWithShape="1">
          <a:blip r:embed="rId5">
            <a:alphaModFix/>
          </a:blip>
          <a:srcRect b="0" l="22477" r="22165" t="0"/>
          <a:stretch/>
        </p:blipFill>
        <p:spPr>
          <a:xfrm>
            <a:off x="9648737" y="2118370"/>
            <a:ext cx="2543263" cy="4594175"/>
          </a:xfrm>
          <a:prstGeom prst="rect">
            <a:avLst/>
          </a:prstGeom>
          <a:noFill/>
          <a:ln>
            <a:noFill/>
          </a:ln>
        </p:spPr>
      </p:pic>
      <p:sp>
        <p:nvSpPr>
          <p:cNvPr id="191" name="Google Shape;19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97" name="Google Shape;197;p8"/>
          <p:cNvSpPr/>
          <p:nvPr/>
        </p:nvSpPr>
        <p:spPr>
          <a:xfrm>
            <a:off x="404071" y="359329"/>
            <a:ext cx="11306960" cy="6058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98" name="Google Shape;198;p8"/>
          <p:cNvSpPr/>
          <p:nvPr/>
        </p:nvSpPr>
        <p:spPr>
          <a:xfrm>
            <a:off x="556471" y="511729"/>
            <a:ext cx="10953224" cy="5696124"/>
          </a:xfrm>
          <a:prstGeom prst="rect">
            <a:avLst/>
          </a:prstGeom>
          <a:noFill/>
          <a:ln cap="flat" cmpd="sng" w="9525">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199" name="Google Shape;199;p8"/>
          <p:cNvGrpSpPr/>
          <p:nvPr/>
        </p:nvGrpSpPr>
        <p:grpSpPr>
          <a:xfrm>
            <a:off x="1392441" y="1513087"/>
            <a:ext cx="4131577" cy="45719"/>
            <a:chOff x="3556932" y="1946246"/>
            <a:chExt cx="4714613" cy="50334"/>
          </a:xfrm>
        </p:grpSpPr>
        <p:cxnSp>
          <p:nvCxnSpPr>
            <p:cNvPr id="200" name="Google Shape;200;p8"/>
            <p:cNvCxnSpPr/>
            <p:nvPr/>
          </p:nvCxnSpPr>
          <p:spPr>
            <a:xfrm>
              <a:off x="3556932" y="1946246"/>
              <a:ext cx="4714613" cy="0"/>
            </a:xfrm>
            <a:prstGeom prst="straightConnector1">
              <a:avLst/>
            </a:prstGeom>
            <a:noFill/>
            <a:ln cap="flat" cmpd="sng" w="9525">
              <a:solidFill>
                <a:srgbClr val="1F3864"/>
              </a:solidFill>
              <a:prstDash val="solid"/>
              <a:miter lim="800000"/>
              <a:headEnd len="sm" w="sm" type="none"/>
              <a:tailEnd len="sm" w="sm" type="none"/>
            </a:ln>
          </p:spPr>
        </p:cxnSp>
        <p:cxnSp>
          <p:nvCxnSpPr>
            <p:cNvPr id="201" name="Google Shape;201;p8"/>
            <p:cNvCxnSpPr/>
            <p:nvPr/>
          </p:nvCxnSpPr>
          <p:spPr>
            <a:xfrm>
              <a:off x="3556932" y="1996580"/>
              <a:ext cx="4714613" cy="0"/>
            </a:xfrm>
            <a:prstGeom prst="straightConnector1">
              <a:avLst/>
            </a:prstGeom>
            <a:noFill/>
            <a:ln cap="flat" cmpd="sng" w="9525">
              <a:solidFill>
                <a:srgbClr val="1F3864"/>
              </a:solidFill>
              <a:prstDash val="solid"/>
              <a:miter lim="800000"/>
              <a:headEnd len="sm" w="sm" type="none"/>
              <a:tailEnd len="sm" w="sm" type="none"/>
            </a:ln>
          </p:spPr>
        </p:cxnSp>
      </p:grpSp>
      <p:sp>
        <p:nvSpPr>
          <p:cNvPr id="202" name="Google Shape;202;p8"/>
          <p:cNvSpPr txBox="1"/>
          <p:nvPr/>
        </p:nvSpPr>
        <p:spPr>
          <a:xfrm>
            <a:off x="1404016" y="905452"/>
            <a:ext cx="469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3200">
                <a:solidFill>
                  <a:srgbClr val="203864"/>
                </a:solidFill>
                <a:latin typeface="Arial"/>
                <a:ea typeface="Arial"/>
                <a:cs typeface="Arial"/>
                <a:sym typeface="Arial"/>
              </a:rPr>
              <a:t>전처리</a:t>
            </a:r>
            <a:endParaRPr sz="3200">
              <a:solidFill>
                <a:srgbClr val="203864"/>
              </a:solidFill>
              <a:latin typeface="Arial"/>
              <a:ea typeface="Arial"/>
              <a:cs typeface="Arial"/>
              <a:sym typeface="Arial"/>
            </a:endParaRPr>
          </a:p>
        </p:txBody>
      </p:sp>
      <p:pic>
        <p:nvPicPr>
          <p:cNvPr id="203" name="Google Shape;203;p8"/>
          <p:cNvPicPr preferRelativeResize="0"/>
          <p:nvPr/>
        </p:nvPicPr>
        <p:blipFill rotWithShape="1">
          <a:blip r:embed="rId3">
            <a:alphaModFix/>
          </a:blip>
          <a:srcRect b="0" l="0" r="0" t="0"/>
          <a:stretch/>
        </p:blipFill>
        <p:spPr>
          <a:xfrm>
            <a:off x="1996412" y="3265581"/>
            <a:ext cx="7772400" cy="595060"/>
          </a:xfrm>
          <a:prstGeom prst="rect">
            <a:avLst/>
          </a:prstGeom>
          <a:noFill/>
          <a:ln cap="flat" cmpd="sng" w="28575">
            <a:solidFill>
              <a:srgbClr val="002060"/>
            </a:solidFill>
            <a:prstDash val="solid"/>
            <a:round/>
            <a:headEnd len="sm" w="sm" type="none"/>
            <a:tailEnd len="sm" w="sm" type="none"/>
          </a:ln>
        </p:spPr>
      </p:pic>
      <p:pic>
        <p:nvPicPr>
          <p:cNvPr id="204" name="Google Shape;204;p8"/>
          <p:cNvPicPr preferRelativeResize="0"/>
          <p:nvPr/>
        </p:nvPicPr>
        <p:blipFill rotWithShape="1">
          <a:blip r:embed="rId4">
            <a:alphaModFix/>
          </a:blip>
          <a:srcRect b="0" l="0" r="0" t="0"/>
          <a:stretch/>
        </p:blipFill>
        <p:spPr>
          <a:xfrm>
            <a:off x="1996412" y="4935023"/>
            <a:ext cx="7772400" cy="576750"/>
          </a:xfrm>
          <a:prstGeom prst="rect">
            <a:avLst/>
          </a:prstGeom>
          <a:noFill/>
          <a:ln cap="flat" cmpd="sng" w="28575">
            <a:solidFill>
              <a:srgbClr val="002060"/>
            </a:solidFill>
            <a:prstDash val="solid"/>
            <a:round/>
            <a:headEnd len="sm" w="sm" type="none"/>
            <a:tailEnd len="sm" w="sm" type="none"/>
          </a:ln>
        </p:spPr>
      </p:pic>
      <p:sp>
        <p:nvSpPr>
          <p:cNvPr id="205" name="Google Shape;205;p8"/>
          <p:cNvSpPr txBox="1"/>
          <p:nvPr/>
        </p:nvSpPr>
        <p:spPr>
          <a:xfrm>
            <a:off x="1706858" y="2010704"/>
            <a:ext cx="8061954" cy="107721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203864"/>
              </a:buClr>
              <a:buSzPts val="2000"/>
              <a:buFont typeface="Arial"/>
              <a:buAutoNum type="arabicPeriod"/>
            </a:pPr>
            <a:r>
              <a:rPr lang="ko-KR" sz="2000">
                <a:solidFill>
                  <a:srgbClr val="203864"/>
                </a:solidFill>
                <a:latin typeface="Arial"/>
                <a:ea typeface="Arial"/>
                <a:cs typeface="Arial"/>
                <a:sym typeface="Arial"/>
              </a:rPr>
              <a:t>한글 외의 문자, 숫자 제거</a:t>
            </a:r>
            <a:endParaRPr sz="2000">
              <a:solidFill>
                <a:srgbClr val="203864"/>
              </a:solidFill>
              <a:latin typeface="Arial"/>
              <a:ea typeface="Arial"/>
              <a:cs typeface="Arial"/>
              <a:sym typeface="Arial"/>
            </a:endParaRPr>
          </a:p>
          <a:p>
            <a:pPr indent="0" lvl="0" marL="0" marR="0" rtl="0" algn="l">
              <a:spcBef>
                <a:spcPts val="0"/>
              </a:spcBef>
              <a:spcAft>
                <a:spcPts val="0"/>
              </a:spcAft>
              <a:buNone/>
            </a:pPr>
            <a:r>
              <a:rPr lang="ko-KR" sz="2400">
                <a:solidFill>
                  <a:srgbClr val="203864"/>
                </a:solidFill>
                <a:latin typeface="Arial"/>
                <a:ea typeface="Arial"/>
                <a:cs typeface="Arial"/>
                <a:sym typeface="Arial"/>
              </a:rPr>
              <a:t>	+ </a:t>
            </a:r>
            <a:r>
              <a:rPr lang="ko-KR" sz="2000">
                <a:solidFill>
                  <a:srgbClr val="203864"/>
                </a:solidFill>
                <a:latin typeface="Arial"/>
                <a:ea typeface="Arial"/>
                <a:cs typeface="Arial"/>
                <a:sym typeface="Arial"/>
              </a:rPr>
              <a:t>데이터 특성 상 가. 나. 다 등의 글머리</a:t>
            </a:r>
            <a:endParaRPr sz="2000">
              <a:solidFill>
                <a:srgbClr val="203864"/>
              </a:solidFill>
              <a:latin typeface="Arial"/>
              <a:ea typeface="Arial"/>
              <a:cs typeface="Arial"/>
              <a:sym typeface="Arial"/>
            </a:endParaRPr>
          </a:p>
          <a:p>
            <a:pPr indent="0" lvl="0" marL="0" marR="0" rtl="0" algn="l">
              <a:spcBef>
                <a:spcPts val="0"/>
              </a:spcBef>
              <a:spcAft>
                <a:spcPts val="0"/>
              </a:spcAft>
              <a:buNone/>
            </a:pPr>
            <a:r>
              <a:rPr lang="ko-KR" sz="2000">
                <a:solidFill>
                  <a:srgbClr val="203864"/>
                </a:solidFill>
                <a:latin typeface="Arial"/>
                <a:ea typeface="Arial"/>
                <a:cs typeface="Arial"/>
                <a:sym typeface="Arial"/>
              </a:rPr>
              <a:t>			   사건 개요 등의 형식적 단어 제거 </a:t>
            </a:r>
            <a:endParaRPr/>
          </a:p>
        </p:txBody>
      </p:sp>
      <p:sp>
        <p:nvSpPr>
          <p:cNvPr id="206" name="Google Shape;206;p8"/>
          <p:cNvSpPr txBox="1"/>
          <p:nvPr/>
        </p:nvSpPr>
        <p:spPr>
          <a:xfrm>
            <a:off x="1706859" y="4184624"/>
            <a:ext cx="59903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rgbClr val="203864"/>
                </a:solidFill>
                <a:latin typeface="Arial"/>
                <a:ea typeface="Arial"/>
                <a:cs typeface="Arial"/>
                <a:sym typeface="Arial"/>
              </a:rPr>
              <a:t>2. </a:t>
            </a:r>
            <a:r>
              <a:rPr lang="ko-KR" sz="2000">
                <a:solidFill>
                  <a:srgbClr val="203864"/>
                </a:solidFill>
                <a:latin typeface="Arial"/>
                <a:ea typeface="Arial"/>
                <a:cs typeface="Arial"/>
                <a:sym typeface="Arial"/>
              </a:rPr>
              <a:t>추가 전처리</a:t>
            </a:r>
            <a:endParaRPr sz="2000">
              <a:solidFill>
                <a:srgbClr val="203864"/>
              </a:solidFill>
              <a:latin typeface="Arial"/>
              <a:ea typeface="Arial"/>
              <a:cs typeface="Arial"/>
              <a:sym typeface="Arial"/>
            </a:endParaRPr>
          </a:p>
        </p:txBody>
      </p:sp>
      <p:sp>
        <p:nvSpPr>
          <p:cNvPr id="207" name="Google Shape;207;p8"/>
          <p:cNvSpPr/>
          <p:nvPr/>
        </p:nvSpPr>
        <p:spPr>
          <a:xfrm>
            <a:off x="4340012" y="3288351"/>
            <a:ext cx="203410" cy="234321"/>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08" name="Google Shape;208;p8"/>
          <p:cNvSpPr/>
          <p:nvPr/>
        </p:nvSpPr>
        <p:spPr>
          <a:xfrm>
            <a:off x="2511712" y="3284871"/>
            <a:ext cx="203410" cy="234321"/>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09" name="Google Shape;209;p8"/>
          <p:cNvSpPr/>
          <p:nvPr/>
        </p:nvSpPr>
        <p:spPr>
          <a:xfrm>
            <a:off x="5886825" y="3436946"/>
            <a:ext cx="203410" cy="234321"/>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10" name="Google Shape;210;p8"/>
          <p:cNvSpPr/>
          <p:nvPr/>
        </p:nvSpPr>
        <p:spPr>
          <a:xfrm>
            <a:off x="2064251" y="3612032"/>
            <a:ext cx="203410" cy="234321"/>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descr="Lady Justice Small Bronze Statue 5.25 Inch Statue" id="211" name="Google Shape;211;p8"/>
          <p:cNvPicPr preferRelativeResize="0"/>
          <p:nvPr/>
        </p:nvPicPr>
        <p:blipFill rotWithShape="1">
          <a:blip r:embed="rId5">
            <a:alphaModFix/>
          </a:blip>
          <a:srcRect b="0" l="22477" r="22165" t="0"/>
          <a:stretch/>
        </p:blipFill>
        <p:spPr>
          <a:xfrm>
            <a:off x="9648737" y="2118370"/>
            <a:ext cx="2543263" cy="4594175"/>
          </a:xfrm>
          <a:prstGeom prst="rect">
            <a:avLst/>
          </a:prstGeom>
          <a:noFill/>
          <a:ln>
            <a:noFill/>
          </a:ln>
        </p:spPr>
      </p:pic>
      <p:sp>
        <p:nvSpPr>
          <p:cNvPr id="212" name="Google Shape;21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brown concrete pillars indoors" id="217" name="Google Shape;217;p9"/>
          <p:cNvPicPr preferRelativeResize="0"/>
          <p:nvPr/>
        </p:nvPicPr>
        <p:blipFill rotWithShape="1">
          <a:blip r:embed="rId3">
            <a:alphaModFix/>
          </a:blip>
          <a:srcRect b="0" l="0" r="0" t="0"/>
          <a:stretch/>
        </p:blipFill>
        <p:spPr>
          <a:xfrm>
            <a:off x="-1" y="0"/>
            <a:ext cx="10281859" cy="6858000"/>
          </a:xfrm>
          <a:prstGeom prst="rect">
            <a:avLst/>
          </a:prstGeom>
          <a:noFill/>
          <a:ln>
            <a:noFill/>
          </a:ln>
        </p:spPr>
      </p:pic>
      <p:grpSp>
        <p:nvGrpSpPr>
          <p:cNvPr id="218" name="Google Shape;218;p9"/>
          <p:cNvGrpSpPr/>
          <p:nvPr/>
        </p:nvGrpSpPr>
        <p:grpSpPr>
          <a:xfrm rot="10800000">
            <a:off x="5721291" y="0"/>
            <a:ext cx="6470709" cy="6858000"/>
            <a:chOff x="0" y="0"/>
            <a:chExt cx="6470709" cy="6858000"/>
          </a:xfrm>
        </p:grpSpPr>
        <p:sp>
          <p:nvSpPr>
            <p:cNvPr id="219" name="Google Shape;219;p9"/>
            <p:cNvSpPr/>
            <p:nvPr/>
          </p:nvSpPr>
          <p:spPr>
            <a:xfrm>
              <a:off x="3716324" y="1"/>
              <a:ext cx="2754385" cy="6857999"/>
            </a:xfrm>
            <a:prstGeom prst="rtTriangle">
              <a:avLst/>
            </a:prstGeom>
            <a:solidFill>
              <a:srgbClr val="20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0" name="Google Shape;220;p9"/>
            <p:cNvSpPr/>
            <p:nvPr/>
          </p:nvSpPr>
          <p:spPr>
            <a:xfrm>
              <a:off x="0" y="0"/>
              <a:ext cx="3716323"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sp>
        <p:nvSpPr>
          <p:cNvPr id="221" name="Google Shape;221;p9"/>
          <p:cNvSpPr txBox="1"/>
          <p:nvPr/>
        </p:nvSpPr>
        <p:spPr>
          <a:xfrm>
            <a:off x="6918332" y="2721113"/>
            <a:ext cx="591316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000">
                <a:solidFill>
                  <a:schemeClr val="lt1"/>
                </a:solidFill>
                <a:latin typeface="Arial"/>
                <a:ea typeface="Arial"/>
                <a:cs typeface="Arial"/>
                <a:sym typeface="Arial"/>
              </a:rPr>
              <a:t>모델 및 데이터셋</a:t>
            </a:r>
            <a:endParaRPr/>
          </a:p>
        </p:txBody>
      </p:sp>
      <p:cxnSp>
        <p:nvCxnSpPr>
          <p:cNvPr id="222" name="Google Shape;222;p9"/>
          <p:cNvCxnSpPr/>
          <p:nvPr/>
        </p:nvCxnSpPr>
        <p:spPr>
          <a:xfrm>
            <a:off x="5796442" y="3429000"/>
            <a:ext cx="5358468" cy="0"/>
          </a:xfrm>
          <a:prstGeom prst="straightConnector1">
            <a:avLst/>
          </a:prstGeom>
          <a:noFill/>
          <a:ln cap="flat" cmpd="sng" w="9525">
            <a:solidFill>
              <a:schemeClr val="lt1"/>
            </a:solidFill>
            <a:prstDash val="solid"/>
            <a:miter lim="800000"/>
            <a:headEnd len="sm" w="sm" type="none"/>
            <a:tailEnd len="sm" w="sm" type="none"/>
          </a:ln>
        </p:spPr>
      </p:cxnSp>
      <p:sp>
        <p:nvSpPr>
          <p:cNvPr id="223" name="Google Shape;223;p9"/>
          <p:cNvSpPr txBox="1"/>
          <p:nvPr/>
        </p:nvSpPr>
        <p:spPr>
          <a:xfrm>
            <a:off x="9263956" y="1919233"/>
            <a:ext cx="122191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5400">
                <a:solidFill>
                  <a:schemeClr val="lt1"/>
                </a:solidFill>
                <a:latin typeface="Arial"/>
                <a:ea typeface="Arial"/>
                <a:cs typeface="Arial"/>
                <a:sym typeface="Arial"/>
              </a:rPr>
              <a:t>03</a:t>
            </a:r>
            <a:endParaRPr sz="5400">
              <a:solidFill>
                <a:schemeClr val="lt1"/>
              </a:solidFill>
              <a:latin typeface="Arial"/>
              <a:ea typeface="Arial"/>
              <a:cs typeface="Arial"/>
              <a:sym typeface="Arial"/>
            </a:endParaRPr>
          </a:p>
        </p:txBody>
      </p:sp>
      <p:sp>
        <p:nvSpPr>
          <p:cNvPr id="224" name="Google Shape;2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sz="2000">
                <a:solidFill>
                  <a:schemeClr val="lt1"/>
                </a:solidFill>
              </a:rPr>
              <a:t>‹#›</a:t>
            </a:fld>
            <a:endParaRPr sz="2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2020-07-16T15:11:05Z</dcterms:created>
  <dc:creator>hajeong Seo</dc:creator>
</cp:coreProperties>
</file>