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8" r:id="rId3"/>
    <p:sldId id="268" r:id="rId4"/>
    <p:sldId id="260" r:id="rId5"/>
    <p:sldId id="262" r:id="rId6"/>
    <p:sldId id="263" r:id="rId7"/>
    <p:sldId id="269" r:id="rId8"/>
    <p:sldId id="264" r:id="rId9"/>
    <p:sldId id="265" r:id="rId10"/>
    <p:sldId id="272" r:id="rId11"/>
    <p:sldId id="271" r:id="rId12"/>
    <p:sldId id="266" r:id="rId13"/>
    <p:sldId id="273" r:id="rId14"/>
    <p:sldId id="274" r:id="rId15"/>
    <p:sldId id="267" r:id="rId16"/>
    <p:sldId id="275" r:id="rId17"/>
    <p:sldId id="276" r:id="rId18"/>
    <p:sldId id="277" r:id="rId19"/>
    <p:sldId id="28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14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t>6/17/2020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38163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DC5B261-8843-42D1-AAFC-05E20E2D9B97}" type="datetimeFigureOut">
              <a:rPr lang="en-US" smtClean="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297783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233260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447841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249663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914080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8298095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77406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20949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986267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6226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64195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6/17/2020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27016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6/17/2020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0662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02C1E-28F2-47E9-802D-339E64E2F920}" type="datetimeFigureOut">
              <a:rPr lang="en-US" smtClean="0"/>
              <a:t>6/17/2020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4658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4271A48-F18A-45B3-BC05-1E27DA3F88AF}" type="datetimeFigureOut">
              <a:rPr lang="en-US" smtClean="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3972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22930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C5B261-8843-42D1-AAFC-05E20E2D9B97}" type="datetimeFigureOut">
              <a:rPr lang="en-US" smtClean="0"/>
              <a:t>6/17/2020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576728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83693" y="-205552"/>
            <a:ext cx="7528038" cy="3566160"/>
          </a:xfrm>
        </p:spPr>
        <p:txBody>
          <a:bodyPr>
            <a:noAutofit/>
          </a:bodyPr>
          <a:lstStyle/>
          <a:p>
            <a:r>
              <a:rPr lang="id-ID" sz="12000" b="1" dirty="0" smtClean="0">
                <a:latin typeface="Calibri Light" panose="020F0302020204030204" pitchFamily="34" charset="0"/>
              </a:rPr>
              <a:t>PARA</a:t>
            </a:r>
            <a:r>
              <a:rPr lang="id-ID" sz="12000" b="1" dirty="0" smtClean="0">
                <a:ln/>
                <a:solidFill>
                  <a:schemeClr val="accent1"/>
                </a:solidFill>
                <a:effectLst>
                  <a:outerShdw blurRad="38100" dist="25400" dir="5400000" algn="ctr" rotWithShape="0">
                    <a:srgbClr val="6E747A">
                      <a:alpha val="43000"/>
                    </a:srgbClr>
                  </a:outerShdw>
                </a:effectLst>
                <a:latin typeface="Calibri Light" panose="020F0302020204030204" pitchFamily="34" charset="0"/>
              </a:rPr>
              <a:t>GRAF</a:t>
            </a:r>
          </a:p>
        </p:txBody>
      </p:sp>
      <p:sp>
        <p:nvSpPr>
          <p:cNvPr id="3" name="Subtitle 2"/>
          <p:cNvSpPr>
            <a:spLocks noGrp="1"/>
          </p:cNvSpPr>
          <p:nvPr>
            <p:ph type="subTitle" idx="1"/>
          </p:nvPr>
        </p:nvSpPr>
        <p:spPr>
          <a:xfrm>
            <a:off x="6187858" y="3661233"/>
            <a:ext cx="4224112" cy="1948688"/>
          </a:xfrm>
        </p:spPr>
        <p:txBody>
          <a:bodyPr>
            <a:noAutofit/>
          </a:bodyPr>
          <a:lstStyle/>
          <a:p>
            <a:pPr algn="ctr"/>
            <a:r>
              <a:rPr lang="en-US" sz="1800" b="1" dirty="0" smtClean="0">
                <a:latin typeface="Calibri" panose="020F0502020204030204" pitchFamily="34" charset="0"/>
                <a:cs typeface="Calibri" panose="020F0502020204030204" pitchFamily="34" charset="0"/>
              </a:rPr>
              <a:t>OLEH</a:t>
            </a:r>
            <a:endParaRPr lang="id-ID" sz="1800" b="1" dirty="0" smtClean="0">
              <a:latin typeface="Calibri" panose="020F0502020204030204" pitchFamily="34" charset="0"/>
              <a:cs typeface="Calibri" panose="020F0502020204030204" pitchFamily="34" charset="0"/>
            </a:endParaRPr>
          </a:p>
          <a:p>
            <a:pPr marL="342900" indent="-342900" algn="just">
              <a:buAutoNum type="arabicPeriod"/>
            </a:pPr>
            <a:r>
              <a:rPr lang="id-ID" sz="1600" b="1" dirty="0" smtClean="0">
                <a:latin typeface="Calibri" panose="020F0502020204030204" pitchFamily="34" charset="0"/>
                <a:cs typeface="Calibri" panose="020F0502020204030204" pitchFamily="34" charset="0"/>
                <a:sym typeface="+mn-ea"/>
              </a:rPr>
              <a:t>Muh</a:t>
            </a:r>
            <a:r>
              <a:rPr lang="id-ID" sz="1600" b="1" dirty="0" smtClean="0">
                <a:latin typeface="Calibri" panose="020F0502020204030204" pitchFamily="34" charset="0"/>
                <a:cs typeface="Calibri" panose="020F0502020204030204" pitchFamily="34" charset="0"/>
                <a:sym typeface="+mn-ea"/>
              </a:rPr>
              <a:t>. Nur </a:t>
            </a:r>
            <a:r>
              <a:rPr lang="id-ID" sz="1600" b="1" dirty="0" smtClean="0">
                <a:latin typeface="Calibri" panose="020F0502020204030204" pitchFamily="34" charset="0"/>
                <a:cs typeface="Calibri" panose="020F0502020204030204" pitchFamily="34" charset="0"/>
                <a:sym typeface="+mn-ea"/>
              </a:rPr>
              <a:t>Safii</a:t>
            </a:r>
            <a:r>
              <a:rPr lang="en-US" sz="1600" b="1" dirty="0" smtClean="0">
                <a:latin typeface="Calibri" panose="020F0502020204030204" pitchFamily="34" charset="0"/>
                <a:cs typeface="Calibri" panose="020F0502020204030204" pitchFamily="34" charset="0"/>
                <a:sym typeface="+mn-ea"/>
              </a:rPr>
              <a:t> A.R</a:t>
            </a:r>
            <a:r>
              <a:rPr lang="en-US" sz="1600" b="1" dirty="0">
                <a:latin typeface="Calibri" panose="020F0502020204030204" pitchFamily="34" charset="0"/>
                <a:cs typeface="Calibri" panose="020F0502020204030204" pitchFamily="34" charset="0"/>
                <a:sym typeface="+mn-ea"/>
              </a:rPr>
              <a:t>	</a:t>
            </a:r>
            <a:r>
              <a:rPr lang="id-ID" sz="1600" b="1" dirty="0" smtClean="0">
                <a:latin typeface="Calibri" panose="020F0502020204030204" pitchFamily="34" charset="0"/>
                <a:cs typeface="Calibri" panose="020F0502020204030204" pitchFamily="34" charset="0"/>
                <a:sym typeface="+mn-ea"/>
              </a:rPr>
              <a:t>(1118101633</a:t>
            </a:r>
            <a:r>
              <a:rPr lang="id-ID" sz="1600" b="1" dirty="0" smtClean="0">
                <a:latin typeface="Calibri" panose="020F0502020204030204" pitchFamily="34" charset="0"/>
                <a:cs typeface="Calibri" panose="020F0502020204030204" pitchFamily="34" charset="0"/>
                <a:sym typeface="+mn-ea"/>
              </a:rPr>
              <a:t>)</a:t>
            </a:r>
            <a:endParaRPr lang="id-ID" sz="1600" b="1" dirty="0" smtClean="0">
              <a:latin typeface="Calibri" panose="020F0502020204030204" pitchFamily="34" charset="0"/>
              <a:cs typeface="Calibri" panose="020F0502020204030204" pitchFamily="34" charset="0"/>
            </a:endParaRPr>
          </a:p>
          <a:p>
            <a:pPr marL="342900" indent="-342900" algn="just">
              <a:buAutoNum type="arabicPeriod"/>
            </a:pPr>
            <a:r>
              <a:rPr lang="" altLang="id-ID" sz="1600" b="1" dirty="0" smtClean="0">
                <a:latin typeface="Calibri" panose="020F0502020204030204" pitchFamily="34" charset="0"/>
                <a:cs typeface="Calibri" panose="020F0502020204030204" pitchFamily="34" charset="0"/>
              </a:rPr>
              <a:t>Yoga </a:t>
            </a:r>
            <a:r>
              <a:rPr lang="" altLang="id-ID" sz="1600" b="1" dirty="0">
                <a:latin typeface="Calibri" panose="020F0502020204030204" pitchFamily="34" charset="0"/>
                <a:cs typeface="Calibri" panose="020F0502020204030204" pitchFamily="34" charset="0"/>
              </a:rPr>
              <a:t>A</a:t>
            </a:r>
            <a:r>
              <a:rPr lang="" altLang="id-ID" sz="1600" b="1" dirty="0" smtClean="0">
                <a:latin typeface="Calibri" panose="020F0502020204030204" pitchFamily="34" charset="0"/>
                <a:cs typeface="Calibri" panose="020F0502020204030204" pitchFamily="34" charset="0"/>
              </a:rPr>
              <a:t>smara</a:t>
            </a:r>
            <a:r>
              <a:rPr lang="" altLang="id-ID" sz="1600" b="1" dirty="0" smtClean="0">
                <a:latin typeface="Calibri" panose="020F0502020204030204" pitchFamily="34" charset="0"/>
                <a:cs typeface="Calibri" panose="020F0502020204030204" pitchFamily="34" charset="0"/>
              </a:rPr>
              <a:t>		(1118101567</a:t>
            </a:r>
            <a:r>
              <a:rPr lang="" altLang="id-ID" sz="1600" b="1" dirty="0" smtClean="0">
                <a:latin typeface="Calibri" panose="020F0502020204030204" pitchFamily="34" charset="0"/>
                <a:cs typeface="Calibri" panose="020F0502020204030204" pitchFamily="34" charset="0"/>
              </a:rPr>
              <a:t>)</a:t>
            </a:r>
          </a:p>
          <a:p>
            <a:pPr marL="342900" indent="-342900" algn="just">
              <a:buFont typeface="Arial"/>
              <a:buAutoNum type="arabicPeriod"/>
            </a:pPr>
            <a:r>
              <a:rPr lang="id-ID" sz="1600" b="1" dirty="0">
                <a:latin typeface="Calibri" panose="020F0502020204030204" pitchFamily="34" charset="0"/>
                <a:cs typeface="Calibri" panose="020F0502020204030204" pitchFamily="34" charset="0"/>
              </a:rPr>
              <a:t>Radhitya </a:t>
            </a:r>
            <a:r>
              <a:rPr lang="id-ID" sz="1600" b="1" dirty="0" err="1">
                <a:latin typeface="Calibri" panose="020F0502020204030204" pitchFamily="34" charset="0"/>
                <a:cs typeface="Calibri" panose="020F0502020204030204" pitchFamily="34" charset="0"/>
              </a:rPr>
              <a:t>Insyafi</a:t>
            </a:r>
            <a:r>
              <a:rPr lang="id-ID" sz="1600" b="1" dirty="0">
                <a:latin typeface="Calibri" panose="020F0502020204030204" pitchFamily="34" charset="0"/>
                <a:cs typeface="Calibri" panose="020F0502020204030204" pitchFamily="34" charset="0"/>
              </a:rPr>
              <a:t> M	(1118101563</a:t>
            </a:r>
            <a:r>
              <a:rPr lang="id-ID" sz="1600" b="1" dirty="0" smtClean="0">
                <a:latin typeface="Calibri" panose="020F0502020204030204" pitchFamily="34" charset="0"/>
                <a:cs typeface="Calibri" panose="020F0502020204030204" pitchFamily="34" charset="0"/>
              </a:rPr>
              <a:t>)</a:t>
            </a:r>
            <a:endParaRPr lang="id-ID" sz="1600" b="1" dirty="0" smtClean="0">
              <a:latin typeface="Calibri" panose="020F0502020204030204" pitchFamily="34" charset="0"/>
              <a:cs typeface="Calibri" panose="020F0502020204030204" pitchFamily="34" charset="0"/>
            </a:endParaRPr>
          </a:p>
          <a:p>
            <a:pPr marL="342900" indent="-342900" algn="just">
              <a:buAutoNum type="arabicPeriod"/>
            </a:pPr>
            <a:r>
              <a:rPr lang="en-US" sz="1600" b="1" dirty="0">
                <a:latin typeface="Calibri" panose="020F0502020204030204" pitchFamily="34" charset="0"/>
                <a:cs typeface="Calibri" panose="020F0502020204030204" pitchFamily="34" charset="0"/>
                <a:sym typeface="+mn-ea"/>
              </a:rPr>
              <a:t>A</a:t>
            </a:r>
            <a:r>
              <a:rPr lang="id-ID" sz="1600" b="1" dirty="0" smtClean="0">
                <a:latin typeface="Calibri" panose="020F0502020204030204" pitchFamily="34" charset="0"/>
                <a:cs typeface="Calibri" panose="020F0502020204030204" pitchFamily="34" charset="0"/>
                <a:sym typeface="+mn-ea"/>
              </a:rPr>
              <a:t>gun</a:t>
            </a:r>
            <a:r>
              <a:rPr lang="en-US" sz="1600" b="1" dirty="0" smtClean="0">
                <a:latin typeface="Calibri" panose="020F0502020204030204" pitchFamily="34" charset="0"/>
                <a:cs typeface="Calibri" panose="020F0502020204030204" pitchFamily="34" charset="0"/>
                <a:sym typeface="+mn-ea"/>
              </a:rPr>
              <a:t>g</a:t>
            </a:r>
            <a:r>
              <a:rPr lang="id-ID" sz="1600" b="1" dirty="0" smtClean="0">
                <a:latin typeface="Calibri" panose="020F0502020204030204" pitchFamily="34" charset="0"/>
                <a:cs typeface="Calibri" panose="020F0502020204030204" pitchFamily="34" charset="0"/>
                <a:sym typeface="+mn-ea"/>
              </a:rPr>
              <a:t> </a:t>
            </a:r>
            <a:r>
              <a:rPr lang="en-US" sz="1600" b="1" dirty="0" smtClean="0">
                <a:latin typeface="Calibri" panose="020F0502020204030204" pitchFamily="34" charset="0"/>
                <a:cs typeface="Calibri" panose="020F0502020204030204" pitchFamily="34" charset="0"/>
                <a:sym typeface="+mn-ea"/>
              </a:rPr>
              <a:t>Tri </a:t>
            </a:r>
            <a:r>
              <a:rPr lang="en-US" sz="1600" b="1" dirty="0" err="1" smtClean="0">
                <a:latin typeface="Calibri" panose="020F0502020204030204" pitchFamily="34" charset="0"/>
                <a:cs typeface="Calibri" panose="020F0502020204030204" pitchFamily="34" charset="0"/>
                <a:sym typeface="+mn-ea"/>
              </a:rPr>
              <a:t>Laksono</a:t>
            </a:r>
            <a:r>
              <a:rPr lang="id-ID" sz="1600" b="1" dirty="0" smtClean="0">
                <a:latin typeface="Calibri" panose="020F0502020204030204" pitchFamily="34" charset="0"/>
                <a:cs typeface="Calibri" panose="020F0502020204030204" pitchFamily="34" charset="0"/>
                <a:sym typeface="+mn-ea"/>
              </a:rPr>
              <a:t>	(1118101549</a:t>
            </a:r>
            <a:r>
              <a:rPr lang="id-ID" sz="1600" b="1" dirty="0" smtClean="0">
                <a:latin typeface="Calibri" panose="020F0502020204030204" pitchFamily="34" charset="0"/>
                <a:cs typeface="Calibri" panose="020F0502020204030204" pitchFamily="34" charset="0"/>
                <a:sym typeface="+mn-ea"/>
              </a:rPr>
              <a:t>)</a:t>
            </a:r>
            <a:endParaRPr lang="id-ID" sz="1600" b="1" dirty="0" smtClean="0">
              <a:latin typeface="Calibri" panose="020F0502020204030204" pitchFamily="34" charset="0"/>
              <a:cs typeface="Calibri" panose="020F050202020403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569" y="95377"/>
            <a:ext cx="10058400" cy="983615"/>
          </a:xfrm>
        </p:spPr>
        <p:txBody>
          <a:bodyPr/>
          <a:lstStyle/>
          <a:p>
            <a:r>
              <a:rPr lang="id-ID" sz="4000" dirty="0" smtClean="0">
                <a:ln/>
                <a:solidFill>
                  <a:schemeClr val="accent1"/>
                </a:solidFill>
                <a:effectLst>
                  <a:outerShdw blurRad="38100" dist="25400" dir="5400000" algn="ctr" rotWithShape="0">
                    <a:srgbClr val="6E747A">
                      <a:alpha val="43000"/>
                    </a:srgbClr>
                  </a:outerShdw>
                </a:effectLst>
              </a:rPr>
              <a:t>BERDASARKAN LETAK KALIMAT UTAMA</a:t>
            </a:r>
            <a:r>
              <a:rPr lang="id-ID" sz="4000" dirty="0" smtClean="0"/>
              <a:t> </a:t>
            </a:r>
          </a:p>
        </p:txBody>
      </p:sp>
      <p:sp>
        <p:nvSpPr>
          <p:cNvPr id="3" name="Content Placeholder 2"/>
          <p:cNvSpPr>
            <a:spLocks noGrp="1"/>
          </p:cNvSpPr>
          <p:nvPr>
            <p:ph idx="1"/>
          </p:nvPr>
        </p:nvSpPr>
        <p:spPr>
          <a:xfrm>
            <a:off x="1591056" y="1578653"/>
            <a:ext cx="10058400" cy="4364566"/>
          </a:xfrm>
        </p:spPr>
        <p:txBody>
          <a:bodyPr>
            <a:noAutofit/>
          </a:bodyPr>
          <a:lstStyle/>
          <a:p>
            <a:pPr algn="just"/>
            <a:r>
              <a:rPr lang="id-ID" sz="1600" b="1" dirty="0" smtClean="0"/>
              <a:t>1</a:t>
            </a:r>
            <a:r>
              <a:rPr lang="id-ID" sz="1600" b="1" dirty="0"/>
              <a:t>. Paragraf </a:t>
            </a:r>
            <a:r>
              <a:rPr lang="id-ID" sz="1600" b="1" dirty="0" smtClean="0"/>
              <a:t>deduktif</a:t>
            </a:r>
          </a:p>
          <a:p>
            <a:pPr marL="201295" lvl="1" indent="0" algn="just">
              <a:buNone/>
            </a:pPr>
            <a:r>
              <a:rPr lang="id-ID" sz="1400" dirty="0" smtClean="0"/>
              <a:t>	Paragraf deduktif memiliki </a:t>
            </a:r>
            <a:r>
              <a:rPr lang="id-ID" sz="1400" dirty="0"/>
              <a:t>gagasan atau pikiran utama di bagian awal rangkaian kalimat. Biasanya, pada paragraf deduktif, gagasan utamanya berada di kalimat pertama. Sementara itu, kalimat-kalimat lainnya berisi penjelasan yang mendukung gagasan utama yang telah dipaparkan di awal</a:t>
            </a:r>
            <a:r>
              <a:rPr lang="id-ID" sz="1400" dirty="0" smtClean="0"/>
              <a:t>. </a:t>
            </a:r>
          </a:p>
          <a:p>
            <a:pPr marL="201295" lvl="1" indent="0" algn="just">
              <a:buNone/>
            </a:pPr>
            <a:r>
              <a:rPr lang="id-ID" sz="1400" dirty="0" smtClean="0"/>
              <a:t>Contoh :</a:t>
            </a:r>
          </a:p>
          <a:p>
            <a:pPr marL="201295" lvl="1" indent="0" algn="just">
              <a:buNone/>
            </a:pPr>
            <a:r>
              <a:rPr lang="id-ID" sz="1400" b="1" dirty="0"/>
              <a:t>	</a:t>
            </a:r>
            <a:r>
              <a:rPr lang="id-ID" sz="1400" u="sng" dirty="0" smtClean="0"/>
              <a:t>Kecelakaan </a:t>
            </a:r>
            <a:r>
              <a:rPr lang="id-ID" sz="1400" u="sng" dirty="0"/>
              <a:t>akibat mengantuk masih sering terjadi.</a:t>
            </a:r>
            <a:r>
              <a:rPr lang="id-ID" sz="1400" dirty="0"/>
              <a:t> Tercatat, sepanjang tahun 2018, sudah 12 orang meninggal karena kecelakaan mobil, terutama di jalan tol. Mengendarai mobil saat mengantuk bisa menyebabkan kecelakaan beruntun yang berakibat merugikan banyak orang. Insiden kecelakaan karena mengantuk ini bisa terjadi kapan saja, baik siang maupun malam</a:t>
            </a:r>
            <a:r>
              <a:rPr lang="id-ID" sz="1400" dirty="0" smtClean="0"/>
              <a:t>.</a:t>
            </a:r>
          </a:p>
          <a:p>
            <a:pPr marL="201295" lvl="1" indent="0" algn="just">
              <a:buNone/>
            </a:pPr>
            <a:r>
              <a:rPr lang="id-ID" sz="1400" dirty="0" smtClean="0"/>
              <a:t>Keterangan </a:t>
            </a:r>
            <a:r>
              <a:rPr lang="id-ID" sz="1400" dirty="0"/>
              <a:t>:Kalimat yang </a:t>
            </a:r>
            <a:r>
              <a:rPr lang="id-ID" sz="1400" dirty="0" smtClean="0"/>
              <a:t>digaris bawah </a:t>
            </a:r>
            <a:r>
              <a:rPr lang="id-ID" sz="1400" dirty="0"/>
              <a:t>sebagai </a:t>
            </a:r>
            <a:r>
              <a:rPr lang="id-ID" sz="1400" dirty="0" smtClean="0"/>
              <a:t>gagasan utama </a:t>
            </a:r>
            <a:r>
              <a:rPr lang="id-ID" sz="1400" dirty="0"/>
              <a:t>sedangkan yang lain sebagai penjelas</a:t>
            </a:r>
            <a:r>
              <a:rPr lang="id-ID" sz="1400" dirty="0" smtClean="0"/>
              <a:t>.</a:t>
            </a:r>
          </a:p>
          <a:p>
            <a:pPr algn="just"/>
            <a:r>
              <a:rPr lang="id-ID" sz="1600" b="1" dirty="0"/>
              <a:t>2. Paragraf Induktif</a:t>
            </a:r>
          </a:p>
          <a:p>
            <a:pPr marL="201295" lvl="1" indent="0" algn="just">
              <a:buNone/>
            </a:pPr>
            <a:r>
              <a:rPr lang="id-ID" sz="1400" dirty="0"/>
              <a:t>	Berkebalikan dengan yang sebelumnya, gagasan utama pada jenis paragraf induktif baru bisa ditemukan di bagian akhir dari rangkaian kalimat dan lebih sering berada di kalimat terakhir. Gagasan utama di akhir ini bersifat menyimpulkan inti dari kalimat-kalimat penjelas yang berada di kalimat sebelumnya.</a:t>
            </a:r>
          </a:p>
          <a:p>
            <a:pPr marL="201295" lvl="1" indent="0" algn="just">
              <a:buNone/>
            </a:pPr>
            <a:r>
              <a:rPr lang="id-ID" sz="1400" dirty="0"/>
              <a:t>Contoh :</a:t>
            </a:r>
          </a:p>
          <a:p>
            <a:pPr marL="201295" lvl="1" indent="0" algn="just">
              <a:buNone/>
            </a:pPr>
            <a:r>
              <a:rPr lang="id-ID" sz="1400" dirty="0"/>
              <a:t>	Saat ujian semester sudah selesai, nilai semua murid dievaluasi. Ternyata, ada sebagian nilai siswa yang nilainya melebihi standar kelulusan, yakni sebanyak 13 siswa. Sedangkan 9 siswa mendapatkan nilai standar kelulusan, dan tidak ada siswa yang mendapat nilai di bawah rata-rata. </a:t>
            </a:r>
            <a:r>
              <a:rPr lang="id-ID" sz="1400" u="sng" dirty="0"/>
              <a:t>Dengan begitu, bisa dibilang bahwa kegiatan pembelajaran pada sekolah tersebut berhasil</a:t>
            </a:r>
            <a:r>
              <a:rPr lang="id-ID" sz="1400" u="sng" dirty="0" smtClean="0"/>
              <a:t>.</a:t>
            </a:r>
            <a:endParaRPr lang="id-ID" sz="1400" u="sng" dirty="0"/>
          </a:p>
          <a:p>
            <a:pPr marL="201295" lvl="1" indent="0" algn="just">
              <a:buNone/>
            </a:pPr>
            <a:r>
              <a:rPr lang="id-ID" sz="1400" dirty="0"/>
              <a:t>Keterangan :Kalimat yang digaris bawah sebagai gagasan utama sedangkan yang lain sebagai penjelas.</a:t>
            </a:r>
          </a:p>
          <a:p>
            <a:pPr marL="201295" lvl="1" indent="0">
              <a:buNone/>
            </a:pPr>
            <a:endParaRPr lang="id-ID" sz="1600" dirty="0"/>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960" y="395188"/>
            <a:ext cx="10058400" cy="1450757"/>
          </a:xfrm>
        </p:spPr>
        <p:txBody>
          <a:bodyPr/>
          <a:lstStyle/>
          <a:p>
            <a:r>
              <a:rPr lang="id-ID" sz="4000" dirty="0" smtClean="0">
                <a:ln/>
                <a:solidFill>
                  <a:schemeClr val="accent1"/>
                </a:solidFill>
                <a:effectLst>
                  <a:outerShdw blurRad="38100" dist="25400" dir="5400000" algn="ctr" rotWithShape="0">
                    <a:srgbClr val="6E747A">
                      <a:alpha val="43000"/>
                    </a:srgbClr>
                  </a:outerShdw>
                </a:effectLst>
              </a:rPr>
              <a:t>BERDASARKAN LETAK KALIMAT UTAMA </a:t>
            </a:r>
          </a:p>
        </p:txBody>
      </p:sp>
      <p:sp>
        <p:nvSpPr>
          <p:cNvPr id="3" name="Content Placeholder 2"/>
          <p:cNvSpPr>
            <a:spLocks noGrp="1"/>
          </p:cNvSpPr>
          <p:nvPr>
            <p:ph idx="1"/>
          </p:nvPr>
        </p:nvSpPr>
        <p:spPr>
          <a:xfrm>
            <a:off x="1740342" y="1618487"/>
            <a:ext cx="10018713" cy="3124201"/>
          </a:xfrm>
        </p:spPr>
        <p:txBody>
          <a:bodyPr>
            <a:noAutofit/>
          </a:bodyPr>
          <a:lstStyle/>
          <a:p>
            <a:pPr algn="just"/>
            <a:r>
              <a:rPr lang="id-ID" sz="1400" dirty="0" smtClean="0"/>
              <a:t>3</a:t>
            </a:r>
            <a:r>
              <a:rPr lang="id-ID" sz="1400" dirty="0"/>
              <a:t>. Paragraf </a:t>
            </a:r>
            <a:r>
              <a:rPr lang="id-ID" sz="1400" dirty="0" smtClean="0"/>
              <a:t>Campuran</a:t>
            </a:r>
          </a:p>
          <a:p>
            <a:pPr marL="201295" lvl="1" indent="0" algn="just">
              <a:buNone/>
            </a:pPr>
            <a:r>
              <a:rPr lang="id-ID" sz="1400" dirty="0" smtClean="0"/>
              <a:t>	Yang </a:t>
            </a:r>
            <a:r>
              <a:rPr lang="id-ID" sz="1400" dirty="0"/>
              <a:t>dimaksud paragraf campuran adalah gabungan gagasan utama yang berada di awal dan akhir rangkaian kalimat. Gagasan di kalimat awal biasanya berupa inti pikiran dari paragraf tersebut. Sementara itu, di bagian akhir kembali ditekankan mengenai gagasan utama dengan kalimat yang mungkin saja berbeda dari kalimat gagasan utama di </a:t>
            </a:r>
            <a:r>
              <a:rPr lang="id-ID" sz="1400" dirty="0" smtClean="0"/>
              <a:t>awal.</a:t>
            </a:r>
          </a:p>
          <a:p>
            <a:pPr marL="201295" lvl="1" indent="0" algn="just">
              <a:buNone/>
            </a:pPr>
            <a:r>
              <a:rPr lang="id-ID" sz="1400" dirty="0" smtClean="0"/>
              <a:t>Contoh :</a:t>
            </a:r>
          </a:p>
          <a:p>
            <a:pPr marL="201295" lvl="1" indent="0" algn="just">
              <a:buNone/>
            </a:pPr>
            <a:r>
              <a:rPr lang="id-ID" sz="1400" dirty="0"/>
              <a:t>	</a:t>
            </a:r>
            <a:r>
              <a:rPr lang="id-ID" sz="1400" u="sng" dirty="0" smtClean="0"/>
              <a:t>Pendidikan </a:t>
            </a:r>
            <a:r>
              <a:rPr lang="id-ID" sz="1400" u="sng" dirty="0"/>
              <a:t>yang paling utama bagi anak adalah pendidikan karakter. </a:t>
            </a:r>
            <a:r>
              <a:rPr lang="id-ID" sz="1400" dirty="0"/>
              <a:t>Dengan pendidikan karakter yang baik, si anak akan mempunyai pondasi karakter dan mental yang kuat. Orang tua dan guru pun bisa bekerja sama untuk membentuk karakter anak. Jika berhasil, orang tua dan guru akan lebih mudah dalam mentransfer ilmu maupun nasihatnya kepada anak. </a:t>
            </a:r>
            <a:r>
              <a:rPr lang="id-ID" sz="1400" u="sng" dirty="0"/>
              <a:t>Jadi, pendidikan karakter harus diutamakan dalam pendidikan</a:t>
            </a:r>
            <a:r>
              <a:rPr lang="id-ID" sz="1400" u="sng" dirty="0" smtClean="0"/>
              <a:t>.</a:t>
            </a:r>
          </a:p>
          <a:p>
            <a:pPr marL="201295" lvl="1" indent="0" algn="just">
              <a:buNone/>
            </a:pPr>
            <a:r>
              <a:rPr lang="id-ID" sz="1400" dirty="0"/>
              <a:t>Keterangan :Kalimat yang digaris bawah sebagai gagasan utama sedangkan yang lain sebagai penjelas.</a:t>
            </a:r>
          </a:p>
          <a:p>
            <a:pPr marL="201295" lvl="1" indent="0">
              <a:buNone/>
            </a:pPr>
            <a:endParaRPr lang="id-ID" sz="1400" u="sng" dirty="0"/>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4985" y="126964"/>
            <a:ext cx="10058400" cy="1450757"/>
          </a:xfrm>
        </p:spPr>
        <p:txBody>
          <a:bodyPr/>
          <a:lstStyle/>
          <a:p>
            <a:r>
              <a:rPr lang="id-ID" dirty="0" smtClean="0">
                <a:ln/>
                <a:solidFill>
                  <a:schemeClr val="accent1"/>
                </a:solidFill>
                <a:effectLst>
                  <a:outerShdw blurRad="38100" dist="25400" dir="5400000" algn="ctr" rotWithShape="0">
                    <a:srgbClr val="6E747A">
                      <a:alpha val="43000"/>
                    </a:srgbClr>
                  </a:outerShdw>
                </a:effectLst>
              </a:rPr>
              <a:t>BERDASARKAN TUJUANNYA</a:t>
            </a:r>
          </a:p>
        </p:txBody>
      </p:sp>
      <p:sp>
        <p:nvSpPr>
          <p:cNvPr id="3" name="Content Placeholder 2"/>
          <p:cNvSpPr>
            <a:spLocks noGrp="1"/>
          </p:cNvSpPr>
          <p:nvPr>
            <p:ph idx="1"/>
          </p:nvPr>
        </p:nvSpPr>
        <p:spPr>
          <a:xfrm>
            <a:off x="1606230" y="2484119"/>
            <a:ext cx="10018713" cy="3124201"/>
          </a:xfrm>
        </p:spPr>
        <p:txBody>
          <a:bodyPr>
            <a:noAutofit/>
          </a:bodyPr>
          <a:lstStyle/>
          <a:p>
            <a:pPr algn="just"/>
            <a:r>
              <a:rPr lang="id-ID" sz="1400" b="1" dirty="0" smtClean="0"/>
              <a:t>1. Paragraf Narasi</a:t>
            </a:r>
          </a:p>
          <a:p>
            <a:pPr marL="201295" lvl="1" indent="0" algn="just">
              <a:buNone/>
            </a:pPr>
            <a:r>
              <a:rPr lang="id-ID" sz="1400" dirty="0" smtClean="0"/>
              <a:t>	Paragraf </a:t>
            </a:r>
            <a:r>
              <a:rPr lang="id-ID" sz="1400" dirty="0"/>
              <a:t>ini bersifat menceritakan suatu hal secara kronologis. Untuk yang bersifat naratif, tiap kalimatnya disusun secara runtut sehingga memudahkan pembaca membayangkan kejadian atau peristiwa yang tengah diceritakan. Karena sifatnya yang “bercerita”, pembaca akan menemukan sudut pandang dalam kalimat-kalimat di paragraf tersebut. Jenis ini biasanya dijumpai pada cerpen, novel, ataupun prosa bebas lainnya</a:t>
            </a:r>
            <a:r>
              <a:rPr lang="id-ID" sz="1400" dirty="0" smtClean="0"/>
              <a:t>.</a:t>
            </a:r>
          </a:p>
          <a:p>
            <a:pPr marL="201295" lvl="1" indent="0" algn="just">
              <a:buNone/>
            </a:pPr>
            <a:r>
              <a:rPr lang="id-ID" sz="1400" dirty="0" smtClean="0"/>
              <a:t>Contoh :</a:t>
            </a:r>
          </a:p>
          <a:p>
            <a:pPr marL="201295" lvl="1" indent="0" algn="just">
              <a:buNone/>
            </a:pPr>
            <a:r>
              <a:rPr lang="id-ID" sz="1400" dirty="0" smtClean="0"/>
              <a:t>	Di </a:t>
            </a:r>
            <a:r>
              <a:rPr lang="id-ID" sz="1400" dirty="0"/>
              <a:t>sebuah kota Z, hiduplah seorang pemuda yang ingin menjadi pahlawan. Pada suatu hari ia menolong seorang anak kecil yang akan dibunuh oleh penjahat, ia kewalahan melawan penjahat tersebut namun akhirnya menang. Karena semakin bersemangat menjadi pahlawan, ia berlatih dengan 100x push up, 100x squat jump, 100x sit up dan lari 3 KM setiap harinya. Pada akhirnya dia bisa menjadi orang yang sangat kuat.</a:t>
            </a:r>
            <a:endParaRPr lang="id-ID" sz="1400" dirty="0" smtClean="0"/>
          </a:p>
          <a:p>
            <a:pPr algn="just"/>
            <a:r>
              <a:rPr lang="id-ID" sz="1400" b="1" dirty="0" smtClean="0"/>
              <a:t>2. Paragraf Eksposisi</a:t>
            </a:r>
          </a:p>
          <a:p>
            <a:pPr marL="201295" lvl="1" indent="0" algn="just">
              <a:buNone/>
            </a:pPr>
            <a:r>
              <a:rPr lang="id-ID" sz="1400" dirty="0" smtClean="0"/>
              <a:t>	Paragraf </a:t>
            </a:r>
            <a:r>
              <a:rPr lang="id-ID" sz="1400" dirty="0"/>
              <a:t>yang isinya berupa penjelasan untuk memaparkan fakta-fakta yang ada. Karena fakta yang menjadi dasarnya, tulisan-tulisan eksposisi cenderung bersifat ilmiah. Tujuannya adalah memberikan informasi yang detail kepada pembaca. Ciri-cirinya adalah memiliki fakta yang jelas dari berita ataupun penelitian dan tidak mencampurkan pendapat penulis di dalamnya. Model seperti ini cenderung dijumpai pada artikel-artikel berita</a:t>
            </a:r>
            <a:r>
              <a:rPr lang="id-ID" sz="1400" dirty="0" smtClean="0"/>
              <a:t>.</a:t>
            </a:r>
          </a:p>
          <a:p>
            <a:pPr marL="201295" lvl="1" indent="0" algn="just">
              <a:buNone/>
            </a:pPr>
            <a:r>
              <a:rPr lang="id-ID" sz="1400" dirty="0" smtClean="0"/>
              <a:t>Contoh :</a:t>
            </a:r>
          </a:p>
          <a:p>
            <a:pPr marL="201295" lvl="1" indent="0" algn="just">
              <a:buNone/>
            </a:pPr>
            <a:r>
              <a:rPr lang="id-ID" sz="1400" dirty="0" smtClean="0"/>
              <a:t>	Berbagai </a:t>
            </a:r>
            <a:r>
              <a:rPr lang="id-ID" sz="1400" dirty="0"/>
              <a:t>teori dikemukakan untuk mencari latar belakang kematian Merilyn Monroe. Ada yang berpendapat dia diancam oleh </a:t>
            </a:r>
            <a:r>
              <a:rPr lang="id-ID" sz="1400" dirty="0" smtClean="0"/>
              <a:t>mafia.Seorang </a:t>
            </a:r>
            <a:r>
              <a:rPr lang="id-ID" sz="1400" dirty="0"/>
              <a:t>detektif memperkirakan, Merilyn pernah berhubungan dengan J.F. Kennedy. Dia dibunuh untuk menutupi kejadian yang dapat merusak nama baik tokoh penting AS tersebut.</a:t>
            </a:r>
            <a:endParaRPr lang="id-ID" sz="1400" dirty="0" smtClean="0"/>
          </a:p>
          <a:p>
            <a:endParaRPr lang="id-ID" sz="1400" dirty="0"/>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9595" y="395188"/>
            <a:ext cx="10058400" cy="1450757"/>
          </a:xfrm>
        </p:spPr>
        <p:txBody>
          <a:bodyPr/>
          <a:lstStyle/>
          <a:p>
            <a:r>
              <a:rPr lang="id-ID" dirty="0" smtClean="0">
                <a:ln/>
                <a:solidFill>
                  <a:schemeClr val="accent1"/>
                </a:solidFill>
                <a:effectLst>
                  <a:outerShdw blurRad="38100" dist="25400" dir="5400000" algn="ctr" rotWithShape="0">
                    <a:srgbClr val="6E747A">
                      <a:alpha val="43000"/>
                    </a:srgbClr>
                  </a:outerShdw>
                </a:effectLst>
              </a:rPr>
              <a:t>BERDASARKAN TUJUANNYA</a:t>
            </a:r>
          </a:p>
        </p:txBody>
      </p:sp>
      <p:sp>
        <p:nvSpPr>
          <p:cNvPr id="3" name="Content Placeholder 2"/>
          <p:cNvSpPr>
            <a:spLocks noGrp="1"/>
          </p:cNvSpPr>
          <p:nvPr>
            <p:ph idx="1"/>
          </p:nvPr>
        </p:nvSpPr>
        <p:spPr>
          <a:xfrm>
            <a:off x="1654998" y="2020823"/>
            <a:ext cx="10018713" cy="3124201"/>
          </a:xfrm>
        </p:spPr>
        <p:txBody>
          <a:bodyPr>
            <a:normAutofit lnSpcReduction="10000"/>
          </a:bodyPr>
          <a:lstStyle/>
          <a:p>
            <a:pPr algn="just"/>
            <a:r>
              <a:rPr lang="id-ID" sz="1600" b="1" dirty="0"/>
              <a:t>3. Paragraf </a:t>
            </a:r>
            <a:r>
              <a:rPr lang="id-ID" sz="1600" b="1" dirty="0" smtClean="0"/>
              <a:t>Argumentasi</a:t>
            </a:r>
          </a:p>
          <a:p>
            <a:pPr marL="201295" lvl="1" indent="0" algn="just">
              <a:buNone/>
            </a:pPr>
            <a:r>
              <a:rPr lang="id-ID" dirty="0" smtClean="0"/>
              <a:t>	</a:t>
            </a:r>
            <a:r>
              <a:rPr lang="id-ID" sz="1400" dirty="0" smtClean="0"/>
              <a:t>Paragraf </a:t>
            </a:r>
            <a:r>
              <a:rPr lang="id-ID" sz="1400" dirty="0"/>
              <a:t>yang bertujuan memberikan pandangan kepada para pembacanya ini tidak hanya menyajikan </a:t>
            </a:r>
            <a:r>
              <a:rPr lang="id-ID" sz="1400" u="sng" dirty="0" smtClean="0">
                <a:solidFill>
                  <a:schemeClr val="tx1"/>
                </a:solidFill>
              </a:rPr>
              <a:t>fakta</a:t>
            </a:r>
            <a:r>
              <a:rPr lang="id-ID" sz="1400" dirty="0"/>
              <a:t> ataupun isu permasalahan dalam isinya, namun juga memberikan pendapat-pendapat dari sang penulis. Jadi, data maupun fakta hanyalah pelengkap dari opini sang penulis. Pada jenis paragraf argumentasi, akan dijumpai kesimpulan dari rentetan pendapat penulis di dalam rangkaian kalimat tersebut. Kesimpulan tersebut cenderung diletakkan di akhir paragraf</a:t>
            </a:r>
            <a:r>
              <a:rPr lang="id-ID" sz="1400" dirty="0" smtClean="0"/>
              <a:t>.</a:t>
            </a:r>
          </a:p>
          <a:p>
            <a:pPr marL="201295" lvl="1" indent="0" algn="just">
              <a:buNone/>
            </a:pPr>
            <a:r>
              <a:rPr lang="id-ID" sz="1400" dirty="0" smtClean="0"/>
              <a:t>Contoh :</a:t>
            </a:r>
          </a:p>
          <a:p>
            <a:pPr marL="201295" lvl="1" indent="0" algn="just">
              <a:buNone/>
            </a:pPr>
            <a:r>
              <a:rPr lang="id-ID" sz="1400" dirty="0"/>
              <a:t>	</a:t>
            </a:r>
            <a:r>
              <a:rPr lang="id-ID" sz="1500" dirty="0" smtClean="0"/>
              <a:t>Biaya </a:t>
            </a:r>
            <a:r>
              <a:rPr lang="id-ID" sz="1500" dirty="0"/>
              <a:t>pendidikan di Indonesia saat ini bisa dikatakan mahal. Walaupun pemerintah sudah memberikan bantuan, tetapi tetap saja para siswa wajib membayar biaya untuk keperluan sekolah, seperti seragam, baju, buku, dan lain </a:t>
            </a:r>
            <a:r>
              <a:rPr lang="id-ID" sz="1500" dirty="0" smtClean="0"/>
              <a:t>sebagainya. Mahalnya </a:t>
            </a:r>
            <a:r>
              <a:rPr lang="id-ID" sz="1500" dirty="0"/>
              <a:t>biaya pendidikan tersebut tidak hanya pada sekolah dasar saja, tetapi juga sampai di perguruan </a:t>
            </a:r>
            <a:r>
              <a:rPr lang="id-ID" sz="1500" dirty="0" smtClean="0"/>
              <a:t>tinggi. Banyak </a:t>
            </a:r>
            <a:r>
              <a:rPr lang="id-ID" sz="1500" dirty="0"/>
              <a:t>anak yang telah lulus dari SMA lebih memilih untuk bekerja dibandingkan dengan melanjutkan ke perguruan tinggi. Sehingga pendidikan di Indonesia tidak merata dan hanya terkonsentrasi pada orang yang </a:t>
            </a:r>
            <a:r>
              <a:rPr lang="id-ID" sz="1500" dirty="0" smtClean="0"/>
              <a:t>mampu. Sedangkan </a:t>
            </a:r>
            <a:r>
              <a:rPr lang="id-ID" sz="1500" dirty="0"/>
              <a:t>bagi orang yang kurang mampu, pendidikan tinggi hanya sebuah impian belaka.</a:t>
            </a:r>
          </a:p>
          <a:p>
            <a:endParaRPr lang="id-ID" dirty="0"/>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6115" y="395188"/>
            <a:ext cx="10058400" cy="1450757"/>
          </a:xfrm>
        </p:spPr>
        <p:txBody>
          <a:bodyPr/>
          <a:lstStyle/>
          <a:p>
            <a:r>
              <a:rPr lang="id-ID" dirty="0" smtClean="0">
                <a:ln/>
                <a:solidFill>
                  <a:schemeClr val="accent1"/>
                </a:solidFill>
                <a:effectLst>
                  <a:outerShdw blurRad="38100" dist="25400" dir="5400000" algn="ctr" rotWithShape="0">
                    <a:srgbClr val="6E747A">
                      <a:alpha val="43000"/>
                    </a:srgbClr>
                  </a:outerShdw>
                </a:effectLst>
              </a:rPr>
              <a:t>BERDASARKAN TUJUANNYA</a:t>
            </a:r>
          </a:p>
        </p:txBody>
      </p:sp>
      <p:sp>
        <p:nvSpPr>
          <p:cNvPr id="3" name="Content Placeholder 2"/>
          <p:cNvSpPr>
            <a:spLocks noGrp="1"/>
          </p:cNvSpPr>
          <p:nvPr>
            <p:ph idx="1"/>
          </p:nvPr>
        </p:nvSpPr>
        <p:spPr>
          <a:xfrm>
            <a:off x="1353312" y="1838706"/>
            <a:ext cx="10058400" cy="4415366"/>
          </a:xfrm>
        </p:spPr>
        <p:txBody>
          <a:bodyPr>
            <a:normAutofit fontScale="92500" lnSpcReduction="20000"/>
          </a:bodyPr>
          <a:lstStyle/>
          <a:p>
            <a:pPr algn="just"/>
            <a:r>
              <a:rPr lang="id-ID" sz="1600" b="1" dirty="0"/>
              <a:t>4. Paragraf </a:t>
            </a:r>
            <a:r>
              <a:rPr lang="id-ID" sz="1600" b="1" dirty="0" smtClean="0"/>
              <a:t>Persuasi</a:t>
            </a:r>
          </a:p>
          <a:p>
            <a:pPr marL="201295" lvl="1" indent="0" algn="just">
              <a:buNone/>
            </a:pPr>
            <a:r>
              <a:rPr lang="id-ID" sz="1400" dirty="0" smtClean="0"/>
              <a:t>	Paragraf </a:t>
            </a:r>
            <a:r>
              <a:rPr lang="id-ID" sz="1400" dirty="0"/>
              <a:t>persuasi biasanya menampilkan pendapat-pendapat dari sang penulis terhadap suatu berita atau isu tertentu. Perbedaannya, kalimat-kalimat yang isinya bertujuan memengaruhi pembaca ini cenderung mengandung kata-kata ajakan atau imbauan, seperti ayo dan mari. Kata dan gaya bahasa yang digunakan pun dipilih yang semenarik mungkin untuk semakin meyakinkan pembaca atas ajakan tersebut</a:t>
            </a:r>
            <a:r>
              <a:rPr lang="id-ID" sz="1400" dirty="0" smtClean="0"/>
              <a:t>.</a:t>
            </a:r>
          </a:p>
          <a:p>
            <a:pPr marL="201295" lvl="1" indent="0" algn="just">
              <a:buNone/>
            </a:pPr>
            <a:r>
              <a:rPr lang="id-ID" sz="1400" dirty="0" smtClean="0"/>
              <a:t>Contoh :</a:t>
            </a:r>
          </a:p>
          <a:p>
            <a:pPr marL="201295" lvl="1" indent="0" algn="just">
              <a:buNone/>
            </a:pPr>
            <a:r>
              <a:rPr lang="id-ID" sz="1400" dirty="0"/>
              <a:t>	Masih banyak orang tua murid dan guru yang tidak sabar dalam mendidik para peserta didiknya. Padahal, dibutuhkan proses dan kesabaran untuk mendidik sang anak. Hal itu sejalan dengan definisi pendidikan menurt Plato. Menurut salah satu filsuf legendaris Yunani ini, pendidikan merupakan suatu proses yang panjang dan dijalani seumur hidup, semenjak manusia masih kecil hingga dewasa. Berangkat dari pernyataan tersebut, kita selaku orang tua murid dan guru mesti bisa mendidik anak-anak atau murid kita secara sabar dan berorientasi proses, agar anak-anak atau murid dapat bertumbuh dan berkembang dengan sewajarnya. Dengan begitu, potensi terbaik yang dimiliki anak-anak atau murid kita dapat bertumbuh dan berkembang dengan baik dan alami</a:t>
            </a:r>
            <a:r>
              <a:rPr lang="id-ID" sz="1400" dirty="0" smtClean="0"/>
              <a:t>.</a:t>
            </a:r>
          </a:p>
          <a:p>
            <a:pPr algn="just"/>
            <a:r>
              <a:rPr lang="id-ID" sz="1600" b="1" dirty="0"/>
              <a:t>5. Paragraf Deskripsi</a:t>
            </a:r>
          </a:p>
          <a:p>
            <a:pPr marL="201295" lvl="1" indent="0" algn="just">
              <a:buNone/>
            </a:pPr>
            <a:r>
              <a:rPr lang="id-ID" sz="1200" dirty="0"/>
              <a:t>	P</a:t>
            </a:r>
            <a:r>
              <a:rPr lang="id-ID" sz="1400" dirty="0"/>
              <a:t>aragraf yang satu ini bertujuan membuat pembaca dapat merasakan ataupun membayangkan hal yang dideskripsikan secara jelas dan nyata, seolah-olah pembaca dapat melihat, mendengar, ataupun mencecap objek yang dijelaskan tersebut. Karena itulah, isinya merupakan gambaran lengkap dari sebuah objek yang disusun dalam kalimat-kalimat.</a:t>
            </a:r>
          </a:p>
          <a:p>
            <a:pPr marL="201295" lvl="1" indent="0" algn="just">
              <a:buNone/>
            </a:pPr>
            <a:r>
              <a:rPr lang="id-ID" sz="1400" dirty="0"/>
              <a:t>Contoh :</a:t>
            </a:r>
          </a:p>
          <a:p>
            <a:pPr marL="201295" lvl="1" indent="0" algn="just">
              <a:buNone/>
            </a:pPr>
            <a:r>
              <a:rPr lang="id-ID" sz="1400" dirty="0"/>
              <a:t>	Lapisan ozon menipis. Hutan-hutan tropis mulai meranggas. Gurun makin luas. Akibatnya suhu bumi meningkat, cuaca tidak menentu, dan bencana alam makin sering datang. Kesimpulannya, bumi makin kritis. Siapa sesungguhnya yang berperan dalam menjadikan planet bumi ini menjadi demikian? Jawabnya tentu manusia sendiri!</a:t>
            </a:r>
          </a:p>
          <a:p>
            <a:pPr marL="201295" lvl="1" indent="0">
              <a:buNone/>
            </a:pPr>
            <a:endParaRPr lang="id-ID" sz="1400" dirty="0"/>
          </a:p>
          <a:p>
            <a:endParaRPr lang="id-ID" dirty="0"/>
          </a:p>
        </p:txBody>
      </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696" y="321401"/>
            <a:ext cx="10058400" cy="1450757"/>
          </a:xfrm>
        </p:spPr>
        <p:txBody>
          <a:bodyPr/>
          <a:lstStyle/>
          <a:p>
            <a:r>
              <a:rPr lang="id-ID" sz="4000" dirty="0" smtClean="0">
                <a:ln/>
                <a:solidFill>
                  <a:schemeClr val="accent1"/>
                </a:solidFill>
                <a:effectLst>
                  <a:outerShdw blurRad="38100" dist="25400" dir="5400000" algn="ctr" rotWithShape="0">
                    <a:srgbClr val="6E747A">
                      <a:alpha val="43000"/>
                    </a:srgbClr>
                  </a:outerShdw>
                </a:effectLst>
              </a:rPr>
              <a:t>BERDASARKAN POLA PENGEMBANGAN</a:t>
            </a:r>
          </a:p>
        </p:txBody>
      </p:sp>
      <p:sp>
        <p:nvSpPr>
          <p:cNvPr id="3" name="Content Placeholder 2"/>
          <p:cNvSpPr>
            <a:spLocks noGrp="1"/>
          </p:cNvSpPr>
          <p:nvPr>
            <p:ph idx="1"/>
          </p:nvPr>
        </p:nvSpPr>
        <p:spPr>
          <a:xfrm>
            <a:off x="1377696" y="1614086"/>
            <a:ext cx="10058400" cy="4428066"/>
          </a:xfrm>
        </p:spPr>
        <p:txBody>
          <a:bodyPr>
            <a:normAutofit lnSpcReduction="10000"/>
          </a:bodyPr>
          <a:lstStyle/>
          <a:p>
            <a:pPr algn="just"/>
            <a:r>
              <a:rPr lang="id-ID" sz="1600" b="1" dirty="0" smtClean="0"/>
              <a:t>1. Umum – Khusus</a:t>
            </a:r>
          </a:p>
          <a:p>
            <a:pPr marL="201295" lvl="1" indent="0" algn="just">
              <a:buNone/>
            </a:pPr>
            <a:r>
              <a:rPr lang="id-ID" sz="1400" dirty="0"/>
              <a:t>Paragraf </a:t>
            </a:r>
            <a:r>
              <a:rPr lang="id-ID" sz="1400" dirty="0" smtClean="0"/>
              <a:t>umum-khusus </a:t>
            </a:r>
            <a:r>
              <a:rPr lang="id-ID" sz="1400" dirty="0"/>
              <a:t>adalah paragraf yang didahului dengan kalimat umum </a:t>
            </a:r>
            <a:r>
              <a:rPr lang="id-ID" sz="1400" dirty="0" smtClean="0"/>
              <a:t>kemudian dikemembangkan </a:t>
            </a:r>
            <a:r>
              <a:rPr lang="id-ID" sz="1400" dirty="0"/>
              <a:t>dengan beberapa kalimat </a:t>
            </a:r>
            <a:r>
              <a:rPr lang="id-ID" sz="1400" dirty="0" smtClean="0"/>
              <a:t>penjelas biasanya </a:t>
            </a:r>
            <a:r>
              <a:rPr lang="id-ID" sz="1400" dirty="0"/>
              <a:t>pada paragraf ini ide pokok berada pada </a:t>
            </a:r>
            <a:r>
              <a:rPr lang="id-ID" sz="1400" dirty="0" smtClean="0"/>
              <a:t>awal </a:t>
            </a:r>
            <a:r>
              <a:rPr lang="id-ID" sz="1400" dirty="0"/>
              <a:t>paragraf</a:t>
            </a:r>
          </a:p>
          <a:p>
            <a:pPr marL="201295" lvl="1" indent="0" algn="just">
              <a:buNone/>
            </a:pPr>
            <a:endParaRPr lang="id-ID" sz="1400" dirty="0" smtClean="0"/>
          </a:p>
          <a:p>
            <a:pPr marL="201295" lvl="1" indent="0" algn="just">
              <a:buNone/>
            </a:pPr>
            <a:r>
              <a:rPr lang="id-ID" sz="1400" dirty="0" smtClean="0"/>
              <a:t>Contoh :</a:t>
            </a:r>
          </a:p>
          <a:p>
            <a:pPr marL="201295" lvl="1" indent="0" algn="just">
              <a:buNone/>
            </a:pPr>
            <a:r>
              <a:rPr lang="id-ID" sz="1400" dirty="0" smtClean="0"/>
              <a:t>	</a:t>
            </a:r>
            <a:r>
              <a:rPr lang="id-ID" sz="1400" dirty="0"/>
              <a:t>Penyair akan m</a:t>
            </a:r>
            <a:r>
              <a:rPr lang="" altLang="id-ID" sz="1400" dirty="0"/>
              <a:t>e</a:t>
            </a:r>
            <a:r>
              <a:rPr lang="id-ID" sz="1400" dirty="0"/>
              <a:t>mbuat sebuah puisi dengan cara menuangkan imajinasinya , barulah tercermin sebuah puisi.pengarang novel merangkai ceritanya dengan pengembangan imajinasi.demikian juga seniman akan menggoreskan lukisan didahului dengan imajinasinya ke arah yang sebenarnya.memang benar imajinasi diperlukan dalam menciptakan suatu karya.</a:t>
            </a:r>
            <a:endParaRPr lang="id-ID" sz="1400" dirty="0" smtClean="0"/>
          </a:p>
          <a:p>
            <a:pPr algn="just"/>
            <a:r>
              <a:rPr lang="id-ID" sz="1600" b="1" dirty="0" smtClean="0"/>
              <a:t>2. Khusus – Umum</a:t>
            </a:r>
          </a:p>
          <a:p>
            <a:pPr marL="201295" lvl="1" indent="0" algn="just">
              <a:buNone/>
            </a:pPr>
            <a:r>
              <a:rPr lang="id-ID" sz="1400" dirty="0" smtClean="0"/>
              <a:t>Paragraf khusus-umum adalah paragraf yang didahului kalimat penjelas yang menjabarkan kalimat utama biasanya pada paragraf ini ide pokok berada pada akhir paragraf</a:t>
            </a:r>
          </a:p>
          <a:p>
            <a:pPr marL="201295" lvl="1" indent="0" algn="just">
              <a:buNone/>
            </a:pPr>
            <a:r>
              <a:rPr lang="id-ID" sz="1400" dirty="0" smtClean="0"/>
              <a:t>Contoh :</a:t>
            </a:r>
          </a:p>
          <a:p>
            <a:pPr marL="201295" lvl="1" indent="0" algn="just">
              <a:buNone/>
            </a:pPr>
            <a:r>
              <a:rPr lang="id-ID" sz="1400" dirty="0"/>
              <a:t>	Pengelolaan hutan tidak menunjukkan adanya tanda-tanda perbaikan dibandingkan tahun sebelumnya. Sebaliknya, kecenderungannya justru semakin memburuk. Kebakaran hutan masih terus terjadi dan penebangan liar semakin meningkat. Diperburuk lagi dengan rencana pembukaan lahan hutan lindung bagi pertambangan. Keadaan tersebut jelas menambah suram nasib </a:t>
            </a:r>
            <a:r>
              <a:rPr lang="id-ID" sz="1400" dirty="0" smtClean="0"/>
              <a:t>hutan.</a:t>
            </a:r>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930" y="286603"/>
            <a:ext cx="10058400" cy="1450757"/>
          </a:xfrm>
        </p:spPr>
        <p:txBody>
          <a:bodyPr/>
          <a:lstStyle/>
          <a:p>
            <a:r>
              <a:rPr lang="id-ID" sz="4000" dirty="0" smtClean="0">
                <a:ln/>
                <a:solidFill>
                  <a:schemeClr val="accent1"/>
                </a:solidFill>
                <a:effectLst>
                  <a:outerShdw blurRad="38100" dist="25400" dir="5400000" algn="ctr" rotWithShape="0">
                    <a:srgbClr val="6E747A">
                      <a:alpha val="43000"/>
                    </a:srgbClr>
                  </a:outerShdw>
                </a:effectLst>
              </a:rPr>
              <a:t>BERDASARKAN POLA PENGEMBANGAN</a:t>
            </a:r>
          </a:p>
        </p:txBody>
      </p:sp>
      <p:sp>
        <p:nvSpPr>
          <p:cNvPr id="3" name="Content Placeholder 2"/>
          <p:cNvSpPr>
            <a:spLocks noGrp="1"/>
          </p:cNvSpPr>
          <p:nvPr>
            <p:ph idx="1"/>
          </p:nvPr>
        </p:nvSpPr>
        <p:spPr>
          <a:xfrm>
            <a:off x="1572768" y="1321478"/>
            <a:ext cx="10058400" cy="4428066"/>
          </a:xfrm>
        </p:spPr>
        <p:txBody>
          <a:bodyPr>
            <a:normAutofit/>
          </a:bodyPr>
          <a:lstStyle/>
          <a:p>
            <a:pPr algn="just"/>
            <a:r>
              <a:rPr lang="id-ID" sz="1600" b="1" dirty="0"/>
              <a:t>3. Sebab – Akibat</a:t>
            </a:r>
          </a:p>
          <a:p>
            <a:pPr marL="201295" lvl="1" indent="0" algn="just">
              <a:buNone/>
            </a:pPr>
            <a:r>
              <a:rPr lang="id-ID" sz="1400" dirty="0"/>
              <a:t>Paragraf ini diawali dengan kalimat-kalimat special yang merupakan sebab lalu pada bagian akhir paragraf akan disimpulkan ke dalam kalimat umum yang merupakan akibat.</a:t>
            </a:r>
          </a:p>
          <a:p>
            <a:pPr marL="201295" lvl="1" indent="0" algn="just">
              <a:buNone/>
            </a:pPr>
            <a:r>
              <a:rPr lang="id-ID" sz="1400" dirty="0"/>
              <a:t>Contoh :</a:t>
            </a:r>
          </a:p>
          <a:p>
            <a:pPr marL="201295" lvl="1" indent="0" algn="just">
              <a:buNone/>
            </a:pPr>
            <a:r>
              <a:rPr lang="id-ID" dirty="0"/>
              <a:t>	</a:t>
            </a:r>
            <a:r>
              <a:rPr lang="id-ID" sz="1400" dirty="0"/>
              <a:t>Andi suka membantu sesama tanpa pamrih. Dia juga selalu baik terhadap semua orang yang disekitarnya. Sikapnya yang sopan membuat dia mudah akan diterima di lingkungan mana saja. Tidak hanya itu, dia juga akan memiliki tutur kata yang akan lembut. Dia tidak pernah berbicara kasar yang akan mengakibatkan menyakiti perasaan orang lain. Meskipun dia selalu jujur dia akan memiliki cara-cara yang tepat untuk menasehati teman-temannya tanpa menyingung perasaan. Ditambah lagi dia juga merupakan orang yang pintar di kelasnya. Meskipun begitu dia tidak pernah pelit ilmu kepada teman sekelasnya. Andi selalu mengajarkan teman-temannya yang selalu bertanya kepadannya. Oleh karena itu, wajar saja Andi menjadi teman kesayangan maupun murid favorit oleh guru-guru di sekolah</a:t>
            </a:r>
            <a:r>
              <a:rPr lang="id-ID" sz="1400" dirty="0" smtClean="0"/>
              <a:t>.</a:t>
            </a:r>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232" y="287746"/>
            <a:ext cx="10058400" cy="1450757"/>
          </a:xfrm>
        </p:spPr>
        <p:txBody>
          <a:bodyPr/>
          <a:lstStyle/>
          <a:p>
            <a:r>
              <a:rPr lang="id-ID" sz="4000" dirty="0" smtClean="0">
                <a:ln/>
                <a:solidFill>
                  <a:schemeClr val="accent1"/>
                </a:solidFill>
                <a:effectLst>
                  <a:outerShdw blurRad="38100" dist="25400" dir="5400000" algn="ctr" rotWithShape="0">
                    <a:srgbClr val="6E747A">
                      <a:alpha val="43000"/>
                    </a:srgbClr>
                  </a:outerShdw>
                </a:effectLst>
              </a:rPr>
              <a:t>BERDASARKAN POLA PENGEMBANGAN</a:t>
            </a:r>
          </a:p>
        </p:txBody>
      </p:sp>
      <p:sp>
        <p:nvSpPr>
          <p:cNvPr id="3" name="Content Placeholder 2"/>
          <p:cNvSpPr>
            <a:spLocks noGrp="1"/>
          </p:cNvSpPr>
          <p:nvPr>
            <p:ph idx="1"/>
          </p:nvPr>
        </p:nvSpPr>
        <p:spPr>
          <a:xfrm>
            <a:off x="1475232" y="1479974"/>
            <a:ext cx="10058400" cy="4428066"/>
          </a:xfrm>
        </p:spPr>
        <p:txBody>
          <a:bodyPr>
            <a:normAutofit/>
          </a:bodyPr>
          <a:lstStyle/>
          <a:p>
            <a:pPr algn="just"/>
            <a:r>
              <a:rPr lang="id-ID" sz="1600" b="1" dirty="0"/>
              <a:t>4. Akibat – Sebab</a:t>
            </a:r>
          </a:p>
          <a:p>
            <a:pPr marL="201295" lvl="1" indent="0" algn="just">
              <a:buNone/>
            </a:pPr>
            <a:r>
              <a:rPr lang="id-ID" dirty="0"/>
              <a:t>	</a:t>
            </a:r>
            <a:r>
              <a:rPr lang="id-ID" sz="1400" dirty="0"/>
              <a:t>Paragraf ini juga diawali dengan adanya menyajikan kalimat-kalimat khusus yang berupa akibat-akibat dari sesuatu atau disimpulkan menjadi kalimat yang pada umum yang menjadi sebab masalah-masalah tersebut akan muncul.</a:t>
            </a:r>
          </a:p>
          <a:p>
            <a:pPr marL="201295" lvl="1" indent="0" algn="just">
              <a:buNone/>
            </a:pPr>
            <a:r>
              <a:rPr lang="id-ID" sz="1400" dirty="0"/>
              <a:t>Contoh :</a:t>
            </a:r>
          </a:p>
          <a:p>
            <a:pPr marL="201295" lvl="1" indent="0" algn="just">
              <a:buNone/>
            </a:pPr>
            <a:r>
              <a:rPr lang="id-ID" dirty="0"/>
              <a:t>	</a:t>
            </a:r>
            <a:r>
              <a:rPr lang="id-ID" sz="1400" dirty="0"/>
              <a:t>Hasil panen para petani di Desa blora tahun ini tidak sangat memuaskan. Ribuan hektar sawah hanya bisa di panen seperapatnya. Banyak tanaman padi yang mati sebelum waktu dipanen karena serangan hama seperti tikus, walang sangit atau lain-lain. Keadaan ini membuat petani cukup banyak kesulitan untuk dapat memenuhi kebutuhan sehari-harinya. Mereka harus memutar otak untuk dapat menemukan cara jalan keluar dari permasalahan ini. Tidak hanya yang berakibat pada petani saja, gagal panen tahun ini juga berakibat pada banyak kosongnya beras di pasar sehingga membuat hargannya menjadi naik hampir 2 kali lipat dari harga pada awalnya. Pemasalahan lain yang akan muncul ialah keringnya sumber-sumber mata air sehingga membuat setiap orang akan kerepotan untuk mendapatkan air yang bersih. Di tambah lagi dengan cuaca yang sangat panas sehingga menusuk sampai tulang. Semua permasalahan-permasalahan di atas akan timbul karena disebabkan oleh kemarau yang akan terjadi tahun ini lumayan panjang</a:t>
            </a:r>
            <a:r>
              <a:rPr lang="id-ID" sz="1400" dirty="0" smtClean="0"/>
              <a:t>.</a:t>
            </a:r>
            <a:endParaRPr lang="id-ID" sz="1400" dirty="0"/>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808" y="227421"/>
            <a:ext cx="10058400" cy="1450757"/>
          </a:xfrm>
        </p:spPr>
        <p:txBody>
          <a:bodyPr/>
          <a:lstStyle/>
          <a:p>
            <a:r>
              <a:rPr lang="id-ID" sz="4000" dirty="0" smtClean="0">
                <a:ln/>
                <a:solidFill>
                  <a:schemeClr val="accent1"/>
                </a:solidFill>
                <a:effectLst>
                  <a:outerShdw blurRad="38100" dist="25400" dir="5400000" algn="ctr" rotWithShape="0">
                    <a:srgbClr val="6E747A">
                      <a:alpha val="43000"/>
                    </a:srgbClr>
                  </a:outerShdw>
                </a:effectLst>
              </a:rPr>
              <a:t>BERDASARKAN POLA PENGEMBANGAN</a:t>
            </a:r>
          </a:p>
        </p:txBody>
      </p:sp>
      <p:sp>
        <p:nvSpPr>
          <p:cNvPr id="3" name="Content Placeholder 2"/>
          <p:cNvSpPr>
            <a:spLocks noGrp="1"/>
          </p:cNvSpPr>
          <p:nvPr>
            <p:ph idx="1"/>
          </p:nvPr>
        </p:nvSpPr>
        <p:spPr>
          <a:xfrm>
            <a:off x="1511808" y="1381252"/>
            <a:ext cx="10058400" cy="4428066"/>
          </a:xfrm>
        </p:spPr>
        <p:txBody>
          <a:bodyPr>
            <a:normAutofit fontScale="92500" lnSpcReduction="10000"/>
          </a:bodyPr>
          <a:lstStyle/>
          <a:p>
            <a:pPr algn="just"/>
            <a:r>
              <a:rPr lang="id-ID" sz="1600" b="1" dirty="0"/>
              <a:t>5. </a:t>
            </a:r>
            <a:r>
              <a:rPr lang="id-ID" sz="1600" b="1" dirty="0" smtClean="0"/>
              <a:t>Analogi</a:t>
            </a:r>
          </a:p>
          <a:p>
            <a:pPr marL="201295" lvl="1" indent="0" algn="just">
              <a:buNone/>
            </a:pPr>
            <a:r>
              <a:rPr lang="id-ID" dirty="0" smtClean="0"/>
              <a:t>	</a:t>
            </a:r>
            <a:r>
              <a:rPr lang="id-ID" sz="1400" dirty="0" smtClean="0"/>
              <a:t>Analogi adalah penalaran </a:t>
            </a:r>
            <a:r>
              <a:rPr lang="id-ID" sz="1400" dirty="0"/>
              <a:t>induktif dengan membandingkan dua hal yang banyak persamaannya</a:t>
            </a:r>
            <a:r>
              <a:rPr lang="id-ID" sz="1400" dirty="0" smtClean="0"/>
              <a:t>.</a:t>
            </a:r>
          </a:p>
          <a:p>
            <a:pPr marL="201295" lvl="1" indent="0" algn="just">
              <a:buNone/>
            </a:pPr>
            <a:r>
              <a:rPr lang="id-ID" sz="1400" dirty="0" smtClean="0"/>
              <a:t>Contoh :</a:t>
            </a:r>
          </a:p>
          <a:p>
            <a:pPr marL="201295" lvl="1" indent="0" algn="just">
              <a:buNone/>
            </a:pPr>
            <a:r>
              <a:rPr lang="id-ID" sz="1400" dirty="0" smtClean="0"/>
              <a:t>	Hidup </a:t>
            </a:r>
            <a:r>
              <a:rPr lang="id-ID" sz="1400" dirty="0"/>
              <a:t>manusia ibarat roda yang terus berputar. Kadang ada di atas dan kadang berada di bawah. Saat mereka berada di atas mereka bisa mendapatkan apapun yang mereka inginkan, tapi sebaliknya ketika mereka berada di bawah sulit sekali untuk meraih keinginan yang mereka </a:t>
            </a:r>
            <a:r>
              <a:rPr lang="id-ID" sz="1400" dirty="0" smtClean="0"/>
              <a:t>dambakan. Ada </a:t>
            </a:r>
            <a:r>
              <a:rPr lang="id-ID" sz="1400" dirty="0"/>
              <a:t>kalanya bagi mereka yang sedang berada di atas janganlah bersikap sombong dan ingatlah bahwa kesuksesab tersebut hanya bersifat sementara. Dan bagi mereka yang berada di bawah, janganlah berputus asa. Karena masih banyak cara untuk mendapatkan kesuksesan tersebut yaitu dengan berusaha dan berdoa.</a:t>
            </a:r>
            <a:endParaRPr lang="id-ID" sz="1400" dirty="0" smtClean="0"/>
          </a:p>
          <a:p>
            <a:pPr algn="just"/>
            <a:r>
              <a:rPr lang="id-ID" sz="1600" b="1" dirty="0" smtClean="0"/>
              <a:t>6. Generalisasi</a:t>
            </a:r>
          </a:p>
          <a:p>
            <a:pPr marL="201295" lvl="1" indent="0" algn="just">
              <a:buNone/>
            </a:pPr>
            <a:r>
              <a:rPr lang="id-ID" dirty="0" smtClean="0"/>
              <a:t>	</a:t>
            </a:r>
            <a:r>
              <a:rPr lang="id-ID" sz="1400" dirty="0" smtClean="0"/>
              <a:t>Generalisasi </a:t>
            </a:r>
            <a:r>
              <a:rPr lang="id-ID" sz="1400" dirty="0"/>
              <a:t>adalah penalaran induktif dengan cara menarik kesimpulan secara umum berdasarkan sejumlah data. Jumlah data atau peristiwa khusus yang dikemukakan harus cukup dan dapat mewakili</a:t>
            </a:r>
            <a:r>
              <a:rPr lang="id-ID" sz="1400" dirty="0" smtClean="0"/>
              <a:t>.</a:t>
            </a:r>
          </a:p>
          <a:p>
            <a:pPr marL="201295" lvl="1" indent="0" algn="just">
              <a:buNone/>
            </a:pPr>
            <a:r>
              <a:rPr lang="id-ID" sz="1400" dirty="0" smtClean="0"/>
              <a:t>Contoh :</a:t>
            </a:r>
          </a:p>
          <a:p>
            <a:pPr marL="201295" lvl="1" indent="0" algn="just">
              <a:buNone/>
            </a:pPr>
            <a:r>
              <a:rPr lang="id-ID" sz="1400" dirty="0"/>
              <a:t>	Berdasarkan data keuangan tahun 2009, laba yang didapatkan oleh perusahaan PT X adalah sebesar 250 juta rupiah. Dimana pada tahun sebelumnya yaitu pada tahun 2008 perusahaan mampu menghasilkan laba sebesar 500 juta </a:t>
            </a:r>
            <a:r>
              <a:rPr lang="id-ID" sz="1400" dirty="0" smtClean="0"/>
              <a:t>rupiah. Hal </a:t>
            </a:r>
            <a:r>
              <a:rPr lang="id-ID" sz="1400" dirty="0"/>
              <a:t>ini menunjukkan bahwa prusahaan mengalami penurunan dalam menghasilkan laba sebesar 250 juta rupiah atau turun sebesar 50% dari tahun sebelumnya. Laporan menjadi evaluasi perusahaan tentang kinerja perusahaan mereka. Pihak manajemen pun dituntut untuk segera mengambil kebijakan untuk mengatasi hal tersebut.</a:t>
            </a:r>
          </a:p>
        </p:txBody>
      </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3865" y="2491994"/>
            <a:ext cx="4347845" cy="1450975"/>
          </a:xfrm>
        </p:spPr>
        <p:txBody>
          <a:bodyPr/>
          <a:lstStyle/>
          <a:p>
            <a:r>
              <a:rPr lang="" altLang="en-US" dirty="0" smtClean="0">
                <a:ln/>
                <a:solidFill>
                  <a:schemeClr val="accent1"/>
                </a:solidFill>
                <a:effectLst>
                  <a:outerShdw blurRad="38100" dist="25400" dir="5400000" algn="ctr" rotWithShape="0">
                    <a:srgbClr val="6E747A">
                      <a:alpha val="43000"/>
                    </a:srgbClr>
                  </a:outerShdw>
                </a:effectLst>
              </a:rPr>
              <a:t>TERIMA KASIH</a:t>
            </a:r>
            <a:endParaRPr lang="" altLang="en-US" dirty="0">
              <a:ln/>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245" y="299720"/>
            <a:ext cx="7502525" cy="1450975"/>
          </a:xfrm>
        </p:spPr>
        <p:txBody>
          <a:bodyPr>
            <a:scene3d>
              <a:camera prst="orthographicFront"/>
              <a:lightRig rig="threePt" dir="t"/>
            </a:scene3d>
          </a:bodyPr>
          <a:lstStyle/>
          <a:p>
            <a:r>
              <a:rPr lang="id-ID" dirty="0" smtClean="0">
                <a:ln/>
                <a:solidFill>
                  <a:schemeClr val="accent1"/>
                </a:solidFill>
                <a:effectLst>
                  <a:outerShdw blurRad="38100" dist="25400" dir="5400000" algn="ctr" rotWithShape="0">
                    <a:srgbClr val="6E747A">
                      <a:alpha val="43000"/>
                    </a:srgbClr>
                  </a:outerShdw>
                </a:effectLst>
              </a:rPr>
              <a:t>PENGERTIAN PARAGRAF</a:t>
            </a:r>
          </a:p>
        </p:txBody>
      </p:sp>
      <p:sp>
        <p:nvSpPr>
          <p:cNvPr id="3" name="Content Placeholder 2"/>
          <p:cNvSpPr>
            <a:spLocks noGrp="1"/>
          </p:cNvSpPr>
          <p:nvPr>
            <p:ph idx="1"/>
          </p:nvPr>
        </p:nvSpPr>
        <p:spPr>
          <a:xfrm>
            <a:off x="1647148" y="1750695"/>
            <a:ext cx="10018713" cy="3124201"/>
          </a:xfrm>
        </p:spPr>
        <p:txBody>
          <a:bodyPr>
            <a:normAutofit fontScale="92500" lnSpcReduction="20000"/>
          </a:bodyPr>
          <a:lstStyle/>
          <a:p>
            <a:pPr marL="201295" lvl="1" indent="0" algn="just">
              <a:buNone/>
            </a:pPr>
            <a:r>
              <a:rPr lang="id-ID" sz="2000" dirty="0"/>
              <a:t>	</a:t>
            </a:r>
            <a:endParaRPr lang="id-ID" sz="2000" dirty="0" smtClean="0"/>
          </a:p>
          <a:p>
            <a:pPr marL="201295" lvl="1" indent="0" algn="just">
              <a:buNone/>
            </a:pPr>
            <a:r>
              <a:rPr lang="id-ID" sz="2000" dirty="0"/>
              <a:t>	</a:t>
            </a:r>
            <a:r>
              <a:rPr lang="id-ID" sz="2000" u="sng" dirty="0" smtClean="0"/>
              <a:t>Paragraf</a:t>
            </a:r>
            <a:r>
              <a:rPr lang="id-ID" sz="2000" b="1" dirty="0" smtClean="0"/>
              <a:t> </a:t>
            </a:r>
            <a:r>
              <a:rPr lang="id-ID" sz="2000" dirty="0"/>
              <a:t>atau alinea merupakan sekumpulan kalimat yang saling berkaitan antara kalimat yang satu dengan kalimat yang lain. Paragraf juga disebut sebagai karangan singkat, karena dalam bentuk inilah penulis menuangkan ide atau pikirannya sehingga membentuk suatu topik atau </a:t>
            </a:r>
            <a:r>
              <a:rPr lang="id-ID" sz="2000" dirty="0" smtClean="0"/>
              <a:t>tema. </a:t>
            </a:r>
          </a:p>
          <a:p>
            <a:pPr marL="201295" lvl="1" indent="0" algn="just">
              <a:buNone/>
            </a:pPr>
            <a:r>
              <a:rPr lang="id-ID" sz="2000" dirty="0" smtClean="0"/>
              <a:t>	</a:t>
            </a:r>
          </a:p>
          <a:p>
            <a:pPr marL="201295" lvl="1" indent="0" algn="just">
              <a:buNone/>
            </a:pPr>
            <a:r>
              <a:rPr lang="id-ID" sz="2000" dirty="0"/>
              <a:t>	</a:t>
            </a:r>
            <a:r>
              <a:rPr lang="id-ID" sz="2000" u="sng" dirty="0" smtClean="0"/>
              <a:t>Paragraf</a:t>
            </a:r>
            <a:r>
              <a:rPr lang="id-ID" sz="2000" dirty="0" smtClean="0"/>
              <a:t> terdiri atas 2 unsur penting dalam membentuk sebuah paragraf yaitu : kalimat </a:t>
            </a:r>
            <a:r>
              <a:rPr lang="id-ID" sz="2000" dirty="0"/>
              <a:t>utama (kalimat </a:t>
            </a:r>
            <a:r>
              <a:rPr lang="id-ID" sz="2000" dirty="0" smtClean="0"/>
              <a:t>topik) dan kalimat penjelas. </a:t>
            </a:r>
            <a:r>
              <a:rPr lang="id-ID" sz="2000" dirty="0"/>
              <a:t>Kalimat-kalimat ini terangkai menjadi satu kesatuan yang dapat membentuk suatu gagasan. Panjang pendeknya suatu paragraf dapat menjadi penentu seberapa banyak ide pokok paragraf yang dapat diungkapkan</a:t>
            </a:r>
            <a:r>
              <a:rPr lang="id-ID" sz="2000" dirty="0" smtClean="0"/>
              <a:t>.</a:t>
            </a:r>
          </a:p>
          <a:p>
            <a:pPr marL="201295" lvl="1" indent="0">
              <a:buNone/>
            </a:pPr>
            <a:endParaRPr lang="id-ID" sz="2000" dirty="0" smtClean="0"/>
          </a:p>
          <a:p>
            <a:pPr marL="201295" lvl="1" indent="0">
              <a:buNone/>
            </a:pPr>
            <a:endParaRPr lang="id-ID" sz="2000" dirty="0"/>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960" y="395188"/>
            <a:ext cx="10058400" cy="1450757"/>
          </a:xfrm>
        </p:spPr>
        <p:txBody>
          <a:bodyPr/>
          <a:lstStyle/>
          <a:p>
            <a:r>
              <a:rPr lang="id-ID" dirty="0">
                <a:ln/>
                <a:solidFill>
                  <a:schemeClr val="accent1"/>
                </a:solidFill>
                <a:effectLst>
                  <a:outerShdw blurRad="38100" dist="25400" dir="5400000" algn="ctr" rotWithShape="0">
                    <a:srgbClr val="6E747A">
                      <a:alpha val="43000"/>
                    </a:srgbClr>
                  </a:outerShdw>
                </a:effectLst>
              </a:rPr>
              <a:t>UNSUR PEMBANGUN PARAGRAF</a:t>
            </a:r>
          </a:p>
        </p:txBody>
      </p:sp>
      <p:sp>
        <p:nvSpPr>
          <p:cNvPr id="3" name="Content Placeholder 2"/>
          <p:cNvSpPr>
            <a:spLocks noGrp="1"/>
          </p:cNvSpPr>
          <p:nvPr>
            <p:ph idx="1"/>
          </p:nvPr>
        </p:nvSpPr>
        <p:spPr>
          <a:xfrm>
            <a:off x="1684727" y="1740073"/>
            <a:ext cx="10018713" cy="3124201"/>
          </a:xfrm>
        </p:spPr>
        <p:txBody>
          <a:bodyPr>
            <a:normAutofit fontScale="92500" lnSpcReduction="20000"/>
          </a:bodyPr>
          <a:lstStyle/>
          <a:p>
            <a:pPr algn="just"/>
            <a:r>
              <a:rPr lang="id-ID" dirty="0" smtClean="0"/>
              <a:t>Ada 2 unsur pembangung paragraf antara lain :</a:t>
            </a:r>
          </a:p>
          <a:p>
            <a:pPr algn="just"/>
            <a:endParaRPr lang="id-ID" dirty="0" smtClean="0"/>
          </a:p>
          <a:p>
            <a:pPr lvl="1" algn="just"/>
            <a:r>
              <a:rPr lang="id-ID" dirty="0" smtClean="0"/>
              <a:t>Kalimat Utama ( Kalimat Topik )</a:t>
            </a:r>
          </a:p>
          <a:p>
            <a:pPr marL="384175" lvl="2" indent="0" algn="just">
              <a:buNone/>
            </a:pPr>
            <a:r>
              <a:rPr lang="id-ID" sz="1800" dirty="0" smtClean="0"/>
              <a:t>	Kalimat </a:t>
            </a:r>
            <a:r>
              <a:rPr lang="id-ID" sz="1800" dirty="0"/>
              <a:t>topik adalah gagasan atau pendapat dapat dikemukakan secara lisan dan tertulis. ... Kalimat topik sering juga disebut kalimat utama, kalimat pokok, kalimat sentral dan juga kalimat tesis. Kalimat ini merupakan kalimat yang sangat penting, karena berisi ide pokok </a:t>
            </a:r>
            <a:r>
              <a:rPr lang="id-ID" sz="1800" dirty="0" smtClean="0"/>
              <a:t>paragraf.</a:t>
            </a:r>
          </a:p>
          <a:p>
            <a:pPr marL="384175" lvl="2" indent="0" algn="just">
              <a:buNone/>
            </a:pPr>
            <a:endParaRPr lang="id-ID" sz="1800" dirty="0" smtClean="0"/>
          </a:p>
          <a:p>
            <a:pPr lvl="1" algn="just"/>
            <a:r>
              <a:rPr lang="id-ID" dirty="0" smtClean="0"/>
              <a:t>Kalimat Penjelas</a:t>
            </a:r>
          </a:p>
          <a:p>
            <a:pPr marL="384175" lvl="2" indent="0" algn="just">
              <a:buNone/>
            </a:pPr>
            <a:r>
              <a:rPr lang="id-ID" sz="1800" dirty="0" smtClean="0"/>
              <a:t>	Kalimat </a:t>
            </a:r>
            <a:r>
              <a:rPr lang="id-ID" sz="1800" dirty="0"/>
              <a:t>penjelas adalah kalimat yang berisi penjabaran dari kalimat utama</a:t>
            </a:r>
            <a:r>
              <a:rPr lang="id-ID" sz="1800" dirty="0" smtClean="0"/>
              <a:t>.</a:t>
            </a: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5720" y="312420"/>
            <a:ext cx="7515860" cy="1450975"/>
          </a:xfrm>
        </p:spPr>
        <p:txBody>
          <a:bodyPr/>
          <a:lstStyle/>
          <a:p>
            <a:r>
              <a:rPr lang="id-ID" dirty="0" smtClean="0">
                <a:ln/>
                <a:solidFill>
                  <a:schemeClr val="accent1"/>
                </a:solidFill>
                <a:effectLst>
                  <a:outerShdw blurRad="38100" dist="25400" dir="5400000" algn="ctr" rotWithShape="0">
                    <a:srgbClr val="6E747A">
                      <a:alpha val="43000"/>
                    </a:srgbClr>
                  </a:outerShdw>
                </a:effectLst>
              </a:rPr>
              <a:t>KEGUNAAN PARAGRAF</a:t>
            </a:r>
          </a:p>
        </p:txBody>
      </p:sp>
      <p:sp>
        <p:nvSpPr>
          <p:cNvPr id="3" name="Content Placeholder 2"/>
          <p:cNvSpPr>
            <a:spLocks noGrp="1"/>
          </p:cNvSpPr>
          <p:nvPr>
            <p:ph idx="1"/>
          </p:nvPr>
        </p:nvSpPr>
        <p:spPr>
          <a:xfrm>
            <a:off x="1747357" y="1490597"/>
            <a:ext cx="10018713" cy="3707704"/>
          </a:xfrm>
        </p:spPr>
        <p:txBody>
          <a:bodyPr>
            <a:noAutofit/>
          </a:bodyPr>
          <a:lstStyle/>
          <a:p>
            <a:pPr marL="201295" lvl="1" indent="0" algn="just">
              <a:buNone/>
            </a:pPr>
            <a:r>
              <a:rPr lang="en-US" sz="2400" dirty="0"/>
              <a:t>	</a:t>
            </a:r>
            <a:r>
              <a:rPr lang="id-ID" sz="2000" dirty="0" smtClean="0"/>
              <a:t>Paragraf </a:t>
            </a:r>
            <a:r>
              <a:rPr lang="id-ID" sz="2000" dirty="0"/>
              <a:t>bukan berkaitan dengan segi keindahan karangan itu, tetapi pembagian per paragraf ini memiliki beberapa kegunaan, sebagai </a:t>
            </a:r>
            <a:r>
              <a:rPr lang="id-ID" sz="2000" dirty="0" smtClean="0"/>
              <a:t>berikut:</a:t>
            </a:r>
          </a:p>
          <a:p>
            <a:pPr marL="201295" lvl="1" indent="0" algn="just">
              <a:buNone/>
            </a:pPr>
            <a:endParaRPr lang="id-ID" sz="2000" dirty="0" smtClean="0"/>
          </a:p>
          <a:p>
            <a:pPr marL="749935" lvl="1" indent="-457200" algn="just">
              <a:buFont typeface="Wingdings" panose="05000000000000000000" pitchFamily="2" charset="2"/>
              <a:buChar char="§"/>
            </a:pPr>
            <a:r>
              <a:rPr lang="id-ID" sz="1600" dirty="0" smtClean="0"/>
              <a:t>Sebagai </a:t>
            </a:r>
            <a:r>
              <a:rPr lang="id-ID" sz="1600" dirty="0"/>
              <a:t>penampung fragmen ide pokok atau gagasan pokok keseluruhan </a:t>
            </a:r>
            <a:r>
              <a:rPr lang="id-ID" sz="1600" dirty="0" smtClean="0"/>
              <a:t>paragra</a:t>
            </a:r>
            <a:r>
              <a:rPr lang="" altLang="id-ID" sz="1600" dirty="0" smtClean="0"/>
              <a:t>f</a:t>
            </a:r>
            <a:endParaRPr lang="id-ID" sz="1600" dirty="0" smtClean="0"/>
          </a:p>
          <a:p>
            <a:pPr marL="749935" lvl="1" indent="-457200" algn="just">
              <a:buFont typeface="Wingdings" panose="05000000000000000000" pitchFamily="2" charset="2"/>
              <a:buChar char="§"/>
            </a:pPr>
            <a:r>
              <a:rPr lang="id-ID" sz="1600" dirty="0" smtClean="0"/>
              <a:t>Alat </a:t>
            </a:r>
            <a:r>
              <a:rPr lang="id-ID" sz="1600" dirty="0"/>
              <a:t>untuk memudahkan pernbaca memahami jalan pikiran </a:t>
            </a:r>
            <a:r>
              <a:rPr lang="id-ID" sz="1600" dirty="0" smtClean="0"/>
              <a:t>penulisnya</a:t>
            </a:r>
          </a:p>
          <a:p>
            <a:pPr marL="749935" lvl="1" indent="-457200" algn="just">
              <a:buFont typeface="Wingdings" panose="05000000000000000000" pitchFamily="2" charset="2"/>
              <a:buChar char="§"/>
            </a:pPr>
            <a:r>
              <a:rPr lang="id-ID" sz="1600" dirty="0" smtClean="0"/>
              <a:t>Penanda </a:t>
            </a:r>
            <a:r>
              <a:rPr lang="id-ID" sz="1600" dirty="0"/>
              <a:t>bahwa pikiran baru </a:t>
            </a:r>
            <a:r>
              <a:rPr lang="id-ID" sz="1600" dirty="0" smtClean="0"/>
              <a:t>dimulai,</a:t>
            </a:r>
          </a:p>
          <a:p>
            <a:pPr marL="749935" lvl="1" indent="-457200" algn="just">
              <a:buFont typeface="Wingdings" panose="05000000000000000000" pitchFamily="2" charset="2"/>
              <a:buChar char="§"/>
            </a:pPr>
            <a:r>
              <a:rPr lang="id-ID" sz="1600" dirty="0" smtClean="0"/>
              <a:t>Alat </a:t>
            </a:r>
            <a:r>
              <a:rPr lang="id-ID" sz="1600" dirty="0"/>
              <a:t>bagi pengarang untuk mengembangkan jalan pikiran secara </a:t>
            </a:r>
            <a:r>
              <a:rPr lang="id-ID" sz="1600" dirty="0" smtClean="0"/>
              <a:t>sistematis</a:t>
            </a:r>
          </a:p>
          <a:p>
            <a:pPr marL="749935" lvl="1" indent="-457200" algn="just">
              <a:buFont typeface="Wingdings" panose="05000000000000000000" pitchFamily="2" charset="2"/>
              <a:buChar char="§"/>
            </a:pPr>
            <a:r>
              <a:rPr lang="id-ID" sz="1600" dirty="0" smtClean="0"/>
              <a:t>Dalam </a:t>
            </a:r>
            <a:r>
              <a:rPr lang="id-ID" sz="1600" dirty="0"/>
              <a:t>rangka keseluruhan karangan, paragraf dapat berguna bagi pengantar, transisi, dan penutup.</a:t>
            </a: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5998" y="294762"/>
            <a:ext cx="6898005" cy="1450975"/>
          </a:xfrm>
        </p:spPr>
        <p:txBody>
          <a:bodyPr/>
          <a:lstStyle/>
          <a:p>
            <a:r>
              <a:rPr lang="id-ID" dirty="0" smtClean="0">
                <a:ln/>
                <a:solidFill>
                  <a:schemeClr val="accent1"/>
                </a:solidFill>
                <a:effectLst>
                  <a:outerShdw blurRad="38100" dist="25400" dir="5400000" algn="ctr" rotWithShape="0">
                    <a:srgbClr val="6E747A">
                      <a:alpha val="43000"/>
                    </a:srgbClr>
                  </a:outerShdw>
                </a:effectLst>
              </a:rPr>
              <a:t>STRUKTUR PARAGRAF</a:t>
            </a:r>
          </a:p>
        </p:txBody>
      </p:sp>
      <p:sp>
        <p:nvSpPr>
          <p:cNvPr id="3" name="Content Placeholder 2"/>
          <p:cNvSpPr>
            <a:spLocks noGrp="1"/>
          </p:cNvSpPr>
          <p:nvPr>
            <p:ph idx="1"/>
          </p:nvPr>
        </p:nvSpPr>
        <p:spPr>
          <a:xfrm>
            <a:off x="1722305" y="1240077"/>
            <a:ext cx="10018713" cy="3782860"/>
          </a:xfrm>
        </p:spPr>
        <p:txBody>
          <a:bodyPr>
            <a:noAutofit/>
          </a:bodyPr>
          <a:lstStyle/>
          <a:p>
            <a:pPr marL="201295" lvl="1" indent="0" algn="just">
              <a:buNone/>
            </a:pPr>
            <a:endParaRPr lang="id-ID" dirty="0"/>
          </a:p>
          <a:p>
            <a:pPr marL="201295" lvl="1" indent="0" algn="just">
              <a:buNone/>
            </a:pPr>
            <a:r>
              <a:rPr lang="id-ID" dirty="0" smtClean="0"/>
              <a:t>	Mendapatkan </a:t>
            </a:r>
            <a:r>
              <a:rPr lang="id-ID" dirty="0"/>
              <a:t>banyaknya unsur dan urutan unsur yang pembangun paragraf, struktur paragraf dapat dikelompokkan menjadi delapan kemungkinan, yaitu </a:t>
            </a:r>
            <a:r>
              <a:rPr lang="id-ID" dirty="0" smtClean="0"/>
              <a:t>:</a:t>
            </a:r>
          </a:p>
          <a:p>
            <a:pPr marL="201295" lvl="1" indent="0" algn="just">
              <a:lnSpc>
                <a:spcPct val="100000"/>
              </a:lnSpc>
              <a:buNone/>
            </a:pPr>
            <a:endParaRPr lang="id-ID" sz="1600" dirty="0" smtClean="0"/>
          </a:p>
          <a:p>
            <a:pPr lvl="1" algn="just">
              <a:buFont typeface="Wingdings" panose="05000000000000000000" pitchFamily="2" charset="2"/>
              <a:buChar char="v"/>
            </a:pPr>
            <a:r>
              <a:rPr lang="id-ID" sz="1600" dirty="0" smtClean="0"/>
              <a:t>Paragraf </a:t>
            </a:r>
            <a:r>
              <a:rPr lang="id-ID" sz="1600" dirty="0"/>
              <a:t>terdiri atas transisi kalimat, kalimat topik, kalimat pengembang, dan kalimat </a:t>
            </a:r>
            <a:r>
              <a:rPr lang="id-ID" sz="1600" dirty="0" smtClean="0"/>
              <a:t>penegas.</a:t>
            </a:r>
          </a:p>
          <a:p>
            <a:pPr lvl="1" algn="just">
              <a:buFont typeface="Wingdings" panose="05000000000000000000" pitchFamily="2" charset="2"/>
              <a:buChar char="v"/>
            </a:pPr>
            <a:r>
              <a:rPr lang="id-ID" sz="1600" dirty="0" smtClean="0"/>
              <a:t>Paragraf </a:t>
            </a:r>
            <a:r>
              <a:rPr lang="id-ID" sz="1600" dirty="0"/>
              <a:t>terdiri atas transisi berupa kata, kalimat topik, kalimat pengembang, dan kalimat </a:t>
            </a:r>
            <a:r>
              <a:rPr lang="id-ID" sz="1600" dirty="0" smtClean="0"/>
              <a:t>penegas.</a:t>
            </a:r>
          </a:p>
          <a:p>
            <a:pPr lvl="1" algn="just">
              <a:buFont typeface="Wingdings" panose="05000000000000000000" pitchFamily="2" charset="2"/>
              <a:buChar char="v"/>
            </a:pPr>
            <a:r>
              <a:rPr lang="id-ID" sz="1600" dirty="0" smtClean="0"/>
              <a:t>Paragraf </a:t>
            </a:r>
            <a:r>
              <a:rPr lang="id-ID" sz="1600" dirty="0"/>
              <a:t>terdiri atas kalimat topik, kalimat pengembang, dan kalimat </a:t>
            </a:r>
            <a:r>
              <a:rPr lang="id-ID" sz="1600" dirty="0" smtClean="0"/>
              <a:t>peneges.</a:t>
            </a:r>
          </a:p>
          <a:p>
            <a:pPr lvl="1" algn="just">
              <a:buFont typeface="Wingdings" panose="05000000000000000000" pitchFamily="2" charset="2"/>
              <a:buChar char="v"/>
            </a:pPr>
            <a:r>
              <a:rPr lang="id-ID" sz="1600" dirty="0" smtClean="0"/>
              <a:t>Paragraf </a:t>
            </a:r>
            <a:r>
              <a:rPr lang="id-ID" sz="1600" dirty="0"/>
              <a:t>terdiri atas transisi berupa kata, kalimat topik, dan kalimat </a:t>
            </a:r>
            <a:r>
              <a:rPr lang="id-ID" sz="1600" dirty="0" smtClean="0"/>
              <a:t>pengembang.</a:t>
            </a:r>
          </a:p>
          <a:p>
            <a:pPr lvl="1" algn="just">
              <a:buFont typeface="Wingdings" panose="05000000000000000000" pitchFamily="2" charset="2"/>
              <a:buChar char="v"/>
            </a:pPr>
            <a:r>
              <a:rPr lang="id-ID" sz="1600" dirty="0" smtClean="0"/>
              <a:t>Paragraf </a:t>
            </a:r>
            <a:r>
              <a:rPr lang="id-ID" sz="1600" dirty="0"/>
              <a:t>terdiri atas transisi berupa kalimat, kalimat topik, kalimat </a:t>
            </a:r>
            <a:r>
              <a:rPr lang="id-ID" sz="1600" dirty="0" smtClean="0"/>
              <a:t>pengembang.</a:t>
            </a:r>
          </a:p>
          <a:p>
            <a:pPr lvl="1" algn="just">
              <a:buFont typeface="Wingdings" panose="05000000000000000000" pitchFamily="2" charset="2"/>
              <a:buChar char="v"/>
            </a:pPr>
            <a:r>
              <a:rPr lang="id-ID" sz="1600" dirty="0" smtClean="0"/>
              <a:t>Paragraf </a:t>
            </a:r>
            <a:r>
              <a:rPr lang="id-ID" sz="1600" dirty="0"/>
              <a:t>terdiri atas kalimat topik dan katimat </a:t>
            </a:r>
            <a:r>
              <a:rPr lang="id-ID" sz="1600" dirty="0" smtClean="0"/>
              <a:t>pengembang.</a:t>
            </a:r>
          </a:p>
          <a:p>
            <a:pPr lvl="1" algn="just">
              <a:buFont typeface="Wingdings" panose="05000000000000000000" pitchFamily="2" charset="2"/>
              <a:buChar char="v"/>
            </a:pPr>
            <a:r>
              <a:rPr lang="id-ID" sz="1600" dirty="0" smtClean="0"/>
              <a:t>Paragraf </a:t>
            </a:r>
            <a:r>
              <a:rPr lang="id-ID" sz="1600" dirty="0"/>
              <a:t>terdiri atas kalimat pengembang dan katimat topik.</a:t>
            </a:r>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875" y="655955"/>
            <a:ext cx="10058400" cy="1189990"/>
          </a:xfrm>
        </p:spPr>
        <p:txBody>
          <a:bodyPr/>
          <a:lstStyle/>
          <a:p>
            <a:r>
              <a:rPr lang="id-ID" sz="4400" dirty="0" smtClean="0">
                <a:ln/>
                <a:solidFill>
                  <a:schemeClr val="accent1"/>
                </a:solidFill>
                <a:effectLst>
                  <a:outerShdw blurRad="38100" dist="25400" dir="5400000" algn="ctr" rotWithShape="0">
                    <a:srgbClr val="6E747A">
                      <a:alpha val="43000"/>
                    </a:srgbClr>
                  </a:outerShdw>
                </a:effectLst>
              </a:rPr>
              <a:t>SYARAT PEMBENTUKAN PARAGRAF</a:t>
            </a:r>
          </a:p>
        </p:txBody>
      </p:sp>
      <p:sp>
        <p:nvSpPr>
          <p:cNvPr id="3" name="Content Placeholder 2"/>
          <p:cNvSpPr>
            <a:spLocks noGrp="1"/>
          </p:cNvSpPr>
          <p:nvPr>
            <p:ph idx="1"/>
          </p:nvPr>
        </p:nvSpPr>
        <p:spPr>
          <a:xfrm>
            <a:off x="1452562" y="2416478"/>
            <a:ext cx="10018713" cy="3124201"/>
          </a:xfrm>
        </p:spPr>
        <p:txBody>
          <a:bodyPr>
            <a:noAutofit/>
          </a:bodyPr>
          <a:lstStyle/>
          <a:p>
            <a:pPr algn="just"/>
            <a:r>
              <a:rPr lang="id-ID" dirty="0" smtClean="0"/>
              <a:t>Ada 5 syarat dalam membentuk sebuah paragraf antara lain :</a:t>
            </a:r>
          </a:p>
          <a:p>
            <a:pPr algn="just"/>
            <a:endParaRPr lang="id-ID" sz="2400" dirty="0" smtClean="0"/>
          </a:p>
          <a:p>
            <a:pPr lvl="1" algn="just">
              <a:buFont typeface="Wingdings" panose="05000000000000000000" pitchFamily="2" charset="2"/>
              <a:buChar char="Ø"/>
            </a:pPr>
            <a:r>
              <a:rPr lang="id-ID" sz="1600" dirty="0" smtClean="0"/>
              <a:t>Kesatuan Kesatuan </a:t>
            </a:r>
            <a:r>
              <a:rPr lang="id-ID" sz="1600" dirty="0"/>
              <a:t>paragraf ialah semua kalimat yang membangun paragraf secara bersama-sama menyatakan suatu hal atau suatu tema tertenru. Kesatuan di sini tidak boleh diartikan bahwa paragraf itu memuat satu hal </a:t>
            </a:r>
            <a:r>
              <a:rPr lang="id-ID" sz="1600" dirty="0" smtClean="0"/>
              <a:t>saja.</a:t>
            </a:r>
          </a:p>
          <a:p>
            <a:pPr lvl="1" algn="just">
              <a:buFont typeface="Wingdings" panose="05000000000000000000" pitchFamily="2" charset="2"/>
              <a:buChar char="Ø"/>
            </a:pPr>
            <a:r>
              <a:rPr lang="id-ID" sz="1600" dirty="0" smtClean="0"/>
              <a:t>Kepaduan Kepaduan </a:t>
            </a:r>
            <a:r>
              <a:rPr lang="id-ID" sz="1600" dirty="0"/>
              <a:t>(koherensi) adalah kekompakan hubungan antara suatu kalimat dan kalimat yang lain yang membentuk suatu paragraf kepaduan yang baik tetapi apabila hubungan timbal balik antar kalimat yang membangun paragraf itu baik, wajar, dan mudah dipahami. Kepaduan sebuah paragraf dibangun dengan memperhatikan beberapa hal, seperti pengulangan kata kunci, penggunaan kata ganti, penggunaan transisi, dan kesejajaran(paralelisme</a:t>
            </a:r>
            <a:r>
              <a:rPr lang="id-ID" sz="1600" dirty="0" smtClean="0"/>
              <a:t>).</a:t>
            </a:r>
          </a:p>
          <a:p>
            <a:pPr lvl="1" algn="just">
              <a:buFont typeface="Wingdings" panose="05000000000000000000" pitchFamily="2" charset="2"/>
              <a:buChar char="Ø"/>
            </a:pPr>
            <a:r>
              <a:rPr lang="id-ID" sz="1600" dirty="0" smtClean="0"/>
              <a:t>Kelengkapan Ialah </a:t>
            </a:r>
            <a:r>
              <a:rPr lang="id-ID" sz="1600" dirty="0"/>
              <a:t>suatu paragraf yang berisi kalimat-kalimat penjelas yang cukup untuk menunjang kalimat topik. Paragraf yang hanya ada satu kalimat topik dikatakan paragraf yang kurang lengkap. Apabila yang dikembangkan itu hanya diperlukan dengan pengulangan-pengulangan adalah paragraf yang tidak lengkap</a:t>
            </a:r>
            <a:r>
              <a:rPr lang="id-ID" sz="1600" dirty="0" smtClean="0"/>
              <a:t>.</a:t>
            </a:r>
            <a:endParaRPr lang="id-ID" sz="1600" dirty="0"/>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235" y="395188"/>
            <a:ext cx="10058400" cy="1450757"/>
          </a:xfrm>
        </p:spPr>
        <p:txBody>
          <a:bodyPr/>
          <a:lstStyle/>
          <a:p>
            <a:r>
              <a:rPr lang="id-ID" sz="4400" dirty="0" smtClean="0">
                <a:ln/>
                <a:solidFill>
                  <a:schemeClr val="accent1"/>
                </a:solidFill>
                <a:effectLst>
                  <a:outerShdw blurRad="38100" dist="25400" dir="5400000" algn="ctr" rotWithShape="0">
                    <a:srgbClr val="6E747A">
                      <a:alpha val="43000"/>
                    </a:srgbClr>
                  </a:outerShdw>
                </a:effectLst>
              </a:rPr>
              <a:t>SYARAT PEMBENTUKAN PARAGRAF</a:t>
            </a:r>
          </a:p>
        </p:txBody>
      </p:sp>
      <p:sp>
        <p:nvSpPr>
          <p:cNvPr id="3" name="Content Placeholder 2"/>
          <p:cNvSpPr>
            <a:spLocks noGrp="1"/>
          </p:cNvSpPr>
          <p:nvPr>
            <p:ph idx="1"/>
          </p:nvPr>
        </p:nvSpPr>
        <p:spPr>
          <a:xfrm>
            <a:off x="1411922" y="1996439"/>
            <a:ext cx="10018713" cy="3124201"/>
          </a:xfrm>
        </p:spPr>
        <p:txBody>
          <a:bodyPr>
            <a:noAutofit/>
          </a:bodyPr>
          <a:lstStyle/>
          <a:p>
            <a:pPr lvl="1" algn="just">
              <a:buFont typeface="Wingdings" panose="05000000000000000000" pitchFamily="2" charset="2"/>
              <a:buChar char="Ø"/>
            </a:pPr>
            <a:endParaRPr lang="id-ID" sz="1600" dirty="0" smtClean="0"/>
          </a:p>
          <a:p>
            <a:pPr lvl="1" algn="just">
              <a:buFont typeface="Wingdings" panose="05000000000000000000" pitchFamily="2" charset="2"/>
              <a:buChar char="Ø"/>
            </a:pPr>
            <a:r>
              <a:rPr lang="id-ID" sz="1600" dirty="0" smtClean="0"/>
              <a:t>Panjang </a:t>
            </a:r>
            <a:r>
              <a:rPr lang="id-ID" sz="1600" dirty="0"/>
              <a:t>Paragraf Panjang paragraf dalam sebagai tulisan tidak sama, bergantung pada beberapa jauh/dalamnya suatu Bahasa dan tingkat pembaca yang menjadi </a:t>
            </a:r>
            <a:r>
              <a:rPr lang="id-ID" sz="1600" dirty="0" smtClean="0"/>
              <a:t>sasaran. Memperhitungkan, </a:t>
            </a:r>
            <a:r>
              <a:rPr lang="id-ID" sz="1600" dirty="0"/>
              <a:t>4 hal </a:t>
            </a:r>
            <a:r>
              <a:rPr lang="id-ID" sz="1600" dirty="0" smtClean="0"/>
              <a:t>:</a:t>
            </a:r>
          </a:p>
          <a:p>
            <a:pPr lvl="2" algn="just">
              <a:buFont typeface="Wingdings" panose="05000000000000000000" pitchFamily="2" charset="2"/>
              <a:buChar char="q"/>
            </a:pPr>
            <a:r>
              <a:rPr lang="id-ID" dirty="0"/>
              <a:t>Penyusunan kalimat </a:t>
            </a:r>
            <a:r>
              <a:rPr lang="id-ID" dirty="0" smtClean="0"/>
              <a:t>topik,</a:t>
            </a:r>
          </a:p>
          <a:p>
            <a:pPr lvl="2" algn="just">
              <a:buFont typeface="Wingdings" panose="05000000000000000000" pitchFamily="2" charset="2"/>
              <a:buChar char="q"/>
            </a:pPr>
            <a:r>
              <a:rPr lang="id-ID" dirty="0" smtClean="0"/>
              <a:t>Penonjolan </a:t>
            </a:r>
            <a:r>
              <a:rPr lang="id-ID" dirty="0"/>
              <a:t>kalimat topik dalam paragraf,</a:t>
            </a:r>
          </a:p>
          <a:p>
            <a:pPr lvl="2" algn="just">
              <a:buFont typeface="Wingdings" panose="05000000000000000000" pitchFamily="2" charset="2"/>
              <a:buChar char="q"/>
            </a:pPr>
            <a:r>
              <a:rPr lang="id-ID" dirty="0"/>
              <a:t>Pengembangan detail-detail penjelas yang tepat, dan</a:t>
            </a:r>
          </a:p>
          <a:p>
            <a:pPr lvl="2" algn="just">
              <a:buFont typeface="Wingdings" panose="05000000000000000000" pitchFamily="2" charset="2"/>
              <a:buChar char="q"/>
            </a:pPr>
            <a:r>
              <a:rPr lang="id-ID" dirty="0"/>
              <a:t>Penggunaan kata-kata transisi, frase, dan alat-alat lain di dalam paragraf. </a:t>
            </a:r>
          </a:p>
          <a:p>
            <a:pPr marL="201295" lvl="1" indent="0" algn="just">
              <a:buNone/>
            </a:pPr>
            <a:endParaRPr lang="id-ID" sz="1600" dirty="0" smtClean="0"/>
          </a:p>
          <a:p>
            <a:pPr lvl="1" algn="just">
              <a:buFont typeface="Wingdings" panose="05000000000000000000" pitchFamily="2" charset="2"/>
              <a:buChar char="Ø"/>
            </a:pPr>
            <a:r>
              <a:rPr lang="id-ID" sz="1600" dirty="0" smtClean="0"/>
              <a:t>Pola </a:t>
            </a:r>
            <a:r>
              <a:rPr lang="id-ID" sz="1600" dirty="0"/>
              <a:t>Sususnan Paragraf Rangkaian pernyataan dalam paragraf harus disusun menurut pola yang taat asas, pernyataan yang satu disusun oleh pernyatanyang lain dengan wajar dan bersetalian secara logis. Dengan cara itu pembaca diajak oleh penulis untuk memahami paragraf sebagai satu kesatuan gagasan yang bulat. Pola susunannya bermacam-macam, dan yang sering diterapkan dalam tulisan ilmiah. antara lain </a:t>
            </a:r>
            <a:r>
              <a:rPr lang="id-ID" sz="1600" dirty="0" smtClean="0"/>
              <a:t>: pola </a:t>
            </a:r>
            <a:r>
              <a:rPr lang="id-ID" sz="1600" dirty="0"/>
              <a:t>runtunan </a:t>
            </a:r>
            <a:r>
              <a:rPr lang="id-ID" sz="1600" dirty="0" smtClean="0"/>
              <a:t>waktu, pola </a:t>
            </a:r>
            <a:r>
              <a:rPr lang="id-ID" sz="1600" dirty="0"/>
              <a:t>uraian sebab </a:t>
            </a:r>
            <a:r>
              <a:rPr lang="id-ID" sz="1600" dirty="0" smtClean="0"/>
              <a:t>akibat, pola </a:t>
            </a:r>
            <a:r>
              <a:rPr lang="id-ID" sz="1600" dirty="0"/>
              <a:t>perbandingan dan </a:t>
            </a:r>
            <a:r>
              <a:rPr lang="id-ID" sz="1600" dirty="0" smtClean="0"/>
              <a:t>pertentangan, pola analogi, pola </a:t>
            </a:r>
            <a:r>
              <a:rPr lang="id-ID" sz="1600" dirty="0"/>
              <a:t>daftar, </a:t>
            </a:r>
            <a:r>
              <a:rPr lang="id-ID" sz="1600" dirty="0" smtClean="0"/>
              <a:t>dan pola </a:t>
            </a:r>
            <a:r>
              <a:rPr lang="id-ID" sz="1600" dirty="0"/>
              <a:t>lain.</a:t>
            </a:r>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680" y="287020"/>
            <a:ext cx="9303385" cy="1450975"/>
          </a:xfrm>
        </p:spPr>
        <p:txBody>
          <a:bodyPr>
            <a:scene3d>
              <a:camera prst="orthographicFront"/>
              <a:lightRig rig="threePt" dir="t"/>
            </a:scene3d>
          </a:bodyPr>
          <a:lstStyle/>
          <a:p>
            <a:r>
              <a:rPr lang="id-ID" sz="4000" dirty="0" smtClean="0">
                <a:ln/>
                <a:solidFill>
                  <a:schemeClr val="accent1"/>
                </a:solidFill>
                <a:effectLst>
                  <a:outerShdw blurRad="38100" dist="25400" dir="5400000" algn="ctr" rotWithShape="0">
                    <a:srgbClr val="6E747A">
                      <a:alpha val="43000"/>
                    </a:srgbClr>
                  </a:outerShdw>
                </a:effectLst>
              </a:rPr>
              <a:t>TEKNIK PENGEMBANGAN PARAGRAF</a:t>
            </a:r>
          </a:p>
        </p:txBody>
      </p:sp>
      <p:sp>
        <p:nvSpPr>
          <p:cNvPr id="3" name="Content Placeholder 2"/>
          <p:cNvSpPr>
            <a:spLocks noGrp="1"/>
          </p:cNvSpPr>
          <p:nvPr>
            <p:ph idx="1"/>
          </p:nvPr>
        </p:nvSpPr>
        <p:spPr>
          <a:xfrm>
            <a:off x="1630680" y="1737995"/>
            <a:ext cx="10018713" cy="3124201"/>
          </a:xfrm>
        </p:spPr>
        <p:txBody>
          <a:bodyPr>
            <a:normAutofit fontScale="92500" lnSpcReduction="20000"/>
          </a:bodyPr>
          <a:lstStyle/>
          <a:p>
            <a:pPr algn="just"/>
            <a:r>
              <a:rPr lang="id-ID" dirty="0" smtClean="0"/>
              <a:t>Ada 3 teknik dalam mengembangkan sebuah paragraf antara lain :</a:t>
            </a:r>
          </a:p>
          <a:p>
            <a:pPr lvl="1" algn="just"/>
            <a:r>
              <a:rPr lang="id-ID" sz="1600" dirty="0" smtClean="0"/>
              <a:t>Secara alami</a:t>
            </a:r>
          </a:p>
          <a:p>
            <a:pPr marL="201295" lvl="1" indent="0" algn="just">
              <a:buNone/>
            </a:pPr>
            <a:r>
              <a:rPr lang="id-ID" sz="1600" dirty="0"/>
              <a:t>	</a:t>
            </a:r>
            <a:r>
              <a:rPr lang="id-ID" sz="1600" dirty="0" smtClean="0"/>
              <a:t>Pengembangan </a:t>
            </a:r>
            <a:r>
              <a:rPr lang="id-ID" sz="1600" dirty="0"/>
              <a:t>paragraf secara alami berdasarkan urutan ruang dan waktu. Urutan ruang merupakan urutan yang akan membawa pembaca dari satu titik ke titik berikutnya dalam suatu ruang. Urutan waktu adalah urutan yang menggambarkan urutan tedadinya peristiwa, perbuatan, atau tindakan.</a:t>
            </a:r>
          </a:p>
          <a:p>
            <a:pPr lvl="1" algn="just"/>
            <a:r>
              <a:rPr lang="id-ID" sz="1600" dirty="0" smtClean="0"/>
              <a:t>Klimaks </a:t>
            </a:r>
            <a:r>
              <a:rPr lang="id-ID" sz="1600" dirty="0"/>
              <a:t>dan </a:t>
            </a:r>
            <a:r>
              <a:rPr lang="id-ID" sz="1600" dirty="0" smtClean="0"/>
              <a:t>Antiklimaks</a:t>
            </a:r>
          </a:p>
          <a:p>
            <a:pPr marL="201295" lvl="1" indent="0" algn="just">
              <a:buNone/>
            </a:pPr>
            <a:r>
              <a:rPr lang="id-ID" sz="1600" dirty="0"/>
              <a:t>	</a:t>
            </a:r>
            <a:r>
              <a:rPr lang="id-ID" sz="1600" dirty="0" smtClean="0"/>
              <a:t>Pengembangan </a:t>
            </a:r>
            <a:r>
              <a:rPr lang="id-ID" sz="1600" dirty="0"/>
              <a:t>paragraf teknik ini berdasarkan posisi tertentu dalam suatu rangkaian berupa posisi yang tertinggi atau paling menojol. Jika posisi yang tertinggi itu diletakkan pads bagian akhir disebut klimaks. Sebaliknya, jika penulis mengawali rangkaian dengan posisi paling menonjol kemudian makin lama makin tidak menonjol disebut antiklimaks.</a:t>
            </a:r>
          </a:p>
          <a:p>
            <a:pPr lvl="1" algn="just"/>
            <a:r>
              <a:rPr lang="id-ID" sz="1600" dirty="0" smtClean="0"/>
              <a:t>Umum </a:t>
            </a:r>
            <a:r>
              <a:rPr lang="id-ID" sz="1600" dirty="0"/>
              <a:t>Khusus dan Khusus </a:t>
            </a:r>
            <a:r>
              <a:rPr lang="id-ID" sz="1600" dirty="0" smtClean="0"/>
              <a:t>Umum</a:t>
            </a:r>
          </a:p>
          <a:p>
            <a:pPr marL="201295" lvl="1" indent="0" algn="just">
              <a:buNone/>
            </a:pPr>
            <a:r>
              <a:rPr lang="id-ID" sz="1600" dirty="0"/>
              <a:t>	</a:t>
            </a:r>
            <a:r>
              <a:rPr lang="id-ID" sz="1600" dirty="0" smtClean="0"/>
              <a:t>Dalam </a:t>
            </a:r>
            <a:r>
              <a:rPr lang="id-ID" sz="1600" dirty="0"/>
              <a:t>bentuk Umum ke Khuss utama diletakkan di awal paragraf, disebut paragraf deduktif. Dalam bentuk khusus-umum, gagasan utama diletakkan di akhir paragraf, disebut paragraf induktif.</a:t>
            </a:r>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465" y="677545"/>
            <a:ext cx="9069070" cy="1080770"/>
          </a:xfrm>
        </p:spPr>
        <p:txBody>
          <a:bodyPr/>
          <a:lstStyle/>
          <a:p>
            <a:r>
              <a:rPr lang="id-ID" dirty="0" smtClean="0">
                <a:ln/>
                <a:solidFill>
                  <a:schemeClr val="accent1"/>
                </a:solidFill>
                <a:effectLst>
                  <a:outerShdw blurRad="38100" dist="25400" dir="5400000" algn="ctr" rotWithShape="0">
                    <a:srgbClr val="6E747A">
                      <a:alpha val="43000"/>
                    </a:srgbClr>
                  </a:outerShdw>
                </a:effectLst>
              </a:rPr>
              <a:t>MACAM- MACAM PARAGRAF</a:t>
            </a:r>
          </a:p>
        </p:txBody>
      </p:sp>
      <p:sp>
        <p:nvSpPr>
          <p:cNvPr id="3" name="Content Placeholder 2"/>
          <p:cNvSpPr>
            <a:spLocks noGrp="1"/>
          </p:cNvSpPr>
          <p:nvPr>
            <p:ph idx="1"/>
          </p:nvPr>
        </p:nvSpPr>
        <p:spPr>
          <a:xfrm>
            <a:off x="858139" y="2502027"/>
            <a:ext cx="6303264" cy="3313557"/>
          </a:xfrm>
        </p:spPr>
        <p:txBody>
          <a:bodyPr numCol="2">
            <a:noAutofit/>
          </a:bodyPr>
          <a:lstStyle/>
          <a:p>
            <a:pPr lvl="1"/>
            <a:r>
              <a:rPr lang="id-ID" sz="1600" dirty="0" smtClean="0"/>
              <a:t>Berdasarkan </a:t>
            </a:r>
            <a:r>
              <a:rPr lang="id-ID" sz="1600" dirty="0"/>
              <a:t>Letak Kalimat Utama </a:t>
            </a:r>
            <a:r>
              <a:rPr lang="id-ID" sz="1600" dirty="0" smtClean="0"/>
              <a:t>:</a:t>
            </a:r>
            <a:r>
              <a:rPr lang="" altLang="id-ID" sz="1600" dirty="0" smtClean="0"/>
              <a:t>			</a:t>
            </a:r>
            <a:endParaRPr lang="id-ID" sz="1600" dirty="0" smtClean="0"/>
          </a:p>
          <a:p>
            <a:pPr lvl="2">
              <a:buFont typeface="Wingdings" panose="05000000000000000000" pitchFamily="2" charset="2"/>
              <a:buChar char="§"/>
            </a:pPr>
            <a:r>
              <a:rPr lang="id-ID" dirty="0" smtClean="0"/>
              <a:t>Paragraf </a:t>
            </a:r>
            <a:r>
              <a:rPr lang="id-ID" dirty="0"/>
              <a:t>Deduktif</a:t>
            </a:r>
          </a:p>
          <a:p>
            <a:pPr lvl="2">
              <a:buFont typeface="Wingdings" panose="05000000000000000000" pitchFamily="2" charset="2"/>
              <a:buChar char="§"/>
            </a:pPr>
            <a:r>
              <a:rPr lang="id-ID" dirty="0"/>
              <a:t>Paragraf Induktif</a:t>
            </a:r>
          </a:p>
          <a:p>
            <a:pPr lvl="2">
              <a:buFont typeface="Wingdings" panose="05000000000000000000" pitchFamily="2" charset="2"/>
              <a:buChar char="§"/>
            </a:pPr>
            <a:r>
              <a:rPr lang="id-ID" dirty="0"/>
              <a:t>Paragraf Campuran</a:t>
            </a:r>
          </a:p>
          <a:p>
            <a:pPr marL="384175" lvl="2" indent="0">
              <a:buFont typeface="Wingdings" panose="05000000000000000000" pitchFamily="2" charset="2"/>
              <a:buNone/>
            </a:pPr>
            <a:endParaRPr lang="en-US" dirty="0" smtClean="0"/>
          </a:p>
          <a:p>
            <a:pPr marL="384175" lvl="2" indent="0">
              <a:buFont typeface="Wingdings" panose="05000000000000000000" pitchFamily="2" charset="2"/>
              <a:buNone/>
            </a:pPr>
            <a:endParaRPr lang="en-US" dirty="0"/>
          </a:p>
          <a:p>
            <a:pPr marL="384175" lvl="2" indent="0">
              <a:buFont typeface="Wingdings" panose="05000000000000000000" pitchFamily="2" charset="2"/>
              <a:buNone/>
            </a:pPr>
            <a:endParaRPr lang="en-US" dirty="0" smtClean="0"/>
          </a:p>
          <a:p>
            <a:pPr marL="384175" lvl="2" indent="0">
              <a:buFont typeface="Wingdings" panose="05000000000000000000" pitchFamily="2" charset="2"/>
              <a:buNone/>
            </a:pPr>
            <a:endParaRPr lang="en-US" dirty="0"/>
          </a:p>
          <a:p>
            <a:pPr marL="384175" lvl="2" indent="0">
              <a:buFont typeface="Wingdings" panose="05000000000000000000" pitchFamily="2" charset="2"/>
              <a:buNone/>
            </a:pPr>
            <a:endParaRPr lang="en-US" dirty="0" smtClean="0"/>
          </a:p>
          <a:p>
            <a:pPr marL="384175" lvl="2" indent="0">
              <a:buFont typeface="Wingdings" panose="05000000000000000000" pitchFamily="2" charset="2"/>
              <a:buNone/>
            </a:pPr>
            <a:endParaRPr lang="id-ID" dirty="0"/>
          </a:p>
          <a:p>
            <a:pPr lvl="1"/>
            <a:r>
              <a:rPr lang="id-ID" sz="1600" dirty="0" smtClean="0"/>
              <a:t>Berdasarkan Tujuannya</a:t>
            </a:r>
          </a:p>
          <a:p>
            <a:pPr lvl="2">
              <a:buFont typeface="Wingdings" panose="05000000000000000000" pitchFamily="2" charset="2"/>
              <a:buChar char="§"/>
            </a:pPr>
            <a:r>
              <a:rPr lang="id-ID" dirty="0"/>
              <a:t>Paragraf Narasi</a:t>
            </a:r>
          </a:p>
          <a:p>
            <a:pPr lvl="2">
              <a:buFont typeface="Wingdings" panose="05000000000000000000" pitchFamily="2" charset="2"/>
              <a:buChar char="§"/>
            </a:pPr>
            <a:r>
              <a:rPr lang="id-ID" dirty="0"/>
              <a:t>Paragraf Eksposisi</a:t>
            </a:r>
          </a:p>
          <a:p>
            <a:pPr lvl="2">
              <a:buFont typeface="Wingdings" panose="05000000000000000000" pitchFamily="2" charset="2"/>
              <a:buChar char="§"/>
            </a:pPr>
            <a:r>
              <a:rPr lang="id-ID" dirty="0"/>
              <a:t>Paragraf Argumentasi</a:t>
            </a:r>
          </a:p>
          <a:p>
            <a:pPr lvl="2">
              <a:buFont typeface="Wingdings" panose="05000000000000000000" pitchFamily="2" charset="2"/>
              <a:buChar char="§"/>
            </a:pPr>
            <a:r>
              <a:rPr lang="id-ID" dirty="0"/>
              <a:t>Paragraf Persuasi</a:t>
            </a:r>
          </a:p>
          <a:p>
            <a:pPr lvl="2">
              <a:buFont typeface="Wingdings" panose="05000000000000000000" pitchFamily="2" charset="2"/>
              <a:buChar char="§"/>
            </a:pPr>
            <a:r>
              <a:rPr lang="id-ID" dirty="0"/>
              <a:t>Paragraf Deskripsi</a:t>
            </a:r>
          </a:p>
          <a:p>
            <a:pPr marL="384175" lvl="2" indent="0">
              <a:buFont typeface="Wingdings" panose="05000000000000000000" pitchFamily="2" charset="2"/>
              <a:buNone/>
            </a:pPr>
            <a:endParaRPr lang="id-ID" sz="1400" dirty="0">
              <a:sym typeface="+mn-ea"/>
            </a:endParaRPr>
          </a:p>
          <a:p>
            <a:pPr marL="384175" lvl="2" indent="0">
              <a:buFont typeface="Wingdings" panose="05000000000000000000" pitchFamily="2" charset="2"/>
              <a:buNone/>
            </a:pPr>
            <a:endParaRPr lang="id-ID" dirty="0" smtClean="0"/>
          </a:p>
          <a:p>
            <a:pPr marL="201295" lvl="1" indent="0">
              <a:buNone/>
            </a:pPr>
            <a:endParaRPr lang="id-ID" sz="1600" dirty="0" smtClean="0"/>
          </a:p>
          <a:p>
            <a:pPr marL="201295" lvl="1" indent="0">
              <a:buNone/>
            </a:pPr>
            <a:r>
              <a:rPr lang="id-ID" sz="1600" dirty="0" smtClean="0"/>
              <a:t>	</a:t>
            </a:r>
            <a:endParaRPr lang="id-ID" sz="1600" dirty="0"/>
          </a:p>
        </p:txBody>
      </p:sp>
      <p:sp>
        <p:nvSpPr>
          <p:cNvPr id="8" name="Content Placeholder 2"/>
          <p:cNvSpPr>
            <a:spLocks noGrp="1"/>
          </p:cNvSpPr>
          <p:nvPr/>
        </p:nvSpPr>
        <p:spPr>
          <a:xfrm>
            <a:off x="7566153" y="1663444"/>
            <a:ext cx="4798948" cy="4215766"/>
          </a:xfrm>
          <a:prstGeom prst="rect">
            <a:avLst/>
          </a:prstGeom>
        </p:spPr>
        <p:txBody>
          <a:bodyPr vert="horz" lIns="0" tIns="45720" rIns="0" bIns="45720" numCol="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201295" lvl="1" indent="0">
              <a:buNone/>
            </a:pPr>
            <a:endParaRPr lang="id-ID" dirty="0"/>
          </a:p>
          <a:p>
            <a:pPr lvl="1" algn="l">
              <a:buFont typeface="Arial" panose="020B0604020202020204" pitchFamily="34" charset="0"/>
              <a:buChar char="•"/>
            </a:pPr>
            <a:r>
              <a:rPr lang="id-ID" dirty="0" smtClean="0">
                <a:sym typeface="+mn-ea"/>
              </a:rPr>
              <a:t>Berdasarkan </a:t>
            </a:r>
            <a:r>
              <a:rPr lang="id-ID" dirty="0">
                <a:sym typeface="+mn-ea"/>
              </a:rPr>
              <a:t>Pola Pengembangannya </a:t>
            </a:r>
            <a:r>
              <a:rPr lang="id-ID" dirty="0" smtClean="0">
                <a:sym typeface="+mn-ea"/>
              </a:rPr>
              <a:t>:</a:t>
            </a:r>
          </a:p>
          <a:p>
            <a:pPr lvl="1" algn="l"/>
            <a:endParaRPr lang="id-ID" dirty="0" smtClean="0"/>
          </a:p>
          <a:p>
            <a:pPr lvl="2" algn="l">
              <a:buFont typeface="Wingdings" panose="05000000000000000000" pitchFamily="2" charset="2"/>
              <a:buChar char="§"/>
            </a:pPr>
            <a:r>
              <a:rPr lang="id-ID" sz="1800" dirty="0" smtClean="0">
                <a:sym typeface="+mn-ea"/>
              </a:rPr>
              <a:t>Umum- Khusus</a:t>
            </a:r>
            <a:endParaRPr lang="id-ID" sz="1800" dirty="0" smtClean="0"/>
          </a:p>
          <a:p>
            <a:pPr lvl="2" algn="l">
              <a:buFont typeface="Wingdings" panose="05000000000000000000" pitchFamily="2" charset="2"/>
              <a:buChar char="§"/>
            </a:pPr>
            <a:r>
              <a:rPr lang="id-ID" sz="1800" dirty="0" smtClean="0">
                <a:sym typeface="+mn-ea"/>
              </a:rPr>
              <a:t>Khusus-Umum</a:t>
            </a:r>
            <a:endParaRPr lang="id-ID" sz="1800" dirty="0" smtClean="0"/>
          </a:p>
          <a:p>
            <a:pPr lvl="2" algn="l">
              <a:buFont typeface="Wingdings" panose="05000000000000000000" pitchFamily="2" charset="2"/>
              <a:buChar char="§"/>
            </a:pPr>
            <a:r>
              <a:rPr lang="id-ID" sz="1800" dirty="0" smtClean="0">
                <a:sym typeface="+mn-ea"/>
              </a:rPr>
              <a:t>Sebab-Akibat</a:t>
            </a:r>
            <a:endParaRPr lang="id-ID" sz="1800" dirty="0" smtClean="0"/>
          </a:p>
          <a:p>
            <a:pPr lvl="2" algn="l">
              <a:buFont typeface="Wingdings" panose="05000000000000000000" pitchFamily="2" charset="2"/>
              <a:buChar char="§"/>
            </a:pPr>
            <a:r>
              <a:rPr lang="id-ID" sz="1800" dirty="0" smtClean="0">
                <a:sym typeface="+mn-ea"/>
              </a:rPr>
              <a:t>Akibat-Sebab</a:t>
            </a:r>
            <a:endParaRPr lang="id-ID" sz="1800" dirty="0" smtClean="0"/>
          </a:p>
          <a:p>
            <a:pPr lvl="2" algn="l">
              <a:buFont typeface="Wingdings" panose="05000000000000000000" pitchFamily="2" charset="2"/>
              <a:buChar char="§"/>
            </a:pPr>
            <a:r>
              <a:rPr lang="id-ID" sz="1800" dirty="0" smtClean="0">
                <a:sym typeface="+mn-ea"/>
              </a:rPr>
              <a:t>Analogi</a:t>
            </a:r>
            <a:endParaRPr lang="id-ID" sz="1800" dirty="0" smtClean="0"/>
          </a:p>
          <a:p>
            <a:pPr lvl="2" algn="l">
              <a:buFont typeface="Wingdings" panose="05000000000000000000" pitchFamily="2" charset="2"/>
              <a:buChar char="§"/>
            </a:pPr>
            <a:r>
              <a:rPr lang="id-ID" sz="1800" dirty="0">
                <a:sym typeface="+mn-ea"/>
              </a:rPr>
              <a:t>Generalisasi</a:t>
            </a:r>
            <a:endParaRPr lang="en-US" sz="1800" dirty="0"/>
          </a:p>
          <a:p>
            <a:pPr lvl="1"/>
            <a:endParaRPr lang="id-ID" dirty="0"/>
          </a:p>
          <a:p>
            <a:pPr marL="384175" lvl="2" indent="0">
              <a:buFont typeface="Wingdings" panose="05000000000000000000" pitchFamily="2" charset="2"/>
              <a:buNone/>
            </a:pPr>
            <a:endParaRPr lang="id-ID" sz="1800" dirty="0">
              <a:sym typeface="+mn-ea"/>
            </a:endParaRPr>
          </a:p>
          <a:p>
            <a:pPr marL="384175" lvl="2" indent="0">
              <a:buFont typeface="Wingdings" panose="05000000000000000000" pitchFamily="2" charset="2"/>
              <a:buNone/>
            </a:pPr>
            <a:endParaRPr lang="id-ID" sz="1800" dirty="0" smtClean="0"/>
          </a:p>
          <a:p>
            <a:pPr marL="201295" lvl="1" indent="0">
              <a:buNone/>
            </a:pPr>
            <a:endParaRPr lang="id-ID" dirty="0" smtClean="0"/>
          </a:p>
          <a:p>
            <a:pPr marL="201295" lvl="1" indent="0">
              <a:buNone/>
            </a:pPr>
            <a:r>
              <a:rPr lang="id-ID" dirty="0" smtClean="0"/>
              <a:t>	</a:t>
            </a:r>
            <a:endParaRPr lang="id-ID" dirty="0"/>
          </a:p>
        </p:txBody>
      </p:sp>
      <p:sp>
        <p:nvSpPr>
          <p:cNvPr id="9" name="Rectangle 8"/>
          <p:cNvSpPr/>
          <p:nvPr/>
        </p:nvSpPr>
        <p:spPr>
          <a:xfrm>
            <a:off x="7322503" y="1758315"/>
            <a:ext cx="82550" cy="4576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240023" y="1758314"/>
            <a:ext cx="82550" cy="4576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11</TotalTime>
  <Words>482</Words>
  <Application>Microsoft Office PowerPoint</Application>
  <PresentationFormat>Widescreen</PresentationFormat>
  <Paragraphs>166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Corbel</vt:lpstr>
      <vt:lpstr>Wingdings</vt:lpstr>
      <vt:lpstr>Parallax</vt:lpstr>
      <vt:lpstr>PARAGRAF</vt:lpstr>
      <vt:lpstr>PENGERTIAN PARAGRAF</vt:lpstr>
      <vt:lpstr>UNSUR PEMBANGUN PARAGRAF</vt:lpstr>
      <vt:lpstr>KEGUNAAN PARAGRAF</vt:lpstr>
      <vt:lpstr>STRUKTUR PARAGRAF</vt:lpstr>
      <vt:lpstr>SYARAT PEMBENTUKAN PARAGRAF</vt:lpstr>
      <vt:lpstr>SYARAT PEMBENTUKAN PARAGRAF</vt:lpstr>
      <vt:lpstr>TEKNIK PENGEMBANGAN PARAGRAF</vt:lpstr>
      <vt:lpstr>MACAM- MACAM PARAGRAF</vt:lpstr>
      <vt:lpstr>BERDASARKAN LETAK KALIMAT UTAMA </vt:lpstr>
      <vt:lpstr>BERDASARKAN LETAK KALIMAT UTAMA </vt:lpstr>
      <vt:lpstr>BERDASARKAN TUJUANNYA</vt:lpstr>
      <vt:lpstr>BERDASARKAN TUJUANNYA</vt:lpstr>
      <vt:lpstr>BERDASARKAN TUJUANNYA</vt:lpstr>
      <vt:lpstr>BERDASARKAN POLA PENGEMBANGAN</vt:lpstr>
      <vt:lpstr>BERDASARKAN POLA PENGEMBANGAN</vt:lpstr>
      <vt:lpstr>BERDASARKAN POLA PENGEMBANGAN</vt:lpstr>
      <vt:lpstr>BERDASARKAN POLA PENGEMBANGAN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PARAGRAF</dc:title>
  <dc:creator>Chariot PC</dc:creator>
  <cp:lastModifiedBy>Mitsuki</cp:lastModifiedBy>
  <cp:revision>20</cp:revision>
  <dcterms:created xsi:type="dcterms:W3CDTF">2020-06-14T12:05:03Z</dcterms:created>
  <dcterms:modified xsi:type="dcterms:W3CDTF">2020-06-16T22:52:33Z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