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2E68D6-161D-4509-8601-A63D0ED64C95}"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104604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2E68D6-161D-4509-8601-A63D0ED64C95}"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279254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2E68D6-161D-4509-8601-A63D0ED64C95}"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518279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2E68D6-161D-4509-8601-A63D0ED64C95}"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FB5B-6FA3-4C6B-AFD8-6256A19F245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58971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E68D6-161D-4509-8601-A63D0ED64C95}"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3404340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2E68D6-161D-4509-8601-A63D0ED64C95}" type="datetimeFigureOut">
              <a:rPr lang="en-US" smtClean="0"/>
              <a:t>4/6/2025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1321730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2E68D6-161D-4509-8601-A63D0ED64C95}" type="datetimeFigureOut">
              <a:rPr lang="en-US" smtClean="0"/>
              <a:t>4/6/2025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3968328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E68D6-161D-4509-8601-A63D0ED64C95}"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2700806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E68D6-161D-4509-8601-A63D0ED64C95}"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378232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12E68D6-161D-4509-8601-A63D0ED64C95}"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227123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E68D6-161D-4509-8601-A63D0ED64C95}"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2930337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2E68D6-161D-4509-8601-A63D0ED64C95}"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196908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2E68D6-161D-4509-8601-A63D0ED64C95}"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171333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12E68D6-161D-4509-8601-A63D0ED64C95}" type="datetimeFigureOut">
              <a:rPr lang="en-US" smtClean="0"/>
              <a:t>4/6/2025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395923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2E68D6-161D-4509-8601-A63D0ED64C95}" type="datetimeFigureOut">
              <a:rPr lang="en-US" smtClean="0"/>
              <a:t>4/6/2025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274624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12E68D6-161D-4509-8601-A63D0ED64C95}" type="datetimeFigureOut">
              <a:rPr lang="en-US" smtClean="0"/>
              <a:t>4/6/2025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73069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2E68D6-161D-4509-8601-A63D0ED64C95}"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8FB5B-6FA3-4C6B-AFD8-6256A19F2455}" type="slidenum">
              <a:rPr lang="en-US" smtClean="0"/>
              <a:t>‹#›</a:t>
            </a:fld>
            <a:endParaRPr lang="en-US"/>
          </a:p>
        </p:txBody>
      </p:sp>
    </p:spTree>
    <p:extLst>
      <p:ext uri="{BB962C8B-B14F-4D97-AF65-F5344CB8AC3E}">
        <p14:creationId xmlns:p14="http://schemas.microsoft.com/office/powerpoint/2010/main" val="215348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2E68D6-161D-4509-8601-A63D0ED64C95}" type="datetimeFigureOut">
              <a:rPr lang="en-US" smtClean="0"/>
              <a:t>4/6/2025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18FB5B-6FA3-4C6B-AFD8-6256A19F2455}" type="slidenum">
              <a:rPr lang="en-US" smtClean="0"/>
              <a:t>‹#›</a:t>
            </a:fld>
            <a:endParaRPr lang="en-US"/>
          </a:p>
        </p:txBody>
      </p:sp>
    </p:spTree>
    <p:extLst>
      <p:ext uri="{BB962C8B-B14F-4D97-AF65-F5344CB8AC3E}">
        <p14:creationId xmlns:p14="http://schemas.microsoft.com/office/powerpoint/2010/main" val="325840434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3DED-B82A-46C7-B9F7-72571A3406CA}"/>
              </a:ext>
            </a:extLst>
          </p:cNvPr>
          <p:cNvSpPr>
            <a:spLocks noGrp="1"/>
          </p:cNvSpPr>
          <p:nvPr>
            <p:ph type="ctrTitle"/>
          </p:nvPr>
        </p:nvSpPr>
        <p:spPr>
          <a:xfrm>
            <a:off x="1499727" y="2039287"/>
            <a:ext cx="8825658" cy="2179819"/>
          </a:xfrm>
        </p:spPr>
        <p:txBody>
          <a:bodyPr/>
          <a:lstStyle/>
          <a:p>
            <a:r>
              <a:rPr lang="en-US" sz="4400">
                <a:solidFill>
                  <a:schemeClr val="tx1"/>
                </a:solidFill>
                <a:effectLst>
                  <a:outerShdw blurRad="38100" dist="38100" dir="2700000" algn="tl">
                    <a:srgbClr val="000000">
                      <a:alpha val="43137"/>
                    </a:srgbClr>
                  </a:outerShdw>
                </a:effectLst>
                <a:latin typeface="Arial Black" panose="020B0A04020102020204" pitchFamily="34" charset="0"/>
              </a:rPr>
              <a:t>Presentation about php ,mysql and apis</a:t>
            </a:r>
            <a:endParaRPr lang="en-US" sz="4400">
              <a:solidFill>
                <a:schemeClr val="tx1"/>
              </a:solidFill>
              <a:latin typeface="Arial Black" panose="020B0A04020102020204" pitchFamily="34" charset="0"/>
            </a:endParaRPr>
          </a:p>
        </p:txBody>
      </p:sp>
    </p:spTree>
    <p:extLst>
      <p:ext uri="{BB962C8B-B14F-4D97-AF65-F5344CB8AC3E}">
        <p14:creationId xmlns:p14="http://schemas.microsoft.com/office/powerpoint/2010/main" val="298303616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584D-28A4-0F10-A1A0-274140CDFC25}"/>
              </a:ext>
            </a:extLst>
          </p:cNvPr>
          <p:cNvSpPr>
            <a:spLocks noGrp="1"/>
          </p:cNvSpPr>
          <p:nvPr>
            <p:ph type="title"/>
          </p:nvPr>
        </p:nvSpPr>
        <p:spPr/>
        <p:txBody>
          <a:bodyPr/>
          <a:lstStyle/>
          <a:p>
            <a:pPr algn="ctr"/>
            <a:r>
              <a:rPr lang="en-US">
                <a:solidFill>
                  <a:schemeClr val="tx1"/>
                </a:solidFill>
                <a:effectLst>
                  <a:outerShdw blurRad="38100" dist="38100" dir="2700000" algn="tl">
                    <a:srgbClr val="000000">
                      <a:alpha val="43137"/>
                    </a:srgbClr>
                  </a:outerShdw>
                </a:effectLst>
                <a:latin typeface="Arial Black" panose="020B0A04020102020204" pitchFamily="34" charset="0"/>
              </a:rPr>
              <a:t>Introduction of php</a:t>
            </a:r>
          </a:p>
        </p:txBody>
      </p:sp>
      <p:sp>
        <p:nvSpPr>
          <p:cNvPr id="3" name="Content Placeholder 2">
            <a:extLst>
              <a:ext uri="{FF2B5EF4-FFF2-40B4-BE49-F238E27FC236}">
                <a16:creationId xmlns:a16="http://schemas.microsoft.com/office/drawing/2014/main" id="{D88AC918-BDE4-1048-2ED3-06A2566A5B82}"/>
              </a:ext>
            </a:extLst>
          </p:cNvPr>
          <p:cNvSpPr>
            <a:spLocks noGrp="1"/>
          </p:cNvSpPr>
          <p:nvPr>
            <p:ph idx="1"/>
          </p:nvPr>
        </p:nvSpPr>
        <p:spPr>
          <a:xfrm>
            <a:off x="539646" y="1618938"/>
            <a:ext cx="10658005" cy="4931763"/>
          </a:xfrm>
        </p:spPr>
        <p:txBody>
          <a:bodyPr>
            <a:normAutofit/>
          </a:bodyPr>
          <a:lstStyle/>
          <a:p>
            <a:pPr marL="0" indent="0">
              <a:buNone/>
            </a:pPr>
            <a:r>
              <a:rPr lang="en-US">
                <a:latin typeface="Aptos Narrow" panose="020B0004020202020204" pitchFamily="34" charset="0"/>
              </a:rPr>
              <a:t>What is PHP?</a:t>
            </a:r>
          </a:p>
          <a:p>
            <a:pPr marL="0" indent="0">
              <a:buNone/>
            </a:pPr>
            <a:r>
              <a:rPr lang="en-US">
                <a:latin typeface="Aptos Narrow" panose="020B0004020202020204" pitchFamily="34" charset="0"/>
              </a:rPr>
              <a:t>PHP (Hypertext Preprocessor) is a widely used, open-source scripting language designed for web development. It runs on the server side, meaning that the PHP code is executed on the server, and the result is sent to the user's browser as HTML.</a:t>
            </a:r>
          </a:p>
          <a:p>
            <a:pPr marL="0" indent="0">
              <a:buNone/>
            </a:pPr>
            <a:r>
              <a:rPr lang="en-US">
                <a:latin typeface="Aptos Narrow" panose="020B0004020202020204" pitchFamily="34" charset="0"/>
              </a:rPr>
              <a:t>Key Features of PHP</a:t>
            </a:r>
          </a:p>
          <a:p>
            <a:pPr>
              <a:buFont typeface="Wingdings" panose="05000000000000000000" pitchFamily="2" charset="2"/>
              <a:buChar char="ü"/>
            </a:pPr>
            <a:r>
              <a:rPr lang="en-US">
                <a:latin typeface="Aptos Narrow" panose="020B0004020202020204" pitchFamily="34" charset="0"/>
              </a:rPr>
              <a:t>– Easily connects with databaseServer-side Execution – PHP scripts run on a web server before being sent to the client.</a:t>
            </a:r>
          </a:p>
          <a:p>
            <a:pPr>
              <a:buFont typeface="Wingdings" panose="05000000000000000000" pitchFamily="2" charset="2"/>
              <a:buChar char="ü"/>
            </a:pPr>
            <a:r>
              <a:rPr lang="en-US">
                <a:latin typeface="Aptos Narrow" panose="020B0004020202020204" pitchFamily="34" charset="0"/>
              </a:rPr>
              <a:t>Embedded in HTML – PHP can be embedded within HTML code.</a:t>
            </a:r>
          </a:p>
          <a:p>
            <a:pPr>
              <a:buFont typeface="Wingdings" panose="05000000000000000000" pitchFamily="2" charset="2"/>
              <a:buChar char="ü"/>
            </a:pPr>
            <a:r>
              <a:rPr lang="en-US">
                <a:latin typeface="Aptos Narrow" panose="020B0004020202020204" pitchFamily="34" charset="0"/>
              </a:rPr>
              <a:t>Cross-Platform – Works on different operating systems (Windows, Linux, macOS).</a:t>
            </a:r>
          </a:p>
          <a:p>
            <a:pPr>
              <a:buFont typeface="Wingdings" panose="05000000000000000000" pitchFamily="2" charset="2"/>
              <a:buChar char="ü"/>
            </a:pPr>
            <a:r>
              <a:rPr lang="en-US">
                <a:latin typeface="Aptos Narrow" panose="020B0004020202020204" pitchFamily="34" charset="0"/>
              </a:rPr>
              <a:t>Open-Source – Free to use and supported by a large community.</a:t>
            </a:r>
          </a:p>
          <a:p>
            <a:pPr>
              <a:buFont typeface="Wingdings" panose="05000000000000000000" pitchFamily="2" charset="2"/>
              <a:buChar char="ü"/>
            </a:pPr>
            <a:r>
              <a:rPr lang="en-US">
                <a:latin typeface="Aptos Narrow" panose="020B0004020202020204" pitchFamily="34" charset="0"/>
              </a:rPr>
              <a:t>Database Integration s like MySQL, Postgre</a:t>
            </a:r>
          </a:p>
        </p:txBody>
      </p:sp>
    </p:spTree>
    <p:extLst>
      <p:ext uri="{BB962C8B-B14F-4D97-AF65-F5344CB8AC3E}">
        <p14:creationId xmlns:p14="http://schemas.microsoft.com/office/powerpoint/2010/main" val="8318460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1FA2-39FD-7184-D82A-BB363F97968F}"/>
              </a:ext>
            </a:extLst>
          </p:cNvPr>
          <p:cNvSpPr>
            <a:spLocks noGrp="1"/>
          </p:cNvSpPr>
          <p:nvPr>
            <p:ph type="title"/>
          </p:nvPr>
        </p:nvSpPr>
        <p:spPr/>
        <p:txBody>
          <a:bodyPr/>
          <a:lstStyle/>
          <a:p>
            <a:pPr algn="ctr"/>
            <a:r>
              <a:rPr lang="en-US">
                <a:latin typeface="Arial Black" panose="020B0A04020102020204" pitchFamily="34" charset="0"/>
              </a:rPr>
              <a:t>1:variables</a:t>
            </a:r>
          </a:p>
        </p:txBody>
      </p:sp>
      <p:sp>
        <p:nvSpPr>
          <p:cNvPr id="3" name="Content Placeholder 2">
            <a:extLst>
              <a:ext uri="{FF2B5EF4-FFF2-40B4-BE49-F238E27FC236}">
                <a16:creationId xmlns:a16="http://schemas.microsoft.com/office/drawing/2014/main" id="{B1B83671-BB38-BE4C-6176-DBA7994DD700}"/>
              </a:ext>
            </a:extLst>
          </p:cNvPr>
          <p:cNvSpPr>
            <a:spLocks noGrp="1"/>
          </p:cNvSpPr>
          <p:nvPr>
            <p:ph idx="1"/>
          </p:nvPr>
        </p:nvSpPr>
        <p:spPr>
          <a:xfrm>
            <a:off x="104931" y="1618938"/>
            <a:ext cx="9944923" cy="4629461"/>
          </a:xfrm>
        </p:spPr>
        <p:txBody>
          <a:bodyPr>
            <a:normAutofit fontScale="92500" lnSpcReduction="10000"/>
          </a:bodyPr>
          <a:lstStyle/>
          <a:p>
            <a:pPr marL="0" indent="0">
              <a:buNone/>
            </a:pPr>
            <a:r>
              <a:rPr lang="en-US">
                <a:latin typeface="Aptos Narrow" panose="020B0004020202020204" pitchFamily="34" charset="0"/>
              </a:rPr>
              <a:t>A variable in PHP is a container used to store data, such as numbers, text, or arrays.</a:t>
            </a:r>
          </a:p>
          <a:p>
            <a:pPr marL="0" indent="0">
              <a:buNone/>
            </a:pPr>
            <a:r>
              <a:rPr lang="en-US">
                <a:latin typeface="Aptos Narrow" panose="020B0004020202020204" pitchFamily="34" charset="0"/>
              </a:rPr>
              <a:t> It allows you to store information that can be used and modified throughout your script.</a:t>
            </a:r>
          </a:p>
          <a:p>
            <a:pPr marL="0" indent="0">
              <a:buNone/>
            </a:pPr>
            <a:endParaRPr lang="en-US">
              <a:latin typeface="Aptos Narrow" panose="020B0004020202020204" pitchFamily="34" charset="0"/>
            </a:endParaRPr>
          </a:p>
          <a:p>
            <a:pPr marL="0" indent="0">
              <a:buNone/>
            </a:pPr>
            <a:endParaRPr lang="en-US">
              <a:latin typeface="Aptos Narrow" panose="020B0004020202020204" pitchFamily="34" charset="0"/>
            </a:endParaRPr>
          </a:p>
          <a:p>
            <a:pPr marL="0" indent="0">
              <a:buNone/>
            </a:pPr>
            <a:endParaRPr lang="en-US">
              <a:latin typeface="Aptos Narrow" panose="020B0004020202020204" pitchFamily="34" charset="0"/>
            </a:endParaRPr>
          </a:p>
          <a:p>
            <a:pPr marL="0" indent="0">
              <a:buNone/>
            </a:pPr>
            <a:endParaRPr lang="en-US">
              <a:latin typeface="Aptos Narrow" panose="020B0004020202020204" pitchFamily="34" charset="0"/>
            </a:endParaRPr>
          </a:p>
          <a:p>
            <a:pPr marL="0" indent="0">
              <a:buNone/>
            </a:pPr>
            <a:endParaRPr lang="en-US">
              <a:latin typeface="Aptos Narrow" panose="020B0004020202020204" pitchFamily="34" charset="0"/>
            </a:endParaRPr>
          </a:p>
          <a:p>
            <a:pPr marL="0" indent="0">
              <a:buNone/>
            </a:pPr>
            <a:endParaRPr lang="en-US">
              <a:latin typeface="Aptos Narrow" panose="020B0004020202020204" pitchFamily="34" charset="0"/>
            </a:endParaRPr>
          </a:p>
          <a:p>
            <a:pPr marL="0" indent="0">
              <a:buNone/>
            </a:pPr>
            <a:endParaRPr lang="en-US">
              <a:latin typeface="Aptos Narrow" panose="020B0004020202020204" pitchFamily="34" charset="0"/>
            </a:endParaRPr>
          </a:p>
          <a:p>
            <a:pPr marL="0" indent="0">
              <a:buNone/>
            </a:pPr>
            <a:r>
              <a:rPr lang="en-US">
                <a:latin typeface="Aptos Narrow" panose="020B0004020202020204" pitchFamily="34" charset="0"/>
              </a:rPr>
              <a:t>My name is Ali and I am 25 years old.</a:t>
            </a:r>
          </a:p>
          <a:p>
            <a:pPr marL="0" indent="0">
              <a:buNone/>
            </a:pPr>
            <a:endParaRPr lang="en-US">
              <a:latin typeface="Aptos Narrow" panose="020B0004020202020204" pitchFamily="34" charset="0"/>
            </a:endParaRPr>
          </a:p>
          <a:p>
            <a:pPr marL="0" indent="0">
              <a:buNone/>
            </a:pPr>
            <a:r>
              <a:rPr lang="en-US">
                <a:latin typeface="Aptos Narrow" panose="020B0004020202020204" pitchFamily="34" charset="0"/>
              </a:rPr>
              <a:t>			</a:t>
            </a:r>
          </a:p>
        </p:txBody>
      </p:sp>
      <p:pic>
        <p:nvPicPr>
          <p:cNvPr id="5" name="Picture 4">
            <a:extLst>
              <a:ext uri="{FF2B5EF4-FFF2-40B4-BE49-F238E27FC236}">
                <a16:creationId xmlns:a16="http://schemas.microsoft.com/office/drawing/2014/main" id="{15CCCAC2-0389-768E-056B-89EB331EC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0" y="2515954"/>
            <a:ext cx="6881465" cy="2242373"/>
          </a:xfrm>
          <a:prstGeom prst="rect">
            <a:avLst/>
          </a:prstGeom>
        </p:spPr>
      </p:pic>
    </p:spTree>
    <p:extLst>
      <p:ext uri="{BB962C8B-B14F-4D97-AF65-F5344CB8AC3E}">
        <p14:creationId xmlns:p14="http://schemas.microsoft.com/office/powerpoint/2010/main" val="153694132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69AB-82B9-C92F-4340-FC6537572DD6}"/>
              </a:ext>
            </a:extLst>
          </p:cNvPr>
          <p:cNvSpPr>
            <a:spLocks noGrp="1"/>
          </p:cNvSpPr>
          <p:nvPr>
            <p:ph type="title"/>
          </p:nvPr>
        </p:nvSpPr>
        <p:spPr/>
        <p:txBody>
          <a:bodyPr/>
          <a:lstStyle/>
          <a:p>
            <a:pPr algn="ctr"/>
            <a:r>
              <a:rPr lang="en-US">
                <a:latin typeface="Arial Black" panose="020B0A04020102020204" pitchFamily="34" charset="0"/>
              </a:rPr>
              <a:t>2:array in php</a:t>
            </a:r>
          </a:p>
        </p:txBody>
      </p:sp>
      <p:sp>
        <p:nvSpPr>
          <p:cNvPr id="3" name="Content Placeholder 2">
            <a:extLst>
              <a:ext uri="{FF2B5EF4-FFF2-40B4-BE49-F238E27FC236}">
                <a16:creationId xmlns:a16="http://schemas.microsoft.com/office/drawing/2014/main" id="{AF9BB209-85C4-7D52-5B20-72930161BB07}"/>
              </a:ext>
            </a:extLst>
          </p:cNvPr>
          <p:cNvSpPr>
            <a:spLocks noGrp="1"/>
          </p:cNvSpPr>
          <p:nvPr>
            <p:ph idx="1"/>
          </p:nvPr>
        </p:nvSpPr>
        <p:spPr>
          <a:xfrm>
            <a:off x="104931" y="1364105"/>
            <a:ext cx="11317574" cy="4884295"/>
          </a:xfrm>
        </p:spPr>
        <p:txBody>
          <a:bodyPr>
            <a:normAutofit lnSpcReduction="10000"/>
          </a:bodyPr>
          <a:lstStyle/>
          <a:p>
            <a:pPr marL="0" indent="0">
              <a:buNone/>
            </a:pPr>
            <a:r>
              <a:rPr lang="en-US">
                <a:latin typeface="Aptos Narrow" panose="020B0004020202020204" pitchFamily="34" charset="0"/>
              </a:rPr>
              <a:t>An array in PHP is a special variable that can hold multiple values in a single variable. Instead of storing multiple variables separately, an array allows us to store them together in an organized way.</a:t>
            </a:r>
          </a:p>
          <a:p>
            <a:pPr marL="0" indent="0">
              <a:buNone/>
            </a:pPr>
            <a:r>
              <a:rPr lang="en-US">
                <a:latin typeface="Aptos Narrow" panose="020B0004020202020204" pitchFamily="34" charset="0"/>
              </a:rPr>
              <a:t>Types of Arrays in PHP</a:t>
            </a:r>
          </a:p>
          <a:p>
            <a:pPr marL="0" indent="0">
              <a:buNone/>
            </a:pPr>
            <a:r>
              <a:rPr lang="en-US">
                <a:latin typeface="Aptos Narrow" panose="020B0004020202020204" pitchFamily="34" charset="0"/>
              </a:rPr>
              <a:t>PHP has three main types of arrays:</a:t>
            </a:r>
          </a:p>
          <a:p>
            <a:pPr marL="0" indent="0">
              <a:buNone/>
            </a:pPr>
            <a:r>
              <a:rPr lang="en-US">
                <a:latin typeface="Aptos Narrow" panose="020B0004020202020204" pitchFamily="34" charset="0"/>
              </a:rPr>
              <a:t>Indexed Arrays – Arrays with numeric keys (default).</a:t>
            </a:r>
          </a:p>
          <a:p>
            <a:pPr marL="0" indent="0">
              <a:buNone/>
            </a:pPr>
            <a:r>
              <a:rPr lang="en-US">
                <a:latin typeface="Aptos Narrow" panose="020B0004020202020204" pitchFamily="34" charset="0"/>
              </a:rPr>
              <a:t>Associative Arrays – Arrays with named keys.</a:t>
            </a:r>
          </a:p>
          <a:p>
            <a:pPr marL="0" indent="0">
              <a:buNone/>
            </a:pPr>
            <a:r>
              <a:rPr lang="en-US">
                <a:latin typeface="Aptos Narrow" panose="020B0004020202020204" pitchFamily="34" charset="0"/>
              </a:rPr>
              <a:t>Multidimensional Arrays – Arrays containing other arrays.</a:t>
            </a:r>
          </a:p>
          <a:p>
            <a:pPr marL="0" indent="0">
              <a:buNone/>
            </a:pPr>
            <a:r>
              <a:rPr lang="en-US">
                <a:latin typeface="Aptos Narrow" panose="020B0004020202020204" pitchFamily="34" charset="0"/>
              </a:rPr>
              <a:t>																																																																Array item 0 is Jack</a:t>
            </a:r>
          </a:p>
          <a:p>
            <a:pPr marL="0" indent="0">
              <a:buNone/>
            </a:pPr>
            <a:r>
              <a:rPr lang="en-US">
                <a:latin typeface="Aptos Narrow" panose="020B0004020202020204" pitchFamily="34" charset="0"/>
              </a:rPr>
              <a:t>																Array item 1 is Ellen</a:t>
            </a:r>
          </a:p>
          <a:p>
            <a:pPr marL="0" indent="0">
              <a:buNone/>
            </a:pPr>
            <a:r>
              <a:rPr lang="en-US">
                <a:latin typeface="Aptos Narrow" panose="020B0004020202020204" pitchFamily="34" charset="0"/>
              </a:rPr>
              <a:t>																Array item 2 is Jackson</a:t>
            </a:r>
          </a:p>
          <a:p>
            <a:pPr marL="0" indent="0">
              <a:buNone/>
            </a:pPr>
            <a:r>
              <a:rPr lang="en-US">
                <a:latin typeface="Aptos Narrow" panose="020B0004020202020204" pitchFamily="34" charset="0"/>
              </a:rPr>
              <a:t>																Array item 3 is John</a:t>
            </a:r>
          </a:p>
        </p:txBody>
      </p:sp>
      <p:pic>
        <p:nvPicPr>
          <p:cNvPr id="7" name="Picture 6">
            <a:extLst>
              <a:ext uri="{FF2B5EF4-FFF2-40B4-BE49-F238E27FC236}">
                <a16:creationId xmlns:a16="http://schemas.microsoft.com/office/drawing/2014/main" id="{F8244DE6-F3FE-0B3B-16C8-2D4CF535B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331" y="2650294"/>
            <a:ext cx="4438852" cy="1400530"/>
          </a:xfrm>
          <a:prstGeom prst="rect">
            <a:avLst/>
          </a:prstGeom>
        </p:spPr>
      </p:pic>
      <p:sp>
        <p:nvSpPr>
          <p:cNvPr id="8" name="Arrow: Down 7">
            <a:extLst>
              <a:ext uri="{FF2B5EF4-FFF2-40B4-BE49-F238E27FC236}">
                <a16:creationId xmlns:a16="http://schemas.microsoft.com/office/drawing/2014/main" id="{29310386-CCBC-CADB-0999-B694A1A7E24A}"/>
              </a:ext>
            </a:extLst>
          </p:cNvPr>
          <p:cNvSpPr/>
          <p:nvPr/>
        </p:nvSpPr>
        <p:spPr>
          <a:xfrm>
            <a:off x="7926441" y="4050824"/>
            <a:ext cx="423080" cy="6261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59200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0BF0-07F7-CEDB-2939-CE668E191A0F}"/>
              </a:ext>
            </a:extLst>
          </p:cNvPr>
          <p:cNvSpPr>
            <a:spLocks noGrp="1"/>
          </p:cNvSpPr>
          <p:nvPr>
            <p:ph type="title"/>
          </p:nvPr>
        </p:nvSpPr>
        <p:spPr/>
        <p:txBody>
          <a:bodyPr/>
          <a:lstStyle/>
          <a:p>
            <a:pPr algn="ctr"/>
            <a:r>
              <a:rPr lang="en-US">
                <a:latin typeface="Arial Black" panose="020B0A04020102020204" pitchFamily="34" charset="0"/>
              </a:rPr>
              <a:t>3:If statement</a:t>
            </a:r>
          </a:p>
        </p:txBody>
      </p:sp>
      <p:sp>
        <p:nvSpPr>
          <p:cNvPr id="3" name="Content Placeholder 2">
            <a:extLst>
              <a:ext uri="{FF2B5EF4-FFF2-40B4-BE49-F238E27FC236}">
                <a16:creationId xmlns:a16="http://schemas.microsoft.com/office/drawing/2014/main" id="{93633D06-E23A-C158-1FC7-E16C6A869B45}"/>
              </a:ext>
            </a:extLst>
          </p:cNvPr>
          <p:cNvSpPr>
            <a:spLocks noGrp="1"/>
          </p:cNvSpPr>
          <p:nvPr>
            <p:ph idx="1"/>
          </p:nvPr>
        </p:nvSpPr>
        <p:spPr>
          <a:xfrm>
            <a:off x="227023" y="1703883"/>
            <a:ext cx="9750050" cy="4569501"/>
          </a:xfrm>
        </p:spPr>
        <p:txBody>
          <a:bodyPr/>
          <a:lstStyle/>
          <a:p>
            <a:pPr marL="0" indent="0">
              <a:buNone/>
            </a:pPr>
            <a:r>
              <a:rPr lang="en-US">
                <a:latin typeface="Aptos Narrow" panose="020B0004020202020204" pitchFamily="34" charset="0"/>
              </a:rPr>
              <a:t>An if statement in PHP is used to execute code only if a certain condition is true.</a:t>
            </a:r>
          </a:p>
          <a:p>
            <a:pPr marL="0" indent="0">
              <a:buNone/>
            </a:pPr>
            <a:r>
              <a:rPr lang="en-US">
                <a:latin typeface="Aptos Narrow" panose="020B0004020202020204" pitchFamily="34" charset="0"/>
              </a:rPr>
              <a:t> It helps in decision-making within a program.</a:t>
            </a:r>
          </a:p>
          <a:p>
            <a:pPr marL="0" indent="0">
              <a:buNone/>
            </a:pPr>
            <a:endParaRPr lang="en-US">
              <a:latin typeface="Aptos Narrow" panose="020B0004020202020204" pitchFamily="34" charset="0"/>
            </a:endParaRPr>
          </a:p>
          <a:p>
            <a:pPr marL="0" indent="0">
              <a:buNone/>
            </a:pPr>
            <a:r>
              <a:rPr lang="en-US">
                <a:latin typeface="Aptos Narrow" panose="020B0004020202020204" pitchFamily="34" charset="0"/>
              </a:rPr>
              <a:t>if (condition) {</a:t>
            </a:r>
          </a:p>
          <a:p>
            <a:pPr marL="0" indent="0">
              <a:buNone/>
            </a:pPr>
            <a:r>
              <a:rPr lang="en-US">
                <a:latin typeface="Aptos Narrow" panose="020B0004020202020204" pitchFamily="34" charset="0"/>
              </a:rPr>
              <a:t>    // Code to execute if the condition is TRUE</a:t>
            </a:r>
          </a:p>
          <a:p>
            <a:pPr marL="0" indent="0">
              <a:buNone/>
            </a:pPr>
            <a:r>
              <a:rPr lang="en-US">
                <a:latin typeface="Aptos Narrow" panose="020B0004020202020204" pitchFamily="34" charset="0"/>
              </a:rPr>
              <a:t>}</a:t>
            </a:r>
          </a:p>
          <a:p>
            <a:pPr marL="0" indent="0">
              <a:buNone/>
            </a:pPr>
            <a:endParaRPr lang="en-US">
              <a:latin typeface="Aptos Narrow" panose="020B0004020202020204" pitchFamily="34" charset="0"/>
            </a:endParaRPr>
          </a:p>
          <a:p>
            <a:pPr marL="0" indent="0">
              <a:buNone/>
            </a:pPr>
            <a:endParaRPr lang="en-US">
              <a:latin typeface="Aptos Narrow" panose="020B0004020202020204" pitchFamily="34" charset="0"/>
            </a:endParaRPr>
          </a:p>
          <a:p>
            <a:pPr marL="0" indent="0">
              <a:buNone/>
            </a:pPr>
            <a:r>
              <a:rPr lang="en-US">
                <a:latin typeface="Aptos Narrow" panose="020B0004020202020204" pitchFamily="34" charset="0"/>
              </a:rPr>
              <a:t>											You are NOT eligible to vote!</a:t>
            </a:r>
          </a:p>
        </p:txBody>
      </p:sp>
      <p:pic>
        <p:nvPicPr>
          <p:cNvPr id="5" name="Picture 4">
            <a:extLst>
              <a:ext uri="{FF2B5EF4-FFF2-40B4-BE49-F238E27FC236}">
                <a16:creationId xmlns:a16="http://schemas.microsoft.com/office/drawing/2014/main" id="{5BF5AC7D-6DCB-91CD-E922-B78BF06BE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2048" y="2443398"/>
            <a:ext cx="3472326" cy="1741710"/>
          </a:xfrm>
          <a:prstGeom prst="rect">
            <a:avLst/>
          </a:prstGeom>
        </p:spPr>
      </p:pic>
      <p:sp>
        <p:nvSpPr>
          <p:cNvPr id="6" name="Arrow: Down 5">
            <a:extLst>
              <a:ext uri="{FF2B5EF4-FFF2-40B4-BE49-F238E27FC236}">
                <a16:creationId xmlns:a16="http://schemas.microsoft.com/office/drawing/2014/main" id="{3A335C22-BF9E-A238-6CA6-3F782D774043}"/>
              </a:ext>
            </a:extLst>
          </p:cNvPr>
          <p:cNvSpPr/>
          <p:nvPr/>
        </p:nvSpPr>
        <p:spPr>
          <a:xfrm>
            <a:off x="6685613" y="4185108"/>
            <a:ext cx="404735" cy="8066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700149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AFEB-2F0D-2C02-F0B1-B29F76ECE749}"/>
              </a:ext>
            </a:extLst>
          </p:cNvPr>
          <p:cNvSpPr>
            <a:spLocks noGrp="1"/>
          </p:cNvSpPr>
          <p:nvPr>
            <p:ph type="title"/>
          </p:nvPr>
        </p:nvSpPr>
        <p:spPr/>
        <p:txBody>
          <a:bodyPr/>
          <a:lstStyle/>
          <a:p>
            <a:pPr algn="ctr"/>
            <a:r>
              <a:rPr lang="en-US">
                <a:latin typeface="Arial Black" panose="020B0A04020102020204" pitchFamily="34" charset="0"/>
              </a:rPr>
              <a:t>4:for and foreach loop</a:t>
            </a:r>
          </a:p>
        </p:txBody>
      </p:sp>
      <p:sp>
        <p:nvSpPr>
          <p:cNvPr id="3" name="Content Placeholder 2">
            <a:extLst>
              <a:ext uri="{FF2B5EF4-FFF2-40B4-BE49-F238E27FC236}">
                <a16:creationId xmlns:a16="http://schemas.microsoft.com/office/drawing/2014/main" id="{EBCD90F7-1E78-1693-89D3-FC1EA6F40538}"/>
              </a:ext>
            </a:extLst>
          </p:cNvPr>
          <p:cNvSpPr>
            <a:spLocks noGrp="1"/>
          </p:cNvSpPr>
          <p:nvPr>
            <p:ph idx="1"/>
          </p:nvPr>
        </p:nvSpPr>
        <p:spPr>
          <a:xfrm>
            <a:off x="389744" y="1349114"/>
            <a:ext cx="11682334" cy="5508885"/>
          </a:xfrm>
        </p:spPr>
        <p:txBody>
          <a:bodyPr/>
          <a:lstStyle/>
          <a:p>
            <a:pPr marL="0" indent="0">
              <a:buNone/>
            </a:pPr>
            <a:r>
              <a:rPr lang="en-US">
                <a:latin typeface="Aptos Narrow" panose="020B0004020202020204" pitchFamily="34" charset="0"/>
              </a:rPr>
              <a:t>1. for Loop</a:t>
            </a:r>
          </a:p>
          <a:p>
            <a:pPr marL="0" indent="0">
              <a:buNone/>
            </a:pPr>
            <a:r>
              <a:rPr lang="en-US">
                <a:latin typeface="Aptos Narrow" panose="020B0004020202020204" pitchFamily="34" charset="0"/>
              </a:rPr>
              <a:t>The for loop is used when we know exactly how many times we want to repeat an action.</a:t>
            </a:r>
          </a:p>
          <a:p>
            <a:pPr marL="0" indent="0">
              <a:buNone/>
            </a:pPr>
            <a:r>
              <a:rPr lang="en-US">
                <a:latin typeface="Aptos Narrow" panose="020B0004020202020204" pitchFamily="34" charset="0"/>
              </a:rPr>
              <a:t> for loop:									Number: 1  </a:t>
            </a:r>
          </a:p>
          <a:p>
            <a:pPr marL="0" indent="0">
              <a:buNone/>
            </a:pPr>
            <a:r>
              <a:rPr lang="en-US">
                <a:latin typeface="Aptos Narrow" panose="020B0004020202020204" pitchFamily="34" charset="0"/>
              </a:rPr>
              <a:t>										Number: 2  </a:t>
            </a:r>
          </a:p>
          <a:p>
            <a:pPr marL="0" indent="0">
              <a:buNone/>
            </a:pPr>
            <a:r>
              <a:rPr lang="en-US">
                <a:latin typeface="Aptos Narrow" panose="020B0004020202020204" pitchFamily="34" charset="0"/>
              </a:rPr>
              <a:t>										Number:3</a:t>
            </a:r>
          </a:p>
          <a:p>
            <a:pPr marL="0" indent="0">
              <a:buNone/>
            </a:pPr>
            <a:r>
              <a:rPr lang="en-US">
                <a:latin typeface="Aptos Narrow" panose="020B0004020202020204" pitchFamily="34" charset="0"/>
              </a:rPr>
              <a:t>										Number: 4</a:t>
            </a:r>
          </a:p>
          <a:p>
            <a:pPr marL="0" indent="0">
              <a:buNone/>
            </a:pPr>
            <a:r>
              <a:rPr lang="en-US">
                <a:latin typeface="Aptos Narrow" panose="020B0004020202020204" pitchFamily="34" charset="0"/>
              </a:rPr>
              <a:t>2. foreach Loop							Number: 5</a:t>
            </a:r>
          </a:p>
          <a:p>
            <a:pPr marL="0" indent="0">
              <a:buNone/>
            </a:pPr>
            <a:r>
              <a:rPr lang="en-US">
                <a:latin typeface="Aptos Narrow" panose="020B0004020202020204" pitchFamily="34" charset="0"/>
              </a:rPr>
              <a:t>The foreach loop is used only for arrays. </a:t>
            </a:r>
          </a:p>
          <a:p>
            <a:pPr marL="0" indent="0">
              <a:buNone/>
            </a:pPr>
            <a:r>
              <a:rPr lang="en-US">
                <a:latin typeface="Aptos Narrow" panose="020B0004020202020204" pitchFamily="34" charset="0"/>
              </a:rPr>
              <a:t>It loops through each element of an array automatically,</a:t>
            </a:r>
          </a:p>
          <a:p>
            <a:pPr marL="0" indent="0">
              <a:buNone/>
            </a:pPr>
            <a:r>
              <a:rPr lang="en-US">
                <a:latin typeface="Aptos Narrow" panose="020B0004020202020204" pitchFamily="34" charset="0"/>
              </a:rPr>
              <a:t> without needing a counter.													</a:t>
            </a:r>
          </a:p>
        </p:txBody>
      </p:sp>
      <p:pic>
        <p:nvPicPr>
          <p:cNvPr id="5" name="Picture 4">
            <a:extLst>
              <a:ext uri="{FF2B5EF4-FFF2-40B4-BE49-F238E27FC236}">
                <a16:creationId xmlns:a16="http://schemas.microsoft.com/office/drawing/2014/main" id="{2088E3D8-97BC-1436-B94A-74CCBEF32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11" y="2159816"/>
            <a:ext cx="2745795" cy="1400530"/>
          </a:xfrm>
          <a:prstGeom prst="rect">
            <a:avLst/>
          </a:prstGeom>
        </p:spPr>
      </p:pic>
      <p:sp>
        <p:nvSpPr>
          <p:cNvPr id="6" name="Arrow: Right 5">
            <a:extLst>
              <a:ext uri="{FF2B5EF4-FFF2-40B4-BE49-F238E27FC236}">
                <a16:creationId xmlns:a16="http://schemas.microsoft.com/office/drawing/2014/main" id="{8C481849-A02D-D670-6A6C-5F1E2D1BC728}"/>
              </a:ext>
            </a:extLst>
          </p:cNvPr>
          <p:cNvSpPr/>
          <p:nvPr/>
        </p:nvSpPr>
        <p:spPr>
          <a:xfrm>
            <a:off x="4242006" y="2483791"/>
            <a:ext cx="587633" cy="2722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276A039-66DE-FAA0-34C7-482D54B8E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803" y="2237440"/>
            <a:ext cx="3248478" cy="1400530"/>
          </a:xfrm>
          <a:prstGeom prst="rect">
            <a:avLst/>
          </a:prstGeom>
        </p:spPr>
      </p:pic>
      <p:sp>
        <p:nvSpPr>
          <p:cNvPr id="9" name="Arrow: Down 8">
            <a:extLst>
              <a:ext uri="{FF2B5EF4-FFF2-40B4-BE49-F238E27FC236}">
                <a16:creationId xmlns:a16="http://schemas.microsoft.com/office/drawing/2014/main" id="{D4C36458-9C10-99C0-5CE7-E65A6B2A40B3}"/>
              </a:ext>
            </a:extLst>
          </p:cNvPr>
          <p:cNvSpPr/>
          <p:nvPr/>
        </p:nvSpPr>
        <p:spPr>
          <a:xfrm>
            <a:off x="7989757" y="3637970"/>
            <a:ext cx="374754" cy="6192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B686B1-B602-B2DF-8C51-55AE7FB74176}"/>
              </a:ext>
            </a:extLst>
          </p:cNvPr>
          <p:cNvSpPr/>
          <p:nvPr/>
        </p:nvSpPr>
        <p:spPr>
          <a:xfrm>
            <a:off x="7420130" y="4338235"/>
            <a:ext cx="1648919" cy="140053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t>Apple  </a:t>
            </a:r>
          </a:p>
          <a:p>
            <a:pPr algn="ctr"/>
            <a:r>
              <a:rPr lang="en-US"/>
              <a:t>Banana  </a:t>
            </a:r>
          </a:p>
          <a:p>
            <a:pPr algn="ctr"/>
            <a:r>
              <a:rPr lang="en-US"/>
              <a:t>Orange </a:t>
            </a:r>
          </a:p>
        </p:txBody>
      </p:sp>
    </p:spTree>
    <p:extLst>
      <p:ext uri="{BB962C8B-B14F-4D97-AF65-F5344CB8AC3E}">
        <p14:creationId xmlns:p14="http://schemas.microsoft.com/office/powerpoint/2010/main" val="5860603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DC4B-EEE0-4841-B138-30F9B7AC664D}"/>
              </a:ext>
            </a:extLst>
          </p:cNvPr>
          <p:cNvSpPr>
            <a:spLocks noGrp="1"/>
          </p:cNvSpPr>
          <p:nvPr>
            <p:ph type="title"/>
          </p:nvPr>
        </p:nvSpPr>
        <p:spPr/>
        <p:txBody>
          <a:bodyPr/>
          <a:lstStyle/>
          <a:p>
            <a:pPr algn="ctr"/>
            <a:r>
              <a:rPr lang="en-US">
                <a:latin typeface="Arial Black" panose="020B0A04020102020204" pitchFamily="34" charset="0"/>
              </a:rPr>
              <a:t>5:while loop</a:t>
            </a:r>
          </a:p>
        </p:txBody>
      </p:sp>
      <p:sp>
        <p:nvSpPr>
          <p:cNvPr id="3" name="Content Placeholder 2">
            <a:extLst>
              <a:ext uri="{FF2B5EF4-FFF2-40B4-BE49-F238E27FC236}">
                <a16:creationId xmlns:a16="http://schemas.microsoft.com/office/drawing/2014/main" id="{ECDAF116-06B9-89B4-4BA7-33FB424318B3}"/>
              </a:ext>
            </a:extLst>
          </p:cNvPr>
          <p:cNvSpPr>
            <a:spLocks noGrp="1"/>
          </p:cNvSpPr>
          <p:nvPr>
            <p:ph idx="1"/>
          </p:nvPr>
        </p:nvSpPr>
        <p:spPr>
          <a:xfrm>
            <a:off x="287311" y="1244184"/>
            <a:ext cx="11617377" cy="5613816"/>
          </a:xfrm>
        </p:spPr>
        <p:txBody>
          <a:bodyPr/>
          <a:lstStyle/>
          <a:p>
            <a:pPr marL="0" indent="0">
              <a:buNone/>
            </a:pPr>
            <a:r>
              <a:rPr lang="en-US">
                <a:latin typeface="Aptos Narrow" panose="020B0004020202020204" pitchFamily="34" charset="0"/>
              </a:rPr>
              <a:t>The while loop in PHP executes a block of code repeatedly as long as a specified condition remains true.</a:t>
            </a:r>
          </a:p>
          <a:p>
            <a:pPr marL="0" indent="0">
              <a:buNone/>
            </a:pPr>
            <a:r>
              <a:rPr lang="en-US">
                <a:latin typeface="Aptos Narrow" panose="020B0004020202020204" pitchFamily="34" charset="0"/>
              </a:rPr>
              <a:t> It's useful when we don’t know exactly how many times the loop should run but we have a condition to check.</a:t>
            </a:r>
          </a:p>
          <a:p>
            <a:pPr marL="0" indent="0">
              <a:buNone/>
            </a:pPr>
            <a:r>
              <a:rPr lang="en-US">
                <a:latin typeface="Aptos Narrow" panose="020B0004020202020204" pitchFamily="34" charset="0"/>
              </a:rPr>
              <a:t>Sytax:</a:t>
            </a:r>
          </a:p>
          <a:p>
            <a:pPr marL="0" indent="0">
              <a:buNone/>
            </a:pPr>
            <a:r>
              <a:rPr lang="en-US">
                <a:latin typeface="Aptos Narrow" panose="020B0004020202020204" pitchFamily="34" charset="0"/>
              </a:rPr>
              <a:t>while (condition) {</a:t>
            </a:r>
          </a:p>
          <a:p>
            <a:pPr marL="0" indent="0">
              <a:buNone/>
            </a:pPr>
            <a:r>
              <a:rPr lang="en-US">
                <a:latin typeface="Aptos Narrow" panose="020B0004020202020204" pitchFamily="34" charset="0"/>
              </a:rPr>
              <a:t>    // Code to execute</a:t>
            </a:r>
          </a:p>
          <a:p>
            <a:pPr marL="0" indent="0">
              <a:buNone/>
            </a:pPr>
            <a:r>
              <a:rPr lang="en-US">
                <a:latin typeface="Aptos Narrow" panose="020B0004020202020204" pitchFamily="34" charset="0"/>
              </a:rPr>
              <a:t>}</a:t>
            </a:r>
          </a:p>
          <a:p>
            <a:pPr marL="0" indent="0">
              <a:buNone/>
            </a:pPr>
            <a:endParaRPr lang="en-US">
              <a:latin typeface="Aptos Narrow" panose="020B0004020202020204" pitchFamily="34" charset="0"/>
            </a:endParaRPr>
          </a:p>
          <a:p>
            <a:pPr marL="0" indent="0">
              <a:buNone/>
            </a:pPr>
            <a:endParaRPr lang="en-US">
              <a:latin typeface="Aptos Narrow" panose="020B0004020202020204" pitchFamily="34" charset="0"/>
            </a:endParaRPr>
          </a:p>
          <a:p>
            <a:pPr marL="0" indent="0">
              <a:buNone/>
            </a:pPr>
            <a:r>
              <a:rPr lang="en-US">
                <a:latin typeface="Aptos Narrow" panose="020B0004020202020204" pitchFamily="34" charset="0"/>
              </a:rPr>
              <a:t>										Number: 1  </a:t>
            </a:r>
          </a:p>
          <a:p>
            <a:pPr marL="0" indent="0">
              <a:buNone/>
            </a:pPr>
            <a:r>
              <a:rPr lang="en-US">
                <a:latin typeface="Aptos Narrow" panose="020B0004020202020204" pitchFamily="34" charset="0"/>
              </a:rPr>
              <a:t>										Number: 2  </a:t>
            </a:r>
          </a:p>
          <a:p>
            <a:pPr marL="0" indent="0">
              <a:buNone/>
            </a:pPr>
            <a:r>
              <a:rPr lang="en-US">
                <a:latin typeface="Aptos Narrow" panose="020B0004020202020204" pitchFamily="34" charset="0"/>
              </a:rPr>
              <a:t>										Number: 3  </a:t>
            </a:r>
          </a:p>
          <a:p>
            <a:pPr marL="0" indent="0">
              <a:buNone/>
            </a:pPr>
            <a:r>
              <a:rPr lang="en-US">
                <a:latin typeface="Aptos Narrow" panose="020B0004020202020204" pitchFamily="34" charset="0"/>
              </a:rPr>
              <a:t>										Number: 4  </a:t>
            </a:r>
          </a:p>
          <a:p>
            <a:pPr marL="0" indent="0">
              <a:buNone/>
            </a:pPr>
            <a:r>
              <a:rPr lang="en-US">
                <a:latin typeface="Aptos Narrow" panose="020B0004020202020204" pitchFamily="34" charset="0"/>
              </a:rPr>
              <a:t>										Number: 5 </a:t>
            </a:r>
          </a:p>
        </p:txBody>
      </p:sp>
      <p:pic>
        <p:nvPicPr>
          <p:cNvPr id="5" name="Picture 4">
            <a:extLst>
              <a:ext uri="{FF2B5EF4-FFF2-40B4-BE49-F238E27FC236}">
                <a16:creationId xmlns:a16="http://schemas.microsoft.com/office/drawing/2014/main" id="{F3A166BE-ED70-A507-9FFA-47DE36155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7482" y="2284951"/>
            <a:ext cx="3645582" cy="1628560"/>
          </a:xfrm>
          <a:prstGeom prst="rect">
            <a:avLst/>
          </a:prstGeom>
        </p:spPr>
      </p:pic>
      <p:sp>
        <p:nvSpPr>
          <p:cNvPr id="6" name="Arrow: Down 5">
            <a:extLst>
              <a:ext uri="{FF2B5EF4-FFF2-40B4-BE49-F238E27FC236}">
                <a16:creationId xmlns:a16="http://schemas.microsoft.com/office/drawing/2014/main" id="{928860CB-7615-AEA0-D909-54AA504D2BF0}"/>
              </a:ext>
            </a:extLst>
          </p:cNvPr>
          <p:cNvSpPr/>
          <p:nvPr/>
        </p:nvSpPr>
        <p:spPr>
          <a:xfrm>
            <a:off x="5417958" y="3856011"/>
            <a:ext cx="383236" cy="6710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20933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B579-4BB6-C649-599D-DF2EC1A5A0BE}"/>
              </a:ext>
            </a:extLst>
          </p:cNvPr>
          <p:cNvSpPr>
            <a:spLocks noGrp="1"/>
          </p:cNvSpPr>
          <p:nvPr>
            <p:ph type="title"/>
          </p:nvPr>
        </p:nvSpPr>
        <p:spPr/>
        <p:txBody>
          <a:bodyPr/>
          <a:lstStyle/>
          <a:p>
            <a:pPr algn="ctr"/>
            <a:r>
              <a:rPr lang="en-US" b="1">
                <a:latin typeface="Arial Black" panose="020B0A04020102020204" pitchFamily="34" charset="0"/>
              </a:rPr>
              <a:t>6:get method($_get)</a:t>
            </a:r>
          </a:p>
        </p:txBody>
      </p:sp>
      <p:sp>
        <p:nvSpPr>
          <p:cNvPr id="3" name="Content Placeholder 2">
            <a:extLst>
              <a:ext uri="{FF2B5EF4-FFF2-40B4-BE49-F238E27FC236}">
                <a16:creationId xmlns:a16="http://schemas.microsoft.com/office/drawing/2014/main" id="{8BDF8B58-D6E0-C4D0-855C-80CCF630087E}"/>
              </a:ext>
            </a:extLst>
          </p:cNvPr>
          <p:cNvSpPr>
            <a:spLocks noGrp="1"/>
          </p:cNvSpPr>
          <p:nvPr>
            <p:ph idx="1"/>
          </p:nvPr>
        </p:nvSpPr>
        <p:spPr>
          <a:xfrm>
            <a:off x="176464" y="1187116"/>
            <a:ext cx="12175958" cy="5871410"/>
          </a:xfrm>
        </p:spPr>
        <p:txBody>
          <a:bodyPr/>
          <a:lstStyle/>
          <a:p>
            <a:pPr marL="0" indent="0">
              <a:buNone/>
            </a:pPr>
            <a:r>
              <a:rPr lang="en-US">
                <a:latin typeface="Aptos Narrow" panose="020B0004020202020204" pitchFamily="34" charset="0"/>
              </a:rPr>
              <a:t>The GET method sends data through the URL, making it visible to users.</a:t>
            </a:r>
          </a:p>
          <a:p>
            <a:pPr marL="0" indent="0">
              <a:buNone/>
            </a:pPr>
            <a:r>
              <a:rPr lang="en-US">
                <a:latin typeface="Aptos Narrow" panose="020B0004020202020204" pitchFamily="34" charset="0"/>
              </a:rPr>
              <a:t> It is commonly used for:</a:t>
            </a:r>
          </a:p>
          <a:p>
            <a:pPr marL="0" indent="0">
              <a:buNone/>
            </a:pPr>
            <a:r>
              <a:rPr lang="en-US">
                <a:latin typeface="Aptos Narrow" panose="020B0004020202020204" pitchFamily="34" charset="0"/>
              </a:rPr>
              <a:t>✅ Search queries (e.g., Google searches)</a:t>
            </a:r>
          </a:p>
          <a:p>
            <a:pPr marL="0" indent="0">
              <a:buNone/>
            </a:pPr>
            <a:r>
              <a:rPr lang="en-US">
                <a:latin typeface="Aptos Narrow" panose="020B0004020202020204" pitchFamily="34" charset="0"/>
              </a:rPr>
              <a:t>✅ Filtering content (e.g., ?category=phones)</a:t>
            </a:r>
          </a:p>
          <a:p>
            <a:pPr marL="0" indent="0">
              <a:buNone/>
            </a:pPr>
            <a:r>
              <a:rPr lang="en-US">
                <a:latin typeface="Aptos Narrow" panose="020B0004020202020204" pitchFamily="34" charset="0"/>
              </a:rPr>
              <a:t>✅ Passing small amounts of non-sensitive data</a:t>
            </a:r>
          </a:p>
          <a:p>
            <a:pPr marL="0" indent="0">
              <a:buNone/>
            </a:pPr>
            <a:r>
              <a:rPr lang="en-US">
                <a:latin typeface="Aptos Narrow" panose="020B0004020202020204" pitchFamily="34" charset="0"/>
              </a:rPr>
              <a:t>How GET Works:</a:t>
            </a:r>
          </a:p>
          <a:p>
            <a:pPr>
              <a:buFont typeface="Wingdings" panose="05000000000000000000" pitchFamily="2" charset="2"/>
              <a:buChar char="v"/>
            </a:pPr>
            <a:r>
              <a:rPr lang="en-US">
                <a:latin typeface="Aptos Narrow" panose="020B0004020202020204" pitchFamily="34" charset="0"/>
              </a:rPr>
              <a:t>The form data is appended to the URL after a ? symbol.</a:t>
            </a:r>
          </a:p>
          <a:p>
            <a:pPr>
              <a:buFont typeface="Wingdings" panose="05000000000000000000" pitchFamily="2" charset="2"/>
              <a:buChar char="v"/>
            </a:pPr>
            <a:r>
              <a:rPr lang="en-US">
                <a:latin typeface="Aptos Narrow" panose="020B0004020202020204" pitchFamily="34" charset="0"/>
              </a:rPr>
              <a:t>Each input field is sent as key=value.</a:t>
            </a:r>
          </a:p>
          <a:p>
            <a:pPr>
              <a:buFont typeface="Wingdings" panose="05000000000000000000" pitchFamily="2" charset="2"/>
              <a:buChar char="v"/>
            </a:pPr>
            <a:r>
              <a:rPr lang="en-US">
                <a:latin typeface="Aptos Narrow" panose="020B0004020202020204" pitchFamily="34" charset="0"/>
              </a:rPr>
              <a:t>Multiple values are separated by &amp;.</a:t>
            </a:r>
          </a:p>
          <a:p>
            <a:pPr marL="0" indent="0">
              <a:buNone/>
            </a:pPr>
            <a:r>
              <a:rPr lang="en-US">
                <a:latin typeface="Aptos Narrow" panose="020B0004020202020204" pitchFamily="34" charset="0"/>
              </a:rPr>
              <a:t>									</a:t>
            </a:r>
          </a:p>
          <a:p>
            <a:pPr marL="0" indent="0">
              <a:buNone/>
            </a:pPr>
            <a:r>
              <a:rPr lang="en-US">
                <a:latin typeface="Aptos Narrow" panose="020B0004020202020204" pitchFamily="34" charset="0"/>
              </a:rPr>
              <a:t>															When submitted, the URL will look like:</a:t>
            </a:r>
          </a:p>
          <a:p>
            <a:pPr marL="0" indent="0">
              <a:buNone/>
            </a:pPr>
            <a:r>
              <a:rPr lang="en-US">
                <a:latin typeface="Aptos Narrow" panose="020B0004020202020204" pitchFamily="34" charset="0"/>
              </a:rPr>
              <a:t>															get_example.php?name=Ali&amp;age=25</a:t>
            </a:r>
          </a:p>
        </p:txBody>
      </p:sp>
      <p:pic>
        <p:nvPicPr>
          <p:cNvPr id="5" name="Picture 4">
            <a:extLst>
              <a:ext uri="{FF2B5EF4-FFF2-40B4-BE49-F238E27FC236}">
                <a16:creationId xmlns:a16="http://schemas.microsoft.com/office/drawing/2014/main" id="{63CCC048-AEF1-940F-F3A1-D67F0EAAA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633" y="1893740"/>
            <a:ext cx="4305787" cy="1708098"/>
          </a:xfrm>
          <a:prstGeom prst="rect">
            <a:avLst/>
          </a:prstGeom>
        </p:spPr>
      </p:pic>
      <p:sp>
        <p:nvSpPr>
          <p:cNvPr id="6" name="Arrow: Down 5">
            <a:extLst>
              <a:ext uri="{FF2B5EF4-FFF2-40B4-BE49-F238E27FC236}">
                <a16:creationId xmlns:a16="http://schemas.microsoft.com/office/drawing/2014/main" id="{F104A845-947A-F8B6-FD55-F187FA8A57B0}"/>
              </a:ext>
            </a:extLst>
          </p:cNvPr>
          <p:cNvSpPr/>
          <p:nvPr/>
        </p:nvSpPr>
        <p:spPr>
          <a:xfrm>
            <a:off x="8675527" y="3561347"/>
            <a:ext cx="404305" cy="5614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959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2704-7BC2-E4EE-847F-F0B126997A32}"/>
              </a:ext>
            </a:extLst>
          </p:cNvPr>
          <p:cNvSpPr>
            <a:spLocks noGrp="1"/>
          </p:cNvSpPr>
          <p:nvPr>
            <p:ph type="title"/>
          </p:nvPr>
        </p:nvSpPr>
        <p:spPr/>
        <p:txBody>
          <a:bodyPr/>
          <a:lstStyle/>
          <a:p>
            <a:pPr algn="ctr"/>
            <a:r>
              <a:rPr lang="en-US">
                <a:latin typeface="Arial Black" panose="020B0A04020102020204" pitchFamily="34" charset="0"/>
              </a:rPr>
              <a:t>7. POST Method ($_POST)</a:t>
            </a:r>
          </a:p>
        </p:txBody>
      </p:sp>
      <p:sp>
        <p:nvSpPr>
          <p:cNvPr id="3" name="Content Placeholder 2">
            <a:extLst>
              <a:ext uri="{FF2B5EF4-FFF2-40B4-BE49-F238E27FC236}">
                <a16:creationId xmlns:a16="http://schemas.microsoft.com/office/drawing/2014/main" id="{0B56E4FD-399B-5D75-EB79-AEA28746FE25}"/>
              </a:ext>
            </a:extLst>
          </p:cNvPr>
          <p:cNvSpPr>
            <a:spLocks noGrp="1"/>
          </p:cNvSpPr>
          <p:nvPr>
            <p:ph idx="1"/>
          </p:nvPr>
        </p:nvSpPr>
        <p:spPr>
          <a:xfrm>
            <a:off x="176463" y="1283368"/>
            <a:ext cx="11582399" cy="5438274"/>
          </a:xfrm>
        </p:spPr>
        <p:txBody>
          <a:bodyPr/>
          <a:lstStyle/>
          <a:p>
            <a:pPr marL="0" indent="0">
              <a:buNone/>
            </a:pPr>
            <a:r>
              <a:rPr lang="en-US">
                <a:latin typeface="Aptos Narrow" panose="020B0004020202020204" pitchFamily="34" charset="0"/>
              </a:rPr>
              <a:t> The POST method sends data securely in the background, without displaying it in the URL. </a:t>
            </a:r>
          </a:p>
          <a:p>
            <a:pPr marL="0" indent="0">
              <a:buNone/>
            </a:pPr>
            <a:r>
              <a:rPr lang="en-US">
                <a:latin typeface="Aptos Narrow" panose="020B0004020202020204" pitchFamily="34" charset="0"/>
              </a:rPr>
              <a:t>It is commonly used for:</a:t>
            </a:r>
          </a:p>
          <a:p>
            <a:pPr marL="0" indent="0">
              <a:buNone/>
            </a:pPr>
            <a:r>
              <a:rPr lang="en-US">
                <a:latin typeface="Aptos Narrow" panose="020B0004020202020204" pitchFamily="34" charset="0"/>
              </a:rPr>
              <a:t>✅ User login forms</a:t>
            </a:r>
          </a:p>
          <a:p>
            <a:pPr marL="0" indent="0">
              <a:buNone/>
            </a:pPr>
            <a:r>
              <a:rPr lang="en-US">
                <a:latin typeface="Aptos Narrow" panose="020B0004020202020204" pitchFamily="34" charset="0"/>
              </a:rPr>
              <a:t>✅ Submitting comments or messages</a:t>
            </a:r>
          </a:p>
          <a:p>
            <a:pPr marL="0" indent="0">
              <a:buNone/>
            </a:pPr>
            <a:r>
              <a:rPr lang="en-US">
                <a:latin typeface="Aptos Narrow" panose="020B0004020202020204" pitchFamily="34" charset="0"/>
              </a:rPr>
              <a:t>✅ Sending large data</a:t>
            </a:r>
          </a:p>
          <a:p>
            <a:pPr marL="0" indent="0">
              <a:buNone/>
            </a:pPr>
            <a:r>
              <a:rPr lang="en-US">
                <a:latin typeface="Aptos Narrow" panose="020B0004020202020204" pitchFamily="34" charset="0"/>
              </a:rPr>
              <a:t>How POST Works:</a:t>
            </a:r>
          </a:p>
          <a:p>
            <a:pPr>
              <a:buFont typeface="Wingdings" panose="05000000000000000000" pitchFamily="2" charset="2"/>
              <a:buChar char="v"/>
            </a:pPr>
            <a:r>
              <a:rPr lang="en-US">
                <a:latin typeface="Aptos Narrow" panose="020B0004020202020204" pitchFamily="34" charset="0"/>
              </a:rPr>
              <a:t>Data is sent inside the request body, not in the URL.</a:t>
            </a:r>
          </a:p>
          <a:p>
            <a:pPr>
              <a:buFont typeface="Wingdings" panose="05000000000000000000" pitchFamily="2" charset="2"/>
              <a:buChar char="v"/>
            </a:pPr>
            <a:r>
              <a:rPr lang="en-US">
                <a:latin typeface="Aptos Narrow" panose="020B0004020202020204" pitchFamily="34" charset="0"/>
              </a:rPr>
              <a:t>It does not have a length limit (can send more data than GET).</a:t>
            </a:r>
          </a:p>
          <a:p>
            <a:pPr>
              <a:buFont typeface="Wingdings" panose="05000000000000000000" pitchFamily="2" charset="2"/>
              <a:buChar char="v"/>
            </a:pPr>
            <a:r>
              <a:rPr lang="en-US">
                <a:latin typeface="Aptos Narrow" panose="020B0004020202020204" pitchFamily="34" charset="0"/>
              </a:rPr>
              <a:t>It is more secure than GET (but still needs validation).</a:t>
            </a:r>
          </a:p>
          <a:p>
            <a:pPr marL="0" indent="0">
              <a:buNone/>
            </a:pPr>
            <a:r>
              <a:rPr lang="en-US">
                <a:latin typeface="Aptos Narrow" panose="020B0004020202020204" pitchFamily="34" charset="0"/>
              </a:rPr>
              <a:t>                                                                                                URL stays clean (no ?name=Ali&amp;message=Hello in the address bar).</a:t>
            </a:r>
          </a:p>
          <a:p>
            <a:pPr marL="2277400" lvl="5" indent="0">
              <a:buNone/>
            </a:pPr>
            <a:endParaRPr lang="en-US">
              <a:latin typeface="Aptos Narrow" panose="020B0004020202020204" pitchFamily="34" charset="0"/>
            </a:endParaRPr>
          </a:p>
        </p:txBody>
      </p:sp>
      <p:pic>
        <p:nvPicPr>
          <p:cNvPr id="5" name="Picture 4">
            <a:extLst>
              <a:ext uri="{FF2B5EF4-FFF2-40B4-BE49-F238E27FC236}">
                <a16:creationId xmlns:a16="http://schemas.microsoft.com/office/drawing/2014/main" id="{FC6B7A03-3EE2-3425-531A-ED0FA5D88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83633"/>
            <a:ext cx="4899768" cy="2042935"/>
          </a:xfrm>
          <a:prstGeom prst="rect">
            <a:avLst/>
          </a:prstGeom>
        </p:spPr>
      </p:pic>
      <p:sp>
        <p:nvSpPr>
          <p:cNvPr id="6" name="Arrow: Down 5">
            <a:extLst>
              <a:ext uri="{FF2B5EF4-FFF2-40B4-BE49-F238E27FC236}">
                <a16:creationId xmlns:a16="http://schemas.microsoft.com/office/drawing/2014/main" id="{0B76FC8B-F88F-77E7-313C-1960555DC483}"/>
              </a:ext>
            </a:extLst>
          </p:cNvPr>
          <p:cNvSpPr/>
          <p:nvPr/>
        </p:nvSpPr>
        <p:spPr>
          <a:xfrm>
            <a:off x="8303568" y="4026568"/>
            <a:ext cx="423337" cy="8306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969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3203</TotalTime>
  <Words>991</Words>
  <Application>Microsoft Office PowerPoint</Application>
  <PresentationFormat>Widescreen</PresentationFormat>
  <Paragraphs>96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 Narrow</vt:lpstr>
      <vt:lpstr>Arial Black</vt:lpstr>
      <vt:lpstr>Century Gothic</vt:lpstr>
      <vt:lpstr>Wingdings</vt:lpstr>
      <vt:lpstr>Wingdings 3</vt:lpstr>
      <vt:lpstr>Ion</vt:lpstr>
      <vt:lpstr>Presentation about php ,mysql and apis</vt:lpstr>
      <vt:lpstr>Introduction of php</vt:lpstr>
      <vt:lpstr>1:variables</vt:lpstr>
      <vt:lpstr>2:array in php</vt:lpstr>
      <vt:lpstr>3:If statement</vt:lpstr>
      <vt:lpstr>4:for and foreach loop</vt:lpstr>
      <vt:lpstr>5:while loop</vt:lpstr>
      <vt:lpstr>6:get method($_get)</vt:lpstr>
      <vt:lpstr>7. POST Method ($_POST)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ayuub siciid</dc:creator>
  <cp:lastModifiedBy>ayuub siciid</cp:lastModifiedBy>
  <cp:revision>4</cp:revision>
  <dcterms:created xsi:type="dcterms:W3CDTF">2025-03-24T14:27:03Z</dcterms:created>
  <dcterms:modified xsi:type="dcterms:W3CDTF">2025-04-06T13:49:42Z</dcterms:modified>
</cp:coreProperties>
</file>