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4660"/>
  </p:normalViewPr>
  <p:slideViewPr>
    <p:cSldViewPr snapToGrid="0">
      <p:cViewPr varScale="1">
        <p:scale>
          <a:sx n="64" d="100"/>
          <a:sy n="64" d="100"/>
        </p:scale>
        <p:origin x="1152"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FB4EB-9BC4-4CB2-81BD-191DBD6C690F}" type="datetimeFigureOut">
              <a:rPr lang="en-US" smtClean="0"/>
              <a:t>4/6/2025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89DC5B-F9A3-435F-8B57-700E35D91DDF}" type="slidenum">
              <a:rPr lang="en-US" smtClean="0"/>
              <a:t>‹#›</a:t>
            </a:fld>
            <a:endParaRPr lang="en-US"/>
          </a:p>
        </p:txBody>
      </p:sp>
    </p:spTree>
    <p:extLst>
      <p:ext uri="{BB962C8B-B14F-4D97-AF65-F5344CB8AC3E}">
        <p14:creationId xmlns:p14="http://schemas.microsoft.com/office/powerpoint/2010/main" val="384190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89DC5B-F9A3-435F-8B57-700E35D91DDF}" type="slidenum">
              <a:rPr lang="en-US" smtClean="0"/>
              <a:t>7</a:t>
            </a:fld>
            <a:endParaRPr lang="en-US"/>
          </a:p>
        </p:txBody>
      </p:sp>
    </p:spTree>
    <p:extLst>
      <p:ext uri="{BB962C8B-B14F-4D97-AF65-F5344CB8AC3E}">
        <p14:creationId xmlns:p14="http://schemas.microsoft.com/office/powerpoint/2010/main" val="3237018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0334659C-A581-4CFC-BC61-2D810D5F892D}" type="datetimeFigureOut">
              <a:rPr lang="en-US" smtClean="0"/>
              <a:t>4/6/2025</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AA27963-A6C4-4E6F-A8EE-69B50C022703}" type="slidenum">
              <a:rPr lang="en-US" smtClean="0"/>
              <a:t>‹#›</a:t>
            </a:fld>
            <a:endParaRPr lang="en-US"/>
          </a:p>
        </p:txBody>
      </p:sp>
    </p:spTree>
    <p:extLst>
      <p:ext uri="{BB962C8B-B14F-4D97-AF65-F5344CB8AC3E}">
        <p14:creationId xmlns:p14="http://schemas.microsoft.com/office/powerpoint/2010/main" val="347515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4659C-A581-4CFC-BC61-2D810D5F892D}"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35456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34659C-A581-4CFC-BC61-2D810D5F892D}"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861804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34659C-A581-4CFC-BC61-2D810D5F892D}"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1095314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4659C-A581-4CFC-BC61-2D810D5F892D}"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1293567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34659C-A581-4CFC-BC61-2D810D5F892D}"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1273235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34659C-A581-4CFC-BC61-2D810D5F892D}"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2040253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4659C-A581-4CFC-BC61-2D810D5F892D}"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490428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4659C-A581-4CFC-BC61-2D810D5F892D}"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171082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4659C-A581-4CFC-BC61-2D810D5F892D}" type="datetimeFigureOut">
              <a:rPr lang="en-US" smtClean="0"/>
              <a:t>4/6/2025</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374336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34659C-A581-4CFC-BC61-2D810D5F892D}" type="datetimeFigureOut">
              <a:rPr lang="en-US" smtClean="0"/>
              <a:t>4/6/2025</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55430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4659C-A581-4CFC-BC61-2D810D5F892D}"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3578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4659C-A581-4CFC-BC61-2D810D5F892D}"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216431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4659C-A581-4CFC-BC61-2D810D5F892D}"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45265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4659C-A581-4CFC-BC61-2D810D5F892D}"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92428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4659C-A581-4CFC-BC61-2D810D5F892D}"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384988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34659C-A581-4CFC-BC61-2D810D5F892D}"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A27963-A6C4-4E6F-A8EE-69B50C022703}" type="slidenum">
              <a:rPr lang="en-US" smtClean="0"/>
              <a:t>‹#›</a:t>
            </a:fld>
            <a:endParaRPr lang="en-US"/>
          </a:p>
        </p:txBody>
      </p:sp>
    </p:spTree>
    <p:extLst>
      <p:ext uri="{BB962C8B-B14F-4D97-AF65-F5344CB8AC3E}">
        <p14:creationId xmlns:p14="http://schemas.microsoft.com/office/powerpoint/2010/main" val="141945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0334659C-A581-4CFC-BC61-2D810D5F892D}" type="datetimeFigureOut">
              <a:rPr lang="en-US" smtClean="0"/>
              <a:t>4/6/2025</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AA27963-A6C4-4E6F-A8EE-69B50C022703}" type="slidenum">
              <a:rPr lang="en-US" smtClean="0"/>
              <a:t>‹#›</a:t>
            </a:fld>
            <a:endParaRPr lang="en-US"/>
          </a:p>
        </p:txBody>
      </p:sp>
    </p:spTree>
    <p:extLst>
      <p:ext uri="{BB962C8B-B14F-4D97-AF65-F5344CB8AC3E}">
        <p14:creationId xmlns:p14="http://schemas.microsoft.com/office/powerpoint/2010/main" val="243473005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A8645-FFC6-8571-E9D5-342B0C4E90DF}"/>
              </a:ext>
            </a:extLst>
          </p:cNvPr>
          <p:cNvSpPr>
            <a:spLocks noGrp="1"/>
          </p:cNvSpPr>
          <p:nvPr>
            <p:ph type="ctrTitle"/>
          </p:nvPr>
        </p:nvSpPr>
        <p:spPr>
          <a:xfrm>
            <a:off x="1705300" y="2398427"/>
            <a:ext cx="8781400" cy="1614456"/>
          </a:xfrm>
        </p:spPr>
        <p:txBody>
          <a:bodyPr/>
          <a:lstStyle/>
          <a:p>
            <a:pPr algn="ctr"/>
            <a:r>
              <a:rPr lang="en-US" sz="6600">
                <a:latin typeface="Arial Black" panose="020B0A04020102020204" pitchFamily="34" charset="0"/>
              </a:rPr>
              <a:t>mysql</a:t>
            </a:r>
          </a:p>
        </p:txBody>
      </p:sp>
    </p:spTree>
    <p:extLst>
      <p:ext uri="{BB962C8B-B14F-4D97-AF65-F5344CB8AC3E}">
        <p14:creationId xmlns:p14="http://schemas.microsoft.com/office/powerpoint/2010/main" val="8300155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DFCD-D751-2017-0E41-5338433DDA47}"/>
              </a:ext>
            </a:extLst>
          </p:cNvPr>
          <p:cNvSpPr>
            <a:spLocks noGrp="1"/>
          </p:cNvSpPr>
          <p:nvPr>
            <p:ph type="title"/>
          </p:nvPr>
        </p:nvSpPr>
        <p:spPr/>
        <p:txBody>
          <a:bodyPr/>
          <a:lstStyle/>
          <a:p>
            <a:pPr algn="ctr"/>
            <a:r>
              <a:rPr lang="en-US">
                <a:latin typeface="Arial Black" panose="020B0A04020102020204" pitchFamily="34" charset="0"/>
              </a:rPr>
              <a:t>Introduction of mysql</a:t>
            </a:r>
          </a:p>
        </p:txBody>
      </p:sp>
      <p:sp>
        <p:nvSpPr>
          <p:cNvPr id="3" name="Content Placeholder 2">
            <a:extLst>
              <a:ext uri="{FF2B5EF4-FFF2-40B4-BE49-F238E27FC236}">
                <a16:creationId xmlns:a16="http://schemas.microsoft.com/office/drawing/2014/main" id="{86DE23E5-494F-DF2A-1392-A350EBB973BB}"/>
              </a:ext>
            </a:extLst>
          </p:cNvPr>
          <p:cNvSpPr>
            <a:spLocks noGrp="1"/>
          </p:cNvSpPr>
          <p:nvPr>
            <p:ph idx="1"/>
          </p:nvPr>
        </p:nvSpPr>
        <p:spPr>
          <a:xfrm>
            <a:off x="149902" y="1903751"/>
            <a:ext cx="12042098" cy="5186597"/>
          </a:xfrm>
        </p:spPr>
        <p:txBody>
          <a:bodyPr>
            <a:normAutofit/>
          </a:bodyPr>
          <a:lstStyle/>
          <a:p>
            <a:pPr marL="0" indent="0">
              <a:buNone/>
            </a:pPr>
            <a:r>
              <a:rPr lang="en-US" sz="2400">
                <a:solidFill>
                  <a:schemeClr val="tx1"/>
                </a:solidFill>
                <a:latin typeface="Aptos Narrow" panose="020B0004020202020204" pitchFamily="34" charset="0"/>
              </a:rPr>
              <a:t>What is MySQL?</a:t>
            </a:r>
          </a:p>
          <a:p>
            <a:pPr marL="0" indent="0">
              <a:buNone/>
            </a:pPr>
            <a:r>
              <a:rPr lang="en-US" sz="2400">
                <a:solidFill>
                  <a:schemeClr val="tx1"/>
                </a:solidFill>
                <a:latin typeface="Aptos Narrow" panose="020B0004020202020204" pitchFamily="34" charset="0"/>
              </a:rPr>
              <a:t>MySQL is an open-source relational database management system (RDBMS) that is widely used for storing, managing, and retrieving structured data. It is based on the Structured Query Language (SQL) and is known for its speed, reliability, and ease of use.</a:t>
            </a:r>
          </a:p>
          <a:p>
            <a:pPr marL="0" indent="0">
              <a:buNone/>
            </a:pPr>
            <a:r>
              <a:rPr lang="en-US" sz="2400">
                <a:solidFill>
                  <a:schemeClr val="tx1"/>
                </a:solidFill>
                <a:latin typeface="Aptos Narrow" panose="020B0004020202020204" pitchFamily="34" charset="0"/>
              </a:rPr>
              <a:t>Key Features of MySQL:</a:t>
            </a:r>
          </a:p>
          <a:p>
            <a:pPr>
              <a:buFont typeface="Wingdings" panose="05000000000000000000" pitchFamily="2" charset="2"/>
              <a:buChar char="Ø"/>
            </a:pPr>
            <a:r>
              <a:rPr lang="en-US" sz="2400">
                <a:solidFill>
                  <a:schemeClr val="tx1"/>
                </a:solidFill>
                <a:latin typeface="Aptos Narrow" panose="020B0004020202020204" pitchFamily="34" charset="0"/>
              </a:rPr>
              <a:t>Open-source: Free to use with a strong community.</a:t>
            </a:r>
          </a:p>
          <a:p>
            <a:pPr>
              <a:buFont typeface="Wingdings" panose="05000000000000000000" pitchFamily="2" charset="2"/>
              <a:buChar char="Ø"/>
            </a:pPr>
            <a:r>
              <a:rPr lang="en-US" sz="2400">
                <a:solidFill>
                  <a:schemeClr val="tx1"/>
                </a:solidFill>
                <a:latin typeface="Aptos Narrow" panose="020B0004020202020204" pitchFamily="34" charset="0"/>
              </a:rPr>
              <a:t>Scalability: Can handle small to large databases.</a:t>
            </a:r>
          </a:p>
          <a:p>
            <a:pPr>
              <a:buFont typeface="Wingdings" panose="05000000000000000000" pitchFamily="2" charset="2"/>
              <a:buChar char="Ø"/>
            </a:pPr>
            <a:r>
              <a:rPr lang="en-US" sz="2400">
                <a:solidFill>
                  <a:schemeClr val="tx1"/>
                </a:solidFill>
                <a:latin typeface="Aptos Narrow" panose="020B0004020202020204" pitchFamily="34" charset="0"/>
              </a:rPr>
              <a:t>High Performance: Optimized for fast transactions.</a:t>
            </a:r>
          </a:p>
          <a:p>
            <a:pPr>
              <a:buFont typeface="Wingdings" panose="05000000000000000000" pitchFamily="2" charset="2"/>
              <a:buChar char="Ø"/>
            </a:pPr>
            <a:r>
              <a:rPr lang="en-US" sz="2400">
                <a:solidFill>
                  <a:schemeClr val="tx1"/>
                </a:solidFill>
                <a:latin typeface="Aptos Narrow" panose="020B0004020202020204" pitchFamily="34" charset="0"/>
              </a:rPr>
              <a:t>Secure: Supports user authentication and encryption.</a:t>
            </a:r>
          </a:p>
          <a:p>
            <a:pPr>
              <a:buFont typeface="Wingdings" panose="05000000000000000000" pitchFamily="2" charset="2"/>
              <a:buChar char="Ø"/>
            </a:pPr>
            <a:r>
              <a:rPr lang="en-US" sz="2400">
                <a:solidFill>
                  <a:schemeClr val="tx1"/>
                </a:solidFill>
                <a:latin typeface="Aptos Narrow" panose="020B0004020202020204" pitchFamily="34" charset="0"/>
              </a:rPr>
              <a:t>Cross-platform: Runs on Windows, Linux, and macOS.</a:t>
            </a:r>
          </a:p>
        </p:txBody>
      </p:sp>
      <p:sp>
        <p:nvSpPr>
          <p:cNvPr id="4" name="Rectangle 3">
            <a:extLst>
              <a:ext uri="{FF2B5EF4-FFF2-40B4-BE49-F238E27FC236}">
                <a16:creationId xmlns:a16="http://schemas.microsoft.com/office/drawing/2014/main" id="{03DBC56B-E736-775E-FE32-74F77ADB6E2D}"/>
              </a:ext>
            </a:extLst>
          </p:cNvPr>
          <p:cNvSpPr/>
          <p:nvPr/>
        </p:nvSpPr>
        <p:spPr>
          <a:xfrm>
            <a:off x="7647144" y="3687581"/>
            <a:ext cx="4666938" cy="266075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a:latin typeface="Aptos Narrow" panose="020B0004020202020204" pitchFamily="34" charset="0"/>
              </a:rPr>
              <a:t>Why Use MySQL?</a:t>
            </a:r>
          </a:p>
          <a:p>
            <a:endParaRPr lang="en-US" sz="2400">
              <a:latin typeface="Aptos Narrow" panose="020B0004020202020204" pitchFamily="34" charset="0"/>
            </a:endParaRPr>
          </a:p>
          <a:p>
            <a:pPr marL="285750" indent="-285750">
              <a:buFont typeface="Wingdings" panose="05000000000000000000" pitchFamily="2" charset="2"/>
              <a:buChar char="q"/>
            </a:pPr>
            <a:r>
              <a:rPr lang="en-US" sz="2400">
                <a:latin typeface="Aptos Narrow" panose="020B0004020202020204" pitchFamily="34" charset="0"/>
              </a:rPr>
              <a:t>Popular choice for web applications (e.g., WordPress, Facebook).</a:t>
            </a:r>
          </a:p>
          <a:p>
            <a:pPr marL="285750" indent="-285750">
              <a:buFont typeface="Wingdings" panose="05000000000000000000" pitchFamily="2" charset="2"/>
              <a:buChar char="q"/>
            </a:pPr>
            <a:r>
              <a:rPr lang="en-US" sz="2400">
                <a:latin typeface="Aptos Narrow" panose="020B0004020202020204" pitchFamily="34" charset="0"/>
              </a:rPr>
              <a:t>Used in data-driven applications, analytics, and reporting.</a:t>
            </a:r>
          </a:p>
          <a:p>
            <a:pPr marL="285750" indent="-285750">
              <a:buFont typeface="Wingdings" panose="05000000000000000000" pitchFamily="2" charset="2"/>
              <a:buChar char="q"/>
            </a:pPr>
            <a:r>
              <a:rPr lang="en-US" sz="2400">
                <a:latin typeface="Aptos Narrow" panose="020B0004020202020204" pitchFamily="34" charset="0"/>
              </a:rPr>
              <a:t>Integrates well with programming languages like PHP, Python, and Java.</a:t>
            </a:r>
          </a:p>
        </p:txBody>
      </p:sp>
    </p:spTree>
    <p:extLst>
      <p:ext uri="{BB962C8B-B14F-4D97-AF65-F5344CB8AC3E}">
        <p14:creationId xmlns:p14="http://schemas.microsoft.com/office/powerpoint/2010/main" val="35311221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5E14-D665-B733-59F3-D900DE81101B}"/>
              </a:ext>
            </a:extLst>
          </p:cNvPr>
          <p:cNvSpPr>
            <a:spLocks noGrp="1"/>
          </p:cNvSpPr>
          <p:nvPr>
            <p:ph type="title"/>
          </p:nvPr>
        </p:nvSpPr>
        <p:spPr/>
        <p:txBody>
          <a:bodyPr/>
          <a:lstStyle/>
          <a:p>
            <a:pPr algn="ctr"/>
            <a:r>
              <a:rPr lang="en-US">
                <a:latin typeface="Arial Black" panose="020B0A04020102020204" pitchFamily="34" charset="0"/>
              </a:rPr>
              <a:t>1:database connection</a:t>
            </a:r>
          </a:p>
        </p:txBody>
      </p:sp>
      <p:sp>
        <p:nvSpPr>
          <p:cNvPr id="3" name="Content Placeholder 2">
            <a:extLst>
              <a:ext uri="{FF2B5EF4-FFF2-40B4-BE49-F238E27FC236}">
                <a16:creationId xmlns:a16="http://schemas.microsoft.com/office/drawing/2014/main" id="{EE874049-F7E8-2ABC-5A60-70BB3F20CEFE}"/>
              </a:ext>
            </a:extLst>
          </p:cNvPr>
          <p:cNvSpPr>
            <a:spLocks noGrp="1"/>
          </p:cNvSpPr>
          <p:nvPr>
            <p:ph idx="1"/>
          </p:nvPr>
        </p:nvSpPr>
        <p:spPr>
          <a:xfrm>
            <a:off x="239843" y="1680633"/>
            <a:ext cx="11737297" cy="5177367"/>
          </a:xfrm>
        </p:spPr>
        <p:txBody>
          <a:bodyPr>
            <a:normAutofit/>
          </a:bodyPr>
          <a:lstStyle/>
          <a:p>
            <a:pPr marL="0" indent="0">
              <a:buNone/>
            </a:pPr>
            <a:endParaRPr lang="en-US" sz="2400">
              <a:latin typeface="Aptos Narrow" panose="020B0004020202020204" pitchFamily="34" charset="0"/>
            </a:endParaRPr>
          </a:p>
          <a:p>
            <a:pPr marL="0" indent="0">
              <a:buNone/>
            </a:pPr>
            <a:r>
              <a:rPr lang="en-US" sz="2400">
                <a:latin typeface="Aptos Narrow" panose="020B0004020202020204" pitchFamily="34" charset="0"/>
              </a:rPr>
              <a:t>To interact with a MySQL database, you need to establish a connection using a database client or a programming language like Python, PHP, or Java.</a:t>
            </a:r>
          </a:p>
          <a:p>
            <a:pPr marL="0" indent="0">
              <a:buNone/>
            </a:pPr>
            <a:r>
              <a:rPr lang="en-US" sz="2400">
                <a:latin typeface="Aptos Narrow" panose="020B0004020202020204" pitchFamily="34" charset="0"/>
              </a:rPr>
              <a:t> Below are different ways to connect to MySQL:</a:t>
            </a:r>
          </a:p>
          <a:p>
            <a:pPr marL="0" indent="0">
              <a:buNone/>
            </a:pPr>
            <a:r>
              <a:rPr lang="en-US" sz="2400">
                <a:latin typeface="Aptos Narrow" panose="020B0004020202020204" pitchFamily="34" charset="0"/>
              </a:rPr>
              <a:t>Connecting with php:</a:t>
            </a:r>
          </a:p>
        </p:txBody>
      </p:sp>
      <p:pic>
        <p:nvPicPr>
          <p:cNvPr id="5" name="Picture 4">
            <a:extLst>
              <a:ext uri="{FF2B5EF4-FFF2-40B4-BE49-F238E27FC236}">
                <a16:creationId xmlns:a16="http://schemas.microsoft.com/office/drawing/2014/main" id="{D3F84F63-CCF7-63A1-07FD-0CDFA2EC4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12" y="4135964"/>
            <a:ext cx="6933491" cy="2414738"/>
          </a:xfrm>
          <a:prstGeom prst="rect">
            <a:avLst/>
          </a:prstGeom>
        </p:spPr>
      </p:pic>
    </p:spTree>
    <p:extLst>
      <p:ext uri="{BB962C8B-B14F-4D97-AF65-F5344CB8AC3E}">
        <p14:creationId xmlns:p14="http://schemas.microsoft.com/office/powerpoint/2010/main" val="404675469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B644-D793-C0FD-438E-481C5655F8AC}"/>
              </a:ext>
            </a:extLst>
          </p:cNvPr>
          <p:cNvSpPr>
            <a:spLocks noGrp="1"/>
          </p:cNvSpPr>
          <p:nvPr>
            <p:ph type="title"/>
          </p:nvPr>
        </p:nvSpPr>
        <p:spPr/>
        <p:txBody>
          <a:bodyPr/>
          <a:lstStyle/>
          <a:p>
            <a:pPr algn="ctr"/>
            <a:r>
              <a:rPr lang="en-US">
                <a:latin typeface="Arial Black" panose="020B0A04020102020204" pitchFamily="34" charset="0"/>
              </a:rPr>
              <a:t>2:Retrieving Data from a MySQL Database</a:t>
            </a:r>
          </a:p>
        </p:txBody>
      </p:sp>
      <p:sp>
        <p:nvSpPr>
          <p:cNvPr id="3" name="Content Placeholder 2">
            <a:extLst>
              <a:ext uri="{FF2B5EF4-FFF2-40B4-BE49-F238E27FC236}">
                <a16:creationId xmlns:a16="http://schemas.microsoft.com/office/drawing/2014/main" id="{6DD325DA-0D43-3BD1-1B8E-FE4EC1636B86}"/>
              </a:ext>
            </a:extLst>
          </p:cNvPr>
          <p:cNvSpPr>
            <a:spLocks noGrp="1"/>
          </p:cNvSpPr>
          <p:nvPr>
            <p:ph idx="1"/>
          </p:nvPr>
        </p:nvSpPr>
        <p:spPr>
          <a:xfrm>
            <a:off x="239844" y="2248525"/>
            <a:ext cx="11952156" cy="4437088"/>
          </a:xfrm>
        </p:spPr>
        <p:txBody>
          <a:bodyPr>
            <a:normAutofit/>
          </a:bodyPr>
          <a:lstStyle/>
          <a:p>
            <a:pPr marL="0" indent="0">
              <a:buNone/>
            </a:pPr>
            <a:r>
              <a:rPr lang="en-US" sz="2400">
                <a:latin typeface="Aptos Narrow" panose="020B0004020202020204" pitchFamily="34" charset="0"/>
              </a:rPr>
              <a:t>Retrieving data from a MySQL database is done using the SELECT statement.</a:t>
            </a:r>
          </a:p>
          <a:p>
            <a:pPr marL="0" indent="0">
              <a:buNone/>
            </a:pPr>
            <a:r>
              <a:rPr lang="en-US" sz="2400">
                <a:latin typeface="Aptos Narrow" panose="020B0004020202020204" pitchFamily="34" charset="0"/>
              </a:rPr>
              <a:t> You can use different clauses to filter, sort, and group data based on your needs.</a:t>
            </a:r>
          </a:p>
        </p:txBody>
      </p:sp>
      <p:pic>
        <p:nvPicPr>
          <p:cNvPr id="5" name="Picture 4">
            <a:extLst>
              <a:ext uri="{FF2B5EF4-FFF2-40B4-BE49-F238E27FC236}">
                <a16:creationId xmlns:a16="http://schemas.microsoft.com/office/drawing/2014/main" id="{51777187-66BF-37C6-1B1B-B479E6463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45" y="3181856"/>
            <a:ext cx="5856156" cy="3676144"/>
          </a:xfrm>
          <a:prstGeom prst="rect">
            <a:avLst/>
          </a:prstGeom>
        </p:spPr>
      </p:pic>
      <p:sp>
        <p:nvSpPr>
          <p:cNvPr id="6" name="Arrow: Right 5">
            <a:extLst>
              <a:ext uri="{FF2B5EF4-FFF2-40B4-BE49-F238E27FC236}">
                <a16:creationId xmlns:a16="http://schemas.microsoft.com/office/drawing/2014/main" id="{BFDB6C3B-7750-312E-810B-860635EE435B}"/>
              </a:ext>
            </a:extLst>
          </p:cNvPr>
          <p:cNvSpPr/>
          <p:nvPr/>
        </p:nvSpPr>
        <p:spPr>
          <a:xfrm>
            <a:off x="6096000" y="4601980"/>
            <a:ext cx="634584" cy="524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1034351-E943-819C-B978-A25FAC5F2EC0}"/>
              </a:ext>
            </a:extLst>
          </p:cNvPr>
          <p:cNvSpPr/>
          <p:nvPr/>
        </p:nvSpPr>
        <p:spPr>
          <a:xfrm>
            <a:off x="6730583" y="3687581"/>
            <a:ext cx="2338465" cy="257830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it-IT"/>
              <a:t>1</a:t>
            </a:r>
          </a:p>
          <a:p>
            <a:r>
              <a:rPr lang="it-IT"/>
              <a:t>abdi said@gmailcom</a:t>
            </a:r>
          </a:p>
          <a:p>
            <a:r>
              <a:rPr lang="it-IT"/>
              <a:t>abdi4321</a:t>
            </a:r>
          </a:p>
          <a:p>
            <a:endParaRPr lang="it-IT"/>
          </a:p>
          <a:p>
            <a:r>
              <a:rPr lang="it-IT"/>
              <a:t>2</a:t>
            </a:r>
          </a:p>
          <a:p>
            <a:r>
              <a:rPr lang="it-IT"/>
              <a:t>maxamed jama@gmail.com</a:t>
            </a:r>
          </a:p>
          <a:p>
            <a:r>
              <a:rPr lang="it-IT"/>
              <a:t>mo122</a:t>
            </a:r>
          </a:p>
        </p:txBody>
      </p:sp>
    </p:spTree>
    <p:extLst>
      <p:ext uri="{BB962C8B-B14F-4D97-AF65-F5344CB8AC3E}">
        <p14:creationId xmlns:p14="http://schemas.microsoft.com/office/powerpoint/2010/main" val="37820747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1BD3-006B-E3C6-60F4-D7F0D1E36D02}"/>
              </a:ext>
            </a:extLst>
          </p:cNvPr>
          <p:cNvSpPr>
            <a:spLocks noGrp="1"/>
          </p:cNvSpPr>
          <p:nvPr>
            <p:ph type="title"/>
          </p:nvPr>
        </p:nvSpPr>
        <p:spPr>
          <a:xfrm>
            <a:off x="1154954" y="973669"/>
            <a:ext cx="8825659" cy="315485"/>
          </a:xfrm>
        </p:spPr>
        <p:txBody>
          <a:bodyPr/>
          <a:lstStyle/>
          <a:p>
            <a:pPr algn="ctr"/>
            <a:r>
              <a:rPr lang="en-US">
                <a:latin typeface="Arial Black" panose="020B0A04020102020204" pitchFamily="34" charset="0"/>
              </a:rPr>
              <a:t>3:Inserting and Updating Data in MySQL</a:t>
            </a:r>
          </a:p>
        </p:txBody>
      </p:sp>
      <p:sp>
        <p:nvSpPr>
          <p:cNvPr id="3" name="Content Placeholder 2">
            <a:extLst>
              <a:ext uri="{FF2B5EF4-FFF2-40B4-BE49-F238E27FC236}">
                <a16:creationId xmlns:a16="http://schemas.microsoft.com/office/drawing/2014/main" id="{FDAD8D0B-BC8D-6B62-435A-62218511D86E}"/>
              </a:ext>
            </a:extLst>
          </p:cNvPr>
          <p:cNvSpPr>
            <a:spLocks noGrp="1"/>
          </p:cNvSpPr>
          <p:nvPr>
            <p:ph idx="1"/>
          </p:nvPr>
        </p:nvSpPr>
        <p:spPr>
          <a:xfrm>
            <a:off x="344774" y="2158584"/>
            <a:ext cx="11722308" cy="4699416"/>
          </a:xfrm>
        </p:spPr>
        <p:txBody>
          <a:bodyPr>
            <a:normAutofit/>
          </a:bodyPr>
          <a:lstStyle/>
          <a:p>
            <a:pPr marL="0" indent="0">
              <a:buNone/>
            </a:pPr>
            <a:r>
              <a:rPr lang="en-US" sz="2400">
                <a:solidFill>
                  <a:schemeClr val="tx1"/>
                </a:solidFill>
                <a:latin typeface="Aptos Narrow" panose="020B0004020202020204" pitchFamily="34" charset="0"/>
              </a:rPr>
              <a:t>In MySQL, you use the INSERT statement to add new records to a table and the</a:t>
            </a:r>
          </a:p>
          <a:p>
            <a:pPr marL="0" indent="0">
              <a:buNone/>
            </a:pPr>
            <a:r>
              <a:rPr lang="en-US" sz="2400">
                <a:solidFill>
                  <a:schemeClr val="tx1"/>
                </a:solidFill>
                <a:latin typeface="Aptos Narrow" panose="020B0004020202020204" pitchFamily="34" charset="0"/>
              </a:rPr>
              <a:t>UPDATE statement to modify existing records.</a:t>
            </a:r>
          </a:p>
        </p:txBody>
      </p:sp>
      <p:pic>
        <p:nvPicPr>
          <p:cNvPr id="5" name="Picture 4">
            <a:extLst>
              <a:ext uri="{FF2B5EF4-FFF2-40B4-BE49-F238E27FC236}">
                <a16:creationId xmlns:a16="http://schemas.microsoft.com/office/drawing/2014/main" id="{F4FC3B9D-4012-BA09-2A24-4A773AFA0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42" y="3132438"/>
            <a:ext cx="10373193" cy="3523196"/>
          </a:xfrm>
          <a:prstGeom prst="rect">
            <a:avLst/>
          </a:prstGeom>
        </p:spPr>
      </p:pic>
    </p:spTree>
    <p:extLst>
      <p:ext uri="{BB962C8B-B14F-4D97-AF65-F5344CB8AC3E}">
        <p14:creationId xmlns:p14="http://schemas.microsoft.com/office/powerpoint/2010/main" val="344883815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FDB2-95BC-B742-2027-E056BF7D576D}"/>
              </a:ext>
            </a:extLst>
          </p:cNvPr>
          <p:cNvSpPr>
            <a:spLocks noGrp="1"/>
          </p:cNvSpPr>
          <p:nvPr>
            <p:ph type="title"/>
          </p:nvPr>
        </p:nvSpPr>
        <p:spPr>
          <a:xfrm>
            <a:off x="1154954" y="838200"/>
            <a:ext cx="8825659" cy="706964"/>
          </a:xfrm>
        </p:spPr>
        <p:txBody>
          <a:bodyPr/>
          <a:lstStyle/>
          <a:p>
            <a:pPr algn="ctr"/>
            <a:r>
              <a:rPr lang="en-US">
                <a:latin typeface="Arial Black" panose="020B0A04020102020204" pitchFamily="34" charset="0"/>
              </a:rPr>
              <a:t>4:Looping Through Data in MySQL</a:t>
            </a:r>
            <a:br>
              <a:rPr lang="en-US">
                <a:latin typeface="Arial Black" panose="020B0A04020102020204" pitchFamily="34" charset="0"/>
              </a:rPr>
            </a:br>
            <a:endParaRPr lang="en-US">
              <a:latin typeface="Arial Black" panose="020B0A04020102020204" pitchFamily="34" charset="0"/>
            </a:endParaRPr>
          </a:p>
        </p:txBody>
      </p:sp>
      <p:sp>
        <p:nvSpPr>
          <p:cNvPr id="3" name="Content Placeholder 2">
            <a:extLst>
              <a:ext uri="{FF2B5EF4-FFF2-40B4-BE49-F238E27FC236}">
                <a16:creationId xmlns:a16="http://schemas.microsoft.com/office/drawing/2014/main" id="{EAFC482C-6108-8B64-5DCD-93A07CF52BD8}"/>
              </a:ext>
            </a:extLst>
          </p:cNvPr>
          <p:cNvSpPr>
            <a:spLocks noGrp="1"/>
          </p:cNvSpPr>
          <p:nvPr>
            <p:ph idx="1"/>
          </p:nvPr>
        </p:nvSpPr>
        <p:spPr>
          <a:xfrm>
            <a:off x="539646" y="2293495"/>
            <a:ext cx="11107711" cy="4564505"/>
          </a:xfrm>
        </p:spPr>
        <p:txBody>
          <a:bodyPr>
            <a:noAutofit/>
          </a:bodyPr>
          <a:lstStyle/>
          <a:p>
            <a:pPr marL="0" indent="0">
              <a:buNone/>
            </a:pPr>
            <a:r>
              <a:rPr lang="en-US" sz="2400">
                <a:solidFill>
                  <a:schemeClr val="tx1"/>
                </a:solidFill>
                <a:latin typeface="Aptos Narrow" panose="020B0004020202020204" pitchFamily="34" charset="0"/>
              </a:rPr>
              <a:t>When retrieving multiple rows from a MySQL database, </a:t>
            </a:r>
          </a:p>
          <a:p>
            <a:pPr marL="0" indent="0">
              <a:buNone/>
            </a:pPr>
            <a:r>
              <a:rPr lang="en-US" sz="2400">
                <a:solidFill>
                  <a:schemeClr val="tx1"/>
                </a:solidFill>
                <a:latin typeface="Aptos Narrow" panose="020B0004020202020204" pitchFamily="34" charset="0"/>
              </a:rPr>
              <a:t>You often need to loop through the data to process or display </a:t>
            </a:r>
          </a:p>
        </p:txBody>
      </p:sp>
      <p:pic>
        <p:nvPicPr>
          <p:cNvPr id="6" name="Picture 5">
            <a:extLst>
              <a:ext uri="{FF2B5EF4-FFF2-40B4-BE49-F238E27FC236}">
                <a16:creationId xmlns:a16="http://schemas.microsoft.com/office/drawing/2014/main" id="{B3FF5428-66F6-C61F-2B63-0FA7A013B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68" y="3537518"/>
            <a:ext cx="7468642" cy="3058154"/>
          </a:xfrm>
          <a:prstGeom prst="rect">
            <a:avLst/>
          </a:prstGeom>
        </p:spPr>
      </p:pic>
    </p:spTree>
    <p:extLst>
      <p:ext uri="{BB962C8B-B14F-4D97-AF65-F5344CB8AC3E}">
        <p14:creationId xmlns:p14="http://schemas.microsoft.com/office/powerpoint/2010/main" val="231627914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0413-90DE-940E-E5C6-C3315D8482DB}"/>
              </a:ext>
            </a:extLst>
          </p:cNvPr>
          <p:cNvSpPr>
            <a:spLocks noGrp="1"/>
          </p:cNvSpPr>
          <p:nvPr>
            <p:ph type="title"/>
          </p:nvPr>
        </p:nvSpPr>
        <p:spPr/>
        <p:txBody>
          <a:bodyPr/>
          <a:lstStyle/>
          <a:p>
            <a:pPr algn="ctr"/>
            <a:r>
              <a:rPr lang="en-US">
                <a:latin typeface="Arial Black" panose="020B0A04020102020204" pitchFamily="34" charset="0"/>
              </a:rPr>
              <a:t>5:session and Cookies </a:t>
            </a:r>
          </a:p>
        </p:txBody>
      </p:sp>
      <p:sp>
        <p:nvSpPr>
          <p:cNvPr id="3" name="Content Placeholder 2">
            <a:extLst>
              <a:ext uri="{FF2B5EF4-FFF2-40B4-BE49-F238E27FC236}">
                <a16:creationId xmlns:a16="http://schemas.microsoft.com/office/drawing/2014/main" id="{98DF58A4-F164-6C61-A0D1-76F509AD9DE4}"/>
              </a:ext>
            </a:extLst>
          </p:cNvPr>
          <p:cNvSpPr>
            <a:spLocks noGrp="1"/>
          </p:cNvSpPr>
          <p:nvPr>
            <p:ph sz="half" idx="1"/>
          </p:nvPr>
        </p:nvSpPr>
        <p:spPr>
          <a:xfrm>
            <a:off x="0" y="2166077"/>
            <a:ext cx="5982986" cy="4849318"/>
          </a:xfrm>
        </p:spPr>
        <p:txBody>
          <a:bodyPr>
            <a:normAutofit lnSpcReduction="10000"/>
          </a:bodyPr>
          <a:lstStyle/>
          <a:p>
            <a:pPr marL="0" indent="0">
              <a:buNone/>
            </a:pPr>
            <a:r>
              <a:rPr lang="en-US" sz="2400">
                <a:solidFill>
                  <a:schemeClr val="tx1"/>
                </a:solidFill>
                <a:latin typeface="Aptos Narrow" panose="020B0004020202020204" pitchFamily="34" charset="0"/>
              </a:rPr>
              <a:t>A session variable in MySQL is a temporary variable that is specific to a database connection (session).</a:t>
            </a:r>
          </a:p>
          <a:p>
            <a:pPr marL="0" indent="0">
              <a:buNone/>
            </a:pPr>
            <a:r>
              <a:rPr lang="en-US" sz="2400">
                <a:solidFill>
                  <a:schemeClr val="tx1"/>
                </a:solidFill>
                <a:latin typeface="Aptos Narrow" panose="020B0004020202020204" pitchFamily="34" charset="0"/>
              </a:rPr>
              <a:t> These variables are used to store values that persist only while the session is active. Once the session is closed, the variables are automatically deleted.</a:t>
            </a:r>
          </a:p>
          <a:p>
            <a:pPr marL="0" indent="0">
              <a:buNone/>
            </a:pPr>
            <a:r>
              <a:rPr lang="en-US" sz="2400">
                <a:solidFill>
                  <a:schemeClr val="tx1"/>
                </a:solidFill>
                <a:latin typeface="Aptos Narrow" panose="020B0004020202020204" pitchFamily="34" charset="0"/>
              </a:rPr>
              <a:t>MySQL provides two types of variables:</a:t>
            </a:r>
          </a:p>
          <a:p>
            <a:pPr marL="0" indent="0">
              <a:buNone/>
            </a:pPr>
            <a:r>
              <a:rPr lang="en-US" sz="2400">
                <a:solidFill>
                  <a:schemeClr val="tx1"/>
                </a:solidFill>
                <a:latin typeface="Aptos Narrow" panose="020B0004020202020204" pitchFamily="34" charset="0"/>
              </a:rPr>
              <a:t>Global Variables → Affect all connections (require SUPER privilege).</a:t>
            </a:r>
          </a:p>
          <a:p>
            <a:pPr marL="0" indent="0">
              <a:buNone/>
            </a:pPr>
            <a:r>
              <a:rPr lang="en-US" sz="2400">
                <a:solidFill>
                  <a:schemeClr val="tx1"/>
                </a:solidFill>
                <a:latin typeface="Aptos Narrow" panose="020B0004020202020204" pitchFamily="34" charset="0"/>
              </a:rPr>
              <a:t>Session Variables → Affect only the current connection/session.</a:t>
            </a:r>
          </a:p>
          <a:p>
            <a:pPr marL="0" indent="0">
              <a:buNone/>
            </a:pPr>
            <a:endParaRPr lang="en-US" sz="2400">
              <a:solidFill>
                <a:schemeClr val="tx1"/>
              </a:solidFill>
              <a:latin typeface="Aptos Narrow" panose="020B0004020202020204" pitchFamily="34" charset="0"/>
            </a:endParaRPr>
          </a:p>
        </p:txBody>
      </p:sp>
      <p:sp>
        <p:nvSpPr>
          <p:cNvPr id="4" name="Content Placeholder 3">
            <a:extLst>
              <a:ext uri="{FF2B5EF4-FFF2-40B4-BE49-F238E27FC236}">
                <a16:creationId xmlns:a16="http://schemas.microsoft.com/office/drawing/2014/main" id="{0D1F580B-7D81-8692-06A9-3B3C1FE60F8C}"/>
              </a:ext>
            </a:extLst>
          </p:cNvPr>
          <p:cNvSpPr>
            <a:spLocks noGrp="1"/>
          </p:cNvSpPr>
          <p:nvPr>
            <p:ph sz="half" idx="2"/>
          </p:nvPr>
        </p:nvSpPr>
        <p:spPr>
          <a:xfrm>
            <a:off x="6096000" y="2008681"/>
            <a:ext cx="4940808" cy="5006715"/>
          </a:xfrm>
        </p:spPr>
        <p:txBody>
          <a:bodyPr>
            <a:normAutofit lnSpcReduction="10000"/>
          </a:bodyPr>
          <a:lstStyle/>
          <a:p>
            <a:pPr marL="0" indent="0">
              <a:buNone/>
            </a:pPr>
            <a:endParaRPr lang="en-US" sz="2400">
              <a:latin typeface="Aptos Narrow" panose="020B0004020202020204" pitchFamily="34" charset="0"/>
            </a:endParaRPr>
          </a:p>
          <a:p>
            <a:pPr marL="0" indent="0">
              <a:buNone/>
            </a:pPr>
            <a:r>
              <a:rPr lang="en-US" sz="2400">
                <a:latin typeface="Aptos Narrow" panose="020B0004020202020204" pitchFamily="34" charset="0"/>
              </a:rPr>
              <a:t>A cookie is a small piece of data stored in the user’s browser by the web server (using languages like PHP, JavaScript, etc.). </a:t>
            </a:r>
          </a:p>
          <a:p>
            <a:pPr marL="0" indent="0">
              <a:buNone/>
            </a:pPr>
            <a:r>
              <a:rPr lang="en-US" sz="2400">
                <a:latin typeface="Aptos Narrow" panose="020B0004020202020204" pitchFamily="34" charset="0"/>
              </a:rPr>
              <a:t>It helps remember user-specific data between different visits or pages — such as login status, preferences, or user ID.</a:t>
            </a:r>
          </a:p>
          <a:p>
            <a:pPr marL="0" indent="0">
              <a:buNone/>
            </a:pPr>
            <a:endParaRPr lang="en-US" sz="2400">
              <a:latin typeface="Aptos Narrow" panose="020B0004020202020204" pitchFamily="34" charset="0"/>
            </a:endParaRPr>
          </a:p>
        </p:txBody>
      </p:sp>
    </p:spTree>
    <p:extLst>
      <p:ext uri="{BB962C8B-B14F-4D97-AF65-F5344CB8AC3E}">
        <p14:creationId xmlns:p14="http://schemas.microsoft.com/office/powerpoint/2010/main" val="2366355761"/>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605</TotalTime>
  <Words>444</Words>
  <Application>Microsoft Office PowerPoint</Application>
  <PresentationFormat>Widescreen</PresentationFormat>
  <Paragraphs>46</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 Narrow</vt:lpstr>
      <vt:lpstr>Arial Black</vt:lpstr>
      <vt:lpstr>Calibri</vt:lpstr>
      <vt:lpstr>Century Gothic</vt:lpstr>
      <vt:lpstr>Wingdings</vt:lpstr>
      <vt:lpstr>Wingdings 3</vt:lpstr>
      <vt:lpstr>Ion Boardroom</vt:lpstr>
      <vt:lpstr>mysql</vt:lpstr>
      <vt:lpstr>Introduction of mysql</vt:lpstr>
      <vt:lpstr>1:database connection</vt:lpstr>
      <vt:lpstr>2:Retrieving Data from a MySQL Database</vt:lpstr>
      <vt:lpstr>3:Inserting and Updating Data in MySQL</vt:lpstr>
      <vt:lpstr>4:Looping Through Data in MySQL </vt:lpstr>
      <vt:lpstr>5:session and Cookies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ayuub siciid</dc:creator>
  <cp:lastModifiedBy>ayuub siciid</cp:lastModifiedBy>
  <cp:revision>2</cp:revision>
  <dcterms:created xsi:type="dcterms:W3CDTF">2025-03-28T10:00:26Z</dcterms:created>
  <dcterms:modified xsi:type="dcterms:W3CDTF">2025-04-06T13:49:53Z</dcterms:modified>
</cp:coreProperties>
</file>