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05BA-B544-2DEB-50CC-61AF03603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CEC990-5B39-5260-7C01-952B91B8D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68FEE-8E8D-09CB-1565-C63B19BB8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2C641-5842-D384-C9F2-9E01E138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74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41499-D494-012B-7B4A-D1CD0B34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83F1D-263A-FFFB-15C4-7D33F7EFF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B85CC-CD2C-8FED-BC1F-7EB675DE6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D4459-C712-83B5-55BB-E33C34BA2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822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3D0EC-0E75-738F-9E32-9A39B50C3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74660-7C87-B1F6-F99E-2C0B4D9C3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B51A1-CB41-D1C4-972F-457344578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DE783-372A-62FD-04FD-FC9B83A98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35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8CCF-818C-7843-919F-F808A4D4F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B34A5-5BD3-5634-35C9-81C382387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9075C-48C7-3CF5-DEA6-7F72BDECC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930C-CC3D-685D-E545-2D65210A0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4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4E25-E8DB-BBBE-B5A9-A49FE31D2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2A5C6-FCD6-E6C3-7F82-8299961588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AE38E2-D50D-D6C7-6A18-279B13AFE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0B622-A1D2-763D-1FC9-C9E2A3D97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9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9CE57-9ECA-6132-92A1-882D44F60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B9979C-4DAB-1005-B8CE-E7CE027A8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BF019-57D6-3AD0-96DE-F971C2701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D73A8-457E-A09E-1F02-65E0B7CF5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21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E12E8-414F-446B-DC4C-D8BDAC4AD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FF2F4D-CB38-CCD0-B413-CF65A2EE9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9D95E-A0E3-FFB5-25CE-4E1B91768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12F04-6779-6900-86C4-90A9B264B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878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BAF18-D0FB-A427-55B7-3B84C16C3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4C6EF-DAAA-8FD0-3BC9-55EAE1C44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4A8FD-D6E2-4A0C-E51E-DB51C4088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7AD20-D4E3-36BC-D8CC-A9D2C39A8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01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46B88-E426-E3AB-42FD-57F0C4F02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D14A5-A17A-19A6-BFBC-FE54F8146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9AED40-597F-416B-EE68-24C838108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DCB8-1243-3C2B-072A-8C945AF90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78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9F92F3-093F-E786-8B9C-EBEA2D8754B3}"/>
              </a:ext>
            </a:extLst>
          </p:cNvPr>
          <p:cNvSpPr txBox="1"/>
          <p:nvPr/>
        </p:nvSpPr>
        <p:spPr>
          <a:xfrm>
            <a:off x="2937164" y="960582"/>
            <a:ext cx="580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 Black" panose="020B0A04020102020204" pitchFamily="34" charset="0"/>
              </a:rPr>
              <a:t>TUGAS AKHIR DATA MINING</a:t>
            </a:r>
            <a:endParaRPr lang="en-ID" sz="20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F562B-EBB8-5006-CF42-4199503D129C}"/>
              </a:ext>
            </a:extLst>
          </p:cNvPr>
          <p:cNvSpPr txBox="1"/>
          <p:nvPr/>
        </p:nvSpPr>
        <p:spPr>
          <a:xfrm>
            <a:off x="2535381" y="2202468"/>
            <a:ext cx="6613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 KELOMPOK 2 :</a:t>
            </a:r>
          </a:p>
          <a:p>
            <a:pPr algn="ctr"/>
            <a:endParaRPr lang="en-GB" sz="2400" b="1" dirty="0"/>
          </a:p>
          <a:p>
            <a:pPr marL="342900" indent="-342900" algn="ctr">
              <a:buAutoNum type="arabicPeriod"/>
            </a:pPr>
            <a:r>
              <a:rPr lang="en-GB" sz="2400" b="1" dirty="0"/>
              <a:t>AYU RAHMAWATI - 14012200052</a:t>
            </a:r>
          </a:p>
          <a:p>
            <a:pPr marL="342900" indent="-342900" algn="ctr">
              <a:buAutoNum type="arabicPeriod"/>
            </a:pPr>
            <a:r>
              <a:rPr lang="en-GB" sz="2400" b="1" dirty="0"/>
              <a:t>OKTARIA GISELLA - 14012200199</a:t>
            </a:r>
          </a:p>
          <a:p>
            <a:pPr marL="342900" indent="-342900" algn="ctr">
              <a:buAutoNum type="arabicPeriod"/>
            </a:pPr>
            <a:r>
              <a:rPr lang="en-GB" sz="2400" b="1" dirty="0"/>
              <a:t>MUTIA RAHMAYANI – 14012200150</a:t>
            </a:r>
          </a:p>
          <a:p>
            <a:pPr marL="342900" indent="-342900" algn="ctr">
              <a:buAutoNum type="arabicPeriod"/>
            </a:pPr>
            <a:r>
              <a:rPr lang="en-GB" sz="2400" b="1" dirty="0"/>
              <a:t>ISMAIL - 14012200231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AF1083-5849-B424-4B3C-C085DB0A0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3F22F-98DC-CE30-7B0E-E653ECBA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8" y="239697"/>
            <a:ext cx="6335286" cy="6232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F0D89-3AD9-2B99-6BE0-FCBA3A45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434" y="239697"/>
            <a:ext cx="5764566" cy="2849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DFE88-52CA-D107-3922-3173AB0A1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61" y="3089428"/>
            <a:ext cx="5850039" cy="30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9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F3EC3-2CE3-3C7E-70B8-392049148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BB2A9-3CC6-84DD-2B08-EA16ACA6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9" y="633022"/>
            <a:ext cx="10990555" cy="58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BCBF2-05EE-D107-30D9-7F6EE2E72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E33D9-1634-8A20-169F-78F2E3923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5" y="137005"/>
            <a:ext cx="11422069" cy="6601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B9031-7B63-2CEC-1C18-EEF8EBB62969}"/>
              </a:ext>
            </a:extLst>
          </p:cNvPr>
          <p:cNvSpPr txBox="1"/>
          <p:nvPr/>
        </p:nvSpPr>
        <p:spPr>
          <a:xfrm>
            <a:off x="5690586" y="381740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IMPORT LIBRARY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AB3C6-8FA4-FD7C-0498-D7A34C8CE815}"/>
              </a:ext>
            </a:extLst>
          </p:cNvPr>
          <p:cNvSpPr txBox="1"/>
          <p:nvPr/>
        </p:nvSpPr>
        <p:spPr>
          <a:xfrm>
            <a:off x="5690586" y="2203142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 LINEAR REGRESSION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1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72652-865B-1C87-BA38-5F919E0E8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D0CB9-9798-20D0-9083-57906045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4" y="358921"/>
            <a:ext cx="3391373" cy="164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94C85-3BA6-A567-77CF-28A5F6AACD03}"/>
              </a:ext>
            </a:extLst>
          </p:cNvPr>
          <p:cNvSpPr txBox="1"/>
          <p:nvPr/>
        </p:nvSpPr>
        <p:spPr>
          <a:xfrm>
            <a:off x="4122248" y="436486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MODEL LINEAR REGRESSION</a:t>
            </a:r>
            <a:endParaRPr lang="en-ID" b="1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229D0-B6F9-E85B-39B8-DFE27A44D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11" y="2158519"/>
            <a:ext cx="6011114" cy="301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4EDA5-D14B-35DA-38DC-85BF49585A60}"/>
              </a:ext>
            </a:extLst>
          </p:cNvPr>
          <p:cNvSpPr txBox="1"/>
          <p:nvPr/>
        </p:nvSpPr>
        <p:spPr>
          <a:xfrm>
            <a:off x="6651593" y="4251266"/>
            <a:ext cx="61122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DecisionTreeClassifier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C5718D-3956-D646-FEC8-5D399D49E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11" y="5168839"/>
            <a:ext cx="678274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8237C-33DA-CD29-08B7-C9DEE3668B3B}"/>
              </a:ext>
            </a:extLst>
          </p:cNvPr>
          <p:cNvSpPr txBox="1"/>
          <p:nvPr/>
        </p:nvSpPr>
        <p:spPr>
          <a:xfrm>
            <a:off x="1924100" y="464151"/>
            <a:ext cx="956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err="1"/>
              <a:t>Prediksi</a:t>
            </a:r>
            <a:r>
              <a:rPr lang="en-ID" b="1" dirty="0"/>
              <a:t> </a:t>
            </a:r>
            <a:r>
              <a:rPr lang="en-ID" b="1" dirty="0" err="1"/>
              <a:t>Serangan</a:t>
            </a:r>
            <a:r>
              <a:rPr lang="en-ID" b="1" dirty="0"/>
              <a:t> Panik </a:t>
            </a:r>
            <a:r>
              <a:rPr lang="en-ID" b="1" dirty="0" err="1"/>
              <a:t>Berdasarkan</a:t>
            </a:r>
            <a:r>
              <a:rPr lang="en-ID" b="1" dirty="0"/>
              <a:t> </a:t>
            </a:r>
            <a:r>
              <a:rPr lang="en-ID" b="1" dirty="0" err="1"/>
              <a:t>Gejala</a:t>
            </a:r>
            <a:r>
              <a:rPr lang="en-ID" b="1" dirty="0"/>
              <a:t> </a:t>
            </a:r>
            <a:r>
              <a:rPr lang="en-ID" b="1" dirty="0" err="1"/>
              <a:t>Fisik</a:t>
            </a:r>
            <a:r>
              <a:rPr lang="en-ID" b="1" dirty="0"/>
              <a:t> dan Gaya </a:t>
            </a:r>
            <a:r>
              <a:rPr lang="en-ID" b="1" dirty="0" err="1"/>
              <a:t>Hidup</a:t>
            </a:r>
            <a:r>
              <a:rPr lang="en-ID" b="1" dirty="0"/>
              <a:t> </a:t>
            </a:r>
            <a:r>
              <a:rPr lang="en-ID" b="1" dirty="0" err="1"/>
              <a:t>Menggunakan</a:t>
            </a:r>
            <a:r>
              <a:rPr lang="en-ID" b="1" dirty="0"/>
              <a:t> </a:t>
            </a:r>
            <a:r>
              <a:rPr lang="en-ID" b="1" dirty="0" err="1"/>
              <a:t>Algoritma</a:t>
            </a:r>
            <a:r>
              <a:rPr lang="en-ID" b="1" dirty="0"/>
              <a:t> Decision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160A0-2218-2D80-46FE-0ECDFC348A5C}"/>
              </a:ext>
            </a:extLst>
          </p:cNvPr>
          <p:cNvSpPr txBox="1"/>
          <p:nvPr/>
        </p:nvSpPr>
        <p:spPr>
          <a:xfrm>
            <a:off x="846876" y="2413337"/>
            <a:ext cx="10640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METODE yang </a:t>
            </a:r>
            <a:r>
              <a:rPr lang="en-GB" b="1" dirty="0" err="1"/>
              <a:t>direkomendasikan</a:t>
            </a:r>
            <a:r>
              <a:rPr lang="en-GB" b="1" dirty="0"/>
              <a:t> :</a:t>
            </a:r>
            <a:r>
              <a:rPr lang="en-ID" b="1" dirty="0"/>
              <a:t> Clustering (K-means) dan Decision Trees K-Means Clustering</a:t>
            </a:r>
            <a:endParaRPr lang="en-GB" b="1" dirty="0"/>
          </a:p>
          <a:p>
            <a:pPr algn="just"/>
            <a:endParaRPr lang="en-ID" b="1" dirty="0"/>
          </a:p>
          <a:p>
            <a:pPr algn="just"/>
            <a:r>
              <a:rPr lang="en-ID" b="1" dirty="0"/>
              <a:t>Dan </a:t>
            </a:r>
            <a:r>
              <a:rPr lang="en-ID" b="1" dirty="0" err="1"/>
              <a:t>metode</a:t>
            </a:r>
            <a:r>
              <a:rPr lang="en-ID" b="1" dirty="0"/>
              <a:t> yang paling </a:t>
            </a:r>
            <a:r>
              <a:rPr lang="en-ID" b="1" dirty="0" err="1"/>
              <a:t>akurat</a:t>
            </a:r>
            <a:r>
              <a:rPr lang="en-ID" b="1" dirty="0"/>
              <a:t> :Decision Trees K-Means Clustering </a:t>
            </a:r>
            <a:r>
              <a:rPr lang="en-ID" b="1" dirty="0" err="1"/>
              <a:t>dapat</a:t>
            </a:r>
            <a:r>
              <a:rPr lang="en-ID" b="1" dirty="0"/>
              <a:t> </a:t>
            </a:r>
            <a:r>
              <a:rPr lang="en-ID" b="1" dirty="0" err="1"/>
              <a:t>digunakan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eksplorasi</a:t>
            </a:r>
            <a:r>
              <a:rPr lang="en-ID" b="1" dirty="0"/>
              <a:t> </a:t>
            </a:r>
            <a:r>
              <a:rPr lang="en-ID" b="1" dirty="0" err="1"/>
              <a:t>pola</a:t>
            </a:r>
            <a:r>
              <a:rPr lang="en-ID" b="1" dirty="0"/>
              <a:t>, </a:t>
            </a:r>
            <a:r>
              <a:rPr lang="en-ID" b="1" dirty="0" err="1"/>
              <a:t>metode</a:t>
            </a:r>
            <a:r>
              <a:rPr lang="en-ID" b="1" dirty="0"/>
              <a:t> </a:t>
            </a:r>
            <a:r>
              <a:rPr lang="en-ID" b="1" dirty="0" err="1"/>
              <a:t>ini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berfokus</a:t>
            </a:r>
            <a:r>
              <a:rPr lang="en-ID" b="1" dirty="0"/>
              <a:t> pada </a:t>
            </a:r>
            <a:r>
              <a:rPr lang="en-ID" b="1" dirty="0" err="1"/>
              <a:t>segmentasi</a:t>
            </a:r>
            <a:r>
              <a:rPr lang="en-ID" b="1" dirty="0"/>
              <a:t> </a:t>
            </a:r>
            <a:r>
              <a:rPr lang="en-ID" b="1" dirty="0" err="1"/>
              <a:t>tanpa</a:t>
            </a:r>
            <a:r>
              <a:rPr lang="en-ID" b="1" dirty="0"/>
              <a:t> </a:t>
            </a:r>
            <a:r>
              <a:rPr lang="en-ID" b="1" dirty="0" err="1"/>
              <a:t>memberikan</a:t>
            </a:r>
            <a:r>
              <a:rPr lang="en-ID" b="1" dirty="0"/>
              <a:t> </a:t>
            </a:r>
            <a:r>
              <a:rPr lang="en-ID" b="1" dirty="0" err="1"/>
              <a:t>interpretasi</a:t>
            </a:r>
            <a:r>
              <a:rPr lang="en-ID" b="1" dirty="0"/>
              <a:t> </a:t>
            </a:r>
            <a:r>
              <a:rPr lang="en-ID" b="1" dirty="0" err="1"/>
              <a:t>langsung</a:t>
            </a:r>
            <a:r>
              <a:rPr lang="en-ID" b="1" dirty="0"/>
              <a:t> </a:t>
            </a:r>
            <a:r>
              <a:rPr lang="en-ID" b="1" dirty="0" err="1"/>
              <a:t>terkait</a:t>
            </a:r>
            <a:r>
              <a:rPr lang="en-ID" b="1" dirty="0"/>
              <a:t> </a:t>
            </a:r>
            <a:r>
              <a:rPr lang="en-ID" b="1" dirty="0" err="1"/>
              <a:t>penyebab</a:t>
            </a:r>
            <a:r>
              <a:rPr lang="en-ID" b="1" dirty="0"/>
              <a:t> </a:t>
            </a:r>
            <a:r>
              <a:rPr lang="en-ID" b="1" dirty="0" err="1"/>
              <a:t>serangan</a:t>
            </a:r>
            <a:r>
              <a:rPr lang="en-ID" b="1" dirty="0"/>
              <a:t> </a:t>
            </a:r>
            <a:r>
              <a:rPr lang="en-ID" b="1" dirty="0" err="1"/>
              <a:t>panik</a:t>
            </a:r>
            <a:r>
              <a:rPr lang="en-ID" b="1" dirty="0"/>
              <a:t>. Di </a:t>
            </a:r>
            <a:r>
              <a:rPr lang="en-ID" b="1" dirty="0" err="1"/>
              <a:t>sisi</a:t>
            </a:r>
            <a:r>
              <a:rPr lang="en-ID" b="1" dirty="0"/>
              <a:t> lain, decision trees </a:t>
            </a:r>
            <a:r>
              <a:rPr lang="en-ID" b="1" dirty="0" err="1"/>
              <a:t>memberikan</a:t>
            </a:r>
            <a:r>
              <a:rPr lang="en-ID" b="1" dirty="0"/>
              <a:t> </a:t>
            </a:r>
            <a:r>
              <a:rPr lang="en-ID" b="1" dirty="0" err="1"/>
              <a:t>pemahaman</a:t>
            </a:r>
            <a:r>
              <a:rPr lang="en-ID" b="1" dirty="0"/>
              <a:t> yang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akurat</a:t>
            </a:r>
            <a:r>
              <a:rPr lang="en-ID" b="1" dirty="0"/>
              <a:t> </a:t>
            </a:r>
            <a:r>
              <a:rPr lang="en-ID" b="1" dirty="0" err="1"/>
              <a:t>tentang</a:t>
            </a:r>
            <a:r>
              <a:rPr lang="en-ID" b="1" dirty="0"/>
              <a:t> </a:t>
            </a:r>
            <a:r>
              <a:rPr lang="en-ID" b="1" dirty="0" err="1"/>
              <a:t>faktor-faktor</a:t>
            </a:r>
            <a:r>
              <a:rPr lang="en-ID" b="1" dirty="0"/>
              <a:t> </a:t>
            </a:r>
            <a:r>
              <a:rPr lang="en-ID" b="1" dirty="0" err="1"/>
              <a:t>utama</a:t>
            </a:r>
            <a:r>
              <a:rPr lang="en-ID" b="1" dirty="0"/>
              <a:t> yang </a:t>
            </a:r>
            <a:r>
              <a:rPr lang="en-ID" b="1" dirty="0" err="1"/>
              <a:t>mempengaruhi</a:t>
            </a:r>
            <a:r>
              <a:rPr lang="en-ID" b="1" dirty="0"/>
              <a:t> </a:t>
            </a:r>
            <a:r>
              <a:rPr lang="en-ID" b="1" dirty="0" err="1"/>
              <a:t>fenomena</a:t>
            </a:r>
            <a:r>
              <a:rPr lang="en-ID" b="1" dirty="0"/>
              <a:t> yang </a:t>
            </a:r>
            <a:r>
              <a:rPr lang="en-ID" b="1" dirty="0" err="1"/>
              <a:t>diteliti</a:t>
            </a:r>
            <a:r>
              <a:rPr lang="en-ID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560D2-8F89-0C61-F8B5-6C7C562DACC0}"/>
              </a:ext>
            </a:extLst>
          </p:cNvPr>
          <p:cNvSpPr txBox="1"/>
          <p:nvPr/>
        </p:nvSpPr>
        <p:spPr>
          <a:xfrm>
            <a:off x="2778711" y="115409"/>
            <a:ext cx="637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IMPORT DATA DI KAGGLE.COM</a:t>
            </a:r>
          </a:p>
          <a:p>
            <a:pPr algn="ctr"/>
            <a:r>
              <a:rPr lang="en-ID" b="1" dirty="0"/>
              <a:t>https://www.kaggle.com/datasets/ashaychoudhary/panic-attack-dataset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658F4-D4D8-3359-E0AF-82268FDD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10" y="1562470"/>
            <a:ext cx="10156054" cy="34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694F8-C1DF-F9CD-7433-C1C3F62C73A6}"/>
              </a:ext>
            </a:extLst>
          </p:cNvPr>
          <p:cNvSpPr txBox="1"/>
          <p:nvPr/>
        </p:nvSpPr>
        <p:spPr>
          <a:xfrm>
            <a:off x="4740675" y="204187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IMPORT LIBRARY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3EC0D-03FB-5DE0-CE65-67414D147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6" y="722687"/>
            <a:ext cx="11780668" cy="29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A65D4-DE20-0D82-E1A2-33AC55BF9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25249B-BCD9-8F38-BAF5-F10181B0A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72" y="908381"/>
            <a:ext cx="5991598" cy="5409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FE2F57-43AF-82DE-9CB0-F0BB7F270162}"/>
              </a:ext>
            </a:extLst>
          </p:cNvPr>
          <p:cNvSpPr txBox="1"/>
          <p:nvPr/>
        </p:nvSpPr>
        <p:spPr>
          <a:xfrm>
            <a:off x="4500977" y="355396"/>
            <a:ext cx="22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MELIHAT TYPE DATA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46152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C64D5-64CF-79BC-6EC4-F684D849F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/>
        </p:nvSpPr>
        <p:spPr>
          <a:xfrm>
            <a:off x="0" y="159799"/>
            <a:ext cx="12192000" cy="381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Proses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menentukan</a:t>
            </a:r>
            <a:r>
              <a:rPr lang="en-US" b="1" dirty="0"/>
              <a:t> data mana </a:t>
            </a:r>
            <a:r>
              <a:rPr lang="en-US" b="1" dirty="0" err="1"/>
              <a:t>saja</a:t>
            </a:r>
            <a:r>
              <a:rPr lang="en-US" b="1" dirty="0"/>
              <a:t> yang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.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3E3C7-AC84-C62F-7970-E5B4AA10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70" y="1176291"/>
            <a:ext cx="6861630" cy="5521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5E131-3804-8B0D-F38E-A82224344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0760"/>
            <a:ext cx="5330370" cy="56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5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83EDE-3AB8-C3B3-6758-5849D6731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2C5AF-EEF8-417F-8BE7-13B5DBDE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4" y="177012"/>
            <a:ext cx="4667901" cy="1124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C4860-9ABF-E91D-AC8E-1B318EFD0906}"/>
              </a:ext>
            </a:extLst>
          </p:cNvPr>
          <p:cNvSpPr txBox="1"/>
          <p:nvPr/>
        </p:nvSpPr>
        <p:spPr>
          <a:xfrm>
            <a:off x="4754595" y="266330"/>
            <a:ext cx="291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Panik attack </a:t>
            </a:r>
            <a:r>
              <a:rPr lang="en-GB" b="1" dirty="0" err="1"/>
              <a:t>frekuensi</a:t>
            </a:r>
            <a:r>
              <a:rPr lang="en-GB" b="1" dirty="0"/>
              <a:t> rata-rata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BAD4-C9D6-75F7-1158-D97A98CC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4" y="2025229"/>
            <a:ext cx="5098031" cy="4655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A3FC81-208A-7F41-205A-E3F77761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788" y="2871900"/>
            <a:ext cx="6775518" cy="3809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2A872-C486-7098-93A4-431F1F3CCB60}"/>
              </a:ext>
            </a:extLst>
          </p:cNvPr>
          <p:cNvSpPr txBox="1"/>
          <p:nvPr/>
        </p:nvSpPr>
        <p:spPr>
          <a:xfrm>
            <a:off x="7756727" y="2425084"/>
            <a:ext cx="222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Rata </a:t>
            </a:r>
            <a:r>
              <a:rPr lang="en-GB" b="1" dirty="0" err="1"/>
              <a:t>Rata</a:t>
            </a:r>
            <a:r>
              <a:rPr lang="en-GB" b="1" dirty="0"/>
              <a:t> by </a:t>
            </a:r>
            <a:r>
              <a:rPr lang="en-GB" b="1" dirty="0" err="1"/>
              <a:t>tipe</a:t>
            </a:r>
            <a:r>
              <a:rPr lang="en-GB" b="1" dirty="0"/>
              <a:t> data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7234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059BAC-9143-77D2-2AAF-D78C95385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C07DA-1E9E-53AD-74B8-E1C2825E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34" y="1189608"/>
            <a:ext cx="9122435" cy="5220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18114E-BB6A-CD8D-B817-CF0D3E697DEF}"/>
              </a:ext>
            </a:extLst>
          </p:cNvPr>
          <p:cNvSpPr txBox="1"/>
          <p:nvPr/>
        </p:nvSpPr>
        <p:spPr>
          <a:xfrm>
            <a:off x="3912091" y="714652"/>
            <a:ext cx="488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Heatmap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Korelasi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Antara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Variabel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D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7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A5613-6D22-7DDA-62B9-EE050E48F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D68A5-6C67-EC69-FD0F-1B1F63AC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43" y="426128"/>
            <a:ext cx="9889724" cy="60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19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{DCF83ABB-E89E-4082-8E9A-D1B1B2C86DA2}tf11964407_win32</Template>
  <TotalTime>230</TotalTime>
  <Words>172</Words>
  <Application>Microsoft Office PowerPoint</Application>
  <PresentationFormat>Widescreen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Courier New</vt:lpstr>
      <vt:lpstr>Gill Sans Nova Light</vt:lpstr>
      <vt:lpstr>Sagona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52</cp:revision>
  <dcterms:created xsi:type="dcterms:W3CDTF">2025-01-13T16:21:58Z</dcterms:created>
  <dcterms:modified xsi:type="dcterms:W3CDTF">2025-01-20T13:10:22Z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