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b="def" i="def"/>
      <a:tcStyle>
        <a:tcBdr/>
        <a:fill>
          <a:solidFill>
            <a:srgbClr val="FFFFFF"/>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4"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5"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6" name="Body Level One…"/>
          <p:cNvSpPr txBox="1"/>
          <p:nvPr>
            <p:ph type="body" idx="21"/>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Regular"/>
              <a:buChar char="▸"/>
              <a:defRPr cap="none" sz="3400">
                <a:solidFill>
                  <a:srgbClr val="838787"/>
                </a:solidFill>
                <a:latin typeface="Avenir Next Medium"/>
                <a:ea typeface="Avenir Next Medium"/>
                <a:cs typeface="Avenir Next Medium"/>
                <a:sym typeface="Avenir Next Medium"/>
              </a:defRPr>
            </a:pPr>
          </a:p>
        </p:txBody>
      </p:sp>
      <p:sp>
        <p:nvSpPr>
          <p:cNvPr id="10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4" name="Image"/>
          <p:cNvSpPr/>
          <p:nvPr>
            <p:ph type="pic" sz="half" idx="21"/>
          </p:nvPr>
        </p:nvSpPr>
        <p:spPr>
          <a:xfrm>
            <a:off x="5463161" y="-90806"/>
            <a:ext cx="8585201" cy="5043806"/>
          </a:xfrm>
          <a:prstGeom prst="rect">
            <a:avLst/>
          </a:prstGeom>
        </p:spPr>
        <p:txBody>
          <a:bodyPr lIns="91439" tIns="45719" rIns="91439" bIns="45719" anchor="t">
            <a:noAutofit/>
          </a:bodyPr>
          <a:lstStyle/>
          <a:p>
            <a:pPr/>
          </a:p>
        </p:txBody>
      </p:sp>
      <p:sp>
        <p:nvSpPr>
          <p:cNvPr id="115" name="Image"/>
          <p:cNvSpPr/>
          <p:nvPr>
            <p:ph type="pic" sz="half" idx="22"/>
          </p:nvPr>
        </p:nvSpPr>
        <p:spPr>
          <a:xfrm>
            <a:off x="5918717" y="4660900"/>
            <a:ext cx="7669766" cy="5219700"/>
          </a:xfrm>
          <a:prstGeom prst="rect">
            <a:avLst/>
          </a:prstGeom>
        </p:spPr>
        <p:txBody>
          <a:bodyPr lIns="91439" tIns="45719" rIns="91439" bIns="45719" anchor="t">
            <a:noAutofit/>
          </a:bodyPr>
          <a:lstStyle/>
          <a:p>
            <a:pPr/>
          </a:p>
        </p:txBody>
      </p:sp>
      <p:sp>
        <p:nvSpPr>
          <p:cNvPr id="116" name="Image"/>
          <p:cNvSpPr/>
          <p:nvPr>
            <p:ph type="pic" idx="23"/>
          </p:nvPr>
        </p:nvSpPr>
        <p:spPr>
          <a:xfrm>
            <a:off x="-1016000" y="-12700"/>
            <a:ext cx="8860898" cy="97790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4"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5" name="Callout"/>
          <p:cNvSpPr/>
          <p:nvPr/>
        </p:nvSpPr>
        <p:spPr>
          <a:xfrm>
            <a:off x="469900" y="2362200"/>
            <a:ext cx="12065001"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defRPr>
            </a:pPr>
          </a:p>
        </p:txBody>
      </p:sp>
      <p:sp>
        <p:nvSpPr>
          <p:cNvPr id="126" name="Body Level One…"/>
          <p:cNvSpPr txBox="1"/>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Bold"/>
                <a:ea typeface="DIN Condensed Bold"/>
                <a:cs typeface="DIN Condensed Bold"/>
                <a:sym typeface="DIN Condensed Bold"/>
              </a:defRPr>
            </a:lvl1pPr>
            <a:lvl2pPr marL="1673411" indent="-1228911">
              <a:spcBef>
                <a:spcPts val="0"/>
              </a:spcBef>
              <a:buSzPct val="104999"/>
              <a:buChar char="‣"/>
              <a:defRPr sz="9400">
                <a:solidFill>
                  <a:srgbClr val="FFFFFF"/>
                </a:solidFill>
                <a:latin typeface="DIN Condensed Bold"/>
                <a:ea typeface="DIN Condensed Bold"/>
                <a:cs typeface="DIN Condensed Bold"/>
                <a:sym typeface="DIN Condensed Bold"/>
              </a:defRPr>
            </a:lvl2pPr>
            <a:lvl3pPr marL="2117911" indent="-1228911">
              <a:spcBef>
                <a:spcPts val="0"/>
              </a:spcBef>
              <a:buSzPct val="104999"/>
              <a:buChar char="‣"/>
              <a:defRPr sz="9400">
                <a:solidFill>
                  <a:srgbClr val="FFFFFF"/>
                </a:solidFill>
                <a:latin typeface="DIN Condensed Bold"/>
                <a:ea typeface="DIN Condensed Bold"/>
                <a:cs typeface="DIN Condensed Bold"/>
                <a:sym typeface="DIN Condensed Bold"/>
              </a:defRPr>
            </a:lvl3pPr>
            <a:lvl4pPr marL="2562411" indent="-1228911">
              <a:spcBef>
                <a:spcPts val="0"/>
              </a:spcBef>
              <a:buSzPct val="104999"/>
              <a:buChar char="‣"/>
              <a:defRPr sz="9400">
                <a:solidFill>
                  <a:srgbClr val="FFFFFF"/>
                </a:solidFill>
                <a:latin typeface="DIN Condensed Bold"/>
                <a:ea typeface="DIN Condensed Bold"/>
                <a:cs typeface="DIN Condensed Bold"/>
                <a:sym typeface="DIN Condensed Bold"/>
              </a:defRPr>
            </a:lvl4pPr>
            <a:lvl5pPr marL="3006911" indent="-1228911">
              <a:spcBef>
                <a:spcPts val="0"/>
              </a:spcBef>
              <a:buSzPct val="104999"/>
              <a:buChar char="‣"/>
              <a:defRPr sz="9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27" name="Johnny Appleseed"/>
          <p:cNvSpPr txBox="1"/>
          <p:nvPr>
            <p:ph type="body" sz="quarter" idx="21"/>
          </p:nvPr>
        </p:nvSpPr>
        <p:spPr>
          <a:xfrm>
            <a:off x="406400" y="7789333"/>
            <a:ext cx="12192000" cy="863605"/>
          </a:xfrm>
          <a:prstGeom prst="rect">
            <a:avLst/>
          </a:prstGeom>
        </p:spPr>
        <p:txBody>
          <a:bodyPr anchor="t"/>
          <a:lstStyle/>
          <a:p>
            <a:pPr algn="r">
              <a:spcBef>
                <a:spcPts val="0"/>
              </a:spcBef>
              <a:defRPr cap="none" sz="6000">
                <a:solidFill>
                  <a:srgbClr val="838787"/>
                </a:solidFill>
                <a:latin typeface="DIN Condensed Bold"/>
                <a:ea typeface="DIN Condensed Bold"/>
                <a:cs typeface="DIN Condensed Bold"/>
                <a:sym typeface="DIN Condensed Bold"/>
              </a:defRPr>
            </a:pPr>
          </a:p>
        </p:txBody>
      </p:sp>
      <p:sp>
        <p:nvSpPr>
          <p:cNvPr id="128" name="Text"/>
          <p:cNvSpPr txBox="1"/>
          <p:nvPr>
            <p:ph type="body" sz="quarter" idx="22"/>
          </p:nvPr>
        </p:nvSpPr>
        <p:spPr>
          <a:xfrm>
            <a:off x="406400" y="457200"/>
            <a:ext cx="11176000" cy="457200"/>
          </a:xfrm>
          <a:prstGeom prst="rect">
            <a:avLst/>
          </a:prstGeom>
        </p:spPr>
        <p:txBody>
          <a:bodyPr/>
          <a:lstStyle/>
          <a:p>
            <a:pPr defTabSz="457200">
              <a:spcBef>
                <a:spcPts val="0"/>
              </a:spcBef>
              <a:defRPr spc="100" sz="2400">
                <a:solidFill>
                  <a:srgbClr val="838787"/>
                </a:solidFill>
              </a:defRPr>
            </a:pPr>
          </a:p>
        </p:txBody>
      </p:sp>
      <p:sp>
        <p:nvSpPr>
          <p:cNvPr id="129"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6" name="Body Level One…"/>
          <p:cNvSpPr txBox="1"/>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Bold"/>
                <a:ea typeface="DIN Condensed Bold"/>
                <a:cs typeface="DIN Condensed Bold"/>
                <a:sym typeface="DIN Condensed Bold"/>
              </a:defRPr>
            </a:lvl1pPr>
            <a:lvl2pPr marL="1673411" indent="-1228911">
              <a:spcBef>
                <a:spcPts val="0"/>
              </a:spcBef>
              <a:buSzPct val="104999"/>
              <a:buChar char="‣"/>
              <a:defRPr sz="9400">
                <a:solidFill>
                  <a:srgbClr val="FFFFFF"/>
                </a:solidFill>
                <a:latin typeface="DIN Condensed Bold"/>
                <a:ea typeface="DIN Condensed Bold"/>
                <a:cs typeface="DIN Condensed Bold"/>
                <a:sym typeface="DIN Condensed Bold"/>
              </a:defRPr>
            </a:lvl2pPr>
            <a:lvl3pPr marL="2117911" indent="-1228911">
              <a:spcBef>
                <a:spcPts val="0"/>
              </a:spcBef>
              <a:buSzPct val="104999"/>
              <a:buChar char="‣"/>
              <a:defRPr sz="9400">
                <a:solidFill>
                  <a:srgbClr val="FFFFFF"/>
                </a:solidFill>
                <a:latin typeface="DIN Condensed Bold"/>
                <a:ea typeface="DIN Condensed Bold"/>
                <a:cs typeface="DIN Condensed Bold"/>
                <a:sym typeface="DIN Condensed Bold"/>
              </a:defRPr>
            </a:lvl3pPr>
            <a:lvl4pPr marL="2562411" indent="-1228911">
              <a:spcBef>
                <a:spcPts val="0"/>
              </a:spcBef>
              <a:buSzPct val="104999"/>
              <a:buChar char="‣"/>
              <a:defRPr sz="9400">
                <a:solidFill>
                  <a:srgbClr val="FFFFFF"/>
                </a:solidFill>
                <a:latin typeface="DIN Condensed Bold"/>
                <a:ea typeface="DIN Condensed Bold"/>
                <a:cs typeface="DIN Condensed Bold"/>
                <a:sym typeface="DIN Condensed Bold"/>
              </a:defRPr>
            </a:lvl4pPr>
            <a:lvl5pPr marL="3006911" indent="-1228911">
              <a:spcBef>
                <a:spcPts val="0"/>
              </a:spcBef>
              <a:buSzPct val="104999"/>
              <a:buChar char="‣"/>
              <a:defRPr sz="9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37" name="Image"/>
          <p:cNvSpPr/>
          <p:nvPr>
            <p:ph type="pic" idx="21"/>
          </p:nvPr>
        </p:nvSpPr>
        <p:spPr>
          <a:xfrm>
            <a:off x="-1016000" y="-12700"/>
            <a:ext cx="8860898" cy="9779000"/>
          </a:xfrm>
          <a:prstGeom prst="rect">
            <a:avLst/>
          </a:prstGeom>
        </p:spPr>
        <p:txBody>
          <a:bodyPr lIns="91439" tIns="45719" rIns="91439" bIns="45719" anchor="t">
            <a:noAutofit/>
          </a:bodyPr>
          <a:lstStyle/>
          <a:p>
            <a:pPr/>
          </a:p>
        </p:txBody>
      </p:sp>
      <p:sp>
        <p:nvSpPr>
          <p:cNvPr id="138" name="Johnny Appleseed"/>
          <p:cNvSpPr txBox="1"/>
          <p:nvPr>
            <p:ph type="body" sz="quarter" idx="22"/>
          </p:nvPr>
        </p:nvSpPr>
        <p:spPr>
          <a:xfrm>
            <a:off x="5892800" y="7789333"/>
            <a:ext cx="6705600" cy="863605"/>
          </a:xfrm>
          <a:prstGeom prst="rect">
            <a:avLst/>
          </a:prstGeom>
        </p:spPr>
        <p:txBody>
          <a:bodyPr anchor="ctr"/>
          <a:lstStyle/>
          <a:p>
            <a:pPr defTabSz="457200">
              <a:lnSpc>
                <a:spcPct val="100000"/>
              </a:lnSpc>
              <a:spcBef>
                <a:spcPts val="0"/>
              </a:spcBef>
              <a:defRPr cap="none" sz="6000">
                <a:solidFill>
                  <a:srgbClr val="232323"/>
                </a:solidFill>
                <a:latin typeface="DIN Condensed Bold"/>
                <a:ea typeface="DIN Condensed Bold"/>
                <a:cs typeface="DIN Condensed Bold"/>
                <a:sym typeface="DIN Condensed Bold"/>
              </a:defRPr>
            </a:pPr>
          </a:p>
        </p:txBody>
      </p:sp>
      <p:sp>
        <p:nvSpPr>
          <p:cNvPr id="139"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6" name="Image"/>
          <p:cNvSpPr/>
          <p:nvPr>
            <p:ph type="pic" idx="21"/>
          </p:nvPr>
        </p:nvSpPr>
        <p:spPr>
          <a:xfrm>
            <a:off x="-914400" y="-12700"/>
            <a:ext cx="14814645" cy="9779000"/>
          </a:xfrm>
          <a:prstGeom prst="rect">
            <a:avLst/>
          </a:prstGeom>
        </p:spPr>
        <p:txBody>
          <a:bodyPr lIns="91439" tIns="45719" rIns="91439" bIns="45719" anchor="t">
            <a:noAutofit/>
          </a:bodyPr>
          <a:lstStyle/>
          <a:p>
            <a:pPr/>
          </a:p>
        </p:txBody>
      </p:sp>
      <p:sp>
        <p:nvSpPr>
          <p:cNvPr id="14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4"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1"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1" name="Image"/>
          <p:cNvSpPr/>
          <p:nvPr>
            <p:ph type="pic" idx="21"/>
          </p:nvPr>
        </p:nvSpPr>
        <p:spPr>
          <a:xfrm>
            <a:off x="-914400" y="-12700"/>
            <a:ext cx="14814645" cy="9779000"/>
          </a:xfrm>
          <a:prstGeom prst="rect">
            <a:avLst/>
          </a:prstGeom>
        </p:spPr>
        <p:txBody>
          <a:bodyPr lIns="91439" tIns="45719" rIns="91439" bIns="45719" anchor="t">
            <a:noAutofit/>
          </a:bodyPr>
          <a:lstStyle/>
          <a:p>
            <a:pPr/>
          </a:p>
        </p:txBody>
      </p:sp>
      <p:sp>
        <p:nvSpPr>
          <p:cNvPr id="22" name="Body Level One…"/>
          <p:cNvSpPr txBox="1"/>
          <p:nvPr>
            <p:ph type="body" sz="quarter" idx="1"/>
          </p:nvPr>
        </p:nvSpPr>
        <p:spPr>
          <a:xfrm>
            <a:off x="406400" y="6140894"/>
            <a:ext cx="12192000" cy="264"/>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Regular"/>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Regular"/>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Regular"/>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Regular"/>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Regular"/>
              <a:buChar char="‣"/>
              <a:defRPr cap="none" sz="3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sz="quarter" idx="22"/>
          </p:nvPr>
        </p:nvSpPr>
        <p:spPr>
          <a:prstGeom prst="rect">
            <a:avLst/>
          </a:prstGeom>
        </p:spPr>
        <p:txBody>
          <a:bodyPr/>
          <a:lstStyle/>
          <a:p>
            <a:pP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12161860"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spTree>
      <p:nvGrpSpPr>
        <p:cNvPr id="1" name=""/>
        <p:cNvGrpSpPr/>
        <p:nvPr/>
      </p:nvGrpSpPr>
      <p:grpSpPr>
        <a:xfrm>
          <a:off x="0" y="0"/>
          <a:ext cx="0" cy="0"/>
          <a:chOff x="0" y="0"/>
          <a:chExt cx="0" cy="0"/>
        </a:xfrm>
      </p:grpSpPr>
      <p:sp>
        <p:nvSpPr>
          <p:cNvPr id="41" name="Title Text"/>
          <p:cNvSpPr txBox="1"/>
          <p:nvPr>
            <p:ph type="title"/>
          </p:nvPr>
        </p:nvSpPr>
        <p:spPr>
          <a:xfrm>
            <a:off x="406400" y="4038600"/>
            <a:ext cx="12192000" cy="45212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flipV="1">
            <a:off x="5892800" y="6141011"/>
            <a:ext cx="6705600" cy="146"/>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50" name="Image"/>
          <p:cNvSpPr/>
          <p:nvPr>
            <p:ph type="pic" idx="21"/>
          </p:nvPr>
        </p:nvSpPr>
        <p:spPr>
          <a:xfrm>
            <a:off x="-1016000" y="-12700"/>
            <a:ext cx="8860898" cy="9779000"/>
          </a:xfrm>
          <a:prstGeom prst="rect">
            <a:avLst/>
          </a:prstGeom>
        </p:spPr>
        <p:txBody>
          <a:bodyPr lIns="91439" tIns="45719" rIns="91439" bIns="45719" anchor="t">
            <a:noAutofit/>
          </a:bodyPr>
          <a:lstStyle/>
          <a:p>
            <a:pPr/>
          </a:p>
        </p:txBody>
      </p:sp>
      <p:sp>
        <p:nvSpPr>
          <p:cNvPr id="51" name="Title Text"/>
          <p:cNvSpPr txBox="1"/>
          <p:nvPr>
            <p:ph type="title"/>
          </p:nvPr>
        </p:nvSpPr>
        <p:spPr>
          <a:xfrm>
            <a:off x="5892800" y="6426200"/>
            <a:ext cx="6705600" cy="2705100"/>
          </a:xfrm>
          <a:prstGeom prst="rect">
            <a:avLst/>
          </a:prstGeom>
        </p:spPr>
        <p:txBody>
          <a:bodyPr/>
          <a:lstStyle/>
          <a:p>
            <a:pPr/>
            <a:r>
              <a:t>Title Text</a:t>
            </a:r>
          </a:p>
        </p:txBody>
      </p:sp>
      <p:sp>
        <p:nvSpPr>
          <p:cNvPr id="52" name="Body Level One…"/>
          <p:cNvSpPr txBox="1"/>
          <p:nvPr>
            <p:ph type="body" sz="quarter" idx="1"/>
          </p:nvPr>
        </p:nvSpPr>
        <p:spPr>
          <a:xfrm>
            <a:off x="5892800" y="4267200"/>
            <a:ext cx="6705600" cy="180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60"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63"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70"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73" name="Body Level One…"/>
          <p:cNvSpPr txBox="1"/>
          <p:nvPr>
            <p:ph type="body" idx="21"/>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Regular"/>
              <a:buChar char="▸"/>
              <a:defRPr cap="none" sz="3400">
                <a:solidFill>
                  <a:srgbClr val="838787"/>
                </a:solidFill>
                <a:latin typeface="Avenir Next Medium"/>
                <a:ea typeface="Avenir Next Medium"/>
                <a:cs typeface="Avenir Next Medium"/>
                <a:sym typeface="Avenir Next Medium"/>
              </a:defRPr>
            </a:pPr>
          </a:p>
        </p:txBody>
      </p:sp>
      <p:sp>
        <p:nvSpPr>
          <p:cNvPr id="74"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1"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2"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84" name="Body Level One…"/>
          <p:cNvSpPr txBox="1"/>
          <p:nvPr>
            <p:ph type="body" idx="21"/>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Regular"/>
              <a:buChar char="▸"/>
              <a:defRPr cap="none" sz="3400">
                <a:solidFill>
                  <a:srgbClr val="838787"/>
                </a:solidFill>
                <a:latin typeface="Avenir Next Medium"/>
                <a:ea typeface="Avenir Next Medium"/>
                <a:cs typeface="Avenir Next Medium"/>
                <a:sym typeface="Avenir Next Medium"/>
              </a:defRPr>
            </a:pPr>
          </a:p>
        </p:txBody>
      </p:sp>
      <p:sp>
        <p:nvSpPr>
          <p:cNvPr id="85"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2"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3"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Image"/>
          <p:cNvSpPr/>
          <p:nvPr>
            <p:ph type="pic" idx="21"/>
          </p:nvPr>
        </p:nvSpPr>
        <p:spPr>
          <a:xfrm>
            <a:off x="6665376" y="1219200"/>
            <a:ext cx="7445459" cy="8216900"/>
          </a:xfrm>
          <a:prstGeom prst="rect">
            <a:avLst/>
          </a:prstGeom>
        </p:spPr>
        <p:txBody>
          <a:bodyPr lIns="91439" tIns="45719" rIns="91439" bIns="45719" anchor="t">
            <a:noAutofit/>
          </a:bodyPr>
          <a:lstStyle/>
          <a:p>
            <a:pPr/>
          </a:p>
        </p:txBody>
      </p:sp>
      <p:sp>
        <p:nvSpPr>
          <p:cNvPr id="95" name="Title Text"/>
          <p:cNvSpPr txBox="1"/>
          <p:nvPr>
            <p:ph type="title"/>
          </p:nvPr>
        </p:nvSpPr>
        <p:spPr>
          <a:xfrm>
            <a:off x="406400" y="1536700"/>
            <a:ext cx="6299200" cy="723900"/>
          </a:xfrm>
          <a:prstGeom prst="rect">
            <a:avLst/>
          </a:prstGeom>
        </p:spPr>
        <p:txBody>
          <a:bodyPr/>
          <a:lstStyle>
            <a:lvl1pPr>
              <a:spcBef>
                <a:spcPts val="2800"/>
              </a:spcBef>
              <a:defRPr sz="6000"/>
            </a:lvl1pPr>
          </a:lstStyle>
          <a:p>
            <a:pPr/>
            <a:r>
              <a:t>Title Text</a:t>
            </a:r>
          </a:p>
        </p:txBody>
      </p:sp>
      <p:sp>
        <p:nvSpPr>
          <p:cNvPr id="96" name="Body Level One…"/>
          <p:cNvSpPr txBox="1"/>
          <p:nvPr>
            <p:ph type="body" sz="half" idx="22"/>
          </p:nvPr>
        </p:nvSpPr>
        <p:spPr>
          <a:xfrm>
            <a:off x="406400" y="2743200"/>
            <a:ext cx="6299200" cy="6108700"/>
          </a:xfrm>
          <a:prstGeom prst="rect">
            <a:avLst/>
          </a:prstGeom>
        </p:spPr>
        <p:txBody>
          <a:bodyPr anchor="t"/>
          <a:lstStyle/>
          <a:p>
            <a:pPr marL="444500" indent="-444500">
              <a:lnSpc>
                <a:spcPct val="100000"/>
              </a:lnSpc>
              <a:spcBef>
                <a:spcPts val="2800"/>
              </a:spcBef>
              <a:buClr>
                <a:schemeClr val="accent1"/>
              </a:buClr>
              <a:buSzPct val="104999"/>
              <a:buFont typeface="Avenir Next Regular"/>
              <a:buChar char="▸"/>
              <a:defRPr cap="none" sz="2800">
                <a:solidFill>
                  <a:srgbClr val="838787"/>
                </a:solidFill>
                <a:latin typeface="Avenir Next Medium"/>
                <a:ea typeface="Avenir Next Medium"/>
                <a:cs typeface="Avenir Next Medium"/>
                <a:sym typeface="Avenir Next Medium"/>
              </a:defRPr>
            </a:pPr>
          </a:p>
        </p:txBody>
      </p:sp>
      <p:sp>
        <p:nvSpPr>
          <p:cNvPr id="9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3" name="Title Text"/>
          <p:cNvSpPr txBox="1"/>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94441"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Bold"/>
          <a:ea typeface="DIN Condensed Bold"/>
          <a:cs typeface="DIN Condensed Bold"/>
          <a:sym typeface="DIN Condensed Bol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Bold"/>
          <a:ea typeface="DIN Condensed Bold"/>
          <a:cs typeface="DIN Condensed Bold"/>
          <a:sym typeface="DIN Condensed Bol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Bold"/>
          <a:ea typeface="DIN Condensed Bold"/>
          <a:cs typeface="DIN Condensed Bold"/>
          <a:sym typeface="DIN Condensed Bol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Bold"/>
          <a:ea typeface="DIN Condensed Bold"/>
          <a:cs typeface="DIN Condensed Bold"/>
          <a:sym typeface="DIN Condensed Bol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Bold"/>
          <a:ea typeface="DIN Condensed Bold"/>
          <a:cs typeface="DIN Condensed Bold"/>
          <a:sym typeface="DIN Condensed Bol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Bold"/>
          <a:ea typeface="DIN Condensed Bold"/>
          <a:cs typeface="DIN Condensed Bold"/>
          <a:sym typeface="DIN Condensed Bol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Bold"/>
          <a:ea typeface="DIN Condensed Bold"/>
          <a:cs typeface="DIN Condensed Bold"/>
          <a:sym typeface="DIN Condensed Bol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Bold"/>
          <a:ea typeface="DIN Condensed Bold"/>
          <a:cs typeface="DIN Condensed Bold"/>
          <a:sym typeface="DIN Condensed Bol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Bold"/>
          <a:ea typeface="DIN Condensed Bold"/>
          <a:cs typeface="DIN Condensed Bold"/>
          <a:sym typeface="DIN Condensed Bol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Bold"/>
          <a:ea typeface="DIN Alternate Bold"/>
          <a:cs typeface="DIN Alternate Bold"/>
          <a:sym typeface="DIN Alternate Bold"/>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Bold"/>
          <a:ea typeface="DIN Alternate Bold"/>
          <a:cs typeface="DIN Alternate Bold"/>
          <a:sym typeface="DIN Alternate Bold"/>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Bold"/>
          <a:ea typeface="DIN Alternate Bold"/>
          <a:cs typeface="DIN Alternate Bold"/>
          <a:sym typeface="DIN Alternate Bold"/>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Bold"/>
          <a:ea typeface="DIN Alternate Bold"/>
          <a:cs typeface="DIN Alternate Bold"/>
          <a:sym typeface="DIN Alternate Bold"/>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Bold"/>
          <a:ea typeface="DIN Alternate Bold"/>
          <a:cs typeface="DIN Alternate Bold"/>
          <a:sym typeface="DIN Alternate Bold"/>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Bold"/>
          <a:ea typeface="DIN Alternate Bold"/>
          <a:cs typeface="DIN Alternate Bold"/>
          <a:sym typeface="DIN Alternate Bold"/>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Bold"/>
          <a:ea typeface="DIN Alternate Bold"/>
          <a:cs typeface="DIN Alternate Bold"/>
          <a:sym typeface="DIN Alternate Bold"/>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Bold"/>
          <a:ea typeface="DIN Alternate Bold"/>
          <a:cs typeface="DIN Alternate Bold"/>
          <a:sym typeface="DIN Alternate Bold"/>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Bold"/>
          <a:ea typeface="DIN Alternate Bold"/>
          <a:cs typeface="DIN Alternate Bold"/>
          <a:sym typeface="DIN Alternate Bold"/>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gif"/><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 Id="rId3"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 Id="rId3"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 Id="rId3" Type="http://schemas.openxmlformats.org/officeDocument/2006/relationships/image" Target="../media/image2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 Id="rId3" Type="http://schemas.openxmlformats.org/officeDocument/2006/relationships/image" Target="../media/image2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1.png"/><Relationship Id="rId3" Type="http://schemas.openxmlformats.org/officeDocument/2006/relationships/image" Target="../media/image3.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entiment analysis using cnn"/>
          <p:cNvSpPr txBox="1"/>
          <p:nvPr>
            <p:ph type="ctrTitle"/>
          </p:nvPr>
        </p:nvSpPr>
        <p:spPr>
          <a:xfrm>
            <a:off x="406400" y="2871351"/>
            <a:ext cx="12192000" cy="2705101"/>
          </a:xfrm>
          <a:prstGeom prst="rect">
            <a:avLst/>
          </a:prstGeom>
        </p:spPr>
        <p:txBody>
          <a:bodyPr/>
          <a:lstStyle>
            <a:lvl1pPr defTabSz="350520">
              <a:defRPr sz="10200"/>
            </a:lvl1pPr>
          </a:lstStyle>
          <a:p>
            <a:pPr/>
            <a:r>
              <a:t>Sentiment analysis using cnn</a:t>
            </a:r>
          </a:p>
        </p:txBody>
      </p:sp>
      <p:sp>
        <p:nvSpPr>
          <p:cNvPr id="171" name="Made by:…"/>
          <p:cNvSpPr txBox="1"/>
          <p:nvPr>
            <p:ph type="subTitle" sz="quarter" idx="1"/>
          </p:nvPr>
        </p:nvSpPr>
        <p:spPr>
          <a:xfrm>
            <a:off x="406400" y="6705600"/>
            <a:ext cx="12192000" cy="1803400"/>
          </a:xfrm>
          <a:prstGeom prst="rect">
            <a:avLst/>
          </a:prstGeom>
        </p:spPr>
        <p:txBody>
          <a:bodyPr/>
          <a:lstStyle/>
          <a:p>
            <a:pPr defTabSz="566673">
              <a:spcBef>
                <a:spcPts val="2200"/>
              </a:spcBef>
              <a:defRPr sz="5200"/>
            </a:pPr>
            <a:r>
              <a:t>Made by: </a:t>
            </a:r>
          </a:p>
          <a:p>
            <a:pPr defTabSz="566673">
              <a:spcBef>
                <a:spcPts val="2200"/>
              </a:spcBef>
              <a:defRPr sz="5200"/>
            </a:pPr>
            <a:r>
              <a:t>AYUSH RANJAN &amp; GNANENDRA BODI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6" grpId="1" accel="50000" decel="50000" fill="hold">
                                  <p:stCondLst>
                                    <p:cond delay="0"/>
                                  </p:stCondLst>
                                  <p:childTnLst>
                                    <p:animScale>
                                      <p:cBhvr>
                                        <p:cTn id="6" dur="1000" fill="hold"/>
                                        <p:tgtEl>
                                          <p:spTgt spid="170"/>
                                        </p:tgtEl>
                                      </p:cBhvr>
                                      <p:by x="50000" y="50000"/>
                                    </p:animScale>
                                  </p:childTnLst>
                                </p:cTn>
                              </p:par>
                            </p:childTnLst>
                          </p:cTn>
                        </p:par>
                        <p:par>
                          <p:cTn id="7" fill="hold">
                            <p:stCondLst>
                              <p:cond delay="0"/>
                            </p:stCondLst>
                            <p:childTnLst>
                              <p:par>
                                <p:cTn id="8" presetClass="emph" nodeType="afterEffect" presetSubtype="0" presetID="6" grpId="2" accel="50000" decel="50000" fill="hold">
                                  <p:stCondLst>
                                    <p:cond delay="0"/>
                                  </p:stCondLst>
                                  <p:childTnLst>
                                    <p:animScale>
                                      <p:cBhvr>
                                        <p:cTn id="9" dur="1000" fill="hold"/>
                                        <p:tgtEl>
                                          <p:spTgt spid="171"/>
                                        </p:tgtEl>
                                      </p:cBhvr>
                                      <p:by x="50000" y="50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0" grpId="1"/>
      <p:bldP build="whole" bldLvl="1" animBg="1" rev="0" advAuto="0" spid="171" grpId="2"/>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Minor project"/>
          <p:cNvSpPr txBox="1"/>
          <p:nvPr>
            <p:ph type="body" sz="quarter" idx="1"/>
          </p:nvPr>
        </p:nvSpPr>
        <p:spPr>
          <a:prstGeom prst="rect">
            <a:avLst/>
          </a:prstGeom>
        </p:spPr>
        <p:txBody>
          <a:bodyPr/>
          <a:lstStyle/>
          <a:p>
            <a:pPr/>
            <a:r>
              <a:t>Minor project</a:t>
            </a:r>
          </a:p>
        </p:txBody>
      </p:sp>
      <p:sp>
        <p:nvSpPr>
          <p:cNvPr id="210" name="Convolution"/>
          <p:cNvSpPr txBox="1"/>
          <p:nvPr>
            <p:ph type="title"/>
          </p:nvPr>
        </p:nvSpPr>
        <p:spPr>
          <a:prstGeom prst="rect">
            <a:avLst/>
          </a:prstGeom>
        </p:spPr>
        <p:txBody>
          <a:bodyPr/>
          <a:lstStyle>
            <a:lvl1pPr defTabSz="467359">
              <a:spcBef>
                <a:spcPts val="2200"/>
              </a:spcBef>
              <a:defRPr sz="4800"/>
            </a:lvl1pPr>
          </a:lstStyle>
          <a:p>
            <a:pPr/>
            <a:r>
              <a:t>Convolution</a:t>
            </a:r>
          </a:p>
        </p:txBody>
      </p:sp>
      <p:sp>
        <p:nvSpPr>
          <p:cNvPr id="211" name="Body Level One…"/>
          <p:cNvSpPr txBox="1"/>
          <p:nvPr>
            <p:ph type="body" idx="22"/>
          </p:nvPr>
        </p:nvSpPr>
        <p:spPr>
          <a:xfrm>
            <a:off x="101600" y="2679700"/>
            <a:ext cx="6908800" cy="3607049"/>
          </a:xfrm>
          <a:prstGeom prst="rect">
            <a:avLst/>
          </a:prstGeom>
          <a:extLst>
            <a:ext uri="{C572A759-6A51-4108-AA02-DFA0A04FC94B}">
              <ma14:wrappingTextBoxFlag xmlns:ma14="http://schemas.microsoft.com/office/mac/drawingml/2011/main" val="1"/>
            </a:ext>
          </a:extLst>
        </p:spPr>
        <p:txBody>
          <a:bodyPr/>
          <a:lstStyle/>
          <a:p>
            <a:pPr marL="315594" indent="-315594" defTabSz="414781">
              <a:lnSpc>
                <a:spcPct val="100000"/>
              </a:lnSpc>
              <a:spcBef>
                <a:spcPts val="1900"/>
              </a:spcBef>
              <a:buClr>
                <a:schemeClr val="accent1"/>
              </a:buClr>
              <a:buSzPct val="104999"/>
              <a:buFont typeface="Avenir Next Regular"/>
              <a:buChar char="▸"/>
              <a:defRPr cap="none" sz="1987">
                <a:solidFill>
                  <a:srgbClr val="838787"/>
                </a:solidFill>
                <a:latin typeface="Avenir Next Medium"/>
                <a:ea typeface="Avenir Next Medium"/>
                <a:cs typeface="Avenir Next Medium"/>
                <a:sym typeface="Avenir Next Medium"/>
              </a:defRPr>
            </a:pPr>
            <a:r>
              <a:t>With each convolutional layer we need to specify the filters or kernel .These filters detect patterns.</a:t>
            </a:r>
          </a:p>
          <a:p>
            <a:pPr marL="315594" indent="-315594" defTabSz="414781">
              <a:lnSpc>
                <a:spcPct val="100000"/>
              </a:lnSpc>
              <a:spcBef>
                <a:spcPts val="1900"/>
              </a:spcBef>
              <a:buClr>
                <a:schemeClr val="accent1"/>
              </a:buClr>
              <a:buSzPct val="104999"/>
              <a:buFont typeface="Avenir Next Regular"/>
              <a:buChar char="▸"/>
              <a:defRPr cap="none" sz="1987">
                <a:solidFill>
                  <a:srgbClr val="838787"/>
                </a:solidFill>
                <a:latin typeface="Avenir Next Medium"/>
                <a:ea typeface="Avenir Next Medium"/>
                <a:cs typeface="Avenir Next Medium"/>
                <a:sym typeface="Avenir Next Medium"/>
              </a:defRPr>
            </a:pPr>
            <a:r>
              <a:t>Typically filters are randomly set and during training, machine fine tunes these values .</a:t>
            </a:r>
          </a:p>
          <a:p>
            <a:pPr marL="315594" indent="-315594" defTabSz="414781">
              <a:lnSpc>
                <a:spcPct val="100000"/>
              </a:lnSpc>
              <a:spcBef>
                <a:spcPts val="1900"/>
              </a:spcBef>
              <a:buClr>
                <a:schemeClr val="accent1"/>
              </a:buClr>
              <a:buSzPct val="104999"/>
              <a:buFont typeface="Avenir Next Regular"/>
              <a:buChar char="▸"/>
              <a:defRPr cap="none" sz="1987">
                <a:solidFill>
                  <a:srgbClr val="838787"/>
                </a:solidFill>
                <a:latin typeface="Avenir Next Medium"/>
                <a:ea typeface="Avenir Next Medium"/>
                <a:cs typeface="Avenir Next Medium"/>
                <a:sym typeface="Avenir Next Medium"/>
              </a:defRPr>
            </a:pPr>
            <a:r>
              <a:t>The output of this process is a matrix with all it's entity filled , called convolutional feature or input feature map </a:t>
            </a:r>
          </a:p>
          <a:p>
            <a:pPr marL="315594" indent="-315594" defTabSz="414781">
              <a:lnSpc>
                <a:spcPct val="100000"/>
              </a:lnSpc>
              <a:spcBef>
                <a:spcPts val="1900"/>
              </a:spcBef>
              <a:buClr>
                <a:schemeClr val="accent1"/>
              </a:buClr>
              <a:buSzPct val="104999"/>
              <a:buFont typeface="Avenir Next Regular"/>
              <a:buChar char="▸"/>
              <a:defRPr cap="none" sz="1987">
                <a:solidFill>
                  <a:srgbClr val="838787"/>
                </a:solidFill>
                <a:latin typeface="Avenir Next Medium"/>
                <a:ea typeface="Avenir Next Medium"/>
                <a:cs typeface="Avenir Next Medium"/>
                <a:sym typeface="Avenir Next Medium"/>
              </a:defRPr>
            </a:pPr>
            <a:r>
              <a:t>The input image can be convolved with multiple filters ,creating one output for each filter .</a:t>
            </a:r>
          </a:p>
        </p:txBody>
      </p:sp>
      <p:pic>
        <p:nvPicPr>
          <p:cNvPr id="212" name="CNN.gif" descr="CNN.gif"/>
          <p:cNvPicPr>
            <a:picLocks noChangeAspect="0"/>
          </p:cNvPicPr>
          <p:nvPr/>
        </p:nvPicPr>
        <p:blipFill>
          <a:blip r:embed="rId2">
            <a:extLst/>
          </a:blip>
          <a:stretch>
            <a:fillRect/>
          </a:stretch>
        </p:blipFill>
        <p:spPr>
          <a:xfrm>
            <a:off x="7232650" y="4007137"/>
            <a:ext cx="5485869" cy="5066726"/>
          </a:xfrm>
          <a:prstGeom prst="rect">
            <a:avLst/>
          </a:prstGeom>
          <a:ln w="12700">
            <a:miter lim="400000"/>
          </a:ln>
        </p:spPr>
      </p:pic>
      <p:pic>
        <p:nvPicPr>
          <p:cNvPr id="213" name="2018-03-31_dpln_0412_cnn.png" descr="2018-03-31_dpln_0412_cnn.png"/>
          <p:cNvPicPr>
            <a:picLocks noChangeAspect="1"/>
          </p:cNvPicPr>
          <p:nvPr/>
        </p:nvPicPr>
        <p:blipFill>
          <a:blip r:embed="rId3">
            <a:extLst/>
          </a:blip>
          <a:stretch>
            <a:fillRect/>
          </a:stretch>
        </p:blipFill>
        <p:spPr>
          <a:xfrm>
            <a:off x="563866" y="6705848"/>
            <a:ext cx="6187468" cy="279295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6" presetID="23" grpId="3" fill="hold">
                                  <p:stCondLst>
                                    <p:cond delay="0"/>
                                  </p:stCondLst>
                                  <p:iterate type="el" backwards="0">
                                    <p:tmAbs val="0"/>
                                  </p:iterate>
                                  <p:childTnLst>
                                    <p:set>
                                      <p:cBhvr>
                                        <p:cTn id="14" fill="hold"/>
                                        <p:tgtEl>
                                          <p:spTgt spid="213"/>
                                        </p:tgtEl>
                                        <p:attrNameLst>
                                          <p:attrName>style.visibility</p:attrName>
                                        </p:attrNameLst>
                                      </p:cBhvr>
                                      <p:to>
                                        <p:strVal val="visible"/>
                                      </p:to>
                                    </p:set>
                                    <p:anim calcmode="lin" valueType="num">
                                      <p:cBhvr>
                                        <p:cTn id="15" dur="2500" fill="hold"/>
                                        <p:tgtEl>
                                          <p:spTgt spid="213"/>
                                        </p:tgtEl>
                                        <p:attrNameLst>
                                          <p:attrName>ppt_w</p:attrName>
                                        </p:attrNameLst>
                                      </p:cBhvr>
                                      <p:tavLst>
                                        <p:tav tm="0">
                                          <p:val>
                                            <p:fltVal val="0"/>
                                          </p:val>
                                        </p:tav>
                                        <p:tav tm="100000">
                                          <p:val>
                                            <p:strVal val="#ppt_w"/>
                                          </p:val>
                                        </p:tav>
                                      </p:tavLst>
                                    </p:anim>
                                    <p:anim calcmode="lin" valueType="num">
                                      <p:cBhvr>
                                        <p:cTn id="16" dur="2500" fill="hold"/>
                                        <p:tgtEl>
                                          <p:spTgt spid="2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2"/>
      <p:bldP build="whole" bldLvl="1" animBg="1" rev="0" advAuto="0" spid="210" grpId="1"/>
      <p:bldP build="whole" bldLvl="1" animBg="1" rev="0" advAuto="0" spid="213" grpId="3"/>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Minor project"/>
          <p:cNvSpPr txBox="1"/>
          <p:nvPr>
            <p:ph type="body" sz="quarter" idx="1"/>
          </p:nvPr>
        </p:nvSpPr>
        <p:spPr>
          <a:prstGeom prst="rect">
            <a:avLst/>
          </a:prstGeom>
        </p:spPr>
        <p:txBody>
          <a:bodyPr/>
          <a:lstStyle/>
          <a:p>
            <a:pPr/>
            <a:r>
              <a:t>Minor project</a:t>
            </a:r>
          </a:p>
        </p:txBody>
      </p:sp>
      <p:sp>
        <p:nvSpPr>
          <p:cNvPr id="216" name="Pooling"/>
          <p:cNvSpPr txBox="1"/>
          <p:nvPr>
            <p:ph type="title"/>
          </p:nvPr>
        </p:nvSpPr>
        <p:spPr>
          <a:prstGeom prst="rect">
            <a:avLst/>
          </a:prstGeom>
        </p:spPr>
        <p:txBody>
          <a:bodyPr/>
          <a:lstStyle>
            <a:lvl1pPr defTabSz="467359">
              <a:spcBef>
                <a:spcPts val="2200"/>
              </a:spcBef>
              <a:defRPr sz="4800"/>
            </a:lvl1pPr>
          </a:lstStyle>
          <a:p>
            <a:pPr/>
            <a:r>
              <a:t>Pooling </a:t>
            </a:r>
          </a:p>
        </p:txBody>
      </p:sp>
      <p:sp>
        <p:nvSpPr>
          <p:cNvPr id="217" name="Body Level One…"/>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Regular"/>
              <a:buChar char="▸"/>
              <a:defRPr cap="none" sz="2800">
                <a:solidFill>
                  <a:srgbClr val="838787"/>
                </a:solidFill>
                <a:latin typeface="Avenir Next Medium"/>
                <a:ea typeface="Avenir Next Medium"/>
                <a:cs typeface="Avenir Next Medium"/>
                <a:sym typeface="Avenir Next Medium"/>
              </a:defRPr>
            </a:pPr>
            <a:r>
              <a:t>Pooling is done following individual convolutional Layers</a:t>
            </a:r>
          </a:p>
          <a:p>
            <a:pPr lvl="1" marL="889000" indent="-444500">
              <a:lnSpc>
                <a:spcPct val="100000"/>
              </a:lnSpc>
              <a:spcBef>
                <a:spcPts val="2800"/>
              </a:spcBef>
              <a:buClr>
                <a:schemeClr val="accent1"/>
              </a:buClr>
              <a:buSzPct val="104999"/>
              <a:buFont typeface="Avenir Next Regular"/>
              <a:buChar char="▸"/>
              <a:defRPr cap="none" sz="2800">
                <a:solidFill>
                  <a:srgbClr val="838787"/>
                </a:solidFill>
                <a:latin typeface="Avenir Next Medium"/>
                <a:ea typeface="Avenir Next Medium"/>
                <a:cs typeface="Avenir Next Medium"/>
                <a:sym typeface="Avenir Next Medium"/>
              </a:defRPr>
            </a:pPr>
            <a:r>
              <a:t>It is generally of 2 types :- Max pooling and Average pooling </a:t>
            </a:r>
          </a:p>
          <a:p>
            <a:pPr lvl="1" marL="889000" indent="-444500">
              <a:lnSpc>
                <a:spcPct val="100000"/>
              </a:lnSpc>
              <a:spcBef>
                <a:spcPts val="2800"/>
              </a:spcBef>
              <a:buClr>
                <a:schemeClr val="accent1"/>
              </a:buClr>
              <a:buSzPct val="104999"/>
              <a:buFont typeface="Avenir Next Regular"/>
              <a:buChar char="▸"/>
              <a:defRPr cap="none" sz="2800">
                <a:solidFill>
                  <a:srgbClr val="838787"/>
                </a:solidFill>
                <a:latin typeface="Avenir Next Medium"/>
                <a:ea typeface="Avenir Next Medium"/>
                <a:cs typeface="Avenir Next Medium"/>
                <a:sym typeface="Avenir Next Medium"/>
              </a:defRPr>
            </a:pPr>
            <a:r>
              <a:t>Max pooling is used to extract the sharpest and most important  feature of an image </a:t>
            </a:r>
          </a:p>
        </p:txBody>
      </p:sp>
      <p:pic>
        <p:nvPicPr>
          <p:cNvPr id="218" name="POOLING.jpg" descr="POOLING.jpg"/>
          <p:cNvPicPr>
            <a:picLocks noChangeAspect="1"/>
          </p:cNvPicPr>
          <p:nvPr/>
        </p:nvPicPr>
        <p:blipFill>
          <a:blip r:embed="rId2">
            <a:extLst/>
          </a:blip>
          <a:stretch>
            <a:fillRect/>
          </a:stretch>
        </p:blipFill>
        <p:spPr>
          <a:xfrm>
            <a:off x="7025214" y="2705100"/>
            <a:ext cx="5852587" cy="370003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2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6" presetID="23" grpId="3" fill="hold">
                                  <p:stCondLst>
                                    <p:cond delay="0"/>
                                  </p:stCondLst>
                                  <p:iterate type="el" backwards="0">
                                    <p:tmAbs val="0"/>
                                  </p:iterate>
                                  <p:childTnLst>
                                    <p:set>
                                      <p:cBhvr>
                                        <p:cTn id="14" fill="hold"/>
                                        <p:tgtEl>
                                          <p:spTgt spid="218"/>
                                        </p:tgtEl>
                                        <p:attrNameLst>
                                          <p:attrName>style.visibility</p:attrName>
                                        </p:attrNameLst>
                                      </p:cBhvr>
                                      <p:to>
                                        <p:strVal val="visible"/>
                                      </p:to>
                                    </p:set>
                                    <p:anim calcmode="lin" valueType="num">
                                      <p:cBhvr>
                                        <p:cTn id="15" dur="2500" fill="hold"/>
                                        <p:tgtEl>
                                          <p:spTgt spid="218"/>
                                        </p:tgtEl>
                                        <p:attrNameLst>
                                          <p:attrName>ppt_w</p:attrName>
                                        </p:attrNameLst>
                                      </p:cBhvr>
                                      <p:tavLst>
                                        <p:tav tm="0">
                                          <p:val>
                                            <p:fltVal val="0"/>
                                          </p:val>
                                        </p:tav>
                                        <p:tav tm="100000">
                                          <p:val>
                                            <p:strVal val="#ppt_w"/>
                                          </p:val>
                                        </p:tav>
                                      </p:tavLst>
                                    </p:anim>
                                    <p:anim calcmode="lin" valueType="num">
                                      <p:cBhvr>
                                        <p:cTn id="16" dur="2500" fill="hold"/>
                                        <p:tgtEl>
                                          <p:spTgt spid="2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2"/>
      <p:bldP build="whole" bldLvl="1" animBg="1" rev="0" advAuto="0" spid="216" grpId="1"/>
      <p:bldP build="whole" bldLvl="1" animBg="1" rev="0" advAuto="0" spid="218" grpId="3"/>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Minor project"/>
          <p:cNvSpPr txBox="1"/>
          <p:nvPr>
            <p:ph type="body" sz="quarter" idx="1"/>
          </p:nvPr>
        </p:nvSpPr>
        <p:spPr>
          <a:prstGeom prst="rect">
            <a:avLst/>
          </a:prstGeom>
        </p:spPr>
        <p:txBody>
          <a:bodyPr/>
          <a:lstStyle>
            <a:lvl1pPr>
              <a:defRPr spc="100"/>
            </a:lvl1pPr>
          </a:lstStyle>
          <a:p>
            <a:pPr/>
            <a:r>
              <a:t>Minor project</a:t>
            </a:r>
          </a:p>
        </p:txBody>
      </p:sp>
      <p:sp>
        <p:nvSpPr>
          <p:cNvPr id="221" name="How can we Apply cnn to text?"/>
          <p:cNvSpPr txBox="1"/>
          <p:nvPr>
            <p:ph type="title"/>
          </p:nvPr>
        </p:nvSpPr>
        <p:spPr>
          <a:prstGeom prst="rect">
            <a:avLst/>
          </a:prstGeom>
        </p:spPr>
        <p:txBody>
          <a:bodyPr/>
          <a:lstStyle>
            <a:lvl1pPr defTabSz="467359">
              <a:spcBef>
                <a:spcPts val="2200"/>
              </a:spcBef>
              <a:defRPr sz="4800"/>
            </a:lvl1pPr>
          </a:lstStyle>
          <a:p>
            <a:pPr/>
            <a:r>
              <a:t>How can we Apply cnn to text?</a:t>
            </a:r>
          </a:p>
        </p:txBody>
      </p:sp>
      <p:sp>
        <p:nvSpPr>
          <p:cNvPr id="222" name="Body"/>
          <p:cNvSpPr txBox="1"/>
          <p:nvPr>
            <p:ph type="body" idx="21"/>
          </p:nvPr>
        </p:nvSpPr>
        <p:spPr>
          <a:xfrm>
            <a:off x="406400" y="2717800"/>
            <a:ext cx="12192000" cy="3526830"/>
          </a:xfrm>
          <a:prstGeom prst="rect">
            <a:avLst/>
          </a:prstGeom>
          <a:extLst>
            <a:ext uri="{C572A759-6A51-4108-AA02-DFA0A04FC94B}">
              <ma14:wrappingTextBoxFlag xmlns:ma14="http://schemas.microsoft.com/office/mac/drawingml/2011/main" val="1"/>
            </a:ext>
          </a:extLst>
        </p:spPr>
        <p:txBody>
          <a:bodyPr/>
          <a:lstStyle/>
          <a:p>
            <a:pPr marL="306704" indent="-306704" defTabSz="403097">
              <a:lnSpc>
                <a:spcPct val="100000"/>
              </a:lnSpc>
              <a:spcBef>
                <a:spcPts val="1900"/>
              </a:spcBef>
              <a:buClr>
                <a:schemeClr val="accent1"/>
              </a:buClr>
              <a:buSzPct val="104999"/>
              <a:buFont typeface="Avenir Next Regular"/>
              <a:buChar char="▸"/>
              <a:defRPr cap="none" sz="2346">
                <a:solidFill>
                  <a:srgbClr val="838787"/>
                </a:solidFill>
                <a:latin typeface="Avenir Next Medium"/>
                <a:ea typeface="Avenir Next Medium"/>
                <a:cs typeface="Avenir Next Medium"/>
                <a:sym typeface="Avenir Next Medium"/>
              </a:defRPr>
            </a:pPr>
            <a:r>
              <a:t>Images are 3d or 2d(if we ignore the colour dimension) but Text are 1 d .</a:t>
            </a:r>
          </a:p>
          <a:p>
            <a:pPr marL="306704" indent="-306704" defTabSz="403097">
              <a:lnSpc>
                <a:spcPct val="100000"/>
              </a:lnSpc>
              <a:spcBef>
                <a:spcPts val="1900"/>
              </a:spcBef>
              <a:buClr>
                <a:schemeClr val="accent1"/>
              </a:buClr>
              <a:buSzPct val="104999"/>
              <a:buFont typeface="Avenir Next Regular"/>
              <a:buChar char="▸"/>
              <a:defRPr cap="none" sz="2346">
                <a:solidFill>
                  <a:srgbClr val="838787"/>
                </a:solidFill>
                <a:latin typeface="Avenir Next Medium"/>
                <a:ea typeface="Avenir Next Medium"/>
                <a:cs typeface="Avenir Next Medium"/>
                <a:sym typeface="Avenir Next Medium"/>
              </a:defRPr>
            </a:pPr>
            <a:r>
              <a:t>Steps involved in applying CNN to text :-</a:t>
            </a:r>
          </a:p>
          <a:p>
            <a:pPr defTabSz="403097">
              <a:lnSpc>
                <a:spcPct val="100000"/>
              </a:lnSpc>
              <a:spcBef>
                <a:spcPts val="1900"/>
              </a:spcBef>
              <a:defRPr cap="none" sz="2346">
                <a:solidFill>
                  <a:srgbClr val="3FA5DA"/>
                </a:solidFill>
                <a:latin typeface="Avenir Next Heavy"/>
                <a:ea typeface="Avenir Next Heavy"/>
                <a:cs typeface="Avenir Next Heavy"/>
                <a:sym typeface="Avenir Next Heavy"/>
              </a:defRPr>
            </a:pPr>
            <a:r>
              <a:t>1. CONVERT WORDS TO WORD EMBEDDINGS:-</a:t>
            </a:r>
          </a:p>
          <a:p>
            <a:pPr marL="306704" indent="-306704" defTabSz="403097">
              <a:lnSpc>
                <a:spcPct val="100000"/>
              </a:lnSpc>
              <a:spcBef>
                <a:spcPts val="1900"/>
              </a:spcBef>
              <a:buClr>
                <a:schemeClr val="accent1"/>
              </a:buClr>
              <a:buSzPct val="104999"/>
              <a:buFont typeface="Avenir Next Regular"/>
              <a:buChar char="▸"/>
              <a:defRPr cap="none" sz="2346">
                <a:solidFill>
                  <a:srgbClr val="838787"/>
                </a:solidFill>
                <a:latin typeface="Avenir Next Medium"/>
                <a:ea typeface="Avenir Next Medium"/>
                <a:cs typeface="Avenir Next Medium"/>
                <a:sym typeface="Avenir Next Medium"/>
              </a:defRPr>
            </a:pPr>
            <a:r>
              <a:t>This is how we visualise our words in 2d . Previously we use 1 Hot encoding but it took a lot of space and we can't find resemblance between similar words .</a:t>
            </a:r>
          </a:p>
        </p:txBody>
      </p:sp>
      <p:pic>
        <p:nvPicPr>
          <p:cNvPr id="223" name="1hot encoding.png" descr="1hot encoding.png"/>
          <p:cNvPicPr>
            <a:picLocks noChangeAspect="1"/>
          </p:cNvPicPr>
          <p:nvPr/>
        </p:nvPicPr>
        <p:blipFill>
          <a:blip r:embed="rId2">
            <a:extLst/>
          </a:blip>
          <a:stretch>
            <a:fillRect/>
          </a:stretch>
        </p:blipFill>
        <p:spPr>
          <a:xfrm>
            <a:off x="2510248" y="5684950"/>
            <a:ext cx="8703852" cy="38541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2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6" presetID="23" grpId="3" fill="hold">
                                  <p:stCondLst>
                                    <p:cond delay="0"/>
                                  </p:stCondLst>
                                  <p:iterate type="el" backwards="0">
                                    <p:tmAbs val="0"/>
                                  </p:iterate>
                                  <p:childTnLst>
                                    <p:set>
                                      <p:cBhvr>
                                        <p:cTn id="14" fill="hold"/>
                                        <p:tgtEl>
                                          <p:spTgt spid="223"/>
                                        </p:tgtEl>
                                        <p:attrNameLst>
                                          <p:attrName>style.visibility</p:attrName>
                                        </p:attrNameLst>
                                      </p:cBhvr>
                                      <p:to>
                                        <p:strVal val="visible"/>
                                      </p:to>
                                    </p:set>
                                    <p:anim calcmode="lin" valueType="num">
                                      <p:cBhvr>
                                        <p:cTn id="15" dur="2500" fill="hold"/>
                                        <p:tgtEl>
                                          <p:spTgt spid="223"/>
                                        </p:tgtEl>
                                        <p:attrNameLst>
                                          <p:attrName>ppt_w</p:attrName>
                                        </p:attrNameLst>
                                      </p:cBhvr>
                                      <p:tavLst>
                                        <p:tav tm="0">
                                          <p:val>
                                            <p:fltVal val="0"/>
                                          </p:val>
                                        </p:tav>
                                        <p:tav tm="100000">
                                          <p:val>
                                            <p:strVal val="#ppt_w"/>
                                          </p:val>
                                        </p:tav>
                                      </p:tavLst>
                                    </p:anim>
                                    <p:anim calcmode="lin" valueType="num">
                                      <p:cBhvr>
                                        <p:cTn id="16" dur="2500" fill="hold"/>
                                        <p:tgtEl>
                                          <p:spTgt spid="2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3"/>
      <p:bldP build="whole" bldLvl="1" animBg="1" rev="0" advAuto="0" spid="222" grpId="2"/>
      <p:bldP build="whole" bldLvl="1" animBg="1" rev="0" advAuto="0" spid="221"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Minor project"/>
          <p:cNvSpPr txBox="1"/>
          <p:nvPr>
            <p:ph type="body" sz="quarter" idx="1"/>
          </p:nvPr>
        </p:nvSpPr>
        <p:spPr>
          <a:prstGeom prst="rect">
            <a:avLst/>
          </a:prstGeom>
        </p:spPr>
        <p:txBody>
          <a:bodyPr/>
          <a:lstStyle/>
          <a:p>
            <a:pPr/>
            <a:r>
              <a:t>Minor project</a:t>
            </a:r>
          </a:p>
        </p:txBody>
      </p:sp>
      <p:sp>
        <p:nvSpPr>
          <p:cNvPr id="226" name="How can we Apply cnn to text?"/>
          <p:cNvSpPr txBox="1"/>
          <p:nvPr>
            <p:ph type="title"/>
          </p:nvPr>
        </p:nvSpPr>
        <p:spPr>
          <a:prstGeom prst="rect">
            <a:avLst/>
          </a:prstGeom>
        </p:spPr>
        <p:txBody>
          <a:bodyPr/>
          <a:lstStyle>
            <a:lvl1pPr defTabSz="467359">
              <a:spcBef>
                <a:spcPts val="2200"/>
              </a:spcBef>
              <a:defRPr sz="4800"/>
            </a:lvl1pPr>
          </a:lstStyle>
          <a:p>
            <a:pPr/>
            <a:r>
              <a:t>How can we Apply cnn to text?</a:t>
            </a:r>
          </a:p>
        </p:txBody>
      </p:sp>
      <p:sp>
        <p:nvSpPr>
          <p:cNvPr id="227" name="Body Level 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marL="444500" indent="-444500">
              <a:lnSpc>
                <a:spcPct val="100000"/>
              </a:lnSpc>
              <a:spcBef>
                <a:spcPts val="2800"/>
              </a:spcBef>
              <a:buClr>
                <a:schemeClr val="accent1"/>
              </a:buClr>
              <a:buSzPct val="104999"/>
              <a:buFont typeface="Avenir Next Regular"/>
              <a:buChar char="▸"/>
              <a:defRPr cap="none" sz="3400">
                <a:solidFill>
                  <a:srgbClr val="838787"/>
                </a:solidFill>
                <a:latin typeface="Avenir Next Medium"/>
                <a:ea typeface="Avenir Next Medium"/>
                <a:cs typeface="Avenir Next Medium"/>
                <a:sym typeface="Avenir Next Medium"/>
              </a:defRPr>
            </a:lvl1pPr>
          </a:lstStyle>
          <a:p>
            <a:pPr/>
            <a:r>
              <a:t>In Word Embeddings each word is along one axis and elements of vector across other . Similar words can be identified by looking at  the vectors .</a:t>
            </a:r>
          </a:p>
        </p:txBody>
      </p:sp>
      <p:pic>
        <p:nvPicPr>
          <p:cNvPr id="228" name="wordembedding.png" descr="wordembedding.png"/>
          <p:cNvPicPr>
            <a:picLocks noChangeAspect="1"/>
          </p:cNvPicPr>
          <p:nvPr/>
        </p:nvPicPr>
        <p:blipFill>
          <a:blip r:embed="rId2">
            <a:extLst/>
          </a:blip>
          <a:stretch>
            <a:fillRect/>
          </a:stretch>
        </p:blipFill>
        <p:spPr>
          <a:xfrm>
            <a:off x="2627258" y="4560881"/>
            <a:ext cx="6734284" cy="502868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6" presetID="23" grpId="2" fill="hold">
                                  <p:stCondLst>
                                    <p:cond delay="0"/>
                                  </p:stCondLst>
                                  <p:iterate type="el" backwards="0">
                                    <p:tmAbs val="0"/>
                                  </p:iterate>
                                  <p:childTnLst>
                                    <p:set>
                                      <p:cBhvr>
                                        <p:cTn id="10" fill="hold"/>
                                        <p:tgtEl>
                                          <p:spTgt spid="228"/>
                                        </p:tgtEl>
                                        <p:attrNameLst>
                                          <p:attrName>style.visibility</p:attrName>
                                        </p:attrNameLst>
                                      </p:cBhvr>
                                      <p:to>
                                        <p:strVal val="visible"/>
                                      </p:to>
                                    </p:set>
                                    <p:anim calcmode="lin" valueType="num">
                                      <p:cBhvr>
                                        <p:cTn id="11" dur="2500" fill="hold"/>
                                        <p:tgtEl>
                                          <p:spTgt spid="228"/>
                                        </p:tgtEl>
                                        <p:attrNameLst>
                                          <p:attrName>ppt_w</p:attrName>
                                        </p:attrNameLst>
                                      </p:cBhvr>
                                      <p:tavLst>
                                        <p:tav tm="0">
                                          <p:val>
                                            <p:fltVal val="0"/>
                                          </p:val>
                                        </p:tav>
                                        <p:tav tm="100000">
                                          <p:val>
                                            <p:strVal val="#ppt_w"/>
                                          </p:val>
                                        </p:tav>
                                      </p:tavLst>
                                    </p:anim>
                                    <p:anim calcmode="lin" valueType="num">
                                      <p:cBhvr>
                                        <p:cTn id="12" dur="2500" fill="hold"/>
                                        <p:tgtEl>
                                          <p:spTgt spid="2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7" grpId="1"/>
      <p:bldP build="whole" bldLvl="1" animBg="1" rev="0" advAuto="0" spid="228"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Minor project"/>
          <p:cNvSpPr txBox="1"/>
          <p:nvPr>
            <p:ph type="body" sz="quarter" idx="1"/>
          </p:nvPr>
        </p:nvSpPr>
        <p:spPr>
          <a:prstGeom prst="rect">
            <a:avLst/>
          </a:prstGeom>
        </p:spPr>
        <p:txBody>
          <a:bodyPr/>
          <a:lstStyle/>
          <a:p>
            <a:pPr/>
            <a:r>
              <a:t>Minor project</a:t>
            </a:r>
          </a:p>
        </p:txBody>
      </p:sp>
      <p:sp>
        <p:nvSpPr>
          <p:cNvPr id="231" name="How can we Apply cnn to text?"/>
          <p:cNvSpPr txBox="1"/>
          <p:nvPr>
            <p:ph type="title"/>
          </p:nvPr>
        </p:nvSpPr>
        <p:spPr>
          <a:prstGeom prst="rect">
            <a:avLst/>
          </a:prstGeom>
        </p:spPr>
        <p:txBody>
          <a:bodyPr/>
          <a:lstStyle>
            <a:lvl1pPr defTabSz="467359">
              <a:spcBef>
                <a:spcPts val="2200"/>
              </a:spcBef>
              <a:defRPr sz="4800"/>
            </a:lvl1pPr>
          </a:lstStyle>
          <a:p>
            <a:pPr/>
            <a:r>
              <a:t>How can we Apply cnn to text?</a:t>
            </a:r>
          </a:p>
        </p:txBody>
      </p:sp>
      <p:sp>
        <p:nvSpPr>
          <p:cNvPr id="232" name="Body Level 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lnSpc>
                <a:spcPct val="100000"/>
              </a:lnSpc>
              <a:spcBef>
                <a:spcPts val="2800"/>
              </a:spcBef>
              <a:defRPr cap="none" sz="3400">
                <a:solidFill>
                  <a:srgbClr val="838787"/>
                </a:solidFill>
                <a:latin typeface="Avenir Next Heavy"/>
                <a:ea typeface="Avenir Next Heavy"/>
                <a:cs typeface="Avenir Next Heavy"/>
                <a:sym typeface="Avenir Next Heavy"/>
              </a:defRPr>
            </a:pPr>
            <a:r>
              <a:rPr>
                <a:solidFill>
                  <a:srgbClr val="3FA5DA"/>
                </a:solidFill>
              </a:rPr>
              <a:t>2. DECIDING FILTER FOR CONVOLUTION</a:t>
            </a:r>
          </a:p>
          <a:p>
            <a:pPr marL="444500" indent="-444500">
              <a:lnSpc>
                <a:spcPct val="100000"/>
              </a:lnSpc>
              <a:spcBef>
                <a:spcPts val="2800"/>
              </a:spcBef>
              <a:buClr>
                <a:schemeClr val="accent1"/>
              </a:buClr>
              <a:buSzPct val="104999"/>
              <a:buFont typeface="Avenir Next Regular"/>
              <a:buChar char="▸"/>
              <a:defRPr cap="none" sz="3400">
                <a:solidFill>
                  <a:srgbClr val="838787"/>
                </a:solidFill>
                <a:latin typeface="Avenir Next Medium"/>
                <a:ea typeface="Avenir Next Medium"/>
                <a:cs typeface="Avenir Next Medium"/>
                <a:sym typeface="Avenir Next Medium"/>
              </a:defRPr>
            </a:pPr>
            <a:r>
              <a:t>We use filter of dimension ( n * embedding dimension ) . It means ,it  will cover n sequential words entirely creating n grams </a:t>
            </a:r>
          </a:p>
          <a:p>
            <a:pPr marL="444500" indent="-444500">
              <a:lnSpc>
                <a:spcPct val="100000"/>
              </a:lnSpc>
              <a:spcBef>
                <a:spcPts val="2800"/>
              </a:spcBef>
              <a:buClr>
                <a:schemeClr val="accent1"/>
              </a:buClr>
              <a:buSzPct val="104999"/>
              <a:buFont typeface="Avenir Next Regular"/>
              <a:buChar char="▸"/>
              <a:defRPr cap="none" sz="3400">
                <a:solidFill>
                  <a:srgbClr val="838787"/>
                </a:solidFill>
                <a:latin typeface="Avenir Next Medium"/>
                <a:ea typeface="Avenir Next Medium"/>
                <a:cs typeface="Avenir Next Medium"/>
                <a:sym typeface="Avenir Next Medium"/>
              </a:defRPr>
            </a:pPr>
            <a:r>
              <a:t> We will use different size filter and a number of filters of each size to learn different features to extract </a:t>
            </a:r>
          </a:p>
        </p:txBody>
      </p:sp>
      <p:pic>
        <p:nvPicPr>
          <p:cNvPr id="233" name="2GRAMS.png" descr="2GRAMS.png"/>
          <p:cNvPicPr>
            <a:picLocks noChangeAspect="1"/>
          </p:cNvPicPr>
          <p:nvPr/>
        </p:nvPicPr>
        <p:blipFill>
          <a:blip r:embed="rId2">
            <a:extLst/>
          </a:blip>
          <a:stretch>
            <a:fillRect/>
          </a:stretch>
        </p:blipFill>
        <p:spPr>
          <a:xfrm>
            <a:off x="3559059" y="6975127"/>
            <a:ext cx="6743701" cy="2870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6" presetID="23" grpId="2" fill="hold">
                                  <p:stCondLst>
                                    <p:cond delay="0"/>
                                  </p:stCondLst>
                                  <p:iterate type="el" backwards="0">
                                    <p:tmAbs val="0"/>
                                  </p:iterate>
                                  <p:childTnLst>
                                    <p:set>
                                      <p:cBhvr>
                                        <p:cTn id="10" fill="hold"/>
                                        <p:tgtEl>
                                          <p:spTgt spid="233"/>
                                        </p:tgtEl>
                                        <p:attrNameLst>
                                          <p:attrName>style.visibility</p:attrName>
                                        </p:attrNameLst>
                                      </p:cBhvr>
                                      <p:to>
                                        <p:strVal val="visible"/>
                                      </p:to>
                                    </p:set>
                                    <p:anim calcmode="lin" valueType="num">
                                      <p:cBhvr>
                                        <p:cTn id="11" dur="2500" fill="hold"/>
                                        <p:tgtEl>
                                          <p:spTgt spid="233"/>
                                        </p:tgtEl>
                                        <p:attrNameLst>
                                          <p:attrName>ppt_w</p:attrName>
                                        </p:attrNameLst>
                                      </p:cBhvr>
                                      <p:tavLst>
                                        <p:tav tm="0">
                                          <p:val>
                                            <p:fltVal val="0"/>
                                          </p:val>
                                        </p:tav>
                                        <p:tav tm="100000">
                                          <p:val>
                                            <p:strVal val="#ppt_w"/>
                                          </p:val>
                                        </p:tav>
                                      </p:tavLst>
                                    </p:anim>
                                    <p:anim calcmode="lin" valueType="num">
                                      <p:cBhvr>
                                        <p:cTn id="12" dur="2500" fill="hold"/>
                                        <p:tgtEl>
                                          <p:spTgt spid="2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P build="whole" bldLvl="1" animBg="1" rev="0" advAuto="0" spid="233"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Minor project"/>
          <p:cNvSpPr txBox="1"/>
          <p:nvPr>
            <p:ph type="body" sz="quarter" idx="1"/>
          </p:nvPr>
        </p:nvSpPr>
        <p:spPr>
          <a:prstGeom prst="rect">
            <a:avLst/>
          </a:prstGeom>
        </p:spPr>
        <p:txBody>
          <a:bodyPr/>
          <a:lstStyle/>
          <a:p>
            <a:pPr/>
            <a:r>
              <a:t>Minor project</a:t>
            </a:r>
          </a:p>
        </p:txBody>
      </p:sp>
      <p:sp>
        <p:nvSpPr>
          <p:cNvPr id="236" name="How can we Apply cnn to text?"/>
          <p:cNvSpPr txBox="1"/>
          <p:nvPr>
            <p:ph type="title"/>
          </p:nvPr>
        </p:nvSpPr>
        <p:spPr>
          <a:prstGeom prst="rect">
            <a:avLst/>
          </a:prstGeom>
        </p:spPr>
        <p:txBody>
          <a:bodyPr/>
          <a:lstStyle>
            <a:lvl1pPr defTabSz="467359">
              <a:spcBef>
                <a:spcPts val="2200"/>
              </a:spcBef>
              <a:defRPr sz="4800"/>
            </a:lvl1pPr>
          </a:lstStyle>
          <a:p>
            <a:pPr/>
            <a:r>
              <a:t>How can we Apply cnn to text?</a:t>
            </a:r>
          </a:p>
        </p:txBody>
      </p:sp>
      <p:sp>
        <p:nvSpPr>
          <p:cNvPr id="237" name="Body Level 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484886">
              <a:lnSpc>
                <a:spcPct val="100000"/>
              </a:lnSpc>
              <a:defRPr cap="none" sz="2822">
                <a:solidFill>
                  <a:srgbClr val="3FA5DA"/>
                </a:solidFill>
                <a:latin typeface="Avenir Next Heavy"/>
                <a:ea typeface="Avenir Next Heavy"/>
                <a:cs typeface="Avenir Next Heavy"/>
                <a:sym typeface="Avenir Next Heavy"/>
              </a:defRPr>
            </a:pPr>
            <a:r>
              <a:t>3. POOLING:-</a:t>
            </a:r>
          </a:p>
          <a:p>
            <a:pPr marL="368934" indent="-368934" defTabSz="484886">
              <a:lnSpc>
                <a:spcPct val="100000"/>
              </a:lnSpc>
              <a:buClr>
                <a:schemeClr val="accent1"/>
              </a:buClr>
              <a:buSzPct val="104999"/>
              <a:buFont typeface="Avenir Next Regular"/>
              <a:buChar char="▸"/>
              <a:defRPr cap="none" sz="2822">
                <a:solidFill>
                  <a:srgbClr val="838787"/>
                </a:solidFill>
                <a:latin typeface="Avenir Next Medium"/>
                <a:ea typeface="Avenir Next Medium"/>
                <a:cs typeface="Avenir Next Medium"/>
                <a:sym typeface="Avenir Next Medium"/>
              </a:defRPr>
            </a:pPr>
            <a:r>
              <a:t> Max Pooling is the most important feature for determining sentiment review which corresponds to the most important n-gram.</a:t>
            </a:r>
          </a:p>
          <a:p>
            <a:pPr marL="368934" indent="-368934" defTabSz="484886">
              <a:lnSpc>
                <a:spcPct val="100000"/>
              </a:lnSpc>
              <a:buClr>
                <a:schemeClr val="accent1"/>
              </a:buClr>
              <a:buSzPct val="104999"/>
              <a:buFont typeface="Avenir Next Regular"/>
              <a:buChar char="▸"/>
              <a:defRPr cap="none" sz="2822">
                <a:solidFill>
                  <a:srgbClr val="838787"/>
                </a:solidFill>
                <a:latin typeface="Avenir Next Medium"/>
                <a:ea typeface="Avenir Next Medium"/>
                <a:cs typeface="Avenir Next Medium"/>
                <a:sym typeface="Avenir Next Medium"/>
              </a:defRPr>
            </a:pPr>
            <a:r>
              <a:t>Pooling also requires filter . So here we will use a filter with same size as number of features to spot the most important feature in whole text .  </a:t>
            </a:r>
          </a:p>
          <a:p>
            <a:pPr marL="368934" indent="-368934" defTabSz="484886">
              <a:lnSpc>
                <a:spcPct val="100000"/>
              </a:lnSpc>
              <a:buClr>
                <a:schemeClr val="accent1"/>
              </a:buClr>
              <a:buSzPct val="104999"/>
              <a:buFont typeface="Avenir Next Regular"/>
              <a:buChar char="▸"/>
              <a:defRPr cap="none" sz="2822">
                <a:solidFill>
                  <a:srgbClr val="838787"/>
                </a:solidFill>
                <a:latin typeface="Avenir Next Medium"/>
                <a:ea typeface="Avenir Next Medium"/>
                <a:cs typeface="Avenir Next Medium"/>
                <a:sym typeface="Avenir Next Medium"/>
              </a:defRPr>
            </a:pPr>
            <a:r>
              <a:t>We don't have to know which is the most important n-gram.Through Back propagation the weights of the filters are changed to suit accordingly</a:t>
            </a:r>
          </a:p>
          <a:p>
            <a:pPr marL="368934" indent="-368934" defTabSz="484886">
              <a:lnSpc>
                <a:spcPct val="100000"/>
              </a:lnSpc>
              <a:buClr>
                <a:schemeClr val="accent1"/>
              </a:buClr>
              <a:buSzPct val="104999"/>
              <a:buFont typeface="Avenir Next Regular"/>
              <a:buChar char="▸"/>
              <a:defRPr cap="none" sz="2822">
                <a:solidFill>
                  <a:srgbClr val="838787"/>
                </a:solidFill>
                <a:latin typeface="Avenir Next Medium"/>
                <a:ea typeface="Avenir Next Medium"/>
                <a:cs typeface="Avenir Next Medium"/>
                <a:sym typeface="Avenir Next Medium"/>
              </a:defRPr>
            </a:pPr>
            <a:r>
              <a:t>To understand this we have to get deeper into this. Let's begin implementation of this project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Minor project"/>
          <p:cNvSpPr txBox="1"/>
          <p:nvPr>
            <p:ph type="body" sz="quarter" idx="1"/>
          </p:nvPr>
        </p:nvSpPr>
        <p:spPr>
          <a:prstGeom prst="rect">
            <a:avLst/>
          </a:prstGeom>
        </p:spPr>
        <p:txBody>
          <a:bodyPr/>
          <a:lstStyle>
            <a:lvl1pPr>
              <a:defRPr spc="100"/>
            </a:lvl1pPr>
          </a:lstStyle>
          <a:p>
            <a:pPr/>
            <a:r>
              <a:t>Minor project</a:t>
            </a:r>
          </a:p>
        </p:txBody>
      </p:sp>
      <p:sp>
        <p:nvSpPr>
          <p:cNvPr id="240" name="Preparing the data"/>
          <p:cNvSpPr txBox="1"/>
          <p:nvPr>
            <p:ph type="title"/>
          </p:nvPr>
        </p:nvSpPr>
        <p:spPr>
          <a:prstGeom prst="rect">
            <a:avLst/>
          </a:prstGeom>
        </p:spPr>
        <p:txBody>
          <a:bodyPr/>
          <a:lstStyle>
            <a:lvl1pPr defTabSz="467359">
              <a:spcBef>
                <a:spcPts val="2200"/>
              </a:spcBef>
              <a:defRPr sz="4800"/>
            </a:lvl1pPr>
          </a:lstStyle>
          <a:p>
            <a:pPr/>
            <a:r>
              <a:t>Preparing the data</a:t>
            </a:r>
          </a:p>
        </p:txBody>
      </p:sp>
      <p:sp>
        <p:nvSpPr>
          <p:cNvPr id="241" name="Body"/>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We are using IMDb  reviews dataset from TorchText package .</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We will create TEXT field and LABEL field which is our input i.e. reviews and corresponding Sentiment .</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We used Spacy  as  it provides a one-stop-shop for tasks commonly used in any NLP project, including: Tokenisation, Lemmatisation,Part-of-speech tagging,Entity recognition,Dependency parsing,Sentence recognition,Word-to-vector transformations,Many convenience methods for cleaning and normalising text.CNN want the batch dimension first so we used batch_first =True</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We use inbuilt "splits" method to which divides the dataset into training and test data  into equal parts ,each of 25k reviews </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We will then create a validation set by splitting the test data using data.split() which divides data in ratio 70:30</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We use random function so that the we get same splits everytime. </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Finally we will be left with 25k training data, 7.5k validation data and 17.5k test data. </a:t>
            </a:r>
          </a:p>
        </p:txBody>
      </p:sp>
      <p:pic>
        <p:nvPicPr>
          <p:cNvPr id="242" name="Screen Shot 1942-03-23 at 9.32.05 AM.png" descr="Screen Shot 1942-03-23 at 9.32.05 AM.png"/>
          <p:cNvPicPr>
            <a:picLocks noChangeAspect="1"/>
          </p:cNvPicPr>
          <p:nvPr/>
        </p:nvPicPr>
        <p:blipFill>
          <a:blip r:embed="rId2">
            <a:extLst/>
          </a:blip>
          <a:stretch>
            <a:fillRect/>
          </a:stretch>
        </p:blipFill>
        <p:spPr>
          <a:xfrm>
            <a:off x="6835410" y="3404339"/>
            <a:ext cx="5903262" cy="868784"/>
          </a:xfrm>
          <a:prstGeom prst="rect">
            <a:avLst/>
          </a:prstGeom>
          <a:ln w="12700">
            <a:miter lim="400000"/>
          </a:ln>
        </p:spPr>
      </p:pic>
      <p:pic>
        <p:nvPicPr>
          <p:cNvPr id="243" name="Screen Shot 1942-03-23 at 9.32.12 AM.png" descr="Screen Shot 1942-03-23 at 9.32.12 AM.png"/>
          <p:cNvPicPr>
            <a:picLocks noChangeAspect="1"/>
          </p:cNvPicPr>
          <p:nvPr/>
        </p:nvPicPr>
        <p:blipFill>
          <a:blip r:embed="rId3">
            <a:extLst/>
          </a:blip>
          <a:stretch>
            <a:fillRect/>
          </a:stretch>
        </p:blipFill>
        <p:spPr>
          <a:xfrm>
            <a:off x="6831480" y="5304944"/>
            <a:ext cx="5987322" cy="1247748"/>
          </a:xfrm>
          <a:prstGeom prst="rect">
            <a:avLst/>
          </a:prstGeom>
          <a:ln w="12700">
            <a:miter lim="400000"/>
          </a:ln>
        </p:spPr>
      </p:pic>
      <p:pic>
        <p:nvPicPr>
          <p:cNvPr id="244" name="Screen Shot 1942-03-25 at 5.33.07 PM.png" descr="Screen Shot 1942-03-25 at 5.33.07 PM.png"/>
          <p:cNvPicPr>
            <a:picLocks noChangeAspect="1"/>
          </p:cNvPicPr>
          <p:nvPr/>
        </p:nvPicPr>
        <p:blipFill>
          <a:blip r:embed="rId4">
            <a:extLst/>
          </a:blip>
          <a:stretch>
            <a:fillRect/>
          </a:stretch>
        </p:blipFill>
        <p:spPr>
          <a:xfrm>
            <a:off x="6705600" y="7399637"/>
            <a:ext cx="6502400" cy="7029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1" grpId="2"/>
      <p:bldP build="whole" bldLvl="1" animBg="1" rev="0" advAuto="0" spid="240"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Minor project"/>
          <p:cNvSpPr txBox="1"/>
          <p:nvPr>
            <p:ph type="body" sz="quarter" idx="1"/>
          </p:nvPr>
        </p:nvSpPr>
        <p:spPr>
          <a:prstGeom prst="rect">
            <a:avLst/>
          </a:prstGeom>
        </p:spPr>
        <p:txBody>
          <a:bodyPr/>
          <a:lstStyle>
            <a:lvl1pPr>
              <a:defRPr spc="100"/>
            </a:lvl1pPr>
          </a:lstStyle>
          <a:p>
            <a:pPr/>
            <a:r>
              <a:t>Minor project</a:t>
            </a:r>
          </a:p>
        </p:txBody>
      </p:sp>
      <p:sp>
        <p:nvSpPr>
          <p:cNvPr id="247" name="Building vocabulary"/>
          <p:cNvSpPr txBox="1"/>
          <p:nvPr>
            <p:ph type="title"/>
          </p:nvPr>
        </p:nvSpPr>
        <p:spPr>
          <a:prstGeom prst="rect">
            <a:avLst/>
          </a:prstGeom>
        </p:spPr>
        <p:txBody>
          <a:bodyPr/>
          <a:lstStyle>
            <a:lvl1pPr defTabSz="467359">
              <a:spcBef>
                <a:spcPts val="2200"/>
              </a:spcBef>
              <a:defRPr sz="4800"/>
            </a:lvl1pPr>
          </a:lstStyle>
          <a:p>
            <a:pPr/>
            <a:r>
              <a:t>Building vocabulary</a:t>
            </a:r>
          </a:p>
        </p:txBody>
      </p:sp>
      <p:sp>
        <p:nvSpPr>
          <p:cNvPr id="248" name="Body"/>
          <p:cNvSpPr txBox="1"/>
          <p:nvPr>
            <p:ph type="body" idx="22"/>
          </p:nvPr>
        </p:nvSpPr>
        <p:spPr>
          <a:xfrm>
            <a:off x="406400" y="2755900"/>
            <a:ext cx="6299200" cy="6108700"/>
          </a:xfrm>
          <a:prstGeom prst="rect">
            <a:avLst/>
          </a:prstGeom>
          <a:extLst>
            <a:ext uri="{C572A759-6A51-4108-AA02-DFA0A04FC94B}">
              <ma14:wrappingTextBoxFlag xmlns:ma14="http://schemas.microsoft.com/office/mac/drawingml/2011/main" val="1"/>
            </a:ext>
          </a:extLst>
        </p:spPr>
        <p:txBody>
          <a:bodyPr/>
          <a:lstStyle/>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Since computers don't work on strings we have to create a vocabulary  .It is just a look up table where every unique word has a corresponding index (integer) </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For this we use build_vocab() function .This function takes the Data was argument and gives every word a index.</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We have to set a limit for out one hot encoding dimensiomns since we have a very large number of words in this dataset . We just arbitary set the numbers of words in ou vocab to 50 k</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Each index is used to create 1 Hot Encoding for each word which will be later passed to embedding layer which would convert them into word embeddings .</a:t>
            </a:r>
          </a:p>
          <a:p>
            <a:pPr marL="244475" indent="-244475" defTabSz="321310">
              <a:lnSpc>
                <a:spcPct val="100000"/>
              </a:lnSpc>
              <a:spcBef>
                <a:spcPts val="1500"/>
              </a:spcBef>
              <a:buClr>
                <a:schemeClr val="accent1"/>
              </a:buClr>
              <a:buSzPct val="104999"/>
              <a:buFont typeface="Avenir Next Regular"/>
              <a:buChar char="▸"/>
              <a:defRPr cap="none" sz="1540">
                <a:solidFill>
                  <a:srgbClr val="838787"/>
                </a:solidFill>
                <a:latin typeface="Avenir Next Medium"/>
                <a:ea typeface="Avenir Next Medium"/>
                <a:cs typeface="Avenir Next Medium"/>
                <a:sym typeface="Avenir Next Medium"/>
              </a:defRPr>
            </a:pPr>
            <a:r>
              <a:t>Now we have vocab length of text as  50002 . Extra 2 for &lt;pad&gt; token and &lt;unk&gt; token . And length of label vocab as 2 i.e. 'neg' and 'pos' for negative and positive respectively . </a:t>
            </a:r>
          </a:p>
          <a:p>
            <a:pPr defTabSz="321310">
              <a:lnSpc>
                <a:spcPct val="100000"/>
              </a:lnSpc>
              <a:spcBef>
                <a:spcPts val="1500"/>
              </a:spcBef>
              <a:defRPr cap="none" sz="1540">
                <a:solidFill>
                  <a:srgbClr val="838787"/>
                </a:solidFill>
                <a:latin typeface="Avenir Next Medium"/>
                <a:ea typeface="Avenir Next Medium"/>
                <a:cs typeface="Avenir Next Medium"/>
                <a:sym typeface="Avenir Next Medium"/>
              </a:defRPr>
            </a:pPr>
          </a:p>
          <a:p>
            <a:pPr defTabSz="321310">
              <a:lnSpc>
                <a:spcPct val="100000"/>
              </a:lnSpc>
              <a:spcBef>
                <a:spcPts val="1500"/>
              </a:spcBef>
              <a:defRPr cap="none" sz="1540">
                <a:solidFill>
                  <a:srgbClr val="838787"/>
                </a:solidFill>
                <a:latin typeface="Avenir Next Medium"/>
                <a:ea typeface="Avenir Next Medium"/>
                <a:cs typeface="Avenir Next Medium"/>
                <a:sym typeface="Avenir Next Medium"/>
              </a:defRPr>
            </a:pPr>
          </a:p>
        </p:txBody>
      </p:sp>
      <p:pic>
        <p:nvPicPr>
          <p:cNvPr id="249" name="sentiment5.png" descr="sentiment5.png"/>
          <p:cNvPicPr>
            <a:picLocks noChangeAspect="1"/>
          </p:cNvPicPr>
          <p:nvPr/>
        </p:nvPicPr>
        <p:blipFill>
          <a:blip r:embed="rId2">
            <a:extLst/>
          </a:blip>
          <a:stretch>
            <a:fillRect/>
          </a:stretch>
        </p:blipFill>
        <p:spPr>
          <a:xfrm>
            <a:off x="6962001" y="2920768"/>
            <a:ext cx="5651783" cy="2817653"/>
          </a:xfrm>
          <a:prstGeom prst="rect">
            <a:avLst/>
          </a:prstGeom>
          <a:ln w="12700">
            <a:miter lim="400000"/>
          </a:ln>
        </p:spPr>
      </p:pic>
      <p:pic>
        <p:nvPicPr>
          <p:cNvPr id="250" name="Screen Shot 1942-03-26 at 8.30.26 AM.png" descr="Screen Shot 1942-03-26 at 8.30.26 AM.png"/>
          <p:cNvPicPr>
            <a:picLocks noChangeAspect="1"/>
          </p:cNvPicPr>
          <p:nvPr/>
        </p:nvPicPr>
        <p:blipFill>
          <a:blip r:embed="rId3">
            <a:extLst/>
          </a:blip>
          <a:stretch>
            <a:fillRect/>
          </a:stretch>
        </p:blipFill>
        <p:spPr>
          <a:xfrm>
            <a:off x="6959600" y="7124700"/>
            <a:ext cx="5829300" cy="7874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7" grpId="1"/>
      <p:bldP build="whole" bldLvl="1" animBg="1" rev="0" advAuto="0" spid="248"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MINOR PROJECT"/>
          <p:cNvSpPr txBox="1"/>
          <p:nvPr>
            <p:ph type="body" sz="quarter" idx="1"/>
          </p:nvPr>
        </p:nvSpPr>
        <p:spPr>
          <a:prstGeom prst="rect">
            <a:avLst/>
          </a:prstGeom>
        </p:spPr>
        <p:txBody>
          <a:bodyPr/>
          <a:lstStyle/>
          <a:p>
            <a:pPr/>
            <a:r>
              <a:t>MINOR PROJECT</a:t>
            </a:r>
          </a:p>
        </p:txBody>
      </p:sp>
      <p:sp>
        <p:nvSpPr>
          <p:cNvPr id="253" name="ITERATORS"/>
          <p:cNvSpPr txBox="1"/>
          <p:nvPr>
            <p:ph type="title"/>
          </p:nvPr>
        </p:nvSpPr>
        <p:spPr>
          <a:prstGeom prst="rect">
            <a:avLst/>
          </a:prstGeom>
        </p:spPr>
        <p:txBody>
          <a:bodyPr/>
          <a:lstStyle>
            <a:lvl1pPr defTabSz="467359">
              <a:spcBef>
                <a:spcPts val="2200"/>
              </a:spcBef>
              <a:defRPr sz="4800"/>
            </a:lvl1pPr>
          </a:lstStyle>
          <a:p>
            <a:pPr/>
            <a:r>
              <a:t>ITERATORS </a:t>
            </a:r>
          </a:p>
        </p:txBody>
      </p:sp>
      <p:sp>
        <p:nvSpPr>
          <p:cNvPr id="254" name="Body Level One…"/>
          <p:cNvSpPr txBox="1"/>
          <p:nvPr>
            <p:ph type="body" idx="21"/>
          </p:nvPr>
        </p:nvSpPr>
        <p:spPr>
          <a:xfrm>
            <a:off x="406400" y="2743200"/>
            <a:ext cx="11899900" cy="4673600"/>
          </a:xfrm>
          <a:prstGeom prst="rect">
            <a:avLst/>
          </a:prstGeom>
          <a:extLst>
            <a:ext uri="{C572A759-6A51-4108-AA02-DFA0A04FC94B}">
              <ma14:wrappingTextBoxFlag xmlns:ma14="http://schemas.microsoft.com/office/mac/drawingml/2011/main" val="1"/>
            </a:ext>
          </a:extLst>
        </p:spPr>
        <p:txBody>
          <a:bodyPr/>
          <a:lstStyle/>
          <a:p>
            <a:pPr marL="302260" indent="-302260" defTabSz="397256">
              <a:lnSpc>
                <a:spcPct val="100000"/>
              </a:lnSpc>
              <a:spcBef>
                <a:spcPts val="1900"/>
              </a:spcBef>
              <a:buClr>
                <a:schemeClr val="accent1"/>
              </a:buClr>
              <a:buSzPct val="104999"/>
              <a:buFont typeface="Avenir Next Regular"/>
              <a:buChar char="▸"/>
              <a:defRPr cap="none" sz="2312">
                <a:solidFill>
                  <a:srgbClr val="838787"/>
                </a:solidFill>
                <a:latin typeface="Avenir Next Medium"/>
                <a:ea typeface="Avenir Next Medium"/>
                <a:cs typeface="Avenir Next Medium"/>
                <a:sym typeface="Avenir Next Medium"/>
              </a:defRPr>
            </a:pPr>
            <a:r>
              <a:t>Iterators are used to iterate over our data in batches rather than single element iteration like loop .</a:t>
            </a:r>
          </a:p>
          <a:p>
            <a:pPr marL="302260" indent="-302260" defTabSz="397256">
              <a:lnSpc>
                <a:spcPct val="100000"/>
              </a:lnSpc>
              <a:spcBef>
                <a:spcPts val="1900"/>
              </a:spcBef>
              <a:buClr>
                <a:schemeClr val="accent1"/>
              </a:buClr>
              <a:buSzPct val="104999"/>
              <a:buFont typeface="Avenir Next Regular"/>
              <a:buChar char="▸"/>
              <a:defRPr cap="none" sz="2312">
                <a:solidFill>
                  <a:srgbClr val="838787"/>
                </a:solidFill>
                <a:latin typeface="Avenir Next Medium"/>
                <a:ea typeface="Avenir Next Medium"/>
                <a:cs typeface="Avenir Next Medium"/>
                <a:sym typeface="Avenir Next Medium"/>
              </a:defRPr>
            </a:pPr>
            <a:r>
              <a:t>There are different types of iterators for texts  predefined in TorchText. </a:t>
            </a:r>
          </a:p>
          <a:p>
            <a:pPr marL="302260" indent="-302260" defTabSz="397256">
              <a:lnSpc>
                <a:spcPct val="100000"/>
              </a:lnSpc>
              <a:spcBef>
                <a:spcPts val="1900"/>
              </a:spcBef>
              <a:buClr>
                <a:schemeClr val="accent1"/>
              </a:buClr>
              <a:buSzPct val="104999"/>
              <a:buFont typeface="Avenir Next Regular"/>
              <a:buChar char="▸"/>
              <a:defRPr cap="none" sz="2312">
                <a:solidFill>
                  <a:srgbClr val="838787"/>
                </a:solidFill>
                <a:latin typeface="Avenir Next Medium"/>
                <a:ea typeface="Avenir Next Medium"/>
                <a:cs typeface="Avenir Next Medium"/>
                <a:sym typeface="Avenir Next Medium"/>
              </a:defRPr>
            </a:pPr>
            <a:r>
              <a:t>We'll use a BucketIterator which is a special type of iterator that will return a batch of examples where each example is of a similar length, minimizing the amount of padding per example.</a:t>
            </a:r>
          </a:p>
          <a:p>
            <a:pPr marL="302260" indent="-302260" defTabSz="397256">
              <a:lnSpc>
                <a:spcPct val="100000"/>
              </a:lnSpc>
              <a:spcBef>
                <a:spcPts val="1900"/>
              </a:spcBef>
              <a:buClr>
                <a:schemeClr val="accent1"/>
              </a:buClr>
              <a:buSzPct val="104999"/>
              <a:buFont typeface="Avenir Next Regular"/>
              <a:buChar char="▸"/>
              <a:defRPr cap="none" sz="2312">
                <a:solidFill>
                  <a:srgbClr val="838787"/>
                </a:solidFill>
                <a:latin typeface="Avenir Next Medium"/>
                <a:ea typeface="Avenir Next Medium"/>
                <a:cs typeface="Avenir Next Medium"/>
                <a:sym typeface="Avenir Next Medium"/>
              </a:defRPr>
            </a:pPr>
            <a:r>
              <a:t>We can make iterators of test ,train and validation data in a single go using BucketIterator.splits()  and passing corresponding data and a batch size .</a:t>
            </a:r>
          </a:p>
          <a:p>
            <a:pPr marL="302260" indent="-302260" defTabSz="397256">
              <a:lnSpc>
                <a:spcPct val="100000"/>
              </a:lnSpc>
              <a:spcBef>
                <a:spcPts val="1900"/>
              </a:spcBef>
              <a:buClr>
                <a:schemeClr val="accent1"/>
              </a:buClr>
              <a:buSzPct val="104999"/>
              <a:buFont typeface="Avenir Next Regular"/>
              <a:buChar char="▸"/>
              <a:defRPr cap="none" sz="2312">
                <a:solidFill>
                  <a:srgbClr val="838787"/>
                </a:solidFill>
                <a:latin typeface="Avenir Next Medium"/>
                <a:ea typeface="Avenir Next Medium"/>
                <a:cs typeface="Avenir Next Medium"/>
                <a:sym typeface="Avenir Next Medium"/>
              </a:defRPr>
            </a:pPr>
            <a:r>
              <a:t>We used a Batch size of 64 . Which is an arbitrary number . </a:t>
            </a:r>
          </a:p>
        </p:txBody>
      </p:sp>
      <p:pic>
        <p:nvPicPr>
          <p:cNvPr id="255" name="Screen Shot 1942-03-23 at 9.32.18 AM.png" descr="Screen Shot 1942-03-23 at 9.32.18 AM.png"/>
          <p:cNvPicPr>
            <a:picLocks noChangeAspect="1"/>
          </p:cNvPicPr>
          <p:nvPr/>
        </p:nvPicPr>
        <p:blipFill>
          <a:blip r:embed="rId2">
            <a:extLst/>
          </a:blip>
          <a:srcRect l="0" t="0" r="0" b="0"/>
          <a:stretch>
            <a:fillRect/>
          </a:stretch>
        </p:blipFill>
        <p:spPr>
          <a:xfrm>
            <a:off x="1313093" y="7801818"/>
            <a:ext cx="10087377" cy="927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14:prism dir="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MINOR PROJECT"/>
          <p:cNvSpPr txBox="1"/>
          <p:nvPr>
            <p:ph type="body" sz="quarter" idx="1"/>
          </p:nvPr>
        </p:nvSpPr>
        <p:spPr>
          <a:prstGeom prst="rect">
            <a:avLst/>
          </a:prstGeom>
        </p:spPr>
        <p:txBody>
          <a:bodyPr/>
          <a:lstStyle/>
          <a:p>
            <a:pPr/>
            <a:r>
              <a:t>MINOR PROJECT</a:t>
            </a:r>
          </a:p>
        </p:txBody>
      </p:sp>
      <p:sp>
        <p:nvSpPr>
          <p:cNvPr id="258" name="MODEL ARCHITECTURE"/>
          <p:cNvSpPr txBox="1"/>
          <p:nvPr>
            <p:ph type="title"/>
          </p:nvPr>
        </p:nvSpPr>
        <p:spPr>
          <a:prstGeom prst="rect">
            <a:avLst/>
          </a:prstGeom>
        </p:spPr>
        <p:txBody>
          <a:bodyPr/>
          <a:lstStyle>
            <a:lvl1pPr defTabSz="467359">
              <a:spcBef>
                <a:spcPts val="2200"/>
              </a:spcBef>
              <a:defRPr sz="4800"/>
            </a:lvl1pPr>
          </a:lstStyle>
          <a:p>
            <a:pPr/>
            <a:r>
              <a:t>MODEL ARCHITECTURE </a:t>
            </a:r>
          </a:p>
        </p:txBody>
      </p:sp>
      <p:sp>
        <p:nvSpPr>
          <p:cNvPr id="259" name="Body Level 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91159" indent="-391159" defTabSz="514095">
              <a:lnSpc>
                <a:spcPct val="100000"/>
              </a:lnSpc>
              <a:spcBef>
                <a:spcPts val="2400"/>
              </a:spcBef>
              <a:buClr>
                <a:schemeClr val="accent1"/>
              </a:buClr>
              <a:buSzPct val="104999"/>
              <a:buFont typeface="Avenir Next Regular"/>
              <a:buChar char="▸"/>
              <a:defRPr cap="none" sz="2992">
                <a:solidFill>
                  <a:srgbClr val="838787"/>
                </a:solidFill>
                <a:latin typeface="Avenir Next Medium"/>
                <a:ea typeface="Avenir Next Medium"/>
                <a:cs typeface="Avenir Next Medium"/>
                <a:sym typeface="Avenir Next Medium"/>
              </a:defRPr>
            </a:pPr>
            <a:r>
              <a:t>This is the fun and most tricky  part in our project .  </a:t>
            </a:r>
          </a:p>
          <a:p>
            <a:pPr marL="391159" indent="-391159" defTabSz="514095">
              <a:lnSpc>
                <a:spcPct val="100000"/>
              </a:lnSpc>
              <a:spcBef>
                <a:spcPts val="2400"/>
              </a:spcBef>
              <a:buClr>
                <a:schemeClr val="accent1"/>
              </a:buClr>
              <a:buSzPct val="104999"/>
              <a:buFont typeface="Avenir Next Regular"/>
              <a:buChar char="▸"/>
              <a:defRPr cap="none" sz="2992">
                <a:solidFill>
                  <a:srgbClr val="838787"/>
                </a:solidFill>
                <a:latin typeface="Avenir Next Medium"/>
                <a:ea typeface="Avenir Next Medium"/>
                <a:cs typeface="Avenir Next Medium"/>
                <a:sym typeface="Avenir Next Medium"/>
              </a:defRPr>
            </a:pPr>
            <a:r>
              <a:t>We are using 4 different convolution layers of filter size 2 ,3 ,4  and 5  which will identify the most important bi-gram ,tri-gram ,4-gram and 5-gram in the text .</a:t>
            </a:r>
          </a:p>
          <a:p>
            <a:pPr marL="391159" indent="-391159" defTabSz="514095">
              <a:lnSpc>
                <a:spcPct val="100000"/>
              </a:lnSpc>
              <a:spcBef>
                <a:spcPts val="2400"/>
              </a:spcBef>
              <a:buClr>
                <a:schemeClr val="accent1"/>
              </a:buClr>
              <a:buSzPct val="104999"/>
              <a:buFont typeface="Avenir Next Regular"/>
              <a:buChar char="▸"/>
              <a:defRPr cap="none" sz="2992">
                <a:solidFill>
                  <a:srgbClr val="838787"/>
                </a:solidFill>
                <a:latin typeface="Avenir Next Medium"/>
                <a:ea typeface="Avenir Next Medium"/>
                <a:cs typeface="Avenir Next Medium"/>
                <a:sym typeface="Avenir Next Medium"/>
              </a:defRPr>
            </a:pPr>
            <a:r>
              <a:t>The next step will be to concatenate the outputs of each individual layer and then pass it through a linear layer to predict sentiment .</a:t>
            </a:r>
          </a:p>
          <a:p>
            <a:pPr marL="391159" indent="-391159" defTabSz="514095">
              <a:lnSpc>
                <a:spcPct val="100000"/>
              </a:lnSpc>
              <a:spcBef>
                <a:spcPts val="2400"/>
              </a:spcBef>
              <a:buClr>
                <a:schemeClr val="accent1"/>
              </a:buClr>
              <a:buSzPct val="104999"/>
              <a:buFont typeface="Avenir Next Regular"/>
              <a:buChar char="▸"/>
              <a:defRPr cap="none" sz="2992">
                <a:solidFill>
                  <a:srgbClr val="838787"/>
                </a:solidFill>
                <a:latin typeface="Avenir Next Medium"/>
                <a:ea typeface="Avenir Next Medium"/>
                <a:cs typeface="Avenir Next Medium"/>
                <a:sym typeface="Avenir Next Medium"/>
              </a:defRPr>
            </a:pPr>
            <a:r>
              <a:t>We will also use dropout which is a regularisation technique for reducing overfitting .It randomly "drops out" or omit units /neurons so that our model isn't dependent on a certain set of units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Minor project"/>
          <p:cNvSpPr txBox="1"/>
          <p:nvPr>
            <p:ph type="body" sz="quarter" idx="1"/>
          </p:nvPr>
        </p:nvSpPr>
        <p:spPr>
          <a:prstGeom prst="rect">
            <a:avLst/>
          </a:prstGeom>
        </p:spPr>
        <p:txBody>
          <a:bodyPr/>
          <a:lstStyle>
            <a:lvl1pPr>
              <a:defRPr spc="100"/>
            </a:lvl1pPr>
          </a:lstStyle>
          <a:p>
            <a:pPr/>
            <a:r>
              <a:t>Minor project</a:t>
            </a:r>
          </a:p>
        </p:txBody>
      </p:sp>
      <p:sp>
        <p:nvSpPr>
          <p:cNvPr id="174" name="iNTRODUCTION"/>
          <p:cNvSpPr txBox="1"/>
          <p:nvPr>
            <p:ph type="title"/>
          </p:nvPr>
        </p:nvSpPr>
        <p:spPr>
          <a:prstGeom prst="rect">
            <a:avLst/>
          </a:prstGeom>
        </p:spPr>
        <p:txBody>
          <a:bodyPr/>
          <a:lstStyle>
            <a:lvl1pPr defTabSz="467359">
              <a:spcBef>
                <a:spcPts val="2200"/>
              </a:spcBef>
              <a:defRPr sz="4800"/>
            </a:lvl1pPr>
          </a:lstStyle>
          <a:p>
            <a:pPr/>
            <a:r>
              <a:t>iNTRODUCTION</a:t>
            </a:r>
          </a:p>
        </p:txBody>
      </p:sp>
      <p:sp>
        <p:nvSpPr>
          <p:cNvPr id="175" name="The process of computationally identifying and categorising opinions is called Sentiment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431165" indent="-431165" defTabSz="566674">
              <a:lnSpc>
                <a:spcPct val="100000"/>
              </a:lnSpc>
              <a:spcBef>
                <a:spcPts val="2700"/>
              </a:spcBef>
              <a:buClr>
                <a:schemeClr val="accent1"/>
              </a:buClr>
              <a:buSzPct val="104999"/>
              <a:buFont typeface="Avenir Next Regular"/>
              <a:buChar char="▸"/>
              <a:defRPr cap="none" sz="3298">
                <a:solidFill>
                  <a:srgbClr val="838787"/>
                </a:solidFill>
                <a:latin typeface="Avenir Next Medium"/>
                <a:ea typeface="Avenir Next Medium"/>
                <a:cs typeface="Avenir Next Medium"/>
                <a:sym typeface="Avenir Next Medium"/>
              </a:defRPr>
            </a:pPr>
            <a:r>
              <a:t>The process of computationally identifying and categorising opinions is called Sentiment analysis.</a:t>
            </a:r>
          </a:p>
          <a:p>
            <a:pPr marL="431165" indent="-431165" defTabSz="566674">
              <a:lnSpc>
                <a:spcPct val="100000"/>
              </a:lnSpc>
              <a:spcBef>
                <a:spcPts val="2700"/>
              </a:spcBef>
              <a:buClr>
                <a:schemeClr val="accent1"/>
              </a:buClr>
              <a:buSzPct val="104999"/>
              <a:buFont typeface="Avenir Next Regular"/>
              <a:buChar char="▸"/>
              <a:defRPr cap="none" sz="3298">
                <a:solidFill>
                  <a:srgbClr val="838787"/>
                </a:solidFill>
                <a:latin typeface="Avenir Next Medium"/>
                <a:ea typeface="Avenir Next Medium"/>
                <a:cs typeface="Avenir Next Medium"/>
                <a:sym typeface="Avenir Next Medium"/>
              </a:defRPr>
            </a:pPr>
            <a:r>
              <a:t>Most of the world’s data is unstructured and not organised in a predefined manner. Most of this comes from text data, like emails, chats, social media, surveys, articles and documents.</a:t>
            </a:r>
          </a:p>
          <a:p>
            <a:pPr marL="431165" indent="-431165" defTabSz="566674">
              <a:lnSpc>
                <a:spcPct val="100000"/>
              </a:lnSpc>
              <a:spcBef>
                <a:spcPts val="2700"/>
              </a:spcBef>
              <a:buClr>
                <a:schemeClr val="accent1"/>
              </a:buClr>
              <a:buSzPct val="104999"/>
              <a:buFont typeface="Avenir Next Regular"/>
              <a:buChar char="▸"/>
              <a:defRPr cap="none" sz="3298">
                <a:solidFill>
                  <a:srgbClr val="838787"/>
                </a:solidFill>
                <a:latin typeface="Avenir Next Medium"/>
                <a:ea typeface="Avenir Next Medium"/>
                <a:cs typeface="Avenir Next Medium"/>
                <a:sym typeface="Avenir Next Medium"/>
              </a:defRPr>
            </a:pPr>
            <a:r>
              <a:t>WHY ? Sentiment analysis systems help companies make sense of this sea of unstructured data by automating business processes, thus saving hours of manual data processing.</a:t>
            </a:r>
          </a:p>
        </p:txBody>
      </p:sp>
    </p:spTree>
  </p:cSld>
  <p:clrMapOvr>
    <a:masterClrMapping/>
  </p:clrMapOvr>
  <mc:AlternateContent xmlns:mc="http://schemas.openxmlformats.org/markup-compatibility/2006">
    <mc:Choice xmlns:p14="http://schemas.microsoft.com/office/powerpoint/2010/main" Requires="p14">
      <p:transition spd="slow" advClick="0" advTm="0"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2"/>
      <p:bldP build="whole" bldLvl="1" animBg="1" rev="0" advAuto="0" spid="174"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MINOR PROJECT"/>
          <p:cNvSpPr txBox="1"/>
          <p:nvPr>
            <p:ph type="body" sz="quarter" idx="1"/>
          </p:nvPr>
        </p:nvSpPr>
        <p:spPr>
          <a:prstGeom prst="rect">
            <a:avLst/>
          </a:prstGeom>
        </p:spPr>
        <p:txBody>
          <a:bodyPr/>
          <a:lstStyle/>
          <a:p>
            <a:pPr/>
            <a:r>
              <a:t>MINOR PROJECT</a:t>
            </a:r>
          </a:p>
        </p:txBody>
      </p:sp>
      <p:sp>
        <p:nvSpPr>
          <p:cNvPr id="262" name="MODEL ARCHITECTURE"/>
          <p:cNvSpPr txBox="1"/>
          <p:nvPr>
            <p:ph type="title"/>
          </p:nvPr>
        </p:nvSpPr>
        <p:spPr>
          <a:prstGeom prst="rect">
            <a:avLst/>
          </a:prstGeom>
        </p:spPr>
        <p:txBody>
          <a:bodyPr/>
          <a:lstStyle>
            <a:lvl1pPr defTabSz="467359">
              <a:spcBef>
                <a:spcPts val="2200"/>
              </a:spcBef>
              <a:defRPr sz="4800"/>
            </a:lvl1pPr>
          </a:lstStyle>
          <a:p>
            <a:pPr/>
            <a:r>
              <a:t>MODEL ARCHITECTURE</a:t>
            </a:r>
          </a:p>
        </p:txBody>
      </p:sp>
      <p:sp>
        <p:nvSpPr>
          <p:cNvPr id="263" name="Body Level One…"/>
          <p:cNvSpPr txBox="1"/>
          <p:nvPr>
            <p:ph type="body" idx="22"/>
          </p:nvPr>
        </p:nvSpPr>
        <p:spPr>
          <a:xfrm>
            <a:off x="452617" y="2248558"/>
            <a:ext cx="2926529" cy="2816027"/>
          </a:xfrm>
          <a:prstGeom prst="rect">
            <a:avLst/>
          </a:prstGeom>
          <a:extLst>
            <a:ext uri="{C572A759-6A51-4108-AA02-DFA0A04FC94B}">
              <ma14:wrappingTextBoxFlag xmlns:ma14="http://schemas.microsoft.com/office/mac/drawingml/2011/main" val="1"/>
            </a:ext>
          </a:extLst>
        </p:spPr>
        <p:txBody>
          <a:bodyPr/>
          <a:lstStyle/>
          <a:p>
            <a:pPr lvl="1" marL="648970" indent="-324485" defTabSz="426466">
              <a:lnSpc>
                <a:spcPct val="100000"/>
              </a:lnSpc>
              <a:spcBef>
                <a:spcPts val="2000"/>
              </a:spcBef>
              <a:buClr>
                <a:schemeClr val="accent1"/>
              </a:buClr>
              <a:buSzPct val="104999"/>
              <a:buFont typeface="Avenir Next Regular"/>
              <a:buChar char="▸"/>
              <a:defRPr cap="none" sz="2044">
                <a:solidFill>
                  <a:srgbClr val="838787"/>
                </a:solidFill>
                <a:latin typeface="Avenir Next Medium"/>
                <a:ea typeface="Avenir Next Medium"/>
                <a:cs typeface="Avenir Next Medium"/>
                <a:sym typeface="Avenir Next Medium"/>
              </a:defRPr>
            </a:pPr>
            <a:r>
              <a:t>To understand in more detail let's see how does out model looks like along with a input example</a:t>
            </a:r>
          </a:p>
        </p:txBody>
      </p:sp>
      <p:sp>
        <p:nvSpPr>
          <p:cNvPr id="264" name="Text"/>
          <p:cNvSpPr txBox="1"/>
          <p:nvPr/>
        </p:nvSpPr>
        <p:spPr>
          <a:xfrm>
            <a:off x="6295897" y="4698999"/>
            <a:ext cx="413005" cy="355602"/>
          </a:xfrm>
          <a:prstGeom prst="rect">
            <a:avLst/>
          </a:prstGeom>
          <a:ln w="12700">
            <a:miter lim="400000"/>
          </a:ln>
        </p:spPr>
        <p:txBody>
          <a:bodyPr wrap="none" lIns="50800" tIns="50800" rIns="50800" bIns="50800" anchor="ctr">
            <a:spAutoFit/>
          </a:bodyPr>
          <a:lstStyle/>
          <a:p>
            <a:pPr/>
          </a:p>
        </p:txBody>
      </p:sp>
      <p:pic>
        <p:nvPicPr>
          <p:cNvPr id="265" name="WhatsApp Image 2020-06-16 at 9.44.27 AM.jpeg" descr="WhatsApp Image 2020-06-16 at 9.44.27 AM.jpeg"/>
          <p:cNvPicPr>
            <a:picLocks noChangeAspect="1"/>
          </p:cNvPicPr>
          <p:nvPr/>
        </p:nvPicPr>
        <p:blipFill>
          <a:blip r:embed="rId2">
            <a:extLst/>
          </a:blip>
          <a:stretch>
            <a:fillRect/>
          </a:stretch>
        </p:blipFill>
        <p:spPr>
          <a:xfrm>
            <a:off x="3375583" y="2266481"/>
            <a:ext cx="9524446" cy="725851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MINOR PROJECT"/>
          <p:cNvSpPr txBox="1"/>
          <p:nvPr>
            <p:ph type="body" sz="quarter" idx="1"/>
          </p:nvPr>
        </p:nvSpPr>
        <p:spPr>
          <a:prstGeom prst="rect">
            <a:avLst/>
          </a:prstGeom>
        </p:spPr>
        <p:txBody>
          <a:bodyPr/>
          <a:lstStyle/>
          <a:p>
            <a:pPr/>
            <a:r>
              <a:t>MINOR PROJECT</a:t>
            </a:r>
          </a:p>
        </p:txBody>
      </p:sp>
      <p:sp>
        <p:nvSpPr>
          <p:cNvPr id="268" name="Body Level One…"/>
          <p:cNvSpPr txBox="1"/>
          <p:nvPr>
            <p:ph type="body" idx="22"/>
          </p:nvPr>
        </p:nvSpPr>
        <p:spPr>
          <a:xfrm>
            <a:off x="406400" y="1374202"/>
            <a:ext cx="6299200" cy="7477698"/>
          </a:xfrm>
          <a:prstGeom prst="rect">
            <a:avLst/>
          </a:prstGeom>
          <a:extLst>
            <a:ext uri="{C572A759-6A51-4108-AA02-DFA0A04FC94B}">
              <ma14:wrappingTextBoxFlag xmlns:ma14="http://schemas.microsoft.com/office/mac/drawingml/2011/main" val="1"/>
            </a:ext>
          </a:extLst>
        </p:spPr>
        <p:txBody>
          <a:bodyPr/>
          <a:lstStyle/>
          <a:p>
            <a:pPr marL="225910" indent="-225910" defTabSz="420624">
              <a:spcBef>
                <a:spcPts val="0"/>
              </a:spcBef>
              <a:buClr>
                <a:schemeClr val="accent1"/>
              </a:buClr>
              <a:buSzPct val="104999"/>
              <a:buFont typeface="Avenir Next Regular"/>
              <a:buChar char="▸"/>
              <a:defRPr cap="none" sz="1728">
                <a:solidFill>
                  <a:srgbClr val="838787"/>
                </a:solidFill>
                <a:latin typeface="Avenir Next Medium"/>
                <a:ea typeface="Avenir Next Medium"/>
                <a:cs typeface="Avenir Next Medium"/>
                <a:sym typeface="Avenir Next Medium"/>
              </a:defRPr>
            </a:pPr>
          </a:p>
          <a:p>
            <a:pPr defTabSz="420624">
              <a:spcBef>
                <a:spcPts val="0"/>
              </a:spcBef>
              <a:defRPr cap="none" sz="1728">
                <a:solidFill>
                  <a:srgbClr val="838787"/>
                </a:solidFill>
              </a:defRPr>
            </a:pPr>
          </a:p>
          <a:p>
            <a:pPr marL="225910" indent="-225910" defTabSz="420624">
              <a:spcBef>
                <a:spcPts val="0"/>
              </a:spcBef>
              <a:buClr>
                <a:schemeClr val="accent1"/>
              </a:buClr>
              <a:buSzPct val="104999"/>
              <a:buFont typeface="Avenir Next Regular"/>
              <a:buChar char="▸"/>
              <a:defRPr cap="none" sz="1728">
                <a:solidFill>
                  <a:srgbClr val="838787"/>
                </a:solidFill>
                <a:latin typeface="Avenir Next Medium"/>
                <a:ea typeface="Avenir Next Medium"/>
                <a:cs typeface="Avenir Next Medium"/>
                <a:sym typeface="Avenir Next Medium"/>
              </a:defRPr>
            </a:pPr>
            <a:r>
              <a:t>Let's define our model and forward function  in Pytorch.</a:t>
            </a:r>
          </a:p>
          <a:p>
            <a:pPr defTabSz="420624">
              <a:spcBef>
                <a:spcPts val="0"/>
              </a:spcBef>
              <a:defRPr cap="none" sz="1728">
                <a:solidFill>
                  <a:srgbClr val="838787"/>
                </a:solidFill>
                <a:latin typeface="Avenir Next Medium"/>
                <a:ea typeface="Avenir Next Medium"/>
                <a:cs typeface="Avenir Next Medium"/>
                <a:sym typeface="Avenir Next Medium"/>
              </a:defRPr>
            </a:pPr>
          </a:p>
          <a:p>
            <a:pPr marL="225910" indent="-225910" defTabSz="420624">
              <a:spcBef>
                <a:spcPts val="0"/>
              </a:spcBef>
              <a:buClr>
                <a:schemeClr val="accent1"/>
              </a:buClr>
              <a:buSzPct val="104999"/>
              <a:buFont typeface="Avenir Next Regular"/>
              <a:buChar char="▸"/>
              <a:defRPr cap="none" sz="1728">
                <a:solidFill>
                  <a:srgbClr val="838787"/>
                </a:solidFill>
                <a:latin typeface="Avenir Next Medium"/>
                <a:ea typeface="Avenir Next Medium"/>
                <a:cs typeface="Avenir Next Medium"/>
                <a:sym typeface="Avenir Next Medium"/>
              </a:defRPr>
            </a:pPr>
            <a:r>
              <a:t>As described in methology we use 4 convolution layer of filter/kernel size of 2,3,4 and 4 each . Out channel is number of filters i.e 100 . In  channel is image channel ,which is 3 in rgb image , but here it is 1 . Linear layer has 400 input features , 100 from each convolution layer . We also use droupout .</a:t>
            </a:r>
          </a:p>
          <a:p>
            <a:pPr marL="225910" indent="-225910" defTabSz="420624">
              <a:spcBef>
                <a:spcPts val="0"/>
              </a:spcBef>
              <a:buClr>
                <a:schemeClr val="accent1"/>
              </a:buClr>
              <a:buSzPct val="104999"/>
              <a:buFont typeface="Avenir Next Regular"/>
              <a:buChar char="▸"/>
              <a:defRPr cap="none" sz="1728">
                <a:solidFill>
                  <a:srgbClr val="838787"/>
                </a:solidFill>
                <a:latin typeface="Avenir Next Medium"/>
                <a:ea typeface="Avenir Next Medium"/>
                <a:cs typeface="Avenir Next Medium"/>
                <a:sym typeface="Avenir Next Medium"/>
              </a:defRPr>
            </a:pPr>
          </a:p>
          <a:p>
            <a:pPr marL="225910" indent="-225910" defTabSz="420624">
              <a:spcBef>
                <a:spcPts val="0"/>
              </a:spcBef>
              <a:buClr>
                <a:schemeClr val="accent1"/>
              </a:buClr>
              <a:buSzPct val="104999"/>
              <a:buFont typeface="Avenir Next Regular"/>
              <a:buChar char="▸"/>
              <a:defRPr cap="none" sz="1728">
                <a:solidFill>
                  <a:srgbClr val="838787"/>
                </a:solidFill>
                <a:latin typeface="Avenir Next Medium"/>
                <a:ea typeface="Avenir Next Medium"/>
                <a:cs typeface="Avenir Next Medium"/>
                <a:sym typeface="Avenir Next Medium"/>
              </a:defRPr>
            </a:pPr>
            <a:r>
              <a:t>Next comes the most difficult part i.e completing the forward method .</a:t>
            </a:r>
          </a:p>
          <a:p>
            <a:pPr marL="45720" defTabSz="329184">
              <a:lnSpc>
                <a:spcPts val="900"/>
              </a:lnSpc>
              <a:spcBef>
                <a:spcPts val="0"/>
              </a:spcBef>
              <a:tabLst>
                <a:tab pos="660400" algn="l"/>
              </a:tabLst>
              <a:defRPr cap="none" sz="720">
                <a:solidFill>
                  <a:srgbClr val="000000"/>
                </a:solidFill>
                <a:uFill>
                  <a:solidFill>
                    <a:srgbClr val="000000"/>
                  </a:solidFill>
                </a:uFill>
                <a:latin typeface="Calibri"/>
                <a:ea typeface="Calibri"/>
                <a:cs typeface="Calibri"/>
                <a:sym typeface="Calibri"/>
              </a:defRPr>
            </a:pPr>
            <a:endParaRPr sz="864">
              <a:latin typeface="Times New Roman"/>
              <a:ea typeface="Times New Roman"/>
              <a:cs typeface="Times New Roman"/>
              <a:sym typeface="Times New Roman"/>
            </a:endParaRPr>
          </a:p>
          <a:p>
            <a:pPr marL="225910" indent="-225910" defTabSz="420624">
              <a:spcBef>
                <a:spcPts val="0"/>
              </a:spcBef>
              <a:buClr>
                <a:schemeClr val="accent1"/>
              </a:buClr>
              <a:buSzPct val="104999"/>
              <a:buFont typeface="Avenir Next Regular"/>
              <a:buChar char="▸"/>
              <a:defRPr cap="none" sz="1728">
                <a:solidFill>
                  <a:srgbClr val="838787"/>
                </a:solidFill>
                <a:latin typeface="Avenir Next Medium"/>
                <a:ea typeface="Avenir Next Medium"/>
                <a:cs typeface="Avenir Next Medium"/>
                <a:sym typeface="Avenir Next Medium"/>
              </a:defRPr>
            </a:pPr>
            <a:r>
              <a:t>First we pass the text which is of shape [batch size, sent len] to embedding layer .Now our data is of shape [batch size, sent len, emb dim] . Since convolutional layer expects a tensor of shape [ batch size , channel , height , width ] and to do so we unsqueezed our tensor at dimension at 1 . So now our tensor is of shape [batch size, 1, sent len, emb dim] . We pass this tensor to 4 different convolutional  layer separately . </a:t>
            </a:r>
          </a:p>
          <a:p>
            <a:pPr marL="225910" indent="-225910" defTabSz="420624">
              <a:spcBef>
                <a:spcPts val="0"/>
              </a:spcBef>
              <a:buClr>
                <a:schemeClr val="accent1"/>
              </a:buClr>
              <a:buSzPct val="104999"/>
              <a:buFont typeface="Avenir Next Regular"/>
              <a:buChar char="▸"/>
              <a:defRPr cap="none" sz="1728">
                <a:solidFill>
                  <a:srgbClr val="838787"/>
                </a:solidFill>
                <a:latin typeface="Avenir Next Medium"/>
                <a:ea typeface="Avenir Next Medium"/>
                <a:cs typeface="Avenir Next Medium"/>
                <a:sym typeface="Avenir Next Medium"/>
              </a:defRPr>
            </a:pPr>
          </a:p>
          <a:p>
            <a:pPr marL="225910" indent="-225910" defTabSz="420624">
              <a:spcBef>
                <a:spcPts val="0"/>
              </a:spcBef>
              <a:buClr>
                <a:schemeClr val="accent1"/>
              </a:buClr>
              <a:buSzPct val="104999"/>
              <a:buFont typeface="Avenir Next Regular"/>
              <a:buChar char="▸"/>
              <a:defRPr cap="none" sz="1728">
                <a:solidFill>
                  <a:srgbClr val="838787"/>
                </a:solidFill>
                <a:latin typeface="Avenir Next Medium"/>
                <a:ea typeface="Avenir Next Medium"/>
                <a:cs typeface="Avenir Next Medium"/>
                <a:sym typeface="Avenir Next Medium"/>
              </a:defRPr>
            </a:pPr>
            <a:r>
              <a:t>After the convolution layer our output tensor will be of shape [batch size , no of filters ,sent len - filter size +1 , channel] .We then squeeze the tensor at channel dimension and pass it to the relu activation function , which sets all negative values to 0 while positive remains same . </a:t>
            </a:r>
          </a:p>
          <a:p>
            <a:pPr marL="225910" indent="-225910" defTabSz="420624">
              <a:spcBef>
                <a:spcPts val="0"/>
              </a:spcBef>
              <a:buClr>
                <a:schemeClr val="accent1"/>
              </a:buClr>
              <a:buSzPct val="104999"/>
              <a:buFont typeface="Avenir Next Regular"/>
              <a:buChar char="▸"/>
              <a:defRPr b="1" cap="none" sz="1728">
                <a:solidFill>
                  <a:srgbClr val="838787"/>
                </a:solidFill>
                <a:latin typeface="Avenir Next Regular"/>
                <a:ea typeface="Avenir Next Regular"/>
                <a:cs typeface="Avenir Next Regular"/>
                <a:sym typeface="Avenir Next Regular"/>
              </a:defRPr>
            </a:pPr>
          </a:p>
          <a:p>
            <a:pPr marL="225910" indent="-225910" defTabSz="420624">
              <a:spcBef>
                <a:spcPts val="0"/>
              </a:spcBef>
              <a:buClr>
                <a:schemeClr val="accent1"/>
              </a:buClr>
              <a:buSzPct val="104999"/>
              <a:buFont typeface="Avenir Next Regular"/>
              <a:buChar char="▸"/>
              <a:defRPr cap="none" sz="1728">
                <a:solidFill>
                  <a:srgbClr val="FFFFFF"/>
                </a:solidFill>
                <a:latin typeface="Avenir Next Medium"/>
                <a:ea typeface="Avenir Next Medium"/>
                <a:cs typeface="Avenir Next Medium"/>
                <a:sym typeface="Avenir Next Medium"/>
              </a:defRPr>
            </a:pPr>
            <a:r>
              <a:t>The purpose of an activation function is to add some kind of non-linear property to the function</a:t>
            </a:r>
          </a:p>
        </p:txBody>
      </p:sp>
      <p:pic>
        <p:nvPicPr>
          <p:cNvPr id="269" name="Screen Shot 1942-03-23 at 9.45.51 AM.png" descr="Screen Shot 1942-03-23 at 9.45.51 AM.png"/>
          <p:cNvPicPr>
            <a:picLocks noChangeAspect="1"/>
          </p:cNvPicPr>
          <p:nvPr/>
        </p:nvPicPr>
        <p:blipFill>
          <a:blip r:embed="rId2">
            <a:extLst/>
          </a:blip>
          <a:srcRect l="0" t="0" r="0" b="0"/>
          <a:stretch>
            <a:fillRect/>
          </a:stretch>
        </p:blipFill>
        <p:spPr>
          <a:xfrm>
            <a:off x="6833337" y="2809864"/>
            <a:ext cx="6026611" cy="1190526"/>
          </a:xfrm>
          <a:prstGeom prst="rect">
            <a:avLst/>
          </a:prstGeom>
          <a:ln w="12700">
            <a:miter lim="400000"/>
          </a:ln>
        </p:spPr>
      </p:pic>
      <p:pic>
        <p:nvPicPr>
          <p:cNvPr id="270" name="1*DfMRHwxY1gyyDmrIAd-gjQ.png" descr="1*DfMRHwxY1gyyDmrIAd-gjQ.png"/>
          <p:cNvPicPr>
            <a:picLocks noChangeAspect="1"/>
          </p:cNvPicPr>
          <p:nvPr/>
        </p:nvPicPr>
        <p:blipFill>
          <a:blip r:embed="rId3">
            <a:extLst/>
          </a:blip>
          <a:stretch>
            <a:fillRect/>
          </a:stretch>
        </p:blipFill>
        <p:spPr>
          <a:xfrm>
            <a:off x="7073900" y="4996880"/>
            <a:ext cx="5791200" cy="2635957"/>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MINOR PROJECT"/>
          <p:cNvSpPr txBox="1"/>
          <p:nvPr>
            <p:ph type="body" sz="quarter" idx="1"/>
          </p:nvPr>
        </p:nvSpPr>
        <p:spPr>
          <a:prstGeom prst="rect">
            <a:avLst/>
          </a:prstGeom>
        </p:spPr>
        <p:txBody>
          <a:bodyPr/>
          <a:lstStyle/>
          <a:p>
            <a:pPr/>
            <a:r>
              <a:t>MINOR PROJECT</a:t>
            </a:r>
          </a:p>
        </p:txBody>
      </p:sp>
      <p:sp>
        <p:nvSpPr>
          <p:cNvPr id="273" name="Body Level One…"/>
          <p:cNvSpPr txBox="1"/>
          <p:nvPr>
            <p:ph type="body" idx="22"/>
          </p:nvPr>
        </p:nvSpPr>
        <p:spPr>
          <a:xfrm>
            <a:off x="406400" y="1285302"/>
            <a:ext cx="6299200" cy="7566598"/>
          </a:xfrm>
          <a:prstGeom prst="rect">
            <a:avLst/>
          </a:prstGeom>
          <a:extLst>
            <a:ext uri="{C572A759-6A51-4108-AA02-DFA0A04FC94B}">
              <ma14:wrappingTextBoxFlag xmlns:ma14="http://schemas.microsoft.com/office/mac/drawingml/2011/main" val="1"/>
            </a:ext>
          </a:extLst>
        </p:spPr>
        <p:txBody>
          <a:bodyPr/>
          <a:lstStyle/>
          <a:p>
            <a:pPr marL="313764" indent="-313764">
              <a:spcBef>
                <a:spcPts val="0"/>
              </a:spcBef>
              <a:buClr>
                <a:schemeClr val="accent1"/>
              </a:buClr>
              <a:buSzPct val="104999"/>
              <a:buFont typeface="Avenir Next Regular"/>
              <a:buChar char="▸"/>
              <a:defRPr cap="none" sz="2400">
                <a:solidFill>
                  <a:srgbClr val="838787"/>
                </a:solidFill>
                <a:latin typeface="Avenir Next Medium"/>
                <a:ea typeface="Avenir Next Medium"/>
                <a:cs typeface="Avenir Next Medium"/>
                <a:sym typeface="Avenir Next Medium"/>
              </a:defRPr>
            </a:pPr>
          </a:p>
          <a:p>
            <a:pPr>
              <a:spcBef>
                <a:spcPts val="0"/>
              </a:spcBef>
              <a:defRPr cap="none" sz="2400">
                <a:solidFill>
                  <a:srgbClr val="838787"/>
                </a:solidFill>
                <a:latin typeface="Avenir Next Medium"/>
                <a:ea typeface="Avenir Next Medium"/>
                <a:cs typeface="Avenir Next Medium"/>
                <a:sym typeface="Avenir Next Medium"/>
              </a:defRPr>
            </a:pPr>
          </a:p>
          <a:p>
            <a:pPr marL="313764" indent="-313764">
              <a:spcBef>
                <a:spcPts val="0"/>
              </a:spcBef>
              <a:buClr>
                <a:schemeClr val="accent1"/>
              </a:buClr>
              <a:buSzPct val="104999"/>
              <a:buFont typeface="Avenir Next Regular"/>
              <a:buChar char="▸"/>
              <a:defRPr cap="none" sz="2400">
                <a:solidFill>
                  <a:srgbClr val="838787"/>
                </a:solidFill>
                <a:latin typeface="Avenir Next Medium"/>
                <a:ea typeface="Avenir Next Medium"/>
                <a:cs typeface="Avenir Next Medium"/>
                <a:sym typeface="Avenir Next Medium"/>
              </a:defRPr>
            </a:pPr>
            <a:r>
              <a:t>We then pass this tensor to max pooling with filter / kernel size of [sent len - filter size + 1] and get a output of shape [batch size , no of filters] i.e [64,100] in this case . We now have 4 [64,100] shape tensors from 4 different convolutional operations .</a:t>
            </a:r>
          </a:p>
          <a:p>
            <a:pPr>
              <a:spcBef>
                <a:spcPts val="0"/>
              </a:spcBef>
              <a:defRPr cap="none" sz="2400">
                <a:solidFill>
                  <a:srgbClr val="838787"/>
                </a:solidFill>
                <a:latin typeface="Avenir Next Medium"/>
                <a:ea typeface="Avenir Next Medium"/>
                <a:cs typeface="Avenir Next Medium"/>
                <a:sym typeface="Avenir Next Medium"/>
              </a:defRPr>
            </a:pPr>
          </a:p>
          <a:p>
            <a:pPr marL="313764" indent="-313764">
              <a:spcBef>
                <a:spcPts val="0"/>
              </a:spcBef>
              <a:buClr>
                <a:schemeClr val="accent1"/>
              </a:buClr>
              <a:buSzPct val="104999"/>
              <a:buFont typeface="Avenir Next Regular"/>
              <a:buChar char="▸"/>
              <a:defRPr cap="none" sz="2400">
                <a:solidFill>
                  <a:srgbClr val="838787"/>
                </a:solidFill>
                <a:latin typeface="Avenir Next Medium"/>
                <a:ea typeface="Avenir Next Medium"/>
                <a:cs typeface="Avenir Next Medium"/>
                <a:sym typeface="Avenir Next Medium"/>
              </a:defRPr>
            </a:pPr>
            <a:r>
              <a:t>We concatenate these 4 tensor and perform dropout on them . Finally this tensor of shape [64,400] is passed to a linear layer to predict sentiment of all 64 reviews . So our output tensor is of shape [64,1] .</a:t>
            </a:r>
          </a:p>
          <a:p>
            <a:pPr>
              <a:spcBef>
                <a:spcPts val="0"/>
              </a:spcBef>
              <a:defRPr cap="none" sz="2400">
                <a:solidFill>
                  <a:srgbClr val="838787"/>
                </a:solidFill>
                <a:latin typeface="Avenir Next Medium"/>
                <a:ea typeface="Avenir Next Medium"/>
                <a:cs typeface="Avenir Next Medium"/>
                <a:sym typeface="Avenir Next Medium"/>
              </a:defRPr>
            </a:pPr>
          </a:p>
          <a:p>
            <a:pPr marL="313764" indent="-313764">
              <a:spcBef>
                <a:spcPts val="0"/>
              </a:spcBef>
              <a:buClr>
                <a:schemeClr val="accent1"/>
              </a:buClr>
              <a:buSzPct val="104999"/>
              <a:buFont typeface="Avenir Next Regular"/>
              <a:buChar char="▸"/>
              <a:defRPr cap="none" sz="2400">
                <a:solidFill>
                  <a:srgbClr val="838787"/>
                </a:solidFill>
                <a:latin typeface="Avenir Next Medium"/>
                <a:ea typeface="Avenir Next Medium"/>
                <a:cs typeface="Avenir Next Medium"/>
                <a:sym typeface="Avenir Next Medium"/>
              </a:defRPr>
            </a:pPr>
            <a:r>
              <a:rPr>
                <a:solidFill>
                  <a:srgbClr val="FFFFFF"/>
                </a:solidFill>
              </a:rPr>
              <a:t>Now we have to make an object of our CNN class </a:t>
            </a:r>
            <a:r>
              <a:t>.</a:t>
            </a:r>
          </a:p>
        </p:txBody>
      </p:sp>
      <p:pic>
        <p:nvPicPr>
          <p:cNvPr id="274" name="Screen Shot 1942-03-23 at 9.57.14 AM.png" descr="Screen Shot 1942-03-23 at 9.57.14 AM.png"/>
          <p:cNvPicPr>
            <a:picLocks noChangeAspect="1"/>
          </p:cNvPicPr>
          <p:nvPr/>
        </p:nvPicPr>
        <p:blipFill>
          <a:blip r:embed="rId2">
            <a:extLst/>
          </a:blip>
          <a:stretch>
            <a:fillRect/>
          </a:stretch>
        </p:blipFill>
        <p:spPr>
          <a:xfrm>
            <a:off x="7045064" y="2824814"/>
            <a:ext cx="5965201" cy="3250366"/>
          </a:xfrm>
          <a:prstGeom prst="rect">
            <a:avLst/>
          </a:prstGeom>
          <a:ln w="12700">
            <a:miter lim="400000"/>
          </a:ln>
        </p:spPr>
      </p:pic>
      <p:pic>
        <p:nvPicPr>
          <p:cNvPr id="275" name="Screen Shot 1942-03-23 at 10.38.01 AM.png" descr="Screen Shot 1942-03-23 at 10.38.01 AM.png"/>
          <p:cNvPicPr>
            <a:picLocks noChangeAspect="1"/>
          </p:cNvPicPr>
          <p:nvPr/>
        </p:nvPicPr>
        <p:blipFill>
          <a:blip r:embed="rId3">
            <a:extLst/>
          </a:blip>
          <a:stretch>
            <a:fillRect/>
          </a:stretch>
        </p:blipFill>
        <p:spPr>
          <a:xfrm>
            <a:off x="6897114" y="7198089"/>
            <a:ext cx="5702301" cy="12065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MINOR PROJECT"/>
          <p:cNvSpPr txBox="1"/>
          <p:nvPr>
            <p:ph type="body" sz="quarter" idx="1"/>
          </p:nvPr>
        </p:nvSpPr>
        <p:spPr>
          <a:prstGeom prst="rect">
            <a:avLst/>
          </a:prstGeom>
        </p:spPr>
        <p:txBody>
          <a:bodyPr/>
          <a:lstStyle/>
          <a:p>
            <a:pPr/>
            <a:r>
              <a:t>MINOR PROJECT</a:t>
            </a:r>
          </a:p>
        </p:txBody>
      </p:sp>
      <p:sp>
        <p:nvSpPr>
          <p:cNvPr id="278" name="Body Level One…"/>
          <p:cNvSpPr txBox="1"/>
          <p:nvPr>
            <p:ph type="body" idx="22"/>
          </p:nvPr>
        </p:nvSpPr>
        <p:spPr>
          <a:xfrm>
            <a:off x="406400" y="1755878"/>
            <a:ext cx="6299200" cy="7235722"/>
          </a:xfrm>
          <a:prstGeom prst="rect">
            <a:avLst/>
          </a:prstGeom>
          <a:extLst>
            <a:ext uri="{C572A759-6A51-4108-AA02-DFA0A04FC94B}">
              <ma14:wrappingTextBoxFlag xmlns:ma14="http://schemas.microsoft.com/office/mac/drawingml/2011/main" val="1"/>
            </a:ext>
          </a:extLst>
        </p:spPr>
        <p:txBody>
          <a:bodyPr/>
          <a:lstStyle/>
          <a:p>
            <a:pPr marL="247874" indent="-247874" defTabSz="461518">
              <a:spcBef>
                <a:spcPts val="0"/>
              </a:spcBef>
              <a:buClr>
                <a:schemeClr val="accent1"/>
              </a:buClr>
              <a:buSzPct val="104999"/>
              <a:buFont typeface="Avenir Next Regular"/>
              <a:buChar char="▸"/>
              <a:defRPr cap="none" sz="1896">
                <a:solidFill>
                  <a:srgbClr val="838787"/>
                </a:solidFill>
                <a:latin typeface="Avenir Next Medium"/>
                <a:ea typeface="Avenir Next Medium"/>
                <a:cs typeface="Avenir Next Medium"/>
                <a:sym typeface="Avenir Next Medium"/>
              </a:defRPr>
            </a:pPr>
            <a:r>
              <a:t>Since our model are ready now . We have to create train , evaluate and accuracy functions . Before any of that we have to define our optimisers and loss function . </a:t>
            </a:r>
          </a:p>
          <a:p>
            <a:pPr marL="247874" indent="-247874" defTabSz="461518">
              <a:spcBef>
                <a:spcPts val="0"/>
              </a:spcBef>
              <a:buClr>
                <a:schemeClr val="accent1"/>
              </a:buClr>
              <a:buSzPct val="104999"/>
              <a:buFont typeface="Avenir Next Regular"/>
              <a:buChar char="▸"/>
              <a:defRPr cap="none" sz="1896">
                <a:solidFill>
                  <a:srgbClr val="838787"/>
                </a:solidFill>
                <a:latin typeface="Avenir Next Medium"/>
                <a:ea typeface="Avenir Next Medium"/>
                <a:cs typeface="Avenir Next Medium"/>
                <a:sym typeface="Avenir Next Medium"/>
              </a:defRPr>
            </a:pPr>
          </a:p>
          <a:p>
            <a:pPr marL="247874" indent="-247874" defTabSz="461518">
              <a:spcBef>
                <a:spcPts val="0"/>
              </a:spcBef>
              <a:buClr>
                <a:schemeClr val="accent1"/>
              </a:buClr>
              <a:buSzPct val="104999"/>
              <a:buFont typeface="Avenir Next Regular"/>
              <a:buChar char="▸"/>
              <a:defRPr cap="none" sz="1896">
                <a:solidFill>
                  <a:srgbClr val="838787"/>
                </a:solidFill>
                <a:latin typeface="Avenir Next Medium"/>
                <a:ea typeface="Avenir Next Medium"/>
                <a:cs typeface="Avenir Next Medium"/>
                <a:sym typeface="Avenir Next Medium"/>
              </a:defRPr>
            </a:pPr>
            <a:r>
              <a:t>We use Adam here  as</a:t>
            </a:r>
            <a:r>
              <a:rPr b="1">
                <a:latin typeface="Avenir Next Regular"/>
                <a:ea typeface="Avenir Next Regular"/>
                <a:cs typeface="Avenir Next Regular"/>
                <a:sym typeface="Avenir Next Regular"/>
              </a:rPr>
              <a:t> </a:t>
            </a:r>
            <a:r>
              <a:rPr>
                <a:solidFill>
                  <a:srgbClr val="FFFFFF"/>
                </a:solidFill>
              </a:rPr>
              <a:t>Adam adapts the learning rate for each parameter </a:t>
            </a:r>
            <a:r>
              <a:rPr>
                <a:solidFill>
                  <a:srgbClr val="A7A7A7"/>
                </a:solidFill>
              </a:rPr>
              <a:t>making it a very effective</a:t>
            </a:r>
            <a:r>
              <a:t> .The </a:t>
            </a:r>
            <a:r>
              <a:rPr>
                <a:solidFill>
                  <a:srgbClr val="FFFFFF"/>
                </a:solidFill>
              </a:rPr>
              <a:t>BCEWithLogitsLoss function carries out both the sigmoid and the binary cross entropy steps ,and is used where the outcome is binary </a:t>
            </a:r>
            <a:r>
              <a:t>,just like in our case . </a:t>
            </a:r>
          </a:p>
          <a:p>
            <a:pPr marL="247874" indent="-247874" defTabSz="461518">
              <a:spcBef>
                <a:spcPts val="0"/>
              </a:spcBef>
              <a:buClr>
                <a:schemeClr val="accent1"/>
              </a:buClr>
              <a:buSzPct val="104999"/>
              <a:buFont typeface="Avenir Next Regular"/>
              <a:buChar char="▸"/>
              <a:defRPr cap="none" sz="1896">
                <a:solidFill>
                  <a:srgbClr val="838787"/>
                </a:solidFill>
                <a:latin typeface="Avenir Next Medium"/>
                <a:ea typeface="Avenir Next Medium"/>
                <a:cs typeface="Avenir Next Medium"/>
                <a:sym typeface="Avenir Next Medium"/>
              </a:defRPr>
            </a:pPr>
            <a:r>
              <a:t>Now its time we define our function . Let's define a function to calculate accuracy "accuracy " .</a:t>
            </a:r>
          </a:p>
          <a:p>
            <a:pPr marL="247874" indent="-247874" defTabSz="461518">
              <a:spcBef>
                <a:spcPts val="0"/>
              </a:spcBef>
              <a:buClr>
                <a:schemeClr val="accent1"/>
              </a:buClr>
              <a:buSzPct val="104999"/>
              <a:buFont typeface="Avenir Next Regular"/>
              <a:buChar char="▸"/>
              <a:defRPr cap="none" sz="1896">
                <a:solidFill>
                  <a:srgbClr val="838787"/>
                </a:solidFill>
                <a:latin typeface="Avenir Next Medium"/>
                <a:ea typeface="Avenir Next Medium"/>
                <a:cs typeface="Avenir Next Medium"/>
                <a:sym typeface="Avenir Next Medium"/>
              </a:defRPr>
            </a:pPr>
          </a:p>
          <a:p>
            <a:pPr marL="247874" indent="-247874" defTabSz="461518">
              <a:spcBef>
                <a:spcPts val="0"/>
              </a:spcBef>
              <a:buClr>
                <a:schemeClr val="accent1"/>
              </a:buClr>
              <a:buSzPct val="104999"/>
              <a:buFont typeface="Avenir Next Regular"/>
              <a:buChar char="▸"/>
              <a:defRPr cap="none" sz="1896">
                <a:solidFill>
                  <a:srgbClr val="838787"/>
                </a:solidFill>
                <a:latin typeface="Avenir Next Medium"/>
                <a:ea typeface="Avenir Next Medium"/>
                <a:cs typeface="Avenir Next Medium"/>
                <a:sym typeface="Avenir Next Medium"/>
              </a:defRPr>
            </a:pPr>
            <a:r>
              <a:t>This function takes 2 argument as input - prediction tensor and label tensor .sigmoid squash the preds  to a range between 0 and 1 ,and rounded to nearest 0 /1 . those values which are same is converted into 1 while those different to 0 and then converted into float for division .We then calculate the sum of correct tensor </a:t>
            </a:r>
            <a:r>
              <a:rPr>
                <a:solidFill>
                  <a:srgbClr val="FFFFFF"/>
                </a:solidFill>
              </a:rPr>
              <a:t>. Since same value are denoted by 1 so the sum will be the number of correct prediction </a:t>
            </a:r>
            <a:r>
              <a:t>. We then divide it by </a:t>
            </a:r>
            <a:r>
              <a:rPr>
                <a:solidFill>
                  <a:srgbClr val="FFFFFF"/>
                </a:solidFill>
              </a:rPr>
              <a:t>length of correct i.e. batch size </a:t>
            </a:r>
            <a:r>
              <a:t>i.e 64 and then multiple with 100 to get the percentage.</a:t>
            </a:r>
          </a:p>
          <a:p>
            <a:pPr marL="247874" indent="-247874" defTabSz="461518">
              <a:spcBef>
                <a:spcPts val="0"/>
              </a:spcBef>
              <a:buClr>
                <a:schemeClr val="accent1"/>
              </a:buClr>
              <a:buSzPct val="104999"/>
              <a:buFont typeface="Avenir Next Regular"/>
              <a:buChar char="▸"/>
              <a:defRPr cap="none" sz="1896">
                <a:solidFill>
                  <a:srgbClr val="838787"/>
                </a:solidFill>
                <a:latin typeface="Avenir Next Medium"/>
                <a:ea typeface="Avenir Next Medium"/>
                <a:cs typeface="Avenir Next Medium"/>
                <a:sym typeface="Avenir Next Medium"/>
              </a:defRPr>
            </a:pPr>
          </a:p>
          <a:p>
            <a:pPr marL="247874" indent="-247874" defTabSz="461518">
              <a:spcBef>
                <a:spcPts val="0"/>
              </a:spcBef>
              <a:buClr>
                <a:schemeClr val="accent1"/>
              </a:buClr>
              <a:buSzPct val="104999"/>
              <a:buFont typeface="Avenir Next Regular"/>
              <a:buChar char="▸"/>
              <a:defRPr cap="none" sz="1896">
                <a:solidFill>
                  <a:srgbClr val="838787"/>
                </a:solidFill>
                <a:latin typeface="Avenir Next Medium"/>
                <a:ea typeface="Avenir Next Medium"/>
                <a:cs typeface="Avenir Next Medium"/>
                <a:sym typeface="Avenir Next Medium"/>
              </a:defRPr>
            </a:pPr>
            <a:r>
              <a:t>Next comes the train and evaluate function .</a:t>
            </a:r>
          </a:p>
        </p:txBody>
      </p:sp>
      <p:pic>
        <p:nvPicPr>
          <p:cNvPr id="279" name="Screen Shot 1942-03-23 at 10.35.22 AM.png" descr="Screen Shot 1942-03-23 at 10.35.22 AM.png"/>
          <p:cNvPicPr>
            <a:picLocks noChangeAspect="1"/>
          </p:cNvPicPr>
          <p:nvPr/>
        </p:nvPicPr>
        <p:blipFill>
          <a:blip r:embed="rId2">
            <a:extLst/>
          </a:blip>
          <a:stretch>
            <a:fillRect/>
          </a:stretch>
        </p:blipFill>
        <p:spPr>
          <a:xfrm>
            <a:off x="7485817" y="3482194"/>
            <a:ext cx="4813301" cy="774701"/>
          </a:xfrm>
          <a:prstGeom prst="rect">
            <a:avLst/>
          </a:prstGeom>
          <a:ln w="12700">
            <a:miter lim="400000"/>
          </a:ln>
        </p:spPr>
      </p:pic>
      <p:pic>
        <p:nvPicPr>
          <p:cNvPr id="280" name="Screen Shot 1942-03-23 at 1.56.32 PM.png" descr="Screen Shot 1942-03-23 at 1.56.32 PM.png"/>
          <p:cNvPicPr>
            <a:picLocks noChangeAspect="1"/>
          </p:cNvPicPr>
          <p:nvPr/>
        </p:nvPicPr>
        <p:blipFill>
          <a:blip r:embed="rId3">
            <a:extLst/>
          </a:blip>
          <a:stretch>
            <a:fillRect/>
          </a:stretch>
        </p:blipFill>
        <p:spPr>
          <a:xfrm>
            <a:off x="7233170" y="6247255"/>
            <a:ext cx="5943601" cy="13081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MINOR PROJECT"/>
          <p:cNvSpPr txBox="1"/>
          <p:nvPr>
            <p:ph type="body" sz="quarter" idx="1"/>
          </p:nvPr>
        </p:nvSpPr>
        <p:spPr>
          <a:prstGeom prst="rect">
            <a:avLst/>
          </a:prstGeom>
        </p:spPr>
        <p:txBody>
          <a:bodyPr/>
          <a:lstStyle/>
          <a:p>
            <a:pPr/>
            <a:r>
              <a:t>MINOR PROJECT</a:t>
            </a:r>
          </a:p>
        </p:txBody>
      </p:sp>
      <p:sp>
        <p:nvSpPr>
          <p:cNvPr id="283" name="Body Level One…"/>
          <p:cNvSpPr txBox="1"/>
          <p:nvPr>
            <p:ph type="body" idx="22"/>
          </p:nvPr>
        </p:nvSpPr>
        <p:spPr>
          <a:xfrm>
            <a:off x="622300" y="1117600"/>
            <a:ext cx="6299200" cy="7518400"/>
          </a:xfrm>
          <a:prstGeom prst="rect">
            <a:avLst/>
          </a:prstGeom>
          <a:extLst>
            <a:ext uri="{C572A759-6A51-4108-AA02-DFA0A04FC94B}">
              <ma14:wrappingTextBoxFlag xmlns:ma14="http://schemas.microsoft.com/office/mac/drawingml/2011/main" val="1"/>
            </a:ext>
          </a:extLst>
        </p:spPr>
        <p:txBody>
          <a:bodyPr/>
          <a:lstStyle/>
          <a:p>
            <a:pPr marL="244736" indent="-244736" defTabSz="455675">
              <a:spcBef>
                <a:spcPts val="0"/>
              </a:spcBef>
              <a:buClr>
                <a:schemeClr val="accent1"/>
              </a:buClr>
              <a:buSzPct val="104999"/>
              <a:buFont typeface="Avenir Next Regular"/>
              <a:buChar char="▸"/>
              <a:defRPr cap="none" sz="1871">
                <a:solidFill>
                  <a:srgbClr val="838787"/>
                </a:solidFill>
                <a:latin typeface="Avenir Next Medium"/>
                <a:ea typeface="Avenir Next Medium"/>
                <a:cs typeface="Avenir Next Medium"/>
                <a:sym typeface="Avenir Next Medium"/>
              </a:defRPr>
            </a:pPr>
            <a:r>
              <a:t>Train method takes model , iterator , optimizer and loss function as input . First it sets epoch loss and accuracy to 0 as every epoch yield different loss and accuracy . Model.train() is just to tell that our model is in training mode and gradient is to be calculated to update weights.</a:t>
            </a:r>
          </a:p>
          <a:p>
            <a:pPr defTabSz="455675">
              <a:spcBef>
                <a:spcPts val="0"/>
              </a:spcBef>
              <a:defRPr cap="none" sz="1871">
                <a:solidFill>
                  <a:srgbClr val="838787"/>
                </a:solidFill>
                <a:latin typeface="Avenir Next Medium"/>
                <a:ea typeface="Avenir Next Medium"/>
                <a:cs typeface="Avenir Next Medium"/>
                <a:sym typeface="Avenir Next Medium"/>
              </a:defRPr>
            </a:pPr>
          </a:p>
          <a:p>
            <a:pPr marL="244736" indent="-244736" defTabSz="455675">
              <a:spcBef>
                <a:spcPts val="0"/>
              </a:spcBef>
              <a:buClr>
                <a:schemeClr val="accent1"/>
              </a:buClr>
              <a:buSzPct val="104999"/>
              <a:buFont typeface="Avenir Next Regular"/>
              <a:buChar char="▸"/>
              <a:defRPr cap="none" sz="1871">
                <a:solidFill>
                  <a:srgbClr val="838787"/>
                </a:solidFill>
                <a:latin typeface="Avenir Next Medium"/>
                <a:ea typeface="Avenir Next Medium"/>
                <a:cs typeface="Avenir Next Medium"/>
                <a:sym typeface="Avenir Next Medium"/>
              </a:defRPr>
            </a:pPr>
            <a:r>
              <a:t>In the loop the first thing we do is set the gradient to zero because </a:t>
            </a:r>
            <a:r>
              <a:rPr>
                <a:solidFill>
                  <a:srgbClr val="FFFFFF"/>
                </a:solidFill>
              </a:rPr>
              <a:t>pytorch accumulates gradient on subsequent backward passes.</a:t>
            </a:r>
            <a:r>
              <a:t> Then we pass our text to model and get the prediction output of shape [64,1] we then squeeze it to make a tensor of shape [64] i.e. prediction for every review in the batch of 64 reviews .Then we calculate the loss by passing prediction and label to loss function  and similarly the accuracy . This is loss and accuracy of just a batch in a epoch. </a:t>
            </a:r>
          </a:p>
          <a:p>
            <a:pPr defTabSz="455675">
              <a:spcBef>
                <a:spcPts val="0"/>
              </a:spcBef>
              <a:defRPr cap="none" sz="1871">
                <a:solidFill>
                  <a:srgbClr val="838787"/>
                </a:solidFill>
                <a:latin typeface="Avenir Next Medium"/>
                <a:ea typeface="Avenir Next Medium"/>
                <a:cs typeface="Avenir Next Medium"/>
                <a:sym typeface="Avenir Next Medium"/>
              </a:defRPr>
            </a:pPr>
          </a:p>
          <a:p>
            <a:pPr marL="244736" indent="-244736" defTabSz="455675">
              <a:spcBef>
                <a:spcPts val="0"/>
              </a:spcBef>
              <a:buClr>
                <a:schemeClr val="accent1"/>
              </a:buClr>
              <a:buSzPct val="104999"/>
              <a:buFont typeface="Avenir Next Regular"/>
              <a:buChar char="▸"/>
              <a:defRPr cap="none" sz="1871">
                <a:solidFill>
                  <a:srgbClr val="838787"/>
                </a:solidFill>
                <a:latin typeface="Avenir Next Medium"/>
                <a:ea typeface="Avenir Next Medium"/>
                <a:cs typeface="Avenir Next Medium"/>
                <a:sym typeface="Avenir Next Medium"/>
              </a:defRPr>
            </a:pPr>
            <a:r>
              <a:t>To calculate the loss and accuracy of a epoch we simply add the loss and accuracy of each batch to epoch_loss and epoch_acc and turn sum total divided by length of iterator .  Now we have to explain 2 line of code i.e. loss.backward() and optimizer.step() . </a:t>
            </a:r>
            <a:r>
              <a:rPr>
                <a:solidFill>
                  <a:srgbClr val="FFFFFF"/>
                </a:solidFill>
              </a:rPr>
              <a:t>Loss.backward() Calculate Gradients while optimizer.step() updates the weight </a:t>
            </a:r>
            <a:r>
              <a:t>.These 2 lines of code are missing in evaluation method as they are just to test the model . Let's look at evaluate method :- </a:t>
            </a:r>
          </a:p>
        </p:txBody>
      </p:sp>
      <p:pic>
        <p:nvPicPr>
          <p:cNvPr id="284" name="Screen Shot 1942-03-23 at 1.57.55 PM.png" descr="Screen Shot 1942-03-23 at 1.57.55 PM.png"/>
          <p:cNvPicPr>
            <a:picLocks noChangeAspect="1"/>
          </p:cNvPicPr>
          <p:nvPr/>
        </p:nvPicPr>
        <p:blipFill>
          <a:blip r:embed="rId2">
            <a:extLst/>
          </a:blip>
          <a:stretch>
            <a:fillRect/>
          </a:stretch>
        </p:blipFill>
        <p:spPr>
          <a:xfrm>
            <a:off x="6926392" y="1424776"/>
            <a:ext cx="6072475" cy="2845878"/>
          </a:xfrm>
          <a:prstGeom prst="rect">
            <a:avLst/>
          </a:prstGeom>
          <a:ln w="12700">
            <a:miter lim="400000"/>
          </a:ln>
        </p:spPr>
      </p:pic>
      <p:pic>
        <p:nvPicPr>
          <p:cNvPr id="285" name="Screen Shot 1942-03-23 at 2.11.56 PM.png" descr="Screen Shot 1942-03-23 at 2.11.56 PM.png"/>
          <p:cNvPicPr>
            <a:picLocks noChangeAspect="1"/>
          </p:cNvPicPr>
          <p:nvPr/>
        </p:nvPicPr>
        <p:blipFill>
          <a:blip r:embed="rId3">
            <a:extLst/>
          </a:blip>
          <a:stretch>
            <a:fillRect/>
          </a:stretch>
        </p:blipFill>
        <p:spPr>
          <a:xfrm>
            <a:off x="6922437" y="4584505"/>
            <a:ext cx="5812489" cy="2280978"/>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MINOR PROJECT"/>
          <p:cNvSpPr txBox="1"/>
          <p:nvPr>
            <p:ph type="body" sz="quarter" idx="1"/>
          </p:nvPr>
        </p:nvSpPr>
        <p:spPr>
          <a:prstGeom prst="rect">
            <a:avLst/>
          </a:prstGeom>
        </p:spPr>
        <p:txBody>
          <a:bodyPr/>
          <a:lstStyle/>
          <a:p>
            <a:pPr/>
            <a:r>
              <a:t>MINOR PROJECT</a:t>
            </a:r>
          </a:p>
        </p:txBody>
      </p:sp>
      <p:sp>
        <p:nvSpPr>
          <p:cNvPr id="288" name="Body Level One…"/>
          <p:cNvSpPr txBox="1"/>
          <p:nvPr>
            <p:ph type="body" idx="22"/>
          </p:nvPr>
        </p:nvSpPr>
        <p:spPr>
          <a:xfrm>
            <a:off x="406400" y="1265159"/>
            <a:ext cx="6299200" cy="7472441"/>
          </a:xfrm>
          <a:prstGeom prst="rect">
            <a:avLst/>
          </a:prstGeom>
          <a:extLst>
            <a:ext uri="{C572A759-6A51-4108-AA02-DFA0A04FC94B}">
              <ma14:wrappingTextBoxFlag xmlns:ma14="http://schemas.microsoft.com/office/mac/drawingml/2011/main" val="1"/>
            </a:ext>
          </a:extLst>
        </p:spPr>
        <p:txBody>
          <a:bodyPr/>
          <a:lstStyle/>
          <a:p>
            <a:pPr marL="232185" indent="-232185" defTabSz="432308">
              <a:spcBef>
                <a:spcPts val="0"/>
              </a:spcBef>
              <a:buClr>
                <a:schemeClr val="accent1"/>
              </a:buClr>
              <a:buSzPct val="104999"/>
              <a:buFont typeface="Avenir Next Regular"/>
              <a:buChar char="▸"/>
              <a:defRPr cap="none" sz="1776">
                <a:solidFill>
                  <a:srgbClr val="838787"/>
                </a:solidFill>
                <a:latin typeface="Avenir Next Medium"/>
                <a:ea typeface="Avenir Next Medium"/>
                <a:cs typeface="Avenir Next Medium"/>
                <a:sym typeface="Avenir Next Medium"/>
              </a:defRPr>
            </a:pPr>
            <a:r>
              <a:t>In evaluate method we use model.eval() although  it is optional ,it reduces memory consumption and speed up computations . You will not be able to backpropagate in this mode so no updating of weights .The rest of the code is same as train method. 	</a:t>
            </a:r>
          </a:p>
          <a:p>
            <a:pPr marL="232185" indent="-232185" defTabSz="432308">
              <a:spcBef>
                <a:spcPts val="0"/>
              </a:spcBef>
              <a:buClr>
                <a:schemeClr val="accent1"/>
              </a:buClr>
              <a:buSzPct val="104999"/>
              <a:buFont typeface="Avenir Next Regular"/>
              <a:buChar char="▸"/>
              <a:defRPr cap="none" sz="1776">
                <a:solidFill>
                  <a:srgbClr val="838787"/>
                </a:solidFill>
                <a:latin typeface="Avenir Next Medium"/>
                <a:ea typeface="Avenir Next Medium"/>
                <a:cs typeface="Avenir Next Medium"/>
                <a:sym typeface="Avenir Next Medium"/>
              </a:defRPr>
            </a:pPr>
            <a:r>
              <a:rPr>
                <a:solidFill>
                  <a:srgbClr val="FFFFFF"/>
                </a:solidFill>
              </a:rPr>
              <a:t>The next method we are using is epoch_time() to calculate time duration of a epoch . </a:t>
            </a:r>
            <a:r>
              <a:t>Let's look how does this method look like .</a:t>
            </a:r>
          </a:p>
          <a:p>
            <a:pPr defTabSz="432308">
              <a:spcBef>
                <a:spcPts val="0"/>
              </a:spcBef>
              <a:defRPr cap="none" sz="1776">
                <a:solidFill>
                  <a:srgbClr val="838787"/>
                </a:solidFill>
                <a:latin typeface="Avenir Next Medium"/>
                <a:ea typeface="Avenir Next Medium"/>
                <a:cs typeface="Avenir Next Medium"/>
                <a:sym typeface="Avenir Next Medium"/>
              </a:defRPr>
            </a:pPr>
          </a:p>
          <a:p>
            <a:pPr marL="232185" indent="-232185" defTabSz="432308">
              <a:spcBef>
                <a:spcPts val="0"/>
              </a:spcBef>
              <a:buClr>
                <a:schemeClr val="accent1"/>
              </a:buClr>
              <a:buSzPct val="104999"/>
              <a:buFont typeface="Avenir Next Regular"/>
              <a:buChar char="▸"/>
              <a:defRPr cap="none" sz="1776">
                <a:solidFill>
                  <a:srgbClr val="838787"/>
                </a:solidFill>
                <a:latin typeface="Avenir Next Medium"/>
                <a:ea typeface="Avenir Next Medium"/>
                <a:cs typeface="Avenir Next Medium"/>
                <a:sym typeface="Avenir Next Medium"/>
              </a:defRPr>
            </a:pPr>
            <a:r>
              <a:t>For this we imported the time module .This method takes start time and end time calculate the difference and return mins and secs taken for  a epoch . </a:t>
            </a:r>
          </a:p>
          <a:p>
            <a:pPr marL="232185" indent="-232185" defTabSz="432308">
              <a:spcBef>
                <a:spcPts val="0"/>
              </a:spcBef>
              <a:buClr>
                <a:schemeClr val="accent1"/>
              </a:buClr>
              <a:buSzPct val="104999"/>
              <a:buFont typeface="Avenir Next Regular"/>
              <a:buChar char="▸"/>
              <a:defRPr cap="none" sz="1776">
                <a:solidFill>
                  <a:srgbClr val="838787"/>
                </a:solidFill>
                <a:latin typeface="Avenir Next Medium"/>
                <a:ea typeface="Avenir Next Medium"/>
                <a:cs typeface="Avenir Next Medium"/>
                <a:sym typeface="Avenir Next Medium"/>
              </a:defRPr>
            </a:pPr>
          </a:p>
          <a:p>
            <a:pPr marL="232185" indent="-232185" defTabSz="432308">
              <a:spcBef>
                <a:spcPts val="0"/>
              </a:spcBef>
              <a:buClr>
                <a:schemeClr val="accent1"/>
              </a:buClr>
              <a:buSzPct val="104999"/>
              <a:buFont typeface="Avenir Next Regular"/>
              <a:buChar char="▸"/>
              <a:defRPr cap="none" sz="1776">
                <a:solidFill>
                  <a:srgbClr val="838787"/>
                </a:solidFill>
                <a:latin typeface="Avenir Next Medium"/>
                <a:ea typeface="Avenir Next Medium"/>
                <a:cs typeface="Avenir Next Medium"/>
                <a:sym typeface="Avenir Next Medium"/>
              </a:defRPr>
            </a:pPr>
            <a:r>
              <a:rPr>
                <a:solidFill>
                  <a:srgbClr val="FFFFFF"/>
                </a:solidFill>
              </a:rPr>
              <a:t>Now let's train our model </a:t>
            </a:r>
            <a:r>
              <a:t>. Let's look on that code </a:t>
            </a:r>
          </a:p>
          <a:p>
            <a:pPr marL="232185" indent="-232185" defTabSz="432308">
              <a:spcBef>
                <a:spcPts val="0"/>
              </a:spcBef>
              <a:buClr>
                <a:schemeClr val="accent1"/>
              </a:buClr>
              <a:buSzPct val="104999"/>
              <a:buFont typeface="Avenir Next Regular"/>
              <a:buChar char="▸"/>
              <a:defRPr cap="none" sz="1776">
                <a:solidFill>
                  <a:srgbClr val="838787"/>
                </a:solidFill>
                <a:latin typeface="Avenir Next Medium"/>
                <a:ea typeface="Avenir Next Medium"/>
                <a:cs typeface="Avenir Next Medium"/>
                <a:sym typeface="Avenir Next Medium"/>
              </a:defRPr>
            </a:pPr>
          </a:p>
          <a:p>
            <a:pPr marL="232185" indent="-232185" defTabSz="432308">
              <a:spcBef>
                <a:spcPts val="0"/>
              </a:spcBef>
              <a:buClr>
                <a:schemeClr val="accent1"/>
              </a:buClr>
              <a:buSzPct val="104999"/>
              <a:buFont typeface="Avenir Next Regular"/>
              <a:buChar char="▸"/>
              <a:defRPr cap="none" sz="1776">
                <a:solidFill>
                  <a:srgbClr val="838787"/>
                </a:solidFill>
                <a:latin typeface="Avenir Next Medium"/>
                <a:ea typeface="Avenir Next Medium"/>
                <a:cs typeface="Avenir Next Medium"/>
                <a:sym typeface="Avenir Next Medium"/>
              </a:defRPr>
            </a:pPr>
            <a:r>
              <a:t>Here n is the number of epochs . best_valid_loss acts as a upper bound for loss .Inside the loop we first use time module and set the starting time . Then we call train and evaluate method and pass train iterator and valid iterator respectively along with the other  required arguments .After then we again calculate time and set is as end time . Then  we call epoch_time method to find the epoch min and secs . We then save the model if our validation loss  is less than the upper bound and replace upper bound with that model's validation loss .</a:t>
            </a:r>
          </a:p>
          <a:p>
            <a:pPr defTabSz="432308">
              <a:spcBef>
                <a:spcPts val="0"/>
              </a:spcBef>
              <a:defRPr cap="none" sz="1776">
                <a:solidFill>
                  <a:srgbClr val="838787"/>
                </a:solidFill>
                <a:latin typeface="Avenir Next Medium"/>
                <a:ea typeface="Avenir Next Medium"/>
                <a:cs typeface="Avenir Next Medium"/>
                <a:sym typeface="Avenir Next Medium"/>
              </a:defRPr>
            </a:pPr>
          </a:p>
          <a:p>
            <a:pPr marL="232185" indent="-232185" defTabSz="432308">
              <a:spcBef>
                <a:spcPts val="0"/>
              </a:spcBef>
              <a:buClr>
                <a:schemeClr val="accent1"/>
              </a:buClr>
              <a:buSzPct val="104999"/>
              <a:buFont typeface="Avenir Next Regular"/>
              <a:buChar char="▸"/>
              <a:defRPr cap="none" sz="1776">
                <a:solidFill>
                  <a:srgbClr val="838787"/>
                </a:solidFill>
                <a:latin typeface="Avenir Next Medium"/>
                <a:ea typeface="Avenir Next Medium"/>
                <a:cs typeface="Avenir Next Medium"/>
                <a:sym typeface="Avenir Next Medium"/>
              </a:defRPr>
            </a:pPr>
            <a:r>
              <a:t>The last thing we do is print everything related to the training  and validation phase  and the output would be :- </a:t>
            </a:r>
          </a:p>
        </p:txBody>
      </p:sp>
      <p:pic>
        <p:nvPicPr>
          <p:cNvPr id="289" name="Screen Shot 1942-03-23 at 8.15.16 PM.png" descr="Screen Shot 1942-03-23 at 8.15.16 PM.png"/>
          <p:cNvPicPr>
            <a:picLocks noChangeAspect="1"/>
          </p:cNvPicPr>
          <p:nvPr/>
        </p:nvPicPr>
        <p:blipFill>
          <a:blip r:embed="rId2">
            <a:extLst/>
          </a:blip>
          <a:stretch>
            <a:fillRect/>
          </a:stretch>
        </p:blipFill>
        <p:spPr>
          <a:xfrm>
            <a:off x="7995052" y="6368665"/>
            <a:ext cx="3098801" cy="3114425"/>
          </a:xfrm>
          <a:prstGeom prst="rect">
            <a:avLst/>
          </a:prstGeom>
          <a:ln w="12700">
            <a:miter lim="400000"/>
          </a:ln>
        </p:spPr>
      </p:pic>
      <p:pic>
        <p:nvPicPr>
          <p:cNvPr id="290" name="Screen Shot 1942-03-23 at 2.18.08 PM.png" descr="Screen Shot 1942-03-23 at 2.18.08 PM.png"/>
          <p:cNvPicPr>
            <a:picLocks noChangeAspect="1"/>
          </p:cNvPicPr>
          <p:nvPr/>
        </p:nvPicPr>
        <p:blipFill>
          <a:blip r:embed="rId3">
            <a:extLst/>
          </a:blip>
          <a:stretch>
            <a:fillRect/>
          </a:stretch>
        </p:blipFill>
        <p:spPr>
          <a:xfrm>
            <a:off x="7028330" y="1476635"/>
            <a:ext cx="5981701" cy="1714501"/>
          </a:xfrm>
          <a:prstGeom prst="rect">
            <a:avLst/>
          </a:prstGeom>
          <a:ln w="12700">
            <a:miter lim="400000"/>
          </a:ln>
        </p:spPr>
      </p:pic>
      <p:pic>
        <p:nvPicPr>
          <p:cNvPr id="291" name="Screen Shot 1942-03-23 at 2.21.19 PM.png" descr="Screen Shot 1942-03-23 at 2.21.19 PM.png"/>
          <p:cNvPicPr>
            <a:picLocks noChangeAspect="1"/>
          </p:cNvPicPr>
          <p:nvPr/>
        </p:nvPicPr>
        <p:blipFill>
          <a:blip r:embed="rId4">
            <a:extLst/>
          </a:blip>
          <a:stretch>
            <a:fillRect/>
          </a:stretch>
        </p:blipFill>
        <p:spPr>
          <a:xfrm>
            <a:off x="6657422" y="3463771"/>
            <a:ext cx="6342518" cy="26162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MINOR PROJECT"/>
          <p:cNvSpPr txBox="1"/>
          <p:nvPr>
            <p:ph type="body" sz="quarter" idx="1"/>
          </p:nvPr>
        </p:nvSpPr>
        <p:spPr>
          <a:prstGeom prst="rect">
            <a:avLst/>
          </a:prstGeom>
        </p:spPr>
        <p:txBody>
          <a:bodyPr/>
          <a:lstStyle/>
          <a:p>
            <a:pPr/>
            <a:r>
              <a:t>MINOR PROJECT</a:t>
            </a:r>
          </a:p>
        </p:txBody>
      </p:sp>
      <p:sp>
        <p:nvSpPr>
          <p:cNvPr id="294" name="Body Level One…"/>
          <p:cNvSpPr txBox="1"/>
          <p:nvPr>
            <p:ph type="body" idx="22"/>
          </p:nvPr>
        </p:nvSpPr>
        <p:spPr>
          <a:xfrm>
            <a:off x="406400" y="1395803"/>
            <a:ext cx="6299200" cy="7456097"/>
          </a:xfrm>
          <a:prstGeom prst="rect">
            <a:avLst/>
          </a:prstGeom>
          <a:extLst>
            <a:ext uri="{C572A759-6A51-4108-AA02-DFA0A04FC94B}">
              <ma14:wrappingTextBoxFlag xmlns:ma14="http://schemas.microsoft.com/office/mac/drawingml/2011/main" val="1"/>
            </a:ext>
          </a:extLst>
        </p:spPr>
        <p:txBody>
          <a:bodyPr/>
          <a:lstStyle/>
          <a:p>
            <a:pPr defTabSz="455675">
              <a:spcBef>
                <a:spcPts val="0"/>
              </a:spcBef>
              <a:defRPr cap="none" sz="1871">
                <a:solidFill>
                  <a:srgbClr val="838787"/>
                </a:solidFill>
                <a:latin typeface="Avenir Next Medium"/>
                <a:ea typeface="Avenir Next Medium"/>
                <a:cs typeface="Avenir Next Medium"/>
                <a:sym typeface="Avenir Next Medium"/>
              </a:defRPr>
            </a:pPr>
            <a:r>
              <a:t>We can check our model on test data which we made by loading our saved model and then passing it through evaluate method just like  :- </a:t>
            </a:r>
          </a:p>
          <a:p>
            <a:pPr defTabSz="455675">
              <a:spcBef>
                <a:spcPts val="0"/>
              </a:spcBef>
              <a:defRPr cap="none" sz="1871">
                <a:solidFill>
                  <a:srgbClr val="838787"/>
                </a:solidFill>
                <a:latin typeface="Avenir Next Medium"/>
                <a:ea typeface="Avenir Next Medium"/>
                <a:cs typeface="Avenir Next Medium"/>
                <a:sym typeface="Avenir Next Medium"/>
              </a:defRPr>
            </a:pPr>
            <a:r>
              <a:t>And the output will be :- </a:t>
            </a:r>
          </a:p>
          <a:p>
            <a:pPr defTabSz="455675">
              <a:spcBef>
                <a:spcPts val="0"/>
              </a:spcBef>
              <a:defRPr cap="none" sz="1871">
                <a:solidFill>
                  <a:srgbClr val="838787"/>
                </a:solidFill>
                <a:latin typeface="Avenir Next Medium"/>
                <a:ea typeface="Avenir Next Medium"/>
                <a:cs typeface="Avenir Next Medium"/>
                <a:sym typeface="Avenir Next Medium"/>
              </a:defRPr>
            </a:pPr>
          </a:p>
          <a:p>
            <a:pPr defTabSz="455675">
              <a:spcBef>
                <a:spcPts val="0"/>
              </a:spcBef>
              <a:defRPr cap="none" sz="1871">
                <a:solidFill>
                  <a:srgbClr val="838787"/>
                </a:solidFill>
                <a:latin typeface="Avenir Next Medium"/>
                <a:ea typeface="Avenir Next Medium"/>
                <a:cs typeface="Avenir Next Medium"/>
                <a:sym typeface="Avenir Next Medium"/>
              </a:defRPr>
            </a:pPr>
            <a:r>
              <a:t>So the test accuracy of our model is  87.39% .</a:t>
            </a:r>
          </a:p>
          <a:p>
            <a:pPr defTabSz="455675">
              <a:spcBef>
                <a:spcPts val="0"/>
              </a:spcBef>
              <a:defRPr cap="none" sz="1871">
                <a:solidFill>
                  <a:srgbClr val="838787"/>
                </a:solidFill>
                <a:latin typeface="Avenir Next Medium"/>
                <a:ea typeface="Avenir Next Medium"/>
                <a:cs typeface="Avenir Next Medium"/>
                <a:sym typeface="Avenir Next Medium"/>
              </a:defRPr>
            </a:pPr>
            <a:r>
              <a:t>The next thing we do is to check our model on user input data .To do so we define a predict_sentence function . </a:t>
            </a:r>
          </a:p>
          <a:p>
            <a:pPr defTabSz="455675">
              <a:spcBef>
                <a:spcPts val="0"/>
              </a:spcBef>
              <a:defRPr cap="none" sz="1871">
                <a:solidFill>
                  <a:srgbClr val="838787"/>
                </a:solidFill>
                <a:latin typeface="Avenir Next Medium"/>
                <a:ea typeface="Avenir Next Medium"/>
                <a:cs typeface="Avenir Next Medium"/>
                <a:sym typeface="Avenir Next Medium"/>
              </a:defRPr>
            </a:pPr>
          </a:p>
          <a:p>
            <a:pPr defTabSz="455675">
              <a:spcBef>
                <a:spcPts val="0"/>
              </a:spcBef>
              <a:defRPr cap="none" sz="1871">
                <a:solidFill>
                  <a:srgbClr val="838787"/>
                </a:solidFill>
                <a:latin typeface="Avenir Next Medium"/>
                <a:ea typeface="Avenir Next Medium"/>
                <a:cs typeface="Avenir Next Medium"/>
                <a:sym typeface="Avenir Next Medium"/>
              </a:defRPr>
            </a:pPr>
            <a:r>
              <a:t>This taken model ,sentence and min len as argument . min_len is the min number of words that should be present in the sentence .</a:t>
            </a:r>
            <a:r>
              <a:rPr>
                <a:solidFill>
                  <a:srgbClr val="FFFFFF"/>
                </a:solidFill>
              </a:rPr>
              <a:t>The input sentence should be larger than the largest filter used  so min_len = 5 </a:t>
            </a:r>
            <a:r>
              <a:t>. The model is in evaluate phase .</a:t>
            </a:r>
            <a:r>
              <a:rPr>
                <a:solidFill>
                  <a:srgbClr val="FFFFFF"/>
                </a:solidFill>
              </a:rPr>
              <a:t> </a:t>
            </a:r>
            <a:r>
              <a:rPr>
                <a:solidFill>
                  <a:srgbClr val="A7A7A7"/>
                </a:solidFill>
              </a:rPr>
              <a:t>We first tokenizes the sentence into a list of tokens. If the tokenized input sentence is less than min_len tokens, we append padding tokens (&lt;pad&gt;) to make it min_len tokens.</a:t>
            </a:r>
            <a:r>
              <a:rPr>
                <a:solidFill>
                  <a:srgbClr val="FFFFFF"/>
                </a:solidFill>
              </a:rPr>
              <a:t>indexes the tokens by converting them into their integer representation from our vocabulary.</a:t>
            </a:r>
            <a:r>
              <a:t> </a:t>
            </a:r>
            <a:r>
              <a:rPr>
                <a:solidFill>
                  <a:srgbClr val="FFFFFF"/>
                </a:solidFill>
              </a:rPr>
              <a:t>We converts the indexes, which are a Python list into a PyTorch</a:t>
            </a:r>
            <a:r>
              <a:t> t</a:t>
            </a:r>
            <a:r>
              <a:rPr>
                <a:solidFill>
                  <a:srgbClr val="FFFFFF"/>
                </a:solidFill>
              </a:rPr>
              <a:t>ensor.We then add a batch dimension by unsqueezeing. Then squashes the output prediction from a real number between 0 and 1 with the sigmoid function. The last thing we do is converts the tensor holding a single value into an integer with the item() method.</a:t>
            </a:r>
            <a:r>
              <a:t>Let's predict sentiment of few sentence using the above function :- </a:t>
            </a:r>
          </a:p>
        </p:txBody>
      </p:sp>
      <p:pic>
        <p:nvPicPr>
          <p:cNvPr id="295" name="Screen Shot 1942-03-23 at 2.37.14 PM.png" descr="Screen Shot 1942-03-23 at 2.37.14 PM.png"/>
          <p:cNvPicPr>
            <a:picLocks noChangeAspect="1"/>
          </p:cNvPicPr>
          <p:nvPr/>
        </p:nvPicPr>
        <p:blipFill>
          <a:blip r:embed="rId2">
            <a:extLst/>
          </a:blip>
          <a:stretch>
            <a:fillRect/>
          </a:stretch>
        </p:blipFill>
        <p:spPr>
          <a:xfrm>
            <a:off x="7095656" y="1493789"/>
            <a:ext cx="5565881" cy="903202"/>
          </a:xfrm>
          <a:prstGeom prst="rect">
            <a:avLst/>
          </a:prstGeom>
          <a:ln w="12700">
            <a:miter lim="400000"/>
          </a:ln>
        </p:spPr>
      </p:pic>
      <p:pic>
        <p:nvPicPr>
          <p:cNvPr id="296" name="Screen Shot 1942-03-23 at 8.06.21 PM.png" descr="Screen Shot 1942-03-23 at 8.06.21 PM.png"/>
          <p:cNvPicPr>
            <a:picLocks noChangeAspect="1"/>
          </p:cNvPicPr>
          <p:nvPr/>
        </p:nvPicPr>
        <p:blipFill>
          <a:blip r:embed="rId3">
            <a:extLst/>
          </a:blip>
          <a:stretch>
            <a:fillRect/>
          </a:stretch>
        </p:blipFill>
        <p:spPr>
          <a:xfrm>
            <a:off x="7446546" y="2756628"/>
            <a:ext cx="4864101" cy="749301"/>
          </a:xfrm>
          <a:prstGeom prst="rect">
            <a:avLst/>
          </a:prstGeom>
          <a:ln w="12700">
            <a:miter lim="400000"/>
          </a:ln>
        </p:spPr>
      </p:pic>
      <p:pic>
        <p:nvPicPr>
          <p:cNvPr id="297" name="Screen Shot 1942-03-23 at 2.51.07 PM.png" descr="Screen Shot 1942-03-23 at 2.51.07 PM.png"/>
          <p:cNvPicPr>
            <a:picLocks noChangeAspect="1"/>
          </p:cNvPicPr>
          <p:nvPr/>
        </p:nvPicPr>
        <p:blipFill>
          <a:blip r:embed="rId4">
            <a:extLst/>
          </a:blip>
          <a:stretch>
            <a:fillRect/>
          </a:stretch>
        </p:blipFill>
        <p:spPr>
          <a:xfrm>
            <a:off x="6988385" y="3970320"/>
            <a:ext cx="5780422" cy="2492876"/>
          </a:xfrm>
          <a:prstGeom prst="rect">
            <a:avLst/>
          </a:prstGeom>
          <a:ln w="12700">
            <a:miter lim="400000"/>
          </a:ln>
        </p:spPr>
      </p:pic>
      <p:pic>
        <p:nvPicPr>
          <p:cNvPr id="298" name="Screen Shot 1942-03-23 at 3.06.36 PM.png" descr="Screen Shot 1942-03-23 at 3.06.36 PM.png"/>
          <p:cNvPicPr>
            <a:picLocks noChangeAspect="1"/>
          </p:cNvPicPr>
          <p:nvPr/>
        </p:nvPicPr>
        <p:blipFill>
          <a:blip r:embed="rId5">
            <a:extLst/>
          </a:blip>
          <a:stretch>
            <a:fillRect/>
          </a:stretch>
        </p:blipFill>
        <p:spPr>
          <a:xfrm>
            <a:off x="6889828" y="6927587"/>
            <a:ext cx="5977537" cy="1096969"/>
          </a:xfrm>
          <a:prstGeom prst="rect">
            <a:avLst/>
          </a:prstGeom>
          <a:ln w="12700">
            <a:miter lim="400000"/>
          </a:ln>
        </p:spPr>
      </p:pic>
      <p:pic>
        <p:nvPicPr>
          <p:cNvPr id="299" name="Screen Shot 1942-03-23 at 8.13.03 PM.png" descr="Screen Shot 1942-03-23 at 8.13.03 PM.png"/>
          <p:cNvPicPr>
            <a:picLocks noChangeAspect="1"/>
          </p:cNvPicPr>
          <p:nvPr/>
        </p:nvPicPr>
        <p:blipFill>
          <a:blip r:embed="rId6">
            <a:extLst/>
          </a:blip>
          <a:stretch>
            <a:fillRect/>
          </a:stretch>
        </p:blipFill>
        <p:spPr>
          <a:xfrm>
            <a:off x="6889828" y="8488946"/>
            <a:ext cx="5977537" cy="101522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1" name="Unknown.png" descr="Unknown.png"/>
          <p:cNvPicPr>
            <a:picLocks noChangeAspect="1"/>
          </p:cNvPicPr>
          <p:nvPr/>
        </p:nvPicPr>
        <p:blipFill>
          <a:blip r:embed="rId2">
            <a:extLst/>
          </a:blip>
          <a:stretch>
            <a:fillRect/>
          </a:stretch>
        </p:blipFill>
        <p:spPr>
          <a:xfrm>
            <a:off x="1612900" y="1156888"/>
            <a:ext cx="9766300" cy="2564212"/>
          </a:xfrm>
          <a:prstGeom prst="rect">
            <a:avLst/>
          </a:prstGeom>
          <a:ln w="12700">
            <a:miter lim="400000"/>
          </a:ln>
        </p:spPr>
      </p:pic>
      <p:sp>
        <p:nvSpPr>
          <p:cNvPr id="302" name="RNN's work sequentially so we feed it one word at a time. Breaking up a sentence into word sequences"/>
          <p:cNvSpPr txBox="1"/>
          <p:nvPr/>
        </p:nvSpPr>
        <p:spPr>
          <a:xfrm>
            <a:off x="2616200" y="533399"/>
            <a:ext cx="8258302" cy="3556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defRPr>
                <a:solidFill>
                  <a:srgbClr val="222222"/>
                </a:solidFill>
              </a:defRPr>
            </a:pPr>
            <a:r>
              <a:rPr>
                <a:solidFill>
                  <a:srgbClr val="FFFFFF"/>
                </a:solidFill>
              </a:rPr>
              <a:t> RNN's work sequentially so we feed it one word at a time. Breaking up a sentence into word sequences</a:t>
            </a:r>
          </a:p>
        </p:txBody>
      </p:sp>
      <p:sp>
        <p:nvSpPr>
          <p:cNvPr id="303" name="RNN…"/>
          <p:cNvSpPr txBox="1"/>
          <p:nvPr/>
        </p:nvSpPr>
        <p:spPr>
          <a:xfrm>
            <a:off x="609600" y="3007359"/>
            <a:ext cx="748437" cy="23672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solidFill>
                  <a:srgbClr val="FFFFFF"/>
                </a:solidFill>
              </a:defRPr>
            </a:pPr>
            <a:r>
              <a:t>RNN</a:t>
            </a:r>
          </a:p>
          <a:p>
            <a:pPr>
              <a:defRPr sz="3800">
                <a:solidFill>
                  <a:srgbClr val="FFFFFF"/>
                </a:solidFill>
              </a:defRPr>
            </a:pPr>
            <a:r>
              <a:t>  vs </a:t>
            </a:r>
          </a:p>
          <a:p>
            <a:pPr>
              <a:defRPr sz="3800">
                <a:solidFill>
                  <a:srgbClr val="FFFFFF"/>
                </a:solidFill>
              </a:defRPr>
            </a:pPr>
            <a:r>
              <a:t>CNN</a:t>
            </a:r>
          </a:p>
        </p:txBody>
      </p:sp>
      <p:pic>
        <p:nvPicPr>
          <p:cNvPr id="304" name="fpga2018-a-lightweight-yolov2-a-binarized-cnn-with-a-parallel-support-vector-regression-for-an-fpga-17-638.jpg" descr="fpga2018-a-lightweight-yolov2-a-binarized-cnn-with-a-parallel-support-vector-regression-for-an-fpga-17-638.jpg"/>
          <p:cNvPicPr>
            <a:picLocks noChangeAspect="1"/>
          </p:cNvPicPr>
          <p:nvPr/>
        </p:nvPicPr>
        <p:blipFill>
          <a:blip r:embed="rId3">
            <a:extLst/>
          </a:blip>
          <a:stretch>
            <a:fillRect/>
          </a:stretch>
        </p:blipFill>
        <p:spPr>
          <a:xfrm>
            <a:off x="1955800" y="4877198"/>
            <a:ext cx="6832600" cy="4840651"/>
          </a:xfrm>
          <a:prstGeom prst="rect">
            <a:avLst/>
          </a:prstGeom>
          <a:ln w="12700">
            <a:miter lim="400000"/>
          </a:ln>
        </p:spPr>
      </p:pic>
      <p:sp>
        <p:nvSpPr>
          <p:cNvPr id="305" name="CNN WORKS PARALLELLY AS EACH FILTER TRIES TO EXACT A DIFFERENT PATTERN"/>
          <p:cNvSpPr txBox="1"/>
          <p:nvPr/>
        </p:nvSpPr>
        <p:spPr>
          <a:xfrm>
            <a:off x="3289300" y="4419599"/>
            <a:ext cx="6436106" cy="3556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CNN WORKS PARALLELLY AS EACH FILTER TRIES TO EXACT A DIFFERENT PATTERN  </a:t>
            </a:r>
          </a:p>
        </p:txBody>
      </p:sp>
      <p:sp>
        <p:nvSpPr>
          <p:cNvPr id="306" name="SINCE NO SEQUENTLY DEPENDENCY OF INPUT ARE PRESENT, ALL  4 BRANCHES OF CNN LAYER CAN DO FORWARD PROPAGATION PARALLELY IN OUR CASE .…"/>
          <p:cNvSpPr txBox="1"/>
          <p:nvPr/>
        </p:nvSpPr>
        <p:spPr>
          <a:xfrm>
            <a:off x="9118600" y="5181599"/>
            <a:ext cx="3505200" cy="24892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FFFFFF"/>
                </a:solidFill>
              </a:defRPr>
            </a:pPr>
            <a:r>
              <a:t>SINCE NO SEQUENTLY DEPENDENCY OF INPUT ARE PRESENT, ALL  4 BRANCHES OF CNN LAYER CAN DO FORWARD PROPAGATION PARALLELY IN OUR CASE .</a:t>
            </a:r>
          </a:p>
          <a:p>
            <a:pPr>
              <a:defRPr>
                <a:solidFill>
                  <a:srgbClr val="FFFFFF"/>
                </a:solidFill>
              </a:defRPr>
            </a:pPr>
            <a:r>
              <a:t>HOW THEY DOES IT ? THAT'S FOR THE LIBRARY TO DO . LIBRARY WILL OPTIMIZE EXCECUTION.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THANK YOU!"/>
          <p:cNvSpPr txBox="1"/>
          <p:nvPr>
            <p:ph type="title"/>
          </p:nvPr>
        </p:nvSpPr>
        <p:spPr>
          <a:prstGeom prst="rect">
            <a:avLst/>
          </a:prstGeom>
        </p:spPr>
        <p:txBody>
          <a:bodyPr/>
          <a:lstStyle/>
          <a:p>
            <a:pPr/>
            <a:r>
              <a:t>     THANK YOU!</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lt" backwards="0">
                                    <p:tmAbs val="0"/>
                                  </p:iterate>
                                  <p:childTnLst>
                                    <p:set>
                                      <p:cBhvr>
                                        <p:cTn id="6" fill="hold"/>
                                        <p:tgtEl>
                                          <p:spTgt spid="308"/>
                                        </p:tgtEl>
                                        <p:attrNameLst>
                                          <p:attrName>style.visibility</p:attrName>
                                        </p:attrNameLst>
                                      </p:cBhvr>
                                      <p:to>
                                        <p:strVal val="visible"/>
                                      </p:to>
                                    </p:set>
                                    <p:animEffect filter="fade" transition="in">
                                      <p:cBhvr>
                                        <p:cTn id="7" dur="1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Minor project"/>
          <p:cNvSpPr txBox="1"/>
          <p:nvPr>
            <p:ph type="body" sz="quarter" idx="1"/>
          </p:nvPr>
        </p:nvSpPr>
        <p:spPr>
          <a:prstGeom prst="rect">
            <a:avLst/>
          </a:prstGeom>
        </p:spPr>
        <p:txBody>
          <a:bodyPr/>
          <a:lstStyle>
            <a:lvl1pPr>
              <a:defRPr spc="100"/>
            </a:lvl1pPr>
          </a:lstStyle>
          <a:p>
            <a:pPr/>
            <a:r>
              <a:t>Minor project</a:t>
            </a:r>
          </a:p>
        </p:txBody>
      </p:sp>
      <p:sp>
        <p:nvSpPr>
          <p:cNvPr id="178" name="Why cnn?"/>
          <p:cNvSpPr txBox="1"/>
          <p:nvPr>
            <p:ph type="title"/>
          </p:nvPr>
        </p:nvSpPr>
        <p:spPr>
          <a:prstGeom prst="rect">
            <a:avLst/>
          </a:prstGeom>
        </p:spPr>
        <p:txBody>
          <a:bodyPr/>
          <a:lstStyle>
            <a:lvl1pPr defTabSz="467359">
              <a:spcBef>
                <a:spcPts val="2200"/>
              </a:spcBef>
              <a:defRPr sz="4800"/>
            </a:lvl1pPr>
          </a:lstStyle>
          <a:p>
            <a:pPr/>
            <a:r>
              <a:t>Why cnn?</a:t>
            </a:r>
          </a:p>
        </p:txBody>
      </p:sp>
      <p:sp>
        <p:nvSpPr>
          <p:cNvPr id="179" name="In Deep Learning, a convolutional neural network(CNN), is a class of deep neural networks, most commonly applied to analysing Images while RNN’s are traditionally used to analyse Texts as RNNs are trained to identify pattern across time while CNN across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51154" indent="-351154" defTabSz="461518">
              <a:lnSpc>
                <a:spcPct val="100000"/>
              </a:lnSpc>
              <a:spcBef>
                <a:spcPts val="2200"/>
              </a:spcBef>
              <a:buClr>
                <a:schemeClr val="accent1"/>
              </a:buClr>
              <a:buSzPct val="104999"/>
              <a:buFont typeface="Avenir Next Regular"/>
              <a:buChar char="▸"/>
              <a:defRPr cap="none" sz="2600">
                <a:solidFill>
                  <a:srgbClr val="838787"/>
                </a:solidFill>
                <a:latin typeface="Avenir Next Medium"/>
                <a:ea typeface="Avenir Next Medium"/>
                <a:cs typeface="Avenir Next Medium"/>
                <a:sym typeface="Avenir Next Medium"/>
              </a:defRPr>
            </a:pPr>
            <a:r>
              <a:t>In Deep Learning, a convolutional neural network(CNN), is a class of deep neural networks, most commonly applied to analysing Images while RNN’s are traditionally used to analyse Texts as RNNs are trained to identify pattern across time while CNN across space.</a:t>
            </a:r>
          </a:p>
          <a:p>
            <a:pPr marL="351154" indent="-351154" defTabSz="461518">
              <a:lnSpc>
                <a:spcPct val="100000"/>
              </a:lnSpc>
              <a:spcBef>
                <a:spcPts val="2200"/>
              </a:spcBef>
              <a:buClr>
                <a:schemeClr val="accent1"/>
              </a:buClr>
              <a:buSzPct val="104999"/>
              <a:buFont typeface="Avenir Next Regular"/>
              <a:buChar char="▸"/>
              <a:defRPr cap="none" sz="2600">
                <a:solidFill>
                  <a:srgbClr val="838787"/>
                </a:solidFill>
                <a:latin typeface="Avenir Next Medium"/>
                <a:ea typeface="Avenir Next Medium"/>
                <a:cs typeface="Avenir Next Medium"/>
                <a:sym typeface="Avenir Next Medium"/>
              </a:defRPr>
            </a:pPr>
            <a:r>
              <a:t>But researchers have come up with the idea of using CNN for Text Classification. At EMNLP  2014 a paper “Convolutional Neural Networks for Sentence Classification ” was published by Association of Computational Linguistics  which dealt  with this . </a:t>
            </a:r>
          </a:p>
        </p:txBody>
      </p:sp>
    </p:spTree>
  </p:cSld>
  <p:clrMapOvr>
    <a:masterClrMapping/>
  </p:clrMapOvr>
  <mc:AlternateContent xmlns:mc="http://schemas.openxmlformats.org/markup-compatibility/2006">
    <mc:Choice xmlns:p14="http://schemas.microsoft.com/office/powerpoint/2010/main" Requires="p14">
      <p:transition spd="fast" advClick="1" p14:dur="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2"/>
      <p:bldP build="whole" bldLvl="1" animBg="1" rev="0" advAuto="0" spid="178"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Minor project"/>
          <p:cNvSpPr txBox="1"/>
          <p:nvPr>
            <p:ph type="body" sz="quarter" idx="1"/>
          </p:nvPr>
        </p:nvSpPr>
        <p:spPr>
          <a:prstGeom prst="rect">
            <a:avLst/>
          </a:prstGeom>
        </p:spPr>
        <p:txBody>
          <a:bodyPr/>
          <a:lstStyle>
            <a:lvl1pPr>
              <a:defRPr spc="100"/>
            </a:lvl1pPr>
          </a:lstStyle>
          <a:p>
            <a:pPr/>
            <a:r>
              <a:t>Minor project</a:t>
            </a:r>
          </a:p>
        </p:txBody>
      </p:sp>
      <p:sp>
        <p:nvSpPr>
          <p:cNvPr id="182" name="How does deep learning work?"/>
          <p:cNvSpPr txBox="1"/>
          <p:nvPr>
            <p:ph type="title"/>
          </p:nvPr>
        </p:nvSpPr>
        <p:spPr>
          <a:prstGeom prst="rect">
            <a:avLst/>
          </a:prstGeom>
        </p:spPr>
        <p:txBody>
          <a:bodyPr/>
          <a:lstStyle>
            <a:lvl1pPr defTabSz="467359">
              <a:spcBef>
                <a:spcPts val="2200"/>
              </a:spcBef>
              <a:defRPr sz="4800"/>
            </a:lvl1pPr>
          </a:lstStyle>
          <a:p>
            <a:pPr/>
            <a:r>
              <a:t>How does deep learning work?</a:t>
            </a:r>
          </a:p>
        </p:txBody>
      </p:sp>
      <p:sp>
        <p:nvSpPr>
          <p:cNvPr id="183" name="Deep Learning uses algo inspired by structure and function of human brain’s neural network and , CNN is a type of ANN i.e. Artificial Neural Network .…"/>
          <p:cNvSpPr txBox="1"/>
          <p:nvPr>
            <p:ph type="body" idx="21"/>
          </p:nvPr>
        </p:nvSpPr>
        <p:spPr>
          <a:xfrm>
            <a:off x="406400" y="2527300"/>
            <a:ext cx="12192000" cy="6108700"/>
          </a:xfrm>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Regular"/>
              <a:buChar char="▸"/>
              <a:defRPr cap="none" sz="3400">
                <a:solidFill>
                  <a:srgbClr val="838787"/>
                </a:solidFill>
                <a:latin typeface="Avenir Next Medium"/>
                <a:ea typeface="Avenir Next Medium"/>
                <a:cs typeface="Avenir Next Medium"/>
                <a:sym typeface="Avenir Next Medium"/>
              </a:defRPr>
            </a:pPr>
            <a:r>
              <a:t>Deep Learning uses algo inspired by structure and function of human brain’s neural network and , CNN is a type of ANN i.e. Artificial Neural Network . </a:t>
            </a:r>
          </a:p>
          <a:p>
            <a:pPr marL="444500" indent="-444500">
              <a:lnSpc>
                <a:spcPct val="100000"/>
              </a:lnSpc>
              <a:spcBef>
                <a:spcPts val="2800"/>
              </a:spcBef>
              <a:buClr>
                <a:schemeClr val="accent1"/>
              </a:buClr>
              <a:buSzPct val="104999"/>
              <a:buFont typeface="Avenir Next Regular"/>
              <a:buChar char="▸"/>
              <a:defRPr cap="none" sz="3400">
                <a:solidFill>
                  <a:srgbClr val="838787"/>
                </a:solidFill>
                <a:latin typeface="Avenir Next Medium"/>
                <a:ea typeface="Avenir Next Medium"/>
                <a:cs typeface="Avenir Next Medium"/>
                <a:sym typeface="Avenir Next Medium"/>
              </a:defRPr>
            </a:pPr>
            <a:r>
              <a:t>Neurons are organised into layers which are broadly divided into input layer , hidden layer and Output layer . </a:t>
            </a:r>
          </a:p>
          <a:p>
            <a:pPr marL="444500" indent="-444500">
              <a:lnSpc>
                <a:spcPct val="100000"/>
              </a:lnSpc>
              <a:spcBef>
                <a:spcPts val="2800"/>
              </a:spcBef>
              <a:buClr>
                <a:schemeClr val="accent1"/>
              </a:buClr>
              <a:buSzPct val="104999"/>
              <a:buFont typeface="Avenir Next Regular"/>
              <a:buChar char="▸"/>
              <a:defRPr cap="none" sz="3400">
                <a:solidFill>
                  <a:srgbClr val="838787"/>
                </a:solidFill>
                <a:latin typeface="Avenir Next Medium"/>
                <a:ea typeface="Avenir Next Medium"/>
                <a:cs typeface="Avenir Next Medium"/>
                <a:sym typeface="Avenir Next Medium"/>
              </a:defRPr>
            </a:pPr>
            <a:r>
              <a:t>On a broader aspect , We pass our inputs to the input layer ,which are passed on  to the hidden layer(s) which recognise some pattern and output is provided via output layer.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 grpId="2"/>
      <p:bldP build="whole" bldLvl="1" animBg="1" rev="0" advAuto="0" spid="182"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ext"/>
          <p:cNvSpPr txBox="1"/>
          <p:nvPr>
            <p:ph type="body" sz="quarter" idx="1"/>
          </p:nvPr>
        </p:nvSpPr>
        <p:spPr>
          <a:prstGeom prst="rect">
            <a:avLst/>
          </a:prstGeom>
        </p:spPr>
        <p:txBody>
          <a:bodyPr/>
          <a:lstStyle>
            <a:lvl1pPr>
              <a:defRPr spc="100"/>
            </a:lvl1pPr>
          </a:lstStyle>
          <a:p>
            <a:pPr/>
            <a:r>
              <a:t>Minor project</a:t>
            </a:r>
          </a:p>
        </p:txBody>
      </p:sp>
      <p:sp>
        <p:nvSpPr>
          <p:cNvPr id="186" name="Now let’s get deeper into how does deep learning works"/>
          <p:cNvSpPr txBox="1"/>
          <p:nvPr>
            <p:ph type="title"/>
          </p:nvPr>
        </p:nvSpPr>
        <p:spPr>
          <a:prstGeom prst="rect">
            <a:avLst/>
          </a:prstGeom>
        </p:spPr>
        <p:txBody>
          <a:bodyPr/>
          <a:lstStyle>
            <a:lvl1pPr defTabSz="467359">
              <a:spcBef>
                <a:spcPts val="2200"/>
              </a:spcBef>
              <a:defRPr sz="4800"/>
            </a:lvl1pPr>
          </a:lstStyle>
          <a:p>
            <a:pPr/>
            <a:r>
              <a:t>Now let’s get deeper into how does deep learning works </a:t>
            </a:r>
          </a:p>
        </p:txBody>
      </p:sp>
      <p:pic>
        <p:nvPicPr>
          <p:cNvPr id="187" name="Screen Shot 1941-12-08 at 12.14.25 PM.png" descr="Screen Shot 1941-12-08 at 12.14.25 PM.png"/>
          <p:cNvPicPr>
            <a:picLocks noChangeAspect="1"/>
          </p:cNvPicPr>
          <p:nvPr/>
        </p:nvPicPr>
        <p:blipFill>
          <a:blip r:embed="rId2">
            <a:extLst/>
          </a:blip>
          <a:stretch>
            <a:fillRect/>
          </a:stretch>
        </p:blipFill>
        <p:spPr>
          <a:xfrm>
            <a:off x="568853" y="6093574"/>
            <a:ext cx="5810195" cy="3521886"/>
          </a:xfrm>
          <a:prstGeom prst="rect">
            <a:avLst/>
          </a:prstGeom>
          <a:ln w="12700">
            <a:miter lim="400000"/>
          </a:ln>
        </p:spPr>
      </p:pic>
      <p:pic>
        <p:nvPicPr>
          <p:cNvPr id="188" name="Screen Shot 1941-12-08 at 12.18.40 PM.png" descr="Screen Shot 1941-12-08 at 12.18.40 PM.png"/>
          <p:cNvPicPr>
            <a:picLocks noChangeAspect="1"/>
          </p:cNvPicPr>
          <p:nvPr/>
        </p:nvPicPr>
        <p:blipFill>
          <a:blip r:embed="rId3">
            <a:extLst/>
          </a:blip>
          <a:stretch>
            <a:fillRect/>
          </a:stretch>
        </p:blipFill>
        <p:spPr>
          <a:xfrm>
            <a:off x="6554316" y="2557067"/>
            <a:ext cx="5945628" cy="5256972"/>
          </a:xfrm>
          <a:prstGeom prst="rect">
            <a:avLst/>
          </a:prstGeom>
          <a:ln w="12700">
            <a:miter lim="400000"/>
          </a:ln>
        </p:spPr>
      </p:pic>
      <p:sp>
        <p:nvSpPr>
          <p:cNvPr id="189" name="To understand how does a neural network  lets take an example of famous MNIST dataset ,which comprises of 60k images of hand written digits ranging from 0-9 of 28*28 pixels each  .…"/>
          <p:cNvSpPr txBox="1"/>
          <p:nvPr/>
        </p:nvSpPr>
        <p:spPr>
          <a:xfrm>
            <a:off x="466292" y="2181859"/>
            <a:ext cx="5810195"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lnSpc>
                <a:spcPct val="80000"/>
              </a:lnSpc>
              <a:spcBef>
                <a:spcPts val="0"/>
              </a:spcBef>
              <a:buClr>
                <a:schemeClr val="accent1"/>
              </a:buClr>
              <a:buSzPct val="104999"/>
              <a:buFont typeface="Avenir Next Regular"/>
              <a:buChar char="▸"/>
              <a:defRPr sz="2400">
                <a:solidFill>
                  <a:srgbClr val="7E7E7E"/>
                </a:solidFill>
                <a:latin typeface="Avenir Next Medium"/>
                <a:ea typeface="Avenir Next Medium"/>
                <a:cs typeface="Avenir Next Medium"/>
                <a:sym typeface="Avenir Next Medium"/>
              </a:defRPr>
            </a:pPr>
            <a:r>
              <a:t>To understand how does a neural network  lets take an example of famous MNIST dataset ,which comprises of 60k images of hand written digits ranging from 0-9 of 28*28 pixels each  .</a:t>
            </a:r>
          </a:p>
          <a:p>
            <a:pPr>
              <a:lnSpc>
                <a:spcPct val="80000"/>
              </a:lnSpc>
              <a:spcBef>
                <a:spcPts val="0"/>
              </a:spcBef>
              <a:defRPr sz="2400">
                <a:solidFill>
                  <a:srgbClr val="7E7E7E"/>
                </a:solidFill>
                <a:latin typeface="Avenir Next Medium"/>
                <a:ea typeface="Avenir Next Medium"/>
                <a:cs typeface="Avenir Next Medium"/>
                <a:sym typeface="Avenir Next Medium"/>
              </a:defRPr>
            </a:pPr>
          </a:p>
          <a:p>
            <a:pPr marL="313764" indent="-313764">
              <a:lnSpc>
                <a:spcPct val="80000"/>
              </a:lnSpc>
              <a:spcBef>
                <a:spcPts val="0"/>
              </a:spcBef>
              <a:buClr>
                <a:schemeClr val="accent1"/>
              </a:buClr>
              <a:buSzPct val="104999"/>
              <a:buFont typeface="Avenir Next Regular"/>
              <a:buChar char="▸"/>
              <a:defRPr sz="2400">
                <a:solidFill>
                  <a:srgbClr val="7E7E7E"/>
                </a:solidFill>
                <a:latin typeface="Avenir Next Medium"/>
                <a:ea typeface="Avenir Next Medium"/>
                <a:cs typeface="Avenir Next Medium"/>
                <a:sym typeface="Avenir Next Medium"/>
              </a:defRPr>
            </a:pPr>
            <a:r>
              <a:t>Each pixels have a value between 0-1,and these 784 pixel's value are passed as a inputs to the input layer which has 784 neuron in this case.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6" presetID="23" grpId="2" fill="hold">
                                  <p:stCondLst>
                                    <p:cond delay="0"/>
                                  </p:stCondLst>
                                  <p:iterate type="el" backwards="0">
                                    <p:tmAbs val="0"/>
                                  </p:iterate>
                                  <p:childTnLst>
                                    <p:set>
                                      <p:cBhvr>
                                        <p:cTn id="10" fill="hold"/>
                                        <p:tgtEl>
                                          <p:spTgt spid="187"/>
                                        </p:tgtEl>
                                        <p:attrNameLst>
                                          <p:attrName>style.visibility</p:attrName>
                                        </p:attrNameLst>
                                      </p:cBhvr>
                                      <p:to>
                                        <p:strVal val="visible"/>
                                      </p:to>
                                    </p:set>
                                    <p:anim calcmode="lin" valueType="num">
                                      <p:cBhvr>
                                        <p:cTn id="11" dur="2500" fill="hold"/>
                                        <p:tgtEl>
                                          <p:spTgt spid="187"/>
                                        </p:tgtEl>
                                        <p:attrNameLst>
                                          <p:attrName>ppt_w</p:attrName>
                                        </p:attrNameLst>
                                      </p:cBhvr>
                                      <p:tavLst>
                                        <p:tav tm="0">
                                          <p:val>
                                            <p:fltVal val="0"/>
                                          </p:val>
                                        </p:tav>
                                        <p:tav tm="100000">
                                          <p:val>
                                            <p:strVal val="#ppt_w"/>
                                          </p:val>
                                        </p:tav>
                                      </p:tavLst>
                                    </p:anim>
                                    <p:anim calcmode="lin" valueType="num">
                                      <p:cBhvr>
                                        <p:cTn id="12" dur="2500" fill="hold"/>
                                        <p:tgtEl>
                                          <p:spTgt spid="187"/>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3" fill="hold">
                                  <p:stCondLst>
                                    <p:cond delay="0"/>
                                  </p:stCondLst>
                                  <p:iterate type="el" backwards="0">
                                    <p:tmAbs val="0"/>
                                  </p:iterate>
                                  <p:childTnLst>
                                    <p:set>
                                      <p:cBhvr>
                                        <p:cTn id="16" fill="hold"/>
                                        <p:tgtEl>
                                          <p:spTgt spid="188"/>
                                        </p:tgtEl>
                                        <p:attrNameLst>
                                          <p:attrName>style.visibility</p:attrName>
                                        </p:attrNameLst>
                                      </p:cBhvr>
                                      <p:to>
                                        <p:strVal val="visible"/>
                                      </p:to>
                                    </p:set>
                                    <p:anim calcmode="lin" valueType="num">
                                      <p:cBhvr>
                                        <p:cTn id="17" dur="2500" fill="hold"/>
                                        <p:tgtEl>
                                          <p:spTgt spid="188"/>
                                        </p:tgtEl>
                                        <p:attrNameLst>
                                          <p:attrName>ppt_w</p:attrName>
                                        </p:attrNameLst>
                                      </p:cBhvr>
                                      <p:tavLst>
                                        <p:tav tm="0">
                                          <p:val>
                                            <p:fltVal val="0"/>
                                          </p:val>
                                        </p:tav>
                                        <p:tav tm="100000">
                                          <p:val>
                                            <p:strVal val="#ppt_w"/>
                                          </p:val>
                                        </p:tav>
                                      </p:tavLst>
                                    </p:anim>
                                    <p:anim calcmode="lin" valueType="num">
                                      <p:cBhvr>
                                        <p:cTn id="18" dur="2500" fill="hold"/>
                                        <p:tgtEl>
                                          <p:spTgt spid="18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4" fill="hold">
                                  <p:stCondLst>
                                    <p:cond delay="0"/>
                                  </p:stCondLst>
                                  <p:iterate type="lt" backwards="0">
                                    <p:tmAbs val="100"/>
                                  </p:iterate>
                                  <p:childTnLst>
                                    <p:set>
                                      <p:cBhvr>
                                        <p:cTn id="22" fill="hold"/>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3"/>
      <p:bldP build="whole" bldLvl="1" animBg="1" rev="0" advAuto="0" spid="187" grpId="2"/>
      <p:bldP build="whole" bldLvl="1" animBg="1" rev="0" advAuto="0" spid="189" grpId="4"/>
      <p:bldP build="whole" bldLvl="1" animBg="1" rev="0" advAuto="0" spid="186"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ext"/>
          <p:cNvSpPr txBox="1"/>
          <p:nvPr>
            <p:ph type="body" sz="quarter" idx="1"/>
          </p:nvPr>
        </p:nvSpPr>
        <p:spPr>
          <a:prstGeom prst="rect">
            <a:avLst/>
          </a:prstGeom>
        </p:spPr>
        <p:txBody>
          <a:bodyPr/>
          <a:lstStyle>
            <a:lvl1pPr>
              <a:defRPr spc="100"/>
            </a:lvl1pPr>
          </a:lstStyle>
          <a:p>
            <a:pPr/>
            <a:r>
              <a:t>Minor project</a:t>
            </a:r>
          </a:p>
        </p:txBody>
      </p:sp>
      <p:sp>
        <p:nvSpPr>
          <p:cNvPr id="192" name="Title"/>
          <p:cNvSpPr txBox="1"/>
          <p:nvPr>
            <p:ph type="title"/>
          </p:nvPr>
        </p:nvSpPr>
        <p:spPr>
          <a:prstGeom prst="rect">
            <a:avLst/>
          </a:prstGeom>
        </p:spPr>
        <p:txBody>
          <a:bodyPr/>
          <a:lstStyle>
            <a:lvl1pPr defTabSz="467359">
              <a:spcBef>
                <a:spcPts val="2200"/>
              </a:spcBef>
              <a:defRPr sz="4800"/>
            </a:lvl1pPr>
          </a:lstStyle>
          <a:p>
            <a:pPr/>
            <a:r>
              <a:t>Now let’s get deeper into how does deep learning works </a:t>
            </a:r>
          </a:p>
        </p:txBody>
      </p:sp>
      <p:pic>
        <p:nvPicPr>
          <p:cNvPr id="193" name="weights_input2hidden_bias.png" descr="weights_input2hidden_bias.png"/>
          <p:cNvPicPr>
            <a:picLocks noChangeAspect="1"/>
          </p:cNvPicPr>
          <p:nvPr/>
        </p:nvPicPr>
        <p:blipFill>
          <a:blip r:embed="rId2">
            <a:extLst/>
          </a:blip>
          <a:stretch>
            <a:fillRect/>
          </a:stretch>
        </p:blipFill>
        <p:spPr>
          <a:xfrm>
            <a:off x="7072002" y="2453978"/>
            <a:ext cx="6242705" cy="3957641"/>
          </a:xfrm>
          <a:prstGeom prst="rect">
            <a:avLst/>
          </a:prstGeom>
          <a:ln w="12700">
            <a:miter lim="400000"/>
          </a:ln>
        </p:spPr>
      </p:pic>
      <p:sp>
        <p:nvSpPr>
          <p:cNvPr id="194" name="Each neuron connection has a weight associated with it  which range from 0-1 and represent the strength of connection .These weights are arbitrary .…"/>
          <p:cNvSpPr txBox="1"/>
          <p:nvPr/>
        </p:nvSpPr>
        <p:spPr>
          <a:xfrm>
            <a:off x="403097" y="2457450"/>
            <a:ext cx="6973598" cy="676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61470" indent="-261470">
              <a:buClr>
                <a:schemeClr val="accent1"/>
              </a:buClr>
              <a:buSzPct val="104999"/>
              <a:buFont typeface="Avenir Next Regular"/>
              <a:buChar char="▸"/>
              <a:defRPr>
                <a:solidFill>
                  <a:srgbClr val="808080"/>
                </a:solidFill>
                <a:latin typeface="Avenir Next Medium"/>
                <a:ea typeface="Avenir Next Medium"/>
                <a:cs typeface="Avenir Next Medium"/>
                <a:sym typeface="Avenir Next Medium"/>
              </a:defRPr>
            </a:pPr>
            <a:r>
              <a:t>Each neuron connection has a weight associated with it  which range from 0-1 and represent the strength of connection .These weights are arbitrary . </a:t>
            </a:r>
          </a:p>
          <a:p>
            <a:pPr marL="261470" indent="-261470">
              <a:buClr>
                <a:schemeClr val="accent1"/>
              </a:buClr>
              <a:buSzPct val="104999"/>
              <a:buFont typeface="Avenir Next Regular"/>
              <a:buChar char="▸"/>
              <a:defRPr>
                <a:solidFill>
                  <a:srgbClr val="808080"/>
                </a:solidFill>
                <a:latin typeface="Avenir Next Medium"/>
                <a:ea typeface="Avenir Next Medium"/>
                <a:cs typeface="Avenir Next Medium"/>
                <a:sym typeface="Avenir Next Medium"/>
              </a:defRPr>
            </a:pPr>
            <a:r>
              <a:t>Input is multiplied to the weight and then the weighted sum is passed to an activation function ,which again transforms the number to a number between 0-1 .  </a:t>
            </a:r>
          </a:p>
          <a:p>
            <a:pPr marL="261470" indent="-261470">
              <a:buClr>
                <a:schemeClr val="accent1"/>
              </a:buClr>
              <a:buSzPct val="104999"/>
              <a:buFont typeface="Avenir Next Regular"/>
              <a:buChar char="▸"/>
              <a:defRPr>
                <a:solidFill>
                  <a:srgbClr val="808080"/>
                </a:solidFill>
                <a:latin typeface="Avenir Next Medium"/>
                <a:ea typeface="Avenir Next Medium"/>
                <a:cs typeface="Avenir Next Medium"/>
                <a:sym typeface="Avenir Next Medium"/>
              </a:defRPr>
            </a:pPr>
            <a:r>
              <a:t>Why are we converting every number to 0-1 ? Neural networks are trying to copy our brain's working and neutrons are either active or inactive .</a:t>
            </a:r>
          </a:p>
          <a:p>
            <a:pPr marL="261470" indent="-261470">
              <a:buClr>
                <a:schemeClr val="accent1"/>
              </a:buClr>
              <a:buSzPct val="104999"/>
              <a:buFont typeface="Avenir Next Regular"/>
              <a:buChar char="▸"/>
              <a:defRPr>
                <a:solidFill>
                  <a:srgbClr val="808080"/>
                </a:solidFill>
                <a:latin typeface="Avenir Next Medium"/>
                <a:ea typeface="Avenir Next Medium"/>
                <a:cs typeface="Avenir Next Medium"/>
                <a:sym typeface="Avenir Next Medium"/>
              </a:defRPr>
            </a:pPr>
            <a:r>
              <a:t>This output number is the input to the next layer  and this process goes on till we reach the output layer and the output is predicted .</a:t>
            </a:r>
          </a:p>
          <a:p>
            <a:pPr marL="261470" indent="-261470">
              <a:buClr>
                <a:schemeClr val="accent1"/>
              </a:buClr>
              <a:buSzPct val="104999"/>
              <a:buFont typeface="Avenir Next Regular"/>
              <a:buChar char="▸"/>
              <a:defRPr>
                <a:solidFill>
                  <a:srgbClr val="808080"/>
                </a:solidFill>
                <a:latin typeface="Avenir Next Medium"/>
                <a:ea typeface="Avenir Next Medium"/>
                <a:cs typeface="Avenir Next Medium"/>
                <a:sym typeface="Avenir Next Medium"/>
              </a:defRPr>
            </a:pPr>
            <a:r>
              <a:t>But is our output the correct output ? This depends on the weight of network but isn't the weight arbitrary? </a:t>
            </a:r>
          </a:p>
          <a:p>
            <a:pPr marL="261470" indent="-261470">
              <a:buClr>
                <a:schemeClr val="accent1"/>
              </a:buClr>
              <a:buSzPct val="104999"/>
              <a:buFont typeface="Avenir Next Regular"/>
              <a:buChar char="▸"/>
              <a:defRPr>
                <a:solidFill>
                  <a:srgbClr val="808080"/>
                </a:solidFill>
                <a:latin typeface="Avenir Next Medium"/>
                <a:ea typeface="Avenir Next Medium"/>
                <a:cs typeface="Avenir Next Medium"/>
                <a:sym typeface="Avenir Next Medium"/>
              </a:defRPr>
            </a:pPr>
            <a:r>
              <a:t>This is where training  our model comes into picture .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93"/>
                                        </p:tgtEl>
                                        <p:attrNameLst>
                                          <p:attrName>style.visibility</p:attrName>
                                        </p:attrNameLst>
                                      </p:cBhvr>
                                      <p:to>
                                        <p:strVal val="visible"/>
                                      </p:to>
                                    </p:set>
                                    <p:anim calcmode="lin" valueType="num">
                                      <p:cBhvr>
                                        <p:cTn id="7" dur="2500" fill="hold"/>
                                        <p:tgtEl>
                                          <p:spTgt spid="193"/>
                                        </p:tgtEl>
                                        <p:attrNameLst>
                                          <p:attrName>ppt_w</p:attrName>
                                        </p:attrNameLst>
                                      </p:cBhvr>
                                      <p:tavLst>
                                        <p:tav tm="0">
                                          <p:val>
                                            <p:fltVal val="0"/>
                                          </p:val>
                                        </p:tav>
                                        <p:tav tm="100000">
                                          <p:val>
                                            <p:strVal val="#ppt_w"/>
                                          </p:val>
                                        </p:tav>
                                      </p:tavLst>
                                    </p:anim>
                                    <p:anim calcmode="lin" valueType="num">
                                      <p:cBhvr>
                                        <p:cTn id="8" dur="2500" fill="hold"/>
                                        <p:tgtEl>
                                          <p:spTgt spid="19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lt" backwards="0">
                                    <p:tmAbs val="100"/>
                                  </p:iterate>
                                  <p:childTnLst>
                                    <p:set>
                                      <p:cBhvr>
                                        <p:cTn id="12" fill="hold"/>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4" grpId="2"/>
      <p:bldP build="whole" bldLvl="1" animBg="1" rev="0" advAuto="0" spid="19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Minor project"/>
          <p:cNvSpPr txBox="1"/>
          <p:nvPr>
            <p:ph type="body" sz="quarter" idx="1"/>
          </p:nvPr>
        </p:nvSpPr>
        <p:spPr>
          <a:prstGeom prst="rect">
            <a:avLst/>
          </a:prstGeom>
        </p:spPr>
        <p:txBody>
          <a:bodyPr/>
          <a:lstStyle/>
          <a:p>
            <a:pPr/>
            <a:r>
              <a:t>Minor project</a:t>
            </a:r>
          </a:p>
        </p:txBody>
      </p:sp>
      <p:sp>
        <p:nvSpPr>
          <p:cNvPr id="197" name="What do you mean by training a neural network ?"/>
          <p:cNvSpPr txBox="1"/>
          <p:nvPr>
            <p:ph type="title"/>
          </p:nvPr>
        </p:nvSpPr>
        <p:spPr>
          <a:prstGeom prst="rect">
            <a:avLst/>
          </a:prstGeom>
        </p:spPr>
        <p:txBody>
          <a:bodyPr/>
          <a:lstStyle>
            <a:lvl1pPr defTabSz="467359">
              <a:spcBef>
                <a:spcPts val="2200"/>
              </a:spcBef>
              <a:defRPr sz="4800"/>
            </a:lvl1pPr>
          </a:lstStyle>
          <a:p>
            <a:pPr/>
            <a:r>
              <a:t>What do you mean by training a neural network ?</a:t>
            </a:r>
          </a:p>
        </p:txBody>
      </p:sp>
      <p:sp>
        <p:nvSpPr>
          <p:cNvPr id="198" name="Body Level One…"/>
          <p:cNvSpPr txBox="1"/>
          <p:nvPr>
            <p:ph type="body" idx="21"/>
          </p:nvPr>
        </p:nvSpPr>
        <p:spPr>
          <a:xfrm>
            <a:off x="406400" y="2743200"/>
            <a:ext cx="4637865" cy="6108700"/>
          </a:xfrm>
          <a:prstGeom prst="rect">
            <a:avLst/>
          </a:prstGeom>
          <a:extLst>
            <a:ext uri="{C572A759-6A51-4108-AA02-DFA0A04FC94B}">
              <ma14:wrappingTextBoxFlag xmlns:ma14="http://schemas.microsoft.com/office/mac/drawingml/2011/main" val="1"/>
            </a:ext>
          </a:extLst>
        </p:spPr>
        <p:txBody>
          <a:bodyPr/>
          <a:lstStyle/>
          <a:p>
            <a:pPr marL="288925" indent="-288925" defTabSz="379729">
              <a:lnSpc>
                <a:spcPct val="100000"/>
              </a:lnSpc>
              <a:spcBef>
                <a:spcPts val="1800"/>
              </a:spcBef>
              <a:buClr>
                <a:schemeClr val="accent1"/>
              </a:buClr>
              <a:buSzPct val="104999"/>
              <a:buFont typeface="Avenir Next Regular"/>
              <a:buChar char="▸"/>
              <a:defRPr cap="none" sz="2209">
                <a:solidFill>
                  <a:srgbClr val="838787"/>
                </a:solidFill>
                <a:latin typeface="Avenir Next Medium"/>
                <a:ea typeface="Avenir Next Medium"/>
                <a:cs typeface="Avenir Next Medium"/>
                <a:sym typeface="Avenir Next Medium"/>
              </a:defRPr>
            </a:pPr>
            <a:r>
              <a:t>While training ,a network is given inputs and its corresponding output  or labels .</a:t>
            </a:r>
          </a:p>
          <a:p>
            <a:pPr marL="288925" indent="-288925" defTabSz="379729">
              <a:lnSpc>
                <a:spcPct val="100000"/>
              </a:lnSpc>
              <a:spcBef>
                <a:spcPts val="1800"/>
              </a:spcBef>
              <a:buClr>
                <a:schemeClr val="accent1"/>
              </a:buClr>
              <a:buSzPct val="104999"/>
              <a:buFont typeface="Avenir Next Regular"/>
              <a:buChar char="▸"/>
              <a:defRPr cap="none" sz="2209">
                <a:solidFill>
                  <a:srgbClr val="838787"/>
                </a:solidFill>
                <a:latin typeface="Avenir Next Medium"/>
                <a:ea typeface="Avenir Next Medium"/>
                <a:cs typeface="Avenir Next Medium"/>
                <a:sym typeface="Avenir Next Medium"/>
              </a:defRPr>
            </a:pPr>
          </a:p>
          <a:p>
            <a:pPr marL="203947" indent="-203947" defTabSz="379729">
              <a:spcBef>
                <a:spcPts val="0"/>
              </a:spcBef>
              <a:buClr>
                <a:schemeClr val="accent1"/>
              </a:buClr>
              <a:buSzPct val="104999"/>
              <a:buFont typeface="Avenir Next Regular"/>
              <a:buChar char="▸"/>
              <a:defRPr cap="none" sz="2209">
                <a:solidFill>
                  <a:srgbClr val="838787"/>
                </a:solidFill>
                <a:latin typeface="Avenir Next Medium"/>
                <a:ea typeface="Avenir Next Medium"/>
                <a:cs typeface="Avenir Next Medium"/>
                <a:sym typeface="Avenir Next Medium"/>
              </a:defRPr>
            </a:pPr>
            <a:r>
              <a:t>During training, we do a forward pass. Once the output is obtained, we compare the predicted output to the actual labels, and once we know how close the predicted values are from the actual labels, we tweak the weights inside the network in such a way that the values the network predicts move closer to the true values (labels).</a:t>
            </a:r>
          </a:p>
          <a:p>
            <a:pPr defTabSz="297179">
              <a:lnSpc>
                <a:spcPts val="2100"/>
              </a:lnSpc>
              <a:spcBef>
                <a:spcPts val="0"/>
              </a:spcBef>
              <a:defRPr cap="none" sz="909">
                <a:ln w="0" cap="flat">
                  <a:solidFill>
                    <a:srgbClr val="000000"/>
                  </a:solidFill>
                  <a:prstDash val="solid"/>
                  <a:miter lim="400000"/>
                </a:ln>
                <a:solidFill>
                  <a:srgbClr val="000000"/>
                </a:solidFill>
                <a:latin typeface="+mn-lt"/>
                <a:ea typeface="+mn-ea"/>
                <a:cs typeface="+mn-cs"/>
                <a:sym typeface="Helvetica Neue"/>
              </a:defRPr>
            </a:pPr>
          </a:p>
          <a:p>
            <a:pPr algn="r" defTabSz="379729">
              <a:spcBef>
                <a:spcPts val="0"/>
              </a:spcBef>
              <a:defRPr cap="none" sz="1560">
                <a:solidFill>
                  <a:srgbClr val="838787"/>
                </a:solidFill>
                <a:latin typeface="Avenir Next Regular"/>
                <a:ea typeface="Avenir Next Regular"/>
                <a:cs typeface="Avenir Next Regular"/>
                <a:sym typeface="Avenir Next Regular"/>
              </a:defRPr>
            </a:pPr>
          </a:p>
          <a:p>
            <a:pPr defTabSz="297179">
              <a:lnSpc>
                <a:spcPts val="2100"/>
              </a:lnSpc>
              <a:spcBef>
                <a:spcPts val="0"/>
              </a:spcBef>
              <a:defRPr cap="none" sz="909">
                <a:ln w="0" cap="flat">
                  <a:solidFill>
                    <a:srgbClr val="000000"/>
                  </a:solidFill>
                  <a:prstDash val="solid"/>
                  <a:miter lim="400000"/>
                </a:ln>
                <a:solidFill>
                  <a:srgbClr val="000000"/>
                </a:solidFill>
                <a:latin typeface="+mn-lt"/>
                <a:ea typeface="+mn-ea"/>
                <a:cs typeface="+mn-cs"/>
                <a:sym typeface="Helvetica Neue"/>
              </a:defRPr>
            </a:pPr>
          </a:p>
        </p:txBody>
      </p:sp>
      <p:pic>
        <p:nvPicPr>
          <p:cNvPr id="199" name="Screenshot 2020-02-26 at 4.57.03 PM.png" descr="Screenshot 2020-02-26 at 4.57.03 PM.png"/>
          <p:cNvPicPr>
            <a:picLocks noChangeAspect="1"/>
          </p:cNvPicPr>
          <p:nvPr/>
        </p:nvPicPr>
        <p:blipFill>
          <a:blip r:embed="rId2">
            <a:extLst/>
          </a:blip>
          <a:stretch>
            <a:fillRect/>
          </a:stretch>
        </p:blipFill>
        <p:spPr>
          <a:xfrm>
            <a:off x="5172916" y="2882900"/>
            <a:ext cx="7361984" cy="353569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1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6" presetID="23" grpId="3" fill="hold">
                                  <p:stCondLst>
                                    <p:cond delay="0"/>
                                  </p:stCondLst>
                                  <p:iterate type="el" backwards="0">
                                    <p:tmAbs val="0"/>
                                  </p:iterate>
                                  <p:childTnLst>
                                    <p:set>
                                      <p:cBhvr>
                                        <p:cTn id="14" fill="hold"/>
                                        <p:tgtEl>
                                          <p:spTgt spid="199"/>
                                        </p:tgtEl>
                                        <p:attrNameLst>
                                          <p:attrName>style.visibility</p:attrName>
                                        </p:attrNameLst>
                                      </p:cBhvr>
                                      <p:to>
                                        <p:strVal val="visible"/>
                                      </p:to>
                                    </p:set>
                                    <p:anim calcmode="lin" valueType="num">
                                      <p:cBhvr>
                                        <p:cTn id="15" dur="2500" fill="hold"/>
                                        <p:tgtEl>
                                          <p:spTgt spid="199"/>
                                        </p:tgtEl>
                                        <p:attrNameLst>
                                          <p:attrName>ppt_w</p:attrName>
                                        </p:attrNameLst>
                                      </p:cBhvr>
                                      <p:tavLst>
                                        <p:tav tm="0">
                                          <p:val>
                                            <p:fltVal val="0"/>
                                          </p:val>
                                        </p:tav>
                                        <p:tav tm="100000">
                                          <p:val>
                                            <p:strVal val="#ppt_w"/>
                                          </p:val>
                                        </p:tav>
                                      </p:tavLst>
                                    </p:anim>
                                    <p:anim calcmode="lin" valueType="num">
                                      <p:cBhvr>
                                        <p:cTn id="16" dur="2500" fill="hold"/>
                                        <p:tgtEl>
                                          <p:spTgt spid="1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3"/>
      <p:bldP build="whole" bldLvl="1" animBg="1" rev="0" advAuto="0" spid="197" grpId="1"/>
      <p:bldP build="whole" bldLvl="1" animBg="1" rev="0" advAuto="0" spid="198"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Minor project"/>
          <p:cNvSpPr txBox="1"/>
          <p:nvPr>
            <p:ph type="body" sz="quarter" idx="1"/>
          </p:nvPr>
        </p:nvSpPr>
        <p:spPr>
          <a:prstGeom prst="rect">
            <a:avLst/>
          </a:prstGeom>
        </p:spPr>
        <p:txBody>
          <a:bodyPr/>
          <a:lstStyle/>
          <a:p>
            <a:pPr/>
            <a:r>
              <a:t>Minor project</a:t>
            </a:r>
          </a:p>
        </p:txBody>
      </p:sp>
      <p:sp>
        <p:nvSpPr>
          <p:cNvPr id="202" name="What do you mean by training a neural network ?"/>
          <p:cNvSpPr txBox="1"/>
          <p:nvPr>
            <p:ph type="title"/>
          </p:nvPr>
        </p:nvSpPr>
        <p:spPr>
          <a:prstGeom prst="rect">
            <a:avLst/>
          </a:prstGeom>
        </p:spPr>
        <p:txBody>
          <a:bodyPr/>
          <a:lstStyle>
            <a:lvl1pPr defTabSz="467359">
              <a:spcBef>
                <a:spcPts val="2200"/>
              </a:spcBef>
              <a:defRPr sz="4800"/>
            </a:lvl1pPr>
          </a:lstStyle>
          <a:p>
            <a:pPr/>
            <a:r>
              <a:t>What do you mean by training a neural network ?</a:t>
            </a:r>
          </a:p>
        </p:txBody>
      </p:sp>
      <p:sp>
        <p:nvSpPr>
          <p:cNvPr id="203" name="Body Level 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297815" indent="-297815" defTabSz="391414">
              <a:lnSpc>
                <a:spcPct val="100000"/>
              </a:lnSpc>
              <a:spcBef>
                <a:spcPts val="1800"/>
              </a:spcBef>
              <a:buClr>
                <a:schemeClr val="accent1"/>
              </a:buClr>
              <a:buSzPct val="104999"/>
              <a:buFont typeface="Avenir Next Regular"/>
              <a:buChar char="▸"/>
              <a:defRPr cap="none" sz="2278">
                <a:solidFill>
                  <a:srgbClr val="838787"/>
                </a:solidFill>
                <a:latin typeface="Avenir Next Medium"/>
                <a:ea typeface="Avenir Next Medium"/>
                <a:cs typeface="Avenir Next Medium"/>
                <a:sym typeface="Avenir Next Medium"/>
              </a:defRPr>
            </a:pPr>
            <a:r>
              <a:t>The loss computation depends upon the chosen loss function.</a:t>
            </a:r>
          </a:p>
          <a:p>
            <a:pPr marL="297815" indent="-297815" defTabSz="391414">
              <a:lnSpc>
                <a:spcPct val="100000"/>
              </a:lnSpc>
              <a:spcBef>
                <a:spcPts val="1800"/>
              </a:spcBef>
              <a:buClr>
                <a:schemeClr val="accent1"/>
              </a:buClr>
              <a:buSzPct val="104999"/>
              <a:buFont typeface="Avenir Next Regular"/>
              <a:buChar char="▸"/>
              <a:defRPr cap="none" sz="2278">
                <a:solidFill>
                  <a:srgbClr val="838787"/>
                </a:solidFill>
                <a:latin typeface="Avenir Next Medium"/>
                <a:ea typeface="Avenir Next Medium"/>
                <a:cs typeface="Avenir Next Medium"/>
                <a:sym typeface="Avenir Next Medium"/>
              </a:defRPr>
            </a:pPr>
            <a:r>
              <a:t>After the loss is calculated ,the gradient of this loss is  calculated with respect to the each of the weights within the network . </a:t>
            </a:r>
          </a:p>
          <a:p>
            <a:pPr marL="297815" indent="-297815" defTabSz="391414">
              <a:lnSpc>
                <a:spcPct val="100000"/>
              </a:lnSpc>
              <a:spcBef>
                <a:spcPts val="1800"/>
              </a:spcBef>
              <a:buClr>
                <a:schemeClr val="accent1"/>
              </a:buClr>
              <a:buSzPct val="104999"/>
              <a:buFont typeface="Avenir Next Regular"/>
              <a:buChar char="▸"/>
              <a:defRPr cap="none" sz="2278">
                <a:solidFill>
                  <a:srgbClr val="838787"/>
                </a:solidFill>
                <a:latin typeface="Avenir Next Medium"/>
                <a:ea typeface="Avenir Next Medium"/>
                <a:cs typeface="Avenir Next Medium"/>
                <a:sym typeface="Avenir Next Medium"/>
              </a:defRPr>
            </a:pPr>
            <a:r>
              <a:t>This calculation is done using technique called back propagation .</a:t>
            </a:r>
          </a:p>
          <a:p>
            <a:pPr marL="297815" indent="-297815" defTabSz="391414">
              <a:lnSpc>
                <a:spcPct val="100000"/>
              </a:lnSpc>
              <a:spcBef>
                <a:spcPts val="1800"/>
              </a:spcBef>
              <a:buClr>
                <a:schemeClr val="accent1"/>
              </a:buClr>
              <a:buSzPct val="104999"/>
              <a:buFont typeface="Avenir Next Regular"/>
              <a:buChar char="▸"/>
              <a:defRPr cap="none" sz="2278">
                <a:solidFill>
                  <a:srgbClr val="838787"/>
                </a:solidFill>
                <a:latin typeface="Avenir Next Medium"/>
                <a:ea typeface="Avenir Next Medium"/>
                <a:cs typeface="Avenir Next Medium"/>
                <a:sym typeface="Avenir Next Medium"/>
              </a:defRPr>
            </a:pPr>
            <a:r>
              <a:t>new weight  = old weight - ( learning rate * gradient ) </a:t>
            </a:r>
          </a:p>
          <a:p>
            <a:pPr marL="297815" indent="-297815" defTabSz="391414">
              <a:lnSpc>
                <a:spcPct val="100000"/>
              </a:lnSpc>
              <a:spcBef>
                <a:spcPts val="1800"/>
              </a:spcBef>
              <a:buClr>
                <a:schemeClr val="accent1"/>
              </a:buClr>
              <a:buSzPct val="104999"/>
              <a:buFont typeface="Avenir Next Regular"/>
              <a:buChar char="▸"/>
              <a:defRPr cap="none" sz="2278">
                <a:solidFill>
                  <a:srgbClr val="838787"/>
                </a:solidFill>
                <a:latin typeface="Avenir Next Medium"/>
                <a:ea typeface="Avenir Next Medium"/>
                <a:cs typeface="Avenir Next Medium"/>
                <a:sym typeface="Avenir Next Medium"/>
              </a:defRPr>
            </a:pPr>
            <a:r>
              <a:t>Learning rate tells us how large of a step we should take in direction of minimising loss.   It ranges from 0.01 to 0.0001 .Learning rate on higher side may result into Overshooting while on lower side will take more time to reach the point of minimum loss.</a:t>
            </a:r>
          </a:p>
          <a:p>
            <a:pPr defTabSz="391414">
              <a:lnSpc>
                <a:spcPct val="100000"/>
              </a:lnSpc>
              <a:spcBef>
                <a:spcPts val="1800"/>
              </a:spcBef>
              <a:defRPr cap="none" sz="2278">
                <a:solidFill>
                  <a:srgbClr val="838787"/>
                </a:solidFill>
                <a:latin typeface="Avenir Next Medium"/>
                <a:ea typeface="Avenir Next Medium"/>
                <a:cs typeface="Avenir Next Medium"/>
                <a:sym typeface="Avenir Next Medium"/>
              </a:defRPr>
            </a:pPr>
          </a:p>
          <a:p>
            <a:pPr defTabSz="391414">
              <a:lnSpc>
                <a:spcPct val="100000"/>
              </a:lnSpc>
              <a:spcBef>
                <a:spcPts val="1800"/>
              </a:spcBef>
              <a:defRPr cap="none" sz="2278">
                <a:solidFill>
                  <a:srgbClr val="838787"/>
                </a:solidFill>
                <a:latin typeface="Avenir Next Medium"/>
                <a:ea typeface="Avenir Next Medium"/>
                <a:cs typeface="Avenir Next Medium"/>
                <a:sym typeface="Avenir Next Medium"/>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Minor project"/>
          <p:cNvSpPr txBox="1"/>
          <p:nvPr>
            <p:ph type="body" sz="quarter" idx="1"/>
          </p:nvPr>
        </p:nvSpPr>
        <p:spPr>
          <a:prstGeom prst="rect">
            <a:avLst/>
          </a:prstGeom>
        </p:spPr>
        <p:txBody>
          <a:bodyPr/>
          <a:lstStyle>
            <a:lvl1pPr>
              <a:defRPr spc="100"/>
            </a:lvl1pPr>
          </a:lstStyle>
          <a:p>
            <a:pPr/>
            <a:r>
              <a:t>Minor project</a:t>
            </a:r>
          </a:p>
        </p:txBody>
      </p:sp>
      <p:sp>
        <p:nvSpPr>
          <p:cNvPr id="206" name="How does cnn work?"/>
          <p:cNvSpPr txBox="1"/>
          <p:nvPr>
            <p:ph type="title"/>
          </p:nvPr>
        </p:nvSpPr>
        <p:spPr>
          <a:prstGeom prst="rect">
            <a:avLst/>
          </a:prstGeom>
        </p:spPr>
        <p:txBody>
          <a:bodyPr/>
          <a:lstStyle>
            <a:lvl1pPr defTabSz="467359">
              <a:spcBef>
                <a:spcPts val="2200"/>
              </a:spcBef>
              <a:defRPr sz="4800"/>
            </a:lvl1pPr>
          </a:lstStyle>
          <a:p>
            <a:pPr/>
            <a:r>
              <a:t>How does cnn work?</a:t>
            </a:r>
          </a:p>
        </p:txBody>
      </p:sp>
      <p:sp>
        <p:nvSpPr>
          <p:cNvPr id="207" name="Body"/>
          <p:cNvSpPr txBox="1"/>
          <p:nvPr>
            <p:ph type="body" idx="21"/>
          </p:nvPr>
        </p:nvSpPr>
        <p:spPr>
          <a:xfrm>
            <a:off x="406400" y="2743200"/>
            <a:ext cx="11297047" cy="3421857"/>
          </a:xfrm>
          <a:prstGeom prst="rect">
            <a:avLst/>
          </a:prstGeom>
          <a:extLst>
            <a:ext uri="{C572A759-6A51-4108-AA02-DFA0A04FC94B}">
              <ma14:wrappingTextBoxFlag xmlns:ma14="http://schemas.microsoft.com/office/mac/drawingml/2011/main" val="1"/>
            </a:ext>
          </a:extLst>
        </p:spPr>
        <p:txBody>
          <a:bodyPr/>
          <a:lstStyle/>
          <a:p>
            <a:pPr marL="408940" indent="-408940" defTabSz="537463">
              <a:lnSpc>
                <a:spcPct val="100000"/>
              </a:lnSpc>
              <a:spcBef>
                <a:spcPts val="2500"/>
              </a:spcBef>
              <a:buClr>
                <a:schemeClr val="accent1"/>
              </a:buClr>
              <a:buSzPct val="104999"/>
              <a:buFont typeface="Avenir Next Regular"/>
              <a:buChar char="▸"/>
              <a:defRPr cap="none" sz="3128">
                <a:solidFill>
                  <a:srgbClr val="838787"/>
                </a:solidFill>
                <a:latin typeface="Avenir Next Medium"/>
                <a:ea typeface="Avenir Next Medium"/>
                <a:cs typeface="Avenir Next Medium"/>
                <a:sym typeface="Avenir Next Medium"/>
              </a:defRPr>
            </a:pPr>
            <a:r>
              <a:t>CNN has been so far used for analysing images as it has some type of specialisation for being able to pick out or detect patterns .</a:t>
            </a:r>
          </a:p>
          <a:p>
            <a:pPr marL="408940" indent="-408940" defTabSz="537463">
              <a:lnSpc>
                <a:spcPct val="100000"/>
              </a:lnSpc>
              <a:spcBef>
                <a:spcPts val="2500"/>
              </a:spcBef>
              <a:buClr>
                <a:schemeClr val="accent1"/>
              </a:buClr>
              <a:buSzPct val="104999"/>
              <a:buFont typeface="Avenir Next Regular"/>
              <a:buChar char="▸"/>
              <a:defRPr cap="none" sz="3128">
                <a:solidFill>
                  <a:srgbClr val="838787"/>
                </a:solidFill>
                <a:latin typeface="Avenir Next Medium"/>
                <a:ea typeface="Avenir Next Medium"/>
                <a:cs typeface="Avenir Next Medium"/>
                <a:sym typeface="Avenir Next Medium"/>
              </a:defRPr>
            </a:pPr>
            <a:r>
              <a:t>CNN typically involves 2 operations - Convolution and Pooling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 grpId="1"/>
      <p:bldP build="whole" bldLvl="1" animBg="1" rev="0" advAuto="0" spid="207" grpId="2"/>
    </p:bldLst>
  </p:timing>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