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4"/>
  </p:sldMasterIdLst>
  <p:notesMasterIdLst>
    <p:notesMasterId r:id="rId8"/>
  </p:notesMasterIdLst>
  <p:sldIdLst>
    <p:sldId id="276" r:id="rId5"/>
    <p:sldId id="273" r:id="rId6"/>
    <p:sldId id="27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65" userDrawn="1">
          <p15:clr>
            <a:srgbClr val="A4A3A4"/>
          </p15:clr>
        </p15:guide>
        <p15:guide id="4" pos="34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02E"/>
    <a:srgbClr val="F4F4F4"/>
    <a:srgbClr val="FF0040"/>
    <a:srgbClr val="3599B8"/>
    <a:srgbClr val="F2C80F"/>
    <a:srgbClr val="FD625E"/>
    <a:srgbClr val="374649"/>
    <a:srgbClr val="01B8AA"/>
    <a:srgbClr val="4472C4"/>
    <a:srgbClr val="B6DE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14"/>
  </p:normalViewPr>
  <p:slideViewPr>
    <p:cSldViewPr snapToGrid="0" snapToObjects="1">
      <p:cViewPr varScale="1">
        <p:scale>
          <a:sx n="114" d="100"/>
          <a:sy n="114" d="100"/>
        </p:scale>
        <p:origin x="84" y="84"/>
      </p:cViewPr>
      <p:guideLst>
        <p:guide orient="horz" pos="2024"/>
        <p:guide pos="3840"/>
        <p:guide pos="665"/>
        <p:guide pos="34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4C5C6-3594-6548-B821-77F949EFECBB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4C09F-ADE0-964E-A250-D12A5E3D0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311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latin typeface="+mn-lt"/>
                <a:ea typeface="Segoe UI Emoj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0049-C211-A54F-A167-2AE00D38BD8A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E1DE-6E95-0E4B-A007-F2E98D882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52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11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0049-C211-A54F-A167-2AE00D38BD8A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E1DE-6E95-0E4B-A007-F2E98D882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22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0049-C211-A54F-A167-2AE00D38BD8A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E1DE-6E95-0E4B-A007-F2E98D882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43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0049-C211-A54F-A167-2AE00D38BD8A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E1DE-6E95-0E4B-A007-F2E98D882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219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0049-C211-A54F-A167-2AE00D38BD8A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E1DE-6E95-0E4B-A007-F2E98D882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65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0049-C211-A54F-A167-2AE00D38BD8A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E1DE-6E95-0E4B-A007-F2E98D882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33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0049-C211-A54F-A167-2AE00D38BD8A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E1DE-6E95-0E4B-A007-F2E98D882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8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0049-C211-A54F-A167-2AE00D38BD8A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E1DE-6E95-0E4B-A007-F2E98D882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92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60049-C211-A54F-A167-2AE00D38BD8A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4E1DE-6E95-0E4B-A007-F2E98D882B6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12">
            <a:extLst>
              <a:ext uri="{FF2B5EF4-FFF2-40B4-BE49-F238E27FC236}">
                <a16:creationId xmlns:a16="http://schemas.microsoft.com/office/drawing/2014/main" id="{8F64E247-E415-43ED-9038-4955B99D2237}"/>
              </a:ext>
            </a:extLst>
          </p:cNvPr>
          <p:cNvSpPr/>
          <p:nvPr userDrawn="1"/>
        </p:nvSpPr>
        <p:spPr>
          <a:xfrm>
            <a:off x="9840749" y="4188696"/>
            <a:ext cx="3441032" cy="3441032"/>
          </a:xfrm>
          <a:prstGeom prst="ellipse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626E2523-723F-47E1-B564-7B4927EE1EBD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 rot="16200000">
            <a:off x="10810378" y="5435974"/>
            <a:ext cx="1856842" cy="40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2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65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248FC1-94DB-42AB-9A46-02ED2A256B18}"/>
              </a:ext>
            </a:extLst>
          </p:cNvPr>
          <p:cNvSpPr txBox="1">
            <a:spLocks/>
          </p:cNvSpPr>
          <p:nvPr/>
        </p:nvSpPr>
        <p:spPr>
          <a:xfrm>
            <a:off x="839788" y="457199"/>
            <a:ext cx="10994249" cy="11190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ru-RU" sz="3200" dirty="0"/>
              <a:t>Рекомендуем добавить логотип на кадры для улучшения ассоциация ролика с брендом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4B633FD9-9403-490A-A30A-FA2AF6F037B7}"/>
              </a:ext>
            </a:extLst>
          </p:cNvPr>
          <p:cNvSpPr txBox="1">
            <a:spLocks/>
          </p:cNvSpPr>
          <p:nvPr/>
        </p:nvSpPr>
        <p:spPr>
          <a:xfrm>
            <a:off x="2036488" y="5482989"/>
            <a:ext cx="8119025" cy="115143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dirty="0">
                <a:cs typeface="Arial" panose="020B0604020202020204" pitchFamily="34" charset="0"/>
              </a:rPr>
              <a:t>Зрители хорошо реагируют на появляющийся текст и иные детали в данном ролике. Добавив логотип препарата можно улучшить запоминаемость бренда аудиторией.</a:t>
            </a:r>
          </a:p>
        </p:txBody>
      </p:sp>
      <p:pic>
        <p:nvPicPr>
          <p:cNvPr id="8" name="Рисунок 7" descr="Изображение выглядит как текст, человек, спортивная игра, спорт&#10;&#10;Автоматически созданное описание">
            <a:extLst>
              <a:ext uri="{FF2B5EF4-FFF2-40B4-BE49-F238E27FC236}">
                <a16:creationId xmlns:a16="http://schemas.microsoft.com/office/drawing/2014/main" id="{6C1A3A7C-2FC9-45F8-A0E6-D3ABAF5303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68"/>
          <a:stretch/>
        </p:blipFill>
        <p:spPr>
          <a:xfrm>
            <a:off x="2953256" y="1733524"/>
            <a:ext cx="6285489" cy="339095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666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248FC1-94DB-42AB-9A46-02ED2A256B18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10994249" cy="10075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ru-RU" sz="3200" dirty="0"/>
              <a:t>Аудитория больше уделяет внимание слогану, чем упаковке препарата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62FCE8C-7C90-4344-AB99-735A57C43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975" y="1749350"/>
            <a:ext cx="5456050" cy="299536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Текст 3">
            <a:extLst>
              <a:ext uri="{FF2B5EF4-FFF2-40B4-BE49-F238E27FC236}">
                <a16:creationId xmlns:a16="http://schemas.microsoft.com/office/drawing/2014/main" id="{D1865C5B-859A-4BCB-8835-314873301B43}"/>
              </a:ext>
            </a:extLst>
          </p:cNvPr>
          <p:cNvSpPr txBox="1">
            <a:spLocks/>
          </p:cNvSpPr>
          <p:nvPr/>
        </p:nvSpPr>
        <p:spPr>
          <a:xfrm>
            <a:off x="1883596" y="5128740"/>
            <a:ext cx="8424809" cy="100758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dirty="0">
                <a:cs typeface="Arial" panose="020B0604020202020204" pitchFamily="34" charset="0"/>
              </a:rPr>
              <a:t>58% внимания аудитории уделяется слогану и всего 28</a:t>
            </a:r>
            <a:r>
              <a:rPr lang="en-US" sz="1600" dirty="0">
                <a:cs typeface="Arial" panose="020B0604020202020204" pitchFamily="34" charset="0"/>
              </a:rPr>
              <a:t>% </a:t>
            </a:r>
            <a:r>
              <a:rPr lang="ru-RU" sz="1600" dirty="0">
                <a:cs typeface="Arial" panose="020B0604020202020204" pitchFamily="34" charset="0"/>
              </a:rPr>
              <a:t>- упаковке препарата. </a:t>
            </a:r>
          </a:p>
          <a:p>
            <a:pPr marL="0" indent="0" algn="ctr">
              <a:buNone/>
            </a:pPr>
            <a:r>
              <a:rPr lang="ru-RU" sz="1600" b="1" dirty="0">
                <a:cs typeface="Arial" panose="020B0604020202020204" pitchFamily="34" charset="0"/>
              </a:rPr>
              <a:t>Зритель должен точно знать упаковку «в лицо» для покупки,</a:t>
            </a:r>
            <a:r>
              <a:rPr lang="ru-RU" sz="1600" dirty="0">
                <a:cs typeface="Arial" panose="020B0604020202020204" pitchFamily="34" charset="0"/>
              </a:rPr>
              <a:t> именно ей должно уделяться больше внимания.</a:t>
            </a:r>
          </a:p>
        </p:txBody>
      </p:sp>
    </p:spTree>
    <p:extLst>
      <p:ext uri="{BB962C8B-B14F-4D97-AF65-F5344CB8AC3E}">
        <p14:creationId xmlns:p14="http://schemas.microsoft.com/office/powerpoint/2010/main" val="368517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248FC1-94DB-42AB-9A46-02ED2A256B18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10994249" cy="10075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ru-RU" sz="3200" dirty="0"/>
              <a:t>Рекомендуем отдать большую часть кадра под упаковку, а текст слогана уменьшить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DA295D-E3A6-46AA-BB60-CAC1E8442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14" y="1793748"/>
            <a:ext cx="7172973" cy="39303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679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.com">
      <a:dk1>
        <a:sysClr val="windowText" lastClr="000000"/>
      </a:dk1>
      <a:lt1>
        <a:sysClr val="window" lastClr="FFFFFF"/>
      </a:lt1>
      <a:dk2>
        <a:srgbClr val="44546A"/>
      </a:dk2>
      <a:lt2>
        <a:srgbClr val="FFFFFF"/>
      </a:lt2>
      <a:accent1>
        <a:srgbClr val="2F5496"/>
      </a:accent1>
      <a:accent2>
        <a:srgbClr val="ED7D31"/>
      </a:accent2>
      <a:accent3>
        <a:srgbClr val="A5A5A5"/>
      </a:accent3>
      <a:accent4>
        <a:srgbClr val="FEE599"/>
      </a:accent4>
      <a:accent5>
        <a:srgbClr val="BDD7EE"/>
      </a:accent5>
      <a:accent6>
        <a:srgbClr val="A8D08D"/>
      </a:accent6>
      <a:hlink>
        <a:srgbClr val="8EAADB"/>
      </a:hlink>
      <a:folHlink>
        <a:srgbClr val="954F72"/>
      </a:folHlink>
    </a:clrScheme>
    <a:fontScheme name="i.com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9D6227946B217644AA09BE9FBAA51879" ma:contentTypeVersion="13" ma:contentTypeDescription="Создание документа." ma:contentTypeScope="" ma:versionID="c43cc94d013d85bb424d2b3463be7b3a">
  <xsd:schema xmlns:xsd="http://www.w3.org/2001/XMLSchema" xmlns:xs="http://www.w3.org/2001/XMLSchema" xmlns:p="http://schemas.microsoft.com/office/2006/metadata/properties" xmlns:ns2="5ef60ca0-6455-485c-95c0-fb2d973b8813" xmlns:ns3="a849be00-0941-45f9-99e9-acf505130b10" targetNamespace="http://schemas.microsoft.com/office/2006/metadata/properties" ma:root="true" ma:fieldsID="326419a326df3c5bf023844c10108181" ns2:_="" ns3:_="">
    <xsd:import namespace="5ef60ca0-6455-485c-95c0-fb2d973b8813"/>
    <xsd:import namespace="a849be00-0941-45f9-99e9-acf505130b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f60ca0-6455-485c-95c0-fb2d973b88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49be00-0941-45f9-99e9-acf505130b1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E2477C-3A78-4315-A5E1-95BCA54EFC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f60ca0-6455-485c-95c0-fb2d973b8813"/>
    <ds:schemaRef ds:uri="a849be00-0941-45f9-99e9-acf505130b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E85914-50A5-4F82-8430-EBBDE03FF3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A01FED-8DD9-48E5-B0C3-CA343503C1D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2283</TotalTime>
  <Words>87</Words>
  <Application>Microsoft Office PowerPoint</Application>
  <PresentationFormat>Широкоэкранный</PresentationFormat>
  <Paragraphs>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Calibri</vt:lpstr>
      <vt:lpstr>Segoe UI</vt:lpstr>
      <vt:lpstr>Segoe UI Black</vt:lpstr>
      <vt:lpstr>Segoe UI Light</vt:lpstr>
      <vt:lpstr>Office Theme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ГАЗ 4х4</dc:title>
  <dc:creator>Microsoft Office User</dc:creator>
  <cp:lastModifiedBy>Margarita Vasileva</cp:lastModifiedBy>
  <cp:revision>193</cp:revision>
  <dcterms:created xsi:type="dcterms:W3CDTF">2020-05-24T14:47:33Z</dcterms:created>
  <dcterms:modified xsi:type="dcterms:W3CDTF">2022-01-10T17:42:06Z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0x0101009D6227946B217644AA09BE9FBAA51879</vt:lpwstr>
  </property>
</Properties>
</file>