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69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E007-A31B-4B1F-94F6-DF3541A7F19F}" type="datetimeFigureOut">
              <a:rPr lang="en-IN" smtClean="0"/>
              <a:t>07/01/24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E1DE8-9E7F-47EA-A0E0-B0F2B644D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2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1DE8-9E7F-47EA-A0E0-B0F2B644DDA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2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03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8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12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0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5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8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3B51-8FAC-F34E-B7D5-80B973186114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B4FE86-A563-9F48-A752-BBCD2E2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alphabet-deaf-deaf-alphabet-hand-129830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neural-network-thought-mind-mental-381631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2590-348A-FD07-4294-B07EA913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57868"/>
            <a:ext cx="7766936" cy="1646302"/>
          </a:xfrm>
        </p:spPr>
        <p:txBody>
          <a:bodyPr/>
          <a:lstStyle/>
          <a:p>
            <a:r>
              <a:rPr lang="en-US" dirty="0"/>
              <a:t>Final Year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E2F-BB30-441F-8B8D-53E0A4E22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63" y="4778712"/>
            <a:ext cx="3677962" cy="1603550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dirty="0" err="1"/>
              <a:t>Pawandeep</a:t>
            </a:r>
            <a:r>
              <a:rPr lang="en-US" dirty="0"/>
              <a:t> Singh (57194)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Ayush Pratap Singh (56068)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Ansh</a:t>
            </a:r>
            <a:r>
              <a:rPr lang="en-US" dirty="0"/>
              <a:t> Kumar (56094)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Shivanshu</a:t>
            </a:r>
            <a:r>
              <a:rPr lang="en-US" dirty="0"/>
              <a:t> </a:t>
            </a:r>
            <a:r>
              <a:rPr lang="en-US" dirty="0" err="1"/>
              <a:t>Rawat</a:t>
            </a:r>
            <a:r>
              <a:rPr lang="en-US" dirty="0"/>
              <a:t> (56930)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955BBF-C2AD-38C1-E6C6-043C5CDCCC84}"/>
              </a:ext>
            </a:extLst>
          </p:cNvPr>
          <p:cNvSpPr txBox="1">
            <a:spLocks/>
          </p:cNvSpPr>
          <p:nvPr/>
        </p:nvSpPr>
        <p:spPr>
          <a:xfrm>
            <a:off x="1507067" y="313241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05C35-6EE2-599E-2473-A56B8958F445}"/>
              </a:ext>
            </a:extLst>
          </p:cNvPr>
          <p:cNvSpPr txBox="1"/>
          <p:nvPr/>
        </p:nvSpPr>
        <p:spPr>
          <a:xfrm>
            <a:off x="8179793" y="3311527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5495" y="3826086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Session 2023-24</a:t>
            </a:r>
          </a:p>
        </p:txBody>
      </p:sp>
    </p:spTree>
    <p:extLst>
      <p:ext uri="{BB962C8B-B14F-4D97-AF65-F5344CB8AC3E}">
        <p14:creationId xmlns:p14="http://schemas.microsoft.com/office/powerpoint/2010/main" val="418990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979B-5B31-B60B-6D1A-8B9BC53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F6EB-DA4C-0100-8AC7-2AD96C2E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loaded which was stored in data preprocessing step</a:t>
            </a:r>
          </a:p>
          <a:p>
            <a:r>
              <a:rPr lang="en-US" b="1" dirty="0"/>
              <a:t>LSTM</a:t>
            </a:r>
            <a:r>
              <a:rPr lang="en-US" dirty="0"/>
              <a:t> based Model compiled via </a:t>
            </a:r>
            <a:r>
              <a:rPr lang="en-US" b="1" dirty="0"/>
              <a:t>KERAS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Train function called on model</a:t>
            </a:r>
          </a:p>
          <a:p>
            <a:r>
              <a:rPr lang="en-US" dirty="0"/>
              <a:t>Last epoch model </a:t>
            </a:r>
            <a:r>
              <a:rPr lang="en-US" b="1" dirty="0"/>
              <a:t>saved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AEF97-33D4-CB3E-5CF0-6E909FEC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51" y="3429000"/>
            <a:ext cx="5265451" cy="2349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9D8A95-6B22-D571-FAE6-D52CA778B7DB}"/>
              </a:ext>
            </a:extLst>
          </p:cNvPr>
          <p:cNvSpPr txBox="1"/>
          <p:nvPr/>
        </p:nvSpPr>
        <p:spPr>
          <a:xfrm>
            <a:off x="5611987" y="5887473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image: model summary</a:t>
            </a:r>
          </a:p>
        </p:txBody>
      </p:sp>
    </p:spTree>
    <p:extLst>
      <p:ext uri="{BB962C8B-B14F-4D97-AF65-F5344CB8AC3E}">
        <p14:creationId xmlns:p14="http://schemas.microsoft.com/office/powerpoint/2010/main" val="181929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979B-5B31-B60B-6D1A-8B9BC53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F6EB-DA4C-0100-8AC7-2AD96C2E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964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Also called Prediction part</a:t>
            </a:r>
          </a:p>
          <a:p>
            <a:endParaRPr lang="en-US" dirty="0"/>
          </a:p>
          <a:p>
            <a:r>
              <a:rPr lang="en-US" dirty="0"/>
              <a:t>Model loaded saved previously</a:t>
            </a:r>
          </a:p>
          <a:p>
            <a:endParaRPr lang="en-US" dirty="0"/>
          </a:p>
          <a:p>
            <a:r>
              <a:rPr lang="en-US" dirty="0"/>
              <a:t>Video Capture starts</a:t>
            </a:r>
          </a:p>
          <a:p>
            <a:endParaRPr lang="en-US" dirty="0"/>
          </a:p>
          <a:p>
            <a:r>
              <a:rPr lang="en-US" dirty="0"/>
              <a:t>Frame Preprocessing done</a:t>
            </a:r>
          </a:p>
          <a:p>
            <a:endParaRPr lang="en-US" dirty="0"/>
          </a:p>
          <a:p>
            <a:r>
              <a:rPr lang="en-US" dirty="0"/>
              <a:t>Prediction called</a:t>
            </a:r>
          </a:p>
          <a:p>
            <a:endParaRPr lang="en-US" dirty="0"/>
          </a:p>
          <a:p>
            <a:r>
              <a:rPr lang="en-US" dirty="0"/>
              <a:t>Text to Speech module called</a:t>
            </a:r>
          </a:p>
        </p:txBody>
      </p:sp>
    </p:spTree>
    <p:extLst>
      <p:ext uri="{BB962C8B-B14F-4D97-AF65-F5344CB8AC3E}">
        <p14:creationId xmlns:p14="http://schemas.microsoft.com/office/powerpoint/2010/main" val="418901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141-2011-6586-6143-53B6855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4673-6874-7626-C30A-F71F813B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Whole Model is compiled and Tested on following configs:</a:t>
            </a:r>
          </a:p>
          <a:p>
            <a:pPr lvl="1"/>
            <a:r>
              <a:rPr lang="en-US" sz="1800" dirty="0"/>
              <a:t>OS: Linux Mint, Ubuntu, Mac OS, Windows</a:t>
            </a:r>
          </a:p>
          <a:p>
            <a:pPr lvl="1"/>
            <a:r>
              <a:rPr lang="en-US" sz="1800" dirty="0"/>
              <a:t>RAM: 8GB </a:t>
            </a:r>
          </a:p>
          <a:p>
            <a:pPr lvl="1"/>
            <a:r>
              <a:rPr lang="en-US" sz="1800" dirty="0"/>
              <a:t>CPU: Intel Core i5, Apple M1</a:t>
            </a:r>
          </a:p>
          <a:p>
            <a:r>
              <a:rPr lang="en-US" sz="2000" dirty="0"/>
              <a:t>Performance</a:t>
            </a:r>
          </a:p>
          <a:p>
            <a:pPr lvl="1"/>
            <a:r>
              <a:rPr lang="en-US" sz="1800" dirty="0"/>
              <a:t>Running at: 17fps</a:t>
            </a:r>
          </a:p>
          <a:p>
            <a:pPr lvl="1"/>
            <a:r>
              <a:rPr lang="en-US" sz="1800" dirty="0"/>
              <a:t>Accuracy : 95%</a:t>
            </a:r>
          </a:p>
        </p:txBody>
      </p:sp>
    </p:spTree>
    <p:extLst>
      <p:ext uri="{BB962C8B-B14F-4D97-AF65-F5344CB8AC3E}">
        <p14:creationId xmlns:p14="http://schemas.microsoft.com/office/powerpoint/2010/main" val="385135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24384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Project 2</a:t>
            </a:r>
            <a:br>
              <a:rPr lang="en-US" dirty="0"/>
            </a:br>
            <a:r>
              <a:rPr lang="en-US" dirty="0"/>
              <a:t>(Smart CCTV)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31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60" y="485775"/>
            <a:ext cx="8596668" cy="755548"/>
          </a:xfrm>
        </p:spPr>
        <p:txBody>
          <a:bodyPr>
            <a:normAutofit/>
          </a:bodyPr>
          <a:lstStyle/>
          <a:p>
            <a:r>
              <a:rPr lang="en-IN" sz="3600" b="1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3" y="2028825"/>
            <a:ext cx="8573915" cy="225888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Conventional CCTV cameras just records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Limited or completely lacks Object Recognition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No Intelligent Alerts for Suspicious 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Requires constant monitoring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Limited Analytical Insights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13" y="3562345"/>
            <a:ext cx="2781300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3514721"/>
            <a:ext cx="2619375" cy="1743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1681" y="5257796"/>
            <a:ext cx="1843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Conventional CCTV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7165" y="5257794"/>
            <a:ext cx="12041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Smart CCTV</a:t>
            </a:r>
          </a:p>
        </p:txBody>
      </p:sp>
      <p:sp>
        <p:nvSpPr>
          <p:cNvPr id="8" name="AutoShape 2" descr="Green check mark icon tick symbol in color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4" b="27500"/>
          <a:stretch/>
        </p:blipFill>
        <p:spPr>
          <a:xfrm>
            <a:off x="8854903" y="2878925"/>
            <a:ext cx="1028699" cy="635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32" y="3034394"/>
            <a:ext cx="630184" cy="4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57250"/>
            <a:ext cx="8596668" cy="784123"/>
          </a:xfrm>
        </p:spPr>
        <p:txBody>
          <a:bodyPr>
            <a:normAutofit/>
          </a:bodyPr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57375"/>
            <a:ext cx="8596668" cy="2271713"/>
          </a:xfrm>
        </p:spPr>
        <p:txBody>
          <a:bodyPr/>
          <a:lstStyle/>
          <a:p>
            <a:r>
              <a:rPr lang="en-IN" sz="2400" b="1" dirty="0">
                <a:solidFill>
                  <a:schemeClr val="accent1"/>
                </a:solidFill>
              </a:rPr>
              <a:t>Smart CCTV - Enhancing Surveillance with Computer Vision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Python-based initiative leveraging the power of computer vision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Utilizes the </a:t>
            </a:r>
            <a:r>
              <a:rPr lang="en-IN" dirty="0" err="1">
                <a:solidFill>
                  <a:schemeClr val="tx1"/>
                </a:solidFill>
              </a:rPr>
              <a:t>OpenCV</a:t>
            </a:r>
            <a:r>
              <a:rPr lang="en-IN" dirty="0">
                <a:solidFill>
                  <a:schemeClr val="tx1"/>
                </a:solidFill>
              </a:rPr>
              <a:t> library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Several innovative features aimed at improving security and surveillance capabilities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71512"/>
            <a:ext cx="8596668" cy="869848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12860"/>
            <a:ext cx="8596668" cy="36878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Monitor: </a:t>
            </a:r>
            <a:r>
              <a:rPr lang="en-IN" dirty="0"/>
              <a:t>Detects items that are stolen from the original frame.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Identify: </a:t>
            </a:r>
            <a:r>
              <a:rPr lang="en-IN" dirty="0"/>
              <a:t>Face identification feature for recognizing individuals.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Rectangle: </a:t>
            </a:r>
            <a:r>
              <a:rPr lang="en-IN" dirty="0"/>
              <a:t>Detects movement in specific areas of the frame, providing targeted surveillance.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Noise: </a:t>
            </a:r>
            <a:r>
              <a:rPr lang="en-IN" dirty="0"/>
              <a:t>Monitors and detects movement in a room, generating alerts for potential disturbances.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In-Out: </a:t>
            </a:r>
            <a:r>
              <a:rPr lang="en-IN" dirty="0"/>
              <a:t>Tracks the number of individuals entering and leaving a room.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Record: </a:t>
            </a:r>
            <a:r>
              <a:rPr lang="en-IN" b="1" dirty="0"/>
              <a:t>S</a:t>
            </a:r>
            <a:r>
              <a:rPr lang="en-IN" dirty="0"/>
              <a:t>tandard recording functionality for continuous surveillance.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1541361"/>
            <a:ext cx="3421042" cy="20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5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85800"/>
            <a:ext cx="4290461" cy="85556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14550"/>
            <a:ext cx="4481716" cy="32732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Software Details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OpenCV</a:t>
            </a:r>
            <a:r>
              <a:rPr lang="en-IN" dirty="0">
                <a:solidFill>
                  <a:schemeClr val="tx1"/>
                </a:solidFill>
              </a:rPr>
              <a:t> package of Python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User Interface - </a:t>
            </a:r>
            <a:r>
              <a:rPr lang="en-IN" b="1" i="1" dirty="0" err="1">
                <a:solidFill>
                  <a:schemeClr val="tx1"/>
                </a:solidFill>
              </a:rPr>
              <a:t>Tkinter</a:t>
            </a:r>
            <a:r>
              <a:rPr lang="en-IN" b="1" i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package in Python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SMTP Library (for email alerts)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7931" y="677819"/>
            <a:ext cx="68961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627" y="1411684"/>
            <a:ext cx="31870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Load user interface (</a:t>
            </a:r>
            <a:r>
              <a:rPr lang="en-IN" dirty="0" err="1"/>
              <a:t>Tkinter</a:t>
            </a:r>
            <a:r>
              <a:rPr lang="en-IN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0759" y="2169540"/>
            <a:ext cx="322395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Start video capture (</a:t>
            </a:r>
            <a:r>
              <a:rPr lang="en-IN" dirty="0" err="1"/>
              <a:t>OpenCV</a:t>
            </a:r>
            <a:r>
              <a:rPr lang="en-IN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6842" y="2965574"/>
            <a:ext cx="185178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Continuous loop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8557" y="3673324"/>
            <a:ext cx="172835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Capture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1814" y="4409914"/>
            <a:ext cx="2098716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Rectangle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Detect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Generate Alerts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0560" y="6138703"/>
            <a:ext cx="291791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Terminate when user exits</a:t>
            </a:r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7792737" y="1047151"/>
            <a:ext cx="18436" cy="3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7801955" y="1781016"/>
            <a:ext cx="9218" cy="33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7792737" y="2538872"/>
            <a:ext cx="2" cy="42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 flipH="1">
            <a:off x="7792736" y="3334906"/>
            <a:ext cx="1" cy="33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7792736" y="4042656"/>
            <a:ext cx="18436" cy="36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703690" y="5814550"/>
            <a:ext cx="35827" cy="32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5643197" y="3128963"/>
            <a:ext cx="1214803" cy="2010262"/>
          </a:xfrm>
          <a:custGeom>
            <a:avLst/>
            <a:gdLst>
              <a:gd name="connsiteX0" fmla="*/ 1214803 w 1214803"/>
              <a:gd name="connsiteY0" fmla="*/ 0 h 2010262"/>
              <a:gd name="connsiteX1" fmla="*/ 366 w 1214803"/>
              <a:gd name="connsiteY1" fmla="*/ 1071562 h 2010262"/>
              <a:gd name="connsiteX2" fmla="*/ 1086216 w 1214803"/>
              <a:gd name="connsiteY2" fmla="*/ 1943100 h 2010262"/>
              <a:gd name="connsiteX3" fmla="*/ 1100503 w 1214803"/>
              <a:gd name="connsiteY3" fmla="*/ 1885950 h 201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803" h="2010262">
                <a:moveTo>
                  <a:pt x="1214803" y="0"/>
                </a:moveTo>
                <a:cubicBezTo>
                  <a:pt x="618300" y="373856"/>
                  <a:pt x="21797" y="747712"/>
                  <a:pt x="366" y="1071562"/>
                </a:cubicBezTo>
                <a:cubicBezTo>
                  <a:pt x="-21065" y="1395412"/>
                  <a:pt x="902860" y="1807369"/>
                  <a:pt x="1086216" y="1943100"/>
                </a:cubicBezTo>
                <a:cubicBezTo>
                  <a:pt x="1269572" y="2078831"/>
                  <a:pt x="1185037" y="1982390"/>
                  <a:pt x="1100503" y="1885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>
            <a:endCxn id="32" idx="2"/>
          </p:cNvCxnSpPr>
          <p:nvPr/>
        </p:nvCxnSpPr>
        <p:spPr>
          <a:xfrm>
            <a:off x="6457950" y="4929188"/>
            <a:ext cx="271463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8645379" y="3091389"/>
            <a:ext cx="1285358" cy="2023536"/>
          </a:xfrm>
          <a:custGeom>
            <a:avLst/>
            <a:gdLst>
              <a:gd name="connsiteX0" fmla="*/ 241446 w 1285358"/>
              <a:gd name="connsiteY0" fmla="*/ 2023536 h 2023536"/>
              <a:gd name="connsiteX1" fmla="*/ 1284434 w 1285358"/>
              <a:gd name="connsiteY1" fmla="*/ 966261 h 2023536"/>
              <a:gd name="connsiteX2" fmla="*/ 84284 w 1285358"/>
              <a:gd name="connsiteY2" fmla="*/ 66149 h 2023536"/>
              <a:gd name="connsiteX3" fmla="*/ 98571 w 1285358"/>
              <a:gd name="connsiteY3" fmla="*/ 66149 h 2023536"/>
              <a:gd name="connsiteX4" fmla="*/ 84284 w 1285358"/>
              <a:gd name="connsiteY4" fmla="*/ 51861 h 202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358" h="2023536">
                <a:moveTo>
                  <a:pt x="241446" y="2023536"/>
                </a:moveTo>
                <a:cubicBezTo>
                  <a:pt x="776037" y="1658014"/>
                  <a:pt x="1310628" y="1292492"/>
                  <a:pt x="1284434" y="966261"/>
                </a:cubicBezTo>
                <a:cubicBezTo>
                  <a:pt x="1258240" y="640030"/>
                  <a:pt x="281928" y="216168"/>
                  <a:pt x="84284" y="66149"/>
                </a:cubicBezTo>
                <a:cubicBezTo>
                  <a:pt x="-113360" y="-83870"/>
                  <a:pt x="98571" y="68530"/>
                  <a:pt x="98571" y="66149"/>
                </a:cubicBezTo>
                <a:cubicBezTo>
                  <a:pt x="98571" y="63768"/>
                  <a:pt x="91427" y="57814"/>
                  <a:pt x="84284" y="518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8718631" y="3128963"/>
            <a:ext cx="242887" cy="1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6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E25-40AA-300B-27C9-62E54BE5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Project 3</a:t>
            </a:r>
            <a:br>
              <a:rPr lang="en-US" dirty="0"/>
            </a:br>
            <a:r>
              <a:rPr lang="en-US" dirty="0"/>
              <a:t>(Fall Detection Android App)</a:t>
            </a:r>
          </a:p>
        </p:txBody>
      </p:sp>
    </p:spTree>
    <p:extLst>
      <p:ext uri="{BB962C8B-B14F-4D97-AF65-F5344CB8AC3E}">
        <p14:creationId xmlns:p14="http://schemas.microsoft.com/office/powerpoint/2010/main" val="3778296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5C55-9828-B764-CAEE-02910730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en-US" dirty="0"/>
              <a:t>Phone can fall accidently at unknown location</a:t>
            </a:r>
          </a:p>
          <a:p>
            <a:r>
              <a:rPr lang="en-US" dirty="0"/>
              <a:t>There is no easy way to track them back</a:t>
            </a:r>
          </a:p>
          <a:p>
            <a:r>
              <a:rPr lang="en-US" dirty="0"/>
              <a:t>Even phone can witness some accident</a:t>
            </a:r>
          </a:p>
          <a:p>
            <a:r>
              <a:rPr lang="en-US" dirty="0"/>
              <a:t>There is no easy way to detect it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7CCCA2-7C2F-6944-E4C4-3D75A31C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7EE82-B350-C930-B2ED-EB742589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8615"/>
            <a:ext cx="2885839" cy="28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2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2201-B6BE-E8F1-3E0E-8C2A142F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671E-B20D-ED00-3A59-FF31CEB2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424"/>
            <a:ext cx="5918538" cy="5516879"/>
          </a:xfrm>
        </p:spPr>
        <p:txBody>
          <a:bodyPr>
            <a:normAutofit/>
          </a:bodyPr>
          <a:lstStyle/>
          <a:p>
            <a:r>
              <a:rPr lang="en-US" sz="2000" dirty="0"/>
              <a:t>Project 1 – </a:t>
            </a:r>
            <a:r>
              <a:rPr lang="en-US" sz="2000" b="1" dirty="0"/>
              <a:t>Sign Language To Audio Pipeline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Overview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r>
              <a:rPr lang="en-US" sz="2000" dirty="0"/>
              <a:t>Project 2 – </a:t>
            </a:r>
            <a:r>
              <a:rPr lang="en-US" sz="2000" b="1" dirty="0"/>
              <a:t>Smart CCTV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with Design</a:t>
            </a:r>
          </a:p>
          <a:p>
            <a:pPr lvl="1"/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408976-6750-B619-0492-DEB9D37E8AAC}"/>
              </a:ext>
            </a:extLst>
          </p:cNvPr>
          <p:cNvSpPr txBox="1">
            <a:spLocks/>
          </p:cNvSpPr>
          <p:nvPr/>
        </p:nvSpPr>
        <p:spPr>
          <a:xfrm>
            <a:off x="4975668" y="4245863"/>
            <a:ext cx="4445292" cy="171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Project 3 – </a:t>
            </a:r>
            <a:r>
              <a:rPr lang="en-US" sz="2000" b="1" dirty="0"/>
              <a:t>Fall Detection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with Design</a:t>
            </a:r>
          </a:p>
          <a:p>
            <a:pPr lvl="1"/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AE1E5E-07F1-84CD-A542-859041307DFD}"/>
              </a:ext>
            </a:extLst>
          </p:cNvPr>
          <p:cNvCxnSpPr>
            <a:cxnSpLocks/>
          </p:cNvCxnSpPr>
          <p:nvPr/>
        </p:nvCxnSpPr>
        <p:spPr>
          <a:xfrm>
            <a:off x="4523232" y="4245863"/>
            <a:ext cx="0" cy="146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0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8064-E52A-CFB5-9F6D-3024FA90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AB75-BEE7-F07D-DAF2-C8541D66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78" y="1496854"/>
            <a:ext cx="6052650" cy="1728659"/>
          </a:xfrm>
        </p:spPr>
        <p:txBody>
          <a:bodyPr/>
          <a:lstStyle/>
          <a:p>
            <a:r>
              <a:rPr lang="en-US" dirty="0"/>
              <a:t>A mobile app can be developed </a:t>
            </a:r>
          </a:p>
          <a:p>
            <a:pPr lvl="1"/>
            <a:r>
              <a:rPr lang="en-US" dirty="0"/>
              <a:t>To detect Fall </a:t>
            </a:r>
          </a:p>
          <a:p>
            <a:pPr lvl="1"/>
            <a:r>
              <a:rPr lang="en-US" dirty="0"/>
              <a:t>To detect accident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048E018-C680-8971-B3F8-446F4087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73" y="3154028"/>
            <a:ext cx="2508081" cy="354714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D2FABF2-99D5-E556-CB6B-F76E4D2D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41" y="3154029"/>
            <a:ext cx="2508081" cy="35471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9CC499F-EC7E-5839-8B2B-ABF43A6EE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464" y="3154029"/>
            <a:ext cx="2508080" cy="35471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663132-0786-61AD-6987-AAA0AFCF1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86" y="3154032"/>
            <a:ext cx="2508079" cy="35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8064-E52A-CFB5-9F6D-3024FA90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AB75-BEE7-F07D-DAF2-C8541D66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52650" cy="3534378"/>
          </a:xfrm>
        </p:spPr>
        <p:txBody>
          <a:bodyPr>
            <a:normAutofit/>
          </a:bodyPr>
          <a:lstStyle/>
          <a:p>
            <a:r>
              <a:rPr lang="en-US" sz="2000" dirty="0"/>
              <a:t>Software details</a:t>
            </a:r>
          </a:p>
          <a:p>
            <a:pPr lvl="1"/>
            <a:r>
              <a:rPr lang="en-US" sz="1800" dirty="0"/>
              <a:t>Android Studio </a:t>
            </a:r>
          </a:p>
          <a:p>
            <a:pPr lvl="1"/>
            <a:r>
              <a:rPr lang="en-US" sz="1800" dirty="0"/>
              <a:t>Kotlin Language</a:t>
            </a:r>
          </a:p>
          <a:p>
            <a:pPr lvl="1"/>
            <a:r>
              <a:rPr lang="en-US" sz="1800" dirty="0"/>
              <a:t>Packages/ Classes:</a:t>
            </a:r>
          </a:p>
          <a:p>
            <a:pPr lvl="2"/>
            <a:r>
              <a:rPr lang="en-US" sz="1600" dirty="0"/>
              <a:t>Sensor Manager : listening accelerometer</a:t>
            </a:r>
          </a:p>
          <a:p>
            <a:pPr lvl="2"/>
            <a:r>
              <a:rPr lang="en-US" sz="1600" dirty="0"/>
              <a:t>Location Manager : Getting current location</a:t>
            </a:r>
          </a:p>
          <a:p>
            <a:pPr lvl="2"/>
            <a:r>
              <a:rPr lang="en-US" sz="1600" dirty="0"/>
              <a:t>SMS Manager : Sending SMS alert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DB0EAB-B4EC-7D99-791F-A3A3E2FC1263}"/>
              </a:ext>
            </a:extLst>
          </p:cNvPr>
          <p:cNvSpPr/>
          <p:nvPr/>
        </p:nvSpPr>
        <p:spPr>
          <a:xfrm>
            <a:off x="6945330" y="999015"/>
            <a:ext cx="1645920" cy="63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Tracking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8C5F09-1BE7-BAF4-0240-2EA3174AD336}"/>
              </a:ext>
            </a:extLst>
          </p:cNvPr>
          <p:cNvSpPr/>
          <p:nvPr/>
        </p:nvSpPr>
        <p:spPr>
          <a:xfrm>
            <a:off x="6110178" y="1965960"/>
            <a:ext cx="2097024" cy="63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sensor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A55982-A032-CF60-396C-FD00F10A6A83}"/>
              </a:ext>
            </a:extLst>
          </p:cNvPr>
          <p:cNvSpPr/>
          <p:nvPr/>
        </p:nvSpPr>
        <p:spPr>
          <a:xfrm>
            <a:off x="7018482" y="2884932"/>
            <a:ext cx="2097024" cy="63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values</a:t>
            </a:r>
          </a:p>
          <a:p>
            <a:pPr algn="ctr"/>
            <a:r>
              <a:rPr lang="en-US" dirty="0"/>
              <a:t>Accumulation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ED30EC-8878-7264-828D-242C2BC2EBEF}"/>
              </a:ext>
            </a:extLst>
          </p:cNvPr>
          <p:cNvSpPr/>
          <p:nvPr/>
        </p:nvSpPr>
        <p:spPr>
          <a:xfrm>
            <a:off x="7018482" y="3826764"/>
            <a:ext cx="2097024" cy="63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past 50 Value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7AC1E9-2B60-43E0-9E57-7E12BB8F0C38}"/>
              </a:ext>
            </a:extLst>
          </p:cNvPr>
          <p:cNvSpPr/>
          <p:nvPr/>
        </p:nvSpPr>
        <p:spPr>
          <a:xfrm>
            <a:off x="5128722" y="5821680"/>
            <a:ext cx="2097024" cy="63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Alert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E513198-4EE0-B60E-5671-2385D48BAB1C}"/>
              </a:ext>
            </a:extLst>
          </p:cNvPr>
          <p:cNvSpPr/>
          <p:nvPr/>
        </p:nvSpPr>
        <p:spPr>
          <a:xfrm>
            <a:off x="6591762" y="4827016"/>
            <a:ext cx="2682240" cy="10099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&gt;= THRESH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47A01C-BA61-78BC-4965-4385D33E1F5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158690" y="1632999"/>
            <a:ext cx="609600" cy="3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82FF2-E218-9322-E6E1-FAE5F6C76FE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158690" y="2599944"/>
            <a:ext cx="908304" cy="28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10E29-6B13-5E53-3B60-ED6A6737271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066994" y="3518916"/>
            <a:ext cx="0" cy="3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7D6DEB-8076-C0F5-D8AC-CEF8E6E84C2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932882" y="4460748"/>
            <a:ext cx="134112" cy="36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20450-B3DB-6E31-129C-50448B5C68F7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flipV="1">
            <a:off x="6591762" y="3201924"/>
            <a:ext cx="426720" cy="213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FB4F5D-5F3F-12FE-1036-E6E0C6BAAA19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H="1">
            <a:off x="7225746" y="5331968"/>
            <a:ext cx="2048256" cy="80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E25-40AA-300B-27C9-62E54BE5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Project 1</a:t>
            </a:r>
            <a:br>
              <a:rPr lang="en-US" dirty="0"/>
            </a:br>
            <a:r>
              <a:rPr lang="en-US" dirty="0"/>
              <a:t>(Sign Language to Audio Pipeline)</a:t>
            </a:r>
          </a:p>
        </p:txBody>
      </p:sp>
    </p:spTree>
    <p:extLst>
      <p:ext uri="{BB962C8B-B14F-4D97-AF65-F5344CB8AC3E}">
        <p14:creationId xmlns:p14="http://schemas.microsoft.com/office/powerpoint/2010/main" val="367466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E25-40AA-300B-27C9-62E54BE5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D5EC-393F-FAB5-239A-929A28C4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Mute People use Sign Language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Most Non-Mute people do not understand it properly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causes problem in smooth conversation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EC15A-FF1C-8723-94E8-B4276579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20" y="1930400"/>
            <a:ext cx="1796288" cy="3592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BF19E-9E64-9B61-5857-FA4EABEE5F74}"/>
              </a:ext>
            </a:extLst>
          </p:cNvPr>
          <p:cNvSpPr txBox="1"/>
          <p:nvPr/>
        </p:nvSpPr>
        <p:spPr>
          <a:xfrm>
            <a:off x="6670190" y="5522976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789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E25-40AA-300B-27C9-62E54BE5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D5EC-393F-FAB5-239A-929A28C4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11402" cy="4087811"/>
          </a:xfrm>
        </p:spPr>
        <p:txBody>
          <a:bodyPr>
            <a:normAutofit/>
          </a:bodyPr>
          <a:lstStyle/>
          <a:p>
            <a:r>
              <a:rPr lang="en-US" sz="2100" dirty="0"/>
              <a:t>LSTM based </a:t>
            </a:r>
            <a:r>
              <a:rPr lang="en-US" sz="2100" b="1" dirty="0"/>
              <a:t>Neural Network </a:t>
            </a:r>
            <a:r>
              <a:rPr lang="en-US" sz="2100" dirty="0"/>
              <a:t>model 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b="1" dirty="0"/>
              <a:t>Model</a:t>
            </a:r>
            <a:r>
              <a:rPr lang="en-US" sz="2100" dirty="0"/>
              <a:t> understand Sign Language</a:t>
            </a:r>
          </a:p>
          <a:p>
            <a:endParaRPr lang="en-US" sz="2100" dirty="0"/>
          </a:p>
          <a:p>
            <a:r>
              <a:rPr lang="en-US" sz="2100" b="1" dirty="0"/>
              <a:t>Converts</a:t>
            </a:r>
            <a:r>
              <a:rPr lang="en-US" sz="2100" dirty="0"/>
              <a:t> Sign language to Text</a:t>
            </a:r>
          </a:p>
          <a:p>
            <a:endParaRPr lang="en-US" sz="2100" dirty="0"/>
          </a:p>
          <a:p>
            <a:r>
              <a:rPr lang="en-US" sz="2100" dirty="0"/>
              <a:t>Text To Audio using </a:t>
            </a:r>
            <a:r>
              <a:rPr lang="en-US" sz="2100" b="1" dirty="0"/>
              <a:t>TTS</a:t>
            </a:r>
            <a:r>
              <a:rPr lang="en-US" sz="2100" dirty="0"/>
              <a:t> module</a:t>
            </a:r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9FAA7-C91B-7F09-31E8-26425413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36" y="1982688"/>
            <a:ext cx="3234928" cy="363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5A616-86B2-110B-D818-CDAAD8EB1B77}"/>
              </a:ext>
            </a:extLst>
          </p:cNvPr>
          <p:cNvSpPr txBox="1"/>
          <p:nvPr/>
        </p:nvSpPr>
        <p:spPr>
          <a:xfrm>
            <a:off x="6510530" y="539035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Image source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D263-33FC-5FAB-C107-87A376CC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528"/>
            <a:ext cx="8596668" cy="1320800"/>
          </a:xfrm>
        </p:spPr>
        <p:txBody>
          <a:bodyPr/>
          <a:lstStyle/>
          <a:p>
            <a:r>
              <a:rPr lang="en-US" b="1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E90E-A1A0-AE56-BEFE-5D8E3AC2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893"/>
            <a:ext cx="8596668" cy="4644579"/>
          </a:xfrm>
        </p:spPr>
        <p:txBody>
          <a:bodyPr>
            <a:normAutofit/>
          </a:bodyPr>
          <a:lstStyle/>
          <a:p>
            <a:r>
              <a:rPr lang="en-US" dirty="0"/>
              <a:t>Software Requirements</a:t>
            </a:r>
          </a:p>
          <a:p>
            <a:pPr lvl="1"/>
            <a:r>
              <a:rPr lang="en-US" dirty="0"/>
              <a:t>Python : For Developing Solution</a:t>
            </a:r>
          </a:p>
          <a:p>
            <a:pPr lvl="1"/>
            <a:r>
              <a:rPr lang="en-US" dirty="0"/>
              <a:t>Packages/ Libs:</a:t>
            </a:r>
          </a:p>
          <a:p>
            <a:pPr lvl="2"/>
            <a:r>
              <a:rPr lang="en-US" dirty="0" err="1"/>
              <a:t>Mediapipe</a:t>
            </a:r>
            <a:r>
              <a:rPr lang="en-US" dirty="0"/>
              <a:t> : For Hand-</a:t>
            </a:r>
            <a:r>
              <a:rPr lang="en-US" dirty="0" err="1"/>
              <a:t>Keypoint</a:t>
            </a:r>
            <a:r>
              <a:rPr lang="en-US" dirty="0"/>
              <a:t>/ Landmark detection</a:t>
            </a:r>
          </a:p>
          <a:p>
            <a:pPr lvl="2"/>
            <a:r>
              <a:rPr lang="en-US" dirty="0" err="1"/>
              <a:t>Keras</a:t>
            </a:r>
            <a:r>
              <a:rPr lang="en-US" dirty="0"/>
              <a:t> : For Compiling LSTM based Neural Network</a:t>
            </a:r>
          </a:p>
          <a:p>
            <a:pPr lvl="2"/>
            <a:r>
              <a:rPr lang="en-US" dirty="0"/>
              <a:t>OpenCV : For Image Processing.</a:t>
            </a:r>
          </a:p>
          <a:p>
            <a:pPr lvl="2"/>
            <a:r>
              <a:rPr lang="en-US" dirty="0" err="1"/>
              <a:t>Numpy</a:t>
            </a:r>
            <a:r>
              <a:rPr lang="en-US" dirty="0"/>
              <a:t> : For performing ARRAY operations</a:t>
            </a:r>
          </a:p>
          <a:p>
            <a:r>
              <a:rPr lang="en-US" dirty="0"/>
              <a:t>Hardware Requirements: </a:t>
            </a:r>
          </a:p>
          <a:p>
            <a:pPr lvl="1"/>
            <a:r>
              <a:rPr lang="en-US" dirty="0"/>
              <a:t>CPU: Intel core i3 or greater / Apple silicon chip &gt;=M1</a:t>
            </a:r>
          </a:p>
          <a:p>
            <a:pPr lvl="1"/>
            <a:r>
              <a:rPr lang="en-US" dirty="0"/>
              <a:t>Memory : &gt;= 8GB</a:t>
            </a:r>
          </a:p>
          <a:p>
            <a:pPr lvl="1"/>
            <a:r>
              <a:rPr lang="en-US" dirty="0"/>
              <a:t>Camera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2EDEA-6954-3FEB-F230-510A2E30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18" y="3132015"/>
            <a:ext cx="795299" cy="795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DA462-4EFB-F4A4-01C2-738E28EA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318" y="3529664"/>
            <a:ext cx="1161288" cy="1161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EC6FC7-DA52-C141-548A-668627EE6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827" y="2369622"/>
            <a:ext cx="742614" cy="813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679220-5C9E-5B66-896B-F0388757C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489" y="4079153"/>
            <a:ext cx="795299" cy="795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A16E4-ABBF-75EE-7FA9-105DD9F3B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6139" y="2740198"/>
            <a:ext cx="645274" cy="795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0C68B6-C700-5B2C-1111-944EF5C22E03}"/>
              </a:ext>
            </a:extLst>
          </p:cNvPr>
          <p:cNvSpPr txBox="1"/>
          <p:nvPr/>
        </p:nvSpPr>
        <p:spPr>
          <a:xfrm>
            <a:off x="7608489" y="4885051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source – official website</a:t>
            </a:r>
          </a:p>
        </p:txBody>
      </p:sp>
    </p:spTree>
    <p:extLst>
      <p:ext uri="{BB962C8B-B14F-4D97-AF65-F5344CB8AC3E}">
        <p14:creationId xmlns:p14="http://schemas.microsoft.com/office/powerpoint/2010/main" val="102259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E96D-F98F-68E5-E1F0-DE78BC2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6908C-F750-3412-765E-015CE04645F4}"/>
              </a:ext>
            </a:extLst>
          </p:cNvPr>
          <p:cNvSpPr/>
          <p:nvPr/>
        </p:nvSpPr>
        <p:spPr>
          <a:xfrm>
            <a:off x="755904" y="1719072"/>
            <a:ext cx="148742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B451E9-7238-D391-6563-BC99EFBC048D}"/>
              </a:ext>
            </a:extLst>
          </p:cNvPr>
          <p:cNvSpPr/>
          <p:nvPr/>
        </p:nvSpPr>
        <p:spPr>
          <a:xfrm>
            <a:off x="3084576" y="2054352"/>
            <a:ext cx="2097024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 Landmark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4BC04-E15C-D905-C0FB-D550FE861443}"/>
              </a:ext>
            </a:extLst>
          </p:cNvPr>
          <p:cNvSpPr/>
          <p:nvPr/>
        </p:nvSpPr>
        <p:spPr>
          <a:xfrm>
            <a:off x="6096000" y="1682496"/>
            <a:ext cx="1584960" cy="15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+ Fully Connected 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913DA-3F6C-9560-3E96-07060B2A6219}"/>
              </a:ext>
            </a:extLst>
          </p:cNvPr>
          <p:cNvSpPr/>
          <p:nvPr/>
        </p:nvSpPr>
        <p:spPr>
          <a:xfrm>
            <a:off x="5736336" y="4559808"/>
            <a:ext cx="2304288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 Text Form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17B056-3413-380A-E74E-FADAC9DD1C1D}"/>
              </a:ext>
            </a:extLst>
          </p:cNvPr>
          <p:cNvSpPr/>
          <p:nvPr/>
        </p:nvSpPr>
        <p:spPr>
          <a:xfrm>
            <a:off x="2877312" y="4559808"/>
            <a:ext cx="195072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TTS pipeline</a:t>
            </a:r>
          </a:p>
        </p:txBody>
      </p:sp>
      <p:sp>
        <p:nvSpPr>
          <p:cNvPr id="9" name="Action Button: Sound 8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7E8C0DC7-C3F0-F2A7-4CF2-AB4FB74C4FC2}"/>
              </a:ext>
            </a:extLst>
          </p:cNvPr>
          <p:cNvSpPr/>
          <p:nvPr/>
        </p:nvSpPr>
        <p:spPr>
          <a:xfrm>
            <a:off x="950976" y="4511040"/>
            <a:ext cx="926592" cy="76809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B7882-5858-6A64-5C42-92CAA00D41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43328" y="2481072"/>
            <a:ext cx="84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B6460-9E05-C501-71BA-13AE107D6C3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81600" y="248107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96EAEF-F1CB-B190-B8E4-3D2721DCAB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88480" y="3279648"/>
            <a:ext cx="0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8A19A-374A-E7EB-711A-B5B18BFD716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828032" y="4895088"/>
            <a:ext cx="90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F4E9F3-1737-F162-24E1-501477D3D0BD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1877568" y="4895088"/>
            <a:ext cx="999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6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AB23-80DF-51E6-6BD2-EBD9362F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205B-10BD-A267-870B-552DC124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61994" cy="1679891"/>
          </a:xfrm>
        </p:spPr>
        <p:txBody>
          <a:bodyPr/>
          <a:lstStyle/>
          <a:p>
            <a:r>
              <a:rPr lang="en-US" dirty="0"/>
              <a:t>For implementing various scripts for Sub Task are created</a:t>
            </a:r>
          </a:p>
          <a:p>
            <a:pPr lvl="1"/>
            <a:r>
              <a:rPr lang="en-US" dirty="0"/>
              <a:t>data-</a:t>
            </a:r>
            <a:r>
              <a:rPr lang="en-US" dirty="0" err="1"/>
              <a:t>collection.py</a:t>
            </a:r>
            <a:endParaRPr lang="en-US" dirty="0"/>
          </a:p>
          <a:p>
            <a:pPr lvl="1"/>
            <a:r>
              <a:rPr lang="en-US" dirty="0" err="1"/>
              <a:t>training.py</a:t>
            </a:r>
            <a:endParaRPr lang="en-US" dirty="0"/>
          </a:p>
          <a:p>
            <a:pPr lvl="1"/>
            <a:r>
              <a:rPr lang="en-US" dirty="0" err="1"/>
              <a:t>inference.py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2E73B-305F-37D3-8A94-13512123B799}"/>
              </a:ext>
            </a:extLst>
          </p:cNvPr>
          <p:cNvSpPr/>
          <p:nvPr/>
        </p:nvSpPr>
        <p:spPr>
          <a:xfrm>
            <a:off x="1091862" y="4070669"/>
            <a:ext cx="148742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79DE05-CF0D-2ED9-299E-5B855DC0A533}"/>
              </a:ext>
            </a:extLst>
          </p:cNvPr>
          <p:cNvSpPr/>
          <p:nvPr/>
        </p:nvSpPr>
        <p:spPr>
          <a:xfrm>
            <a:off x="3499104" y="4405949"/>
            <a:ext cx="2097024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52B1C-0CAF-34BE-5F68-8BAD2DF4B70A}"/>
              </a:ext>
            </a:extLst>
          </p:cNvPr>
          <p:cNvSpPr/>
          <p:nvPr/>
        </p:nvSpPr>
        <p:spPr>
          <a:xfrm>
            <a:off x="6595874" y="4034093"/>
            <a:ext cx="1584960" cy="15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A22EC-AAD7-519F-829D-697E15AE32A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79286" y="4832669"/>
            <a:ext cx="91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C6EAC8-55F0-18C6-7B59-2EEECBAC0BE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96128" y="4832669"/>
            <a:ext cx="99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FE3E-F465-FA48-20DE-D97BEA8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6B50-0FC5-4EBF-84A5-1FA23376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Config for data-collection</a:t>
            </a:r>
          </a:p>
          <a:p>
            <a:pPr lvl="1"/>
            <a:r>
              <a:rPr lang="en-US" dirty="0"/>
              <a:t>4 samples for each sign</a:t>
            </a:r>
          </a:p>
          <a:p>
            <a:pPr lvl="1"/>
            <a:r>
              <a:rPr lang="en-US" dirty="0"/>
              <a:t>Each sign have recorded for 1sec timeframe</a:t>
            </a:r>
          </a:p>
          <a:p>
            <a:endParaRPr lang="en-US" dirty="0"/>
          </a:p>
          <a:p>
            <a:r>
              <a:rPr lang="en-US" dirty="0"/>
              <a:t>Format shape: [</a:t>
            </a:r>
            <a:r>
              <a:rPr lang="en-US" dirty="0" err="1"/>
              <a:t>N_samples</a:t>
            </a:r>
            <a:r>
              <a:rPr lang="en-US" dirty="0"/>
              <a:t>, Frames, Features]</a:t>
            </a:r>
          </a:p>
          <a:p>
            <a:pPr lvl="1"/>
            <a:r>
              <a:rPr lang="en-US" dirty="0" err="1"/>
              <a:t>N_samples</a:t>
            </a:r>
            <a:r>
              <a:rPr lang="en-US" dirty="0"/>
              <a:t>: No of samples/ sign samples</a:t>
            </a:r>
          </a:p>
          <a:p>
            <a:pPr lvl="1"/>
            <a:r>
              <a:rPr lang="en-US" dirty="0"/>
              <a:t>Frames: frames/ images for each sign</a:t>
            </a:r>
          </a:p>
          <a:p>
            <a:pPr lvl="1"/>
            <a:r>
              <a:rPr lang="en-US" dirty="0"/>
              <a:t>Features: Feature of each frame = Hand </a:t>
            </a:r>
            <a:r>
              <a:rPr lang="en-US" dirty="0" err="1"/>
              <a:t>Keypoints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stored as NUMPY array.</a:t>
            </a:r>
          </a:p>
          <a:p>
            <a:r>
              <a:rPr lang="en-US" dirty="0"/>
              <a:t>Later Loaded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90630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{2D02DAEF-B7E9-884B-920B-CFC01A73D854}tf10001060_mac</Template>
  <TotalTime>208</TotalTime>
  <Words>677</Words>
  <Application>Microsoft Macintosh PowerPoint</Application>
  <PresentationFormat>Widescreen</PresentationFormat>
  <Paragraphs>167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</vt:lpstr>
      <vt:lpstr>Final Year Project</vt:lpstr>
      <vt:lpstr>Content</vt:lpstr>
      <vt:lpstr>Project 1 (Sign Language to Audio Pipeline)</vt:lpstr>
      <vt:lpstr>Problem Statement</vt:lpstr>
      <vt:lpstr>Solution Overview</vt:lpstr>
      <vt:lpstr>Requirements</vt:lpstr>
      <vt:lpstr>Design</vt:lpstr>
      <vt:lpstr>Implementation</vt:lpstr>
      <vt:lpstr>Data Collection</vt:lpstr>
      <vt:lpstr>Training</vt:lpstr>
      <vt:lpstr>Inference</vt:lpstr>
      <vt:lpstr>Performance</vt:lpstr>
      <vt:lpstr>Project 2 (Smart CCTV)</vt:lpstr>
      <vt:lpstr>Problem Statement</vt:lpstr>
      <vt:lpstr>Solution</vt:lpstr>
      <vt:lpstr>Key Features</vt:lpstr>
      <vt:lpstr>Implementation</vt:lpstr>
      <vt:lpstr>Project 3 (Fall Detection Android App)</vt:lpstr>
      <vt:lpstr>Problem Statement</vt:lpstr>
      <vt:lpstr>Solution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to Audio</dc:title>
  <dc:creator>Pawandeep Singh</dc:creator>
  <cp:lastModifiedBy>Pawandeep Singh</cp:lastModifiedBy>
  <cp:revision>55</cp:revision>
  <dcterms:created xsi:type="dcterms:W3CDTF">2023-12-10T13:19:02Z</dcterms:created>
  <dcterms:modified xsi:type="dcterms:W3CDTF">2024-01-07T16:00:54Z</dcterms:modified>
</cp:coreProperties>
</file>