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6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5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4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6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Hindi Chunking using XLM-RoBERTa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Token Classification 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C39BD-57BF-8C31-91A8-A6C3019942DE}"/>
              </a:ext>
            </a:extLst>
          </p:cNvPr>
          <p:cNvSpPr txBox="1"/>
          <p:nvPr/>
        </p:nvSpPr>
        <p:spPr>
          <a:xfrm>
            <a:off x="6656439" y="5555226"/>
            <a:ext cx="2880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  :   Ayush Sharma</a:t>
            </a:r>
          </a:p>
          <a:p>
            <a:r>
              <a:rPr lang="en-US" sz="1400" dirty="0">
                <a:solidFill>
                  <a:schemeClr val="bg1"/>
                </a:solidFill>
              </a:rPr>
              <a:t>	22075017</a:t>
            </a:r>
          </a:p>
          <a:p>
            <a:r>
              <a:rPr lang="en-US" sz="1400" dirty="0">
                <a:solidFill>
                  <a:schemeClr val="bg1"/>
                </a:solidFill>
              </a:rPr>
              <a:t>	CSE B-Tech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Objective: Develop a chunking model for Hindi using XLM-RoBERTa.</a:t>
            </a:r>
          </a:p>
          <a:p>
            <a:pPr>
              <a:defRPr sz="2000"/>
            </a:pPr>
            <a:r>
              <a:t>Chunking: Grouping tokens into syntactic units (NP, VP, etc.).</a:t>
            </a:r>
          </a:p>
          <a:p>
            <a:pPr>
              <a:defRPr sz="2000"/>
            </a:pPr>
            <a:r>
              <a:t>Dataset: Hindi UD Treebank (HDTB).</a:t>
            </a:r>
          </a:p>
          <a:p>
            <a:pPr>
              <a:defRPr sz="2000"/>
            </a:pPr>
            <a:r>
              <a:t>Categories: NP, VP, ADJP, ADVP, PP, 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2. 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52" y="2066412"/>
            <a:ext cx="7571695" cy="3530600"/>
          </a:xfrm>
        </p:spPr>
        <p:txBody>
          <a:bodyPr>
            <a:noAutofit/>
          </a:bodyPr>
          <a:lstStyle/>
          <a:p>
            <a:endParaRPr sz="1400" dirty="0"/>
          </a:p>
          <a:p>
            <a:pPr>
              <a:defRPr sz="2000"/>
            </a:pPr>
            <a:r>
              <a:rPr sz="1400" dirty="0"/>
              <a:t>Dataset: Hindi UD Treebank (HDTB).</a:t>
            </a:r>
          </a:p>
          <a:p>
            <a:pPr>
              <a:defRPr sz="2000"/>
            </a:pPr>
            <a:r>
              <a:rPr sz="1400" dirty="0"/>
              <a:t>Preprocessing Steps:</a:t>
            </a:r>
          </a:p>
          <a:p>
            <a:pPr>
              <a:defRPr sz="2000"/>
            </a:pPr>
            <a:r>
              <a:rPr sz="1400" dirty="0"/>
              <a:t>1. Trim C</a:t>
            </a:r>
            <a:r>
              <a:rPr lang="en-US" sz="1400" dirty="0"/>
              <a:t>O</a:t>
            </a:r>
            <a:r>
              <a:rPr sz="1400" dirty="0"/>
              <a:t>NLL-U files to retain key columns.</a:t>
            </a:r>
          </a:p>
          <a:p>
            <a:pPr>
              <a:defRPr sz="2000"/>
            </a:pPr>
            <a:r>
              <a:rPr sz="1400" dirty="0"/>
              <a:t>2. Extract tokens, UPOS, and dependency relations.</a:t>
            </a:r>
          </a:p>
          <a:p>
            <a:pPr>
              <a:defRPr sz="2000"/>
            </a:pPr>
            <a:r>
              <a:rPr sz="1400" dirty="0"/>
              <a:t>3. Generate BIO chunk labels.</a:t>
            </a:r>
          </a:p>
          <a:p>
            <a:pPr>
              <a:defRPr sz="2000"/>
            </a:pPr>
            <a:r>
              <a:rPr sz="1400" dirty="0"/>
              <a:t>Chunk Categories:</a:t>
            </a:r>
          </a:p>
          <a:p>
            <a:pPr lvl="1">
              <a:buFont typeface="Wingdings" panose="05000000000000000000" pitchFamily="2" charset="2"/>
              <a:buChar char="q"/>
              <a:defRPr sz="2000"/>
            </a:pPr>
            <a:r>
              <a:rPr lang="en-IN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['CCP', 'NEGP', 'JJP', 'BLK', 'VGNF', 'FRAGP', 'NP', 'VGNN', 'VGF', 'RBP']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E5B-156F-3BC5-C6B5-F5E9CCF1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Dataset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726084-4C85-0CD8-3CC5-1F493ABF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742" y="2253225"/>
            <a:ext cx="5982127" cy="4401682"/>
          </a:xfrm>
        </p:spPr>
      </p:pic>
    </p:spTree>
    <p:extLst>
      <p:ext uri="{BB962C8B-B14F-4D97-AF65-F5344CB8AC3E}">
        <p14:creationId xmlns:p14="http://schemas.microsoft.com/office/powerpoint/2010/main" val="394465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AFC9B-3B3E-6BB2-43B9-D15961C0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D880-55B8-6B31-7953-89B40A5178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0271" y="630443"/>
            <a:ext cx="8160774" cy="709613"/>
          </a:xfrm>
        </p:spPr>
        <p:txBody>
          <a:bodyPr/>
          <a:lstStyle/>
          <a:p>
            <a:r>
              <a:rPr lang="en-US" dirty="0"/>
              <a:t>2.2 UPOS TAGS AND BIO CHUNK LABELS</a:t>
            </a: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C8681C2-F357-94DC-5348-0E7AFEBA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06373"/>
              </p:ext>
            </p:extLst>
          </p:nvPr>
        </p:nvGraphicFramePr>
        <p:xfrm>
          <a:off x="4571999" y="1340056"/>
          <a:ext cx="4001730" cy="5508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0865">
                  <a:extLst>
                    <a:ext uri="{9D8B030D-6E8A-4147-A177-3AD203B41FA5}">
                      <a16:colId xmlns:a16="http://schemas.microsoft.com/office/drawing/2014/main" val="4236331973"/>
                    </a:ext>
                  </a:extLst>
                </a:gridCol>
                <a:gridCol w="2000865">
                  <a:extLst>
                    <a:ext uri="{9D8B030D-6E8A-4147-A177-3AD203B41FA5}">
                      <a16:colId xmlns:a16="http://schemas.microsoft.com/office/drawing/2014/main" val="1432281109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r>
                        <a:rPr lang="en-IN" sz="1000" b="1"/>
                        <a:t>ID</a:t>
                      </a:r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BIO Chunk Label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47925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14616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B-CCP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62200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I-CCP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0759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B-NEGP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800157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I-NEGP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5573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B-JJP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469019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I-JJP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10658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B-BLK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23575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I-BLK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82203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B-VGNF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664477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I-VGNF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848701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B-FRAGP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317919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I-FRAGP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4027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B-NP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891688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I-NP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67520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B-VGNN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650225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I-VGNN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938763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B-VGF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732119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I-VGF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6366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B-RBP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837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r>
                        <a:rPr lang="en-IN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I-RBP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7943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632B8F-77B0-B137-82BA-31484BEDF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050323"/>
              </p:ext>
            </p:extLst>
          </p:nvPr>
        </p:nvGraphicFramePr>
        <p:xfrm>
          <a:off x="570271" y="1340056"/>
          <a:ext cx="3864078" cy="5508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32039">
                  <a:extLst>
                    <a:ext uri="{9D8B030D-6E8A-4147-A177-3AD203B41FA5}">
                      <a16:colId xmlns:a16="http://schemas.microsoft.com/office/drawing/2014/main" val="369716579"/>
                    </a:ext>
                  </a:extLst>
                </a:gridCol>
                <a:gridCol w="1932039">
                  <a:extLst>
                    <a:ext uri="{9D8B030D-6E8A-4147-A177-3AD203B41FA5}">
                      <a16:colId xmlns:a16="http://schemas.microsoft.com/office/drawing/2014/main" val="355742714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IN" sz="1000" b="1"/>
                        <a:t>ID</a:t>
                      </a:r>
                      <a:endParaRPr lang="en-IN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UPOS Label</a:t>
                      </a:r>
                      <a:endParaRPr lang="en-IN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40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PROPN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1586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2455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ADJ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104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PUNCT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3443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6677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2235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SCONJ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086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06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CCONJ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8832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DET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3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ADV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17178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0147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VERB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7553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36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INTJ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9445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1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PRON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63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0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3. Model and 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Model: XLM-R</a:t>
            </a:r>
            <a:r>
              <a:rPr lang="en-US" dirty="0"/>
              <a:t>O</a:t>
            </a:r>
            <a:r>
              <a:rPr dirty="0"/>
              <a:t>BERT</a:t>
            </a:r>
            <a:r>
              <a:rPr lang="en-US" dirty="0"/>
              <a:t>A</a:t>
            </a:r>
            <a:r>
              <a:rPr dirty="0"/>
              <a:t> fine-tuned for token classification.</a:t>
            </a:r>
          </a:p>
          <a:p>
            <a:pPr>
              <a:defRPr sz="2000"/>
            </a:pPr>
            <a:r>
              <a:rPr dirty="0"/>
              <a:t>Training Configuration:</a:t>
            </a:r>
          </a:p>
          <a:p>
            <a:pPr>
              <a:defRPr sz="2000"/>
            </a:pPr>
            <a:r>
              <a:rPr dirty="0"/>
              <a:t>- Batch Size: 2, Learning Rate: 3e-5, Epochs: 5.</a:t>
            </a:r>
          </a:p>
          <a:p>
            <a:pPr>
              <a:defRPr sz="2000"/>
            </a:pPr>
            <a:r>
              <a:rPr dirty="0"/>
              <a:t>Tokenization: </a:t>
            </a:r>
            <a:r>
              <a:rPr dirty="0" err="1"/>
              <a:t>Subword</a:t>
            </a:r>
            <a:r>
              <a:rPr dirty="0"/>
              <a:t> alignment for BIO labels.</a:t>
            </a:r>
          </a:p>
          <a:p>
            <a:pPr>
              <a:defRPr sz="2000"/>
            </a:pPr>
            <a:r>
              <a:rPr dirty="0"/>
              <a:t>Evaluation Metrics: Precision, Recall, F1-score.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Results and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59590"/>
              </p:ext>
            </p:extLst>
          </p:nvPr>
        </p:nvGraphicFramePr>
        <p:xfrm>
          <a:off x="513735" y="2103910"/>
          <a:ext cx="8116530" cy="2122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609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dirty="0"/>
                        <a:t>Validation Set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Test Set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0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93.6658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94.1240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0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93.6585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94.1078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0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93.5081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93.9689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2" descr="How To Calculate Recall And Precision From Confusion Matrix In R - Eric ...">
            <a:extLst>
              <a:ext uri="{FF2B5EF4-FFF2-40B4-BE49-F238E27FC236}">
                <a16:creationId xmlns:a16="http://schemas.microsoft.com/office/drawing/2014/main" id="{955B6A45-C2CC-930C-806F-DF408FB6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5" y="4319666"/>
            <a:ext cx="8116529" cy="2356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Ambiguity in short sentences with limited POS context.</a:t>
            </a:r>
          </a:p>
          <a:p>
            <a:pPr>
              <a:defRPr sz="2000"/>
            </a:pPr>
            <a:r>
              <a:t>Subword tokenization misalignment for compound words.</a:t>
            </a:r>
          </a:p>
          <a:p>
            <a:pPr>
              <a:defRPr sz="2000"/>
            </a:pPr>
            <a:r>
              <a:t>Slightly lower performance for smaller chunk categories.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5. 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Conclusion: XLM-R</a:t>
            </a:r>
            <a:r>
              <a:rPr lang="en-US" dirty="0"/>
              <a:t>O</a:t>
            </a:r>
            <a:r>
              <a:rPr dirty="0"/>
              <a:t>BERT</a:t>
            </a:r>
            <a:r>
              <a:rPr lang="en-US" dirty="0"/>
              <a:t>A</a:t>
            </a:r>
            <a:r>
              <a:rPr dirty="0"/>
              <a:t> excels in chunking for Hindi.</a:t>
            </a:r>
          </a:p>
          <a:p>
            <a:pPr>
              <a:defRPr sz="2000"/>
            </a:pPr>
            <a:r>
              <a:rPr dirty="0"/>
              <a:t>Future Work:</a:t>
            </a:r>
          </a:p>
          <a:p>
            <a:pPr lvl="1">
              <a:buFont typeface="Wingdings" panose="05000000000000000000" pitchFamily="2" charset="2"/>
              <a:buChar char="Ø"/>
              <a:defRPr sz="2000"/>
            </a:pPr>
            <a:r>
              <a:rPr dirty="0"/>
              <a:t> Improve </a:t>
            </a:r>
            <a:r>
              <a:rPr dirty="0" err="1"/>
              <a:t>subword</a:t>
            </a:r>
            <a:r>
              <a:rPr dirty="0"/>
              <a:t> alignment.</a:t>
            </a:r>
          </a:p>
          <a:p>
            <a:pPr lvl="1">
              <a:buFont typeface="Wingdings" panose="05000000000000000000" pitchFamily="2" charset="2"/>
              <a:buChar char="Ø"/>
              <a:defRPr sz="2000"/>
            </a:pPr>
            <a:r>
              <a:rPr dirty="0"/>
              <a:t> Explore data augmentation methods.</a:t>
            </a:r>
          </a:p>
          <a:p>
            <a:pPr lvl="1">
              <a:buFont typeface="Wingdings" panose="05000000000000000000" pitchFamily="2" charset="2"/>
              <a:buChar char="Ø"/>
              <a:defRPr sz="2000"/>
            </a:pPr>
            <a:r>
              <a:rPr dirty="0"/>
              <a:t> Extend model to other low-resource languages.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366</Words>
  <Application>Microsoft Office PowerPoint</Application>
  <PresentationFormat>On-screen Show (4:3)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Wingdings</vt:lpstr>
      <vt:lpstr>Wingdings 3</vt:lpstr>
      <vt:lpstr>Ion Boardroom</vt:lpstr>
      <vt:lpstr>Hindi Chunking using XLM-RoBERTa</vt:lpstr>
      <vt:lpstr>1. Introduction</vt:lpstr>
      <vt:lpstr>2. Dataset and Preprocessing</vt:lpstr>
      <vt:lpstr>2.1 Dataset</vt:lpstr>
      <vt:lpstr>2.2 UPOS TAGS AND BIO CHUNK LABELS</vt:lpstr>
      <vt:lpstr>3. Model and Experimental Setup</vt:lpstr>
      <vt:lpstr>4. Results and Analysis</vt:lpstr>
      <vt:lpstr>Error Analysis</vt:lpstr>
      <vt:lpstr>5. 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ayush sharma</cp:lastModifiedBy>
  <cp:revision>7</cp:revision>
  <dcterms:created xsi:type="dcterms:W3CDTF">2013-01-27T09:14:16Z</dcterms:created>
  <dcterms:modified xsi:type="dcterms:W3CDTF">2024-11-29T04:10:11Z</dcterms:modified>
  <cp:category/>
</cp:coreProperties>
</file>