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ush Sharma" initials="AS" lastIdx="1" clrIdx="0">
    <p:extLst>
      <p:ext uri="{19B8F6BF-5375-455C-9EA6-DF929625EA0E}">
        <p15:presenceInfo xmlns:p15="http://schemas.microsoft.com/office/powerpoint/2012/main" userId="4975774a6e0db17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BD18B-5532-4A0D-9C94-F0433E4FE7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216860-171A-4C9A-BDAD-97EFE3A1F9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157C66-9FA4-4AC3-8454-95D16D1AD97C}"/>
              </a:ext>
            </a:extLst>
          </p:cNvPr>
          <p:cNvSpPr>
            <a:spLocks noGrp="1"/>
          </p:cNvSpPr>
          <p:nvPr>
            <p:ph type="dt" sz="half" idx="10"/>
          </p:nvPr>
        </p:nvSpPr>
        <p:spPr/>
        <p:txBody>
          <a:bodyPr/>
          <a:lstStyle/>
          <a:p>
            <a:fld id="{2B834AF0-50AE-490A-9C18-A263A95D8105}" type="datetimeFigureOut">
              <a:rPr lang="en-IN" smtClean="0"/>
              <a:t>29-05-2023</a:t>
            </a:fld>
            <a:endParaRPr lang="en-IN"/>
          </a:p>
        </p:txBody>
      </p:sp>
      <p:sp>
        <p:nvSpPr>
          <p:cNvPr id="5" name="Footer Placeholder 4">
            <a:extLst>
              <a:ext uri="{FF2B5EF4-FFF2-40B4-BE49-F238E27FC236}">
                <a16:creationId xmlns:a16="http://schemas.microsoft.com/office/drawing/2014/main" id="{CC395459-CD35-482C-94D3-1A520E55E1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CF3A2F-A707-40F9-B148-26C88AD7069C}"/>
              </a:ext>
            </a:extLst>
          </p:cNvPr>
          <p:cNvSpPr>
            <a:spLocks noGrp="1"/>
          </p:cNvSpPr>
          <p:nvPr>
            <p:ph type="sldNum" sz="quarter" idx="12"/>
          </p:nvPr>
        </p:nvSpPr>
        <p:spPr/>
        <p:txBody>
          <a:bodyPr/>
          <a:lstStyle/>
          <a:p>
            <a:fld id="{30E90299-2C10-451E-841D-EDB264A2F8BD}" type="slidenum">
              <a:rPr lang="en-IN" smtClean="0"/>
              <a:t>‹#›</a:t>
            </a:fld>
            <a:endParaRPr lang="en-IN"/>
          </a:p>
        </p:txBody>
      </p:sp>
    </p:spTree>
    <p:extLst>
      <p:ext uri="{BB962C8B-B14F-4D97-AF65-F5344CB8AC3E}">
        <p14:creationId xmlns:p14="http://schemas.microsoft.com/office/powerpoint/2010/main" val="1144578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F2E5D-ADA0-4348-8CF7-0AFCDE2029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8C19C-18AB-4281-90B7-C55AD9FFBB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981C79-25B5-4EE0-9150-3353FDEDB18F}"/>
              </a:ext>
            </a:extLst>
          </p:cNvPr>
          <p:cNvSpPr>
            <a:spLocks noGrp="1"/>
          </p:cNvSpPr>
          <p:nvPr>
            <p:ph type="dt" sz="half" idx="10"/>
          </p:nvPr>
        </p:nvSpPr>
        <p:spPr/>
        <p:txBody>
          <a:bodyPr/>
          <a:lstStyle/>
          <a:p>
            <a:fld id="{2B834AF0-50AE-490A-9C18-A263A95D8105}" type="datetimeFigureOut">
              <a:rPr lang="en-IN" smtClean="0"/>
              <a:t>29-05-2023</a:t>
            </a:fld>
            <a:endParaRPr lang="en-IN"/>
          </a:p>
        </p:txBody>
      </p:sp>
      <p:sp>
        <p:nvSpPr>
          <p:cNvPr id="5" name="Footer Placeholder 4">
            <a:extLst>
              <a:ext uri="{FF2B5EF4-FFF2-40B4-BE49-F238E27FC236}">
                <a16:creationId xmlns:a16="http://schemas.microsoft.com/office/drawing/2014/main" id="{0C9323D9-7723-4727-B3A9-22DA7542C2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C128E8-FCF8-4219-8C2E-03455F3E54F9}"/>
              </a:ext>
            </a:extLst>
          </p:cNvPr>
          <p:cNvSpPr>
            <a:spLocks noGrp="1"/>
          </p:cNvSpPr>
          <p:nvPr>
            <p:ph type="sldNum" sz="quarter" idx="12"/>
          </p:nvPr>
        </p:nvSpPr>
        <p:spPr/>
        <p:txBody>
          <a:bodyPr/>
          <a:lstStyle/>
          <a:p>
            <a:fld id="{30E90299-2C10-451E-841D-EDB264A2F8BD}" type="slidenum">
              <a:rPr lang="en-IN" smtClean="0"/>
              <a:t>‹#›</a:t>
            </a:fld>
            <a:endParaRPr lang="en-IN"/>
          </a:p>
        </p:txBody>
      </p:sp>
    </p:spTree>
    <p:extLst>
      <p:ext uri="{BB962C8B-B14F-4D97-AF65-F5344CB8AC3E}">
        <p14:creationId xmlns:p14="http://schemas.microsoft.com/office/powerpoint/2010/main" val="3098898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99657C-A2D0-46A6-A57B-5A93AF6E2F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AA779A-9416-4BE9-9791-798932DE86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B55E7-E4EA-4B18-B9C5-BA0E14C8796B}"/>
              </a:ext>
            </a:extLst>
          </p:cNvPr>
          <p:cNvSpPr>
            <a:spLocks noGrp="1"/>
          </p:cNvSpPr>
          <p:nvPr>
            <p:ph type="dt" sz="half" idx="10"/>
          </p:nvPr>
        </p:nvSpPr>
        <p:spPr/>
        <p:txBody>
          <a:bodyPr/>
          <a:lstStyle/>
          <a:p>
            <a:fld id="{2B834AF0-50AE-490A-9C18-A263A95D8105}" type="datetimeFigureOut">
              <a:rPr lang="en-IN" smtClean="0"/>
              <a:t>29-05-2023</a:t>
            </a:fld>
            <a:endParaRPr lang="en-IN"/>
          </a:p>
        </p:txBody>
      </p:sp>
      <p:sp>
        <p:nvSpPr>
          <p:cNvPr id="5" name="Footer Placeholder 4">
            <a:extLst>
              <a:ext uri="{FF2B5EF4-FFF2-40B4-BE49-F238E27FC236}">
                <a16:creationId xmlns:a16="http://schemas.microsoft.com/office/drawing/2014/main" id="{C0D16127-A2C7-42B3-90E0-F503E75905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C36F55-A51C-40CC-8592-3E02D67B1D7E}"/>
              </a:ext>
            </a:extLst>
          </p:cNvPr>
          <p:cNvSpPr>
            <a:spLocks noGrp="1"/>
          </p:cNvSpPr>
          <p:nvPr>
            <p:ph type="sldNum" sz="quarter" idx="12"/>
          </p:nvPr>
        </p:nvSpPr>
        <p:spPr/>
        <p:txBody>
          <a:bodyPr/>
          <a:lstStyle/>
          <a:p>
            <a:fld id="{30E90299-2C10-451E-841D-EDB264A2F8BD}" type="slidenum">
              <a:rPr lang="en-IN" smtClean="0"/>
              <a:t>‹#›</a:t>
            </a:fld>
            <a:endParaRPr lang="en-IN"/>
          </a:p>
        </p:txBody>
      </p:sp>
    </p:spTree>
    <p:extLst>
      <p:ext uri="{BB962C8B-B14F-4D97-AF65-F5344CB8AC3E}">
        <p14:creationId xmlns:p14="http://schemas.microsoft.com/office/powerpoint/2010/main" val="4000346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870A-CD24-4635-AE16-F1FAAC25C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F471BB-B74B-4AE9-B198-462D5D082A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ECDE5E-7637-4EF9-84CD-11E0875983FD}"/>
              </a:ext>
            </a:extLst>
          </p:cNvPr>
          <p:cNvSpPr>
            <a:spLocks noGrp="1"/>
          </p:cNvSpPr>
          <p:nvPr>
            <p:ph type="dt" sz="half" idx="10"/>
          </p:nvPr>
        </p:nvSpPr>
        <p:spPr/>
        <p:txBody>
          <a:bodyPr/>
          <a:lstStyle/>
          <a:p>
            <a:fld id="{2B834AF0-50AE-490A-9C18-A263A95D8105}" type="datetimeFigureOut">
              <a:rPr lang="en-IN" smtClean="0"/>
              <a:t>29-05-2023</a:t>
            </a:fld>
            <a:endParaRPr lang="en-IN"/>
          </a:p>
        </p:txBody>
      </p:sp>
      <p:sp>
        <p:nvSpPr>
          <p:cNvPr id="5" name="Footer Placeholder 4">
            <a:extLst>
              <a:ext uri="{FF2B5EF4-FFF2-40B4-BE49-F238E27FC236}">
                <a16:creationId xmlns:a16="http://schemas.microsoft.com/office/drawing/2014/main" id="{7BA3B44F-BD32-44E4-A5BD-0C17AAFF19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7764C2-563A-4260-9104-DCBF569A2025}"/>
              </a:ext>
            </a:extLst>
          </p:cNvPr>
          <p:cNvSpPr>
            <a:spLocks noGrp="1"/>
          </p:cNvSpPr>
          <p:nvPr>
            <p:ph type="sldNum" sz="quarter" idx="12"/>
          </p:nvPr>
        </p:nvSpPr>
        <p:spPr/>
        <p:txBody>
          <a:bodyPr/>
          <a:lstStyle/>
          <a:p>
            <a:fld id="{30E90299-2C10-451E-841D-EDB264A2F8BD}" type="slidenum">
              <a:rPr lang="en-IN" smtClean="0"/>
              <a:t>‹#›</a:t>
            </a:fld>
            <a:endParaRPr lang="en-IN"/>
          </a:p>
        </p:txBody>
      </p:sp>
    </p:spTree>
    <p:extLst>
      <p:ext uri="{BB962C8B-B14F-4D97-AF65-F5344CB8AC3E}">
        <p14:creationId xmlns:p14="http://schemas.microsoft.com/office/powerpoint/2010/main" val="62438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90BF-FB05-448E-941C-7ED80F8A17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0746A6-B8D6-49DD-81A5-B45636062A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370DAE-82C3-4D62-B6C4-6C10480B9BA0}"/>
              </a:ext>
            </a:extLst>
          </p:cNvPr>
          <p:cNvSpPr>
            <a:spLocks noGrp="1"/>
          </p:cNvSpPr>
          <p:nvPr>
            <p:ph type="dt" sz="half" idx="10"/>
          </p:nvPr>
        </p:nvSpPr>
        <p:spPr/>
        <p:txBody>
          <a:bodyPr/>
          <a:lstStyle/>
          <a:p>
            <a:fld id="{2B834AF0-50AE-490A-9C18-A263A95D8105}" type="datetimeFigureOut">
              <a:rPr lang="en-IN" smtClean="0"/>
              <a:t>29-05-2023</a:t>
            </a:fld>
            <a:endParaRPr lang="en-IN"/>
          </a:p>
        </p:txBody>
      </p:sp>
      <p:sp>
        <p:nvSpPr>
          <p:cNvPr id="5" name="Footer Placeholder 4">
            <a:extLst>
              <a:ext uri="{FF2B5EF4-FFF2-40B4-BE49-F238E27FC236}">
                <a16:creationId xmlns:a16="http://schemas.microsoft.com/office/drawing/2014/main" id="{75B58743-648D-40A3-A49E-7D20844189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3AA895-03DE-49E1-ACE9-659D7F8FCCDC}"/>
              </a:ext>
            </a:extLst>
          </p:cNvPr>
          <p:cNvSpPr>
            <a:spLocks noGrp="1"/>
          </p:cNvSpPr>
          <p:nvPr>
            <p:ph type="sldNum" sz="quarter" idx="12"/>
          </p:nvPr>
        </p:nvSpPr>
        <p:spPr/>
        <p:txBody>
          <a:bodyPr/>
          <a:lstStyle/>
          <a:p>
            <a:fld id="{30E90299-2C10-451E-841D-EDB264A2F8BD}" type="slidenum">
              <a:rPr lang="en-IN" smtClean="0"/>
              <a:t>‹#›</a:t>
            </a:fld>
            <a:endParaRPr lang="en-IN"/>
          </a:p>
        </p:txBody>
      </p:sp>
    </p:spTree>
    <p:extLst>
      <p:ext uri="{BB962C8B-B14F-4D97-AF65-F5344CB8AC3E}">
        <p14:creationId xmlns:p14="http://schemas.microsoft.com/office/powerpoint/2010/main" val="174689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D3E7C-8098-4069-8FD5-CDE8901DBD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4B8341-BB51-4771-A433-0E50301390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876133-AEDF-49C8-AD8F-5299616FE2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821AED-08F7-4E75-ADE8-762568DBD865}"/>
              </a:ext>
            </a:extLst>
          </p:cNvPr>
          <p:cNvSpPr>
            <a:spLocks noGrp="1"/>
          </p:cNvSpPr>
          <p:nvPr>
            <p:ph type="dt" sz="half" idx="10"/>
          </p:nvPr>
        </p:nvSpPr>
        <p:spPr/>
        <p:txBody>
          <a:bodyPr/>
          <a:lstStyle/>
          <a:p>
            <a:fld id="{2B834AF0-50AE-490A-9C18-A263A95D8105}" type="datetimeFigureOut">
              <a:rPr lang="en-IN" smtClean="0"/>
              <a:t>29-05-2023</a:t>
            </a:fld>
            <a:endParaRPr lang="en-IN"/>
          </a:p>
        </p:txBody>
      </p:sp>
      <p:sp>
        <p:nvSpPr>
          <p:cNvPr id="6" name="Footer Placeholder 5">
            <a:extLst>
              <a:ext uri="{FF2B5EF4-FFF2-40B4-BE49-F238E27FC236}">
                <a16:creationId xmlns:a16="http://schemas.microsoft.com/office/drawing/2014/main" id="{76520510-6006-4113-86DE-6330CB7D26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F123FB-F023-44E1-A8E7-29B09A35DE96}"/>
              </a:ext>
            </a:extLst>
          </p:cNvPr>
          <p:cNvSpPr>
            <a:spLocks noGrp="1"/>
          </p:cNvSpPr>
          <p:nvPr>
            <p:ph type="sldNum" sz="quarter" idx="12"/>
          </p:nvPr>
        </p:nvSpPr>
        <p:spPr/>
        <p:txBody>
          <a:bodyPr/>
          <a:lstStyle/>
          <a:p>
            <a:fld id="{30E90299-2C10-451E-841D-EDB264A2F8BD}" type="slidenum">
              <a:rPr lang="en-IN" smtClean="0"/>
              <a:t>‹#›</a:t>
            </a:fld>
            <a:endParaRPr lang="en-IN"/>
          </a:p>
        </p:txBody>
      </p:sp>
    </p:spTree>
    <p:extLst>
      <p:ext uri="{BB962C8B-B14F-4D97-AF65-F5344CB8AC3E}">
        <p14:creationId xmlns:p14="http://schemas.microsoft.com/office/powerpoint/2010/main" val="150271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A2BB0-2669-4AA5-9A7C-FF612BF88C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91569C-3074-4D0A-804A-F03260712E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E76E3E-F099-4E07-955D-28DCCEB472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DFAD28-3C31-4A84-AE13-7C40660638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0B5BF4-E691-479F-B811-1B59129385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047018-B944-4661-979A-64D70B8AFA60}"/>
              </a:ext>
            </a:extLst>
          </p:cNvPr>
          <p:cNvSpPr>
            <a:spLocks noGrp="1"/>
          </p:cNvSpPr>
          <p:nvPr>
            <p:ph type="dt" sz="half" idx="10"/>
          </p:nvPr>
        </p:nvSpPr>
        <p:spPr/>
        <p:txBody>
          <a:bodyPr/>
          <a:lstStyle/>
          <a:p>
            <a:fld id="{2B834AF0-50AE-490A-9C18-A263A95D8105}" type="datetimeFigureOut">
              <a:rPr lang="en-IN" smtClean="0"/>
              <a:t>29-05-2023</a:t>
            </a:fld>
            <a:endParaRPr lang="en-IN"/>
          </a:p>
        </p:txBody>
      </p:sp>
      <p:sp>
        <p:nvSpPr>
          <p:cNvPr id="8" name="Footer Placeholder 7">
            <a:extLst>
              <a:ext uri="{FF2B5EF4-FFF2-40B4-BE49-F238E27FC236}">
                <a16:creationId xmlns:a16="http://schemas.microsoft.com/office/drawing/2014/main" id="{0E8A76C6-A293-4D4E-8F39-E4054F47E7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DF0C5B-E311-441C-ADE9-1D9BE41CBEBD}"/>
              </a:ext>
            </a:extLst>
          </p:cNvPr>
          <p:cNvSpPr>
            <a:spLocks noGrp="1"/>
          </p:cNvSpPr>
          <p:nvPr>
            <p:ph type="sldNum" sz="quarter" idx="12"/>
          </p:nvPr>
        </p:nvSpPr>
        <p:spPr/>
        <p:txBody>
          <a:bodyPr/>
          <a:lstStyle/>
          <a:p>
            <a:fld id="{30E90299-2C10-451E-841D-EDB264A2F8BD}" type="slidenum">
              <a:rPr lang="en-IN" smtClean="0"/>
              <a:t>‹#›</a:t>
            </a:fld>
            <a:endParaRPr lang="en-IN"/>
          </a:p>
        </p:txBody>
      </p:sp>
    </p:spTree>
    <p:extLst>
      <p:ext uri="{BB962C8B-B14F-4D97-AF65-F5344CB8AC3E}">
        <p14:creationId xmlns:p14="http://schemas.microsoft.com/office/powerpoint/2010/main" val="1178021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A681-1A30-4D76-A851-10DB9DAFF6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BD622C-C57A-49B6-B155-B4DC5FBE5638}"/>
              </a:ext>
            </a:extLst>
          </p:cNvPr>
          <p:cNvSpPr>
            <a:spLocks noGrp="1"/>
          </p:cNvSpPr>
          <p:nvPr>
            <p:ph type="dt" sz="half" idx="10"/>
          </p:nvPr>
        </p:nvSpPr>
        <p:spPr/>
        <p:txBody>
          <a:bodyPr/>
          <a:lstStyle/>
          <a:p>
            <a:fld id="{2B834AF0-50AE-490A-9C18-A263A95D8105}" type="datetimeFigureOut">
              <a:rPr lang="en-IN" smtClean="0"/>
              <a:t>29-05-2023</a:t>
            </a:fld>
            <a:endParaRPr lang="en-IN"/>
          </a:p>
        </p:txBody>
      </p:sp>
      <p:sp>
        <p:nvSpPr>
          <p:cNvPr id="4" name="Footer Placeholder 3">
            <a:extLst>
              <a:ext uri="{FF2B5EF4-FFF2-40B4-BE49-F238E27FC236}">
                <a16:creationId xmlns:a16="http://schemas.microsoft.com/office/drawing/2014/main" id="{C4D3C97E-C303-4330-87CF-39F9D09A51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8A09ED-FD38-4E07-AC19-A828BAB9F2C5}"/>
              </a:ext>
            </a:extLst>
          </p:cNvPr>
          <p:cNvSpPr>
            <a:spLocks noGrp="1"/>
          </p:cNvSpPr>
          <p:nvPr>
            <p:ph type="sldNum" sz="quarter" idx="12"/>
          </p:nvPr>
        </p:nvSpPr>
        <p:spPr/>
        <p:txBody>
          <a:bodyPr/>
          <a:lstStyle/>
          <a:p>
            <a:fld id="{30E90299-2C10-451E-841D-EDB264A2F8BD}" type="slidenum">
              <a:rPr lang="en-IN" smtClean="0"/>
              <a:t>‹#›</a:t>
            </a:fld>
            <a:endParaRPr lang="en-IN"/>
          </a:p>
        </p:txBody>
      </p:sp>
    </p:spTree>
    <p:extLst>
      <p:ext uri="{BB962C8B-B14F-4D97-AF65-F5344CB8AC3E}">
        <p14:creationId xmlns:p14="http://schemas.microsoft.com/office/powerpoint/2010/main" val="954204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93DCA0-01BB-4489-A4D9-57ACD92D5D3C}"/>
              </a:ext>
            </a:extLst>
          </p:cNvPr>
          <p:cNvSpPr>
            <a:spLocks noGrp="1"/>
          </p:cNvSpPr>
          <p:nvPr>
            <p:ph type="dt" sz="half" idx="10"/>
          </p:nvPr>
        </p:nvSpPr>
        <p:spPr/>
        <p:txBody>
          <a:bodyPr/>
          <a:lstStyle/>
          <a:p>
            <a:fld id="{2B834AF0-50AE-490A-9C18-A263A95D8105}" type="datetimeFigureOut">
              <a:rPr lang="en-IN" smtClean="0"/>
              <a:t>29-05-2023</a:t>
            </a:fld>
            <a:endParaRPr lang="en-IN"/>
          </a:p>
        </p:txBody>
      </p:sp>
      <p:sp>
        <p:nvSpPr>
          <p:cNvPr id="3" name="Footer Placeholder 2">
            <a:extLst>
              <a:ext uri="{FF2B5EF4-FFF2-40B4-BE49-F238E27FC236}">
                <a16:creationId xmlns:a16="http://schemas.microsoft.com/office/drawing/2014/main" id="{F94D8C6B-F1E0-4C0B-9BC2-55E588F0E2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D8E9FC-001C-4085-B7C1-2B05C7FC3CB3}"/>
              </a:ext>
            </a:extLst>
          </p:cNvPr>
          <p:cNvSpPr>
            <a:spLocks noGrp="1"/>
          </p:cNvSpPr>
          <p:nvPr>
            <p:ph type="sldNum" sz="quarter" idx="12"/>
          </p:nvPr>
        </p:nvSpPr>
        <p:spPr/>
        <p:txBody>
          <a:bodyPr/>
          <a:lstStyle/>
          <a:p>
            <a:fld id="{30E90299-2C10-451E-841D-EDB264A2F8BD}" type="slidenum">
              <a:rPr lang="en-IN" smtClean="0"/>
              <a:t>‹#›</a:t>
            </a:fld>
            <a:endParaRPr lang="en-IN"/>
          </a:p>
        </p:txBody>
      </p:sp>
    </p:spTree>
    <p:extLst>
      <p:ext uri="{BB962C8B-B14F-4D97-AF65-F5344CB8AC3E}">
        <p14:creationId xmlns:p14="http://schemas.microsoft.com/office/powerpoint/2010/main" val="3072078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35CB-03C7-4995-89C0-FC99EFA9AA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4BAA9E-7FB6-4A80-A239-B13CE09489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BFADD4-D8A7-4A9D-B6DE-7F6BD81EE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5C7B49-B407-4D67-89C4-EFEC7DE63FCC}"/>
              </a:ext>
            </a:extLst>
          </p:cNvPr>
          <p:cNvSpPr>
            <a:spLocks noGrp="1"/>
          </p:cNvSpPr>
          <p:nvPr>
            <p:ph type="dt" sz="half" idx="10"/>
          </p:nvPr>
        </p:nvSpPr>
        <p:spPr/>
        <p:txBody>
          <a:bodyPr/>
          <a:lstStyle/>
          <a:p>
            <a:fld id="{2B834AF0-50AE-490A-9C18-A263A95D8105}" type="datetimeFigureOut">
              <a:rPr lang="en-IN" smtClean="0"/>
              <a:t>29-05-2023</a:t>
            </a:fld>
            <a:endParaRPr lang="en-IN"/>
          </a:p>
        </p:txBody>
      </p:sp>
      <p:sp>
        <p:nvSpPr>
          <p:cNvPr id="6" name="Footer Placeholder 5">
            <a:extLst>
              <a:ext uri="{FF2B5EF4-FFF2-40B4-BE49-F238E27FC236}">
                <a16:creationId xmlns:a16="http://schemas.microsoft.com/office/drawing/2014/main" id="{6A446A47-BFDE-4A11-881C-B615FFD33A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715525-45BB-424A-8703-E7B374A2F060}"/>
              </a:ext>
            </a:extLst>
          </p:cNvPr>
          <p:cNvSpPr>
            <a:spLocks noGrp="1"/>
          </p:cNvSpPr>
          <p:nvPr>
            <p:ph type="sldNum" sz="quarter" idx="12"/>
          </p:nvPr>
        </p:nvSpPr>
        <p:spPr/>
        <p:txBody>
          <a:bodyPr/>
          <a:lstStyle/>
          <a:p>
            <a:fld id="{30E90299-2C10-451E-841D-EDB264A2F8BD}" type="slidenum">
              <a:rPr lang="en-IN" smtClean="0"/>
              <a:t>‹#›</a:t>
            </a:fld>
            <a:endParaRPr lang="en-IN"/>
          </a:p>
        </p:txBody>
      </p:sp>
    </p:spTree>
    <p:extLst>
      <p:ext uri="{BB962C8B-B14F-4D97-AF65-F5344CB8AC3E}">
        <p14:creationId xmlns:p14="http://schemas.microsoft.com/office/powerpoint/2010/main" val="3013796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310E-9528-4C54-A6FA-67DE7B6418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D1D588-F9F5-4CF8-BF0B-2F54F359C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F2F142-3876-4A6F-A250-52A8CDD05F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F08281-1031-40F5-BC51-37E53EA55CBB}"/>
              </a:ext>
            </a:extLst>
          </p:cNvPr>
          <p:cNvSpPr>
            <a:spLocks noGrp="1"/>
          </p:cNvSpPr>
          <p:nvPr>
            <p:ph type="dt" sz="half" idx="10"/>
          </p:nvPr>
        </p:nvSpPr>
        <p:spPr/>
        <p:txBody>
          <a:bodyPr/>
          <a:lstStyle/>
          <a:p>
            <a:fld id="{2B834AF0-50AE-490A-9C18-A263A95D8105}" type="datetimeFigureOut">
              <a:rPr lang="en-IN" smtClean="0"/>
              <a:t>29-05-2023</a:t>
            </a:fld>
            <a:endParaRPr lang="en-IN"/>
          </a:p>
        </p:txBody>
      </p:sp>
      <p:sp>
        <p:nvSpPr>
          <p:cNvPr id="6" name="Footer Placeholder 5">
            <a:extLst>
              <a:ext uri="{FF2B5EF4-FFF2-40B4-BE49-F238E27FC236}">
                <a16:creationId xmlns:a16="http://schemas.microsoft.com/office/drawing/2014/main" id="{E09128B5-C2E0-4E68-9DEA-640C177A11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A0B5D9-08C8-4B41-83E5-071BB2FB888B}"/>
              </a:ext>
            </a:extLst>
          </p:cNvPr>
          <p:cNvSpPr>
            <a:spLocks noGrp="1"/>
          </p:cNvSpPr>
          <p:nvPr>
            <p:ph type="sldNum" sz="quarter" idx="12"/>
          </p:nvPr>
        </p:nvSpPr>
        <p:spPr/>
        <p:txBody>
          <a:bodyPr/>
          <a:lstStyle/>
          <a:p>
            <a:fld id="{30E90299-2C10-451E-841D-EDB264A2F8BD}" type="slidenum">
              <a:rPr lang="en-IN" smtClean="0"/>
              <a:t>‹#›</a:t>
            </a:fld>
            <a:endParaRPr lang="en-IN"/>
          </a:p>
        </p:txBody>
      </p:sp>
    </p:spTree>
    <p:extLst>
      <p:ext uri="{BB962C8B-B14F-4D97-AF65-F5344CB8AC3E}">
        <p14:creationId xmlns:p14="http://schemas.microsoft.com/office/powerpoint/2010/main" val="83478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3AC105-6B97-4814-9416-745068B667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B166CF-7832-43B0-BA7D-DAD4EACDCC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5C494E-B1F0-461C-85D3-0FAE8736B4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34AF0-50AE-490A-9C18-A263A95D8105}" type="datetimeFigureOut">
              <a:rPr lang="en-IN" smtClean="0"/>
              <a:t>29-05-2023</a:t>
            </a:fld>
            <a:endParaRPr lang="en-IN"/>
          </a:p>
        </p:txBody>
      </p:sp>
      <p:sp>
        <p:nvSpPr>
          <p:cNvPr id="5" name="Footer Placeholder 4">
            <a:extLst>
              <a:ext uri="{FF2B5EF4-FFF2-40B4-BE49-F238E27FC236}">
                <a16:creationId xmlns:a16="http://schemas.microsoft.com/office/drawing/2014/main" id="{12B96ADB-873B-4F2D-B825-F775315EC7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0E8E7B-E202-47BA-8F6F-60F30FE4D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E90299-2C10-451E-841D-EDB264A2F8BD}" type="slidenum">
              <a:rPr lang="en-IN" smtClean="0"/>
              <a:t>‹#›</a:t>
            </a:fld>
            <a:endParaRPr lang="en-IN"/>
          </a:p>
        </p:txBody>
      </p:sp>
    </p:spTree>
    <p:extLst>
      <p:ext uri="{BB962C8B-B14F-4D97-AF65-F5344CB8AC3E}">
        <p14:creationId xmlns:p14="http://schemas.microsoft.com/office/powerpoint/2010/main" val="2797398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unb.ca/cic/datasets/url-2016.html" TargetMode="External"/><Relationship Id="rId2" Type="http://schemas.openxmlformats.org/officeDocument/2006/relationships/hyperlink" Target="https://www.phishtank.com/developer_info.ph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4BB25-2A4C-41C6-8BBB-FC2E66201CEE}"/>
              </a:ext>
            </a:extLst>
          </p:cNvPr>
          <p:cNvSpPr>
            <a:spLocks noGrp="1"/>
          </p:cNvSpPr>
          <p:nvPr>
            <p:ph type="ctrTitle"/>
          </p:nvPr>
        </p:nvSpPr>
        <p:spPr>
          <a:xfrm>
            <a:off x="1288742" y="3301575"/>
            <a:ext cx="9614516" cy="1252670"/>
          </a:xfrm>
        </p:spPr>
        <p:style>
          <a:lnRef idx="1">
            <a:schemeClr val="accent2"/>
          </a:lnRef>
          <a:fillRef idx="3">
            <a:schemeClr val="accent2"/>
          </a:fillRef>
          <a:effectRef idx="2">
            <a:schemeClr val="accent2"/>
          </a:effectRef>
          <a:fontRef idx="minor">
            <a:schemeClr val="lt1"/>
          </a:fontRef>
        </p:style>
        <p:txBody>
          <a:bodyPr>
            <a:normAutofit/>
          </a:bodyPr>
          <a:lstStyle/>
          <a:p>
            <a:r>
              <a:rPr lang="en-US" sz="4000" dirty="0">
                <a:latin typeface="Times New Roman" panose="02020603050405020304" pitchFamily="18" charset="0"/>
                <a:cs typeface="Times New Roman" panose="02020603050405020304" pitchFamily="18" charset="0"/>
              </a:rPr>
              <a:t>Phishing Website Detection Using Machine Learning </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F16F6E3-9471-435A-9879-2E9C7CFE334D}"/>
              </a:ext>
            </a:extLst>
          </p:cNvPr>
          <p:cNvSpPr>
            <a:spLocks noGrp="1"/>
          </p:cNvSpPr>
          <p:nvPr>
            <p:ph type="subTitle" idx="1"/>
          </p:nvPr>
        </p:nvSpPr>
        <p:spPr>
          <a:xfrm>
            <a:off x="4569780" y="5007505"/>
            <a:ext cx="3519996" cy="1657306"/>
          </a:xfrm>
        </p:spPr>
        <p:txBody>
          <a:bodyPr>
            <a:normAutofit fontScale="85000" lnSpcReduction="10000"/>
          </a:bodyPr>
          <a:lstStyle/>
          <a:p>
            <a:r>
              <a:rPr lang="en-US" b="1" dirty="0">
                <a:latin typeface="Times New Roman" panose="02020603050405020304" pitchFamily="18" charset="0"/>
                <a:cs typeface="Times New Roman" panose="02020603050405020304" pitchFamily="18" charset="0"/>
              </a:rPr>
              <a:t>Ayush Sharma(1808210039)</a:t>
            </a:r>
          </a:p>
          <a:p>
            <a:r>
              <a:rPr lang="en-US" b="1" dirty="0" err="1">
                <a:latin typeface="Times New Roman" panose="02020603050405020304" pitchFamily="18" charset="0"/>
                <a:cs typeface="Times New Roman" panose="02020603050405020304" pitchFamily="18" charset="0"/>
              </a:rPr>
              <a:t>Avnish</a:t>
            </a:r>
            <a:r>
              <a:rPr lang="en-US" b="1" dirty="0">
                <a:latin typeface="Times New Roman" panose="02020603050405020304" pitchFamily="18" charset="0"/>
                <a:cs typeface="Times New Roman" panose="02020603050405020304" pitchFamily="18" charset="0"/>
              </a:rPr>
              <a:t> Kumar(1808210037)</a:t>
            </a:r>
          </a:p>
          <a:p>
            <a:r>
              <a:rPr lang="en-US" b="1" dirty="0" err="1">
                <a:latin typeface="Times New Roman" panose="02020603050405020304" pitchFamily="18" charset="0"/>
                <a:cs typeface="Times New Roman" panose="02020603050405020304" pitchFamily="18" charset="0"/>
              </a:rPr>
              <a:t>Akshita</a:t>
            </a:r>
            <a:r>
              <a:rPr lang="en-US" b="1" dirty="0">
                <a:latin typeface="Times New Roman" panose="02020603050405020304" pitchFamily="18" charset="0"/>
                <a:cs typeface="Times New Roman" panose="02020603050405020304" pitchFamily="18" charset="0"/>
              </a:rPr>
              <a:t> Verma(1808210017)</a:t>
            </a:r>
          </a:p>
          <a:p>
            <a:r>
              <a:rPr lang="en-US" b="1" dirty="0">
                <a:latin typeface="Times New Roman" panose="02020603050405020304" pitchFamily="18" charset="0"/>
                <a:cs typeface="Times New Roman" panose="02020603050405020304" pitchFamily="18" charset="0"/>
              </a:rPr>
              <a:t>Anubhav Mishra(1808210033)</a:t>
            </a:r>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D25A2A9-C134-4F12-917D-710C58706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1495" y="1109741"/>
            <a:ext cx="2020229" cy="2106196"/>
          </a:xfrm>
          <a:prstGeom prst="rect">
            <a:avLst/>
          </a:prstGeom>
        </p:spPr>
      </p:pic>
      <p:sp>
        <p:nvSpPr>
          <p:cNvPr id="8" name="Rectangle 7">
            <a:extLst>
              <a:ext uri="{FF2B5EF4-FFF2-40B4-BE49-F238E27FC236}">
                <a16:creationId xmlns:a16="http://schemas.microsoft.com/office/drawing/2014/main" id="{6FA1A79C-6A1A-4F96-A443-E24544328079}"/>
              </a:ext>
            </a:extLst>
          </p:cNvPr>
          <p:cNvSpPr/>
          <p:nvPr/>
        </p:nvSpPr>
        <p:spPr>
          <a:xfrm>
            <a:off x="1288742" y="726360"/>
            <a:ext cx="10173809" cy="1517171"/>
          </a:xfrm>
          <a:prstGeom prst="rect">
            <a:avLst/>
          </a:prstGeom>
          <a:noFill/>
        </p:spPr>
        <p:txBody>
          <a:bodyPr wrap="none" lIns="91440" tIns="45720" rIns="91440" bIns="45720">
            <a:prstTxWarp prst="textArchUp">
              <a:avLst>
                <a:gd name="adj" fmla="val 10772990"/>
              </a:avLst>
            </a:prstTxWarp>
            <a:spAutoFit/>
          </a:bodyPr>
          <a:lstStyle/>
          <a:p>
            <a:pPr algn="ctr"/>
            <a:r>
              <a:rPr lang="en-US" sz="6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Moradabad Institute Of Technology</a:t>
            </a:r>
            <a:endParaRPr lang="en-IN" sz="6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7286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6D0DA-A780-4618-912E-DA618B86ADAC}"/>
              </a:ext>
            </a:extLst>
          </p:cNvPr>
          <p:cNvSpPr>
            <a:spLocks noGrp="1"/>
          </p:cNvSpPr>
          <p:nvPr>
            <p:ph type="title"/>
          </p:nvPr>
        </p:nvSpPr>
        <p:spPr/>
        <p:txBody>
          <a:bodyPr>
            <a:normAutofit/>
          </a:bodyPr>
          <a:lstStyle/>
          <a:p>
            <a:pPr algn="ctr"/>
            <a:r>
              <a:rPr lang="en-US" sz="4800" dirty="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323778-30D4-4240-8663-8E8050219993}"/>
              </a:ext>
            </a:extLst>
          </p:cNvPr>
          <p:cNvSpPr>
            <a:spLocks noGrp="1"/>
          </p:cNvSpPr>
          <p:nvPr>
            <p:ph idx="1"/>
          </p:nvPr>
        </p:nvSpPr>
        <p:spPr>
          <a:xfrm>
            <a:off x="838200" y="1535838"/>
            <a:ext cx="10729404" cy="4767308"/>
          </a:xfrm>
        </p:spPr>
        <p:txBody>
          <a:bodyPr>
            <a:normAutofit/>
          </a:bodyPr>
          <a:lstStyle/>
          <a:p>
            <a:r>
              <a:rPr lang="en-US" sz="2000" dirty="0"/>
              <a:t>Phishing is the most commonly used social engineering and cyber attack. </a:t>
            </a:r>
          </a:p>
          <a:p>
            <a:r>
              <a:rPr lang="en-US" sz="2000" dirty="0"/>
              <a:t>Through such attacks, the phisher targets naïve online users by tricking them into revealing confidential information, with the purpose of using it fraudulently. </a:t>
            </a:r>
          </a:p>
          <a:p>
            <a:r>
              <a:rPr lang="en-US" sz="2000" dirty="0"/>
              <a:t>In order to avoid getting phished, </a:t>
            </a:r>
          </a:p>
          <a:p>
            <a:pPr lvl="1">
              <a:buFont typeface="Wingdings" panose="05000000000000000000" pitchFamily="2" charset="2"/>
              <a:buChar char="ü"/>
            </a:pPr>
            <a:r>
              <a:rPr lang="en-US" sz="2000" dirty="0"/>
              <a:t>users should have awareness of phishing websites. </a:t>
            </a:r>
          </a:p>
          <a:p>
            <a:pPr lvl="1">
              <a:buFont typeface="Wingdings" panose="05000000000000000000" pitchFamily="2" charset="2"/>
              <a:buChar char="ü"/>
            </a:pPr>
            <a:r>
              <a:rPr lang="en-US" sz="2000" dirty="0"/>
              <a:t>have a blacklist of phishing websites which requires the knowledge of website being detected as phishing. </a:t>
            </a:r>
          </a:p>
          <a:p>
            <a:pPr lvl="1">
              <a:buFont typeface="Wingdings" panose="05000000000000000000" pitchFamily="2" charset="2"/>
              <a:buChar char="ü"/>
            </a:pPr>
            <a:r>
              <a:rPr lang="en-US" sz="2000" dirty="0"/>
              <a:t>detect them in their early appearance, using machine learning and deep neural network algorithms. </a:t>
            </a:r>
          </a:p>
          <a:p>
            <a:r>
              <a:rPr lang="en-US" sz="2000" dirty="0"/>
              <a:t>Of the above three, the machine learning based method is proven to be most effective than the other methods. </a:t>
            </a:r>
          </a:p>
          <a:p>
            <a:r>
              <a:rPr lang="en-US" sz="2000" dirty="0"/>
              <a:t> Even then, online users are still being trapped into revealing sensitive information in phishing websites. </a:t>
            </a:r>
            <a:endParaRPr lang="en-IN" sz="3200" dirty="0">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847205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593F-AB6E-47CA-BCA9-292339080BA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Objective</a:t>
            </a:r>
            <a:endParaRPr lang="en-IN" dirty="0"/>
          </a:p>
        </p:txBody>
      </p:sp>
      <p:sp>
        <p:nvSpPr>
          <p:cNvPr id="3" name="Content Placeholder 2">
            <a:extLst>
              <a:ext uri="{FF2B5EF4-FFF2-40B4-BE49-F238E27FC236}">
                <a16:creationId xmlns:a16="http://schemas.microsoft.com/office/drawing/2014/main" id="{92D371DC-4F81-4EBB-839E-20B132C217E2}"/>
              </a:ext>
            </a:extLst>
          </p:cNvPr>
          <p:cNvSpPr>
            <a:spLocks noGrp="1"/>
          </p:cNvSpPr>
          <p:nvPr>
            <p:ph idx="1"/>
          </p:nvPr>
        </p:nvSpPr>
        <p:spPr>
          <a:xfrm>
            <a:off x="838200" y="1518713"/>
            <a:ext cx="10445318" cy="4624635"/>
          </a:xfrm>
        </p:spPr>
        <p:txBody>
          <a:bodyPr>
            <a:noAutofit/>
          </a:bodyPr>
          <a:lstStyle/>
          <a:p>
            <a:pPr algn="just"/>
            <a:r>
              <a:rPr lang="en-US" sz="2000" dirty="0">
                <a:latin typeface="Times New Roman" panose="02020603050405020304" pitchFamily="18" charset="0"/>
                <a:cs typeface="Times New Roman" panose="02020603050405020304" pitchFamily="18" charset="0"/>
              </a:rPr>
              <a:t>A phishing website is a common social engineering method that mimics trustful uniform resource locators (URLs) and webpages. The objective of this project is to train machine learning models on the dataset created to predict phishing websites. Both phishing and legitimate URLs of websites are gathered to form a dataset and from them required URL and website content-based features are extracted. The performance level of each model will be measured and compared.</a:t>
            </a:r>
          </a:p>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set of phishing URLs are collected from opensource service called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PhishTank</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This service provide a set of phishing URLs in multiple formats like csv, json etc. To download the data: </a:t>
            </a:r>
            <a:r>
              <a:rPr lang="en-IN" sz="20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https://www.phishtank.com/developer_info.php</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From this dataset, 5000 random phishing URLs are collected to train the ML models.</a:t>
            </a:r>
          </a:p>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legitimate URLs are obtained from the open datasets of the University of New Brunswick, </a:t>
            </a:r>
            <a:r>
              <a:rPr lang="en-IN" sz="20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https://www.unb.ca/cic/datasets/url-2016.html</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This dataset has a collection of benign, spam, phishing, malware &amp; defacement URLs. Out of all these types, the benign URL dataset is considered for this project. From this dataset, 5000 random legitimate URLs are collected to train the ML models.</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95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186A3-3CF3-49D1-96BE-18A95443C19B}"/>
              </a:ext>
            </a:extLst>
          </p:cNvPr>
          <p:cNvSpPr>
            <a:spLocks noGrp="1"/>
          </p:cNvSpPr>
          <p:nvPr>
            <p:ph type="title"/>
          </p:nvPr>
        </p:nvSpPr>
        <p:spPr>
          <a:xfrm>
            <a:off x="838200" y="418393"/>
            <a:ext cx="10515600" cy="1325563"/>
          </a:xfrm>
        </p:spPr>
        <p:txBody>
          <a:bodyPr/>
          <a:lstStyle/>
          <a:p>
            <a:pPr algn="ctr"/>
            <a:r>
              <a:rPr lang="en-US" dirty="0">
                <a:latin typeface="Times New Roman" panose="02020603050405020304" pitchFamily="18" charset="0"/>
                <a:cs typeface="Times New Roman" panose="02020603050405020304" pitchFamily="18" charset="0"/>
              </a:rPr>
              <a:t>Approach</a:t>
            </a:r>
            <a:endParaRPr lang="en-IN" dirty="0"/>
          </a:p>
        </p:txBody>
      </p:sp>
      <p:sp>
        <p:nvSpPr>
          <p:cNvPr id="3" name="Content Placeholder 2">
            <a:extLst>
              <a:ext uri="{FF2B5EF4-FFF2-40B4-BE49-F238E27FC236}">
                <a16:creationId xmlns:a16="http://schemas.microsoft.com/office/drawing/2014/main" id="{85F57BB6-B5C0-4459-8593-4E6B1A59C89E}"/>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Below mentioned are the steps involved in the completion of this project: </a:t>
            </a:r>
          </a:p>
          <a:p>
            <a:pPr marL="514350" indent="-514350" algn="just">
              <a:buFont typeface="+mj-lt"/>
              <a:buAutoNum type="romanLcPeriod"/>
            </a:pPr>
            <a:r>
              <a:rPr lang="en-US" sz="2000" dirty="0">
                <a:latin typeface="Times New Roman" panose="02020603050405020304" pitchFamily="18" charset="0"/>
                <a:cs typeface="Times New Roman" panose="02020603050405020304" pitchFamily="18" charset="0"/>
              </a:rPr>
              <a:t>Collect dataset containing phishing and legitimate websites from the open source platforms.</a:t>
            </a:r>
          </a:p>
          <a:p>
            <a:pPr marL="514350" indent="-514350" algn="just">
              <a:buFont typeface="+mj-lt"/>
              <a:buAutoNum type="romanLcPeriod"/>
            </a:pPr>
            <a:r>
              <a:rPr lang="en-US" sz="2000" dirty="0">
                <a:latin typeface="Times New Roman" panose="02020603050405020304" pitchFamily="18" charset="0"/>
                <a:cs typeface="Times New Roman" panose="02020603050405020304" pitchFamily="18" charset="0"/>
              </a:rPr>
              <a:t>Write a code to extract the required features from the URL database. </a:t>
            </a:r>
          </a:p>
          <a:p>
            <a:pPr marL="514350" indent="-514350" algn="just">
              <a:buFont typeface="+mj-lt"/>
              <a:buAutoNum type="romanLcPeriod"/>
            </a:pPr>
            <a:r>
              <a:rPr lang="en-US" sz="2000" dirty="0">
                <a:latin typeface="Times New Roman" panose="02020603050405020304" pitchFamily="18" charset="0"/>
                <a:cs typeface="Times New Roman" panose="02020603050405020304" pitchFamily="18" charset="0"/>
              </a:rPr>
              <a:t>Analyze and preprocess the dataset by using EDA techniques.</a:t>
            </a:r>
          </a:p>
          <a:p>
            <a:pPr marL="514350" indent="-514350" algn="just">
              <a:buFont typeface="+mj-lt"/>
              <a:buAutoNum type="romanLcPeriod"/>
            </a:pPr>
            <a:r>
              <a:rPr lang="en-US" sz="2000" dirty="0">
                <a:latin typeface="Times New Roman" panose="02020603050405020304" pitchFamily="18" charset="0"/>
                <a:cs typeface="Times New Roman" panose="02020603050405020304" pitchFamily="18" charset="0"/>
              </a:rPr>
              <a:t>Divide the dataset into training and testing sets. </a:t>
            </a:r>
          </a:p>
          <a:p>
            <a:pPr marL="514350" indent="-514350" algn="just">
              <a:buFont typeface="+mj-lt"/>
              <a:buAutoNum type="romanLcPeriod"/>
            </a:pPr>
            <a:r>
              <a:rPr lang="en-US" sz="2000" dirty="0">
                <a:latin typeface="Times New Roman" panose="02020603050405020304" pitchFamily="18" charset="0"/>
                <a:cs typeface="Times New Roman" panose="02020603050405020304" pitchFamily="18" charset="0"/>
              </a:rPr>
              <a:t>Run selected machine learning algorithms like Random Forest, Decision Tree and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on the dataset. </a:t>
            </a:r>
          </a:p>
          <a:p>
            <a:pPr marL="514350" indent="-514350" algn="just">
              <a:buFont typeface="+mj-lt"/>
              <a:buAutoNum type="romanLcPeriod"/>
            </a:pPr>
            <a:r>
              <a:rPr lang="en-US" sz="2000" dirty="0">
                <a:latin typeface="Times New Roman" panose="02020603050405020304" pitchFamily="18" charset="0"/>
                <a:cs typeface="Times New Roman" panose="02020603050405020304" pitchFamily="18" charset="0"/>
              </a:rPr>
              <a:t>Write a code for displaying the evaluation result considering accuracy metrics. </a:t>
            </a:r>
          </a:p>
          <a:p>
            <a:pPr marL="514350" indent="-514350" algn="just">
              <a:buFont typeface="+mj-lt"/>
              <a:buAutoNum type="romanLcPeriod"/>
            </a:pPr>
            <a:r>
              <a:rPr lang="en-US" sz="2000" dirty="0">
                <a:latin typeface="Times New Roman" panose="02020603050405020304" pitchFamily="18" charset="0"/>
                <a:cs typeface="Times New Roman" panose="02020603050405020304" pitchFamily="18" charset="0"/>
              </a:rPr>
              <a:t>Compare the obtained results for trained models and specify which is better.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920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915E-754A-4B4B-828D-9A4F87D9267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Feature Selection</a:t>
            </a:r>
            <a:endParaRPr lang="en-IN" dirty="0"/>
          </a:p>
        </p:txBody>
      </p:sp>
      <p:sp>
        <p:nvSpPr>
          <p:cNvPr id="3" name="Content Placeholder 2">
            <a:extLst>
              <a:ext uri="{FF2B5EF4-FFF2-40B4-BE49-F238E27FC236}">
                <a16:creationId xmlns:a16="http://schemas.microsoft.com/office/drawing/2014/main" id="{D67805C4-F286-4942-9D8C-4D164DBB5534}"/>
              </a:ext>
            </a:extLst>
          </p:cNvPr>
          <p:cNvSpPr>
            <a:spLocks noGrp="1"/>
          </p:cNvSpPr>
          <p:nvPr>
            <p:ph idx="1"/>
          </p:nvPr>
        </p:nvSpPr>
        <p:spPr>
          <a:xfrm>
            <a:off x="838200" y="1577051"/>
            <a:ext cx="10515600" cy="4415376"/>
          </a:xfrm>
        </p:spPr>
        <p:txBody>
          <a:bodyPr>
            <a:normAutofit lnSpcReduction="10000"/>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following category of features are selected: </a:t>
            </a:r>
          </a:p>
          <a:p>
            <a:pPr lvl="1">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Address Bar based Features</a:t>
            </a:r>
          </a:p>
          <a:p>
            <a:pPr lvl="1">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Domain based Features </a:t>
            </a:r>
          </a:p>
          <a:p>
            <a:pPr lvl="1">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HTML &amp; </a:t>
            </a:r>
            <a:r>
              <a:rPr lang="en-US" sz="2000" dirty="0" err="1">
                <a:latin typeface="Times New Roman" panose="02020603050405020304" pitchFamily="18" charset="0"/>
                <a:cs typeface="Times New Roman" panose="02020603050405020304" pitchFamily="18" charset="0"/>
              </a:rPr>
              <a:t>Javascript</a:t>
            </a:r>
            <a:r>
              <a:rPr lang="en-US" sz="2000" dirty="0">
                <a:latin typeface="Times New Roman" panose="02020603050405020304" pitchFamily="18" charset="0"/>
                <a:cs typeface="Times New Roman" panose="02020603050405020304" pitchFamily="18" charset="0"/>
              </a:rPr>
              <a:t> based Feature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Address Bar based Features considered are: </a:t>
            </a:r>
          </a:p>
          <a:p>
            <a:pPr lvl="1"/>
            <a:r>
              <a:rPr lang="en-US" sz="2000" dirty="0">
                <a:latin typeface="Times New Roman" panose="02020603050405020304" pitchFamily="18" charset="0"/>
                <a:cs typeface="Times New Roman" panose="02020603050405020304" pitchFamily="18" charset="0"/>
              </a:rPr>
              <a:t>Domain of URL </a:t>
            </a:r>
          </a:p>
          <a:p>
            <a:pPr lvl="1"/>
            <a:r>
              <a:rPr lang="en-US" sz="2000" dirty="0">
                <a:latin typeface="Times New Roman" panose="02020603050405020304" pitchFamily="18" charset="0"/>
                <a:cs typeface="Times New Roman" panose="02020603050405020304" pitchFamily="18" charset="0"/>
              </a:rPr>
              <a:t>Redirection ‘//’ in URL </a:t>
            </a:r>
          </a:p>
          <a:p>
            <a:pPr lvl="1"/>
            <a:r>
              <a:rPr lang="en-US" sz="2000" dirty="0">
                <a:latin typeface="Times New Roman" panose="02020603050405020304" pitchFamily="18" charset="0"/>
                <a:cs typeface="Times New Roman" panose="02020603050405020304" pitchFamily="18" charset="0"/>
              </a:rPr>
              <a:t>IP Address in URL </a:t>
            </a:r>
          </a:p>
          <a:p>
            <a:pPr lvl="1"/>
            <a:r>
              <a:rPr lang="en-US" sz="2000" dirty="0">
                <a:latin typeface="Times New Roman" panose="02020603050405020304" pitchFamily="18" charset="0"/>
                <a:cs typeface="Times New Roman" panose="02020603050405020304" pitchFamily="18" charset="0"/>
              </a:rPr>
              <a:t>‘http/</a:t>
            </a:r>
            <a:r>
              <a:rPr lang="en-US" sz="2000" dirty="0" err="1">
                <a:latin typeface="Times New Roman" panose="02020603050405020304" pitchFamily="18" charset="0"/>
                <a:cs typeface="Times New Roman" panose="02020603050405020304" pitchFamily="18" charset="0"/>
              </a:rPr>
              <a:t>https’</a:t>
            </a:r>
            <a:r>
              <a:rPr lang="en-US" sz="2000" dirty="0">
                <a:latin typeface="Times New Roman" panose="02020603050405020304" pitchFamily="18" charset="0"/>
                <a:cs typeface="Times New Roman" panose="02020603050405020304" pitchFamily="18" charset="0"/>
              </a:rPr>
              <a:t> in Domain name </a:t>
            </a:r>
          </a:p>
          <a:p>
            <a:pPr lvl="1"/>
            <a:r>
              <a:rPr lang="en-US" sz="2000" dirty="0">
                <a:latin typeface="Times New Roman" panose="02020603050405020304" pitchFamily="18" charset="0"/>
                <a:cs typeface="Times New Roman" panose="02020603050405020304" pitchFamily="18" charset="0"/>
              </a:rPr>
              <a:t>‘@’ Symbol in URL</a:t>
            </a:r>
          </a:p>
          <a:p>
            <a:pPr lvl="1"/>
            <a:r>
              <a:rPr lang="en-US" sz="2000" dirty="0">
                <a:latin typeface="Times New Roman" panose="02020603050405020304" pitchFamily="18" charset="0"/>
                <a:cs typeface="Times New Roman" panose="02020603050405020304" pitchFamily="18" charset="0"/>
              </a:rPr>
              <a:t>Using URL Shortening Service </a:t>
            </a:r>
          </a:p>
          <a:p>
            <a:pPr lvl="1"/>
            <a:r>
              <a:rPr lang="en-US" sz="2000" dirty="0">
                <a:latin typeface="Times New Roman" panose="02020603050405020304" pitchFamily="18" charset="0"/>
                <a:cs typeface="Times New Roman" panose="02020603050405020304" pitchFamily="18" charset="0"/>
              </a:rPr>
              <a:t>Length of URL</a:t>
            </a:r>
          </a:p>
          <a:p>
            <a:pPr lvl="1"/>
            <a:r>
              <a:rPr lang="en-US" sz="2000" dirty="0">
                <a:latin typeface="Times New Roman" panose="02020603050405020304" pitchFamily="18" charset="0"/>
                <a:cs typeface="Times New Roman" panose="02020603050405020304" pitchFamily="18" charset="0"/>
              </a:rPr>
              <a:t>Prefix or Suffix "-" in Domain </a:t>
            </a:r>
          </a:p>
          <a:p>
            <a:pPr lvl="1"/>
            <a:r>
              <a:rPr lang="en-US" sz="2000" dirty="0">
                <a:latin typeface="Times New Roman" panose="02020603050405020304" pitchFamily="18" charset="0"/>
                <a:cs typeface="Times New Roman" panose="02020603050405020304" pitchFamily="18" charset="0"/>
              </a:rPr>
              <a:t>Depth of URL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7210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53A19-F928-4911-AF91-E86BFB75F3E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Feature Selection(Cont.)</a:t>
            </a:r>
            <a:endParaRPr lang="en-IN" dirty="0"/>
          </a:p>
        </p:txBody>
      </p:sp>
      <p:sp>
        <p:nvSpPr>
          <p:cNvPr id="3" name="Content Placeholder 2">
            <a:extLst>
              <a:ext uri="{FF2B5EF4-FFF2-40B4-BE49-F238E27FC236}">
                <a16:creationId xmlns:a16="http://schemas.microsoft.com/office/drawing/2014/main" id="{5039CAC0-3330-4C56-80BA-89714A23379B}"/>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Domain based Features considered are: </a:t>
            </a:r>
          </a:p>
          <a:p>
            <a:pPr lvl="1"/>
            <a:r>
              <a:rPr lang="en-US" sz="2000" dirty="0">
                <a:latin typeface="Times New Roman" panose="02020603050405020304" pitchFamily="18" charset="0"/>
                <a:cs typeface="Times New Roman" panose="02020603050405020304" pitchFamily="18" charset="0"/>
              </a:rPr>
              <a:t>DNS Record</a:t>
            </a:r>
          </a:p>
          <a:p>
            <a:pPr lvl="1"/>
            <a:r>
              <a:rPr lang="en-US" sz="2000" dirty="0">
                <a:latin typeface="Times New Roman" panose="02020603050405020304" pitchFamily="18" charset="0"/>
                <a:cs typeface="Times New Roman" panose="02020603050405020304" pitchFamily="18" charset="0"/>
              </a:rPr>
              <a:t>Age of Domain</a:t>
            </a:r>
          </a:p>
          <a:p>
            <a:pPr lvl="1"/>
            <a:r>
              <a:rPr lang="en-US" sz="2000" dirty="0">
                <a:latin typeface="Times New Roman" panose="02020603050405020304" pitchFamily="18" charset="0"/>
                <a:cs typeface="Times New Roman" panose="02020603050405020304" pitchFamily="18" charset="0"/>
              </a:rPr>
              <a:t>Website Traffic</a:t>
            </a:r>
          </a:p>
          <a:p>
            <a:pPr lvl="1"/>
            <a:r>
              <a:rPr lang="en-US" sz="2000" dirty="0">
                <a:latin typeface="Times New Roman" panose="02020603050405020304" pitchFamily="18" charset="0"/>
                <a:cs typeface="Times New Roman" panose="02020603050405020304" pitchFamily="18" charset="0"/>
              </a:rPr>
              <a:t>End Period of Domain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HTML and JavaScript based Features considered are: </a:t>
            </a:r>
          </a:p>
          <a:p>
            <a:pPr lvl="1"/>
            <a:r>
              <a:rPr lang="en-US" sz="2000" dirty="0">
                <a:latin typeface="Times New Roman" panose="02020603050405020304" pitchFamily="18" charset="0"/>
                <a:cs typeface="Times New Roman" panose="02020603050405020304" pitchFamily="18" charset="0"/>
              </a:rPr>
              <a:t>Iframe Redirection</a:t>
            </a:r>
          </a:p>
          <a:p>
            <a:pPr lvl="1"/>
            <a:r>
              <a:rPr lang="en-US" sz="2000" dirty="0">
                <a:latin typeface="Times New Roman" panose="02020603050405020304" pitchFamily="18" charset="0"/>
                <a:cs typeface="Times New Roman" panose="02020603050405020304" pitchFamily="18" charset="0"/>
              </a:rPr>
              <a:t>Disabling Right Click </a:t>
            </a:r>
          </a:p>
          <a:p>
            <a:pPr lvl="1"/>
            <a:r>
              <a:rPr lang="en-US" sz="2000" dirty="0">
                <a:latin typeface="Times New Roman" panose="02020603050405020304" pitchFamily="18" charset="0"/>
                <a:cs typeface="Times New Roman" panose="02020603050405020304" pitchFamily="18" charset="0"/>
              </a:rPr>
              <a:t>Status Bar Customization </a:t>
            </a:r>
          </a:p>
          <a:p>
            <a:pPr lvl="1"/>
            <a:r>
              <a:rPr lang="en-US" sz="2000" dirty="0">
                <a:latin typeface="Times New Roman" panose="02020603050405020304" pitchFamily="18" charset="0"/>
                <a:cs typeface="Times New Roman" panose="02020603050405020304" pitchFamily="18" charset="0"/>
              </a:rPr>
              <a:t>Website Forwarding</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All together 17 features are extracted from the dataset.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99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DDA3D-8CB0-4EF1-87EA-2967D70FC62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Machine Learning Models</a:t>
            </a:r>
            <a:endParaRPr lang="en-IN" dirty="0"/>
          </a:p>
        </p:txBody>
      </p:sp>
      <p:sp>
        <p:nvSpPr>
          <p:cNvPr id="3" name="Content Placeholder 2">
            <a:extLst>
              <a:ext uri="{FF2B5EF4-FFF2-40B4-BE49-F238E27FC236}">
                <a16:creationId xmlns:a16="http://schemas.microsoft.com/office/drawing/2014/main" id="{AABC3FCD-9BD4-4C94-BB00-AEE900A9620F}"/>
              </a:ext>
            </a:extLst>
          </p:cNvPr>
          <p:cNvSpPr>
            <a:spLocks noGrp="1"/>
          </p:cNvSpPr>
          <p:nvPr>
            <p:ph idx="1"/>
          </p:nvPr>
        </p:nvSpPr>
        <p:spPr>
          <a:xfrm>
            <a:off x="918099" y="1825625"/>
            <a:ext cx="10515600" cy="4351338"/>
          </a:xfrm>
        </p:spPr>
        <p:txBody>
          <a:bodyPr>
            <a:normAutofit/>
          </a:bodyPr>
          <a:lstStyle/>
          <a:p>
            <a:pPr algn="just"/>
            <a:r>
              <a:rPr lang="en-US" sz="2000" dirty="0">
                <a:latin typeface="Times New Roman" panose="02020603050405020304" pitchFamily="18" charset="0"/>
                <a:cs typeface="Times New Roman" panose="02020603050405020304" pitchFamily="18" charset="0"/>
              </a:rPr>
              <a:t>This is a supervised machine learning task. There are two major types of supervised machine learning problems, called classification and regression. </a:t>
            </a:r>
          </a:p>
          <a:p>
            <a:pPr algn="just"/>
            <a:r>
              <a:rPr lang="en-US" sz="2000" dirty="0">
                <a:latin typeface="Times New Roman" panose="02020603050405020304" pitchFamily="18" charset="0"/>
                <a:cs typeface="Times New Roman" panose="02020603050405020304" pitchFamily="18" charset="0"/>
              </a:rPr>
              <a:t>This data set comes under classification problem, as the input URL is classified as phishing (1) or legitimate (0). </a:t>
            </a:r>
          </a:p>
          <a:p>
            <a:pPr algn="just"/>
            <a:r>
              <a:rPr lang="en-US" sz="2000" dirty="0">
                <a:latin typeface="Times New Roman" panose="02020603050405020304" pitchFamily="18" charset="0"/>
                <a:cs typeface="Times New Roman" panose="02020603050405020304" pitchFamily="18" charset="0"/>
              </a:rPr>
              <a:t>The machine learning models (classification) considered to train the dataset in this notebook are: </a:t>
            </a:r>
          </a:p>
          <a:p>
            <a:pPr lvl="1"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Decision Tree Classifier</a:t>
            </a:r>
          </a:p>
          <a:p>
            <a:pPr lvl="1"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Random Forest </a:t>
            </a:r>
          </a:p>
          <a:p>
            <a:pPr lvl="1" algn="just">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XGBoost</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models will be evaluated, and the considered metric is accuracy.</a:t>
            </a:r>
          </a:p>
        </p:txBody>
      </p:sp>
    </p:spTree>
    <p:extLst>
      <p:ext uri="{BB962C8B-B14F-4D97-AF65-F5344CB8AC3E}">
        <p14:creationId xmlns:p14="http://schemas.microsoft.com/office/powerpoint/2010/main" val="374383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DDA3D-8CB0-4EF1-87EA-2967D70FC62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Model Comparison</a:t>
            </a:r>
            <a:endParaRPr lang="en-IN" dirty="0"/>
          </a:p>
        </p:txBody>
      </p:sp>
      <p:pic>
        <p:nvPicPr>
          <p:cNvPr id="5" name="Picture 4">
            <a:extLst>
              <a:ext uri="{FF2B5EF4-FFF2-40B4-BE49-F238E27FC236}">
                <a16:creationId xmlns:a16="http://schemas.microsoft.com/office/drawing/2014/main" id="{018DEEA5-4359-2EA3-5D45-48C69121D3E7}"/>
              </a:ext>
            </a:extLst>
          </p:cNvPr>
          <p:cNvPicPr>
            <a:picLocks noChangeAspect="1"/>
          </p:cNvPicPr>
          <p:nvPr/>
        </p:nvPicPr>
        <p:blipFill rotWithShape="1">
          <a:blip r:embed="rId2">
            <a:extLst>
              <a:ext uri="{28A0092B-C50C-407E-A947-70E740481C1C}">
                <a14:useLocalDpi xmlns:a14="http://schemas.microsoft.com/office/drawing/2010/main" val="0"/>
              </a:ext>
            </a:extLst>
          </a:blip>
          <a:srcRect l="15860" t="46010" r="20523" b="18723"/>
          <a:stretch/>
        </p:blipFill>
        <p:spPr>
          <a:xfrm>
            <a:off x="2826166" y="2334829"/>
            <a:ext cx="6539668" cy="2654423"/>
          </a:xfrm>
          <a:prstGeom prst="rect">
            <a:avLst/>
          </a:prstGeom>
        </p:spPr>
      </p:pic>
    </p:spTree>
    <p:extLst>
      <p:ext uri="{BB962C8B-B14F-4D97-AF65-F5344CB8AC3E}">
        <p14:creationId xmlns:p14="http://schemas.microsoft.com/office/powerpoint/2010/main" val="1142391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1C879-6640-479E-9796-EBAB02A3CCB6}"/>
              </a:ext>
            </a:extLst>
          </p:cNvPr>
          <p:cNvSpPr>
            <a:spLocks noGrp="1"/>
          </p:cNvSpPr>
          <p:nvPr>
            <p:ph idx="1"/>
          </p:nvPr>
        </p:nvSpPr>
        <p:spPr>
          <a:xfrm>
            <a:off x="3879541" y="2030767"/>
            <a:ext cx="5007007" cy="2796466"/>
          </a:xfrm>
        </p:spPr>
        <p:txBody>
          <a:bodyPr>
            <a:normAutofit/>
          </a:bodyPr>
          <a:lstStyle/>
          <a:p>
            <a:pPr marL="0" indent="0" algn="ctr">
              <a:buNone/>
            </a:pPr>
            <a:r>
              <a:rPr lang="en-US" sz="8800" dirty="0"/>
              <a:t>Thank You</a:t>
            </a:r>
          </a:p>
          <a:p>
            <a:pPr marL="0" indent="0" algn="ctr">
              <a:buNone/>
            </a:pPr>
            <a:r>
              <a:rPr lang="en-US" sz="8800" dirty="0"/>
              <a:t>😄😄</a:t>
            </a:r>
            <a:endParaRPr lang="en-IN" sz="8800" dirty="0"/>
          </a:p>
        </p:txBody>
      </p:sp>
    </p:spTree>
    <p:extLst>
      <p:ext uri="{BB962C8B-B14F-4D97-AF65-F5344CB8AC3E}">
        <p14:creationId xmlns:p14="http://schemas.microsoft.com/office/powerpoint/2010/main" val="1841704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3803</TotalTime>
  <Words>693</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Garamond</vt:lpstr>
      <vt:lpstr>Times New Roman</vt:lpstr>
      <vt:lpstr>Wingdings</vt:lpstr>
      <vt:lpstr>Office Theme</vt:lpstr>
      <vt:lpstr>Phishing Website Detection Using Machine Learning </vt:lpstr>
      <vt:lpstr>Introduction</vt:lpstr>
      <vt:lpstr>Objective</vt:lpstr>
      <vt:lpstr>Approach</vt:lpstr>
      <vt:lpstr>Feature Selection</vt:lpstr>
      <vt:lpstr>Feature Selection(Cont.)</vt:lpstr>
      <vt:lpstr>Machine Learning Models</vt:lpstr>
      <vt:lpstr>Model Comparison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Website Detection Using Machine Learning</dc:title>
  <dc:creator>Ayush Sharma</dc:creator>
  <cp:lastModifiedBy>Ayush_</cp:lastModifiedBy>
  <cp:revision>3</cp:revision>
  <dcterms:created xsi:type="dcterms:W3CDTF">2021-11-11T15:42:19Z</dcterms:created>
  <dcterms:modified xsi:type="dcterms:W3CDTF">2023-06-01T02:15:02Z</dcterms:modified>
</cp:coreProperties>
</file>