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2" autoAdjust="0"/>
    <p:restoredTop sz="94660"/>
  </p:normalViewPr>
  <p:slideViewPr>
    <p:cSldViewPr>
      <p:cViewPr>
        <p:scale>
          <a:sx n="70" d="100"/>
          <a:sy n="70" d="100"/>
        </p:scale>
        <p:origin x="-1380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FAEC28-27BD-49EE-8A10-AA51B8565BA7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DCF1DF-3D6E-4B62-8947-F1BCDEBAAF6E}">
      <dgm:prSet custT="1"/>
      <dgm:spPr/>
      <dgm:t>
        <a:bodyPr/>
        <a:lstStyle/>
        <a:p>
          <a:pPr rtl="0"/>
          <a:r>
            <a:rPr lang="en-US" sz="4200" dirty="0" smtClean="0">
              <a:solidFill>
                <a:schemeClr val="tx1"/>
              </a:solidFill>
              <a:latin typeface="Mistral" pitchFamily="66" charset="0"/>
            </a:rPr>
            <a:t>THANK YOU EVERYONE.</a:t>
          </a:r>
          <a:r>
            <a:rPr lang="en-US" sz="4200" dirty="0" smtClean="0">
              <a:solidFill>
                <a:schemeClr val="tx1"/>
              </a:solidFill>
              <a:latin typeface="Mistral" pitchFamily="66" charset="0"/>
              <a:sym typeface="Wingdings" pitchFamily="2" charset="2"/>
            </a:rPr>
            <a:t> </a:t>
          </a:r>
          <a:r>
            <a:rPr lang="en-US" sz="4200" dirty="0" smtClean="0">
              <a:solidFill>
                <a:schemeClr val="tx1"/>
              </a:solidFill>
              <a:latin typeface="Mistral" pitchFamily="66" charset="0"/>
            </a:rPr>
            <a:t>ALL QUERIES WILL BE APPRECIATED. </a:t>
          </a:r>
          <a:r>
            <a:rPr lang="en-US" sz="4200" dirty="0" smtClean="0">
              <a:solidFill>
                <a:schemeClr val="tx1"/>
              </a:solidFill>
              <a:latin typeface="Mistral" pitchFamily="66" charset="0"/>
              <a:sym typeface="Wingdings" pitchFamily="2" charset="2"/>
            </a:rPr>
            <a:t></a:t>
          </a:r>
          <a:endParaRPr lang="en-US" sz="4200" dirty="0">
            <a:solidFill>
              <a:schemeClr val="tx1"/>
            </a:solidFill>
            <a:latin typeface="Mistral" pitchFamily="66" charset="0"/>
          </a:endParaRPr>
        </a:p>
      </dgm:t>
    </dgm:pt>
    <dgm:pt modelId="{7A2006D0-94E4-4BBA-A1CB-DACB7C42109D}" type="parTrans" cxnId="{B4C2DC04-8D5A-4352-A5A2-B44FCA426E19}">
      <dgm:prSet/>
      <dgm:spPr/>
      <dgm:t>
        <a:bodyPr/>
        <a:lstStyle/>
        <a:p>
          <a:endParaRPr lang="en-US"/>
        </a:p>
      </dgm:t>
    </dgm:pt>
    <dgm:pt modelId="{37A2C3CC-CAB8-4E60-BCD2-8CC18354A010}" type="sibTrans" cxnId="{B4C2DC04-8D5A-4352-A5A2-B44FCA426E19}">
      <dgm:prSet/>
      <dgm:spPr/>
      <dgm:t>
        <a:bodyPr/>
        <a:lstStyle/>
        <a:p>
          <a:endParaRPr lang="en-US"/>
        </a:p>
      </dgm:t>
    </dgm:pt>
    <dgm:pt modelId="{233FF6CD-6D28-4958-9A87-76F67D255C49}" type="pres">
      <dgm:prSet presAssocID="{74FAEC28-27BD-49EE-8A10-AA51B8565BA7}" presName="Name0" presStyleCnt="0">
        <dgm:presLayoutVars>
          <dgm:chMax val="7"/>
          <dgm:resizeHandles val="exact"/>
        </dgm:presLayoutVars>
      </dgm:prSet>
      <dgm:spPr/>
    </dgm:pt>
    <dgm:pt modelId="{529F4E51-5263-41FB-BD57-319637E11624}" type="pres">
      <dgm:prSet presAssocID="{74FAEC28-27BD-49EE-8A10-AA51B8565BA7}" presName="comp1" presStyleCnt="0"/>
      <dgm:spPr/>
    </dgm:pt>
    <dgm:pt modelId="{1EE3FB86-860F-41A8-87DC-52D540481582}" type="pres">
      <dgm:prSet presAssocID="{74FAEC28-27BD-49EE-8A10-AA51B8565BA7}" presName="circle1" presStyleLbl="node1" presStyleIdx="0" presStyleCnt="1" custScaleX="108725"/>
      <dgm:spPr/>
      <dgm:t>
        <a:bodyPr/>
        <a:lstStyle/>
        <a:p>
          <a:endParaRPr lang="en-US"/>
        </a:p>
      </dgm:t>
    </dgm:pt>
    <dgm:pt modelId="{B20B925B-D7B3-4555-A589-F647C15323A9}" type="pres">
      <dgm:prSet presAssocID="{74FAEC28-27BD-49EE-8A10-AA51B8565BA7}" presName="c1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C2DC04-8D5A-4352-A5A2-B44FCA426E19}" srcId="{74FAEC28-27BD-49EE-8A10-AA51B8565BA7}" destId="{93DCF1DF-3D6E-4B62-8947-F1BCDEBAAF6E}" srcOrd="0" destOrd="0" parTransId="{7A2006D0-94E4-4BBA-A1CB-DACB7C42109D}" sibTransId="{37A2C3CC-CAB8-4E60-BCD2-8CC18354A010}"/>
    <dgm:cxn modelId="{793D9B01-A3F2-45DD-B0AE-C20A28A160E3}" type="presOf" srcId="{74FAEC28-27BD-49EE-8A10-AA51B8565BA7}" destId="{233FF6CD-6D28-4958-9A87-76F67D255C49}" srcOrd="0" destOrd="0" presId="urn:microsoft.com/office/officeart/2005/8/layout/venn2"/>
    <dgm:cxn modelId="{94009B3B-8031-4721-A596-4028A664A803}" type="presOf" srcId="{93DCF1DF-3D6E-4B62-8947-F1BCDEBAAF6E}" destId="{1EE3FB86-860F-41A8-87DC-52D540481582}" srcOrd="0" destOrd="0" presId="urn:microsoft.com/office/officeart/2005/8/layout/venn2"/>
    <dgm:cxn modelId="{164057C4-C706-40BB-81FB-6AFB9C92A7C9}" type="presOf" srcId="{93DCF1DF-3D6E-4B62-8947-F1BCDEBAAF6E}" destId="{B20B925B-D7B3-4555-A589-F647C15323A9}" srcOrd="1" destOrd="0" presId="urn:microsoft.com/office/officeart/2005/8/layout/venn2"/>
    <dgm:cxn modelId="{411E7E1D-F341-40CF-B05A-96BB02692820}" type="presParOf" srcId="{233FF6CD-6D28-4958-9A87-76F67D255C49}" destId="{529F4E51-5263-41FB-BD57-319637E11624}" srcOrd="0" destOrd="0" presId="urn:microsoft.com/office/officeart/2005/8/layout/venn2"/>
    <dgm:cxn modelId="{35D56CA3-293C-43A6-A6A6-841E1EC01E53}" type="presParOf" srcId="{529F4E51-5263-41FB-BD57-319637E11624}" destId="{1EE3FB86-860F-41A8-87DC-52D540481582}" srcOrd="0" destOrd="0" presId="urn:microsoft.com/office/officeart/2005/8/layout/venn2"/>
    <dgm:cxn modelId="{83181183-76ED-47B3-93D2-81A0AB09F11A}" type="presParOf" srcId="{529F4E51-5263-41FB-BD57-319637E11624}" destId="{B20B925B-D7B3-4555-A589-F647C15323A9}" srcOrd="1" destOrd="0" presId="urn:microsoft.com/office/officeart/2005/8/layout/ven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9B120-AA52-48D3-A912-6B4ED5EC5FBE}" type="datetimeFigureOut">
              <a:rPr lang="en-US" smtClean="0"/>
              <a:pPr/>
              <a:t>10/11/2019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8B9D1-C2E0-4CAB-A878-8120B1F272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8B9D1-C2E0-4CAB-A878-8120B1F272C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10/11/2019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10/11/2019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4495800"/>
            <a:ext cx="5791200" cy="533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Segoe Print" pitchFamily="2" charset="0"/>
              </a:rPr>
              <a:t>AYUSH SHARMA(2</a:t>
            </a:r>
            <a:r>
              <a:rPr lang="en-US" sz="2800" baseline="30000" dirty="0" smtClean="0">
                <a:solidFill>
                  <a:schemeClr val="accent1"/>
                </a:solidFill>
                <a:latin typeface="Segoe Print" pitchFamily="2" charset="0"/>
              </a:rPr>
              <a:t>nd</a:t>
            </a:r>
            <a:r>
              <a:rPr lang="en-US" sz="2800" dirty="0" smtClean="0">
                <a:solidFill>
                  <a:schemeClr val="accent1"/>
                </a:solidFill>
                <a:latin typeface="Segoe Print" pitchFamily="2" charset="0"/>
              </a:rPr>
              <a:t> YEAR)</a:t>
            </a:r>
            <a:endParaRPr lang="en-US" sz="2800" dirty="0">
              <a:solidFill>
                <a:schemeClr val="accent1"/>
              </a:solidFill>
              <a:latin typeface="Segoe Print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447800"/>
            <a:ext cx="8077200" cy="1066800"/>
          </a:xfrm>
        </p:spPr>
        <p:txBody>
          <a:bodyPr anchor="t">
            <a:noAutofit/>
          </a:bodyPr>
          <a:lstStyle/>
          <a:p>
            <a:pPr algn="just"/>
            <a:r>
              <a:rPr lang="en-US" sz="4800" b="1" u="sng" dirty="0" smtClean="0">
                <a:solidFill>
                  <a:schemeClr val="accent1"/>
                </a:solidFill>
                <a:latin typeface="Chiller" pitchFamily="82" charset="0"/>
                <a:cs typeface="Angsana New" pitchFamily="18" charset="-34"/>
              </a:rPr>
              <a:t>POINTERS IN C PROGRAMMING LANGUAGE </a:t>
            </a:r>
            <a:endParaRPr lang="en-US" sz="4800" b="1" u="sng" dirty="0">
              <a:solidFill>
                <a:schemeClr val="accent1"/>
              </a:solidFill>
              <a:latin typeface="Chiller" pitchFamily="82" charset="0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"/>
            <a:ext cx="8229600" cy="1252728"/>
          </a:xfrm>
        </p:spPr>
        <p:txBody>
          <a:bodyPr/>
          <a:lstStyle/>
          <a:p>
            <a:r>
              <a:rPr lang="en-US" u="sng" dirty="0" smtClean="0">
                <a:latin typeface="Segoe Print" pitchFamily="2" charset="0"/>
              </a:rPr>
              <a:t>Array of Pointers:</a:t>
            </a:r>
            <a:endParaRPr lang="en-US" u="sng" dirty="0">
              <a:latin typeface="Segoe Prin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256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>
                <a:latin typeface="Cambria" pitchFamily="18" charset="0"/>
              </a:rPr>
              <a:t>//Program to make array of pointers</a:t>
            </a:r>
          </a:p>
          <a:p>
            <a:pPr>
              <a:buNone/>
            </a:pPr>
            <a:r>
              <a:rPr lang="en-US" sz="2200" dirty="0" smtClean="0">
                <a:latin typeface="Cambria" pitchFamily="18" charset="0"/>
              </a:rPr>
              <a:t>#include&lt;</a:t>
            </a:r>
            <a:r>
              <a:rPr lang="en-US" sz="2200" dirty="0" err="1" smtClean="0">
                <a:latin typeface="Cambria" pitchFamily="18" charset="0"/>
              </a:rPr>
              <a:t>stdio.h</a:t>
            </a:r>
            <a:r>
              <a:rPr lang="en-US" sz="2200" dirty="0" smtClean="0">
                <a:latin typeface="Cambria" pitchFamily="18" charset="0"/>
              </a:rPr>
              <a:t>&gt;</a:t>
            </a:r>
          </a:p>
          <a:p>
            <a:pPr>
              <a:buNone/>
            </a:pPr>
            <a:r>
              <a:rPr lang="en-US" sz="2200" dirty="0" smtClean="0">
                <a:latin typeface="Cambria" pitchFamily="18" charset="0"/>
              </a:rPr>
              <a:t>#include&lt;</a:t>
            </a:r>
            <a:r>
              <a:rPr lang="en-US" sz="2200" dirty="0" err="1" smtClean="0">
                <a:latin typeface="Cambria" pitchFamily="18" charset="0"/>
              </a:rPr>
              <a:t>conio.h</a:t>
            </a:r>
            <a:r>
              <a:rPr lang="en-US" sz="2200" dirty="0" smtClean="0">
                <a:latin typeface="Cambria" pitchFamily="18" charset="0"/>
              </a:rPr>
              <a:t>&gt;</a:t>
            </a:r>
          </a:p>
          <a:p>
            <a:pPr>
              <a:buNone/>
            </a:pPr>
            <a:r>
              <a:rPr lang="en-US" sz="2200" dirty="0" err="1" smtClean="0">
                <a:latin typeface="Cambria" pitchFamily="18" charset="0"/>
              </a:rPr>
              <a:t>int</a:t>
            </a:r>
            <a:r>
              <a:rPr lang="en-US" sz="2200" dirty="0" smtClean="0">
                <a:latin typeface="Cambria" pitchFamily="18" charset="0"/>
              </a:rPr>
              <a:t> main(){</a:t>
            </a:r>
          </a:p>
          <a:p>
            <a:pPr>
              <a:buNone/>
            </a:pPr>
            <a:r>
              <a:rPr lang="en-US" sz="2200" dirty="0" smtClean="0">
                <a:latin typeface="Cambria" pitchFamily="18" charset="0"/>
              </a:rPr>
              <a:t>	</a:t>
            </a:r>
            <a:r>
              <a:rPr lang="en-US" sz="2200" dirty="0" err="1" smtClean="0">
                <a:latin typeface="Cambria" pitchFamily="18" charset="0"/>
              </a:rPr>
              <a:t>int</a:t>
            </a:r>
            <a:r>
              <a:rPr lang="en-US" sz="2200" dirty="0" smtClean="0">
                <a:latin typeface="Cambria" pitchFamily="18" charset="0"/>
              </a:rPr>
              <a:t> *a[3],b = 33,j = 34,k = 35,i;</a:t>
            </a:r>
          </a:p>
          <a:p>
            <a:pPr>
              <a:buNone/>
            </a:pPr>
            <a:r>
              <a:rPr lang="en-US" sz="2200" dirty="0" smtClean="0">
                <a:latin typeface="Cambria" pitchFamily="18" charset="0"/>
              </a:rPr>
              <a:t>	a[0] = &amp;b;</a:t>
            </a:r>
          </a:p>
          <a:p>
            <a:pPr>
              <a:buNone/>
            </a:pPr>
            <a:r>
              <a:rPr lang="en-US" sz="2200" dirty="0" smtClean="0">
                <a:latin typeface="Cambria" pitchFamily="18" charset="0"/>
              </a:rPr>
              <a:t>	a[1] = &amp;j;</a:t>
            </a:r>
          </a:p>
          <a:p>
            <a:pPr>
              <a:buNone/>
            </a:pPr>
            <a:r>
              <a:rPr lang="en-US" sz="2200" dirty="0" smtClean="0">
                <a:latin typeface="Cambria" pitchFamily="18" charset="0"/>
              </a:rPr>
              <a:t>	a[2] = &amp;k;</a:t>
            </a:r>
          </a:p>
          <a:p>
            <a:pPr>
              <a:buNone/>
            </a:pPr>
            <a:r>
              <a:rPr lang="en-US" sz="2200" dirty="0" smtClean="0">
                <a:latin typeface="Cambria" pitchFamily="18" charset="0"/>
              </a:rPr>
              <a:t>	</a:t>
            </a:r>
            <a:r>
              <a:rPr lang="en-US" sz="2200" dirty="0" err="1" smtClean="0">
                <a:latin typeface="Cambria" pitchFamily="18" charset="0"/>
              </a:rPr>
              <a:t>printf</a:t>
            </a:r>
            <a:r>
              <a:rPr lang="en-US" sz="2200" dirty="0" smtClean="0">
                <a:latin typeface="Cambria" pitchFamily="18" charset="0"/>
              </a:rPr>
              <a:t>("VALUES  -&gt; ADDRESS\n");</a:t>
            </a:r>
          </a:p>
          <a:p>
            <a:pPr>
              <a:buNone/>
            </a:pPr>
            <a:r>
              <a:rPr lang="en-US" sz="2200" dirty="0" smtClean="0">
                <a:latin typeface="Cambria" pitchFamily="18" charset="0"/>
              </a:rPr>
              <a:t>	for(</a:t>
            </a:r>
            <a:r>
              <a:rPr lang="en-US" sz="2200" dirty="0" err="1" smtClean="0">
                <a:latin typeface="Cambria" pitchFamily="18" charset="0"/>
              </a:rPr>
              <a:t>i</a:t>
            </a:r>
            <a:r>
              <a:rPr lang="en-US" sz="2200" dirty="0" smtClean="0">
                <a:latin typeface="Cambria" pitchFamily="18" charset="0"/>
              </a:rPr>
              <a:t> = 0;i != 3;i++){</a:t>
            </a:r>
          </a:p>
          <a:p>
            <a:pPr>
              <a:buNone/>
            </a:pPr>
            <a:r>
              <a:rPr lang="en-US" sz="2200" dirty="0" smtClean="0">
                <a:latin typeface="Cambria" pitchFamily="18" charset="0"/>
              </a:rPr>
              <a:t>		</a:t>
            </a:r>
            <a:r>
              <a:rPr lang="en-US" sz="2200" dirty="0" err="1" smtClean="0">
                <a:latin typeface="Cambria" pitchFamily="18" charset="0"/>
              </a:rPr>
              <a:t>printf</a:t>
            </a:r>
            <a:r>
              <a:rPr lang="en-US" sz="2200" dirty="0" smtClean="0">
                <a:latin typeface="Cambria" pitchFamily="18" charset="0"/>
              </a:rPr>
              <a:t>("  %d\t-&gt; %u \n",*a[</a:t>
            </a:r>
            <a:r>
              <a:rPr lang="en-US" sz="2200" dirty="0" err="1" smtClean="0">
                <a:latin typeface="Cambria" pitchFamily="18" charset="0"/>
              </a:rPr>
              <a:t>i</a:t>
            </a:r>
            <a:r>
              <a:rPr lang="en-US" sz="2200" dirty="0" smtClean="0">
                <a:latin typeface="Cambria" pitchFamily="18" charset="0"/>
              </a:rPr>
              <a:t>],a[</a:t>
            </a:r>
            <a:r>
              <a:rPr lang="en-US" sz="2200" dirty="0" err="1" smtClean="0">
                <a:latin typeface="Cambria" pitchFamily="18" charset="0"/>
              </a:rPr>
              <a:t>i</a:t>
            </a:r>
            <a:r>
              <a:rPr lang="en-US" sz="2200" dirty="0" smtClean="0">
                <a:latin typeface="Cambria" pitchFamily="18" charset="0"/>
              </a:rPr>
              <a:t>]);</a:t>
            </a:r>
          </a:p>
          <a:p>
            <a:pPr>
              <a:buNone/>
            </a:pPr>
            <a:r>
              <a:rPr lang="en-US" sz="2200" dirty="0" smtClean="0">
                <a:latin typeface="Cambria" pitchFamily="18" charset="0"/>
              </a:rPr>
              <a:t>	}</a:t>
            </a:r>
            <a:r>
              <a:rPr lang="en-US" sz="2200" dirty="0" err="1" smtClean="0">
                <a:latin typeface="Cambria" pitchFamily="18" charset="0"/>
              </a:rPr>
              <a:t>getch</a:t>
            </a:r>
            <a:r>
              <a:rPr lang="en-US" sz="2200" dirty="0" smtClean="0">
                <a:latin typeface="Cambria" pitchFamily="18" charset="0"/>
              </a:rPr>
              <a:t>();</a:t>
            </a:r>
          </a:p>
          <a:p>
            <a:pPr>
              <a:buNone/>
            </a:pPr>
            <a:r>
              <a:rPr lang="en-US" sz="2200" dirty="0" smtClean="0">
                <a:latin typeface="Cambria" pitchFamily="18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5791200"/>
            <a:ext cx="18678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6"/>
                </a:solidFill>
                <a:latin typeface="Segoe Print" pitchFamily="2" charset="0"/>
              </a:rPr>
              <a:t>OUTPUT:</a:t>
            </a:r>
          </a:p>
          <a:p>
            <a:endParaRPr lang="en-US" sz="2800" dirty="0" smtClean="0">
              <a:latin typeface="Segoe Print" pitchFamily="2" charset="0"/>
            </a:endParaRPr>
          </a:p>
          <a:p>
            <a:endParaRPr lang="en-US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l="17570" t="58907" r="68960" b="34559"/>
          <a:stretch>
            <a:fillRect/>
          </a:stretch>
        </p:blipFill>
        <p:spPr bwMode="auto">
          <a:xfrm>
            <a:off x="2971800" y="556260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Segoe Print" pitchFamily="2" charset="0"/>
              </a:rPr>
              <a:t>Structure </a:t>
            </a:r>
            <a:r>
              <a:rPr lang="en-US" u="sng" dirty="0" smtClean="0">
                <a:latin typeface="Segoe Print" pitchFamily="2" charset="0"/>
              </a:rPr>
              <a:t>Pointers: </a:t>
            </a:r>
            <a:endParaRPr lang="en-US" u="sng" dirty="0">
              <a:latin typeface="Segoe Prin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//Program to use pointers to structure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include&lt;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stdio.h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#include&lt;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conio.h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buNone/>
            </a:pP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struct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item{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data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;};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typedef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struct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item It;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It data1 ={10};</a:t>
            </a:r>
          </a:p>
          <a:p>
            <a:pPr>
              <a:buNone/>
            </a:pP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main(){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	It *p;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	p = &amp;data1;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printf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("WHEN STRUCTURE VARIABLE USED %d\n",data1.data);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printf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("WHEN POINTER TO THE STRUCTURE USED %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d",p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-&gt;data);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getch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}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7800" y="1981200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chemeClr val="accent6"/>
                </a:solidFill>
                <a:latin typeface="Segoe Print" pitchFamily="2" charset="0"/>
              </a:rPr>
              <a:t>OUTPUT: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2461" t="47917" r="64275" b="48958"/>
          <a:stretch>
            <a:fillRect/>
          </a:stretch>
        </p:blipFill>
        <p:spPr bwMode="auto">
          <a:xfrm>
            <a:off x="4267200" y="2362200"/>
            <a:ext cx="4648200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5191"/>
          <a:ext cx="8229600" cy="4701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 smtClean="0">
                <a:latin typeface="Algerian" pitchFamily="82" charset="0"/>
                <a:cs typeface="Aharoni" pitchFamily="2" charset="-79"/>
              </a:rPr>
              <a:t>CONTENT:</a:t>
            </a:r>
            <a:endParaRPr lang="en-US" sz="4800" u="sng" dirty="0">
              <a:latin typeface="Algerian" pitchFamily="82" charset="0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 to Pointers</a:t>
            </a:r>
          </a:p>
          <a:p>
            <a:r>
              <a:rPr lang="en-US" b="1" dirty="0" smtClean="0"/>
              <a:t>Declaration And Initialization of Pointers</a:t>
            </a:r>
          </a:p>
          <a:p>
            <a:r>
              <a:rPr lang="en-US" b="1" dirty="0" smtClean="0"/>
              <a:t>The  ‘&amp;’ And ‘*’ Operator</a:t>
            </a:r>
          </a:p>
          <a:p>
            <a:r>
              <a:rPr lang="en-US" b="1" dirty="0" smtClean="0"/>
              <a:t>Pointer Arithmetic</a:t>
            </a:r>
          </a:p>
          <a:p>
            <a:r>
              <a:rPr lang="en-US" b="1" dirty="0" smtClean="0"/>
              <a:t>Multiple Pointers</a:t>
            </a:r>
          </a:p>
          <a:p>
            <a:r>
              <a:rPr lang="en-US" b="1" dirty="0" smtClean="0"/>
              <a:t>Array of Pointers</a:t>
            </a:r>
          </a:p>
          <a:p>
            <a:r>
              <a:rPr lang="en-US" b="1" dirty="0" smtClean="0"/>
              <a:t>Structure Pointers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Segoe Print" pitchFamily="2" charset="0"/>
              </a:rPr>
              <a:t>Introduction to Pointers</a:t>
            </a:r>
            <a:endParaRPr lang="en-US" u="sng" dirty="0">
              <a:latin typeface="Segoe Prin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8686800" cy="40386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dirty="0" smtClean="0">
                <a:latin typeface="Berlin Sans FB" pitchFamily="34" charset="0"/>
              </a:rPr>
              <a:t>Not the strongest but one of the most dangerous features in C is “</a:t>
            </a:r>
            <a:r>
              <a:rPr lang="en-US" dirty="0" err="1" smtClean="0">
                <a:latin typeface="Berlin Sans FB" pitchFamily="34" charset="0"/>
              </a:rPr>
              <a:t>POINTERS”.What</a:t>
            </a:r>
            <a:r>
              <a:rPr lang="en-US" dirty="0" smtClean="0">
                <a:latin typeface="Berlin Sans FB" pitchFamily="34" charset="0"/>
              </a:rPr>
              <a:t> do actually pointer mean?...Pointers are the variables that holds memory address of other </a:t>
            </a:r>
            <a:r>
              <a:rPr lang="en-US" dirty="0" err="1" smtClean="0">
                <a:latin typeface="Berlin Sans FB" pitchFamily="34" charset="0"/>
              </a:rPr>
              <a:t>variables.Pointers</a:t>
            </a:r>
            <a:r>
              <a:rPr lang="en-US" dirty="0" smtClean="0">
                <a:latin typeface="Berlin Sans FB" pitchFamily="34" charset="0"/>
              </a:rPr>
              <a:t> are really hard to understand but once you understand pointers you will be able to do so much more with C language.</a:t>
            </a:r>
          </a:p>
          <a:p>
            <a:pPr algn="just">
              <a:buNone/>
            </a:pPr>
            <a:endParaRPr lang="en-US" dirty="0" smtClean="0"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latin typeface="Segoe Print" pitchFamily="2" charset="0"/>
              </a:rPr>
              <a:t>Declaration and Initialization of Pointers</a:t>
            </a:r>
            <a:endParaRPr lang="en-US" u="sng" dirty="0">
              <a:latin typeface="Segoe Prin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382000" cy="50828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Berlin Sans FB" pitchFamily="34" charset="0"/>
              </a:rPr>
              <a:t>Declaration of pointers consists of a base </a:t>
            </a:r>
            <a:r>
              <a:rPr lang="en-US" dirty="0" err="1" smtClean="0">
                <a:latin typeface="Berlin Sans FB" pitchFamily="34" charset="0"/>
              </a:rPr>
              <a:t>type,an</a:t>
            </a:r>
            <a:r>
              <a:rPr lang="en-US" dirty="0" smtClean="0">
                <a:latin typeface="Berlin Sans FB" pitchFamily="34" charset="0"/>
              </a:rPr>
              <a:t> ‘*’,and  the variable name.</a:t>
            </a:r>
          </a:p>
          <a:p>
            <a:pPr>
              <a:buNone/>
            </a:pPr>
            <a:r>
              <a:rPr lang="en-US" dirty="0" smtClean="0">
                <a:latin typeface="Berlin Sans FB" pitchFamily="34" charset="0"/>
              </a:rPr>
              <a:t>   </a:t>
            </a:r>
            <a:r>
              <a:rPr lang="en-US" b="1" dirty="0" smtClean="0">
                <a:latin typeface="Berlin Sans FB" pitchFamily="34" charset="0"/>
              </a:rPr>
              <a:t> </a:t>
            </a:r>
            <a:r>
              <a:rPr lang="en-US" b="1" dirty="0" smtClean="0">
                <a:latin typeface="Andalus" pitchFamily="18" charset="-78"/>
                <a:cs typeface="Andalus" pitchFamily="18" charset="-78"/>
              </a:rPr>
              <a:t>General form:  </a:t>
            </a:r>
            <a:r>
              <a:rPr lang="en-US" dirty="0" smtClean="0">
                <a:latin typeface="Berlin Sans FB" pitchFamily="34" charset="0"/>
              </a:rPr>
              <a:t>type *name;</a:t>
            </a:r>
          </a:p>
          <a:p>
            <a:pPr>
              <a:buNone/>
            </a:pPr>
            <a:r>
              <a:rPr lang="en-US" dirty="0" smtClean="0">
                <a:latin typeface="Berlin Sans FB" pitchFamily="34" charset="0"/>
              </a:rPr>
              <a:t>	 Example: </a:t>
            </a:r>
            <a:r>
              <a:rPr lang="en-US" dirty="0" err="1" smtClean="0">
                <a:latin typeface="Berlin Sans FB" pitchFamily="34" charset="0"/>
              </a:rPr>
              <a:t>int</a:t>
            </a:r>
            <a:r>
              <a:rPr lang="en-US" dirty="0" smtClean="0">
                <a:latin typeface="Berlin Sans FB" pitchFamily="34" charset="0"/>
              </a:rPr>
              <a:t> *p;</a:t>
            </a:r>
          </a:p>
          <a:p>
            <a:r>
              <a:rPr lang="en-US" dirty="0" smtClean="0">
                <a:latin typeface="Berlin Sans FB" pitchFamily="34" charset="0"/>
              </a:rPr>
              <a:t>Initialization of pointer variables in necessary otherwise it will cause an error or sometimes cause your program to crash.</a:t>
            </a:r>
          </a:p>
          <a:p>
            <a:pPr>
              <a:buNone/>
            </a:pPr>
            <a:r>
              <a:rPr lang="en-US" dirty="0" smtClean="0">
                <a:latin typeface="Berlin Sans FB" pitchFamily="34" charset="0"/>
              </a:rPr>
              <a:t>     Example:   </a:t>
            </a:r>
            <a:r>
              <a:rPr lang="en-US" dirty="0" err="1" smtClean="0">
                <a:latin typeface="Berlin Sans FB" pitchFamily="34" charset="0"/>
              </a:rPr>
              <a:t>int</a:t>
            </a:r>
            <a:r>
              <a:rPr lang="en-US" dirty="0" smtClean="0">
                <a:latin typeface="Berlin Sans FB" pitchFamily="34" charset="0"/>
              </a:rPr>
              <a:t>  *p  = d;</a:t>
            </a:r>
          </a:p>
          <a:p>
            <a:pPr>
              <a:buFont typeface="Wingdings" pitchFamily="2" charset="2"/>
              <a:buChar char="v"/>
            </a:pPr>
            <a:r>
              <a:rPr lang="en-US" u="sng" dirty="0" smtClean="0">
                <a:latin typeface="Berlin Sans FB" pitchFamily="34" charset="0"/>
              </a:rPr>
              <a:t> </a:t>
            </a:r>
            <a:r>
              <a:rPr lang="en-US" b="1" u="sng" dirty="0" err="1" smtClean="0">
                <a:latin typeface="Cambria" pitchFamily="18" charset="0"/>
              </a:rPr>
              <a:t>Note:</a:t>
            </a:r>
            <a:r>
              <a:rPr lang="en-US" b="1" dirty="0" err="1" smtClean="0">
                <a:latin typeface="Cambria" pitchFamily="18" charset="0"/>
              </a:rPr>
              <a:t>You</a:t>
            </a:r>
            <a:r>
              <a:rPr lang="en-US" b="1" dirty="0" smtClean="0">
                <a:latin typeface="Cambria" pitchFamily="18" charset="0"/>
              </a:rPr>
              <a:t> cannot initialize a pointer as 0 like simple variables  but if you want so you can use NULL pointer which exist in &lt;</a:t>
            </a:r>
            <a:r>
              <a:rPr lang="en-US" b="1" dirty="0" err="1" smtClean="0">
                <a:latin typeface="Cambria" pitchFamily="18" charset="0"/>
              </a:rPr>
              <a:t>stdio.h</a:t>
            </a:r>
            <a:r>
              <a:rPr lang="en-US" b="1" dirty="0" smtClean="0">
                <a:latin typeface="Cambria" pitchFamily="18" charset="0"/>
              </a:rPr>
              <a:t>&gt; header file.	</a:t>
            </a:r>
            <a:r>
              <a:rPr lang="en-US" dirty="0" smtClean="0">
                <a:latin typeface="Berlin Sans FB" pitchFamily="34" charset="0"/>
              </a:rPr>
              <a:t>		</a:t>
            </a:r>
            <a:endParaRPr lang="en-US" dirty="0"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Segoe Print" pitchFamily="2" charset="0"/>
              </a:rPr>
              <a:t>The ‘&amp;’ And ‘*’ Operator</a:t>
            </a:r>
            <a:endParaRPr lang="en-US" u="sng" dirty="0">
              <a:latin typeface="Segoe Prin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The  ampersand operator ‘&amp;’,also known as “Address of”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operator,is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used to access the memory address of any variable.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The asterisk operator ‘*’,also known as “Value at”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operator,is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used to access the value stored at particular address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An arrow operator(-&gt;) is also used in case of pointer to the structure.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goe Print" pitchFamily="2" charset="0"/>
              </a:rPr>
              <a:t>Example to understand pointer operators:</a:t>
            </a:r>
            <a:endParaRPr lang="en-US" dirty="0">
              <a:latin typeface="Segoe Prin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ambria" pitchFamily="18" charset="0"/>
              </a:rPr>
              <a:t>//To  print address of a particular variable using ‘*’ and ‘&amp;’</a:t>
            </a:r>
          </a:p>
          <a:p>
            <a:pPr>
              <a:buNone/>
            </a:pPr>
            <a:r>
              <a:rPr lang="en-US" sz="2000" b="1" dirty="0" smtClean="0">
                <a:latin typeface="Cambria" pitchFamily="18" charset="0"/>
              </a:rPr>
              <a:t>#include&lt;</a:t>
            </a:r>
            <a:r>
              <a:rPr lang="en-US" sz="2000" b="1" dirty="0" err="1" smtClean="0">
                <a:latin typeface="Cambria" pitchFamily="18" charset="0"/>
              </a:rPr>
              <a:t>stdio.h</a:t>
            </a:r>
            <a:r>
              <a:rPr lang="en-US" sz="2000" b="1" dirty="0" smtClean="0">
                <a:latin typeface="Cambria" pitchFamily="18" charset="0"/>
              </a:rPr>
              <a:t>&gt;</a:t>
            </a:r>
          </a:p>
          <a:p>
            <a:pPr>
              <a:buNone/>
            </a:pPr>
            <a:r>
              <a:rPr lang="en-US" sz="2000" b="1" dirty="0" smtClean="0">
                <a:latin typeface="Cambria" pitchFamily="18" charset="0"/>
              </a:rPr>
              <a:t>#include&lt;</a:t>
            </a:r>
            <a:r>
              <a:rPr lang="en-US" sz="2000" b="1" dirty="0" err="1" smtClean="0">
                <a:latin typeface="Cambria" pitchFamily="18" charset="0"/>
              </a:rPr>
              <a:t>conio.h</a:t>
            </a:r>
            <a:r>
              <a:rPr lang="en-US" sz="2000" b="1" dirty="0" smtClean="0">
                <a:latin typeface="Cambria" pitchFamily="18" charset="0"/>
              </a:rPr>
              <a:t>&gt;</a:t>
            </a:r>
          </a:p>
          <a:p>
            <a:pPr>
              <a:buNone/>
            </a:pPr>
            <a:r>
              <a:rPr lang="en-US" sz="2000" b="1" dirty="0" err="1" smtClean="0">
                <a:latin typeface="Cambria" pitchFamily="18" charset="0"/>
              </a:rPr>
              <a:t>int</a:t>
            </a:r>
            <a:r>
              <a:rPr lang="en-US" sz="2000" b="1" dirty="0" smtClean="0">
                <a:latin typeface="Cambria" pitchFamily="18" charset="0"/>
              </a:rPr>
              <a:t> main(){</a:t>
            </a:r>
          </a:p>
          <a:p>
            <a:pPr>
              <a:buNone/>
            </a:pPr>
            <a:r>
              <a:rPr lang="en-US" sz="2000" b="1" dirty="0" smtClean="0">
                <a:latin typeface="Cambria" pitchFamily="18" charset="0"/>
              </a:rPr>
              <a:t>	</a:t>
            </a:r>
            <a:r>
              <a:rPr lang="en-US" sz="2000" b="1" dirty="0" err="1" smtClean="0">
                <a:latin typeface="Cambria" pitchFamily="18" charset="0"/>
              </a:rPr>
              <a:t>int</a:t>
            </a:r>
            <a:r>
              <a:rPr lang="en-US" sz="2000" b="1" dirty="0" smtClean="0">
                <a:latin typeface="Cambria" pitchFamily="18" charset="0"/>
              </a:rPr>
              <a:t> a = 10,*p ;</a:t>
            </a:r>
          </a:p>
          <a:p>
            <a:pPr>
              <a:buNone/>
            </a:pPr>
            <a:r>
              <a:rPr lang="en-US" sz="2000" b="1" dirty="0" smtClean="0">
                <a:latin typeface="Cambria" pitchFamily="18" charset="0"/>
              </a:rPr>
              <a:t>	p = &amp;a;</a:t>
            </a:r>
          </a:p>
          <a:p>
            <a:pPr>
              <a:buNone/>
            </a:pPr>
            <a:r>
              <a:rPr lang="en-US" sz="2000" b="1" dirty="0" smtClean="0">
                <a:latin typeface="Cambria" pitchFamily="18" charset="0"/>
              </a:rPr>
              <a:t>	</a:t>
            </a:r>
            <a:r>
              <a:rPr lang="en-US" sz="2000" b="1" dirty="0" err="1" smtClean="0">
                <a:latin typeface="Cambria" pitchFamily="18" charset="0"/>
              </a:rPr>
              <a:t>printf</a:t>
            </a:r>
            <a:r>
              <a:rPr lang="en-US" sz="2000" b="1" dirty="0" smtClean="0">
                <a:latin typeface="Cambria" pitchFamily="18" charset="0"/>
              </a:rPr>
              <a:t>("ADDRESS OF a %u\</a:t>
            </a:r>
            <a:r>
              <a:rPr lang="en-US" sz="2000" b="1" dirty="0" err="1" smtClean="0">
                <a:latin typeface="Cambria" pitchFamily="18" charset="0"/>
              </a:rPr>
              <a:t>n",&amp;a</a:t>
            </a:r>
            <a:r>
              <a:rPr lang="en-US" sz="2000" b="1" dirty="0" smtClean="0">
                <a:latin typeface="Cambria" pitchFamily="18" charset="0"/>
              </a:rPr>
              <a:t>);</a:t>
            </a:r>
          </a:p>
          <a:p>
            <a:pPr>
              <a:buNone/>
            </a:pPr>
            <a:r>
              <a:rPr lang="en-US" sz="2000" b="1" dirty="0" smtClean="0">
                <a:latin typeface="Cambria" pitchFamily="18" charset="0"/>
              </a:rPr>
              <a:t>	</a:t>
            </a:r>
            <a:r>
              <a:rPr lang="en-US" sz="2000" b="1" dirty="0" err="1" smtClean="0">
                <a:latin typeface="Cambria" pitchFamily="18" charset="0"/>
              </a:rPr>
              <a:t>printf</a:t>
            </a:r>
            <a:r>
              <a:rPr lang="en-US" sz="2000" b="1" dirty="0" smtClean="0">
                <a:latin typeface="Cambria" pitchFamily="18" charset="0"/>
              </a:rPr>
              <a:t>("ADDRESS OF a %u\</a:t>
            </a:r>
            <a:r>
              <a:rPr lang="en-US" sz="2000" b="1" dirty="0" err="1" smtClean="0">
                <a:latin typeface="Cambria" pitchFamily="18" charset="0"/>
              </a:rPr>
              <a:t>n",p</a:t>
            </a:r>
            <a:r>
              <a:rPr lang="en-US" sz="2000" b="1" dirty="0" smtClean="0">
                <a:latin typeface="Cambria" pitchFamily="18" charset="0"/>
              </a:rPr>
              <a:t>);</a:t>
            </a:r>
          </a:p>
          <a:p>
            <a:pPr>
              <a:buNone/>
            </a:pPr>
            <a:r>
              <a:rPr lang="en-US" sz="2000" b="1" dirty="0" smtClean="0">
                <a:latin typeface="Cambria" pitchFamily="18" charset="0"/>
              </a:rPr>
              <a:t>	</a:t>
            </a:r>
            <a:r>
              <a:rPr lang="en-US" sz="2000" b="1" dirty="0" err="1" smtClean="0">
                <a:latin typeface="Cambria" pitchFamily="18" charset="0"/>
              </a:rPr>
              <a:t>printf</a:t>
            </a:r>
            <a:r>
              <a:rPr lang="en-US" sz="2000" b="1" dirty="0" smtClean="0">
                <a:latin typeface="Cambria" pitchFamily="18" charset="0"/>
              </a:rPr>
              <a:t>("VALUE OF a %d\</a:t>
            </a:r>
            <a:r>
              <a:rPr lang="en-US" sz="2000" b="1" dirty="0" err="1" smtClean="0">
                <a:latin typeface="Cambria" pitchFamily="18" charset="0"/>
              </a:rPr>
              <a:t>n",a</a:t>
            </a:r>
            <a:r>
              <a:rPr lang="en-US" sz="2000" b="1" dirty="0" smtClean="0">
                <a:latin typeface="Cambria" pitchFamily="18" charset="0"/>
              </a:rPr>
              <a:t>);</a:t>
            </a:r>
          </a:p>
          <a:p>
            <a:pPr>
              <a:buNone/>
            </a:pPr>
            <a:r>
              <a:rPr lang="en-US" sz="2000" b="1" dirty="0" smtClean="0">
                <a:latin typeface="Cambria" pitchFamily="18" charset="0"/>
              </a:rPr>
              <a:t>	</a:t>
            </a:r>
            <a:r>
              <a:rPr lang="en-US" sz="2000" b="1" dirty="0" err="1" smtClean="0">
                <a:latin typeface="Cambria" pitchFamily="18" charset="0"/>
              </a:rPr>
              <a:t>printf</a:t>
            </a:r>
            <a:r>
              <a:rPr lang="en-US" sz="2000" b="1" dirty="0" smtClean="0">
                <a:latin typeface="Cambria" pitchFamily="18" charset="0"/>
              </a:rPr>
              <a:t>("VALUE OF a %d\n",*p);</a:t>
            </a:r>
          </a:p>
          <a:p>
            <a:pPr>
              <a:buNone/>
            </a:pPr>
            <a:r>
              <a:rPr lang="en-US" sz="2000" b="1" dirty="0" smtClean="0">
                <a:latin typeface="Cambria" pitchFamily="18" charset="0"/>
              </a:rPr>
              <a:t>	</a:t>
            </a:r>
            <a:r>
              <a:rPr lang="en-US" sz="2000" b="1" dirty="0" err="1" smtClean="0">
                <a:latin typeface="Cambria" pitchFamily="18" charset="0"/>
              </a:rPr>
              <a:t>getch</a:t>
            </a:r>
            <a:r>
              <a:rPr lang="en-US" sz="2000" b="1" dirty="0" smtClean="0">
                <a:latin typeface="Cambria" pitchFamily="18" charset="0"/>
              </a:rPr>
              <a:t>();</a:t>
            </a:r>
          </a:p>
          <a:p>
            <a:pPr>
              <a:buNone/>
            </a:pPr>
            <a:r>
              <a:rPr lang="en-US" sz="2000" b="1" dirty="0" smtClean="0">
                <a:latin typeface="Cambria" pitchFamily="18" charset="0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5955" t="49884" r="69231" b="43652"/>
          <a:stretch>
            <a:fillRect/>
          </a:stretch>
        </p:blipFill>
        <p:spPr bwMode="auto">
          <a:xfrm>
            <a:off x="5105400" y="4800600"/>
            <a:ext cx="3429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181600" y="4191000"/>
            <a:ext cx="21130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solidFill>
                  <a:schemeClr val="accent6"/>
                </a:solidFill>
                <a:latin typeface="Segoe Print" pitchFamily="2" charset="0"/>
              </a:rPr>
              <a:t>OUTPUT:</a:t>
            </a:r>
            <a:endParaRPr lang="en-US" sz="3200" b="1" u="sng" dirty="0">
              <a:solidFill>
                <a:schemeClr val="accent6"/>
              </a:solidFill>
              <a:latin typeface="Segoe Print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305800" cy="1292352"/>
          </a:xfrm>
        </p:spPr>
        <p:txBody>
          <a:bodyPr/>
          <a:lstStyle/>
          <a:p>
            <a:r>
              <a:rPr lang="en-US" u="sng" dirty="0" smtClean="0">
                <a:latin typeface="Segoe Print" pitchFamily="2" charset="0"/>
              </a:rPr>
              <a:t>Pointers Arithmetic:</a:t>
            </a:r>
            <a:endParaRPr lang="en-US" u="sng" dirty="0">
              <a:latin typeface="Segoe Prin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arithmetic operations on pointers are allowed: addition and subtraction.</a:t>
            </a:r>
          </a:p>
          <a:p>
            <a:r>
              <a:rPr lang="en-US" dirty="0" smtClean="0"/>
              <a:t>In order to understand addition or </a:t>
            </a:r>
            <a:r>
              <a:rPr lang="en-US" dirty="0" err="1" smtClean="0"/>
              <a:t>subtraction,let</a:t>
            </a:r>
            <a:r>
              <a:rPr lang="en-US" dirty="0" smtClean="0"/>
              <a:t> A be an integer pointer variable with an address </a:t>
            </a:r>
            <a:r>
              <a:rPr lang="en-US" b="1" dirty="0" smtClean="0"/>
              <a:t>2000 </a:t>
            </a:r>
            <a:r>
              <a:rPr lang="en-US" dirty="0" smtClean="0"/>
              <a:t>and also an integer takes </a:t>
            </a:r>
            <a:r>
              <a:rPr lang="en-US" b="1" dirty="0" smtClean="0"/>
              <a:t>4</a:t>
            </a:r>
            <a:r>
              <a:rPr lang="en-US" dirty="0" smtClean="0"/>
              <a:t> bytes of </a:t>
            </a:r>
            <a:r>
              <a:rPr lang="en-US" dirty="0" err="1" smtClean="0"/>
              <a:t>storage.After</a:t>
            </a:r>
            <a:r>
              <a:rPr lang="en-US" dirty="0" smtClean="0"/>
              <a:t> the expression A++,A contains </a:t>
            </a:r>
            <a:r>
              <a:rPr lang="en-US" b="1" dirty="0" smtClean="0"/>
              <a:t>2002 </a:t>
            </a:r>
            <a:r>
              <a:rPr lang="en-US" dirty="0" smtClean="0"/>
              <a:t>not </a:t>
            </a:r>
            <a:r>
              <a:rPr lang="en-US" b="1" dirty="0" smtClean="0"/>
              <a:t>2001</a:t>
            </a:r>
            <a:r>
              <a:rPr lang="en-US" dirty="0" smtClean="0"/>
              <a:t> as A will point to the next integer.</a:t>
            </a:r>
          </a:p>
          <a:p>
            <a:r>
              <a:rPr lang="en-US" dirty="0" smtClean="0"/>
              <a:t>Same thing happens in decrement.(A--)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u="sng" dirty="0" smtClean="0">
                <a:latin typeface="Segoe Print" pitchFamily="2" charset="0"/>
              </a:rPr>
              <a:t>Example to Understand Pointer Arithmetic:</a:t>
            </a:r>
            <a:endParaRPr lang="en-US" sz="4400" u="sng" dirty="0">
              <a:latin typeface="Segoe Prin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077200" cy="386360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b="1" dirty="0" smtClean="0">
                <a:latin typeface="Cambria" pitchFamily="18" charset="0"/>
              </a:rPr>
              <a:t>//Program to increment and decrement pointers</a:t>
            </a:r>
          </a:p>
          <a:p>
            <a:pPr>
              <a:buNone/>
            </a:pPr>
            <a:r>
              <a:rPr lang="en-US" sz="2200" dirty="0" smtClean="0">
                <a:latin typeface="Cambria" pitchFamily="18" charset="0"/>
              </a:rPr>
              <a:t>#include&lt;</a:t>
            </a:r>
            <a:r>
              <a:rPr lang="en-US" sz="2200" dirty="0" err="1" smtClean="0">
                <a:latin typeface="Cambria" pitchFamily="18" charset="0"/>
              </a:rPr>
              <a:t>stdio.h</a:t>
            </a:r>
            <a:r>
              <a:rPr lang="en-US" sz="2200" dirty="0" smtClean="0">
                <a:latin typeface="Cambria" pitchFamily="18" charset="0"/>
              </a:rPr>
              <a:t>&gt;</a:t>
            </a:r>
          </a:p>
          <a:p>
            <a:pPr>
              <a:buNone/>
            </a:pPr>
            <a:r>
              <a:rPr lang="en-US" sz="2200" dirty="0" smtClean="0">
                <a:latin typeface="Cambria" pitchFamily="18" charset="0"/>
              </a:rPr>
              <a:t>#include&lt;</a:t>
            </a:r>
            <a:r>
              <a:rPr lang="en-US" sz="2200" dirty="0" err="1" smtClean="0">
                <a:latin typeface="Cambria" pitchFamily="18" charset="0"/>
              </a:rPr>
              <a:t>conio.h</a:t>
            </a:r>
            <a:r>
              <a:rPr lang="en-US" sz="2200" dirty="0" smtClean="0">
                <a:latin typeface="Cambria" pitchFamily="18" charset="0"/>
              </a:rPr>
              <a:t>&gt;</a:t>
            </a:r>
          </a:p>
          <a:p>
            <a:pPr>
              <a:buNone/>
            </a:pPr>
            <a:r>
              <a:rPr lang="en-US" sz="2200" dirty="0" err="1" smtClean="0">
                <a:latin typeface="Cambria" pitchFamily="18" charset="0"/>
              </a:rPr>
              <a:t>int</a:t>
            </a:r>
            <a:r>
              <a:rPr lang="en-US" sz="2200" dirty="0" smtClean="0">
                <a:latin typeface="Cambria" pitchFamily="18" charset="0"/>
              </a:rPr>
              <a:t> main(){</a:t>
            </a:r>
          </a:p>
          <a:p>
            <a:pPr>
              <a:buNone/>
            </a:pPr>
            <a:r>
              <a:rPr lang="en-US" sz="2200" dirty="0" smtClean="0">
                <a:latin typeface="Cambria" pitchFamily="18" charset="0"/>
              </a:rPr>
              <a:t>	</a:t>
            </a:r>
            <a:r>
              <a:rPr lang="en-US" sz="2200" dirty="0" err="1" smtClean="0">
                <a:latin typeface="Cambria" pitchFamily="18" charset="0"/>
              </a:rPr>
              <a:t>int</a:t>
            </a:r>
            <a:r>
              <a:rPr lang="en-US" sz="2200" dirty="0" smtClean="0">
                <a:latin typeface="Cambria" pitchFamily="18" charset="0"/>
              </a:rPr>
              <a:t> *</a:t>
            </a:r>
            <a:r>
              <a:rPr lang="en-US" sz="2200" dirty="0" err="1" smtClean="0">
                <a:latin typeface="Cambria" pitchFamily="18" charset="0"/>
              </a:rPr>
              <a:t>a,b;a</a:t>
            </a:r>
            <a:r>
              <a:rPr lang="en-US" sz="2200" dirty="0" smtClean="0">
                <a:latin typeface="Cambria" pitchFamily="18" charset="0"/>
              </a:rPr>
              <a:t> = &amp;b;</a:t>
            </a:r>
          </a:p>
          <a:p>
            <a:pPr>
              <a:buNone/>
            </a:pPr>
            <a:r>
              <a:rPr lang="en-US" sz="2200" dirty="0" smtClean="0">
                <a:latin typeface="Cambria" pitchFamily="18" charset="0"/>
              </a:rPr>
              <a:t>	</a:t>
            </a:r>
            <a:r>
              <a:rPr lang="en-US" sz="2200" dirty="0" err="1" smtClean="0">
                <a:latin typeface="Cambria" pitchFamily="18" charset="0"/>
              </a:rPr>
              <a:t>printf</a:t>
            </a:r>
            <a:r>
              <a:rPr lang="en-US" sz="2200" dirty="0" smtClean="0">
                <a:latin typeface="Cambria" pitchFamily="18" charset="0"/>
              </a:rPr>
              <a:t>("Original address of a {%u}\</a:t>
            </a:r>
            <a:r>
              <a:rPr lang="en-US" sz="2200" dirty="0" err="1" smtClean="0">
                <a:latin typeface="Cambria" pitchFamily="18" charset="0"/>
              </a:rPr>
              <a:t>n",a</a:t>
            </a:r>
            <a:r>
              <a:rPr lang="en-US" sz="2200" dirty="0" smtClean="0">
                <a:latin typeface="Cambria" pitchFamily="18" charset="0"/>
              </a:rPr>
              <a:t>);</a:t>
            </a:r>
          </a:p>
          <a:p>
            <a:pPr>
              <a:buNone/>
            </a:pPr>
            <a:r>
              <a:rPr lang="en-US" sz="2200" dirty="0" smtClean="0">
                <a:latin typeface="Cambria" pitchFamily="18" charset="0"/>
              </a:rPr>
              <a:t>	a++;</a:t>
            </a:r>
          </a:p>
          <a:p>
            <a:pPr>
              <a:buNone/>
            </a:pPr>
            <a:r>
              <a:rPr lang="en-US" sz="2200" dirty="0" smtClean="0">
                <a:latin typeface="Cambria" pitchFamily="18" charset="0"/>
              </a:rPr>
              <a:t>	</a:t>
            </a:r>
            <a:r>
              <a:rPr lang="en-US" sz="2200" dirty="0" err="1" smtClean="0">
                <a:latin typeface="Cambria" pitchFamily="18" charset="0"/>
              </a:rPr>
              <a:t>printf</a:t>
            </a:r>
            <a:r>
              <a:rPr lang="en-US" sz="2200" dirty="0" smtClean="0">
                <a:latin typeface="Cambria" pitchFamily="18" charset="0"/>
              </a:rPr>
              <a:t>("Address of a after increment {%u}\</a:t>
            </a:r>
            <a:r>
              <a:rPr lang="en-US" sz="2200" dirty="0" err="1" smtClean="0">
                <a:latin typeface="Cambria" pitchFamily="18" charset="0"/>
              </a:rPr>
              <a:t>n",a</a:t>
            </a:r>
            <a:r>
              <a:rPr lang="en-US" sz="2200" dirty="0" smtClean="0">
                <a:latin typeface="Cambria" pitchFamily="18" charset="0"/>
              </a:rPr>
              <a:t>);</a:t>
            </a:r>
          </a:p>
          <a:p>
            <a:pPr>
              <a:buNone/>
            </a:pPr>
            <a:r>
              <a:rPr lang="en-US" sz="2200" dirty="0" smtClean="0">
                <a:latin typeface="Cambria" pitchFamily="18" charset="0"/>
              </a:rPr>
              <a:t>	a--;</a:t>
            </a:r>
          </a:p>
          <a:p>
            <a:pPr>
              <a:buNone/>
            </a:pPr>
            <a:r>
              <a:rPr lang="en-US" sz="2200" dirty="0" smtClean="0">
                <a:latin typeface="Cambria" pitchFamily="18" charset="0"/>
              </a:rPr>
              <a:t>	</a:t>
            </a:r>
            <a:r>
              <a:rPr lang="en-US" sz="2200" dirty="0" err="1" smtClean="0">
                <a:latin typeface="Cambria" pitchFamily="18" charset="0"/>
              </a:rPr>
              <a:t>printf</a:t>
            </a:r>
            <a:r>
              <a:rPr lang="en-US" sz="2200" dirty="0" smtClean="0">
                <a:latin typeface="Cambria" pitchFamily="18" charset="0"/>
              </a:rPr>
              <a:t>("Address of a after decrement {%u}\</a:t>
            </a:r>
            <a:r>
              <a:rPr lang="en-US" sz="2200" dirty="0" err="1" smtClean="0">
                <a:latin typeface="Cambria" pitchFamily="18" charset="0"/>
              </a:rPr>
              <a:t>n",a</a:t>
            </a:r>
            <a:r>
              <a:rPr lang="en-US" sz="2200" dirty="0" smtClean="0">
                <a:latin typeface="Cambria" pitchFamily="18" charset="0"/>
              </a:rPr>
              <a:t>);</a:t>
            </a:r>
          </a:p>
          <a:p>
            <a:pPr>
              <a:buNone/>
            </a:pPr>
            <a:r>
              <a:rPr lang="en-US" sz="2200" dirty="0" smtClean="0">
                <a:latin typeface="Cambria" pitchFamily="18" charset="0"/>
              </a:rPr>
              <a:t>	</a:t>
            </a:r>
            <a:r>
              <a:rPr lang="en-US" sz="2200" dirty="0" err="1" smtClean="0">
                <a:latin typeface="Cambria" pitchFamily="18" charset="0"/>
              </a:rPr>
              <a:t>getch</a:t>
            </a:r>
            <a:r>
              <a:rPr lang="en-US" sz="2200" dirty="0" smtClean="0">
                <a:latin typeface="Cambria" pitchFamily="18" charset="0"/>
              </a:rPr>
              <a:t>();</a:t>
            </a:r>
          </a:p>
          <a:p>
            <a:pPr>
              <a:buNone/>
            </a:pPr>
            <a:r>
              <a:rPr lang="en-US" sz="2200" dirty="0" smtClean="0">
                <a:latin typeface="Cambria" pitchFamily="18" charset="0"/>
              </a:rPr>
              <a:t>}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5715000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6"/>
                </a:solidFill>
                <a:latin typeface="Segoe Print" pitchFamily="2" charset="0"/>
              </a:rPr>
              <a:t>OUTPUT:</a:t>
            </a:r>
          </a:p>
          <a:p>
            <a:endParaRPr lang="en-US" sz="2400" dirty="0">
              <a:latin typeface="Segoe Print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1571" t="44123" r="63689" b="50000"/>
          <a:stretch>
            <a:fillRect/>
          </a:stretch>
        </p:blipFill>
        <p:spPr bwMode="auto">
          <a:xfrm>
            <a:off x="2514600" y="5334000"/>
            <a:ext cx="5867400" cy="129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Segoe Print" pitchFamily="2" charset="0"/>
              </a:rPr>
              <a:t>Multiple Pointers:</a:t>
            </a:r>
            <a:endParaRPr lang="en-US" u="sng" dirty="0">
              <a:latin typeface="Segoe Prin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//Program to use double pointers</a:t>
            </a:r>
          </a:p>
          <a:p>
            <a:pPr algn="just">
              <a:buNone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include&lt;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stdio.h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 algn="just">
              <a:buNone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#include&lt;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conio.h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 algn="just">
              <a:buNone/>
            </a:pP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main(){</a:t>
            </a:r>
          </a:p>
          <a:p>
            <a:pPr algn="just">
              <a:buNone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**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,*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m,n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= 10;</a:t>
            </a:r>
          </a:p>
          <a:p>
            <a:pPr algn="just">
              <a:buNone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= &amp;m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; m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= &amp;n;</a:t>
            </a:r>
          </a:p>
          <a:p>
            <a:pPr algn="just">
              <a:buNone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printf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("VALUE OF n %d\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n",n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);</a:t>
            </a:r>
          </a:p>
          <a:p>
            <a:pPr algn="just">
              <a:buNone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printf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("ADDRESS OF n %u\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n",&amp;n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);</a:t>
            </a:r>
          </a:p>
          <a:p>
            <a:pPr algn="just">
              <a:buNone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printf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("VALUE OF m %d\n",*m);</a:t>
            </a:r>
          </a:p>
          <a:p>
            <a:pPr algn="just">
              <a:buNone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printf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("ADDRESS OF m %u\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n",&amp;i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);</a:t>
            </a:r>
          </a:p>
          <a:p>
            <a:pPr algn="just">
              <a:buNone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printf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("VALUE OF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%u\n",**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);</a:t>
            </a:r>
          </a:p>
          <a:p>
            <a:pPr algn="just">
              <a:buNone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printf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("ADDRESS OF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%u\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n",&amp;m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);	</a:t>
            </a:r>
          </a:p>
          <a:p>
            <a:pPr algn="just">
              <a:buNone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getch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();</a:t>
            </a:r>
          </a:p>
          <a:p>
            <a:pPr algn="just">
              <a:buNone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}</a:t>
            </a:r>
            <a:endParaRPr lang="en-US" sz="2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3276600"/>
            <a:ext cx="152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6"/>
                </a:solidFill>
                <a:latin typeface="Segoe Print" pitchFamily="2" charset="0"/>
              </a:rPr>
              <a:t>OUTPUT:</a:t>
            </a:r>
          </a:p>
          <a:p>
            <a:endParaRPr lang="en-US" sz="2000" dirty="0" smtClean="0">
              <a:latin typeface="Segoe Print" pitchFamily="2" charset="0"/>
            </a:endParaRPr>
          </a:p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49780" t="47917" r="37921" b="41666"/>
          <a:stretch>
            <a:fillRect/>
          </a:stretch>
        </p:blipFill>
        <p:spPr bwMode="auto">
          <a:xfrm>
            <a:off x="5105400" y="3657600"/>
            <a:ext cx="3733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560</TotalTime>
  <Words>379</Words>
  <Application>Microsoft Office PowerPoint</Application>
  <PresentationFormat>On-screen Show (4:3)</PresentationFormat>
  <Paragraphs>104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AYUSH SHARMA(2nd YEAR)</vt:lpstr>
      <vt:lpstr>CONTENT:</vt:lpstr>
      <vt:lpstr>Introduction to Pointers</vt:lpstr>
      <vt:lpstr>Declaration and Initialization of Pointers</vt:lpstr>
      <vt:lpstr>The ‘&amp;’ And ‘*’ Operator</vt:lpstr>
      <vt:lpstr>Example to understand pointer operators:</vt:lpstr>
      <vt:lpstr>Pointers Arithmetic:</vt:lpstr>
      <vt:lpstr>Example to Understand Pointer Arithmetic:</vt:lpstr>
      <vt:lpstr>Multiple Pointers:</vt:lpstr>
      <vt:lpstr>Array of Pointers:</vt:lpstr>
      <vt:lpstr>Structure Pointers: 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AYUSH</dc:creator>
  <cp:lastModifiedBy>ayush sharma</cp:lastModifiedBy>
  <cp:revision>43</cp:revision>
  <dcterms:created xsi:type="dcterms:W3CDTF">2019-10-11T03:55:28Z</dcterms:created>
  <dcterms:modified xsi:type="dcterms:W3CDTF">2019-10-11T16:52:11Z</dcterms:modified>
</cp:coreProperties>
</file>