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7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GUPTA" userId="1460ae383c6c3be7" providerId="LiveId" clId="{83AA2DD0-8EAA-4AC8-998E-AFADD791AE8F}"/>
    <pc:docChg chg="modSld">
      <pc:chgData name="AYUSH GUPTA" userId="1460ae383c6c3be7" providerId="LiveId" clId="{83AA2DD0-8EAA-4AC8-998E-AFADD791AE8F}" dt="2024-12-02T04:15:50.921" v="14" actId="20577"/>
      <pc:docMkLst>
        <pc:docMk/>
      </pc:docMkLst>
      <pc:sldChg chg="modSp mod">
        <pc:chgData name="AYUSH GUPTA" userId="1460ae383c6c3be7" providerId="LiveId" clId="{83AA2DD0-8EAA-4AC8-998E-AFADD791AE8F}" dt="2024-12-02T04:15:50.921" v="14" actId="20577"/>
        <pc:sldMkLst>
          <pc:docMk/>
          <pc:sldMk cId="3310460446" sldId="275"/>
        </pc:sldMkLst>
        <pc:spChg chg="mod">
          <ac:chgData name="AYUSH GUPTA" userId="1460ae383c6c3be7" providerId="LiveId" clId="{83AA2DD0-8EAA-4AC8-998E-AFADD791AE8F}" dt="2024-12-02T04:15:50.921" v="14" actId="20577"/>
          <ac:spMkLst>
            <pc:docMk/>
            <pc:sldMk cId="3310460446" sldId="275"/>
            <ac:spMk id="2" creationId="{4D1FEFF2-96C8-8206-698B-22A72B1765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Trend Trackers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MGMT 571 Data Mining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Muskan Aggarwal      Ayush Gupta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Kaushalya Naidu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EFF2-96C8-8206-698B-22A72B17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95210"/>
            <a:ext cx="3517567" cy="780836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A2D8-9343-C46C-05FA-1ADD7F88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/>
                </a:solidFill>
              </a:rPr>
              <a:t>Final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/>
                </a:solidFill>
              </a:rPr>
              <a:t>2</a:t>
            </a:r>
            <a:r>
              <a:rPr lang="en-IN" b="1" baseline="30000" dirty="0">
                <a:solidFill>
                  <a:schemeClr val="accent5"/>
                </a:solidFill>
              </a:rPr>
              <a:t>nd</a:t>
            </a:r>
            <a:r>
              <a:rPr lang="en-IN" b="1" dirty="0">
                <a:solidFill>
                  <a:schemeClr val="accent5"/>
                </a:solidFill>
              </a:rPr>
              <a:t> Best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/>
                </a:solidFill>
              </a:rPr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/>
                </a:solidFill>
              </a:rPr>
              <a:t>Data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/>
                </a:solidFill>
              </a:rPr>
              <a:t>Model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/>
                </a:solidFill>
              </a:rPr>
              <a:t>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/>
                </a:solidFill>
              </a:rPr>
              <a:t>Final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46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D051-FED6-86BB-0047-5EEDBFCD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11668"/>
            <a:ext cx="3517567" cy="1049866"/>
          </a:xfrm>
        </p:spPr>
        <p:txBody>
          <a:bodyPr/>
          <a:lstStyle/>
          <a:p>
            <a:r>
              <a:rPr lang="en-IN" dirty="0"/>
              <a:t>Final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A703A-1678-7600-9F2B-BAE4BA57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D1EAC-30BA-7697-3D0F-262B468B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1600581"/>
            <a:ext cx="3517567" cy="4846022"/>
          </a:xfrm>
        </p:spPr>
        <p:txBody>
          <a:bodyPr>
            <a:no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ROC: 0.936 , Private Leaderboard Accuracy: 94.696</a:t>
            </a:r>
          </a:p>
          <a:p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Node: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interpretable rules and quick insights, forming a strong baseline for classification and segmentation.</a:t>
            </a:r>
          </a:p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Node: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robustness by addressing residual errors and enhancing predictive accuracy through sequential learning.</a:t>
            </a:r>
          </a:p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Node (Polynomial Forward Logistic):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nonlinear trends in binary classification, improving prediction reliability for key targets.</a:t>
            </a:r>
          </a:p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Node: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Brings flexibility and power to model complex relationships and interactions in the data.</a:t>
            </a:r>
          </a:p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Neural Node: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Scales neural network capabilities to large datasets, ensuring rapid training and generalization in a distributed environment.</a:t>
            </a:r>
          </a:p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GLM Node: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count and continuous data with advanced distributional assumptions, enriching the model’s ability to predict skewed or over-dispersed outcomes.</a:t>
            </a:r>
          </a:p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LARS Node (Adaptive LASSO):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sparsity and focus by selecting only the most impactful variables, reducing overfitting and improving interpretability.</a:t>
            </a:r>
          </a:p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Node: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Unifies diverse modeling techniques, combining their strengths to deliver a highly accurate and robust final prediction.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1F737-F04B-CDC0-5B46-BE160CCF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32" y="0"/>
            <a:ext cx="7552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8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A64C-911E-2B37-0B24-97E32733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87868"/>
            <a:ext cx="3517567" cy="973666"/>
          </a:xfrm>
        </p:spPr>
        <p:txBody>
          <a:bodyPr/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Best Model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40DD73-E0F1-D61F-4D37-77CC776AC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0"/>
            <a:ext cx="7518400" cy="545253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B0C242A-B89A-D53C-A51B-02D8EE091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1600581"/>
            <a:ext cx="3517567" cy="4846022"/>
          </a:xfrm>
        </p:spPr>
        <p:txBody>
          <a:bodyPr>
            <a:no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ROC: 0.922</a:t>
            </a:r>
          </a:p>
          <a:p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72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9EAD-D859-ACB2-BFFC-532DF3D7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04801"/>
            <a:ext cx="3517567" cy="956732"/>
          </a:xfrm>
        </p:spPr>
        <p:txBody>
          <a:bodyPr>
            <a:normAutofit fontScale="90000"/>
          </a:bodyPr>
          <a:lstStyle/>
          <a:p>
            <a:r>
              <a:rPr lang="en-IN" dirty="0"/>
              <a:t>Data Exploration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15D89-FA3C-C9A5-868B-E15F0449F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625600"/>
            <a:ext cx="3517567" cy="44819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Stat-Explore Node</a:t>
            </a:r>
            <a:br>
              <a:rPr lang="en-IN" dirty="0"/>
            </a:br>
            <a:r>
              <a:rPr lang="en-IN" sz="1400" dirty="0"/>
              <a:t>1. Imputation- no missing values found</a:t>
            </a:r>
            <a:br>
              <a:rPr lang="en-IN" sz="1400" dirty="0"/>
            </a:br>
            <a:r>
              <a:rPr lang="en-IN" sz="1400" dirty="0"/>
              <a:t>2. Data Distribution- To check skewness    of the Variables.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260C1-18B3-1F1B-2EC1-A915F5691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2"/>
            <a:ext cx="7518400" cy="3818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417626-286E-1431-B885-BEFCFB8CC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98" y="3818468"/>
            <a:ext cx="7518401" cy="30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D363-4054-77D8-14E5-0402E224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71789"/>
            <a:ext cx="3517567" cy="1215851"/>
          </a:xfrm>
        </p:spPr>
        <p:txBody>
          <a:bodyPr>
            <a:normAutofit fontScale="90000"/>
          </a:bodyPr>
          <a:lstStyle/>
          <a:p>
            <a:r>
              <a:rPr lang="en-IN" dirty="0"/>
              <a:t>Data Transformation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EBD10-957E-AD30-65C6-6CE6D9D91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989574"/>
            <a:ext cx="3517567" cy="4117982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Transform Variables Node</a:t>
            </a:r>
            <a:br>
              <a:rPr lang="en-IN" dirty="0"/>
            </a:br>
            <a:br>
              <a:rPr lang="en-IN" dirty="0"/>
            </a:br>
            <a:r>
              <a:rPr lang="en-IN" dirty="0"/>
              <a:t>Skewness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Skewness &lt; -10:</a:t>
            </a:r>
            <a:br>
              <a:rPr lang="en-IN" dirty="0"/>
            </a:br>
            <a:r>
              <a:rPr lang="en-IN" dirty="0"/>
              <a:t>Attr12, Attr15, Attr19, Attr23, Attr31, Attr39, Attr41, Attr42, Attr45, Attr49, Attr5, Attr56, Attr57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Skewness &gt; 10:</a:t>
            </a:r>
            <a:br>
              <a:rPr lang="en-IN" dirty="0"/>
            </a:br>
            <a:r>
              <a:rPr lang="en-IN" dirty="0"/>
              <a:t>Attr13, Attr17, Attr18, Attr20, Attr21, Attr27, Attr28, Attr30, Attr32, Attr37, Attr4, Attr40, Attr43, Attr44, Attr46, Attr47, Attr52, Attr53, Attr54, Attr55, Attr58, Attr59, Attr6, Attr60, Attr61, Attr62, Attr64, Attr8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 &lt;= Skewness &lt;= 10:</a:t>
            </a:r>
            <a:br>
              <a:rPr lang="en-IN" dirty="0"/>
            </a:br>
            <a:r>
              <a:rPr lang="en-IN" dirty="0"/>
              <a:t>Attr16, Attr2, Attr26, Attr33, Attr34, Attr36, Attr50, Attr51, Attr63, Attr9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-10 &lt;= Skewness &lt; -1:Attr1, Attr10, Attr14, Attr24, Attr25, Attr3, Attr38, Attr48, Attr7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42D41-1FB1-CC2E-15E8-E9FCAAF62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35" y="1"/>
            <a:ext cx="7529565" cy="42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2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ACE7-F9DD-ADE6-0A32-0AD355D9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442128"/>
            <a:ext cx="3517567" cy="954594"/>
          </a:xfrm>
        </p:spPr>
        <p:txBody>
          <a:bodyPr/>
          <a:lstStyle/>
          <a:p>
            <a:r>
              <a:rPr lang="en-IN" dirty="0"/>
              <a:t>Model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E87B3E-904D-9887-2648-531FB74F5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3779"/>
          <a:stretch/>
        </p:blipFill>
        <p:spPr>
          <a:xfrm>
            <a:off x="4652385" y="1"/>
            <a:ext cx="7539613" cy="2502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C8F923-94E5-8F20-EDA0-DC8788D2A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2" b="671"/>
          <a:stretch/>
        </p:blipFill>
        <p:spPr>
          <a:xfrm>
            <a:off x="4652388" y="2502041"/>
            <a:ext cx="7539612" cy="1639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E11C85-E41D-FE79-ACDC-B30BB8149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84" y="4141229"/>
            <a:ext cx="7539615" cy="27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8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3011-1317-95BD-D9C5-BD63FF2E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31597"/>
            <a:ext cx="3517567" cy="1225898"/>
          </a:xfrm>
        </p:spPr>
        <p:txBody>
          <a:bodyPr>
            <a:normAutofit/>
          </a:bodyPr>
          <a:lstStyle/>
          <a:p>
            <a:r>
              <a:rPr lang="en-IN" sz="3200" dirty="0"/>
              <a:t>Hyperparameter Tuning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E7376-BC54-9F78-8004-250079FFF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8" b="3778"/>
          <a:stretch/>
        </p:blipFill>
        <p:spPr>
          <a:xfrm>
            <a:off x="4612194" y="0"/>
            <a:ext cx="3064748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D860A-33C0-64C9-8EEF-06103404B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17" b="3778"/>
          <a:stretch/>
        </p:blipFill>
        <p:spPr>
          <a:xfrm>
            <a:off x="8674433" y="2"/>
            <a:ext cx="3517567" cy="34289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FAF30C-DB31-FD82-1CED-16DCB87E8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533" y="3793496"/>
            <a:ext cx="3064748" cy="2802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212FE9-4402-9C03-FCA5-CE829483B5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72" y="3793494"/>
            <a:ext cx="3445571" cy="28025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EE0EA3-6D97-EC3C-B30D-51745D7D3CE9}"/>
              </a:ext>
            </a:extLst>
          </p:cNvPr>
          <p:cNvSpPr txBox="1"/>
          <p:nvPr/>
        </p:nvSpPr>
        <p:spPr>
          <a:xfrm>
            <a:off x="5549567" y="3429000"/>
            <a:ext cx="1529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Decision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73560-2D84-7B78-6D66-0D7E644A7BD6}"/>
              </a:ext>
            </a:extLst>
          </p:cNvPr>
          <p:cNvSpPr txBox="1"/>
          <p:nvPr/>
        </p:nvSpPr>
        <p:spPr>
          <a:xfrm>
            <a:off x="9852727" y="3410782"/>
            <a:ext cx="1529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Gradient Boost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B535C-D7EA-24CB-B8C7-0365091FF594}"/>
              </a:ext>
            </a:extLst>
          </p:cNvPr>
          <p:cNvSpPr txBox="1"/>
          <p:nvPr/>
        </p:nvSpPr>
        <p:spPr>
          <a:xfrm>
            <a:off x="5549567" y="6581001"/>
            <a:ext cx="1529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Neural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52C36-2C63-102A-7C2D-6A2D397C8932}"/>
              </a:ext>
            </a:extLst>
          </p:cNvPr>
          <p:cNvSpPr txBox="1"/>
          <p:nvPr/>
        </p:nvSpPr>
        <p:spPr>
          <a:xfrm>
            <a:off x="9852727" y="6596008"/>
            <a:ext cx="1529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80245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B86BF-634B-DCDC-063E-E4067372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1DFA-6AEC-6E0A-293B-2D399483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11668"/>
            <a:ext cx="3517567" cy="1049866"/>
          </a:xfrm>
        </p:spPr>
        <p:txBody>
          <a:bodyPr/>
          <a:lstStyle/>
          <a:p>
            <a:r>
              <a:rPr lang="en-IN" dirty="0"/>
              <a:t>Final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34D3-C186-7909-737A-CA6B466B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57A6F-8E74-F38B-B0B4-DBA2C7A8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919" y="0"/>
            <a:ext cx="754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626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{425E56E2-DBED-4384-9CC4-795C6C4A456D}tf56160789_win32</Template>
  <TotalTime>1651</TotalTime>
  <Words>408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Times New Roman</vt:lpstr>
      <vt:lpstr>Custom</vt:lpstr>
      <vt:lpstr>Trend Trackers</vt:lpstr>
      <vt:lpstr>Overview</vt:lpstr>
      <vt:lpstr>Final Model </vt:lpstr>
      <vt:lpstr>2nd Best Model</vt:lpstr>
      <vt:lpstr>Data Exploration </vt:lpstr>
      <vt:lpstr>Data Transformation</vt:lpstr>
      <vt:lpstr>Model Testing</vt:lpstr>
      <vt:lpstr>Hyperparameter Tuning </vt:lpstr>
      <vt:lpstr>Final Model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GUPTA</dc:creator>
  <cp:lastModifiedBy>AYUSH GUPTA</cp:lastModifiedBy>
  <cp:revision>1</cp:revision>
  <dcterms:created xsi:type="dcterms:W3CDTF">2024-12-01T00:22:54Z</dcterms:created>
  <dcterms:modified xsi:type="dcterms:W3CDTF">2024-12-02T04:16:09Z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