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KB6LVG1ukANCAuOkTVVEV/A8D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font" Target="fonts/font4.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12"/>
          <p:cNvGrpSpPr/>
          <p:nvPr/>
        </p:nvGrpSpPr>
        <p:grpSpPr>
          <a:xfrm>
            <a:off x="6098378" y="5"/>
            <a:ext cx="3045625" cy="2030570"/>
            <a:chOff x="6098378" y="5"/>
            <a:chExt cx="3045625" cy="2030570"/>
          </a:xfrm>
        </p:grpSpPr>
        <p:sp>
          <p:nvSpPr>
            <p:cNvPr id="11" name="Google Shape;11;p1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12"/>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7" name="Google Shape;17;p12"/>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1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21"/>
          <p:cNvGrpSpPr/>
          <p:nvPr/>
        </p:nvGrpSpPr>
        <p:grpSpPr>
          <a:xfrm>
            <a:off x="6098378" y="5"/>
            <a:ext cx="3045625" cy="2030570"/>
            <a:chOff x="6098378" y="5"/>
            <a:chExt cx="3045625" cy="2030570"/>
          </a:xfrm>
        </p:grpSpPr>
        <p:sp>
          <p:nvSpPr>
            <p:cNvPr id="71" name="Google Shape;71;p2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 name="Google Shape;76;p21"/>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21"/>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0"/>
              </a:spcBef>
              <a:spcAft>
                <a:spcPts val="0"/>
              </a:spcAft>
              <a:buClr>
                <a:schemeClr val="lt1"/>
              </a:buClr>
              <a:buSzPts val="1400"/>
              <a:buChar char="○"/>
              <a:defRPr>
                <a:solidFill>
                  <a:schemeClr val="lt1"/>
                </a:solidFill>
              </a:defRPr>
            </a:lvl2pPr>
            <a:lvl3pPr marL="1371600" lvl="2" indent="-317500" algn="ctr">
              <a:lnSpc>
                <a:spcPct val="115000"/>
              </a:lnSpc>
              <a:spcBef>
                <a:spcPts val="0"/>
              </a:spcBef>
              <a:spcAft>
                <a:spcPts val="0"/>
              </a:spcAft>
              <a:buClr>
                <a:schemeClr val="lt1"/>
              </a:buClr>
              <a:buSzPts val="1400"/>
              <a:buChar char="■"/>
              <a:defRPr>
                <a:solidFill>
                  <a:schemeClr val="lt1"/>
                </a:solidFill>
              </a:defRPr>
            </a:lvl3pPr>
            <a:lvl4pPr marL="1828800" lvl="3" indent="-317500" algn="ctr">
              <a:lnSpc>
                <a:spcPct val="115000"/>
              </a:lnSpc>
              <a:spcBef>
                <a:spcPts val="0"/>
              </a:spcBef>
              <a:spcAft>
                <a:spcPts val="0"/>
              </a:spcAft>
              <a:buClr>
                <a:schemeClr val="lt1"/>
              </a:buClr>
              <a:buSzPts val="1400"/>
              <a:buChar char="●"/>
              <a:defRPr>
                <a:solidFill>
                  <a:schemeClr val="lt1"/>
                </a:solidFill>
              </a:defRPr>
            </a:lvl4pPr>
            <a:lvl5pPr marL="2286000" lvl="4" indent="-317500" algn="ctr">
              <a:lnSpc>
                <a:spcPct val="115000"/>
              </a:lnSpc>
              <a:spcBef>
                <a:spcPts val="0"/>
              </a:spcBef>
              <a:spcAft>
                <a:spcPts val="0"/>
              </a:spcAft>
              <a:buClr>
                <a:schemeClr val="lt1"/>
              </a:buClr>
              <a:buSzPts val="1400"/>
              <a:buChar char="○"/>
              <a:defRPr>
                <a:solidFill>
                  <a:schemeClr val="lt1"/>
                </a:solidFill>
              </a:defRPr>
            </a:lvl5pPr>
            <a:lvl6pPr marL="2743200" lvl="5" indent="-317500" algn="ctr">
              <a:lnSpc>
                <a:spcPct val="115000"/>
              </a:lnSpc>
              <a:spcBef>
                <a:spcPts val="0"/>
              </a:spcBef>
              <a:spcAft>
                <a:spcPts val="0"/>
              </a:spcAft>
              <a:buClr>
                <a:schemeClr val="lt1"/>
              </a:buClr>
              <a:buSzPts val="1400"/>
              <a:buChar char="■"/>
              <a:defRPr>
                <a:solidFill>
                  <a:schemeClr val="lt1"/>
                </a:solidFill>
              </a:defRPr>
            </a:lvl6pPr>
            <a:lvl7pPr marL="3200400" lvl="6" indent="-317500" algn="ctr">
              <a:lnSpc>
                <a:spcPct val="115000"/>
              </a:lnSpc>
              <a:spcBef>
                <a:spcPts val="0"/>
              </a:spcBef>
              <a:spcAft>
                <a:spcPts val="0"/>
              </a:spcAft>
              <a:buClr>
                <a:schemeClr val="lt1"/>
              </a:buClr>
              <a:buSzPts val="1400"/>
              <a:buChar char="●"/>
              <a:defRPr>
                <a:solidFill>
                  <a:schemeClr val="lt1"/>
                </a:solidFill>
              </a:defRPr>
            </a:lvl7pPr>
            <a:lvl8pPr marL="3657600" lvl="7" indent="-317500" algn="ctr">
              <a:lnSpc>
                <a:spcPct val="115000"/>
              </a:lnSpc>
              <a:spcBef>
                <a:spcPts val="0"/>
              </a:spcBef>
              <a:spcAft>
                <a:spcPts val="0"/>
              </a:spcAft>
              <a:buClr>
                <a:schemeClr val="lt1"/>
              </a:buClr>
              <a:buSzPts val="1400"/>
              <a:buChar char="○"/>
              <a:defRPr>
                <a:solidFill>
                  <a:schemeClr val="lt1"/>
                </a:solidFill>
              </a:defRPr>
            </a:lvl8pPr>
            <a:lvl9pPr marL="4114800" lvl="8" indent="-317500" algn="ctr">
              <a:lnSpc>
                <a:spcPct val="115000"/>
              </a:lnSpc>
              <a:spcBef>
                <a:spcPts val="0"/>
              </a:spcBef>
              <a:spcAft>
                <a:spcPts val="0"/>
              </a:spcAft>
              <a:buClr>
                <a:schemeClr val="lt1"/>
              </a:buClr>
              <a:buSzPts val="1400"/>
              <a:buChar char="■"/>
              <a:defRPr>
                <a:solidFill>
                  <a:schemeClr val="lt1"/>
                </a:solidFill>
              </a:defRPr>
            </a:lvl9pPr>
          </a:lstStyle>
          <a:p>
            <a:endParaRPr/>
          </a:p>
        </p:txBody>
      </p:sp>
      <p:sp>
        <p:nvSpPr>
          <p:cNvPr id="78" name="Google Shape;78;p2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2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13"/>
          <p:cNvGrpSpPr/>
          <p:nvPr/>
        </p:nvGrpSpPr>
        <p:grpSpPr>
          <a:xfrm>
            <a:off x="0" y="3903669"/>
            <a:ext cx="9144000" cy="1239925"/>
            <a:chOff x="0" y="3903669"/>
            <a:chExt cx="9144000" cy="1239925"/>
          </a:xfrm>
        </p:grpSpPr>
        <p:sp>
          <p:nvSpPr>
            <p:cNvPr id="21" name="Google Shape;21;p13"/>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3"/>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3"/>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3"/>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26;p1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7" name="Google Shape;27;p1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8" name="Google Shape;28;p1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9"/>
        <p:cNvGrpSpPr/>
        <p:nvPr/>
      </p:nvGrpSpPr>
      <p:grpSpPr>
        <a:xfrm>
          <a:off x="0" y="0"/>
          <a:ext cx="0" cy="0"/>
          <a:chOff x="0" y="0"/>
          <a:chExt cx="0" cy="0"/>
        </a:xfrm>
      </p:grpSpPr>
      <p:grpSp>
        <p:nvGrpSpPr>
          <p:cNvPr id="30" name="Google Shape;30;p14"/>
          <p:cNvGrpSpPr/>
          <p:nvPr/>
        </p:nvGrpSpPr>
        <p:grpSpPr>
          <a:xfrm>
            <a:off x="6098378" y="5"/>
            <a:ext cx="3045625" cy="2030570"/>
            <a:chOff x="6098378" y="5"/>
            <a:chExt cx="3045625" cy="2030570"/>
          </a:xfrm>
        </p:grpSpPr>
        <p:sp>
          <p:nvSpPr>
            <p:cNvPr id="31" name="Google Shape;31;p14"/>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4"/>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4"/>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4"/>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14"/>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37" name="Google Shape;37;p1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p15"/>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1" name="Google Shape;41;p15"/>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2" name="Google Shape;42;p1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1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5" name="Google Shape;45;p1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8" name="Google Shape;48;p17"/>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9" name="Google Shape;49;p1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18"/>
          <p:cNvGrpSpPr/>
          <p:nvPr/>
        </p:nvGrpSpPr>
        <p:grpSpPr>
          <a:xfrm>
            <a:off x="6098378" y="5"/>
            <a:ext cx="3045625" cy="2030570"/>
            <a:chOff x="6098378" y="5"/>
            <a:chExt cx="3045625" cy="2030570"/>
          </a:xfrm>
        </p:grpSpPr>
        <p:sp>
          <p:nvSpPr>
            <p:cNvPr id="52" name="Google Shape;52;p1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 name="Google Shape;57;p18"/>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8" name="Google Shape;58;p1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1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1" name="Google Shape;61;p1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19"/>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3" name="Google Shape;63;p19"/>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1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65" name="Google Shape;65;p1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20"/>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68" name="Google Shape;68;p2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1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1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
          <p:cNvPicPr preferRelativeResize="0"/>
          <p:nvPr/>
        </p:nvPicPr>
        <p:blipFill rotWithShape="1">
          <a:blip r:embed="rId3">
            <a:alphaModFix/>
          </a:blip>
          <a:srcRect/>
          <a:stretch/>
        </p:blipFill>
        <p:spPr>
          <a:xfrm>
            <a:off x="0" y="0"/>
            <a:ext cx="9144000" cy="5210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body" idx="1"/>
          </p:nvPr>
        </p:nvSpPr>
        <p:spPr>
          <a:xfrm>
            <a:off x="311700" y="324500"/>
            <a:ext cx="8520600" cy="4244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                                             </a:t>
            </a:r>
            <a:r>
              <a:rPr lang="en" b="1"/>
              <a:t> </a:t>
            </a:r>
            <a:r>
              <a:rPr lang="en" sz="6000" b="1">
                <a:latin typeface="Times New Roman"/>
                <a:ea typeface="Times New Roman"/>
                <a:cs typeface="Times New Roman"/>
                <a:sym typeface="Times New Roman"/>
              </a:rPr>
              <a:t>Thank You</a:t>
            </a:r>
            <a:endParaRPr sz="6000"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Introduction</a:t>
            </a:r>
            <a:endParaRPr/>
          </a:p>
        </p:txBody>
      </p:sp>
      <p:sp>
        <p:nvSpPr>
          <p:cNvPr id="91" name="Google Shape;91;p2"/>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Recently, advances in computer graphics and interactive techniques have expended the visual quality and field of Augmented Reality (AR) applications.</a:t>
            </a:r>
            <a:endParaRPr/>
          </a:p>
          <a:p>
            <a:pPr marL="457200" lvl="0" indent="-342900" algn="l" rtl="0">
              <a:lnSpc>
                <a:spcPct val="115000"/>
              </a:lnSpc>
              <a:spcBef>
                <a:spcPts val="0"/>
              </a:spcBef>
              <a:spcAft>
                <a:spcPts val="0"/>
              </a:spcAft>
              <a:buSzPts val="1800"/>
              <a:buChar char="●"/>
            </a:pPr>
            <a:r>
              <a:rPr lang="en"/>
              <a:t>This projects develops an Android application for museum visualisation using Google AR Core.</a:t>
            </a:r>
            <a:endParaRPr/>
          </a:p>
          <a:p>
            <a:pPr marL="457200" lvl="0" indent="-342900" algn="l" rtl="0">
              <a:lnSpc>
                <a:spcPct val="115000"/>
              </a:lnSpc>
              <a:spcBef>
                <a:spcPts val="0"/>
              </a:spcBef>
              <a:spcAft>
                <a:spcPts val="0"/>
              </a:spcAft>
              <a:buSzPts val="1800"/>
              <a:buChar char="●"/>
            </a:pPr>
            <a:r>
              <a:rPr lang="en"/>
              <a:t>It is a portal that open entrance to new and exciting virtual museum.</a:t>
            </a:r>
            <a:endParaRPr/>
          </a:p>
          <a:p>
            <a:pPr marL="457200" lvl="0" indent="-342900" algn="l" rtl="0">
              <a:lnSpc>
                <a:spcPct val="115000"/>
              </a:lnSpc>
              <a:spcBef>
                <a:spcPts val="0"/>
              </a:spcBef>
              <a:spcAft>
                <a:spcPts val="0"/>
              </a:spcAft>
              <a:buSzPts val="1800"/>
              <a:buChar char="●"/>
            </a:pPr>
            <a:r>
              <a:rPr lang="en"/>
              <a:t>Process -</a:t>
            </a:r>
            <a:endParaRPr/>
          </a:p>
          <a:p>
            <a:pPr marL="914400" lvl="1" indent="-317500" algn="l" rtl="0">
              <a:lnSpc>
                <a:spcPct val="115000"/>
              </a:lnSpc>
              <a:spcBef>
                <a:spcPts val="0"/>
              </a:spcBef>
              <a:spcAft>
                <a:spcPts val="0"/>
              </a:spcAft>
              <a:buSzPts val="1400"/>
              <a:buChar char="○"/>
            </a:pPr>
            <a:r>
              <a:rPr lang="en"/>
              <a:t>Scan the floor</a:t>
            </a:r>
            <a:endParaRPr/>
          </a:p>
          <a:p>
            <a:pPr marL="914400" lvl="1" indent="-317500" algn="l" rtl="0">
              <a:lnSpc>
                <a:spcPct val="115000"/>
              </a:lnSpc>
              <a:spcBef>
                <a:spcPts val="0"/>
              </a:spcBef>
              <a:spcAft>
                <a:spcPts val="0"/>
              </a:spcAft>
              <a:buSzPts val="1400"/>
              <a:buChar char="○"/>
            </a:pPr>
            <a:r>
              <a:rPr lang="en"/>
              <a:t>Instantiate the portal</a:t>
            </a:r>
            <a:endParaRPr/>
          </a:p>
          <a:p>
            <a:pPr marL="914400" lvl="1" indent="-317500" algn="l" rtl="0">
              <a:lnSpc>
                <a:spcPct val="115000"/>
              </a:lnSpc>
              <a:spcBef>
                <a:spcPts val="0"/>
              </a:spcBef>
              <a:spcAft>
                <a:spcPts val="0"/>
              </a:spcAft>
              <a:buSzPts val="1400"/>
              <a:buChar char="○"/>
            </a:pPr>
            <a:r>
              <a:rPr lang="en"/>
              <a:t>Walk through the portal and explore museum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a:t>Problem statement</a:t>
            </a:r>
            <a:endParaRPr/>
          </a:p>
        </p:txBody>
      </p:sp>
      <p:sp>
        <p:nvSpPr>
          <p:cNvPr id="97" name="Google Shape;97;p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dirty="0"/>
              <a:t>Museum usually holds a lot of collection of artifacts which they cannot exhibit them publicly especially those unique artifacts.</a:t>
            </a:r>
            <a:endParaRPr dirty="0"/>
          </a:p>
          <a:p>
            <a:pPr marL="457200" lvl="0" indent="-342900" algn="l" rtl="0">
              <a:lnSpc>
                <a:spcPct val="115000"/>
              </a:lnSpc>
              <a:spcBef>
                <a:spcPts val="0"/>
              </a:spcBef>
              <a:spcAft>
                <a:spcPts val="0"/>
              </a:spcAft>
              <a:buSzPts val="1800"/>
              <a:buChar char="●"/>
            </a:pPr>
            <a:r>
              <a:rPr lang="en" dirty="0"/>
              <a:t>One of the disadvantages of the conventional exhibition is the interaction between the visitors and the artifacts are limited.</a:t>
            </a:r>
            <a:endParaRPr dirty="0"/>
          </a:p>
          <a:p>
            <a:pPr marL="457200" lvl="0" indent="-342900" algn="l" rtl="0">
              <a:lnSpc>
                <a:spcPct val="115000"/>
              </a:lnSpc>
              <a:spcBef>
                <a:spcPts val="0"/>
              </a:spcBef>
              <a:spcAft>
                <a:spcPts val="0"/>
              </a:spcAft>
              <a:buSzPts val="1800"/>
              <a:buChar char="●"/>
            </a:pPr>
            <a:r>
              <a:rPr lang="en" dirty="0"/>
              <a:t>Information size is restricted by the physical area of the panel or paper</a:t>
            </a:r>
            <a:endParaRPr dirty="0"/>
          </a:p>
          <a:p>
            <a:pPr marL="457200" lvl="0" indent="-342900" algn="l" rtl="0">
              <a:lnSpc>
                <a:spcPct val="115000"/>
              </a:lnSpc>
              <a:spcBef>
                <a:spcPts val="0"/>
              </a:spcBef>
              <a:spcAft>
                <a:spcPts val="0"/>
              </a:spcAft>
              <a:buSzPts val="1800"/>
              <a:buChar char="●"/>
            </a:pPr>
            <a:r>
              <a:rPr lang="en" dirty="0"/>
              <a:t>Museums might not have enough space and resources for them to exhibit the whole collection of artifacts to the public</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a:t>Objective</a:t>
            </a:r>
            <a:endParaRPr/>
          </a:p>
        </p:txBody>
      </p:sp>
      <p:sp>
        <p:nvSpPr>
          <p:cNvPr id="103" name="Google Shape;103;p4"/>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dirty="0"/>
              <a:t>The objectives of this project are: </a:t>
            </a:r>
            <a:endParaRPr dirty="0"/>
          </a:p>
          <a:p>
            <a:pPr marL="457200" lvl="0" indent="-342900" algn="l" rtl="0">
              <a:lnSpc>
                <a:spcPct val="115000"/>
              </a:lnSpc>
              <a:spcBef>
                <a:spcPts val="1200"/>
              </a:spcBef>
              <a:spcAft>
                <a:spcPts val="0"/>
              </a:spcAft>
              <a:buSzPts val="1800"/>
              <a:buChar char="●"/>
            </a:pPr>
            <a:r>
              <a:rPr lang="en" dirty="0"/>
              <a:t> To design and develop an effective system for user and artifacts interaction using Augmented Reality technology .</a:t>
            </a:r>
            <a:endParaRPr dirty="0"/>
          </a:p>
          <a:p>
            <a:pPr marL="457200" lvl="0" indent="0" algn="l" rtl="0">
              <a:lnSpc>
                <a:spcPct val="115000"/>
              </a:lnSpc>
              <a:spcBef>
                <a:spcPts val="1200"/>
              </a:spcBef>
              <a:spcAft>
                <a:spcPts val="0"/>
              </a:spcAft>
              <a:buSzPts val="1800"/>
              <a:buNone/>
            </a:pPr>
            <a:endParaRPr dirty="0"/>
          </a:p>
          <a:p>
            <a:pPr marL="457200" lvl="0" indent="-342900" algn="l" rtl="0">
              <a:lnSpc>
                <a:spcPct val="115000"/>
              </a:lnSpc>
              <a:spcBef>
                <a:spcPts val="1200"/>
              </a:spcBef>
              <a:spcAft>
                <a:spcPts val="0"/>
              </a:spcAft>
              <a:buSzPts val="1800"/>
              <a:buChar char="●"/>
            </a:pPr>
            <a:r>
              <a:rPr lang="en" dirty="0"/>
              <a:t>To enhances the effectiveness of artifact exhibition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dirty="0"/>
              <a:t>			 Project scope													</a:t>
            </a:r>
            <a:endParaRPr dirty="0"/>
          </a:p>
        </p:txBody>
      </p:sp>
      <p:sp>
        <p:nvSpPr>
          <p:cNvPr id="109" name="Google Shape;109;p5"/>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dirty="0"/>
              <a:t>The scope of this project is to digitize the museum artifacts as real as original artifacts and display it in real scene using AR core . </a:t>
            </a:r>
            <a:endParaRPr dirty="0"/>
          </a:p>
          <a:p>
            <a:pPr marL="457200" lvl="0" indent="0" algn="l" rtl="0">
              <a:lnSpc>
                <a:spcPct val="115000"/>
              </a:lnSpc>
              <a:spcBef>
                <a:spcPts val="1200"/>
              </a:spcBef>
              <a:spcAft>
                <a:spcPts val="0"/>
              </a:spcAft>
              <a:buSzPts val="1800"/>
              <a:buNone/>
            </a:pPr>
            <a:endParaRPr dirty="0"/>
          </a:p>
          <a:p>
            <a:pPr marL="457200" lvl="0" indent="-342900" algn="l" rtl="0">
              <a:lnSpc>
                <a:spcPct val="115000"/>
              </a:lnSpc>
              <a:spcBef>
                <a:spcPts val="1200"/>
              </a:spcBef>
              <a:spcAft>
                <a:spcPts val="0"/>
              </a:spcAft>
              <a:buSzPts val="1800"/>
              <a:buChar char="●"/>
            </a:pPr>
            <a:r>
              <a:rPr lang="en" dirty="0"/>
              <a:t>This system can help to enhance the visitor’s enthusiasm of learning and research about the cultural heritage.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Literature</a:t>
            </a:r>
            <a:endParaRPr/>
          </a:p>
        </p:txBody>
      </p:sp>
      <p:sp>
        <p:nvSpPr>
          <p:cNvPr id="115" name="Google Shape;115;p6"/>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AR is a computer generated system that allows user to immerse in interactive 3D environment. This technology has been use to reconstruct the archaeological artifacts and historical sites.This project developed by using 3D multimedia tools to record, reconstruct, encode and visualized archeological ruins in Augmented Reality. It is aimed at developing a system capable of recording archaeology excavation phases using Virtual Reality techniques.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Technology Used</a:t>
            </a:r>
            <a:endParaRPr/>
          </a:p>
        </p:txBody>
      </p:sp>
      <p:sp>
        <p:nvSpPr>
          <p:cNvPr id="121" name="Google Shape;121;p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VuForia Development kit SDK</a:t>
            </a:r>
            <a:endParaRPr/>
          </a:p>
          <a:p>
            <a:pPr marL="457200" lvl="0" indent="-342900" algn="l" rtl="0">
              <a:lnSpc>
                <a:spcPct val="115000"/>
              </a:lnSpc>
              <a:spcBef>
                <a:spcPts val="0"/>
              </a:spcBef>
              <a:spcAft>
                <a:spcPts val="0"/>
              </a:spcAft>
              <a:buSzPts val="1800"/>
              <a:buChar char="➢"/>
            </a:pPr>
            <a:r>
              <a:rPr lang="en"/>
              <a:t>Google AR Core</a:t>
            </a:r>
            <a:endParaRPr/>
          </a:p>
          <a:p>
            <a:pPr marL="457200" lvl="0" indent="-342900" algn="l" rtl="0">
              <a:lnSpc>
                <a:spcPct val="115000"/>
              </a:lnSpc>
              <a:spcBef>
                <a:spcPts val="0"/>
              </a:spcBef>
              <a:spcAft>
                <a:spcPts val="0"/>
              </a:spcAft>
              <a:buSzPts val="1800"/>
              <a:buChar char="➢"/>
            </a:pPr>
            <a:r>
              <a:rPr lang="en"/>
              <a:t>Unity 3D Game Engine</a:t>
            </a:r>
            <a:endParaRPr/>
          </a:p>
          <a:p>
            <a:pPr marL="457200" lvl="0" indent="-342900" algn="l" rtl="0">
              <a:lnSpc>
                <a:spcPct val="115000"/>
              </a:lnSpc>
              <a:spcBef>
                <a:spcPts val="0"/>
              </a:spcBef>
              <a:spcAft>
                <a:spcPts val="0"/>
              </a:spcAft>
              <a:buSzPts val="1800"/>
              <a:buChar char="➢"/>
            </a:pPr>
            <a:r>
              <a:rPr lang="en"/>
              <a:t>Google Poly 3D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0" y="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SDLC Model</a:t>
            </a:r>
            <a:endParaRPr/>
          </a:p>
        </p:txBody>
      </p:sp>
      <p:pic>
        <p:nvPicPr>
          <p:cNvPr id="127" name="Google Shape;127;p8"/>
          <p:cNvPicPr preferRelativeResize="0"/>
          <p:nvPr/>
        </p:nvPicPr>
        <p:blipFill>
          <a:blip r:embed="rId3">
            <a:alphaModFix/>
          </a:blip>
          <a:stretch>
            <a:fillRect/>
          </a:stretch>
        </p:blipFill>
        <p:spPr>
          <a:xfrm>
            <a:off x="187775" y="607800"/>
            <a:ext cx="6260754" cy="423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5305232" y="1369797"/>
            <a:ext cx="4150053"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5400"/>
              <a:t>Use Case Diagram</a:t>
            </a:r>
            <a:endParaRPr sz="5400"/>
          </a:p>
        </p:txBody>
      </p:sp>
      <p:pic>
        <p:nvPicPr>
          <p:cNvPr id="133" name="Google Shape;133;p9" descr="C:\Users\PREOATOR\Desktop\asdfgbn.jpg"/>
          <p:cNvPicPr preferRelativeResize="0"/>
          <p:nvPr/>
        </p:nvPicPr>
        <p:blipFill rotWithShape="1">
          <a:blip r:embed="rId3">
            <a:alphaModFix/>
          </a:blip>
          <a:srcRect/>
          <a:stretch/>
        </p:blipFill>
        <p:spPr>
          <a:xfrm>
            <a:off x="84306" y="0"/>
            <a:ext cx="4837994" cy="4837994"/>
          </a:xfrm>
          <a:prstGeom prst="rect">
            <a:avLst/>
          </a:prstGeom>
          <a:noFill/>
          <a:ln>
            <a:noFill/>
          </a:ln>
        </p:spPr>
      </p:pic>
      <p:pic>
        <p:nvPicPr>
          <p:cNvPr id="134" name="Google Shape;134;p9" descr="C:\Users\PREOATOR\Desktop\asdfgbn.jpg"/>
          <p:cNvPicPr preferRelativeResize="0"/>
          <p:nvPr/>
        </p:nvPicPr>
        <p:blipFill rotWithShape="1">
          <a:blip r:embed="rId3">
            <a:alphaModFix/>
          </a:blip>
          <a:srcRect/>
          <a:stretch/>
        </p:blipFill>
        <p:spPr>
          <a:xfrm>
            <a:off x="84307" y="0"/>
            <a:ext cx="4837994" cy="4837994"/>
          </a:xfrm>
          <a:prstGeom prst="rect">
            <a:avLst/>
          </a:prstGeom>
          <a:noFill/>
          <a:ln>
            <a:noFill/>
          </a:ln>
        </p:spPr>
      </p:pic>
      <p:pic>
        <p:nvPicPr>
          <p:cNvPr id="135" name="Google Shape;135;p9" descr="C:\Users\PREOATOR\Desktop\asdfgbn.jpg"/>
          <p:cNvPicPr preferRelativeResize="0"/>
          <p:nvPr/>
        </p:nvPicPr>
        <p:blipFill rotWithShape="1">
          <a:blip r:embed="rId3">
            <a:alphaModFix/>
          </a:blip>
          <a:srcRect/>
          <a:stretch/>
        </p:blipFill>
        <p:spPr>
          <a:xfrm>
            <a:off x="77822" y="0"/>
            <a:ext cx="4837994" cy="4837994"/>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334</Words>
  <Application>Microsoft Office PowerPoint</Application>
  <PresentationFormat>On-screen Show (16:9)</PresentationFormat>
  <Paragraphs>35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Roboto</vt:lpstr>
      <vt:lpstr>Times New Roman</vt:lpstr>
      <vt:lpstr>Geometric</vt:lpstr>
      <vt:lpstr>PowerPoint Presentation</vt:lpstr>
      <vt:lpstr>Introduction</vt:lpstr>
      <vt:lpstr>Problem statement</vt:lpstr>
      <vt:lpstr>Objective</vt:lpstr>
      <vt:lpstr>    Project scope             </vt:lpstr>
      <vt:lpstr>Literature</vt:lpstr>
      <vt:lpstr>Technology Used</vt:lpstr>
      <vt:lpstr>SDLC Model</vt:lpstr>
      <vt:lpstr>Use Case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Dixit</dc:creator>
  <cp:lastModifiedBy>ayush saxena</cp:lastModifiedBy>
  <cp:revision>2</cp:revision>
  <dcterms:modified xsi:type="dcterms:W3CDTF">2022-05-02T18:36:30Z</dcterms:modified>
</cp:coreProperties>
</file>