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9"/>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 adhikari" initials="Aa" lastIdx="1" clrIdx="0">
    <p:extLst>
      <p:ext uri="{19B8F6BF-5375-455C-9EA6-DF929625EA0E}">
        <p15:presenceInfo xmlns:p15="http://schemas.microsoft.com/office/powerpoint/2012/main" userId="9f556d5a2a856c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79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2T17:23:01.122" idx="1">
    <p:pos x="10" y="10"/>
    <p:text>Thanks</p:text>
    <p:extLst>
      <p:ext uri="{C676402C-5697-4E1C-873F-D02D1690AC5C}">
        <p15:threadingInfo xmlns:p15="http://schemas.microsoft.com/office/powerpoint/2012/main" timeZoneBias="-330"/>
      </p:ext>
    </p:extLst>
  </p:cm>
</p:cmLst>
</file>

<file path=ppt/diagrams/_rels/data2.xml.rels><?xml version="1.0" encoding="UTF-8" standalone="yes"?>
<Relationships xmlns="http://schemas.openxmlformats.org/package/2006/relationships"><Relationship Id="rId1" Type="http://schemas.openxmlformats.org/officeDocument/2006/relationships/hyperlink" Target="https://divvy-tripdata.s3.amazonaws.com/index.html"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divvy-tripdata.s3.amazonaws.com/index.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84DD3B-67C1-44D8-AE73-6AE210C102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B1D84FA-F5DE-4AE2-82BA-AB6F34F6C58A}">
      <dgm:prSet/>
      <dgm:spPr/>
      <dgm:t>
        <a:bodyPr/>
        <a:lstStyle/>
        <a:p>
          <a:r>
            <a:rPr lang="en-US" dirty="0"/>
            <a:t>I am working as a junior data analyst for a company Cyclistic.</a:t>
          </a:r>
          <a:endParaRPr lang="en-IN" dirty="0"/>
        </a:p>
      </dgm:t>
    </dgm:pt>
    <dgm:pt modelId="{93D17870-7622-4033-8367-B94ACB7C3751}" type="parTrans" cxnId="{F4FF5DBC-50CB-4B74-A5DA-5ABB23358AB7}">
      <dgm:prSet/>
      <dgm:spPr/>
      <dgm:t>
        <a:bodyPr/>
        <a:lstStyle/>
        <a:p>
          <a:endParaRPr lang="en-IN"/>
        </a:p>
      </dgm:t>
    </dgm:pt>
    <dgm:pt modelId="{61F2B84E-5A21-4C53-8F24-A584F6039D24}" type="sibTrans" cxnId="{F4FF5DBC-50CB-4B74-A5DA-5ABB23358AB7}">
      <dgm:prSet/>
      <dgm:spPr/>
      <dgm:t>
        <a:bodyPr/>
        <a:lstStyle/>
        <a:p>
          <a:endParaRPr lang="en-IN"/>
        </a:p>
      </dgm:t>
    </dgm:pt>
    <dgm:pt modelId="{B1E1BC64-4AAB-412B-8D29-6CA023B61144}">
      <dgm:prSet/>
      <dgm:spPr/>
      <dgm:t>
        <a:bodyPr/>
        <a:lstStyle/>
        <a:p>
          <a:r>
            <a:rPr lang="en-US" dirty="0"/>
            <a:t>Agenda – </a:t>
          </a:r>
          <a:endParaRPr lang="en-IN" dirty="0"/>
        </a:p>
      </dgm:t>
    </dgm:pt>
    <dgm:pt modelId="{ED139DAB-59AF-45EE-BAE5-314F553678F6}" type="parTrans" cxnId="{EE57664E-6B9B-4780-8B94-1571B65EB1B3}">
      <dgm:prSet/>
      <dgm:spPr/>
      <dgm:t>
        <a:bodyPr/>
        <a:lstStyle/>
        <a:p>
          <a:endParaRPr lang="en-IN"/>
        </a:p>
      </dgm:t>
    </dgm:pt>
    <dgm:pt modelId="{A13AA104-0FD2-4B4F-8C96-841FCE2EF847}" type="sibTrans" cxnId="{EE57664E-6B9B-4780-8B94-1571B65EB1B3}">
      <dgm:prSet/>
      <dgm:spPr/>
      <dgm:t>
        <a:bodyPr/>
        <a:lstStyle/>
        <a:p>
          <a:endParaRPr lang="en-IN"/>
        </a:p>
      </dgm:t>
    </dgm:pt>
    <dgm:pt modelId="{0527D87E-F321-4022-9451-42798659C888}">
      <dgm:prSet/>
      <dgm:spPr/>
      <dgm:t>
        <a:bodyPr/>
        <a:lstStyle/>
        <a:p>
          <a:r>
            <a:rPr lang="en-US" dirty="0"/>
            <a:t>Objectives</a:t>
          </a:r>
          <a:endParaRPr lang="en-IN" dirty="0"/>
        </a:p>
      </dgm:t>
    </dgm:pt>
    <dgm:pt modelId="{C6A3BDB1-9996-40AA-87D1-AF2FEB550622}" type="parTrans" cxnId="{AA840286-B342-4074-95C1-634C1943FA83}">
      <dgm:prSet/>
      <dgm:spPr/>
      <dgm:t>
        <a:bodyPr/>
        <a:lstStyle/>
        <a:p>
          <a:endParaRPr lang="en-IN"/>
        </a:p>
      </dgm:t>
    </dgm:pt>
    <dgm:pt modelId="{AE139AC6-6218-4DAE-B956-D8BFE57781F4}" type="sibTrans" cxnId="{AA840286-B342-4074-95C1-634C1943FA83}">
      <dgm:prSet/>
      <dgm:spPr/>
      <dgm:t>
        <a:bodyPr/>
        <a:lstStyle/>
        <a:p>
          <a:endParaRPr lang="en-IN"/>
        </a:p>
      </dgm:t>
    </dgm:pt>
    <dgm:pt modelId="{042ACB59-0626-47E8-AC2F-62226A1E49A7}">
      <dgm:prSet/>
      <dgm:spPr/>
      <dgm:t>
        <a:bodyPr/>
        <a:lstStyle/>
        <a:p>
          <a:r>
            <a:rPr lang="en-US" dirty="0"/>
            <a:t>Data Source</a:t>
          </a:r>
          <a:endParaRPr lang="en-IN" dirty="0"/>
        </a:p>
      </dgm:t>
    </dgm:pt>
    <dgm:pt modelId="{4F44295A-ACFD-490D-B5E1-CAF20C8E15E3}" type="parTrans" cxnId="{A777DFC0-D5A9-4540-A3C0-53E178A9F767}">
      <dgm:prSet/>
      <dgm:spPr/>
      <dgm:t>
        <a:bodyPr/>
        <a:lstStyle/>
        <a:p>
          <a:endParaRPr lang="en-IN"/>
        </a:p>
      </dgm:t>
    </dgm:pt>
    <dgm:pt modelId="{8146AB04-8982-41B6-9492-93C80905DF0A}" type="sibTrans" cxnId="{A777DFC0-D5A9-4540-A3C0-53E178A9F767}">
      <dgm:prSet/>
      <dgm:spPr/>
      <dgm:t>
        <a:bodyPr/>
        <a:lstStyle/>
        <a:p>
          <a:endParaRPr lang="en-IN"/>
        </a:p>
      </dgm:t>
    </dgm:pt>
    <dgm:pt modelId="{FB189FB0-9BBF-4353-AF0C-77DFBDE4F35D}">
      <dgm:prSet/>
      <dgm:spPr/>
      <dgm:t>
        <a:bodyPr/>
        <a:lstStyle/>
        <a:p>
          <a:r>
            <a:rPr lang="en-US" dirty="0"/>
            <a:t>Findings</a:t>
          </a:r>
          <a:endParaRPr lang="en-IN" dirty="0"/>
        </a:p>
      </dgm:t>
    </dgm:pt>
    <dgm:pt modelId="{63D20587-CBBB-462E-8A6F-DD4F538119E3}" type="parTrans" cxnId="{9F166069-7AA1-4E2E-A54D-511364074DFC}">
      <dgm:prSet/>
      <dgm:spPr/>
      <dgm:t>
        <a:bodyPr/>
        <a:lstStyle/>
        <a:p>
          <a:endParaRPr lang="en-IN"/>
        </a:p>
      </dgm:t>
    </dgm:pt>
    <dgm:pt modelId="{FECC9915-1421-404C-86F9-9C67D7C34CD1}" type="sibTrans" cxnId="{9F166069-7AA1-4E2E-A54D-511364074DFC}">
      <dgm:prSet/>
      <dgm:spPr/>
      <dgm:t>
        <a:bodyPr/>
        <a:lstStyle/>
        <a:p>
          <a:endParaRPr lang="en-IN"/>
        </a:p>
      </dgm:t>
    </dgm:pt>
    <dgm:pt modelId="{3B0430A9-22BA-488E-8D53-6A23B77EEAD0}">
      <dgm:prSet/>
      <dgm:spPr/>
      <dgm:t>
        <a:bodyPr/>
        <a:lstStyle/>
        <a:p>
          <a:r>
            <a:rPr lang="en-US"/>
            <a:t>Recommendation</a:t>
          </a:r>
          <a:endParaRPr lang="en-IN" dirty="0"/>
        </a:p>
      </dgm:t>
    </dgm:pt>
    <dgm:pt modelId="{14ED3D87-76E2-4569-93F1-A67B7389BBBE}" type="parTrans" cxnId="{5E15468F-37DF-4ACC-9975-2261C59BEECF}">
      <dgm:prSet/>
      <dgm:spPr/>
      <dgm:t>
        <a:bodyPr/>
        <a:lstStyle/>
        <a:p>
          <a:endParaRPr lang="en-IN"/>
        </a:p>
      </dgm:t>
    </dgm:pt>
    <dgm:pt modelId="{5371B0E7-60AD-4E08-9E47-C7BC013A8C83}" type="sibTrans" cxnId="{5E15468F-37DF-4ACC-9975-2261C59BEECF}">
      <dgm:prSet/>
      <dgm:spPr/>
      <dgm:t>
        <a:bodyPr/>
        <a:lstStyle/>
        <a:p>
          <a:endParaRPr lang="en-IN"/>
        </a:p>
      </dgm:t>
    </dgm:pt>
    <dgm:pt modelId="{17F6D503-7542-4F82-8452-4F8884F111E2}" type="pres">
      <dgm:prSet presAssocID="{0F84DD3B-67C1-44D8-AE73-6AE210C10294}" presName="linear" presStyleCnt="0">
        <dgm:presLayoutVars>
          <dgm:animLvl val="lvl"/>
          <dgm:resizeHandles val="exact"/>
        </dgm:presLayoutVars>
      </dgm:prSet>
      <dgm:spPr/>
    </dgm:pt>
    <dgm:pt modelId="{29FFE9C7-AAEC-4EE6-B37B-F573DAAB7C5F}" type="pres">
      <dgm:prSet presAssocID="{9B1D84FA-F5DE-4AE2-82BA-AB6F34F6C58A}" presName="parentText" presStyleLbl="node1" presStyleIdx="0" presStyleCnt="2">
        <dgm:presLayoutVars>
          <dgm:chMax val="0"/>
          <dgm:bulletEnabled val="1"/>
        </dgm:presLayoutVars>
      </dgm:prSet>
      <dgm:spPr/>
    </dgm:pt>
    <dgm:pt modelId="{6B6BEEFF-5475-481D-9F85-82CF955D649D}" type="pres">
      <dgm:prSet presAssocID="{61F2B84E-5A21-4C53-8F24-A584F6039D24}" presName="spacer" presStyleCnt="0"/>
      <dgm:spPr/>
    </dgm:pt>
    <dgm:pt modelId="{86175E9A-7188-4D34-94AE-465B33C3B45A}" type="pres">
      <dgm:prSet presAssocID="{B1E1BC64-4AAB-412B-8D29-6CA023B61144}" presName="parentText" presStyleLbl="node1" presStyleIdx="1" presStyleCnt="2">
        <dgm:presLayoutVars>
          <dgm:chMax val="0"/>
          <dgm:bulletEnabled val="1"/>
        </dgm:presLayoutVars>
      </dgm:prSet>
      <dgm:spPr/>
    </dgm:pt>
    <dgm:pt modelId="{0089F7FC-6428-4737-BC78-71889230D7A2}" type="pres">
      <dgm:prSet presAssocID="{B1E1BC64-4AAB-412B-8D29-6CA023B61144}" presName="childText" presStyleLbl="revTx" presStyleIdx="0" presStyleCnt="1">
        <dgm:presLayoutVars>
          <dgm:bulletEnabled val="1"/>
        </dgm:presLayoutVars>
      </dgm:prSet>
      <dgm:spPr/>
    </dgm:pt>
  </dgm:ptLst>
  <dgm:cxnLst>
    <dgm:cxn modelId="{88FDDB17-DC46-4067-9E25-F4888CD47C53}" type="presOf" srcId="{9B1D84FA-F5DE-4AE2-82BA-AB6F34F6C58A}" destId="{29FFE9C7-AAEC-4EE6-B37B-F573DAAB7C5F}" srcOrd="0" destOrd="0" presId="urn:microsoft.com/office/officeart/2005/8/layout/vList2"/>
    <dgm:cxn modelId="{A70FF725-7AD1-4DEB-87D8-8D8A8FAF1FB4}" type="presOf" srcId="{FB189FB0-9BBF-4353-AF0C-77DFBDE4F35D}" destId="{0089F7FC-6428-4737-BC78-71889230D7A2}" srcOrd="0" destOrd="2" presId="urn:microsoft.com/office/officeart/2005/8/layout/vList2"/>
    <dgm:cxn modelId="{0FFA6E47-7541-4767-A929-05522D030868}" type="presOf" srcId="{042ACB59-0626-47E8-AC2F-62226A1E49A7}" destId="{0089F7FC-6428-4737-BC78-71889230D7A2}" srcOrd="0" destOrd="1" presId="urn:microsoft.com/office/officeart/2005/8/layout/vList2"/>
    <dgm:cxn modelId="{9F166069-7AA1-4E2E-A54D-511364074DFC}" srcId="{B1E1BC64-4AAB-412B-8D29-6CA023B61144}" destId="{FB189FB0-9BBF-4353-AF0C-77DFBDE4F35D}" srcOrd="2" destOrd="0" parTransId="{63D20587-CBBB-462E-8A6F-DD4F538119E3}" sibTransId="{FECC9915-1421-404C-86F9-9C67D7C34CD1}"/>
    <dgm:cxn modelId="{EE57664E-6B9B-4780-8B94-1571B65EB1B3}" srcId="{0F84DD3B-67C1-44D8-AE73-6AE210C10294}" destId="{B1E1BC64-4AAB-412B-8D29-6CA023B61144}" srcOrd="1" destOrd="0" parTransId="{ED139DAB-59AF-45EE-BAE5-314F553678F6}" sibTransId="{A13AA104-0FD2-4B4F-8C96-841FCE2EF847}"/>
    <dgm:cxn modelId="{AA840286-B342-4074-95C1-634C1943FA83}" srcId="{B1E1BC64-4AAB-412B-8D29-6CA023B61144}" destId="{0527D87E-F321-4022-9451-42798659C888}" srcOrd="0" destOrd="0" parTransId="{C6A3BDB1-9996-40AA-87D1-AF2FEB550622}" sibTransId="{AE139AC6-6218-4DAE-B956-D8BFE57781F4}"/>
    <dgm:cxn modelId="{57992387-64C0-49B9-9FCE-F2FDA80ED752}" type="presOf" srcId="{0527D87E-F321-4022-9451-42798659C888}" destId="{0089F7FC-6428-4737-BC78-71889230D7A2}" srcOrd="0" destOrd="0" presId="urn:microsoft.com/office/officeart/2005/8/layout/vList2"/>
    <dgm:cxn modelId="{5E15468F-37DF-4ACC-9975-2261C59BEECF}" srcId="{B1E1BC64-4AAB-412B-8D29-6CA023B61144}" destId="{3B0430A9-22BA-488E-8D53-6A23B77EEAD0}" srcOrd="3" destOrd="0" parTransId="{14ED3D87-76E2-4569-93F1-A67B7389BBBE}" sibTransId="{5371B0E7-60AD-4E08-9E47-C7BC013A8C83}"/>
    <dgm:cxn modelId="{97A044A2-1314-48DF-9935-CEC938EA9C37}" type="presOf" srcId="{0F84DD3B-67C1-44D8-AE73-6AE210C10294}" destId="{17F6D503-7542-4F82-8452-4F8884F111E2}" srcOrd="0" destOrd="0" presId="urn:microsoft.com/office/officeart/2005/8/layout/vList2"/>
    <dgm:cxn modelId="{E8BBE2A7-3AB0-4E6D-8B0E-81618B45A03D}" type="presOf" srcId="{3B0430A9-22BA-488E-8D53-6A23B77EEAD0}" destId="{0089F7FC-6428-4737-BC78-71889230D7A2}" srcOrd="0" destOrd="3" presId="urn:microsoft.com/office/officeart/2005/8/layout/vList2"/>
    <dgm:cxn modelId="{F4FF5DBC-50CB-4B74-A5DA-5ABB23358AB7}" srcId="{0F84DD3B-67C1-44D8-AE73-6AE210C10294}" destId="{9B1D84FA-F5DE-4AE2-82BA-AB6F34F6C58A}" srcOrd="0" destOrd="0" parTransId="{93D17870-7622-4033-8367-B94ACB7C3751}" sibTransId="{61F2B84E-5A21-4C53-8F24-A584F6039D24}"/>
    <dgm:cxn modelId="{A777DFC0-D5A9-4540-A3C0-53E178A9F767}" srcId="{B1E1BC64-4AAB-412B-8D29-6CA023B61144}" destId="{042ACB59-0626-47E8-AC2F-62226A1E49A7}" srcOrd="1" destOrd="0" parTransId="{4F44295A-ACFD-490D-B5E1-CAF20C8E15E3}" sibTransId="{8146AB04-8982-41B6-9492-93C80905DF0A}"/>
    <dgm:cxn modelId="{A0D7BBF8-E2D5-4B28-9C03-53D20D4BC777}" type="presOf" srcId="{B1E1BC64-4AAB-412B-8D29-6CA023B61144}" destId="{86175E9A-7188-4D34-94AE-465B33C3B45A}" srcOrd="0" destOrd="0" presId="urn:microsoft.com/office/officeart/2005/8/layout/vList2"/>
    <dgm:cxn modelId="{23365D55-860E-4C51-8FA1-6DD9DF3F9F0E}" type="presParOf" srcId="{17F6D503-7542-4F82-8452-4F8884F111E2}" destId="{29FFE9C7-AAEC-4EE6-B37B-F573DAAB7C5F}" srcOrd="0" destOrd="0" presId="urn:microsoft.com/office/officeart/2005/8/layout/vList2"/>
    <dgm:cxn modelId="{3EEBB4A3-EC27-49BB-A3AD-ECD835741B2C}" type="presParOf" srcId="{17F6D503-7542-4F82-8452-4F8884F111E2}" destId="{6B6BEEFF-5475-481D-9F85-82CF955D649D}" srcOrd="1" destOrd="0" presId="urn:microsoft.com/office/officeart/2005/8/layout/vList2"/>
    <dgm:cxn modelId="{98B74607-BE99-4D47-9661-2B781D83F999}" type="presParOf" srcId="{17F6D503-7542-4F82-8452-4F8884F111E2}" destId="{86175E9A-7188-4D34-94AE-465B33C3B45A}" srcOrd="2" destOrd="0" presId="urn:microsoft.com/office/officeart/2005/8/layout/vList2"/>
    <dgm:cxn modelId="{608D36C3-2F51-4BFD-825E-0C63D016F5C4}" type="presParOf" srcId="{17F6D503-7542-4F82-8452-4F8884F111E2}" destId="{0089F7FC-6428-4737-BC78-71889230D7A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F54839-BA74-463B-A480-F7E2F8AF470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ED0CEC4A-20C2-49CE-83D9-72A6BE8D0FD0}">
      <dgm:prSet/>
      <dgm:spPr/>
      <dgm:t>
        <a:bodyPr/>
        <a:lstStyle/>
        <a:p>
          <a:r>
            <a:rPr lang="en-US" dirty="0"/>
            <a:t>Data  Used -</a:t>
          </a:r>
          <a:endParaRPr lang="en-IN" dirty="0"/>
        </a:p>
      </dgm:t>
    </dgm:pt>
    <dgm:pt modelId="{1ECA25AD-7D58-49A2-82DC-7B7AE1C23284}" type="parTrans" cxnId="{6389A226-A40A-4243-94EC-57A0FE65A5DF}">
      <dgm:prSet/>
      <dgm:spPr/>
      <dgm:t>
        <a:bodyPr/>
        <a:lstStyle/>
        <a:p>
          <a:endParaRPr lang="en-IN"/>
        </a:p>
      </dgm:t>
    </dgm:pt>
    <dgm:pt modelId="{5B270B0C-D00E-444F-A0DE-98079F4304DC}" type="sibTrans" cxnId="{6389A226-A40A-4243-94EC-57A0FE65A5DF}">
      <dgm:prSet/>
      <dgm:spPr/>
      <dgm:t>
        <a:bodyPr/>
        <a:lstStyle/>
        <a:p>
          <a:endParaRPr lang="en-IN"/>
        </a:p>
      </dgm:t>
    </dgm:pt>
    <dgm:pt modelId="{1FDB3005-63C0-4C79-B633-894382270C2D}">
      <dgm:prSet/>
      <dgm:spPr/>
      <dgm:t>
        <a:bodyPr/>
        <a:lstStyle/>
        <a:p>
          <a:r>
            <a:rPr lang="en-US"/>
            <a:t>Data was filtered from 1</a:t>
          </a:r>
          <a:r>
            <a:rPr lang="en-US" baseline="30000"/>
            <a:t>st</a:t>
          </a:r>
          <a:r>
            <a:rPr lang="en-US"/>
            <a:t> January 2021 to 31</a:t>
          </a:r>
          <a:r>
            <a:rPr lang="en-US" baseline="30000"/>
            <a:t>st</a:t>
          </a:r>
          <a:r>
            <a:rPr lang="en-US"/>
            <a:t> December 2021.</a:t>
          </a:r>
          <a:endParaRPr lang="en-IN"/>
        </a:p>
      </dgm:t>
    </dgm:pt>
    <dgm:pt modelId="{33D48B01-37C7-4320-B515-3731B511F6D2}" type="parTrans" cxnId="{41BB463B-B5E7-46E1-8031-D077D9CF609F}">
      <dgm:prSet/>
      <dgm:spPr/>
      <dgm:t>
        <a:bodyPr/>
        <a:lstStyle/>
        <a:p>
          <a:endParaRPr lang="en-IN"/>
        </a:p>
      </dgm:t>
    </dgm:pt>
    <dgm:pt modelId="{8C44AE69-3C22-4F2B-8A35-E0FFD743A923}" type="sibTrans" cxnId="{41BB463B-B5E7-46E1-8031-D077D9CF609F}">
      <dgm:prSet/>
      <dgm:spPr/>
      <dgm:t>
        <a:bodyPr/>
        <a:lstStyle/>
        <a:p>
          <a:endParaRPr lang="en-IN"/>
        </a:p>
      </dgm:t>
    </dgm:pt>
    <dgm:pt modelId="{E5C07D81-9E17-4044-B0EC-EC1D88A48506}">
      <dgm:prSet/>
      <dgm:spPr/>
      <dgm:t>
        <a:bodyPr/>
        <a:lstStyle/>
        <a:p>
          <a:r>
            <a:rPr lang="en-US" dirty="0"/>
            <a:t>Data anomalies were cleared as much as possible without affecting its accuracy and usefulness.</a:t>
          </a:r>
          <a:endParaRPr lang="en-IN" dirty="0"/>
        </a:p>
      </dgm:t>
    </dgm:pt>
    <dgm:pt modelId="{BDD7D2FB-3F92-4075-99FE-DC57758A4342}" type="parTrans" cxnId="{B4B10FAB-C84B-4713-93F5-6391DB07A003}">
      <dgm:prSet/>
      <dgm:spPr/>
      <dgm:t>
        <a:bodyPr/>
        <a:lstStyle/>
        <a:p>
          <a:endParaRPr lang="en-IN"/>
        </a:p>
      </dgm:t>
    </dgm:pt>
    <dgm:pt modelId="{66571EE7-BFC1-4E6B-8D38-388944C45798}" type="sibTrans" cxnId="{B4B10FAB-C84B-4713-93F5-6391DB07A003}">
      <dgm:prSet/>
      <dgm:spPr/>
      <dgm:t>
        <a:bodyPr/>
        <a:lstStyle/>
        <a:p>
          <a:endParaRPr lang="en-IN"/>
        </a:p>
      </dgm:t>
    </dgm:pt>
    <dgm:pt modelId="{628AE486-30A5-4503-985E-E4A08E2C2AF3}">
      <dgm:prSet/>
      <dgm:spPr/>
      <dgm:t>
        <a:bodyPr/>
        <a:lstStyle/>
        <a:p>
          <a:r>
            <a:rPr lang="en-US" dirty="0"/>
            <a:t> </a:t>
          </a:r>
          <a:r>
            <a:rPr lang="en-US" dirty="0">
              <a:hlinkClick xmlns:r="http://schemas.openxmlformats.org/officeDocument/2006/relationships" r:id="rId1"/>
            </a:rPr>
            <a:t>https://divvy-tripdata.s3.amazonaws.com/index.html</a:t>
          </a:r>
          <a:endParaRPr lang="en-IN" dirty="0"/>
        </a:p>
      </dgm:t>
    </dgm:pt>
    <dgm:pt modelId="{64EFEA35-07A0-4572-BDE3-00A35CBD10B5}" type="parTrans" cxnId="{93CDBD7E-85F2-40F9-B63B-0465F6AECDC4}">
      <dgm:prSet/>
      <dgm:spPr/>
      <dgm:t>
        <a:bodyPr/>
        <a:lstStyle/>
        <a:p>
          <a:endParaRPr lang="en-IN"/>
        </a:p>
      </dgm:t>
    </dgm:pt>
    <dgm:pt modelId="{2CCD23FE-4A1D-4675-85AA-7B441B453E2A}" type="sibTrans" cxnId="{93CDBD7E-85F2-40F9-B63B-0465F6AECDC4}">
      <dgm:prSet/>
      <dgm:spPr/>
      <dgm:t>
        <a:bodyPr/>
        <a:lstStyle/>
        <a:p>
          <a:endParaRPr lang="en-IN"/>
        </a:p>
      </dgm:t>
    </dgm:pt>
    <dgm:pt modelId="{9E2CFE1B-15B1-4EBD-A9E8-4549EFD14A92}" type="pres">
      <dgm:prSet presAssocID="{DBF54839-BA74-463B-A480-F7E2F8AF4703}" presName="Name0" presStyleCnt="0">
        <dgm:presLayoutVars>
          <dgm:dir/>
          <dgm:animLvl val="lvl"/>
          <dgm:resizeHandles val="exact"/>
        </dgm:presLayoutVars>
      </dgm:prSet>
      <dgm:spPr/>
    </dgm:pt>
    <dgm:pt modelId="{87CFD573-9FC5-4F07-A38D-1FC941F508B2}" type="pres">
      <dgm:prSet presAssocID="{ED0CEC4A-20C2-49CE-83D9-72A6BE8D0FD0}" presName="linNode" presStyleCnt="0"/>
      <dgm:spPr/>
    </dgm:pt>
    <dgm:pt modelId="{D66E2223-9389-4608-A9BF-654699FA3331}" type="pres">
      <dgm:prSet presAssocID="{ED0CEC4A-20C2-49CE-83D9-72A6BE8D0FD0}" presName="parentText" presStyleLbl="node1" presStyleIdx="0" presStyleCnt="1">
        <dgm:presLayoutVars>
          <dgm:chMax val="1"/>
          <dgm:bulletEnabled val="1"/>
        </dgm:presLayoutVars>
      </dgm:prSet>
      <dgm:spPr/>
    </dgm:pt>
    <dgm:pt modelId="{6E6A742D-08DD-47A5-A151-F037B65069A5}" type="pres">
      <dgm:prSet presAssocID="{ED0CEC4A-20C2-49CE-83D9-72A6BE8D0FD0}" presName="descendantText" presStyleLbl="alignAccFollowNode1" presStyleIdx="0" presStyleCnt="1">
        <dgm:presLayoutVars>
          <dgm:bulletEnabled val="1"/>
        </dgm:presLayoutVars>
      </dgm:prSet>
      <dgm:spPr/>
    </dgm:pt>
  </dgm:ptLst>
  <dgm:cxnLst>
    <dgm:cxn modelId="{E0589408-8A70-4147-A4EC-CB484AD004BE}" type="presOf" srcId="{ED0CEC4A-20C2-49CE-83D9-72A6BE8D0FD0}" destId="{D66E2223-9389-4608-A9BF-654699FA3331}" srcOrd="0" destOrd="0" presId="urn:microsoft.com/office/officeart/2005/8/layout/vList5"/>
    <dgm:cxn modelId="{6389A226-A40A-4243-94EC-57A0FE65A5DF}" srcId="{DBF54839-BA74-463B-A480-F7E2F8AF4703}" destId="{ED0CEC4A-20C2-49CE-83D9-72A6BE8D0FD0}" srcOrd="0" destOrd="0" parTransId="{1ECA25AD-7D58-49A2-82DC-7B7AE1C23284}" sibTransId="{5B270B0C-D00E-444F-A0DE-98079F4304DC}"/>
    <dgm:cxn modelId="{617F1235-713D-4888-858E-F57F622C3764}" type="presOf" srcId="{DBF54839-BA74-463B-A480-F7E2F8AF4703}" destId="{9E2CFE1B-15B1-4EBD-A9E8-4549EFD14A92}" srcOrd="0" destOrd="0" presId="urn:microsoft.com/office/officeart/2005/8/layout/vList5"/>
    <dgm:cxn modelId="{41BB463B-B5E7-46E1-8031-D077D9CF609F}" srcId="{ED0CEC4A-20C2-49CE-83D9-72A6BE8D0FD0}" destId="{1FDB3005-63C0-4C79-B633-894382270C2D}" srcOrd="1" destOrd="0" parTransId="{33D48B01-37C7-4320-B515-3731B511F6D2}" sibTransId="{8C44AE69-3C22-4F2B-8A35-E0FFD743A923}"/>
    <dgm:cxn modelId="{032D0A49-143C-49AE-A279-C478C8B8BCDE}" type="presOf" srcId="{E5C07D81-9E17-4044-B0EC-EC1D88A48506}" destId="{6E6A742D-08DD-47A5-A151-F037B65069A5}" srcOrd="0" destOrd="2" presId="urn:microsoft.com/office/officeart/2005/8/layout/vList5"/>
    <dgm:cxn modelId="{93CDBD7E-85F2-40F9-B63B-0465F6AECDC4}" srcId="{ED0CEC4A-20C2-49CE-83D9-72A6BE8D0FD0}" destId="{628AE486-30A5-4503-985E-E4A08E2C2AF3}" srcOrd="0" destOrd="0" parTransId="{64EFEA35-07A0-4572-BDE3-00A35CBD10B5}" sibTransId="{2CCD23FE-4A1D-4675-85AA-7B441B453E2A}"/>
    <dgm:cxn modelId="{74ECCB7F-9C08-4F77-8D69-95BDBB05FFD4}" type="presOf" srcId="{1FDB3005-63C0-4C79-B633-894382270C2D}" destId="{6E6A742D-08DD-47A5-A151-F037B65069A5}" srcOrd="0" destOrd="1" presId="urn:microsoft.com/office/officeart/2005/8/layout/vList5"/>
    <dgm:cxn modelId="{B4B10FAB-C84B-4713-93F5-6391DB07A003}" srcId="{ED0CEC4A-20C2-49CE-83D9-72A6BE8D0FD0}" destId="{E5C07D81-9E17-4044-B0EC-EC1D88A48506}" srcOrd="2" destOrd="0" parTransId="{BDD7D2FB-3F92-4075-99FE-DC57758A4342}" sibTransId="{66571EE7-BFC1-4E6B-8D38-388944C45798}"/>
    <dgm:cxn modelId="{E15426DE-849C-4C93-9309-6EF6A8D613C5}" type="presOf" srcId="{628AE486-30A5-4503-985E-E4A08E2C2AF3}" destId="{6E6A742D-08DD-47A5-A151-F037B65069A5}" srcOrd="0" destOrd="0" presId="urn:microsoft.com/office/officeart/2005/8/layout/vList5"/>
    <dgm:cxn modelId="{D3C1D32E-B076-4A0B-B521-A86410A809F5}" type="presParOf" srcId="{9E2CFE1B-15B1-4EBD-A9E8-4549EFD14A92}" destId="{87CFD573-9FC5-4F07-A38D-1FC941F508B2}" srcOrd="0" destOrd="0" presId="urn:microsoft.com/office/officeart/2005/8/layout/vList5"/>
    <dgm:cxn modelId="{93B429BA-E3E7-4BBA-AB9F-119D4001125E}" type="presParOf" srcId="{87CFD573-9FC5-4F07-A38D-1FC941F508B2}" destId="{D66E2223-9389-4608-A9BF-654699FA3331}" srcOrd="0" destOrd="0" presId="urn:microsoft.com/office/officeart/2005/8/layout/vList5"/>
    <dgm:cxn modelId="{B870A932-1944-495B-90D3-D1417E3C8CA0}" type="presParOf" srcId="{87CFD573-9FC5-4F07-A38D-1FC941F508B2}" destId="{6E6A742D-08DD-47A5-A151-F037B65069A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A8AB0B-C1A3-4DFB-9DC8-0FF1F9FD771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592B738A-246A-4B0B-A63E-E8D480DC09B3}">
      <dgm:prSet/>
      <dgm:spPr/>
      <dgm:t>
        <a:bodyPr/>
        <a:lstStyle/>
        <a:p>
          <a:r>
            <a:rPr lang="en-US"/>
            <a:t>Number of Rides</a:t>
          </a:r>
          <a:endParaRPr lang="en-IN"/>
        </a:p>
      </dgm:t>
    </dgm:pt>
    <dgm:pt modelId="{8031A574-3D4F-4A0A-9937-E270308A01E8}" type="parTrans" cxnId="{3417C80A-B4C3-4E3B-B706-3CF63D580BB1}">
      <dgm:prSet/>
      <dgm:spPr/>
      <dgm:t>
        <a:bodyPr/>
        <a:lstStyle/>
        <a:p>
          <a:endParaRPr lang="en-IN"/>
        </a:p>
      </dgm:t>
    </dgm:pt>
    <dgm:pt modelId="{5C887EE4-C9EE-4B6E-B8AE-26EA0F098888}" type="sibTrans" cxnId="{3417C80A-B4C3-4E3B-B706-3CF63D580BB1}">
      <dgm:prSet/>
      <dgm:spPr/>
      <dgm:t>
        <a:bodyPr/>
        <a:lstStyle/>
        <a:p>
          <a:endParaRPr lang="en-IN"/>
        </a:p>
      </dgm:t>
    </dgm:pt>
    <dgm:pt modelId="{D6897144-DF60-496E-A850-77DF5E5ACAB2}">
      <dgm:prSet/>
      <dgm:spPr/>
      <dgm:t>
        <a:bodyPr/>
        <a:lstStyle/>
        <a:p>
          <a:r>
            <a:rPr lang="en-US"/>
            <a:t>Overall</a:t>
          </a:r>
          <a:endParaRPr lang="en-IN"/>
        </a:p>
      </dgm:t>
    </dgm:pt>
    <dgm:pt modelId="{44CE8D60-7E68-41BB-9229-049180D2DCDC}" type="parTrans" cxnId="{B5F49DEB-0A5C-460C-A5C1-5B4647F538C6}">
      <dgm:prSet/>
      <dgm:spPr/>
      <dgm:t>
        <a:bodyPr/>
        <a:lstStyle/>
        <a:p>
          <a:endParaRPr lang="en-IN"/>
        </a:p>
      </dgm:t>
    </dgm:pt>
    <dgm:pt modelId="{10FDAD98-9C90-4F80-A6D8-DC23ABF46EC8}" type="sibTrans" cxnId="{B5F49DEB-0A5C-460C-A5C1-5B4647F538C6}">
      <dgm:prSet/>
      <dgm:spPr/>
      <dgm:t>
        <a:bodyPr/>
        <a:lstStyle/>
        <a:p>
          <a:endParaRPr lang="en-IN"/>
        </a:p>
      </dgm:t>
    </dgm:pt>
    <dgm:pt modelId="{EDA1FB9B-7E27-44E4-B803-D8A612C16F6D}">
      <dgm:prSet/>
      <dgm:spPr/>
      <dgm:t>
        <a:bodyPr/>
        <a:lstStyle/>
        <a:p>
          <a:r>
            <a:rPr lang="en-US"/>
            <a:t>Per month</a:t>
          </a:r>
          <a:endParaRPr lang="en-IN"/>
        </a:p>
      </dgm:t>
    </dgm:pt>
    <dgm:pt modelId="{F47B6CCC-84A8-4C99-A2B5-54C2903E1F4F}" type="parTrans" cxnId="{A3A4F224-99BE-4E24-89A4-B39C54DC7315}">
      <dgm:prSet/>
      <dgm:spPr/>
      <dgm:t>
        <a:bodyPr/>
        <a:lstStyle/>
        <a:p>
          <a:endParaRPr lang="en-IN"/>
        </a:p>
      </dgm:t>
    </dgm:pt>
    <dgm:pt modelId="{74977A94-BC05-4988-996F-26BE2A3CF315}" type="sibTrans" cxnId="{A3A4F224-99BE-4E24-89A4-B39C54DC7315}">
      <dgm:prSet/>
      <dgm:spPr/>
      <dgm:t>
        <a:bodyPr/>
        <a:lstStyle/>
        <a:p>
          <a:endParaRPr lang="en-IN"/>
        </a:p>
      </dgm:t>
    </dgm:pt>
    <dgm:pt modelId="{352EB7ED-DC49-4B92-A004-44909647E7F5}">
      <dgm:prSet/>
      <dgm:spPr/>
      <dgm:t>
        <a:bodyPr/>
        <a:lstStyle/>
        <a:p>
          <a:r>
            <a:rPr lang="en-US"/>
            <a:t>Per quarter</a:t>
          </a:r>
          <a:endParaRPr lang="en-IN"/>
        </a:p>
      </dgm:t>
    </dgm:pt>
    <dgm:pt modelId="{1B0B84A8-0A7D-47D3-8471-67D80DE9C98F}" type="parTrans" cxnId="{0A03AB27-02DE-4A28-870A-EF408392C0A1}">
      <dgm:prSet/>
      <dgm:spPr/>
      <dgm:t>
        <a:bodyPr/>
        <a:lstStyle/>
        <a:p>
          <a:endParaRPr lang="en-IN"/>
        </a:p>
      </dgm:t>
    </dgm:pt>
    <dgm:pt modelId="{5AA05DE3-E4A0-497B-87B4-B8EE02AC94C4}" type="sibTrans" cxnId="{0A03AB27-02DE-4A28-870A-EF408392C0A1}">
      <dgm:prSet/>
      <dgm:spPr/>
      <dgm:t>
        <a:bodyPr/>
        <a:lstStyle/>
        <a:p>
          <a:endParaRPr lang="en-IN"/>
        </a:p>
      </dgm:t>
    </dgm:pt>
    <dgm:pt modelId="{D74D8B7E-7E59-4761-9910-C371F9A9A2AF}">
      <dgm:prSet/>
      <dgm:spPr/>
      <dgm:t>
        <a:bodyPr/>
        <a:lstStyle/>
        <a:p>
          <a:r>
            <a:rPr lang="en-IN" dirty="0"/>
            <a:t>Per Weekday</a:t>
          </a:r>
        </a:p>
      </dgm:t>
    </dgm:pt>
    <dgm:pt modelId="{DE4397DC-7F10-4D8A-BAB6-4E99A6DE25ED}" type="parTrans" cxnId="{B28DCE6B-6E19-4F5D-88E9-5F60D47E1F6E}">
      <dgm:prSet/>
      <dgm:spPr/>
      <dgm:t>
        <a:bodyPr/>
        <a:lstStyle/>
        <a:p>
          <a:endParaRPr lang="en-IN"/>
        </a:p>
      </dgm:t>
    </dgm:pt>
    <dgm:pt modelId="{73FF0E37-31B7-4EAE-8FF5-B68D826EE0D9}" type="sibTrans" cxnId="{B28DCE6B-6E19-4F5D-88E9-5F60D47E1F6E}">
      <dgm:prSet/>
      <dgm:spPr/>
      <dgm:t>
        <a:bodyPr/>
        <a:lstStyle/>
        <a:p>
          <a:endParaRPr lang="en-IN"/>
        </a:p>
      </dgm:t>
    </dgm:pt>
    <dgm:pt modelId="{902234EA-4EB6-449E-B220-CED13E9E2132}">
      <dgm:prSet/>
      <dgm:spPr/>
      <dgm:t>
        <a:bodyPr/>
        <a:lstStyle/>
        <a:p>
          <a:r>
            <a:rPr lang="en-IN" dirty="0"/>
            <a:t>Top 30 stations for each type of rider.</a:t>
          </a:r>
        </a:p>
      </dgm:t>
    </dgm:pt>
    <dgm:pt modelId="{6050743F-BC89-468D-A3B2-1B08AC010240}" type="parTrans" cxnId="{0E6397AB-C6AD-483D-90A7-0A404EF1F01C}">
      <dgm:prSet/>
      <dgm:spPr/>
      <dgm:t>
        <a:bodyPr/>
        <a:lstStyle/>
        <a:p>
          <a:endParaRPr lang="en-IN"/>
        </a:p>
      </dgm:t>
    </dgm:pt>
    <dgm:pt modelId="{F20700AC-0A5C-4BF8-ACB9-C1054C983944}" type="sibTrans" cxnId="{0E6397AB-C6AD-483D-90A7-0A404EF1F01C}">
      <dgm:prSet/>
      <dgm:spPr/>
      <dgm:t>
        <a:bodyPr/>
        <a:lstStyle/>
        <a:p>
          <a:endParaRPr lang="en-IN"/>
        </a:p>
      </dgm:t>
    </dgm:pt>
    <dgm:pt modelId="{54400AD9-303F-4BC3-AB85-BD09F895C0ED}">
      <dgm:prSet/>
      <dgm:spPr/>
      <dgm:t>
        <a:bodyPr/>
        <a:lstStyle/>
        <a:p>
          <a:r>
            <a:rPr lang="en-IN"/>
            <a:t>Most preferred type of bike.</a:t>
          </a:r>
        </a:p>
      </dgm:t>
    </dgm:pt>
    <dgm:pt modelId="{5816D77A-895B-46A0-B175-2B12A9560D17}" type="parTrans" cxnId="{E211431C-44BE-4059-9C02-4BCEDA680560}">
      <dgm:prSet/>
      <dgm:spPr/>
      <dgm:t>
        <a:bodyPr/>
        <a:lstStyle/>
        <a:p>
          <a:endParaRPr lang="en-IN"/>
        </a:p>
      </dgm:t>
    </dgm:pt>
    <dgm:pt modelId="{E40694D1-945F-48C3-8185-6EA91E5BAFC2}" type="sibTrans" cxnId="{E211431C-44BE-4059-9C02-4BCEDA680560}">
      <dgm:prSet/>
      <dgm:spPr/>
      <dgm:t>
        <a:bodyPr/>
        <a:lstStyle/>
        <a:p>
          <a:endParaRPr lang="en-IN"/>
        </a:p>
      </dgm:t>
    </dgm:pt>
    <dgm:pt modelId="{1292E060-ABD6-47AA-BA45-2674EA4FF3AC}">
      <dgm:prSet/>
      <dgm:spPr/>
      <dgm:t>
        <a:bodyPr/>
        <a:lstStyle/>
        <a:p>
          <a:r>
            <a:rPr lang="en-US" dirty="0"/>
            <a:t>Member</a:t>
          </a:r>
          <a:endParaRPr lang="en-IN" dirty="0"/>
        </a:p>
      </dgm:t>
    </dgm:pt>
    <dgm:pt modelId="{FA95ABE9-A326-4293-AA29-FE20555B76C4}" type="parTrans" cxnId="{70DBDF8A-AA4C-4F5F-8C64-D3147489E7F5}">
      <dgm:prSet/>
      <dgm:spPr/>
      <dgm:t>
        <a:bodyPr/>
        <a:lstStyle/>
        <a:p>
          <a:endParaRPr lang="en-IN"/>
        </a:p>
      </dgm:t>
    </dgm:pt>
    <dgm:pt modelId="{140BCA3A-E14E-46D7-8E75-B14858715D15}" type="sibTrans" cxnId="{70DBDF8A-AA4C-4F5F-8C64-D3147489E7F5}">
      <dgm:prSet/>
      <dgm:spPr/>
      <dgm:t>
        <a:bodyPr/>
        <a:lstStyle/>
        <a:p>
          <a:endParaRPr lang="en-IN"/>
        </a:p>
      </dgm:t>
    </dgm:pt>
    <dgm:pt modelId="{BD6B254D-B7B8-4090-8F7E-B1ADFA3ED702}">
      <dgm:prSet/>
      <dgm:spPr/>
      <dgm:t>
        <a:bodyPr/>
        <a:lstStyle/>
        <a:p>
          <a:r>
            <a:rPr lang="en-US" dirty="0"/>
            <a:t>Casual</a:t>
          </a:r>
          <a:endParaRPr lang="en-IN" dirty="0"/>
        </a:p>
      </dgm:t>
    </dgm:pt>
    <dgm:pt modelId="{7A0B9195-C31B-4AE0-8F04-2D367B515420}" type="parTrans" cxnId="{8811739A-FA9A-4794-9F1D-079DEEA2528E}">
      <dgm:prSet/>
      <dgm:spPr/>
      <dgm:t>
        <a:bodyPr/>
        <a:lstStyle/>
        <a:p>
          <a:endParaRPr lang="en-IN"/>
        </a:p>
      </dgm:t>
    </dgm:pt>
    <dgm:pt modelId="{F1AD1134-18CA-4AE1-9B7B-46B01D68C83C}" type="sibTrans" cxnId="{8811739A-FA9A-4794-9F1D-079DEEA2528E}">
      <dgm:prSet/>
      <dgm:spPr/>
      <dgm:t>
        <a:bodyPr/>
        <a:lstStyle/>
        <a:p>
          <a:endParaRPr lang="en-IN"/>
        </a:p>
      </dgm:t>
    </dgm:pt>
    <dgm:pt modelId="{7CD8B030-507D-4BB9-B2D7-3CC437A9B9EF}" type="pres">
      <dgm:prSet presAssocID="{7AA8AB0B-C1A3-4DFB-9DC8-0FF1F9FD7717}" presName="Name0" presStyleCnt="0">
        <dgm:presLayoutVars>
          <dgm:dir/>
          <dgm:animLvl val="lvl"/>
          <dgm:resizeHandles val="exact"/>
        </dgm:presLayoutVars>
      </dgm:prSet>
      <dgm:spPr/>
    </dgm:pt>
    <dgm:pt modelId="{078DE3A4-7453-427D-867F-EBBA037AC273}" type="pres">
      <dgm:prSet presAssocID="{592B738A-246A-4B0B-A63E-E8D480DC09B3}" presName="linNode" presStyleCnt="0"/>
      <dgm:spPr/>
    </dgm:pt>
    <dgm:pt modelId="{49057617-4FDE-475E-A361-F5B6EBEEEE71}" type="pres">
      <dgm:prSet presAssocID="{592B738A-246A-4B0B-A63E-E8D480DC09B3}" presName="parentText" presStyleLbl="node1" presStyleIdx="0" presStyleCnt="3">
        <dgm:presLayoutVars>
          <dgm:chMax val="1"/>
          <dgm:bulletEnabled val="1"/>
        </dgm:presLayoutVars>
      </dgm:prSet>
      <dgm:spPr/>
    </dgm:pt>
    <dgm:pt modelId="{A0D1F5D2-2218-4BE6-A591-C76F98531A6D}" type="pres">
      <dgm:prSet presAssocID="{592B738A-246A-4B0B-A63E-E8D480DC09B3}" presName="descendantText" presStyleLbl="alignAccFollowNode1" presStyleIdx="0" presStyleCnt="2">
        <dgm:presLayoutVars>
          <dgm:bulletEnabled val="1"/>
        </dgm:presLayoutVars>
      </dgm:prSet>
      <dgm:spPr/>
    </dgm:pt>
    <dgm:pt modelId="{E118EDA6-B151-49D1-A880-9D2A6D66992B}" type="pres">
      <dgm:prSet presAssocID="{5C887EE4-C9EE-4B6E-B8AE-26EA0F098888}" presName="sp" presStyleCnt="0"/>
      <dgm:spPr/>
    </dgm:pt>
    <dgm:pt modelId="{C185F529-1489-4592-9E80-D6631E17EE1B}" type="pres">
      <dgm:prSet presAssocID="{902234EA-4EB6-449E-B220-CED13E9E2132}" presName="linNode" presStyleCnt="0"/>
      <dgm:spPr/>
    </dgm:pt>
    <dgm:pt modelId="{BB86FC8F-E775-4FAC-8D2E-13BF0096A6AD}" type="pres">
      <dgm:prSet presAssocID="{902234EA-4EB6-449E-B220-CED13E9E2132}" presName="parentText" presStyleLbl="node1" presStyleIdx="1" presStyleCnt="3">
        <dgm:presLayoutVars>
          <dgm:chMax val="1"/>
          <dgm:bulletEnabled val="1"/>
        </dgm:presLayoutVars>
      </dgm:prSet>
      <dgm:spPr/>
    </dgm:pt>
    <dgm:pt modelId="{E4A7FE74-D7D1-42D0-98DB-EF553D6D5F16}" type="pres">
      <dgm:prSet presAssocID="{902234EA-4EB6-449E-B220-CED13E9E2132}" presName="descendantText" presStyleLbl="alignAccFollowNode1" presStyleIdx="1" presStyleCnt="2">
        <dgm:presLayoutVars>
          <dgm:bulletEnabled val="1"/>
        </dgm:presLayoutVars>
      </dgm:prSet>
      <dgm:spPr/>
    </dgm:pt>
    <dgm:pt modelId="{376734DB-63D2-4C73-94AC-8AEB8745DB63}" type="pres">
      <dgm:prSet presAssocID="{F20700AC-0A5C-4BF8-ACB9-C1054C983944}" presName="sp" presStyleCnt="0"/>
      <dgm:spPr/>
    </dgm:pt>
    <dgm:pt modelId="{9779FBCF-09AF-4CE3-8E9F-67F881E6C42E}" type="pres">
      <dgm:prSet presAssocID="{54400AD9-303F-4BC3-AB85-BD09F895C0ED}" presName="linNode" presStyleCnt="0"/>
      <dgm:spPr/>
    </dgm:pt>
    <dgm:pt modelId="{7E51AFF0-0BA1-4095-8BBF-54E37A50C0B6}" type="pres">
      <dgm:prSet presAssocID="{54400AD9-303F-4BC3-AB85-BD09F895C0ED}" presName="parentText" presStyleLbl="node1" presStyleIdx="2" presStyleCnt="3">
        <dgm:presLayoutVars>
          <dgm:chMax val="1"/>
          <dgm:bulletEnabled val="1"/>
        </dgm:presLayoutVars>
      </dgm:prSet>
      <dgm:spPr/>
    </dgm:pt>
  </dgm:ptLst>
  <dgm:cxnLst>
    <dgm:cxn modelId="{3417C80A-B4C3-4E3B-B706-3CF63D580BB1}" srcId="{7AA8AB0B-C1A3-4DFB-9DC8-0FF1F9FD7717}" destId="{592B738A-246A-4B0B-A63E-E8D480DC09B3}" srcOrd="0" destOrd="0" parTransId="{8031A574-3D4F-4A0A-9937-E270308A01E8}" sibTransId="{5C887EE4-C9EE-4B6E-B8AE-26EA0F098888}"/>
    <dgm:cxn modelId="{81A53A0B-F330-4190-A4EF-AE0774B40CD4}" type="presOf" srcId="{902234EA-4EB6-449E-B220-CED13E9E2132}" destId="{BB86FC8F-E775-4FAC-8D2E-13BF0096A6AD}" srcOrd="0" destOrd="0" presId="urn:microsoft.com/office/officeart/2005/8/layout/vList5"/>
    <dgm:cxn modelId="{A10D5D1B-64F8-4C5D-8728-8CE7EC3F4964}" type="presOf" srcId="{1292E060-ABD6-47AA-BA45-2674EA4FF3AC}" destId="{E4A7FE74-D7D1-42D0-98DB-EF553D6D5F16}" srcOrd="0" destOrd="0" presId="urn:microsoft.com/office/officeart/2005/8/layout/vList5"/>
    <dgm:cxn modelId="{E211431C-44BE-4059-9C02-4BCEDA680560}" srcId="{7AA8AB0B-C1A3-4DFB-9DC8-0FF1F9FD7717}" destId="{54400AD9-303F-4BC3-AB85-BD09F895C0ED}" srcOrd="2" destOrd="0" parTransId="{5816D77A-895B-46A0-B175-2B12A9560D17}" sibTransId="{E40694D1-945F-48C3-8185-6EA91E5BAFC2}"/>
    <dgm:cxn modelId="{A3A4F224-99BE-4E24-89A4-B39C54DC7315}" srcId="{592B738A-246A-4B0B-A63E-E8D480DC09B3}" destId="{EDA1FB9B-7E27-44E4-B803-D8A612C16F6D}" srcOrd="1" destOrd="0" parTransId="{F47B6CCC-84A8-4C99-A2B5-54C2903E1F4F}" sibTransId="{74977A94-BC05-4988-996F-26BE2A3CF315}"/>
    <dgm:cxn modelId="{0A03AB27-02DE-4A28-870A-EF408392C0A1}" srcId="{592B738A-246A-4B0B-A63E-E8D480DC09B3}" destId="{352EB7ED-DC49-4B92-A004-44909647E7F5}" srcOrd="2" destOrd="0" parTransId="{1B0B84A8-0A7D-47D3-8471-67D80DE9C98F}" sibTransId="{5AA05DE3-E4A0-497B-87B4-B8EE02AC94C4}"/>
    <dgm:cxn modelId="{23B10B30-CCFA-42FF-B903-615D510DEC0F}" type="presOf" srcId="{BD6B254D-B7B8-4090-8F7E-B1ADFA3ED702}" destId="{E4A7FE74-D7D1-42D0-98DB-EF553D6D5F16}" srcOrd="0" destOrd="1" presId="urn:microsoft.com/office/officeart/2005/8/layout/vList5"/>
    <dgm:cxn modelId="{7CBE7063-F463-4CEF-9885-7DDF05CA8BC5}" type="presOf" srcId="{7AA8AB0B-C1A3-4DFB-9DC8-0FF1F9FD7717}" destId="{7CD8B030-507D-4BB9-B2D7-3CC437A9B9EF}" srcOrd="0" destOrd="0" presId="urn:microsoft.com/office/officeart/2005/8/layout/vList5"/>
    <dgm:cxn modelId="{16F58464-ED82-4D2F-8E50-9964CD82C8D1}" type="presOf" srcId="{54400AD9-303F-4BC3-AB85-BD09F895C0ED}" destId="{7E51AFF0-0BA1-4095-8BBF-54E37A50C0B6}" srcOrd="0" destOrd="0" presId="urn:microsoft.com/office/officeart/2005/8/layout/vList5"/>
    <dgm:cxn modelId="{B28DCE6B-6E19-4F5D-88E9-5F60D47E1F6E}" srcId="{592B738A-246A-4B0B-A63E-E8D480DC09B3}" destId="{D74D8B7E-7E59-4761-9910-C371F9A9A2AF}" srcOrd="3" destOrd="0" parTransId="{DE4397DC-7F10-4D8A-BAB6-4E99A6DE25ED}" sibTransId="{73FF0E37-31B7-4EAE-8FF5-B68D826EE0D9}"/>
    <dgm:cxn modelId="{0EF87585-7EE1-4C46-924C-4886EEDBC38C}" type="presOf" srcId="{592B738A-246A-4B0B-A63E-E8D480DC09B3}" destId="{49057617-4FDE-475E-A361-F5B6EBEEEE71}" srcOrd="0" destOrd="0" presId="urn:microsoft.com/office/officeart/2005/8/layout/vList5"/>
    <dgm:cxn modelId="{70DBDF8A-AA4C-4F5F-8C64-D3147489E7F5}" srcId="{902234EA-4EB6-449E-B220-CED13E9E2132}" destId="{1292E060-ABD6-47AA-BA45-2674EA4FF3AC}" srcOrd="0" destOrd="0" parTransId="{FA95ABE9-A326-4293-AA29-FE20555B76C4}" sibTransId="{140BCA3A-E14E-46D7-8E75-B14858715D15}"/>
    <dgm:cxn modelId="{8811739A-FA9A-4794-9F1D-079DEEA2528E}" srcId="{902234EA-4EB6-449E-B220-CED13E9E2132}" destId="{BD6B254D-B7B8-4090-8F7E-B1ADFA3ED702}" srcOrd="1" destOrd="0" parTransId="{7A0B9195-C31B-4AE0-8F04-2D367B515420}" sibTransId="{F1AD1134-18CA-4AE1-9B7B-46B01D68C83C}"/>
    <dgm:cxn modelId="{7B63029C-4B1E-4F01-9688-B5C45580C33A}" type="presOf" srcId="{EDA1FB9B-7E27-44E4-B803-D8A612C16F6D}" destId="{A0D1F5D2-2218-4BE6-A591-C76F98531A6D}" srcOrd="0" destOrd="1" presId="urn:microsoft.com/office/officeart/2005/8/layout/vList5"/>
    <dgm:cxn modelId="{6F870EA4-A515-4B2F-B474-356FE6BFBE03}" type="presOf" srcId="{D74D8B7E-7E59-4761-9910-C371F9A9A2AF}" destId="{A0D1F5D2-2218-4BE6-A591-C76F98531A6D}" srcOrd="0" destOrd="3" presId="urn:microsoft.com/office/officeart/2005/8/layout/vList5"/>
    <dgm:cxn modelId="{0E6397AB-C6AD-483D-90A7-0A404EF1F01C}" srcId="{7AA8AB0B-C1A3-4DFB-9DC8-0FF1F9FD7717}" destId="{902234EA-4EB6-449E-B220-CED13E9E2132}" srcOrd="1" destOrd="0" parTransId="{6050743F-BC89-468D-A3B2-1B08AC010240}" sibTransId="{F20700AC-0A5C-4BF8-ACB9-C1054C983944}"/>
    <dgm:cxn modelId="{13639EAD-64DA-4C4B-83CA-E3AB3E5E9A7B}" type="presOf" srcId="{D6897144-DF60-496E-A850-77DF5E5ACAB2}" destId="{A0D1F5D2-2218-4BE6-A591-C76F98531A6D}" srcOrd="0" destOrd="0" presId="urn:microsoft.com/office/officeart/2005/8/layout/vList5"/>
    <dgm:cxn modelId="{1CE469B4-BBF1-49F6-9FA6-9974023FB31A}" type="presOf" srcId="{352EB7ED-DC49-4B92-A004-44909647E7F5}" destId="{A0D1F5D2-2218-4BE6-A591-C76F98531A6D}" srcOrd="0" destOrd="2" presId="urn:microsoft.com/office/officeart/2005/8/layout/vList5"/>
    <dgm:cxn modelId="{B5F49DEB-0A5C-460C-A5C1-5B4647F538C6}" srcId="{592B738A-246A-4B0B-A63E-E8D480DC09B3}" destId="{D6897144-DF60-496E-A850-77DF5E5ACAB2}" srcOrd="0" destOrd="0" parTransId="{44CE8D60-7E68-41BB-9229-049180D2DCDC}" sibTransId="{10FDAD98-9C90-4F80-A6D8-DC23ABF46EC8}"/>
    <dgm:cxn modelId="{E3A6B913-D887-4616-89C5-FF18B978D432}" type="presParOf" srcId="{7CD8B030-507D-4BB9-B2D7-3CC437A9B9EF}" destId="{078DE3A4-7453-427D-867F-EBBA037AC273}" srcOrd="0" destOrd="0" presId="urn:microsoft.com/office/officeart/2005/8/layout/vList5"/>
    <dgm:cxn modelId="{5E3A49D9-EC4D-42F1-B802-413AE44397BA}" type="presParOf" srcId="{078DE3A4-7453-427D-867F-EBBA037AC273}" destId="{49057617-4FDE-475E-A361-F5B6EBEEEE71}" srcOrd="0" destOrd="0" presId="urn:microsoft.com/office/officeart/2005/8/layout/vList5"/>
    <dgm:cxn modelId="{F6BC4E12-0164-4259-8025-6C05C0FF0F59}" type="presParOf" srcId="{078DE3A4-7453-427D-867F-EBBA037AC273}" destId="{A0D1F5D2-2218-4BE6-A591-C76F98531A6D}" srcOrd="1" destOrd="0" presId="urn:microsoft.com/office/officeart/2005/8/layout/vList5"/>
    <dgm:cxn modelId="{E5A62E03-0EF7-422E-B034-1B6F68B78368}" type="presParOf" srcId="{7CD8B030-507D-4BB9-B2D7-3CC437A9B9EF}" destId="{E118EDA6-B151-49D1-A880-9D2A6D66992B}" srcOrd="1" destOrd="0" presId="urn:microsoft.com/office/officeart/2005/8/layout/vList5"/>
    <dgm:cxn modelId="{933BF7BB-FC8E-48FE-8F3B-567559EAF2F3}" type="presParOf" srcId="{7CD8B030-507D-4BB9-B2D7-3CC437A9B9EF}" destId="{C185F529-1489-4592-9E80-D6631E17EE1B}" srcOrd="2" destOrd="0" presId="urn:microsoft.com/office/officeart/2005/8/layout/vList5"/>
    <dgm:cxn modelId="{172B9B49-D2AC-4D05-A370-CC5D300632EF}" type="presParOf" srcId="{C185F529-1489-4592-9E80-D6631E17EE1B}" destId="{BB86FC8F-E775-4FAC-8D2E-13BF0096A6AD}" srcOrd="0" destOrd="0" presId="urn:microsoft.com/office/officeart/2005/8/layout/vList5"/>
    <dgm:cxn modelId="{CE994626-2518-48F4-A5E9-30BF6BE791C4}" type="presParOf" srcId="{C185F529-1489-4592-9E80-D6631E17EE1B}" destId="{E4A7FE74-D7D1-42D0-98DB-EF553D6D5F16}" srcOrd="1" destOrd="0" presId="urn:microsoft.com/office/officeart/2005/8/layout/vList5"/>
    <dgm:cxn modelId="{5495C2C1-DF59-45DC-996D-F8513B19D607}" type="presParOf" srcId="{7CD8B030-507D-4BB9-B2D7-3CC437A9B9EF}" destId="{376734DB-63D2-4C73-94AC-8AEB8745DB63}" srcOrd="3" destOrd="0" presId="urn:microsoft.com/office/officeart/2005/8/layout/vList5"/>
    <dgm:cxn modelId="{3A259A30-6B0C-4990-8C5B-E9F5704A4071}" type="presParOf" srcId="{7CD8B030-507D-4BB9-B2D7-3CC437A9B9EF}" destId="{9779FBCF-09AF-4CE3-8E9F-67F881E6C42E}" srcOrd="4" destOrd="0" presId="urn:microsoft.com/office/officeart/2005/8/layout/vList5"/>
    <dgm:cxn modelId="{5B405EB9-F289-48F8-BDFF-743D122F6091}" type="presParOf" srcId="{9779FBCF-09AF-4CE3-8E9F-67F881E6C42E}" destId="{7E51AFF0-0BA1-4095-8BBF-54E37A50C0B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FE9C7-AAEC-4EE6-B37B-F573DAAB7C5F}">
      <dsp:nvSpPr>
        <dsp:cNvPr id="0" name=""/>
        <dsp:cNvSpPr/>
      </dsp:nvSpPr>
      <dsp:spPr>
        <a:xfrm>
          <a:off x="0" y="407595"/>
          <a:ext cx="10058399" cy="6844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I am working as a junior data analyst for a company Cyclistic.</a:t>
          </a:r>
          <a:endParaRPr lang="en-IN" sz="3000" kern="1200" dirty="0"/>
        </a:p>
      </dsp:txBody>
      <dsp:txXfrm>
        <a:off x="33412" y="441007"/>
        <a:ext cx="9991575" cy="617626"/>
      </dsp:txXfrm>
    </dsp:sp>
    <dsp:sp modelId="{86175E9A-7188-4D34-94AE-465B33C3B45A}">
      <dsp:nvSpPr>
        <dsp:cNvPr id="0" name=""/>
        <dsp:cNvSpPr/>
      </dsp:nvSpPr>
      <dsp:spPr>
        <a:xfrm>
          <a:off x="0" y="1178445"/>
          <a:ext cx="10058399" cy="6844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Agenda – </a:t>
          </a:r>
          <a:endParaRPr lang="en-IN" sz="3000" kern="1200" dirty="0"/>
        </a:p>
      </dsp:txBody>
      <dsp:txXfrm>
        <a:off x="33412" y="1211857"/>
        <a:ext cx="9991575" cy="617626"/>
      </dsp:txXfrm>
    </dsp:sp>
    <dsp:sp modelId="{0089F7FC-6428-4737-BC78-71889230D7A2}">
      <dsp:nvSpPr>
        <dsp:cNvPr id="0" name=""/>
        <dsp:cNvSpPr/>
      </dsp:nvSpPr>
      <dsp:spPr>
        <a:xfrm>
          <a:off x="0" y="1862895"/>
          <a:ext cx="10058399"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Objectives</a:t>
          </a:r>
          <a:endParaRPr lang="en-IN" sz="2300" kern="1200" dirty="0"/>
        </a:p>
        <a:p>
          <a:pPr marL="228600" lvl="1" indent="-228600" algn="l" defTabSz="1022350">
            <a:lnSpc>
              <a:spcPct val="90000"/>
            </a:lnSpc>
            <a:spcBef>
              <a:spcPct val="0"/>
            </a:spcBef>
            <a:spcAft>
              <a:spcPct val="20000"/>
            </a:spcAft>
            <a:buChar char="•"/>
          </a:pPr>
          <a:r>
            <a:rPr lang="en-US" sz="2300" kern="1200" dirty="0"/>
            <a:t>Data Source</a:t>
          </a:r>
          <a:endParaRPr lang="en-IN" sz="2300" kern="1200" dirty="0"/>
        </a:p>
        <a:p>
          <a:pPr marL="228600" lvl="1" indent="-228600" algn="l" defTabSz="1022350">
            <a:lnSpc>
              <a:spcPct val="90000"/>
            </a:lnSpc>
            <a:spcBef>
              <a:spcPct val="0"/>
            </a:spcBef>
            <a:spcAft>
              <a:spcPct val="20000"/>
            </a:spcAft>
            <a:buChar char="•"/>
          </a:pPr>
          <a:r>
            <a:rPr lang="en-US" sz="2300" kern="1200" dirty="0"/>
            <a:t>Findings</a:t>
          </a:r>
          <a:endParaRPr lang="en-IN" sz="2300" kern="1200" dirty="0"/>
        </a:p>
        <a:p>
          <a:pPr marL="228600" lvl="1" indent="-228600" algn="l" defTabSz="1022350">
            <a:lnSpc>
              <a:spcPct val="90000"/>
            </a:lnSpc>
            <a:spcBef>
              <a:spcPct val="0"/>
            </a:spcBef>
            <a:spcAft>
              <a:spcPct val="20000"/>
            </a:spcAft>
            <a:buChar char="•"/>
          </a:pPr>
          <a:r>
            <a:rPr lang="en-US" sz="2300" kern="1200"/>
            <a:t>Recommendation</a:t>
          </a:r>
          <a:endParaRPr lang="en-IN" sz="2300" kern="1200" dirty="0"/>
        </a:p>
      </dsp:txBody>
      <dsp:txXfrm>
        <a:off x="0" y="1862895"/>
        <a:ext cx="10058399" cy="1490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A742D-08DD-47A5-A151-F037B65069A5}">
      <dsp:nvSpPr>
        <dsp:cNvPr id="0" name=""/>
        <dsp:cNvSpPr/>
      </dsp:nvSpPr>
      <dsp:spPr>
        <a:xfrm rot="5400000">
          <a:off x="5335355" y="-1338242"/>
          <a:ext cx="3008712"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 </a:t>
          </a:r>
          <a:r>
            <a:rPr lang="en-US" sz="2700" kern="1200" dirty="0">
              <a:hlinkClick xmlns:r="http://schemas.openxmlformats.org/officeDocument/2006/relationships" r:id="rId1"/>
            </a:rPr>
            <a:t>https://divvy-tripdata.s3.amazonaws.com/index.html</a:t>
          </a:r>
          <a:endParaRPr lang="en-IN" sz="2700" kern="1200" dirty="0"/>
        </a:p>
        <a:p>
          <a:pPr marL="228600" lvl="1" indent="-228600" algn="l" defTabSz="1200150">
            <a:lnSpc>
              <a:spcPct val="90000"/>
            </a:lnSpc>
            <a:spcBef>
              <a:spcPct val="0"/>
            </a:spcBef>
            <a:spcAft>
              <a:spcPct val="15000"/>
            </a:spcAft>
            <a:buChar char="•"/>
          </a:pPr>
          <a:r>
            <a:rPr lang="en-US" sz="2700" kern="1200"/>
            <a:t>Data was filtered from 1</a:t>
          </a:r>
          <a:r>
            <a:rPr lang="en-US" sz="2700" kern="1200" baseline="30000"/>
            <a:t>st</a:t>
          </a:r>
          <a:r>
            <a:rPr lang="en-US" sz="2700" kern="1200"/>
            <a:t> January 2021 to 31</a:t>
          </a:r>
          <a:r>
            <a:rPr lang="en-US" sz="2700" kern="1200" baseline="30000"/>
            <a:t>st</a:t>
          </a:r>
          <a:r>
            <a:rPr lang="en-US" sz="2700" kern="1200"/>
            <a:t> December 2021.</a:t>
          </a:r>
          <a:endParaRPr lang="en-IN" sz="2700" kern="1200"/>
        </a:p>
        <a:p>
          <a:pPr marL="228600" lvl="1" indent="-228600" algn="l" defTabSz="1200150">
            <a:lnSpc>
              <a:spcPct val="90000"/>
            </a:lnSpc>
            <a:spcBef>
              <a:spcPct val="0"/>
            </a:spcBef>
            <a:spcAft>
              <a:spcPct val="15000"/>
            </a:spcAft>
            <a:buChar char="•"/>
          </a:pPr>
          <a:r>
            <a:rPr lang="en-US" sz="2700" kern="1200" dirty="0"/>
            <a:t>Data anomalies were cleared as much as possible without affecting its accuracy and usefulness.</a:t>
          </a:r>
          <a:endParaRPr lang="en-IN" sz="2700" kern="1200" dirty="0"/>
        </a:p>
      </dsp:txBody>
      <dsp:txXfrm rot="-5400000">
        <a:off x="3621024" y="522962"/>
        <a:ext cx="6290503" cy="2714966"/>
      </dsp:txXfrm>
    </dsp:sp>
    <dsp:sp modelId="{D66E2223-9389-4608-A9BF-654699FA3331}">
      <dsp:nvSpPr>
        <dsp:cNvPr id="0" name=""/>
        <dsp:cNvSpPr/>
      </dsp:nvSpPr>
      <dsp:spPr>
        <a:xfrm>
          <a:off x="0" y="0"/>
          <a:ext cx="3621024" cy="376089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Data  Used -</a:t>
          </a:r>
          <a:endParaRPr lang="en-IN" sz="6500" kern="1200" dirty="0"/>
        </a:p>
      </dsp:txBody>
      <dsp:txXfrm>
        <a:off x="176764" y="176764"/>
        <a:ext cx="3267496" cy="3407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1F5D2-2218-4BE6-A591-C76F98531A6D}">
      <dsp:nvSpPr>
        <dsp:cNvPr id="0" name=""/>
        <dsp:cNvSpPr/>
      </dsp:nvSpPr>
      <dsp:spPr>
        <a:xfrm rot="5400000">
          <a:off x="6354909" y="-2610848"/>
          <a:ext cx="969604"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Overall</a:t>
          </a:r>
          <a:endParaRPr lang="en-IN" sz="1400" kern="1200"/>
        </a:p>
        <a:p>
          <a:pPr marL="114300" lvl="1" indent="-114300" algn="l" defTabSz="622300">
            <a:lnSpc>
              <a:spcPct val="90000"/>
            </a:lnSpc>
            <a:spcBef>
              <a:spcPct val="0"/>
            </a:spcBef>
            <a:spcAft>
              <a:spcPct val="15000"/>
            </a:spcAft>
            <a:buChar char="•"/>
          </a:pPr>
          <a:r>
            <a:rPr lang="en-US" sz="1400" kern="1200"/>
            <a:t>Per month</a:t>
          </a:r>
          <a:endParaRPr lang="en-IN" sz="1400" kern="1200"/>
        </a:p>
        <a:p>
          <a:pPr marL="114300" lvl="1" indent="-114300" algn="l" defTabSz="622300">
            <a:lnSpc>
              <a:spcPct val="90000"/>
            </a:lnSpc>
            <a:spcBef>
              <a:spcPct val="0"/>
            </a:spcBef>
            <a:spcAft>
              <a:spcPct val="15000"/>
            </a:spcAft>
            <a:buChar char="•"/>
          </a:pPr>
          <a:r>
            <a:rPr lang="en-US" sz="1400" kern="1200"/>
            <a:t>Per quarter</a:t>
          </a:r>
          <a:endParaRPr lang="en-IN" sz="1400" kern="1200"/>
        </a:p>
        <a:p>
          <a:pPr marL="114300" lvl="1" indent="-114300" algn="l" defTabSz="622300">
            <a:lnSpc>
              <a:spcPct val="90000"/>
            </a:lnSpc>
            <a:spcBef>
              <a:spcPct val="0"/>
            </a:spcBef>
            <a:spcAft>
              <a:spcPct val="15000"/>
            </a:spcAft>
            <a:buChar char="•"/>
          </a:pPr>
          <a:r>
            <a:rPr lang="en-IN" sz="1400" kern="1200" dirty="0"/>
            <a:t>Per Weekday</a:t>
          </a:r>
        </a:p>
      </dsp:txBody>
      <dsp:txXfrm rot="-5400000">
        <a:off x="3621023" y="170370"/>
        <a:ext cx="6390044" cy="874940"/>
      </dsp:txXfrm>
    </dsp:sp>
    <dsp:sp modelId="{49057617-4FDE-475E-A361-F5B6EBEEEE71}">
      <dsp:nvSpPr>
        <dsp:cNvPr id="0" name=""/>
        <dsp:cNvSpPr/>
      </dsp:nvSpPr>
      <dsp:spPr>
        <a:xfrm>
          <a:off x="0" y="1836"/>
          <a:ext cx="3621024" cy="121200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Number of Rides</a:t>
          </a:r>
          <a:endParaRPr lang="en-IN" sz="3200" kern="1200"/>
        </a:p>
      </dsp:txBody>
      <dsp:txXfrm>
        <a:off x="59165" y="61001"/>
        <a:ext cx="3502694" cy="1093675"/>
      </dsp:txXfrm>
    </dsp:sp>
    <dsp:sp modelId="{E4A7FE74-D7D1-42D0-98DB-EF553D6D5F16}">
      <dsp:nvSpPr>
        <dsp:cNvPr id="0" name=""/>
        <dsp:cNvSpPr/>
      </dsp:nvSpPr>
      <dsp:spPr>
        <a:xfrm rot="5400000">
          <a:off x="6354909" y="-1338242"/>
          <a:ext cx="969604"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Member</a:t>
          </a:r>
          <a:endParaRPr lang="en-IN" sz="1400" kern="1200" dirty="0"/>
        </a:p>
        <a:p>
          <a:pPr marL="114300" lvl="1" indent="-114300" algn="l" defTabSz="622300">
            <a:lnSpc>
              <a:spcPct val="90000"/>
            </a:lnSpc>
            <a:spcBef>
              <a:spcPct val="0"/>
            </a:spcBef>
            <a:spcAft>
              <a:spcPct val="15000"/>
            </a:spcAft>
            <a:buChar char="•"/>
          </a:pPr>
          <a:r>
            <a:rPr lang="en-US" sz="1400" kern="1200" dirty="0"/>
            <a:t>Casual</a:t>
          </a:r>
          <a:endParaRPr lang="en-IN" sz="1400" kern="1200" dirty="0"/>
        </a:p>
      </dsp:txBody>
      <dsp:txXfrm rot="-5400000">
        <a:off x="3621023" y="1442976"/>
        <a:ext cx="6390044" cy="874940"/>
      </dsp:txXfrm>
    </dsp:sp>
    <dsp:sp modelId="{BB86FC8F-E775-4FAC-8D2E-13BF0096A6AD}">
      <dsp:nvSpPr>
        <dsp:cNvPr id="0" name=""/>
        <dsp:cNvSpPr/>
      </dsp:nvSpPr>
      <dsp:spPr>
        <a:xfrm>
          <a:off x="0" y="1274442"/>
          <a:ext cx="3621024" cy="121200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kern="1200" dirty="0"/>
            <a:t>Top 30 stations for each type of rider.</a:t>
          </a:r>
        </a:p>
      </dsp:txBody>
      <dsp:txXfrm>
        <a:off x="59165" y="1333607"/>
        <a:ext cx="3502694" cy="1093675"/>
      </dsp:txXfrm>
    </dsp:sp>
    <dsp:sp modelId="{7E51AFF0-0BA1-4095-8BBF-54E37A50C0B6}">
      <dsp:nvSpPr>
        <dsp:cNvPr id="0" name=""/>
        <dsp:cNvSpPr/>
      </dsp:nvSpPr>
      <dsp:spPr>
        <a:xfrm>
          <a:off x="0" y="2547048"/>
          <a:ext cx="3621024" cy="121200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kern="1200"/>
            <a:t>Most preferred type of bike.</a:t>
          </a:r>
        </a:p>
      </dsp:txBody>
      <dsp:txXfrm>
        <a:off x="59165" y="2606213"/>
        <a:ext cx="3502694" cy="10936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CA068-6597-4C4B-8AE3-0075D93CD8CF}" type="datetimeFigureOut">
              <a:rPr lang="en-IN" smtClean="0"/>
              <a:t>13-05-2022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51833-487F-46DC-ACA0-119BCDF9370B}" type="slidenum">
              <a:rPr lang="en-IN" smtClean="0"/>
              <a:t>‹#›</a:t>
            </a:fld>
            <a:endParaRPr lang="en-IN"/>
          </a:p>
        </p:txBody>
      </p:sp>
    </p:spTree>
    <p:extLst>
      <p:ext uri="{BB962C8B-B14F-4D97-AF65-F5344CB8AC3E}">
        <p14:creationId xmlns:p14="http://schemas.microsoft.com/office/powerpoint/2010/main" val="232499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to make casual riders buy memberships.</a:t>
            </a:r>
            <a:endParaRPr lang="en-IN" dirty="0"/>
          </a:p>
        </p:txBody>
      </p:sp>
      <p:sp>
        <p:nvSpPr>
          <p:cNvPr id="4" name="Slide Number Placeholder 3"/>
          <p:cNvSpPr>
            <a:spLocks noGrp="1"/>
          </p:cNvSpPr>
          <p:nvPr>
            <p:ph type="sldNum" sz="quarter" idx="5"/>
          </p:nvPr>
        </p:nvSpPr>
        <p:spPr/>
        <p:txBody>
          <a:bodyPr/>
          <a:lstStyle/>
          <a:p>
            <a:fld id="{36051833-487F-46DC-ACA0-119BCDF9370B}" type="slidenum">
              <a:rPr lang="en-IN" smtClean="0"/>
              <a:t>3</a:t>
            </a:fld>
            <a:endParaRPr lang="en-IN"/>
          </a:p>
        </p:txBody>
      </p:sp>
    </p:spTree>
    <p:extLst>
      <p:ext uri="{BB962C8B-B14F-4D97-AF65-F5344CB8AC3E}">
        <p14:creationId xmlns:p14="http://schemas.microsoft.com/office/powerpoint/2010/main" val="399295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7/06/relationships/model3d" Target="../media/model3d1.glb"/><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5400" dirty="0"/>
              <a:t>Comparison of Ride Pattern of Membership Holders and Casual Riders.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50000"/>
                    <a:lumOff val="50000"/>
                  </a:schemeClr>
                </a:solidFill>
              </a:rPr>
              <a:t>Presented by – Ayush Adhikari</a:t>
            </a:r>
          </a:p>
          <a:p>
            <a:r>
              <a:rPr lang="en-US" dirty="0">
                <a:solidFill>
                  <a:schemeClr val="tx1">
                    <a:lumMod val="50000"/>
                    <a:lumOff val="50000"/>
                  </a:schemeClr>
                </a:solidFill>
              </a:rPr>
              <a:t>Last Updated on – 10</a:t>
            </a:r>
            <a:r>
              <a:rPr lang="en-US" baseline="30000" dirty="0">
                <a:solidFill>
                  <a:schemeClr val="tx1">
                    <a:lumMod val="50000"/>
                    <a:lumOff val="50000"/>
                  </a:schemeClr>
                </a:solidFill>
              </a:rPr>
              <a:t>th</a:t>
            </a:r>
            <a:r>
              <a:rPr lang="en-US" dirty="0">
                <a:solidFill>
                  <a:schemeClr val="tx1">
                    <a:lumMod val="50000"/>
                    <a:lumOff val="50000"/>
                  </a:schemeClr>
                </a:solidFill>
              </a:rPr>
              <a:t> May 2022.</a:t>
            </a:r>
            <a:endParaRPr lang="en-US" sz="2400" dirty="0">
              <a:solidFill>
                <a:schemeClr val="tx1">
                  <a:lumMod val="50000"/>
                  <a:lumOff val="50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F0BD5D-D80D-21E6-C8F9-9AEAECD311A4}"/>
              </a:ext>
            </a:extLst>
          </p:cNvPr>
          <p:cNvSpPr txBox="1"/>
          <p:nvPr/>
        </p:nvSpPr>
        <p:spPr>
          <a:xfrm>
            <a:off x="9881419" y="216310"/>
            <a:ext cx="2045110" cy="4339650"/>
          </a:xfrm>
          <a:prstGeom prst="rect">
            <a:avLst/>
          </a:prstGeom>
          <a:noFill/>
        </p:spPr>
        <p:txBody>
          <a:bodyPr wrap="square" rtlCol="0">
            <a:spAutoFit/>
          </a:bodyPr>
          <a:lstStyle/>
          <a:p>
            <a:r>
              <a:rPr lang="en-US" dirty="0"/>
              <a:t>Findings –</a:t>
            </a:r>
          </a:p>
          <a:p>
            <a:r>
              <a:rPr lang="en-US" dirty="0"/>
              <a:t> </a:t>
            </a:r>
          </a:p>
          <a:p>
            <a:pPr marL="342900" indent="-342900">
              <a:buAutoNum type="arabicParenR"/>
            </a:pPr>
            <a:r>
              <a:rPr lang="en-US" sz="1600" dirty="0"/>
              <a:t>The average ride was maximum in month of Feb both for Casual riders and Members.</a:t>
            </a:r>
          </a:p>
          <a:p>
            <a:pPr marL="342900" indent="-342900">
              <a:buAutoNum type="arabicParenR"/>
            </a:pPr>
            <a:r>
              <a:rPr lang="en-US" sz="1600" dirty="0"/>
              <a:t>It was significantly higher in case of Casual Riders.</a:t>
            </a:r>
          </a:p>
          <a:p>
            <a:pPr marL="342900" indent="-342900">
              <a:buAutoNum type="arabicParenR"/>
            </a:pPr>
            <a:r>
              <a:rPr lang="en-US" sz="1600" dirty="0"/>
              <a:t>Average Ride Length was lowest in January for both type of Riders.</a:t>
            </a:r>
          </a:p>
        </p:txBody>
      </p:sp>
      <p:pic>
        <p:nvPicPr>
          <p:cNvPr id="5" name="slide4" descr="avg_ride_length_per_mnth">
            <a:extLst>
              <a:ext uri="{FF2B5EF4-FFF2-40B4-BE49-F238E27FC236}">
                <a16:creationId xmlns:a16="http://schemas.microsoft.com/office/drawing/2014/main" id="{27D01FBE-1CA4-948E-7C6B-BC0F5FCF2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0876"/>
            <a:ext cx="9881419" cy="5211097"/>
          </a:xfrm>
          <a:prstGeom prst="rect">
            <a:avLst/>
          </a:prstGeom>
        </p:spPr>
      </p:pic>
      <p:sp>
        <p:nvSpPr>
          <p:cNvPr id="3" name="TextBox 2">
            <a:extLst>
              <a:ext uri="{FF2B5EF4-FFF2-40B4-BE49-F238E27FC236}">
                <a16:creationId xmlns:a16="http://schemas.microsoft.com/office/drawing/2014/main" id="{8A33B7A8-6EED-2108-B671-D45961CE8DCB}"/>
              </a:ext>
            </a:extLst>
          </p:cNvPr>
          <p:cNvSpPr txBox="1"/>
          <p:nvPr/>
        </p:nvSpPr>
        <p:spPr>
          <a:xfrm>
            <a:off x="1484671" y="216311"/>
            <a:ext cx="8234755" cy="523220"/>
          </a:xfrm>
          <a:prstGeom prst="rect">
            <a:avLst/>
          </a:prstGeom>
          <a:noFill/>
        </p:spPr>
        <p:txBody>
          <a:bodyPr wrap="square" rtlCol="0">
            <a:spAutoFit/>
          </a:bodyPr>
          <a:lstStyle/>
          <a:p>
            <a:r>
              <a:rPr lang="en-US" sz="2800" b="1" dirty="0"/>
              <a:t>Average Ride Length per Month and Rider Type</a:t>
            </a:r>
            <a:endParaRPr lang="en-IN" sz="2800" b="1" dirty="0"/>
          </a:p>
        </p:txBody>
      </p:sp>
    </p:spTree>
    <p:extLst>
      <p:ext uri="{BB962C8B-B14F-4D97-AF65-F5344CB8AC3E}">
        <p14:creationId xmlns:p14="http://schemas.microsoft.com/office/powerpoint/2010/main" val="255492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F0BD5D-D80D-21E6-C8F9-9AEAECD311A4}"/>
              </a:ext>
            </a:extLst>
          </p:cNvPr>
          <p:cNvSpPr txBox="1"/>
          <p:nvPr/>
        </p:nvSpPr>
        <p:spPr>
          <a:xfrm>
            <a:off x="9419303" y="747252"/>
            <a:ext cx="2507225" cy="3600986"/>
          </a:xfrm>
          <a:prstGeom prst="rect">
            <a:avLst/>
          </a:prstGeom>
          <a:noFill/>
        </p:spPr>
        <p:txBody>
          <a:bodyPr wrap="square" rtlCol="0">
            <a:spAutoFit/>
          </a:bodyPr>
          <a:lstStyle/>
          <a:p>
            <a:r>
              <a:rPr lang="en-US" dirty="0"/>
              <a:t>Findings –</a:t>
            </a:r>
          </a:p>
          <a:p>
            <a:r>
              <a:rPr lang="en-US" dirty="0"/>
              <a:t> </a:t>
            </a:r>
          </a:p>
          <a:p>
            <a:pPr marL="342900" indent="-342900">
              <a:buAutoNum type="arabicParenR"/>
            </a:pPr>
            <a:r>
              <a:rPr lang="en-US" sz="1600" dirty="0"/>
              <a:t>Earlier it was stated that Weekends were the most busy days for casual riders and the similar trend is shown here with Saturday and Sunday having maximum Average Ride Length. </a:t>
            </a:r>
          </a:p>
          <a:p>
            <a:pPr marL="342900" indent="-342900">
              <a:buAutoNum type="arabicParenR"/>
            </a:pPr>
            <a:r>
              <a:rPr lang="en-US" sz="1600" dirty="0"/>
              <a:t>The trend is somewhat similar in case of Members as well.</a:t>
            </a:r>
          </a:p>
        </p:txBody>
      </p:sp>
      <p:pic>
        <p:nvPicPr>
          <p:cNvPr id="6" name="slide5" descr="avg_ride_length_per_day">
            <a:extLst>
              <a:ext uri="{FF2B5EF4-FFF2-40B4-BE49-F238E27FC236}">
                <a16:creationId xmlns:a16="http://schemas.microsoft.com/office/drawing/2014/main" id="{AD86123B-4B8C-2B1E-59B5-C7E7F9F16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2434"/>
            <a:ext cx="9419303" cy="5319205"/>
          </a:xfrm>
          <a:prstGeom prst="rect">
            <a:avLst/>
          </a:prstGeom>
        </p:spPr>
      </p:pic>
      <p:sp>
        <p:nvSpPr>
          <p:cNvPr id="2" name="TextBox 1">
            <a:extLst>
              <a:ext uri="{FF2B5EF4-FFF2-40B4-BE49-F238E27FC236}">
                <a16:creationId xmlns:a16="http://schemas.microsoft.com/office/drawing/2014/main" id="{965774A8-A06B-F234-876B-60FD1CBFEE60}"/>
              </a:ext>
            </a:extLst>
          </p:cNvPr>
          <p:cNvSpPr txBox="1"/>
          <p:nvPr/>
        </p:nvSpPr>
        <p:spPr>
          <a:xfrm>
            <a:off x="3234813" y="422787"/>
            <a:ext cx="5326330" cy="523220"/>
          </a:xfrm>
          <a:prstGeom prst="rect">
            <a:avLst/>
          </a:prstGeom>
          <a:noFill/>
        </p:spPr>
        <p:txBody>
          <a:bodyPr wrap="none" rtlCol="0">
            <a:spAutoFit/>
          </a:bodyPr>
          <a:lstStyle/>
          <a:p>
            <a:r>
              <a:rPr lang="en-US" sz="2800" b="1" dirty="0"/>
              <a:t>Average Ride Length per Weekday</a:t>
            </a:r>
            <a:endParaRPr lang="en-IN" sz="2800" b="1" dirty="0"/>
          </a:p>
        </p:txBody>
      </p:sp>
    </p:spTree>
    <p:extLst>
      <p:ext uri="{BB962C8B-B14F-4D97-AF65-F5344CB8AC3E}">
        <p14:creationId xmlns:p14="http://schemas.microsoft.com/office/powerpoint/2010/main" val="3956137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F0BD5D-D80D-21E6-C8F9-9AEAECD311A4}"/>
              </a:ext>
            </a:extLst>
          </p:cNvPr>
          <p:cNvSpPr txBox="1"/>
          <p:nvPr/>
        </p:nvSpPr>
        <p:spPr>
          <a:xfrm>
            <a:off x="9999405" y="747252"/>
            <a:ext cx="1927123" cy="3354765"/>
          </a:xfrm>
          <a:prstGeom prst="rect">
            <a:avLst/>
          </a:prstGeom>
          <a:noFill/>
        </p:spPr>
        <p:txBody>
          <a:bodyPr wrap="square" rtlCol="0">
            <a:spAutoFit/>
          </a:bodyPr>
          <a:lstStyle/>
          <a:p>
            <a:r>
              <a:rPr lang="en-US" dirty="0"/>
              <a:t>Findings –</a:t>
            </a:r>
          </a:p>
          <a:p>
            <a:r>
              <a:rPr lang="en-US" dirty="0"/>
              <a:t> </a:t>
            </a:r>
          </a:p>
          <a:p>
            <a:pPr marL="342900" indent="-342900">
              <a:buAutoNum type="arabicParenR"/>
            </a:pPr>
            <a:r>
              <a:rPr lang="en-US" sz="1600" dirty="0"/>
              <a:t>Return trip from and to Streeter Dr &amp; Grand Ave is the most common trip by a large margin.</a:t>
            </a:r>
          </a:p>
          <a:p>
            <a:pPr marL="342900" indent="-342900">
              <a:buAutoNum type="arabicParenR"/>
            </a:pPr>
            <a:r>
              <a:rPr lang="en-US" sz="1600" dirty="0"/>
              <a:t>It is followed by Millennium Park round trip and Michigan Ave round trip.</a:t>
            </a:r>
          </a:p>
        </p:txBody>
      </p:sp>
      <p:pic>
        <p:nvPicPr>
          <p:cNvPr id="5" name="slide2" descr="top_30_casual_riders">
            <a:extLst>
              <a:ext uri="{FF2B5EF4-FFF2-40B4-BE49-F238E27FC236}">
                <a16:creationId xmlns:a16="http://schemas.microsoft.com/office/drawing/2014/main" id="{0ACD67D2-A180-A919-ED8A-6AACBFF5D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7252"/>
            <a:ext cx="9999405" cy="5633884"/>
          </a:xfrm>
          <a:prstGeom prst="rect">
            <a:avLst/>
          </a:prstGeom>
        </p:spPr>
      </p:pic>
      <p:sp>
        <p:nvSpPr>
          <p:cNvPr id="2" name="TextBox 1">
            <a:extLst>
              <a:ext uri="{FF2B5EF4-FFF2-40B4-BE49-F238E27FC236}">
                <a16:creationId xmlns:a16="http://schemas.microsoft.com/office/drawing/2014/main" id="{91E3BAD7-9E17-E2D6-CCA2-8BD6C00612D2}"/>
              </a:ext>
            </a:extLst>
          </p:cNvPr>
          <p:cNvSpPr txBox="1"/>
          <p:nvPr/>
        </p:nvSpPr>
        <p:spPr>
          <a:xfrm>
            <a:off x="2605548" y="167148"/>
            <a:ext cx="5322034" cy="523220"/>
          </a:xfrm>
          <a:prstGeom prst="rect">
            <a:avLst/>
          </a:prstGeom>
          <a:noFill/>
        </p:spPr>
        <p:txBody>
          <a:bodyPr wrap="none" rtlCol="0">
            <a:spAutoFit/>
          </a:bodyPr>
          <a:lstStyle/>
          <a:p>
            <a:r>
              <a:rPr lang="en-US" sz="2800" b="1" dirty="0"/>
              <a:t>Top 30 Stations for Casual Riders.</a:t>
            </a:r>
            <a:endParaRPr lang="en-IN" sz="2800" b="1" dirty="0"/>
          </a:p>
        </p:txBody>
      </p:sp>
    </p:spTree>
    <p:extLst>
      <p:ext uri="{BB962C8B-B14F-4D97-AF65-F5344CB8AC3E}">
        <p14:creationId xmlns:p14="http://schemas.microsoft.com/office/powerpoint/2010/main" val="282944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F0BD5D-D80D-21E6-C8F9-9AEAECD311A4}"/>
              </a:ext>
            </a:extLst>
          </p:cNvPr>
          <p:cNvSpPr txBox="1"/>
          <p:nvPr/>
        </p:nvSpPr>
        <p:spPr>
          <a:xfrm>
            <a:off x="9999405" y="747252"/>
            <a:ext cx="1927123" cy="4585871"/>
          </a:xfrm>
          <a:prstGeom prst="rect">
            <a:avLst/>
          </a:prstGeom>
          <a:noFill/>
        </p:spPr>
        <p:txBody>
          <a:bodyPr wrap="square" rtlCol="0">
            <a:spAutoFit/>
          </a:bodyPr>
          <a:lstStyle/>
          <a:p>
            <a:r>
              <a:rPr lang="en-US" dirty="0"/>
              <a:t>Findings –</a:t>
            </a:r>
          </a:p>
          <a:p>
            <a:r>
              <a:rPr lang="en-US" dirty="0"/>
              <a:t> </a:t>
            </a:r>
          </a:p>
          <a:p>
            <a:pPr marL="342900" indent="-342900">
              <a:buAutoNum type="arabicParenR"/>
            </a:pPr>
            <a:r>
              <a:rPr lang="en-US" sz="1600" dirty="0"/>
              <a:t>Return trip from Ellis Ave &amp; 60</a:t>
            </a:r>
            <a:r>
              <a:rPr lang="en-US" sz="1600" baseline="30000" dirty="0"/>
              <a:t>th</a:t>
            </a:r>
            <a:r>
              <a:rPr lang="en-US" sz="1600" dirty="0"/>
              <a:t> Street and to Ellis Ave &amp; 55</a:t>
            </a:r>
            <a:r>
              <a:rPr lang="en-US" sz="1600" baseline="30000" dirty="0"/>
              <a:t>th</a:t>
            </a:r>
            <a:r>
              <a:rPr lang="en-US" sz="1600" dirty="0"/>
              <a:t> Street is the most common trip.</a:t>
            </a:r>
          </a:p>
          <a:p>
            <a:pPr marL="342900" indent="-342900">
              <a:buAutoNum type="arabicParenR"/>
            </a:pPr>
            <a:r>
              <a:rPr lang="en-US" sz="1600" dirty="0"/>
              <a:t>It is closely followed by return trip from 55</a:t>
            </a:r>
            <a:r>
              <a:rPr lang="en-US" sz="1600" baseline="30000" dirty="0"/>
              <a:t>th</a:t>
            </a:r>
            <a:r>
              <a:rPr lang="en-US" sz="1600" dirty="0"/>
              <a:t> Street to 60</a:t>
            </a:r>
            <a:r>
              <a:rPr lang="en-US" sz="1600" baseline="30000" dirty="0"/>
              <a:t>th</a:t>
            </a:r>
            <a:r>
              <a:rPr lang="en-US" sz="1600" dirty="0"/>
              <a:t> Street.</a:t>
            </a:r>
          </a:p>
          <a:p>
            <a:pPr marL="342900" indent="-342900">
              <a:buAutoNum type="arabicParenR"/>
            </a:pPr>
            <a:r>
              <a:rPr lang="en-US" sz="1600" dirty="0"/>
              <a:t>Ellis Ave &amp; 60</a:t>
            </a:r>
            <a:r>
              <a:rPr lang="en-US" sz="1600" baseline="30000" dirty="0"/>
              <a:t>th</a:t>
            </a:r>
            <a:r>
              <a:rPr lang="en-US" sz="1600" dirty="0"/>
              <a:t> Street is the busiest street for members.</a:t>
            </a:r>
          </a:p>
        </p:txBody>
      </p:sp>
      <p:pic>
        <p:nvPicPr>
          <p:cNvPr id="6" name="slide3" descr="top_30_members">
            <a:extLst>
              <a:ext uri="{FF2B5EF4-FFF2-40B4-BE49-F238E27FC236}">
                <a16:creationId xmlns:a16="http://schemas.microsoft.com/office/drawing/2014/main" id="{93B5B810-ACFF-1B4F-D1FA-A27D0620E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7252"/>
            <a:ext cx="9999405" cy="5594554"/>
          </a:xfrm>
          <a:prstGeom prst="rect">
            <a:avLst/>
          </a:prstGeom>
        </p:spPr>
      </p:pic>
      <p:sp>
        <p:nvSpPr>
          <p:cNvPr id="2" name="TextBox 1">
            <a:extLst>
              <a:ext uri="{FF2B5EF4-FFF2-40B4-BE49-F238E27FC236}">
                <a16:creationId xmlns:a16="http://schemas.microsoft.com/office/drawing/2014/main" id="{41845202-807A-EB0C-A6AE-6A152DB00D0C}"/>
              </a:ext>
            </a:extLst>
          </p:cNvPr>
          <p:cNvSpPr txBox="1"/>
          <p:nvPr/>
        </p:nvSpPr>
        <p:spPr>
          <a:xfrm>
            <a:off x="2871019" y="324465"/>
            <a:ext cx="6394956" cy="523220"/>
          </a:xfrm>
          <a:prstGeom prst="rect">
            <a:avLst/>
          </a:prstGeom>
          <a:noFill/>
        </p:spPr>
        <p:txBody>
          <a:bodyPr wrap="none" rtlCol="0">
            <a:spAutoFit/>
          </a:bodyPr>
          <a:lstStyle/>
          <a:p>
            <a:r>
              <a:rPr lang="en-US" sz="2800" b="1" dirty="0"/>
              <a:t>Top 30 Stations for Membership Holders.</a:t>
            </a:r>
            <a:endParaRPr lang="en-IN" sz="2800" b="1" dirty="0"/>
          </a:p>
        </p:txBody>
      </p:sp>
    </p:spTree>
    <p:extLst>
      <p:ext uri="{BB962C8B-B14F-4D97-AF65-F5344CB8AC3E}">
        <p14:creationId xmlns:p14="http://schemas.microsoft.com/office/powerpoint/2010/main" val="1463371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D6441F-CE3D-83AC-702D-937D980E07BB}"/>
              </a:ext>
            </a:extLst>
          </p:cNvPr>
          <p:cNvSpPr txBox="1"/>
          <p:nvPr/>
        </p:nvSpPr>
        <p:spPr>
          <a:xfrm>
            <a:off x="10186219" y="1533830"/>
            <a:ext cx="2005781" cy="3139321"/>
          </a:xfrm>
          <a:prstGeom prst="rect">
            <a:avLst/>
          </a:prstGeom>
          <a:noFill/>
        </p:spPr>
        <p:txBody>
          <a:bodyPr wrap="square" rtlCol="0">
            <a:spAutoFit/>
          </a:bodyPr>
          <a:lstStyle/>
          <a:p>
            <a:r>
              <a:rPr lang="en-US" dirty="0"/>
              <a:t>Findings – </a:t>
            </a:r>
          </a:p>
          <a:p>
            <a:endParaRPr lang="en-US" dirty="0"/>
          </a:p>
          <a:p>
            <a:pPr marL="342900" indent="-342900">
              <a:buAutoNum type="arabicParenR"/>
            </a:pPr>
            <a:r>
              <a:rPr lang="en-US" dirty="0"/>
              <a:t>Classic bikes are by far the most preferred bikes among the different types.</a:t>
            </a:r>
          </a:p>
          <a:p>
            <a:pPr marL="342900" indent="-342900">
              <a:buAutoNum type="arabicParenR"/>
            </a:pPr>
            <a:r>
              <a:rPr lang="en-US" dirty="0"/>
              <a:t>Docked bikes were the least preferred.</a:t>
            </a:r>
          </a:p>
        </p:txBody>
      </p:sp>
      <p:pic>
        <p:nvPicPr>
          <p:cNvPr id="4" name="slide6" descr="overall_trips_bikeType">
            <a:extLst>
              <a:ext uri="{FF2B5EF4-FFF2-40B4-BE49-F238E27FC236}">
                <a16:creationId xmlns:a16="http://schemas.microsoft.com/office/drawing/2014/main" id="{8CBD00BE-0738-AED4-8806-F02567A07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5070"/>
            <a:ext cx="10186219" cy="5525729"/>
          </a:xfrm>
          <a:prstGeom prst="rect">
            <a:avLst/>
          </a:prstGeom>
        </p:spPr>
      </p:pic>
      <p:sp>
        <p:nvSpPr>
          <p:cNvPr id="5" name="TextBox 4">
            <a:extLst>
              <a:ext uri="{FF2B5EF4-FFF2-40B4-BE49-F238E27FC236}">
                <a16:creationId xmlns:a16="http://schemas.microsoft.com/office/drawing/2014/main" id="{DF5A5FC5-45AD-D162-2C39-50ABEC57C379}"/>
              </a:ext>
            </a:extLst>
          </p:cNvPr>
          <p:cNvSpPr txBox="1"/>
          <p:nvPr/>
        </p:nvSpPr>
        <p:spPr>
          <a:xfrm>
            <a:off x="2182761" y="176981"/>
            <a:ext cx="7082280" cy="523220"/>
          </a:xfrm>
          <a:prstGeom prst="rect">
            <a:avLst/>
          </a:prstGeom>
          <a:noFill/>
        </p:spPr>
        <p:txBody>
          <a:bodyPr wrap="square" rtlCol="0">
            <a:spAutoFit/>
          </a:bodyPr>
          <a:lstStyle/>
          <a:p>
            <a:r>
              <a:rPr lang="en-US" sz="2800" b="1" dirty="0"/>
              <a:t>Percentage share of total rides by bike type</a:t>
            </a:r>
            <a:endParaRPr lang="en-IN" sz="2800" b="1" dirty="0"/>
          </a:p>
        </p:txBody>
      </p:sp>
    </p:spTree>
    <p:extLst>
      <p:ext uri="{BB962C8B-B14F-4D97-AF65-F5344CB8AC3E}">
        <p14:creationId xmlns:p14="http://schemas.microsoft.com/office/powerpoint/2010/main" val="233621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23BF700-CE20-03FE-A7BC-1291092207D3}"/>
              </a:ext>
            </a:extLst>
          </p:cNvPr>
          <p:cNvSpPr txBox="1"/>
          <p:nvPr/>
        </p:nvSpPr>
        <p:spPr>
          <a:xfrm>
            <a:off x="3500284" y="324465"/>
            <a:ext cx="4994787" cy="707886"/>
          </a:xfrm>
          <a:prstGeom prst="rect">
            <a:avLst/>
          </a:prstGeom>
          <a:noFill/>
        </p:spPr>
        <p:txBody>
          <a:bodyPr wrap="square" rtlCol="0">
            <a:spAutoFit/>
          </a:bodyPr>
          <a:lstStyle/>
          <a:p>
            <a:pPr algn="ctr"/>
            <a:r>
              <a:rPr lang="en-US" sz="4000" dirty="0"/>
              <a:t>Key Takeaways</a:t>
            </a:r>
            <a:endParaRPr lang="en-IN" sz="4000" dirty="0"/>
          </a:p>
        </p:txBody>
      </p:sp>
      <p:cxnSp>
        <p:nvCxnSpPr>
          <p:cNvPr id="14" name="Straight Connector 13">
            <a:extLst>
              <a:ext uri="{FF2B5EF4-FFF2-40B4-BE49-F238E27FC236}">
                <a16:creationId xmlns:a16="http://schemas.microsoft.com/office/drawing/2014/main" id="{BF2478B9-64E5-7D56-EBB5-1DB5EA85E32F}"/>
              </a:ext>
            </a:extLst>
          </p:cNvPr>
          <p:cNvCxnSpPr/>
          <p:nvPr/>
        </p:nvCxnSpPr>
        <p:spPr>
          <a:xfrm>
            <a:off x="570271" y="1032351"/>
            <a:ext cx="11071123" cy="0"/>
          </a:xfrm>
          <a:prstGeom prst="line">
            <a:avLst/>
          </a:prstGeom>
          <a:effectLst>
            <a:glow rad="101600">
              <a:srgbClr val="92D050">
                <a:alpha val="60000"/>
              </a:srgbClr>
            </a:glow>
          </a:effectLst>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52FEAC40-4E6B-87BC-ADCB-E0D9AD88FAA4}"/>
              </a:ext>
            </a:extLst>
          </p:cNvPr>
          <p:cNvSpPr txBox="1"/>
          <p:nvPr/>
        </p:nvSpPr>
        <p:spPr>
          <a:xfrm>
            <a:off x="816077" y="1858297"/>
            <a:ext cx="11071123" cy="3108543"/>
          </a:xfrm>
          <a:prstGeom prst="rect">
            <a:avLst/>
          </a:prstGeom>
          <a:noFill/>
        </p:spPr>
        <p:txBody>
          <a:bodyPr wrap="square" rtlCol="0">
            <a:spAutoFit/>
          </a:bodyPr>
          <a:lstStyle/>
          <a:p>
            <a:r>
              <a:rPr lang="en-US" sz="1800" cap="none" dirty="0">
                <a:solidFill>
                  <a:schemeClr val="tx1">
                    <a:lumMod val="50000"/>
                    <a:lumOff val="50000"/>
                  </a:schemeClr>
                </a:solidFill>
              </a:rPr>
              <a:t>1) Ellis Ave &amp; 60</a:t>
            </a:r>
            <a:r>
              <a:rPr lang="en-US" sz="1800" cap="none" baseline="30000" dirty="0">
                <a:solidFill>
                  <a:schemeClr val="tx1">
                    <a:lumMod val="50000"/>
                    <a:lumOff val="50000"/>
                  </a:schemeClr>
                </a:solidFill>
              </a:rPr>
              <a:t>th</a:t>
            </a:r>
            <a:r>
              <a:rPr lang="en-US" sz="1800" cap="none" dirty="0">
                <a:solidFill>
                  <a:schemeClr val="tx1">
                    <a:lumMod val="50000"/>
                    <a:lumOff val="50000"/>
                  </a:schemeClr>
                </a:solidFill>
              </a:rPr>
              <a:t> Street, Ellis Ave &amp; 59</a:t>
            </a:r>
            <a:r>
              <a:rPr lang="en-US" sz="1800" cap="none" baseline="30000" dirty="0">
                <a:solidFill>
                  <a:schemeClr val="tx1">
                    <a:lumMod val="50000"/>
                    <a:lumOff val="50000"/>
                  </a:schemeClr>
                </a:solidFill>
              </a:rPr>
              <a:t>th</a:t>
            </a:r>
            <a:r>
              <a:rPr lang="en-US" sz="1800" cap="none" dirty="0">
                <a:solidFill>
                  <a:schemeClr val="tx1">
                    <a:lumMod val="50000"/>
                    <a:lumOff val="50000"/>
                  </a:schemeClr>
                </a:solidFill>
              </a:rPr>
              <a:t> Street were the busiest stations for membership holders and Streeter   Dr and Grand Ave was the busiest station for casual riders.</a:t>
            </a:r>
          </a:p>
          <a:p>
            <a:r>
              <a:rPr lang="en-US" cap="none" dirty="0">
                <a:solidFill>
                  <a:schemeClr val="tx1">
                    <a:lumMod val="50000"/>
                    <a:lumOff val="50000"/>
                  </a:schemeClr>
                </a:solidFill>
              </a:rPr>
              <a:t>	</a:t>
            </a:r>
            <a:r>
              <a:rPr lang="en-US" sz="1400" cap="none" dirty="0">
                <a:solidFill>
                  <a:schemeClr val="tx1">
                    <a:lumMod val="50000"/>
                    <a:lumOff val="50000"/>
                  </a:schemeClr>
                </a:solidFill>
              </a:rPr>
              <a:t>a) Since these stations are the busiest ones  they should be properly managed and efforts should be targeted here.</a:t>
            </a:r>
          </a:p>
          <a:p>
            <a:endParaRPr lang="en-US" sz="1400" cap="none" dirty="0">
              <a:solidFill>
                <a:schemeClr val="tx1">
                  <a:lumMod val="50000"/>
                  <a:lumOff val="50000"/>
                </a:schemeClr>
              </a:solidFill>
            </a:endParaRPr>
          </a:p>
          <a:p>
            <a:r>
              <a:rPr lang="en-US" sz="1400" dirty="0">
                <a:solidFill>
                  <a:schemeClr val="tx1">
                    <a:lumMod val="50000"/>
                    <a:lumOff val="50000"/>
                  </a:schemeClr>
                </a:solidFill>
              </a:rPr>
              <a:t>2) </a:t>
            </a:r>
            <a:r>
              <a:rPr lang="en-US" sz="1600" dirty="0">
                <a:solidFill>
                  <a:schemeClr val="tx1">
                    <a:lumMod val="50000"/>
                    <a:lumOff val="50000"/>
                  </a:schemeClr>
                </a:solidFill>
              </a:rPr>
              <a:t>Classic Bikes are by far the most wanted bikes, so it should be seen that these bikes are properly maintained. In order to promote electric bikes usage coupons can be provided for the same.</a:t>
            </a:r>
          </a:p>
          <a:p>
            <a:endParaRPr lang="en-US" sz="1600" dirty="0">
              <a:solidFill>
                <a:schemeClr val="tx1">
                  <a:lumMod val="50000"/>
                  <a:lumOff val="50000"/>
                </a:schemeClr>
              </a:solidFill>
            </a:endParaRPr>
          </a:p>
          <a:p>
            <a:r>
              <a:rPr lang="en-US" sz="1600" cap="none" dirty="0">
                <a:solidFill>
                  <a:schemeClr val="tx1">
                    <a:lumMod val="50000"/>
                    <a:lumOff val="50000"/>
                  </a:schemeClr>
                </a:solidFill>
              </a:rPr>
              <a:t>3) A small percentage </a:t>
            </a:r>
            <a:r>
              <a:rPr lang="en-US" sz="1600" dirty="0">
                <a:solidFill>
                  <a:schemeClr val="tx1">
                    <a:lumMod val="50000"/>
                    <a:lumOff val="50000"/>
                  </a:schemeClr>
                </a:solidFill>
              </a:rPr>
              <a:t>of casual bike users’  travel routine is comparable to the membership holders. So converting them into members should be one of the top priorities</a:t>
            </a:r>
            <a:r>
              <a:rPr lang="en-US" sz="1400" dirty="0">
                <a:solidFill>
                  <a:schemeClr val="tx1">
                    <a:lumMod val="50000"/>
                    <a:lumOff val="50000"/>
                  </a:schemeClr>
                </a:solidFill>
              </a:rPr>
              <a:t>.</a:t>
            </a:r>
          </a:p>
          <a:p>
            <a:endParaRPr lang="en-US" sz="1400" cap="none" dirty="0">
              <a:solidFill>
                <a:schemeClr val="tx1">
                  <a:lumMod val="50000"/>
                  <a:lumOff val="50000"/>
                </a:schemeClr>
              </a:solidFill>
            </a:endParaRPr>
          </a:p>
          <a:p>
            <a:r>
              <a:rPr lang="en-US" sz="1600" dirty="0">
                <a:solidFill>
                  <a:schemeClr val="tx1">
                    <a:lumMod val="50000"/>
                    <a:lumOff val="50000"/>
                  </a:schemeClr>
                </a:solidFill>
              </a:rPr>
              <a:t>4) Since casual people do not take rides on weekdays, coupons on becoming members can promote conversions.</a:t>
            </a:r>
            <a:endParaRPr lang="en-US" sz="1600" cap="none" dirty="0">
              <a:solidFill>
                <a:schemeClr val="tx1">
                  <a:lumMod val="50000"/>
                  <a:lumOff val="50000"/>
                </a:schemeClr>
              </a:solidFill>
            </a:endParaRPr>
          </a:p>
          <a:p>
            <a:endParaRPr lang="en-IN" dirty="0"/>
          </a:p>
        </p:txBody>
      </p:sp>
    </p:spTree>
    <p:extLst>
      <p:ext uri="{BB962C8B-B14F-4D97-AF65-F5344CB8AC3E}">
        <p14:creationId xmlns:p14="http://schemas.microsoft.com/office/powerpoint/2010/main" val="3891319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23BF700-CE20-03FE-A7BC-1291092207D3}"/>
              </a:ext>
            </a:extLst>
          </p:cNvPr>
          <p:cNvSpPr txBox="1"/>
          <p:nvPr/>
        </p:nvSpPr>
        <p:spPr>
          <a:xfrm>
            <a:off x="3500284" y="324465"/>
            <a:ext cx="4994787" cy="707886"/>
          </a:xfrm>
          <a:prstGeom prst="rect">
            <a:avLst/>
          </a:prstGeom>
          <a:noFill/>
        </p:spPr>
        <p:txBody>
          <a:bodyPr wrap="square" rtlCol="0">
            <a:spAutoFit/>
          </a:bodyPr>
          <a:lstStyle/>
          <a:p>
            <a:pPr algn="ctr"/>
            <a:r>
              <a:rPr lang="en-US" sz="4000" dirty="0"/>
              <a:t>Next Steps</a:t>
            </a:r>
            <a:endParaRPr lang="en-IN" sz="4000" dirty="0"/>
          </a:p>
        </p:txBody>
      </p:sp>
      <p:cxnSp>
        <p:nvCxnSpPr>
          <p:cNvPr id="14" name="Straight Connector 13">
            <a:extLst>
              <a:ext uri="{FF2B5EF4-FFF2-40B4-BE49-F238E27FC236}">
                <a16:creationId xmlns:a16="http://schemas.microsoft.com/office/drawing/2014/main" id="{BF2478B9-64E5-7D56-EBB5-1DB5EA85E32F}"/>
              </a:ext>
            </a:extLst>
          </p:cNvPr>
          <p:cNvCxnSpPr/>
          <p:nvPr/>
        </p:nvCxnSpPr>
        <p:spPr>
          <a:xfrm>
            <a:off x="570271" y="1032351"/>
            <a:ext cx="11071123" cy="0"/>
          </a:xfrm>
          <a:prstGeom prst="line">
            <a:avLst/>
          </a:prstGeom>
          <a:effectLst>
            <a:glow rad="228600">
              <a:schemeClr val="accent3">
                <a:satMod val="175000"/>
                <a:alpha val="40000"/>
              </a:schemeClr>
            </a:glow>
          </a:effectLst>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52FEAC40-4E6B-87BC-ADCB-E0D9AD88FAA4}"/>
              </a:ext>
            </a:extLst>
          </p:cNvPr>
          <p:cNvSpPr txBox="1"/>
          <p:nvPr/>
        </p:nvSpPr>
        <p:spPr>
          <a:xfrm>
            <a:off x="816077" y="1858297"/>
            <a:ext cx="11071123" cy="3847207"/>
          </a:xfrm>
          <a:prstGeom prst="rect">
            <a:avLst/>
          </a:prstGeom>
          <a:noFill/>
        </p:spPr>
        <p:txBody>
          <a:bodyPr wrap="square" rtlCol="0">
            <a:spAutoFit/>
          </a:bodyPr>
          <a:lstStyle/>
          <a:p>
            <a:r>
              <a:rPr lang="en-US" sz="1800" cap="none" dirty="0">
                <a:solidFill>
                  <a:schemeClr val="tx1">
                    <a:lumMod val="50000"/>
                    <a:lumOff val="50000"/>
                  </a:schemeClr>
                </a:solidFill>
              </a:rPr>
              <a:t>1) The data in the website is quite unclean and steps can be taken to prevent the same.</a:t>
            </a:r>
          </a:p>
          <a:p>
            <a:r>
              <a:rPr lang="en-US" cap="none" dirty="0">
                <a:solidFill>
                  <a:schemeClr val="tx1">
                    <a:lumMod val="50000"/>
                    <a:lumOff val="50000"/>
                  </a:schemeClr>
                </a:solidFill>
              </a:rPr>
              <a:t>	</a:t>
            </a:r>
            <a:r>
              <a:rPr lang="en-US" sz="1400" cap="none" dirty="0">
                <a:solidFill>
                  <a:schemeClr val="tx1">
                    <a:lumMod val="50000"/>
                    <a:lumOff val="50000"/>
                  </a:schemeClr>
                </a:solidFill>
              </a:rPr>
              <a:t>a) </a:t>
            </a:r>
            <a:r>
              <a:rPr lang="en-US" sz="1400" dirty="0">
                <a:solidFill>
                  <a:schemeClr val="tx1">
                    <a:lumMod val="50000"/>
                    <a:lumOff val="50000"/>
                  </a:schemeClr>
                </a:solidFill>
              </a:rPr>
              <a:t>There were a lot of trips where the time duration of rides was either 0 mins or negative</a:t>
            </a:r>
            <a:r>
              <a:rPr lang="en-US" sz="1400" cap="none" dirty="0">
                <a:solidFill>
                  <a:schemeClr val="tx1">
                    <a:lumMod val="50000"/>
                    <a:lumOff val="50000"/>
                  </a:schemeClr>
                </a:solidFill>
              </a:rPr>
              <a:t>.</a:t>
            </a:r>
          </a:p>
          <a:p>
            <a:r>
              <a:rPr lang="en-US" sz="1400" dirty="0">
                <a:solidFill>
                  <a:schemeClr val="tx1">
                    <a:lumMod val="50000"/>
                    <a:lumOff val="50000"/>
                  </a:schemeClr>
                </a:solidFill>
              </a:rPr>
              <a:t>	b) Various start stations and/or end stations were warehouses.</a:t>
            </a:r>
          </a:p>
          <a:p>
            <a:r>
              <a:rPr lang="en-US" sz="1400" cap="none" dirty="0">
                <a:solidFill>
                  <a:schemeClr val="tx1">
                    <a:lumMod val="50000"/>
                    <a:lumOff val="50000"/>
                  </a:schemeClr>
                </a:solidFill>
              </a:rPr>
              <a:t>	c) Many records had start stations’ and/or end stations’ names as blank.</a:t>
            </a:r>
          </a:p>
          <a:p>
            <a:r>
              <a:rPr lang="en-US" sz="1400" dirty="0">
                <a:solidFill>
                  <a:schemeClr val="tx1">
                    <a:lumMod val="50000"/>
                    <a:lumOff val="50000"/>
                  </a:schemeClr>
                </a:solidFill>
              </a:rPr>
              <a:t>	d) Ride ID’s were not null in some records.. </a:t>
            </a:r>
          </a:p>
          <a:p>
            <a:r>
              <a:rPr lang="en-US" dirty="0">
                <a:solidFill>
                  <a:schemeClr val="tx1">
                    <a:lumMod val="50000"/>
                    <a:lumOff val="50000"/>
                  </a:schemeClr>
                </a:solidFill>
              </a:rPr>
              <a:t>2)</a:t>
            </a:r>
            <a:r>
              <a:rPr lang="en-US" sz="1400" dirty="0">
                <a:solidFill>
                  <a:schemeClr val="tx1">
                    <a:lumMod val="50000"/>
                    <a:lumOff val="50000"/>
                  </a:schemeClr>
                </a:solidFill>
              </a:rPr>
              <a:t> </a:t>
            </a:r>
            <a:r>
              <a:rPr lang="en-US" dirty="0">
                <a:solidFill>
                  <a:schemeClr val="tx1">
                    <a:lumMod val="50000"/>
                    <a:lumOff val="50000"/>
                  </a:schemeClr>
                </a:solidFill>
              </a:rPr>
              <a:t>Rider usage data – asking the riders pertinent questions (</a:t>
            </a:r>
            <a:r>
              <a:rPr lang="en-US" dirty="0" err="1">
                <a:solidFill>
                  <a:schemeClr val="tx1">
                    <a:lumMod val="50000"/>
                    <a:lumOff val="50000"/>
                  </a:schemeClr>
                </a:solidFill>
              </a:rPr>
              <a:t>eg</a:t>
            </a:r>
            <a:r>
              <a:rPr lang="en-US" dirty="0">
                <a:solidFill>
                  <a:schemeClr val="tx1">
                    <a:lumMod val="50000"/>
                    <a:lumOff val="50000"/>
                  </a:schemeClr>
                </a:solidFill>
              </a:rPr>
              <a:t>, via survey)</a:t>
            </a:r>
          </a:p>
          <a:p>
            <a:pPr lvl="2">
              <a:buFont typeface="Arial" panose="020B0604020202020204" pitchFamily="34" charset="0"/>
              <a:buChar char="•"/>
            </a:pPr>
            <a:r>
              <a:rPr lang="en-US" dirty="0">
                <a:solidFill>
                  <a:schemeClr val="tx1">
                    <a:lumMod val="50000"/>
                    <a:lumOff val="50000"/>
                  </a:schemeClr>
                </a:solidFill>
              </a:rPr>
              <a:t>Why do they use the bikes?  For work, leisure?</a:t>
            </a:r>
          </a:p>
          <a:p>
            <a:endParaRPr lang="en-US" sz="1600" dirty="0">
              <a:solidFill>
                <a:schemeClr val="tx1">
                  <a:lumMod val="50000"/>
                  <a:lumOff val="50000"/>
                </a:schemeClr>
              </a:solidFill>
            </a:endParaRPr>
          </a:p>
          <a:p>
            <a:endParaRPr lang="en-US" sz="1600" dirty="0">
              <a:solidFill>
                <a:schemeClr val="tx1">
                  <a:lumMod val="50000"/>
                  <a:lumOff val="50000"/>
                </a:schemeClr>
              </a:solidFill>
            </a:endParaRPr>
          </a:p>
          <a:p>
            <a:r>
              <a:rPr lang="en-US" sz="1600" cap="none" dirty="0">
                <a:solidFill>
                  <a:schemeClr val="tx1">
                    <a:lumMod val="50000"/>
                    <a:lumOff val="50000"/>
                  </a:schemeClr>
                </a:solidFill>
              </a:rPr>
              <a:t>3) Giving discounts on memberships to casual riders who partake in long rides</a:t>
            </a:r>
            <a:r>
              <a:rPr lang="en-US" sz="1600" dirty="0">
                <a:solidFill>
                  <a:schemeClr val="tx1">
                    <a:lumMod val="50000"/>
                    <a:lumOff val="50000"/>
                  </a:schemeClr>
                </a:solidFill>
              </a:rPr>
              <a:t>. And free membership to the user who covered maximum distance in a month.</a:t>
            </a:r>
          </a:p>
          <a:p>
            <a:endParaRPr lang="en-US" sz="1600" cap="none" dirty="0">
              <a:solidFill>
                <a:schemeClr val="tx1">
                  <a:lumMod val="50000"/>
                  <a:lumOff val="50000"/>
                </a:schemeClr>
              </a:solidFill>
            </a:endParaRPr>
          </a:p>
          <a:p>
            <a:r>
              <a:rPr lang="en-US" sz="1600" dirty="0">
                <a:solidFill>
                  <a:schemeClr val="tx1">
                    <a:lumMod val="50000"/>
                    <a:lumOff val="50000"/>
                  </a:schemeClr>
                </a:solidFill>
              </a:rPr>
              <a:t>4) </a:t>
            </a:r>
            <a:r>
              <a:rPr lang="en-US" sz="1600" b="0" i="0" dirty="0">
                <a:solidFill>
                  <a:schemeClr val="tx1">
                    <a:lumMod val="50000"/>
                    <a:lumOff val="50000"/>
                  </a:schemeClr>
                </a:solidFill>
                <a:effectLst/>
                <a:latin typeface="Inter"/>
              </a:rPr>
              <a:t>Paying special attention to the top </a:t>
            </a:r>
            <a:r>
              <a:rPr lang="en-US" sz="1600" b="0" i="0" dirty="0" err="1">
                <a:solidFill>
                  <a:schemeClr val="tx1">
                    <a:lumMod val="50000"/>
                    <a:lumOff val="50000"/>
                  </a:schemeClr>
                </a:solidFill>
                <a:effectLst/>
                <a:latin typeface="Inter"/>
              </a:rPr>
              <a:t>start_stations</a:t>
            </a:r>
            <a:r>
              <a:rPr lang="en-US" sz="1600" b="0" i="0" dirty="0">
                <a:solidFill>
                  <a:schemeClr val="tx1">
                    <a:lumMod val="50000"/>
                    <a:lumOff val="50000"/>
                  </a:schemeClr>
                </a:solidFill>
                <a:effectLst/>
                <a:latin typeface="Inter"/>
              </a:rPr>
              <a:t> that casual users choose most. More promotional activities on these stations can attract casual riders for membership</a:t>
            </a:r>
            <a:r>
              <a:rPr lang="en-US" sz="1600" b="0" i="0" dirty="0">
                <a:effectLst/>
                <a:latin typeface="Inter"/>
              </a:rPr>
              <a:t>.</a:t>
            </a:r>
            <a:endParaRPr lang="en-IN" dirty="0"/>
          </a:p>
          <a:p>
            <a:endParaRPr lang="en-IN" dirty="0"/>
          </a:p>
        </p:txBody>
      </p:sp>
    </p:spTree>
    <p:extLst>
      <p:ext uri="{BB962C8B-B14F-4D97-AF65-F5344CB8AC3E}">
        <p14:creationId xmlns:p14="http://schemas.microsoft.com/office/powerpoint/2010/main" val="312991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2" name="3D Model 1" descr="Fall">
                <a:extLst>
                  <a:ext uri="{FF2B5EF4-FFF2-40B4-BE49-F238E27FC236}">
                    <a16:creationId xmlns:a16="http://schemas.microsoft.com/office/drawing/2014/main" id="{4CC9ACCE-19B0-941A-84BC-AE62BC4AB4E8}"/>
                  </a:ext>
                </a:extLst>
              </p:cNvPr>
              <p:cNvGraphicFramePr>
                <a:graphicFrameLocks noChangeAspect="1"/>
              </p:cNvGraphicFramePr>
              <p:nvPr>
                <p:extLst>
                  <p:ext uri="{D42A27DB-BD31-4B8C-83A1-F6EECF244321}">
                    <p14:modId xmlns:p14="http://schemas.microsoft.com/office/powerpoint/2010/main" val="2353152758"/>
                  </p:ext>
                </p:extLst>
              </p:nvPr>
            </p:nvGraphicFramePr>
            <p:xfrm>
              <a:off x="353962" y="0"/>
              <a:ext cx="2661782" cy="2974031"/>
            </p:xfrm>
            <a:graphic>
              <a:graphicData uri="http://schemas.microsoft.com/office/drawing/2017/model3d">
                <am3d:model3d r:embed="rId2">
                  <am3d:spPr>
                    <a:xfrm>
                      <a:off x="0" y="0"/>
                      <a:ext cx="2661782" cy="2974031"/>
                    </a:xfrm>
                    <a:prstGeom prst="rect">
                      <a:avLst/>
                    </a:prstGeom>
                  </am3d:spPr>
                  <am3d:camera>
                    <am3d:pos x="0" y="0" z="63507628"/>
                    <am3d:up dx="0" dy="36000000" dz="0"/>
                    <am3d:lookAt x="0" y="0" z="0"/>
                    <am3d:perspective fov="2700000"/>
                  </am3d:camera>
                  <am3d:trans>
                    <am3d:meterPerModelUnit n="1685800" d="1000000"/>
                    <am3d:preTrans dx="-6319" dy="-18180928" dz="0"/>
                    <am3d:scale>
                      <am3d:sx n="1000000" d="1000000"/>
                      <am3d:sy n="1000000" d="1000000"/>
                      <am3d:sz n="1000000" d="1000000"/>
                    </am3d:scale>
                    <am3d:rot ax="9501854" ay="-1739681" az="-10146982"/>
                    <am3d:postTrans dx="0" dy="0" dz="0"/>
                  </am3d:trans>
                  <am3d:raster rName="Office3DRenderer" rVer="16.0.8326">
                    <am3d:blip r:embed="rId3"/>
                  </am3d:raster>
                  <am3d:objViewport viewportSz="408235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descr="Fall">
                <a:extLst>
                  <a:ext uri="{FF2B5EF4-FFF2-40B4-BE49-F238E27FC236}">
                    <a16:creationId xmlns:a16="http://schemas.microsoft.com/office/drawing/2014/main" id="{4CC9ACCE-19B0-941A-84BC-AE62BC4AB4E8}"/>
                  </a:ext>
                </a:extLst>
              </p:cNvPr>
              <p:cNvPicPr>
                <a:picLocks noGrp="1" noRot="1" noChangeAspect="1" noMove="1" noResize="1" noEditPoints="1" noAdjustHandles="1" noChangeArrowheads="1" noChangeShapeType="1" noCrop="1"/>
              </p:cNvPicPr>
              <p:nvPr/>
            </p:nvPicPr>
            <p:blipFill>
              <a:blip r:embed="rId3"/>
              <a:stretch>
                <a:fillRect/>
              </a:stretch>
            </p:blipFill>
            <p:spPr>
              <a:xfrm>
                <a:off x="353962" y="0"/>
                <a:ext cx="2661782" cy="2974031"/>
              </a:xfrm>
              <a:prstGeom prst="rect">
                <a:avLst/>
              </a:prstGeom>
            </p:spPr>
          </p:pic>
        </mc:Fallback>
      </mc:AlternateContent>
      <p:sp>
        <p:nvSpPr>
          <p:cNvPr id="3" name="TextBox 2">
            <a:extLst>
              <a:ext uri="{FF2B5EF4-FFF2-40B4-BE49-F238E27FC236}">
                <a16:creationId xmlns:a16="http://schemas.microsoft.com/office/drawing/2014/main" id="{3A81E104-B779-1D1A-6465-D673DA7E6FA8}"/>
              </a:ext>
            </a:extLst>
          </p:cNvPr>
          <p:cNvSpPr txBox="1"/>
          <p:nvPr/>
        </p:nvSpPr>
        <p:spPr>
          <a:xfrm>
            <a:off x="4847303" y="1042219"/>
            <a:ext cx="3012363" cy="1200329"/>
          </a:xfrm>
          <a:prstGeom prst="rect">
            <a:avLst/>
          </a:prstGeom>
          <a:noFill/>
        </p:spPr>
        <p:txBody>
          <a:bodyPr wrap="none" rtlCol="0">
            <a:spAutoFit/>
          </a:bodyPr>
          <a:lstStyle/>
          <a:p>
            <a:r>
              <a:rPr lang="en-US" sz="7200" dirty="0">
                <a:solidFill>
                  <a:srgbClr val="00B050"/>
                </a:solidFill>
              </a:rPr>
              <a:t>Thanks</a:t>
            </a:r>
            <a:endParaRPr lang="en-IN" sz="7200" dirty="0">
              <a:solidFill>
                <a:srgbClr val="00B050"/>
              </a:solidFill>
            </a:endParaRPr>
          </a:p>
        </p:txBody>
      </p:sp>
      <p:cxnSp>
        <p:nvCxnSpPr>
          <p:cNvPr id="5" name="Straight Connector 4">
            <a:extLst>
              <a:ext uri="{FF2B5EF4-FFF2-40B4-BE49-F238E27FC236}">
                <a16:creationId xmlns:a16="http://schemas.microsoft.com/office/drawing/2014/main" id="{84FB1F1E-7906-540C-A780-D25A12050421}"/>
              </a:ext>
            </a:extLst>
          </p:cNvPr>
          <p:cNvCxnSpPr/>
          <p:nvPr/>
        </p:nvCxnSpPr>
        <p:spPr>
          <a:xfrm>
            <a:off x="0" y="3687097"/>
            <a:ext cx="12309987" cy="0"/>
          </a:xfrm>
          <a:prstGeom prst="line">
            <a:avLst/>
          </a:prstGeom>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67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116069"/>
          </a:xfrm>
        </p:spPr>
        <p:txBody>
          <a:bodyPr anchor="ctr">
            <a:noAutofit/>
          </a:bodyPr>
          <a:lstStyle/>
          <a:p>
            <a:pPr lvl="0" algn="ctr"/>
            <a:r>
              <a:rPr lang="en-US" sz="4800" i="1" dirty="0">
                <a:solidFill>
                  <a:schemeClr val="tx1"/>
                </a:solidFill>
              </a:rPr>
              <a:t>Introduction</a:t>
            </a:r>
          </a:p>
        </p:txBody>
      </p:sp>
      <p:graphicFrame>
        <p:nvGraphicFramePr>
          <p:cNvPr id="4" name="Content Placeholder 3">
            <a:extLst>
              <a:ext uri="{FF2B5EF4-FFF2-40B4-BE49-F238E27FC236}">
                <a16:creationId xmlns:a16="http://schemas.microsoft.com/office/drawing/2014/main" id="{B62FF936-A497-AD58-9432-E5F7AD7896D7}"/>
              </a:ext>
            </a:extLst>
          </p:cNvPr>
          <p:cNvGraphicFramePr>
            <a:graphicFrameLocks noGrp="1"/>
          </p:cNvGraphicFramePr>
          <p:nvPr>
            <p:ph idx="1"/>
            <p:extLst>
              <p:ext uri="{D42A27DB-BD31-4B8C-83A1-F6EECF244321}">
                <p14:modId xmlns:p14="http://schemas.microsoft.com/office/powerpoint/2010/main" val="4186203536"/>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941E-4494-D7CD-C2CD-CCD0EA989460}"/>
              </a:ext>
            </a:extLst>
          </p:cNvPr>
          <p:cNvSpPr>
            <a:spLocks noGrp="1"/>
          </p:cNvSpPr>
          <p:nvPr>
            <p:ph type="title"/>
          </p:nvPr>
        </p:nvSpPr>
        <p:spPr/>
        <p:txBody>
          <a:bodyPr/>
          <a:lstStyle/>
          <a:p>
            <a:pPr algn="ctr"/>
            <a:r>
              <a:rPr lang="en-US" dirty="0"/>
              <a:t>Objectives</a:t>
            </a:r>
            <a:endParaRPr lang="en-IN" dirty="0"/>
          </a:p>
        </p:txBody>
      </p:sp>
      <p:sp>
        <p:nvSpPr>
          <p:cNvPr id="3" name="Content Placeholder 2">
            <a:extLst>
              <a:ext uri="{FF2B5EF4-FFF2-40B4-BE49-F238E27FC236}">
                <a16:creationId xmlns:a16="http://schemas.microsoft.com/office/drawing/2014/main" id="{F77037ED-3A4C-A432-3420-1B07AA6319FB}"/>
              </a:ext>
            </a:extLst>
          </p:cNvPr>
          <p:cNvSpPr>
            <a:spLocks noGrp="1"/>
          </p:cNvSpPr>
          <p:nvPr>
            <p:ph idx="1"/>
          </p:nvPr>
        </p:nvSpPr>
        <p:spPr/>
        <p:txBody>
          <a:bodyPr/>
          <a:lstStyle/>
          <a:p>
            <a:r>
              <a:rPr lang="en-US" sz="4000" b="1" dirty="0"/>
              <a:t>Business Task</a:t>
            </a:r>
            <a:r>
              <a:rPr lang="en-US" sz="4000" dirty="0"/>
              <a:t> –</a:t>
            </a:r>
          </a:p>
          <a:p>
            <a:pPr lvl="1"/>
            <a:r>
              <a:rPr lang="en-US" sz="3200" dirty="0"/>
              <a:t>To analyze how annual members and casual riders use Cyclistic bikes differently in order to determine the best marketing strategy to convert casual riders into annual members.</a:t>
            </a:r>
          </a:p>
          <a:p>
            <a:pPr marL="201168" lvl="1" indent="0">
              <a:buNone/>
            </a:pPr>
            <a:endParaRPr lang="en-IN" dirty="0"/>
          </a:p>
        </p:txBody>
      </p:sp>
    </p:spTree>
    <p:extLst>
      <p:ext uri="{BB962C8B-B14F-4D97-AF65-F5344CB8AC3E}">
        <p14:creationId xmlns:p14="http://schemas.microsoft.com/office/powerpoint/2010/main" val="48267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1EE4-EFEA-64ED-FBC8-E15AA29D6010}"/>
              </a:ext>
            </a:extLst>
          </p:cNvPr>
          <p:cNvSpPr>
            <a:spLocks noGrp="1"/>
          </p:cNvSpPr>
          <p:nvPr>
            <p:ph type="title"/>
          </p:nvPr>
        </p:nvSpPr>
        <p:spPr/>
        <p:txBody>
          <a:bodyPr/>
          <a:lstStyle/>
          <a:p>
            <a:pPr algn="ctr"/>
            <a:r>
              <a:rPr lang="en-US" dirty="0"/>
              <a:t>Data Source</a:t>
            </a:r>
            <a:endParaRPr lang="en-IN" dirty="0"/>
          </a:p>
        </p:txBody>
      </p:sp>
      <p:graphicFrame>
        <p:nvGraphicFramePr>
          <p:cNvPr id="4" name="Content Placeholder 3">
            <a:extLst>
              <a:ext uri="{FF2B5EF4-FFF2-40B4-BE49-F238E27FC236}">
                <a16:creationId xmlns:a16="http://schemas.microsoft.com/office/drawing/2014/main" id="{2C32A672-1086-7F4C-B23D-572995664004}"/>
              </a:ext>
            </a:extLst>
          </p:cNvPr>
          <p:cNvGraphicFramePr>
            <a:graphicFrameLocks noGrp="1"/>
          </p:cNvGraphicFramePr>
          <p:nvPr>
            <p:ph idx="1"/>
            <p:extLst>
              <p:ext uri="{D42A27DB-BD31-4B8C-83A1-F6EECF244321}">
                <p14:modId xmlns:p14="http://schemas.microsoft.com/office/powerpoint/2010/main" val="3721724648"/>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111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9D08-E121-4177-7943-8B8128FE2E5A}"/>
              </a:ext>
            </a:extLst>
          </p:cNvPr>
          <p:cNvSpPr>
            <a:spLocks noGrp="1"/>
          </p:cNvSpPr>
          <p:nvPr>
            <p:ph type="title"/>
          </p:nvPr>
        </p:nvSpPr>
        <p:spPr/>
        <p:txBody>
          <a:bodyPr/>
          <a:lstStyle/>
          <a:p>
            <a:pPr algn="ctr"/>
            <a:r>
              <a:rPr lang="en-US" dirty="0"/>
              <a:t>Findings</a:t>
            </a:r>
            <a:endParaRPr lang="en-IN" dirty="0"/>
          </a:p>
        </p:txBody>
      </p:sp>
      <p:graphicFrame>
        <p:nvGraphicFramePr>
          <p:cNvPr id="4" name="Content Placeholder 3">
            <a:extLst>
              <a:ext uri="{FF2B5EF4-FFF2-40B4-BE49-F238E27FC236}">
                <a16:creationId xmlns:a16="http://schemas.microsoft.com/office/drawing/2014/main" id="{6F3115A5-0B9C-E646-1844-6E880D0E0168}"/>
              </a:ext>
            </a:extLst>
          </p:cNvPr>
          <p:cNvGraphicFramePr>
            <a:graphicFrameLocks noGrp="1"/>
          </p:cNvGraphicFramePr>
          <p:nvPr>
            <p:ph idx="1"/>
            <p:extLst>
              <p:ext uri="{D42A27DB-BD31-4B8C-83A1-F6EECF244321}">
                <p14:modId xmlns:p14="http://schemas.microsoft.com/office/powerpoint/2010/main" val="2048442989"/>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79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F590-3A63-6D0B-72E6-013D5FF4BE52}"/>
              </a:ext>
            </a:extLst>
          </p:cNvPr>
          <p:cNvSpPr>
            <a:spLocks noGrp="1"/>
          </p:cNvSpPr>
          <p:nvPr>
            <p:ph type="title" idx="4294967295"/>
          </p:nvPr>
        </p:nvSpPr>
        <p:spPr>
          <a:xfrm>
            <a:off x="0" y="88900"/>
            <a:ext cx="12192000" cy="1001713"/>
          </a:xfrm>
        </p:spPr>
        <p:txBody>
          <a:bodyPr/>
          <a:lstStyle/>
          <a:p>
            <a:pPr algn="ctr"/>
            <a:r>
              <a:rPr lang="en-US" dirty="0"/>
              <a:t>Overall number of rides</a:t>
            </a:r>
            <a:endParaRPr lang="en-IN" dirty="0"/>
          </a:p>
        </p:txBody>
      </p:sp>
      <p:pic>
        <p:nvPicPr>
          <p:cNvPr id="4" name="slide5" descr="Comparison between bike_type by rider_type">
            <a:extLst>
              <a:ext uri="{FF2B5EF4-FFF2-40B4-BE49-F238E27FC236}">
                <a16:creationId xmlns:a16="http://schemas.microsoft.com/office/drawing/2014/main" id="{FFCA0F95-629E-C7CF-0C41-ECDDF781517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090612"/>
            <a:ext cx="8711381" cy="5152871"/>
          </a:xfrm>
          <a:prstGeom prst="rect">
            <a:avLst/>
          </a:prstGeom>
        </p:spPr>
      </p:pic>
      <p:sp>
        <p:nvSpPr>
          <p:cNvPr id="5" name="TextBox 4">
            <a:extLst>
              <a:ext uri="{FF2B5EF4-FFF2-40B4-BE49-F238E27FC236}">
                <a16:creationId xmlns:a16="http://schemas.microsoft.com/office/drawing/2014/main" id="{81305560-7FA4-C941-315E-92DF9E7C55E9}"/>
              </a:ext>
            </a:extLst>
          </p:cNvPr>
          <p:cNvSpPr txBox="1"/>
          <p:nvPr/>
        </p:nvSpPr>
        <p:spPr>
          <a:xfrm>
            <a:off x="9370142" y="1435510"/>
            <a:ext cx="1858297" cy="4585871"/>
          </a:xfrm>
          <a:prstGeom prst="rect">
            <a:avLst/>
          </a:prstGeom>
          <a:noFill/>
        </p:spPr>
        <p:txBody>
          <a:bodyPr wrap="square" rtlCol="0">
            <a:spAutoFit/>
          </a:bodyPr>
          <a:lstStyle/>
          <a:p>
            <a:r>
              <a:rPr lang="en-US" b="1" dirty="0"/>
              <a:t>Findings-</a:t>
            </a:r>
            <a:r>
              <a:rPr lang="en-US" dirty="0"/>
              <a:t> </a:t>
            </a:r>
          </a:p>
          <a:p>
            <a:endParaRPr lang="en-US" dirty="0"/>
          </a:p>
          <a:p>
            <a:pPr marL="342900" indent="-342900">
              <a:buAutoNum type="arabicParenR"/>
            </a:pPr>
            <a:r>
              <a:rPr lang="en-US" sz="1600" dirty="0"/>
              <a:t>Classic bikes  are the most preferred bikes by both casual riders and membership holders.</a:t>
            </a:r>
          </a:p>
          <a:p>
            <a:endParaRPr lang="en-US" sz="1600" dirty="0"/>
          </a:p>
          <a:p>
            <a:r>
              <a:rPr lang="en-US" sz="1600" dirty="0"/>
              <a:t>2) </a:t>
            </a:r>
            <a:r>
              <a:rPr lang="en-US" sz="1600" dirty="0" err="1"/>
              <a:t>Apprx</a:t>
            </a:r>
            <a:r>
              <a:rPr lang="en-US" sz="1600" dirty="0"/>
              <a:t> 78% of membership holders prefer classic bikes whereas 61.5% of casual riders prefer the classic bikes.</a:t>
            </a:r>
          </a:p>
          <a:p>
            <a:endParaRPr lang="en-IN" sz="1600" dirty="0"/>
          </a:p>
        </p:txBody>
      </p:sp>
    </p:spTree>
    <p:extLst>
      <p:ext uri="{BB962C8B-B14F-4D97-AF65-F5344CB8AC3E}">
        <p14:creationId xmlns:p14="http://schemas.microsoft.com/office/powerpoint/2010/main" val="3930360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22A203-30E6-8C72-B771-482D82088506}"/>
              </a:ext>
            </a:extLst>
          </p:cNvPr>
          <p:cNvSpPr txBox="1"/>
          <p:nvPr/>
        </p:nvSpPr>
        <p:spPr>
          <a:xfrm>
            <a:off x="540774" y="471948"/>
            <a:ext cx="10903973" cy="815608"/>
          </a:xfrm>
          <a:prstGeom prst="rect">
            <a:avLst/>
          </a:prstGeom>
          <a:noFill/>
        </p:spPr>
        <p:txBody>
          <a:bodyPr wrap="square" rtlCol="0">
            <a:spAutoFit/>
          </a:bodyPr>
          <a:lstStyle/>
          <a:p>
            <a:pPr algn="ctr"/>
            <a:r>
              <a:rPr lang="en-US" sz="4700" dirty="0">
                <a:latin typeface="+mj-lt"/>
              </a:rPr>
              <a:t>Number of trips per Month</a:t>
            </a:r>
            <a:endParaRPr lang="en-IN" sz="4700" dirty="0">
              <a:latin typeface="+mj-lt"/>
            </a:endParaRPr>
          </a:p>
        </p:txBody>
      </p:sp>
      <p:pic>
        <p:nvPicPr>
          <p:cNvPr id="3" name="slide2" descr="no_rider_per_month">
            <a:extLst>
              <a:ext uri="{FF2B5EF4-FFF2-40B4-BE49-F238E27FC236}">
                <a16:creationId xmlns:a16="http://schemas.microsoft.com/office/drawing/2014/main" id="{7741A6D5-E301-FB16-B7D5-03B374153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86348"/>
            <a:ext cx="8927690" cy="4999704"/>
          </a:xfrm>
          <a:prstGeom prst="rect">
            <a:avLst/>
          </a:prstGeom>
        </p:spPr>
      </p:pic>
      <p:sp>
        <p:nvSpPr>
          <p:cNvPr id="4" name="TextBox 3">
            <a:extLst>
              <a:ext uri="{FF2B5EF4-FFF2-40B4-BE49-F238E27FC236}">
                <a16:creationId xmlns:a16="http://schemas.microsoft.com/office/drawing/2014/main" id="{2BB15563-90A3-FD2F-604A-AEE3CBBE636E}"/>
              </a:ext>
            </a:extLst>
          </p:cNvPr>
          <p:cNvSpPr txBox="1"/>
          <p:nvPr/>
        </p:nvSpPr>
        <p:spPr>
          <a:xfrm>
            <a:off x="9261987" y="1573161"/>
            <a:ext cx="2802194" cy="3170099"/>
          </a:xfrm>
          <a:prstGeom prst="rect">
            <a:avLst/>
          </a:prstGeom>
          <a:noFill/>
        </p:spPr>
        <p:txBody>
          <a:bodyPr wrap="square" rtlCol="0">
            <a:spAutoFit/>
          </a:bodyPr>
          <a:lstStyle/>
          <a:p>
            <a:r>
              <a:rPr lang="en-US" b="1" dirty="0"/>
              <a:t>Findings</a:t>
            </a:r>
            <a:r>
              <a:rPr lang="en-US" dirty="0"/>
              <a:t> –</a:t>
            </a:r>
          </a:p>
          <a:p>
            <a:endParaRPr lang="en-US" dirty="0"/>
          </a:p>
          <a:p>
            <a:pPr marL="342900" indent="-342900">
              <a:buAutoNum type="arabicParenR"/>
            </a:pPr>
            <a:r>
              <a:rPr lang="en-US" sz="1600" dirty="0">
                <a:latin typeface="Arial" panose="020B0604020202020204" pitchFamily="34" charset="0"/>
                <a:cs typeface="Arial" panose="020B0604020202020204" pitchFamily="34" charset="0"/>
              </a:rPr>
              <a:t>Membership holders completed more trips than casual rides for all months except July and August</a:t>
            </a:r>
            <a:r>
              <a:rPr lang="en-US" dirty="0">
                <a:latin typeface="Arial" panose="020B0604020202020204" pitchFamily="34" charset="0"/>
                <a:cs typeface="Arial" panose="020B0604020202020204" pitchFamily="34" charset="0"/>
              </a:rPr>
              <a:t>.</a:t>
            </a:r>
          </a:p>
          <a:p>
            <a:pPr marL="342900" indent="-342900">
              <a:buAutoNum type="arabicParenR"/>
            </a:pPr>
            <a:r>
              <a:rPr lang="en-US" sz="1600" dirty="0">
                <a:latin typeface="Arial" panose="020B0604020202020204" pitchFamily="34" charset="0"/>
                <a:cs typeface="Arial" panose="020B0604020202020204" pitchFamily="34" charset="0"/>
              </a:rPr>
              <a:t>Data is not sufficient to judge whether this pattern repeats itself for different years as well.</a:t>
            </a:r>
          </a:p>
          <a:p>
            <a:pPr marL="342900" indent="-342900">
              <a:buAutoNum type="arabicParenR"/>
            </a:pPr>
            <a:endParaRPr lang="en-IN" dirty="0"/>
          </a:p>
        </p:txBody>
      </p:sp>
    </p:spTree>
    <p:extLst>
      <p:ext uri="{BB962C8B-B14F-4D97-AF65-F5344CB8AC3E}">
        <p14:creationId xmlns:p14="http://schemas.microsoft.com/office/powerpoint/2010/main" val="404932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3" descr="No_rider_per_quarter">
            <a:extLst>
              <a:ext uri="{FF2B5EF4-FFF2-40B4-BE49-F238E27FC236}">
                <a16:creationId xmlns:a16="http://schemas.microsoft.com/office/drawing/2014/main" id="{950B99B4-E3D6-1332-6720-BDF1BA428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5342"/>
            <a:ext cx="8898194" cy="4945626"/>
          </a:xfrm>
          <a:prstGeom prst="rect">
            <a:avLst/>
          </a:prstGeom>
        </p:spPr>
      </p:pic>
      <p:sp>
        <p:nvSpPr>
          <p:cNvPr id="3" name="TextBox 2">
            <a:extLst>
              <a:ext uri="{FF2B5EF4-FFF2-40B4-BE49-F238E27FC236}">
                <a16:creationId xmlns:a16="http://schemas.microsoft.com/office/drawing/2014/main" id="{48AAAC72-637C-5D88-EB89-09A84967E7B2}"/>
              </a:ext>
            </a:extLst>
          </p:cNvPr>
          <p:cNvSpPr txBox="1"/>
          <p:nvPr/>
        </p:nvSpPr>
        <p:spPr>
          <a:xfrm>
            <a:off x="9271819" y="1740310"/>
            <a:ext cx="2762865" cy="3108543"/>
          </a:xfrm>
          <a:prstGeom prst="rect">
            <a:avLst/>
          </a:prstGeom>
          <a:noFill/>
        </p:spPr>
        <p:txBody>
          <a:bodyPr wrap="square" rtlCol="0">
            <a:spAutoFit/>
          </a:bodyPr>
          <a:lstStyle/>
          <a:p>
            <a:r>
              <a:rPr lang="en-US" b="1" dirty="0"/>
              <a:t>Findings – </a:t>
            </a:r>
          </a:p>
          <a:p>
            <a:endParaRPr lang="en-US" b="1" dirty="0"/>
          </a:p>
          <a:p>
            <a:pPr marL="342900" indent="-342900">
              <a:buAutoNum type="arabicParenR"/>
            </a:pPr>
            <a:r>
              <a:rPr lang="en-US" sz="1600" dirty="0"/>
              <a:t>Third quarter was the busiest quarter for Cyclistic.</a:t>
            </a:r>
          </a:p>
          <a:p>
            <a:endParaRPr lang="en-US" sz="1600" dirty="0"/>
          </a:p>
          <a:p>
            <a:r>
              <a:rPr lang="en-US" sz="1600" dirty="0"/>
              <a:t>2) Membership holders outnumbered casual riders for all quarters except third quarter where the number of casual riders were 28K more.</a:t>
            </a:r>
          </a:p>
          <a:p>
            <a:endParaRPr lang="en-US" sz="1600" dirty="0"/>
          </a:p>
        </p:txBody>
      </p:sp>
      <p:sp>
        <p:nvSpPr>
          <p:cNvPr id="4" name="TextBox 3">
            <a:extLst>
              <a:ext uri="{FF2B5EF4-FFF2-40B4-BE49-F238E27FC236}">
                <a16:creationId xmlns:a16="http://schemas.microsoft.com/office/drawing/2014/main" id="{F2141E36-77C6-A862-427F-4B036D11E40F}"/>
              </a:ext>
            </a:extLst>
          </p:cNvPr>
          <p:cNvSpPr txBox="1"/>
          <p:nvPr/>
        </p:nvSpPr>
        <p:spPr>
          <a:xfrm>
            <a:off x="1130710" y="599768"/>
            <a:ext cx="8669361" cy="830997"/>
          </a:xfrm>
          <a:prstGeom prst="rect">
            <a:avLst/>
          </a:prstGeom>
          <a:noFill/>
        </p:spPr>
        <p:txBody>
          <a:bodyPr wrap="none" rtlCol="0">
            <a:spAutoFit/>
          </a:bodyPr>
          <a:lstStyle/>
          <a:p>
            <a:pPr algn="ctr"/>
            <a:r>
              <a:rPr lang="en-US" sz="4700" dirty="0">
                <a:latin typeface="+mj-lt"/>
              </a:rPr>
              <a:t>Number of trips per Quarter</a:t>
            </a:r>
            <a:endParaRPr lang="en-IN" sz="4700" dirty="0">
              <a:latin typeface="+mj-lt"/>
            </a:endParaRPr>
          </a:p>
        </p:txBody>
      </p:sp>
    </p:spTree>
    <p:extLst>
      <p:ext uri="{BB962C8B-B14F-4D97-AF65-F5344CB8AC3E}">
        <p14:creationId xmlns:p14="http://schemas.microsoft.com/office/powerpoint/2010/main" val="391015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AAAC72-637C-5D88-EB89-09A84967E7B2}"/>
              </a:ext>
            </a:extLst>
          </p:cNvPr>
          <p:cNvSpPr txBox="1"/>
          <p:nvPr/>
        </p:nvSpPr>
        <p:spPr>
          <a:xfrm>
            <a:off x="9271819" y="1740310"/>
            <a:ext cx="2762865" cy="3600986"/>
          </a:xfrm>
          <a:prstGeom prst="rect">
            <a:avLst/>
          </a:prstGeom>
          <a:noFill/>
        </p:spPr>
        <p:txBody>
          <a:bodyPr wrap="square" rtlCol="0">
            <a:spAutoFit/>
          </a:bodyPr>
          <a:lstStyle/>
          <a:p>
            <a:r>
              <a:rPr lang="en-US" b="1" dirty="0"/>
              <a:t>Findings – </a:t>
            </a:r>
          </a:p>
          <a:p>
            <a:endParaRPr lang="en-US" b="1" dirty="0"/>
          </a:p>
          <a:p>
            <a:pPr marL="342900" indent="-342900">
              <a:buAutoNum type="arabicParenR"/>
            </a:pPr>
            <a:r>
              <a:rPr lang="en-US" sz="1600" dirty="0"/>
              <a:t>Weekends were the most busy days for casual riders.</a:t>
            </a:r>
          </a:p>
          <a:p>
            <a:pPr marL="342900" indent="-342900">
              <a:buAutoNum type="arabicParenR"/>
            </a:pPr>
            <a:r>
              <a:rPr lang="en-US" sz="1600" dirty="0"/>
              <a:t>In case of members Wednesday was the most busy day with Monday to Friday almost equally busy.</a:t>
            </a:r>
          </a:p>
          <a:p>
            <a:pPr marL="342900" indent="-342900">
              <a:buAutoNum type="arabicParenR"/>
            </a:pPr>
            <a:r>
              <a:rPr lang="en-US" sz="1600" dirty="0"/>
              <a:t>Both casual riders ad members greatly preferred classic bikes to the electric bikes.</a:t>
            </a:r>
          </a:p>
        </p:txBody>
      </p:sp>
      <p:sp>
        <p:nvSpPr>
          <p:cNvPr id="4" name="TextBox 3">
            <a:extLst>
              <a:ext uri="{FF2B5EF4-FFF2-40B4-BE49-F238E27FC236}">
                <a16:creationId xmlns:a16="http://schemas.microsoft.com/office/drawing/2014/main" id="{F2141E36-77C6-A862-427F-4B036D11E40F}"/>
              </a:ext>
            </a:extLst>
          </p:cNvPr>
          <p:cNvSpPr txBox="1"/>
          <p:nvPr/>
        </p:nvSpPr>
        <p:spPr>
          <a:xfrm>
            <a:off x="1064188" y="599768"/>
            <a:ext cx="8802410" cy="815608"/>
          </a:xfrm>
          <a:prstGeom prst="rect">
            <a:avLst/>
          </a:prstGeom>
          <a:noFill/>
        </p:spPr>
        <p:txBody>
          <a:bodyPr wrap="none" rtlCol="0">
            <a:spAutoFit/>
          </a:bodyPr>
          <a:lstStyle/>
          <a:p>
            <a:pPr algn="ctr"/>
            <a:r>
              <a:rPr lang="en-US" sz="4700" dirty="0">
                <a:latin typeface="+mj-lt"/>
              </a:rPr>
              <a:t>Number of trips per Weekday</a:t>
            </a:r>
            <a:endParaRPr lang="en-IN" sz="4700" dirty="0">
              <a:latin typeface="+mj-lt"/>
            </a:endParaRPr>
          </a:p>
        </p:txBody>
      </p:sp>
      <p:pic>
        <p:nvPicPr>
          <p:cNvPr id="6" name="slide7" descr="Sheet 8">
            <a:extLst>
              <a:ext uri="{FF2B5EF4-FFF2-40B4-BE49-F238E27FC236}">
                <a16:creationId xmlns:a16="http://schemas.microsoft.com/office/drawing/2014/main" id="{54C002B2-4082-3C6A-7042-F885486A1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15376"/>
            <a:ext cx="8802410" cy="4842856"/>
          </a:xfrm>
          <a:prstGeom prst="rect">
            <a:avLst/>
          </a:prstGeom>
        </p:spPr>
      </p:pic>
    </p:spTree>
    <p:extLst>
      <p:ext uri="{BB962C8B-B14F-4D97-AF65-F5344CB8AC3E}">
        <p14:creationId xmlns:p14="http://schemas.microsoft.com/office/powerpoint/2010/main" val="373405964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{80B66FCD-D402-4359-8551-FE31F6BAAF2B}tf56160789_win32</Template>
  <TotalTime>2473</TotalTime>
  <Words>892</Words>
  <Application>Microsoft Office PowerPoint</Application>
  <PresentationFormat>Widescreen</PresentationFormat>
  <Paragraphs>103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Franklin Gothic Book</vt:lpstr>
      <vt:lpstr>Inter</vt:lpstr>
      <vt:lpstr>1_RetrospectVTI</vt:lpstr>
      <vt:lpstr>Comparison of Ride Pattern of Membership Holders and Casual Riders.</vt:lpstr>
      <vt:lpstr>Introduction</vt:lpstr>
      <vt:lpstr>Objectives</vt:lpstr>
      <vt:lpstr>Data Source</vt:lpstr>
      <vt:lpstr>Findings</vt:lpstr>
      <vt:lpstr>Overall number of rides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Ride Pattern of Membership Holders and Casual Riders.</dc:title>
  <dc:creator>Ayush adhikari</dc:creator>
  <cp:lastModifiedBy>Ayush adhikari</cp:lastModifiedBy>
  <cp:revision>25</cp:revision>
  <dcterms:created xsi:type="dcterms:W3CDTF">2022-05-10T09:06:00Z</dcterms:created>
  <dcterms:modified xsi:type="dcterms:W3CDTF">2022-05-13T07:21:26Z</dcterms:modified>
</cp:coreProperties>
</file>