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4" r:id="rId2"/>
  </p:sldMasterIdLst>
  <p:notesMasterIdLst>
    <p:notesMasterId r:id="rId10"/>
  </p:notesMasterIdLst>
  <p:sldIdLst>
    <p:sldId id="257" r:id="rId3"/>
    <p:sldId id="258" r:id="rId4"/>
    <p:sldId id="261" r:id="rId5"/>
    <p:sldId id="268" r:id="rId6"/>
    <p:sldId id="269" r:id="rId7"/>
    <p:sldId id="270" r:id="rId8"/>
    <p:sldId id="271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1a4321ff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1a4321ff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079320c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079320c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1a4321ff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1a4321ff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079320c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079320c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08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E93D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ubTitle" idx="1"/>
          </p:nvPr>
        </p:nvSpPr>
        <p:spPr>
          <a:xfrm>
            <a:off x="685800" y="27638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 sz="2400">
                <a:solidFill>
                  <a:srgbClr val="B7B7B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None/>
              <a:defRPr>
                <a:solidFill>
                  <a:srgbClr val="B7B7B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>
                <a:solidFill>
                  <a:srgbClr val="B7B7B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 sz="2400">
                <a:solidFill>
                  <a:srgbClr val="B7B7B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 sz="2400">
                <a:solidFill>
                  <a:srgbClr val="B7B7B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 sz="2400">
                <a:solidFill>
                  <a:srgbClr val="B7B7B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 sz="2400">
                <a:solidFill>
                  <a:srgbClr val="B7B7B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 sz="2400">
                <a:solidFill>
                  <a:srgbClr val="B7B7B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 sz="240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4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457200" y="866699"/>
            <a:ext cx="8229600" cy="40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-304809" y="4749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4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-304809" y="4749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4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-287088" y="4749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666666"/>
                </a:solidFill>
              </a:defRPr>
            </a:lvl1pPr>
            <a:lvl2pPr lvl="1">
              <a:buNone/>
              <a:defRPr>
                <a:solidFill>
                  <a:srgbClr val="666666"/>
                </a:solidFill>
              </a:defRPr>
            </a:lvl2pPr>
            <a:lvl3pPr lvl="2">
              <a:buNone/>
              <a:defRPr>
                <a:solidFill>
                  <a:srgbClr val="666666"/>
                </a:solidFill>
              </a:defRPr>
            </a:lvl3pPr>
            <a:lvl4pPr lvl="3">
              <a:buNone/>
              <a:defRPr>
                <a:solidFill>
                  <a:srgbClr val="666666"/>
                </a:solidFill>
              </a:defRPr>
            </a:lvl4pPr>
            <a:lvl5pPr lvl="4">
              <a:buNone/>
              <a:defRPr>
                <a:solidFill>
                  <a:srgbClr val="666666"/>
                </a:solidFill>
              </a:defRPr>
            </a:lvl5pPr>
            <a:lvl6pPr lvl="5">
              <a:buNone/>
              <a:defRPr>
                <a:solidFill>
                  <a:srgbClr val="666666"/>
                </a:solidFill>
              </a:defRPr>
            </a:lvl6pPr>
            <a:lvl7pPr lvl="6">
              <a:buNone/>
              <a:defRPr>
                <a:solidFill>
                  <a:srgbClr val="666666"/>
                </a:solidFill>
              </a:defRPr>
            </a:lvl7pPr>
            <a:lvl8pPr lvl="7">
              <a:buNone/>
              <a:defRPr>
                <a:solidFill>
                  <a:srgbClr val="666666"/>
                </a:solidFill>
              </a:defRPr>
            </a:lvl8pPr>
            <a:lvl9pPr lvl="8">
              <a:buNone/>
              <a:defRPr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-304809" y="4749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sldNum" idx="12"/>
          </p:nvPr>
        </p:nvSpPr>
        <p:spPr>
          <a:xfrm>
            <a:off x="-304809" y="4749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sz="2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1"/>
          </p:nvPr>
        </p:nvSpPr>
        <p:spPr>
          <a:xfrm>
            <a:off x="457200" y="866699"/>
            <a:ext cx="8229600" cy="40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■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-304809" y="4749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21"/>
          <p:cNvCxnSpPr/>
          <p:nvPr/>
        </p:nvCxnSpPr>
        <p:spPr>
          <a:xfrm>
            <a:off x="-2850" y="5938"/>
            <a:ext cx="9149700" cy="0"/>
          </a:xfrm>
          <a:prstGeom prst="straightConnector1">
            <a:avLst/>
          </a:prstGeom>
          <a:noFill/>
          <a:ln w="9525" cap="flat" cmpd="sng">
            <a:solidFill>
              <a:srgbClr val="FDD92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21"/>
          <p:cNvCxnSpPr/>
          <p:nvPr/>
        </p:nvCxnSpPr>
        <p:spPr>
          <a:xfrm>
            <a:off x="0" y="5135132"/>
            <a:ext cx="9149700" cy="0"/>
          </a:xfrm>
          <a:prstGeom prst="straightConnector1">
            <a:avLst/>
          </a:prstGeom>
          <a:noFill/>
          <a:ln w="38100" cap="flat" cmpd="sng">
            <a:solidFill>
              <a:srgbClr val="027C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9" name="Google Shape;79;p21"/>
          <p:cNvPicPr preferRelativeResize="0"/>
          <p:nvPr/>
        </p:nvPicPr>
        <p:blipFill rotWithShape="1">
          <a:blip r:embed="rId8">
            <a:alphaModFix amt="62000"/>
          </a:blip>
          <a:srcRect r="29592" b="-10"/>
          <a:stretch/>
        </p:blipFill>
        <p:spPr>
          <a:xfrm>
            <a:off x="8146895" y="4712518"/>
            <a:ext cx="605775" cy="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1"/>
          <p:cNvSpPr txBox="1"/>
          <p:nvPr/>
        </p:nvSpPr>
        <p:spPr>
          <a:xfrm>
            <a:off x="-4471" y="4996355"/>
            <a:ext cx="760800" cy="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v.nnd.2015.06</a:t>
            </a:r>
            <a:endParaRPr sz="6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21"/>
          <p:cNvSpPr txBox="1"/>
          <p:nvPr/>
        </p:nvSpPr>
        <p:spPr>
          <a:xfrm>
            <a:off x="8104275" y="4861350"/>
            <a:ext cx="966300" cy="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DD7E6B"/>
                </a:solidFill>
                <a:latin typeface="Montserrat"/>
                <a:ea typeface="Montserrat"/>
                <a:cs typeface="Montserrat"/>
                <a:sym typeface="Montserrat"/>
              </a:rPr>
              <a:t>CONFIDENTIAL</a:t>
            </a:r>
            <a:endParaRPr sz="700" b="1">
              <a:solidFill>
                <a:srgbClr val="DD7E6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57213" y="4717382"/>
            <a:ext cx="860400" cy="2194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hyperlink" Target="https://www.statista.com/statistics/1336887/india-organic-fresh-food-market-size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realty.economictimes.indiatimes.com/news/residential/average-apartment-sizes-in-top-seven-indian-cities-decline-17-in-five-years-report/68374229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aaqr.org/articles/aaqr-21-08-oa-020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/>
        </p:nvSpPr>
        <p:spPr>
          <a:xfrm>
            <a:off x="685800" y="1111825"/>
            <a:ext cx="8110200" cy="29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Imagine that you are in 2030 and the world is progressing at a rapid pace. </a:t>
            </a:r>
            <a:endParaRPr sz="2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a potential problem in this world and solve it using an innovative product of the future.</a:t>
            </a:r>
            <a:endParaRPr sz="2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9"/>
          <p:cNvSpPr txBox="1"/>
          <p:nvPr/>
        </p:nvSpPr>
        <p:spPr>
          <a:xfrm>
            <a:off x="75775" y="3898325"/>
            <a:ext cx="4196100" cy="10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27CD5"/>
                </a:solidFill>
                <a:highlight>
                  <a:srgbClr val="FDD922"/>
                </a:highlight>
                <a:latin typeface="Proxima Nova"/>
                <a:ea typeface="Proxima Nova"/>
                <a:cs typeface="Proxima Nova"/>
                <a:sym typeface="Proxima Nova"/>
              </a:rPr>
              <a:t>[Ayush Agarwal]</a:t>
            </a:r>
            <a:endParaRPr dirty="0">
              <a:solidFill>
                <a:srgbClr val="027CD5"/>
              </a:solidFill>
              <a:highlight>
                <a:srgbClr val="FDD92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27CD5"/>
                </a:solidFill>
                <a:highlight>
                  <a:srgbClr val="FDD922"/>
                </a:highlight>
                <a:latin typeface="Proxima Nova"/>
                <a:ea typeface="Proxima Nova"/>
                <a:cs typeface="Proxima Nova"/>
                <a:sym typeface="Proxima Nova"/>
              </a:rPr>
              <a:t>[20095021]</a:t>
            </a:r>
            <a:endParaRPr dirty="0">
              <a:solidFill>
                <a:srgbClr val="027CD5"/>
              </a:solidFill>
              <a:highlight>
                <a:srgbClr val="FDD92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27CD5"/>
                </a:solidFill>
                <a:highlight>
                  <a:srgbClr val="FDD922"/>
                </a:highlight>
                <a:latin typeface="Proxima Nova"/>
                <a:ea typeface="Proxima Nova"/>
                <a:cs typeface="Proxima Nova"/>
                <a:sym typeface="Proxima Nova"/>
              </a:rPr>
              <a:t>[ayush.agarwal.ece20@itbhu.ac.in  /  ayush.ag.05@gmail.com]</a:t>
            </a:r>
            <a:endParaRPr dirty="0">
              <a:solidFill>
                <a:srgbClr val="027CD5"/>
              </a:solidFill>
              <a:highlight>
                <a:srgbClr val="FDD92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27CD5"/>
                </a:solidFill>
                <a:highlight>
                  <a:srgbClr val="FDD922"/>
                </a:highlight>
                <a:latin typeface="Proxima Nova"/>
                <a:ea typeface="Proxima Nova"/>
                <a:cs typeface="Proxima Nova"/>
                <a:sym typeface="Proxima Nova"/>
              </a:rPr>
              <a:t>[9112647721]</a:t>
            </a:r>
            <a:endParaRPr dirty="0">
              <a:solidFill>
                <a:srgbClr val="027CD5"/>
              </a:solidFill>
              <a:highlight>
                <a:srgbClr val="FDD92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subTitle" idx="1"/>
          </p:nvPr>
        </p:nvSpPr>
        <p:spPr>
          <a:xfrm>
            <a:off x="729325" y="979714"/>
            <a:ext cx="77724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chemeClr val="lt1"/>
                </a:solidFill>
              </a:rPr>
              <a:t>What do you think will be a 2030 problem and why do you think so?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chemeClr val="lt1"/>
                </a:solidFill>
              </a:rPr>
              <a:t>Who will you solve for first and why?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chemeClr val="lt1"/>
                </a:solidFill>
              </a:rPr>
              <a:t>What part of the problem will you solve for first and how will you solve it using the tech of tomorrow?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chemeClr val="lt1"/>
                </a:solidFill>
              </a:rPr>
              <a:t>Comment on the feasibility of your solution by 2030.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chemeClr val="lt1"/>
                </a:solidFill>
              </a:rPr>
              <a:t>How will you measure the success of your product and what are the potential pitfalls in your solution?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9781130-4A6D-4A53-91D5-3FA38713A7F1}"/>
              </a:ext>
            </a:extLst>
          </p:cNvPr>
          <p:cNvSpPr/>
          <p:nvPr/>
        </p:nvSpPr>
        <p:spPr>
          <a:xfrm>
            <a:off x="4668644" y="1074812"/>
            <a:ext cx="4419202" cy="37224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03CAB2-044B-462A-B59D-EC140BCD54BC}"/>
              </a:ext>
            </a:extLst>
          </p:cNvPr>
          <p:cNvSpPr/>
          <p:nvPr/>
        </p:nvSpPr>
        <p:spPr>
          <a:xfrm>
            <a:off x="96644" y="1066771"/>
            <a:ext cx="4373007" cy="32166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Image result for steve jobs">
            <a:extLst>
              <a:ext uri="{FF2B5EF4-FFF2-40B4-BE49-F238E27FC236}">
                <a16:creationId xmlns:a16="http://schemas.microsoft.com/office/drawing/2014/main" id="{BE526199-56CA-44CE-B20D-4EFA122E7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2657"/>
            <a:ext cx="795321" cy="80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B9EB03-D973-4034-9B3F-D3257131134D}"/>
              </a:ext>
            </a:extLst>
          </p:cNvPr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Structuring the Problem </a:t>
            </a:r>
            <a:r>
              <a:rPr lang="en-US" sz="16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!!</a:t>
            </a:r>
            <a:endParaRPr lang="en-IN" sz="1600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7950B-6D47-4D3D-AFFD-1F4B8D366139}"/>
              </a:ext>
            </a:extLst>
          </p:cNvPr>
          <p:cNvSpPr txBox="1"/>
          <p:nvPr/>
        </p:nvSpPr>
        <p:spPr>
          <a:xfrm>
            <a:off x="0" y="346209"/>
            <a:ext cx="9144000" cy="261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               A problem well defined is a problem half solved !!</a:t>
            </a:r>
            <a:endParaRPr lang="en-IN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24908-46DD-4813-ADA8-E877EF7F9627}"/>
              </a:ext>
            </a:extLst>
          </p:cNvPr>
          <p:cNvSpPr txBox="1"/>
          <p:nvPr/>
        </p:nvSpPr>
        <p:spPr>
          <a:xfrm>
            <a:off x="397660" y="687427"/>
            <a:ext cx="7612565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PROBLEM</a:t>
            </a:r>
            <a:r>
              <a:rPr lang="en-US" dirty="0"/>
              <a:t> = Tacking challenges to urban indoor gardening and farming in 2030.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35FA4-8DCA-42F3-BF51-1B2C37AF3645}"/>
              </a:ext>
            </a:extLst>
          </p:cNvPr>
          <p:cNvSpPr txBox="1"/>
          <p:nvPr/>
        </p:nvSpPr>
        <p:spPr>
          <a:xfrm>
            <a:off x="539903" y="4835723"/>
            <a:ext cx="7585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Open Sans" panose="020B0606030504020204" pitchFamily="34" charset="0"/>
              </a:rPr>
              <a:t>People Don’t Know What They Want Until You Show It To Them – Steve Jobs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54FF7D-07FC-4047-9503-EC15612A240D}"/>
              </a:ext>
            </a:extLst>
          </p:cNvPr>
          <p:cNvGrpSpPr/>
          <p:nvPr/>
        </p:nvGrpSpPr>
        <p:grpSpPr>
          <a:xfrm>
            <a:off x="4724089" y="1103355"/>
            <a:ext cx="4363757" cy="3607898"/>
            <a:chOff x="46385" y="1068322"/>
            <a:chExt cx="4363757" cy="360789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0E8D360-BB5B-4D32-89FC-2B3E6F92D86D}"/>
                </a:ext>
              </a:extLst>
            </p:cNvPr>
            <p:cNvSpPr txBox="1"/>
            <p:nvPr/>
          </p:nvSpPr>
          <p:spPr>
            <a:xfrm>
              <a:off x="46385" y="1068322"/>
              <a:ext cx="4363757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u="sng" dirty="0"/>
                <a:t>Why is indoor gardening an attractive market in 2030 ?</a:t>
              </a:r>
              <a:endParaRPr lang="en-IN" sz="1200" b="1" u="sng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8A7DB7C-E20B-4292-96A0-F71488E23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117" y="3417879"/>
              <a:ext cx="1496092" cy="12583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7AA979-D0FC-4CF5-88DB-BA9A856C5AF1}"/>
                </a:ext>
              </a:extLst>
            </p:cNvPr>
            <p:cNvSpPr txBox="1"/>
            <p:nvPr/>
          </p:nvSpPr>
          <p:spPr>
            <a:xfrm>
              <a:off x="2114379" y="3674244"/>
              <a:ext cx="1885827" cy="7078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Avg </a:t>
              </a:r>
              <a:r>
                <a:rPr lang="en-US" sz="1000" b="1" dirty="0"/>
                <a:t>House Sizes</a:t>
              </a:r>
              <a:r>
                <a:rPr lang="en-US" sz="1000" dirty="0"/>
                <a:t> </a:t>
              </a:r>
              <a:r>
                <a:rPr lang="en-US" sz="1000" b="1" dirty="0"/>
                <a:t>dec</a:t>
              </a:r>
              <a:r>
                <a:rPr lang="en-US" sz="1000" dirty="0"/>
                <a:t>reasing in Indian Cities =&gt; </a:t>
              </a:r>
            </a:p>
            <a:p>
              <a:r>
                <a:rPr lang="en-US" sz="1000" dirty="0"/>
                <a:t>Leading to </a:t>
              </a:r>
              <a:r>
                <a:rPr lang="en-US" sz="1000" b="1" dirty="0"/>
                <a:t>lesser space</a:t>
              </a:r>
              <a:r>
                <a:rPr lang="en-US" sz="1000" dirty="0"/>
                <a:t> for indoor gardening and farming </a:t>
              </a:r>
              <a:endParaRPr lang="en-IN" sz="10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7CF6B80-1AB8-41EB-B638-444B65CC8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2935" y="2378399"/>
              <a:ext cx="1637271" cy="105953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01245F-B0A3-48EF-8A34-F7AA6C6C7AD8}"/>
                </a:ext>
              </a:extLst>
            </p:cNvPr>
            <p:cNvSpPr txBox="1"/>
            <p:nvPr/>
          </p:nvSpPr>
          <p:spPr>
            <a:xfrm>
              <a:off x="46385" y="2532875"/>
              <a:ext cx="2220949" cy="9233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/>
                <a:t>Increased public interest in </a:t>
              </a:r>
              <a:r>
                <a:rPr lang="en-US" sz="900" b="1" dirty="0"/>
                <a:t>organic produce</a:t>
              </a:r>
              <a:r>
                <a:rPr lang="en-US" sz="900" dirty="0"/>
                <a:t> along with increased awareness of ill effects of </a:t>
              </a:r>
              <a:r>
                <a:rPr lang="en-US" sz="900" b="1" dirty="0"/>
                <a:t>pesticides</a:t>
              </a:r>
              <a:r>
                <a:rPr lang="en-US" sz="900" dirty="0"/>
                <a:t> =&gt; </a:t>
              </a:r>
            </a:p>
            <a:p>
              <a:r>
                <a:rPr lang="en-US" sz="900" dirty="0"/>
                <a:t>indicating future increase in this market sector</a:t>
              </a:r>
              <a:endParaRPr lang="en-IN" sz="900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94FCE5F-148B-4BAF-8B4D-A78D9F141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0053"/>
            <a:stretch/>
          </p:blipFill>
          <p:spPr>
            <a:xfrm>
              <a:off x="273961" y="1374868"/>
              <a:ext cx="1482728" cy="10035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6E3BFE-250C-43CF-AB1E-B00D74F83447}"/>
                </a:ext>
              </a:extLst>
            </p:cNvPr>
            <p:cNvSpPr txBox="1"/>
            <p:nvPr/>
          </p:nvSpPr>
          <p:spPr>
            <a:xfrm>
              <a:off x="2114379" y="1463477"/>
              <a:ext cx="1583869" cy="7078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Continuous decrease in </a:t>
              </a:r>
              <a:r>
                <a:rPr lang="en-US" sz="1000" b="1" dirty="0"/>
                <a:t>Air Quality </a:t>
              </a:r>
              <a:r>
                <a:rPr lang="en-US" sz="1000" dirty="0"/>
                <a:t>=&gt; </a:t>
              </a:r>
            </a:p>
            <a:p>
              <a:r>
                <a:rPr lang="en-US" sz="1000" dirty="0"/>
                <a:t>More people looking for </a:t>
              </a:r>
              <a:r>
                <a:rPr lang="en-US" sz="1000" b="1" dirty="0"/>
                <a:t>Air purifying </a:t>
              </a:r>
              <a:r>
                <a:rPr lang="en-US" sz="1000" dirty="0"/>
                <a:t>systems</a:t>
              </a:r>
              <a:endParaRPr lang="en-IN" sz="1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7BD7DEE-5D40-42F5-B447-AEF278E86C11}"/>
              </a:ext>
            </a:extLst>
          </p:cNvPr>
          <p:cNvSpPr txBox="1"/>
          <p:nvPr/>
        </p:nvSpPr>
        <p:spPr>
          <a:xfrm>
            <a:off x="449700" y="1130885"/>
            <a:ext cx="1929084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u="sng" dirty="0"/>
              <a:t>Upcoming Challenges -</a:t>
            </a:r>
            <a:endParaRPr lang="en-IN" sz="1200" b="1" u="sng" dirty="0"/>
          </a:p>
        </p:txBody>
      </p:sp>
      <p:pic>
        <p:nvPicPr>
          <p:cNvPr id="7" name="Picture 2" descr="Image result for lots of plant pots in a balcony">
            <a:extLst>
              <a:ext uri="{FF2B5EF4-FFF2-40B4-BE49-F238E27FC236}">
                <a16:creationId xmlns:a16="http://schemas.microsoft.com/office/drawing/2014/main" id="{4A14F445-8CB1-4D82-B000-A511F79C1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62" y="1470359"/>
            <a:ext cx="1965247" cy="115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25A056-97CF-4DDD-94B1-2FD9F5FF5F77}"/>
              </a:ext>
            </a:extLst>
          </p:cNvPr>
          <p:cNvSpPr txBox="1"/>
          <p:nvPr/>
        </p:nvSpPr>
        <p:spPr>
          <a:xfrm>
            <a:off x="2507365" y="1394667"/>
            <a:ext cx="1482728" cy="2539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b="1" dirty="0"/>
              <a:t>Low Area Design -</a:t>
            </a:r>
            <a:endParaRPr lang="en-IN" sz="105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1C121-8B1D-4285-BAB1-751DB0DED909}"/>
              </a:ext>
            </a:extLst>
          </p:cNvPr>
          <p:cNvSpPr txBox="1"/>
          <p:nvPr/>
        </p:nvSpPr>
        <p:spPr>
          <a:xfrm>
            <a:off x="2365115" y="1683612"/>
            <a:ext cx="1887218" cy="938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“Futuristic Gardens for futuristic homes” – Designing gardening/farming solutions taking lesser area</a:t>
            </a:r>
            <a:endParaRPr lang="en-IN" sz="1100" dirty="0"/>
          </a:p>
        </p:txBody>
      </p:sp>
      <p:pic>
        <p:nvPicPr>
          <p:cNvPr id="1028" name="Picture 4" descr="Image result for smart irrigation system garden arduino ">
            <a:extLst>
              <a:ext uri="{FF2B5EF4-FFF2-40B4-BE49-F238E27FC236}">
                <a16:creationId xmlns:a16="http://schemas.microsoft.com/office/drawing/2014/main" id="{F7AAF9DF-AF70-40D9-B4F4-DB1A94B50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783" y="2907304"/>
            <a:ext cx="1965248" cy="122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65250C-BF38-47C4-8C82-58FBD37B61EC}"/>
              </a:ext>
            </a:extLst>
          </p:cNvPr>
          <p:cNvSpPr txBox="1"/>
          <p:nvPr/>
        </p:nvSpPr>
        <p:spPr>
          <a:xfrm>
            <a:off x="255788" y="2838946"/>
            <a:ext cx="1909823" cy="2539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b="1" dirty="0"/>
              <a:t>Difficult in Maintenance -</a:t>
            </a:r>
            <a:endParaRPr lang="en-IN" sz="105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F3EA74-837D-4454-94AC-319F054A84B9}"/>
              </a:ext>
            </a:extLst>
          </p:cNvPr>
          <p:cNvSpPr txBox="1"/>
          <p:nvPr/>
        </p:nvSpPr>
        <p:spPr>
          <a:xfrm>
            <a:off x="250949" y="3138010"/>
            <a:ext cx="1887218" cy="938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With faster lifestyles of upcoming generations, maintaining a decent sized farm would be considered tedious by many</a:t>
            </a:r>
            <a:endParaRPr lang="en-IN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C4E610-2413-44C8-8E1B-5B37AB32AD6C}"/>
              </a:ext>
            </a:extLst>
          </p:cNvPr>
          <p:cNvSpPr txBox="1"/>
          <p:nvPr/>
        </p:nvSpPr>
        <p:spPr>
          <a:xfrm>
            <a:off x="7327230" y="4523032"/>
            <a:ext cx="1885827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References – </a:t>
            </a:r>
            <a:r>
              <a:rPr lang="en-US" sz="1100" dirty="0">
                <a:solidFill>
                  <a:schemeClr val="tx1"/>
                </a:solidFill>
                <a:hlinkClick r:id="rId9"/>
              </a:rPr>
              <a:t>[1]</a:t>
            </a:r>
            <a:r>
              <a:rPr lang="en-US" sz="1100" dirty="0">
                <a:solidFill>
                  <a:schemeClr val="tx1"/>
                </a:solidFill>
              </a:rPr>
              <a:t>  </a:t>
            </a:r>
            <a:r>
              <a:rPr lang="en-US" sz="1100" dirty="0">
                <a:solidFill>
                  <a:schemeClr val="tx1"/>
                </a:solidFill>
                <a:hlinkClick r:id="rId10"/>
              </a:rPr>
              <a:t> [2]   </a:t>
            </a:r>
            <a:r>
              <a:rPr lang="en-US" sz="1100" dirty="0">
                <a:solidFill>
                  <a:schemeClr val="tx1"/>
                </a:solidFill>
                <a:hlinkClick r:id="rId11"/>
              </a:rPr>
              <a:t>[3]</a:t>
            </a:r>
            <a:endParaRPr lang="en-IN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D4D149D-72C1-4451-90D0-B826EEC1A0D5}"/>
              </a:ext>
            </a:extLst>
          </p:cNvPr>
          <p:cNvSpPr/>
          <p:nvPr/>
        </p:nvSpPr>
        <p:spPr>
          <a:xfrm>
            <a:off x="245060" y="482930"/>
            <a:ext cx="7189086" cy="301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A6E5A-EACC-4753-B1ED-A0B539F3BBF8}"/>
              </a:ext>
            </a:extLst>
          </p:cNvPr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Part 1 of Problem -</a:t>
            </a:r>
            <a:endParaRPr lang="en-IN" sz="1600" b="1" dirty="0">
              <a:solidFill>
                <a:schemeClr val="tx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0D484-EEA9-4CDC-9825-2DC9AD819ACD}"/>
              </a:ext>
            </a:extLst>
          </p:cNvPr>
          <p:cNvSpPr txBox="1"/>
          <p:nvPr/>
        </p:nvSpPr>
        <p:spPr>
          <a:xfrm>
            <a:off x="245060" y="482930"/>
            <a:ext cx="231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Problem – Low available area</a:t>
            </a:r>
            <a:endParaRPr lang="en-IN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6D80D-305E-415C-806B-5E2AF86C8086}"/>
              </a:ext>
            </a:extLst>
          </p:cNvPr>
          <p:cNvSpPr txBox="1"/>
          <p:nvPr/>
        </p:nvSpPr>
        <p:spPr>
          <a:xfrm>
            <a:off x="4453019" y="486792"/>
            <a:ext cx="2858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Solution – Vertical Farming system</a:t>
            </a:r>
            <a:endParaRPr lang="en-IN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4FFDDE-667D-4164-ADF2-5A6A410BF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2" y="1558954"/>
            <a:ext cx="1816247" cy="294267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D51F59D-3633-4476-8AE3-9AE97EBC7BA2}"/>
              </a:ext>
            </a:extLst>
          </p:cNvPr>
          <p:cNvSpPr/>
          <p:nvPr/>
        </p:nvSpPr>
        <p:spPr>
          <a:xfrm>
            <a:off x="2951356" y="505641"/>
            <a:ext cx="1360449" cy="231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85333-EA31-423B-BA79-C9786FAC439F}"/>
              </a:ext>
            </a:extLst>
          </p:cNvPr>
          <p:cNvSpPr txBox="1"/>
          <p:nvPr/>
        </p:nvSpPr>
        <p:spPr>
          <a:xfrm>
            <a:off x="74546" y="961596"/>
            <a:ext cx="193267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Technical Aspects :</a:t>
            </a:r>
            <a:endParaRPr lang="en-IN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38D97-30E0-4F24-8156-89DAAC1A375B}"/>
              </a:ext>
            </a:extLst>
          </p:cNvPr>
          <p:cNvSpPr txBox="1"/>
          <p:nvPr/>
        </p:nvSpPr>
        <p:spPr>
          <a:xfrm>
            <a:off x="1975356" y="2723437"/>
            <a:ext cx="20588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Hydroponic based solutions</a:t>
            </a:r>
            <a:endParaRPr lang="en-IN" sz="105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C20F0-9F33-450C-B950-258586B39B4D}"/>
              </a:ext>
            </a:extLst>
          </p:cNvPr>
          <p:cNvSpPr txBox="1"/>
          <p:nvPr/>
        </p:nvSpPr>
        <p:spPr>
          <a:xfrm>
            <a:off x="-45041" y="4586270"/>
            <a:ext cx="2186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Green Walls – a structural design </a:t>
            </a:r>
            <a:endParaRPr lang="en-IN" sz="1000" b="1" dirty="0"/>
          </a:p>
        </p:txBody>
      </p:sp>
      <p:pic>
        <p:nvPicPr>
          <p:cNvPr id="1030" name="Picture 6" descr="Image result for hydroponics strawberries">
            <a:extLst>
              <a:ext uri="{FF2B5EF4-FFF2-40B4-BE49-F238E27FC236}">
                <a16:creationId xmlns:a16="http://schemas.microsoft.com/office/drawing/2014/main" id="{68DEEBF8-6F06-4AB2-AAE4-B09B33D4A6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7"/>
          <a:stretch/>
        </p:blipFill>
        <p:spPr bwMode="auto">
          <a:xfrm>
            <a:off x="2007220" y="1334454"/>
            <a:ext cx="1939925" cy="138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olkewall">
            <a:extLst>
              <a:ext uri="{FF2B5EF4-FFF2-40B4-BE49-F238E27FC236}">
                <a16:creationId xmlns:a16="http://schemas.microsoft.com/office/drawing/2014/main" id="{1DB86662-59A9-46EC-AA5F-4FBEE932C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43"/>
          <a:stretch/>
        </p:blipFill>
        <p:spPr bwMode="auto">
          <a:xfrm>
            <a:off x="8324185" y="621428"/>
            <a:ext cx="463603" cy="177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9EDB67-CFB1-454B-931F-6B252598738B}"/>
              </a:ext>
            </a:extLst>
          </p:cNvPr>
          <p:cNvSpPr txBox="1"/>
          <p:nvPr/>
        </p:nvSpPr>
        <p:spPr>
          <a:xfrm>
            <a:off x="8244156" y="2448639"/>
            <a:ext cx="774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Side View</a:t>
            </a:r>
            <a:endParaRPr lang="en-IN" sz="1000" b="1" dirty="0"/>
          </a:p>
        </p:txBody>
      </p:sp>
      <p:pic>
        <p:nvPicPr>
          <p:cNvPr id="1034" name="Picture 10" descr="Image result for Vertical Garden walls readymade structure">
            <a:extLst>
              <a:ext uri="{FF2B5EF4-FFF2-40B4-BE49-F238E27FC236}">
                <a16:creationId xmlns:a16="http://schemas.microsoft.com/office/drawing/2014/main" id="{3BB4BFCD-B415-4EBA-A40B-658C6360D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1" t="9693" b="5546"/>
          <a:stretch/>
        </p:blipFill>
        <p:spPr bwMode="auto">
          <a:xfrm>
            <a:off x="2043232" y="3019672"/>
            <a:ext cx="1816247" cy="159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80A6E-B140-4D22-AF2C-8430663D92EF}"/>
              </a:ext>
            </a:extLst>
          </p:cNvPr>
          <p:cNvSpPr txBox="1"/>
          <p:nvPr/>
        </p:nvSpPr>
        <p:spPr>
          <a:xfrm>
            <a:off x="2096680" y="4624742"/>
            <a:ext cx="18162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Rough view of the final design</a:t>
            </a:r>
            <a:endParaRPr lang="en-IN" sz="105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EF977-4E20-4C34-8A39-1BCEA7E2FF33}"/>
              </a:ext>
            </a:extLst>
          </p:cNvPr>
          <p:cNvSpPr txBox="1"/>
          <p:nvPr/>
        </p:nvSpPr>
        <p:spPr>
          <a:xfrm>
            <a:off x="4099963" y="838874"/>
            <a:ext cx="3701932" cy="20005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Feasibility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Additive Manufacturing </a:t>
            </a:r>
            <a:r>
              <a:rPr lang="en-US" sz="1200" dirty="0"/>
              <a:t>will get cheaper with time, 3D printed construction is already invented as of 2023.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With </a:t>
            </a:r>
            <a:r>
              <a:rPr lang="en-US" sz="1200" b="1" dirty="0"/>
              <a:t>cheaper 3D printing</a:t>
            </a:r>
            <a:r>
              <a:rPr lang="en-US" sz="1200" dirty="0"/>
              <a:t>, we could just print a “</a:t>
            </a:r>
            <a:r>
              <a:rPr lang="en-US" sz="1200" b="1" u="sng" dirty="0">
                <a:highlight>
                  <a:srgbClr val="FFFF00"/>
                </a:highlight>
              </a:rPr>
              <a:t>green tile</a:t>
            </a:r>
            <a:r>
              <a:rPr lang="en-US" sz="1200" dirty="0"/>
              <a:t>” and nail it to the wall.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These are the flower pots of the future.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 also becomes easier to design holes for water and wires which will help in the automation part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7BD6B5-FEE3-45E1-8AFE-648EDF8DC31E}"/>
              </a:ext>
            </a:extLst>
          </p:cNvPr>
          <p:cNvSpPr txBox="1"/>
          <p:nvPr/>
        </p:nvSpPr>
        <p:spPr>
          <a:xfrm>
            <a:off x="4085407" y="2894113"/>
            <a:ext cx="4702381" cy="19082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What’s in it for customers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u="sng" dirty="0"/>
              <a:t>Area efficient – </a:t>
            </a:r>
            <a:r>
              <a:rPr lang="en-US" sz="1100" dirty="0"/>
              <a:t>vertical gardens have more number of plants for same amount of area at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u="sng" dirty="0"/>
              <a:t>Convenience –</a:t>
            </a:r>
            <a:r>
              <a:rPr lang="en-US" sz="1100" dirty="0"/>
              <a:t> Having a garden is as easy as buying a photo frame and nailing it to the 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u="sng" dirty="0"/>
              <a:t>Aesthetics –</a:t>
            </a:r>
            <a:r>
              <a:rPr lang="en-US" sz="1100" dirty="0"/>
              <a:t> Because who doesn't love a calm soothing green wall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u="sng" dirty="0"/>
              <a:t>Variety of Fresh produce </a:t>
            </a:r>
            <a:r>
              <a:rPr lang="en-US" sz="1100" dirty="0"/>
              <a:t>– customers can choose to grow herbs, strawberries, bananas, lettuce </a:t>
            </a:r>
            <a:r>
              <a:rPr lang="en-US" sz="1100" dirty="0" err="1"/>
              <a:t>etc</a:t>
            </a:r>
            <a:r>
              <a:rPr lang="en-US" sz="1100" dirty="0"/>
              <a:t> that too organically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825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0933DD-2525-48F3-B28E-5260B96D8D1F}"/>
              </a:ext>
            </a:extLst>
          </p:cNvPr>
          <p:cNvSpPr/>
          <p:nvPr/>
        </p:nvSpPr>
        <p:spPr>
          <a:xfrm>
            <a:off x="1" y="936457"/>
            <a:ext cx="5911688" cy="23637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2D008A-4B47-4EED-8986-B23DB5EFC68D}"/>
              </a:ext>
            </a:extLst>
          </p:cNvPr>
          <p:cNvSpPr/>
          <p:nvPr/>
        </p:nvSpPr>
        <p:spPr>
          <a:xfrm>
            <a:off x="245060" y="482930"/>
            <a:ext cx="8449342" cy="3580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79E58-98D1-4BC4-9C62-E2D4A6ECB75C}"/>
              </a:ext>
            </a:extLst>
          </p:cNvPr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Part 2 of Problem -</a:t>
            </a:r>
            <a:endParaRPr lang="en-IN" sz="1600" b="1" dirty="0">
              <a:solidFill>
                <a:schemeClr val="tx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D1536-F881-4B35-A5CA-957E109D375F}"/>
              </a:ext>
            </a:extLst>
          </p:cNvPr>
          <p:cNvSpPr txBox="1"/>
          <p:nvPr/>
        </p:nvSpPr>
        <p:spPr>
          <a:xfrm>
            <a:off x="449598" y="518496"/>
            <a:ext cx="2858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Problem – Difficulty in Maintenance</a:t>
            </a:r>
            <a:endParaRPr lang="en-IN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10EBC-1D12-4935-A6E7-1EB6F8C2DF40}"/>
              </a:ext>
            </a:extLst>
          </p:cNvPr>
          <p:cNvSpPr txBox="1"/>
          <p:nvPr/>
        </p:nvSpPr>
        <p:spPr>
          <a:xfrm>
            <a:off x="4412299" y="518495"/>
            <a:ext cx="428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Solution – Pre-installed IoT and AI based automation </a:t>
            </a:r>
            <a:endParaRPr lang="en-IN" sz="1200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EF7BCAF-3528-4984-999D-1DCCD26E7957}"/>
              </a:ext>
            </a:extLst>
          </p:cNvPr>
          <p:cNvSpPr/>
          <p:nvPr/>
        </p:nvSpPr>
        <p:spPr>
          <a:xfrm>
            <a:off x="3403013" y="558829"/>
            <a:ext cx="914434" cy="19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2C15E-D640-44EE-B65F-6EBBF1FF446D}"/>
              </a:ext>
            </a:extLst>
          </p:cNvPr>
          <p:cNvSpPr txBox="1"/>
          <p:nvPr/>
        </p:nvSpPr>
        <p:spPr>
          <a:xfrm>
            <a:off x="5959677" y="1112905"/>
            <a:ext cx="3096025" cy="22159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What’s New 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Mechatronic Automation of farming has been long since existed,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However all the </a:t>
            </a:r>
            <a:r>
              <a:rPr lang="en-US" sz="1100" b="1" u="sng" dirty="0"/>
              <a:t>presently available market products require </a:t>
            </a:r>
            <a:r>
              <a:rPr lang="en-US" sz="1100" b="1" u="sng" dirty="0">
                <a:highlight>
                  <a:srgbClr val="FFFF00"/>
                </a:highlight>
              </a:rPr>
              <a:t>tedious installation process</a:t>
            </a:r>
            <a:r>
              <a:rPr lang="en-US" sz="1100" b="1" u="sng" dirty="0"/>
              <a:t> by users </a:t>
            </a:r>
            <a:r>
              <a:rPr lang="en-US" sz="1100" dirty="0"/>
              <a:t>thus proving to be a customer acquisition barrier (CAB)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Our wall based structure would have </a:t>
            </a:r>
            <a:r>
              <a:rPr lang="en-US" sz="1100" b="1" u="sng" dirty="0">
                <a:highlight>
                  <a:srgbClr val="FFFF00"/>
                </a:highlight>
              </a:rPr>
              <a:t>pre-installed</a:t>
            </a:r>
            <a:r>
              <a:rPr lang="en-US" sz="1100" dirty="0"/>
              <a:t> Drip irrigation and artificial lighting systems, thus providing convenience to users. </a:t>
            </a:r>
          </a:p>
        </p:txBody>
      </p:sp>
      <p:pic>
        <p:nvPicPr>
          <p:cNvPr id="2050" name="Picture 2" descr="Image result for idea bulb">
            <a:extLst>
              <a:ext uri="{FF2B5EF4-FFF2-40B4-BE49-F238E27FC236}">
                <a16:creationId xmlns:a16="http://schemas.microsoft.com/office/drawing/2014/main" id="{2253FEAB-7E24-42E8-A3F3-2D7804DD4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9" t="4464" r="11506" b="9841"/>
          <a:stretch/>
        </p:blipFill>
        <p:spPr bwMode="auto">
          <a:xfrm>
            <a:off x="1544397" y="1968516"/>
            <a:ext cx="763598" cy="89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206DDB-AAD7-474A-AA5E-9390CA364702}"/>
              </a:ext>
            </a:extLst>
          </p:cNvPr>
          <p:cNvSpPr txBox="1"/>
          <p:nvPr/>
        </p:nvSpPr>
        <p:spPr>
          <a:xfrm>
            <a:off x="524637" y="4828289"/>
            <a:ext cx="7273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“The solution is ready, the problem isn’t.” - Jensen Huang </a:t>
            </a:r>
          </a:p>
        </p:txBody>
      </p:sp>
      <p:pic>
        <p:nvPicPr>
          <p:cNvPr id="2052" name="Picture 4" descr="Image result for jensen huang white background">
            <a:extLst>
              <a:ext uri="{FF2B5EF4-FFF2-40B4-BE49-F238E27FC236}">
                <a16:creationId xmlns:a16="http://schemas.microsoft.com/office/drawing/2014/main" id="{AF5A2A72-C98B-4679-8C64-748AF8201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3136"/>
            <a:ext cx="1330712" cy="83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188C5C-4A29-461A-A92D-7CAD96132ED0}"/>
              </a:ext>
            </a:extLst>
          </p:cNvPr>
          <p:cNvSpPr txBox="1"/>
          <p:nvPr/>
        </p:nvSpPr>
        <p:spPr>
          <a:xfrm>
            <a:off x="67997" y="3348856"/>
            <a:ext cx="4431008" cy="9079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What’s in it for customers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“</a:t>
            </a:r>
            <a:r>
              <a:rPr lang="en-US" i="1" dirty="0"/>
              <a:t>The garden takes care of itself</a:t>
            </a:r>
            <a:r>
              <a:rPr lang="en-US" sz="1200" i="1" dirty="0"/>
              <a:t>”</a:t>
            </a:r>
            <a:r>
              <a:rPr lang="en-US" sz="1100" dirty="0"/>
              <a:t> – our future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567BB-9231-4E81-914F-578C1FFD0BA2}"/>
              </a:ext>
            </a:extLst>
          </p:cNvPr>
          <p:cNvSpPr txBox="1"/>
          <p:nvPr/>
        </p:nvSpPr>
        <p:spPr>
          <a:xfrm>
            <a:off x="4534185" y="3349723"/>
            <a:ext cx="4521517" cy="13696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err="1"/>
              <a:t>Feasiblity</a:t>
            </a:r>
            <a:r>
              <a:rPr lang="en-US" b="1" u="sng" dirty="0"/>
              <a:t>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With rise of technologies such as Mechatronics, IoT and AI, </a:t>
            </a:r>
            <a:r>
              <a:rPr lang="en-US" sz="1100" b="1" dirty="0"/>
              <a:t>automation electronics</a:t>
            </a:r>
            <a:r>
              <a:rPr lang="en-US" sz="1100" dirty="0"/>
              <a:t> tools are likely to get more </a:t>
            </a:r>
            <a:r>
              <a:rPr lang="en-US" sz="1100" b="1" dirty="0"/>
              <a:t>affordable</a:t>
            </a:r>
            <a:r>
              <a:rPr lang="en-US" sz="1100" dirty="0"/>
              <a:t> by 2030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With more and more </a:t>
            </a:r>
            <a:r>
              <a:rPr lang="en-US" sz="1100" b="1" dirty="0"/>
              <a:t>data</a:t>
            </a:r>
            <a:r>
              <a:rPr lang="en-US" sz="1100" dirty="0"/>
              <a:t> available with time, </a:t>
            </a:r>
            <a:r>
              <a:rPr lang="en-US" sz="1100" b="1" dirty="0"/>
              <a:t>ML based plant health monitoring</a:t>
            </a:r>
            <a:r>
              <a:rPr lang="en-US" sz="1100" dirty="0"/>
              <a:t> is a significant possibility.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871C6D-D964-4DD2-AD13-663B61EE2AC1}"/>
              </a:ext>
            </a:extLst>
          </p:cNvPr>
          <p:cNvGrpSpPr/>
          <p:nvPr/>
        </p:nvGrpSpPr>
        <p:grpSpPr>
          <a:xfrm>
            <a:off x="-66290" y="936457"/>
            <a:ext cx="5901948" cy="2283479"/>
            <a:chOff x="3217356" y="867339"/>
            <a:chExt cx="5901948" cy="228347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B6B843-3537-418F-A683-011E97D6940D}"/>
                </a:ext>
              </a:extLst>
            </p:cNvPr>
            <p:cNvSpPr txBox="1"/>
            <p:nvPr/>
          </p:nvSpPr>
          <p:spPr>
            <a:xfrm>
              <a:off x="5714706" y="867339"/>
              <a:ext cx="1966549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u="sng" dirty="0"/>
                <a:t>Technical Aspects 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282E1B-DB1F-4853-B027-07B1F83900B8}"/>
                </a:ext>
              </a:extLst>
            </p:cNvPr>
            <p:cNvSpPr txBox="1"/>
            <p:nvPr/>
          </p:nvSpPr>
          <p:spPr>
            <a:xfrm>
              <a:off x="3217356" y="2232301"/>
              <a:ext cx="1694986" cy="41549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Moisture detection based drip irrigation system</a:t>
              </a:r>
              <a:endParaRPr lang="en-IN" sz="1050" dirty="0"/>
            </a:p>
          </p:txBody>
        </p:sp>
        <p:pic>
          <p:nvPicPr>
            <p:cNvPr id="2056" name="Picture 8" descr="Image result for plant lights for vertical garden">
              <a:extLst>
                <a:ext uri="{FF2B5EF4-FFF2-40B4-BE49-F238E27FC236}">
                  <a16:creationId xmlns:a16="http://schemas.microsoft.com/office/drawing/2014/main" id="{51402F8A-4ED2-4A48-8691-9FD3832DF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648" y="1661917"/>
              <a:ext cx="1374999" cy="1479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EE438-09B6-4AF8-A8B3-1D100A772BF9}"/>
                </a:ext>
              </a:extLst>
            </p:cNvPr>
            <p:cNvSpPr txBox="1"/>
            <p:nvPr/>
          </p:nvSpPr>
          <p:spPr>
            <a:xfrm>
              <a:off x="4803714" y="1214375"/>
              <a:ext cx="1536197" cy="41549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Smart Lighting </a:t>
              </a:r>
            </a:p>
            <a:p>
              <a:pPr algn="ctr"/>
              <a:r>
                <a:rPr lang="en-US" sz="1050" dirty="0"/>
                <a:t>to ensure growth </a:t>
              </a:r>
              <a:endParaRPr lang="en-IN" sz="105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38FCD5-EF1D-4857-936A-D57CCDF75D3A}"/>
                </a:ext>
              </a:extLst>
            </p:cNvPr>
            <p:cNvSpPr txBox="1"/>
            <p:nvPr/>
          </p:nvSpPr>
          <p:spPr>
            <a:xfrm>
              <a:off x="6197832" y="2500129"/>
              <a:ext cx="1682206" cy="41549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Plant health monitoring IoT systems</a:t>
              </a:r>
              <a:endParaRPr lang="en-IN" sz="1050" dirty="0"/>
            </a:p>
          </p:txBody>
        </p:sp>
        <p:pic>
          <p:nvPicPr>
            <p:cNvPr id="2060" name="Picture 12" descr="Image result for pebbles for potted plants ">
              <a:extLst>
                <a:ext uri="{FF2B5EF4-FFF2-40B4-BE49-F238E27FC236}">
                  <a16:creationId xmlns:a16="http://schemas.microsoft.com/office/drawing/2014/main" id="{F718AF5C-E931-4C79-A1E8-EA2612E5D6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8488" y="1939540"/>
              <a:ext cx="1220816" cy="1211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A7E8E5-AA1E-4FA5-BD0E-04D261E75F03}"/>
                </a:ext>
              </a:extLst>
            </p:cNvPr>
            <p:cNvSpPr txBox="1"/>
            <p:nvPr/>
          </p:nvSpPr>
          <p:spPr>
            <a:xfrm>
              <a:off x="7850649" y="1497039"/>
              <a:ext cx="1268655" cy="41549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Pebbles to avoid mosquitoes</a:t>
              </a:r>
              <a:endParaRPr lang="en-IN" sz="1050" dirty="0"/>
            </a:p>
          </p:txBody>
        </p:sp>
        <p:pic>
          <p:nvPicPr>
            <p:cNvPr id="2054" name="Picture 6" descr="Automatic Drip Irrigation System | Full Electronics Project">
              <a:extLst>
                <a:ext uri="{FF2B5EF4-FFF2-40B4-BE49-F238E27FC236}">
                  <a16:creationId xmlns:a16="http://schemas.microsoft.com/office/drawing/2014/main" id="{F36132BC-9DBD-46A5-9A60-5FB5E54898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665" y="1126774"/>
              <a:ext cx="1536198" cy="107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Image result for plant health monitoring ml system ">
              <a:extLst>
                <a:ext uri="{FF2B5EF4-FFF2-40B4-BE49-F238E27FC236}">
                  <a16:creationId xmlns:a16="http://schemas.microsoft.com/office/drawing/2014/main" id="{53AB5967-485E-4C2A-BCD8-E3178B887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3098" y="1228772"/>
              <a:ext cx="1625390" cy="1211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idea bulb">
            <a:extLst>
              <a:ext uri="{FF2B5EF4-FFF2-40B4-BE49-F238E27FC236}">
                <a16:creationId xmlns:a16="http://schemas.microsoft.com/office/drawing/2014/main" id="{084752F7-07B8-4A6D-A70B-653C4BF72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7" t="4560" r="9409" b="12537"/>
          <a:stretch/>
        </p:blipFill>
        <p:spPr bwMode="auto">
          <a:xfrm>
            <a:off x="7477239" y="847258"/>
            <a:ext cx="642362" cy="71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56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699F789-9B7E-4588-A863-FB8C034C6454}"/>
              </a:ext>
            </a:extLst>
          </p:cNvPr>
          <p:cNvSpPr/>
          <p:nvPr/>
        </p:nvSpPr>
        <p:spPr>
          <a:xfrm>
            <a:off x="81777" y="2344866"/>
            <a:ext cx="4088780" cy="18467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355727-BEDB-4C33-9905-2F505C99CE5E}"/>
              </a:ext>
            </a:extLst>
          </p:cNvPr>
          <p:cNvSpPr/>
          <p:nvPr/>
        </p:nvSpPr>
        <p:spPr>
          <a:xfrm>
            <a:off x="4243215" y="461394"/>
            <a:ext cx="4722365" cy="16201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09DC33-18C4-49B7-B88D-668B0825E785}"/>
              </a:ext>
            </a:extLst>
          </p:cNvPr>
          <p:cNvSpPr/>
          <p:nvPr/>
        </p:nvSpPr>
        <p:spPr>
          <a:xfrm>
            <a:off x="81775" y="498087"/>
            <a:ext cx="4088779" cy="17257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D849B-2E7B-487A-9BA2-4A2548ECFE2D}"/>
              </a:ext>
            </a:extLst>
          </p:cNvPr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Measuring out Success, The Metrics and the pitfalls -</a:t>
            </a:r>
            <a:endParaRPr lang="en-IN" sz="1600" b="1" dirty="0">
              <a:solidFill>
                <a:schemeClr val="tx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4CEFD1-3711-4241-8A22-D89AFEE47B72}"/>
              </a:ext>
            </a:extLst>
          </p:cNvPr>
          <p:cNvGrpSpPr/>
          <p:nvPr/>
        </p:nvGrpSpPr>
        <p:grpSpPr>
          <a:xfrm>
            <a:off x="139972" y="551227"/>
            <a:ext cx="3703481" cy="1357274"/>
            <a:chOff x="65631" y="535258"/>
            <a:chExt cx="3703481" cy="1357274"/>
          </a:xfrm>
        </p:grpSpPr>
        <p:pic>
          <p:nvPicPr>
            <p:cNvPr id="2050" name="Picture 2" descr="Image result for yello color shooting star clip art ">
              <a:extLst>
                <a:ext uri="{FF2B5EF4-FFF2-40B4-BE49-F238E27FC236}">
                  <a16:creationId xmlns:a16="http://schemas.microsoft.com/office/drawing/2014/main" id="{6665BDF2-F0B8-4E7C-B02C-84641AA9A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96" b="30683"/>
            <a:stretch/>
          </p:blipFill>
          <p:spPr bwMode="auto">
            <a:xfrm>
              <a:off x="65631" y="535258"/>
              <a:ext cx="1540146" cy="64255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0D28B5-EBB3-42C9-A1F5-10CD10E9E502}"/>
                </a:ext>
              </a:extLst>
            </p:cNvPr>
            <p:cNvSpPr txBox="1"/>
            <p:nvPr/>
          </p:nvSpPr>
          <p:spPr>
            <a:xfrm>
              <a:off x="1531435" y="691376"/>
              <a:ext cx="1984917" cy="3077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u="sng" dirty="0"/>
                <a:t>North Star Metric</a:t>
              </a:r>
              <a:endParaRPr lang="en-IN" b="1" u="sn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EA9E03-F780-4A08-9B88-3850318A014E}"/>
                </a:ext>
              </a:extLst>
            </p:cNvPr>
            <p:cNvSpPr txBox="1"/>
            <p:nvPr/>
          </p:nvSpPr>
          <p:spPr>
            <a:xfrm>
              <a:off x="275063" y="1246201"/>
              <a:ext cx="3494049" cy="6463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Gross Profit Margin </a:t>
              </a:r>
            </a:p>
            <a:p>
              <a:endParaRPr lang="en-US" sz="1200" dirty="0"/>
            </a:p>
            <a:p>
              <a:r>
                <a:rPr lang="en-US" sz="1200" dirty="0"/>
                <a:t>         = Revenue – COGS (Cost of goods sold)                 </a:t>
              </a:r>
              <a:endParaRPr lang="en-IN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C0EC0E-50F3-4A66-929C-534DE6C5B362}"/>
              </a:ext>
            </a:extLst>
          </p:cNvPr>
          <p:cNvGrpSpPr/>
          <p:nvPr/>
        </p:nvGrpSpPr>
        <p:grpSpPr>
          <a:xfrm>
            <a:off x="4572000" y="574500"/>
            <a:ext cx="3885385" cy="1375339"/>
            <a:chOff x="4406242" y="520170"/>
            <a:chExt cx="3885385" cy="1375339"/>
          </a:xfrm>
        </p:grpSpPr>
        <p:pic>
          <p:nvPicPr>
            <p:cNvPr id="2052" name="Picture 4" descr="Image result for L1 Logo">
              <a:extLst>
                <a:ext uri="{FF2B5EF4-FFF2-40B4-BE49-F238E27FC236}">
                  <a16:creationId xmlns:a16="http://schemas.microsoft.com/office/drawing/2014/main" id="{88E8AA64-E8AE-47A7-8DD9-8D1343FEAB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242" y="737925"/>
              <a:ext cx="1015806" cy="10158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B137B3-0C38-4A0E-9C98-30E8C1F6868F}"/>
                </a:ext>
              </a:extLst>
            </p:cNvPr>
            <p:cNvSpPr txBox="1"/>
            <p:nvPr/>
          </p:nvSpPr>
          <p:spPr>
            <a:xfrm>
              <a:off x="5771450" y="520170"/>
              <a:ext cx="1984917" cy="3077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u="sng" dirty="0"/>
                <a:t>L1 Metric</a:t>
              </a:r>
              <a:endParaRPr lang="en-IN" b="1" u="sn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1E3106-1A4D-42BE-9C49-872E5CBAFCF2}"/>
                </a:ext>
              </a:extLst>
            </p:cNvPr>
            <p:cNvSpPr txBox="1"/>
            <p:nvPr/>
          </p:nvSpPr>
          <p:spPr>
            <a:xfrm>
              <a:off x="5674808" y="879846"/>
              <a:ext cx="2616819" cy="10156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Hardware Failure Rate</a:t>
              </a:r>
            </a:p>
            <a:p>
              <a:endParaRPr lang="en-US" sz="1200" dirty="0"/>
            </a:p>
            <a:p>
              <a:r>
                <a:rPr lang="en-US" sz="1200" dirty="0"/>
                <a:t>    = total # of device failures / total population of devices shipped and in service for the period of interest.</a:t>
              </a:r>
              <a:endParaRPr lang="en-IN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078232-02D8-4733-9732-C0FBA6CCBCE9}"/>
              </a:ext>
            </a:extLst>
          </p:cNvPr>
          <p:cNvGrpSpPr/>
          <p:nvPr/>
        </p:nvGrpSpPr>
        <p:grpSpPr>
          <a:xfrm>
            <a:off x="349404" y="2412848"/>
            <a:ext cx="3679312" cy="1440895"/>
            <a:chOff x="349929" y="2261709"/>
            <a:chExt cx="3679312" cy="144089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7600E0-52C8-4F35-B2A1-E693E4040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929" y="2571750"/>
              <a:ext cx="971550" cy="10477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8E668B-BFEB-4E70-9EF3-3812EF4A90BD}"/>
                </a:ext>
              </a:extLst>
            </p:cNvPr>
            <p:cNvSpPr txBox="1"/>
            <p:nvPr/>
          </p:nvSpPr>
          <p:spPr>
            <a:xfrm>
              <a:off x="1605777" y="2261709"/>
              <a:ext cx="1984917" cy="3077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u="sng" dirty="0"/>
                <a:t>Growth Metric</a:t>
              </a:r>
              <a:endParaRPr lang="en-IN" b="1" u="sng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BF10D2-CDDB-40E1-8A12-3A9EF536A765}"/>
                </a:ext>
              </a:extLst>
            </p:cNvPr>
            <p:cNvSpPr txBox="1"/>
            <p:nvPr/>
          </p:nvSpPr>
          <p:spPr>
            <a:xfrm>
              <a:off x="1412422" y="2686941"/>
              <a:ext cx="2616819" cy="10156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Customer Acquisition Rate (CAR)</a:t>
              </a:r>
            </a:p>
            <a:p>
              <a:endParaRPr lang="en-US" sz="1200" dirty="0"/>
            </a:p>
            <a:p>
              <a:r>
                <a:rPr lang="en-US" sz="1200" dirty="0"/>
                <a:t> = Difference in number of First Time Customers (FTC) from this month as compared to last month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5A9D7C-251B-4614-AE26-1E811815F28B}"/>
              </a:ext>
            </a:extLst>
          </p:cNvPr>
          <p:cNvSpPr txBox="1"/>
          <p:nvPr/>
        </p:nvSpPr>
        <p:spPr>
          <a:xfrm>
            <a:off x="4243215" y="2150500"/>
            <a:ext cx="4722365" cy="24160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Potential Pitfalls –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“Gardening and Indoor Farming” is still a </a:t>
            </a:r>
            <a:r>
              <a:rPr lang="en-IN" sz="1200" b="1" dirty="0"/>
              <a:t>niche, growing sector </a:t>
            </a:r>
            <a:r>
              <a:rPr lang="en-IN" sz="1200" dirty="0"/>
              <a:t>- </a:t>
            </a:r>
            <a:r>
              <a:rPr lang="en-IN" sz="1100" i="1" dirty="0"/>
              <a:t>“ We might serve the world’s best oranges but there will still be people who don’t prefer oranges”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u="sng" dirty="0"/>
              <a:t>Yield –</a:t>
            </a:r>
            <a:r>
              <a:rPr lang="en-IN" sz="1200" dirty="0"/>
              <a:t> this product is not meant to replace existing farming methods, rather meant to satisfy personal needs. Mis-advertising it in a way to “replace farming” could lead to disappointed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u="sng" dirty="0"/>
              <a:t>Flammable Hazard – </a:t>
            </a:r>
            <a:r>
              <a:rPr lang="en-IN" sz="1200" dirty="0"/>
              <a:t>Can cross sell an automatic fire extinguishing system along with it </a:t>
            </a:r>
          </a:p>
          <a:p>
            <a:r>
              <a:rPr lang="en-IN" sz="1200" i="1" dirty="0"/>
              <a:t>  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7E49E1-CA58-4F77-9C65-F0A36CC98538}"/>
              </a:ext>
            </a:extLst>
          </p:cNvPr>
          <p:cNvSpPr txBox="1"/>
          <p:nvPr/>
        </p:nvSpPr>
        <p:spPr>
          <a:xfrm>
            <a:off x="539903" y="4835723"/>
            <a:ext cx="75856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effectLst/>
                <a:latin typeface="Open Sans" panose="020B0606030504020204" pitchFamily="34" charset="0"/>
              </a:rPr>
              <a:t>“We can make the best product, but there will be people who don’t like it.” - Steve Jobs</a:t>
            </a:r>
          </a:p>
        </p:txBody>
      </p:sp>
      <p:pic>
        <p:nvPicPr>
          <p:cNvPr id="21" name="Picture 2" descr="Image result for steve jobs">
            <a:extLst>
              <a:ext uri="{FF2B5EF4-FFF2-40B4-BE49-F238E27FC236}">
                <a16:creationId xmlns:a16="http://schemas.microsoft.com/office/drawing/2014/main" id="{24EED37D-E79E-4A97-BA98-76869D198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2657"/>
            <a:ext cx="795321" cy="80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7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subTitle" idx="1"/>
          </p:nvPr>
        </p:nvSpPr>
        <p:spPr>
          <a:xfrm>
            <a:off x="2378926" y="1849510"/>
            <a:ext cx="3819293" cy="841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</a:rPr>
              <a:t>Thank You !!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C2939-47DC-4009-87DF-C2BB3AB11831}"/>
              </a:ext>
            </a:extLst>
          </p:cNvPr>
          <p:cNvSpPr txBox="1"/>
          <p:nvPr/>
        </p:nvSpPr>
        <p:spPr>
          <a:xfrm>
            <a:off x="0" y="4835723"/>
            <a:ext cx="8118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</a:rPr>
              <a:t>”There is beauty in simplicity; fewer slides can often convey more.“ </a:t>
            </a: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</a:rPr>
              <a:t>– Ayush Agarwal </a:t>
            </a:r>
            <a:r>
              <a:rPr lang="en-US" sz="600" b="1" dirty="0">
                <a:solidFill>
                  <a:schemeClr val="bg1"/>
                </a:solidFill>
                <a:latin typeface="Open Sans" panose="020B0606030504020204" pitchFamily="34" charset="0"/>
              </a:rPr>
              <a:t>(yeah that’s me ;)</a:t>
            </a:r>
            <a:endParaRPr lang="en-IN" sz="1200" b="1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67E7B-E25D-427E-A2CF-26A7B735D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456" y="4252332"/>
            <a:ext cx="777544" cy="8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677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ipkar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876</Words>
  <Application>Microsoft Office PowerPoint</Application>
  <PresentationFormat>On-screen Show (16:9)</PresentationFormat>
  <Paragraphs>96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Proxima Nova</vt:lpstr>
      <vt:lpstr>Arial</vt:lpstr>
      <vt:lpstr>Open Sans</vt:lpstr>
      <vt:lpstr>Source Sans Pro</vt:lpstr>
      <vt:lpstr>Montserrat</vt:lpstr>
      <vt:lpstr>Simple Light</vt:lpstr>
      <vt:lpstr>Flipkart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APM PROMPT</dc:title>
  <cp:lastModifiedBy>ayush agarwal</cp:lastModifiedBy>
  <cp:revision>53</cp:revision>
  <dcterms:modified xsi:type="dcterms:W3CDTF">2023-10-25T12:46:35Z</dcterms:modified>
</cp:coreProperties>
</file>