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866" r:id="rId2"/>
    <p:sldMasterId id="2147483838" r:id="rId3"/>
  </p:sldMasterIdLst>
  <p:notesMasterIdLst>
    <p:notesMasterId r:id="rId31"/>
  </p:notesMasterIdLst>
  <p:handoutMasterIdLst>
    <p:handoutMasterId r:id="rId32"/>
  </p:handoutMasterIdLst>
  <p:sldIdLst>
    <p:sldId id="296" r:id="rId4"/>
    <p:sldId id="412" r:id="rId5"/>
    <p:sldId id="428" r:id="rId6"/>
    <p:sldId id="425" r:id="rId7"/>
    <p:sldId id="426" r:id="rId8"/>
    <p:sldId id="427" r:id="rId9"/>
    <p:sldId id="449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48" r:id="rId18"/>
    <p:sldId id="437" r:id="rId19"/>
    <p:sldId id="438" r:id="rId20"/>
    <p:sldId id="439" r:id="rId21"/>
    <p:sldId id="440" r:id="rId22"/>
    <p:sldId id="441" r:id="rId23"/>
    <p:sldId id="443" r:id="rId24"/>
    <p:sldId id="444" r:id="rId25"/>
    <p:sldId id="445" r:id="rId26"/>
    <p:sldId id="442" r:id="rId27"/>
    <p:sldId id="447" r:id="rId28"/>
    <p:sldId id="446" r:id="rId29"/>
    <p:sldId id="269" r:id="rId30"/>
  </p:sldIdLst>
  <p:sldSz cx="12192000" cy="6858000"/>
  <p:notesSz cx="6858000" cy="9144000"/>
  <p:custDataLst>
    <p:tags r:id="rId33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296"/>
            <p14:sldId id="412"/>
            <p14:sldId id="428"/>
            <p14:sldId id="425"/>
            <p14:sldId id="426"/>
            <p14:sldId id="427"/>
            <p14:sldId id="449"/>
            <p14:sldId id="429"/>
            <p14:sldId id="430"/>
            <p14:sldId id="431"/>
            <p14:sldId id="432"/>
            <p14:sldId id="433"/>
            <p14:sldId id="434"/>
            <p14:sldId id="435"/>
            <p14:sldId id="448"/>
            <p14:sldId id="437"/>
            <p14:sldId id="438"/>
            <p14:sldId id="439"/>
            <p14:sldId id="440"/>
            <p14:sldId id="441"/>
            <p14:sldId id="443"/>
            <p14:sldId id="444"/>
            <p14:sldId id="445"/>
            <p14:sldId id="442"/>
            <p14:sldId id="447"/>
            <p14:sldId id="446"/>
            <p14:sldId id="269"/>
          </p14:sldIdLst>
        </p14:section>
        <p14:section name="Graphic elements" id="{891EC914-4B3E-4CFE-A909-A820B43AB154}">
          <p14:sldIdLst/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291" autoAdjust="0"/>
  </p:normalViewPr>
  <p:slideViewPr>
    <p:cSldViewPr>
      <p:cViewPr varScale="1">
        <p:scale>
          <a:sx n="74" d="100"/>
          <a:sy n="74" d="100"/>
        </p:scale>
        <p:origin x="372" y="7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33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rdutta\Desktop\my%20mini%20project\countOfAppsBasedOnAndroidVers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rdutta\Desktop\my%20mini%20project\countOfAppsBasedOnAndroidVers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Sheet5!$A$2:$A$3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Sheet5!$B$2:$B$3</c:f>
              <c:numCache>
                <c:formatCode>General</c:formatCode>
                <c:ptCount val="2"/>
                <c:pt idx="0">
                  <c:v>9941</c:v>
                </c:pt>
                <c:pt idx="1">
                  <c:v>833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063095054294676E-2"/>
          <c:y val="3.2163742690058478E-2"/>
          <c:w val="0.92296304873655488"/>
          <c:h val="0.763054519500851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Sheet1!$A$2:$A$36</c:f>
              <c:strCache>
                <c:ptCount val="35"/>
                <c:pt idx="0">
                  <c:v>Action</c:v>
                </c:pt>
                <c:pt idx="1">
                  <c:v>Adventure</c:v>
                </c:pt>
                <c:pt idx="2">
                  <c:v>Arcade</c:v>
                </c:pt>
                <c:pt idx="3">
                  <c:v>Beauty</c:v>
                </c:pt>
                <c:pt idx="4">
                  <c:v>Board</c:v>
                </c:pt>
                <c:pt idx="5">
                  <c:v>Business</c:v>
                </c:pt>
                <c:pt idx="6">
                  <c:v>Card</c:v>
                </c:pt>
                <c:pt idx="7">
                  <c:v>Casino</c:v>
                </c:pt>
                <c:pt idx="8">
                  <c:v>Casual</c:v>
                </c:pt>
                <c:pt idx="9">
                  <c:v>Comics</c:v>
                </c:pt>
                <c:pt idx="10">
                  <c:v>Communication</c:v>
                </c:pt>
                <c:pt idx="11">
                  <c:v>Creativity</c:v>
                </c:pt>
                <c:pt idx="12">
                  <c:v>Dating</c:v>
                </c:pt>
                <c:pt idx="13">
                  <c:v>Education</c:v>
                </c:pt>
                <c:pt idx="14">
                  <c:v>Educational</c:v>
                </c:pt>
                <c:pt idx="15">
                  <c:v>Entertainment</c:v>
                </c:pt>
                <c:pt idx="16">
                  <c:v>Events</c:v>
                </c:pt>
                <c:pt idx="17">
                  <c:v>Finance</c:v>
                </c:pt>
                <c:pt idx="18">
                  <c:v>Lifestyle</c:v>
                </c:pt>
                <c:pt idx="19">
                  <c:v>Medical</c:v>
                </c:pt>
                <c:pt idx="20">
                  <c:v>Music</c:v>
                </c:pt>
                <c:pt idx="21">
                  <c:v>Parenting</c:v>
                </c:pt>
                <c:pt idx="22">
                  <c:v>Personalization</c:v>
                </c:pt>
                <c:pt idx="23">
                  <c:v>Photography</c:v>
                </c:pt>
                <c:pt idx="24">
                  <c:v>Productivity</c:v>
                </c:pt>
                <c:pt idx="25">
                  <c:v>Puzzle</c:v>
                </c:pt>
                <c:pt idx="26">
                  <c:v>Racing</c:v>
                </c:pt>
                <c:pt idx="27">
                  <c:v>Shopping</c:v>
                </c:pt>
                <c:pt idx="28">
                  <c:v>Social</c:v>
                </c:pt>
                <c:pt idx="29">
                  <c:v>Sports</c:v>
                </c:pt>
                <c:pt idx="30">
                  <c:v>Strategy</c:v>
                </c:pt>
                <c:pt idx="31">
                  <c:v>Tools</c:v>
                </c:pt>
                <c:pt idx="32">
                  <c:v>Trivia</c:v>
                </c:pt>
                <c:pt idx="33">
                  <c:v>Weather</c:v>
                </c:pt>
                <c:pt idx="34">
                  <c:v>Word</c:v>
                </c:pt>
              </c:strCache>
            </c:strRef>
          </c:cat>
          <c:val>
            <c:numRef>
              <c:f>Sheet1!$B$2:$B$36</c:f>
              <c:numCache>
                <c:formatCode>General</c:formatCode>
                <c:ptCount val="35"/>
                <c:pt idx="0">
                  <c:v>371</c:v>
                </c:pt>
                <c:pt idx="1">
                  <c:v>91</c:v>
                </c:pt>
                <c:pt idx="2">
                  <c:v>234</c:v>
                </c:pt>
                <c:pt idx="3">
                  <c:v>53</c:v>
                </c:pt>
                <c:pt idx="4">
                  <c:v>63</c:v>
                </c:pt>
                <c:pt idx="5">
                  <c:v>427</c:v>
                </c:pt>
                <c:pt idx="6">
                  <c:v>51</c:v>
                </c:pt>
                <c:pt idx="7">
                  <c:v>39</c:v>
                </c:pt>
                <c:pt idx="8">
                  <c:v>263</c:v>
                </c:pt>
                <c:pt idx="9">
                  <c:v>60</c:v>
                </c:pt>
                <c:pt idx="10">
                  <c:v>367</c:v>
                </c:pt>
                <c:pt idx="11">
                  <c:v>37</c:v>
                </c:pt>
                <c:pt idx="12">
                  <c:v>196</c:v>
                </c:pt>
                <c:pt idx="13">
                  <c:v>673</c:v>
                </c:pt>
                <c:pt idx="14">
                  <c:v>106</c:v>
                </c:pt>
                <c:pt idx="15">
                  <c:v>628</c:v>
                </c:pt>
                <c:pt idx="16">
                  <c:v>64</c:v>
                </c:pt>
                <c:pt idx="17">
                  <c:v>360</c:v>
                </c:pt>
                <c:pt idx="18">
                  <c:v>374</c:v>
                </c:pt>
                <c:pt idx="19">
                  <c:v>408</c:v>
                </c:pt>
                <c:pt idx="20">
                  <c:v>24</c:v>
                </c:pt>
                <c:pt idx="21">
                  <c:v>60</c:v>
                </c:pt>
                <c:pt idx="22">
                  <c:v>388</c:v>
                </c:pt>
                <c:pt idx="23">
                  <c:v>322</c:v>
                </c:pt>
                <c:pt idx="24">
                  <c:v>407</c:v>
                </c:pt>
                <c:pt idx="25">
                  <c:v>162</c:v>
                </c:pt>
                <c:pt idx="26">
                  <c:v>119</c:v>
                </c:pt>
                <c:pt idx="27">
                  <c:v>224</c:v>
                </c:pt>
                <c:pt idx="28">
                  <c:v>280</c:v>
                </c:pt>
                <c:pt idx="29">
                  <c:v>368</c:v>
                </c:pt>
                <c:pt idx="30">
                  <c:v>109</c:v>
                </c:pt>
                <c:pt idx="31">
                  <c:v>843</c:v>
                </c:pt>
                <c:pt idx="32">
                  <c:v>39</c:v>
                </c:pt>
                <c:pt idx="33">
                  <c:v>82</c:v>
                </c:pt>
                <c:pt idx="3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0056312"/>
        <c:axId val="310054352"/>
      </c:barChart>
      <c:catAx>
        <c:axId val="310056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054352"/>
        <c:crosses val="autoZero"/>
        <c:auto val="1"/>
        <c:lblAlgn val="ctr"/>
        <c:lblOffset val="100"/>
        <c:noMultiLvlLbl val="0"/>
      </c:catAx>
      <c:valAx>
        <c:axId val="31005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0056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Sheet4!$A$2:$A$32</c:f>
              <c:strCache>
                <c:ptCount val="31"/>
                <c:pt idx="0">
                  <c:v>GAME</c:v>
                </c:pt>
                <c:pt idx="1">
                  <c:v>COMMUNICATION</c:v>
                </c:pt>
                <c:pt idx="2">
                  <c:v>SOCIAL</c:v>
                </c:pt>
                <c:pt idx="3">
                  <c:v>PRODUCTIVITY</c:v>
                </c:pt>
                <c:pt idx="4">
                  <c:v>FAMILY</c:v>
                </c:pt>
                <c:pt idx="5">
                  <c:v>TOOLS</c:v>
                </c:pt>
                <c:pt idx="6">
                  <c:v>PHOTOGRAPHY</c:v>
                </c:pt>
                <c:pt idx="7">
                  <c:v>TRAVEL_AND_LOCAL</c:v>
                </c:pt>
                <c:pt idx="8">
                  <c:v>VIDEO_PLAYERS</c:v>
                </c:pt>
                <c:pt idx="9">
                  <c:v>NEWS_AND_MAGAZINES</c:v>
                </c:pt>
                <c:pt idx="10">
                  <c:v>SHOPPING</c:v>
                </c:pt>
                <c:pt idx="11">
                  <c:v>ENTERTAINMENT</c:v>
                </c:pt>
                <c:pt idx="12">
                  <c:v>PERSONALIZATION</c:v>
                </c:pt>
                <c:pt idx="13">
                  <c:v>BOOKS_AND_REFERENCE</c:v>
                </c:pt>
                <c:pt idx="14">
                  <c:v>SPORTS</c:v>
                </c:pt>
                <c:pt idx="15">
                  <c:v>HEALTH_AND_FITNESS</c:v>
                </c:pt>
                <c:pt idx="16">
                  <c:v>BUSINESS</c:v>
                </c:pt>
                <c:pt idx="17">
                  <c:v>FINANCE</c:v>
                </c:pt>
                <c:pt idx="18">
                  <c:v>EDUCATION</c:v>
                </c:pt>
                <c:pt idx="19">
                  <c:v>LIFESTYLE</c:v>
                </c:pt>
                <c:pt idx="20">
                  <c:v>WEATHER</c:v>
                </c:pt>
                <c:pt idx="21">
                  <c:v>FOOD_AND_DRINK</c:v>
                </c:pt>
                <c:pt idx="22">
                  <c:v>DATING</c:v>
                </c:pt>
                <c:pt idx="23">
                  <c:v>ART_AND_DESIGN</c:v>
                </c:pt>
                <c:pt idx="24">
                  <c:v>HOUSE_AND_HOME</c:v>
                </c:pt>
                <c:pt idx="25">
                  <c:v>COMICS</c:v>
                </c:pt>
                <c:pt idx="26">
                  <c:v>AUTO_AND_VEHICLES</c:v>
                </c:pt>
                <c:pt idx="27">
                  <c:v>PARENTING</c:v>
                </c:pt>
                <c:pt idx="28">
                  <c:v>MEDICAL</c:v>
                </c:pt>
                <c:pt idx="29">
                  <c:v>BEAUTY</c:v>
                </c:pt>
                <c:pt idx="30">
                  <c:v>EVENTS</c:v>
                </c:pt>
              </c:strCache>
            </c:strRef>
          </c:cat>
          <c:val>
            <c:numRef>
              <c:f>Sheet4!$B$2:$B$32</c:f>
              <c:numCache>
                <c:formatCode>General</c:formatCode>
                <c:ptCount val="31"/>
                <c:pt idx="0">
                  <c:v>32249124415</c:v>
                </c:pt>
                <c:pt idx="1">
                  <c:v>24152276251</c:v>
                </c:pt>
                <c:pt idx="2">
                  <c:v>12513867902</c:v>
                </c:pt>
                <c:pt idx="3">
                  <c:v>12463091369</c:v>
                </c:pt>
                <c:pt idx="4">
                  <c:v>12456654666</c:v>
                </c:pt>
                <c:pt idx="5">
                  <c:v>11462771915</c:v>
                </c:pt>
                <c:pt idx="6">
                  <c:v>9721247655</c:v>
                </c:pt>
                <c:pt idx="7">
                  <c:v>6361987146</c:v>
                </c:pt>
                <c:pt idx="8">
                  <c:v>6237002720</c:v>
                </c:pt>
                <c:pt idx="9">
                  <c:v>5393217760</c:v>
                </c:pt>
                <c:pt idx="10">
                  <c:v>2573348785</c:v>
                </c:pt>
                <c:pt idx="11">
                  <c:v>2540260000</c:v>
                </c:pt>
                <c:pt idx="12">
                  <c:v>2074494782</c:v>
                </c:pt>
                <c:pt idx="13">
                  <c:v>1916469576</c:v>
                </c:pt>
                <c:pt idx="14">
                  <c:v>1528574498</c:v>
                </c:pt>
                <c:pt idx="15">
                  <c:v>1361022512</c:v>
                </c:pt>
                <c:pt idx="16">
                  <c:v>863664865</c:v>
                </c:pt>
                <c:pt idx="17">
                  <c:v>770348734</c:v>
                </c:pt>
                <c:pt idx="18">
                  <c:v>568553000</c:v>
                </c:pt>
                <c:pt idx="19">
                  <c:v>544823539</c:v>
                </c:pt>
                <c:pt idx="20">
                  <c:v>426100520</c:v>
                </c:pt>
                <c:pt idx="21">
                  <c:v>257898751</c:v>
                </c:pt>
                <c:pt idx="22">
                  <c:v>206536107</c:v>
                </c:pt>
                <c:pt idx="23">
                  <c:v>126148100</c:v>
                </c:pt>
                <c:pt idx="24">
                  <c:v>125212461</c:v>
                </c:pt>
                <c:pt idx="25">
                  <c:v>56136150</c:v>
                </c:pt>
                <c:pt idx="26">
                  <c:v>53130211</c:v>
                </c:pt>
                <c:pt idx="27">
                  <c:v>42401110</c:v>
                </c:pt>
                <c:pt idx="28">
                  <c:v>42204177</c:v>
                </c:pt>
                <c:pt idx="29">
                  <c:v>27197050</c:v>
                </c:pt>
                <c:pt idx="30">
                  <c:v>15973161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2528528"/>
        <c:axId val="312528920"/>
      </c:barChart>
      <c:catAx>
        <c:axId val="312528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528920"/>
        <c:crosses val="autoZero"/>
        <c:auto val="1"/>
        <c:lblAlgn val="ctr"/>
        <c:lblOffset val="100"/>
        <c:noMultiLvlLbl val="0"/>
      </c:catAx>
      <c:valAx>
        <c:axId val="312528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52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Sheet1!$D$4:$D$32</c:f>
              <c:strCache>
                <c:ptCount val="29"/>
                <c:pt idx="0">
                  <c:v>4.4_and_up</c:v>
                </c:pt>
                <c:pt idx="1">
                  <c:v>2.3_and_up</c:v>
                </c:pt>
                <c:pt idx="2">
                  <c:v>5.0_and_up</c:v>
                </c:pt>
                <c:pt idx="3">
                  <c:v>4.2_and_up</c:v>
                </c:pt>
                <c:pt idx="4">
                  <c:v>2.3.3_and_up</c:v>
                </c:pt>
                <c:pt idx="5">
                  <c:v>4.3_and_up</c:v>
                </c:pt>
                <c:pt idx="6">
                  <c:v>2.2_and_up</c:v>
                </c:pt>
                <c:pt idx="7">
                  <c:v>3.0_and_up</c:v>
                </c:pt>
                <c:pt idx="8">
                  <c:v>2.1_and_up</c:v>
                </c:pt>
                <c:pt idx="9">
                  <c:v>1.6_and_up</c:v>
                </c:pt>
                <c:pt idx="10">
                  <c:v>6.0_and_up</c:v>
                </c:pt>
                <c:pt idx="11">
                  <c:v>7.0_and_up</c:v>
                </c:pt>
                <c:pt idx="12">
                  <c:v>3.2_and_up</c:v>
                </c:pt>
                <c:pt idx="13">
                  <c:v>2.0_and_up</c:v>
                </c:pt>
                <c:pt idx="14">
                  <c:v>5.1_and_up</c:v>
                </c:pt>
                <c:pt idx="15">
                  <c:v>1.5_and_up</c:v>
                </c:pt>
                <c:pt idx="16">
                  <c:v>4.4W_and_up</c:v>
                </c:pt>
                <c:pt idx="17">
                  <c:v>3.1_and_up</c:v>
                </c:pt>
                <c:pt idx="18">
                  <c:v>2.0.1_and_up</c:v>
                </c:pt>
                <c:pt idx="19">
                  <c:v>8.0_and_up</c:v>
                </c:pt>
                <c:pt idx="20">
                  <c:v>7.1_and_up</c:v>
                </c:pt>
                <c:pt idx="21">
                  <c:v>5.0_-_8.0</c:v>
                </c:pt>
                <c:pt idx="22">
                  <c:v>1.0_and_up</c:v>
                </c:pt>
                <c:pt idx="23">
                  <c:v>4.0.3_-_7.1.1</c:v>
                </c:pt>
                <c:pt idx="24">
                  <c:v>2.2_-_7.1.1</c:v>
                </c:pt>
                <c:pt idx="25">
                  <c:v>4.1_-_7.1.1</c:v>
                </c:pt>
                <c:pt idx="26">
                  <c:v>7.0_-_7.1.1</c:v>
                </c:pt>
                <c:pt idx="27">
                  <c:v>5.0_-_6.0</c:v>
                </c:pt>
                <c:pt idx="28">
                  <c:v>5.0_-_7.1.1</c:v>
                </c:pt>
              </c:strCache>
            </c:strRef>
          </c:cat>
          <c:val>
            <c:numRef>
              <c:f>Sheet1!$E$4:$E$32</c:f>
              <c:numCache>
                <c:formatCode>General</c:formatCode>
                <c:ptCount val="29"/>
                <c:pt idx="0">
                  <c:v>934</c:v>
                </c:pt>
                <c:pt idx="1">
                  <c:v>681</c:v>
                </c:pt>
                <c:pt idx="2">
                  <c:v>554</c:v>
                </c:pt>
                <c:pt idx="3">
                  <c:v>404</c:v>
                </c:pt>
                <c:pt idx="4">
                  <c:v>290</c:v>
                </c:pt>
                <c:pt idx="5">
                  <c:v>244</c:v>
                </c:pt>
                <c:pt idx="6">
                  <c:v>242</c:v>
                </c:pt>
                <c:pt idx="7">
                  <c:v>238</c:v>
                </c:pt>
                <c:pt idx="8">
                  <c:v>134</c:v>
                </c:pt>
                <c:pt idx="9">
                  <c:v>116</c:v>
                </c:pt>
                <c:pt idx="10">
                  <c:v>59</c:v>
                </c:pt>
                <c:pt idx="11">
                  <c:v>42</c:v>
                </c:pt>
                <c:pt idx="12">
                  <c:v>36</c:v>
                </c:pt>
                <c:pt idx="13">
                  <c:v>32</c:v>
                </c:pt>
                <c:pt idx="14">
                  <c:v>25</c:v>
                </c:pt>
                <c:pt idx="15">
                  <c:v>20</c:v>
                </c:pt>
                <c:pt idx="16">
                  <c:v>11</c:v>
                </c:pt>
                <c:pt idx="17">
                  <c:v>10</c:v>
                </c:pt>
                <c:pt idx="18">
                  <c:v>8</c:v>
                </c:pt>
                <c:pt idx="19">
                  <c:v>6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5410768"/>
        <c:axId val="315411160"/>
      </c:barChart>
      <c:catAx>
        <c:axId val="31541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/>
                  <a:t>Android Version</a:t>
                </a:r>
                <a:endParaRPr 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11160"/>
        <c:crosses val="autoZero"/>
        <c:auto val="1"/>
        <c:lblAlgn val="ctr"/>
        <c:lblOffset val="100"/>
        <c:noMultiLvlLbl val="0"/>
      </c:catAx>
      <c:valAx>
        <c:axId val="315411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/>
                  <a:t>APPS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3.875968992248062E-3"/>
              <c:y val="0.28610960267897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10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INSTALLS (in Billions)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87809857101195"/>
          <c:y val="0.1267361111111111"/>
          <c:w val="0.79723301254009915"/>
          <c:h val="0.68675907699037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Sheet1!$AT$1</c:f>
              <c:strCache>
                <c:ptCount val="1"/>
                <c:pt idx="0">
                  <c:v>installs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Sheet1!$AR$2:$AR$4</c:f>
              <c:strCache>
                <c:ptCount val="3"/>
                <c:pt idx="0">
                  <c:v>&lt;3</c:v>
                </c:pt>
                <c:pt idx="1">
                  <c:v>3&lt;&lt;4</c:v>
                </c:pt>
                <c:pt idx="2">
                  <c:v>4&lt;&lt;5</c:v>
                </c:pt>
              </c:strCache>
            </c:strRef>
          </c:cat>
          <c:val>
            <c:numRef>
              <c:f>Sheet1!$AT$2:$AT$4</c:f>
              <c:numCache>
                <c:formatCode>0</c:formatCode>
                <c:ptCount val="3"/>
                <c:pt idx="0">
                  <c:v>27518075</c:v>
                </c:pt>
                <c:pt idx="1">
                  <c:v>17960947010</c:v>
                </c:pt>
                <c:pt idx="2">
                  <c:v>141598273363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9114696"/>
        <c:axId val="209113912"/>
      </c:barChart>
      <c:catAx>
        <c:axId val="209114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13912"/>
        <c:crosses val="autoZero"/>
        <c:auto val="1"/>
        <c:lblAlgn val="ctr"/>
        <c:lblOffset val="100"/>
        <c:noMultiLvlLbl val="0"/>
      </c:catAx>
      <c:valAx>
        <c:axId val="209113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14696"/>
        <c:crosses val="autoZero"/>
        <c:crossBetween val="between"/>
        <c:dispUnits>
          <c:builtInUnit val="b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24/09/2019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24/09/2019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Freeform 6"/>
          <p:cNvSpPr>
            <a:spLocks/>
          </p:cNvSpPr>
          <p:nvPr userDrawn="1"/>
        </p:nvSpPr>
        <p:spPr bwMode="auto">
          <a:xfrm>
            <a:off x="4901351" y="838199"/>
            <a:ext cx="7289800" cy="6026150"/>
          </a:xfrm>
          <a:custGeom>
            <a:avLst/>
            <a:gdLst/>
            <a:ahLst/>
            <a:cxnLst>
              <a:cxn ang="0">
                <a:pos x="0" y="1904"/>
              </a:cxn>
              <a:cxn ang="0">
                <a:pos x="8" y="1894"/>
              </a:cxn>
              <a:cxn ang="0">
                <a:pos x="20" y="1886"/>
              </a:cxn>
              <a:cxn ang="0">
                <a:pos x="146" y="1832"/>
              </a:cxn>
              <a:cxn ang="0">
                <a:pos x="344" y="1720"/>
              </a:cxn>
              <a:cxn ang="0">
                <a:pos x="484" y="1628"/>
              </a:cxn>
              <a:cxn ang="0">
                <a:pos x="754" y="1430"/>
              </a:cxn>
              <a:cxn ang="0">
                <a:pos x="1094" y="1162"/>
              </a:cxn>
              <a:cxn ang="0">
                <a:pos x="1418" y="906"/>
              </a:cxn>
              <a:cxn ang="0">
                <a:pos x="1766" y="648"/>
              </a:cxn>
              <a:cxn ang="0">
                <a:pos x="2006" y="486"/>
              </a:cxn>
              <a:cxn ang="0">
                <a:pos x="2254" y="338"/>
              </a:cxn>
              <a:cxn ang="0">
                <a:pos x="2390" y="268"/>
              </a:cxn>
              <a:cxn ang="0">
                <a:pos x="2598" y="172"/>
              </a:cxn>
              <a:cxn ang="0">
                <a:pos x="2816" y="92"/>
              </a:cxn>
              <a:cxn ang="0">
                <a:pos x="2996" y="42"/>
              </a:cxn>
              <a:cxn ang="0">
                <a:pos x="3134" y="16"/>
              </a:cxn>
              <a:cxn ang="0">
                <a:pos x="3220" y="6"/>
              </a:cxn>
              <a:cxn ang="0">
                <a:pos x="3336" y="2"/>
              </a:cxn>
              <a:cxn ang="0">
                <a:pos x="3390" y="0"/>
              </a:cxn>
              <a:cxn ang="0">
                <a:pos x="3522" y="0"/>
              </a:cxn>
              <a:cxn ang="0">
                <a:pos x="3590" y="4"/>
              </a:cxn>
              <a:cxn ang="0">
                <a:pos x="3688" y="8"/>
              </a:cxn>
              <a:cxn ang="0">
                <a:pos x="3832" y="34"/>
              </a:cxn>
              <a:cxn ang="0">
                <a:pos x="3974" y="72"/>
              </a:cxn>
              <a:cxn ang="0">
                <a:pos x="4160" y="140"/>
              </a:cxn>
              <a:cxn ang="0">
                <a:pos x="4336" y="228"/>
              </a:cxn>
              <a:cxn ang="0">
                <a:pos x="4448" y="300"/>
              </a:cxn>
              <a:cxn ang="0">
                <a:pos x="4568" y="390"/>
              </a:cxn>
              <a:cxn ang="0">
                <a:pos x="4588" y="414"/>
              </a:cxn>
              <a:cxn ang="0">
                <a:pos x="4592" y="2788"/>
              </a:cxn>
              <a:cxn ang="0">
                <a:pos x="4582" y="2808"/>
              </a:cxn>
              <a:cxn ang="0">
                <a:pos x="4514" y="2862"/>
              </a:cxn>
              <a:cxn ang="0">
                <a:pos x="4354" y="2970"/>
              </a:cxn>
              <a:cxn ang="0">
                <a:pos x="4186" y="3062"/>
              </a:cxn>
              <a:cxn ang="0">
                <a:pos x="4054" y="3122"/>
              </a:cxn>
              <a:cxn ang="0">
                <a:pos x="3828" y="3206"/>
              </a:cxn>
              <a:cxn ang="0">
                <a:pos x="3598" y="3276"/>
              </a:cxn>
              <a:cxn ang="0">
                <a:pos x="3370" y="3334"/>
              </a:cxn>
              <a:cxn ang="0">
                <a:pos x="2920" y="3432"/>
              </a:cxn>
              <a:cxn ang="0">
                <a:pos x="2498" y="3528"/>
              </a:cxn>
              <a:cxn ang="0">
                <a:pos x="2360" y="3566"/>
              </a:cxn>
              <a:cxn ang="0">
                <a:pos x="2144" y="3642"/>
              </a:cxn>
              <a:cxn ang="0">
                <a:pos x="1988" y="3716"/>
              </a:cxn>
              <a:cxn ang="0">
                <a:pos x="1878" y="3782"/>
              </a:cxn>
              <a:cxn ang="0">
                <a:pos x="1858" y="3792"/>
              </a:cxn>
              <a:cxn ang="0">
                <a:pos x="1834" y="3796"/>
              </a:cxn>
              <a:cxn ang="0">
                <a:pos x="432" y="3796"/>
              </a:cxn>
              <a:cxn ang="0">
                <a:pos x="408" y="3774"/>
              </a:cxn>
              <a:cxn ang="0">
                <a:pos x="354" y="3652"/>
              </a:cxn>
              <a:cxn ang="0">
                <a:pos x="258" y="3396"/>
              </a:cxn>
              <a:cxn ang="0">
                <a:pos x="140" y="2988"/>
              </a:cxn>
              <a:cxn ang="0">
                <a:pos x="86" y="2734"/>
              </a:cxn>
              <a:cxn ang="0">
                <a:pos x="44" y="2478"/>
              </a:cxn>
              <a:cxn ang="0">
                <a:pos x="8" y="2154"/>
              </a:cxn>
              <a:cxn ang="0">
                <a:pos x="4" y="2020"/>
              </a:cxn>
              <a:cxn ang="0">
                <a:pos x="2" y="1948"/>
              </a:cxn>
            </a:cxnLst>
            <a:rect l="0" t="0" r="r" b="b"/>
            <a:pathLst>
              <a:path w="4592" h="3796">
                <a:moveTo>
                  <a:pt x="0" y="1924"/>
                </a:moveTo>
                <a:lnTo>
                  <a:pt x="0" y="1924"/>
                </a:lnTo>
                <a:lnTo>
                  <a:pt x="0" y="1904"/>
                </a:lnTo>
                <a:lnTo>
                  <a:pt x="0" y="1904"/>
                </a:lnTo>
                <a:lnTo>
                  <a:pt x="4" y="1898"/>
                </a:lnTo>
                <a:lnTo>
                  <a:pt x="8" y="1894"/>
                </a:lnTo>
                <a:lnTo>
                  <a:pt x="14" y="1890"/>
                </a:lnTo>
                <a:lnTo>
                  <a:pt x="20" y="1886"/>
                </a:lnTo>
                <a:lnTo>
                  <a:pt x="20" y="1886"/>
                </a:lnTo>
                <a:lnTo>
                  <a:pt x="62" y="1870"/>
                </a:lnTo>
                <a:lnTo>
                  <a:pt x="104" y="1850"/>
                </a:lnTo>
                <a:lnTo>
                  <a:pt x="146" y="1832"/>
                </a:lnTo>
                <a:lnTo>
                  <a:pt x="186" y="1810"/>
                </a:lnTo>
                <a:lnTo>
                  <a:pt x="266" y="1766"/>
                </a:lnTo>
                <a:lnTo>
                  <a:pt x="344" y="1720"/>
                </a:lnTo>
                <a:lnTo>
                  <a:pt x="344" y="1720"/>
                </a:lnTo>
                <a:lnTo>
                  <a:pt x="414" y="1674"/>
                </a:lnTo>
                <a:lnTo>
                  <a:pt x="484" y="1628"/>
                </a:lnTo>
                <a:lnTo>
                  <a:pt x="552" y="1580"/>
                </a:lnTo>
                <a:lnTo>
                  <a:pt x="620" y="1530"/>
                </a:lnTo>
                <a:lnTo>
                  <a:pt x="754" y="1430"/>
                </a:lnTo>
                <a:lnTo>
                  <a:pt x="886" y="1328"/>
                </a:lnTo>
                <a:lnTo>
                  <a:pt x="886" y="1328"/>
                </a:lnTo>
                <a:lnTo>
                  <a:pt x="1094" y="1162"/>
                </a:lnTo>
                <a:lnTo>
                  <a:pt x="1304" y="996"/>
                </a:lnTo>
                <a:lnTo>
                  <a:pt x="1304" y="996"/>
                </a:lnTo>
                <a:lnTo>
                  <a:pt x="1418" y="906"/>
                </a:lnTo>
                <a:lnTo>
                  <a:pt x="1532" y="818"/>
                </a:lnTo>
                <a:lnTo>
                  <a:pt x="1648" y="732"/>
                </a:lnTo>
                <a:lnTo>
                  <a:pt x="1766" y="648"/>
                </a:lnTo>
                <a:lnTo>
                  <a:pt x="1766" y="648"/>
                </a:lnTo>
                <a:lnTo>
                  <a:pt x="1886" y="566"/>
                </a:lnTo>
                <a:lnTo>
                  <a:pt x="2006" y="486"/>
                </a:lnTo>
                <a:lnTo>
                  <a:pt x="2128" y="410"/>
                </a:lnTo>
                <a:lnTo>
                  <a:pt x="2190" y="374"/>
                </a:lnTo>
                <a:lnTo>
                  <a:pt x="2254" y="338"/>
                </a:lnTo>
                <a:lnTo>
                  <a:pt x="2254" y="338"/>
                </a:lnTo>
                <a:lnTo>
                  <a:pt x="2322" y="302"/>
                </a:lnTo>
                <a:lnTo>
                  <a:pt x="2390" y="268"/>
                </a:lnTo>
                <a:lnTo>
                  <a:pt x="2458" y="234"/>
                </a:lnTo>
                <a:lnTo>
                  <a:pt x="2528" y="202"/>
                </a:lnTo>
                <a:lnTo>
                  <a:pt x="2598" y="172"/>
                </a:lnTo>
                <a:lnTo>
                  <a:pt x="2670" y="142"/>
                </a:lnTo>
                <a:lnTo>
                  <a:pt x="2742" y="116"/>
                </a:lnTo>
                <a:lnTo>
                  <a:pt x="2816" y="92"/>
                </a:lnTo>
                <a:lnTo>
                  <a:pt x="2816" y="92"/>
                </a:lnTo>
                <a:lnTo>
                  <a:pt x="2906" y="64"/>
                </a:lnTo>
                <a:lnTo>
                  <a:pt x="2996" y="42"/>
                </a:lnTo>
                <a:lnTo>
                  <a:pt x="3042" y="32"/>
                </a:lnTo>
                <a:lnTo>
                  <a:pt x="3088" y="22"/>
                </a:lnTo>
                <a:lnTo>
                  <a:pt x="3134" y="16"/>
                </a:lnTo>
                <a:lnTo>
                  <a:pt x="3182" y="10"/>
                </a:lnTo>
                <a:lnTo>
                  <a:pt x="3182" y="10"/>
                </a:lnTo>
                <a:lnTo>
                  <a:pt x="3220" y="6"/>
                </a:lnTo>
                <a:lnTo>
                  <a:pt x="3258" y="4"/>
                </a:lnTo>
                <a:lnTo>
                  <a:pt x="3336" y="2"/>
                </a:lnTo>
                <a:lnTo>
                  <a:pt x="3336" y="2"/>
                </a:lnTo>
                <a:lnTo>
                  <a:pt x="3364" y="2"/>
                </a:lnTo>
                <a:lnTo>
                  <a:pt x="3378" y="2"/>
                </a:lnTo>
                <a:lnTo>
                  <a:pt x="3390" y="0"/>
                </a:lnTo>
                <a:lnTo>
                  <a:pt x="3390" y="0"/>
                </a:lnTo>
                <a:lnTo>
                  <a:pt x="3522" y="0"/>
                </a:lnTo>
                <a:lnTo>
                  <a:pt x="3522" y="0"/>
                </a:lnTo>
                <a:lnTo>
                  <a:pt x="3538" y="2"/>
                </a:lnTo>
                <a:lnTo>
                  <a:pt x="3556" y="4"/>
                </a:lnTo>
                <a:lnTo>
                  <a:pt x="3590" y="4"/>
                </a:lnTo>
                <a:lnTo>
                  <a:pt x="3590" y="4"/>
                </a:lnTo>
                <a:lnTo>
                  <a:pt x="3640" y="4"/>
                </a:lnTo>
                <a:lnTo>
                  <a:pt x="3688" y="8"/>
                </a:lnTo>
                <a:lnTo>
                  <a:pt x="3736" y="16"/>
                </a:lnTo>
                <a:lnTo>
                  <a:pt x="3784" y="24"/>
                </a:lnTo>
                <a:lnTo>
                  <a:pt x="3832" y="34"/>
                </a:lnTo>
                <a:lnTo>
                  <a:pt x="3880" y="46"/>
                </a:lnTo>
                <a:lnTo>
                  <a:pt x="3974" y="72"/>
                </a:lnTo>
                <a:lnTo>
                  <a:pt x="3974" y="72"/>
                </a:lnTo>
                <a:lnTo>
                  <a:pt x="4038" y="92"/>
                </a:lnTo>
                <a:lnTo>
                  <a:pt x="4100" y="114"/>
                </a:lnTo>
                <a:lnTo>
                  <a:pt x="4160" y="140"/>
                </a:lnTo>
                <a:lnTo>
                  <a:pt x="4220" y="168"/>
                </a:lnTo>
                <a:lnTo>
                  <a:pt x="4278" y="196"/>
                </a:lnTo>
                <a:lnTo>
                  <a:pt x="4336" y="228"/>
                </a:lnTo>
                <a:lnTo>
                  <a:pt x="4392" y="264"/>
                </a:lnTo>
                <a:lnTo>
                  <a:pt x="4448" y="300"/>
                </a:lnTo>
                <a:lnTo>
                  <a:pt x="4448" y="300"/>
                </a:lnTo>
                <a:lnTo>
                  <a:pt x="4508" y="344"/>
                </a:lnTo>
                <a:lnTo>
                  <a:pt x="4568" y="390"/>
                </a:lnTo>
                <a:lnTo>
                  <a:pt x="4568" y="390"/>
                </a:lnTo>
                <a:lnTo>
                  <a:pt x="4576" y="396"/>
                </a:lnTo>
                <a:lnTo>
                  <a:pt x="4582" y="404"/>
                </a:lnTo>
                <a:lnTo>
                  <a:pt x="4588" y="414"/>
                </a:lnTo>
                <a:lnTo>
                  <a:pt x="4592" y="422"/>
                </a:lnTo>
                <a:lnTo>
                  <a:pt x="4592" y="422"/>
                </a:lnTo>
                <a:lnTo>
                  <a:pt x="4592" y="2788"/>
                </a:lnTo>
                <a:lnTo>
                  <a:pt x="4592" y="2788"/>
                </a:lnTo>
                <a:lnTo>
                  <a:pt x="4588" y="2798"/>
                </a:lnTo>
                <a:lnTo>
                  <a:pt x="4582" y="2808"/>
                </a:lnTo>
                <a:lnTo>
                  <a:pt x="4564" y="2824"/>
                </a:lnTo>
                <a:lnTo>
                  <a:pt x="4564" y="2824"/>
                </a:lnTo>
                <a:lnTo>
                  <a:pt x="4514" y="2862"/>
                </a:lnTo>
                <a:lnTo>
                  <a:pt x="4462" y="2900"/>
                </a:lnTo>
                <a:lnTo>
                  <a:pt x="4408" y="2936"/>
                </a:lnTo>
                <a:lnTo>
                  <a:pt x="4354" y="2970"/>
                </a:lnTo>
                <a:lnTo>
                  <a:pt x="4300" y="3002"/>
                </a:lnTo>
                <a:lnTo>
                  <a:pt x="4244" y="3032"/>
                </a:lnTo>
                <a:lnTo>
                  <a:pt x="4186" y="3062"/>
                </a:lnTo>
                <a:lnTo>
                  <a:pt x="4128" y="3090"/>
                </a:lnTo>
                <a:lnTo>
                  <a:pt x="4128" y="3090"/>
                </a:lnTo>
                <a:lnTo>
                  <a:pt x="4054" y="3122"/>
                </a:lnTo>
                <a:lnTo>
                  <a:pt x="3980" y="3152"/>
                </a:lnTo>
                <a:lnTo>
                  <a:pt x="3904" y="3180"/>
                </a:lnTo>
                <a:lnTo>
                  <a:pt x="3828" y="3206"/>
                </a:lnTo>
                <a:lnTo>
                  <a:pt x="3752" y="3232"/>
                </a:lnTo>
                <a:lnTo>
                  <a:pt x="3676" y="3254"/>
                </a:lnTo>
                <a:lnTo>
                  <a:pt x="3598" y="3276"/>
                </a:lnTo>
                <a:lnTo>
                  <a:pt x="3520" y="3296"/>
                </a:lnTo>
                <a:lnTo>
                  <a:pt x="3520" y="3296"/>
                </a:lnTo>
                <a:lnTo>
                  <a:pt x="3370" y="3334"/>
                </a:lnTo>
                <a:lnTo>
                  <a:pt x="3220" y="3368"/>
                </a:lnTo>
                <a:lnTo>
                  <a:pt x="2920" y="3432"/>
                </a:lnTo>
                <a:lnTo>
                  <a:pt x="2920" y="3432"/>
                </a:lnTo>
                <a:lnTo>
                  <a:pt x="2778" y="3462"/>
                </a:lnTo>
                <a:lnTo>
                  <a:pt x="2638" y="3492"/>
                </a:lnTo>
                <a:lnTo>
                  <a:pt x="2498" y="3528"/>
                </a:lnTo>
                <a:lnTo>
                  <a:pt x="2430" y="3546"/>
                </a:lnTo>
                <a:lnTo>
                  <a:pt x="2360" y="3566"/>
                </a:lnTo>
                <a:lnTo>
                  <a:pt x="2360" y="3566"/>
                </a:lnTo>
                <a:lnTo>
                  <a:pt x="2250" y="3602"/>
                </a:lnTo>
                <a:lnTo>
                  <a:pt x="2196" y="3622"/>
                </a:lnTo>
                <a:lnTo>
                  <a:pt x="2144" y="3642"/>
                </a:lnTo>
                <a:lnTo>
                  <a:pt x="2092" y="3666"/>
                </a:lnTo>
                <a:lnTo>
                  <a:pt x="2040" y="3690"/>
                </a:lnTo>
                <a:lnTo>
                  <a:pt x="1988" y="3716"/>
                </a:lnTo>
                <a:lnTo>
                  <a:pt x="1938" y="3744"/>
                </a:lnTo>
                <a:lnTo>
                  <a:pt x="1938" y="3744"/>
                </a:lnTo>
                <a:lnTo>
                  <a:pt x="1878" y="3782"/>
                </a:lnTo>
                <a:lnTo>
                  <a:pt x="1878" y="3782"/>
                </a:lnTo>
                <a:lnTo>
                  <a:pt x="1868" y="3788"/>
                </a:lnTo>
                <a:lnTo>
                  <a:pt x="1858" y="3792"/>
                </a:lnTo>
                <a:lnTo>
                  <a:pt x="1846" y="3796"/>
                </a:lnTo>
                <a:lnTo>
                  <a:pt x="1834" y="3796"/>
                </a:lnTo>
                <a:lnTo>
                  <a:pt x="1834" y="3796"/>
                </a:lnTo>
                <a:lnTo>
                  <a:pt x="444" y="3796"/>
                </a:lnTo>
                <a:lnTo>
                  <a:pt x="444" y="3796"/>
                </a:lnTo>
                <a:lnTo>
                  <a:pt x="432" y="3796"/>
                </a:lnTo>
                <a:lnTo>
                  <a:pt x="422" y="3792"/>
                </a:lnTo>
                <a:lnTo>
                  <a:pt x="414" y="3784"/>
                </a:lnTo>
                <a:lnTo>
                  <a:pt x="408" y="3774"/>
                </a:lnTo>
                <a:lnTo>
                  <a:pt x="408" y="3774"/>
                </a:lnTo>
                <a:lnTo>
                  <a:pt x="380" y="3714"/>
                </a:lnTo>
                <a:lnTo>
                  <a:pt x="354" y="3652"/>
                </a:lnTo>
                <a:lnTo>
                  <a:pt x="306" y="3528"/>
                </a:lnTo>
                <a:lnTo>
                  <a:pt x="306" y="3528"/>
                </a:lnTo>
                <a:lnTo>
                  <a:pt x="258" y="3396"/>
                </a:lnTo>
                <a:lnTo>
                  <a:pt x="214" y="3260"/>
                </a:lnTo>
                <a:lnTo>
                  <a:pt x="174" y="3124"/>
                </a:lnTo>
                <a:lnTo>
                  <a:pt x="140" y="2988"/>
                </a:lnTo>
                <a:lnTo>
                  <a:pt x="140" y="2988"/>
                </a:lnTo>
                <a:lnTo>
                  <a:pt x="112" y="2860"/>
                </a:lnTo>
                <a:lnTo>
                  <a:pt x="86" y="2734"/>
                </a:lnTo>
                <a:lnTo>
                  <a:pt x="64" y="2606"/>
                </a:lnTo>
                <a:lnTo>
                  <a:pt x="44" y="2478"/>
                </a:lnTo>
                <a:lnTo>
                  <a:pt x="44" y="2478"/>
                </a:lnTo>
                <a:lnTo>
                  <a:pt x="24" y="2316"/>
                </a:lnTo>
                <a:lnTo>
                  <a:pt x="14" y="2236"/>
                </a:lnTo>
                <a:lnTo>
                  <a:pt x="8" y="2154"/>
                </a:lnTo>
                <a:lnTo>
                  <a:pt x="8" y="2154"/>
                </a:lnTo>
                <a:lnTo>
                  <a:pt x="6" y="2086"/>
                </a:lnTo>
                <a:lnTo>
                  <a:pt x="4" y="2020"/>
                </a:lnTo>
                <a:lnTo>
                  <a:pt x="4" y="2020"/>
                </a:lnTo>
                <a:lnTo>
                  <a:pt x="2" y="1972"/>
                </a:lnTo>
                <a:lnTo>
                  <a:pt x="2" y="1948"/>
                </a:lnTo>
                <a:lnTo>
                  <a:pt x="0" y="1924"/>
                </a:lnTo>
                <a:lnTo>
                  <a:pt x="0" y="1924"/>
                </a:lnTo>
                <a:close/>
              </a:path>
            </a:pathLst>
          </a:custGeom>
          <a:solidFill>
            <a:srgbClr val="93E4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4195" y="2191647"/>
            <a:ext cx="4021613" cy="31602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=""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079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="" xmlns:a16="http://schemas.microsoft.com/office/drawing/2014/main" id="{8DC6A54A-9BF8-4F66-8401-A8591C494FA5}"/>
              </a:ext>
            </a:extLst>
          </p:cNvPr>
          <p:cNvGrpSpPr/>
          <p:nvPr userDrawn="1"/>
        </p:nvGrpSpPr>
        <p:grpSpPr>
          <a:xfrm>
            <a:off x="0" y="0"/>
            <a:ext cx="7102050" cy="6410325"/>
            <a:chOff x="4563414" y="273880"/>
            <a:chExt cx="7102050" cy="6410325"/>
          </a:xfrm>
        </p:grpSpPr>
        <p:sp>
          <p:nvSpPr>
            <p:cNvPr id="5" name="Forme libre : forme 4">
              <a:extLst>
                <a:ext uri="{FF2B5EF4-FFF2-40B4-BE49-F238E27FC236}">
                  <a16:creationId xmlns="" xmlns:a16="http://schemas.microsoft.com/office/drawing/2014/main" id="{FC158D16-9C05-4713-8244-FC00FD82627D}"/>
                </a:ext>
              </a:extLst>
            </p:cNvPr>
            <p:cNvSpPr/>
            <p:nvPr/>
          </p:nvSpPr>
          <p:spPr>
            <a:xfrm>
              <a:off x="6350514" y="273880"/>
              <a:ext cx="5314950" cy="6400800"/>
            </a:xfrm>
            <a:custGeom>
              <a:avLst/>
              <a:gdLst>
                <a:gd name="connsiteX0" fmla="*/ 1655948 w 5314950"/>
                <a:gd name="connsiteY0" fmla="*/ 6400990 h 6400800"/>
                <a:gd name="connsiteX1" fmla="*/ 1648518 w 5314950"/>
                <a:gd name="connsiteY1" fmla="*/ 6401467 h 6400800"/>
                <a:gd name="connsiteX2" fmla="*/ 5313548 w 5314950"/>
                <a:gd name="connsiteY2" fmla="*/ 3303080 h 6400800"/>
                <a:gd name="connsiteX3" fmla="*/ 4721188 w 5314950"/>
                <a:gd name="connsiteY3" fmla="*/ 7144 h 6400800"/>
                <a:gd name="connsiteX4" fmla="*/ 1686428 w 5314950"/>
                <a:gd name="connsiteY4" fmla="*/ 7144 h 6400800"/>
                <a:gd name="connsiteX5" fmla="*/ 1655948 w 5314950"/>
                <a:gd name="connsiteY5" fmla="*/ 6400990 h 640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4950" h="6400800">
                  <a:moveTo>
                    <a:pt x="1655948" y="6400990"/>
                  </a:moveTo>
                  <a:cubicBezTo>
                    <a:pt x="1653471" y="6401181"/>
                    <a:pt x="1650995" y="6401276"/>
                    <a:pt x="1648518" y="6401467"/>
                  </a:cubicBezTo>
                  <a:cubicBezTo>
                    <a:pt x="3466746" y="6339364"/>
                    <a:pt x="5047229" y="5231797"/>
                    <a:pt x="5313548" y="3303080"/>
                  </a:cubicBezTo>
                  <a:cubicBezTo>
                    <a:pt x="3798787" y="2465451"/>
                    <a:pt x="4580790" y="1653159"/>
                    <a:pt x="4721188" y="7144"/>
                  </a:cubicBezTo>
                  <a:lnTo>
                    <a:pt x="1686428" y="7144"/>
                  </a:lnTo>
                  <a:cubicBezTo>
                    <a:pt x="1417442" y="2445163"/>
                    <a:pt x="-1934406" y="6146102"/>
                    <a:pt x="1655948" y="6400990"/>
                  </a:cubicBezTo>
                  <a:close/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="" xmlns:a16="http://schemas.microsoft.com/office/drawing/2014/main" id="{68C303D7-566A-4588-87A6-E7E84D1C38CA}"/>
                </a:ext>
              </a:extLst>
            </p:cNvPr>
            <p:cNvSpPr/>
            <p:nvPr/>
          </p:nvSpPr>
          <p:spPr>
            <a:xfrm>
              <a:off x="4563414" y="273880"/>
              <a:ext cx="3486150" cy="6410325"/>
            </a:xfrm>
            <a:custGeom>
              <a:avLst/>
              <a:gdLst>
                <a:gd name="connsiteX0" fmla="*/ 3447193 w 3486150"/>
                <a:gd name="connsiteY0" fmla="*/ 6401372 h 6410325"/>
                <a:gd name="connsiteX1" fmla="*/ 3454622 w 3486150"/>
                <a:gd name="connsiteY1" fmla="*/ 6400896 h 6410325"/>
                <a:gd name="connsiteX2" fmla="*/ 3485103 w 3486150"/>
                <a:gd name="connsiteY2" fmla="*/ 7144 h 6410325"/>
                <a:gd name="connsiteX3" fmla="*/ 978789 w 3486150"/>
                <a:gd name="connsiteY3" fmla="*/ 7144 h 6410325"/>
                <a:gd name="connsiteX4" fmla="*/ 7144 w 3486150"/>
                <a:gd name="connsiteY4" fmla="*/ 7144 h 6410325"/>
                <a:gd name="connsiteX5" fmla="*/ 7144 w 3486150"/>
                <a:gd name="connsiteY5" fmla="*/ 5378482 h 6410325"/>
                <a:gd name="connsiteX6" fmla="*/ 3447193 w 3486150"/>
                <a:gd name="connsiteY6" fmla="*/ 6401372 h 641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86150" h="6410325">
                  <a:moveTo>
                    <a:pt x="3447193" y="6401372"/>
                  </a:moveTo>
                  <a:cubicBezTo>
                    <a:pt x="3449670" y="6401181"/>
                    <a:pt x="3452146" y="6401086"/>
                    <a:pt x="3454622" y="6400896"/>
                  </a:cubicBezTo>
                  <a:cubicBezTo>
                    <a:pt x="-135731" y="6146102"/>
                    <a:pt x="3216116" y="2445163"/>
                    <a:pt x="3485103" y="7144"/>
                  </a:cubicBezTo>
                  <a:lnTo>
                    <a:pt x="978789" y="7144"/>
                  </a:lnTo>
                  <a:lnTo>
                    <a:pt x="7144" y="7144"/>
                  </a:lnTo>
                  <a:lnTo>
                    <a:pt x="7144" y="5378482"/>
                  </a:lnTo>
                  <a:cubicBezTo>
                    <a:pt x="997268" y="6099239"/>
                    <a:pt x="2192465" y="6483097"/>
                    <a:pt x="3447193" y="6401372"/>
                  </a:cubicBezTo>
                  <a:close/>
                </a:path>
              </a:pathLst>
            </a:custGeom>
            <a:solidFill>
              <a:srgbClr val="95C1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Objec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11">
            <a:extLst>
              <a:ext uri="{FF2B5EF4-FFF2-40B4-BE49-F238E27FC236}">
                <a16:creationId xmlns=""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56000" y="0"/>
            <a:ext cx="75360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Cliquez sur l'icône pour ajouter une image</a:t>
            </a:r>
            <a:endParaRPr lang="pt-PT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708" y="1197000"/>
            <a:ext cx="4195292" cy="19022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686533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Freeform 6"/>
          <p:cNvSpPr>
            <a:spLocks/>
          </p:cNvSpPr>
          <p:nvPr userDrawn="1"/>
        </p:nvSpPr>
        <p:spPr bwMode="auto">
          <a:xfrm>
            <a:off x="0" y="0"/>
            <a:ext cx="7651750" cy="6858000"/>
          </a:xfrm>
          <a:custGeom>
            <a:avLst/>
            <a:gdLst/>
            <a:ahLst/>
            <a:cxnLst>
              <a:cxn ang="0">
                <a:pos x="0" y="4320"/>
              </a:cxn>
              <a:cxn ang="0">
                <a:pos x="0" y="18"/>
              </a:cxn>
              <a:cxn ang="0">
                <a:pos x="2" y="4"/>
              </a:cxn>
              <a:cxn ang="0">
                <a:pos x="18" y="0"/>
              </a:cxn>
              <a:cxn ang="0">
                <a:pos x="4802" y="0"/>
              </a:cxn>
              <a:cxn ang="0">
                <a:pos x="4812" y="0"/>
              </a:cxn>
              <a:cxn ang="0">
                <a:pos x="4820" y="8"/>
              </a:cxn>
              <a:cxn ang="0">
                <a:pos x="4820" y="18"/>
              </a:cxn>
              <a:cxn ang="0">
                <a:pos x="4820" y="50"/>
              </a:cxn>
              <a:cxn ang="0">
                <a:pos x="4816" y="52"/>
              </a:cxn>
              <a:cxn ang="0">
                <a:pos x="4816" y="64"/>
              </a:cxn>
              <a:cxn ang="0">
                <a:pos x="4808" y="138"/>
              </a:cxn>
              <a:cxn ang="0">
                <a:pos x="4800" y="200"/>
              </a:cxn>
              <a:cxn ang="0">
                <a:pos x="4776" y="318"/>
              </a:cxn>
              <a:cxn ang="0">
                <a:pos x="4744" y="434"/>
              </a:cxn>
              <a:cxn ang="0">
                <a:pos x="4704" y="544"/>
              </a:cxn>
              <a:cxn ang="0">
                <a:pos x="4654" y="652"/>
              </a:cxn>
              <a:cxn ang="0">
                <a:pos x="4594" y="754"/>
              </a:cxn>
              <a:cxn ang="0">
                <a:pos x="4528" y="852"/>
              </a:cxn>
              <a:cxn ang="0">
                <a:pos x="4452" y="948"/>
              </a:cxn>
              <a:cxn ang="0">
                <a:pos x="4410" y="994"/>
              </a:cxn>
              <a:cxn ang="0">
                <a:pos x="4342" y="1064"/>
              </a:cxn>
              <a:cxn ang="0">
                <a:pos x="4270" y="1130"/>
              </a:cxn>
              <a:cxn ang="0">
                <a:pos x="4118" y="1252"/>
              </a:cxn>
              <a:cxn ang="0">
                <a:pos x="3956" y="1360"/>
              </a:cxn>
              <a:cxn ang="0">
                <a:pos x="3786" y="1458"/>
              </a:cxn>
              <a:cxn ang="0">
                <a:pos x="3724" y="1488"/>
              </a:cxn>
              <a:cxn ang="0">
                <a:pos x="3542" y="1574"/>
              </a:cxn>
              <a:cxn ang="0">
                <a:pos x="3294" y="1678"/>
              </a:cxn>
              <a:cxn ang="0">
                <a:pos x="3028" y="1790"/>
              </a:cxn>
              <a:cxn ang="0">
                <a:pos x="2498" y="2020"/>
              </a:cxn>
              <a:cxn ang="0">
                <a:pos x="2238" y="2142"/>
              </a:cxn>
              <a:cxn ang="0">
                <a:pos x="2054" y="2232"/>
              </a:cxn>
              <a:cxn ang="0">
                <a:pos x="1872" y="2326"/>
              </a:cxn>
              <a:cxn ang="0">
                <a:pos x="1696" y="2428"/>
              </a:cxn>
              <a:cxn ang="0">
                <a:pos x="1522" y="2538"/>
              </a:cxn>
              <a:cxn ang="0">
                <a:pos x="1464" y="2578"/>
              </a:cxn>
              <a:cxn ang="0">
                <a:pos x="1350" y="2664"/>
              </a:cxn>
              <a:cxn ang="0">
                <a:pos x="1242" y="2758"/>
              </a:cxn>
              <a:cxn ang="0">
                <a:pos x="1142" y="2860"/>
              </a:cxn>
              <a:cxn ang="0">
                <a:pos x="1096" y="2916"/>
              </a:cxn>
              <a:cxn ang="0">
                <a:pos x="1030" y="3008"/>
              </a:cxn>
              <a:cxn ang="0">
                <a:pos x="976" y="3102"/>
              </a:cxn>
              <a:cxn ang="0">
                <a:pos x="934" y="3200"/>
              </a:cxn>
              <a:cxn ang="0">
                <a:pos x="904" y="3302"/>
              </a:cxn>
              <a:cxn ang="0">
                <a:pos x="884" y="3404"/>
              </a:cxn>
              <a:cxn ang="0">
                <a:pos x="878" y="3512"/>
              </a:cxn>
              <a:cxn ang="0">
                <a:pos x="884" y="3620"/>
              </a:cxn>
              <a:cxn ang="0">
                <a:pos x="900" y="3732"/>
              </a:cxn>
              <a:cxn ang="0">
                <a:pos x="914" y="3788"/>
              </a:cxn>
              <a:cxn ang="0">
                <a:pos x="944" y="3898"/>
              </a:cxn>
              <a:cxn ang="0">
                <a:pos x="982" y="4004"/>
              </a:cxn>
              <a:cxn ang="0">
                <a:pos x="1028" y="4108"/>
              </a:cxn>
              <a:cxn ang="0">
                <a:pos x="1052" y="4160"/>
              </a:cxn>
              <a:cxn ang="0">
                <a:pos x="1126" y="4302"/>
              </a:cxn>
              <a:cxn ang="0">
                <a:pos x="1130" y="4312"/>
              </a:cxn>
              <a:cxn ang="0">
                <a:pos x="1130" y="4318"/>
              </a:cxn>
              <a:cxn ang="0">
                <a:pos x="1116" y="4320"/>
              </a:cxn>
              <a:cxn ang="0">
                <a:pos x="1100" y="4320"/>
              </a:cxn>
              <a:cxn ang="0">
                <a:pos x="0" y="4320"/>
              </a:cxn>
            </a:cxnLst>
            <a:rect l="0" t="0" r="r" b="b"/>
            <a:pathLst>
              <a:path w="4820" h="4320">
                <a:moveTo>
                  <a:pt x="0" y="4320"/>
                </a:moveTo>
                <a:lnTo>
                  <a:pt x="0" y="4320"/>
                </a:lnTo>
                <a:lnTo>
                  <a:pt x="0" y="18"/>
                </a:lnTo>
                <a:lnTo>
                  <a:pt x="0" y="18"/>
                </a:lnTo>
                <a:lnTo>
                  <a:pt x="0" y="8"/>
                </a:lnTo>
                <a:lnTo>
                  <a:pt x="2" y="4"/>
                </a:lnTo>
                <a:lnTo>
                  <a:pt x="8" y="0"/>
                </a:lnTo>
                <a:lnTo>
                  <a:pt x="18" y="0"/>
                </a:lnTo>
                <a:lnTo>
                  <a:pt x="18" y="0"/>
                </a:lnTo>
                <a:lnTo>
                  <a:pt x="4802" y="0"/>
                </a:lnTo>
                <a:lnTo>
                  <a:pt x="4802" y="0"/>
                </a:lnTo>
                <a:lnTo>
                  <a:pt x="4812" y="0"/>
                </a:lnTo>
                <a:lnTo>
                  <a:pt x="4818" y="4"/>
                </a:lnTo>
                <a:lnTo>
                  <a:pt x="4820" y="8"/>
                </a:lnTo>
                <a:lnTo>
                  <a:pt x="4820" y="18"/>
                </a:lnTo>
                <a:lnTo>
                  <a:pt x="4820" y="18"/>
                </a:lnTo>
                <a:lnTo>
                  <a:pt x="4820" y="34"/>
                </a:lnTo>
                <a:lnTo>
                  <a:pt x="4820" y="50"/>
                </a:lnTo>
                <a:lnTo>
                  <a:pt x="4820" y="50"/>
                </a:lnTo>
                <a:lnTo>
                  <a:pt x="4816" y="52"/>
                </a:lnTo>
                <a:lnTo>
                  <a:pt x="4816" y="56"/>
                </a:lnTo>
                <a:lnTo>
                  <a:pt x="4816" y="64"/>
                </a:lnTo>
                <a:lnTo>
                  <a:pt x="4816" y="64"/>
                </a:lnTo>
                <a:lnTo>
                  <a:pt x="4808" y="138"/>
                </a:lnTo>
                <a:lnTo>
                  <a:pt x="4808" y="138"/>
                </a:lnTo>
                <a:lnTo>
                  <a:pt x="4800" y="200"/>
                </a:lnTo>
                <a:lnTo>
                  <a:pt x="4790" y="260"/>
                </a:lnTo>
                <a:lnTo>
                  <a:pt x="4776" y="318"/>
                </a:lnTo>
                <a:lnTo>
                  <a:pt x="4762" y="376"/>
                </a:lnTo>
                <a:lnTo>
                  <a:pt x="4744" y="434"/>
                </a:lnTo>
                <a:lnTo>
                  <a:pt x="4726" y="490"/>
                </a:lnTo>
                <a:lnTo>
                  <a:pt x="4704" y="544"/>
                </a:lnTo>
                <a:lnTo>
                  <a:pt x="4680" y="598"/>
                </a:lnTo>
                <a:lnTo>
                  <a:pt x="4654" y="652"/>
                </a:lnTo>
                <a:lnTo>
                  <a:pt x="4626" y="704"/>
                </a:lnTo>
                <a:lnTo>
                  <a:pt x="4594" y="754"/>
                </a:lnTo>
                <a:lnTo>
                  <a:pt x="4562" y="804"/>
                </a:lnTo>
                <a:lnTo>
                  <a:pt x="4528" y="852"/>
                </a:lnTo>
                <a:lnTo>
                  <a:pt x="4490" y="900"/>
                </a:lnTo>
                <a:lnTo>
                  <a:pt x="4452" y="948"/>
                </a:lnTo>
                <a:lnTo>
                  <a:pt x="4410" y="994"/>
                </a:lnTo>
                <a:lnTo>
                  <a:pt x="4410" y="994"/>
                </a:lnTo>
                <a:lnTo>
                  <a:pt x="4376" y="1030"/>
                </a:lnTo>
                <a:lnTo>
                  <a:pt x="4342" y="1064"/>
                </a:lnTo>
                <a:lnTo>
                  <a:pt x="4306" y="1098"/>
                </a:lnTo>
                <a:lnTo>
                  <a:pt x="4270" y="1130"/>
                </a:lnTo>
                <a:lnTo>
                  <a:pt x="4196" y="1194"/>
                </a:lnTo>
                <a:lnTo>
                  <a:pt x="4118" y="1252"/>
                </a:lnTo>
                <a:lnTo>
                  <a:pt x="4038" y="1308"/>
                </a:lnTo>
                <a:lnTo>
                  <a:pt x="3956" y="1360"/>
                </a:lnTo>
                <a:lnTo>
                  <a:pt x="3872" y="1410"/>
                </a:lnTo>
                <a:lnTo>
                  <a:pt x="3786" y="1458"/>
                </a:lnTo>
                <a:lnTo>
                  <a:pt x="3786" y="1458"/>
                </a:lnTo>
                <a:lnTo>
                  <a:pt x="3724" y="1488"/>
                </a:lnTo>
                <a:lnTo>
                  <a:pt x="3664" y="1518"/>
                </a:lnTo>
                <a:lnTo>
                  <a:pt x="3542" y="1574"/>
                </a:lnTo>
                <a:lnTo>
                  <a:pt x="3418" y="1626"/>
                </a:lnTo>
                <a:lnTo>
                  <a:pt x="3294" y="1678"/>
                </a:lnTo>
                <a:lnTo>
                  <a:pt x="3294" y="1678"/>
                </a:lnTo>
                <a:lnTo>
                  <a:pt x="3028" y="1790"/>
                </a:lnTo>
                <a:lnTo>
                  <a:pt x="2762" y="1904"/>
                </a:lnTo>
                <a:lnTo>
                  <a:pt x="2498" y="2020"/>
                </a:lnTo>
                <a:lnTo>
                  <a:pt x="2368" y="2080"/>
                </a:lnTo>
                <a:lnTo>
                  <a:pt x="2238" y="2142"/>
                </a:lnTo>
                <a:lnTo>
                  <a:pt x="2238" y="2142"/>
                </a:lnTo>
                <a:lnTo>
                  <a:pt x="2054" y="2232"/>
                </a:lnTo>
                <a:lnTo>
                  <a:pt x="1962" y="2278"/>
                </a:lnTo>
                <a:lnTo>
                  <a:pt x="1872" y="2326"/>
                </a:lnTo>
                <a:lnTo>
                  <a:pt x="1784" y="2376"/>
                </a:lnTo>
                <a:lnTo>
                  <a:pt x="1696" y="2428"/>
                </a:lnTo>
                <a:lnTo>
                  <a:pt x="1608" y="2482"/>
                </a:lnTo>
                <a:lnTo>
                  <a:pt x="1522" y="2538"/>
                </a:lnTo>
                <a:lnTo>
                  <a:pt x="1522" y="2538"/>
                </a:lnTo>
                <a:lnTo>
                  <a:pt x="1464" y="2578"/>
                </a:lnTo>
                <a:lnTo>
                  <a:pt x="1406" y="2620"/>
                </a:lnTo>
                <a:lnTo>
                  <a:pt x="1350" y="2664"/>
                </a:lnTo>
                <a:lnTo>
                  <a:pt x="1296" y="2710"/>
                </a:lnTo>
                <a:lnTo>
                  <a:pt x="1242" y="2758"/>
                </a:lnTo>
                <a:lnTo>
                  <a:pt x="1192" y="2808"/>
                </a:lnTo>
                <a:lnTo>
                  <a:pt x="1142" y="2860"/>
                </a:lnTo>
                <a:lnTo>
                  <a:pt x="1096" y="2916"/>
                </a:lnTo>
                <a:lnTo>
                  <a:pt x="1096" y="2916"/>
                </a:lnTo>
                <a:lnTo>
                  <a:pt x="1062" y="2962"/>
                </a:lnTo>
                <a:lnTo>
                  <a:pt x="1030" y="3008"/>
                </a:lnTo>
                <a:lnTo>
                  <a:pt x="1002" y="3054"/>
                </a:lnTo>
                <a:lnTo>
                  <a:pt x="976" y="3102"/>
                </a:lnTo>
                <a:lnTo>
                  <a:pt x="952" y="3152"/>
                </a:lnTo>
                <a:lnTo>
                  <a:pt x="934" y="3200"/>
                </a:lnTo>
                <a:lnTo>
                  <a:pt x="916" y="3250"/>
                </a:lnTo>
                <a:lnTo>
                  <a:pt x="904" y="3302"/>
                </a:lnTo>
                <a:lnTo>
                  <a:pt x="892" y="3352"/>
                </a:lnTo>
                <a:lnTo>
                  <a:pt x="884" y="3404"/>
                </a:lnTo>
                <a:lnTo>
                  <a:pt x="880" y="3458"/>
                </a:lnTo>
                <a:lnTo>
                  <a:pt x="878" y="3512"/>
                </a:lnTo>
                <a:lnTo>
                  <a:pt x="880" y="3566"/>
                </a:lnTo>
                <a:lnTo>
                  <a:pt x="884" y="3620"/>
                </a:lnTo>
                <a:lnTo>
                  <a:pt x="890" y="3676"/>
                </a:lnTo>
                <a:lnTo>
                  <a:pt x="900" y="3732"/>
                </a:lnTo>
                <a:lnTo>
                  <a:pt x="900" y="3732"/>
                </a:lnTo>
                <a:lnTo>
                  <a:pt x="914" y="3788"/>
                </a:lnTo>
                <a:lnTo>
                  <a:pt x="928" y="3844"/>
                </a:lnTo>
                <a:lnTo>
                  <a:pt x="944" y="3898"/>
                </a:lnTo>
                <a:lnTo>
                  <a:pt x="962" y="3952"/>
                </a:lnTo>
                <a:lnTo>
                  <a:pt x="982" y="4004"/>
                </a:lnTo>
                <a:lnTo>
                  <a:pt x="1004" y="4056"/>
                </a:lnTo>
                <a:lnTo>
                  <a:pt x="1028" y="4108"/>
                </a:lnTo>
                <a:lnTo>
                  <a:pt x="1052" y="4160"/>
                </a:lnTo>
                <a:lnTo>
                  <a:pt x="1052" y="4160"/>
                </a:lnTo>
                <a:lnTo>
                  <a:pt x="1088" y="4232"/>
                </a:lnTo>
                <a:lnTo>
                  <a:pt x="1126" y="4302"/>
                </a:lnTo>
                <a:lnTo>
                  <a:pt x="1126" y="4302"/>
                </a:lnTo>
                <a:lnTo>
                  <a:pt x="1130" y="4312"/>
                </a:lnTo>
                <a:lnTo>
                  <a:pt x="1132" y="4316"/>
                </a:lnTo>
                <a:lnTo>
                  <a:pt x="1130" y="4318"/>
                </a:lnTo>
                <a:lnTo>
                  <a:pt x="1126" y="4320"/>
                </a:lnTo>
                <a:lnTo>
                  <a:pt x="1116" y="4320"/>
                </a:lnTo>
                <a:lnTo>
                  <a:pt x="1116" y="4320"/>
                </a:lnTo>
                <a:lnTo>
                  <a:pt x="1100" y="4320"/>
                </a:lnTo>
                <a:lnTo>
                  <a:pt x="1100" y="4320"/>
                </a:lnTo>
                <a:lnTo>
                  <a:pt x="0" y="4320"/>
                </a:lnTo>
                <a:lnTo>
                  <a:pt x="0" y="4320"/>
                </a:lnTo>
                <a:close/>
              </a:path>
            </a:pathLst>
          </a:custGeom>
          <a:solidFill>
            <a:srgbClr val="12AAD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Picture Placeholder 11">
            <a:extLst>
              <a:ext uri="{FF2B5EF4-FFF2-40B4-BE49-F238E27FC236}">
                <a16:creationId xmlns=""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3300" y="0"/>
            <a:ext cx="99187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708" y="434513"/>
            <a:ext cx="5419268" cy="19022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7604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="" xmlns:a16="http://schemas.microsoft.com/office/drawing/2014/main" id="{8B5F77E1-A90A-4D54-B022-9C5E9B57DFA9}"/>
              </a:ext>
            </a:extLst>
          </p:cNvPr>
          <p:cNvGrpSpPr/>
          <p:nvPr userDrawn="1"/>
        </p:nvGrpSpPr>
        <p:grpSpPr>
          <a:xfrm>
            <a:off x="0" y="-55534"/>
            <a:ext cx="12216000" cy="5173384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="" xmlns:a16="http://schemas.microsoft.com/office/drawing/2014/main" id="{89968303-ACAB-46E2-9ADA-FFEAE7DD34FF}"/>
                </a:ext>
              </a:extLst>
            </p:cNvPr>
            <p:cNvSpPr/>
            <p:nvPr userDrawn="1"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="" xmlns:a16="http://schemas.microsoft.com/office/drawing/2014/main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36000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831750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23346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="" xmlns:a16="http://schemas.microsoft.com/office/drawing/2014/main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="" xmlns:a16="http://schemas.microsoft.com/office/drawing/2014/main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="" xmlns:a16="http://schemas.microsoft.com/office/drawing/2014/main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54912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="" xmlns:a16="http://schemas.microsoft.com/office/drawing/2014/main" id="{8DC6A54A-9BF8-4F66-8401-A8591C494FA5}"/>
              </a:ext>
            </a:extLst>
          </p:cNvPr>
          <p:cNvGrpSpPr/>
          <p:nvPr userDrawn="1"/>
        </p:nvGrpSpPr>
        <p:grpSpPr>
          <a:xfrm>
            <a:off x="0" y="0"/>
            <a:ext cx="7102050" cy="6410325"/>
            <a:chOff x="4563414" y="273880"/>
            <a:chExt cx="7102050" cy="6410325"/>
          </a:xfrm>
        </p:grpSpPr>
        <p:sp>
          <p:nvSpPr>
            <p:cNvPr id="5" name="Forme libre : forme 4">
              <a:extLst>
                <a:ext uri="{FF2B5EF4-FFF2-40B4-BE49-F238E27FC236}">
                  <a16:creationId xmlns="" xmlns:a16="http://schemas.microsoft.com/office/drawing/2014/main" id="{FC158D16-9C05-4713-8244-FC00FD82627D}"/>
                </a:ext>
              </a:extLst>
            </p:cNvPr>
            <p:cNvSpPr/>
            <p:nvPr/>
          </p:nvSpPr>
          <p:spPr>
            <a:xfrm>
              <a:off x="6350514" y="273880"/>
              <a:ext cx="5314950" cy="6400800"/>
            </a:xfrm>
            <a:custGeom>
              <a:avLst/>
              <a:gdLst>
                <a:gd name="connsiteX0" fmla="*/ 1655948 w 5314950"/>
                <a:gd name="connsiteY0" fmla="*/ 6400990 h 6400800"/>
                <a:gd name="connsiteX1" fmla="*/ 1648518 w 5314950"/>
                <a:gd name="connsiteY1" fmla="*/ 6401467 h 6400800"/>
                <a:gd name="connsiteX2" fmla="*/ 5313548 w 5314950"/>
                <a:gd name="connsiteY2" fmla="*/ 3303080 h 6400800"/>
                <a:gd name="connsiteX3" fmla="*/ 4721188 w 5314950"/>
                <a:gd name="connsiteY3" fmla="*/ 7144 h 6400800"/>
                <a:gd name="connsiteX4" fmla="*/ 1686428 w 5314950"/>
                <a:gd name="connsiteY4" fmla="*/ 7144 h 6400800"/>
                <a:gd name="connsiteX5" fmla="*/ 1655948 w 5314950"/>
                <a:gd name="connsiteY5" fmla="*/ 6400990 h 640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4950" h="6400800">
                  <a:moveTo>
                    <a:pt x="1655948" y="6400990"/>
                  </a:moveTo>
                  <a:cubicBezTo>
                    <a:pt x="1653471" y="6401181"/>
                    <a:pt x="1650995" y="6401276"/>
                    <a:pt x="1648518" y="6401467"/>
                  </a:cubicBezTo>
                  <a:cubicBezTo>
                    <a:pt x="3466746" y="6339364"/>
                    <a:pt x="5047229" y="5231797"/>
                    <a:pt x="5313548" y="3303080"/>
                  </a:cubicBezTo>
                  <a:cubicBezTo>
                    <a:pt x="3798787" y="2465451"/>
                    <a:pt x="4580790" y="1653159"/>
                    <a:pt x="4721188" y="7144"/>
                  </a:cubicBezTo>
                  <a:lnTo>
                    <a:pt x="1686428" y="7144"/>
                  </a:lnTo>
                  <a:cubicBezTo>
                    <a:pt x="1417442" y="2445163"/>
                    <a:pt x="-1934406" y="6146102"/>
                    <a:pt x="1655948" y="6400990"/>
                  </a:cubicBezTo>
                  <a:close/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="" xmlns:a16="http://schemas.microsoft.com/office/drawing/2014/main" id="{68C303D7-566A-4588-87A6-E7E84D1C38CA}"/>
                </a:ext>
              </a:extLst>
            </p:cNvPr>
            <p:cNvSpPr/>
            <p:nvPr/>
          </p:nvSpPr>
          <p:spPr>
            <a:xfrm>
              <a:off x="4563414" y="273880"/>
              <a:ext cx="3486150" cy="6410325"/>
            </a:xfrm>
            <a:custGeom>
              <a:avLst/>
              <a:gdLst>
                <a:gd name="connsiteX0" fmla="*/ 3447193 w 3486150"/>
                <a:gd name="connsiteY0" fmla="*/ 6401372 h 6410325"/>
                <a:gd name="connsiteX1" fmla="*/ 3454622 w 3486150"/>
                <a:gd name="connsiteY1" fmla="*/ 6400896 h 6410325"/>
                <a:gd name="connsiteX2" fmla="*/ 3485103 w 3486150"/>
                <a:gd name="connsiteY2" fmla="*/ 7144 h 6410325"/>
                <a:gd name="connsiteX3" fmla="*/ 978789 w 3486150"/>
                <a:gd name="connsiteY3" fmla="*/ 7144 h 6410325"/>
                <a:gd name="connsiteX4" fmla="*/ 7144 w 3486150"/>
                <a:gd name="connsiteY4" fmla="*/ 7144 h 6410325"/>
                <a:gd name="connsiteX5" fmla="*/ 7144 w 3486150"/>
                <a:gd name="connsiteY5" fmla="*/ 5378482 h 6410325"/>
                <a:gd name="connsiteX6" fmla="*/ 3447193 w 3486150"/>
                <a:gd name="connsiteY6" fmla="*/ 6401372 h 641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86150" h="6410325">
                  <a:moveTo>
                    <a:pt x="3447193" y="6401372"/>
                  </a:moveTo>
                  <a:cubicBezTo>
                    <a:pt x="3449670" y="6401181"/>
                    <a:pt x="3452146" y="6401086"/>
                    <a:pt x="3454622" y="6400896"/>
                  </a:cubicBezTo>
                  <a:cubicBezTo>
                    <a:pt x="-135731" y="6146102"/>
                    <a:pt x="3216116" y="2445163"/>
                    <a:pt x="3485103" y="7144"/>
                  </a:cubicBezTo>
                  <a:lnTo>
                    <a:pt x="978789" y="7144"/>
                  </a:lnTo>
                  <a:lnTo>
                    <a:pt x="7144" y="7144"/>
                  </a:lnTo>
                  <a:lnTo>
                    <a:pt x="7144" y="5378482"/>
                  </a:lnTo>
                  <a:cubicBezTo>
                    <a:pt x="997268" y="6099239"/>
                    <a:pt x="2192465" y="6483097"/>
                    <a:pt x="3447193" y="6401372"/>
                  </a:cubicBezTo>
                  <a:close/>
                </a:path>
              </a:pathLst>
            </a:custGeom>
            <a:solidFill>
              <a:srgbClr val="95C11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11">
            <a:extLst>
              <a:ext uri="{FF2B5EF4-FFF2-40B4-BE49-F238E27FC236}">
                <a16:creationId xmlns=""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56000" y="0"/>
            <a:ext cx="75360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Cliquez sur l'icône pour ajouter une image</a:t>
            </a:r>
            <a:endParaRPr lang="pt-PT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708" y="1197000"/>
            <a:ext cx="4195292" cy="19022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77187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pos="27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ags" Target="../tags/tag7.xml"/><Relationship Id="rId5" Type="http://schemas.openxmlformats.org/officeDocument/2006/relationships/vmlDrawing" Target="../drawings/vmlDrawing6.v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15.xml"/><Relationship Id="rId7" Type="http://schemas.openxmlformats.org/officeDocument/2006/relationships/vmlDrawing" Target="../drawings/vmlDrawing10.v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6.xml"/><Relationship Id="rId9" Type="http://schemas.openxmlformats.org/officeDocument/2006/relationships/oleObject" Target="../embeddings/oleObject10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2019.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  <p:sldLayoutId id="2147483885" r:id="rId9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2019.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="" xmlns:a16="http://schemas.microsoft.com/office/drawing/2014/main" id="{9CCBF2C1-AE84-4920-BA55-06A21A3C64E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B08F5EF3-2356-4B1F-860E-01CACCDDB0B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AA3EC8E9-315E-47E1-AF32-83834998FDA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7DAF62B2-11CC-4B22-9A4B-18FA2DE2B586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C75D6175-E1F7-4C00-B893-FDD3A3F704F4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B23D6F31-6A70-49F8-85C0-D3D2946BE1DF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278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84" r:id="rId2"/>
    <p:sldLayoutId id="2147483876" r:id="rId3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  <p15:guide id="2" pos="75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5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B612A8E-B9C0-4A33-BDF0-7B934FC0FA7B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8759ABE2-EA66-4C96-A730-7AE70F160C4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A0575D8E-DADC-4A93-90E1-700FFEEB747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797A0406-0F4B-4D43-9CEA-FDE61975CF1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D5ADBA43-C200-4485-A4EC-E3C6D0E787EB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23914078-BC81-4D4F-882A-303F25DADB6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80" r:id="rId4"/>
    <p:sldLayoutId id="2147483881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="" xmlns:a16="http://schemas.microsoft.com/office/drawing/2014/main" id="{61B8B409-591E-4F4C-BDA2-E292A2B3E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/>
              <a:t>Google Play Store </a:t>
            </a:r>
            <a:r>
              <a:rPr lang="en-US" sz="4000" dirty="0" smtClean="0"/>
              <a:t>Data Analysis</a:t>
            </a:r>
            <a:endParaRPr lang="en-US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B479E337-09CA-4F50-9067-64D4BC4D4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2458" y="4953000"/>
            <a:ext cx="3096000" cy="1572227"/>
          </a:xfrm>
        </p:spPr>
        <p:txBody>
          <a:bodyPr/>
          <a:lstStyle/>
          <a:p>
            <a:r>
              <a:rPr lang="en-US" sz="1800" dirty="0" smtClean="0"/>
              <a:t>Presented By:</a:t>
            </a:r>
          </a:p>
          <a:p>
            <a:r>
              <a:rPr lang="en-US" sz="1800" dirty="0" smtClean="0"/>
              <a:t>Hirak </a:t>
            </a:r>
            <a:r>
              <a:rPr lang="en-US" sz="1800" dirty="0" err="1" smtClean="0"/>
              <a:t>Jyoti</a:t>
            </a:r>
            <a:r>
              <a:rPr lang="en-US" sz="1800" dirty="0" smtClean="0"/>
              <a:t> Dutta</a:t>
            </a:r>
          </a:p>
          <a:p>
            <a:r>
              <a:rPr lang="en-US" sz="1800" dirty="0" smtClean="0"/>
              <a:t>188920_IN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25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dirty="0" smtClean="0"/>
              <a:t>Creating Dimension Tables Using </a:t>
            </a:r>
            <a:r>
              <a:rPr lang="en-US" dirty="0" err="1" smtClean="0"/>
              <a:t>Talend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27" y="1104900"/>
            <a:ext cx="8906480" cy="53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3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dirty="0" smtClean="0"/>
              <a:t>Creating Fact Table Using </a:t>
            </a:r>
            <a:r>
              <a:rPr lang="en-US" dirty="0" err="1" smtClean="0"/>
              <a:t>Talend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67" y="990600"/>
            <a:ext cx="9601199" cy="5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6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dirty="0" smtClean="0"/>
              <a:t>Loading Dimension Tables Into HDFS Using </a:t>
            </a:r>
            <a:r>
              <a:rPr lang="en-US" dirty="0" err="1" smtClean="0"/>
              <a:t>Talend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67" y="1104900"/>
            <a:ext cx="7696200" cy="54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5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dirty="0" smtClean="0"/>
              <a:t>Loading Fact Table Into HDFS Using </a:t>
            </a:r>
            <a:r>
              <a:rPr lang="en-US" dirty="0" err="1" smtClean="0"/>
              <a:t>Talend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66" y="1104900"/>
            <a:ext cx="8249801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9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dirty="0" smtClean="0"/>
              <a:t>Loading Fact Table Into Hive Using </a:t>
            </a:r>
            <a:r>
              <a:rPr lang="en-US" dirty="0" err="1" smtClean="0"/>
              <a:t>Talend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29" y="1104900"/>
            <a:ext cx="8240275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89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D8851A46-C6AE-4E73-8B8D-CDC0CD9F32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74754" name="Picture 2" descr="Image result for analysis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" b="1236"/>
          <a:stretch>
            <a:fillRect/>
          </a:stretch>
        </p:blipFill>
        <p:spPr bwMode="auto">
          <a:xfrm>
            <a:off x="7010400" y="1524000"/>
            <a:ext cx="452055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74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Apps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Free or Paid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267200" y="2236031"/>
          <a:ext cx="2578100" cy="44577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600200"/>
                <a:gridCol w="9779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Free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9941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Paid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3041650" y="3265169"/>
          <a:ext cx="5029200" cy="3275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0633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Paid Apps Based on Installs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057400" y="1295400"/>
          <a:ext cx="8153400" cy="505636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154783"/>
                <a:gridCol w="5998617"/>
              </a:tblGrid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Paid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Minecraft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Hitman_Sniper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Facetune_-_For_Free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HD_Widgets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Beautiful_Widgets_Pro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Zombie_Avengers:(Dreamsky)Stickman_War_Z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League_of_Stickman_2018-_Ninja_Arena_PVP(Dreamsky)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Stickman_Legends:_Shadow_Wars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Tasker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Cut_the_Rope_GOLD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Bloons_TD_5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Where's_My_Water?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True_Skate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Lost_Journey_(Dreamsky)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Grand_Theft_Auto:_San_Andreas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Fruit_Ninja_Classic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Card_Wars_-_Adventure_Time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Sleep_as_Android_Unlock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Infinity_Dungeon_VIP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Paid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Five_Nights_at_Freddy's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2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</a:t>
            </a:r>
            <a:r>
              <a:rPr lang="en-US" dirty="0" smtClean="0"/>
              <a:t>Free </a:t>
            </a:r>
            <a:r>
              <a:rPr lang="en-US" dirty="0"/>
              <a:t>Apps Based on Installs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856267" y="1371600"/>
          <a:ext cx="5867400" cy="505396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71600"/>
                <a:gridCol w="4495800"/>
              </a:tblGrid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Free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WhatsApp_Messenger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Google_News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Google_Chrome:_Fast_&amp;_Secure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YouTube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Google_Play_Books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Maps_-_Navigate_&amp;_Explore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Subway_Surfers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Google_Play_Games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Gmail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Google_Street_View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Messenger_?_Text_and_Video_Chat_for_Free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Google_Play_Movies_&amp;_TV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Google_Photos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Instagram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Google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Hangouts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Google_Drive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Facebook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Free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Google+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Free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WhatsApp_Messenger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254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Count of Categories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2057400" y="1905000"/>
          <a:ext cx="77724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7349" y="1148607"/>
            <a:ext cx="11700000" cy="504056"/>
          </a:xfrm>
        </p:spPr>
        <p:txBody>
          <a:bodyPr/>
          <a:lstStyle/>
          <a:p>
            <a:r>
              <a:rPr lang="en-GB" dirty="0" smtClean="0"/>
              <a:t>10,775 Apps are divided across 33 Categories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8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 smtClean="0"/>
              <a:t>Requirements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 smtClean="0"/>
              <a:t>Understanding </a:t>
            </a:r>
            <a:r>
              <a:rPr lang="en-US" sz="1800" dirty="0" smtClean="0"/>
              <a:t>the dataset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800" dirty="0" smtClean="0"/>
              <a:t>Inspiration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 smtClean="0"/>
              <a:t>Workflow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 smtClean="0"/>
              <a:t>Master Job</a:t>
            </a:r>
            <a:endParaRPr lang="en-US" sz="1800" dirty="0" smtClean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 smtClean="0"/>
              <a:t>Data </a:t>
            </a:r>
            <a:r>
              <a:rPr lang="en-US" sz="1800" dirty="0" smtClean="0"/>
              <a:t>Cleaning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800" dirty="0" smtClean="0"/>
              <a:t>Creating Data Models : Dimension tables and Fact tables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 smtClean="0"/>
              <a:t>Loading data into HDFS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800" dirty="0" smtClean="0"/>
              <a:t>Loading data into hive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800" smtClean="0"/>
              <a:t>Back Up </a:t>
            </a:r>
            <a:r>
              <a:rPr lang="en-GB" sz="1800" dirty="0" smtClean="0"/>
              <a:t>data into a RDB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1800" dirty="0" smtClean="0"/>
              <a:t>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815351"/>
            <a:ext cx="4206957" cy="38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</a:t>
            </a:r>
            <a:r>
              <a:rPr lang="en-US" dirty="0"/>
              <a:t>C</a:t>
            </a:r>
            <a:r>
              <a:rPr lang="en-US" dirty="0" smtClean="0"/>
              <a:t>ategories </a:t>
            </a:r>
            <a:r>
              <a:rPr lang="en-US" dirty="0"/>
              <a:t>B</a:t>
            </a:r>
            <a:r>
              <a:rPr lang="en-US" dirty="0" smtClean="0"/>
              <a:t>ased On Installs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1905000" y="1600200"/>
          <a:ext cx="7772400" cy="4681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4067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Categories Based On Installs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046767" y="1793240"/>
          <a:ext cx="5486400" cy="92202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971269"/>
                <a:gridCol w="251513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32,249,124,415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COMMUNICATION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  <a:latin typeface="+mj-lt"/>
                        </a:rPr>
                        <a:t>24,152,276,251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SOCIAL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12,513,867,902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3"/>
          <a:stretch/>
        </p:blipFill>
        <p:spPr>
          <a:xfrm>
            <a:off x="3365502" y="3365500"/>
            <a:ext cx="484892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5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Apps of </a:t>
            </a:r>
            <a:r>
              <a:rPr lang="en-US" dirty="0" smtClean="0"/>
              <a:t>GAME </a:t>
            </a:r>
            <a:r>
              <a:rPr lang="en-US" dirty="0" smtClean="0"/>
              <a:t>Category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27567" y="1371600"/>
          <a:ext cx="7924800" cy="514972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47800"/>
                <a:gridCol w="6477000"/>
              </a:tblGrid>
              <a:tr h="244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Subway_Surfers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Temple_Run_2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Candy_Crush_Saga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My_Talking_Tom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Plants_vs._Zombies_FREE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Pokemon_GO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Talking_Tom_Gold_Run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ROBLOX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Banana_Kong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Roll_the_Ball_-_</a:t>
                      </a:r>
                      <a:r>
                        <a:rPr lang="en-US" sz="1400" u="none" strike="noStrike" dirty="0">
                          <a:effectLst/>
                        </a:rPr>
                        <a:t>slide_puzzle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Super_Mario_Run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Score!_Hero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Shadow_Fight_2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Zombie_Tsunami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Skater_Boy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Smash_Hit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Sniper_3D_Gun_Shooter:_Free_Shooting_Games_-_FPS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Sonic_Dash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Dr</a:t>
                      </a:r>
                      <a:r>
                        <a:rPr lang="en-US" sz="1400" u="none" strike="noStrike" dirty="0">
                          <a:effectLst/>
                        </a:rPr>
                        <a:t>._Driving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460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Apps of </a:t>
            </a:r>
            <a:r>
              <a:rPr lang="en-US" dirty="0" smtClean="0"/>
              <a:t>SOCIAL </a:t>
            </a:r>
            <a:r>
              <a:rPr lang="en-US" dirty="0"/>
              <a:t>Category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04999" y="1447800"/>
          <a:ext cx="8092155" cy="484206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288496"/>
                <a:gridCol w="5803659"/>
              </a:tblGrid>
              <a:tr h="229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SOCIAL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Facebook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SOCIAL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Instagram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SOCIAL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Google+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SOCIAL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Snapchat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SOCIAL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Facebook_Lite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SOCIAL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Tango_-_Live_Video_Broadcast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SOCIAL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LinkedIn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SOCIAL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BIGO_LIVE_-_Live_Stream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SOCIAL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SOCIAL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Badoo_-_Free_Chat_&amp;_Dating_App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SOCIAL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Tumblr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SOCIAL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Tik_Tok_-_including_musical.ly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SOCIAL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Pinterest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SOCIAL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ooVoo_Video_Calls_Messaging_&amp;_Stories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SOCIAL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SKOUT_-_Meet_Chat_Go_Live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SOCIAL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Zello_PTT_Walkie_Talkie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SOCIAL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MeetMe:_Chat_&amp;_Meet_New_People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SOCIAL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POF_Free_Dating_App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SOCIAL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Amino:_Communities_and_Chats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94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SOCIAL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Path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135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Apps based on Android </a:t>
            </a:r>
            <a:r>
              <a:rPr lang="en-US" dirty="0"/>
              <a:t>V</a:t>
            </a:r>
            <a:r>
              <a:rPr lang="en-US" dirty="0" smtClean="0"/>
              <a:t>ersion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1048149" y="1981200"/>
          <a:ext cx="100584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7349" y="1104900"/>
            <a:ext cx="11700000" cy="5477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Out of 10,775 Apps, Android Version for 1247 apps are not available.</a:t>
            </a:r>
          </a:p>
          <a:p>
            <a:r>
              <a:rPr lang="en-GB" dirty="0" smtClean="0"/>
              <a:t>Rest are divided across 29 different Android Versions.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36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Installed Apps According to Rating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2209800" y="1676400"/>
          <a:ext cx="7620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6694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with Maximum Rating and Installs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60866" y="1524000"/>
          <a:ext cx="8458201" cy="44577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5486400"/>
                <a:gridCol w="1371600"/>
                <a:gridCol w="1600201"/>
              </a:tblGrid>
              <a:tr h="222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APP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RATING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INSTALLS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Ek_Bander_Ne_Kholi_Dukan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CL_Keyboard_-_Myanmar_Keyboard_(No_Ads)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Superheroes_Marvel_DC_Comics_TV_Movies_News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Oracion_CX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GKPB_FP_Online_Church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Dr_Bk_Sachin_bhai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Master_E.K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APP_Guide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Jobs_in_Canada_-_Emplois_au_Canada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BM_SPM_Practice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ReactNative_BG_Geolocation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The_Divine_Feminine_App:_the_DF_App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South_Florida_AA_Meetings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Fr._Daoud_Lamei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R_Programing_Offline_Tutorial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Bk_Usha_behn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BP_Journal_-_Blood_Pressure_Diary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Hojiboy_Tojiboyev_Life_Hacks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222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Rios_de_Fe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289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91400" y="2209800"/>
            <a:ext cx="4553009" cy="3160282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GB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898" y="916522"/>
            <a:ext cx="8304585" cy="1104900"/>
          </a:xfrm>
        </p:spPr>
        <p:txBody>
          <a:bodyPr/>
          <a:lstStyle/>
          <a:p>
            <a:r>
              <a:rPr lang="en-US" sz="3600" dirty="0" smtClean="0"/>
              <a:t>Requirements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2021422"/>
            <a:ext cx="11700000" cy="44662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DataSet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HDFS </a:t>
            </a:r>
            <a:r>
              <a:rPr lang="en-US" sz="1600" dirty="0" smtClean="0"/>
              <a:t>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Talend</a:t>
            </a:r>
            <a:r>
              <a:rPr lang="en-US" sz="1600" dirty="0" smtClean="0"/>
              <a:t> Open Studio</a:t>
            </a:r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4" name="Groupe 5">
            <a:extLst>
              <a:ext uri="{FF2B5EF4-FFF2-40B4-BE49-F238E27FC236}">
                <a16:creationId xmlns="" xmlns:a16="http://schemas.microsoft.com/office/drawing/2014/main" id="{806F0512-06ED-438A-96B2-35DF00869B85}"/>
              </a:ext>
            </a:extLst>
          </p:cNvPr>
          <p:cNvGrpSpPr>
            <a:grpSpLocks noChangeAspect="1"/>
          </p:cNvGrpSpPr>
          <p:nvPr/>
        </p:nvGrpSpPr>
        <p:grpSpPr>
          <a:xfrm>
            <a:off x="227348" y="233602"/>
            <a:ext cx="1678391" cy="1581749"/>
            <a:chOff x="2115476" y="2239862"/>
            <a:chExt cx="912796" cy="860237"/>
          </a:xfrm>
        </p:grpSpPr>
        <p:sp>
          <p:nvSpPr>
            <p:cNvPr id="5" name="Freeform 217">
              <a:extLst>
                <a:ext uri="{FF2B5EF4-FFF2-40B4-BE49-F238E27FC236}">
                  <a16:creationId xmlns="" xmlns:a16="http://schemas.microsoft.com/office/drawing/2014/main" id="{0DADA3ED-549B-499C-8BB9-9BAA9DDCF8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15476" y="2239862"/>
              <a:ext cx="912796" cy="860237"/>
            </a:xfrm>
            <a:custGeom>
              <a:avLst/>
              <a:gdLst>
                <a:gd name="T0" fmla="*/ 62 w 430"/>
                <a:gd name="T1" fmla="*/ 315 h 402"/>
                <a:gd name="T2" fmla="*/ 103 w 430"/>
                <a:gd name="T3" fmla="*/ 60 h 402"/>
                <a:gd name="T4" fmla="*/ 368 w 430"/>
                <a:gd name="T5" fmla="*/ 98 h 402"/>
                <a:gd name="T6" fmla="*/ 320 w 430"/>
                <a:gd name="T7" fmla="*/ 342 h 402"/>
                <a:gd name="T8" fmla="*/ 62 w 430"/>
                <a:gd name="T9" fmla="*/ 315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02">
                  <a:moveTo>
                    <a:pt x="62" y="315"/>
                  </a:moveTo>
                  <a:cubicBezTo>
                    <a:pt x="0" y="234"/>
                    <a:pt x="18" y="120"/>
                    <a:pt x="103" y="60"/>
                  </a:cubicBezTo>
                  <a:cubicBezTo>
                    <a:pt x="188" y="0"/>
                    <a:pt x="306" y="17"/>
                    <a:pt x="368" y="98"/>
                  </a:cubicBezTo>
                  <a:cubicBezTo>
                    <a:pt x="430" y="178"/>
                    <a:pt x="405" y="282"/>
                    <a:pt x="320" y="342"/>
                  </a:cubicBezTo>
                  <a:cubicBezTo>
                    <a:pt x="235" y="402"/>
                    <a:pt x="123" y="395"/>
                    <a:pt x="62" y="315"/>
                  </a:cubicBezTo>
                </a:path>
              </a:pathLst>
            </a:custGeom>
            <a:solidFill>
              <a:srgbClr val="15636B"/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pPr defTabSz="742950"/>
              <a:endParaRPr lang="en-US" sz="1600">
                <a:solidFill>
                  <a:srgbClr val="000000"/>
                </a:solidFill>
                <a:latin typeface="Verdana"/>
              </a:endParaRPr>
            </a:p>
          </p:txBody>
        </p:sp>
        <p:grpSp>
          <p:nvGrpSpPr>
            <p:cNvPr id="6" name="Group 892">
              <a:extLst>
                <a:ext uri="{FF2B5EF4-FFF2-40B4-BE49-F238E27FC236}">
                  <a16:creationId xmlns="" xmlns:a16="http://schemas.microsoft.com/office/drawing/2014/main" id="{4A305883-FFC8-4610-BE82-DC97375C22D0}"/>
                </a:ext>
              </a:extLst>
            </p:cNvPr>
            <p:cNvGrpSpPr/>
            <p:nvPr/>
          </p:nvGrpSpPr>
          <p:grpSpPr>
            <a:xfrm>
              <a:off x="2302485" y="2436724"/>
              <a:ext cx="448686" cy="445174"/>
              <a:chOff x="11076038" y="4842626"/>
              <a:chExt cx="894239" cy="887242"/>
            </a:xfrm>
            <a:solidFill>
              <a:schemeClr val="bg1"/>
            </a:solidFill>
          </p:grpSpPr>
          <p:sp>
            <p:nvSpPr>
              <p:cNvPr id="7" name="Freeform 34">
                <a:extLst>
                  <a:ext uri="{FF2B5EF4-FFF2-40B4-BE49-F238E27FC236}">
                    <a16:creationId xmlns="" xmlns:a16="http://schemas.microsoft.com/office/drawing/2014/main" id="{82254A1C-9D19-4BC3-9AC7-5366AE334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2015" y="5342224"/>
                <a:ext cx="383445" cy="387644"/>
              </a:xfrm>
              <a:custGeom>
                <a:avLst/>
                <a:gdLst>
                  <a:gd name="T0" fmla="*/ 414 w 629"/>
                  <a:gd name="T1" fmla="*/ 32 h 635"/>
                  <a:gd name="T2" fmla="*/ 279 w 629"/>
                  <a:gd name="T3" fmla="*/ 68 h 635"/>
                  <a:gd name="T4" fmla="*/ 276 w 629"/>
                  <a:gd name="T5" fmla="*/ 68 h 635"/>
                  <a:gd name="T6" fmla="*/ 264 w 629"/>
                  <a:gd name="T7" fmla="*/ 68 h 635"/>
                  <a:gd name="T8" fmla="*/ 265 w 629"/>
                  <a:gd name="T9" fmla="*/ 69 h 635"/>
                  <a:gd name="T10" fmla="*/ 152 w 629"/>
                  <a:gd name="T11" fmla="*/ 101 h 635"/>
                  <a:gd name="T12" fmla="*/ 95 w 629"/>
                  <a:gd name="T13" fmla="*/ 146 h 635"/>
                  <a:gd name="T14" fmla="*/ 1 w 629"/>
                  <a:gd name="T15" fmla="*/ 346 h 635"/>
                  <a:gd name="T16" fmla="*/ 10 w 629"/>
                  <a:gd name="T17" fmla="*/ 365 h 635"/>
                  <a:gd name="T18" fmla="*/ 32 w 629"/>
                  <a:gd name="T19" fmla="*/ 366 h 635"/>
                  <a:gd name="T20" fmla="*/ 219 w 629"/>
                  <a:gd name="T21" fmla="*/ 258 h 635"/>
                  <a:gd name="T22" fmla="*/ 223 w 629"/>
                  <a:gd name="T23" fmla="*/ 256 h 635"/>
                  <a:gd name="T24" fmla="*/ 292 w 629"/>
                  <a:gd name="T25" fmla="*/ 281 h 635"/>
                  <a:gd name="T26" fmla="*/ 325 w 629"/>
                  <a:gd name="T27" fmla="*/ 325 h 635"/>
                  <a:gd name="T28" fmla="*/ 336 w 629"/>
                  <a:gd name="T29" fmla="*/ 442 h 635"/>
                  <a:gd name="T30" fmla="*/ 330 w 629"/>
                  <a:gd name="T31" fmla="*/ 447 h 635"/>
                  <a:gd name="T32" fmla="*/ 142 w 629"/>
                  <a:gd name="T33" fmla="*/ 556 h 635"/>
                  <a:gd name="T34" fmla="*/ 131 w 629"/>
                  <a:gd name="T35" fmla="*/ 575 h 635"/>
                  <a:gd name="T36" fmla="*/ 143 w 629"/>
                  <a:gd name="T37" fmla="*/ 593 h 635"/>
                  <a:gd name="T38" fmla="*/ 431 w 629"/>
                  <a:gd name="T39" fmla="*/ 584 h 635"/>
                  <a:gd name="T40" fmla="*/ 483 w 629"/>
                  <a:gd name="T41" fmla="*/ 544 h 635"/>
                  <a:gd name="T42" fmla="*/ 558 w 629"/>
                  <a:gd name="T43" fmla="*/ 363 h 635"/>
                  <a:gd name="T44" fmla="*/ 559 w 629"/>
                  <a:gd name="T45" fmla="*/ 364 h 635"/>
                  <a:gd name="T46" fmla="*/ 597 w 629"/>
                  <a:gd name="T47" fmla="*/ 214 h 635"/>
                  <a:gd name="T48" fmla="*/ 629 w 629"/>
                  <a:gd name="T49" fmla="*/ 182 h 635"/>
                  <a:gd name="T50" fmla="*/ 446 w 629"/>
                  <a:gd name="T51" fmla="*/ 0 h 635"/>
                  <a:gd name="T52" fmla="*/ 414 w 629"/>
                  <a:gd name="T53" fmla="*/ 32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29" h="635">
                    <a:moveTo>
                      <a:pt x="414" y="32"/>
                    </a:moveTo>
                    <a:cubicBezTo>
                      <a:pt x="383" y="63"/>
                      <a:pt x="334" y="68"/>
                      <a:pt x="279" y="68"/>
                    </a:cubicBezTo>
                    <a:cubicBezTo>
                      <a:pt x="278" y="68"/>
                      <a:pt x="277" y="68"/>
                      <a:pt x="276" y="68"/>
                    </a:cubicBezTo>
                    <a:cubicBezTo>
                      <a:pt x="272" y="68"/>
                      <a:pt x="268" y="68"/>
                      <a:pt x="264" y="68"/>
                    </a:cubicBezTo>
                    <a:cubicBezTo>
                      <a:pt x="265" y="69"/>
                      <a:pt x="265" y="69"/>
                      <a:pt x="265" y="69"/>
                    </a:cubicBezTo>
                    <a:cubicBezTo>
                      <a:pt x="226" y="71"/>
                      <a:pt x="188" y="81"/>
                      <a:pt x="152" y="101"/>
                    </a:cubicBezTo>
                    <a:cubicBezTo>
                      <a:pt x="131" y="113"/>
                      <a:pt x="112" y="129"/>
                      <a:pt x="95" y="146"/>
                    </a:cubicBezTo>
                    <a:cubicBezTo>
                      <a:pt x="42" y="198"/>
                      <a:pt x="7" y="271"/>
                      <a:pt x="1" y="346"/>
                    </a:cubicBezTo>
                    <a:cubicBezTo>
                      <a:pt x="0" y="353"/>
                      <a:pt x="4" y="361"/>
                      <a:pt x="10" y="365"/>
                    </a:cubicBezTo>
                    <a:cubicBezTo>
                      <a:pt x="17" y="369"/>
                      <a:pt x="25" y="370"/>
                      <a:pt x="32" y="366"/>
                    </a:cubicBezTo>
                    <a:cubicBezTo>
                      <a:pt x="219" y="258"/>
                      <a:pt x="219" y="258"/>
                      <a:pt x="219" y="258"/>
                    </a:cubicBezTo>
                    <a:cubicBezTo>
                      <a:pt x="219" y="258"/>
                      <a:pt x="219" y="257"/>
                      <a:pt x="223" y="256"/>
                    </a:cubicBezTo>
                    <a:cubicBezTo>
                      <a:pt x="233" y="254"/>
                      <a:pt x="257" y="247"/>
                      <a:pt x="292" y="281"/>
                    </a:cubicBezTo>
                    <a:cubicBezTo>
                      <a:pt x="302" y="291"/>
                      <a:pt x="313" y="306"/>
                      <a:pt x="325" y="325"/>
                    </a:cubicBezTo>
                    <a:cubicBezTo>
                      <a:pt x="369" y="405"/>
                      <a:pt x="345" y="430"/>
                      <a:pt x="336" y="442"/>
                    </a:cubicBezTo>
                    <a:cubicBezTo>
                      <a:pt x="331" y="447"/>
                      <a:pt x="329" y="447"/>
                      <a:pt x="330" y="447"/>
                    </a:cubicBezTo>
                    <a:cubicBezTo>
                      <a:pt x="142" y="556"/>
                      <a:pt x="142" y="556"/>
                      <a:pt x="142" y="556"/>
                    </a:cubicBezTo>
                    <a:cubicBezTo>
                      <a:pt x="135" y="560"/>
                      <a:pt x="131" y="567"/>
                      <a:pt x="131" y="575"/>
                    </a:cubicBezTo>
                    <a:cubicBezTo>
                      <a:pt x="132" y="583"/>
                      <a:pt x="136" y="590"/>
                      <a:pt x="143" y="593"/>
                    </a:cubicBezTo>
                    <a:cubicBezTo>
                      <a:pt x="234" y="635"/>
                      <a:pt x="347" y="632"/>
                      <a:pt x="431" y="584"/>
                    </a:cubicBezTo>
                    <a:cubicBezTo>
                      <a:pt x="450" y="573"/>
                      <a:pt x="468" y="559"/>
                      <a:pt x="483" y="544"/>
                    </a:cubicBezTo>
                    <a:cubicBezTo>
                      <a:pt x="531" y="496"/>
                      <a:pt x="556" y="431"/>
                      <a:pt x="558" y="363"/>
                    </a:cubicBezTo>
                    <a:cubicBezTo>
                      <a:pt x="559" y="364"/>
                      <a:pt x="559" y="364"/>
                      <a:pt x="559" y="364"/>
                    </a:cubicBezTo>
                    <a:cubicBezTo>
                      <a:pt x="558" y="304"/>
                      <a:pt x="563" y="248"/>
                      <a:pt x="597" y="214"/>
                    </a:cubicBezTo>
                    <a:cubicBezTo>
                      <a:pt x="629" y="182"/>
                      <a:pt x="629" y="182"/>
                      <a:pt x="629" y="182"/>
                    </a:cubicBezTo>
                    <a:cubicBezTo>
                      <a:pt x="446" y="0"/>
                      <a:pt x="446" y="0"/>
                      <a:pt x="446" y="0"/>
                    </a:cubicBezTo>
                    <a:lnTo>
                      <a:pt x="414" y="32"/>
                    </a:lnTo>
                    <a:close/>
                  </a:path>
                </a:pathLst>
              </a:custGeom>
              <a:solidFill>
                <a:srgbClr val="2FD6D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8" name="Freeform 35">
                <a:extLst>
                  <a:ext uri="{FF2B5EF4-FFF2-40B4-BE49-F238E27FC236}">
                    <a16:creationId xmlns="" xmlns:a16="http://schemas.microsoft.com/office/drawing/2014/main" id="{EC013B4C-80DE-4914-9AF1-80C8654BD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48928" y="5115515"/>
                <a:ext cx="607355" cy="607355"/>
              </a:xfrm>
              <a:custGeom>
                <a:avLst/>
                <a:gdLst>
                  <a:gd name="T0" fmla="*/ 509 w 997"/>
                  <a:gd name="T1" fmla="*/ 319 h 996"/>
                  <a:gd name="T2" fmla="*/ 326 w 997"/>
                  <a:gd name="T3" fmla="*/ 136 h 996"/>
                  <a:gd name="T4" fmla="*/ 196 w 997"/>
                  <a:gd name="T5" fmla="*/ 6 h 996"/>
                  <a:gd name="T6" fmla="*/ 182 w 997"/>
                  <a:gd name="T7" fmla="*/ 0 h 996"/>
                  <a:gd name="T8" fmla="*/ 169 w 997"/>
                  <a:gd name="T9" fmla="*/ 6 h 996"/>
                  <a:gd name="T10" fmla="*/ 8 w 997"/>
                  <a:gd name="T11" fmla="*/ 167 h 996"/>
                  <a:gd name="T12" fmla="*/ 8 w 997"/>
                  <a:gd name="T13" fmla="*/ 194 h 996"/>
                  <a:gd name="T14" fmla="*/ 138 w 997"/>
                  <a:gd name="T15" fmla="*/ 324 h 996"/>
                  <a:gd name="T16" fmla="*/ 321 w 997"/>
                  <a:gd name="T17" fmla="*/ 507 h 996"/>
                  <a:gd name="T18" fmla="*/ 803 w 997"/>
                  <a:gd name="T19" fmla="*/ 988 h 996"/>
                  <a:gd name="T20" fmla="*/ 830 w 997"/>
                  <a:gd name="T21" fmla="*/ 988 h 996"/>
                  <a:gd name="T22" fmla="*/ 991 w 997"/>
                  <a:gd name="T23" fmla="*/ 827 h 996"/>
                  <a:gd name="T24" fmla="*/ 997 w 997"/>
                  <a:gd name="T25" fmla="*/ 814 h 996"/>
                  <a:gd name="T26" fmla="*/ 991 w 997"/>
                  <a:gd name="T27" fmla="*/ 800 h 996"/>
                  <a:gd name="T28" fmla="*/ 509 w 997"/>
                  <a:gd name="T29" fmla="*/ 319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97" h="996">
                    <a:moveTo>
                      <a:pt x="509" y="319"/>
                    </a:moveTo>
                    <a:cubicBezTo>
                      <a:pt x="326" y="136"/>
                      <a:pt x="326" y="136"/>
                      <a:pt x="326" y="136"/>
                    </a:cubicBezTo>
                    <a:cubicBezTo>
                      <a:pt x="196" y="6"/>
                      <a:pt x="196" y="6"/>
                      <a:pt x="196" y="6"/>
                    </a:cubicBezTo>
                    <a:cubicBezTo>
                      <a:pt x="192" y="2"/>
                      <a:pt x="187" y="0"/>
                      <a:pt x="182" y="0"/>
                    </a:cubicBezTo>
                    <a:cubicBezTo>
                      <a:pt x="177" y="0"/>
                      <a:pt x="172" y="2"/>
                      <a:pt x="169" y="6"/>
                    </a:cubicBezTo>
                    <a:cubicBezTo>
                      <a:pt x="8" y="167"/>
                      <a:pt x="8" y="167"/>
                      <a:pt x="8" y="167"/>
                    </a:cubicBezTo>
                    <a:cubicBezTo>
                      <a:pt x="0" y="174"/>
                      <a:pt x="0" y="187"/>
                      <a:pt x="8" y="194"/>
                    </a:cubicBezTo>
                    <a:cubicBezTo>
                      <a:pt x="138" y="324"/>
                      <a:pt x="138" y="324"/>
                      <a:pt x="138" y="324"/>
                    </a:cubicBezTo>
                    <a:cubicBezTo>
                      <a:pt x="321" y="507"/>
                      <a:pt x="321" y="507"/>
                      <a:pt x="321" y="507"/>
                    </a:cubicBezTo>
                    <a:cubicBezTo>
                      <a:pt x="803" y="988"/>
                      <a:pt x="803" y="988"/>
                      <a:pt x="803" y="988"/>
                    </a:cubicBezTo>
                    <a:cubicBezTo>
                      <a:pt x="810" y="996"/>
                      <a:pt x="822" y="996"/>
                      <a:pt x="830" y="988"/>
                    </a:cubicBezTo>
                    <a:cubicBezTo>
                      <a:pt x="991" y="827"/>
                      <a:pt x="991" y="827"/>
                      <a:pt x="991" y="827"/>
                    </a:cubicBezTo>
                    <a:cubicBezTo>
                      <a:pt x="995" y="824"/>
                      <a:pt x="997" y="819"/>
                      <a:pt x="997" y="814"/>
                    </a:cubicBezTo>
                    <a:cubicBezTo>
                      <a:pt x="997" y="809"/>
                      <a:pt x="995" y="804"/>
                      <a:pt x="991" y="800"/>
                    </a:cubicBezTo>
                    <a:lnTo>
                      <a:pt x="509" y="319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9" name="Freeform 36">
                <a:extLst>
                  <a:ext uri="{FF2B5EF4-FFF2-40B4-BE49-F238E27FC236}">
                    <a16:creationId xmlns="" xmlns:a16="http://schemas.microsoft.com/office/drawing/2014/main" id="{188C4524-B212-48B1-9F27-99F35F599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5636" y="4883209"/>
                <a:ext cx="394641" cy="398840"/>
              </a:xfrm>
              <a:custGeom>
                <a:avLst/>
                <a:gdLst>
                  <a:gd name="T0" fmla="*/ 636 w 646"/>
                  <a:gd name="T1" fmla="*/ 269 h 652"/>
                  <a:gd name="T2" fmla="*/ 614 w 646"/>
                  <a:gd name="T3" fmla="*/ 269 h 652"/>
                  <a:gd name="T4" fmla="*/ 428 w 646"/>
                  <a:gd name="T5" fmla="*/ 376 h 652"/>
                  <a:gd name="T6" fmla="*/ 424 w 646"/>
                  <a:gd name="T7" fmla="*/ 378 h 652"/>
                  <a:gd name="T8" fmla="*/ 355 w 646"/>
                  <a:gd name="T9" fmla="*/ 353 h 652"/>
                  <a:gd name="T10" fmla="*/ 322 w 646"/>
                  <a:gd name="T11" fmla="*/ 309 h 652"/>
                  <a:gd name="T12" fmla="*/ 311 w 646"/>
                  <a:gd name="T13" fmla="*/ 192 h 652"/>
                  <a:gd name="T14" fmla="*/ 317 w 646"/>
                  <a:gd name="T15" fmla="*/ 187 h 652"/>
                  <a:gd name="T16" fmla="*/ 505 w 646"/>
                  <a:gd name="T17" fmla="*/ 79 h 652"/>
                  <a:gd name="T18" fmla="*/ 515 w 646"/>
                  <a:gd name="T19" fmla="*/ 59 h 652"/>
                  <a:gd name="T20" fmla="*/ 503 w 646"/>
                  <a:gd name="T21" fmla="*/ 41 h 652"/>
                  <a:gd name="T22" fmla="*/ 216 w 646"/>
                  <a:gd name="T23" fmla="*/ 51 h 652"/>
                  <a:gd name="T24" fmla="*/ 164 w 646"/>
                  <a:gd name="T25" fmla="*/ 90 h 652"/>
                  <a:gd name="T26" fmla="*/ 89 w 646"/>
                  <a:gd name="T27" fmla="*/ 271 h 652"/>
                  <a:gd name="T28" fmla="*/ 88 w 646"/>
                  <a:gd name="T29" fmla="*/ 270 h 652"/>
                  <a:gd name="T30" fmla="*/ 49 w 646"/>
                  <a:gd name="T31" fmla="*/ 420 h 652"/>
                  <a:gd name="T32" fmla="*/ 0 w 646"/>
                  <a:gd name="T33" fmla="*/ 469 h 652"/>
                  <a:gd name="T34" fmla="*/ 182 w 646"/>
                  <a:gd name="T35" fmla="*/ 652 h 652"/>
                  <a:gd name="T36" fmla="*/ 232 w 646"/>
                  <a:gd name="T37" fmla="*/ 603 h 652"/>
                  <a:gd name="T38" fmla="*/ 367 w 646"/>
                  <a:gd name="T39" fmla="*/ 566 h 652"/>
                  <a:gd name="T40" fmla="*/ 370 w 646"/>
                  <a:gd name="T41" fmla="*/ 567 h 652"/>
                  <a:gd name="T42" fmla="*/ 383 w 646"/>
                  <a:gd name="T43" fmla="*/ 567 h 652"/>
                  <a:gd name="T44" fmla="*/ 382 w 646"/>
                  <a:gd name="T45" fmla="*/ 565 h 652"/>
                  <a:gd name="T46" fmla="*/ 494 w 646"/>
                  <a:gd name="T47" fmla="*/ 533 h 652"/>
                  <a:gd name="T48" fmla="*/ 552 w 646"/>
                  <a:gd name="T49" fmla="*/ 488 h 652"/>
                  <a:gd name="T50" fmla="*/ 646 w 646"/>
                  <a:gd name="T51" fmla="*/ 289 h 652"/>
                  <a:gd name="T52" fmla="*/ 636 w 646"/>
                  <a:gd name="T53" fmla="*/ 269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46" h="652">
                    <a:moveTo>
                      <a:pt x="636" y="269"/>
                    </a:moveTo>
                    <a:cubicBezTo>
                      <a:pt x="630" y="265"/>
                      <a:pt x="621" y="265"/>
                      <a:pt x="614" y="269"/>
                    </a:cubicBezTo>
                    <a:cubicBezTo>
                      <a:pt x="428" y="376"/>
                      <a:pt x="428" y="376"/>
                      <a:pt x="428" y="376"/>
                    </a:cubicBezTo>
                    <a:cubicBezTo>
                      <a:pt x="428" y="376"/>
                      <a:pt x="427" y="377"/>
                      <a:pt x="424" y="378"/>
                    </a:cubicBezTo>
                    <a:cubicBezTo>
                      <a:pt x="413" y="381"/>
                      <a:pt x="389" y="387"/>
                      <a:pt x="355" y="353"/>
                    </a:cubicBezTo>
                    <a:cubicBezTo>
                      <a:pt x="344" y="343"/>
                      <a:pt x="333" y="329"/>
                      <a:pt x="322" y="309"/>
                    </a:cubicBezTo>
                    <a:cubicBezTo>
                      <a:pt x="278" y="229"/>
                      <a:pt x="301" y="204"/>
                      <a:pt x="311" y="192"/>
                    </a:cubicBezTo>
                    <a:cubicBezTo>
                      <a:pt x="315" y="188"/>
                      <a:pt x="317" y="187"/>
                      <a:pt x="317" y="187"/>
                    </a:cubicBezTo>
                    <a:cubicBezTo>
                      <a:pt x="505" y="79"/>
                      <a:pt x="505" y="79"/>
                      <a:pt x="505" y="79"/>
                    </a:cubicBezTo>
                    <a:cubicBezTo>
                      <a:pt x="512" y="75"/>
                      <a:pt x="516" y="67"/>
                      <a:pt x="515" y="59"/>
                    </a:cubicBezTo>
                    <a:cubicBezTo>
                      <a:pt x="515" y="52"/>
                      <a:pt x="510" y="45"/>
                      <a:pt x="503" y="41"/>
                    </a:cubicBezTo>
                    <a:cubicBezTo>
                      <a:pt x="412" y="0"/>
                      <a:pt x="300" y="2"/>
                      <a:pt x="216" y="51"/>
                    </a:cubicBezTo>
                    <a:cubicBezTo>
                      <a:pt x="196" y="62"/>
                      <a:pt x="179" y="75"/>
                      <a:pt x="164" y="90"/>
                    </a:cubicBezTo>
                    <a:cubicBezTo>
                      <a:pt x="116" y="138"/>
                      <a:pt x="90" y="203"/>
                      <a:pt x="89" y="271"/>
                    </a:cubicBezTo>
                    <a:cubicBezTo>
                      <a:pt x="88" y="270"/>
                      <a:pt x="88" y="270"/>
                      <a:pt x="88" y="270"/>
                    </a:cubicBezTo>
                    <a:cubicBezTo>
                      <a:pt x="89" y="331"/>
                      <a:pt x="83" y="386"/>
                      <a:pt x="49" y="420"/>
                    </a:cubicBezTo>
                    <a:cubicBezTo>
                      <a:pt x="0" y="469"/>
                      <a:pt x="0" y="469"/>
                      <a:pt x="0" y="469"/>
                    </a:cubicBezTo>
                    <a:cubicBezTo>
                      <a:pt x="182" y="652"/>
                      <a:pt x="182" y="652"/>
                      <a:pt x="182" y="652"/>
                    </a:cubicBezTo>
                    <a:cubicBezTo>
                      <a:pt x="232" y="603"/>
                      <a:pt x="232" y="603"/>
                      <a:pt x="232" y="603"/>
                    </a:cubicBezTo>
                    <a:cubicBezTo>
                      <a:pt x="263" y="572"/>
                      <a:pt x="313" y="566"/>
                      <a:pt x="367" y="566"/>
                    </a:cubicBezTo>
                    <a:cubicBezTo>
                      <a:pt x="368" y="567"/>
                      <a:pt x="369" y="567"/>
                      <a:pt x="370" y="567"/>
                    </a:cubicBezTo>
                    <a:cubicBezTo>
                      <a:pt x="374" y="567"/>
                      <a:pt x="379" y="567"/>
                      <a:pt x="383" y="567"/>
                    </a:cubicBezTo>
                    <a:cubicBezTo>
                      <a:pt x="382" y="565"/>
                      <a:pt x="382" y="565"/>
                      <a:pt x="382" y="565"/>
                    </a:cubicBezTo>
                    <a:cubicBezTo>
                      <a:pt x="420" y="563"/>
                      <a:pt x="459" y="553"/>
                      <a:pt x="494" y="533"/>
                    </a:cubicBezTo>
                    <a:cubicBezTo>
                      <a:pt x="515" y="521"/>
                      <a:pt x="534" y="506"/>
                      <a:pt x="552" y="488"/>
                    </a:cubicBezTo>
                    <a:cubicBezTo>
                      <a:pt x="604" y="436"/>
                      <a:pt x="639" y="363"/>
                      <a:pt x="646" y="289"/>
                    </a:cubicBezTo>
                    <a:cubicBezTo>
                      <a:pt x="646" y="281"/>
                      <a:pt x="643" y="273"/>
                      <a:pt x="636" y="269"/>
                    </a:cubicBezTo>
                    <a:close/>
                  </a:path>
                </a:pathLst>
              </a:custGeom>
              <a:solidFill>
                <a:srgbClr val="2FD6D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0" name="Freeform 37">
                <a:extLst>
                  <a:ext uri="{FF2B5EF4-FFF2-40B4-BE49-F238E27FC236}">
                    <a16:creationId xmlns="" xmlns:a16="http://schemas.microsoft.com/office/drawing/2014/main" id="{65601F57-C911-45AC-93C7-8A54CB415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6038" y="4842626"/>
                <a:ext cx="424029" cy="424029"/>
              </a:xfrm>
              <a:custGeom>
                <a:avLst/>
                <a:gdLst>
                  <a:gd name="T0" fmla="*/ 248 w 695"/>
                  <a:gd name="T1" fmla="*/ 695 h 695"/>
                  <a:gd name="T2" fmla="*/ 279 w 695"/>
                  <a:gd name="T3" fmla="*/ 682 h 695"/>
                  <a:gd name="T4" fmla="*/ 682 w 695"/>
                  <a:gd name="T5" fmla="*/ 279 h 695"/>
                  <a:gd name="T6" fmla="*/ 695 w 695"/>
                  <a:gd name="T7" fmla="*/ 248 h 695"/>
                  <a:gd name="T8" fmla="*/ 682 w 695"/>
                  <a:gd name="T9" fmla="*/ 218 h 695"/>
                  <a:gd name="T10" fmla="*/ 477 w 695"/>
                  <a:gd name="T11" fmla="*/ 12 h 695"/>
                  <a:gd name="T12" fmla="*/ 446 w 695"/>
                  <a:gd name="T13" fmla="*/ 0 h 695"/>
                  <a:gd name="T14" fmla="*/ 416 w 695"/>
                  <a:gd name="T15" fmla="*/ 12 h 695"/>
                  <a:gd name="T16" fmla="*/ 12 w 695"/>
                  <a:gd name="T17" fmla="*/ 416 h 695"/>
                  <a:gd name="T18" fmla="*/ 0 w 695"/>
                  <a:gd name="T19" fmla="*/ 446 h 695"/>
                  <a:gd name="T20" fmla="*/ 12 w 695"/>
                  <a:gd name="T21" fmla="*/ 477 h 695"/>
                  <a:gd name="T22" fmla="*/ 218 w 695"/>
                  <a:gd name="T23" fmla="*/ 682 h 695"/>
                  <a:gd name="T24" fmla="*/ 248 w 695"/>
                  <a:gd name="T25" fmla="*/ 69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5" h="695">
                    <a:moveTo>
                      <a:pt x="248" y="695"/>
                    </a:moveTo>
                    <a:cubicBezTo>
                      <a:pt x="260" y="695"/>
                      <a:pt x="271" y="690"/>
                      <a:pt x="279" y="682"/>
                    </a:cubicBezTo>
                    <a:cubicBezTo>
                      <a:pt x="682" y="279"/>
                      <a:pt x="682" y="279"/>
                      <a:pt x="682" y="279"/>
                    </a:cubicBezTo>
                    <a:cubicBezTo>
                      <a:pt x="690" y="271"/>
                      <a:pt x="695" y="260"/>
                      <a:pt x="695" y="248"/>
                    </a:cubicBezTo>
                    <a:cubicBezTo>
                      <a:pt x="695" y="237"/>
                      <a:pt x="690" y="226"/>
                      <a:pt x="682" y="218"/>
                    </a:cubicBezTo>
                    <a:cubicBezTo>
                      <a:pt x="477" y="12"/>
                      <a:pt x="477" y="12"/>
                      <a:pt x="477" y="12"/>
                    </a:cubicBezTo>
                    <a:cubicBezTo>
                      <a:pt x="469" y="4"/>
                      <a:pt x="458" y="0"/>
                      <a:pt x="446" y="0"/>
                    </a:cubicBezTo>
                    <a:cubicBezTo>
                      <a:pt x="435" y="0"/>
                      <a:pt x="424" y="4"/>
                      <a:pt x="416" y="12"/>
                    </a:cubicBezTo>
                    <a:cubicBezTo>
                      <a:pt x="12" y="416"/>
                      <a:pt x="12" y="416"/>
                      <a:pt x="12" y="416"/>
                    </a:cubicBezTo>
                    <a:cubicBezTo>
                      <a:pt x="4" y="424"/>
                      <a:pt x="0" y="435"/>
                      <a:pt x="0" y="446"/>
                    </a:cubicBezTo>
                    <a:cubicBezTo>
                      <a:pt x="0" y="458"/>
                      <a:pt x="4" y="469"/>
                      <a:pt x="12" y="477"/>
                    </a:cubicBezTo>
                    <a:cubicBezTo>
                      <a:pt x="218" y="682"/>
                      <a:pt x="218" y="682"/>
                      <a:pt x="218" y="682"/>
                    </a:cubicBezTo>
                    <a:cubicBezTo>
                      <a:pt x="226" y="690"/>
                      <a:pt x="237" y="695"/>
                      <a:pt x="248" y="695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818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1524001"/>
            <a:ext cx="11700000" cy="6857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Details of applications available on Google Play Store.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are 13 features in the available dataset.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8" y="2209800"/>
            <a:ext cx="11700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6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97629" y="1815351"/>
            <a:ext cx="7911752" cy="420444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The Play Store apps data has enormous </a:t>
            </a:r>
            <a:r>
              <a:rPr lang="en-US" sz="1800" dirty="0" smtClean="0"/>
              <a:t>potential </a:t>
            </a:r>
            <a:r>
              <a:rPr lang="en-US" sz="1800" dirty="0"/>
              <a:t>to drive app-making businesses to </a:t>
            </a:r>
            <a:r>
              <a:rPr lang="en-US" sz="1800" dirty="0" smtClean="0"/>
              <a:t>success.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Actionable </a:t>
            </a:r>
            <a:r>
              <a:rPr lang="en-US" sz="1800" dirty="0"/>
              <a:t>insights can be drawn for </a:t>
            </a:r>
            <a:r>
              <a:rPr lang="en-US" sz="1800" dirty="0" smtClean="0"/>
              <a:t>developers </a:t>
            </a:r>
            <a:r>
              <a:rPr lang="en-US" sz="1800" dirty="0"/>
              <a:t>to work on </a:t>
            </a:r>
            <a:r>
              <a:rPr lang="en-US" sz="1800" dirty="0" smtClean="0"/>
              <a:t>and </a:t>
            </a:r>
            <a:r>
              <a:rPr lang="en-US" sz="1800" dirty="0"/>
              <a:t>capture the Android </a:t>
            </a:r>
            <a:r>
              <a:rPr lang="en-US" sz="1800" dirty="0" smtClean="0"/>
              <a:t>market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</p:txBody>
      </p:sp>
      <p:grpSp>
        <p:nvGrpSpPr>
          <p:cNvPr id="6" name="Groupe 287">
            <a:extLst>
              <a:ext uri="{FF2B5EF4-FFF2-40B4-BE49-F238E27FC236}">
                <a16:creationId xmlns="" xmlns:a16="http://schemas.microsoft.com/office/drawing/2014/main" id="{4C522944-B2FE-4AF5-82C2-3C04C6396083}"/>
              </a:ext>
            </a:extLst>
          </p:cNvPr>
          <p:cNvGrpSpPr>
            <a:grpSpLocks noChangeAspect="1"/>
          </p:cNvGrpSpPr>
          <p:nvPr/>
        </p:nvGrpSpPr>
        <p:grpSpPr>
          <a:xfrm>
            <a:off x="9448800" y="1676400"/>
            <a:ext cx="1764264" cy="1654801"/>
            <a:chOff x="423863" y="496887"/>
            <a:chExt cx="869950" cy="815975"/>
          </a:xfrm>
        </p:grpSpPr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744689CF-1F52-4FA6-B90E-EC48F0097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63" y="496887"/>
              <a:ext cx="869950" cy="815975"/>
            </a:xfrm>
            <a:custGeom>
              <a:avLst/>
              <a:gdLst>
                <a:gd name="T0" fmla="*/ 34 w 232"/>
                <a:gd name="T1" fmla="*/ 169 h 217"/>
                <a:gd name="T2" fmla="*/ 56 w 232"/>
                <a:gd name="T3" fmla="*/ 32 h 217"/>
                <a:gd name="T4" fmla="*/ 199 w 232"/>
                <a:gd name="T5" fmla="*/ 52 h 217"/>
                <a:gd name="T6" fmla="*/ 173 w 232"/>
                <a:gd name="T7" fmla="*/ 184 h 217"/>
                <a:gd name="T8" fmla="*/ 34 w 232"/>
                <a:gd name="T9" fmla="*/ 16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17">
                  <a:moveTo>
                    <a:pt x="34" y="169"/>
                  </a:moveTo>
                  <a:cubicBezTo>
                    <a:pt x="0" y="126"/>
                    <a:pt x="10" y="64"/>
                    <a:pt x="56" y="32"/>
                  </a:cubicBezTo>
                  <a:cubicBezTo>
                    <a:pt x="101" y="0"/>
                    <a:pt x="166" y="9"/>
                    <a:pt x="199" y="52"/>
                  </a:cubicBezTo>
                  <a:cubicBezTo>
                    <a:pt x="232" y="96"/>
                    <a:pt x="219" y="152"/>
                    <a:pt x="173" y="184"/>
                  </a:cubicBezTo>
                  <a:cubicBezTo>
                    <a:pt x="127" y="217"/>
                    <a:pt x="67" y="213"/>
                    <a:pt x="34" y="169"/>
                  </a:cubicBezTo>
                </a:path>
              </a:pathLst>
            </a:custGeom>
            <a:solidFill>
              <a:srgbClr val="007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8" name="Freeform 49">
              <a:extLst>
                <a:ext uri="{FF2B5EF4-FFF2-40B4-BE49-F238E27FC236}">
                  <a16:creationId xmlns="" xmlns:a16="http://schemas.microsoft.com/office/drawing/2014/main" id="{79A0DB80-A240-4D8A-AED9-2FD83BFA1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663" y="692150"/>
              <a:ext cx="11113" cy="79375"/>
            </a:xfrm>
            <a:custGeom>
              <a:avLst/>
              <a:gdLst>
                <a:gd name="T0" fmla="*/ 1 w 3"/>
                <a:gd name="T1" fmla="*/ 21 h 21"/>
                <a:gd name="T2" fmla="*/ 0 w 3"/>
                <a:gd name="T3" fmla="*/ 20 h 21"/>
                <a:gd name="T4" fmla="*/ 0 w 3"/>
                <a:gd name="T5" fmla="*/ 1 h 21"/>
                <a:gd name="T6" fmla="*/ 1 w 3"/>
                <a:gd name="T7" fmla="*/ 0 h 21"/>
                <a:gd name="T8" fmla="*/ 3 w 3"/>
                <a:gd name="T9" fmla="*/ 1 h 21"/>
                <a:gd name="T10" fmla="*/ 3 w 3"/>
                <a:gd name="T11" fmla="*/ 20 h 21"/>
                <a:gd name="T12" fmla="*/ 1 w 3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1">
                  <a:moveTo>
                    <a:pt x="1" y="21"/>
                  </a:moveTo>
                  <a:cubicBezTo>
                    <a:pt x="1" y="21"/>
                    <a:pt x="0" y="21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2" y="21"/>
                    <a:pt x="1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9" name="Freeform 50">
              <a:extLst>
                <a:ext uri="{FF2B5EF4-FFF2-40B4-BE49-F238E27FC236}">
                  <a16:creationId xmlns="" xmlns:a16="http://schemas.microsoft.com/office/drawing/2014/main" id="{086B038E-DDCC-4EF7-8D8D-E61428C9E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863" y="790575"/>
              <a:ext cx="71438" cy="44450"/>
            </a:xfrm>
            <a:custGeom>
              <a:avLst/>
              <a:gdLst>
                <a:gd name="T0" fmla="*/ 17 w 19"/>
                <a:gd name="T1" fmla="*/ 12 h 12"/>
                <a:gd name="T2" fmla="*/ 17 w 19"/>
                <a:gd name="T3" fmla="*/ 12 h 12"/>
                <a:gd name="T4" fmla="*/ 1 w 19"/>
                <a:gd name="T5" fmla="*/ 2 h 12"/>
                <a:gd name="T6" fmla="*/ 0 w 19"/>
                <a:gd name="T7" fmla="*/ 1 h 12"/>
                <a:gd name="T8" fmla="*/ 2 w 19"/>
                <a:gd name="T9" fmla="*/ 0 h 12"/>
                <a:gd name="T10" fmla="*/ 18 w 19"/>
                <a:gd name="T11" fmla="*/ 10 h 12"/>
                <a:gd name="T12" fmla="*/ 18 w 19"/>
                <a:gd name="T13" fmla="*/ 11 h 12"/>
                <a:gd name="T14" fmla="*/ 17 w 1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2">
                  <a:moveTo>
                    <a:pt x="17" y="12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1"/>
                    <a:pt x="18" y="11"/>
                  </a:cubicBezTo>
                  <a:cubicBezTo>
                    <a:pt x="18" y="12"/>
                    <a:pt x="18" y="12"/>
                    <a:pt x="1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0" name="Freeform 51">
              <a:extLst>
                <a:ext uri="{FF2B5EF4-FFF2-40B4-BE49-F238E27FC236}">
                  <a16:creationId xmlns="" xmlns:a16="http://schemas.microsoft.com/office/drawing/2014/main" id="{8114B792-3884-4C93-9D48-0D8E7A51C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688" y="955675"/>
              <a:ext cx="71438" cy="44450"/>
            </a:xfrm>
            <a:custGeom>
              <a:avLst/>
              <a:gdLst>
                <a:gd name="T0" fmla="*/ 1 w 19"/>
                <a:gd name="T1" fmla="*/ 12 h 12"/>
                <a:gd name="T2" fmla="*/ 0 w 19"/>
                <a:gd name="T3" fmla="*/ 12 h 12"/>
                <a:gd name="T4" fmla="*/ 1 w 19"/>
                <a:gd name="T5" fmla="*/ 10 h 12"/>
                <a:gd name="T6" fmla="*/ 17 w 19"/>
                <a:gd name="T7" fmla="*/ 1 h 12"/>
                <a:gd name="T8" fmla="*/ 19 w 19"/>
                <a:gd name="T9" fmla="*/ 1 h 12"/>
                <a:gd name="T10" fmla="*/ 18 w 19"/>
                <a:gd name="T11" fmla="*/ 3 h 12"/>
                <a:gd name="T12" fmla="*/ 2 w 19"/>
                <a:gd name="T13" fmla="*/ 12 h 12"/>
                <a:gd name="T14" fmla="*/ 1 w 1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2">
                  <a:moveTo>
                    <a:pt x="1" y="12"/>
                  </a:moveTo>
                  <a:cubicBezTo>
                    <a:pt x="1" y="12"/>
                    <a:pt x="0" y="12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8" y="1"/>
                    <a:pt x="19" y="1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1" name="Freeform 52">
              <a:extLst>
                <a:ext uri="{FF2B5EF4-FFF2-40B4-BE49-F238E27FC236}">
                  <a16:creationId xmlns="" xmlns:a16="http://schemas.microsoft.com/office/drawing/2014/main" id="{AA0B1239-52BC-4BA2-97F9-A5290F80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613" y="962025"/>
              <a:ext cx="71438" cy="46038"/>
            </a:xfrm>
            <a:custGeom>
              <a:avLst/>
              <a:gdLst>
                <a:gd name="T0" fmla="*/ 18 w 19"/>
                <a:gd name="T1" fmla="*/ 12 h 12"/>
                <a:gd name="T2" fmla="*/ 17 w 19"/>
                <a:gd name="T3" fmla="*/ 12 h 12"/>
                <a:gd name="T4" fmla="*/ 1 w 19"/>
                <a:gd name="T5" fmla="*/ 2 h 12"/>
                <a:gd name="T6" fmla="*/ 0 w 19"/>
                <a:gd name="T7" fmla="*/ 1 h 12"/>
                <a:gd name="T8" fmla="*/ 2 w 19"/>
                <a:gd name="T9" fmla="*/ 0 h 12"/>
                <a:gd name="T10" fmla="*/ 18 w 19"/>
                <a:gd name="T11" fmla="*/ 10 h 12"/>
                <a:gd name="T12" fmla="*/ 19 w 19"/>
                <a:gd name="T13" fmla="*/ 11 h 12"/>
                <a:gd name="T14" fmla="*/ 18 w 1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2">
                  <a:moveTo>
                    <a:pt x="18" y="12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1"/>
                    <a:pt x="19" y="11"/>
                  </a:cubicBezTo>
                  <a:cubicBezTo>
                    <a:pt x="18" y="12"/>
                    <a:pt x="18" y="12"/>
                    <a:pt x="18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2" name="Freeform 53">
              <a:extLst>
                <a:ext uri="{FF2B5EF4-FFF2-40B4-BE49-F238E27FC236}">
                  <a16:creationId xmlns="" xmlns:a16="http://schemas.microsoft.com/office/drawing/2014/main" id="{37705A87-D0FD-4689-9CE0-9F8FBA5A9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6" y="793750"/>
              <a:ext cx="69850" cy="44450"/>
            </a:xfrm>
            <a:custGeom>
              <a:avLst/>
              <a:gdLst>
                <a:gd name="T0" fmla="*/ 1 w 19"/>
                <a:gd name="T1" fmla="*/ 12 h 12"/>
                <a:gd name="T2" fmla="*/ 0 w 19"/>
                <a:gd name="T3" fmla="*/ 12 h 12"/>
                <a:gd name="T4" fmla="*/ 1 w 19"/>
                <a:gd name="T5" fmla="*/ 10 h 12"/>
                <a:gd name="T6" fmla="*/ 17 w 19"/>
                <a:gd name="T7" fmla="*/ 1 h 12"/>
                <a:gd name="T8" fmla="*/ 19 w 19"/>
                <a:gd name="T9" fmla="*/ 1 h 12"/>
                <a:gd name="T10" fmla="*/ 18 w 19"/>
                <a:gd name="T11" fmla="*/ 3 h 12"/>
                <a:gd name="T12" fmla="*/ 2 w 19"/>
                <a:gd name="T13" fmla="*/ 12 h 12"/>
                <a:gd name="T14" fmla="*/ 1 w 1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2">
                  <a:moveTo>
                    <a:pt x="1" y="12"/>
                  </a:moveTo>
                  <a:cubicBezTo>
                    <a:pt x="1" y="12"/>
                    <a:pt x="0" y="12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8" y="1"/>
                    <a:pt x="19" y="1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3" name="Freeform 54">
              <a:extLst>
                <a:ext uri="{FF2B5EF4-FFF2-40B4-BE49-F238E27FC236}">
                  <a16:creationId xmlns="" xmlns:a16="http://schemas.microsoft.com/office/drawing/2014/main" id="{83C56208-1F5E-4636-8ED0-D2855D425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063" y="790575"/>
              <a:ext cx="214313" cy="258763"/>
            </a:xfrm>
            <a:custGeom>
              <a:avLst/>
              <a:gdLst>
                <a:gd name="T0" fmla="*/ 55 w 57"/>
                <a:gd name="T1" fmla="*/ 24 h 69"/>
                <a:gd name="T2" fmla="*/ 24 w 57"/>
                <a:gd name="T3" fmla="*/ 2 h 69"/>
                <a:gd name="T4" fmla="*/ 8 w 57"/>
                <a:gd name="T5" fmla="*/ 11 h 69"/>
                <a:gd name="T6" fmla="*/ 2 w 57"/>
                <a:gd name="T7" fmla="*/ 34 h 69"/>
                <a:gd name="T8" fmla="*/ 14 w 57"/>
                <a:gd name="T9" fmla="*/ 52 h 69"/>
                <a:gd name="T10" fmla="*/ 15 w 57"/>
                <a:gd name="T11" fmla="*/ 53 h 69"/>
                <a:gd name="T12" fmla="*/ 15 w 57"/>
                <a:gd name="T13" fmla="*/ 54 h 69"/>
                <a:gd name="T14" fmla="*/ 15 w 57"/>
                <a:gd name="T15" fmla="*/ 60 h 69"/>
                <a:gd name="T16" fmla="*/ 15 w 57"/>
                <a:gd name="T17" fmla="*/ 60 h 69"/>
                <a:gd name="T18" fmla="*/ 15 w 57"/>
                <a:gd name="T19" fmla="*/ 60 h 69"/>
                <a:gd name="T20" fmla="*/ 15 w 57"/>
                <a:gd name="T21" fmla="*/ 62 h 69"/>
                <a:gd name="T22" fmla="*/ 15 w 57"/>
                <a:gd name="T23" fmla="*/ 68 h 69"/>
                <a:gd name="T24" fmla="*/ 38 w 57"/>
                <a:gd name="T25" fmla="*/ 67 h 69"/>
                <a:gd name="T26" fmla="*/ 39 w 57"/>
                <a:gd name="T27" fmla="*/ 66 h 69"/>
                <a:gd name="T28" fmla="*/ 39 w 57"/>
                <a:gd name="T29" fmla="*/ 66 h 69"/>
                <a:gd name="T30" fmla="*/ 40 w 57"/>
                <a:gd name="T31" fmla="*/ 66 h 69"/>
                <a:gd name="T32" fmla="*/ 42 w 57"/>
                <a:gd name="T33" fmla="*/ 62 h 69"/>
                <a:gd name="T34" fmla="*/ 42 w 57"/>
                <a:gd name="T35" fmla="*/ 62 h 69"/>
                <a:gd name="T36" fmla="*/ 42 w 57"/>
                <a:gd name="T37" fmla="*/ 54 h 69"/>
                <a:gd name="T38" fmla="*/ 42 w 57"/>
                <a:gd name="T39" fmla="*/ 53 h 69"/>
                <a:gd name="T40" fmla="*/ 42 w 57"/>
                <a:gd name="T41" fmla="*/ 52 h 69"/>
                <a:gd name="T42" fmla="*/ 55 w 57"/>
                <a:gd name="T43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69">
                  <a:moveTo>
                    <a:pt x="55" y="24"/>
                  </a:moveTo>
                  <a:cubicBezTo>
                    <a:pt x="52" y="11"/>
                    <a:pt x="39" y="0"/>
                    <a:pt x="24" y="2"/>
                  </a:cubicBezTo>
                  <a:cubicBezTo>
                    <a:pt x="18" y="3"/>
                    <a:pt x="13" y="6"/>
                    <a:pt x="8" y="11"/>
                  </a:cubicBezTo>
                  <a:cubicBezTo>
                    <a:pt x="2" y="18"/>
                    <a:pt x="0" y="26"/>
                    <a:pt x="2" y="34"/>
                  </a:cubicBezTo>
                  <a:cubicBezTo>
                    <a:pt x="3" y="42"/>
                    <a:pt x="8" y="48"/>
                    <a:pt x="14" y="52"/>
                  </a:cubicBezTo>
                  <a:cubicBezTo>
                    <a:pt x="15" y="52"/>
                    <a:pt x="15" y="53"/>
                    <a:pt x="15" y="53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6"/>
                    <a:pt x="15" y="58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21" y="67"/>
                    <a:pt x="27" y="69"/>
                    <a:pt x="38" y="67"/>
                  </a:cubicBezTo>
                  <a:cubicBezTo>
                    <a:pt x="38" y="67"/>
                    <a:pt x="39" y="66"/>
                    <a:pt x="39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5"/>
                    <a:pt x="41" y="64"/>
                    <a:pt x="42" y="62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59"/>
                    <a:pt x="42" y="57"/>
                    <a:pt x="42" y="54"/>
                  </a:cubicBezTo>
                  <a:cubicBezTo>
                    <a:pt x="42" y="54"/>
                    <a:pt x="42" y="54"/>
                    <a:pt x="42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52" y="46"/>
                    <a:pt x="57" y="35"/>
                    <a:pt x="55" y="24"/>
                  </a:cubicBezTo>
                  <a:close/>
                </a:path>
              </a:pathLst>
            </a:custGeom>
            <a:solidFill>
              <a:srgbClr val="97BF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4" name="Freeform 55">
              <a:extLst>
                <a:ext uri="{FF2B5EF4-FFF2-40B4-BE49-F238E27FC236}">
                  <a16:creationId xmlns="" xmlns:a16="http://schemas.microsoft.com/office/drawing/2014/main" id="{6EF2F323-5027-4E48-897E-B2065D354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388" y="1046162"/>
              <a:ext cx="88900" cy="22225"/>
            </a:xfrm>
            <a:custGeom>
              <a:avLst/>
              <a:gdLst>
                <a:gd name="T0" fmla="*/ 24 w 24"/>
                <a:gd name="T1" fmla="*/ 4 h 6"/>
                <a:gd name="T2" fmla="*/ 24 w 24"/>
                <a:gd name="T3" fmla="*/ 3 h 6"/>
                <a:gd name="T4" fmla="*/ 24 w 24"/>
                <a:gd name="T5" fmla="*/ 1 h 6"/>
                <a:gd name="T6" fmla="*/ 24 w 24"/>
                <a:gd name="T7" fmla="*/ 1 h 6"/>
                <a:gd name="T8" fmla="*/ 23 w 24"/>
                <a:gd name="T9" fmla="*/ 1 h 6"/>
                <a:gd name="T10" fmla="*/ 23 w 24"/>
                <a:gd name="T11" fmla="*/ 1 h 6"/>
                <a:gd name="T12" fmla="*/ 22 w 24"/>
                <a:gd name="T13" fmla="*/ 0 h 6"/>
                <a:gd name="T14" fmla="*/ 22 w 24"/>
                <a:gd name="T15" fmla="*/ 0 h 6"/>
                <a:gd name="T16" fmla="*/ 21 w 24"/>
                <a:gd name="T17" fmla="*/ 1 h 6"/>
                <a:gd name="T18" fmla="*/ 0 w 24"/>
                <a:gd name="T19" fmla="*/ 2 h 6"/>
                <a:gd name="T20" fmla="*/ 0 w 24"/>
                <a:gd name="T21" fmla="*/ 2 h 6"/>
                <a:gd name="T22" fmla="*/ 0 w 24"/>
                <a:gd name="T23" fmla="*/ 3 h 6"/>
                <a:gd name="T24" fmla="*/ 1 w 24"/>
                <a:gd name="T25" fmla="*/ 6 h 6"/>
                <a:gd name="T26" fmla="*/ 2 w 24"/>
                <a:gd name="T27" fmla="*/ 6 h 6"/>
                <a:gd name="T28" fmla="*/ 22 w 24"/>
                <a:gd name="T29" fmla="*/ 6 h 6"/>
                <a:gd name="T30" fmla="*/ 24 w 24"/>
                <a:gd name="T31" fmla="*/ 5 h 6"/>
                <a:gd name="T32" fmla="*/ 24 w 24"/>
                <a:gd name="T33" fmla="*/ 4 h 6"/>
                <a:gd name="T34" fmla="*/ 24 w 24"/>
                <a:gd name="T3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6">
                  <a:moveTo>
                    <a:pt x="24" y="4"/>
                  </a:moveTo>
                  <a:cubicBezTo>
                    <a:pt x="24" y="4"/>
                    <a:pt x="24" y="3"/>
                    <a:pt x="24" y="3"/>
                  </a:cubicBezTo>
                  <a:cubicBezTo>
                    <a:pt x="24" y="2"/>
                    <a:pt x="24" y="2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1"/>
                    <a:pt x="21" y="1"/>
                  </a:cubicBezTo>
                  <a:cubicBezTo>
                    <a:pt x="12" y="3"/>
                    <a:pt x="6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4" y="5"/>
                  </a:cubicBezTo>
                  <a:cubicBezTo>
                    <a:pt x="24" y="5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5" name="Freeform 56">
              <a:extLst>
                <a:ext uri="{FF2B5EF4-FFF2-40B4-BE49-F238E27FC236}">
                  <a16:creationId xmlns="" xmlns:a16="http://schemas.microsoft.com/office/drawing/2014/main" id="{5B637C83-DEB7-407D-A724-E90E1E6DF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8" y="1071562"/>
              <a:ext cx="79375" cy="41275"/>
            </a:xfrm>
            <a:custGeom>
              <a:avLst/>
              <a:gdLst>
                <a:gd name="T0" fmla="*/ 18 w 21"/>
                <a:gd name="T1" fmla="*/ 6 h 11"/>
                <a:gd name="T2" fmla="*/ 13 w 21"/>
                <a:gd name="T3" fmla="*/ 11 h 11"/>
                <a:gd name="T4" fmla="*/ 8 w 21"/>
                <a:gd name="T5" fmla="*/ 11 h 11"/>
                <a:gd name="T6" fmla="*/ 2 w 21"/>
                <a:gd name="T7" fmla="*/ 6 h 11"/>
                <a:gd name="T8" fmla="*/ 2 w 21"/>
                <a:gd name="T9" fmla="*/ 5 h 11"/>
                <a:gd name="T10" fmla="*/ 0 w 21"/>
                <a:gd name="T11" fmla="*/ 3 h 11"/>
                <a:gd name="T12" fmla="*/ 2 w 21"/>
                <a:gd name="T13" fmla="*/ 0 h 11"/>
                <a:gd name="T14" fmla="*/ 18 w 21"/>
                <a:gd name="T15" fmla="*/ 0 h 11"/>
                <a:gd name="T16" fmla="*/ 21 w 21"/>
                <a:gd name="T17" fmla="*/ 3 h 11"/>
                <a:gd name="T18" fmla="*/ 18 w 21"/>
                <a:gd name="T19" fmla="*/ 5 h 11"/>
                <a:gd name="T20" fmla="*/ 18 w 21"/>
                <a:gd name="T21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1">
                  <a:moveTo>
                    <a:pt x="18" y="6"/>
                  </a:moveTo>
                  <a:cubicBezTo>
                    <a:pt x="18" y="9"/>
                    <a:pt x="15" y="11"/>
                    <a:pt x="13" y="11"/>
                  </a:cubicBezTo>
                  <a:cubicBezTo>
                    <a:pt x="11" y="11"/>
                    <a:pt x="9" y="11"/>
                    <a:pt x="8" y="11"/>
                  </a:cubicBezTo>
                  <a:cubicBezTo>
                    <a:pt x="5" y="11"/>
                    <a:pt x="2" y="9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" y="0"/>
                    <a:pt x="13" y="0"/>
                    <a:pt x="18" y="0"/>
                  </a:cubicBezTo>
                  <a:cubicBezTo>
                    <a:pt x="19" y="0"/>
                    <a:pt x="20" y="1"/>
                    <a:pt x="21" y="3"/>
                  </a:cubicBezTo>
                  <a:cubicBezTo>
                    <a:pt x="21" y="4"/>
                    <a:pt x="20" y="5"/>
                    <a:pt x="18" y="5"/>
                  </a:cubicBezTo>
                  <a:cubicBezTo>
                    <a:pt x="18" y="5"/>
                    <a:pt x="18" y="6"/>
                    <a:pt x="18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4249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533400" y="2038663"/>
            <a:ext cx="1676400" cy="990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Understanding the data </a:t>
            </a:r>
            <a:endParaRPr lang="en-US" sz="1200" dirty="0"/>
          </a:p>
        </p:txBody>
      </p:sp>
      <p:sp>
        <p:nvSpPr>
          <p:cNvPr id="8" name="Flowchart: Process 7"/>
          <p:cNvSpPr/>
          <p:nvPr/>
        </p:nvSpPr>
        <p:spPr>
          <a:xfrm>
            <a:off x="5638800" y="2057400"/>
            <a:ext cx="1524000" cy="990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cleaning using </a:t>
            </a:r>
            <a:r>
              <a:rPr lang="en-US" sz="1200" dirty="0" err="1" smtClean="0"/>
              <a:t>talend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209800" y="2533963"/>
            <a:ext cx="85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4785360" y="2552700"/>
            <a:ext cx="85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29200" y="2362200"/>
            <a:ext cx="5334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8001000" y="2057400"/>
            <a:ext cx="1447800" cy="990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Decision for dimension table </a:t>
            </a:r>
            <a:endParaRPr lang="en-US" sz="1200" dirty="0"/>
          </a:p>
        </p:txBody>
      </p:sp>
      <p:cxnSp>
        <p:nvCxnSpPr>
          <p:cNvPr id="16" name="Elbow Connector 15"/>
          <p:cNvCxnSpPr>
            <a:stCxn id="27" idx="0"/>
            <a:endCxn id="14" idx="0"/>
          </p:cNvCxnSpPr>
          <p:nvPr/>
        </p:nvCxnSpPr>
        <p:spPr>
          <a:xfrm rot="16200000" flipH="1">
            <a:off x="6175644" y="-491855"/>
            <a:ext cx="346415" cy="4752095"/>
          </a:xfrm>
          <a:prstGeom prst="bentConnector3">
            <a:avLst>
              <a:gd name="adj1" fmla="val -65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1298052"/>
            <a:ext cx="856851" cy="18248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Straight Arrow Connector 18"/>
          <p:cNvCxnSpPr>
            <a:stCxn id="8" idx="3"/>
            <a:endCxn id="14" idx="1"/>
          </p:cNvCxnSpPr>
          <p:nvPr/>
        </p:nvCxnSpPr>
        <p:spPr>
          <a:xfrm>
            <a:off x="7162800" y="25527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10210800" y="2076137"/>
            <a:ext cx="1716549" cy="95312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Make fact tables by logically using Dimension tables and the cleaned dataset together</a:t>
            </a:r>
            <a:endParaRPr lang="en-US" sz="1200" dirty="0"/>
          </a:p>
        </p:txBody>
      </p:sp>
      <p:cxnSp>
        <p:nvCxnSpPr>
          <p:cNvPr id="22" name="Straight Arrow Connector 21"/>
          <p:cNvCxnSpPr>
            <a:stCxn id="14" idx="3"/>
            <a:endCxn id="20" idx="1"/>
          </p:cNvCxnSpPr>
          <p:nvPr/>
        </p:nvCxnSpPr>
        <p:spPr>
          <a:xfrm>
            <a:off x="9448800" y="25527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10248899" y="3886200"/>
            <a:ext cx="1640349" cy="990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Load data into </a:t>
            </a:r>
            <a:r>
              <a:rPr lang="en-US" sz="1600" dirty="0" err="1" smtClean="0"/>
              <a:t>hdfs</a:t>
            </a:r>
            <a:endParaRPr lang="en-US" sz="1600" dirty="0"/>
          </a:p>
        </p:txBody>
      </p:sp>
      <p:sp>
        <p:nvSpPr>
          <p:cNvPr id="25" name="Flowchart: Process 24"/>
          <p:cNvSpPr/>
          <p:nvPr/>
        </p:nvSpPr>
        <p:spPr>
          <a:xfrm>
            <a:off x="7980926" y="3886200"/>
            <a:ext cx="1447800" cy="990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 hive tables</a:t>
            </a:r>
            <a:endParaRPr lang="en-US" sz="1600" dirty="0"/>
          </a:p>
        </p:txBody>
      </p:sp>
      <p:sp>
        <p:nvSpPr>
          <p:cNvPr id="26" name="Flowchart: Process 25"/>
          <p:cNvSpPr/>
          <p:nvPr/>
        </p:nvSpPr>
        <p:spPr>
          <a:xfrm>
            <a:off x="5638800" y="3886201"/>
            <a:ext cx="1524000" cy="990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Load data into hive</a:t>
            </a:r>
            <a:endParaRPr lang="en-US" sz="1600" dirty="0"/>
          </a:p>
        </p:txBody>
      </p:sp>
      <p:sp>
        <p:nvSpPr>
          <p:cNvPr id="27" name="Diamond 26"/>
          <p:cNvSpPr/>
          <p:nvPr/>
        </p:nvSpPr>
        <p:spPr>
          <a:xfrm>
            <a:off x="3068810" y="1710985"/>
            <a:ext cx="1807989" cy="168343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there are duplicates and null values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38200" y="1104900"/>
            <a:ext cx="1066800" cy="606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371600" y="4078458"/>
            <a:ext cx="1066800" cy="606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ready for analysis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20" idx="2"/>
            <a:endCxn id="24" idx="0"/>
          </p:cNvCxnSpPr>
          <p:nvPr/>
        </p:nvCxnSpPr>
        <p:spPr>
          <a:xfrm flipH="1">
            <a:off x="11069074" y="3029263"/>
            <a:ext cx="1" cy="85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1"/>
            <a:endCxn id="25" idx="3"/>
          </p:cNvCxnSpPr>
          <p:nvPr/>
        </p:nvCxnSpPr>
        <p:spPr>
          <a:xfrm flipH="1">
            <a:off x="9428726" y="4381500"/>
            <a:ext cx="820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1"/>
            <a:endCxn id="26" idx="3"/>
          </p:cNvCxnSpPr>
          <p:nvPr/>
        </p:nvCxnSpPr>
        <p:spPr>
          <a:xfrm flipH="1">
            <a:off x="7162800" y="4381500"/>
            <a:ext cx="818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/>
          <p:cNvSpPr/>
          <p:nvPr/>
        </p:nvSpPr>
        <p:spPr>
          <a:xfrm>
            <a:off x="3391002" y="3886200"/>
            <a:ext cx="1524000" cy="990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Back up data into </a:t>
            </a:r>
            <a:r>
              <a:rPr lang="en-US" sz="1600" dirty="0" err="1" smtClean="0"/>
              <a:t>MySql</a:t>
            </a:r>
            <a:r>
              <a:rPr lang="en-US" sz="1600" dirty="0" smtClean="0"/>
              <a:t> using </a:t>
            </a:r>
            <a:r>
              <a:rPr lang="en-US" sz="1600" dirty="0" err="1"/>
              <a:t>S</a:t>
            </a:r>
            <a:r>
              <a:rPr lang="en-US" sz="1600" dirty="0" err="1" smtClean="0"/>
              <a:t>qoop</a:t>
            </a:r>
            <a:endParaRPr lang="en-US" sz="1600" dirty="0"/>
          </a:p>
        </p:txBody>
      </p:sp>
      <p:cxnSp>
        <p:nvCxnSpPr>
          <p:cNvPr id="45" name="Straight Arrow Connector 44"/>
          <p:cNvCxnSpPr>
            <a:stCxn id="26" idx="1"/>
            <a:endCxn id="43" idx="3"/>
          </p:cNvCxnSpPr>
          <p:nvPr/>
        </p:nvCxnSpPr>
        <p:spPr>
          <a:xfrm flipH="1" flipV="1">
            <a:off x="4915002" y="4381500"/>
            <a:ext cx="7237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1"/>
            <a:endCxn id="31" idx="3"/>
          </p:cNvCxnSpPr>
          <p:nvPr/>
        </p:nvCxnSpPr>
        <p:spPr>
          <a:xfrm flipH="1">
            <a:off x="2438400" y="4381500"/>
            <a:ext cx="952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" idx="2"/>
            <a:endCxn id="5" idx="0"/>
          </p:cNvCxnSpPr>
          <p:nvPr/>
        </p:nvCxnSpPr>
        <p:spPr>
          <a:xfrm>
            <a:off x="1371600" y="1710984"/>
            <a:ext cx="0" cy="32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1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Job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57400"/>
            <a:ext cx="94488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dirty="0"/>
              <a:t>Cleaning The Dataset With </a:t>
            </a:r>
            <a:r>
              <a:rPr lang="en-US" dirty="0" err="1"/>
              <a:t>Talend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4208" y="1815353"/>
            <a:ext cx="11353139" cy="1156448"/>
          </a:xfrm>
        </p:spPr>
        <p:txBody>
          <a:bodyPr/>
          <a:lstStyle/>
          <a:p>
            <a:pPr algn="just" fontAlgn="base"/>
            <a:r>
              <a:rPr lang="en-US" b="1" dirty="0">
                <a:latin typeface="Garamond" panose="02020404030301010803" pitchFamily="18" charset="0"/>
                <a:ea typeface="SimSun" panose="02010600030101010101" pitchFamily="2" charset="-122"/>
              </a:rPr>
              <a:t>Content: </a:t>
            </a:r>
            <a:r>
              <a:rPr lang="en-US" dirty="0">
                <a:latin typeface="Garamond" panose="02020404030301010803" pitchFamily="18" charset="0"/>
                <a:ea typeface="SimSun" panose="02010600030101010101" pitchFamily="2" charset="-122"/>
              </a:rPr>
              <a:t>Each row has values for app name, category, rating, reviews, size, version, and more.</a:t>
            </a:r>
          </a:p>
          <a:p>
            <a:pPr algn="just" fontAlgn="base"/>
            <a:r>
              <a:rPr lang="en-US" b="1" dirty="0" smtClean="0">
                <a:latin typeface="Garamond" panose="02020404030301010803" pitchFamily="18" charset="0"/>
                <a:ea typeface="SimSun" panose="02010600030101010101" pitchFamily="2" charset="-122"/>
              </a:rPr>
              <a:t>Columns</a:t>
            </a:r>
            <a:r>
              <a:rPr lang="en-US" b="1" dirty="0">
                <a:latin typeface="Garamond" panose="02020404030301010803" pitchFamily="18" charset="0"/>
                <a:ea typeface="SimSun" panose="02010600030101010101" pitchFamily="2" charset="-122"/>
              </a:rPr>
              <a:t>: </a:t>
            </a:r>
            <a:r>
              <a:rPr lang="en-US" dirty="0">
                <a:latin typeface="Garamond" panose="02020404030301010803" pitchFamily="18" charset="0"/>
                <a:ea typeface="SimSun" panose="02010600030101010101" pitchFamily="2" charset="-122"/>
              </a:rPr>
              <a:t>14</a:t>
            </a:r>
          </a:p>
          <a:p>
            <a:r>
              <a:rPr lang="en-US" b="1" dirty="0" smtClean="0">
                <a:latin typeface="Garamond" panose="02020404030301010803" pitchFamily="18" charset="0"/>
                <a:ea typeface="SimSun" panose="02010600030101010101" pitchFamily="2" charset="-122"/>
              </a:rPr>
              <a:t>Rows: </a:t>
            </a:r>
            <a:r>
              <a:rPr lang="en-US" dirty="0" smtClean="0">
                <a:latin typeface="Garamond" panose="02020404030301010803" pitchFamily="18" charset="0"/>
                <a:ea typeface="SimSun" panose="02010600030101010101" pitchFamily="2" charset="-122"/>
              </a:rPr>
              <a:t>10,842</a:t>
            </a:r>
            <a:endParaRPr lang="en-US" dirty="0">
              <a:latin typeface="Garamond" panose="02020404030301010803" pitchFamily="18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03" y="3352800"/>
            <a:ext cx="845712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2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dirty="0" smtClean="0"/>
              <a:t>Normalizing Data Using </a:t>
            </a:r>
            <a:r>
              <a:rPr lang="en-US" dirty="0" err="1" smtClean="0"/>
              <a:t>Talend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"/>
          <a:stretch/>
        </p:blipFill>
        <p:spPr>
          <a:xfrm>
            <a:off x="1474540" y="4267200"/>
            <a:ext cx="8660060" cy="21148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540" y="1600200"/>
            <a:ext cx="866006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37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0" tIns="0" rIns="0" bIns="0" rtlCol="0" anchor="ctr">
        <a:noAutofit/>
      </a:bodyPr>
      <a:lstStyle>
        <a:defPPr marL="0" marR="0" indent="0" algn="l" defTabSz="914400" rtl="0" eaLnBrk="1" fontAlgn="auto" latinLnBrk="0" hangingPunct="1">
          <a:lnSpc>
            <a:spcPct val="90000"/>
          </a:lnSpc>
          <a:spcBef>
            <a:spcPts val="100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b="1" i="0" u="none" strike="noStrike" kern="1200" cap="none" spc="0" normalizeH="0" baseline="0" noProof="0" dirty="0">
            <a:ln>
              <a:noFill/>
            </a:ln>
            <a:solidFill>
              <a:srgbClr val="12ABDB"/>
            </a:solidFill>
            <a:effectLst/>
            <a:uLnTx/>
            <a:uFillTx/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Section break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81FE2EE4-55EF-4CFA-86A2-C2460F4324DA}"/>
    </a:ext>
  </a:extLst>
</a:theme>
</file>

<file path=ppt/theme/theme3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060534E-5BA4-45FA-8695-388762625F30}"/>
    </a:ext>
  </a:extLst>
</a:theme>
</file>

<file path=ppt/theme/theme4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2915</TotalTime>
  <Words>658</Words>
  <Application>Microsoft Office PowerPoint</Application>
  <PresentationFormat>Widescreen</PresentationFormat>
  <Paragraphs>311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SimSun</vt:lpstr>
      <vt:lpstr>Arial</vt:lpstr>
      <vt:lpstr>Calibri</vt:lpstr>
      <vt:lpstr>Garamond</vt:lpstr>
      <vt:lpstr>Verdana</vt:lpstr>
      <vt:lpstr>Wingdings</vt:lpstr>
      <vt:lpstr>Capgemini Master</vt:lpstr>
      <vt:lpstr>Section break</vt:lpstr>
      <vt:lpstr>Cover options</vt:lpstr>
      <vt:lpstr>think-cell Slide</vt:lpstr>
      <vt:lpstr>PowerPoint Presentation</vt:lpstr>
      <vt:lpstr>Contents</vt:lpstr>
      <vt:lpstr>Requirements</vt:lpstr>
      <vt:lpstr>Understanding the dataset</vt:lpstr>
      <vt:lpstr>Inspiration</vt:lpstr>
      <vt:lpstr>Workflow</vt:lpstr>
      <vt:lpstr>Master Job</vt:lpstr>
      <vt:lpstr>Cleaning The Dataset With Talend</vt:lpstr>
      <vt:lpstr>Normalizing Data Using Talend</vt:lpstr>
      <vt:lpstr>Creating Dimension Tables Using Talend</vt:lpstr>
      <vt:lpstr>Creating Fact Table Using Talend</vt:lpstr>
      <vt:lpstr>Loading Dimension Tables Into HDFS Using Talend</vt:lpstr>
      <vt:lpstr>Loading Fact Table Into HDFS Using Talend</vt:lpstr>
      <vt:lpstr>Loading Fact Table Into Hive Using Talend</vt:lpstr>
      <vt:lpstr>PowerPoint Presentation</vt:lpstr>
      <vt:lpstr>Type of Apps</vt:lpstr>
      <vt:lpstr>Top 20 Paid Apps Based on Installs</vt:lpstr>
      <vt:lpstr>Top 20 Free Apps Based on Installs</vt:lpstr>
      <vt:lpstr>App Count of Categories</vt:lpstr>
      <vt:lpstr>Most Popular Categories Based On Installs</vt:lpstr>
      <vt:lpstr>Top 3 Categories Based On Installs</vt:lpstr>
      <vt:lpstr>Top 20 Apps of GAME Category</vt:lpstr>
      <vt:lpstr>Top 20 Apps of SOCIAL Category</vt:lpstr>
      <vt:lpstr>Number of Apps based on Android Version</vt:lpstr>
      <vt:lpstr>Installed Apps According to Rating</vt:lpstr>
      <vt:lpstr>Apps with Maximum Rating and Installs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Dutta, Hirak</dc:creator>
  <cp:lastModifiedBy>Dutta, Hirak</cp:lastModifiedBy>
  <cp:revision>74</cp:revision>
  <dcterms:created xsi:type="dcterms:W3CDTF">2019-08-07T10:38:24Z</dcterms:created>
  <dcterms:modified xsi:type="dcterms:W3CDTF">2019-09-24T04:16:18Z</dcterms:modified>
</cp:coreProperties>
</file>