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22.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23.xml" ContentType="application/vnd.openxmlformats-officedocument.presentationml.tags+xml"/>
  <Override PartName="/ppt/tags/tag24.xml" ContentType="application/vnd.openxmlformats-officedocument.presentationml.tags+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25.xml" ContentType="application/vnd.openxmlformats-officedocument.presentationml.tag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66" r:id="rId2"/>
    <p:sldMasterId id="2147483838" r:id="rId3"/>
    <p:sldMasterId id="2147483858" r:id="rId4"/>
  </p:sldMasterIdLst>
  <p:notesMasterIdLst>
    <p:notesMasterId r:id="rId37"/>
  </p:notesMasterIdLst>
  <p:handoutMasterIdLst>
    <p:handoutMasterId r:id="rId38"/>
  </p:handoutMasterIdLst>
  <p:sldIdLst>
    <p:sldId id="256" r:id="rId5"/>
    <p:sldId id="427" r:id="rId6"/>
    <p:sldId id="428" r:id="rId7"/>
    <p:sldId id="429" r:id="rId8"/>
    <p:sldId id="430" r:id="rId9"/>
    <p:sldId id="431" r:id="rId10"/>
    <p:sldId id="267" r:id="rId11"/>
    <p:sldId id="350" r:id="rId12"/>
    <p:sldId id="412" r:id="rId13"/>
    <p:sldId id="414" r:id="rId14"/>
    <p:sldId id="415" r:id="rId15"/>
    <p:sldId id="416" r:id="rId16"/>
    <p:sldId id="417" r:id="rId17"/>
    <p:sldId id="418" r:id="rId18"/>
    <p:sldId id="420" r:id="rId19"/>
    <p:sldId id="421" r:id="rId20"/>
    <p:sldId id="351" r:id="rId21"/>
    <p:sldId id="280" r:id="rId22"/>
    <p:sldId id="405" r:id="rId23"/>
    <p:sldId id="406" r:id="rId24"/>
    <p:sldId id="407" r:id="rId25"/>
    <p:sldId id="408" r:id="rId26"/>
    <p:sldId id="409" r:id="rId27"/>
    <p:sldId id="422" r:id="rId28"/>
    <p:sldId id="282" r:id="rId29"/>
    <p:sldId id="423" r:id="rId30"/>
    <p:sldId id="410" r:id="rId31"/>
    <p:sldId id="424" r:id="rId32"/>
    <p:sldId id="425" r:id="rId33"/>
    <p:sldId id="426" r:id="rId34"/>
    <p:sldId id="432" r:id="rId35"/>
    <p:sldId id="273" r:id="rId36"/>
  </p:sldIdLst>
  <p:sldSz cx="12192000" cy="6858000"/>
  <p:notesSz cx="6858000" cy="9144000"/>
  <p:custDataLst>
    <p:tags r:id="rId3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256"/>
            <p14:sldId id="427"/>
            <p14:sldId id="428"/>
            <p14:sldId id="429"/>
            <p14:sldId id="430"/>
            <p14:sldId id="431"/>
            <p14:sldId id="267"/>
            <p14:sldId id="350"/>
            <p14:sldId id="412"/>
            <p14:sldId id="414"/>
            <p14:sldId id="415"/>
            <p14:sldId id="416"/>
            <p14:sldId id="417"/>
            <p14:sldId id="418"/>
            <p14:sldId id="420"/>
            <p14:sldId id="421"/>
            <p14:sldId id="351"/>
            <p14:sldId id="280"/>
            <p14:sldId id="405"/>
            <p14:sldId id="406"/>
            <p14:sldId id="407"/>
            <p14:sldId id="408"/>
            <p14:sldId id="409"/>
            <p14:sldId id="422"/>
            <p14:sldId id="282"/>
            <p14:sldId id="423"/>
            <p14:sldId id="410"/>
            <p14:sldId id="424"/>
            <p14:sldId id="425"/>
            <p14:sldId id="426"/>
            <p14:sldId id="432"/>
            <p14:sldId id="273"/>
          </p14:sldIdLst>
        </p14:section>
        <p14:section name="Graphic elements" id="{891EC914-4B3E-4CFE-A909-A820B43AB154}">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04C"/>
    <a:srgbClr val="03AB07"/>
    <a:srgbClr val="0070AD"/>
    <a:srgbClr val="FF7E83"/>
    <a:srgbClr val="2B0A3D"/>
    <a:srgbClr val="00C37B"/>
    <a:srgbClr val="95E616"/>
    <a:srgbClr val="4701A7"/>
    <a:srgbClr val="FF6327"/>
    <a:srgbClr val="01D1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82" autoAdjust="0"/>
    <p:restoredTop sz="95291" autoAdjust="0"/>
  </p:normalViewPr>
  <p:slideViewPr>
    <p:cSldViewPr>
      <p:cViewPr varScale="1">
        <p:scale>
          <a:sx n="70" d="100"/>
          <a:sy n="70" d="100"/>
        </p:scale>
        <p:origin x="280"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233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yupande\Desktop\MiniProject\ayush\finalProjec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month!$H$1</c:f>
              <c:strCache>
                <c:ptCount val="1"/>
                <c:pt idx="0">
                  <c:v>ratio</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month!$H$2:$H$13</c:f>
              <c:numCache>
                <c:formatCode>General</c:formatCode>
                <c:ptCount val="12"/>
                <c:pt idx="0">
                  <c:v>0.34482758620689657</c:v>
                </c:pt>
                <c:pt idx="1">
                  <c:v>0.37501704158145877</c:v>
                </c:pt>
                <c:pt idx="2">
                  <c:v>0.38232222255378828</c:v>
                </c:pt>
                <c:pt idx="3">
                  <c:v>0.37790478583092574</c:v>
                </c:pt>
                <c:pt idx="4">
                  <c:v>0.36917376125436396</c:v>
                </c:pt>
                <c:pt idx="5">
                  <c:v>0.36319605121085918</c:v>
                </c:pt>
                <c:pt idx="6">
                  <c:v>0.32360926418439717</c:v>
                </c:pt>
                <c:pt idx="7">
                  <c:v>0.3381355667364605</c:v>
                </c:pt>
                <c:pt idx="8">
                  <c:v>0.36503396496245977</c:v>
                </c:pt>
                <c:pt idx="9">
                  <c:v>0.37226827430293896</c:v>
                </c:pt>
                <c:pt idx="10">
                  <c:v>0.36153090060203957</c:v>
                </c:pt>
                <c:pt idx="11">
                  <c:v>0.29741360573788306</c:v>
                </c:pt>
              </c:numCache>
            </c:numRef>
          </c:val>
          <c:smooth val="0"/>
        </c:ser>
        <c:dLbls>
          <c:showLegendKey val="0"/>
          <c:showVal val="0"/>
          <c:showCatName val="0"/>
          <c:showSerName val="0"/>
          <c:showPercent val="0"/>
          <c:showBubbleSize val="0"/>
        </c:dLbls>
        <c:marker val="1"/>
        <c:smooth val="0"/>
        <c:axId val="664484784"/>
        <c:axId val="664488592"/>
      </c:lineChart>
      <c:catAx>
        <c:axId val="6644847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488592"/>
        <c:crosses val="autoZero"/>
        <c:auto val="1"/>
        <c:lblAlgn val="ctr"/>
        <c:lblOffset val="100"/>
        <c:noMultiLvlLbl val="0"/>
      </c:catAx>
      <c:valAx>
        <c:axId val="66448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4847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Month wise</a:t>
            </a:r>
            <a:r>
              <a:rPr lang="en-US" baseline="0" dirty="0" smtClean="0"/>
              <a:t> projects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month!$F$1</c:f>
              <c:strCache>
                <c:ptCount val="1"/>
                <c:pt idx="0">
                  <c:v>Month wise all projects</c:v>
                </c:pt>
              </c:strCache>
            </c:strRef>
          </c:tx>
          <c:spPr>
            <a:solidFill>
              <a:schemeClr val="accent2"/>
            </a:solidFill>
            <a:ln>
              <a:noFill/>
            </a:ln>
            <a:effectLst/>
          </c:spPr>
          <c:invertIfNegative val="0"/>
          <c:val>
            <c:numRef>
              <c:f>month!$F$2:$F$13</c:f>
              <c:numCache>
                <c:formatCode>General</c:formatCode>
                <c:ptCount val="12"/>
                <c:pt idx="0">
                  <c:v>27492</c:v>
                </c:pt>
                <c:pt idx="1">
                  <c:v>29340</c:v>
                </c:pt>
                <c:pt idx="2">
                  <c:v>33511</c:v>
                </c:pt>
                <c:pt idx="3">
                  <c:v>31844</c:v>
                </c:pt>
                <c:pt idx="4">
                  <c:v>32654</c:v>
                </c:pt>
                <c:pt idx="5">
                  <c:v>32415</c:v>
                </c:pt>
                <c:pt idx="6">
                  <c:v>36096</c:v>
                </c:pt>
                <c:pt idx="7">
                  <c:v>31999</c:v>
                </c:pt>
                <c:pt idx="8">
                  <c:v>30767</c:v>
                </c:pt>
                <c:pt idx="9">
                  <c:v>33175</c:v>
                </c:pt>
                <c:pt idx="10">
                  <c:v>32556</c:v>
                </c:pt>
                <c:pt idx="11">
                  <c:v>23005</c:v>
                </c:pt>
              </c:numCache>
            </c:numRef>
          </c:val>
        </c:ser>
        <c:ser>
          <c:idx val="1"/>
          <c:order val="1"/>
          <c:tx>
            <c:strRef>
              <c:f>month!$G$1</c:f>
              <c:strCache>
                <c:ptCount val="1"/>
                <c:pt idx="0">
                  <c:v>successful</c:v>
                </c:pt>
              </c:strCache>
            </c:strRef>
          </c:tx>
          <c:spPr>
            <a:solidFill>
              <a:schemeClr val="accent4"/>
            </a:solidFill>
            <a:ln>
              <a:noFill/>
            </a:ln>
            <a:effectLst/>
          </c:spPr>
          <c:invertIfNegative val="0"/>
          <c:val>
            <c:numRef>
              <c:f>month!$G$2:$G$13</c:f>
              <c:numCache>
                <c:formatCode>General</c:formatCode>
                <c:ptCount val="12"/>
                <c:pt idx="0">
                  <c:v>9480</c:v>
                </c:pt>
                <c:pt idx="1">
                  <c:v>11003</c:v>
                </c:pt>
                <c:pt idx="2">
                  <c:v>12812</c:v>
                </c:pt>
                <c:pt idx="3">
                  <c:v>12034</c:v>
                </c:pt>
                <c:pt idx="4">
                  <c:v>12055</c:v>
                </c:pt>
                <c:pt idx="5">
                  <c:v>11773</c:v>
                </c:pt>
                <c:pt idx="6">
                  <c:v>11681</c:v>
                </c:pt>
                <c:pt idx="7">
                  <c:v>10820</c:v>
                </c:pt>
                <c:pt idx="8">
                  <c:v>11231</c:v>
                </c:pt>
                <c:pt idx="9">
                  <c:v>12350</c:v>
                </c:pt>
                <c:pt idx="10">
                  <c:v>11770</c:v>
                </c:pt>
                <c:pt idx="11">
                  <c:v>6842</c:v>
                </c:pt>
              </c:numCache>
            </c:numRef>
          </c:val>
        </c:ser>
        <c:dLbls>
          <c:showLegendKey val="0"/>
          <c:showVal val="0"/>
          <c:showCatName val="0"/>
          <c:showSerName val="0"/>
          <c:showPercent val="0"/>
          <c:showBubbleSize val="0"/>
        </c:dLbls>
        <c:gapWidth val="219"/>
        <c:overlap val="-27"/>
        <c:axId val="664477168"/>
        <c:axId val="664479888"/>
      </c:barChart>
      <c:catAx>
        <c:axId val="66447716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479888"/>
        <c:crosses val="autoZero"/>
        <c:auto val="1"/>
        <c:lblAlgn val="ctr"/>
        <c:lblOffset val="100"/>
        <c:noMultiLvlLbl val="0"/>
      </c:catAx>
      <c:valAx>
        <c:axId val="664479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44771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Week wise projects</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weekday!$F$1</c:f>
              <c:strCache>
                <c:ptCount val="1"/>
                <c:pt idx="0">
                  <c:v>total projects</c:v>
                </c:pt>
              </c:strCache>
            </c:strRef>
          </c:tx>
          <c:spPr>
            <a:solidFill>
              <a:schemeClr val="accent2"/>
            </a:solidFill>
            <a:ln>
              <a:noFill/>
            </a:ln>
            <a:effectLst/>
          </c:spPr>
          <c:invertIfNegative val="0"/>
          <c:val>
            <c:numRef>
              <c:f>weekday!$F$2:$F$8</c:f>
              <c:numCache>
                <c:formatCode>General</c:formatCode>
                <c:ptCount val="7"/>
                <c:pt idx="0">
                  <c:v>20758</c:v>
                </c:pt>
                <c:pt idx="1">
                  <c:v>60604</c:v>
                </c:pt>
                <c:pt idx="2">
                  <c:v>76618</c:v>
                </c:pt>
                <c:pt idx="3">
                  <c:v>66753</c:v>
                </c:pt>
                <c:pt idx="4">
                  <c:v>59985</c:v>
                </c:pt>
                <c:pt idx="5">
                  <c:v>57771</c:v>
                </c:pt>
                <c:pt idx="6">
                  <c:v>32365</c:v>
                </c:pt>
              </c:numCache>
            </c:numRef>
          </c:val>
        </c:ser>
        <c:ser>
          <c:idx val="1"/>
          <c:order val="1"/>
          <c:tx>
            <c:strRef>
              <c:f>weekday!$G$1</c:f>
              <c:strCache>
                <c:ptCount val="1"/>
                <c:pt idx="0">
                  <c:v>successful</c:v>
                </c:pt>
              </c:strCache>
            </c:strRef>
          </c:tx>
          <c:spPr>
            <a:solidFill>
              <a:schemeClr val="accent4"/>
            </a:solidFill>
            <a:ln>
              <a:noFill/>
            </a:ln>
            <a:effectLst/>
          </c:spPr>
          <c:invertIfNegative val="0"/>
          <c:val>
            <c:numRef>
              <c:f>weekday!$G$2:$G$8</c:f>
              <c:numCache>
                <c:formatCode>General</c:formatCode>
                <c:ptCount val="7"/>
                <c:pt idx="0">
                  <c:v>7387</c:v>
                </c:pt>
                <c:pt idx="1">
                  <c:v>21745</c:v>
                </c:pt>
                <c:pt idx="2">
                  <c:v>28763</c:v>
                </c:pt>
                <c:pt idx="3">
                  <c:v>24019</c:v>
                </c:pt>
                <c:pt idx="4">
                  <c:v>21351</c:v>
                </c:pt>
                <c:pt idx="5">
                  <c:v>19899</c:v>
                </c:pt>
                <c:pt idx="6">
                  <c:v>10687</c:v>
                </c:pt>
              </c:numCache>
            </c:numRef>
          </c:val>
        </c:ser>
        <c:dLbls>
          <c:showLegendKey val="0"/>
          <c:showVal val="0"/>
          <c:showCatName val="0"/>
          <c:showSerName val="0"/>
          <c:showPercent val="0"/>
          <c:showBubbleSize val="0"/>
        </c:dLbls>
        <c:gapWidth val="219"/>
        <c:overlap val="-27"/>
        <c:axId val="362219632"/>
        <c:axId val="362221264"/>
      </c:barChart>
      <c:catAx>
        <c:axId val="36221963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221264"/>
        <c:crosses val="autoZero"/>
        <c:auto val="1"/>
        <c:lblAlgn val="ctr"/>
        <c:lblOffset val="100"/>
        <c:noMultiLvlLbl val="0"/>
      </c:catAx>
      <c:valAx>
        <c:axId val="362221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21963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839844206517522"/>
          <c:y val="8.98995323504196E-2"/>
          <c:w val="0.8916015095310984"/>
          <c:h val="0.7571501822793838"/>
        </c:manualLayout>
      </c:layout>
      <c:lineChart>
        <c:grouping val="standard"/>
        <c:varyColors val="0"/>
        <c:ser>
          <c:idx val="0"/>
          <c:order val="0"/>
          <c:tx>
            <c:strRef>
              <c:f>weekday!$H$1</c:f>
              <c:strCache>
                <c:ptCount val="1"/>
                <c:pt idx="0">
                  <c:v>ratio</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weekday!$H$2:$H$8</c:f>
              <c:numCache>
                <c:formatCode>General</c:formatCode>
                <c:ptCount val="7"/>
                <c:pt idx="0">
                  <c:v>0.35586279988438191</c:v>
                </c:pt>
                <c:pt idx="1">
                  <c:v>0.35880469935977821</c:v>
                </c:pt>
                <c:pt idx="2">
                  <c:v>0.37540786760291317</c:v>
                </c:pt>
                <c:pt idx="3">
                  <c:v>0.3598190343505161</c:v>
                </c:pt>
                <c:pt idx="4">
                  <c:v>0.35593898474618657</c:v>
                </c:pt>
                <c:pt idx="5">
                  <c:v>0.34444617541673156</c:v>
                </c:pt>
                <c:pt idx="6">
                  <c:v>0.33020237911323963</c:v>
                </c:pt>
              </c:numCache>
            </c:numRef>
          </c:val>
          <c:smooth val="0"/>
        </c:ser>
        <c:dLbls>
          <c:showLegendKey val="0"/>
          <c:showVal val="0"/>
          <c:showCatName val="0"/>
          <c:showSerName val="0"/>
          <c:showPercent val="0"/>
          <c:showBubbleSize val="0"/>
        </c:dLbls>
        <c:marker val="1"/>
        <c:smooth val="0"/>
        <c:axId val="362216912"/>
        <c:axId val="757947984"/>
      </c:lineChart>
      <c:catAx>
        <c:axId val="3622169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947984"/>
        <c:crosses val="autoZero"/>
        <c:auto val="1"/>
        <c:lblAlgn val="ctr"/>
        <c:lblOffset val="100"/>
        <c:noMultiLvlLbl val="0"/>
      </c:catAx>
      <c:valAx>
        <c:axId val="757947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22169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smtClean="0"/>
              <a:t>Projects by Day of Month</a:t>
            </a:r>
            <a:endParaRPr lang="en-US"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dayOfMonth!$F$1</c:f>
              <c:strCache>
                <c:ptCount val="1"/>
                <c:pt idx="0">
                  <c:v>total projects</c:v>
                </c:pt>
              </c:strCache>
            </c:strRef>
          </c:tx>
          <c:spPr>
            <a:solidFill>
              <a:schemeClr val="accent2"/>
            </a:solidFill>
            <a:ln>
              <a:noFill/>
            </a:ln>
            <a:effectLst/>
          </c:spPr>
          <c:invertIfNegative val="0"/>
          <c:val>
            <c:numRef>
              <c:f>dayOfMonth!$F$2:$F$32</c:f>
              <c:numCache>
                <c:formatCode>General</c:formatCode>
                <c:ptCount val="31"/>
                <c:pt idx="0">
                  <c:v>15772</c:v>
                </c:pt>
                <c:pt idx="1">
                  <c:v>13025</c:v>
                </c:pt>
                <c:pt idx="2">
                  <c:v>12511</c:v>
                </c:pt>
                <c:pt idx="3">
                  <c:v>12225</c:v>
                </c:pt>
                <c:pt idx="4">
                  <c:v>12274</c:v>
                </c:pt>
                <c:pt idx="5">
                  <c:v>12448</c:v>
                </c:pt>
                <c:pt idx="6">
                  <c:v>12556</c:v>
                </c:pt>
                <c:pt idx="7">
                  <c:v>12711</c:v>
                </c:pt>
                <c:pt idx="8">
                  <c:v>13196</c:v>
                </c:pt>
                <c:pt idx="9">
                  <c:v>12931</c:v>
                </c:pt>
                <c:pt idx="10">
                  <c:v>12882</c:v>
                </c:pt>
                <c:pt idx="11">
                  <c:v>12423</c:v>
                </c:pt>
                <c:pt idx="12">
                  <c:v>12332</c:v>
                </c:pt>
                <c:pt idx="13">
                  <c:v>12495</c:v>
                </c:pt>
                <c:pt idx="14">
                  <c:v>12989</c:v>
                </c:pt>
                <c:pt idx="15">
                  <c:v>12192</c:v>
                </c:pt>
                <c:pt idx="16">
                  <c:v>12217</c:v>
                </c:pt>
                <c:pt idx="17">
                  <c:v>12252</c:v>
                </c:pt>
                <c:pt idx="18">
                  <c:v>12255</c:v>
                </c:pt>
                <c:pt idx="19">
                  <c:v>12262</c:v>
                </c:pt>
                <c:pt idx="20">
                  <c:v>12500</c:v>
                </c:pt>
                <c:pt idx="21">
                  <c:v>11853</c:v>
                </c:pt>
                <c:pt idx="22">
                  <c:v>11594</c:v>
                </c:pt>
                <c:pt idx="23">
                  <c:v>11592</c:v>
                </c:pt>
                <c:pt idx="24">
                  <c:v>11187</c:v>
                </c:pt>
                <c:pt idx="25">
                  <c:v>11012</c:v>
                </c:pt>
                <c:pt idx="26">
                  <c:v>11203</c:v>
                </c:pt>
                <c:pt idx="27">
                  <c:v>11461</c:v>
                </c:pt>
                <c:pt idx="28">
                  <c:v>10670</c:v>
                </c:pt>
                <c:pt idx="29">
                  <c:v>10811</c:v>
                </c:pt>
                <c:pt idx="30">
                  <c:v>7023</c:v>
                </c:pt>
              </c:numCache>
            </c:numRef>
          </c:val>
        </c:ser>
        <c:ser>
          <c:idx val="1"/>
          <c:order val="1"/>
          <c:tx>
            <c:strRef>
              <c:f>dayOfMonth!$G$1</c:f>
              <c:strCache>
                <c:ptCount val="1"/>
                <c:pt idx="0">
                  <c:v>successful</c:v>
                </c:pt>
              </c:strCache>
            </c:strRef>
          </c:tx>
          <c:spPr>
            <a:solidFill>
              <a:schemeClr val="accent4"/>
            </a:solidFill>
            <a:ln>
              <a:noFill/>
            </a:ln>
            <a:effectLst/>
          </c:spPr>
          <c:invertIfNegative val="0"/>
          <c:val>
            <c:numRef>
              <c:f>dayOfMonth!$G$2:$G$32</c:f>
              <c:numCache>
                <c:formatCode>General</c:formatCode>
                <c:ptCount val="31"/>
                <c:pt idx="0">
                  <c:v>6420</c:v>
                </c:pt>
                <c:pt idx="1">
                  <c:v>4924</c:v>
                </c:pt>
                <c:pt idx="2">
                  <c:v>4569</c:v>
                </c:pt>
                <c:pt idx="3">
                  <c:v>4387</c:v>
                </c:pt>
                <c:pt idx="4">
                  <c:v>4336</c:v>
                </c:pt>
                <c:pt idx="5">
                  <c:v>4459</c:v>
                </c:pt>
                <c:pt idx="6">
                  <c:v>4581</c:v>
                </c:pt>
                <c:pt idx="7">
                  <c:v>4440</c:v>
                </c:pt>
                <c:pt idx="8">
                  <c:v>4486</c:v>
                </c:pt>
                <c:pt idx="9">
                  <c:v>4654</c:v>
                </c:pt>
                <c:pt idx="10">
                  <c:v>4412</c:v>
                </c:pt>
                <c:pt idx="11">
                  <c:v>4398</c:v>
                </c:pt>
                <c:pt idx="12">
                  <c:v>4384</c:v>
                </c:pt>
                <c:pt idx="13">
                  <c:v>4491</c:v>
                </c:pt>
                <c:pt idx="14">
                  <c:v>4770</c:v>
                </c:pt>
                <c:pt idx="15">
                  <c:v>4381</c:v>
                </c:pt>
                <c:pt idx="16">
                  <c:v>4338</c:v>
                </c:pt>
                <c:pt idx="17">
                  <c:v>4353</c:v>
                </c:pt>
                <c:pt idx="18">
                  <c:v>4426</c:v>
                </c:pt>
                <c:pt idx="19">
                  <c:v>4336</c:v>
                </c:pt>
                <c:pt idx="20">
                  <c:v>4454</c:v>
                </c:pt>
                <c:pt idx="21">
                  <c:v>4122</c:v>
                </c:pt>
                <c:pt idx="22">
                  <c:v>4019</c:v>
                </c:pt>
                <c:pt idx="23">
                  <c:v>4113</c:v>
                </c:pt>
                <c:pt idx="24">
                  <c:v>3985</c:v>
                </c:pt>
                <c:pt idx="25">
                  <c:v>3889</c:v>
                </c:pt>
                <c:pt idx="26">
                  <c:v>3835</c:v>
                </c:pt>
                <c:pt idx="27">
                  <c:v>3949</c:v>
                </c:pt>
                <c:pt idx="28">
                  <c:v>3710</c:v>
                </c:pt>
                <c:pt idx="29">
                  <c:v>3755</c:v>
                </c:pt>
                <c:pt idx="30">
                  <c:v>2475</c:v>
                </c:pt>
              </c:numCache>
            </c:numRef>
          </c:val>
        </c:ser>
        <c:dLbls>
          <c:showLegendKey val="0"/>
          <c:showVal val="0"/>
          <c:showCatName val="0"/>
          <c:showSerName val="0"/>
          <c:showPercent val="0"/>
          <c:showBubbleSize val="0"/>
        </c:dLbls>
        <c:gapWidth val="219"/>
        <c:overlap val="-27"/>
        <c:axId val="757948528"/>
        <c:axId val="757946352"/>
      </c:barChart>
      <c:catAx>
        <c:axId val="75794852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946352"/>
        <c:crosses val="autoZero"/>
        <c:auto val="1"/>
        <c:lblAlgn val="ctr"/>
        <c:lblOffset val="100"/>
        <c:noMultiLvlLbl val="0"/>
      </c:catAx>
      <c:valAx>
        <c:axId val="757946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9485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dayOfMonth!$H$1</c:f>
              <c:strCache>
                <c:ptCount val="1"/>
                <c:pt idx="0">
                  <c:v>ratio</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val>
            <c:numRef>
              <c:f>dayOfMonth!$H$2:$H$32</c:f>
              <c:numCache>
                <c:formatCode>General</c:formatCode>
                <c:ptCount val="31"/>
                <c:pt idx="0">
                  <c:v>0.40705046918589904</c:v>
                </c:pt>
                <c:pt idx="1">
                  <c:v>0.378042226487524</c:v>
                </c:pt>
                <c:pt idx="2">
                  <c:v>0.36519862520981539</c:v>
                </c:pt>
                <c:pt idx="3">
                  <c:v>0.35885480572597139</c:v>
                </c:pt>
                <c:pt idx="4">
                  <c:v>0.35326706860029328</c:v>
                </c:pt>
                <c:pt idx="5">
                  <c:v>0.35821015424164526</c:v>
                </c:pt>
                <c:pt idx="6">
                  <c:v>0.36484549219496654</c:v>
                </c:pt>
                <c:pt idx="7">
                  <c:v>0.34930375265518054</c:v>
                </c:pt>
                <c:pt idx="8">
                  <c:v>0.33995150045468325</c:v>
                </c:pt>
                <c:pt idx="9">
                  <c:v>0.35991029309411493</c:v>
                </c:pt>
                <c:pt idx="10">
                  <c:v>0.34249340164570719</c:v>
                </c:pt>
                <c:pt idx="11">
                  <c:v>0.35402076793045156</c:v>
                </c:pt>
                <c:pt idx="12">
                  <c:v>0.35549789166396367</c:v>
                </c:pt>
                <c:pt idx="13">
                  <c:v>0.35942376950780314</c:v>
                </c:pt>
                <c:pt idx="14">
                  <c:v>0.36723381322657633</c:v>
                </c:pt>
                <c:pt idx="15">
                  <c:v>0.35933398950131235</c:v>
                </c:pt>
                <c:pt idx="16">
                  <c:v>0.35507898829499879</c:v>
                </c:pt>
                <c:pt idx="17">
                  <c:v>0.35528893241919685</c:v>
                </c:pt>
                <c:pt idx="18">
                  <c:v>0.36115871073031414</c:v>
                </c:pt>
                <c:pt idx="19">
                  <c:v>0.35361278747349534</c:v>
                </c:pt>
                <c:pt idx="20">
                  <c:v>0.35632000000000003</c:v>
                </c:pt>
                <c:pt idx="21">
                  <c:v>0.34776006074411542</c:v>
                </c:pt>
                <c:pt idx="22">
                  <c:v>0.34664481628428495</c:v>
                </c:pt>
                <c:pt idx="23">
                  <c:v>0.35481366459627328</c:v>
                </c:pt>
                <c:pt idx="24">
                  <c:v>0.35621703763296686</c:v>
                </c:pt>
                <c:pt idx="25">
                  <c:v>0.3531601888848529</c:v>
                </c:pt>
                <c:pt idx="26">
                  <c:v>0.34231902169061856</c:v>
                </c:pt>
                <c:pt idx="27">
                  <c:v>0.34455981153477011</c:v>
                </c:pt>
                <c:pt idx="28">
                  <c:v>0.34770384254920339</c:v>
                </c:pt>
                <c:pt idx="29">
                  <c:v>0.34733142170012027</c:v>
                </c:pt>
                <c:pt idx="30">
                  <c:v>0.35241349850491244</c:v>
                </c:pt>
              </c:numCache>
            </c:numRef>
          </c:val>
          <c:smooth val="0"/>
        </c:ser>
        <c:dLbls>
          <c:showLegendKey val="0"/>
          <c:showVal val="0"/>
          <c:showCatName val="0"/>
          <c:showSerName val="0"/>
          <c:showPercent val="0"/>
          <c:showBubbleSize val="0"/>
        </c:dLbls>
        <c:marker val="1"/>
        <c:smooth val="0"/>
        <c:axId val="757946896"/>
        <c:axId val="757955056"/>
      </c:lineChart>
      <c:catAx>
        <c:axId val="7579468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955056"/>
        <c:crosses val="autoZero"/>
        <c:auto val="1"/>
        <c:lblAlgn val="ctr"/>
        <c:lblOffset val="100"/>
        <c:noMultiLvlLbl val="0"/>
      </c:catAx>
      <c:valAx>
        <c:axId val="757955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9468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Duration!$B$1</c:f>
              <c:strCache>
                <c:ptCount val="1"/>
              </c:strCache>
            </c:strRef>
          </c:tx>
          <c:spPr>
            <a:ln w="28575" cap="rnd">
              <a:solidFill>
                <a:schemeClr val="accent1"/>
              </a:solidFill>
              <a:round/>
            </a:ln>
            <a:effectLst/>
          </c:spPr>
          <c:marker>
            <c:symbol val="none"/>
          </c:marker>
          <c:val>
            <c:numRef>
              <c:f>Duration!$B$2:$B$94</c:f>
              <c:numCache>
                <c:formatCode>General</c:formatCode>
                <c:ptCount val="93"/>
                <c:pt idx="0">
                  <c:v>0</c:v>
                </c:pt>
                <c:pt idx="1">
                  <c:v>35</c:v>
                </c:pt>
                <c:pt idx="2">
                  <c:v>55</c:v>
                </c:pt>
                <c:pt idx="3">
                  <c:v>70</c:v>
                </c:pt>
                <c:pt idx="4">
                  <c:v>83</c:v>
                </c:pt>
                <c:pt idx="5">
                  <c:v>194</c:v>
                </c:pt>
                <c:pt idx="6">
                  <c:v>148</c:v>
                </c:pt>
                <c:pt idx="7">
                  <c:v>804</c:v>
                </c:pt>
                <c:pt idx="8">
                  <c:v>335</c:v>
                </c:pt>
                <c:pt idx="9">
                  <c:v>315</c:v>
                </c:pt>
                <c:pt idx="10">
                  <c:v>993</c:v>
                </c:pt>
                <c:pt idx="11">
                  <c:v>418</c:v>
                </c:pt>
                <c:pt idx="12">
                  <c:v>496</c:v>
                </c:pt>
                <c:pt idx="13">
                  <c:v>452</c:v>
                </c:pt>
                <c:pt idx="14">
                  <c:v>2079</c:v>
                </c:pt>
                <c:pt idx="15">
                  <c:v>2216</c:v>
                </c:pt>
                <c:pt idx="16">
                  <c:v>926</c:v>
                </c:pt>
                <c:pt idx="17">
                  <c:v>854</c:v>
                </c:pt>
                <c:pt idx="18">
                  <c:v>895</c:v>
                </c:pt>
                <c:pt idx="19">
                  <c:v>724</c:v>
                </c:pt>
                <c:pt idx="20">
                  <c:v>2726</c:v>
                </c:pt>
                <c:pt idx="21">
                  <c:v>3581</c:v>
                </c:pt>
                <c:pt idx="22">
                  <c:v>1537</c:v>
                </c:pt>
                <c:pt idx="23">
                  <c:v>1242</c:v>
                </c:pt>
                <c:pt idx="24">
                  <c:v>1347</c:v>
                </c:pt>
                <c:pt idx="25">
                  <c:v>2677</c:v>
                </c:pt>
                <c:pt idx="26">
                  <c:v>1344</c:v>
                </c:pt>
                <c:pt idx="27">
                  <c:v>1403</c:v>
                </c:pt>
                <c:pt idx="28">
                  <c:v>2602</c:v>
                </c:pt>
                <c:pt idx="29">
                  <c:v>2800</c:v>
                </c:pt>
                <c:pt idx="30">
                  <c:v>53029</c:v>
                </c:pt>
                <c:pt idx="31">
                  <c:v>6454</c:v>
                </c:pt>
                <c:pt idx="32">
                  <c:v>3711</c:v>
                </c:pt>
                <c:pt idx="33">
                  <c:v>2683</c:v>
                </c:pt>
                <c:pt idx="34">
                  <c:v>1743</c:v>
                </c:pt>
                <c:pt idx="35">
                  <c:v>3872</c:v>
                </c:pt>
                <c:pt idx="36">
                  <c:v>1620</c:v>
                </c:pt>
                <c:pt idx="37">
                  <c:v>1181</c:v>
                </c:pt>
                <c:pt idx="38">
                  <c:v>954</c:v>
                </c:pt>
                <c:pt idx="39">
                  <c:v>823</c:v>
                </c:pt>
                <c:pt idx="40">
                  <c:v>3284</c:v>
                </c:pt>
                <c:pt idx="41">
                  <c:v>804</c:v>
                </c:pt>
                <c:pt idx="42">
                  <c:v>820</c:v>
                </c:pt>
                <c:pt idx="43">
                  <c:v>600</c:v>
                </c:pt>
                <c:pt idx="44">
                  <c:v>638</c:v>
                </c:pt>
                <c:pt idx="45">
                  <c:v>5008</c:v>
                </c:pt>
                <c:pt idx="46">
                  <c:v>877</c:v>
                </c:pt>
                <c:pt idx="47">
                  <c:v>516</c:v>
                </c:pt>
                <c:pt idx="48">
                  <c:v>333</c:v>
                </c:pt>
                <c:pt idx="49">
                  <c:v>344</c:v>
                </c:pt>
                <c:pt idx="50">
                  <c:v>742</c:v>
                </c:pt>
                <c:pt idx="51">
                  <c:v>292</c:v>
                </c:pt>
                <c:pt idx="52">
                  <c:v>251</c:v>
                </c:pt>
                <c:pt idx="53">
                  <c:v>242</c:v>
                </c:pt>
                <c:pt idx="54">
                  <c:v>212</c:v>
                </c:pt>
                <c:pt idx="55">
                  <c:v>274</c:v>
                </c:pt>
                <c:pt idx="56">
                  <c:v>215</c:v>
                </c:pt>
                <c:pt idx="57">
                  <c:v>211</c:v>
                </c:pt>
                <c:pt idx="58">
                  <c:v>236</c:v>
                </c:pt>
                <c:pt idx="59">
                  <c:v>445</c:v>
                </c:pt>
                <c:pt idx="60">
                  <c:v>6217</c:v>
                </c:pt>
                <c:pt idx="61">
                  <c:v>284</c:v>
                </c:pt>
                <c:pt idx="62">
                  <c:v>104</c:v>
                </c:pt>
                <c:pt idx="63">
                  <c:v>59</c:v>
                </c:pt>
                <c:pt idx="64">
                  <c:v>42</c:v>
                </c:pt>
                <c:pt idx="65">
                  <c:v>49</c:v>
                </c:pt>
                <c:pt idx="66">
                  <c:v>49</c:v>
                </c:pt>
                <c:pt idx="67">
                  <c:v>39</c:v>
                </c:pt>
                <c:pt idx="68">
                  <c:v>29</c:v>
                </c:pt>
                <c:pt idx="69">
                  <c:v>25</c:v>
                </c:pt>
                <c:pt idx="70">
                  <c:v>43</c:v>
                </c:pt>
                <c:pt idx="71">
                  <c:v>43</c:v>
                </c:pt>
                <c:pt idx="72">
                  <c:v>36</c:v>
                </c:pt>
                <c:pt idx="73">
                  <c:v>21</c:v>
                </c:pt>
                <c:pt idx="74">
                  <c:v>20</c:v>
                </c:pt>
                <c:pt idx="75">
                  <c:v>33</c:v>
                </c:pt>
                <c:pt idx="76">
                  <c:v>31</c:v>
                </c:pt>
                <c:pt idx="77">
                  <c:v>21</c:v>
                </c:pt>
                <c:pt idx="78">
                  <c:v>19</c:v>
                </c:pt>
                <c:pt idx="79">
                  <c:v>16</c:v>
                </c:pt>
                <c:pt idx="80">
                  <c:v>27</c:v>
                </c:pt>
                <c:pt idx="81">
                  <c:v>20</c:v>
                </c:pt>
                <c:pt idx="82">
                  <c:v>20</c:v>
                </c:pt>
                <c:pt idx="83">
                  <c:v>18</c:v>
                </c:pt>
                <c:pt idx="84">
                  <c:v>19</c:v>
                </c:pt>
                <c:pt idx="85">
                  <c:v>18</c:v>
                </c:pt>
                <c:pt idx="86">
                  <c:v>25</c:v>
                </c:pt>
                <c:pt idx="87">
                  <c:v>18</c:v>
                </c:pt>
                <c:pt idx="88">
                  <c:v>36</c:v>
                </c:pt>
                <c:pt idx="89">
                  <c:v>137</c:v>
                </c:pt>
                <c:pt idx="90">
                  <c:v>425</c:v>
                </c:pt>
                <c:pt idx="91">
                  <c:v>138</c:v>
                </c:pt>
                <c:pt idx="92">
                  <c:v>5</c:v>
                </c:pt>
              </c:numCache>
            </c:numRef>
          </c:val>
          <c:smooth val="0"/>
        </c:ser>
        <c:dLbls>
          <c:showLegendKey val="0"/>
          <c:showVal val="0"/>
          <c:showCatName val="0"/>
          <c:showSerName val="0"/>
          <c:showPercent val="0"/>
          <c:showBubbleSize val="0"/>
        </c:dLbls>
        <c:smooth val="0"/>
        <c:axId val="757951248"/>
        <c:axId val="757947440"/>
      </c:lineChart>
      <c:catAx>
        <c:axId val="7579512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947440"/>
        <c:crosses val="autoZero"/>
        <c:auto val="1"/>
        <c:lblAlgn val="ctr"/>
        <c:lblOffset val="100"/>
        <c:noMultiLvlLbl val="0"/>
      </c:catAx>
      <c:valAx>
        <c:axId val="75794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951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dirty="0" err="1" smtClean="0"/>
              <a:t>Avg</a:t>
            </a:r>
            <a:r>
              <a:rPr lang="en-US" dirty="0" smtClean="0"/>
              <a:t> amount pledged</a:t>
            </a:r>
            <a:endParaRPr lang="en-US" dirty="0"/>
          </a:p>
        </c:rich>
      </c:tx>
      <c:layout>
        <c:manualLayout>
          <c:xMode val="edge"/>
          <c:yMode val="edge"/>
          <c:x val="0.4788332957904029"/>
          <c:y val="1.1363636363636364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9406406305095992"/>
          <c:y val="6.8484401097590089E-2"/>
          <c:w val="0.5569690323254477"/>
          <c:h val="0.89864456573610108"/>
        </c:manualLayout>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1"/>
            <c:bubble3D val="0"/>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country!$K$2:$K$23</c:f>
              <c:strCache>
                <c:ptCount val="22"/>
                <c:pt idx="0">
                  <c:v>JP</c:v>
                </c:pt>
                <c:pt idx="1">
                  <c:v>HK</c:v>
                </c:pt>
                <c:pt idx="2">
                  <c:v>SE</c:v>
                </c:pt>
                <c:pt idx="3">
                  <c:v>DK</c:v>
                </c:pt>
                <c:pt idx="4">
                  <c:v>NO</c:v>
                </c:pt>
                <c:pt idx="5">
                  <c:v>MX</c:v>
                </c:pt>
                <c:pt idx="6">
                  <c:v>AT</c:v>
                </c:pt>
                <c:pt idx="7">
                  <c:v>CH</c:v>
                </c:pt>
                <c:pt idx="8">
                  <c:v>SG</c:v>
                </c:pt>
                <c:pt idx="9">
                  <c:v>NL</c:v>
                </c:pt>
                <c:pt idx="10">
                  <c:v>DE</c:v>
                </c:pt>
                <c:pt idx="11">
                  <c:v>FR</c:v>
                </c:pt>
                <c:pt idx="12">
                  <c:v>IT</c:v>
                </c:pt>
                <c:pt idx="13">
                  <c:v>AU</c:v>
                </c:pt>
                <c:pt idx="14">
                  <c:v>US</c:v>
                </c:pt>
                <c:pt idx="15">
                  <c:v>CA</c:v>
                </c:pt>
                <c:pt idx="16">
                  <c:v>BE</c:v>
                </c:pt>
                <c:pt idx="17">
                  <c:v>NZ</c:v>
                </c:pt>
                <c:pt idx="18">
                  <c:v>ES</c:v>
                </c:pt>
                <c:pt idx="19">
                  <c:v>LU</c:v>
                </c:pt>
                <c:pt idx="20">
                  <c:v>IE</c:v>
                </c:pt>
                <c:pt idx="21">
                  <c:v>GB</c:v>
                </c:pt>
              </c:strCache>
            </c:strRef>
          </c:cat>
          <c:val>
            <c:numRef>
              <c:f>country!$I$2:$I$23</c:f>
              <c:numCache>
                <c:formatCode>General</c:formatCode>
                <c:ptCount val="22"/>
                <c:pt idx="0">
                  <c:v>5592.54</c:v>
                </c:pt>
                <c:pt idx="1">
                  <c:v>2895.64</c:v>
                </c:pt>
                <c:pt idx="2">
                  <c:v>19596.37</c:v>
                </c:pt>
                <c:pt idx="3">
                  <c:v>17826.349999999999</c:v>
                </c:pt>
                <c:pt idx="4">
                  <c:v>11897.03</c:v>
                </c:pt>
                <c:pt idx="5">
                  <c:v>4789.66</c:v>
                </c:pt>
                <c:pt idx="6">
                  <c:v>77311.710000000006</c:v>
                </c:pt>
                <c:pt idx="7">
                  <c:v>60051.519999999997</c:v>
                </c:pt>
                <c:pt idx="8">
                  <c:v>27262.41</c:v>
                </c:pt>
                <c:pt idx="9">
                  <c:v>39939.89</c:v>
                </c:pt>
                <c:pt idx="10">
                  <c:v>35262.269999999997</c:v>
                </c:pt>
                <c:pt idx="11">
                  <c:v>33004.800000000003</c:v>
                </c:pt>
                <c:pt idx="12">
                  <c:v>26841.58</c:v>
                </c:pt>
                <c:pt idx="13">
                  <c:v>16169.77</c:v>
                </c:pt>
                <c:pt idx="14">
                  <c:v>23213.216102292499</c:v>
                </c:pt>
                <c:pt idx="15">
                  <c:v>17311.96</c:v>
                </c:pt>
                <c:pt idx="16">
                  <c:v>24166.61</c:v>
                </c:pt>
                <c:pt idx="17">
                  <c:v>2109.1999999999998</c:v>
                </c:pt>
                <c:pt idx="18">
                  <c:v>20379.900000000001</c:v>
                </c:pt>
                <c:pt idx="19">
                  <c:v>19141.060000000001</c:v>
                </c:pt>
                <c:pt idx="20">
                  <c:v>15637.72</c:v>
                </c:pt>
                <c:pt idx="21">
                  <c:v>14253.13</c:v>
                </c:pt>
              </c:numCache>
            </c:numRef>
          </c:val>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922436700595026"/>
          <c:y val="0.43939393939393939"/>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manualLayout>
          <c:layoutTarget val="inner"/>
          <c:xMode val="edge"/>
          <c:yMode val="edge"/>
          <c:x val="0.18320777004596986"/>
          <c:y val="1.943191760120894E-2"/>
          <c:w val="0.6820968212306795"/>
          <c:h val="1"/>
        </c:manualLayout>
      </c:layout>
      <c:doughnutChart>
        <c:varyColors val="1"/>
        <c:ser>
          <c:idx val="0"/>
          <c:order val="0"/>
          <c:tx>
            <c:strRef>
              <c:f>country!$D$1</c:f>
              <c:strCache>
                <c:ptCount val="1"/>
                <c:pt idx="0">
                  <c:v>avg backers</c:v>
                </c:pt>
              </c:strCache>
            </c:strRef>
          </c:tx>
          <c:explosion val="24"/>
          <c:dPt>
            <c:idx val="0"/>
            <c:bubble3D val="0"/>
            <c:spPr>
              <a:solidFill>
                <a:schemeClr val="accent1"/>
              </a:solidFill>
              <a:ln>
                <a:noFill/>
              </a:ln>
              <a:effectLst>
                <a:outerShdw blurRad="317500" algn="ctr" rotWithShape="0">
                  <a:prstClr val="black">
                    <a:alpha val="25000"/>
                  </a:prstClr>
                </a:outerShdw>
              </a:effectLst>
            </c:spPr>
          </c:dPt>
          <c:dPt>
            <c:idx val="1"/>
            <c:bubble3D val="0"/>
            <c:spPr>
              <a:solidFill>
                <a:schemeClr val="accent2"/>
              </a:solidFill>
              <a:ln>
                <a:noFill/>
              </a:ln>
              <a:effectLst>
                <a:outerShdw blurRad="317500" algn="ctr" rotWithShape="0">
                  <a:prstClr val="black">
                    <a:alpha val="25000"/>
                  </a:prstClr>
                </a:outerShdw>
              </a:effectLst>
            </c:spPr>
          </c:dPt>
          <c:dPt>
            <c:idx val="2"/>
            <c:bubble3D val="0"/>
            <c:spPr>
              <a:solidFill>
                <a:schemeClr val="accent3"/>
              </a:solidFill>
              <a:ln>
                <a:noFill/>
              </a:ln>
              <a:effectLst>
                <a:outerShdw blurRad="317500" algn="ctr" rotWithShape="0">
                  <a:prstClr val="black">
                    <a:alpha val="25000"/>
                  </a:prstClr>
                </a:outerShdw>
              </a:effectLst>
            </c:spPr>
          </c:dPt>
          <c:dPt>
            <c:idx val="3"/>
            <c:bubble3D val="0"/>
            <c:spPr>
              <a:solidFill>
                <a:schemeClr val="accent4"/>
              </a:solidFill>
              <a:ln>
                <a:noFill/>
              </a:ln>
              <a:effectLst>
                <a:outerShdw blurRad="317500" algn="ctr" rotWithShape="0">
                  <a:prstClr val="black">
                    <a:alpha val="25000"/>
                  </a:prstClr>
                </a:outerShdw>
              </a:effectLst>
            </c:spPr>
          </c:dPt>
          <c:dPt>
            <c:idx val="4"/>
            <c:bubble3D val="0"/>
            <c:spPr>
              <a:solidFill>
                <a:schemeClr val="accent5"/>
              </a:solidFill>
              <a:ln>
                <a:noFill/>
              </a:ln>
              <a:effectLst>
                <a:outerShdw blurRad="317500" algn="ctr" rotWithShape="0">
                  <a:prstClr val="black">
                    <a:alpha val="25000"/>
                  </a:prstClr>
                </a:outerShdw>
              </a:effectLst>
            </c:spPr>
          </c:dPt>
          <c:dPt>
            <c:idx val="5"/>
            <c:bubble3D val="0"/>
            <c:spPr>
              <a:solidFill>
                <a:schemeClr val="accent6"/>
              </a:solidFill>
              <a:ln>
                <a:noFill/>
              </a:ln>
              <a:effectLst>
                <a:outerShdw blurRad="317500" algn="ctr" rotWithShape="0">
                  <a:prstClr val="black">
                    <a:alpha val="25000"/>
                  </a:prstClr>
                </a:outerShdw>
              </a:effectLst>
            </c:spPr>
          </c:dPt>
          <c:dPt>
            <c:idx val="6"/>
            <c:bubble3D val="0"/>
            <c:spPr>
              <a:solidFill>
                <a:schemeClr val="accent1">
                  <a:lumMod val="60000"/>
                </a:schemeClr>
              </a:solidFill>
              <a:ln>
                <a:noFill/>
              </a:ln>
              <a:effectLst>
                <a:outerShdw blurRad="317500" algn="ctr" rotWithShape="0">
                  <a:prstClr val="black">
                    <a:alpha val="25000"/>
                  </a:prstClr>
                </a:outerShdw>
              </a:effectLst>
            </c:spPr>
          </c:dPt>
          <c:dPt>
            <c:idx val="7"/>
            <c:bubble3D val="0"/>
            <c:spPr>
              <a:solidFill>
                <a:schemeClr val="accent2">
                  <a:lumMod val="60000"/>
                </a:schemeClr>
              </a:solidFill>
              <a:ln>
                <a:noFill/>
              </a:ln>
              <a:effectLst>
                <a:outerShdw blurRad="317500" algn="ctr" rotWithShape="0">
                  <a:prstClr val="black">
                    <a:alpha val="25000"/>
                  </a:prstClr>
                </a:outerShdw>
              </a:effectLst>
            </c:spPr>
          </c:dPt>
          <c:dPt>
            <c:idx val="8"/>
            <c:bubble3D val="0"/>
            <c:spPr>
              <a:solidFill>
                <a:schemeClr val="accent3">
                  <a:lumMod val="60000"/>
                </a:schemeClr>
              </a:solidFill>
              <a:ln>
                <a:noFill/>
              </a:ln>
              <a:effectLst>
                <a:outerShdw blurRad="317500" algn="ctr" rotWithShape="0">
                  <a:prstClr val="black">
                    <a:alpha val="25000"/>
                  </a:prstClr>
                </a:outerShdw>
              </a:effectLst>
            </c:spPr>
          </c:dPt>
          <c:dPt>
            <c:idx val="9"/>
            <c:bubble3D val="0"/>
            <c:spPr>
              <a:solidFill>
                <a:schemeClr val="accent4">
                  <a:lumMod val="60000"/>
                </a:schemeClr>
              </a:solidFill>
              <a:ln>
                <a:noFill/>
              </a:ln>
              <a:effectLst>
                <a:outerShdw blurRad="317500" algn="ctr" rotWithShape="0">
                  <a:prstClr val="black">
                    <a:alpha val="25000"/>
                  </a:prstClr>
                </a:outerShdw>
              </a:effectLst>
            </c:spPr>
          </c:dPt>
          <c:dPt>
            <c:idx val="10"/>
            <c:bubble3D val="0"/>
            <c:spPr>
              <a:solidFill>
                <a:schemeClr val="accent5">
                  <a:lumMod val="60000"/>
                </a:schemeClr>
              </a:solidFill>
              <a:ln>
                <a:noFill/>
              </a:ln>
              <a:effectLst>
                <a:outerShdw blurRad="317500" algn="ctr" rotWithShape="0">
                  <a:prstClr val="black">
                    <a:alpha val="25000"/>
                  </a:prstClr>
                </a:outerShdw>
              </a:effectLst>
            </c:spPr>
          </c:dPt>
          <c:dPt>
            <c:idx val="11"/>
            <c:bubble3D val="0"/>
            <c:spPr>
              <a:solidFill>
                <a:schemeClr val="accent6">
                  <a:lumMod val="60000"/>
                </a:schemeClr>
              </a:solidFill>
              <a:ln>
                <a:noFill/>
              </a:ln>
              <a:effectLst>
                <a:outerShdw blurRad="317500" algn="ctr" rotWithShape="0">
                  <a:prstClr val="black">
                    <a:alpha val="25000"/>
                  </a:prstClr>
                </a:outerShdw>
              </a:effectLst>
            </c:spPr>
          </c:dPt>
          <c:dPt>
            <c:idx val="12"/>
            <c:bubble3D val="0"/>
            <c:spPr>
              <a:solidFill>
                <a:schemeClr val="accent1">
                  <a:lumMod val="80000"/>
                  <a:lumOff val="20000"/>
                </a:schemeClr>
              </a:solidFill>
              <a:ln>
                <a:noFill/>
              </a:ln>
              <a:effectLst>
                <a:outerShdw blurRad="317500" algn="ctr" rotWithShape="0">
                  <a:prstClr val="black">
                    <a:alpha val="25000"/>
                  </a:prstClr>
                </a:outerShdw>
              </a:effectLst>
            </c:spPr>
          </c:dPt>
          <c:dPt>
            <c:idx val="13"/>
            <c:bubble3D val="0"/>
            <c:spPr>
              <a:solidFill>
                <a:schemeClr val="accent2">
                  <a:lumMod val="80000"/>
                  <a:lumOff val="20000"/>
                </a:schemeClr>
              </a:solidFill>
              <a:ln>
                <a:noFill/>
              </a:ln>
              <a:effectLst>
                <a:outerShdw blurRad="317500" algn="ctr" rotWithShape="0">
                  <a:prstClr val="black">
                    <a:alpha val="25000"/>
                  </a:prstClr>
                </a:outerShdw>
              </a:effectLst>
            </c:spPr>
          </c:dPt>
          <c:dPt>
            <c:idx val="14"/>
            <c:bubble3D val="0"/>
            <c:spPr>
              <a:solidFill>
                <a:schemeClr val="accent3">
                  <a:lumMod val="80000"/>
                  <a:lumOff val="20000"/>
                </a:schemeClr>
              </a:solidFill>
              <a:ln>
                <a:noFill/>
              </a:ln>
              <a:effectLst>
                <a:outerShdw blurRad="317500" algn="ctr" rotWithShape="0">
                  <a:prstClr val="black">
                    <a:alpha val="25000"/>
                  </a:prstClr>
                </a:outerShdw>
              </a:effectLst>
            </c:spPr>
          </c:dPt>
          <c:dPt>
            <c:idx val="15"/>
            <c:bubble3D val="0"/>
            <c:spPr>
              <a:solidFill>
                <a:schemeClr val="accent4">
                  <a:lumMod val="80000"/>
                  <a:lumOff val="20000"/>
                </a:schemeClr>
              </a:solidFill>
              <a:ln>
                <a:noFill/>
              </a:ln>
              <a:effectLst>
                <a:outerShdw blurRad="317500" algn="ctr" rotWithShape="0">
                  <a:prstClr val="black">
                    <a:alpha val="25000"/>
                  </a:prstClr>
                </a:outerShdw>
              </a:effectLst>
            </c:spPr>
          </c:dPt>
          <c:dPt>
            <c:idx val="16"/>
            <c:bubble3D val="0"/>
            <c:spPr>
              <a:solidFill>
                <a:schemeClr val="accent5">
                  <a:lumMod val="80000"/>
                  <a:lumOff val="20000"/>
                </a:schemeClr>
              </a:solidFill>
              <a:ln>
                <a:noFill/>
              </a:ln>
              <a:effectLst>
                <a:outerShdw blurRad="317500" algn="ctr" rotWithShape="0">
                  <a:prstClr val="black">
                    <a:alpha val="25000"/>
                  </a:prstClr>
                </a:outerShdw>
              </a:effectLst>
            </c:spPr>
          </c:dPt>
          <c:dPt>
            <c:idx val="17"/>
            <c:bubble3D val="0"/>
            <c:spPr>
              <a:solidFill>
                <a:schemeClr val="accent6">
                  <a:lumMod val="80000"/>
                  <a:lumOff val="20000"/>
                </a:schemeClr>
              </a:solidFill>
              <a:ln>
                <a:noFill/>
              </a:ln>
              <a:effectLst>
                <a:outerShdw blurRad="317500" algn="ctr" rotWithShape="0">
                  <a:prstClr val="black">
                    <a:alpha val="25000"/>
                  </a:prstClr>
                </a:outerShdw>
              </a:effectLst>
            </c:spPr>
          </c:dPt>
          <c:dPt>
            <c:idx val="18"/>
            <c:bubble3D val="0"/>
            <c:spPr>
              <a:solidFill>
                <a:schemeClr val="accent1">
                  <a:lumMod val="80000"/>
                </a:schemeClr>
              </a:solidFill>
              <a:ln>
                <a:noFill/>
              </a:ln>
              <a:effectLst>
                <a:outerShdw blurRad="317500" algn="ctr" rotWithShape="0">
                  <a:prstClr val="black">
                    <a:alpha val="25000"/>
                  </a:prstClr>
                </a:outerShdw>
              </a:effectLst>
            </c:spPr>
          </c:dPt>
          <c:dPt>
            <c:idx val="19"/>
            <c:bubble3D val="0"/>
            <c:spPr>
              <a:solidFill>
                <a:schemeClr val="accent2">
                  <a:lumMod val="80000"/>
                </a:schemeClr>
              </a:solidFill>
              <a:ln>
                <a:noFill/>
              </a:ln>
              <a:effectLst>
                <a:outerShdw blurRad="317500" algn="ctr" rotWithShape="0">
                  <a:prstClr val="black">
                    <a:alpha val="25000"/>
                  </a:prstClr>
                </a:outerShdw>
              </a:effectLst>
            </c:spPr>
          </c:dPt>
          <c:dPt>
            <c:idx val="20"/>
            <c:bubble3D val="0"/>
            <c:spPr>
              <a:solidFill>
                <a:schemeClr val="accent3">
                  <a:lumMod val="80000"/>
                </a:schemeClr>
              </a:solidFill>
              <a:ln>
                <a:noFill/>
              </a:ln>
              <a:effectLst>
                <a:outerShdw blurRad="317500" algn="ctr" rotWithShape="0">
                  <a:prstClr val="black">
                    <a:alpha val="25000"/>
                  </a:prstClr>
                </a:outerShdw>
              </a:effectLst>
            </c:spPr>
          </c:dPt>
          <c:dPt>
            <c:idx val="21"/>
            <c:bubble3D val="0"/>
            <c:spPr>
              <a:solidFill>
                <a:schemeClr val="accent4">
                  <a:lumMod val="80000"/>
                </a:schemeClr>
              </a:solidFill>
              <a:ln>
                <a:noFill/>
              </a:ln>
              <a:effectLst>
                <a:outerShdw blurRad="317500" algn="ctr" rotWithShape="0">
                  <a:prstClr val="black">
                    <a:alpha val="25000"/>
                  </a:prstClr>
                </a:outerShdw>
              </a:effectLst>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15:layout/>
              </c:ext>
            </c:extLst>
          </c:dLbls>
          <c:cat>
            <c:strRef>
              <c:f>country!$K$2:$K$23</c:f>
              <c:strCache>
                <c:ptCount val="22"/>
                <c:pt idx="0">
                  <c:v>JP</c:v>
                </c:pt>
                <c:pt idx="1">
                  <c:v>HK</c:v>
                </c:pt>
                <c:pt idx="2">
                  <c:v>SE</c:v>
                </c:pt>
                <c:pt idx="3">
                  <c:v>DK</c:v>
                </c:pt>
                <c:pt idx="4">
                  <c:v>NO</c:v>
                </c:pt>
                <c:pt idx="5">
                  <c:v>MX</c:v>
                </c:pt>
                <c:pt idx="6">
                  <c:v>AT</c:v>
                </c:pt>
                <c:pt idx="7">
                  <c:v>CH</c:v>
                </c:pt>
                <c:pt idx="8">
                  <c:v>SG</c:v>
                </c:pt>
                <c:pt idx="9">
                  <c:v>NL</c:v>
                </c:pt>
                <c:pt idx="10">
                  <c:v>DE</c:v>
                </c:pt>
                <c:pt idx="11">
                  <c:v>FR</c:v>
                </c:pt>
                <c:pt idx="12">
                  <c:v>IT</c:v>
                </c:pt>
                <c:pt idx="13">
                  <c:v>AU</c:v>
                </c:pt>
                <c:pt idx="14">
                  <c:v>US</c:v>
                </c:pt>
                <c:pt idx="15">
                  <c:v>CA</c:v>
                </c:pt>
                <c:pt idx="16">
                  <c:v>BE</c:v>
                </c:pt>
                <c:pt idx="17">
                  <c:v>NZ</c:v>
                </c:pt>
                <c:pt idx="18">
                  <c:v>ES</c:v>
                </c:pt>
                <c:pt idx="19">
                  <c:v>LU</c:v>
                </c:pt>
                <c:pt idx="20">
                  <c:v>IE</c:v>
                </c:pt>
                <c:pt idx="21">
                  <c:v>GB</c:v>
                </c:pt>
              </c:strCache>
            </c:strRef>
          </c:cat>
          <c:val>
            <c:numRef>
              <c:f>country!$D$2:$D$23</c:f>
              <c:numCache>
                <c:formatCode>General</c:formatCode>
                <c:ptCount val="22"/>
                <c:pt idx="0">
                  <c:v>49.3333333333333</c:v>
                </c:pt>
                <c:pt idx="1">
                  <c:v>39.171641791044699</c:v>
                </c:pt>
                <c:pt idx="2">
                  <c:v>19.188301282051199</c:v>
                </c:pt>
                <c:pt idx="3">
                  <c:v>16.697211155378401</c:v>
                </c:pt>
                <c:pt idx="4">
                  <c:v>11.807692307692299</c:v>
                </c:pt>
                <c:pt idx="5">
                  <c:v>7.1342182890855401</c:v>
                </c:pt>
                <c:pt idx="6">
                  <c:v>15.4938775510204</c:v>
                </c:pt>
                <c:pt idx="7">
                  <c:v>16.239092495636999</c:v>
                </c:pt>
                <c:pt idx="8">
                  <c:v>28.368700265251899</c:v>
                </c:pt>
                <c:pt idx="9">
                  <c:v>17.011106175033301</c:v>
                </c:pt>
                <c:pt idx="10">
                  <c:v>20.0293753865182</c:v>
                </c:pt>
                <c:pt idx="11">
                  <c:v>23.3845396356474</c:v>
                </c:pt>
                <c:pt idx="12">
                  <c:v>17.510865108651</c:v>
                </c:pt>
                <c:pt idx="13">
                  <c:v>19.284268313604301</c:v>
                </c:pt>
                <c:pt idx="14">
                  <c:v>19.417932674736299</c:v>
                </c:pt>
                <c:pt idx="15">
                  <c:v>18.689229900207099</c:v>
                </c:pt>
                <c:pt idx="16">
                  <c:v>12.4430107526881</c:v>
                </c:pt>
                <c:pt idx="17">
                  <c:v>14.594594594594501</c:v>
                </c:pt>
                <c:pt idx="18">
                  <c:v>19.249439461883401</c:v>
                </c:pt>
                <c:pt idx="19">
                  <c:v>20.7209302325581</c:v>
                </c:pt>
                <c:pt idx="20">
                  <c:v>15.3228476821192</c:v>
                </c:pt>
                <c:pt idx="21">
                  <c:v>19.1176579495487</c:v>
                </c:pt>
              </c:numCache>
            </c:numRef>
          </c:val>
        </c:ser>
        <c:dLbls>
          <c:showLegendKey val="0"/>
          <c:showVal val="0"/>
          <c:showCatName val="1"/>
          <c:showSerName val="0"/>
          <c:showPercent val="1"/>
          <c:showBubbleSize val="0"/>
          <c:showLeaderLines val="1"/>
        </c:dLbls>
        <c:firstSliceAng val="0"/>
        <c:holeSize val="70"/>
      </c:doughnutChart>
      <c:spPr>
        <a:noFill/>
        <a:ln>
          <a:noFill/>
        </a:ln>
        <a:effectLst/>
      </c:spPr>
    </c:plotArea>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25/09/2019</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25/09/2019</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8</a:t>
            </a:fld>
            <a:endParaRPr lang="pt-BR" dirty="0"/>
          </a:p>
        </p:txBody>
      </p:sp>
    </p:spTree>
    <p:extLst>
      <p:ext uri="{BB962C8B-B14F-4D97-AF65-F5344CB8AC3E}">
        <p14:creationId xmlns:p14="http://schemas.microsoft.com/office/powerpoint/2010/main" val="136626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2.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3.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4.xml"/><Relationship Id="rId1" Type="http://schemas.openxmlformats.org/officeDocument/2006/relationships/vmlDrawing" Target="../drawings/vmlDrawing13.v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5.xml"/><Relationship Id="rId1" Type="http://schemas.openxmlformats.org/officeDocument/2006/relationships/vmlDrawing" Target="../drawings/vmlDrawing14.v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6.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20.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9.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8.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21.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re 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848"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18" name="Freeform 6"/>
          <p:cNvSpPr>
            <a:spLocks/>
          </p:cNvSpPr>
          <p:nvPr userDrawn="1"/>
        </p:nvSpPr>
        <p:spPr bwMode="auto">
          <a:xfrm>
            <a:off x="4901351" y="838199"/>
            <a:ext cx="7289800" cy="6026150"/>
          </a:xfrm>
          <a:custGeom>
            <a:avLst/>
            <a:gdLst/>
            <a:ahLst/>
            <a:cxnLst>
              <a:cxn ang="0">
                <a:pos x="0" y="1904"/>
              </a:cxn>
              <a:cxn ang="0">
                <a:pos x="8" y="1894"/>
              </a:cxn>
              <a:cxn ang="0">
                <a:pos x="20" y="1886"/>
              </a:cxn>
              <a:cxn ang="0">
                <a:pos x="146" y="1832"/>
              </a:cxn>
              <a:cxn ang="0">
                <a:pos x="344" y="1720"/>
              </a:cxn>
              <a:cxn ang="0">
                <a:pos x="484" y="1628"/>
              </a:cxn>
              <a:cxn ang="0">
                <a:pos x="754" y="1430"/>
              </a:cxn>
              <a:cxn ang="0">
                <a:pos x="1094" y="1162"/>
              </a:cxn>
              <a:cxn ang="0">
                <a:pos x="1418" y="906"/>
              </a:cxn>
              <a:cxn ang="0">
                <a:pos x="1766" y="648"/>
              </a:cxn>
              <a:cxn ang="0">
                <a:pos x="2006" y="486"/>
              </a:cxn>
              <a:cxn ang="0">
                <a:pos x="2254" y="338"/>
              </a:cxn>
              <a:cxn ang="0">
                <a:pos x="2390" y="268"/>
              </a:cxn>
              <a:cxn ang="0">
                <a:pos x="2598" y="172"/>
              </a:cxn>
              <a:cxn ang="0">
                <a:pos x="2816" y="92"/>
              </a:cxn>
              <a:cxn ang="0">
                <a:pos x="2996" y="42"/>
              </a:cxn>
              <a:cxn ang="0">
                <a:pos x="3134" y="16"/>
              </a:cxn>
              <a:cxn ang="0">
                <a:pos x="3220" y="6"/>
              </a:cxn>
              <a:cxn ang="0">
                <a:pos x="3336" y="2"/>
              </a:cxn>
              <a:cxn ang="0">
                <a:pos x="3390" y="0"/>
              </a:cxn>
              <a:cxn ang="0">
                <a:pos x="3522" y="0"/>
              </a:cxn>
              <a:cxn ang="0">
                <a:pos x="3590" y="4"/>
              </a:cxn>
              <a:cxn ang="0">
                <a:pos x="3688" y="8"/>
              </a:cxn>
              <a:cxn ang="0">
                <a:pos x="3832" y="34"/>
              </a:cxn>
              <a:cxn ang="0">
                <a:pos x="3974" y="72"/>
              </a:cxn>
              <a:cxn ang="0">
                <a:pos x="4160" y="140"/>
              </a:cxn>
              <a:cxn ang="0">
                <a:pos x="4336" y="228"/>
              </a:cxn>
              <a:cxn ang="0">
                <a:pos x="4448" y="300"/>
              </a:cxn>
              <a:cxn ang="0">
                <a:pos x="4568" y="390"/>
              </a:cxn>
              <a:cxn ang="0">
                <a:pos x="4588" y="414"/>
              </a:cxn>
              <a:cxn ang="0">
                <a:pos x="4592" y="2788"/>
              </a:cxn>
              <a:cxn ang="0">
                <a:pos x="4582" y="2808"/>
              </a:cxn>
              <a:cxn ang="0">
                <a:pos x="4514" y="2862"/>
              </a:cxn>
              <a:cxn ang="0">
                <a:pos x="4354" y="2970"/>
              </a:cxn>
              <a:cxn ang="0">
                <a:pos x="4186" y="3062"/>
              </a:cxn>
              <a:cxn ang="0">
                <a:pos x="4054" y="3122"/>
              </a:cxn>
              <a:cxn ang="0">
                <a:pos x="3828" y="3206"/>
              </a:cxn>
              <a:cxn ang="0">
                <a:pos x="3598" y="3276"/>
              </a:cxn>
              <a:cxn ang="0">
                <a:pos x="3370" y="3334"/>
              </a:cxn>
              <a:cxn ang="0">
                <a:pos x="2920" y="3432"/>
              </a:cxn>
              <a:cxn ang="0">
                <a:pos x="2498" y="3528"/>
              </a:cxn>
              <a:cxn ang="0">
                <a:pos x="2360" y="3566"/>
              </a:cxn>
              <a:cxn ang="0">
                <a:pos x="2144" y="3642"/>
              </a:cxn>
              <a:cxn ang="0">
                <a:pos x="1988" y="3716"/>
              </a:cxn>
              <a:cxn ang="0">
                <a:pos x="1878" y="3782"/>
              </a:cxn>
              <a:cxn ang="0">
                <a:pos x="1858" y="3792"/>
              </a:cxn>
              <a:cxn ang="0">
                <a:pos x="1834" y="3796"/>
              </a:cxn>
              <a:cxn ang="0">
                <a:pos x="432" y="3796"/>
              </a:cxn>
              <a:cxn ang="0">
                <a:pos x="408" y="3774"/>
              </a:cxn>
              <a:cxn ang="0">
                <a:pos x="354" y="3652"/>
              </a:cxn>
              <a:cxn ang="0">
                <a:pos x="258" y="3396"/>
              </a:cxn>
              <a:cxn ang="0">
                <a:pos x="140" y="2988"/>
              </a:cxn>
              <a:cxn ang="0">
                <a:pos x="86" y="2734"/>
              </a:cxn>
              <a:cxn ang="0">
                <a:pos x="44" y="2478"/>
              </a:cxn>
              <a:cxn ang="0">
                <a:pos x="8" y="2154"/>
              </a:cxn>
              <a:cxn ang="0">
                <a:pos x="4" y="2020"/>
              </a:cxn>
              <a:cxn ang="0">
                <a:pos x="2" y="1948"/>
              </a:cxn>
            </a:cxnLst>
            <a:rect l="0" t="0" r="r" b="b"/>
            <a:pathLst>
              <a:path w="4592" h="3796">
                <a:moveTo>
                  <a:pt x="0" y="1924"/>
                </a:moveTo>
                <a:lnTo>
                  <a:pt x="0" y="1924"/>
                </a:lnTo>
                <a:lnTo>
                  <a:pt x="0" y="1904"/>
                </a:lnTo>
                <a:lnTo>
                  <a:pt x="0" y="1904"/>
                </a:lnTo>
                <a:lnTo>
                  <a:pt x="4" y="1898"/>
                </a:lnTo>
                <a:lnTo>
                  <a:pt x="8" y="1894"/>
                </a:lnTo>
                <a:lnTo>
                  <a:pt x="14" y="1890"/>
                </a:lnTo>
                <a:lnTo>
                  <a:pt x="20" y="1886"/>
                </a:lnTo>
                <a:lnTo>
                  <a:pt x="20" y="1886"/>
                </a:lnTo>
                <a:lnTo>
                  <a:pt x="62" y="1870"/>
                </a:lnTo>
                <a:lnTo>
                  <a:pt x="104" y="1850"/>
                </a:lnTo>
                <a:lnTo>
                  <a:pt x="146" y="1832"/>
                </a:lnTo>
                <a:lnTo>
                  <a:pt x="186" y="1810"/>
                </a:lnTo>
                <a:lnTo>
                  <a:pt x="266" y="1766"/>
                </a:lnTo>
                <a:lnTo>
                  <a:pt x="344" y="1720"/>
                </a:lnTo>
                <a:lnTo>
                  <a:pt x="344" y="1720"/>
                </a:lnTo>
                <a:lnTo>
                  <a:pt x="414" y="1674"/>
                </a:lnTo>
                <a:lnTo>
                  <a:pt x="484" y="1628"/>
                </a:lnTo>
                <a:lnTo>
                  <a:pt x="552" y="1580"/>
                </a:lnTo>
                <a:lnTo>
                  <a:pt x="620" y="1530"/>
                </a:lnTo>
                <a:lnTo>
                  <a:pt x="754" y="1430"/>
                </a:lnTo>
                <a:lnTo>
                  <a:pt x="886" y="1328"/>
                </a:lnTo>
                <a:lnTo>
                  <a:pt x="886" y="1328"/>
                </a:lnTo>
                <a:lnTo>
                  <a:pt x="1094" y="1162"/>
                </a:lnTo>
                <a:lnTo>
                  <a:pt x="1304" y="996"/>
                </a:lnTo>
                <a:lnTo>
                  <a:pt x="1304" y="996"/>
                </a:lnTo>
                <a:lnTo>
                  <a:pt x="1418" y="906"/>
                </a:lnTo>
                <a:lnTo>
                  <a:pt x="1532" y="818"/>
                </a:lnTo>
                <a:lnTo>
                  <a:pt x="1648" y="732"/>
                </a:lnTo>
                <a:lnTo>
                  <a:pt x="1766" y="648"/>
                </a:lnTo>
                <a:lnTo>
                  <a:pt x="1766" y="648"/>
                </a:lnTo>
                <a:lnTo>
                  <a:pt x="1886" y="566"/>
                </a:lnTo>
                <a:lnTo>
                  <a:pt x="2006" y="486"/>
                </a:lnTo>
                <a:lnTo>
                  <a:pt x="2128" y="410"/>
                </a:lnTo>
                <a:lnTo>
                  <a:pt x="2190" y="374"/>
                </a:lnTo>
                <a:lnTo>
                  <a:pt x="2254" y="338"/>
                </a:lnTo>
                <a:lnTo>
                  <a:pt x="2254" y="338"/>
                </a:lnTo>
                <a:lnTo>
                  <a:pt x="2322" y="302"/>
                </a:lnTo>
                <a:lnTo>
                  <a:pt x="2390" y="268"/>
                </a:lnTo>
                <a:lnTo>
                  <a:pt x="2458" y="234"/>
                </a:lnTo>
                <a:lnTo>
                  <a:pt x="2528" y="202"/>
                </a:lnTo>
                <a:lnTo>
                  <a:pt x="2598" y="172"/>
                </a:lnTo>
                <a:lnTo>
                  <a:pt x="2670" y="142"/>
                </a:lnTo>
                <a:lnTo>
                  <a:pt x="2742" y="116"/>
                </a:lnTo>
                <a:lnTo>
                  <a:pt x="2816" y="92"/>
                </a:lnTo>
                <a:lnTo>
                  <a:pt x="2816" y="92"/>
                </a:lnTo>
                <a:lnTo>
                  <a:pt x="2906" y="64"/>
                </a:lnTo>
                <a:lnTo>
                  <a:pt x="2996" y="42"/>
                </a:lnTo>
                <a:lnTo>
                  <a:pt x="3042" y="32"/>
                </a:lnTo>
                <a:lnTo>
                  <a:pt x="3088" y="22"/>
                </a:lnTo>
                <a:lnTo>
                  <a:pt x="3134" y="16"/>
                </a:lnTo>
                <a:lnTo>
                  <a:pt x="3182" y="10"/>
                </a:lnTo>
                <a:lnTo>
                  <a:pt x="3182" y="10"/>
                </a:lnTo>
                <a:lnTo>
                  <a:pt x="3220" y="6"/>
                </a:lnTo>
                <a:lnTo>
                  <a:pt x="3258" y="4"/>
                </a:lnTo>
                <a:lnTo>
                  <a:pt x="3336" y="2"/>
                </a:lnTo>
                <a:lnTo>
                  <a:pt x="3336" y="2"/>
                </a:lnTo>
                <a:lnTo>
                  <a:pt x="3364" y="2"/>
                </a:lnTo>
                <a:lnTo>
                  <a:pt x="3378" y="2"/>
                </a:lnTo>
                <a:lnTo>
                  <a:pt x="3390" y="0"/>
                </a:lnTo>
                <a:lnTo>
                  <a:pt x="3390" y="0"/>
                </a:lnTo>
                <a:lnTo>
                  <a:pt x="3522" y="0"/>
                </a:lnTo>
                <a:lnTo>
                  <a:pt x="3522" y="0"/>
                </a:lnTo>
                <a:lnTo>
                  <a:pt x="3538" y="2"/>
                </a:lnTo>
                <a:lnTo>
                  <a:pt x="3556" y="4"/>
                </a:lnTo>
                <a:lnTo>
                  <a:pt x="3590" y="4"/>
                </a:lnTo>
                <a:lnTo>
                  <a:pt x="3590" y="4"/>
                </a:lnTo>
                <a:lnTo>
                  <a:pt x="3640" y="4"/>
                </a:lnTo>
                <a:lnTo>
                  <a:pt x="3688" y="8"/>
                </a:lnTo>
                <a:lnTo>
                  <a:pt x="3736" y="16"/>
                </a:lnTo>
                <a:lnTo>
                  <a:pt x="3784" y="24"/>
                </a:lnTo>
                <a:lnTo>
                  <a:pt x="3832" y="34"/>
                </a:lnTo>
                <a:lnTo>
                  <a:pt x="3880" y="46"/>
                </a:lnTo>
                <a:lnTo>
                  <a:pt x="3974" y="72"/>
                </a:lnTo>
                <a:lnTo>
                  <a:pt x="3974" y="72"/>
                </a:lnTo>
                <a:lnTo>
                  <a:pt x="4038" y="92"/>
                </a:lnTo>
                <a:lnTo>
                  <a:pt x="4100" y="114"/>
                </a:lnTo>
                <a:lnTo>
                  <a:pt x="4160" y="140"/>
                </a:lnTo>
                <a:lnTo>
                  <a:pt x="4220" y="168"/>
                </a:lnTo>
                <a:lnTo>
                  <a:pt x="4278" y="196"/>
                </a:lnTo>
                <a:lnTo>
                  <a:pt x="4336" y="228"/>
                </a:lnTo>
                <a:lnTo>
                  <a:pt x="4392" y="264"/>
                </a:lnTo>
                <a:lnTo>
                  <a:pt x="4448" y="300"/>
                </a:lnTo>
                <a:lnTo>
                  <a:pt x="4448" y="300"/>
                </a:lnTo>
                <a:lnTo>
                  <a:pt x="4508" y="344"/>
                </a:lnTo>
                <a:lnTo>
                  <a:pt x="4568" y="390"/>
                </a:lnTo>
                <a:lnTo>
                  <a:pt x="4568" y="390"/>
                </a:lnTo>
                <a:lnTo>
                  <a:pt x="4576" y="396"/>
                </a:lnTo>
                <a:lnTo>
                  <a:pt x="4582" y="404"/>
                </a:lnTo>
                <a:lnTo>
                  <a:pt x="4588" y="414"/>
                </a:lnTo>
                <a:lnTo>
                  <a:pt x="4592" y="422"/>
                </a:lnTo>
                <a:lnTo>
                  <a:pt x="4592" y="422"/>
                </a:lnTo>
                <a:lnTo>
                  <a:pt x="4592" y="2788"/>
                </a:lnTo>
                <a:lnTo>
                  <a:pt x="4592" y="2788"/>
                </a:lnTo>
                <a:lnTo>
                  <a:pt x="4588" y="2798"/>
                </a:lnTo>
                <a:lnTo>
                  <a:pt x="4582" y="2808"/>
                </a:lnTo>
                <a:lnTo>
                  <a:pt x="4564" y="2824"/>
                </a:lnTo>
                <a:lnTo>
                  <a:pt x="4564" y="2824"/>
                </a:lnTo>
                <a:lnTo>
                  <a:pt x="4514" y="2862"/>
                </a:lnTo>
                <a:lnTo>
                  <a:pt x="4462" y="2900"/>
                </a:lnTo>
                <a:lnTo>
                  <a:pt x="4408" y="2936"/>
                </a:lnTo>
                <a:lnTo>
                  <a:pt x="4354" y="2970"/>
                </a:lnTo>
                <a:lnTo>
                  <a:pt x="4300" y="3002"/>
                </a:lnTo>
                <a:lnTo>
                  <a:pt x="4244" y="3032"/>
                </a:lnTo>
                <a:lnTo>
                  <a:pt x="4186" y="3062"/>
                </a:lnTo>
                <a:lnTo>
                  <a:pt x="4128" y="3090"/>
                </a:lnTo>
                <a:lnTo>
                  <a:pt x="4128" y="3090"/>
                </a:lnTo>
                <a:lnTo>
                  <a:pt x="4054" y="3122"/>
                </a:lnTo>
                <a:lnTo>
                  <a:pt x="3980" y="3152"/>
                </a:lnTo>
                <a:lnTo>
                  <a:pt x="3904" y="3180"/>
                </a:lnTo>
                <a:lnTo>
                  <a:pt x="3828" y="3206"/>
                </a:lnTo>
                <a:lnTo>
                  <a:pt x="3752" y="3232"/>
                </a:lnTo>
                <a:lnTo>
                  <a:pt x="3676" y="3254"/>
                </a:lnTo>
                <a:lnTo>
                  <a:pt x="3598" y="3276"/>
                </a:lnTo>
                <a:lnTo>
                  <a:pt x="3520" y="3296"/>
                </a:lnTo>
                <a:lnTo>
                  <a:pt x="3520" y="3296"/>
                </a:lnTo>
                <a:lnTo>
                  <a:pt x="3370" y="3334"/>
                </a:lnTo>
                <a:lnTo>
                  <a:pt x="3220" y="3368"/>
                </a:lnTo>
                <a:lnTo>
                  <a:pt x="2920" y="3432"/>
                </a:lnTo>
                <a:lnTo>
                  <a:pt x="2920" y="3432"/>
                </a:lnTo>
                <a:lnTo>
                  <a:pt x="2778" y="3462"/>
                </a:lnTo>
                <a:lnTo>
                  <a:pt x="2638" y="3492"/>
                </a:lnTo>
                <a:lnTo>
                  <a:pt x="2498" y="3528"/>
                </a:lnTo>
                <a:lnTo>
                  <a:pt x="2430" y="3546"/>
                </a:lnTo>
                <a:lnTo>
                  <a:pt x="2360" y="3566"/>
                </a:lnTo>
                <a:lnTo>
                  <a:pt x="2360" y="3566"/>
                </a:lnTo>
                <a:lnTo>
                  <a:pt x="2250" y="3602"/>
                </a:lnTo>
                <a:lnTo>
                  <a:pt x="2196" y="3622"/>
                </a:lnTo>
                <a:lnTo>
                  <a:pt x="2144" y="3642"/>
                </a:lnTo>
                <a:lnTo>
                  <a:pt x="2092" y="3666"/>
                </a:lnTo>
                <a:lnTo>
                  <a:pt x="2040" y="3690"/>
                </a:lnTo>
                <a:lnTo>
                  <a:pt x="1988" y="3716"/>
                </a:lnTo>
                <a:lnTo>
                  <a:pt x="1938" y="3744"/>
                </a:lnTo>
                <a:lnTo>
                  <a:pt x="1938" y="3744"/>
                </a:lnTo>
                <a:lnTo>
                  <a:pt x="1878" y="3782"/>
                </a:lnTo>
                <a:lnTo>
                  <a:pt x="1878" y="3782"/>
                </a:lnTo>
                <a:lnTo>
                  <a:pt x="1868" y="3788"/>
                </a:lnTo>
                <a:lnTo>
                  <a:pt x="1858" y="3792"/>
                </a:lnTo>
                <a:lnTo>
                  <a:pt x="1846" y="3796"/>
                </a:lnTo>
                <a:lnTo>
                  <a:pt x="1834" y="3796"/>
                </a:lnTo>
                <a:lnTo>
                  <a:pt x="1834" y="3796"/>
                </a:lnTo>
                <a:lnTo>
                  <a:pt x="444" y="3796"/>
                </a:lnTo>
                <a:lnTo>
                  <a:pt x="444" y="3796"/>
                </a:lnTo>
                <a:lnTo>
                  <a:pt x="432" y="3796"/>
                </a:lnTo>
                <a:lnTo>
                  <a:pt x="422" y="3792"/>
                </a:lnTo>
                <a:lnTo>
                  <a:pt x="414" y="3784"/>
                </a:lnTo>
                <a:lnTo>
                  <a:pt x="408" y="3774"/>
                </a:lnTo>
                <a:lnTo>
                  <a:pt x="408" y="3774"/>
                </a:lnTo>
                <a:lnTo>
                  <a:pt x="380" y="3714"/>
                </a:lnTo>
                <a:lnTo>
                  <a:pt x="354" y="3652"/>
                </a:lnTo>
                <a:lnTo>
                  <a:pt x="306" y="3528"/>
                </a:lnTo>
                <a:lnTo>
                  <a:pt x="306" y="3528"/>
                </a:lnTo>
                <a:lnTo>
                  <a:pt x="258" y="3396"/>
                </a:lnTo>
                <a:lnTo>
                  <a:pt x="214" y="3260"/>
                </a:lnTo>
                <a:lnTo>
                  <a:pt x="174" y="3124"/>
                </a:lnTo>
                <a:lnTo>
                  <a:pt x="140" y="2988"/>
                </a:lnTo>
                <a:lnTo>
                  <a:pt x="140" y="2988"/>
                </a:lnTo>
                <a:lnTo>
                  <a:pt x="112" y="2860"/>
                </a:lnTo>
                <a:lnTo>
                  <a:pt x="86" y="2734"/>
                </a:lnTo>
                <a:lnTo>
                  <a:pt x="64" y="2606"/>
                </a:lnTo>
                <a:lnTo>
                  <a:pt x="44" y="2478"/>
                </a:lnTo>
                <a:lnTo>
                  <a:pt x="44" y="2478"/>
                </a:lnTo>
                <a:lnTo>
                  <a:pt x="24" y="2316"/>
                </a:lnTo>
                <a:lnTo>
                  <a:pt x="14" y="2236"/>
                </a:lnTo>
                <a:lnTo>
                  <a:pt x="8" y="2154"/>
                </a:lnTo>
                <a:lnTo>
                  <a:pt x="8" y="2154"/>
                </a:lnTo>
                <a:lnTo>
                  <a:pt x="6" y="2086"/>
                </a:lnTo>
                <a:lnTo>
                  <a:pt x="4" y="2020"/>
                </a:lnTo>
                <a:lnTo>
                  <a:pt x="4" y="2020"/>
                </a:lnTo>
                <a:lnTo>
                  <a:pt x="2" y="1972"/>
                </a:lnTo>
                <a:lnTo>
                  <a:pt x="2" y="1948"/>
                </a:lnTo>
                <a:lnTo>
                  <a:pt x="0" y="1924"/>
                </a:lnTo>
                <a:lnTo>
                  <a:pt x="0" y="1924"/>
                </a:lnTo>
                <a:close/>
              </a:path>
            </a:pathLst>
          </a:custGeom>
          <a:solidFill>
            <a:srgbClr val="93E416"/>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7694195" y="2191647"/>
            <a:ext cx="4021613" cy="3160282"/>
          </a:xfrm>
          <a:prstGeom prst="rect">
            <a:avLst/>
          </a:prstGeom>
        </p:spPr>
        <p:txBody>
          <a:bodyPr anchor="ctr">
            <a:normAutofit/>
          </a:bodyPr>
          <a:lstStyle>
            <a:lvl1pPr marL="0" indent="0">
              <a:buNone/>
              <a:defRPr sz="3600">
                <a:solidFill>
                  <a:schemeClr val="tx1"/>
                </a:solidFill>
              </a:defRPr>
            </a:lvl1pPr>
            <a:lvl2pPr marL="457200" indent="0">
              <a:buNone/>
              <a:defRPr sz="6000">
                <a:solidFill>
                  <a:schemeClr val="bg1"/>
                </a:solidFill>
              </a:defRPr>
            </a:lvl2pPr>
          </a:lstStyle>
          <a:p>
            <a:pPr lvl="0"/>
            <a:r>
              <a:rPr lang="en-US" dirty="0"/>
              <a:t>Click to insert section title</a:t>
            </a:r>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spTree>
    <p:extLst>
      <p:ext uri="{BB962C8B-B14F-4D97-AF65-F5344CB8AC3E}">
        <p14:creationId xmlns:p14="http://schemas.microsoft.com/office/powerpoint/2010/main" val="99079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xmlns="" id="{8DC6A54A-9BF8-4F66-8401-A8591C494FA5}"/>
              </a:ext>
            </a:extLst>
          </p:cNvPr>
          <p:cNvGrpSpPr/>
          <p:nvPr userDrawn="1"/>
        </p:nvGrpSpPr>
        <p:grpSpPr>
          <a:xfrm>
            <a:off x="0" y="0"/>
            <a:ext cx="7102050" cy="6410325"/>
            <a:chOff x="4563414" y="273880"/>
            <a:chExt cx="7102050" cy="6410325"/>
          </a:xfrm>
        </p:grpSpPr>
        <p:sp>
          <p:nvSpPr>
            <p:cNvPr id="5" name="Forme libre : forme 4">
              <a:extLst>
                <a:ext uri="{FF2B5EF4-FFF2-40B4-BE49-F238E27FC236}">
                  <a16:creationId xmlns:a16="http://schemas.microsoft.com/office/drawing/2014/main" xmlns="" id="{FC158D16-9C05-4713-8244-FC00FD82627D}"/>
                </a:ext>
              </a:extLst>
            </p:cNvPr>
            <p:cNvSpPr/>
            <p:nvPr/>
          </p:nvSpPr>
          <p:spPr>
            <a:xfrm>
              <a:off x="6350514" y="273880"/>
              <a:ext cx="5314950" cy="6400800"/>
            </a:xfrm>
            <a:custGeom>
              <a:avLst/>
              <a:gdLst>
                <a:gd name="connsiteX0" fmla="*/ 1655948 w 5314950"/>
                <a:gd name="connsiteY0" fmla="*/ 6400990 h 6400800"/>
                <a:gd name="connsiteX1" fmla="*/ 1648518 w 5314950"/>
                <a:gd name="connsiteY1" fmla="*/ 6401467 h 6400800"/>
                <a:gd name="connsiteX2" fmla="*/ 5313548 w 5314950"/>
                <a:gd name="connsiteY2" fmla="*/ 3303080 h 6400800"/>
                <a:gd name="connsiteX3" fmla="*/ 4721188 w 5314950"/>
                <a:gd name="connsiteY3" fmla="*/ 7144 h 6400800"/>
                <a:gd name="connsiteX4" fmla="*/ 1686428 w 5314950"/>
                <a:gd name="connsiteY4" fmla="*/ 7144 h 6400800"/>
                <a:gd name="connsiteX5" fmla="*/ 1655948 w 5314950"/>
                <a:gd name="connsiteY5" fmla="*/ 640099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14950" h="6400800">
                  <a:moveTo>
                    <a:pt x="1655948" y="6400990"/>
                  </a:moveTo>
                  <a:cubicBezTo>
                    <a:pt x="1653471" y="6401181"/>
                    <a:pt x="1650995" y="6401276"/>
                    <a:pt x="1648518" y="6401467"/>
                  </a:cubicBezTo>
                  <a:cubicBezTo>
                    <a:pt x="3466746" y="6339364"/>
                    <a:pt x="5047229" y="5231797"/>
                    <a:pt x="5313548" y="3303080"/>
                  </a:cubicBezTo>
                  <a:cubicBezTo>
                    <a:pt x="3798787" y="2465451"/>
                    <a:pt x="4580790" y="1653159"/>
                    <a:pt x="4721188" y="7144"/>
                  </a:cubicBezTo>
                  <a:lnTo>
                    <a:pt x="1686428" y="7144"/>
                  </a:lnTo>
                  <a:cubicBezTo>
                    <a:pt x="1417442" y="2445163"/>
                    <a:pt x="-1934406" y="6146102"/>
                    <a:pt x="1655948" y="6400990"/>
                  </a:cubicBezTo>
                  <a:close/>
                </a:path>
              </a:pathLst>
            </a:custGeom>
            <a:solidFill>
              <a:srgbClr val="0075B3"/>
            </a:solidFill>
            <a:ln w="9525" cap="flat">
              <a:noFill/>
              <a:prstDash val="solid"/>
              <a:miter/>
            </a:ln>
          </p:spPr>
          <p:txBody>
            <a:bodyPr rtlCol="0" anchor="ctr"/>
            <a:lstStyle/>
            <a:p>
              <a:endParaRPr lang="en-US"/>
            </a:p>
          </p:txBody>
        </p:sp>
        <p:sp>
          <p:nvSpPr>
            <p:cNvPr id="12" name="Forme libre : forme 11">
              <a:extLst>
                <a:ext uri="{FF2B5EF4-FFF2-40B4-BE49-F238E27FC236}">
                  <a16:creationId xmlns:a16="http://schemas.microsoft.com/office/drawing/2014/main" xmlns="" id="{68C303D7-566A-4588-87A6-E7E84D1C38CA}"/>
                </a:ext>
              </a:extLst>
            </p:cNvPr>
            <p:cNvSpPr/>
            <p:nvPr/>
          </p:nvSpPr>
          <p:spPr>
            <a:xfrm>
              <a:off x="4563414" y="273880"/>
              <a:ext cx="3486150" cy="6410325"/>
            </a:xfrm>
            <a:custGeom>
              <a:avLst/>
              <a:gdLst>
                <a:gd name="connsiteX0" fmla="*/ 3447193 w 3486150"/>
                <a:gd name="connsiteY0" fmla="*/ 6401372 h 6410325"/>
                <a:gd name="connsiteX1" fmla="*/ 3454622 w 3486150"/>
                <a:gd name="connsiteY1" fmla="*/ 6400896 h 6410325"/>
                <a:gd name="connsiteX2" fmla="*/ 3485103 w 3486150"/>
                <a:gd name="connsiteY2" fmla="*/ 7144 h 6410325"/>
                <a:gd name="connsiteX3" fmla="*/ 978789 w 3486150"/>
                <a:gd name="connsiteY3" fmla="*/ 7144 h 6410325"/>
                <a:gd name="connsiteX4" fmla="*/ 7144 w 3486150"/>
                <a:gd name="connsiteY4" fmla="*/ 7144 h 6410325"/>
                <a:gd name="connsiteX5" fmla="*/ 7144 w 3486150"/>
                <a:gd name="connsiteY5" fmla="*/ 5378482 h 6410325"/>
                <a:gd name="connsiteX6" fmla="*/ 3447193 w 3486150"/>
                <a:gd name="connsiteY6" fmla="*/ 6401372 h 641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6150" h="6410325">
                  <a:moveTo>
                    <a:pt x="3447193" y="6401372"/>
                  </a:moveTo>
                  <a:cubicBezTo>
                    <a:pt x="3449670" y="6401181"/>
                    <a:pt x="3452146" y="6401086"/>
                    <a:pt x="3454622" y="6400896"/>
                  </a:cubicBezTo>
                  <a:cubicBezTo>
                    <a:pt x="-135731" y="6146102"/>
                    <a:pt x="3216116" y="2445163"/>
                    <a:pt x="3485103" y="7144"/>
                  </a:cubicBezTo>
                  <a:lnTo>
                    <a:pt x="978789" y="7144"/>
                  </a:lnTo>
                  <a:lnTo>
                    <a:pt x="7144" y="7144"/>
                  </a:lnTo>
                  <a:lnTo>
                    <a:pt x="7144" y="5378482"/>
                  </a:lnTo>
                  <a:cubicBezTo>
                    <a:pt x="997268" y="6099239"/>
                    <a:pt x="2192465" y="6483097"/>
                    <a:pt x="3447193" y="6401372"/>
                  </a:cubicBezTo>
                  <a:close/>
                </a:path>
              </a:pathLst>
            </a:custGeom>
            <a:solidFill>
              <a:srgbClr val="95C11F"/>
            </a:solidFill>
            <a:ln w="9525" cap="flat">
              <a:noFill/>
              <a:prstDash val="solid"/>
              <a:miter/>
            </a:ln>
          </p:spPr>
          <p:txBody>
            <a:bodyPr rtlCol="0" anchor="ctr"/>
            <a:lstStyle/>
            <a:p>
              <a:endParaRPr lang="en-US"/>
            </a:p>
          </p:txBody>
        </p:sp>
      </p:grpSp>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0727" name="think-cell Slide" r:id="rId4" imgW="270" imgH="270" progId="TCLayout.ActiveDocument.1">
                  <p:embed/>
                </p:oleObj>
              </mc:Choice>
              <mc:Fallback>
                <p:oleObj name="think-cell Slide" r:id="rId4" imgW="270" imgH="270" progId="TCLayout.ActiveDocument.1">
                  <p:embed/>
                  <p:pic>
                    <p:nvPicPr>
                      <p:cNvPr id="10" name="Objec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4656000" y="0"/>
            <a:ext cx="7536000" cy="6859588"/>
          </a:xfrm>
          <a:prstGeom prst="rect">
            <a:avLst/>
          </a:prstGeom>
        </p:spPr>
        <p:txBody>
          <a:bodyPr anchor="ctr"/>
          <a:lstStyle>
            <a:lvl1pPr marL="0" indent="0" algn="ctr">
              <a:buNone/>
              <a:defRPr/>
            </a:lvl1pPr>
          </a:lstStyle>
          <a:p>
            <a:r>
              <a:rPr lang="fr-FR" dirty="0"/>
              <a:t>Cliquez sur l'icône pour ajouter une image</a:t>
            </a:r>
            <a:endParaRPr lang="pt-PT" dirty="0"/>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1197000"/>
            <a:ext cx="4195292"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2368653340"/>
      </p:ext>
    </p:extLst>
  </p:cSld>
  <p:clrMapOvr>
    <a:masterClrMapping/>
  </p:clrMapOvr>
  <p:extLst mod="1">
    <p:ext uri="{DCECCB84-F9BA-43D5-87BE-67443E8EF086}">
      <p15:sldGuideLst xmlns:p15="http://schemas.microsoft.com/office/powerpoint/2012/main">
        <p15:guide id="1" pos="27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3895"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6" name="Freeform 6"/>
          <p:cNvSpPr>
            <a:spLocks/>
          </p:cNvSpPr>
          <p:nvPr userDrawn="1"/>
        </p:nvSpPr>
        <p:spPr bwMode="auto">
          <a:xfrm>
            <a:off x="0" y="0"/>
            <a:ext cx="7651750" cy="6858000"/>
          </a:xfrm>
          <a:custGeom>
            <a:avLst/>
            <a:gdLst/>
            <a:ahLst/>
            <a:cxnLst>
              <a:cxn ang="0">
                <a:pos x="0" y="4320"/>
              </a:cxn>
              <a:cxn ang="0">
                <a:pos x="0" y="18"/>
              </a:cxn>
              <a:cxn ang="0">
                <a:pos x="2" y="4"/>
              </a:cxn>
              <a:cxn ang="0">
                <a:pos x="18" y="0"/>
              </a:cxn>
              <a:cxn ang="0">
                <a:pos x="4802" y="0"/>
              </a:cxn>
              <a:cxn ang="0">
                <a:pos x="4812" y="0"/>
              </a:cxn>
              <a:cxn ang="0">
                <a:pos x="4820" y="8"/>
              </a:cxn>
              <a:cxn ang="0">
                <a:pos x="4820" y="18"/>
              </a:cxn>
              <a:cxn ang="0">
                <a:pos x="4820" y="50"/>
              </a:cxn>
              <a:cxn ang="0">
                <a:pos x="4816" y="52"/>
              </a:cxn>
              <a:cxn ang="0">
                <a:pos x="4816" y="64"/>
              </a:cxn>
              <a:cxn ang="0">
                <a:pos x="4808" y="138"/>
              </a:cxn>
              <a:cxn ang="0">
                <a:pos x="4800" y="200"/>
              </a:cxn>
              <a:cxn ang="0">
                <a:pos x="4776" y="318"/>
              </a:cxn>
              <a:cxn ang="0">
                <a:pos x="4744" y="434"/>
              </a:cxn>
              <a:cxn ang="0">
                <a:pos x="4704" y="544"/>
              </a:cxn>
              <a:cxn ang="0">
                <a:pos x="4654" y="652"/>
              </a:cxn>
              <a:cxn ang="0">
                <a:pos x="4594" y="754"/>
              </a:cxn>
              <a:cxn ang="0">
                <a:pos x="4528" y="852"/>
              </a:cxn>
              <a:cxn ang="0">
                <a:pos x="4452" y="948"/>
              </a:cxn>
              <a:cxn ang="0">
                <a:pos x="4410" y="994"/>
              </a:cxn>
              <a:cxn ang="0">
                <a:pos x="4342" y="1064"/>
              </a:cxn>
              <a:cxn ang="0">
                <a:pos x="4270" y="1130"/>
              </a:cxn>
              <a:cxn ang="0">
                <a:pos x="4118" y="1252"/>
              </a:cxn>
              <a:cxn ang="0">
                <a:pos x="3956" y="1360"/>
              </a:cxn>
              <a:cxn ang="0">
                <a:pos x="3786" y="1458"/>
              </a:cxn>
              <a:cxn ang="0">
                <a:pos x="3724" y="1488"/>
              </a:cxn>
              <a:cxn ang="0">
                <a:pos x="3542" y="1574"/>
              </a:cxn>
              <a:cxn ang="0">
                <a:pos x="3294" y="1678"/>
              </a:cxn>
              <a:cxn ang="0">
                <a:pos x="3028" y="1790"/>
              </a:cxn>
              <a:cxn ang="0">
                <a:pos x="2498" y="2020"/>
              </a:cxn>
              <a:cxn ang="0">
                <a:pos x="2238" y="2142"/>
              </a:cxn>
              <a:cxn ang="0">
                <a:pos x="2054" y="2232"/>
              </a:cxn>
              <a:cxn ang="0">
                <a:pos x="1872" y="2326"/>
              </a:cxn>
              <a:cxn ang="0">
                <a:pos x="1696" y="2428"/>
              </a:cxn>
              <a:cxn ang="0">
                <a:pos x="1522" y="2538"/>
              </a:cxn>
              <a:cxn ang="0">
                <a:pos x="1464" y="2578"/>
              </a:cxn>
              <a:cxn ang="0">
                <a:pos x="1350" y="2664"/>
              </a:cxn>
              <a:cxn ang="0">
                <a:pos x="1242" y="2758"/>
              </a:cxn>
              <a:cxn ang="0">
                <a:pos x="1142" y="2860"/>
              </a:cxn>
              <a:cxn ang="0">
                <a:pos x="1096" y="2916"/>
              </a:cxn>
              <a:cxn ang="0">
                <a:pos x="1030" y="3008"/>
              </a:cxn>
              <a:cxn ang="0">
                <a:pos x="976" y="3102"/>
              </a:cxn>
              <a:cxn ang="0">
                <a:pos x="934" y="3200"/>
              </a:cxn>
              <a:cxn ang="0">
                <a:pos x="904" y="3302"/>
              </a:cxn>
              <a:cxn ang="0">
                <a:pos x="884" y="3404"/>
              </a:cxn>
              <a:cxn ang="0">
                <a:pos x="878" y="3512"/>
              </a:cxn>
              <a:cxn ang="0">
                <a:pos x="884" y="3620"/>
              </a:cxn>
              <a:cxn ang="0">
                <a:pos x="900" y="3732"/>
              </a:cxn>
              <a:cxn ang="0">
                <a:pos x="914" y="3788"/>
              </a:cxn>
              <a:cxn ang="0">
                <a:pos x="944" y="3898"/>
              </a:cxn>
              <a:cxn ang="0">
                <a:pos x="982" y="4004"/>
              </a:cxn>
              <a:cxn ang="0">
                <a:pos x="1028" y="4108"/>
              </a:cxn>
              <a:cxn ang="0">
                <a:pos x="1052" y="4160"/>
              </a:cxn>
              <a:cxn ang="0">
                <a:pos x="1126" y="4302"/>
              </a:cxn>
              <a:cxn ang="0">
                <a:pos x="1130" y="4312"/>
              </a:cxn>
              <a:cxn ang="0">
                <a:pos x="1130" y="4318"/>
              </a:cxn>
              <a:cxn ang="0">
                <a:pos x="1116" y="4320"/>
              </a:cxn>
              <a:cxn ang="0">
                <a:pos x="1100" y="4320"/>
              </a:cxn>
              <a:cxn ang="0">
                <a:pos x="0" y="4320"/>
              </a:cxn>
            </a:cxnLst>
            <a:rect l="0" t="0" r="r" b="b"/>
            <a:pathLst>
              <a:path w="4820" h="4320">
                <a:moveTo>
                  <a:pt x="0" y="4320"/>
                </a:moveTo>
                <a:lnTo>
                  <a:pt x="0" y="4320"/>
                </a:lnTo>
                <a:lnTo>
                  <a:pt x="0" y="18"/>
                </a:lnTo>
                <a:lnTo>
                  <a:pt x="0" y="18"/>
                </a:lnTo>
                <a:lnTo>
                  <a:pt x="0" y="8"/>
                </a:lnTo>
                <a:lnTo>
                  <a:pt x="2" y="4"/>
                </a:lnTo>
                <a:lnTo>
                  <a:pt x="8" y="0"/>
                </a:lnTo>
                <a:lnTo>
                  <a:pt x="18" y="0"/>
                </a:lnTo>
                <a:lnTo>
                  <a:pt x="18" y="0"/>
                </a:lnTo>
                <a:lnTo>
                  <a:pt x="4802" y="0"/>
                </a:lnTo>
                <a:lnTo>
                  <a:pt x="4802" y="0"/>
                </a:lnTo>
                <a:lnTo>
                  <a:pt x="4812" y="0"/>
                </a:lnTo>
                <a:lnTo>
                  <a:pt x="4818" y="4"/>
                </a:lnTo>
                <a:lnTo>
                  <a:pt x="4820" y="8"/>
                </a:lnTo>
                <a:lnTo>
                  <a:pt x="4820" y="18"/>
                </a:lnTo>
                <a:lnTo>
                  <a:pt x="4820" y="18"/>
                </a:lnTo>
                <a:lnTo>
                  <a:pt x="4820" y="34"/>
                </a:lnTo>
                <a:lnTo>
                  <a:pt x="4820" y="50"/>
                </a:lnTo>
                <a:lnTo>
                  <a:pt x="4820" y="50"/>
                </a:lnTo>
                <a:lnTo>
                  <a:pt x="4816" y="52"/>
                </a:lnTo>
                <a:lnTo>
                  <a:pt x="4816" y="56"/>
                </a:lnTo>
                <a:lnTo>
                  <a:pt x="4816" y="64"/>
                </a:lnTo>
                <a:lnTo>
                  <a:pt x="4816" y="64"/>
                </a:lnTo>
                <a:lnTo>
                  <a:pt x="4808" y="138"/>
                </a:lnTo>
                <a:lnTo>
                  <a:pt x="4808" y="138"/>
                </a:lnTo>
                <a:lnTo>
                  <a:pt x="4800" y="200"/>
                </a:lnTo>
                <a:lnTo>
                  <a:pt x="4790" y="260"/>
                </a:lnTo>
                <a:lnTo>
                  <a:pt x="4776" y="318"/>
                </a:lnTo>
                <a:lnTo>
                  <a:pt x="4762" y="376"/>
                </a:lnTo>
                <a:lnTo>
                  <a:pt x="4744" y="434"/>
                </a:lnTo>
                <a:lnTo>
                  <a:pt x="4726" y="490"/>
                </a:lnTo>
                <a:lnTo>
                  <a:pt x="4704" y="544"/>
                </a:lnTo>
                <a:lnTo>
                  <a:pt x="4680" y="598"/>
                </a:lnTo>
                <a:lnTo>
                  <a:pt x="4654" y="652"/>
                </a:lnTo>
                <a:lnTo>
                  <a:pt x="4626" y="704"/>
                </a:lnTo>
                <a:lnTo>
                  <a:pt x="4594" y="754"/>
                </a:lnTo>
                <a:lnTo>
                  <a:pt x="4562" y="804"/>
                </a:lnTo>
                <a:lnTo>
                  <a:pt x="4528" y="852"/>
                </a:lnTo>
                <a:lnTo>
                  <a:pt x="4490" y="900"/>
                </a:lnTo>
                <a:lnTo>
                  <a:pt x="4452" y="948"/>
                </a:lnTo>
                <a:lnTo>
                  <a:pt x="4410" y="994"/>
                </a:lnTo>
                <a:lnTo>
                  <a:pt x="4410" y="994"/>
                </a:lnTo>
                <a:lnTo>
                  <a:pt x="4376" y="1030"/>
                </a:lnTo>
                <a:lnTo>
                  <a:pt x="4342" y="1064"/>
                </a:lnTo>
                <a:lnTo>
                  <a:pt x="4306" y="1098"/>
                </a:lnTo>
                <a:lnTo>
                  <a:pt x="4270" y="1130"/>
                </a:lnTo>
                <a:lnTo>
                  <a:pt x="4196" y="1194"/>
                </a:lnTo>
                <a:lnTo>
                  <a:pt x="4118" y="1252"/>
                </a:lnTo>
                <a:lnTo>
                  <a:pt x="4038" y="1308"/>
                </a:lnTo>
                <a:lnTo>
                  <a:pt x="3956" y="1360"/>
                </a:lnTo>
                <a:lnTo>
                  <a:pt x="3872" y="1410"/>
                </a:lnTo>
                <a:lnTo>
                  <a:pt x="3786" y="1458"/>
                </a:lnTo>
                <a:lnTo>
                  <a:pt x="3786" y="1458"/>
                </a:lnTo>
                <a:lnTo>
                  <a:pt x="3724" y="1488"/>
                </a:lnTo>
                <a:lnTo>
                  <a:pt x="3664" y="1518"/>
                </a:lnTo>
                <a:lnTo>
                  <a:pt x="3542" y="1574"/>
                </a:lnTo>
                <a:lnTo>
                  <a:pt x="3418" y="1626"/>
                </a:lnTo>
                <a:lnTo>
                  <a:pt x="3294" y="1678"/>
                </a:lnTo>
                <a:lnTo>
                  <a:pt x="3294" y="1678"/>
                </a:lnTo>
                <a:lnTo>
                  <a:pt x="3028" y="1790"/>
                </a:lnTo>
                <a:lnTo>
                  <a:pt x="2762" y="1904"/>
                </a:lnTo>
                <a:lnTo>
                  <a:pt x="2498" y="2020"/>
                </a:lnTo>
                <a:lnTo>
                  <a:pt x="2368" y="2080"/>
                </a:lnTo>
                <a:lnTo>
                  <a:pt x="2238" y="2142"/>
                </a:lnTo>
                <a:lnTo>
                  <a:pt x="2238" y="2142"/>
                </a:lnTo>
                <a:lnTo>
                  <a:pt x="2054" y="2232"/>
                </a:lnTo>
                <a:lnTo>
                  <a:pt x="1962" y="2278"/>
                </a:lnTo>
                <a:lnTo>
                  <a:pt x="1872" y="2326"/>
                </a:lnTo>
                <a:lnTo>
                  <a:pt x="1784" y="2376"/>
                </a:lnTo>
                <a:lnTo>
                  <a:pt x="1696" y="2428"/>
                </a:lnTo>
                <a:lnTo>
                  <a:pt x="1608" y="2482"/>
                </a:lnTo>
                <a:lnTo>
                  <a:pt x="1522" y="2538"/>
                </a:lnTo>
                <a:lnTo>
                  <a:pt x="1522" y="2538"/>
                </a:lnTo>
                <a:lnTo>
                  <a:pt x="1464" y="2578"/>
                </a:lnTo>
                <a:lnTo>
                  <a:pt x="1406" y="2620"/>
                </a:lnTo>
                <a:lnTo>
                  <a:pt x="1350" y="2664"/>
                </a:lnTo>
                <a:lnTo>
                  <a:pt x="1296" y="2710"/>
                </a:lnTo>
                <a:lnTo>
                  <a:pt x="1242" y="2758"/>
                </a:lnTo>
                <a:lnTo>
                  <a:pt x="1192" y="2808"/>
                </a:lnTo>
                <a:lnTo>
                  <a:pt x="1142" y="2860"/>
                </a:lnTo>
                <a:lnTo>
                  <a:pt x="1096" y="2916"/>
                </a:lnTo>
                <a:lnTo>
                  <a:pt x="1096" y="2916"/>
                </a:lnTo>
                <a:lnTo>
                  <a:pt x="1062" y="2962"/>
                </a:lnTo>
                <a:lnTo>
                  <a:pt x="1030" y="3008"/>
                </a:lnTo>
                <a:lnTo>
                  <a:pt x="1002" y="3054"/>
                </a:lnTo>
                <a:lnTo>
                  <a:pt x="976" y="3102"/>
                </a:lnTo>
                <a:lnTo>
                  <a:pt x="952" y="3152"/>
                </a:lnTo>
                <a:lnTo>
                  <a:pt x="934" y="3200"/>
                </a:lnTo>
                <a:lnTo>
                  <a:pt x="916" y="3250"/>
                </a:lnTo>
                <a:lnTo>
                  <a:pt x="904" y="3302"/>
                </a:lnTo>
                <a:lnTo>
                  <a:pt x="892" y="3352"/>
                </a:lnTo>
                <a:lnTo>
                  <a:pt x="884" y="3404"/>
                </a:lnTo>
                <a:lnTo>
                  <a:pt x="880" y="3458"/>
                </a:lnTo>
                <a:lnTo>
                  <a:pt x="878" y="3512"/>
                </a:lnTo>
                <a:lnTo>
                  <a:pt x="880" y="3566"/>
                </a:lnTo>
                <a:lnTo>
                  <a:pt x="884" y="3620"/>
                </a:lnTo>
                <a:lnTo>
                  <a:pt x="890" y="3676"/>
                </a:lnTo>
                <a:lnTo>
                  <a:pt x="900" y="3732"/>
                </a:lnTo>
                <a:lnTo>
                  <a:pt x="900" y="3732"/>
                </a:lnTo>
                <a:lnTo>
                  <a:pt x="914" y="3788"/>
                </a:lnTo>
                <a:lnTo>
                  <a:pt x="928" y="3844"/>
                </a:lnTo>
                <a:lnTo>
                  <a:pt x="944" y="3898"/>
                </a:lnTo>
                <a:lnTo>
                  <a:pt x="962" y="3952"/>
                </a:lnTo>
                <a:lnTo>
                  <a:pt x="982" y="4004"/>
                </a:lnTo>
                <a:lnTo>
                  <a:pt x="1004" y="4056"/>
                </a:lnTo>
                <a:lnTo>
                  <a:pt x="1028" y="4108"/>
                </a:lnTo>
                <a:lnTo>
                  <a:pt x="1052" y="4160"/>
                </a:lnTo>
                <a:lnTo>
                  <a:pt x="1052" y="4160"/>
                </a:lnTo>
                <a:lnTo>
                  <a:pt x="1088" y="4232"/>
                </a:lnTo>
                <a:lnTo>
                  <a:pt x="1126" y="4302"/>
                </a:lnTo>
                <a:lnTo>
                  <a:pt x="1126" y="4302"/>
                </a:lnTo>
                <a:lnTo>
                  <a:pt x="1130" y="4312"/>
                </a:lnTo>
                <a:lnTo>
                  <a:pt x="1132" y="4316"/>
                </a:lnTo>
                <a:lnTo>
                  <a:pt x="1130" y="4318"/>
                </a:lnTo>
                <a:lnTo>
                  <a:pt x="1126" y="4320"/>
                </a:lnTo>
                <a:lnTo>
                  <a:pt x="1116" y="4320"/>
                </a:lnTo>
                <a:lnTo>
                  <a:pt x="1116" y="4320"/>
                </a:lnTo>
                <a:lnTo>
                  <a:pt x="1100" y="4320"/>
                </a:lnTo>
                <a:lnTo>
                  <a:pt x="1100" y="4320"/>
                </a:lnTo>
                <a:lnTo>
                  <a:pt x="0" y="4320"/>
                </a:lnTo>
                <a:lnTo>
                  <a:pt x="0" y="4320"/>
                </a:lnTo>
                <a:close/>
              </a:path>
            </a:pathLst>
          </a:custGeom>
          <a:solidFill>
            <a:srgbClr val="12AADA"/>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8"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2273300" y="0"/>
            <a:ext cx="9918700" cy="6859588"/>
          </a:xfrm>
          <a:prstGeom prst="rect">
            <a:avLst/>
          </a:prstGeom>
        </p:spPr>
        <p:txBody>
          <a:bodyPr anchor="ctr"/>
          <a:lstStyle>
            <a:lvl1pPr marL="0" indent="0" algn="ctr">
              <a:buNone/>
              <a:defRPr/>
            </a:lvl1pPr>
          </a:lstStyle>
          <a:p>
            <a:r>
              <a:rPr lang="fr-FR"/>
              <a:t>Cliquez sur l'icône pour ajouter une image</a:t>
            </a:r>
            <a:endParaRPr lang="pt-PT"/>
          </a:p>
        </p:txBody>
      </p:sp>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460708" y="434513"/>
            <a:ext cx="5419268" cy="1902287"/>
          </a:xfrm>
          <a:prstGeom prst="rect">
            <a:avLst/>
          </a:prstGeom>
        </p:spPr>
        <p:txBody>
          <a:bodyPr>
            <a:noAutofit/>
          </a:bodyPr>
          <a:lstStyle>
            <a:lvl1pPr marL="0" indent="0">
              <a:buNone/>
              <a:defRPr sz="3600">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Tree>
    <p:extLst>
      <p:ext uri="{BB962C8B-B14F-4D97-AF65-F5344CB8AC3E}">
        <p14:creationId xmlns:p14="http://schemas.microsoft.com/office/powerpoint/2010/main" val="4127604316"/>
      </p:ext>
    </p:extLst>
  </p:cSld>
  <p:clrMapOvr>
    <a:masterClrMapping/>
  </p:clrMapOvr>
  <p:extLst>
    <p:ext uri="{DCECCB84-F9BA-43D5-87BE-67443E8EF086}">
      <p15:sldGuideLst xmlns:p15="http://schemas.microsoft.com/office/powerpoint/2012/main">
        <p15:guide id="1" pos="2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0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81"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mod="1">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31"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xmlns=""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xmlns=""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endParaRPr lang="en-US" dirty="0"/>
            </a:p>
          </p:txBody>
        </p:sp>
        <p:sp>
          <p:nvSpPr>
            <p:cNvPr id="14" name="Forme libre : forme 13">
              <a:extLst>
                <a:ext uri="{FF2B5EF4-FFF2-40B4-BE49-F238E27FC236}">
                  <a16:creationId xmlns:a16="http://schemas.microsoft.com/office/drawing/2014/main" xmlns=""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endParaRPr lang="en-US" dirty="0"/>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6633"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702334616"/>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xmlns=""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xmlns=""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endParaRPr lang="en-US" dirty="0"/>
            </a:p>
          </p:txBody>
        </p:sp>
        <p:sp>
          <p:nvSpPr>
            <p:cNvPr id="24" name="Forme libre : forme 23">
              <a:extLst>
                <a:ext uri="{FF2B5EF4-FFF2-40B4-BE49-F238E27FC236}">
                  <a16:creationId xmlns:a16="http://schemas.microsoft.com/office/drawing/2014/main" xmlns=""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endParaRPr lang="en-US"/>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7658"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xmlns=""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5491220"/>
      </p:ext>
    </p:extLst>
  </p:cSld>
  <p:clrMapOvr>
    <a:masterClrMapping/>
  </p:clrMapOvr>
  <p:extLst mod="1">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a:prstGeom prst="rect">
            <a:avLst/>
          </a:prstGeo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7395740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b="0" i="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endParaRPr lang="en-US" sz="900" kern="1200" dirty="0">
              <a:solidFill>
                <a:schemeClr val="tx1"/>
              </a:solidFill>
              <a:effectLst/>
              <a:latin typeface="+mn-lt"/>
              <a:ea typeface="+mn-ea"/>
              <a:cs typeface="+mn-cs"/>
            </a:endParaRP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smtClean="0"/>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14"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smtClean="0"/>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ent 5">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9703" name="think-cell Slide" r:id="rId4" imgW="270" imgH="270" progId="TCLayout.ActiveDocument.1">
                  <p:embed/>
                </p:oleObj>
              </mc:Choice>
              <mc:Fallback>
                <p:oleObj name="think-cell Slide" r:id="rId4" imgW="270" imgH="270" progId="TCLayout.ActiveDocument.1">
                  <p:embed/>
                  <p:pic>
                    <p:nvPicPr>
                      <p:cNvPr id="12" name="Object 1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2">
            <a:extLst>
              <a:ext uri="{FF2B5EF4-FFF2-40B4-BE49-F238E27FC236}">
                <a16:creationId xmlns:a16="http://schemas.microsoft.com/office/drawing/2014/main" xmlns="" id="{9455EBB8-DB3C-45D2-B02F-0B36A58E555B}"/>
              </a:ext>
            </a:extLst>
          </p:cNvPr>
          <p:cNvSpPr/>
          <p:nvPr userDrawn="1"/>
        </p:nvSpPr>
        <p:spPr>
          <a:xfrm>
            <a:off x="-1" y="0"/>
            <a:ext cx="4749299" cy="6858000"/>
          </a:xfrm>
          <a:prstGeom prst="rect">
            <a:avLst/>
          </a:prstGeom>
          <a:solidFill>
            <a:srgbClr val="E6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4761" name="Freeform 9"/>
          <p:cNvSpPr>
            <a:spLocks/>
          </p:cNvSpPr>
          <p:nvPr userDrawn="1"/>
        </p:nvSpPr>
        <p:spPr bwMode="auto">
          <a:xfrm>
            <a:off x="0" y="0"/>
            <a:ext cx="4415526" cy="3176270"/>
          </a:xfrm>
          <a:custGeom>
            <a:avLst/>
            <a:gdLst/>
            <a:ahLst/>
            <a:cxnLst>
              <a:cxn ang="0">
                <a:pos x="0" y="877"/>
              </a:cxn>
              <a:cxn ang="0">
                <a:pos x="0" y="852"/>
              </a:cxn>
              <a:cxn ang="0">
                <a:pos x="0" y="10"/>
              </a:cxn>
              <a:cxn ang="0">
                <a:pos x="0" y="0"/>
              </a:cxn>
              <a:cxn ang="0">
                <a:pos x="37" y="0"/>
              </a:cxn>
              <a:cxn ang="0">
                <a:pos x="1233" y="0"/>
              </a:cxn>
              <a:cxn ang="0">
                <a:pos x="1250" y="9"/>
              </a:cxn>
              <a:cxn ang="0">
                <a:pos x="1350" y="178"/>
              </a:cxn>
              <a:cxn ang="0">
                <a:pos x="1373" y="380"/>
              </a:cxn>
              <a:cxn ang="0">
                <a:pos x="1277" y="541"/>
              </a:cxn>
              <a:cxn ang="0">
                <a:pos x="1269" y="544"/>
              </a:cxn>
              <a:cxn ang="0">
                <a:pos x="1160" y="550"/>
              </a:cxn>
              <a:cxn ang="0">
                <a:pos x="1007" y="624"/>
              </a:cxn>
              <a:cxn ang="0">
                <a:pos x="772" y="775"/>
              </a:cxn>
              <a:cxn ang="0">
                <a:pos x="516" y="921"/>
              </a:cxn>
              <a:cxn ang="0">
                <a:pos x="289" y="988"/>
              </a:cxn>
              <a:cxn ang="0">
                <a:pos x="1" y="879"/>
              </a:cxn>
              <a:cxn ang="0">
                <a:pos x="0" y="877"/>
              </a:cxn>
            </a:cxnLst>
            <a:rect l="0" t="0" r="r" b="b"/>
            <a:pathLst>
              <a:path w="1388" h="998">
                <a:moveTo>
                  <a:pt x="0" y="877"/>
                </a:moveTo>
                <a:cubicBezTo>
                  <a:pt x="0" y="869"/>
                  <a:pt x="0" y="860"/>
                  <a:pt x="0" y="852"/>
                </a:cubicBezTo>
                <a:cubicBezTo>
                  <a:pt x="0" y="571"/>
                  <a:pt x="0" y="290"/>
                  <a:pt x="0" y="10"/>
                </a:cubicBezTo>
                <a:cubicBezTo>
                  <a:pt x="0" y="7"/>
                  <a:pt x="0" y="3"/>
                  <a:pt x="0" y="0"/>
                </a:cubicBezTo>
                <a:cubicBezTo>
                  <a:pt x="12" y="0"/>
                  <a:pt x="25" y="0"/>
                  <a:pt x="37" y="0"/>
                </a:cubicBezTo>
                <a:cubicBezTo>
                  <a:pt x="435" y="0"/>
                  <a:pt x="834" y="0"/>
                  <a:pt x="1233" y="0"/>
                </a:cubicBezTo>
                <a:cubicBezTo>
                  <a:pt x="1241" y="0"/>
                  <a:pt x="1245" y="3"/>
                  <a:pt x="1250" y="9"/>
                </a:cubicBezTo>
                <a:cubicBezTo>
                  <a:pt x="1290" y="61"/>
                  <a:pt x="1325" y="116"/>
                  <a:pt x="1350" y="178"/>
                </a:cubicBezTo>
                <a:cubicBezTo>
                  <a:pt x="1376" y="243"/>
                  <a:pt x="1388" y="310"/>
                  <a:pt x="1373" y="380"/>
                </a:cubicBezTo>
                <a:cubicBezTo>
                  <a:pt x="1359" y="445"/>
                  <a:pt x="1324" y="496"/>
                  <a:pt x="1277" y="541"/>
                </a:cubicBezTo>
                <a:cubicBezTo>
                  <a:pt x="1275" y="543"/>
                  <a:pt x="1273" y="545"/>
                  <a:pt x="1269" y="544"/>
                </a:cubicBezTo>
                <a:cubicBezTo>
                  <a:pt x="1232" y="532"/>
                  <a:pt x="1196" y="539"/>
                  <a:pt x="1160" y="550"/>
                </a:cubicBezTo>
                <a:cubicBezTo>
                  <a:pt x="1106" y="568"/>
                  <a:pt x="1056" y="595"/>
                  <a:pt x="1007" y="624"/>
                </a:cubicBezTo>
                <a:cubicBezTo>
                  <a:pt x="927" y="672"/>
                  <a:pt x="850" y="725"/>
                  <a:pt x="772" y="775"/>
                </a:cubicBezTo>
                <a:cubicBezTo>
                  <a:pt x="689" y="828"/>
                  <a:pt x="605" y="879"/>
                  <a:pt x="516" y="921"/>
                </a:cubicBezTo>
                <a:cubicBezTo>
                  <a:pt x="443" y="954"/>
                  <a:pt x="369" y="980"/>
                  <a:pt x="289" y="988"/>
                </a:cubicBezTo>
                <a:cubicBezTo>
                  <a:pt x="175" y="998"/>
                  <a:pt x="79" y="962"/>
                  <a:pt x="1" y="879"/>
                </a:cubicBezTo>
                <a:cubicBezTo>
                  <a:pt x="0" y="879"/>
                  <a:pt x="0" y="878"/>
                  <a:pt x="0" y="877"/>
                </a:cubicBez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227349" y="0"/>
            <a:ext cx="3633451" cy="2307771"/>
          </a:xfrm>
          <a:prstGeom prst="rect">
            <a:avLst/>
          </a:prstGeom>
        </p:spPr>
        <p:txBody>
          <a:bodyPr/>
          <a:lstStyle>
            <a:lvl1pPr>
              <a:defRPr>
                <a:solidFill>
                  <a:schemeClr val="bg1"/>
                </a:solidFill>
              </a:defRPr>
            </a:lvl1pPr>
          </a:lstStyle>
          <a:p>
            <a:r>
              <a:rPr lang="en-US" smtClean="0"/>
              <a:t>Click to edit Master title style</a:t>
            </a:r>
            <a:endParaRPr lang="en-GB" dirty="0"/>
          </a:p>
        </p:txBody>
      </p:sp>
      <p:sp>
        <p:nvSpPr>
          <p:cNvPr id="14" name="Text Placeholder 7">
            <a:extLst>
              <a:ext uri="{FF2B5EF4-FFF2-40B4-BE49-F238E27FC236}">
                <a16:creationId xmlns:a16="http://schemas.microsoft.com/office/drawing/2014/main" xmlns="" id="{9949BCD6-E419-4ED2-9061-402DD5FF2406}"/>
              </a:ext>
            </a:extLst>
          </p:cNvPr>
          <p:cNvSpPr>
            <a:spLocks noGrp="1"/>
          </p:cNvSpPr>
          <p:nvPr>
            <p:ph type="body" sz="quarter" idx="38" hasCustomPrompt="1"/>
          </p:nvPr>
        </p:nvSpPr>
        <p:spPr>
          <a:xfrm>
            <a:off x="231351" y="3420284"/>
            <a:ext cx="4286594" cy="2993216"/>
          </a:xfrm>
          <a:prstGeom prst="rect">
            <a:avLst/>
          </a:prstGeom>
        </p:spPr>
        <p:txBody>
          <a:bodyPr>
            <a:no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5" name="Text Placeholder 4">
            <a:extLst>
              <a:ext uri="{FF2B5EF4-FFF2-40B4-BE49-F238E27FC236}">
                <a16:creationId xmlns:a16="http://schemas.microsoft.com/office/drawing/2014/main" xmlns="" id="{3F6EE60C-2261-45A0-AD6F-B5F767C57B57}"/>
              </a:ext>
            </a:extLst>
          </p:cNvPr>
          <p:cNvSpPr>
            <a:spLocks noGrp="1"/>
          </p:cNvSpPr>
          <p:nvPr>
            <p:ph type="body" sz="quarter" idx="29" hasCustomPrompt="1"/>
          </p:nvPr>
        </p:nvSpPr>
        <p:spPr>
          <a:xfrm>
            <a:off x="6981371" y="518014"/>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6" name="Text Placeholder 7">
            <a:extLst>
              <a:ext uri="{FF2B5EF4-FFF2-40B4-BE49-F238E27FC236}">
                <a16:creationId xmlns:a16="http://schemas.microsoft.com/office/drawing/2014/main" xmlns="" id="{ABE7F41D-73F9-4353-AE3F-71AB8377048D}"/>
              </a:ext>
            </a:extLst>
          </p:cNvPr>
          <p:cNvSpPr>
            <a:spLocks noGrp="1"/>
          </p:cNvSpPr>
          <p:nvPr>
            <p:ph type="body" sz="quarter" idx="30" hasCustomPrompt="1"/>
          </p:nvPr>
        </p:nvSpPr>
        <p:spPr>
          <a:xfrm>
            <a:off x="6981372" y="936969"/>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4">
            <a:extLst>
              <a:ext uri="{FF2B5EF4-FFF2-40B4-BE49-F238E27FC236}">
                <a16:creationId xmlns:a16="http://schemas.microsoft.com/office/drawing/2014/main" xmlns="" id="{83D9B326-443F-495A-B788-21C48AC85AE2}"/>
              </a:ext>
            </a:extLst>
          </p:cNvPr>
          <p:cNvSpPr>
            <a:spLocks noGrp="1"/>
          </p:cNvSpPr>
          <p:nvPr>
            <p:ph type="body" sz="quarter" idx="31" hasCustomPrompt="1"/>
          </p:nvPr>
        </p:nvSpPr>
        <p:spPr>
          <a:xfrm>
            <a:off x="6981371" y="4647262"/>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7">
            <a:extLst>
              <a:ext uri="{FF2B5EF4-FFF2-40B4-BE49-F238E27FC236}">
                <a16:creationId xmlns:a16="http://schemas.microsoft.com/office/drawing/2014/main" xmlns="" id="{00358894-025F-4D0E-AF6E-F99EDF29800A}"/>
              </a:ext>
            </a:extLst>
          </p:cNvPr>
          <p:cNvSpPr>
            <a:spLocks noGrp="1"/>
          </p:cNvSpPr>
          <p:nvPr>
            <p:ph type="body" sz="quarter" idx="32" hasCustomPrompt="1"/>
          </p:nvPr>
        </p:nvSpPr>
        <p:spPr>
          <a:xfrm>
            <a:off x="6981372" y="5066217"/>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Text Placeholder 4">
            <a:extLst>
              <a:ext uri="{FF2B5EF4-FFF2-40B4-BE49-F238E27FC236}">
                <a16:creationId xmlns:a16="http://schemas.microsoft.com/office/drawing/2014/main" xmlns="" id="{EE5AF299-5A92-48E3-B18F-F7FE7AB9EED4}"/>
              </a:ext>
            </a:extLst>
          </p:cNvPr>
          <p:cNvSpPr>
            <a:spLocks noGrp="1"/>
          </p:cNvSpPr>
          <p:nvPr>
            <p:ph type="body" sz="quarter" idx="33" hasCustomPrompt="1"/>
          </p:nvPr>
        </p:nvSpPr>
        <p:spPr>
          <a:xfrm>
            <a:off x="6981371" y="2563381"/>
            <a:ext cx="4020458" cy="412363"/>
          </a:xfrm>
          <a:prstGeom prst="rect">
            <a:avLst/>
          </a:prstGeom>
          <a:noFill/>
        </p:spPr>
        <p:txBody>
          <a:bodyPr anchor="ctr">
            <a:noAutofit/>
          </a:bodyPr>
          <a:lstStyle>
            <a:lvl1pPr algn="l">
              <a:defRPr sz="1600" b="1">
                <a:solidFill>
                  <a:srgbClr val="0070AD"/>
                </a:solidFill>
              </a:defRPr>
            </a:lvl1pPr>
            <a:lvl2pPr>
              <a:defRPr sz="1400"/>
            </a:lvl2pPr>
            <a:lvl3pPr>
              <a:defRPr sz="1200"/>
            </a:lvl3pPr>
            <a:lvl4pPr>
              <a:defRPr sz="1100"/>
            </a:lvl4pPr>
            <a:lvl5pPr>
              <a:defRPr sz="1100"/>
            </a:lvl5pPr>
          </a:lstStyle>
          <a:p>
            <a:pPr lvl="0"/>
            <a:r>
              <a:rPr lang="en-US" dirty="0"/>
              <a:t>Click to insert title</a:t>
            </a:r>
          </a:p>
        </p:txBody>
      </p:sp>
      <p:sp>
        <p:nvSpPr>
          <p:cNvPr id="20" name="Text Placeholder 7">
            <a:extLst>
              <a:ext uri="{FF2B5EF4-FFF2-40B4-BE49-F238E27FC236}">
                <a16:creationId xmlns:a16="http://schemas.microsoft.com/office/drawing/2014/main" xmlns="" id="{F951F368-6540-4675-9A52-0824638E0EF4}"/>
              </a:ext>
            </a:extLst>
          </p:cNvPr>
          <p:cNvSpPr>
            <a:spLocks noGrp="1"/>
          </p:cNvSpPr>
          <p:nvPr>
            <p:ph type="body" sz="quarter" idx="34" hasCustomPrompt="1"/>
          </p:nvPr>
        </p:nvSpPr>
        <p:spPr>
          <a:xfrm>
            <a:off x="6981372" y="2982336"/>
            <a:ext cx="4020458" cy="1177616"/>
          </a:xfrm>
          <a:prstGeom prst="rect">
            <a:avLst/>
          </a:prstGeom>
        </p:spPr>
        <p:txBody>
          <a:bodyPr>
            <a:noAutofit/>
          </a:bodyPr>
          <a:lstStyle>
            <a:lvl1pPr>
              <a:lnSpc>
                <a:spcPct val="100000"/>
              </a:lnSpc>
              <a:defRPr sz="1200"/>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21" name="Text Placeholder 4">
            <a:extLst>
              <a:ext uri="{FF2B5EF4-FFF2-40B4-BE49-F238E27FC236}">
                <a16:creationId xmlns:a16="http://schemas.microsoft.com/office/drawing/2014/main" xmlns="" id="{B7C16A20-D927-494E-94A9-49AF2E1FA010}"/>
              </a:ext>
            </a:extLst>
          </p:cNvPr>
          <p:cNvSpPr>
            <a:spLocks noGrp="1"/>
          </p:cNvSpPr>
          <p:nvPr>
            <p:ph type="body" sz="quarter" idx="35" hasCustomPrompt="1"/>
          </p:nvPr>
        </p:nvSpPr>
        <p:spPr>
          <a:xfrm>
            <a:off x="5713875" y="1040484"/>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2" name="Text Placeholder 4">
            <a:extLst>
              <a:ext uri="{FF2B5EF4-FFF2-40B4-BE49-F238E27FC236}">
                <a16:creationId xmlns:a16="http://schemas.microsoft.com/office/drawing/2014/main" xmlns="" id="{936BACCD-6FBF-486E-81CB-3462560DA2CE}"/>
              </a:ext>
            </a:extLst>
          </p:cNvPr>
          <p:cNvSpPr>
            <a:spLocks noGrp="1"/>
          </p:cNvSpPr>
          <p:nvPr>
            <p:ph type="body" sz="quarter" idx="36" hasCustomPrompt="1"/>
          </p:nvPr>
        </p:nvSpPr>
        <p:spPr>
          <a:xfrm>
            <a:off x="5713875" y="299622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
        <p:nvSpPr>
          <p:cNvPr id="23" name="Text Placeholder 4">
            <a:extLst>
              <a:ext uri="{FF2B5EF4-FFF2-40B4-BE49-F238E27FC236}">
                <a16:creationId xmlns:a16="http://schemas.microsoft.com/office/drawing/2014/main" xmlns="" id="{48E9C506-31EA-4D04-B660-3B4DB0704112}"/>
              </a:ext>
            </a:extLst>
          </p:cNvPr>
          <p:cNvSpPr>
            <a:spLocks noGrp="1"/>
          </p:cNvSpPr>
          <p:nvPr>
            <p:ph type="body" sz="quarter" idx="37" hasCustomPrompt="1"/>
          </p:nvPr>
        </p:nvSpPr>
        <p:spPr>
          <a:xfrm>
            <a:off x="5713875" y="5107841"/>
            <a:ext cx="863263" cy="482705"/>
          </a:xfrm>
          <a:prstGeom prst="rect">
            <a:avLst/>
          </a:prstGeom>
          <a:noFill/>
        </p:spPr>
        <p:txBody>
          <a:bodyPr wrap="none" anchor="ctr">
            <a:noAutofit/>
          </a:bodyPr>
          <a:lstStyle>
            <a:lvl1pPr algn="ctr">
              <a:defRPr sz="3600" b="0">
                <a:solidFill>
                  <a:srgbClr val="2C004B"/>
                </a:solidFill>
              </a:defRPr>
            </a:lvl1pPr>
            <a:lvl2pPr>
              <a:defRPr sz="1400"/>
            </a:lvl2pPr>
            <a:lvl3pPr>
              <a:defRPr sz="1200"/>
            </a:lvl3pPr>
            <a:lvl4pPr>
              <a:defRPr sz="1100"/>
            </a:lvl4pPr>
            <a:lvl5pPr>
              <a:defRPr sz="1100"/>
            </a:lvl5pPr>
          </a:lstStyle>
          <a:p>
            <a:pPr lvl="0"/>
            <a:r>
              <a:rPr lang="en-US" dirty="0"/>
              <a:t>Nº</a:t>
            </a:r>
          </a:p>
        </p:txBody>
      </p:sp>
    </p:spTree>
    <p:extLst>
      <p:ext uri="{BB962C8B-B14F-4D97-AF65-F5344CB8AC3E}">
        <p14:creationId xmlns:p14="http://schemas.microsoft.com/office/powerpoint/2010/main" val="21947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22"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smtClean="0"/>
              <a:t>Click to edit Master title style</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603"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2.xml"/><Relationship Id="rId7" Type="http://schemas.openxmlformats.org/officeDocument/2006/relationships/oleObject" Target="../embeddings/oleObject6.bin"/><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ags" Target="../tags/tag7.xml"/><Relationship Id="rId5" Type="http://schemas.openxmlformats.org/officeDocument/2006/relationships/vmlDrawing" Target="../drawings/vmlDrawing6.v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vmlDrawing" Target="../drawings/vmlDrawing10.vml"/><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emf"/><Relationship Id="rId5" Type="http://schemas.openxmlformats.org/officeDocument/2006/relationships/slideLayout" Target="../slideLayouts/slideLayout17.xml"/><Relationship Id="rId10" Type="http://schemas.openxmlformats.org/officeDocument/2006/relationships/oleObject" Target="../embeddings/oleObject10.bin"/><Relationship Id="rId4" Type="http://schemas.openxmlformats.org/officeDocument/2006/relationships/slideLayout" Target="../slideLayouts/slideLayout16.xml"/><Relationship Id="rId9" Type="http://schemas.openxmlformats.org/officeDocument/2006/relationships/tags" Target="../tags/tag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oleObject" Target="../embeddings/oleObject16.bin"/><Relationship Id="rId5" Type="http://schemas.openxmlformats.org/officeDocument/2006/relationships/tags" Target="../tags/tag17.xml"/><Relationship Id="rId4" Type="http://schemas.openxmlformats.org/officeDocument/2006/relationships/vmlDrawing" Target="../drawings/vmlDrawing16.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08" name="think-cell Slide" r:id="rId13" imgW="270" imgH="270" progId="TCLayout.ActiveDocument.1">
                  <p:embed/>
                </p:oleObj>
              </mc:Choice>
              <mc:Fallback>
                <p:oleObj name="think-cell Slide" r:id="rId13" imgW="270" imgH="270" progId="TCLayout.ActiveDocument.1">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xmlns=""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xmlns=""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xmlns=""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xmlns=""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xmlns=""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xmlns=""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xmlns=""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xmlns=""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xmlns=""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xmlns=""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xmlns=""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xmlns=""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xmlns=""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xmlns=""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34" r:id="rId6"/>
    <p:sldLayoutId id="2147483883" r:id="rId7"/>
    <p:sldLayoutId id="2147483821" r:id="rId8"/>
    <p:sldLayoutId id="2147483877" r:id="rId9"/>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0829" name="think-cell Slide" r:id="rId7" imgW="270" imgH="270" progId="TCLayout.ActiveDocument.1">
                  <p:embed/>
                </p:oleObj>
              </mc:Choice>
              <mc:Fallback>
                <p:oleObj name="think-cell Slide" r:id="rId7" imgW="270" imgH="270" progId="TCLayout.ActiveDocument.1">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8"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11"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2019. All rights reserved  </a:t>
            </a:r>
            <a:r>
              <a:rPr lang="en-US" dirty="0">
                <a:solidFill>
                  <a:schemeClr val="accent2"/>
                </a:solidFill>
              </a:rPr>
              <a:t>|</a:t>
            </a:r>
          </a:p>
        </p:txBody>
      </p:sp>
      <p:grpSp>
        <p:nvGrpSpPr>
          <p:cNvPr id="16" name="Groupe 15">
            <a:extLst>
              <a:ext uri="{FF2B5EF4-FFF2-40B4-BE49-F238E27FC236}">
                <a16:creationId xmlns:a16="http://schemas.microsoft.com/office/drawing/2014/main" xmlns="" id="{9CCBF2C1-AE84-4920-BA55-06A21A3C64E9}"/>
              </a:ext>
            </a:extLst>
          </p:cNvPr>
          <p:cNvGrpSpPr/>
          <p:nvPr userDrawn="1"/>
        </p:nvGrpSpPr>
        <p:grpSpPr>
          <a:xfrm>
            <a:off x="12355040" y="33161"/>
            <a:ext cx="360000" cy="1800000"/>
            <a:chOff x="12355040" y="33161"/>
            <a:chExt cx="360000" cy="1800000"/>
          </a:xfrm>
        </p:grpSpPr>
        <p:sp>
          <p:nvSpPr>
            <p:cNvPr id="17" name="Rectangle 16">
              <a:extLst>
                <a:ext uri="{FF2B5EF4-FFF2-40B4-BE49-F238E27FC236}">
                  <a16:creationId xmlns:a16="http://schemas.microsoft.com/office/drawing/2014/main" xmlns="" id="{B08F5EF3-2356-4B1F-860E-01CACCDDB0B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8" name="Rectangle 17">
              <a:extLst>
                <a:ext uri="{FF2B5EF4-FFF2-40B4-BE49-F238E27FC236}">
                  <a16:creationId xmlns:a16="http://schemas.microsoft.com/office/drawing/2014/main" xmlns="" id="{AA3EC8E9-315E-47E1-AF32-83834998FDA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xmlns="" id="{7DAF62B2-11CC-4B22-9A4B-18FA2DE2B586}"/>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xmlns="" id="{C75D6175-E1F7-4C00-B893-FDD3A3F704F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xmlns="" id="{B23D6F31-6A70-49F8-85C0-D3D2946BE1DF}"/>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642789608"/>
      </p:ext>
    </p:extLst>
  </p:cSld>
  <p:clrMap bg1="lt1" tx1="dk1" bg2="lt2" tx2="dk2" accent1="accent1" accent2="accent2" accent3="accent3" accent4="accent4" accent5="accent5" accent6="accent6" hlink="hlink" folHlink="folHlink"/>
  <p:sldLayoutIdLst>
    <p:sldLayoutId id="2147483874" r:id="rId1"/>
    <p:sldLayoutId id="2147483884" r:id="rId2"/>
    <p:sldLayoutId id="2147483876" r:id="rId3"/>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userDrawn="1">
          <p15:clr>
            <a:srgbClr val="F26B43"/>
          </p15:clr>
        </p15:guide>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9"/>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87" name="think-cell Slide" r:id="rId10" imgW="270" imgH="270" progId="TCLayout.ActiveDocument.1">
                  <p:embed/>
                </p:oleObj>
              </mc:Choice>
              <mc:Fallback>
                <p:oleObj name="think-cell Slide" r:id="rId10" imgW="270" imgH="270" progId="TCLayout.ActiveDocument.1">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80" r:id="rId4"/>
    <p:sldLayoutId id="2147483881" r:id="rId5"/>
    <p:sldLayoutId id="2147483885" r:id="rId6"/>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750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803"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3.xml"/><Relationship Id="rId1" Type="http://schemas.openxmlformats.org/officeDocument/2006/relationships/vmlDrawing" Target="../drawings/vmlDrawing18.vml"/><Relationship Id="rId6" Type="http://schemas.openxmlformats.org/officeDocument/2006/relationships/image" Target="../media/image26.pn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4.xml"/><Relationship Id="rId1" Type="http://schemas.openxmlformats.org/officeDocument/2006/relationships/vmlDrawing" Target="../drawings/vmlDrawing19.vml"/><Relationship Id="rId6" Type="http://schemas.openxmlformats.org/officeDocument/2006/relationships/chart" Target="../charts/chart8.x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5.xml"/><Relationship Id="rId1" Type="http://schemas.openxmlformats.org/officeDocument/2006/relationships/vmlDrawing" Target="../drawings/vmlDrawing20.vml"/><Relationship Id="rId6" Type="http://schemas.openxmlformats.org/officeDocument/2006/relationships/chart" Target="../charts/chart9.x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6.xml"/><Relationship Id="rId1" Type="http://schemas.openxmlformats.org/officeDocument/2006/relationships/vmlDrawing" Target="../drawings/vmlDrawing21.vml"/><Relationship Id="rId6" Type="http://schemas.openxmlformats.org/officeDocument/2006/relationships/image" Target="../media/image27.PNG"/><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7.xml"/><Relationship Id="rId1" Type="http://schemas.openxmlformats.org/officeDocument/2006/relationships/vmlDrawing" Target="../drawings/vmlDrawing22.vml"/><Relationship Id="rId6" Type="http://schemas.openxmlformats.org/officeDocument/2006/relationships/image" Target="../media/image28.PNG"/><Relationship Id="rId5" Type="http://schemas.openxmlformats.org/officeDocument/2006/relationships/image" Target="../media/image1.emf"/><Relationship Id="rId4" Type="http://schemas.openxmlformats.org/officeDocument/2006/relationships/oleObject" Target="../embeddings/oleObject2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28.xml"/><Relationship Id="rId1" Type="http://schemas.openxmlformats.org/officeDocument/2006/relationships/vmlDrawing" Target="../drawings/vmlDrawing23.vml"/><Relationship Id="rId5" Type="http://schemas.openxmlformats.org/officeDocument/2006/relationships/image" Target="../media/image1.emf"/><Relationship Id="rId4"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of the presentation</a:t>
            </a:r>
            <a:br>
              <a:rPr lang="en-US" dirty="0"/>
            </a:br>
            <a:r>
              <a:rPr lang="en-US" dirty="0"/>
              <a:t>2 lines</a:t>
            </a:r>
            <a:endParaRPr lang="en-GB" dirty="0"/>
          </a:p>
        </p:txBody>
      </p:sp>
      <p:sp>
        <p:nvSpPr>
          <p:cNvPr id="3" name="Subtitle 2"/>
          <p:cNvSpPr>
            <a:spLocks noGrp="1"/>
          </p:cNvSpPr>
          <p:nvPr>
            <p:ph type="subTitle" idx="1"/>
          </p:nvPr>
        </p:nvSpPr>
        <p:spPr>
          <a:xfrm>
            <a:off x="407988" y="2976180"/>
            <a:ext cx="5307012" cy="1223963"/>
          </a:xfrm>
        </p:spPr>
        <p:txBody>
          <a:bodyPr/>
          <a:lstStyle/>
          <a:p>
            <a:r>
              <a:rPr lang="en-US" dirty="0" smtClean="0"/>
              <a:t>Bangalore, 25</a:t>
            </a:r>
            <a:r>
              <a:rPr lang="en-US" baseline="30000" dirty="0" smtClean="0"/>
              <a:t>th</a:t>
            </a:r>
            <a:r>
              <a:rPr lang="en-US" dirty="0" smtClean="0"/>
              <a:t> September 2019, Ayush Pandey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996" y="337958"/>
            <a:ext cx="7039957" cy="1409897"/>
          </a:xfrm>
          <a:prstGeom prst="rect">
            <a:avLst/>
          </a:prstGeom>
          <a:ln>
            <a:noFill/>
          </a:ln>
          <a:effectLst>
            <a:softEdge rad="112500"/>
          </a:effectLst>
        </p:spPr>
      </p:pic>
      <p:pic>
        <p:nvPicPr>
          <p:cNvPr id="8" name="Picture 7"/>
          <p:cNvPicPr>
            <a:picLocks noChangeAspect="1"/>
          </p:cNvPicPr>
          <p:nvPr/>
        </p:nvPicPr>
        <p:blipFill>
          <a:blip r:embed="rId3"/>
          <a:stretch>
            <a:fillRect/>
          </a:stretch>
        </p:blipFill>
        <p:spPr>
          <a:xfrm>
            <a:off x="816864" y="397863"/>
            <a:ext cx="5474682" cy="1133954"/>
          </a:xfrm>
          <a:prstGeom prst="rect">
            <a:avLst/>
          </a:prstGeom>
        </p:spPr>
      </p:pic>
      <p:sp>
        <p:nvSpPr>
          <p:cNvPr id="9" name="TextBox 8"/>
          <p:cNvSpPr txBox="1"/>
          <p:nvPr/>
        </p:nvSpPr>
        <p:spPr>
          <a:xfrm>
            <a:off x="816864" y="1818714"/>
            <a:ext cx="5263172" cy="646331"/>
          </a:xfrm>
          <a:prstGeom prst="rect">
            <a:avLst/>
          </a:prstGeom>
          <a:noFill/>
        </p:spPr>
        <p:txBody>
          <a:bodyPr wrap="none" rtlCol="0">
            <a:spAutoFit/>
          </a:bodyPr>
          <a:lstStyle/>
          <a:p>
            <a:pPr marL="285750" indent="-285750">
              <a:buFont typeface="Arial" panose="020B0604020202020204" pitchFamily="34" charset="0"/>
              <a:buChar char="•"/>
            </a:pPr>
            <a:r>
              <a:rPr lang="en-US" dirty="0" smtClean="0">
                <a:ln w="0"/>
                <a:solidFill>
                  <a:schemeClr val="accent1"/>
                </a:solidFill>
                <a:effectLst>
                  <a:outerShdw blurRad="38100" dist="25400" dir="5400000" algn="ctr" rotWithShape="0">
                    <a:srgbClr val="6E747A">
                      <a:alpha val="43000"/>
                    </a:srgbClr>
                  </a:outerShdw>
                </a:effectLst>
              </a:rPr>
              <a:t>Date splitting:</a:t>
            </a:r>
          </a:p>
          <a:p>
            <a:pPr marL="742950" lvl="1" indent="-285750">
              <a:buFont typeface="Arial" panose="020B0604020202020204" pitchFamily="34" charset="0"/>
              <a:buChar char="•"/>
            </a:pPr>
            <a:r>
              <a:rPr lang="en-US" dirty="0" smtClean="0">
                <a:ln w="0"/>
                <a:solidFill>
                  <a:srgbClr val="FF0000"/>
                </a:solidFill>
                <a:effectLst>
                  <a:outerShdw blurRad="38100" dist="25400" dir="5400000" algn="ctr" rotWithShape="0">
                    <a:srgbClr val="6E747A">
                      <a:alpha val="43000"/>
                    </a:srgbClr>
                  </a:outerShdw>
                </a:effectLst>
              </a:rPr>
              <a:t>Day of month, weekday, month, year</a:t>
            </a:r>
            <a:endParaRPr lang="en-US" dirty="0">
              <a:ln w="0"/>
              <a:solidFill>
                <a:srgbClr val="FF0000"/>
              </a:solidFill>
              <a:effectLst>
                <a:outerShdw blurRad="38100" dist="25400" dir="5400000" algn="ctr" rotWithShape="0">
                  <a:srgbClr val="6E747A">
                    <a:alpha val="43000"/>
                  </a:srgbClr>
                </a:outerShdw>
              </a:effectLst>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2474943"/>
            <a:ext cx="7611537" cy="3715268"/>
          </a:xfrm>
          <a:prstGeom prst="rect">
            <a:avLst/>
          </a:prstGeom>
          <a:ln>
            <a:noFill/>
          </a:ln>
          <a:effectLst>
            <a:softEdge rad="112500"/>
          </a:effectLst>
        </p:spPr>
      </p:pic>
    </p:spTree>
    <p:extLst>
      <p:ext uri="{BB962C8B-B14F-4D97-AF65-F5344CB8AC3E}">
        <p14:creationId xmlns:p14="http://schemas.microsoft.com/office/powerpoint/2010/main" val="31687827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66800"/>
            <a:ext cx="9234001" cy="5153319"/>
          </a:xfrm>
          <a:prstGeom prst="rect">
            <a:avLst/>
          </a:prstGeom>
          <a:ln>
            <a:noFill/>
          </a:ln>
          <a:effectLst>
            <a:softEdge rad="112500"/>
          </a:effectLst>
        </p:spPr>
      </p:pic>
      <p:pic>
        <p:nvPicPr>
          <p:cNvPr id="4" name="Picture 3"/>
          <p:cNvPicPr>
            <a:picLocks noChangeAspect="1"/>
          </p:cNvPicPr>
          <p:nvPr/>
        </p:nvPicPr>
        <p:blipFill>
          <a:blip r:embed="rId3"/>
          <a:stretch>
            <a:fillRect/>
          </a:stretch>
        </p:blipFill>
        <p:spPr>
          <a:xfrm>
            <a:off x="762000" y="397863"/>
            <a:ext cx="5425910" cy="1133954"/>
          </a:xfrm>
          <a:prstGeom prst="rect">
            <a:avLst/>
          </a:prstGeom>
        </p:spPr>
      </p:pic>
    </p:spTree>
    <p:extLst>
      <p:ext uri="{BB962C8B-B14F-4D97-AF65-F5344CB8AC3E}">
        <p14:creationId xmlns:p14="http://schemas.microsoft.com/office/powerpoint/2010/main" val="1654897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00" y="1531816"/>
            <a:ext cx="9753600" cy="5039813"/>
          </a:xfrm>
          <a:prstGeom prst="rect">
            <a:avLst/>
          </a:prstGeom>
        </p:spPr>
      </p:pic>
      <p:pic>
        <p:nvPicPr>
          <p:cNvPr id="4" name="Picture 3"/>
          <p:cNvPicPr>
            <a:picLocks noChangeAspect="1"/>
          </p:cNvPicPr>
          <p:nvPr/>
        </p:nvPicPr>
        <p:blipFill>
          <a:blip r:embed="rId3"/>
          <a:stretch>
            <a:fillRect/>
          </a:stretch>
        </p:blipFill>
        <p:spPr>
          <a:xfrm>
            <a:off x="762000" y="397863"/>
            <a:ext cx="5425910" cy="1133954"/>
          </a:xfrm>
          <a:prstGeom prst="rect">
            <a:avLst/>
          </a:prstGeom>
        </p:spPr>
      </p:pic>
      <p:sp>
        <p:nvSpPr>
          <p:cNvPr id="3" name="Rectangle 2"/>
          <p:cNvSpPr/>
          <p:nvPr/>
        </p:nvSpPr>
        <p:spPr>
          <a:xfrm>
            <a:off x="4235009" y="641674"/>
            <a:ext cx="4764446"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smtClean="0">
                <a:ln/>
                <a:solidFill>
                  <a:schemeClr val="accent4"/>
                </a:solidFill>
              </a:rPr>
              <a:t>Dimension Tables</a:t>
            </a:r>
            <a:endParaRPr lang="en-US" sz="3600" b="1" dirty="0">
              <a:ln/>
              <a:solidFill>
                <a:schemeClr val="accent4"/>
              </a:solidFill>
            </a:endParaRPr>
          </a:p>
        </p:txBody>
      </p:sp>
    </p:spTree>
    <p:extLst>
      <p:ext uri="{BB962C8B-B14F-4D97-AF65-F5344CB8AC3E}">
        <p14:creationId xmlns:p14="http://schemas.microsoft.com/office/powerpoint/2010/main" val="9644445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2000" y="397863"/>
            <a:ext cx="5425910" cy="1133954"/>
          </a:xfrm>
          <a:prstGeom prst="rect">
            <a:avLst/>
          </a:prstGeom>
        </p:spPr>
      </p:pic>
      <p:sp>
        <p:nvSpPr>
          <p:cNvPr id="3" name="Rectangle 2"/>
          <p:cNvSpPr/>
          <p:nvPr/>
        </p:nvSpPr>
        <p:spPr>
          <a:xfrm>
            <a:off x="5096708" y="885486"/>
            <a:ext cx="2837636"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dirty="0" smtClean="0">
                <a:ln/>
                <a:solidFill>
                  <a:schemeClr val="accent4"/>
                </a:solidFill>
              </a:rPr>
              <a:t>Fact Table</a:t>
            </a:r>
            <a:endParaRPr lang="en-US" sz="3600" b="1" dirty="0">
              <a:ln/>
              <a:solidFill>
                <a:schemeClr val="accent4"/>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775628"/>
            <a:ext cx="10135453" cy="4119755"/>
          </a:xfrm>
          <a:prstGeom prst="rect">
            <a:avLst/>
          </a:prstGeom>
          <a:ln>
            <a:noFill/>
          </a:ln>
          <a:effectLst>
            <a:softEdge rad="112500"/>
          </a:effectLst>
        </p:spPr>
      </p:pic>
    </p:spTree>
    <p:extLst>
      <p:ext uri="{BB962C8B-B14F-4D97-AF65-F5344CB8AC3E}">
        <p14:creationId xmlns:p14="http://schemas.microsoft.com/office/powerpoint/2010/main" val="1056185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391766"/>
            <a:ext cx="5425910" cy="1140051"/>
          </a:xfrm>
          <a:prstGeom prst="rect">
            <a:avLst/>
          </a:prstGeom>
        </p:spPr>
      </p:pic>
      <p:pic>
        <p:nvPicPr>
          <p:cNvPr id="3" name="Picture 2"/>
          <p:cNvPicPr>
            <a:picLocks noChangeAspect="1"/>
          </p:cNvPicPr>
          <p:nvPr/>
        </p:nvPicPr>
        <p:blipFill rotWithShape="1">
          <a:blip r:embed="rId3"/>
          <a:srcRect r="18741"/>
          <a:stretch/>
        </p:blipFill>
        <p:spPr>
          <a:xfrm>
            <a:off x="7315200" y="1066800"/>
            <a:ext cx="4390682" cy="52625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p:cNvSpPr/>
          <p:nvPr/>
        </p:nvSpPr>
        <p:spPr>
          <a:xfrm>
            <a:off x="914400" y="2133600"/>
            <a:ext cx="6096000" cy="3416320"/>
          </a:xfrm>
          <a:prstGeom prst="rect">
            <a:avLst/>
          </a:prstGeom>
        </p:spPr>
        <p:txBody>
          <a:bodyPr>
            <a:spAutoFit/>
          </a:bodyPr>
          <a:lstStyle/>
          <a:p>
            <a:r>
              <a:rPr lang="en-US" dirty="0">
                <a:solidFill>
                  <a:schemeClr val="accent1"/>
                </a:solidFill>
              </a:rPr>
              <a:t>select count(</a:t>
            </a:r>
            <a:r>
              <a:rPr lang="en-US" dirty="0" err="1">
                <a:solidFill>
                  <a:schemeClr val="accent1"/>
                </a:solidFill>
              </a:rPr>
              <a:t>c.maincategory</a:t>
            </a:r>
            <a:r>
              <a:rPr lang="en-US" dirty="0">
                <a:solidFill>
                  <a:schemeClr val="accent1"/>
                </a:solidFill>
              </a:rPr>
              <a:t>),</a:t>
            </a:r>
            <a:r>
              <a:rPr lang="en-US" dirty="0" err="1">
                <a:solidFill>
                  <a:schemeClr val="accent1"/>
                </a:solidFill>
              </a:rPr>
              <a:t>y.launchmonth,c.maincategory</a:t>
            </a:r>
            <a:r>
              <a:rPr lang="en-US" dirty="0">
                <a:solidFill>
                  <a:schemeClr val="accent1"/>
                </a:solidFill>
              </a:rPr>
              <a:t> from </a:t>
            </a:r>
            <a:r>
              <a:rPr lang="en-US" b="1" dirty="0" err="1">
                <a:solidFill>
                  <a:schemeClr val="accent1"/>
                </a:solidFill>
              </a:rPr>
              <a:t>facttable</a:t>
            </a:r>
            <a:r>
              <a:rPr lang="en-US" dirty="0">
                <a:solidFill>
                  <a:schemeClr val="accent1"/>
                </a:solidFill>
              </a:rPr>
              <a:t> f</a:t>
            </a:r>
          </a:p>
          <a:p>
            <a:r>
              <a:rPr lang="en-US" dirty="0">
                <a:solidFill>
                  <a:schemeClr val="accent1"/>
                </a:solidFill>
              </a:rPr>
              <a:t>join </a:t>
            </a:r>
            <a:r>
              <a:rPr lang="en-US" b="1" dirty="0" err="1">
                <a:solidFill>
                  <a:schemeClr val="accent1"/>
                </a:solidFill>
              </a:rPr>
              <a:t>dim_category</a:t>
            </a:r>
            <a:r>
              <a:rPr lang="en-US" dirty="0">
                <a:solidFill>
                  <a:schemeClr val="accent1"/>
                </a:solidFill>
              </a:rPr>
              <a:t> c on </a:t>
            </a:r>
            <a:r>
              <a:rPr lang="en-US" dirty="0" err="1">
                <a:solidFill>
                  <a:schemeClr val="accent1"/>
                </a:solidFill>
              </a:rPr>
              <a:t>f.dim_category</a:t>
            </a:r>
            <a:r>
              <a:rPr lang="en-US" dirty="0">
                <a:solidFill>
                  <a:schemeClr val="accent1"/>
                </a:solidFill>
              </a:rPr>
              <a:t>=c.var1</a:t>
            </a:r>
          </a:p>
          <a:p>
            <a:r>
              <a:rPr lang="en-US" dirty="0">
                <a:solidFill>
                  <a:schemeClr val="accent1"/>
                </a:solidFill>
              </a:rPr>
              <a:t>join </a:t>
            </a:r>
            <a:r>
              <a:rPr lang="en-US" b="1" dirty="0" err="1">
                <a:solidFill>
                  <a:schemeClr val="accent1"/>
                </a:solidFill>
              </a:rPr>
              <a:t>dim_launchDate</a:t>
            </a:r>
            <a:r>
              <a:rPr lang="en-US" dirty="0">
                <a:solidFill>
                  <a:schemeClr val="accent1"/>
                </a:solidFill>
              </a:rPr>
              <a:t> y on </a:t>
            </a:r>
            <a:r>
              <a:rPr lang="en-US" dirty="0" err="1" smtClean="0">
                <a:solidFill>
                  <a:schemeClr val="accent1"/>
                </a:solidFill>
              </a:rPr>
              <a:t>f.dim_launchdate</a:t>
            </a:r>
            <a:r>
              <a:rPr lang="en-US" dirty="0" smtClean="0">
                <a:solidFill>
                  <a:schemeClr val="accent1"/>
                </a:solidFill>
              </a:rPr>
              <a:t>=y.var1</a:t>
            </a:r>
          </a:p>
          <a:p>
            <a:r>
              <a:rPr lang="en-US" i="1" u="dottedHeavy" dirty="0">
                <a:solidFill>
                  <a:schemeClr val="tx2">
                    <a:lumMod val="50000"/>
                    <a:lumOff val="50000"/>
                  </a:schemeClr>
                </a:solidFill>
              </a:rPr>
              <a:t>Where </a:t>
            </a:r>
            <a:r>
              <a:rPr lang="en-US" i="1" u="dottedHeavy" dirty="0" err="1">
                <a:solidFill>
                  <a:schemeClr val="tx2">
                    <a:lumMod val="50000"/>
                    <a:lumOff val="50000"/>
                  </a:schemeClr>
                </a:solidFill>
              </a:rPr>
              <a:t>dim_state</a:t>
            </a:r>
            <a:r>
              <a:rPr lang="en-US" i="1" u="dottedHeavy" dirty="0">
                <a:solidFill>
                  <a:schemeClr val="tx2">
                    <a:lumMod val="50000"/>
                    <a:lumOff val="50000"/>
                  </a:schemeClr>
                </a:solidFill>
              </a:rPr>
              <a:t>=3</a:t>
            </a:r>
          </a:p>
          <a:p>
            <a:r>
              <a:rPr lang="en-US" dirty="0" smtClean="0">
                <a:solidFill>
                  <a:schemeClr val="accent1"/>
                </a:solidFill>
              </a:rPr>
              <a:t>group </a:t>
            </a:r>
            <a:r>
              <a:rPr lang="en-US" dirty="0">
                <a:solidFill>
                  <a:schemeClr val="accent1"/>
                </a:solidFill>
              </a:rPr>
              <a:t>by </a:t>
            </a:r>
            <a:r>
              <a:rPr lang="en-US" dirty="0" err="1">
                <a:solidFill>
                  <a:schemeClr val="accent1"/>
                </a:solidFill>
              </a:rPr>
              <a:t>y.launchmonth,c.maincategory</a:t>
            </a:r>
            <a:endParaRPr lang="en-US" dirty="0">
              <a:solidFill>
                <a:schemeClr val="accent1"/>
              </a:solidFill>
            </a:endParaRPr>
          </a:p>
          <a:p>
            <a:r>
              <a:rPr lang="en-US" dirty="0">
                <a:solidFill>
                  <a:schemeClr val="accent1"/>
                </a:solidFill>
              </a:rPr>
              <a:t>order by </a:t>
            </a:r>
            <a:r>
              <a:rPr lang="en-US" dirty="0" err="1">
                <a:solidFill>
                  <a:schemeClr val="accent1"/>
                </a:solidFill>
              </a:rPr>
              <a:t>c.maincategory,y.launchmonth</a:t>
            </a:r>
            <a:r>
              <a:rPr lang="en-US" dirty="0" smtClean="0">
                <a:solidFill>
                  <a:schemeClr val="accent1"/>
                </a:solidFill>
              </a:rPr>
              <a:t>;</a:t>
            </a:r>
            <a:r>
              <a:rPr lang="en-US" i="1" u="dottedHeavy" dirty="0" smtClean="0">
                <a:solidFill>
                  <a:schemeClr val="tx2">
                    <a:lumMod val="50000"/>
                    <a:lumOff val="50000"/>
                  </a:schemeClr>
                </a:solidFill>
              </a:rPr>
              <a:t> </a:t>
            </a:r>
            <a:endParaRPr lang="en-US" dirty="0" smtClean="0">
              <a:solidFill>
                <a:schemeClr val="accent1"/>
              </a:solidFill>
            </a:endParaRPr>
          </a:p>
          <a:p>
            <a:endParaRPr lang="en-US" dirty="0">
              <a:solidFill>
                <a:schemeClr val="accent1"/>
              </a:solidFill>
            </a:endParaRPr>
          </a:p>
          <a:p>
            <a:pPr algn="r"/>
            <a:endParaRPr lang="en-US" dirty="0" smtClean="0">
              <a:solidFill>
                <a:schemeClr val="accent5">
                  <a:lumMod val="75000"/>
                </a:schemeClr>
              </a:solidFill>
            </a:endParaRPr>
          </a:p>
          <a:p>
            <a:pPr algn="r"/>
            <a:r>
              <a:rPr lang="en-US" dirty="0" smtClean="0">
                <a:solidFill>
                  <a:schemeClr val="accent5">
                    <a:lumMod val="75000"/>
                  </a:schemeClr>
                </a:solidFill>
              </a:rPr>
              <a:t>Ratio = </a:t>
            </a:r>
            <a:r>
              <a:rPr lang="en-US" dirty="0" err="1" smtClean="0">
                <a:solidFill>
                  <a:schemeClr val="accent5">
                    <a:lumMod val="75000"/>
                  </a:schemeClr>
                </a:solidFill>
              </a:rPr>
              <a:t>successful_projects</a:t>
            </a:r>
            <a:r>
              <a:rPr lang="en-US" dirty="0" smtClean="0">
                <a:solidFill>
                  <a:schemeClr val="accent5">
                    <a:lumMod val="75000"/>
                  </a:schemeClr>
                </a:solidFill>
              </a:rPr>
              <a:t>/</a:t>
            </a:r>
            <a:r>
              <a:rPr lang="en-US" dirty="0" err="1" smtClean="0">
                <a:solidFill>
                  <a:schemeClr val="accent5">
                    <a:lumMod val="75000"/>
                  </a:schemeClr>
                </a:solidFill>
              </a:rPr>
              <a:t>all_projects</a:t>
            </a:r>
            <a:endParaRPr lang="en-US" dirty="0">
              <a:solidFill>
                <a:schemeClr val="accent5">
                  <a:lumMod val="75000"/>
                </a:schemeClr>
              </a:solidFill>
            </a:endParaRPr>
          </a:p>
        </p:txBody>
      </p:sp>
      <p:cxnSp>
        <p:nvCxnSpPr>
          <p:cNvPr id="7" name="Straight Connector 6"/>
          <p:cNvCxnSpPr/>
          <p:nvPr/>
        </p:nvCxnSpPr>
        <p:spPr>
          <a:xfrm>
            <a:off x="914400" y="4800600"/>
            <a:ext cx="5867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2816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391766"/>
            <a:ext cx="5425910" cy="1140051"/>
          </a:xfrm>
          <a:prstGeom prst="rect">
            <a:avLst/>
          </a:prstGeom>
        </p:spPr>
      </p:pic>
      <p:pic>
        <p:nvPicPr>
          <p:cNvPr id="6" name="Picture 5"/>
          <p:cNvPicPr>
            <a:picLocks noChangeAspect="1"/>
          </p:cNvPicPr>
          <p:nvPr/>
        </p:nvPicPr>
        <p:blipFill>
          <a:blip r:embed="rId3"/>
          <a:stretch>
            <a:fillRect/>
          </a:stretch>
        </p:blipFill>
        <p:spPr>
          <a:xfrm>
            <a:off x="7239000" y="1531817"/>
            <a:ext cx="4610100" cy="4171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914400" y="2133600"/>
            <a:ext cx="6096000" cy="3416320"/>
          </a:xfrm>
          <a:prstGeom prst="rect">
            <a:avLst/>
          </a:prstGeom>
        </p:spPr>
        <p:txBody>
          <a:bodyPr>
            <a:spAutoFit/>
          </a:bodyPr>
          <a:lstStyle/>
          <a:p>
            <a:r>
              <a:rPr lang="en-US" dirty="0">
                <a:solidFill>
                  <a:schemeClr val="accent1"/>
                </a:solidFill>
              </a:rPr>
              <a:t>select count(</a:t>
            </a:r>
            <a:r>
              <a:rPr lang="en-US" dirty="0" err="1">
                <a:solidFill>
                  <a:schemeClr val="accent1"/>
                </a:solidFill>
              </a:rPr>
              <a:t>c.maincategory</a:t>
            </a:r>
            <a:r>
              <a:rPr lang="en-US" dirty="0">
                <a:solidFill>
                  <a:schemeClr val="accent1"/>
                </a:solidFill>
              </a:rPr>
              <a:t>),</a:t>
            </a:r>
            <a:r>
              <a:rPr lang="en-US" dirty="0" err="1">
                <a:solidFill>
                  <a:schemeClr val="accent1"/>
                </a:solidFill>
              </a:rPr>
              <a:t>f.launchweekday,c.maincategory</a:t>
            </a:r>
            <a:r>
              <a:rPr lang="en-US" dirty="0">
                <a:solidFill>
                  <a:schemeClr val="accent1"/>
                </a:solidFill>
              </a:rPr>
              <a:t> from </a:t>
            </a:r>
            <a:r>
              <a:rPr lang="en-US" b="1" dirty="0" err="1">
                <a:solidFill>
                  <a:schemeClr val="accent1"/>
                </a:solidFill>
              </a:rPr>
              <a:t>facttable</a:t>
            </a:r>
            <a:r>
              <a:rPr lang="en-US" dirty="0">
                <a:solidFill>
                  <a:schemeClr val="accent1"/>
                </a:solidFill>
              </a:rPr>
              <a:t> f</a:t>
            </a:r>
          </a:p>
          <a:p>
            <a:r>
              <a:rPr lang="en-US" dirty="0">
                <a:solidFill>
                  <a:schemeClr val="accent1"/>
                </a:solidFill>
              </a:rPr>
              <a:t>join </a:t>
            </a:r>
            <a:r>
              <a:rPr lang="en-US" b="1" dirty="0" err="1">
                <a:solidFill>
                  <a:schemeClr val="accent1"/>
                </a:solidFill>
              </a:rPr>
              <a:t>dim_category</a:t>
            </a:r>
            <a:r>
              <a:rPr lang="en-US" dirty="0">
                <a:solidFill>
                  <a:schemeClr val="accent1"/>
                </a:solidFill>
              </a:rPr>
              <a:t> c on </a:t>
            </a:r>
            <a:r>
              <a:rPr lang="en-US" dirty="0" err="1">
                <a:solidFill>
                  <a:schemeClr val="accent1"/>
                </a:solidFill>
              </a:rPr>
              <a:t>f.dim_category</a:t>
            </a:r>
            <a:r>
              <a:rPr lang="en-US" dirty="0">
                <a:solidFill>
                  <a:schemeClr val="accent1"/>
                </a:solidFill>
              </a:rPr>
              <a:t>=c.var1</a:t>
            </a:r>
          </a:p>
          <a:p>
            <a:r>
              <a:rPr lang="en-US" dirty="0">
                <a:solidFill>
                  <a:schemeClr val="accent1"/>
                </a:solidFill>
              </a:rPr>
              <a:t>join </a:t>
            </a:r>
            <a:r>
              <a:rPr lang="en-US" b="1" dirty="0" err="1">
                <a:solidFill>
                  <a:schemeClr val="accent1"/>
                </a:solidFill>
              </a:rPr>
              <a:t>dim_launchDate</a:t>
            </a:r>
            <a:r>
              <a:rPr lang="en-US" dirty="0">
                <a:solidFill>
                  <a:schemeClr val="accent1"/>
                </a:solidFill>
              </a:rPr>
              <a:t> y on </a:t>
            </a:r>
            <a:r>
              <a:rPr lang="en-US" dirty="0" err="1" smtClean="0">
                <a:solidFill>
                  <a:schemeClr val="accent1"/>
                </a:solidFill>
              </a:rPr>
              <a:t>f.dim_launchdate</a:t>
            </a:r>
            <a:r>
              <a:rPr lang="en-US" dirty="0" smtClean="0">
                <a:solidFill>
                  <a:schemeClr val="accent1"/>
                </a:solidFill>
              </a:rPr>
              <a:t>=y.var1</a:t>
            </a:r>
          </a:p>
          <a:p>
            <a:r>
              <a:rPr lang="en-US" i="1" u="dottedHeavy" dirty="0">
                <a:solidFill>
                  <a:schemeClr val="tx2">
                    <a:lumMod val="50000"/>
                    <a:lumOff val="50000"/>
                  </a:schemeClr>
                </a:solidFill>
              </a:rPr>
              <a:t>Where </a:t>
            </a:r>
            <a:r>
              <a:rPr lang="en-US" i="1" u="dottedHeavy" dirty="0" err="1">
                <a:solidFill>
                  <a:schemeClr val="tx2">
                    <a:lumMod val="50000"/>
                    <a:lumOff val="50000"/>
                  </a:schemeClr>
                </a:solidFill>
              </a:rPr>
              <a:t>dim_state</a:t>
            </a:r>
            <a:r>
              <a:rPr lang="en-US" i="1" u="dottedHeavy" dirty="0">
                <a:solidFill>
                  <a:schemeClr val="tx2">
                    <a:lumMod val="50000"/>
                    <a:lumOff val="50000"/>
                  </a:schemeClr>
                </a:solidFill>
              </a:rPr>
              <a:t>=3</a:t>
            </a:r>
          </a:p>
          <a:p>
            <a:r>
              <a:rPr lang="en-US" dirty="0" smtClean="0">
                <a:solidFill>
                  <a:schemeClr val="accent1"/>
                </a:solidFill>
              </a:rPr>
              <a:t>group </a:t>
            </a:r>
            <a:r>
              <a:rPr lang="en-US" dirty="0">
                <a:solidFill>
                  <a:schemeClr val="accent1"/>
                </a:solidFill>
              </a:rPr>
              <a:t>by </a:t>
            </a:r>
            <a:r>
              <a:rPr lang="en-US" dirty="0" err="1">
                <a:solidFill>
                  <a:schemeClr val="accent1"/>
                </a:solidFill>
              </a:rPr>
              <a:t>f.launchweekday,c.maincategory</a:t>
            </a:r>
            <a:endParaRPr lang="en-US" dirty="0">
              <a:solidFill>
                <a:schemeClr val="accent1"/>
              </a:solidFill>
            </a:endParaRPr>
          </a:p>
          <a:p>
            <a:r>
              <a:rPr lang="en-US" dirty="0">
                <a:solidFill>
                  <a:schemeClr val="accent1"/>
                </a:solidFill>
              </a:rPr>
              <a:t>order by </a:t>
            </a:r>
            <a:r>
              <a:rPr lang="en-US" dirty="0" err="1">
                <a:solidFill>
                  <a:schemeClr val="accent1"/>
                </a:solidFill>
              </a:rPr>
              <a:t>c.maincategory,f.launchweekday</a:t>
            </a:r>
            <a:r>
              <a:rPr lang="en-US" dirty="0">
                <a:solidFill>
                  <a:schemeClr val="accent1"/>
                </a:solidFill>
              </a:rPr>
              <a:t>;</a:t>
            </a:r>
          </a:p>
          <a:p>
            <a:pPr algn="r"/>
            <a:endParaRPr lang="en-US" dirty="0" smtClean="0">
              <a:solidFill>
                <a:schemeClr val="accent5">
                  <a:lumMod val="75000"/>
                </a:schemeClr>
              </a:solidFill>
            </a:endParaRPr>
          </a:p>
          <a:p>
            <a:pPr algn="r"/>
            <a:endParaRPr lang="en-US" dirty="0" smtClean="0">
              <a:solidFill>
                <a:schemeClr val="accent5">
                  <a:lumMod val="75000"/>
                </a:schemeClr>
              </a:solidFill>
            </a:endParaRPr>
          </a:p>
          <a:p>
            <a:pPr algn="r"/>
            <a:r>
              <a:rPr lang="en-US" dirty="0" smtClean="0">
                <a:solidFill>
                  <a:schemeClr val="accent5">
                    <a:lumMod val="75000"/>
                  </a:schemeClr>
                </a:solidFill>
              </a:rPr>
              <a:t>Ratio = </a:t>
            </a:r>
            <a:r>
              <a:rPr lang="en-US" dirty="0" err="1" smtClean="0">
                <a:solidFill>
                  <a:schemeClr val="accent5">
                    <a:lumMod val="75000"/>
                  </a:schemeClr>
                </a:solidFill>
              </a:rPr>
              <a:t>successful_projects</a:t>
            </a:r>
            <a:r>
              <a:rPr lang="en-US" dirty="0" smtClean="0">
                <a:solidFill>
                  <a:schemeClr val="accent5">
                    <a:lumMod val="75000"/>
                  </a:schemeClr>
                </a:solidFill>
              </a:rPr>
              <a:t>/</a:t>
            </a:r>
            <a:r>
              <a:rPr lang="en-US" dirty="0" err="1" smtClean="0">
                <a:solidFill>
                  <a:schemeClr val="accent5">
                    <a:lumMod val="75000"/>
                  </a:schemeClr>
                </a:solidFill>
              </a:rPr>
              <a:t>all_projects</a:t>
            </a:r>
            <a:endParaRPr lang="en-US" dirty="0">
              <a:solidFill>
                <a:schemeClr val="accent5">
                  <a:lumMod val="75000"/>
                </a:schemeClr>
              </a:solidFill>
            </a:endParaRPr>
          </a:p>
        </p:txBody>
      </p:sp>
      <p:cxnSp>
        <p:nvCxnSpPr>
          <p:cNvPr id="10" name="Straight Connector 9"/>
          <p:cNvCxnSpPr/>
          <p:nvPr/>
        </p:nvCxnSpPr>
        <p:spPr>
          <a:xfrm>
            <a:off x="914400" y="4800600"/>
            <a:ext cx="5867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9367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391766"/>
            <a:ext cx="5425910" cy="1140051"/>
          </a:xfrm>
          <a:prstGeom prst="rect">
            <a:avLst/>
          </a:prstGeom>
        </p:spPr>
      </p:pic>
      <p:sp>
        <p:nvSpPr>
          <p:cNvPr id="8" name="Rectangle 7"/>
          <p:cNvSpPr/>
          <p:nvPr/>
        </p:nvSpPr>
        <p:spPr>
          <a:xfrm>
            <a:off x="914400" y="2133600"/>
            <a:ext cx="6477000" cy="3139321"/>
          </a:xfrm>
          <a:prstGeom prst="rect">
            <a:avLst/>
          </a:prstGeom>
        </p:spPr>
        <p:txBody>
          <a:bodyPr wrap="square">
            <a:spAutoFit/>
          </a:bodyPr>
          <a:lstStyle/>
          <a:p>
            <a:r>
              <a:rPr lang="en-US" dirty="0">
                <a:solidFill>
                  <a:schemeClr val="accent1"/>
                </a:solidFill>
              </a:rPr>
              <a:t>select count(</a:t>
            </a:r>
            <a:r>
              <a:rPr lang="en-US" dirty="0" err="1">
                <a:solidFill>
                  <a:schemeClr val="accent1"/>
                </a:solidFill>
              </a:rPr>
              <a:t>c.maincategory</a:t>
            </a:r>
            <a:r>
              <a:rPr lang="en-US" dirty="0">
                <a:solidFill>
                  <a:schemeClr val="accent1"/>
                </a:solidFill>
              </a:rPr>
              <a:t>),</a:t>
            </a:r>
            <a:r>
              <a:rPr lang="en-US" dirty="0" err="1">
                <a:solidFill>
                  <a:schemeClr val="accent1"/>
                </a:solidFill>
              </a:rPr>
              <a:t>f.launchday,c.maincategory</a:t>
            </a:r>
            <a:r>
              <a:rPr lang="en-US" dirty="0">
                <a:solidFill>
                  <a:schemeClr val="accent1"/>
                </a:solidFill>
              </a:rPr>
              <a:t> from </a:t>
            </a:r>
            <a:r>
              <a:rPr lang="en-US" b="1" dirty="0" err="1">
                <a:solidFill>
                  <a:schemeClr val="accent1"/>
                </a:solidFill>
              </a:rPr>
              <a:t>facttable</a:t>
            </a:r>
            <a:r>
              <a:rPr lang="en-US" dirty="0">
                <a:solidFill>
                  <a:schemeClr val="accent1"/>
                </a:solidFill>
              </a:rPr>
              <a:t> f</a:t>
            </a:r>
          </a:p>
          <a:p>
            <a:r>
              <a:rPr lang="en-US" dirty="0">
                <a:solidFill>
                  <a:schemeClr val="accent1"/>
                </a:solidFill>
              </a:rPr>
              <a:t>join </a:t>
            </a:r>
            <a:r>
              <a:rPr lang="en-US" b="1" dirty="0" err="1">
                <a:solidFill>
                  <a:schemeClr val="accent1"/>
                </a:solidFill>
              </a:rPr>
              <a:t>dim_category</a:t>
            </a:r>
            <a:r>
              <a:rPr lang="en-US" dirty="0">
                <a:solidFill>
                  <a:schemeClr val="accent1"/>
                </a:solidFill>
              </a:rPr>
              <a:t> c on </a:t>
            </a:r>
            <a:r>
              <a:rPr lang="en-US" dirty="0" err="1">
                <a:solidFill>
                  <a:schemeClr val="accent1"/>
                </a:solidFill>
              </a:rPr>
              <a:t>f.dim_category</a:t>
            </a:r>
            <a:r>
              <a:rPr lang="en-US" dirty="0">
                <a:solidFill>
                  <a:schemeClr val="accent1"/>
                </a:solidFill>
              </a:rPr>
              <a:t>=c.var1</a:t>
            </a:r>
          </a:p>
          <a:p>
            <a:r>
              <a:rPr lang="en-US" dirty="0">
                <a:solidFill>
                  <a:schemeClr val="accent1"/>
                </a:solidFill>
              </a:rPr>
              <a:t>join </a:t>
            </a:r>
            <a:r>
              <a:rPr lang="en-US" b="1" dirty="0" err="1">
                <a:solidFill>
                  <a:schemeClr val="accent1"/>
                </a:solidFill>
              </a:rPr>
              <a:t>dim_launchDate</a:t>
            </a:r>
            <a:r>
              <a:rPr lang="en-US" dirty="0">
                <a:solidFill>
                  <a:schemeClr val="accent1"/>
                </a:solidFill>
              </a:rPr>
              <a:t> y on </a:t>
            </a:r>
            <a:r>
              <a:rPr lang="en-US" dirty="0" err="1">
                <a:solidFill>
                  <a:schemeClr val="accent1"/>
                </a:solidFill>
              </a:rPr>
              <a:t>f.dim_launchdate</a:t>
            </a:r>
            <a:r>
              <a:rPr lang="en-US" dirty="0">
                <a:solidFill>
                  <a:schemeClr val="accent1"/>
                </a:solidFill>
              </a:rPr>
              <a:t>=y.var1</a:t>
            </a:r>
          </a:p>
          <a:p>
            <a:r>
              <a:rPr lang="en-US" i="1" u="dottedHeavy" dirty="0">
                <a:solidFill>
                  <a:schemeClr val="tx2">
                    <a:lumMod val="50000"/>
                    <a:lumOff val="50000"/>
                  </a:schemeClr>
                </a:solidFill>
              </a:rPr>
              <a:t>Where </a:t>
            </a:r>
            <a:r>
              <a:rPr lang="en-US" i="1" u="dottedHeavy" dirty="0" err="1">
                <a:solidFill>
                  <a:schemeClr val="tx2">
                    <a:lumMod val="50000"/>
                    <a:lumOff val="50000"/>
                  </a:schemeClr>
                </a:solidFill>
              </a:rPr>
              <a:t>dim_state</a:t>
            </a:r>
            <a:r>
              <a:rPr lang="en-US" i="1" u="dottedHeavy" dirty="0">
                <a:solidFill>
                  <a:schemeClr val="tx2">
                    <a:lumMod val="50000"/>
                    <a:lumOff val="50000"/>
                  </a:schemeClr>
                </a:solidFill>
              </a:rPr>
              <a:t>=3</a:t>
            </a:r>
          </a:p>
          <a:p>
            <a:r>
              <a:rPr lang="en-US" dirty="0" smtClean="0">
                <a:solidFill>
                  <a:schemeClr val="accent1"/>
                </a:solidFill>
              </a:rPr>
              <a:t>group </a:t>
            </a:r>
            <a:r>
              <a:rPr lang="en-US" dirty="0">
                <a:solidFill>
                  <a:schemeClr val="accent1"/>
                </a:solidFill>
              </a:rPr>
              <a:t>by </a:t>
            </a:r>
            <a:r>
              <a:rPr lang="en-US" dirty="0" err="1">
                <a:solidFill>
                  <a:schemeClr val="accent1"/>
                </a:solidFill>
              </a:rPr>
              <a:t>f.launchday,c.maincategory</a:t>
            </a:r>
            <a:endParaRPr lang="en-US" dirty="0">
              <a:solidFill>
                <a:schemeClr val="accent1"/>
              </a:solidFill>
            </a:endParaRPr>
          </a:p>
          <a:p>
            <a:r>
              <a:rPr lang="en-US" dirty="0">
                <a:solidFill>
                  <a:schemeClr val="accent1"/>
                </a:solidFill>
              </a:rPr>
              <a:t>order by </a:t>
            </a:r>
            <a:r>
              <a:rPr lang="en-US" dirty="0" err="1" smtClean="0">
                <a:solidFill>
                  <a:schemeClr val="accent1"/>
                </a:solidFill>
              </a:rPr>
              <a:t>c.maincategory,f.launchday</a:t>
            </a:r>
            <a:r>
              <a:rPr lang="en-US" dirty="0" smtClean="0">
                <a:solidFill>
                  <a:schemeClr val="accent1"/>
                </a:solidFill>
              </a:rPr>
              <a:t>;</a:t>
            </a:r>
            <a:endParaRPr lang="en-US" dirty="0">
              <a:solidFill>
                <a:schemeClr val="accent1"/>
              </a:solidFill>
            </a:endParaRPr>
          </a:p>
          <a:p>
            <a:pPr algn="r"/>
            <a:endParaRPr lang="en-US" dirty="0" smtClean="0">
              <a:solidFill>
                <a:schemeClr val="accent5">
                  <a:lumMod val="75000"/>
                </a:schemeClr>
              </a:solidFill>
            </a:endParaRPr>
          </a:p>
          <a:p>
            <a:pPr algn="r"/>
            <a:endParaRPr lang="en-US" dirty="0" smtClean="0">
              <a:solidFill>
                <a:schemeClr val="accent5">
                  <a:lumMod val="75000"/>
                </a:schemeClr>
              </a:solidFill>
            </a:endParaRPr>
          </a:p>
          <a:p>
            <a:pPr algn="r"/>
            <a:r>
              <a:rPr lang="en-US" dirty="0" smtClean="0">
                <a:solidFill>
                  <a:schemeClr val="accent5">
                    <a:lumMod val="75000"/>
                  </a:schemeClr>
                </a:solidFill>
              </a:rPr>
              <a:t>Ratio = </a:t>
            </a:r>
            <a:r>
              <a:rPr lang="en-US" dirty="0" err="1" smtClean="0">
                <a:solidFill>
                  <a:schemeClr val="accent5">
                    <a:lumMod val="75000"/>
                  </a:schemeClr>
                </a:solidFill>
              </a:rPr>
              <a:t>successful_projects</a:t>
            </a:r>
            <a:r>
              <a:rPr lang="en-US" dirty="0" smtClean="0">
                <a:solidFill>
                  <a:schemeClr val="accent5">
                    <a:lumMod val="75000"/>
                  </a:schemeClr>
                </a:solidFill>
              </a:rPr>
              <a:t>/</a:t>
            </a:r>
            <a:r>
              <a:rPr lang="en-US" dirty="0" err="1" smtClean="0">
                <a:solidFill>
                  <a:schemeClr val="accent5">
                    <a:lumMod val="75000"/>
                  </a:schemeClr>
                </a:solidFill>
              </a:rPr>
              <a:t>all_projects</a:t>
            </a:r>
            <a:endParaRPr lang="en-US" dirty="0">
              <a:solidFill>
                <a:schemeClr val="accent5">
                  <a:lumMod val="75000"/>
                </a:schemeClr>
              </a:solidFill>
            </a:endParaRPr>
          </a:p>
        </p:txBody>
      </p:sp>
      <p:cxnSp>
        <p:nvCxnSpPr>
          <p:cNvPr id="10" name="Straight Connector 9"/>
          <p:cNvCxnSpPr/>
          <p:nvPr/>
        </p:nvCxnSpPr>
        <p:spPr>
          <a:xfrm>
            <a:off x="914400" y="4800600"/>
            <a:ext cx="6324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stretch>
            <a:fillRect/>
          </a:stretch>
        </p:blipFill>
        <p:spPr>
          <a:xfrm>
            <a:off x="8305800" y="616814"/>
            <a:ext cx="2914650" cy="58982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758005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xmlns="" id="{D8851A46-C6AE-4E73-8B8D-CDC0CD9F32CF}"/>
              </a:ext>
            </a:extLst>
          </p:cNvPr>
          <p:cNvSpPr>
            <a:spLocks noGrp="1"/>
          </p:cNvSpPr>
          <p:nvPr>
            <p:ph type="body" sz="quarter" idx="11"/>
          </p:nvPr>
        </p:nvSpPr>
        <p:spPr/>
        <p:txBody>
          <a:bodyPr/>
          <a:lstStyle/>
          <a:p>
            <a:r>
              <a:rPr lang="en-US" dirty="0" smtClean="0"/>
              <a:t>Analysis</a:t>
            </a:r>
            <a:endParaRPr lang="en-US" dirty="0"/>
          </a:p>
        </p:txBody>
      </p:sp>
      <p:pic>
        <p:nvPicPr>
          <p:cNvPr id="4" name="Picture 2" descr="Image result for analysis"/>
          <p:cNvPicPr>
            <a:picLocks noGrp="1" noChangeAspect="1" noChangeArrowheads="1"/>
          </p:cNvPicPr>
          <p:nvPr>
            <p:ph type="pic" sz="quarter" idx="10"/>
          </p:nvPr>
        </p:nvPicPr>
        <p:blipFill>
          <a:blip r:embed="rId2" cstate="print">
            <a:extLst>
              <a:ext uri="{28A0092B-C50C-407E-A947-70E740481C1C}">
                <a14:useLocalDpi xmlns:a14="http://schemas.microsoft.com/office/drawing/2010/main" val="0"/>
              </a:ext>
            </a:extLst>
          </a:blip>
          <a:srcRect t="1214" b="1214"/>
          <a:stretch>
            <a:fillRect/>
          </a:stretch>
        </p:blipFill>
        <p:spPr bwMode="auto">
          <a:xfrm>
            <a:off x="5791200" y="762000"/>
            <a:ext cx="5791200" cy="527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9892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8" y="5079165"/>
            <a:ext cx="5792452" cy="1277067"/>
          </a:xfrm>
        </p:spPr>
        <p:txBody>
          <a:bodyPr/>
          <a:lstStyle/>
          <a:p>
            <a:r>
              <a:rPr lang="en-US" dirty="0" smtClean="0"/>
              <a:t>In almost all categories,</a:t>
            </a:r>
          </a:p>
          <a:p>
            <a:r>
              <a:rPr lang="en-US" sz="2000" b="1" dirty="0" smtClean="0">
                <a:solidFill>
                  <a:schemeClr val="accent4"/>
                </a:solidFill>
              </a:rPr>
              <a:t>July</a:t>
            </a:r>
            <a:r>
              <a:rPr lang="en-US" dirty="0" smtClean="0"/>
              <a:t> turns out to be most productive (most  launches).</a:t>
            </a:r>
          </a:p>
          <a:p>
            <a:r>
              <a:rPr lang="en-US" sz="2000" b="1" dirty="0" smtClean="0">
                <a:solidFill>
                  <a:schemeClr val="accent4"/>
                </a:solidFill>
              </a:rPr>
              <a:t>December</a:t>
            </a:r>
            <a:r>
              <a:rPr lang="en-US" dirty="0" smtClean="0"/>
              <a:t> </a:t>
            </a:r>
            <a:r>
              <a:rPr lang="en-US" dirty="0"/>
              <a:t>turns out to be </a:t>
            </a:r>
            <a:r>
              <a:rPr lang="en-US" dirty="0" smtClean="0"/>
              <a:t>least </a:t>
            </a:r>
            <a:r>
              <a:rPr lang="en-US" dirty="0"/>
              <a:t>productive.</a:t>
            </a:r>
            <a:endParaRPr lang="en-GB" b="1" dirty="0"/>
          </a:p>
          <a:p>
            <a:endParaRPr lang="en-GB" b="1" dirty="0"/>
          </a:p>
        </p:txBody>
      </p:sp>
      <p:sp>
        <p:nvSpPr>
          <p:cNvPr id="15" name="Title 14"/>
          <p:cNvSpPr>
            <a:spLocks noGrp="1"/>
          </p:cNvSpPr>
          <p:nvPr>
            <p:ph type="title"/>
          </p:nvPr>
        </p:nvSpPr>
        <p:spPr>
          <a:xfrm>
            <a:off x="227348" y="411899"/>
            <a:ext cx="11125236" cy="1104900"/>
          </a:xfrm>
        </p:spPr>
        <p:txBody>
          <a:bodyPr/>
          <a:lstStyle/>
          <a:p>
            <a:r>
              <a:rPr lang="en-US" dirty="0" smtClean="0"/>
              <a:t>Number of Projects</a:t>
            </a:r>
            <a:r>
              <a:rPr lang="en-US" dirty="0"/>
              <a:t/>
            </a:r>
            <a:br>
              <a:rPr lang="en-US" dirty="0"/>
            </a:br>
            <a:r>
              <a:rPr lang="en-US" dirty="0" smtClean="0"/>
              <a:t>	</a:t>
            </a:r>
            <a:r>
              <a:rPr lang="en-US" sz="2800" dirty="0" smtClean="0"/>
              <a:t>Influence of launch </a:t>
            </a:r>
            <a:r>
              <a:rPr lang="en-US" sz="2800" dirty="0" smtClean="0">
                <a:solidFill>
                  <a:schemeClr val="accent3"/>
                </a:solidFill>
              </a:rPr>
              <a:t>month</a:t>
            </a:r>
            <a:endParaRPr lang="en-GB" dirty="0">
              <a:solidFill>
                <a:schemeClr val="accent3"/>
              </a:solidFill>
            </a:endParaRPr>
          </a:p>
        </p:txBody>
      </p:sp>
      <p:sp>
        <p:nvSpPr>
          <p:cNvPr id="19" name="Text Placeholder 18"/>
          <p:cNvSpPr>
            <a:spLocks noGrp="1"/>
          </p:cNvSpPr>
          <p:nvPr>
            <p:ph type="body" sz="quarter" idx="14"/>
          </p:nvPr>
        </p:nvSpPr>
        <p:spPr>
          <a:xfrm>
            <a:off x="6474016" y="5079165"/>
            <a:ext cx="5341256" cy="1277067"/>
          </a:xfrm>
        </p:spPr>
        <p:txBody>
          <a:bodyPr/>
          <a:lstStyle/>
          <a:p>
            <a:r>
              <a:rPr lang="en-GB" dirty="0" smtClean="0"/>
              <a:t>However, </a:t>
            </a:r>
            <a:r>
              <a:rPr lang="en-GB" sz="2000" b="1" dirty="0" smtClean="0">
                <a:solidFill>
                  <a:schemeClr val="accent4"/>
                </a:solidFill>
              </a:rPr>
              <a:t>Feb, Mar, Apr</a:t>
            </a:r>
            <a:r>
              <a:rPr lang="en-GB" dirty="0" smtClean="0"/>
              <a:t> are the most successful.</a:t>
            </a:r>
          </a:p>
          <a:p>
            <a:r>
              <a:rPr lang="en-GB" sz="2000" b="1" dirty="0" smtClean="0">
                <a:solidFill>
                  <a:schemeClr val="accent4"/>
                </a:solidFill>
              </a:rPr>
              <a:t>July</a:t>
            </a:r>
            <a:r>
              <a:rPr lang="en-GB" dirty="0" smtClean="0"/>
              <a:t> and </a:t>
            </a:r>
            <a:r>
              <a:rPr lang="en-GB" sz="2000" b="1" dirty="0" smtClean="0">
                <a:solidFill>
                  <a:schemeClr val="accent4"/>
                </a:solidFill>
              </a:rPr>
              <a:t>Dec</a:t>
            </a:r>
            <a:r>
              <a:rPr lang="en-GB" dirty="0" smtClean="0"/>
              <a:t> are poor performers.</a:t>
            </a:r>
            <a:endParaRPr lang="en-GB" dirty="0"/>
          </a:p>
        </p:txBody>
      </p:sp>
      <p:graphicFrame>
        <p:nvGraphicFramePr>
          <p:cNvPr id="12" name="Chart 11"/>
          <p:cNvGraphicFramePr>
            <a:graphicFrameLocks/>
          </p:cNvGraphicFramePr>
          <p:nvPr>
            <p:extLst>
              <p:ext uri="{D42A27DB-BD31-4B8C-83A1-F6EECF244321}">
                <p14:modId xmlns:p14="http://schemas.microsoft.com/office/powerpoint/2010/main" val="3711740482"/>
              </p:ext>
            </p:extLst>
          </p:nvPr>
        </p:nvGraphicFramePr>
        <p:xfrm>
          <a:off x="5823237" y="190809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a:graphicFrameLocks/>
          </p:cNvGraphicFramePr>
          <p:nvPr>
            <p:extLst>
              <p:ext uri="{D42A27DB-BD31-4B8C-83A1-F6EECF244321}">
                <p14:modId xmlns:p14="http://schemas.microsoft.com/office/powerpoint/2010/main" val="70372982"/>
              </p:ext>
            </p:extLst>
          </p:nvPr>
        </p:nvGraphicFramePr>
        <p:xfrm>
          <a:off x="611977" y="190809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8" y="5079165"/>
            <a:ext cx="5868652" cy="1277067"/>
          </a:xfrm>
        </p:spPr>
        <p:txBody>
          <a:bodyPr/>
          <a:lstStyle/>
          <a:p>
            <a:r>
              <a:rPr lang="en-US" dirty="0"/>
              <a:t>In almost all categories,</a:t>
            </a:r>
          </a:p>
          <a:p>
            <a:r>
              <a:rPr lang="en-US" sz="2000" b="1" dirty="0" smtClean="0">
                <a:solidFill>
                  <a:schemeClr val="accent4"/>
                </a:solidFill>
              </a:rPr>
              <a:t>Tuesday</a:t>
            </a:r>
            <a:r>
              <a:rPr lang="en-US" dirty="0" smtClean="0"/>
              <a:t> </a:t>
            </a:r>
            <a:r>
              <a:rPr lang="en-US" dirty="0"/>
              <a:t>turns out to be most </a:t>
            </a:r>
            <a:r>
              <a:rPr lang="en-US" dirty="0" smtClean="0"/>
              <a:t>productive.</a:t>
            </a:r>
            <a:endParaRPr lang="en-US" dirty="0"/>
          </a:p>
          <a:p>
            <a:r>
              <a:rPr lang="en-US" sz="2000" b="1" dirty="0" smtClean="0">
                <a:solidFill>
                  <a:schemeClr val="accent4"/>
                </a:solidFill>
              </a:rPr>
              <a:t>Monday, Saturday</a:t>
            </a:r>
            <a:r>
              <a:rPr lang="en-US" dirty="0" smtClean="0"/>
              <a:t> </a:t>
            </a:r>
            <a:r>
              <a:rPr lang="en-US" dirty="0"/>
              <a:t>turns out to be least productive.</a:t>
            </a:r>
            <a:endParaRPr lang="en-GB" b="1" dirty="0"/>
          </a:p>
          <a:p>
            <a:endParaRPr lang="en-GB" b="1" dirty="0"/>
          </a:p>
          <a:p>
            <a:endParaRPr lang="en-GB" dirty="0"/>
          </a:p>
        </p:txBody>
      </p:sp>
      <p:sp>
        <p:nvSpPr>
          <p:cNvPr id="19" name="Text Placeholder 18"/>
          <p:cNvSpPr>
            <a:spLocks noGrp="1"/>
          </p:cNvSpPr>
          <p:nvPr>
            <p:ph type="body" sz="quarter" idx="14"/>
          </p:nvPr>
        </p:nvSpPr>
        <p:spPr>
          <a:xfrm>
            <a:off x="6474016" y="5079165"/>
            <a:ext cx="5341256" cy="1277067"/>
          </a:xfrm>
        </p:spPr>
        <p:txBody>
          <a:bodyPr/>
          <a:lstStyle/>
          <a:p>
            <a:r>
              <a:rPr lang="en-GB" dirty="0" smtClean="0"/>
              <a:t>Also, </a:t>
            </a:r>
            <a:r>
              <a:rPr lang="en-GB" sz="2000" b="1" dirty="0" smtClean="0">
                <a:solidFill>
                  <a:schemeClr val="accent4"/>
                </a:solidFill>
              </a:rPr>
              <a:t>Tuesday </a:t>
            </a:r>
            <a:r>
              <a:rPr lang="en-GB" dirty="0" smtClean="0"/>
              <a:t>is </a:t>
            </a:r>
            <a:r>
              <a:rPr lang="en-GB" dirty="0"/>
              <a:t>the most successful.</a:t>
            </a:r>
          </a:p>
          <a:p>
            <a:r>
              <a:rPr lang="en-GB" sz="2000" b="1" dirty="0" smtClean="0">
                <a:solidFill>
                  <a:schemeClr val="accent4"/>
                </a:solidFill>
              </a:rPr>
              <a:t>Saturday</a:t>
            </a:r>
            <a:r>
              <a:rPr lang="en-GB" dirty="0"/>
              <a:t> </a:t>
            </a:r>
            <a:r>
              <a:rPr lang="en-GB" dirty="0" smtClean="0"/>
              <a:t>is poorest in getting success.</a:t>
            </a:r>
            <a:endParaRPr lang="en-GB" dirty="0"/>
          </a:p>
        </p:txBody>
      </p:sp>
      <p:graphicFrame>
        <p:nvGraphicFramePr>
          <p:cNvPr id="8" name="Chart 7"/>
          <p:cNvGraphicFramePr>
            <a:graphicFrameLocks/>
          </p:cNvGraphicFramePr>
          <p:nvPr>
            <p:extLst>
              <p:ext uri="{D42A27DB-BD31-4B8C-83A1-F6EECF244321}">
                <p14:modId xmlns:p14="http://schemas.microsoft.com/office/powerpoint/2010/main" val="2842089027"/>
              </p:ext>
            </p:extLst>
          </p:nvPr>
        </p:nvGraphicFramePr>
        <p:xfrm>
          <a:off x="381000" y="1723049"/>
          <a:ext cx="5187606" cy="292515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972022610"/>
              </p:ext>
            </p:extLst>
          </p:nvPr>
        </p:nvGraphicFramePr>
        <p:xfrm>
          <a:off x="5486400" y="1713524"/>
          <a:ext cx="5133976" cy="2934676"/>
        </p:xfrm>
        <a:graphic>
          <a:graphicData uri="http://schemas.openxmlformats.org/drawingml/2006/chart">
            <c:chart xmlns:c="http://schemas.openxmlformats.org/drawingml/2006/chart" xmlns:r="http://schemas.openxmlformats.org/officeDocument/2006/relationships" r:id="rId3"/>
          </a:graphicData>
        </a:graphic>
      </p:graphicFrame>
      <p:sp>
        <p:nvSpPr>
          <p:cNvPr id="12" name="Title 14"/>
          <p:cNvSpPr>
            <a:spLocks noGrp="1"/>
          </p:cNvSpPr>
          <p:nvPr>
            <p:ph type="title"/>
          </p:nvPr>
        </p:nvSpPr>
        <p:spPr>
          <a:xfrm>
            <a:off x="227348" y="411899"/>
            <a:ext cx="11125236" cy="1104900"/>
          </a:xfrm>
        </p:spPr>
        <p:txBody>
          <a:bodyPr/>
          <a:lstStyle/>
          <a:p>
            <a:r>
              <a:rPr lang="en-US" dirty="0" smtClean="0"/>
              <a:t>Number of Projects</a:t>
            </a:r>
            <a:r>
              <a:rPr lang="en-US" dirty="0"/>
              <a:t/>
            </a:r>
            <a:br>
              <a:rPr lang="en-US" dirty="0"/>
            </a:br>
            <a:r>
              <a:rPr lang="en-US" dirty="0" smtClean="0"/>
              <a:t>	</a:t>
            </a:r>
            <a:r>
              <a:rPr lang="en-US" sz="2800" dirty="0" smtClean="0"/>
              <a:t>Influence of launch </a:t>
            </a:r>
            <a:r>
              <a:rPr lang="en-US" sz="2800" dirty="0" smtClean="0">
                <a:solidFill>
                  <a:schemeClr val="accent3"/>
                </a:solidFill>
              </a:rPr>
              <a:t>weekday</a:t>
            </a:r>
            <a:endParaRPr lang="en-GB" dirty="0">
              <a:solidFill>
                <a:schemeClr val="accent3"/>
              </a:solidFill>
            </a:endParaRPr>
          </a:p>
        </p:txBody>
      </p:sp>
    </p:spTree>
    <p:extLst>
      <p:ext uri="{BB962C8B-B14F-4D97-AF65-F5344CB8AC3E}">
        <p14:creationId xmlns:p14="http://schemas.microsoft.com/office/powerpoint/2010/main" val="20199127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a:t>
            </a:r>
            <a:endParaRPr lang="en-US" dirty="0"/>
          </a:p>
        </p:txBody>
      </p:sp>
      <p:sp>
        <p:nvSpPr>
          <p:cNvPr id="3" name="Text Placeholder 2"/>
          <p:cNvSpPr>
            <a:spLocks noGrp="1"/>
          </p:cNvSpPr>
          <p:nvPr>
            <p:ph type="body" sz="quarter" idx="10"/>
          </p:nvPr>
        </p:nvSpPr>
        <p:spPr>
          <a:xfrm>
            <a:off x="797629" y="1815351"/>
            <a:ext cx="7911752" cy="4204449"/>
          </a:xfrm>
        </p:spPr>
        <p:txBody>
          <a:bodyPr>
            <a:normAutofit/>
          </a:bodyPr>
          <a:lstStyle/>
          <a:p>
            <a:pPr algn="ctr">
              <a:lnSpc>
                <a:spcPct val="200000"/>
              </a:lnSpc>
            </a:pPr>
            <a:r>
              <a:rPr lang="en-US" sz="1800" b="1" dirty="0"/>
              <a:t>Kickstarter</a:t>
            </a:r>
            <a:r>
              <a:rPr lang="en-US" sz="1800" dirty="0"/>
              <a:t> exists to help bring creative projects to life. A home for film, music, art, theater, games, comics, design, photography, and more</a:t>
            </a:r>
            <a:r>
              <a:rPr lang="en-US" sz="1800" dirty="0" smtClean="0"/>
              <a:t>. Here, enthusiasts upload a project and fix a deadline. During  the lifetime of the uploaded project, uploader attracts thousands of generous backers from the crowd for funding and accomplishing the set goal.</a:t>
            </a:r>
          </a:p>
          <a:p>
            <a:pPr algn="just"/>
            <a:endParaRPr lang="en-US" sz="1800" dirty="0"/>
          </a:p>
        </p:txBody>
      </p:sp>
      <p:grpSp>
        <p:nvGrpSpPr>
          <p:cNvPr id="16" name="Groupe 437">
            <a:extLst>
              <a:ext uri="{FF2B5EF4-FFF2-40B4-BE49-F238E27FC236}">
                <a16:creationId xmlns:a16="http://schemas.microsoft.com/office/drawing/2014/main" xmlns="" id="{D3E7C748-9B2D-4C63-A240-85C5CA4A2733}"/>
              </a:ext>
            </a:extLst>
          </p:cNvPr>
          <p:cNvGrpSpPr>
            <a:grpSpLocks noChangeAspect="1"/>
          </p:cNvGrpSpPr>
          <p:nvPr/>
        </p:nvGrpSpPr>
        <p:grpSpPr>
          <a:xfrm>
            <a:off x="9414057" y="1447800"/>
            <a:ext cx="1905000" cy="1786808"/>
            <a:chOff x="8896351" y="496887"/>
            <a:chExt cx="869950" cy="815975"/>
          </a:xfrm>
        </p:grpSpPr>
        <p:sp>
          <p:nvSpPr>
            <p:cNvPr id="17" name="Freeform 12">
              <a:extLst>
                <a:ext uri="{FF2B5EF4-FFF2-40B4-BE49-F238E27FC236}">
                  <a16:creationId xmlns:a16="http://schemas.microsoft.com/office/drawing/2014/main" xmlns="" id="{A58F577C-F22F-4B57-A0FE-71601C970E1E}"/>
                </a:ext>
              </a:extLst>
            </p:cNvPr>
            <p:cNvSpPr>
              <a:spLocks/>
            </p:cNvSpPr>
            <p:nvPr/>
          </p:nvSpPr>
          <p:spPr bwMode="auto">
            <a:xfrm>
              <a:off x="8896351" y="496887"/>
              <a:ext cx="869950" cy="815975"/>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89">
              <a:extLst>
                <a:ext uri="{FF2B5EF4-FFF2-40B4-BE49-F238E27FC236}">
                  <a16:creationId xmlns:a16="http://schemas.microsoft.com/office/drawing/2014/main" xmlns="" id="{93BFD585-712E-4EA3-898F-C53BB28AE3ED}"/>
                </a:ext>
              </a:extLst>
            </p:cNvPr>
            <p:cNvSpPr>
              <a:spLocks/>
            </p:cNvSpPr>
            <p:nvPr/>
          </p:nvSpPr>
          <p:spPr bwMode="auto">
            <a:xfrm>
              <a:off x="9155113" y="725487"/>
              <a:ext cx="344488" cy="357188"/>
            </a:xfrm>
            <a:custGeom>
              <a:avLst/>
              <a:gdLst>
                <a:gd name="T0" fmla="*/ 85 w 92"/>
                <a:gd name="T1" fmla="*/ 38 h 95"/>
                <a:gd name="T2" fmla="*/ 46 w 92"/>
                <a:gd name="T3" fmla="*/ 0 h 95"/>
                <a:gd name="T4" fmla="*/ 8 w 92"/>
                <a:gd name="T5" fmla="*/ 38 h 95"/>
                <a:gd name="T6" fmla="*/ 13 w 92"/>
                <a:gd name="T7" fmla="*/ 52 h 95"/>
                <a:gd name="T8" fmla="*/ 19 w 92"/>
                <a:gd name="T9" fmla="*/ 52 h 95"/>
                <a:gd name="T10" fmla="*/ 19 w 92"/>
                <a:gd name="T11" fmla="*/ 85 h 95"/>
                <a:gd name="T12" fmla="*/ 19 w 92"/>
                <a:gd name="T13" fmla="*/ 92 h 95"/>
                <a:gd name="T14" fmla="*/ 23 w 92"/>
                <a:gd name="T15" fmla="*/ 92 h 95"/>
                <a:gd name="T16" fmla="*/ 28 w 92"/>
                <a:gd name="T17" fmla="*/ 92 h 95"/>
                <a:gd name="T18" fmla="*/ 39 w 92"/>
                <a:gd name="T19" fmla="*/ 94 h 95"/>
                <a:gd name="T20" fmla="*/ 39 w 92"/>
                <a:gd name="T21" fmla="*/ 74 h 95"/>
                <a:gd name="T22" fmla="*/ 53 w 92"/>
                <a:gd name="T23" fmla="*/ 74 h 95"/>
                <a:gd name="T24" fmla="*/ 53 w 92"/>
                <a:gd name="T25" fmla="*/ 95 h 95"/>
                <a:gd name="T26" fmla="*/ 66 w 92"/>
                <a:gd name="T27" fmla="*/ 94 h 95"/>
                <a:gd name="T28" fmla="*/ 71 w 92"/>
                <a:gd name="T29" fmla="*/ 91 h 95"/>
                <a:gd name="T30" fmla="*/ 71 w 92"/>
                <a:gd name="T31" fmla="*/ 91 h 95"/>
                <a:gd name="T32" fmla="*/ 73 w 92"/>
                <a:gd name="T33" fmla="*/ 87 h 95"/>
                <a:gd name="T34" fmla="*/ 73 w 92"/>
                <a:gd name="T35" fmla="*/ 78 h 95"/>
                <a:gd name="T36" fmla="*/ 73 w 92"/>
                <a:gd name="T37" fmla="*/ 52 h 95"/>
                <a:gd name="T38" fmla="*/ 79 w 92"/>
                <a:gd name="T39" fmla="*/ 52 h 95"/>
                <a:gd name="T40" fmla="*/ 85 w 92"/>
                <a:gd name="T41"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95">
                  <a:moveTo>
                    <a:pt x="85" y="38"/>
                  </a:moveTo>
                  <a:cubicBezTo>
                    <a:pt x="46" y="0"/>
                    <a:pt x="46" y="0"/>
                    <a:pt x="46" y="0"/>
                  </a:cubicBezTo>
                  <a:cubicBezTo>
                    <a:pt x="8" y="38"/>
                    <a:pt x="8" y="38"/>
                    <a:pt x="8" y="38"/>
                  </a:cubicBezTo>
                  <a:cubicBezTo>
                    <a:pt x="0" y="45"/>
                    <a:pt x="3" y="52"/>
                    <a:pt x="13" y="52"/>
                  </a:cubicBezTo>
                  <a:cubicBezTo>
                    <a:pt x="19" y="52"/>
                    <a:pt x="19" y="52"/>
                    <a:pt x="19" y="52"/>
                  </a:cubicBezTo>
                  <a:cubicBezTo>
                    <a:pt x="19" y="52"/>
                    <a:pt x="19" y="76"/>
                    <a:pt x="19" y="85"/>
                  </a:cubicBezTo>
                  <a:cubicBezTo>
                    <a:pt x="19" y="87"/>
                    <a:pt x="19" y="90"/>
                    <a:pt x="19" y="92"/>
                  </a:cubicBezTo>
                  <a:cubicBezTo>
                    <a:pt x="20" y="92"/>
                    <a:pt x="21" y="92"/>
                    <a:pt x="23" y="92"/>
                  </a:cubicBezTo>
                  <a:cubicBezTo>
                    <a:pt x="24" y="92"/>
                    <a:pt x="26" y="92"/>
                    <a:pt x="28" y="92"/>
                  </a:cubicBezTo>
                  <a:cubicBezTo>
                    <a:pt x="32" y="93"/>
                    <a:pt x="36" y="93"/>
                    <a:pt x="39" y="94"/>
                  </a:cubicBezTo>
                  <a:cubicBezTo>
                    <a:pt x="39" y="74"/>
                    <a:pt x="39" y="74"/>
                    <a:pt x="39" y="74"/>
                  </a:cubicBezTo>
                  <a:cubicBezTo>
                    <a:pt x="53" y="74"/>
                    <a:pt x="53" y="74"/>
                    <a:pt x="53" y="74"/>
                  </a:cubicBezTo>
                  <a:cubicBezTo>
                    <a:pt x="53" y="95"/>
                    <a:pt x="53" y="95"/>
                    <a:pt x="53" y="95"/>
                  </a:cubicBezTo>
                  <a:cubicBezTo>
                    <a:pt x="57" y="95"/>
                    <a:pt x="61" y="94"/>
                    <a:pt x="66" y="94"/>
                  </a:cubicBezTo>
                  <a:cubicBezTo>
                    <a:pt x="68" y="93"/>
                    <a:pt x="69" y="92"/>
                    <a:pt x="71" y="91"/>
                  </a:cubicBezTo>
                  <a:cubicBezTo>
                    <a:pt x="71" y="91"/>
                    <a:pt x="71" y="91"/>
                    <a:pt x="71" y="91"/>
                  </a:cubicBezTo>
                  <a:cubicBezTo>
                    <a:pt x="72" y="90"/>
                    <a:pt x="73" y="89"/>
                    <a:pt x="73" y="87"/>
                  </a:cubicBezTo>
                  <a:cubicBezTo>
                    <a:pt x="73" y="78"/>
                    <a:pt x="73" y="78"/>
                    <a:pt x="73" y="78"/>
                  </a:cubicBezTo>
                  <a:cubicBezTo>
                    <a:pt x="73" y="52"/>
                    <a:pt x="73" y="52"/>
                    <a:pt x="73" y="52"/>
                  </a:cubicBezTo>
                  <a:cubicBezTo>
                    <a:pt x="79" y="52"/>
                    <a:pt x="79" y="52"/>
                    <a:pt x="79" y="52"/>
                  </a:cubicBezTo>
                  <a:cubicBezTo>
                    <a:pt x="89" y="52"/>
                    <a:pt x="92" y="45"/>
                    <a:pt x="85" y="3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90">
              <a:extLst>
                <a:ext uri="{FF2B5EF4-FFF2-40B4-BE49-F238E27FC236}">
                  <a16:creationId xmlns:a16="http://schemas.microsoft.com/office/drawing/2014/main" xmlns="" id="{4FCA4E1E-C15B-43EB-8366-CB75CEC2AC7E}"/>
                </a:ext>
              </a:extLst>
            </p:cNvPr>
            <p:cNvSpPr>
              <a:spLocks/>
            </p:cNvSpPr>
            <p:nvPr/>
          </p:nvSpPr>
          <p:spPr bwMode="auto">
            <a:xfrm>
              <a:off x="9301163" y="1003300"/>
              <a:ext cx="52388" cy="79375"/>
            </a:xfrm>
            <a:custGeom>
              <a:avLst/>
              <a:gdLst>
                <a:gd name="T0" fmla="*/ 0 w 14"/>
                <a:gd name="T1" fmla="*/ 0 h 21"/>
                <a:gd name="T2" fmla="*/ 0 w 14"/>
                <a:gd name="T3" fmla="*/ 20 h 21"/>
                <a:gd name="T4" fmla="*/ 14 w 14"/>
                <a:gd name="T5" fmla="*/ 21 h 21"/>
                <a:gd name="T6" fmla="*/ 14 w 14"/>
                <a:gd name="T7" fmla="*/ 0 h 21"/>
                <a:gd name="T8" fmla="*/ 0 w 14"/>
                <a:gd name="T9" fmla="*/ 0 h 21"/>
              </a:gdLst>
              <a:ahLst/>
              <a:cxnLst>
                <a:cxn ang="0">
                  <a:pos x="T0" y="T1"/>
                </a:cxn>
                <a:cxn ang="0">
                  <a:pos x="T2" y="T3"/>
                </a:cxn>
                <a:cxn ang="0">
                  <a:pos x="T4" y="T5"/>
                </a:cxn>
                <a:cxn ang="0">
                  <a:pos x="T6" y="T7"/>
                </a:cxn>
                <a:cxn ang="0">
                  <a:pos x="T8" y="T9"/>
                </a:cxn>
              </a:cxnLst>
              <a:rect l="0" t="0" r="r" b="b"/>
              <a:pathLst>
                <a:path w="14" h="21">
                  <a:moveTo>
                    <a:pt x="0" y="0"/>
                  </a:moveTo>
                  <a:cubicBezTo>
                    <a:pt x="0" y="20"/>
                    <a:pt x="0" y="20"/>
                    <a:pt x="0" y="20"/>
                  </a:cubicBezTo>
                  <a:cubicBezTo>
                    <a:pt x="5" y="20"/>
                    <a:pt x="9" y="21"/>
                    <a:pt x="14" y="21"/>
                  </a:cubicBezTo>
                  <a:cubicBezTo>
                    <a:pt x="14" y="0"/>
                    <a:pt x="14" y="0"/>
                    <a:pt x="1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835653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8" y="5079165"/>
            <a:ext cx="10059651" cy="1277067"/>
          </a:xfrm>
        </p:spPr>
        <p:txBody>
          <a:bodyPr/>
          <a:lstStyle/>
          <a:p>
            <a:r>
              <a:rPr lang="en-GB" dirty="0" smtClean="0"/>
              <a:t>Most projects get launched on the </a:t>
            </a:r>
            <a:r>
              <a:rPr lang="en-GB" sz="2000" b="1" dirty="0" smtClean="0">
                <a:solidFill>
                  <a:schemeClr val="accent4"/>
                </a:solidFill>
              </a:rPr>
              <a:t>1</a:t>
            </a:r>
            <a:r>
              <a:rPr lang="en-GB" sz="2000" b="1" baseline="30000" dirty="0" smtClean="0">
                <a:solidFill>
                  <a:schemeClr val="accent4"/>
                </a:solidFill>
              </a:rPr>
              <a:t>st</a:t>
            </a:r>
            <a:r>
              <a:rPr lang="en-GB" sz="2000" b="1" dirty="0" smtClean="0">
                <a:solidFill>
                  <a:schemeClr val="accent4"/>
                </a:solidFill>
              </a:rPr>
              <a:t> day</a:t>
            </a:r>
            <a:r>
              <a:rPr lang="en-GB" dirty="0" smtClean="0"/>
              <a:t> of a month. Beyond the 21</a:t>
            </a:r>
            <a:r>
              <a:rPr lang="en-GB" baseline="30000" dirty="0" smtClean="0"/>
              <a:t>st</a:t>
            </a:r>
            <a:r>
              <a:rPr lang="en-GB" dirty="0" smtClean="0"/>
              <a:t> day, launch numbers keep falling with </a:t>
            </a:r>
            <a:r>
              <a:rPr lang="en-GB" sz="2000" b="1" dirty="0" smtClean="0">
                <a:solidFill>
                  <a:schemeClr val="accent4"/>
                </a:solidFill>
              </a:rPr>
              <a:t>31</a:t>
            </a:r>
            <a:r>
              <a:rPr lang="en-GB" sz="2000" b="1" baseline="30000" dirty="0" smtClean="0">
                <a:solidFill>
                  <a:schemeClr val="accent4"/>
                </a:solidFill>
              </a:rPr>
              <a:t>st</a:t>
            </a:r>
            <a:r>
              <a:rPr lang="en-GB" sz="2000" b="1" dirty="0" smtClean="0">
                <a:solidFill>
                  <a:schemeClr val="accent4"/>
                </a:solidFill>
              </a:rPr>
              <a:t> day</a:t>
            </a:r>
            <a:r>
              <a:rPr lang="en-GB" dirty="0" smtClean="0"/>
              <a:t> with least numbers.</a:t>
            </a:r>
            <a:endParaRPr lang="en-GB" dirty="0"/>
          </a:p>
        </p:txBody>
      </p:sp>
      <p:graphicFrame>
        <p:nvGraphicFramePr>
          <p:cNvPr id="10" name="Chart 9"/>
          <p:cNvGraphicFramePr>
            <a:graphicFrameLocks/>
          </p:cNvGraphicFramePr>
          <p:nvPr>
            <p:extLst>
              <p:ext uri="{D42A27DB-BD31-4B8C-83A1-F6EECF244321}">
                <p14:modId xmlns:p14="http://schemas.microsoft.com/office/powerpoint/2010/main" val="3478629796"/>
              </p:ext>
            </p:extLst>
          </p:nvPr>
        </p:nvGraphicFramePr>
        <p:xfrm>
          <a:off x="762000" y="1908094"/>
          <a:ext cx="9525000" cy="3171071"/>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14"/>
          <p:cNvSpPr>
            <a:spLocks noGrp="1"/>
          </p:cNvSpPr>
          <p:nvPr>
            <p:ph type="title"/>
          </p:nvPr>
        </p:nvSpPr>
        <p:spPr>
          <a:xfrm>
            <a:off x="227348" y="411899"/>
            <a:ext cx="11125236" cy="1104900"/>
          </a:xfrm>
        </p:spPr>
        <p:txBody>
          <a:bodyPr/>
          <a:lstStyle/>
          <a:p>
            <a:r>
              <a:rPr lang="en-US" dirty="0" smtClean="0"/>
              <a:t>Number of Projects</a:t>
            </a:r>
            <a:r>
              <a:rPr lang="en-US" dirty="0"/>
              <a:t/>
            </a:r>
            <a:br>
              <a:rPr lang="en-US" dirty="0"/>
            </a:br>
            <a:r>
              <a:rPr lang="en-US" dirty="0" smtClean="0"/>
              <a:t>	</a:t>
            </a:r>
            <a:r>
              <a:rPr lang="en-US" sz="2800" dirty="0" smtClean="0"/>
              <a:t>Influence of launch </a:t>
            </a:r>
            <a:r>
              <a:rPr lang="en-US" sz="2800" dirty="0" smtClean="0">
                <a:solidFill>
                  <a:schemeClr val="accent3"/>
                </a:solidFill>
              </a:rPr>
              <a:t>day of month</a:t>
            </a:r>
            <a:endParaRPr lang="en-GB" dirty="0">
              <a:solidFill>
                <a:schemeClr val="accent3"/>
              </a:solidFill>
            </a:endParaRPr>
          </a:p>
        </p:txBody>
      </p:sp>
    </p:spTree>
    <p:extLst>
      <p:ext uri="{BB962C8B-B14F-4D97-AF65-F5344CB8AC3E}">
        <p14:creationId xmlns:p14="http://schemas.microsoft.com/office/powerpoint/2010/main" val="15982037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8" y="5079165"/>
            <a:ext cx="10059651" cy="1277067"/>
          </a:xfrm>
        </p:spPr>
        <p:txBody>
          <a:bodyPr/>
          <a:lstStyle/>
          <a:p>
            <a:r>
              <a:rPr lang="en-GB" sz="2000" b="1" dirty="0" smtClean="0">
                <a:solidFill>
                  <a:schemeClr val="accent4"/>
                </a:solidFill>
              </a:rPr>
              <a:t>First three days</a:t>
            </a:r>
            <a:r>
              <a:rPr lang="en-GB" dirty="0" smtClean="0"/>
              <a:t> have the highest success ratio. </a:t>
            </a:r>
          </a:p>
          <a:p>
            <a:r>
              <a:rPr lang="en-GB" dirty="0" smtClean="0"/>
              <a:t>The </a:t>
            </a:r>
            <a:r>
              <a:rPr lang="en-GB" sz="2000" b="1" dirty="0" smtClean="0">
                <a:solidFill>
                  <a:schemeClr val="accent4"/>
                </a:solidFill>
              </a:rPr>
              <a:t>First Day</a:t>
            </a:r>
            <a:r>
              <a:rPr lang="en-GB" dirty="0" smtClean="0"/>
              <a:t> itself has a very high ratio, greater than 0.4 .</a:t>
            </a:r>
            <a:endParaRPr lang="en-GB" dirty="0"/>
          </a:p>
        </p:txBody>
      </p:sp>
      <p:graphicFrame>
        <p:nvGraphicFramePr>
          <p:cNvPr id="8" name="Chart 7"/>
          <p:cNvGraphicFramePr>
            <a:graphicFrameLocks/>
          </p:cNvGraphicFramePr>
          <p:nvPr>
            <p:extLst>
              <p:ext uri="{D42A27DB-BD31-4B8C-83A1-F6EECF244321}">
                <p14:modId xmlns:p14="http://schemas.microsoft.com/office/powerpoint/2010/main" val="2345918464"/>
              </p:ext>
            </p:extLst>
          </p:nvPr>
        </p:nvGraphicFramePr>
        <p:xfrm>
          <a:off x="2590800" y="1908094"/>
          <a:ext cx="7086600" cy="2819400"/>
        </p:xfrm>
        <a:graphic>
          <a:graphicData uri="http://schemas.openxmlformats.org/drawingml/2006/chart">
            <c:chart xmlns:c="http://schemas.openxmlformats.org/drawingml/2006/chart" xmlns:r="http://schemas.openxmlformats.org/officeDocument/2006/relationships" r:id="rId2"/>
          </a:graphicData>
        </a:graphic>
      </p:graphicFrame>
      <p:sp>
        <p:nvSpPr>
          <p:cNvPr id="9" name="Title 14"/>
          <p:cNvSpPr>
            <a:spLocks noGrp="1"/>
          </p:cNvSpPr>
          <p:nvPr>
            <p:ph type="title"/>
          </p:nvPr>
        </p:nvSpPr>
        <p:spPr>
          <a:xfrm>
            <a:off x="227348" y="411899"/>
            <a:ext cx="11125236" cy="1104900"/>
          </a:xfrm>
        </p:spPr>
        <p:txBody>
          <a:bodyPr/>
          <a:lstStyle/>
          <a:p>
            <a:r>
              <a:rPr lang="en-US" dirty="0" smtClean="0"/>
              <a:t>Number of Projects</a:t>
            </a:r>
            <a:r>
              <a:rPr lang="en-US" dirty="0"/>
              <a:t/>
            </a:r>
            <a:br>
              <a:rPr lang="en-US" dirty="0"/>
            </a:br>
            <a:r>
              <a:rPr lang="en-US" dirty="0" smtClean="0"/>
              <a:t>	</a:t>
            </a:r>
            <a:r>
              <a:rPr lang="en-US" sz="2800" dirty="0" smtClean="0"/>
              <a:t>Influence of launch </a:t>
            </a:r>
            <a:r>
              <a:rPr lang="en-US" sz="2800" dirty="0" smtClean="0">
                <a:solidFill>
                  <a:schemeClr val="accent3"/>
                </a:solidFill>
              </a:rPr>
              <a:t>day of month</a:t>
            </a:r>
            <a:endParaRPr lang="en-GB" dirty="0">
              <a:solidFill>
                <a:schemeClr val="accent3"/>
              </a:solidFill>
            </a:endParaRPr>
          </a:p>
        </p:txBody>
      </p:sp>
    </p:spTree>
    <p:extLst>
      <p:ext uri="{BB962C8B-B14F-4D97-AF65-F5344CB8AC3E}">
        <p14:creationId xmlns:p14="http://schemas.microsoft.com/office/powerpoint/2010/main" val="9612668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p:cNvSpPr>
            <a:spLocks noGrp="1"/>
          </p:cNvSpPr>
          <p:nvPr>
            <p:ph type="body" sz="quarter" idx="10"/>
          </p:nvPr>
        </p:nvSpPr>
        <p:spPr>
          <a:xfrm>
            <a:off x="227348" y="5079165"/>
            <a:ext cx="10059651" cy="1277067"/>
          </a:xfrm>
        </p:spPr>
        <p:txBody>
          <a:bodyPr/>
          <a:lstStyle/>
          <a:p>
            <a:r>
              <a:rPr lang="en-GB" dirty="0" smtClean="0"/>
              <a:t>Clearly seen, most campaigns are around </a:t>
            </a:r>
            <a:r>
              <a:rPr lang="en-GB" sz="2000" b="1" dirty="0" smtClean="0">
                <a:solidFill>
                  <a:schemeClr val="accent4"/>
                </a:solidFill>
              </a:rPr>
              <a:t>30 days</a:t>
            </a:r>
            <a:r>
              <a:rPr lang="en-GB" dirty="0" smtClean="0"/>
              <a:t> longs.</a:t>
            </a:r>
          </a:p>
        </p:txBody>
      </p:sp>
      <p:sp>
        <p:nvSpPr>
          <p:cNvPr id="17" name="Text Placeholder 16"/>
          <p:cNvSpPr>
            <a:spLocks noGrp="1"/>
          </p:cNvSpPr>
          <p:nvPr>
            <p:ph type="body" sz="quarter" idx="12"/>
          </p:nvPr>
        </p:nvSpPr>
        <p:spPr>
          <a:xfrm>
            <a:off x="227348" y="1409935"/>
            <a:ext cx="5341256" cy="743987"/>
          </a:xfrm>
        </p:spPr>
        <p:txBody>
          <a:bodyPr/>
          <a:lstStyle/>
          <a:p>
            <a:r>
              <a:rPr lang="en-US" dirty="0" smtClean="0"/>
              <a:t>Number of projects by Duration</a:t>
            </a:r>
            <a:endParaRPr lang="pt-PT" dirty="0"/>
          </a:p>
        </p:txBody>
      </p:sp>
      <p:graphicFrame>
        <p:nvGraphicFramePr>
          <p:cNvPr id="6" name="Chart 5"/>
          <p:cNvGraphicFramePr>
            <a:graphicFrameLocks/>
          </p:cNvGraphicFramePr>
          <p:nvPr>
            <p:extLst>
              <p:ext uri="{D42A27DB-BD31-4B8C-83A1-F6EECF244321}">
                <p14:modId xmlns:p14="http://schemas.microsoft.com/office/powerpoint/2010/main" val="3433204650"/>
              </p:ext>
            </p:extLst>
          </p:nvPr>
        </p:nvGraphicFramePr>
        <p:xfrm>
          <a:off x="1524000" y="1908094"/>
          <a:ext cx="8991600" cy="3044906"/>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4"/>
          <p:cNvSpPr>
            <a:spLocks noGrp="1"/>
          </p:cNvSpPr>
          <p:nvPr>
            <p:ph type="title"/>
          </p:nvPr>
        </p:nvSpPr>
        <p:spPr>
          <a:xfrm>
            <a:off x="227348" y="411899"/>
            <a:ext cx="11125236" cy="1104900"/>
          </a:xfrm>
        </p:spPr>
        <p:txBody>
          <a:bodyPr/>
          <a:lstStyle/>
          <a:p>
            <a:r>
              <a:rPr lang="en-US" dirty="0" smtClean="0"/>
              <a:t>Number of Projects</a:t>
            </a:r>
            <a:r>
              <a:rPr lang="en-US" dirty="0"/>
              <a:t/>
            </a:r>
            <a:br>
              <a:rPr lang="en-US" dirty="0"/>
            </a:br>
            <a:r>
              <a:rPr lang="en-US" dirty="0" smtClean="0"/>
              <a:t>	</a:t>
            </a:r>
            <a:r>
              <a:rPr lang="en-US" sz="2800" dirty="0" smtClean="0"/>
              <a:t>Influence of </a:t>
            </a:r>
            <a:r>
              <a:rPr lang="en-US" sz="2800" dirty="0" smtClean="0">
                <a:solidFill>
                  <a:schemeClr val="accent3"/>
                </a:solidFill>
              </a:rPr>
              <a:t>duration</a:t>
            </a:r>
            <a:endParaRPr lang="en-GB" dirty="0">
              <a:solidFill>
                <a:schemeClr val="accent3"/>
              </a:solidFill>
            </a:endParaRPr>
          </a:p>
        </p:txBody>
      </p:sp>
    </p:spTree>
    <p:extLst>
      <p:ext uri="{BB962C8B-B14F-4D97-AF65-F5344CB8AC3E}">
        <p14:creationId xmlns:p14="http://schemas.microsoft.com/office/powerpoint/2010/main" val="4266596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63763947"/>
              </p:ext>
            </p:extLst>
          </p:nvPr>
        </p:nvGraphicFramePr>
        <p:xfrm>
          <a:off x="990599" y="1600202"/>
          <a:ext cx="9677402" cy="4495797"/>
        </p:xfrm>
        <a:graphic>
          <a:graphicData uri="http://schemas.openxmlformats.org/drawingml/2006/table">
            <a:tbl>
              <a:tblPr>
                <a:tableStyleId>{D03447BB-5D67-496B-8E87-E561075AD55C}</a:tableStyleId>
              </a:tblPr>
              <a:tblGrid>
                <a:gridCol w="1382486"/>
                <a:gridCol w="1382486"/>
                <a:gridCol w="1382486"/>
                <a:gridCol w="1382486"/>
                <a:gridCol w="1382486"/>
                <a:gridCol w="1382486"/>
                <a:gridCol w="1382486"/>
              </a:tblGrid>
              <a:tr h="235147">
                <a:tc>
                  <a:txBody>
                    <a:bodyPr/>
                    <a:lstStyle/>
                    <a:p>
                      <a:pPr algn="ctr" fontAlgn="b"/>
                      <a:r>
                        <a:rPr lang="en-US" sz="1100" b="0" i="0" u="none" strike="noStrike" dirty="0" smtClean="0">
                          <a:solidFill>
                            <a:srgbClr val="FFC000"/>
                          </a:solidFill>
                          <a:effectLst/>
                          <a:latin typeface="Calibri" panose="020F0502020204030204" pitchFamily="34" charset="0"/>
                        </a:rPr>
                        <a:t>DURATION</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rgbClr val="FFC000"/>
                          </a:solidFill>
                          <a:effectLst/>
                        </a:rPr>
                        <a:t>goal</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smtClean="0">
                          <a:solidFill>
                            <a:srgbClr val="FFC000"/>
                          </a:solidFill>
                          <a:effectLst/>
                        </a:rPr>
                        <a:t>pledged</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rgbClr val="FFC000"/>
                          </a:solidFill>
                          <a:effectLst/>
                        </a:rPr>
                        <a:t>goal</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solidFill>
                            <a:srgbClr val="FFC000"/>
                          </a:solidFill>
                          <a:effectLst/>
                        </a:rPr>
                        <a:t>pleadged</a:t>
                      </a:r>
                      <a:endParaRPr lang="en-US" sz="1100" b="0" i="0" u="none" strike="noStrike" dirty="0">
                        <a:solidFill>
                          <a:srgbClr val="FFC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6715.5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17514.29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42931.11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1456.171</a:t>
                      </a:r>
                      <a:endParaRPr lang="en-US" sz="1100" b="0" i="0" u="none" strike="noStrike" dirty="0">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3889.933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10430.14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17875.16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878.0634</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3109.951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6020.047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167075.4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444.3689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4202.513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11467.48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10196.38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593.4077</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6691.106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22082.05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41809.46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1473.902</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4641.109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14104.17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14041.37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1314.563</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5635.213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10624.77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18462.12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1044.947</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1703.857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3135.513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120806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303.8873</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5662.076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14329.74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51586.47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1169.599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2631.281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5123.656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272042.6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426.8547</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7113.393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16503.21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99888.66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1519.788</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1898.549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7226.98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348190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305.0274</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2608.251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5126.95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184477.6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734.6729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6816.254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18150.71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29365.1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1743.049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15819.73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39386.05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39373.82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3096.929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2879.36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5979.304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30210.1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468.1843</a:t>
                      </a:r>
                      <a:endParaRPr lang="en-US" sz="1100" b="0" i="0" u="none" strike="noStrike">
                        <a:solidFill>
                          <a:srgbClr val="000000"/>
                        </a:solidFill>
                        <a:effectLst/>
                        <a:latin typeface="Calibri" panose="020F0502020204030204" pitchFamily="34" charset="0"/>
                      </a:endParaRPr>
                    </a:p>
                  </a:txBody>
                  <a:tcPr marL="9525" marR="9525" marT="9525" marB="0" anchor="b"/>
                </a:tc>
              </a:tr>
              <a:tr h="498298">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1" i="1" u="none" strike="noStrike" dirty="0" smtClean="0">
                          <a:solidFill>
                            <a:srgbClr val="FF0000"/>
                          </a:solidFill>
                          <a:effectLst/>
                        </a:rPr>
                        <a:t>MEDIAN</a:t>
                      </a:r>
                      <a:r>
                        <a:rPr lang="en-US" sz="1400" u="none" strike="noStrike" dirty="0" smtClean="0">
                          <a:effectLst/>
                        </a:rPr>
                        <a:t/>
                      </a:r>
                      <a:br>
                        <a:rPr lang="en-US" sz="1400" u="none" strike="noStrike" dirty="0" smtClean="0">
                          <a:effectLst/>
                        </a:rPr>
                      </a:br>
                      <a:r>
                        <a:rPr lang="en-US" sz="1400" u="none" strike="noStrike" dirty="0" smtClean="0">
                          <a:solidFill>
                            <a:srgbClr val="FFC000"/>
                          </a:solidFill>
                          <a:effectLst/>
                        </a:rPr>
                        <a:t>17.5</a:t>
                      </a:r>
                      <a:endParaRPr lang="en-US" sz="1400" b="0" i="0" u="none" strike="noStrike" dirty="0" smtClean="0">
                        <a:solidFill>
                          <a:srgbClr val="FFC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i="1" u="none" strike="noStrike" dirty="0" smtClean="0">
                          <a:solidFill>
                            <a:srgbClr val="FF0000"/>
                          </a:solidFill>
                          <a:effectLst/>
                        </a:rPr>
                        <a:t>MEDIAN</a:t>
                      </a:r>
                      <a:endParaRPr lang="en-US" sz="1400" u="none" strike="noStrike" dirty="0" smtClean="0">
                        <a:solidFill>
                          <a:srgbClr val="FFC000"/>
                        </a:solidFill>
                        <a:effectLst/>
                      </a:endParaRPr>
                    </a:p>
                    <a:p>
                      <a:pPr algn="r" fontAlgn="b"/>
                      <a:r>
                        <a:rPr lang="en-US" sz="1400" u="none" strike="noStrike" dirty="0" smtClean="0">
                          <a:solidFill>
                            <a:srgbClr val="FFC000"/>
                          </a:solidFill>
                          <a:effectLst/>
                        </a:rPr>
                        <a:t>4421.811</a:t>
                      </a:r>
                    </a:p>
                  </a:txBody>
                  <a:tcPr marL="9525" marR="9525" marT="9525" marB="0" anchor="b"/>
                </a:tc>
                <a:tc>
                  <a:txBody>
                    <a:bodyPr/>
                    <a:lstStyle/>
                    <a:p>
                      <a:pPr algn="r" fontAlgn="b"/>
                      <a:r>
                        <a:rPr lang="en-US" sz="1400" b="1" i="1" u="none" strike="noStrike" dirty="0" smtClean="0">
                          <a:solidFill>
                            <a:srgbClr val="FF0000"/>
                          </a:solidFill>
                          <a:effectLst/>
                        </a:rPr>
                        <a:t>MEDIAN</a:t>
                      </a:r>
                    </a:p>
                    <a:p>
                      <a:pPr algn="r" fontAlgn="b"/>
                      <a:r>
                        <a:rPr lang="en-US" sz="1400" u="none" strike="noStrike" dirty="0" smtClean="0">
                          <a:solidFill>
                            <a:srgbClr val="FFC000"/>
                          </a:solidFill>
                          <a:effectLst/>
                        </a:rPr>
                        <a:t>11046.12</a:t>
                      </a:r>
                      <a:endParaRPr lang="en-US" sz="1400" b="1" i="0" u="none" strike="noStrike" dirty="0">
                        <a:solidFill>
                          <a:srgbClr val="FFC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i="1" u="none" strike="noStrike" dirty="0" smtClean="0">
                          <a:solidFill>
                            <a:srgbClr val="FF0000"/>
                          </a:solidFill>
                          <a:effectLst/>
                        </a:rPr>
                        <a:t>MEDIAN</a:t>
                      </a:r>
                    </a:p>
                    <a:p>
                      <a:pPr algn="r" fontAlgn="b"/>
                      <a:r>
                        <a:rPr lang="en-US" sz="1400" u="none" strike="noStrike" dirty="0" smtClean="0">
                          <a:solidFill>
                            <a:srgbClr val="FFC000"/>
                          </a:solidFill>
                          <a:effectLst/>
                        </a:rPr>
                        <a:t>42370.28</a:t>
                      </a:r>
                      <a:endParaRPr lang="en-US" sz="1400" b="1" i="0" u="none" strike="noStrike" dirty="0">
                        <a:solidFill>
                          <a:srgbClr val="FFC000"/>
                        </a:solidFill>
                        <a:effectLst/>
                        <a:latin typeface="Calibri" panose="020F0502020204030204" pitchFamily="34" charset="0"/>
                      </a:endParaRPr>
                    </a:p>
                  </a:txBody>
                  <a:tcPr marL="9525" marR="9525" marT="9525" marB="0" anchor="b"/>
                </a:tc>
                <a:tc>
                  <a:txBody>
                    <a:bodyPr/>
                    <a:lstStyle/>
                    <a:p>
                      <a:pPr algn="r" fontAlgn="b"/>
                      <a:r>
                        <a:rPr lang="en-US" sz="1400" b="1" i="1" u="none" strike="noStrike" dirty="0" smtClean="0">
                          <a:solidFill>
                            <a:srgbClr val="FF0000"/>
                          </a:solidFill>
                          <a:effectLst/>
                        </a:rPr>
                        <a:t>MEDIAN</a:t>
                      </a:r>
                    </a:p>
                    <a:p>
                      <a:pPr algn="r" fontAlgn="b"/>
                      <a:r>
                        <a:rPr lang="en-US" sz="1400" u="none" strike="noStrike" dirty="0" smtClean="0">
                          <a:solidFill>
                            <a:srgbClr val="FFC000"/>
                          </a:solidFill>
                          <a:effectLst/>
                        </a:rPr>
                        <a:t>961.505</a:t>
                      </a:r>
                      <a:endParaRPr lang="en-US" sz="1400" b="1" i="0" u="none" strike="noStrike" dirty="0">
                        <a:solidFill>
                          <a:srgbClr val="FFC000"/>
                        </a:solidFill>
                        <a:effectLst/>
                        <a:latin typeface="Calibri" panose="020F0502020204030204" pitchFamily="34" charset="0"/>
                      </a:endParaRPr>
                    </a:p>
                  </a:txBody>
                  <a:tcPr marL="9525" marR="9525" marT="9525" marB="0" anchor="b"/>
                </a:tc>
              </a:tr>
            </a:tbl>
          </a:graphicData>
        </a:graphic>
      </p:graphicFrame>
      <p:sp>
        <p:nvSpPr>
          <p:cNvPr id="5" name="Text Placeholder 16"/>
          <p:cNvSpPr>
            <a:spLocks noGrp="1"/>
          </p:cNvSpPr>
          <p:nvPr>
            <p:ph type="body" sz="quarter" idx="4294967295"/>
          </p:nvPr>
        </p:nvSpPr>
        <p:spPr>
          <a:xfrm>
            <a:off x="5326745" y="592355"/>
            <a:ext cx="5341256" cy="7439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cene3d>
              <a:camera prst="orthographicFront"/>
              <a:lightRig rig="soft" dir="t">
                <a:rot lat="0" lon="0" rev="15600000"/>
              </a:lightRig>
            </a:scene3d>
            <a:sp3d extrusionH="57150" prstMaterial="softEdge">
              <a:bevelT w="25400" h="38100"/>
            </a:sp3d>
          </a:bodyPr>
          <a:lstStyle/>
          <a:p>
            <a:r>
              <a:rPr lang="en-US" b="1" dirty="0" smtClean="0">
                <a:ln/>
                <a:solidFill>
                  <a:schemeClr val="accent4"/>
                </a:solidFill>
              </a:rPr>
              <a:t>Campaign duration with</a:t>
            </a:r>
          </a:p>
          <a:p>
            <a:r>
              <a:rPr lang="en-US" b="1" dirty="0" smtClean="0">
                <a:ln/>
                <a:solidFill>
                  <a:schemeClr val="accent4"/>
                </a:solidFill>
              </a:rPr>
              <a:t>Success rate &gt; 50% listed</a:t>
            </a:r>
            <a:endParaRPr lang="pt-PT" b="1" dirty="0">
              <a:ln/>
              <a:solidFill>
                <a:schemeClr val="accent4"/>
              </a:solidFill>
            </a:endParaRPr>
          </a:p>
        </p:txBody>
      </p:sp>
      <p:sp>
        <p:nvSpPr>
          <p:cNvPr id="6" name="Title 14"/>
          <p:cNvSpPr txBox="1">
            <a:spLocks/>
          </p:cNvSpPr>
          <p:nvPr/>
        </p:nvSpPr>
        <p:spPr>
          <a:xfrm>
            <a:off x="227348" y="411899"/>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smtClean="0"/>
              <a:t>Number of Projects</a:t>
            </a:r>
            <a:br>
              <a:rPr lang="en-US" dirty="0" smtClean="0"/>
            </a:br>
            <a:r>
              <a:rPr lang="en-US" dirty="0" smtClean="0"/>
              <a:t>	</a:t>
            </a:r>
            <a:r>
              <a:rPr lang="en-US" sz="2800" dirty="0" smtClean="0"/>
              <a:t>Influence of </a:t>
            </a:r>
            <a:r>
              <a:rPr lang="en-US" sz="2800" dirty="0" smtClean="0">
                <a:solidFill>
                  <a:schemeClr val="accent3"/>
                </a:solidFill>
              </a:rPr>
              <a:t>duration</a:t>
            </a:r>
            <a:endParaRPr lang="en-US" dirty="0">
              <a:solidFill>
                <a:schemeClr val="accent3"/>
              </a:solidFill>
            </a:endParaRPr>
          </a:p>
        </p:txBody>
      </p:sp>
    </p:spTree>
    <p:extLst>
      <p:ext uri="{BB962C8B-B14F-4D97-AF65-F5344CB8AC3E}">
        <p14:creationId xmlns:p14="http://schemas.microsoft.com/office/powerpoint/2010/main" val="37783563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990599" y="1600202"/>
          <a:ext cx="9677402" cy="4495797"/>
        </p:xfrm>
        <a:graphic>
          <a:graphicData uri="http://schemas.openxmlformats.org/drawingml/2006/table">
            <a:tbl>
              <a:tblPr>
                <a:tableStyleId>{D03447BB-5D67-496B-8E87-E561075AD55C}</a:tableStyleId>
              </a:tblPr>
              <a:tblGrid>
                <a:gridCol w="1382486"/>
                <a:gridCol w="1382486"/>
                <a:gridCol w="1382486"/>
                <a:gridCol w="1382486"/>
                <a:gridCol w="1382486"/>
                <a:gridCol w="1382486"/>
                <a:gridCol w="1382486"/>
              </a:tblGrid>
              <a:tr h="235147">
                <a:tc>
                  <a:txBody>
                    <a:bodyPr/>
                    <a:lstStyle/>
                    <a:p>
                      <a:pPr algn="ctr" fontAlgn="b"/>
                      <a:r>
                        <a:rPr lang="en-US" sz="1100" b="0" i="0" u="none" strike="noStrike" dirty="0" smtClean="0">
                          <a:solidFill>
                            <a:srgbClr val="FFC000"/>
                          </a:solidFill>
                          <a:effectLst/>
                          <a:latin typeface="Calibri" panose="020F0502020204030204" pitchFamily="34" charset="0"/>
                        </a:rPr>
                        <a:t>DURATION</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rgbClr val="FFC000"/>
                          </a:solidFill>
                          <a:effectLst/>
                        </a:rPr>
                        <a:t>goal</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smtClean="0">
                          <a:solidFill>
                            <a:srgbClr val="FFC000"/>
                          </a:solidFill>
                          <a:effectLst/>
                        </a:rPr>
                        <a:t>pledged</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solidFill>
                            <a:srgbClr val="FFC000"/>
                          </a:solidFill>
                          <a:effectLst/>
                        </a:rPr>
                        <a:t>goal</a:t>
                      </a:r>
                      <a:endParaRPr lang="en-US" sz="1100" b="0" i="0" u="none" strike="noStrike" dirty="0">
                        <a:solidFill>
                          <a:srgbClr val="FFC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err="1">
                          <a:solidFill>
                            <a:srgbClr val="FFC000"/>
                          </a:solidFill>
                          <a:effectLst/>
                        </a:rPr>
                        <a:t>pleadged</a:t>
                      </a:r>
                      <a:endParaRPr lang="en-US" sz="1100" b="0" i="0" u="none" strike="noStrike" dirty="0">
                        <a:solidFill>
                          <a:srgbClr val="FFC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6715.5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17514.29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42931.11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1456.171</a:t>
                      </a:r>
                      <a:endParaRPr lang="en-US" sz="1100" b="0" i="0" u="none" strike="noStrike" dirty="0">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3889.933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10430.14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17875.16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878.0634</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3109.951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6020.047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167075.4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444.3689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4202.513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11467.48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10196.38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593.4077</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6691.106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22082.05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41809.46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1473.902</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4641.109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14104.17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14041.37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1314.563</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5635.213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10624.77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18462.12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1044.947</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1703.857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3135.513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120806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303.8873</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5662.076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14329.74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51586.47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1169.599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2631.281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5123.656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272042.6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426.8547</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7113.393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16503.21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99888.66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1519.788</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1898.549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7226.98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348190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305.0274</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2608.251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5126.95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184477.6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734.6729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6816.254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18150.71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29365.1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1743.049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15819.73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39386.05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39373.82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3096.929</a:t>
                      </a:r>
                      <a:endParaRPr lang="en-US" sz="1100" b="0" i="0" u="none" strike="noStrike">
                        <a:solidFill>
                          <a:srgbClr val="000000"/>
                        </a:solidFill>
                        <a:effectLst/>
                        <a:latin typeface="Calibri" panose="020F0502020204030204" pitchFamily="34" charset="0"/>
                      </a:endParaRPr>
                    </a:p>
                  </a:txBody>
                  <a:tcPr marL="9525" marR="9525" marT="9525" marB="0" anchor="b"/>
                </a:tc>
              </a:tr>
              <a:tr h="235147">
                <a:tc>
                  <a:txBody>
                    <a:bodyPr/>
                    <a:lstStyle/>
                    <a:p>
                      <a:pPr algn="r" fontAlgn="b"/>
                      <a:r>
                        <a:rPr lang="en-US" sz="1100" u="none" strike="noStrike" dirty="0">
                          <a:effectLst/>
                        </a:rPr>
                        <a:t>14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2879.36</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5979.304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30210.1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468.1843</a:t>
                      </a:r>
                      <a:endParaRPr lang="en-US" sz="1100" b="0" i="0" u="none" strike="noStrike">
                        <a:solidFill>
                          <a:srgbClr val="000000"/>
                        </a:solidFill>
                        <a:effectLst/>
                        <a:latin typeface="Calibri" panose="020F0502020204030204" pitchFamily="34" charset="0"/>
                      </a:endParaRPr>
                    </a:p>
                  </a:txBody>
                  <a:tcPr marL="9525" marR="9525" marT="9525" marB="0" anchor="b"/>
                </a:tc>
              </a:tr>
              <a:tr h="498298">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1" i="1" u="none" strike="noStrike" dirty="0" smtClean="0">
                          <a:solidFill>
                            <a:srgbClr val="FF0000"/>
                          </a:solidFill>
                          <a:effectLst/>
                        </a:rPr>
                        <a:t>MEDIAN</a:t>
                      </a:r>
                      <a:r>
                        <a:rPr lang="en-US" sz="1400" u="none" strike="noStrike" dirty="0" smtClean="0">
                          <a:effectLst/>
                        </a:rPr>
                        <a:t/>
                      </a:r>
                      <a:br>
                        <a:rPr lang="en-US" sz="1400" u="none" strike="noStrike" dirty="0" smtClean="0">
                          <a:effectLst/>
                        </a:rPr>
                      </a:br>
                      <a:r>
                        <a:rPr lang="en-US" sz="1400" u="none" strike="noStrike" dirty="0" smtClean="0">
                          <a:solidFill>
                            <a:srgbClr val="FFC000"/>
                          </a:solidFill>
                          <a:effectLst/>
                        </a:rPr>
                        <a:t>17.5</a:t>
                      </a:r>
                      <a:endParaRPr lang="en-US" sz="1400" b="0" i="0" u="none" strike="noStrike" dirty="0" smtClean="0">
                        <a:solidFill>
                          <a:srgbClr val="FFC000"/>
                        </a:solidFill>
                        <a:effectLst/>
                        <a:latin typeface="Calibri" panose="020F0502020204030204" pitchFamily="34" charset="0"/>
                      </a:endParaRPr>
                    </a:p>
                  </a:txBody>
                  <a:tcPr marL="9525" marR="9525" marT="9525" marB="0" anchor="b"/>
                </a:tc>
                <a:tc>
                  <a:txBody>
                    <a:bodyPr/>
                    <a:lstStyle/>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i="1" u="none" strike="noStrike" dirty="0" smtClean="0">
                          <a:solidFill>
                            <a:srgbClr val="FF0000"/>
                          </a:solidFill>
                          <a:effectLst/>
                        </a:rPr>
                        <a:t>MEDIAN</a:t>
                      </a:r>
                      <a:endParaRPr lang="en-US" sz="1400" u="none" strike="noStrike" dirty="0" smtClean="0">
                        <a:solidFill>
                          <a:srgbClr val="FFC000"/>
                        </a:solidFill>
                        <a:effectLst/>
                      </a:endParaRPr>
                    </a:p>
                    <a:p>
                      <a:pPr algn="r" fontAlgn="b"/>
                      <a:r>
                        <a:rPr lang="en-US" sz="1400" u="none" strike="noStrike" dirty="0" smtClean="0">
                          <a:solidFill>
                            <a:srgbClr val="FFC000"/>
                          </a:solidFill>
                          <a:effectLst/>
                        </a:rPr>
                        <a:t>4421.811</a:t>
                      </a:r>
                    </a:p>
                  </a:txBody>
                  <a:tcPr marL="9525" marR="9525" marT="9525" marB="0" anchor="b"/>
                </a:tc>
                <a:tc>
                  <a:txBody>
                    <a:bodyPr/>
                    <a:lstStyle/>
                    <a:p>
                      <a:pPr algn="r" fontAlgn="b"/>
                      <a:r>
                        <a:rPr lang="en-US" sz="1400" b="1" i="1" u="none" strike="noStrike" dirty="0" smtClean="0">
                          <a:solidFill>
                            <a:srgbClr val="FF0000"/>
                          </a:solidFill>
                          <a:effectLst/>
                        </a:rPr>
                        <a:t>MEDIAN</a:t>
                      </a:r>
                    </a:p>
                    <a:p>
                      <a:pPr algn="r" fontAlgn="b"/>
                      <a:r>
                        <a:rPr lang="en-US" sz="1400" u="none" strike="noStrike" dirty="0" smtClean="0">
                          <a:solidFill>
                            <a:srgbClr val="FFC000"/>
                          </a:solidFill>
                          <a:effectLst/>
                        </a:rPr>
                        <a:t>11046.12</a:t>
                      </a:r>
                      <a:endParaRPr lang="en-US" sz="1400" b="1" i="0" u="none" strike="noStrike" dirty="0">
                        <a:solidFill>
                          <a:srgbClr val="FFC000"/>
                        </a:solidFill>
                        <a:effectLst/>
                        <a:latin typeface="Calibri" panose="020F0502020204030204" pitchFamily="34" charset="0"/>
                      </a:endParaRPr>
                    </a:p>
                  </a:txBody>
                  <a:tcPr marL="9525" marR="9525" marT="9525" marB="0" anchor="b"/>
                </a:tc>
                <a:tc>
                  <a:txBody>
                    <a:bodyPr/>
                    <a:lstStyle/>
                    <a:p>
                      <a:pPr algn="l" fontAlgn="b"/>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400" b="1" i="1" u="none" strike="noStrike" dirty="0" smtClean="0">
                          <a:solidFill>
                            <a:srgbClr val="FF0000"/>
                          </a:solidFill>
                          <a:effectLst/>
                        </a:rPr>
                        <a:t>MEDIAN</a:t>
                      </a:r>
                    </a:p>
                    <a:p>
                      <a:pPr algn="r" fontAlgn="b"/>
                      <a:r>
                        <a:rPr lang="en-US" sz="1400" u="none" strike="noStrike" dirty="0" smtClean="0">
                          <a:solidFill>
                            <a:srgbClr val="FFC000"/>
                          </a:solidFill>
                          <a:effectLst/>
                        </a:rPr>
                        <a:t>42370.28</a:t>
                      </a:r>
                      <a:endParaRPr lang="en-US" sz="1400" b="1" i="0" u="none" strike="noStrike" dirty="0">
                        <a:solidFill>
                          <a:srgbClr val="FFC000"/>
                        </a:solidFill>
                        <a:effectLst/>
                        <a:latin typeface="Calibri" panose="020F0502020204030204" pitchFamily="34" charset="0"/>
                      </a:endParaRPr>
                    </a:p>
                  </a:txBody>
                  <a:tcPr marL="9525" marR="9525" marT="9525" marB="0" anchor="b"/>
                </a:tc>
                <a:tc>
                  <a:txBody>
                    <a:bodyPr/>
                    <a:lstStyle/>
                    <a:p>
                      <a:pPr algn="r" fontAlgn="b"/>
                      <a:r>
                        <a:rPr lang="en-US" sz="1400" b="1" i="1" u="none" strike="noStrike" dirty="0" smtClean="0">
                          <a:solidFill>
                            <a:srgbClr val="FF0000"/>
                          </a:solidFill>
                          <a:effectLst/>
                        </a:rPr>
                        <a:t>MEDIAN</a:t>
                      </a:r>
                    </a:p>
                    <a:p>
                      <a:pPr algn="r" fontAlgn="b"/>
                      <a:r>
                        <a:rPr lang="en-US" sz="1400" u="none" strike="noStrike" dirty="0" smtClean="0">
                          <a:solidFill>
                            <a:srgbClr val="FFC000"/>
                          </a:solidFill>
                          <a:effectLst/>
                        </a:rPr>
                        <a:t>961.505</a:t>
                      </a:r>
                      <a:endParaRPr lang="en-US" sz="1400" b="1" i="0" u="none" strike="noStrike" dirty="0">
                        <a:solidFill>
                          <a:srgbClr val="FFC000"/>
                        </a:solidFill>
                        <a:effectLst/>
                        <a:latin typeface="Calibri" panose="020F0502020204030204" pitchFamily="34" charset="0"/>
                      </a:endParaRPr>
                    </a:p>
                  </a:txBody>
                  <a:tcPr marL="9525" marR="9525" marT="9525" marB="0" anchor="b"/>
                </a:tc>
              </a:tr>
            </a:tbl>
          </a:graphicData>
        </a:graphic>
      </p:graphicFrame>
      <p:sp>
        <p:nvSpPr>
          <p:cNvPr id="5" name="Text Placeholder 16"/>
          <p:cNvSpPr>
            <a:spLocks noGrp="1"/>
          </p:cNvSpPr>
          <p:nvPr>
            <p:ph type="body" sz="quarter" idx="4294967295"/>
          </p:nvPr>
        </p:nvSpPr>
        <p:spPr>
          <a:xfrm>
            <a:off x="1143000" y="2133600"/>
            <a:ext cx="9296400" cy="3124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scene3d>
              <a:camera prst="orthographicFront"/>
              <a:lightRig rig="soft" dir="t">
                <a:rot lat="0" lon="0" rev="15600000"/>
              </a:lightRig>
            </a:scene3d>
            <a:sp3d extrusionH="57150" prstMaterial="softEdge">
              <a:bevelT w="25400" h="38100"/>
            </a:sp3d>
          </a:bodyPr>
          <a:lstStyle/>
          <a:p>
            <a:pPr algn="ctr"/>
            <a:r>
              <a:rPr lang="en-US" b="1" dirty="0" smtClean="0">
                <a:ln/>
                <a:solidFill>
                  <a:schemeClr val="accent4"/>
                </a:solidFill>
              </a:rPr>
              <a:t>Highly successful campaigns are run for around</a:t>
            </a:r>
          </a:p>
          <a:p>
            <a:pPr algn="ctr"/>
            <a:r>
              <a:rPr lang="en-US" b="1" dirty="0" smtClean="0">
                <a:ln/>
                <a:solidFill>
                  <a:schemeClr val="accent4"/>
                </a:solidFill>
              </a:rPr>
              <a:t>15 days to 20 days.</a:t>
            </a:r>
          </a:p>
          <a:p>
            <a:pPr algn="ctr"/>
            <a:endParaRPr lang="en-US" b="1" dirty="0">
              <a:ln/>
              <a:solidFill>
                <a:schemeClr val="accent4"/>
              </a:solidFill>
            </a:endParaRPr>
          </a:p>
          <a:p>
            <a:pPr algn="ctr"/>
            <a:r>
              <a:rPr lang="en-US" sz="2800" b="1" dirty="0" smtClean="0">
                <a:ln/>
                <a:solidFill>
                  <a:schemeClr val="accent4"/>
                </a:solidFill>
              </a:rPr>
              <a:t>Ask less, get more can be a strategy!</a:t>
            </a:r>
            <a:endParaRPr lang="pt-PT" sz="2800" b="1" dirty="0">
              <a:ln/>
              <a:solidFill>
                <a:schemeClr val="accent4"/>
              </a:solidFill>
            </a:endParaRPr>
          </a:p>
        </p:txBody>
      </p:sp>
      <p:sp>
        <p:nvSpPr>
          <p:cNvPr id="6" name="Title 14"/>
          <p:cNvSpPr txBox="1">
            <a:spLocks/>
          </p:cNvSpPr>
          <p:nvPr/>
        </p:nvSpPr>
        <p:spPr>
          <a:xfrm>
            <a:off x="227348" y="411899"/>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smtClean="0"/>
              <a:t>Number of Projects</a:t>
            </a:r>
            <a:br>
              <a:rPr lang="en-US" dirty="0" smtClean="0"/>
            </a:br>
            <a:r>
              <a:rPr lang="en-US" dirty="0" smtClean="0"/>
              <a:t>	</a:t>
            </a:r>
            <a:r>
              <a:rPr lang="en-US" sz="2800" dirty="0" smtClean="0"/>
              <a:t>Influence of </a:t>
            </a:r>
            <a:r>
              <a:rPr lang="en-US" sz="2800" dirty="0" smtClean="0">
                <a:solidFill>
                  <a:schemeClr val="accent3"/>
                </a:solidFill>
              </a:rPr>
              <a:t>duration</a:t>
            </a:r>
            <a:endParaRPr lang="en-US" dirty="0">
              <a:solidFill>
                <a:schemeClr val="accent3"/>
              </a:solidFill>
            </a:endParaRPr>
          </a:p>
        </p:txBody>
      </p:sp>
    </p:spTree>
    <p:extLst>
      <p:ext uri="{BB962C8B-B14F-4D97-AF65-F5344CB8AC3E}">
        <p14:creationId xmlns:p14="http://schemas.microsoft.com/office/powerpoint/2010/main" val="128437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263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14"/>
          <p:cNvSpPr txBox="1">
            <a:spLocks/>
          </p:cNvSpPr>
          <p:nvPr/>
        </p:nvSpPr>
        <p:spPr>
          <a:xfrm>
            <a:off x="685800" y="2514600"/>
            <a:ext cx="51054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endParaRPr lang="en-US" sz="2400" i="1" dirty="0" smtClean="0"/>
          </a:p>
          <a:p>
            <a:endParaRPr lang="en-US" sz="2400" i="1" dirty="0" smtClean="0">
              <a:solidFill>
                <a:schemeClr val="accent3"/>
              </a:solidFill>
            </a:endParaRPr>
          </a:p>
          <a:p>
            <a:endParaRPr lang="en-US" dirty="0" smtClean="0">
              <a:solidFill>
                <a:schemeClr val="accent3"/>
              </a:solidFill>
            </a:endParaRPr>
          </a:p>
          <a:p>
            <a:endParaRPr lang="en-US" dirty="0">
              <a:solidFill>
                <a:schemeClr val="accent3"/>
              </a:solidFill>
            </a:endParaRPr>
          </a:p>
        </p:txBody>
      </p:sp>
      <p:sp>
        <p:nvSpPr>
          <p:cNvPr id="7" name="Title 14"/>
          <p:cNvSpPr txBox="1">
            <a:spLocks/>
          </p:cNvSpPr>
          <p:nvPr/>
        </p:nvSpPr>
        <p:spPr>
          <a:xfrm>
            <a:off x="227348" y="411899"/>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3200" i="1" dirty="0"/>
              <a:t>Successful Projects</a:t>
            </a:r>
          </a:p>
          <a:p>
            <a:r>
              <a:rPr lang="en-US" sz="3200" i="1" dirty="0">
                <a:solidFill>
                  <a:schemeClr val="accent3"/>
                </a:solidFill>
              </a:rPr>
              <a:t>In countries</a:t>
            </a:r>
          </a:p>
        </p:txBody>
      </p:sp>
      <p:pic>
        <p:nvPicPr>
          <p:cNvPr id="4" name="Picture 3"/>
          <p:cNvPicPr>
            <a:picLocks noChangeAspect="1"/>
          </p:cNvPicPr>
          <p:nvPr/>
        </p:nvPicPr>
        <p:blipFill>
          <a:blip r:embed="rId6"/>
          <a:stretch>
            <a:fillRect/>
          </a:stretch>
        </p:blipFill>
        <p:spPr>
          <a:xfrm>
            <a:off x="5025112" y="1676400"/>
            <a:ext cx="6600149" cy="46609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914400" y="2133600"/>
            <a:ext cx="3886200" cy="2585323"/>
          </a:xfrm>
          <a:prstGeom prst="rect">
            <a:avLst/>
          </a:prstGeom>
        </p:spPr>
        <p:txBody>
          <a:bodyPr wrap="square">
            <a:spAutoFit/>
          </a:bodyPr>
          <a:lstStyle/>
          <a:p>
            <a:r>
              <a:rPr lang="en-US" dirty="0" smtClean="0">
                <a:solidFill>
                  <a:schemeClr val="accent1"/>
                </a:solidFill>
              </a:rPr>
              <a:t>Select</a:t>
            </a:r>
          </a:p>
          <a:p>
            <a:r>
              <a:rPr lang="en-US" dirty="0" smtClean="0">
                <a:solidFill>
                  <a:schemeClr val="accent1"/>
                </a:solidFill>
              </a:rPr>
              <a:t>count(f.id</a:t>
            </a:r>
            <a:r>
              <a:rPr lang="en-US" dirty="0">
                <a:solidFill>
                  <a:schemeClr val="accent1"/>
                </a:solidFill>
              </a:rPr>
              <a:t>),</a:t>
            </a:r>
            <a:r>
              <a:rPr lang="en-US" dirty="0" err="1">
                <a:solidFill>
                  <a:schemeClr val="accent1"/>
                </a:solidFill>
              </a:rPr>
              <a:t>avg</a:t>
            </a:r>
            <a:r>
              <a:rPr lang="en-US" dirty="0">
                <a:solidFill>
                  <a:schemeClr val="accent1"/>
                </a:solidFill>
              </a:rPr>
              <a:t>(</a:t>
            </a:r>
            <a:r>
              <a:rPr lang="en-US" dirty="0" err="1">
                <a:solidFill>
                  <a:schemeClr val="accent1"/>
                </a:solidFill>
              </a:rPr>
              <a:t>f.goal</a:t>
            </a:r>
            <a:r>
              <a:rPr lang="en-US" dirty="0" smtClean="0">
                <a:solidFill>
                  <a:schemeClr val="accent1"/>
                </a:solidFill>
              </a:rPr>
              <a:t>),</a:t>
            </a:r>
          </a:p>
          <a:p>
            <a:r>
              <a:rPr lang="en-US" dirty="0" err="1" smtClean="0">
                <a:solidFill>
                  <a:schemeClr val="accent1"/>
                </a:solidFill>
              </a:rPr>
              <a:t>avg</a:t>
            </a:r>
            <a:r>
              <a:rPr lang="en-US" dirty="0" smtClean="0">
                <a:solidFill>
                  <a:schemeClr val="accent1"/>
                </a:solidFill>
              </a:rPr>
              <a:t>(</a:t>
            </a:r>
            <a:r>
              <a:rPr lang="en-US" dirty="0" err="1" smtClean="0">
                <a:solidFill>
                  <a:schemeClr val="accent1"/>
                </a:solidFill>
              </a:rPr>
              <a:t>f.pledged</a:t>
            </a:r>
            <a:r>
              <a:rPr lang="en-US" dirty="0">
                <a:solidFill>
                  <a:schemeClr val="accent1"/>
                </a:solidFill>
              </a:rPr>
              <a:t>),</a:t>
            </a:r>
            <a:r>
              <a:rPr lang="en-US" dirty="0" err="1">
                <a:solidFill>
                  <a:schemeClr val="accent1"/>
                </a:solidFill>
              </a:rPr>
              <a:t>avg</a:t>
            </a:r>
            <a:r>
              <a:rPr lang="en-US" dirty="0">
                <a:solidFill>
                  <a:schemeClr val="accent1"/>
                </a:solidFill>
              </a:rPr>
              <a:t>(</a:t>
            </a:r>
            <a:r>
              <a:rPr lang="en-US" dirty="0" err="1">
                <a:solidFill>
                  <a:schemeClr val="accent1"/>
                </a:solidFill>
              </a:rPr>
              <a:t>f.backers</a:t>
            </a:r>
            <a:r>
              <a:rPr lang="en-US" dirty="0" smtClean="0">
                <a:solidFill>
                  <a:schemeClr val="accent1"/>
                </a:solidFill>
              </a:rPr>
              <a:t>),</a:t>
            </a:r>
          </a:p>
          <a:p>
            <a:r>
              <a:rPr lang="en-US" dirty="0" err="1" smtClean="0">
                <a:solidFill>
                  <a:schemeClr val="accent1"/>
                </a:solidFill>
              </a:rPr>
              <a:t>avg</a:t>
            </a:r>
            <a:r>
              <a:rPr lang="en-US" dirty="0" smtClean="0">
                <a:solidFill>
                  <a:schemeClr val="accent1"/>
                </a:solidFill>
              </a:rPr>
              <a:t>(</a:t>
            </a:r>
            <a:r>
              <a:rPr lang="en-US" dirty="0" err="1" smtClean="0">
                <a:solidFill>
                  <a:schemeClr val="accent1"/>
                </a:solidFill>
              </a:rPr>
              <a:t>f.duration</a:t>
            </a:r>
            <a:r>
              <a:rPr lang="en-US" dirty="0">
                <a:solidFill>
                  <a:schemeClr val="accent1"/>
                </a:solidFill>
              </a:rPr>
              <a:t>),</a:t>
            </a:r>
            <a:r>
              <a:rPr lang="en-US" dirty="0" err="1">
                <a:solidFill>
                  <a:schemeClr val="accent1"/>
                </a:solidFill>
              </a:rPr>
              <a:t>c.country</a:t>
            </a:r>
            <a:r>
              <a:rPr lang="en-US" dirty="0" smtClean="0">
                <a:solidFill>
                  <a:schemeClr val="accent1"/>
                </a:solidFill>
              </a:rPr>
              <a:t>,</a:t>
            </a:r>
          </a:p>
          <a:p>
            <a:r>
              <a:rPr lang="en-US" dirty="0" err="1" smtClean="0">
                <a:solidFill>
                  <a:schemeClr val="accent1"/>
                </a:solidFill>
              </a:rPr>
              <a:t>c.currency</a:t>
            </a:r>
            <a:r>
              <a:rPr lang="en-US" dirty="0" smtClean="0">
                <a:solidFill>
                  <a:schemeClr val="accent1"/>
                </a:solidFill>
              </a:rPr>
              <a:t> </a:t>
            </a:r>
            <a:r>
              <a:rPr lang="en-US" dirty="0">
                <a:solidFill>
                  <a:schemeClr val="accent1"/>
                </a:solidFill>
              </a:rPr>
              <a:t>from </a:t>
            </a:r>
            <a:r>
              <a:rPr lang="en-US" b="1" dirty="0" err="1">
                <a:solidFill>
                  <a:schemeClr val="accent1"/>
                </a:solidFill>
              </a:rPr>
              <a:t>facttable</a:t>
            </a:r>
            <a:r>
              <a:rPr lang="en-US" dirty="0">
                <a:solidFill>
                  <a:schemeClr val="accent1"/>
                </a:solidFill>
              </a:rPr>
              <a:t> f</a:t>
            </a:r>
          </a:p>
          <a:p>
            <a:r>
              <a:rPr lang="en-US" dirty="0">
                <a:solidFill>
                  <a:schemeClr val="accent1"/>
                </a:solidFill>
              </a:rPr>
              <a:t>join </a:t>
            </a:r>
            <a:r>
              <a:rPr lang="en-US" b="1" dirty="0" err="1">
                <a:solidFill>
                  <a:schemeClr val="accent1"/>
                </a:solidFill>
              </a:rPr>
              <a:t>dim_country</a:t>
            </a:r>
            <a:r>
              <a:rPr lang="en-US" dirty="0">
                <a:solidFill>
                  <a:schemeClr val="accent1"/>
                </a:solidFill>
              </a:rPr>
              <a:t> c on </a:t>
            </a:r>
            <a:r>
              <a:rPr lang="en-US" dirty="0" err="1">
                <a:solidFill>
                  <a:schemeClr val="accent1"/>
                </a:solidFill>
              </a:rPr>
              <a:t>f.dim_country</a:t>
            </a:r>
            <a:r>
              <a:rPr lang="en-US" dirty="0">
                <a:solidFill>
                  <a:schemeClr val="accent1"/>
                </a:solidFill>
              </a:rPr>
              <a:t>=c.var1</a:t>
            </a:r>
          </a:p>
          <a:p>
            <a:r>
              <a:rPr lang="en-US" dirty="0">
                <a:solidFill>
                  <a:schemeClr val="accent1"/>
                </a:solidFill>
              </a:rPr>
              <a:t>where </a:t>
            </a:r>
            <a:r>
              <a:rPr lang="en-US" dirty="0" err="1" smtClean="0">
                <a:solidFill>
                  <a:schemeClr val="accent1"/>
                </a:solidFill>
              </a:rPr>
              <a:t>f.dim_state</a:t>
            </a:r>
            <a:r>
              <a:rPr lang="en-US" dirty="0" smtClean="0">
                <a:solidFill>
                  <a:schemeClr val="accent1"/>
                </a:solidFill>
              </a:rPr>
              <a:t>=3</a:t>
            </a:r>
            <a:endParaRPr lang="en-US" dirty="0">
              <a:solidFill>
                <a:schemeClr val="accent1"/>
              </a:solidFill>
            </a:endParaRPr>
          </a:p>
          <a:p>
            <a:r>
              <a:rPr lang="en-US" dirty="0">
                <a:solidFill>
                  <a:schemeClr val="accent1"/>
                </a:solidFill>
              </a:rPr>
              <a:t>group by </a:t>
            </a:r>
            <a:r>
              <a:rPr lang="en-US" dirty="0" err="1">
                <a:solidFill>
                  <a:schemeClr val="accent1"/>
                </a:solidFill>
              </a:rPr>
              <a:t>c.country,c.currency</a:t>
            </a:r>
            <a:r>
              <a:rPr lang="en-US" dirty="0">
                <a:solidFill>
                  <a:schemeClr val="accent1"/>
                </a:solidFill>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477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Chart 10"/>
          <p:cNvGraphicFramePr>
            <a:graphicFrameLocks/>
          </p:cNvGraphicFramePr>
          <p:nvPr>
            <p:extLst/>
          </p:nvPr>
        </p:nvGraphicFramePr>
        <p:xfrm>
          <a:off x="2667000" y="152400"/>
          <a:ext cx="8456985" cy="6705600"/>
        </p:xfrm>
        <a:graphic>
          <a:graphicData uri="http://schemas.openxmlformats.org/drawingml/2006/chart">
            <c:chart xmlns:c="http://schemas.openxmlformats.org/drawingml/2006/chart" xmlns:r="http://schemas.openxmlformats.org/officeDocument/2006/relationships" r:id="rId6"/>
          </a:graphicData>
        </a:graphic>
      </p:graphicFrame>
      <p:sp>
        <p:nvSpPr>
          <p:cNvPr id="6" name="Title 14"/>
          <p:cNvSpPr txBox="1">
            <a:spLocks/>
          </p:cNvSpPr>
          <p:nvPr/>
        </p:nvSpPr>
        <p:spPr>
          <a:xfrm>
            <a:off x="685800" y="2514600"/>
            <a:ext cx="51054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endParaRPr lang="en-US" sz="2400" i="1" dirty="0" smtClean="0"/>
          </a:p>
          <a:p>
            <a:endParaRPr lang="en-US" sz="2400" i="1" dirty="0" smtClean="0">
              <a:solidFill>
                <a:schemeClr val="accent3"/>
              </a:solidFill>
            </a:endParaRPr>
          </a:p>
          <a:p>
            <a:endParaRPr lang="en-US" dirty="0" smtClean="0">
              <a:solidFill>
                <a:schemeClr val="accent3"/>
              </a:solidFill>
            </a:endParaRPr>
          </a:p>
          <a:p>
            <a:endParaRPr lang="en-US" dirty="0">
              <a:solidFill>
                <a:schemeClr val="accent3"/>
              </a:solidFill>
            </a:endParaRPr>
          </a:p>
          <a:p>
            <a:r>
              <a:rPr lang="en-US" dirty="0" smtClean="0">
                <a:solidFill>
                  <a:schemeClr val="accent4"/>
                </a:solidFill>
              </a:rPr>
              <a:t>Austria,</a:t>
            </a:r>
          </a:p>
          <a:p>
            <a:r>
              <a:rPr lang="en-US" dirty="0" smtClean="0">
                <a:solidFill>
                  <a:schemeClr val="accent4"/>
                </a:solidFill>
              </a:rPr>
              <a:t>China,</a:t>
            </a:r>
          </a:p>
          <a:p>
            <a:r>
              <a:rPr lang="en-US" dirty="0" smtClean="0">
                <a:solidFill>
                  <a:schemeClr val="accent4"/>
                </a:solidFill>
              </a:rPr>
              <a:t>New Zealand, </a:t>
            </a:r>
          </a:p>
          <a:p>
            <a:r>
              <a:rPr lang="en-US" dirty="0" smtClean="0">
                <a:solidFill>
                  <a:schemeClr val="accent4"/>
                </a:solidFill>
              </a:rPr>
              <a:t>Germany, France</a:t>
            </a:r>
          </a:p>
          <a:p>
            <a:r>
              <a:rPr lang="en-US" sz="2800" dirty="0" smtClean="0">
                <a:solidFill>
                  <a:schemeClr val="accent3"/>
                </a:solidFill>
              </a:rPr>
              <a:t>are the best places for crowd funding.</a:t>
            </a:r>
            <a:endParaRPr lang="en-US" sz="2800" dirty="0">
              <a:solidFill>
                <a:schemeClr val="accent3"/>
              </a:solidFill>
            </a:endParaRPr>
          </a:p>
        </p:txBody>
      </p:sp>
      <p:sp>
        <p:nvSpPr>
          <p:cNvPr id="7" name="Title 14"/>
          <p:cNvSpPr txBox="1">
            <a:spLocks/>
          </p:cNvSpPr>
          <p:nvPr/>
        </p:nvSpPr>
        <p:spPr>
          <a:xfrm>
            <a:off x="227348" y="411899"/>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3200" i="1" dirty="0"/>
              <a:t>Successful Projects</a:t>
            </a:r>
          </a:p>
          <a:p>
            <a:r>
              <a:rPr lang="en-US" sz="3200" i="1" dirty="0">
                <a:solidFill>
                  <a:schemeClr val="accent3"/>
                </a:solidFill>
              </a:rPr>
              <a:t>In countries</a:t>
            </a:r>
          </a:p>
        </p:txBody>
      </p:sp>
    </p:spTree>
    <p:extLst>
      <p:ext uri="{BB962C8B-B14F-4D97-AF65-F5344CB8AC3E}">
        <p14:creationId xmlns:p14="http://schemas.microsoft.com/office/powerpoint/2010/main" val="500671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379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Chart 6"/>
          <p:cNvGraphicFramePr>
            <a:graphicFrameLocks/>
          </p:cNvGraphicFramePr>
          <p:nvPr>
            <p:extLst>
              <p:ext uri="{D42A27DB-BD31-4B8C-83A1-F6EECF244321}">
                <p14:modId xmlns:p14="http://schemas.microsoft.com/office/powerpoint/2010/main" val="684720788"/>
              </p:ext>
            </p:extLst>
          </p:nvPr>
        </p:nvGraphicFramePr>
        <p:xfrm>
          <a:off x="4800600" y="1371600"/>
          <a:ext cx="7086599" cy="5029200"/>
        </p:xfrm>
        <a:graphic>
          <a:graphicData uri="http://schemas.openxmlformats.org/drawingml/2006/chart">
            <c:chart xmlns:c="http://schemas.openxmlformats.org/drawingml/2006/chart" xmlns:r="http://schemas.openxmlformats.org/officeDocument/2006/relationships" r:id="rId6"/>
          </a:graphicData>
        </a:graphic>
      </p:graphicFrame>
      <p:sp>
        <p:nvSpPr>
          <p:cNvPr id="6" name="Title 14"/>
          <p:cNvSpPr txBox="1">
            <a:spLocks/>
          </p:cNvSpPr>
          <p:nvPr/>
        </p:nvSpPr>
        <p:spPr>
          <a:xfrm>
            <a:off x="227348" y="411899"/>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3200" i="1" dirty="0"/>
              <a:t>Successful Projects</a:t>
            </a:r>
          </a:p>
          <a:p>
            <a:r>
              <a:rPr lang="en-US" sz="3200" i="1" dirty="0">
                <a:solidFill>
                  <a:schemeClr val="accent3"/>
                </a:solidFill>
              </a:rPr>
              <a:t>In countries</a:t>
            </a:r>
          </a:p>
        </p:txBody>
      </p:sp>
      <p:sp>
        <p:nvSpPr>
          <p:cNvPr id="8" name="Title 14"/>
          <p:cNvSpPr txBox="1">
            <a:spLocks/>
          </p:cNvSpPr>
          <p:nvPr/>
        </p:nvSpPr>
        <p:spPr>
          <a:xfrm>
            <a:off x="685800" y="2514600"/>
            <a:ext cx="5105400" cy="30480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smtClean="0">
                <a:solidFill>
                  <a:schemeClr val="accent4"/>
                </a:solidFill>
              </a:rPr>
              <a:t>Japan,</a:t>
            </a:r>
          </a:p>
          <a:p>
            <a:r>
              <a:rPr lang="en-US" dirty="0" smtClean="0">
                <a:solidFill>
                  <a:schemeClr val="accent4"/>
                </a:solidFill>
              </a:rPr>
              <a:t>Hong Kong</a:t>
            </a:r>
          </a:p>
          <a:p>
            <a:r>
              <a:rPr lang="en-US" sz="2400" dirty="0" smtClean="0">
                <a:solidFill>
                  <a:schemeClr val="accent3"/>
                </a:solidFill>
              </a:rPr>
              <a:t>Have disproportionately</a:t>
            </a:r>
          </a:p>
          <a:p>
            <a:r>
              <a:rPr lang="en-US" sz="2400" dirty="0" smtClean="0">
                <a:solidFill>
                  <a:schemeClr val="accent3"/>
                </a:solidFill>
              </a:rPr>
              <a:t>High number of backers.</a:t>
            </a:r>
          </a:p>
          <a:p>
            <a:endParaRPr lang="en-US" sz="2400" dirty="0">
              <a:solidFill>
                <a:schemeClr val="accent3"/>
              </a:solidFill>
            </a:endParaRPr>
          </a:p>
          <a:p>
            <a:r>
              <a:rPr lang="en-US" sz="1800" dirty="0" smtClean="0">
                <a:solidFill>
                  <a:schemeClr val="accent3"/>
                </a:solidFill>
              </a:rPr>
              <a:t>Japan has 0.175 success ratio.</a:t>
            </a:r>
          </a:p>
          <a:p>
            <a:r>
              <a:rPr lang="en-US" sz="1800" dirty="0" smtClean="0">
                <a:solidFill>
                  <a:schemeClr val="accent3"/>
                </a:solidFill>
              </a:rPr>
              <a:t>Hong Kong has 0.349 success ratio.</a:t>
            </a:r>
            <a:endParaRPr lang="en-US" sz="1800" dirty="0">
              <a:solidFill>
                <a:schemeClr val="accent3"/>
              </a:solidFill>
            </a:endParaRPr>
          </a:p>
        </p:txBody>
      </p:sp>
    </p:spTree>
    <p:extLst>
      <p:ext uri="{BB962C8B-B14F-4D97-AF65-F5344CB8AC3E}">
        <p14:creationId xmlns:p14="http://schemas.microsoft.com/office/powerpoint/2010/main" val="9557986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579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14"/>
          <p:cNvSpPr txBox="1">
            <a:spLocks/>
          </p:cNvSpPr>
          <p:nvPr/>
        </p:nvSpPr>
        <p:spPr>
          <a:xfrm>
            <a:off x="685800" y="2514600"/>
            <a:ext cx="51054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endParaRPr lang="en-US" sz="2400" i="1" dirty="0" smtClean="0"/>
          </a:p>
          <a:p>
            <a:endParaRPr lang="en-US" sz="2400" i="1" dirty="0" smtClean="0">
              <a:solidFill>
                <a:schemeClr val="accent3"/>
              </a:solidFill>
            </a:endParaRPr>
          </a:p>
          <a:p>
            <a:endParaRPr lang="en-US" dirty="0" smtClean="0">
              <a:solidFill>
                <a:schemeClr val="accent3"/>
              </a:solidFill>
            </a:endParaRPr>
          </a:p>
          <a:p>
            <a:endParaRPr lang="en-US" dirty="0">
              <a:solidFill>
                <a:schemeClr val="accent3"/>
              </a:solidFill>
            </a:endParaRPr>
          </a:p>
        </p:txBody>
      </p:sp>
      <p:sp>
        <p:nvSpPr>
          <p:cNvPr id="7" name="Title 14"/>
          <p:cNvSpPr txBox="1">
            <a:spLocks/>
          </p:cNvSpPr>
          <p:nvPr/>
        </p:nvSpPr>
        <p:spPr>
          <a:xfrm>
            <a:off x="227348" y="411899"/>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3200" i="1" dirty="0"/>
              <a:t>Successful Projects</a:t>
            </a:r>
          </a:p>
          <a:p>
            <a:r>
              <a:rPr lang="en-US" sz="3200" i="1" dirty="0" smtClean="0">
                <a:solidFill>
                  <a:schemeClr val="accent3"/>
                </a:solidFill>
              </a:rPr>
              <a:t>By subcategories</a:t>
            </a:r>
            <a:endParaRPr lang="en-US" sz="3200" i="1" dirty="0">
              <a:solidFill>
                <a:schemeClr val="accent3"/>
              </a:solidFill>
            </a:endParaRPr>
          </a:p>
        </p:txBody>
      </p:sp>
      <p:sp>
        <p:nvSpPr>
          <p:cNvPr id="9" name="Rectangle 8"/>
          <p:cNvSpPr/>
          <p:nvPr/>
        </p:nvSpPr>
        <p:spPr>
          <a:xfrm>
            <a:off x="914400" y="1505635"/>
            <a:ext cx="10820400" cy="738664"/>
          </a:xfrm>
          <a:prstGeom prst="rect">
            <a:avLst/>
          </a:prstGeom>
        </p:spPr>
        <p:txBody>
          <a:bodyPr wrap="square">
            <a:spAutoFit/>
          </a:bodyPr>
          <a:lstStyle/>
          <a:p>
            <a:r>
              <a:rPr lang="en-US" sz="1400" dirty="0">
                <a:solidFill>
                  <a:schemeClr val="accent1"/>
                </a:solidFill>
              </a:rPr>
              <a:t>select count(f.id),</a:t>
            </a:r>
            <a:r>
              <a:rPr lang="en-US" sz="1400" dirty="0" err="1">
                <a:solidFill>
                  <a:schemeClr val="accent1"/>
                </a:solidFill>
              </a:rPr>
              <a:t>avg</a:t>
            </a:r>
            <a:r>
              <a:rPr lang="en-US" sz="1400" dirty="0">
                <a:solidFill>
                  <a:schemeClr val="accent1"/>
                </a:solidFill>
              </a:rPr>
              <a:t>(</a:t>
            </a:r>
            <a:r>
              <a:rPr lang="en-US" sz="1400" dirty="0" err="1">
                <a:solidFill>
                  <a:schemeClr val="accent1"/>
                </a:solidFill>
              </a:rPr>
              <a:t>f.goal</a:t>
            </a:r>
            <a:r>
              <a:rPr lang="en-US" sz="1400" dirty="0">
                <a:solidFill>
                  <a:schemeClr val="accent1"/>
                </a:solidFill>
              </a:rPr>
              <a:t>),</a:t>
            </a:r>
            <a:r>
              <a:rPr lang="en-US" sz="1400" dirty="0" err="1">
                <a:solidFill>
                  <a:schemeClr val="accent1"/>
                </a:solidFill>
              </a:rPr>
              <a:t>avg</a:t>
            </a:r>
            <a:r>
              <a:rPr lang="en-US" sz="1400" dirty="0">
                <a:solidFill>
                  <a:schemeClr val="accent1"/>
                </a:solidFill>
              </a:rPr>
              <a:t>(</a:t>
            </a:r>
            <a:r>
              <a:rPr lang="en-US" sz="1400" dirty="0" err="1">
                <a:solidFill>
                  <a:schemeClr val="accent1"/>
                </a:solidFill>
              </a:rPr>
              <a:t>f.pledged</a:t>
            </a:r>
            <a:r>
              <a:rPr lang="en-US" sz="1400" dirty="0">
                <a:solidFill>
                  <a:schemeClr val="accent1"/>
                </a:solidFill>
              </a:rPr>
              <a:t>),</a:t>
            </a:r>
            <a:r>
              <a:rPr lang="en-US" sz="1400" dirty="0" err="1">
                <a:solidFill>
                  <a:schemeClr val="accent1"/>
                </a:solidFill>
              </a:rPr>
              <a:t>avg</a:t>
            </a:r>
            <a:r>
              <a:rPr lang="en-US" sz="1400" dirty="0">
                <a:solidFill>
                  <a:schemeClr val="accent1"/>
                </a:solidFill>
              </a:rPr>
              <a:t>(</a:t>
            </a:r>
            <a:r>
              <a:rPr lang="en-US" sz="1400" dirty="0" err="1">
                <a:solidFill>
                  <a:schemeClr val="accent1"/>
                </a:solidFill>
              </a:rPr>
              <a:t>f.backers</a:t>
            </a:r>
            <a:r>
              <a:rPr lang="en-US" sz="1400" dirty="0">
                <a:solidFill>
                  <a:schemeClr val="accent1"/>
                </a:solidFill>
              </a:rPr>
              <a:t>),</a:t>
            </a:r>
            <a:r>
              <a:rPr lang="en-US" sz="1400" dirty="0" err="1">
                <a:solidFill>
                  <a:schemeClr val="accent1"/>
                </a:solidFill>
              </a:rPr>
              <a:t>y.launchyear,c.subcategory</a:t>
            </a:r>
            <a:r>
              <a:rPr lang="en-US" sz="1400" dirty="0">
                <a:solidFill>
                  <a:schemeClr val="accent1"/>
                </a:solidFill>
              </a:rPr>
              <a:t> from </a:t>
            </a:r>
            <a:r>
              <a:rPr lang="en-US" sz="1400" b="1" dirty="0" err="1">
                <a:solidFill>
                  <a:schemeClr val="accent1"/>
                </a:solidFill>
              </a:rPr>
              <a:t>facttable</a:t>
            </a:r>
            <a:r>
              <a:rPr lang="en-US" sz="1400" dirty="0">
                <a:solidFill>
                  <a:schemeClr val="accent1"/>
                </a:solidFill>
              </a:rPr>
              <a:t> f</a:t>
            </a:r>
          </a:p>
          <a:p>
            <a:r>
              <a:rPr lang="en-US" sz="1400" dirty="0">
                <a:solidFill>
                  <a:schemeClr val="accent1"/>
                </a:solidFill>
              </a:rPr>
              <a:t>join </a:t>
            </a:r>
            <a:r>
              <a:rPr lang="en-US" sz="1400" b="1" dirty="0" err="1">
                <a:solidFill>
                  <a:schemeClr val="accent1"/>
                </a:solidFill>
              </a:rPr>
              <a:t>dim_category</a:t>
            </a:r>
            <a:r>
              <a:rPr lang="en-US" sz="1400" dirty="0">
                <a:solidFill>
                  <a:schemeClr val="accent1"/>
                </a:solidFill>
              </a:rPr>
              <a:t> c on </a:t>
            </a:r>
            <a:r>
              <a:rPr lang="en-US" sz="1400" dirty="0" err="1" smtClean="0">
                <a:solidFill>
                  <a:schemeClr val="accent1"/>
                </a:solidFill>
              </a:rPr>
              <a:t>f.dim_category</a:t>
            </a:r>
            <a:r>
              <a:rPr lang="en-US" sz="1400" dirty="0" smtClean="0">
                <a:solidFill>
                  <a:schemeClr val="accent1"/>
                </a:solidFill>
              </a:rPr>
              <a:t>=c.var1 join </a:t>
            </a:r>
            <a:r>
              <a:rPr lang="en-US" sz="1400" b="1" dirty="0" err="1">
                <a:solidFill>
                  <a:schemeClr val="accent1"/>
                </a:solidFill>
              </a:rPr>
              <a:t>dim_launchDate</a:t>
            </a:r>
            <a:r>
              <a:rPr lang="en-US" sz="1400" dirty="0">
                <a:solidFill>
                  <a:schemeClr val="accent1"/>
                </a:solidFill>
              </a:rPr>
              <a:t> y on </a:t>
            </a:r>
            <a:r>
              <a:rPr lang="en-US" sz="1400" dirty="0" err="1">
                <a:solidFill>
                  <a:schemeClr val="accent1"/>
                </a:solidFill>
              </a:rPr>
              <a:t>f.dim_launchdate</a:t>
            </a:r>
            <a:r>
              <a:rPr lang="en-US" sz="1400" dirty="0">
                <a:solidFill>
                  <a:schemeClr val="accent1"/>
                </a:solidFill>
              </a:rPr>
              <a:t>=y.var1</a:t>
            </a:r>
          </a:p>
          <a:p>
            <a:r>
              <a:rPr lang="en-US" sz="1400" dirty="0">
                <a:solidFill>
                  <a:schemeClr val="accent1"/>
                </a:solidFill>
              </a:rPr>
              <a:t>where </a:t>
            </a:r>
            <a:r>
              <a:rPr lang="en-US" sz="1400" dirty="0" err="1" smtClean="0">
                <a:solidFill>
                  <a:schemeClr val="accent1"/>
                </a:solidFill>
              </a:rPr>
              <a:t>f.dim_state</a:t>
            </a:r>
            <a:r>
              <a:rPr lang="en-US" sz="1400" dirty="0" smtClean="0">
                <a:solidFill>
                  <a:schemeClr val="accent1"/>
                </a:solidFill>
              </a:rPr>
              <a:t>=3 group </a:t>
            </a:r>
            <a:r>
              <a:rPr lang="en-US" sz="1400" dirty="0">
                <a:solidFill>
                  <a:schemeClr val="accent1"/>
                </a:solidFill>
              </a:rPr>
              <a:t>by </a:t>
            </a:r>
            <a:r>
              <a:rPr lang="en-US" sz="1400" dirty="0" err="1">
                <a:solidFill>
                  <a:schemeClr val="accent1"/>
                </a:solidFill>
              </a:rPr>
              <a:t>c.subcategory,y.launchyear</a:t>
            </a:r>
            <a:r>
              <a:rPr lang="en-US" sz="1400" dirty="0">
                <a:solidFill>
                  <a:schemeClr val="accent1"/>
                </a:solidFill>
              </a:rPr>
              <a:t>;</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2600966"/>
            <a:ext cx="9396746" cy="3266434"/>
          </a:xfrm>
          <a:prstGeom prst="rect">
            <a:avLst/>
          </a:prstGeom>
        </p:spPr>
      </p:pic>
      <p:sp>
        <p:nvSpPr>
          <p:cNvPr id="3" name="Down Arrow 2"/>
          <p:cNvSpPr/>
          <p:nvPr/>
        </p:nvSpPr>
        <p:spPr>
          <a:xfrm>
            <a:off x="4648200" y="2438400"/>
            <a:ext cx="2133600" cy="4191000"/>
          </a:xfrm>
          <a:prstGeom prst="downArrow">
            <a:avLst>
              <a:gd name="adj1" fmla="val 50000"/>
              <a:gd name="adj2" fmla="val 25571"/>
            </a:avLst>
          </a:prstGeom>
          <a:solidFill>
            <a:srgbClr val="03AB07">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629400" y="6020822"/>
            <a:ext cx="1322798"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sorted</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8" name="Oval 7"/>
          <p:cNvSpPr/>
          <p:nvPr/>
        </p:nvSpPr>
        <p:spPr>
          <a:xfrm>
            <a:off x="762000" y="4419600"/>
            <a:ext cx="10134600" cy="304800"/>
          </a:xfrm>
          <a:prstGeom prst="ellipse">
            <a:avLst/>
          </a:prstGeom>
          <a:solidFill>
            <a:srgbClr val="FF304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62000" y="5562600"/>
            <a:ext cx="10134600" cy="304800"/>
          </a:xfrm>
          <a:prstGeom prst="ellipse">
            <a:avLst/>
          </a:prstGeom>
          <a:solidFill>
            <a:srgbClr val="FF304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329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6818"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itle 14"/>
          <p:cNvSpPr txBox="1">
            <a:spLocks/>
          </p:cNvSpPr>
          <p:nvPr/>
        </p:nvSpPr>
        <p:spPr>
          <a:xfrm>
            <a:off x="685800" y="2514600"/>
            <a:ext cx="51054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endParaRPr lang="en-US" sz="2400" i="1" dirty="0" smtClean="0"/>
          </a:p>
          <a:p>
            <a:endParaRPr lang="en-US" sz="2400" i="1" dirty="0" smtClean="0">
              <a:solidFill>
                <a:schemeClr val="accent3"/>
              </a:solidFill>
            </a:endParaRPr>
          </a:p>
          <a:p>
            <a:endParaRPr lang="en-US" dirty="0" smtClean="0">
              <a:solidFill>
                <a:schemeClr val="accent3"/>
              </a:solidFill>
            </a:endParaRPr>
          </a:p>
          <a:p>
            <a:endParaRPr lang="en-US" dirty="0">
              <a:solidFill>
                <a:schemeClr val="accent3"/>
              </a:solidFill>
            </a:endParaRPr>
          </a:p>
        </p:txBody>
      </p:sp>
      <p:sp>
        <p:nvSpPr>
          <p:cNvPr id="7" name="Title 14"/>
          <p:cNvSpPr txBox="1">
            <a:spLocks/>
          </p:cNvSpPr>
          <p:nvPr/>
        </p:nvSpPr>
        <p:spPr>
          <a:xfrm>
            <a:off x="227348" y="411899"/>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3200" i="1" dirty="0"/>
              <a:t>Successful Projects</a:t>
            </a:r>
          </a:p>
          <a:p>
            <a:r>
              <a:rPr lang="en-US" sz="3200" i="1" dirty="0" smtClean="0">
                <a:solidFill>
                  <a:schemeClr val="accent3"/>
                </a:solidFill>
              </a:rPr>
              <a:t>By subcategories</a:t>
            </a:r>
            <a:endParaRPr lang="en-US" sz="3200" i="1" dirty="0">
              <a:solidFill>
                <a:schemeClr val="accent3"/>
              </a:solidFill>
            </a:endParaRPr>
          </a:p>
        </p:txBody>
      </p:sp>
      <p:sp>
        <p:nvSpPr>
          <p:cNvPr id="9" name="Rectangle 8"/>
          <p:cNvSpPr/>
          <p:nvPr/>
        </p:nvSpPr>
        <p:spPr>
          <a:xfrm>
            <a:off x="914400" y="1505635"/>
            <a:ext cx="10820400" cy="738664"/>
          </a:xfrm>
          <a:prstGeom prst="rect">
            <a:avLst/>
          </a:prstGeom>
        </p:spPr>
        <p:txBody>
          <a:bodyPr wrap="square">
            <a:spAutoFit/>
          </a:bodyPr>
          <a:lstStyle/>
          <a:p>
            <a:r>
              <a:rPr lang="en-US" sz="1400" dirty="0">
                <a:solidFill>
                  <a:schemeClr val="accent1"/>
                </a:solidFill>
              </a:rPr>
              <a:t>select count(f.id),</a:t>
            </a:r>
            <a:r>
              <a:rPr lang="en-US" sz="1400" dirty="0" err="1">
                <a:solidFill>
                  <a:schemeClr val="accent1"/>
                </a:solidFill>
              </a:rPr>
              <a:t>avg</a:t>
            </a:r>
            <a:r>
              <a:rPr lang="en-US" sz="1400" dirty="0">
                <a:solidFill>
                  <a:schemeClr val="accent1"/>
                </a:solidFill>
              </a:rPr>
              <a:t>(</a:t>
            </a:r>
            <a:r>
              <a:rPr lang="en-US" sz="1400" dirty="0" err="1">
                <a:solidFill>
                  <a:schemeClr val="accent1"/>
                </a:solidFill>
              </a:rPr>
              <a:t>f.goal</a:t>
            </a:r>
            <a:r>
              <a:rPr lang="en-US" sz="1400" dirty="0">
                <a:solidFill>
                  <a:schemeClr val="accent1"/>
                </a:solidFill>
              </a:rPr>
              <a:t>),</a:t>
            </a:r>
            <a:r>
              <a:rPr lang="en-US" sz="1400" dirty="0" err="1">
                <a:solidFill>
                  <a:schemeClr val="accent1"/>
                </a:solidFill>
              </a:rPr>
              <a:t>avg</a:t>
            </a:r>
            <a:r>
              <a:rPr lang="en-US" sz="1400" dirty="0">
                <a:solidFill>
                  <a:schemeClr val="accent1"/>
                </a:solidFill>
              </a:rPr>
              <a:t>(</a:t>
            </a:r>
            <a:r>
              <a:rPr lang="en-US" sz="1400" dirty="0" err="1">
                <a:solidFill>
                  <a:schemeClr val="accent1"/>
                </a:solidFill>
              </a:rPr>
              <a:t>f.pledged</a:t>
            </a:r>
            <a:r>
              <a:rPr lang="en-US" sz="1400" dirty="0">
                <a:solidFill>
                  <a:schemeClr val="accent1"/>
                </a:solidFill>
              </a:rPr>
              <a:t>),</a:t>
            </a:r>
            <a:r>
              <a:rPr lang="en-US" sz="1400" dirty="0" err="1">
                <a:solidFill>
                  <a:schemeClr val="accent1"/>
                </a:solidFill>
              </a:rPr>
              <a:t>avg</a:t>
            </a:r>
            <a:r>
              <a:rPr lang="en-US" sz="1400" dirty="0">
                <a:solidFill>
                  <a:schemeClr val="accent1"/>
                </a:solidFill>
              </a:rPr>
              <a:t>(</a:t>
            </a:r>
            <a:r>
              <a:rPr lang="en-US" sz="1400" dirty="0" err="1">
                <a:solidFill>
                  <a:schemeClr val="accent1"/>
                </a:solidFill>
              </a:rPr>
              <a:t>f.backers</a:t>
            </a:r>
            <a:r>
              <a:rPr lang="en-US" sz="1400" dirty="0">
                <a:solidFill>
                  <a:schemeClr val="accent1"/>
                </a:solidFill>
              </a:rPr>
              <a:t>),</a:t>
            </a:r>
            <a:r>
              <a:rPr lang="en-US" sz="1400" dirty="0" err="1">
                <a:solidFill>
                  <a:schemeClr val="accent1"/>
                </a:solidFill>
              </a:rPr>
              <a:t>y.launchyear,c.subcategory</a:t>
            </a:r>
            <a:r>
              <a:rPr lang="en-US" sz="1400" dirty="0">
                <a:solidFill>
                  <a:schemeClr val="accent1"/>
                </a:solidFill>
              </a:rPr>
              <a:t> from </a:t>
            </a:r>
            <a:r>
              <a:rPr lang="en-US" sz="1400" b="1" dirty="0" err="1">
                <a:solidFill>
                  <a:schemeClr val="accent1"/>
                </a:solidFill>
              </a:rPr>
              <a:t>facttable</a:t>
            </a:r>
            <a:r>
              <a:rPr lang="en-US" sz="1400" dirty="0">
                <a:solidFill>
                  <a:schemeClr val="accent1"/>
                </a:solidFill>
              </a:rPr>
              <a:t> f</a:t>
            </a:r>
          </a:p>
          <a:p>
            <a:r>
              <a:rPr lang="en-US" sz="1400" dirty="0">
                <a:solidFill>
                  <a:schemeClr val="accent1"/>
                </a:solidFill>
              </a:rPr>
              <a:t>join </a:t>
            </a:r>
            <a:r>
              <a:rPr lang="en-US" sz="1400" b="1" dirty="0" err="1">
                <a:solidFill>
                  <a:schemeClr val="accent1"/>
                </a:solidFill>
              </a:rPr>
              <a:t>dim_category</a:t>
            </a:r>
            <a:r>
              <a:rPr lang="en-US" sz="1400" dirty="0">
                <a:solidFill>
                  <a:schemeClr val="accent1"/>
                </a:solidFill>
              </a:rPr>
              <a:t> c on </a:t>
            </a:r>
            <a:r>
              <a:rPr lang="en-US" sz="1400" dirty="0" err="1" smtClean="0">
                <a:solidFill>
                  <a:schemeClr val="accent1"/>
                </a:solidFill>
              </a:rPr>
              <a:t>f.dim_category</a:t>
            </a:r>
            <a:r>
              <a:rPr lang="en-US" sz="1400" dirty="0" smtClean="0">
                <a:solidFill>
                  <a:schemeClr val="accent1"/>
                </a:solidFill>
              </a:rPr>
              <a:t>=c.var1 join </a:t>
            </a:r>
            <a:r>
              <a:rPr lang="en-US" sz="1400" b="1" dirty="0" err="1">
                <a:solidFill>
                  <a:schemeClr val="accent1"/>
                </a:solidFill>
              </a:rPr>
              <a:t>dim_launchDate</a:t>
            </a:r>
            <a:r>
              <a:rPr lang="en-US" sz="1400" dirty="0">
                <a:solidFill>
                  <a:schemeClr val="accent1"/>
                </a:solidFill>
              </a:rPr>
              <a:t> y on </a:t>
            </a:r>
            <a:r>
              <a:rPr lang="en-US" sz="1400" dirty="0" err="1">
                <a:solidFill>
                  <a:schemeClr val="accent1"/>
                </a:solidFill>
              </a:rPr>
              <a:t>f.dim_launchdate</a:t>
            </a:r>
            <a:r>
              <a:rPr lang="en-US" sz="1400" dirty="0">
                <a:solidFill>
                  <a:schemeClr val="accent1"/>
                </a:solidFill>
              </a:rPr>
              <a:t>=y.var1</a:t>
            </a:r>
          </a:p>
          <a:p>
            <a:r>
              <a:rPr lang="en-US" sz="1400" dirty="0">
                <a:solidFill>
                  <a:schemeClr val="accent1"/>
                </a:solidFill>
              </a:rPr>
              <a:t>where </a:t>
            </a:r>
            <a:r>
              <a:rPr lang="en-US" sz="1400" dirty="0" err="1" smtClean="0">
                <a:solidFill>
                  <a:schemeClr val="accent1"/>
                </a:solidFill>
              </a:rPr>
              <a:t>f.dim_state</a:t>
            </a:r>
            <a:r>
              <a:rPr lang="en-US" sz="1400" dirty="0" smtClean="0">
                <a:solidFill>
                  <a:schemeClr val="accent1"/>
                </a:solidFill>
              </a:rPr>
              <a:t>=3 group </a:t>
            </a:r>
            <a:r>
              <a:rPr lang="en-US" sz="1400" dirty="0">
                <a:solidFill>
                  <a:schemeClr val="accent1"/>
                </a:solidFill>
              </a:rPr>
              <a:t>by </a:t>
            </a:r>
            <a:r>
              <a:rPr lang="en-US" sz="1400" dirty="0" err="1">
                <a:solidFill>
                  <a:schemeClr val="accent1"/>
                </a:solidFill>
              </a:rPr>
              <a:t>c.subcategory,y.launchyear</a:t>
            </a:r>
            <a:r>
              <a:rPr lang="en-US" sz="1400" dirty="0">
                <a:solidFill>
                  <a:schemeClr val="accent1"/>
                </a:solidFill>
              </a:rPr>
              <a:t>;</a:t>
            </a: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7528" y="2600966"/>
            <a:ext cx="8710490" cy="3266434"/>
          </a:xfrm>
          <a:prstGeom prst="rect">
            <a:avLst/>
          </a:prstGeom>
        </p:spPr>
      </p:pic>
      <p:sp>
        <p:nvSpPr>
          <p:cNvPr id="8" name="Down Arrow 7"/>
          <p:cNvSpPr/>
          <p:nvPr/>
        </p:nvSpPr>
        <p:spPr>
          <a:xfrm>
            <a:off x="2133600" y="2438400"/>
            <a:ext cx="2133600" cy="4191000"/>
          </a:xfrm>
          <a:prstGeom prst="downArrow">
            <a:avLst>
              <a:gd name="adj1" fmla="val 50000"/>
              <a:gd name="adj2" fmla="val 25571"/>
            </a:avLst>
          </a:prstGeom>
          <a:solidFill>
            <a:srgbClr val="03AB07">
              <a:alpha val="3215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14800" y="6020822"/>
            <a:ext cx="1322798" cy="523220"/>
          </a:xfrm>
          <a:prstGeom prst="rect">
            <a:avLst/>
          </a:prstGeom>
          <a:noFill/>
        </p:spPr>
        <p:txBody>
          <a:bodyPr wrap="none" lIns="91440" tIns="45720" rIns="91440" bIns="45720">
            <a:spAutoFit/>
          </a:bodyPr>
          <a:lstStyle/>
          <a:p>
            <a:pPr algn="ctr"/>
            <a:r>
              <a:rPr lang="en-US" sz="2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sorted</a:t>
            </a:r>
            <a:endPar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12" name="Oval 11"/>
          <p:cNvSpPr/>
          <p:nvPr/>
        </p:nvSpPr>
        <p:spPr>
          <a:xfrm>
            <a:off x="762000" y="3048000"/>
            <a:ext cx="10134600" cy="290035"/>
          </a:xfrm>
          <a:prstGeom prst="ellipse">
            <a:avLst/>
          </a:prstGeom>
          <a:solidFill>
            <a:srgbClr val="FF304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62000" y="3657600"/>
            <a:ext cx="10134600" cy="290035"/>
          </a:xfrm>
          <a:prstGeom prst="ellipse">
            <a:avLst/>
          </a:prstGeom>
          <a:solidFill>
            <a:srgbClr val="FF304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62000" y="3886200"/>
            <a:ext cx="10134600" cy="290035"/>
          </a:xfrm>
          <a:prstGeom prst="ellipse">
            <a:avLst/>
          </a:prstGeom>
          <a:solidFill>
            <a:srgbClr val="FF304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62000" y="4114800"/>
            <a:ext cx="10134600" cy="290035"/>
          </a:xfrm>
          <a:prstGeom prst="ellipse">
            <a:avLst/>
          </a:prstGeom>
          <a:solidFill>
            <a:srgbClr val="FF304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62000" y="4510565"/>
            <a:ext cx="10134600" cy="290035"/>
          </a:xfrm>
          <a:prstGeom prst="ellipse">
            <a:avLst/>
          </a:prstGeom>
          <a:solidFill>
            <a:srgbClr val="FF304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62000" y="4739165"/>
            <a:ext cx="10134600" cy="290035"/>
          </a:xfrm>
          <a:prstGeom prst="ellipse">
            <a:avLst/>
          </a:prstGeom>
          <a:solidFill>
            <a:srgbClr val="FF304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62000" y="5577365"/>
            <a:ext cx="10134600" cy="290035"/>
          </a:xfrm>
          <a:prstGeom prst="ellipse">
            <a:avLst/>
          </a:prstGeom>
          <a:solidFill>
            <a:srgbClr val="FF304C">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7003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Inspiration</a:t>
            </a:r>
            <a:endParaRPr lang="en-US" dirty="0"/>
          </a:p>
        </p:txBody>
      </p:sp>
      <p:sp>
        <p:nvSpPr>
          <p:cNvPr id="3" name="Text Placeholder 2"/>
          <p:cNvSpPr>
            <a:spLocks noGrp="1"/>
          </p:cNvSpPr>
          <p:nvPr>
            <p:ph type="body" sz="quarter" idx="10"/>
          </p:nvPr>
        </p:nvSpPr>
        <p:spPr>
          <a:xfrm>
            <a:off x="797629" y="1815351"/>
            <a:ext cx="7911752" cy="4204449"/>
          </a:xfrm>
        </p:spPr>
        <p:txBody>
          <a:bodyPr>
            <a:normAutofit/>
          </a:bodyPr>
          <a:lstStyle/>
          <a:p>
            <a:pPr marL="285750" indent="-285750" algn="just">
              <a:lnSpc>
                <a:spcPct val="200000"/>
              </a:lnSpc>
              <a:buFont typeface="Arial" panose="020B0604020202020204" pitchFamily="34" charset="0"/>
              <a:buChar char="•"/>
            </a:pPr>
            <a:r>
              <a:rPr lang="en-US" sz="1800" dirty="0" smtClean="0"/>
              <a:t>Best strategy to decide the day of launch for a successful fund raising.</a:t>
            </a:r>
          </a:p>
          <a:p>
            <a:pPr marL="285750" indent="-285750" algn="just">
              <a:lnSpc>
                <a:spcPct val="200000"/>
              </a:lnSpc>
              <a:buFont typeface="Arial" panose="020B0604020202020204" pitchFamily="34" charset="0"/>
              <a:buChar char="•"/>
            </a:pPr>
            <a:r>
              <a:rPr lang="en-US" sz="1800" dirty="0" smtClean="0"/>
              <a:t>How much to set as goal.</a:t>
            </a:r>
          </a:p>
          <a:p>
            <a:pPr marL="285750" indent="-285750" algn="just">
              <a:lnSpc>
                <a:spcPct val="200000"/>
              </a:lnSpc>
              <a:buFont typeface="Arial" panose="020B0604020202020204" pitchFamily="34" charset="0"/>
              <a:buChar char="•"/>
            </a:pPr>
            <a:r>
              <a:rPr lang="en-US" sz="1800" dirty="0" smtClean="0"/>
              <a:t>Exploiting opportunities in growing categories.</a:t>
            </a:r>
          </a:p>
          <a:p>
            <a:pPr marL="285750" indent="-285750" algn="just">
              <a:lnSpc>
                <a:spcPct val="200000"/>
              </a:lnSpc>
              <a:buFont typeface="Arial" panose="020B0604020202020204" pitchFamily="34" charset="0"/>
              <a:buChar char="•"/>
            </a:pPr>
            <a:r>
              <a:rPr lang="en-US" sz="1800" dirty="0" smtClean="0"/>
              <a:t>Expecting the right number of backers.</a:t>
            </a:r>
          </a:p>
          <a:p>
            <a:pPr algn="just"/>
            <a:endParaRPr lang="en-US" sz="1800" dirty="0"/>
          </a:p>
        </p:txBody>
      </p:sp>
      <p:grpSp>
        <p:nvGrpSpPr>
          <p:cNvPr id="6" name="Groupe 287">
            <a:extLst>
              <a:ext uri="{FF2B5EF4-FFF2-40B4-BE49-F238E27FC236}">
                <a16:creationId xmlns="" xmlns:a16="http://schemas.microsoft.com/office/drawing/2014/main" id="{4C522944-B2FE-4AF5-82C2-3C04C6396083}"/>
              </a:ext>
            </a:extLst>
          </p:cNvPr>
          <p:cNvGrpSpPr>
            <a:grpSpLocks noChangeAspect="1"/>
          </p:cNvGrpSpPr>
          <p:nvPr/>
        </p:nvGrpSpPr>
        <p:grpSpPr>
          <a:xfrm>
            <a:off x="9448800" y="1676400"/>
            <a:ext cx="1764264" cy="1654801"/>
            <a:chOff x="423863" y="496887"/>
            <a:chExt cx="869950" cy="815975"/>
          </a:xfrm>
        </p:grpSpPr>
        <p:sp>
          <p:nvSpPr>
            <p:cNvPr id="7" name="Freeform 6">
              <a:extLst>
                <a:ext uri="{FF2B5EF4-FFF2-40B4-BE49-F238E27FC236}">
                  <a16:creationId xmlns="" xmlns:a16="http://schemas.microsoft.com/office/drawing/2014/main" id="{744689CF-1F52-4FA6-B90E-EC48F0097F18}"/>
                </a:ext>
              </a:extLst>
            </p:cNvPr>
            <p:cNvSpPr>
              <a:spLocks/>
            </p:cNvSpPr>
            <p:nvPr/>
          </p:nvSpPr>
          <p:spPr bwMode="auto">
            <a:xfrm>
              <a:off x="423863" y="496887"/>
              <a:ext cx="869950" cy="815975"/>
            </a:xfrm>
            <a:custGeom>
              <a:avLst/>
              <a:gdLst>
                <a:gd name="T0" fmla="*/ 34 w 232"/>
                <a:gd name="T1" fmla="*/ 169 h 217"/>
                <a:gd name="T2" fmla="*/ 56 w 232"/>
                <a:gd name="T3" fmla="*/ 32 h 217"/>
                <a:gd name="T4" fmla="*/ 199 w 232"/>
                <a:gd name="T5" fmla="*/ 52 h 217"/>
                <a:gd name="T6" fmla="*/ 173 w 232"/>
                <a:gd name="T7" fmla="*/ 184 h 217"/>
                <a:gd name="T8" fmla="*/ 34 w 232"/>
                <a:gd name="T9" fmla="*/ 169 h 217"/>
              </a:gdLst>
              <a:ahLst/>
              <a:cxnLst>
                <a:cxn ang="0">
                  <a:pos x="T0" y="T1"/>
                </a:cxn>
                <a:cxn ang="0">
                  <a:pos x="T2" y="T3"/>
                </a:cxn>
                <a:cxn ang="0">
                  <a:pos x="T4" y="T5"/>
                </a:cxn>
                <a:cxn ang="0">
                  <a:pos x="T6" y="T7"/>
                </a:cxn>
                <a:cxn ang="0">
                  <a:pos x="T8" y="T9"/>
                </a:cxn>
              </a:cxnLst>
              <a:rect l="0" t="0" r="r" b="b"/>
              <a:pathLst>
                <a:path w="232" h="217">
                  <a:moveTo>
                    <a:pt x="34" y="169"/>
                  </a:moveTo>
                  <a:cubicBezTo>
                    <a:pt x="0" y="126"/>
                    <a:pt x="10" y="64"/>
                    <a:pt x="56" y="32"/>
                  </a:cubicBezTo>
                  <a:cubicBezTo>
                    <a:pt x="101" y="0"/>
                    <a:pt x="166" y="9"/>
                    <a:pt x="199" y="52"/>
                  </a:cubicBezTo>
                  <a:cubicBezTo>
                    <a:pt x="232" y="96"/>
                    <a:pt x="219" y="152"/>
                    <a:pt x="173" y="184"/>
                  </a:cubicBezTo>
                  <a:cubicBezTo>
                    <a:pt x="127" y="217"/>
                    <a:pt x="67" y="213"/>
                    <a:pt x="34"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8" name="Freeform 49">
              <a:extLst>
                <a:ext uri="{FF2B5EF4-FFF2-40B4-BE49-F238E27FC236}">
                  <a16:creationId xmlns="" xmlns:a16="http://schemas.microsoft.com/office/drawing/2014/main" id="{79A0DB80-A240-4D8A-AED9-2FD83BFA118F}"/>
                </a:ext>
              </a:extLst>
            </p:cNvPr>
            <p:cNvSpPr>
              <a:spLocks/>
            </p:cNvSpPr>
            <p:nvPr/>
          </p:nvSpPr>
          <p:spPr bwMode="auto">
            <a:xfrm>
              <a:off x="855663" y="692150"/>
              <a:ext cx="11113" cy="79375"/>
            </a:xfrm>
            <a:custGeom>
              <a:avLst/>
              <a:gdLst>
                <a:gd name="T0" fmla="*/ 1 w 3"/>
                <a:gd name="T1" fmla="*/ 21 h 21"/>
                <a:gd name="T2" fmla="*/ 0 w 3"/>
                <a:gd name="T3" fmla="*/ 20 h 21"/>
                <a:gd name="T4" fmla="*/ 0 w 3"/>
                <a:gd name="T5" fmla="*/ 1 h 21"/>
                <a:gd name="T6" fmla="*/ 1 w 3"/>
                <a:gd name="T7" fmla="*/ 0 h 21"/>
                <a:gd name="T8" fmla="*/ 3 w 3"/>
                <a:gd name="T9" fmla="*/ 1 h 21"/>
                <a:gd name="T10" fmla="*/ 3 w 3"/>
                <a:gd name="T11" fmla="*/ 20 h 21"/>
                <a:gd name="T12" fmla="*/ 1 w 3"/>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3" h="21">
                  <a:moveTo>
                    <a:pt x="1" y="21"/>
                  </a:moveTo>
                  <a:cubicBezTo>
                    <a:pt x="1" y="21"/>
                    <a:pt x="0" y="21"/>
                    <a:pt x="0" y="20"/>
                  </a:cubicBezTo>
                  <a:cubicBezTo>
                    <a:pt x="0" y="1"/>
                    <a:pt x="0" y="1"/>
                    <a:pt x="0" y="1"/>
                  </a:cubicBezTo>
                  <a:cubicBezTo>
                    <a:pt x="0" y="0"/>
                    <a:pt x="1" y="0"/>
                    <a:pt x="1" y="0"/>
                  </a:cubicBezTo>
                  <a:cubicBezTo>
                    <a:pt x="2" y="0"/>
                    <a:pt x="3" y="0"/>
                    <a:pt x="3" y="1"/>
                  </a:cubicBezTo>
                  <a:cubicBezTo>
                    <a:pt x="3" y="20"/>
                    <a:pt x="3" y="20"/>
                    <a:pt x="3" y="20"/>
                  </a:cubicBezTo>
                  <a:cubicBezTo>
                    <a:pt x="3" y="21"/>
                    <a:pt x="2" y="21"/>
                    <a:pt x="1" y="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9" name="Freeform 50">
              <a:extLst>
                <a:ext uri="{FF2B5EF4-FFF2-40B4-BE49-F238E27FC236}">
                  <a16:creationId xmlns="" xmlns:a16="http://schemas.microsoft.com/office/drawing/2014/main" id="{086B038E-DDCC-4EF7-8D8D-E61428C9E549}"/>
                </a:ext>
              </a:extLst>
            </p:cNvPr>
            <p:cNvSpPr>
              <a:spLocks/>
            </p:cNvSpPr>
            <p:nvPr/>
          </p:nvSpPr>
          <p:spPr bwMode="auto">
            <a:xfrm>
              <a:off x="677863" y="790575"/>
              <a:ext cx="71438" cy="44450"/>
            </a:xfrm>
            <a:custGeom>
              <a:avLst/>
              <a:gdLst>
                <a:gd name="T0" fmla="*/ 17 w 19"/>
                <a:gd name="T1" fmla="*/ 12 h 12"/>
                <a:gd name="T2" fmla="*/ 17 w 19"/>
                <a:gd name="T3" fmla="*/ 12 h 12"/>
                <a:gd name="T4" fmla="*/ 1 w 19"/>
                <a:gd name="T5" fmla="*/ 2 h 12"/>
                <a:gd name="T6" fmla="*/ 0 w 19"/>
                <a:gd name="T7" fmla="*/ 1 h 12"/>
                <a:gd name="T8" fmla="*/ 2 w 19"/>
                <a:gd name="T9" fmla="*/ 0 h 12"/>
                <a:gd name="T10" fmla="*/ 18 w 19"/>
                <a:gd name="T11" fmla="*/ 10 h 12"/>
                <a:gd name="T12" fmla="*/ 18 w 19"/>
                <a:gd name="T13" fmla="*/ 11 h 12"/>
                <a:gd name="T14" fmla="*/ 17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7" y="12"/>
                  </a:moveTo>
                  <a:cubicBezTo>
                    <a:pt x="17" y="12"/>
                    <a:pt x="17" y="12"/>
                    <a:pt x="17" y="12"/>
                  </a:cubicBezTo>
                  <a:cubicBezTo>
                    <a:pt x="1" y="2"/>
                    <a:pt x="1" y="2"/>
                    <a:pt x="1" y="2"/>
                  </a:cubicBezTo>
                  <a:cubicBezTo>
                    <a:pt x="0" y="2"/>
                    <a:pt x="0" y="1"/>
                    <a:pt x="0" y="1"/>
                  </a:cubicBezTo>
                  <a:cubicBezTo>
                    <a:pt x="0" y="0"/>
                    <a:pt x="1" y="0"/>
                    <a:pt x="2" y="0"/>
                  </a:cubicBezTo>
                  <a:cubicBezTo>
                    <a:pt x="18" y="10"/>
                    <a:pt x="18" y="10"/>
                    <a:pt x="18" y="10"/>
                  </a:cubicBezTo>
                  <a:cubicBezTo>
                    <a:pt x="19" y="10"/>
                    <a:pt x="19" y="11"/>
                    <a:pt x="18" y="11"/>
                  </a:cubicBezTo>
                  <a:cubicBezTo>
                    <a:pt x="18" y="12"/>
                    <a:pt x="18" y="12"/>
                    <a:pt x="17"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0" name="Freeform 51">
              <a:extLst>
                <a:ext uri="{FF2B5EF4-FFF2-40B4-BE49-F238E27FC236}">
                  <a16:creationId xmlns="" xmlns:a16="http://schemas.microsoft.com/office/drawing/2014/main" id="{8114B792-3884-4C93-9D48-0D8E7A51C23D}"/>
                </a:ext>
              </a:extLst>
            </p:cNvPr>
            <p:cNvSpPr>
              <a:spLocks/>
            </p:cNvSpPr>
            <p:nvPr/>
          </p:nvSpPr>
          <p:spPr bwMode="auto">
            <a:xfrm>
              <a:off x="674688" y="955675"/>
              <a:ext cx="71438" cy="44450"/>
            </a:xfrm>
            <a:custGeom>
              <a:avLst/>
              <a:gdLst>
                <a:gd name="T0" fmla="*/ 1 w 19"/>
                <a:gd name="T1" fmla="*/ 12 h 12"/>
                <a:gd name="T2" fmla="*/ 0 w 19"/>
                <a:gd name="T3" fmla="*/ 12 h 12"/>
                <a:gd name="T4" fmla="*/ 1 w 19"/>
                <a:gd name="T5" fmla="*/ 10 h 12"/>
                <a:gd name="T6" fmla="*/ 17 w 19"/>
                <a:gd name="T7" fmla="*/ 1 h 12"/>
                <a:gd name="T8" fmla="*/ 19 w 19"/>
                <a:gd name="T9" fmla="*/ 1 h 12"/>
                <a:gd name="T10" fmla="*/ 18 w 19"/>
                <a:gd name="T11" fmla="*/ 3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2"/>
                  </a:cubicBezTo>
                  <a:cubicBezTo>
                    <a:pt x="0" y="11"/>
                    <a:pt x="0" y="10"/>
                    <a:pt x="1" y="10"/>
                  </a:cubicBezTo>
                  <a:cubicBezTo>
                    <a:pt x="17" y="1"/>
                    <a:pt x="17" y="1"/>
                    <a:pt x="17" y="1"/>
                  </a:cubicBezTo>
                  <a:cubicBezTo>
                    <a:pt x="17" y="0"/>
                    <a:pt x="18" y="1"/>
                    <a:pt x="19" y="1"/>
                  </a:cubicBezTo>
                  <a:cubicBezTo>
                    <a:pt x="19" y="2"/>
                    <a:pt x="19" y="3"/>
                    <a:pt x="18" y="3"/>
                  </a:cubicBezTo>
                  <a:cubicBezTo>
                    <a:pt x="2" y="12"/>
                    <a:pt x="2" y="12"/>
                    <a:pt x="2" y="12"/>
                  </a:cubicBezTo>
                  <a:cubicBezTo>
                    <a:pt x="2" y="12"/>
                    <a:pt x="2" y="12"/>
                    <a:pt x="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1" name="Freeform 52">
              <a:extLst>
                <a:ext uri="{FF2B5EF4-FFF2-40B4-BE49-F238E27FC236}">
                  <a16:creationId xmlns="" xmlns:a16="http://schemas.microsoft.com/office/drawing/2014/main" id="{AA0B1239-52BC-4BA2-97F9-A5290F80D3C8}"/>
                </a:ext>
              </a:extLst>
            </p:cNvPr>
            <p:cNvSpPr>
              <a:spLocks/>
            </p:cNvSpPr>
            <p:nvPr/>
          </p:nvSpPr>
          <p:spPr bwMode="auto">
            <a:xfrm>
              <a:off x="963613" y="962025"/>
              <a:ext cx="71438" cy="46038"/>
            </a:xfrm>
            <a:custGeom>
              <a:avLst/>
              <a:gdLst>
                <a:gd name="T0" fmla="*/ 18 w 19"/>
                <a:gd name="T1" fmla="*/ 12 h 12"/>
                <a:gd name="T2" fmla="*/ 17 w 19"/>
                <a:gd name="T3" fmla="*/ 12 h 12"/>
                <a:gd name="T4" fmla="*/ 1 w 19"/>
                <a:gd name="T5" fmla="*/ 2 h 12"/>
                <a:gd name="T6" fmla="*/ 0 w 19"/>
                <a:gd name="T7" fmla="*/ 1 h 12"/>
                <a:gd name="T8" fmla="*/ 2 w 19"/>
                <a:gd name="T9" fmla="*/ 0 h 12"/>
                <a:gd name="T10" fmla="*/ 18 w 19"/>
                <a:gd name="T11" fmla="*/ 10 h 12"/>
                <a:gd name="T12" fmla="*/ 19 w 19"/>
                <a:gd name="T13" fmla="*/ 11 h 12"/>
                <a:gd name="T14" fmla="*/ 18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8" y="12"/>
                  </a:moveTo>
                  <a:cubicBezTo>
                    <a:pt x="17" y="12"/>
                    <a:pt x="17" y="12"/>
                    <a:pt x="17" y="12"/>
                  </a:cubicBezTo>
                  <a:cubicBezTo>
                    <a:pt x="1" y="2"/>
                    <a:pt x="1" y="2"/>
                    <a:pt x="1" y="2"/>
                  </a:cubicBezTo>
                  <a:cubicBezTo>
                    <a:pt x="0" y="2"/>
                    <a:pt x="0" y="1"/>
                    <a:pt x="0" y="1"/>
                  </a:cubicBezTo>
                  <a:cubicBezTo>
                    <a:pt x="1" y="0"/>
                    <a:pt x="1" y="0"/>
                    <a:pt x="2" y="0"/>
                  </a:cubicBezTo>
                  <a:cubicBezTo>
                    <a:pt x="18" y="10"/>
                    <a:pt x="18" y="10"/>
                    <a:pt x="18" y="10"/>
                  </a:cubicBezTo>
                  <a:cubicBezTo>
                    <a:pt x="19" y="10"/>
                    <a:pt x="19" y="11"/>
                    <a:pt x="19" y="11"/>
                  </a:cubicBezTo>
                  <a:cubicBezTo>
                    <a:pt x="18" y="12"/>
                    <a:pt x="18" y="12"/>
                    <a:pt x="18"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2" name="Freeform 53">
              <a:extLst>
                <a:ext uri="{FF2B5EF4-FFF2-40B4-BE49-F238E27FC236}">
                  <a16:creationId xmlns="" xmlns:a16="http://schemas.microsoft.com/office/drawing/2014/main" id="{37705A87-D0FD-4689-9CE0-9F8FBA5A948B}"/>
                </a:ext>
              </a:extLst>
            </p:cNvPr>
            <p:cNvSpPr>
              <a:spLocks/>
            </p:cNvSpPr>
            <p:nvPr/>
          </p:nvSpPr>
          <p:spPr bwMode="auto">
            <a:xfrm>
              <a:off x="968376" y="793750"/>
              <a:ext cx="69850" cy="44450"/>
            </a:xfrm>
            <a:custGeom>
              <a:avLst/>
              <a:gdLst>
                <a:gd name="T0" fmla="*/ 1 w 19"/>
                <a:gd name="T1" fmla="*/ 12 h 12"/>
                <a:gd name="T2" fmla="*/ 0 w 19"/>
                <a:gd name="T3" fmla="*/ 12 h 12"/>
                <a:gd name="T4" fmla="*/ 1 w 19"/>
                <a:gd name="T5" fmla="*/ 10 h 12"/>
                <a:gd name="T6" fmla="*/ 17 w 19"/>
                <a:gd name="T7" fmla="*/ 1 h 12"/>
                <a:gd name="T8" fmla="*/ 19 w 19"/>
                <a:gd name="T9" fmla="*/ 1 h 12"/>
                <a:gd name="T10" fmla="*/ 18 w 19"/>
                <a:gd name="T11" fmla="*/ 3 h 12"/>
                <a:gd name="T12" fmla="*/ 2 w 19"/>
                <a:gd name="T13" fmla="*/ 12 h 12"/>
                <a:gd name="T14" fmla="*/ 1 w 1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2">
                  <a:moveTo>
                    <a:pt x="1" y="12"/>
                  </a:moveTo>
                  <a:cubicBezTo>
                    <a:pt x="1" y="12"/>
                    <a:pt x="0" y="12"/>
                    <a:pt x="0" y="12"/>
                  </a:cubicBezTo>
                  <a:cubicBezTo>
                    <a:pt x="0" y="11"/>
                    <a:pt x="0" y="10"/>
                    <a:pt x="1" y="10"/>
                  </a:cubicBezTo>
                  <a:cubicBezTo>
                    <a:pt x="17" y="1"/>
                    <a:pt x="17" y="1"/>
                    <a:pt x="17" y="1"/>
                  </a:cubicBezTo>
                  <a:cubicBezTo>
                    <a:pt x="17" y="0"/>
                    <a:pt x="18" y="1"/>
                    <a:pt x="19" y="1"/>
                  </a:cubicBezTo>
                  <a:cubicBezTo>
                    <a:pt x="19" y="2"/>
                    <a:pt x="19" y="3"/>
                    <a:pt x="18" y="3"/>
                  </a:cubicBezTo>
                  <a:cubicBezTo>
                    <a:pt x="2" y="12"/>
                    <a:pt x="2" y="12"/>
                    <a:pt x="2" y="12"/>
                  </a:cubicBezTo>
                  <a:cubicBezTo>
                    <a:pt x="2" y="12"/>
                    <a:pt x="1" y="12"/>
                    <a:pt x="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3" name="Freeform 54">
              <a:extLst>
                <a:ext uri="{FF2B5EF4-FFF2-40B4-BE49-F238E27FC236}">
                  <a16:creationId xmlns="" xmlns:a16="http://schemas.microsoft.com/office/drawing/2014/main" id="{83C56208-1F5E-4636-8ED0-D2855D425F8E}"/>
                </a:ext>
              </a:extLst>
            </p:cNvPr>
            <p:cNvSpPr>
              <a:spLocks/>
            </p:cNvSpPr>
            <p:nvPr/>
          </p:nvSpPr>
          <p:spPr bwMode="auto">
            <a:xfrm>
              <a:off x="754063" y="790575"/>
              <a:ext cx="214313" cy="258763"/>
            </a:xfrm>
            <a:custGeom>
              <a:avLst/>
              <a:gdLst>
                <a:gd name="T0" fmla="*/ 55 w 57"/>
                <a:gd name="T1" fmla="*/ 24 h 69"/>
                <a:gd name="T2" fmla="*/ 24 w 57"/>
                <a:gd name="T3" fmla="*/ 2 h 69"/>
                <a:gd name="T4" fmla="*/ 8 w 57"/>
                <a:gd name="T5" fmla="*/ 11 h 69"/>
                <a:gd name="T6" fmla="*/ 2 w 57"/>
                <a:gd name="T7" fmla="*/ 34 h 69"/>
                <a:gd name="T8" fmla="*/ 14 w 57"/>
                <a:gd name="T9" fmla="*/ 52 h 69"/>
                <a:gd name="T10" fmla="*/ 15 w 57"/>
                <a:gd name="T11" fmla="*/ 53 h 69"/>
                <a:gd name="T12" fmla="*/ 15 w 57"/>
                <a:gd name="T13" fmla="*/ 54 h 69"/>
                <a:gd name="T14" fmla="*/ 15 w 57"/>
                <a:gd name="T15" fmla="*/ 60 h 69"/>
                <a:gd name="T16" fmla="*/ 15 w 57"/>
                <a:gd name="T17" fmla="*/ 60 h 69"/>
                <a:gd name="T18" fmla="*/ 15 w 57"/>
                <a:gd name="T19" fmla="*/ 60 h 69"/>
                <a:gd name="T20" fmla="*/ 15 w 57"/>
                <a:gd name="T21" fmla="*/ 62 h 69"/>
                <a:gd name="T22" fmla="*/ 15 w 57"/>
                <a:gd name="T23" fmla="*/ 68 h 69"/>
                <a:gd name="T24" fmla="*/ 38 w 57"/>
                <a:gd name="T25" fmla="*/ 67 h 69"/>
                <a:gd name="T26" fmla="*/ 39 w 57"/>
                <a:gd name="T27" fmla="*/ 66 h 69"/>
                <a:gd name="T28" fmla="*/ 39 w 57"/>
                <a:gd name="T29" fmla="*/ 66 h 69"/>
                <a:gd name="T30" fmla="*/ 40 w 57"/>
                <a:gd name="T31" fmla="*/ 66 h 69"/>
                <a:gd name="T32" fmla="*/ 42 w 57"/>
                <a:gd name="T33" fmla="*/ 62 h 69"/>
                <a:gd name="T34" fmla="*/ 42 w 57"/>
                <a:gd name="T35" fmla="*/ 62 h 69"/>
                <a:gd name="T36" fmla="*/ 42 w 57"/>
                <a:gd name="T37" fmla="*/ 54 h 69"/>
                <a:gd name="T38" fmla="*/ 42 w 57"/>
                <a:gd name="T39" fmla="*/ 53 h 69"/>
                <a:gd name="T40" fmla="*/ 42 w 57"/>
                <a:gd name="T41" fmla="*/ 52 h 69"/>
                <a:gd name="T42" fmla="*/ 55 w 57"/>
                <a:gd name="T43"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 h="69">
                  <a:moveTo>
                    <a:pt x="55" y="24"/>
                  </a:moveTo>
                  <a:cubicBezTo>
                    <a:pt x="52" y="11"/>
                    <a:pt x="39" y="0"/>
                    <a:pt x="24" y="2"/>
                  </a:cubicBezTo>
                  <a:cubicBezTo>
                    <a:pt x="18" y="3"/>
                    <a:pt x="13" y="6"/>
                    <a:pt x="8" y="11"/>
                  </a:cubicBezTo>
                  <a:cubicBezTo>
                    <a:pt x="2" y="18"/>
                    <a:pt x="0" y="26"/>
                    <a:pt x="2" y="34"/>
                  </a:cubicBezTo>
                  <a:cubicBezTo>
                    <a:pt x="3" y="42"/>
                    <a:pt x="8" y="48"/>
                    <a:pt x="14" y="52"/>
                  </a:cubicBezTo>
                  <a:cubicBezTo>
                    <a:pt x="15" y="52"/>
                    <a:pt x="15" y="53"/>
                    <a:pt x="15" y="53"/>
                  </a:cubicBezTo>
                  <a:cubicBezTo>
                    <a:pt x="15" y="54"/>
                    <a:pt x="15" y="54"/>
                    <a:pt x="15" y="54"/>
                  </a:cubicBezTo>
                  <a:cubicBezTo>
                    <a:pt x="15" y="56"/>
                    <a:pt x="15" y="58"/>
                    <a:pt x="15" y="60"/>
                  </a:cubicBezTo>
                  <a:cubicBezTo>
                    <a:pt x="15" y="60"/>
                    <a:pt x="15" y="60"/>
                    <a:pt x="15" y="60"/>
                  </a:cubicBezTo>
                  <a:cubicBezTo>
                    <a:pt x="15" y="60"/>
                    <a:pt x="15" y="60"/>
                    <a:pt x="15" y="60"/>
                  </a:cubicBezTo>
                  <a:cubicBezTo>
                    <a:pt x="15" y="62"/>
                    <a:pt x="15" y="62"/>
                    <a:pt x="15" y="62"/>
                  </a:cubicBezTo>
                  <a:cubicBezTo>
                    <a:pt x="15" y="68"/>
                    <a:pt x="15" y="68"/>
                    <a:pt x="15" y="68"/>
                  </a:cubicBezTo>
                  <a:cubicBezTo>
                    <a:pt x="21" y="67"/>
                    <a:pt x="27" y="69"/>
                    <a:pt x="38" y="67"/>
                  </a:cubicBezTo>
                  <a:cubicBezTo>
                    <a:pt x="38" y="67"/>
                    <a:pt x="39" y="66"/>
                    <a:pt x="39" y="66"/>
                  </a:cubicBezTo>
                  <a:cubicBezTo>
                    <a:pt x="39" y="66"/>
                    <a:pt x="39" y="66"/>
                    <a:pt x="39" y="66"/>
                  </a:cubicBezTo>
                  <a:cubicBezTo>
                    <a:pt x="40" y="66"/>
                    <a:pt x="40" y="66"/>
                    <a:pt x="40" y="66"/>
                  </a:cubicBezTo>
                  <a:cubicBezTo>
                    <a:pt x="41" y="65"/>
                    <a:pt x="41" y="64"/>
                    <a:pt x="42" y="62"/>
                  </a:cubicBezTo>
                  <a:cubicBezTo>
                    <a:pt x="42" y="62"/>
                    <a:pt x="42" y="62"/>
                    <a:pt x="42" y="62"/>
                  </a:cubicBezTo>
                  <a:cubicBezTo>
                    <a:pt x="42" y="59"/>
                    <a:pt x="42" y="57"/>
                    <a:pt x="42" y="54"/>
                  </a:cubicBezTo>
                  <a:cubicBezTo>
                    <a:pt x="42" y="54"/>
                    <a:pt x="42" y="54"/>
                    <a:pt x="42" y="53"/>
                  </a:cubicBezTo>
                  <a:cubicBezTo>
                    <a:pt x="42" y="53"/>
                    <a:pt x="42" y="52"/>
                    <a:pt x="42" y="52"/>
                  </a:cubicBezTo>
                  <a:cubicBezTo>
                    <a:pt x="52" y="46"/>
                    <a:pt x="57" y="35"/>
                    <a:pt x="55" y="24"/>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4" name="Freeform 55">
              <a:extLst>
                <a:ext uri="{FF2B5EF4-FFF2-40B4-BE49-F238E27FC236}">
                  <a16:creationId xmlns="" xmlns:a16="http://schemas.microsoft.com/office/drawing/2014/main" id="{6EF2F323-5027-4E48-897E-B2065D354A08}"/>
                </a:ext>
              </a:extLst>
            </p:cNvPr>
            <p:cNvSpPr>
              <a:spLocks/>
            </p:cNvSpPr>
            <p:nvPr/>
          </p:nvSpPr>
          <p:spPr bwMode="auto">
            <a:xfrm>
              <a:off x="814388" y="1046162"/>
              <a:ext cx="88900" cy="22225"/>
            </a:xfrm>
            <a:custGeom>
              <a:avLst/>
              <a:gdLst>
                <a:gd name="T0" fmla="*/ 24 w 24"/>
                <a:gd name="T1" fmla="*/ 4 h 6"/>
                <a:gd name="T2" fmla="*/ 24 w 24"/>
                <a:gd name="T3" fmla="*/ 3 h 6"/>
                <a:gd name="T4" fmla="*/ 24 w 24"/>
                <a:gd name="T5" fmla="*/ 1 h 6"/>
                <a:gd name="T6" fmla="*/ 24 w 24"/>
                <a:gd name="T7" fmla="*/ 1 h 6"/>
                <a:gd name="T8" fmla="*/ 23 w 24"/>
                <a:gd name="T9" fmla="*/ 1 h 6"/>
                <a:gd name="T10" fmla="*/ 23 w 24"/>
                <a:gd name="T11" fmla="*/ 1 h 6"/>
                <a:gd name="T12" fmla="*/ 22 w 24"/>
                <a:gd name="T13" fmla="*/ 0 h 6"/>
                <a:gd name="T14" fmla="*/ 22 w 24"/>
                <a:gd name="T15" fmla="*/ 0 h 6"/>
                <a:gd name="T16" fmla="*/ 21 w 24"/>
                <a:gd name="T17" fmla="*/ 1 h 6"/>
                <a:gd name="T18" fmla="*/ 0 w 24"/>
                <a:gd name="T19" fmla="*/ 2 h 6"/>
                <a:gd name="T20" fmla="*/ 0 w 24"/>
                <a:gd name="T21" fmla="*/ 2 h 6"/>
                <a:gd name="T22" fmla="*/ 0 w 24"/>
                <a:gd name="T23" fmla="*/ 3 h 6"/>
                <a:gd name="T24" fmla="*/ 1 w 24"/>
                <a:gd name="T25" fmla="*/ 6 h 6"/>
                <a:gd name="T26" fmla="*/ 2 w 24"/>
                <a:gd name="T27" fmla="*/ 6 h 6"/>
                <a:gd name="T28" fmla="*/ 22 w 24"/>
                <a:gd name="T29" fmla="*/ 6 h 6"/>
                <a:gd name="T30" fmla="*/ 24 w 24"/>
                <a:gd name="T31" fmla="*/ 5 h 6"/>
                <a:gd name="T32" fmla="*/ 24 w 24"/>
                <a:gd name="T33" fmla="*/ 4 h 6"/>
                <a:gd name="T34" fmla="*/ 24 w 24"/>
                <a:gd name="T3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 h="6">
                  <a:moveTo>
                    <a:pt x="24" y="4"/>
                  </a:moveTo>
                  <a:cubicBezTo>
                    <a:pt x="24" y="4"/>
                    <a:pt x="24" y="3"/>
                    <a:pt x="24" y="3"/>
                  </a:cubicBezTo>
                  <a:cubicBezTo>
                    <a:pt x="24" y="2"/>
                    <a:pt x="24" y="2"/>
                    <a:pt x="24" y="1"/>
                  </a:cubicBezTo>
                  <a:cubicBezTo>
                    <a:pt x="24" y="1"/>
                    <a:pt x="24" y="1"/>
                    <a:pt x="24" y="1"/>
                  </a:cubicBezTo>
                  <a:cubicBezTo>
                    <a:pt x="23" y="1"/>
                    <a:pt x="23" y="1"/>
                    <a:pt x="23" y="1"/>
                  </a:cubicBezTo>
                  <a:cubicBezTo>
                    <a:pt x="23" y="1"/>
                    <a:pt x="23" y="1"/>
                    <a:pt x="23" y="1"/>
                  </a:cubicBezTo>
                  <a:cubicBezTo>
                    <a:pt x="23" y="0"/>
                    <a:pt x="22" y="0"/>
                    <a:pt x="22" y="0"/>
                  </a:cubicBezTo>
                  <a:cubicBezTo>
                    <a:pt x="22" y="0"/>
                    <a:pt x="22" y="0"/>
                    <a:pt x="22" y="0"/>
                  </a:cubicBezTo>
                  <a:cubicBezTo>
                    <a:pt x="22" y="0"/>
                    <a:pt x="21" y="1"/>
                    <a:pt x="21" y="1"/>
                  </a:cubicBezTo>
                  <a:cubicBezTo>
                    <a:pt x="12" y="3"/>
                    <a:pt x="6" y="1"/>
                    <a:pt x="0" y="2"/>
                  </a:cubicBezTo>
                  <a:cubicBezTo>
                    <a:pt x="0" y="2"/>
                    <a:pt x="0" y="2"/>
                    <a:pt x="0" y="2"/>
                  </a:cubicBezTo>
                  <a:cubicBezTo>
                    <a:pt x="0" y="2"/>
                    <a:pt x="0" y="2"/>
                    <a:pt x="0" y="3"/>
                  </a:cubicBezTo>
                  <a:cubicBezTo>
                    <a:pt x="0" y="4"/>
                    <a:pt x="0" y="5"/>
                    <a:pt x="1" y="6"/>
                  </a:cubicBezTo>
                  <a:cubicBezTo>
                    <a:pt x="2" y="6"/>
                    <a:pt x="2" y="6"/>
                    <a:pt x="2" y="6"/>
                  </a:cubicBezTo>
                  <a:cubicBezTo>
                    <a:pt x="22" y="6"/>
                    <a:pt x="22" y="6"/>
                    <a:pt x="22" y="6"/>
                  </a:cubicBezTo>
                  <a:cubicBezTo>
                    <a:pt x="23" y="6"/>
                    <a:pt x="24" y="6"/>
                    <a:pt x="24" y="5"/>
                  </a:cubicBezTo>
                  <a:cubicBezTo>
                    <a:pt x="24" y="5"/>
                    <a:pt x="24" y="4"/>
                    <a:pt x="24" y="4"/>
                  </a:cubicBezTo>
                  <a:cubicBezTo>
                    <a:pt x="24" y="4"/>
                    <a:pt x="24" y="4"/>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5" name="Freeform 56">
              <a:extLst>
                <a:ext uri="{FF2B5EF4-FFF2-40B4-BE49-F238E27FC236}">
                  <a16:creationId xmlns="" xmlns:a16="http://schemas.microsoft.com/office/drawing/2014/main" id="{5B637C83-DEB7-407D-A724-E90E1E6DFB54}"/>
                </a:ext>
              </a:extLst>
            </p:cNvPr>
            <p:cNvSpPr>
              <a:spLocks/>
            </p:cNvSpPr>
            <p:nvPr/>
          </p:nvSpPr>
          <p:spPr bwMode="auto">
            <a:xfrm>
              <a:off x="820738" y="1071562"/>
              <a:ext cx="79375" cy="41275"/>
            </a:xfrm>
            <a:custGeom>
              <a:avLst/>
              <a:gdLst>
                <a:gd name="T0" fmla="*/ 18 w 21"/>
                <a:gd name="T1" fmla="*/ 6 h 11"/>
                <a:gd name="T2" fmla="*/ 13 w 21"/>
                <a:gd name="T3" fmla="*/ 11 h 11"/>
                <a:gd name="T4" fmla="*/ 8 w 21"/>
                <a:gd name="T5" fmla="*/ 11 h 11"/>
                <a:gd name="T6" fmla="*/ 2 w 21"/>
                <a:gd name="T7" fmla="*/ 6 h 11"/>
                <a:gd name="T8" fmla="*/ 2 w 21"/>
                <a:gd name="T9" fmla="*/ 5 h 11"/>
                <a:gd name="T10" fmla="*/ 0 w 21"/>
                <a:gd name="T11" fmla="*/ 3 h 11"/>
                <a:gd name="T12" fmla="*/ 2 w 21"/>
                <a:gd name="T13" fmla="*/ 0 h 11"/>
                <a:gd name="T14" fmla="*/ 18 w 21"/>
                <a:gd name="T15" fmla="*/ 0 h 11"/>
                <a:gd name="T16" fmla="*/ 21 w 21"/>
                <a:gd name="T17" fmla="*/ 3 h 11"/>
                <a:gd name="T18" fmla="*/ 18 w 21"/>
                <a:gd name="T19" fmla="*/ 5 h 11"/>
                <a:gd name="T20" fmla="*/ 18 w 21"/>
                <a:gd name="T21"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1">
                  <a:moveTo>
                    <a:pt x="18" y="6"/>
                  </a:moveTo>
                  <a:cubicBezTo>
                    <a:pt x="18" y="9"/>
                    <a:pt x="15" y="11"/>
                    <a:pt x="13" y="11"/>
                  </a:cubicBezTo>
                  <a:cubicBezTo>
                    <a:pt x="11" y="11"/>
                    <a:pt x="9" y="11"/>
                    <a:pt x="8" y="11"/>
                  </a:cubicBezTo>
                  <a:cubicBezTo>
                    <a:pt x="5" y="11"/>
                    <a:pt x="2" y="9"/>
                    <a:pt x="2" y="6"/>
                  </a:cubicBezTo>
                  <a:cubicBezTo>
                    <a:pt x="2" y="6"/>
                    <a:pt x="2" y="5"/>
                    <a:pt x="2" y="5"/>
                  </a:cubicBezTo>
                  <a:cubicBezTo>
                    <a:pt x="1" y="5"/>
                    <a:pt x="0" y="4"/>
                    <a:pt x="0" y="3"/>
                  </a:cubicBezTo>
                  <a:cubicBezTo>
                    <a:pt x="0" y="1"/>
                    <a:pt x="1" y="0"/>
                    <a:pt x="2" y="0"/>
                  </a:cubicBezTo>
                  <a:cubicBezTo>
                    <a:pt x="7" y="0"/>
                    <a:pt x="13" y="0"/>
                    <a:pt x="18" y="0"/>
                  </a:cubicBezTo>
                  <a:cubicBezTo>
                    <a:pt x="19" y="0"/>
                    <a:pt x="20" y="1"/>
                    <a:pt x="21" y="3"/>
                  </a:cubicBezTo>
                  <a:cubicBezTo>
                    <a:pt x="21" y="4"/>
                    <a:pt x="20" y="5"/>
                    <a:pt x="18" y="5"/>
                  </a:cubicBezTo>
                  <a:cubicBezTo>
                    <a:pt x="18" y="5"/>
                    <a:pt x="18" y="6"/>
                    <a:pt x="18" y="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spTree>
    <p:extLst>
      <p:ext uri="{BB962C8B-B14F-4D97-AF65-F5344CB8AC3E}">
        <p14:creationId xmlns:p14="http://schemas.microsoft.com/office/powerpoint/2010/main" val="22528705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7840"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itle 14"/>
          <p:cNvSpPr txBox="1">
            <a:spLocks/>
          </p:cNvSpPr>
          <p:nvPr/>
        </p:nvSpPr>
        <p:spPr>
          <a:xfrm>
            <a:off x="227348" y="411899"/>
            <a:ext cx="11125236"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sz="3200" i="1" dirty="0"/>
              <a:t>Successful Projects</a:t>
            </a:r>
          </a:p>
          <a:p>
            <a:r>
              <a:rPr lang="en-US" sz="3200" i="1" dirty="0" smtClean="0">
                <a:solidFill>
                  <a:schemeClr val="accent3"/>
                </a:solidFill>
              </a:rPr>
              <a:t>By subcategories</a:t>
            </a:r>
            <a:endParaRPr lang="en-US" sz="3200" i="1" dirty="0">
              <a:solidFill>
                <a:schemeClr val="accent3"/>
              </a:solidFill>
            </a:endParaRPr>
          </a:p>
        </p:txBody>
      </p:sp>
      <p:sp>
        <p:nvSpPr>
          <p:cNvPr id="3" name="TextBox 2"/>
          <p:cNvSpPr txBox="1"/>
          <p:nvPr/>
        </p:nvSpPr>
        <p:spPr>
          <a:xfrm>
            <a:off x="1752600" y="2133600"/>
            <a:ext cx="9220200" cy="4247317"/>
          </a:xfrm>
          <a:prstGeom prst="rect">
            <a:avLst/>
          </a:prstGeom>
          <a:noFill/>
        </p:spPr>
        <p:txBody>
          <a:bodyPr wrap="square" rtlCol="0">
            <a:spAutoFit/>
          </a:bodyPr>
          <a:lstStyle/>
          <a:p>
            <a:pPr marL="285750" indent="-285750">
              <a:buFont typeface="Arial" panose="020B0604020202020204" pitchFamily="34" charset="0"/>
              <a:buChar char="•"/>
            </a:pPr>
            <a:r>
              <a:rPr lang="en-US" b="1" dirty="0" smtClean="0">
                <a:solidFill>
                  <a:schemeClr val="accent6"/>
                </a:solidFill>
              </a:rPr>
              <a:t>Tabletop Games</a:t>
            </a:r>
          </a:p>
          <a:p>
            <a:pPr marL="285750" indent="-285750">
              <a:buFont typeface="Arial" panose="020B0604020202020204" pitchFamily="34" charset="0"/>
              <a:buChar char="•"/>
            </a:pPr>
            <a:r>
              <a:rPr lang="en-US" b="1" dirty="0" smtClean="0">
                <a:solidFill>
                  <a:schemeClr val="accent6"/>
                </a:solidFill>
              </a:rPr>
              <a:t>Product Design</a:t>
            </a:r>
          </a:p>
          <a:p>
            <a:pPr marL="285750" indent="-285750">
              <a:buFont typeface="Arial" panose="020B0604020202020204" pitchFamily="34" charset="0"/>
              <a:buChar char="•"/>
            </a:pPr>
            <a:r>
              <a:rPr lang="en-US" b="1" dirty="0" smtClean="0">
                <a:solidFill>
                  <a:schemeClr val="accent6"/>
                </a:solidFill>
              </a:rPr>
              <a:t>Robots</a:t>
            </a:r>
          </a:p>
          <a:p>
            <a:pPr marL="285750" indent="-285750">
              <a:buFont typeface="Arial" panose="020B0604020202020204" pitchFamily="34" charset="0"/>
              <a:buChar char="•"/>
            </a:pPr>
            <a:r>
              <a:rPr lang="en-US" b="1" dirty="0" smtClean="0">
                <a:solidFill>
                  <a:schemeClr val="accent6"/>
                </a:solidFill>
              </a:rPr>
              <a:t>3D Printing</a:t>
            </a:r>
          </a:p>
          <a:p>
            <a:pPr marL="285750" indent="-285750">
              <a:buFont typeface="Arial" panose="020B0604020202020204" pitchFamily="34" charset="0"/>
              <a:buChar char="•"/>
            </a:pPr>
            <a:r>
              <a:rPr lang="en-US" b="1" dirty="0" smtClean="0">
                <a:solidFill>
                  <a:schemeClr val="accent6"/>
                </a:solidFill>
              </a:rPr>
              <a:t>Hardware</a:t>
            </a:r>
          </a:p>
          <a:p>
            <a:pPr marL="285750" indent="-285750">
              <a:buFont typeface="Arial" panose="020B0604020202020204" pitchFamily="34" charset="0"/>
              <a:buChar char="•"/>
            </a:pPr>
            <a:r>
              <a:rPr lang="en-US" b="1" dirty="0" smtClean="0">
                <a:solidFill>
                  <a:schemeClr val="accent6"/>
                </a:solidFill>
              </a:rPr>
              <a:t>Technology</a:t>
            </a:r>
          </a:p>
          <a:p>
            <a:pPr marL="285750" indent="-285750">
              <a:buFont typeface="Arial" panose="020B0604020202020204" pitchFamily="34" charset="0"/>
              <a:buChar char="•"/>
            </a:pPr>
            <a:r>
              <a:rPr lang="en-US" b="1" dirty="0" smtClean="0">
                <a:solidFill>
                  <a:schemeClr val="accent6"/>
                </a:solidFill>
              </a:rPr>
              <a:t>Wearables</a:t>
            </a:r>
          </a:p>
          <a:p>
            <a:pPr marL="285750" indent="-285750">
              <a:buFont typeface="Arial" panose="020B0604020202020204" pitchFamily="34" charset="0"/>
              <a:buChar char="•"/>
            </a:pPr>
            <a:r>
              <a:rPr lang="en-US" b="1" dirty="0" smtClean="0">
                <a:solidFill>
                  <a:schemeClr val="accent6"/>
                </a:solidFill>
              </a:rPr>
              <a:t>Camera Equipment</a:t>
            </a:r>
          </a:p>
          <a:p>
            <a:pPr marL="285750" indent="-285750">
              <a:buFont typeface="Arial" panose="020B0604020202020204" pitchFamily="34" charset="0"/>
              <a:buChar char="•"/>
            </a:pPr>
            <a:r>
              <a:rPr lang="en-US" b="1" dirty="0" smtClean="0">
                <a:solidFill>
                  <a:schemeClr val="accent6"/>
                </a:solidFill>
              </a:rPr>
              <a:t>Sound</a:t>
            </a:r>
          </a:p>
          <a:p>
            <a:pPr marL="285750" indent="-285750">
              <a:buFont typeface="Arial" panose="020B0604020202020204" pitchFamily="34" charset="0"/>
              <a:buChar char="•"/>
            </a:pPr>
            <a:endParaRPr lang="en-US" b="1" dirty="0">
              <a:solidFill>
                <a:schemeClr val="accent6"/>
              </a:solidFill>
            </a:endParaRPr>
          </a:p>
          <a:p>
            <a:pPr algn="ctr"/>
            <a:r>
              <a:rPr lang="en-US" sz="2400" b="1" dirty="0" smtClean="0">
                <a:solidFill>
                  <a:schemeClr val="accent3"/>
                </a:solidFill>
              </a:rPr>
              <a:t>&gt;2x of goal achieved</a:t>
            </a:r>
          </a:p>
          <a:p>
            <a:pPr algn="ctr"/>
            <a:r>
              <a:rPr lang="en-US" sz="2400" b="1" dirty="0" smtClean="0">
                <a:solidFill>
                  <a:schemeClr val="accent3"/>
                </a:solidFill>
              </a:rPr>
              <a:t>&gt;10k $ goal</a:t>
            </a:r>
          </a:p>
          <a:p>
            <a:pPr algn="ctr"/>
            <a:r>
              <a:rPr lang="en-US" sz="2400" b="1" dirty="0" smtClean="0">
                <a:solidFill>
                  <a:schemeClr val="accent3"/>
                </a:solidFill>
              </a:rPr>
              <a:t>&gt;250 backers</a:t>
            </a:r>
          </a:p>
          <a:p>
            <a:pPr marL="285750" indent="-285750">
              <a:buFont typeface="Arial" panose="020B0604020202020204" pitchFamily="34" charset="0"/>
              <a:buChar char="•"/>
            </a:pPr>
            <a:endParaRPr lang="en-US" b="1" dirty="0">
              <a:solidFill>
                <a:schemeClr val="accent6"/>
              </a:solidFill>
            </a:endParaRPr>
          </a:p>
        </p:txBody>
      </p:sp>
      <p:sp>
        <p:nvSpPr>
          <p:cNvPr id="4" name="Rounded Rectangle 3"/>
          <p:cNvSpPr/>
          <p:nvPr/>
        </p:nvSpPr>
        <p:spPr>
          <a:xfrm>
            <a:off x="4191000" y="4800600"/>
            <a:ext cx="4419600" cy="12954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675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
        <p:nvSpPr>
          <p:cNvPr id="3" name="Title 2"/>
          <p:cNvSpPr>
            <a:spLocks noGrp="1"/>
          </p:cNvSpPr>
          <p:nvPr>
            <p:ph type="title"/>
          </p:nvPr>
        </p:nvSpPr>
        <p:spPr>
          <a:xfrm>
            <a:off x="4578966" y="697840"/>
            <a:ext cx="3345834" cy="1104900"/>
          </a:xfrm>
        </p:spPr>
        <p:txBody>
          <a:bodyPr/>
          <a:lstStyle/>
          <a:p>
            <a:r>
              <a:rPr lang="en-US" dirty="0" smtClean="0"/>
              <a:t>Summary</a:t>
            </a:r>
            <a:endParaRPr lang="en-US" dirty="0"/>
          </a:p>
        </p:txBody>
      </p:sp>
      <p:grpSp>
        <p:nvGrpSpPr>
          <p:cNvPr id="4" name="Groupe 736">
            <a:extLst>
              <a:ext uri="{FF2B5EF4-FFF2-40B4-BE49-F238E27FC236}">
                <a16:creationId xmlns:a16="http://schemas.microsoft.com/office/drawing/2014/main" xmlns="" id="{EFB22570-A407-47C2-93F8-E7110426A259}"/>
              </a:ext>
            </a:extLst>
          </p:cNvPr>
          <p:cNvGrpSpPr>
            <a:grpSpLocks noChangeAspect="1"/>
          </p:cNvGrpSpPr>
          <p:nvPr/>
        </p:nvGrpSpPr>
        <p:grpSpPr>
          <a:xfrm>
            <a:off x="2667000" y="552450"/>
            <a:ext cx="1510488" cy="1409600"/>
            <a:chOff x="3995738" y="4014788"/>
            <a:chExt cx="855663" cy="798512"/>
          </a:xfrm>
        </p:grpSpPr>
        <p:sp>
          <p:nvSpPr>
            <p:cNvPr id="5" name="Freeform 264">
              <a:extLst>
                <a:ext uri="{FF2B5EF4-FFF2-40B4-BE49-F238E27FC236}">
                  <a16:creationId xmlns:a16="http://schemas.microsoft.com/office/drawing/2014/main" xmlns="" id="{7337933A-98CC-4DE8-AE85-990DF0282A13}"/>
                </a:ext>
              </a:extLst>
            </p:cNvPr>
            <p:cNvSpPr>
              <a:spLocks/>
            </p:cNvSpPr>
            <p:nvPr/>
          </p:nvSpPr>
          <p:spPr bwMode="auto">
            <a:xfrm>
              <a:off x="3995738" y="4014788"/>
              <a:ext cx="855663" cy="798512"/>
            </a:xfrm>
            <a:custGeom>
              <a:avLst/>
              <a:gdLst>
                <a:gd name="T0" fmla="*/ 29 w 253"/>
                <a:gd name="T1" fmla="*/ 171 h 235"/>
                <a:gd name="T2" fmla="*/ 73 w 253"/>
                <a:gd name="T3" fmla="*/ 27 h 235"/>
                <a:gd name="T4" fmla="*/ 223 w 253"/>
                <a:gd name="T5" fmla="*/ 70 h 235"/>
                <a:gd name="T6" fmla="*/ 176 w 253"/>
                <a:gd name="T7" fmla="*/ 207 h 235"/>
                <a:gd name="T8" fmla="*/ 29 w 253"/>
                <a:gd name="T9" fmla="*/ 171 h 235"/>
              </a:gdLst>
              <a:ahLst/>
              <a:cxnLst>
                <a:cxn ang="0">
                  <a:pos x="T0" y="T1"/>
                </a:cxn>
                <a:cxn ang="0">
                  <a:pos x="T2" y="T3"/>
                </a:cxn>
                <a:cxn ang="0">
                  <a:pos x="T4" y="T5"/>
                </a:cxn>
                <a:cxn ang="0">
                  <a:pos x="T6" y="T7"/>
                </a:cxn>
                <a:cxn ang="0">
                  <a:pos x="T8" y="T9"/>
                </a:cxn>
              </a:cxnLst>
              <a:rect l="0" t="0" r="r" b="b"/>
              <a:pathLst>
                <a:path w="253" h="235">
                  <a:moveTo>
                    <a:pt x="29" y="171"/>
                  </a:moveTo>
                  <a:cubicBezTo>
                    <a:pt x="0" y="119"/>
                    <a:pt x="19" y="55"/>
                    <a:pt x="73" y="27"/>
                  </a:cubicBezTo>
                  <a:cubicBezTo>
                    <a:pt x="127" y="0"/>
                    <a:pt x="194" y="19"/>
                    <a:pt x="223" y="70"/>
                  </a:cubicBezTo>
                  <a:cubicBezTo>
                    <a:pt x="253" y="122"/>
                    <a:pt x="230" y="180"/>
                    <a:pt x="176" y="207"/>
                  </a:cubicBezTo>
                  <a:cubicBezTo>
                    <a:pt x="123" y="235"/>
                    <a:pt x="58" y="222"/>
                    <a:pt x="29" y="171"/>
                  </a:cubicBezTo>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6" name="Groupe 738">
              <a:extLst>
                <a:ext uri="{FF2B5EF4-FFF2-40B4-BE49-F238E27FC236}">
                  <a16:creationId xmlns:a16="http://schemas.microsoft.com/office/drawing/2014/main" xmlns="" id="{5B9BC9B6-39A0-4EF3-9FC5-0D0ABD8FC0E8}"/>
                </a:ext>
              </a:extLst>
            </p:cNvPr>
            <p:cNvGrpSpPr/>
            <p:nvPr/>
          </p:nvGrpSpPr>
          <p:grpSpPr>
            <a:xfrm>
              <a:off x="4217988" y="4198938"/>
              <a:ext cx="406400" cy="411162"/>
              <a:chOff x="4217988" y="4198938"/>
              <a:chExt cx="406400" cy="411162"/>
            </a:xfrm>
          </p:grpSpPr>
          <p:sp>
            <p:nvSpPr>
              <p:cNvPr id="7" name="Freeform 265">
                <a:extLst>
                  <a:ext uri="{FF2B5EF4-FFF2-40B4-BE49-F238E27FC236}">
                    <a16:creationId xmlns:a16="http://schemas.microsoft.com/office/drawing/2014/main" xmlns="" id="{FD19E96E-957A-4B49-9C8A-982872B02A63}"/>
                  </a:ext>
                </a:extLst>
              </p:cNvPr>
              <p:cNvSpPr>
                <a:spLocks/>
              </p:cNvSpPr>
              <p:nvPr/>
            </p:nvSpPr>
            <p:spPr bwMode="auto">
              <a:xfrm>
                <a:off x="4235450" y="4252913"/>
                <a:ext cx="388938" cy="357187"/>
              </a:xfrm>
              <a:custGeom>
                <a:avLst/>
                <a:gdLst>
                  <a:gd name="T0" fmla="*/ 77 w 115"/>
                  <a:gd name="T1" fmla="*/ 1 h 105"/>
                  <a:gd name="T2" fmla="*/ 5 w 115"/>
                  <a:gd name="T3" fmla="*/ 1 h 105"/>
                  <a:gd name="T4" fmla="*/ 0 w 115"/>
                  <a:gd name="T5" fmla="*/ 25 h 105"/>
                  <a:gd name="T6" fmla="*/ 4 w 115"/>
                  <a:gd name="T7" fmla="*/ 97 h 105"/>
                  <a:gd name="T8" fmla="*/ 104 w 115"/>
                  <a:gd name="T9" fmla="*/ 94 h 105"/>
                  <a:gd name="T10" fmla="*/ 102 w 115"/>
                  <a:gd name="T11" fmla="*/ 34 h 105"/>
                  <a:gd name="T12" fmla="*/ 100 w 115"/>
                  <a:gd name="T13" fmla="*/ 8 h 105"/>
                  <a:gd name="T14" fmla="*/ 99 w 115"/>
                  <a:gd name="T15" fmla="*/ 0 h 105"/>
                  <a:gd name="T16" fmla="*/ 77 w 115"/>
                  <a:gd name="T17" fmla="*/ 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 h="105">
                    <a:moveTo>
                      <a:pt x="77" y="1"/>
                    </a:moveTo>
                    <a:cubicBezTo>
                      <a:pt x="77" y="1"/>
                      <a:pt x="22" y="11"/>
                      <a:pt x="5" y="1"/>
                    </a:cubicBezTo>
                    <a:cubicBezTo>
                      <a:pt x="0" y="25"/>
                      <a:pt x="0" y="25"/>
                      <a:pt x="0" y="25"/>
                    </a:cubicBezTo>
                    <a:cubicBezTo>
                      <a:pt x="4" y="97"/>
                      <a:pt x="4" y="97"/>
                      <a:pt x="4" y="97"/>
                    </a:cubicBezTo>
                    <a:cubicBezTo>
                      <a:pt x="4" y="97"/>
                      <a:pt x="92" y="105"/>
                      <a:pt x="104" y="94"/>
                    </a:cubicBezTo>
                    <a:cubicBezTo>
                      <a:pt x="115" y="83"/>
                      <a:pt x="102" y="34"/>
                      <a:pt x="102" y="34"/>
                    </a:cubicBezTo>
                    <a:cubicBezTo>
                      <a:pt x="100" y="8"/>
                      <a:pt x="100" y="8"/>
                      <a:pt x="100" y="8"/>
                    </a:cubicBezTo>
                    <a:cubicBezTo>
                      <a:pt x="99" y="0"/>
                      <a:pt x="99" y="0"/>
                      <a:pt x="99" y="0"/>
                    </a:cubicBezTo>
                    <a:lnTo>
                      <a:pt x="77" y="1"/>
                    </a:lnTo>
                    <a:close/>
                  </a:path>
                </a:pathLst>
              </a:custGeom>
              <a:solidFill>
                <a:srgbClr val="E5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266">
                <a:extLst>
                  <a:ext uri="{FF2B5EF4-FFF2-40B4-BE49-F238E27FC236}">
                    <a16:creationId xmlns:a16="http://schemas.microsoft.com/office/drawing/2014/main" xmlns="" id="{BAD137C2-AFE2-4DB6-94D2-3E29603A5E0E}"/>
                  </a:ext>
                </a:extLst>
              </p:cNvPr>
              <p:cNvSpPr>
                <a:spLocks/>
              </p:cNvSpPr>
              <p:nvPr/>
            </p:nvSpPr>
            <p:spPr bwMode="auto">
              <a:xfrm>
                <a:off x="4316413" y="4198938"/>
                <a:ext cx="304800" cy="342900"/>
              </a:xfrm>
              <a:custGeom>
                <a:avLst/>
                <a:gdLst>
                  <a:gd name="T0" fmla="*/ 88 w 90"/>
                  <a:gd name="T1" fmla="*/ 2 h 101"/>
                  <a:gd name="T2" fmla="*/ 86 w 90"/>
                  <a:gd name="T3" fmla="*/ 1 h 101"/>
                  <a:gd name="T4" fmla="*/ 80 w 90"/>
                  <a:gd name="T5" fmla="*/ 2 h 101"/>
                  <a:gd name="T6" fmla="*/ 36 w 90"/>
                  <a:gd name="T7" fmla="*/ 64 h 101"/>
                  <a:gd name="T8" fmla="*/ 27 w 90"/>
                  <a:gd name="T9" fmla="*/ 46 h 101"/>
                  <a:gd name="T10" fmla="*/ 26 w 90"/>
                  <a:gd name="T11" fmla="*/ 46 h 101"/>
                  <a:gd name="T12" fmla="*/ 20 w 90"/>
                  <a:gd name="T13" fmla="*/ 43 h 101"/>
                  <a:gd name="T14" fmla="*/ 10 w 90"/>
                  <a:gd name="T15" fmla="*/ 46 h 101"/>
                  <a:gd name="T16" fmla="*/ 3 w 90"/>
                  <a:gd name="T17" fmla="*/ 61 h 101"/>
                  <a:gd name="T18" fmla="*/ 4 w 90"/>
                  <a:gd name="T19" fmla="*/ 61 h 101"/>
                  <a:gd name="T20" fmla="*/ 31 w 90"/>
                  <a:gd name="T21" fmla="*/ 99 h 101"/>
                  <a:gd name="T22" fmla="*/ 35 w 90"/>
                  <a:gd name="T23" fmla="*/ 101 h 101"/>
                  <a:gd name="T24" fmla="*/ 35 w 90"/>
                  <a:gd name="T25" fmla="*/ 101 h 101"/>
                  <a:gd name="T26" fmla="*/ 39 w 90"/>
                  <a:gd name="T27" fmla="*/ 98 h 101"/>
                  <a:gd name="T28" fmla="*/ 89 w 90"/>
                  <a:gd name="T29" fmla="*/ 8 h 101"/>
                  <a:gd name="T30" fmla="*/ 88 w 90"/>
                  <a:gd name="T31"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 h="101">
                    <a:moveTo>
                      <a:pt x="88" y="2"/>
                    </a:moveTo>
                    <a:cubicBezTo>
                      <a:pt x="86" y="1"/>
                      <a:pt x="86" y="1"/>
                      <a:pt x="86" y="1"/>
                    </a:cubicBezTo>
                    <a:cubicBezTo>
                      <a:pt x="84" y="0"/>
                      <a:pt x="82" y="0"/>
                      <a:pt x="80" y="2"/>
                    </a:cubicBezTo>
                    <a:cubicBezTo>
                      <a:pt x="36" y="64"/>
                      <a:pt x="36" y="64"/>
                      <a:pt x="36" y="64"/>
                    </a:cubicBezTo>
                    <a:cubicBezTo>
                      <a:pt x="27" y="46"/>
                      <a:pt x="27" y="46"/>
                      <a:pt x="27" y="46"/>
                    </a:cubicBezTo>
                    <a:cubicBezTo>
                      <a:pt x="27" y="46"/>
                      <a:pt x="27" y="46"/>
                      <a:pt x="26" y="46"/>
                    </a:cubicBezTo>
                    <a:cubicBezTo>
                      <a:pt x="26" y="45"/>
                      <a:pt x="24" y="43"/>
                      <a:pt x="20" y="43"/>
                    </a:cubicBezTo>
                    <a:cubicBezTo>
                      <a:pt x="17" y="43"/>
                      <a:pt x="13" y="44"/>
                      <a:pt x="10" y="46"/>
                    </a:cubicBezTo>
                    <a:cubicBezTo>
                      <a:pt x="3" y="50"/>
                      <a:pt x="0" y="57"/>
                      <a:pt x="3" y="61"/>
                    </a:cubicBezTo>
                    <a:cubicBezTo>
                      <a:pt x="4" y="61"/>
                      <a:pt x="4" y="61"/>
                      <a:pt x="4" y="61"/>
                    </a:cubicBezTo>
                    <a:cubicBezTo>
                      <a:pt x="31" y="99"/>
                      <a:pt x="31" y="99"/>
                      <a:pt x="31" y="99"/>
                    </a:cubicBezTo>
                    <a:cubicBezTo>
                      <a:pt x="32" y="100"/>
                      <a:pt x="34" y="101"/>
                      <a:pt x="35" y="101"/>
                    </a:cubicBezTo>
                    <a:cubicBezTo>
                      <a:pt x="35" y="101"/>
                      <a:pt x="35" y="101"/>
                      <a:pt x="35" y="101"/>
                    </a:cubicBezTo>
                    <a:cubicBezTo>
                      <a:pt x="37" y="101"/>
                      <a:pt x="38" y="100"/>
                      <a:pt x="39" y="98"/>
                    </a:cubicBezTo>
                    <a:cubicBezTo>
                      <a:pt x="89" y="8"/>
                      <a:pt x="89" y="8"/>
                      <a:pt x="89" y="8"/>
                    </a:cubicBezTo>
                    <a:cubicBezTo>
                      <a:pt x="90" y="6"/>
                      <a:pt x="90" y="3"/>
                      <a:pt x="88" y="2"/>
                    </a:cubicBezTo>
                    <a:close/>
                  </a:path>
                </a:pathLst>
              </a:custGeom>
              <a:solidFill>
                <a:srgbClr val="D0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267">
                <a:extLst>
                  <a:ext uri="{FF2B5EF4-FFF2-40B4-BE49-F238E27FC236}">
                    <a16:creationId xmlns:a16="http://schemas.microsoft.com/office/drawing/2014/main" xmlns="" id="{EF8AD6ED-5748-46D2-808C-9ED3610D89B7}"/>
                  </a:ext>
                </a:extLst>
              </p:cNvPr>
              <p:cNvSpPr>
                <a:spLocks/>
              </p:cNvSpPr>
              <p:nvPr/>
            </p:nvSpPr>
            <p:spPr bwMode="auto">
              <a:xfrm>
                <a:off x="4217988" y="4240213"/>
                <a:ext cx="385763" cy="366712"/>
              </a:xfrm>
              <a:custGeom>
                <a:avLst/>
                <a:gdLst>
                  <a:gd name="T0" fmla="*/ 45 w 114"/>
                  <a:gd name="T1" fmla="*/ 108 h 108"/>
                  <a:gd name="T2" fmla="*/ 10 w 114"/>
                  <a:gd name="T3" fmla="*/ 107 h 108"/>
                  <a:gd name="T4" fmla="*/ 6 w 114"/>
                  <a:gd name="T5" fmla="*/ 107 h 108"/>
                  <a:gd name="T6" fmla="*/ 5 w 114"/>
                  <a:gd name="T7" fmla="*/ 103 h 108"/>
                  <a:gd name="T8" fmla="*/ 2 w 114"/>
                  <a:gd name="T9" fmla="*/ 56 h 108"/>
                  <a:gd name="T10" fmla="*/ 8 w 114"/>
                  <a:gd name="T11" fmla="*/ 2 h 108"/>
                  <a:gd name="T12" fmla="*/ 15 w 114"/>
                  <a:gd name="T13" fmla="*/ 3 h 108"/>
                  <a:gd name="T14" fmla="*/ 102 w 114"/>
                  <a:gd name="T15" fmla="*/ 0 h 108"/>
                  <a:gd name="T16" fmla="*/ 94 w 114"/>
                  <a:gd name="T17" fmla="*/ 11 h 108"/>
                  <a:gd name="T18" fmla="*/ 12 w 114"/>
                  <a:gd name="T19" fmla="*/ 12 h 108"/>
                  <a:gd name="T20" fmla="*/ 14 w 114"/>
                  <a:gd name="T21" fmla="*/ 98 h 108"/>
                  <a:gd name="T22" fmla="*/ 104 w 114"/>
                  <a:gd name="T23" fmla="*/ 95 h 108"/>
                  <a:gd name="T24" fmla="*/ 101 w 114"/>
                  <a:gd name="T25" fmla="*/ 25 h 108"/>
                  <a:gd name="T26" fmla="*/ 111 w 114"/>
                  <a:gd name="T27" fmla="*/ 9 h 108"/>
                  <a:gd name="T28" fmla="*/ 114 w 114"/>
                  <a:gd name="T29" fmla="*/ 101 h 108"/>
                  <a:gd name="T30" fmla="*/ 111 w 114"/>
                  <a:gd name="T31" fmla="*/ 102 h 108"/>
                  <a:gd name="T32" fmla="*/ 45 w 114"/>
                  <a:gd name="T3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08">
                    <a:moveTo>
                      <a:pt x="45" y="108"/>
                    </a:moveTo>
                    <a:cubicBezTo>
                      <a:pt x="26" y="108"/>
                      <a:pt x="11" y="107"/>
                      <a:pt x="10" y="107"/>
                    </a:cubicBezTo>
                    <a:cubicBezTo>
                      <a:pt x="6" y="107"/>
                      <a:pt x="6" y="107"/>
                      <a:pt x="6" y="107"/>
                    </a:cubicBezTo>
                    <a:cubicBezTo>
                      <a:pt x="5" y="103"/>
                      <a:pt x="5" y="103"/>
                      <a:pt x="5" y="103"/>
                    </a:cubicBezTo>
                    <a:cubicBezTo>
                      <a:pt x="5" y="103"/>
                      <a:pt x="3" y="80"/>
                      <a:pt x="2" y="56"/>
                    </a:cubicBezTo>
                    <a:cubicBezTo>
                      <a:pt x="0" y="6"/>
                      <a:pt x="5" y="4"/>
                      <a:pt x="8" y="2"/>
                    </a:cubicBezTo>
                    <a:cubicBezTo>
                      <a:pt x="10" y="1"/>
                      <a:pt x="13" y="1"/>
                      <a:pt x="15" y="3"/>
                    </a:cubicBezTo>
                    <a:cubicBezTo>
                      <a:pt x="21" y="8"/>
                      <a:pt x="81" y="3"/>
                      <a:pt x="102" y="0"/>
                    </a:cubicBezTo>
                    <a:cubicBezTo>
                      <a:pt x="94" y="11"/>
                      <a:pt x="94" y="11"/>
                      <a:pt x="94" y="11"/>
                    </a:cubicBezTo>
                    <a:cubicBezTo>
                      <a:pt x="85" y="12"/>
                      <a:pt x="28" y="19"/>
                      <a:pt x="12" y="12"/>
                    </a:cubicBezTo>
                    <a:cubicBezTo>
                      <a:pt x="10" y="23"/>
                      <a:pt x="11" y="63"/>
                      <a:pt x="14" y="98"/>
                    </a:cubicBezTo>
                    <a:cubicBezTo>
                      <a:pt x="37" y="99"/>
                      <a:pt x="87" y="99"/>
                      <a:pt x="104" y="95"/>
                    </a:cubicBezTo>
                    <a:cubicBezTo>
                      <a:pt x="101" y="25"/>
                      <a:pt x="101" y="25"/>
                      <a:pt x="101" y="25"/>
                    </a:cubicBezTo>
                    <a:cubicBezTo>
                      <a:pt x="111" y="9"/>
                      <a:pt x="111" y="9"/>
                      <a:pt x="111" y="9"/>
                    </a:cubicBezTo>
                    <a:cubicBezTo>
                      <a:pt x="114" y="101"/>
                      <a:pt x="114" y="101"/>
                      <a:pt x="114" y="101"/>
                    </a:cubicBezTo>
                    <a:cubicBezTo>
                      <a:pt x="111" y="102"/>
                      <a:pt x="111" y="102"/>
                      <a:pt x="111" y="102"/>
                    </a:cubicBezTo>
                    <a:cubicBezTo>
                      <a:pt x="100" y="107"/>
                      <a:pt x="69" y="108"/>
                      <a:pt x="45" y="1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4030818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a:t>
            </a:r>
            <a:r>
              <a:rPr lang="en-US" dirty="0" err="1" smtClean="0"/>
              <a:t>DataSet</a:t>
            </a:r>
            <a:endParaRPr lang="en-US" dirty="0"/>
          </a:p>
        </p:txBody>
      </p:sp>
      <p:grpSp>
        <p:nvGrpSpPr>
          <p:cNvPr id="16" name="Groupe 447">
            <a:extLst>
              <a:ext uri="{FF2B5EF4-FFF2-40B4-BE49-F238E27FC236}">
                <a16:creationId xmlns:a16="http://schemas.microsoft.com/office/drawing/2014/main" xmlns="" id="{42D90293-4A19-434F-BA1E-4039442AFAAE}"/>
              </a:ext>
            </a:extLst>
          </p:cNvPr>
          <p:cNvGrpSpPr>
            <a:grpSpLocks noChangeAspect="1"/>
          </p:cNvGrpSpPr>
          <p:nvPr/>
        </p:nvGrpSpPr>
        <p:grpSpPr>
          <a:xfrm>
            <a:off x="9829800" y="1214101"/>
            <a:ext cx="1284384" cy="1202500"/>
            <a:chOff x="5927726" y="5300663"/>
            <a:chExt cx="871538" cy="815975"/>
          </a:xfrm>
        </p:grpSpPr>
        <p:sp>
          <p:nvSpPr>
            <p:cNvPr id="17" name="Freeform 104">
              <a:extLst>
                <a:ext uri="{FF2B5EF4-FFF2-40B4-BE49-F238E27FC236}">
                  <a16:creationId xmlns:a16="http://schemas.microsoft.com/office/drawing/2014/main" xmlns="" id="{F9EE6117-D364-4F8E-AB50-185E09AFB0EA}"/>
                </a:ext>
              </a:extLst>
            </p:cNvPr>
            <p:cNvSpPr>
              <a:spLocks/>
            </p:cNvSpPr>
            <p:nvPr/>
          </p:nvSpPr>
          <p:spPr bwMode="auto">
            <a:xfrm>
              <a:off x="5927726" y="5300663"/>
              <a:ext cx="871538" cy="815975"/>
            </a:xfrm>
            <a:custGeom>
              <a:avLst/>
              <a:gdLst>
                <a:gd name="T0" fmla="*/ 34 w 232"/>
                <a:gd name="T1" fmla="*/ 170 h 217"/>
                <a:gd name="T2" fmla="*/ 56 w 232"/>
                <a:gd name="T3" fmla="*/ 33 h 217"/>
                <a:gd name="T4" fmla="*/ 199 w 232"/>
                <a:gd name="T5" fmla="*/ 53 h 217"/>
                <a:gd name="T6" fmla="*/ 173 w 232"/>
                <a:gd name="T7" fmla="*/ 185 h 217"/>
                <a:gd name="T8" fmla="*/ 34 w 232"/>
                <a:gd name="T9" fmla="*/ 170 h 217"/>
              </a:gdLst>
              <a:ahLst/>
              <a:cxnLst>
                <a:cxn ang="0">
                  <a:pos x="T0" y="T1"/>
                </a:cxn>
                <a:cxn ang="0">
                  <a:pos x="T2" y="T3"/>
                </a:cxn>
                <a:cxn ang="0">
                  <a:pos x="T4" y="T5"/>
                </a:cxn>
                <a:cxn ang="0">
                  <a:pos x="T6" y="T7"/>
                </a:cxn>
                <a:cxn ang="0">
                  <a:pos x="T8" y="T9"/>
                </a:cxn>
              </a:cxnLst>
              <a:rect l="0" t="0" r="r" b="b"/>
              <a:pathLst>
                <a:path w="232" h="217">
                  <a:moveTo>
                    <a:pt x="34" y="170"/>
                  </a:moveTo>
                  <a:cubicBezTo>
                    <a:pt x="0" y="126"/>
                    <a:pt x="10" y="65"/>
                    <a:pt x="56" y="33"/>
                  </a:cubicBezTo>
                  <a:cubicBezTo>
                    <a:pt x="102" y="0"/>
                    <a:pt x="166" y="9"/>
                    <a:pt x="199" y="53"/>
                  </a:cubicBezTo>
                  <a:cubicBezTo>
                    <a:pt x="232" y="96"/>
                    <a:pt x="219" y="153"/>
                    <a:pt x="173" y="185"/>
                  </a:cubicBezTo>
                  <a:cubicBezTo>
                    <a:pt x="127" y="217"/>
                    <a:pt x="67" y="213"/>
                    <a:pt x="34" y="170"/>
                  </a:cubicBez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8" name="Groupe 449">
              <a:extLst>
                <a:ext uri="{FF2B5EF4-FFF2-40B4-BE49-F238E27FC236}">
                  <a16:creationId xmlns:a16="http://schemas.microsoft.com/office/drawing/2014/main" xmlns="" id="{B153D38D-8A43-44E6-A3D5-62D472C1EAE2}"/>
                </a:ext>
              </a:extLst>
            </p:cNvPr>
            <p:cNvGrpSpPr/>
            <p:nvPr/>
          </p:nvGrpSpPr>
          <p:grpSpPr>
            <a:xfrm>
              <a:off x="6227763" y="5492751"/>
              <a:ext cx="263525" cy="450850"/>
              <a:chOff x="6227763" y="5492751"/>
              <a:chExt cx="263525" cy="450850"/>
            </a:xfrm>
          </p:grpSpPr>
          <p:sp>
            <p:nvSpPr>
              <p:cNvPr id="19" name="Freeform 106">
                <a:extLst>
                  <a:ext uri="{FF2B5EF4-FFF2-40B4-BE49-F238E27FC236}">
                    <a16:creationId xmlns:a16="http://schemas.microsoft.com/office/drawing/2014/main" xmlns="" id="{406CC769-1DD9-4FAA-AA2C-1E4E797A5833}"/>
                  </a:ext>
                </a:extLst>
              </p:cNvPr>
              <p:cNvSpPr>
                <a:spLocks/>
              </p:cNvSpPr>
              <p:nvPr/>
            </p:nvSpPr>
            <p:spPr bwMode="auto">
              <a:xfrm>
                <a:off x="6284913" y="5827713"/>
                <a:ext cx="123825" cy="115888"/>
              </a:xfrm>
              <a:custGeom>
                <a:avLst/>
                <a:gdLst>
                  <a:gd name="T0" fmla="*/ 5 w 33"/>
                  <a:gd name="T1" fmla="*/ 24 h 31"/>
                  <a:gd name="T2" fmla="*/ 8 w 33"/>
                  <a:gd name="T3" fmla="*/ 4 h 31"/>
                  <a:gd name="T4" fmla="*/ 28 w 33"/>
                  <a:gd name="T5" fmla="*/ 7 h 31"/>
                  <a:gd name="T6" fmla="*/ 24 w 33"/>
                  <a:gd name="T7" fmla="*/ 26 h 31"/>
                  <a:gd name="T8" fmla="*/ 5 w 33"/>
                  <a:gd name="T9" fmla="*/ 24 h 31"/>
                </a:gdLst>
                <a:ahLst/>
                <a:cxnLst>
                  <a:cxn ang="0">
                    <a:pos x="T0" y="T1"/>
                  </a:cxn>
                  <a:cxn ang="0">
                    <a:pos x="T2" y="T3"/>
                  </a:cxn>
                  <a:cxn ang="0">
                    <a:pos x="T4" y="T5"/>
                  </a:cxn>
                  <a:cxn ang="0">
                    <a:pos x="T6" y="T7"/>
                  </a:cxn>
                  <a:cxn ang="0">
                    <a:pos x="T8" y="T9"/>
                  </a:cxn>
                </a:cxnLst>
                <a:rect l="0" t="0" r="r" b="b"/>
                <a:pathLst>
                  <a:path w="33" h="31">
                    <a:moveTo>
                      <a:pt x="5" y="24"/>
                    </a:moveTo>
                    <a:cubicBezTo>
                      <a:pt x="0" y="18"/>
                      <a:pt x="1" y="9"/>
                      <a:pt x="8" y="4"/>
                    </a:cubicBezTo>
                    <a:cubicBezTo>
                      <a:pt x="14" y="0"/>
                      <a:pt x="23" y="1"/>
                      <a:pt x="28" y="7"/>
                    </a:cubicBezTo>
                    <a:cubicBezTo>
                      <a:pt x="33" y="13"/>
                      <a:pt x="31" y="22"/>
                      <a:pt x="24" y="26"/>
                    </a:cubicBezTo>
                    <a:cubicBezTo>
                      <a:pt x="18" y="31"/>
                      <a:pt x="9" y="30"/>
                      <a:pt x="5" y="24"/>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07">
                <a:extLst>
                  <a:ext uri="{FF2B5EF4-FFF2-40B4-BE49-F238E27FC236}">
                    <a16:creationId xmlns:a16="http://schemas.microsoft.com/office/drawing/2014/main" xmlns="" id="{68571544-A2DF-468B-BBE6-BE8FE1E42437}"/>
                  </a:ext>
                </a:extLst>
              </p:cNvPr>
              <p:cNvSpPr>
                <a:spLocks noEditPoints="1"/>
              </p:cNvSpPr>
              <p:nvPr/>
            </p:nvSpPr>
            <p:spPr bwMode="auto">
              <a:xfrm>
                <a:off x="6227763" y="5492751"/>
                <a:ext cx="263525" cy="315913"/>
              </a:xfrm>
              <a:custGeom>
                <a:avLst/>
                <a:gdLst>
                  <a:gd name="T0" fmla="*/ 19 w 70"/>
                  <a:gd name="T1" fmla="*/ 84 h 84"/>
                  <a:gd name="T2" fmla="*/ 19 w 70"/>
                  <a:gd name="T3" fmla="*/ 84 h 84"/>
                  <a:gd name="T4" fmla="*/ 19 w 70"/>
                  <a:gd name="T5" fmla="*/ 84 h 84"/>
                  <a:gd name="T6" fmla="*/ 19 w 70"/>
                  <a:gd name="T7" fmla="*/ 80 h 84"/>
                  <a:gd name="T8" fmla="*/ 19 w 70"/>
                  <a:gd name="T9" fmla="*/ 76 h 84"/>
                  <a:gd name="T10" fmla="*/ 20 w 70"/>
                  <a:gd name="T11" fmla="*/ 68 h 84"/>
                  <a:gd name="T12" fmla="*/ 23 w 70"/>
                  <a:gd name="T13" fmla="*/ 60 h 84"/>
                  <a:gd name="T14" fmla="*/ 28 w 70"/>
                  <a:gd name="T15" fmla="*/ 54 h 84"/>
                  <a:gd name="T16" fmla="*/ 33 w 70"/>
                  <a:gd name="T17" fmla="*/ 48 h 84"/>
                  <a:gd name="T18" fmla="*/ 40 w 70"/>
                  <a:gd name="T19" fmla="*/ 41 h 84"/>
                  <a:gd name="T20" fmla="*/ 44 w 70"/>
                  <a:gd name="T21" fmla="*/ 32 h 84"/>
                  <a:gd name="T22" fmla="*/ 40 w 70"/>
                  <a:gd name="T23" fmla="*/ 25 h 84"/>
                  <a:gd name="T24" fmla="*/ 31 w 70"/>
                  <a:gd name="T25" fmla="*/ 22 h 84"/>
                  <a:gd name="T26" fmla="*/ 19 w 70"/>
                  <a:gd name="T27" fmla="*/ 23 h 84"/>
                  <a:gd name="T28" fmla="*/ 7 w 70"/>
                  <a:gd name="T29" fmla="*/ 28 h 84"/>
                  <a:gd name="T30" fmla="*/ 0 w 70"/>
                  <a:gd name="T31" fmla="*/ 9 h 84"/>
                  <a:gd name="T32" fmla="*/ 16 w 70"/>
                  <a:gd name="T33" fmla="*/ 2 h 84"/>
                  <a:gd name="T34" fmla="*/ 34 w 70"/>
                  <a:gd name="T35" fmla="*/ 0 h 84"/>
                  <a:gd name="T36" fmla="*/ 52 w 70"/>
                  <a:gd name="T37" fmla="*/ 3 h 84"/>
                  <a:gd name="T38" fmla="*/ 63 w 70"/>
                  <a:gd name="T39" fmla="*/ 10 h 84"/>
                  <a:gd name="T40" fmla="*/ 69 w 70"/>
                  <a:gd name="T41" fmla="*/ 20 h 84"/>
                  <a:gd name="T42" fmla="*/ 70 w 70"/>
                  <a:gd name="T43" fmla="*/ 30 h 84"/>
                  <a:gd name="T44" fmla="*/ 69 w 70"/>
                  <a:gd name="T45" fmla="*/ 39 h 84"/>
                  <a:gd name="T46" fmla="*/ 65 w 70"/>
                  <a:gd name="T47" fmla="*/ 46 h 84"/>
                  <a:gd name="T48" fmla="*/ 60 w 70"/>
                  <a:gd name="T49" fmla="*/ 53 h 84"/>
                  <a:gd name="T50" fmla="*/ 54 w 70"/>
                  <a:gd name="T51" fmla="*/ 59 h 84"/>
                  <a:gd name="T52" fmla="*/ 50 w 70"/>
                  <a:gd name="T53" fmla="*/ 63 h 84"/>
                  <a:gd name="T54" fmla="*/ 46 w 70"/>
                  <a:gd name="T55" fmla="*/ 68 h 84"/>
                  <a:gd name="T56" fmla="*/ 43 w 70"/>
                  <a:gd name="T57" fmla="*/ 74 h 84"/>
                  <a:gd name="T58" fmla="*/ 42 w 70"/>
                  <a:gd name="T59" fmla="*/ 79 h 84"/>
                  <a:gd name="T60" fmla="*/ 42 w 70"/>
                  <a:gd name="T61" fmla="*/ 79 h 84"/>
                  <a:gd name="T62" fmla="*/ 42 w 70"/>
                  <a:gd name="T63" fmla="*/ 79 h 84"/>
                  <a:gd name="T64" fmla="*/ 38 w 70"/>
                  <a:gd name="T65" fmla="*/ 84 h 84"/>
                  <a:gd name="T66" fmla="*/ 19 w 70"/>
                  <a:gd name="T67"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84">
                    <a:moveTo>
                      <a:pt x="19" y="84"/>
                    </a:moveTo>
                    <a:cubicBezTo>
                      <a:pt x="19" y="84"/>
                      <a:pt x="19" y="84"/>
                      <a:pt x="19" y="84"/>
                    </a:cubicBezTo>
                    <a:moveTo>
                      <a:pt x="19" y="84"/>
                    </a:moveTo>
                    <a:cubicBezTo>
                      <a:pt x="19" y="80"/>
                      <a:pt x="19" y="80"/>
                      <a:pt x="19" y="80"/>
                    </a:cubicBezTo>
                    <a:cubicBezTo>
                      <a:pt x="19" y="78"/>
                      <a:pt x="19" y="77"/>
                      <a:pt x="19" y="76"/>
                    </a:cubicBezTo>
                    <a:cubicBezTo>
                      <a:pt x="19" y="73"/>
                      <a:pt x="19" y="70"/>
                      <a:pt x="20" y="68"/>
                    </a:cubicBezTo>
                    <a:cubicBezTo>
                      <a:pt x="21" y="65"/>
                      <a:pt x="22" y="63"/>
                      <a:pt x="23" y="60"/>
                    </a:cubicBezTo>
                    <a:cubicBezTo>
                      <a:pt x="25" y="58"/>
                      <a:pt x="26" y="56"/>
                      <a:pt x="28" y="54"/>
                    </a:cubicBezTo>
                    <a:cubicBezTo>
                      <a:pt x="29" y="52"/>
                      <a:pt x="31" y="50"/>
                      <a:pt x="33" y="48"/>
                    </a:cubicBezTo>
                    <a:cubicBezTo>
                      <a:pt x="36" y="46"/>
                      <a:pt x="38" y="43"/>
                      <a:pt x="40" y="41"/>
                    </a:cubicBezTo>
                    <a:cubicBezTo>
                      <a:pt x="42" y="38"/>
                      <a:pt x="44" y="35"/>
                      <a:pt x="44" y="32"/>
                    </a:cubicBezTo>
                    <a:cubicBezTo>
                      <a:pt x="44" y="29"/>
                      <a:pt x="43" y="27"/>
                      <a:pt x="40" y="25"/>
                    </a:cubicBezTo>
                    <a:cubicBezTo>
                      <a:pt x="38" y="23"/>
                      <a:pt x="35" y="22"/>
                      <a:pt x="31" y="22"/>
                    </a:cubicBezTo>
                    <a:cubicBezTo>
                      <a:pt x="27" y="22"/>
                      <a:pt x="23" y="22"/>
                      <a:pt x="19" y="23"/>
                    </a:cubicBezTo>
                    <a:cubicBezTo>
                      <a:pt x="16" y="24"/>
                      <a:pt x="12" y="26"/>
                      <a:pt x="7" y="28"/>
                    </a:cubicBezTo>
                    <a:cubicBezTo>
                      <a:pt x="0" y="9"/>
                      <a:pt x="0" y="9"/>
                      <a:pt x="0" y="9"/>
                    </a:cubicBezTo>
                    <a:cubicBezTo>
                      <a:pt x="4" y="6"/>
                      <a:pt x="10" y="4"/>
                      <a:pt x="16" y="2"/>
                    </a:cubicBezTo>
                    <a:cubicBezTo>
                      <a:pt x="22" y="1"/>
                      <a:pt x="28" y="0"/>
                      <a:pt x="34" y="0"/>
                    </a:cubicBezTo>
                    <a:cubicBezTo>
                      <a:pt x="41" y="0"/>
                      <a:pt x="47" y="1"/>
                      <a:pt x="52" y="3"/>
                    </a:cubicBezTo>
                    <a:cubicBezTo>
                      <a:pt x="56" y="5"/>
                      <a:pt x="60" y="7"/>
                      <a:pt x="63" y="10"/>
                    </a:cubicBezTo>
                    <a:cubicBezTo>
                      <a:pt x="66" y="13"/>
                      <a:pt x="68" y="16"/>
                      <a:pt x="69" y="20"/>
                    </a:cubicBezTo>
                    <a:cubicBezTo>
                      <a:pt x="70" y="24"/>
                      <a:pt x="70" y="27"/>
                      <a:pt x="70" y="30"/>
                    </a:cubicBezTo>
                    <a:cubicBezTo>
                      <a:pt x="70" y="33"/>
                      <a:pt x="70" y="36"/>
                      <a:pt x="69" y="39"/>
                    </a:cubicBezTo>
                    <a:cubicBezTo>
                      <a:pt x="68" y="42"/>
                      <a:pt x="67" y="44"/>
                      <a:pt x="65" y="46"/>
                    </a:cubicBezTo>
                    <a:cubicBezTo>
                      <a:pt x="64" y="49"/>
                      <a:pt x="62" y="51"/>
                      <a:pt x="60" y="53"/>
                    </a:cubicBezTo>
                    <a:cubicBezTo>
                      <a:pt x="58" y="55"/>
                      <a:pt x="56" y="57"/>
                      <a:pt x="54" y="59"/>
                    </a:cubicBezTo>
                    <a:cubicBezTo>
                      <a:pt x="53" y="60"/>
                      <a:pt x="52" y="62"/>
                      <a:pt x="50" y="63"/>
                    </a:cubicBezTo>
                    <a:cubicBezTo>
                      <a:pt x="49" y="65"/>
                      <a:pt x="47" y="66"/>
                      <a:pt x="46" y="68"/>
                    </a:cubicBezTo>
                    <a:cubicBezTo>
                      <a:pt x="45" y="70"/>
                      <a:pt x="44" y="72"/>
                      <a:pt x="43" y="74"/>
                    </a:cubicBezTo>
                    <a:cubicBezTo>
                      <a:pt x="42" y="75"/>
                      <a:pt x="42" y="77"/>
                      <a:pt x="42" y="79"/>
                    </a:cubicBezTo>
                    <a:cubicBezTo>
                      <a:pt x="42" y="79"/>
                      <a:pt x="42" y="79"/>
                      <a:pt x="42" y="79"/>
                    </a:cubicBezTo>
                    <a:cubicBezTo>
                      <a:pt x="42" y="79"/>
                      <a:pt x="42" y="79"/>
                      <a:pt x="42" y="79"/>
                    </a:cubicBezTo>
                    <a:cubicBezTo>
                      <a:pt x="42" y="82"/>
                      <a:pt x="40" y="84"/>
                      <a:pt x="38" y="84"/>
                    </a:cubicBezTo>
                    <a:lnTo>
                      <a:pt x="19" y="8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5" name="Picture 4"/>
          <p:cNvPicPr>
            <a:picLocks noChangeAspect="1"/>
          </p:cNvPicPr>
          <p:nvPr/>
        </p:nvPicPr>
        <p:blipFill>
          <a:blip r:embed="rId2"/>
          <a:stretch>
            <a:fillRect/>
          </a:stretch>
        </p:blipFill>
        <p:spPr>
          <a:xfrm>
            <a:off x="227348" y="3014519"/>
            <a:ext cx="11964651" cy="8135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06428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Analysis</a:t>
            </a:r>
            <a:endParaRPr lang="en-US" dirty="0"/>
          </a:p>
        </p:txBody>
      </p:sp>
      <p:sp>
        <p:nvSpPr>
          <p:cNvPr id="3" name="Text Placeholder 2"/>
          <p:cNvSpPr>
            <a:spLocks noGrp="1"/>
          </p:cNvSpPr>
          <p:nvPr>
            <p:ph type="body" sz="quarter" idx="10"/>
          </p:nvPr>
        </p:nvSpPr>
        <p:spPr>
          <a:xfrm>
            <a:off x="797629" y="1815351"/>
            <a:ext cx="7911752" cy="4204449"/>
          </a:xfrm>
        </p:spPr>
        <p:txBody>
          <a:bodyPr>
            <a:normAutofit/>
          </a:bodyPr>
          <a:lstStyle/>
          <a:p>
            <a:pPr marL="285750" indent="-285750" algn="just">
              <a:lnSpc>
                <a:spcPct val="200000"/>
              </a:lnSpc>
              <a:buFont typeface="Arial" panose="020B0604020202020204" pitchFamily="34" charset="0"/>
              <a:buChar char="•"/>
            </a:pPr>
            <a:r>
              <a:rPr lang="en-US" sz="1800" dirty="0" smtClean="0"/>
              <a:t>Best strategy to decide the day of launch for a successful fund raising.</a:t>
            </a:r>
          </a:p>
          <a:p>
            <a:pPr marL="285750" indent="-285750" algn="just">
              <a:lnSpc>
                <a:spcPct val="200000"/>
              </a:lnSpc>
              <a:buFont typeface="Arial" panose="020B0604020202020204" pitchFamily="34" charset="0"/>
              <a:buChar char="•"/>
            </a:pPr>
            <a:r>
              <a:rPr lang="en-US" sz="1800" dirty="0" smtClean="0"/>
              <a:t>How much to set as goal.</a:t>
            </a:r>
          </a:p>
          <a:p>
            <a:pPr marL="285750" indent="-285750" algn="just">
              <a:lnSpc>
                <a:spcPct val="200000"/>
              </a:lnSpc>
              <a:buFont typeface="Arial" panose="020B0604020202020204" pitchFamily="34" charset="0"/>
              <a:buChar char="•"/>
            </a:pPr>
            <a:r>
              <a:rPr lang="en-US" sz="1800" dirty="0" smtClean="0"/>
              <a:t>Exploiting opportunities in growing categories.</a:t>
            </a:r>
          </a:p>
          <a:p>
            <a:pPr marL="285750" indent="-285750" algn="just">
              <a:lnSpc>
                <a:spcPct val="200000"/>
              </a:lnSpc>
              <a:buFont typeface="Arial" panose="020B0604020202020204" pitchFamily="34" charset="0"/>
              <a:buChar char="•"/>
            </a:pPr>
            <a:r>
              <a:rPr lang="en-US" sz="1800" dirty="0" smtClean="0"/>
              <a:t>Expecting the right number of backers.</a:t>
            </a:r>
          </a:p>
          <a:p>
            <a:pPr algn="just"/>
            <a:endParaRPr lang="en-US" sz="1800" dirty="0"/>
          </a:p>
        </p:txBody>
      </p:sp>
      <p:grpSp>
        <p:nvGrpSpPr>
          <p:cNvPr id="16" name="Groupe 697">
            <a:extLst>
              <a:ext uri="{FF2B5EF4-FFF2-40B4-BE49-F238E27FC236}">
                <a16:creationId xmlns:a16="http://schemas.microsoft.com/office/drawing/2014/main" xmlns="" id="{FA54E74A-1774-4D05-88CB-CB14EF68821A}"/>
              </a:ext>
            </a:extLst>
          </p:cNvPr>
          <p:cNvGrpSpPr>
            <a:grpSpLocks noChangeAspect="1"/>
          </p:cNvGrpSpPr>
          <p:nvPr/>
        </p:nvGrpSpPr>
        <p:grpSpPr>
          <a:xfrm>
            <a:off x="9601200" y="1371600"/>
            <a:ext cx="1434034" cy="1351249"/>
            <a:chOff x="2781300" y="5476875"/>
            <a:chExt cx="852488" cy="803275"/>
          </a:xfrm>
        </p:grpSpPr>
        <p:sp>
          <p:nvSpPr>
            <p:cNvPr id="17" name="Freeform 326">
              <a:extLst>
                <a:ext uri="{FF2B5EF4-FFF2-40B4-BE49-F238E27FC236}">
                  <a16:creationId xmlns:a16="http://schemas.microsoft.com/office/drawing/2014/main" xmlns="" id="{AFE6542A-FDF6-449E-84FD-4457D627DE34}"/>
                </a:ext>
              </a:extLst>
            </p:cNvPr>
            <p:cNvSpPr>
              <a:spLocks/>
            </p:cNvSpPr>
            <p:nvPr/>
          </p:nvSpPr>
          <p:spPr bwMode="auto">
            <a:xfrm>
              <a:off x="2781300" y="5476875"/>
              <a:ext cx="852488" cy="803275"/>
            </a:xfrm>
            <a:custGeom>
              <a:avLst/>
              <a:gdLst>
                <a:gd name="T0" fmla="*/ 36 w 252"/>
                <a:gd name="T1" fmla="*/ 184 h 235"/>
                <a:gd name="T2" fmla="*/ 60 w 252"/>
                <a:gd name="T3" fmla="*/ 35 h 235"/>
                <a:gd name="T4" fmla="*/ 215 w 252"/>
                <a:gd name="T5" fmla="*/ 57 h 235"/>
                <a:gd name="T6" fmla="*/ 187 w 252"/>
                <a:gd name="T7" fmla="*/ 200 h 235"/>
                <a:gd name="T8" fmla="*/ 36 w 252"/>
                <a:gd name="T9" fmla="*/ 184 h 235"/>
              </a:gdLst>
              <a:ahLst/>
              <a:cxnLst>
                <a:cxn ang="0">
                  <a:pos x="T0" y="T1"/>
                </a:cxn>
                <a:cxn ang="0">
                  <a:pos x="T2" y="T3"/>
                </a:cxn>
                <a:cxn ang="0">
                  <a:pos x="T4" y="T5"/>
                </a:cxn>
                <a:cxn ang="0">
                  <a:pos x="T6" y="T7"/>
                </a:cxn>
                <a:cxn ang="0">
                  <a:pos x="T8" y="T9"/>
                </a:cxn>
              </a:cxnLst>
              <a:rect l="0" t="0" r="r" b="b"/>
              <a:pathLst>
                <a:path w="252" h="235">
                  <a:moveTo>
                    <a:pt x="36" y="184"/>
                  </a:moveTo>
                  <a:cubicBezTo>
                    <a:pt x="0" y="137"/>
                    <a:pt x="11" y="70"/>
                    <a:pt x="60" y="35"/>
                  </a:cubicBezTo>
                  <a:cubicBezTo>
                    <a:pt x="110" y="0"/>
                    <a:pt x="179" y="10"/>
                    <a:pt x="215" y="57"/>
                  </a:cubicBezTo>
                  <a:cubicBezTo>
                    <a:pt x="252" y="104"/>
                    <a:pt x="237" y="165"/>
                    <a:pt x="187" y="200"/>
                  </a:cubicBezTo>
                  <a:cubicBezTo>
                    <a:pt x="138" y="235"/>
                    <a:pt x="72" y="231"/>
                    <a:pt x="36" y="184"/>
                  </a:cubicBezTo>
                </a:path>
              </a:pathLst>
            </a:custGeom>
            <a:solidFill>
              <a:srgbClr val="E52F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8" name="Groupe 699">
              <a:extLst>
                <a:ext uri="{FF2B5EF4-FFF2-40B4-BE49-F238E27FC236}">
                  <a16:creationId xmlns:a16="http://schemas.microsoft.com/office/drawing/2014/main" xmlns="" id="{447B1FEA-35C7-48C0-983E-EDD06C5E7A9A}"/>
                </a:ext>
              </a:extLst>
            </p:cNvPr>
            <p:cNvGrpSpPr/>
            <p:nvPr/>
          </p:nvGrpSpPr>
          <p:grpSpPr>
            <a:xfrm>
              <a:off x="2921000" y="5699125"/>
              <a:ext cx="574675" cy="334963"/>
              <a:chOff x="2921000" y="5699125"/>
              <a:chExt cx="574675" cy="334963"/>
            </a:xfrm>
          </p:grpSpPr>
          <p:sp>
            <p:nvSpPr>
              <p:cNvPr id="19" name="Freeform 327">
                <a:extLst>
                  <a:ext uri="{FF2B5EF4-FFF2-40B4-BE49-F238E27FC236}">
                    <a16:creationId xmlns:a16="http://schemas.microsoft.com/office/drawing/2014/main" xmlns="" id="{FE88F1F8-4AB9-4E7B-9594-197688B7C09C}"/>
                  </a:ext>
                </a:extLst>
              </p:cNvPr>
              <p:cNvSpPr>
                <a:spLocks/>
              </p:cNvSpPr>
              <p:nvPr/>
            </p:nvSpPr>
            <p:spPr bwMode="auto">
              <a:xfrm>
                <a:off x="3259138" y="5794375"/>
                <a:ext cx="212725" cy="219075"/>
              </a:xfrm>
              <a:custGeom>
                <a:avLst/>
                <a:gdLst>
                  <a:gd name="T0" fmla="*/ 11 w 63"/>
                  <a:gd name="T1" fmla="*/ 12 h 64"/>
                  <a:gd name="T2" fmla="*/ 52 w 63"/>
                  <a:gd name="T3" fmla="*/ 12 h 64"/>
                  <a:gd name="T4" fmla="*/ 52 w 63"/>
                  <a:gd name="T5" fmla="*/ 52 h 64"/>
                  <a:gd name="T6" fmla="*/ 11 w 63"/>
                  <a:gd name="T7" fmla="*/ 52 h 64"/>
                  <a:gd name="T8" fmla="*/ 11 w 63"/>
                  <a:gd name="T9" fmla="*/ 12 h 64"/>
                </a:gdLst>
                <a:ahLst/>
                <a:cxnLst>
                  <a:cxn ang="0">
                    <a:pos x="T0" y="T1"/>
                  </a:cxn>
                  <a:cxn ang="0">
                    <a:pos x="T2" y="T3"/>
                  </a:cxn>
                  <a:cxn ang="0">
                    <a:pos x="T4" y="T5"/>
                  </a:cxn>
                  <a:cxn ang="0">
                    <a:pos x="T6" y="T7"/>
                  </a:cxn>
                  <a:cxn ang="0">
                    <a:pos x="T8" y="T9"/>
                  </a:cxn>
                </a:cxnLst>
                <a:rect l="0" t="0" r="r" b="b"/>
                <a:pathLst>
                  <a:path w="63" h="64">
                    <a:moveTo>
                      <a:pt x="11" y="12"/>
                    </a:moveTo>
                    <a:cubicBezTo>
                      <a:pt x="22" y="0"/>
                      <a:pt x="41" y="0"/>
                      <a:pt x="52" y="12"/>
                    </a:cubicBezTo>
                    <a:cubicBezTo>
                      <a:pt x="63" y="23"/>
                      <a:pt x="63" y="41"/>
                      <a:pt x="52" y="52"/>
                    </a:cubicBezTo>
                    <a:cubicBezTo>
                      <a:pt x="41" y="64"/>
                      <a:pt x="22" y="64"/>
                      <a:pt x="11" y="52"/>
                    </a:cubicBezTo>
                    <a:cubicBezTo>
                      <a:pt x="0" y="41"/>
                      <a:pt x="0" y="23"/>
                      <a:pt x="11"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28">
                <a:extLst>
                  <a:ext uri="{FF2B5EF4-FFF2-40B4-BE49-F238E27FC236}">
                    <a16:creationId xmlns:a16="http://schemas.microsoft.com/office/drawing/2014/main" xmlns="" id="{0419A846-7EF3-49E6-82BE-14057C904E3B}"/>
                  </a:ext>
                </a:extLst>
              </p:cNvPr>
              <p:cNvSpPr>
                <a:spLocks/>
              </p:cNvSpPr>
              <p:nvPr/>
            </p:nvSpPr>
            <p:spPr bwMode="auto">
              <a:xfrm>
                <a:off x="2936875" y="5794375"/>
                <a:ext cx="217488" cy="219075"/>
              </a:xfrm>
              <a:custGeom>
                <a:avLst/>
                <a:gdLst>
                  <a:gd name="T0" fmla="*/ 26 w 64"/>
                  <a:gd name="T1" fmla="*/ 4 h 64"/>
                  <a:gd name="T2" fmla="*/ 60 w 64"/>
                  <a:gd name="T3" fmla="*/ 25 h 64"/>
                  <a:gd name="T4" fmla="*/ 39 w 64"/>
                  <a:gd name="T5" fmla="*/ 60 h 64"/>
                  <a:gd name="T6" fmla="*/ 4 w 64"/>
                  <a:gd name="T7" fmla="*/ 39 h 64"/>
                  <a:gd name="T8" fmla="*/ 26 w 64"/>
                  <a:gd name="T9" fmla="*/ 4 h 64"/>
                </a:gdLst>
                <a:ahLst/>
                <a:cxnLst>
                  <a:cxn ang="0">
                    <a:pos x="T0" y="T1"/>
                  </a:cxn>
                  <a:cxn ang="0">
                    <a:pos x="T2" y="T3"/>
                  </a:cxn>
                  <a:cxn ang="0">
                    <a:pos x="T4" y="T5"/>
                  </a:cxn>
                  <a:cxn ang="0">
                    <a:pos x="T6" y="T7"/>
                  </a:cxn>
                  <a:cxn ang="0">
                    <a:pos x="T8" y="T9"/>
                  </a:cxn>
                </a:cxnLst>
                <a:rect l="0" t="0" r="r" b="b"/>
                <a:pathLst>
                  <a:path w="64" h="64">
                    <a:moveTo>
                      <a:pt x="26" y="4"/>
                    </a:moveTo>
                    <a:cubicBezTo>
                      <a:pt x="41" y="0"/>
                      <a:pt x="57" y="10"/>
                      <a:pt x="60" y="25"/>
                    </a:cubicBezTo>
                    <a:cubicBezTo>
                      <a:pt x="64" y="41"/>
                      <a:pt x="55" y="57"/>
                      <a:pt x="39" y="60"/>
                    </a:cubicBezTo>
                    <a:cubicBezTo>
                      <a:pt x="23" y="64"/>
                      <a:pt x="8" y="54"/>
                      <a:pt x="4" y="39"/>
                    </a:cubicBezTo>
                    <a:cubicBezTo>
                      <a:pt x="0" y="23"/>
                      <a:pt x="10" y="8"/>
                      <a:pt x="26"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329">
                <a:extLst>
                  <a:ext uri="{FF2B5EF4-FFF2-40B4-BE49-F238E27FC236}">
                    <a16:creationId xmlns:a16="http://schemas.microsoft.com/office/drawing/2014/main" xmlns="" id="{3A4310A7-E811-4788-84DE-B50A12B24F39}"/>
                  </a:ext>
                </a:extLst>
              </p:cNvPr>
              <p:cNvSpPr>
                <a:spLocks noEditPoints="1"/>
              </p:cNvSpPr>
              <p:nvPr/>
            </p:nvSpPr>
            <p:spPr bwMode="auto">
              <a:xfrm>
                <a:off x="2921000" y="5737225"/>
                <a:ext cx="574675" cy="296863"/>
              </a:xfrm>
              <a:custGeom>
                <a:avLst/>
                <a:gdLst>
                  <a:gd name="T0" fmla="*/ 158 w 170"/>
                  <a:gd name="T1" fmla="*/ 22 h 87"/>
                  <a:gd name="T2" fmla="*/ 155 w 170"/>
                  <a:gd name="T3" fmla="*/ 19 h 87"/>
                  <a:gd name="T4" fmla="*/ 140 w 170"/>
                  <a:gd name="T5" fmla="*/ 7 h 87"/>
                  <a:gd name="T6" fmla="*/ 122 w 170"/>
                  <a:gd name="T7" fmla="*/ 0 h 87"/>
                  <a:gd name="T8" fmla="*/ 122 w 170"/>
                  <a:gd name="T9" fmla="*/ 0 h 87"/>
                  <a:gd name="T10" fmla="*/ 47 w 170"/>
                  <a:gd name="T11" fmla="*/ 0 h 87"/>
                  <a:gd name="T12" fmla="*/ 47 w 170"/>
                  <a:gd name="T13" fmla="*/ 0 h 87"/>
                  <a:gd name="T14" fmla="*/ 28 w 170"/>
                  <a:gd name="T15" fmla="*/ 7 h 87"/>
                  <a:gd name="T16" fmla="*/ 14 w 170"/>
                  <a:gd name="T17" fmla="*/ 19 h 87"/>
                  <a:gd name="T18" fmla="*/ 11 w 170"/>
                  <a:gd name="T19" fmla="*/ 22 h 87"/>
                  <a:gd name="T20" fmla="*/ 0 w 170"/>
                  <a:gd name="T21" fmla="*/ 49 h 87"/>
                  <a:gd name="T22" fmla="*/ 38 w 170"/>
                  <a:gd name="T23" fmla="*/ 87 h 87"/>
                  <a:gd name="T24" fmla="*/ 75 w 170"/>
                  <a:gd name="T25" fmla="*/ 54 h 87"/>
                  <a:gd name="T26" fmla="*/ 85 w 170"/>
                  <a:gd name="T27" fmla="*/ 56 h 87"/>
                  <a:gd name="T28" fmla="*/ 94 w 170"/>
                  <a:gd name="T29" fmla="*/ 54 h 87"/>
                  <a:gd name="T30" fmla="*/ 132 w 170"/>
                  <a:gd name="T31" fmla="*/ 87 h 87"/>
                  <a:gd name="T32" fmla="*/ 170 w 170"/>
                  <a:gd name="T33" fmla="*/ 49 h 87"/>
                  <a:gd name="T34" fmla="*/ 158 w 170"/>
                  <a:gd name="T35" fmla="*/ 22 h 87"/>
                  <a:gd name="T36" fmla="*/ 37 w 170"/>
                  <a:gd name="T37" fmla="*/ 75 h 87"/>
                  <a:gd name="T38" fmla="*/ 11 w 170"/>
                  <a:gd name="T39" fmla="*/ 49 h 87"/>
                  <a:gd name="T40" fmla="*/ 37 w 170"/>
                  <a:gd name="T41" fmla="*/ 23 h 87"/>
                  <a:gd name="T42" fmla="*/ 63 w 170"/>
                  <a:gd name="T43" fmla="*/ 49 h 87"/>
                  <a:gd name="T44" fmla="*/ 37 w 170"/>
                  <a:gd name="T45" fmla="*/ 75 h 87"/>
                  <a:gd name="T46" fmla="*/ 84 w 170"/>
                  <a:gd name="T47" fmla="*/ 45 h 87"/>
                  <a:gd name="T48" fmla="*/ 76 w 170"/>
                  <a:gd name="T49" fmla="*/ 37 h 87"/>
                  <a:gd name="T50" fmla="*/ 84 w 170"/>
                  <a:gd name="T51" fmla="*/ 28 h 87"/>
                  <a:gd name="T52" fmla="*/ 93 w 170"/>
                  <a:gd name="T53" fmla="*/ 37 h 87"/>
                  <a:gd name="T54" fmla="*/ 84 w 170"/>
                  <a:gd name="T55" fmla="*/ 45 h 87"/>
                  <a:gd name="T56" fmla="*/ 131 w 170"/>
                  <a:gd name="T57" fmla="*/ 75 h 87"/>
                  <a:gd name="T58" fmla="*/ 105 w 170"/>
                  <a:gd name="T59" fmla="*/ 49 h 87"/>
                  <a:gd name="T60" fmla="*/ 131 w 170"/>
                  <a:gd name="T61" fmla="*/ 23 h 87"/>
                  <a:gd name="T62" fmla="*/ 157 w 170"/>
                  <a:gd name="T63" fmla="*/ 49 h 87"/>
                  <a:gd name="T64" fmla="*/ 131 w 170"/>
                  <a:gd name="T65" fmla="*/ 7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87">
                    <a:moveTo>
                      <a:pt x="158" y="22"/>
                    </a:moveTo>
                    <a:cubicBezTo>
                      <a:pt x="157" y="21"/>
                      <a:pt x="156" y="20"/>
                      <a:pt x="155" y="19"/>
                    </a:cubicBezTo>
                    <a:cubicBezTo>
                      <a:pt x="140" y="7"/>
                      <a:pt x="140" y="7"/>
                      <a:pt x="140" y="7"/>
                    </a:cubicBezTo>
                    <a:cubicBezTo>
                      <a:pt x="135" y="3"/>
                      <a:pt x="129" y="1"/>
                      <a:pt x="122" y="0"/>
                    </a:cubicBezTo>
                    <a:cubicBezTo>
                      <a:pt x="122" y="0"/>
                      <a:pt x="122" y="0"/>
                      <a:pt x="122" y="0"/>
                    </a:cubicBezTo>
                    <a:cubicBezTo>
                      <a:pt x="47" y="0"/>
                      <a:pt x="47" y="0"/>
                      <a:pt x="47" y="0"/>
                    </a:cubicBezTo>
                    <a:cubicBezTo>
                      <a:pt x="47" y="0"/>
                      <a:pt x="47" y="0"/>
                      <a:pt x="47" y="0"/>
                    </a:cubicBezTo>
                    <a:cubicBezTo>
                      <a:pt x="40" y="1"/>
                      <a:pt x="34" y="3"/>
                      <a:pt x="28" y="7"/>
                    </a:cubicBezTo>
                    <a:cubicBezTo>
                      <a:pt x="14" y="19"/>
                      <a:pt x="14" y="19"/>
                      <a:pt x="14" y="19"/>
                    </a:cubicBezTo>
                    <a:cubicBezTo>
                      <a:pt x="13" y="20"/>
                      <a:pt x="12" y="21"/>
                      <a:pt x="11" y="22"/>
                    </a:cubicBezTo>
                    <a:cubicBezTo>
                      <a:pt x="4" y="29"/>
                      <a:pt x="0" y="38"/>
                      <a:pt x="0" y="49"/>
                    </a:cubicBezTo>
                    <a:cubicBezTo>
                      <a:pt x="0" y="70"/>
                      <a:pt x="17" y="87"/>
                      <a:pt x="38" y="87"/>
                    </a:cubicBezTo>
                    <a:cubicBezTo>
                      <a:pt x="57" y="87"/>
                      <a:pt x="73" y="72"/>
                      <a:pt x="75" y="54"/>
                    </a:cubicBezTo>
                    <a:cubicBezTo>
                      <a:pt x="78" y="55"/>
                      <a:pt x="81" y="56"/>
                      <a:pt x="85" y="56"/>
                    </a:cubicBezTo>
                    <a:cubicBezTo>
                      <a:pt x="88" y="56"/>
                      <a:pt x="91" y="55"/>
                      <a:pt x="94" y="54"/>
                    </a:cubicBezTo>
                    <a:cubicBezTo>
                      <a:pt x="96" y="72"/>
                      <a:pt x="112" y="87"/>
                      <a:pt x="132" y="87"/>
                    </a:cubicBezTo>
                    <a:cubicBezTo>
                      <a:pt x="153" y="87"/>
                      <a:pt x="170" y="70"/>
                      <a:pt x="170" y="49"/>
                    </a:cubicBezTo>
                    <a:cubicBezTo>
                      <a:pt x="169" y="38"/>
                      <a:pt x="165" y="29"/>
                      <a:pt x="158" y="22"/>
                    </a:cubicBezTo>
                    <a:close/>
                    <a:moveTo>
                      <a:pt x="37" y="75"/>
                    </a:moveTo>
                    <a:cubicBezTo>
                      <a:pt x="23" y="75"/>
                      <a:pt x="11" y="63"/>
                      <a:pt x="11" y="49"/>
                    </a:cubicBezTo>
                    <a:cubicBezTo>
                      <a:pt x="11" y="35"/>
                      <a:pt x="23" y="23"/>
                      <a:pt x="37" y="23"/>
                    </a:cubicBezTo>
                    <a:cubicBezTo>
                      <a:pt x="51" y="23"/>
                      <a:pt x="63" y="34"/>
                      <a:pt x="63" y="49"/>
                    </a:cubicBezTo>
                    <a:cubicBezTo>
                      <a:pt x="63" y="63"/>
                      <a:pt x="51" y="75"/>
                      <a:pt x="37" y="75"/>
                    </a:cubicBezTo>
                    <a:close/>
                    <a:moveTo>
                      <a:pt x="84" y="45"/>
                    </a:moveTo>
                    <a:cubicBezTo>
                      <a:pt x="80" y="45"/>
                      <a:pt x="76" y="42"/>
                      <a:pt x="76" y="37"/>
                    </a:cubicBezTo>
                    <a:cubicBezTo>
                      <a:pt x="76" y="32"/>
                      <a:pt x="79" y="28"/>
                      <a:pt x="84" y="28"/>
                    </a:cubicBezTo>
                    <a:cubicBezTo>
                      <a:pt x="89" y="28"/>
                      <a:pt x="93" y="32"/>
                      <a:pt x="93" y="37"/>
                    </a:cubicBezTo>
                    <a:cubicBezTo>
                      <a:pt x="93" y="42"/>
                      <a:pt x="89" y="45"/>
                      <a:pt x="84" y="45"/>
                    </a:cubicBezTo>
                    <a:close/>
                    <a:moveTo>
                      <a:pt x="131" y="75"/>
                    </a:moveTo>
                    <a:cubicBezTo>
                      <a:pt x="117" y="75"/>
                      <a:pt x="105" y="63"/>
                      <a:pt x="105" y="49"/>
                    </a:cubicBezTo>
                    <a:cubicBezTo>
                      <a:pt x="105" y="35"/>
                      <a:pt x="117" y="23"/>
                      <a:pt x="131" y="23"/>
                    </a:cubicBezTo>
                    <a:cubicBezTo>
                      <a:pt x="146" y="23"/>
                      <a:pt x="157" y="34"/>
                      <a:pt x="157" y="49"/>
                    </a:cubicBezTo>
                    <a:cubicBezTo>
                      <a:pt x="157" y="63"/>
                      <a:pt x="145" y="75"/>
                      <a:pt x="131" y="75"/>
                    </a:cubicBezTo>
                    <a:close/>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330">
                <a:extLst>
                  <a:ext uri="{FF2B5EF4-FFF2-40B4-BE49-F238E27FC236}">
                    <a16:creationId xmlns:a16="http://schemas.microsoft.com/office/drawing/2014/main" xmlns="" id="{6FEB4710-7CC7-45A3-B363-1C509A13C585}"/>
                  </a:ext>
                </a:extLst>
              </p:cNvPr>
              <p:cNvSpPr>
                <a:spLocks/>
              </p:cNvSpPr>
              <p:nvPr/>
            </p:nvSpPr>
            <p:spPr bwMode="auto">
              <a:xfrm>
                <a:off x="2994025" y="5849938"/>
                <a:ext cx="65088" cy="65088"/>
              </a:xfrm>
              <a:custGeom>
                <a:avLst/>
                <a:gdLst>
                  <a:gd name="T0" fmla="*/ 3 w 19"/>
                  <a:gd name="T1" fmla="*/ 19 h 19"/>
                  <a:gd name="T2" fmla="*/ 0 w 19"/>
                  <a:gd name="T3" fmla="*/ 16 h 19"/>
                  <a:gd name="T4" fmla="*/ 17 w 19"/>
                  <a:gd name="T5" fmla="*/ 0 h 19"/>
                  <a:gd name="T6" fmla="*/ 19 w 19"/>
                  <a:gd name="T7" fmla="*/ 3 h 19"/>
                  <a:gd name="T8" fmla="*/ 17 w 19"/>
                  <a:gd name="T9" fmla="*/ 6 h 19"/>
                  <a:gd name="T10" fmla="*/ 6 w 19"/>
                  <a:gd name="T11" fmla="*/ 16 h 19"/>
                  <a:gd name="T12" fmla="*/ 3 w 19"/>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3" y="19"/>
                    </a:moveTo>
                    <a:cubicBezTo>
                      <a:pt x="2" y="19"/>
                      <a:pt x="0" y="18"/>
                      <a:pt x="0" y="16"/>
                    </a:cubicBezTo>
                    <a:cubicBezTo>
                      <a:pt x="0" y="7"/>
                      <a:pt x="8" y="0"/>
                      <a:pt x="17" y="0"/>
                    </a:cubicBezTo>
                    <a:cubicBezTo>
                      <a:pt x="18" y="0"/>
                      <a:pt x="19" y="1"/>
                      <a:pt x="19" y="3"/>
                    </a:cubicBezTo>
                    <a:cubicBezTo>
                      <a:pt x="19" y="5"/>
                      <a:pt x="18" y="6"/>
                      <a:pt x="17" y="6"/>
                    </a:cubicBezTo>
                    <a:cubicBezTo>
                      <a:pt x="11" y="6"/>
                      <a:pt x="6" y="10"/>
                      <a:pt x="6" y="16"/>
                    </a:cubicBezTo>
                    <a:cubicBezTo>
                      <a:pt x="6" y="18"/>
                      <a:pt x="5" y="19"/>
                      <a:pt x="3" y="19"/>
                    </a:cubicBezTo>
                    <a:close/>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331">
                <a:extLst>
                  <a:ext uri="{FF2B5EF4-FFF2-40B4-BE49-F238E27FC236}">
                    <a16:creationId xmlns:a16="http://schemas.microsoft.com/office/drawing/2014/main" xmlns="" id="{87E311C3-7F00-4F08-9891-ED535D77268F}"/>
                  </a:ext>
                </a:extLst>
              </p:cNvPr>
              <p:cNvSpPr>
                <a:spLocks/>
              </p:cNvSpPr>
              <p:nvPr/>
            </p:nvSpPr>
            <p:spPr bwMode="auto">
              <a:xfrm>
                <a:off x="3313113" y="5849938"/>
                <a:ext cx="63500" cy="65088"/>
              </a:xfrm>
              <a:custGeom>
                <a:avLst/>
                <a:gdLst>
                  <a:gd name="T0" fmla="*/ 3 w 19"/>
                  <a:gd name="T1" fmla="*/ 19 h 19"/>
                  <a:gd name="T2" fmla="*/ 0 w 19"/>
                  <a:gd name="T3" fmla="*/ 16 h 19"/>
                  <a:gd name="T4" fmla="*/ 16 w 19"/>
                  <a:gd name="T5" fmla="*/ 0 h 19"/>
                  <a:gd name="T6" fmla="*/ 19 w 19"/>
                  <a:gd name="T7" fmla="*/ 3 h 19"/>
                  <a:gd name="T8" fmla="*/ 16 w 19"/>
                  <a:gd name="T9" fmla="*/ 6 h 19"/>
                  <a:gd name="T10" fmla="*/ 6 w 19"/>
                  <a:gd name="T11" fmla="*/ 16 h 19"/>
                  <a:gd name="T12" fmla="*/ 3 w 19"/>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3" y="19"/>
                    </a:moveTo>
                    <a:cubicBezTo>
                      <a:pt x="1" y="19"/>
                      <a:pt x="0" y="18"/>
                      <a:pt x="0" y="16"/>
                    </a:cubicBezTo>
                    <a:cubicBezTo>
                      <a:pt x="0" y="7"/>
                      <a:pt x="7" y="0"/>
                      <a:pt x="16" y="0"/>
                    </a:cubicBezTo>
                    <a:cubicBezTo>
                      <a:pt x="17" y="0"/>
                      <a:pt x="19" y="1"/>
                      <a:pt x="19" y="3"/>
                    </a:cubicBezTo>
                    <a:cubicBezTo>
                      <a:pt x="19" y="5"/>
                      <a:pt x="17" y="6"/>
                      <a:pt x="16" y="6"/>
                    </a:cubicBezTo>
                    <a:cubicBezTo>
                      <a:pt x="10" y="6"/>
                      <a:pt x="6" y="10"/>
                      <a:pt x="6" y="16"/>
                    </a:cubicBezTo>
                    <a:cubicBezTo>
                      <a:pt x="6" y="18"/>
                      <a:pt x="4" y="19"/>
                      <a:pt x="3" y="19"/>
                    </a:cubicBezTo>
                    <a:close/>
                  </a:path>
                </a:pathLst>
              </a:custGeom>
              <a:solidFill>
                <a:srgbClr val="2C1A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332">
                <a:extLst>
                  <a:ext uri="{FF2B5EF4-FFF2-40B4-BE49-F238E27FC236}">
                    <a16:creationId xmlns:a16="http://schemas.microsoft.com/office/drawing/2014/main" xmlns="" id="{57106217-8195-49ED-8283-43010CEC7193}"/>
                  </a:ext>
                </a:extLst>
              </p:cNvPr>
              <p:cNvSpPr>
                <a:spLocks/>
              </p:cNvSpPr>
              <p:nvPr/>
            </p:nvSpPr>
            <p:spPr bwMode="auto">
              <a:xfrm>
                <a:off x="3079750" y="5699125"/>
                <a:ext cx="249238" cy="38100"/>
              </a:xfrm>
              <a:custGeom>
                <a:avLst/>
                <a:gdLst>
                  <a:gd name="T0" fmla="*/ 0 w 74"/>
                  <a:gd name="T1" fmla="*/ 11 h 11"/>
                  <a:gd name="T2" fmla="*/ 74 w 74"/>
                  <a:gd name="T3" fmla="*/ 11 h 11"/>
                  <a:gd name="T4" fmla="*/ 74 w 74"/>
                  <a:gd name="T5" fmla="*/ 11 h 11"/>
                  <a:gd name="T6" fmla="*/ 66 w 74"/>
                  <a:gd name="T7" fmla="*/ 3 h 11"/>
                  <a:gd name="T8" fmla="*/ 66 w 74"/>
                  <a:gd name="T9" fmla="*/ 3 h 11"/>
                  <a:gd name="T10" fmla="*/ 57 w 74"/>
                  <a:gd name="T11" fmla="*/ 0 h 11"/>
                  <a:gd name="T12" fmla="*/ 44 w 74"/>
                  <a:gd name="T13" fmla="*/ 9 h 11"/>
                  <a:gd name="T14" fmla="*/ 38 w 74"/>
                  <a:gd name="T15" fmla="*/ 7 h 11"/>
                  <a:gd name="T16" fmla="*/ 37 w 74"/>
                  <a:gd name="T17" fmla="*/ 7 h 11"/>
                  <a:gd name="T18" fmla="*/ 30 w 74"/>
                  <a:gd name="T19" fmla="*/ 9 h 11"/>
                  <a:gd name="T20" fmla="*/ 17 w 74"/>
                  <a:gd name="T21" fmla="*/ 0 h 11"/>
                  <a:gd name="T22" fmla="*/ 8 w 74"/>
                  <a:gd name="T23" fmla="*/ 3 h 11"/>
                  <a:gd name="T24" fmla="*/ 8 w 74"/>
                  <a:gd name="T25" fmla="*/ 3 h 11"/>
                  <a:gd name="T26" fmla="*/ 0 w 74"/>
                  <a:gd name="T2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1">
                    <a:moveTo>
                      <a:pt x="0" y="11"/>
                    </a:moveTo>
                    <a:cubicBezTo>
                      <a:pt x="74" y="11"/>
                      <a:pt x="74" y="11"/>
                      <a:pt x="74" y="11"/>
                    </a:cubicBezTo>
                    <a:cubicBezTo>
                      <a:pt x="74" y="11"/>
                      <a:pt x="74" y="11"/>
                      <a:pt x="74" y="11"/>
                    </a:cubicBezTo>
                    <a:cubicBezTo>
                      <a:pt x="66" y="3"/>
                      <a:pt x="66" y="3"/>
                      <a:pt x="66" y="3"/>
                    </a:cubicBezTo>
                    <a:cubicBezTo>
                      <a:pt x="66" y="3"/>
                      <a:pt x="66" y="3"/>
                      <a:pt x="66" y="3"/>
                    </a:cubicBezTo>
                    <a:cubicBezTo>
                      <a:pt x="64" y="1"/>
                      <a:pt x="60" y="0"/>
                      <a:pt x="57" y="0"/>
                    </a:cubicBezTo>
                    <a:cubicBezTo>
                      <a:pt x="51" y="0"/>
                      <a:pt x="46" y="4"/>
                      <a:pt x="44" y="9"/>
                    </a:cubicBezTo>
                    <a:cubicBezTo>
                      <a:pt x="42" y="8"/>
                      <a:pt x="40" y="7"/>
                      <a:pt x="38" y="7"/>
                    </a:cubicBezTo>
                    <a:cubicBezTo>
                      <a:pt x="38" y="7"/>
                      <a:pt x="37" y="7"/>
                      <a:pt x="37" y="7"/>
                    </a:cubicBezTo>
                    <a:cubicBezTo>
                      <a:pt x="34" y="7"/>
                      <a:pt x="32" y="8"/>
                      <a:pt x="30" y="9"/>
                    </a:cubicBezTo>
                    <a:cubicBezTo>
                      <a:pt x="28" y="4"/>
                      <a:pt x="23" y="0"/>
                      <a:pt x="17" y="0"/>
                    </a:cubicBezTo>
                    <a:cubicBezTo>
                      <a:pt x="14" y="0"/>
                      <a:pt x="11" y="1"/>
                      <a:pt x="8" y="3"/>
                    </a:cubicBezTo>
                    <a:cubicBezTo>
                      <a:pt x="8" y="3"/>
                      <a:pt x="8" y="3"/>
                      <a:pt x="8" y="3"/>
                    </a:cubicBezTo>
                    <a:cubicBezTo>
                      <a:pt x="0" y="11"/>
                      <a:pt x="0" y="11"/>
                      <a:pt x="0" y="11"/>
                    </a:cubicBezTo>
                    <a:close/>
                  </a:path>
                </a:pathLst>
              </a:custGeom>
              <a:solidFill>
                <a:srgbClr val="CFD5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838425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Workflow</a:t>
            </a:r>
            <a:endParaRPr lang="en-US" dirty="0"/>
          </a:p>
        </p:txBody>
      </p:sp>
      <p:grpSp>
        <p:nvGrpSpPr>
          <p:cNvPr id="13" name="Groupe 576">
            <a:extLst>
              <a:ext uri="{FF2B5EF4-FFF2-40B4-BE49-F238E27FC236}">
                <a16:creationId xmlns:a16="http://schemas.microsoft.com/office/drawing/2014/main" xmlns="" id="{335A7629-65E2-4B56-B745-3F5A0A12DADB}"/>
              </a:ext>
            </a:extLst>
          </p:cNvPr>
          <p:cNvGrpSpPr>
            <a:grpSpLocks noChangeAspect="1"/>
          </p:cNvGrpSpPr>
          <p:nvPr/>
        </p:nvGrpSpPr>
        <p:grpSpPr>
          <a:xfrm>
            <a:off x="10075689" y="754138"/>
            <a:ext cx="1220587" cy="1146914"/>
            <a:chOff x="2535238" y="4187826"/>
            <a:chExt cx="973138" cy="914400"/>
          </a:xfrm>
        </p:grpSpPr>
        <p:sp>
          <p:nvSpPr>
            <p:cNvPr id="14" name="Freeform 221">
              <a:extLst>
                <a:ext uri="{FF2B5EF4-FFF2-40B4-BE49-F238E27FC236}">
                  <a16:creationId xmlns:a16="http://schemas.microsoft.com/office/drawing/2014/main" xmlns="" id="{D0E85E03-A7FD-467E-95AD-BDD275067D98}"/>
                </a:ext>
              </a:extLst>
            </p:cNvPr>
            <p:cNvSpPr>
              <a:spLocks/>
            </p:cNvSpPr>
            <p:nvPr/>
          </p:nvSpPr>
          <p:spPr bwMode="auto">
            <a:xfrm>
              <a:off x="2535238" y="4187826"/>
              <a:ext cx="973138" cy="914400"/>
            </a:xfrm>
            <a:custGeom>
              <a:avLst/>
              <a:gdLst>
                <a:gd name="T0" fmla="*/ 41 w 288"/>
                <a:gd name="T1" fmla="*/ 211 h 270"/>
                <a:gd name="T2" fmla="*/ 69 w 288"/>
                <a:gd name="T3" fmla="*/ 40 h 270"/>
                <a:gd name="T4" fmla="*/ 247 w 288"/>
                <a:gd name="T5" fmla="*/ 65 h 270"/>
                <a:gd name="T6" fmla="*/ 214 w 288"/>
                <a:gd name="T7" fmla="*/ 230 h 270"/>
                <a:gd name="T8" fmla="*/ 41 w 288"/>
                <a:gd name="T9" fmla="*/ 211 h 270"/>
              </a:gdLst>
              <a:ahLst/>
              <a:cxnLst>
                <a:cxn ang="0">
                  <a:pos x="T0" y="T1"/>
                </a:cxn>
                <a:cxn ang="0">
                  <a:pos x="T2" y="T3"/>
                </a:cxn>
                <a:cxn ang="0">
                  <a:pos x="T4" y="T5"/>
                </a:cxn>
                <a:cxn ang="0">
                  <a:pos x="T6" y="T7"/>
                </a:cxn>
                <a:cxn ang="0">
                  <a:pos x="T8" y="T9"/>
                </a:cxn>
              </a:cxnLst>
              <a:rect l="0" t="0" r="r" b="b"/>
              <a:pathLst>
                <a:path w="288" h="270">
                  <a:moveTo>
                    <a:pt x="41" y="211"/>
                  </a:moveTo>
                  <a:cubicBezTo>
                    <a:pt x="0" y="157"/>
                    <a:pt x="12" y="80"/>
                    <a:pt x="69" y="40"/>
                  </a:cubicBezTo>
                  <a:cubicBezTo>
                    <a:pt x="126" y="0"/>
                    <a:pt x="205" y="11"/>
                    <a:pt x="247" y="65"/>
                  </a:cubicBezTo>
                  <a:cubicBezTo>
                    <a:pt x="288" y="119"/>
                    <a:pt x="271" y="189"/>
                    <a:pt x="214" y="230"/>
                  </a:cubicBezTo>
                  <a:cubicBezTo>
                    <a:pt x="158" y="270"/>
                    <a:pt x="83" y="265"/>
                    <a:pt x="41" y="211"/>
                  </a:cubicBezTo>
                </a:path>
              </a:pathLst>
            </a:custGeom>
            <a:solidFill>
              <a:srgbClr val="291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 name="Groupe 600">
              <a:extLst>
                <a:ext uri="{FF2B5EF4-FFF2-40B4-BE49-F238E27FC236}">
                  <a16:creationId xmlns:a16="http://schemas.microsoft.com/office/drawing/2014/main" xmlns="" id="{BF31158E-870B-49C7-A51D-D6FD4144D447}"/>
                </a:ext>
              </a:extLst>
            </p:cNvPr>
            <p:cNvGrpSpPr/>
            <p:nvPr/>
          </p:nvGrpSpPr>
          <p:grpSpPr>
            <a:xfrm>
              <a:off x="2757488" y="4397376"/>
              <a:ext cx="528638" cy="444500"/>
              <a:chOff x="2757488" y="4397376"/>
              <a:chExt cx="528638" cy="444500"/>
            </a:xfrm>
          </p:grpSpPr>
          <p:sp>
            <p:nvSpPr>
              <p:cNvPr id="25" name="Freeform 222">
                <a:extLst>
                  <a:ext uri="{FF2B5EF4-FFF2-40B4-BE49-F238E27FC236}">
                    <a16:creationId xmlns:a16="http://schemas.microsoft.com/office/drawing/2014/main" xmlns="" id="{99C5AC86-FA0A-478F-83EB-E0338BC1DAA3}"/>
                  </a:ext>
                </a:extLst>
              </p:cNvPr>
              <p:cNvSpPr>
                <a:spLocks/>
              </p:cNvSpPr>
              <p:nvPr/>
            </p:nvSpPr>
            <p:spPr bwMode="auto">
              <a:xfrm>
                <a:off x="2984501" y="4624388"/>
                <a:ext cx="301625" cy="217488"/>
              </a:xfrm>
              <a:custGeom>
                <a:avLst/>
                <a:gdLst>
                  <a:gd name="T0" fmla="*/ 87 w 89"/>
                  <a:gd name="T1" fmla="*/ 33 h 64"/>
                  <a:gd name="T2" fmla="*/ 50 w 89"/>
                  <a:gd name="T3" fmla="*/ 6 h 64"/>
                  <a:gd name="T4" fmla="*/ 46 w 89"/>
                  <a:gd name="T5" fmla="*/ 8 h 64"/>
                  <a:gd name="T6" fmla="*/ 46 w 89"/>
                  <a:gd name="T7" fmla="*/ 25 h 64"/>
                  <a:gd name="T8" fmla="*/ 33 w 89"/>
                  <a:gd name="T9" fmla="*/ 25 h 64"/>
                  <a:gd name="T10" fmla="*/ 23 w 89"/>
                  <a:gd name="T11" fmla="*/ 20 h 64"/>
                  <a:gd name="T12" fmla="*/ 10 w 89"/>
                  <a:gd name="T13" fmla="*/ 0 h 64"/>
                  <a:gd name="T14" fmla="*/ 0 w 89"/>
                  <a:gd name="T15" fmla="*/ 17 h 64"/>
                  <a:gd name="T16" fmla="*/ 7 w 89"/>
                  <a:gd name="T17" fmla="*/ 29 h 64"/>
                  <a:gd name="T18" fmla="*/ 33 w 89"/>
                  <a:gd name="T19" fmla="*/ 43 h 64"/>
                  <a:gd name="T20" fmla="*/ 46 w 89"/>
                  <a:gd name="T21" fmla="*/ 43 h 64"/>
                  <a:gd name="T22" fmla="*/ 46 w 89"/>
                  <a:gd name="T23" fmla="*/ 61 h 64"/>
                  <a:gd name="T24" fmla="*/ 50 w 89"/>
                  <a:gd name="T25" fmla="*/ 63 h 64"/>
                  <a:gd name="T26" fmla="*/ 87 w 89"/>
                  <a:gd name="T27" fmla="*/ 37 h 64"/>
                  <a:gd name="T28" fmla="*/ 87 w 89"/>
                  <a:gd name="T29" fmla="*/ 3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9" h="64">
                    <a:moveTo>
                      <a:pt x="87" y="33"/>
                    </a:moveTo>
                    <a:cubicBezTo>
                      <a:pt x="50" y="6"/>
                      <a:pt x="50" y="6"/>
                      <a:pt x="50" y="6"/>
                    </a:cubicBezTo>
                    <a:cubicBezTo>
                      <a:pt x="48" y="4"/>
                      <a:pt x="46" y="6"/>
                      <a:pt x="46" y="8"/>
                    </a:cubicBezTo>
                    <a:cubicBezTo>
                      <a:pt x="46" y="25"/>
                      <a:pt x="46" y="25"/>
                      <a:pt x="46" y="25"/>
                    </a:cubicBezTo>
                    <a:cubicBezTo>
                      <a:pt x="33" y="25"/>
                      <a:pt x="33" y="25"/>
                      <a:pt x="33" y="25"/>
                    </a:cubicBezTo>
                    <a:cubicBezTo>
                      <a:pt x="29" y="25"/>
                      <a:pt x="25" y="23"/>
                      <a:pt x="23" y="20"/>
                    </a:cubicBezTo>
                    <a:cubicBezTo>
                      <a:pt x="10" y="0"/>
                      <a:pt x="10" y="0"/>
                      <a:pt x="10" y="0"/>
                    </a:cubicBezTo>
                    <a:cubicBezTo>
                      <a:pt x="0" y="17"/>
                      <a:pt x="0" y="17"/>
                      <a:pt x="0" y="17"/>
                    </a:cubicBezTo>
                    <a:cubicBezTo>
                      <a:pt x="7" y="29"/>
                      <a:pt x="7" y="29"/>
                      <a:pt x="7" y="29"/>
                    </a:cubicBezTo>
                    <a:cubicBezTo>
                      <a:pt x="13" y="38"/>
                      <a:pt x="22" y="43"/>
                      <a:pt x="33" y="43"/>
                    </a:cubicBezTo>
                    <a:cubicBezTo>
                      <a:pt x="46" y="43"/>
                      <a:pt x="46" y="43"/>
                      <a:pt x="46" y="43"/>
                    </a:cubicBezTo>
                    <a:cubicBezTo>
                      <a:pt x="46" y="61"/>
                      <a:pt x="46" y="61"/>
                      <a:pt x="46" y="61"/>
                    </a:cubicBezTo>
                    <a:cubicBezTo>
                      <a:pt x="46" y="63"/>
                      <a:pt x="48" y="64"/>
                      <a:pt x="50" y="63"/>
                    </a:cubicBezTo>
                    <a:cubicBezTo>
                      <a:pt x="87" y="37"/>
                      <a:pt x="87" y="37"/>
                      <a:pt x="87" y="37"/>
                    </a:cubicBezTo>
                    <a:cubicBezTo>
                      <a:pt x="89" y="36"/>
                      <a:pt x="89" y="33"/>
                      <a:pt x="87" y="33"/>
                    </a:cubicBezTo>
                    <a:close/>
                  </a:path>
                </a:pathLst>
              </a:custGeom>
              <a:solidFill>
                <a:srgbClr val="16A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23">
                <a:extLst>
                  <a:ext uri="{FF2B5EF4-FFF2-40B4-BE49-F238E27FC236}">
                    <a16:creationId xmlns:a16="http://schemas.microsoft.com/office/drawing/2014/main" xmlns="" id="{35684E99-D50D-4428-8CDF-8672FD4739E3}"/>
                  </a:ext>
                </a:extLst>
              </p:cNvPr>
              <p:cNvSpPr>
                <a:spLocks/>
              </p:cNvSpPr>
              <p:nvPr/>
            </p:nvSpPr>
            <p:spPr bwMode="auto">
              <a:xfrm>
                <a:off x="2757488" y="4397376"/>
                <a:ext cx="528638" cy="366713"/>
              </a:xfrm>
              <a:custGeom>
                <a:avLst/>
                <a:gdLst>
                  <a:gd name="T0" fmla="*/ 88 w 156"/>
                  <a:gd name="T1" fmla="*/ 45 h 108"/>
                  <a:gd name="T2" fmla="*/ 101 w 156"/>
                  <a:gd name="T3" fmla="*/ 38 h 108"/>
                  <a:gd name="T4" fmla="*/ 113 w 156"/>
                  <a:gd name="T5" fmla="*/ 38 h 108"/>
                  <a:gd name="T6" fmla="*/ 113 w 156"/>
                  <a:gd name="T7" fmla="*/ 56 h 108"/>
                  <a:gd name="T8" fmla="*/ 117 w 156"/>
                  <a:gd name="T9" fmla="*/ 58 h 108"/>
                  <a:gd name="T10" fmla="*/ 154 w 156"/>
                  <a:gd name="T11" fmla="*/ 32 h 108"/>
                  <a:gd name="T12" fmla="*/ 154 w 156"/>
                  <a:gd name="T13" fmla="*/ 28 h 108"/>
                  <a:gd name="T14" fmla="*/ 117 w 156"/>
                  <a:gd name="T15" fmla="*/ 1 h 108"/>
                  <a:gd name="T16" fmla="*/ 113 w 156"/>
                  <a:gd name="T17" fmla="*/ 3 h 108"/>
                  <a:gd name="T18" fmla="*/ 113 w 156"/>
                  <a:gd name="T19" fmla="*/ 20 h 108"/>
                  <a:gd name="T20" fmla="*/ 99 w 156"/>
                  <a:gd name="T21" fmla="*/ 20 h 108"/>
                  <a:gd name="T22" fmla="*/ 73 w 156"/>
                  <a:gd name="T23" fmla="*/ 35 h 108"/>
                  <a:gd name="T24" fmla="*/ 65 w 156"/>
                  <a:gd name="T25" fmla="*/ 46 h 108"/>
                  <a:gd name="T26" fmla="*/ 53 w 156"/>
                  <a:gd name="T27" fmla="*/ 66 h 108"/>
                  <a:gd name="T28" fmla="*/ 41 w 156"/>
                  <a:gd name="T29" fmla="*/ 85 h 108"/>
                  <a:gd name="T30" fmla="*/ 30 w 156"/>
                  <a:gd name="T31" fmla="*/ 91 h 108"/>
                  <a:gd name="T32" fmla="*/ 3 w 156"/>
                  <a:gd name="T33" fmla="*/ 91 h 108"/>
                  <a:gd name="T34" fmla="*/ 0 w 156"/>
                  <a:gd name="T35" fmla="*/ 94 h 108"/>
                  <a:gd name="T36" fmla="*/ 0 w 156"/>
                  <a:gd name="T37" fmla="*/ 105 h 108"/>
                  <a:gd name="T38" fmla="*/ 4 w 156"/>
                  <a:gd name="T39" fmla="*/ 108 h 108"/>
                  <a:gd name="T40" fmla="*/ 29 w 156"/>
                  <a:gd name="T41" fmla="*/ 108 h 108"/>
                  <a:gd name="T42" fmla="*/ 58 w 156"/>
                  <a:gd name="T43" fmla="*/ 93 h 108"/>
                  <a:gd name="T44" fmla="*/ 61 w 156"/>
                  <a:gd name="T45" fmla="*/ 87 h 108"/>
                  <a:gd name="T46" fmla="*/ 74 w 156"/>
                  <a:gd name="T47" fmla="*/ 67 h 108"/>
                  <a:gd name="T48" fmla="*/ 88 w 156"/>
                  <a:gd name="T49" fmla="*/ 45 h 108"/>
                  <a:gd name="T50" fmla="*/ 88 w 156"/>
                  <a:gd name="T51" fmla="*/ 4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6" h="108">
                    <a:moveTo>
                      <a:pt x="88" y="45"/>
                    </a:moveTo>
                    <a:cubicBezTo>
                      <a:pt x="91" y="41"/>
                      <a:pt x="96" y="38"/>
                      <a:pt x="101" y="38"/>
                    </a:cubicBezTo>
                    <a:cubicBezTo>
                      <a:pt x="113" y="38"/>
                      <a:pt x="113" y="38"/>
                      <a:pt x="113" y="38"/>
                    </a:cubicBezTo>
                    <a:cubicBezTo>
                      <a:pt x="113" y="56"/>
                      <a:pt x="113" y="56"/>
                      <a:pt x="113" y="56"/>
                    </a:cubicBezTo>
                    <a:cubicBezTo>
                      <a:pt x="113" y="58"/>
                      <a:pt x="116" y="59"/>
                      <a:pt x="117" y="58"/>
                    </a:cubicBezTo>
                    <a:cubicBezTo>
                      <a:pt x="154" y="32"/>
                      <a:pt x="154" y="32"/>
                      <a:pt x="154" y="32"/>
                    </a:cubicBezTo>
                    <a:cubicBezTo>
                      <a:pt x="156" y="31"/>
                      <a:pt x="156" y="29"/>
                      <a:pt x="154" y="28"/>
                    </a:cubicBezTo>
                    <a:cubicBezTo>
                      <a:pt x="117" y="1"/>
                      <a:pt x="117" y="1"/>
                      <a:pt x="117" y="1"/>
                    </a:cubicBezTo>
                    <a:cubicBezTo>
                      <a:pt x="115" y="0"/>
                      <a:pt x="113" y="1"/>
                      <a:pt x="113" y="3"/>
                    </a:cubicBezTo>
                    <a:cubicBezTo>
                      <a:pt x="113" y="20"/>
                      <a:pt x="113" y="20"/>
                      <a:pt x="113" y="20"/>
                    </a:cubicBezTo>
                    <a:cubicBezTo>
                      <a:pt x="99" y="20"/>
                      <a:pt x="99" y="20"/>
                      <a:pt x="99" y="20"/>
                    </a:cubicBezTo>
                    <a:cubicBezTo>
                      <a:pt x="88" y="20"/>
                      <a:pt x="79" y="26"/>
                      <a:pt x="73" y="35"/>
                    </a:cubicBezTo>
                    <a:cubicBezTo>
                      <a:pt x="65" y="46"/>
                      <a:pt x="65" y="46"/>
                      <a:pt x="65" y="46"/>
                    </a:cubicBezTo>
                    <a:cubicBezTo>
                      <a:pt x="53" y="66"/>
                      <a:pt x="53" y="66"/>
                      <a:pt x="53" y="66"/>
                    </a:cubicBezTo>
                    <a:cubicBezTo>
                      <a:pt x="41" y="85"/>
                      <a:pt x="41" y="85"/>
                      <a:pt x="41" y="85"/>
                    </a:cubicBezTo>
                    <a:cubicBezTo>
                      <a:pt x="39" y="89"/>
                      <a:pt x="35" y="91"/>
                      <a:pt x="30" y="91"/>
                    </a:cubicBezTo>
                    <a:cubicBezTo>
                      <a:pt x="3" y="91"/>
                      <a:pt x="3" y="91"/>
                      <a:pt x="3" y="91"/>
                    </a:cubicBezTo>
                    <a:cubicBezTo>
                      <a:pt x="1" y="91"/>
                      <a:pt x="0" y="92"/>
                      <a:pt x="0" y="94"/>
                    </a:cubicBezTo>
                    <a:cubicBezTo>
                      <a:pt x="0" y="105"/>
                      <a:pt x="0" y="105"/>
                      <a:pt x="0" y="105"/>
                    </a:cubicBezTo>
                    <a:cubicBezTo>
                      <a:pt x="0" y="107"/>
                      <a:pt x="2" y="108"/>
                      <a:pt x="4" y="108"/>
                    </a:cubicBezTo>
                    <a:cubicBezTo>
                      <a:pt x="29" y="108"/>
                      <a:pt x="29" y="108"/>
                      <a:pt x="29" y="108"/>
                    </a:cubicBezTo>
                    <a:cubicBezTo>
                      <a:pt x="40" y="108"/>
                      <a:pt x="51" y="103"/>
                      <a:pt x="58" y="93"/>
                    </a:cubicBezTo>
                    <a:cubicBezTo>
                      <a:pt x="61" y="87"/>
                      <a:pt x="61" y="87"/>
                      <a:pt x="61" y="87"/>
                    </a:cubicBezTo>
                    <a:cubicBezTo>
                      <a:pt x="74" y="67"/>
                      <a:pt x="74" y="67"/>
                      <a:pt x="74" y="67"/>
                    </a:cubicBezTo>
                    <a:cubicBezTo>
                      <a:pt x="88" y="45"/>
                      <a:pt x="88" y="45"/>
                      <a:pt x="88" y="45"/>
                    </a:cubicBezTo>
                    <a:cubicBezTo>
                      <a:pt x="88" y="45"/>
                      <a:pt x="88" y="45"/>
                      <a:pt x="88" y="45"/>
                    </a:cubicBezTo>
                    <a:close/>
                  </a:path>
                </a:pathLst>
              </a:custGeom>
              <a:solidFill>
                <a:srgbClr val="E539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4">
                <a:extLst>
                  <a:ext uri="{FF2B5EF4-FFF2-40B4-BE49-F238E27FC236}">
                    <a16:creationId xmlns:a16="http://schemas.microsoft.com/office/drawing/2014/main" xmlns="" id="{71CADE2F-E270-4A56-83D3-5B1F6901F887}"/>
                  </a:ext>
                </a:extLst>
              </p:cNvPr>
              <p:cNvSpPr>
                <a:spLocks/>
              </p:cNvSpPr>
              <p:nvPr/>
            </p:nvSpPr>
            <p:spPr bwMode="auto">
              <a:xfrm>
                <a:off x="2757488" y="4468813"/>
                <a:ext cx="217488" cy="134938"/>
              </a:xfrm>
              <a:custGeom>
                <a:avLst/>
                <a:gdLst>
                  <a:gd name="T0" fmla="*/ 3 w 64"/>
                  <a:gd name="T1" fmla="*/ 17 h 40"/>
                  <a:gd name="T2" fmla="*/ 31 w 64"/>
                  <a:gd name="T3" fmla="*/ 17 h 40"/>
                  <a:gd name="T4" fmla="*/ 41 w 64"/>
                  <a:gd name="T5" fmla="*/ 23 h 40"/>
                  <a:gd name="T6" fmla="*/ 52 w 64"/>
                  <a:gd name="T7" fmla="*/ 40 h 40"/>
                  <a:gd name="T8" fmla="*/ 64 w 64"/>
                  <a:gd name="T9" fmla="*/ 24 h 40"/>
                  <a:gd name="T10" fmla="*/ 58 w 64"/>
                  <a:gd name="T11" fmla="*/ 15 h 40"/>
                  <a:gd name="T12" fmla="*/ 29 w 64"/>
                  <a:gd name="T13" fmla="*/ 0 h 40"/>
                  <a:gd name="T14" fmla="*/ 4 w 64"/>
                  <a:gd name="T15" fmla="*/ 0 h 40"/>
                  <a:gd name="T16" fmla="*/ 0 w 64"/>
                  <a:gd name="T17" fmla="*/ 3 h 40"/>
                  <a:gd name="T18" fmla="*/ 0 w 64"/>
                  <a:gd name="T19" fmla="*/ 14 h 40"/>
                  <a:gd name="T20" fmla="*/ 3 w 64"/>
                  <a:gd name="T2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40">
                    <a:moveTo>
                      <a:pt x="3" y="17"/>
                    </a:moveTo>
                    <a:cubicBezTo>
                      <a:pt x="31" y="17"/>
                      <a:pt x="31" y="17"/>
                      <a:pt x="31" y="17"/>
                    </a:cubicBezTo>
                    <a:cubicBezTo>
                      <a:pt x="35" y="17"/>
                      <a:pt x="39" y="19"/>
                      <a:pt x="41" y="23"/>
                    </a:cubicBezTo>
                    <a:cubicBezTo>
                      <a:pt x="52" y="40"/>
                      <a:pt x="52" y="40"/>
                      <a:pt x="52" y="40"/>
                    </a:cubicBezTo>
                    <a:cubicBezTo>
                      <a:pt x="64" y="24"/>
                      <a:pt x="64" y="24"/>
                      <a:pt x="64" y="24"/>
                    </a:cubicBezTo>
                    <a:cubicBezTo>
                      <a:pt x="58" y="15"/>
                      <a:pt x="58" y="15"/>
                      <a:pt x="58" y="15"/>
                    </a:cubicBezTo>
                    <a:cubicBezTo>
                      <a:pt x="52" y="6"/>
                      <a:pt x="41" y="0"/>
                      <a:pt x="29" y="0"/>
                    </a:cubicBezTo>
                    <a:cubicBezTo>
                      <a:pt x="4" y="0"/>
                      <a:pt x="4" y="0"/>
                      <a:pt x="4" y="0"/>
                    </a:cubicBezTo>
                    <a:cubicBezTo>
                      <a:pt x="2" y="0"/>
                      <a:pt x="0" y="2"/>
                      <a:pt x="0" y="3"/>
                    </a:cubicBezTo>
                    <a:cubicBezTo>
                      <a:pt x="0" y="14"/>
                      <a:pt x="0" y="14"/>
                      <a:pt x="0" y="14"/>
                    </a:cubicBezTo>
                    <a:cubicBezTo>
                      <a:pt x="0" y="16"/>
                      <a:pt x="1" y="17"/>
                      <a:pt x="3" y="17"/>
                    </a:cubicBezTo>
                    <a:close/>
                  </a:path>
                </a:pathLst>
              </a:custGeom>
              <a:solidFill>
                <a:srgbClr val="16AB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Flowchart: Process 27"/>
          <p:cNvSpPr/>
          <p:nvPr/>
        </p:nvSpPr>
        <p:spPr>
          <a:xfrm>
            <a:off x="360190" y="2727823"/>
            <a:ext cx="16764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Understanding the data </a:t>
            </a:r>
            <a:endParaRPr lang="en-US" sz="1200" dirty="0"/>
          </a:p>
        </p:txBody>
      </p:sp>
      <p:sp>
        <p:nvSpPr>
          <p:cNvPr id="29" name="Flowchart: Process 28"/>
          <p:cNvSpPr/>
          <p:nvPr/>
        </p:nvSpPr>
        <p:spPr>
          <a:xfrm>
            <a:off x="5465590" y="2746560"/>
            <a:ext cx="15240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Data cleaning using </a:t>
            </a:r>
            <a:r>
              <a:rPr lang="en-US" sz="1200" dirty="0" err="1" smtClean="0"/>
              <a:t>talend</a:t>
            </a:r>
            <a:endParaRPr lang="en-US" sz="1200" dirty="0"/>
          </a:p>
        </p:txBody>
      </p:sp>
      <p:cxnSp>
        <p:nvCxnSpPr>
          <p:cNvPr id="30" name="Straight Arrow Connector 29"/>
          <p:cNvCxnSpPr>
            <a:stCxn id="28" idx="3"/>
          </p:cNvCxnSpPr>
          <p:nvPr/>
        </p:nvCxnSpPr>
        <p:spPr>
          <a:xfrm>
            <a:off x="2036590" y="3223123"/>
            <a:ext cx="853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9" idx="1"/>
          </p:cNvCxnSpPr>
          <p:nvPr/>
        </p:nvCxnSpPr>
        <p:spPr>
          <a:xfrm>
            <a:off x="4612150" y="3241860"/>
            <a:ext cx="8534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855990" y="3051360"/>
            <a:ext cx="533400" cy="190500"/>
          </a:xfrm>
          <a:prstGeom prst="rect">
            <a:avLst/>
          </a:prstGeom>
          <a:noFill/>
        </p:spPr>
        <p:txBody>
          <a:bodyPr vert="horz" wrap="square" lIns="0" tIns="0" rIns="0" bIns="0" rtlCol="0" anchor="ctr">
            <a:noAutofit/>
          </a:bodyPr>
          <a:lstStyle/>
          <a:p>
            <a: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US" sz="1200" b="1" i="0" u="none" strike="noStrike" kern="1200" cap="none" spc="0" normalizeH="0" baseline="0" noProof="0" dirty="0" smtClean="0">
                <a:ln>
                  <a:noFill/>
                </a:ln>
                <a:solidFill>
                  <a:schemeClr val="accent6"/>
                </a:solidFill>
                <a:effectLst/>
                <a:uLnTx/>
                <a:uFillTx/>
                <a:latin typeface="Verdana" panose="020B0604030504040204" pitchFamily="34" charset="0"/>
                <a:ea typeface="Verdana" panose="020B0604030504040204" pitchFamily="34" charset="0"/>
                <a:cs typeface="Verdana" panose="020B0604030504040204" pitchFamily="34" charset="0"/>
              </a:rPr>
              <a:t>Yes</a:t>
            </a:r>
            <a:endParaRPr kumimoji="0" lang="en-US" sz="1200" b="1" i="0" u="none" strike="noStrike" kern="1200" cap="none" spc="0" normalizeH="0" baseline="0" noProof="0" dirty="0">
              <a:ln>
                <a:noFill/>
              </a:ln>
              <a:solidFill>
                <a:schemeClr val="accent6"/>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sp>
        <p:nvSpPr>
          <p:cNvPr id="33" name="Flowchart: Process 32"/>
          <p:cNvSpPr/>
          <p:nvPr/>
        </p:nvSpPr>
        <p:spPr>
          <a:xfrm>
            <a:off x="7827790" y="2746560"/>
            <a:ext cx="1447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Decision for dimension table </a:t>
            </a:r>
            <a:endParaRPr lang="en-US" sz="1200" dirty="0"/>
          </a:p>
        </p:txBody>
      </p:sp>
      <p:cxnSp>
        <p:nvCxnSpPr>
          <p:cNvPr id="34" name="Elbow Connector 33"/>
          <p:cNvCxnSpPr>
            <a:stCxn id="42" idx="0"/>
            <a:endCxn id="33" idx="0"/>
          </p:cNvCxnSpPr>
          <p:nvPr/>
        </p:nvCxnSpPr>
        <p:spPr>
          <a:xfrm rot="16200000" flipH="1">
            <a:off x="6002434" y="197305"/>
            <a:ext cx="346415" cy="4752095"/>
          </a:xfrm>
          <a:prstGeom prst="bentConnector3">
            <a:avLst>
              <a:gd name="adj1" fmla="val -65990"/>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998990" y="1987212"/>
            <a:ext cx="856851" cy="182486"/>
          </a:xfrm>
          <a:prstGeom prst="rect">
            <a:avLst/>
          </a:prstGeom>
          <a:noFill/>
        </p:spPr>
        <p:txBody>
          <a:bodyPr vert="horz" wrap="square" lIns="0" tIns="0" rIns="0" bIns="0" rtlCol="0" anchor="ctr">
            <a:noAutofit/>
          </a:bodyPr>
          <a:lstStyle/>
          <a:p>
            <a: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pPr>
            <a:r>
              <a:rPr kumimoji="0" lang="en-US" sz="1200" b="1" i="0" u="none" strike="noStrike" kern="1200" cap="none" spc="0" normalizeH="0" baseline="0" noProof="0" dirty="0" smtClean="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rPr>
              <a:t>NO</a:t>
            </a:r>
            <a:endParaRPr kumimoji="0" lang="en-US" sz="1200" b="1" i="0" u="none" strike="noStrike" kern="1200" cap="none" spc="0" normalizeH="0" baseline="0" noProof="0" dirty="0">
              <a:ln>
                <a:noFill/>
              </a:ln>
              <a:solidFill>
                <a:schemeClr val="accent4"/>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cxnSp>
        <p:nvCxnSpPr>
          <p:cNvPr id="36" name="Straight Arrow Connector 35"/>
          <p:cNvCxnSpPr>
            <a:stCxn id="29" idx="3"/>
            <a:endCxn id="33" idx="1"/>
          </p:cNvCxnSpPr>
          <p:nvPr/>
        </p:nvCxnSpPr>
        <p:spPr>
          <a:xfrm>
            <a:off x="6989590" y="324186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Flowchart: Process 36"/>
          <p:cNvSpPr/>
          <p:nvPr/>
        </p:nvSpPr>
        <p:spPr>
          <a:xfrm>
            <a:off x="10037590" y="2765297"/>
            <a:ext cx="1716549" cy="95312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Make fact tables by logically using Dimension tables and the cleaned dataset together</a:t>
            </a:r>
            <a:endParaRPr lang="en-US" sz="1200" dirty="0"/>
          </a:p>
        </p:txBody>
      </p:sp>
      <p:cxnSp>
        <p:nvCxnSpPr>
          <p:cNvPr id="38" name="Straight Arrow Connector 37"/>
          <p:cNvCxnSpPr>
            <a:stCxn id="33" idx="3"/>
            <a:endCxn id="37" idx="1"/>
          </p:cNvCxnSpPr>
          <p:nvPr/>
        </p:nvCxnSpPr>
        <p:spPr>
          <a:xfrm>
            <a:off x="9275590" y="3241860"/>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Flowchart: Process 38"/>
          <p:cNvSpPr/>
          <p:nvPr/>
        </p:nvSpPr>
        <p:spPr>
          <a:xfrm>
            <a:off x="10075689" y="4575360"/>
            <a:ext cx="1640349"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Load data into </a:t>
            </a:r>
            <a:r>
              <a:rPr lang="en-US" sz="1600" dirty="0" err="1" smtClean="0"/>
              <a:t>hdfs</a:t>
            </a:r>
            <a:endParaRPr lang="en-US" sz="1600" dirty="0"/>
          </a:p>
        </p:txBody>
      </p:sp>
      <p:sp>
        <p:nvSpPr>
          <p:cNvPr id="40" name="Flowchart: Process 39"/>
          <p:cNvSpPr/>
          <p:nvPr/>
        </p:nvSpPr>
        <p:spPr>
          <a:xfrm>
            <a:off x="7807716" y="4575360"/>
            <a:ext cx="14478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Create hive tables</a:t>
            </a:r>
            <a:endParaRPr lang="en-US" sz="1600" dirty="0"/>
          </a:p>
        </p:txBody>
      </p:sp>
      <p:sp>
        <p:nvSpPr>
          <p:cNvPr id="41" name="Flowchart: Process 40"/>
          <p:cNvSpPr/>
          <p:nvPr/>
        </p:nvSpPr>
        <p:spPr>
          <a:xfrm>
            <a:off x="5465590" y="4575361"/>
            <a:ext cx="15240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Load data into hive</a:t>
            </a:r>
            <a:endParaRPr lang="en-US" sz="1600" dirty="0"/>
          </a:p>
        </p:txBody>
      </p:sp>
      <p:sp>
        <p:nvSpPr>
          <p:cNvPr id="42" name="Diamond 41"/>
          <p:cNvSpPr/>
          <p:nvPr/>
        </p:nvSpPr>
        <p:spPr>
          <a:xfrm>
            <a:off x="2895600" y="2400145"/>
            <a:ext cx="1807989" cy="1683430"/>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If there are duplicates and </a:t>
            </a:r>
            <a:r>
              <a:rPr lang="en-US" sz="1200" dirty="0" smtClean="0"/>
              <a:t>invalid</a:t>
            </a:r>
            <a:r>
              <a:rPr lang="en-US" sz="1200" dirty="0" smtClean="0"/>
              <a:t> </a:t>
            </a:r>
            <a:r>
              <a:rPr lang="en-US" sz="1200" dirty="0"/>
              <a:t>values</a:t>
            </a:r>
          </a:p>
        </p:txBody>
      </p:sp>
      <p:sp>
        <p:nvSpPr>
          <p:cNvPr id="43" name="Rounded Rectangle 42"/>
          <p:cNvSpPr/>
          <p:nvPr/>
        </p:nvSpPr>
        <p:spPr>
          <a:xfrm>
            <a:off x="664990" y="1794060"/>
            <a:ext cx="1066800" cy="606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Start</a:t>
            </a:r>
            <a:endParaRPr lang="en-US" dirty="0"/>
          </a:p>
        </p:txBody>
      </p:sp>
      <p:sp>
        <p:nvSpPr>
          <p:cNvPr id="44" name="Rounded Rectangle 43"/>
          <p:cNvSpPr/>
          <p:nvPr/>
        </p:nvSpPr>
        <p:spPr>
          <a:xfrm>
            <a:off x="1198390" y="4767618"/>
            <a:ext cx="1066800" cy="606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smtClean="0"/>
              <a:t>Data ready for analysis</a:t>
            </a:r>
            <a:endParaRPr lang="en-US" sz="1200" dirty="0"/>
          </a:p>
        </p:txBody>
      </p:sp>
      <p:cxnSp>
        <p:nvCxnSpPr>
          <p:cNvPr id="45" name="Straight Arrow Connector 44"/>
          <p:cNvCxnSpPr>
            <a:stCxn id="37" idx="2"/>
            <a:endCxn id="39" idx="0"/>
          </p:cNvCxnSpPr>
          <p:nvPr/>
        </p:nvCxnSpPr>
        <p:spPr>
          <a:xfrm flipH="1">
            <a:off x="10895864" y="3718423"/>
            <a:ext cx="1" cy="856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9" idx="1"/>
            <a:endCxn id="40" idx="3"/>
          </p:cNvCxnSpPr>
          <p:nvPr/>
        </p:nvCxnSpPr>
        <p:spPr>
          <a:xfrm flipH="1">
            <a:off x="9255516" y="5070660"/>
            <a:ext cx="820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1"/>
            <a:endCxn id="41" idx="3"/>
          </p:cNvCxnSpPr>
          <p:nvPr/>
        </p:nvCxnSpPr>
        <p:spPr>
          <a:xfrm flipH="1">
            <a:off x="6989590" y="5070660"/>
            <a:ext cx="8181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Flowchart: Process 47"/>
          <p:cNvSpPr/>
          <p:nvPr/>
        </p:nvSpPr>
        <p:spPr>
          <a:xfrm>
            <a:off x="3217792" y="4575360"/>
            <a:ext cx="1524000" cy="9906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smtClean="0"/>
              <a:t>Back up data into </a:t>
            </a:r>
            <a:r>
              <a:rPr lang="en-US" sz="1600" dirty="0" err="1" smtClean="0"/>
              <a:t>MySql</a:t>
            </a:r>
            <a:r>
              <a:rPr lang="en-US" sz="1600" dirty="0" smtClean="0"/>
              <a:t> using </a:t>
            </a:r>
            <a:r>
              <a:rPr lang="en-US" sz="1600" dirty="0" err="1"/>
              <a:t>S</a:t>
            </a:r>
            <a:r>
              <a:rPr lang="en-US" sz="1600" dirty="0" err="1" smtClean="0"/>
              <a:t>qoop</a:t>
            </a:r>
            <a:endParaRPr lang="en-US" sz="1600" dirty="0"/>
          </a:p>
        </p:txBody>
      </p:sp>
      <p:cxnSp>
        <p:nvCxnSpPr>
          <p:cNvPr id="49" name="Straight Arrow Connector 48"/>
          <p:cNvCxnSpPr>
            <a:stCxn id="41" idx="1"/>
            <a:endCxn id="48" idx="3"/>
          </p:cNvCxnSpPr>
          <p:nvPr/>
        </p:nvCxnSpPr>
        <p:spPr>
          <a:xfrm flipH="1" flipV="1">
            <a:off x="4741792" y="5070660"/>
            <a:ext cx="72379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1"/>
            <a:endCxn id="44" idx="3"/>
          </p:cNvCxnSpPr>
          <p:nvPr/>
        </p:nvCxnSpPr>
        <p:spPr>
          <a:xfrm flipH="1">
            <a:off x="2265190" y="5070660"/>
            <a:ext cx="9526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2"/>
            <a:endCxn id="28" idx="0"/>
          </p:cNvCxnSpPr>
          <p:nvPr/>
        </p:nvCxnSpPr>
        <p:spPr>
          <a:xfrm>
            <a:off x="1198390" y="2400144"/>
            <a:ext cx="0" cy="32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0753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r>
            <a:br>
              <a:rPr lang="en-US" dirty="0"/>
            </a:br>
            <a:r>
              <a:rPr lang="en-US" dirty="0" smtClean="0"/>
              <a:t>Analysis </a:t>
            </a:r>
            <a:r>
              <a:rPr lang="en-US" dirty="0" smtClean="0">
                <a:solidFill>
                  <a:schemeClr val="accent3"/>
                </a:solidFill>
              </a:rPr>
              <a:t>based on:</a:t>
            </a:r>
            <a:endParaRPr lang="en-GB" dirty="0">
              <a:solidFill>
                <a:schemeClr val="accent3"/>
              </a:solidFill>
            </a:endParaRPr>
          </a:p>
        </p:txBody>
      </p:sp>
      <p:sp>
        <p:nvSpPr>
          <p:cNvPr id="5" name="Text Placeholder 4"/>
          <p:cNvSpPr>
            <a:spLocks noGrp="1"/>
          </p:cNvSpPr>
          <p:nvPr>
            <p:ph type="body" sz="quarter" idx="10"/>
          </p:nvPr>
        </p:nvSpPr>
        <p:spPr/>
        <p:txBody>
          <a:bodyPr/>
          <a:lstStyle/>
          <a:p>
            <a:r>
              <a:rPr lang="en-US" sz="1800" dirty="0" smtClean="0"/>
              <a:t>Year vs Main category</a:t>
            </a:r>
            <a:endParaRPr lang="en-US" sz="1800" dirty="0"/>
          </a:p>
          <a:p>
            <a:pPr lvl="1"/>
            <a:r>
              <a:rPr lang="en-US" sz="1800" dirty="0" smtClean="0"/>
              <a:t>Month influence</a:t>
            </a:r>
            <a:endParaRPr lang="en-US" sz="1800" dirty="0"/>
          </a:p>
          <a:p>
            <a:pPr lvl="2"/>
            <a:r>
              <a:rPr lang="en-US" sz="1800" dirty="0" smtClean="0"/>
              <a:t>Weekday influence</a:t>
            </a:r>
            <a:endParaRPr lang="en-US" sz="1800" dirty="0"/>
          </a:p>
          <a:p>
            <a:pPr lvl="3"/>
            <a:r>
              <a:rPr lang="en-US" sz="1800" dirty="0" smtClean="0"/>
              <a:t>Day of month influence</a:t>
            </a:r>
            <a:endParaRPr lang="en-US" sz="1800" dirty="0"/>
          </a:p>
          <a:p>
            <a:pPr lvl="4"/>
            <a:r>
              <a:rPr lang="en-US" sz="1800" dirty="0" smtClean="0"/>
              <a:t>Duration influence</a:t>
            </a:r>
          </a:p>
          <a:p>
            <a:pPr lvl="1">
              <a:buNone/>
            </a:pPr>
            <a:endParaRPr lang="en-US" dirty="0"/>
          </a:p>
          <a:p>
            <a:endParaRPr lang="en-GB" dirty="0"/>
          </a:p>
        </p:txBody>
      </p:sp>
      <p:sp>
        <p:nvSpPr>
          <p:cNvPr id="6" name="Text Placeholder 5"/>
          <p:cNvSpPr>
            <a:spLocks noGrp="1"/>
          </p:cNvSpPr>
          <p:nvPr>
            <p:ph type="body" sz="quarter" idx="12"/>
          </p:nvPr>
        </p:nvSpPr>
        <p:spPr/>
        <p:txBody>
          <a:bodyPr/>
          <a:lstStyle/>
          <a:p>
            <a:r>
              <a:rPr lang="en-GB" sz="2400" dirty="0" smtClean="0">
                <a:solidFill>
                  <a:schemeClr val="accent3"/>
                </a:solidFill>
              </a:rPr>
              <a:t>Time</a:t>
            </a:r>
            <a:endParaRPr lang="en-GB" sz="2400" dirty="0">
              <a:solidFill>
                <a:schemeClr val="accent3"/>
              </a:solidFill>
            </a:endParaRPr>
          </a:p>
        </p:txBody>
      </p:sp>
      <p:sp>
        <p:nvSpPr>
          <p:cNvPr id="7" name="Text Placeholder 6"/>
          <p:cNvSpPr>
            <a:spLocks noGrp="1"/>
          </p:cNvSpPr>
          <p:nvPr>
            <p:ph type="body" sz="quarter" idx="14"/>
          </p:nvPr>
        </p:nvSpPr>
        <p:spPr>
          <a:xfrm>
            <a:off x="4252397" y="2205319"/>
            <a:ext cx="3537827" cy="4076234"/>
          </a:xfrm>
        </p:spPr>
        <p:txBody>
          <a:bodyPr/>
          <a:lstStyle/>
          <a:p>
            <a:r>
              <a:rPr lang="en-US" sz="1800" dirty="0" smtClean="0"/>
              <a:t>Subcategory</a:t>
            </a:r>
            <a:endParaRPr lang="en-US" sz="1800" dirty="0"/>
          </a:p>
          <a:p>
            <a:pPr lvl="1"/>
            <a:r>
              <a:rPr lang="en-US" sz="1800" dirty="0" smtClean="0"/>
              <a:t>Trendy fundraisers</a:t>
            </a:r>
            <a:endParaRPr lang="en-US" sz="1800" dirty="0"/>
          </a:p>
          <a:p>
            <a:endParaRPr lang="en-GB" sz="1800" dirty="0"/>
          </a:p>
        </p:txBody>
      </p:sp>
      <p:sp>
        <p:nvSpPr>
          <p:cNvPr id="8" name="Text Placeholder 7"/>
          <p:cNvSpPr>
            <a:spLocks noGrp="1"/>
          </p:cNvSpPr>
          <p:nvPr>
            <p:ph type="body" sz="quarter" idx="15"/>
          </p:nvPr>
        </p:nvSpPr>
        <p:spPr/>
        <p:txBody>
          <a:bodyPr/>
          <a:lstStyle/>
          <a:p>
            <a:r>
              <a:rPr lang="en-GB" sz="2400" dirty="0" smtClean="0">
                <a:solidFill>
                  <a:schemeClr val="accent3"/>
                </a:solidFill>
              </a:rPr>
              <a:t>Category</a:t>
            </a:r>
            <a:endParaRPr lang="en-GB" dirty="0">
              <a:solidFill>
                <a:schemeClr val="accent3"/>
              </a:solidFill>
            </a:endParaRPr>
          </a:p>
        </p:txBody>
      </p:sp>
      <p:sp>
        <p:nvSpPr>
          <p:cNvPr id="9" name="Text Placeholder 8"/>
          <p:cNvSpPr>
            <a:spLocks noGrp="1"/>
          </p:cNvSpPr>
          <p:nvPr>
            <p:ph type="body" sz="quarter" idx="16"/>
          </p:nvPr>
        </p:nvSpPr>
        <p:spPr>
          <a:xfrm>
            <a:off x="8277445" y="2205319"/>
            <a:ext cx="3537827" cy="4076234"/>
          </a:xfrm>
        </p:spPr>
        <p:txBody>
          <a:bodyPr/>
          <a:lstStyle/>
          <a:p>
            <a:r>
              <a:rPr lang="en-US" sz="1800" dirty="0" smtClean="0"/>
              <a:t>For successful campaigns,</a:t>
            </a:r>
            <a:endParaRPr lang="en-US" sz="1800" dirty="0"/>
          </a:p>
          <a:p>
            <a:pPr lvl="1"/>
            <a:r>
              <a:rPr lang="en-US" sz="1800" dirty="0" smtClean="0"/>
              <a:t>Average number of backers</a:t>
            </a:r>
            <a:endParaRPr lang="en-US" sz="1800" dirty="0"/>
          </a:p>
          <a:p>
            <a:pPr lvl="2"/>
            <a:r>
              <a:rPr lang="en-US" sz="1800" dirty="0" smtClean="0"/>
              <a:t>Average amount pledged</a:t>
            </a:r>
            <a:endParaRPr lang="en-US" sz="1800" dirty="0"/>
          </a:p>
          <a:p>
            <a:pPr lvl="1">
              <a:buNone/>
            </a:pPr>
            <a:endParaRPr lang="en-US" sz="1800" dirty="0"/>
          </a:p>
          <a:p>
            <a:endParaRPr lang="en-GB" sz="1800" dirty="0"/>
          </a:p>
        </p:txBody>
      </p:sp>
      <p:sp>
        <p:nvSpPr>
          <p:cNvPr id="10" name="Text Placeholder 9"/>
          <p:cNvSpPr>
            <a:spLocks noGrp="1"/>
          </p:cNvSpPr>
          <p:nvPr>
            <p:ph type="body" sz="quarter" idx="17"/>
          </p:nvPr>
        </p:nvSpPr>
        <p:spPr/>
        <p:txBody>
          <a:bodyPr/>
          <a:lstStyle/>
          <a:p>
            <a:r>
              <a:rPr lang="en-GB" sz="2400" dirty="0" smtClean="0">
                <a:solidFill>
                  <a:schemeClr val="accent3"/>
                </a:solidFill>
              </a:rPr>
              <a:t>Country</a:t>
            </a:r>
            <a:endParaRPr lang="en-GB" dirty="0">
              <a:solidFill>
                <a:schemeClr val="accent3"/>
              </a:solidFill>
            </a:endParaRPr>
          </a:p>
        </p:txBody>
      </p:sp>
      <p:cxnSp>
        <p:nvCxnSpPr>
          <p:cNvPr id="14" name="Straight Connector 13"/>
          <p:cNvCxnSpPr/>
          <p:nvPr/>
        </p:nvCxnSpPr>
        <p:spPr>
          <a:xfrm>
            <a:off x="4008787" y="2205319"/>
            <a:ext cx="0" cy="4076234"/>
          </a:xfrm>
          <a:prstGeom prst="line">
            <a:avLst/>
          </a:prstGeom>
          <a:solidFill>
            <a:schemeClr val="tx1"/>
          </a:solidFill>
          <a:ln w="47625" cap="flat">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033834" y="2205319"/>
            <a:ext cx="0" cy="4076234"/>
          </a:xfrm>
          <a:prstGeom prst="line">
            <a:avLst/>
          </a:prstGeom>
          <a:solidFill>
            <a:schemeClr val="tx1"/>
          </a:solidFill>
          <a:ln w="47625" cap="flat">
            <a:solidFill>
              <a:schemeClr val="accent1"/>
            </a:solidFill>
            <a:round/>
          </a:ln>
        </p:spPr>
        <p:style>
          <a:lnRef idx="1">
            <a:schemeClr val="accent1"/>
          </a:lnRef>
          <a:fillRef idx="0">
            <a:schemeClr val="accent1"/>
          </a:fillRef>
          <a:effectRef idx="0">
            <a:schemeClr val="accent1"/>
          </a:effectRef>
          <a:fontRef idx="minor">
            <a:schemeClr val="tx1"/>
          </a:fontRef>
        </p:style>
      </p:cxnSp>
      <p:grpSp>
        <p:nvGrpSpPr>
          <p:cNvPr id="21" name="Groupe 469">
            <a:extLst>
              <a:ext uri="{FF2B5EF4-FFF2-40B4-BE49-F238E27FC236}">
                <a16:creationId xmlns:a16="http://schemas.microsoft.com/office/drawing/2014/main" xmlns="" id="{49FB0E9F-25B0-413C-8620-7E76CD8B8F79}"/>
              </a:ext>
            </a:extLst>
          </p:cNvPr>
          <p:cNvGrpSpPr>
            <a:grpSpLocks noChangeAspect="1"/>
          </p:cNvGrpSpPr>
          <p:nvPr/>
        </p:nvGrpSpPr>
        <p:grpSpPr>
          <a:xfrm>
            <a:off x="1219273" y="4267200"/>
            <a:ext cx="1801064" cy="1676400"/>
            <a:chOff x="3602038" y="1939925"/>
            <a:chExt cx="871538" cy="811213"/>
          </a:xfrm>
        </p:grpSpPr>
        <p:sp>
          <p:nvSpPr>
            <p:cNvPr id="22" name="Freeform 24">
              <a:extLst>
                <a:ext uri="{FF2B5EF4-FFF2-40B4-BE49-F238E27FC236}">
                  <a16:creationId xmlns:a16="http://schemas.microsoft.com/office/drawing/2014/main" xmlns="" id="{993AB88C-F7C7-4BCB-9B20-80E3DE3BEA12}"/>
                </a:ext>
              </a:extLst>
            </p:cNvPr>
            <p:cNvSpPr>
              <a:spLocks/>
            </p:cNvSpPr>
            <p:nvPr/>
          </p:nvSpPr>
          <p:spPr bwMode="auto">
            <a:xfrm>
              <a:off x="3602038" y="1939925"/>
              <a:ext cx="871538" cy="811213"/>
            </a:xfrm>
            <a:custGeom>
              <a:avLst/>
              <a:gdLst>
                <a:gd name="T0" fmla="*/ 33 w 232"/>
                <a:gd name="T1" fmla="*/ 169 h 216"/>
                <a:gd name="T2" fmla="*/ 56 w 232"/>
                <a:gd name="T3" fmla="*/ 32 h 216"/>
                <a:gd name="T4" fmla="*/ 199 w 232"/>
                <a:gd name="T5" fmla="*/ 52 h 216"/>
                <a:gd name="T6" fmla="*/ 173 w 232"/>
                <a:gd name="T7" fmla="*/ 184 h 216"/>
                <a:gd name="T8" fmla="*/ 33 w 232"/>
                <a:gd name="T9" fmla="*/ 169 h 216"/>
              </a:gdLst>
              <a:ahLst/>
              <a:cxnLst>
                <a:cxn ang="0">
                  <a:pos x="T0" y="T1"/>
                </a:cxn>
                <a:cxn ang="0">
                  <a:pos x="T2" y="T3"/>
                </a:cxn>
                <a:cxn ang="0">
                  <a:pos x="T4" y="T5"/>
                </a:cxn>
                <a:cxn ang="0">
                  <a:pos x="T6" y="T7"/>
                </a:cxn>
                <a:cxn ang="0">
                  <a:pos x="T8" y="T9"/>
                </a:cxn>
              </a:cxnLst>
              <a:rect l="0" t="0" r="r" b="b"/>
              <a:pathLst>
                <a:path w="232" h="216">
                  <a:moveTo>
                    <a:pt x="33" y="169"/>
                  </a:moveTo>
                  <a:cubicBezTo>
                    <a:pt x="0" y="126"/>
                    <a:pt x="10" y="64"/>
                    <a:pt x="56" y="32"/>
                  </a:cubicBezTo>
                  <a:cubicBezTo>
                    <a:pt x="101" y="0"/>
                    <a:pt x="166" y="9"/>
                    <a:pt x="199" y="52"/>
                  </a:cubicBezTo>
                  <a:cubicBezTo>
                    <a:pt x="232" y="96"/>
                    <a:pt x="219" y="152"/>
                    <a:pt x="173" y="184"/>
                  </a:cubicBezTo>
                  <a:cubicBezTo>
                    <a:pt x="127" y="216"/>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3" name="Groupe 471">
              <a:extLst>
                <a:ext uri="{FF2B5EF4-FFF2-40B4-BE49-F238E27FC236}">
                  <a16:creationId xmlns:a16="http://schemas.microsoft.com/office/drawing/2014/main" xmlns="" id="{3B24BA78-CD70-4566-9E3E-7CACF0A889D0}"/>
                </a:ext>
              </a:extLst>
            </p:cNvPr>
            <p:cNvGrpSpPr/>
            <p:nvPr/>
          </p:nvGrpSpPr>
          <p:grpSpPr>
            <a:xfrm>
              <a:off x="3884613" y="2157412"/>
              <a:ext cx="303213" cy="398463"/>
              <a:chOff x="3884613" y="2157412"/>
              <a:chExt cx="303213" cy="398463"/>
            </a:xfrm>
          </p:grpSpPr>
          <p:sp>
            <p:nvSpPr>
              <p:cNvPr id="24" name="Freeform 110">
                <a:extLst>
                  <a:ext uri="{FF2B5EF4-FFF2-40B4-BE49-F238E27FC236}">
                    <a16:creationId xmlns:a16="http://schemas.microsoft.com/office/drawing/2014/main" xmlns="" id="{B3E18555-E456-4D24-850C-E9ED1B19B432}"/>
                  </a:ext>
                </a:extLst>
              </p:cNvPr>
              <p:cNvSpPr>
                <a:spLocks/>
              </p:cNvSpPr>
              <p:nvPr/>
            </p:nvSpPr>
            <p:spPr bwMode="auto">
              <a:xfrm>
                <a:off x="3884613" y="2228850"/>
                <a:ext cx="285750" cy="327025"/>
              </a:xfrm>
              <a:custGeom>
                <a:avLst/>
                <a:gdLst>
                  <a:gd name="T0" fmla="*/ 11 w 76"/>
                  <a:gd name="T1" fmla="*/ 65 h 87"/>
                  <a:gd name="T2" fmla="*/ 18 w 76"/>
                  <a:gd name="T3" fmla="*/ 58 h 87"/>
                  <a:gd name="T4" fmla="*/ 9 w 76"/>
                  <a:gd name="T5" fmla="*/ 38 h 87"/>
                  <a:gd name="T6" fmla="*/ 18 w 76"/>
                  <a:gd name="T7" fmla="*/ 18 h 87"/>
                  <a:gd name="T8" fmla="*/ 38 w 76"/>
                  <a:gd name="T9" fmla="*/ 9 h 87"/>
                  <a:gd name="T10" fmla="*/ 58 w 76"/>
                  <a:gd name="T11" fmla="*/ 18 h 87"/>
                  <a:gd name="T12" fmla="*/ 66 w 76"/>
                  <a:gd name="T13" fmla="*/ 38 h 87"/>
                  <a:gd name="T14" fmla="*/ 58 w 76"/>
                  <a:gd name="T15" fmla="*/ 58 h 87"/>
                  <a:gd name="T16" fmla="*/ 39 w 76"/>
                  <a:gd name="T17" fmla="*/ 67 h 87"/>
                  <a:gd name="T18" fmla="*/ 39 w 76"/>
                  <a:gd name="T19" fmla="*/ 56 h 87"/>
                  <a:gd name="T20" fmla="*/ 23 w 76"/>
                  <a:gd name="T21" fmla="*/ 71 h 87"/>
                  <a:gd name="T22" fmla="*/ 39 w 76"/>
                  <a:gd name="T23" fmla="*/ 87 h 87"/>
                  <a:gd name="T24" fmla="*/ 39 w 76"/>
                  <a:gd name="T25" fmla="*/ 76 h 87"/>
                  <a:gd name="T26" fmla="*/ 65 w 76"/>
                  <a:gd name="T27" fmla="*/ 65 h 87"/>
                  <a:gd name="T28" fmla="*/ 76 w 76"/>
                  <a:gd name="T29" fmla="*/ 38 h 87"/>
                  <a:gd name="T30" fmla="*/ 65 w 76"/>
                  <a:gd name="T31" fmla="*/ 11 h 87"/>
                  <a:gd name="T32" fmla="*/ 38 w 76"/>
                  <a:gd name="T33" fmla="*/ 0 h 87"/>
                  <a:gd name="T34" fmla="*/ 11 w 76"/>
                  <a:gd name="T35" fmla="*/ 11 h 87"/>
                  <a:gd name="T36" fmla="*/ 0 w 76"/>
                  <a:gd name="T37" fmla="*/ 38 h 87"/>
                  <a:gd name="T38" fmla="*/ 4 w 76"/>
                  <a:gd name="T39" fmla="*/ 56 h 87"/>
                  <a:gd name="T40" fmla="*/ 11 w 76"/>
                  <a:gd name="T41" fmla="*/ 6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87">
                    <a:moveTo>
                      <a:pt x="11" y="65"/>
                    </a:moveTo>
                    <a:cubicBezTo>
                      <a:pt x="18" y="58"/>
                      <a:pt x="18" y="58"/>
                      <a:pt x="18" y="58"/>
                    </a:cubicBezTo>
                    <a:cubicBezTo>
                      <a:pt x="12" y="53"/>
                      <a:pt x="9" y="46"/>
                      <a:pt x="9" y="38"/>
                    </a:cubicBezTo>
                    <a:cubicBezTo>
                      <a:pt x="9" y="30"/>
                      <a:pt x="12" y="23"/>
                      <a:pt x="18" y="18"/>
                    </a:cubicBezTo>
                    <a:cubicBezTo>
                      <a:pt x="23" y="12"/>
                      <a:pt x="30" y="9"/>
                      <a:pt x="38" y="9"/>
                    </a:cubicBezTo>
                    <a:cubicBezTo>
                      <a:pt x="45" y="9"/>
                      <a:pt x="53" y="12"/>
                      <a:pt x="58" y="18"/>
                    </a:cubicBezTo>
                    <a:cubicBezTo>
                      <a:pt x="64" y="23"/>
                      <a:pt x="66" y="30"/>
                      <a:pt x="66" y="38"/>
                    </a:cubicBezTo>
                    <a:cubicBezTo>
                      <a:pt x="66" y="46"/>
                      <a:pt x="64" y="53"/>
                      <a:pt x="58" y="58"/>
                    </a:cubicBezTo>
                    <a:cubicBezTo>
                      <a:pt x="53" y="64"/>
                      <a:pt x="46" y="67"/>
                      <a:pt x="39" y="67"/>
                    </a:cubicBezTo>
                    <a:cubicBezTo>
                      <a:pt x="39" y="56"/>
                      <a:pt x="39" y="56"/>
                      <a:pt x="39" y="56"/>
                    </a:cubicBezTo>
                    <a:cubicBezTo>
                      <a:pt x="23" y="71"/>
                      <a:pt x="23" y="71"/>
                      <a:pt x="23" y="71"/>
                    </a:cubicBezTo>
                    <a:cubicBezTo>
                      <a:pt x="39" y="87"/>
                      <a:pt x="39" y="87"/>
                      <a:pt x="39" y="87"/>
                    </a:cubicBezTo>
                    <a:cubicBezTo>
                      <a:pt x="39" y="76"/>
                      <a:pt x="39" y="76"/>
                      <a:pt x="39" y="76"/>
                    </a:cubicBezTo>
                    <a:cubicBezTo>
                      <a:pt x="49" y="76"/>
                      <a:pt x="58" y="72"/>
                      <a:pt x="65" y="65"/>
                    </a:cubicBezTo>
                    <a:cubicBezTo>
                      <a:pt x="72" y="58"/>
                      <a:pt x="76" y="48"/>
                      <a:pt x="76" y="38"/>
                    </a:cubicBezTo>
                    <a:cubicBezTo>
                      <a:pt x="76" y="28"/>
                      <a:pt x="72" y="18"/>
                      <a:pt x="65" y="11"/>
                    </a:cubicBezTo>
                    <a:cubicBezTo>
                      <a:pt x="58" y="4"/>
                      <a:pt x="48" y="0"/>
                      <a:pt x="38" y="0"/>
                    </a:cubicBezTo>
                    <a:cubicBezTo>
                      <a:pt x="28" y="0"/>
                      <a:pt x="18" y="4"/>
                      <a:pt x="11" y="11"/>
                    </a:cubicBezTo>
                    <a:cubicBezTo>
                      <a:pt x="4" y="18"/>
                      <a:pt x="0" y="28"/>
                      <a:pt x="0" y="38"/>
                    </a:cubicBezTo>
                    <a:cubicBezTo>
                      <a:pt x="0" y="44"/>
                      <a:pt x="1" y="50"/>
                      <a:pt x="4" y="56"/>
                    </a:cubicBezTo>
                    <a:cubicBezTo>
                      <a:pt x="4" y="56"/>
                      <a:pt x="7" y="62"/>
                      <a:pt x="11"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11">
                <a:extLst>
                  <a:ext uri="{FF2B5EF4-FFF2-40B4-BE49-F238E27FC236}">
                    <a16:creationId xmlns:a16="http://schemas.microsoft.com/office/drawing/2014/main" xmlns="" id="{F9D2CD68-E1C8-493C-AE48-23231E2CA4D7}"/>
                  </a:ext>
                </a:extLst>
              </p:cNvPr>
              <p:cNvSpPr>
                <a:spLocks/>
              </p:cNvSpPr>
              <p:nvPr/>
            </p:nvSpPr>
            <p:spPr bwMode="auto">
              <a:xfrm>
                <a:off x="4129088" y="2220912"/>
                <a:ext cx="58738" cy="65088"/>
              </a:xfrm>
              <a:custGeom>
                <a:avLst/>
                <a:gdLst>
                  <a:gd name="T0" fmla="*/ 15 w 16"/>
                  <a:gd name="T1" fmla="*/ 8 h 17"/>
                  <a:gd name="T2" fmla="*/ 10 w 16"/>
                  <a:gd name="T3" fmla="*/ 2 h 17"/>
                  <a:gd name="T4" fmla="*/ 5 w 16"/>
                  <a:gd name="T5" fmla="*/ 2 h 17"/>
                  <a:gd name="T6" fmla="*/ 5 w 16"/>
                  <a:gd name="T7" fmla="*/ 2 h 17"/>
                  <a:gd name="T8" fmla="*/ 0 w 16"/>
                  <a:gd name="T9" fmla="*/ 6 h 17"/>
                  <a:gd name="T10" fmla="*/ 0 w 16"/>
                  <a:gd name="T11" fmla="*/ 7 h 17"/>
                  <a:gd name="T12" fmla="*/ 2 w 16"/>
                  <a:gd name="T13" fmla="*/ 10 h 17"/>
                  <a:gd name="T14" fmla="*/ 2 w 16"/>
                  <a:gd name="T15" fmla="*/ 10 h 17"/>
                  <a:gd name="T16" fmla="*/ 4 w 16"/>
                  <a:gd name="T17" fmla="*/ 11 h 17"/>
                  <a:gd name="T18" fmla="*/ 9 w 16"/>
                  <a:gd name="T19" fmla="*/ 16 h 17"/>
                  <a:gd name="T20" fmla="*/ 10 w 16"/>
                  <a:gd name="T21" fmla="*/ 17 h 17"/>
                  <a:gd name="T22" fmla="*/ 13 w 16"/>
                  <a:gd name="T23" fmla="*/ 14 h 17"/>
                  <a:gd name="T24" fmla="*/ 15 w 16"/>
                  <a:gd name="T25" fmla="*/ 12 h 17"/>
                  <a:gd name="T26" fmla="*/ 15 w 16"/>
                  <a:gd name="T27"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7">
                    <a:moveTo>
                      <a:pt x="15" y="8"/>
                    </a:moveTo>
                    <a:cubicBezTo>
                      <a:pt x="10" y="2"/>
                      <a:pt x="10" y="2"/>
                      <a:pt x="10" y="2"/>
                    </a:cubicBezTo>
                    <a:cubicBezTo>
                      <a:pt x="8" y="0"/>
                      <a:pt x="6" y="0"/>
                      <a:pt x="5" y="2"/>
                    </a:cubicBezTo>
                    <a:cubicBezTo>
                      <a:pt x="5" y="2"/>
                      <a:pt x="5" y="2"/>
                      <a:pt x="5" y="2"/>
                    </a:cubicBezTo>
                    <a:cubicBezTo>
                      <a:pt x="0" y="6"/>
                      <a:pt x="0" y="6"/>
                      <a:pt x="0" y="6"/>
                    </a:cubicBezTo>
                    <a:cubicBezTo>
                      <a:pt x="0" y="7"/>
                      <a:pt x="0" y="7"/>
                      <a:pt x="0" y="7"/>
                    </a:cubicBezTo>
                    <a:cubicBezTo>
                      <a:pt x="1" y="8"/>
                      <a:pt x="2" y="9"/>
                      <a:pt x="2" y="10"/>
                    </a:cubicBezTo>
                    <a:cubicBezTo>
                      <a:pt x="2" y="10"/>
                      <a:pt x="2" y="10"/>
                      <a:pt x="2" y="10"/>
                    </a:cubicBezTo>
                    <a:cubicBezTo>
                      <a:pt x="3" y="10"/>
                      <a:pt x="3" y="11"/>
                      <a:pt x="4" y="11"/>
                    </a:cubicBezTo>
                    <a:cubicBezTo>
                      <a:pt x="6" y="12"/>
                      <a:pt x="8" y="14"/>
                      <a:pt x="9" y="16"/>
                    </a:cubicBezTo>
                    <a:cubicBezTo>
                      <a:pt x="9" y="16"/>
                      <a:pt x="10" y="17"/>
                      <a:pt x="10" y="17"/>
                    </a:cubicBezTo>
                    <a:cubicBezTo>
                      <a:pt x="13" y="14"/>
                      <a:pt x="13" y="14"/>
                      <a:pt x="13" y="14"/>
                    </a:cubicBezTo>
                    <a:cubicBezTo>
                      <a:pt x="15" y="12"/>
                      <a:pt x="15" y="12"/>
                      <a:pt x="15" y="12"/>
                    </a:cubicBezTo>
                    <a:cubicBezTo>
                      <a:pt x="16" y="11"/>
                      <a:pt x="16" y="9"/>
                      <a:pt x="15" y="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2">
                <a:extLst>
                  <a:ext uri="{FF2B5EF4-FFF2-40B4-BE49-F238E27FC236}">
                    <a16:creationId xmlns:a16="http://schemas.microsoft.com/office/drawing/2014/main" xmlns="" id="{1DA2C970-F8EE-47A8-83D7-810D52CCB04C}"/>
                  </a:ext>
                </a:extLst>
              </p:cNvPr>
              <p:cNvSpPr>
                <a:spLocks noEditPoints="1"/>
              </p:cNvSpPr>
              <p:nvPr/>
            </p:nvSpPr>
            <p:spPr bwMode="auto">
              <a:xfrm>
                <a:off x="3989388" y="2157412"/>
                <a:ext cx="82550" cy="63500"/>
              </a:xfrm>
              <a:custGeom>
                <a:avLst/>
                <a:gdLst>
                  <a:gd name="T0" fmla="*/ 19 w 22"/>
                  <a:gd name="T1" fmla="*/ 0 h 17"/>
                  <a:gd name="T2" fmla="*/ 3 w 22"/>
                  <a:gd name="T3" fmla="*/ 0 h 17"/>
                  <a:gd name="T4" fmla="*/ 0 w 22"/>
                  <a:gd name="T5" fmla="*/ 3 h 17"/>
                  <a:gd name="T6" fmla="*/ 0 w 22"/>
                  <a:gd name="T7" fmla="*/ 11 h 17"/>
                  <a:gd name="T8" fmla="*/ 3 w 22"/>
                  <a:gd name="T9" fmla="*/ 11 h 17"/>
                  <a:gd name="T10" fmla="*/ 3 w 22"/>
                  <a:gd name="T11" fmla="*/ 15 h 17"/>
                  <a:gd name="T12" fmla="*/ 3 w 22"/>
                  <a:gd name="T13" fmla="*/ 16 h 17"/>
                  <a:gd name="T14" fmla="*/ 17 w 22"/>
                  <a:gd name="T15" fmla="*/ 16 h 17"/>
                  <a:gd name="T16" fmla="*/ 19 w 22"/>
                  <a:gd name="T17" fmla="*/ 16 h 17"/>
                  <a:gd name="T18" fmla="*/ 19 w 22"/>
                  <a:gd name="T19" fmla="*/ 16 h 17"/>
                  <a:gd name="T20" fmla="*/ 19 w 22"/>
                  <a:gd name="T21" fmla="*/ 16 h 17"/>
                  <a:gd name="T22" fmla="*/ 19 w 22"/>
                  <a:gd name="T23" fmla="*/ 11 h 17"/>
                  <a:gd name="T24" fmla="*/ 19 w 22"/>
                  <a:gd name="T25" fmla="*/ 11 h 17"/>
                  <a:gd name="T26" fmla="*/ 22 w 22"/>
                  <a:gd name="T27" fmla="*/ 11 h 17"/>
                  <a:gd name="T28" fmla="*/ 22 w 22"/>
                  <a:gd name="T29" fmla="*/ 3 h 17"/>
                  <a:gd name="T30" fmla="*/ 19 w 22"/>
                  <a:gd name="T31" fmla="*/ 0 h 17"/>
                  <a:gd name="T32" fmla="*/ 19 w 22"/>
                  <a:gd name="T33" fmla="*/ 15 h 17"/>
                  <a:gd name="T34" fmla="*/ 19 w 22"/>
                  <a:gd name="T35" fmla="*/ 15 h 17"/>
                  <a:gd name="T36" fmla="*/ 19 w 22"/>
                  <a:gd name="T37"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17">
                    <a:moveTo>
                      <a:pt x="19" y="0"/>
                    </a:moveTo>
                    <a:cubicBezTo>
                      <a:pt x="3" y="0"/>
                      <a:pt x="3" y="0"/>
                      <a:pt x="3" y="0"/>
                    </a:cubicBezTo>
                    <a:cubicBezTo>
                      <a:pt x="1" y="0"/>
                      <a:pt x="0" y="1"/>
                      <a:pt x="0" y="3"/>
                    </a:cubicBezTo>
                    <a:cubicBezTo>
                      <a:pt x="0" y="11"/>
                      <a:pt x="0" y="11"/>
                      <a:pt x="0" y="11"/>
                    </a:cubicBezTo>
                    <a:cubicBezTo>
                      <a:pt x="3" y="11"/>
                      <a:pt x="3" y="11"/>
                      <a:pt x="3" y="11"/>
                    </a:cubicBezTo>
                    <a:cubicBezTo>
                      <a:pt x="3" y="15"/>
                      <a:pt x="3" y="15"/>
                      <a:pt x="3" y="15"/>
                    </a:cubicBezTo>
                    <a:cubicBezTo>
                      <a:pt x="3" y="15"/>
                      <a:pt x="3" y="15"/>
                      <a:pt x="3" y="16"/>
                    </a:cubicBezTo>
                    <a:cubicBezTo>
                      <a:pt x="7" y="15"/>
                      <a:pt x="11" y="17"/>
                      <a:pt x="17" y="16"/>
                    </a:cubicBezTo>
                    <a:cubicBezTo>
                      <a:pt x="18" y="16"/>
                      <a:pt x="18" y="16"/>
                      <a:pt x="19" y="16"/>
                    </a:cubicBezTo>
                    <a:cubicBezTo>
                      <a:pt x="19" y="16"/>
                      <a:pt x="19" y="16"/>
                      <a:pt x="19" y="16"/>
                    </a:cubicBezTo>
                    <a:cubicBezTo>
                      <a:pt x="19" y="16"/>
                      <a:pt x="19" y="16"/>
                      <a:pt x="19" y="16"/>
                    </a:cubicBezTo>
                    <a:cubicBezTo>
                      <a:pt x="19" y="11"/>
                      <a:pt x="19" y="11"/>
                      <a:pt x="19" y="11"/>
                    </a:cubicBezTo>
                    <a:cubicBezTo>
                      <a:pt x="19" y="11"/>
                      <a:pt x="19" y="11"/>
                      <a:pt x="19" y="11"/>
                    </a:cubicBezTo>
                    <a:cubicBezTo>
                      <a:pt x="22" y="11"/>
                      <a:pt x="22" y="11"/>
                      <a:pt x="22" y="11"/>
                    </a:cubicBezTo>
                    <a:cubicBezTo>
                      <a:pt x="22" y="3"/>
                      <a:pt x="22" y="3"/>
                      <a:pt x="22" y="3"/>
                    </a:cubicBezTo>
                    <a:cubicBezTo>
                      <a:pt x="22" y="1"/>
                      <a:pt x="21" y="0"/>
                      <a:pt x="19" y="0"/>
                    </a:cubicBezTo>
                    <a:close/>
                    <a:moveTo>
                      <a:pt x="19" y="15"/>
                    </a:moveTo>
                    <a:cubicBezTo>
                      <a:pt x="19" y="15"/>
                      <a:pt x="19" y="15"/>
                      <a:pt x="19" y="15"/>
                    </a:cubicBezTo>
                    <a:cubicBezTo>
                      <a:pt x="19" y="15"/>
                      <a:pt x="19" y="15"/>
                      <a:pt x="19" y="15"/>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3">
                <a:extLst>
                  <a:ext uri="{FF2B5EF4-FFF2-40B4-BE49-F238E27FC236}">
                    <a16:creationId xmlns:a16="http://schemas.microsoft.com/office/drawing/2014/main" xmlns="" id="{90CA0BB5-96A6-4E88-A8F1-B3C14E86A18A}"/>
                  </a:ext>
                </a:extLst>
              </p:cNvPr>
              <p:cNvSpPr>
                <a:spLocks/>
              </p:cNvSpPr>
              <p:nvPr/>
            </p:nvSpPr>
            <p:spPr bwMode="auto">
              <a:xfrm>
                <a:off x="3989388" y="2303462"/>
                <a:ext cx="63500" cy="95250"/>
              </a:xfrm>
              <a:custGeom>
                <a:avLst/>
                <a:gdLst>
                  <a:gd name="T0" fmla="*/ 12 w 17"/>
                  <a:gd name="T1" fmla="*/ 14 h 25"/>
                  <a:gd name="T2" fmla="*/ 0 w 17"/>
                  <a:gd name="T3" fmla="*/ 0 h 25"/>
                  <a:gd name="T4" fmla="*/ 0 w 17"/>
                  <a:gd name="T5" fmla="*/ 0 h 25"/>
                  <a:gd name="T6" fmla="*/ 0 w 17"/>
                  <a:gd name="T7" fmla="*/ 0 h 25"/>
                  <a:gd name="T8" fmla="*/ 0 w 17"/>
                  <a:gd name="T9" fmla="*/ 0 h 25"/>
                  <a:gd name="T10" fmla="*/ 0 w 17"/>
                  <a:gd name="T11" fmla="*/ 0 h 25"/>
                  <a:gd name="T12" fmla="*/ 7 w 17"/>
                  <a:gd name="T13" fmla="*/ 17 h 25"/>
                  <a:gd name="T14" fmla="*/ 7 w 17"/>
                  <a:gd name="T15" fmla="*/ 21 h 25"/>
                  <a:gd name="T16" fmla="*/ 14 w 17"/>
                  <a:gd name="T17" fmla="*/ 23 h 25"/>
                  <a:gd name="T18" fmla="*/ 16 w 17"/>
                  <a:gd name="T19" fmla="*/ 16 h 25"/>
                  <a:gd name="T20" fmla="*/ 12 w 17"/>
                  <a:gd name="T2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5">
                    <a:moveTo>
                      <a:pt x="12" y="14"/>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7" y="17"/>
                      <a:pt x="7" y="17"/>
                      <a:pt x="7" y="17"/>
                    </a:cubicBezTo>
                    <a:cubicBezTo>
                      <a:pt x="6" y="18"/>
                      <a:pt x="6" y="20"/>
                      <a:pt x="7" y="21"/>
                    </a:cubicBezTo>
                    <a:cubicBezTo>
                      <a:pt x="9" y="24"/>
                      <a:pt x="12" y="25"/>
                      <a:pt x="14" y="23"/>
                    </a:cubicBezTo>
                    <a:cubicBezTo>
                      <a:pt x="17" y="22"/>
                      <a:pt x="17" y="19"/>
                      <a:pt x="16" y="16"/>
                    </a:cubicBezTo>
                    <a:cubicBezTo>
                      <a:pt x="15" y="15"/>
                      <a:pt x="14" y="14"/>
                      <a:pt x="12" y="14"/>
                    </a:cubicBezTo>
                    <a:close/>
                  </a:path>
                </a:pathLst>
              </a:custGeom>
              <a:solidFill>
                <a:srgbClr val="97BF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8" name="Groupe 427">
            <a:extLst>
              <a:ext uri="{FF2B5EF4-FFF2-40B4-BE49-F238E27FC236}">
                <a16:creationId xmlns:a16="http://schemas.microsoft.com/office/drawing/2014/main" xmlns="" id="{AEDEC019-BAE7-4C1E-899D-8586D3C39D3A}"/>
              </a:ext>
            </a:extLst>
          </p:cNvPr>
          <p:cNvGrpSpPr>
            <a:grpSpLocks noChangeAspect="1"/>
          </p:cNvGrpSpPr>
          <p:nvPr/>
        </p:nvGrpSpPr>
        <p:grpSpPr>
          <a:xfrm>
            <a:off x="5164240" y="4272290"/>
            <a:ext cx="1790461" cy="1671310"/>
            <a:chOff x="2840281" y="-36418"/>
            <a:chExt cx="1642577" cy="1533268"/>
          </a:xfrm>
        </p:grpSpPr>
        <p:sp>
          <p:nvSpPr>
            <p:cNvPr id="29" name="Freeform 86">
              <a:extLst>
                <a:ext uri="{FF2B5EF4-FFF2-40B4-BE49-F238E27FC236}">
                  <a16:creationId xmlns:a16="http://schemas.microsoft.com/office/drawing/2014/main" xmlns="" id="{39F0E1EC-F672-4545-B308-EE4B1E6FCA45}"/>
                </a:ext>
              </a:extLst>
            </p:cNvPr>
            <p:cNvSpPr>
              <a:spLocks/>
            </p:cNvSpPr>
            <p:nvPr/>
          </p:nvSpPr>
          <p:spPr bwMode="auto">
            <a:xfrm>
              <a:off x="2840281" y="-36418"/>
              <a:ext cx="1642577" cy="1533268"/>
            </a:xfrm>
            <a:custGeom>
              <a:avLst/>
              <a:gdLst>
                <a:gd name="T0" fmla="*/ 34 w 235"/>
                <a:gd name="T1" fmla="*/ 172 h 219"/>
                <a:gd name="T2" fmla="*/ 56 w 235"/>
                <a:gd name="T3" fmla="*/ 33 h 219"/>
                <a:gd name="T4" fmla="*/ 201 w 235"/>
                <a:gd name="T5" fmla="*/ 53 h 219"/>
                <a:gd name="T6" fmla="*/ 175 w 235"/>
                <a:gd name="T7" fmla="*/ 187 h 219"/>
                <a:gd name="T8" fmla="*/ 34 w 235"/>
                <a:gd name="T9" fmla="*/ 172 h 219"/>
              </a:gdLst>
              <a:ahLst/>
              <a:cxnLst>
                <a:cxn ang="0">
                  <a:pos x="T0" y="T1"/>
                </a:cxn>
                <a:cxn ang="0">
                  <a:pos x="T2" y="T3"/>
                </a:cxn>
                <a:cxn ang="0">
                  <a:pos x="T4" y="T5"/>
                </a:cxn>
                <a:cxn ang="0">
                  <a:pos x="T6" y="T7"/>
                </a:cxn>
                <a:cxn ang="0">
                  <a:pos x="T8" y="T9"/>
                </a:cxn>
              </a:cxnLst>
              <a:rect l="0" t="0" r="r" b="b"/>
              <a:pathLst>
                <a:path w="235" h="219">
                  <a:moveTo>
                    <a:pt x="34" y="172"/>
                  </a:moveTo>
                  <a:cubicBezTo>
                    <a:pt x="0" y="128"/>
                    <a:pt x="10" y="66"/>
                    <a:pt x="56" y="33"/>
                  </a:cubicBezTo>
                  <a:cubicBezTo>
                    <a:pt x="102" y="0"/>
                    <a:pt x="167" y="9"/>
                    <a:pt x="201" y="53"/>
                  </a:cubicBezTo>
                  <a:cubicBezTo>
                    <a:pt x="235" y="97"/>
                    <a:pt x="221" y="154"/>
                    <a:pt x="175" y="187"/>
                  </a:cubicBezTo>
                  <a:cubicBezTo>
                    <a:pt x="128" y="219"/>
                    <a:pt x="67" y="216"/>
                    <a:pt x="34" y="172"/>
                  </a:cubicBezTo>
                </a:path>
              </a:pathLst>
            </a:custGeom>
            <a:solidFill>
              <a:srgbClr val="7E39BA"/>
            </a:solidFill>
            <a:ln>
              <a:noFill/>
            </a:ln>
            <a:extLst/>
          </p:spPr>
          <p:txBody>
            <a:bodyPr vert="horz" wrap="square" lIns="91440" tIns="45720" rIns="91440" bIns="45720" numCol="1" anchor="t" anchorCtr="0" compatLnSpc="1">
              <a:prstTxWarp prst="textNoShape">
                <a:avLst/>
              </a:prstTxWarp>
            </a:bodyPr>
            <a:lstStyle/>
            <a:p>
              <a:endParaRPr lang="en-US" sz="900">
                <a:latin typeface="+mj-lt"/>
              </a:endParaRPr>
            </a:p>
          </p:txBody>
        </p:sp>
        <p:grpSp>
          <p:nvGrpSpPr>
            <p:cNvPr id="30" name="Groupe 482">
              <a:extLst>
                <a:ext uri="{FF2B5EF4-FFF2-40B4-BE49-F238E27FC236}">
                  <a16:creationId xmlns:a16="http://schemas.microsoft.com/office/drawing/2014/main" xmlns="" id="{29ECEA1A-E722-4EE0-852D-7380F7C3CA3C}"/>
                </a:ext>
              </a:extLst>
            </p:cNvPr>
            <p:cNvGrpSpPr>
              <a:grpSpLocks noChangeAspect="1"/>
            </p:cNvGrpSpPr>
            <p:nvPr/>
          </p:nvGrpSpPr>
          <p:grpSpPr>
            <a:xfrm rot="20004553">
              <a:off x="3093895" y="508290"/>
              <a:ext cx="1058074" cy="520061"/>
              <a:chOff x="3361563" y="660166"/>
              <a:chExt cx="471356" cy="231679"/>
            </a:xfrm>
          </p:grpSpPr>
          <p:sp>
            <p:nvSpPr>
              <p:cNvPr id="31" name="Freeform 87">
                <a:extLst>
                  <a:ext uri="{FF2B5EF4-FFF2-40B4-BE49-F238E27FC236}">
                    <a16:creationId xmlns:a16="http://schemas.microsoft.com/office/drawing/2014/main" xmlns="" id="{2F80E053-885F-4769-9198-A50F62090F92}"/>
                  </a:ext>
                </a:extLst>
              </p:cNvPr>
              <p:cNvSpPr>
                <a:spLocks/>
              </p:cNvSpPr>
              <p:nvPr/>
            </p:nvSpPr>
            <p:spPr bwMode="auto">
              <a:xfrm>
                <a:off x="3611347" y="660166"/>
                <a:ext cx="221572" cy="224525"/>
              </a:xfrm>
              <a:custGeom>
                <a:avLst/>
                <a:gdLst>
                  <a:gd name="T0" fmla="*/ 27 w 32"/>
                  <a:gd name="T1" fmla="*/ 15 h 32"/>
                  <a:gd name="T2" fmla="*/ 29 w 32"/>
                  <a:gd name="T3" fmla="*/ 16 h 32"/>
                  <a:gd name="T4" fmla="*/ 31 w 32"/>
                  <a:gd name="T5" fmla="*/ 17 h 32"/>
                  <a:gd name="T6" fmla="*/ 32 w 32"/>
                  <a:gd name="T7" fmla="*/ 15 h 32"/>
                  <a:gd name="T8" fmla="*/ 32 w 32"/>
                  <a:gd name="T9" fmla="*/ 10 h 32"/>
                  <a:gd name="T10" fmla="*/ 30 w 32"/>
                  <a:gd name="T11" fmla="*/ 9 h 32"/>
                  <a:gd name="T12" fmla="*/ 24 w 32"/>
                  <a:gd name="T13" fmla="*/ 9 h 32"/>
                  <a:gd name="T14" fmla="*/ 22 w 32"/>
                  <a:gd name="T15" fmla="*/ 8 h 32"/>
                  <a:gd name="T16" fmla="*/ 23 w 32"/>
                  <a:gd name="T17" fmla="*/ 6 h 32"/>
                  <a:gd name="T18" fmla="*/ 24 w 32"/>
                  <a:gd name="T19" fmla="*/ 4 h 32"/>
                  <a:gd name="T20" fmla="*/ 20 w 32"/>
                  <a:gd name="T21" fmla="*/ 0 h 32"/>
                  <a:gd name="T22" fmla="*/ 20 w 32"/>
                  <a:gd name="T23" fmla="*/ 0 h 32"/>
                  <a:gd name="T24" fmla="*/ 17 w 32"/>
                  <a:gd name="T25" fmla="*/ 4 h 32"/>
                  <a:gd name="T26" fmla="*/ 17 w 32"/>
                  <a:gd name="T27" fmla="*/ 6 h 32"/>
                  <a:gd name="T28" fmla="*/ 19 w 32"/>
                  <a:gd name="T29" fmla="*/ 7 h 32"/>
                  <a:gd name="T30" fmla="*/ 17 w 32"/>
                  <a:gd name="T31" fmla="*/ 9 h 32"/>
                  <a:gd name="T32" fmla="*/ 10 w 32"/>
                  <a:gd name="T33" fmla="*/ 9 h 32"/>
                  <a:gd name="T34" fmla="*/ 9 w 32"/>
                  <a:gd name="T35" fmla="*/ 10 h 32"/>
                  <a:gd name="T36" fmla="*/ 9 w 32"/>
                  <a:gd name="T37" fmla="*/ 16 h 32"/>
                  <a:gd name="T38" fmla="*/ 8 w 32"/>
                  <a:gd name="T39" fmla="*/ 17 h 32"/>
                  <a:gd name="T40" fmla="*/ 6 w 32"/>
                  <a:gd name="T41" fmla="*/ 16 h 32"/>
                  <a:gd name="T42" fmla="*/ 4 w 32"/>
                  <a:gd name="T43" fmla="*/ 15 h 32"/>
                  <a:gd name="T44" fmla="*/ 0 w 32"/>
                  <a:gd name="T45" fmla="*/ 19 h 32"/>
                  <a:gd name="T46" fmla="*/ 4 w 32"/>
                  <a:gd name="T47" fmla="*/ 22 h 32"/>
                  <a:gd name="T48" fmla="*/ 6 w 32"/>
                  <a:gd name="T49" fmla="*/ 22 h 32"/>
                  <a:gd name="T50" fmla="*/ 8 w 32"/>
                  <a:gd name="T51" fmla="*/ 20 h 32"/>
                  <a:gd name="T52" fmla="*/ 9 w 32"/>
                  <a:gd name="T53" fmla="*/ 22 h 32"/>
                  <a:gd name="T54" fmla="*/ 9 w 32"/>
                  <a:gd name="T55" fmla="*/ 31 h 32"/>
                  <a:gd name="T56" fmla="*/ 10 w 32"/>
                  <a:gd name="T57" fmla="*/ 32 h 32"/>
                  <a:gd name="T58" fmla="*/ 17 w 32"/>
                  <a:gd name="T59" fmla="*/ 32 h 32"/>
                  <a:gd name="T60" fmla="*/ 19 w 32"/>
                  <a:gd name="T61" fmla="*/ 31 h 32"/>
                  <a:gd name="T62" fmla="*/ 17 w 32"/>
                  <a:gd name="T63" fmla="*/ 29 h 32"/>
                  <a:gd name="T64" fmla="*/ 17 w 32"/>
                  <a:gd name="T65" fmla="*/ 27 h 32"/>
                  <a:gd name="T66" fmla="*/ 20 w 32"/>
                  <a:gd name="T67" fmla="*/ 23 h 32"/>
                  <a:gd name="T68" fmla="*/ 20 w 32"/>
                  <a:gd name="T69" fmla="*/ 23 h 32"/>
                  <a:gd name="T70" fmla="*/ 24 w 32"/>
                  <a:gd name="T71" fmla="*/ 27 h 32"/>
                  <a:gd name="T72" fmla="*/ 23 w 32"/>
                  <a:gd name="T73" fmla="*/ 29 h 32"/>
                  <a:gd name="T74" fmla="*/ 22 w 32"/>
                  <a:gd name="T75" fmla="*/ 31 h 32"/>
                  <a:gd name="T76" fmla="*/ 24 w 32"/>
                  <a:gd name="T77" fmla="*/ 32 h 32"/>
                  <a:gd name="T78" fmla="*/ 30 w 32"/>
                  <a:gd name="T79" fmla="*/ 32 h 32"/>
                  <a:gd name="T80" fmla="*/ 32 w 32"/>
                  <a:gd name="T81" fmla="*/ 31 h 32"/>
                  <a:gd name="T82" fmla="*/ 32 w 32"/>
                  <a:gd name="T83" fmla="*/ 22 h 32"/>
                  <a:gd name="T84" fmla="*/ 31 w 32"/>
                  <a:gd name="T85" fmla="*/ 20 h 32"/>
                  <a:gd name="T86" fmla="*/ 29 w 32"/>
                  <a:gd name="T87" fmla="*/ 22 h 32"/>
                  <a:gd name="T88" fmla="*/ 27 w 32"/>
                  <a:gd name="T89" fmla="*/ 22 h 32"/>
                  <a:gd name="T90" fmla="*/ 23 w 32"/>
                  <a:gd name="T91" fmla="*/ 19 h 32"/>
                  <a:gd name="T92" fmla="*/ 27 w 32"/>
                  <a:gd name="T93"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32">
                    <a:moveTo>
                      <a:pt x="27" y="15"/>
                    </a:moveTo>
                    <a:cubicBezTo>
                      <a:pt x="28" y="15"/>
                      <a:pt x="29" y="16"/>
                      <a:pt x="29" y="16"/>
                    </a:cubicBezTo>
                    <a:cubicBezTo>
                      <a:pt x="29" y="16"/>
                      <a:pt x="30" y="17"/>
                      <a:pt x="31" y="17"/>
                    </a:cubicBezTo>
                    <a:cubicBezTo>
                      <a:pt x="31" y="17"/>
                      <a:pt x="32" y="16"/>
                      <a:pt x="32" y="15"/>
                    </a:cubicBezTo>
                    <a:cubicBezTo>
                      <a:pt x="32" y="10"/>
                      <a:pt x="32" y="10"/>
                      <a:pt x="32" y="10"/>
                    </a:cubicBezTo>
                    <a:cubicBezTo>
                      <a:pt x="32" y="9"/>
                      <a:pt x="31" y="9"/>
                      <a:pt x="30" y="9"/>
                    </a:cubicBezTo>
                    <a:cubicBezTo>
                      <a:pt x="24" y="9"/>
                      <a:pt x="24" y="9"/>
                      <a:pt x="24" y="9"/>
                    </a:cubicBezTo>
                    <a:cubicBezTo>
                      <a:pt x="23" y="9"/>
                      <a:pt x="22" y="8"/>
                      <a:pt x="22" y="8"/>
                    </a:cubicBezTo>
                    <a:cubicBezTo>
                      <a:pt x="22" y="8"/>
                      <a:pt x="23" y="6"/>
                      <a:pt x="23" y="6"/>
                    </a:cubicBezTo>
                    <a:cubicBezTo>
                      <a:pt x="23" y="6"/>
                      <a:pt x="24" y="5"/>
                      <a:pt x="24" y="4"/>
                    </a:cubicBezTo>
                    <a:cubicBezTo>
                      <a:pt x="24" y="1"/>
                      <a:pt x="22" y="0"/>
                      <a:pt x="20" y="0"/>
                    </a:cubicBezTo>
                    <a:cubicBezTo>
                      <a:pt x="20" y="0"/>
                      <a:pt x="20" y="0"/>
                      <a:pt x="20" y="0"/>
                    </a:cubicBezTo>
                    <a:cubicBezTo>
                      <a:pt x="18" y="0"/>
                      <a:pt x="17" y="2"/>
                      <a:pt x="17" y="4"/>
                    </a:cubicBezTo>
                    <a:cubicBezTo>
                      <a:pt x="17" y="5"/>
                      <a:pt x="17" y="6"/>
                      <a:pt x="17" y="6"/>
                    </a:cubicBezTo>
                    <a:cubicBezTo>
                      <a:pt x="18" y="6"/>
                      <a:pt x="18" y="7"/>
                      <a:pt x="19" y="7"/>
                    </a:cubicBezTo>
                    <a:cubicBezTo>
                      <a:pt x="19" y="8"/>
                      <a:pt x="18" y="9"/>
                      <a:pt x="17" y="9"/>
                    </a:cubicBezTo>
                    <a:cubicBezTo>
                      <a:pt x="10" y="9"/>
                      <a:pt x="10" y="9"/>
                      <a:pt x="10" y="9"/>
                    </a:cubicBezTo>
                    <a:cubicBezTo>
                      <a:pt x="9" y="9"/>
                      <a:pt x="9" y="9"/>
                      <a:pt x="9" y="10"/>
                    </a:cubicBezTo>
                    <a:cubicBezTo>
                      <a:pt x="9" y="16"/>
                      <a:pt x="9" y="16"/>
                      <a:pt x="9" y="16"/>
                    </a:cubicBezTo>
                    <a:cubicBezTo>
                      <a:pt x="9" y="16"/>
                      <a:pt x="8" y="17"/>
                      <a:pt x="8" y="17"/>
                    </a:cubicBezTo>
                    <a:cubicBezTo>
                      <a:pt x="8" y="17"/>
                      <a:pt x="7" y="16"/>
                      <a:pt x="6" y="16"/>
                    </a:cubicBezTo>
                    <a:cubicBezTo>
                      <a:pt x="6" y="16"/>
                      <a:pt x="5" y="15"/>
                      <a:pt x="4" y="15"/>
                    </a:cubicBezTo>
                    <a:cubicBezTo>
                      <a:pt x="2" y="15"/>
                      <a:pt x="0" y="17"/>
                      <a:pt x="0" y="19"/>
                    </a:cubicBezTo>
                    <a:cubicBezTo>
                      <a:pt x="0" y="21"/>
                      <a:pt x="2" y="22"/>
                      <a:pt x="4" y="22"/>
                    </a:cubicBezTo>
                    <a:cubicBezTo>
                      <a:pt x="5" y="22"/>
                      <a:pt x="6" y="22"/>
                      <a:pt x="6" y="22"/>
                    </a:cubicBezTo>
                    <a:cubicBezTo>
                      <a:pt x="7" y="21"/>
                      <a:pt x="7" y="21"/>
                      <a:pt x="8" y="20"/>
                    </a:cubicBezTo>
                    <a:cubicBezTo>
                      <a:pt x="8" y="20"/>
                      <a:pt x="9" y="21"/>
                      <a:pt x="9" y="22"/>
                    </a:cubicBezTo>
                    <a:cubicBezTo>
                      <a:pt x="9" y="31"/>
                      <a:pt x="9" y="31"/>
                      <a:pt x="9" y="31"/>
                    </a:cubicBezTo>
                    <a:cubicBezTo>
                      <a:pt x="9" y="31"/>
                      <a:pt x="9" y="32"/>
                      <a:pt x="10" y="32"/>
                    </a:cubicBezTo>
                    <a:cubicBezTo>
                      <a:pt x="17" y="32"/>
                      <a:pt x="17" y="32"/>
                      <a:pt x="17" y="32"/>
                    </a:cubicBezTo>
                    <a:cubicBezTo>
                      <a:pt x="18" y="32"/>
                      <a:pt x="18" y="32"/>
                      <a:pt x="19" y="31"/>
                    </a:cubicBezTo>
                    <a:cubicBezTo>
                      <a:pt x="19" y="31"/>
                      <a:pt x="18" y="30"/>
                      <a:pt x="17" y="29"/>
                    </a:cubicBezTo>
                    <a:cubicBezTo>
                      <a:pt x="17" y="29"/>
                      <a:pt x="17" y="28"/>
                      <a:pt x="17" y="27"/>
                    </a:cubicBezTo>
                    <a:cubicBezTo>
                      <a:pt x="17" y="25"/>
                      <a:pt x="18" y="23"/>
                      <a:pt x="20" y="23"/>
                    </a:cubicBezTo>
                    <a:cubicBezTo>
                      <a:pt x="20" y="23"/>
                      <a:pt x="20" y="23"/>
                      <a:pt x="20" y="23"/>
                    </a:cubicBezTo>
                    <a:cubicBezTo>
                      <a:pt x="22" y="23"/>
                      <a:pt x="24" y="25"/>
                      <a:pt x="24" y="27"/>
                    </a:cubicBezTo>
                    <a:cubicBezTo>
                      <a:pt x="24" y="28"/>
                      <a:pt x="23" y="29"/>
                      <a:pt x="23" y="29"/>
                    </a:cubicBezTo>
                    <a:cubicBezTo>
                      <a:pt x="23" y="30"/>
                      <a:pt x="22" y="30"/>
                      <a:pt x="22" y="31"/>
                    </a:cubicBezTo>
                    <a:cubicBezTo>
                      <a:pt x="22" y="31"/>
                      <a:pt x="23" y="32"/>
                      <a:pt x="24" y="32"/>
                    </a:cubicBezTo>
                    <a:cubicBezTo>
                      <a:pt x="30" y="32"/>
                      <a:pt x="30" y="32"/>
                      <a:pt x="30" y="32"/>
                    </a:cubicBezTo>
                    <a:cubicBezTo>
                      <a:pt x="31" y="32"/>
                      <a:pt x="32" y="31"/>
                      <a:pt x="32" y="31"/>
                    </a:cubicBezTo>
                    <a:cubicBezTo>
                      <a:pt x="32" y="22"/>
                      <a:pt x="32" y="22"/>
                      <a:pt x="32" y="22"/>
                    </a:cubicBezTo>
                    <a:cubicBezTo>
                      <a:pt x="32" y="21"/>
                      <a:pt x="32" y="21"/>
                      <a:pt x="31" y="20"/>
                    </a:cubicBezTo>
                    <a:cubicBezTo>
                      <a:pt x="31" y="20"/>
                      <a:pt x="29" y="21"/>
                      <a:pt x="29" y="22"/>
                    </a:cubicBezTo>
                    <a:cubicBezTo>
                      <a:pt x="29" y="22"/>
                      <a:pt x="28" y="22"/>
                      <a:pt x="27" y="22"/>
                    </a:cubicBezTo>
                    <a:cubicBezTo>
                      <a:pt x="25" y="22"/>
                      <a:pt x="23" y="21"/>
                      <a:pt x="23" y="19"/>
                    </a:cubicBezTo>
                    <a:cubicBezTo>
                      <a:pt x="23" y="17"/>
                      <a:pt x="25" y="15"/>
                      <a:pt x="27" y="15"/>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latin typeface="+mj-lt"/>
                </a:endParaRPr>
              </a:p>
            </p:txBody>
          </p:sp>
          <p:sp>
            <p:nvSpPr>
              <p:cNvPr id="32" name="Freeform 91">
                <a:extLst>
                  <a:ext uri="{FF2B5EF4-FFF2-40B4-BE49-F238E27FC236}">
                    <a16:creationId xmlns:a16="http://schemas.microsoft.com/office/drawing/2014/main" xmlns="" id="{D60D5631-6376-4D88-AA68-81670BC7A081}"/>
                  </a:ext>
                </a:extLst>
              </p:cNvPr>
              <p:cNvSpPr>
                <a:spLocks/>
              </p:cNvSpPr>
              <p:nvPr/>
            </p:nvSpPr>
            <p:spPr bwMode="auto">
              <a:xfrm>
                <a:off x="3361563" y="667320"/>
                <a:ext cx="221572" cy="224525"/>
              </a:xfrm>
              <a:custGeom>
                <a:avLst/>
                <a:gdLst>
                  <a:gd name="T0" fmla="*/ 26 w 32"/>
                  <a:gd name="T1" fmla="*/ 15 h 32"/>
                  <a:gd name="T2" fmla="*/ 28 w 32"/>
                  <a:gd name="T3" fmla="*/ 16 h 32"/>
                  <a:gd name="T4" fmla="*/ 30 w 32"/>
                  <a:gd name="T5" fmla="*/ 17 h 32"/>
                  <a:gd name="T6" fmla="*/ 32 w 32"/>
                  <a:gd name="T7" fmla="*/ 15 h 32"/>
                  <a:gd name="T8" fmla="*/ 32 w 32"/>
                  <a:gd name="T9" fmla="*/ 10 h 32"/>
                  <a:gd name="T10" fmla="*/ 30 w 32"/>
                  <a:gd name="T11" fmla="*/ 9 h 32"/>
                  <a:gd name="T12" fmla="*/ 23 w 32"/>
                  <a:gd name="T13" fmla="*/ 9 h 32"/>
                  <a:gd name="T14" fmla="*/ 22 w 32"/>
                  <a:gd name="T15" fmla="*/ 8 h 32"/>
                  <a:gd name="T16" fmla="*/ 23 w 32"/>
                  <a:gd name="T17" fmla="*/ 6 h 32"/>
                  <a:gd name="T18" fmla="*/ 24 w 32"/>
                  <a:gd name="T19" fmla="*/ 4 h 32"/>
                  <a:gd name="T20" fmla="*/ 20 w 32"/>
                  <a:gd name="T21" fmla="*/ 0 h 32"/>
                  <a:gd name="T22" fmla="*/ 20 w 32"/>
                  <a:gd name="T23" fmla="*/ 0 h 32"/>
                  <a:gd name="T24" fmla="*/ 16 w 32"/>
                  <a:gd name="T25" fmla="*/ 4 h 32"/>
                  <a:gd name="T26" fmla="*/ 17 w 32"/>
                  <a:gd name="T27" fmla="*/ 6 h 32"/>
                  <a:gd name="T28" fmla="*/ 18 w 32"/>
                  <a:gd name="T29" fmla="*/ 7 h 32"/>
                  <a:gd name="T30" fmla="*/ 17 w 32"/>
                  <a:gd name="T31" fmla="*/ 9 h 32"/>
                  <a:gd name="T32" fmla="*/ 10 w 32"/>
                  <a:gd name="T33" fmla="*/ 9 h 32"/>
                  <a:gd name="T34" fmla="*/ 8 w 32"/>
                  <a:gd name="T35" fmla="*/ 10 h 32"/>
                  <a:gd name="T36" fmla="*/ 8 w 32"/>
                  <a:gd name="T37" fmla="*/ 16 h 32"/>
                  <a:gd name="T38" fmla="*/ 8 w 32"/>
                  <a:gd name="T39" fmla="*/ 17 h 32"/>
                  <a:gd name="T40" fmla="*/ 6 w 32"/>
                  <a:gd name="T41" fmla="*/ 16 h 32"/>
                  <a:gd name="T42" fmla="*/ 3 w 32"/>
                  <a:gd name="T43" fmla="*/ 15 h 32"/>
                  <a:gd name="T44" fmla="*/ 0 w 32"/>
                  <a:gd name="T45" fmla="*/ 19 h 32"/>
                  <a:gd name="T46" fmla="*/ 3 w 32"/>
                  <a:gd name="T47" fmla="*/ 22 h 32"/>
                  <a:gd name="T48" fmla="*/ 6 w 32"/>
                  <a:gd name="T49" fmla="*/ 22 h 32"/>
                  <a:gd name="T50" fmla="*/ 7 w 32"/>
                  <a:gd name="T51" fmla="*/ 20 h 32"/>
                  <a:gd name="T52" fmla="*/ 8 w 32"/>
                  <a:gd name="T53" fmla="*/ 22 h 32"/>
                  <a:gd name="T54" fmla="*/ 8 w 32"/>
                  <a:gd name="T55" fmla="*/ 31 h 32"/>
                  <a:gd name="T56" fmla="*/ 10 w 32"/>
                  <a:gd name="T57" fmla="*/ 32 h 32"/>
                  <a:gd name="T58" fmla="*/ 17 w 32"/>
                  <a:gd name="T59" fmla="*/ 32 h 32"/>
                  <a:gd name="T60" fmla="*/ 18 w 32"/>
                  <a:gd name="T61" fmla="*/ 31 h 32"/>
                  <a:gd name="T62" fmla="*/ 17 w 32"/>
                  <a:gd name="T63" fmla="*/ 29 h 32"/>
                  <a:gd name="T64" fmla="*/ 16 w 32"/>
                  <a:gd name="T65" fmla="*/ 27 h 32"/>
                  <a:gd name="T66" fmla="*/ 20 w 32"/>
                  <a:gd name="T67" fmla="*/ 23 h 32"/>
                  <a:gd name="T68" fmla="*/ 20 w 32"/>
                  <a:gd name="T69" fmla="*/ 23 h 32"/>
                  <a:gd name="T70" fmla="*/ 24 w 32"/>
                  <a:gd name="T71" fmla="*/ 27 h 32"/>
                  <a:gd name="T72" fmla="*/ 23 w 32"/>
                  <a:gd name="T73" fmla="*/ 29 h 32"/>
                  <a:gd name="T74" fmla="*/ 22 w 32"/>
                  <a:gd name="T75" fmla="*/ 31 h 32"/>
                  <a:gd name="T76" fmla="*/ 23 w 32"/>
                  <a:gd name="T77" fmla="*/ 32 h 32"/>
                  <a:gd name="T78" fmla="*/ 30 w 32"/>
                  <a:gd name="T79" fmla="*/ 32 h 32"/>
                  <a:gd name="T80" fmla="*/ 32 w 32"/>
                  <a:gd name="T81" fmla="*/ 31 h 32"/>
                  <a:gd name="T82" fmla="*/ 32 w 32"/>
                  <a:gd name="T83" fmla="*/ 22 h 32"/>
                  <a:gd name="T84" fmla="*/ 31 w 32"/>
                  <a:gd name="T85" fmla="*/ 20 h 32"/>
                  <a:gd name="T86" fmla="*/ 28 w 32"/>
                  <a:gd name="T87" fmla="*/ 22 h 32"/>
                  <a:gd name="T88" fmla="*/ 26 w 32"/>
                  <a:gd name="T89" fmla="*/ 22 h 32"/>
                  <a:gd name="T90" fmla="*/ 23 w 32"/>
                  <a:gd name="T91" fmla="*/ 19 h 32"/>
                  <a:gd name="T92" fmla="*/ 26 w 32"/>
                  <a:gd name="T93" fmla="*/ 1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 h="32">
                    <a:moveTo>
                      <a:pt x="26" y="15"/>
                    </a:moveTo>
                    <a:cubicBezTo>
                      <a:pt x="28" y="15"/>
                      <a:pt x="28" y="16"/>
                      <a:pt x="28" y="16"/>
                    </a:cubicBezTo>
                    <a:cubicBezTo>
                      <a:pt x="29" y="16"/>
                      <a:pt x="30" y="17"/>
                      <a:pt x="30" y="17"/>
                    </a:cubicBezTo>
                    <a:cubicBezTo>
                      <a:pt x="31" y="17"/>
                      <a:pt x="32" y="16"/>
                      <a:pt x="32" y="15"/>
                    </a:cubicBezTo>
                    <a:cubicBezTo>
                      <a:pt x="32" y="10"/>
                      <a:pt x="32" y="10"/>
                      <a:pt x="32" y="10"/>
                    </a:cubicBezTo>
                    <a:cubicBezTo>
                      <a:pt x="32" y="9"/>
                      <a:pt x="31" y="9"/>
                      <a:pt x="30" y="9"/>
                    </a:cubicBezTo>
                    <a:cubicBezTo>
                      <a:pt x="23" y="9"/>
                      <a:pt x="23" y="9"/>
                      <a:pt x="23" y="9"/>
                    </a:cubicBezTo>
                    <a:cubicBezTo>
                      <a:pt x="23" y="9"/>
                      <a:pt x="22" y="8"/>
                      <a:pt x="22" y="8"/>
                    </a:cubicBezTo>
                    <a:cubicBezTo>
                      <a:pt x="21" y="8"/>
                      <a:pt x="22" y="6"/>
                      <a:pt x="23" y="6"/>
                    </a:cubicBezTo>
                    <a:cubicBezTo>
                      <a:pt x="23" y="6"/>
                      <a:pt x="24" y="5"/>
                      <a:pt x="24" y="4"/>
                    </a:cubicBezTo>
                    <a:cubicBezTo>
                      <a:pt x="24" y="1"/>
                      <a:pt x="22" y="0"/>
                      <a:pt x="20" y="0"/>
                    </a:cubicBezTo>
                    <a:cubicBezTo>
                      <a:pt x="20" y="0"/>
                      <a:pt x="20" y="0"/>
                      <a:pt x="20" y="0"/>
                    </a:cubicBezTo>
                    <a:cubicBezTo>
                      <a:pt x="18" y="0"/>
                      <a:pt x="16" y="1"/>
                      <a:pt x="16" y="4"/>
                    </a:cubicBezTo>
                    <a:cubicBezTo>
                      <a:pt x="16" y="5"/>
                      <a:pt x="17" y="6"/>
                      <a:pt x="17" y="6"/>
                    </a:cubicBezTo>
                    <a:cubicBezTo>
                      <a:pt x="18" y="6"/>
                      <a:pt x="18" y="7"/>
                      <a:pt x="18" y="7"/>
                    </a:cubicBezTo>
                    <a:cubicBezTo>
                      <a:pt x="18" y="8"/>
                      <a:pt x="17" y="9"/>
                      <a:pt x="17" y="9"/>
                    </a:cubicBezTo>
                    <a:cubicBezTo>
                      <a:pt x="10" y="9"/>
                      <a:pt x="10" y="9"/>
                      <a:pt x="10" y="9"/>
                    </a:cubicBezTo>
                    <a:cubicBezTo>
                      <a:pt x="9" y="9"/>
                      <a:pt x="8" y="9"/>
                      <a:pt x="8" y="10"/>
                    </a:cubicBezTo>
                    <a:cubicBezTo>
                      <a:pt x="8" y="16"/>
                      <a:pt x="8" y="16"/>
                      <a:pt x="8" y="16"/>
                    </a:cubicBezTo>
                    <a:cubicBezTo>
                      <a:pt x="8" y="16"/>
                      <a:pt x="8" y="17"/>
                      <a:pt x="8" y="17"/>
                    </a:cubicBezTo>
                    <a:cubicBezTo>
                      <a:pt x="7" y="17"/>
                      <a:pt x="6" y="16"/>
                      <a:pt x="6" y="16"/>
                    </a:cubicBezTo>
                    <a:cubicBezTo>
                      <a:pt x="6" y="16"/>
                      <a:pt x="5" y="15"/>
                      <a:pt x="3" y="15"/>
                    </a:cubicBezTo>
                    <a:cubicBezTo>
                      <a:pt x="1" y="15"/>
                      <a:pt x="0" y="17"/>
                      <a:pt x="0" y="19"/>
                    </a:cubicBezTo>
                    <a:cubicBezTo>
                      <a:pt x="0" y="21"/>
                      <a:pt x="1" y="22"/>
                      <a:pt x="3" y="22"/>
                    </a:cubicBezTo>
                    <a:cubicBezTo>
                      <a:pt x="5" y="22"/>
                      <a:pt x="6" y="22"/>
                      <a:pt x="6" y="22"/>
                    </a:cubicBezTo>
                    <a:cubicBezTo>
                      <a:pt x="6" y="21"/>
                      <a:pt x="7" y="21"/>
                      <a:pt x="7" y="20"/>
                    </a:cubicBezTo>
                    <a:cubicBezTo>
                      <a:pt x="7" y="20"/>
                      <a:pt x="8" y="21"/>
                      <a:pt x="8" y="22"/>
                    </a:cubicBezTo>
                    <a:cubicBezTo>
                      <a:pt x="8" y="31"/>
                      <a:pt x="8" y="31"/>
                      <a:pt x="8" y="31"/>
                    </a:cubicBezTo>
                    <a:cubicBezTo>
                      <a:pt x="8" y="31"/>
                      <a:pt x="9" y="32"/>
                      <a:pt x="10" y="32"/>
                    </a:cubicBezTo>
                    <a:cubicBezTo>
                      <a:pt x="17" y="32"/>
                      <a:pt x="17" y="32"/>
                      <a:pt x="17" y="32"/>
                    </a:cubicBezTo>
                    <a:cubicBezTo>
                      <a:pt x="17" y="32"/>
                      <a:pt x="18" y="32"/>
                      <a:pt x="18" y="31"/>
                    </a:cubicBezTo>
                    <a:cubicBezTo>
                      <a:pt x="18" y="31"/>
                      <a:pt x="18" y="30"/>
                      <a:pt x="17" y="29"/>
                    </a:cubicBezTo>
                    <a:cubicBezTo>
                      <a:pt x="17" y="29"/>
                      <a:pt x="16" y="28"/>
                      <a:pt x="16" y="27"/>
                    </a:cubicBezTo>
                    <a:cubicBezTo>
                      <a:pt x="16" y="25"/>
                      <a:pt x="18" y="23"/>
                      <a:pt x="20" y="23"/>
                    </a:cubicBezTo>
                    <a:cubicBezTo>
                      <a:pt x="20" y="23"/>
                      <a:pt x="20" y="23"/>
                      <a:pt x="20" y="23"/>
                    </a:cubicBezTo>
                    <a:cubicBezTo>
                      <a:pt x="22" y="23"/>
                      <a:pt x="24" y="25"/>
                      <a:pt x="24" y="27"/>
                    </a:cubicBezTo>
                    <a:cubicBezTo>
                      <a:pt x="24" y="28"/>
                      <a:pt x="23" y="29"/>
                      <a:pt x="23" y="29"/>
                    </a:cubicBezTo>
                    <a:cubicBezTo>
                      <a:pt x="22" y="30"/>
                      <a:pt x="22" y="30"/>
                      <a:pt x="22" y="31"/>
                    </a:cubicBezTo>
                    <a:cubicBezTo>
                      <a:pt x="21" y="31"/>
                      <a:pt x="23" y="32"/>
                      <a:pt x="23" y="32"/>
                    </a:cubicBezTo>
                    <a:cubicBezTo>
                      <a:pt x="30" y="32"/>
                      <a:pt x="30" y="32"/>
                      <a:pt x="30" y="32"/>
                    </a:cubicBezTo>
                    <a:cubicBezTo>
                      <a:pt x="31" y="32"/>
                      <a:pt x="32" y="31"/>
                      <a:pt x="32" y="31"/>
                    </a:cubicBezTo>
                    <a:cubicBezTo>
                      <a:pt x="32" y="22"/>
                      <a:pt x="32" y="22"/>
                      <a:pt x="32" y="22"/>
                    </a:cubicBezTo>
                    <a:cubicBezTo>
                      <a:pt x="32" y="21"/>
                      <a:pt x="31" y="21"/>
                      <a:pt x="31" y="20"/>
                    </a:cubicBezTo>
                    <a:cubicBezTo>
                      <a:pt x="30" y="20"/>
                      <a:pt x="29" y="21"/>
                      <a:pt x="28" y="22"/>
                    </a:cubicBezTo>
                    <a:cubicBezTo>
                      <a:pt x="28" y="22"/>
                      <a:pt x="28" y="22"/>
                      <a:pt x="26" y="22"/>
                    </a:cubicBezTo>
                    <a:cubicBezTo>
                      <a:pt x="24" y="22"/>
                      <a:pt x="23" y="21"/>
                      <a:pt x="23" y="19"/>
                    </a:cubicBezTo>
                    <a:cubicBezTo>
                      <a:pt x="23" y="17"/>
                      <a:pt x="24" y="15"/>
                      <a:pt x="26" y="15"/>
                    </a:cubicBezTo>
                    <a:close/>
                  </a:path>
                </a:pathLst>
              </a:custGeom>
              <a:solidFill>
                <a:srgbClr val="EA65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900" dirty="0">
                  <a:latin typeface="+mj-lt"/>
                </a:endParaRPr>
              </a:p>
            </p:txBody>
          </p:sp>
        </p:grpSp>
      </p:grpSp>
      <p:grpSp>
        <p:nvGrpSpPr>
          <p:cNvPr id="33" name="Groupe 437">
            <a:extLst>
              <a:ext uri="{FF2B5EF4-FFF2-40B4-BE49-F238E27FC236}">
                <a16:creationId xmlns:a16="http://schemas.microsoft.com/office/drawing/2014/main" xmlns="" id="{D3E7C748-9B2D-4C63-A240-85C5CA4A2733}"/>
              </a:ext>
            </a:extLst>
          </p:cNvPr>
          <p:cNvGrpSpPr>
            <a:grpSpLocks noChangeAspect="1"/>
          </p:cNvGrpSpPr>
          <p:nvPr/>
        </p:nvGrpSpPr>
        <p:grpSpPr>
          <a:xfrm>
            <a:off x="9395294" y="4329073"/>
            <a:ext cx="1622862" cy="1522174"/>
            <a:chOff x="8896351" y="496887"/>
            <a:chExt cx="869950" cy="815975"/>
          </a:xfrm>
        </p:grpSpPr>
        <p:sp>
          <p:nvSpPr>
            <p:cNvPr id="34" name="Freeform 12">
              <a:extLst>
                <a:ext uri="{FF2B5EF4-FFF2-40B4-BE49-F238E27FC236}">
                  <a16:creationId xmlns:a16="http://schemas.microsoft.com/office/drawing/2014/main" xmlns="" id="{A58F577C-F22F-4B57-A0FE-71601C970E1E}"/>
                </a:ext>
              </a:extLst>
            </p:cNvPr>
            <p:cNvSpPr>
              <a:spLocks/>
            </p:cNvSpPr>
            <p:nvPr/>
          </p:nvSpPr>
          <p:spPr bwMode="auto">
            <a:xfrm>
              <a:off x="8896351" y="496887"/>
              <a:ext cx="869950" cy="815975"/>
            </a:xfrm>
            <a:custGeom>
              <a:avLst/>
              <a:gdLst>
                <a:gd name="T0" fmla="*/ 33 w 232"/>
                <a:gd name="T1" fmla="*/ 169 h 217"/>
                <a:gd name="T2" fmla="*/ 56 w 232"/>
                <a:gd name="T3" fmla="*/ 32 h 217"/>
                <a:gd name="T4" fmla="*/ 199 w 232"/>
                <a:gd name="T5" fmla="*/ 52 h 217"/>
                <a:gd name="T6" fmla="*/ 173 w 232"/>
                <a:gd name="T7" fmla="*/ 184 h 217"/>
                <a:gd name="T8" fmla="*/ 33 w 232"/>
                <a:gd name="T9" fmla="*/ 169 h 217"/>
              </a:gdLst>
              <a:ahLst/>
              <a:cxnLst>
                <a:cxn ang="0">
                  <a:pos x="T0" y="T1"/>
                </a:cxn>
                <a:cxn ang="0">
                  <a:pos x="T2" y="T3"/>
                </a:cxn>
                <a:cxn ang="0">
                  <a:pos x="T4" y="T5"/>
                </a:cxn>
                <a:cxn ang="0">
                  <a:pos x="T6" y="T7"/>
                </a:cxn>
                <a:cxn ang="0">
                  <a:pos x="T8" y="T9"/>
                </a:cxn>
              </a:cxnLst>
              <a:rect l="0" t="0" r="r" b="b"/>
              <a:pathLst>
                <a:path w="232" h="217">
                  <a:moveTo>
                    <a:pt x="33" y="169"/>
                  </a:moveTo>
                  <a:cubicBezTo>
                    <a:pt x="0" y="126"/>
                    <a:pt x="10" y="64"/>
                    <a:pt x="56" y="32"/>
                  </a:cubicBezTo>
                  <a:cubicBezTo>
                    <a:pt x="101" y="0"/>
                    <a:pt x="165" y="9"/>
                    <a:pt x="199" y="52"/>
                  </a:cubicBezTo>
                  <a:cubicBezTo>
                    <a:pt x="232" y="96"/>
                    <a:pt x="218" y="152"/>
                    <a:pt x="173" y="184"/>
                  </a:cubicBezTo>
                  <a:cubicBezTo>
                    <a:pt x="127" y="217"/>
                    <a:pt x="67" y="213"/>
                    <a:pt x="33" y="169"/>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89">
              <a:extLst>
                <a:ext uri="{FF2B5EF4-FFF2-40B4-BE49-F238E27FC236}">
                  <a16:creationId xmlns:a16="http://schemas.microsoft.com/office/drawing/2014/main" xmlns="" id="{93BFD585-712E-4EA3-898F-C53BB28AE3ED}"/>
                </a:ext>
              </a:extLst>
            </p:cNvPr>
            <p:cNvSpPr>
              <a:spLocks/>
            </p:cNvSpPr>
            <p:nvPr/>
          </p:nvSpPr>
          <p:spPr bwMode="auto">
            <a:xfrm>
              <a:off x="9155113" y="725487"/>
              <a:ext cx="344488" cy="357188"/>
            </a:xfrm>
            <a:custGeom>
              <a:avLst/>
              <a:gdLst>
                <a:gd name="T0" fmla="*/ 85 w 92"/>
                <a:gd name="T1" fmla="*/ 38 h 95"/>
                <a:gd name="T2" fmla="*/ 46 w 92"/>
                <a:gd name="T3" fmla="*/ 0 h 95"/>
                <a:gd name="T4" fmla="*/ 8 w 92"/>
                <a:gd name="T5" fmla="*/ 38 h 95"/>
                <a:gd name="T6" fmla="*/ 13 w 92"/>
                <a:gd name="T7" fmla="*/ 52 h 95"/>
                <a:gd name="T8" fmla="*/ 19 w 92"/>
                <a:gd name="T9" fmla="*/ 52 h 95"/>
                <a:gd name="T10" fmla="*/ 19 w 92"/>
                <a:gd name="T11" fmla="*/ 85 h 95"/>
                <a:gd name="T12" fmla="*/ 19 w 92"/>
                <a:gd name="T13" fmla="*/ 92 h 95"/>
                <a:gd name="T14" fmla="*/ 23 w 92"/>
                <a:gd name="T15" fmla="*/ 92 h 95"/>
                <a:gd name="T16" fmla="*/ 28 w 92"/>
                <a:gd name="T17" fmla="*/ 92 h 95"/>
                <a:gd name="T18" fmla="*/ 39 w 92"/>
                <a:gd name="T19" fmla="*/ 94 h 95"/>
                <a:gd name="T20" fmla="*/ 39 w 92"/>
                <a:gd name="T21" fmla="*/ 74 h 95"/>
                <a:gd name="T22" fmla="*/ 53 w 92"/>
                <a:gd name="T23" fmla="*/ 74 h 95"/>
                <a:gd name="T24" fmla="*/ 53 w 92"/>
                <a:gd name="T25" fmla="*/ 95 h 95"/>
                <a:gd name="T26" fmla="*/ 66 w 92"/>
                <a:gd name="T27" fmla="*/ 94 h 95"/>
                <a:gd name="T28" fmla="*/ 71 w 92"/>
                <a:gd name="T29" fmla="*/ 91 h 95"/>
                <a:gd name="T30" fmla="*/ 71 w 92"/>
                <a:gd name="T31" fmla="*/ 91 h 95"/>
                <a:gd name="T32" fmla="*/ 73 w 92"/>
                <a:gd name="T33" fmla="*/ 87 h 95"/>
                <a:gd name="T34" fmla="*/ 73 w 92"/>
                <a:gd name="T35" fmla="*/ 78 h 95"/>
                <a:gd name="T36" fmla="*/ 73 w 92"/>
                <a:gd name="T37" fmla="*/ 52 h 95"/>
                <a:gd name="T38" fmla="*/ 79 w 92"/>
                <a:gd name="T39" fmla="*/ 52 h 95"/>
                <a:gd name="T40" fmla="*/ 85 w 92"/>
                <a:gd name="T41" fmla="*/ 3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2" h="95">
                  <a:moveTo>
                    <a:pt x="85" y="38"/>
                  </a:moveTo>
                  <a:cubicBezTo>
                    <a:pt x="46" y="0"/>
                    <a:pt x="46" y="0"/>
                    <a:pt x="46" y="0"/>
                  </a:cubicBezTo>
                  <a:cubicBezTo>
                    <a:pt x="8" y="38"/>
                    <a:pt x="8" y="38"/>
                    <a:pt x="8" y="38"/>
                  </a:cubicBezTo>
                  <a:cubicBezTo>
                    <a:pt x="0" y="45"/>
                    <a:pt x="3" y="52"/>
                    <a:pt x="13" y="52"/>
                  </a:cubicBezTo>
                  <a:cubicBezTo>
                    <a:pt x="19" y="52"/>
                    <a:pt x="19" y="52"/>
                    <a:pt x="19" y="52"/>
                  </a:cubicBezTo>
                  <a:cubicBezTo>
                    <a:pt x="19" y="52"/>
                    <a:pt x="19" y="76"/>
                    <a:pt x="19" y="85"/>
                  </a:cubicBezTo>
                  <a:cubicBezTo>
                    <a:pt x="19" y="87"/>
                    <a:pt x="19" y="90"/>
                    <a:pt x="19" y="92"/>
                  </a:cubicBezTo>
                  <a:cubicBezTo>
                    <a:pt x="20" y="92"/>
                    <a:pt x="21" y="92"/>
                    <a:pt x="23" y="92"/>
                  </a:cubicBezTo>
                  <a:cubicBezTo>
                    <a:pt x="24" y="92"/>
                    <a:pt x="26" y="92"/>
                    <a:pt x="28" y="92"/>
                  </a:cubicBezTo>
                  <a:cubicBezTo>
                    <a:pt x="32" y="93"/>
                    <a:pt x="36" y="93"/>
                    <a:pt x="39" y="94"/>
                  </a:cubicBezTo>
                  <a:cubicBezTo>
                    <a:pt x="39" y="74"/>
                    <a:pt x="39" y="74"/>
                    <a:pt x="39" y="74"/>
                  </a:cubicBezTo>
                  <a:cubicBezTo>
                    <a:pt x="53" y="74"/>
                    <a:pt x="53" y="74"/>
                    <a:pt x="53" y="74"/>
                  </a:cubicBezTo>
                  <a:cubicBezTo>
                    <a:pt x="53" y="95"/>
                    <a:pt x="53" y="95"/>
                    <a:pt x="53" y="95"/>
                  </a:cubicBezTo>
                  <a:cubicBezTo>
                    <a:pt x="57" y="95"/>
                    <a:pt x="61" y="94"/>
                    <a:pt x="66" y="94"/>
                  </a:cubicBezTo>
                  <a:cubicBezTo>
                    <a:pt x="68" y="93"/>
                    <a:pt x="69" y="92"/>
                    <a:pt x="71" y="91"/>
                  </a:cubicBezTo>
                  <a:cubicBezTo>
                    <a:pt x="71" y="91"/>
                    <a:pt x="71" y="91"/>
                    <a:pt x="71" y="91"/>
                  </a:cubicBezTo>
                  <a:cubicBezTo>
                    <a:pt x="72" y="90"/>
                    <a:pt x="73" y="89"/>
                    <a:pt x="73" y="87"/>
                  </a:cubicBezTo>
                  <a:cubicBezTo>
                    <a:pt x="73" y="78"/>
                    <a:pt x="73" y="78"/>
                    <a:pt x="73" y="78"/>
                  </a:cubicBezTo>
                  <a:cubicBezTo>
                    <a:pt x="73" y="52"/>
                    <a:pt x="73" y="52"/>
                    <a:pt x="73" y="52"/>
                  </a:cubicBezTo>
                  <a:cubicBezTo>
                    <a:pt x="79" y="52"/>
                    <a:pt x="79" y="52"/>
                    <a:pt x="79" y="52"/>
                  </a:cubicBezTo>
                  <a:cubicBezTo>
                    <a:pt x="89" y="52"/>
                    <a:pt x="92" y="45"/>
                    <a:pt x="85" y="38"/>
                  </a:cubicBezTo>
                  <a:close/>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90">
              <a:extLst>
                <a:ext uri="{FF2B5EF4-FFF2-40B4-BE49-F238E27FC236}">
                  <a16:creationId xmlns:a16="http://schemas.microsoft.com/office/drawing/2014/main" xmlns="" id="{4FCA4E1E-C15B-43EB-8366-CB75CEC2AC7E}"/>
                </a:ext>
              </a:extLst>
            </p:cNvPr>
            <p:cNvSpPr>
              <a:spLocks/>
            </p:cNvSpPr>
            <p:nvPr/>
          </p:nvSpPr>
          <p:spPr bwMode="auto">
            <a:xfrm>
              <a:off x="9301163" y="1003300"/>
              <a:ext cx="52388" cy="79375"/>
            </a:xfrm>
            <a:custGeom>
              <a:avLst/>
              <a:gdLst>
                <a:gd name="T0" fmla="*/ 0 w 14"/>
                <a:gd name="T1" fmla="*/ 0 h 21"/>
                <a:gd name="T2" fmla="*/ 0 w 14"/>
                <a:gd name="T3" fmla="*/ 20 h 21"/>
                <a:gd name="T4" fmla="*/ 14 w 14"/>
                <a:gd name="T5" fmla="*/ 21 h 21"/>
                <a:gd name="T6" fmla="*/ 14 w 14"/>
                <a:gd name="T7" fmla="*/ 0 h 21"/>
                <a:gd name="T8" fmla="*/ 0 w 14"/>
                <a:gd name="T9" fmla="*/ 0 h 21"/>
              </a:gdLst>
              <a:ahLst/>
              <a:cxnLst>
                <a:cxn ang="0">
                  <a:pos x="T0" y="T1"/>
                </a:cxn>
                <a:cxn ang="0">
                  <a:pos x="T2" y="T3"/>
                </a:cxn>
                <a:cxn ang="0">
                  <a:pos x="T4" y="T5"/>
                </a:cxn>
                <a:cxn ang="0">
                  <a:pos x="T6" y="T7"/>
                </a:cxn>
                <a:cxn ang="0">
                  <a:pos x="T8" y="T9"/>
                </a:cxn>
              </a:cxnLst>
              <a:rect l="0" t="0" r="r" b="b"/>
              <a:pathLst>
                <a:path w="14" h="21">
                  <a:moveTo>
                    <a:pt x="0" y="0"/>
                  </a:moveTo>
                  <a:cubicBezTo>
                    <a:pt x="0" y="20"/>
                    <a:pt x="0" y="20"/>
                    <a:pt x="0" y="20"/>
                  </a:cubicBezTo>
                  <a:cubicBezTo>
                    <a:pt x="5" y="20"/>
                    <a:pt x="9" y="21"/>
                    <a:pt x="14" y="21"/>
                  </a:cubicBezTo>
                  <a:cubicBezTo>
                    <a:pt x="14" y="0"/>
                    <a:pt x="14" y="0"/>
                    <a:pt x="14"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1751" name="think-cell Slide" r:id="rId5" imgW="270" imgH="270" progId="TCLayout.ActiveDocument.1">
                  <p:embed/>
                </p:oleObj>
              </mc:Choice>
              <mc:Fallback>
                <p:oleObj name="think-cell Slide" r:id="rId5" imgW="270" imgH="270" progId="TCLayout.ActiveDocument.1">
                  <p:embed/>
                  <p:pic>
                    <p:nvPicPr>
                      <p:cNvPr id="20" name="Object 19"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Oval 20">
            <a:extLst>
              <a:ext uri="{FF2B5EF4-FFF2-40B4-BE49-F238E27FC236}">
                <a16:creationId xmlns:a16="http://schemas.microsoft.com/office/drawing/2014/main" xmlns="" id="{ADB39E78-E9B7-40CD-9999-E8302C610DC2}"/>
              </a:ext>
            </a:extLst>
          </p:cNvPr>
          <p:cNvSpPr/>
          <p:nvPr/>
        </p:nvSpPr>
        <p:spPr>
          <a:xfrm>
            <a:off x="5563594" y="4780395"/>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Oval 20">
            <a:extLst>
              <a:ext uri="{FF2B5EF4-FFF2-40B4-BE49-F238E27FC236}">
                <a16:creationId xmlns:a16="http://schemas.microsoft.com/office/drawing/2014/main" xmlns="" id="{80DEC651-0810-4FD4-A2CA-C54974433D45}"/>
              </a:ext>
            </a:extLst>
          </p:cNvPr>
          <p:cNvSpPr/>
          <p:nvPr/>
        </p:nvSpPr>
        <p:spPr>
          <a:xfrm>
            <a:off x="5563595" y="2656077"/>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FF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Oval 20">
            <a:extLst>
              <a:ext uri="{FF2B5EF4-FFF2-40B4-BE49-F238E27FC236}">
                <a16:creationId xmlns:a16="http://schemas.microsoft.com/office/drawing/2014/main" xmlns="" id="{4F0142AD-298C-4A60-9F24-035D4F3F07D0}"/>
              </a:ext>
            </a:extLst>
          </p:cNvPr>
          <p:cNvSpPr/>
          <p:nvPr/>
        </p:nvSpPr>
        <p:spPr>
          <a:xfrm>
            <a:off x="5516146" y="711496"/>
            <a:ext cx="1204015" cy="113759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Title 5"/>
          <p:cNvSpPr>
            <a:spLocks noGrp="1"/>
          </p:cNvSpPr>
          <p:nvPr>
            <p:ph type="title"/>
          </p:nvPr>
        </p:nvSpPr>
        <p:spPr/>
        <p:txBody>
          <a:bodyPr/>
          <a:lstStyle/>
          <a:p>
            <a:r>
              <a:rPr lang="en-US" dirty="0" smtClean="0"/>
              <a:t>STEPS</a:t>
            </a:r>
            <a:endParaRPr lang="en-GB" dirty="0"/>
          </a:p>
        </p:txBody>
      </p:sp>
      <p:sp>
        <p:nvSpPr>
          <p:cNvPr id="7" name="Text Placeholder 6"/>
          <p:cNvSpPr>
            <a:spLocks noGrp="1"/>
          </p:cNvSpPr>
          <p:nvPr>
            <p:ph type="body" sz="quarter" idx="29"/>
          </p:nvPr>
        </p:nvSpPr>
        <p:spPr>
          <a:xfrm>
            <a:off x="6968386" y="1070271"/>
            <a:ext cx="4020458" cy="412363"/>
          </a:xfrm>
        </p:spPr>
        <p:txBody>
          <a:bodyPr/>
          <a:lstStyle/>
          <a:p>
            <a:pPr lvl="0"/>
            <a:r>
              <a:rPr lang="en-US" sz="1800" dirty="0" smtClean="0"/>
              <a:t>Cleaning</a:t>
            </a:r>
            <a:endParaRPr lang="en-US" sz="1800" dirty="0"/>
          </a:p>
        </p:txBody>
      </p:sp>
      <p:sp>
        <p:nvSpPr>
          <p:cNvPr id="9" name="Text Placeholder 8"/>
          <p:cNvSpPr>
            <a:spLocks noGrp="1"/>
          </p:cNvSpPr>
          <p:nvPr>
            <p:ph type="body" sz="quarter" idx="31"/>
          </p:nvPr>
        </p:nvSpPr>
        <p:spPr>
          <a:xfrm>
            <a:off x="6968386" y="5199519"/>
            <a:ext cx="4020458" cy="412363"/>
          </a:xfrm>
        </p:spPr>
        <p:txBody>
          <a:bodyPr/>
          <a:lstStyle/>
          <a:p>
            <a:pPr lvl="0"/>
            <a:r>
              <a:rPr lang="en-US" sz="1800" dirty="0" smtClean="0"/>
              <a:t>Analyzing</a:t>
            </a:r>
            <a:endParaRPr lang="en-US" sz="1800" dirty="0"/>
          </a:p>
        </p:txBody>
      </p:sp>
      <p:sp>
        <p:nvSpPr>
          <p:cNvPr id="11" name="Text Placeholder 10"/>
          <p:cNvSpPr>
            <a:spLocks noGrp="1"/>
          </p:cNvSpPr>
          <p:nvPr>
            <p:ph type="body" sz="quarter" idx="33"/>
          </p:nvPr>
        </p:nvSpPr>
        <p:spPr>
          <a:xfrm>
            <a:off x="6968386" y="3115638"/>
            <a:ext cx="4020458" cy="412363"/>
          </a:xfrm>
        </p:spPr>
        <p:txBody>
          <a:bodyPr/>
          <a:lstStyle/>
          <a:p>
            <a:pPr lvl="0"/>
            <a:r>
              <a:rPr lang="en-US" sz="1800" dirty="0" smtClean="0"/>
              <a:t>Modelling</a:t>
            </a:r>
            <a:endParaRPr lang="en-US" sz="1800" dirty="0"/>
          </a:p>
        </p:txBody>
      </p:sp>
      <p:sp>
        <p:nvSpPr>
          <p:cNvPr id="13" name="Text Placeholder 12"/>
          <p:cNvSpPr>
            <a:spLocks noGrp="1"/>
          </p:cNvSpPr>
          <p:nvPr>
            <p:ph type="body" sz="quarter" idx="35"/>
          </p:nvPr>
        </p:nvSpPr>
        <p:spPr/>
        <p:txBody>
          <a:bodyPr/>
          <a:lstStyle/>
          <a:p>
            <a:r>
              <a:rPr lang="en-GB" dirty="0"/>
              <a:t>01</a:t>
            </a:r>
          </a:p>
        </p:txBody>
      </p:sp>
      <p:sp>
        <p:nvSpPr>
          <p:cNvPr id="14" name="Text Placeholder 13"/>
          <p:cNvSpPr>
            <a:spLocks noGrp="1"/>
          </p:cNvSpPr>
          <p:nvPr>
            <p:ph type="body" sz="quarter" idx="36"/>
          </p:nvPr>
        </p:nvSpPr>
        <p:spPr/>
        <p:txBody>
          <a:bodyPr/>
          <a:lstStyle/>
          <a:p>
            <a:r>
              <a:rPr lang="en-GB" dirty="0"/>
              <a:t>02</a:t>
            </a:r>
          </a:p>
        </p:txBody>
      </p:sp>
      <p:sp>
        <p:nvSpPr>
          <p:cNvPr id="15" name="Text Placeholder 14"/>
          <p:cNvSpPr>
            <a:spLocks noGrp="1"/>
          </p:cNvSpPr>
          <p:nvPr>
            <p:ph type="body" sz="quarter" idx="37"/>
          </p:nvPr>
        </p:nvSpPr>
        <p:spPr/>
        <p:txBody>
          <a:bodyPr/>
          <a:lstStyle/>
          <a:p>
            <a:r>
              <a:rPr lang="en-GB" dirty="0"/>
              <a:t>03</a:t>
            </a:r>
          </a:p>
        </p:txBody>
      </p:sp>
      <p:sp>
        <p:nvSpPr>
          <p:cNvPr id="21" name="Title 1"/>
          <p:cNvSpPr txBox="1">
            <a:spLocks/>
          </p:cNvSpPr>
          <p:nvPr/>
        </p:nvSpPr>
        <p:spPr>
          <a:xfrm>
            <a:off x="872585" y="4475846"/>
            <a:ext cx="3866526" cy="72291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a:ln>
                  <a:noFill/>
                </a:ln>
                <a:solidFill>
                  <a:schemeClr val="bg1"/>
                </a:solidFill>
                <a:effectLst/>
                <a:uLnTx/>
                <a:uFillTx/>
                <a:latin typeface="+mj-lt"/>
                <a:ea typeface="+mj-ea"/>
                <a:cs typeface="+mj-cs"/>
              </a:defRPr>
            </a:lvl1pPr>
          </a:lstStyle>
          <a:p>
            <a:r>
              <a:rPr lang="en-US" sz="2000" dirty="0" smtClean="0">
                <a:solidFill>
                  <a:schemeClr val="accent3"/>
                </a:solidFill>
              </a:rPr>
              <a:t>Requirements</a:t>
            </a:r>
            <a:endParaRPr lang="en-US" sz="2000" dirty="0">
              <a:solidFill>
                <a:schemeClr val="accent3"/>
              </a:solidFill>
            </a:endParaRPr>
          </a:p>
        </p:txBody>
      </p:sp>
      <p:sp>
        <p:nvSpPr>
          <p:cNvPr id="22" name="Text Placeholder 2"/>
          <p:cNvSpPr>
            <a:spLocks noGrp="1"/>
          </p:cNvSpPr>
          <p:nvPr>
            <p:ph type="body" sz="quarter" idx="4294967295"/>
          </p:nvPr>
        </p:nvSpPr>
        <p:spPr>
          <a:xfrm>
            <a:off x="872585" y="5090402"/>
            <a:ext cx="5447396" cy="2922130"/>
          </a:xfrm>
          <a:prstGeom prst="rect">
            <a:avLst/>
          </a:prstGeom>
        </p:spPr>
        <p:txBody>
          <a:bodyPr>
            <a:normAutofit/>
          </a:bodyPr>
          <a:lstStyle/>
          <a:p>
            <a:pPr marL="285750" indent="-285750">
              <a:buFont typeface="Arial" panose="020B0604020202020204" pitchFamily="34" charset="0"/>
              <a:buChar char="•"/>
            </a:pPr>
            <a:r>
              <a:rPr lang="en-US" sz="1600" dirty="0" err="1" smtClean="0">
                <a:solidFill>
                  <a:schemeClr val="accent4">
                    <a:lumMod val="60000"/>
                    <a:lumOff val="40000"/>
                  </a:schemeClr>
                </a:solidFill>
              </a:rPr>
              <a:t>DataSet</a:t>
            </a:r>
            <a:endParaRPr lang="en-US" sz="1600" dirty="0" smtClean="0">
              <a:solidFill>
                <a:schemeClr val="accent4">
                  <a:lumMod val="60000"/>
                  <a:lumOff val="40000"/>
                </a:schemeClr>
              </a:solidFill>
            </a:endParaRPr>
          </a:p>
          <a:p>
            <a:pPr marL="285750" indent="-285750">
              <a:buFont typeface="Arial" panose="020B0604020202020204" pitchFamily="34" charset="0"/>
              <a:buChar char="•"/>
            </a:pPr>
            <a:r>
              <a:rPr lang="en-US" sz="1600" dirty="0" smtClean="0">
                <a:solidFill>
                  <a:schemeClr val="accent4">
                    <a:lumMod val="60000"/>
                    <a:lumOff val="40000"/>
                  </a:schemeClr>
                </a:solidFill>
              </a:rPr>
              <a:t>HDFS environment</a:t>
            </a:r>
          </a:p>
          <a:p>
            <a:pPr marL="285750" indent="-285750">
              <a:buFont typeface="Arial" panose="020B0604020202020204" pitchFamily="34" charset="0"/>
              <a:buChar char="•"/>
            </a:pPr>
            <a:r>
              <a:rPr lang="en-US" sz="1600" dirty="0" err="1" smtClean="0">
                <a:solidFill>
                  <a:schemeClr val="accent4">
                    <a:lumMod val="60000"/>
                    <a:lumOff val="40000"/>
                  </a:schemeClr>
                </a:solidFill>
              </a:rPr>
              <a:t>Talend</a:t>
            </a:r>
            <a:r>
              <a:rPr lang="en-US" sz="1600" dirty="0" smtClean="0">
                <a:solidFill>
                  <a:schemeClr val="accent4">
                    <a:lumMod val="60000"/>
                    <a:lumOff val="40000"/>
                  </a:schemeClr>
                </a:solidFill>
              </a:rPr>
              <a:t> Open Studio</a:t>
            </a:r>
          </a:p>
          <a:p>
            <a:endParaRPr lang="en-US" sz="1600" dirty="0" smtClean="0"/>
          </a:p>
          <a:p>
            <a:pPr marL="285750" indent="-285750">
              <a:buFont typeface="Arial" panose="020B0604020202020204" pitchFamily="34" charset="0"/>
              <a:buChar char="•"/>
            </a:pPr>
            <a:endParaRPr lang="en-US" sz="1600" dirty="0"/>
          </a:p>
        </p:txBody>
      </p:sp>
      <p:grpSp>
        <p:nvGrpSpPr>
          <p:cNvPr id="23" name="Groupe 5">
            <a:extLst>
              <a:ext uri="{FF2B5EF4-FFF2-40B4-BE49-F238E27FC236}">
                <a16:creationId xmlns="" xmlns:a16="http://schemas.microsoft.com/office/drawing/2014/main" id="{806F0512-06ED-438A-96B2-35DF00869B85}"/>
              </a:ext>
            </a:extLst>
          </p:cNvPr>
          <p:cNvGrpSpPr>
            <a:grpSpLocks noChangeAspect="1"/>
          </p:cNvGrpSpPr>
          <p:nvPr/>
        </p:nvGrpSpPr>
        <p:grpSpPr>
          <a:xfrm>
            <a:off x="750109" y="3657600"/>
            <a:ext cx="1098132" cy="1034901"/>
            <a:chOff x="2115476" y="2239862"/>
            <a:chExt cx="912796" cy="860237"/>
          </a:xfrm>
        </p:grpSpPr>
        <p:sp>
          <p:nvSpPr>
            <p:cNvPr id="24" name="Freeform 217">
              <a:extLst>
                <a:ext uri="{FF2B5EF4-FFF2-40B4-BE49-F238E27FC236}">
                  <a16:creationId xmlns="" xmlns:a16="http://schemas.microsoft.com/office/drawing/2014/main" id="{0DADA3ED-549B-499C-8BB9-9BAA9DDCF858}"/>
                </a:ext>
              </a:extLst>
            </p:cNvPr>
            <p:cNvSpPr>
              <a:spLocks noChangeAspect="1"/>
            </p:cNvSpPr>
            <p:nvPr/>
          </p:nvSpPr>
          <p:spPr bwMode="auto">
            <a:xfrm>
              <a:off x="2115476" y="2239862"/>
              <a:ext cx="912796" cy="860237"/>
            </a:xfrm>
            <a:custGeom>
              <a:avLst/>
              <a:gdLst>
                <a:gd name="T0" fmla="*/ 62 w 430"/>
                <a:gd name="T1" fmla="*/ 315 h 402"/>
                <a:gd name="T2" fmla="*/ 103 w 430"/>
                <a:gd name="T3" fmla="*/ 60 h 402"/>
                <a:gd name="T4" fmla="*/ 368 w 430"/>
                <a:gd name="T5" fmla="*/ 98 h 402"/>
                <a:gd name="T6" fmla="*/ 320 w 430"/>
                <a:gd name="T7" fmla="*/ 342 h 402"/>
                <a:gd name="T8" fmla="*/ 62 w 430"/>
                <a:gd name="T9" fmla="*/ 315 h 402"/>
              </a:gdLst>
              <a:ahLst/>
              <a:cxnLst>
                <a:cxn ang="0">
                  <a:pos x="T0" y="T1"/>
                </a:cxn>
                <a:cxn ang="0">
                  <a:pos x="T2" y="T3"/>
                </a:cxn>
                <a:cxn ang="0">
                  <a:pos x="T4" y="T5"/>
                </a:cxn>
                <a:cxn ang="0">
                  <a:pos x="T6" y="T7"/>
                </a:cxn>
                <a:cxn ang="0">
                  <a:pos x="T8" y="T9"/>
                </a:cxn>
              </a:cxnLst>
              <a:rect l="0" t="0" r="r" b="b"/>
              <a:pathLst>
                <a:path w="430" h="402">
                  <a:moveTo>
                    <a:pt x="62" y="315"/>
                  </a:moveTo>
                  <a:cubicBezTo>
                    <a:pt x="0" y="234"/>
                    <a:pt x="18" y="120"/>
                    <a:pt x="103" y="60"/>
                  </a:cubicBezTo>
                  <a:cubicBezTo>
                    <a:pt x="188" y="0"/>
                    <a:pt x="306" y="17"/>
                    <a:pt x="368" y="98"/>
                  </a:cubicBezTo>
                  <a:cubicBezTo>
                    <a:pt x="430" y="178"/>
                    <a:pt x="405" y="282"/>
                    <a:pt x="320" y="342"/>
                  </a:cubicBezTo>
                  <a:cubicBezTo>
                    <a:pt x="235" y="402"/>
                    <a:pt x="123" y="395"/>
                    <a:pt x="62" y="315"/>
                  </a:cubicBezTo>
                </a:path>
              </a:pathLst>
            </a:custGeom>
            <a:solidFill>
              <a:srgbClr val="15636B"/>
            </a:solidFill>
            <a:ln>
              <a:noFill/>
            </a:ln>
          </p:spPr>
          <p:txBody>
            <a:bodyPr vert="horz" wrap="square" lIns="74295" tIns="37148" rIns="74295" bIns="37148" numCol="1" anchor="t" anchorCtr="0" compatLnSpc="1">
              <a:prstTxWarp prst="textNoShape">
                <a:avLst/>
              </a:prstTxWarp>
            </a:bodyPr>
            <a:lstStyle/>
            <a:p>
              <a:pPr defTabSz="742950"/>
              <a:endParaRPr lang="en-US" sz="1600">
                <a:solidFill>
                  <a:srgbClr val="000000"/>
                </a:solidFill>
                <a:latin typeface="Verdana"/>
              </a:endParaRPr>
            </a:p>
          </p:txBody>
        </p:sp>
        <p:grpSp>
          <p:nvGrpSpPr>
            <p:cNvPr id="25" name="Group 892">
              <a:extLst>
                <a:ext uri="{FF2B5EF4-FFF2-40B4-BE49-F238E27FC236}">
                  <a16:creationId xmlns="" xmlns:a16="http://schemas.microsoft.com/office/drawing/2014/main" id="{4A305883-FFC8-4610-BE82-DC97375C22D0}"/>
                </a:ext>
              </a:extLst>
            </p:cNvPr>
            <p:cNvGrpSpPr/>
            <p:nvPr/>
          </p:nvGrpSpPr>
          <p:grpSpPr>
            <a:xfrm>
              <a:off x="2302485" y="2436724"/>
              <a:ext cx="448686" cy="445174"/>
              <a:chOff x="11076038" y="4842626"/>
              <a:chExt cx="894239" cy="887242"/>
            </a:xfrm>
            <a:solidFill>
              <a:schemeClr val="bg1"/>
            </a:solidFill>
          </p:grpSpPr>
          <p:sp>
            <p:nvSpPr>
              <p:cNvPr id="26" name="Freeform 34">
                <a:extLst>
                  <a:ext uri="{FF2B5EF4-FFF2-40B4-BE49-F238E27FC236}">
                    <a16:creationId xmlns="" xmlns:a16="http://schemas.microsoft.com/office/drawing/2014/main" id="{82254A1C-9D19-4BC3-9AC7-5366AE3342CF}"/>
                  </a:ext>
                </a:extLst>
              </p:cNvPr>
              <p:cNvSpPr>
                <a:spLocks/>
              </p:cNvSpPr>
              <p:nvPr/>
            </p:nvSpPr>
            <p:spPr bwMode="auto">
              <a:xfrm>
                <a:off x="11132015" y="5342224"/>
                <a:ext cx="383445" cy="387644"/>
              </a:xfrm>
              <a:custGeom>
                <a:avLst/>
                <a:gdLst>
                  <a:gd name="T0" fmla="*/ 414 w 629"/>
                  <a:gd name="T1" fmla="*/ 32 h 635"/>
                  <a:gd name="T2" fmla="*/ 279 w 629"/>
                  <a:gd name="T3" fmla="*/ 68 h 635"/>
                  <a:gd name="T4" fmla="*/ 276 w 629"/>
                  <a:gd name="T5" fmla="*/ 68 h 635"/>
                  <a:gd name="T6" fmla="*/ 264 w 629"/>
                  <a:gd name="T7" fmla="*/ 68 h 635"/>
                  <a:gd name="T8" fmla="*/ 265 w 629"/>
                  <a:gd name="T9" fmla="*/ 69 h 635"/>
                  <a:gd name="T10" fmla="*/ 152 w 629"/>
                  <a:gd name="T11" fmla="*/ 101 h 635"/>
                  <a:gd name="T12" fmla="*/ 95 w 629"/>
                  <a:gd name="T13" fmla="*/ 146 h 635"/>
                  <a:gd name="T14" fmla="*/ 1 w 629"/>
                  <a:gd name="T15" fmla="*/ 346 h 635"/>
                  <a:gd name="T16" fmla="*/ 10 w 629"/>
                  <a:gd name="T17" fmla="*/ 365 h 635"/>
                  <a:gd name="T18" fmla="*/ 32 w 629"/>
                  <a:gd name="T19" fmla="*/ 366 h 635"/>
                  <a:gd name="T20" fmla="*/ 219 w 629"/>
                  <a:gd name="T21" fmla="*/ 258 h 635"/>
                  <a:gd name="T22" fmla="*/ 223 w 629"/>
                  <a:gd name="T23" fmla="*/ 256 h 635"/>
                  <a:gd name="T24" fmla="*/ 292 w 629"/>
                  <a:gd name="T25" fmla="*/ 281 h 635"/>
                  <a:gd name="T26" fmla="*/ 325 w 629"/>
                  <a:gd name="T27" fmla="*/ 325 h 635"/>
                  <a:gd name="T28" fmla="*/ 336 w 629"/>
                  <a:gd name="T29" fmla="*/ 442 h 635"/>
                  <a:gd name="T30" fmla="*/ 330 w 629"/>
                  <a:gd name="T31" fmla="*/ 447 h 635"/>
                  <a:gd name="T32" fmla="*/ 142 w 629"/>
                  <a:gd name="T33" fmla="*/ 556 h 635"/>
                  <a:gd name="T34" fmla="*/ 131 w 629"/>
                  <a:gd name="T35" fmla="*/ 575 h 635"/>
                  <a:gd name="T36" fmla="*/ 143 w 629"/>
                  <a:gd name="T37" fmla="*/ 593 h 635"/>
                  <a:gd name="T38" fmla="*/ 431 w 629"/>
                  <a:gd name="T39" fmla="*/ 584 h 635"/>
                  <a:gd name="T40" fmla="*/ 483 w 629"/>
                  <a:gd name="T41" fmla="*/ 544 h 635"/>
                  <a:gd name="T42" fmla="*/ 558 w 629"/>
                  <a:gd name="T43" fmla="*/ 363 h 635"/>
                  <a:gd name="T44" fmla="*/ 559 w 629"/>
                  <a:gd name="T45" fmla="*/ 364 h 635"/>
                  <a:gd name="T46" fmla="*/ 597 w 629"/>
                  <a:gd name="T47" fmla="*/ 214 h 635"/>
                  <a:gd name="T48" fmla="*/ 629 w 629"/>
                  <a:gd name="T49" fmla="*/ 182 h 635"/>
                  <a:gd name="T50" fmla="*/ 446 w 629"/>
                  <a:gd name="T51" fmla="*/ 0 h 635"/>
                  <a:gd name="T52" fmla="*/ 414 w 629"/>
                  <a:gd name="T53" fmla="*/ 32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29" h="635">
                    <a:moveTo>
                      <a:pt x="414" y="32"/>
                    </a:moveTo>
                    <a:cubicBezTo>
                      <a:pt x="383" y="63"/>
                      <a:pt x="334" y="68"/>
                      <a:pt x="279" y="68"/>
                    </a:cubicBezTo>
                    <a:cubicBezTo>
                      <a:pt x="278" y="68"/>
                      <a:pt x="277" y="68"/>
                      <a:pt x="276" y="68"/>
                    </a:cubicBezTo>
                    <a:cubicBezTo>
                      <a:pt x="272" y="68"/>
                      <a:pt x="268" y="68"/>
                      <a:pt x="264" y="68"/>
                    </a:cubicBezTo>
                    <a:cubicBezTo>
                      <a:pt x="265" y="69"/>
                      <a:pt x="265" y="69"/>
                      <a:pt x="265" y="69"/>
                    </a:cubicBezTo>
                    <a:cubicBezTo>
                      <a:pt x="226" y="71"/>
                      <a:pt x="188" y="81"/>
                      <a:pt x="152" y="101"/>
                    </a:cubicBezTo>
                    <a:cubicBezTo>
                      <a:pt x="131" y="113"/>
                      <a:pt x="112" y="129"/>
                      <a:pt x="95" y="146"/>
                    </a:cubicBezTo>
                    <a:cubicBezTo>
                      <a:pt x="42" y="198"/>
                      <a:pt x="7" y="271"/>
                      <a:pt x="1" y="346"/>
                    </a:cubicBezTo>
                    <a:cubicBezTo>
                      <a:pt x="0" y="353"/>
                      <a:pt x="4" y="361"/>
                      <a:pt x="10" y="365"/>
                    </a:cubicBezTo>
                    <a:cubicBezTo>
                      <a:pt x="17" y="369"/>
                      <a:pt x="25" y="370"/>
                      <a:pt x="32" y="366"/>
                    </a:cubicBezTo>
                    <a:cubicBezTo>
                      <a:pt x="219" y="258"/>
                      <a:pt x="219" y="258"/>
                      <a:pt x="219" y="258"/>
                    </a:cubicBezTo>
                    <a:cubicBezTo>
                      <a:pt x="219" y="258"/>
                      <a:pt x="219" y="257"/>
                      <a:pt x="223" y="256"/>
                    </a:cubicBezTo>
                    <a:cubicBezTo>
                      <a:pt x="233" y="254"/>
                      <a:pt x="257" y="247"/>
                      <a:pt x="292" y="281"/>
                    </a:cubicBezTo>
                    <a:cubicBezTo>
                      <a:pt x="302" y="291"/>
                      <a:pt x="313" y="306"/>
                      <a:pt x="325" y="325"/>
                    </a:cubicBezTo>
                    <a:cubicBezTo>
                      <a:pt x="369" y="405"/>
                      <a:pt x="345" y="430"/>
                      <a:pt x="336" y="442"/>
                    </a:cubicBezTo>
                    <a:cubicBezTo>
                      <a:pt x="331" y="447"/>
                      <a:pt x="329" y="447"/>
                      <a:pt x="330" y="447"/>
                    </a:cubicBezTo>
                    <a:cubicBezTo>
                      <a:pt x="142" y="556"/>
                      <a:pt x="142" y="556"/>
                      <a:pt x="142" y="556"/>
                    </a:cubicBezTo>
                    <a:cubicBezTo>
                      <a:pt x="135" y="560"/>
                      <a:pt x="131" y="567"/>
                      <a:pt x="131" y="575"/>
                    </a:cubicBezTo>
                    <a:cubicBezTo>
                      <a:pt x="132" y="583"/>
                      <a:pt x="136" y="590"/>
                      <a:pt x="143" y="593"/>
                    </a:cubicBezTo>
                    <a:cubicBezTo>
                      <a:pt x="234" y="635"/>
                      <a:pt x="347" y="632"/>
                      <a:pt x="431" y="584"/>
                    </a:cubicBezTo>
                    <a:cubicBezTo>
                      <a:pt x="450" y="573"/>
                      <a:pt x="468" y="559"/>
                      <a:pt x="483" y="544"/>
                    </a:cubicBezTo>
                    <a:cubicBezTo>
                      <a:pt x="531" y="496"/>
                      <a:pt x="556" y="431"/>
                      <a:pt x="558" y="363"/>
                    </a:cubicBezTo>
                    <a:cubicBezTo>
                      <a:pt x="559" y="364"/>
                      <a:pt x="559" y="364"/>
                      <a:pt x="559" y="364"/>
                    </a:cubicBezTo>
                    <a:cubicBezTo>
                      <a:pt x="558" y="304"/>
                      <a:pt x="563" y="248"/>
                      <a:pt x="597" y="214"/>
                    </a:cubicBezTo>
                    <a:cubicBezTo>
                      <a:pt x="629" y="182"/>
                      <a:pt x="629" y="182"/>
                      <a:pt x="629" y="182"/>
                    </a:cubicBezTo>
                    <a:cubicBezTo>
                      <a:pt x="446" y="0"/>
                      <a:pt x="446" y="0"/>
                      <a:pt x="446" y="0"/>
                    </a:cubicBezTo>
                    <a:lnTo>
                      <a:pt x="414" y="32"/>
                    </a:lnTo>
                    <a:close/>
                  </a:path>
                </a:pathLst>
              </a:custGeom>
              <a:solidFill>
                <a:srgbClr val="2FD6D5"/>
              </a:solidFill>
              <a:ln>
                <a:noFill/>
              </a:ln>
              <a:extLst/>
            </p:spPr>
            <p:txBody>
              <a:bodyPr vert="horz" wrap="square" lIns="91440" tIns="45720" rIns="91440" bIns="45720" numCol="1" anchor="t" anchorCtr="0" compatLnSpc="1">
                <a:prstTxWarp prst="textNoShape">
                  <a:avLst/>
                </a:prstTxWarp>
              </a:bodyPr>
              <a:lstStyle/>
              <a:p>
                <a:endParaRPr lang="en-IE"/>
              </a:p>
            </p:txBody>
          </p:sp>
          <p:sp>
            <p:nvSpPr>
              <p:cNvPr id="27" name="Freeform 35">
                <a:extLst>
                  <a:ext uri="{FF2B5EF4-FFF2-40B4-BE49-F238E27FC236}">
                    <a16:creationId xmlns="" xmlns:a16="http://schemas.microsoft.com/office/drawing/2014/main" id="{EC013B4C-80DE-4914-9AF1-80C8654BD0CF}"/>
                  </a:ext>
                </a:extLst>
              </p:cNvPr>
              <p:cNvSpPr>
                <a:spLocks/>
              </p:cNvSpPr>
              <p:nvPr/>
            </p:nvSpPr>
            <p:spPr bwMode="auto">
              <a:xfrm>
                <a:off x="11348928" y="5115515"/>
                <a:ext cx="607355" cy="607355"/>
              </a:xfrm>
              <a:custGeom>
                <a:avLst/>
                <a:gdLst>
                  <a:gd name="T0" fmla="*/ 509 w 997"/>
                  <a:gd name="T1" fmla="*/ 319 h 996"/>
                  <a:gd name="T2" fmla="*/ 326 w 997"/>
                  <a:gd name="T3" fmla="*/ 136 h 996"/>
                  <a:gd name="T4" fmla="*/ 196 w 997"/>
                  <a:gd name="T5" fmla="*/ 6 h 996"/>
                  <a:gd name="T6" fmla="*/ 182 w 997"/>
                  <a:gd name="T7" fmla="*/ 0 h 996"/>
                  <a:gd name="T8" fmla="*/ 169 w 997"/>
                  <a:gd name="T9" fmla="*/ 6 h 996"/>
                  <a:gd name="T10" fmla="*/ 8 w 997"/>
                  <a:gd name="T11" fmla="*/ 167 h 996"/>
                  <a:gd name="T12" fmla="*/ 8 w 997"/>
                  <a:gd name="T13" fmla="*/ 194 h 996"/>
                  <a:gd name="T14" fmla="*/ 138 w 997"/>
                  <a:gd name="T15" fmla="*/ 324 h 996"/>
                  <a:gd name="T16" fmla="*/ 321 w 997"/>
                  <a:gd name="T17" fmla="*/ 507 h 996"/>
                  <a:gd name="T18" fmla="*/ 803 w 997"/>
                  <a:gd name="T19" fmla="*/ 988 h 996"/>
                  <a:gd name="T20" fmla="*/ 830 w 997"/>
                  <a:gd name="T21" fmla="*/ 988 h 996"/>
                  <a:gd name="T22" fmla="*/ 991 w 997"/>
                  <a:gd name="T23" fmla="*/ 827 h 996"/>
                  <a:gd name="T24" fmla="*/ 997 w 997"/>
                  <a:gd name="T25" fmla="*/ 814 h 996"/>
                  <a:gd name="T26" fmla="*/ 991 w 997"/>
                  <a:gd name="T27" fmla="*/ 800 h 996"/>
                  <a:gd name="T28" fmla="*/ 509 w 997"/>
                  <a:gd name="T29" fmla="*/ 31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97" h="996">
                    <a:moveTo>
                      <a:pt x="509" y="319"/>
                    </a:moveTo>
                    <a:cubicBezTo>
                      <a:pt x="326" y="136"/>
                      <a:pt x="326" y="136"/>
                      <a:pt x="326" y="136"/>
                    </a:cubicBezTo>
                    <a:cubicBezTo>
                      <a:pt x="196" y="6"/>
                      <a:pt x="196" y="6"/>
                      <a:pt x="196" y="6"/>
                    </a:cubicBezTo>
                    <a:cubicBezTo>
                      <a:pt x="192" y="2"/>
                      <a:pt x="187" y="0"/>
                      <a:pt x="182" y="0"/>
                    </a:cubicBezTo>
                    <a:cubicBezTo>
                      <a:pt x="177" y="0"/>
                      <a:pt x="172" y="2"/>
                      <a:pt x="169" y="6"/>
                    </a:cubicBezTo>
                    <a:cubicBezTo>
                      <a:pt x="8" y="167"/>
                      <a:pt x="8" y="167"/>
                      <a:pt x="8" y="167"/>
                    </a:cubicBezTo>
                    <a:cubicBezTo>
                      <a:pt x="0" y="174"/>
                      <a:pt x="0" y="187"/>
                      <a:pt x="8" y="194"/>
                    </a:cubicBezTo>
                    <a:cubicBezTo>
                      <a:pt x="138" y="324"/>
                      <a:pt x="138" y="324"/>
                      <a:pt x="138" y="324"/>
                    </a:cubicBezTo>
                    <a:cubicBezTo>
                      <a:pt x="321" y="507"/>
                      <a:pt x="321" y="507"/>
                      <a:pt x="321" y="507"/>
                    </a:cubicBezTo>
                    <a:cubicBezTo>
                      <a:pt x="803" y="988"/>
                      <a:pt x="803" y="988"/>
                      <a:pt x="803" y="988"/>
                    </a:cubicBezTo>
                    <a:cubicBezTo>
                      <a:pt x="810" y="996"/>
                      <a:pt x="822" y="996"/>
                      <a:pt x="830" y="988"/>
                    </a:cubicBezTo>
                    <a:cubicBezTo>
                      <a:pt x="991" y="827"/>
                      <a:pt x="991" y="827"/>
                      <a:pt x="991" y="827"/>
                    </a:cubicBezTo>
                    <a:cubicBezTo>
                      <a:pt x="995" y="824"/>
                      <a:pt x="997" y="819"/>
                      <a:pt x="997" y="814"/>
                    </a:cubicBezTo>
                    <a:cubicBezTo>
                      <a:pt x="997" y="809"/>
                      <a:pt x="995" y="804"/>
                      <a:pt x="991" y="800"/>
                    </a:cubicBezTo>
                    <a:lnTo>
                      <a:pt x="509" y="319"/>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IE"/>
              </a:p>
            </p:txBody>
          </p:sp>
          <p:sp>
            <p:nvSpPr>
              <p:cNvPr id="28" name="Freeform 36">
                <a:extLst>
                  <a:ext uri="{FF2B5EF4-FFF2-40B4-BE49-F238E27FC236}">
                    <a16:creationId xmlns="" xmlns:a16="http://schemas.microsoft.com/office/drawing/2014/main" id="{188C4524-B212-48B1-9F27-99F35F599674}"/>
                  </a:ext>
                </a:extLst>
              </p:cNvPr>
              <p:cNvSpPr>
                <a:spLocks/>
              </p:cNvSpPr>
              <p:nvPr/>
            </p:nvSpPr>
            <p:spPr bwMode="auto">
              <a:xfrm>
                <a:off x="11575636" y="4883209"/>
                <a:ext cx="394641" cy="398840"/>
              </a:xfrm>
              <a:custGeom>
                <a:avLst/>
                <a:gdLst>
                  <a:gd name="T0" fmla="*/ 636 w 646"/>
                  <a:gd name="T1" fmla="*/ 269 h 652"/>
                  <a:gd name="T2" fmla="*/ 614 w 646"/>
                  <a:gd name="T3" fmla="*/ 269 h 652"/>
                  <a:gd name="T4" fmla="*/ 428 w 646"/>
                  <a:gd name="T5" fmla="*/ 376 h 652"/>
                  <a:gd name="T6" fmla="*/ 424 w 646"/>
                  <a:gd name="T7" fmla="*/ 378 h 652"/>
                  <a:gd name="T8" fmla="*/ 355 w 646"/>
                  <a:gd name="T9" fmla="*/ 353 h 652"/>
                  <a:gd name="T10" fmla="*/ 322 w 646"/>
                  <a:gd name="T11" fmla="*/ 309 h 652"/>
                  <a:gd name="T12" fmla="*/ 311 w 646"/>
                  <a:gd name="T13" fmla="*/ 192 h 652"/>
                  <a:gd name="T14" fmla="*/ 317 w 646"/>
                  <a:gd name="T15" fmla="*/ 187 h 652"/>
                  <a:gd name="T16" fmla="*/ 505 w 646"/>
                  <a:gd name="T17" fmla="*/ 79 h 652"/>
                  <a:gd name="T18" fmla="*/ 515 w 646"/>
                  <a:gd name="T19" fmla="*/ 59 h 652"/>
                  <a:gd name="T20" fmla="*/ 503 w 646"/>
                  <a:gd name="T21" fmla="*/ 41 h 652"/>
                  <a:gd name="T22" fmla="*/ 216 w 646"/>
                  <a:gd name="T23" fmla="*/ 51 h 652"/>
                  <a:gd name="T24" fmla="*/ 164 w 646"/>
                  <a:gd name="T25" fmla="*/ 90 h 652"/>
                  <a:gd name="T26" fmla="*/ 89 w 646"/>
                  <a:gd name="T27" fmla="*/ 271 h 652"/>
                  <a:gd name="T28" fmla="*/ 88 w 646"/>
                  <a:gd name="T29" fmla="*/ 270 h 652"/>
                  <a:gd name="T30" fmla="*/ 49 w 646"/>
                  <a:gd name="T31" fmla="*/ 420 h 652"/>
                  <a:gd name="T32" fmla="*/ 0 w 646"/>
                  <a:gd name="T33" fmla="*/ 469 h 652"/>
                  <a:gd name="T34" fmla="*/ 182 w 646"/>
                  <a:gd name="T35" fmla="*/ 652 h 652"/>
                  <a:gd name="T36" fmla="*/ 232 w 646"/>
                  <a:gd name="T37" fmla="*/ 603 h 652"/>
                  <a:gd name="T38" fmla="*/ 367 w 646"/>
                  <a:gd name="T39" fmla="*/ 566 h 652"/>
                  <a:gd name="T40" fmla="*/ 370 w 646"/>
                  <a:gd name="T41" fmla="*/ 567 h 652"/>
                  <a:gd name="T42" fmla="*/ 383 w 646"/>
                  <a:gd name="T43" fmla="*/ 567 h 652"/>
                  <a:gd name="T44" fmla="*/ 382 w 646"/>
                  <a:gd name="T45" fmla="*/ 565 h 652"/>
                  <a:gd name="T46" fmla="*/ 494 w 646"/>
                  <a:gd name="T47" fmla="*/ 533 h 652"/>
                  <a:gd name="T48" fmla="*/ 552 w 646"/>
                  <a:gd name="T49" fmla="*/ 488 h 652"/>
                  <a:gd name="T50" fmla="*/ 646 w 646"/>
                  <a:gd name="T51" fmla="*/ 289 h 652"/>
                  <a:gd name="T52" fmla="*/ 636 w 646"/>
                  <a:gd name="T53" fmla="*/ 2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46" h="652">
                    <a:moveTo>
                      <a:pt x="636" y="269"/>
                    </a:moveTo>
                    <a:cubicBezTo>
                      <a:pt x="630" y="265"/>
                      <a:pt x="621" y="265"/>
                      <a:pt x="614" y="269"/>
                    </a:cubicBezTo>
                    <a:cubicBezTo>
                      <a:pt x="428" y="376"/>
                      <a:pt x="428" y="376"/>
                      <a:pt x="428" y="376"/>
                    </a:cubicBezTo>
                    <a:cubicBezTo>
                      <a:pt x="428" y="376"/>
                      <a:pt x="427" y="377"/>
                      <a:pt x="424" y="378"/>
                    </a:cubicBezTo>
                    <a:cubicBezTo>
                      <a:pt x="413" y="381"/>
                      <a:pt x="389" y="387"/>
                      <a:pt x="355" y="353"/>
                    </a:cubicBezTo>
                    <a:cubicBezTo>
                      <a:pt x="344" y="343"/>
                      <a:pt x="333" y="329"/>
                      <a:pt x="322" y="309"/>
                    </a:cubicBezTo>
                    <a:cubicBezTo>
                      <a:pt x="278" y="229"/>
                      <a:pt x="301" y="204"/>
                      <a:pt x="311" y="192"/>
                    </a:cubicBezTo>
                    <a:cubicBezTo>
                      <a:pt x="315" y="188"/>
                      <a:pt x="317" y="187"/>
                      <a:pt x="317" y="187"/>
                    </a:cubicBezTo>
                    <a:cubicBezTo>
                      <a:pt x="505" y="79"/>
                      <a:pt x="505" y="79"/>
                      <a:pt x="505" y="79"/>
                    </a:cubicBezTo>
                    <a:cubicBezTo>
                      <a:pt x="512" y="75"/>
                      <a:pt x="516" y="67"/>
                      <a:pt x="515" y="59"/>
                    </a:cubicBezTo>
                    <a:cubicBezTo>
                      <a:pt x="515" y="52"/>
                      <a:pt x="510" y="45"/>
                      <a:pt x="503" y="41"/>
                    </a:cubicBezTo>
                    <a:cubicBezTo>
                      <a:pt x="412" y="0"/>
                      <a:pt x="300" y="2"/>
                      <a:pt x="216" y="51"/>
                    </a:cubicBezTo>
                    <a:cubicBezTo>
                      <a:pt x="196" y="62"/>
                      <a:pt x="179" y="75"/>
                      <a:pt x="164" y="90"/>
                    </a:cubicBezTo>
                    <a:cubicBezTo>
                      <a:pt x="116" y="138"/>
                      <a:pt x="90" y="203"/>
                      <a:pt x="89" y="271"/>
                    </a:cubicBezTo>
                    <a:cubicBezTo>
                      <a:pt x="88" y="270"/>
                      <a:pt x="88" y="270"/>
                      <a:pt x="88" y="270"/>
                    </a:cubicBezTo>
                    <a:cubicBezTo>
                      <a:pt x="89" y="331"/>
                      <a:pt x="83" y="386"/>
                      <a:pt x="49" y="420"/>
                    </a:cubicBezTo>
                    <a:cubicBezTo>
                      <a:pt x="0" y="469"/>
                      <a:pt x="0" y="469"/>
                      <a:pt x="0" y="469"/>
                    </a:cubicBezTo>
                    <a:cubicBezTo>
                      <a:pt x="182" y="652"/>
                      <a:pt x="182" y="652"/>
                      <a:pt x="182" y="652"/>
                    </a:cubicBezTo>
                    <a:cubicBezTo>
                      <a:pt x="232" y="603"/>
                      <a:pt x="232" y="603"/>
                      <a:pt x="232" y="603"/>
                    </a:cubicBezTo>
                    <a:cubicBezTo>
                      <a:pt x="263" y="572"/>
                      <a:pt x="313" y="566"/>
                      <a:pt x="367" y="566"/>
                    </a:cubicBezTo>
                    <a:cubicBezTo>
                      <a:pt x="368" y="567"/>
                      <a:pt x="369" y="567"/>
                      <a:pt x="370" y="567"/>
                    </a:cubicBezTo>
                    <a:cubicBezTo>
                      <a:pt x="374" y="567"/>
                      <a:pt x="379" y="567"/>
                      <a:pt x="383" y="567"/>
                    </a:cubicBezTo>
                    <a:cubicBezTo>
                      <a:pt x="382" y="565"/>
                      <a:pt x="382" y="565"/>
                      <a:pt x="382" y="565"/>
                    </a:cubicBezTo>
                    <a:cubicBezTo>
                      <a:pt x="420" y="563"/>
                      <a:pt x="459" y="553"/>
                      <a:pt x="494" y="533"/>
                    </a:cubicBezTo>
                    <a:cubicBezTo>
                      <a:pt x="515" y="521"/>
                      <a:pt x="534" y="506"/>
                      <a:pt x="552" y="488"/>
                    </a:cubicBezTo>
                    <a:cubicBezTo>
                      <a:pt x="604" y="436"/>
                      <a:pt x="639" y="363"/>
                      <a:pt x="646" y="289"/>
                    </a:cubicBezTo>
                    <a:cubicBezTo>
                      <a:pt x="646" y="281"/>
                      <a:pt x="643" y="273"/>
                      <a:pt x="636" y="269"/>
                    </a:cubicBezTo>
                    <a:close/>
                  </a:path>
                </a:pathLst>
              </a:custGeom>
              <a:solidFill>
                <a:srgbClr val="2FD6D5"/>
              </a:solidFill>
              <a:ln>
                <a:noFill/>
              </a:ln>
              <a:extLst/>
            </p:spPr>
            <p:txBody>
              <a:bodyPr vert="horz" wrap="square" lIns="91440" tIns="45720" rIns="91440" bIns="45720" numCol="1" anchor="t" anchorCtr="0" compatLnSpc="1">
                <a:prstTxWarp prst="textNoShape">
                  <a:avLst/>
                </a:prstTxWarp>
              </a:bodyPr>
              <a:lstStyle/>
              <a:p>
                <a:endParaRPr lang="en-IE"/>
              </a:p>
            </p:txBody>
          </p:sp>
          <p:sp>
            <p:nvSpPr>
              <p:cNvPr id="29" name="Freeform 37">
                <a:extLst>
                  <a:ext uri="{FF2B5EF4-FFF2-40B4-BE49-F238E27FC236}">
                    <a16:creationId xmlns="" xmlns:a16="http://schemas.microsoft.com/office/drawing/2014/main" id="{65601F57-C911-45AC-93C7-8A54CB415C2F}"/>
                  </a:ext>
                </a:extLst>
              </p:cNvPr>
              <p:cNvSpPr>
                <a:spLocks/>
              </p:cNvSpPr>
              <p:nvPr/>
            </p:nvSpPr>
            <p:spPr bwMode="auto">
              <a:xfrm>
                <a:off x="11076038" y="4842626"/>
                <a:ext cx="424029" cy="424029"/>
              </a:xfrm>
              <a:custGeom>
                <a:avLst/>
                <a:gdLst>
                  <a:gd name="T0" fmla="*/ 248 w 695"/>
                  <a:gd name="T1" fmla="*/ 695 h 695"/>
                  <a:gd name="T2" fmla="*/ 279 w 695"/>
                  <a:gd name="T3" fmla="*/ 682 h 695"/>
                  <a:gd name="T4" fmla="*/ 682 w 695"/>
                  <a:gd name="T5" fmla="*/ 279 h 695"/>
                  <a:gd name="T6" fmla="*/ 695 w 695"/>
                  <a:gd name="T7" fmla="*/ 248 h 695"/>
                  <a:gd name="T8" fmla="*/ 682 w 695"/>
                  <a:gd name="T9" fmla="*/ 218 h 695"/>
                  <a:gd name="T10" fmla="*/ 477 w 695"/>
                  <a:gd name="T11" fmla="*/ 12 h 695"/>
                  <a:gd name="T12" fmla="*/ 446 w 695"/>
                  <a:gd name="T13" fmla="*/ 0 h 695"/>
                  <a:gd name="T14" fmla="*/ 416 w 695"/>
                  <a:gd name="T15" fmla="*/ 12 h 695"/>
                  <a:gd name="T16" fmla="*/ 12 w 695"/>
                  <a:gd name="T17" fmla="*/ 416 h 695"/>
                  <a:gd name="T18" fmla="*/ 0 w 695"/>
                  <a:gd name="T19" fmla="*/ 446 h 695"/>
                  <a:gd name="T20" fmla="*/ 12 w 695"/>
                  <a:gd name="T21" fmla="*/ 477 h 695"/>
                  <a:gd name="T22" fmla="*/ 218 w 695"/>
                  <a:gd name="T23" fmla="*/ 682 h 695"/>
                  <a:gd name="T24" fmla="*/ 248 w 695"/>
                  <a:gd name="T25" fmla="*/ 695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95" h="695">
                    <a:moveTo>
                      <a:pt x="248" y="695"/>
                    </a:moveTo>
                    <a:cubicBezTo>
                      <a:pt x="260" y="695"/>
                      <a:pt x="271" y="690"/>
                      <a:pt x="279" y="682"/>
                    </a:cubicBezTo>
                    <a:cubicBezTo>
                      <a:pt x="682" y="279"/>
                      <a:pt x="682" y="279"/>
                      <a:pt x="682" y="279"/>
                    </a:cubicBezTo>
                    <a:cubicBezTo>
                      <a:pt x="690" y="271"/>
                      <a:pt x="695" y="260"/>
                      <a:pt x="695" y="248"/>
                    </a:cubicBezTo>
                    <a:cubicBezTo>
                      <a:pt x="695" y="237"/>
                      <a:pt x="690" y="226"/>
                      <a:pt x="682" y="218"/>
                    </a:cubicBezTo>
                    <a:cubicBezTo>
                      <a:pt x="477" y="12"/>
                      <a:pt x="477" y="12"/>
                      <a:pt x="477" y="12"/>
                    </a:cubicBezTo>
                    <a:cubicBezTo>
                      <a:pt x="469" y="4"/>
                      <a:pt x="458" y="0"/>
                      <a:pt x="446" y="0"/>
                    </a:cubicBezTo>
                    <a:cubicBezTo>
                      <a:pt x="435" y="0"/>
                      <a:pt x="424" y="4"/>
                      <a:pt x="416" y="12"/>
                    </a:cubicBezTo>
                    <a:cubicBezTo>
                      <a:pt x="12" y="416"/>
                      <a:pt x="12" y="416"/>
                      <a:pt x="12" y="416"/>
                    </a:cubicBezTo>
                    <a:cubicBezTo>
                      <a:pt x="4" y="424"/>
                      <a:pt x="0" y="435"/>
                      <a:pt x="0" y="446"/>
                    </a:cubicBezTo>
                    <a:cubicBezTo>
                      <a:pt x="0" y="458"/>
                      <a:pt x="4" y="469"/>
                      <a:pt x="12" y="477"/>
                    </a:cubicBezTo>
                    <a:cubicBezTo>
                      <a:pt x="218" y="682"/>
                      <a:pt x="218" y="682"/>
                      <a:pt x="218" y="682"/>
                    </a:cubicBezTo>
                    <a:cubicBezTo>
                      <a:pt x="226" y="690"/>
                      <a:pt x="237" y="695"/>
                      <a:pt x="248" y="69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en-IE"/>
              </a:p>
            </p:txBody>
          </p:sp>
        </p:grpSp>
      </p:grpSp>
    </p:spTree>
    <p:extLst>
      <p:ext uri="{BB962C8B-B14F-4D97-AF65-F5344CB8AC3E}">
        <p14:creationId xmlns:p14="http://schemas.microsoft.com/office/powerpoint/2010/main" val="22002849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b="59520"/>
          <a:stretch/>
        </p:blipFill>
        <p:spPr>
          <a:xfrm>
            <a:off x="1143000" y="3657600"/>
            <a:ext cx="9440044" cy="2197608"/>
          </a:xfrm>
          <a:prstGeom prst="rect">
            <a:avLst/>
          </a:prstGeom>
          <a:ln>
            <a:noFill/>
          </a:ln>
          <a:effectLst>
            <a:softEdge rad="11250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3996" y="337958"/>
            <a:ext cx="7039957" cy="1409897"/>
          </a:xfrm>
          <a:prstGeom prst="rect">
            <a:avLst/>
          </a:prstGeom>
          <a:ln>
            <a:noFill/>
          </a:ln>
          <a:effectLst>
            <a:softEdge rad="112500"/>
          </a:effectLst>
        </p:spPr>
      </p:pic>
      <p:pic>
        <p:nvPicPr>
          <p:cNvPr id="8" name="Picture 7"/>
          <p:cNvPicPr>
            <a:picLocks noChangeAspect="1"/>
          </p:cNvPicPr>
          <p:nvPr/>
        </p:nvPicPr>
        <p:blipFill>
          <a:blip r:embed="rId4"/>
          <a:stretch>
            <a:fillRect/>
          </a:stretch>
        </p:blipFill>
        <p:spPr>
          <a:xfrm>
            <a:off x="816864" y="397863"/>
            <a:ext cx="5474682" cy="1133954"/>
          </a:xfrm>
          <a:prstGeom prst="rect">
            <a:avLst/>
          </a:prstGeom>
        </p:spPr>
      </p:pic>
      <p:sp>
        <p:nvSpPr>
          <p:cNvPr id="9" name="TextBox 8"/>
          <p:cNvSpPr txBox="1"/>
          <p:nvPr/>
        </p:nvSpPr>
        <p:spPr>
          <a:xfrm>
            <a:off x="816864" y="2102563"/>
            <a:ext cx="7202806"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ln w="0"/>
                <a:solidFill>
                  <a:schemeClr val="accent1"/>
                </a:solidFill>
                <a:effectLst>
                  <a:outerShdw blurRad="38100" dist="25400" dir="5400000" algn="ctr" rotWithShape="0">
                    <a:srgbClr val="6E747A">
                      <a:alpha val="43000"/>
                    </a:srgbClr>
                  </a:outerShdw>
                </a:effectLst>
              </a:rPr>
              <a:t>File exists?</a:t>
            </a:r>
          </a:p>
          <a:p>
            <a:pPr marL="285750" indent="-285750">
              <a:buFont typeface="Arial" panose="020B0604020202020204" pitchFamily="34" charset="0"/>
              <a:buChar char="•"/>
            </a:pPr>
            <a:r>
              <a:rPr lang="en-US" dirty="0" smtClean="0">
                <a:ln w="0"/>
                <a:solidFill>
                  <a:schemeClr val="accent1"/>
                </a:solidFill>
                <a:effectLst>
                  <a:outerShdw blurRad="38100" dist="25400" dir="5400000" algn="ctr" rotWithShape="0">
                    <a:srgbClr val="6E747A">
                      <a:alpha val="43000"/>
                    </a:srgbClr>
                  </a:outerShdw>
                </a:effectLst>
              </a:rPr>
              <a:t>All data latest?  </a:t>
            </a:r>
            <a:r>
              <a:rPr lang="en-US" dirty="0" smtClean="0">
                <a:ln w="0"/>
                <a:solidFill>
                  <a:srgbClr val="FF0000"/>
                </a:solidFill>
                <a:effectLst>
                  <a:outerShdw blurRad="38100" dist="25400" dir="5400000" algn="ctr" rotWithShape="0">
                    <a:srgbClr val="6E747A">
                      <a:alpha val="43000"/>
                    </a:srgbClr>
                  </a:outerShdw>
                </a:effectLst>
              </a:rPr>
              <a:t>(&gt;2009)</a:t>
            </a:r>
          </a:p>
          <a:p>
            <a:pPr marL="285750" indent="-285750">
              <a:buFont typeface="Arial" panose="020B0604020202020204" pitchFamily="34" charset="0"/>
              <a:buChar char="•"/>
            </a:pPr>
            <a:r>
              <a:rPr lang="en-US" dirty="0" smtClean="0">
                <a:ln w="0"/>
                <a:solidFill>
                  <a:schemeClr val="accent1"/>
                </a:solidFill>
                <a:effectLst>
                  <a:outerShdw blurRad="38100" dist="25400" dir="5400000" algn="ctr" rotWithShape="0">
                    <a:srgbClr val="6E747A">
                      <a:alpha val="43000"/>
                    </a:srgbClr>
                  </a:outerShdw>
                </a:effectLst>
              </a:rPr>
              <a:t>Invalid data? </a:t>
            </a:r>
          </a:p>
          <a:p>
            <a:pPr marL="285750" indent="-285750">
              <a:buFont typeface="Arial" panose="020B0604020202020204" pitchFamily="34" charset="0"/>
              <a:buChar char="•"/>
            </a:pPr>
            <a:r>
              <a:rPr lang="en-US" dirty="0" smtClean="0">
                <a:ln w="0"/>
                <a:solidFill>
                  <a:srgbClr val="FF0000"/>
                </a:solidFill>
                <a:effectLst>
                  <a:outerShdw blurRad="38100" dist="25400" dir="5400000" algn="ctr" rotWithShape="0">
                    <a:srgbClr val="6E747A">
                      <a:alpha val="43000"/>
                    </a:srgbClr>
                  </a:outerShdw>
                </a:effectLst>
              </a:rPr>
              <a:t>(n/a country or positive amount pledged by zero backers)</a:t>
            </a:r>
            <a:endParaRPr lang="en-US" dirty="0">
              <a:ln w="0"/>
              <a:solidFill>
                <a:srgbClr val="FF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49843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2.xml><?xml version="1.0" encoding="utf-8"?>
<a:theme xmlns:a="http://schemas.openxmlformats.org/drawingml/2006/main" name="Section break">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81FE2EE4-55EF-4CFA-86A2-C2460F4324DA}"/>
    </a:ext>
  </a:extLst>
</a:theme>
</file>

<file path=ppt/theme/theme3.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theme/theme5.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301</TotalTime>
  <Words>908</Words>
  <Application>Microsoft Office PowerPoint</Application>
  <PresentationFormat>Widescreen</PresentationFormat>
  <Paragraphs>380</Paragraphs>
  <Slides>32</Slides>
  <Notes>2</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32</vt:i4>
      </vt:variant>
    </vt:vector>
  </HeadingPairs>
  <TitlesOfParts>
    <vt:vector size="41" baseType="lpstr">
      <vt:lpstr>Arial</vt:lpstr>
      <vt:lpstr>Calibri</vt:lpstr>
      <vt:lpstr>Verdana</vt:lpstr>
      <vt:lpstr>Wingdings</vt:lpstr>
      <vt:lpstr>Capgemini Master</vt:lpstr>
      <vt:lpstr>Section break</vt:lpstr>
      <vt:lpstr>Cover options</vt:lpstr>
      <vt:lpstr>Final slides</vt:lpstr>
      <vt:lpstr>think-cell Slide</vt:lpstr>
      <vt:lpstr>Title of the presentation 2 lines</vt:lpstr>
      <vt:lpstr>About</vt:lpstr>
      <vt:lpstr>Inspiration</vt:lpstr>
      <vt:lpstr>Understanding the DataSet</vt:lpstr>
      <vt:lpstr>Our Analysis</vt:lpstr>
      <vt:lpstr>Workflow</vt:lpstr>
      <vt:lpstr> Analysis based on:</vt:lpstr>
      <vt:lpstr>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Number of Projects  Influence of launch month</vt:lpstr>
      <vt:lpstr>Number of Projects  Influence of launch weekday</vt:lpstr>
      <vt:lpstr>Number of Projects  Influence of launch day of month</vt:lpstr>
      <vt:lpstr>Number of Projects  Influence of launch day of month</vt:lpstr>
      <vt:lpstr>Number of Projects  Influence of duration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Pandey, Ayush</dc:creator>
  <cp:lastModifiedBy>anshika pandey</cp:lastModifiedBy>
  <cp:revision>58</cp:revision>
  <dcterms:created xsi:type="dcterms:W3CDTF">2019-09-24T10:48:08Z</dcterms:created>
  <dcterms:modified xsi:type="dcterms:W3CDTF">2019-09-25T02:04:21Z</dcterms:modified>
</cp:coreProperties>
</file>