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59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4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2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5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59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72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66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0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2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0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The Impact of Quick Commerce and Inflation on Premium FMCG Sales in Tier-1 Indian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Prepared by: Ayush Gangwar</a:t>
            </a:r>
          </a:p>
          <a:p>
            <a:r>
              <a:rPr dirty="0"/>
              <a:t>MNNIT Allahabad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Insights: Urban vs Rural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189148" cy="27699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r>
              <a:rPr sz="2400" dirty="0"/>
              <a:t>• Rural FMCG growth &gt; 2x urban growth</a:t>
            </a:r>
          </a:p>
          <a:p>
            <a:r>
              <a:rPr sz="2400" dirty="0"/>
              <a:t>• Premium products gaining traction in rural areas</a:t>
            </a:r>
          </a:p>
          <a:p>
            <a:r>
              <a:rPr sz="2400" dirty="0"/>
              <a:t>• Urban demand constrained by inflation</a:t>
            </a:r>
          </a:p>
          <a:p>
            <a:r>
              <a:rPr sz="2400" dirty="0"/>
              <a:t>• Quick commerce boosts convenience-driven </a:t>
            </a:r>
            <a:endParaRPr lang="en-US" sz="2400" dirty="0"/>
          </a:p>
          <a:p>
            <a:r>
              <a:rPr lang="en-IN" sz="2400" dirty="0"/>
              <a:t>   </a:t>
            </a:r>
            <a:r>
              <a:rPr sz="2400" dirty="0"/>
              <a:t>purchases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936596" cy="39395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/>
            </a:pPr>
            <a:endParaRPr lang="en-US" dirty="0"/>
          </a:p>
          <a:p>
            <a:pPr>
              <a:defRPr sz="1800"/>
            </a:pPr>
            <a:endParaRPr lang="en-IN" dirty="0"/>
          </a:p>
          <a:p>
            <a:pPr>
              <a:defRPr sz="1800"/>
            </a:pPr>
            <a:r>
              <a:rPr sz="2800" dirty="0"/>
              <a:t>• Targeted premium offerings with value-based</a:t>
            </a:r>
            <a:endParaRPr lang="en-US" sz="2800" dirty="0"/>
          </a:p>
          <a:p>
            <a:pPr>
              <a:defRPr sz="1800"/>
            </a:pPr>
            <a:r>
              <a:rPr lang="en-US" sz="2800" dirty="0"/>
              <a:t>  </a:t>
            </a:r>
            <a:r>
              <a:rPr sz="2800" dirty="0"/>
              <a:t> packaging</a:t>
            </a:r>
          </a:p>
          <a:p>
            <a:pPr>
              <a:defRPr sz="1800"/>
            </a:pPr>
            <a:r>
              <a:rPr sz="2800" dirty="0"/>
              <a:t>• Leverage quick commerce for impulse-driven</a:t>
            </a:r>
            <a:endParaRPr lang="en-US" sz="2800" dirty="0"/>
          </a:p>
          <a:p>
            <a:pPr>
              <a:defRPr sz="1800"/>
            </a:pPr>
            <a:r>
              <a:rPr lang="en-IN" sz="2800" dirty="0"/>
              <a:t>  </a:t>
            </a:r>
            <a:r>
              <a:rPr sz="2800" dirty="0"/>
              <a:t> premium sales</a:t>
            </a:r>
          </a:p>
          <a:p>
            <a:pPr>
              <a:defRPr sz="1800"/>
            </a:pPr>
            <a:r>
              <a:rPr sz="2800" dirty="0"/>
              <a:t>• Localized marketing in Tier-1 cities</a:t>
            </a:r>
          </a:p>
          <a:p>
            <a:pPr>
              <a:defRPr sz="1800"/>
            </a:pPr>
            <a:r>
              <a:rPr sz="2800" dirty="0"/>
              <a:t>• Expand premium product availability in </a:t>
            </a:r>
            <a:endParaRPr lang="en-US" sz="2800" dirty="0"/>
          </a:p>
          <a:p>
            <a:pPr>
              <a:defRPr sz="1800"/>
            </a:pPr>
            <a:r>
              <a:rPr lang="en-IN" sz="2800" dirty="0"/>
              <a:t>   </a:t>
            </a:r>
            <a:r>
              <a:rPr sz="2800" dirty="0"/>
              <a:t>rural regions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579254" cy="3970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sz="2800" dirty="0"/>
          </a:p>
          <a:p>
            <a:r>
              <a:rPr sz="2800" dirty="0"/>
              <a:t>• Quick commerce reshaping consumer </a:t>
            </a:r>
            <a:endParaRPr lang="en-US" sz="2800" dirty="0"/>
          </a:p>
          <a:p>
            <a:r>
              <a:rPr lang="en-IN" sz="2800" dirty="0"/>
              <a:t>   </a:t>
            </a:r>
            <a:r>
              <a:rPr sz="2800" dirty="0"/>
              <a:t>behavior</a:t>
            </a:r>
          </a:p>
          <a:p>
            <a:r>
              <a:rPr sz="2800" dirty="0"/>
              <a:t>• Inflation shifting priorities toward </a:t>
            </a:r>
            <a:endParaRPr lang="en-US" sz="2800" dirty="0"/>
          </a:p>
          <a:p>
            <a:r>
              <a:rPr lang="en-IN" sz="2800" dirty="0"/>
              <a:t>   </a:t>
            </a:r>
            <a:r>
              <a:rPr sz="2800" dirty="0"/>
              <a:t>affordability</a:t>
            </a:r>
          </a:p>
          <a:p>
            <a:r>
              <a:rPr sz="2800" dirty="0"/>
              <a:t>• Premium FMCG growth requires balancing </a:t>
            </a:r>
            <a:endParaRPr lang="en-US" sz="2800" dirty="0"/>
          </a:p>
          <a:p>
            <a:r>
              <a:rPr lang="en-IN" sz="2800" dirty="0"/>
              <a:t>   </a:t>
            </a:r>
            <a:r>
              <a:rPr sz="2800" dirty="0"/>
              <a:t>aspiration and value</a:t>
            </a:r>
          </a:p>
          <a:p>
            <a:r>
              <a:rPr sz="2800" dirty="0"/>
              <a:t>• Actionable strategies can sustain urban and</a:t>
            </a:r>
            <a:endParaRPr lang="en-US" sz="2800" dirty="0"/>
          </a:p>
          <a:p>
            <a:r>
              <a:rPr lang="en-IN" sz="2800" dirty="0"/>
              <a:t>  </a:t>
            </a:r>
            <a:r>
              <a:rPr sz="2800" dirty="0"/>
              <a:t> rural premium growth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 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sz="8000" dirty="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4997587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sz="2800" dirty="0"/>
              <a:t>Prepared by: Ayush Gangwar</a:t>
            </a:r>
          </a:p>
          <a:p>
            <a:r>
              <a:rPr sz="2800" dirty="0"/>
              <a:t>MNNIT Allahabad</a:t>
            </a:r>
          </a:p>
          <a:p>
            <a:r>
              <a:rPr sz="2800" dirty="0"/>
              <a:t>Winter Consulting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dirty="0"/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8062079" cy="3323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sz="3200" dirty="0"/>
              <a:t>• Background &amp; Market Context</a:t>
            </a:r>
          </a:p>
          <a:p>
            <a:pPr>
              <a:defRPr sz="1800"/>
            </a:pPr>
            <a:r>
              <a:rPr sz="3200" dirty="0"/>
              <a:t>• Key Trends: Quick Commerce &amp; Inflation</a:t>
            </a:r>
          </a:p>
          <a:p>
            <a:pPr>
              <a:defRPr sz="1800"/>
            </a:pPr>
            <a:r>
              <a:rPr sz="3200" dirty="0"/>
              <a:t>• Urban vs Rural FMCG Growth</a:t>
            </a:r>
          </a:p>
          <a:p>
            <a:pPr>
              <a:defRPr sz="1800"/>
            </a:pPr>
            <a:r>
              <a:rPr sz="3200" dirty="0"/>
              <a:t>• Consumer Behavior Insights</a:t>
            </a:r>
          </a:p>
          <a:p>
            <a:pPr>
              <a:defRPr sz="1800"/>
            </a:pPr>
            <a:r>
              <a:rPr sz="3200" dirty="0"/>
              <a:t>• Strategic Recommendations</a:t>
            </a:r>
          </a:p>
          <a:p>
            <a:pPr>
              <a:defRPr sz="1800"/>
            </a:pPr>
            <a:r>
              <a:rPr sz="3200" dirty="0"/>
              <a:t>• Conclusion &amp;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905177" cy="33239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sz="2400" dirty="0"/>
              <a:t>• Quick commerce drives convenience-led premium </a:t>
            </a:r>
            <a:endParaRPr lang="en-US" sz="2400" dirty="0"/>
          </a:p>
          <a:p>
            <a:pPr>
              <a:defRPr sz="1800"/>
            </a:pPr>
            <a:r>
              <a:rPr lang="en-US" sz="2400" dirty="0"/>
              <a:t>   </a:t>
            </a:r>
            <a:r>
              <a:rPr sz="2400" dirty="0"/>
              <a:t>purchases but</a:t>
            </a:r>
            <a:r>
              <a:rPr lang="en-US" sz="2400" dirty="0"/>
              <a:t> </a:t>
            </a:r>
            <a:r>
              <a:rPr sz="2400" dirty="0"/>
              <a:t>also discounts.</a:t>
            </a:r>
          </a:p>
          <a:p>
            <a:pPr>
              <a:defRPr sz="1800"/>
            </a:pPr>
            <a:r>
              <a:rPr sz="2400" dirty="0"/>
              <a:t>• Inflation is shifting urban consumers towards </a:t>
            </a:r>
            <a:endParaRPr lang="en-US" sz="2400" dirty="0"/>
          </a:p>
          <a:p>
            <a:pPr>
              <a:defRPr sz="1800"/>
            </a:pPr>
            <a:r>
              <a:rPr lang="en-IN" sz="2400" dirty="0"/>
              <a:t>   </a:t>
            </a:r>
            <a:r>
              <a:rPr sz="2400" dirty="0"/>
              <a:t>value-driven choices.</a:t>
            </a:r>
          </a:p>
          <a:p>
            <a:pPr>
              <a:defRPr sz="1800"/>
            </a:pPr>
            <a:r>
              <a:rPr sz="2400" dirty="0"/>
              <a:t>• Rural FMCG markets are growing faster, creating new</a:t>
            </a:r>
            <a:endParaRPr lang="en-US" sz="2400" dirty="0"/>
          </a:p>
          <a:p>
            <a:pPr>
              <a:defRPr sz="1800"/>
            </a:pPr>
            <a:r>
              <a:rPr lang="en-IN" sz="2400" dirty="0"/>
              <a:t>  </a:t>
            </a:r>
            <a:r>
              <a:rPr sz="2400" dirty="0"/>
              <a:t> opportunities.</a:t>
            </a:r>
          </a:p>
          <a:p>
            <a:pPr>
              <a:defRPr sz="1800"/>
            </a:pPr>
            <a:r>
              <a:rPr sz="2400" dirty="0"/>
              <a:t>• Tier-1 cities must balance premiumization with </a:t>
            </a:r>
            <a:endParaRPr lang="en-US" sz="2400" dirty="0"/>
          </a:p>
          <a:p>
            <a:pPr>
              <a:defRPr sz="1800"/>
            </a:pPr>
            <a:r>
              <a:rPr lang="en-IN" sz="2400" dirty="0"/>
              <a:t>   </a:t>
            </a:r>
            <a:r>
              <a:rPr sz="2400" dirty="0"/>
              <a:t>affordability.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Background: Indian FMCG Market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82502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n-US" sz="2400" dirty="0"/>
          </a:p>
          <a:p>
            <a:endParaRPr lang="en-IN" sz="2400" dirty="0"/>
          </a:p>
          <a:p>
            <a:r>
              <a:rPr sz="2400" dirty="0"/>
              <a:t>• Indian FMCG market valued at ₹4.3 lakh crore (2023)</a:t>
            </a:r>
          </a:p>
          <a:p>
            <a:r>
              <a:rPr sz="2400" dirty="0"/>
              <a:t>• Rapid urbanization and digital adoption</a:t>
            </a:r>
          </a:p>
          <a:p>
            <a:r>
              <a:rPr sz="2400" dirty="0"/>
              <a:t>• Quick commerce reshaping retail landscape</a:t>
            </a:r>
          </a:p>
          <a:p>
            <a:r>
              <a:rPr sz="2400" dirty="0"/>
              <a:t>• Inflation pressuring urban disposable incomes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Trend: Quick Commerce Growth</a:t>
            </a:r>
          </a:p>
        </p:txBody>
      </p:sp>
      <p:pic>
        <p:nvPicPr>
          <p:cNvPr id="3" name="Picture 2" descr="qc_adop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828800"/>
            <a:ext cx="6823587" cy="329380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Trend: Inflationary Pressures</a:t>
            </a:r>
          </a:p>
        </p:txBody>
      </p:sp>
      <p:pic>
        <p:nvPicPr>
          <p:cNvPr id="3" name="Picture 2" descr="sales_infl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138220" cy="35691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Urban vs Rural FMCG Growth</a:t>
            </a:r>
          </a:p>
        </p:txBody>
      </p:sp>
      <p:pic>
        <p:nvPicPr>
          <p:cNvPr id="3" name="Picture 2" descr="urban_rural_growt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799"/>
            <a:ext cx="7098890" cy="35494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Consumer Segmentation in Tier-1 Cities</a:t>
            </a:r>
          </a:p>
        </p:txBody>
      </p:sp>
      <p:pic>
        <p:nvPicPr>
          <p:cNvPr id="3" name="Picture 2" descr="consumer_segment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138220" cy="3569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City-wise Premium FMCG Contribution</a:t>
            </a:r>
          </a:p>
        </p:txBody>
      </p:sp>
      <p:pic>
        <p:nvPicPr>
          <p:cNvPr id="3" name="Picture 2" descr="city_con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799"/>
            <a:ext cx="7079226" cy="3539613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</TotalTime>
  <Words>286</Words>
  <Application>Microsoft Office PowerPoint</Application>
  <PresentationFormat>On-screen Show (4:3)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Rockwell</vt:lpstr>
      <vt:lpstr>Rockwell Condensed</vt:lpstr>
      <vt:lpstr>Wingdings</vt:lpstr>
      <vt:lpstr>Wood Type</vt:lpstr>
      <vt:lpstr>The Impact of Quick Commerce and Inflation on Premium FMCG Sales in Tier-1 Indian Cities</vt:lpstr>
      <vt:lpstr>  Agenda</vt:lpstr>
      <vt:lpstr>Executive Summary</vt:lpstr>
      <vt:lpstr>Background: Indian FMCG Market</vt:lpstr>
      <vt:lpstr>Trend: Quick Commerce Growth</vt:lpstr>
      <vt:lpstr>Trend: Inflationary Pressures</vt:lpstr>
      <vt:lpstr>Urban vs Rural FMCG Growth</vt:lpstr>
      <vt:lpstr>Consumer Segmentation in Tier-1 Cities</vt:lpstr>
      <vt:lpstr>City-wise Premium FMCG Contribution</vt:lpstr>
      <vt:lpstr>Key Insights: Urban vs Rural</vt:lpstr>
      <vt:lpstr>Strategic Recommendations</vt:lpstr>
      <vt:lpstr>Conclusion &amp; Next Steps</vt:lpstr>
      <vt:lpstr>    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Ayush Gangwar</cp:lastModifiedBy>
  <cp:revision>2</cp:revision>
  <dcterms:created xsi:type="dcterms:W3CDTF">2013-01-27T09:14:16Z</dcterms:created>
  <dcterms:modified xsi:type="dcterms:W3CDTF">2025-09-07T18:24:49Z</dcterms:modified>
  <cp:category/>
</cp:coreProperties>
</file>