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7" r:id="rId2"/>
    <p:sldId id="258" r:id="rId3"/>
    <p:sldId id="275" r:id="rId4"/>
    <p:sldId id="277" r:id="rId5"/>
    <p:sldId id="276" r:id="rId6"/>
    <p:sldId id="279" r:id="rId7"/>
    <p:sldId id="278"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26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AF2794-E7AA-4926-9E39-A6BABA00F5C5}" type="datetimeFigureOut">
              <a:rPr lang="en-IN" smtClean="0"/>
              <a:t>13-09-2024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E4AFB5-9356-4993-B07B-EBD3F93D41D5}" type="slidenum">
              <a:rPr lang="en-IN" smtClean="0"/>
              <a:t>‹#›</a:t>
            </a:fld>
            <a:endParaRPr lang="en-IN"/>
          </a:p>
        </p:txBody>
      </p:sp>
    </p:spTree>
    <p:extLst>
      <p:ext uri="{BB962C8B-B14F-4D97-AF65-F5344CB8AC3E}">
        <p14:creationId xmlns:p14="http://schemas.microsoft.com/office/powerpoint/2010/main" val="976343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a:t>
            </a:fld>
            <a:endParaRPr lang="en-IN"/>
          </a:p>
        </p:txBody>
      </p:sp>
    </p:spTree>
    <p:extLst>
      <p:ext uri="{BB962C8B-B14F-4D97-AF65-F5344CB8AC3E}">
        <p14:creationId xmlns:p14="http://schemas.microsoft.com/office/powerpoint/2010/main" val="1989774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10</a:t>
            </a:fld>
            <a:endParaRPr lang="en-IN"/>
          </a:p>
        </p:txBody>
      </p:sp>
    </p:spTree>
    <p:extLst>
      <p:ext uri="{BB962C8B-B14F-4D97-AF65-F5344CB8AC3E}">
        <p14:creationId xmlns:p14="http://schemas.microsoft.com/office/powerpoint/2010/main" val="1066679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11</a:t>
            </a:fld>
            <a:endParaRPr lang="en-IN"/>
          </a:p>
        </p:txBody>
      </p:sp>
    </p:spTree>
    <p:extLst>
      <p:ext uri="{BB962C8B-B14F-4D97-AF65-F5344CB8AC3E}">
        <p14:creationId xmlns:p14="http://schemas.microsoft.com/office/powerpoint/2010/main" val="3144679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12</a:t>
            </a:fld>
            <a:endParaRPr lang="en-IN"/>
          </a:p>
        </p:txBody>
      </p:sp>
    </p:spTree>
    <p:extLst>
      <p:ext uri="{BB962C8B-B14F-4D97-AF65-F5344CB8AC3E}">
        <p14:creationId xmlns:p14="http://schemas.microsoft.com/office/powerpoint/2010/main" val="2020058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13</a:t>
            </a:fld>
            <a:endParaRPr lang="en-IN"/>
          </a:p>
        </p:txBody>
      </p:sp>
    </p:spTree>
    <p:extLst>
      <p:ext uri="{BB962C8B-B14F-4D97-AF65-F5344CB8AC3E}">
        <p14:creationId xmlns:p14="http://schemas.microsoft.com/office/powerpoint/2010/main" val="254962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14</a:t>
            </a:fld>
            <a:endParaRPr lang="en-IN"/>
          </a:p>
        </p:txBody>
      </p:sp>
    </p:spTree>
    <p:extLst>
      <p:ext uri="{BB962C8B-B14F-4D97-AF65-F5344CB8AC3E}">
        <p14:creationId xmlns:p14="http://schemas.microsoft.com/office/powerpoint/2010/main" val="1234788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15</a:t>
            </a:fld>
            <a:endParaRPr lang="en-IN"/>
          </a:p>
        </p:txBody>
      </p:sp>
    </p:spTree>
    <p:extLst>
      <p:ext uri="{BB962C8B-B14F-4D97-AF65-F5344CB8AC3E}">
        <p14:creationId xmlns:p14="http://schemas.microsoft.com/office/powerpoint/2010/main" val="33700672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16</a:t>
            </a:fld>
            <a:endParaRPr lang="en-IN"/>
          </a:p>
        </p:txBody>
      </p:sp>
    </p:spTree>
    <p:extLst>
      <p:ext uri="{BB962C8B-B14F-4D97-AF65-F5344CB8AC3E}">
        <p14:creationId xmlns:p14="http://schemas.microsoft.com/office/powerpoint/2010/main" val="3098488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17</a:t>
            </a:fld>
            <a:endParaRPr lang="en-IN"/>
          </a:p>
        </p:txBody>
      </p:sp>
    </p:spTree>
    <p:extLst>
      <p:ext uri="{BB962C8B-B14F-4D97-AF65-F5344CB8AC3E}">
        <p14:creationId xmlns:p14="http://schemas.microsoft.com/office/powerpoint/2010/main" val="100341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18</a:t>
            </a:fld>
            <a:endParaRPr lang="en-IN"/>
          </a:p>
        </p:txBody>
      </p:sp>
    </p:spTree>
    <p:extLst>
      <p:ext uri="{BB962C8B-B14F-4D97-AF65-F5344CB8AC3E}">
        <p14:creationId xmlns:p14="http://schemas.microsoft.com/office/powerpoint/2010/main" val="3138613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19</a:t>
            </a:fld>
            <a:endParaRPr lang="en-IN"/>
          </a:p>
        </p:txBody>
      </p:sp>
    </p:spTree>
    <p:extLst>
      <p:ext uri="{BB962C8B-B14F-4D97-AF65-F5344CB8AC3E}">
        <p14:creationId xmlns:p14="http://schemas.microsoft.com/office/powerpoint/2010/main" val="2515786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2</a:t>
            </a:fld>
            <a:endParaRPr lang="en-IN"/>
          </a:p>
        </p:txBody>
      </p:sp>
    </p:spTree>
    <p:extLst>
      <p:ext uri="{BB962C8B-B14F-4D97-AF65-F5344CB8AC3E}">
        <p14:creationId xmlns:p14="http://schemas.microsoft.com/office/powerpoint/2010/main" val="2132504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20</a:t>
            </a:fld>
            <a:endParaRPr lang="en-IN"/>
          </a:p>
        </p:txBody>
      </p:sp>
    </p:spTree>
    <p:extLst>
      <p:ext uri="{BB962C8B-B14F-4D97-AF65-F5344CB8AC3E}">
        <p14:creationId xmlns:p14="http://schemas.microsoft.com/office/powerpoint/2010/main" val="4116625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21</a:t>
            </a:fld>
            <a:endParaRPr lang="en-IN"/>
          </a:p>
        </p:txBody>
      </p:sp>
    </p:spTree>
    <p:extLst>
      <p:ext uri="{BB962C8B-B14F-4D97-AF65-F5344CB8AC3E}">
        <p14:creationId xmlns:p14="http://schemas.microsoft.com/office/powerpoint/2010/main" val="23146272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22</a:t>
            </a:fld>
            <a:endParaRPr lang="en-IN"/>
          </a:p>
        </p:txBody>
      </p:sp>
    </p:spTree>
    <p:extLst>
      <p:ext uri="{BB962C8B-B14F-4D97-AF65-F5344CB8AC3E}">
        <p14:creationId xmlns:p14="http://schemas.microsoft.com/office/powerpoint/2010/main" val="15716153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23</a:t>
            </a:fld>
            <a:endParaRPr lang="en-IN"/>
          </a:p>
        </p:txBody>
      </p:sp>
    </p:spTree>
    <p:extLst>
      <p:ext uri="{BB962C8B-B14F-4D97-AF65-F5344CB8AC3E}">
        <p14:creationId xmlns:p14="http://schemas.microsoft.com/office/powerpoint/2010/main" val="548161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24</a:t>
            </a:fld>
            <a:endParaRPr lang="en-IN"/>
          </a:p>
        </p:txBody>
      </p:sp>
    </p:spTree>
    <p:extLst>
      <p:ext uri="{BB962C8B-B14F-4D97-AF65-F5344CB8AC3E}">
        <p14:creationId xmlns:p14="http://schemas.microsoft.com/office/powerpoint/2010/main" val="23097293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25</a:t>
            </a:fld>
            <a:endParaRPr lang="en-IN"/>
          </a:p>
        </p:txBody>
      </p:sp>
    </p:spTree>
    <p:extLst>
      <p:ext uri="{BB962C8B-B14F-4D97-AF65-F5344CB8AC3E}">
        <p14:creationId xmlns:p14="http://schemas.microsoft.com/office/powerpoint/2010/main" val="38096235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26</a:t>
            </a:fld>
            <a:endParaRPr lang="en-IN"/>
          </a:p>
        </p:txBody>
      </p:sp>
    </p:spTree>
    <p:extLst>
      <p:ext uri="{BB962C8B-B14F-4D97-AF65-F5344CB8AC3E}">
        <p14:creationId xmlns:p14="http://schemas.microsoft.com/office/powerpoint/2010/main" val="19018795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27</a:t>
            </a:fld>
            <a:endParaRPr lang="en-IN"/>
          </a:p>
        </p:txBody>
      </p:sp>
    </p:spTree>
    <p:extLst>
      <p:ext uri="{BB962C8B-B14F-4D97-AF65-F5344CB8AC3E}">
        <p14:creationId xmlns:p14="http://schemas.microsoft.com/office/powerpoint/2010/main" val="23279522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28</a:t>
            </a:fld>
            <a:endParaRPr lang="en-IN"/>
          </a:p>
        </p:txBody>
      </p:sp>
    </p:spTree>
    <p:extLst>
      <p:ext uri="{BB962C8B-B14F-4D97-AF65-F5344CB8AC3E}">
        <p14:creationId xmlns:p14="http://schemas.microsoft.com/office/powerpoint/2010/main" val="41400057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29</a:t>
            </a:fld>
            <a:endParaRPr lang="en-IN"/>
          </a:p>
        </p:txBody>
      </p:sp>
    </p:spTree>
    <p:extLst>
      <p:ext uri="{BB962C8B-B14F-4D97-AF65-F5344CB8AC3E}">
        <p14:creationId xmlns:p14="http://schemas.microsoft.com/office/powerpoint/2010/main" val="885911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3</a:t>
            </a:fld>
            <a:endParaRPr lang="en-IN"/>
          </a:p>
        </p:txBody>
      </p:sp>
    </p:spTree>
    <p:extLst>
      <p:ext uri="{BB962C8B-B14F-4D97-AF65-F5344CB8AC3E}">
        <p14:creationId xmlns:p14="http://schemas.microsoft.com/office/powerpoint/2010/main" val="784170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30</a:t>
            </a:fld>
            <a:endParaRPr lang="en-IN"/>
          </a:p>
        </p:txBody>
      </p:sp>
    </p:spTree>
    <p:extLst>
      <p:ext uri="{BB962C8B-B14F-4D97-AF65-F5344CB8AC3E}">
        <p14:creationId xmlns:p14="http://schemas.microsoft.com/office/powerpoint/2010/main" val="16221376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31</a:t>
            </a:fld>
            <a:endParaRPr lang="en-IN"/>
          </a:p>
        </p:txBody>
      </p:sp>
    </p:spTree>
    <p:extLst>
      <p:ext uri="{BB962C8B-B14F-4D97-AF65-F5344CB8AC3E}">
        <p14:creationId xmlns:p14="http://schemas.microsoft.com/office/powerpoint/2010/main" val="2915732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32</a:t>
            </a:fld>
            <a:endParaRPr lang="en-IN"/>
          </a:p>
        </p:txBody>
      </p:sp>
    </p:spTree>
    <p:extLst>
      <p:ext uri="{BB962C8B-B14F-4D97-AF65-F5344CB8AC3E}">
        <p14:creationId xmlns:p14="http://schemas.microsoft.com/office/powerpoint/2010/main" val="20036105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33</a:t>
            </a:fld>
            <a:endParaRPr lang="en-IN"/>
          </a:p>
        </p:txBody>
      </p:sp>
    </p:spTree>
    <p:extLst>
      <p:ext uri="{BB962C8B-B14F-4D97-AF65-F5344CB8AC3E}">
        <p14:creationId xmlns:p14="http://schemas.microsoft.com/office/powerpoint/2010/main" val="12508600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34</a:t>
            </a:fld>
            <a:endParaRPr lang="en-IN"/>
          </a:p>
        </p:txBody>
      </p:sp>
    </p:spTree>
    <p:extLst>
      <p:ext uri="{BB962C8B-B14F-4D97-AF65-F5344CB8AC3E}">
        <p14:creationId xmlns:p14="http://schemas.microsoft.com/office/powerpoint/2010/main" val="26154369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35</a:t>
            </a:fld>
            <a:endParaRPr lang="en-IN"/>
          </a:p>
        </p:txBody>
      </p:sp>
    </p:spTree>
    <p:extLst>
      <p:ext uri="{BB962C8B-B14F-4D97-AF65-F5344CB8AC3E}">
        <p14:creationId xmlns:p14="http://schemas.microsoft.com/office/powerpoint/2010/main" val="932875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4</a:t>
            </a:fld>
            <a:endParaRPr lang="en-IN"/>
          </a:p>
        </p:txBody>
      </p:sp>
    </p:spTree>
    <p:extLst>
      <p:ext uri="{BB962C8B-B14F-4D97-AF65-F5344CB8AC3E}">
        <p14:creationId xmlns:p14="http://schemas.microsoft.com/office/powerpoint/2010/main" val="747381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5</a:t>
            </a:fld>
            <a:endParaRPr lang="en-IN"/>
          </a:p>
        </p:txBody>
      </p:sp>
    </p:spTree>
    <p:extLst>
      <p:ext uri="{BB962C8B-B14F-4D97-AF65-F5344CB8AC3E}">
        <p14:creationId xmlns:p14="http://schemas.microsoft.com/office/powerpoint/2010/main" val="1190865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6</a:t>
            </a:fld>
            <a:endParaRPr lang="en-IN"/>
          </a:p>
        </p:txBody>
      </p:sp>
    </p:spTree>
    <p:extLst>
      <p:ext uri="{BB962C8B-B14F-4D97-AF65-F5344CB8AC3E}">
        <p14:creationId xmlns:p14="http://schemas.microsoft.com/office/powerpoint/2010/main" val="4077805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7</a:t>
            </a:fld>
            <a:endParaRPr lang="en-IN"/>
          </a:p>
        </p:txBody>
      </p:sp>
    </p:spTree>
    <p:extLst>
      <p:ext uri="{BB962C8B-B14F-4D97-AF65-F5344CB8AC3E}">
        <p14:creationId xmlns:p14="http://schemas.microsoft.com/office/powerpoint/2010/main" val="201133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8</a:t>
            </a:fld>
            <a:endParaRPr lang="en-IN"/>
          </a:p>
        </p:txBody>
      </p:sp>
    </p:spTree>
    <p:extLst>
      <p:ext uri="{BB962C8B-B14F-4D97-AF65-F5344CB8AC3E}">
        <p14:creationId xmlns:p14="http://schemas.microsoft.com/office/powerpoint/2010/main" val="1414038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9</a:t>
            </a:fld>
            <a:endParaRPr lang="en-IN"/>
          </a:p>
        </p:txBody>
      </p:sp>
    </p:spTree>
    <p:extLst>
      <p:ext uri="{BB962C8B-B14F-4D97-AF65-F5344CB8AC3E}">
        <p14:creationId xmlns:p14="http://schemas.microsoft.com/office/powerpoint/2010/main" val="2750571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18D3023-38AD-4070-AFD6-F3B893B3D63C}" type="datetime1">
              <a:rPr lang="en-IN" smtClean="0"/>
              <a:t>13-09-2024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2245371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8226EE-7E74-427E-8367-86945C9F51DB}" type="datetime1">
              <a:rPr lang="en-IN" smtClean="0"/>
              <a:t>13-09-2024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3458741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A11280D-23DE-48C7-B7DE-FAFA3798A105}" type="datetime1">
              <a:rPr lang="en-IN" smtClean="0"/>
              <a:t>13-09-2024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409813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50E0699-EEF6-4D2F-9052-B6160CBCE403}" type="datetime1">
              <a:rPr lang="en-IN" smtClean="0"/>
              <a:t>13-09-2024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4103291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5100CB-DDA9-411D-9D3F-44D79B19567F}" type="datetime1">
              <a:rPr lang="en-IN" smtClean="0"/>
              <a:t>13-09-2024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2309547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D0D441A-52DE-4A89-B9F7-60319B8BB4FD}" type="datetime1">
              <a:rPr lang="en-IN" smtClean="0"/>
              <a:t>13-09-2024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1100317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7173DAF-B5D9-40B7-99B0-B951BC7DA987}" type="datetime1">
              <a:rPr lang="en-IN" smtClean="0"/>
              <a:t>13-09-2024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623756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CCCF52E-FF53-441E-8F3A-D65D9C172224}" type="datetime1">
              <a:rPr lang="en-IN" smtClean="0"/>
              <a:t>13-09-2024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66007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76DA06-9A3B-412F-8EAD-F8BD672812F9}" type="datetime1">
              <a:rPr lang="en-IN" smtClean="0"/>
              <a:t>13-09-2024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3785339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52BF14-603E-469D-9805-C5CCF8F60D66}" type="datetime1">
              <a:rPr lang="en-IN" smtClean="0"/>
              <a:t>13-09-2024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1395954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BB93C6-868E-414E-8FD4-F87090506A6F}" type="datetime1">
              <a:rPr lang="en-IN" smtClean="0"/>
              <a:t>13-09-2024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3042101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8F9B0-DDDB-4904-BD60-39D8A2E8DF33}" type="datetime1">
              <a:rPr lang="en-IN" smtClean="0"/>
              <a:t>13-09-2024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DF146B-EF74-4A67-9F0E-26AB803D6F59}" type="slidenum">
              <a:rPr lang="en-IN" smtClean="0"/>
              <a:t>‹#›</a:t>
            </a:fld>
            <a:endParaRPr lang="en-IN"/>
          </a:p>
        </p:txBody>
      </p:sp>
    </p:spTree>
    <p:extLst>
      <p:ext uri="{BB962C8B-B14F-4D97-AF65-F5344CB8AC3E}">
        <p14:creationId xmlns:p14="http://schemas.microsoft.com/office/powerpoint/2010/main" val="2005676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70272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a:t>
            </a:r>
            <a:r>
              <a:rPr lang="en-IN" dirty="0" smtClean="0">
                <a:solidFill>
                  <a:schemeClr val="bg1"/>
                </a:solidFill>
                <a:latin typeface="Times New Roman" panose="02020603050405020304" pitchFamily="18" charset="0"/>
                <a:cs typeface="Times New Roman" panose="02020603050405020304" pitchFamily="18" charset="0"/>
              </a:rPr>
              <a:t>3</a:t>
            </a:r>
            <a:r>
              <a:rPr lang="en-IN" dirty="0">
                <a:solidFill>
                  <a:schemeClr val="bg1"/>
                </a:solidFill>
                <a:latin typeface="Times New Roman" panose="02020603050405020304" pitchFamily="18" charset="0"/>
                <a:cs typeface="Times New Roman" panose="02020603050405020304" pitchFamily="18" charset="0"/>
              </a:rPr>
              <a:t>			                      HYPOTHESIS FUNCTION AND TESTING		                           UNIT I</a:t>
            </a:r>
          </a:p>
        </p:txBody>
      </p:sp>
      <p:sp>
        <p:nvSpPr>
          <p:cNvPr id="6" name="TextBox 5"/>
          <p:cNvSpPr txBox="1"/>
          <p:nvPr/>
        </p:nvSpPr>
        <p:spPr>
          <a:xfrm>
            <a:off x="0" y="6319391"/>
            <a:ext cx="2943497"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a:t>
            </a:r>
            <a:r>
              <a:rPr lang="en-IN" sz="1000" dirty="0" smtClean="0">
                <a:solidFill>
                  <a:schemeClr val="bg1"/>
                </a:solidFill>
                <a:latin typeface="Times New Roman" panose="02020603050405020304" pitchFamily="18" charset="0"/>
                <a:cs typeface="Times New Roman" panose="02020603050405020304" pitchFamily="18" charset="0"/>
              </a:rPr>
              <a:t>Shrivastava</a:t>
            </a:r>
          </a:p>
          <a:p>
            <a:r>
              <a:rPr lang="en-IN" sz="1000" dirty="0" smtClean="0">
                <a:solidFill>
                  <a:schemeClr val="bg1"/>
                </a:solidFill>
                <a:latin typeface="Times New Roman" panose="02020603050405020304" pitchFamily="18" charset="0"/>
                <a:cs typeface="Times New Roman" panose="02020603050405020304" pitchFamily="18" charset="0"/>
              </a:rPr>
              <a:t>Assistant Professor</a:t>
            </a:r>
            <a:endParaRPr lang="en-IN" sz="1000" dirty="0">
              <a:solidFill>
                <a:schemeClr val="bg1"/>
              </a:solidFill>
              <a:latin typeface="Times New Roman" panose="02020603050405020304" pitchFamily="18" charset="0"/>
              <a:cs typeface="Times New Roman" panose="02020603050405020304" pitchFamily="18" charset="0"/>
            </a:endParaRPr>
          </a:p>
          <a:p>
            <a:r>
              <a:rPr lang="en-IN" sz="1000" dirty="0" smtClean="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bg1"/>
                </a:solidFill>
                <a:latin typeface="Times New Roman" panose="02020603050405020304" pitchFamily="18" charset="0"/>
                <a:cs typeface="Times New Roman" panose="02020603050405020304" pitchFamily="18" charset="0"/>
              </a:rPr>
              <a:t> LNCT-E, 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8830491" y="6734889"/>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505097" y="2382680"/>
            <a:ext cx="11599817" cy="707886"/>
          </a:xfrm>
          <a:prstGeom prst="rect">
            <a:avLst/>
          </a:prstGeom>
          <a:noFill/>
        </p:spPr>
        <p:txBody>
          <a:bodyPr wrap="square" rtlCol="0">
            <a:spAutoFit/>
          </a:bodyPr>
          <a:lstStyle/>
          <a:p>
            <a:pPr algn="ctr"/>
            <a:r>
              <a:rPr lang="en-IN" sz="4000" dirty="0">
                <a:solidFill>
                  <a:schemeClr val="bg1"/>
                </a:solidFill>
                <a:latin typeface="Times New Roman" panose="02020603050405020304" pitchFamily="18" charset="0"/>
                <a:cs typeface="Times New Roman" panose="02020603050405020304" pitchFamily="18" charset="0"/>
              </a:rPr>
              <a:t>HYPOTHESIS FUNCTION AND TESTING</a:t>
            </a:r>
            <a:endParaRPr lang="en-IN" sz="4000" dirty="0">
              <a:solidFill>
                <a:schemeClr val="bg1"/>
              </a:solidFill>
            </a:endParaRPr>
          </a:p>
        </p:txBody>
      </p:sp>
    </p:spTree>
    <p:extLst>
      <p:ext uri="{BB962C8B-B14F-4D97-AF65-F5344CB8AC3E}">
        <p14:creationId xmlns:p14="http://schemas.microsoft.com/office/powerpoint/2010/main" val="656871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			     </a:t>
            </a:r>
            <a:r>
              <a:rPr lang="en-IN" dirty="0" smtClean="0">
                <a:solidFill>
                  <a:schemeClr val="bg1"/>
                </a:solidFill>
                <a:latin typeface="Times New Roman" panose="02020603050405020304" pitchFamily="18" charset="0"/>
                <a:cs typeface="Times New Roman" panose="02020603050405020304" pitchFamily="18" charset="0"/>
              </a:rPr>
              <a:t>                 HYPOTHESIS FUNCTION AND TESTING	</a:t>
            </a:r>
            <a:r>
              <a:rPr lang="en-IN" dirty="0">
                <a:solidFill>
                  <a:schemeClr val="bg1"/>
                </a:solidFill>
                <a:latin typeface="Times New Roman" panose="02020603050405020304" pitchFamily="18" charset="0"/>
                <a:cs typeface="Times New Roman" panose="02020603050405020304" pitchFamily="18" charset="0"/>
              </a:rPr>
              <a:t>	</a:t>
            </a:r>
            <a:r>
              <a:rPr lang="en-IN" dirty="0" smtClean="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UNIT I</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2951064"/>
          </a:xfrm>
          <a:prstGeom prst="rect">
            <a:avLst/>
          </a:prstGeom>
          <a:noFill/>
        </p:spPr>
        <p:txBody>
          <a:bodyPr wrap="square" rtlCol="0">
            <a:spAutoFit/>
          </a:bodyPr>
          <a:lstStyle/>
          <a:p>
            <a:pPr algn="just" fontAlgn="base">
              <a:lnSpc>
                <a:spcPct val="150000"/>
              </a:lnSpc>
            </a:pPr>
            <a:r>
              <a:rPr lang="en-IN" b="1" dirty="0">
                <a:solidFill>
                  <a:schemeClr val="bg1"/>
                </a:solidFill>
                <a:latin typeface="Times New Roman" panose="02020603050405020304" pitchFamily="18" charset="0"/>
                <a:cs typeface="Times New Roman" panose="02020603050405020304" pitchFamily="18" charset="0"/>
              </a:rPr>
              <a:t>Test Statistic: </a:t>
            </a:r>
            <a:r>
              <a:rPr lang="en-IN" dirty="0">
                <a:solidFill>
                  <a:schemeClr val="bg1"/>
                </a:solidFill>
                <a:latin typeface="Times New Roman" panose="02020603050405020304" pitchFamily="18" charset="0"/>
                <a:cs typeface="Times New Roman" panose="02020603050405020304" pitchFamily="18" charset="0"/>
              </a:rPr>
              <a:t>The test statistic is a numerical value calculated from sample data during a hypothesis test, used to determine whether to reject the null hypothesis. It is compared to a critical value or p-value to make decisions about the statistical significance of the observed results.</a:t>
            </a:r>
          </a:p>
          <a:p>
            <a:pPr algn="just" fontAlgn="base">
              <a:lnSpc>
                <a:spcPct val="150000"/>
              </a:lnSpc>
            </a:pPr>
            <a:r>
              <a:rPr lang="en-IN" b="1" dirty="0">
                <a:solidFill>
                  <a:schemeClr val="bg1"/>
                </a:solidFill>
                <a:latin typeface="Times New Roman" panose="02020603050405020304" pitchFamily="18" charset="0"/>
                <a:cs typeface="Times New Roman" panose="02020603050405020304" pitchFamily="18" charset="0"/>
              </a:rPr>
              <a:t>Critical value</a:t>
            </a:r>
            <a:r>
              <a:rPr lang="en-IN" dirty="0">
                <a:solidFill>
                  <a:schemeClr val="bg1"/>
                </a:solidFill>
                <a:latin typeface="Times New Roman" panose="02020603050405020304" pitchFamily="18" charset="0"/>
                <a:cs typeface="Times New Roman" panose="02020603050405020304" pitchFamily="18" charset="0"/>
              </a:rPr>
              <a:t>: The critical value in statistics is a threshold or </a:t>
            </a:r>
            <a:r>
              <a:rPr lang="en-IN" dirty="0" err="1">
                <a:solidFill>
                  <a:schemeClr val="bg1"/>
                </a:solidFill>
                <a:latin typeface="Times New Roman" panose="02020603050405020304" pitchFamily="18" charset="0"/>
                <a:cs typeface="Times New Roman" panose="02020603050405020304" pitchFamily="18" charset="0"/>
              </a:rPr>
              <a:t>cutoff</a:t>
            </a:r>
            <a:r>
              <a:rPr lang="en-IN" dirty="0">
                <a:solidFill>
                  <a:schemeClr val="bg1"/>
                </a:solidFill>
                <a:latin typeface="Times New Roman" panose="02020603050405020304" pitchFamily="18" charset="0"/>
                <a:cs typeface="Times New Roman" panose="02020603050405020304" pitchFamily="18" charset="0"/>
              </a:rPr>
              <a:t> point used to determine whether to reject the null hypothesis in a hypothesis test.</a:t>
            </a:r>
          </a:p>
          <a:p>
            <a:pPr algn="just" fontAlgn="base">
              <a:lnSpc>
                <a:spcPct val="150000"/>
              </a:lnSpc>
            </a:pPr>
            <a:r>
              <a:rPr lang="en-IN" b="1" dirty="0">
                <a:solidFill>
                  <a:schemeClr val="bg1"/>
                </a:solidFill>
                <a:latin typeface="Times New Roman" panose="02020603050405020304" pitchFamily="18" charset="0"/>
                <a:cs typeface="Times New Roman" panose="02020603050405020304" pitchFamily="18" charset="0"/>
              </a:rPr>
              <a:t>Degrees of freedom:</a:t>
            </a:r>
            <a:r>
              <a:rPr lang="en-IN" dirty="0">
                <a:solidFill>
                  <a:schemeClr val="bg1"/>
                </a:solidFill>
                <a:latin typeface="Times New Roman" panose="02020603050405020304" pitchFamily="18" charset="0"/>
                <a:cs typeface="Times New Roman" panose="02020603050405020304" pitchFamily="18" charset="0"/>
              </a:rPr>
              <a:t> Degrees of freedom are associated with the variability or freedom one has in estimating a parameter. The degrees of freedom are related to the sample size and determine the </a:t>
            </a:r>
            <a:r>
              <a:rPr lang="en-IN" dirty="0" smtClean="0">
                <a:solidFill>
                  <a:schemeClr val="bg1"/>
                </a:solidFill>
                <a:latin typeface="Times New Roman" panose="02020603050405020304" pitchFamily="18" charset="0"/>
                <a:cs typeface="Times New Roman" panose="02020603050405020304" pitchFamily="18" charset="0"/>
              </a:rPr>
              <a:t>shape.</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8772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			     </a:t>
            </a:r>
            <a:r>
              <a:rPr lang="en-IN" dirty="0" smtClean="0">
                <a:solidFill>
                  <a:schemeClr val="bg1"/>
                </a:solidFill>
                <a:latin typeface="Times New Roman" panose="02020603050405020304" pitchFamily="18" charset="0"/>
                <a:cs typeface="Times New Roman" panose="02020603050405020304" pitchFamily="18" charset="0"/>
              </a:rPr>
              <a:t>                 HYPOTHESIS FUNCTION AND TESTING	</a:t>
            </a:r>
            <a:r>
              <a:rPr lang="en-IN" dirty="0">
                <a:solidFill>
                  <a:schemeClr val="bg1"/>
                </a:solidFill>
                <a:latin typeface="Times New Roman" panose="02020603050405020304" pitchFamily="18" charset="0"/>
                <a:cs typeface="Times New Roman" panose="02020603050405020304" pitchFamily="18" charset="0"/>
              </a:rPr>
              <a:t>	</a:t>
            </a:r>
            <a:r>
              <a:rPr lang="en-IN" dirty="0" smtClean="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UNIT I</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1754326"/>
          </a:xfrm>
          <a:prstGeom prst="rect">
            <a:avLst/>
          </a:prstGeom>
          <a:noFill/>
        </p:spPr>
        <p:txBody>
          <a:bodyPr wrap="square" rtlCol="0">
            <a:spAutoFit/>
          </a:bodyPr>
          <a:lstStyle/>
          <a:p>
            <a:pPr>
              <a:lnSpc>
                <a:spcPct val="150000"/>
              </a:lnSpc>
            </a:pPr>
            <a:r>
              <a:rPr lang="en-IN" b="1" dirty="0" smtClean="0">
                <a:solidFill>
                  <a:schemeClr val="bg1"/>
                </a:solidFill>
                <a:latin typeface="Times New Roman" panose="02020603050405020304" pitchFamily="18" charset="0"/>
                <a:cs typeface="Times New Roman" panose="02020603050405020304" pitchFamily="18" charset="0"/>
              </a:rPr>
              <a:t>Z test </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A Z-test is a statistical method used to determine whether two population means are different when the variances are known and the sample size is large. It's typically used when you have numerical data and want to compare means to see if they are statistically different from each other</a:t>
            </a:r>
          </a:p>
        </p:txBody>
      </p:sp>
    </p:spTree>
    <p:extLst>
      <p:ext uri="{BB962C8B-B14F-4D97-AF65-F5344CB8AC3E}">
        <p14:creationId xmlns:p14="http://schemas.microsoft.com/office/powerpoint/2010/main" val="3143311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			     </a:t>
            </a:r>
            <a:r>
              <a:rPr lang="en-IN" dirty="0" smtClean="0">
                <a:solidFill>
                  <a:schemeClr val="bg1"/>
                </a:solidFill>
                <a:latin typeface="Times New Roman" panose="02020603050405020304" pitchFamily="18" charset="0"/>
                <a:cs typeface="Times New Roman" panose="02020603050405020304" pitchFamily="18" charset="0"/>
              </a:rPr>
              <a:t>                 HYPOTHESIS FUNCTION AND TESTING	</a:t>
            </a:r>
            <a:r>
              <a:rPr lang="en-IN" dirty="0">
                <a:solidFill>
                  <a:schemeClr val="bg1"/>
                </a:solidFill>
                <a:latin typeface="Times New Roman" panose="02020603050405020304" pitchFamily="18" charset="0"/>
                <a:cs typeface="Times New Roman" panose="02020603050405020304" pitchFamily="18" charset="0"/>
              </a:rPr>
              <a:t>	</a:t>
            </a:r>
            <a:r>
              <a:rPr lang="en-IN" dirty="0" smtClean="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UNIT I</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339635" y="966652"/>
                <a:ext cx="11486605" cy="6267037"/>
              </a:xfrm>
              <a:prstGeom prst="rect">
                <a:avLst/>
              </a:prstGeom>
              <a:noFill/>
            </p:spPr>
            <p:txBody>
              <a:bodyPr wrap="square" rtlCol="0">
                <a:spAutoFit/>
              </a:bodyPr>
              <a:lstStyle/>
              <a:p>
                <a:pPr>
                  <a:lnSpc>
                    <a:spcPct val="150000"/>
                  </a:lnSpc>
                </a:pPr>
                <a:r>
                  <a:rPr lang="en-IN" dirty="0" smtClean="0">
                    <a:solidFill>
                      <a:schemeClr val="bg1"/>
                    </a:solidFill>
                    <a:latin typeface="Times New Roman" panose="02020603050405020304" pitchFamily="18" charset="0"/>
                    <a:cs typeface="Times New Roman" panose="02020603050405020304" pitchFamily="18" charset="0"/>
                  </a:rPr>
                  <a:t>How </a:t>
                </a:r>
                <a:r>
                  <a:rPr lang="en-IN" dirty="0">
                    <a:solidFill>
                      <a:schemeClr val="bg1"/>
                    </a:solidFill>
                    <a:latin typeface="Times New Roman" panose="02020603050405020304" pitchFamily="18" charset="0"/>
                    <a:cs typeface="Times New Roman" panose="02020603050405020304" pitchFamily="18" charset="0"/>
                  </a:rPr>
                  <a:t>a Z-test works in hypothesis </a:t>
                </a:r>
                <a:r>
                  <a:rPr lang="en-IN" dirty="0" smtClean="0">
                    <a:solidFill>
                      <a:schemeClr val="bg1"/>
                    </a:solidFill>
                    <a:latin typeface="Times New Roman" panose="02020603050405020304" pitchFamily="18" charset="0"/>
                    <a:cs typeface="Times New Roman" panose="02020603050405020304" pitchFamily="18" charset="0"/>
                  </a:rPr>
                  <a:t>testing</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Formulate </a:t>
                </a:r>
                <a:r>
                  <a:rPr lang="en-IN" dirty="0" smtClean="0">
                    <a:solidFill>
                      <a:schemeClr val="bg1"/>
                    </a:solidFill>
                    <a:latin typeface="Times New Roman" panose="02020603050405020304" pitchFamily="18" charset="0"/>
                    <a:cs typeface="Times New Roman" panose="02020603050405020304" pitchFamily="18" charset="0"/>
                  </a:rPr>
                  <a:t>Hypotheses</a:t>
                </a:r>
              </a:p>
              <a:p>
                <a:pPr>
                  <a:lnSpc>
                    <a:spcPct val="150000"/>
                  </a:lnSpc>
                </a:pPr>
                <a:r>
                  <a:rPr lang="en-IN" b="1" dirty="0">
                    <a:solidFill>
                      <a:schemeClr val="bg1"/>
                    </a:solidFill>
                    <a:latin typeface="Times New Roman" panose="02020603050405020304" pitchFamily="18" charset="0"/>
                    <a:cs typeface="Times New Roman" panose="02020603050405020304" pitchFamily="18" charset="0"/>
                  </a:rPr>
                  <a:t>Null Hypothesis (H₀):</a:t>
                </a:r>
                <a:r>
                  <a:rPr lang="en-IN" dirty="0">
                    <a:solidFill>
                      <a:schemeClr val="bg1"/>
                    </a:solidFill>
                    <a:latin typeface="Times New Roman" panose="02020603050405020304" pitchFamily="18" charset="0"/>
                    <a:cs typeface="Times New Roman" panose="02020603050405020304" pitchFamily="18" charset="0"/>
                  </a:rPr>
                  <a:t> States that there is no significant difference between the means of the </a:t>
                </a:r>
                <a:r>
                  <a:rPr lang="en-IN" dirty="0" smtClean="0">
                    <a:solidFill>
                      <a:schemeClr val="bg1"/>
                    </a:solidFill>
                    <a:latin typeface="Times New Roman" panose="02020603050405020304" pitchFamily="18" charset="0"/>
                    <a:cs typeface="Times New Roman" panose="02020603050405020304" pitchFamily="18" charset="0"/>
                  </a:rPr>
                  <a:t>populations</a:t>
                </a:r>
              </a:p>
              <a:p>
                <a:pPr>
                  <a:lnSpc>
                    <a:spcPct val="150000"/>
                  </a:lnSpc>
                </a:pPr>
                <a:r>
                  <a:rPr lang="en-IN" b="1" dirty="0">
                    <a:solidFill>
                      <a:schemeClr val="bg1"/>
                    </a:solidFill>
                    <a:latin typeface="Times New Roman" panose="02020603050405020304" pitchFamily="18" charset="0"/>
                    <a:cs typeface="Times New Roman" panose="02020603050405020304" pitchFamily="18" charset="0"/>
                  </a:rPr>
                  <a:t>Alternative Hypothesis (H₁):</a:t>
                </a:r>
                <a:r>
                  <a:rPr lang="en-IN" dirty="0">
                    <a:solidFill>
                      <a:schemeClr val="bg1"/>
                    </a:solidFill>
                    <a:latin typeface="Times New Roman" panose="02020603050405020304" pitchFamily="18" charset="0"/>
                    <a:cs typeface="Times New Roman" panose="02020603050405020304" pitchFamily="18" charset="0"/>
                  </a:rPr>
                  <a:t> States that there is a significant difference between the means of the </a:t>
                </a:r>
                <a:r>
                  <a:rPr lang="en-IN" dirty="0" smtClean="0">
                    <a:solidFill>
                      <a:schemeClr val="bg1"/>
                    </a:solidFill>
                    <a:latin typeface="Times New Roman" panose="02020603050405020304" pitchFamily="18" charset="0"/>
                    <a:cs typeface="Times New Roman" panose="02020603050405020304" pitchFamily="18" charset="0"/>
                  </a:rPr>
                  <a:t>populations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Calculate </a:t>
                </a:r>
                <a:r>
                  <a:rPr lang="en-IN" dirty="0" smtClean="0">
                    <a:solidFill>
                      <a:schemeClr val="bg1"/>
                    </a:solidFill>
                    <a:latin typeface="Times New Roman" panose="02020603050405020304" pitchFamily="18" charset="0"/>
                    <a:cs typeface="Times New Roman" panose="02020603050405020304" pitchFamily="18" charset="0"/>
                  </a:rPr>
                  <a:t>Z-score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Compute the Z-score using the </a:t>
                </a:r>
                <a:r>
                  <a:rPr lang="en-IN" dirty="0" smtClean="0">
                    <a:solidFill>
                      <a:schemeClr val="bg1"/>
                    </a:solidFill>
                    <a:latin typeface="Times New Roman" panose="02020603050405020304" pitchFamily="18" charset="0"/>
                    <a:cs typeface="Times New Roman" panose="02020603050405020304" pitchFamily="18" charset="0"/>
                  </a:rPr>
                  <a:t>formula         </a:t>
                </a:r>
                <a14:m>
                  <m:oMath xmlns:m="http://schemas.openxmlformats.org/officeDocument/2006/math">
                    <m:r>
                      <a:rPr lang="en-IN" i="1">
                        <a:solidFill>
                          <a:schemeClr val="bg1"/>
                        </a:solidFill>
                        <a:latin typeface="Cambria Math" panose="02040503050406030204" pitchFamily="18" charset="0"/>
                        <a:cs typeface="Times New Roman" panose="02020603050405020304" pitchFamily="18" charset="0"/>
                      </a:rPr>
                      <m:t>𝑍</m:t>
                    </m:r>
                    <m:r>
                      <a:rPr lang="en-IN" i="1">
                        <a:solidFill>
                          <a:schemeClr val="bg1"/>
                        </a:solidFill>
                        <a:latin typeface="Cambria Math" panose="02040503050406030204" pitchFamily="18" charset="0"/>
                        <a:cs typeface="Times New Roman" panose="02020603050405020304" pitchFamily="18" charset="0"/>
                      </a:rPr>
                      <m:t>=</m:t>
                    </m:r>
                    <m:f>
                      <m:fPr>
                        <m:ctrlPr>
                          <a:rPr lang="en-IN" i="1">
                            <a:solidFill>
                              <a:schemeClr val="bg1"/>
                            </a:solidFill>
                            <a:latin typeface="Cambria Math" panose="02040503050406030204" pitchFamily="18" charset="0"/>
                            <a:cs typeface="Times New Roman" panose="02020603050405020304" pitchFamily="18" charset="0"/>
                          </a:rPr>
                        </m:ctrlPr>
                      </m:fPr>
                      <m:num>
                        <m:acc>
                          <m:accPr>
                            <m:chr m:val="̅"/>
                            <m:ctrlPr>
                              <a:rPr lang="en-IN" i="1">
                                <a:solidFill>
                                  <a:schemeClr val="bg1"/>
                                </a:solidFill>
                                <a:latin typeface="Cambria Math" panose="02040503050406030204" pitchFamily="18" charset="0"/>
                                <a:cs typeface="Times New Roman" panose="02020603050405020304" pitchFamily="18" charset="0"/>
                              </a:rPr>
                            </m:ctrlPr>
                          </m:accPr>
                          <m:e>
                            <m:r>
                              <a:rPr lang="en-IN" i="1">
                                <a:solidFill>
                                  <a:schemeClr val="bg1"/>
                                </a:solidFill>
                                <a:latin typeface="Cambria Math" panose="02040503050406030204" pitchFamily="18" charset="0"/>
                                <a:cs typeface="Times New Roman" panose="02020603050405020304" pitchFamily="18" charset="0"/>
                              </a:rPr>
                              <m:t>𝑥</m:t>
                            </m:r>
                          </m:e>
                        </m:acc>
                        <m:r>
                          <a:rPr lang="en-IN" i="1">
                            <a:solidFill>
                              <a:schemeClr val="bg1"/>
                            </a:solidFill>
                            <a:latin typeface="Cambria Math" panose="02040503050406030204" pitchFamily="18" charset="0"/>
                            <a:cs typeface="Times New Roman" panose="02020603050405020304" pitchFamily="18" charset="0"/>
                          </a:rPr>
                          <m:t>−µ</m:t>
                        </m:r>
                      </m:num>
                      <m:den>
                        <m:f>
                          <m:fPr>
                            <m:ctrlPr>
                              <a:rPr lang="en-IN" i="1">
                                <a:solidFill>
                                  <a:schemeClr val="bg1"/>
                                </a:solidFill>
                                <a:latin typeface="Cambria Math" panose="02040503050406030204" pitchFamily="18" charset="0"/>
                                <a:cs typeface="Times New Roman" panose="02020603050405020304" pitchFamily="18" charset="0"/>
                              </a:rPr>
                            </m:ctrlPr>
                          </m:fPr>
                          <m:num>
                            <m:r>
                              <a:rPr lang="en-IN" i="1">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𝜎</m:t>
                            </m:r>
                          </m:num>
                          <m:den>
                            <m:rad>
                              <m:radPr>
                                <m:degHide m:val="on"/>
                                <m:ctrlPr>
                                  <a:rPr lang="en-IN" i="1">
                                    <a:solidFill>
                                      <a:schemeClr val="bg1"/>
                                    </a:solidFill>
                                    <a:latin typeface="Cambria Math" panose="02040503050406030204" pitchFamily="18" charset="0"/>
                                    <a:cs typeface="Times New Roman" panose="02020603050405020304" pitchFamily="18" charset="0"/>
                                  </a:rPr>
                                </m:ctrlPr>
                              </m:radPr>
                              <m:deg/>
                              <m:e>
                                <m:r>
                                  <a:rPr lang="en-IN" i="1">
                                    <a:solidFill>
                                      <a:schemeClr val="bg1"/>
                                    </a:solidFill>
                                    <a:latin typeface="Cambria Math" panose="02040503050406030204" pitchFamily="18" charset="0"/>
                                    <a:cs typeface="Times New Roman" panose="02020603050405020304" pitchFamily="18" charset="0"/>
                                  </a:rPr>
                                  <m:t>𝑛</m:t>
                                </m:r>
                              </m:e>
                            </m:rad>
                          </m:den>
                        </m:f>
                      </m:den>
                    </m:f>
                  </m:oMath>
                </a14:m>
                <a:endParaRPr lang="en-IN" dirty="0" smtClean="0">
                  <a:solidFill>
                    <a:schemeClr val="bg1"/>
                  </a:solidFill>
                  <a:latin typeface="Times New Roman" panose="02020603050405020304" pitchFamily="18" charset="0"/>
                  <a:cs typeface="Times New Roman" panose="02020603050405020304" pitchFamily="18" charset="0"/>
                </a:endParaRPr>
              </a:p>
              <a:p>
                <a:pPr>
                  <a:lnSpc>
                    <a:spcPct val="150000"/>
                  </a:lnSpc>
                </a:pPr>
                <a:r>
                  <a:rPr lang="en-IN" dirty="0" smtClean="0">
                    <a:solidFill>
                      <a:schemeClr val="bg1"/>
                    </a:solidFill>
                    <a:latin typeface="Times New Roman" panose="02020603050405020304" pitchFamily="18" charset="0"/>
                    <a:cs typeface="Times New Roman" panose="02020603050405020304" pitchFamily="18" charset="0"/>
                  </a:rPr>
                  <a:t>Where</a:t>
                </a:r>
              </a:p>
              <a:p>
                <a:pPr>
                  <a:lnSpc>
                    <a:spcPct val="150000"/>
                  </a:lnSpc>
                </a:pPr>
                <a14:m>
                  <m:oMath xmlns:m="http://schemas.openxmlformats.org/officeDocument/2006/math">
                    <m:acc>
                      <m:accPr>
                        <m:chr m:val="̅"/>
                        <m:ctrlPr>
                          <a:rPr lang="en-IN" i="1" smtClean="0">
                            <a:solidFill>
                              <a:schemeClr val="bg1"/>
                            </a:solidFill>
                            <a:latin typeface="Cambria Math" panose="02040503050406030204" pitchFamily="18" charset="0"/>
                            <a:cs typeface="Times New Roman" panose="02020603050405020304" pitchFamily="18" charset="0"/>
                          </a:rPr>
                        </m:ctrlPr>
                      </m:accPr>
                      <m:e>
                        <m:r>
                          <a:rPr lang="en-IN" b="0" i="1" smtClean="0">
                            <a:solidFill>
                              <a:schemeClr val="bg1"/>
                            </a:solidFill>
                            <a:latin typeface="Cambria Math" panose="02040503050406030204" pitchFamily="18" charset="0"/>
                            <a:cs typeface="Times New Roman" panose="02020603050405020304" pitchFamily="18" charset="0"/>
                          </a:rPr>
                          <m:t>𝑥</m:t>
                        </m:r>
                      </m:e>
                    </m:acc>
                  </m:oMath>
                </a14:m>
                <a:r>
                  <a:rPr lang="en-IN" dirty="0" smtClean="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is the sample </a:t>
                </a:r>
                <a:r>
                  <a:rPr lang="en-IN" dirty="0" smtClean="0">
                    <a:solidFill>
                      <a:schemeClr val="bg1"/>
                    </a:solidFill>
                    <a:latin typeface="Times New Roman" panose="02020603050405020304" pitchFamily="18" charset="0"/>
                    <a:cs typeface="Times New Roman" panose="02020603050405020304" pitchFamily="18" charset="0"/>
                  </a:rPr>
                  <a:t>mean</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μ is the population mean (under the null hypothesis</a:t>
                </a:r>
                <a:r>
                  <a:rPr lang="en-IN" dirty="0" smtClean="0">
                    <a:solidFill>
                      <a:schemeClr val="bg1"/>
                    </a:solidFill>
                    <a:latin typeface="Times New Roman" panose="02020603050405020304" pitchFamily="18" charset="0"/>
                    <a:cs typeface="Times New Roman" panose="02020603050405020304" pitchFamily="18" charset="0"/>
                  </a:rPr>
                  <a:t>)</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σ is the population standard </a:t>
                </a:r>
                <a:r>
                  <a:rPr lang="en-IN" dirty="0" smtClean="0">
                    <a:solidFill>
                      <a:schemeClr val="bg1"/>
                    </a:solidFill>
                    <a:latin typeface="Times New Roman" panose="02020603050405020304" pitchFamily="18" charset="0"/>
                    <a:cs typeface="Times New Roman" panose="02020603050405020304" pitchFamily="18" charset="0"/>
                  </a:rPr>
                  <a:t>deviation</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n is the sample size</a:t>
                </a:r>
                <a:endParaRPr lang="en-IN" dirty="0" smtClean="0">
                  <a:solidFill>
                    <a:schemeClr val="bg1"/>
                  </a:solidFill>
                  <a:latin typeface="Times New Roman" panose="02020603050405020304" pitchFamily="18" charset="0"/>
                  <a:cs typeface="Times New Roman" panose="02020603050405020304" pitchFamily="18" charset="0"/>
                </a:endParaRPr>
              </a:p>
              <a:p>
                <a:pPr>
                  <a:lnSpc>
                    <a:spcPct val="150000"/>
                  </a:lnSpc>
                </a:pPr>
                <a:endParaRPr lang="en-IN"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IN" dirty="0" smtClean="0">
                  <a:solidFill>
                    <a:schemeClr val="bg1"/>
                  </a:solidFill>
                  <a:latin typeface="Times New Roman" panose="02020603050405020304" pitchFamily="18" charset="0"/>
                  <a:cs typeface="Times New Roman" panose="02020603050405020304" pitchFamily="18" charset="0"/>
                </a:endParaRPr>
              </a:p>
              <a:p>
                <a:pPr>
                  <a:lnSpc>
                    <a:spcPct val="150000"/>
                  </a:lnSpc>
                </a:pPr>
                <a:endParaRPr lang="en-IN"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339635" y="966652"/>
                <a:ext cx="11486605" cy="6267037"/>
              </a:xfrm>
              <a:prstGeom prst="rect">
                <a:avLst/>
              </a:prstGeom>
              <a:blipFill rotWithShape="0">
                <a:blip r:embed="rId3"/>
                <a:stretch>
                  <a:fillRect l="-478"/>
                </a:stretch>
              </a:blipFill>
            </p:spPr>
            <p:txBody>
              <a:bodyPr/>
              <a:lstStyle/>
              <a:p>
                <a:r>
                  <a:rPr lang="en-IN">
                    <a:noFill/>
                  </a:rPr>
                  <a:t> </a:t>
                </a:r>
              </a:p>
            </p:txBody>
          </p:sp>
        </mc:Fallback>
      </mc:AlternateContent>
    </p:spTree>
    <p:extLst>
      <p:ext uri="{BB962C8B-B14F-4D97-AF65-F5344CB8AC3E}">
        <p14:creationId xmlns:p14="http://schemas.microsoft.com/office/powerpoint/2010/main" val="3523690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			     </a:t>
            </a:r>
            <a:r>
              <a:rPr lang="en-IN" dirty="0" smtClean="0">
                <a:solidFill>
                  <a:schemeClr val="bg1"/>
                </a:solidFill>
                <a:latin typeface="Times New Roman" panose="02020603050405020304" pitchFamily="18" charset="0"/>
                <a:cs typeface="Times New Roman" panose="02020603050405020304" pitchFamily="18" charset="0"/>
              </a:rPr>
              <a:t>                 HYPOTHESIS FUNCTION AND TESTING	</a:t>
            </a:r>
            <a:r>
              <a:rPr lang="en-IN" dirty="0">
                <a:solidFill>
                  <a:schemeClr val="bg1"/>
                </a:solidFill>
                <a:latin typeface="Times New Roman" panose="02020603050405020304" pitchFamily="18" charset="0"/>
                <a:cs typeface="Times New Roman" panose="02020603050405020304" pitchFamily="18" charset="0"/>
              </a:rPr>
              <a:t>	</a:t>
            </a:r>
            <a:r>
              <a:rPr lang="en-IN" dirty="0" smtClean="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UNIT I</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4662815"/>
          </a:xfrm>
          <a:prstGeom prst="rect">
            <a:avLst/>
          </a:prstGeom>
          <a:noFill/>
        </p:spPr>
        <p:txBody>
          <a:bodyPr wrap="square" rtlCol="0">
            <a:spAutoFit/>
          </a:bodyPr>
          <a:lstStyle/>
          <a:p>
            <a:pPr>
              <a:lnSpc>
                <a:spcPct val="150000"/>
              </a:lnSpc>
            </a:pPr>
            <a:r>
              <a:rPr lang="en-IN" b="1" dirty="0">
                <a:solidFill>
                  <a:schemeClr val="bg1"/>
                </a:solidFill>
                <a:latin typeface="Times New Roman" panose="02020603050405020304" pitchFamily="18" charset="0"/>
                <a:cs typeface="Times New Roman" panose="02020603050405020304" pitchFamily="18" charset="0"/>
              </a:rPr>
              <a:t>Determine Critical </a:t>
            </a:r>
            <a:r>
              <a:rPr lang="en-IN" b="1" dirty="0" smtClean="0">
                <a:solidFill>
                  <a:schemeClr val="bg1"/>
                </a:solidFill>
                <a:latin typeface="Times New Roman" panose="02020603050405020304" pitchFamily="18" charset="0"/>
                <a:cs typeface="Times New Roman" panose="02020603050405020304" pitchFamily="18" charset="0"/>
              </a:rPr>
              <a:t>Value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Determine the critical value of Z from the standard normal distribution table or using statistical software, corresponding to your chosen significance level (α\alphaα</a:t>
            </a:r>
            <a:r>
              <a:rPr lang="en-IN" dirty="0" smtClean="0">
                <a:solidFill>
                  <a:schemeClr val="bg1"/>
                </a:solidFill>
                <a:latin typeface="Times New Roman" panose="02020603050405020304" pitchFamily="18" charset="0"/>
                <a:cs typeface="Times New Roman" panose="02020603050405020304" pitchFamily="18" charset="0"/>
              </a:rPr>
              <a:t>).</a:t>
            </a:r>
          </a:p>
          <a:p>
            <a:pPr>
              <a:lnSpc>
                <a:spcPct val="150000"/>
              </a:lnSpc>
            </a:pPr>
            <a:r>
              <a:rPr lang="en-IN" b="1" dirty="0">
                <a:solidFill>
                  <a:schemeClr val="bg1"/>
                </a:solidFill>
                <a:latin typeface="Times New Roman" panose="02020603050405020304" pitchFamily="18" charset="0"/>
                <a:cs typeface="Times New Roman" panose="02020603050405020304" pitchFamily="18" charset="0"/>
              </a:rPr>
              <a:t>Compare Z-score and Critical </a:t>
            </a:r>
            <a:r>
              <a:rPr lang="en-IN" b="1" dirty="0" smtClean="0">
                <a:solidFill>
                  <a:schemeClr val="bg1"/>
                </a:solidFill>
                <a:latin typeface="Times New Roman" panose="02020603050405020304" pitchFamily="18" charset="0"/>
                <a:cs typeface="Times New Roman" panose="02020603050405020304" pitchFamily="18" charset="0"/>
              </a:rPr>
              <a:t>Value</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If the calculated Z-score is greater than the critical value (for a one-tailed test) or falls outside the critical values (for a two-tailed test), then you reject the null hypothesis and accept the alternative </a:t>
            </a:r>
            <a:r>
              <a:rPr lang="en-IN" dirty="0" smtClean="0">
                <a:solidFill>
                  <a:schemeClr val="bg1"/>
                </a:solidFill>
                <a:latin typeface="Times New Roman" panose="02020603050405020304" pitchFamily="18" charset="0"/>
                <a:cs typeface="Times New Roman" panose="02020603050405020304" pitchFamily="18" charset="0"/>
              </a:rPr>
              <a:t>hypothesis.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Based on the comparison, conclude whether there is enough evidence to reject the null hypothesis in </a:t>
            </a:r>
            <a:r>
              <a:rPr lang="en-IN" dirty="0" err="1">
                <a:solidFill>
                  <a:schemeClr val="bg1"/>
                </a:solidFill>
                <a:latin typeface="Times New Roman" panose="02020603050405020304" pitchFamily="18" charset="0"/>
                <a:cs typeface="Times New Roman" panose="02020603050405020304" pitchFamily="18" charset="0"/>
              </a:rPr>
              <a:t>favor</a:t>
            </a:r>
            <a:r>
              <a:rPr lang="en-IN" dirty="0">
                <a:solidFill>
                  <a:schemeClr val="bg1"/>
                </a:solidFill>
                <a:latin typeface="Times New Roman" panose="02020603050405020304" pitchFamily="18" charset="0"/>
                <a:cs typeface="Times New Roman" panose="02020603050405020304" pitchFamily="18" charset="0"/>
              </a:rPr>
              <a:t> of the alternative </a:t>
            </a:r>
            <a:r>
              <a:rPr lang="en-IN" dirty="0" smtClean="0">
                <a:solidFill>
                  <a:schemeClr val="bg1"/>
                </a:solidFill>
                <a:latin typeface="Times New Roman" panose="02020603050405020304" pitchFamily="18" charset="0"/>
                <a:cs typeface="Times New Roman" panose="02020603050405020304" pitchFamily="18" charset="0"/>
              </a:rPr>
              <a:t>hypothesis</a:t>
            </a:r>
          </a:p>
          <a:p>
            <a:pPr>
              <a:lnSpc>
                <a:spcPct val="150000"/>
              </a:lnSpc>
            </a:pPr>
            <a:r>
              <a:rPr lang="en-IN" dirty="0">
                <a:solidFill>
                  <a:schemeClr val="bg1"/>
                </a:solidFill>
                <a:latin typeface="Times New Roman" panose="02020603050405020304" pitchFamily="18" charset="0"/>
                <a:cs typeface="Times New Roman" panose="02020603050405020304" pitchFamily="18" charset="0"/>
              </a:rPr>
              <a:t>Z-tests are powerful tools in hypothesis testing, particularly when dealing with large sample sizes and known population variances. They are widely used in fields such as quality control, medical research, and social sciences for comparing means and testing hypotheses about population parameters. </a:t>
            </a:r>
          </a:p>
        </p:txBody>
      </p:sp>
    </p:spTree>
    <p:extLst>
      <p:ext uri="{BB962C8B-B14F-4D97-AF65-F5344CB8AC3E}">
        <p14:creationId xmlns:p14="http://schemas.microsoft.com/office/powerpoint/2010/main" val="1604363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			     </a:t>
            </a:r>
            <a:r>
              <a:rPr lang="en-IN" dirty="0" smtClean="0">
                <a:solidFill>
                  <a:schemeClr val="bg1"/>
                </a:solidFill>
                <a:latin typeface="Times New Roman" panose="02020603050405020304" pitchFamily="18" charset="0"/>
                <a:cs typeface="Times New Roman" panose="02020603050405020304" pitchFamily="18" charset="0"/>
              </a:rPr>
              <a:t>                 HYPOTHESIS FUNCTION AND TESTING	</a:t>
            </a:r>
            <a:r>
              <a:rPr lang="en-IN" dirty="0">
                <a:solidFill>
                  <a:schemeClr val="bg1"/>
                </a:solidFill>
                <a:latin typeface="Times New Roman" panose="02020603050405020304" pitchFamily="18" charset="0"/>
                <a:cs typeface="Times New Roman" panose="02020603050405020304" pitchFamily="18" charset="0"/>
              </a:rPr>
              <a:t>	</a:t>
            </a:r>
            <a:r>
              <a:rPr lang="en-IN" dirty="0" smtClean="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UNIT I</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2862322"/>
          </a:xfrm>
          <a:prstGeom prst="rect">
            <a:avLst/>
          </a:prstGeom>
          <a:noFill/>
        </p:spPr>
        <p:txBody>
          <a:bodyPr wrap="square" rtlCol="0">
            <a:spAutoFit/>
          </a:bodyPr>
          <a:lstStyle/>
          <a:p>
            <a:pPr>
              <a:lnSpc>
                <a:spcPct val="150000"/>
              </a:lnSpc>
            </a:pPr>
            <a:r>
              <a:rPr lang="en-IN" sz="2400" b="1" dirty="0" smtClean="0">
                <a:solidFill>
                  <a:schemeClr val="bg1"/>
                </a:solidFill>
                <a:latin typeface="Times New Roman" panose="02020603050405020304" pitchFamily="18" charset="0"/>
                <a:cs typeface="Times New Roman" panose="02020603050405020304" pitchFamily="18" charset="0"/>
              </a:rPr>
              <a:t>t-test</a:t>
            </a:r>
          </a:p>
          <a:p>
            <a:pPr>
              <a:lnSpc>
                <a:spcPct val="150000"/>
              </a:lnSpc>
            </a:pPr>
            <a:r>
              <a:rPr lang="en-IN" sz="2400" dirty="0">
                <a:solidFill>
                  <a:schemeClr val="bg1"/>
                </a:solidFill>
                <a:latin typeface="Times New Roman" panose="02020603050405020304" pitchFamily="18" charset="0"/>
                <a:cs typeface="Times New Roman" panose="02020603050405020304" pitchFamily="18" charset="0"/>
              </a:rPr>
              <a:t>A t-test is a statistical test used to compare the means of two groups and determine if they are statistically different from each other. Unlike a Z-test, a t-test is used when the sample size is small or when the population variance is unknown. There are different types of t-tests, but they all follow a similar process in hypothesis testing</a:t>
            </a:r>
          </a:p>
        </p:txBody>
      </p:sp>
    </p:spTree>
    <p:extLst>
      <p:ext uri="{BB962C8B-B14F-4D97-AF65-F5344CB8AC3E}">
        <p14:creationId xmlns:p14="http://schemas.microsoft.com/office/powerpoint/2010/main" val="3601312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			     </a:t>
            </a:r>
            <a:r>
              <a:rPr lang="en-IN" dirty="0" smtClean="0">
                <a:solidFill>
                  <a:schemeClr val="bg1"/>
                </a:solidFill>
                <a:latin typeface="Times New Roman" panose="02020603050405020304" pitchFamily="18" charset="0"/>
                <a:cs typeface="Times New Roman" panose="02020603050405020304" pitchFamily="18" charset="0"/>
              </a:rPr>
              <a:t>                 HYPOTHESIS FUNCTION AND TESTING	</a:t>
            </a:r>
            <a:r>
              <a:rPr lang="en-IN" dirty="0">
                <a:solidFill>
                  <a:schemeClr val="bg1"/>
                </a:solidFill>
                <a:latin typeface="Times New Roman" panose="02020603050405020304" pitchFamily="18" charset="0"/>
                <a:cs typeface="Times New Roman" panose="02020603050405020304" pitchFamily="18" charset="0"/>
              </a:rPr>
              <a:t>	</a:t>
            </a:r>
            <a:r>
              <a:rPr lang="en-IN" dirty="0" smtClean="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UNIT I</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970318"/>
          </a:xfrm>
          <a:prstGeom prst="rect">
            <a:avLst/>
          </a:prstGeom>
          <a:noFill/>
        </p:spPr>
        <p:txBody>
          <a:bodyPr wrap="square" rtlCol="0">
            <a:spAutoFit/>
          </a:bodyPr>
          <a:lstStyle/>
          <a:p>
            <a:pPr algn="just">
              <a:lnSpc>
                <a:spcPct val="150000"/>
              </a:lnSpc>
            </a:pPr>
            <a:r>
              <a:rPr lang="en-IN" sz="2400" b="1" dirty="0">
                <a:solidFill>
                  <a:schemeClr val="bg1"/>
                </a:solidFill>
                <a:latin typeface="Times New Roman" panose="02020603050405020304" pitchFamily="18" charset="0"/>
                <a:cs typeface="Times New Roman" panose="02020603050405020304" pitchFamily="18" charset="0"/>
              </a:rPr>
              <a:t>Types of </a:t>
            </a:r>
            <a:r>
              <a:rPr lang="en-IN" sz="2400" b="1" dirty="0" smtClean="0">
                <a:solidFill>
                  <a:schemeClr val="bg1"/>
                </a:solidFill>
                <a:latin typeface="Times New Roman" panose="02020603050405020304" pitchFamily="18" charset="0"/>
                <a:cs typeface="Times New Roman" panose="02020603050405020304" pitchFamily="18" charset="0"/>
              </a:rPr>
              <a:t>t-tests</a:t>
            </a:r>
          </a:p>
          <a:p>
            <a:pPr algn="just">
              <a:lnSpc>
                <a:spcPct val="150000"/>
              </a:lnSpc>
            </a:pPr>
            <a:r>
              <a:rPr lang="en-IN" sz="2400" b="1" dirty="0">
                <a:solidFill>
                  <a:schemeClr val="bg1"/>
                </a:solidFill>
                <a:latin typeface="Times New Roman" panose="02020603050405020304" pitchFamily="18" charset="0"/>
                <a:cs typeface="Times New Roman" panose="02020603050405020304" pitchFamily="18" charset="0"/>
              </a:rPr>
              <a:t>One-sample t-test:</a:t>
            </a:r>
            <a:r>
              <a:rPr lang="en-IN" sz="2400" dirty="0">
                <a:solidFill>
                  <a:schemeClr val="bg1"/>
                </a:solidFill>
                <a:latin typeface="Times New Roman" panose="02020603050405020304" pitchFamily="18" charset="0"/>
                <a:cs typeface="Times New Roman" panose="02020603050405020304" pitchFamily="18" charset="0"/>
              </a:rPr>
              <a:t> Compares the mean of a single sample to a known value (e.g., population mean</a:t>
            </a:r>
            <a:r>
              <a:rPr lang="en-IN" sz="2400" dirty="0" smtClean="0">
                <a:solidFill>
                  <a:schemeClr val="bg1"/>
                </a:solidFill>
                <a:latin typeface="Times New Roman" panose="02020603050405020304" pitchFamily="18" charset="0"/>
                <a:cs typeface="Times New Roman" panose="02020603050405020304" pitchFamily="18" charset="0"/>
              </a:rPr>
              <a:t>)</a:t>
            </a:r>
          </a:p>
          <a:p>
            <a:pPr algn="just">
              <a:lnSpc>
                <a:spcPct val="150000"/>
              </a:lnSpc>
            </a:pPr>
            <a:r>
              <a:rPr lang="en-IN" sz="2400" b="1" dirty="0">
                <a:solidFill>
                  <a:schemeClr val="bg1"/>
                </a:solidFill>
                <a:latin typeface="Times New Roman" panose="02020603050405020304" pitchFamily="18" charset="0"/>
                <a:cs typeface="Times New Roman" panose="02020603050405020304" pitchFamily="18" charset="0"/>
              </a:rPr>
              <a:t>Independent two-sample t-test:</a:t>
            </a:r>
            <a:r>
              <a:rPr lang="en-IN" sz="2400" dirty="0">
                <a:solidFill>
                  <a:schemeClr val="bg1"/>
                </a:solidFill>
                <a:latin typeface="Times New Roman" panose="02020603050405020304" pitchFamily="18" charset="0"/>
                <a:cs typeface="Times New Roman" panose="02020603050405020304" pitchFamily="18" charset="0"/>
              </a:rPr>
              <a:t> Compares the means of two independent groups (e.g., two different groups of people</a:t>
            </a:r>
            <a:r>
              <a:rPr lang="en-IN" sz="2400" dirty="0" smtClean="0">
                <a:solidFill>
                  <a:schemeClr val="bg1"/>
                </a:solidFill>
                <a:latin typeface="Times New Roman" panose="02020603050405020304" pitchFamily="18" charset="0"/>
                <a:cs typeface="Times New Roman" panose="02020603050405020304" pitchFamily="18" charset="0"/>
              </a:rPr>
              <a:t>)</a:t>
            </a:r>
          </a:p>
          <a:p>
            <a:pPr algn="just">
              <a:lnSpc>
                <a:spcPct val="150000"/>
              </a:lnSpc>
            </a:pPr>
            <a:r>
              <a:rPr lang="en-IN" sz="2400" b="1" dirty="0">
                <a:solidFill>
                  <a:schemeClr val="bg1"/>
                </a:solidFill>
                <a:latin typeface="Times New Roman" panose="02020603050405020304" pitchFamily="18" charset="0"/>
                <a:cs typeface="Times New Roman" panose="02020603050405020304" pitchFamily="18" charset="0"/>
              </a:rPr>
              <a:t>Paired sample t-test:</a:t>
            </a:r>
            <a:r>
              <a:rPr lang="en-IN" sz="2400" dirty="0">
                <a:solidFill>
                  <a:schemeClr val="bg1"/>
                </a:solidFill>
                <a:latin typeface="Times New Roman" panose="02020603050405020304" pitchFamily="18" charset="0"/>
                <a:cs typeface="Times New Roman" panose="02020603050405020304" pitchFamily="18" charset="0"/>
              </a:rPr>
              <a:t> Compares the means of the same group at two different times (e.g., before and after a treatment).</a:t>
            </a:r>
          </a:p>
        </p:txBody>
      </p:sp>
    </p:spTree>
    <p:extLst>
      <p:ext uri="{BB962C8B-B14F-4D97-AF65-F5344CB8AC3E}">
        <p14:creationId xmlns:p14="http://schemas.microsoft.com/office/powerpoint/2010/main" val="1604827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			     </a:t>
            </a:r>
            <a:r>
              <a:rPr lang="en-IN" dirty="0" smtClean="0">
                <a:solidFill>
                  <a:schemeClr val="bg1"/>
                </a:solidFill>
                <a:latin typeface="Times New Roman" panose="02020603050405020304" pitchFamily="18" charset="0"/>
                <a:cs typeface="Times New Roman" panose="02020603050405020304" pitchFamily="18" charset="0"/>
              </a:rPr>
              <a:t>                 HYPOTHESIS FUNCTION AND TESTING	</a:t>
            </a:r>
            <a:r>
              <a:rPr lang="en-IN" dirty="0">
                <a:solidFill>
                  <a:schemeClr val="bg1"/>
                </a:solidFill>
                <a:latin typeface="Times New Roman" panose="02020603050405020304" pitchFamily="18" charset="0"/>
                <a:cs typeface="Times New Roman" panose="02020603050405020304" pitchFamily="18" charset="0"/>
              </a:rPr>
              <a:t>	</a:t>
            </a:r>
            <a:r>
              <a:rPr lang="en-IN" dirty="0" smtClean="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UNIT I</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416320"/>
          </a:xfrm>
          <a:prstGeom prst="rect">
            <a:avLst/>
          </a:prstGeom>
          <a:noFill/>
        </p:spPr>
        <p:txBody>
          <a:bodyPr wrap="square" rtlCol="0">
            <a:spAutoFit/>
          </a:bodyPr>
          <a:lstStyle/>
          <a:p>
            <a:pPr>
              <a:lnSpc>
                <a:spcPct val="150000"/>
              </a:lnSpc>
            </a:pPr>
            <a:r>
              <a:rPr lang="en-IN" sz="2400" b="1" dirty="0">
                <a:solidFill>
                  <a:schemeClr val="bg1"/>
                </a:solidFill>
                <a:latin typeface="Times New Roman" panose="02020603050405020304" pitchFamily="18" charset="0"/>
                <a:cs typeface="Times New Roman" panose="02020603050405020304" pitchFamily="18" charset="0"/>
              </a:rPr>
              <a:t>Steps in a t-test for hypothesis </a:t>
            </a:r>
            <a:r>
              <a:rPr lang="en-IN" sz="2400" b="1" dirty="0" smtClean="0">
                <a:solidFill>
                  <a:schemeClr val="bg1"/>
                </a:solidFill>
                <a:latin typeface="Times New Roman" panose="02020603050405020304" pitchFamily="18" charset="0"/>
                <a:cs typeface="Times New Roman" panose="02020603050405020304" pitchFamily="18" charset="0"/>
              </a:rPr>
              <a:t>testing</a:t>
            </a:r>
          </a:p>
          <a:p>
            <a:pPr marL="457200" indent="-457200">
              <a:lnSpc>
                <a:spcPct val="150000"/>
              </a:lnSpc>
              <a:buFont typeface="+mj-lt"/>
              <a:buAutoNum type="arabicPeriod"/>
            </a:pPr>
            <a:r>
              <a:rPr lang="en-IN" sz="2400" dirty="0">
                <a:solidFill>
                  <a:schemeClr val="bg1"/>
                </a:solidFill>
                <a:latin typeface="Times New Roman" panose="02020603050405020304" pitchFamily="18" charset="0"/>
                <a:cs typeface="Times New Roman" panose="02020603050405020304" pitchFamily="18" charset="0"/>
              </a:rPr>
              <a:t>Formulate </a:t>
            </a:r>
            <a:r>
              <a:rPr lang="en-IN" sz="2400" dirty="0" smtClean="0">
                <a:solidFill>
                  <a:schemeClr val="bg1"/>
                </a:solidFill>
                <a:latin typeface="Times New Roman" panose="02020603050405020304" pitchFamily="18" charset="0"/>
                <a:cs typeface="Times New Roman" panose="02020603050405020304" pitchFamily="18" charset="0"/>
              </a:rPr>
              <a:t>Hypotheses</a:t>
            </a:r>
          </a:p>
          <a:p>
            <a:pPr>
              <a:lnSpc>
                <a:spcPct val="150000"/>
              </a:lnSpc>
            </a:pPr>
            <a:r>
              <a:rPr lang="en-IN" sz="2400" b="1" dirty="0">
                <a:solidFill>
                  <a:schemeClr val="bg1"/>
                </a:solidFill>
                <a:latin typeface="Times New Roman" panose="02020603050405020304" pitchFamily="18" charset="0"/>
                <a:cs typeface="Times New Roman" panose="02020603050405020304" pitchFamily="18" charset="0"/>
              </a:rPr>
              <a:t>Null Hypothesis (H₀):</a:t>
            </a:r>
            <a:r>
              <a:rPr lang="en-IN" sz="2400" dirty="0">
                <a:solidFill>
                  <a:schemeClr val="bg1"/>
                </a:solidFill>
                <a:latin typeface="Times New Roman" panose="02020603050405020304" pitchFamily="18" charset="0"/>
                <a:cs typeface="Times New Roman" panose="02020603050405020304" pitchFamily="18" charset="0"/>
              </a:rPr>
              <a:t> Assumes no significant difference between the means of the </a:t>
            </a:r>
            <a:r>
              <a:rPr lang="en-IN" sz="2400" dirty="0" smtClean="0">
                <a:solidFill>
                  <a:schemeClr val="bg1"/>
                </a:solidFill>
                <a:latin typeface="Times New Roman" panose="02020603050405020304" pitchFamily="18" charset="0"/>
                <a:cs typeface="Times New Roman" panose="02020603050405020304" pitchFamily="18" charset="0"/>
              </a:rPr>
              <a:t>groups</a:t>
            </a:r>
          </a:p>
          <a:p>
            <a:pPr>
              <a:lnSpc>
                <a:spcPct val="150000"/>
              </a:lnSpc>
            </a:pPr>
            <a:r>
              <a:rPr lang="en-IN" sz="2400" b="1" dirty="0">
                <a:solidFill>
                  <a:schemeClr val="bg1"/>
                </a:solidFill>
                <a:latin typeface="Times New Roman" panose="02020603050405020304" pitchFamily="18" charset="0"/>
                <a:cs typeface="Times New Roman" panose="02020603050405020304" pitchFamily="18" charset="0"/>
              </a:rPr>
              <a:t>Alternative Hypothesis (H₁):</a:t>
            </a:r>
            <a:r>
              <a:rPr lang="en-IN" sz="2400" dirty="0">
                <a:solidFill>
                  <a:schemeClr val="bg1"/>
                </a:solidFill>
                <a:latin typeface="Times New Roman" panose="02020603050405020304" pitchFamily="18" charset="0"/>
                <a:cs typeface="Times New Roman" panose="02020603050405020304" pitchFamily="18" charset="0"/>
              </a:rPr>
              <a:t> Assumes a significant difference between the </a:t>
            </a:r>
            <a:r>
              <a:rPr lang="en-IN" sz="2400" dirty="0" smtClean="0">
                <a:solidFill>
                  <a:schemeClr val="bg1"/>
                </a:solidFill>
                <a:latin typeface="Times New Roman" panose="02020603050405020304" pitchFamily="18" charset="0"/>
                <a:cs typeface="Times New Roman" panose="02020603050405020304" pitchFamily="18" charset="0"/>
              </a:rPr>
              <a:t>means.</a:t>
            </a:r>
          </a:p>
          <a:p>
            <a:pPr>
              <a:lnSpc>
                <a:spcPct val="150000"/>
              </a:lnSpc>
            </a:pPr>
            <a:r>
              <a:rPr lang="en-IN" sz="2400" dirty="0" smtClean="0">
                <a:solidFill>
                  <a:schemeClr val="bg1"/>
                </a:solidFill>
                <a:latin typeface="Times New Roman" panose="02020603050405020304" pitchFamily="18" charset="0"/>
                <a:cs typeface="Times New Roman" panose="02020603050405020304" pitchFamily="18" charset="0"/>
              </a:rPr>
              <a:t>2. Choose </a:t>
            </a:r>
            <a:r>
              <a:rPr lang="en-IN" sz="2400" dirty="0">
                <a:solidFill>
                  <a:schemeClr val="bg1"/>
                </a:solidFill>
                <a:latin typeface="Times New Roman" panose="02020603050405020304" pitchFamily="18" charset="0"/>
                <a:cs typeface="Times New Roman" panose="02020603050405020304" pitchFamily="18" charset="0"/>
              </a:rPr>
              <a:t>the Significance Level (</a:t>
            </a:r>
            <a:r>
              <a:rPr lang="en-IN" sz="2400" dirty="0" smtClean="0">
                <a:solidFill>
                  <a:schemeClr val="bg1"/>
                </a:solidFill>
                <a:latin typeface="Times New Roman" panose="02020603050405020304" pitchFamily="18" charset="0"/>
                <a:cs typeface="Times New Roman" panose="02020603050405020304" pitchFamily="18" charset="0"/>
              </a:rPr>
              <a:t>α\alpha)</a:t>
            </a:r>
            <a:endParaRPr lang="en-IN" sz="2400"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IN" sz="2400" dirty="0">
                <a:solidFill>
                  <a:schemeClr val="bg1"/>
                </a:solidFill>
                <a:latin typeface="Times New Roman" panose="02020603050405020304" pitchFamily="18" charset="0"/>
                <a:cs typeface="Times New Roman" panose="02020603050405020304" pitchFamily="18" charset="0"/>
              </a:rPr>
              <a:t>Commonly used significance levels are 0.05, 0.01, or 0.10.</a:t>
            </a:r>
          </a:p>
        </p:txBody>
      </p:sp>
    </p:spTree>
    <p:extLst>
      <p:ext uri="{BB962C8B-B14F-4D97-AF65-F5344CB8AC3E}">
        <p14:creationId xmlns:p14="http://schemas.microsoft.com/office/powerpoint/2010/main" val="3265135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			     </a:t>
            </a:r>
            <a:r>
              <a:rPr lang="en-IN" dirty="0" smtClean="0">
                <a:solidFill>
                  <a:schemeClr val="bg1"/>
                </a:solidFill>
                <a:latin typeface="Times New Roman" panose="02020603050405020304" pitchFamily="18" charset="0"/>
                <a:cs typeface="Times New Roman" panose="02020603050405020304" pitchFamily="18" charset="0"/>
              </a:rPr>
              <a:t>                 HYPOTHESIS FUNCTION AND TESTING	</a:t>
            </a:r>
            <a:r>
              <a:rPr lang="en-IN" dirty="0">
                <a:solidFill>
                  <a:schemeClr val="bg1"/>
                </a:solidFill>
                <a:latin typeface="Times New Roman" panose="02020603050405020304" pitchFamily="18" charset="0"/>
                <a:cs typeface="Times New Roman" panose="02020603050405020304" pitchFamily="18" charset="0"/>
              </a:rPr>
              <a:t>	</a:t>
            </a:r>
            <a:r>
              <a:rPr lang="en-IN" dirty="0" smtClean="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UNIT I</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339635" y="966652"/>
                <a:ext cx="11486605" cy="6046014"/>
              </a:xfrm>
              <a:prstGeom prst="rect">
                <a:avLst/>
              </a:prstGeom>
              <a:noFill/>
            </p:spPr>
            <p:txBody>
              <a:bodyPr wrap="square" rtlCol="0">
                <a:spAutoFit/>
              </a:bodyPr>
              <a:lstStyle/>
              <a:p>
                <a:pPr>
                  <a:lnSpc>
                    <a:spcPct val="150000"/>
                  </a:lnSpc>
                </a:pPr>
                <a:r>
                  <a:rPr lang="en-IN" sz="2400" b="1" dirty="0" smtClean="0">
                    <a:solidFill>
                      <a:schemeClr val="bg1"/>
                    </a:solidFill>
                    <a:latin typeface="Times New Roman" panose="02020603050405020304" pitchFamily="18" charset="0"/>
                    <a:cs typeface="Times New Roman" panose="02020603050405020304" pitchFamily="18" charset="0"/>
                  </a:rPr>
                  <a:t>3.</a:t>
                </a:r>
                <a:r>
                  <a:rPr lang="en-IN" sz="2400" dirty="0">
                    <a:solidFill>
                      <a:schemeClr val="bg1"/>
                    </a:solidFill>
                  </a:rPr>
                  <a:t> Calculate the Test Statistic (t-score</a:t>
                </a:r>
                <a:r>
                  <a:rPr lang="en-IN" sz="2400" dirty="0" smtClean="0">
                    <a:solidFill>
                      <a:schemeClr val="bg1"/>
                    </a:solidFill>
                  </a:rPr>
                  <a:t>)</a:t>
                </a:r>
              </a:p>
              <a:p>
                <a:pPr>
                  <a:lnSpc>
                    <a:spcPct val="150000"/>
                  </a:lnSpc>
                </a:pPr>
                <a:r>
                  <a:rPr lang="en-IN" sz="2400" dirty="0">
                    <a:solidFill>
                      <a:schemeClr val="bg1"/>
                    </a:solidFill>
                  </a:rPr>
                  <a:t>The formula for the t-score depends on the type of </a:t>
                </a:r>
                <a:r>
                  <a:rPr lang="en-IN" sz="2400" dirty="0" smtClean="0">
                    <a:solidFill>
                      <a:schemeClr val="bg1"/>
                    </a:solidFill>
                  </a:rPr>
                  <a:t>t-test</a:t>
                </a:r>
              </a:p>
              <a:p>
                <a:pPr>
                  <a:lnSpc>
                    <a:spcPct val="150000"/>
                  </a:lnSpc>
                </a:pPr>
                <a:r>
                  <a:rPr lang="en-IN" sz="2400" dirty="0">
                    <a:solidFill>
                      <a:schemeClr val="bg1"/>
                    </a:solidFill>
                  </a:rPr>
                  <a:t>One-sample </a:t>
                </a:r>
                <a:r>
                  <a:rPr lang="en-IN" sz="2400" dirty="0" smtClean="0">
                    <a:solidFill>
                      <a:schemeClr val="bg1"/>
                    </a:solidFill>
                  </a:rPr>
                  <a:t>t-test                  </a:t>
                </a:r>
                <a14:m>
                  <m:oMath xmlns:m="http://schemas.openxmlformats.org/officeDocument/2006/math">
                    <m:r>
                      <a:rPr lang="en-IN" sz="2400" i="1">
                        <a:solidFill>
                          <a:schemeClr val="bg1"/>
                        </a:solidFill>
                        <a:latin typeface="Cambria Math" panose="02040503050406030204" pitchFamily="18" charset="0"/>
                        <a:cs typeface="Times New Roman" panose="02020603050405020304" pitchFamily="18" charset="0"/>
                      </a:rPr>
                      <m:t>𝑡</m:t>
                    </m:r>
                    <m:r>
                      <a:rPr lang="en-IN" sz="2400" i="1">
                        <a:solidFill>
                          <a:schemeClr val="bg1"/>
                        </a:solidFill>
                        <a:latin typeface="Cambria Math" panose="02040503050406030204" pitchFamily="18" charset="0"/>
                        <a:cs typeface="Times New Roman" panose="02020603050405020304" pitchFamily="18" charset="0"/>
                      </a:rPr>
                      <m:t>=</m:t>
                    </m:r>
                    <m:f>
                      <m:fPr>
                        <m:ctrlPr>
                          <a:rPr lang="en-IN" sz="2400" i="1">
                            <a:solidFill>
                              <a:schemeClr val="bg1"/>
                            </a:solidFill>
                            <a:latin typeface="Cambria Math" panose="02040503050406030204" pitchFamily="18" charset="0"/>
                            <a:cs typeface="Times New Roman" panose="02020603050405020304" pitchFamily="18" charset="0"/>
                          </a:rPr>
                        </m:ctrlPr>
                      </m:fPr>
                      <m:num>
                        <m:acc>
                          <m:accPr>
                            <m:chr m:val="̅"/>
                            <m:ctrlPr>
                              <a:rPr lang="en-IN" sz="2400" i="1">
                                <a:solidFill>
                                  <a:schemeClr val="bg1"/>
                                </a:solidFill>
                                <a:latin typeface="Cambria Math" panose="02040503050406030204" pitchFamily="18" charset="0"/>
                                <a:cs typeface="Times New Roman" panose="02020603050405020304" pitchFamily="18" charset="0"/>
                              </a:rPr>
                            </m:ctrlPr>
                          </m:accPr>
                          <m:e>
                            <m:r>
                              <a:rPr lang="en-IN" sz="2400" i="1">
                                <a:solidFill>
                                  <a:schemeClr val="bg1"/>
                                </a:solidFill>
                                <a:latin typeface="Cambria Math" panose="02040503050406030204" pitchFamily="18" charset="0"/>
                                <a:cs typeface="Times New Roman" panose="02020603050405020304" pitchFamily="18" charset="0"/>
                              </a:rPr>
                              <m:t>𝑥</m:t>
                            </m:r>
                          </m:e>
                        </m:acc>
                        <m:r>
                          <a:rPr lang="en-IN" sz="2400" i="1">
                            <a:solidFill>
                              <a:schemeClr val="bg1"/>
                            </a:solidFill>
                            <a:latin typeface="Cambria Math" panose="02040503050406030204" pitchFamily="18" charset="0"/>
                            <a:cs typeface="Times New Roman" panose="02020603050405020304" pitchFamily="18" charset="0"/>
                          </a:rPr>
                          <m:t>−µ</m:t>
                        </m:r>
                      </m:num>
                      <m:den>
                        <m:f>
                          <m:fPr>
                            <m:ctrlPr>
                              <a:rPr lang="en-IN" sz="2400" i="1">
                                <a:solidFill>
                                  <a:schemeClr val="bg1"/>
                                </a:solidFill>
                                <a:latin typeface="Cambria Math" panose="02040503050406030204" pitchFamily="18" charset="0"/>
                                <a:cs typeface="Times New Roman" panose="02020603050405020304" pitchFamily="18" charset="0"/>
                              </a:rPr>
                            </m:ctrlPr>
                          </m:fPr>
                          <m:num>
                            <m:r>
                              <a:rPr lang="en-IN" sz="2400" i="1">
                                <a:solidFill>
                                  <a:schemeClr val="bg1"/>
                                </a:solidFill>
                                <a:latin typeface="Cambria Math" panose="02040503050406030204" pitchFamily="18" charset="0"/>
                                <a:ea typeface="Cambria Math" panose="02040503050406030204" pitchFamily="18" charset="0"/>
                                <a:cs typeface="Times New Roman" panose="02020603050405020304" pitchFamily="18" charset="0"/>
                              </a:rPr>
                              <m:t>𝑠</m:t>
                            </m:r>
                          </m:num>
                          <m:den>
                            <m:rad>
                              <m:radPr>
                                <m:degHide m:val="on"/>
                                <m:ctrlPr>
                                  <a:rPr lang="en-IN" sz="2400" i="1">
                                    <a:solidFill>
                                      <a:schemeClr val="bg1"/>
                                    </a:solidFill>
                                    <a:latin typeface="Cambria Math" panose="02040503050406030204" pitchFamily="18" charset="0"/>
                                    <a:cs typeface="Times New Roman" panose="02020603050405020304" pitchFamily="18" charset="0"/>
                                  </a:rPr>
                                </m:ctrlPr>
                              </m:radPr>
                              <m:deg/>
                              <m:e>
                                <m:r>
                                  <a:rPr lang="en-IN" sz="2400" i="1">
                                    <a:solidFill>
                                      <a:schemeClr val="bg1"/>
                                    </a:solidFill>
                                    <a:latin typeface="Cambria Math" panose="02040503050406030204" pitchFamily="18" charset="0"/>
                                    <a:cs typeface="Times New Roman" panose="02020603050405020304" pitchFamily="18" charset="0"/>
                                  </a:rPr>
                                  <m:t>𝑛</m:t>
                                </m:r>
                              </m:e>
                            </m:rad>
                          </m:den>
                        </m:f>
                      </m:den>
                    </m:f>
                  </m:oMath>
                </a14:m>
                <a:endParaRPr lang="en-IN" sz="2400" dirty="0" smtClean="0">
                  <a:solidFill>
                    <a:schemeClr val="bg1"/>
                  </a:solidFill>
                </a:endParaRPr>
              </a:p>
              <a:p>
                <a:pPr>
                  <a:lnSpc>
                    <a:spcPct val="150000"/>
                  </a:lnSpc>
                </a:pPr>
                <a:r>
                  <a:rPr lang="en-IN" sz="2400" dirty="0">
                    <a:solidFill>
                      <a:schemeClr val="bg1"/>
                    </a:solidFill>
                    <a:latin typeface="Times New Roman" panose="02020603050405020304" pitchFamily="18" charset="0"/>
                    <a:cs typeface="Times New Roman" panose="02020603050405020304" pitchFamily="18" charset="0"/>
                  </a:rPr>
                  <a:t>Where</a:t>
                </a:r>
              </a:p>
              <a:p>
                <a:pPr>
                  <a:lnSpc>
                    <a:spcPct val="150000"/>
                  </a:lnSpc>
                </a:pPr>
                <a14:m>
                  <m:oMath xmlns:m="http://schemas.openxmlformats.org/officeDocument/2006/math">
                    <m:acc>
                      <m:accPr>
                        <m:chr m:val="̅"/>
                        <m:ctrlPr>
                          <a:rPr lang="en-IN" sz="2400" i="1">
                            <a:solidFill>
                              <a:schemeClr val="bg1"/>
                            </a:solidFill>
                            <a:latin typeface="Cambria Math" panose="02040503050406030204" pitchFamily="18" charset="0"/>
                            <a:cs typeface="Times New Roman" panose="02020603050405020304" pitchFamily="18" charset="0"/>
                          </a:rPr>
                        </m:ctrlPr>
                      </m:accPr>
                      <m:e>
                        <m:r>
                          <a:rPr lang="en-IN" sz="2400" i="1">
                            <a:solidFill>
                              <a:schemeClr val="bg1"/>
                            </a:solidFill>
                            <a:latin typeface="Cambria Math" panose="02040503050406030204" pitchFamily="18" charset="0"/>
                            <a:cs typeface="Times New Roman" panose="02020603050405020304" pitchFamily="18" charset="0"/>
                          </a:rPr>
                          <m:t>𝑥</m:t>
                        </m:r>
                      </m:e>
                    </m:acc>
                  </m:oMath>
                </a14:m>
                <a:r>
                  <a:rPr lang="en-IN" sz="2400" dirty="0">
                    <a:solidFill>
                      <a:schemeClr val="bg1"/>
                    </a:solidFill>
                    <a:latin typeface="Times New Roman" panose="02020603050405020304" pitchFamily="18" charset="0"/>
                    <a:cs typeface="Times New Roman" panose="02020603050405020304" pitchFamily="18" charset="0"/>
                  </a:rPr>
                  <a:t> is the sample mean</a:t>
                </a:r>
              </a:p>
              <a:p>
                <a:pPr>
                  <a:lnSpc>
                    <a:spcPct val="150000"/>
                  </a:lnSpc>
                </a:pPr>
                <a:r>
                  <a:rPr lang="en-IN" sz="2400" dirty="0">
                    <a:solidFill>
                      <a:schemeClr val="bg1"/>
                    </a:solidFill>
                    <a:latin typeface="Times New Roman" panose="02020603050405020304" pitchFamily="18" charset="0"/>
                    <a:cs typeface="Times New Roman" panose="02020603050405020304" pitchFamily="18" charset="0"/>
                  </a:rPr>
                  <a:t>μ is the population mean (under the null hypothesis)</a:t>
                </a:r>
              </a:p>
              <a:p>
                <a:pPr>
                  <a:lnSpc>
                    <a:spcPct val="150000"/>
                  </a:lnSpc>
                </a:pPr>
                <a:r>
                  <a:rPr lang="en-IN" sz="2400" dirty="0">
                    <a:solidFill>
                      <a:schemeClr val="bg1"/>
                    </a:solidFill>
                  </a:rPr>
                  <a:t>s is the sample standard </a:t>
                </a:r>
                <a:r>
                  <a:rPr lang="en-IN" sz="2400" dirty="0" smtClean="0">
                    <a:solidFill>
                      <a:schemeClr val="bg1"/>
                    </a:solidFill>
                  </a:rPr>
                  <a:t>deviation</a:t>
                </a:r>
              </a:p>
              <a:p>
                <a:pPr>
                  <a:lnSpc>
                    <a:spcPct val="150000"/>
                  </a:lnSpc>
                </a:pPr>
                <a:r>
                  <a:rPr lang="en-IN" sz="2400" dirty="0" smtClean="0">
                    <a:solidFill>
                      <a:schemeClr val="bg1"/>
                    </a:solidFill>
                    <a:latin typeface="Times New Roman" panose="02020603050405020304" pitchFamily="18" charset="0"/>
                    <a:cs typeface="Times New Roman" panose="02020603050405020304" pitchFamily="18" charset="0"/>
                  </a:rPr>
                  <a:t>n is the sample size</a:t>
                </a:r>
              </a:p>
              <a:p>
                <a:pPr>
                  <a:lnSpc>
                    <a:spcPct val="150000"/>
                  </a:lnSpc>
                </a:pPr>
                <a:endParaRPr lang="en-IN" sz="2400" dirty="0" smtClean="0">
                  <a:solidFill>
                    <a:schemeClr val="bg1"/>
                  </a:solidFill>
                </a:endParaRPr>
              </a:p>
              <a:p>
                <a:pPr>
                  <a:lnSpc>
                    <a:spcPct val="150000"/>
                  </a:lnSpc>
                </a:pPr>
                <a:endParaRPr lang="en-IN" sz="24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339635" y="966652"/>
                <a:ext cx="11486605" cy="6046014"/>
              </a:xfrm>
              <a:prstGeom prst="rect">
                <a:avLst/>
              </a:prstGeom>
              <a:blipFill rotWithShape="0">
                <a:blip r:embed="rId3"/>
                <a:stretch>
                  <a:fillRect l="-849"/>
                </a:stretch>
              </a:blipFill>
            </p:spPr>
            <p:txBody>
              <a:bodyPr/>
              <a:lstStyle/>
              <a:p>
                <a:r>
                  <a:rPr lang="en-IN">
                    <a:noFill/>
                  </a:rPr>
                  <a:t> </a:t>
                </a:r>
              </a:p>
            </p:txBody>
          </p:sp>
        </mc:Fallback>
      </mc:AlternateContent>
    </p:spTree>
    <p:extLst>
      <p:ext uri="{BB962C8B-B14F-4D97-AF65-F5344CB8AC3E}">
        <p14:creationId xmlns:p14="http://schemas.microsoft.com/office/powerpoint/2010/main" val="2555175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			     </a:t>
            </a:r>
            <a:r>
              <a:rPr lang="en-IN" dirty="0" smtClean="0">
                <a:solidFill>
                  <a:schemeClr val="bg1"/>
                </a:solidFill>
                <a:latin typeface="Times New Roman" panose="02020603050405020304" pitchFamily="18" charset="0"/>
                <a:cs typeface="Times New Roman" panose="02020603050405020304" pitchFamily="18" charset="0"/>
              </a:rPr>
              <a:t>                 HYPOTHESIS FUNCTION AND TESTING	</a:t>
            </a:r>
            <a:r>
              <a:rPr lang="en-IN" dirty="0">
                <a:solidFill>
                  <a:schemeClr val="bg1"/>
                </a:solidFill>
                <a:latin typeface="Times New Roman" panose="02020603050405020304" pitchFamily="18" charset="0"/>
                <a:cs typeface="Times New Roman" panose="02020603050405020304" pitchFamily="18" charset="0"/>
              </a:rPr>
              <a:t>	</a:t>
            </a:r>
            <a:r>
              <a:rPr lang="en-IN" dirty="0" smtClean="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UNIT I</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339635" y="975361"/>
                <a:ext cx="11486605" cy="5638018"/>
              </a:xfrm>
              <a:prstGeom prst="rect">
                <a:avLst/>
              </a:prstGeom>
              <a:noFill/>
            </p:spPr>
            <p:txBody>
              <a:bodyPr wrap="square" rtlCol="0">
                <a:spAutoFit/>
              </a:bodyPr>
              <a:lstStyle/>
              <a:p>
                <a:pPr>
                  <a:lnSpc>
                    <a:spcPct val="150000"/>
                  </a:lnSpc>
                </a:pPr>
                <a:r>
                  <a:rPr lang="en-IN" sz="2400" dirty="0" smtClean="0">
                    <a:solidFill>
                      <a:schemeClr val="bg1"/>
                    </a:solidFill>
                    <a:latin typeface="Times New Roman" panose="02020603050405020304" pitchFamily="18" charset="0"/>
                    <a:cs typeface="Times New Roman" panose="02020603050405020304" pitchFamily="18" charset="0"/>
                  </a:rPr>
                  <a:t>Independent two-sample t-test</a:t>
                </a:r>
              </a:p>
              <a:p>
                <a:pPr>
                  <a:lnSpc>
                    <a:spcPct val="150000"/>
                  </a:lnSpc>
                </a:pPr>
                <a14:m>
                  <m:oMathPara xmlns:m="http://schemas.openxmlformats.org/officeDocument/2006/math">
                    <m:oMathParaPr>
                      <m:jc m:val="centerGroup"/>
                    </m:oMathParaPr>
                    <m:oMath xmlns:m="http://schemas.openxmlformats.org/officeDocument/2006/math">
                      <m:r>
                        <a:rPr lang="en-IN" sz="2400" b="0" i="1" smtClean="0">
                          <a:solidFill>
                            <a:schemeClr val="bg1"/>
                          </a:solidFill>
                          <a:latin typeface="Cambria Math" panose="02040503050406030204" pitchFamily="18" charset="0"/>
                          <a:cs typeface="Times New Roman" panose="02020603050405020304" pitchFamily="18" charset="0"/>
                        </a:rPr>
                        <m:t>𝑡</m:t>
                      </m:r>
                      <m:r>
                        <a:rPr lang="en-IN" sz="2400" b="0" i="1" smtClean="0">
                          <a:solidFill>
                            <a:schemeClr val="bg1"/>
                          </a:solidFill>
                          <a:latin typeface="Cambria Math" panose="02040503050406030204" pitchFamily="18" charset="0"/>
                          <a:cs typeface="Times New Roman" panose="02020603050405020304" pitchFamily="18" charset="0"/>
                        </a:rPr>
                        <m:t>=</m:t>
                      </m:r>
                      <m:f>
                        <m:fPr>
                          <m:ctrlPr>
                            <a:rPr lang="en-IN" sz="2400" b="0" i="1" smtClean="0">
                              <a:solidFill>
                                <a:schemeClr val="bg1"/>
                              </a:solidFill>
                              <a:latin typeface="Cambria Math" panose="02040503050406030204" pitchFamily="18" charset="0"/>
                              <a:cs typeface="Times New Roman" panose="02020603050405020304" pitchFamily="18" charset="0"/>
                            </a:rPr>
                          </m:ctrlPr>
                        </m:fPr>
                        <m:num>
                          <m:sSub>
                            <m:sSubPr>
                              <m:ctrlPr>
                                <a:rPr lang="en-IN" sz="2400" b="0" i="1" smtClean="0">
                                  <a:solidFill>
                                    <a:schemeClr val="bg1"/>
                                  </a:solidFill>
                                  <a:latin typeface="Cambria Math" panose="02040503050406030204" pitchFamily="18" charset="0"/>
                                  <a:cs typeface="Times New Roman" panose="02020603050405020304" pitchFamily="18" charset="0"/>
                                </a:rPr>
                              </m:ctrlPr>
                            </m:sSubPr>
                            <m:e>
                              <m:acc>
                                <m:accPr>
                                  <m:chr m:val="̅"/>
                                  <m:ctrlPr>
                                    <a:rPr lang="en-IN" sz="2400" b="0" i="1" smtClean="0">
                                      <a:solidFill>
                                        <a:schemeClr val="bg1"/>
                                      </a:solidFill>
                                      <a:latin typeface="Cambria Math" panose="02040503050406030204" pitchFamily="18" charset="0"/>
                                      <a:cs typeface="Times New Roman" panose="02020603050405020304" pitchFamily="18" charset="0"/>
                                    </a:rPr>
                                  </m:ctrlPr>
                                </m:accPr>
                                <m:e>
                                  <m:r>
                                    <a:rPr lang="en-IN" sz="2400" b="0" i="1" smtClean="0">
                                      <a:solidFill>
                                        <a:schemeClr val="bg1"/>
                                      </a:solidFill>
                                      <a:latin typeface="Cambria Math" panose="02040503050406030204" pitchFamily="18" charset="0"/>
                                      <a:cs typeface="Times New Roman" panose="02020603050405020304" pitchFamily="18" charset="0"/>
                                    </a:rPr>
                                    <m:t>𝑥</m:t>
                                  </m:r>
                                </m:e>
                              </m:acc>
                            </m:e>
                            <m:sub>
                              <m:r>
                                <a:rPr lang="en-IN" sz="2400" b="0" i="1" smtClean="0">
                                  <a:solidFill>
                                    <a:schemeClr val="bg1"/>
                                  </a:solidFill>
                                  <a:latin typeface="Cambria Math" panose="02040503050406030204" pitchFamily="18" charset="0"/>
                                  <a:cs typeface="Times New Roman" panose="02020603050405020304" pitchFamily="18" charset="0"/>
                                </a:rPr>
                                <m:t>1</m:t>
                              </m:r>
                            </m:sub>
                          </m:sSub>
                          <m:r>
                            <a:rPr lang="en-IN" sz="2400" b="0" i="1" smtClean="0">
                              <a:solidFill>
                                <a:schemeClr val="bg1"/>
                              </a:solidFill>
                              <a:latin typeface="Cambria Math" panose="02040503050406030204" pitchFamily="18" charset="0"/>
                              <a:cs typeface="Times New Roman" panose="02020603050405020304" pitchFamily="18" charset="0"/>
                            </a:rPr>
                            <m:t>−</m:t>
                          </m:r>
                          <m:sSub>
                            <m:sSubPr>
                              <m:ctrlPr>
                                <a:rPr lang="en-IN" sz="2400" b="0" i="1" smtClean="0">
                                  <a:solidFill>
                                    <a:schemeClr val="bg1"/>
                                  </a:solidFill>
                                  <a:latin typeface="Cambria Math" panose="02040503050406030204" pitchFamily="18" charset="0"/>
                                  <a:cs typeface="Times New Roman" panose="02020603050405020304" pitchFamily="18" charset="0"/>
                                </a:rPr>
                              </m:ctrlPr>
                            </m:sSubPr>
                            <m:e>
                              <m:acc>
                                <m:accPr>
                                  <m:chr m:val="̅"/>
                                  <m:ctrlPr>
                                    <a:rPr lang="en-IN" sz="2400" b="0" i="1" smtClean="0">
                                      <a:solidFill>
                                        <a:schemeClr val="bg1"/>
                                      </a:solidFill>
                                      <a:latin typeface="Cambria Math" panose="02040503050406030204" pitchFamily="18" charset="0"/>
                                      <a:cs typeface="Times New Roman" panose="02020603050405020304" pitchFamily="18" charset="0"/>
                                    </a:rPr>
                                  </m:ctrlPr>
                                </m:accPr>
                                <m:e>
                                  <m:r>
                                    <a:rPr lang="en-IN" sz="2400" b="0" i="1" smtClean="0">
                                      <a:solidFill>
                                        <a:schemeClr val="bg1"/>
                                      </a:solidFill>
                                      <a:latin typeface="Cambria Math" panose="02040503050406030204" pitchFamily="18" charset="0"/>
                                      <a:cs typeface="Times New Roman" panose="02020603050405020304" pitchFamily="18" charset="0"/>
                                    </a:rPr>
                                    <m:t>𝑥</m:t>
                                  </m:r>
                                </m:e>
                              </m:acc>
                            </m:e>
                            <m:sub>
                              <m:r>
                                <a:rPr lang="en-IN" sz="2400" b="0" i="1" smtClean="0">
                                  <a:solidFill>
                                    <a:schemeClr val="bg1"/>
                                  </a:solidFill>
                                  <a:latin typeface="Cambria Math" panose="02040503050406030204" pitchFamily="18" charset="0"/>
                                  <a:cs typeface="Times New Roman" panose="02020603050405020304" pitchFamily="18" charset="0"/>
                                </a:rPr>
                                <m:t>2</m:t>
                              </m:r>
                            </m:sub>
                          </m:sSub>
                        </m:num>
                        <m:den>
                          <m:rad>
                            <m:radPr>
                              <m:degHide m:val="on"/>
                              <m:ctrlPr>
                                <a:rPr lang="en-IN" sz="2400" b="0" i="1" smtClean="0">
                                  <a:solidFill>
                                    <a:schemeClr val="bg1"/>
                                  </a:solidFill>
                                  <a:latin typeface="Cambria Math" panose="02040503050406030204" pitchFamily="18" charset="0"/>
                                  <a:cs typeface="Times New Roman" panose="02020603050405020304" pitchFamily="18" charset="0"/>
                                </a:rPr>
                              </m:ctrlPr>
                            </m:radPr>
                            <m:deg/>
                            <m:e>
                              <m:f>
                                <m:fPr>
                                  <m:ctrlPr>
                                    <a:rPr lang="en-IN" sz="2400" b="0" i="1" smtClean="0">
                                      <a:solidFill>
                                        <a:schemeClr val="bg1"/>
                                      </a:solidFill>
                                      <a:latin typeface="Cambria Math" panose="02040503050406030204" pitchFamily="18" charset="0"/>
                                      <a:cs typeface="Times New Roman" panose="02020603050405020304" pitchFamily="18" charset="0"/>
                                    </a:rPr>
                                  </m:ctrlPr>
                                </m:fPr>
                                <m:num>
                                  <m:sSubSup>
                                    <m:sSubSupPr>
                                      <m:ctrlPr>
                                        <a:rPr lang="en-IN" sz="2400" b="0" i="1" smtClean="0">
                                          <a:solidFill>
                                            <a:schemeClr val="bg1"/>
                                          </a:solidFill>
                                          <a:latin typeface="Cambria Math" panose="02040503050406030204" pitchFamily="18" charset="0"/>
                                          <a:cs typeface="Times New Roman" panose="02020603050405020304" pitchFamily="18" charset="0"/>
                                        </a:rPr>
                                      </m:ctrlPr>
                                    </m:sSubSupPr>
                                    <m:e>
                                      <m:r>
                                        <a:rPr lang="en-IN" sz="2400" b="0" i="1" smtClean="0">
                                          <a:solidFill>
                                            <a:schemeClr val="bg1"/>
                                          </a:solidFill>
                                          <a:latin typeface="Cambria Math" panose="02040503050406030204" pitchFamily="18" charset="0"/>
                                          <a:cs typeface="Times New Roman" panose="02020603050405020304" pitchFamily="18" charset="0"/>
                                        </a:rPr>
                                        <m:t>𝑠</m:t>
                                      </m:r>
                                    </m:e>
                                    <m:sub>
                                      <m:r>
                                        <a:rPr lang="en-IN" sz="2400" b="0" i="1" smtClean="0">
                                          <a:solidFill>
                                            <a:schemeClr val="bg1"/>
                                          </a:solidFill>
                                          <a:latin typeface="Cambria Math" panose="02040503050406030204" pitchFamily="18" charset="0"/>
                                          <a:cs typeface="Times New Roman" panose="02020603050405020304" pitchFamily="18" charset="0"/>
                                        </a:rPr>
                                        <m:t>1</m:t>
                                      </m:r>
                                    </m:sub>
                                    <m:sup>
                                      <m:r>
                                        <a:rPr lang="en-IN" sz="2400" b="0" i="1" smtClean="0">
                                          <a:solidFill>
                                            <a:schemeClr val="bg1"/>
                                          </a:solidFill>
                                          <a:latin typeface="Cambria Math" panose="02040503050406030204" pitchFamily="18" charset="0"/>
                                          <a:cs typeface="Times New Roman" panose="02020603050405020304" pitchFamily="18" charset="0"/>
                                        </a:rPr>
                                        <m:t>2</m:t>
                                      </m:r>
                                    </m:sup>
                                  </m:sSubSup>
                                </m:num>
                                <m:den>
                                  <m:sSub>
                                    <m:sSubPr>
                                      <m:ctrlPr>
                                        <a:rPr lang="en-IN" sz="2400" b="0" i="1" smtClean="0">
                                          <a:solidFill>
                                            <a:schemeClr val="bg1"/>
                                          </a:solidFill>
                                          <a:latin typeface="Cambria Math" panose="02040503050406030204" pitchFamily="18" charset="0"/>
                                          <a:cs typeface="Times New Roman" panose="02020603050405020304" pitchFamily="18" charset="0"/>
                                        </a:rPr>
                                      </m:ctrlPr>
                                    </m:sSubPr>
                                    <m:e>
                                      <m:r>
                                        <a:rPr lang="en-IN" sz="2400" b="0" i="1" smtClean="0">
                                          <a:solidFill>
                                            <a:schemeClr val="bg1"/>
                                          </a:solidFill>
                                          <a:latin typeface="Cambria Math" panose="02040503050406030204" pitchFamily="18" charset="0"/>
                                          <a:cs typeface="Times New Roman" panose="02020603050405020304" pitchFamily="18" charset="0"/>
                                        </a:rPr>
                                        <m:t>𝑛</m:t>
                                      </m:r>
                                    </m:e>
                                    <m:sub>
                                      <m:r>
                                        <a:rPr lang="en-IN" sz="2400" b="0" i="1" smtClean="0">
                                          <a:solidFill>
                                            <a:schemeClr val="bg1"/>
                                          </a:solidFill>
                                          <a:latin typeface="Cambria Math" panose="02040503050406030204" pitchFamily="18" charset="0"/>
                                          <a:cs typeface="Times New Roman" panose="02020603050405020304" pitchFamily="18" charset="0"/>
                                        </a:rPr>
                                        <m:t>1</m:t>
                                      </m:r>
                                    </m:sub>
                                  </m:sSub>
                                </m:den>
                              </m:f>
                            </m:e>
                          </m:rad>
                          <m:r>
                            <a:rPr lang="en-IN" sz="2400" b="0" i="1" smtClean="0">
                              <a:solidFill>
                                <a:schemeClr val="bg1"/>
                              </a:solidFill>
                              <a:latin typeface="Cambria Math" panose="02040503050406030204" pitchFamily="18" charset="0"/>
                              <a:cs typeface="Times New Roman" panose="02020603050405020304" pitchFamily="18" charset="0"/>
                            </a:rPr>
                            <m:t>+</m:t>
                          </m:r>
                          <m:f>
                            <m:fPr>
                              <m:ctrlPr>
                                <a:rPr lang="en-IN" sz="2400" b="0" i="1" smtClean="0">
                                  <a:solidFill>
                                    <a:schemeClr val="bg1"/>
                                  </a:solidFill>
                                  <a:latin typeface="Cambria Math" panose="02040503050406030204" pitchFamily="18" charset="0"/>
                                  <a:cs typeface="Times New Roman" panose="02020603050405020304" pitchFamily="18" charset="0"/>
                                </a:rPr>
                              </m:ctrlPr>
                            </m:fPr>
                            <m:num>
                              <m:sSubSup>
                                <m:sSubSupPr>
                                  <m:ctrlPr>
                                    <a:rPr lang="en-IN" sz="2400" b="0" i="1" smtClean="0">
                                      <a:solidFill>
                                        <a:schemeClr val="bg1"/>
                                      </a:solidFill>
                                      <a:latin typeface="Cambria Math" panose="02040503050406030204" pitchFamily="18" charset="0"/>
                                      <a:cs typeface="Times New Roman" panose="02020603050405020304" pitchFamily="18" charset="0"/>
                                    </a:rPr>
                                  </m:ctrlPr>
                                </m:sSubSupPr>
                                <m:e>
                                  <m:r>
                                    <a:rPr lang="en-IN" sz="2400" b="0" i="1" smtClean="0">
                                      <a:solidFill>
                                        <a:schemeClr val="bg1"/>
                                      </a:solidFill>
                                      <a:latin typeface="Cambria Math" panose="02040503050406030204" pitchFamily="18" charset="0"/>
                                      <a:cs typeface="Times New Roman" panose="02020603050405020304" pitchFamily="18" charset="0"/>
                                    </a:rPr>
                                    <m:t>𝑠</m:t>
                                  </m:r>
                                </m:e>
                                <m:sub>
                                  <m:r>
                                    <a:rPr lang="en-IN" sz="2400" b="0" i="1" smtClean="0">
                                      <a:solidFill>
                                        <a:schemeClr val="bg1"/>
                                      </a:solidFill>
                                      <a:latin typeface="Cambria Math" panose="02040503050406030204" pitchFamily="18" charset="0"/>
                                      <a:cs typeface="Times New Roman" panose="02020603050405020304" pitchFamily="18" charset="0"/>
                                    </a:rPr>
                                    <m:t>2</m:t>
                                  </m:r>
                                </m:sub>
                                <m:sup>
                                  <m:r>
                                    <a:rPr lang="en-IN" sz="2400" b="0" i="1" smtClean="0">
                                      <a:solidFill>
                                        <a:schemeClr val="bg1"/>
                                      </a:solidFill>
                                      <a:latin typeface="Cambria Math" panose="02040503050406030204" pitchFamily="18" charset="0"/>
                                      <a:cs typeface="Times New Roman" panose="02020603050405020304" pitchFamily="18" charset="0"/>
                                    </a:rPr>
                                    <m:t>2</m:t>
                                  </m:r>
                                </m:sup>
                              </m:sSubSup>
                            </m:num>
                            <m:den>
                              <m:sSub>
                                <m:sSubPr>
                                  <m:ctrlPr>
                                    <a:rPr lang="en-IN" sz="2400" b="0" i="1" smtClean="0">
                                      <a:solidFill>
                                        <a:schemeClr val="bg1"/>
                                      </a:solidFill>
                                      <a:latin typeface="Cambria Math" panose="02040503050406030204" pitchFamily="18" charset="0"/>
                                      <a:cs typeface="Times New Roman" panose="02020603050405020304" pitchFamily="18" charset="0"/>
                                    </a:rPr>
                                  </m:ctrlPr>
                                </m:sSubPr>
                                <m:e>
                                  <m:r>
                                    <a:rPr lang="en-IN" sz="2400" b="0" i="1" smtClean="0">
                                      <a:solidFill>
                                        <a:schemeClr val="bg1"/>
                                      </a:solidFill>
                                      <a:latin typeface="Cambria Math" panose="02040503050406030204" pitchFamily="18" charset="0"/>
                                      <a:cs typeface="Times New Roman" panose="02020603050405020304" pitchFamily="18" charset="0"/>
                                    </a:rPr>
                                    <m:t>𝑛</m:t>
                                  </m:r>
                                </m:e>
                                <m:sub>
                                  <m:r>
                                    <a:rPr lang="en-IN" sz="2400" b="0" i="1" smtClean="0">
                                      <a:solidFill>
                                        <a:schemeClr val="bg1"/>
                                      </a:solidFill>
                                      <a:latin typeface="Cambria Math" panose="02040503050406030204" pitchFamily="18" charset="0"/>
                                      <a:cs typeface="Times New Roman" panose="02020603050405020304" pitchFamily="18" charset="0"/>
                                    </a:rPr>
                                    <m:t>2</m:t>
                                  </m:r>
                                </m:sub>
                              </m:sSub>
                            </m:den>
                          </m:f>
                        </m:den>
                      </m:f>
                    </m:oMath>
                  </m:oMathPara>
                </a14:m>
                <a:endParaRPr lang="en-IN" sz="2400" dirty="0" smtClean="0">
                  <a:solidFill>
                    <a:schemeClr val="bg1"/>
                  </a:solidFill>
                  <a:latin typeface="Times New Roman" panose="02020603050405020304" pitchFamily="18" charset="0"/>
                  <a:cs typeface="Times New Roman" panose="02020603050405020304" pitchFamily="18" charset="0"/>
                </a:endParaRPr>
              </a:p>
              <a:p>
                <a:pPr>
                  <a:lnSpc>
                    <a:spcPct val="150000"/>
                  </a:lnSpc>
                </a:pPr>
                <a:r>
                  <a:rPr lang="en-IN" sz="2400" dirty="0">
                    <a:solidFill>
                      <a:schemeClr val="bg1"/>
                    </a:solidFill>
                    <a:latin typeface="Times New Roman" panose="02020603050405020304" pitchFamily="18" charset="0"/>
                    <a:cs typeface="Times New Roman" panose="02020603050405020304" pitchFamily="18" charset="0"/>
                  </a:rPr>
                  <a:t>where</a:t>
                </a:r>
                <a:r>
                  <a:rPr lang="en-IN" sz="2400" dirty="0" smtClean="0">
                    <a:solidFill>
                      <a:schemeClr val="bg1"/>
                    </a:solidFill>
                    <a:latin typeface="Times New Roman" panose="02020603050405020304" pitchFamily="18" charset="0"/>
                    <a:cs typeface="Times New Roman" panose="02020603050405020304" pitchFamily="18" charset="0"/>
                  </a:rPr>
                  <a:t>:</a:t>
                </a:r>
              </a:p>
              <a:p>
                <a:pPr>
                  <a:lnSpc>
                    <a:spcPct val="150000"/>
                  </a:lnSpc>
                </a:pPr>
                <a14:m>
                  <m:oMath xmlns:m="http://schemas.openxmlformats.org/officeDocument/2006/math">
                    <m:sSub>
                      <m:sSubPr>
                        <m:ctrlPr>
                          <a:rPr lang="en-IN" sz="2400" i="1">
                            <a:solidFill>
                              <a:schemeClr val="bg1"/>
                            </a:solidFill>
                            <a:latin typeface="Cambria Math" panose="02040503050406030204" pitchFamily="18" charset="0"/>
                            <a:cs typeface="Times New Roman" panose="02020603050405020304" pitchFamily="18" charset="0"/>
                          </a:rPr>
                        </m:ctrlPr>
                      </m:sSubPr>
                      <m:e>
                        <m:acc>
                          <m:accPr>
                            <m:chr m:val="̅"/>
                            <m:ctrlPr>
                              <a:rPr lang="en-IN" sz="2400" i="1">
                                <a:solidFill>
                                  <a:schemeClr val="bg1"/>
                                </a:solidFill>
                                <a:latin typeface="Cambria Math" panose="02040503050406030204" pitchFamily="18" charset="0"/>
                                <a:cs typeface="Times New Roman" panose="02020603050405020304" pitchFamily="18" charset="0"/>
                              </a:rPr>
                            </m:ctrlPr>
                          </m:accPr>
                          <m:e>
                            <m:r>
                              <a:rPr lang="en-IN" sz="2400" i="1">
                                <a:solidFill>
                                  <a:schemeClr val="bg1"/>
                                </a:solidFill>
                                <a:latin typeface="Cambria Math" panose="02040503050406030204" pitchFamily="18" charset="0"/>
                                <a:cs typeface="Times New Roman" panose="02020603050405020304" pitchFamily="18" charset="0"/>
                              </a:rPr>
                              <m:t>𝑥</m:t>
                            </m:r>
                          </m:e>
                        </m:acc>
                      </m:e>
                      <m:sub>
                        <m:r>
                          <a:rPr lang="en-IN" sz="2400" i="1">
                            <a:solidFill>
                              <a:schemeClr val="bg1"/>
                            </a:solidFill>
                            <a:latin typeface="Cambria Math" panose="02040503050406030204" pitchFamily="18" charset="0"/>
                            <a:cs typeface="Times New Roman" panose="02020603050405020304" pitchFamily="18" charset="0"/>
                          </a:rPr>
                          <m:t>1</m:t>
                        </m:r>
                      </m:sub>
                    </m:sSub>
                    <m:r>
                      <a:rPr lang="en-IN" sz="2400" i="1">
                        <a:solidFill>
                          <a:schemeClr val="bg1"/>
                        </a:solidFill>
                        <a:latin typeface="Cambria Math" panose="02040503050406030204" pitchFamily="18" charset="0"/>
                        <a:cs typeface="Times New Roman" panose="02020603050405020304" pitchFamily="18" charset="0"/>
                      </a:rPr>
                      <m:t>−</m:t>
                    </m:r>
                    <m:sSub>
                      <m:sSubPr>
                        <m:ctrlPr>
                          <a:rPr lang="en-IN" sz="2400" i="1">
                            <a:solidFill>
                              <a:schemeClr val="bg1"/>
                            </a:solidFill>
                            <a:latin typeface="Cambria Math" panose="02040503050406030204" pitchFamily="18" charset="0"/>
                            <a:cs typeface="Times New Roman" panose="02020603050405020304" pitchFamily="18" charset="0"/>
                          </a:rPr>
                        </m:ctrlPr>
                      </m:sSubPr>
                      <m:e>
                        <m:acc>
                          <m:accPr>
                            <m:chr m:val="̅"/>
                            <m:ctrlPr>
                              <a:rPr lang="en-IN" sz="2400" i="1">
                                <a:solidFill>
                                  <a:schemeClr val="bg1"/>
                                </a:solidFill>
                                <a:latin typeface="Cambria Math" panose="02040503050406030204" pitchFamily="18" charset="0"/>
                                <a:cs typeface="Times New Roman" panose="02020603050405020304" pitchFamily="18" charset="0"/>
                              </a:rPr>
                            </m:ctrlPr>
                          </m:accPr>
                          <m:e>
                            <m:r>
                              <a:rPr lang="en-IN" sz="2400" i="1">
                                <a:solidFill>
                                  <a:schemeClr val="bg1"/>
                                </a:solidFill>
                                <a:latin typeface="Cambria Math" panose="02040503050406030204" pitchFamily="18" charset="0"/>
                                <a:cs typeface="Times New Roman" panose="02020603050405020304" pitchFamily="18" charset="0"/>
                              </a:rPr>
                              <m:t>𝑥</m:t>
                            </m:r>
                          </m:e>
                        </m:acc>
                      </m:e>
                      <m:sub>
                        <m:r>
                          <a:rPr lang="en-IN" sz="2400" i="1">
                            <a:solidFill>
                              <a:schemeClr val="bg1"/>
                            </a:solidFill>
                            <a:latin typeface="Cambria Math" panose="02040503050406030204" pitchFamily="18" charset="0"/>
                            <a:cs typeface="Times New Roman" panose="02020603050405020304" pitchFamily="18" charset="0"/>
                          </a:rPr>
                          <m:t>2</m:t>
                        </m:r>
                      </m:sub>
                    </m:sSub>
                  </m:oMath>
                </a14:m>
                <a:r>
                  <a:rPr lang="en-IN" sz="2400" dirty="0" smtClean="0">
                    <a:solidFill>
                      <a:schemeClr val="bg1"/>
                    </a:solidFill>
                    <a:latin typeface="Times New Roman" panose="02020603050405020304" pitchFamily="18" charset="0"/>
                    <a:cs typeface="Times New Roman" panose="02020603050405020304" pitchFamily="18" charset="0"/>
                  </a:rPr>
                  <a:t>are </a:t>
                </a:r>
                <a:r>
                  <a:rPr lang="en-IN" sz="2400" dirty="0">
                    <a:solidFill>
                      <a:schemeClr val="bg1"/>
                    </a:solidFill>
                    <a:latin typeface="Times New Roman" panose="02020603050405020304" pitchFamily="18" charset="0"/>
                    <a:cs typeface="Times New Roman" panose="02020603050405020304" pitchFamily="18" charset="0"/>
                  </a:rPr>
                  <a:t>the means of the two samples,</a:t>
                </a:r>
              </a:p>
              <a:p>
                <a:pPr>
                  <a:lnSpc>
                    <a:spcPct val="150000"/>
                  </a:lnSpc>
                </a:pPr>
                <a:r>
                  <a:rPr lang="en-IN" sz="2400" dirty="0" smtClean="0">
                    <a:solidFill>
                      <a:schemeClr val="bg1"/>
                    </a:solidFill>
                    <a:latin typeface="Times New Roman" panose="02020603050405020304" pitchFamily="18" charset="0"/>
                    <a:cs typeface="Times New Roman" panose="02020603050405020304" pitchFamily="18" charset="0"/>
                  </a:rPr>
                  <a:t>S</a:t>
                </a:r>
                <a:r>
                  <a:rPr lang="en-IN" sz="2400" baseline="-25000" dirty="0" smtClean="0">
                    <a:solidFill>
                      <a:schemeClr val="bg1"/>
                    </a:solidFill>
                    <a:latin typeface="Times New Roman" panose="02020603050405020304" pitchFamily="18" charset="0"/>
                    <a:cs typeface="Times New Roman" panose="02020603050405020304" pitchFamily="18" charset="0"/>
                  </a:rPr>
                  <a:t>1</a:t>
                </a:r>
                <a:r>
                  <a:rPr lang="en-IN" sz="2400" dirty="0" smtClean="0">
                    <a:solidFill>
                      <a:schemeClr val="bg1"/>
                    </a:solidFill>
                    <a:latin typeface="Times New Roman" panose="02020603050405020304" pitchFamily="18" charset="0"/>
                    <a:cs typeface="Times New Roman" panose="02020603050405020304" pitchFamily="18" charset="0"/>
                  </a:rPr>
                  <a:t> and s</a:t>
                </a:r>
                <a:r>
                  <a:rPr lang="en-IN" sz="2400" baseline="-25000" dirty="0" smtClean="0">
                    <a:solidFill>
                      <a:schemeClr val="bg1"/>
                    </a:solidFill>
                    <a:latin typeface="Times New Roman" panose="02020603050405020304" pitchFamily="18" charset="0"/>
                    <a:cs typeface="Times New Roman" panose="02020603050405020304" pitchFamily="18" charset="0"/>
                  </a:rPr>
                  <a:t>2</a:t>
                </a:r>
                <a:r>
                  <a:rPr lang="en-IN" sz="2400" dirty="0" smtClean="0">
                    <a:solidFill>
                      <a:schemeClr val="bg1"/>
                    </a:solidFill>
                    <a:latin typeface="Times New Roman" panose="02020603050405020304" pitchFamily="18" charset="0"/>
                    <a:cs typeface="Times New Roman" panose="02020603050405020304" pitchFamily="18" charset="0"/>
                  </a:rPr>
                  <a:t> are </a:t>
                </a:r>
                <a:r>
                  <a:rPr lang="en-IN" sz="2400" dirty="0">
                    <a:solidFill>
                      <a:schemeClr val="bg1"/>
                    </a:solidFill>
                    <a:latin typeface="Times New Roman" panose="02020603050405020304" pitchFamily="18" charset="0"/>
                    <a:cs typeface="Times New Roman" panose="02020603050405020304" pitchFamily="18" charset="0"/>
                  </a:rPr>
                  <a:t>the standard deviations of the two samples,</a:t>
                </a:r>
              </a:p>
              <a:p>
                <a:pPr>
                  <a:lnSpc>
                    <a:spcPct val="150000"/>
                  </a:lnSpc>
                </a:pPr>
                <a:r>
                  <a:rPr lang="en-IN" sz="2400" dirty="0" smtClean="0">
                    <a:solidFill>
                      <a:schemeClr val="bg1"/>
                    </a:solidFill>
                    <a:latin typeface="Times New Roman" panose="02020603050405020304" pitchFamily="18" charset="0"/>
                    <a:cs typeface="Times New Roman" panose="02020603050405020304" pitchFamily="18" charset="0"/>
                  </a:rPr>
                  <a:t>​ </a:t>
                </a:r>
                <a14:m>
                  <m:oMath xmlns:m="http://schemas.openxmlformats.org/officeDocument/2006/math">
                    <m:r>
                      <a:rPr lang="en-IN" sz="2400" i="1">
                        <a:solidFill>
                          <a:schemeClr val="bg1"/>
                        </a:solidFill>
                        <a:latin typeface="Cambria Math" panose="02040503050406030204" pitchFamily="18" charset="0"/>
                        <a:cs typeface="Times New Roman" panose="02020603050405020304" pitchFamily="18" charset="0"/>
                      </a:rPr>
                      <m:t>𝑛</m:t>
                    </m:r>
                    <m:r>
                      <a:rPr lang="en-IN" sz="2400" i="1">
                        <a:solidFill>
                          <a:schemeClr val="bg1"/>
                        </a:solidFill>
                        <a:latin typeface="Cambria Math" panose="02040503050406030204" pitchFamily="18" charset="0"/>
                        <a:cs typeface="Times New Roman" panose="02020603050405020304" pitchFamily="18" charset="0"/>
                      </a:rPr>
                      <m:t>﷮1 </m:t>
                    </m:r>
                  </m:oMath>
                </a14:m>
                <a:r>
                  <a:rPr lang="en-IN" sz="2400" dirty="0" smtClean="0">
                    <a:solidFill>
                      <a:schemeClr val="bg1"/>
                    </a:solidFill>
                    <a:latin typeface="Times New Roman" panose="02020603050405020304" pitchFamily="18" charset="0"/>
                    <a:cs typeface="Times New Roman" panose="02020603050405020304" pitchFamily="18" charset="0"/>
                  </a:rPr>
                  <a:t> and </a:t>
                </a:r>
                <a14:m>
                  <m:oMath xmlns:m="http://schemas.openxmlformats.org/officeDocument/2006/math">
                    <m:r>
                      <a:rPr lang="en-IN" sz="2400" i="1">
                        <a:solidFill>
                          <a:schemeClr val="bg1"/>
                        </a:solidFill>
                        <a:latin typeface="Cambria Math" panose="02040503050406030204" pitchFamily="18" charset="0"/>
                        <a:cs typeface="Times New Roman" panose="02020603050405020304" pitchFamily="18" charset="0"/>
                      </a:rPr>
                      <m:t>𝑛</m:t>
                    </m:r>
                    <m:r>
                      <a:rPr lang="en-IN" sz="2400" i="1">
                        <a:solidFill>
                          <a:schemeClr val="bg1"/>
                        </a:solidFill>
                        <a:latin typeface="Cambria Math" panose="02040503050406030204" pitchFamily="18" charset="0"/>
                        <a:cs typeface="Times New Roman" panose="02020603050405020304" pitchFamily="18" charset="0"/>
                      </a:rPr>
                      <m:t>﷮2 </m:t>
                    </m:r>
                  </m:oMath>
                </a14:m>
                <a:r>
                  <a:rPr lang="en-IN" sz="2400" dirty="0" smtClean="0">
                    <a:solidFill>
                      <a:schemeClr val="bg1"/>
                    </a:solidFill>
                    <a:latin typeface="Times New Roman" panose="02020603050405020304" pitchFamily="18" charset="0"/>
                    <a:cs typeface="Times New Roman" panose="02020603050405020304" pitchFamily="18" charset="0"/>
                  </a:rPr>
                  <a:t>are </a:t>
                </a:r>
                <a:r>
                  <a:rPr lang="en-IN" sz="2400" dirty="0">
                    <a:solidFill>
                      <a:schemeClr val="bg1"/>
                    </a:solidFill>
                    <a:latin typeface="Times New Roman" panose="02020603050405020304" pitchFamily="18" charset="0"/>
                    <a:cs typeface="Times New Roman" panose="02020603050405020304" pitchFamily="18" charset="0"/>
                  </a:rPr>
                  <a:t>the sizes of the two samples.</a:t>
                </a:r>
              </a:p>
              <a:p>
                <a:pPr>
                  <a:lnSpc>
                    <a:spcPct val="150000"/>
                  </a:lnSpc>
                </a:pPr>
                <a:endParaRPr lang="en-IN" sz="24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339635" y="975361"/>
                <a:ext cx="11486605" cy="5638018"/>
              </a:xfrm>
              <a:prstGeom prst="rect">
                <a:avLst/>
              </a:prstGeom>
              <a:blipFill rotWithShape="0">
                <a:blip r:embed="rId3"/>
                <a:stretch>
                  <a:fillRect l="-849"/>
                </a:stretch>
              </a:blipFill>
            </p:spPr>
            <p:txBody>
              <a:bodyPr/>
              <a:lstStyle/>
              <a:p>
                <a:r>
                  <a:rPr lang="en-IN">
                    <a:noFill/>
                  </a:rPr>
                  <a:t> </a:t>
                </a:r>
              </a:p>
            </p:txBody>
          </p:sp>
        </mc:Fallback>
      </mc:AlternateContent>
    </p:spTree>
    <p:extLst>
      <p:ext uri="{BB962C8B-B14F-4D97-AF65-F5344CB8AC3E}">
        <p14:creationId xmlns:p14="http://schemas.microsoft.com/office/powerpoint/2010/main" val="1942277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			     </a:t>
            </a:r>
            <a:r>
              <a:rPr lang="en-IN" dirty="0" smtClean="0">
                <a:solidFill>
                  <a:schemeClr val="bg1"/>
                </a:solidFill>
                <a:latin typeface="Times New Roman" panose="02020603050405020304" pitchFamily="18" charset="0"/>
                <a:cs typeface="Times New Roman" panose="02020603050405020304" pitchFamily="18" charset="0"/>
              </a:rPr>
              <a:t>                 HYPOTHESIS FUNCTION AND TESTING	</a:t>
            </a:r>
            <a:r>
              <a:rPr lang="en-IN" dirty="0">
                <a:solidFill>
                  <a:schemeClr val="bg1"/>
                </a:solidFill>
                <a:latin typeface="Times New Roman" panose="02020603050405020304" pitchFamily="18" charset="0"/>
                <a:cs typeface="Times New Roman" panose="02020603050405020304" pitchFamily="18" charset="0"/>
              </a:rPr>
              <a:t>	</a:t>
            </a:r>
            <a:r>
              <a:rPr lang="en-IN" dirty="0" smtClean="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UNIT I</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352697" y="966652"/>
                <a:ext cx="11486605" cy="5064143"/>
              </a:xfrm>
              <a:prstGeom prst="rect">
                <a:avLst/>
              </a:prstGeom>
              <a:noFill/>
            </p:spPr>
            <p:txBody>
              <a:bodyPr wrap="square" rtlCol="0">
                <a:spAutoFit/>
              </a:bodyPr>
              <a:lstStyle/>
              <a:p>
                <a:pPr>
                  <a:lnSpc>
                    <a:spcPct val="150000"/>
                  </a:lnSpc>
                </a:pPr>
                <a:r>
                  <a:rPr lang="en-IN" sz="2400" b="1" dirty="0" smtClean="0">
                    <a:solidFill>
                      <a:schemeClr val="bg1"/>
                    </a:solidFill>
                    <a:latin typeface="Times New Roman" panose="02020603050405020304" pitchFamily="18" charset="0"/>
                    <a:cs typeface="Times New Roman" panose="02020603050405020304" pitchFamily="18" charset="0"/>
                  </a:rPr>
                  <a:t>Paired sample t-test:</a:t>
                </a:r>
              </a:p>
              <a:p>
                <a:pPr>
                  <a:lnSpc>
                    <a:spcPct val="150000"/>
                  </a:lnSpc>
                </a:pPr>
                <a14:m>
                  <m:oMathPara xmlns:m="http://schemas.openxmlformats.org/officeDocument/2006/math">
                    <m:oMathParaPr>
                      <m:jc m:val="centerGroup"/>
                    </m:oMathParaPr>
                    <m:oMath xmlns:m="http://schemas.openxmlformats.org/officeDocument/2006/math">
                      <m:r>
                        <a:rPr lang="en-IN" sz="2400" b="0" i="1" smtClean="0">
                          <a:solidFill>
                            <a:schemeClr val="bg1"/>
                          </a:solidFill>
                          <a:latin typeface="Cambria Math" panose="02040503050406030204" pitchFamily="18" charset="0"/>
                          <a:cs typeface="Times New Roman" panose="02020603050405020304" pitchFamily="18" charset="0"/>
                        </a:rPr>
                        <m:t>𝑡</m:t>
                      </m:r>
                      <m:r>
                        <a:rPr lang="en-IN" sz="2400" b="0" i="1" smtClean="0">
                          <a:solidFill>
                            <a:schemeClr val="bg1"/>
                          </a:solidFill>
                          <a:latin typeface="Cambria Math" panose="02040503050406030204" pitchFamily="18" charset="0"/>
                          <a:cs typeface="Times New Roman" panose="02020603050405020304" pitchFamily="18" charset="0"/>
                        </a:rPr>
                        <m:t>=</m:t>
                      </m:r>
                      <m:f>
                        <m:fPr>
                          <m:ctrlPr>
                            <a:rPr lang="en-IN" sz="2400" b="0" i="1" smtClean="0">
                              <a:solidFill>
                                <a:schemeClr val="bg1"/>
                              </a:solidFill>
                              <a:latin typeface="Cambria Math" panose="02040503050406030204" pitchFamily="18" charset="0"/>
                              <a:cs typeface="Times New Roman" panose="02020603050405020304" pitchFamily="18" charset="0"/>
                            </a:rPr>
                          </m:ctrlPr>
                        </m:fPr>
                        <m:num>
                          <m:acc>
                            <m:accPr>
                              <m:chr m:val="̅"/>
                              <m:ctrlPr>
                                <a:rPr lang="en-IN" sz="2400" b="0" i="1" smtClean="0">
                                  <a:solidFill>
                                    <a:schemeClr val="bg1"/>
                                  </a:solidFill>
                                  <a:latin typeface="Cambria Math" panose="02040503050406030204" pitchFamily="18" charset="0"/>
                                  <a:cs typeface="Times New Roman" panose="02020603050405020304" pitchFamily="18" charset="0"/>
                                </a:rPr>
                              </m:ctrlPr>
                            </m:accPr>
                            <m:e>
                              <m:r>
                                <a:rPr lang="en-IN" sz="2400" b="0" i="1" smtClean="0">
                                  <a:solidFill>
                                    <a:schemeClr val="bg1"/>
                                  </a:solidFill>
                                  <a:latin typeface="Cambria Math" panose="02040503050406030204" pitchFamily="18" charset="0"/>
                                  <a:cs typeface="Times New Roman" panose="02020603050405020304" pitchFamily="18" charset="0"/>
                                </a:rPr>
                                <m:t>𝑑</m:t>
                              </m:r>
                            </m:e>
                          </m:acc>
                        </m:num>
                        <m:den>
                          <m:f>
                            <m:fPr>
                              <m:ctrlPr>
                                <a:rPr lang="en-IN" sz="2400" b="0" i="1" smtClean="0">
                                  <a:solidFill>
                                    <a:schemeClr val="bg1"/>
                                  </a:solidFill>
                                  <a:latin typeface="Cambria Math" panose="02040503050406030204" pitchFamily="18" charset="0"/>
                                  <a:cs typeface="Times New Roman" panose="02020603050405020304" pitchFamily="18" charset="0"/>
                                </a:rPr>
                              </m:ctrlPr>
                            </m:fPr>
                            <m:num>
                              <m:sSub>
                                <m:sSubPr>
                                  <m:ctrlPr>
                                    <a:rPr lang="en-IN" sz="2400" b="0" i="1" smtClean="0">
                                      <a:solidFill>
                                        <a:schemeClr val="bg1"/>
                                      </a:solidFill>
                                      <a:latin typeface="Cambria Math" panose="02040503050406030204" pitchFamily="18" charset="0"/>
                                      <a:cs typeface="Times New Roman" panose="02020603050405020304" pitchFamily="18" charset="0"/>
                                    </a:rPr>
                                  </m:ctrlPr>
                                </m:sSubPr>
                                <m:e>
                                  <m:r>
                                    <a:rPr lang="en-IN" sz="2400" b="0" i="1" smtClean="0">
                                      <a:solidFill>
                                        <a:schemeClr val="bg1"/>
                                      </a:solidFill>
                                      <a:latin typeface="Cambria Math" panose="02040503050406030204" pitchFamily="18" charset="0"/>
                                      <a:cs typeface="Times New Roman" panose="02020603050405020304" pitchFamily="18" charset="0"/>
                                    </a:rPr>
                                    <m:t>𝑠</m:t>
                                  </m:r>
                                </m:e>
                                <m:sub>
                                  <m:r>
                                    <a:rPr lang="en-IN" sz="2400" b="0" i="1" smtClean="0">
                                      <a:solidFill>
                                        <a:schemeClr val="bg1"/>
                                      </a:solidFill>
                                      <a:latin typeface="Cambria Math" panose="02040503050406030204" pitchFamily="18" charset="0"/>
                                      <a:cs typeface="Times New Roman" panose="02020603050405020304" pitchFamily="18" charset="0"/>
                                    </a:rPr>
                                    <m:t>𝑑</m:t>
                                  </m:r>
                                </m:sub>
                              </m:sSub>
                            </m:num>
                            <m:den>
                              <m:rad>
                                <m:radPr>
                                  <m:degHide m:val="on"/>
                                  <m:ctrlPr>
                                    <a:rPr lang="en-IN" sz="2400" b="0" i="1" smtClean="0">
                                      <a:solidFill>
                                        <a:schemeClr val="bg1"/>
                                      </a:solidFill>
                                      <a:latin typeface="Cambria Math" panose="02040503050406030204" pitchFamily="18" charset="0"/>
                                      <a:cs typeface="Times New Roman" panose="02020603050405020304" pitchFamily="18" charset="0"/>
                                    </a:rPr>
                                  </m:ctrlPr>
                                </m:radPr>
                                <m:deg/>
                                <m:e>
                                  <m:r>
                                    <a:rPr lang="en-IN" sz="2400" b="0" i="1" smtClean="0">
                                      <a:solidFill>
                                        <a:schemeClr val="bg1"/>
                                      </a:solidFill>
                                      <a:latin typeface="Cambria Math" panose="02040503050406030204" pitchFamily="18" charset="0"/>
                                      <a:cs typeface="Times New Roman" panose="02020603050405020304" pitchFamily="18" charset="0"/>
                                    </a:rPr>
                                    <m:t>𝑛</m:t>
                                  </m:r>
                                </m:e>
                              </m:rad>
                            </m:den>
                          </m:f>
                        </m:den>
                      </m:f>
                    </m:oMath>
                  </m:oMathPara>
                </a14:m>
                <a:endParaRPr lang="en-IN" sz="2400" dirty="0" smtClean="0">
                  <a:solidFill>
                    <a:schemeClr val="bg1"/>
                  </a:solidFill>
                  <a:latin typeface="Times New Roman" panose="02020603050405020304" pitchFamily="18" charset="0"/>
                  <a:cs typeface="Times New Roman" panose="02020603050405020304" pitchFamily="18" charset="0"/>
                </a:endParaRPr>
              </a:p>
              <a:p>
                <a:pPr>
                  <a:lnSpc>
                    <a:spcPct val="150000"/>
                  </a:lnSpc>
                </a:pPr>
                <a:r>
                  <a:rPr lang="en-IN" sz="2400" dirty="0">
                    <a:solidFill>
                      <a:schemeClr val="bg1"/>
                    </a:solidFill>
                    <a:latin typeface="Times New Roman" panose="02020603050405020304" pitchFamily="18" charset="0"/>
                    <a:cs typeface="Times New Roman" panose="02020603050405020304" pitchFamily="18" charset="0"/>
                  </a:rPr>
                  <a:t>where</a:t>
                </a:r>
                <a:r>
                  <a:rPr lang="en-IN" sz="2400" dirty="0" smtClean="0">
                    <a:solidFill>
                      <a:schemeClr val="bg1"/>
                    </a:solidFill>
                    <a:latin typeface="Times New Roman" panose="02020603050405020304" pitchFamily="18" charset="0"/>
                    <a:cs typeface="Times New Roman" panose="02020603050405020304" pitchFamily="18" charset="0"/>
                  </a:rPr>
                  <a:t>:</a:t>
                </a:r>
              </a:p>
              <a:p>
                <a:pPr>
                  <a:lnSpc>
                    <a:spcPct val="150000"/>
                  </a:lnSpc>
                </a:pPr>
                <a14:m>
                  <m:oMath xmlns:m="http://schemas.openxmlformats.org/officeDocument/2006/math">
                    <m:acc>
                      <m:accPr>
                        <m:chr m:val="̅"/>
                        <m:ctrlPr>
                          <a:rPr lang="en-IN" sz="2400" i="1" smtClean="0">
                            <a:solidFill>
                              <a:schemeClr val="bg1"/>
                            </a:solidFill>
                            <a:latin typeface="Cambria Math" panose="02040503050406030204" pitchFamily="18" charset="0"/>
                            <a:cs typeface="Times New Roman" panose="02020603050405020304" pitchFamily="18" charset="0"/>
                          </a:rPr>
                        </m:ctrlPr>
                      </m:accPr>
                      <m:e>
                        <m:r>
                          <a:rPr lang="en-IN" sz="2400" b="0" i="1" smtClean="0">
                            <a:solidFill>
                              <a:schemeClr val="bg1"/>
                            </a:solidFill>
                            <a:latin typeface="Cambria Math" panose="02040503050406030204" pitchFamily="18" charset="0"/>
                            <a:cs typeface="Times New Roman" panose="02020603050405020304" pitchFamily="18" charset="0"/>
                          </a:rPr>
                          <m:t>𝑑</m:t>
                        </m:r>
                      </m:e>
                    </m:acc>
                    <m:r>
                      <a:rPr lang="en-IN" sz="2400" i="1">
                        <a:solidFill>
                          <a:schemeClr val="bg1"/>
                        </a:solidFill>
                        <a:latin typeface="Cambria Math" panose="02040503050406030204" pitchFamily="18" charset="0"/>
                        <a:cs typeface="Times New Roman" panose="02020603050405020304" pitchFamily="18" charset="0"/>
                      </a:rPr>
                      <m:t> </m:t>
                    </m:r>
                  </m:oMath>
                </a14:m>
                <a:r>
                  <a:rPr lang="en-IN" sz="2400" dirty="0" smtClean="0">
                    <a:solidFill>
                      <a:schemeClr val="bg1"/>
                    </a:solidFill>
                    <a:latin typeface="Times New Roman" panose="02020603050405020304" pitchFamily="18" charset="0"/>
                    <a:cs typeface="Times New Roman" panose="02020603050405020304" pitchFamily="18" charset="0"/>
                  </a:rPr>
                  <a:t>is </a:t>
                </a:r>
                <a:r>
                  <a:rPr lang="en-IN" sz="2400" dirty="0">
                    <a:solidFill>
                      <a:schemeClr val="bg1"/>
                    </a:solidFill>
                    <a:latin typeface="Times New Roman" panose="02020603050405020304" pitchFamily="18" charset="0"/>
                    <a:cs typeface="Times New Roman" panose="02020603050405020304" pitchFamily="18" charset="0"/>
                  </a:rPr>
                  <a:t>the mean of the differences between paired observations,</a:t>
                </a:r>
              </a:p>
              <a:p>
                <a:pPr>
                  <a:lnSpc>
                    <a:spcPct val="150000"/>
                  </a:lnSpc>
                </a:pPr>
                <a:r>
                  <a:rPr lang="en-IN" sz="2400" dirty="0" smtClean="0">
                    <a:solidFill>
                      <a:schemeClr val="bg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400" i="1" smtClean="0">
                            <a:solidFill>
                              <a:schemeClr val="bg1"/>
                            </a:solidFill>
                            <a:latin typeface="Cambria Math" panose="02040503050406030204" pitchFamily="18" charset="0"/>
                          </a:rPr>
                        </m:ctrlPr>
                      </m:sSubPr>
                      <m:e>
                        <m:r>
                          <a:rPr lang="en-IN" sz="2400" b="0" i="1" smtClean="0">
                            <a:solidFill>
                              <a:schemeClr val="bg1"/>
                            </a:solidFill>
                            <a:latin typeface="Cambria Math" panose="02040503050406030204" pitchFamily="18" charset="0"/>
                          </a:rPr>
                          <m:t>𝑠</m:t>
                        </m:r>
                      </m:e>
                      <m:sub>
                        <m:r>
                          <a:rPr lang="en-IN" sz="2400" b="0" i="1" smtClean="0">
                            <a:solidFill>
                              <a:schemeClr val="bg1"/>
                            </a:solidFill>
                            <a:latin typeface="Cambria Math" panose="02040503050406030204" pitchFamily="18" charset="0"/>
                          </a:rPr>
                          <m:t>𝑑</m:t>
                        </m:r>
                      </m:sub>
                    </m:sSub>
                  </m:oMath>
                </a14:m>
                <a:r>
                  <a:rPr lang="en-IN" sz="2400" dirty="0" smtClean="0">
                    <a:solidFill>
                      <a:schemeClr val="bg1"/>
                    </a:solidFill>
                    <a:latin typeface="Times New Roman" panose="02020603050405020304" pitchFamily="18" charset="0"/>
                    <a:cs typeface="Times New Roman" panose="02020603050405020304" pitchFamily="18" charset="0"/>
                  </a:rPr>
                  <a:t>is </a:t>
                </a:r>
                <a:r>
                  <a:rPr lang="en-IN" sz="2400" dirty="0">
                    <a:solidFill>
                      <a:schemeClr val="bg1"/>
                    </a:solidFill>
                    <a:latin typeface="Times New Roman" panose="02020603050405020304" pitchFamily="18" charset="0"/>
                    <a:cs typeface="Times New Roman" panose="02020603050405020304" pitchFamily="18" charset="0"/>
                  </a:rPr>
                  <a:t>the standard deviation of the differences,</a:t>
                </a:r>
              </a:p>
              <a:p>
                <a:pPr>
                  <a:lnSpc>
                    <a:spcPct val="150000"/>
                  </a:lnSpc>
                </a:pPr>
                <a:r>
                  <a:rPr lang="en-IN" sz="2400" dirty="0" smtClean="0">
                    <a:solidFill>
                      <a:schemeClr val="bg1"/>
                    </a:solidFill>
                    <a:latin typeface="Times New Roman" panose="02020603050405020304" pitchFamily="18" charset="0"/>
                    <a:cs typeface="Times New Roman" panose="02020603050405020304" pitchFamily="18" charset="0"/>
                  </a:rPr>
                  <a:t>n </a:t>
                </a:r>
                <a:r>
                  <a:rPr lang="en-IN" sz="2400" dirty="0">
                    <a:solidFill>
                      <a:schemeClr val="bg1"/>
                    </a:solidFill>
                    <a:latin typeface="Times New Roman" panose="02020603050405020304" pitchFamily="18" charset="0"/>
                    <a:cs typeface="Times New Roman" panose="02020603050405020304" pitchFamily="18" charset="0"/>
                  </a:rPr>
                  <a:t>is the number of pairs.</a:t>
                </a:r>
              </a:p>
              <a:p>
                <a:pPr>
                  <a:lnSpc>
                    <a:spcPct val="150000"/>
                  </a:lnSpc>
                </a:pPr>
                <a:endParaRPr lang="en-IN" sz="24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352697" y="966652"/>
                <a:ext cx="11486605" cy="5064143"/>
              </a:xfrm>
              <a:prstGeom prst="rect">
                <a:avLst/>
              </a:prstGeom>
              <a:blipFill rotWithShape="0">
                <a:blip r:embed="rId3"/>
                <a:stretch>
                  <a:fillRect l="-849"/>
                </a:stretch>
              </a:blipFill>
            </p:spPr>
            <p:txBody>
              <a:bodyPr/>
              <a:lstStyle/>
              <a:p>
                <a:r>
                  <a:rPr lang="en-IN">
                    <a:noFill/>
                  </a:rPr>
                  <a:t> </a:t>
                </a:r>
              </a:p>
            </p:txBody>
          </p:sp>
        </mc:Fallback>
      </mc:AlternateContent>
    </p:spTree>
    <p:extLst>
      <p:ext uri="{BB962C8B-B14F-4D97-AF65-F5344CB8AC3E}">
        <p14:creationId xmlns:p14="http://schemas.microsoft.com/office/powerpoint/2010/main" val="470350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			                      HYPOTHESIS FUNCTION AND TESTING		                           UNIT I</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413760" y="989871"/>
            <a:ext cx="5503817" cy="4616648"/>
          </a:xfrm>
          <a:prstGeom prst="rect">
            <a:avLst/>
          </a:prstGeom>
          <a:noFill/>
        </p:spPr>
        <p:txBody>
          <a:bodyPr wrap="square" rtlCol="0">
            <a:spAutoFit/>
          </a:bodyPr>
          <a:lstStyle/>
          <a:p>
            <a:pPr algn="ctr"/>
            <a:r>
              <a:rPr lang="en-IN" sz="2400" b="1" dirty="0" smtClean="0">
                <a:solidFill>
                  <a:schemeClr val="bg1"/>
                </a:solidFill>
                <a:latin typeface="Times New Roman" panose="02020603050405020304" pitchFamily="18" charset="0"/>
                <a:cs typeface="Times New Roman" panose="02020603050405020304" pitchFamily="18" charset="0"/>
              </a:rPr>
              <a:t>Agenda</a:t>
            </a:r>
          </a:p>
          <a:p>
            <a:pPr marL="285750" indent="-285750">
              <a:lnSpc>
                <a:spcPct val="150000"/>
              </a:lnSpc>
              <a:buFont typeface="Arial" panose="020B0604020202020204" pitchFamily="34" charset="0"/>
              <a:buChar char="•"/>
            </a:pPr>
            <a:r>
              <a:rPr lang="en-IN" dirty="0" smtClean="0">
                <a:solidFill>
                  <a:schemeClr val="bg1"/>
                </a:solidFill>
                <a:latin typeface="Times New Roman" panose="02020603050405020304" pitchFamily="18" charset="0"/>
                <a:cs typeface="Times New Roman" panose="02020603050405020304" pitchFamily="18" charset="0"/>
              </a:rPr>
              <a:t>Hypothesis function and testing</a:t>
            </a:r>
          </a:p>
          <a:p>
            <a:pPr marL="285750" indent="-285750">
              <a:lnSpc>
                <a:spcPct val="150000"/>
              </a:lnSpc>
              <a:buFont typeface="Arial" panose="020B0604020202020204" pitchFamily="34" charset="0"/>
              <a:buChar char="•"/>
            </a:pPr>
            <a:r>
              <a:rPr lang="en-IN" dirty="0" smtClean="0">
                <a:solidFill>
                  <a:schemeClr val="bg1"/>
                </a:solidFill>
                <a:latin typeface="Times New Roman" panose="02020603050405020304" pitchFamily="18" charset="0"/>
                <a:cs typeface="Times New Roman" panose="02020603050405020304" pitchFamily="18" charset="0"/>
              </a:rPr>
              <a:t>Hypothesis in ML</a:t>
            </a:r>
          </a:p>
          <a:p>
            <a:pPr marL="285750" indent="-285750">
              <a:lnSpc>
                <a:spcPct val="150000"/>
              </a:lnSpc>
              <a:buFont typeface="Arial" panose="020B0604020202020204" pitchFamily="34" charset="0"/>
              <a:buChar char="•"/>
            </a:pPr>
            <a:r>
              <a:rPr lang="en-IN" dirty="0" smtClean="0">
                <a:solidFill>
                  <a:schemeClr val="bg1"/>
                </a:solidFill>
                <a:latin typeface="Times New Roman" panose="02020603050405020304" pitchFamily="18" charset="0"/>
                <a:cs typeface="Times New Roman" panose="02020603050405020304" pitchFamily="18" charset="0"/>
              </a:rPr>
              <a:t>What is hypothesis </a:t>
            </a:r>
          </a:p>
          <a:p>
            <a:pPr marL="285750" indent="-285750">
              <a:lnSpc>
                <a:spcPct val="150000"/>
              </a:lnSpc>
              <a:buFont typeface="Arial" panose="020B0604020202020204" pitchFamily="34" charset="0"/>
              <a:buChar char="•"/>
            </a:pPr>
            <a:r>
              <a:rPr lang="en-IN" dirty="0" smtClean="0">
                <a:solidFill>
                  <a:schemeClr val="bg1"/>
                </a:solidFill>
                <a:latin typeface="Times New Roman" panose="02020603050405020304" pitchFamily="18" charset="0"/>
                <a:cs typeface="Times New Roman" panose="02020603050405020304" pitchFamily="18" charset="0"/>
              </a:rPr>
              <a:t>Hypothesis Testing</a:t>
            </a:r>
          </a:p>
          <a:p>
            <a:pPr marL="285750" indent="-285750">
              <a:lnSpc>
                <a:spcPct val="150000"/>
              </a:lnSpc>
              <a:buFont typeface="Arial" panose="020B0604020202020204" pitchFamily="34" charset="0"/>
              <a:buChar char="•"/>
            </a:pPr>
            <a:r>
              <a:rPr lang="en-IN" dirty="0" smtClean="0">
                <a:solidFill>
                  <a:schemeClr val="bg1"/>
                </a:solidFill>
                <a:latin typeface="Times New Roman" panose="02020603050405020304" pitchFamily="18" charset="0"/>
                <a:cs typeface="Times New Roman" panose="02020603050405020304" pitchFamily="18" charset="0"/>
              </a:rPr>
              <a:t>Defining hypothesis (Types of hypothesis)</a:t>
            </a:r>
          </a:p>
          <a:p>
            <a:pPr marL="285750" indent="-285750">
              <a:lnSpc>
                <a:spcPct val="150000"/>
              </a:lnSpc>
              <a:buFont typeface="Arial" panose="020B0604020202020204" pitchFamily="34" charset="0"/>
              <a:buChar char="•"/>
            </a:pPr>
            <a:r>
              <a:rPr lang="en-IN" dirty="0" smtClean="0">
                <a:solidFill>
                  <a:schemeClr val="bg1"/>
                </a:solidFill>
                <a:latin typeface="Times New Roman" panose="02020603050405020304" pitchFamily="18" charset="0"/>
                <a:cs typeface="Times New Roman" panose="02020603050405020304" pitchFamily="18" charset="0"/>
              </a:rPr>
              <a:t>Key Terms of hypothesis testing</a:t>
            </a:r>
          </a:p>
          <a:p>
            <a:pPr marL="285750" indent="-285750">
              <a:lnSpc>
                <a:spcPct val="150000"/>
              </a:lnSpc>
              <a:buFont typeface="Arial" panose="020B0604020202020204" pitchFamily="34" charset="0"/>
              <a:buChar char="•"/>
            </a:pPr>
            <a:r>
              <a:rPr lang="en-IN" dirty="0" smtClean="0">
                <a:solidFill>
                  <a:schemeClr val="bg1"/>
                </a:solidFill>
                <a:latin typeface="Times New Roman" panose="02020603050405020304" pitchFamily="18" charset="0"/>
                <a:cs typeface="Times New Roman" panose="02020603050405020304" pitchFamily="18" charset="0"/>
              </a:rPr>
              <a:t>Z-test</a:t>
            </a:r>
          </a:p>
          <a:p>
            <a:pPr marL="285750" indent="-285750">
              <a:lnSpc>
                <a:spcPct val="150000"/>
              </a:lnSpc>
              <a:buFont typeface="Arial" panose="020B0604020202020204" pitchFamily="34" charset="0"/>
              <a:buChar char="•"/>
            </a:pPr>
            <a:r>
              <a:rPr lang="en-IN" dirty="0" smtClean="0">
                <a:solidFill>
                  <a:schemeClr val="bg1"/>
                </a:solidFill>
                <a:latin typeface="Times New Roman" panose="02020603050405020304" pitchFamily="18" charset="0"/>
                <a:cs typeface="Times New Roman" panose="02020603050405020304" pitchFamily="18" charset="0"/>
              </a:rPr>
              <a:t>T-test</a:t>
            </a:r>
          </a:p>
          <a:p>
            <a:pPr marL="285750" indent="-285750">
              <a:lnSpc>
                <a:spcPct val="150000"/>
              </a:lnSpc>
              <a:buFont typeface="Arial" panose="020B0604020202020204" pitchFamily="34" charset="0"/>
              <a:buChar char="•"/>
            </a:pPr>
            <a:r>
              <a:rPr lang="en-IN" dirty="0" smtClean="0">
                <a:solidFill>
                  <a:schemeClr val="bg1"/>
                </a:solidFill>
                <a:latin typeface="Times New Roman" panose="02020603050405020304" pitchFamily="18" charset="0"/>
                <a:cs typeface="Times New Roman" panose="02020603050405020304" pitchFamily="18" charset="0"/>
              </a:rPr>
              <a:t>Chi-square test</a:t>
            </a:r>
          </a:p>
          <a:p>
            <a:pPr marL="285750" indent="-285750">
              <a:lnSpc>
                <a:spcPct val="150000"/>
              </a:lnSpc>
              <a:buFont typeface="Arial" panose="020B0604020202020204" pitchFamily="34" charset="0"/>
              <a:buChar char="•"/>
            </a:pPr>
            <a:r>
              <a:rPr lang="en-IN" dirty="0" smtClean="0">
                <a:solidFill>
                  <a:schemeClr val="bg1"/>
                </a:solidFill>
                <a:latin typeface="Times New Roman" panose="02020603050405020304" pitchFamily="18" charset="0"/>
                <a:cs typeface="Times New Roman" panose="02020603050405020304" pitchFamily="18" charset="0"/>
              </a:rPr>
              <a:t>ANOVA</a:t>
            </a:r>
          </a:p>
        </p:txBody>
      </p:sp>
    </p:spTree>
    <p:extLst>
      <p:ext uri="{BB962C8B-B14F-4D97-AF65-F5344CB8AC3E}">
        <p14:creationId xmlns:p14="http://schemas.microsoft.com/office/powerpoint/2010/main" val="4209786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			     </a:t>
            </a:r>
            <a:r>
              <a:rPr lang="en-IN" dirty="0" smtClean="0">
                <a:solidFill>
                  <a:schemeClr val="bg1"/>
                </a:solidFill>
                <a:latin typeface="Times New Roman" panose="02020603050405020304" pitchFamily="18" charset="0"/>
                <a:cs typeface="Times New Roman" panose="02020603050405020304" pitchFamily="18" charset="0"/>
              </a:rPr>
              <a:t>                 HYPOTHESIS FUNCTION AND TESTING	</a:t>
            </a:r>
            <a:r>
              <a:rPr lang="en-IN" dirty="0">
                <a:solidFill>
                  <a:schemeClr val="bg1"/>
                </a:solidFill>
                <a:latin typeface="Times New Roman" panose="02020603050405020304" pitchFamily="18" charset="0"/>
                <a:cs typeface="Times New Roman" panose="02020603050405020304" pitchFamily="18" charset="0"/>
              </a:rPr>
              <a:t>	</a:t>
            </a:r>
            <a:r>
              <a:rPr lang="en-IN" dirty="0" smtClean="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UNIT I</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52697" y="966652"/>
            <a:ext cx="11486605" cy="2308324"/>
          </a:xfrm>
          <a:prstGeom prst="rect">
            <a:avLst/>
          </a:prstGeom>
          <a:noFill/>
        </p:spPr>
        <p:txBody>
          <a:bodyPr wrap="square" rtlCol="0">
            <a:spAutoFit/>
          </a:bodyPr>
          <a:lstStyle/>
          <a:p>
            <a:pPr>
              <a:lnSpc>
                <a:spcPct val="150000"/>
              </a:lnSpc>
            </a:pPr>
            <a:r>
              <a:rPr lang="en-IN" sz="2400" b="1" dirty="0">
                <a:solidFill>
                  <a:schemeClr val="bg1"/>
                </a:solidFill>
                <a:latin typeface="Times New Roman" panose="02020603050405020304" pitchFamily="18" charset="0"/>
                <a:cs typeface="Times New Roman" panose="02020603050405020304" pitchFamily="18" charset="0"/>
              </a:rPr>
              <a:t>Determine the Degrees of Freedom (</a:t>
            </a:r>
            <a:r>
              <a:rPr lang="en-IN" sz="2400" b="1" dirty="0" err="1">
                <a:solidFill>
                  <a:schemeClr val="bg1"/>
                </a:solidFill>
                <a:latin typeface="Times New Roman" panose="02020603050405020304" pitchFamily="18" charset="0"/>
                <a:cs typeface="Times New Roman" panose="02020603050405020304" pitchFamily="18" charset="0"/>
              </a:rPr>
              <a:t>df</a:t>
            </a:r>
            <a:r>
              <a:rPr lang="en-IN" sz="2400" b="1" dirty="0" smtClean="0">
                <a:solidFill>
                  <a:schemeClr val="bg1"/>
                </a:solidFill>
                <a:latin typeface="Times New Roman" panose="02020603050405020304" pitchFamily="18" charset="0"/>
                <a:cs typeface="Times New Roman" panose="02020603050405020304" pitchFamily="18" charset="0"/>
              </a:rPr>
              <a:t>):</a:t>
            </a:r>
          </a:p>
          <a:p>
            <a:pPr marL="342900" indent="-342900">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For a one-sample t-test: </a:t>
            </a:r>
            <a:r>
              <a:rPr lang="en-IN" sz="2400" dirty="0" err="1">
                <a:solidFill>
                  <a:schemeClr val="bg1"/>
                </a:solidFill>
                <a:latin typeface="Times New Roman" panose="02020603050405020304" pitchFamily="18" charset="0"/>
                <a:cs typeface="Times New Roman" panose="02020603050405020304" pitchFamily="18" charset="0"/>
              </a:rPr>
              <a:t>df</a:t>
            </a:r>
            <a:r>
              <a:rPr lang="en-IN" sz="2400" dirty="0">
                <a:solidFill>
                  <a:schemeClr val="bg1"/>
                </a:solidFill>
                <a:latin typeface="Times New Roman" panose="02020603050405020304" pitchFamily="18" charset="0"/>
                <a:cs typeface="Times New Roman" panose="02020603050405020304" pitchFamily="18" charset="0"/>
              </a:rPr>
              <a:t>=n−</a:t>
            </a:r>
            <a:r>
              <a:rPr lang="en-IN" sz="2400" dirty="0" smtClean="0">
                <a:solidFill>
                  <a:schemeClr val="bg1"/>
                </a:solidFill>
                <a:latin typeface="Times New Roman" panose="02020603050405020304" pitchFamily="18" charset="0"/>
                <a:cs typeface="Times New Roman" panose="02020603050405020304" pitchFamily="18" charset="0"/>
              </a:rPr>
              <a:t>1</a:t>
            </a:r>
          </a:p>
          <a:p>
            <a:pPr marL="342900" indent="-342900">
              <a:lnSpc>
                <a:spcPct val="150000"/>
              </a:lnSpc>
              <a:buFont typeface="Arial" panose="020B0604020202020204" pitchFamily="34" charset="0"/>
              <a:buChar char="•"/>
            </a:pPr>
            <a:r>
              <a:rPr lang="pt-BR" sz="2400" dirty="0" smtClean="0">
                <a:solidFill>
                  <a:schemeClr val="bg1"/>
                </a:solidFill>
                <a:latin typeface="Times New Roman" panose="02020603050405020304" pitchFamily="18" charset="0"/>
                <a:cs typeface="Times New Roman" panose="02020603050405020304" pitchFamily="18" charset="0"/>
              </a:rPr>
              <a:t>For </a:t>
            </a:r>
            <a:r>
              <a:rPr lang="pt-BR" sz="2400" dirty="0">
                <a:solidFill>
                  <a:schemeClr val="bg1"/>
                </a:solidFill>
                <a:latin typeface="Times New Roman" panose="02020603050405020304" pitchFamily="18" charset="0"/>
                <a:cs typeface="Times New Roman" panose="02020603050405020304" pitchFamily="18" charset="0"/>
              </a:rPr>
              <a:t>an independent two-sample t-test: </a:t>
            </a:r>
            <a:r>
              <a:rPr lang="pt-BR" sz="2400" dirty="0" smtClean="0">
                <a:solidFill>
                  <a:schemeClr val="bg1"/>
                </a:solidFill>
                <a:latin typeface="Times New Roman" panose="02020603050405020304" pitchFamily="18" charset="0"/>
                <a:cs typeface="Times New Roman" panose="02020603050405020304" pitchFamily="18" charset="0"/>
              </a:rPr>
              <a:t>df=n</a:t>
            </a:r>
            <a:r>
              <a:rPr lang="pt-BR" sz="2400" baseline="-25000" dirty="0" smtClean="0">
                <a:solidFill>
                  <a:schemeClr val="bg1"/>
                </a:solidFill>
                <a:latin typeface="Times New Roman" panose="02020603050405020304" pitchFamily="18" charset="0"/>
                <a:cs typeface="Times New Roman" panose="02020603050405020304" pitchFamily="18" charset="0"/>
              </a:rPr>
              <a:t>1</a:t>
            </a:r>
            <a:r>
              <a:rPr lang="pt-BR" sz="2400" dirty="0" smtClean="0">
                <a:solidFill>
                  <a:schemeClr val="bg1"/>
                </a:solidFill>
                <a:latin typeface="Times New Roman" panose="02020603050405020304" pitchFamily="18" charset="0"/>
                <a:cs typeface="Times New Roman" panose="02020603050405020304" pitchFamily="18" charset="0"/>
              </a:rPr>
              <a:t>+n</a:t>
            </a:r>
            <a:r>
              <a:rPr lang="pt-BR" sz="2400" baseline="-25000" dirty="0" smtClean="0">
                <a:solidFill>
                  <a:schemeClr val="bg1"/>
                </a:solidFill>
                <a:latin typeface="Times New Roman" panose="02020603050405020304" pitchFamily="18" charset="0"/>
                <a:cs typeface="Times New Roman" panose="02020603050405020304" pitchFamily="18" charset="0"/>
              </a:rPr>
              <a:t>2</a:t>
            </a:r>
            <a:r>
              <a:rPr lang="pt-BR" sz="2400" dirty="0">
                <a:solidFill>
                  <a:schemeClr val="bg1"/>
                </a:solidFill>
                <a:latin typeface="Times New Roman" panose="02020603050405020304" pitchFamily="18" charset="0"/>
                <a:cs typeface="Times New Roman" panose="02020603050405020304" pitchFamily="18" charset="0"/>
              </a:rPr>
              <a:t>−</a:t>
            </a:r>
            <a:r>
              <a:rPr lang="pt-BR" sz="2400" dirty="0" smtClean="0">
                <a:solidFill>
                  <a:schemeClr val="bg1"/>
                </a:solidFill>
                <a:latin typeface="Times New Roman" panose="02020603050405020304" pitchFamily="18" charset="0"/>
                <a:cs typeface="Times New Roman" panose="02020603050405020304" pitchFamily="18" charset="0"/>
              </a:rPr>
              <a:t>2</a:t>
            </a:r>
          </a:p>
          <a:p>
            <a:pPr marL="342900" indent="-342900">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For a paired sample t-test: </a:t>
            </a:r>
            <a:r>
              <a:rPr lang="en-IN" sz="2400" dirty="0" err="1">
                <a:solidFill>
                  <a:schemeClr val="bg1"/>
                </a:solidFill>
                <a:latin typeface="Times New Roman" panose="02020603050405020304" pitchFamily="18" charset="0"/>
                <a:cs typeface="Times New Roman" panose="02020603050405020304" pitchFamily="18" charset="0"/>
              </a:rPr>
              <a:t>df</a:t>
            </a:r>
            <a:r>
              <a:rPr lang="en-IN" sz="2400" dirty="0">
                <a:solidFill>
                  <a:schemeClr val="bg1"/>
                </a:solidFill>
                <a:latin typeface="Times New Roman" panose="02020603050405020304" pitchFamily="18" charset="0"/>
                <a:cs typeface="Times New Roman" panose="02020603050405020304" pitchFamily="18" charset="0"/>
              </a:rPr>
              <a:t>=n−</a:t>
            </a:r>
            <a:r>
              <a:rPr lang="en-IN" sz="2400" dirty="0" smtClean="0">
                <a:solidFill>
                  <a:schemeClr val="bg1"/>
                </a:solidFill>
                <a:latin typeface="Times New Roman" panose="02020603050405020304" pitchFamily="18" charset="0"/>
                <a:cs typeface="Times New Roman" panose="02020603050405020304" pitchFamily="18" charset="0"/>
              </a:rPr>
              <a:t>1</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7406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			     </a:t>
            </a:r>
            <a:r>
              <a:rPr lang="en-IN" dirty="0" smtClean="0">
                <a:solidFill>
                  <a:schemeClr val="bg1"/>
                </a:solidFill>
                <a:latin typeface="Times New Roman" panose="02020603050405020304" pitchFamily="18" charset="0"/>
                <a:cs typeface="Times New Roman" panose="02020603050405020304" pitchFamily="18" charset="0"/>
              </a:rPr>
              <a:t>                 HYPOTHESIS FUNCTION AND TESTING	</a:t>
            </a:r>
            <a:r>
              <a:rPr lang="en-IN" dirty="0">
                <a:solidFill>
                  <a:schemeClr val="bg1"/>
                </a:solidFill>
                <a:latin typeface="Times New Roman" panose="02020603050405020304" pitchFamily="18" charset="0"/>
                <a:cs typeface="Times New Roman" panose="02020603050405020304" pitchFamily="18" charset="0"/>
              </a:rPr>
              <a:t>	</a:t>
            </a:r>
            <a:r>
              <a:rPr lang="en-IN" dirty="0" smtClean="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UNIT I</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52697" y="966652"/>
            <a:ext cx="11486605" cy="2862322"/>
          </a:xfrm>
          <a:prstGeom prst="rect">
            <a:avLst/>
          </a:prstGeom>
          <a:noFill/>
        </p:spPr>
        <p:txBody>
          <a:bodyPr wrap="square" rtlCol="0">
            <a:spAutoFit/>
          </a:bodyPr>
          <a:lstStyle/>
          <a:p>
            <a:pPr>
              <a:lnSpc>
                <a:spcPct val="150000"/>
              </a:lnSpc>
            </a:pPr>
            <a:r>
              <a:rPr lang="en-IN" sz="2400" b="1" dirty="0">
                <a:solidFill>
                  <a:schemeClr val="bg1"/>
                </a:solidFill>
                <a:latin typeface="Times New Roman" panose="02020603050405020304" pitchFamily="18" charset="0"/>
                <a:cs typeface="Times New Roman" panose="02020603050405020304" pitchFamily="18" charset="0"/>
              </a:rPr>
              <a:t>Compare the t-score with the Critical Value:</a:t>
            </a:r>
            <a:endParaRPr lang="en-IN" sz="2400" dirty="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If the calculated t-score is greater than the critical value (in absolute terms), you reject the null hypothesis</a:t>
            </a:r>
            <a:r>
              <a:rPr lang="en-IN" sz="2400" dirty="0" smtClean="0">
                <a:solidFill>
                  <a:schemeClr val="bg1"/>
                </a:solidFill>
                <a:latin typeface="Times New Roman" panose="02020603050405020304" pitchFamily="18" charset="0"/>
                <a:cs typeface="Times New Roman" panose="02020603050405020304" pitchFamily="18" charset="0"/>
              </a:rPr>
              <a:t>.</a:t>
            </a:r>
          </a:p>
          <a:p>
            <a:pPr marL="342900" indent="-342900">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Based on the comparison, conclude whether there is enough evidence to reject the null hypothesis in </a:t>
            </a:r>
            <a:r>
              <a:rPr lang="en-IN" sz="2400" dirty="0" err="1">
                <a:solidFill>
                  <a:schemeClr val="bg1"/>
                </a:solidFill>
                <a:latin typeface="Times New Roman" panose="02020603050405020304" pitchFamily="18" charset="0"/>
                <a:cs typeface="Times New Roman" panose="02020603050405020304" pitchFamily="18" charset="0"/>
              </a:rPr>
              <a:t>favor</a:t>
            </a:r>
            <a:r>
              <a:rPr lang="en-IN" sz="2400" dirty="0">
                <a:solidFill>
                  <a:schemeClr val="bg1"/>
                </a:solidFill>
                <a:latin typeface="Times New Roman" panose="02020603050405020304" pitchFamily="18" charset="0"/>
                <a:cs typeface="Times New Roman" panose="02020603050405020304" pitchFamily="18" charset="0"/>
              </a:rPr>
              <a:t> of the alternative hypothesis.</a:t>
            </a:r>
          </a:p>
        </p:txBody>
      </p:sp>
    </p:spTree>
    <p:extLst>
      <p:ext uri="{BB962C8B-B14F-4D97-AF65-F5344CB8AC3E}">
        <p14:creationId xmlns:p14="http://schemas.microsoft.com/office/powerpoint/2010/main" val="1345086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			     </a:t>
            </a:r>
            <a:r>
              <a:rPr lang="en-IN" dirty="0" smtClean="0">
                <a:solidFill>
                  <a:schemeClr val="bg1"/>
                </a:solidFill>
                <a:latin typeface="Times New Roman" panose="02020603050405020304" pitchFamily="18" charset="0"/>
                <a:cs typeface="Times New Roman" panose="02020603050405020304" pitchFamily="18" charset="0"/>
              </a:rPr>
              <a:t>                 HYPOTHESIS FUNCTION AND TESTING	</a:t>
            </a:r>
            <a:r>
              <a:rPr lang="en-IN" dirty="0">
                <a:solidFill>
                  <a:schemeClr val="bg1"/>
                </a:solidFill>
                <a:latin typeface="Times New Roman" panose="02020603050405020304" pitchFamily="18" charset="0"/>
                <a:cs typeface="Times New Roman" panose="02020603050405020304" pitchFamily="18" charset="0"/>
              </a:rPr>
              <a:t>	</a:t>
            </a:r>
            <a:r>
              <a:rPr lang="en-IN" dirty="0" smtClean="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UNIT I</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52697" y="966652"/>
            <a:ext cx="11486605" cy="2862322"/>
          </a:xfrm>
          <a:prstGeom prst="rect">
            <a:avLst/>
          </a:prstGeom>
          <a:noFill/>
        </p:spPr>
        <p:txBody>
          <a:bodyPr wrap="square" rtlCol="0">
            <a:spAutoFit/>
          </a:bodyPr>
          <a:lstStyle/>
          <a:p>
            <a:pPr>
              <a:lnSpc>
                <a:spcPct val="150000"/>
              </a:lnSpc>
            </a:pPr>
            <a:r>
              <a:rPr lang="en-IN" sz="2400" b="1" dirty="0">
                <a:solidFill>
                  <a:schemeClr val="bg1"/>
                </a:solidFill>
                <a:latin typeface="Times New Roman" panose="02020603050405020304" pitchFamily="18" charset="0"/>
                <a:cs typeface="Times New Roman" panose="02020603050405020304" pitchFamily="18" charset="0"/>
              </a:rPr>
              <a:t>Chi-square </a:t>
            </a:r>
            <a:r>
              <a:rPr lang="en-IN" sz="2400" b="1" dirty="0" smtClean="0">
                <a:solidFill>
                  <a:schemeClr val="bg1"/>
                </a:solidFill>
                <a:latin typeface="Times New Roman" panose="02020603050405020304" pitchFamily="18" charset="0"/>
                <a:cs typeface="Times New Roman" panose="02020603050405020304" pitchFamily="18" charset="0"/>
              </a:rPr>
              <a:t>test</a:t>
            </a:r>
          </a:p>
          <a:p>
            <a:pPr marL="285750" indent="-285750">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The Chi-square test is a non-parametric statistical test used to determine whether there is a significant association between categorical variables. It is particularly useful when dealing with frequencies or counts of occurrences, rather than numerical data like means or standard deviations. </a:t>
            </a:r>
          </a:p>
        </p:txBody>
      </p:sp>
    </p:spTree>
    <p:extLst>
      <p:ext uri="{BB962C8B-B14F-4D97-AF65-F5344CB8AC3E}">
        <p14:creationId xmlns:p14="http://schemas.microsoft.com/office/powerpoint/2010/main" val="258703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26161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			     </a:t>
            </a:r>
            <a:r>
              <a:rPr lang="en-IN" dirty="0" smtClean="0">
                <a:solidFill>
                  <a:schemeClr val="bg1"/>
                </a:solidFill>
                <a:latin typeface="Times New Roman" panose="02020603050405020304" pitchFamily="18" charset="0"/>
                <a:cs typeface="Times New Roman" panose="02020603050405020304" pitchFamily="18" charset="0"/>
              </a:rPr>
              <a:t>                 HYPOTHESIS FUNCTION AND TESTING	</a:t>
            </a:r>
            <a:r>
              <a:rPr lang="en-IN" dirty="0">
                <a:solidFill>
                  <a:schemeClr val="bg1"/>
                </a:solidFill>
                <a:latin typeface="Times New Roman" panose="02020603050405020304" pitchFamily="18" charset="0"/>
                <a:cs typeface="Times New Roman" panose="02020603050405020304" pitchFamily="18" charset="0"/>
              </a:rPr>
              <a:t>	</a:t>
            </a:r>
            <a:r>
              <a:rPr lang="en-IN" dirty="0" smtClean="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UNIT I</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52697" y="966652"/>
            <a:ext cx="11486605" cy="2862322"/>
          </a:xfrm>
          <a:prstGeom prst="rect">
            <a:avLst/>
          </a:prstGeom>
          <a:noFill/>
        </p:spPr>
        <p:txBody>
          <a:bodyPr wrap="square" rtlCol="0">
            <a:spAutoFit/>
          </a:bodyPr>
          <a:lstStyle/>
          <a:p>
            <a:pPr>
              <a:lnSpc>
                <a:spcPct val="150000"/>
              </a:lnSpc>
            </a:pPr>
            <a:r>
              <a:rPr lang="en-IN" sz="2400" b="1" dirty="0">
                <a:solidFill>
                  <a:schemeClr val="bg1"/>
                </a:solidFill>
                <a:latin typeface="Times New Roman" panose="02020603050405020304" pitchFamily="18" charset="0"/>
                <a:cs typeface="Times New Roman" panose="02020603050405020304" pitchFamily="18" charset="0"/>
              </a:rPr>
              <a:t>There are two common types of Chi-square tests</a:t>
            </a:r>
            <a:r>
              <a:rPr lang="en-IN" sz="2400" b="1" dirty="0" smtClean="0">
                <a:solidFill>
                  <a:schemeClr val="bg1"/>
                </a:solidFill>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IN" sz="2400" b="1" dirty="0">
                <a:solidFill>
                  <a:schemeClr val="bg1"/>
                </a:solidFill>
                <a:latin typeface="Times New Roman" panose="02020603050405020304" pitchFamily="18" charset="0"/>
                <a:cs typeface="Times New Roman" panose="02020603050405020304" pitchFamily="18" charset="0"/>
              </a:rPr>
              <a:t>Chi-square Test for Independence:</a:t>
            </a:r>
            <a:r>
              <a:rPr lang="en-IN" sz="2400" dirty="0">
                <a:solidFill>
                  <a:schemeClr val="bg1"/>
                </a:solidFill>
                <a:latin typeface="Times New Roman" panose="02020603050405020304" pitchFamily="18" charset="0"/>
                <a:cs typeface="Times New Roman" panose="02020603050405020304" pitchFamily="18" charset="0"/>
              </a:rPr>
              <a:t> Used to test whether two categorical variables are independent of each </a:t>
            </a:r>
            <a:r>
              <a:rPr lang="en-IN" sz="2400" dirty="0" smtClean="0">
                <a:solidFill>
                  <a:schemeClr val="bg1"/>
                </a:solidFill>
                <a:latin typeface="Times New Roman" panose="02020603050405020304" pitchFamily="18" charset="0"/>
                <a:cs typeface="Times New Roman" panose="02020603050405020304" pitchFamily="18" charset="0"/>
              </a:rPr>
              <a:t>other</a:t>
            </a:r>
          </a:p>
          <a:p>
            <a:pPr marL="285750" indent="-285750">
              <a:lnSpc>
                <a:spcPct val="150000"/>
              </a:lnSpc>
              <a:buFont typeface="Arial" panose="020B0604020202020204" pitchFamily="34" charset="0"/>
              <a:buChar char="•"/>
            </a:pPr>
            <a:r>
              <a:rPr lang="en-IN" sz="2400" b="1" dirty="0">
                <a:solidFill>
                  <a:schemeClr val="bg1"/>
                </a:solidFill>
                <a:latin typeface="Times New Roman" panose="02020603050405020304" pitchFamily="18" charset="0"/>
                <a:cs typeface="Times New Roman" panose="02020603050405020304" pitchFamily="18" charset="0"/>
              </a:rPr>
              <a:t>Chi-square Goodness-of-Fit Test:</a:t>
            </a:r>
            <a:r>
              <a:rPr lang="en-IN" sz="2400" dirty="0">
                <a:solidFill>
                  <a:schemeClr val="bg1"/>
                </a:solidFill>
                <a:latin typeface="Times New Roman" panose="02020603050405020304" pitchFamily="18" charset="0"/>
                <a:cs typeface="Times New Roman" panose="02020603050405020304" pitchFamily="18" charset="0"/>
              </a:rPr>
              <a:t> Used to determine if a sample data matches a population with a specific distribution.</a:t>
            </a:r>
          </a:p>
        </p:txBody>
      </p:sp>
    </p:spTree>
    <p:extLst>
      <p:ext uri="{BB962C8B-B14F-4D97-AF65-F5344CB8AC3E}">
        <p14:creationId xmlns:p14="http://schemas.microsoft.com/office/powerpoint/2010/main" val="2122606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			     </a:t>
            </a:r>
            <a:r>
              <a:rPr lang="en-IN" dirty="0" smtClean="0">
                <a:solidFill>
                  <a:schemeClr val="bg1"/>
                </a:solidFill>
                <a:latin typeface="Times New Roman" panose="02020603050405020304" pitchFamily="18" charset="0"/>
                <a:cs typeface="Times New Roman" panose="02020603050405020304" pitchFamily="18" charset="0"/>
              </a:rPr>
              <a:t>                 HYPOTHESIS FUNCTION AND TESTING	</a:t>
            </a:r>
            <a:r>
              <a:rPr lang="en-IN" dirty="0">
                <a:solidFill>
                  <a:schemeClr val="bg1"/>
                </a:solidFill>
                <a:latin typeface="Times New Roman" panose="02020603050405020304" pitchFamily="18" charset="0"/>
                <a:cs typeface="Times New Roman" panose="02020603050405020304" pitchFamily="18" charset="0"/>
              </a:rPr>
              <a:t>	</a:t>
            </a:r>
            <a:r>
              <a:rPr lang="en-IN" dirty="0" smtClean="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UNIT I</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52697" y="966652"/>
            <a:ext cx="11486605" cy="1754326"/>
          </a:xfrm>
          <a:prstGeom prst="rect">
            <a:avLst/>
          </a:prstGeom>
          <a:noFill/>
        </p:spPr>
        <p:txBody>
          <a:bodyPr wrap="square" rtlCol="0">
            <a:spAutoFit/>
          </a:bodyPr>
          <a:lstStyle/>
          <a:p>
            <a:pPr>
              <a:lnSpc>
                <a:spcPct val="150000"/>
              </a:lnSpc>
            </a:pPr>
            <a:r>
              <a:rPr lang="en-IN" sz="2400" b="1" dirty="0">
                <a:solidFill>
                  <a:schemeClr val="bg1"/>
                </a:solidFill>
                <a:latin typeface="Times New Roman" panose="02020603050405020304" pitchFamily="18" charset="0"/>
                <a:cs typeface="Times New Roman" panose="02020603050405020304" pitchFamily="18" charset="0"/>
              </a:rPr>
              <a:t>Chi-square Test for </a:t>
            </a:r>
            <a:r>
              <a:rPr lang="en-IN" sz="2400" b="1" dirty="0" smtClean="0">
                <a:solidFill>
                  <a:schemeClr val="bg1"/>
                </a:solidFill>
                <a:latin typeface="Times New Roman" panose="02020603050405020304" pitchFamily="18" charset="0"/>
                <a:cs typeface="Times New Roman" panose="02020603050405020304" pitchFamily="18" charset="0"/>
              </a:rPr>
              <a:t>Independence</a:t>
            </a:r>
          </a:p>
          <a:p>
            <a:pPr marL="342900" indent="-342900">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This test helps determine whether there is a significant association between two categorical variables. It's commonly used in contingency tables (cross-tabulations).</a:t>
            </a:r>
          </a:p>
        </p:txBody>
      </p:sp>
    </p:spTree>
    <p:extLst>
      <p:ext uri="{BB962C8B-B14F-4D97-AF65-F5344CB8AC3E}">
        <p14:creationId xmlns:p14="http://schemas.microsoft.com/office/powerpoint/2010/main" val="2721156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			     </a:t>
            </a:r>
            <a:r>
              <a:rPr lang="en-IN" dirty="0" smtClean="0">
                <a:solidFill>
                  <a:schemeClr val="bg1"/>
                </a:solidFill>
                <a:latin typeface="Times New Roman" panose="02020603050405020304" pitchFamily="18" charset="0"/>
                <a:cs typeface="Times New Roman" panose="02020603050405020304" pitchFamily="18" charset="0"/>
              </a:rPr>
              <a:t>                 HYPOTHESIS FUNCTION AND TESTING	</a:t>
            </a:r>
            <a:r>
              <a:rPr lang="en-IN" dirty="0">
                <a:solidFill>
                  <a:schemeClr val="bg1"/>
                </a:solidFill>
                <a:latin typeface="Times New Roman" panose="02020603050405020304" pitchFamily="18" charset="0"/>
                <a:cs typeface="Times New Roman" panose="02020603050405020304" pitchFamily="18" charset="0"/>
              </a:rPr>
              <a:t>	</a:t>
            </a:r>
            <a:r>
              <a:rPr lang="en-IN" dirty="0" smtClean="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UNIT I</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52697" y="966652"/>
            <a:ext cx="11486605" cy="3416320"/>
          </a:xfrm>
          <a:prstGeom prst="rect">
            <a:avLst/>
          </a:prstGeom>
          <a:noFill/>
        </p:spPr>
        <p:txBody>
          <a:bodyPr wrap="square" rtlCol="0">
            <a:spAutoFit/>
          </a:bodyPr>
          <a:lstStyle/>
          <a:p>
            <a:pPr>
              <a:lnSpc>
                <a:spcPct val="150000"/>
              </a:lnSpc>
            </a:pPr>
            <a:r>
              <a:rPr lang="en-IN" sz="2400" dirty="0">
                <a:solidFill>
                  <a:schemeClr val="bg1"/>
                </a:solidFill>
                <a:latin typeface="Times New Roman" panose="02020603050405020304" pitchFamily="18" charset="0"/>
                <a:cs typeface="Times New Roman" panose="02020603050405020304" pitchFamily="18" charset="0"/>
              </a:rPr>
              <a:t>Steps in the Chi-square Test for Independence</a:t>
            </a:r>
            <a:r>
              <a:rPr lang="en-IN" sz="2400" dirty="0" smtClean="0">
                <a:solidFill>
                  <a:schemeClr val="bg1"/>
                </a:solidFill>
                <a:latin typeface="Times New Roman" panose="02020603050405020304" pitchFamily="18" charset="0"/>
                <a:cs typeface="Times New Roman" panose="02020603050405020304" pitchFamily="18" charset="0"/>
              </a:rPr>
              <a:t>:</a:t>
            </a:r>
          </a:p>
          <a:p>
            <a:pPr>
              <a:lnSpc>
                <a:spcPct val="150000"/>
              </a:lnSpc>
            </a:pPr>
            <a:r>
              <a:rPr lang="en-IN" sz="2400" b="1" dirty="0" smtClean="0">
                <a:solidFill>
                  <a:schemeClr val="bg1"/>
                </a:solidFill>
                <a:latin typeface="Times New Roman" panose="02020603050405020304" pitchFamily="18" charset="0"/>
                <a:cs typeface="Times New Roman" panose="02020603050405020304" pitchFamily="18" charset="0"/>
              </a:rPr>
              <a:t>1. Formulate </a:t>
            </a:r>
            <a:r>
              <a:rPr lang="en-IN" sz="2400" b="1" dirty="0">
                <a:solidFill>
                  <a:schemeClr val="bg1"/>
                </a:solidFill>
                <a:latin typeface="Times New Roman" panose="02020603050405020304" pitchFamily="18" charset="0"/>
                <a:cs typeface="Times New Roman" panose="02020603050405020304" pitchFamily="18" charset="0"/>
              </a:rPr>
              <a:t>Hypotheses:</a:t>
            </a:r>
            <a:endParaRPr lang="en-IN" sz="2400" dirty="0">
              <a:solidFill>
                <a:schemeClr val="bg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400" b="1" dirty="0">
                <a:solidFill>
                  <a:schemeClr val="bg1"/>
                </a:solidFill>
                <a:latin typeface="Times New Roman" panose="02020603050405020304" pitchFamily="18" charset="0"/>
                <a:cs typeface="Times New Roman" panose="02020603050405020304" pitchFamily="18" charset="0"/>
              </a:rPr>
              <a:t>Null Hypothesis (H₀):</a:t>
            </a:r>
            <a:r>
              <a:rPr lang="en-IN" sz="2400" dirty="0">
                <a:solidFill>
                  <a:schemeClr val="bg1"/>
                </a:solidFill>
                <a:latin typeface="Times New Roman" panose="02020603050405020304" pitchFamily="18" charset="0"/>
                <a:cs typeface="Times New Roman" panose="02020603050405020304" pitchFamily="18" charset="0"/>
              </a:rPr>
              <a:t> The two variables are independent (no association between them).</a:t>
            </a:r>
          </a:p>
          <a:p>
            <a:pPr marL="342900" indent="-342900" algn="just">
              <a:lnSpc>
                <a:spcPct val="150000"/>
              </a:lnSpc>
              <a:buFont typeface="Arial" panose="020B0604020202020204" pitchFamily="34" charset="0"/>
              <a:buChar char="•"/>
            </a:pPr>
            <a:r>
              <a:rPr lang="en-IN" sz="2400" b="1" dirty="0">
                <a:solidFill>
                  <a:schemeClr val="bg1"/>
                </a:solidFill>
                <a:latin typeface="Times New Roman" panose="02020603050405020304" pitchFamily="18" charset="0"/>
                <a:cs typeface="Times New Roman" panose="02020603050405020304" pitchFamily="18" charset="0"/>
              </a:rPr>
              <a:t>Alternative Hypothesis (H₁):</a:t>
            </a:r>
            <a:r>
              <a:rPr lang="en-IN" sz="2400" dirty="0">
                <a:solidFill>
                  <a:schemeClr val="bg1"/>
                </a:solidFill>
                <a:latin typeface="Times New Roman" panose="02020603050405020304" pitchFamily="18" charset="0"/>
                <a:cs typeface="Times New Roman" panose="02020603050405020304" pitchFamily="18" charset="0"/>
              </a:rPr>
              <a:t> The two variables are not independent (there is an association).</a:t>
            </a:r>
          </a:p>
          <a:p>
            <a:pPr marL="342900" indent="-342900" algn="just">
              <a:lnSpc>
                <a:spcPct val="150000"/>
              </a:lnSpc>
              <a:buFont typeface="Arial" panose="020B0604020202020204" pitchFamily="34" charset="0"/>
              <a:buChar char="•"/>
            </a:pP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4386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			     </a:t>
            </a:r>
            <a:r>
              <a:rPr lang="en-IN" dirty="0" smtClean="0">
                <a:solidFill>
                  <a:schemeClr val="bg1"/>
                </a:solidFill>
                <a:latin typeface="Times New Roman" panose="02020603050405020304" pitchFamily="18" charset="0"/>
                <a:cs typeface="Times New Roman" panose="02020603050405020304" pitchFamily="18" charset="0"/>
              </a:rPr>
              <a:t>                 HYPOTHESIS FUNCTION AND TESTING	</a:t>
            </a:r>
            <a:r>
              <a:rPr lang="en-IN" dirty="0">
                <a:solidFill>
                  <a:schemeClr val="bg1"/>
                </a:solidFill>
                <a:latin typeface="Times New Roman" panose="02020603050405020304" pitchFamily="18" charset="0"/>
                <a:cs typeface="Times New Roman" panose="02020603050405020304" pitchFamily="18" charset="0"/>
              </a:rPr>
              <a:t>	</a:t>
            </a:r>
            <a:r>
              <a:rPr lang="en-IN" dirty="0" smtClean="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UNIT I</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291737" y="961209"/>
                <a:ext cx="11486605" cy="5004062"/>
              </a:xfrm>
              <a:prstGeom prst="rect">
                <a:avLst/>
              </a:prstGeom>
              <a:noFill/>
            </p:spPr>
            <p:txBody>
              <a:bodyPr wrap="square" rtlCol="0">
                <a:spAutoFit/>
              </a:bodyPr>
              <a:lstStyle/>
              <a:p>
                <a:pPr>
                  <a:lnSpc>
                    <a:spcPct val="150000"/>
                  </a:lnSpc>
                </a:pPr>
                <a:r>
                  <a:rPr lang="en-IN" sz="2400" b="1" dirty="0" smtClean="0">
                    <a:solidFill>
                      <a:schemeClr val="bg1"/>
                    </a:solidFill>
                    <a:latin typeface="Times New Roman" panose="02020603050405020304" pitchFamily="18" charset="0"/>
                    <a:cs typeface="Times New Roman" panose="02020603050405020304" pitchFamily="18" charset="0"/>
                  </a:rPr>
                  <a:t>2.Construct </a:t>
                </a:r>
                <a:r>
                  <a:rPr lang="en-IN" sz="2400" b="1" dirty="0">
                    <a:solidFill>
                      <a:schemeClr val="bg1"/>
                    </a:solidFill>
                    <a:latin typeface="Times New Roman" panose="02020603050405020304" pitchFamily="18" charset="0"/>
                    <a:cs typeface="Times New Roman" panose="02020603050405020304" pitchFamily="18" charset="0"/>
                  </a:rPr>
                  <a:t>a Contingency Table:</a:t>
                </a:r>
                <a:endParaRPr lang="en-IN" sz="2400"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IN" sz="2400" dirty="0">
                    <a:solidFill>
                      <a:schemeClr val="bg1"/>
                    </a:solidFill>
                    <a:latin typeface="Times New Roman" panose="02020603050405020304" pitchFamily="18" charset="0"/>
                    <a:cs typeface="Times New Roman" panose="02020603050405020304" pitchFamily="18" charset="0"/>
                  </a:rPr>
                  <a:t>A table displaying the frequencies (or counts) of occurrences for each combination of categories for the two variables</a:t>
                </a:r>
                <a:r>
                  <a:rPr lang="en-IN" sz="2400" dirty="0" smtClean="0">
                    <a:solidFill>
                      <a:schemeClr val="bg1"/>
                    </a:solidFill>
                    <a:latin typeface="Times New Roman" panose="02020603050405020304" pitchFamily="18" charset="0"/>
                    <a:cs typeface="Times New Roman" panose="02020603050405020304" pitchFamily="18" charset="0"/>
                  </a:rPr>
                  <a:t>.</a:t>
                </a:r>
              </a:p>
              <a:p>
                <a:pPr>
                  <a:lnSpc>
                    <a:spcPct val="150000"/>
                  </a:lnSpc>
                </a:pPr>
                <a:r>
                  <a:rPr lang="en-IN" sz="2400" b="1" dirty="0" smtClean="0">
                    <a:solidFill>
                      <a:schemeClr val="bg1"/>
                    </a:solidFill>
                    <a:latin typeface="Times New Roman" panose="02020603050405020304" pitchFamily="18" charset="0"/>
                    <a:cs typeface="Times New Roman" panose="02020603050405020304" pitchFamily="18" charset="0"/>
                  </a:rPr>
                  <a:t>3.Calculate </a:t>
                </a:r>
                <a:r>
                  <a:rPr lang="en-IN" sz="2400" b="1" dirty="0">
                    <a:solidFill>
                      <a:schemeClr val="bg1"/>
                    </a:solidFill>
                    <a:latin typeface="Times New Roman" panose="02020603050405020304" pitchFamily="18" charset="0"/>
                    <a:cs typeface="Times New Roman" panose="02020603050405020304" pitchFamily="18" charset="0"/>
                  </a:rPr>
                  <a:t>Expected Frequencies:</a:t>
                </a:r>
                <a:endParaRPr lang="en-IN" sz="2400"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IN" sz="2400" dirty="0">
                    <a:solidFill>
                      <a:schemeClr val="bg1"/>
                    </a:solidFill>
                    <a:latin typeface="Times New Roman" panose="02020603050405020304" pitchFamily="18" charset="0"/>
                    <a:cs typeface="Times New Roman" panose="02020603050405020304" pitchFamily="18" charset="0"/>
                  </a:rPr>
                  <a:t>Expected frequency for each cell in the table is calculated using the </a:t>
                </a:r>
                <a:r>
                  <a:rPr lang="en-IN" sz="2400" dirty="0" smtClean="0">
                    <a:solidFill>
                      <a:schemeClr val="bg1"/>
                    </a:solidFill>
                    <a:latin typeface="Times New Roman" panose="02020603050405020304" pitchFamily="18" charset="0"/>
                    <a:cs typeface="Times New Roman" panose="02020603050405020304" pitchFamily="18" charset="0"/>
                  </a:rPr>
                  <a:t>formula</a:t>
                </a:r>
              </a:p>
              <a:p>
                <a:pPr>
                  <a:lnSpc>
                    <a:spcPct val="150000"/>
                  </a:lnSpc>
                </a:pPr>
                <a14:m>
                  <m:oMathPara xmlns:m="http://schemas.openxmlformats.org/officeDocument/2006/math">
                    <m:oMathParaPr>
                      <m:jc m:val="centerGroup"/>
                    </m:oMathParaPr>
                    <m:oMath xmlns:m="http://schemas.openxmlformats.org/officeDocument/2006/math">
                      <m:sSub>
                        <m:sSubPr>
                          <m:ctrlPr>
                            <a:rPr lang="en-IN" sz="2400" i="1" smtClean="0">
                              <a:solidFill>
                                <a:schemeClr val="bg1"/>
                              </a:solidFill>
                              <a:latin typeface="Cambria Math" panose="02040503050406030204" pitchFamily="18" charset="0"/>
                            </a:rPr>
                          </m:ctrlPr>
                        </m:sSubPr>
                        <m:e>
                          <m:r>
                            <a:rPr lang="en-IN" sz="2400" b="0" i="1" smtClean="0">
                              <a:solidFill>
                                <a:schemeClr val="bg1"/>
                              </a:solidFill>
                              <a:latin typeface="Cambria Math" panose="02040503050406030204" pitchFamily="18" charset="0"/>
                            </a:rPr>
                            <m:t>𝐸</m:t>
                          </m:r>
                        </m:e>
                        <m:sub>
                          <m:r>
                            <a:rPr lang="en-IN" sz="2400" b="0" i="1" smtClean="0">
                              <a:solidFill>
                                <a:schemeClr val="bg1"/>
                              </a:solidFill>
                              <a:latin typeface="Cambria Math" panose="02040503050406030204" pitchFamily="18" charset="0"/>
                            </a:rPr>
                            <m:t>𝑖𝑗</m:t>
                          </m:r>
                        </m:sub>
                      </m:sSub>
                      <m:r>
                        <a:rPr lang="en-IN" sz="2400" b="0" i="1" smtClean="0">
                          <a:solidFill>
                            <a:schemeClr val="bg1"/>
                          </a:solidFill>
                          <a:latin typeface="Cambria Math" panose="02040503050406030204" pitchFamily="18" charset="0"/>
                        </a:rPr>
                        <m:t>=</m:t>
                      </m:r>
                      <m:f>
                        <m:fPr>
                          <m:ctrlPr>
                            <a:rPr lang="en-IN" sz="2400" b="0" i="1" smtClean="0">
                              <a:solidFill>
                                <a:schemeClr val="bg1"/>
                              </a:solidFill>
                              <a:latin typeface="Cambria Math" panose="02040503050406030204" pitchFamily="18" charset="0"/>
                            </a:rPr>
                          </m:ctrlPr>
                        </m:fPr>
                        <m:num>
                          <m:r>
                            <a:rPr lang="en-IN" sz="2400" b="0" i="1" smtClean="0">
                              <a:solidFill>
                                <a:schemeClr val="bg1"/>
                              </a:solidFill>
                              <a:latin typeface="Cambria Math" panose="02040503050406030204" pitchFamily="18" charset="0"/>
                            </a:rPr>
                            <m:t>(</m:t>
                          </m:r>
                          <m:r>
                            <a:rPr lang="en-IN" sz="2400" b="0" i="1" smtClean="0">
                              <a:solidFill>
                                <a:schemeClr val="bg1"/>
                              </a:solidFill>
                              <a:latin typeface="Cambria Math" panose="02040503050406030204" pitchFamily="18" charset="0"/>
                            </a:rPr>
                            <m:t>𝑅𝑜𝑤</m:t>
                          </m:r>
                          <m:r>
                            <a:rPr lang="en-IN" sz="2400" b="0" i="1" smtClean="0">
                              <a:solidFill>
                                <a:schemeClr val="bg1"/>
                              </a:solidFill>
                              <a:latin typeface="Cambria Math" panose="02040503050406030204" pitchFamily="18" charset="0"/>
                            </a:rPr>
                            <m:t> </m:t>
                          </m:r>
                          <m:r>
                            <a:rPr lang="en-IN" sz="2400" b="0" i="1" smtClean="0">
                              <a:solidFill>
                                <a:schemeClr val="bg1"/>
                              </a:solidFill>
                              <a:latin typeface="Cambria Math" panose="02040503050406030204" pitchFamily="18" charset="0"/>
                            </a:rPr>
                            <m:t>𝑡𝑜𝑡𝑎𝑙</m:t>
                          </m:r>
                          <m:r>
                            <a:rPr lang="en-IN" sz="2400" b="0" i="1" smtClean="0">
                              <a:solidFill>
                                <a:schemeClr val="bg1"/>
                              </a:solidFill>
                              <a:latin typeface="Cambria Math" panose="02040503050406030204" pitchFamily="18" charset="0"/>
                            </a:rPr>
                            <m:t> </m:t>
                          </m:r>
                          <m:r>
                            <a:rPr lang="en-IN" sz="2400" b="0" i="1" smtClean="0">
                              <a:solidFill>
                                <a:schemeClr val="bg1"/>
                              </a:solidFill>
                              <a:latin typeface="Cambria Math" panose="02040503050406030204" pitchFamily="18" charset="0"/>
                            </a:rPr>
                            <m:t>𝑜𝑓</m:t>
                          </m:r>
                          <m:r>
                            <a:rPr lang="en-IN" sz="2400" b="0" i="1" smtClean="0">
                              <a:solidFill>
                                <a:schemeClr val="bg1"/>
                              </a:solidFill>
                              <a:latin typeface="Cambria Math" panose="02040503050406030204" pitchFamily="18" charset="0"/>
                            </a:rPr>
                            <m:t> </m:t>
                          </m:r>
                          <m:r>
                            <a:rPr lang="en-IN" sz="2400" b="0" i="1" smtClean="0">
                              <a:solidFill>
                                <a:schemeClr val="bg1"/>
                              </a:solidFill>
                              <a:latin typeface="Cambria Math" panose="02040503050406030204" pitchFamily="18" charset="0"/>
                            </a:rPr>
                            <m:t>𝑖</m:t>
                          </m:r>
                          <m:r>
                            <a:rPr lang="en-IN" sz="2400" b="0" i="1" smtClean="0">
                              <a:solidFill>
                                <a:schemeClr val="bg1"/>
                              </a:solidFill>
                              <a:latin typeface="Cambria Math" panose="02040503050406030204" pitchFamily="18" charset="0"/>
                            </a:rPr>
                            <m:t>)(</m:t>
                          </m:r>
                          <m:r>
                            <a:rPr lang="en-IN" sz="2400" b="0" i="1" smtClean="0">
                              <a:solidFill>
                                <a:schemeClr val="bg1"/>
                              </a:solidFill>
                              <a:latin typeface="Cambria Math" panose="02040503050406030204" pitchFamily="18" charset="0"/>
                            </a:rPr>
                            <m:t>𝐶𝑜𝑙𝑢𝑚𝑛</m:t>
                          </m:r>
                          <m:r>
                            <a:rPr lang="en-IN" sz="2400" b="0" i="1" smtClean="0">
                              <a:solidFill>
                                <a:schemeClr val="bg1"/>
                              </a:solidFill>
                              <a:latin typeface="Cambria Math" panose="02040503050406030204" pitchFamily="18" charset="0"/>
                            </a:rPr>
                            <m:t> </m:t>
                          </m:r>
                          <m:r>
                            <a:rPr lang="en-IN" sz="2400" b="0" i="1" smtClean="0">
                              <a:solidFill>
                                <a:schemeClr val="bg1"/>
                              </a:solidFill>
                              <a:latin typeface="Cambria Math" panose="02040503050406030204" pitchFamily="18" charset="0"/>
                            </a:rPr>
                            <m:t>𝑡𝑜𝑡𝑎𝑙𝑜𝑓</m:t>
                          </m:r>
                          <m:r>
                            <a:rPr lang="en-IN" sz="2400" b="0" i="1" smtClean="0">
                              <a:solidFill>
                                <a:schemeClr val="bg1"/>
                              </a:solidFill>
                              <a:latin typeface="Cambria Math" panose="02040503050406030204" pitchFamily="18" charset="0"/>
                            </a:rPr>
                            <m:t> </m:t>
                          </m:r>
                          <m:r>
                            <a:rPr lang="en-IN" sz="2400" b="0" i="1" smtClean="0">
                              <a:solidFill>
                                <a:schemeClr val="bg1"/>
                              </a:solidFill>
                              <a:latin typeface="Cambria Math" panose="02040503050406030204" pitchFamily="18" charset="0"/>
                            </a:rPr>
                            <m:t>𝑗</m:t>
                          </m:r>
                          <m:r>
                            <a:rPr lang="en-IN" sz="2400" b="0" i="1" smtClean="0">
                              <a:solidFill>
                                <a:schemeClr val="bg1"/>
                              </a:solidFill>
                              <a:latin typeface="Cambria Math" panose="02040503050406030204" pitchFamily="18" charset="0"/>
                            </a:rPr>
                            <m:t>)</m:t>
                          </m:r>
                        </m:num>
                        <m:den>
                          <m:r>
                            <a:rPr lang="en-IN" sz="2400" b="0" i="1" smtClean="0">
                              <a:solidFill>
                                <a:schemeClr val="bg1"/>
                              </a:solidFill>
                              <a:latin typeface="Cambria Math" panose="02040503050406030204" pitchFamily="18" charset="0"/>
                            </a:rPr>
                            <m:t>𝐺𝑟𝑎𝑛𝑑</m:t>
                          </m:r>
                          <m:r>
                            <a:rPr lang="en-IN" sz="2400" b="0" i="1" smtClean="0">
                              <a:solidFill>
                                <a:schemeClr val="bg1"/>
                              </a:solidFill>
                              <a:latin typeface="Cambria Math" panose="02040503050406030204" pitchFamily="18" charset="0"/>
                            </a:rPr>
                            <m:t> </m:t>
                          </m:r>
                          <m:r>
                            <a:rPr lang="en-IN" sz="2400" b="0" i="1" smtClean="0">
                              <a:solidFill>
                                <a:schemeClr val="bg1"/>
                              </a:solidFill>
                              <a:latin typeface="Cambria Math" panose="02040503050406030204" pitchFamily="18" charset="0"/>
                            </a:rPr>
                            <m:t>𝑇𝑜𝑡𝑎𝑙</m:t>
                          </m:r>
                        </m:den>
                      </m:f>
                    </m:oMath>
                  </m:oMathPara>
                </a14:m>
                <a:endParaRPr lang="en-IN" sz="2400" dirty="0" smtClean="0">
                  <a:solidFill>
                    <a:schemeClr val="bg1"/>
                  </a:solidFill>
                  <a:latin typeface="Times New Roman" panose="02020603050405020304" pitchFamily="18" charset="0"/>
                  <a:cs typeface="Times New Roman" panose="02020603050405020304" pitchFamily="18" charset="0"/>
                </a:endParaRPr>
              </a:p>
              <a:p>
                <a:pPr>
                  <a:lnSpc>
                    <a:spcPct val="150000"/>
                  </a:lnSpc>
                </a:pPr>
                <a:r>
                  <a:rPr lang="en-IN" sz="2400" dirty="0">
                    <a:solidFill>
                      <a:schemeClr val="bg1"/>
                    </a:solidFill>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IN" sz="2400" i="1">
                            <a:solidFill>
                              <a:schemeClr val="bg1"/>
                            </a:solidFill>
                            <a:latin typeface="Cambria Math" panose="02040503050406030204" pitchFamily="18" charset="0"/>
                          </a:rPr>
                        </m:ctrlPr>
                      </m:sSubPr>
                      <m:e>
                        <m:r>
                          <a:rPr lang="en-IN" sz="2400" i="1">
                            <a:solidFill>
                              <a:schemeClr val="bg1"/>
                            </a:solidFill>
                            <a:latin typeface="Cambria Math" panose="02040503050406030204" pitchFamily="18" charset="0"/>
                          </a:rPr>
                          <m:t>𝐸</m:t>
                        </m:r>
                      </m:e>
                      <m:sub>
                        <m:r>
                          <a:rPr lang="en-IN" sz="2400" i="1">
                            <a:solidFill>
                              <a:schemeClr val="bg1"/>
                            </a:solidFill>
                            <a:latin typeface="Cambria Math" panose="02040503050406030204" pitchFamily="18" charset="0"/>
                          </a:rPr>
                          <m:t>𝑖𝑗</m:t>
                        </m:r>
                      </m:sub>
                    </m:sSub>
                  </m:oMath>
                </a14:m>
                <a:r>
                  <a:rPr lang="en-IN" sz="2400" dirty="0">
                    <a:solidFill>
                      <a:schemeClr val="bg1"/>
                    </a:solidFill>
                    <a:latin typeface="Times New Roman" panose="02020603050405020304" pitchFamily="18" charset="0"/>
                    <a:cs typeface="Times New Roman" panose="02020603050405020304" pitchFamily="18" charset="0"/>
                  </a:rPr>
                  <a:t>​ is the expected frequency for the cell in the </a:t>
                </a:r>
                <a:r>
                  <a:rPr lang="en-IN" sz="2400" dirty="0" err="1" smtClean="0">
                    <a:solidFill>
                      <a:schemeClr val="bg1"/>
                    </a:solidFill>
                    <a:latin typeface="Times New Roman" panose="02020603050405020304" pitchFamily="18" charset="0"/>
                    <a:cs typeface="Times New Roman" panose="02020603050405020304" pitchFamily="18" charset="0"/>
                  </a:rPr>
                  <a:t>i</a:t>
                </a:r>
                <a:r>
                  <a:rPr lang="en-IN" sz="2400" baseline="30000" dirty="0" err="1" smtClean="0">
                    <a:solidFill>
                      <a:schemeClr val="bg1"/>
                    </a:solidFill>
                    <a:latin typeface="Times New Roman" panose="02020603050405020304" pitchFamily="18" charset="0"/>
                    <a:cs typeface="Times New Roman" panose="02020603050405020304" pitchFamily="18" charset="0"/>
                  </a:rPr>
                  <a:t>th</a:t>
                </a:r>
                <a:r>
                  <a:rPr lang="en-IN" sz="2400" dirty="0" smtClean="0">
                    <a:solidFill>
                      <a:schemeClr val="bg1"/>
                    </a:solidFill>
                    <a:latin typeface="Times New Roman" panose="02020603050405020304" pitchFamily="18" charset="0"/>
                    <a:cs typeface="Times New Roman" panose="02020603050405020304" pitchFamily="18" charset="0"/>
                  </a:rPr>
                  <a:t> row and </a:t>
                </a:r>
                <a:r>
                  <a:rPr lang="en-IN" sz="2400" dirty="0" err="1" smtClean="0">
                    <a:solidFill>
                      <a:schemeClr val="bg1"/>
                    </a:solidFill>
                    <a:latin typeface="Times New Roman" panose="02020603050405020304" pitchFamily="18" charset="0"/>
                    <a:cs typeface="Times New Roman" panose="02020603050405020304" pitchFamily="18" charset="0"/>
                  </a:rPr>
                  <a:t>j</a:t>
                </a:r>
                <a:r>
                  <a:rPr lang="en-IN" sz="2400" baseline="30000" dirty="0" err="1" smtClean="0">
                    <a:solidFill>
                      <a:schemeClr val="bg1"/>
                    </a:solidFill>
                    <a:latin typeface="Times New Roman" panose="02020603050405020304" pitchFamily="18" charset="0"/>
                    <a:cs typeface="Times New Roman" panose="02020603050405020304" pitchFamily="18" charset="0"/>
                  </a:rPr>
                  <a:t>th</a:t>
                </a:r>
                <a:r>
                  <a:rPr lang="en-IN" sz="2400" dirty="0" smtClean="0">
                    <a:solidFill>
                      <a:schemeClr val="bg1"/>
                    </a:solidFill>
                    <a:latin typeface="Times New Roman" panose="02020603050405020304" pitchFamily="18" charset="0"/>
                    <a:cs typeface="Times New Roman" panose="02020603050405020304" pitchFamily="18" charset="0"/>
                  </a:rPr>
                  <a:t> column</a:t>
                </a:r>
                <a:r>
                  <a:rPr lang="en-IN" sz="2400" dirty="0">
                    <a:solidFill>
                      <a:schemeClr val="bg1"/>
                    </a:solidFill>
                    <a:latin typeface="Times New Roman" panose="02020603050405020304" pitchFamily="18" charset="0"/>
                    <a:cs typeface="Times New Roman" panose="02020603050405020304" pitchFamily="18" charset="0"/>
                  </a:rPr>
                  <a:t>.</a:t>
                </a:r>
              </a:p>
              <a:p>
                <a:pPr>
                  <a:lnSpc>
                    <a:spcPct val="150000"/>
                  </a:lnSpc>
                </a:pPr>
                <a:endParaRPr lang="en-IN" sz="24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291737" y="961209"/>
                <a:ext cx="11486605" cy="5004062"/>
              </a:xfrm>
              <a:prstGeom prst="rect">
                <a:avLst/>
              </a:prstGeom>
              <a:blipFill rotWithShape="0">
                <a:blip r:embed="rId3"/>
                <a:stretch>
                  <a:fillRect l="-849"/>
                </a:stretch>
              </a:blipFill>
            </p:spPr>
            <p:txBody>
              <a:bodyPr/>
              <a:lstStyle/>
              <a:p>
                <a:r>
                  <a:rPr lang="en-IN">
                    <a:noFill/>
                  </a:rPr>
                  <a:t> </a:t>
                </a:r>
              </a:p>
            </p:txBody>
          </p:sp>
        </mc:Fallback>
      </mc:AlternateContent>
    </p:spTree>
    <p:extLst>
      <p:ext uri="{BB962C8B-B14F-4D97-AF65-F5344CB8AC3E}">
        <p14:creationId xmlns:p14="http://schemas.microsoft.com/office/powerpoint/2010/main" val="3437903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			     </a:t>
            </a:r>
            <a:r>
              <a:rPr lang="en-IN" dirty="0" smtClean="0">
                <a:solidFill>
                  <a:schemeClr val="bg1"/>
                </a:solidFill>
                <a:latin typeface="Times New Roman" panose="02020603050405020304" pitchFamily="18" charset="0"/>
                <a:cs typeface="Times New Roman" panose="02020603050405020304" pitchFamily="18" charset="0"/>
              </a:rPr>
              <a:t>                 HYPOTHESIS FUNCTION AND TESTING	</a:t>
            </a:r>
            <a:r>
              <a:rPr lang="en-IN" dirty="0">
                <a:solidFill>
                  <a:schemeClr val="bg1"/>
                </a:solidFill>
                <a:latin typeface="Times New Roman" panose="02020603050405020304" pitchFamily="18" charset="0"/>
                <a:cs typeface="Times New Roman" panose="02020603050405020304" pitchFamily="18" charset="0"/>
              </a:rPr>
              <a:t>	</a:t>
            </a:r>
            <a:r>
              <a:rPr lang="en-IN" dirty="0" smtClean="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UNIT I</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352697" y="966652"/>
                <a:ext cx="11486605" cy="5463355"/>
              </a:xfrm>
              <a:prstGeom prst="rect">
                <a:avLst/>
              </a:prstGeom>
              <a:noFill/>
            </p:spPr>
            <p:txBody>
              <a:bodyPr wrap="square" rtlCol="0">
                <a:spAutoFit/>
              </a:bodyPr>
              <a:lstStyle/>
              <a:p>
                <a:pPr>
                  <a:lnSpc>
                    <a:spcPct val="150000"/>
                  </a:lnSpc>
                </a:pPr>
                <a:r>
                  <a:rPr lang="en-IN" sz="2400" dirty="0" smtClean="0">
                    <a:solidFill>
                      <a:schemeClr val="bg1"/>
                    </a:solidFill>
                    <a:latin typeface="Times New Roman" panose="02020603050405020304" pitchFamily="18" charset="0"/>
                    <a:cs typeface="Times New Roman" panose="02020603050405020304" pitchFamily="18" charset="0"/>
                  </a:rPr>
                  <a:t>4. Calculate the Chi-square Statistic:</a:t>
                </a:r>
              </a:p>
              <a:p>
                <a:pPr>
                  <a:lnSpc>
                    <a:spcPct val="150000"/>
                  </a:lnSpc>
                </a:pPr>
                <a:r>
                  <a:rPr lang="en-IN" sz="2400" dirty="0">
                    <a:solidFill>
                      <a:schemeClr val="bg1"/>
                    </a:solidFill>
                    <a:latin typeface="Times New Roman" panose="02020603050405020304" pitchFamily="18" charset="0"/>
                    <a:cs typeface="Times New Roman" panose="02020603050405020304" pitchFamily="18" charset="0"/>
                  </a:rPr>
                  <a:t>The Chi-square statistic is calculated using the </a:t>
                </a:r>
                <a:r>
                  <a:rPr lang="en-IN" sz="2400" dirty="0" smtClean="0">
                    <a:solidFill>
                      <a:schemeClr val="bg1"/>
                    </a:solidFill>
                    <a:latin typeface="Times New Roman" panose="02020603050405020304" pitchFamily="18" charset="0"/>
                    <a:cs typeface="Times New Roman" panose="02020603050405020304" pitchFamily="18" charset="0"/>
                  </a:rPr>
                  <a:t>formula</a:t>
                </a:r>
              </a:p>
              <a:p>
                <a:pPr>
                  <a:lnSpc>
                    <a:spcPct val="150000"/>
                  </a:lnSpc>
                </a:pPr>
                <a14:m>
                  <m:oMathPara xmlns:m="http://schemas.openxmlformats.org/officeDocument/2006/math">
                    <m:oMathParaPr>
                      <m:jc m:val="centerGroup"/>
                    </m:oMathParaPr>
                    <m:oMath xmlns:m="http://schemas.openxmlformats.org/officeDocument/2006/math">
                      <m:sSup>
                        <m:sSupPr>
                          <m:ctrlPr>
                            <a:rPr lang="en-IN" sz="2400" i="1" smtClean="0">
                              <a:solidFill>
                                <a:schemeClr val="bg1"/>
                              </a:solidFill>
                              <a:latin typeface="Cambria Math" panose="02040503050406030204" pitchFamily="18" charset="0"/>
                              <a:cs typeface="Times New Roman" panose="02020603050405020304" pitchFamily="18" charset="0"/>
                            </a:rPr>
                          </m:ctrlPr>
                        </m:sSupPr>
                        <m:e>
                          <m:r>
                            <a:rPr lang="en-IN" sz="2400" b="0" i="1" smtClean="0">
                              <a:solidFill>
                                <a:schemeClr val="bg1"/>
                              </a:solidFill>
                              <a:latin typeface="Cambria Math" panose="02040503050406030204" pitchFamily="18" charset="0"/>
                              <a:cs typeface="Times New Roman" panose="02020603050405020304" pitchFamily="18" charset="0"/>
                            </a:rPr>
                            <m:t>𝑋</m:t>
                          </m:r>
                        </m:e>
                        <m:sup>
                          <m:r>
                            <a:rPr lang="en-IN" sz="2400" b="0" i="1" smtClean="0">
                              <a:solidFill>
                                <a:schemeClr val="bg1"/>
                              </a:solidFill>
                              <a:latin typeface="Cambria Math" panose="02040503050406030204" pitchFamily="18" charset="0"/>
                              <a:cs typeface="Times New Roman" panose="02020603050405020304" pitchFamily="18" charset="0"/>
                            </a:rPr>
                            <m:t>2</m:t>
                          </m:r>
                        </m:sup>
                      </m:sSup>
                      <m:r>
                        <a:rPr lang="en-IN" sz="2400" b="0" i="1" smtClean="0">
                          <a:solidFill>
                            <a:schemeClr val="bg1"/>
                          </a:solidFill>
                          <a:latin typeface="Cambria Math" panose="02040503050406030204" pitchFamily="18" charset="0"/>
                          <a:cs typeface="Times New Roman" panose="02020603050405020304" pitchFamily="18" charset="0"/>
                        </a:rPr>
                        <m:t>=</m:t>
                      </m:r>
                      <m:nary>
                        <m:naryPr>
                          <m:chr m:val="∑"/>
                          <m:subHide m:val="on"/>
                          <m:supHide m:val="on"/>
                          <m:ctrlPr>
                            <a:rPr lang="en-IN" sz="2400" b="0" i="1" smtClean="0">
                              <a:solidFill>
                                <a:schemeClr val="bg1"/>
                              </a:solidFill>
                              <a:latin typeface="Cambria Math" panose="02040503050406030204" pitchFamily="18" charset="0"/>
                              <a:cs typeface="Times New Roman" panose="02020603050405020304" pitchFamily="18" charset="0"/>
                            </a:rPr>
                          </m:ctrlPr>
                        </m:naryPr>
                        <m:sub/>
                        <m:sup/>
                        <m:e>
                          <m:f>
                            <m:fPr>
                              <m:ctrlPr>
                                <a:rPr lang="en-IN" sz="2400" b="0" i="1" smtClean="0">
                                  <a:solidFill>
                                    <a:schemeClr val="bg1"/>
                                  </a:solidFill>
                                  <a:latin typeface="Cambria Math" panose="02040503050406030204" pitchFamily="18" charset="0"/>
                                  <a:cs typeface="Times New Roman" panose="02020603050405020304" pitchFamily="18" charset="0"/>
                                </a:rPr>
                              </m:ctrlPr>
                            </m:fPr>
                            <m:num>
                              <m:sSup>
                                <m:sSupPr>
                                  <m:ctrlPr>
                                    <a:rPr lang="en-IN" sz="2400" b="0" i="1" smtClean="0">
                                      <a:solidFill>
                                        <a:schemeClr val="bg1"/>
                                      </a:solidFill>
                                      <a:latin typeface="Cambria Math" panose="02040503050406030204" pitchFamily="18" charset="0"/>
                                      <a:cs typeface="Times New Roman" panose="02020603050405020304" pitchFamily="18" charset="0"/>
                                    </a:rPr>
                                  </m:ctrlPr>
                                </m:sSupPr>
                                <m:e>
                                  <m:r>
                                    <a:rPr lang="en-IN" sz="2400" b="0" i="1" smtClean="0">
                                      <a:solidFill>
                                        <a:schemeClr val="bg1"/>
                                      </a:solidFill>
                                      <a:latin typeface="Cambria Math" panose="02040503050406030204" pitchFamily="18" charset="0"/>
                                      <a:cs typeface="Times New Roman" panose="02020603050405020304" pitchFamily="18" charset="0"/>
                                    </a:rPr>
                                    <m:t>(</m:t>
                                  </m:r>
                                  <m:sSub>
                                    <m:sSubPr>
                                      <m:ctrlPr>
                                        <a:rPr lang="en-IN" sz="2400" i="1">
                                          <a:solidFill>
                                            <a:schemeClr val="bg1"/>
                                          </a:solidFill>
                                          <a:latin typeface="Cambria Math" panose="02040503050406030204" pitchFamily="18" charset="0"/>
                                        </a:rPr>
                                      </m:ctrlPr>
                                    </m:sSubPr>
                                    <m:e>
                                      <m:r>
                                        <a:rPr lang="en-IN" sz="2400" b="0" i="1" smtClean="0">
                                          <a:solidFill>
                                            <a:schemeClr val="bg1"/>
                                          </a:solidFill>
                                          <a:latin typeface="Cambria Math" panose="02040503050406030204" pitchFamily="18" charset="0"/>
                                        </a:rPr>
                                        <m:t>𝑂</m:t>
                                      </m:r>
                                    </m:e>
                                    <m:sub>
                                      <m:r>
                                        <a:rPr lang="en-IN" sz="2400" i="1">
                                          <a:solidFill>
                                            <a:schemeClr val="bg1"/>
                                          </a:solidFill>
                                          <a:latin typeface="Cambria Math" panose="02040503050406030204" pitchFamily="18" charset="0"/>
                                        </a:rPr>
                                        <m:t>𝑖𝑗</m:t>
                                      </m:r>
                                    </m:sub>
                                  </m:sSub>
                                  <m:r>
                                    <a:rPr lang="en-IN" sz="2400" b="0" i="1" smtClean="0">
                                      <a:solidFill>
                                        <a:schemeClr val="bg1"/>
                                      </a:solidFill>
                                      <a:latin typeface="Cambria Math" panose="02040503050406030204" pitchFamily="18" charset="0"/>
                                    </a:rPr>
                                    <m:t>−</m:t>
                                  </m:r>
                                  <m:sSub>
                                    <m:sSubPr>
                                      <m:ctrlPr>
                                        <a:rPr lang="en-IN" sz="2400" i="1">
                                          <a:solidFill>
                                            <a:schemeClr val="bg1"/>
                                          </a:solidFill>
                                          <a:latin typeface="Cambria Math" panose="02040503050406030204" pitchFamily="18" charset="0"/>
                                        </a:rPr>
                                      </m:ctrlPr>
                                    </m:sSubPr>
                                    <m:e>
                                      <m:r>
                                        <a:rPr lang="en-IN" sz="2400" i="1">
                                          <a:solidFill>
                                            <a:schemeClr val="bg1"/>
                                          </a:solidFill>
                                          <a:latin typeface="Cambria Math" panose="02040503050406030204" pitchFamily="18" charset="0"/>
                                        </a:rPr>
                                        <m:t>𝐸</m:t>
                                      </m:r>
                                    </m:e>
                                    <m:sub>
                                      <m:r>
                                        <a:rPr lang="en-IN" sz="2400" i="1">
                                          <a:solidFill>
                                            <a:schemeClr val="bg1"/>
                                          </a:solidFill>
                                          <a:latin typeface="Cambria Math" panose="02040503050406030204" pitchFamily="18" charset="0"/>
                                        </a:rPr>
                                        <m:t>𝑖𝑗</m:t>
                                      </m:r>
                                    </m:sub>
                                  </m:sSub>
                                  <m:r>
                                    <a:rPr lang="en-IN" sz="2400" b="0" i="1" smtClean="0">
                                      <a:solidFill>
                                        <a:schemeClr val="bg1"/>
                                      </a:solidFill>
                                      <a:latin typeface="Cambria Math" panose="02040503050406030204" pitchFamily="18" charset="0"/>
                                      <a:cs typeface="Times New Roman" panose="02020603050405020304" pitchFamily="18" charset="0"/>
                                    </a:rPr>
                                    <m:t>)</m:t>
                                  </m:r>
                                </m:e>
                                <m:sup>
                                  <m:r>
                                    <a:rPr lang="en-IN" sz="2400" b="0" i="1" smtClean="0">
                                      <a:solidFill>
                                        <a:schemeClr val="bg1"/>
                                      </a:solidFill>
                                      <a:latin typeface="Cambria Math" panose="02040503050406030204" pitchFamily="18" charset="0"/>
                                      <a:cs typeface="Times New Roman" panose="02020603050405020304" pitchFamily="18" charset="0"/>
                                    </a:rPr>
                                    <m:t>2</m:t>
                                  </m:r>
                                </m:sup>
                              </m:sSup>
                            </m:num>
                            <m:den>
                              <m:sSub>
                                <m:sSubPr>
                                  <m:ctrlPr>
                                    <a:rPr lang="en-IN" sz="2400" i="1">
                                      <a:solidFill>
                                        <a:schemeClr val="bg1"/>
                                      </a:solidFill>
                                      <a:latin typeface="Cambria Math" panose="02040503050406030204" pitchFamily="18" charset="0"/>
                                    </a:rPr>
                                  </m:ctrlPr>
                                </m:sSubPr>
                                <m:e>
                                  <m:r>
                                    <a:rPr lang="en-IN" sz="2400" i="1">
                                      <a:solidFill>
                                        <a:schemeClr val="bg1"/>
                                      </a:solidFill>
                                      <a:latin typeface="Cambria Math" panose="02040503050406030204" pitchFamily="18" charset="0"/>
                                    </a:rPr>
                                    <m:t>𝐸</m:t>
                                  </m:r>
                                </m:e>
                                <m:sub>
                                  <m:r>
                                    <a:rPr lang="en-IN" sz="2400" i="1">
                                      <a:solidFill>
                                        <a:schemeClr val="bg1"/>
                                      </a:solidFill>
                                      <a:latin typeface="Cambria Math" panose="02040503050406030204" pitchFamily="18" charset="0"/>
                                    </a:rPr>
                                    <m:t>𝑖𝑗</m:t>
                                  </m:r>
                                </m:sub>
                              </m:sSub>
                            </m:den>
                          </m:f>
                        </m:e>
                      </m:nary>
                    </m:oMath>
                  </m:oMathPara>
                </a14:m>
                <a:endParaRPr lang="en-IN" sz="2400" dirty="0" smtClean="0">
                  <a:solidFill>
                    <a:schemeClr val="bg1"/>
                  </a:solidFill>
                  <a:latin typeface="Times New Roman" panose="02020603050405020304" pitchFamily="18" charset="0"/>
                  <a:cs typeface="Times New Roman" panose="02020603050405020304" pitchFamily="18" charset="0"/>
                </a:endParaRPr>
              </a:p>
              <a:p>
                <a:pPr>
                  <a:lnSpc>
                    <a:spcPct val="150000"/>
                  </a:lnSpc>
                </a:pPr>
                <a:r>
                  <a:rPr lang="en-IN" sz="2400" dirty="0">
                    <a:solidFill>
                      <a:schemeClr val="bg1"/>
                    </a:solidFill>
                    <a:latin typeface="Times New Roman" panose="02020603050405020304" pitchFamily="18" charset="0"/>
                    <a:cs typeface="Times New Roman" panose="02020603050405020304" pitchFamily="18" charset="0"/>
                  </a:rPr>
                  <a:t>where</a:t>
                </a:r>
                <a:r>
                  <a:rPr lang="en-IN" sz="2400" dirty="0" smtClean="0">
                    <a:solidFill>
                      <a:schemeClr val="bg1"/>
                    </a:solidFill>
                    <a:latin typeface="Times New Roman" panose="02020603050405020304" pitchFamily="18" charset="0"/>
                    <a:cs typeface="Times New Roman" panose="02020603050405020304" pitchFamily="18" charset="0"/>
                  </a:rPr>
                  <a:t>:</a:t>
                </a:r>
              </a:p>
              <a:p>
                <a:pPr>
                  <a:lnSpc>
                    <a:spcPct val="150000"/>
                  </a:lnSpc>
                </a:pPr>
                <a14:m>
                  <m:oMath xmlns:m="http://schemas.openxmlformats.org/officeDocument/2006/math">
                    <m:sSub>
                      <m:sSubPr>
                        <m:ctrlPr>
                          <a:rPr lang="en-IN" sz="2400" i="1">
                            <a:solidFill>
                              <a:schemeClr val="bg1"/>
                            </a:solidFill>
                            <a:latin typeface="Cambria Math" panose="02040503050406030204" pitchFamily="18" charset="0"/>
                          </a:rPr>
                        </m:ctrlPr>
                      </m:sSubPr>
                      <m:e>
                        <m:r>
                          <a:rPr lang="en-IN" sz="2400" i="1">
                            <a:solidFill>
                              <a:schemeClr val="bg1"/>
                            </a:solidFill>
                            <a:latin typeface="Cambria Math" panose="02040503050406030204" pitchFamily="18" charset="0"/>
                          </a:rPr>
                          <m:t>𝑂</m:t>
                        </m:r>
                      </m:e>
                      <m:sub>
                        <m:r>
                          <a:rPr lang="en-IN" sz="2400" i="1">
                            <a:solidFill>
                              <a:schemeClr val="bg1"/>
                            </a:solidFill>
                            <a:latin typeface="Cambria Math" panose="02040503050406030204" pitchFamily="18" charset="0"/>
                          </a:rPr>
                          <m:t>𝑖𝑗</m:t>
                        </m:r>
                      </m:sub>
                    </m:sSub>
                  </m:oMath>
                </a14:m>
                <a:r>
                  <a:rPr lang="en-IN" sz="2400" dirty="0" smtClean="0">
                    <a:solidFill>
                      <a:schemeClr val="bg1"/>
                    </a:solidFill>
                    <a:latin typeface="Times New Roman" panose="02020603050405020304" pitchFamily="18" charset="0"/>
                    <a:cs typeface="Times New Roman" panose="02020603050405020304" pitchFamily="18" charset="0"/>
                  </a:rPr>
                  <a:t> is </a:t>
                </a:r>
                <a:r>
                  <a:rPr lang="en-IN" sz="2400" dirty="0">
                    <a:solidFill>
                      <a:schemeClr val="bg1"/>
                    </a:solidFill>
                    <a:latin typeface="Times New Roman" panose="02020603050405020304" pitchFamily="18" charset="0"/>
                    <a:cs typeface="Times New Roman" panose="02020603050405020304" pitchFamily="18" charset="0"/>
                  </a:rPr>
                  <a:t>the observed frequency in the cell,</a:t>
                </a:r>
              </a:p>
              <a:p>
                <a:pPr>
                  <a:lnSpc>
                    <a:spcPct val="150000"/>
                  </a:lnSpc>
                </a:pPr>
                <a14:m>
                  <m:oMath xmlns:m="http://schemas.openxmlformats.org/officeDocument/2006/math">
                    <m:sSub>
                      <m:sSubPr>
                        <m:ctrlPr>
                          <a:rPr lang="en-IN" sz="2400" i="1">
                            <a:solidFill>
                              <a:schemeClr val="bg1"/>
                            </a:solidFill>
                            <a:latin typeface="Cambria Math" panose="02040503050406030204" pitchFamily="18" charset="0"/>
                          </a:rPr>
                        </m:ctrlPr>
                      </m:sSubPr>
                      <m:e>
                        <m:r>
                          <a:rPr lang="en-IN" sz="2400" i="1">
                            <a:solidFill>
                              <a:schemeClr val="bg1"/>
                            </a:solidFill>
                            <a:latin typeface="Cambria Math" panose="02040503050406030204" pitchFamily="18" charset="0"/>
                          </a:rPr>
                          <m:t>𝐸</m:t>
                        </m:r>
                      </m:e>
                      <m:sub>
                        <m:r>
                          <a:rPr lang="en-IN" sz="2400" i="1">
                            <a:solidFill>
                              <a:schemeClr val="bg1"/>
                            </a:solidFill>
                            <a:latin typeface="Cambria Math" panose="02040503050406030204" pitchFamily="18" charset="0"/>
                          </a:rPr>
                          <m:t>𝑖𝑗</m:t>
                        </m:r>
                      </m:sub>
                    </m:sSub>
                  </m:oMath>
                </a14:m>
                <a:r>
                  <a:rPr lang="en-IN" sz="2400" dirty="0" smtClean="0">
                    <a:solidFill>
                      <a:schemeClr val="bg1"/>
                    </a:solidFill>
                    <a:latin typeface="Times New Roman" panose="02020603050405020304" pitchFamily="18" charset="0"/>
                    <a:cs typeface="Times New Roman" panose="02020603050405020304" pitchFamily="18" charset="0"/>
                  </a:rPr>
                  <a:t> is </a:t>
                </a:r>
                <a:r>
                  <a:rPr lang="en-IN" sz="2400" dirty="0">
                    <a:solidFill>
                      <a:schemeClr val="bg1"/>
                    </a:solidFill>
                    <a:latin typeface="Times New Roman" panose="02020603050405020304" pitchFamily="18" charset="0"/>
                    <a:cs typeface="Times New Roman" panose="02020603050405020304" pitchFamily="18" charset="0"/>
                  </a:rPr>
                  <a:t>the expected frequency in the cell,</a:t>
                </a:r>
              </a:p>
              <a:p>
                <a:pPr>
                  <a:lnSpc>
                    <a:spcPct val="150000"/>
                  </a:lnSpc>
                </a:pPr>
                <a:r>
                  <a:rPr lang="en-IN" sz="2400" dirty="0">
                    <a:solidFill>
                      <a:schemeClr val="bg1"/>
                    </a:solidFill>
                    <a:latin typeface="Times New Roman" panose="02020603050405020304" pitchFamily="18" charset="0"/>
                    <a:cs typeface="Times New Roman" panose="02020603050405020304" pitchFamily="18" charset="0"/>
                  </a:rPr>
                  <a:t>The summation is done over all cells in the contingency table.</a:t>
                </a:r>
              </a:p>
              <a:p>
                <a:pPr>
                  <a:lnSpc>
                    <a:spcPct val="150000"/>
                  </a:lnSpc>
                </a:pPr>
                <a:endParaRPr lang="en-IN" sz="24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352697" y="966652"/>
                <a:ext cx="11486605" cy="5463355"/>
              </a:xfrm>
              <a:prstGeom prst="rect">
                <a:avLst/>
              </a:prstGeom>
              <a:blipFill rotWithShape="0">
                <a:blip r:embed="rId3"/>
                <a:stretch>
                  <a:fillRect l="-849"/>
                </a:stretch>
              </a:blipFill>
            </p:spPr>
            <p:txBody>
              <a:bodyPr/>
              <a:lstStyle/>
              <a:p>
                <a:r>
                  <a:rPr lang="en-IN">
                    <a:noFill/>
                  </a:rPr>
                  <a:t> </a:t>
                </a:r>
              </a:p>
            </p:txBody>
          </p:sp>
        </mc:Fallback>
      </mc:AlternateContent>
    </p:spTree>
    <p:extLst>
      <p:ext uri="{BB962C8B-B14F-4D97-AF65-F5344CB8AC3E}">
        <p14:creationId xmlns:p14="http://schemas.microsoft.com/office/powerpoint/2010/main" val="22803637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			     </a:t>
            </a:r>
            <a:r>
              <a:rPr lang="en-IN" dirty="0" smtClean="0">
                <a:solidFill>
                  <a:schemeClr val="bg1"/>
                </a:solidFill>
                <a:latin typeface="Times New Roman" panose="02020603050405020304" pitchFamily="18" charset="0"/>
                <a:cs typeface="Times New Roman" panose="02020603050405020304" pitchFamily="18" charset="0"/>
              </a:rPr>
              <a:t>                 HYPOTHESIS FUNCTION AND TESTING	</a:t>
            </a:r>
            <a:r>
              <a:rPr lang="en-IN" dirty="0">
                <a:solidFill>
                  <a:schemeClr val="bg1"/>
                </a:solidFill>
                <a:latin typeface="Times New Roman" panose="02020603050405020304" pitchFamily="18" charset="0"/>
                <a:cs typeface="Times New Roman" panose="02020603050405020304" pitchFamily="18" charset="0"/>
              </a:rPr>
              <a:t>	</a:t>
            </a:r>
            <a:r>
              <a:rPr lang="en-IN" dirty="0" smtClean="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UNIT I</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52697" y="966652"/>
            <a:ext cx="11486605" cy="4524315"/>
          </a:xfrm>
          <a:prstGeom prst="rect">
            <a:avLst/>
          </a:prstGeom>
          <a:noFill/>
        </p:spPr>
        <p:txBody>
          <a:bodyPr wrap="square" rtlCol="0">
            <a:spAutoFit/>
          </a:bodyPr>
          <a:lstStyle/>
          <a:p>
            <a:pPr>
              <a:lnSpc>
                <a:spcPct val="150000"/>
              </a:lnSpc>
            </a:pPr>
            <a:r>
              <a:rPr lang="en-IN" sz="2400" dirty="0" smtClean="0">
                <a:solidFill>
                  <a:schemeClr val="bg1"/>
                </a:solidFill>
                <a:latin typeface="Times New Roman" panose="02020603050405020304" pitchFamily="18" charset="0"/>
                <a:cs typeface="Times New Roman" panose="02020603050405020304" pitchFamily="18" charset="0"/>
              </a:rPr>
              <a:t>5.</a:t>
            </a:r>
            <a:r>
              <a:rPr lang="en-IN" sz="2400" b="1" dirty="0">
                <a:solidFill>
                  <a:schemeClr val="bg1"/>
                </a:solidFill>
                <a:latin typeface="Times New Roman" panose="02020603050405020304" pitchFamily="18" charset="0"/>
                <a:cs typeface="Times New Roman" panose="02020603050405020304" pitchFamily="18" charset="0"/>
              </a:rPr>
              <a:t> Determine Degrees of Freedom (</a:t>
            </a:r>
            <a:r>
              <a:rPr lang="en-IN" sz="2400" b="1" dirty="0" err="1">
                <a:solidFill>
                  <a:schemeClr val="bg1"/>
                </a:solidFill>
                <a:latin typeface="Times New Roman" panose="02020603050405020304" pitchFamily="18" charset="0"/>
                <a:cs typeface="Times New Roman" panose="02020603050405020304" pitchFamily="18" charset="0"/>
              </a:rPr>
              <a:t>df</a:t>
            </a:r>
            <a:r>
              <a:rPr lang="en-IN" sz="2400" b="1" dirty="0">
                <a:solidFill>
                  <a:schemeClr val="bg1"/>
                </a:solidFill>
                <a:latin typeface="Times New Roman" panose="02020603050405020304" pitchFamily="18" charset="0"/>
                <a:cs typeface="Times New Roman" panose="02020603050405020304" pitchFamily="18" charset="0"/>
              </a:rPr>
              <a:t>):</a:t>
            </a:r>
            <a:endParaRPr lang="en-IN" sz="2400"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IN" sz="2400" dirty="0">
                <a:solidFill>
                  <a:schemeClr val="bg1"/>
                </a:solidFill>
                <a:latin typeface="Times New Roman" panose="02020603050405020304" pitchFamily="18" charset="0"/>
                <a:cs typeface="Times New Roman" panose="02020603050405020304" pitchFamily="18" charset="0"/>
              </a:rPr>
              <a:t>The degrees of freedom are calculated as: </a:t>
            </a:r>
            <a:endParaRPr lang="en-IN" sz="2400" dirty="0" smtClean="0">
              <a:solidFill>
                <a:schemeClr val="bg1"/>
              </a:solidFill>
              <a:latin typeface="Times New Roman" panose="02020603050405020304" pitchFamily="18" charset="0"/>
              <a:cs typeface="Times New Roman" panose="02020603050405020304" pitchFamily="18" charset="0"/>
            </a:endParaRPr>
          </a:p>
          <a:p>
            <a:pPr algn="ctr">
              <a:lnSpc>
                <a:spcPct val="150000"/>
              </a:lnSpc>
            </a:pPr>
            <a:r>
              <a:rPr lang="en-IN" sz="2400" dirty="0" err="1" smtClean="0">
                <a:solidFill>
                  <a:schemeClr val="bg1"/>
                </a:solidFill>
                <a:latin typeface="Times New Roman" panose="02020603050405020304" pitchFamily="18" charset="0"/>
                <a:cs typeface="Times New Roman" panose="02020603050405020304" pitchFamily="18" charset="0"/>
              </a:rPr>
              <a:t>df</a:t>
            </a:r>
            <a:r>
              <a:rPr lang="en-IN" sz="2400" dirty="0">
                <a:solidFill>
                  <a:schemeClr val="bg1"/>
                </a:solidFill>
                <a:latin typeface="Times New Roman" panose="02020603050405020304" pitchFamily="18" charset="0"/>
                <a:cs typeface="Times New Roman" panose="02020603050405020304" pitchFamily="18" charset="0"/>
              </a:rPr>
              <a:t>=(r−1)(c</a:t>
            </a:r>
            <a:r>
              <a:rPr lang="en-IN" sz="2400" dirty="0" smtClean="0">
                <a:solidFill>
                  <a:schemeClr val="bg1"/>
                </a:solidFill>
                <a:latin typeface="Times New Roman" panose="02020603050405020304" pitchFamily="18" charset="0"/>
                <a:cs typeface="Times New Roman" panose="02020603050405020304" pitchFamily="18" charset="0"/>
              </a:rPr>
              <a:t>−1) </a:t>
            </a:r>
          </a:p>
          <a:p>
            <a:pPr>
              <a:lnSpc>
                <a:spcPct val="150000"/>
              </a:lnSpc>
            </a:pPr>
            <a:r>
              <a:rPr lang="en-IN" sz="2400" dirty="0" smtClean="0">
                <a:solidFill>
                  <a:schemeClr val="bg1"/>
                </a:solidFill>
                <a:latin typeface="Times New Roman" panose="02020603050405020304" pitchFamily="18" charset="0"/>
                <a:cs typeface="Times New Roman" panose="02020603050405020304" pitchFamily="18" charset="0"/>
              </a:rPr>
              <a:t>where r is the number of rows and </a:t>
            </a:r>
            <a:r>
              <a:rPr lang="en-IN" sz="2400" dirty="0" smtClean="0">
                <a:solidFill>
                  <a:schemeClr val="bg1"/>
                </a:solidFill>
                <a:latin typeface="Times New Roman" panose="02020603050405020304" pitchFamily="18" charset="0"/>
                <a:cs typeface="Times New Roman" panose="02020603050405020304" pitchFamily="18" charset="0"/>
              </a:rPr>
              <a:t>c </a:t>
            </a:r>
            <a:r>
              <a:rPr lang="en-IN" sz="2400" dirty="0" smtClean="0">
                <a:solidFill>
                  <a:schemeClr val="bg1"/>
                </a:solidFill>
                <a:latin typeface="Times New Roman" panose="02020603050405020304" pitchFamily="18" charset="0"/>
                <a:cs typeface="Times New Roman" panose="02020603050405020304" pitchFamily="18" charset="0"/>
              </a:rPr>
              <a:t>is the number of columns in the table.</a:t>
            </a:r>
          </a:p>
          <a:p>
            <a:pPr>
              <a:lnSpc>
                <a:spcPct val="150000"/>
              </a:lnSpc>
            </a:pPr>
            <a:r>
              <a:rPr lang="en-IN" sz="2400" dirty="0" smtClean="0">
                <a:solidFill>
                  <a:schemeClr val="bg1"/>
                </a:solidFill>
                <a:latin typeface="Times New Roman" panose="02020603050405020304" pitchFamily="18" charset="0"/>
                <a:cs typeface="Times New Roman" panose="02020603050405020304" pitchFamily="18" charset="0"/>
              </a:rPr>
              <a:t>6. </a:t>
            </a:r>
            <a:r>
              <a:rPr lang="en-IN" sz="2400" b="1" dirty="0">
                <a:solidFill>
                  <a:schemeClr val="bg1"/>
                </a:solidFill>
                <a:latin typeface="Times New Roman" panose="02020603050405020304" pitchFamily="18" charset="0"/>
                <a:cs typeface="Times New Roman" panose="02020603050405020304" pitchFamily="18" charset="0"/>
              </a:rPr>
              <a:t>Determine the Critical Value:</a:t>
            </a:r>
            <a:endParaRPr lang="en-IN" sz="2400"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IN" sz="2400" dirty="0">
                <a:solidFill>
                  <a:schemeClr val="bg1"/>
                </a:solidFill>
                <a:latin typeface="Times New Roman" panose="02020603050405020304" pitchFamily="18" charset="0"/>
                <a:cs typeface="Times New Roman" panose="02020603050405020304" pitchFamily="18" charset="0"/>
              </a:rPr>
              <a:t>Use a Chi-square distribution table or statistical software to find the critical value corresponding to your chosen significance level </a:t>
            </a:r>
            <a:r>
              <a:rPr lang="en-IN" sz="2400">
                <a:solidFill>
                  <a:schemeClr val="bg1"/>
                </a:solidFill>
                <a:latin typeface="Times New Roman" panose="02020603050405020304" pitchFamily="18" charset="0"/>
                <a:cs typeface="Times New Roman" panose="02020603050405020304" pitchFamily="18" charset="0"/>
              </a:rPr>
              <a:t>(</a:t>
            </a:r>
            <a:r>
              <a:rPr lang="en-IN" sz="2400" smtClean="0">
                <a:solidFill>
                  <a:schemeClr val="bg1"/>
                </a:solidFill>
                <a:latin typeface="Times New Roman" panose="02020603050405020304" pitchFamily="18" charset="0"/>
                <a:cs typeface="Times New Roman" panose="02020603050405020304" pitchFamily="18" charset="0"/>
              </a:rPr>
              <a:t>α\alpha) </a:t>
            </a:r>
            <a:r>
              <a:rPr lang="en-IN" sz="2400" dirty="0">
                <a:solidFill>
                  <a:schemeClr val="bg1"/>
                </a:solidFill>
                <a:latin typeface="Times New Roman" panose="02020603050405020304" pitchFamily="18" charset="0"/>
                <a:cs typeface="Times New Roman" panose="02020603050405020304" pitchFamily="18" charset="0"/>
              </a:rPr>
              <a:t>and degrees of freedom.</a:t>
            </a:r>
          </a:p>
          <a:p>
            <a:pPr>
              <a:lnSpc>
                <a:spcPct val="150000"/>
              </a:lnSpc>
            </a:pP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7891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			     </a:t>
            </a:r>
            <a:r>
              <a:rPr lang="en-IN" dirty="0" smtClean="0">
                <a:solidFill>
                  <a:schemeClr val="bg1"/>
                </a:solidFill>
                <a:latin typeface="Times New Roman" panose="02020603050405020304" pitchFamily="18" charset="0"/>
                <a:cs typeface="Times New Roman" panose="02020603050405020304" pitchFamily="18" charset="0"/>
              </a:rPr>
              <a:t>                 HYPOTHESIS FUNCTION AND TESTING	</a:t>
            </a:r>
            <a:r>
              <a:rPr lang="en-IN" dirty="0">
                <a:solidFill>
                  <a:schemeClr val="bg1"/>
                </a:solidFill>
                <a:latin typeface="Times New Roman" panose="02020603050405020304" pitchFamily="18" charset="0"/>
                <a:cs typeface="Times New Roman" panose="02020603050405020304" pitchFamily="18" charset="0"/>
              </a:rPr>
              <a:t>	</a:t>
            </a:r>
            <a:r>
              <a:rPr lang="en-IN" dirty="0" smtClean="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UNIT I</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52697" y="966652"/>
            <a:ext cx="11486605" cy="2862322"/>
          </a:xfrm>
          <a:prstGeom prst="rect">
            <a:avLst/>
          </a:prstGeom>
          <a:noFill/>
        </p:spPr>
        <p:txBody>
          <a:bodyPr wrap="square" rtlCol="0">
            <a:spAutoFit/>
          </a:bodyPr>
          <a:lstStyle/>
          <a:p>
            <a:pPr>
              <a:lnSpc>
                <a:spcPct val="150000"/>
              </a:lnSpc>
            </a:pPr>
            <a:r>
              <a:rPr lang="en-IN" sz="2400" b="1" dirty="0">
                <a:solidFill>
                  <a:schemeClr val="bg1"/>
                </a:solidFill>
                <a:latin typeface="Times New Roman" panose="02020603050405020304" pitchFamily="18" charset="0"/>
                <a:cs typeface="Times New Roman" panose="02020603050405020304" pitchFamily="18" charset="0"/>
              </a:rPr>
              <a:t>Compare the Chi-square Statistic with the Critical Value:</a:t>
            </a:r>
            <a:endParaRPr lang="en-IN" sz="2400" dirty="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If the calculated Chi-square statistic is greater than the critical value, reject the null hypothesis</a:t>
            </a:r>
            <a:r>
              <a:rPr lang="en-IN" sz="2400" dirty="0" smtClean="0">
                <a:solidFill>
                  <a:schemeClr val="bg1"/>
                </a:solidFill>
                <a:latin typeface="Times New Roman" panose="02020603050405020304" pitchFamily="18" charset="0"/>
                <a:cs typeface="Times New Roman" panose="02020603050405020304" pitchFamily="18" charset="0"/>
              </a:rPr>
              <a:t>.</a:t>
            </a:r>
          </a:p>
          <a:p>
            <a:pPr marL="342900" indent="-342900">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Based on the comparison, conclude whether there is enough evidence to suggest an association between the variables.</a:t>
            </a:r>
          </a:p>
        </p:txBody>
      </p:sp>
    </p:spTree>
    <p:extLst>
      <p:ext uri="{BB962C8B-B14F-4D97-AF65-F5344CB8AC3E}">
        <p14:creationId xmlns:p14="http://schemas.microsoft.com/office/powerpoint/2010/main" val="548425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			     </a:t>
            </a:r>
            <a:r>
              <a:rPr lang="en-IN" dirty="0" smtClean="0">
                <a:solidFill>
                  <a:schemeClr val="bg1"/>
                </a:solidFill>
                <a:latin typeface="Times New Roman" panose="02020603050405020304" pitchFamily="18" charset="0"/>
                <a:cs typeface="Times New Roman" panose="02020603050405020304" pitchFamily="18" charset="0"/>
              </a:rPr>
              <a:t>                 HYPOTHESIS FUNCTION AND TESTING	</a:t>
            </a:r>
            <a:r>
              <a:rPr lang="en-IN" dirty="0">
                <a:solidFill>
                  <a:schemeClr val="bg1"/>
                </a:solidFill>
                <a:latin typeface="Times New Roman" panose="02020603050405020304" pitchFamily="18" charset="0"/>
                <a:cs typeface="Times New Roman" panose="02020603050405020304" pitchFamily="18" charset="0"/>
              </a:rPr>
              <a:t>	</a:t>
            </a:r>
            <a:r>
              <a:rPr lang="en-IN" dirty="0" smtClean="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UNIT I</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831818"/>
          </a:xfrm>
          <a:prstGeom prst="rect">
            <a:avLst/>
          </a:prstGeom>
          <a:noFill/>
        </p:spPr>
        <p:txBody>
          <a:bodyPr wrap="square" rtlCol="0">
            <a:spAutoFit/>
          </a:bodyPr>
          <a:lstStyle/>
          <a:p>
            <a:pPr>
              <a:lnSpc>
                <a:spcPct val="150000"/>
              </a:lnSpc>
            </a:pPr>
            <a:r>
              <a:rPr lang="en-IN" b="1" dirty="0">
                <a:solidFill>
                  <a:schemeClr val="bg1"/>
                </a:solidFill>
                <a:latin typeface="Times New Roman" panose="02020603050405020304" pitchFamily="18" charset="0"/>
                <a:cs typeface="Times New Roman" panose="02020603050405020304" pitchFamily="18" charset="0"/>
              </a:rPr>
              <a:t>Hypothesis in Machine Learning</a:t>
            </a:r>
          </a:p>
          <a:p>
            <a:pPr marL="285750" indent="-285750" algn="just">
              <a:lnSpc>
                <a:spcPct val="150000"/>
              </a:lnSpc>
              <a:buFont typeface="Arial" panose="020B0604020202020204" pitchFamily="34" charset="0"/>
              <a:buChar char="•"/>
            </a:pPr>
            <a:r>
              <a:rPr lang="en-IN" dirty="0" smtClean="0">
                <a:solidFill>
                  <a:schemeClr val="bg1"/>
                </a:solidFill>
                <a:latin typeface="Times New Roman" panose="02020603050405020304" pitchFamily="18" charset="0"/>
                <a:cs typeface="Times New Roman" panose="02020603050405020304" pitchFamily="18" charset="0"/>
              </a:rPr>
              <a:t>The </a:t>
            </a:r>
            <a:r>
              <a:rPr lang="en-IN" dirty="0">
                <a:solidFill>
                  <a:schemeClr val="bg1"/>
                </a:solidFill>
                <a:latin typeface="Times New Roman" panose="02020603050405020304" pitchFamily="18" charset="0"/>
                <a:cs typeface="Times New Roman" panose="02020603050405020304" pitchFamily="18" charset="0"/>
              </a:rPr>
              <a:t>hypothesis is a common term in Machine Learning and data science projects. As we know, machine learning is one of the most powerful technologies across the world, which helps us to predict results based on past </a:t>
            </a:r>
            <a:r>
              <a:rPr lang="en-IN" dirty="0" smtClean="0">
                <a:solidFill>
                  <a:schemeClr val="bg1"/>
                </a:solidFill>
                <a:latin typeface="Times New Roman" panose="02020603050405020304" pitchFamily="18" charset="0"/>
                <a:cs typeface="Times New Roman" panose="02020603050405020304" pitchFamily="18" charset="0"/>
              </a:rPr>
              <a:t>experiences.</a:t>
            </a:r>
          </a:p>
          <a:p>
            <a:pPr marL="285750" indent="-285750" algn="just">
              <a:lnSpc>
                <a:spcPct val="150000"/>
              </a:lnSpc>
              <a:buFont typeface="Arial" panose="020B0604020202020204" pitchFamily="34" charset="0"/>
              <a:buChar char="•"/>
            </a:pPr>
            <a:r>
              <a:rPr lang="en-IN" dirty="0" smtClean="0">
                <a:solidFill>
                  <a:schemeClr val="bg1"/>
                </a:solidFill>
                <a:latin typeface="Times New Roman" panose="02020603050405020304" pitchFamily="18" charset="0"/>
                <a:cs typeface="Times New Roman" panose="02020603050405020304" pitchFamily="18" charset="0"/>
              </a:rPr>
              <a:t>Moreover</a:t>
            </a:r>
            <a:r>
              <a:rPr lang="en-IN" dirty="0">
                <a:solidFill>
                  <a:schemeClr val="bg1"/>
                </a:solidFill>
                <a:latin typeface="Times New Roman" panose="02020603050405020304" pitchFamily="18" charset="0"/>
                <a:cs typeface="Times New Roman" panose="02020603050405020304" pitchFamily="18" charset="0"/>
              </a:rPr>
              <a:t>, data scientists and ML professionals conduct experiments that aim to solve a problem. These ML professionals and data scientists make an initial assumption for the solution of the problem</a:t>
            </a:r>
            <a:r>
              <a:rPr lang="en-IN" dirty="0" smtClean="0">
                <a:solidFill>
                  <a:schemeClr val="bg1"/>
                </a:solidFill>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This assumption in Machine learning is known as Hypothesis. In Machine Learning, at various times, Hypothesis and Model are used interchangeably. However, a Hypothesis is an assumption made by scientists, whereas a model is a mathematical representation that is used to test the hypothesis. </a:t>
            </a:r>
          </a:p>
          <a:p>
            <a:pPr algn="just">
              <a:lnSpc>
                <a:spcPct val="150000"/>
              </a:lnSpc>
            </a:pP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64981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			     </a:t>
            </a:r>
            <a:r>
              <a:rPr lang="en-IN" dirty="0" smtClean="0">
                <a:solidFill>
                  <a:schemeClr val="bg1"/>
                </a:solidFill>
                <a:latin typeface="Times New Roman" panose="02020603050405020304" pitchFamily="18" charset="0"/>
                <a:cs typeface="Times New Roman" panose="02020603050405020304" pitchFamily="18" charset="0"/>
              </a:rPr>
              <a:t>                 HYPOTHESIS FUNCTION AND TESTING	</a:t>
            </a:r>
            <a:r>
              <a:rPr lang="en-IN" dirty="0">
                <a:solidFill>
                  <a:schemeClr val="bg1"/>
                </a:solidFill>
                <a:latin typeface="Times New Roman" panose="02020603050405020304" pitchFamily="18" charset="0"/>
                <a:cs typeface="Times New Roman" panose="02020603050405020304" pitchFamily="18" charset="0"/>
              </a:rPr>
              <a:t>	</a:t>
            </a:r>
            <a:r>
              <a:rPr lang="en-IN" dirty="0" smtClean="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UNIT I</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52697" y="966652"/>
            <a:ext cx="11486605" cy="5078313"/>
          </a:xfrm>
          <a:prstGeom prst="rect">
            <a:avLst/>
          </a:prstGeom>
          <a:noFill/>
        </p:spPr>
        <p:txBody>
          <a:bodyPr wrap="square" rtlCol="0">
            <a:spAutoFit/>
          </a:bodyPr>
          <a:lstStyle/>
          <a:p>
            <a:pPr>
              <a:lnSpc>
                <a:spcPct val="150000"/>
              </a:lnSpc>
            </a:pPr>
            <a:r>
              <a:rPr lang="en-IN" sz="2400" dirty="0">
                <a:solidFill>
                  <a:schemeClr val="bg1"/>
                </a:solidFill>
                <a:latin typeface="Times New Roman" panose="02020603050405020304" pitchFamily="18" charset="0"/>
                <a:cs typeface="Times New Roman" panose="02020603050405020304" pitchFamily="18" charset="0"/>
              </a:rPr>
              <a:t>2. </a:t>
            </a:r>
            <a:r>
              <a:rPr lang="en-IN" sz="2400" b="1" dirty="0">
                <a:solidFill>
                  <a:schemeClr val="bg1"/>
                </a:solidFill>
                <a:latin typeface="Times New Roman" panose="02020603050405020304" pitchFamily="18" charset="0"/>
                <a:cs typeface="Times New Roman" panose="02020603050405020304" pitchFamily="18" charset="0"/>
              </a:rPr>
              <a:t>Chi-square Goodness-of-Fit </a:t>
            </a:r>
            <a:r>
              <a:rPr lang="en-IN" sz="2400" b="1" dirty="0" smtClean="0">
                <a:solidFill>
                  <a:schemeClr val="bg1"/>
                </a:solidFill>
                <a:latin typeface="Times New Roman" panose="02020603050405020304" pitchFamily="18" charset="0"/>
                <a:cs typeface="Times New Roman" panose="02020603050405020304" pitchFamily="18" charset="0"/>
              </a:rPr>
              <a:t>Test</a:t>
            </a:r>
          </a:p>
          <a:p>
            <a:pPr>
              <a:lnSpc>
                <a:spcPct val="150000"/>
              </a:lnSpc>
            </a:pPr>
            <a:r>
              <a:rPr lang="en-IN" sz="2400" dirty="0">
                <a:solidFill>
                  <a:schemeClr val="bg1"/>
                </a:solidFill>
                <a:latin typeface="Times New Roman" panose="02020603050405020304" pitchFamily="18" charset="0"/>
                <a:cs typeface="Times New Roman" panose="02020603050405020304" pitchFamily="18" charset="0"/>
              </a:rPr>
              <a:t>This test helps determine if the distribution of a categorical variable matches an expected distribution.</a:t>
            </a:r>
          </a:p>
          <a:p>
            <a:pPr>
              <a:lnSpc>
                <a:spcPct val="150000"/>
              </a:lnSpc>
            </a:pPr>
            <a:r>
              <a:rPr lang="en-IN" sz="2400" b="1" dirty="0" smtClean="0">
                <a:solidFill>
                  <a:schemeClr val="bg1"/>
                </a:solidFill>
                <a:latin typeface="Times New Roman" panose="02020603050405020304" pitchFamily="18" charset="0"/>
                <a:cs typeface="Times New Roman" panose="02020603050405020304" pitchFamily="18" charset="0"/>
              </a:rPr>
              <a:t>1. Steps </a:t>
            </a:r>
            <a:r>
              <a:rPr lang="en-IN" sz="2400" b="1" dirty="0">
                <a:solidFill>
                  <a:schemeClr val="bg1"/>
                </a:solidFill>
                <a:latin typeface="Times New Roman" panose="02020603050405020304" pitchFamily="18" charset="0"/>
                <a:cs typeface="Times New Roman" panose="02020603050405020304" pitchFamily="18" charset="0"/>
              </a:rPr>
              <a:t>in the Chi-square Goodness-of-Fit Test:</a:t>
            </a:r>
          </a:p>
          <a:p>
            <a:pPr>
              <a:lnSpc>
                <a:spcPct val="150000"/>
              </a:lnSpc>
            </a:pPr>
            <a:r>
              <a:rPr lang="en-IN" sz="2400" b="1" dirty="0">
                <a:solidFill>
                  <a:schemeClr val="bg1"/>
                </a:solidFill>
                <a:latin typeface="Times New Roman" panose="02020603050405020304" pitchFamily="18" charset="0"/>
                <a:cs typeface="Times New Roman" panose="02020603050405020304" pitchFamily="18" charset="0"/>
              </a:rPr>
              <a:t>Formulate Hypotheses:</a:t>
            </a:r>
            <a:endParaRPr lang="en-IN" sz="2400" dirty="0">
              <a:solidFill>
                <a:schemeClr val="bg1"/>
              </a:solidFill>
              <a:latin typeface="Times New Roman" panose="02020603050405020304" pitchFamily="18" charset="0"/>
              <a:cs typeface="Times New Roman" panose="02020603050405020304" pitchFamily="18" charset="0"/>
            </a:endParaRPr>
          </a:p>
          <a:p>
            <a:pPr lvl="1">
              <a:lnSpc>
                <a:spcPct val="150000"/>
              </a:lnSpc>
            </a:pPr>
            <a:r>
              <a:rPr lang="en-IN" sz="2400" b="1" dirty="0">
                <a:solidFill>
                  <a:schemeClr val="bg1"/>
                </a:solidFill>
                <a:latin typeface="Times New Roman" panose="02020603050405020304" pitchFamily="18" charset="0"/>
                <a:cs typeface="Times New Roman" panose="02020603050405020304" pitchFamily="18" charset="0"/>
              </a:rPr>
              <a:t>Null Hypothesis (H₀):</a:t>
            </a:r>
            <a:r>
              <a:rPr lang="en-IN" sz="2400" dirty="0">
                <a:solidFill>
                  <a:schemeClr val="bg1"/>
                </a:solidFill>
                <a:latin typeface="Times New Roman" panose="02020603050405020304" pitchFamily="18" charset="0"/>
                <a:cs typeface="Times New Roman" panose="02020603050405020304" pitchFamily="18" charset="0"/>
              </a:rPr>
              <a:t> The observed frequencies match the expected frequencies.</a:t>
            </a:r>
          </a:p>
          <a:p>
            <a:pPr lvl="1">
              <a:lnSpc>
                <a:spcPct val="150000"/>
              </a:lnSpc>
            </a:pPr>
            <a:r>
              <a:rPr lang="en-IN" sz="2400" b="1" dirty="0">
                <a:solidFill>
                  <a:schemeClr val="bg1"/>
                </a:solidFill>
                <a:latin typeface="Times New Roman" panose="02020603050405020304" pitchFamily="18" charset="0"/>
                <a:cs typeface="Times New Roman" panose="02020603050405020304" pitchFamily="18" charset="0"/>
              </a:rPr>
              <a:t>Alternative Hypothesis (H₁):</a:t>
            </a:r>
            <a:r>
              <a:rPr lang="en-IN" sz="2400" dirty="0">
                <a:solidFill>
                  <a:schemeClr val="bg1"/>
                </a:solidFill>
                <a:latin typeface="Times New Roman" panose="02020603050405020304" pitchFamily="18" charset="0"/>
                <a:cs typeface="Times New Roman" panose="02020603050405020304" pitchFamily="18" charset="0"/>
              </a:rPr>
              <a:t> The observed frequencies do not match the expected frequencies.</a:t>
            </a:r>
          </a:p>
          <a:p>
            <a:pPr>
              <a:lnSpc>
                <a:spcPct val="150000"/>
              </a:lnSpc>
            </a:pP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76384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			     </a:t>
            </a:r>
            <a:r>
              <a:rPr lang="en-IN" dirty="0" smtClean="0">
                <a:solidFill>
                  <a:schemeClr val="bg1"/>
                </a:solidFill>
                <a:latin typeface="Times New Roman" panose="02020603050405020304" pitchFamily="18" charset="0"/>
                <a:cs typeface="Times New Roman" panose="02020603050405020304" pitchFamily="18" charset="0"/>
              </a:rPr>
              <a:t>                 HYPOTHESIS FUNCTION AND TESTING	</a:t>
            </a:r>
            <a:r>
              <a:rPr lang="en-IN" dirty="0">
                <a:solidFill>
                  <a:schemeClr val="bg1"/>
                </a:solidFill>
                <a:latin typeface="Times New Roman" panose="02020603050405020304" pitchFamily="18" charset="0"/>
                <a:cs typeface="Times New Roman" panose="02020603050405020304" pitchFamily="18" charset="0"/>
              </a:rPr>
              <a:t>	</a:t>
            </a:r>
            <a:r>
              <a:rPr lang="en-IN" dirty="0" smtClean="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UNIT I</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352697" y="686220"/>
                <a:ext cx="11486605" cy="6096797"/>
              </a:xfrm>
              <a:prstGeom prst="rect">
                <a:avLst/>
              </a:prstGeom>
              <a:noFill/>
            </p:spPr>
            <p:txBody>
              <a:bodyPr wrap="square" rtlCol="0">
                <a:spAutoFit/>
              </a:bodyPr>
              <a:lstStyle/>
              <a:p>
                <a:pPr>
                  <a:lnSpc>
                    <a:spcPct val="150000"/>
                  </a:lnSpc>
                </a:pPr>
                <a:r>
                  <a:rPr lang="en-IN" sz="2400" b="1" dirty="0" smtClean="0">
                    <a:solidFill>
                      <a:schemeClr val="bg1"/>
                    </a:solidFill>
                    <a:latin typeface="Times New Roman" panose="02020603050405020304" pitchFamily="18" charset="0"/>
                    <a:cs typeface="Times New Roman" panose="02020603050405020304" pitchFamily="18" charset="0"/>
                  </a:rPr>
                  <a:t>2. Calculate </a:t>
                </a:r>
                <a:r>
                  <a:rPr lang="en-IN" sz="2400" b="1" dirty="0">
                    <a:solidFill>
                      <a:schemeClr val="bg1"/>
                    </a:solidFill>
                    <a:latin typeface="Times New Roman" panose="02020603050405020304" pitchFamily="18" charset="0"/>
                    <a:cs typeface="Times New Roman" panose="02020603050405020304" pitchFamily="18" charset="0"/>
                  </a:rPr>
                  <a:t>the Expected Frequencies:</a:t>
                </a:r>
                <a:endParaRPr lang="en-IN" sz="2400"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IN" sz="2400" dirty="0">
                    <a:solidFill>
                      <a:schemeClr val="bg1"/>
                    </a:solidFill>
                    <a:latin typeface="Times New Roman" panose="02020603050405020304" pitchFamily="18" charset="0"/>
                    <a:cs typeface="Times New Roman" panose="02020603050405020304" pitchFamily="18" charset="0"/>
                  </a:rPr>
                  <a:t>Expected frequencies are often based on a theoretical distribution or previous data</a:t>
                </a:r>
                <a:r>
                  <a:rPr lang="en-IN" sz="2400" dirty="0" smtClean="0">
                    <a:solidFill>
                      <a:schemeClr val="bg1"/>
                    </a:solidFill>
                    <a:latin typeface="Times New Roman" panose="02020603050405020304" pitchFamily="18" charset="0"/>
                    <a:cs typeface="Times New Roman" panose="02020603050405020304" pitchFamily="18" charset="0"/>
                  </a:rPr>
                  <a:t>.</a:t>
                </a:r>
              </a:p>
              <a:p>
                <a:pPr>
                  <a:lnSpc>
                    <a:spcPct val="150000"/>
                  </a:lnSpc>
                </a:pPr>
                <a:r>
                  <a:rPr lang="en-IN" sz="2400" dirty="0" smtClean="0">
                    <a:solidFill>
                      <a:schemeClr val="bg1"/>
                    </a:solidFill>
                    <a:latin typeface="Times New Roman" panose="02020603050405020304" pitchFamily="18" charset="0"/>
                    <a:cs typeface="Times New Roman" panose="02020603050405020304" pitchFamily="18" charset="0"/>
                  </a:rPr>
                  <a:t>3. </a:t>
                </a:r>
                <a:r>
                  <a:rPr lang="en-IN" sz="2400" b="1" dirty="0">
                    <a:solidFill>
                      <a:schemeClr val="bg1"/>
                    </a:solidFill>
                    <a:latin typeface="Times New Roman" panose="02020603050405020304" pitchFamily="18" charset="0"/>
                    <a:cs typeface="Times New Roman" panose="02020603050405020304" pitchFamily="18" charset="0"/>
                  </a:rPr>
                  <a:t>Calculate the Chi-square Statistic:</a:t>
                </a:r>
                <a:endParaRPr lang="en-IN" sz="2400"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IN" sz="2400" dirty="0">
                    <a:solidFill>
                      <a:schemeClr val="bg1"/>
                    </a:solidFill>
                    <a:latin typeface="Times New Roman" panose="02020603050405020304" pitchFamily="18" charset="0"/>
                    <a:cs typeface="Times New Roman" panose="02020603050405020304" pitchFamily="18" charset="0"/>
                  </a:rPr>
                  <a:t>Use the same formula as in the test for independence</a:t>
                </a:r>
              </a:p>
              <a:p>
                <a:pPr>
                  <a:lnSpc>
                    <a:spcPct val="150000"/>
                  </a:lnSpc>
                </a:pPr>
                <a14:m>
                  <m:oMathPara xmlns:m="http://schemas.openxmlformats.org/officeDocument/2006/math">
                    <m:oMathParaPr>
                      <m:jc m:val="centerGroup"/>
                    </m:oMathParaPr>
                    <m:oMath xmlns:m="http://schemas.openxmlformats.org/officeDocument/2006/math">
                      <m:sSup>
                        <m:sSupPr>
                          <m:ctrlPr>
                            <a:rPr lang="en-IN" sz="2400" i="1">
                              <a:solidFill>
                                <a:schemeClr val="bg1"/>
                              </a:solidFill>
                              <a:latin typeface="Cambria Math" panose="02040503050406030204" pitchFamily="18" charset="0"/>
                              <a:cs typeface="Times New Roman" panose="02020603050405020304" pitchFamily="18" charset="0"/>
                            </a:rPr>
                          </m:ctrlPr>
                        </m:sSupPr>
                        <m:e>
                          <m:r>
                            <a:rPr lang="en-IN" sz="2400" i="1">
                              <a:solidFill>
                                <a:schemeClr val="bg1"/>
                              </a:solidFill>
                              <a:latin typeface="Cambria Math" panose="02040503050406030204" pitchFamily="18" charset="0"/>
                              <a:cs typeface="Times New Roman" panose="02020603050405020304" pitchFamily="18" charset="0"/>
                            </a:rPr>
                            <m:t>𝑋</m:t>
                          </m:r>
                        </m:e>
                        <m:sup>
                          <m:r>
                            <a:rPr lang="en-IN" sz="2400" i="1">
                              <a:solidFill>
                                <a:schemeClr val="bg1"/>
                              </a:solidFill>
                              <a:latin typeface="Cambria Math" panose="02040503050406030204" pitchFamily="18" charset="0"/>
                              <a:cs typeface="Times New Roman" panose="02020603050405020304" pitchFamily="18" charset="0"/>
                            </a:rPr>
                            <m:t>2</m:t>
                          </m:r>
                        </m:sup>
                      </m:sSup>
                      <m:r>
                        <a:rPr lang="en-IN" sz="2400" i="1">
                          <a:solidFill>
                            <a:schemeClr val="bg1"/>
                          </a:solidFill>
                          <a:latin typeface="Cambria Math" panose="02040503050406030204" pitchFamily="18" charset="0"/>
                          <a:cs typeface="Times New Roman" panose="02020603050405020304" pitchFamily="18" charset="0"/>
                        </a:rPr>
                        <m:t>=</m:t>
                      </m:r>
                      <m:nary>
                        <m:naryPr>
                          <m:chr m:val="∑"/>
                          <m:subHide m:val="on"/>
                          <m:supHide m:val="on"/>
                          <m:ctrlPr>
                            <a:rPr lang="en-IN" sz="2400" i="1">
                              <a:solidFill>
                                <a:schemeClr val="bg1"/>
                              </a:solidFill>
                              <a:latin typeface="Cambria Math" panose="02040503050406030204" pitchFamily="18" charset="0"/>
                              <a:cs typeface="Times New Roman" panose="02020603050405020304" pitchFamily="18" charset="0"/>
                            </a:rPr>
                          </m:ctrlPr>
                        </m:naryPr>
                        <m:sub/>
                        <m:sup/>
                        <m:e>
                          <m:f>
                            <m:fPr>
                              <m:ctrlPr>
                                <a:rPr lang="en-IN" sz="2400" i="1">
                                  <a:solidFill>
                                    <a:schemeClr val="bg1"/>
                                  </a:solidFill>
                                  <a:latin typeface="Cambria Math" panose="02040503050406030204" pitchFamily="18" charset="0"/>
                                  <a:cs typeface="Times New Roman" panose="02020603050405020304" pitchFamily="18" charset="0"/>
                                </a:rPr>
                              </m:ctrlPr>
                            </m:fPr>
                            <m:num>
                              <m:sSup>
                                <m:sSupPr>
                                  <m:ctrlPr>
                                    <a:rPr lang="en-IN" sz="2400" i="1">
                                      <a:solidFill>
                                        <a:schemeClr val="bg1"/>
                                      </a:solidFill>
                                      <a:latin typeface="Cambria Math" panose="02040503050406030204" pitchFamily="18" charset="0"/>
                                      <a:cs typeface="Times New Roman" panose="02020603050405020304" pitchFamily="18" charset="0"/>
                                    </a:rPr>
                                  </m:ctrlPr>
                                </m:sSupPr>
                                <m:e>
                                  <m:r>
                                    <a:rPr lang="en-IN" sz="2400" i="1">
                                      <a:solidFill>
                                        <a:schemeClr val="bg1"/>
                                      </a:solidFill>
                                      <a:latin typeface="Cambria Math" panose="02040503050406030204" pitchFamily="18" charset="0"/>
                                      <a:cs typeface="Times New Roman" panose="02020603050405020304" pitchFamily="18" charset="0"/>
                                    </a:rPr>
                                    <m:t>(</m:t>
                                  </m:r>
                                  <m:sSub>
                                    <m:sSubPr>
                                      <m:ctrlPr>
                                        <a:rPr lang="en-IN" sz="2400" i="1">
                                          <a:solidFill>
                                            <a:schemeClr val="bg1"/>
                                          </a:solidFill>
                                          <a:latin typeface="Cambria Math" panose="02040503050406030204" pitchFamily="18" charset="0"/>
                                        </a:rPr>
                                      </m:ctrlPr>
                                    </m:sSubPr>
                                    <m:e>
                                      <m:r>
                                        <a:rPr lang="en-IN" sz="2400" i="1">
                                          <a:solidFill>
                                            <a:schemeClr val="bg1"/>
                                          </a:solidFill>
                                          <a:latin typeface="Cambria Math" panose="02040503050406030204" pitchFamily="18" charset="0"/>
                                        </a:rPr>
                                        <m:t>𝑂</m:t>
                                      </m:r>
                                    </m:e>
                                    <m:sub>
                                      <m:r>
                                        <a:rPr lang="en-IN" sz="2400" i="1">
                                          <a:solidFill>
                                            <a:schemeClr val="bg1"/>
                                          </a:solidFill>
                                          <a:latin typeface="Cambria Math" panose="02040503050406030204" pitchFamily="18" charset="0"/>
                                        </a:rPr>
                                        <m:t>𝑖</m:t>
                                      </m:r>
                                    </m:sub>
                                  </m:sSub>
                                  <m:r>
                                    <a:rPr lang="en-IN" sz="2400" i="1">
                                      <a:solidFill>
                                        <a:schemeClr val="bg1"/>
                                      </a:solidFill>
                                      <a:latin typeface="Cambria Math" panose="02040503050406030204" pitchFamily="18" charset="0"/>
                                    </a:rPr>
                                    <m:t>−</m:t>
                                  </m:r>
                                  <m:sSub>
                                    <m:sSubPr>
                                      <m:ctrlPr>
                                        <a:rPr lang="en-IN" sz="2400" i="1">
                                          <a:solidFill>
                                            <a:schemeClr val="bg1"/>
                                          </a:solidFill>
                                          <a:latin typeface="Cambria Math" panose="02040503050406030204" pitchFamily="18" charset="0"/>
                                        </a:rPr>
                                      </m:ctrlPr>
                                    </m:sSubPr>
                                    <m:e>
                                      <m:r>
                                        <a:rPr lang="en-IN" sz="2400" i="1">
                                          <a:solidFill>
                                            <a:schemeClr val="bg1"/>
                                          </a:solidFill>
                                          <a:latin typeface="Cambria Math" panose="02040503050406030204" pitchFamily="18" charset="0"/>
                                        </a:rPr>
                                        <m:t>𝐸</m:t>
                                      </m:r>
                                    </m:e>
                                    <m:sub>
                                      <m:r>
                                        <a:rPr lang="en-IN" sz="2400" i="1">
                                          <a:solidFill>
                                            <a:schemeClr val="bg1"/>
                                          </a:solidFill>
                                          <a:latin typeface="Cambria Math" panose="02040503050406030204" pitchFamily="18" charset="0"/>
                                        </a:rPr>
                                        <m:t>𝑖</m:t>
                                      </m:r>
                                    </m:sub>
                                  </m:sSub>
                                  <m:r>
                                    <a:rPr lang="en-IN" sz="2400" i="1">
                                      <a:solidFill>
                                        <a:schemeClr val="bg1"/>
                                      </a:solidFill>
                                      <a:latin typeface="Cambria Math" panose="02040503050406030204" pitchFamily="18" charset="0"/>
                                      <a:cs typeface="Times New Roman" panose="02020603050405020304" pitchFamily="18" charset="0"/>
                                    </a:rPr>
                                    <m:t>)</m:t>
                                  </m:r>
                                </m:e>
                                <m:sup>
                                  <m:r>
                                    <a:rPr lang="en-IN" sz="2400" i="1">
                                      <a:solidFill>
                                        <a:schemeClr val="bg1"/>
                                      </a:solidFill>
                                      <a:latin typeface="Cambria Math" panose="02040503050406030204" pitchFamily="18" charset="0"/>
                                      <a:cs typeface="Times New Roman" panose="02020603050405020304" pitchFamily="18" charset="0"/>
                                    </a:rPr>
                                    <m:t>2</m:t>
                                  </m:r>
                                </m:sup>
                              </m:sSup>
                            </m:num>
                            <m:den>
                              <m:sSub>
                                <m:sSubPr>
                                  <m:ctrlPr>
                                    <a:rPr lang="en-IN" sz="2400" i="1" smtClean="0">
                                      <a:solidFill>
                                        <a:schemeClr val="bg1"/>
                                      </a:solidFill>
                                      <a:latin typeface="Cambria Math" panose="02040503050406030204" pitchFamily="18" charset="0"/>
                                    </a:rPr>
                                  </m:ctrlPr>
                                </m:sSubPr>
                                <m:e>
                                  <m:r>
                                    <a:rPr lang="en-IN" sz="2400" i="1">
                                      <a:solidFill>
                                        <a:schemeClr val="bg1"/>
                                      </a:solidFill>
                                      <a:latin typeface="Cambria Math" panose="02040503050406030204" pitchFamily="18" charset="0"/>
                                    </a:rPr>
                                    <m:t>𝐸</m:t>
                                  </m:r>
                                </m:e>
                                <m:sub>
                                  <m:r>
                                    <a:rPr lang="en-IN" sz="2400" b="0" i="1" smtClean="0">
                                      <a:solidFill>
                                        <a:schemeClr val="bg1"/>
                                      </a:solidFill>
                                      <a:latin typeface="Cambria Math" panose="02040503050406030204" pitchFamily="18" charset="0"/>
                                    </a:rPr>
                                    <m:t>𝑖</m:t>
                                  </m:r>
                                </m:sub>
                              </m:sSub>
                            </m:den>
                          </m:f>
                        </m:e>
                      </m:nary>
                    </m:oMath>
                  </m:oMathPara>
                </a14:m>
                <a:endParaRPr lang="en-IN" sz="2400" dirty="0" smtClean="0">
                  <a:solidFill>
                    <a:schemeClr val="bg1"/>
                  </a:solidFill>
                  <a:latin typeface="Times New Roman" panose="02020603050405020304" pitchFamily="18" charset="0"/>
                  <a:cs typeface="Times New Roman" panose="02020603050405020304" pitchFamily="18" charset="0"/>
                </a:endParaRPr>
              </a:p>
              <a:p>
                <a:pPr>
                  <a:lnSpc>
                    <a:spcPct val="150000"/>
                  </a:lnSpc>
                </a:pPr>
                <a:r>
                  <a:rPr lang="en-IN" sz="2000" dirty="0">
                    <a:solidFill>
                      <a:schemeClr val="bg1"/>
                    </a:solidFill>
                    <a:latin typeface="Times New Roman" panose="02020603050405020304" pitchFamily="18" charset="0"/>
                    <a:cs typeface="Times New Roman" panose="02020603050405020304" pitchFamily="18" charset="0"/>
                  </a:rPr>
                  <a:t>where</a:t>
                </a:r>
                <a:r>
                  <a:rPr lang="en-IN" sz="2000" dirty="0" smtClean="0">
                    <a:solidFill>
                      <a:schemeClr val="bg1"/>
                    </a:solidFill>
                    <a:latin typeface="Times New Roman" panose="02020603050405020304" pitchFamily="18" charset="0"/>
                    <a:cs typeface="Times New Roman" panose="02020603050405020304" pitchFamily="18" charset="0"/>
                  </a:rPr>
                  <a:t>:</a:t>
                </a:r>
              </a:p>
              <a:p>
                <a:pPr>
                  <a:lnSpc>
                    <a:spcPct val="150000"/>
                  </a:lnSpc>
                </a:pPr>
                <a14:m>
                  <m:oMath xmlns:m="http://schemas.openxmlformats.org/officeDocument/2006/math">
                    <m:sSub>
                      <m:sSubPr>
                        <m:ctrlPr>
                          <a:rPr lang="en-IN" sz="2000" i="1">
                            <a:solidFill>
                              <a:schemeClr val="bg1"/>
                            </a:solidFill>
                            <a:latin typeface="Cambria Math" panose="02040503050406030204" pitchFamily="18" charset="0"/>
                          </a:rPr>
                        </m:ctrlPr>
                      </m:sSubPr>
                      <m:e>
                        <m:r>
                          <a:rPr lang="en-IN" sz="2000" i="1">
                            <a:solidFill>
                              <a:schemeClr val="bg1"/>
                            </a:solidFill>
                            <a:latin typeface="Cambria Math" panose="02040503050406030204" pitchFamily="18" charset="0"/>
                          </a:rPr>
                          <m:t>𝑂</m:t>
                        </m:r>
                      </m:e>
                      <m:sub>
                        <m:r>
                          <a:rPr lang="en-IN" sz="2000" i="1">
                            <a:solidFill>
                              <a:schemeClr val="bg1"/>
                            </a:solidFill>
                            <a:latin typeface="Cambria Math" panose="02040503050406030204" pitchFamily="18" charset="0"/>
                          </a:rPr>
                          <m:t>𝑖</m:t>
                        </m:r>
                      </m:sub>
                    </m:sSub>
                  </m:oMath>
                </a14:m>
                <a:r>
                  <a:rPr lang="en-IN" sz="2000" dirty="0" smtClean="0">
                    <a:solidFill>
                      <a:schemeClr val="bg1"/>
                    </a:solidFill>
                    <a:latin typeface="Times New Roman" panose="02020603050405020304" pitchFamily="18" charset="0"/>
                    <a:cs typeface="Times New Roman" panose="02020603050405020304" pitchFamily="18" charset="0"/>
                  </a:rPr>
                  <a:t> is </a:t>
                </a:r>
                <a:r>
                  <a:rPr lang="en-IN" sz="2000" dirty="0">
                    <a:solidFill>
                      <a:schemeClr val="bg1"/>
                    </a:solidFill>
                    <a:latin typeface="Times New Roman" panose="02020603050405020304" pitchFamily="18" charset="0"/>
                    <a:cs typeface="Times New Roman" panose="02020603050405020304" pitchFamily="18" charset="0"/>
                  </a:rPr>
                  <a:t>the observed frequency,</a:t>
                </a:r>
              </a:p>
              <a:p>
                <a:pPr>
                  <a:lnSpc>
                    <a:spcPct val="150000"/>
                  </a:lnSpc>
                </a:pPr>
                <a14:m>
                  <m:oMath xmlns:m="http://schemas.openxmlformats.org/officeDocument/2006/math">
                    <m:sSub>
                      <m:sSubPr>
                        <m:ctrlPr>
                          <a:rPr lang="en-IN" sz="2000" i="1">
                            <a:solidFill>
                              <a:schemeClr val="bg1"/>
                            </a:solidFill>
                            <a:latin typeface="Cambria Math" panose="02040503050406030204" pitchFamily="18" charset="0"/>
                          </a:rPr>
                        </m:ctrlPr>
                      </m:sSubPr>
                      <m:e>
                        <m:r>
                          <a:rPr lang="en-IN" sz="2000" i="1">
                            <a:solidFill>
                              <a:schemeClr val="bg1"/>
                            </a:solidFill>
                            <a:latin typeface="Cambria Math" panose="02040503050406030204" pitchFamily="18" charset="0"/>
                          </a:rPr>
                          <m:t>𝐸</m:t>
                        </m:r>
                      </m:e>
                      <m:sub>
                        <m:r>
                          <a:rPr lang="en-IN" sz="2000" i="1">
                            <a:solidFill>
                              <a:schemeClr val="bg1"/>
                            </a:solidFill>
                            <a:latin typeface="Cambria Math" panose="02040503050406030204" pitchFamily="18" charset="0"/>
                          </a:rPr>
                          <m:t>𝑖</m:t>
                        </m:r>
                      </m:sub>
                    </m:sSub>
                  </m:oMath>
                </a14:m>
                <a:r>
                  <a:rPr lang="en-IN" sz="2000" dirty="0" smtClean="0">
                    <a:solidFill>
                      <a:schemeClr val="bg1"/>
                    </a:solidFill>
                    <a:latin typeface="Times New Roman" panose="02020603050405020304" pitchFamily="18" charset="0"/>
                    <a:cs typeface="Times New Roman" panose="02020603050405020304" pitchFamily="18" charset="0"/>
                  </a:rPr>
                  <a:t> is </a:t>
                </a:r>
                <a:r>
                  <a:rPr lang="en-IN" sz="2000" dirty="0">
                    <a:solidFill>
                      <a:schemeClr val="bg1"/>
                    </a:solidFill>
                    <a:latin typeface="Times New Roman" panose="02020603050405020304" pitchFamily="18" charset="0"/>
                    <a:cs typeface="Times New Roman" panose="02020603050405020304" pitchFamily="18" charset="0"/>
                  </a:rPr>
                  <a:t>the expected frequency,</a:t>
                </a:r>
              </a:p>
              <a:p>
                <a:pPr>
                  <a:lnSpc>
                    <a:spcPct val="150000"/>
                  </a:lnSpc>
                </a:pPr>
                <a:r>
                  <a:rPr lang="en-IN" sz="2000" dirty="0">
                    <a:solidFill>
                      <a:schemeClr val="bg1"/>
                    </a:solidFill>
                    <a:latin typeface="Times New Roman" panose="02020603050405020304" pitchFamily="18" charset="0"/>
                    <a:cs typeface="Times New Roman" panose="02020603050405020304" pitchFamily="18" charset="0"/>
                  </a:rPr>
                  <a:t>The summation is over all categories.</a:t>
                </a:r>
              </a:p>
              <a:p>
                <a:pPr>
                  <a:lnSpc>
                    <a:spcPct val="150000"/>
                  </a:lnSpc>
                </a:pPr>
                <a:endParaRPr lang="en-IN" sz="24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352697" y="686220"/>
                <a:ext cx="11486605" cy="6096797"/>
              </a:xfrm>
              <a:prstGeom prst="rect">
                <a:avLst/>
              </a:prstGeom>
              <a:blipFill rotWithShape="0">
                <a:blip r:embed="rId3"/>
                <a:stretch>
                  <a:fillRect l="-849"/>
                </a:stretch>
              </a:blipFill>
            </p:spPr>
            <p:txBody>
              <a:bodyPr/>
              <a:lstStyle/>
              <a:p>
                <a:r>
                  <a:rPr lang="en-IN">
                    <a:noFill/>
                  </a:rPr>
                  <a:t> </a:t>
                </a:r>
              </a:p>
            </p:txBody>
          </p:sp>
        </mc:Fallback>
      </mc:AlternateContent>
    </p:spTree>
    <p:extLst>
      <p:ext uri="{BB962C8B-B14F-4D97-AF65-F5344CB8AC3E}">
        <p14:creationId xmlns:p14="http://schemas.microsoft.com/office/powerpoint/2010/main" val="3426867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			     </a:t>
            </a:r>
            <a:r>
              <a:rPr lang="en-IN" dirty="0" smtClean="0">
                <a:solidFill>
                  <a:schemeClr val="bg1"/>
                </a:solidFill>
                <a:latin typeface="Times New Roman" panose="02020603050405020304" pitchFamily="18" charset="0"/>
                <a:cs typeface="Times New Roman" panose="02020603050405020304" pitchFamily="18" charset="0"/>
              </a:rPr>
              <a:t>                 HYPOTHESIS FUNCTION AND TESTING	</a:t>
            </a:r>
            <a:r>
              <a:rPr lang="en-IN" dirty="0">
                <a:solidFill>
                  <a:schemeClr val="bg1"/>
                </a:solidFill>
                <a:latin typeface="Times New Roman" panose="02020603050405020304" pitchFamily="18" charset="0"/>
                <a:cs typeface="Times New Roman" panose="02020603050405020304" pitchFamily="18" charset="0"/>
              </a:rPr>
              <a:t>	</a:t>
            </a:r>
            <a:r>
              <a:rPr lang="en-IN" dirty="0" smtClean="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UNIT I</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52697" y="814413"/>
            <a:ext cx="11486605" cy="5078313"/>
          </a:xfrm>
          <a:prstGeom prst="rect">
            <a:avLst/>
          </a:prstGeom>
          <a:noFill/>
        </p:spPr>
        <p:txBody>
          <a:bodyPr wrap="square" rtlCol="0">
            <a:spAutoFit/>
          </a:bodyPr>
          <a:lstStyle/>
          <a:p>
            <a:pPr algn="just">
              <a:lnSpc>
                <a:spcPct val="150000"/>
              </a:lnSpc>
            </a:pPr>
            <a:r>
              <a:rPr lang="en-IN" sz="2400" b="1" dirty="0" smtClean="0">
                <a:solidFill>
                  <a:schemeClr val="bg1"/>
                </a:solidFill>
                <a:latin typeface="Times New Roman" panose="02020603050405020304" pitchFamily="18" charset="0"/>
                <a:cs typeface="Times New Roman" panose="02020603050405020304" pitchFamily="18" charset="0"/>
              </a:rPr>
              <a:t>4. Determine </a:t>
            </a:r>
            <a:r>
              <a:rPr lang="en-IN" sz="2400" b="1" dirty="0">
                <a:solidFill>
                  <a:schemeClr val="bg1"/>
                </a:solidFill>
                <a:latin typeface="Times New Roman" panose="02020603050405020304" pitchFamily="18" charset="0"/>
                <a:cs typeface="Times New Roman" panose="02020603050405020304" pitchFamily="18" charset="0"/>
              </a:rPr>
              <a:t>Degrees of Freedom (</a:t>
            </a:r>
            <a:r>
              <a:rPr lang="en-IN" sz="2400" b="1" dirty="0" err="1">
                <a:solidFill>
                  <a:schemeClr val="bg1"/>
                </a:solidFill>
                <a:latin typeface="Times New Roman" panose="02020603050405020304" pitchFamily="18" charset="0"/>
                <a:cs typeface="Times New Roman" panose="02020603050405020304" pitchFamily="18" charset="0"/>
              </a:rPr>
              <a:t>df</a:t>
            </a:r>
            <a:r>
              <a:rPr lang="en-IN" sz="2400" b="1" dirty="0">
                <a:solidFill>
                  <a:schemeClr val="bg1"/>
                </a:solidFill>
                <a:latin typeface="Times New Roman" panose="02020603050405020304" pitchFamily="18" charset="0"/>
                <a:cs typeface="Times New Roman" panose="02020603050405020304" pitchFamily="18" charset="0"/>
              </a:rPr>
              <a:t>):</a:t>
            </a:r>
            <a:endParaRPr lang="en-IN" sz="2400" dirty="0">
              <a:solidFill>
                <a:schemeClr val="bg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For the goodness-of-fit test, </a:t>
            </a:r>
            <a:r>
              <a:rPr lang="en-IN" sz="2400" dirty="0" err="1">
                <a:solidFill>
                  <a:schemeClr val="bg1"/>
                </a:solidFill>
                <a:latin typeface="Times New Roman" panose="02020603050405020304" pitchFamily="18" charset="0"/>
                <a:cs typeface="Times New Roman" panose="02020603050405020304" pitchFamily="18" charset="0"/>
              </a:rPr>
              <a:t>df</a:t>
            </a:r>
            <a:r>
              <a:rPr lang="en-IN" sz="2400" dirty="0">
                <a:solidFill>
                  <a:schemeClr val="bg1"/>
                </a:solidFill>
                <a:latin typeface="Times New Roman" panose="02020603050405020304" pitchFamily="18" charset="0"/>
                <a:cs typeface="Times New Roman" panose="02020603050405020304" pitchFamily="18" charset="0"/>
              </a:rPr>
              <a:t>=k−</a:t>
            </a:r>
            <a:r>
              <a:rPr lang="en-IN" sz="2400" dirty="0" smtClean="0">
                <a:solidFill>
                  <a:schemeClr val="bg1"/>
                </a:solidFill>
                <a:latin typeface="Times New Roman" panose="02020603050405020304" pitchFamily="18" charset="0"/>
                <a:cs typeface="Times New Roman" panose="02020603050405020304" pitchFamily="18" charset="0"/>
              </a:rPr>
              <a:t>1 where k </a:t>
            </a:r>
            <a:r>
              <a:rPr lang="en-IN" sz="2400" dirty="0">
                <a:solidFill>
                  <a:schemeClr val="bg1"/>
                </a:solidFill>
                <a:latin typeface="Times New Roman" panose="02020603050405020304" pitchFamily="18" charset="0"/>
                <a:cs typeface="Times New Roman" panose="02020603050405020304" pitchFamily="18" charset="0"/>
              </a:rPr>
              <a:t>is the number of categories</a:t>
            </a:r>
            <a:r>
              <a:rPr lang="en-IN" sz="2400" dirty="0" smtClean="0">
                <a:solidFill>
                  <a:schemeClr val="bg1"/>
                </a:solidFill>
                <a:latin typeface="Times New Roman" panose="02020603050405020304" pitchFamily="18" charset="0"/>
                <a:cs typeface="Times New Roman" panose="02020603050405020304" pitchFamily="18" charset="0"/>
              </a:rPr>
              <a:t>.</a:t>
            </a:r>
          </a:p>
          <a:p>
            <a:pPr algn="just">
              <a:lnSpc>
                <a:spcPct val="150000"/>
              </a:lnSpc>
            </a:pPr>
            <a:r>
              <a:rPr lang="en-IN" sz="2400" b="1" dirty="0" smtClean="0">
                <a:solidFill>
                  <a:schemeClr val="bg1"/>
                </a:solidFill>
                <a:latin typeface="Times New Roman" panose="02020603050405020304" pitchFamily="18" charset="0"/>
                <a:cs typeface="Times New Roman" panose="02020603050405020304" pitchFamily="18" charset="0"/>
              </a:rPr>
              <a:t>5. Determine </a:t>
            </a:r>
            <a:r>
              <a:rPr lang="en-IN" sz="2400" b="1" dirty="0">
                <a:solidFill>
                  <a:schemeClr val="bg1"/>
                </a:solidFill>
                <a:latin typeface="Times New Roman" panose="02020603050405020304" pitchFamily="18" charset="0"/>
                <a:cs typeface="Times New Roman" panose="02020603050405020304" pitchFamily="18" charset="0"/>
              </a:rPr>
              <a:t>the Critical Value:</a:t>
            </a:r>
            <a:endParaRPr lang="en-IN" sz="2400" dirty="0">
              <a:solidFill>
                <a:schemeClr val="bg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Use a Chi-square distribution table or statistical software to find the critical value</a:t>
            </a:r>
            <a:r>
              <a:rPr lang="en-IN" sz="2400" dirty="0" smtClean="0">
                <a:solidFill>
                  <a:schemeClr val="bg1"/>
                </a:solidFill>
                <a:latin typeface="Times New Roman" panose="02020603050405020304" pitchFamily="18" charset="0"/>
                <a:cs typeface="Times New Roman" panose="02020603050405020304" pitchFamily="18" charset="0"/>
              </a:rPr>
              <a:t>.</a:t>
            </a:r>
          </a:p>
          <a:p>
            <a:pPr algn="just">
              <a:lnSpc>
                <a:spcPct val="150000"/>
              </a:lnSpc>
            </a:pPr>
            <a:r>
              <a:rPr lang="en-IN" sz="2400" b="1" dirty="0" smtClean="0">
                <a:solidFill>
                  <a:schemeClr val="bg1"/>
                </a:solidFill>
                <a:latin typeface="Times New Roman" panose="02020603050405020304" pitchFamily="18" charset="0"/>
                <a:cs typeface="Times New Roman" panose="02020603050405020304" pitchFamily="18" charset="0"/>
              </a:rPr>
              <a:t>6. Compare </a:t>
            </a:r>
            <a:r>
              <a:rPr lang="en-IN" sz="2400" b="1" dirty="0">
                <a:solidFill>
                  <a:schemeClr val="bg1"/>
                </a:solidFill>
                <a:latin typeface="Times New Roman" panose="02020603050405020304" pitchFamily="18" charset="0"/>
                <a:cs typeface="Times New Roman" panose="02020603050405020304" pitchFamily="18" charset="0"/>
              </a:rPr>
              <a:t>the Chi-square Statistic with the Critical Value:</a:t>
            </a:r>
            <a:endParaRPr lang="en-IN" sz="2400" dirty="0">
              <a:solidFill>
                <a:schemeClr val="bg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If the calculated Chi-square statistic is greater than the critical value, reject the null </a:t>
            </a:r>
            <a:r>
              <a:rPr lang="en-IN" sz="2400" dirty="0" smtClean="0">
                <a:solidFill>
                  <a:schemeClr val="bg1"/>
                </a:solidFill>
                <a:latin typeface="Times New Roman" panose="02020603050405020304" pitchFamily="18" charset="0"/>
                <a:cs typeface="Times New Roman" panose="02020603050405020304" pitchFamily="18" charset="0"/>
              </a:rPr>
              <a:t>hypothesis</a:t>
            </a:r>
            <a:endParaRPr lang="en-IN" sz="2400" dirty="0">
              <a:solidFill>
                <a:schemeClr val="bg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400" dirty="0">
                <a:solidFill>
                  <a:schemeClr val="bg1"/>
                </a:solidFill>
                <a:latin typeface="Times New Roman" panose="02020603050405020304" pitchFamily="18" charset="0"/>
                <a:cs typeface="Times New Roman" panose="02020603050405020304" pitchFamily="18" charset="0"/>
              </a:rPr>
              <a:t>Based on the comparison, conclude whether the observed distribution matches the expected distribution.</a:t>
            </a:r>
          </a:p>
        </p:txBody>
      </p:sp>
    </p:spTree>
    <p:extLst>
      <p:ext uri="{BB962C8B-B14F-4D97-AF65-F5344CB8AC3E}">
        <p14:creationId xmlns:p14="http://schemas.microsoft.com/office/powerpoint/2010/main" val="37195086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			     </a:t>
            </a:r>
            <a:r>
              <a:rPr lang="en-IN" dirty="0" smtClean="0">
                <a:solidFill>
                  <a:schemeClr val="bg1"/>
                </a:solidFill>
                <a:latin typeface="Times New Roman" panose="02020603050405020304" pitchFamily="18" charset="0"/>
                <a:cs typeface="Times New Roman" panose="02020603050405020304" pitchFamily="18" charset="0"/>
              </a:rPr>
              <a:t>                 HYPOTHESIS FUNCTION AND TESTING	</a:t>
            </a:r>
            <a:r>
              <a:rPr lang="en-IN" dirty="0">
                <a:solidFill>
                  <a:schemeClr val="bg1"/>
                </a:solidFill>
                <a:latin typeface="Times New Roman" panose="02020603050405020304" pitchFamily="18" charset="0"/>
                <a:cs typeface="Times New Roman" panose="02020603050405020304" pitchFamily="18" charset="0"/>
              </a:rPr>
              <a:t>	</a:t>
            </a:r>
            <a:r>
              <a:rPr lang="en-IN" dirty="0" smtClean="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UNIT I</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52697" y="966652"/>
            <a:ext cx="11486605" cy="2862322"/>
          </a:xfrm>
          <a:prstGeom prst="rect">
            <a:avLst/>
          </a:prstGeom>
          <a:noFill/>
        </p:spPr>
        <p:txBody>
          <a:bodyPr wrap="square" rtlCol="0">
            <a:spAutoFit/>
          </a:bodyPr>
          <a:lstStyle/>
          <a:p>
            <a:pPr>
              <a:lnSpc>
                <a:spcPct val="150000"/>
              </a:lnSpc>
            </a:pPr>
            <a:r>
              <a:rPr lang="en-IN" sz="2400" dirty="0" smtClean="0">
                <a:solidFill>
                  <a:schemeClr val="bg1"/>
                </a:solidFill>
                <a:latin typeface="Times New Roman" panose="02020603050405020304" pitchFamily="18" charset="0"/>
                <a:cs typeface="Times New Roman" panose="02020603050405020304" pitchFamily="18" charset="0"/>
              </a:rPr>
              <a:t>ANOVA Test</a:t>
            </a:r>
          </a:p>
          <a:p>
            <a:pPr>
              <a:lnSpc>
                <a:spcPct val="150000"/>
              </a:lnSpc>
            </a:pPr>
            <a:r>
              <a:rPr lang="en-IN" sz="2400" dirty="0">
                <a:solidFill>
                  <a:schemeClr val="bg1"/>
                </a:solidFill>
                <a:latin typeface="Times New Roman" panose="02020603050405020304" pitchFamily="18" charset="0"/>
                <a:cs typeface="Times New Roman" panose="02020603050405020304" pitchFamily="18" charset="0"/>
              </a:rPr>
              <a:t>ANOVA (Analysis of Variance) is a statistical test used to compare the means of three or more groups to determine if there is a statistically significant difference among them. Unlike t-tests, which are limited to comparing the means of two groups, ANOVA can handle multiple groups simultaneously.</a:t>
            </a:r>
          </a:p>
        </p:txBody>
      </p:sp>
    </p:spTree>
    <p:extLst>
      <p:ext uri="{BB962C8B-B14F-4D97-AF65-F5344CB8AC3E}">
        <p14:creationId xmlns:p14="http://schemas.microsoft.com/office/powerpoint/2010/main" val="24956146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			     </a:t>
            </a:r>
            <a:r>
              <a:rPr lang="en-IN" dirty="0" smtClean="0">
                <a:solidFill>
                  <a:schemeClr val="bg1"/>
                </a:solidFill>
                <a:latin typeface="Times New Roman" panose="02020603050405020304" pitchFamily="18" charset="0"/>
                <a:cs typeface="Times New Roman" panose="02020603050405020304" pitchFamily="18" charset="0"/>
              </a:rPr>
              <a:t>                 HYPOTHESIS FUNCTION AND TESTING	</a:t>
            </a:r>
            <a:r>
              <a:rPr lang="en-IN" dirty="0">
                <a:solidFill>
                  <a:schemeClr val="bg1"/>
                </a:solidFill>
                <a:latin typeface="Times New Roman" panose="02020603050405020304" pitchFamily="18" charset="0"/>
                <a:cs typeface="Times New Roman" panose="02020603050405020304" pitchFamily="18" charset="0"/>
              </a:rPr>
              <a:t>	</a:t>
            </a:r>
            <a:r>
              <a:rPr lang="en-IN" dirty="0" smtClean="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UNIT I</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52697" y="966652"/>
            <a:ext cx="11486605" cy="2862322"/>
          </a:xfrm>
          <a:prstGeom prst="rect">
            <a:avLst/>
          </a:prstGeom>
          <a:noFill/>
        </p:spPr>
        <p:txBody>
          <a:bodyPr wrap="square" rtlCol="0">
            <a:spAutoFit/>
          </a:bodyPr>
          <a:lstStyle/>
          <a:p>
            <a:pPr>
              <a:lnSpc>
                <a:spcPct val="150000"/>
              </a:lnSpc>
            </a:pPr>
            <a:r>
              <a:rPr lang="en-IN" sz="2400" b="1" dirty="0">
                <a:solidFill>
                  <a:schemeClr val="bg1"/>
                </a:solidFill>
                <a:latin typeface="Times New Roman" panose="02020603050405020304" pitchFamily="18" charset="0"/>
                <a:cs typeface="Times New Roman" panose="02020603050405020304" pitchFamily="18" charset="0"/>
              </a:rPr>
              <a:t>Types of ANOVA:</a:t>
            </a:r>
          </a:p>
          <a:p>
            <a:pPr>
              <a:lnSpc>
                <a:spcPct val="150000"/>
              </a:lnSpc>
            </a:pPr>
            <a:r>
              <a:rPr lang="en-IN" sz="2400" b="1" dirty="0">
                <a:solidFill>
                  <a:schemeClr val="bg1"/>
                </a:solidFill>
                <a:latin typeface="Times New Roman" panose="02020603050405020304" pitchFamily="18" charset="0"/>
                <a:cs typeface="Times New Roman" panose="02020603050405020304" pitchFamily="18" charset="0"/>
              </a:rPr>
              <a:t>One-Way ANOVA:</a:t>
            </a:r>
            <a:r>
              <a:rPr lang="en-IN" sz="2400" dirty="0">
                <a:solidFill>
                  <a:schemeClr val="bg1"/>
                </a:solidFill>
                <a:latin typeface="Times New Roman" panose="02020603050405020304" pitchFamily="18" charset="0"/>
                <a:cs typeface="Times New Roman" panose="02020603050405020304" pitchFamily="18" charset="0"/>
              </a:rPr>
              <a:t> Compares means across one independent variable with multiple levels (e.g., comparing test scores across different teaching methods).</a:t>
            </a:r>
          </a:p>
          <a:p>
            <a:pPr>
              <a:lnSpc>
                <a:spcPct val="150000"/>
              </a:lnSpc>
            </a:pPr>
            <a:r>
              <a:rPr lang="en-IN" sz="2400" b="1" dirty="0">
                <a:solidFill>
                  <a:schemeClr val="bg1"/>
                </a:solidFill>
                <a:latin typeface="Times New Roman" panose="02020603050405020304" pitchFamily="18" charset="0"/>
                <a:cs typeface="Times New Roman" panose="02020603050405020304" pitchFamily="18" charset="0"/>
              </a:rPr>
              <a:t>Two-Way ANOVA:</a:t>
            </a:r>
            <a:r>
              <a:rPr lang="en-IN" sz="2400" dirty="0">
                <a:solidFill>
                  <a:schemeClr val="bg1"/>
                </a:solidFill>
                <a:latin typeface="Times New Roman" panose="02020603050405020304" pitchFamily="18" charset="0"/>
                <a:cs typeface="Times New Roman" panose="02020603050405020304" pitchFamily="18" charset="0"/>
              </a:rPr>
              <a:t> Compares means across two independent variables (e.g., comparing test scores across different teaching methods and different student age groups</a:t>
            </a:r>
            <a:r>
              <a:rPr lang="en-IN" sz="2400" dirty="0" smtClean="0">
                <a:solidFill>
                  <a:schemeClr val="bg1"/>
                </a:solidFill>
                <a:latin typeface="Times New Roman" panose="02020603050405020304" pitchFamily="18" charset="0"/>
                <a:cs typeface="Times New Roman" panose="02020603050405020304" pitchFamily="18" charset="0"/>
              </a:rPr>
              <a:t>).</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5593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816"/>
            <a:ext cx="12192000" cy="70530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			                      HYPOTHESIS FUNCTION AND TESTING		                           UNIT I</a:t>
            </a:r>
          </a:p>
        </p:txBody>
      </p:sp>
      <p:sp>
        <p:nvSpPr>
          <p:cNvPr id="6" name="TextBox 5"/>
          <p:cNvSpPr txBox="1"/>
          <p:nvPr/>
        </p:nvSpPr>
        <p:spPr>
          <a:xfrm>
            <a:off x="0" y="6337348"/>
            <a:ext cx="3396343"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43" y="2189422"/>
            <a:ext cx="5556066" cy="1477328"/>
          </a:xfrm>
          <a:prstGeom prst="rect">
            <a:avLst/>
          </a:prstGeom>
          <a:noFill/>
        </p:spPr>
        <p:txBody>
          <a:bodyPr wrap="square" rtlCol="0">
            <a:spAutoFit/>
          </a:bodyPr>
          <a:lstStyle/>
          <a:p>
            <a:pPr algn="just">
              <a:lnSpc>
                <a:spcPct val="150000"/>
              </a:lnSpc>
            </a:pPr>
            <a:r>
              <a:rPr lang="en-IN" sz="6000" dirty="0" smtClean="0">
                <a:ln w="0"/>
                <a:gradFill>
                  <a:gsLst>
                    <a:gs pos="21000">
                      <a:srgbClr val="53575C"/>
                    </a:gs>
                    <a:gs pos="88000">
                      <a:srgbClr val="C5C7CA"/>
                    </a:gs>
                  </a:gsLst>
                  <a:lin ang="5400000"/>
                </a:gradFill>
                <a:latin typeface="Times New Roman" panose="02020603050405020304" pitchFamily="18" charset="0"/>
                <a:cs typeface="Times New Roman" panose="02020603050405020304" pitchFamily="18" charset="0"/>
              </a:rPr>
              <a:t>THANKYOU</a:t>
            </a:r>
            <a:endParaRPr lang="en-IN" sz="6000" dirty="0">
              <a:ln w="0"/>
              <a:gradFill>
                <a:gsLst>
                  <a:gs pos="21000">
                    <a:srgbClr val="53575C"/>
                  </a:gs>
                  <a:gs pos="88000">
                    <a:srgbClr val="C5C7CA"/>
                  </a:gs>
                </a:gsLst>
                <a:lin ang="5400000"/>
              </a:gra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0913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			     </a:t>
            </a:r>
            <a:r>
              <a:rPr lang="en-IN" dirty="0" smtClean="0">
                <a:solidFill>
                  <a:schemeClr val="bg1"/>
                </a:solidFill>
                <a:latin typeface="Times New Roman" panose="02020603050405020304" pitchFamily="18" charset="0"/>
                <a:cs typeface="Times New Roman" panose="02020603050405020304" pitchFamily="18" charset="0"/>
              </a:rPr>
              <a:t>                 HYPOTHESIS FUNCTION AND TESTING	</a:t>
            </a:r>
            <a:r>
              <a:rPr lang="en-IN" dirty="0">
                <a:solidFill>
                  <a:schemeClr val="bg1"/>
                </a:solidFill>
                <a:latin typeface="Times New Roman" panose="02020603050405020304" pitchFamily="18" charset="0"/>
                <a:cs typeface="Times New Roman" panose="02020603050405020304" pitchFamily="18" charset="0"/>
              </a:rPr>
              <a:t>	</a:t>
            </a:r>
            <a:r>
              <a:rPr lang="en-IN" dirty="0" smtClean="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UNIT I</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0008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smtClean="0">
                <a:solidFill>
                  <a:schemeClr val="bg1"/>
                </a:solidFill>
                <a:latin typeface="Times New Roman" panose="02020603050405020304" pitchFamily="18" charset="0"/>
                <a:cs typeface="Times New Roman" panose="02020603050405020304" pitchFamily="18" charset="0"/>
              </a:rPr>
              <a:t>In </a:t>
            </a:r>
            <a:r>
              <a:rPr lang="en-IN" dirty="0">
                <a:solidFill>
                  <a:schemeClr val="bg1"/>
                </a:solidFill>
                <a:latin typeface="Times New Roman" panose="02020603050405020304" pitchFamily="18" charset="0"/>
                <a:cs typeface="Times New Roman" panose="02020603050405020304" pitchFamily="18" charset="0"/>
              </a:rPr>
              <a:t>machine learning, the hypothesis function, often denoted as </a:t>
            </a:r>
            <a:r>
              <a:rPr lang="en-IN" dirty="0" smtClean="0">
                <a:solidFill>
                  <a:schemeClr val="bg1"/>
                </a:solidFill>
                <a:latin typeface="Times New Roman" panose="02020603050405020304" pitchFamily="18" charset="0"/>
                <a:cs typeface="Times New Roman" panose="02020603050405020304" pitchFamily="18" charset="0"/>
              </a:rPr>
              <a:t>h(x)</a:t>
            </a:r>
            <a:r>
              <a:rPr lang="en-IN" dirty="0">
                <a:solidFill>
                  <a:schemeClr val="bg1"/>
                </a:solidFill>
                <a:latin typeface="Times New Roman" panose="02020603050405020304" pitchFamily="18" charset="0"/>
                <a:cs typeface="Times New Roman" panose="02020603050405020304" pitchFamily="18" charset="0"/>
              </a:rPr>
              <a:t> </a:t>
            </a:r>
            <a:r>
              <a:rPr lang="en-IN" dirty="0" smtClean="0">
                <a:solidFill>
                  <a:schemeClr val="bg1"/>
                </a:solidFill>
                <a:latin typeface="Times New Roman" panose="02020603050405020304" pitchFamily="18" charset="0"/>
                <a:cs typeface="Times New Roman" panose="02020603050405020304" pitchFamily="18" charset="0"/>
              </a:rPr>
              <a:t>represents </a:t>
            </a:r>
            <a:r>
              <a:rPr lang="en-IN" dirty="0">
                <a:solidFill>
                  <a:schemeClr val="bg1"/>
                </a:solidFill>
                <a:latin typeface="Times New Roman" panose="02020603050405020304" pitchFamily="18" charset="0"/>
                <a:cs typeface="Times New Roman" panose="02020603050405020304" pitchFamily="18" charset="0"/>
              </a:rPr>
              <a:t>the model or function that we use to make predictions based on input features </a:t>
            </a:r>
            <a:r>
              <a:rPr lang="en-IN" dirty="0" smtClean="0">
                <a:solidFill>
                  <a:schemeClr val="bg1"/>
                </a:solidFill>
                <a:latin typeface="Times New Roman" panose="02020603050405020304" pitchFamily="18" charset="0"/>
                <a:cs typeface="Times New Roman" panose="02020603050405020304" pitchFamily="18" charset="0"/>
              </a:rPr>
              <a:t>x</a:t>
            </a:r>
            <a:r>
              <a:rPr lang="en-IN" dirty="0">
                <a:solidFill>
                  <a:schemeClr val="bg1"/>
                </a:solidFill>
                <a:latin typeface="Times New Roman" panose="02020603050405020304" pitchFamily="18" charset="0"/>
                <a:cs typeface="Times New Roman" panose="02020603050405020304" pitchFamily="18" charset="0"/>
              </a:rPr>
              <a:t>. </a:t>
            </a:r>
            <a:endParaRPr lang="en-IN" dirty="0" smtClean="0">
              <a:solidFill>
                <a:schemeClr val="bg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dirty="0" smtClean="0">
                <a:solidFill>
                  <a:schemeClr val="bg1"/>
                </a:solidFill>
                <a:latin typeface="Times New Roman" panose="02020603050405020304" pitchFamily="18" charset="0"/>
                <a:cs typeface="Times New Roman" panose="02020603050405020304" pitchFamily="18" charset="0"/>
              </a:rPr>
              <a:t>The </a:t>
            </a:r>
            <a:r>
              <a:rPr lang="en-IN" dirty="0">
                <a:solidFill>
                  <a:schemeClr val="bg1"/>
                </a:solidFill>
                <a:latin typeface="Times New Roman" panose="02020603050405020304" pitchFamily="18" charset="0"/>
                <a:cs typeface="Times New Roman" panose="02020603050405020304" pitchFamily="18" charset="0"/>
              </a:rPr>
              <a:t>goal of the learning algorithm is to find the best hypothesis function that approximates the true relationship between the input features and the target variable</a:t>
            </a:r>
            <a:r>
              <a:rPr lang="en-IN" dirty="0" smtClean="0">
                <a:solidFill>
                  <a:schemeClr val="bg1"/>
                </a:solidFill>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The process of training a model involves optimizing the parameters of the hypothesis function to minimize the difference between the predicted values and the actual target values. This is typically done using a cost function (or loss function) and optimization algorithms like gradient </a:t>
            </a:r>
            <a:r>
              <a:rPr lang="en-IN" dirty="0" smtClean="0">
                <a:solidFill>
                  <a:schemeClr val="bg1"/>
                </a:solidFill>
                <a:latin typeface="Times New Roman" panose="02020603050405020304" pitchFamily="18" charset="0"/>
                <a:cs typeface="Times New Roman" panose="02020603050405020304" pitchFamily="18" charset="0"/>
              </a:rPr>
              <a:t>descent.</a:t>
            </a:r>
          </a:p>
        </p:txBody>
      </p:sp>
    </p:spTree>
    <p:extLst>
      <p:ext uri="{BB962C8B-B14F-4D97-AF65-F5344CB8AC3E}">
        <p14:creationId xmlns:p14="http://schemas.microsoft.com/office/powerpoint/2010/main" val="1971953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			     </a:t>
            </a:r>
            <a:r>
              <a:rPr lang="en-IN" dirty="0" smtClean="0">
                <a:solidFill>
                  <a:schemeClr val="bg1"/>
                </a:solidFill>
                <a:latin typeface="Times New Roman" panose="02020603050405020304" pitchFamily="18" charset="0"/>
                <a:cs typeface="Times New Roman" panose="02020603050405020304" pitchFamily="18" charset="0"/>
              </a:rPr>
              <a:t>                 HYPOTHESIS FUNCTION AND TESTING	</a:t>
            </a:r>
            <a:r>
              <a:rPr lang="en-IN" dirty="0">
                <a:solidFill>
                  <a:schemeClr val="bg1"/>
                </a:solidFill>
                <a:latin typeface="Times New Roman" panose="02020603050405020304" pitchFamily="18" charset="0"/>
                <a:cs typeface="Times New Roman" panose="02020603050405020304" pitchFamily="18" charset="0"/>
              </a:rPr>
              <a:t>	</a:t>
            </a:r>
            <a:r>
              <a:rPr lang="en-IN" dirty="0" smtClean="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UNIT I</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831818"/>
          </a:xfrm>
          <a:prstGeom prst="rect">
            <a:avLst/>
          </a:prstGeom>
          <a:noFill/>
        </p:spPr>
        <p:txBody>
          <a:bodyPr wrap="square" rtlCol="0">
            <a:spAutoFit/>
          </a:bodyPr>
          <a:lstStyle/>
          <a:p>
            <a:pPr>
              <a:lnSpc>
                <a:spcPct val="150000"/>
              </a:lnSpc>
            </a:pPr>
            <a:r>
              <a:rPr lang="en-IN" b="1" dirty="0">
                <a:solidFill>
                  <a:schemeClr val="bg1"/>
                </a:solidFill>
                <a:latin typeface="Times New Roman" panose="02020603050405020304" pitchFamily="18" charset="0"/>
                <a:cs typeface="Times New Roman" panose="02020603050405020304" pitchFamily="18" charset="0"/>
              </a:rPr>
              <a:t>What is Hypothesis</a:t>
            </a:r>
            <a:r>
              <a:rPr lang="en-IN" b="1" dirty="0" smtClean="0">
                <a:solidFill>
                  <a:schemeClr val="bg1"/>
                </a:solidFill>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IN" b="1" i="1" dirty="0">
                <a:solidFill>
                  <a:schemeClr val="bg1"/>
                </a:solidFill>
                <a:latin typeface="Times New Roman" panose="02020603050405020304" pitchFamily="18" charset="0"/>
                <a:cs typeface="Times New Roman" panose="02020603050405020304" pitchFamily="18" charset="0"/>
              </a:rPr>
              <a:t>The hypothesis is defined as the supposition or proposed explanation based on insufficient evidence or assumptions.</a:t>
            </a:r>
            <a:r>
              <a:rPr lang="en-IN" dirty="0">
                <a:solidFill>
                  <a:schemeClr val="bg1"/>
                </a:solidFill>
                <a:latin typeface="Times New Roman" panose="02020603050405020304" pitchFamily="18" charset="0"/>
                <a:cs typeface="Times New Roman" panose="02020603050405020304" pitchFamily="18" charset="0"/>
              </a:rPr>
              <a:t> It is just a guess based on some known facts but has not yet been proven. A good hypothesis is testable, which results in either true or false.</a:t>
            </a:r>
          </a:p>
          <a:p>
            <a:pPr marL="285750" indent="-285750">
              <a:lnSpc>
                <a:spcPct val="150000"/>
              </a:lnSpc>
              <a:buFont typeface="Arial" panose="020B0604020202020204" pitchFamily="34" charset="0"/>
              <a:buChar char="•"/>
            </a:pPr>
            <a:r>
              <a:rPr lang="en-IN" b="1" dirty="0">
                <a:solidFill>
                  <a:schemeClr val="bg1"/>
                </a:solidFill>
                <a:latin typeface="Times New Roman" panose="02020603050405020304" pitchFamily="18" charset="0"/>
                <a:cs typeface="Times New Roman" panose="02020603050405020304" pitchFamily="18" charset="0"/>
              </a:rPr>
              <a:t>Example</a:t>
            </a:r>
            <a:r>
              <a:rPr lang="en-IN" dirty="0">
                <a:solidFill>
                  <a:schemeClr val="bg1"/>
                </a:solidFill>
                <a:latin typeface="Times New Roman" panose="02020603050405020304" pitchFamily="18" charset="0"/>
                <a:cs typeface="Times New Roman" panose="02020603050405020304" pitchFamily="18" charset="0"/>
              </a:rPr>
              <a:t>: Let's understand the hypothesis with a common example. Some scientist claims that ultraviolet (UV) light can damage the eyes then it may also cause blindness</a:t>
            </a:r>
            <a:r>
              <a:rPr lang="en-IN" dirty="0" smtClean="0">
                <a:solidFill>
                  <a:schemeClr val="bg1"/>
                </a:solidFill>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In this example, a scientist just claims that UV rays are harmful to the eyes, but we assume they may cause blindness. However, it may or may not be possible. Hence, these types of assumptions are called a hypothesis</a:t>
            </a:r>
          </a:p>
          <a:p>
            <a:pPr>
              <a:lnSpc>
                <a:spcPct val="150000"/>
              </a:lnSpc>
            </a:pP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7263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			     </a:t>
            </a:r>
            <a:r>
              <a:rPr lang="en-IN" dirty="0" smtClean="0">
                <a:solidFill>
                  <a:schemeClr val="bg1"/>
                </a:solidFill>
                <a:latin typeface="Times New Roman" panose="02020603050405020304" pitchFamily="18" charset="0"/>
                <a:cs typeface="Times New Roman" panose="02020603050405020304" pitchFamily="18" charset="0"/>
              </a:rPr>
              <a:t>                 HYPOTHESIS FUNCTION AND TESTING	</a:t>
            </a:r>
            <a:r>
              <a:rPr lang="en-IN" dirty="0">
                <a:solidFill>
                  <a:schemeClr val="bg1"/>
                </a:solidFill>
                <a:latin typeface="Times New Roman" panose="02020603050405020304" pitchFamily="18" charset="0"/>
                <a:cs typeface="Times New Roman" panose="02020603050405020304" pitchFamily="18" charset="0"/>
              </a:rPr>
              <a:t>	</a:t>
            </a:r>
            <a:r>
              <a:rPr lang="en-IN" dirty="0" smtClean="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UNIT I</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5028556"/>
          </a:xfrm>
          <a:prstGeom prst="rect">
            <a:avLst/>
          </a:prstGeom>
          <a:noFill/>
        </p:spPr>
        <p:txBody>
          <a:bodyPr wrap="square" rtlCol="0">
            <a:spAutoFit/>
          </a:bodyPr>
          <a:lstStyle/>
          <a:p>
            <a:pPr>
              <a:lnSpc>
                <a:spcPct val="150000"/>
              </a:lnSpc>
            </a:pPr>
            <a:r>
              <a:rPr lang="en-IN" b="1" dirty="0">
                <a:solidFill>
                  <a:schemeClr val="bg1"/>
                </a:solidFill>
                <a:latin typeface="Times New Roman" panose="02020603050405020304" pitchFamily="18" charset="0"/>
                <a:cs typeface="Times New Roman" panose="02020603050405020304" pitchFamily="18" charset="0"/>
              </a:rPr>
              <a:t>What is Hypothesis Testing</a:t>
            </a:r>
            <a:r>
              <a:rPr lang="en-IN" b="1" dirty="0" smtClean="0">
                <a:solidFill>
                  <a:schemeClr val="bg1"/>
                </a:solidFill>
                <a:latin typeface="Times New Roman" panose="02020603050405020304" pitchFamily="18" charset="0"/>
                <a:cs typeface="Times New Roman" panose="02020603050405020304" pitchFamily="18" charset="0"/>
              </a:rPr>
              <a:t>?</a:t>
            </a:r>
            <a:endParaRPr lang="en-IN" dirty="0">
              <a:solidFill>
                <a:schemeClr val="bg1"/>
              </a:solidFill>
              <a:latin typeface="Times New Roman" panose="02020603050405020304" pitchFamily="18" charset="0"/>
              <a:cs typeface="Times New Roman" panose="02020603050405020304" pitchFamily="18" charset="0"/>
            </a:endParaRPr>
          </a:p>
          <a:p>
            <a:pPr fontAlgn="base">
              <a:lnSpc>
                <a:spcPct val="150000"/>
              </a:lnSpc>
            </a:pPr>
            <a:r>
              <a:rPr lang="en-IN" dirty="0">
                <a:solidFill>
                  <a:schemeClr val="bg1"/>
                </a:solidFill>
                <a:latin typeface="Times New Roman" panose="02020603050405020304" pitchFamily="18" charset="0"/>
                <a:cs typeface="Times New Roman" panose="02020603050405020304" pitchFamily="18" charset="0"/>
              </a:rPr>
              <a:t>A hypothesis is an assumption or idea, specifically a statistical claim about an unknown population parameter. For example, a judge assumes a person is innocent and verifies this by reviewing evidence and hearing testimony before reaching a verdict.</a:t>
            </a:r>
          </a:p>
          <a:p>
            <a:pPr fontAlgn="base">
              <a:lnSpc>
                <a:spcPct val="150000"/>
              </a:lnSpc>
            </a:pPr>
            <a:r>
              <a:rPr lang="en-IN" b="1" i="1" dirty="0">
                <a:solidFill>
                  <a:schemeClr val="bg1"/>
                </a:solidFill>
                <a:latin typeface="Times New Roman" panose="02020603050405020304" pitchFamily="18" charset="0"/>
                <a:cs typeface="Times New Roman" panose="02020603050405020304" pitchFamily="18" charset="0"/>
              </a:rPr>
              <a:t>Hypothesis testing is a statistical method that is used to make a statistical decision using experimental data. Hypothesis testing is basically an assumption that we make about a population parameter. It evaluates two mutually exclusive statements about a population to determine which statement is best supported by the sample data</a:t>
            </a:r>
            <a:r>
              <a:rPr lang="en-IN" b="1" i="1" dirty="0" smtClean="0">
                <a:solidFill>
                  <a:schemeClr val="bg1"/>
                </a:solidFill>
                <a:latin typeface="Times New Roman" panose="02020603050405020304" pitchFamily="18" charset="0"/>
                <a:cs typeface="Times New Roman" panose="02020603050405020304" pitchFamily="18" charset="0"/>
              </a:rPr>
              <a:t>.</a:t>
            </a:r>
          </a:p>
          <a:p>
            <a:pPr fontAlgn="base">
              <a:lnSpc>
                <a:spcPct val="150000"/>
              </a:lnSpc>
            </a:pPr>
            <a:r>
              <a:rPr lang="en-IN" dirty="0">
                <a:solidFill>
                  <a:schemeClr val="bg1"/>
                </a:solidFill>
                <a:latin typeface="Times New Roman" panose="02020603050405020304" pitchFamily="18" charset="0"/>
                <a:cs typeface="Times New Roman" panose="02020603050405020304" pitchFamily="18" charset="0"/>
              </a:rPr>
              <a:t>To test the validity of the claim or assumption about the population parameter:</a:t>
            </a:r>
          </a:p>
          <a:p>
            <a:pPr marL="285750" indent="-285750" fontAlgn="base">
              <a:lnSpc>
                <a:spcPct val="150000"/>
              </a:lnSpc>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A sample is drawn from the population and </a:t>
            </a:r>
            <a:r>
              <a:rPr lang="en-IN" dirty="0" err="1">
                <a:solidFill>
                  <a:schemeClr val="bg1"/>
                </a:solidFill>
                <a:latin typeface="Times New Roman" panose="02020603050405020304" pitchFamily="18" charset="0"/>
                <a:cs typeface="Times New Roman" panose="02020603050405020304" pitchFamily="18" charset="0"/>
              </a:rPr>
              <a:t>analyzed</a:t>
            </a:r>
            <a:r>
              <a:rPr lang="en-IN" dirty="0">
                <a:solidFill>
                  <a:schemeClr val="bg1"/>
                </a:solidFill>
                <a:latin typeface="Times New Roman" panose="02020603050405020304" pitchFamily="18" charset="0"/>
                <a:cs typeface="Times New Roman" panose="02020603050405020304" pitchFamily="18" charset="0"/>
              </a:rPr>
              <a:t>.</a:t>
            </a:r>
          </a:p>
          <a:p>
            <a:pPr marL="285750" indent="-285750" fontAlgn="base">
              <a:lnSpc>
                <a:spcPct val="150000"/>
              </a:lnSpc>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The results of the analysis are used to decide whether the claim is true or not</a:t>
            </a:r>
          </a:p>
          <a:p>
            <a:pPr marL="285750" indent="-285750" fontAlgn="base">
              <a:lnSpc>
                <a:spcPct val="150000"/>
              </a:lnSpc>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4101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			     </a:t>
            </a:r>
            <a:r>
              <a:rPr lang="en-IN" dirty="0" smtClean="0">
                <a:solidFill>
                  <a:schemeClr val="bg1"/>
                </a:solidFill>
                <a:latin typeface="Times New Roman" panose="02020603050405020304" pitchFamily="18" charset="0"/>
                <a:cs typeface="Times New Roman" panose="02020603050405020304" pitchFamily="18" charset="0"/>
              </a:rPr>
              <a:t>                 HYPOTHESIS FUNCTION AND TESTING	</a:t>
            </a:r>
            <a:r>
              <a:rPr lang="en-IN" dirty="0">
                <a:solidFill>
                  <a:schemeClr val="bg1"/>
                </a:solidFill>
                <a:latin typeface="Times New Roman" panose="02020603050405020304" pitchFamily="18" charset="0"/>
                <a:cs typeface="Times New Roman" panose="02020603050405020304" pitchFamily="18" charset="0"/>
              </a:rPr>
              <a:t>	</a:t>
            </a:r>
            <a:r>
              <a:rPr lang="en-IN" dirty="0" smtClean="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UNIT I</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1338828"/>
          </a:xfrm>
          <a:prstGeom prst="rect">
            <a:avLst/>
          </a:prstGeom>
          <a:noFill/>
        </p:spPr>
        <p:txBody>
          <a:bodyPr wrap="square" rtlCol="0">
            <a:spAutoFit/>
          </a:bodyPr>
          <a:lstStyle/>
          <a:p>
            <a:pPr>
              <a:lnSpc>
                <a:spcPct val="150000"/>
              </a:lnSpc>
            </a:pPr>
            <a:r>
              <a:rPr lang="en-IN" b="1" dirty="0">
                <a:solidFill>
                  <a:schemeClr val="bg1"/>
                </a:solidFill>
                <a:latin typeface="Times New Roman" panose="02020603050405020304" pitchFamily="18" charset="0"/>
                <a:cs typeface="Times New Roman" panose="02020603050405020304" pitchFamily="18" charset="0"/>
              </a:rPr>
              <a:t>Hypothesis </a:t>
            </a:r>
            <a:r>
              <a:rPr lang="en-IN" b="1" dirty="0" smtClean="0">
                <a:solidFill>
                  <a:schemeClr val="bg1"/>
                </a:solidFill>
                <a:latin typeface="Times New Roman" panose="02020603050405020304" pitchFamily="18" charset="0"/>
                <a:cs typeface="Times New Roman" panose="02020603050405020304" pitchFamily="18" charset="0"/>
              </a:rPr>
              <a:t>Testing</a:t>
            </a:r>
          </a:p>
          <a:p>
            <a:pPr marL="285750" indent="-285750">
              <a:lnSpc>
                <a:spcPct val="150000"/>
              </a:lnSpc>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Hypothesis testing involves formulating assumptions about population parameters based on sample statistics and rigorously evaluating these assumptions against empirical evidence</a:t>
            </a:r>
            <a:r>
              <a:rPr lang="en-IN" dirty="0" smtClean="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92610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			     </a:t>
            </a:r>
            <a:r>
              <a:rPr lang="en-IN" dirty="0" smtClean="0">
                <a:solidFill>
                  <a:schemeClr val="bg1"/>
                </a:solidFill>
                <a:latin typeface="Times New Roman" panose="02020603050405020304" pitchFamily="18" charset="0"/>
                <a:cs typeface="Times New Roman" panose="02020603050405020304" pitchFamily="18" charset="0"/>
              </a:rPr>
              <a:t>                 HYPOTHESIS FUNCTION AND TESTING	</a:t>
            </a:r>
            <a:r>
              <a:rPr lang="en-IN" dirty="0">
                <a:solidFill>
                  <a:schemeClr val="bg1"/>
                </a:solidFill>
                <a:latin typeface="Times New Roman" panose="02020603050405020304" pitchFamily="18" charset="0"/>
                <a:cs typeface="Times New Roman" panose="02020603050405020304" pitchFamily="18" charset="0"/>
              </a:rPr>
              <a:t>	</a:t>
            </a:r>
            <a:r>
              <a:rPr lang="en-IN" dirty="0" smtClean="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UNIT I</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5" y="966652"/>
            <a:ext cx="11486605" cy="3416320"/>
          </a:xfrm>
          <a:prstGeom prst="rect">
            <a:avLst/>
          </a:prstGeom>
          <a:noFill/>
        </p:spPr>
        <p:txBody>
          <a:bodyPr wrap="square" rtlCol="0">
            <a:spAutoFit/>
          </a:bodyPr>
          <a:lstStyle/>
          <a:p>
            <a:pPr fontAlgn="base">
              <a:lnSpc>
                <a:spcPct val="150000"/>
              </a:lnSpc>
            </a:pPr>
            <a:r>
              <a:rPr lang="en-IN" b="1" dirty="0">
                <a:solidFill>
                  <a:schemeClr val="bg1"/>
                </a:solidFill>
                <a:latin typeface="Times New Roman" panose="02020603050405020304" pitchFamily="18" charset="0"/>
                <a:cs typeface="Times New Roman" panose="02020603050405020304" pitchFamily="18" charset="0"/>
              </a:rPr>
              <a:t>Defining Hypotheses</a:t>
            </a:r>
          </a:p>
          <a:p>
            <a:pPr marL="285750" indent="-285750" fontAlgn="base">
              <a:lnSpc>
                <a:spcPct val="150000"/>
              </a:lnSpc>
              <a:buFont typeface="Arial" panose="020B0604020202020204" pitchFamily="34" charset="0"/>
              <a:buChar char="•"/>
            </a:pPr>
            <a:r>
              <a:rPr lang="en-IN" b="1" dirty="0">
                <a:solidFill>
                  <a:schemeClr val="bg1"/>
                </a:solidFill>
                <a:latin typeface="Times New Roman" panose="02020603050405020304" pitchFamily="18" charset="0"/>
                <a:cs typeface="Times New Roman" panose="02020603050405020304" pitchFamily="18" charset="0"/>
              </a:rPr>
              <a:t>Null hypothesis (H</a:t>
            </a:r>
            <a:r>
              <a:rPr lang="en-IN" b="1" baseline="-25000" dirty="0">
                <a:solidFill>
                  <a:schemeClr val="bg1"/>
                </a:solidFill>
                <a:latin typeface="Times New Roman" panose="02020603050405020304" pitchFamily="18" charset="0"/>
                <a:cs typeface="Times New Roman" panose="02020603050405020304" pitchFamily="18" charset="0"/>
              </a:rPr>
              <a:t>0</a:t>
            </a:r>
            <a:r>
              <a:rPr lang="en-IN" b="1" dirty="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In statistics, the null hypothesis is a general statement or default position that there is no relationship between two measured cases or no relationship among groups. In other words, it is a basic assumption or made based on the problem knowledge.</a:t>
            </a:r>
            <a:br>
              <a:rPr lang="en-IN" dirty="0">
                <a:solidFill>
                  <a:schemeClr val="bg1"/>
                </a:solidFill>
                <a:latin typeface="Times New Roman" panose="02020603050405020304" pitchFamily="18" charset="0"/>
                <a:cs typeface="Times New Roman" panose="02020603050405020304" pitchFamily="18" charset="0"/>
              </a:rPr>
            </a:br>
            <a:r>
              <a:rPr lang="en-IN" b="1" dirty="0">
                <a:solidFill>
                  <a:schemeClr val="bg1"/>
                </a:solidFill>
                <a:latin typeface="Times New Roman" panose="02020603050405020304" pitchFamily="18" charset="0"/>
                <a:cs typeface="Times New Roman" panose="02020603050405020304" pitchFamily="18" charset="0"/>
              </a:rPr>
              <a:t>Example</a:t>
            </a:r>
            <a:r>
              <a:rPr lang="en-IN" dirty="0">
                <a:solidFill>
                  <a:schemeClr val="bg1"/>
                </a:solidFill>
                <a:latin typeface="Times New Roman" panose="02020603050405020304" pitchFamily="18" charset="0"/>
                <a:cs typeface="Times New Roman" panose="02020603050405020304" pitchFamily="18" charset="0"/>
              </a:rPr>
              <a:t>: A company’s mean production is 50 units/per </a:t>
            </a:r>
            <a:r>
              <a:rPr lang="en-IN" dirty="0" smtClean="0">
                <a:solidFill>
                  <a:schemeClr val="bg1"/>
                </a:solidFill>
                <a:latin typeface="Times New Roman" panose="02020603050405020304" pitchFamily="18" charset="0"/>
                <a:cs typeface="Times New Roman" panose="02020603050405020304" pitchFamily="18" charset="0"/>
              </a:rPr>
              <a:t>day </a:t>
            </a:r>
            <a:r>
              <a:rPr lang="en-IN" dirty="0">
                <a:solidFill>
                  <a:schemeClr val="bg1"/>
                </a:solidFill>
                <a:latin typeface="Times New Roman" panose="02020603050405020304" pitchFamily="18" charset="0"/>
                <a:cs typeface="Times New Roman" panose="02020603050405020304" pitchFamily="18" charset="0"/>
              </a:rPr>
              <a:t>H</a:t>
            </a:r>
            <a:r>
              <a:rPr lang="en-IN" baseline="-25000" dirty="0">
                <a:solidFill>
                  <a:schemeClr val="bg1"/>
                </a:solidFill>
                <a:latin typeface="Times New Roman" panose="02020603050405020304" pitchFamily="18" charset="0"/>
                <a:cs typeface="Times New Roman" panose="02020603050405020304" pitchFamily="18" charset="0"/>
              </a:rPr>
              <a:t>0</a:t>
            </a:r>
            <a:r>
              <a:rPr lang="en-IN" dirty="0">
                <a:solidFill>
                  <a:schemeClr val="bg1"/>
                </a:solidFill>
                <a:latin typeface="Times New Roman" panose="02020603050405020304" pitchFamily="18" charset="0"/>
                <a:cs typeface="Times New Roman" panose="02020603050405020304" pitchFamily="18" charset="0"/>
              </a:rPr>
              <a:t>: </a:t>
            </a:r>
            <a:r>
              <a:rPr lang="en-IN" dirty="0" smtClean="0">
                <a:solidFill>
                  <a:schemeClr val="bg1"/>
                </a:solidFill>
                <a:latin typeface="Times New Roman" panose="02020603050405020304" pitchFamily="18" charset="0"/>
                <a:cs typeface="Times New Roman" panose="02020603050405020304" pitchFamily="18" charset="0"/>
              </a:rPr>
              <a:t>μ</a:t>
            </a:r>
            <a:r>
              <a:rPr lang="en-IN" dirty="0">
                <a:solidFill>
                  <a:schemeClr val="bg1"/>
                </a:solidFill>
                <a:latin typeface="Times New Roman" panose="02020603050405020304" pitchFamily="18" charset="0"/>
                <a:cs typeface="Times New Roman" panose="02020603050405020304" pitchFamily="18" charset="0"/>
              </a:rPr>
              <a:t> = 50.</a:t>
            </a:r>
          </a:p>
          <a:p>
            <a:pPr marL="285750" indent="-285750" fontAlgn="base">
              <a:lnSpc>
                <a:spcPct val="150000"/>
              </a:lnSpc>
              <a:buFont typeface="Arial" panose="020B0604020202020204" pitchFamily="34" charset="0"/>
              <a:buChar char="•"/>
            </a:pPr>
            <a:r>
              <a:rPr lang="en-IN" b="1" dirty="0">
                <a:solidFill>
                  <a:schemeClr val="bg1"/>
                </a:solidFill>
                <a:latin typeface="Times New Roman" panose="02020603050405020304" pitchFamily="18" charset="0"/>
                <a:cs typeface="Times New Roman" panose="02020603050405020304" pitchFamily="18" charset="0"/>
              </a:rPr>
              <a:t>Alternative hypothesis (H</a:t>
            </a:r>
            <a:r>
              <a:rPr lang="en-IN" b="1" baseline="-25000" dirty="0">
                <a:solidFill>
                  <a:schemeClr val="bg1"/>
                </a:solidFill>
                <a:latin typeface="Times New Roman" panose="02020603050405020304" pitchFamily="18" charset="0"/>
                <a:cs typeface="Times New Roman" panose="02020603050405020304" pitchFamily="18" charset="0"/>
              </a:rPr>
              <a:t>1</a:t>
            </a:r>
            <a:r>
              <a:rPr lang="en-IN" b="1" dirty="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The alternative hypothesis is the hypothesis used in hypothesis testing that is contrary </a:t>
            </a:r>
            <a:r>
              <a:rPr lang="en-IN" dirty="0" smtClean="0">
                <a:solidFill>
                  <a:schemeClr val="bg1"/>
                </a:solidFill>
                <a:latin typeface="Times New Roman" panose="02020603050405020304" pitchFamily="18" charset="0"/>
                <a:cs typeface="Times New Roman" panose="02020603050405020304" pitchFamily="18" charset="0"/>
              </a:rPr>
              <a:t>(oppose/against) to </a:t>
            </a:r>
            <a:r>
              <a:rPr lang="en-IN" dirty="0">
                <a:solidFill>
                  <a:schemeClr val="bg1"/>
                </a:solidFill>
                <a:latin typeface="Times New Roman" panose="02020603050405020304" pitchFamily="18" charset="0"/>
                <a:cs typeface="Times New Roman" panose="02020603050405020304" pitchFamily="18" charset="0"/>
              </a:rPr>
              <a:t>the null hypothesis. </a:t>
            </a:r>
            <a:br>
              <a:rPr lang="en-IN" dirty="0">
                <a:solidFill>
                  <a:schemeClr val="bg1"/>
                </a:solidFill>
                <a:latin typeface="Times New Roman" panose="02020603050405020304" pitchFamily="18" charset="0"/>
                <a:cs typeface="Times New Roman" panose="02020603050405020304" pitchFamily="18" charset="0"/>
              </a:rPr>
            </a:br>
            <a:r>
              <a:rPr lang="en-IN" dirty="0">
                <a:solidFill>
                  <a:schemeClr val="bg1"/>
                </a:solidFill>
                <a:latin typeface="Times New Roman" panose="02020603050405020304" pitchFamily="18" charset="0"/>
                <a:cs typeface="Times New Roman" panose="02020603050405020304" pitchFamily="18" charset="0"/>
              </a:rPr>
              <a:t>Example: A company’s production is not equal to 50 units/per day i.e. H</a:t>
            </a:r>
            <a:r>
              <a:rPr lang="en-IN" baseline="-25000" dirty="0">
                <a:solidFill>
                  <a:schemeClr val="bg1"/>
                </a:solidFill>
                <a:latin typeface="Times New Roman" panose="02020603050405020304" pitchFamily="18" charset="0"/>
                <a:cs typeface="Times New Roman" panose="02020603050405020304" pitchFamily="18" charset="0"/>
              </a:rPr>
              <a:t>1</a:t>
            </a:r>
            <a:r>
              <a:rPr lang="en-IN" dirty="0">
                <a:solidFill>
                  <a:schemeClr val="bg1"/>
                </a:solidFill>
                <a:latin typeface="Times New Roman" panose="02020603050405020304" pitchFamily="18" charset="0"/>
                <a:cs typeface="Times New Roman" panose="02020603050405020304" pitchFamily="18" charset="0"/>
              </a:rPr>
              <a:t>:</a:t>
            </a:r>
            <a:r>
              <a:rPr lang="en-IN" b="1" dirty="0">
                <a:solidFill>
                  <a:schemeClr val="bg1"/>
                </a:solidFill>
                <a:latin typeface="Times New Roman" panose="02020603050405020304" pitchFamily="18" charset="0"/>
                <a:cs typeface="Times New Roman" panose="02020603050405020304" pitchFamily="18" charset="0"/>
              </a:rPr>
              <a:t> </a:t>
            </a:r>
            <a:r>
              <a:rPr lang="en-IN" dirty="0" smtClean="0">
                <a:solidFill>
                  <a:schemeClr val="bg1"/>
                </a:solidFill>
                <a:latin typeface="Times New Roman" panose="02020603050405020304" pitchFamily="18" charset="0"/>
                <a:cs typeface="Times New Roman" panose="02020603050405020304" pitchFamily="18" charset="0"/>
              </a:rPr>
              <a:t>μ</a:t>
            </a:r>
            <a:r>
              <a:rPr lang="en-IN" b="1" dirty="0">
                <a:solidFill>
                  <a:schemeClr val="bg1"/>
                </a:solidFill>
                <a:latin typeface="Times New Roman" panose="02020603050405020304" pitchFamily="18" charset="0"/>
                <a:cs typeface="Times New Roman" panose="02020603050405020304" pitchFamily="18" charset="0"/>
              </a:rPr>
              <a:t> </a:t>
            </a:r>
            <a:r>
              <a:rPr lang="en-IN" dirty="0" smtClean="0">
                <a:solidFill>
                  <a:schemeClr val="bg1"/>
                </a:solidFill>
                <a:latin typeface="Times New Roman" panose="02020603050405020304" pitchFamily="18" charset="0"/>
                <a:cs typeface="Times New Roman" panose="02020603050405020304" pitchFamily="18" charset="0"/>
              </a:rPr>
              <a:t>≠</a:t>
            </a:r>
            <a:r>
              <a:rPr lang="en-IN" b="1" dirty="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50.</a:t>
            </a:r>
          </a:p>
        </p:txBody>
      </p:sp>
    </p:spTree>
    <p:extLst>
      <p:ext uri="{BB962C8B-B14F-4D97-AF65-F5344CB8AC3E}">
        <p14:creationId xmlns:p14="http://schemas.microsoft.com/office/powerpoint/2010/main" val="3387452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			     </a:t>
            </a:r>
            <a:r>
              <a:rPr lang="en-IN" dirty="0" smtClean="0">
                <a:solidFill>
                  <a:schemeClr val="bg1"/>
                </a:solidFill>
                <a:latin typeface="Times New Roman" panose="02020603050405020304" pitchFamily="18" charset="0"/>
                <a:cs typeface="Times New Roman" panose="02020603050405020304" pitchFamily="18" charset="0"/>
              </a:rPr>
              <a:t>                 HYPOTHESIS FUNCTION AND TESTING	</a:t>
            </a:r>
            <a:r>
              <a:rPr lang="en-IN" dirty="0">
                <a:solidFill>
                  <a:schemeClr val="bg1"/>
                </a:solidFill>
                <a:latin typeface="Times New Roman" panose="02020603050405020304" pitchFamily="18" charset="0"/>
                <a:cs typeface="Times New Roman" panose="02020603050405020304" pitchFamily="18" charset="0"/>
              </a:rPr>
              <a:t>	</a:t>
            </a:r>
            <a:r>
              <a:rPr lang="en-IN" dirty="0" smtClean="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UNIT I</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52697" y="1105815"/>
            <a:ext cx="11486605" cy="3416320"/>
          </a:xfrm>
          <a:prstGeom prst="rect">
            <a:avLst/>
          </a:prstGeom>
          <a:noFill/>
        </p:spPr>
        <p:txBody>
          <a:bodyPr wrap="square" rtlCol="0">
            <a:spAutoFit/>
          </a:bodyPr>
          <a:lstStyle/>
          <a:p>
            <a:pPr algn="just" fontAlgn="base">
              <a:lnSpc>
                <a:spcPct val="150000"/>
              </a:lnSpc>
            </a:pPr>
            <a:r>
              <a:rPr lang="en-IN" b="1" dirty="0">
                <a:solidFill>
                  <a:schemeClr val="bg1"/>
                </a:solidFill>
                <a:latin typeface="Times New Roman" panose="02020603050405020304" pitchFamily="18" charset="0"/>
                <a:cs typeface="Times New Roman" panose="02020603050405020304" pitchFamily="18" charset="0"/>
              </a:rPr>
              <a:t>Key Terms of Hypothesis Testing</a:t>
            </a:r>
          </a:p>
          <a:p>
            <a:pPr algn="just" fontAlgn="base">
              <a:lnSpc>
                <a:spcPct val="150000"/>
              </a:lnSpc>
            </a:pPr>
            <a:r>
              <a:rPr lang="en-IN" b="1" dirty="0">
                <a:solidFill>
                  <a:schemeClr val="bg1"/>
                </a:solidFill>
                <a:latin typeface="Times New Roman" panose="02020603050405020304" pitchFamily="18" charset="0"/>
                <a:cs typeface="Times New Roman" panose="02020603050405020304" pitchFamily="18" charset="0"/>
              </a:rPr>
              <a:t>Level of significance</a:t>
            </a:r>
            <a:r>
              <a:rPr lang="en-IN" dirty="0">
                <a:solidFill>
                  <a:schemeClr val="bg1"/>
                </a:solidFill>
                <a:latin typeface="Times New Roman" panose="02020603050405020304" pitchFamily="18" charset="0"/>
                <a:cs typeface="Times New Roman" panose="02020603050405020304" pitchFamily="18" charset="0"/>
              </a:rPr>
              <a:t>: It refers to the degree of significance in which we accept or reject the null hypothesis. 100% accuracy is not possible for accepting a hypothesis, so we, therefore, select a level of significance that is usually 5%. This is normally denoted with </a:t>
            </a:r>
            <a:r>
              <a:rPr lang="en-IN" i="1" dirty="0" smtClean="0">
                <a:solidFill>
                  <a:schemeClr val="bg1"/>
                </a:solidFill>
                <a:latin typeface="Times New Roman" panose="02020603050405020304" pitchFamily="18" charset="0"/>
                <a:cs typeface="Times New Roman" panose="02020603050405020304" pitchFamily="18" charset="0"/>
              </a:rPr>
              <a:t>α </a:t>
            </a:r>
            <a:r>
              <a:rPr lang="en-IN" dirty="0" smtClean="0">
                <a:solidFill>
                  <a:schemeClr val="bg1"/>
                </a:solidFill>
                <a:latin typeface="Times New Roman" panose="02020603050405020304" pitchFamily="18" charset="0"/>
                <a:cs typeface="Times New Roman" panose="02020603050405020304" pitchFamily="18" charset="0"/>
              </a:rPr>
              <a:t>and </a:t>
            </a:r>
            <a:r>
              <a:rPr lang="en-IN" dirty="0">
                <a:solidFill>
                  <a:schemeClr val="bg1"/>
                </a:solidFill>
                <a:latin typeface="Times New Roman" panose="02020603050405020304" pitchFamily="18" charset="0"/>
                <a:cs typeface="Times New Roman" panose="02020603050405020304" pitchFamily="18" charset="0"/>
              </a:rPr>
              <a:t>generally, it is 0.05 or 5%, which means your output should be 95% confident to give a similar kind of result in each sample.</a:t>
            </a:r>
          </a:p>
          <a:p>
            <a:pPr algn="just" fontAlgn="base">
              <a:lnSpc>
                <a:spcPct val="150000"/>
              </a:lnSpc>
            </a:pPr>
            <a:r>
              <a:rPr lang="en-IN" b="1" dirty="0">
                <a:solidFill>
                  <a:schemeClr val="bg1"/>
                </a:solidFill>
                <a:latin typeface="Times New Roman" panose="02020603050405020304" pitchFamily="18" charset="0"/>
                <a:cs typeface="Times New Roman" panose="02020603050405020304" pitchFamily="18" charset="0"/>
              </a:rPr>
              <a:t>P-value: </a:t>
            </a:r>
            <a:r>
              <a:rPr lang="en-IN" dirty="0">
                <a:solidFill>
                  <a:schemeClr val="bg1"/>
                </a:solidFill>
                <a:latin typeface="Times New Roman" panose="02020603050405020304" pitchFamily="18" charset="0"/>
                <a:cs typeface="Times New Roman" panose="02020603050405020304" pitchFamily="18" charset="0"/>
              </a:rPr>
              <a:t>The </a:t>
            </a:r>
            <a:r>
              <a:rPr lang="en-IN" u="sng" dirty="0">
                <a:solidFill>
                  <a:schemeClr val="bg1"/>
                </a:solidFill>
                <a:latin typeface="Times New Roman" panose="02020603050405020304" pitchFamily="18" charset="0"/>
                <a:cs typeface="Times New Roman" panose="02020603050405020304" pitchFamily="18" charset="0"/>
              </a:rPr>
              <a:t>P value</a:t>
            </a:r>
            <a:r>
              <a:rPr lang="en-IN" dirty="0">
                <a:solidFill>
                  <a:schemeClr val="bg1"/>
                </a:solidFill>
                <a:latin typeface="Times New Roman" panose="02020603050405020304" pitchFamily="18" charset="0"/>
                <a:cs typeface="Times New Roman" panose="02020603050405020304" pitchFamily="18" charset="0"/>
              </a:rPr>
              <a:t>, or calculated probability, is the probability of finding the observed/extreme results when the null hypothesis(H0) of a study-given problem is true. If your P-value is less than the chosen significance level then you reject the null hypothesis i.e. accept that your sample claims to support the alternative hypothesis</a:t>
            </a:r>
            <a:r>
              <a:rPr lang="en-IN" dirty="0" smtClean="0">
                <a:solidFill>
                  <a:schemeClr val="bg1"/>
                </a:solidFill>
                <a:latin typeface="Times New Roman" panose="02020603050405020304" pitchFamily="18" charset="0"/>
                <a:cs typeface="Times New Roman" panose="02020603050405020304" pitchFamily="18" charset="0"/>
              </a:rPr>
              <a:t>.</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2184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1343</TotalTime>
  <Words>2679</Words>
  <Application>Microsoft Office PowerPoint</Application>
  <PresentationFormat>Widescreen</PresentationFormat>
  <Paragraphs>405</Paragraphs>
  <Slides>35</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Vineeta Shrivastava</dc:creator>
  <cp:lastModifiedBy>Vineeta Shrivastava</cp:lastModifiedBy>
  <cp:revision>161</cp:revision>
  <dcterms:created xsi:type="dcterms:W3CDTF">2024-01-07T08:32:03Z</dcterms:created>
  <dcterms:modified xsi:type="dcterms:W3CDTF">2024-09-13T03:58:57Z</dcterms:modified>
</cp:coreProperties>
</file>