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258"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79" r:id="rId108"/>
    <p:sldId id="380" r:id="rId109"/>
    <p:sldId id="381" r:id="rId110"/>
    <p:sldId id="382" r:id="rId111"/>
    <p:sldId id="383" r:id="rId112"/>
    <p:sldId id="268"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F2794-E7AA-4926-9E39-A6BABA00F5C5}"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4AFB5-9356-4993-B07B-EBD3F93D41D5}" type="slidenum">
              <a:rPr lang="en-IN" smtClean="0"/>
              <a:t>‹#›</a:t>
            </a:fld>
            <a:endParaRPr lang="en-IN"/>
          </a:p>
        </p:txBody>
      </p:sp>
    </p:spTree>
    <p:extLst>
      <p:ext uri="{BB962C8B-B14F-4D97-AF65-F5344CB8AC3E}">
        <p14:creationId xmlns:p14="http://schemas.microsoft.com/office/powerpoint/2010/main" val="97634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a:t>
            </a:fld>
            <a:endParaRPr lang="en-IN"/>
          </a:p>
        </p:txBody>
      </p:sp>
    </p:spTree>
    <p:extLst>
      <p:ext uri="{BB962C8B-B14F-4D97-AF65-F5344CB8AC3E}">
        <p14:creationId xmlns:p14="http://schemas.microsoft.com/office/powerpoint/2010/main" val="198977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a:t>
            </a:fld>
            <a:endParaRPr lang="en-IN"/>
          </a:p>
        </p:txBody>
      </p:sp>
    </p:spTree>
    <p:extLst>
      <p:ext uri="{BB962C8B-B14F-4D97-AF65-F5344CB8AC3E}">
        <p14:creationId xmlns:p14="http://schemas.microsoft.com/office/powerpoint/2010/main" val="15329470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100</a:t>
            </a:fld>
            <a:endParaRPr lang="en-IN"/>
          </a:p>
        </p:txBody>
      </p:sp>
    </p:spTree>
    <p:extLst>
      <p:ext uri="{BB962C8B-B14F-4D97-AF65-F5344CB8AC3E}">
        <p14:creationId xmlns:p14="http://schemas.microsoft.com/office/powerpoint/2010/main" val="400411157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101</a:t>
            </a:fld>
            <a:endParaRPr lang="en-IN"/>
          </a:p>
        </p:txBody>
      </p:sp>
    </p:spTree>
    <p:extLst>
      <p:ext uri="{BB962C8B-B14F-4D97-AF65-F5344CB8AC3E}">
        <p14:creationId xmlns:p14="http://schemas.microsoft.com/office/powerpoint/2010/main" val="117049261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102</a:t>
            </a:fld>
            <a:endParaRPr lang="en-IN"/>
          </a:p>
        </p:txBody>
      </p:sp>
    </p:spTree>
    <p:extLst>
      <p:ext uri="{BB962C8B-B14F-4D97-AF65-F5344CB8AC3E}">
        <p14:creationId xmlns:p14="http://schemas.microsoft.com/office/powerpoint/2010/main" val="14589349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103</a:t>
            </a:fld>
            <a:endParaRPr lang="en-IN"/>
          </a:p>
        </p:txBody>
      </p:sp>
    </p:spTree>
    <p:extLst>
      <p:ext uri="{BB962C8B-B14F-4D97-AF65-F5344CB8AC3E}">
        <p14:creationId xmlns:p14="http://schemas.microsoft.com/office/powerpoint/2010/main" val="7809952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104</a:t>
            </a:fld>
            <a:endParaRPr lang="en-IN"/>
          </a:p>
        </p:txBody>
      </p:sp>
    </p:spTree>
    <p:extLst>
      <p:ext uri="{BB962C8B-B14F-4D97-AF65-F5344CB8AC3E}">
        <p14:creationId xmlns:p14="http://schemas.microsoft.com/office/powerpoint/2010/main" val="18684276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105</a:t>
            </a:fld>
            <a:endParaRPr lang="en-IN"/>
          </a:p>
        </p:txBody>
      </p:sp>
    </p:spTree>
    <p:extLst>
      <p:ext uri="{BB962C8B-B14F-4D97-AF65-F5344CB8AC3E}">
        <p14:creationId xmlns:p14="http://schemas.microsoft.com/office/powerpoint/2010/main" val="10371949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106</a:t>
            </a:fld>
            <a:endParaRPr lang="en-IN"/>
          </a:p>
        </p:txBody>
      </p:sp>
    </p:spTree>
    <p:extLst>
      <p:ext uri="{BB962C8B-B14F-4D97-AF65-F5344CB8AC3E}">
        <p14:creationId xmlns:p14="http://schemas.microsoft.com/office/powerpoint/2010/main" val="860165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107</a:t>
            </a:fld>
            <a:endParaRPr lang="en-IN"/>
          </a:p>
        </p:txBody>
      </p:sp>
    </p:spTree>
    <p:extLst>
      <p:ext uri="{BB962C8B-B14F-4D97-AF65-F5344CB8AC3E}">
        <p14:creationId xmlns:p14="http://schemas.microsoft.com/office/powerpoint/2010/main" val="9284982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108</a:t>
            </a:fld>
            <a:endParaRPr lang="en-IN"/>
          </a:p>
        </p:txBody>
      </p:sp>
    </p:spTree>
    <p:extLst>
      <p:ext uri="{BB962C8B-B14F-4D97-AF65-F5344CB8AC3E}">
        <p14:creationId xmlns:p14="http://schemas.microsoft.com/office/powerpoint/2010/main" val="14963563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109</a:t>
            </a:fld>
            <a:endParaRPr lang="en-IN"/>
          </a:p>
        </p:txBody>
      </p:sp>
    </p:spTree>
    <p:extLst>
      <p:ext uri="{BB962C8B-B14F-4D97-AF65-F5344CB8AC3E}">
        <p14:creationId xmlns:p14="http://schemas.microsoft.com/office/powerpoint/2010/main" val="391345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a:t>
            </a:fld>
            <a:endParaRPr lang="en-IN"/>
          </a:p>
        </p:txBody>
      </p:sp>
    </p:spTree>
    <p:extLst>
      <p:ext uri="{BB962C8B-B14F-4D97-AF65-F5344CB8AC3E}">
        <p14:creationId xmlns:p14="http://schemas.microsoft.com/office/powerpoint/2010/main" val="40421834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110</a:t>
            </a:fld>
            <a:endParaRPr lang="en-IN"/>
          </a:p>
        </p:txBody>
      </p:sp>
    </p:spTree>
    <p:extLst>
      <p:ext uri="{BB962C8B-B14F-4D97-AF65-F5344CB8AC3E}">
        <p14:creationId xmlns:p14="http://schemas.microsoft.com/office/powerpoint/2010/main" val="13811267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111</a:t>
            </a:fld>
            <a:endParaRPr lang="en-IN"/>
          </a:p>
        </p:txBody>
      </p:sp>
    </p:spTree>
    <p:extLst>
      <p:ext uri="{BB962C8B-B14F-4D97-AF65-F5344CB8AC3E}">
        <p14:creationId xmlns:p14="http://schemas.microsoft.com/office/powerpoint/2010/main" val="2931748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112</a:t>
            </a:fld>
            <a:endParaRPr lang="en-IN"/>
          </a:p>
        </p:txBody>
      </p:sp>
    </p:spTree>
    <p:extLst>
      <p:ext uri="{BB962C8B-B14F-4D97-AF65-F5344CB8AC3E}">
        <p14:creationId xmlns:p14="http://schemas.microsoft.com/office/powerpoint/2010/main" val="93287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12</a:t>
            </a:fld>
            <a:endParaRPr lang="en-IN"/>
          </a:p>
        </p:txBody>
      </p:sp>
    </p:spTree>
    <p:extLst>
      <p:ext uri="{BB962C8B-B14F-4D97-AF65-F5344CB8AC3E}">
        <p14:creationId xmlns:p14="http://schemas.microsoft.com/office/powerpoint/2010/main" val="1829966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13</a:t>
            </a:fld>
            <a:endParaRPr lang="en-IN"/>
          </a:p>
        </p:txBody>
      </p:sp>
    </p:spTree>
    <p:extLst>
      <p:ext uri="{BB962C8B-B14F-4D97-AF65-F5344CB8AC3E}">
        <p14:creationId xmlns:p14="http://schemas.microsoft.com/office/powerpoint/2010/main" val="253257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14</a:t>
            </a:fld>
            <a:endParaRPr lang="en-IN"/>
          </a:p>
        </p:txBody>
      </p:sp>
    </p:spTree>
    <p:extLst>
      <p:ext uri="{BB962C8B-B14F-4D97-AF65-F5344CB8AC3E}">
        <p14:creationId xmlns:p14="http://schemas.microsoft.com/office/powerpoint/2010/main" val="469988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15</a:t>
            </a:fld>
            <a:endParaRPr lang="en-IN"/>
          </a:p>
        </p:txBody>
      </p:sp>
    </p:spTree>
    <p:extLst>
      <p:ext uri="{BB962C8B-B14F-4D97-AF65-F5344CB8AC3E}">
        <p14:creationId xmlns:p14="http://schemas.microsoft.com/office/powerpoint/2010/main" val="2538089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16</a:t>
            </a:fld>
            <a:endParaRPr lang="en-IN"/>
          </a:p>
        </p:txBody>
      </p:sp>
    </p:spTree>
    <p:extLst>
      <p:ext uri="{BB962C8B-B14F-4D97-AF65-F5344CB8AC3E}">
        <p14:creationId xmlns:p14="http://schemas.microsoft.com/office/powerpoint/2010/main" val="4212319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17</a:t>
            </a:fld>
            <a:endParaRPr lang="en-IN"/>
          </a:p>
        </p:txBody>
      </p:sp>
    </p:spTree>
    <p:extLst>
      <p:ext uri="{BB962C8B-B14F-4D97-AF65-F5344CB8AC3E}">
        <p14:creationId xmlns:p14="http://schemas.microsoft.com/office/powerpoint/2010/main" val="1730035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18</a:t>
            </a:fld>
            <a:endParaRPr lang="en-IN"/>
          </a:p>
        </p:txBody>
      </p:sp>
    </p:spTree>
    <p:extLst>
      <p:ext uri="{BB962C8B-B14F-4D97-AF65-F5344CB8AC3E}">
        <p14:creationId xmlns:p14="http://schemas.microsoft.com/office/powerpoint/2010/main" val="207368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19</a:t>
            </a:fld>
            <a:endParaRPr lang="en-IN"/>
          </a:p>
        </p:txBody>
      </p:sp>
    </p:spTree>
    <p:extLst>
      <p:ext uri="{BB962C8B-B14F-4D97-AF65-F5344CB8AC3E}">
        <p14:creationId xmlns:p14="http://schemas.microsoft.com/office/powerpoint/2010/main" val="346730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a:t>
            </a:fld>
            <a:endParaRPr lang="en-IN"/>
          </a:p>
        </p:txBody>
      </p:sp>
    </p:spTree>
    <p:extLst>
      <p:ext uri="{BB962C8B-B14F-4D97-AF65-F5344CB8AC3E}">
        <p14:creationId xmlns:p14="http://schemas.microsoft.com/office/powerpoint/2010/main" val="21325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20</a:t>
            </a:fld>
            <a:endParaRPr lang="en-IN"/>
          </a:p>
        </p:txBody>
      </p:sp>
    </p:spTree>
    <p:extLst>
      <p:ext uri="{BB962C8B-B14F-4D97-AF65-F5344CB8AC3E}">
        <p14:creationId xmlns:p14="http://schemas.microsoft.com/office/powerpoint/2010/main" val="1715888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21</a:t>
            </a:fld>
            <a:endParaRPr lang="en-IN"/>
          </a:p>
        </p:txBody>
      </p:sp>
    </p:spTree>
    <p:extLst>
      <p:ext uri="{BB962C8B-B14F-4D97-AF65-F5344CB8AC3E}">
        <p14:creationId xmlns:p14="http://schemas.microsoft.com/office/powerpoint/2010/main" val="3984427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22</a:t>
            </a:fld>
            <a:endParaRPr lang="en-IN"/>
          </a:p>
        </p:txBody>
      </p:sp>
    </p:spTree>
    <p:extLst>
      <p:ext uri="{BB962C8B-B14F-4D97-AF65-F5344CB8AC3E}">
        <p14:creationId xmlns:p14="http://schemas.microsoft.com/office/powerpoint/2010/main" val="4237112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23</a:t>
            </a:fld>
            <a:endParaRPr lang="en-IN"/>
          </a:p>
        </p:txBody>
      </p:sp>
    </p:spTree>
    <p:extLst>
      <p:ext uri="{BB962C8B-B14F-4D97-AF65-F5344CB8AC3E}">
        <p14:creationId xmlns:p14="http://schemas.microsoft.com/office/powerpoint/2010/main" val="698894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24</a:t>
            </a:fld>
            <a:endParaRPr lang="en-IN"/>
          </a:p>
        </p:txBody>
      </p:sp>
    </p:spTree>
    <p:extLst>
      <p:ext uri="{BB962C8B-B14F-4D97-AF65-F5344CB8AC3E}">
        <p14:creationId xmlns:p14="http://schemas.microsoft.com/office/powerpoint/2010/main" val="345813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25</a:t>
            </a:fld>
            <a:endParaRPr lang="en-IN"/>
          </a:p>
        </p:txBody>
      </p:sp>
    </p:spTree>
    <p:extLst>
      <p:ext uri="{BB962C8B-B14F-4D97-AF65-F5344CB8AC3E}">
        <p14:creationId xmlns:p14="http://schemas.microsoft.com/office/powerpoint/2010/main" val="425233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26</a:t>
            </a:fld>
            <a:endParaRPr lang="en-IN"/>
          </a:p>
        </p:txBody>
      </p:sp>
    </p:spTree>
    <p:extLst>
      <p:ext uri="{BB962C8B-B14F-4D97-AF65-F5344CB8AC3E}">
        <p14:creationId xmlns:p14="http://schemas.microsoft.com/office/powerpoint/2010/main" val="467979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27</a:t>
            </a:fld>
            <a:endParaRPr lang="en-IN"/>
          </a:p>
        </p:txBody>
      </p:sp>
    </p:spTree>
    <p:extLst>
      <p:ext uri="{BB962C8B-B14F-4D97-AF65-F5344CB8AC3E}">
        <p14:creationId xmlns:p14="http://schemas.microsoft.com/office/powerpoint/2010/main" val="1325795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28</a:t>
            </a:fld>
            <a:endParaRPr lang="en-IN"/>
          </a:p>
        </p:txBody>
      </p:sp>
    </p:spTree>
    <p:extLst>
      <p:ext uri="{BB962C8B-B14F-4D97-AF65-F5344CB8AC3E}">
        <p14:creationId xmlns:p14="http://schemas.microsoft.com/office/powerpoint/2010/main" val="83173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29</a:t>
            </a:fld>
            <a:endParaRPr lang="en-IN"/>
          </a:p>
        </p:txBody>
      </p:sp>
    </p:spTree>
    <p:extLst>
      <p:ext uri="{BB962C8B-B14F-4D97-AF65-F5344CB8AC3E}">
        <p14:creationId xmlns:p14="http://schemas.microsoft.com/office/powerpoint/2010/main" val="97312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a:t>
            </a:fld>
            <a:endParaRPr lang="en-IN"/>
          </a:p>
        </p:txBody>
      </p:sp>
    </p:spTree>
    <p:extLst>
      <p:ext uri="{BB962C8B-B14F-4D97-AF65-F5344CB8AC3E}">
        <p14:creationId xmlns:p14="http://schemas.microsoft.com/office/powerpoint/2010/main" val="78417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30</a:t>
            </a:fld>
            <a:endParaRPr lang="en-IN"/>
          </a:p>
        </p:txBody>
      </p:sp>
    </p:spTree>
    <p:extLst>
      <p:ext uri="{BB962C8B-B14F-4D97-AF65-F5344CB8AC3E}">
        <p14:creationId xmlns:p14="http://schemas.microsoft.com/office/powerpoint/2010/main" val="20589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31</a:t>
            </a:fld>
            <a:endParaRPr lang="en-IN"/>
          </a:p>
        </p:txBody>
      </p:sp>
    </p:spTree>
    <p:extLst>
      <p:ext uri="{BB962C8B-B14F-4D97-AF65-F5344CB8AC3E}">
        <p14:creationId xmlns:p14="http://schemas.microsoft.com/office/powerpoint/2010/main" val="27201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32</a:t>
            </a:fld>
            <a:endParaRPr lang="en-IN"/>
          </a:p>
        </p:txBody>
      </p:sp>
    </p:spTree>
    <p:extLst>
      <p:ext uri="{BB962C8B-B14F-4D97-AF65-F5344CB8AC3E}">
        <p14:creationId xmlns:p14="http://schemas.microsoft.com/office/powerpoint/2010/main" val="1157858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33</a:t>
            </a:fld>
            <a:endParaRPr lang="en-IN"/>
          </a:p>
        </p:txBody>
      </p:sp>
    </p:spTree>
    <p:extLst>
      <p:ext uri="{BB962C8B-B14F-4D97-AF65-F5344CB8AC3E}">
        <p14:creationId xmlns:p14="http://schemas.microsoft.com/office/powerpoint/2010/main" val="605404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34</a:t>
            </a:fld>
            <a:endParaRPr lang="en-IN"/>
          </a:p>
        </p:txBody>
      </p:sp>
    </p:spTree>
    <p:extLst>
      <p:ext uri="{BB962C8B-B14F-4D97-AF65-F5344CB8AC3E}">
        <p14:creationId xmlns:p14="http://schemas.microsoft.com/office/powerpoint/2010/main" val="1551959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35</a:t>
            </a:fld>
            <a:endParaRPr lang="en-IN"/>
          </a:p>
        </p:txBody>
      </p:sp>
    </p:spTree>
    <p:extLst>
      <p:ext uri="{BB962C8B-B14F-4D97-AF65-F5344CB8AC3E}">
        <p14:creationId xmlns:p14="http://schemas.microsoft.com/office/powerpoint/2010/main" val="1744940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36</a:t>
            </a:fld>
            <a:endParaRPr lang="en-IN"/>
          </a:p>
        </p:txBody>
      </p:sp>
    </p:spTree>
    <p:extLst>
      <p:ext uri="{BB962C8B-B14F-4D97-AF65-F5344CB8AC3E}">
        <p14:creationId xmlns:p14="http://schemas.microsoft.com/office/powerpoint/2010/main" val="3899107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37</a:t>
            </a:fld>
            <a:endParaRPr lang="en-IN"/>
          </a:p>
        </p:txBody>
      </p:sp>
    </p:spTree>
    <p:extLst>
      <p:ext uri="{BB962C8B-B14F-4D97-AF65-F5344CB8AC3E}">
        <p14:creationId xmlns:p14="http://schemas.microsoft.com/office/powerpoint/2010/main" val="2862461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38</a:t>
            </a:fld>
            <a:endParaRPr lang="en-IN"/>
          </a:p>
        </p:txBody>
      </p:sp>
    </p:spTree>
    <p:extLst>
      <p:ext uri="{BB962C8B-B14F-4D97-AF65-F5344CB8AC3E}">
        <p14:creationId xmlns:p14="http://schemas.microsoft.com/office/powerpoint/2010/main" val="1831696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39</a:t>
            </a:fld>
            <a:endParaRPr lang="en-IN"/>
          </a:p>
        </p:txBody>
      </p:sp>
    </p:spTree>
    <p:extLst>
      <p:ext uri="{BB962C8B-B14F-4D97-AF65-F5344CB8AC3E}">
        <p14:creationId xmlns:p14="http://schemas.microsoft.com/office/powerpoint/2010/main" val="69078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a:t>
            </a:fld>
            <a:endParaRPr lang="en-IN"/>
          </a:p>
        </p:txBody>
      </p:sp>
    </p:spTree>
    <p:extLst>
      <p:ext uri="{BB962C8B-B14F-4D97-AF65-F5344CB8AC3E}">
        <p14:creationId xmlns:p14="http://schemas.microsoft.com/office/powerpoint/2010/main" val="38087474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40</a:t>
            </a:fld>
            <a:endParaRPr lang="en-IN"/>
          </a:p>
        </p:txBody>
      </p:sp>
    </p:spTree>
    <p:extLst>
      <p:ext uri="{BB962C8B-B14F-4D97-AF65-F5344CB8AC3E}">
        <p14:creationId xmlns:p14="http://schemas.microsoft.com/office/powerpoint/2010/main" val="470834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41</a:t>
            </a:fld>
            <a:endParaRPr lang="en-IN"/>
          </a:p>
        </p:txBody>
      </p:sp>
    </p:spTree>
    <p:extLst>
      <p:ext uri="{BB962C8B-B14F-4D97-AF65-F5344CB8AC3E}">
        <p14:creationId xmlns:p14="http://schemas.microsoft.com/office/powerpoint/2010/main" val="1693630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42</a:t>
            </a:fld>
            <a:endParaRPr lang="en-IN"/>
          </a:p>
        </p:txBody>
      </p:sp>
    </p:spTree>
    <p:extLst>
      <p:ext uri="{BB962C8B-B14F-4D97-AF65-F5344CB8AC3E}">
        <p14:creationId xmlns:p14="http://schemas.microsoft.com/office/powerpoint/2010/main" val="1304929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43</a:t>
            </a:fld>
            <a:endParaRPr lang="en-IN"/>
          </a:p>
        </p:txBody>
      </p:sp>
    </p:spTree>
    <p:extLst>
      <p:ext uri="{BB962C8B-B14F-4D97-AF65-F5344CB8AC3E}">
        <p14:creationId xmlns:p14="http://schemas.microsoft.com/office/powerpoint/2010/main" val="34691205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44</a:t>
            </a:fld>
            <a:endParaRPr lang="en-IN"/>
          </a:p>
        </p:txBody>
      </p:sp>
    </p:spTree>
    <p:extLst>
      <p:ext uri="{BB962C8B-B14F-4D97-AF65-F5344CB8AC3E}">
        <p14:creationId xmlns:p14="http://schemas.microsoft.com/office/powerpoint/2010/main" val="867189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45</a:t>
            </a:fld>
            <a:endParaRPr lang="en-IN"/>
          </a:p>
        </p:txBody>
      </p:sp>
    </p:spTree>
    <p:extLst>
      <p:ext uri="{BB962C8B-B14F-4D97-AF65-F5344CB8AC3E}">
        <p14:creationId xmlns:p14="http://schemas.microsoft.com/office/powerpoint/2010/main" val="1298522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46</a:t>
            </a:fld>
            <a:endParaRPr lang="en-IN"/>
          </a:p>
        </p:txBody>
      </p:sp>
    </p:spTree>
    <p:extLst>
      <p:ext uri="{BB962C8B-B14F-4D97-AF65-F5344CB8AC3E}">
        <p14:creationId xmlns:p14="http://schemas.microsoft.com/office/powerpoint/2010/main" val="1759582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47</a:t>
            </a:fld>
            <a:endParaRPr lang="en-IN"/>
          </a:p>
        </p:txBody>
      </p:sp>
    </p:spTree>
    <p:extLst>
      <p:ext uri="{BB962C8B-B14F-4D97-AF65-F5344CB8AC3E}">
        <p14:creationId xmlns:p14="http://schemas.microsoft.com/office/powerpoint/2010/main" val="3206789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48</a:t>
            </a:fld>
            <a:endParaRPr lang="en-IN"/>
          </a:p>
        </p:txBody>
      </p:sp>
    </p:spTree>
    <p:extLst>
      <p:ext uri="{BB962C8B-B14F-4D97-AF65-F5344CB8AC3E}">
        <p14:creationId xmlns:p14="http://schemas.microsoft.com/office/powerpoint/2010/main" val="1201754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49</a:t>
            </a:fld>
            <a:endParaRPr lang="en-IN"/>
          </a:p>
        </p:txBody>
      </p:sp>
    </p:spTree>
    <p:extLst>
      <p:ext uri="{BB962C8B-B14F-4D97-AF65-F5344CB8AC3E}">
        <p14:creationId xmlns:p14="http://schemas.microsoft.com/office/powerpoint/2010/main" val="301179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a:t>
            </a:fld>
            <a:endParaRPr lang="en-IN"/>
          </a:p>
        </p:txBody>
      </p:sp>
    </p:spTree>
    <p:extLst>
      <p:ext uri="{BB962C8B-B14F-4D97-AF65-F5344CB8AC3E}">
        <p14:creationId xmlns:p14="http://schemas.microsoft.com/office/powerpoint/2010/main" val="1788283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50</a:t>
            </a:fld>
            <a:endParaRPr lang="en-IN"/>
          </a:p>
        </p:txBody>
      </p:sp>
    </p:spTree>
    <p:extLst>
      <p:ext uri="{BB962C8B-B14F-4D97-AF65-F5344CB8AC3E}">
        <p14:creationId xmlns:p14="http://schemas.microsoft.com/office/powerpoint/2010/main" val="3502019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51</a:t>
            </a:fld>
            <a:endParaRPr lang="en-IN"/>
          </a:p>
        </p:txBody>
      </p:sp>
    </p:spTree>
    <p:extLst>
      <p:ext uri="{BB962C8B-B14F-4D97-AF65-F5344CB8AC3E}">
        <p14:creationId xmlns:p14="http://schemas.microsoft.com/office/powerpoint/2010/main" val="1887541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52</a:t>
            </a:fld>
            <a:endParaRPr lang="en-IN"/>
          </a:p>
        </p:txBody>
      </p:sp>
    </p:spTree>
    <p:extLst>
      <p:ext uri="{BB962C8B-B14F-4D97-AF65-F5344CB8AC3E}">
        <p14:creationId xmlns:p14="http://schemas.microsoft.com/office/powerpoint/2010/main" val="24235448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53</a:t>
            </a:fld>
            <a:endParaRPr lang="en-IN"/>
          </a:p>
        </p:txBody>
      </p:sp>
    </p:spTree>
    <p:extLst>
      <p:ext uri="{BB962C8B-B14F-4D97-AF65-F5344CB8AC3E}">
        <p14:creationId xmlns:p14="http://schemas.microsoft.com/office/powerpoint/2010/main" val="924175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54</a:t>
            </a:fld>
            <a:endParaRPr lang="en-IN"/>
          </a:p>
        </p:txBody>
      </p:sp>
    </p:spTree>
    <p:extLst>
      <p:ext uri="{BB962C8B-B14F-4D97-AF65-F5344CB8AC3E}">
        <p14:creationId xmlns:p14="http://schemas.microsoft.com/office/powerpoint/2010/main" val="32799368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55</a:t>
            </a:fld>
            <a:endParaRPr lang="en-IN"/>
          </a:p>
        </p:txBody>
      </p:sp>
    </p:spTree>
    <p:extLst>
      <p:ext uri="{BB962C8B-B14F-4D97-AF65-F5344CB8AC3E}">
        <p14:creationId xmlns:p14="http://schemas.microsoft.com/office/powerpoint/2010/main" val="1727891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56</a:t>
            </a:fld>
            <a:endParaRPr lang="en-IN"/>
          </a:p>
        </p:txBody>
      </p:sp>
    </p:spTree>
    <p:extLst>
      <p:ext uri="{BB962C8B-B14F-4D97-AF65-F5344CB8AC3E}">
        <p14:creationId xmlns:p14="http://schemas.microsoft.com/office/powerpoint/2010/main" val="3080975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57</a:t>
            </a:fld>
            <a:endParaRPr lang="en-IN"/>
          </a:p>
        </p:txBody>
      </p:sp>
    </p:spTree>
    <p:extLst>
      <p:ext uri="{BB962C8B-B14F-4D97-AF65-F5344CB8AC3E}">
        <p14:creationId xmlns:p14="http://schemas.microsoft.com/office/powerpoint/2010/main" val="12004238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58</a:t>
            </a:fld>
            <a:endParaRPr lang="en-IN"/>
          </a:p>
        </p:txBody>
      </p:sp>
    </p:spTree>
    <p:extLst>
      <p:ext uri="{BB962C8B-B14F-4D97-AF65-F5344CB8AC3E}">
        <p14:creationId xmlns:p14="http://schemas.microsoft.com/office/powerpoint/2010/main" val="37442218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59</a:t>
            </a:fld>
            <a:endParaRPr lang="en-IN"/>
          </a:p>
        </p:txBody>
      </p:sp>
    </p:spTree>
    <p:extLst>
      <p:ext uri="{BB962C8B-B14F-4D97-AF65-F5344CB8AC3E}">
        <p14:creationId xmlns:p14="http://schemas.microsoft.com/office/powerpoint/2010/main" val="260532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a:t>
            </a:fld>
            <a:endParaRPr lang="en-IN"/>
          </a:p>
        </p:txBody>
      </p:sp>
    </p:spTree>
    <p:extLst>
      <p:ext uri="{BB962C8B-B14F-4D97-AF65-F5344CB8AC3E}">
        <p14:creationId xmlns:p14="http://schemas.microsoft.com/office/powerpoint/2010/main" val="38335392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60</a:t>
            </a:fld>
            <a:endParaRPr lang="en-IN"/>
          </a:p>
        </p:txBody>
      </p:sp>
    </p:spTree>
    <p:extLst>
      <p:ext uri="{BB962C8B-B14F-4D97-AF65-F5344CB8AC3E}">
        <p14:creationId xmlns:p14="http://schemas.microsoft.com/office/powerpoint/2010/main" val="25856471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61</a:t>
            </a:fld>
            <a:endParaRPr lang="en-IN"/>
          </a:p>
        </p:txBody>
      </p:sp>
    </p:spTree>
    <p:extLst>
      <p:ext uri="{BB962C8B-B14F-4D97-AF65-F5344CB8AC3E}">
        <p14:creationId xmlns:p14="http://schemas.microsoft.com/office/powerpoint/2010/main" val="1263477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62</a:t>
            </a:fld>
            <a:endParaRPr lang="en-IN"/>
          </a:p>
        </p:txBody>
      </p:sp>
    </p:spTree>
    <p:extLst>
      <p:ext uri="{BB962C8B-B14F-4D97-AF65-F5344CB8AC3E}">
        <p14:creationId xmlns:p14="http://schemas.microsoft.com/office/powerpoint/2010/main" val="15741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63</a:t>
            </a:fld>
            <a:endParaRPr lang="en-IN"/>
          </a:p>
        </p:txBody>
      </p:sp>
    </p:spTree>
    <p:extLst>
      <p:ext uri="{BB962C8B-B14F-4D97-AF65-F5344CB8AC3E}">
        <p14:creationId xmlns:p14="http://schemas.microsoft.com/office/powerpoint/2010/main" val="19810405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64</a:t>
            </a:fld>
            <a:endParaRPr lang="en-IN"/>
          </a:p>
        </p:txBody>
      </p:sp>
    </p:spTree>
    <p:extLst>
      <p:ext uri="{BB962C8B-B14F-4D97-AF65-F5344CB8AC3E}">
        <p14:creationId xmlns:p14="http://schemas.microsoft.com/office/powerpoint/2010/main" val="3013089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65</a:t>
            </a:fld>
            <a:endParaRPr lang="en-IN"/>
          </a:p>
        </p:txBody>
      </p:sp>
    </p:spTree>
    <p:extLst>
      <p:ext uri="{BB962C8B-B14F-4D97-AF65-F5344CB8AC3E}">
        <p14:creationId xmlns:p14="http://schemas.microsoft.com/office/powerpoint/2010/main" val="38691730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66</a:t>
            </a:fld>
            <a:endParaRPr lang="en-IN"/>
          </a:p>
        </p:txBody>
      </p:sp>
    </p:spTree>
    <p:extLst>
      <p:ext uri="{BB962C8B-B14F-4D97-AF65-F5344CB8AC3E}">
        <p14:creationId xmlns:p14="http://schemas.microsoft.com/office/powerpoint/2010/main" val="37229736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67</a:t>
            </a:fld>
            <a:endParaRPr lang="en-IN"/>
          </a:p>
        </p:txBody>
      </p:sp>
    </p:spTree>
    <p:extLst>
      <p:ext uri="{BB962C8B-B14F-4D97-AF65-F5344CB8AC3E}">
        <p14:creationId xmlns:p14="http://schemas.microsoft.com/office/powerpoint/2010/main" val="6920517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68</a:t>
            </a:fld>
            <a:endParaRPr lang="en-IN"/>
          </a:p>
        </p:txBody>
      </p:sp>
    </p:spTree>
    <p:extLst>
      <p:ext uri="{BB962C8B-B14F-4D97-AF65-F5344CB8AC3E}">
        <p14:creationId xmlns:p14="http://schemas.microsoft.com/office/powerpoint/2010/main" val="17067991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69</a:t>
            </a:fld>
            <a:endParaRPr lang="en-IN"/>
          </a:p>
        </p:txBody>
      </p:sp>
    </p:spTree>
    <p:extLst>
      <p:ext uri="{BB962C8B-B14F-4D97-AF65-F5344CB8AC3E}">
        <p14:creationId xmlns:p14="http://schemas.microsoft.com/office/powerpoint/2010/main" val="402708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a:t>
            </a:fld>
            <a:endParaRPr lang="en-IN"/>
          </a:p>
        </p:txBody>
      </p:sp>
    </p:spTree>
    <p:extLst>
      <p:ext uri="{BB962C8B-B14F-4D97-AF65-F5344CB8AC3E}">
        <p14:creationId xmlns:p14="http://schemas.microsoft.com/office/powerpoint/2010/main" val="3396411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70</a:t>
            </a:fld>
            <a:endParaRPr lang="en-IN"/>
          </a:p>
        </p:txBody>
      </p:sp>
    </p:spTree>
    <p:extLst>
      <p:ext uri="{BB962C8B-B14F-4D97-AF65-F5344CB8AC3E}">
        <p14:creationId xmlns:p14="http://schemas.microsoft.com/office/powerpoint/2010/main" val="3499792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71</a:t>
            </a:fld>
            <a:endParaRPr lang="en-IN"/>
          </a:p>
        </p:txBody>
      </p:sp>
    </p:spTree>
    <p:extLst>
      <p:ext uri="{BB962C8B-B14F-4D97-AF65-F5344CB8AC3E}">
        <p14:creationId xmlns:p14="http://schemas.microsoft.com/office/powerpoint/2010/main" val="18402789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72</a:t>
            </a:fld>
            <a:endParaRPr lang="en-IN"/>
          </a:p>
        </p:txBody>
      </p:sp>
    </p:spTree>
    <p:extLst>
      <p:ext uri="{BB962C8B-B14F-4D97-AF65-F5344CB8AC3E}">
        <p14:creationId xmlns:p14="http://schemas.microsoft.com/office/powerpoint/2010/main" val="3303516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73</a:t>
            </a:fld>
            <a:endParaRPr lang="en-IN"/>
          </a:p>
        </p:txBody>
      </p:sp>
    </p:spTree>
    <p:extLst>
      <p:ext uri="{BB962C8B-B14F-4D97-AF65-F5344CB8AC3E}">
        <p14:creationId xmlns:p14="http://schemas.microsoft.com/office/powerpoint/2010/main" val="32010501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74</a:t>
            </a:fld>
            <a:endParaRPr lang="en-IN"/>
          </a:p>
        </p:txBody>
      </p:sp>
    </p:spTree>
    <p:extLst>
      <p:ext uri="{BB962C8B-B14F-4D97-AF65-F5344CB8AC3E}">
        <p14:creationId xmlns:p14="http://schemas.microsoft.com/office/powerpoint/2010/main" val="10315514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75</a:t>
            </a:fld>
            <a:endParaRPr lang="en-IN"/>
          </a:p>
        </p:txBody>
      </p:sp>
    </p:spTree>
    <p:extLst>
      <p:ext uri="{BB962C8B-B14F-4D97-AF65-F5344CB8AC3E}">
        <p14:creationId xmlns:p14="http://schemas.microsoft.com/office/powerpoint/2010/main" val="38660000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76</a:t>
            </a:fld>
            <a:endParaRPr lang="en-IN"/>
          </a:p>
        </p:txBody>
      </p:sp>
    </p:spTree>
    <p:extLst>
      <p:ext uri="{BB962C8B-B14F-4D97-AF65-F5344CB8AC3E}">
        <p14:creationId xmlns:p14="http://schemas.microsoft.com/office/powerpoint/2010/main" val="15791029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77</a:t>
            </a:fld>
            <a:endParaRPr lang="en-IN"/>
          </a:p>
        </p:txBody>
      </p:sp>
    </p:spTree>
    <p:extLst>
      <p:ext uri="{BB962C8B-B14F-4D97-AF65-F5344CB8AC3E}">
        <p14:creationId xmlns:p14="http://schemas.microsoft.com/office/powerpoint/2010/main" val="7493923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78</a:t>
            </a:fld>
            <a:endParaRPr lang="en-IN"/>
          </a:p>
        </p:txBody>
      </p:sp>
    </p:spTree>
    <p:extLst>
      <p:ext uri="{BB962C8B-B14F-4D97-AF65-F5344CB8AC3E}">
        <p14:creationId xmlns:p14="http://schemas.microsoft.com/office/powerpoint/2010/main" val="3887521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79</a:t>
            </a:fld>
            <a:endParaRPr lang="en-IN"/>
          </a:p>
        </p:txBody>
      </p:sp>
    </p:spTree>
    <p:extLst>
      <p:ext uri="{BB962C8B-B14F-4D97-AF65-F5344CB8AC3E}">
        <p14:creationId xmlns:p14="http://schemas.microsoft.com/office/powerpoint/2010/main" val="305269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a:t>
            </a:fld>
            <a:endParaRPr lang="en-IN"/>
          </a:p>
        </p:txBody>
      </p:sp>
    </p:spTree>
    <p:extLst>
      <p:ext uri="{BB962C8B-B14F-4D97-AF65-F5344CB8AC3E}">
        <p14:creationId xmlns:p14="http://schemas.microsoft.com/office/powerpoint/2010/main" val="15939346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80</a:t>
            </a:fld>
            <a:endParaRPr lang="en-IN"/>
          </a:p>
        </p:txBody>
      </p:sp>
    </p:spTree>
    <p:extLst>
      <p:ext uri="{BB962C8B-B14F-4D97-AF65-F5344CB8AC3E}">
        <p14:creationId xmlns:p14="http://schemas.microsoft.com/office/powerpoint/2010/main" val="31988996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81</a:t>
            </a:fld>
            <a:endParaRPr lang="en-IN"/>
          </a:p>
        </p:txBody>
      </p:sp>
    </p:spTree>
    <p:extLst>
      <p:ext uri="{BB962C8B-B14F-4D97-AF65-F5344CB8AC3E}">
        <p14:creationId xmlns:p14="http://schemas.microsoft.com/office/powerpoint/2010/main" val="37363427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82</a:t>
            </a:fld>
            <a:endParaRPr lang="en-IN"/>
          </a:p>
        </p:txBody>
      </p:sp>
    </p:spTree>
    <p:extLst>
      <p:ext uri="{BB962C8B-B14F-4D97-AF65-F5344CB8AC3E}">
        <p14:creationId xmlns:p14="http://schemas.microsoft.com/office/powerpoint/2010/main" val="31144529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83</a:t>
            </a:fld>
            <a:endParaRPr lang="en-IN"/>
          </a:p>
        </p:txBody>
      </p:sp>
    </p:spTree>
    <p:extLst>
      <p:ext uri="{BB962C8B-B14F-4D97-AF65-F5344CB8AC3E}">
        <p14:creationId xmlns:p14="http://schemas.microsoft.com/office/powerpoint/2010/main" val="24659889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84</a:t>
            </a:fld>
            <a:endParaRPr lang="en-IN"/>
          </a:p>
        </p:txBody>
      </p:sp>
    </p:spTree>
    <p:extLst>
      <p:ext uri="{BB962C8B-B14F-4D97-AF65-F5344CB8AC3E}">
        <p14:creationId xmlns:p14="http://schemas.microsoft.com/office/powerpoint/2010/main" val="32506143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85</a:t>
            </a:fld>
            <a:endParaRPr lang="en-IN"/>
          </a:p>
        </p:txBody>
      </p:sp>
    </p:spTree>
    <p:extLst>
      <p:ext uri="{BB962C8B-B14F-4D97-AF65-F5344CB8AC3E}">
        <p14:creationId xmlns:p14="http://schemas.microsoft.com/office/powerpoint/2010/main" val="32423089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86</a:t>
            </a:fld>
            <a:endParaRPr lang="en-IN"/>
          </a:p>
        </p:txBody>
      </p:sp>
    </p:spTree>
    <p:extLst>
      <p:ext uri="{BB962C8B-B14F-4D97-AF65-F5344CB8AC3E}">
        <p14:creationId xmlns:p14="http://schemas.microsoft.com/office/powerpoint/2010/main" val="29857535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87</a:t>
            </a:fld>
            <a:endParaRPr lang="en-IN"/>
          </a:p>
        </p:txBody>
      </p:sp>
    </p:spTree>
    <p:extLst>
      <p:ext uri="{BB962C8B-B14F-4D97-AF65-F5344CB8AC3E}">
        <p14:creationId xmlns:p14="http://schemas.microsoft.com/office/powerpoint/2010/main" val="15384429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88</a:t>
            </a:fld>
            <a:endParaRPr lang="en-IN"/>
          </a:p>
        </p:txBody>
      </p:sp>
    </p:spTree>
    <p:extLst>
      <p:ext uri="{BB962C8B-B14F-4D97-AF65-F5344CB8AC3E}">
        <p14:creationId xmlns:p14="http://schemas.microsoft.com/office/powerpoint/2010/main" val="7674612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89</a:t>
            </a:fld>
            <a:endParaRPr lang="en-IN"/>
          </a:p>
        </p:txBody>
      </p:sp>
    </p:spTree>
    <p:extLst>
      <p:ext uri="{BB962C8B-B14F-4D97-AF65-F5344CB8AC3E}">
        <p14:creationId xmlns:p14="http://schemas.microsoft.com/office/powerpoint/2010/main" val="32636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a:t>
            </a:fld>
            <a:endParaRPr lang="en-IN"/>
          </a:p>
        </p:txBody>
      </p:sp>
    </p:spTree>
    <p:extLst>
      <p:ext uri="{BB962C8B-B14F-4D97-AF65-F5344CB8AC3E}">
        <p14:creationId xmlns:p14="http://schemas.microsoft.com/office/powerpoint/2010/main" val="10888749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90</a:t>
            </a:fld>
            <a:endParaRPr lang="en-IN"/>
          </a:p>
        </p:txBody>
      </p:sp>
    </p:spTree>
    <p:extLst>
      <p:ext uri="{BB962C8B-B14F-4D97-AF65-F5344CB8AC3E}">
        <p14:creationId xmlns:p14="http://schemas.microsoft.com/office/powerpoint/2010/main" val="26524145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91</a:t>
            </a:fld>
            <a:endParaRPr lang="en-IN"/>
          </a:p>
        </p:txBody>
      </p:sp>
    </p:spTree>
    <p:extLst>
      <p:ext uri="{BB962C8B-B14F-4D97-AF65-F5344CB8AC3E}">
        <p14:creationId xmlns:p14="http://schemas.microsoft.com/office/powerpoint/2010/main" val="253499562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92</a:t>
            </a:fld>
            <a:endParaRPr lang="en-IN"/>
          </a:p>
        </p:txBody>
      </p:sp>
    </p:spTree>
    <p:extLst>
      <p:ext uri="{BB962C8B-B14F-4D97-AF65-F5344CB8AC3E}">
        <p14:creationId xmlns:p14="http://schemas.microsoft.com/office/powerpoint/2010/main" val="10904313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93</a:t>
            </a:fld>
            <a:endParaRPr lang="en-IN"/>
          </a:p>
        </p:txBody>
      </p:sp>
    </p:spTree>
    <p:extLst>
      <p:ext uri="{BB962C8B-B14F-4D97-AF65-F5344CB8AC3E}">
        <p14:creationId xmlns:p14="http://schemas.microsoft.com/office/powerpoint/2010/main" val="1328358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94</a:t>
            </a:fld>
            <a:endParaRPr lang="en-IN"/>
          </a:p>
        </p:txBody>
      </p:sp>
    </p:spTree>
    <p:extLst>
      <p:ext uri="{BB962C8B-B14F-4D97-AF65-F5344CB8AC3E}">
        <p14:creationId xmlns:p14="http://schemas.microsoft.com/office/powerpoint/2010/main" val="8543484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95</a:t>
            </a:fld>
            <a:endParaRPr lang="en-IN"/>
          </a:p>
        </p:txBody>
      </p:sp>
    </p:spTree>
    <p:extLst>
      <p:ext uri="{BB962C8B-B14F-4D97-AF65-F5344CB8AC3E}">
        <p14:creationId xmlns:p14="http://schemas.microsoft.com/office/powerpoint/2010/main" val="15549959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96</a:t>
            </a:fld>
            <a:endParaRPr lang="en-IN"/>
          </a:p>
        </p:txBody>
      </p:sp>
    </p:spTree>
    <p:extLst>
      <p:ext uri="{BB962C8B-B14F-4D97-AF65-F5344CB8AC3E}">
        <p14:creationId xmlns:p14="http://schemas.microsoft.com/office/powerpoint/2010/main" val="132733493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97</a:t>
            </a:fld>
            <a:endParaRPr lang="en-IN"/>
          </a:p>
        </p:txBody>
      </p:sp>
    </p:spTree>
    <p:extLst>
      <p:ext uri="{BB962C8B-B14F-4D97-AF65-F5344CB8AC3E}">
        <p14:creationId xmlns:p14="http://schemas.microsoft.com/office/powerpoint/2010/main" val="2729305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98</a:t>
            </a:fld>
            <a:endParaRPr lang="en-IN"/>
          </a:p>
        </p:txBody>
      </p:sp>
    </p:spTree>
    <p:extLst>
      <p:ext uri="{BB962C8B-B14F-4D97-AF65-F5344CB8AC3E}">
        <p14:creationId xmlns:p14="http://schemas.microsoft.com/office/powerpoint/2010/main" val="15297367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99</a:t>
            </a:fld>
            <a:endParaRPr lang="en-IN"/>
          </a:p>
        </p:txBody>
      </p:sp>
    </p:spTree>
    <p:extLst>
      <p:ext uri="{BB962C8B-B14F-4D97-AF65-F5344CB8AC3E}">
        <p14:creationId xmlns:p14="http://schemas.microsoft.com/office/powerpoint/2010/main" val="38161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D3023-38AD-4070-AFD6-F3B893B3D63C}"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2453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226EE-7E74-427E-8367-86945C9F51DB}"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4587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1280D-23DE-48C7-B7DE-FAFA3798A105}"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098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E0699-EEF6-4D2F-9052-B6160CBCE403}"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1032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100CB-DDA9-411D-9D3F-44D79B19567F}"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3095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0D441A-52DE-4A89-B9F7-60319B8BB4FD}"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1003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173DAF-B5D9-40B7-99B0-B951BC7DA987}" type="datetime1">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237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CCF52E-FF53-441E-8F3A-D65D9C172224}" type="datetime1">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60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6DA06-9A3B-412F-8EAD-F8BD672812F9}" type="datetime1">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7853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BF14-603E-469D-9805-C5CCF8F60D66}"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395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B93C6-868E-414E-8FD4-F87090506A6F}"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042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F9B0-DDDB-4904-BD60-39D8A2E8DF33}" type="datetime1">
              <a:rPr lang="en-IN" smtClean="0"/>
              <a:t>27-08-2024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F146B-EF74-4A67-9F0E-26AB803D6F59}" type="slidenum">
              <a:rPr lang="en-IN" smtClean="0"/>
              <a:t>‹#›</a:t>
            </a:fld>
            <a:endParaRPr lang="en-IN"/>
          </a:p>
        </p:txBody>
      </p:sp>
    </p:spTree>
    <p:extLst>
      <p:ext uri="{BB962C8B-B14F-4D97-AF65-F5344CB8AC3E}">
        <p14:creationId xmlns:p14="http://schemas.microsoft.com/office/powerpoint/2010/main" val="200567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0272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a:t>
            </a:r>
            <a:r>
              <a:rPr lang="en-IN" b="1" dirty="0" smtClean="0">
                <a:solidFill>
                  <a:schemeClr val="bg1"/>
                </a:solidFill>
                <a:latin typeface="Times New Roman" panose="02020603050405020304" pitchFamily="18" charset="0"/>
                <a:cs typeface="Times New Roman" panose="02020603050405020304" pitchFamily="18" charset="0"/>
              </a:rPr>
              <a:t>30                                                  CD-502  Data </a:t>
            </a:r>
            <a:r>
              <a:rPr lang="en-IN" b="1" dirty="0">
                <a:solidFill>
                  <a:schemeClr val="bg1"/>
                </a:solidFill>
                <a:latin typeface="Times New Roman" panose="02020603050405020304" pitchFamily="18" charset="0"/>
                <a:cs typeface="Times New Roman" panose="02020603050405020304" pitchFamily="18" charset="0"/>
              </a:rPr>
              <a:t>Pre-Processing		</a:t>
            </a:r>
            <a:r>
              <a:rPr lang="en-IN" b="1" dirty="0" smtClean="0">
                <a:solidFill>
                  <a:schemeClr val="bg1"/>
                </a:solidFill>
                <a:latin typeface="Times New Roman" panose="02020603050405020304" pitchFamily="18" charset="0"/>
                <a:cs typeface="Times New Roman" panose="02020603050405020304" pitchFamily="18" charset="0"/>
              </a:rPr>
              <a:t>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319391"/>
            <a:ext cx="2943497"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a:t>
            </a:r>
            <a:r>
              <a:rPr lang="en-IN" sz="1000" dirty="0" smtClean="0">
                <a:solidFill>
                  <a:schemeClr val="bg1"/>
                </a:solidFill>
                <a:latin typeface="Times New Roman" panose="02020603050405020304" pitchFamily="18" charset="0"/>
                <a:cs typeface="Times New Roman" panose="02020603050405020304" pitchFamily="18" charset="0"/>
              </a:rPr>
              <a:t>Shrivastava</a:t>
            </a:r>
          </a:p>
          <a:p>
            <a:r>
              <a:rPr lang="en-IN" sz="1000" dirty="0" smtClean="0">
                <a:solidFill>
                  <a:schemeClr val="bg1"/>
                </a:solidFill>
                <a:latin typeface="Times New Roman" panose="02020603050405020304" pitchFamily="18" charset="0"/>
                <a:cs typeface="Times New Roman" panose="02020603050405020304" pitchFamily="18" charset="0"/>
              </a:rPr>
              <a:t>Assistant Professor</a:t>
            </a:r>
            <a:endParaRPr lang="en-IN" sz="1000" dirty="0">
              <a:solidFill>
                <a:schemeClr val="bg1"/>
              </a:solidFill>
              <a:latin typeface="Times New Roman" panose="02020603050405020304" pitchFamily="18" charset="0"/>
              <a:cs typeface="Times New Roman" panose="02020603050405020304" pitchFamily="18" charset="0"/>
            </a:endParaRPr>
          </a:p>
          <a:p>
            <a:r>
              <a:rPr lang="en-IN" sz="10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bg1"/>
                </a:solidFill>
                <a:latin typeface="Times New Roman" panose="02020603050405020304" pitchFamily="18" charset="0"/>
                <a:cs typeface="Times New Roman" panose="02020603050405020304" pitchFamily="18" charset="0"/>
              </a:rPr>
              <a:t> LNCT-E, 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30491" y="673488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05097" y="2382680"/>
            <a:ext cx="11599817" cy="707886"/>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Data Pre-Processing</a:t>
            </a:r>
            <a:endParaRPr lang="en-IN" sz="4000" dirty="0">
              <a:solidFill>
                <a:schemeClr val="bg1"/>
              </a:solidFill>
            </a:endParaRPr>
          </a:p>
        </p:txBody>
      </p:sp>
    </p:spTree>
    <p:extLst>
      <p:ext uri="{BB962C8B-B14F-4D97-AF65-F5344CB8AC3E}">
        <p14:creationId xmlns:p14="http://schemas.microsoft.com/office/powerpoint/2010/main" val="65687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754326"/>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What is data Reduction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Data  reduction is a technique to reduce the data size by aggregating, eliminating redundant features, or clustering.</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789633" y="2940108"/>
            <a:ext cx="4323399" cy="2328643"/>
          </a:xfrm>
          <a:prstGeom prst="rect">
            <a:avLst/>
          </a:prstGeom>
        </p:spPr>
      </p:pic>
    </p:spTree>
    <p:extLst>
      <p:ext uri="{BB962C8B-B14F-4D97-AF65-F5344CB8AC3E}">
        <p14:creationId xmlns:p14="http://schemas.microsoft.com/office/powerpoint/2010/main" val="24549456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generalization can be divided into two approaches:</a:t>
            </a:r>
          </a:p>
          <a:p>
            <a:pPr lvl="3"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cube process (OLAP) approach.</a:t>
            </a:r>
          </a:p>
          <a:p>
            <a:pPr lvl="3"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Attribute-oriented induction (AOI) approach.</a:t>
            </a:r>
          </a:p>
          <a:p>
            <a:pPr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For example, age data can be in the form of (20, 30) in a dataset. It is transformed into a higher conceptual level into a categorical value (young, old).</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845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565947"/>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Transformation Process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entire process for transforming data is known as ETL (Extract, Load, and Transform).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Through the ETL process, analysts can convert data to its desired format. </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Discovery</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Mapping </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Extraction</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Code Generation and Execution </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Review </a:t>
            </a:r>
          </a:p>
          <a:p>
            <a:pPr marL="2743200" lvl="5"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Sending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2009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401205"/>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Advantages of Data Transformation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Better Organization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Improved Data Quality</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Perform Faster Queries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Better Data Management</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More Use Out of Data</a:t>
            </a:r>
          </a:p>
          <a:p>
            <a:endParaRPr lang="en-IN" sz="2800" dirty="0">
              <a:solidFill>
                <a:schemeClr val="bg1"/>
              </a:solidFill>
            </a:endParaRPr>
          </a:p>
        </p:txBody>
      </p:sp>
    </p:spTree>
    <p:extLst>
      <p:ext uri="{BB962C8B-B14F-4D97-AF65-F5344CB8AC3E}">
        <p14:creationId xmlns:p14="http://schemas.microsoft.com/office/powerpoint/2010/main" val="29717407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Disadvantages of Data Transformation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can be expensive.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processes can be resource-intensive.</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Lack of expertise and carelessness can introduce problems during transformation.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Enterprises can perform transformations that don't suit their needs.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794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Tools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Scripting</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On-Premises ETL Tools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Cloud-Based ETL Tools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98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77656"/>
          </a:xfrm>
          <a:prstGeom prst="rect">
            <a:avLst/>
          </a:prstGeom>
          <a:noFill/>
        </p:spPr>
        <p:txBody>
          <a:bodyPr wrap="square" rtlCol="0">
            <a:spAutoFit/>
          </a:bodyPr>
          <a:lstStyle/>
          <a:p>
            <a:pPr algn="just">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Normalizing dataset</a:t>
            </a:r>
          </a:p>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Normalizing a dataset is a common </a:t>
            </a:r>
            <a:r>
              <a:rPr lang="en-IN" sz="2800" dirty="0" err="1">
                <a:solidFill>
                  <a:schemeClr val="bg1"/>
                </a:solidFill>
                <a:latin typeface="Times New Roman" panose="02020603050405020304" pitchFamily="18" charset="0"/>
                <a:cs typeface="Times New Roman" panose="02020603050405020304" pitchFamily="18" charset="0"/>
              </a:rPr>
              <a:t>preprocessing</a:t>
            </a:r>
            <a:r>
              <a:rPr lang="en-IN" sz="2800" dirty="0">
                <a:solidFill>
                  <a:schemeClr val="bg1"/>
                </a:solidFill>
                <a:latin typeface="Times New Roman" panose="02020603050405020304" pitchFamily="18" charset="0"/>
                <a:cs typeface="Times New Roman" panose="02020603050405020304" pitchFamily="18" charset="0"/>
              </a:rPr>
              <a:t> step in machine learning and data analysis. It ensures that features within the dataset are on a similar scale, which can improve the performance of various algorithms.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182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23987"/>
          </a:xfrm>
          <a:prstGeom prst="rect">
            <a:avLst/>
          </a:prstGeom>
          <a:noFill/>
        </p:spPr>
        <p:txBody>
          <a:bodyPr wrap="square" rtlCol="0">
            <a:spAutoFit/>
          </a:bodyPr>
          <a:lstStyle/>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Normalization involves rescaling the values of features to a standard range, typically between 0 and 1, or -1 and 1. The goal is to ensure that no feature dominates others due to its scale, which can be crucial for distance-based algorithms like k-nearest </a:t>
            </a:r>
            <a:r>
              <a:rPr lang="en-IN" sz="2800" dirty="0" err="1">
                <a:solidFill>
                  <a:schemeClr val="bg1"/>
                </a:solidFill>
                <a:latin typeface="Times New Roman" panose="02020603050405020304" pitchFamily="18" charset="0"/>
                <a:cs typeface="Times New Roman" panose="02020603050405020304" pitchFamily="18" charset="0"/>
              </a:rPr>
              <a:t>neighbors</a:t>
            </a:r>
            <a:r>
              <a:rPr lang="en-IN" sz="2800" dirty="0">
                <a:solidFill>
                  <a:schemeClr val="bg1"/>
                </a:solidFill>
                <a:latin typeface="Times New Roman" panose="02020603050405020304" pitchFamily="18" charset="0"/>
                <a:cs typeface="Times New Roman" panose="02020603050405020304" pitchFamily="18" charset="0"/>
              </a:rPr>
              <a:t> or gradient-based methods like neural networks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3048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p:cNvSpPr txBox="1"/>
              <p:nvPr/>
            </p:nvSpPr>
            <p:spPr>
              <a:xfrm>
                <a:off x="339635" y="966652"/>
                <a:ext cx="11486605" cy="3350469"/>
              </a:xfrm>
              <a:prstGeom prst="rect">
                <a:avLst/>
              </a:prstGeom>
              <a:noFill/>
            </p:spPr>
            <p:txBody>
              <a:bodyPr wrap="square" rtlCol="0">
                <a:spAutoFit/>
              </a:bodyPr>
              <a:lstStyle/>
              <a:p>
                <a:pPr algn="just">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Common Normalization Techniques:</a:t>
                </a:r>
              </a:p>
              <a:p>
                <a:pPr algn="just">
                  <a:lnSpc>
                    <a:spcPct val="150000"/>
                  </a:lnSpc>
                </a:pPr>
                <a:r>
                  <a:rPr lang="en-IN" sz="2800" dirty="0" smtClean="0">
                    <a:solidFill>
                      <a:schemeClr val="bg1"/>
                    </a:solidFill>
                    <a:latin typeface="Times New Roman" panose="02020603050405020304" pitchFamily="18" charset="0"/>
                    <a:cs typeface="Times New Roman" panose="02020603050405020304" pitchFamily="18" charset="0"/>
                  </a:rPr>
                  <a:t>1. Min-Max </a:t>
                </a:r>
                <a:r>
                  <a:rPr lang="en-IN" sz="2800" dirty="0">
                    <a:solidFill>
                      <a:schemeClr val="bg1"/>
                    </a:solidFill>
                    <a:latin typeface="Times New Roman" panose="02020603050405020304" pitchFamily="18" charset="0"/>
                    <a:cs typeface="Times New Roman" panose="02020603050405020304" pitchFamily="18" charset="0"/>
                  </a:rPr>
                  <a:t>Scaling</a:t>
                </a:r>
                <a:r>
                  <a:rPr lang="en-IN" sz="28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This scales the data to a fixed range [0, 1]</a:t>
                </a:r>
                <a:endParaRPr lang="en-IN" sz="2800" dirty="0">
                  <a:solidFill>
                    <a:schemeClr val="bg1"/>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IN" sz="2800" i="1" smtClean="0">
                              <a:solidFill>
                                <a:schemeClr val="bg1"/>
                              </a:solidFill>
                              <a:latin typeface="Cambria Math" panose="02040503050406030204" pitchFamily="18" charset="0"/>
                              <a:cs typeface="Times New Roman" panose="02020603050405020304" pitchFamily="18" charset="0"/>
                            </a:rPr>
                          </m:ctrlPr>
                        </m:sSubPr>
                        <m:e>
                          <m:r>
                            <a:rPr lang="en-IN" sz="2800" b="0" i="1" smtClean="0">
                              <a:solidFill>
                                <a:schemeClr val="bg1"/>
                              </a:solidFill>
                              <a:latin typeface="Cambria Math" panose="02040503050406030204" pitchFamily="18" charset="0"/>
                              <a:cs typeface="Times New Roman" panose="02020603050405020304" pitchFamily="18" charset="0"/>
                            </a:rPr>
                            <m:t>𝑋</m:t>
                          </m:r>
                        </m:e>
                        <m:sub>
                          <m:r>
                            <a:rPr lang="en-IN" sz="2800" b="0" i="1" smtClean="0">
                              <a:solidFill>
                                <a:schemeClr val="bg1"/>
                              </a:solidFill>
                              <a:latin typeface="Cambria Math" panose="02040503050406030204" pitchFamily="18" charset="0"/>
                              <a:cs typeface="Times New Roman" panose="02020603050405020304" pitchFamily="18" charset="0"/>
                            </a:rPr>
                            <m:t>𝑛𝑜𝑟𝑚</m:t>
                          </m:r>
                        </m:sub>
                      </m:sSub>
                      <m:r>
                        <a:rPr lang="en-IN" sz="2800" b="0" i="1" smtClean="0">
                          <a:solidFill>
                            <a:schemeClr val="bg1"/>
                          </a:solidFill>
                          <a:latin typeface="Cambria Math" panose="02040503050406030204" pitchFamily="18" charset="0"/>
                          <a:cs typeface="Times New Roman" panose="02020603050405020304" pitchFamily="18" charset="0"/>
                        </a:rPr>
                        <m:t>=</m:t>
                      </m:r>
                      <m:f>
                        <m:fPr>
                          <m:ctrlPr>
                            <a:rPr lang="en-IN" sz="2800" b="0" i="1" smtClean="0">
                              <a:solidFill>
                                <a:schemeClr val="bg1"/>
                              </a:solidFill>
                              <a:latin typeface="Cambria Math" panose="02040503050406030204" pitchFamily="18" charset="0"/>
                              <a:cs typeface="Times New Roman" panose="02020603050405020304" pitchFamily="18" charset="0"/>
                            </a:rPr>
                          </m:ctrlPr>
                        </m:fPr>
                        <m:num>
                          <m:r>
                            <a:rPr lang="en-IN" sz="2800" b="0" i="1" smtClean="0">
                              <a:solidFill>
                                <a:schemeClr val="bg1"/>
                              </a:solidFill>
                              <a:latin typeface="Cambria Math" panose="02040503050406030204" pitchFamily="18" charset="0"/>
                              <a:cs typeface="Times New Roman" panose="02020603050405020304" pitchFamily="18" charset="0"/>
                            </a:rPr>
                            <m:t>𝑋</m:t>
                          </m:r>
                          <m:r>
                            <a:rPr lang="en-IN" sz="2800" b="0" i="1" smtClean="0">
                              <a:solidFill>
                                <a:schemeClr val="bg1"/>
                              </a:solidFill>
                              <a:latin typeface="Cambria Math" panose="02040503050406030204" pitchFamily="18" charset="0"/>
                              <a:cs typeface="Times New Roman" panose="02020603050405020304" pitchFamily="18" charset="0"/>
                            </a:rPr>
                            <m:t>−</m:t>
                          </m:r>
                          <m:sSub>
                            <m:sSubPr>
                              <m:ctrlPr>
                                <a:rPr lang="en-IN" sz="2800" b="0" i="1" smtClean="0">
                                  <a:solidFill>
                                    <a:schemeClr val="bg1"/>
                                  </a:solidFill>
                                  <a:latin typeface="Cambria Math" panose="02040503050406030204" pitchFamily="18" charset="0"/>
                                  <a:cs typeface="Times New Roman" panose="02020603050405020304" pitchFamily="18" charset="0"/>
                                </a:rPr>
                              </m:ctrlPr>
                            </m:sSubPr>
                            <m:e>
                              <m:r>
                                <a:rPr lang="en-IN" sz="2800" b="0" i="1" smtClean="0">
                                  <a:solidFill>
                                    <a:schemeClr val="bg1"/>
                                  </a:solidFill>
                                  <a:latin typeface="Cambria Math" panose="02040503050406030204" pitchFamily="18" charset="0"/>
                                  <a:cs typeface="Times New Roman" panose="02020603050405020304" pitchFamily="18" charset="0"/>
                                </a:rPr>
                                <m:t>𝑋</m:t>
                              </m:r>
                            </m:e>
                            <m:sub>
                              <m:r>
                                <a:rPr lang="en-IN" sz="2800" b="0" i="1" smtClean="0">
                                  <a:solidFill>
                                    <a:schemeClr val="bg1"/>
                                  </a:solidFill>
                                  <a:latin typeface="Cambria Math" panose="02040503050406030204" pitchFamily="18" charset="0"/>
                                  <a:cs typeface="Times New Roman" panose="02020603050405020304" pitchFamily="18" charset="0"/>
                                </a:rPr>
                                <m:t>𝑚𝑖𝑛</m:t>
                              </m:r>
                            </m:sub>
                          </m:sSub>
                        </m:num>
                        <m:den>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𝑚</m:t>
                              </m:r>
                              <m:r>
                                <a:rPr lang="en-IN" sz="2800" b="0" i="1" smtClean="0">
                                  <a:solidFill>
                                    <a:schemeClr val="bg1"/>
                                  </a:solidFill>
                                  <a:latin typeface="Cambria Math" panose="02040503050406030204" pitchFamily="18" charset="0"/>
                                  <a:cs typeface="Times New Roman" panose="02020603050405020304" pitchFamily="18" charset="0"/>
                                </a:rPr>
                                <m:t>𝑎𝑥</m:t>
                              </m:r>
                            </m:sub>
                          </m:sSub>
                          <m:r>
                            <a:rPr lang="en-IN" sz="2800" b="0" i="1" smtClean="0">
                              <a:solidFill>
                                <a:schemeClr val="bg1"/>
                              </a:solidFill>
                              <a:latin typeface="Cambria Math" panose="02040503050406030204" pitchFamily="18" charset="0"/>
                              <a:cs typeface="Times New Roman" panose="02020603050405020304" pitchFamily="18" charset="0"/>
                            </a:rPr>
                            <m:t>−</m:t>
                          </m:r>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𝑚𝑖𝑛</m:t>
                              </m:r>
                            </m:sub>
                          </m:sSub>
                        </m:den>
                      </m:f>
                    </m:oMath>
                  </m:oMathPara>
                </a14:m>
                <a:endParaRPr lang="en-IN" sz="2800" dirty="0">
                  <a:solidFill>
                    <a:schemeClr val="bg1"/>
                  </a:solidFill>
                  <a:latin typeface="Times New Roman" panose="02020603050405020304" pitchFamily="18" charset="0"/>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339635" y="966652"/>
                <a:ext cx="11486605" cy="3350469"/>
              </a:xfrm>
              <a:prstGeom prst="rect">
                <a:avLst/>
              </a:prstGeom>
              <a:blipFill rotWithShape="0">
                <a:blip r:embed="rId3"/>
                <a:stretch>
                  <a:fillRect l="-1115"/>
                </a:stretch>
              </a:blipFill>
            </p:spPr>
            <p:txBody>
              <a:bodyPr/>
              <a:lstStyle/>
              <a:p>
                <a:r>
                  <a:rPr lang="en-IN">
                    <a:noFill/>
                  </a:rPr>
                  <a:t> </a:t>
                </a:r>
              </a:p>
            </p:txBody>
          </p:sp>
        </mc:Fallback>
      </mc:AlternateContent>
    </p:spTree>
    <p:extLst>
      <p:ext uri="{BB962C8B-B14F-4D97-AF65-F5344CB8AC3E}">
        <p14:creationId xmlns:p14="http://schemas.microsoft.com/office/powerpoint/2010/main" val="41571250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p:cNvSpPr txBox="1"/>
              <p:nvPr/>
            </p:nvSpPr>
            <p:spPr>
              <a:xfrm>
                <a:off x="339635" y="966652"/>
                <a:ext cx="11486605" cy="3241272"/>
              </a:xfrm>
              <a:prstGeom prst="rect">
                <a:avLst/>
              </a:prstGeom>
              <a:noFill/>
            </p:spPr>
            <p:txBody>
              <a:bodyPr wrap="square" rtlCol="0">
                <a:spAutoFit/>
              </a:bodyPr>
              <a:lstStyle/>
              <a:p>
                <a:pPr>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2. Z-Score Standardization (Standardization):</a:t>
                </a:r>
              </a:p>
              <a:p>
                <a:pPr>
                  <a:lnSpc>
                    <a:spcPct val="150000"/>
                  </a:lnSpc>
                </a:pPr>
                <a14:m>
                  <m:oMathPara xmlns:m="http://schemas.openxmlformats.org/officeDocument/2006/math">
                    <m:oMathParaPr>
                      <m:jc m:val="centerGroup"/>
                    </m:oMathParaPr>
                    <m:oMath xmlns:m="http://schemas.openxmlformats.org/officeDocument/2006/math">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𝑛𝑜𝑟𝑚</m:t>
                          </m:r>
                        </m:sub>
                      </m:sSub>
                      <m:r>
                        <a:rPr lang="en-IN" sz="2800" i="1">
                          <a:solidFill>
                            <a:schemeClr val="bg1"/>
                          </a:solidFill>
                          <a:latin typeface="Cambria Math" panose="02040503050406030204" pitchFamily="18" charset="0"/>
                          <a:cs typeface="Times New Roman" panose="02020603050405020304" pitchFamily="18" charset="0"/>
                        </a:rPr>
                        <m:t>=</m:t>
                      </m:r>
                      <m:f>
                        <m:fPr>
                          <m:ctrlPr>
                            <a:rPr lang="en-IN" sz="2800" i="1">
                              <a:solidFill>
                                <a:schemeClr val="bg1"/>
                              </a:solidFill>
                              <a:latin typeface="Cambria Math" panose="02040503050406030204" pitchFamily="18" charset="0"/>
                              <a:cs typeface="Times New Roman" panose="02020603050405020304" pitchFamily="18" charset="0"/>
                            </a:rPr>
                          </m:ctrlPr>
                        </m:fPr>
                        <m:num>
                          <m:r>
                            <a:rPr lang="en-IN" sz="2800" i="1">
                              <a:solidFill>
                                <a:schemeClr val="bg1"/>
                              </a:solidFill>
                              <a:latin typeface="Cambria Math" panose="02040503050406030204" pitchFamily="18" charset="0"/>
                              <a:cs typeface="Times New Roman" panose="02020603050405020304" pitchFamily="18" charset="0"/>
                            </a:rPr>
                            <m:t>𝑋</m:t>
                          </m:r>
                          <m:r>
                            <a:rPr lang="en-IN" sz="2800" i="1">
                              <a:solidFill>
                                <a:schemeClr val="bg1"/>
                              </a:solidFill>
                              <a:latin typeface="Cambria Math" panose="02040503050406030204" pitchFamily="18" charset="0"/>
                              <a:cs typeface="Times New Roman" panose="02020603050405020304" pitchFamily="18" charset="0"/>
                            </a:rPr>
                            <m:t>−</m:t>
                          </m:r>
                          <m:r>
                            <a:rPr lang="en-IN" sz="28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𝜇</m:t>
                          </m:r>
                        </m:num>
                        <m:den>
                          <m:r>
                            <a:rPr lang="en-IN" sz="28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𝜎</m:t>
                          </m:r>
                        </m:den>
                      </m:f>
                    </m:oMath>
                  </m:oMathPara>
                </a14:m>
                <a:endParaRPr lang="en-IN" sz="28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Here, </a:t>
                </a:r>
                <a:r>
                  <a:rPr lang="en-IN" sz="2800" dirty="0" smtClean="0">
                    <a:solidFill>
                      <a:schemeClr val="bg1"/>
                    </a:solidFill>
                    <a:latin typeface="Times New Roman" panose="02020603050405020304" pitchFamily="18" charset="0"/>
                    <a:cs typeface="Times New Roman" panose="02020603050405020304" pitchFamily="18" charset="0"/>
                  </a:rPr>
                  <a:t>μ </a:t>
                </a:r>
                <a:r>
                  <a:rPr lang="en-IN" sz="2800" dirty="0">
                    <a:solidFill>
                      <a:schemeClr val="bg1"/>
                    </a:solidFill>
                    <a:latin typeface="Times New Roman" panose="02020603050405020304" pitchFamily="18" charset="0"/>
                    <a:cs typeface="Times New Roman" panose="02020603050405020304" pitchFamily="18" charset="0"/>
                  </a:rPr>
                  <a:t>is the mean of the feature and </a:t>
                </a:r>
                <a:r>
                  <a:rPr lang="en-IN" sz="2800" dirty="0" smtClean="0">
                    <a:solidFill>
                      <a:schemeClr val="bg1"/>
                    </a:solidFill>
                    <a:latin typeface="Times New Roman" panose="02020603050405020304" pitchFamily="18" charset="0"/>
                    <a:cs typeface="Times New Roman" panose="02020603050405020304" pitchFamily="18" charset="0"/>
                  </a:rPr>
                  <a:t>σ </a:t>
                </a:r>
                <a:r>
                  <a:rPr lang="en-IN" sz="2800" dirty="0">
                    <a:solidFill>
                      <a:schemeClr val="bg1"/>
                    </a:solidFill>
                    <a:latin typeface="Times New Roman" panose="02020603050405020304" pitchFamily="18" charset="0"/>
                    <a:cs typeface="Times New Roman" panose="02020603050405020304" pitchFamily="18" charset="0"/>
                  </a:rPr>
                  <a:t>is the standard deviation. This </a:t>
                </a:r>
                <a:r>
                  <a:rPr lang="en-IN" sz="2800" dirty="0" err="1">
                    <a:solidFill>
                      <a:schemeClr val="bg1"/>
                    </a:solidFill>
                    <a:latin typeface="Times New Roman" panose="02020603050405020304" pitchFamily="18" charset="0"/>
                    <a:cs typeface="Times New Roman" panose="02020603050405020304" pitchFamily="18" charset="0"/>
                  </a:rPr>
                  <a:t>centers</a:t>
                </a:r>
                <a:r>
                  <a:rPr lang="en-IN" sz="2800" dirty="0">
                    <a:solidFill>
                      <a:schemeClr val="bg1"/>
                    </a:solidFill>
                    <a:latin typeface="Times New Roman" panose="02020603050405020304" pitchFamily="18" charset="0"/>
                    <a:cs typeface="Times New Roman" panose="02020603050405020304" pitchFamily="18" charset="0"/>
                  </a:rPr>
                  <a:t> the data around 0 with a standard deviation of 1.</a:t>
                </a:r>
              </a:p>
            </p:txBody>
          </p:sp>
        </mc:Choice>
        <mc:Fallback>
          <p:sp>
            <p:nvSpPr>
              <p:cNvPr id="2" name="TextBox 1"/>
              <p:cNvSpPr txBox="1">
                <a:spLocks noRot="1" noChangeAspect="1" noMove="1" noResize="1" noEditPoints="1" noAdjustHandles="1" noChangeArrowheads="1" noChangeShapeType="1" noTextEdit="1"/>
              </p:cNvSpPr>
              <p:nvPr/>
            </p:nvSpPr>
            <p:spPr>
              <a:xfrm>
                <a:off x="339635" y="966652"/>
                <a:ext cx="11486605" cy="3241272"/>
              </a:xfrm>
              <a:prstGeom prst="rect">
                <a:avLst/>
              </a:prstGeom>
              <a:blipFill rotWithShape="0">
                <a:blip r:embed="rId3"/>
                <a:stretch>
                  <a:fillRect l="-1115" b="-2072"/>
                </a:stretch>
              </a:blipFill>
            </p:spPr>
            <p:txBody>
              <a:bodyPr/>
              <a:lstStyle/>
              <a:p>
                <a:r>
                  <a:rPr lang="en-IN">
                    <a:noFill/>
                  </a:rPr>
                  <a:t> </a:t>
                </a:r>
              </a:p>
            </p:txBody>
          </p:sp>
        </mc:Fallback>
      </mc:AlternateContent>
    </p:spTree>
    <p:extLst>
      <p:ext uri="{BB962C8B-B14F-4D97-AF65-F5344CB8AC3E}">
        <p14:creationId xmlns:p14="http://schemas.microsoft.com/office/powerpoint/2010/main" val="33182203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p:cNvSpPr txBox="1"/>
              <p:nvPr/>
            </p:nvSpPr>
            <p:spPr>
              <a:xfrm>
                <a:off x="339635" y="966652"/>
                <a:ext cx="11486605" cy="3273012"/>
              </a:xfrm>
              <a:prstGeom prst="rect">
                <a:avLst/>
              </a:prstGeom>
              <a:noFill/>
            </p:spPr>
            <p:txBody>
              <a:bodyPr wrap="square" rtlCol="0">
                <a:spAutoFit/>
              </a:bodyPr>
              <a:lstStyle/>
              <a:p>
                <a:pPr>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3. Max </a:t>
                </a:r>
                <a:r>
                  <a:rPr lang="en-IN" sz="2800" b="1" dirty="0">
                    <a:solidFill>
                      <a:schemeClr val="bg1"/>
                    </a:solidFill>
                    <a:latin typeface="Times New Roman" panose="02020603050405020304" pitchFamily="18" charset="0"/>
                    <a:cs typeface="Times New Roman" panose="02020603050405020304" pitchFamily="18" charset="0"/>
                  </a:rPr>
                  <a:t>Absolute Scaling</a:t>
                </a:r>
                <a:r>
                  <a:rPr lang="en-IN" sz="2800" b="1" dirty="0" smtClean="0">
                    <a:solidFill>
                      <a:schemeClr val="bg1"/>
                    </a:solidFill>
                    <a:latin typeface="Times New Roman" panose="02020603050405020304" pitchFamily="18" charset="0"/>
                    <a:cs typeface="Times New Roman" panose="02020603050405020304" pitchFamily="18" charset="0"/>
                  </a:rPr>
                  <a:t>:</a:t>
                </a:r>
              </a:p>
              <a:p>
                <a:pPr>
                  <a:lnSpc>
                    <a:spcPct val="150000"/>
                  </a:lnSpc>
                </a:pPr>
                <a14:m>
                  <m:oMathPara xmlns:m="http://schemas.openxmlformats.org/officeDocument/2006/math">
                    <m:oMathParaPr>
                      <m:jc m:val="centerGroup"/>
                    </m:oMathParaPr>
                    <m:oMath xmlns:m="http://schemas.openxmlformats.org/officeDocument/2006/math">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𝑛𝑜𝑟𝑚</m:t>
                          </m:r>
                        </m:sub>
                      </m:sSub>
                      <m:r>
                        <a:rPr lang="en-IN" sz="2800" i="1">
                          <a:solidFill>
                            <a:schemeClr val="bg1"/>
                          </a:solidFill>
                          <a:latin typeface="Cambria Math" panose="02040503050406030204" pitchFamily="18" charset="0"/>
                          <a:cs typeface="Times New Roman" panose="02020603050405020304" pitchFamily="18" charset="0"/>
                        </a:rPr>
                        <m:t>=</m:t>
                      </m:r>
                      <m:f>
                        <m:fPr>
                          <m:ctrlPr>
                            <a:rPr lang="en-IN" sz="2800" i="1">
                              <a:solidFill>
                                <a:schemeClr val="bg1"/>
                              </a:solidFill>
                              <a:latin typeface="Cambria Math" panose="02040503050406030204" pitchFamily="18" charset="0"/>
                              <a:cs typeface="Times New Roman" panose="02020603050405020304" pitchFamily="18" charset="0"/>
                            </a:rPr>
                          </m:ctrlPr>
                        </m:fPr>
                        <m:num>
                          <m:r>
                            <a:rPr lang="en-IN" sz="2800" i="1">
                              <a:solidFill>
                                <a:schemeClr val="bg1"/>
                              </a:solidFill>
                              <a:latin typeface="Cambria Math" panose="02040503050406030204" pitchFamily="18" charset="0"/>
                              <a:cs typeface="Times New Roman" panose="02020603050405020304" pitchFamily="18" charset="0"/>
                            </a:rPr>
                            <m:t>𝑋</m:t>
                          </m:r>
                        </m:num>
                        <m:den>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𝑚</m:t>
                              </m:r>
                              <m:r>
                                <a:rPr lang="en-IN" sz="2800" i="1">
                                  <a:solidFill>
                                    <a:schemeClr val="bg1"/>
                                  </a:solidFill>
                                  <a:latin typeface="Cambria Math" panose="02040503050406030204" pitchFamily="18" charset="0"/>
                                  <a:cs typeface="Times New Roman" panose="02020603050405020304" pitchFamily="18" charset="0"/>
                                </a:rPr>
                                <m:t>𝑎𝑥</m:t>
                              </m:r>
                            </m:sub>
                          </m:sSub>
                        </m:den>
                      </m:f>
                    </m:oMath>
                  </m:oMathPara>
                </a14:m>
                <a:endParaRPr lang="en-IN" sz="28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This scales each feature by its maximum absolute value, preserving the sign of the data.</a:t>
                </a:r>
              </a:p>
            </p:txBody>
          </p:sp>
        </mc:Choice>
        <mc:Fallback>
          <p:sp>
            <p:nvSpPr>
              <p:cNvPr id="2" name="TextBox 1"/>
              <p:cNvSpPr txBox="1">
                <a:spLocks noRot="1" noChangeAspect="1" noMove="1" noResize="1" noEditPoints="1" noAdjustHandles="1" noChangeArrowheads="1" noChangeShapeType="1" noTextEdit="1"/>
              </p:cNvSpPr>
              <p:nvPr/>
            </p:nvSpPr>
            <p:spPr>
              <a:xfrm>
                <a:off x="339635" y="966652"/>
                <a:ext cx="11486605" cy="3273012"/>
              </a:xfrm>
              <a:prstGeom prst="rect">
                <a:avLst/>
              </a:prstGeom>
              <a:blipFill rotWithShape="0">
                <a:blip r:embed="rId3"/>
                <a:stretch>
                  <a:fillRect l="-1115" r="-690" b="-4478"/>
                </a:stretch>
              </a:blipFill>
            </p:spPr>
            <p:txBody>
              <a:bodyPr/>
              <a:lstStyle/>
              <a:p>
                <a:r>
                  <a:rPr lang="en-IN">
                    <a:noFill/>
                  </a:rPr>
                  <a:t> </a:t>
                </a:r>
              </a:p>
            </p:txBody>
          </p:sp>
        </mc:Fallback>
      </mc:AlternateContent>
    </p:spTree>
    <p:extLst>
      <p:ext uri="{BB962C8B-B14F-4D97-AF65-F5344CB8AC3E}">
        <p14:creationId xmlns:p14="http://schemas.microsoft.com/office/powerpoint/2010/main" val="61170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750613"/>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What is data transformation?</a:t>
            </a: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Data transformation means data are transformed or consolidated into forms appropriate for ML model training, such as normalization, may be applied where data are scaled to fall with in a smaller range like 0.0 and 1.0</a:t>
            </a:r>
          </a:p>
          <a:p>
            <a:pPr lvl="1">
              <a:lnSpc>
                <a:spcPct val="150000"/>
              </a:lnSpc>
            </a:pPr>
            <a:r>
              <a:rPr lang="en-IN" sz="2800" dirty="0">
                <a:solidFill>
                  <a:schemeClr val="bg1"/>
                </a:solidFill>
                <a:latin typeface="Times New Roman" panose="02020603050405020304" pitchFamily="18" charset="0"/>
                <a:cs typeface="Times New Roman" panose="02020603050405020304" pitchFamily="18" charset="0"/>
              </a:rPr>
              <a:t>Aggregation</a:t>
            </a:r>
          </a:p>
          <a:p>
            <a:pPr lvl="1">
              <a:lnSpc>
                <a:spcPct val="150000"/>
              </a:lnSpc>
            </a:pPr>
            <a:r>
              <a:rPr lang="en-IN" sz="2800" dirty="0">
                <a:solidFill>
                  <a:schemeClr val="bg1"/>
                </a:solidFill>
                <a:latin typeface="Times New Roman" panose="02020603050405020304" pitchFamily="18" charset="0"/>
                <a:cs typeface="Times New Roman" panose="02020603050405020304" pitchFamily="18" charset="0"/>
              </a:rPr>
              <a:t>Feature type conversion</a:t>
            </a:r>
          </a:p>
          <a:p>
            <a:pPr lvl="1">
              <a:lnSpc>
                <a:spcPct val="150000"/>
              </a:lnSpc>
            </a:pPr>
            <a:r>
              <a:rPr lang="en-IN" sz="2800" dirty="0">
                <a:solidFill>
                  <a:schemeClr val="bg1"/>
                </a:solidFill>
                <a:latin typeface="Times New Roman" panose="02020603050405020304" pitchFamily="18" charset="0"/>
                <a:cs typeface="Times New Roman" panose="02020603050405020304" pitchFamily="18" charset="0"/>
              </a:rPr>
              <a:t>Normalization</a:t>
            </a:r>
          </a:p>
          <a:p>
            <a:pPr lvl="1">
              <a:lnSpc>
                <a:spcPct val="150000"/>
              </a:lnSpc>
            </a:pPr>
            <a:r>
              <a:rPr lang="en-IN" sz="2800" dirty="0">
                <a:solidFill>
                  <a:schemeClr val="bg1"/>
                </a:solidFill>
                <a:latin typeface="Times New Roman" panose="02020603050405020304" pitchFamily="18" charset="0"/>
                <a:cs typeface="Times New Roman" panose="02020603050405020304" pitchFamily="18" charset="0"/>
              </a:rPr>
              <a:t>Attribute/feature construction.</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285004" y="3769286"/>
            <a:ext cx="3914775" cy="2181225"/>
          </a:xfrm>
          <a:prstGeom prst="rect">
            <a:avLst/>
          </a:prstGeom>
        </p:spPr>
      </p:pic>
    </p:spTree>
    <p:extLst>
      <p:ext uri="{BB962C8B-B14F-4D97-AF65-F5344CB8AC3E}">
        <p14:creationId xmlns:p14="http://schemas.microsoft.com/office/powerpoint/2010/main" val="36727849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p:cNvSpPr txBox="1"/>
              <p:nvPr/>
            </p:nvSpPr>
            <p:spPr>
              <a:xfrm>
                <a:off x="339635" y="966652"/>
                <a:ext cx="11486605" cy="3364126"/>
              </a:xfrm>
              <a:prstGeom prst="rect">
                <a:avLst/>
              </a:prstGeom>
              <a:noFill/>
            </p:spPr>
            <p:txBody>
              <a:bodyPr wrap="square" rtlCol="0">
                <a:spAutoFit/>
              </a:bodyPr>
              <a:lstStyle/>
              <a:p>
                <a:pPr algn="just">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4. Robust Scaling:</a:t>
                </a:r>
              </a:p>
              <a:p>
                <a:pPr algn="just">
                  <a:lnSpc>
                    <a:spcPct val="150000"/>
                  </a:lnSpc>
                </a:pPr>
                <a14:m>
                  <m:oMathPara xmlns:m="http://schemas.openxmlformats.org/officeDocument/2006/math">
                    <m:oMathParaPr>
                      <m:jc m:val="centerGroup"/>
                    </m:oMathParaPr>
                    <m:oMath xmlns:m="http://schemas.openxmlformats.org/officeDocument/2006/math">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i="1">
                              <a:solidFill>
                                <a:schemeClr val="bg1"/>
                              </a:solidFill>
                              <a:latin typeface="Cambria Math" panose="02040503050406030204" pitchFamily="18" charset="0"/>
                              <a:cs typeface="Times New Roman" panose="02020603050405020304" pitchFamily="18" charset="0"/>
                            </a:rPr>
                            <m:t>𝑋</m:t>
                          </m:r>
                        </m:e>
                        <m:sub>
                          <m:r>
                            <a:rPr lang="en-IN" sz="2800" i="1">
                              <a:solidFill>
                                <a:schemeClr val="bg1"/>
                              </a:solidFill>
                              <a:latin typeface="Cambria Math" panose="02040503050406030204" pitchFamily="18" charset="0"/>
                              <a:cs typeface="Times New Roman" panose="02020603050405020304" pitchFamily="18" charset="0"/>
                            </a:rPr>
                            <m:t>𝑛𝑜𝑟𝑚</m:t>
                          </m:r>
                        </m:sub>
                      </m:sSub>
                      <m:r>
                        <a:rPr lang="en-IN" sz="2800" i="1">
                          <a:solidFill>
                            <a:schemeClr val="bg1"/>
                          </a:solidFill>
                          <a:latin typeface="Cambria Math" panose="02040503050406030204" pitchFamily="18" charset="0"/>
                          <a:cs typeface="Times New Roman" panose="02020603050405020304" pitchFamily="18" charset="0"/>
                        </a:rPr>
                        <m:t>=</m:t>
                      </m:r>
                      <m:f>
                        <m:fPr>
                          <m:ctrlPr>
                            <a:rPr lang="en-IN" sz="2800" i="1">
                              <a:solidFill>
                                <a:schemeClr val="bg1"/>
                              </a:solidFill>
                              <a:latin typeface="Cambria Math" panose="02040503050406030204" pitchFamily="18" charset="0"/>
                              <a:cs typeface="Times New Roman" panose="02020603050405020304" pitchFamily="18" charset="0"/>
                            </a:rPr>
                          </m:ctrlPr>
                        </m:fPr>
                        <m:num>
                          <m:r>
                            <a:rPr lang="en-IN" sz="2800" i="1">
                              <a:solidFill>
                                <a:schemeClr val="bg1"/>
                              </a:solidFill>
                              <a:latin typeface="Cambria Math" panose="02040503050406030204" pitchFamily="18" charset="0"/>
                              <a:cs typeface="Times New Roman" panose="02020603050405020304" pitchFamily="18" charset="0"/>
                            </a:rPr>
                            <m:t>𝑋</m:t>
                          </m:r>
                          <m:r>
                            <a:rPr lang="en-IN" sz="2800" b="0" i="1" smtClean="0">
                              <a:solidFill>
                                <a:schemeClr val="bg1"/>
                              </a:solidFill>
                              <a:latin typeface="Cambria Math" panose="02040503050406030204" pitchFamily="18" charset="0"/>
                              <a:cs typeface="Times New Roman" panose="02020603050405020304" pitchFamily="18" charset="0"/>
                            </a:rPr>
                            <m:t>−</m:t>
                          </m:r>
                          <m:sSub>
                            <m:sSubPr>
                              <m:ctrlPr>
                                <a:rPr lang="en-IN" sz="2800" b="0" i="1" smtClean="0">
                                  <a:solidFill>
                                    <a:schemeClr val="bg1"/>
                                  </a:solidFill>
                                  <a:latin typeface="Cambria Math" panose="02040503050406030204" pitchFamily="18" charset="0"/>
                                  <a:cs typeface="Times New Roman" panose="02020603050405020304" pitchFamily="18" charset="0"/>
                                </a:rPr>
                              </m:ctrlPr>
                            </m:sSubPr>
                            <m:e>
                              <m:r>
                                <a:rPr lang="en-IN" sz="2800" b="0" i="1" smtClean="0">
                                  <a:solidFill>
                                    <a:schemeClr val="bg1"/>
                                  </a:solidFill>
                                  <a:latin typeface="Cambria Math" panose="02040503050406030204" pitchFamily="18" charset="0"/>
                                  <a:cs typeface="Times New Roman" panose="02020603050405020304" pitchFamily="18" charset="0"/>
                                </a:rPr>
                                <m:t>𝑚𝑒𝑑𝑖𝑎𝑛</m:t>
                              </m:r>
                            </m:e>
                            <m:sub>
                              <m:r>
                                <a:rPr lang="en-IN" sz="2800" b="0" i="1" smtClean="0">
                                  <a:solidFill>
                                    <a:schemeClr val="bg1"/>
                                  </a:solidFill>
                                  <a:latin typeface="Cambria Math" panose="02040503050406030204" pitchFamily="18" charset="0"/>
                                  <a:cs typeface="Times New Roman" panose="02020603050405020304" pitchFamily="18" charset="0"/>
                                </a:rPr>
                                <m:t>𝑋</m:t>
                              </m:r>
                            </m:sub>
                          </m:sSub>
                        </m:num>
                        <m:den>
                          <m:sSub>
                            <m:sSubPr>
                              <m:ctrlPr>
                                <a:rPr lang="en-IN" sz="2800" i="1">
                                  <a:solidFill>
                                    <a:schemeClr val="bg1"/>
                                  </a:solidFill>
                                  <a:latin typeface="Cambria Math" panose="02040503050406030204" pitchFamily="18" charset="0"/>
                                  <a:cs typeface="Times New Roman" panose="02020603050405020304" pitchFamily="18" charset="0"/>
                                </a:rPr>
                              </m:ctrlPr>
                            </m:sSubPr>
                            <m:e>
                              <m:r>
                                <a:rPr lang="en-IN" sz="2800" b="0" i="1" smtClean="0">
                                  <a:solidFill>
                                    <a:schemeClr val="bg1"/>
                                  </a:solidFill>
                                  <a:latin typeface="Cambria Math" panose="02040503050406030204" pitchFamily="18" charset="0"/>
                                  <a:cs typeface="Times New Roman" panose="02020603050405020304" pitchFamily="18" charset="0"/>
                                </a:rPr>
                                <m:t>𝐼𝑄𝑅</m:t>
                              </m:r>
                            </m:e>
                            <m:sub>
                              <m:r>
                                <a:rPr lang="en-IN" sz="2800" b="0" i="1" smtClean="0">
                                  <a:solidFill>
                                    <a:schemeClr val="bg1"/>
                                  </a:solidFill>
                                  <a:latin typeface="Cambria Math" panose="02040503050406030204" pitchFamily="18" charset="0"/>
                                  <a:cs typeface="Times New Roman" panose="02020603050405020304" pitchFamily="18" charset="0"/>
                                </a:rPr>
                                <m:t>𝑋</m:t>
                              </m:r>
                            </m:sub>
                          </m:sSub>
                        </m:den>
                      </m:f>
                    </m:oMath>
                  </m:oMathPara>
                </a14:m>
                <a:endParaRPr lang="en-IN" sz="28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This method is useful when dealing with outliers. The data is </a:t>
                </a:r>
                <a:r>
                  <a:rPr lang="en-IN" sz="2800" dirty="0" err="1">
                    <a:solidFill>
                      <a:schemeClr val="bg1"/>
                    </a:solidFill>
                    <a:latin typeface="Times New Roman" panose="02020603050405020304" pitchFamily="18" charset="0"/>
                    <a:cs typeface="Times New Roman" panose="02020603050405020304" pitchFamily="18" charset="0"/>
                  </a:rPr>
                  <a:t>centered</a:t>
                </a:r>
                <a:r>
                  <a:rPr lang="en-IN" sz="2800" dirty="0">
                    <a:solidFill>
                      <a:schemeClr val="bg1"/>
                    </a:solidFill>
                    <a:latin typeface="Times New Roman" panose="02020603050405020304" pitchFamily="18" charset="0"/>
                    <a:cs typeface="Times New Roman" panose="02020603050405020304" pitchFamily="18" charset="0"/>
                  </a:rPr>
                  <a:t> using the median and scaled using the interquartile range (IQR).</a:t>
                </a:r>
                <a:endParaRPr lang="en-IN" sz="2800" dirty="0">
                  <a:solidFill>
                    <a:schemeClr val="bg1"/>
                  </a:solidFill>
                  <a:latin typeface="Times New Roman" panose="02020603050405020304" pitchFamily="18" charset="0"/>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339635" y="966652"/>
                <a:ext cx="11486605" cy="3364126"/>
              </a:xfrm>
              <a:prstGeom prst="rect">
                <a:avLst/>
              </a:prstGeom>
              <a:blipFill rotWithShape="0">
                <a:blip r:embed="rId3"/>
                <a:stretch>
                  <a:fillRect l="-1115" r="-1062" b="-1996"/>
                </a:stretch>
              </a:blipFill>
            </p:spPr>
            <p:txBody>
              <a:bodyPr/>
              <a:lstStyle/>
              <a:p>
                <a:r>
                  <a:rPr lang="en-IN">
                    <a:noFill/>
                  </a:rPr>
                  <a:t> </a:t>
                </a:r>
              </a:p>
            </p:txBody>
          </p:sp>
        </mc:Fallback>
      </mc:AlternateContent>
    </p:spTree>
    <p:extLst>
      <p:ext uri="{BB962C8B-B14F-4D97-AF65-F5344CB8AC3E}">
        <p14:creationId xmlns:p14="http://schemas.microsoft.com/office/powerpoint/2010/main" val="18441059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49203"/>
            <a:ext cx="11486605" cy="5185522"/>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4. Choosing the Right Technique:</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Min-Max Scaling</a:t>
            </a:r>
            <a:r>
              <a:rPr lang="en-IN" sz="2800" dirty="0">
                <a:solidFill>
                  <a:schemeClr val="bg1"/>
                </a:solidFill>
                <a:latin typeface="Times New Roman" panose="02020603050405020304" pitchFamily="18" charset="0"/>
                <a:cs typeface="Times New Roman" panose="02020603050405020304" pitchFamily="18" charset="0"/>
              </a:rPr>
              <a:t>: Use when you know the data’s boundaries or want to keep the data within a specific range.</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Standardization</a:t>
            </a:r>
            <a:r>
              <a:rPr lang="en-IN" sz="2800" dirty="0">
                <a:solidFill>
                  <a:schemeClr val="bg1"/>
                </a:solidFill>
                <a:latin typeface="Times New Roman" panose="02020603050405020304" pitchFamily="18" charset="0"/>
                <a:cs typeface="Times New Roman" panose="02020603050405020304" pitchFamily="18" charset="0"/>
              </a:rPr>
              <a:t>: Best for data that follows a Gaussian distribution. Many machine learning algorithms assume standardized data.</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Max Absolute Scaling</a:t>
            </a:r>
            <a:r>
              <a:rPr lang="en-IN" sz="2800" dirty="0">
                <a:solidFill>
                  <a:schemeClr val="bg1"/>
                </a:solidFill>
                <a:latin typeface="Times New Roman" panose="02020603050405020304" pitchFamily="18" charset="0"/>
                <a:cs typeface="Times New Roman" panose="02020603050405020304" pitchFamily="18" charset="0"/>
              </a:rPr>
              <a:t>: Good when you have data with varying magnitudes but you want to preserve the sign.</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Robust Scaling</a:t>
            </a:r>
            <a:r>
              <a:rPr lang="en-IN" sz="2800" dirty="0">
                <a:solidFill>
                  <a:schemeClr val="bg1"/>
                </a:solidFill>
                <a:latin typeface="Times New Roman" panose="02020603050405020304" pitchFamily="18" charset="0"/>
                <a:cs typeface="Times New Roman" panose="02020603050405020304" pitchFamily="18" charset="0"/>
              </a:rPr>
              <a:t>: Effective when the dataset contains outliers.</a:t>
            </a:r>
          </a:p>
        </p:txBody>
      </p:sp>
    </p:spTree>
    <p:extLst>
      <p:ext uri="{BB962C8B-B14F-4D97-AF65-F5344CB8AC3E}">
        <p14:creationId xmlns:p14="http://schemas.microsoft.com/office/powerpoint/2010/main" val="26926312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16"/>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477328"/>
          </a:xfrm>
          <a:prstGeom prst="rect">
            <a:avLst/>
          </a:prstGeom>
          <a:noFill/>
        </p:spPr>
        <p:txBody>
          <a:bodyPr wrap="square" rtlCol="0">
            <a:spAutoFit/>
          </a:bodyPr>
          <a:lstStyle/>
          <a:p>
            <a:pPr algn="just">
              <a:lnSpc>
                <a:spcPct val="150000"/>
              </a:lnSpc>
            </a:pPr>
            <a:r>
              <a:rPr lang="en-IN" sz="6000"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THANKYOU</a:t>
            </a: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1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816977"/>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What is data discretization?</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Data discretization technique transforms the numeric data by mapping values to interval or concept labels.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It can be used to reduce the number of values for a given continuous attribute by dividing the range of attributes into intervals.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Data discretization technique </a:t>
            </a:r>
            <a:r>
              <a:rPr lang="en-IN" sz="2400" dirty="0" smtClean="0">
                <a:solidFill>
                  <a:schemeClr val="bg1"/>
                </a:solidFill>
                <a:latin typeface="Times New Roman" panose="02020603050405020304" pitchFamily="18" charset="0"/>
                <a:cs typeface="Times New Roman" panose="02020603050405020304" pitchFamily="18" charset="0"/>
              </a:rPr>
              <a:t>include-</a:t>
            </a:r>
          </a:p>
          <a:p>
            <a:pPr marL="800100" lvl="1"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Histogram analysis</a:t>
            </a:r>
          </a:p>
          <a:p>
            <a:pPr marL="800100" lvl="1"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Cluster analysis</a:t>
            </a:r>
          </a:p>
          <a:p>
            <a:pPr marL="800100" lvl="1"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Decision tree analysis</a:t>
            </a:r>
          </a:p>
          <a:p>
            <a:pPr marL="800100" lvl="1"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Correlation analysis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98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70482"/>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Step 1:Data </a:t>
            </a:r>
            <a:r>
              <a:rPr lang="en-IN" sz="2400" b="1" dirty="0" smtClean="0">
                <a:solidFill>
                  <a:schemeClr val="bg1"/>
                </a:solidFill>
                <a:latin typeface="Times New Roman" panose="02020603050405020304" pitchFamily="18" charset="0"/>
                <a:cs typeface="Times New Roman" panose="02020603050405020304" pitchFamily="18" charset="0"/>
              </a:rPr>
              <a:t>Collection</a:t>
            </a:r>
          </a:p>
          <a:p>
            <a:pPr marL="285750" indent="-285750" algn="just">
              <a:lnSpc>
                <a:spcPct val="150000"/>
              </a:lnSpc>
              <a:buFont typeface="Arial" panose="020B0604020202020204" pitchFamily="34" charset="0"/>
              <a:buChar char="•"/>
            </a:pPr>
            <a:r>
              <a:rPr lang="en-IN" sz="2400" dirty="0" smtClean="0">
                <a:solidFill>
                  <a:schemeClr val="bg1"/>
                </a:solidFill>
                <a:latin typeface="Times New Roman" panose="02020603050405020304" pitchFamily="18" charset="0"/>
                <a:cs typeface="Times New Roman" panose="02020603050405020304" pitchFamily="18" charset="0"/>
              </a:rPr>
              <a:t>This </a:t>
            </a:r>
            <a:r>
              <a:rPr lang="en-IN" sz="2400" dirty="0">
                <a:solidFill>
                  <a:schemeClr val="bg1"/>
                </a:solidFill>
                <a:latin typeface="Times New Roman" panose="02020603050405020304" pitchFamily="18" charset="0"/>
                <a:cs typeface="Times New Roman" panose="02020603050405020304" pitchFamily="18" charset="0"/>
              </a:rPr>
              <a:t>step involves gathering data from various sources such as databases, files and external repositories. Before starting the data collection process, first we have to find out the problem solved by ML model.</a:t>
            </a:r>
          </a:p>
          <a:p>
            <a:pPr marL="285750" indent="-28575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Knowing the objective to achieve by algorithm will assist in determining the type of data required.</a:t>
            </a:r>
          </a:p>
          <a:p>
            <a:pPr marL="285750" indent="-28575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Also it helps in getting a clear picture of all data available, required and missing.</a:t>
            </a:r>
          </a:p>
          <a:p>
            <a:pPr marL="342900" indent="-342900">
              <a:lnSpc>
                <a:spcPct val="150000"/>
              </a:lnSpc>
              <a:buAutoNum type="arabicPeriod"/>
            </a:pPr>
            <a:endParaRPr lang="en-IN" dirty="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19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process of gathering and </a:t>
            </a:r>
            <a:r>
              <a:rPr lang="en-IN" sz="2800" dirty="0" err="1">
                <a:solidFill>
                  <a:schemeClr val="bg1"/>
                </a:solidFill>
                <a:latin typeface="Times New Roman" panose="02020603050405020304" pitchFamily="18" charset="0"/>
                <a:cs typeface="Times New Roman" panose="02020603050405020304" pitchFamily="18" charset="0"/>
              </a:rPr>
              <a:t>analyzing</a:t>
            </a:r>
            <a:r>
              <a:rPr lang="en-IN" sz="2800" dirty="0">
                <a:solidFill>
                  <a:schemeClr val="bg1"/>
                </a:solidFill>
                <a:latin typeface="Times New Roman" panose="02020603050405020304" pitchFamily="18" charset="0"/>
                <a:cs typeface="Times New Roman" panose="02020603050405020304" pitchFamily="18" charset="0"/>
              </a:rPr>
              <a:t> accurate data from various sources to find answers to research problems, trends and probabilities, etc., to evaluate possible outcomes is Known as Data Collection.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collection is the process of collecting and evaluating information or data from multiple sources to find answers to research problems, answer questions, evaluate outcomes, and forecast trends and probabilities. </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11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Before an analyst begins collecting data, they must answer three questions first:</a:t>
            </a:r>
          </a:p>
          <a:p>
            <a:pPr marL="800100" lvl="1"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What’s the goal or purpose of this research?</a:t>
            </a:r>
          </a:p>
          <a:p>
            <a:pPr marL="800100" lvl="1"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What kinds of data are they planning on gathering?</a:t>
            </a:r>
          </a:p>
          <a:p>
            <a:pPr marL="800100" lvl="1"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What methods and procedures will be used to collect, store, and process the information?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70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Different Data Collection Methods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Primary and secondary methods of data collection are two approaches used to gather information for research or analysis purposes.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Primary data collection involves the collection of original data directly from the source or through direct interaction with the respondents. </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44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Various techniques for primary data collection, including: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Surveys and Questionnaires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Interviews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Observations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Experiments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Focus Groups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Secondary Data Collection: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Secondary data collection involves using existing data collected by someone else for a purpose different from the original intent.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Researchers </a:t>
            </a:r>
            <a:r>
              <a:rPr lang="en-IN" sz="2800" dirty="0" err="1">
                <a:solidFill>
                  <a:schemeClr val="bg1"/>
                </a:solidFill>
                <a:latin typeface="Times New Roman" panose="02020603050405020304" pitchFamily="18" charset="0"/>
                <a:cs typeface="Times New Roman" panose="02020603050405020304" pitchFamily="18" charset="0"/>
              </a:rPr>
              <a:t>analyze</a:t>
            </a:r>
            <a:r>
              <a:rPr lang="en-IN" sz="2800" dirty="0">
                <a:solidFill>
                  <a:schemeClr val="bg1"/>
                </a:solidFill>
                <a:latin typeface="Times New Roman" panose="02020603050405020304" pitchFamily="18" charset="0"/>
                <a:cs typeface="Times New Roman" panose="02020603050405020304" pitchFamily="18" charset="0"/>
              </a:rPr>
              <a:t> and interpret this data to extract relevant information.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72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Secondary data can be obtained from various sources, including:</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Published Sources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Online Databases: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 Government and Institutional Records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Publicly Available Data</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 Past Research Studies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97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413760" y="1129208"/>
            <a:ext cx="5503817" cy="3631763"/>
          </a:xfrm>
          <a:prstGeom prst="rect">
            <a:avLst/>
          </a:prstGeom>
          <a:noFill/>
        </p:spPr>
        <p:txBody>
          <a:bodyPr wrap="square" rtlCol="0">
            <a:spAutoFit/>
          </a:bodyPr>
          <a:lstStyle/>
          <a:p>
            <a:pPr algn="ctr"/>
            <a:r>
              <a:rPr lang="en-IN" sz="2000" b="1" dirty="0">
                <a:solidFill>
                  <a:schemeClr val="bg1"/>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Preprocessing: An Overview</a:t>
            </a:r>
          </a:p>
          <a:p>
            <a:pPr marL="742950" lvl="1" indent="-28575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Quality</a:t>
            </a:r>
          </a:p>
          <a:p>
            <a:pPr marL="742950" lvl="1" indent="-28575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Major Tasks in Data Preprocessing</a:t>
            </a:r>
          </a:p>
          <a:p>
            <a:pPr marL="342900" indent="-34290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Cleaning</a:t>
            </a:r>
          </a:p>
          <a:p>
            <a:pPr marL="342900" indent="-34290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Integration</a:t>
            </a:r>
          </a:p>
          <a:p>
            <a:pPr marL="342900" indent="-34290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Reduction</a:t>
            </a:r>
          </a:p>
          <a:p>
            <a:pPr marL="342900" indent="-342900">
              <a:lnSpc>
                <a:spcPct val="150000"/>
              </a:lnSpc>
              <a:buFont typeface="Arial" panose="020B0604020202020204" pitchFamily="34" charset="0"/>
              <a:buChar char="•"/>
            </a:pPr>
            <a:r>
              <a:rPr lang="en-US" altLang="en-US" sz="2000" b="1" dirty="0">
                <a:solidFill>
                  <a:schemeClr val="bg1"/>
                </a:solidFill>
                <a:latin typeface="Times New Roman" panose="02020603050405020304" pitchFamily="18" charset="0"/>
                <a:cs typeface="Times New Roman" panose="02020603050405020304" pitchFamily="18" charset="0"/>
              </a:rPr>
              <a:t>Data Transformation and Data Discretization</a:t>
            </a:r>
            <a:endParaRPr lang="en-US"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7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Collection Tools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Social Media Listening Tool (</a:t>
            </a:r>
            <a:r>
              <a:rPr lang="en-IN" sz="2800" dirty="0" err="1">
                <a:solidFill>
                  <a:schemeClr val="bg1"/>
                </a:solidFill>
                <a:latin typeface="Times New Roman" panose="02020603050405020304" pitchFamily="18" charset="0"/>
                <a:cs typeface="Times New Roman" panose="02020603050405020304" pitchFamily="18" charset="0"/>
              </a:rPr>
              <a:t>hootshoot</a:t>
            </a:r>
            <a:r>
              <a:rPr lang="en-IN" sz="2800" dirty="0">
                <a:solidFill>
                  <a:schemeClr val="bg1"/>
                </a:solidFill>
                <a:latin typeface="Times New Roman" panose="02020603050405020304" pitchFamily="18" charset="0"/>
                <a:cs typeface="Times New Roman" panose="02020603050405020304" pitchFamily="18" charset="0"/>
              </a:rPr>
              <a:t> and sprout)</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Web Analytics Tools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Logging Devices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Mobile Data Collection Apps </a:t>
            </a:r>
          </a:p>
          <a:p>
            <a:pPr marL="457200" indent="-457200" algn="just">
              <a:lnSpc>
                <a:spcPct val="150000"/>
              </a:lnSpc>
              <a:buFont typeface="Arial" panose="020B0604020202020204" pitchFamily="34" charset="0"/>
              <a:buChar char="•"/>
            </a:pPr>
            <a:r>
              <a:rPr lang="en-IN" sz="2800" dirty="0" err="1">
                <a:solidFill>
                  <a:schemeClr val="bg1"/>
                </a:solidFill>
                <a:latin typeface="Times New Roman" panose="02020603050405020304" pitchFamily="18" charset="0"/>
                <a:cs typeface="Times New Roman" panose="02020603050405020304" pitchFamily="18" charset="0"/>
              </a:rPr>
              <a:t>IoT</a:t>
            </a:r>
            <a:r>
              <a:rPr lang="en-IN" sz="2800" dirty="0">
                <a:solidFill>
                  <a:schemeClr val="bg1"/>
                </a:solidFill>
                <a:latin typeface="Times New Roman" panose="02020603050405020304" pitchFamily="18" charset="0"/>
                <a:cs typeface="Times New Roman" panose="02020603050405020304" pitchFamily="18" charset="0"/>
              </a:rPr>
              <a:t> Platforms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37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262979"/>
          </a:xfrm>
          <a:prstGeom prst="rect">
            <a:avLst/>
          </a:prstGeom>
          <a:noFill/>
        </p:spPr>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Data </a:t>
            </a:r>
            <a:r>
              <a:rPr lang="en-IN" sz="2400" b="1" dirty="0">
                <a:solidFill>
                  <a:schemeClr val="bg1"/>
                </a:solidFill>
                <a:latin typeface="Times New Roman" panose="02020603050405020304" pitchFamily="18" charset="0"/>
                <a:cs typeface="Times New Roman" panose="02020603050405020304" pitchFamily="18" charset="0"/>
              </a:rPr>
              <a:t>Augmentation (A method of data collection)</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 some cases, data augmentation might be required to expand the size of existing dataset without gathering more data.</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If we have more data, the better will be our ML model. But every data collection process is associated with a cost.</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This cost may be in terms of dollars, human efforts, computational resources and time consumed in the process.</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Therefore we may need to augment existing data to increase the data size that we feed to our ML model.</a:t>
            </a:r>
          </a:p>
          <a:p>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4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677417"/>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Data Augmentation (A method of data collection)</a:t>
            </a:r>
          </a:p>
          <a:p>
            <a:pPr marL="342900" indent="-3429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For example if a dataset of images are collected they can be augmented by</a:t>
            </a:r>
          </a:p>
          <a:p>
            <a:pPr marL="1257300" lvl="2" indent="-3429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Rotating the original image</a:t>
            </a:r>
          </a:p>
          <a:p>
            <a:pPr marL="1257300" lvl="2" indent="-3429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Crop the original image differently</a:t>
            </a:r>
          </a:p>
          <a:p>
            <a:pPr marL="1257300" lvl="2" indent="-3429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Altering the light condition</a:t>
            </a:r>
          </a:p>
          <a:p>
            <a:pPr lvl="2">
              <a:lnSpc>
                <a:spcPct val="150000"/>
              </a:lnSpc>
            </a:pPr>
            <a:r>
              <a:rPr lang="en-IN" sz="2800" dirty="0">
                <a:solidFill>
                  <a:schemeClr val="bg1"/>
                </a:solidFill>
                <a:latin typeface="Times New Roman" panose="02020603050405020304" pitchFamily="18" charset="0"/>
                <a:cs typeface="Times New Roman" panose="02020603050405020304" pitchFamily="18" charset="0"/>
              </a:rPr>
              <a:t>So for one image you can generate different sub samples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50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3109912" y="1652587"/>
            <a:ext cx="5972175" cy="3552825"/>
          </a:xfrm>
          <a:prstGeom prst="rect">
            <a:avLst/>
          </a:prstGeom>
        </p:spPr>
      </p:pic>
      <p:sp>
        <p:nvSpPr>
          <p:cNvPr id="5" name="TextBox 4"/>
          <p:cNvSpPr txBox="1"/>
          <p:nvPr/>
        </p:nvSpPr>
        <p:spPr>
          <a:xfrm>
            <a:off x="4476206" y="5599611"/>
            <a:ext cx="2987040"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Fig 1: data augmentation</a:t>
            </a:r>
          </a:p>
          <a:p>
            <a:endParaRPr lang="en-IN" dirty="0">
              <a:solidFill>
                <a:schemeClr val="bg1"/>
              </a:solidFill>
            </a:endParaRPr>
          </a:p>
        </p:txBody>
      </p:sp>
    </p:spTree>
    <p:extLst>
      <p:ext uri="{BB962C8B-B14F-4D97-AF65-F5344CB8AC3E}">
        <p14:creationId xmlns:p14="http://schemas.microsoft.com/office/powerpoint/2010/main" val="25730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011949"/>
          </a:xfrm>
          <a:prstGeom prst="rect">
            <a:avLst/>
          </a:prstGeom>
          <a:noFill/>
        </p:spPr>
        <p:txBody>
          <a:bodyPr wrap="square" rtlCol="0">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Techniques for data augmentation can be used with a variety of data, including time series, text, photos, and audio.</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Images can be rotated at different angles and flipped horizontally or vertically to create alternative points of view.</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Random cropping and padding </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Scaling and zooming</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Shearing and perspective transform</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Colour segmentation</a:t>
            </a:r>
          </a:p>
          <a:p>
            <a:pPr marL="457200" indent="-4572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Gaussian noise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Types of Data Augmentations</a:t>
            </a:r>
          </a:p>
          <a:p>
            <a:pPr marL="457200" indent="-4572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Real Data Augmentation</a:t>
            </a:r>
          </a:p>
          <a:p>
            <a:pPr marL="457200" indent="-457200">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Synthetic Data Augmentation</a:t>
            </a:r>
          </a:p>
          <a:p>
            <a:pPr>
              <a:lnSpc>
                <a:spcPct val="150000"/>
              </a:lnSpc>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254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Real Data Augmentation</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process of modifying real-world data samples to enhance the base of training for artificial intelligence models is referred to as "real data augmentation."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Real data augmentation, as compared to synthetic data augmentation produces new samples based on existing data and also modifies the original data in a way that accurately removes fluctuations and disturbances that occur in the real world.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322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57137"/>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Real Data augmentation approaches as examples: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Sensor noise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Occlusion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Weather</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Time series </a:t>
            </a:r>
          </a:p>
          <a:p>
            <a:pPr marL="457200" indent="-457200" algn="just">
              <a:lnSpc>
                <a:spcPct val="150000"/>
              </a:lnSpc>
              <a:buFont typeface="Arial" panose="020B0604020202020204" pitchFamily="34" charset="0"/>
              <a:buChar char="•"/>
            </a:pPr>
            <a:r>
              <a:rPr lang="en-IN" sz="2400" b="1" dirty="0">
                <a:solidFill>
                  <a:schemeClr val="bg1"/>
                </a:solidFill>
              </a:rPr>
              <a:t> </a:t>
            </a:r>
            <a:r>
              <a:rPr lang="en-IN" sz="2400" dirty="0">
                <a:solidFill>
                  <a:schemeClr val="bg1"/>
                </a:solidFill>
                <a:latin typeface="Times New Roman" panose="02020603050405020304" pitchFamily="18" charset="0"/>
                <a:cs typeface="Times New Roman" panose="02020603050405020304" pitchFamily="18" charset="0"/>
              </a:rPr>
              <a:t>Label smoothing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625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Synthetic Data Augmentation</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 machine learning, synthetic data augmentation creates additional artificial data samples based on current data to increase the training set.</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 is a method for broadening the variety and volume of data accessible for model training.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When a dataset is not in large quantity or more variations are required to boost a model's performance, synthetic data augmentation can be especially helpful.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92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Synthetic Data augmentation approaches as examples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Image synthesis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Text generation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Oversampling and </a:t>
            </a:r>
            <a:r>
              <a:rPr lang="en-IN" sz="2400" dirty="0" err="1">
                <a:solidFill>
                  <a:schemeClr val="bg1"/>
                </a:solidFill>
                <a:latin typeface="Times New Roman" panose="02020603050405020304" pitchFamily="18" charset="0"/>
                <a:cs typeface="Times New Roman" panose="02020603050405020304" pitchFamily="18" charset="0"/>
              </a:rPr>
              <a:t>undersampling</a:t>
            </a:r>
            <a:r>
              <a:rPr lang="en-IN" sz="2400" dirty="0">
                <a:solidFill>
                  <a:schemeClr val="bg1"/>
                </a:solidFill>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interpolation and extrapolation</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Feature perturbation</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82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15685"/>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50114"/>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61177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3510" y="955915"/>
            <a:ext cx="11486605" cy="4985980"/>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Data Pre-processing: An </a:t>
            </a:r>
            <a:r>
              <a:rPr lang="en-IN" b="1" dirty="0" smtClean="0">
                <a:solidFill>
                  <a:schemeClr val="bg1"/>
                </a:solidFill>
                <a:latin typeface="Times New Roman" panose="02020603050405020304" pitchFamily="18" charset="0"/>
                <a:cs typeface="Times New Roman" panose="02020603050405020304" pitchFamily="18" charset="0"/>
              </a:rPr>
              <a:t>Overview</a:t>
            </a:r>
          </a:p>
          <a:p>
            <a:r>
              <a:rPr lang="en-IN" sz="2000" b="1" dirty="0">
                <a:solidFill>
                  <a:schemeClr val="bg1"/>
                </a:solidFill>
                <a:latin typeface="Times New Roman" panose="02020603050405020304" pitchFamily="18" charset="0"/>
                <a:cs typeface="Times New Roman" panose="02020603050405020304" pitchFamily="18" charset="0"/>
              </a:rPr>
              <a:t>What is data pre-processing ??</a:t>
            </a:r>
          </a:p>
          <a:p>
            <a:pPr marL="342900"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Data</a:t>
            </a:r>
          </a:p>
          <a:p>
            <a:pPr marL="800100" lvl="1"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Audio</a:t>
            </a:r>
          </a:p>
          <a:p>
            <a:pPr marL="800100" lvl="1"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Text</a:t>
            </a:r>
          </a:p>
          <a:p>
            <a:pPr marL="800100" lvl="1"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Video</a:t>
            </a:r>
          </a:p>
          <a:p>
            <a:pPr marL="800100" lvl="1"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Image</a:t>
            </a:r>
          </a:p>
          <a:p>
            <a:pPr lvl="1"/>
            <a:r>
              <a:rPr lang="en-IN" sz="2000" dirty="0">
                <a:solidFill>
                  <a:schemeClr val="bg1"/>
                </a:solidFill>
                <a:latin typeface="Times New Roman" panose="02020603050405020304" pitchFamily="18" charset="0"/>
                <a:cs typeface="Times New Roman" panose="02020603050405020304" pitchFamily="18" charset="0"/>
              </a:rPr>
              <a:t>Data Pre-processing is a technique to convert raw data into meaning full data by using some different techniques.</a:t>
            </a:r>
          </a:p>
          <a:p>
            <a:pPr lvl="1"/>
            <a:endParaRPr lang="en-IN" sz="2000" dirty="0">
              <a:solidFill>
                <a:schemeClr val="bg1"/>
              </a:solidFill>
              <a:latin typeface="Times New Roman" panose="02020603050405020304" pitchFamily="18" charset="0"/>
              <a:cs typeface="Times New Roman" panose="02020603050405020304" pitchFamily="18" charset="0"/>
            </a:endParaRPr>
          </a:p>
          <a:p>
            <a:pPr marL="0" lvl="1"/>
            <a:r>
              <a:rPr lang="en-IN" sz="2000" b="1" dirty="0">
                <a:solidFill>
                  <a:schemeClr val="bg1"/>
                </a:solidFill>
                <a:latin typeface="Times New Roman" panose="02020603050405020304" pitchFamily="18" charset="0"/>
                <a:cs typeface="Times New Roman" panose="02020603050405020304" pitchFamily="18" charset="0"/>
              </a:rPr>
              <a:t>Why Data Pre-processing is important?</a:t>
            </a:r>
          </a:p>
          <a:p>
            <a:pPr marL="0" lvl="1"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Data in real world is dirty.</a:t>
            </a:r>
          </a:p>
          <a:p>
            <a:pPr marL="914400" lvl="3"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Incomplete</a:t>
            </a:r>
          </a:p>
          <a:p>
            <a:pPr marL="914400" lvl="3"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Inconsistent</a:t>
            </a:r>
          </a:p>
          <a:p>
            <a:pPr marL="914400" lvl="3" indent="-34290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Noisy</a:t>
            </a:r>
          </a:p>
          <a:p>
            <a:pPr marL="914400" lvl="3" indent="-342900">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Duplicate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498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Challenges Faced by Data Augmentation</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Maintaining label integrity</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Excessive or incorrect data augmentation can result in overfitting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augmentation can dramatically increase the size of the training dataset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security and privacy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Interpretability and explain ability</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65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786199"/>
          </a:xfrm>
          <a:prstGeom prst="rect">
            <a:avLst/>
          </a:prstGeom>
          <a:noFill/>
        </p:spPr>
        <p:txBody>
          <a:bodyPr wrap="square" rtlCol="0">
            <a:spAutoFit/>
          </a:bodyPr>
          <a:lstStyle/>
          <a:p>
            <a:r>
              <a:rPr lang="en-IN" sz="2800" b="1" dirty="0" smtClean="0">
                <a:solidFill>
                  <a:schemeClr val="bg1"/>
                </a:solidFill>
                <a:latin typeface="Times New Roman" panose="02020603050405020304" pitchFamily="18" charset="0"/>
                <a:cs typeface="Times New Roman" panose="02020603050405020304" pitchFamily="18" charset="0"/>
              </a:rPr>
              <a:t>Data </a:t>
            </a:r>
            <a:r>
              <a:rPr lang="en-IN" sz="2800" b="1" dirty="0">
                <a:solidFill>
                  <a:schemeClr val="bg1"/>
                </a:solidFill>
                <a:latin typeface="Times New Roman" panose="02020603050405020304" pitchFamily="18" charset="0"/>
                <a:cs typeface="Times New Roman" panose="02020603050405020304" pitchFamily="18" charset="0"/>
              </a:rPr>
              <a:t>Labelling</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labelling in supervised ML models, might be also a part of data preparation process.</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can be done manually by crowd workers or automatically using specialized framework.</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pre-processing</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As the data collected in steps1 may be in undesired format, unorganized or extremely large so further steps are needed to enhance the quality of data.</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97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769989"/>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Data Labelling</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a:t>
            </a:r>
            <a:r>
              <a:rPr lang="en-IN" sz="2800" dirty="0" err="1">
                <a:solidFill>
                  <a:schemeClr val="bg1"/>
                </a:solidFill>
                <a:latin typeface="Times New Roman" panose="02020603050405020304" pitchFamily="18" charset="0"/>
                <a:cs typeface="Times New Roman" panose="02020603050405020304" pitchFamily="18" charset="0"/>
              </a:rPr>
              <a:t>labeling</a:t>
            </a:r>
            <a:r>
              <a:rPr lang="en-IN" sz="2800" dirty="0">
                <a:solidFill>
                  <a:schemeClr val="bg1"/>
                </a:solidFill>
                <a:latin typeface="Times New Roman" panose="02020603050405020304" pitchFamily="18" charset="0"/>
                <a:cs typeface="Times New Roman" panose="02020603050405020304" pitchFamily="18" charset="0"/>
              </a:rPr>
              <a:t> is the way of identifying the raw data and adding suitable labels or tags to that data to specify what this data is about, which allows ML models to make an accurate prediction.</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905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algn="just">
              <a:lnSpc>
                <a:spcPct val="150000"/>
              </a:lnSpc>
            </a:pPr>
            <a:r>
              <a:rPr lang="en-IN" sz="2400" b="1" dirty="0" err="1">
                <a:solidFill>
                  <a:schemeClr val="bg1"/>
                </a:solidFill>
                <a:latin typeface="Times New Roman" panose="02020603050405020304" pitchFamily="18" charset="0"/>
                <a:cs typeface="Times New Roman" panose="02020603050405020304" pitchFamily="18" charset="0"/>
              </a:rPr>
              <a:t>Labeled</a:t>
            </a:r>
            <a:r>
              <a:rPr lang="en-IN" sz="2400" b="1" dirty="0">
                <a:solidFill>
                  <a:schemeClr val="bg1"/>
                </a:solidFill>
                <a:latin typeface="Times New Roman" panose="02020603050405020304" pitchFamily="18" charset="0"/>
                <a:cs typeface="Times New Roman" panose="02020603050405020304" pitchFamily="18" charset="0"/>
              </a:rPr>
              <a:t> Data vs. Unlabelled Data</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Labeled</a:t>
            </a:r>
            <a:r>
              <a:rPr lang="en-IN" sz="2400" dirty="0">
                <a:solidFill>
                  <a:schemeClr val="bg1"/>
                </a:solidFill>
                <a:latin typeface="Times New Roman" panose="02020603050405020304" pitchFamily="18" charset="0"/>
                <a:cs typeface="Times New Roman" panose="02020603050405020304" pitchFamily="18" charset="0"/>
              </a:rPr>
              <a:t> data is data that has some predefined tags such as name, type, or number. For example, an image has an apple or banana. At the same time, unlabelled data contains no tags or no specified name.</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Labeled</a:t>
            </a:r>
            <a:r>
              <a:rPr lang="en-IN" sz="2400" dirty="0">
                <a:solidFill>
                  <a:schemeClr val="bg1"/>
                </a:solidFill>
                <a:latin typeface="Times New Roman" panose="02020603050405020304" pitchFamily="18" charset="0"/>
                <a:cs typeface="Times New Roman" panose="02020603050405020304" pitchFamily="18" charset="0"/>
              </a:rPr>
              <a:t> data is used in Supervised Learning techniques, whereas Unlabelled data is used in Unsupervised Learning.</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Labeled</a:t>
            </a:r>
            <a:r>
              <a:rPr lang="en-IN" sz="2400" dirty="0">
                <a:solidFill>
                  <a:schemeClr val="bg1"/>
                </a:solidFill>
                <a:latin typeface="Times New Roman" panose="02020603050405020304" pitchFamily="18" charset="0"/>
                <a:cs typeface="Times New Roman" panose="02020603050405020304" pitchFamily="18" charset="0"/>
              </a:rPr>
              <a:t> data is difficult to get, whereas </a:t>
            </a:r>
            <a:r>
              <a:rPr lang="en-IN" sz="2400" dirty="0" err="1">
                <a:solidFill>
                  <a:schemeClr val="bg1"/>
                </a:solidFill>
                <a:latin typeface="Times New Roman" panose="02020603050405020304" pitchFamily="18" charset="0"/>
                <a:cs typeface="Times New Roman" panose="02020603050405020304" pitchFamily="18" charset="0"/>
              </a:rPr>
              <a:t>Unalabled</a:t>
            </a:r>
            <a:r>
              <a:rPr lang="en-IN" sz="2400" dirty="0">
                <a:solidFill>
                  <a:schemeClr val="bg1"/>
                </a:solidFill>
                <a:latin typeface="Times New Roman" panose="02020603050405020304" pitchFamily="18" charset="0"/>
                <a:cs typeface="Times New Roman" panose="02020603050405020304" pitchFamily="18" charset="0"/>
              </a:rPr>
              <a:t> data is easy to acquire.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33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653646"/>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Tools for Data Labelling</a:t>
            </a:r>
          </a:p>
          <a:p>
            <a:pPr marL="914400" lvl="1" indent="-4572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Super Annotate</a:t>
            </a:r>
          </a:p>
          <a:p>
            <a:pPr marL="914400" lvl="1" indent="-457200" algn="just">
              <a:lnSpc>
                <a:spcPct val="150000"/>
              </a:lnSpc>
              <a:buFont typeface="Arial" panose="020B0604020202020204" pitchFamily="34" charset="0"/>
              <a:buChar char="•"/>
            </a:pPr>
            <a:r>
              <a:rPr lang="en-IN" sz="2000" dirty="0" err="1">
                <a:solidFill>
                  <a:schemeClr val="bg1"/>
                </a:solidFill>
                <a:latin typeface="Times New Roman" panose="02020603050405020304" pitchFamily="18" charset="0"/>
                <a:cs typeface="Times New Roman" panose="02020603050405020304" pitchFamily="18" charset="0"/>
              </a:rPr>
              <a:t>Encord</a:t>
            </a:r>
            <a:endParaRPr lang="en-IN" sz="20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000" dirty="0" err="1">
                <a:solidFill>
                  <a:schemeClr val="bg1"/>
                </a:solidFill>
                <a:latin typeface="Times New Roman" panose="02020603050405020304" pitchFamily="18" charset="0"/>
                <a:cs typeface="Times New Roman" panose="02020603050405020304" pitchFamily="18" charset="0"/>
              </a:rPr>
              <a:t>Kili</a:t>
            </a:r>
            <a:endParaRPr lang="en-IN" sz="20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000" dirty="0" err="1">
                <a:solidFill>
                  <a:schemeClr val="bg1"/>
                </a:solidFill>
                <a:latin typeface="Times New Roman" panose="02020603050405020304" pitchFamily="18" charset="0"/>
                <a:cs typeface="Times New Roman" panose="02020603050405020304" pitchFamily="18" charset="0"/>
              </a:rPr>
              <a:t>Appen</a:t>
            </a:r>
            <a:endParaRPr lang="en-IN" sz="20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000" dirty="0" err="1">
                <a:solidFill>
                  <a:schemeClr val="bg1"/>
                </a:solidFill>
                <a:latin typeface="Times New Roman" panose="02020603050405020304" pitchFamily="18" charset="0"/>
                <a:cs typeface="Times New Roman" panose="02020603050405020304" pitchFamily="18" charset="0"/>
              </a:rPr>
              <a:t>Dataloop</a:t>
            </a:r>
            <a:endParaRPr lang="en-IN" sz="20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Labellers</a:t>
            </a:r>
          </a:p>
          <a:p>
            <a:pPr marL="914400" lvl="1" indent="-4572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Scale Rapid</a:t>
            </a:r>
          </a:p>
          <a:p>
            <a:pPr marL="914400" lvl="1" indent="-457200" algn="just">
              <a:lnSpc>
                <a:spcPct val="150000"/>
              </a:lnSpc>
              <a:buFont typeface="Arial" panose="020B0604020202020204" pitchFamily="34" charset="0"/>
              <a:buChar char="•"/>
            </a:pPr>
            <a:r>
              <a:rPr lang="en-IN" sz="2000" dirty="0" err="1">
                <a:solidFill>
                  <a:schemeClr val="bg1"/>
                </a:solidFill>
                <a:latin typeface="Times New Roman" panose="02020603050405020304" pitchFamily="18" charset="0"/>
                <a:cs typeface="Times New Roman" panose="02020603050405020304" pitchFamily="18" charset="0"/>
              </a:rPr>
              <a:t>Ango</a:t>
            </a:r>
            <a:r>
              <a:rPr lang="en-IN" sz="2000" dirty="0">
                <a:solidFill>
                  <a:schemeClr val="bg1"/>
                </a:solidFill>
                <a:latin typeface="Times New Roman" panose="02020603050405020304" pitchFamily="18" charset="0"/>
                <a:cs typeface="Times New Roman" panose="02020603050405020304" pitchFamily="18" charset="0"/>
              </a:rPr>
              <a:t> hub</a:t>
            </a:r>
          </a:p>
          <a:p>
            <a:pPr marL="914400" lvl="1" indent="-4572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Trainingdat.io</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131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Approaches to Data Labelling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Internal/In-house data labelling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Synthetic </a:t>
            </a:r>
            <a:r>
              <a:rPr lang="en-IN" sz="2800" dirty="0" err="1">
                <a:solidFill>
                  <a:schemeClr val="bg1"/>
                </a:solidFill>
                <a:latin typeface="Times New Roman" panose="02020603050405020304" pitchFamily="18" charset="0"/>
                <a:cs typeface="Times New Roman" panose="02020603050405020304" pitchFamily="18" charset="0"/>
              </a:rPr>
              <a:t>Labeling</a:t>
            </a:r>
            <a:endParaRPr lang="en-IN" sz="28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Programmatic </a:t>
            </a:r>
            <a:r>
              <a:rPr lang="en-IN" sz="2800" dirty="0" err="1">
                <a:solidFill>
                  <a:schemeClr val="bg1"/>
                </a:solidFill>
                <a:latin typeface="Times New Roman" panose="02020603050405020304" pitchFamily="18" charset="0"/>
                <a:cs typeface="Times New Roman" panose="02020603050405020304" pitchFamily="18" charset="0"/>
              </a:rPr>
              <a:t>Labeling</a:t>
            </a:r>
            <a:endParaRPr lang="en-IN" sz="2800" dirty="0">
              <a:solidFill>
                <a:schemeClr val="bg1"/>
              </a:solidFill>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Outsourcing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Crowdsourcing</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64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33965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Benefits and Challenges of Data Labelling</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Benefits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Precise Predictions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Better Data Usability</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Challenges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Costly and time-consuming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Possibilities of Human-Error</a:t>
            </a:r>
          </a:p>
          <a:p>
            <a:r>
              <a:rPr lang="en-IN" sz="2400" dirty="0">
                <a:solidFill>
                  <a:schemeClr val="bg1"/>
                </a:solidFill>
              </a:rPr>
              <a:t> </a:t>
            </a:r>
            <a:endParaRPr lang="en-IN" sz="2400" dirty="0">
              <a:solidFill>
                <a:schemeClr val="bg1"/>
              </a:solidFill>
            </a:endParaRPr>
          </a:p>
        </p:txBody>
      </p:sp>
    </p:spTree>
    <p:extLst>
      <p:ext uri="{BB962C8B-B14F-4D97-AF65-F5344CB8AC3E}">
        <p14:creationId xmlns:p14="http://schemas.microsoft.com/office/powerpoint/2010/main" val="2115671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970079"/>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AGENDA</a:t>
            </a:r>
          </a:p>
          <a:p>
            <a:pPr marL="1257300" lvl="2"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Data Cleaning</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Steps for Cleaning Data</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Techniques for Cleaning Data</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Process of Data Cleaning</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Tools for Data Cleaning</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Benefits of Data Cleaning</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Practical Implementation</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580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a:lnSpc>
                <a:spcPct val="150000"/>
              </a:lnSpc>
            </a:pPr>
            <a:r>
              <a:rPr lang="en-US" altLang="en-US" sz="2400" b="1" dirty="0">
                <a:solidFill>
                  <a:schemeClr val="bg1"/>
                </a:solidFill>
                <a:latin typeface="Times New Roman" panose="02020603050405020304" pitchFamily="18" charset="0"/>
                <a:cs typeface="Times New Roman" panose="02020603050405020304" pitchFamily="18" charset="0"/>
              </a:rPr>
              <a:t>Step 2:- Data Cleaning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cleaning is an essential step in the data science process.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cleaning is the process of correcting or deleting inaccurate, damaged, improperly formatted, duplicated, or insufficient data from a dataset.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Even if results and algorithms appear to be correct, they are unreliable if the data is inaccurate. </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740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241960"/>
          </a:xfrm>
          <a:prstGeom prst="rect">
            <a:avLst/>
          </a:prstGeom>
          <a:noFill/>
        </p:spPr>
        <p:txBody>
          <a:bodyPr wrap="square" rtlCol="0">
            <a:spAutoFit/>
          </a:bodyPr>
          <a:lstStyle/>
          <a:p>
            <a:pPr>
              <a:lnSpc>
                <a:spcPct val="150000"/>
              </a:lnSpc>
            </a:pPr>
            <a:r>
              <a:rPr lang="en-US" altLang="en-US" sz="2400" b="1" dirty="0">
                <a:solidFill>
                  <a:schemeClr val="bg1"/>
                </a:solidFill>
                <a:latin typeface="Times New Roman" panose="02020603050405020304" pitchFamily="18" charset="0"/>
                <a:cs typeface="Times New Roman" panose="02020603050405020304" pitchFamily="18" charset="0"/>
              </a:rPr>
              <a:t>Step 2:- Data Cleaning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 are numerous ways for data to be duplicated or incorrectly </a:t>
            </a:r>
            <a:r>
              <a:rPr lang="en-IN" sz="2400" dirty="0" err="1">
                <a:solidFill>
                  <a:schemeClr val="bg1"/>
                </a:solidFill>
                <a:latin typeface="Times New Roman" panose="02020603050405020304" pitchFamily="18" charset="0"/>
                <a:cs typeface="Times New Roman" panose="02020603050405020304" pitchFamily="18" charset="0"/>
              </a:rPr>
              <a:t>labeled</a:t>
            </a:r>
            <a:r>
              <a:rPr lang="en-IN" sz="2400" dirty="0">
                <a:solidFill>
                  <a:schemeClr val="bg1"/>
                </a:solidFill>
                <a:latin typeface="Times New Roman" panose="02020603050405020304" pitchFamily="18" charset="0"/>
                <a:cs typeface="Times New Roman" panose="02020603050405020304" pitchFamily="18" charset="0"/>
              </a:rPr>
              <a:t> when merging multiple data sources.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 general, data cleaning lowers errors and improves the quality of the data.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5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031086"/>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Data Pre-processing for ML</a:t>
            </a:r>
          </a:p>
          <a:p>
            <a:pPr marL="285750" indent="-28575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pre-processing is the processing of preparing the data and making it suitable for a ML model.</a:t>
            </a:r>
          </a:p>
          <a:p>
            <a:pPr marL="285750" indent="-28575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 quality of data affects the ability of model to learn , hence it is extremely important that we process data before giving as input to model.</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483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435830"/>
          </a:xfrm>
          <a:prstGeom prst="rect">
            <a:avLst/>
          </a:prstGeom>
          <a:noFill/>
        </p:spPr>
        <p:txBody>
          <a:bodyPr wrap="square" rtlCol="0">
            <a:spAutoFit/>
          </a:bodyPr>
          <a:lstStyle/>
          <a:p>
            <a:pPr algn="just">
              <a:lnSpc>
                <a:spcPct val="150000"/>
              </a:lnSpc>
            </a:pPr>
            <a:r>
              <a:rPr lang="en-IN" sz="3200" b="1" dirty="0">
                <a:solidFill>
                  <a:schemeClr val="bg1"/>
                </a:solidFill>
                <a:latin typeface="Times New Roman" panose="02020603050405020304" pitchFamily="18" charset="0"/>
                <a:cs typeface="Times New Roman" panose="02020603050405020304" pitchFamily="18" charset="0"/>
              </a:rPr>
              <a:t>Steps for Cleaning Data</a:t>
            </a:r>
          </a:p>
          <a:p>
            <a:pPr marL="914400" lvl="1" indent="-4572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Remove duplicate or irrelevant observations</a:t>
            </a:r>
          </a:p>
          <a:p>
            <a:pPr marL="914400" lvl="1" indent="-4572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Fix structural errors</a:t>
            </a:r>
          </a:p>
          <a:p>
            <a:pPr marL="914400" lvl="1" indent="-4572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Filter unwanted outliers</a:t>
            </a:r>
          </a:p>
          <a:p>
            <a:pPr marL="914400" lvl="1" indent="-4572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Handle missing data</a:t>
            </a:r>
          </a:p>
          <a:p>
            <a:pPr marL="914400" lvl="1" indent="-4572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 Validate and QA</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294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Techniques for Cleaning Data</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Ignore the tuples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Fill in the missing value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Binning method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Regression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Clustering</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512526" y="1014777"/>
            <a:ext cx="5345565" cy="5110594"/>
          </a:xfrm>
          <a:prstGeom prst="rect">
            <a:avLst/>
          </a:prstGeom>
        </p:spPr>
      </p:pic>
    </p:spTree>
    <p:extLst>
      <p:ext uri="{BB962C8B-B14F-4D97-AF65-F5344CB8AC3E}">
        <p14:creationId xmlns:p14="http://schemas.microsoft.com/office/powerpoint/2010/main" val="3247216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Process of Data Cleaning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Monitoring the errors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Standardize the mining process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Validate data accuracy</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Scrub for duplicate data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Research on data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Communicate with the team </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419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Tools for Data Cleaning</a:t>
            </a:r>
          </a:p>
          <a:p>
            <a:pPr algn="just">
              <a:lnSpc>
                <a:spcPct val="150000"/>
              </a:lnSpc>
            </a:pPr>
            <a:r>
              <a:rPr lang="en-IN" sz="2400" dirty="0">
                <a:solidFill>
                  <a:schemeClr val="bg1"/>
                </a:solidFill>
                <a:latin typeface="Times New Roman" panose="02020603050405020304" pitchFamily="18" charset="0"/>
                <a:cs typeface="Times New Roman" panose="02020603050405020304" pitchFamily="18" charset="0"/>
              </a:rPr>
              <a:t>Data Cleansing Tools can be very helpful if you are not confident of cleaning the data yourself or have no time to clean up all your data sets. </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OpenRefine</a:t>
            </a: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Trifacta</a:t>
            </a:r>
            <a:r>
              <a:rPr lang="en-IN" sz="2400" dirty="0">
                <a:solidFill>
                  <a:schemeClr val="bg1"/>
                </a:solidFill>
                <a:latin typeface="Times New Roman" panose="02020603050405020304" pitchFamily="18" charset="0"/>
                <a:cs typeface="Times New Roman" panose="02020603050405020304" pitchFamily="18" charset="0"/>
              </a:rPr>
              <a:t> Wrangler</a:t>
            </a:r>
          </a:p>
          <a:p>
            <a:pPr algn="just">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59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45795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Drake</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Ladder</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Cleaner</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Cloudingo</a:t>
            </a: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Reifier</a:t>
            </a: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IBM </a:t>
            </a:r>
            <a:r>
              <a:rPr lang="en-IN" sz="2400" dirty="0" err="1">
                <a:solidFill>
                  <a:schemeClr val="bg1"/>
                </a:solidFill>
                <a:latin typeface="Times New Roman" panose="02020603050405020304" pitchFamily="18" charset="0"/>
                <a:cs typeface="Times New Roman" panose="02020603050405020304" pitchFamily="18" charset="0"/>
              </a:rPr>
              <a:t>Infosphere</a:t>
            </a:r>
            <a:r>
              <a:rPr lang="en-IN" sz="2400" dirty="0">
                <a:solidFill>
                  <a:schemeClr val="bg1"/>
                </a:solidFill>
                <a:latin typeface="Times New Roman" panose="02020603050405020304" pitchFamily="18" charset="0"/>
                <a:cs typeface="Times New Roman" panose="02020603050405020304" pitchFamily="18" charset="0"/>
              </a:rPr>
              <a:t> Quality Stage</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TIBCO Clarity</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Winpure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759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Benefits of Data Cleaning</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Removal of inaccuracies when several data sources are involved.</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Clients are happier and employees are less annoyed when there are fewer mistakes.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capacity to map out the many functions and the planned uses of your data.</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770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Monitoring mistakes and improving reporting make it easier to resolve inaccurate or damaged data for future applications by allowing users to identify where issues are coming from.</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Making decisions more quickly and with greater efficiency will be possible with the use of data cleansing tools.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104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324535"/>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AGENDA</a:t>
            </a:r>
          </a:p>
          <a:p>
            <a:pPr marL="1257300" lvl="2"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Data Integration</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What is data integration ?</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Why it is important ?</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Data integration approaches</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Issues in Data Integration</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Techniques used in Data Integration</a:t>
            </a:r>
          </a:p>
          <a:p>
            <a:pPr marL="1257300" lvl="2"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Integration tools</a:t>
            </a:r>
          </a:p>
          <a:p>
            <a:endParaRPr lang="en-IN" dirty="0">
              <a:solidFill>
                <a:schemeClr val="bg1"/>
              </a:solidFill>
            </a:endParaRPr>
          </a:p>
        </p:txBody>
      </p:sp>
    </p:spTree>
    <p:extLst>
      <p:ext uri="{BB962C8B-B14F-4D97-AF65-F5344CB8AC3E}">
        <p14:creationId xmlns:p14="http://schemas.microsoft.com/office/powerpoint/2010/main" val="1186184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US" altLang="en-US" sz="2400" b="1" dirty="0">
                <a:solidFill>
                  <a:schemeClr val="bg1"/>
                </a:solidFill>
                <a:latin typeface="Times New Roman" panose="02020603050405020304" pitchFamily="18" charset="0"/>
                <a:cs typeface="Times New Roman" panose="02020603050405020304" pitchFamily="18" charset="0"/>
              </a:rPr>
              <a:t>Data Integration</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integration is the process of merging data from several disparate sources.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While performing data integration, you must work on data redundancy, inconsistency, duplicity, etc.</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integration is the process of combining data from many sources. Data integration must related with issues such as duplicated data, inconsistent data, old systems, etc.</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636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integration is a record pre-processing method that includes merging data from a couple of the different data sources into coherent data to retain and provide a unified perspective of the data.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These assets could also include several record cubes, databases, or flat documents.</a:t>
            </a:r>
            <a:endParaRPr lang="en-US"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47207"/>
          </a:xfrm>
          <a:prstGeom prst="rect">
            <a:avLst/>
          </a:prstGeom>
          <a:noFill/>
        </p:spPr>
        <p:txBody>
          <a:bodyPr wrap="square" rtlCol="0">
            <a:spAutoFit/>
          </a:bodyPr>
          <a:lstStyle/>
          <a:p>
            <a:pPr algn="just"/>
            <a:r>
              <a:rPr lang="en-IN" sz="2800" b="1" dirty="0">
                <a:solidFill>
                  <a:schemeClr val="bg1"/>
                </a:solidFill>
                <a:latin typeface="Times New Roman" panose="02020603050405020304" pitchFamily="18" charset="0"/>
                <a:cs typeface="Times New Roman" panose="02020603050405020304" pitchFamily="18" charset="0"/>
              </a:rPr>
              <a:t>Data Pre-processing for ML</a:t>
            </a:r>
          </a:p>
          <a:p>
            <a:pPr indent="-28575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Whenever data is generated from different sources it is collected in raw format which is not suitable for analysis. So data pre-processing is a technique that is used to convert the raw data into a clean dataset.</a:t>
            </a:r>
          </a:p>
          <a:p>
            <a:pPr marL="285750" indent="-28575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in raw format contains noises, missing values, not in usable format.</a:t>
            </a:r>
          </a:p>
          <a:p>
            <a:pPr marL="285750" indent="-28575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pre-processing cleans the data and make it suitable for ML model which also increases the accuracy and efficiency of a ML model.</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329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 has been an integral part of data operations because data can be obtained from several sources.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 is a strategy that integrates data from several sources to make it available to users in a single uniform view that shows their status.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fusion merges data from various diverse sources to produce meaningful results.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consolidated findings must exclude inconsistencies, contradictions, redundancies, and inequities.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269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795958"/>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Why it is important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integration is important because it gives a uniform view of scattered data while also maintaining data accuracy.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 assists the data-mining program in meaningful mining information, which in turn assists the executive and managers make strategic decisions for the enterprise's benefit.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372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The data integration methods are formally characterized as a triple (G, S, M), where;</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G represents the global schema,</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 represents the heterogeneous source of schema,</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 represents the mapping between source and global schema queries.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187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154984"/>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Integration Approaches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Tight Coupling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Loose Coupling</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Tight Coupling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 is the process of using ETL (Extraction, Transformation, and Loading) to combine data from various sources into a single physical location.</a:t>
            </a:r>
          </a:p>
          <a:p>
            <a:pPr marL="457200" indent="-457200">
              <a:buFont typeface="Arial" panose="020B0604020202020204" pitchFamily="34" charset="0"/>
              <a:buChar char="•"/>
            </a:pPr>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782541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Loose Coupling</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Facts with loose coupling are most effectively kept in the actual source databases.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This approach provides an interface that gets a query from the user, changes it into a format that the supply database may understand, and then sends the query to the source databases without delay to obtain the result.</a:t>
            </a:r>
          </a:p>
          <a:p>
            <a:pPr algn="just">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995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754874"/>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Issues in Data Integration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Entity Identification Problem</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Redundancy and Correlation Analysis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Tuple Duplication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warfare Detection and backbone</a:t>
            </a:r>
          </a:p>
          <a:p>
            <a:endParaRPr lang="en-IN" sz="2800" dirty="0">
              <a:solidFill>
                <a:schemeClr val="bg1"/>
              </a:solidFill>
            </a:endParaRPr>
          </a:p>
        </p:txBody>
      </p:sp>
    </p:spTree>
    <p:extLst>
      <p:ext uri="{BB962C8B-B14F-4D97-AF65-F5344CB8AC3E}">
        <p14:creationId xmlns:p14="http://schemas.microsoft.com/office/powerpoint/2010/main" val="1312400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401205"/>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Integration Techniques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Manual Integration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Middleware Integration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Application-based integration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Uniform Access Integration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Warehousing</a:t>
            </a:r>
          </a:p>
          <a:p>
            <a:endParaRPr lang="en-IN" sz="2800" dirty="0">
              <a:solidFill>
                <a:schemeClr val="bg1"/>
              </a:solidFill>
            </a:endParaRPr>
          </a:p>
        </p:txBody>
      </p:sp>
    </p:spTree>
    <p:extLst>
      <p:ext uri="{BB962C8B-B14F-4D97-AF65-F5344CB8AC3E}">
        <p14:creationId xmlns:p14="http://schemas.microsoft.com/office/powerpoint/2010/main" val="3754574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Integration tools</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On-promise data integration tool</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Open-source data integration tool</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Cloud-based data integration tool</a:t>
            </a:r>
          </a:p>
          <a:p>
            <a:pPr algn="just">
              <a:lnSpc>
                <a:spcPct val="150000"/>
              </a:lnSpc>
            </a:pP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3334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323748"/>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AGENDA</a:t>
            </a:r>
          </a:p>
          <a:p>
            <a:pPr marL="1257300" lvl="2"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Data Reduction</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What is Data Reduction?</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Why it is Important?</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Techniques for Data Reduction</a:t>
            </a:r>
          </a:p>
          <a:p>
            <a:pPr marL="2171700" lvl="4"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Benefits of Data Reduction</a:t>
            </a:r>
          </a:p>
          <a:p>
            <a:pPr marL="2171700" lvl="4" indent="-342900">
              <a:lnSpc>
                <a:spcPct val="150000"/>
              </a:lnSpc>
              <a:buFont typeface="Arial" panose="020B0604020202020204" pitchFamily="34" charset="0"/>
              <a:buChar char="•"/>
            </a:pP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118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457952"/>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Reduction</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reduction techniques ensure the integrity of data while reducing the data. Data reduction is a process that reduces the volume of original data and represents it in a much smaller volume. </a:t>
            </a: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reduction techniques are used to obtain a reduced representation of the dataset that is much smaller in volume by maintaining the integrity of the original data. </a:t>
            </a: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By reducing the data, the efficiency of the data analysis process is improved, which produces the same analytical results.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87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679230"/>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Data Quality: Why Preprocess the Data?</a:t>
            </a:r>
          </a:p>
          <a:p>
            <a:pPr>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Measures for data quality: A multidimensional view</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Accuracy: </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Completeness: </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Consistency: </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Timeliness: </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Believability: </a:t>
            </a:r>
          </a:p>
          <a:p>
            <a:pPr lvl="1">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Interpretability: </a:t>
            </a:r>
          </a:p>
        </p:txBody>
      </p:sp>
    </p:spTree>
    <p:extLst>
      <p:ext uri="{BB962C8B-B14F-4D97-AF65-F5344CB8AC3E}">
        <p14:creationId xmlns:p14="http://schemas.microsoft.com/office/powerpoint/2010/main" val="1231119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Importance of Data Reduction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reduction aims to define it more compactly. When the data size is smaller, it is simpler to apply sophisticated and computationally high-priced algorithms.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reduction of the data may be in terms of the number of rows (records) or terms of the number of columns (dimensions).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5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Techniques of Data Reduction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Dimensionality Reduction</a:t>
            </a:r>
          </a:p>
          <a:p>
            <a:pPr marL="342900" indent="-342900" algn="just">
              <a:lnSpc>
                <a:spcPct val="150000"/>
              </a:lnSpc>
              <a:buFont typeface="Arial" panose="020B0604020202020204" pitchFamily="34" charset="0"/>
              <a:buChar char="•"/>
            </a:pP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Cube Aggregation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Compression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454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1. Dimensionality Reduction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Dimensionality reduction eliminates the attributes from the data set under consideration, thereby reducing the volume of original data.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reduces data size as it eliminates outdated or redundant features.</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is the process of reducing the number of attributes or random variables under consideration.</a:t>
            </a:r>
          </a:p>
        </p:txBody>
      </p:sp>
    </p:spTree>
    <p:extLst>
      <p:ext uri="{BB962C8B-B14F-4D97-AF65-F5344CB8AC3E}">
        <p14:creationId xmlns:p14="http://schemas.microsoft.com/office/powerpoint/2010/main" val="1819919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What is Dimensionality Reduction?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number of input features, variables, or columns present in a given dataset is known as dimensionality, and the process to reduce these features is called dimensionality reduction.</a:t>
            </a:r>
          </a:p>
        </p:txBody>
      </p:sp>
    </p:spTree>
    <p:extLst>
      <p:ext uri="{BB962C8B-B14F-4D97-AF65-F5344CB8AC3E}">
        <p14:creationId xmlns:p14="http://schemas.microsoft.com/office/powerpoint/2010/main" val="482646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Definition</a:t>
            </a: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Dimensionality reduction technique can be defined as, "It is a way of converting the higher dimensions dataset into lesser dimensions dataset ensuring that it provides similar information." </a:t>
            </a: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These techniques are widely used in machine learning for obtaining a better  predictive model while solving the classification and regression problems.</a:t>
            </a:r>
          </a:p>
          <a:p>
            <a:pPr algn="just">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516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is commonly used in the fields that deal with high-dimensional data, such as speech recognition, signal processing, bioinformatics, etc.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can also be used for data visualization, noise reduction, cluster analysis, etc.</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02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Methods of Dimensionality Reduction </a:t>
            </a:r>
            <a:endParaRPr lang="en-IN" sz="2800" dirty="0">
              <a:solidFill>
                <a:schemeClr val="bg1"/>
              </a:solidFill>
              <a:latin typeface="Times New Roman" panose="02020603050405020304" pitchFamily="18" charset="0"/>
              <a:cs typeface="Times New Roman" panose="02020603050405020304" pitchFamily="18" charset="0"/>
            </a:endParaRPr>
          </a:p>
          <a:p>
            <a:pPr marL="12573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Feature Selection</a:t>
            </a:r>
          </a:p>
          <a:p>
            <a:pPr marL="12573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Feature Extraction</a:t>
            </a:r>
          </a:p>
          <a:p>
            <a:pPr marL="12573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Wavelet Transform</a:t>
            </a:r>
          </a:p>
          <a:p>
            <a:pPr marL="12573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Attribute Subset Selection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154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19175" y="1228725"/>
            <a:ext cx="10153650" cy="4400550"/>
          </a:xfrm>
          <a:prstGeom prst="rect">
            <a:avLst/>
          </a:prstGeom>
        </p:spPr>
      </p:pic>
    </p:spTree>
    <p:extLst>
      <p:ext uri="{BB962C8B-B14F-4D97-AF65-F5344CB8AC3E}">
        <p14:creationId xmlns:p14="http://schemas.microsoft.com/office/powerpoint/2010/main" val="7755816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p:cNvSpPr txBox="1"/>
              <p:nvPr/>
            </p:nvSpPr>
            <p:spPr>
              <a:xfrm>
                <a:off x="339635" y="966652"/>
                <a:ext cx="11486605" cy="3246530"/>
              </a:xfrm>
              <a:prstGeom prst="rect">
                <a:avLst/>
              </a:prstGeom>
              <a:noFill/>
            </p:spPr>
            <p:txBody>
              <a:bodyPr wrap="square" rtlCol="0">
                <a:spAutoFit/>
              </a:bodyPr>
              <a:lstStyle/>
              <a:p>
                <a:pPr marL="0" lvl="2" algn="just">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Principal Component Analysis (PCA)</a:t>
                </a:r>
              </a:p>
              <a:p>
                <a:pPr marL="4572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Karl Pearson,1901</a:t>
                </a:r>
              </a:p>
              <a:p>
                <a:pPr marL="4572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High dimensions </a:t>
                </a:r>
                <a14:m>
                  <m:oMath xmlns:m="http://schemas.openxmlformats.org/officeDocument/2006/math">
                    <m:r>
                      <a:rPr lang="en-IN" sz="28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solidFill>
                      <a:schemeClr val="bg1"/>
                    </a:solidFill>
                    <a:latin typeface="Times New Roman" panose="02020603050405020304" pitchFamily="18" charset="0"/>
                    <a:cs typeface="Times New Roman" panose="02020603050405020304" pitchFamily="18" charset="0"/>
                  </a:rPr>
                  <a:t> Lower dimensions</a:t>
                </a:r>
              </a:p>
              <a:p>
                <a:pPr marL="4572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Goal:- To reduce the dimensionality of a dataset while preserving most important patterns or relations between variables.</a:t>
                </a:r>
                <a:endParaRPr lang="en-IN" sz="2800" dirty="0">
                  <a:solidFill>
                    <a:schemeClr val="bg1"/>
                  </a:solidFill>
                  <a:latin typeface="Times New Roman" panose="02020603050405020304" pitchFamily="18" charset="0"/>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339635" y="966652"/>
                <a:ext cx="11486605" cy="3246530"/>
              </a:xfrm>
              <a:prstGeom prst="rect">
                <a:avLst/>
              </a:prstGeom>
              <a:blipFill rotWithShape="0">
                <a:blip r:embed="rId3"/>
                <a:stretch>
                  <a:fillRect l="-1115" r="-1062" b="-4511"/>
                </a:stretch>
              </a:blipFill>
            </p:spPr>
            <p:txBody>
              <a:bodyPr/>
              <a:lstStyle/>
              <a:p>
                <a:r>
                  <a:rPr lang="en-IN">
                    <a:noFill/>
                  </a:rPr>
                  <a:t> </a:t>
                </a:r>
              </a:p>
            </p:txBody>
          </p:sp>
        </mc:Fallback>
      </mc:AlternateContent>
    </p:spTree>
    <p:extLst>
      <p:ext uri="{BB962C8B-B14F-4D97-AF65-F5344CB8AC3E}">
        <p14:creationId xmlns:p14="http://schemas.microsoft.com/office/powerpoint/2010/main" val="2245019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marL="0" lvl="2"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How Principal Component Analysis (PCA) Works ?</a:t>
            </a:r>
          </a:p>
          <a:p>
            <a:pPr marL="4572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Principal Component Analysis (PCA) is used to reduce the dimensionality of a data set by finding a new set of variables, smaller than the original set of variables, retaining most of the sample’s information, and useful for the regression and classification of data.</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60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83029" y="545502"/>
            <a:ext cx="11486605" cy="6173998"/>
          </a:xfrm>
          <a:prstGeom prst="rect">
            <a:avLst/>
          </a:prstGeom>
          <a:noFill/>
        </p:spPr>
        <p:txBody>
          <a:bodyPr wrap="square" rtlCol="0">
            <a:spAutoFit/>
          </a:bodyPr>
          <a:lstStyle/>
          <a:p>
            <a:pPr>
              <a:lnSpc>
                <a:spcPct val="140000"/>
              </a:lnSpc>
            </a:pPr>
            <a:r>
              <a:rPr lang="en-US" altLang="en-US" sz="2800" dirty="0">
                <a:solidFill>
                  <a:schemeClr val="bg1"/>
                </a:solidFill>
                <a:latin typeface="Times New Roman" panose="02020603050405020304" pitchFamily="18" charset="0"/>
                <a:cs typeface="Times New Roman" panose="02020603050405020304" pitchFamily="18" charset="0"/>
              </a:rPr>
              <a:t>Major Tasks in Data Preprocessing</a:t>
            </a:r>
          </a:p>
          <a:p>
            <a:pPr>
              <a:lnSpc>
                <a:spcPct val="140000"/>
              </a:lnSpc>
            </a:pPr>
            <a:r>
              <a:rPr lang="en-US" altLang="en-US" sz="2000" b="1" dirty="0">
                <a:solidFill>
                  <a:schemeClr val="bg1"/>
                </a:solidFill>
                <a:latin typeface="Times New Roman" panose="02020603050405020304" pitchFamily="18" charset="0"/>
                <a:cs typeface="Times New Roman" panose="02020603050405020304" pitchFamily="18" charset="0"/>
              </a:rPr>
              <a:t>Data collection</a:t>
            </a:r>
          </a:p>
          <a:p>
            <a:pPr lvl="1">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Collect data from different sources</a:t>
            </a:r>
          </a:p>
          <a:p>
            <a:pPr>
              <a:lnSpc>
                <a:spcPct val="140000"/>
              </a:lnSpc>
            </a:pPr>
            <a:r>
              <a:rPr lang="en-US" altLang="en-US" sz="2000" b="1" dirty="0">
                <a:solidFill>
                  <a:schemeClr val="bg1"/>
                </a:solidFill>
                <a:latin typeface="Times New Roman" panose="02020603050405020304" pitchFamily="18" charset="0"/>
                <a:cs typeface="Times New Roman" panose="02020603050405020304" pitchFamily="18" charset="0"/>
              </a:rPr>
              <a:t>Data cleaning</a:t>
            </a:r>
          </a:p>
          <a:p>
            <a:pPr lvl="1">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Fill in missing values, smooth noisy data, identify or remove outliers, and resolve inconsistencies</a:t>
            </a:r>
          </a:p>
          <a:p>
            <a:pPr>
              <a:lnSpc>
                <a:spcPct val="140000"/>
              </a:lnSpc>
            </a:pPr>
            <a:r>
              <a:rPr lang="en-US" altLang="en-US" sz="2000" b="1" dirty="0">
                <a:solidFill>
                  <a:schemeClr val="bg1"/>
                </a:solidFill>
                <a:latin typeface="Times New Roman" panose="02020603050405020304" pitchFamily="18" charset="0"/>
                <a:cs typeface="Times New Roman" panose="02020603050405020304" pitchFamily="18" charset="0"/>
              </a:rPr>
              <a:t>Data integration</a:t>
            </a:r>
          </a:p>
          <a:p>
            <a:pPr lvl="1">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Integration of multiple databases or files</a:t>
            </a:r>
          </a:p>
          <a:p>
            <a:pPr>
              <a:lnSpc>
                <a:spcPct val="140000"/>
              </a:lnSpc>
            </a:pPr>
            <a:r>
              <a:rPr lang="en-US" altLang="en-US" sz="2000" b="1" dirty="0">
                <a:solidFill>
                  <a:schemeClr val="bg1"/>
                </a:solidFill>
                <a:latin typeface="Times New Roman" panose="02020603050405020304" pitchFamily="18" charset="0"/>
                <a:cs typeface="Times New Roman" panose="02020603050405020304" pitchFamily="18" charset="0"/>
              </a:rPr>
              <a:t>Data reduction</a:t>
            </a:r>
          </a:p>
          <a:p>
            <a:pPr lvl="1">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Dimensionality reduction</a:t>
            </a:r>
          </a:p>
          <a:p>
            <a:pPr lvl="1">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Data compression</a:t>
            </a:r>
          </a:p>
          <a:p>
            <a:pPr>
              <a:lnSpc>
                <a:spcPct val="140000"/>
              </a:lnSpc>
            </a:pPr>
            <a:r>
              <a:rPr lang="en-US" altLang="en-US" sz="2000" b="1" dirty="0">
                <a:solidFill>
                  <a:schemeClr val="bg1"/>
                </a:solidFill>
                <a:latin typeface="Times New Roman" panose="02020603050405020304" pitchFamily="18" charset="0"/>
                <a:cs typeface="Times New Roman" panose="02020603050405020304" pitchFamily="18" charset="0"/>
              </a:rPr>
              <a:t>Data transformation and data discretization</a:t>
            </a:r>
          </a:p>
          <a:p>
            <a:pPr lvl="2">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Normalization </a:t>
            </a:r>
          </a:p>
          <a:p>
            <a:pPr lvl="2">
              <a:lnSpc>
                <a:spcPct val="140000"/>
              </a:lnSpc>
            </a:pPr>
            <a:r>
              <a:rPr lang="en-US" altLang="en-US" sz="2000" dirty="0">
                <a:solidFill>
                  <a:schemeClr val="bg1"/>
                </a:solidFill>
                <a:latin typeface="Times New Roman" panose="02020603050405020304" pitchFamily="18" charset="0"/>
                <a:cs typeface="Times New Roman" panose="02020603050405020304" pitchFamily="18" charset="0"/>
              </a:rPr>
              <a:t>Concept hierarchy generation</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7704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marL="0" lvl="2"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Principal Component Analysis (PCA)</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Suppose we have a data set to be </a:t>
            </a:r>
            <a:r>
              <a:rPr lang="en-IN" sz="2800" dirty="0" err="1">
                <a:solidFill>
                  <a:schemeClr val="bg1"/>
                </a:solidFill>
                <a:latin typeface="Times New Roman" panose="02020603050405020304" pitchFamily="18" charset="0"/>
                <a:cs typeface="Times New Roman" panose="02020603050405020304" pitchFamily="18" charset="0"/>
              </a:rPr>
              <a:t>analyzed</a:t>
            </a:r>
            <a:r>
              <a:rPr lang="en-IN" sz="2800" dirty="0">
                <a:solidFill>
                  <a:schemeClr val="bg1"/>
                </a:solidFill>
                <a:latin typeface="Times New Roman" panose="02020603050405020304" pitchFamily="18" charset="0"/>
                <a:cs typeface="Times New Roman" panose="02020603050405020304" pitchFamily="18" charset="0"/>
              </a:rPr>
              <a:t> that has tuples with n attributes. The principal component analysis identifies k independent features with n attributes that can represent the data set.</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In this way, the original data can be converted into a much smaller space, and dimensionality reduction can be achieved. </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Principal component analysis can be applied to sparse and skewed data.</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273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011949"/>
          </a:xfrm>
          <a:prstGeom prst="rect">
            <a:avLst/>
          </a:prstGeom>
          <a:noFill/>
        </p:spPr>
        <p:txBody>
          <a:bodyPr wrap="square" rtlCol="0">
            <a:spAutoFit/>
          </a:bodyPr>
          <a:lstStyle/>
          <a:p>
            <a:pPr marL="0" lvl="2"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Factor Analysis</a:t>
            </a:r>
          </a:p>
          <a:p>
            <a:pPr marL="4572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Technique to reduce a large number of variables into fewer number of factors.</a:t>
            </a:r>
          </a:p>
          <a:p>
            <a:pPr marL="4572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 will not be any outliers in the dataset.</a:t>
            </a:r>
          </a:p>
          <a:p>
            <a:pPr marL="4572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Used to explore interactions between variables.</a:t>
            </a:r>
          </a:p>
          <a:p>
            <a:pPr marL="0" lvl="2"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Singular value decomposition</a:t>
            </a:r>
          </a:p>
          <a:p>
            <a:pPr marL="4572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SVD is like putting on special glasses that help us see the essential patterns in our data more clearly, making it easier to understand and work with.</a:t>
            </a:r>
          </a:p>
          <a:p>
            <a:pPr marL="4572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SVD helps us simplify the data. It finds the most important patterns in the data and focuses on them, ignoring the less important stuff.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871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Wavelet Transform</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In the wavelet transform, suppose a data vector A is transformed into a numerically different data vector A' such that both A and A' vectors are of the same length.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Then how it is useful in reducing data because the data obtained from the wavelet transform can be interrupted.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Wavelet transform can be applied to data cubes, sparse data, or skewed data.</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498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174493"/>
          </a:xfrm>
          <a:prstGeom prst="rect">
            <a:avLst/>
          </a:prstGeom>
          <a:noFill/>
        </p:spPr>
        <p:txBody>
          <a:bodyPr wrap="square" rtlCol="0">
            <a:spAutoFit/>
          </a:bodyPr>
          <a:lstStyle/>
          <a:p>
            <a:pPr marL="0" lvl="2" algn="just">
              <a:lnSpc>
                <a:spcPct val="150000"/>
              </a:lnSpc>
            </a:pPr>
            <a:r>
              <a:rPr lang="en-IN" sz="3200" b="1" dirty="0">
                <a:solidFill>
                  <a:schemeClr val="bg1"/>
                </a:solidFill>
                <a:latin typeface="Times New Roman" panose="02020603050405020304" pitchFamily="18" charset="0"/>
                <a:cs typeface="Times New Roman" panose="02020603050405020304" pitchFamily="18" charset="0"/>
              </a:rPr>
              <a:t>Attribute Subset Selection</a:t>
            </a:r>
          </a:p>
          <a:p>
            <a:pPr marL="342900" lvl="2" indent="-3429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The large data set has many attributes, some of which are irrelevant and some are redundant. </a:t>
            </a:r>
          </a:p>
          <a:p>
            <a:pPr marL="342900" lvl="2" indent="-3429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The core attribute subset selection reduces the data volume and dimensionality. </a:t>
            </a:r>
          </a:p>
          <a:p>
            <a:pPr marL="342900" lvl="2" indent="-3429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The attribute subset selection reduces the volume of data by eliminating redundant and irrelevant attributes.</a:t>
            </a:r>
          </a:p>
        </p:txBody>
      </p:sp>
    </p:spTree>
    <p:extLst>
      <p:ext uri="{BB962C8B-B14F-4D97-AF65-F5344CB8AC3E}">
        <p14:creationId xmlns:p14="http://schemas.microsoft.com/office/powerpoint/2010/main" val="5595605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958502"/>
          </a:xfrm>
          <a:prstGeom prst="rect">
            <a:avLst/>
          </a:prstGeom>
          <a:noFill/>
        </p:spPr>
        <p:txBody>
          <a:bodyPr wrap="square" rtlCol="0">
            <a:spAutoFit/>
          </a:bodyPr>
          <a:lstStyle/>
          <a:p>
            <a:pPr marL="342900" lvl="2" indent="-3429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The attribute subset selection ensures that we get a good subset of original attributes even after eliminating the unwanted attributes. </a:t>
            </a:r>
          </a:p>
          <a:p>
            <a:pPr marL="342900" lvl="2" indent="-342900" algn="just">
              <a:lnSpc>
                <a:spcPct val="150000"/>
              </a:lnSpc>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The resulting probability of data distribution is as close as possible to the original data distribution using all the attributes.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0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185522"/>
          </a:xfrm>
          <a:prstGeom prst="rect">
            <a:avLst/>
          </a:prstGeom>
          <a:noFill/>
        </p:spPr>
        <p:txBody>
          <a:bodyPr wrap="square" rtlCol="0">
            <a:spAutoFit/>
          </a:bodyPr>
          <a:lstStyle/>
          <a:p>
            <a:pPr marL="0" lvl="2" algn="just">
              <a:lnSpc>
                <a:spcPct val="150000"/>
              </a:lnSpc>
            </a:pPr>
            <a:r>
              <a:rPr lang="en-IN" sz="2800" dirty="0">
                <a:solidFill>
                  <a:schemeClr val="bg1"/>
                </a:solidFill>
                <a:latin typeface="Times New Roman" panose="02020603050405020304" pitchFamily="18" charset="0"/>
                <a:cs typeface="Times New Roman" panose="02020603050405020304" pitchFamily="18" charset="0"/>
              </a:rPr>
              <a:t>2</a:t>
            </a:r>
            <a:r>
              <a:rPr lang="en-IN" sz="2800" b="1" dirty="0">
                <a:solidFill>
                  <a:schemeClr val="bg1"/>
                </a:solidFill>
                <a:latin typeface="Times New Roman" panose="02020603050405020304" pitchFamily="18" charset="0"/>
                <a:cs typeface="Times New Roman" panose="02020603050405020304" pitchFamily="18" charset="0"/>
              </a:rPr>
              <a:t>. </a:t>
            </a:r>
            <a:r>
              <a:rPr lang="en-IN" sz="2800" b="1" dirty="0" err="1">
                <a:solidFill>
                  <a:schemeClr val="bg1"/>
                </a:solidFill>
                <a:latin typeface="Times New Roman" panose="02020603050405020304" pitchFamily="18" charset="0"/>
                <a:cs typeface="Times New Roman" panose="02020603050405020304" pitchFamily="18" charset="0"/>
              </a:rPr>
              <a:t>Numerosity</a:t>
            </a:r>
            <a:r>
              <a:rPr lang="en-IN" sz="2800" b="1" dirty="0">
                <a:solidFill>
                  <a:schemeClr val="bg1"/>
                </a:solidFill>
                <a:latin typeface="Times New Roman" panose="02020603050405020304" pitchFamily="18" charset="0"/>
                <a:cs typeface="Times New Roman" panose="02020603050405020304" pitchFamily="18" charset="0"/>
              </a:rPr>
              <a:t> Reduction</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 reduces the original data volume and represents it in a much smaller form. </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reduces the data volume by choosing alternative smaller forms of data representation.</a:t>
            </a:r>
          </a:p>
          <a:p>
            <a:pPr marL="0" lvl="2"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Types of </a:t>
            </a:r>
            <a:r>
              <a:rPr lang="en-IN" sz="2800" b="1" dirty="0" err="1">
                <a:solidFill>
                  <a:schemeClr val="bg1"/>
                </a:solidFill>
                <a:latin typeface="Times New Roman" panose="02020603050405020304" pitchFamily="18" charset="0"/>
                <a:cs typeface="Times New Roman" panose="02020603050405020304" pitchFamily="18" charset="0"/>
              </a:rPr>
              <a:t>numerosity</a:t>
            </a:r>
            <a:r>
              <a:rPr lang="en-IN" sz="2800" b="1" dirty="0">
                <a:solidFill>
                  <a:schemeClr val="bg1"/>
                </a:solidFill>
                <a:latin typeface="Times New Roman" panose="02020603050405020304" pitchFamily="18" charset="0"/>
                <a:cs typeface="Times New Roman" panose="02020603050405020304" pitchFamily="18" charset="0"/>
              </a:rPr>
              <a:t> reduction</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 Parametric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 Non-parametric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a:t>
            </a:r>
          </a:p>
        </p:txBody>
      </p:sp>
    </p:spTree>
    <p:extLst>
      <p:ext uri="{BB962C8B-B14F-4D97-AF65-F5344CB8AC3E}">
        <p14:creationId xmlns:p14="http://schemas.microsoft.com/office/powerpoint/2010/main" val="3765850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marL="342900" lvl="2"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Parametric:</a:t>
            </a:r>
            <a:r>
              <a:rPr lang="en-IN" sz="2800" dirty="0">
                <a:solidFill>
                  <a:schemeClr val="bg1"/>
                </a:solidFill>
                <a:latin typeface="Times New Roman" panose="02020603050405020304" pitchFamily="18" charset="0"/>
                <a:cs typeface="Times New Roman" panose="02020603050405020304" pitchFamily="18" charset="0"/>
              </a:rPr>
              <a:t> Parametric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 incorporates storing only data parameters instead of the original data.</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Only parameters of data and outliers are stored instead of actual data.</a:t>
            </a:r>
          </a:p>
          <a:p>
            <a:pPr marL="1257300" lvl="4"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Regression and Log-Linear</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815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185522"/>
          </a:xfrm>
          <a:prstGeom prst="rect">
            <a:avLst/>
          </a:prstGeom>
          <a:noFill/>
        </p:spPr>
        <p:txBody>
          <a:bodyPr wrap="square" rtlCol="0">
            <a:spAutoFit/>
          </a:bodyPr>
          <a:lstStyle/>
          <a:p>
            <a:pPr marL="342900" lvl="2"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Non-Parametric:</a:t>
            </a:r>
            <a:r>
              <a:rPr lang="en-IN" sz="2800" dirty="0">
                <a:solidFill>
                  <a:schemeClr val="bg1"/>
                </a:solidFill>
                <a:latin typeface="Times New Roman" panose="02020603050405020304" pitchFamily="18" charset="0"/>
                <a:cs typeface="Times New Roman" panose="02020603050405020304" pitchFamily="18" charset="0"/>
              </a:rPr>
              <a:t> A non-parametric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 technique does not assume any model. </a:t>
            </a:r>
          </a:p>
          <a:p>
            <a:pPr marL="342900" lvl="2"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non-Parametric technique results in a more uniform reduction, irrespective of data size, but it may not achieve a high volume of data reduction like the parametric. </a:t>
            </a:r>
          </a:p>
          <a:p>
            <a:pPr marL="1257300" lvl="4"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Histogram</a:t>
            </a:r>
          </a:p>
          <a:p>
            <a:pPr marL="1257300" lvl="4"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Clustering</a:t>
            </a:r>
          </a:p>
          <a:p>
            <a:pPr marL="1257300" lvl="4" indent="-342900" algn="just">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Sampling</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7212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376"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Cube Aggregation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technique is used to aggregate data in a simpler form.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Cube Aggregation is a multidimensional aggregation that uses aggregation at various levels of a data cube to represent the original data set, thus achieving data reduction</a:t>
            </a:r>
            <a:r>
              <a:rPr lang="en-IN" sz="2400" dirty="0">
                <a:solidFill>
                  <a:schemeClr val="bg1"/>
                </a:solidFill>
              </a:rPr>
              <a:t>.</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024846" y="4037227"/>
            <a:ext cx="4296454" cy="1973549"/>
          </a:xfrm>
          <a:prstGeom prst="rect">
            <a:avLst/>
          </a:prstGeom>
        </p:spPr>
      </p:pic>
    </p:spTree>
    <p:extLst>
      <p:ext uri="{BB962C8B-B14F-4D97-AF65-F5344CB8AC3E}">
        <p14:creationId xmlns:p14="http://schemas.microsoft.com/office/powerpoint/2010/main" val="38842675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data cube aggregation is a multidimensional aggregation that eases multidimensional analysis.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The data cube present precomputed and summarized data which eases the data mining into fast access.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0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953868"/>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What is data cleaning?</a:t>
            </a: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Data cleaning means fill in missing values, smooth out noise while identifying outliers and correct inconsistency in data.</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510937" y="3200343"/>
            <a:ext cx="9614263" cy="2415215"/>
          </a:xfrm>
          <a:prstGeom prst="rect">
            <a:avLst/>
          </a:prstGeom>
        </p:spPr>
      </p:pic>
    </p:spTree>
    <p:extLst>
      <p:ext uri="{BB962C8B-B14F-4D97-AF65-F5344CB8AC3E}">
        <p14:creationId xmlns:p14="http://schemas.microsoft.com/office/powerpoint/2010/main" val="1851128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Compression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compression employs modification, encoding, or converting the structure of data in a way that consumes less space.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compression involves building a compact representation of information by removing redundancy and representing data in binary form.</a:t>
            </a:r>
          </a:p>
        </p:txBody>
      </p:sp>
    </p:spTree>
    <p:extLst>
      <p:ext uri="{BB962C8B-B14F-4D97-AF65-F5344CB8AC3E}">
        <p14:creationId xmlns:p14="http://schemas.microsoft.com/office/powerpoint/2010/main" val="1207235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that can be restored successfully from its compressed form is called Lossless compression.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 In contrast, the opposite where it is not possible to restore the original form from the compressed form is </a:t>
            </a:r>
            <a:r>
              <a:rPr lang="en-IN" sz="2800" dirty="0" err="1">
                <a:solidFill>
                  <a:schemeClr val="bg1"/>
                </a:solidFill>
                <a:latin typeface="Times New Roman" panose="02020603050405020304" pitchFamily="18" charset="0"/>
                <a:cs typeface="Times New Roman" panose="02020603050405020304" pitchFamily="18" charset="0"/>
              </a:rPr>
              <a:t>Lossy</a:t>
            </a:r>
            <a:r>
              <a:rPr lang="en-IN" sz="2800" dirty="0">
                <a:solidFill>
                  <a:schemeClr val="bg1"/>
                </a:solidFill>
                <a:latin typeface="Times New Roman" panose="02020603050405020304" pitchFamily="18" charset="0"/>
                <a:cs typeface="Times New Roman" panose="02020603050405020304" pitchFamily="18" charset="0"/>
              </a:rPr>
              <a:t> compression. Dimensionality and </a:t>
            </a:r>
            <a:r>
              <a:rPr lang="en-IN" sz="2800" dirty="0" err="1">
                <a:solidFill>
                  <a:schemeClr val="bg1"/>
                </a:solidFill>
                <a:latin typeface="Times New Roman" panose="02020603050405020304" pitchFamily="18" charset="0"/>
                <a:cs typeface="Times New Roman" panose="02020603050405020304" pitchFamily="18" charset="0"/>
              </a:rPr>
              <a:t>numerosity</a:t>
            </a:r>
            <a:r>
              <a:rPr lang="en-IN" sz="2800" dirty="0">
                <a:solidFill>
                  <a:schemeClr val="bg1"/>
                </a:solidFill>
                <a:latin typeface="Times New Roman" panose="02020603050405020304" pitchFamily="18" charset="0"/>
                <a:cs typeface="Times New Roman" panose="02020603050405020304" pitchFamily="18" charset="0"/>
              </a:rPr>
              <a:t> reduction method are also used for data compression.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699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3324225" y="1795462"/>
            <a:ext cx="5543550" cy="3267075"/>
          </a:xfrm>
          <a:prstGeom prst="rect">
            <a:avLst/>
          </a:prstGeom>
        </p:spPr>
      </p:pic>
    </p:spTree>
    <p:extLst>
      <p:ext uri="{BB962C8B-B14F-4D97-AF65-F5344CB8AC3E}">
        <p14:creationId xmlns:p14="http://schemas.microsoft.com/office/powerpoint/2010/main" val="1787682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687963"/>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compression techniques</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Lossless Compression</a:t>
            </a:r>
          </a:p>
          <a:p>
            <a:pPr marL="457200" indent="-457200" algn="just">
              <a:lnSpc>
                <a:spcPct val="150000"/>
              </a:lnSpc>
              <a:buFont typeface="Arial" panose="020B0604020202020204" pitchFamily="34" charset="0"/>
              <a:buChar char="•"/>
            </a:pPr>
            <a:r>
              <a:rPr lang="en-IN" sz="2400" dirty="0" err="1">
                <a:solidFill>
                  <a:schemeClr val="bg1"/>
                </a:solidFill>
                <a:latin typeface="Times New Roman" panose="02020603050405020304" pitchFamily="18" charset="0"/>
                <a:cs typeface="Times New Roman" panose="02020603050405020304" pitchFamily="18" charset="0"/>
              </a:rPr>
              <a:t>Lossy</a:t>
            </a:r>
            <a:r>
              <a:rPr lang="en-IN" sz="2400" dirty="0">
                <a:solidFill>
                  <a:schemeClr val="bg1"/>
                </a:solidFill>
                <a:latin typeface="Times New Roman" panose="02020603050405020304" pitchFamily="18" charset="0"/>
                <a:cs typeface="Times New Roman" panose="02020603050405020304" pitchFamily="18" charset="0"/>
              </a:rPr>
              <a:t> Compression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822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349956"/>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Lossless Compression</a:t>
            </a:r>
            <a:r>
              <a:rPr lang="en-IN" sz="2400" dirty="0">
                <a:solidFill>
                  <a:schemeClr val="bg1"/>
                </a:solidFill>
                <a:latin typeface="Times New Roman" panose="02020603050405020304" pitchFamily="18" charset="0"/>
                <a:cs typeface="Times New Roman" panose="02020603050405020304" pitchFamily="18" charset="0"/>
              </a:rPr>
              <a:t> </a:t>
            </a:r>
          </a:p>
          <a:p>
            <a:pPr marL="914400" lvl="1"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Encoding techniques (Run Length Encoding) allow a simple and minimal data size reduction. </a:t>
            </a:r>
          </a:p>
          <a:p>
            <a:pPr marL="914400" lvl="1"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Lossless data compression uses algorithms to restore the precise original data from the compressed data.</a:t>
            </a:r>
          </a:p>
          <a:p>
            <a:pPr marL="457200" indent="-457200" algn="just">
              <a:lnSpc>
                <a:spcPct val="150000"/>
              </a:lnSpc>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386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03954"/>
          </a:xfrm>
          <a:prstGeom prst="rect">
            <a:avLst/>
          </a:prstGeom>
          <a:noFill/>
        </p:spPr>
        <p:txBody>
          <a:bodyPr wrap="square" rtlCol="0">
            <a:spAutoFit/>
          </a:bodyPr>
          <a:lstStyle/>
          <a:p>
            <a:pPr algn="just">
              <a:lnSpc>
                <a:spcPct val="150000"/>
              </a:lnSpc>
            </a:pPr>
            <a:r>
              <a:rPr lang="en-IN" sz="2400" b="1" dirty="0" err="1">
                <a:solidFill>
                  <a:schemeClr val="bg1"/>
                </a:solidFill>
                <a:latin typeface="Times New Roman" panose="02020603050405020304" pitchFamily="18" charset="0"/>
                <a:cs typeface="Times New Roman" panose="02020603050405020304" pitchFamily="18" charset="0"/>
              </a:rPr>
              <a:t>Lossy</a:t>
            </a:r>
            <a:r>
              <a:rPr lang="en-IN" sz="2400" b="1" dirty="0">
                <a:solidFill>
                  <a:schemeClr val="bg1"/>
                </a:solidFill>
                <a:latin typeface="Times New Roman" panose="02020603050405020304" pitchFamily="18" charset="0"/>
                <a:cs typeface="Times New Roman" panose="02020603050405020304" pitchFamily="18" charset="0"/>
              </a:rPr>
              <a:t> Compression </a:t>
            </a:r>
          </a:p>
          <a:p>
            <a:pPr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 </a:t>
            </a:r>
            <a:r>
              <a:rPr lang="en-IN" sz="2400" dirty="0" err="1">
                <a:solidFill>
                  <a:schemeClr val="bg1"/>
                </a:solidFill>
                <a:latin typeface="Times New Roman" panose="02020603050405020304" pitchFamily="18" charset="0"/>
                <a:cs typeface="Times New Roman" panose="02020603050405020304" pitchFamily="18" charset="0"/>
              </a:rPr>
              <a:t>lossy</a:t>
            </a:r>
            <a:r>
              <a:rPr lang="en-IN" sz="2400" dirty="0">
                <a:solidFill>
                  <a:schemeClr val="bg1"/>
                </a:solidFill>
                <a:latin typeface="Times New Roman" panose="02020603050405020304" pitchFamily="18" charset="0"/>
                <a:cs typeface="Times New Roman" panose="02020603050405020304" pitchFamily="18" charset="0"/>
              </a:rPr>
              <a:t>-data compression, the decompressed data may differ from the original data but are useful enough to retrieve information from them. </a:t>
            </a:r>
          </a:p>
          <a:p>
            <a:pPr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For example, the JPEG image format is a </a:t>
            </a:r>
            <a:r>
              <a:rPr lang="en-IN" sz="2400" dirty="0" err="1">
                <a:solidFill>
                  <a:schemeClr val="bg1"/>
                </a:solidFill>
                <a:latin typeface="Times New Roman" panose="02020603050405020304" pitchFamily="18" charset="0"/>
                <a:cs typeface="Times New Roman" panose="02020603050405020304" pitchFamily="18" charset="0"/>
              </a:rPr>
              <a:t>lossy</a:t>
            </a:r>
            <a:r>
              <a:rPr lang="en-IN" sz="2400" dirty="0">
                <a:solidFill>
                  <a:schemeClr val="bg1"/>
                </a:solidFill>
                <a:latin typeface="Times New Roman" panose="02020603050405020304" pitchFamily="18" charset="0"/>
                <a:cs typeface="Times New Roman" panose="02020603050405020304" pitchFamily="18" charset="0"/>
              </a:rPr>
              <a:t> compression, but we can find the meaning equivalent to the original image. </a:t>
            </a:r>
          </a:p>
          <a:p>
            <a:pPr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Methods such as the Discrete Wavelet transform technique PCA (principal component analysis) are examples of this compression.</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1841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046988"/>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Benefits of Data Reduction</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reduction can save energy.</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reduction can reduce your physical storage costs.</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And data reduction can decrease your data </a:t>
            </a:r>
            <a:r>
              <a:rPr lang="en-IN" sz="2800" dirty="0" err="1">
                <a:solidFill>
                  <a:schemeClr val="bg1"/>
                </a:solidFill>
                <a:latin typeface="Times New Roman" panose="02020603050405020304" pitchFamily="18" charset="0"/>
                <a:cs typeface="Times New Roman" panose="02020603050405020304" pitchFamily="18" charset="0"/>
              </a:rPr>
              <a:t>center</a:t>
            </a:r>
            <a:r>
              <a:rPr lang="en-IN" sz="2800" dirty="0">
                <a:solidFill>
                  <a:schemeClr val="bg1"/>
                </a:solidFill>
                <a:latin typeface="Times New Roman" panose="02020603050405020304" pitchFamily="18" charset="0"/>
                <a:cs typeface="Times New Roman" panose="02020603050405020304" pitchFamily="18" charset="0"/>
              </a:rPr>
              <a:t> track</a:t>
            </a:r>
          </a:p>
          <a:p>
            <a:endParaRPr lang="en-IN" sz="2400" dirty="0">
              <a:solidFill>
                <a:schemeClr val="bg1"/>
              </a:solidFill>
            </a:endParaRPr>
          </a:p>
        </p:txBody>
      </p:sp>
    </p:spTree>
    <p:extLst>
      <p:ext uri="{BB962C8B-B14F-4D97-AF65-F5344CB8AC3E}">
        <p14:creationId xmlns:p14="http://schemas.microsoft.com/office/powerpoint/2010/main" val="540439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5616409"/>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AGENDA</a:t>
            </a:r>
          </a:p>
          <a:p>
            <a:pPr marL="1257300" lvl="2"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Data Transformation</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What is Data Transformation?</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Why it is Important?</a:t>
            </a:r>
          </a:p>
          <a:p>
            <a:pPr marL="2171700" lvl="4"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Techniques for Data Transformation</a:t>
            </a:r>
          </a:p>
          <a:p>
            <a:pPr marL="2171700" lvl="4"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Process of Data Transformation</a:t>
            </a:r>
          </a:p>
          <a:p>
            <a:pPr marL="2171700" lvl="4"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Advantage and Disadvantages</a:t>
            </a:r>
          </a:p>
          <a:p>
            <a:pPr marL="2171700" lvl="4" indent="-342900">
              <a:lnSpc>
                <a:spcPct val="150000"/>
              </a:lnSpc>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Tools used</a:t>
            </a:r>
          </a:p>
          <a:p>
            <a:pPr marL="2171700" lvl="4" indent="-342900">
              <a:lnSpc>
                <a:spcPct val="150000"/>
              </a:lnSpc>
              <a:buFont typeface="Arial" panose="020B0604020202020204" pitchFamily="34" charset="0"/>
              <a:buChar char="•"/>
            </a:pP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0297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9286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Transformation</a:t>
            </a: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is a technique used to </a:t>
            </a:r>
            <a:r>
              <a:rPr lang="en-IN" sz="2800" b="1" dirty="0">
                <a:solidFill>
                  <a:schemeClr val="bg1"/>
                </a:solidFill>
                <a:latin typeface="Times New Roman" panose="02020603050405020304" pitchFamily="18" charset="0"/>
                <a:cs typeface="Times New Roman" panose="02020603050405020304" pitchFamily="18" charset="0"/>
              </a:rPr>
              <a:t>convert</a:t>
            </a:r>
            <a:r>
              <a:rPr lang="en-IN" sz="2800" dirty="0">
                <a:solidFill>
                  <a:schemeClr val="bg1"/>
                </a:solidFill>
                <a:latin typeface="Times New Roman" panose="02020603050405020304" pitchFamily="18" charset="0"/>
                <a:cs typeface="Times New Roman" panose="02020603050405020304" pitchFamily="18" charset="0"/>
              </a:rPr>
              <a:t> the raw data into a suitable format that efficiently eases data analysis and retrieves strategic information. </a:t>
            </a: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includes data cleaning techniques and a data reduction technique to convert the data into the appropriate form.</a:t>
            </a:r>
          </a:p>
        </p:txBody>
      </p:sp>
    </p:spTree>
    <p:extLst>
      <p:ext uri="{BB962C8B-B14F-4D97-AF65-F5344CB8AC3E}">
        <p14:creationId xmlns:p14="http://schemas.microsoft.com/office/powerpoint/2010/main" val="21100165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600199"/>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Transformation</a:t>
            </a: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is an essential data pre-processing technique that must be performed on the data before data analysis to provide patterns that are easier to understand.</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48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953868"/>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What is data integration ?</a:t>
            </a: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Data integration is a technique to merges data from multiple sources into a coherent data store, such as data warehousing.</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50736" y="3128050"/>
            <a:ext cx="5137104" cy="2361027"/>
          </a:xfrm>
          <a:prstGeom prst="rect">
            <a:avLst/>
          </a:prstGeom>
        </p:spPr>
      </p:pic>
    </p:spTree>
    <p:extLst>
      <p:ext uri="{BB962C8B-B14F-4D97-AF65-F5344CB8AC3E}">
        <p14:creationId xmlns:p14="http://schemas.microsoft.com/office/powerpoint/2010/main" val="20648633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83029" y="876859"/>
            <a:ext cx="11486605" cy="390395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transformation changes the format, structure, or values of the data and converts them into clean, usable data.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Data may be transformed at two stages of the data pipeline for data analytics projects. Organizations that use on-premises data warehouses generally use an ETL (extract, transform, and load) process, in which data transformation is the middle step.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scalability of the cloud platform lets organizations skip preload transformations and load raw data into the data warehouse, then transform it at query time.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458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Importance</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integration, migration, data warehousing, data wrangling may all involve data transformation.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transformation increases the efficiency of business and analytic processes, and it enables businesses to make better data-driven decisions.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During the data transformation process, an analyst will determine the structure of the data.</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240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831853"/>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transformation may be:-</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Constructive: The data transformation process adds, copies, or replicates data.</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Destructive: The system deletes fields or records.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Aesthetic: The transformation standardizes the data to meet requirements or parameters.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Structural: The database is reorganized by renaming, moving, or combining columns.</a:t>
            </a:r>
          </a:p>
          <a:p>
            <a:pPr algn="just">
              <a:lnSpc>
                <a:spcPct val="150000"/>
              </a:lnSpc>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0945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Data Transformation Techniques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Smoothing</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Normalization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Discretization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Generalization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7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565947"/>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Smoothing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concept behind data smoothing is that it will be able to identify simple changes to help predict different trends and patterns. </a:t>
            </a:r>
          </a:p>
          <a:p>
            <a:pPr marL="457200"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This serves as a help to analysts or traders who need to look at a lot of data which can often be difficult to digest for finding patterns that they wouldn't see otherwise</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Techniques to Remove Noise.</a:t>
            </a:r>
          </a:p>
          <a:p>
            <a:pPr marL="13716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Binning </a:t>
            </a:r>
          </a:p>
          <a:p>
            <a:pPr marL="13716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Regression </a:t>
            </a:r>
          </a:p>
          <a:p>
            <a:pPr marL="1371600" lvl="2" indent="-4572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Clustering</a:t>
            </a:r>
          </a:p>
          <a:p>
            <a:pPr marL="457200" indent="-457200" algn="just">
              <a:lnSpc>
                <a:spcPct val="150000"/>
              </a:lnSpc>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2451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2</a:t>
            </a:r>
            <a:r>
              <a:rPr lang="en-IN" sz="2800" dirty="0">
                <a:solidFill>
                  <a:schemeClr val="bg1"/>
                </a:solidFill>
                <a:latin typeface="Times New Roman" panose="02020603050405020304" pitchFamily="18" charset="0"/>
                <a:cs typeface="Times New Roman" panose="02020603050405020304" pitchFamily="18" charset="0"/>
              </a:rPr>
              <a:t>. Data Normalization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Normalizing the data refers to scaling the data values to a much smaller range such as [-1, 1] or [0.0, 1.0]. </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Methods to normalize the data</a:t>
            </a:r>
          </a:p>
          <a:p>
            <a:pPr marL="13716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Min-max normalization </a:t>
            </a:r>
          </a:p>
          <a:p>
            <a:pPr marL="13716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Z-score normalization</a:t>
            </a:r>
          </a:p>
          <a:p>
            <a:pPr marL="1371600" lvl="2"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Decimal Scaling</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787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3. Data Discretization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is a process of converting continuous data into a set of data intervals.</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Continuous attribute values are substituted by small interval labels.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makes the data easier to study and analyse.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If a data analysis task handles a continuous attribute, then its discrete values can be replaced by constant quality attributes.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improves the efficiency of the task.</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4768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method is also called a data reduction mechanism as it transforms a large dataset into a set of categorical data. </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Discretization also uses decision tree-based algorithms to produce short, compact, and accurate results when using discrete values.</a:t>
            </a:r>
          </a:p>
          <a:p>
            <a:pPr algn="just">
              <a:lnSpc>
                <a:spcPct val="150000"/>
              </a:lnSpc>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292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53919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Data discretization can be classified into four types: </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Splitting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Merging</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Supervised discretization</a:t>
            </a:r>
          </a:p>
          <a:p>
            <a:pPr marL="914400" lvl="1"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Unsupervised discretization</a:t>
            </a:r>
          </a:p>
          <a:p>
            <a:pPr marL="457200"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For example, the values for the age attribute can be replaced by the interval labels such as (0-10, 11-20…) or (kid, youth, adult, senior).</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3900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68"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CLASS 30                                                  CD-502  Data Pre-Processing		                                           UNIT 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24653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4. Data Generalization</a:t>
            </a:r>
          </a:p>
          <a:p>
            <a:pPr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It converts low-level data attributes to high-level data attributes using concept hierarchy. </a:t>
            </a:r>
          </a:p>
          <a:p>
            <a:pPr indent="-457200" algn="just">
              <a:lnSpc>
                <a:spcPct val="150000"/>
              </a:lnSpc>
              <a:buFont typeface="Arial" panose="020B0604020202020204" pitchFamily="34" charset="0"/>
              <a:buChar char="•"/>
            </a:pPr>
            <a:r>
              <a:rPr lang="en-IN" sz="2800" dirty="0">
                <a:solidFill>
                  <a:schemeClr val="bg1"/>
                </a:solidFill>
                <a:latin typeface="Times New Roman" panose="02020603050405020304" pitchFamily="18" charset="0"/>
                <a:cs typeface="Times New Roman" panose="02020603050405020304" pitchFamily="18" charset="0"/>
              </a:rPr>
              <a:t>This conversion from a lower level to a higher conceptual level is useful to get a clearer picture of the data. </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13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7067</Words>
  <Application>Microsoft Office PowerPoint</Application>
  <PresentationFormat>Widescreen</PresentationFormat>
  <Paragraphs>1281</Paragraphs>
  <Slides>112</Slides>
  <Notes>112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112</vt:i4>
      </vt:variant>
    </vt:vector>
  </HeadingPairs>
  <TitlesOfParts>
    <vt:vector size="11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171</cp:revision>
  <dcterms:created xsi:type="dcterms:W3CDTF">2024-01-07T08:32:03Z</dcterms:created>
  <dcterms:modified xsi:type="dcterms:W3CDTF">2024-08-27T04:57:43Z</dcterms:modified>
</cp:coreProperties>
</file>